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2FE9E-3D40-49E5-80E3-67C4382823DB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76BA34-B92C-4E7C-8A54-F97C90973D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5E944-13D3-417D-96BC-18BC03575A6D}" type="slidenum">
              <a:rPr lang="en-US"/>
              <a:pPr/>
              <a:t>2</a:t>
            </a:fld>
            <a:endParaRPr 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6CA0E5-8DA2-4D9B-BD2C-4355E7C9ADF0}" type="slidenum">
              <a:rPr lang="en-US"/>
              <a:pPr/>
              <a:t>12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5C945F-FAE9-43F0-A136-E095ECD5F0AC}" type="slidenum">
              <a:rPr lang="en-US"/>
              <a:pPr/>
              <a:t>13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8DA576-EB38-4F8E-B477-F38C84A442E9}" type="slidenum">
              <a:rPr lang="en-US"/>
              <a:pPr/>
              <a:t>14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F8858A-3A49-4999-BA49-38459E1AEDE0}" type="slidenum">
              <a:rPr lang="en-US"/>
              <a:pPr/>
              <a:t>3</a:t>
            </a:fld>
            <a:endParaRPr lang="en-US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95AF58-D163-471B-ACDC-864B7706BD2D}" type="slidenum">
              <a:rPr lang="en-US"/>
              <a:pPr/>
              <a:t>5</a:t>
            </a:fld>
            <a:endParaRPr lang="en-US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043DAA-3D2B-4D3E-BBB9-30FF2D0DD407}" type="slidenum">
              <a:rPr lang="en-US"/>
              <a:pPr/>
              <a:t>6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DCBC94-9C98-4848-863C-C35C1061CCCF}" type="slidenum">
              <a:rPr lang="en-US"/>
              <a:pPr/>
              <a:t>7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1B73B0-F276-443D-A598-9741CA989914}" type="slidenum">
              <a:rPr lang="en-US"/>
              <a:pPr/>
              <a:t>8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8E5FE7-1CE2-4722-8AA2-B56764467ADF}" type="slidenum">
              <a:rPr lang="en-US"/>
              <a:pPr/>
              <a:t>9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AD6CC-7758-41E1-9E5F-CC414CC61EF5}" type="slidenum">
              <a:rPr lang="en-US"/>
              <a:pPr/>
              <a:t>10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C2D05D-52C0-4913-952C-07CCE007599D}" type="slidenum">
              <a:rPr lang="en-US"/>
              <a:pPr/>
              <a:t>11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0B3F721-BF6E-4B88-B0F1-B9C2F117C581}" type="datetimeFigureOut">
              <a:rPr lang="en-US" smtClean="0"/>
              <a:pPr/>
              <a:t>6/24/2021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9B449BC-0F37-49CC-AF71-52D435BF53A6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55600"/>
            <a:ext cx="8229600" cy="1092200"/>
          </a:xfrm>
        </p:spPr>
        <p:txBody>
          <a:bodyPr/>
          <a:lstStyle/>
          <a:p>
            <a:r>
              <a:rPr lang="en-US" dirty="0"/>
              <a:t>Query Processing (Cont.)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458200" cy="4640263"/>
          </a:xfrm>
        </p:spPr>
        <p:txBody>
          <a:bodyPr/>
          <a:lstStyle/>
          <a:p>
            <a:pPr algn="just"/>
            <a:r>
              <a:rPr lang="en-US" sz="3200" dirty="0"/>
              <a:t>Alternative ways of evaluating a given query</a:t>
            </a:r>
          </a:p>
          <a:p>
            <a:pPr lvl="1" algn="just"/>
            <a:r>
              <a:rPr lang="en-US" sz="3200" dirty="0"/>
              <a:t>Equivalent expressions</a:t>
            </a:r>
          </a:p>
          <a:p>
            <a:pPr lvl="1" algn="just"/>
            <a:r>
              <a:rPr lang="en-US" sz="3200" dirty="0"/>
              <a:t>Different algorithms for each operation</a:t>
            </a:r>
          </a:p>
          <a:p>
            <a:pPr algn="just"/>
            <a:r>
              <a:rPr lang="en-US" sz="3200" dirty="0"/>
              <a:t>Cost difference between a good and a bad way of evaluating a query can be enormous</a:t>
            </a:r>
          </a:p>
          <a:p>
            <a:pPr algn="just"/>
            <a:r>
              <a:rPr lang="en-US" sz="3200" dirty="0"/>
              <a:t>Need to estimate the cost of operations</a:t>
            </a:r>
          </a:p>
          <a:p>
            <a:pPr lvl="1">
              <a:buFontTx/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7772400" cy="685800"/>
          </a:xfrm>
        </p:spPr>
        <p:txBody>
          <a:bodyPr/>
          <a:lstStyle/>
          <a:p>
            <a:r>
              <a:rPr lang="en-US" sz="4000" dirty="0"/>
              <a:t>Transaction Management	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610600" cy="4294188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A </a:t>
            </a:r>
            <a:r>
              <a:rPr lang="en-US" sz="3200" b="1" dirty="0">
                <a:solidFill>
                  <a:schemeClr val="tx2"/>
                </a:solidFill>
              </a:rPr>
              <a:t>transaction</a:t>
            </a:r>
            <a:r>
              <a:rPr lang="en-US" sz="3200" dirty="0"/>
              <a:t> is a collection of operations that performs a single logical function in a database application</a:t>
            </a:r>
          </a:p>
          <a:p>
            <a:pPr algn="just"/>
            <a:r>
              <a:rPr lang="en-US" sz="3200" b="1" dirty="0">
                <a:solidFill>
                  <a:schemeClr val="tx2"/>
                </a:solidFill>
              </a:rPr>
              <a:t>Transaction-management component</a:t>
            </a:r>
            <a:r>
              <a:rPr lang="en-US" sz="3200" dirty="0"/>
              <a:t> </a:t>
            </a:r>
          </a:p>
          <a:p>
            <a:pPr algn="just"/>
            <a:r>
              <a:rPr lang="en-US" sz="3200" b="1" dirty="0">
                <a:solidFill>
                  <a:schemeClr val="tx2"/>
                </a:solidFill>
              </a:rPr>
              <a:t>Concurrency-control manager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8382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Users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46482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sz="2800" b="1" dirty="0">
                <a:solidFill>
                  <a:schemeClr val="tx2"/>
                </a:solidFill>
              </a:rPr>
              <a:t>Users </a:t>
            </a:r>
            <a:r>
              <a:rPr lang="en-US" sz="2800" dirty="0"/>
              <a:t>are differentiated by the way they expect to interact with the system</a:t>
            </a:r>
          </a:p>
          <a:p>
            <a:pPr algn="just"/>
            <a:r>
              <a:rPr lang="en-US" sz="2800" b="1" dirty="0">
                <a:solidFill>
                  <a:schemeClr val="tx2"/>
                </a:solidFill>
              </a:rPr>
              <a:t>Application programmers</a:t>
            </a:r>
            <a:r>
              <a:rPr lang="en-US" sz="2800" dirty="0"/>
              <a:t> </a:t>
            </a:r>
          </a:p>
          <a:p>
            <a:pPr algn="just"/>
            <a:r>
              <a:rPr lang="en-US" sz="2800" b="1" dirty="0">
                <a:solidFill>
                  <a:schemeClr val="tx2"/>
                </a:solidFill>
              </a:rPr>
              <a:t>Sophisticated users</a:t>
            </a:r>
            <a:r>
              <a:rPr lang="en-US" sz="2800" dirty="0"/>
              <a:t> </a:t>
            </a:r>
          </a:p>
          <a:p>
            <a:pPr algn="just"/>
            <a:r>
              <a:rPr lang="en-US" sz="2800" b="1" dirty="0">
                <a:solidFill>
                  <a:schemeClr val="tx2"/>
                </a:solidFill>
              </a:rPr>
              <a:t>Specialized users</a:t>
            </a:r>
            <a:endParaRPr lang="en-US" sz="2800" dirty="0"/>
          </a:p>
          <a:p>
            <a:pPr algn="just"/>
            <a:r>
              <a:rPr lang="en-US" sz="2800" b="1" dirty="0">
                <a:solidFill>
                  <a:schemeClr val="tx2"/>
                </a:solidFill>
              </a:rPr>
              <a:t>Naïve users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9248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Administrator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34400" cy="5029200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Coordinates all the activities of the database system</a:t>
            </a:r>
          </a:p>
          <a:p>
            <a:pPr algn="just"/>
            <a:r>
              <a:rPr lang="en-US" sz="2800" dirty="0"/>
              <a:t>Database administrator's duties include:</a:t>
            </a:r>
          </a:p>
          <a:p>
            <a:pPr lvl="1" algn="just"/>
            <a:r>
              <a:rPr lang="en-US" sz="2800" dirty="0"/>
              <a:t>Storage structure and access method definition</a:t>
            </a:r>
          </a:p>
          <a:p>
            <a:pPr lvl="1" algn="just"/>
            <a:r>
              <a:rPr lang="en-US" sz="2800" dirty="0"/>
              <a:t>Schema and physical organization modification</a:t>
            </a:r>
          </a:p>
          <a:p>
            <a:pPr lvl="1" algn="just"/>
            <a:r>
              <a:rPr lang="en-US" sz="2800" dirty="0"/>
              <a:t>Granting users authority to access the database</a:t>
            </a:r>
          </a:p>
          <a:p>
            <a:pPr lvl="1" algn="just"/>
            <a:r>
              <a:rPr lang="en-US" sz="2800" dirty="0"/>
              <a:t>Backing up data</a:t>
            </a:r>
          </a:p>
          <a:p>
            <a:pPr lvl="1" algn="just"/>
            <a:r>
              <a:rPr lang="en-US" sz="2800" dirty="0"/>
              <a:t>Monitoring performance and responding to changes</a:t>
            </a:r>
          </a:p>
          <a:p>
            <a:pPr marL="1085850" lvl="2" algn="just"/>
            <a:r>
              <a:rPr lang="en-US" sz="2800" dirty="0"/>
              <a:t>Database tuning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Architecture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534400" cy="4572000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dirty="0"/>
              <a:t>The architecture of a database systems is greatly influenced </a:t>
            </a:r>
            <a:r>
              <a:rPr lang="en-US" dirty="0" smtClean="0"/>
              <a:t>by  </a:t>
            </a:r>
            <a:r>
              <a:rPr lang="en-US" dirty="0"/>
              <a:t>the underlying computer system on which the database is running:</a:t>
            </a:r>
          </a:p>
          <a:p>
            <a:r>
              <a:rPr lang="en-US" dirty="0"/>
              <a:t>Centralized</a:t>
            </a:r>
          </a:p>
          <a:p>
            <a:r>
              <a:rPr lang="en-US" dirty="0"/>
              <a:t>Client-server</a:t>
            </a:r>
          </a:p>
          <a:p>
            <a:r>
              <a:rPr lang="en-US" dirty="0"/>
              <a:t>Parallel (multiple processors and disks)</a:t>
            </a:r>
          </a:p>
          <a:p>
            <a:r>
              <a:rPr lang="en-US" dirty="0"/>
              <a:t>Distributed</a:t>
            </a:r>
            <a:r>
              <a:rPr lang="en-US" dirty="0"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0"/>
            <a:ext cx="7772400" cy="762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Design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564563" cy="46482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3200" dirty="0" smtClean="0"/>
              <a:t>Conceptual Design- Provides detailed overview of  the enterprise. (ER model)</a:t>
            </a:r>
          </a:p>
          <a:p>
            <a:pPr algn="just"/>
            <a:r>
              <a:rPr lang="en-US" sz="3200" dirty="0" smtClean="0"/>
              <a:t>Logical </a:t>
            </a:r>
            <a:r>
              <a:rPr lang="en-US" sz="3200" dirty="0"/>
              <a:t>Design –  Deciding on the database schema. Database design requires that we find a “good” collection of relation schemas</a:t>
            </a:r>
            <a:r>
              <a:rPr lang="en-US" sz="3200" dirty="0" smtClean="0"/>
              <a:t>. (Relational Model)</a:t>
            </a:r>
            <a:endParaRPr lang="en-US" sz="3200" dirty="0"/>
          </a:p>
          <a:p>
            <a:pPr lvl="1" algn="just"/>
            <a:r>
              <a:rPr lang="en-US" sz="3200" dirty="0"/>
              <a:t>What attributes should we record in the database?</a:t>
            </a:r>
          </a:p>
          <a:p>
            <a:pPr lvl="1" algn="just"/>
            <a:r>
              <a:rPr lang="en-US" sz="3200" dirty="0"/>
              <a:t>What relation schemas?</a:t>
            </a:r>
          </a:p>
          <a:p>
            <a:pPr algn="just"/>
            <a:r>
              <a:rPr lang="en-US" sz="3200" dirty="0"/>
              <a:t>Physical Design – Deciding on the physical layout of the database     </a:t>
            </a:r>
            <a:r>
              <a:rPr lang="en-US" sz="3200" dirty="0" smtClean="0"/>
              <a:t>(the form of file organization and choice of index structures)           </a:t>
            </a:r>
            <a:endParaRPr lang="en-US" sz="3200" dirty="0"/>
          </a:p>
          <a:p>
            <a:pPr algn="just">
              <a:buFontTx/>
              <a:buNone/>
            </a:pPr>
            <a:endParaRPr lang="en-US" dirty="0"/>
          </a:p>
          <a:p>
            <a:pPr algn="just">
              <a:buFontTx/>
              <a:buNone/>
            </a:pPr>
            <a:r>
              <a:rPr lang="en-US" dirty="0">
                <a:sym typeface="Symbol" pitchFamily="18" charset="2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3400"/>
            <a:ext cx="8153400" cy="1143000"/>
          </a:xfrm>
        </p:spPr>
        <p:txBody>
          <a:bodyPr>
            <a:normAutofit/>
          </a:bodyPr>
          <a:lstStyle/>
          <a:p>
            <a:r>
              <a:rPr lang="en-US" dirty="0"/>
              <a:t>The Entity-Relationship Model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534400" cy="4495800"/>
          </a:xfrm>
        </p:spPr>
        <p:txBody>
          <a:bodyPr>
            <a:normAutofit/>
          </a:bodyPr>
          <a:lstStyle/>
          <a:p>
            <a:r>
              <a:rPr lang="en-US" sz="3200" dirty="0"/>
              <a:t>Models an enterprise as a collection of </a:t>
            </a:r>
            <a:r>
              <a:rPr lang="en-US" sz="3200" i="1" dirty="0"/>
              <a:t>entities </a:t>
            </a:r>
            <a:r>
              <a:rPr lang="en-US" sz="3200" dirty="0"/>
              <a:t>and </a:t>
            </a:r>
            <a:r>
              <a:rPr lang="en-US" sz="3200" i="1" dirty="0"/>
              <a:t>relationships</a:t>
            </a:r>
          </a:p>
          <a:p>
            <a:pPr lvl="1"/>
            <a:r>
              <a:rPr lang="en-US" sz="3200" dirty="0"/>
              <a:t>Entity: a “thing” or “object” in the enterprise that is distinguishable from other objects</a:t>
            </a:r>
          </a:p>
          <a:p>
            <a:pPr marL="1085850" lvl="2"/>
            <a:r>
              <a:rPr lang="en-US" sz="3200" dirty="0"/>
              <a:t>Described by a set of </a:t>
            </a:r>
            <a:r>
              <a:rPr lang="en-US" sz="3200" i="1" dirty="0"/>
              <a:t>attributes</a:t>
            </a:r>
            <a:endParaRPr lang="en-US" sz="3200" dirty="0"/>
          </a:p>
          <a:p>
            <a:pPr lvl="1"/>
            <a:r>
              <a:rPr lang="en-US" sz="3200" dirty="0"/>
              <a:t>Relationship: an association among several entities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Represented diagrammatically by an </a:t>
            </a:r>
            <a:r>
              <a:rPr lang="en-US" i="1" dirty="0" smtClean="0"/>
              <a:t>entity-relationship diagram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/>
          <a:srcRect l="389" t="31169" r="389" b="31688"/>
          <a:stretch>
            <a:fillRect/>
          </a:stretch>
        </p:blipFill>
        <p:spPr bwMode="auto">
          <a:xfrm>
            <a:off x="533400" y="2971800"/>
            <a:ext cx="8305800" cy="25146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Application Architectures</a:t>
            </a: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/>
          <a:srcRect l="392" t="13089" r="392" b="13089"/>
          <a:stretch>
            <a:fillRect/>
          </a:stretch>
        </p:blipFill>
        <p:spPr bwMode="auto">
          <a:xfrm>
            <a:off x="533400" y="1828800"/>
            <a:ext cx="8050213" cy="462121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6781800" y="2514600"/>
            <a:ext cx="1524000" cy="336550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lang="en-US" sz="1600" b="1" dirty="0">
                <a:latin typeface="Palatino Linotype" pitchFamily="18" charset="0"/>
              </a:rPr>
              <a:t>(web browser)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Database Management System Internals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316480"/>
            <a:ext cx="8229600" cy="4389120"/>
          </a:xfrm>
        </p:spPr>
        <p:txBody>
          <a:bodyPr>
            <a:normAutofit/>
          </a:bodyPr>
          <a:lstStyle/>
          <a:p>
            <a:r>
              <a:rPr lang="en-US" sz="3200" dirty="0"/>
              <a:t>Storage management</a:t>
            </a:r>
          </a:p>
          <a:p>
            <a:r>
              <a:rPr lang="en-US" sz="3200" dirty="0"/>
              <a:t>Query processing</a:t>
            </a:r>
          </a:p>
          <a:p>
            <a:r>
              <a:rPr lang="en-US" sz="3200" dirty="0"/>
              <a:t>Transaction processing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4000"/>
              <a:t>Overall System Structure </a:t>
            </a: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 l="24626" t="1195" r="25075" b="4477"/>
          <a:stretch>
            <a:fillRect/>
          </a:stretch>
        </p:blipFill>
        <p:spPr bwMode="auto">
          <a:xfrm>
            <a:off x="609600" y="685800"/>
            <a:ext cx="7772400" cy="61722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533400"/>
            <a:ext cx="7772400" cy="914400"/>
          </a:xfrm>
        </p:spPr>
        <p:txBody>
          <a:bodyPr/>
          <a:lstStyle/>
          <a:p>
            <a:r>
              <a:rPr lang="en-US" dirty="0"/>
              <a:t>Storage Management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8153400" cy="4953000"/>
          </a:xfrm>
        </p:spPr>
        <p:txBody>
          <a:bodyPr/>
          <a:lstStyle/>
          <a:p>
            <a:r>
              <a:rPr lang="en-US" b="1" dirty="0">
                <a:solidFill>
                  <a:schemeClr val="tx2"/>
                </a:solidFill>
              </a:rPr>
              <a:t>Storage manager</a:t>
            </a:r>
            <a:r>
              <a:rPr lang="en-US" dirty="0"/>
              <a:t> is a program module that provides the interface between the low-level data stored in the database and the application programs and queries submitted to the system.</a:t>
            </a:r>
          </a:p>
          <a:p>
            <a:r>
              <a:rPr lang="en-US" dirty="0"/>
              <a:t>It consists of following components:</a:t>
            </a:r>
          </a:p>
          <a:p>
            <a:pPr lvl="1"/>
            <a:r>
              <a:rPr lang="en-US" dirty="0"/>
              <a:t>Buffer manager</a:t>
            </a:r>
          </a:p>
          <a:p>
            <a:pPr lvl="1"/>
            <a:r>
              <a:rPr lang="en-US" dirty="0"/>
              <a:t>File manager</a:t>
            </a:r>
          </a:p>
          <a:p>
            <a:pPr lvl="1"/>
            <a:r>
              <a:rPr lang="en-US" dirty="0"/>
              <a:t>Authorization and integrity manager</a:t>
            </a:r>
          </a:p>
          <a:p>
            <a:pPr lvl="1"/>
            <a:r>
              <a:rPr lang="en-US" dirty="0"/>
              <a:t>Transaction manager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6669088" cy="685800"/>
          </a:xfrm>
        </p:spPr>
        <p:txBody>
          <a:bodyPr/>
          <a:lstStyle/>
          <a:p>
            <a:r>
              <a:rPr lang="en-US" sz="4000" dirty="0"/>
              <a:t>Query Processing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6640513" cy="1752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1.	Parsing and translation</a:t>
            </a:r>
          </a:p>
          <a:p>
            <a:pPr>
              <a:buFontTx/>
              <a:buNone/>
            </a:pPr>
            <a:r>
              <a:rPr lang="en-US" dirty="0"/>
              <a:t>2.	Optimization</a:t>
            </a:r>
          </a:p>
          <a:p>
            <a:pPr>
              <a:buFontTx/>
              <a:buNone/>
            </a:pPr>
            <a:r>
              <a:rPr lang="en-US" dirty="0"/>
              <a:t>3.	Evaluation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/>
          <a:srcRect l="1796" t="11250" r="5206" b="13644"/>
          <a:stretch>
            <a:fillRect/>
          </a:stretch>
        </p:blipFill>
        <p:spPr bwMode="auto">
          <a:xfrm>
            <a:off x="990600" y="2971800"/>
            <a:ext cx="6045200" cy="3662363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 advTm="1520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132</TotalTime>
  <Words>383</Words>
  <Application>Microsoft Office PowerPoint</Application>
  <PresentationFormat>On-screen Show (4:3)</PresentationFormat>
  <Paragraphs>77</Paragraphs>
  <Slides>14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Database Design</vt:lpstr>
      <vt:lpstr>Database Design</vt:lpstr>
      <vt:lpstr>The Entity-Relationship Model</vt:lpstr>
      <vt:lpstr>E-R Example</vt:lpstr>
      <vt:lpstr>Database Application Architectures</vt:lpstr>
      <vt:lpstr>Database Management System Internals</vt:lpstr>
      <vt:lpstr>Overall System Structure </vt:lpstr>
      <vt:lpstr>Storage Management</vt:lpstr>
      <vt:lpstr>Query Processing</vt:lpstr>
      <vt:lpstr>Query Processing (Cont.)</vt:lpstr>
      <vt:lpstr>Transaction Management </vt:lpstr>
      <vt:lpstr>Database Users</vt:lpstr>
      <vt:lpstr>Database Administrator</vt:lpstr>
      <vt:lpstr>Database Architecture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</dc:title>
  <dc:creator>Rushali</dc:creator>
  <cp:lastModifiedBy>Rushali</cp:lastModifiedBy>
  <cp:revision>11</cp:revision>
  <dcterms:created xsi:type="dcterms:W3CDTF">2020-07-07T14:59:38Z</dcterms:created>
  <dcterms:modified xsi:type="dcterms:W3CDTF">2021-06-24T06:30:55Z</dcterms:modified>
</cp:coreProperties>
</file>