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3"/>
  </p:notesMasterIdLst>
  <p:sldIdLst>
    <p:sldId id="256" r:id="rId2"/>
    <p:sldId id="257" r:id="rId3"/>
    <p:sldId id="260" r:id="rId4"/>
    <p:sldId id="272" r:id="rId5"/>
    <p:sldId id="258" r:id="rId6"/>
    <p:sldId id="261" r:id="rId7"/>
    <p:sldId id="287" r:id="rId8"/>
    <p:sldId id="288" r:id="rId9"/>
    <p:sldId id="289" r:id="rId10"/>
    <p:sldId id="262" r:id="rId11"/>
    <p:sldId id="263" r:id="rId12"/>
    <p:sldId id="264" r:id="rId13"/>
    <p:sldId id="279" r:id="rId14"/>
    <p:sldId id="265" r:id="rId15"/>
    <p:sldId id="267" r:id="rId16"/>
    <p:sldId id="278" r:id="rId17"/>
    <p:sldId id="276" r:id="rId18"/>
    <p:sldId id="280" r:id="rId19"/>
    <p:sldId id="282" r:id="rId20"/>
    <p:sldId id="283" r:id="rId21"/>
    <p:sldId id="271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51" autoAdjust="0"/>
    <p:restoredTop sz="94681" autoAdjust="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45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45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endParaRPr lang="en-US" altLang="zh-TW"/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fld id="{2CF5FC6E-02F0-40F4-AD95-E96CE0CFA69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5157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FFA67D-B1F5-4FB4-BDB4-230F0908FEEC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BC95F1-B437-455F-9F28-81B940B73E08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AFDDD-47E2-41F5-AF40-756B076004E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CC668-A927-4E28-97F8-EFB49122E2B1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D6ED4-7526-4873-ACA5-DA8CC89D044A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D0FC69-7F83-480E-AB7B-1E8E72578356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3D6A1-F245-4467-B757-6688579CBB9F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41F7BE-5001-49DC-B5F8-D14CB8C4669D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C64352-9E13-4413-AFF2-17856D63CC1F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2D307-6381-429D-A2AC-CD1A9C359C74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B1548-08EE-41C3-A6FD-1B4BE860BD4F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D8DCA-C7C0-4CD2-A8E2-2B2FDB84AD8A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C43FCD-DF42-4595-8A0D-6E54A9003CD4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80A5-7B35-484C-96CA-C3D3679A8EAF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2EDC-AA87-4CDE-9030-7B79025DC91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8FEA5-4DC3-4775-8909-35D9690CF264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E9314-FEC2-4FF5-B0A0-C8C6D39469E1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CEAFC-9895-4A4A-9932-8ED4E1368184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8BCB-E485-4D1F-88C9-6983BCD2EA6A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14268-F8BA-4267-B66B-0A6DD9B0860C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C2D6-91E5-4B59-A3E8-277E175004DE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0D955-0D55-4051-8DD0-68110DBFFB2B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4CAED-68CC-4DEA-8A32-141ADCFA910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1F2C59-F628-4C43-B834-E64FD210D07E}" type="slidenum">
              <a:rPr lang="zh-TW" altLang="en-US" smtClean="0"/>
              <a:pPr/>
              <a:t>‹#›</a:t>
            </a:fld>
            <a:endParaRPr lang="en-US" altLang="zh-T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D956AEE-5E46-4DEA-8BB3-38CB8132B015}" type="slidenum">
              <a:rPr lang="zh-TW" altLang="en-US" smtClean="0"/>
              <a:pPr/>
              <a:t>‹#›</a:t>
            </a:fld>
            <a:endParaRPr lang="en-US" altLang="zh-TW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685800" y="15240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Decomposition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Testing Lossless Join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Lossless join property is necessary if the decomposed relation is to be recovered from its decomposition.</a:t>
            </a:r>
          </a:p>
          <a:p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Let R be a schema and F be a set of FD’s on R, and </a:t>
            </a:r>
            <a:r>
              <a:rPr lang="el-GR" altLang="zh-TW" sz="2400" dirty="0">
                <a:latin typeface="Times New Roman" pitchFamily="18" charset="0"/>
                <a:cs typeface="Arial" charset="0"/>
              </a:rPr>
              <a:t>α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Arial" charset="0"/>
              </a:rPr>
              <a:t> = (R1, R2) be a decomposition of R. Then </a:t>
            </a:r>
            <a:r>
              <a:rPr lang="el-GR" altLang="zh-TW" sz="2400" dirty="0">
                <a:latin typeface="Times New Roman" pitchFamily="18" charset="0"/>
                <a:cs typeface="Arial" charset="0"/>
              </a:rPr>
              <a:t>α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has a lossless join with respect to F </a:t>
            </a:r>
            <a:r>
              <a:rPr lang="en-US" altLang="zh-TW" sz="2400" dirty="0" err="1">
                <a:latin typeface="Times New Roman" pitchFamily="18" charset="0"/>
                <a:ea typeface="新細明體" pitchFamily="18" charset="-120"/>
              </a:rPr>
              <a:t>iff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</a:t>
            </a:r>
            <a:endParaRPr lang="en-US" altLang="zh-TW" sz="2400" dirty="0" smtClean="0">
              <a:latin typeface="Times New Roman" pitchFamily="18" charset="0"/>
              <a:ea typeface="新細明體" pitchFamily="18" charset="-120"/>
            </a:endParaRPr>
          </a:p>
          <a:p>
            <a:pPr lvl="1"/>
            <a:r>
              <a:rPr lang="en-US" altLang="zh-TW" sz="22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attribute(R1)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U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attribute(R2) =</a:t>
            </a:r>
            <a:r>
              <a:rPr lang="en-US" altLang="zh-TW" sz="22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attribute(R) </a:t>
            </a:r>
          </a:p>
          <a:p>
            <a:pPr lvl="1"/>
            <a:r>
              <a:rPr lang="en-US" altLang="zh-TW" sz="22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attribute(R1</a:t>
            </a:r>
            <a:r>
              <a:rPr lang="en-US" altLang="zh-TW" sz="2200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) </a:t>
            </a:r>
            <a:r>
              <a:rPr lang="en-US" altLang="zh-TW" sz="2000" b="1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∩</a:t>
            </a:r>
            <a:r>
              <a:rPr lang="en-US" altLang="zh-TW" sz="2000" b="1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  <a:cs typeface="Arial" charset="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attribute(R2) ≠ </a:t>
            </a:r>
            <a:r>
              <a:rPr lang="az-Cyrl-AZ" altLang="zh-TW" sz="20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ф</a:t>
            </a:r>
            <a:r>
              <a:rPr lang="en-US" altLang="zh-TW" sz="22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</a:t>
            </a:r>
          </a:p>
          <a:p>
            <a:pPr lvl="1"/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R1 ∩ R2 -&gt; R1 (or R1 - R2 )   or</a:t>
            </a:r>
          </a:p>
          <a:p>
            <a:pPr>
              <a:buFont typeface="Wingdings" pitchFamily="2" charset="2"/>
              <a:buNone/>
            </a:pP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ea typeface="新細明體" pitchFamily="18" charset="-120"/>
              </a:rPr>
              <a:t>         R1 ∩ R2 -&gt; R2 (or R2 - R1 )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         where such FD exist in Closure of F</a:t>
            </a:r>
          </a:p>
          <a:p>
            <a:pPr>
              <a:buNone/>
            </a:pPr>
            <a:endParaRPr lang="en-US" altLang="zh-TW" sz="2400" dirty="0" smtClean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If  R1 ∩ R2 forms a </a:t>
            </a:r>
            <a:r>
              <a:rPr lang="en-US" altLang="zh-TW" sz="2400" dirty="0" err="1" smtClean="0">
                <a:latin typeface="Times New Roman" pitchFamily="18" charset="0"/>
                <a:ea typeface="新細明體" pitchFamily="18" charset="-120"/>
              </a:rPr>
              <a:t>superkey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</a:rPr>
              <a:t> of either R1 or R2, the decomposition of R is a lossless decomposition</a:t>
            </a: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  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Example of L-J Decomposition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From the previous example : R = (ABC)  F = {A -&gt; B}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R1 = (AB), R2 = (AC)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R1</a:t>
            </a:r>
            <a:r>
              <a:rPr lang="en-US" altLang="zh-TW" sz="2400">
                <a:latin typeface="Times New Roman" pitchFamily="18" charset="0"/>
                <a:ea typeface="新細明體" pitchFamily="18" charset="-120"/>
                <a:cs typeface="Arial" charset="0"/>
              </a:rPr>
              <a:t>∩ R2 = A, R1- R2 = B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  <a:cs typeface="Arial" charset="0"/>
              </a:rPr>
              <a:t>	check A -&gt; B in F ?  Yes.  Therefore lossless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R1 = (AB), R2 = (BC)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R1∩ R2 = B, R1 - R2 = A , R2 - R1= C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check B -&gt; A in F ? NO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check B -&gt; C in F ? NO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	So, this is lossy join.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Another example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R = (City, Street, Zip)       F = {CS -&gt; Z, Z -&gt; C}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R1 = (CZ)   R2 = (SZ)</a:t>
            </a: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R1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Arial" charset="0"/>
              </a:rPr>
              <a:t>∩ R2 = Z  , R1 – R2 = </a:t>
            </a:r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Arial" charset="0"/>
              </a:rPr>
              <a:t>C</a:t>
            </a:r>
            <a:endParaRPr lang="en-US" altLang="zh-TW" sz="2400" dirty="0">
              <a:latin typeface="Times New Roman" pitchFamily="18" charset="0"/>
              <a:ea typeface="新細明體" pitchFamily="18" charset="-12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Arial" charset="0"/>
              </a:rPr>
              <a:t>check Z -&gt; C in F ?  Yes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Arial" charset="0"/>
              </a:rPr>
              <a:t>Therefore, the decomposition to be (CZ) (SZ) is  </a:t>
            </a:r>
          </a:p>
          <a:p>
            <a:pPr>
              <a:buFont typeface="Wingdings" pitchFamily="2" charset="2"/>
              <a:buNone/>
            </a:pPr>
            <a:r>
              <a:rPr lang="en-US" altLang="zh-TW" sz="2400" i="1" dirty="0">
                <a:latin typeface="Times New Roman" pitchFamily="18" charset="0"/>
                <a:ea typeface="新細明體" pitchFamily="18" charset="-120"/>
                <a:cs typeface="Arial" charset="0"/>
              </a:rPr>
              <a:t>lossless join decomposition.</a:t>
            </a:r>
          </a:p>
          <a:p>
            <a:pPr>
              <a:buFont typeface="Wingdings" pitchFamily="2" charset="2"/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zh-TW" sz="2400" dirty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Why do we preserve the dependency?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We would like to check easily that updates to the database do not result in illegal relations being created.</a:t>
            </a:r>
          </a:p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It would be nice if our design allowed us to check updates without having to compute natural joins. </a:t>
            </a:r>
            <a:endParaRPr lang="zh-TW" altLang="en-US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b="1" dirty="0">
                <a:latin typeface="Times New Roman" pitchFamily="18" charset="0"/>
                <a:ea typeface="新細明體" pitchFamily="18" charset="-120"/>
              </a:rPr>
              <a:t>Dependency Preservation Decomposition</a:t>
            </a:r>
          </a:p>
        </p:txBody>
      </p:sp>
      <p:sp>
        <p:nvSpPr>
          <p:cNvPr id="2273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>
                <a:latin typeface="Times New Roman" pitchFamily="18" charset="0"/>
                <a:ea typeface="新細明體" pitchFamily="18" charset="-120"/>
              </a:rPr>
              <a:t>Definition: Each FD specified in F either appears directly in one of the relations in the decomposition, or be inferred from FDs that appear in some relation.</a:t>
            </a:r>
          </a:p>
          <a:p>
            <a:pPr>
              <a:buFont typeface="Wingdings" pitchFamily="2" charset="2"/>
              <a:buNone/>
            </a:pPr>
            <a:endParaRPr lang="en-US" altLang="zh-TW" sz="2800" i="1">
              <a:ea typeface="新細明體" pitchFamily="18" charset="-120"/>
            </a:endParaRPr>
          </a:p>
        </p:txBody>
      </p:sp>
      <p:pic>
        <p:nvPicPr>
          <p:cNvPr id="227335" name="Picture 7" descr="decomposition preser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429000"/>
            <a:ext cx="7239000" cy="2486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793038" cy="1143000"/>
          </a:xfrm>
        </p:spPr>
        <p:txBody>
          <a:bodyPr/>
          <a:lstStyle/>
          <a:p>
            <a:r>
              <a:rPr lang="en-US" altLang="zh-TW" sz="3200" b="1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Test of Dependency Preservation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2600" dirty="0">
                <a:latin typeface="Times New Roman" pitchFamily="18" charset="0"/>
                <a:ea typeface="ＭＳ Ｐゴシック" pitchFamily="34" charset="-128"/>
              </a:rPr>
              <a:t>If a decomposition is not dependency-preserving, some dependency is lost in the decomposition.</a:t>
            </a:r>
            <a:endParaRPr lang="en-US" altLang="zh-TW" sz="2600" dirty="0">
              <a:latin typeface="Times New Roman" pitchFamily="18" charset="0"/>
              <a:ea typeface="新細明體" pitchFamily="18" charset="-120"/>
            </a:endParaRPr>
          </a:p>
          <a:p>
            <a:pPr algn="just"/>
            <a:r>
              <a:rPr lang="en-US" altLang="zh-TW" sz="2600" dirty="0">
                <a:latin typeface="Times New Roman" pitchFamily="18" charset="0"/>
                <a:ea typeface="ＭＳ Ｐゴシック" pitchFamily="34" charset="-128"/>
              </a:rPr>
              <a:t>One way to verify that a dependency is not lost is to take joins of two or more relations in the decomposition to get a relation that contains all of the attributes in the dependency under consideration and then check that the dependency holds on the result of the joins.</a:t>
            </a: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TW" sz="2800" dirty="0">
              <a:latin typeface="Times New Roman" pitchFamily="18" charset="0"/>
              <a:ea typeface="ＭＳ Ｐゴシック" pitchFamily="34" charset="-128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US" altLang="zh-TW" sz="28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640638" cy="1143000"/>
          </a:xfrm>
        </p:spPr>
        <p:txBody>
          <a:bodyPr/>
          <a:lstStyle/>
          <a:p>
            <a:r>
              <a:rPr lang="en-US" altLang="zh-TW" sz="3200" b="1">
                <a:ea typeface="新細明體" pitchFamily="18" charset="-120"/>
              </a:rPr>
              <a:t>Test of Dependency Preservation II</a:t>
            </a:r>
            <a:endParaRPr lang="zh-TW" altLang="en-US" sz="3200" b="1">
              <a:ea typeface="新細明體" pitchFamily="18" charset="-12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Find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F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 -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F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', the functional dependencies not checkable in one relation.</a:t>
            </a:r>
          </a:p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See whether this set is obtainable from </a:t>
            </a:r>
            <a:r>
              <a:rPr lang="en-US" altLang="zh-TW" i="1">
                <a:latin typeface="Times New Roman" pitchFamily="18" charset="0"/>
                <a:ea typeface="新細明體" pitchFamily="18" charset="-120"/>
              </a:rPr>
              <a:t>F</a:t>
            </a:r>
            <a:r>
              <a:rPr lang="en-US" altLang="zh-TW">
                <a:latin typeface="Times New Roman" pitchFamily="18" charset="0"/>
                <a:ea typeface="新細明體" pitchFamily="18" charset="-120"/>
              </a:rPr>
              <a:t>' by using Armstrong's Axioms.</a:t>
            </a:r>
          </a:p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This should take a great deal less work, as we have (usually) just a few functional dependencies to work on.</a:t>
            </a:r>
            <a:r>
              <a:rPr lang="en-US" altLang="zh-TW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Dependency Preserving Example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Consider relation ABCD, with FD’s 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	A -&gt;B, B -&gt;C, C -&gt;D</a:t>
            </a:r>
          </a:p>
          <a:p>
            <a:pPr>
              <a:lnSpc>
                <a:spcPct val="90000"/>
              </a:lnSpc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Decompose into two relations: ABC and CD.</a:t>
            </a:r>
          </a:p>
          <a:p>
            <a:pPr>
              <a:lnSpc>
                <a:spcPct val="90000"/>
              </a:lnSpc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ABC supports the FD’s A-&gt;B, B-&gt;C.</a:t>
            </a:r>
          </a:p>
          <a:p>
            <a:pPr>
              <a:lnSpc>
                <a:spcPct val="90000"/>
              </a:lnSpc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CD supports the FD C-&gt;D.</a:t>
            </a:r>
          </a:p>
          <a:p>
            <a:pPr>
              <a:lnSpc>
                <a:spcPct val="90000"/>
              </a:lnSpc>
            </a:pPr>
            <a:r>
              <a:rPr lang="en-US" altLang="zh-TW">
                <a:latin typeface="Times New Roman" pitchFamily="18" charset="0"/>
                <a:ea typeface="新細明體" pitchFamily="18" charset="-120"/>
              </a:rPr>
              <a:t>All the original dependencies are preserved.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Non-Dependency Preserving Example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Consider relation ABCD, with FD’s: 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	A -&gt;B, B -&gt;C, C-&gt;D</a:t>
            </a:r>
          </a:p>
          <a:p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Decompose into two relations: ACD and BC.</a:t>
            </a:r>
          </a:p>
          <a:p>
            <a:r>
              <a:rPr lang="en-US" altLang="zh-TW" sz="2800">
                <a:latin typeface="Times New Roman" pitchFamily="18" charset="0"/>
                <a:ea typeface="新細明體" pitchFamily="18" charset="-120"/>
              </a:rPr>
              <a:t>ACD supports the FD </a:t>
            </a:r>
            <a:r>
              <a:rPr lang="en-US" altLang="zh-TW" sz="2800" smtClean="0">
                <a:latin typeface="Times New Roman" pitchFamily="18" charset="0"/>
                <a:ea typeface="新細明體" pitchFamily="18" charset="-120"/>
              </a:rPr>
              <a:t>C -&gt;D </a:t>
            </a:r>
            <a:r>
              <a:rPr lang="en-US" altLang="zh-TW" sz="2800">
                <a:latin typeface="Times New Roman" pitchFamily="18" charset="0"/>
                <a:ea typeface="新細明體" pitchFamily="18" charset="-120"/>
              </a:rPr>
              <a:t>and implied FD A -&gt;C.</a:t>
            </a:r>
          </a:p>
          <a:p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BC supports the FD B-&gt;C.</a:t>
            </a:r>
          </a:p>
          <a:p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However, no relation supports A -&gt;B.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latin typeface="Times New Roman" pitchFamily="18" charset="0"/>
                <a:ea typeface="新細明體" pitchFamily="18" charset="-120"/>
              </a:rPr>
              <a:t>	So the dependency is not preserved.</a:t>
            </a:r>
          </a:p>
          <a:p>
            <a:pPr>
              <a:buFont typeface="Wingdings" pitchFamily="2" charset="2"/>
              <a:buNone/>
            </a:pPr>
            <a:endParaRPr lang="en-US" altLang="zh-TW" sz="2800" dirty="0">
              <a:latin typeface="Times New Roman" pitchFamily="18" charset="0"/>
              <a:ea typeface="新細明體" pitchFamily="18" charset="-120"/>
            </a:endParaRPr>
          </a:p>
          <a:p>
            <a:endParaRPr lang="en-US" altLang="zh-TW" sz="2800" dirty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Minimal Redundancy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In order to achieve the lack of redundancy, we do some decomposition which is represented by several normal forms.</a:t>
            </a:r>
          </a:p>
          <a:p>
            <a:pPr>
              <a:buFont typeface="Wingdings" pitchFamily="2" charset="2"/>
              <a:buNone/>
            </a:pPr>
            <a:endParaRPr lang="en-US" altLang="zh-TW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04088"/>
            <a:ext cx="8229600" cy="1143000"/>
          </a:xfrm>
        </p:spPr>
        <p:txBody>
          <a:bodyPr/>
          <a:lstStyle/>
          <a:p>
            <a:r>
              <a:rPr lang="en-US" altLang="zh-TW" sz="3600" b="1" dirty="0">
                <a:latin typeface="Times New Roman" pitchFamily="18" charset="0"/>
                <a:ea typeface="新細明體" pitchFamily="18" charset="-120"/>
              </a:rPr>
              <a:t>Undesirable Properties of Bad Design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2363788"/>
            <a:ext cx="7340600" cy="3736975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Redundancy, resulting in waste of space and complicated updates (inconsistencies.)</a:t>
            </a:r>
          </a:p>
          <a:p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Inability to represent certain information – ex Null values.</a:t>
            </a:r>
          </a:p>
          <a:p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Loss of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3200" b="1">
                <a:latin typeface="Times New Roman" pitchFamily="18" charset="0"/>
                <a:ea typeface="新細明體" pitchFamily="18" charset="-120"/>
              </a:rPr>
              <a:t>Normal Form Decompositions </a:t>
            </a:r>
            <a:br>
              <a:rPr lang="en-US" altLang="zh-TW" sz="3200" b="1"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3200" b="1">
                <a:latin typeface="Times New Roman" pitchFamily="18" charset="0"/>
                <a:ea typeface="新細明體" pitchFamily="18" charset="-120"/>
              </a:rPr>
              <a:t>Comparison</a:t>
            </a:r>
            <a:r>
              <a:rPr lang="en-US" altLang="zh-TW" sz="2400">
                <a:ea typeface="新細明體" pitchFamily="18" charset="-120"/>
              </a:rPr>
              <a:t> 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3NF Decomposition: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lossless.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Dependency preserving.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BCNF Decomposition: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Lossless.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Not necessarily dependency-preserving.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Component relations are all BCNF, and thus 3NF.</a:t>
            </a:r>
          </a:p>
          <a:p>
            <a:pPr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4NF Decomposition: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Lossless.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Not necessarily are all 4NF, and thus BCNF and 3NF.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latin typeface="Times New Roman" pitchFamily="18" charset="0"/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No decomposition is guaranteed to preserve all multi-value dependencies.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Conclusion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Decompositions should always be lossless.</a:t>
            </a:r>
          </a:p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Decompositions should be dependency preserving whenever possible.</a:t>
            </a:r>
          </a:p>
          <a:p>
            <a:r>
              <a:rPr lang="en-US" altLang="zh-TW">
                <a:latin typeface="Times New Roman" pitchFamily="18" charset="0"/>
                <a:ea typeface="新細明體" pitchFamily="18" charset="-120"/>
              </a:rPr>
              <a:t>We have to perform the normal decomposition to make sure we get rid of the minimal redundant information.</a:t>
            </a:r>
          </a:p>
          <a:p>
            <a:endParaRPr lang="en-US" altLang="zh-TW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04088"/>
            <a:ext cx="8229600" cy="1143000"/>
          </a:xfrm>
        </p:spPr>
        <p:txBody>
          <a:bodyPr/>
          <a:lstStyle/>
          <a:p>
            <a:r>
              <a:rPr lang="en-US" altLang="zh-TW" sz="3600" b="1" dirty="0">
                <a:latin typeface="Times New Roman" pitchFamily="18" charset="0"/>
                <a:ea typeface="新細明體" pitchFamily="18" charset="-120"/>
              </a:rPr>
              <a:t>How to avoid ?</a:t>
            </a:r>
            <a:r>
              <a:rPr lang="en-US" altLang="zh-TW" b="1" dirty="0">
                <a:latin typeface="Times New Roman" pitchFamily="18" charset="0"/>
                <a:ea typeface="新細明體" pitchFamily="18" charset="-120"/>
              </a:rPr>
              <a:t> 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7772400" cy="38465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Properties of information repetition and null values suggest  -- Decomposition of relation schema.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Properties of information loss  -- Non-</a:t>
            </a:r>
            <a:r>
              <a:rPr lang="en-US" altLang="zh-TW" dirty="0" err="1">
                <a:latin typeface="Times New Roman" pitchFamily="18" charset="0"/>
                <a:ea typeface="新細明體" pitchFamily="18" charset="-120"/>
              </a:rPr>
              <a:t>lossy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-join decomposition.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TW" dirty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altLang="zh-TW" sz="3600" b="1" dirty="0">
                <a:latin typeface="Times New Roman" pitchFamily="18" charset="0"/>
                <a:ea typeface="新細明體" pitchFamily="18" charset="-120"/>
              </a:rPr>
              <a:t>Decompositions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There are careless, “bad” </a:t>
            </a:r>
            <a:r>
              <a:rPr lang="en-US" altLang="zh-TW" dirty="0" smtClean="0">
                <a:latin typeface="Times New Roman" pitchFamily="18" charset="0"/>
                <a:ea typeface="新細明體" pitchFamily="18" charset="-120"/>
              </a:rPr>
              <a:t>decompositions</a:t>
            </a:r>
            <a:endParaRPr lang="en-US" altLang="zh-TW" dirty="0">
              <a:latin typeface="Times New Roman" pitchFamily="18" charset="0"/>
              <a:ea typeface="新細明體" pitchFamily="18" charset="-120"/>
            </a:endParaRPr>
          </a:p>
          <a:p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There are three desirable properties: 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	1. Lossless.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	2. Dependency preservation.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	3. Minimal redundancy.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Relation Decomposition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One of the properties of bad design suggests to decompose a relation into smaller relations.</a:t>
            </a:r>
          </a:p>
          <a:p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Must achieve lossless-join decomposition.</a:t>
            </a:r>
          </a:p>
          <a:p>
            <a:pPr>
              <a:buFont typeface="Wingdings" pitchFamily="2" charset="2"/>
              <a:buNone/>
            </a:pPr>
            <a:endParaRPr lang="zh-TW" altLang="en-US" dirty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>
                <a:latin typeface="Times New Roman" pitchFamily="18" charset="0"/>
                <a:ea typeface="新細明體" pitchFamily="18" charset="-120"/>
              </a:rPr>
              <a:t>Lossless Join Decomposition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772400" cy="4230688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  <a:ea typeface="新細明體" pitchFamily="18" charset="-120"/>
                <a:cs typeface="Arial" charset="0"/>
              </a:rPr>
              <a:t>Definition: </a:t>
            </a:r>
          </a:p>
          <a:p>
            <a:pPr lvl="1"/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Arial" charset="0"/>
              </a:rPr>
              <a:t>Let { R1, R2 } be a decomposition of R (R1 U R2 = R); 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  <a:cs typeface="Arial" charset="0"/>
              </a:rPr>
              <a:t>the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Arial" charset="0"/>
              </a:rPr>
              <a:t>decomposition is lossless if for every legal instance r of R:</a:t>
            </a:r>
          </a:p>
          <a:p>
            <a:pPr lvl="1">
              <a:buFont typeface="Wingdings" pitchFamily="2" charset="2"/>
              <a:buNone/>
            </a:pPr>
            <a:r>
              <a:rPr lang="en-US" altLang="zh-TW" sz="3200" dirty="0">
                <a:latin typeface="Times New Roman" pitchFamily="18" charset="0"/>
                <a:ea typeface="新細明體" pitchFamily="18" charset="-120"/>
                <a:cs typeface="Arial" charset="0"/>
              </a:rPr>
              <a:t>			r = </a:t>
            </a:r>
            <a:r>
              <a:rPr lang="el-GR" altLang="zh-TW" sz="3200" dirty="0">
                <a:latin typeface="Times New Roman" pitchFamily="18" charset="0"/>
                <a:cs typeface="Arial" charset="0"/>
              </a:rPr>
              <a:t>Π</a:t>
            </a:r>
            <a:r>
              <a:rPr lang="en-US" altLang="zh-TW" sz="1800" dirty="0">
                <a:latin typeface="Times New Roman" pitchFamily="18" charset="0"/>
                <a:ea typeface="新細明體" pitchFamily="18" charset="-120"/>
              </a:rPr>
              <a:t>R1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(r</a:t>
            </a:r>
            <a:r>
              <a:rPr lang="en-US" altLang="zh-TW" sz="3200" dirty="0" smtClean="0">
                <a:latin typeface="Times New Roman" pitchFamily="18" charset="0"/>
                <a:ea typeface="新細明體" pitchFamily="18" charset="-120"/>
              </a:rPr>
              <a:t>)     </a:t>
            </a:r>
            <a:r>
              <a:rPr lang="el-GR" altLang="zh-TW" sz="3200" dirty="0" smtClean="0">
                <a:latin typeface="Times New Roman" pitchFamily="18" charset="0"/>
                <a:cs typeface="Arial" charset="0"/>
              </a:rPr>
              <a:t>Π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R2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(r)</a:t>
            </a:r>
            <a:endParaRPr lang="ar-SA" altLang="zh-TW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rot="16200000" flipV="1">
            <a:off x="4229100" y="4457701"/>
            <a:ext cx="228600" cy="304800"/>
          </a:xfrm>
          <a:prstGeom prst="flowChartCollat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dirty="0" smtClean="0"/>
              <a:t>employee(ID, name, street, city, salary)</a:t>
            </a:r>
          </a:p>
          <a:p>
            <a:pPr lvl="1"/>
            <a:r>
              <a:rPr lang="en-US" dirty="0" smtClean="0"/>
              <a:t>emp1(ID, name)</a:t>
            </a:r>
          </a:p>
          <a:p>
            <a:pPr lvl="1"/>
            <a:r>
              <a:rPr lang="en-US" dirty="0" smtClean="0"/>
              <a:t>emp2(name, street, city, salary)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2209800"/>
          <a:ext cx="5105400" cy="221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03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518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3476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476"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3476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018"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3476"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3476"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4587240"/>
          <a:ext cx="2895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4587240"/>
          <a:ext cx="4191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7067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1676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038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40341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 smtClean="0"/>
              <a:t>emp1        emp2 </a:t>
            </a:r>
            <a:endParaRPr 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16200000" flipV="1">
            <a:off x="1790700" y="1257301"/>
            <a:ext cx="228600" cy="304800"/>
          </a:xfrm>
          <a:prstGeom prst="flowChartCollate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209800"/>
          <a:ext cx="7239000" cy="3886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595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96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8969"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8969"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148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Tilak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3533"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Mumbai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85800" y="2971800"/>
            <a:ext cx="7772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3733800"/>
            <a:ext cx="7772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" y="4953000"/>
            <a:ext cx="7772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5410200"/>
            <a:ext cx="7772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2" y="533400"/>
            <a:ext cx="7259638" cy="1143000"/>
          </a:xfrm>
        </p:spPr>
        <p:txBody>
          <a:bodyPr/>
          <a:lstStyle/>
          <a:p>
            <a:r>
              <a:rPr lang="en-US" altLang="zh-TW" sz="3600" b="1" dirty="0">
                <a:latin typeface="Times New Roman" pitchFamily="18" charset="0"/>
                <a:ea typeface="新細明體" pitchFamily="18" charset="-120"/>
              </a:rPr>
              <a:t>Example of Relation Decomposition</a:t>
            </a:r>
          </a:p>
        </p:txBody>
      </p:sp>
      <p:pic>
        <p:nvPicPr>
          <p:cNvPr id="217179" name="Picture 91" descr="Sna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57400"/>
            <a:ext cx="7924800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3565</TotalTime>
  <Words>854</Words>
  <Application>Microsoft Office PowerPoint</Application>
  <PresentationFormat>On-screen Show (4:3)</PresentationFormat>
  <Paragraphs>241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PowerPoint Presentation</vt:lpstr>
      <vt:lpstr>Undesirable Properties of Bad Design</vt:lpstr>
      <vt:lpstr>How to avoid ? </vt:lpstr>
      <vt:lpstr>Decompositions</vt:lpstr>
      <vt:lpstr>Relation Decomposition</vt:lpstr>
      <vt:lpstr>Lossless Join Decomposition</vt:lpstr>
      <vt:lpstr>Example</vt:lpstr>
      <vt:lpstr>Example</vt:lpstr>
      <vt:lpstr>Example of Relation Decomposition</vt:lpstr>
      <vt:lpstr>Testing Lossless Join</vt:lpstr>
      <vt:lpstr>Example of L-J Decomposition</vt:lpstr>
      <vt:lpstr>Another example</vt:lpstr>
      <vt:lpstr>Why do we preserve the dependency?</vt:lpstr>
      <vt:lpstr>Dependency Preservation Decomposition</vt:lpstr>
      <vt:lpstr>Test of Dependency Preservation</vt:lpstr>
      <vt:lpstr>Test of Dependency Preservation II</vt:lpstr>
      <vt:lpstr>Dependency Preserving Example</vt:lpstr>
      <vt:lpstr>Non-Dependency Preserving Example</vt:lpstr>
      <vt:lpstr>Minimal Redundancy</vt:lpstr>
      <vt:lpstr>Normal Form Decompositions  Comparison </vt:lpstr>
      <vt:lpstr>Conclusion</vt:lpstr>
    </vt:vector>
  </TitlesOfParts>
  <Company>Mel 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Decomposition</dc:title>
  <dc:creator>Mel Chen</dc:creator>
  <cp:lastModifiedBy>Rushali</cp:lastModifiedBy>
  <cp:revision>40</cp:revision>
  <dcterms:created xsi:type="dcterms:W3CDTF">2005-10-26T05:27:32Z</dcterms:created>
  <dcterms:modified xsi:type="dcterms:W3CDTF">2023-09-21T04:20:57Z</dcterms:modified>
</cp:coreProperties>
</file>