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6" r:id="rId21"/>
    <p:sldId id="277" r:id="rId22"/>
    <p:sldId id="275"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AE89B5A-330D-4BDC-96A1-4E49D92E8564}" type="datetimeFigureOut">
              <a:rPr lang="en-US" smtClean="0"/>
              <a:t>12/1/2020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E778A0F9-220D-4A4D-9A7F-292D9B371DF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E89B5A-330D-4BDC-96A1-4E49D92E8564}"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8A0F9-220D-4A4D-9A7F-292D9B371DF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E89B5A-330D-4BDC-96A1-4E49D92E8564}"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8A0F9-220D-4A4D-9A7F-292D9B371DF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E89B5A-330D-4BDC-96A1-4E49D92E8564}"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8A0F9-220D-4A4D-9A7F-292D9B371DF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AE89B5A-330D-4BDC-96A1-4E49D92E8564}"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8A0F9-220D-4A4D-9A7F-292D9B371DF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AE89B5A-330D-4BDC-96A1-4E49D92E8564}"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78A0F9-220D-4A4D-9A7F-292D9B371DF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AE89B5A-330D-4BDC-96A1-4E49D92E8564}" type="datetimeFigureOut">
              <a:rPr lang="en-US" smtClean="0"/>
              <a:t>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78A0F9-220D-4A4D-9A7F-292D9B371DF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AE89B5A-330D-4BDC-96A1-4E49D92E8564}" type="datetimeFigureOut">
              <a:rPr lang="en-US" smtClean="0"/>
              <a:t>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78A0F9-220D-4A4D-9A7F-292D9B371DF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E89B5A-330D-4BDC-96A1-4E49D92E8564}" type="datetimeFigureOut">
              <a:rPr lang="en-US" smtClean="0"/>
              <a:t>12/1/2020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78A0F9-220D-4A4D-9A7F-292D9B371DF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AE89B5A-330D-4BDC-96A1-4E49D92E8564}"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78A0F9-220D-4A4D-9A7F-292D9B371DF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AE89B5A-330D-4BDC-96A1-4E49D92E8564}"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E778A0F9-220D-4A4D-9A7F-292D9B371DFC}"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AE89B5A-330D-4BDC-96A1-4E49D92E8564}" type="datetimeFigureOut">
              <a:rPr lang="en-US" smtClean="0"/>
              <a:t>12/1/2020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778A0F9-220D-4A4D-9A7F-292D9B371DFC}"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Distributed Database Management System (DDBMS)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914400"/>
            <a:ext cx="8915400" cy="1143000"/>
          </a:xfrm>
        </p:spPr>
        <p:txBody>
          <a:bodyPr>
            <a:normAutofit fontScale="90000"/>
          </a:bodyPr>
          <a:lstStyle/>
          <a:p>
            <a:r>
              <a:rPr lang="en-US" dirty="0" smtClean="0"/>
              <a:t>Heterogeneous Distributed Databases</a:t>
            </a:r>
            <a:br>
              <a:rPr lang="en-US" dirty="0" smtClean="0"/>
            </a:br>
            <a:endParaRPr lang="en-US" dirty="0"/>
          </a:p>
        </p:txBody>
      </p:sp>
      <p:sp>
        <p:nvSpPr>
          <p:cNvPr id="3" name="Content Placeholder 2"/>
          <p:cNvSpPr>
            <a:spLocks noGrp="1"/>
          </p:cNvSpPr>
          <p:nvPr>
            <p:ph idx="1"/>
          </p:nvPr>
        </p:nvSpPr>
        <p:spPr>
          <a:xfrm>
            <a:off x="457200" y="1676400"/>
            <a:ext cx="8229600" cy="4648200"/>
          </a:xfrm>
        </p:spPr>
        <p:txBody>
          <a:bodyPr>
            <a:normAutofit lnSpcReduction="10000"/>
          </a:bodyPr>
          <a:lstStyle/>
          <a:p>
            <a:pPr algn="just"/>
            <a:r>
              <a:rPr lang="en-US" dirty="0" smtClean="0"/>
              <a:t>In a heterogeneous distributed database, different sites have different operating systems, DBMS products and data </a:t>
            </a:r>
            <a:r>
              <a:rPr lang="en-US" dirty="0" smtClean="0"/>
              <a:t>models</a:t>
            </a:r>
          </a:p>
          <a:p>
            <a:pPr algn="just"/>
            <a:r>
              <a:rPr lang="en-US" dirty="0" smtClean="0"/>
              <a:t>Its </a:t>
            </a:r>
            <a:r>
              <a:rPr lang="en-US" dirty="0" smtClean="0"/>
              <a:t>properties are −</a:t>
            </a:r>
          </a:p>
          <a:p>
            <a:pPr lvl="1" algn="just"/>
            <a:r>
              <a:rPr lang="en-US" dirty="0" smtClean="0"/>
              <a:t>Different sites use dissimilar schemas and software.</a:t>
            </a:r>
          </a:p>
          <a:p>
            <a:pPr lvl="1" algn="just"/>
            <a:r>
              <a:rPr lang="en-US" dirty="0" smtClean="0"/>
              <a:t>The system may be composed of a variety of DBMSs like relational, network, hierarchical or object oriented.</a:t>
            </a:r>
          </a:p>
          <a:p>
            <a:pPr lvl="1" algn="just"/>
            <a:r>
              <a:rPr lang="en-US" dirty="0" smtClean="0"/>
              <a:t>Query processing is complex due to dissimilar schemas.</a:t>
            </a:r>
          </a:p>
          <a:p>
            <a:pPr lvl="1" algn="just"/>
            <a:r>
              <a:rPr lang="en-US" dirty="0" smtClean="0"/>
              <a:t>Transaction processing is complex due to dissimilar software.</a:t>
            </a:r>
          </a:p>
          <a:p>
            <a:pPr lvl="1" algn="just"/>
            <a:r>
              <a:rPr lang="en-US" dirty="0" smtClean="0"/>
              <a:t>A site may not be aware of other sites and so there is limited co-operation in processing user requests.</a:t>
            </a:r>
          </a:p>
          <a:p>
            <a:pPr algn="just"/>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371600"/>
            <a:ext cx="8991600" cy="1143000"/>
          </a:xfrm>
        </p:spPr>
        <p:txBody>
          <a:bodyPr>
            <a:normAutofit fontScale="90000"/>
          </a:bodyPr>
          <a:lstStyle/>
          <a:p>
            <a:r>
              <a:rPr lang="en-US" dirty="0" smtClean="0"/>
              <a:t>Types of Heterogeneous Distributed Databases</a:t>
            </a:r>
            <a:br>
              <a:rPr lang="en-US" dirty="0" smtClean="0"/>
            </a:br>
            <a:endParaRPr lang="en-US" dirty="0"/>
          </a:p>
        </p:txBody>
      </p:sp>
      <p:sp>
        <p:nvSpPr>
          <p:cNvPr id="3" name="Content Placeholder 2"/>
          <p:cNvSpPr>
            <a:spLocks noGrp="1"/>
          </p:cNvSpPr>
          <p:nvPr>
            <p:ph idx="1"/>
          </p:nvPr>
        </p:nvSpPr>
        <p:spPr/>
        <p:txBody>
          <a:bodyPr/>
          <a:lstStyle/>
          <a:p>
            <a:pPr algn="just"/>
            <a:r>
              <a:rPr lang="en-US" b="1" dirty="0" smtClean="0"/>
              <a:t>Federated</a:t>
            </a:r>
            <a:r>
              <a:rPr lang="en-US" dirty="0" smtClean="0"/>
              <a:t> − The heterogeneous database systems are independent in nature and integrated together so that they function as a single database system.</a:t>
            </a:r>
          </a:p>
          <a:p>
            <a:pPr algn="just"/>
            <a:r>
              <a:rPr lang="en-US" b="1" dirty="0" smtClean="0"/>
              <a:t>Un-federated</a:t>
            </a:r>
            <a:r>
              <a:rPr lang="en-US" dirty="0" smtClean="0"/>
              <a:t> − The database systems employ a central coordinating module through which the databases are accessed.</a:t>
            </a:r>
          </a:p>
          <a:p>
            <a:pPr algn="just"/>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Distributed DBMS Architectures</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t>DDBMS architectures are generally developed depending on three parameters −</a:t>
            </a:r>
          </a:p>
          <a:p>
            <a:pPr lvl="1" algn="just"/>
            <a:r>
              <a:rPr lang="en-US" b="1" dirty="0" smtClean="0"/>
              <a:t>Distribution</a:t>
            </a:r>
            <a:r>
              <a:rPr lang="en-US" dirty="0" smtClean="0"/>
              <a:t> − It states the physical distribution of data across the different sites.</a:t>
            </a:r>
          </a:p>
          <a:p>
            <a:pPr lvl="1" algn="just"/>
            <a:r>
              <a:rPr lang="en-US" b="1" dirty="0" smtClean="0"/>
              <a:t>Autonomy</a:t>
            </a:r>
            <a:r>
              <a:rPr lang="en-US" dirty="0" smtClean="0"/>
              <a:t> − It indicates the distribution of control of the database system and the degree to which each constituent DBMS can operate independently.</a:t>
            </a:r>
          </a:p>
          <a:p>
            <a:pPr lvl="1" algn="just"/>
            <a:r>
              <a:rPr lang="en-US" b="1" dirty="0" smtClean="0"/>
              <a:t>Heterogeneity</a:t>
            </a:r>
            <a:r>
              <a:rPr lang="en-US" dirty="0" smtClean="0"/>
              <a:t> − It refers to the uniformity or dissimilarity of the data models, system components and databases.</a:t>
            </a:r>
          </a:p>
          <a:p>
            <a:pPr algn="just"/>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Architectural Models</a:t>
            </a:r>
            <a:br>
              <a:rPr lang="en-US" dirty="0" smtClean="0"/>
            </a:br>
            <a:endParaRPr lang="en-US" dirty="0"/>
          </a:p>
        </p:txBody>
      </p:sp>
      <p:sp>
        <p:nvSpPr>
          <p:cNvPr id="3" name="Content Placeholder 2"/>
          <p:cNvSpPr>
            <a:spLocks noGrp="1"/>
          </p:cNvSpPr>
          <p:nvPr>
            <p:ph idx="1"/>
          </p:nvPr>
        </p:nvSpPr>
        <p:spPr/>
        <p:txBody>
          <a:bodyPr/>
          <a:lstStyle/>
          <a:p>
            <a:r>
              <a:rPr lang="en-US" dirty="0" smtClean="0"/>
              <a:t>Some of the common architectural models are −</a:t>
            </a:r>
          </a:p>
          <a:p>
            <a:pPr lvl="1"/>
            <a:r>
              <a:rPr lang="en-US" dirty="0" smtClean="0"/>
              <a:t>Client - Server Architecture for DDBMS</a:t>
            </a:r>
          </a:p>
          <a:p>
            <a:pPr lvl="1"/>
            <a:r>
              <a:rPr lang="en-US" dirty="0" smtClean="0"/>
              <a:t>Peer - to - Peer Architecture for DDBMS</a:t>
            </a:r>
          </a:p>
          <a:p>
            <a:pPr lvl="1"/>
            <a:r>
              <a:rPr lang="en-US" dirty="0" smtClean="0"/>
              <a:t>Multi - DBMS Architecture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990600"/>
            <a:ext cx="8991600" cy="1143000"/>
          </a:xfrm>
        </p:spPr>
        <p:txBody>
          <a:bodyPr>
            <a:normAutofit fontScale="90000"/>
          </a:bodyPr>
          <a:lstStyle/>
          <a:p>
            <a:r>
              <a:rPr lang="en-US" dirty="0" smtClean="0"/>
              <a:t>Client - Server Architecture for DDBMS</a:t>
            </a:r>
            <a:br>
              <a:rPr lang="en-US" dirty="0" smtClean="0"/>
            </a:br>
            <a:endParaRPr lang="en-US" dirty="0"/>
          </a:p>
        </p:txBody>
      </p:sp>
      <p:sp>
        <p:nvSpPr>
          <p:cNvPr id="3" name="Content Placeholder 2"/>
          <p:cNvSpPr>
            <a:spLocks noGrp="1"/>
          </p:cNvSpPr>
          <p:nvPr>
            <p:ph idx="1"/>
          </p:nvPr>
        </p:nvSpPr>
        <p:spPr>
          <a:xfrm>
            <a:off x="457200" y="1676400"/>
            <a:ext cx="8382000" cy="4953000"/>
          </a:xfrm>
        </p:spPr>
        <p:txBody>
          <a:bodyPr>
            <a:normAutofit lnSpcReduction="10000"/>
          </a:bodyPr>
          <a:lstStyle/>
          <a:p>
            <a:pPr algn="just"/>
            <a:r>
              <a:rPr lang="en-US" dirty="0" smtClean="0"/>
              <a:t>This is a two-level architecture where the functionality is divided into servers and </a:t>
            </a:r>
            <a:r>
              <a:rPr lang="en-US" dirty="0" smtClean="0"/>
              <a:t>clients </a:t>
            </a:r>
          </a:p>
          <a:p>
            <a:pPr algn="just"/>
            <a:r>
              <a:rPr lang="en-US" dirty="0" smtClean="0"/>
              <a:t>The </a:t>
            </a:r>
            <a:r>
              <a:rPr lang="en-US" dirty="0" smtClean="0"/>
              <a:t>server functions primarily encompass data management, query processing, optimization and transaction </a:t>
            </a:r>
            <a:r>
              <a:rPr lang="en-US" dirty="0" smtClean="0"/>
              <a:t>management</a:t>
            </a:r>
          </a:p>
          <a:p>
            <a:pPr algn="just"/>
            <a:r>
              <a:rPr lang="en-US" dirty="0" smtClean="0"/>
              <a:t>Client </a:t>
            </a:r>
            <a:r>
              <a:rPr lang="en-US" dirty="0" smtClean="0"/>
              <a:t>functions include mainly user interface. However, they have some functions like consistency checking and transaction </a:t>
            </a:r>
            <a:r>
              <a:rPr lang="en-US" dirty="0" smtClean="0"/>
              <a:t>management</a:t>
            </a:r>
            <a:endParaRPr lang="en-US" dirty="0" smtClean="0"/>
          </a:p>
          <a:p>
            <a:pPr algn="just"/>
            <a:r>
              <a:rPr lang="en-US" dirty="0" smtClean="0"/>
              <a:t>The two different client - server architecture are −</a:t>
            </a:r>
          </a:p>
          <a:p>
            <a:pPr lvl="1" algn="just"/>
            <a:r>
              <a:rPr lang="en-US" dirty="0" smtClean="0"/>
              <a:t>Single Server Multiple Client</a:t>
            </a:r>
          </a:p>
          <a:p>
            <a:pPr lvl="1" algn="just"/>
            <a:r>
              <a:rPr lang="en-US" dirty="0" smtClean="0"/>
              <a:t>Multiple Server Multiple Client (shown in the following diagram)</a:t>
            </a:r>
          </a:p>
          <a:p>
            <a:pPr algn="just"/>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Client - Server Architecture for DDBMS</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609600" y="1752600"/>
            <a:ext cx="7924800" cy="4876799"/>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04088"/>
            <a:ext cx="8763000" cy="1143000"/>
          </a:xfrm>
        </p:spPr>
        <p:txBody>
          <a:bodyPr>
            <a:normAutofit fontScale="90000"/>
          </a:bodyPr>
          <a:lstStyle/>
          <a:p>
            <a:r>
              <a:rPr lang="en-US" dirty="0" smtClean="0"/>
              <a:t>Peer- to-Peer Architecture for DDBMS</a:t>
            </a:r>
            <a:br>
              <a:rPr lang="en-US" dirty="0" smtClean="0"/>
            </a:br>
            <a:endParaRPr lang="en-US" dirty="0"/>
          </a:p>
        </p:txBody>
      </p:sp>
      <p:sp>
        <p:nvSpPr>
          <p:cNvPr id="3" name="Content Placeholder 2"/>
          <p:cNvSpPr>
            <a:spLocks noGrp="1"/>
          </p:cNvSpPr>
          <p:nvPr>
            <p:ph idx="1"/>
          </p:nvPr>
        </p:nvSpPr>
        <p:spPr>
          <a:xfrm>
            <a:off x="457200" y="1524000"/>
            <a:ext cx="8229600" cy="5105400"/>
          </a:xfrm>
        </p:spPr>
        <p:txBody>
          <a:bodyPr>
            <a:normAutofit/>
          </a:bodyPr>
          <a:lstStyle/>
          <a:p>
            <a:pPr algn="just"/>
            <a:r>
              <a:rPr lang="en-US" dirty="0" smtClean="0"/>
              <a:t>In these systems, each peer acts both as a client and a server for imparting database </a:t>
            </a:r>
            <a:r>
              <a:rPr lang="en-US" dirty="0" smtClean="0"/>
              <a:t>services</a:t>
            </a:r>
          </a:p>
          <a:p>
            <a:pPr algn="just"/>
            <a:r>
              <a:rPr lang="en-US" dirty="0" smtClean="0"/>
              <a:t>The </a:t>
            </a:r>
            <a:r>
              <a:rPr lang="en-US" dirty="0" smtClean="0"/>
              <a:t>peers share their resource with other peers and co-ordinate their </a:t>
            </a:r>
            <a:r>
              <a:rPr lang="en-US" dirty="0" smtClean="0"/>
              <a:t>activities</a:t>
            </a:r>
            <a:endParaRPr lang="en-US" dirty="0" smtClean="0"/>
          </a:p>
          <a:p>
            <a:pPr algn="just"/>
            <a:r>
              <a:rPr lang="en-US" dirty="0" smtClean="0"/>
              <a:t>This architecture generally has four levels of schemas −</a:t>
            </a:r>
          </a:p>
          <a:p>
            <a:pPr lvl="1" algn="just"/>
            <a:r>
              <a:rPr lang="en-US" b="1" dirty="0" smtClean="0"/>
              <a:t>Global Conceptual Schema</a:t>
            </a:r>
            <a:r>
              <a:rPr lang="en-US" dirty="0" smtClean="0"/>
              <a:t> − Depicts the global logical view of data.</a:t>
            </a:r>
          </a:p>
          <a:p>
            <a:pPr lvl="1" algn="just"/>
            <a:r>
              <a:rPr lang="en-US" b="1" dirty="0" smtClean="0"/>
              <a:t>Local Conceptual Schema</a:t>
            </a:r>
            <a:r>
              <a:rPr lang="en-US" dirty="0" smtClean="0"/>
              <a:t> − Depicts logical data organization at each site.</a:t>
            </a:r>
          </a:p>
          <a:p>
            <a:pPr lvl="1" algn="just"/>
            <a:r>
              <a:rPr lang="en-US" b="1" dirty="0" smtClean="0"/>
              <a:t>Local Internal Schema</a:t>
            </a:r>
            <a:r>
              <a:rPr lang="en-US" dirty="0" smtClean="0"/>
              <a:t> − Depicts physical data organization at each site.</a:t>
            </a:r>
          </a:p>
          <a:p>
            <a:pPr lvl="1" algn="just"/>
            <a:r>
              <a:rPr lang="en-US" b="1" dirty="0" smtClean="0"/>
              <a:t>External Schema</a:t>
            </a:r>
            <a:r>
              <a:rPr lang="en-US" dirty="0" smtClean="0"/>
              <a:t> − Depicts user view of data.</a:t>
            </a:r>
          </a:p>
          <a:p>
            <a:pPr algn="just"/>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04088"/>
            <a:ext cx="9144000" cy="1143000"/>
          </a:xfrm>
        </p:spPr>
        <p:txBody>
          <a:bodyPr>
            <a:normAutofit fontScale="90000"/>
          </a:bodyPr>
          <a:lstStyle/>
          <a:p>
            <a:r>
              <a:rPr lang="en-US" dirty="0" smtClean="0"/>
              <a:t>Peer- to-Peer Architecture for DDBMS</a:t>
            </a:r>
            <a:br>
              <a:rPr lang="en-US" dirty="0" smtClean="0"/>
            </a:b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685800" y="1905001"/>
            <a:ext cx="8077199" cy="49530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rmAutofit fontScale="90000"/>
          </a:bodyPr>
          <a:lstStyle/>
          <a:p>
            <a:r>
              <a:rPr lang="en-US" dirty="0" smtClean="0"/>
              <a:t>Multi - DBMS Architectures</a:t>
            </a:r>
            <a:br>
              <a:rPr lang="en-US" dirty="0" smtClean="0"/>
            </a:br>
            <a:endParaRPr lang="en-US" dirty="0"/>
          </a:p>
        </p:txBody>
      </p:sp>
      <p:sp>
        <p:nvSpPr>
          <p:cNvPr id="3" name="Content Placeholder 2"/>
          <p:cNvSpPr>
            <a:spLocks noGrp="1"/>
          </p:cNvSpPr>
          <p:nvPr>
            <p:ph idx="1"/>
          </p:nvPr>
        </p:nvSpPr>
        <p:spPr>
          <a:xfrm>
            <a:off x="228600" y="1752600"/>
            <a:ext cx="8610600" cy="5029200"/>
          </a:xfrm>
        </p:spPr>
        <p:txBody>
          <a:bodyPr>
            <a:normAutofit fontScale="92500" lnSpcReduction="20000"/>
          </a:bodyPr>
          <a:lstStyle/>
          <a:p>
            <a:pPr algn="just"/>
            <a:r>
              <a:rPr lang="en-US" dirty="0" smtClean="0"/>
              <a:t>This is an integrated database system formed by a collection of two or more autonomous database systems.</a:t>
            </a:r>
          </a:p>
          <a:p>
            <a:pPr algn="just"/>
            <a:r>
              <a:rPr lang="en-US" dirty="0" smtClean="0"/>
              <a:t>Multi-DBMS can be expressed through six levels of schemas −</a:t>
            </a:r>
          </a:p>
          <a:p>
            <a:pPr lvl="1" algn="just"/>
            <a:r>
              <a:rPr lang="en-US" b="1" dirty="0" smtClean="0"/>
              <a:t>Multi-database View Level</a:t>
            </a:r>
            <a:r>
              <a:rPr lang="en-US" dirty="0" smtClean="0"/>
              <a:t> − Depicts multiple user views comprising of subsets of the integrated distributed database.</a:t>
            </a:r>
          </a:p>
          <a:p>
            <a:pPr lvl="1" algn="just"/>
            <a:r>
              <a:rPr lang="en-US" b="1" dirty="0" smtClean="0"/>
              <a:t>Multi-database Conceptual Level</a:t>
            </a:r>
            <a:r>
              <a:rPr lang="en-US" dirty="0" smtClean="0"/>
              <a:t> − Depicts integrated multi-database that comprises of global logical multi-database structure definitions.</a:t>
            </a:r>
          </a:p>
          <a:p>
            <a:pPr lvl="1" algn="just"/>
            <a:r>
              <a:rPr lang="en-US" b="1" dirty="0" smtClean="0"/>
              <a:t>Multi-database Internal Level</a:t>
            </a:r>
            <a:r>
              <a:rPr lang="en-US" dirty="0" smtClean="0"/>
              <a:t> − Depicts the data distribution across different sites and multi-database to local data mapping.</a:t>
            </a:r>
          </a:p>
          <a:p>
            <a:pPr lvl="1" algn="just"/>
            <a:r>
              <a:rPr lang="en-US" b="1" dirty="0" smtClean="0"/>
              <a:t>Local database View Level</a:t>
            </a:r>
            <a:r>
              <a:rPr lang="en-US" dirty="0" smtClean="0"/>
              <a:t> − Depicts public view of local data.</a:t>
            </a:r>
          </a:p>
          <a:p>
            <a:pPr lvl="1" algn="just"/>
            <a:r>
              <a:rPr lang="en-US" b="1" dirty="0" smtClean="0"/>
              <a:t>Local database Conceptual Level</a:t>
            </a:r>
            <a:r>
              <a:rPr lang="en-US" dirty="0" smtClean="0"/>
              <a:t> − Depicts local data organization at each site.</a:t>
            </a:r>
          </a:p>
          <a:p>
            <a:pPr lvl="1" algn="just"/>
            <a:r>
              <a:rPr lang="en-US" b="1" dirty="0" smtClean="0"/>
              <a:t>Local database Internal Level</a:t>
            </a:r>
            <a:r>
              <a:rPr lang="en-US" dirty="0" smtClean="0"/>
              <a:t> − Depicts physical data organization at each site.</a:t>
            </a:r>
          </a:p>
          <a:p>
            <a:pPr algn="just"/>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8229600" cy="1143000"/>
          </a:xfrm>
        </p:spPr>
        <p:txBody>
          <a:bodyPr>
            <a:normAutofit fontScale="90000"/>
          </a:bodyPr>
          <a:lstStyle/>
          <a:p>
            <a:r>
              <a:rPr lang="en-US" dirty="0" smtClean="0"/>
              <a:t>Multi - DBMS Architectures</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t>There are two design alternatives for multi-DBMS −</a:t>
            </a:r>
          </a:p>
          <a:p>
            <a:pPr lvl="1" algn="just"/>
            <a:r>
              <a:rPr lang="en-US" dirty="0" smtClean="0"/>
              <a:t>Model with multi-database conceptual </a:t>
            </a:r>
            <a:r>
              <a:rPr lang="en-US" dirty="0" smtClean="0"/>
              <a:t>level</a:t>
            </a:r>
            <a:endParaRPr lang="en-US" dirty="0" smtClean="0"/>
          </a:p>
          <a:p>
            <a:pPr lvl="1" algn="just"/>
            <a:r>
              <a:rPr lang="en-US" dirty="0" smtClean="0"/>
              <a:t>Model without multi-database conceptual </a:t>
            </a:r>
            <a:r>
              <a:rPr lang="en-US" dirty="0" smtClean="0"/>
              <a:t>level</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Distributed Database Management System (DDBMS)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Distributed Database Management System (DDBMS) is a type of DBMS which manages a number of databases hoisted at diversified locations and interconnected through a computer </a:t>
            </a:r>
            <a:r>
              <a:rPr lang="en-US" dirty="0" smtClean="0"/>
              <a:t>network</a:t>
            </a:r>
          </a:p>
          <a:p>
            <a:pPr algn="just"/>
            <a:r>
              <a:rPr lang="en-US" dirty="0" smtClean="0"/>
              <a:t>A</a:t>
            </a:r>
            <a:r>
              <a:rPr lang="en-US" b="1" dirty="0" smtClean="0"/>
              <a:t> distributed database</a:t>
            </a:r>
            <a:r>
              <a:rPr lang="en-US" dirty="0" smtClean="0"/>
              <a:t> is a collection of multiple interconnected databases, which are spread physically across various locations that communicate via a computer network</a:t>
            </a:r>
          </a:p>
          <a:p>
            <a:pPr algn="just"/>
            <a:r>
              <a:rPr lang="en-US" dirty="0" smtClean="0"/>
              <a:t>It </a:t>
            </a:r>
            <a:r>
              <a:rPr lang="en-US" dirty="0" smtClean="0"/>
              <a:t>provides mechanisms so that the distribution remains oblivious to the users, who perceive the database as a single </a:t>
            </a:r>
            <a:r>
              <a:rPr lang="en-US" dirty="0" smtClean="0"/>
              <a:t>database</a:t>
            </a:r>
          </a:p>
          <a:p>
            <a:pPr algn="just"/>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Model With Multi-database Conceptual level</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228600" y="1828800"/>
            <a:ext cx="8686799" cy="5029199"/>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Model </a:t>
            </a:r>
            <a:r>
              <a:rPr lang="en-US" dirty="0" smtClean="0"/>
              <a:t>Without </a:t>
            </a:r>
            <a:r>
              <a:rPr lang="en-US" dirty="0" smtClean="0"/>
              <a:t>Multi-database Conceptual level</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457200" y="1828801"/>
            <a:ext cx="8382000" cy="50292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Design Alternatives</a:t>
            </a:r>
            <a:br>
              <a:rPr lang="en-US" dirty="0" smtClean="0"/>
            </a:br>
            <a:endParaRPr lang="en-US" dirty="0"/>
          </a:p>
        </p:txBody>
      </p:sp>
      <p:sp>
        <p:nvSpPr>
          <p:cNvPr id="3" name="Content Placeholder 2"/>
          <p:cNvSpPr>
            <a:spLocks noGrp="1"/>
          </p:cNvSpPr>
          <p:nvPr>
            <p:ph idx="1"/>
          </p:nvPr>
        </p:nvSpPr>
        <p:spPr/>
        <p:txBody>
          <a:bodyPr/>
          <a:lstStyle/>
          <a:p>
            <a:r>
              <a:rPr lang="en-US" dirty="0" smtClean="0"/>
              <a:t>The distribution design alternatives for the tables in a DDBMS are as follows −</a:t>
            </a:r>
          </a:p>
          <a:p>
            <a:pPr lvl="1"/>
            <a:r>
              <a:rPr lang="en-US" dirty="0" smtClean="0"/>
              <a:t>Non-replicated and non-fragmented</a:t>
            </a:r>
          </a:p>
          <a:p>
            <a:pPr lvl="1"/>
            <a:r>
              <a:rPr lang="en-US" dirty="0" smtClean="0"/>
              <a:t>Fully replicated</a:t>
            </a:r>
          </a:p>
          <a:p>
            <a:pPr lvl="1"/>
            <a:r>
              <a:rPr lang="en-US" dirty="0" smtClean="0"/>
              <a:t>Partially replicated</a:t>
            </a:r>
          </a:p>
          <a:p>
            <a:pPr lvl="1"/>
            <a:r>
              <a:rPr lang="en-US" dirty="0" smtClean="0"/>
              <a:t>Fragmented</a:t>
            </a:r>
          </a:p>
          <a:p>
            <a:pPr lvl="1"/>
            <a:r>
              <a:rPr lang="en-US" dirty="0" smtClean="0"/>
              <a:t>Mixed</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Non-replicated &amp; Non-fragmented</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t>In this design alternative, different tables are placed at different sites. </a:t>
            </a:r>
            <a:endParaRPr lang="en-US" dirty="0" smtClean="0"/>
          </a:p>
          <a:p>
            <a:pPr algn="just"/>
            <a:r>
              <a:rPr lang="en-US" dirty="0" smtClean="0"/>
              <a:t>Data </a:t>
            </a:r>
            <a:r>
              <a:rPr lang="en-US" dirty="0" smtClean="0"/>
              <a:t>is placed so that it is at a close proximity to the site where it is used most. </a:t>
            </a:r>
            <a:endParaRPr lang="en-US" dirty="0" smtClean="0"/>
          </a:p>
          <a:p>
            <a:pPr algn="just"/>
            <a:r>
              <a:rPr lang="en-US" dirty="0" smtClean="0"/>
              <a:t>It </a:t>
            </a:r>
            <a:r>
              <a:rPr lang="en-US" dirty="0" smtClean="0"/>
              <a:t>is most suitable for database systems where the percentage of queries needed to join information in tables placed at different sites is low. </a:t>
            </a:r>
          </a:p>
          <a:p>
            <a:pPr algn="just"/>
            <a:r>
              <a:rPr lang="en-US" dirty="0" smtClean="0"/>
              <a:t>If </a:t>
            </a:r>
            <a:r>
              <a:rPr lang="en-US" dirty="0" smtClean="0"/>
              <a:t>an appropriate distribution strategy is adopted, then this design alternative helps to reduce the communication cost during data processing.</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normAutofit fontScale="90000"/>
          </a:bodyPr>
          <a:lstStyle/>
          <a:p>
            <a:r>
              <a:rPr lang="en-US" dirty="0" smtClean="0"/>
              <a:t>Fully Replicated</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t>In this design alternative, at each site, one copy of all the database tables is stored. </a:t>
            </a:r>
            <a:endParaRPr lang="en-US" dirty="0" smtClean="0"/>
          </a:p>
          <a:p>
            <a:pPr algn="just"/>
            <a:r>
              <a:rPr lang="en-US" dirty="0" smtClean="0"/>
              <a:t>Since</a:t>
            </a:r>
            <a:r>
              <a:rPr lang="en-US" dirty="0" smtClean="0"/>
              <a:t>, each site has its own copy of the entire database, queries are very fast requiring negligible communication cost. </a:t>
            </a:r>
            <a:endParaRPr lang="en-US" dirty="0" smtClean="0"/>
          </a:p>
          <a:p>
            <a:pPr algn="just"/>
            <a:r>
              <a:rPr lang="en-US" dirty="0" smtClean="0"/>
              <a:t>On </a:t>
            </a:r>
            <a:r>
              <a:rPr lang="en-US" dirty="0" smtClean="0"/>
              <a:t>the contrary, the massive redundancy in data requires huge cost during update operations. </a:t>
            </a:r>
            <a:endParaRPr lang="en-US" dirty="0" smtClean="0"/>
          </a:p>
          <a:p>
            <a:pPr algn="just"/>
            <a:r>
              <a:rPr lang="en-US" dirty="0" smtClean="0"/>
              <a:t>Hence</a:t>
            </a:r>
            <a:r>
              <a:rPr lang="en-US" dirty="0" smtClean="0"/>
              <a:t>, this is suitable for systems where a large number of queries is required to be handled whereas the number of database updates is low.</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normAutofit fontScale="90000"/>
          </a:bodyPr>
          <a:lstStyle/>
          <a:p>
            <a:r>
              <a:rPr lang="en-US" dirty="0" smtClean="0"/>
              <a:t>Partially Replicated</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t>Copies of tables or portions of tables are stored at different sites. </a:t>
            </a:r>
            <a:endParaRPr lang="en-US" dirty="0" smtClean="0"/>
          </a:p>
          <a:p>
            <a:pPr algn="just"/>
            <a:r>
              <a:rPr lang="en-US" dirty="0" smtClean="0"/>
              <a:t>The </a:t>
            </a:r>
            <a:r>
              <a:rPr lang="en-US" dirty="0" smtClean="0"/>
              <a:t>distribution of the tables is done in accordance to the frequency of access. </a:t>
            </a:r>
            <a:endParaRPr lang="en-US" dirty="0" smtClean="0"/>
          </a:p>
          <a:p>
            <a:pPr algn="just"/>
            <a:r>
              <a:rPr lang="en-US" dirty="0" smtClean="0"/>
              <a:t>This </a:t>
            </a:r>
            <a:r>
              <a:rPr lang="en-US" dirty="0" smtClean="0"/>
              <a:t>takes into consideration the fact that the frequency of accessing the tables vary considerably from site to site. </a:t>
            </a:r>
            <a:endParaRPr lang="en-US" dirty="0" smtClean="0"/>
          </a:p>
          <a:p>
            <a:pPr algn="just"/>
            <a:r>
              <a:rPr lang="en-US" dirty="0" smtClean="0"/>
              <a:t>The </a:t>
            </a:r>
            <a:r>
              <a:rPr lang="en-US" dirty="0" smtClean="0"/>
              <a:t>number of copies of the tables (or portions) depends on how frequently the access queries execute and the site which generate the access queries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Fragmented</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In this design, a table is divided into two or more pieces referred to as fragments or partitions, and each fragment can be stored at different sites. </a:t>
            </a:r>
            <a:endParaRPr lang="en-US" dirty="0" smtClean="0"/>
          </a:p>
          <a:p>
            <a:pPr algn="just"/>
            <a:r>
              <a:rPr lang="en-US" dirty="0" smtClean="0"/>
              <a:t>This </a:t>
            </a:r>
            <a:r>
              <a:rPr lang="en-US" dirty="0" smtClean="0"/>
              <a:t>considers the fact that it seldom happens that all data stored in a table is required at a given site. </a:t>
            </a:r>
            <a:endParaRPr lang="en-US" dirty="0" smtClean="0"/>
          </a:p>
          <a:p>
            <a:pPr algn="just"/>
            <a:r>
              <a:rPr lang="en-US" dirty="0" smtClean="0"/>
              <a:t>Moreover</a:t>
            </a:r>
            <a:r>
              <a:rPr lang="en-US" dirty="0" smtClean="0"/>
              <a:t>, fragmentation increases parallelism and provides better disaster recovery. </a:t>
            </a:r>
            <a:endParaRPr lang="en-US" dirty="0" smtClean="0"/>
          </a:p>
          <a:p>
            <a:pPr algn="just"/>
            <a:r>
              <a:rPr lang="en-US" dirty="0" smtClean="0"/>
              <a:t>Here</a:t>
            </a:r>
            <a:r>
              <a:rPr lang="en-US" dirty="0" smtClean="0"/>
              <a:t>, there is only one copy of each fragment in the system, i.e. no redundant data.</a:t>
            </a:r>
          </a:p>
          <a:p>
            <a:pPr algn="just"/>
            <a:r>
              <a:rPr lang="en-US" dirty="0" smtClean="0"/>
              <a:t>The three fragmentation techniques are −</a:t>
            </a:r>
          </a:p>
          <a:p>
            <a:pPr lvl="1" algn="just"/>
            <a:r>
              <a:rPr lang="en-US" dirty="0" smtClean="0"/>
              <a:t>Vertical fragmentation</a:t>
            </a:r>
          </a:p>
          <a:p>
            <a:pPr lvl="1" algn="just"/>
            <a:r>
              <a:rPr lang="en-US" dirty="0" smtClean="0"/>
              <a:t>Horizontal fragmentation</a:t>
            </a:r>
          </a:p>
          <a:p>
            <a:pPr lvl="1" algn="just"/>
            <a:r>
              <a:rPr lang="en-US" dirty="0" smtClean="0"/>
              <a:t>Hybrid fragmentation</a:t>
            </a:r>
          </a:p>
          <a:p>
            <a:pPr algn="just"/>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Mixed Distribution</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t>This is a combination of fragmentation and partial replications. </a:t>
            </a:r>
            <a:endParaRPr lang="en-US" smtClean="0"/>
          </a:p>
          <a:p>
            <a:pPr algn="just"/>
            <a:r>
              <a:rPr lang="en-US" smtClean="0"/>
              <a:t>Here</a:t>
            </a:r>
            <a:r>
              <a:rPr lang="en-US" dirty="0" smtClean="0"/>
              <a:t>, the tables are initially fragmented in any form (horizontal or vertical), and then these fragments are partially replicated across the different sites according to the frequency of accessing the fragments.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normAutofit fontScale="90000"/>
          </a:bodyPr>
          <a:lstStyle/>
          <a:p>
            <a:r>
              <a:rPr lang="en-US" dirty="0" smtClean="0"/>
              <a:t>Features of DDBMS</a:t>
            </a:r>
            <a:r>
              <a:rPr lang="en-US" dirty="0" smtClean="0"/>
              <a:t/>
            </a:r>
            <a:br>
              <a:rPr lang="en-US" dirty="0" smtClean="0"/>
            </a:br>
            <a:endParaRPr lang="en-US" dirty="0"/>
          </a:p>
        </p:txBody>
      </p:sp>
      <p:sp>
        <p:nvSpPr>
          <p:cNvPr id="3" name="Content Placeholder 2"/>
          <p:cNvSpPr>
            <a:spLocks noGrp="1"/>
          </p:cNvSpPr>
          <p:nvPr>
            <p:ph idx="1"/>
          </p:nvPr>
        </p:nvSpPr>
        <p:spPr>
          <a:xfrm>
            <a:off x="457200" y="1828800"/>
            <a:ext cx="8229600" cy="4724400"/>
          </a:xfrm>
        </p:spPr>
        <p:txBody>
          <a:bodyPr>
            <a:normAutofit fontScale="92500" lnSpcReduction="10000"/>
          </a:bodyPr>
          <a:lstStyle/>
          <a:p>
            <a:pPr algn="just"/>
            <a:r>
              <a:rPr lang="en-US" dirty="0" smtClean="0"/>
              <a:t>Databases in the collection are logically interrelated with each other. Often they represent a single logical database.</a:t>
            </a:r>
          </a:p>
          <a:p>
            <a:pPr algn="just"/>
            <a:r>
              <a:rPr lang="en-US" dirty="0" smtClean="0"/>
              <a:t>Data is physically stored across multiple sites. Data in each site can be managed by a DBMS independent of the other sites.</a:t>
            </a:r>
          </a:p>
          <a:p>
            <a:pPr algn="just"/>
            <a:r>
              <a:rPr lang="en-US" dirty="0" smtClean="0"/>
              <a:t>The processors in the sites are connected via a network. They do not have any multiprocessor configuration.</a:t>
            </a:r>
          </a:p>
          <a:p>
            <a:pPr algn="just"/>
            <a:r>
              <a:rPr lang="en-US" dirty="0" smtClean="0"/>
              <a:t>A distributed database is not a loosely connected file system.</a:t>
            </a:r>
          </a:p>
          <a:p>
            <a:pPr algn="just"/>
            <a:r>
              <a:rPr lang="en-US" dirty="0" smtClean="0"/>
              <a:t>A distributed database incorporates transaction processing, but it is not synonymous with a transaction processing system.</a:t>
            </a:r>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Features of DDBMS</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It is used to create, retrieve, update and delete distributed databases.</a:t>
            </a:r>
          </a:p>
          <a:p>
            <a:pPr algn="just"/>
            <a:r>
              <a:rPr lang="en-US" dirty="0" smtClean="0"/>
              <a:t>It synchronizes the database periodically and provides access mechanisms by the virtue of which the distribution becomes transparent to the users.</a:t>
            </a:r>
          </a:p>
          <a:p>
            <a:pPr algn="just"/>
            <a:r>
              <a:rPr lang="en-US" dirty="0" smtClean="0"/>
              <a:t>It ensures that the data modified at any site is universally updated.</a:t>
            </a:r>
          </a:p>
          <a:p>
            <a:pPr algn="just"/>
            <a:r>
              <a:rPr lang="en-US" dirty="0" smtClean="0"/>
              <a:t>It is used in application areas where large volumes of data are processed and accessed by numerous users simultaneously.</a:t>
            </a:r>
          </a:p>
          <a:p>
            <a:pPr algn="just"/>
            <a:r>
              <a:rPr lang="en-US" dirty="0" smtClean="0"/>
              <a:t>It is designed for heterogeneous database platforms.</a:t>
            </a:r>
          </a:p>
          <a:p>
            <a:pPr algn="just"/>
            <a:r>
              <a:rPr lang="en-US" dirty="0" smtClean="0"/>
              <a:t>It maintains confidentiality and data integrity of the databases.</a:t>
            </a:r>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686800" cy="1143000"/>
          </a:xfrm>
        </p:spPr>
        <p:txBody>
          <a:bodyPr>
            <a:normAutofit fontScale="90000"/>
          </a:bodyPr>
          <a:lstStyle/>
          <a:p>
            <a:r>
              <a:rPr lang="en-US" dirty="0" smtClean="0"/>
              <a:t>Advantages of Distributed Databases</a:t>
            </a:r>
            <a:br>
              <a:rPr lang="en-US" dirty="0" smtClean="0"/>
            </a:br>
            <a:endParaRPr lang="en-US" dirty="0"/>
          </a:p>
        </p:txBody>
      </p:sp>
      <p:sp>
        <p:nvSpPr>
          <p:cNvPr id="3" name="Content Placeholder 2"/>
          <p:cNvSpPr>
            <a:spLocks noGrp="1"/>
          </p:cNvSpPr>
          <p:nvPr>
            <p:ph idx="1"/>
          </p:nvPr>
        </p:nvSpPr>
        <p:spPr>
          <a:xfrm>
            <a:off x="152400" y="1143000"/>
            <a:ext cx="8610600" cy="5029200"/>
          </a:xfrm>
        </p:spPr>
        <p:txBody>
          <a:bodyPr>
            <a:noAutofit/>
          </a:bodyPr>
          <a:lstStyle/>
          <a:p>
            <a:pPr algn="just"/>
            <a:r>
              <a:rPr lang="en-US" sz="2000" b="1" dirty="0" smtClean="0"/>
              <a:t>Modular Development</a:t>
            </a:r>
            <a:r>
              <a:rPr lang="en-US" sz="2000" dirty="0" smtClean="0"/>
              <a:t> − If the system needs to be expanded to new locations or new units, in centralized database systems, the action requires substantial efforts and disruption in the existing functioning. However, in distributed databases, the work simply requires adding new computers and local data to the new site and finally connecting them to the distributed system, with no interruption in current functions.</a:t>
            </a:r>
          </a:p>
          <a:p>
            <a:pPr algn="just"/>
            <a:r>
              <a:rPr lang="en-US" sz="2000" b="1" dirty="0" smtClean="0"/>
              <a:t>More Reliable</a:t>
            </a:r>
            <a:r>
              <a:rPr lang="en-US" sz="2000" dirty="0" smtClean="0"/>
              <a:t> − In case of database failures, the total system of centralized databases comes to a halt. However, in distributed systems, when a component fails, the functioning of the system continues may be at a reduced performance. Hence DDBMS is more reliable.</a:t>
            </a:r>
          </a:p>
          <a:p>
            <a:pPr algn="just"/>
            <a:r>
              <a:rPr lang="en-US" sz="2000" b="1" dirty="0" smtClean="0"/>
              <a:t>Better Response</a:t>
            </a:r>
            <a:r>
              <a:rPr lang="en-US" sz="2000" dirty="0" smtClean="0"/>
              <a:t> − If data is distributed in an efficient manner, then user requests can be met from local data itself, thus providing faster response. On the other hand, in centralized systems, all queries have to pass through the central computer for processing, which increases the response time.</a:t>
            </a:r>
          </a:p>
          <a:p>
            <a:pPr algn="just"/>
            <a:r>
              <a:rPr lang="en-US" sz="2000" b="1" dirty="0" smtClean="0"/>
              <a:t>Lower Communication Cost</a:t>
            </a:r>
            <a:r>
              <a:rPr lang="en-US" sz="2000" dirty="0" smtClean="0"/>
              <a:t> − In distributed database systems, if data is located locally where it is mostly used, then the communication costs for data manipulation can be minimized. This is not feasible in centralized systems.</a:t>
            </a:r>
          </a:p>
          <a:p>
            <a:pPr algn="just"/>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458200" cy="1143000"/>
          </a:xfrm>
        </p:spPr>
        <p:txBody>
          <a:bodyPr>
            <a:normAutofit fontScale="90000"/>
          </a:bodyPr>
          <a:lstStyle/>
          <a:p>
            <a:r>
              <a:rPr lang="en-US" dirty="0" smtClean="0"/>
              <a:t>Adversities of Distributed Databases</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Need for complex and expensive software</a:t>
            </a:r>
            <a:r>
              <a:rPr lang="en-US" dirty="0" smtClean="0"/>
              <a:t> − DDBMS demands complex and often expensive software to provide data transparency and co-ordination across the several sites.</a:t>
            </a:r>
          </a:p>
          <a:p>
            <a:r>
              <a:rPr lang="en-US" b="1" dirty="0" smtClean="0"/>
              <a:t>Processing overhead</a:t>
            </a:r>
            <a:r>
              <a:rPr lang="en-US" dirty="0" smtClean="0"/>
              <a:t> − Even simple operations may require a large number of communications and additional calculations to provide uniformity in data across the sites.</a:t>
            </a:r>
          </a:p>
          <a:p>
            <a:r>
              <a:rPr lang="en-US" b="1" dirty="0" smtClean="0"/>
              <a:t>Data integrity</a:t>
            </a:r>
            <a:r>
              <a:rPr lang="en-US" dirty="0" smtClean="0"/>
              <a:t> − The need for updating data in multiple sites pose problems of data integrity.</a:t>
            </a:r>
          </a:p>
          <a:p>
            <a:r>
              <a:rPr lang="en-US" b="1" dirty="0" smtClean="0"/>
              <a:t>Overheads for improper data distribution</a:t>
            </a:r>
            <a:r>
              <a:rPr lang="en-US" dirty="0" smtClean="0"/>
              <a:t> − Responsiveness of queries is largely dependent upon proper data distribution. Improper data distribution often leads to very slow response to user requests.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Distributed Databases</a:t>
            </a:r>
            <a:br>
              <a:rPr lang="en-US" dirty="0" smtClean="0"/>
            </a:b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585912" y="2734469"/>
            <a:ext cx="5972175" cy="279082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04088"/>
            <a:ext cx="8991600" cy="1143000"/>
          </a:xfrm>
        </p:spPr>
        <p:txBody>
          <a:bodyPr>
            <a:normAutofit fontScale="90000"/>
          </a:bodyPr>
          <a:lstStyle/>
          <a:p>
            <a:r>
              <a:rPr lang="en-US" dirty="0" smtClean="0"/>
              <a:t>Homogeneous Distributed Databases</a:t>
            </a:r>
            <a:br>
              <a:rPr lang="en-US" dirty="0" smtClean="0"/>
            </a:br>
            <a:endParaRPr lang="en-US" dirty="0"/>
          </a:p>
        </p:txBody>
      </p:sp>
      <p:sp>
        <p:nvSpPr>
          <p:cNvPr id="3" name="Content Placeholder 2"/>
          <p:cNvSpPr>
            <a:spLocks noGrp="1"/>
          </p:cNvSpPr>
          <p:nvPr>
            <p:ph idx="1"/>
          </p:nvPr>
        </p:nvSpPr>
        <p:spPr>
          <a:xfrm>
            <a:off x="457200" y="1600200"/>
            <a:ext cx="8229600" cy="4724400"/>
          </a:xfrm>
        </p:spPr>
        <p:txBody>
          <a:bodyPr/>
          <a:lstStyle/>
          <a:p>
            <a:pPr algn="just"/>
            <a:r>
              <a:rPr lang="en-US" dirty="0" smtClean="0"/>
              <a:t>In a homogeneous distributed database, all the sites use identical DBMS and operating </a:t>
            </a:r>
            <a:r>
              <a:rPr lang="en-US" dirty="0" smtClean="0"/>
              <a:t>systems</a:t>
            </a:r>
          </a:p>
          <a:p>
            <a:pPr algn="just"/>
            <a:r>
              <a:rPr lang="en-US" dirty="0" smtClean="0"/>
              <a:t>Its </a:t>
            </a:r>
            <a:r>
              <a:rPr lang="en-US" dirty="0" smtClean="0"/>
              <a:t>properties are −</a:t>
            </a:r>
          </a:p>
          <a:p>
            <a:pPr lvl="1" algn="just"/>
            <a:r>
              <a:rPr lang="en-US" dirty="0" smtClean="0"/>
              <a:t>The sites use very similar </a:t>
            </a:r>
            <a:r>
              <a:rPr lang="en-US" dirty="0" smtClean="0"/>
              <a:t>software</a:t>
            </a:r>
            <a:endParaRPr lang="en-US" dirty="0" smtClean="0"/>
          </a:p>
          <a:p>
            <a:pPr lvl="1" algn="just"/>
            <a:r>
              <a:rPr lang="en-US" dirty="0" smtClean="0"/>
              <a:t>The sites use identical DBMS or DBMS from the same </a:t>
            </a:r>
            <a:r>
              <a:rPr lang="en-US" dirty="0" smtClean="0"/>
              <a:t>vendor</a:t>
            </a:r>
            <a:endParaRPr lang="en-US" dirty="0" smtClean="0"/>
          </a:p>
          <a:p>
            <a:pPr lvl="1" algn="just"/>
            <a:r>
              <a:rPr lang="en-US" dirty="0" smtClean="0"/>
              <a:t>Each site is aware of all other sites and cooperates with other sites to process user </a:t>
            </a:r>
            <a:r>
              <a:rPr lang="en-US" dirty="0" smtClean="0"/>
              <a:t>requests</a:t>
            </a:r>
            <a:endParaRPr lang="en-US" dirty="0" smtClean="0"/>
          </a:p>
          <a:p>
            <a:pPr lvl="1" algn="just"/>
            <a:r>
              <a:rPr lang="en-US" dirty="0" smtClean="0"/>
              <a:t>The database is accessed through a single interface as if it is a single </a:t>
            </a:r>
            <a:r>
              <a:rPr lang="en-US" dirty="0" smtClean="0"/>
              <a:t>database</a:t>
            </a:r>
            <a:endParaRPr lang="en-US" dirty="0" smtClean="0"/>
          </a:p>
          <a:p>
            <a:pPr algn="just"/>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8229600" cy="1143000"/>
          </a:xfrm>
        </p:spPr>
        <p:txBody>
          <a:bodyPr>
            <a:normAutofit fontScale="90000"/>
          </a:bodyPr>
          <a:lstStyle/>
          <a:p>
            <a:r>
              <a:rPr lang="en-US" dirty="0" smtClean="0"/>
              <a:t>Types of Homogeneous Distributed Database</a:t>
            </a:r>
            <a:br>
              <a:rPr lang="en-US" dirty="0" smtClean="0"/>
            </a:br>
            <a:endParaRPr lang="en-US" dirty="0"/>
          </a:p>
        </p:txBody>
      </p:sp>
      <p:sp>
        <p:nvSpPr>
          <p:cNvPr id="3" name="Content Placeholder 2"/>
          <p:cNvSpPr>
            <a:spLocks noGrp="1"/>
          </p:cNvSpPr>
          <p:nvPr>
            <p:ph idx="1"/>
          </p:nvPr>
        </p:nvSpPr>
        <p:spPr/>
        <p:txBody>
          <a:bodyPr/>
          <a:lstStyle/>
          <a:p>
            <a:r>
              <a:rPr lang="en-US" dirty="0" smtClean="0"/>
              <a:t>There are two types of homogeneous distributed database −</a:t>
            </a:r>
          </a:p>
          <a:p>
            <a:pPr lvl="1"/>
            <a:r>
              <a:rPr lang="en-US" b="1" dirty="0" smtClean="0"/>
              <a:t>Autonomous</a:t>
            </a:r>
            <a:r>
              <a:rPr lang="en-US" dirty="0" smtClean="0"/>
              <a:t> − Each database is independent that functions on its own. They are integrated by a controlling application and use message passing to share data updates.</a:t>
            </a:r>
          </a:p>
          <a:p>
            <a:pPr lvl="1"/>
            <a:r>
              <a:rPr lang="en-US" b="1" dirty="0" smtClean="0"/>
              <a:t>Non-autonomous</a:t>
            </a:r>
            <a:r>
              <a:rPr lang="en-US" dirty="0" smtClean="0"/>
              <a:t> − Data is distributed across the homogeneous nodes and a central or master DBMS co-ordinates data updates across the sites</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110</TotalTime>
  <Words>1089</Words>
  <Application>Microsoft Office PowerPoint</Application>
  <PresentationFormat>On-screen Show (4:3)</PresentationFormat>
  <Paragraphs>127</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Flow</vt:lpstr>
      <vt:lpstr>Distributed Database Management System (DDBMS)</vt:lpstr>
      <vt:lpstr>Distributed Database Management System (DDBMS)</vt:lpstr>
      <vt:lpstr>Features of DDBMS </vt:lpstr>
      <vt:lpstr>Features of DDBMS </vt:lpstr>
      <vt:lpstr>Advantages of Distributed Databases </vt:lpstr>
      <vt:lpstr>Adversities of Distributed Databases </vt:lpstr>
      <vt:lpstr>Types of Distributed Databases </vt:lpstr>
      <vt:lpstr>Homogeneous Distributed Databases </vt:lpstr>
      <vt:lpstr>Types of Homogeneous Distributed Database </vt:lpstr>
      <vt:lpstr>Heterogeneous Distributed Databases </vt:lpstr>
      <vt:lpstr>Types of Heterogeneous Distributed Databases </vt:lpstr>
      <vt:lpstr>Distributed DBMS Architectures </vt:lpstr>
      <vt:lpstr>Architectural Models </vt:lpstr>
      <vt:lpstr>Client - Server Architecture for DDBMS </vt:lpstr>
      <vt:lpstr>Client - Server Architecture for DDBMS</vt:lpstr>
      <vt:lpstr>Peer- to-Peer Architecture for DDBMS </vt:lpstr>
      <vt:lpstr>Peer- to-Peer Architecture for DDBMS </vt:lpstr>
      <vt:lpstr>Multi - DBMS Architectures </vt:lpstr>
      <vt:lpstr>Multi - DBMS Architectures </vt:lpstr>
      <vt:lpstr>Model With Multi-database Conceptual level</vt:lpstr>
      <vt:lpstr>Model Without Multi-database Conceptual level</vt:lpstr>
      <vt:lpstr>Design Alternatives </vt:lpstr>
      <vt:lpstr>Non-replicated &amp; Non-fragmented </vt:lpstr>
      <vt:lpstr>Fully Replicated </vt:lpstr>
      <vt:lpstr>Partially Replicated </vt:lpstr>
      <vt:lpstr>Fragmented </vt:lpstr>
      <vt:lpstr>Mixed Distribution </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Database Management System (DDBMS)</dc:title>
  <dc:creator>Rushali</dc:creator>
  <cp:lastModifiedBy>Rushali</cp:lastModifiedBy>
  <cp:revision>27</cp:revision>
  <dcterms:created xsi:type="dcterms:W3CDTF">2020-12-01T08:07:46Z</dcterms:created>
  <dcterms:modified xsi:type="dcterms:W3CDTF">2020-12-01T09:57:54Z</dcterms:modified>
</cp:coreProperties>
</file>