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62" r:id="rId5"/>
    <p:sldId id="260" r:id="rId6"/>
    <p:sldId id="263" r:id="rId7"/>
    <p:sldId id="264" r:id="rId8"/>
    <p:sldId id="265" r:id="rId9"/>
    <p:sldId id="267" r:id="rId10"/>
    <p:sldId id="268" r:id="rId11"/>
    <p:sldId id="257" r:id="rId12"/>
    <p:sldId id="270" r:id="rId13"/>
    <p:sldId id="271" r:id="rId14"/>
    <p:sldId id="272" r:id="rId15"/>
    <p:sldId id="275" r:id="rId16"/>
    <p:sldId id="273" r:id="rId17"/>
    <p:sldId id="274" r:id="rId18"/>
    <p:sldId id="276"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0447AB-AED4-4A5A-9E15-CB738CBE6C38}" type="datetimeFigureOut">
              <a:rPr lang="en-US" smtClean="0"/>
              <a:pPr/>
              <a:t>8/4/2020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5DE93D8-B0ED-446E-ABCA-6797DF1BA0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0447AB-AED4-4A5A-9E15-CB738CBE6C38}"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0447AB-AED4-4A5A-9E15-CB738CBE6C38}"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0447AB-AED4-4A5A-9E15-CB738CBE6C38}"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0447AB-AED4-4A5A-9E15-CB738CBE6C38}" type="datetimeFigureOut">
              <a:rPr lang="en-US" smtClean="0"/>
              <a:pPr/>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DE93D8-B0ED-446E-ABCA-6797DF1BA0E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0447AB-AED4-4A5A-9E15-CB738CBE6C38}"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0447AB-AED4-4A5A-9E15-CB738CBE6C38}" type="datetimeFigureOut">
              <a:rPr lang="en-US" smtClean="0"/>
              <a:pPr/>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80447AB-AED4-4A5A-9E15-CB738CBE6C38}" type="datetimeFigureOut">
              <a:rPr lang="en-US" smtClean="0"/>
              <a:pPr/>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447AB-AED4-4A5A-9E15-CB738CBE6C38}" type="datetimeFigureOut">
              <a:rPr lang="en-US" smtClean="0"/>
              <a:pPr/>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0447AB-AED4-4A5A-9E15-CB738CBE6C38}"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DE93D8-B0ED-446E-ABCA-6797DF1BA0E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80447AB-AED4-4A5A-9E15-CB738CBE6C38}" type="datetimeFigureOut">
              <a:rPr lang="en-US" smtClean="0"/>
              <a:pPr/>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5DE93D8-B0ED-446E-ABCA-6797DF1BA0E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80447AB-AED4-4A5A-9E15-CB738CBE6C38}" type="datetimeFigureOut">
              <a:rPr lang="en-US" smtClean="0"/>
              <a:pPr/>
              <a:t>8/4/2020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5DE93D8-B0ED-446E-ABCA-6797DF1BA0E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Airline%20Reservation%20System%201.docx" TargetMode="External"/><Relationship Id="rId2" Type="http://schemas.openxmlformats.org/officeDocument/2006/relationships/hyperlink" Target="Airline%20Reservation%20System.docx" TargetMode="External"/><Relationship Id="rId1" Type="http://schemas.openxmlformats.org/officeDocument/2006/relationships/slideLayout" Target="../slideLayouts/slideLayout2.xml"/><Relationship Id="rId4" Type="http://schemas.openxmlformats.org/officeDocument/2006/relationships/hyperlink" Target="Airline%20Reservation%20System%202.docx"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Diagram Examples</a:t>
            </a:r>
            <a:endParaRPr lang="en-US" dirty="0"/>
          </a:p>
        </p:txBody>
      </p:sp>
      <p:sp>
        <p:nvSpPr>
          <p:cNvPr id="3" name="Subtitle 2"/>
          <p:cNvSpPr>
            <a:spLocks noGrp="1"/>
          </p:cNvSpPr>
          <p:nvPr>
            <p:ph type="subTitle" idx="1"/>
          </p:nvPr>
        </p:nvSpPr>
        <p:spPr/>
        <p:txBody>
          <a:bodyPr/>
          <a:lstStyle/>
          <a:p>
            <a:r>
              <a:rPr lang="en-US" smtClean="0"/>
              <a:t>Rushali Patil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Diamond 90"/>
          <p:cNvSpPr/>
          <p:nvPr/>
        </p:nvSpPr>
        <p:spPr>
          <a:xfrm>
            <a:off x="4343400" y="2133600"/>
            <a:ext cx="2362200" cy="6858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4" name="Diamond 83"/>
          <p:cNvSpPr/>
          <p:nvPr/>
        </p:nvSpPr>
        <p:spPr>
          <a:xfrm>
            <a:off x="5638800" y="-152400"/>
            <a:ext cx="2286000" cy="7620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59" name="Rectangle 58"/>
          <p:cNvSpPr/>
          <p:nvPr/>
        </p:nvSpPr>
        <p:spPr>
          <a:xfrm>
            <a:off x="3962400" y="1219200"/>
            <a:ext cx="1905000" cy="6858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52400" y="0"/>
            <a:ext cx="8229600" cy="762000"/>
          </a:xfrm>
        </p:spPr>
        <p:txBody>
          <a:bodyPr>
            <a:normAutofit fontScale="90000"/>
          </a:bodyPr>
          <a:lstStyle/>
          <a:p>
            <a:r>
              <a:rPr lang="en-US" dirty="0" smtClean="0"/>
              <a:t>Final Solution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31242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Student </a:t>
            </a:r>
            <a:endParaRPr lang="en-US" dirty="0"/>
          </a:p>
        </p:txBody>
      </p:sp>
      <p:sp>
        <p:nvSpPr>
          <p:cNvPr id="5" name="Oval 4"/>
          <p:cNvSpPr/>
          <p:nvPr/>
        </p:nvSpPr>
        <p:spPr>
          <a:xfrm>
            <a:off x="0" y="1981200"/>
            <a:ext cx="2133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Registration Number</a:t>
            </a:r>
            <a:endParaRPr lang="en-US" u="sng" dirty="0"/>
          </a:p>
        </p:txBody>
      </p:sp>
      <p:sp>
        <p:nvSpPr>
          <p:cNvPr id="6" name="Oval 5"/>
          <p:cNvSpPr/>
          <p:nvPr/>
        </p:nvSpPr>
        <p:spPr>
          <a:xfrm>
            <a:off x="0" y="41148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cxnSp>
        <p:nvCxnSpPr>
          <p:cNvPr id="9" name="Straight Connector 8"/>
          <p:cNvCxnSpPr>
            <a:endCxn id="4" idx="0"/>
          </p:cNvCxnSpPr>
          <p:nvPr/>
        </p:nvCxnSpPr>
        <p:spPr>
          <a:xfrm rot="5400000">
            <a:off x="933450" y="2762250"/>
            <a:ext cx="609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5400000">
            <a:off x="685800" y="3886200"/>
            <a:ext cx="381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543800" y="19812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Professor</a:t>
            </a:r>
            <a:endParaRPr lang="en-US" dirty="0"/>
          </a:p>
        </p:txBody>
      </p:sp>
      <p:sp>
        <p:nvSpPr>
          <p:cNvPr id="17" name="Oval 16"/>
          <p:cNvSpPr/>
          <p:nvPr/>
        </p:nvSpPr>
        <p:spPr>
          <a:xfrm>
            <a:off x="6934200" y="30480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19" name="Oval 18"/>
          <p:cNvSpPr/>
          <p:nvPr/>
        </p:nvSpPr>
        <p:spPr>
          <a:xfrm>
            <a:off x="7239000" y="3962400"/>
            <a:ext cx="19812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Department</a:t>
            </a:r>
            <a:endParaRPr lang="en-US" dirty="0"/>
          </a:p>
        </p:txBody>
      </p:sp>
      <p:cxnSp>
        <p:nvCxnSpPr>
          <p:cNvPr id="22" name="Straight Connector 21"/>
          <p:cNvCxnSpPr>
            <a:endCxn id="17" idx="0"/>
          </p:cNvCxnSpPr>
          <p:nvPr/>
        </p:nvCxnSpPr>
        <p:spPr>
          <a:xfrm rot="5400000">
            <a:off x="7505700" y="27813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7962900" y="3086100"/>
            <a:ext cx="1447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14800" y="12954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Offered Lectures</a:t>
            </a:r>
            <a:endParaRPr lang="en-US" dirty="0"/>
          </a:p>
        </p:txBody>
      </p:sp>
      <p:sp>
        <p:nvSpPr>
          <p:cNvPr id="32" name="Oval 31"/>
          <p:cNvSpPr/>
          <p:nvPr/>
        </p:nvSpPr>
        <p:spPr>
          <a:xfrm>
            <a:off x="3048000" y="685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Time</a:t>
            </a:r>
            <a:endParaRPr lang="en-US" dirty="0"/>
          </a:p>
        </p:txBody>
      </p:sp>
      <p:sp>
        <p:nvSpPr>
          <p:cNvPr id="33" name="Oval 32"/>
          <p:cNvSpPr/>
          <p:nvPr/>
        </p:nvSpPr>
        <p:spPr>
          <a:xfrm>
            <a:off x="4114800" y="762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Room</a:t>
            </a:r>
            <a:endParaRPr lang="en-US" dirty="0"/>
          </a:p>
        </p:txBody>
      </p:sp>
      <p:sp>
        <p:nvSpPr>
          <p:cNvPr id="34" name="Oval 33"/>
          <p:cNvSpPr/>
          <p:nvPr/>
        </p:nvSpPr>
        <p:spPr>
          <a:xfrm>
            <a:off x="5334000" y="609600"/>
            <a:ext cx="1371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Date</a:t>
            </a:r>
            <a:endParaRPr lang="en-US" dirty="0"/>
          </a:p>
        </p:txBody>
      </p:sp>
      <p:cxnSp>
        <p:nvCxnSpPr>
          <p:cNvPr id="39" name="Straight Connector 38"/>
          <p:cNvCxnSpPr>
            <a:stCxn id="32" idx="5"/>
          </p:cNvCxnSpPr>
          <p:nvPr/>
        </p:nvCxnSpPr>
        <p:spPr>
          <a:xfrm rot="16200000" flipH="1">
            <a:off x="4182549" y="982148"/>
            <a:ext cx="219355" cy="40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4"/>
            <a:endCxn id="31" idx="0"/>
          </p:cNvCxnSpPr>
          <p:nvPr/>
        </p:nvCxnSpPr>
        <p:spPr>
          <a:xfrm rot="16200000" flipH="1">
            <a:off x="4419600" y="838200"/>
            <a:ext cx="762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p:cNvCxnSpPr>
          <p:nvPr/>
        </p:nvCxnSpPr>
        <p:spPr>
          <a:xfrm rot="5400000">
            <a:off x="5210456" y="970989"/>
            <a:ext cx="295555" cy="353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79" idx="0"/>
          </p:cNvCxnSpPr>
          <p:nvPr/>
        </p:nvCxnSpPr>
        <p:spPr>
          <a:xfrm rot="16200000" flipH="1">
            <a:off x="5048250" y="1657350"/>
            <a:ext cx="3048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810000" y="6400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Name</a:t>
            </a:r>
            <a:endParaRPr lang="en-US" u="sng" dirty="0"/>
          </a:p>
        </p:txBody>
      </p:sp>
      <p:sp>
        <p:nvSpPr>
          <p:cNvPr id="49" name="Oval 48"/>
          <p:cNvSpPr/>
          <p:nvPr/>
        </p:nvSpPr>
        <p:spPr>
          <a:xfrm>
            <a:off x="5334000" y="64008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Semester</a:t>
            </a:r>
            <a:endParaRPr lang="en-US" dirty="0"/>
          </a:p>
        </p:txBody>
      </p:sp>
      <p:sp>
        <p:nvSpPr>
          <p:cNvPr id="50" name="Oval 49"/>
          <p:cNvSpPr/>
          <p:nvPr/>
        </p:nvSpPr>
        <p:spPr>
          <a:xfrm>
            <a:off x="5638800" y="5867400"/>
            <a:ext cx="1981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Curriculum</a:t>
            </a:r>
            <a:endParaRPr lang="en-US" dirty="0"/>
          </a:p>
        </p:txBody>
      </p:sp>
      <p:cxnSp>
        <p:nvCxnSpPr>
          <p:cNvPr id="52" name="Straight Connector 51"/>
          <p:cNvCxnSpPr>
            <a:endCxn id="48" idx="0"/>
          </p:cNvCxnSpPr>
          <p:nvPr/>
        </p:nvCxnSpPr>
        <p:spPr>
          <a:xfrm rot="5400000">
            <a:off x="4305300" y="59055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49" idx="1"/>
          </p:cNvCxnSpPr>
          <p:nvPr/>
        </p:nvCxnSpPr>
        <p:spPr>
          <a:xfrm rot="16200000" flipH="1">
            <a:off x="4846195" y="5745605"/>
            <a:ext cx="676555" cy="767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0" idx="1"/>
          </p:cNvCxnSpPr>
          <p:nvPr/>
        </p:nvCxnSpPr>
        <p:spPr>
          <a:xfrm rot="16200000" flipH="1">
            <a:off x="5293193" y="5298607"/>
            <a:ext cx="143155" cy="112834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0" y="51816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Course of Study</a:t>
            </a:r>
            <a:endParaRPr lang="en-US" dirty="0"/>
          </a:p>
        </p:txBody>
      </p:sp>
      <p:sp>
        <p:nvSpPr>
          <p:cNvPr id="40" name="Diamond 39"/>
          <p:cNvSpPr/>
          <p:nvPr/>
        </p:nvSpPr>
        <p:spPr>
          <a:xfrm>
            <a:off x="2057400" y="3810000"/>
            <a:ext cx="19050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Enrolls</a:t>
            </a:r>
            <a:endParaRPr lang="en-US" dirty="0"/>
          </a:p>
        </p:txBody>
      </p:sp>
      <p:sp>
        <p:nvSpPr>
          <p:cNvPr id="42" name="Diamond 41"/>
          <p:cNvSpPr/>
          <p:nvPr/>
        </p:nvSpPr>
        <p:spPr>
          <a:xfrm>
            <a:off x="4114800" y="3810000"/>
            <a:ext cx="19050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Parts of</a:t>
            </a:r>
            <a:endParaRPr lang="en-US" dirty="0"/>
          </a:p>
        </p:txBody>
      </p:sp>
      <p:cxnSp>
        <p:nvCxnSpPr>
          <p:cNvPr id="46" name="Straight Connector 45"/>
          <p:cNvCxnSpPr>
            <a:stCxn id="4" idx="3"/>
            <a:endCxn id="40" idx="1"/>
          </p:cNvCxnSpPr>
          <p:nvPr/>
        </p:nvCxnSpPr>
        <p:spPr>
          <a:xfrm>
            <a:off x="1981200" y="3429000"/>
            <a:ext cx="76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0" idx="3"/>
          </p:cNvCxnSpPr>
          <p:nvPr/>
        </p:nvCxnSpPr>
        <p:spPr>
          <a:xfrm>
            <a:off x="3962400" y="4267200"/>
            <a:ext cx="76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2" idx="0"/>
          </p:cNvCxnSpPr>
          <p:nvPr/>
        </p:nvCxnSpPr>
        <p:spPr>
          <a:xfrm>
            <a:off x="4114800" y="3581400"/>
            <a:ext cx="9525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2" idx="2"/>
            <a:endCxn id="38" idx="0"/>
          </p:cNvCxnSpPr>
          <p:nvPr/>
        </p:nvCxnSpPr>
        <p:spPr>
          <a:xfrm rot="5400000">
            <a:off x="4610100" y="47244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0"/>
          <p:cNvSpPr/>
          <p:nvPr/>
        </p:nvSpPr>
        <p:spPr>
          <a:xfrm>
            <a:off x="5257800" y="2819400"/>
            <a:ext cx="16764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Prereq</a:t>
            </a:r>
            <a:endParaRPr lang="en-US" dirty="0"/>
          </a:p>
        </p:txBody>
      </p:sp>
      <p:cxnSp>
        <p:nvCxnSpPr>
          <p:cNvPr id="63" name="Straight Connector 62"/>
          <p:cNvCxnSpPr>
            <a:endCxn id="61" idx="0"/>
          </p:cNvCxnSpPr>
          <p:nvPr/>
        </p:nvCxnSpPr>
        <p:spPr>
          <a:xfrm flipV="1">
            <a:off x="4876800" y="2819400"/>
            <a:ext cx="12192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153400" y="914400"/>
            <a:ext cx="990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PID</a:t>
            </a:r>
            <a:endParaRPr lang="en-US" u="sng" dirty="0"/>
          </a:p>
        </p:txBody>
      </p:sp>
      <p:cxnSp>
        <p:nvCxnSpPr>
          <p:cNvPr id="66" name="Straight Connector 65"/>
          <p:cNvCxnSpPr>
            <a:stCxn id="64" idx="4"/>
            <a:endCxn id="15" idx="0"/>
          </p:cNvCxnSpPr>
          <p:nvPr/>
        </p:nvCxnSpPr>
        <p:spPr>
          <a:xfrm rot="5400000">
            <a:off x="8172450" y="1504950"/>
            <a:ext cx="60960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Diamond 66"/>
          <p:cNvSpPr/>
          <p:nvPr/>
        </p:nvSpPr>
        <p:spPr>
          <a:xfrm>
            <a:off x="1676400" y="1219200"/>
            <a:ext cx="1905000" cy="6096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Attend</a:t>
            </a:r>
            <a:endParaRPr lang="en-US" dirty="0"/>
          </a:p>
        </p:txBody>
      </p:sp>
      <p:cxnSp>
        <p:nvCxnSpPr>
          <p:cNvPr id="69" name="Straight Connector 68"/>
          <p:cNvCxnSpPr>
            <a:stCxn id="4" idx="3"/>
            <a:endCxn id="67" idx="2"/>
          </p:cNvCxnSpPr>
          <p:nvPr/>
        </p:nvCxnSpPr>
        <p:spPr>
          <a:xfrm flipV="1">
            <a:off x="1981200" y="1828800"/>
            <a:ext cx="6477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7" idx="3"/>
            <a:endCxn id="31" idx="1"/>
          </p:cNvCxnSpPr>
          <p:nvPr/>
        </p:nvCxnSpPr>
        <p:spPr>
          <a:xfrm>
            <a:off x="3581400" y="1524000"/>
            <a:ext cx="533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Diamond 71"/>
          <p:cNvSpPr/>
          <p:nvPr/>
        </p:nvSpPr>
        <p:spPr>
          <a:xfrm>
            <a:off x="5791200" y="-76200"/>
            <a:ext cx="2057400" cy="533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Teaches</a:t>
            </a:r>
            <a:endParaRPr lang="en-US" dirty="0"/>
          </a:p>
        </p:txBody>
      </p:sp>
      <p:cxnSp>
        <p:nvCxnSpPr>
          <p:cNvPr id="74" name="Straight Connector 73"/>
          <p:cNvCxnSpPr/>
          <p:nvPr/>
        </p:nvCxnSpPr>
        <p:spPr>
          <a:xfrm flipV="1">
            <a:off x="5867400" y="1373188"/>
            <a:ext cx="914400" cy="7461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2" idx="2"/>
          </p:cNvCxnSpPr>
          <p:nvPr/>
        </p:nvCxnSpPr>
        <p:spPr>
          <a:xfrm rot="5400000">
            <a:off x="6343650" y="895350"/>
            <a:ext cx="91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p:cNvCxnSpPr>
          <p:nvPr/>
        </p:nvCxnSpPr>
        <p:spPr>
          <a:xfrm>
            <a:off x="7848600" y="190500"/>
            <a:ext cx="304800" cy="179070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276600" y="29718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Lecture</a:t>
            </a:r>
            <a:endParaRPr lang="en-US" dirty="0"/>
          </a:p>
        </p:txBody>
      </p:sp>
      <p:cxnSp>
        <p:nvCxnSpPr>
          <p:cNvPr id="75" name="Straight Connector 74"/>
          <p:cNvCxnSpPr>
            <a:endCxn id="61" idx="2"/>
          </p:cNvCxnSpPr>
          <p:nvPr/>
        </p:nvCxnSpPr>
        <p:spPr>
          <a:xfrm>
            <a:off x="4800600" y="3581400"/>
            <a:ext cx="1295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Diamond 78"/>
          <p:cNvSpPr/>
          <p:nvPr/>
        </p:nvSpPr>
        <p:spPr>
          <a:xfrm>
            <a:off x="4572000" y="2133600"/>
            <a:ext cx="1905000" cy="6096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Has</a:t>
            </a:r>
            <a:endParaRPr lang="en-US" dirty="0"/>
          </a:p>
        </p:txBody>
      </p:sp>
      <p:cxnSp>
        <p:nvCxnSpPr>
          <p:cNvPr id="86" name="Straight Connector 85"/>
          <p:cNvCxnSpPr>
            <a:stCxn id="79" idx="2"/>
            <a:endCxn id="62" idx="0"/>
          </p:cNvCxnSpPr>
          <p:nvPr/>
        </p:nvCxnSpPr>
        <p:spPr>
          <a:xfrm rot="5400000">
            <a:off x="4686300" y="2133600"/>
            <a:ext cx="2286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2209800" y="3124200"/>
            <a:ext cx="9144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ID</a:t>
            </a:r>
            <a:endParaRPr lang="en-US" u="sng" dirty="0"/>
          </a:p>
        </p:txBody>
      </p:sp>
      <p:sp>
        <p:nvSpPr>
          <p:cNvPr id="89" name="Oval 88"/>
          <p:cNvSpPr/>
          <p:nvPr/>
        </p:nvSpPr>
        <p:spPr>
          <a:xfrm>
            <a:off x="2438400" y="23622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Title</a:t>
            </a:r>
            <a:endParaRPr lang="en-US" dirty="0"/>
          </a:p>
        </p:txBody>
      </p:sp>
      <p:sp>
        <p:nvSpPr>
          <p:cNvPr id="90" name="Oval 89"/>
          <p:cNvSpPr/>
          <p:nvPr/>
        </p:nvSpPr>
        <p:spPr>
          <a:xfrm>
            <a:off x="3352800" y="1981200"/>
            <a:ext cx="13716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Credits</a:t>
            </a:r>
            <a:endParaRPr lang="en-US" dirty="0"/>
          </a:p>
        </p:txBody>
      </p:sp>
      <p:cxnSp>
        <p:nvCxnSpPr>
          <p:cNvPr id="94" name="Straight Connector 93"/>
          <p:cNvCxnSpPr>
            <a:stCxn id="88" idx="6"/>
            <a:endCxn id="62" idx="1"/>
          </p:cNvCxnSpPr>
          <p:nvPr/>
        </p:nvCxnSpPr>
        <p:spPr>
          <a:xfrm flipV="1">
            <a:off x="3124200" y="32766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5"/>
          </p:cNvCxnSpPr>
          <p:nvPr/>
        </p:nvCxnSpPr>
        <p:spPr>
          <a:xfrm rot="16200000" flipH="1">
            <a:off x="3420549" y="2810948"/>
            <a:ext cx="219355" cy="102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4"/>
          </p:cNvCxnSpPr>
          <p:nvPr/>
        </p:nvCxnSpPr>
        <p:spPr>
          <a:xfrm rot="5400000">
            <a:off x="3619500" y="2552700"/>
            <a:ext cx="609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5105400" y="1828800"/>
            <a:ext cx="5334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59" idx="3"/>
          </p:cNvCxnSpPr>
          <p:nvPr/>
        </p:nvCxnSpPr>
        <p:spPr>
          <a:xfrm flipV="1">
            <a:off x="5867400" y="1447800"/>
            <a:ext cx="990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a:off x="6438900" y="952500"/>
            <a:ext cx="9144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pPr algn="l"/>
            <a:r>
              <a:rPr lang="en-US" dirty="0" smtClean="0"/>
              <a:t>E-R Example –</a:t>
            </a:r>
            <a:r>
              <a:rPr lang="en-US" dirty="0" err="1" smtClean="0"/>
              <a:t>Artbase</a:t>
            </a:r>
            <a:r>
              <a:rPr lang="en-US" dirty="0" smtClean="0"/>
              <a:t> Gallery</a:t>
            </a:r>
            <a:endParaRPr lang="en-US" dirty="0"/>
          </a:p>
        </p:txBody>
      </p:sp>
      <p:sp>
        <p:nvSpPr>
          <p:cNvPr id="3" name="Content Placeholder 2"/>
          <p:cNvSpPr>
            <a:spLocks noGrp="1"/>
          </p:cNvSpPr>
          <p:nvPr>
            <p:ph idx="1"/>
          </p:nvPr>
        </p:nvSpPr>
        <p:spPr>
          <a:xfrm>
            <a:off x="304800" y="1676400"/>
            <a:ext cx="8686800" cy="5181600"/>
          </a:xfrm>
        </p:spPr>
        <p:txBody>
          <a:bodyPr>
            <a:normAutofit fontScale="85000" lnSpcReduction="10000"/>
          </a:bodyPr>
          <a:lstStyle/>
          <a:p>
            <a:pPr algn="just"/>
            <a:r>
              <a:rPr lang="en-US" dirty="0" smtClean="0"/>
              <a:t>Draw E-R Diagram for:</a:t>
            </a:r>
          </a:p>
          <a:p>
            <a:pPr algn="just"/>
            <a:r>
              <a:rPr lang="en-US" dirty="0" smtClean="0"/>
              <a:t>Galleries keep </a:t>
            </a:r>
            <a:r>
              <a:rPr lang="en-US" dirty="0"/>
              <a:t>information about artists, their names (which are unique), birthplaces, </a:t>
            </a:r>
            <a:r>
              <a:rPr lang="en-US" dirty="0" err="1" smtClean="0"/>
              <a:t>age,and</a:t>
            </a:r>
            <a:r>
              <a:rPr lang="en-US" dirty="0" smtClean="0"/>
              <a:t> </a:t>
            </a:r>
            <a:r>
              <a:rPr lang="en-US" dirty="0"/>
              <a:t>style of art</a:t>
            </a:r>
            <a:r>
              <a:rPr lang="en-US" dirty="0" smtClean="0"/>
              <a:t>.</a:t>
            </a:r>
          </a:p>
          <a:p>
            <a:pPr algn="just"/>
            <a:r>
              <a:rPr lang="en-US" dirty="0" smtClean="0"/>
              <a:t> </a:t>
            </a:r>
            <a:r>
              <a:rPr lang="en-US" dirty="0"/>
              <a:t>For each piece of artwork, the artist, the year it was made, its </a:t>
            </a:r>
            <a:r>
              <a:rPr lang="en-US" dirty="0" smtClean="0"/>
              <a:t>unique title, its type of art (e.g., painting, lithograph, sculpture, photograph), and its price must be stored. </a:t>
            </a:r>
          </a:p>
          <a:p>
            <a:pPr algn="just"/>
            <a:r>
              <a:rPr lang="en-US" dirty="0" smtClean="0"/>
              <a:t>Pieces of artwork are also classified into groups of various kinds, for example, portraits, still </a:t>
            </a:r>
            <a:r>
              <a:rPr lang="en-US" dirty="0" err="1" smtClean="0"/>
              <a:t>lifes</a:t>
            </a:r>
            <a:r>
              <a:rPr lang="en-US" dirty="0" smtClean="0"/>
              <a:t>, works by Picasso, or works of the 19th century; a given piece may belong to more than one group. </a:t>
            </a:r>
          </a:p>
          <a:p>
            <a:pPr algn="just"/>
            <a:r>
              <a:rPr lang="en-US" dirty="0" smtClean="0"/>
              <a:t>Each group is identified by a name (like those just given) that describes the group. </a:t>
            </a:r>
          </a:p>
          <a:p>
            <a:pPr algn="just"/>
            <a:r>
              <a:rPr lang="en-US" dirty="0" smtClean="0"/>
              <a:t>Finally, galleries keep information about customers. For each customer, galleries keep that person’s unique name, address, total amount of dollars spent in the gallery (very important!), and the artists and groups of art that the customer tends to like.</a:t>
            </a:r>
          </a:p>
          <a:p>
            <a:pPr algn="just"/>
            <a:endParaRPr lang="en-US"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algn="l"/>
            <a:r>
              <a:rPr lang="en-US" dirty="0" smtClean="0"/>
              <a:t>Solution</a:t>
            </a:r>
            <a:endParaRPr lang="en-US" dirty="0"/>
          </a:p>
        </p:txBody>
      </p:sp>
      <p:sp>
        <p:nvSpPr>
          <p:cNvPr id="3" name="Content Placeholder 2"/>
          <p:cNvSpPr>
            <a:spLocks noGrp="1"/>
          </p:cNvSpPr>
          <p:nvPr>
            <p:ph sz="quarter" idx="1"/>
          </p:nvPr>
        </p:nvSpPr>
        <p:spPr>
          <a:xfrm>
            <a:off x="457200" y="1371600"/>
            <a:ext cx="8229600" cy="5105400"/>
          </a:xfrm>
        </p:spPr>
        <p:txBody>
          <a:bodyPr>
            <a:normAutofit/>
          </a:bodyPr>
          <a:lstStyle/>
          <a:p>
            <a:pPr>
              <a:buNone/>
            </a:pPr>
            <a:endParaRPr lang="en-US" b="1" dirty="0" smtClean="0"/>
          </a:p>
        </p:txBody>
      </p:sp>
      <p:sp>
        <p:nvSpPr>
          <p:cNvPr id="65" name="Rectangle 64"/>
          <p:cNvSpPr/>
          <p:nvPr/>
        </p:nvSpPr>
        <p:spPr>
          <a:xfrm>
            <a:off x="6705600" y="3048000"/>
            <a:ext cx="1371600" cy="4572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solidFill>
                  <a:schemeClr val="tx1"/>
                </a:solidFill>
              </a:rPr>
              <a:t>Artwork</a:t>
            </a:r>
            <a:endParaRPr lang="en-US" sz="1600" dirty="0">
              <a:solidFill>
                <a:schemeClr val="tx1"/>
              </a:solidFill>
            </a:endParaRPr>
          </a:p>
        </p:txBody>
      </p:sp>
      <p:sp>
        <p:nvSpPr>
          <p:cNvPr id="66" name="Rectangle 65"/>
          <p:cNvSpPr/>
          <p:nvPr/>
        </p:nvSpPr>
        <p:spPr>
          <a:xfrm>
            <a:off x="2971800" y="3048000"/>
            <a:ext cx="1371600" cy="4572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solidFill>
                  <a:schemeClr val="tx1"/>
                </a:solidFill>
              </a:rPr>
              <a:t>Group</a:t>
            </a:r>
            <a:endParaRPr lang="en-US" sz="1600" dirty="0">
              <a:solidFill>
                <a:schemeClr val="tx1"/>
              </a:solidFill>
            </a:endParaRPr>
          </a:p>
        </p:txBody>
      </p:sp>
      <p:sp>
        <p:nvSpPr>
          <p:cNvPr id="67" name="Rectangle 66"/>
          <p:cNvSpPr/>
          <p:nvPr/>
        </p:nvSpPr>
        <p:spPr>
          <a:xfrm>
            <a:off x="914400" y="4191000"/>
            <a:ext cx="1371600" cy="4572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solidFill>
                  <a:schemeClr val="tx1"/>
                </a:solidFill>
              </a:rPr>
              <a:t>Customer</a:t>
            </a:r>
            <a:endParaRPr lang="en-US" sz="1600" dirty="0">
              <a:solidFill>
                <a:schemeClr val="tx1"/>
              </a:solidFill>
            </a:endParaRPr>
          </a:p>
        </p:txBody>
      </p:sp>
      <p:sp>
        <p:nvSpPr>
          <p:cNvPr id="68" name="Rectangle 67"/>
          <p:cNvSpPr/>
          <p:nvPr/>
        </p:nvSpPr>
        <p:spPr>
          <a:xfrm>
            <a:off x="4724400" y="4191000"/>
            <a:ext cx="1371600" cy="457200"/>
          </a:xfrm>
          <a:prstGeom prst="rect">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dirty="0" smtClean="0">
                <a:solidFill>
                  <a:schemeClr val="tx1"/>
                </a:solidFill>
              </a:rPr>
              <a:t>Artist</a:t>
            </a:r>
            <a:endParaRPr lang="en-US" sz="1600" dirty="0">
              <a:solidFill>
                <a:schemeClr val="tx1"/>
              </a:solidFill>
            </a:endParaRPr>
          </a:p>
        </p:txBody>
      </p:sp>
      <p:sp>
        <p:nvSpPr>
          <p:cNvPr id="69" name="Diamond 68"/>
          <p:cNvSpPr/>
          <p:nvPr/>
        </p:nvSpPr>
        <p:spPr>
          <a:xfrm>
            <a:off x="914400" y="2819400"/>
            <a:ext cx="1371600" cy="914400"/>
          </a:xfrm>
          <a:prstGeom prst="diamond">
            <a:avLst/>
          </a:prstGeom>
          <a:ln/>
        </p:spPr>
        <p:style>
          <a:lnRef idx="1">
            <a:schemeClr val="accent3"/>
          </a:lnRef>
          <a:fillRef idx="3">
            <a:schemeClr val="accent3"/>
          </a:fillRef>
          <a:effectRef idx="2">
            <a:schemeClr val="accent3"/>
          </a:effectRef>
          <a:fontRef idx="minor">
            <a:schemeClr val="lt1"/>
          </a:fontRef>
        </p:style>
        <p:txBody>
          <a:bodyPr wrap="none" lIns="0" tIns="0" rIns="0" bIns="0" rtlCol="0" anchor="ctr">
            <a:noAutofit/>
          </a:bodyPr>
          <a:lstStyle/>
          <a:p>
            <a:pPr algn="ctr"/>
            <a:r>
              <a:rPr lang="en-US" sz="1600" dirty="0" err="1" smtClean="0">
                <a:solidFill>
                  <a:schemeClr val="tx1"/>
                </a:solidFill>
              </a:rPr>
              <a:t>Like_Group</a:t>
            </a:r>
            <a:endParaRPr lang="en-US" sz="1600" dirty="0">
              <a:solidFill>
                <a:schemeClr val="tx1"/>
              </a:solidFill>
            </a:endParaRPr>
          </a:p>
        </p:txBody>
      </p:sp>
      <p:sp>
        <p:nvSpPr>
          <p:cNvPr id="70" name="Diamond 69"/>
          <p:cNvSpPr/>
          <p:nvPr/>
        </p:nvSpPr>
        <p:spPr>
          <a:xfrm>
            <a:off x="4724400" y="2819400"/>
            <a:ext cx="1371600" cy="914400"/>
          </a:xfrm>
          <a:prstGeom prst="diamond">
            <a:avLst/>
          </a:prstGeom>
          <a:ln/>
        </p:spPr>
        <p:style>
          <a:lnRef idx="1">
            <a:schemeClr val="accent3"/>
          </a:lnRef>
          <a:fillRef idx="3">
            <a:schemeClr val="accent3"/>
          </a:fillRef>
          <a:effectRef idx="2">
            <a:schemeClr val="accent3"/>
          </a:effectRef>
          <a:fontRef idx="minor">
            <a:schemeClr val="lt1"/>
          </a:fontRef>
        </p:style>
        <p:txBody>
          <a:bodyPr wrap="none" lIns="0" tIns="0" rIns="0" bIns="0" rtlCol="0" anchor="ctr">
            <a:noAutofit/>
          </a:bodyPr>
          <a:lstStyle/>
          <a:p>
            <a:pPr algn="ctr"/>
            <a:r>
              <a:rPr lang="en-US" sz="1600" dirty="0" smtClean="0">
                <a:solidFill>
                  <a:schemeClr val="tx1"/>
                </a:solidFill>
              </a:rPr>
              <a:t>Classify</a:t>
            </a:r>
            <a:endParaRPr lang="en-US" sz="1600" dirty="0">
              <a:solidFill>
                <a:schemeClr val="tx1"/>
              </a:solidFill>
            </a:endParaRPr>
          </a:p>
        </p:txBody>
      </p:sp>
      <p:sp>
        <p:nvSpPr>
          <p:cNvPr id="72" name="Diamond 71"/>
          <p:cNvSpPr/>
          <p:nvPr/>
        </p:nvSpPr>
        <p:spPr>
          <a:xfrm>
            <a:off x="6705600" y="3962400"/>
            <a:ext cx="1371600" cy="914400"/>
          </a:xfrm>
          <a:prstGeom prst="diamond">
            <a:avLst/>
          </a:prstGeom>
          <a:ln/>
        </p:spPr>
        <p:style>
          <a:lnRef idx="1">
            <a:schemeClr val="accent3"/>
          </a:lnRef>
          <a:fillRef idx="3">
            <a:schemeClr val="accent3"/>
          </a:fillRef>
          <a:effectRef idx="2">
            <a:schemeClr val="accent3"/>
          </a:effectRef>
          <a:fontRef idx="minor">
            <a:schemeClr val="lt1"/>
          </a:fontRef>
        </p:style>
        <p:txBody>
          <a:bodyPr wrap="none" lIns="0" tIns="0" rIns="0" bIns="0" rtlCol="0" anchor="ctr">
            <a:noAutofit/>
          </a:bodyPr>
          <a:lstStyle/>
          <a:p>
            <a:pPr algn="ctr"/>
            <a:r>
              <a:rPr lang="en-US" sz="1600" dirty="0" smtClean="0">
                <a:solidFill>
                  <a:schemeClr val="tx1"/>
                </a:solidFill>
              </a:rPr>
              <a:t>Paints</a:t>
            </a:r>
            <a:endParaRPr lang="en-US" sz="1600" dirty="0">
              <a:solidFill>
                <a:schemeClr val="tx1"/>
              </a:solidFill>
            </a:endParaRPr>
          </a:p>
        </p:txBody>
      </p:sp>
      <p:sp>
        <p:nvSpPr>
          <p:cNvPr id="73" name="Diamond 72"/>
          <p:cNvSpPr/>
          <p:nvPr/>
        </p:nvSpPr>
        <p:spPr>
          <a:xfrm>
            <a:off x="2971800" y="3962400"/>
            <a:ext cx="1371600" cy="914400"/>
          </a:xfrm>
          <a:prstGeom prst="diamond">
            <a:avLst/>
          </a:prstGeom>
          <a:ln/>
        </p:spPr>
        <p:style>
          <a:lnRef idx="0">
            <a:schemeClr val="accent3"/>
          </a:lnRef>
          <a:fillRef idx="3">
            <a:schemeClr val="accent3"/>
          </a:fillRef>
          <a:effectRef idx="3">
            <a:schemeClr val="accent3"/>
          </a:effectRef>
          <a:fontRef idx="minor">
            <a:schemeClr val="lt1"/>
          </a:fontRef>
        </p:style>
        <p:txBody>
          <a:bodyPr wrap="none" lIns="0" tIns="0" rIns="0" bIns="0" rtlCol="0" anchor="ctr">
            <a:noAutofit/>
          </a:bodyPr>
          <a:lstStyle/>
          <a:p>
            <a:pPr algn="ctr"/>
            <a:r>
              <a:rPr lang="en-US" sz="1600" dirty="0" err="1" smtClean="0">
                <a:solidFill>
                  <a:schemeClr val="tx1"/>
                </a:solidFill>
              </a:rPr>
              <a:t>Like_Artist</a:t>
            </a:r>
            <a:endParaRPr lang="en-US" sz="1600" dirty="0">
              <a:solidFill>
                <a:schemeClr val="tx1"/>
              </a:solidFill>
            </a:endParaRPr>
          </a:p>
        </p:txBody>
      </p:sp>
      <p:cxnSp>
        <p:nvCxnSpPr>
          <p:cNvPr id="75" name="Straight Connector 74"/>
          <p:cNvCxnSpPr>
            <a:stCxn id="67" idx="0"/>
            <a:endCxn id="69" idx="2"/>
          </p:cNvCxnSpPr>
          <p:nvPr/>
        </p:nvCxnSpPr>
        <p:spPr>
          <a:xfrm rot="5400000" flipH="1" flipV="1">
            <a:off x="1371600" y="39624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6" idx="1"/>
            <a:endCxn id="69" idx="3"/>
          </p:cNvCxnSpPr>
          <p:nvPr/>
        </p:nvCxnSpPr>
        <p:spPr>
          <a:xfrm rot="10800000">
            <a:off x="2286000" y="3276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70" idx="1"/>
            <a:endCxn id="66" idx="3"/>
          </p:cNvCxnSpPr>
          <p:nvPr/>
        </p:nvCxnSpPr>
        <p:spPr>
          <a:xfrm rot="10800000">
            <a:off x="4343400" y="3276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65" idx="1"/>
            <a:endCxn id="70" idx="3"/>
          </p:cNvCxnSpPr>
          <p:nvPr/>
        </p:nvCxnSpPr>
        <p:spPr>
          <a:xfrm rot="10800000">
            <a:off x="6096000" y="3276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72" idx="0"/>
            <a:endCxn id="65" idx="2"/>
          </p:cNvCxnSpPr>
          <p:nvPr/>
        </p:nvCxnSpPr>
        <p:spPr>
          <a:xfrm rot="5400000" flipH="1" flipV="1">
            <a:off x="7162800" y="3733800"/>
            <a:ext cx="457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a:stCxn id="68" idx="3"/>
            <a:endCxn id="72" idx="1"/>
          </p:cNvCxnSpPr>
          <p:nvPr/>
        </p:nvCxnSpPr>
        <p:spPr>
          <a:xfrm>
            <a:off x="6096000" y="4419600"/>
            <a:ext cx="60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68" idx="1"/>
            <a:endCxn id="73" idx="3"/>
          </p:cNvCxnSpPr>
          <p:nvPr/>
        </p:nvCxnSpPr>
        <p:spPr>
          <a:xfrm rot="10800000">
            <a:off x="4343400" y="4419600"/>
            <a:ext cx="381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67" idx="3"/>
            <a:endCxn id="73" idx="1"/>
          </p:cNvCxnSpPr>
          <p:nvPr/>
        </p:nvCxnSpPr>
        <p:spPr>
          <a:xfrm>
            <a:off x="2286000" y="4419600"/>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3048000" y="2057400"/>
            <a:ext cx="11430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12" name="Oval 111"/>
          <p:cNvSpPr/>
          <p:nvPr/>
        </p:nvSpPr>
        <p:spPr>
          <a:xfrm>
            <a:off x="6553200" y="2133600"/>
            <a:ext cx="9144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u="sng" dirty="0" smtClean="0">
                <a:solidFill>
                  <a:schemeClr val="tx1"/>
                </a:solidFill>
              </a:rPr>
              <a:t>title</a:t>
            </a:r>
            <a:endParaRPr lang="en-US" sz="1600" u="sng" dirty="0">
              <a:solidFill>
                <a:schemeClr val="tx1"/>
              </a:solidFill>
            </a:endParaRPr>
          </a:p>
        </p:txBody>
      </p:sp>
      <p:sp>
        <p:nvSpPr>
          <p:cNvPr id="113" name="Oval 112"/>
          <p:cNvSpPr/>
          <p:nvPr/>
        </p:nvSpPr>
        <p:spPr>
          <a:xfrm>
            <a:off x="7315200" y="1752600"/>
            <a:ext cx="10668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type</a:t>
            </a:r>
            <a:endParaRPr lang="en-US" sz="1600" dirty="0">
              <a:solidFill>
                <a:schemeClr val="tx1"/>
              </a:solidFill>
            </a:endParaRPr>
          </a:p>
        </p:txBody>
      </p:sp>
      <p:sp>
        <p:nvSpPr>
          <p:cNvPr id="114" name="Oval 113"/>
          <p:cNvSpPr/>
          <p:nvPr/>
        </p:nvSpPr>
        <p:spPr>
          <a:xfrm>
            <a:off x="7696200" y="2362200"/>
            <a:ext cx="9906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price</a:t>
            </a:r>
            <a:endParaRPr lang="en-US" sz="1600" dirty="0">
              <a:solidFill>
                <a:schemeClr val="tx1"/>
              </a:solidFill>
            </a:endParaRPr>
          </a:p>
        </p:txBody>
      </p:sp>
      <p:sp>
        <p:nvSpPr>
          <p:cNvPr id="115" name="Oval 114"/>
          <p:cNvSpPr/>
          <p:nvPr/>
        </p:nvSpPr>
        <p:spPr>
          <a:xfrm>
            <a:off x="5486400" y="1828800"/>
            <a:ext cx="10668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year</a:t>
            </a:r>
            <a:endParaRPr lang="en-US" sz="1600" dirty="0">
              <a:solidFill>
                <a:schemeClr val="tx1"/>
              </a:solidFill>
            </a:endParaRPr>
          </a:p>
        </p:txBody>
      </p:sp>
      <p:cxnSp>
        <p:nvCxnSpPr>
          <p:cNvPr id="116" name="Straight Connector 115"/>
          <p:cNvCxnSpPr>
            <a:stCxn id="114" idx="4"/>
            <a:endCxn id="65" idx="0"/>
          </p:cNvCxnSpPr>
          <p:nvPr/>
        </p:nvCxnSpPr>
        <p:spPr>
          <a:xfrm rot="5400000">
            <a:off x="7715250" y="2571750"/>
            <a:ext cx="152400" cy="800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endCxn id="65" idx="0"/>
          </p:cNvCxnSpPr>
          <p:nvPr/>
        </p:nvCxnSpPr>
        <p:spPr>
          <a:xfrm rot="5400000">
            <a:off x="7162800" y="2514600"/>
            <a:ext cx="76200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stCxn id="112" idx="5"/>
            <a:endCxn id="65" idx="0"/>
          </p:cNvCxnSpPr>
          <p:nvPr/>
        </p:nvCxnSpPr>
        <p:spPr>
          <a:xfrm rot="16200000" flipH="1">
            <a:off x="7132987" y="2789586"/>
            <a:ext cx="459115" cy="577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65" idx="0"/>
            <a:endCxn id="115" idx="4"/>
          </p:cNvCxnSpPr>
          <p:nvPr/>
        </p:nvCxnSpPr>
        <p:spPr>
          <a:xfrm rot="16200000" flipV="1">
            <a:off x="6362700" y="2019300"/>
            <a:ext cx="685800" cy="1371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a:stCxn id="111" idx="4"/>
            <a:endCxn id="66" idx="0"/>
          </p:cNvCxnSpPr>
          <p:nvPr/>
        </p:nvCxnSpPr>
        <p:spPr>
          <a:xfrm rot="16200000" flipH="1">
            <a:off x="3409950" y="2800350"/>
            <a:ext cx="457200" cy="381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4876800" y="5410200"/>
            <a:ext cx="1219200" cy="533400"/>
          </a:xfrm>
          <a:prstGeom prst="ellipse">
            <a:avLst/>
          </a:prstGeom>
          <a:ln/>
        </p:spPr>
        <p:style>
          <a:lnRef idx="2">
            <a:schemeClr val="accent2"/>
          </a:lnRef>
          <a:fillRef idx="1">
            <a:schemeClr val="lt1"/>
          </a:fillRef>
          <a:effectRef idx="0">
            <a:schemeClr val="accent2"/>
          </a:effectRef>
          <a:fontRef idx="minor">
            <a:schemeClr val="dk1"/>
          </a:fontRef>
        </p:style>
        <p:txBody>
          <a:bodyPr wrap="none" rtlCol="0" anchor="ctr"/>
          <a:lstStyle/>
          <a:p>
            <a:pPr algn="ctr"/>
            <a:r>
              <a:rPr lang="en-US" sz="1600" dirty="0" smtClean="0">
                <a:solidFill>
                  <a:schemeClr val="tx1"/>
                </a:solidFill>
              </a:rPr>
              <a:t>birthplace</a:t>
            </a:r>
            <a:endParaRPr lang="en-US" sz="1600" dirty="0">
              <a:solidFill>
                <a:schemeClr val="tx1"/>
              </a:solidFill>
            </a:endParaRPr>
          </a:p>
        </p:txBody>
      </p:sp>
      <p:sp>
        <p:nvSpPr>
          <p:cNvPr id="158" name="Oval 157"/>
          <p:cNvSpPr/>
          <p:nvPr/>
        </p:nvSpPr>
        <p:spPr>
          <a:xfrm>
            <a:off x="6019800" y="4724400"/>
            <a:ext cx="12192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style</a:t>
            </a:r>
            <a:endParaRPr lang="en-US" sz="1600" dirty="0">
              <a:solidFill>
                <a:schemeClr val="tx1"/>
              </a:solidFill>
            </a:endParaRPr>
          </a:p>
        </p:txBody>
      </p:sp>
      <p:sp>
        <p:nvSpPr>
          <p:cNvPr id="159" name="Oval 158"/>
          <p:cNvSpPr/>
          <p:nvPr/>
        </p:nvSpPr>
        <p:spPr>
          <a:xfrm>
            <a:off x="6172200" y="5410200"/>
            <a:ext cx="12192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age</a:t>
            </a:r>
            <a:endParaRPr lang="en-US" sz="1600" dirty="0">
              <a:solidFill>
                <a:schemeClr val="tx1"/>
              </a:solidFill>
            </a:endParaRPr>
          </a:p>
        </p:txBody>
      </p:sp>
      <p:sp>
        <p:nvSpPr>
          <p:cNvPr id="160" name="Oval 159"/>
          <p:cNvSpPr/>
          <p:nvPr/>
        </p:nvSpPr>
        <p:spPr>
          <a:xfrm>
            <a:off x="4114800" y="4876800"/>
            <a:ext cx="12192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u="sng" dirty="0" smtClean="0">
                <a:solidFill>
                  <a:schemeClr val="tx1"/>
                </a:solidFill>
              </a:rPr>
              <a:t>name</a:t>
            </a:r>
            <a:endParaRPr lang="en-US" sz="1600" u="sng" dirty="0">
              <a:solidFill>
                <a:schemeClr val="tx1"/>
              </a:solidFill>
            </a:endParaRPr>
          </a:p>
        </p:txBody>
      </p:sp>
      <p:sp>
        <p:nvSpPr>
          <p:cNvPr id="161" name="Oval 160"/>
          <p:cNvSpPr/>
          <p:nvPr/>
        </p:nvSpPr>
        <p:spPr>
          <a:xfrm>
            <a:off x="1447800" y="5638800"/>
            <a:ext cx="12192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name</a:t>
            </a:r>
            <a:endParaRPr lang="en-US" sz="1600" dirty="0">
              <a:solidFill>
                <a:schemeClr val="tx1"/>
              </a:solidFill>
            </a:endParaRPr>
          </a:p>
        </p:txBody>
      </p:sp>
      <p:sp>
        <p:nvSpPr>
          <p:cNvPr id="162" name="Oval 161"/>
          <p:cNvSpPr/>
          <p:nvPr/>
        </p:nvSpPr>
        <p:spPr>
          <a:xfrm>
            <a:off x="2286000" y="4800600"/>
            <a:ext cx="12192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address</a:t>
            </a:r>
            <a:endParaRPr lang="en-US" sz="1600" dirty="0">
              <a:solidFill>
                <a:schemeClr val="tx1"/>
              </a:solidFill>
            </a:endParaRPr>
          </a:p>
        </p:txBody>
      </p:sp>
      <p:sp>
        <p:nvSpPr>
          <p:cNvPr id="163" name="Oval 162"/>
          <p:cNvSpPr/>
          <p:nvPr/>
        </p:nvSpPr>
        <p:spPr>
          <a:xfrm>
            <a:off x="2819400" y="5486400"/>
            <a:ext cx="12954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solidFill>
                  <a:schemeClr val="tx1"/>
                </a:solidFill>
              </a:rPr>
              <a:t>amount</a:t>
            </a:r>
            <a:endParaRPr lang="en-US" sz="1600" dirty="0">
              <a:solidFill>
                <a:schemeClr val="tx1"/>
              </a:solidFill>
            </a:endParaRPr>
          </a:p>
        </p:txBody>
      </p:sp>
      <p:sp>
        <p:nvSpPr>
          <p:cNvPr id="164" name="Oval 163"/>
          <p:cNvSpPr/>
          <p:nvPr/>
        </p:nvSpPr>
        <p:spPr>
          <a:xfrm>
            <a:off x="457200" y="4953000"/>
            <a:ext cx="1219200" cy="533400"/>
          </a:xfrm>
          <a:prstGeom prst="ellipse">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u="sng" dirty="0" err="1" smtClean="0">
                <a:solidFill>
                  <a:schemeClr val="tx1"/>
                </a:solidFill>
              </a:rPr>
              <a:t>cust_id</a:t>
            </a:r>
            <a:endParaRPr lang="en-US" sz="1600" u="sng" dirty="0">
              <a:solidFill>
                <a:schemeClr val="tx1"/>
              </a:solidFill>
            </a:endParaRPr>
          </a:p>
        </p:txBody>
      </p:sp>
      <p:cxnSp>
        <p:nvCxnSpPr>
          <p:cNvPr id="178" name="Straight Connector 177"/>
          <p:cNvCxnSpPr>
            <a:stCxn id="67" idx="2"/>
            <a:endCxn id="164" idx="7"/>
          </p:cNvCxnSpPr>
          <p:nvPr/>
        </p:nvCxnSpPr>
        <p:spPr>
          <a:xfrm rot="5400000">
            <a:off x="1357569" y="4788483"/>
            <a:ext cx="382915" cy="102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a:stCxn id="67" idx="2"/>
            <a:endCxn id="161" idx="0"/>
          </p:cNvCxnSpPr>
          <p:nvPr/>
        </p:nvCxnSpPr>
        <p:spPr>
          <a:xfrm rot="16200000" flipH="1">
            <a:off x="1333500" y="4914900"/>
            <a:ext cx="990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a:stCxn id="163" idx="2"/>
            <a:endCxn id="67" idx="2"/>
          </p:cNvCxnSpPr>
          <p:nvPr/>
        </p:nvCxnSpPr>
        <p:spPr>
          <a:xfrm rot="10800000">
            <a:off x="1600200" y="4648200"/>
            <a:ext cx="1219200" cy="1104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a:stCxn id="162" idx="1"/>
            <a:endCxn id="67" idx="2"/>
          </p:cNvCxnSpPr>
          <p:nvPr/>
        </p:nvCxnSpPr>
        <p:spPr>
          <a:xfrm rot="16200000" flipV="1">
            <a:off x="1917117" y="4331284"/>
            <a:ext cx="230515" cy="864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a:stCxn id="68" idx="2"/>
            <a:endCxn id="158" idx="1"/>
          </p:cNvCxnSpPr>
          <p:nvPr/>
        </p:nvCxnSpPr>
        <p:spPr>
          <a:xfrm rot="16200000" flipH="1">
            <a:off x="5727117" y="4331283"/>
            <a:ext cx="154315" cy="788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68" idx="2"/>
            <a:endCxn id="159" idx="1"/>
          </p:cNvCxnSpPr>
          <p:nvPr/>
        </p:nvCxnSpPr>
        <p:spPr>
          <a:xfrm rot="16200000" flipH="1">
            <a:off x="5460417" y="4597983"/>
            <a:ext cx="840115" cy="9405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68" idx="2"/>
            <a:endCxn id="157" idx="0"/>
          </p:cNvCxnSpPr>
          <p:nvPr/>
        </p:nvCxnSpPr>
        <p:spPr>
          <a:xfrm rot="16200000" flipH="1">
            <a:off x="5067300" y="4991100"/>
            <a:ext cx="762000" cy="76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a:stCxn id="68" idx="2"/>
            <a:endCxn id="160" idx="7"/>
          </p:cNvCxnSpPr>
          <p:nvPr/>
        </p:nvCxnSpPr>
        <p:spPr>
          <a:xfrm rot="5400000">
            <a:off x="5129469" y="4674183"/>
            <a:ext cx="306715" cy="254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2" grpId="0" animBg="1"/>
      <p:bldP spid="73" grpId="0" animBg="1"/>
      <p:bldP spid="111" grpId="0" animBg="1"/>
      <p:bldP spid="157" grpId="0" animBg="1"/>
      <p:bldP spid="158" grpId="0" animBg="1"/>
      <p:bldP spid="159" grpId="0" animBg="1"/>
      <p:bldP spid="160" grpId="0" animBg="1"/>
      <p:bldP spid="161" grpId="0" animBg="1"/>
      <p:bldP spid="162" grpId="0" animBg="1"/>
      <p:bldP spid="163" grpId="0" animBg="1"/>
      <p:bldP spid="16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458200" cy="1143000"/>
          </a:xfrm>
        </p:spPr>
        <p:txBody>
          <a:bodyPr>
            <a:normAutofit fontScale="90000"/>
          </a:bodyPr>
          <a:lstStyle/>
          <a:p>
            <a:r>
              <a:rPr lang="en-US" dirty="0" smtClean="0"/>
              <a:t>E-R Example For airline reservation system</a:t>
            </a:r>
            <a:endParaRPr lang="en-US" dirty="0"/>
          </a:p>
        </p:txBody>
      </p:sp>
      <p:sp>
        <p:nvSpPr>
          <p:cNvPr id="3" name="Content Placeholder 2"/>
          <p:cNvSpPr>
            <a:spLocks noGrp="1"/>
          </p:cNvSpPr>
          <p:nvPr>
            <p:ph idx="1"/>
          </p:nvPr>
        </p:nvSpPr>
        <p:spPr>
          <a:xfrm>
            <a:off x="228600" y="1371600"/>
            <a:ext cx="8763000" cy="5486400"/>
          </a:xfrm>
        </p:spPr>
        <p:txBody>
          <a:bodyPr>
            <a:normAutofit fontScale="85000" lnSpcReduction="10000"/>
          </a:bodyPr>
          <a:lstStyle/>
          <a:p>
            <a:pPr algn="just"/>
            <a:r>
              <a:rPr lang="en-US" dirty="0" smtClean="0"/>
              <a:t>Design an ER diagram for an airline reservation system:</a:t>
            </a:r>
          </a:p>
          <a:p>
            <a:pPr lvl="1" algn="just"/>
            <a:r>
              <a:rPr lang="en-US" dirty="0" smtClean="0"/>
              <a:t>The database represents each Airport, keeping its unique Airport Code, the Airport Name, and the City and State in which the Airport is located.</a:t>
            </a:r>
          </a:p>
          <a:p>
            <a:pPr lvl="1" algn="just"/>
            <a:r>
              <a:rPr lang="en-US" dirty="0" smtClean="0"/>
              <a:t>Each airline flight has a unique number, the Airline for the flight, and the Weekdays on which the flight is scheduled.</a:t>
            </a:r>
          </a:p>
          <a:p>
            <a:pPr lvl="1" algn="just"/>
            <a:r>
              <a:rPr lang="en-US" dirty="0" smtClean="0"/>
              <a:t>A flight is composed of one or more flight legs. Each flight leg has a leg number, Departure airport and Scheduled Departure Time, and an arrival airport and Scheduled Arrival Time.</a:t>
            </a:r>
          </a:p>
          <a:p>
            <a:pPr lvl="1" algn="just"/>
            <a:r>
              <a:rPr lang="en-US" dirty="0" smtClean="0"/>
              <a:t>A leg instance is an instance of a flight leg on a specific date. The Number of available seats and the airplane used in the leg instance are also kept.</a:t>
            </a:r>
          </a:p>
          <a:p>
            <a:pPr lvl="1" algn="just"/>
            <a:r>
              <a:rPr lang="en-US" dirty="0" smtClean="0"/>
              <a:t>The customer reservations on each leg instance include the customer name, phone, and seat numbers for each reservation.</a:t>
            </a:r>
          </a:p>
          <a:p>
            <a:pPr lvl="1" algn="just"/>
            <a:r>
              <a:rPr lang="en-US" dirty="0" smtClean="0"/>
              <a:t>Information on Airplanes and Airplane Types are also kept. For each Airplane type the Type Name, manufacturing company, and maximum number of seats are kept. The Airports in which planes of this type Can Land are kept in the database. For each Airplane, the Airplane Id, Total number of seats, and Type are kept.</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458200" cy="1143000"/>
          </a:xfrm>
        </p:spPr>
        <p:txBody>
          <a:bodyPr>
            <a:normAutofit/>
          </a:bodyPr>
          <a:lstStyle/>
          <a:p>
            <a:r>
              <a:rPr lang="en-US" dirty="0" smtClean="0"/>
              <a:t>Identify Entities</a:t>
            </a:r>
            <a:endParaRPr lang="en-US" dirty="0"/>
          </a:p>
        </p:txBody>
      </p:sp>
      <p:sp>
        <p:nvSpPr>
          <p:cNvPr id="3" name="Content Placeholder 2"/>
          <p:cNvSpPr>
            <a:spLocks noGrp="1"/>
          </p:cNvSpPr>
          <p:nvPr>
            <p:ph idx="1"/>
          </p:nvPr>
        </p:nvSpPr>
        <p:spPr>
          <a:xfrm>
            <a:off x="228600" y="1371600"/>
            <a:ext cx="8763000" cy="5486400"/>
          </a:xfrm>
        </p:spPr>
        <p:txBody>
          <a:bodyPr>
            <a:normAutofit fontScale="85000" lnSpcReduction="10000"/>
          </a:bodyPr>
          <a:lstStyle/>
          <a:p>
            <a:pPr algn="just"/>
            <a:r>
              <a:rPr lang="en-US" dirty="0" smtClean="0"/>
              <a:t>Design an ER diagram for an airline reservation system:</a:t>
            </a:r>
          </a:p>
          <a:p>
            <a:pPr lvl="1" algn="just"/>
            <a:r>
              <a:rPr lang="en-US" dirty="0" smtClean="0"/>
              <a:t>The database represents each Airport, keeping its unique Airport Code, the Airport Name, and the City and State in which the Airport is located.</a:t>
            </a:r>
          </a:p>
          <a:p>
            <a:pPr lvl="1" algn="just"/>
            <a:r>
              <a:rPr lang="en-US" dirty="0" smtClean="0"/>
              <a:t>Each airline flight has a unique number, the Airline for the flight, and the Weekdays on which the flight is scheduled.</a:t>
            </a:r>
          </a:p>
          <a:p>
            <a:pPr lvl="1" algn="just"/>
            <a:r>
              <a:rPr lang="en-US" dirty="0" smtClean="0"/>
              <a:t>A flight is composed of one or more flight legs. Each flight leg has a leg number, Departure airport and Scheduled Departure Time, and an arrival airport and Scheduled Arrival Time.</a:t>
            </a:r>
          </a:p>
          <a:p>
            <a:pPr lvl="1" algn="just"/>
            <a:r>
              <a:rPr lang="en-US" dirty="0" smtClean="0"/>
              <a:t>A leg instance is an instance of a flight leg on a specific date. The Number of available seats and the airplane used in the leg instance are also kept.</a:t>
            </a:r>
          </a:p>
          <a:p>
            <a:pPr lvl="1" algn="just"/>
            <a:r>
              <a:rPr lang="en-US" dirty="0" smtClean="0"/>
              <a:t>The customer reservations on each leg instance include the customer name, phone, and seat numbers for each reservation.</a:t>
            </a:r>
          </a:p>
          <a:p>
            <a:pPr lvl="1" algn="just"/>
            <a:r>
              <a:rPr lang="en-US" dirty="0" smtClean="0"/>
              <a:t>Information on Airplanes and Airplane Types are also kept. For each Airplane type the Type Name, manufacturing company, and maximum number of seats are kept. The Airports in which planes of this type Can Land are kept in the database. For each Airplane, the Airplane Id, Total number of seats, and Type are kept.</a:t>
            </a:r>
          </a:p>
          <a:p>
            <a:pPr algn="just"/>
            <a:endParaRPr lang="en-US" dirty="0"/>
          </a:p>
        </p:txBody>
      </p:sp>
      <p:cxnSp>
        <p:nvCxnSpPr>
          <p:cNvPr id="5" name="Straight Connector 4"/>
          <p:cNvCxnSpPr/>
          <p:nvPr/>
        </p:nvCxnSpPr>
        <p:spPr>
          <a:xfrm>
            <a:off x="4267200" y="2055812"/>
            <a:ext cx="8382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2362200" y="2667000"/>
            <a:ext cx="6858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2819400" y="5638800"/>
            <a:ext cx="10668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a:off x="4495800" y="5638800"/>
            <a:ext cx="16764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a:off x="2590800" y="5029200"/>
            <a:ext cx="13716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a:off x="1219200" y="4114800"/>
            <a:ext cx="13716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6" name="Straight Connector 15"/>
          <p:cNvCxnSpPr/>
          <p:nvPr/>
        </p:nvCxnSpPr>
        <p:spPr>
          <a:xfrm>
            <a:off x="5029200" y="3276600"/>
            <a:ext cx="11430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458200" cy="1143000"/>
          </a:xfrm>
        </p:spPr>
        <p:txBody>
          <a:bodyPr>
            <a:normAutofit/>
          </a:bodyPr>
          <a:lstStyle/>
          <a:p>
            <a:r>
              <a:rPr lang="en-US" dirty="0" smtClean="0"/>
              <a:t>Identify Attributes</a:t>
            </a:r>
            <a:endParaRPr lang="en-US" dirty="0"/>
          </a:p>
        </p:txBody>
      </p:sp>
      <p:sp>
        <p:nvSpPr>
          <p:cNvPr id="3" name="Content Placeholder 2"/>
          <p:cNvSpPr>
            <a:spLocks noGrp="1"/>
          </p:cNvSpPr>
          <p:nvPr>
            <p:ph idx="1"/>
          </p:nvPr>
        </p:nvSpPr>
        <p:spPr>
          <a:xfrm>
            <a:off x="228600" y="1371600"/>
            <a:ext cx="8763000" cy="5486400"/>
          </a:xfrm>
        </p:spPr>
        <p:txBody>
          <a:bodyPr>
            <a:normAutofit fontScale="85000" lnSpcReduction="20000"/>
          </a:bodyPr>
          <a:lstStyle/>
          <a:p>
            <a:pPr algn="just"/>
            <a:r>
              <a:rPr lang="en-US" dirty="0" smtClean="0"/>
              <a:t>Design an ER diagram for an airline reservation system:</a:t>
            </a:r>
          </a:p>
          <a:p>
            <a:pPr lvl="1" algn="just"/>
            <a:r>
              <a:rPr lang="en-US" dirty="0" smtClean="0"/>
              <a:t>The database represents each Airport, keeping its unique </a:t>
            </a:r>
            <a:r>
              <a:rPr lang="en-US" b="1" dirty="0" smtClean="0">
                <a:solidFill>
                  <a:srgbClr val="0070C0"/>
                </a:solidFill>
              </a:rPr>
              <a:t>Airport Code</a:t>
            </a:r>
            <a:r>
              <a:rPr lang="en-US" dirty="0" smtClean="0"/>
              <a:t>, the </a:t>
            </a:r>
            <a:r>
              <a:rPr lang="en-US" b="1" dirty="0" smtClean="0">
                <a:solidFill>
                  <a:srgbClr val="0070C0"/>
                </a:solidFill>
              </a:rPr>
              <a:t>Airport Name</a:t>
            </a:r>
            <a:r>
              <a:rPr lang="en-US" dirty="0" smtClean="0"/>
              <a:t>, and the </a:t>
            </a:r>
            <a:r>
              <a:rPr lang="en-US" b="1" dirty="0" smtClean="0">
                <a:solidFill>
                  <a:srgbClr val="0070C0"/>
                </a:solidFill>
              </a:rPr>
              <a:t>City</a:t>
            </a:r>
            <a:r>
              <a:rPr lang="en-US" dirty="0" smtClean="0"/>
              <a:t> and </a:t>
            </a:r>
            <a:r>
              <a:rPr lang="en-US" b="1" dirty="0" smtClean="0">
                <a:solidFill>
                  <a:srgbClr val="0070C0"/>
                </a:solidFill>
              </a:rPr>
              <a:t>State</a:t>
            </a:r>
            <a:r>
              <a:rPr lang="en-US" dirty="0" smtClean="0"/>
              <a:t> in which the Airport is located.</a:t>
            </a:r>
          </a:p>
          <a:p>
            <a:pPr lvl="1" algn="just"/>
            <a:r>
              <a:rPr lang="en-US" dirty="0" smtClean="0"/>
              <a:t>Each airline flight has a unique </a:t>
            </a:r>
            <a:r>
              <a:rPr lang="en-US" b="1" dirty="0" smtClean="0">
                <a:solidFill>
                  <a:srgbClr val="0070C0"/>
                </a:solidFill>
              </a:rPr>
              <a:t>number</a:t>
            </a:r>
            <a:r>
              <a:rPr lang="en-US" dirty="0" smtClean="0"/>
              <a:t>, the </a:t>
            </a:r>
            <a:r>
              <a:rPr lang="en-US" b="1" dirty="0" smtClean="0">
                <a:solidFill>
                  <a:srgbClr val="0070C0"/>
                </a:solidFill>
              </a:rPr>
              <a:t>Airline</a:t>
            </a:r>
            <a:r>
              <a:rPr lang="en-US" dirty="0" smtClean="0"/>
              <a:t> for the flight, and the </a:t>
            </a:r>
            <a:r>
              <a:rPr lang="en-US" b="1" dirty="0" smtClean="0">
                <a:solidFill>
                  <a:srgbClr val="0070C0"/>
                </a:solidFill>
              </a:rPr>
              <a:t>Weekdays</a:t>
            </a:r>
            <a:r>
              <a:rPr lang="en-US" dirty="0" smtClean="0"/>
              <a:t> on which the flight is scheduled.</a:t>
            </a:r>
          </a:p>
          <a:p>
            <a:pPr lvl="1" algn="just"/>
            <a:r>
              <a:rPr lang="en-US" dirty="0" smtClean="0"/>
              <a:t>A flight is composed of one or more flight legs. Each flight leg has a </a:t>
            </a:r>
            <a:r>
              <a:rPr lang="en-US" b="1" dirty="0" smtClean="0">
                <a:solidFill>
                  <a:srgbClr val="0070C0"/>
                </a:solidFill>
              </a:rPr>
              <a:t>leg number, Departure airport </a:t>
            </a:r>
            <a:r>
              <a:rPr lang="en-US" dirty="0" smtClean="0"/>
              <a:t>and </a:t>
            </a:r>
            <a:r>
              <a:rPr lang="en-US" b="1" dirty="0" smtClean="0">
                <a:solidFill>
                  <a:srgbClr val="0070C0"/>
                </a:solidFill>
              </a:rPr>
              <a:t>Scheduled Departure Time</a:t>
            </a:r>
            <a:r>
              <a:rPr lang="en-US" dirty="0" smtClean="0"/>
              <a:t>, and an </a:t>
            </a:r>
            <a:r>
              <a:rPr lang="en-US" b="1" dirty="0" smtClean="0">
                <a:solidFill>
                  <a:srgbClr val="0070C0"/>
                </a:solidFill>
              </a:rPr>
              <a:t>arrival airport </a:t>
            </a:r>
            <a:r>
              <a:rPr lang="en-US" dirty="0" smtClean="0"/>
              <a:t>and </a:t>
            </a:r>
            <a:r>
              <a:rPr lang="en-US" b="1" dirty="0" smtClean="0">
                <a:solidFill>
                  <a:srgbClr val="0070C0"/>
                </a:solidFill>
              </a:rPr>
              <a:t>Scheduled Arrival Time</a:t>
            </a:r>
            <a:r>
              <a:rPr lang="en-US" dirty="0" smtClean="0"/>
              <a:t>.</a:t>
            </a:r>
          </a:p>
          <a:p>
            <a:pPr lvl="1" algn="just"/>
            <a:r>
              <a:rPr lang="en-US" dirty="0" smtClean="0"/>
              <a:t>A leg instance is an instance of a flight leg on a </a:t>
            </a:r>
            <a:r>
              <a:rPr lang="en-US" b="1" dirty="0" smtClean="0">
                <a:solidFill>
                  <a:srgbClr val="0070C0"/>
                </a:solidFill>
              </a:rPr>
              <a:t>specific date</a:t>
            </a:r>
            <a:r>
              <a:rPr lang="en-US" dirty="0" smtClean="0"/>
              <a:t>. The Number of </a:t>
            </a:r>
            <a:r>
              <a:rPr lang="en-US" b="1" dirty="0" smtClean="0">
                <a:solidFill>
                  <a:srgbClr val="0070C0"/>
                </a:solidFill>
              </a:rPr>
              <a:t>available seats </a:t>
            </a:r>
            <a:r>
              <a:rPr lang="en-US" dirty="0" smtClean="0"/>
              <a:t>and the </a:t>
            </a:r>
            <a:r>
              <a:rPr lang="en-US" b="1" dirty="0" smtClean="0">
                <a:solidFill>
                  <a:srgbClr val="0070C0"/>
                </a:solidFill>
              </a:rPr>
              <a:t>airplane </a:t>
            </a:r>
            <a:r>
              <a:rPr lang="en-US" dirty="0" smtClean="0"/>
              <a:t>used in the leg instance are also kept.</a:t>
            </a:r>
          </a:p>
          <a:p>
            <a:pPr lvl="1" algn="just"/>
            <a:r>
              <a:rPr lang="en-US" dirty="0" smtClean="0"/>
              <a:t>The customer reservations on each leg instance include the </a:t>
            </a:r>
            <a:r>
              <a:rPr lang="en-US" b="1" dirty="0" smtClean="0">
                <a:solidFill>
                  <a:srgbClr val="0070C0"/>
                </a:solidFill>
              </a:rPr>
              <a:t>customer name, phone</a:t>
            </a:r>
            <a:r>
              <a:rPr lang="en-US" dirty="0" smtClean="0"/>
              <a:t>, and </a:t>
            </a:r>
            <a:r>
              <a:rPr lang="en-US" b="1" dirty="0" smtClean="0">
                <a:solidFill>
                  <a:srgbClr val="0070C0"/>
                </a:solidFill>
              </a:rPr>
              <a:t>seat numbers </a:t>
            </a:r>
            <a:r>
              <a:rPr lang="en-US" dirty="0" smtClean="0"/>
              <a:t>for each reservation.</a:t>
            </a:r>
          </a:p>
          <a:p>
            <a:pPr lvl="1" algn="just"/>
            <a:r>
              <a:rPr lang="en-US" dirty="0" smtClean="0"/>
              <a:t>Information on Airplanes and Airplane Types are also kept. For each Airplane type the </a:t>
            </a:r>
            <a:r>
              <a:rPr lang="en-US" b="1" dirty="0" smtClean="0">
                <a:solidFill>
                  <a:srgbClr val="0070C0"/>
                </a:solidFill>
              </a:rPr>
              <a:t>Type Name</a:t>
            </a:r>
            <a:r>
              <a:rPr lang="en-US" dirty="0" smtClean="0"/>
              <a:t>, </a:t>
            </a:r>
            <a:r>
              <a:rPr lang="en-US" b="1" dirty="0" smtClean="0">
                <a:solidFill>
                  <a:srgbClr val="0070C0"/>
                </a:solidFill>
              </a:rPr>
              <a:t>manufacturing company</a:t>
            </a:r>
            <a:r>
              <a:rPr lang="en-US" dirty="0" smtClean="0"/>
              <a:t>, and </a:t>
            </a:r>
            <a:r>
              <a:rPr lang="en-US" b="1" dirty="0" smtClean="0">
                <a:solidFill>
                  <a:srgbClr val="0070C0"/>
                </a:solidFill>
              </a:rPr>
              <a:t>maximum number of seats </a:t>
            </a:r>
            <a:r>
              <a:rPr lang="en-US" dirty="0" smtClean="0"/>
              <a:t>are kept. The Airports in which planes of this type Can Land are kept in the database. For each Airplane, the </a:t>
            </a:r>
            <a:r>
              <a:rPr lang="en-US" b="1" dirty="0" smtClean="0">
                <a:solidFill>
                  <a:srgbClr val="0070C0"/>
                </a:solidFill>
              </a:rPr>
              <a:t>Airplane Id</a:t>
            </a:r>
            <a:r>
              <a:rPr lang="en-US" dirty="0" smtClean="0"/>
              <a:t>, Total number of seats, and </a:t>
            </a:r>
            <a:r>
              <a:rPr lang="en-US" b="1" dirty="0" smtClean="0">
                <a:solidFill>
                  <a:srgbClr val="0070C0"/>
                </a:solidFill>
              </a:rPr>
              <a:t>Type </a:t>
            </a:r>
            <a:r>
              <a:rPr lang="en-US" dirty="0" smtClean="0"/>
              <a:t>are kept.</a:t>
            </a:r>
          </a:p>
          <a:p>
            <a:pPr algn="just"/>
            <a:endParaRPr lang="en-US" dirty="0"/>
          </a:p>
        </p:txBody>
      </p:sp>
      <p:cxnSp>
        <p:nvCxnSpPr>
          <p:cNvPr id="5" name="Straight Connector 4"/>
          <p:cNvCxnSpPr/>
          <p:nvPr/>
        </p:nvCxnSpPr>
        <p:spPr>
          <a:xfrm>
            <a:off x="4267200" y="1979612"/>
            <a:ext cx="8382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2362200" y="2741612"/>
            <a:ext cx="6858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2819400" y="5410200"/>
            <a:ext cx="10668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1" name="Straight Connector 10"/>
          <p:cNvCxnSpPr/>
          <p:nvPr/>
        </p:nvCxnSpPr>
        <p:spPr>
          <a:xfrm>
            <a:off x="4495800" y="5410200"/>
            <a:ext cx="16764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3" name="Straight Connector 12"/>
          <p:cNvCxnSpPr/>
          <p:nvPr/>
        </p:nvCxnSpPr>
        <p:spPr>
          <a:xfrm>
            <a:off x="2590800" y="4876800"/>
            <a:ext cx="13716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5" name="Straight Connector 14"/>
          <p:cNvCxnSpPr/>
          <p:nvPr/>
        </p:nvCxnSpPr>
        <p:spPr>
          <a:xfrm>
            <a:off x="1219200" y="4113212"/>
            <a:ext cx="13716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16" name="Straight Connector 15"/>
          <p:cNvCxnSpPr/>
          <p:nvPr/>
        </p:nvCxnSpPr>
        <p:spPr>
          <a:xfrm>
            <a:off x="5029200" y="3276600"/>
            <a:ext cx="11430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Identified Entities</a:t>
            </a:r>
            <a:endParaRPr lang="en-US" dirty="0"/>
          </a:p>
        </p:txBody>
      </p:sp>
      <p:sp>
        <p:nvSpPr>
          <p:cNvPr id="3" name="Content Placeholder 2"/>
          <p:cNvSpPr>
            <a:spLocks noGrp="1"/>
          </p:cNvSpPr>
          <p:nvPr>
            <p:ph idx="1"/>
          </p:nvPr>
        </p:nvSpPr>
        <p:spPr/>
        <p:txBody>
          <a:bodyPr/>
          <a:lstStyle/>
          <a:p>
            <a:r>
              <a:rPr lang="en-US" dirty="0" smtClean="0"/>
              <a:t>Airport</a:t>
            </a:r>
          </a:p>
          <a:p>
            <a:r>
              <a:rPr lang="en-US" dirty="0" smtClean="0"/>
              <a:t>Airplane Type</a:t>
            </a:r>
          </a:p>
          <a:p>
            <a:r>
              <a:rPr lang="en-US" dirty="0" smtClean="0"/>
              <a:t>Airplane</a:t>
            </a:r>
          </a:p>
          <a:p>
            <a:r>
              <a:rPr lang="en-US" dirty="0" smtClean="0"/>
              <a:t>Flight leg</a:t>
            </a:r>
          </a:p>
          <a:p>
            <a:r>
              <a:rPr lang="en-US" dirty="0" smtClean="0"/>
              <a:t>Flight</a:t>
            </a:r>
          </a:p>
          <a:p>
            <a:r>
              <a:rPr lang="en-US" dirty="0" smtClean="0"/>
              <a:t>Leg Instance</a:t>
            </a:r>
          </a:p>
          <a:p>
            <a:r>
              <a:rPr lang="en-US" dirty="0" smtClean="0"/>
              <a:t>Reservation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dirty="0" smtClean="0"/>
              <a:t>Solution</a:t>
            </a:r>
            <a:endParaRPr lang="en-US" dirty="0"/>
          </a:p>
        </p:txBody>
      </p:sp>
      <p:sp>
        <p:nvSpPr>
          <p:cNvPr id="8" name="Content Placeholder 7"/>
          <p:cNvSpPr>
            <a:spLocks noGrp="1"/>
          </p:cNvSpPr>
          <p:nvPr>
            <p:ph idx="1"/>
          </p:nvPr>
        </p:nvSpPr>
        <p:spPr/>
        <p:txBody>
          <a:bodyPr/>
          <a:lstStyle/>
          <a:p>
            <a:r>
              <a:rPr lang="en-US" dirty="0" smtClean="0">
                <a:hlinkClick r:id="rId2" action="ppaction://hlinkfile"/>
              </a:rPr>
              <a:t>Airline Reservation System.docx</a:t>
            </a:r>
            <a:endParaRPr lang="en-US" dirty="0" smtClean="0"/>
          </a:p>
          <a:p>
            <a:r>
              <a:rPr lang="en-US" dirty="0" smtClean="0">
                <a:hlinkClick r:id="rId3" action="ppaction://hlinkfile"/>
              </a:rPr>
              <a:t>Airline Reservation System 1.docx</a:t>
            </a:r>
            <a:endParaRPr lang="en-US" dirty="0" smtClean="0"/>
          </a:p>
          <a:p>
            <a:r>
              <a:rPr lang="en-US" dirty="0" smtClean="0">
                <a:hlinkClick r:id="rId4" action="ppaction://hlinkfile"/>
              </a:rPr>
              <a:t>Airline Reservation System 2.docx</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14400"/>
          </a:xfrm>
        </p:spPr>
        <p:txBody>
          <a:bodyPr>
            <a:normAutofit fontScale="90000"/>
          </a:bodyPr>
          <a:lstStyle/>
          <a:p>
            <a:r>
              <a:rPr lang="en-US" dirty="0" smtClean="0"/>
              <a:t>E-R Example For Banking Database</a:t>
            </a:r>
            <a:endParaRPr lang="en-US" dirty="0"/>
          </a:p>
        </p:txBody>
      </p:sp>
      <p:sp>
        <p:nvSpPr>
          <p:cNvPr id="3" name="Content Placeholder 2"/>
          <p:cNvSpPr>
            <a:spLocks noGrp="1"/>
          </p:cNvSpPr>
          <p:nvPr>
            <p:ph idx="1"/>
          </p:nvPr>
        </p:nvSpPr>
        <p:spPr>
          <a:xfrm>
            <a:off x="152400" y="1066800"/>
            <a:ext cx="8686800" cy="5486400"/>
          </a:xfrm>
        </p:spPr>
        <p:txBody>
          <a:bodyPr>
            <a:noAutofit/>
          </a:bodyPr>
          <a:lstStyle/>
          <a:p>
            <a:pPr algn="just"/>
            <a:r>
              <a:rPr lang="en-US" sz="1600" dirty="0" smtClean="0"/>
              <a:t>The bank is </a:t>
            </a:r>
            <a:r>
              <a:rPr lang="en-US" sz="1600" dirty="0" err="1" smtClean="0"/>
              <a:t>organised</a:t>
            </a:r>
            <a:r>
              <a:rPr lang="en-US" sz="1600" dirty="0" smtClean="0"/>
              <a:t> into branches. Each branch is located in a particular city and is identified by a unique name. The bank monitors the assets of each branch. </a:t>
            </a:r>
          </a:p>
          <a:p>
            <a:pPr algn="just"/>
            <a:r>
              <a:rPr lang="en-US" sz="1600" dirty="0" smtClean="0"/>
              <a:t>Bank customers are identified by their </a:t>
            </a:r>
            <a:r>
              <a:rPr lang="en-US" sz="1600" dirty="0" err="1" smtClean="0"/>
              <a:t>customer_id</a:t>
            </a:r>
            <a:r>
              <a:rPr lang="en-US" sz="1600" dirty="0" smtClean="0"/>
              <a:t> value. The bank stores each customer’s name, and the street and the city where the customer lives. Customers may have accounts and can take out loans. A customer may be associated with a particular banker; who may act as a loan officer or personal banker for that customer. </a:t>
            </a:r>
          </a:p>
          <a:p>
            <a:pPr algn="just"/>
            <a:r>
              <a:rPr lang="en-US" sz="1600" dirty="0" smtClean="0"/>
              <a:t>The bank offers two types of accounts: savings and checking accounts. Accounts can be held by more than one customer, and a customer can have more than one account. Each account is assigned a unique account number. The bank </a:t>
            </a:r>
            <a:r>
              <a:rPr lang="en-US" sz="1600" dirty="0" err="1" smtClean="0"/>
              <a:t>mantains</a:t>
            </a:r>
            <a:r>
              <a:rPr lang="en-US" sz="1600" dirty="0" smtClean="0"/>
              <a:t> a record of each account’s balance and the most recent date on which the account was accessed by each customer holding the account. In addition each savings account has an interest rate, and overdrafts are recorded for each checking account. </a:t>
            </a:r>
          </a:p>
          <a:p>
            <a:pPr algn="just"/>
            <a:r>
              <a:rPr lang="en-US" sz="1600" dirty="0" smtClean="0"/>
              <a:t>The bank provides its customers with loans. A loan originates at a particular branch and can be held by one or more customers. A loan is identified by unique loan number. For each loan, the bank keeps track of loan amount and the loan payments. Although a loan-payment number does not uniquely identify a particular payment among those for all the bank’s loans, a payment number does identify a particular payment for a specific loan. The date and the amount are recorded for each payment. </a:t>
            </a:r>
          </a:p>
          <a:p>
            <a:pPr algn="just"/>
            <a:r>
              <a:rPr lang="en-US" sz="1600" dirty="0" smtClean="0"/>
              <a:t>Bank employees are identified by their </a:t>
            </a:r>
            <a:r>
              <a:rPr lang="en-US" sz="1600" dirty="0" err="1" smtClean="0"/>
              <a:t>employee_id</a:t>
            </a:r>
            <a:r>
              <a:rPr lang="en-US" sz="1600" dirty="0" smtClean="0"/>
              <a:t> values. The bank administration stores the name and telephone number of each employee, the names of the employee’s dependents, and the </a:t>
            </a:r>
            <a:r>
              <a:rPr lang="en-US" sz="1600" dirty="0" err="1" smtClean="0"/>
              <a:t>employee_id</a:t>
            </a:r>
            <a:r>
              <a:rPr lang="en-US" sz="1600" dirty="0" smtClean="0"/>
              <a:t> number of the employee’s manager. The bank also keeps track of the employee’s start date and, thus, length of employment.</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28600" y="0"/>
            <a:ext cx="8077200" cy="609600"/>
          </a:xfrm>
        </p:spPr>
        <p:txBody>
          <a:bodyPr>
            <a:normAutofit fontScale="90000"/>
          </a:bodyPr>
          <a:lstStyle/>
          <a:p>
            <a:r>
              <a:rPr lang="en-US" dirty="0" smtClean="0"/>
              <a:t>E-R Example For Banking Database</a:t>
            </a:r>
            <a:endParaRPr lang="en-US" dirty="0"/>
          </a:p>
        </p:txBody>
      </p:sp>
      <p:pic>
        <p:nvPicPr>
          <p:cNvPr id="56323" name="Picture 3"/>
          <p:cNvPicPr>
            <a:picLocks noChangeAspect="1" noChangeArrowheads="1"/>
          </p:cNvPicPr>
          <p:nvPr/>
        </p:nvPicPr>
        <p:blipFill>
          <a:blip r:embed="rId2"/>
          <a:srcRect l="13025" t="560" r="13025" b="841"/>
          <a:stretch>
            <a:fillRect/>
          </a:stretch>
        </p:blipFill>
        <p:spPr bwMode="auto">
          <a:xfrm>
            <a:off x="457200" y="685800"/>
            <a:ext cx="8153400" cy="6057900"/>
          </a:xfrm>
          <a:prstGeom prst="rect">
            <a:avLst/>
          </a:prstGeom>
          <a:noFill/>
          <a:ln w="38100" cmpd="dbl">
            <a:solidFill>
              <a:schemeClr val="tx2"/>
            </a:solid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 Example Simple University Database</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In our database, we have students. They have a name, a registration number, and a course of study. </a:t>
            </a:r>
          </a:p>
          <a:p>
            <a:pPr algn="just"/>
            <a:r>
              <a:rPr lang="en-US" dirty="0" smtClean="0"/>
              <a:t>The university offers lectures. Each lecture may be part of some course of study in a certain semester. Lectures may have other lectures as prerequisites. They have a title, provide a specific number of credits and have an unique ID</a:t>
            </a:r>
          </a:p>
          <a:p>
            <a:pPr algn="just"/>
            <a:r>
              <a:rPr lang="en-US" dirty="0" smtClean="0"/>
              <a:t>Each year, some of these lectures are offered by a professor at a certain day at a fixed time in a specific room. Students may register for that lecture.</a:t>
            </a:r>
          </a:p>
          <a:p>
            <a:pPr algn="just"/>
            <a:r>
              <a:rPr lang="en-US" dirty="0" smtClean="0"/>
              <a:t>Professors have a name and are member of a specific department.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Entities</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In our database, we have students. They have a name, a registration number, and a course of study. </a:t>
            </a:r>
          </a:p>
          <a:p>
            <a:pPr algn="just"/>
            <a:r>
              <a:rPr lang="en-US" dirty="0" smtClean="0"/>
              <a:t>The university offers lectures. Each lecture may be part of some course of study in a certain semester. Lectures may have other lectures as prerequisites. They have a title, provide a specific number of credits and have an unique ID</a:t>
            </a:r>
          </a:p>
          <a:p>
            <a:pPr algn="just"/>
            <a:r>
              <a:rPr lang="en-US" dirty="0" smtClean="0"/>
              <a:t>Each year, some of these lectures are offered by a professor at a certain day at a fixed time in a specific room. Students may register for that lecture.</a:t>
            </a:r>
          </a:p>
          <a:p>
            <a:pPr algn="just"/>
            <a:r>
              <a:rPr lang="en-US" dirty="0" smtClean="0"/>
              <a:t>Professors have a name and are member of a specific department.</a:t>
            </a:r>
            <a:endParaRPr lang="en-US" dirty="0"/>
          </a:p>
        </p:txBody>
      </p:sp>
      <p:cxnSp>
        <p:nvCxnSpPr>
          <p:cNvPr id="5" name="Straight Connector 4"/>
          <p:cNvCxnSpPr/>
          <p:nvPr/>
        </p:nvCxnSpPr>
        <p:spPr>
          <a:xfrm>
            <a:off x="4419600" y="2286000"/>
            <a:ext cx="11430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6" name="Straight Connector 5"/>
          <p:cNvCxnSpPr/>
          <p:nvPr/>
        </p:nvCxnSpPr>
        <p:spPr>
          <a:xfrm>
            <a:off x="3657600" y="3124200"/>
            <a:ext cx="11430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cxnSp>
        <p:nvCxnSpPr>
          <p:cNvPr id="7" name="Straight Connector 6"/>
          <p:cNvCxnSpPr/>
          <p:nvPr/>
        </p:nvCxnSpPr>
        <p:spPr>
          <a:xfrm>
            <a:off x="7467600" y="4648200"/>
            <a:ext cx="1143000" cy="1588"/>
          </a:xfrm>
          <a:prstGeom prst="line">
            <a:avLst/>
          </a:prstGeom>
          <a:ln>
            <a:solidFill>
              <a:srgbClr val="FF0000"/>
            </a:solidFill>
          </a:ln>
        </p:spPr>
        <p:style>
          <a:lnRef idx="3">
            <a:schemeClr val="accent3"/>
          </a:lnRef>
          <a:fillRef idx="0">
            <a:schemeClr val="accent3"/>
          </a:fillRef>
          <a:effectRef idx="2">
            <a:schemeClr val="accent3"/>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Identify attributes</a:t>
            </a:r>
            <a:endParaRPr lang="en-US" dirty="0"/>
          </a:p>
        </p:txBody>
      </p:sp>
      <p:sp>
        <p:nvSpPr>
          <p:cNvPr id="3" name="Content Placeholder 2"/>
          <p:cNvSpPr>
            <a:spLocks noGrp="1"/>
          </p:cNvSpPr>
          <p:nvPr>
            <p:ph idx="1"/>
          </p:nvPr>
        </p:nvSpPr>
        <p:spPr>
          <a:xfrm>
            <a:off x="457200" y="1935480"/>
            <a:ext cx="8458200" cy="4389120"/>
          </a:xfrm>
        </p:spPr>
        <p:txBody>
          <a:bodyPr>
            <a:normAutofit fontScale="92500"/>
          </a:bodyPr>
          <a:lstStyle/>
          <a:p>
            <a:pPr algn="just"/>
            <a:r>
              <a:rPr lang="en-US" dirty="0" smtClean="0"/>
              <a:t>In our database, we have students. They have </a:t>
            </a:r>
            <a:r>
              <a:rPr lang="en-US" b="1" dirty="0" smtClean="0">
                <a:solidFill>
                  <a:srgbClr val="C00000"/>
                </a:solidFill>
              </a:rPr>
              <a:t>a name, a registration number</a:t>
            </a:r>
            <a:r>
              <a:rPr lang="en-US" dirty="0" smtClean="0"/>
              <a:t>, and </a:t>
            </a:r>
            <a:r>
              <a:rPr lang="en-US" b="1" dirty="0" smtClean="0">
                <a:solidFill>
                  <a:srgbClr val="C00000"/>
                </a:solidFill>
              </a:rPr>
              <a:t>a course of study</a:t>
            </a:r>
            <a:r>
              <a:rPr lang="en-US" dirty="0" smtClean="0"/>
              <a:t>. </a:t>
            </a:r>
          </a:p>
          <a:p>
            <a:pPr algn="just"/>
            <a:r>
              <a:rPr lang="en-US" dirty="0" smtClean="0"/>
              <a:t>The university offers lectures. Each lecture may be part of some </a:t>
            </a:r>
            <a:r>
              <a:rPr lang="en-US" b="1" dirty="0" smtClean="0">
                <a:solidFill>
                  <a:srgbClr val="C00000"/>
                </a:solidFill>
              </a:rPr>
              <a:t>course of study </a:t>
            </a:r>
            <a:r>
              <a:rPr lang="en-US" dirty="0" smtClean="0"/>
              <a:t>in a certain </a:t>
            </a:r>
            <a:r>
              <a:rPr lang="en-US" b="1" dirty="0" smtClean="0">
                <a:solidFill>
                  <a:srgbClr val="C00000"/>
                </a:solidFill>
              </a:rPr>
              <a:t>semester</a:t>
            </a:r>
            <a:r>
              <a:rPr lang="en-US" dirty="0" smtClean="0"/>
              <a:t>. Lectures may have other lectures as </a:t>
            </a:r>
            <a:r>
              <a:rPr lang="en-US" b="1" dirty="0" smtClean="0">
                <a:solidFill>
                  <a:srgbClr val="C00000"/>
                </a:solidFill>
              </a:rPr>
              <a:t>prerequisites</a:t>
            </a:r>
            <a:r>
              <a:rPr lang="en-US" dirty="0" smtClean="0"/>
              <a:t>. They have </a:t>
            </a:r>
            <a:r>
              <a:rPr lang="en-US" b="1" dirty="0" smtClean="0">
                <a:solidFill>
                  <a:srgbClr val="C00000"/>
                </a:solidFill>
              </a:rPr>
              <a:t>a title</a:t>
            </a:r>
            <a:r>
              <a:rPr lang="en-US" dirty="0" smtClean="0"/>
              <a:t>, provide a specific number of </a:t>
            </a:r>
            <a:r>
              <a:rPr lang="en-US" b="1" dirty="0" smtClean="0">
                <a:solidFill>
                  <a:srgbClr val="C00000"/>
                </a:solidFill>
              </a:rPr>
              <a:t>credits </a:t>
            </a:r>
            <a:r>
              <a:rPr lang="en-US" dirty="0" smtClean="0"/>
              <a:t>and have </a:t>
            </a:r>
            <a:r>
              <a:rPr lang="en-US" b="1" dirty="0" smtClean="0">
                <a:solidFill>
                  <a:srgbClr val="C00000"/>
                </a:solidFill>
              </a:rPr>
              <a:t>an unique ID</a:t>
            </a:r>
          </a:p>
          <a:p>
            <a:pPr algn="just"/>
            <a:r>
              <a:rPr lang="en-US" dirty="0" smtClean="0"/>
              <a:t>Each year, some of these lectures are offered by a professor at a certain day at a fixed time in a specific room. Students may register for that lecture.</a:t>
            </a:r>
          </a:p>
          <a:p>
            <a:pPr algn="just"/>
            <a:r>
              <a:rPr lang="en-US" dirty="0" smtClean="0"/>
              <a:t>Professors have </a:t>
            </a:r>
            <a:r>
              <a:rPr lang="en-US" b="1" dirty="0" smtClean="0">
                <a:solidFill>
                  <a:srgbClr val="C00000"/>
                </a:solidFill>
              </a:rPr>
              <a:t>a name </a:t>
            </a:r>
            <a:r>
              <a:rPr lang="en-US" dirty="0" smtClean="0"/>
              <a:t>and are member of a specific </a:t>
            </a:r>
            <a:r>
              <a:rPr lang="en-US" b="1" dirty="0" smtClean="0">
                <a:solidFill>
                  <a:srgbClr val="C00000"/>
                </a:solidFill>
              </a:rPr>
              <a:t>department</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31242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Student </a:t>
            </a:r>
            <a:endParaRPr lang="en-US" dirty="0"/>
          </a:p>
        </p:txBody>
      </p:sp>
      <p:sp>
        <p:nvSpPr>
          <p:cNvPr id="5" name="Oval 4"/>
          <p:cNvSpPr/>
          <p:nvPr/>
        </p:nvSpPr>
        <p:spPr>
          <a:xfrm>
            <a:off x="152400" y="1981200"/>
            <a:ext cx="2133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Registration Number</a:t>
            </a:r>
            <a:endParaRPr lang="en-US" u="sng" dirty="0"/>
          </a:p>
        </p:txBody>
      </p:sp>
      <p:sp>
        <p:nvSpPr>
          <p:cNvPr id="6" name="Oval 5"/>
          <p:cNvSpPr/>
          <p:nvPr/>
        </p:nvSpPr>
        <p:spPr>
          <a:xfrm>
            <a:off x="0" y="41148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7" name="Oval 6"/>
          <p:cNvSpPr/>
          <p:nvPr/>
        </p:nvSpPr>
        <p:spPr>
          <a:xfrm>
            <a:off x="533400" y="4953000"/>
            <a:ext cx="2133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Course of Study</a:t>
            </a:r>
            <a:endParaRPr lang="en-US" dirty="0"/>
          </a:p>
        </p:txBody>
      </p:sp>
      <p:cxnSp>
        <p:nvCxnSpPr>
          <p:cNvPr id="9" name="Straight Connector 8"/>
          <p:cNvCxnSpPr>
            <a:endCxn id="4" idx="0"/>
          </p:cNvCxnSpPr>
          <p:nvPr/>
        </p:nvCxnSpPr>
        <p:spPr>
          <a:xfrm rot="5400000">
            <a:off x="933450" y="2762250"/>
            <a:ext cx="609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5400000">
            <a:off x="685800" y="38862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143000" y="4191000"/>
            <a:ext cx="12192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543800" y="19812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Professor</a:t>
            </a:r>
            <a:endParaRPr lang="en-US" dirty="0"/>
          </a:p>
        </p:txBody>
      </p:sp>
      <p:sp>
        <p:nvSpPr>
          <p:cNvPr id="17" name="Oval 16"/>
          <p:cNvSpPr/>
          <p:nvPr/>
        </p:nvSpPr>
        <p:spPr>
          <a:xfrm>
            <a:off x="6934200" y="30480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19" name="Oval 18"/>
          <p:cNvSpPr/>
          <p:nvPr/>
        </p:nvSpPr>
        <p:spPr>
          <a:xfrm>
            <a:off x="7239000" y="3962400"/>
            <a:ext cx="19812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Department</a:t>
            </a:r>
            <a:endParaRPr lang="en-US" dirty="0"/>
          </a:p>
        </p:txBody>
      </p:sp>
      <p:cxnSp>
        <p:nvCxnSpPr>
          <p:cNvPr id="22" name="Straight Connector 21"/>
          <p:cNvCxnSpPr>
            <a:endCxn id="17" idx="0"/>
          </p:cNvCxnSpPr>
          <p:nvPr/>
        </p:nvCxnSpPr>
        <p:spPr>
          <a:xfrm rot="5400000">
            <a:off x="7505700" y="27813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7962900" y="3086100"/>
            <a:ext cx="1447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57600" y="32004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Lecture</a:t>
            </a:r>
            <a:endParaRPr lang="en-US" dirty="0"/>
          </a:p>
        </p:txBody>
      </p:sp>
      <p:sp>
        <p:nvSpPr>
          <p:cNvPr id="32" name="Oval 31"/>
          <p:cNvSpPr/>
          <p:nvPr/>
        </p:nvSpPr>
        <p:spPr>
          <a:xfrm>
            <a:off x="2590800" y="2590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ID</a:t>
            </a:r>
            <a:endParaRPr lang="en-US" u="sng" dirty="0"/>
          </a:p>
        </p:txBody>
      </p:sp>
      <p:sp>
        <p:nvSpPr>
          <p:cNvPr id="33" name="Oval 32"/>
          <p:cNvSpPr/>
          <p:nvPr/>
        </p:nvSpPr>
        <p:spPr>
          <a:xfrm>
            <a:off x="3657600" y="19812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Title</a:t>
            </a:r>
            <a:endParaRPr lang="en-US" dirty="0"/>
          </a:p>
        </p:txBody>
      </p:sp>
      <p:sp>
        <p:nvSpPr>
          <p:cNvPr id="34" name="Oval 33"/>
          <p:cNvSpPr/>
          <p:nvPr/>
        </p:nvSpPr>
        <p:spPr>
          <a:xfrm>
            <a:off x="4876800" y="2514600"/>
            <a:ext cx="1371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Credits</a:t>
            </a:r>
            <a:endParaRPr lang="en-US" dirty="0"/>
          </a:p>
        </p:txBody>
      </p:sp>
      <p:sp>
        <p:nvSpPr>
          <p:cNvPr id="35" name="Oval 34"/>
          <p:cNvSpPr/>
          <p:nvPr/>
        </p:nvSpPr>
        <p:spPr>
          <a:xfrm>
            <a:off x="5105400" y="3505200"/>
            <a:ext cx="2133600" cy="914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6" name="Oval 35"/>
          <p:cNvSpPr/>
          <p:nvPr/>
        </p:nvSpPr>
        <p:spPr>
          <a:xfrm>
            <a:off x="5181600" y="3581400"/>
            <a:ext cx="1981200" cy="762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Prerequisite Lecture</a:t>
            </a:r>
            <a:endParaRPr lang="en-US" dirty="0"/>
          </a:p>
        </p:txBody>
      </p:sp>
      <p:sp>
        <p:nvSpPr>
          <p:cNvPr id="37" name="Oval 36"/>
          <p:cNvSpPr/>
          <p:nvPr/>
        </p:nvSpPr>
        <p:spPr>
          <a:xfrm>
            <a:off x="2819400" y="4267200"/>
            <a:ext cx="2133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Course of Study</a:t>
            </a:r>
            <a:endParaRPr lang="en-US" dirty="0"/>
          </a:p>
        </p:txBody>
      </p:sp>
      <p:cxnSp>
        <p:nvCxnSpPr>
          <p:cNvPr id="39" name="Straight Connector 38"/>
          <p:cNvCxnSpPr>
            <a:stCxn id="32" idx="5"/>
          </p:cNvCxnSpPr>
          <p:nvPr/>
        </p:nvCxnSpPr>
        <p:spPr>
          <a:xfrm rot="16200000" flipH="1">
            <a:off x="3725349" y="2887148"/>
            <a:ext cx="219355" cy="40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4"/>
            <a:endCxn id="31" idx="0"/>
          </p:cNvCxnSpPr>
          <p:nvPr/>
        </p:nvCxnSpPr>
        <p:spPr>
          <a:xfrm rot="16200000" flipH="1">
            <a:off x="3962400" y="2743200"/>
            <a:ext cx="762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p:cNvCxnSpPr>
          <p:nvPr/>
        </p:nvCxnSpPr>
        <p:spPr>
          <a:xfrm rot="5400000">
            <a:off x="4753256" y="2875989"/>
            <a:ext cx="295555" cy="353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35" idx="2"/>
          </p:cNvCxnSpPr>
          <p:nvPr/>
        </p:nvCxnSpPr>
        <p:spPr>
          <a:xfrm rot="16200000" flipH="1">
            <a:off x="4648200" y="3505200"/>
            <a:ext cx="2286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a:endCxn id="37" idx="0"/>
          </p:cNvCxnSpPr>
          <p:nvPr/>
        </p:nvCxnSpPr>
        <p:spPr>
          <a:xfrm rot="5400000">
            <a:off x="3657600" y="3962400"/>
            <a:ext cx="5334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2895600" y="54102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49" name="Oval 48"/>
          <p:cNvSpPr/>
          <p:nvPr/>
        </p:nvSpPr>
        <p:spPr>
          <a:xfrm>
            <a:off x="4419600" y="54102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Semester</a:t>
            </a:r>
            <a:endParaRPr lang="en-US" dirty="0"/>
          </a:p>
        </p:txBody>
      </p:sp>
      <p:sp>
        <p:nvSpPr>
          <p:cNvPr id="50" name="Oval 49"/>
          <p:cNvSpPr/>
          <p:nvPr/>
        </p:nvSpPr>
        <p:spPr>
          <a:xfrm>
            <a:off x="4724400" y="4876800"/>
            <a:ext cx="1981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Curriculum</a:t>
            </a:r>
            <a:endParaRPr lang="en-US" dirty="0"/>
          </a:p>
        </p:txBody>
      </p:sp>
      <p:cxnSp>
        <p:nvCxnSpPr>
          <p:cNvPr id="52" name="Straight Connector 51"/>
          <p:cNvCxnSpPr>
            <a:stCxn id="37" idx="4"/>
            <a:endCxn id="48" idx="0"/>
          </p:cNvCxnSpPr>
          <p:nvPr/>
        </p:nvCxnSpPr>
        <p:spPr>
          <a:xfrm rot="5400000">
            <a:off x="3390900" y="49149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7" idx="4"/>
            <a:endCxn id="49" idx="1"/>
          </p:cNvCxnSpPr>
          <p:nvPr/>
        </p:nvCxnSpPr>
        <p:spPr>
          <a:xfrm rot="16200000" flipH="1">
            <a:off x="3931795" y="4755005"/>
            <a:ext cx="676555" cy="767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7" idx="4"/>
            <a:endCxn id="50" idx="1"/>
          </p:cNvCxnSpPr>
          <p:nvPr/>
        </p:nvCxnSpPr>
        <p:spPr>
          <a:xfrm rot="16200000" flipH="1">
            <a:off x="4378793" y="4308007"/>
            <a:ext cx="143155" cy="112834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5" grpId="0" animBg="1"/>
      <p:bldP spid="17" grpId="0" animBg="1"/>
      <p:bldP spid="19" grpId="0" animBg="1"/>
      <p:bldP spid="31" grpId="0" animBg="1"/>
      <p:bldP spid="32" grpId="0" animBg="1"/>
      <p:bldP spid="33" grpId="0" animBg="1"/>
      <p:bldP spid="34" grpId="0" animBg="1"/>
      <p:bldP spid="35" grpId="0" animBg="1"/>
      <p:bldP spid="36" grpId="0" animBg="1"/>
      <p:bldP spid="37" grpId="0" animBg="1"/>
      <p:bldP spid="48" grpId="0" animBg="1"/>
      <p:bldP spid="49" grpId="0" animBg="1"/>
      <p:bldP spid="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“Course of study” does not seem to be an attribute</a:t>
            </a:r>
          </a:p>
          <a:p>
            <a:r>
              <a:rPr lang="en-US" dirty="0" smtClean="0"/>
              <a:t>“Prerequisite lecture” also is not a good attribute</a:t>
            </a:r>
          </a:p>
          <a:p>
            <a:r>
              <a:rPr lang="en-US" dirty="0" smtClean="0"/>
              <a:t>“Professor” does not have key attributes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1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31242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Student </a:t>
            </a:r>
            <a:endParaRPr lang="en-US" dirty="0"/>
          </a:p>
        </p:txBody>
      </p:sp>
      <p:sp>
        <p:nvSpPr>
          <p:cNvPr id="5" name="Oval 4"/>
          <p:cNvSpPr/>
          <p:nvPr/>
        </p:nvSpPr>
        <p:spPr>
          <a:xfrm>
            <a:off x="152400" y="1981200"/>
            <a:ext cx="2133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Registration Number</a:t>
            </a:r>
            <a:endParaRPr lang="en-US" u="sng" dirty="0"/>
          </a:p>
        </p:txBody>
      </p:sp>
      <p:sp>
        <p:nvSpPr>
          <p:cNvPr id="6" name="Oval 5"/>
          <p:cNvSpPr/>
          <p:nvPr/>
        </p:nvSpPr>
        <p:spPr>
          <a:xfrm>
            <a:off x="0" y="41148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cxnSp>
        <p:nvCxnSpPr>
          <p:cNvPr id="9" name="Straight Connector 8"/>
          <p:cNvCxnSpPr>
            <a:endCxn id="4" idx="0"/>
          </p:cNvCxnSpPr>
          <p:nvPr/>
        </p:nvCxnSpPr>
        <p:spPr>
          <a:xfrm rot="5400000">
            <a:off x="933450" y="2762250"/>
            <a:ext cx="609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5400000">
            <a:off x="685800" y="3886200"/>
            <a:ext cx="381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543800" y="19812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Professor</a:t>
            </a:r>
            <a:endParaRPr lang="en-US" dirty="0"/>
          </a:p>
        </p:txBody>
      </p:sp>
      <p:sp>
        <p:nvSpPr>
          <p:cNvPr id="17" name="Oval 16"/>
          <p:cNvSpPr/>
          <p:nvPr/>
        </p:nvSpPr>
        <p:spPr>
          <a:xfrm>
            <a:off x="6934200" y="30480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19" name="Oval 18"/>
          <p:cNvSpPr/>
          <p:nvPr/>
        </p:nvSpPr>
        <p:spPr>
          <a:xfrm>
            <a:off x="7239000" y="3962400"/>
            <a:ext cx="19812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Department</a:t>
            </a:r>
            <a:endParaRPr lang="en-US" dirty="0"/>
          </a:p>
        </p:txBody>
      </p:sp>
      <p:cxnSp>
        <p:nvCxnSpPr>
          <p:cNvPr id="22" name="Straight Connector 21"/>
          <p:cNvCxnSpPr/>
          <p:nvPr/>
        </p:nvCxnSpPr>
        <p:spPr>
          <a:xfrm rot="5400000">
            <a:off x="7505700" y="27813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7962900" y="3086100"/>
            <a:ext cx="1447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57600" y="24384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Lecture</a:t>
            </a:r>
            <a:endParaRPr lang="en-US" dirty="0"/>
          </a:p>
        </p:txBody>
      </p:sp>
      <p:sp>
        <p:nvSpPr>
          <p:cNvPr id="32" name="Oval 31"/>
          <p:cNvSpPr/>
          <p:nvPr/>
        </p:nvSpPr>
        <p:spPr>
          <a:xfrm>
            <a:off x="2590800" y="1828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ID</a:t>
            </a:r>
            <a:endParaRPr lang="en-US" u="sng" dirty="0"/>
          </a:p>
        </p:txBody>
      </p:sp>
      <p:sp>
        <p:nvSpPr>
          <p:cNvPr id="33" name="Oval 32"/>
          <p:cNvSpPr/>
          <p:nvPr/>
        </p:nvSpPr>
        <p:spPr>
          <a:xfrm>
            <a:off x="3657600" y="12192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Title</a:t>
            </a:r>
            <a:endParaRPr lang="en-US" dirty="0"/>
          </a:p>
        </p:txBody>
      </p:sp>
      <p:sp>
        <p:nvSpPr>
          <p:cNvPr id="34" name="Oval 33"/>
          <p:cNvSpPr/>
          <p:nvPr/>
        </p:nvSpPr>
        <p:spPr>
          <a:xfrm>
            <a:off x="4876800" y="1752600"/>
            <a:ext cx="1371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Credits</a:t>
            </a:r>
            <a:endParaRPr lang="en-US" dirty="0"/>
          </a:p>
        </p:txBody>
      </p:sp>
      <p:cxnSp>
        <p:nvCxnSpPr>
          <p:cNvPr id="39" name="Straight Connector 38"/>
          <p:cNvCxnSpPr>
            <a:stCxn id="32" idx="5"/>
          </p:cNvCxnSpPr>
          <p:nvPr/>
        </p:nvCxnSpPr>
        <p:spPr>
          <a:xfrm rot="16200000" flipH="1">
            <a:off x="3725349" y="2125148"/>
            <a:ext cx="219355" cy="40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4"/>
            <a:endCxn id="31" idx="0"/>
          </p:cNvCxnSpPr>
          <p:nvPr/>
        </p:nvCxnSpPr>
        <p:spPr>
          <a:xfrm rot="16200000" flipH="1">
            <a:off x="3962400" y="1981200"/>
            <a:ext cx="762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p:cNvCxnSpPr>
          <p:nvPr/>
        </p:nvCxnSpPr>
        <p:spPr>
          <a:xfrm rot="5400000">
            <a:off x="4753256" y="2113989"/>
            <a:ext cx="295555" cy="353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p:cNvCxnSpPr>
          <p:nvPr/>
        </p:nvCxnSpPr>
        <p:spPr>
          <a:xfrm rot="16200000" flipH="1">
            <a:off x="4648200" y="2743200"/>
            <a:ext cx="22860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810000" y="6400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Name</a:t>
            </a:r>
            <a:endParaRPr lang="en-US" u="sng" dirty="0"/>
          </a:p>
        </p:txBody>
      </p:sp>
      <p:sp>
        <p:nvSpPr>
          <p:cNvPr id="49" name="Oval 48"/>
          <p:cNvSpPr/>
          <p:nvPr/>
        </p:nvSpPr>
        <p:spPr>
          <a:xfrm>
            <a:off x="5334000" y="64008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Semester</a:t>
            </a:r>
            <a:endParaRPr lang="en-US" dirty="0"/>
          </a:p>
        </p:txBody>
      </p:sp>
      <p:sp>
        <p:nvSpPr>
          <p:cNvPr id="50" name="Oval 49"/>
          <p:cNvSpPr/>
          <p:nvPr/>
        </p:nvSpPr>
        <p:spPr>
          <a:xfrm>
            <a:off x="5638800" y="5867400"/>
            <a:ext cx="1981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Curriculum</a:t>
            </a:r>
            <a:endParaRPr lang="en-US" dirty="0"/>
          </a:p>
        </p:txBody>
      </p:sp>
      <p:cxnSp>
        <p:nvCxnSpPr>
          <p:cNvPr id="52" name="Straight Connector 51"/>
          <p:cNvCxnSpPr>
            <a:endCxn id="48" idx="0"/>
          </p:cNvCxnSpPr>
          <p:nvPr/>
        </p:nvCxnSpPr>
        <p:spPr>
          <a:xfrm rot="5400000">
            <a:off x="4305300" y="59055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49" idx="1"/>
          </p:cNvCxnSpPr>
          <p:nvPr/>
        </p:nvCxnSpPr>
        <p:spPr>
          <a:xfrm rot="16200000" flipH="1">
            <a:off x="4846195" y="5745605"/>
            <a:ext cx="676555" cy="767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0" idx="1"/>
          </p:cNvCxnSpPr>
          <p:nvPr/>
        </p:nvCxnSpPr>
        <p:spPr>
          <a:xfrm rot="16200000" flipH="1">
            <a:off x="5293193" y="5298607"/>
            <a:ext cx="143155" cy="112834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0" y="51816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Course of Study</a:t>
            </a:r>
            <a:endParaRPr lang="en-US" dirty="0"/>
          </a:p>
        </p:txBody>
      </p:sp>
      <p:sp>
        <p:nvSpPr>
          <p:cNvPr id="40" name="Diamond 39"/>
          <p:cNvSpPr/>
          <p:nvPr/>
        </p:nvSpPr>
        <p:spPr>
          <a:xfrm>
            <a:off x="2057400" y="3810000"/>
            <a:ext cx="19050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Enrolls</a:t>
            </a:r>
            <a:endParaRPr lang="en-US" dirty="0"/>
          </a:p>
        </p:txBody>
      </p:sp>
      <p:sp>
        <p:nvSpPr>
          <p:cNvPr id="42" name="Diamond 41"/>
          <p:cNvSpPr/>
          <p:nvPr/>
        </p:nvSpPr>
        <p:spPr>
          <a:xfrm>
            <a:off x="4114800" y="3810000"/>
            <a:ext cx="19050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Parts of</a:t>
            </a:r>
            <a:endParaRPr lang="en-US" dirty="0"/>
          </a:p>
        </p:txBody>
      </p:sp>
      <p:cxnSp>
        <p:nvCxnSpPr>
          <p:cNvPr id="46" name="Straight Connector 45"/>
          <p:cNvCxnSpPr>
            <a:stCxn id="4" idx="3"/>
            <a:endCxn id="40" idx="1"/>
          </p:cNvCxnSpPr>
          <p:nvPr/>
        </p:nvCxnSpPr>
        <p:spPr>
          <a:xfrm>
            <a:off x="1981200" y="3429000"/>
            <a:ext cx="76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0" idx="3"/>
          </p:cNvCxnSpPr>
          <p:nvPr/>
        </p:nvCxnSpPr>
        <p:spPr>
          <a:xfrm>
            <a:off x="3962400" y="4267200"/>
            <a:ext cx="76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2" idx="0"/>
          </p:cNvCxnSpPr>
          <p:nvPr/>
        </p:nvCxnSpPr>
        <p:spPr>
          <a:xfrm>
            <a:off x="4191000" y="2971800"/>
            <a:ext cx="8763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2" idx="2"/>
            <a:endCxn id="38" idx="0"/>
          </p:cNvCxnSpPr>
          <p:nvPr/>
        </p:nvCxnSpPr>
        <p:spPr>
          <a:xfrm rot="5400000">
            <a:off x="4610100" y="47244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0"/>
          <p:cNvSpPr/>
          <p:nvPr/>
        </p:nvSpPr>
        <p:spPr>
          <a:xfrm>
            <a:off x="5029200" y="2743200"/>
            <a:ext cx="16764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Prereq</a:t>
            </a:r>
            <a:endParaRPr lang="en-US" dirty="0"/>
          </a:p>
        </p:txBody>
      </p:sp>
      <p:cxnSp>
        <p:nvCxnSpPr>
          <p:cNvPr id="63" name="Straight Connector 62"/>
          <p:cNvCxnSpPr>
            <a:stCxn id="31" idx="3"/>
            <a:endCxn id="61" idx="0"/>
          </p:cNvCxnSpPr>
          <p:nvPr/>
        </p:nvCxnSpPr>
        <p:spPr>
          <a:xfrm>
            <a:off x="5181600" y="2705100"/>
            <a:ext cx="6858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7391400" y="1066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PID</a:t>
            </a:r>
            <a:endParaRPr lang="en-US" u="sng" dirty="0"/>
          </a:p>
        </p:txBody>
      </p:sp>
      <p:cxnSp>
        <p:nvCxnSpPr>
          <p:cNvPr id="66" name="Straight Connector 65"/>
          <p:cNvCxnSpPr>
            <a:stCxn id="64" idx="4"/>
            <a:endCxn id="15" idx="0"/>
          </p:cNvCxnSpPr>
          <p:nvPr/>
        </p:nvCxnSpPr>
        <p:spPr>
          <a:xfrm rot="16200000" flipH="1">
            <a:off x="7924800" y="1600200"/>
            <a:ext cx="4572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Diamond 66"/>
          <p:cNvSpPr/>
          <p:nvPr/>
        </p:nvSpPr>
        <p:spPr>
          <a:xfrm>
            <a:off x="1600200" y="2590800"/>
            <a:ext cx="1905000" cy="6096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Attend</a:t>
            </a:r>
            <a:endParaRPr lang="en-US" dirty="0"/>
          </a:p>
        </p:txBody>
      </p:sp>
      <p:cxnSp>
        <p:nvCxnSpPr>
          <p:cNvPr id="69" name="Straight Connector 68"/>
          <p:cNvCxnSpPr>
            <a:endCxn id="67" idx="2"/>
          </p:cNvCxnSpPr>
          <p:nvPr/>
        </p:nvCxnSpPr>
        <p:spPr>
          <a:xfrm flipV="1">
            <a:off x="1981200" y="3200400"/>
            <a:ext cx="5715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31" idx="1"/>
          </p:cNvCxnSpPr>
          <p:nvPr/>
        </p:nvCxnSpPr>
        <p:spPr>
          <a:xfrm>
            <a:off x="2514600" y="2590800"/>
            <a:ext cx="1143000" cy="1143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Diamond 71"/>
          <p:cNvSpPr/>
          <p:nvPr/>
        </p:nvSpPr>
        <p:spPr>
          <a:xfrm>
            <a:off x="5334000" y="1066800"/>
            <a:ext cx="2057400" cy="6858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Teaches</a:t>
            </a:r>
            <a:endParaRPr lang="en-US" dirty="0"/>
          </a:p>
        </p:txBody>
      </p:sp>
      <p:cxnSp>
        <p:nvCxnSpPr>
          <p:cNvPr id="74" name="Straight Connector 73"/>
          <p:cNvCxnSpPr/>
          <p:nvPr/>
        </p:nvCxnSpPr>
        <p:spPr>
          <a:xfrm>
            <a:off x="5105400" y="2514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2" idx="2"/>
          </p:cNvCxnSpPr>
          <p:nvPr/>
        </p:nvCxnSpPr>
        <p:spPr>
          <a:xfrm rot="5400000">
            <a:off x="5962650" y="2114550"/>
            <a:ext cx="762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a:endCxn id="15" idx="1"/>
          </p:cNvCxnSpPr>
          <p:nvPr/>
        </p:nvCxnSpPr>
        <p:spPr>
          <a:xfrm>
            <a:off x="7391400" y="1409700"/>
            <a:ext cx="152400" cy="838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5" grpId="0" animBg="1"/>
      <p:bldP spid="17" grpId="0" animBg="1"/>
      <p:bldP spid="19" grpId="0" animBg="1"/>
      <p:bldP spid="31" grpId="0" animBg="1"/>
      <p:bldP spid="32" grpId="0" animBg="1"/>
      <p:bldP spid="33" grpId="0" animBg="1"/>
      <p:bldP spid="34" grpId="0" animBg="1"/>
      <p:bldP spid="48" grpId="0" animBg="1"/>
      <p:bldP spid="49" grpId="0" animBg="1"/>
      <p:bldP spid="50" grpId="0" animBg="1"/>
      <p:bldP spid="38" grpId="0" animBg="1"/>
      <p:bldP spid="40" grpId="0" animBg="1"/>
      <p:bldP spid="42" grpId="0" animBg="1"/>
      <p:bldP spid="61" grpId="0" animBg="1"/>
      <p:bldP spid="64" grpId="0" animBg="1"/>
      <p:bldP spid="67" grpId="0" animBg="1"/>
      <p:bldP spid="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algn="just"/>
            <a:r>
              <a:rPr lang="en-US" dirty="0" smtClean="0"/>
              <a:t>Each year, some of these lectures are offered by a professor at a certain day at a fixed time in a specific room. Students may register for that lecture.</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dirty="0" smtClean="0"/>
              <a:t>Solution 1 </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31242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Student </a:t>
            </a:r>
            <a:endParaRPr lang="en-US" dirty="0"/>
          </a:p>
        </p:txBody>
      </p:sp>
      <p:sp>
        <p:nvSpPr>
          <p:cNvPr id="5" name="Oval 4"/>
          <p:cNvSpPr/>
          <p:nvPr/>
        </p:nvSpPr>
        <p:spPr>
          <a:xfrm>
            <a:off x="0" y="1981200"/>
            <a:ext cx="2133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Registration Number</a:t>
            </a:r>
            <a:endParaRPr lang="en-US" u="sng" dirty="0"/>
          </a:p>
        </p:txBody>
      </p:sp>
      <p:sp>
        <p:nvSpPr>
          <p:cNvPr id="6" name="Oval 5"/>
          <p:cNvSpPr/>
          <p:nvPr/>
        </p:nvSpPr>
        <p:spPr>
          <a:xfrm>
            <a:off x="0" y="41148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cxnSp>
        <p:nvCxnSpPr>
          <p:cNvPr id="9" name="Straight Connector 8"/>
          <p:cNvCxnSpPr>
            <a:endCxn id="4" idx="0"/>
          </p:cNvCxnSpPr>
          <p:nvPr/>
        </p:nvCxnSpPr>
        <p:spPr>
          <a:xfrm rot="5400000">
            <a:off x="933450" y="2762250"/>
            <a:ext cx="60960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6" idx="0"/>
          </p:cNvCxnSpPr>
          <p:nvPr/>
        </p:nvCxnSpPr>
        <p:spPr>
          <a:xfrm rot="5400000">
            <a:off x="685800" y="3886200"/>
            <a:ext cx="381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543800" y="19812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Professor</a:t>
            </a:r>
            <a:endParaRPr lang="en-US" dirty="0"/>
          </a:p>
        </p:txBody>
      </p:sp>
      <p:sp>
        <p:nvSpPr>
          <p:cNvPr id="17" name="Oval 16"/>
          <p:cNvSpPr/>
          <p:nvPr/>
        </p:nvSpPr>
        <p:spPr>
          <a:xfrm>
            <a:off x="6934200" y="3048000"/>
            <a:ext cx="16764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19" name="Oval 18"/>
          <p:cNvSpPr/>
          <p:nvPr/>
        </p:nvSpPr>
        <p:spPr>
          <a:xfrm>
            <a:off x="7239000" y="3962400"/>
            <a:ext cx="19812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Department</a:t>
            </a:r>
            <a:endParaRPr lang="en-US" dirty="0"/>
          </a:p>
        </p:txBody>
      </p:sp>
      <p:cxnSp>
        <p:nvCxnSpPr>
          <p:cNvPr id="22" name="Straight Connector 21"/>
          <p:cNvCxnSpPr>
            <a:endCxn id="17" idx="0"/>
          </p:cNvCxnSpPr>
          <p:nvPr/>
        </p:nvCxnSpPr>
        <p:spPr>
          <a:xfrm rot="5400000">
            <a:off x="7505700" y="27813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7962900" y="3086100"/>
            <a:ext cx="14478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14800" y="1295400"/>
            <a:ext cx="1524000" cy="533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Offered Lectures</a:t>
            </a:r>
            <a:endParaRPr lang="en-US" dirty="0"/>
          </a:p>
        </p:txBody>
      </p:sp>
      <p:sp>
        <p:nvSpPr>
          <p:cNvPr id="32" name="Oval 31"/>
          <p:cNvSpPr/>
          <p:nvPr/>
        </p:nvSpPr>
        <p:spPr>
          <a:xfrm>
            <a:off x="3048000" y="685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Time</a:t>
            </a:r>
            <a:endParaRPr lang="en-US" dirty="0"/>
          </a:p>
        </p:txBody>
      </p:sp>
      <p:sp>
        <p:nvSpPr>
          <p:cNvPr id="33" name="Oval 32"/>
          <p:cNvSpPr/>
          <p:nvPr/>
        </p:nvSpPr>
        <p:spPr>
          <a:xfrm>
            <a:off x="4114800" y="762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Room</a:t>
            </a:r>
            <a:endParaRPr lang="en-US" dirty="0"/>
          </a:p>
        </p:txBody>
      </p:sp>
      <p:sp>
        <p:nvSpPr>
          <p:cNvPr id="34" name="Oval 33"/>
          <p:cNvSpPr/>
          <p:nvPr/>
        </p:nvSpPr>
        <p:spPr>
          <a:xfrm>
            <a:off x="5334000" y="609600"/>
            <a:ext cx="1371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Date</a:t>
            </a:r>
            <a:endParaRPr lang="en-US" dirty="0"/>
          </a:p>
        </p:txBody>
      </p:sp>
      <p:cxnSp>
        <p:nvCxnSpPr>
          <p:cNvPr id="39" name="Straight Connector 38"/>
          <p:cNvCxnSpPr>
            <a:stCxn id="32" idx="5"/>
          </p:cNvCxnSpPr>
          <p:nvPr/>
        </p:nvCxnSpPr>
        <p:spPr>
          <a:xfrm rot="16200000" flipH="1">
            <a:off x="4182549" y="982148"/>
            <a:ext cx="219355" cy="407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4"/>
            <a:endCxn id="31" idx="0"/>
          </p:cNvCxnSpPr>
          <p:nvPr/>
        </p:nvCxnSpPr>
        <p:spPr>
          <a:xfrm rot="16200000" flipH="1">
            <a:off x="4419600" y="838200"/>
            <a:ext cx="762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4" idx="3"/>
          </p:cNvCxnSpPr>
          <p:nvPr/>
        </p:nvCxnSpPr>
        <p:spPr>
          <a:xfrm rot="5400000">
            <a:off x="5210456" y="970989"/>
            <a:ext cx="295555" cy="353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1" idx="2"/>
            <a:endCxn id="79" idx="0"/>
          </p:cNvCxnSpPr>
          <p:nvPr/>
        </p:nvCxnSpPr>
        <p:spPr>
          <a:xfrm rot="16200000" flipH="1">
            <a:off x="5048250" y="1657350"/>
            <a:ext cx="304800" cy="6477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810000" y="64008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Name</a:t>
            </a:r>
            <a:endParaRPr lang="en-US" u="sng" dirty="0"/>
          </a:p>
        </p:txBody>
      </p:sp>
      <p:sp>
        <p:nvSpPr>
          <p:cNvPr id="49" name="Oval 48"/>
          <p:cNvSpPr/>
          <p:nvPr/>
        </p:nvSpPr>
        <p:spPr>
          <a:xfrm>
            <a:off x="5334000" y="6400800"/>
            <a:ext cx="1600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Semester</a:t>
            </a:r>
            <a:endParaRPr lang="en-US" dirty="0"/>
          </a:p>
        </p:txBody>
      </p:sp>
      <p:sp>
        <p:nvSpPr>
          <p:cNvPr id="50" name="Oval 49"/>
          <p:cNvSpPr/>
          <p:nvPr/>
        </p:nvSpPr>
        <p:spPr>
          <a:xfrm>
            <a:off x="5638800" y="5867400"/>
            <a:ext cx="1981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Curriculum</a:t>
            </a:r>
            <a:endParaRPr lang="en-US" dirty="0"/>
          </a:p>
        </p:txBody>
      </p:sp>
      <p:cxnSp>
        <p:nvCxnSpPr>
          <p:cNvPr id="52" name="Straight Connector 51"/>
          <p:cNvCxnSpPr>
            <a:endCxn id="48" idx="0"/>
          </p:cNvCxnSpPr>
          <p:nvPr/>
        </p:nvCxnSpPr>
        <p:spPr>
          <a:xfrm rot="5400000">
            <a:off x="4305300" y="5905500"/>
            <a:ext cx="6096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49" idx="1"/>
          </p:cNvCxnSpPr>
          <p:nvPr/>
        </p:nvCxnSpPr>
        <p:spPr>
          <a:xfrm rot="16200000" flipH="1">
            <a:off x="4846195" y="5745605"/>
            <a:ext cx="676555" cy="767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endCxn id="50" idx="1"/>
          </p:cNvCxnSpPr>
          <p:nvPr/>
        </p:nvCxnSpPr>
        <p:spPr>
          <a:xfrm rot="16200000" flipH="1">
            <a:off x="5293193" y="5298607"/>
            <a:ext cx="143155" cy="112834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810000" y="51816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Course of Study</a:t>
            </a:r>
            <a:endParaRPr lang="en-US" dirty="0"/>
          </a:p>
        </p:txBody>
      </p:sp>
      <p:sp>
        <p:nvSpPr>
          <p:cNvPr id="40" name="Diamond 39"/>
          <p:cNvSpPr/>
          <p:nvPr/>
        </p:nvSpPr>
        <p:spPr>
          <a:xfrm>
            <a:off x="2057400" y="3810000"/>
            <a:ext cx="19050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Enrolls</a:t>
            </a:r>
            <a:endParaRPr lang="en-US" dirty="0"/>
          </a:p>
        </p:txBody>
      </p:sp>
      <p:sp>
        <p:nvSpPr>
          <p:cNvPr id="42" name="Diamond 41"/>
          <p:cNvSpPr/>
          <p:nvPr/>
        </p:nvSpPr>
        <p:spPr>
          <a:xfrm>
            <a:off x="4114800" y="3810000"/>
            <a:ext cx="19050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Parts of</a:t>
            </a:r>
            <a:endParaRPr lang="en-US" dirty="0"/>
          </a:p>
        </p:txBody>
      </p:sp>
      <p:cxnSp>
        <p:nvCxnSpPr>
          <p:cNvPr id="46" name="Straight Connector 45"/>
          <p:cNvCxnSpPr>
            <a:stCxn id="4" idx="3"/>
            <a:endCxn id="40" idx="1"/>
          </p:cNvCxnSpPr>
          <p:nvPr/>
        </p:nvCxnSpPr>
        <p:spPr>
          <a:xfrm>
            <a:off x="1981200" y="3429000"/>
            <a:ext cx="76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0" idx="3"/>
          </p:cNvCxnSpPr>
          <p:nvPr/>
        </p:nvCxnSpPr>
        <p:spPr>
          <a:xfrm>
            <a:off x="3962400" y="4267200"/>
            <a:ext cx="762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42" idx="0"/>
          </p:cNvCxnSpPr>
          <p:nvPr/>
        </p:nvCxnSpPr>
        <p:spPr>
          <a:xfrm>
            <a:off x="4114800" y="3581400"/>
            <a:ext cx="9525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42" idx="2"/>
            <a:endCxn id="38" idx="0"/>
          </p:cNvCxnSpPr>
          <p:nvPr/>
        </p:nvCxnSpPr>
        <p:spPr>
          <a:xfrm rot="5400000">
            <a:off x="4610100" y="4724400"/>
            <a:ext cx="45720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Diamond 60"/>
          <p:cNvSpPr/>
          <p:nvPr/>
        </p:nvSpPr>
        <p:spPr>
          <a:xfrm>
            <a:off x="5257800" y="2819400"/>
            <a:ext cx="1676400" cy="9144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err="1" smtClean="0"/>
              <a:t>Prereq</a:t>
            </a:r>
            <a:endParaRPr lang="en-US" dirty="0"/>
          </a:p>
        </p:txBody>
      </p:sp>
      <p:cxnSp>
        <p:nvCxnSpPr>
          <p:cNvPr id="63" name="Straight Connector 62"/>
          <p:cNvCxnSpPr>
            <a:endCxn id="61" idx="0"/>
          </p:cNvCxnSpPr>
          <p:nvPr/>
        </p:nvCxnSpPr>
        <p:spPr>
          <a:xfrm flipV="1">
            <a:off x="4876800" y="2819400"/>
            <a:ext cx="12192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8153400" y="914400"/>
            <a:ext cx="990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PID</a:t>
            </a:r>
            <a:endParaRPr lang="en-US" u="sng" dirty="0"/>
          </a:p>
        </p:txBody>
      </p:sp>
      <p:cxnSp>
        <p:nvCxnSpPr>
          <p:cNvPr id="66" name="Straight Connector 65"/>
          <p:cNvCxnSpPr>
            <a:stCxn id="64" idx="4"/>
            <a:endCxn id="15" idx="0"/>
          </p:cNvCxnSpPr>
          <p:nvPr/>
        </p:nvCxnSpPr>
        <p:spPr>
          <a:xfrm rot="5400000">
            <a:off x="8172450" y="1504950"/>
            <a:ext cx="60960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67" name="Diamond 66"/>
          <p:cNvSpPr/>
          <p:nvPr/>
        </p:nvSpPr>
        <p:spPr>
          <a:xfrm>
            <a:off x="1676400" y="1219200"/>
            <a:ext cx="1905000" cy="6096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Attend</a:t>
            </a:r>
            <a:endParaRPr lang="en-US" dirty="0"/>
          </a:p>
        </p:txBody>
      </p:sp>
      <p:cxnSp>
        <p:nvCxnSpPr>
          <p:cNvPr id="69" name="Straight Connector 68"/>
          <p:cNvCxnSpPr>
            <a:stCxn id="4" idx="3"/>
            <a:endCxn id="67" idx="2"/>
          </p:cNvCxnSpPr>
          <p:nvPr/>
        </p:nvCxnSpPr>
        <p:spPr>
          <a:xfrm flipV="1">
            <a:off x="1981200" y="1828800"/>
            <a:ext cx="647700" cy="1600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7" idx="3"/>
            <a:endCxn id="31" idx="1"/>
          </p:cNvCxnSpPr>
          <p:nvPr/>
        </p:nvCxnSpPr>
        <p:spPr>
          <a:xfrm>
            <a:off x="3581400" y="1524000"/>
            <a:ext cx="5334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72" name="Diamond 71"/>
          <p:cNvSpPr/>
          <p:nvPr/>
        </p:nvSpPr>
        <p:spPr>
          <a:xfrm>
            <a:off x="5791200" y="-76200"/>
            <a:ext cx="2057400" cy="6858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Teaches</a:t>
            </a:r>
            <a:endParaRPr lang="en-US" dirty="0"/>
          </a:p>
        </p:txBody>
      </p:sp>
      <p:cxnSp>
        <p:nvCxnSpPr>
          <p:cNvPr id="74" name="Straight Connector 73"/>
          <p:cNvCxnSpPr/>
          <p:nvPr/>
        </p:nvCxnSpPr>
        <p:spPr>
          <a:xfrm>
            <a:off x="5562600" y="1371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72" idx="2"/>
          </p:cNvCxnSpPr>
          <p:nvPr/>
        </p:nvCxnSpPr>
        <p:spPr>
          <a:xfrm rot="5400000">
            <a:off x="6419850" y="971550"/>
            <a:ext cx="762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2" idx="3"/>
          </p:cNvCxnSpPr>
          <p:nvPr/>
        </p:nvCxnSpPr>
        <p:spPr>
          <a:xfrm>
            <a:off x="7848600" y="266700"/>
            <a:ext cx="304800" cy="1714500"/>
          </a:xfrm>
          <a:prstGeom prst="line">
            <a:avLst/>
          </a:prstGeom>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276600" y="2971800"/>
            <a:ext cx="1600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Lecture</a:t>
            </a:r>
            <a:endParaRPr lang="en-US" dirty="0"/>
          </a:p>
        </p:txBody>
      </p:sp>
      <p:cxnSp>
        <p:nvCxnSpPr>
          <p:cNvPr id="75" name="Straight Connector 74"/>
          <p:cNvCxnSpPr>
            <a:endCxn id="61" idx="2"/>
          </p:cNvCxnSpPr>
          <p:nvPr/>
        </p:nvCxnSpPr>
        <p:spPr>
          <a:xfrm>
            <a:off x="4800600" y="3581400"/>
            <a:ext cx="12954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79" name="Diamond 78"/>
          <p:cNvSpPr/>
          <p:nvPr/>
        </p:nvSpPr>
        <p:spPr>
          <a:xfrm>
            <a:off x="4572000" y="2133600"/>
            <a:ext cx="1905000" cy="609600"/>
          </a:xfrm>
          <a:prstGeom prst="diamon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Has</a:t>
            </a:r>
            <a:endParaRPr lang="en-US" dirty="0"/>
          </a:p>
        </p:txBody>
      </p:sp>
      <p:cxnSp>
        <p:nvCxnSpPr>
          <p:cNvPr id="86" name="Straight Connector 85"/>
          <p:cNvCxnSpPr>
            <a:stCxn id="79" idx="2"/>
            <a:endCxn id="62" idx="0"/>
          </p:cNvCxnSpPr>
          <p:nvPr/>
        </p:nvCxnSpPr>
        <p:spPr>
          <a:xfrm rot="5400000">
            <a:off x="4686300" y="2133600"/>
            <a:ext cx="228600" cy="1447800"/>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2209800" y="3124200"/>
            <a:ext cx="9144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ID</a:t>
            </a:r>
            <a:endParaRPr lang="en-US" u="sng" dirty="0"/>
          </a:p>
        </p:txBody>
      </p:sp>
      <p:sp>
        <p:nvSpPr>
          <p:cNvPr id="89" name="Oval 88"/>
          <p:cNvSpPr/>
          <p:nvPr/>
        </p:nvSpPr>
        <p:spPr>
          <a:xfrm>
            <a:off x="2438400" y="23622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Title</a:t>
            </a:r>
            <a:endParaRPr lang="en-US" dirty="0"/>
          </a:p>
        </p:txBody>
      </p:sp>
      <p:sp>
        <p:nvSpPr>
          <p:cNvPr id="90" name="Oval 89"/>
          <p:cNvSpPr/>
          <p:nvPr/>
        </p:nvSpPr>
        <p:spPr>
          <a:xfrm>
            <a:off x="3352800" y="1905000"/>
            <a:ext cx="1371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Credits</a:t>
            </a:r>
            <a:endParaRPr lang="en-US" dirty="0"/>
          </a:p>
        </p:txBody>
      </p:sp>
      <p:cxnSp>
        <p:nvCxnSpPr>
          <p:cNvPr id="94" name="Straight Connector 93"/>
          <p:cNvCxnSpPr>
            <a:stCxn id="88" idx="6"/>
            <a:endCxn id="62" idx="1"/>
          </p:cNvCxnSpPr>
          <p:nvPr/>
        </p:nvCxnSpPr>
        <p:spPr>
          <a:xfrm flipV="1">
            <a:off x="3124200" y="32766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9" idx="5"/>
          </p:cNvCxnSpPr>
          <p:nvPr/>
        </p:nvCxnSpPr>
        <p:spPr>
          <a:xfrm rot="16200000" flipH="1">
            <a:off x="3420549" y="2810948"/>
            <a:ext cx="219355" cy="102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stCxn id="90" idx="4"/>
          </p:cNvCxnSpPr>
          <p:nvPr/>
        </p:nvCxnSpPr>
        <p:spPr>
          <a:xfrm rot="5400000">
            <a:off x="3619500" y="2552700"/>
            <a:ext cx="609600" cy="228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526</TotalTime>
  <Words>1738</Words>
  <Application>Microsoft Office PowerPoint</Application>
  <PresentationFormat>On-screen Show (4:3)</PresentationFormat>
  <Paragraphs>185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E-R Diagram Examples</vt:lpstr>
      <vt:lpstr>E-R Example Simple University Database</vt:lpstr>
      <vt:lpstr>Identify Entities</vt:lpstr>
      <vt:lpstr>Identify attributes</vt:lpstr>
      <vt:lpstr>Solution </vt:lpstr>
      <vt:lpstr>Problems</vt:lpstr>
      <vt:lpstr>Solution 1 </vt:lpstr>
      <vt:lpstr>Problem</vt:lpstr>
      <vt:lpstr>Solution 1 </vt:lpstr>
      <vt:lpstr>Final Solution  </vt:lpstr>
      <vt:lpstr>E-R Example –Artbase Gallery</vt:lpstr>
      <vt:lpstr>Solution</vt:lpstr>
      <vt:lpstr>E-R Example For airline reservation system</vt:lpstr>
      <vt:lpstr>Identify Entities</vt:lpstr>
      <vt:lpstr>Identify Attributes</vt:lpstr>
      <vt:lpstr>Identified Entities</vt:lpstr>
      <vt:lpstr>Solution</vt:lpstr>
      <vt:lpstr>E-R Example For Banking Database</vt:lpstr>
      <vt:lpstr>E-R Example For Banking Database</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Rushali</dc:creator>
  <cp:lastModifiedBy>Rushali</cp:lastModifiedBy>
  <cp:revision>41</cp:revision>
  <dcterms:created xsi:type="dcterms:W3CDTF">2020-07-28T17:13:28Z</dcterms:created>
  <dcterms:modified xsi:type="dcterms:W3CDTF">2020-08-04T14:11:16Z</dcterms:modified>
</cp:coreProperties>
</file>