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45B2E44-4694-4FD2-BD66-EF4BBA5240A2}" type="datetimeFigureOut">
              <a:rPr lang="en-US" smtClean="0"/>
              <a:pPr/>
              <a:t>7/24/2020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DCBE91F1-78B0-46E0-A3D4-37922113780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5B2E44-4694-4FD2-BD66-EF4BBA5240A2}" type="datetimeFigureOut">
              <a:rPr lang="en-US" smtClean="0"/>
              <a:pPr/>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E91F1-78B0-46E0-A3D4-3792211378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5B2E44-4694-4FD2-BD66-EF4BBA5240A2}" type="datetimeFigureOut">
              <a:rPr lang="en-US" smtClean="0"/>
              <a:pPr/>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E91F1-78B0-46E0-A3D4-3792211378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45B2E44-4694-4FD2-BD66-EF4BBA5240A2}" type="datetimeFigureOut">
              <a:rPr lang="en-US" smtClean="0"/>
              <a:pPr/>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E91F1-78B0-46E0-A3D4-3792211378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45B2E44-4694-4FD2-BD66-EF4BBA5240A2}" type="datetimeFigureOut">
              <a:rPr lang="en-US" smtClean="0"/>
              <a:pPr/>
              <a:t>7/24/2020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BE91F1-78B0-46E0-A3D4-37922113780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45B2E44-4694-4FD2-BD66-EF4BBA5240A2}" type="datetimeFigureOut">
              <a:rPr lang="en-US" smtClean="0"/>
              <a:pPr/>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E91F1-78B0-46E0-A3D4-3792211378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45B2E44-4694-4FD2-BD66-EF4BBA5240A2}" type="datetimeFigureOut">
              <a:rPr lang="en-US" smtClean="0"/>
              <a:pPr/>
              <a:t>7/24/2020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BE91F1-78B0-46E0-A3D4-37922113780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45B2E44-4694-4FD2-BD66-EF4BBA5240A2}" type="datetimeFigureOut">
              <a:rPr lang="en-US" smtClean="0"/>
              <a:pPr/>
              <a:t>7/24/2020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BE91F1-78B0-46E0-A3D4-3792211378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5B2E44-4694-4FD2-BD66-EF4BBA5240A2}" type="datetimeFigureOut">
              <a:rPr lang="en-US" smtClean="0"/>
              <a:pPr/>
              <a:t>7/24/2020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BE91F1-78B0-46E0-A3D4-3792211378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45B2E44-4694-4FD2-BD66-EF4BBA5240A2}" type="datetimeFigureOut">
              <a:rPr lang="en-US" smtClean="0"/>
              <a:pPr/>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BE91F1-78B0-46E0-A3D4-37922113780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45B2E44-4694-4FD2-BD66-EF4BBA5240A2}" type="datetimeFigureOut">
              <a:rPr lang="en-US" smtClean="0"/>
              <a:pPr/>
              <a:t>7/24/2020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DCBE91F1-78B0-46E0-A3D4-37922113780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45B2E44-4694-4FD2-BD66-EF4BBA5240A2}" type="datetimeFigureOut">
              <a:rPr lang="en-US" smtClean="0"/>
              <a:pPr/>
              <a:t>7/24/2020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DCBE91F1-78B0-46E0-A3D4-37922113780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E-R Model Examples</a:t>
            </a:r>
            <a:endParaRPr lang="en-US" dirty="0"/>
          </a:p>
        </p:txBody>
      </p:sp>
      <p:sp>
        <p:nvSpPr>
          <p:cNvPr id="3" name="Subtitle 2"/>
          <p:cNvSpPr>
            <a:spLocks noGrp="1"/>
          </p:cNvSpPr>
          <p:nvPr>
            <p:ph type="subTitle" idx="1"/>
          </p:nvPr>
        </p:nvSpPr>
        <p:spPr/>
        <p:txBody>
          <a:bodyPr/>
          <a:lstStyle/>
          <a:p>
            <a:r>
              <a:rPr lang="en-US" dirty="0" smtClean="0"/>
              <a:t>Rushali Patil</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3- Online learning </a:t>
            </a:r>
            <a:endParaRPr lang="en-US" dirty="0"/>
          </a:p>
        </p:txBody>
      </p:sp>
      <p:sp>
        <p:nvSpPr>
          <p:cNvPr id="3" name="Content Placeholder 2"/>
          <p:cNvSpPr>
            <a:spLocks noGrp="1"/>
          </p:cNvSpPr>
          <p:nvPr>
            <p:ph idx="1"/>
          </p:nvPr>
        </p:nvSpPr>
        <p:spPr/>
        <p:txBody>
          <a:bodyPr/>
          <a:lstStyle/>
          <a:p>
            <a:pPr algn="just"/>
            <a:r>
              <a:rPr lang="en-US" dirty="0" smtClean="0"/>
              <a:t>Design an E-R diagram for online learning mode. Every faculty and students follow weekly schedule. Faculties schedule meetings for students of their division. Students attend classes using meeting ID and password. At the end of </a:t>
            </a:r>
            <a:r>
              <a:rPr lang="en-US" smtClean="0"/>
              <a:t>the session, </a:t>
            </a:r>
            <a:r>
              <a:rPr lang="en-US" dirty="0" smtClean="0"/>
              <a:t>record of attendance is maintained by faculty.</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1- Car Insurance Company</a:t>
            </a:r>
            <a:endParaRPr lang="en-US" dirty="0"/>
          </a:p>
        </p:txBody>
      </p:sp>
      <p:sp>
        <p:nvSpPr>
          <p:cNvPr id="3" name="Content Placeholder 2"/>
          <p:cNvSpPr>
            <a:spLocks noGrp="1"/>
          </p:cNvSpPr>
          <p:nvPr>
            <p:ph idx="1"/>
          </p:nvPr>
        </p:nvSpPr>
        <p:spPr/>
        <p:txBody>
          <a:bodyPr>
            <a:normAutofit/>
          </a:bodyPr>
          <a:lstStyle/>
          <a:p>
            <a:pPr algn="just"/>
            <a:r>
              <a:rPr lang="en-US" dirty="0" smtClean="0"/>
              <a:t>Construct an E-R diagram for a car insurance company whose customers own one or more cars each. Each car has associated with it zero to any number of recorded accidents. Each insurance policy covers one or more cars and has one or more premium payments associated with it. Each payment is for a particular period of time, and has an associated due date, and the date when the payment was received.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2362200" y="3581400"/>
            <a:ext cx="685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Rectangle 19"/>
          <p:cNvSpPr/>
          <p:nvPr/>
        </p:nvSpPr>
        <p:spPr>
          <a:xfrm>
            <a:off x="5638800" y="3200400"/>
            <a:ext cx="1066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9" name="Rectangle 18"/>
          <p:cNvSpPr/>
          <p:nvPr/>
        </p:nvSpPr>
        <p:spPr>
          <a:xfrm>
            <a:off x="1371600" y="2819400"/>
            <a:ext cx="15240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8" name="Rectangle 17"/>
          <p:cNvSpPr/>
          <p:nvPr/>
        </p:nvSpPr>
        <p:spPr>
          <a:xfrm>
            <a:off x="3352800" y="2362200"/>
            <a:ext cx="685800" cy="457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Identify Entities and Relationship</a:t>
            </a:r>
            <a:endParaRPr lang="en-US" dirty="0"/>
          </a:p>
        </p:txBody>
      </p:sp>
      <p:sp>
        <p:nvSpPr>
          <p:cNvPr id="3" name="Content Placeholder 2"/>
          <p:cNvSpPr>
            <a:spLocks noGrp="1"/>
          </p:cNvSpPr>
          <p:nvPr>
            <p:ph idx="1"/>
          </p:nvPr>
        </p:nvSpPr>
        <p:spPr/>
        <p:txBody>
          <a:bodyPr/>
          <a:lstStyle/>
          <a:p>
            <a:pPr algn="just"/>
            <a:r>
              <a:rPr lang="en-US" dirty="0" smtClean="0"/>
              <a:t>Construct an E-R diagram for a car insurance company whose customers own one or more cars each. Each car has associated with it zero to any number of recorded accidents. Each insurance policy covers one or more cars and has one or more premium payments associated with it. Each payment is for a particular period of time, and has an associated due date, and the date when the payment was received</a:t>
            </a:r>
          </a:p>
          <a:p>
            <a:pPr algn="just"/>
            <a:endParaRPr lang="en-US" dirty="0"/>
          </a:p>
        </p:txBody>
      </p:sp>
      <p:cxnSp>
        <p:nvCxnSpPr>
          <p:cNvPr id="6" name="Straight Connector 5"/>
          <p:cNvCxnSpPr/>
          <p:nvPr/>
        </p:nvCxnSpPr>
        <p:spPr>
          <a:xfrm>
            <a:off x="1828800" y="2743200"/>
            <a:ext cx="1447800" cy="1588"/>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7" name="Straight Connector 6"/>
          <p:cNvCxnSpPr/>
          <p:nvPr/>
        </p:nvCxnSpPr>
        <p:spPr>
          <a:xfrm>
            <a:off x="5867400" y="2743200"/>
            <a:ext cx="609600" cy="1588"/>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9" name="Straight Connector 8"/>
          <p:cNvCxnSpPr/>
          <p:nvPr/>
        </p:nvCxnSpPr>
        <p:spPr>
          <a:xfrm>
            <a:off x="762000" y="3505200"/>
            <a:ext cx="1447800" cy="1588"/>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10" name="Straight Connector 9"/>
          <p:cNvCxnSpPr/>
          <p:nvPr/>
        </p:nvCxnSpPr>
        <p:spPr>
          <a:xfrm>
            <a:off x="4724400" y="3505200"/>
            <a:ext cx="838200" cy="1588"/>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14" name="Straight Connector 13"/>
          <p:cNvCxnSpPr/>
          <p:nvPr/>
        </p:nvCxnSpPr>
        <p:spPr>
          <a:xfrm>
            <a:off x="5638800" y="3960812"/>
            <a:ext cx="2971800" cy="1588"/>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Identified Entities and Relationship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Entities</a:t>
            </a:r>
          </a:p>
          <a:p>
            <a:pPr lvl="1"/>
            <a:r>
              <a:rPr lang="en-US" dirty="0" smtClean="0"/>
              <a:t>Customer</a:t>
            </a:r>
          </a:p>
          <a:p>
            <a:pPr lvl="1"/>
            <a:r>
              <a:rPr lang="en-US" dirty="0" smtClean="0"/>
              <a:t>Car</a:t>
            </a:r>
          </a:p>
          <a:p>
            <a:pPr lvl="1"/>
            <a:r>
              <a:rPr lang="en-US" dirty="0" smtClean="0"/>
              <a:t>Accident</a:t>
            </a:r>
          </a:p>
          <a:p>
            <a:pPr lvl="1"/>
            <a:r>
              <a:rPr lang="en-US" dirty="0" smtClean="0"/>
              <a:t>Policy</a:t>
            </a:r>
          </a:p>
          <a:p>
            <a:pPr lvl="1"/>
            <a:r>
              <a:rPr lang="en-US" dirty="0" smtClean="0"/>
              <a:t>Premium Payments</a:t>
            </a:r>
          </a:p>
          <a:p>
            <a:r>
              <a:rPr lang="en-US" dirty="0" smtClean="0"/>
              <a:t>Relationship</a:t>
            </a:r>
          </a:p>
          <a:p>
            <a:pPr lvl="1"/>
            <a:r>
              <a:rPr lang="en-US" dirty="0" smtClean="0"/>
              <a:t>Own</a:t>
            </a:r>
          </a:p>
          <a:p>
            <a:pPr lvl="1"/>
            <a:r>
              <a:rPr lang="en-US" dirty="0" smtClean="0"/>
              <a:t>Associated</a:t>
            </a:r>
          </a:p>
          <a:p>
            <a:pPr lvl="1"/>
            <a:r>
              <a:rPr lang="en-US" dirty="0" smtClean="0"/>
              <a:t>Covers</a:t>
            </a:r>
          </a:p>
          <a:p>
            <a:pPr lvl="1"/>
            <a:r>
              <a:rPr lang="en-US" dirty="0" smtClean="0"/>
              <a:t>Has</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dirty="0" smtClean="0"/>
              <a:t>E-R for Car Insurance Company</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152400" y="2438400"/>
            <a:ext cx="1524000"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Customer</a:t>
            </a:r>
            <a:endParaRPr lang="en-US" b="1" dirty="0"/>
          </a:p>
        </p:txBody>
      </p:sp>
      <p:sp>
        <p:nvSpPr>
          <p:cNvPr id="5" name="Rectangle 4"/>
          <p:cNvSpPr/>
          <p:nvPr/>
        </p:nvSpPr>
        <p:spPr>
          <a:xfrm>
            <a:off x="3581400" y="5181600"/>
            <a:ext cx="1600200"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Accident</a:t>
            </a:r>
            <a:endParaRPr lang="en-US" b="1" dirty="0"/>
          </a:p>
        </p:txBody>
      </p:sp>
      <p:sp>
        <p:nvSpPr>
          <p:cNvPr id="7" name="Rectangle 6"/>
          <p:cNvSpPr/>
          <p:nvPr/>
        </p:nvSpPr>
        <p:spPr>
          <a:xfrm>
            <a:off x="4038600" y="2438400"/>
            <a:ext cx="609600"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Car</a:t>
            </a:r>
            <a:endParaRPr lang="en-US" b="1" dirty="0"/>
          </a:p>
        </p:txBody>
      </p:sp>
      <p:sp>
        <p:nvSpPr>
          <p:cNvPr id="8" name="Rectangle 7"/>
          <p:cNvSpPr/>
          <p:nvPr/>
        </p:nvSpPr>
        <p:spPr>
          <a:xfrm>
            <a:off x="7315200" y="2438400"/>
            <a:ext cx="1676400"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Policy</a:t>
            </a:r>
            <a:endParaRPr lang="en-US" b="1" dirty="0"/>
          </a:p>
        </p:txBody>
      </p:sp>
      <p:sp>
        <p:nvSpPr>
          <p:cNvPr id="9" name="Flowchart: Decision 8"/>
          <p:cNvSpPr/>
          <p:nvPr/>
        </p:nvSpPr>
        <p:spPr>
          <a:xfrm>
            <a:off x="2133600" y="2438400"/>
            <a:ext cx="1600200" cy="6858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Own</a:t>
            </a:r>
            <a:endParaRPr lang="en-US" b="1" dirty="0"/>
          </a:p>
        </p:txBody>
      </p:sp>
      <p:sp>
        <p:nvSpPr>
          <p:cNvPr id="10" name="Flowchart: Decision 9"/>
          <p:cNvSpPr/>
          <p:nvPr/>
        </p:nvSpPr>
        <p:spPr>
          <a:xfrm>
            <a:off x="5105400" y="2438400"/>
            <a:ext cx="1828800" cy="6858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Covers</a:t>
            </a:r>
            <a:endParaRPr lang="en-US" b="1" dirty="0"/>
          </a:p>
        </p:txBody>
      </p:sp>
      <p:sp>
        <p:nvSpPr>
          <p:cNvPr id="14" name="Flowchart: Decision 13"/>
          <p:cNvSpPr/>
          <p:nvPr/>
        </p:nvSpPr>
        <p:spPr>
          <a:xfrm>
            <a:off x="2895600" y="3733800"/>
            <a:ext cx="2819400" cy="8382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Associated</a:t>
            </a:r>
            <a:endParaRPr lang="en-US" b="1" dirty="0"/>
          </a:p>
        </p:txBody>
      </p:sp>
      <p:sp>
        <p:nvSpPr>
          <p:cNvPr id="15" name="Flowchart: Decision 14"/>
          <p:cNvSpPr/>
          <p:nvPr/>
        </p:nvSpPr>
        <p:spPr>
          <a:xfrm>
            <a:off x="6934200" y="3733800"/>
            <a:ext cx="2209800" cy="8382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a:p>
        </p:txBody>
      </p:sp>
      <p:grpSp>
        <p:nvGrpSpPr>
          <p:cNvPr id="17" name="Group 16"/>
          <p:cNvGrpSpPr/>
          <p:nvPr/>
        </p:nvGrpSpPr>
        <p:grpSpPr>
          <a:xfrm>
            <a:off x="7162800" y="5181600"/>
            <a:ext cx="1828800" cy="685800"/>
            <a:chOff x="7086600" y="5410200"/>
            <a:chExt cx="1752600" cy="685800"/>
          </a:xfrm>
        </p:grpSpPr>
        <p:sp>
          <p:nvSpPr>
            <p:cNvPr id="6" name="Rectangle 5"/>
            <p:cNvSpPr/>
            <p:nvPr/>
          </p:nvSpPr>
          <p:spPr>
            <a:xfrm>
              <a:off x="7086600" y="5410200"/>
              <a:ext cx="1752600"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Rectangle 15"/>
            <p:cNvSpPr/>
            <p:nvPr/>
          </p:nvSpPr>
          <p:spPr>
            <a:xfrm>
              <a:off x="7162800" y="5486400"/>
              <a:ext cx="1600200" cy="533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Premium_</a:t>
              </a:r>
            </a:p>
            <a:p>
              <a:pPr algn="ctr"/>
              <a:r>
                <a:rPr lang="en-US" b="1" dirty="0" smtClean="0"/>
                <a:t>Payment</a:t>
              </a:r>
              <a:endParaRPr lang="en-US" b="1" dirty="0"/>
            </a:p>
          </p:txBody>
        </p:sp>
      </p:grpSp>
      <p:sp>
        <p:nvSpPr>
          <p:cNvPr id="18" name="Oval 17"/>
          <p:cNvSpPr/>
          <p:nvPr/>
        </p:nvSpPr>
        <p:spPr>
          <a:xfrm>
            <a:off x="0" y="1371600"/>
            <a:ext cx="10668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smtClean="0"/>
              <a:t>ID</a:t>
            </a:r>
            <a:endParaRPr lang="en-US" u="sng" dirty="0"/>
          </a:p>
        </p:txBody>
      </p:sp>
      <p:sp>
        <p:nvSpPr>
          <p:cNvPr id="19" name="Oval 18"/>
          <p:cNvSpPr/>
          <p:nvPr/>
        </p:nvSpPr>
        <p:spPr>
          <a:xfrm>
            <a:off x="1143000" y="1371600"/>
            <a:ext cx="12192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Name</a:t>
            </a:r>
            <a:endParaRPr lang="en-US" dirty="0"/>
          </a:p>
        </p:txBody>
      </p:sp>
      <p:sp>
        <p:nvSpPr>
          <p:cNvPr id="20" name="Oval 19"/>
          <p:cNvSpPr/>
          <p:nvPr/>
        </p:nvSpPr>
        <p:spPr>
          <a:xfrm>
            <a:off x="76200" y="3505200"/>
            <a:ext cx="15240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Address</a:t>
            </a:r>
            <a:endParaRPr lang="en-US" dirty="0"/>
          </a:p>
        </p:txBody>
      </p:sp>
      <p:cxnSp>
        <p:nvCxnSpPr>
          <p:cNvPr id="22" name="Straight Connector 21"/>
          <p:cNvCxnSpPr>
            <a:stCxn id="18" idx="4"/>
          </p:cNvCxnSpPr>
          <p:nvPr/>
        </p:nvCxnSpPr>
        <p:spPr>
          <a:xfrm rot="16200000" flipH="1">
            <a:off x="266700" y="2095500"/>
            <a:ext cx="609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9" idx="4"/>
          </p:cNvCxnSpPr>
          <p:nvPr/>
        </p:nvCxnSpPr>
        <p:spPr>
          <a:xfrm rot="5400000">
            <a:off x="990600" y="1676400"/>
            <a:ext cx="6096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endCxn id="4" idx="2"/>
          </p:cNvCxnSpPr>
          <p:nvPr/>
        </p:nvCxnSpPr>
        <p:spPr>
          <a:xfrm rot="5400000" flipH="1" flipV="1">
            <a:off x="571500" y="31623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7" idx="0"/>
            <a:endCxn id="30" idx="4"/>
          </p:cNvCxnSpPr>
          <p:nvPr/>
        </p:nvCxnSpPr>
        <p:spPr>
          <a:xfrm rot="16200000" flipV="1">
            <a:off x="3467100" y="1562100"/>
            <a:ext cx="6096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438400" y="1371600"/>
            <a:ext cx="15240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smtClean="0"/>
              <a:t>Lincense</a:t>
            </a:r>
            <a:r>
              <a:rPr lang="en-US" u="sng" dirty="0" smtClean="0"/>
              <a:t> </a:t>
            </a:r>
            <a:endParaRPr lang="en-US" u="sng" dirty="0"/>
          </a:p>
        </p:txBody>
      </p:sp>
      <p:sp>
        <p:nvSpPr>
          <p:cNvPr id="31" name="Oval 30"/>
          <p:cNvSpPr/>
          <p:nvPr/>
        </p:nvSpPr>
        <p:spPr>
          <a:xfrm>
            <a:off x="4038600" y="1219200"/>
            <a:ext cx="12954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Model</a:t>
            </a:r>
            <a:endParaRPr lang="en-US" dirty="0"/>
          </a:p>
        </p:txBody>
      </p:sp>
      <p:sp>
        <p:nvSpPr>
          <p:cNvPr id="32" name="Oval 31"/>
          <p:cNvSpPr/>
          <p:nvPr/>
        </p:nvSpPr>
        <p:spPr>
          <a:xfrm>
            <a:off x="4724400" y="1828800"/>
            <a:ext cx="10668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Year</a:t>
            </a:r>
            <a:endParaRPr lang="en-US" dirty="0"/>
          </a:p>
        </p:txBody>
      </p:sp>
      <p:cxnSp>
        <p:nvCxnSpPr>
          <p:cNvPr id="35" name="Straight Connector 34"/>
          <p:cNvCxnSpPr>
            <a:stCxn id="31" idx="4"/>
            <a:endCxn id="7" idx="0"/>
          </p:cNvCxnSpPr>
          <p:nvPr/>
        </p:nvCxnSpPr>
        <p:spPr>
          <a:xfrm rot="5400000">
            <a:off x="4133850" y="1885950"/>
            <a:ext cx="76200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7" idx="0"/>
            <a:endCxn id="32" idx="3"/>
          </p:cNvCxnSpPr>
          <p:nvPr/>
        </p:nvCxnSpPr>
        <p:spPr>
          <a:xfrm rot="5400000" flipH="1" flipV="1">
            <a:off x="4502337" y="2060109"/>
            <a:ext cx="219355" cy="537229"/>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1371600" y="5181600"/>
            <a:ext cx="15240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smtClean="0"/>
              <a:t>CaseNo</a:t>
            </a:r>
            <a:endParaRPr lang="en-US" u="sng" dirty="0"/>
          </a:p>
        </p:txBody>
      </p:sp>
      <p:sp>
        <p:nvSpPr>
          <p:cNvPr id="43" name="Oval 42"/>
          <p:cNvSpPr/>
          <p:nvPr/>
        </p:nvSpPr>
        <p:spPr>
          <a:xfrm>
            <a:off x="1447800" y="6019800"/>
            <a:ext cx="15240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location</a:t>
            </a:r>
            <a:endParaRPr lang="en-US" dirty="0"/>
          </a:p>
        </p:txBody>
      </p:sp>
      <p:sp>
        <p:nvSpPr>
          <p:cNvPr id="44" name="Oval 43"/>
          <p:cNvSpPr/>
          <p:nvPr/>
        </p:nvSpPr>
        <p:spPr>
          <a:xfrm>
            <a:off x="3352800" y="6172200"/>
            <a:ext cx="15240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Date</a:t>
            </a:r>
            <a:endParaRPr lang="en-US" dirty="0"/>
          </a:p>
        </p:txBody>
      </p:sp>
      <p:cxnSp>
        <p:nvCxnSpPr>
          <p:cNvPr id="46" name="Straight Connector 45"/>
          <p:cNvCxnSpPr>
            <a:stCxn id="42" idx="6"/>
          </p:cNvCxnSpPr>
          <p:nvPr/>
        </p:nvCxnSpPr>
        <p:spPr>
          <a:xfrm>
            <a:off x="2895600" y="54102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0800000" flipV="1">
            <a:off x="2895600" y="5791200"/>
            <a:ext cx="6858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3810000" y="5943600"/>
            <a:ext cx="304800" cy="152400"/>
          </a:xfrm>
          <a:prstGeom prst="line">
            <a:avLst/>
          </a:prstGeom>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6096000" y="1143000"/>
            <a:ext cx="17526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Policy_ID</a:t>
            </a:r>
            <a:endParaRPr lang="en-US" dirty="0"/>
          </a:p>
        </p:txBody>
      </p:sp>
      <p:sp>
        <p:nvSpPr>
          <p:cNvPr id="52" name="Oval 51"/>
          <p:cNvSpPr/>
          <p:nvPr/>
        </p:nvSpPr>
        <p:spPr>
          <a:xfrm>
            <a:off x="7620000" y="1524000"/>
            <a:ext cx="1524000" cy="609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paymentCount</a:t>
            </a:r>
            <a:endParaRPr lang="en-US" dirty="0"/>
          </a:p>
        </p:txBody>
      </p:sp>
      <p:cxnSp>
        <p:nvCxnSpPr>
          <p:cNvPr id="54" name="Straight Connector 53"/>
          <p:cNvCxnSpPr/>
          <p:nvPr/>
        </p:nvCxnSpPr>
        <p:spPr>
          <a:xfrm>
            <a:off x="6705600" y="1600200"/>
            <a:ext cx="9144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8" idx="0"/>
            <a:endCxn id="52" idx="4"/>
          </p:cNvCxnSpPr>
          <p:nvPr/>
        </p:nvCxnSpPr>
        <p:spPr>
          <a:xfrm rot="5400000" flipH="1" flipV="1">
            <a:off x="8115300" y="2171700"/>
            <a:ext cx="3048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9" idx="3"/>
            <a:endCxn id="7" idx="1"/>
          </p:cNvCxnSpPr>
          <p:nvPr/>
        </p:nvCxnSpPr>
        <p:spPr>
          <a:xfrm>
            <a:off x="3733800" y="27813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9" idx="1"/>
            <a:endCxn id="4" idx="3"/>
          </p:cNvCxnSpPr>
          <p:nvPr/>
        </p:nvCxnSpPr>
        <p:spPr>
          <a:xfrm rot="10800000">
            <a:off x="1676400" y="27813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0" idx="3"/>
            <a:endCxn id="8" idx="1"/>
          </p:cNvCxnSpPr>
          <p:nvPr/>
        </p:nvCxnSpPr>
        <p:spPr>
          <a:xfrm>
            <a:off x="6934200" y="27813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10" idx="1"/>
            <a:endCxn id="7" idx="3"/>
          </p:cNvCxnSpPr>
          <p:nvPr/>
        </p:nvCxnSpPr>
        <p:spPr>
          <a:xfrm rot="10800000">
            <a:off x="4648200" y="2781300"/>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14" idx="2"/>
          </p:cNvCxnSpPr>
          <p:nvPr/>
        </p:nvCxnSpPr>
        <p:spPr>
          <a:xfrm rot="5400000">
            <a:off x="3999706" y="4876800"/>
            <a:ext cx="610394"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a:stCxn id="14" idx="0"/>
            <a:endCxn id="7" idx="2"/>
          </p:cNvCxnSpPr>
          <p:nvPr/>
        </p:nvCxnSpPr>
        <p:spPr>
          <a:xfrm rot="5400000" flipH="1" flipV="1">
            <a:off x="4019550" y="3409950"/>
            <a:ext cx="609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a:off x="7695405" y="4876006"/>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rot="5400000">
            <a:off x="7773194" y="4876006"/>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rot="5400000" flipH="1" flipV="1">
            <a:off x="7791450" y="3409950"/>
            <a:ext cx="609600"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9" name="Flowchart: Decision 88"/>
          <p:cNvSpPr/>
          <p:nvPr/>
        </p:nvSpPr>
        <p:spPr>
          <a:xfrm>
            <a:off x="7162800" y="3810000"/>
            <a:ext cx="1828800" cy="6858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Offers</a:t>
            </a:r>
            <a:endParaRPr lang="en-US" b="1" dirty="0"/>
          </a:p>
        </p:txBody>
      </p:sp>
      <p:sp>
        <p:nvSpPr>
          <p:cNvPr id="90" name="Oval 89"/>
          <p:cNvSpPr/>
          <p:nvPr/>
        </p:nvSpPr>
        <p:spPr>
          <a:xfrm>
            <a:off x="5410200" y="4572000"/>
            <a:ext cx="1905000" cy="4572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smtClean="0"/>
              <a:t>PaymentNo</a:t>
            </a:r>
            <a:endParaRPr lang="en-US" u="sng" dirty="0"/>
          </a:p>
        </p:txBody>
      </p:sp>
      <p:sp>
        <p:nvSpPr>
          <p:cNvPr id="91" name="Oval 90"/>
          <p:cNvSpPr/>
          <p:nvPr/>
        </p:nvSpPr>
        <p:spPr>
          <a:xfrm>
            <a:off x="5410200" y="5791200"/>
            <a:ext cx="15240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Due Date</a:t>
            </a:r>
            <a:endParaRPr lang="en-US" dirty="0"/>
          </a:p>
        </p:txBody>
      </p:sp>
      <p:sp>
        <p:nvSpPr>
          <p:cNvPr id="92" name="Oval 91"/>
          <p:cNvSpPr/>
          <p:nvPr/>
        </p:nvSpPr>
        <p:spPr>
          <a:xfrm>
            <a:off x="7391400" y="6248400"/>
            <a:ext cx="15240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ReceivedOn</a:t>
            </a:r>
            <a:endParaRPr lang="en-US" dirty="0"/>
          </a:p>
        </p:txBody>
      </p:sp>
      <p:cxnSp>
        <p:nvCxnSpPr>
          <p:cNvPr id="94" name="Straight Connector 93"/>
          <p:cNvCxnSpPr/>
          <p:nvPr/>
        </p:nvCxnSpPr>
        <p:spPr>
          <a:xfrm>
            <a:off x="6705600" y="5029200"/>
            <a:ext cx="4572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a:endCxn id="6" idx="1"/>
          </p:cNvCxnSpPr>
          <p:nvPr/>
        </p:nvCxnSpPr>
        <p:spPr>
          <a:xfrm flipV="1">
            <a:off x="6324600" y="5524500"/>
            <a:ext cx="83820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a:endCxn id="92" idx="0"/>
          </p:cNvCxnSpPr>
          <p:nvPr/>
        </p:nvCxnSpPr>
        <p:spPr>
          <a:xfrm rot="16200000" flipH="1">
            <a:off x="7810500" y="5905500"/>
            <a:ext cx="381000" cy="304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Example 2- Sports Team (favorite) Statistics</a:t>
            </a:r>
            <a:endParaRPr lang="en-US" dirty="0"/>
          </a:p>
        </p:txBody>
      </p:sp>
      <p:sp>
        <p:nvSpPr>
          <p:cNvPr id="3" name="Content Placeholder 2"/>
          <p:cNvSpPr>
            <a:spLocks noGrp="1"/>
          </p:cNvSpPr>
          <p:nvPr>
            <p:ph idx="1"/>
          </p:nvPr>
        </p:nvSpPr>
        <p:spPr/>
        <p:txBody>
          <a:bodyPr>
            <a:normAutofit/>
          </a:bodyPr>
          <a:lstStyle/>
          <a:p>
            <a:pPr algn="just"/>
            <a:r>
              <a:rPr lang="en-US" sz="2800" dirty="0" smtClean="0"/>
              <a:t>Design an E-R diagram for keeping track of the scoring statistics of your favorite sports team. You should store the matches played, the scores in each match, the players in each match, and individual player scoring statistics for each match. </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2743200" y="2819400"/>
            <a:ext cx="1066800" cy="381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Identify Entities and Relationship</a:t>
            </a:r>
            <a:endParaRPr lang="en-US" dirty="0"/>
          </a:p>
        </p:txBody>
      </p:sp>
      <p:sp>
        <p:nvSpPr>
          <p:cNvPr id="3" name="Content Placeholder 2"/>
          <p:cNvSpPr>
            <a:spLocks noGrp="1"/>
          </p:cNvSpPr>
          <p:nvPr>
            <p:ph idx="1"/>
          </p:nvPr>
        </p:nvSpPr>
        <p:spPr>
          <a:xfrm>
            <a:off x="457200" y="1905000"/>
            <a:ext cx="8229600" cy="4389120"/>
          </a:xfrm>
        </p:spPr>
        <p:txBody>
          <a:bodyPr/>
          <a:lstStyle/>
          <a:p>
            <a:pPr algn="just"/>
            <a:r>
              <a:rPr lang="en-US" dirty="0" smtClean="0"/>
              <a:t>Design an E-R diagram for keeping track of the scoring statistics of your favorite sports team. You should store the matches played, the scores in each match, the players in each match, and individual player scoring statistics for each match. </a:t>
            </a:r>
            <a:endParaRPr lang="en-US" dirty="0"/>
          </a:p>
        </p:txBody>
      </p:sp>
      <p:cxnSp>
        <p:nvCxnSpPr>
          <p:cNvPr id="4" name="Straight Connector 3"/>
          <p:cNvCxnSpPr/>
          <p:nvPr/>
        </p:nvCxnSpPr>
        <p:spPr>
          <a:xfrm>
            <a:off x="1371600" y="3124200"/>
            <a:ext cx="1219200" cy="1588"/>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7" name="Straight Connector 6"/>
          <p:cNvCxnSpPr/>
          <p:nvPr/>
        </p:nvCxnSpPr>
        <p:spPr>
          <a:xfrm>
            <a:off x="838200" y="3505200"/>
            <a:ext cx="990600" cy="1588"/>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Identified Entities and Relationship</a:t>
            </a:r>
            <a:endParaRPr lang="en-US" dirty="0"/>
          </a:p>
        </p:txBody>
      </p:sp>
      <p:sp>
        <p:nvSpPr>
          <p:cNvPr id="3" name="Content Placeholder 2"/>
          <p:cNvSpPr>
            <a:spLocks noGrp="1"/>
          </p:cNvSpPr>
          <p:nvPr>
            <p:ph idx="1"/>
          </p:nvPr>
        </p:nvSpPr>
        <p:spPr/>
        <p:txBody>
          <a:bodyPr>
            <a:normAutofit/>
          </a:bodyPr>
          <a:lstStyle/>
          <a:p>
            <a:r>
              <a:rPr lang="en-US" dirty="0" smtClean="0"/>
              <a:t>Entities</a:t>
            </a:r>
          </a:p>
          <a:p>
            <a:pPr lvl="1"/>
            <a:r>
              <a:rPr lang="en-US" dirty="0" smtClean="0"/>
              <a:t>Match</a:t>
            </a:r>
          </a:p>
          <a:p>
            <a:pPr lvl="1"/>
            <a:r>
              <a:rPr lang="en-US" dirty="0" smtClean="0"/>
              <a:t>Player</a:t>
            </a:r>
          </a:p>
          <a:p>
            <a:r>
              <a:rPr lang="en-US" dirty="0" smtClean="0"/>
              <a:t>Relationship</a:t>
            </a:r>
          </a:p>
          <a:p>
            <a:pPr lvl="1"/>
            <a:r>
              <a:rPr lang="en-US" dirty="0" smtClean="0"/>
              <a:t>Played</a:t>
            </a:r>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82000" cy="1143000"/>
          </a:xfrm>
        </p:spPr>
        <p:txBody>
          <a:bodyPr>
            <a:normAutofit fontScale="90000"/>
          </a:bodyPr>
          <a:lstStyle/>
          <a:p>
            <a:r>
              <a:rPr lang="en-US" dirty="0" smtClean="0"/>
              <a:t>E-R For Sports Team (favorite) Statistics</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762000" y="3276600"/>
            <a:ext cx="1905000" cy="762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Match</a:t>
            </a:r>
            <a:endParaRPr lang="en-US" b="1" dirty="0"/>
          </a:p>
        </p:txBody>
      </p:sp>
      <p:sp>
        <p:nvSpPr>
          <p:cNvPr id="5" name="Rectangle 4"/>
          <p:cNvSpPr/>
          <p:nvPr/>
        </p:nvSpPr>
        <p:spPr>
          <a:xfrm>
            <a:off x="6553200" y="3352800"/>
            <a:ext cx="1905000" cy="685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Player</a:t>
            </a:r>
            <a:endParaRPr lang="en-US" b="1" dirty="0"/>
          </a:p>
        </p:txBody>
      </p:sp>
      <p:sp>
        <p:nvSpPr>
          <p:cNvPr id="6" name="Diamond 5"/>
          <p:cNvSpPr/>
          <p:nvPr/>
        </p:nvSpPr>
        <p:spPr>
          <a:xfrm>
            <a:off x="3886200" y="3124200"/>
            <a:ext cx="1828800" cy="1066800"/>
          </a:xfrm>
          <a:prstGeom prst="diamon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t>Played</a:t>
            </a:r>
            <a:endParaRPr lang="en-US" b="1" dirty="0"/>
          </a:p>
        </p:txBody>
      </p:sp>
      <p:cxnSp>
        <p:nvCxnSpPr>
          <p:cNvPr id="8" name="Straight Connector 7"/>
          <p:cNvCxnSpPr>
            <a:stCxn id="4" idx="3"/>
            <a:endCxn id="6" idx="1"/>
          </p:cNvCxnSpPr>
          <p:nvPr/>
        </p:nvCxnSpPr>
        <p:spPr>
          <a:xfrm>
            <a:off x="2667000" y="3657600"/>
            <a:ext cx="1219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15000" y="3657600"/>
            <a:ext cx="838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28600" y="2362200"/>
            <a:ext cx="13716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Date</a:t>
            </a:r>
            <a:endParaRPr lang="en-US" dirty="0"/>
          </a:p>
        </p:txBody>
      </p:sp>
      <p:sp>
        <p:nvSpPr>
          <p:cNvPr id="15" name="Oval 14"/>
          <p:cNvSpPr/>
          <p:nvPr/>
        </p:nvSpPr>
        <p:spPr>
          <a:xfrm>
            <a:off x="1447800" y="1752600"/>
            <a:ext cx="16764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u="sng" dirty="0" err="1" smtClean="0"/>
              <a:t>MatchID</a:t>
            </a:r>
            <a:endParaRPr lang="en-US" u="sng" dirty="0"/>
          </a:p>
        </p:txBody>
      </p:sp>
      <p:sp>
        <p:nvSpPr>
          <p:cNvPr id="16" name="Oval 15"/>
          <p:cNvSpPr/>
          <p:nvPr/>
        </p:nvSpPr>
        <p:spPr>
          <a:xfrm>
            <a:off x="2514600" y="2514600"/>
            <a:ext cx="15240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Location</a:t>
            </a:r>
            <a:endParaRPr lang="en-US" dirty="0"/>
          </a:p>
        </p:txBody>
      </p:sp>
      <p:sp>
        <p:nvSpPr>
          <p:cNvPr id="17" name="Oval 16"/>
          <p:cNvSpPr/>
          <p:nvPr/>
        </p:nvSpPr>
        <p:spPr>
          <a:xfrm>
            <a:off x="1295400" y="5638800"/>
            <a:ext cx="19812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Own_Score</a:t>
            </a:r>
            <a:endParaRPr lang="en-US" dirty="0"/>
          </a:p>
        </p:txBody>
      </p:sp>
      <p:sp>
        <p:nvSpPr>
          <p:cNvPr id="18" name="Oval 17"/>
          <p:cNvSpPr/>
          <p:nvPr/>
        </p:nvSpPr>
        <p:spPr>
          <a:xfrm>
            <a:off x="2209800" y="4724400"/>
            <a:ext cx="19812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Oppo_Score</a:t>
            </a:r>
            <a:endParaRPr lang="en-US" dirty="0"/>
          </a:p>
        </p:txBody>
      </p:sp>
      <p:sp>
        <p:nvSpPr>
          <p:cNvPr id="19" name="Oval 18"/>
          <p:cNvSpPr/>
          <p:nvPr/>
        </p:nvSpPr>
        <p:spPr>
          <a:xfrm>
            <a:off x="76200" y="4495800"/>
            <a:ext cx="1752600" cy="6096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Opponent Team</a:t>
            </a:r>
            <a:endParaRPr lang="en-US" dirty="0"/>
          </a:p>
        </p:txBody>
      </p:sp>
      <p:cxnSp>
        <p:nvCxnSpPr>
          <p:cNvPr id="21" name="Straight Connector 20"/>
          <p:cNvCxnSpPr>
            <a:stCxn id="14" idx="4"/>
          </p:cNvCxnSpPr>
          <p:nvPr/>
        </p:nvCxnSpPr>
        <p:spPr>
          <a:xfrm rot="16200000" flipH="1">
            <a:off x="876300" y="29337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4"/>
            <a:endCxn id="4" idx="0"/>
          </p:cNvCxnSpPr>
          <p:nvPr/>
        </p:nvCxnSpPr>
        <p:spPr>
          <a:xfrm rot="5400000">
            <a:off x="1504950" y="2495550"/>
            <a:ext cx="99060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6" idx="3"/>
          </p:cNvCxnSpPr>
          <p:nvPr/>
        </p:nvCxnSpPr>
        <p:spPr>
          <a:xfrm rot="5400000">
            <a:off x="2282336" y="2821150"/>
            <a:ext cx="306715" cy="60418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endCxn id="19" idx="0"/>
          </p:cNvCxnSpPr>
          <p:nvPr/>
        </p:nvCxnSpPr>
        <p:spPr>
          <a:xfrm rot="5400000">
            <a:off x="819150" y="4171950"/>
            <a:ext cx="4572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4" idx="2"/>
            <a:endCxn id="17" idx="0"/>
          </p:cNvCxnSpPr>
          <p:nvPr/>
        </p:nvCxnSpPr>
        <p:spPr>
          <a:xfrm rot="16200000" flipH="1">
            <a:off x="1200150" y="4552950"/>
            <a:ext cx="160020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endCxn id="18" idx="1"/>
          </p:cNvCxnSpPr>
          <p:nvPr/>
        </p:nvCxnSpPr>
        <p:spPr>
          <a:xfrm rot="16200000" flipH="1">
            <a:off x="1782414" y="4084988"/>
            <a:ext cx="763915" cy="671138"/>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6400800" y="1600200"/>
            <a:ext cx="15240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Age</a:t>
            </a:r>
            <a:endParaRPr lang="en-US" dirty="0"/>
          </a:p>
        </p:txBody>
      </p:sp>
      <p:sp>
        <p:nvSpPr>
          <p:cNvPr id="39" name="Oval 38"/>
          <p:cNvSpPr/>
          <p:nvPr/>
        </p:nvSpPr>
        <p:spPr>
          <a:xfrm>
            <a:off x="7543800" y="2133600"/>
            <a:ext cx="15240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Name</a:t>
            </a:r>
            <a:endParaRPr lang="en-US" dirty="0"/>
          </a:p>
        </p:txBody>
      </p:sp>
      <p:sp>
        <p:nvSpPr>
          <p:cNvPr id="40" name="Oval 39"/>
          <p:cNvSpPr/>
          <p:nvPr/>
        </p:nvSpPr>
        <p:spPr>
          <a:xfrm>
            <a:off x="4114800" y="5638800"/>
            <a:ext cx="16002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smtClean="0"/>
              <a:t>Score</a:t>
            </a:r>
            <a:endParaRPr lang="en-US" dirty="0"/>
          </a:p>
        </p:txBody>
      </p:sp>
      <p:sp>
        <p:nvSpPr>
          <p:cNvPr id="41" name="Oval 40"/>
          <p:cNvSpPr/>
          <p:nvPr/>
        </p:nvSpPr>
        <p:spPr>
          <a:xfrm>
            <a:off x="5486400" y="2209800"/>
            <a:ext cx="1524000" cy="5334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TeamID</a:t>
            </a:r>
            <a:endParaRPr lang="en-US" dirty="0"/>
          </a:p>
        </p:txBody>
      </p:sp>
      <p:sp>
        <p:nvSpPr>
          <p:cNvPr id="42" name="Oval 41"/>
          <p:cNvSpPr/>
          <p:nvPr/>
        </p:nvSpPr>
        <p:spPr>
          <a:xfrm>
            <a:off x="6705600" y="4876800"/>
            <a:ext cx="1828800" cy="609600"/>
          </a:xfrm>
          <a:prstGeom prst="ellipse">
            <a:avLst/>
          </a:prstGeom>
          <a:ln>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err="1" smtClean="0"/>
              <a:t>Individual_Score</a:t>
            </a:r>
            <a:endParaRPr lang="en-US" dirty="0"/>
          </a:p>
        </p:txBody>
      </p:sp>
      <p:cxnSp>
        <p:nvCxnSpPr>
          <p:cNvPr id="45" name="Straight Connector 44"/>
          <p:cNvCxnSpPr>
            <a:endCxn id="40" idx="0"/>
          </p:cNvCxnSpPr>
          <p:nvPr/>
        </p:nvCxnSpPr>
        <p:spPr>
          <a:xfrm rot="16200000" flipH="1">
            <a:off x="4134644" y="4858544"/>
            <a:ext cx="1447006" cy="11350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41" idx="4"/>
          </p:cNvCxnSpPr>
          <p:nvPr/>
        </p:nvCxnSpPr>
        <p:spPr>
          <a:xfrm rot="16200000" flipH="1">
            <a:off x="6248400" y="2743200"/>
            <a:ext cx="6096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8" idx="4"/>
          </p:cNvCxnSpPr>
          <p:nvPr/>
        </p:nvCxnSpPr>
        <p:spPr>
          <a:xfrm rot="16200000" flipH="1">
            <a:off x="6629400" y="2667000"/>
            <a:ext cx="12192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9" idx="4"/>
          </p:cNvCxnSpPr>
          <p:nvPr/>
        </p:nvCxnSpPr>
        <p:spPr>
          <a:xfrm rot="5400000">
            <a:off x="7620000" y="2667000"/>
            <a:ext cx="6858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a:endCxn id="42" idx="0"/>
          </p:cNvCxnSpPr>
          <p:nvPr/>
        </p:nvCxnSpPr>
        <p:spPr>
          <a:xfrm rot="16200000" flipH="1">
            <a:off x="7048500" y="4305300"/>
            <a:ext cx="838200" cy="304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530</TotalTime>
  <Words>394</Words>
  <Application>Microsoft Office PowerPoint</Application>
  <PresentationFormat>On-screen Show (4:3)</PresentationFormat>
  <Paragraphs>70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E-R Model Examples</vt:lpstr>
      <vt:lpstr>Example 1- Car Insurance Company</vt:lpstr>
      <vt:lpstr>Identify Entities and Relationship</vt:lpstr>
      <vt:lpstr>Identified Entities and Relationship</vt:lpstr>
      <vt:lpstr>E-R for Car Insurance Company</vt:lpstr>
      <vt:lpstr>      Example 2- Sports Team (favorite) Statistics</vt:lpstr>
      <vt:lpstr>Identify Entities and Relationship</vt:lpstr>
      <vt:lpstr>Identified Entities and Relationship</vt:lpstr>
      <vt:lpstr>E-R For Sports Team (favorite) Statistics</vt:lpstr>
      <vt:lpstr>Example 3- Online learning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Model Examples</dc:title>
  <dc:creator>Rushali</dc:creator>
  <cp:lastModifiedBy>Rushali</cp:lastModifiedBy>
  <cp:revision>33</cp:revision>
  <dcterms:created xsi:type="dcterms:W3CDTF">2020-07-23T07:52:33Z</dcterms:created>
  <dcterms:modified xsi:type="dcterms:W3CDTF">2020-07-24T06:46:46Z</dcterms:modified>
</cp:coreProperties>
</file>