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78" r:id="rId4"/>
    <p:sldId id="280" r:id="rId5"/>
    <p:sldId id="266" r:id="rId6"/>
    <p:sldId id="281" r:id="rId7"/>
    <p:sldId id="267" r:id="rId8"/>
    <p:sldId id="283" r:id="rId9"/>
    <p:sldId id="285" r:id="rId10"/>
    <p:sldId id="284" r:id="rId11"/>
    <p:sldId id="286" r:id="rId12"/>
    <p:sldId id="271" r:id="rId13"/>
    <p:sldId id="287" r:id="rId14"/>
    <p:sldId id="288" r:id="rId15"/>
    <p:sldId id="290" r:id="rId16"/>
    <p:sldId id="292" r:id="rId17"/>
    <p:sldId id="293" r:id="rId18"/>
    <p:sldId id="29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6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2922-0ED4-4E2B-8403-76DE780F9323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E02922-0ED4-4E2B-8403-76DE780F9323}" type="datetimeFigureOut">
              <a:rPr lang="en-US" smtClean="0"/>
              <a:pPr/>
              <a:t>8/7/2020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E527227-E0D4-4BFF-9CF2-6A7D5A8398E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E-R Conversion into Tables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Rushali Patil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Representation of Weak Entity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dirty="0" smtClean="0"/>
              <a:t>Relation Schema </a:t>
            </a:r>
          </a:p>
          <a:p>
            <a:pPr lvl="1"/>
            <a:r>
              <a:rPr lang="en-US" dirty="0" err="1" smtClean="0"/>
              <a:t>emp</a:t>
            </a:r>
            <a:r>
              <a:rPr lang="en-US" dirty="0" smtClean="0"/>
              <a:t>(</a:t>
            </a:r>
            <a:r>
              <a:rPr lang="en-US" u="sng" dirty="0" smtClean="0"/>
              <a:t>EID</a:t>
            </a:r>
            <a:r>
              <a:rPr lang="en-US" dirty="0" smtClean="0"/>
              <a:t>, </a:t>
            </a:r>
            <a:r>
              <a:rPr lang="en-US" dirty="0" err="1" smtClean="0"/>
              <a:t>ename</a:t>
            </a:r>
            <a:r>
              <a:rPr lang="en-US" dirty="0" smtClean="0"/>
              <a:t>, dept)</a:t>
            </a:r>
          </a:p>
          <a:p>
            <a:pPr lvl="1"/>
            <a:r>
              <a:rPr lang="en-US" dirty="0" smtClean="0"/>
              <a:t>dependents (</a:t>
            </a:r>
            <a:r>
              <a:rPr lang="en-US" u="sng" dirty="0" smtClean="0"/>
              <a:t>EID</a:t>
            </a:r>
            <a:r>
              <a:rPr lang="en-US" dirty="0" smtClean="0"/>
              <a:t>, </a:t>
            </a:r>
            <a:r>
              <a:rPr lang="en-US" u="sng" dirty="0" err="1" smtClean="0"/>
              <a:t>dname</a:t>
            </a:r>
            <a:r>
              <a:rPr lang="en-US" dirty="0" smtClean="0"/>
              <a:t>, age, relationship)</a:t>
            </a:r>
          </a:p>
          <a:p>
            <a:pPr lvl="1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Table : </a:t>
            </a:r>
            <a:r>
              <a:rPr lang="en-US" b="1" dirty="0" smtClean="0">
                <a:solidFill>
                  <a:srgbClr val="FF0000"/>
                </a:solidFill>
              </a:rPr>
              <a:t>Dependents</a:t>
            </a:r>
          </a:p>
          <a:p>
            <a:r>
              <a:rPr lang="en-US" dirty="0" smtClean="0"/>
              <a:t>        </a:t>
            </a:r>
          </a:p>
          <a:p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066800" y="3921760"/>
          <a:ext cx="6477000" cy="133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0"/>
                <a:gridCol w="1619250"/>
                <a:gridCol w="1619250"/>
                <a:gridCol w="1619250"/>
              </a:tblGrid>
              <a:tr h="604520"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relationship</a:t>
                      </a:r>
                      <a:endParaRPr lang="en-US" dirty="0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5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Representation of Relationship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relationship set will require one table in the relational model</a:t>
            </a:r>
          </a:p>
          <a:p>
            <a:pPr fontAlgn="base"/>
            <a:r>
              <a:rPr lang="en-US" dirty="0" smtClean="0"/>
              <a:t>Attributes of the table are-</a:t>
            </a:r>
          </a:p>
          <a:p>
            <a:pPr lvl="1" fontAlgn="base"/>
            <a:r>
              <a:rPr lang="en-US" dirty="0" smtClean="0"/>
              <a:t>Primary key attributes of the participating entity sets</a:t>
            </a:r>
          </a:p>
          <a:p>
            <a:pPr lvl="1" fontAlgn="base"/>
            <a:r>
              <a:rPr lang="en-US" dirty="0" smtClean="0"/>
              <a:t>Its own descriptive attributes if any</a:t>
            </a:r>
          </a:p>
          <a:p>
            <a:pPr fontAlgn="base"/>
            <a:r>
              <a:rPr lang="en-US" dirty="0" smtClean="0"/>
              <a:t>Set of non-descriptive attributes will be the primary key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Representation of Relationship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Relation Schema </a:t>
            </a:r>
          </a:p>
          <a:p>
            <a:pPr lvl="1"/>
            <a:r>
              <a:rPr lang="en-US" dirty="0" err="1" smtClean="0"/>
              <a:t>published_by</a:t>
            </a:r>
            <a:r>
              <a:rPr lang="en-US" dirty="0" smtClean="0"/>
              <a:t> (</a:t>
            </a:r>
            <a:r>
              <a:rPr lang="en-US" u="sng" dirty="0" err="1" smtClean="0"/>
              <a:t>PID</a:t>
            </a:r>
            <a:r>
              <a:rPr lang="en-US" dirty="0" err="1" smtClean="0"/>
              <a:t>,</a:t>
            </a:r>
            <a:r>
              <a:rPr lang="en-US" u="sng" dirty="0" err="1" smtClean="0"/>
              <a:t>bname</a:t>
            </a:r>
            <a:r>
              <a:rPr lang="en-US" dirty="0" smtClean="0"/>
              <a:t>, </a:t>
            </a:r>
            <a:r>
              <a:rPr lang="en-US" dirty="0" err="1" smtClean="0"/>
              <a:t>publishing_date</a:t>
            </a:r>
            <a:r>
              <a:rPr lang="en-US" dirty="0" smtClean="0"/>
              <a:t>) </a:t>
            </a:r>
          </a:p>
          <a:p>
            <a:r>
              <a:rPr lang="en-US" dirty="0" smtClean="0"/>
              <a:t>Table : </a:t>
            </a:r>
            <a:r>
              <a:rPr lang="en-US" b="1" dirty="0" err="1" smtClean="0">
                <a:solidFill>
                  <a:srgbClr val="FF0000"/>
                </a:solidFill>
              </a:rPr>
              <a:t>Published_By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dirty="0" smtClean="0"/>
          </a:p>
        </p:txBody>
      </p:sp>
      <p:grpSp>
        <p:nvGrpSpPr>
          <p:cNvPr id="29" name="Group 28"/>
          <p:cNvGrpSpPr/>
          <p:nvPr/>
        </p:nvGrpSpPr>
        <p:grpSpPr>
          <a:xfrm>
            <a:off x="304800" y="1524000"/>
            <a:ext cx="8610600" cy="2209800"/>
            <a:chOff x="304800" y="1828800"/>
            <a:chExt cx="8610600" cy="2209800"/>
          </a:xfrm>
        </p:grpSpPr>
        <p:sp>
          <p:nvSpPr>
            <p:cNvPr id="6" name="Flowchart: Decision 5"/>
            <p:cNvSpPr/>
            <p:nvPr/>
          </p:nvSpPr>
          <p:spPr>
            <a:xfrm>
              <a:off x="3276600" y="3200400"/>
              <a:ext cx="2362200" cy="838200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Published By</a:t>
              </a:r>
              <a:endParaRPr lang="en-US" dirty="0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04800" y="1828800"/>
              <a:ext cx="8610600" cy="2209800"/>
              <a:chOff x="304800" y="2133600"/>
              <a:chExt cx="8610600" cy="2209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62000" y="3505200"/>
                <a:ext cx="1676400" cy="838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Book</a:t>
                </a:r>
                <a:endParaRPr lang="en-US" sz="2000" b="1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6781800" y="3505200"/>
                <a:ext cx="1676400" cy="838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Publisher</a:t>
                </a:r>
                <a:endParaRPr lang="en-US" sz="2000" b="1" dirty="0"/>
              </a:p>
            </p:txBody>
          </p:sp>
          <p:cxnSp>
            <p:nvCxnSpPr>
              <p:cNvPr id="8" name="Straight Connector 7"/>
              <p:cNvCxnSpPr>
                <a:stCxn id="6" idx="3"/>
                <a:endCxn id="5" idx="1"/>
              </p:cNvCxnSpPr>
              <p:nvPr/>
            </p:nvCxnSpPr>
            <p:spPr>
              <a:xfrm>
                <a:off x="5638800" y="3924300"/>
                <a:ext cx="1143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4" idx="3"/>
                <a:endCxn id="6" idx="1"/>
              </p:cNvCxnSpPr>
              <p:nvPr/>
            </p:nvCxnSpPr>
            <p:spPr>
              <a:xfrm>
                <a:off x="2438400" y="3924300"/>
                <a:ext cx="8382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04800" y="2209800"/>
                <a:ext cx="1295400" cy="6858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err="1" smtClean="0"/>
                  <a:t>Bname</a:t>
                </a:r>
                <a:endParaRPr lang="en-US" u="sng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981200" y="2209800"/>
                <a:ext cx="1447800" cy="6096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Author</a:t>
                </a:r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019800" y="2133600"/>
                <a:ext cx="1219200" cy="5334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/>
                  <a:t>PID</a:t>
                </a:r>
                <a:endParaRPr lang="en-US" u="sng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543800" y="2362200"/>
                <a:ext cx="1371600" cy="6096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pname</a:t>
                </a:r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733800" y="2286000"/>
                <a:ext cx="1981200" cy="8382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Publishing_ Date</a:t>
                </a:r>
                <a:endParaRPr lang="en-US" dirty="0"/>
              </a:p>
            </p:txBody>
          </p:sp>
          <p:cxnSp>
            <p:nvCxnSpPr>
              <p:cNvPr id="16" name="Straight Connector 15"/>
              <p:cNvCxnSpPr>
                <a:stCxn id="14" idx="4"/>
                <a:endCxn id="6" idx="0"/>
              </p:cNvCxnSpPr>
              <p:nvPr/>
            </p:nvCxnSpPr>
            <p:spPr>
              <a:xfrm rot="5400000">
                <a:off x="4400550" y="3181350"/>
                <a:ext cx="381000" cy="266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9" idx="4"/>
              </p:cNvCxnSpPr>
              <p:nvPr/>
            </p:nvCxnSpPr>
            <p:spPr>
              <a:xfrm rot="16200000" flipH="1">
                <a:off x="781050" y="3067050"/>
                <a:ext cx="609600" cy="266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0" idx="4"/>
              </p:cNvCxnSpPr>
              <p:nvPr/>
            </p:nvCxnSpPr>
            <p:spPr>
              <a:xfrm rot="5400000">
                <a:off x="1924050" y="2724150"/>
                <a:ext cx="685800" cy="876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2" idx="4"/>
              </p:cNvCxnSpPr>
              <p:nvPr/>
            </p:nvCxnSpPr>
            <p:spPr>
              <a:xfrm rot="16200000" flipH="1">
                <a:off x="6591300" y="2705100"/>
                <a:ext cx="83820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3" idx="4"/>
                <a:endCxn id="5" idx="0"/>
              </p:cNvCxnSpPr>
              <p:nvPr/>
            </p:nvCxnSpPr>
            <p:spPr>
              <a:xfrm rot="5400000">
                <a:off x="7658100" y="2933700"/>
                <a:ext cx="533400" cy="60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447800" y="5334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Publishing_date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Tables in ER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Relation Schema </a:t>
            </a:r>
          </a:p>
          <a:p>
            <a:pPr lvl="1"/>
            <a:r>
              <a:rPr lang="en-US" dirty="0" smtClean="0"/>
              <a:t>book(</a:t>
            </a:r>
            <a:r>
              <a:rPr lang="en-US" u="sng" dirty="0" err="1" smtClean="0"/>
              <a:t>bname</a:t>
            </a:r>
            <a:r>
              <a:rPr lang="en-US" dirty="0" smtClean="0"/>
              <a:t>, author)</a:t>
            </a:r>
          </a:p>
          <a:p>
            <a:pPr lvl="1"/>
            <a:r>
              <a:rPr lang="en-US" dirty="0" err="1" smtClean="0"/>
              <a:t>published_by</a:t>
            </a:r>
            <a:r>
              <a:rPr lang="en-US" dirty="0" smtClean="0"/>
              <a:t> (</a:t>
            </a:r>
            <a:r>
              <a:rPr lang="en-US" u="sng" dirty="0" err="1" smtClean="0"/>
              <a:t>PID</a:t>
            </a:r>
            <a:r>
              <a:rPr lang="en-US" dirty="0" err="1" smtClean="0"/>
              <a:t>,</a:t>
            </a:r>
            <a:r>
              <a:rPr lang="en-US" u="sng" dirty="0" err="1" smtClean="0"/>
              <a:t>bname</a:t>
            </a:r>
            <a:r>
              <a:rPr lang="en-US" dirty="0" smtClean="0"/>
              <a:t>, </a:t>
            </a:r>
            <a:r>
              <a:rPr lang="en-US" dirty="0" err="1" smtClean="0"/>
              <a:t>publishing_date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publisher (</a:t>
            </a:r>
            <a:r>
              <a:rPr lang="en-US" u="sng" dirty="0" smtClean="0"/>
              <a:t>PID</a:t>
            </a:r>
            <a:r>
              <a:rPr lang="en-US" dirty="0" smtClean="0"/>
              <a:t>, </a:t>
            </a:r>
            <a:r>
              <a:rPr lang="en-US" dirty="0" err="1" smtClean="0"/>
              <a:t>pname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Table : </a:t>
            </a:r>
            <a:r>
              <a:rPr lang="en-US" b="1" dirty="0" smtClean="0">
                <a:solidFill>
                  <a:srgbClr val="FF0000"/>
                </a:solidFill>
              </a:rPr>
              <a:t>Book            </a:t>
            </a:r>
            <a:r>
              <a:rPr lang="en-US" b="1" dirty="0" err="1" smtClean="0">
                <a:solidFill>
                  <a:srgbClr val="FF0000"/>
                </a:solidFill>
              </a:rPr>
              <a:t>Published_By</a:t>
            </a:r>
            <a:r>
              <a:rPr lang="en-US" b="1" dirty="0" smtClean="0">
                <a:solidFill>
                  <a:srgbClr val="FF0000"/>
                </a:solidFill>
              </a:rPr>
              <a:t>              Publisher </a:t>
            </a:r>
            <a:endParaRPr lang="en-US" dirty="0" smtClean="0"/>
          </a:p>
        </p:txBody>
      </p:sp>
      <p:grpSp>
        <p:nvGrpSpPr>
          <p:cNvPr id="7" name="Group 28"/>
          <p:cNvGrpSpPr/>
          <p:nvPr/>
        </p:nvGrpSpPr>
        <p:grpSpPr>
          <a:xfrm>
            <a:off x="304800" y="1524000"/>
            <a:ext cx="8610600" cy="1295400"/>
            <a:chOff x="304800" y="1828800"/>
            <a:chExt cx="8610600" cy="2209800"/>
          </a:xfrm>
        </p:grpSpPr>
        <p:sp>
          <p:nvSpPr>
            <p:cNvPr id="6" name="Flowchart: Decision 5"/>
            <p:cNvSpPr/>
            <p:nvPr/>
          </p:nvSpPr>
          <p:spPr>
            <a:xfrm>
              <a:off x="3276600" y="3200400"/>
              <a:ext cx="2362200" cy="838200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Published By</a:t>
              </a:r>
              <a:endParaRPr lang="en-US" dirty="0"/>
            </a:p>
          </p:txBody>
        </p:sp>
        <p:grpSp>
          <p:nvGrpSpPr>
            <p:cNvPr id="15" name="Group 24"/>
            <p:cNvGrpSpPr/>
            <p:nvPr/>
          </p:nvGrpSpPr>
          <p:grpSpPr>
            <a:xfrm>
              <a:off x="304800" y="1828800"/>
              <a:ext cx="8610600" cy="2209800"/>
              <a:chOff x="304800" y="2133600"/>
              <a:chExt cx="8610600" cy="2209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62000" y="3505200"/>
                <a:ext cx="1676400" cy="838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Book</a:t>
                </a:r>
                <a:endParaRPr lang="en-US" sz="2000" b="1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6781800" y="3505200"/>
                <a:ext cx="1676400" cy="8382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smtClean="0"/>
                  <a:t>Publisher</a:t>
                </a:r>
                <a:endParaRPr lang="en-US" sz="2000" b="1" dirty="0"/>
              </a:p>
            </p:txBody>
          </p:sp>
          <p:cxnSp>
            <p:nvCxnSpPr>
              <p:cNvPr id="8" name="Straight Connector 7"/>
              <p:cNvCxnSpPr>
                <a:stCxn id="6" idx="3"/>
                <a:endCxn id="5" idx="1"/>
              </p:cNvCxnSpPr>
              <p:nvPr/>
            </p:nvCxnSpPr>
            <p:spPr>
              <a:xfrm>
                <a:off x="5638800" y="3924300"/>
                <a:ext cx="1143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4" idx="3"/>
                <a:endCxn id="6" idx="1"/>
              </p:cNvCxnSpPr>
              <p:nvPr/>
            </p:nvCxnSpPr>
            <p:spPr>
              <a:xfrm>
                <a:off x="2438400" y="3924300"/>
                <a:ext cx="8382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04800" y="2209800"/>
                <a:ext cx="1295400" cy="6858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err="1" smtClean="0"/>
                  <a:t>Bname</a:t>
                </a:r>
                <a:endParaRPr lang="en-US" u="sng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1981200" y="2209800"/>
                <a:ext cx="1447800" cy="6096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Author</a:t>
                </a:r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019800" y="2133600"/>
                <a:ext cx="1219200" cy="5334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u="sng" dirty="0" smtClean="0"/>
                  <a:t>PID</a:t>
                </a:r>
                <a:endParaRPr lang="en-US" u="sng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543800" y="2362200"/>
                <a:ext cx="1371600" cy="6096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pname</a:t>
                </a:r>
                <a:endParaRPr lang="en-US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733800" y="2286000"/>
                <a:ext cx="1981200" cy="8382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Publishing_ Date</a:t>
                </a:r>
                <a:endParaRPr lang="en-US" dirty="0"/>
              </a:p>
            </p:txBody>
          </p:sp>
          <p:cxnSp>
            <p:nvCxnSpPr>
              <p:cNvPr id="16" name="Straight Connector 15"/>
              <p:cNvCxnSpPr>
                <a:stCxn id="14" idx="4"/>
                <a:endCxn id="6" idx="0"/>
              </p:cNvCxnSpPr>
              <p:nvPr/>
            </p:nvCxnSpPr>
            <p:spPr>
              <a:xfrm rot="5400000">
                <a:off x="4400550" y="3181350"/>
                <a:ext cx="381000" cy="266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9" idx="4"/>
              </p:cNvCxnSpPr>
              <p:nvPr/>
            </p:nvCxnSpPr>
            <p:spPr>
              <a:xfrm rot="16200000" flipH="1">
                <a:off x="781050" y="3067050"/>
                <a:ext cx="609600" cy="266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0" idx="4"/>
              </p:cNvCxnSpPr>
              <p:nvPr/>
            </p:nvCxnSpPr>
            <p:spPr>
              <a:xfrm rot="5400000">
                <a:off x="1924050" y="2724150"/>
                <a:ext cx="685800" cy="8763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12" idx="4"/>
              </p:cNvCxnSpPr>
              <p:nvPr/>
            </p:nvCxnSpPr>
            <p:spPr>
              <a:xfrm rot="16200000" flipH="1">
                <a:off x="6591300" y="2705100"/>
                <a:ext cx="838200" cy="762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3" idx="4"/>
                <a:endCxn id="5" idx="0"/>
              </p:cNvCxnSpPr>
              <p:nvPr/>
            </p:nvCxnSpPr>
            <p:spPr>
              <a:xfrm rot="5400000">
                <a:off x="7658100" y="2933700"/>
                <a:ext cx="533400" cy="60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276600" y="5257800"/>
          <a:ext cx="3200400" cy="1535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990600"/>
                <a:gridCol w="1524000"/>
              </a:tblGrid>
              <a:tr h="804333">
                <a:tc>
                  <a:txBody>
                    <a:bodyPr/>
                    <a:lstStyle/>
                    <a:p>
                      <a:r>
                        <a:rPr lang="en-US" dirty="0" smtClean="0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Publishing_date</a:t>
                      </a:r>
                      <a:endParaRPr lang="en-US" dirty="0"/>
                    </a:p>
                  </a:txBody>
                  <a:tcPr/>
                </a:tc>
              </a:tr>
              <a:tr h="3217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17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04800" y="5410200"/>
          <a:ext cx="2819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00"/>
                <a:gridCol w="1409700"/>
              </a:tblGrid>
              <a:tr h="27093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</a:tr>
              <a:tr h="270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781800" y="5257800"/>
          <a:ext cx="2057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070"/>
                <a:gridCol w="125233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Pname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Primary Key Selection For Binary Relationship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763000" cy="4724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b="1" dirty="0" smtClean="0">
                <a:solidFill>
                  <a:schemeClr val="accent3"/>
                </a:solidFill>
              </a:rPr>
              <a:t>Many-to-Many:  </a:t>
            </a:r>
            <a:r>
              <a:rPr lang="en-US" sz="2800" dirty="0" smtClean="0"/>
              <a:t>Primary Key-&gt;The union of primary key attributes from the participating entity sets </a:t>
            </a:r>
          </a:p>
          <a:p>
            <a:pPr algn="just"/>
            <a:r>
              <a:rPr lang="en-US" sz="2800" b="1" dirty="0" smtClean="0">
                <a:solidFill>
                  <a:schemeClr val="accent3"/>
                </a:solidFill>
              </a:rPr>
              <a:t>One-to-One: </a:t>
            </a:r>
            <a:r>
              <a:rPr lang="en-US" sz="2800" dirty="0" smtClean="0"/>
              <a:t>Primary Key-&gt;The primary </a:t>
            </a:r>
            <a:r>
              <a:rPr lang="en-US" sz="2800" smtClean="0"/>
              <a:t>key of either </a:t>
            </a:r>
            <a:r>
              <a:rPr lang="en-US" sz="2800" dirty="0" smtClean="0"/>
              <a:t>entity set can be chosen (arbitrarily)</a:t>
            </a:r>
            <a:endParaRPr lang="en-US" sz="2800" b="1" dirty="0" smtClean="0">
              <a:solidFill>
                <a:schemeClr val="accent3"/>
              </a:solidFill>
            </a:endParaRPr>
          </a:p>
          <a:p>
            <a:pPr algn="just"/>
            <a:r>
              <a:rPr lang="en-US" sz="2800" b="1" dirty="0" smtClean="0">
                <a:solidFill>
                  <a:schemeClr val="accent3"/>
                </a:solidFill>
              </a:rPr>
              <a:t>Many-to-One/ One-to-Many : </a:t>
            </a:r>
            <a:r>
              <a:rPr lang="en-US" sz="2800" dirty="0" smtClean="0"/>
              <a:t>Primary Key-&gt;The primary key attributes of the entity set on “many” side</a:t>
            </a:r>
            <a:endParaRPr lang="en-US" sz="2800" b="1" dirty="0" smtClean="0">
              <a:solidFill>
                <a:schemeClr val="accent3"/>
              </a:solidFill>
            </a:endParaRPr>
          </a:p>
          <a:p>
            <a:pPr algn="just"/>
            <a:r>
              <a:rPr lang="en-US" sz="2800" b="1" dirty="0" smtClean="0">
                <a:solidFill>
                  <a:schemeClr val="accent3"/>
                </a:solidFill>
              </a:rPr>
              <a:t>n-</a:t>
            </a:r>
            <a:r>
              <a:rPr lang="en-US" sz="2800" b="1" dirty="0" err="1" smtClean="0">
                <a:solidFill>
                  <a:schemeClr val="accent3"/>
                </a:solidFill>
              </a:rPr>
              <a:t>ary</a:t>
            </a:r>
            <a:r>
              <a:rPr lang="en-US" sz="2800" b="1" dirty="0" smtClean="0">
                <a:solidFill>
                  <a:schemeClr val="accent3"/>
                </a:solidFill>
              </a:rPr>
              <a:t> relationship set without arrows on the edges: </a:t>
            </a:r>
            <a:r>
              <a:rPr lang="en-US" sz="2800" dirty="0" smtClean="0"/>
              <a:t>Primary Key-&gt;The union of primary key attributes from the participating entity sets </a:t>
            </a:r>
            <a:endParaRPr lang="en-US" sz="2800" b="1" dirty="0" smtClean="0">
              <a:solidFill>
                <a:schemeClr val="accent3"/>
              </a:solidFill>
            </a:endParaRPr>
          </a:p>
          <a:p>
            <a:pPr algn="just"/>
            <a:r>
              <a:rPr lang="en-US" sz="2800" b="1" dirty="0" smtClean="0">
                <a:solidFill>
                  <a:schemeClr val="accent3"/>
                </a:solidFill>
              </a:rPr>
              <a:t>N-</a:t>
            </a:r>
            <a:r>
              <a:rPr lang="en-US" sz="2800" b="1" dirty="0" err="1" smtClean="0">
                <a:solidFill>
                  <a:schemeClr val="accent3"/>
                </a:solidFill>
              </a:rPr>
              <a:t>ary</a:t>
            </a:r>
            <a:r>
              <a:rPr lang="en-US" sz="2800" b="1" dirty="0" smtClean="0">
                <a:solidFill>
                  <a:schemeClr val="accent3"/>
                </a:solidFill>
              </a:rPr>
              <a:t> relationship set with an arrow on one of its edge: </a:t>
            </a:r>
            <a:r>
              <a:rPr lang="en-US" sz="2800" dirty="0" smtClean="0"/>
              <a:t>Primary Key-&gt;The primary key attributes of the entity sets not on the “arrow” side of the relationship set</a:t>
            </a:r>
            <a:endParaRPr lang="en-US" sz="2800" b="1" dirty="0" smtClean="0">
              <a:solidFill>
                <a:schemeClr val="accent3"/>
              </a:solidFill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458200" cy="1143000"/>
          </a:xfrm>
        </p:spPr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student(</a:t>
            </a:r>
            <a:r>
              <a:rPr lang="en-US" u="sng" dirty="0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, </a:t>
            </a:r>
            <a:r>
              <a:rPr lang="en-US" dirty="0" err="1" smtClean="0"/>
              <a:t>DoB</a:t>
            </a:r>
            <a:r>
              <a:rPr lang="en-US" dirty="0" smtClean="0"/>
              <a:t>, </a:t>
            </a:r>
            <a:r>
              <a:rPr lang="en-US" dirty="0" err="1" smtClean="0"/>
              <a:t>courseID</a:t>
            </a:r>
            <a:r>
              <a:rPr lang="en-US" dirty="0" smtClean="0"/>
              <a:t>, door#, </a:t>
            </a:r>
            <a:r>
              <a:rPr lang="en-US" dirty="0" err="1" smtClean="0"/>
              <a:t>street,city</a:t>
            </a:r>
            <a:r>
              <a:rPr lang="en-US" dirty="0" smtClean="0"/>
              <a:t>, state , pin)</a:t>
            </a:r>
          </a:p>
          <a:p>
            <a:r>
              <a:rPr lang="en-US" dirty="0" err="1" smtClean="0"/>
              <a:t>stud_hobby</a:t>
            </a:r>
            <a:r>
              <a:rPr lang="en-US" dirty="0" smtClean="0"/>
              <a:t>(</a:t>
            </a:r>
            <a:r>
              <a:rPr lang="en-US" u="sng" dirty="0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hobby_name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course(</a:t>
            </a:r>
            <a:r>
              <a:rPr lang="en-US" dirty="0" err="1" smtClean="0"/>
              <a:t>courseID</a:t>
            </a:r>
            <a:r>
              <a:rPr lang="en-US" dirty="0" smtClean="0"/>
              <a:t>, </a:t>
            </a:r>
            <a:r>
              <a:rPr lang="en-US" dirty="0" err="1" smtClean="0"/>
              <a:t>cname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lecturer(l</a:t>
            </a:r>
            <a:r>
              <a:rPr lang="en-US" b="1" u="sng" dirty="0" smtClean="0"/>
              <a:t>-ID</a:t>
            </a:r>
            <a:r>
              <a:rPr lang="en-US" b="1" dirty="0" smtClean="0"/>
              <a:t>, </a:t>
            </a:r>
            <a:r>
              <a:rPr lang="en-US" b="1" dirty="0" err="1" smtClean="0"/>
              <a:t>lname</a:t>
            </a:r>
            <a:r>
              <a:rPr lang="en-US" b="1" dirty="0" smtClean="0"/>
              <a:t>, </a:t>
            </a:r>
            <a:r>
              <a:rPr lang="en-US" b="1" dirty="0" err="1" smtClean="0"/>
              <a:t>courseID</a:t>
            </a:r>
            <a:r>
              <a:rPr lang="en-US" b="1" dirty="0" smtClean="0"/>
              <a:t>, </a:t>
            </a:r>
            <a:r>
              <a:rPr lang="en-US" b="1" dirty="0" err="1" smtClean="0"/>
              <a:t>subID,</a:t>
            </a:r>
            <a:r>
              <a:rPr lang="en-US" b="1" dirty="0" err="1" smtClean="0">
                <a:solidFill>
                  <a:srgbClr val="FF0000"/>
                </a:solidFill>
              </a:rPr>
              <a:t>SID</a:t>
            </a:r>
            <a:r>
              <a:rPr lang="en-US" b="1" dirty="0" smtClean="0"/>
              <a:t>)</a:t>
            </a:r>
            <a:endParaRPr lang="en-US" b="1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subjects(</a:t>
            </a:r>
            <a:r>
              <a:rPr lang="en-US" b="1" dirty="0" err="1" smtClean="0">
                <a:solidFill>
                  <a:srgbClr val="0070C0"/>
                </a:solidFill>
              </a:rPr>
              <a:t>subID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sname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smtClean="0">
                <a:solidFill>
                  <a:srgbClr val="0070C0"/>
                </a:solidFill>
              </a:rPr>
              <a:t>l-</a:t>
            </a:r>
            <a:r>
              <a:rPr lang="en-US" b="1" dirty="0" err="1" smtClean="0">
                <a:solidFill>
                  <a:srgbClr val="0070C0"/>
                </a:solidFill>
              </a:rPr>
              <a:t>ID,</a:t>
            </a:r>
            <a:r>
              <a:rPr lang="en-US" b="1" dirty="0" err="1" smtClean="0">
                <a:solidFill>
                  <a:srgbClr val="7030A0"/>
                </a:solidFill>
              </a:rPr>
              <a:t>courseID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en-US" b="1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attends(</a:t>
            </a:r>
            <a:r>
              <a:rPr lang="en-US" u="sng" dirty="0" smtClean="0"/>
              <a:t>SID</a:t>
            </a:r>
            <a:r>
              <a:rPr lang="en-US" dirty="0" smtClean="0"/>
              <a:t>, </a:t>
            </a:r>
            <a:r>
              <a:rPr lang="en-US" u="sng" dirty="0" err="1" smtClean="0"/>
              <a:t>courseID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takes(</a:t>
            </a:r>
            <a:r>
              <a:rPr lang="en-US" u="sng" dirty="0" smtClean="0"/>
              <a:t>l-ID, </a:t>
            </a:r>
            <a:r>
              <a:rPr lang="en-US" u="sng" dirty="0" err="1" smtClean="0"/>
              <a:t>courseID</a:t>
            </a:r>
            <a:r>
              <a:rPr lang="en-US" dirty="0" smtClean="0"/>
              <a:t>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teaches(</a:t>
            </a:r>
            <a:r>
              <a:rPr lang="en-US" b="1" u="sng" dirty="0" smtClean="0">
                <a:solidFill>
                  <a:srgbClr val="FF0000"/>
                </a:solidFill>
              </a:rPr>
              <a:t>l-ID</a:t>
            </a:r>
            <a:r>
              <a:rPr lang="en-US" b="1" dirty="0" smtClean="0">
                <a:solidFill>
                  <a:srgbClr val="FF0000"/>
                </a:solidFill>
              </a:rPr>
              <a:t>, SID</a:t>
            </a:r>
            <a:r>
              <a:rPr lang="en-US" b="1" dirty="0" smtClean="0">
                <a:solidFill>
                  <a:srgbClr val="FF0000"/>
                </a:solidFill>
              </a:rPr>
              <a:t>) 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has(</a:t>
            </a:r>
            <a:r>
              <a:rPr lang="en-US" b="1" u="sng" dirty="0" err="1" smtClean="0">
                <a:solidFill>
                  <a:srgbClr val="0070C0"/>
                </a:solidFill>
              </a:rPr>
              <a:t>subID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courseID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b="1" dirty="0" smtClean="0"/>
              <a:t>teaches1(</a:t>
            </a:r>
            <a:r>
              <a:rPr lang="en-US" b="1" u="sng" dirty="0" smtClean="0"/>
              <a:t>l-ID</a:t>
            </a:r>
            <a:r>
              <a:rPr lang="en-US" b="1" dirty="0" smtClean="0"/>
              <a:t>, </a:t>
            </a:r>
            <a:r>
              <a:rPr lang="en-US" b="1" dirty="0" err="1" smtClean="0"/>
              <a:t>subID</a:t>
            </a:r>
            <a:r>
              <a:rPr lang="en-US" b="1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Multiply 3"/>
          <p:cNvSpPr/>
          <p:nvPr/>
        </p:nvSpPr>
        <p:spPr>
          <a:xfrm>
            <a:off x="4114800" y="6019800"/>
            <a:ext cx="381000" cy="152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4191000" y="5638800"/>
            <a:ext cx="457200" cy="152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3962400" y="5257800"/>
            <a:ext cx="457200" cy="1524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student(</a:t>
            </a:r>
            <a:r>
              <a:rPr lang="en-US" u="sng" dirty="0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, </a:t>
            </a:r>
            <a:r>
              <a:rPr lang="en-US" dirty="0" err="1" smtClean="0"/>
              <a:t>DoB</a:t>
            </a:r>
            <a:r>
              <a:rPr lang="en-US" dirty="0" smtClean="0"/>
              <a:t>, </a:t>
            </a:r>
            <a:r>
              <a:rPr lang="en-US" dirty="0" err="1" smtClean="0"/>
              <a:t>courseID</a:t>
            </a:r>
            <a:r>
              <a:rPr lang="en-US" dirty="0" smtClean="0"/>
              <a:t>, door#, </a:t>
            </a:r>
            <a:r>
              <a:rPr lang="en-US" dirty="0" err="1" smtClean="0"/>
              <a:t>street,city</a:t>
            </a:r>
            <a:r>
              <a:rPr lang="en-US" dirty="0" smtClean="0"/>
              <a:t>, state , pin)</a:t>
            </a:r>
          </a:p>
          <a:p>
            <a:r>
              <a:rPr lang="en-US" dirty="0" err="1" smtClean="0"/>
              <a:t>stud_hobby</a:t>
            </a:r>
            <a:r>
              <a:rPr lang="en-US" dirty="0" smtClean="0"/>
              <a:t>(</a:t>
            </a:r>
            <a:r>
              <a:rPr lang="en-US" u="sng" dirty="0" smtClean="0"/>
              <a:t>SID</a:t>
            </a:r>
            <a:r>
              <a:rPr lang="en-US" dirty="0" smtClean="0"/>
              <a:t>, </a:t>
            </a:r>
            <a:r>
              <a:rPr lang="en-US" dirty="0" err="1" smtClean="0"/>
              <a:t>hobby_name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course(</a:t>
            </a:r>
            <a:r>
              <a:rPr lang="en-US" dirty="0" err="1" smtClean="0"/>
              <a:t>courseID</a:t>
            </a:r>
            <a:r>
              <a:rPr lang="en-US" dirty="0" smtClean="0"/>
              <a:t>, </a:t>
            </a:r>
            <a:r>
              <a:rPr lang="en-US" dirty="0" err="1" smtClean="0"/>
              <a:t>cname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lecturer(l</a:t>
            </a:r>
            <a:r>
              <a:rPr lang="en-US" b="1" u="sng" dirty="0" smtClean="0"/>
              <a:t>-ID</a:t>
            </a:r>
            <a:r>
              <a:rPr lang="en-US" b="1" dirty="0" smtClean="0"/>
              <a:t>, </a:t>
            </a:r>
            <a:r>
              <a:rPr lang="en-US" b="1" dirty="0" err="1" smtClean="0"/>
              <a:t>lname</a:t>
            </a:r>
            <a:r>
              <a:rPr lang="en-US" b="1" dirty="0" smtClean="0"/>
              <a:t>, </a:t>
            </a:r>
            <a:r>
              <a:rPr lang="en-US" b="1" dirty="0" err="1" smtClean="0"/>
              <a:t>courseID</a:t>
            </a:r>
            <a:r>
              <a:rPr lang="en-US" b="1" dirty="0" smtClean="0"/>
              <a:t>, </a:t>
            </a:r>
            <a:r>
              <a:rPr lang="en-US" b="1" dirty="0" err="1" smtClean="0"/>
              <a:t>subID,</a:t>
            </a:r>
            <a:r>
              <a:rPr lang="en-US" b="1" dirty="0" err="1" smtClean="0">
                <a:solidFill>
                  <a:srgbClr val="FF0000"/>
                </a:solidFill>
              </a:rPr>
              <a:t>SID</a:t>
            </a:r>
            <a:r>
              <a:rPr lang="en-US" b="1" dirty="0" smtClean="0"/>
              <a:t>)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subjects(</a:t>
            </a:r>
            <a:r>
              <a:rPr lang="en-US" b="1" dirty="0" err="1" smtClean="0">
                <a:solidFill>
                  <a:srgbClr val="0070C0"/>
                </a:solidFill>
              </a:rPr>
              <a:t>subID</a:t>
            </a:r>
            <a:r>
              <a:rPr lang="en-US" b="1" dirty="0" smtClean="0">
                <a:solidFill>
                  <a:srgbClr val="0070C0"/>
                </a:solidFill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</a:rPr>
              <a:t>sname</a:t>
            </a:r>
            <a:r>
              <a:rPr lang="en-US" b="1" dirty="0" smtClean="0">
                <a:solidFill>
                  <a:srgbClr val="0070C0"/>
                </a:solidFill>
              </a:rPr>
              <a:t>, l-</a:t>
            </a:r>
            <a:r>
              <a:rPr lang="en-US" b="1" dirty="0" err="1" smtClean="0">
                <a:solidFill>
                  <a:srgbClr val="0070C0"/>
                </a:solidFill>
              </a:rPr>
              <a:t>ID,</a:t>
            </a:r>
            <a:r>
              <a:rPr lang="en-US" b="1" dirty="0" err="1" smtClean="0">
                <a:solidFill>
                  <a:srgbClr val="7030A0"/>
                </a:solidFill>
              </a:rPr>
              <a:t>courseID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dirty="0" smtClean="0"/>
              <a:t>attends(</a:t>
            </a:r>
            <a:r>
              <a:rPr lang="en-US" u="sng" dirty="0" smtClean="0"/>
              <a:t>SID</a:t>
            </a:r>
            <a:r>
              <a:rPr lang="en-US" dirty="0" smtClean="0"/>
              <a:t>, </a:t>
            </a:r>
            <a:r>
              <a:rPr lang="en-US" u="sng" dirty="0" err="1" smtClean="0"/>
              <a:t>courseID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takes(</a:t>
            </a:r>
            <a:r>
              <a:rPr lang="en-US" u="sng" dirty="0" smtClean="0"/>
              <a:t>l-ID, </a:t>
            </a:r>
            <a:r>
              <a:rPr lang="en-US" u="sng" dirty="0" err="1" smtClean="0"/>
              <a:t>courseID</a:t>
            </a:r>
            <a:r>
              <a:rPr lang="en-US" dirty="0" smtClean="0"/>
              <a:t>)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Exapmle</a:t>
            </a:r>
            <a:r>
              <a:rPr lang="en-US" dirty="0" smtClean="0"/>
              <a:t> 2 E-R For Sports Team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276600"/>
            <a:ext cx="19050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Match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553200" y="3352800"/>
            <a:ext cx="19050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Player</a:t>
            </a:r>
            <a:endParaRPr lang="en-US" b="1" dirty="0"/>
          </a:p>
        </p:txBody>
      </p:sp>
      <p:sp>
        <p:nvSpPr>
          <p:cNvPr id="6" name="Diamond 5"/>
          <p:cNvSpPr/>
          <p:nvPr/>
        </p:nvSpPr>
        <p:spPr>
          <a:xfrm>
            <a:off x="3886200" y="3124200"/>
            <a:ext cx="1828800" cy="10668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Played</a:t>
            </a:r>
            <a:endParaRPr lang="en-US" b="1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2667000" y="36576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715000" y="3657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28600" y="2362200"/>
            <a:ext cx="1371600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447800" y="1752600"/>
            <a:ext cx="1676400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MatchID</a:t>
            </a:r>
            <a:endParaRPr lang="en-US" u="sng" dirty="0"/>
          </a:p>
        </p:txBody>
      </p:sp>
      <p:sp>
        <p:nvSpPr>
          <p:cNvPr id="16" name="Oval 15"/>
          <p:cNvSpPr/>
          <p:nvPr/>
        </p:nvSpPr>
        <p:spPr>
          <a:xfrm>
            <a:off x="2514600" y="2514600"/>
            <a:ext cx="1524000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295400" y="5638800"/>
            <a:ext cx="1981200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Own_Score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209800" y="4724400"/>
            <a:ext cx="1981200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Oppo_Score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76200" y="4495800"/>
            <a:ext cx="17526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Opponent Team</a:t>
            </a:r>
            <a:endParaRPr lang="en-US" dirty="0"/>
          </a:p>
        </p:txBody>
      </p:sp>
      <p:cxnSp>
        <p:nvCxnSpPr>
          <p:cNvPr id="21" name="Straight Connector 20"/>
          <p:cNvCxnSpPr>
            <a:stCxn id="14" idx="4"/>
          </p:cNvCxnSpPr>
          <p:nvPr/>
        </p:nvCxnSpPr>
        <p:spPr>
          <a:xfrm rot="16200000" flipH="1">
            <a:off x="876300" y="2933700"/>
            <a:ext cx="381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4"/>
            <a:endCxn id="4" idx="0"/>
          </p:cNvCxnSpPr>
          <p:nvPr/>
        </p:nvCxnSpPr>
        <p:spPr>
          <a:xfrm rot="5400000">
            <a:off x="1504950" y="2495550"/>
            <a:ext cx="99060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3"/>
          </p:cNvCxnSpPr>
          <p:nvPr/>
        </p:nvCxnSpPr>
        <p:spPr>
          <a:xfrm rot="5400000">
            <a:off x="2282336" y="2821150"/>
            <a:ext cx="306715" cy="604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9" idx="0"/>
          </p:cNvCxnSpPr>
          <p:nvPr/>
        </p:nvCxnSpPr>
        <p:spPr>
          <a:xfrm rot="5400000">
            <a:off x="819150" y="4171950"/>
            <a:ext cx="4572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2"/>
            <a:endCxn id="17" idx="0"/>
          </p:cNvCxnSpPr>
          <p:nvPr/>
        </p:nvCxnSpPr>
        <p:spPr>
          <a:xfrm rot="16200000" flipH="1">
            <a:off x="1200150" y="4552950"/>
            <a:ext cx="160020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8" idx="1"/>
          </p:cNvCxnSpPr>
          <p:nvPr/>
        </p:nvCxnSpPr>
        <p:spPr>
          <a:xfrm rot="16200000" flipH="1">
            <a:off x="1782414" y="4084988"/>
            <a:ext cx="763915" cy="671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400800" y="1600200"/>
            <a:ext cx="1524000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7543800" y="2133600"/>
            <a:ext cx="1524000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14800" y="5638800"/>
            <a:ext cx="1600200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Score</a:t>
            </a:r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562600" y="2209800"/>
            <a:ext cx="1524000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 smtClean="0"/>
              <a:t>TeamID</a:t>
            </a:r>
            <a:endParaRPr lang="en-US" u="sng" dirty="0"/>
          </a:p>
        </p:txBody>
      </p:sp>
      <p:sp>
        <p:nvSpPr>
          <p:cNvPr id="42" name="Oval 41"/>
          <p:cNvSpPr/>
          <p:nvPr/>
        </p:nvSpPr>
        <p:spPr>
          <a:xfrm>
            <a:off x="6705600" y="4876800"/>
            <a:ext cx="1828800" cy="6096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Individual_Score</a:t>
            </a:r>
            <a:endParaRPr lang="en-US" dirty="0"/>
          </a:p>
        </p:txBody>
      </p:sp>
      <p:cxnSp>
        <p:nvCxnSpPr>
          <p:cNvPr id="45" name="Straight Connector 44"/>
          <p:cNvCxnSpPr>
            <a:endCxn id="40" idx="0"/>
          </p:cNvCxnSpPr>
          <p:nvPr/>
        </p:nvCxnSpPr>
        <p:spPr>
          <a:xfrm rot="16200000" flipH="1">
            <a:off x="4134644" y="4858544"/>
            <a:ext cx="1447006" cy="1135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1" idx="4"/>
          </p:cNvCxnSpPr>
          <p:nvPr/>
        </p:nvCxnSpPr>
        <p:spPr>
          <a:xfrm rot="16200000" flipH="1">
            <a:off x="6324600" y="2743200"/>
            <a:ext cx="609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8" idx="4"/>
          </p:cNvCxnSpPr>
          <p:nvPr/>
        </p:nvCxnSpPr>
        <p:spPr>
          <a:xfrm rot="16200000" flipH="1">
            <a:off x="6629400" y="2667000"/>
            <a:ext cx="1219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39" idx="4"/>
          </p:cNvCxnSpPr>
          <p:nvPr/>
        </p:nvCxnSpPr>
        <p:spPr>
          <a:xfrm rot="5400000">
            <a:off x="7620000" y="2667000"/>
            <a:ext cx="685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42" idx="0"/>
          </p:cNvCxnSpPr>
          <p:nvPr/>
        </p:nvCxnSpPr>
        <p:spPr>
          <a:xfrm rot="16200000" flipH="1">
            <a:off x="7048500" y="4305300"/>
            <a:ext cx="838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19400" y="3276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867400" y="3200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Representation of Strong Entity Sets With Simple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/>
          <a:lstStyle/>
          <a:p>
            <a:pPr algn="just" fontAlgn="base"/>
            <a:r>
              <a:rPr lang="en-US" dirty="0" smtClean="0"/>
              <a:t>A strong entity set with only simple attributes will require only one table in relational model.</a:t>
            </a:r>
          </a:p>
          <a:p>
            <a:pPr algn="just" fontAlgn="base"/>
            <a:r>
              <a:rPr lang="en-US" dirty="0" smtClean="0"/>
              <a:t>Attributes of the table will be the attributes of the entity set</a:t>
            </a:r>
          </a:p>
          <a:p>
            <a:pPr algn="just" fontAlgn="base"/>
            <a:r>
              <a:rPr lang="en-US" dirty="0" smtClean="0"/>
              <a:t>The primary key of the table will be the key attribute of the entity set.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Representation of Strong Entity Sets With Simple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Relation Schema </a:t>
            </a:r>
          </a:p>
          <a:p>
            <a:pPr lvl="1"/>
            <a:r>
              <a:rPr lang="en-US" dirty="0" smtClean="0"/>
              <a:t>employee (</a:t>
            </a:r>
            <a:r>
              <a:rPr lang="en-US" u="sng" dirty="0" smtClean="0"/>
              <a:t>EID</a:t>
            </a:r>
            <a:r>
              <a:rPr lang="en-US" dirty="0" smtClean="0"/>
              <a:t>, name, </a:t>
            </a:r>
            <a:r>
              <a:rPr lang="en-US" dirty="0" err="1" smtClean="0"/>
              <a:t>desig</a:t>
            </a:r>
            <a:r>
              <a:rPr lang="en-US" dirty="0" smtClean="0"/>
              <a:t>, dept, </a:t>
            </a:r>
            <a:r>
              <a:rPr lang="en-US" dirty="0" err="1" smtClean="0"/>
              <a:t>DoB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Table : </a:t>
            </a:r>
            <a:r>
              <a:rPr lang="en-US" b="1" dirty="0" smtClean="0">
                <a:solidFill>
                  <a:srgbClr val="FF0000"/>
                </a:solidFill>
              </a:rPr>
              <a:t>Employee</a:t>
            </a:r>
            <a:r>
              <a:rPr lang="en-US" dirty="0" smtClean="0"/>
              <a:t>       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09600" y="1981200"/>
            <a:ext cx="8153400" cy="1676400"/>
            <a:chOff x="533400" y="2438400"/>
            <a:chExt cx="7848600" cy="2286000"/>
          </a:xfrm>
        </p:grpSpPr>
        <p:sp>
          <p:nvSpPr>
            <p:cNvPr id="4" name="Rectangle 3"/>
            <p:cNvSpPr/>
            <p:nvPr/>
          </p:nvSpPr>
          <p:spPr>
            <a:xfrm>
              <a:off x="3124200" y="2438400"/>
              <a:ext cx="21336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Employee</a:t>
              </a:r>
              <a:endParaRPr lang="en-US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33400" y="2438400"/>
              <a:ext cx="1600200" cy="838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EID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09600" y="3581400"/>
              <a:ext cx="1752600" cy="838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248400" y="2438400"/>
              <a:ext cx="1981200" cy="838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Designation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0800000">
              <a:off x="2209800" y="2819400"/>
              <a:ext cx="838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 flipV="1">
              <a:off x="2286000" y="3276600"/>
              <a:ext cx="7620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5334000" y="2743200"/>
              <a:ext cx="914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6400800" y="3429000"/>
              <a:ext cx="1981200" cy="838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Department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5410200" y="3352800"/>
              <a:ext cx="9906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3200400" y="3886200"/>
              <a:ext cx="1981200" cy="838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DoB</a:t>
              </a:r>
              <a:endParaRPr lang="en-US" dirty="0"/>
            </a:p>
          </p:txBody>
        </p:sp>
      </p:grpSp>
      <p:cxnSp>
        <p:nvCxnSpPr>
          <p:cNvPr id="36" name="Straight Arrow Connector 35"/>
          <p:cNvCxnSpPr>
            <a:stCxn id="4" idx="2"/>
            <a:endCxn id="30" idx="0"/>
          </p:cNvCxnSpPr>
          <p:nvPr/>
        </p:nvCxnSpPr>
        <p:spPr>
          <a:xfrm rot="5400000">
            <a:off x="4213663" y="2847340"/>
            <a:ext cx="39116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752600" y="52578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DoB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Representation of Strong Entity Sets With Composite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txBody>
          <a:bodyPr/>
          <a:lstStyle/>
          <a:p>
            <a:pPr algn="just" fontAlgn="base"/>
            <a:r>
              <a:rPr lang="en-US" dirty="0" smtClean="0"/>
              <a:t>A strong entity set with any number of composite attributes will require only one table in relational model.</a:t>
            </a:r>
          </a:p>
          <a:p>
            <a:pPr algn="just" fontAlgn="base"/>
            <a:r>
              <a:rPr lang="en-US" dirty="0" smtClean="0"/>
              <a:t>While conversion, simple attributes of the composite attributes are taken into account and not the composite attribute itself.</a:t>
            </a:r>
          </a:p>
          <a:p>
            <a:pPr algn="just" fontAlgn="base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Representation of Strong Entity Sets With Composite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Relation Schema Relational Schema </a:t>
            </a:r>
          </a:p>
          <a:p>
            <a:pPr lvl="1"/>
            <a:r>
              <a:rPr lang="en-US" dirty="0" smtClean="0"/>
              <a:t>employee (</a:t>
            </a:r>
            <a:r>
              <a:rPr lang="en-US" u="sng" dirty="0" smtClean="0"/>
              <a:t>EID</a:t>
            </a:r>
            <a:r>
              <a:rPr lang="en-US" dirty="0" smtClean="0"/>
              <a:t>, name, </a:t>
            </a:r>
            <a:r>
              <a:rPr lang="en-US" dirty="0" err="1" smtClean="0"/>
              <a:t>desig</a:t>
            </a:r>
            <a:r>
              <a:rPr lang="en-US" dirty="0" smtClean="0"/>
              <a:t>, dept, </a:t>
            </a:r>
            <a:r>
              <a:rPr lang="en-US" dirty="0" err="1" smtClean="0"/>
              <a:t>bname</a:t>
            </a:r>
            <a:r>
              <a:rPr lang="en-US" dirty="0" smtClean="0"/>
              <a:t>, street, city)</a:t>
            </a:r>
          </a:p>
          <a:p>
            <a:r>
              <a:rPr lang="en-US" dirty="0" smtClean="0"/>
              <a:t>Table : </a:t>
            </a:r>
            <a:r>
              <a:rPr lang="en-US" b="1" dirty="0" smtClean="0">
                <a:solidFill>
                  <a:srgbClr val="FF0000"/>
                </a:solidFill>
              </a:rPr>
              <a:t>Employee</a:t>
            </a:r>
            <a:r>
              <a:rPr lang="en-US" dirty="0" smtClean="0"/>
              <a:t>      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33400" y="1905000"/>
            <a:ext cx="8077200" cy="1600200"/>
            <a:chOff x="533400" y="2438400"/>
            <a:chExt cx="7848600" cy="3886200"/>
          </a:xfrm>
        </p:grpSpPr>
        <p:sp>
          <p:nvSpPr>
            <p:cNvPr id="4" name="Rectangle 3"/>
            <p:cNvSpPr/>
            <p:nvPr/>
          </p:nvSpPr>
          <p:spPr>
            <a:xfrm>
              <a:off x="3124200" y="2438400"/>
              <a:ext cx="21336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Employee</a:t>
              </a:r>
              <a:endParaRPr lang="en-US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33400" y="2438400"/>
              <a:ext cx="1600200" cy="838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EID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609600" y="3581400"/>
              <a:ext cx="1752600" cy="838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3200400" y="4114800"/>
              <a:ext cx="1981200" cy="8382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Address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248400" y="2438400"/>
              <a:ext cx="1981200" cy="838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Designation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0800000">
              <a:off x="2209800" y="2819400"/>
              <a:ext cx="838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 flipV="1">
              <a:off x="2286000" y="3276600"/>
              <a:ext cx="7620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>
              <a:off x="3886200" y="3733800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5334000" y="2743200"/>
              <a:ext cx="914400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6400800" y="3429000"/>
              <a:ext cx="1981200" cy="838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Department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5410200" y="3352800"/>
              <a:ext cx="9906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990600" y="5029200"/>
              <a:ext cx="1981200" cy="121919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Building Name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3276600" y="5486400"/>
              <a:ext cx="1981200" cy="838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Street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5791200" y="5257800"/>
              <a:ext cx="1981200" cy="838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City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10800000" flipV="1">
              <a:off x="2514600" y="4876800"/>
              <a:ext cx="7620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4000500" y="5219700"/>
              <a:ext cx="381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5181600" y="4800600"/>
              <a:ext cx="8382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447800" y="5410200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1012372"/>
                <a:gridCol w="838200"/>
                <a:gridCol w="7619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0408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Strong Entity Set With Multi Valued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 smtClean="0"/>
              <a:t>A strong entity set with any number of multi valued attributes will require two tables in relational model</a:t>
            </a:r>
          </a:p>
          <a:p>
            <a:pPr lvl="1" algn="just" fontAlgn="base"/>
            <a:r>
              <a:rPr lang="en-US" dirty="0" smtClean="0"/>
              <a:t>One table will contain all the simple attributes with the primary key</a:t>
            </a:r>
          </a:p>
          <a:p>
            <a:pPr lvl="1" algn="just" fontAlgn="base"/>
            <a:r>
              <a:rPr lang="en-US" dirty="0" smtClean="0"/>
              <a:t>Other table will contain the primary key and all the multi valued attributes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Strong Entity Set With Multi Valued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Relation Schema Relational Schema </a:t>
            </a:r>
          </a:p>
          <a:p>
            <a:pPr lvl="1"/>
            <a:r>
              <a:rPr lang="en-US" dirty="0" smtClean="0"/>
              <a:t>employee (</a:t>
            </a:r>
            <a:r>
              <a:rPr lang="en-US" u="sng" dirty="0" smtClean="0"/>
              <a:t>EID</a:t>
            </a:r>
            <a:r>
              <a:rPr lang="en-US" dirty="0" smtClean="0"/>
              <a:t>, name, </a:t>
            </a:r>
            <a:r>
              <a:rPr lang="en-US" dirty="0" err="1" smtClean="0"/>
              <a:t>desig</a:t>
            </a:r>
            <a:r>
              <a:rPr lang="en-US" dirty="0" smtClean="0"/>
              <a:t>, dept) </a:t>
            </a:r>
          </a:p>
          <a:p>
            <a:pPr lvl="1"/>
            <a:r>
              <a:rPr lang="en-US" dirty="0" err="1" smtClean="0"/>
              <a:t>emp_phone</a:t>
            </a:r>
            <a:r>
              <a:rPr lang="en-US" dirty="0" smtClean="0"/>
              <a:t>(</a:t>
            </a:r>
            <a:r>
              <a:rPr lang="en-US" u="sng" dirty="0" smtClean="0"/>
              <a:t>EID</a:t>
            </a:r>
            <a:r>
              <a:rPr lang="en-US" dirty="0" smtClean="0"/>
              <a:t>, </a:t>
            </a:r>
            <a:r>
              <a:rPr lang="en-US" dirty="0" err="1" smtClean="0"/>
              <a:t>contact_no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Table : </a:t>
            </a:r>
            <a:r>
              <a:rPr lang="en-US" b="1" dirty="0" smtClean="0">
                <a:solidFill>
                  <a:srgbClr val="FF0000"/>
                </a:solidFill>
              </a:rPr>
              <a:t>Employee                                 </a:t>
            </a:r>
            <a:r>
              <a:rPr lang="en-US" b="1" dirty="0" err="1" smtClean="0">
                <a:solidFill>
                  <a:srgbClr val="FF0000"/>
                </a:solidFill>
              </a:rPr>
              <a:t>Emp_phone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       </a:t>
            </a:r>
          </a:p>
          <a:p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6705600" y="1600200"/>
            <a:ext cx="1828800" cy="685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62000" y="1676401"/>
            <a:ext cx="7696200" cy="1600200"/>
            <a:chOff x="533400" y="2463800"/>
            <a:chExt cx="7696200" cy="3251200"/>
          </a:xfrm>
        </p:grpSpPr>
        <p:sp>
          <p:nvSpPr>
            <p:cNvPr id="4" name="Rectangle 3"/>
            <p:cNvSpPr/>
            <p:nvPr/>
          </p:nvSpPr>
          <p:spPr>
            <a:xfrm>
              <a:off x="3124200" y="2743200"/>
              <a:ext cx="2133600" cy="9144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Employee</a:t>
              </a:r>
              <a:endParaRPr lang="en-US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33400" y="3810000"/>
              <a:ext cx="1600200" cy="838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EID</a:t>
              </a:r>
              <a:endParaRPr lang="en-US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752600" y="4876800"/>
              <a:ext cx="1752600" cy="838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Name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191000" y="4876800"/>
              <a:ext cx="1981200" cy="838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Department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248400" y="3810000"/>
              <a:ext cx="1981200" cy="838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Designation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10800000" flipV="1">
              <a:off x="2209800" y="3733800"/>
              <a:ext cx="914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5400000">
              <a:off x="2971799" y="3962400"/>
              <a:ext cx="9144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6200000" flipH="1">
              <a:off x="4114800" y="4114800"/>
              <a:ext cx="9906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334000" y="3733800"/>
              <a:ext cx="8382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410200" y="3124200"/>
              <a:ext cx="990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6629400" y="2463800"/>
              <a:ext cx="1524000" cy="104140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ContactNo</a:t>
              </a:r>
              <a:endParaRPr lang="en-US" dirty="0"/>
            </a:p>
          </p:txBody>
        </p:sp>
      </p:grp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85800" y="5410200"/>
          <a:ext cx="4953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250"/>
                <a:gridCol w="1238250"/>
                <a:gridCol w="1238250"/>
                <a:gridCol w="123825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dept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943600" y="5410200"/>
          <a:ext cx="2743200" cy="1193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981200"/>
              </a:tblGrid>
              <a:tr h="397933">
                <a:tc>
                  <a:txBody>
                    <a:bodyPr/>
                    <a:lstStyle/>
                    <a:p>
                      <a:r>
                        <a:rPr lang="en-US" dirty="0" smtClean="0"/>
                        <a:t>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Cnotact_no</a:t>
                      </a:r>
                      <a:endParaRPr lang="en-US" dirty="0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793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Representation of Weak Entity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Let B be a weak entity set with attributes  b1,b2,….</a:t>
            </a:r>
            <a:r>
              <a:rPr lang="en-US" dirty="0" err="1" smtClean="0"/>
              <a:t>bn</a:t>
            </a:r>
            <a:r>
              <a:rPr lang="en-US" dirty="0" smtClean="0"/>
              <a:t> and A be strong entity set on which B depends. Let the primary key of  A consists of attributes a1, a2,…an. </a:t>
            </a:r>
          </a:p>
          <a:p>
            <a:pPr algn="just"/>
            <a:r>
              <a:rPr lang="en-US" dirty="0" smtClean="0"/>
              <a:t>Weak entity set schema is B with one attribute of  for each member is represented as:</a:t>
            </a:r>
          </a:p>
          <a:p>
            <a:pPr lvl="1" algn="just"/>
            <a:r>
              <a:rPr lang="en-US" dirty="0" smtClean="0"/>
              <a:t>{b1,b2,…</a:t>
            </a:r>
            <a:r>
              <a:rPr lang="en-US" dirty="0" err="1" smtClean="0"/>
              <a:t>bn</a:t>
            </a:r>
            <a:r>
              <a:rPr lang="en-US" dirty="0" smtClean="0"/>
              <a:t>} </a:t>
            </a:r>
            <a:r>
              <a:rPr lang="en-US" dirty="0" smtClean="0">
                <a:latin typeface="Utsaah"/>
                <a:cs typeface="Utsaah"/>
              </a:rPr>
              <a:t>U </a:t>
            </a:r>
            <a:r>
              <a:rPr lang="en-US" dirty="0" smtClean="0"/>
              <a:t>{a1, a2,…an}</a:t>
            </a:r>
          </a:p>
          <a:p>
            <a:pPr algn="just"/>
            <a:r>
              <a:rPr lang="en-US" dirty="0" smtClean="0"/>
              <a:t> For this schema primary key will be primary key of strong entity and discriminator of weak entity 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Representation of Weak Entity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b="1" dirty="0" smtClean="0"/>
              <a:t>E-ID and </a:t>
            </a:r>
            <a:r>
              <a:rPr lang="en-US" b="1" dirty="0" err="1" smtClean="0"/>
              <a:t>Dname</a:t>
            </a:r>
            <a:r>
              <a:rPr lang="en-US" b="1" dirty="0" smtClean="0"/>
              <a:t> together identify weak entity set Dependents.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172200" y="3581400"/>
            <a:ext cx="18288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200400" y="3505200"/>
            <a:ext cx="2971800" cy="1066800"/>
            <a:chOff x="1600200" y="4800600"/>
            <a:chExt cx="4038600" cy="1066800"/>
          </a:xfrm>
        </p:grpSpPr>
        <p:sp>
          <p:nvSpPr>
            <p:cNvPr id="6" name="Flowchart: Decision 5"/>
            <p:cNvSpPr/>
            <p:nvPr/>
          </p:nvSpPr>
          <p:spPr>
            <a:xfrm>
              <a:off x="1600200" y="4800600"/>
              <a:ext cx="2514600" cy="1066800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962400" y="5257800"/>
              <a:ext cx="1676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62400" y="5410200"/>
              <a:ext cx="1676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533400" y="3581400"/>
            <a:ext cx="18288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24600" y="3733800"/>
            <a:ext cx="15240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Dependents</a:t>
            </a:r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3429000" y="3657600"/>
            <a:ext cx="1447800" cy="7620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1"/>
            <a:endCxn id="9" idx="3"/>
          </p:cNvCxnSpPr>
          <p:nvPr/>
        </p:nvCxnSpPr>
        <p:spPr>
          <a:xfrm rot="10800000">
            <a:off x="2362200" y="4038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0" y="2362200"/>
            <a:ext cx="16002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E-ID</a:t>
            </a:r>
            <a:endParaRPr lang="en-US" u="sng" dirty="0"/>
          </a:p>
        </p:txBody>
      </p:sp>
      <p:sp>
        <p:nvSpPr>
          <p:cNvPr id="16" name="Oval 15"/>
          <p:cNvSpPr/>
          <p:nvPr/>
        </p:nvSpPr>
        <p:spPr>
          <a:xfrm>
            <a:off x="1905000" y="2438400"/>
            <a:ext cx="16002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Ename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33400" y="5029200"/>
            <a:ext cx="16002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Dept</a:t>
            </a:r>
            <a:endParaRPr lang="en-US" dirty="0"/>
          </a:p>
        </p:txBody>
      </p:sp>
      <p:cxnSp>
        <p:nvCxnSpPr>
          <p:cNvPr id="19" name="Straight Connector 18"/>
          <p:cNvCxnSpPr>
            <a:endCxn id="14" idx="4"/>
          </p:cNvCxnSpPr>
          <p:nvPr/>
        </p:nvCxnSpPr>
        <p:spPr>
          <a:xfrm rot="16200000" flipV="1">
            <a:off x="628650" y="3143250"/>
            <a:ext cx="6096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0"/>
            <a:endCxn id="16" idx="3"/>
          </p:cNvCxnSpPr>
          <p:nvPr/>
        </p:nvCxnSpPr>
        <p:spPr>
          <a:xfrm rot="5400000" flipH="1" flipV="1">
            <a:off x="1482235" y="2924291"/>
            <a:ext cx="622674" cy="69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</p:cNvCxnSpPr>
          <p:nvPr/>
        </p:nvCxnSpPr>
        <p:spPr>
          <a:xfrm rot="16200000" flipH="1">
            <a:off x="1200150" y="4743450"/>
            <a:ext cx="533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257800" y="2438400"/>
            <a:ext cx="16002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Dname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543800" y="2438400"/>
            <a:ext cx="16002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400800" y="5105400"/>
            <a:ext cx="20574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Relationship</a:t>
            </a:r>
            <a:endParaRPr lang="en-US" dirty="0"/>
          </a:p>
        </p:txBody>
      </p:sp>
      <p:cxnSp>
        <p:nvCxnSpPr>
          <p:cNvPr id="31" name="Straight Connector 30"/>
          <p:cNvCxnSpPr>
            <a:stCxn id="27" idx="4"/>
          </p:cNvCxnSpPr>
          <p:nvPr/>
        </p:nvCxnSpPr>
        <p:spPr>
          <a:xfrm rot="16200000" flipH="1">
            <a:off x="6000750" y="3105150"/>
            <a:ext cx="5334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0"/>
          </p:cNvCxnSpPr>
          <p:nvPr/>
        </p:nvCxnSpPr>
        <p:spPr>
          <a:xfrm rot="5400000" flipH="1" flipV="1">
            <a:off x="7239000" y="2895600"/>
            <a:ext cx="5334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2"/>
          </p:cNvCxnSpPr>
          <p:nvPr/>
        </p:nvCxnSpPr>
        <p:spPr>
          <a:xfrm rot="16200000" flipH="1">
            <a:off x="6858000" y="47244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Callout 36"/>
          <p:cNvSpPr/>
          <p:nvPr/>
        </p:nvSpPr>
        <p:spPr>
          <a:xfrm>
            <a:off x="457200" y="1447800"/>
            <a:ext cx="2895600" cy="838200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Primary Key</a:t>
            </a:r>
            <a:endParaRPr lang="en-US" b="1" dirty="0"/>
          </a:p>
        </p:txBody>
      </p:sp>
      <p:sp>
        <p:nvSpPr>
          <p:cNvPr id="38" name="Oval Callout 37"/>
          <p:cNvSpPr/>
          <p:nvPr/>
        </p:nvSpPr>
        <p:spPr>
          <a:xfrm>
            <a:off x="5181600" y="1447800"/>
            <a:ext cx="2895600" cy="838200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Discriminator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715000" y="2970212"/>
            <a:ext cx="685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739</TotalTime>
  <Words>788</Words>
  <Application>Microsoft Office PowerPoint</Application>
  <PresentationFormat>On-screen Show (4:3)</PresentationFormat>
  <Paragraphs>209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E-R Conversion into Tables</vt:lpstr>
      <vt:lpstr>Representation of Strong Entity Sets With Simple Attributes</vt:lpstr>
      <vt:lpstr>Representation of Strong Entity Sets With Simple Attributes</vt:lpstr>
      <vt:lpstr>Representation of Strong Entity Sets With Composite Attributes</vt:lpstr>
      <vt:lpstr>Representation of Strong Entity Sets With Composite Attributes</vt:lpstr>
      <vt:lpstr>     Strong Entity Set With Multi Valued Attributes</vt:lpstr>
      <vt:lpstr>     Strong Entity Set With Multi Valued Attributes</vt:lpstr>
      <vt:lpstr>Representation of Weak Entity Set</vt:lpstr>
      <vt:lpstr>Representation of Weak Entity Set</vt:lpstr>
      <vt:lpstr>Representation of Weak Entity Set</vt:lpstr>
      <vt:lpstr>Representation of Relationship Set</vt:lpstr>
      <vt:lpstr>Representation of Relationship Set</vt:lpstr>
      <vt:lpstr>Tables in ER diagram</vt:lpstr>
      <vt:lpstr>The Primary Key Selection For Binary Relationship Sets</vt:lpstr>
      <vt:lpstr>Example 1</vt:lpstr>
      <vt:lpstr>Answer</vt:lpstr>
      <vt:lpstr>Final Answer</vt:lpstr>
      <vt:lpstr>Exapmle 2 E-R For Sports Team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Entity-Relationship Model</dc:title>
  <dc:creator>Rushali</dc:creator>
  <cp:lastModifiedBy>Rushali</cp:lastModifiedBy>
  <cp:revision>73</cp:revision>
  <dcterms:created xsi:type="dcterms:W3CDTF">2020-07-09T16:47:07Z</dcterms:created>
  <dcterms:modified xsi:type="dcterms:W3CDTF">2020-08-07T06:32:50Z</dcterms:modified>
</cp:coreProperties>
</file>