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74" r:id="rId4"/>
    <p:sldId id="273" r:id="rId5"/>
    <p:sldId id="275" r:id="rId6"/>
    <p:sldId id="27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7" r:id="rId22"/>
    <p:sldId id="278" r:id="rId23"/>
    <p:sldId id="279" r:id="rId24"/>
    <p:sldId id="280" r:id="rId25"/>
    <p:sldId id="283" r:id="rId26"/>
    <p:sldId id="282" r:id="rId27"/>
    <p:sldId id="281"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A393FC4-4EA8-4EA0-9EE3-E4B90F83A335}" type="datetimeFigureOut">
              <a:rPr lang="en-US" smtClean="0"/>
              <a:t>11/22/2021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B0A64FB-D05E-43CB-9471-5C34DD4D931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393FC4-4EA8-4EA0-9EE3-E4B90F83A335}"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0A64FB-D05E-43CB-9471-5C34DD4D931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393FC4-4EA8-4EA0-9EE3-E4B90F83A335}"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0A64FB-D05E-43CB-9471-5C34DD4D931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393FC4-4EA8-4EA0-9EE3-E4B90F83A335}"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0A64FB-D05E-43CB-9471-5C34DD4D931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A393FC4-4EA8-4EA0-9EE3-E4B90F83A335}"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0A64FB-D05E-43CB-9471-5C34DD4D931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A393FC4-4EA8-4EA0-9EE3-E4B90F83A335}"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0A64FB-D05E-43CB-9471-5C34DD4D931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A393FC4-4EA8-4EA0-9EE3-E4B90F83A335}" type="datetimeFigureOut">
              <a:rPr lang="en-US" smtClean="0"/>
              <a:t>11/22/2021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0A64FB-D05E-43CB-9471-5C34DD4D931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A393FC4-4EA8-4EA0-9EE3-E4B90F83A335}" type="datetimeFigureOut">
              <a:rPr lang="en-US" smtClean="0"/>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0A64FB-D05E-43CB-9471-5C34DD4D931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393FC4-4EA8-4EA0-9EE3-E4B90F83A335}" type="datetimeFigureOut">
              <a:rPr lang="en-US" smtClean="0"/>
              <a:t>11/22/2021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0A64FB-D05E-43CB-9471-5C34DD4D931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A393FC4-4EA8-4EA0-9EE3-E4B90F83A335}"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0A64FB-D05E-43CB-9471-5C34DD4D931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A393FC4-4EA8-4EA0-9EE3-E4B90F83A335}"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B0A64FB-D05E-43CB-9471-5C34DD4D9316}"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A393FC4-4EA8-4EA0-9EE3-E4B90F83A335}" type="datetimeFigureOut">
              <a:rPr lang="en-US" smtClean="0"/>
              <a:t>11/22/2021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B0A64FB-D05E-43CB-9471-5C34DD4D9316}"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Emerging Databases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Facts</a:t>
            </a:r>
            <a:endParaRPr lang="en-US" dirty="0"/>
          </a:p>
        </p:txBody>
      </p:sp>
      <p:sp>
        <p:nvSpPr>
          <p:cNvPr id="3" name="Content Placeholder 2"/>
          <p:cNvSpPr>
            <a:spLocks noGrp="1"/>
          </p:cNvSpPr>
          <p:nvPr>
            <p:ph idx="1"/>
          </p:nvPr>
        </p:nvSpPr>
        <p:spPr/>
        <p:txBody>
          <a:bodyPr>
            <a:normAutofit/>
          </a:bodyPr>
          <a:lstStyle/>
          <a:p>
            <a:pPr marL="274320" lvl="1" indent="-274320" algn="just">
              <a:buClr>
                <a:schemeClr val="accent3"/>
              </a:buClr>
              <a:buSzPct val="95000"/>
            </a:pPr>
            <a:r>
              <a:rPr lang="en-US" dirty="0" smtClean="0"/>
              <a:t>Facts are specified as the same way the relations are specified in the Relational </a:t>
            </a:r>
            <a:r>
              <a:rPr lang="en-US" dirty="0" smtClean="0"/>
              <a:t>Database</a:t>
            </a:r>
          </a:p>
          <a:p>
            <a:pPr marL="548640" lvl="2" indent="-274320" algn="just">
              <a:buClr>
                <a:schemeClr val="accent3"/>
              </a:buClr>
              <a:buSzPct val="95000"/>
            </a:pPr>
            <a:r>
              <a:rPr lang="en-US" sz="2400" dirty="0" smtClean="0"/>
              <a:t>Except </a:t>
            </a:r>
            <a:r>
              <a:rPr lang="en-US" sz="2400" dirty="0" smtClean="0"/>
              <a:t>it is not necessary to include the attribute names</a:t>
            </a:r>
            <a:r>
              <a:rPr lang="en-US" sz="2400" dirty="0" smtClean="0"/>
              <a:t>.</a:t>
            </a:r>
          </a:p>
          <a:p>
            <a:pPr marL="548640" lvl="2" indent="-274320" algn="just">
              <a:buClr>
                <a:schemeClr val="accent3"/>
              </a:buClr>
              <a:buSzPct val="95000"/>
            </a:pPr>
            <a:r>
              <a:rPr lang="en-US" sz="2400" dirty="0" smtClean="0"/>
              <a:t>The </a:t>
            </a:r>
            <a:r>
              <a:rPr lang="en-US" sz="2400" dirty="0" smtClean="0"/>
              <a:t>meaning of an attribute value in a </a:t>
            </a:r>
            <a:r>
              <a:rPr lang="en-US" sz="2400" dirty="0" err="1" smtClean="0"/>
              <a:t>tuple</a:t>
            </a:r>
            <a:r>
              <a:rPr lang="en-US" sz="2400" dirty="0" smtClean="0"/>
              <a:t> is determined solely by its position in the </a:t>
            </a:r>
            <a:r>
              <a:rPr lang="en-US" sz="2400" dirty="0" err="1" smtClean="0"/>
              <a:t>tuple</a:t>
            </a:r>
            <a:endParaRPr lang="en-US" sz="2400" dirty="0" smtClean="0"/>
          </a:p>
          <a:p>
            <a:pPr algn="just"/>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Rules</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marL="274320" lvl="1" indent="-274320" algn="just">
              <a:buClr>
                <a:schemeClr val="accent3"/>
              </a:buClr>
              <a:buSzPct val="95000"/>
            </a:pPr>
            <a:r>
              <a:rPr lang="en-US" sz="2800" dirty="0" smtClean="0"/>
              <a:t>They specify “virtual relations” that are not actually stored but that can be formed from the facts by applying deduction mechanisms based on the rule specifications</a:t>
            </a:r>
            <a:r>
              <a:rPr lang="en-US" sz="2800" dirty="0" smtClean="0"/>
              <a:t>.</a:t>
            </a:r>
          </a:p>
          <a:p>
            <a:pPr marL="548640" lvl="2" indent="-274320" algn="just">
              <a:buClr>
                <a:schemeClr val="accent3"/>
              </a:buClr>
              <a:buSzPct val="95000"/>
            </a:pPr>
            <a:r>
              <a:rPr lang="en-US" sz="2800" dirty="0" smtClean="0"/>
              <a:t>somewhat </a:t>
            </a:r>
            <a:r>
              <a:rPr lang="en-US" sz="2800" dirty="0" smtClean="0"/>
              <a:t>similar to relational views, but different in the sense that it may involve recursion</a:t>
            </a:r>
          </a:p>
          <a:p>
            <a:pPr algn="just"/>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dirty="0" smtClean="0"/>
              <a:t>Notations</a:t>
            </a:r>
            <a:br>
              <a:rPr lang="en-US" dirty="0" smtClean="0"/>
            </a:br>
            <a:endParaRPr lang="en-US" dirty="0"/>
          </a:p>
        </p:txBody>
      </p:sp>
      <p:sp>
        <p:nvSpPr>
          <p:cNvPr id="3" name="Content Placeholder 2"/>
          <p:cNvSpPr>
            <a:spLocks noGrp="1"/>
          </p:cNvSpPr>
          <p:nvPr>
            <p:ph idx="1"/>
          </p:nvPr>
        </p:nvSpPr>
        <p:spPr/>
        <p:txBody>
          <a:bodyPr>
            <a:normAutofit/>
          </a:bodyPr>
          <a:lstStyle/>
          <a:p>
            <a:pPr marL="274320" lvl="1" indent="-274320" algn="just">
              <a:buClr>
                <a:schemeClr val="accent3"/>
              </a:buClr>
              <a:buSzPct val="95000"/>
            </a:pPr>
            <a:r>
              <a:rPr lang="en-US" sz="2800" dirty="0" smtClean="0"/>
              <a:t>Deductive database uses </a:t>
            </a:r>
            <a:r>
              <a:rPr lang="en-US" sz="2800" dirty="0" err="1" smtClean="0"/>
              <a:t>Datalog</a:t>
            </a:r>
            <a:r>
              <a:rPr lang="en-US" sz="2800" dirty="0" smtClean="0"/>
              <a:t> notation, which is a subset of </a:t>
            </a:r>
            <a:r>
              <a:rPr lang="en-US" sz="2800" dirty="0" smtClean="0"/>
              <a:t>Prolog</a:t>
            </a:r>
          </a:p>
          <a:p>
            <a:pPr marL="548640" lvl="2" indent="-274320" algn="just">
              <a:buClr>
                <a:schemeClr val="accent3"/>
              </a:buClr>
              <a:buSzPct val="95000"/>
            </a:pPr>
            <a:r>
              <a:rPr lang="en-US" sz="2800" dirty="0" smtClean="0"/>
              <a:t>Prolog </a:t>
            </a:r>
            <a:r>
              <a:rPr lang="en-US" sz="2800" dirty="0" smtClean="0"/>
              <a:t>is a language based on logic</a:t>
            </a:r>
            <a:r>
              <a:rPr lang="en-US" sz="2800" dirty="0" smtClean="0"/>
              <a:t>.</a:t>
            </a:r>
          </a:p>
          <a:p>
            <a:pPr marL="548640" lvl="2" indent="-274320" algn="just">
              <a:buClr>
                <a:schemeClr val="accent3"/>
              </a:buClr>
              <a:buSzPct val="95000"/>
            </a:pPr>
            <a:r>
              <a:rPr lang="en-US" sz="2800" dirty="0" err="1" smtClean="0"/>
              <a:t>Datalog</a:t>
            </a:r>
            <a:r>
              <a:rPr lang="en-US" sz="2800" dirty="0" smtClean="0"/>
              <a:t> </a:t>
            </a:r>
            <a:r>
              <a:rPr lang="en-US" sz="2800" dirty="0" smtClean="0"/>
              <a:t>is a deductive query language similar to Prolog but more suitable for database applications.</a:t>
            </a:r>
          </a:p>
          <a:p>
            <a:pPr algn="just"/>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Prolog and </a:t>
            </a:r>
            <a:r>
              <a:rPr lang="en-US" dirty="0" err="1" smtClean="0"/>
              <a:t>Datalog</a:t>
            </a:r>
            <a:r>
              <a:rPr lang="en-US" dirty="0" smtClean="0"/>
              <a:t> notations</a:t>
            </a:r>
            <a:endParaRPr lang="en-US" dirty="0"/>
          </a:p>
        </p:txBody>
      </p:sp>
      <p:sp>
        <p:nvSpPr>
          <p:cNvPr id="3" name="Content Placeholder 2"/>
          <p:cNvSpPr>
            <a:spLocks noGrp="1"/>
          </p:cNvSpPr>
          <p:nvPr>
            <p:ph idx="1"/>
          </p:nvPr>
        </p:nvSpPr>
        <p:spPr/>
        <p:txBody>
          <a:bodyPr/>
          <a:lstStyle/>
          <a:p>
            <a:pPr algn="just"/>
            <a:r>
              <a:rPr lang="en-US" dirty="0" smtClean="0"/>
              <a:t>The notation used in Prolog/</a:t>
            </a:r>
            <a:r>
              <a:rPr lang="en-US" dirty="0" err="1" smtClean="0"/>
              <a:t>Datalog</a:t>
            </a:r>
            <a:r>
              <a:rPr lang="en-US" dirty="0" smtClean="0"/>
              <a:t> is based on providing “predicates” with unique names. </a:t>
            </a:r>
            <a:endParaRPr lang="en-US" dirty="0" smtClean="0"/>
          </a:p>
          <a:p>
            <a:pPr algn="just"/>
            <a:r>
              <a:rPr lang="en-US" dirty="0" smtClean="0"/>
              <a:t>A predicate </a:t>
            </a:r>
            <a:r>
              <a:rPr lang="en-US" dirty="0" smtClean="0"/>
              <a:t>has an implicit meaning, which is stated by the predicate name and a fixed number of arguments</a:t>
            </a:r>
            <a:r>
              <a:rPr lang="en-US" dirty="0" smtClean="0"/>
              <a:t>.</a:t>
            </a:r>
          </a:p>
          <a:p>
            <a:pPr algn="just"/>
            <a:r>
              <a:rPr lang="en-US" dirty="0" smtClean="0"/>
              <a:t>If </a:t>
            </a:r>
            <a:r>
              <a:rPr lang="en-US" dirty="0" smtClean="0"/>
              <a:t>the arguments are all constant values, the predicate states that the fact is true.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Prolog convention</a:t>
            </a:r>
            <a:endParaRPr lang="en-US" dirty="0"/>
          </a:p>
        </p:txBody>
      </p:sp>
      <p:sp>
        <p:nvSpPr>
          <p:cNvPr id="3" name="Content Placeholder 2"/>
          <p:cNvSpPr>
            <a:spLocks noGrp="1"/>
          </p:cNvSpPr>
          <p:nvPr>
            <p:ph idx="1"/>
          </p:nvPr>
        </p:nvSpPr>
        <p:spPr/>
        <p:txBody>
          <a:bodyPr/>
          <a:lstStyle/>
          <a:p>
            <a:r>
              <a:rPr lang="en-US" dirty="0" smtClean="0"/>
              <a:t>All constant values in a predicate either are numeric or are character strings starting with lower case letters only</a:t>
            </a:r>
            <a:r>
              <a:rPr lang="en-US" dirty="0" smtClean="0"/>
              <a:t>.</a:t>
            </a:r>
          </a:p>
          <a:p>
            <a:r>
              <a:rPr lang="en-US" dirty="0" smtClean="0"/>
              <a:t>Variable </a:t>
            </a:r>
            <a:r>
              <a:rPr lang="en-US" dirty="0" smtClean="0"/>
              <a:t>names always start with an upper case letter.</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notation </a:t>
            </a:r>
            <a:endParaRPr lang="en-US" dirty="0"/>
          </a:p>
        </p:txBody>
      </p:sp>
      <p:sp>
        <p:nvSpPr>
          <p:cNvPr id="3" name="Content Placeholder 2"/>
          <p:cNvSpPr>
            <a:spLocks noGrp="1"/>
          </p:cNvSpPr>
          <p:nvPr>
            <p:ph idx="1"/>
          </p:nvPr>
        </p:nvSpPr>
        <p:spPr/>
        <p:txBody>
          <a:bodyPr/>
          <a:lstStyle/>
          <a:p>
            <a:r>
              <a:rPr lang="en-US" b="1" dirty="0" smtClean="0"/>
              <a:t>SUPERVISE(</a:t>
            </a:r>
            <a:r>
              <a:rPr lang="en-US" b="1" dirty="0" err="1" smtClean="0"/>
              <a:t>Supervisor,Supervisee</a:t>
            </a:r>
            <a:r>
              <a:rPr lang="en-US" b="1" dirty="0" smtClean="0"/>
              <a:t>)</a:t>
            </a:r>
          </a:p>
          <a:p>
            <a:endParaRPr lang="en-US" b="1" dirty="0" smtClean="0"/>
          </a:p>
          <a:p>
            <a:pPr>
              <a:buNone/>
            </a:pPr>
            <a:r>
              <a:rPr lang="en-US" dirty="0" smtClean="0"/>
              <a:t>  </a:t>
            </a:r>
          </a:p>
          <a:p>
            <a:pPr>
              <a:buNone/>
            </a:pPr>
            <a:r>
              <a:rPr lang="en-US" dirty="0" smtClean="0"/>
              <a:t> </a:t>
            </a:r>
            <a:r>
              <a:rPr lang="en-US" dirty="0" smtClean="0"/>
              <a:t>  Predicate </a:t>
            </a:r>
            <a:r>
              <a:rPr lang="en-US" dirty="0" smtClean="0"/>
              <a:t>name </a:t>
            </a:r>
            <a:r>
              <a:rPr lang="en-US" dirty="0" smtClean="0"/>
              <a:t>         Arguments</a:t>
            </a:r>
            <a:endParaRPr lang="en-US" dirty="0"/>
          </a:p>
        </p:txBody>
      </p:sp>
      <p:cxnSp>
        <p:nvCxnSpPr>
          <p:cNvPr id="5" name="Straight Arrow Connector 4"/>
          <p:cNvCxnSpPr/>
          <p:nvPr/>
        </p:nvCxnSpPr>
        <p:spPr>
          <a:xfrm rot="16200000" flipV="1">
            <a:off x="1371600" y="2743200"/>
            <a:ext cx="1066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16200000" flipV="1">
            <a:off x="3276600" y="2743200"/>
            <a:ext cx="1066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H="1" flipV="1">
            <a:off x="3962400" y="2590800"/>
            <a:ext cx="990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Datalog</a:t>
            </a:r>
            <a:r>
              <a:rPr lang="en-US" dirty="0" smtClean="0"/>
              <a:t> notation</a:t>
            </a:r>
            <a:endParaRPr lang="en-US" dirty="0"/>
          </a:p>
        </p:txBody>
      </p:sp>
      <p:sp>
        <p:nvSpPr>
          <p:cNvPr id="3" name="Content Placeholder 2"/>
          <p:cNvSpPr>
            <a:spLocks noGrp="1"/>
          </p:cNvSpPr>
          <p:nvPr>
            <p:ph idx="1"/>
          </p:nvPr>
        </p:nvSpPr>
        <p:spPr/>
        <p:txBody>
          <a:bodyPr/>
          <a:lstStyle/>
          <a:p>
            <a:pPr algn="just"/>
            <a:r>
              <a:rPr lang="en-US" dirty="0" err="1" smtClean="0"/>
              <a:t>Datalog</a:t>
            </a:r>
            <a:r>
              <a:rPr lang="en-US" dirty="0" smtClean="0"/>
              <a:t> program is built from basic objects called “atomic formulas</a:t>
            </a:r>
            <a:r>
              <a:rPr lang="en-US" dirty="0" smtClean="0"/>
              <a:t>”</a:t>
            </a:r>
          </a:p>
          <a:p>
            <a:pPr algn="just"/>
            <a:r>
              <a:rPr lang="en-US" dirty="0" smtClean="0"/>
              <a:t>This logic-based languages describe </a:t>
            </a:r>
            <a:r>
              <a:rPr lang="en-US" dirty="0" smtClean="0"/>
              <a:t>the syntax of atomic formulas and </a:t>
            </a:r>
            <a:r>
              <a:rPr lang="en-US" dirty="0" smtClean="0"/>
              <a:t>identify how </a:t>
            </a:r>
            <a:r>
              <a:rPr lang="en-US" dirty="0" smtClean="0"/>
              <a:t>they can be </a:t>
            </a:r>
            <a:r>
              <a:rPr lang="en-US" dirty="0" smtClean="0"/>
              <a:t>combined to </a:t>
            </a:r>
            <a:r>
              <a:rPr lang="en-US" dirty="0" smtClean="0"/>
              <a:t>form a program.</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predicates</a:t>
            </a:r>
            <a:endParaRPr lang="en-US" dirty="0"/>
          </a:p>
        </p:txBody>
      </p:sp>
      <p:sp>
        <p:nvSpPr>
          <p:cNvPr id="3" name="Content Placeholder 2"/>
          <p:cNvSpPr>
            <a:spLocks noGrp="1"/>
          </p:cNvSpPr>
          <p:nvPr>
            <p:ph idx="1"/>
          </p:nvPr>
        </p:nvSpPr>
        <p:spPr/>
        <p:txBody>
          <a:bodyPr/>
          <a:lstStyle/>
          <a:p>
            <a:r>
              <a:rPr lang="en-US" dirty="0" smtClean="0"/>
              <a:t>A number of built-in predicates are included in </a:t>
            </a:r>
            <a:r>
              <a:rPr lang="en-US" dirty="0" err="1" smtClean="0"/>
              <a:t>Datalog</a:t>
            </a:r>
            <a:r>
              <a:rPr lang="en-US" dirty="0" smtClean="0"/>
              <a:t>, which can be used to construct atomic formulas</a:t>
            </a:r>
            <a:r>
              <a:rPr lang="en-US" dirty="0" smtClean="0"/>
              <a:t>.</a:t>
            </a:r>
          </a:p>
          <a:p>
            <a:r>
              <a:rPr lang="en-US" dirty="0" smtClean="0"/>
              <a:t>Built-in </a:t>
            </a:r>
            <a:r>
              <a:rPr lang="en-US" dirty="0" smtClean="0"/>
              <a:t>predicates are of two types </a:t>
            </a:r>
            <a:r>
              <a:rPr lang="en-US" dirty="0" smtClean="0"/>
              <a:t>:</a:t>
            </a:r>
          </a:p>
          <a:p>
            <a:pPr lvl="1"/>
            <a:r>
              <a:rPr lang="en-US" dirty="0" smtClean="0"/>
              <a:t>Binary </a:t>
            </a:r>
            <a:r>
              <a:rPr lang="en-US" dirty="0" smtClean="0"/>
              <a:t>comparison predicates over ordered </a:t>
            </a:r>
            <a:r>
              <a:rPr lang="en-US" dirty="0" smtClean="0"/>
              <a:t>domains</a:t>
            </a:r>
          </a:p>
          <a:p>
            <a:pPr lvl="1"/>
            <a:r>
              <a:rPr lang="en-US" dirty="0" smtClean="0"/>
              <a:t>Comparison </a:t>
            </a:r>
            <a:r>
              <a:rPr lang="en-US" dirty="0" smtClean="0"/>
              <a:t>predicates over ordered or unordered domains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Interpretations of Rules</a:t>
            </a:r>
            <a:endParaRPr lang="en-US" dirty="0"/>
          </a:p>
        </p:txBody>
      </p:sp>
      <p:sp>
        <p:nvSpPr>
          <p:cNvPr id="3" name="Content Placeholder 2"/>
          <p:cNvSpPr>
            <a:spLocks noGrp="1"/>
          </p:cNvSpPr>
          <p:nvPr>
            <p:ph idx="1"/>
          </p:nvPr>
        </p:nvSpPr>
        <p:spPr/>
        <p:txBody>
          <a:bodyPr/>
          <a:lstStyle/>
          <a:p>
            <a:r>
              <a:rPr lang="en-US" dirty="0" smtClean="0"/>
              <a:t>Two main alternatives for interpreting the theoretical meaning of rules </a:t>
            </a:r>
            <a:r>
              <a:rPr lang="en-US" dirty="0" smtClean="0"/>
              <a:t>:</a:t>
            </a:r>
          </a:p>
          <a:p>
            <a:pPr lvl="1"/>
            <a:r>
              <a:rPr lang="en-US" dirty="0" smtClean="0"/>
              <a:t>Proof-theoretic</a:t>
            </a:r>
          </a:p>
          <a:p>
            <a:pPr lvl="1"/>
            <a:r>
              <a:rPr lang="en-US" dirty="0" smtClean="0"/>
              <a:t>Model-theoretic</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Proof-theoretic interpretation</a:t>
            </a:r>
            <a:endParaRPr lang="en-US" dirty="0"/>
          </a:p>
        </p:txBody>
      </p:sp>
      <p:sp>
        <p:nvSpPr>
          <p:cNvPr id="3" name="Content Placeholder 2"/>
          <p:cNvSpPr>
            <a:spLocks noGrp="1"/>
          </p:cNvSpPr>
          <p:nvPr>
            <p:ph idx="1"/>
          </p:nvPr>
        </p:nvSpPr>
        <p:spPr/>
        <p:txBody>
          <a:bodyPr/>
          <a:lstStyle/>
          <a:p>
            <a:r>
              <a:rPr lang="en-US" dirty="0" smtClean="0"/>
              <a:t>Axioms - the facts and rules to be true </a:t>
            </a:r>
            <a:r>
              <a:rPr lang="en-US" dirty="0" smtClean="0"/>
              <a:t>statements</a:t>
            </a:r>
          </a:p>
          <a:p>
            <a:pPr lvl="1"/>
            <a:r>
              <a:rPr lang="en-US" dirty="0" smtClean="0"/>
              <a:t>Ground </a:t>
            </a:r>
            <a:r>
              <a:rPr lang="en-US" dirty="0" smtClean="0"/>
              <a:t>Axioms- The facts that are given to be true</a:t>
            </a:r>
            <a:r>
              <a:rPr lang="en-US" dirty="0" smtClean="0"/>
              <a:t>.</a:t>
            </a:r>
          </a:p>
          <a:p>
            <a:pPr lvl="1"/>
            <a:r>
              <a:rPr lang="en-US" dirty="0" smtClean="0"/>
              <a:t>Deductive </a:t>
            </a:r>
            <a:r>
              <a:rPr lang="en-US" dirty="0" smtClean="0"/>
              <a:t>Axioms- Rules are called deductive axioms, because they can be used to deduce new facts.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Databases</a:t>
            </a:r>
            <a:endParaRPr lang="en-US" dirty="0"/>
          </a:p>
        </p:txBody>
      </p:sp>
      <p:sp>
        <p:nvSpPr>
          <p:cNvPr id="3" name="Content Placeholder 2"/>
          <p:cNvSpPr>
            <a:spLocks noGrp="1"/>
          </p:cNvSpPr>
          <p:nvPr>
            <p:ph idx="1"/>
          </p:nvPr>
        </p:nvSpPr>
        <p:spPr/>
        <p:txBody>
          <a:bodyPr/>
          <a:lstStyle/>
          <a:p>
            <a:pPr algn="just"/>
            <a:r>
              <a:rPr lang="en-US" dirty="0" smtClean="0"/>
              <a:t>An </a:t>
            </a:r>
            <a:r>
              <a:rPr lang="en-US" b="1" dirty="0" smtClean="0"/>
              <a:t>active database</a:t>
            </a:r>
            <a:r>
              <a:rPr lang="en-US" dirty="0" smtClean="0"/>
              <a:t> is a database that includes an event-driven architecture (often in the form of </a:t>
            </a:r>
            <a:r>
              <a:rPr lang="en-US" b="1" dirty="0" smtClean="0"/>
              <a:t>ECA</a:t>
            </a:r>
            <a:r>
              <a:rPr lang="en-US" dirty="0" smtClean="0"/>
              <a:t> rules) which can respond to conditions both inside and outside the database. </a:t>
            </a:r>
            <a:endParaRPr lang="en-US" dirty="0" smtClean="0"/>
          </a:p>
          <a:p>
            <a:pPr algn="just"/>
            <a:r>
              <a:rPr lang="en-US" dirty="0" smtClean="0"/>
              <a:t>Possible </a:t>
            </a:r>
            <a:r>
              <a:rPr lang="en-US" dirty="0" smtClean="0"/>
              <a:t>uses include security monitoring, alerting, statistics gathering and authorization</a:t>
            </a:r>
            <a:r>
              <a:rPr lang="en-US" dirty="0" smtClean="0"/>
              <a:t>.</a:t>
            </a:r>
            <a:endParaRPr lang="en-US" dirty="0" smtClean="0"/>
          </a:p>
          <a:p>
            <a:pPr algn="just"/>
            <a:r>
              <a:rPr lang="en-US" dirty="0" smtClean="0"/>
              <a:t>Most modern relational databases include active database features in the form of database triggers.</a:t>
            </a:r>
          </a:p>
          <a:p>
            <a:pPr algn="just"/>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Theoretic interpretation</a:t>
            </a:r>
            <a:endParaRPr lang="en-US" dirty="0"/>
          </a:p>
        </p:txBody>
      </p:sp>
      <p:sp>
        <p:nvSpPr>
          <p:cNvPr id="3" name="Content Placeholder 2"/>
          <p:cNvSpPr>
            <a:spLocks noGrp="1"/>
          </p:cNvSpPr>
          <p:nvPr>
            <p:ph idx="1"/>
          </p:nvPr>
        </p:nvSpPr>
        <p:spPr/>
        <p:txBody>
          <a:bodyPr/>
          <a:lstStyle/>
          <a:p>
            <a:r>
              <a:rPr lang="en-US" dirty="0" smtClean="0"/>
              <a:t>For a finite or infinite domain of constant values, we assign to a predicate every possible combination of values as arguments. Then we determine whether the predicate is true or false.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Main Memory Database System</a:t>
            </a:r>
            <a:r>
              <a:rPr lang="en-US" dirty="0" smtClean="0"/>
              <a:t> (MMDB)</a:t>
            </a:r>
            <a:endParaRPr lang="en-US" dirty="0"/>
          </a:p>
        </p:txBody>
      </p:sp>
      <p:sp>
        <p:nvSpPr>
          <p:cNvPr id="3" name="Content Placeholder 2"/>
          <p:cNvSpPr>
            <a:spLocks noGrp="1"/>
          </p:cNvSpPr>
          <p:nvPr>
            <p:ph idx="1"/>
          </p:nvPr>
        </p:nvSpPr>
        <p:spPr/>
        <p:txBody>
          <a:bodyPr>
            <a:normAutofit/>
          </a:bodyPr>
          <a:lstStyle/>
          <a:p>
            <a:pPr algn="just"/>
            <a:r>
              <a:rPr lang="en-US" dirty="0" smtClean="0"/>
              <a:t>a database management system that primarily relies on main memory for computer data </a:t>
            </a:r>
            <a:r>
              <a:rPr lang="en-US" dirty="0" smtClean="0"/>
              <a:t>storage</a:t>
            </a:r>
          </a:p>
          <a:p>
            <a:pPr algn="just"/>
            <a:r>
              <a:rPr lang="en-US" dirty="0" smtClean="0"/>
              <a:t>In-memory databases are faster than disk-optimized databases because disk access is slower than memory access, the internal optimization algorithms are simpler and execute fewer CPU instructions</a:t>
            </a:r>
            <a:r>
              <a:rPr lang="en-US" dirty="0" smtClean="0"/>
              <a:t>.</a:t>
            </a:r>
          </a:p>
          <a:p>
            <a:pPr algn="just"/>
            <a:r>
              <a:rPr lang="en-US" dirty="0" smtClean="0"/>
              <a:t> </a:t>
            </a:r>
            <a:r>
              <a:rPr lang="en-US" dirty="0" smtClean="0"/>
              <a:t>Accessing data in memory eliminates seek time when querying the data, which provides faster and more predictable performance than </a:t>
            </a:r>
            <a:r>
              <a:rPr lang="en-US" dirty="0" smtClean="0"/>
              <a:t>disk</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Memory Database System</a:t>
            </a:r>
            <a:endParaRPr lang="en-US" dirty="0"/>
          </a:p>
        </p:txBody>
      </p:sp>
      <p:sp>
        <p:nvSpPr>
          <p:cNvPr id="3" name="Content Placeholder 2"/>
          <p:cNvSpPr>
            <a:spLocks noGrp="1"/>
          </p:cNvSpPr>
          <p:nvPr>
            <p:ph idx="1"/>
          </p:nvPr>
        </p:nvSpPr>
        <p:spPr/>
        <p:txBody>
          <a:bodyPr/>
          <a:lstStyle/>
          <a:p>
            <a:pPr algn="just"/>
            <a:r>
              <a:rPr lang="en-US" dirty="0" smtClean="0"/>
              <a:t>Applications where response time is critical, such as those running telecommunications network equipment and mobile advertising networks, often use main-memory databases</a:t>
            </a:r>
          </a:p>
          <a:p>
            <a:pPr algn="just"/>
            <a:r>
              <a:rPr lang="en-US" dirty="0" smtClean="0"/>
              <a:t>A potential technical hurdle with in-memory data storage is the volatility of RAM. Specifically in the event of a power loss, intentional or otherwise, data stored in volatile RAM is lost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ACID support</a:t>
            </a:r>
            <a:br>
              <a:rPr lang="en-US" dirty="0" smtClean="0"/>
            </a:br>
            <a:endParaRPr lang="en-US" dirty="0"/>
          </a:p>
        </p:txBody>
      </p:sp>
      <p:sp>
        <p:nvSpPr>
          <p:cNvPr id="3" name="Content Placeholder 2"/>
          <p:cNvSpPr>
            <a:spLocks noGrp="1"/>
          </p:cNvSpPr>
          <p:nvPr>
            <p:ph idx="1"/>
          </p:nvPr>
        </p:nvSpPr>
        <p:spPr>
          <a:xfrm>
            <a:off x="457200" y="1295400"/>
            <a:ext cx="8229600" cy="5029200"/>
          </a:xfrm>
        </p:spPr>
        <p:txBody>
          <a:bodyPr/>
          <a:lstStyle/>
          <a:p>
            <a:pPr algn="just"/>
            <a:r>
              <a:rPr lang="en-US" dirty="0" smtClean="0"/>
              <a:t>main memory databases store data on volatile memory </a:t>
            </a:r>
            <a:r>
              <a:rPr lang="en-US" dirty="0" smtClean="0"/>
              <a:t>devices. </a:t>
            </a:r>
            <a:r>
              <a:rPr lang="en-US" dirty="0" smtClean="0"/>
              <a:t>In this case, IMDBs can be said to lack support for the "durability" portion of the ACID (atomicity, consistency, isolation, durability) </a:t>
            </a:r>
            <a:r>
              <a:rPr lang="en-US" dirty="0" smtClean="0"/>
              <a:t>properties</a:t>
            </a:r>
          </a:p>
          <a:p>
            <a:pPr algn="just"/>
            <a:r>
              <a:rPr lang="en-US" dirty="0" smtClean="0"/>
              <a:t>Many IMDBs have added durability via the following mechanisms</a:t>
            </a:r>
            <a:r>
              <a:rPr lang="en-US" dirty="0" smtClean="0"/>
              <a:t>:</a:t>
            </a:r>
          </a:p>
          <a:p>
            <a:pPr lvl="1" algn="just"/>
            <a:r>
              <a:rPr lang="en-US" dirty="0" smtClean="0"/>
              <a:t>Snapshot files, or, checkpoint </a:t>
            </a:r>
            <a:r>
              <a:rPr lang="en-US" dirty="0" smtClean="0"/>
              <a:t>images</a:t>
            </a:r>
          </a:p>
          <a:p>
            <a:pPr lvl="1" algn="just"/>
            <a:r>
              <a:rPr lang="en-US" dirty="0" smtClean="0"/>
              <a:t>Transaction </a:t>
            </a:r>
            <a:r>
              <a:rPr lang="en-US" dirty="0" smtClean="0"/>
              <a:t>logging</a:t>
            </a:r>
          </a:p>
          <a:p>
            <a:pPr lvl="1" algn="just"/>
            <a:r>
              <a:rPr lang="en-US" dirty="0" smtClean="0"/>
              <a:t>Non-volatile random-access memory (NVRAM</a:t>
            </a:r>
            <a:r>
              <a:rPr lang="en-US" dirty="0" smtClean="0"/>
              <a:t>)</a:t>
            </a:r>
          </a:p>
          <a:p>
            <a:pPr lvl="1" algn="just"/>
            <a:r>
              <a:rPr lang="en-US" dirty="0" smtClean="0"/>
              <a:t>High availability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Semantic Databases</a:t>
            </a:r>
            <a:endParaRPr lang="en-US" dirty="0"/>
          </a:p>
        </p:txBody>
      </p:sp>
      <p:sp>
        <p:nvSpPr>
          <p:cNvPr id="3" name="Content Placeholder 2"/>
          <p:cNvSpPr>
            <a:spLocks noGrp="1"/>
          </p:cNvSpPr>
          <p:nvPr>
            <p:ph idx="1"/>
          </p:nvPr>
        </p:nvSpPr>
        <p:spPr>
          <a:xfrm>
            <a:off x="228600" y="1524000"/>
            <a:ext cx="8458200" cy="5181600"/>
          </a:xfrm>
        </p:spPr>
        <p:txBody>
          <a:bodyPr>
            <a:normAutofit/>
          </a:bodyPr>
          <a:lstStyle/>
          <a:p>
            <a:pPr algn="just"/>
            <a:r>
              <a:rPr lang="en-US" dirty="0" smtClean="0"/>
              <a:t>The logical data structure of a database management system (DBMS), whether hierarchical, network, or relational, cannot totally satisfy the requirements for a conceptual definition of data, because it is limited in scope and biased toward the implementation strategy employed by the DBMS</a:t>
            </a:r>
            <a:r>
              <a:rPr lang="en-US" dirty="0" smtClean="0"/>
              <a:t>.</a:t>
            </a:r>
          </a:p>
          <a:p>
            <a:pPr algn="just"/>
            <a:r>
              <a:rPr lang="en-US" dirty="0" smtClean="0"/>
              <a:t> </a:t>
            </a:r>
            <a:r>
              <a:rPr lang="en-US" dirty="0" smtClean="0"/>
              <a:t>Therefore, the need to define data from a conceptual view has led to the development of semantic data modeling techniques. </a:t>
            </a:r>
          </a:p>
          <a:p>
            <a:pPr algn="just"/>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Databases</a:t>
            </a:r>
            <a:endParaRPr lang="en-US" dirty="0"/>
          </a:p>
        </p:txBody>
      </p:sp>
      <p:pic>
        <p:nvPicPr>
          <p:cNvPr id="30722" name="Picture 2"/>
          <p:cNvPicPr>
            <a:picLocks noGrp="1" noChangeAspect="1" noChangeArrowheads="1"/>
          </p:cNvPicPr>
          <p:nvPr>
            <p:ph idx="1"/>
          </p:nvPr>
        </p:nvPicPr>
        <p:blipFill>
          <a:blip r:embed="rId2"/>
          <a:srcRect/>
          <a:stretch>
            <a:fillRect/>
          </a:stretch>
        </p:blipFill>
        <p:spPr bwMode="auto">
          <a:xfrm>
            <a:off x="838200" y="2209800"/>
            <a:ext cx="7772400" cy="38100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Databases</a:t>
            </a:r>
            <a:endParaRPr lang="en-US" dirty="0"/>
          </a:p>
        </p:txBody>
      </p:sp>
      <p:sp>
        <p:nvSpPr>
          <p:cNvPr id="3" name="Content Placeholder 2"/>
          <p:cNvSpPr>
            <a:spLocks noGrp="1"/>
          </p:cNvSpPr>
          <p:nvPr>
            <p:ph idx="1"/>
          </p:nvPr>
        </p:nvSpPr>
        <p:spPr/>
        <p:txBody>
          <a:bodyPr/>
          <a:lstStyle/>
          <a:p>
            <a:pPr algn="just"/>
            <a:r>
              <a:rPr lang="en-US" dirty="0" smtClean="0"/>
              <a:t>Techniques </a:t>
            </a:r>
            <a:r>
              <a:rPr lang="en-US" dirty="0" smtClean="0"/>
              <a:t>to define the meaning of data within the context of its interrelationships with other </a:t>
            </a:r>
            <a:r>
              <a:rPr lang="en-US" dirty="0" smtClean="0"/>
              <a:t>data. </a:t>
            </a:r>
            <a:r>
              <a:rPr lang="en-US" dirty="0" smtClean="0"/>
              <a:t>The real world, in terms of resources, ideas, events, etc., are symbolically defined within physical data stores. </a:t>
            </a:r>
            <a:endParaRPr lang="en-US" dirty="0" smtClean="0"/>
          </a:p>
          <a:p>
            <a:pPr algn="just"/>
            <a:r>
              <a:rPr lang="en-US" dirty="0" smtClean="0"/>
              <a:t>A </a:t>
            </a:r>
            <a:r>
              <a:rPr lang="en-US" dirty="0" smtClean="0"/>
              <a:t>semantic data model is an abstraction which defines how the stored symbols relate to the real world. </a:t>
            </a:r>
            <a:endParaRPr lang="en-US" dirty="0" smtClean="0"/>
          </a:p>
          <a:p>
            <a:pPr algn="just"/>
            <a:r>
              <a:rPr lang="en-US" dirty="0" smtClean="0"/>
              <a:t>Thus</a:t>
            </a:r>
            <a:r>
              <a:rPr lang="en-US" dirty="0" smtClean="0"/>
              <a:t>, the model must be a true representation of the real world.</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Databases</a:t>
            </a:r>
            <a:endParaRPr lang="en-US" dirty="0"/>
          </a:p>
        </p:txBody>
      </p:sp>
      <p:sp>
        <p:nvSpPr>
          <p:cNvPr id="3" name="Content Placeholder 2"/>
          <p:cNvSpPr>
            <a:spLocks noGrp="1"/>
          </p:cNvSpPr>
          <p:nvPr>
            <p:ph idx="1"/>
          </p:nvPr>
        </p:nvSpPr>
        <p:spPr/>
        <p:txBody>
          <a:bodyPr/>
          <a:lstStyle/>
          <a:p>
            <a:pPr algn="just"/>
            <a:r>
              <a:rPr lang="en-US" dirty="0" smtClean="0"/>
              <a:t>According to </a:t>
            </a:r>
            <a:r>
              <a:rPr lang="en-US" dirty="0" err="1" smtClean="0"/>
              <a:t>Klas</a:t>
            </a:r>
            <a:r>
              <a:rPr lang="en-US" dirty="0" smtClean="0"/>
              <a:t> and </a:t>
            </a:r>
            <a:r>
              <a:rPr lang="en-US" dirty="0" err="1" smtClean="0"/>
              <a:t>Schrefl</a:t>
            </a:r>
            <a:r>
              <a:rPr lang="en-US" dirty="0" smtClean="0"/>
              <a:t> (1995), the "overall goal of semantic data models is to capture more meaning of data by integrating relational concepts with more powerful abstraction concepts known from the Artificial Intelligence field. </a:t>
            </a:r>
            <a:r>
              <a:rPr lang="en-US" dirty="0" smtClean="0"/>
              <a:t>The </a:t>
            </a:r>
            <a:r>
              <a:rPr lang="en-US" dirty="0" smtClean="0"/>
              <a:t>idea is to provide high level modeling primitives as an integral part of a data model in order to facilitate the representation of real world situations"</a:t>
            </a:r>
          </a:p>
          <a:p>
            <a:pPr algn="just"/>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a:t>
            </a:r>
            <a:br>
              <a:rPr lang="en-US" dirty="0" smtClean="0"/>
            </a:br>
            <a:endParaRPr lang="en-US" dirty="0"/>
          </a:p>
        </p:txBody>
      </p:sp>
      <p:sp>
        <p:nvSpPr>
          <p:cNvPr id="3" name="Content Placeholder 2"/>
          <p:cNvSpPr>
            <a:spLocks noGrp="1"/>
          </p:cNvSpPr>
          <p:nvPr>
            <p:ph idx="1"/>
          </p:nvPr>
        </p:nvSpPr>
        <p:spPr/>
        <p:txBody>
          <a:bodyPr/>
          <a:lstStyle/>
          <a:p>
            <a:r>
              <a:rPr lang="en-US" dirty="0" smtClean="0"/>
              <a:t>Planning of Data </a:t>
            </a:r>
            <a:r>
              <a:rPr lang="en-US" dirty="0" smtClean="0"/>
              <a:t>Resources</a:t>
            </a:r>
          </a:p>
          <a:p>
            <a:r>
              <a:rPr lang="en-US" dirty="0" smtClean="0"/>
              <a:t>Building of Shareable </a:t>
            </a:r>
            <a:r>
              <a:rPr lang="en-US" dirty="0" smtClean="0"/>
              <a:t>Databases</a:t>
            </a:r>
          </a:p>
          <a:p>
            <a:r>
              <a:rPr lang="en-US" dirty="0" smtClean="0"/>
              <a:t>Evaluation of Vendor </a:t>
            </a:r>
            <a:r>
              <a:rPr lang="en-US" dirty="0" smtClean="0"/>
              <a:t>Software</a:t>
            </a:r>
          </a:p>
          <a:p>
            <a:r>
              <a:rPr lang="en-US" smtClean="0"/>
              <a:t>Integration of Existing Databases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Databases</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Lightbox"/>
          <p:cNvPicPr>
            <a:picLocks noChangeAspect="1" noChangeArrowheads="1"/>
          </p:cNvPicPr>
          <p:nvPr/>
        </p:nvPicPr>
        <p:blipFill>
          <a:blip r:embed="rId2"/>
          <a:srcRect/>
          <a:stretch>
            <a:fillRect/>
          </a:stretch>
        </p:blipFill>
        <p:spPr bwMode="auto">
          <a:xfrm>
            <a:off x="990600" y="1981199"/>
            <a:ext cx="6400800" cy="4419601"/>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Databases</a:t>
            </a:r>
            <a:endParaRPr lang="en-US" dirty="0"/>
          </a:p>
        </p:txBody>
      </p:sp>
      <p:sp>
        <p:nvSpPr>
          <p:cNvPr id="3" name="Content Placeholder 2"/>
          <p:cNvSpPr>
            <a:spLocks noGrp="1"/>
          </p:cNvSpPr>
          <p:nvPr>
            <p:ph idx="1"/>
          </p:nvPr>
        </p:nvSpPr>
        <p:spPr>
          <a:xfrm>
            <a:off x="457200" y="1935480"/>
            <a:ext cx="8229600" cy="4693920"/>
          </a:xfrm>
        </p:spPr>
        <p:txBody>
          <a:bodyPr>
            <a:normAutofit lnSpcReduction="10000"/>
          </a:bodyPr>
          <a:lstStyle/>
          <a:p>
            <a:pPr algn="just"/>
            <a:r>
              <a:rPr lang="en-US" dirty="0" smtClean="0"/>
              <a:t>Active Database is a database consisting of set of </a:t>
            </a:r>
            <a:r>
              <a:rPr lang="en-US" dirty="0" smtClean="0"/>
              <a:t>triggers</a:t>
            </a:r>
          </a:p>
          <a:p>
            <a:pPr algn="just"/>
            <a:r>
              <a:rPr lang="en-US" dirty="0" smtClean="0"/>
              <a:t>If the trigger is active then DBMS executes the condition part and then executes the action part only if the specified condition is evaluated to true. It is possible to activate more than one trigger within a single statement</a:t>
            </a:r>
            <a:r>
              <a:rPr lang="en-US" dirty="0" smtClean="0"/>
              <a:t>.</a:t>
            </a:r>
          </a:p>
          <a:p>
            <a:pPr algn="just"/>
            <a:r>
              <a:rPr lang="en-US" dirty="0" smtClean="0"/>
              <a:t>In such situation, DBMS processes each of the trigger randomly. The execution of an action part of a trigger may either activate other triggers or the same trigger that Initialized this action. Such types of trigger that activates itself is called as ‘recursive trigger’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Active Database</a:t>
            </a:r>
            <a:endParaRPr lang="en-US" dirty="0"/>
          </a:p>
        </p:txBody>
      </p:sp>
      <p:sp>
        <p:nvSpPr>
          <p:cNvPr id="3" name="Content Placeholder 2"/>
          <p:cNvSpPr>
            <a:spLocks noGrp="1"/>
          </p:cNvSpPr>
          <p:nvPr>
            <p:ph idx="1"/>
          </p:nvPr>
        </p:nvSpPr>
        <p:spPr>
          <a:xfrm>
            <a:off x="457200" y="2087880"/>
            <a:ext cx="8229600" cy="4389120"/>
          </a:xfrm>
        </p:spPr>
        <p:txBody>
          <a:bodyPr>
            <a:normAutofit lnSpcReduction="10000"/>
          </a:bodyPr>
          <a:lstStyle/>
          <a:p>
            <a:pPr fontAlgn="base"/>
            <a:r>
              <a:rPr lang="en-US" dirty="0" smtClean="0"/>
              <a:t>It possess all the concepts of a conventional database i.e. data </a:t>
            </a:r>
            <a:r>
              <a:rPr lang="en-US" dirty="0" err="1" smtClean="0"/>
              <a:t>modelling</a:t>
            </a:r>
            <a:r>
              <a:rPr lang="en-US" dirty="0" smtClean="0"/>
              <a:t> facilities, query language etc.</a:t>
            </a:r>
          </a:p>
          <a:p>
            <a:pPr fontAlgn="base"/>
            <a:r>
              <a:rPr lang="en-US" dirty="0" smtClean="0"/>
              <a:t>It supports all the functions of a traditional database like data definition, data manipulation, storage management etc.</a:t>
            </a:r>
          </a:p>
          <a:p>
            <a:pPr fontAlgn="base"/>
            <a:r>
              <a:rPr lang="en-US" dirty="0" smtClean="0"/>
              <a:t>It supports definition and management of ECA rules.</a:t>
            </a:r>
          </a:p>
          <a:p>
            <a:pPr fontAlgn="base"/>
            <a:r>
              <a:rPr lang="en-US" dirty="0" smtClean="0"/>
              <a:t>It detects event occurrence.</a:t>
            </a:r>
          </a:p>
          <a:p>
            <a:pPr fontAlgn="base"/>
            <a:r>
              <a:rPr lang="en-US" dirty="0" smtClean="0"/>
              <a:t>It must be able to evaluate conditions and to execute actions.</a:t>
            </a:r>
          </a:p>
          <a:p>
            <a:pPr fontAlgn="base"/>
            <a:r>
              <a:rPr lang="en-US" dirty="0" smtClean="0"/>
              <a:t>It means that it has to implement rule execution.</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pPr algn="just" fontAlgn="base"/>
            <a:r>
              <a:rPr lang="en-US" dirty="0" smtClean="0"/>
              <a:t>Enhances traditional database functionalities with powerful rule processing capabilities.</a:t>
            </a:r>
          </a:p>
          <a:p>
            <a:pPr algn="just" fontAlgn="base"/>
            <a:r>
              <a:rPr lang="en-US" dirty="0" smtClean="0"/>
              <a:t>Enable a uniform and centralized description of the business rules relevant to the information system.</a:t>
            </a:r>
          </a:p>
          <a:p>
            <a:pPr algn="just" fontAlgn="base"/>
            <a:r>
              <a:rPr lang="en-US" dirty="0" smtClean="0"/>
              <a:t>Avoids redundancy of checking and repair operations.</a:t>
            </a:r>
          </a:p>
          <a:p>
            <a:pPr algn="just" fontAlgn="base"/>
            <a:r>
              <a:rPr lang="en-US" dirty="0" smtClean="0"/>
              <a:t>Suitable platform for building large and efficient knowledge base and expert systems.</a:t>
            </a:r>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Deductive Database ?</a:t>
            </a:r>
            <a:endParaRPr lang="en-US" dirty="0"/>
          </a:p>
        </p:txBody>
      </p:sp>
      <p:sp>
        <p:nvSpPr>
          <p:cNvPr id="3" name="Content Placeholder 2"/>
          <p:cNvSpPr>
            <a:spLocks noGrp="1"/>
          </p:cNvSpPr>
          <p:nvPr>
            <p:ph idx="1"/>
          </p:nvPr>
        </p:nvSpPr>
        <p:spPr/>
        <p:txBody>
          <a:bodyPr/>
          <a:lstStyle/>
          <a:p>
            <a:r>
              <a:rPr lang="en-US" dirty="0" smtClean="0"/>
              <a:t>A Deductive Database system is a database system that includes capabilities to define “Rules”, which can deduce additional information from the facts that are stored in a </a:t>
            </a:r>
            <a:r>
              <a:rPr lang="en-US" dirty="0" smtClean="0"/>
              <a:t>database</a:t>
            </a:r>
          </a:p>
          <a:p>
            <a:r>
              <a:rPr lang="en-US" dirty="0" smtClean="0"/>
              <a:t>Mathematical </a:t>
            </a:r>
            <a:r>
              <a:rPr lang="en-US" dirty="0" smtClean="0"/>
              <a:t>logic is a part of the theoretical foundation for the Deductive Database, that is why it is also called a “logic database”.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DDB uses a declarative </a:t>
            </a:r>
            <a:r>
              <a:rPr lang="en-US" dirty="0" smtClean="0"/>
              <a:t>language</a:t>
            </a:r>
            <a:endParaRPr lang="en-US" dirty="0"/>
          </a:p>
        </p:txBody>
      </p:sp>
      <p:sp>
        <p:nvSpPr>
          <p:cNvPr id="3" name="Content Placeholder 2"/>
          <p:cNvSpPr>
            <a:spLocks noGrp="1"/>
          </p:cNvSpPr>
          <p:nvPr>
            <p:ph idx="1"/>
          </p:nvPr>
        </p:nvSpPr>
        <p:spPr/>
        <p:txBody>
          <a:bodyPr/>
          <a:lstStyle/>
          <a:p>
            <a:pPr algn="just"/>
            <a:r>
              <a:rPr lang="en-US" dirty="0" smtClean="0"/>
              <a:t>Declarative Language means a language that defines what a program wants to achieve, rather than one that specifies the details of how to achieve it</a:t>
            </a:r>
            <a:r>
              <a:rPr lang="en-US" dirty="0" smtClean="0"/>
              <a:t>.</a:t>
            </a:r>
          </a:p>
          <a:p>
            <a:pPr algn="just"/>
            <a:r>
              <a:rPr lang="en-US" dirty="0" smtClean="0"/>
              <a:t>A </a:t>
            </a:r>
            <a:r>
              <a:rPr lang="en-US" dirty="0" smtClean="0"/>
              <a:t>deduction mechanism within the system can deduce new facts from the database by interpreting these rules.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smtClean="0"/>
              <a:t>Types of specifications of DDB</a:t>
            </a:r>
            <a:endParaRPr lang="en-US" dirty="0"/>
          </a:p>
        </p:txBody>
      </p:sp>
      <p:sp>
        <p:nvSpPr>
          <p:cNvPr id="3" name="Content Placeholder 2"/>
          <p:cNvSpPr>
            <a:spLocks noGrp="1"/>
          </p:cNvSpPr>
          <p:nvPr>
            <p:ph idx="1"/>
          </p:nvPr>
        </p:nvSpPr>
        <p:spPr>
          <a:xfrm>
            <a:off x="457200" y="2057400"/>
            <a:ext cx="8229600" cy="3657600"/>
          </a:xfrm>
        </p:spPr>
        <p:txBody>
          <a:bodyPr>
            <a:normAutofit/>
          </a:bodyPr>
          <a:lstStyle/>
          <a:p>
            <a:pPr algn="just"/>
            <a:r>
              <a:rPr lang="en-US" dirty="0" smtClean="0"/>
              <a:t>There are two main types of </a:t>
            </a:r>
            <a:r>
              <a:rPr lang="en-US" dirty="0" smtClean="0"/>
              <a:t>specifications:</a:t>
            </a:r>
          </a:p>
          <a:p>
            <a:pPr lvl="1" algn="just"/>
            <a:r>
              <a:rPr lang="en-US" dirty="0" smtClean="0"/>
              <a:t>Facts</a:t>
            </a:r>
          </a:p>
          <a:p>
            <a:pPr lvl="1" algn="just"/>
            <a:r>
              <a:rPr lang="en-US" dirty="0" smtClean="0"/>
              <a:t>Rules</a:t>
            </a:r>
          </a:p>
          <a:p>
            <a:pPr algn="just">
              <a:buNone/>
            </a:pPr>
            <a:endParaRPr lang="en-US"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1080</TotalTime>
  <Words>930</Words>
  <Application>Microsoft Office PowerPoint</Application>
  <PresentationFormat>On-screen Show (4:3)</PresentationFormat>
  <Paragraphs>102</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Flow</vt:lpstr>
      <vt:lpstr>Emerging Databases</vt:lpstr>
      <vt:lpstr>Active Databases</vt:lpstr>
      <vt:lpstr>Active Databases</vt:lpstr>
      <vt:lpstr>Active Databases</vt:lpstr>
      <vt:lpstr>Features of Active Database</vt:lpstr>
      <vt:lpstr>Advantages</vt:lpstr>
      <vt:lpstr>What is Deductive Database ?</vt:lpstr>
      <vt:lpstr>DDB uses a declarative language</vt:lpstr>
      <vt:lpstr>Types of specifications of DDB</vt:lpstr>
      <vt:lpstr>Facts</vt:lpstr>
      <vt:lpstr>   Rules </vt:lpstr>
      <vt:lpstr>Notations </vt:lpstr>
      <vt:lpstr>Prolog and Datalog notations</vt:lpstr>
      <vt:lpstr>Prolog convention</vt:lpstr>
      <vt:lpstr>Example of notation </vt:lpstr>
      <vt:lpstr>Datalog notation</vt:lpstr>
      <vt:lpstr>Built-in predicates</vt:lpstr>
      <vt:lpstr>Interpretations of Rules</vt:lpstr>
      <vt:lpstr>Proof-theoretic interpretation</vt:lpstr>
      <vt:lpstr>Model Theoretic interpretation</vt:lpstr>
      <vt:lpstr>Main Memory Database System (MMDB)</vt:lpstr>
      <vt:lpstr>Main Memory Database System</vt:lpstr>
      <vt:lpstr>ACID support </vt:lpstr>
      <vt:lpstr>Semantic Databases</vt:lpstr>
      <vt:lpstr>Semantic Databases</vt:lpstr>
      <vt:lpstr>Semantic Databases</vt:lpstr>
      <vt:lpstr>Semantic Databases</vt:lpstr>
      <vt:lpstr>Applications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Emerging Databases</dc:title>
  <dc:creator>Rushali</dc:creator>
  <cp:lastModifiedBy>Rushali</cp:lastModifiedBy>
  <cp:revision>26</cp:revision>
  <dcterms:created xsi:type="dcterms:W3CDTF">2021-11-22T10:12:17Z</dcterms:created>
  <dcterms:modified xsi:type="dcterms:W3CDTF">2021-11-23T04:13:05Z</dcterms:modified>
</cp:coreProperties>
</file>