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70" r:id="rId12"/>
    <p:sldId id="269" r:id="rId13"/>
    <p:sldId id="271" r:id="rId14"/>
    <p:sldId id="272" r:id="rId15"/>
    <p:sldId id="273" r:id="rId16"/>
    <p:sldId id="264" r:id="rId17"/>
    <p:sldId id="267" r:id="rId18"/>
    <p:sldId id="268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8C8CA0-9DA6-40C6-A687-5023CF4EDC88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590FF95-3732-4D2D-A793-86649A8B1AD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Extended E-R Features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Specialization</a:t>
            </a:r>
            <a:r>
              <a:rPr lang="en-US" dirty="0" smtClean="0"/>
              <a:t> is a process that defines a group entities which is divided into sub groups based on their </a:t>
            </a:r>
            <a:r>
              <a:rPr lang="en-US" dirty="0" smtClean="0"/>
              <a:t>characteristic</a:t>
            </a:r>
            <a:endParaRPr lang="en-US" dirty="0" smtClean="0"/>
          </a:p>
          <a:p>
            <a:pPr algn="just"/>
            <a:r>
              <a:rPr lang="en-US" dirty="0" smtClean="0"/>
              <a:t>It is a top down approach, in which one higher entity can be broken down into two lower level </a:t>
            </a:r>
            <a:r>
              <a:rPr lang="en-US" dirty="0" smtClean="0"/>
              <a:t>entity</a:t>
            </a:r>
            <a:endParaRPr lang="en-US" dirty="0" smtClean="0"/>
          </a:p>
          <a:p>
            <a:pPr algn="just"/>
            <a:r>
              <a:rPr lang="en-US" dirty="0" smtClean="0"/>
              <a:t>It maximizes the difference between the members of an entity by identifying the unique characteristic or attributes of each </a:t>
            </a:r>
            <a:r>
              <a:rPr lang="en-US" dirty="0" smtClean="0"/>
              <a:t>member</a:t>
            </a:r>
            <a:endParaRPr lang="en-US" dirty="0" smtClean="0"/>
          </a:p>
          <a:p>
            <a:pPr algn="just"/>
            <a:r>
              <a:rPr lang="en-US" dirty="0" smtClean="0"/>
              <a:t>It defines one or more sub class </a:t>
            </a:r>
            <a:r>
              <a:rPr lang="en-US" dirty="0" smtClean="0"/>
              <a:t>for </a:t>
            </a:r>
            <a:r>
              <a:rPr lang="en-US" dirty="0" smtClean="0"/>
              <a:t>the super class and also forms the </a:t>
            </a:r>
            <a:r>
              <a:rPr lang="en-US" dirty="0" err="1" smtClean="0"/>
              <a:t>superclass</a:t>
            </a:r>
            <a:r>
              <a:rPr lang="en-US" dirty="0" smtClean="0"/>
              <a:t>/subclass </a:t>
            </a:r>
            <a:r>
              <a:rPr lang="en-US" dirty="0" smtClean="0"/>
              <a:t>relationship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362200"/>
            <a:ext cx="30480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Employee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562600" y="5562600"/>
            <a:ext cx="1828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55626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Developer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981200" y="47244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47244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10800000">
            <a:off x="3429000" y="3962400"/>
            <a:ext cx="1600200" cy="11430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4191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ISA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810000" y="3581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0" y="4800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Down Approach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6896100" y="41529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42987"/>
            <a:ext cx="8686800" cy="7096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Specialization </a:t>
            </a:r>
            <a:r>
              <a:rPr lang="en-US" dirty="0"/>
              <a:t>and Generalization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2144712"/>
            <a:ext cx="7797800" cy="4027488"/>
          </a:xfrm>
        </p:spPr>
        <p:txBody>
          <a:bodyPr>
            <a:normAutofit fontScale="92500"/>
          </a:bodyPr>
          <a:lstStyle/>
          <a:p>
            <a:r>
              <a:rPr lang="en-US" dirty="0"/>
              <a:t>Can have multiple specializations of an entity set based on different features.  </a:t>
            </a:r>
          </a:p>
          <a:p>
            <a:r>
              <a:rPr lang="en-US" dirty="0"/>
              <a:t>E.g. </a:t>
            </a:r>
            <a:r>
              <a:rPr lang="en-US" i="1" dirty="0" err="1"/>
              <a:t>permanent_employee</a:t>
            </a:r>
            <a:r>
              <a:rPr lang="en-US" i="1" dirty="0"/>
              <a:t> </a:t>
            </a:r>
            <a:r>
              <a:rPr lang="en-US" dirty="0"/>
              <a:t>vs. </a:t>
            </a:r>
            <a:r>
              <a:rPr lang="en-US" i="1" dirty="0" err="1"/>
              <a:t>temporary_employee</a:t>
            </a:r>
            <a:r>
              <a:rPr lang="en-US" dirty="0"/>
              <a:t>, in addition to </a:t>
            </a:r>
            <a:r>
              <a:rPr lang="en-US" i="1" dirty="0"/>
              <a:t>officer  </a:t>
            </a:r>
            <a:r>
              <a:rPr lang="en-US" dirty="0"/>
              <a:t>vs. </a:t>
            </a:r>
            <a:r>
              <a:rPr lang="en-US" i="1" dirty="0"/>
              <a:t>secretary </a:t>
            </a:r>
            <a:r>
              <a:rPr lang="en-US" dirty="0"/>
              <a:t>vs. </a:t>
            </a:r>
            <a:r>
              <a:rPr lang="en-US" i="1" dirty="0"/>
              <a:t>teller</a:t>
            </a:r>
          </a:p>
          <a:p>
            <a:r>
              <a:rPr lang="en-US" dirty="0"/>
              <a:t>Each particular employee would be </a:t>
            </a:r>
          </a:p>
          <a:p>
            <a:pPr lvl="1"/>
            <a:r>
              <a:rPr lang="en-US" dirty="0"/>
              <a:t>a member of one of </a:t>
            </a:r>
            <a:r>
              <a:rPr lang="en-US" i="1" dirty="0" err="1"/>
              <a:t>permanent_employee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i="1" dirty="0" err="1"/>
              <a:t>temporary_employee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and also a member of one of </a:t>
            </a:r>
            <a:r>
              <a:rPr lang="en-US" i="1" dirty="0"/>
              <a:t>officer</a:t>
            </a:r>
            <a:r>
              <a:rPr lang="en-US" dirty="0"/>
              <a:t>, </a:t>
            </a:r>
            <a:r>
              <a:rPr lang="en-US" i="1" dirty="0"/>
              <a:t>secretary</a:t>
            </a:r>
            <a:r>
              <a:rPr lang="en-US" dirty="0"/>
              <a:t>, or </a:t>
            </a:r>
            <a:r>
              <a:rPr lang="en-US" i="1" dirty="0"/>
              <a:t>teller</a:t>
            </a:r>
          </a:p>
          <a:p>
            <a:r>
              <a:rPr lang="en-US" dirty="0"/>
              <a:t>The ISA relationship also referred to as </a:t>
            </a:r>
            <a:r>
              <a:rPr lang="en-US" b="1" dirty="0" err="1">
                <a:solidFill>
                  <a:schemeClr val="tx2"/>
                </a:solidFill>
              </a:rPr>
              <a:t>superclass</a:t>
            </a:r>
            <a:r>
              <a:rPr lang="en-US" b="1" dirty="0">
                <a:solidFill>
                  <a:schemeClr val="tx2"/>
                </a:solidFill>
              </a:rPr>
              <a:t> - subclass</a:t>
            </a:r>
            <a:r>
              <a:rPr lang="en-US" b="1" dirty="0"/>
              <a:t> </a:t>
            </a:r>
            <a:r>
              <a:rPr lang="en-US" dirty="0"/>
              <a:t>relationship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Design Constraints on a Specialization/Generalization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r>
              <a:rPr lang="en-US" dirty="0" smtClean="0"/>
              <a:t>Constraint on which entities can be members of a given lower-level entity set.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condition-defined</a:t>
            </a:r>
          </a:p>
          <a:p>
            <a:pPr marL="1085850" lvl="2"/>
            <a:r>
              <a:rPr lang="en-US" dirty="0" smtClean="0"/>
              <a:t>Example: all customers over 65 years are members of </a:t>
            </a:r>
            <a:r>
              <a:rPr lang="en-US" i="1" dirty="0" smtClean="0"/>
              <a:t>senior-citizen </a:t>
            </a:r>
            <a:r>
              <a:rPr lang="en-US" dirty="0" smtClean="0"/>
              <a:t>entity set; </a:t>
            </a:r>
            <a:r>
              <a:rPr lang="en-US" i="1" dirty="0" smtClean="0"/>
              <a:t>senior-citizen</a:t>
            </a:r>
            <a:r>
              <a:rPr lang="en-US" dirty="0" smtClean="0"/>
              <a:t> ISA  </a:t>
            </a:r>
            <a:r>
              <a:rPr lang="en-US" i="1" dirty="0" smtClean="0"/>
              <a:t>person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user-defined</a:t>
            </a:r>
          </a:p>
          <a:p>
            <a:pPr lvl="2"/>
            <a:r>
              <a:rPr lang="en-US" dirty="0" smtClean="0"/>
              <a:t>Example: Employees are assigned on three projects based on their skills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Design Constraints on a Specialization/Generalization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 on whether or not entities may belong to more than one lower-level entity set within a single generalization.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Disjoint</a:t>
            </a:r>
          </a:p>
          <a:p>
            <a:pPr marL="1085850" lvl="2"/>
            <a:r>
              <a:rPr lang="en-US" dirty="0" smtClean="0"/>
              <a:t>an entity can belong to only one lower-level entity set</a:t>
            </a:r>
          </a:p>
          <a:p>
            <a:pPr marL="1085850" lvl="2"/>
            <a:r>
              <a:rPr lang="en-US" dirty="0" smtClean="0"/>
              <a:t>Noted in E-R diagram by writing </a:t>
            </a:r>
            <a:r>
              <a:rPr lang="en-US" i="1" dirty="0" smtClean="0"/>
              <a:t>disjoint</a:t>
            </a:r>
            <a:r>
              <a:rPr lang="en-US" dirty="0" smtClean="0"/>
              <a:t> next to the ISA triangle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Overlapping</a:t>
            </a:r>
          </a:p>
          <a:p>
            <a:pPr marL="1085850" lvl="2"/>
            <a:r>
              <a:rPr lang="en-US" dirty="0" smtClean="0"/>
              <a:t>an entity can belong to more than one lower-level entity set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Design Constraints on a Specialization/Generalization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Completeness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/>
                </a:solidFill>
              </a:rPr>
              <a:t>constraint</a:t>
            </a:r>
            <a:r>
              <a:rPr lang="en-US" dirty="0" smtClean="0"/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total</a:t>
            </a:r>
            <a:r>
              <a:rPr lang="en-US" b="1" dirty="0" smtClean="0"/>
              <a:t> </a:t>
            </a:r>
            <a:r>
              <a:rPr lang="en-US" dirty="0" smtClean="0"/>
              <a:t>: an entity must belong to one of the lower-level entity sets</a:t>
            </a:r>
          </a:p>
          <a:p>
            <a:pPr lvl="1"/>
            <a:r>
              <a:rPr lang="en-US" b="1" dirty="0" smtClean="0">
                <a:solidFill>
                  <a:schemeClr val="tx2"/>
                </a:solidFill>
              </a:rPr>
              <a:t>partial</a:t>
            </a:r>
            <a:r>
              <a:rPr lang="en-US" dirty="0" smtClean="0"/>
              <a:t>: an entity need not belong to one of the lower-level entity sets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393192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chemeClr val="accent1"/>
                </a:solidFill>
              </a:rPr>
              <a:t>Aggregation</a:t>
            </a:r>
            <a:r>
              <a:rPr lang="en-US" sz="2800" dirty="0" smtClean="0"/>
              <a:t> is a process that represent a relationship between a whole object and its component </a:t>
            </a:r>
            <a:r>
              <a:rPr lang="en-US" sz="2800" dirty="0" smtClean="0"/>
              <a:t>parts</a:t>
            </a:r>
            <a:endParaRPr lang="en-US" sz="2800" dirty="0" smtClean="0"/>
          </a:p>
          <a:p>
            <a:pPr algn="just"/>
            <a:r>
              <a:rPr lang="en-US" sz="2800" dirty="0" smtClean="0"/>
              <a:t>It abstracts a relationship between objects and viewing the relationship as an </a:t>
            </a:r>
            <a:r>
              <a:rPr lang="en-US" sz="2800" dirty="0" smtClean="0"/>
              <a:t>object</a:t>
            </a:r>
            <a:endParaRPr lang="en-US" sz="2800" dirty="0" smtClean="0"/>
          </a:p>
          <a:p>
            <a:pPr algn="just"/>
            <a:r>
              <a:rPr lang="en-US" sz="2800" dirty="0" smtClean="0"/>
              <a:t>It is a process when two entity is treated as a single </a:t>
            </a:r>
            <a:r>
              <a:rPr lang="en-US" sz="2800" dirty="0" smtClean="0"/>
              <a:t>entity</a:t>
            </a:r>
            <a:endParaRPr lang="en-US" sz="2800" dirty="0" smtClean="0"/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Relation within Relation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/>
          </p:cNvGrpSpPr>
          <p:nvPr>
            <p:ph idx="1"/>
          </p:nvPr>
        </p:nvGrpSpPr>
        <p:grpSpPr>
          <a:xfrm>
            <a:off x="304800" y="2819400"/>
            <a:ext cx="8763000" cy="1600200"/>
            <a:chOff x="1143000" y="2286000"/>
            <a:chExt cx="6705600" cy="1066800"/>
          </a:xfrm>
        </p:grpSpPr>
        <p:sp>
          <p:nvSpPr>
            <p:cNvPr id="5" name="Rectangle 4"/>
            <p:cNvSpPr/>
            <p:nvPr/>
          </p:nvSpPr>
          <p:spPr>
            <a:xfrm>
              <a:off x="1143000" y="2438400"/>
              <a:ext cx="1752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Faculty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2438400"/>
              <a:ext cx="1752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Students</a:t>
              </a:r>
              <a:endParaRPr lang="en-US" b="1" dirty="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475383" y="2286000"/>
              <a:ext cx="2099144" cy="10668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Proj_guide</a:t>
              </a:r>
              <a:endParaRPr lang="en-US" b="1" dirty="0"/>
            </a:p>
          </p:txBody>
        </p:sp>
        <p:cxnSp>
          <p:nvCxnSpPr>
            <p:cNvPr id="8" name="Straight Connector 7"/>
            <p:cNvCxnSpPr>
              <a:stCxn id="5" idx="3"/>
              <a:endCxn id="7" idx="1"/>
            </p:cNvCxnSpPr>
            <p:nvPr/>
          </p:nvCxnSpPr>
          <p:spPr>
            <a:xfrm>
              <a:off x="2895600" y="2819400"/>
              <a:ext cx="579782" cy="10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>
              <a:off x="5574527" y="2819400"/>
              <a:ext cx="521473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276600" y="4876800"/>
            <a:ext cx="2514600" cy="1676401"/>
            <a:chOff x="3276600" y="4419600"/>
            <a:chExt cx="2514600" cy="2040836"/>
          </a:xfrm>
        </p:grpSpPr>
        <p:sp>
          <p:nvSpPr>
            <p:cNvPr id="17" name="Flowchart: Decision 16"/>
            <p:cNvSpPr/>
            <p:nvPr/>
          </p:nvSpPr>
          <p:spPr>
            <a:xfrm>
              <a:off x="3276600" y="4419600"/>
              <a:ext cx="2514600" cy="838199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Evaluate</a:t>
              </a:r>
              <a:endParaRPr lang="en-US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05200" y="5791201"/>
              <a:ext cx="2057400" cy="6692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Report</a:t>
              </a:r>
              <a:endParaRPr lang="en-US" b="1" dirty="0"/>
            </a:p>
          </p:txBody>
        </p:sp>
        <p:cxnSp>
          <p:nvCxnSpPr>
            <p:cNvPr id="19" name="Straight Connector 18"/>
            <p:cNvCxnSpPr>
              <a:stCxn id="17" idx="2"/>
              <a:endCxn id="18" idx="0"/>
            </p:cNvCxnSpPr>
            <p:nvPr/>
          </p:nvCxnSpPr>
          <p:spPr>
            <a:xfrm rot="5400000">
              <a:off x="4267200" y="5524672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>
            <a:stCxn id="5" idx="2"/>
            <a:endCxn id="17" idx="1"/>
          </p:cNvCxnSpPr>
          <p:nvPr/>
        </p:nvCxnSpPr>
        <p:spPr>
          <a:xfrm rot="16200000" flipH="1">
            <a:off x="1848252" y="3792712"/>
            <a:ext cx="1030061" cy="182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3"/>
            <a:endCxn id="6" idx="2"/>
          </p:cNvCxnSpPr>
          <p:nvPr/>
        </p:nvCxnSpPr>
        <p:spPr>
          <a:xfrm flipV="1">
            <a:off x="5791200" y="4191000"/>
            <a:ext cx="2131435" cy="1030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76600" y="1600200"/>
            <a:ext cx="2362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24" idx="2"/>
            <a:endCxn id="7" idx="0"/>
          </p:cNvCxnSpPr>
          <p:nvPr/>
        </p:nvCxnSpPr>
        <p:spPr>
          <a:xfrm rot="16200000" flipH="1">
            <a:off x="4362450" y="2457450"/>
            <a:ext cx="4572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0" y="1219200"/>
            <a:ext cx="8153400" cy="297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Solved with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667000"/>
            <a:ext cx="7467600" cy="1066800"/>
            <a:chOff x="1143000" y="2286000"/>
            <a:chExt cx="6705600" cy="1066800"/>
          </a:xfrm>
        </p:grpSpPr>
        <p:sp>
          <p:nvSpPr>
            <p:cNvPr id="5" name="Rectangle 4"/>
            <p:cNvSpPr/>
            <p:nvPr/>
          </p:nvSpPr>
          <p:spPr>
            <a:xfrm>
              <a:off x="1143000" y="2438400"/>
              <a:ext cx="1752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Faculty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2438400"/>
              <a:ext cx="1752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Students</a:t>
              </a:r>
              <a:endParaRPr lang="en-US" b="1" dirty="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195735" y="2286000"/>
              <a:ext cx="2531706" cy="10668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Proj_guide</a:t>
              </a:r>
              <a:endParaRPr lang="en-US" b="1" dirty="0"/>
            </a:p>
          </p:txBody>
        </p:sp>
        <p:cxnSp>
          <p:nvCxnSpPr>
            <p:cNvPr id="8" name="Straight Connector 7"/>
            <p:cNvCxnSpPr>
              <a:stCxn id="5" idx="3"/>
              <a:endCxn id="7" idx="1"/>
            </p:cNvCxnSpPr>
            <p:nvPr/>
          </p:nvCxnSpPr>
          <p:spPr>
            <a:xfrm>
              <a:off x="2895600" y="2819400"/>
              <a:ext cx="300135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>
              <a:off x="5727441" y="2819400"/>
              <a:ext cx="368559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00400" y="4724400"/>
            <a:ext cx="2743200" cy="2133600"/>
            <a:chOff x="3429000" y="4419600"/>
            <a:chExt cx="2133600" cy="2133600"/>
          </a:xfrm>
        </p:grpSpPr>
        <p:sp>
          <p:nvSpPr>
            <p:cNvPr id="11" name="Flowchart: Decision 10"/>
            <p:cNvSpPr/>
            <p:nvPr/>
          </p:nvSpPr>
          <p:spPr>
            <a:xfrm>
              <a:off x="3429000" y="4419600"/>
              <a:ext cx="2133600" cy="8382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Evaluate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5791200"/>
              <a:ext cx="18288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Report</a:t>
              </a:r>
              <a:endParaRPr lang="en-US" b="1" dirty="0"/>
            </a:p>
          </p:txBody>
        </p:sp>
        <p:cxnSp>
          <p:nvCxnSpPr>
            <p:cNvPr id="13" name="Straight Connector 12"/>
            <p:cNvCxnSpPr>
              <a:stCxn id="11" idx="2"/>
              <a:endCxn id="12" idx="0"/>
            </p:cNvCxnSpPr>
            <p:nvPr/>
          </p:nvCxnSpPr>
          <p:spPr>
            <a:xfrm rot="5400000">
              <a:off x="4229100" y="55245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stCxn id="11" idx="0"/>
          </p:cNvCxnSpPr>
          <p:nvPr/>
        </p:nvCxnSpPr>
        <p:spPr>
          <a:xfrm rot="5400000" flipH="1" flipV="1">
            <a:off x="4305300" y="4457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1600200"/>
            <a:ext cx="2362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</a:t>
            </a:r>
            <a:endParaRPr lang="en-US" b="1" dirty="0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 rot="5400000">
            <a:off x="4286250" y="2495550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5800" y="2057400"/>
            <a:ext cx="76962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143000" y="2286000"/>
            <a:ext cx="6705600" cy="1066800"/>
            <a:chOff x="1143000" y="2286000"/>
            <a:chExt cx="6705600" cy="1066800"/>
          </a:xfrm>
        </p:grpSpPr>
        <p:sp>
          <p:nvSpPr>
            <p:cNvPr id="4" name="Rectangle 3"/>
            <p:cNvSpPr/>
            <p:nvPr/>
          </p:nvSpPr>
          <p:spPr>
            <a:xfrm>
              <a:off x="1143000" y="2438400"/>
              <a:ext cx="1752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College</a:t>
              </a:r>
              <a:endParaRPr lang="en-US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438400"/>
              <a:ext cx="1752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Course</a:t>
              </a:r>
              <a:endParaRPr lang="en-US" b="1" dirty="0"/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3581400" y="2286000"/>
              <a:ext cx="1828800" cy="10668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Offers</a:t>
              </a:r>
              <a:endParaRPr lang="en-US" b="1" dirty="0"/>
            </a:p>
          </p:txBody>
        </p:sp>
        <p:cxnSp>
          <p:nvCxnSpPr>
            <p:cNvPr id="8" name="Straight Connector 7"/>
            <p:cNvCxnSpPr>
              <a:stCxn id="4" idx="3"/>
            </p:cNvCxnSpPr>
            <p:nvPr/>
          </p:nvCxnSpPr>
          <p:spPr>
            <a:xfrm>
              <a:off x="2895600" y="28194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410200" y="2819400"/>
              <a:ext cx="685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429000" y="4419600"/>
            <a:ext cx="2133600" cy="2133600"/>
            <a:chOff x="3429000" y="4419600"/>
            <a:chExt cx="2133600" cy="2133600"/>
          </a:xfrm>
        </p:grpSpPr>
        <p:sp>
          <p:nvSpPr>
            <p:cNvPr id="10" name="Flowchart: Decision 9"/>
            <p:cNvSpPr/>
            <p:nvPr/>
          </p:nvSpPr>
          <p:spPr>
            <a:xfrm>
              <a:off x="3429000" y="4419600"/>
              <a:ext cx="2133600" cy="8382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Enquiry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1400" y="5791200"/>
              <a:ext cx="18288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Students</a:t>
              </a:r>
              <a:endParaRPr lang="en-US" b="1" dirty="0"/>
            </a:p>
          </p:txBody>
        </p:sp>
        <p:cxnSp>
          <p:nvCxnSpPr>
            <p:cNvPr id="13" name="Straight Connector 12"/>
            <p:cNvCxnSpPr>
              <a:stCxn id="10" idx="2"/>
              <a:endCxn id="11" idx="0"/>
            </p:cNvCxnSpPr>
            <p:nvPr/>
          </p:nvCxnSpPr>
          <p:spPr>
            <a:xfrm rot="5400000">
              <a:off x="4229100" y="55245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stCxn id="10" idx="0"/>
          </p:cNvCxnSpPr>
          <p:nvPr/>
        </p:nvCxnSpPr>
        <p:spPr>
          <a:xfrm rot="5400000" flipH="1" flipV="1">
            <a:off x="4229894" y="415290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E-R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133600"/>
            <a:ext cx="213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Account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477000" y="5486400"/>
            <a:ext cx="2209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Loan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553200" y="2133600"/>
            <a:ext cx="2209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85800" y="5486400"/>
            <a:ext cx="2209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Customer</a:t>
            </a:r>
            <a:endParaRPr lang="en-US" b="1" dirty="0"/>
          </a:p>
        </p:txBody>
      </p:sp>
      <p:sp>
        <p:nvSpPr>
          <p:cNvPr id="8" name="Diamond 7"/>
          <p:cNvSpPr/>
          <p:nvPr/>
        </p:nvSpPr>
        <p:spPr>
          <a:xfrm>
            <a:off x="685800" y="3810000"/>
            <a:ext cx="2286000" cy="914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Deposits</a:t>
            </a:r>
            <a:endParaRPr lang="en-US" b="1" dirty="0"/>
          </a:p>
        </p:txBody>
      </p:sp>
      <p:sp>
        <p:nvSpPr>
          <p:cNvPr id="9" name="Diamond 8"/>
          <p:cNvSpPr/>
          <p:nvPr/>
        </p:nvSpPr>
        <p:spPr>
          <a:xfrm>
            <a:off x="3581400" y="5486400"/>
            <a:ext cx="2286000" cy="914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Borrows</a:t>
            </a:r>
            <a:endParaRPr lang="en-US" b="1" dirty="0"/>
          </a:p>
        </p:txBody>
      </p:sp>
      <p:sp>
        <p:nvSpPr>
          <p:cNvPr id="10" name="Diamond 9"/>
          <p:cNvSpPr/>
          <p:nvPr/>
        </p:nvSpPr>
        <p:spPr>
          <a:xfrm>
            <a:off x="3581400" y="2133600"/>
            <a:ext cx="2286000" cy="914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Has</a:t>
            </a:r>
            <a:endParaRPr lang="en-US" b="1" dirty="0"/>
          </a:p>
        </p:txBody>
      </p:sp>
      <p:sp>
        <p:nvSpPr>
          <p:cNvPr id="11" name="Diamond 10"/>
          <p:cNvSpPr/>
          <p:nvPr/>
        </p:nvSpPr>
        <p:spPr>
          <a:xfrm>
            <a:off x="6553200" y="3886200"/>
            <a:ext cx="2209800" cy="914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Has</a:t>
            </a:r>
            <a:endParaRPr lang="en-US" b="1" dirty="0"/>
          </a:p>
        </p:txBody>
      </p:sp>
      <p:cxnSp>
        <p:nvCxnSpPr>
          <p:cNvPr id="13" name="Straight Connector 12"/>
          <p:cNvCxnSpPr>
            <a:stCxn id="4" idx="2"/>
            <a:endCxn id="8" idx="0"/>
          </p:cNvCxnSpPr>
          <p:nvPr/>
        </p:nvCxnSpPr>
        <p:spPr>
          <a:xfrm rot="5400000">
            <a:off x="1447800" y="3429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</p:cNvCxnSpPr>
          <p:nvPr/>
        </p:nvCxnSpPr>
        <p:spPr>
          <a:xfrm rot="5400000">
            <a:off x="1485106" y="5067300"/>
            <a:ext cx="6865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</p:cNvCxnSpPr>
          <p:nvPr/>
        </p:nvCxnSpPr>
        <p:spPr>
          <a:xfrm>
            <a:off x="2895600" y="25908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7400" y="25908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2"/>
            <a:endCxn id="11" idx="0"/>
          </p:cNvCxnSpPr>
          <p:nvPr/>
        </p:nvCxnSpPr>
        <p:spPr>
          <a:xfrm rot="5400000">
            <a:off x="7239000" y="34671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354094" y="5142706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5600" y="59436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1"/>
          </p:cNvCxnSpPr>
          <p:nvPr/>
        </p:nvCxnSpPr>
        <p:spPr>
          <a:xfrm>
            <a:off x="5867400" y="5943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E-R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 algn="just"/>
            <a:r>
              <a:rPr lang="en-US" dirty="0" smtClean="0"/>
              <a:t>EER is a high-level data model that incorporates the extensions to the original ER </a:t>
            </a:r>
            <a:r>
              <a:rPr lang="en-US" dirty="0" smtClean="0"/>
              <a:t>model</a:t>
            </a:r>
          </a:p>
          <a:p>
            <a:pPr algn="just"/>
            <a:r>
              <a:rPr lang="en-US" dirty="0" smtClean="0"/>
              <a:t>Enhanced </a:t>
            </a:r>
            <a:r>
              <a:rPr lang="en-US" dirty="0" smtClean="0"/>
              <a:t>ERD are high level models that represent the requirements and complexities of complex </a:t>
            </a:r>
            <a:r>
              <a:rPr lang="en-US" dirty="0" smtClean="0"/>
              <a:t>database</a:t>
            </a:r>
            <a:endParaRPr lang="en-US" dirty="0" smtClean="0"/>
          </a:p>
          <a:p>
            <a:pPr algn="just"/>
            <a:r>
              <a:rPr lang="en-US" dirty="0" smtClean="0"/>
              <a:t>In addition to ER model concepts EE-R </a:t>
            </a:r>
            <a:r>
              <a:rPr lang="en-US" dirty="0" smtClean="0"/>
              <a:t>includes:</a:t>
            </a:r>
            <a:endParaRPr lang="en-US" dirty="0" smtClean="0"/>
          </a:p>
          <a:p>
            <a:pPr lvl="1" algn="just"/>
            <a:r>
              <a:rPr lang="en-US" dirty="0" smtClean="0"/>
              <a:t>Subclasses and Super </a:t>
            </a:r>
            <a:r>
              <a:rPr lang="en-US" dirty="0" smtClean="0"/>
              <a:t>classes</a:t>
            </a:r>
            <a:endParaRPr lang="en-US" dirty="0" smtClean="0"/>
          </a:p>
          <a:p>
            <a:pPr lvl="1" algn="just"/>
            <a:r>
              <a:rPr lang="en-US" dirty="0" smtClean="0"/>
              <a:t>Specialization </a:t>
            </a:r>
            <a:r>
              <a:rPr lang="en-US" smtClean="0"/>
              <a:t>and </a:t>
            </a:r>
            <a:r>
              <a:rPr lang="en-US" smtClean="0"/>
              <a:t>Generalization</a:t>
            </a:r>
            <a:endParaRPr lang="en-US" dirty="0" smtClean="0"/>
          </a:p>
          <a:p>
            <a:pPr lvl="1" algn="just"/>
            <a:r>
              <a:rPr lang="en-US" dirty="0" smtClean="0"/>
              <a:t>Aggregation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Superclass</a:t>
            </a:r>
            <a:r>
              <a:rPr lang="en-US" dirty="0" smtClean="0"/>
              <a:t> and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 </a:t>
            </a:r>
            <a:r>
              <a:rPr lang="en-US" sz="3200" b="1" dirty="0" err="1" smtClean="0">
                <a:solidFill>
                  <a:schemeClr val="accent1"/>
                </a:solidFill>
              </a:rPr>
              <a:t>Superclass</a:t>
            </a:r>
            <a:r>
              <a:rPr lang="en-US" sz="3200" dirty="0" smtClean="0"/>
              <a:t> </a:t>
            </a:r>
            <a:r>
              <a:rPr lang="en-US" sz="3200" dirty="0" smtClean="0"/>
              <a:t>is the class from which many subclasses can be </a:t>
            </a:r>
            <a:r>
              <a:rPr lang="en-US" sz="3200" dirty="0" smtClean="0"/>
              <a:t>created </a:t>
            </a:r>
          </a:p>
          <a:p>
            <a:pPr algn="just"/>
            <a:r>
              <a:rPr lang="en-US" sz="3200" dirty="0" smtClean="0"/>
              <a:t>It </a:t>
            </a:r>
            <a:r>
              <a:rPr lang="en-US" sz="3200" dirty="0" smtClean="0"/>
              <a:t>is also known as the parent class or base class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chemeClr val="accent1"/>
                </a:solidFill>
              </a:rPr>
              <a:t>Subclass</a:t>
            </a:r>
            <a:r>
              <a:rPr lang="en-US" sz="3200" dirty="0" smtClean="0"/>
              <a:t> </a:t>
            </a:r>
            <a:r>
              <a:rPr lang="en-US" sz="3200" dirty="0" smtClean="0"/>
              <a:t>is a class derived from the </a:t>
            </a:r>
            <a:r>
              <a:rPr lang="en-US" sz="3200" dirty="0" err="1" smtClean="0"/>
              <a:t>superclass</a:t>
            </a:r>
            <a:endParaRPr lang="en-US" sz="3200" dirty="0" smtClean="0"/>
          </a:p>
          <a:p>
            <a:pPr algn="just"/>
            <a:r>
              <a:rPr lang="en-US" sz="3200" dirty="0" smtClean="0"/>
              <a:t>It </a:t>
            </a:r>
            <a:r>
              <a:rPr lang="en-US" sz="3200" dirty="0" smtClean="0"/>
              <a:t>inherits the properties of the </a:t>
            </a:r>
            <a:r>
              <a:rPr lang="en-US" sz="3200" dirty="0" err="1" smtClean="0"/>
              <a:t>superclass</a:t>
            </a:r>
            <a:r>
              <a:rPr lang="en-US" sz="3200" dirty="0" smtClean="0"/>
              <a:t> and also contains attributes of its own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Superclass</a:t>
            </a:r>
            <a:r>
              <a:rPr lang="en-US" dirty="0" smtClean="0"/>
              <a:t> and </a:t>
            </a:r>
            <a:r>
              <a:rPr lang="en-US" dirty="0" smtClean="0"/>
              <a:t>Subclass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362200"/>
            <a:ext cx="30480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Banking Accounts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4800600" y="4419600"/>
            <a:ext cx="30480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Saving Accounts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066800" y="4419600"/>
            <a:ext cx="30480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Checking Accounts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438400" y="32004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32004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Superclass</a:t>
            </a:r>
            <a:r>
              <a:rPr lang="en-US" dirty="0" smtClean="0"/>
              <a:t> and </a:t>
            </a:r>
            <a:r>
              <a:rPr lang="en-US" dirty="0" smtClean="0"/>
              <a:t>Subclass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362200"/>
            <a:ext cx="30480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Shape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248400" y="4419600"/>
            <a:ext cx="1828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Triangle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44196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Square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2438400" y="3200400"/>
            <a:ext cx="1371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32004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29000" y="4419600"/>
            <a:ext cx="1828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Circle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543300" y="3848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Attributes of higher-level entity-sets are inherited by lower-level entity-sets </a:t>
            </a:r>
            <a:endParaRPr lang="en-US" sz="2800" dirty="0" smtClean="0"/>
          </a:p>
          <a:p>
            <a:pPr algn="just"/>
            <a:r>
              <a:rPr lang="en-US" sz="2800" dirty="0" smtClean="0"/>
              <a:t>Relationships </a:t>
            </a:r>
            <a:r>
              <a:rPr lang="en-US" sz="2800" dirty="0" smtClean="0"/>
              <a:t>involving higher-level entity-sets are also inherited by lower-level </a:t>
            </a:r>
            <a:r>
              <a:rPr lang="en-US" sz="2800" dirty="0" smtClean="0"/>
              <a:t>entity-sets</a:t>
            </a:r>
          </a:p>
          <a:p>
            <a:pPr algn="just"/>
            <a:r>
              <a:rPr lang="en-US" sz="2800" dirty="0" smtClean="0"/>
              <a:t>Usually</a:t>
            </a:r>
            <a:r>
              <a:rPr lang="en-US" sz="2800" dirty="0" smtClean="0"/>
              <a:t>, entity-sets inherit from one </a:t>
            </a:r>
            <a:r>
              <a:rPr lang="en-US" sz="2800" dirty="0" err="1" smtClean="0"/>
              <a:t>superclass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 </a:t>
            </a:r>
            <a:r>
              <a:rPr lang="en-US" sz="2800" dirty="0" smtClean="0"/>
              <a:t>Entity-sets form a hierarchy </a:t>
            </a:r>
            <a:endParaRPr lang="en-US" sz="2800" dirty="0" smtClean="0"/>
          </a:p>
          <a:p>
            <a:pPr algn="just"/>
            <a:r>
              <a:rPr lang="en-US" sz="2800" dirty="0" smtClean="0"/>
              <a:t>Can </a:t>
            </a:r>
            <a:r>
              <a:rPr lang="en-US" sz="2800" dirty="0" smtClean="0"/>
              <a:t>also inherit from multiple </a:t>
            </a:r>
            <a:r>
              <a:rPr lang="en-US" sz="2800" dirty="0" err="1" smtClean="0"/>
              <a:t>superclasses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Entity-sets </a:t>
            </a:r>
            <a:r>
              <a:rPr lang="en-US" sz="2800" dirty="0" smtClean="0"/>
              <a:t>form a </a:t>
            </a:r>
            <a:r>
              <a:rPr lang="en-US" sz="2800" dirty="0" smtClean="0"/>
              <a:t>lattice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Generalization</a:t>
            </a:r>
            <a:r>
              <a:rPr lang="en-US" dirty="0" smtClean="0"/>
              <a:t> is a process of generalizing an entity which contains generalized attributes or properties of generalized </a:t>
            </a:r>
            <a:r>
              <a:rPr lang="en-US" dirty="0" smtClean="0"/>
              <a:t>entities</a:t>
            </a:r>
          </a:p>
          <a:p>
            <a:pPr algn="just"/>
            <a:r>
              <a:rPr lang="en-US" dirty="0" smtClean="0"/>
              <a:t>It is a bottom approach, in which two lower level entities combine to form a higher level </a:t>
            </a:r>
            <a:r>
              <a:rPr lang="en-US" dirty="0" smtClean="0"/>
              <a:t>entity</a:t>
            </a:r>
            <a:endParaRPr lang="en-US" dirty="0" smtClean="0"/>
          </a:p>
          <a:p>
            <a:pPr algn="just"/>
            <a:r>
              <a:rPr lang="en-US" dirty="0" smtClean="0"/>
              <a:t>Generalization is the reverse process of </a:t>
            </a:r>
            <a:r>
              <a:rPr lang="en-US" dirty="0" smtClean="0"/>
              <a:t>Specialization</a:t>
            </a:r>
            <a:endParaRPr lang="en-US" dirty="0" smtClean="0"/>
          </a:p>
          <a:p>
            <a:pPr algn="just"/>
            <a:r>
              <a:rPr lang="en-US" dirty="0" smtClean="0"/>
              <a:t>It defines a general entity type from a set of specialized entity </a:t>
            </a:r>
            <a:r>
              <a:rPr lang="en-US" dirty="0" smtClean="0"/>
              <a:t>type</a:t>
            </a:r>
            <a:endParaRPr lang="en-US" dirty="0" smtClean="0"/>
          </a:p>
          <a:p>
            <a:pPr algn="just"/>
            <a:r>
              <a:rPr lang="en-US" dirty="0" smtClean="0"/>
              <a:t>It minimizes the difference between the entities by identifying the common features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Generalization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362200"/>
            <a:ext cx="30480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Employee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562600" y="5562600"/>
            <a:ext cx="1828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Tester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55626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Developer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981200" y="47244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47244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10800000">
            <a:off x="3429000" y="3962400"/>
            <a:ext cx="1600200" cy="11430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4191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ISA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810000" y="3581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629400" y="39624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4800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up Approach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729</TotalTime>
  <Words>652</Words>
  <Application>Microsoft Office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Extended E-R Features </vt:lpstr>
      <vt:lpstr>Limitations of E-R Model</vt:lpstr>
      <vt:lpstr>Extended E-R Features</vt:lpstr>
      <vt:lpstr>Superclass and Subclass</vt:lpstr>
      <vt:lpstr>Superclass and Subclass Example 1</vt:lpstr>
      <vt:lpstr>Superclass and Subclass Example 2</vt:lpstr>
      <vt:lpstr>Inheritance</vt:lpstr>
      <vt:lpstr>Generalization</vt:lpstr>
      <vt:lpstr>Generalization Example</vt:lpstr>
      <vt:lpstr>Specialization</vt:lpstr>
      <vt:lpstr>Specialization Example</vt:lpstr>
      <vt:lpstr>  Specialization and Generalization </vt:lpstr>
      <vt:lpstr>Design Constraints on a Specialization/Generalization</vt:lpstr>
      <vt:lpstr>Design Constraints on a Specialization/Generalization</vt:lpstr>
      <vt:lpstr>Design Constraints on a Specialization/Generalization</vt:lpstr>
      <vt:lpstr>Aggregation</vt:lpstr>
      <vt:lpstr>Relation within Relation</vt:lpstr>
      <vt:lpstr>Solved with Aggregation</vt:lpstr>
      <vt:lpstr>Aggregation Example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E-R Features </dc:title>
  <dc:creator>Rushali</dc:creator>
  <cp:lastModifiedBy>Rushali</cp:lastModifiedBy>
  <cp:revision>31</cp:revision>
  <dcterms:created xsi:type="dcterms:W3CDTF">2020-07-21T16:11:34Z</dcterms:created>
  <dcterms:modified xsi:type="dcterms:W3CDTF">2020-07-22T04:20:57Z</dcterms:modified>
</cp:coreProperties>
</file>