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4" r:id="rId3"/>
    <p:sldId id="258" r:id="rId4"/>
    <p:sldId id="257" r:id="rId5"/>
    <p:sldId id="259" r:id="rId6"/>
    <p:sldId id="261" r:id="rId7"/>
    <p:sldId id="262" r:id="rId8"/>
    <p:sldId id="263"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31F23-0216-4D0C-A98B-7286414FA7FA}" type="datetimeFigureOut">
              <a:rPr lang="en-US" smtClean="0"/>
              <a:t>9/8/2022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CE7980-8CE5-4FBD-8415-1AA0B2FBFB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CE7980-8CE5-4FBD-8415-1AA0B2FBFB9A}"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21CE54-0612-49D1-BEF3-60D19814C315}" type="datetimeFigureOut">
              <a:rPr lang="en-US" smtClean="0"/>
              <a:t>9/8/2022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029B1-ECA3-4849-ABCF-E8BE9B83D3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21CE54-0612-49D1-BEF3-60D19814C31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21CE54-0612-49D1-BEF3-60D19814C31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21CE54-0612-49D1-BEF3-60D19814C31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21CE54-0612-49D1-BEF3-60D19814C315}"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029B1-ECA3-4849-ABCF-E8BE9B83D3E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21CE54-0612-49D1-BEF3-60D19814C315}"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21CE54-0612-49D1-BEF3-60D19814C315}"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21CE54-0612-49D1-BEF3-60D19814C315}"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1CE54-0612-49D1-BEF3-60D19814C315}"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21CE54-0612-49D1-BEF3-60D19814C315}"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029B1-ECA3-4849-ABCF-E8BE9B83D3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21CE54-0612-49D1-BEF3-60D19814C315}"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2029B1-ECA3-4849-ABCF-E8BE9B83D3E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E21CE54-0612-49D1-BEF3-60D19814C315}" type="datetimeFigureOut">
              <a:rPr lang="en-US" smtClean="0"/>
              <a:t>9/8/2022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2029B1-ECA3-4849-ABCF-E8BE9B83D3E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FD Examples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err="1" smtClean="0"/>
              <a:t>Ans</a:t>
            </a:r>
            <a:r>
              <a:rPr lang="en-US" dirty="0" smtClean="0"/>
              <a:t>: option (d)</a:t>
            </a:r>
          </a:p>
          <a:p>
            <a:pPr fontAlgn="base"/>
            <a:r>
              <a:rPr lang="en-US" dirty="0" smtClean="0"/>
              <a:t>If </a:t>
            </a:r>
            <a:r>
              <a:rPr lang="en-US" dirty="0" smtClean="0"/>
              <a:t>you focus on the right side of the functional dependencies you can see that E &amp; H cannot be derived using the left side of functional dependencies. Hence E &amp; H will definitely be part of the candidate key.  Therefore only option (d) satisfies such condition.</a:t>
            </a:r>
          </a:p>
          <a:p>
            <a:pPr fontAlgn="base"/>
            <a:r>
              <a:rPr lang="en-US" dirty="0" smtClean="0"/>
              <a:t>If any closure includes all attributes of a table then it becomes the candidate key. Find closure (As explained in question 1) of AEH as below.</a:t>
            </a:r>
          </a:p>
          <a:p>
            <a:pPr fontAlgn="base"/>
            <a:r>
              <a:rPr lang="en-US" dirty="0" smtClean="0"/>
              <a:t>Closure of AEH = AEHB   {A-&gt;B}</a:t>
            </a:r>
          </a:p>
          <a:p>
            <a:pPr fontAlgn="base">
              <a:buNone/>
            </a:pPr>
            <a:r>
              <a:rPr lang="en-US" dirty="0" smtClean="0"/>
              <a:t>               </a:t>
            </a:r>
            <a:r>
              <a:rPr lang="en-US" dirty="0" smtClean="0"/>
              <a:t>               = AEHBC  {E-&gt;C}</a:t>
            </a:r>
          </a:p>
          <a:p>
            <a:pPr fontAlgn="base">
              <a:buNone/>
            </a:pPr>
            <a:r>
              <a:rPr lang="en-US" dirty="0" smtClean="0"/>
              <a:t>               </a:t>
            </a:r>
            <a:r>
              <a:rPr lang="en-US" dirty="0" smtClean="0"/>
              <a:t>               = AEHBCD {BC-&gt;D}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935480"/>
            <a:ext cx="8229600" cy="4617720"/>
          </a:xfrm>
        </p:spPr>
        <p:txBody>
          <a:bodyPr>
            <a:normAutofit fontScale="77500" lnSpcReduction="20000"/>
          </a:bodyPr>
          <a:lstStyle/>
          <a:p>
            <a:pPr fontAlgn="base"/>
            <a:r>
              <a:rPr lang="en-US" dirty="0" smtClean="0"/>
              <a:t>Given the following relation instance.</a:t>
            </a:r>
          </a:p>
          <a:p>
            <a:pPr fontAlgn="base">
              <a:buNone/>
            </a:pPr>
            <a:r>
              <a:rPr lang="en-US" dirty="0" smtClean="0"/>
              <a:t>-------</a:t>
            </a:r>
          </a:p>
          <a:p>
            <a:pPr fontAlgn="base">
              <a:buNone/>
            </a:pPr>
            <a:r>
              <a:rPr lang="en-US" dirty="0" smtClean="0"/>
              <a:t>X  Y  Z</a:t>
            </a:r>
          </a:p>
          <a:p>
            <a:pPr fontAlgn="base">
              <a:buNone/>
            </a:pPr>
            <a:r>
              <a:rPr lang="en-US" dirty="0" smtClean="0"/>
              <a:t>-------</a:t>
            </a:r>
          </a:p>
          <a:p>
            <a:pPr fontAlgn="base">
              <a:buNone/>
            </a:pPr>
            <a:r>
              <a:rPr lang="en-US" dirty="0" smtClean="0"/>
              <a:t>1  4  2</a:t>
            </a:r>
          </a:p>
          <a:p>
            <a:pPr fontAlgn="base">
              <a:buNone/>
            </a:pPr>
            <a:r>
              <a:rPr lang="en-US" dirty="0" smtClean="0"/>
              <a:t>1 </a:t>
            </a:r>
            <a:r>
              <a:rPr lang="en-US" dirty="0" smtClean="0"/>
              <a:t> 5  3</a:t>
            </a:r>
          </a:p>
          <a:p>
            <a:pPr fontAlgn="base">
              <a:buNone/>
            </a:pPr>
            <a:r>
              <a:rPr lang="en-US" dirty="0" smtClean="0"/>
              <a:t>1  6  3</a:t>
            </a:r>
          </a:p>
          <a:p>
            <a:pPr fontAlgn="base">
              <a:buNone/>
            </a:pPr>
            <a:r>
              <a:rPr lang="en-US" dirty="0" smtClean="0"/>
              <a:t>3  2  2</a:t>
            </a:r>
          </a:p>
          <a:p>
            <a:pPr fontAlgn="base">
              <a:buNone/>
            </a:pPr>
            <a:r>
              <a:rPr lang="en-US" dirty="0" smtClean="0"/>
              <a:t>------- </a:t>
            </a:r>
          </a:p>
          <a:p>
            <a:pPr fontAlgn="base">
              <a:buNone/>
            </a:pPr>
            <a:r>
              <a:rPr lang="en-US" dirty="0" smtClean="0"/>
              <a:t>Which of the following functional dependencies are satisfied by the instance</a:t>
            </a:r>
            <a:r>
              <a:rPr lang="en-US" dirty="0" smtClean="0"/>
              <a:t>?</a:t>
            </a:r>
          </a:p>
          <a:p>
            <a:pPr fontAlgn="base">
              <a:buNone/>
            </a:pPr>
            <a:r>
              <a:rPr lang="en-US" dirty="0" smtClean="0"/>
              <a:t>(a) XY -&gt; Z and Z -&gt; Y</a:t>
            </a:r>
          </a:p>
          <a:p>
            <a:pPr fontAlgn="base">
              <a:buNone/>
            </a:pPr>
            <a:r>
              <a:rPr lang="en-US" dirty="0" smtClean="0"/>
              <a:t>(b) YZ -&gt; X and Y -&gt; Z</a:t>
            </a:r>
          </a:p>
          <a:p>
            <a:pPr fontAlgn="base">
              <a:buNone/>
            </a:pPr>
            <a:r>
              <a:rPr lang="en-US" dirty="0" smtClean="0"/>
              <a:t>(</a:t>
            </a:r>
            <a:r>
              <a:rPr lang="en-US" dirty="0" smtClean="0"/>
              <a:t>c) YZ -&gt; X and X -&gt; </a:t>
            </a:r>
            <a:r>
              <a:rPr lang="en-US" dirty="0" smtClean="0"/>
              <a:t>Z</a:t>
            </a:r>
          </a:p>
          <a:p>
            <a:pPr fontAlgn="base">
              <a:buNone/>
            </a:pPr>
            <a:r>
              <a:rPr lang="en-US" dirty="0" smtClean="0"/>
              <a:t>(d</a:t>
            </a:r>
            <a:r>
              <a:rPr lang="en-US" dirty="0" smtClean="0"/>
              <a:t>) XZ -&gt; Y and Y -&gt; X</a:t>
            </a:r>
          </a:p>
          <a:p>
            <a:endParaRPr lang="en-US" dirty="0"/>
          </a:p>
        </p:txBody>
      </p:sp>
      <p:sp>
        <p:nvSpPr>
          <p:cNvPr id="4" name="Rounded Rectangle 3"/>
          <p:cNvSpPr/>
          <p:nvPr/>
        </p:nvSpPr>
        <p:spPr>
          <a:xfrm>
            <a:off x="4267200" y="5257800"/>
            <a:ext cx="35814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smtClean="0"/>
              <a:t>Ans</a:t>
            </a:r>
            <a:r>
              <a:rPr lang="en-US" sz="2800" dirty="0" smtClean="0"/>
              <a:t> is (b)</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57200" y="838200"/>
            <a:ext cx="8077200" cy="609600"/>
          </a:xfrm>
        </p:spPr>
        <p:txBody>
          <a:bodyPr>
            <a:normAutofit fontScale="90000"/>
          </a:bodyPr>
          <a:lstStyle/>
          <a:p>
            <a:pPr>
              <a:defRPr/>
            </a:pPr>
            <a:r>
              <a:rPr lang="en-US" dirty="0" smtClean="0"/>
              <a:t>Uses of Attribute Closure</a:t>
            </a:r>
          </a:p>
        </p:txBody>
      </p:sp>
      <p:sp>
        <p:nvSpPr>
          <p:cNvPr id="152579" name="Rectangle 3"/>
          <p:cNvSpPr>
            <a:spLocks noGrp="1" noChangeArrowheads="1"/>
          </p:cNvSpPr>
          <p:nvPr>
            <p:ph type="body" idx="4294967295"/>
          </p:nvPr>
        </p:nvSpPr>
        <p:spPr>
          <a:xfrm>
            <a:off x="457200" y="1676400"/>
            <a:ext cx="8229600" cy="4922520"/>
          </a:xfrm>
        </p:spPr>
        <p:txBody>
          <a:bodyPr>
            <a:normAutofit/>
          </a:bodyPr>
          <a:lstStyle/>
          <a:p>
            <a:r>
              <a:rPr lang="en-US" sz="2000" dirty="0" smtClean="0"/>
              <a:t>There are several uses of the attribute closure algorithm:</a:t>
            </a:r>
          </a:p>
          <a:p>
            <a:pPr marL="457200" indent="-457200">
              <a:buFont typeface="+mj-lt"/>
              <a:buAutoNum type="arabicPeriod"/>
            </a:pPr>
            <a:r>
              <a:rPr lang="en-US" sz="2000" dirty="0" smtClean="0"/>
              <a:t>Testing for </a:t>
            </a:r>
            <a:r>
              <a:rPr lang="en-US" sz="2000" dirty="0" err="1" smtClean="0"/>
              <a:t>superkey</a:t>
            </a:r>
            <a:r>
              <a:rPr lang="en-US" sz="2000" dirty="0" smtClean="0"/>
              <a:t>:</a:t>
            </a:r>
          </a:p>
          <a:p>
            <a:pPr lvl="1"/>
            <a:r>
              <a:rPr lang="en-US" sz="2000" dirty="0" smtClean="0"/>
              <a:t>To test if </a:t>
            </a:r>
            <a:r>
              <a:rPr lang="en-US" sz="2000" dirty="0" smtClean="0">
                <a:sym typeface="Symbol" pitchFamily="18" charset="2"/>
              </a:rPr>
              <a:t> is a </a:t>
            </a:r>
            <a:r>
              <a:rPr lang="en-US" sz="2000" dirty="0" err="1" smtClean="0">
                <a:sym typeface="Symbol" pitchFamily="18" charset="2"/>
              </a:rPr>
              <a:t>superkey</a:t>
            </a:r>
            <a:r>
              <a:rPr lang="en-US" sz="2000" dirty="0" smtClean="0">
                <a:sym typeface="Symbol" pitchFamily="18" charset="2"/>
              </a:rPr>
              <a:t>, we compute </a:t>
            </a:r>
            <a:r>
              <a:rPr lang="en-US" sz="2000" baseline="30000" dirty="0" smtClean="0">
                <a:sym typeface="Symbol" pitchFamily="18" charset="2"/>
              </a:rPr>
              <a:t>+,</a:t>
            </a:r>
            <a:r>
              <a:rPr lang="en-US" sz="2000" dirty="0" smtClean="0">
                <a:sym typeface="Symbol" pitchFamily="18" charset="2"/>
              </a:rPr>
              <a:t> and check if </a:t>
            </a:r>
            <a:r>
              <a:rPr lang="en-US" sz="2000" baseline="30000" dirty="0" smtClean="0">
                <a:sym typeface="Symbol" pitchFamily="18" charset="2"/>
              </a:rPr>
              <a:t>+ </a:t>
            </a:r>
            <a:r>
              <a:rPr lang="en-US" sz="2000" dirty="0" smtClean="0">
                <a:sym typeface="Symbol" pitchFamily="18" charset="2"/>
              </a:rPr>
              <a:t>contains all attributes of </a:t>
            </a:r>
            <a:r>
              <a:rPr lang="en-US" sz="2000" i="1" dirty="0" smtClean="0">
                <a:sym typeface="Symbol" pitchFamily="18" charset="2"/>
              </a:rPr>
              <a:t>R</a:t>
            </a:r>
            <a:r>
              <a:rPr lang="en-US" sz="2000" dirty="0" smtClean="0">
                <a:sym typeface="Symbol" pitchFamily="18" charset="2"/>
              </a:rPr>
              <a:t>.</a:t>
            </a:r>
          </a:p>
          <a:p>
            <a:pPr marL="457200" indent="-457200">
              <a:buFont typeface="+mj-lt"/>
              <a:buAutoNum type="arabicPeriod"/>
            </a:pPr>
            <a:r>
              <a:rPr lang="en-US" sz="2000" dirty="0" smtClean="0">
                <a:sym typeface="Symbol" pitchFamily="18" charset="2"/>
              </a:rPr>
              <a:t>Testing functional dependencies</a:t>
            </a:r>
          </a:p>
          <a:p>
            <a:pPr lvl="1"/>
            <a:r>
              <a:rPr lang="en-US" sz="2000" dirty="0" smtClean="0">
                <a:sym typeface="Symbol" pitchFamily="18" charset="2"/>
              </a:rPr>
              <a:t>To check if a functional dependency    holds (or, in other words, is in </a:t>
            </a:r>
            <a:r>
              <a:rPr lang="en-US" sz="2000" i="1" dirty="0" smtClean="0">
                <a:sym typeface="Symbol" pitchFamily="18" charset="2"/>
              </a:rPr>
              <a:t>F</a:t>
            </a:r>
            <a:r>
              <a:rPr lang="en-US" sz="2000" baseline="30000" dirty="0" smtClean="0">
                <a:sym typeface="Symbol" pitchFamily="18" charset="2"/>
              </a:rPr>
              <a:t>+</a:t>
            </a:r>
            <a:r>
              <a:rPr lang="en-US" sz="2000" dirty="0" smtClean="0">
                <a:sym typeface="Symbol" pitchFamily="18" charset="2"/>
              </a:rPr>
              <a:t>), just check if   </a:t>
            </a:r>
            <a:r>
              <a:rPr lang="en-US" sz="2000" baseline="30000" dirty="0" smtClean="0">
                <a:sym typeface="Symbol" pitchFamily="18" charset="2"/>
              </a:rPr>
              <a:t>+</a:t>
            </a:r>
            <a:r>
              <a:rPr lang="en-US" sz="2000" dirty="0" smtClean="0">
                <a:sym typeface="Symbol" pitchFamily="18" charset="2"/>
              </a:rPr>
              <a:t>. </a:t>
            </a:r>
          </a:p>
          <a:p>
            <a:pPr lvl="1"/>
            <a:r>
              <a:rPr lang="en-US" sz="2000" dirty="0" smtClean="0">
                <a:sym typeface="Symbol" pitchFamily="18" charset="2"/>
              </a:rPr>
              <a:t>That is, we compute </a:t>
            </a:r>
            <a:r>
              <a:rPr lang="en-US" sz="2000" baseline="30000" dirty="0" smtClean="0">
                <a:sym typeface="Symbol" pitchFamily="18" charset="2"/>
              </a:rPr>
              <a:t>+ </a:t>
            </a:r>
            <a:r>
              <a:rPr lang="en-US" sz="2000" dirty="0" smtClean="0">
                <a:sym typeface="Symbol" pitchFamily="18" charset="2"/>
              </a:rPr>
              <a:t>by using attribute closure, and then check if it contains . </a:t>
            </a:r>
          </a:p>
          <a:p>
            <a:pPr lvl="1"/>
            <a:r>
              <a:rPr lang="en-US" sz="2000" dirty="0" smtClean="0">
                <a:sym typeface="Symbol" pitchFamily="18" charset="2"/>
              </a:rPr>
              <a:t>Is a simple and cheap test, and very useful</a:t>
            </a:r>
          </a:p>
          <a:p>
            <a:pPr marL="457200" indent="-457200">
              <a:buFont typeface="+mj-lt"/>
              <a:buAutoNum type="arabicPeriod"/>
            </a:pPr>
            <a:r>
              <a:rPr lang="en-US" sz="2000" dirty="0" smtClean="0">
                <a:sym typeface="Symbol" pitchFamily="18" charset="2"/>
              </a:rPr>
              <a:t>Computing closure of F</a:t>
            </a:r>
          </a:p>
          <a:p>
            <a:pPr lvl="1"/>
            <a:r>
              <a:rPr lang="en-US" sz="2000" dirty="0" smtClean="0">
                <a:sym typeface="Symbol" pitchFamily="18" charset="2"/>
              </a:rPr>
              <a:t>For each   </a:t>
            </a:r>
            <a:r>
              <a:rPr lang="en-US" sz="2000" i="1" dirty="0" smtClean="0">
                <a:sym typeface="Symbol" pitchFamily="18" charset="2"/>
              </a:rPr>
              <a:t>R, </a:t>
            </a:r>
            <a:r>
              <a:rPr lang="en-US" sz="2000" dirty="0" smtClean="0">
                <a:sym typeface="Symbol" pitchFamily="18" charset="2"/>
              </a:rPr>
              <a:t>we find the closure </a:t>
            </a:r>
            <a:r>
              <a:rPr lang="en-US" sz="2000" baseline="30000" dirty="0" smtClean="0">
                <a:sym typeface="Symbol" pitchFamily="18" charset="2"/>
              </a:rPr>
              <a:t>+</a:t>
            </a:r>
            <a:r>
              <a:rPr lang="en-US" sz="2000" dirty="0" smtClean="0">
                <a:sym typeface="Symbol" pitchFamily="18" charset="2"/>
              </a:rPr>
              <a:t>, and for each </a:t>
            </a:r>
            <a:r>
              <a:rPr lang="en-US" sz="2000" i="1" dirty="0" smtClean="0">
                <a:sym typeface="Symbol" pitchFamily="18" charset="2"/>
              </a:rPr>
              <a:t>S</a:t>
            </a:r>
            <a:r>
              <a:rPr lang="en-US" sz="2000" dirty="0" smtClean="0">
                <a:sym typeface="Symbol" pitchFamily="18" charset="2"/>
              </a:rPr>
              <a:t>  </a:t>
            </a:r>
            <a:r>
              <a:rPr lang="en-US" sz="2000" baseline="30000" dirty="0" smtClean="0">
                <a:sym typeface="Symbol" pitchFamily="18" charset="2"/>
              </a:rPr>
              <a:t>+</a:t>
            </a:r>
            <a:r>
              <a:rPr lang="en-US" sz="2000" dirty="0" smtClean="0">
                <a:sym typeface="Symbol" pitchFamily="18" charset="2"/>
              </a:rPr>
              <a:t>, we output a functional dependency   </a:t>
            </a:r>
            <a:r>
              <a:rPr lang="en-US" sz="2000" i="1" dirty="0" smtClean="0">
                <a:sym typeface="Symbol" pitchFamily="18" charset="2"/>
              </a:rPr>
              <a:t>S.</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 schema with attributes A, B, C, D and E, following set of functional dependencies are given:</a:t>
            </a:r>
            <a:br>
              <a:rPr lang="en-US" dirty="0" smtClean="0"/>
            </a:br>
            <a:r>
              <a:rPr lang="en-US" dirty="0" smtClean="0"/>
              <a:t> </a:t>
            </a:r>
            <a:r>
              <a:rPr lang="en-US" dirty="0" smtClean="0"/>
              <a:t>   A-</a:t>
            </a:r>
            <a:r>
              <a:rPr lang="en-US" dirty="0" smtClean="0"/>
              <a:t>&gt;B</a:t>
            </a:r>
            <a:br>
              <a:rPr lang="en-US" dirty="0" smtClean="0"/>
            </a:br>
            <a:r>
              <a:rPr lang="en-US" dirty="0" smtClean="0"/>
              <a:t>   </a:t>
            </a:r>
            <a:r>
              <a:rPr lang="en-US" dirty="0" smtClean="0"/>
              <a:t> A-&gt;C</a:t>
            </a:r>
            <a:br>
              <a:rPr lang="en-US" dirty="0" smtClean="0"/>
            </a:br>
            <a:r>
              <a:rPr lang="en-US" dirty="0" smtClean="0"/>
              <a:t>   CD-</a:t>
            </a:r>
            <a:r>
              <a:rPr lang="en-US" dirty="0" smtClean="0"/>
              <a:t>&gt;E</a:t>
            </a:r>
            <a:br>
              <a:rPr lang="en-US" dirty="0" smtClean="0"/>
            </a:br>
            <a:r>
              <a:rPr lang="en-US" dirty="0" smtClean="0"/>
              <a:t>  </a:t>
            </a:r>
            <a:r>
              <a:rPr lang="en-US" dirty="0" smtClean="0"/>
              <a:t> B-&gt;D</a:t>
            </a:r>
            <a:br>
              <a:rPr lang="en-US" dirty="0" smtClean="0"/>
            </a:br>
            <a:r>
              <a:rPr lang="en-US" dirty="0" smtClean="0"/>
              <a:t>  </a:t>
            </a:r>
            <a:r>
              <a:rPr lang="en-US" dirty="0" smtClean="0"/>
              <a:t> E-&gt;A</a:t>
            </a:r>
            <a:br>
              <a:rPr lang="en-US" dirty="0" smtClean="0"/>
            </a:br>
            <a:r>
              <a:rPr lang="en-US" dirty="0" smtClean="0"/>
              <a:t>Which of the following functional dependencies is NOT implied by the above set</a:t>
            </a:r>
            <a:r>
              <a:rPr lang="en-US" dirty="0" smtClean="0"/>
              <a:t>?</a:t>
            </a:r>
          </a:p>
          <a:p>
            <a:pPr>
              <a:buNone/>
            </a:pPr>
            <a:r>
              <a:rPr lang="en-US" dirty="0" smtClean="0"/>
              <a:t> </a:t>
            </a:r>
            <a:r>
              <a:rPr lang="en-US" dirty="0" smtClean="0"/>
              <a:t>  (</a:t>
            </a:r>
            <a:r>
              <a:rPr lang="en-US" dirty="0" smtClean="0"/>
              <a:t>a) CD-&gt;AC           </a:t>
            </a:r>
            <a:endParaRPr lang="en-US" dirty="0" smtClean="0"/>
          </a:p>
          <a:p>
            <a:pPr>
              <a:buNone/>
            </a:pPr>
            <a:r>
              <a:rPr lang="en-US" dirty="0" smtClean="0"/>
              <a:t> </a:t>
            </a:r>
            <a:r>
              <a:rPr lang="en-US" dirty="0" smtClean="0"/>
              <a:t> </a:t>
            </a:r>
            <a:r>
              <a:rPr lang="en-US" dirty="0" smtClean="0"/>
              <a:t> (b) BD-&gt;CD         </a:t>
            </a:r>
            <a:endParaRPr lang="en-US" dirty="0" smtClean="0"/>
          </a:p>
          <a:p>
            <a:pPr>
              <a:buNone/>
            </a:pPr>
            <a:r>
              <a:rPr lang="en-US" dirty="0" smtClean="0"/>
              <a:t> </a:t>
            </a:r>
            <a:r>
              <a:rPr lang="en-US" dirty="0" smtClean="0"/>
              <a:t>  (</a:t>
            </a:r>
            <a:r>
              <a:rPr lang="en-US" dirty="0" smtClean="0"/>
              <a:t>c) BC-&gt;CD          </a:t>
            </a:r>
            <a:endParaRPr lang="en-US" dirty="0" smtClean="0"/>
          </a:p>
          <a:p>
            <a:pPr>
              <a:buNone/>
            </a:pPr>
            <a:r>
              <a:rPr lang="en-US" dirty="0" smtClean="0"/>
              <a:t> </a:t>
            </a:r>
            <a:r>
              <a:rPr lang="en-US" dirty="0" smtClean="0"/>
              <a:t>  (</a:t>
            </a:r>
            <a:r>
              <a:rPr lang="en-US" dirty="0" smtClean="0"/>
              <a:t>d) AC-&gt;BC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Ans</a:t>
            </a:r>
            <a:r>
              <a:rPr lang="en-US" dirty="0" smtClean="0"/>
              <a:t> (b)</a:t>
            </a:r>
          </a:p>
          <a:p>
            <a:r>
              <a:rPr lang="en-US" dirty="0" smtClean="0"/>
              <a:t>For every options given, find the closure set of left side of each FD. If the closure set of left side contains the right side of the FD, then the particular FD is implied by the given set. </a:t>
            </a:r>
            <a:endParaRPr lang="en-US" dirty="0" smtClean="0"/>
          </a:p>
          <a:p>
            <a:pPr marL="880110" lvl="1" indent="-514350">
              <a:buFont typeface="+mj-lt"/>
              <a:buAutoNum type="arabicPeriod"/>
            </a:pPr>
            <a:r>
              <a:rPr lang="en-US" dirty="0" smtClean="0"/>
              <a:t>Option </a:t>
            </a:r>
            <a:r>
              <a:rPr lang="en-US" dirty="0" smtClean="0"/>
              <a:t>(a): Closure set of CD = CDEAB. Therefore CD-&gt;AC can be derived from the given set of FDs</a:t>
            </a:r>
            <a:r>
              <a:rPr lang="en-US" dirty="0" smtClean="0"/>
              <a:t>.</a:t>
            </a:r>
          </a:p>
          <a:p>
            <a:pPr marL="880110" lvl="1" indent="-514350">
              <a:buFont typeface="+mj-lt"/>
              <a:buAutoNum type="arabicPeriod"/>
            </a:pPr>
            <a:r>
              <a:rPr lang="en-US" dirty="0" smtClean="0"/>
              <a:t>Option </a:t>
            </a:r>
            <a:r>
              <a:rPr lang="en-US" dirty="0" smtClean="0"/>
              <a:t>(c): Closure set of BC = BCDEA. Therefore BC-&gt;CD can be derived from the given set of FDs</a:t>
            </a:r>
            <a:r>
              <a:rPr lang="en-US" dirty="0" smtClean="0"/>
              <a:t>.</a:t>
            </a:r>
          </a:p>
          <a:p>
            <a:pPr marL="880110" lvl="1" indent="-514350">
              <a:buFont typeface="+mj-lt"/>
              <a:buAutoNum type="arabicPeriod"/>
            </a:pPr>
            <a:r>
              <a:rPr lang="en-US" dirty="0" smtClean="0"/>
              <a:t>Option </a:t>
            </a:r>
            <a:r>
              <a:rPr lang="en-US" dirty="0" smtClean="0"/>
              <a:t>(d): Closure set of AC = ACBDE. Therefore AC-&gt;BC can be derived from the given set of FDs</a:t>
            </a:r>
            <a:r>
              <a:rPr lang="en-US" dirty="0" smtClean="0"/>
              <a:t>.</a:t>
            </a:r>
          </a:p>
          <a:p>
            <a:pPr marL="880110" lvl="1" indent="-514350">
              <a:buFont typeface="+mj-lt"/>
              <a:buAutoNum type="arabicPeriod"/>
            </a:pPr>
            <a:r>
              <a:rPr lang="en-US" dirty="0" smtClean="0"/>
              <a:t>Option </a:t>
            </a:r>
            <a:r>
              <a:rPr lang="en-US" dirty="0" smtClean="0"/>
              <a:t>(b): Closure set of BD = BD. Therefore BD-&gt;CD cannot be derived from the given set of FDs.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pPr fontAlgn="base"/>
            <a:r>
              <a:rPr lang="en-US" dirty="0" smtClean="0"/>
              <a:t>Relation R has eight attributes ABCDEFGH. Fields of R contain only atomic values. </a:t>
            </a:r>
            <a:br>
              <a:rPr lang="en-US" dirty="0" smtClean="0"/>
            </a:br>
            <a:r>
              <a:rPr lang="en-US" dirty="0" smtClean="0"/>
              <a:t>F={CH-&gt;G, A-&gt;BC, B-&gt;CFH, E-&gt;A, F-&gt;EG} is a set of functional dependencies (FDs) so that F + is exactly the set of FDs that hold for R.</a:t>
            </a:r>
          </a:p>
          <a:p>
            <a:pPr fontAlgn="base">
              <a:buNone/>
            </a:pPr>
            <a:r>
              <a:rPr lang="en-US" dirty="0" smtClean="0"/>
              <a:t>   How </a:t>
            </a:r>
            <a:r>
              <a:rPr lang="en-US" dirty="0" smtClean="0"/>
              <a:t>many candidate keys does the relation R have?</a:t>
            </a:r>
          </a:p>
          <a:p>
            <a:pPr fontAlgn="base">
              <a:buNone/>
            </a:pPr>
            <a:r>
              <a:rPr lang="en-US" dirty="0" smtClean="0"/>
              <a:t>   (</a:t>
            </a:r>
            <a:r>
              <a:rPr lang="en-US" dirty="0" smtClean="0"/>
              <a:t>a) 3    (b) 4    (c) 5    (d) 6</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err="1" smtClean="0"/>
              <a:t>Ans</a:t>
            </a:r>
            <a:r>
              <a:rPr lang="en-US" dirty="0" smtClean="0"/>
              <a:t> (b)</a:t>
            </a:r>
          </a:p>
          <a:p>
            <a:endParaRPr lang="en-US" dirty="0" smtClean="0"/>
          </a:p>
          <a:p>
            <a:endParaRPr lang="en-US" dirty="0" smtClean="0"/>
          </a:p>
          <a:p>
            <a:endParaRPr lang="en-US" dirty="0" smtClean="0"/>
          </a:p>
          <a:p>
            <a:endParaRPr lang="en-US" dirty="0" smtClean="0"/>
          </a:p>
          <a:p>
            <a:r>
              <a:rPr lang="en-US" dirty="0" smtClean="0"/>
              <a:t>For D ,there is no incoming edge</a:t>
            </a:r>
          </a:p>
          <a:p>
            <a:r>
              <a:rPr lang="en-US" dirty="0" smtClean="0"/>
              <a:t>Find attribute closure for </a:t>
            </a:r>
            <a:r>
              <a:rPr lang="en-US" dirty="0" smtClean="0"/>
              <a:t>DA,DB,DE and </a:t>
            </a:r>
            <a:r>
              <a:rPr lang="en-US" dirty="0" smtClean="0"/>
              <a:t>DF</a:t>
            </a:r>
          </a:p>
          <a:p>
            <a:r>
              <a:rPr lang="en-US" dirty="0" smtClean="0"/>
              <a:t>So, </a:t>
            </a:r>
            <a:r>
              <a:rPr lang="en-US" dirty="0" smtClean="0"/>
              <a:t>DA,DB,DE and </a:t>
            </a:r>
            <a:r>
              <a:rPr lang="en-US" dirty="0" smtClean="0"/>
              <a:t>DF are 4 candidate keys</a:t>
            </a:r>
          </a:p>
          <a:p>
            <a:pPr>
              <a:buNone/>
            </a:pPr>
            <a:endParaRPr lang="en-US" dirty="0"/>
          </a:p>
        </p:txBody>
      </p:sp>
      <p:graphicFrame>
        <p:nvGraphicFramePr>
          <p:cNvPr id="5" name="Table 4"/>
          <p:cNvGraphicFramePr>
            <a:graphicFrameLocks noGrp="1"/>
          </p:cNvGraphicFramePr>
          <p:nvPr/>
        </p:nvGraphicFramePr>
        <p:xfrm>
          <a:off x="609600" y="3048000"/>
          <a:ext cx="6837680" cy="609600"/>
        </p:xfrm>
        <a:graphic>
          <a:graphicData uri="http://schemas.openxmlformats.org/drawingml/2006/table">
            <a:tbl>
              <a:tblPr firstRow="1" bandRow="1">
                <a:tableStyleId>{5C22544A-7EE6-4342-B048-85BDC9FD1C3A}</a:tableStyleId>
              </a:tblPr>
              <a:tblGrid>
                <a:gridCol w="838200"/>
                <a:gridCol w="838200"/>
                <a:gridCol w="762000"/>
                <a:gridCol w="627380"/>
                <a:gridCol w="942975"/>
                <a:gridCol w="942975"/>
                <a:gridCol w="942975"/>
                <a:gridCol w="942975"/>
              </a:tblGrid>
              <a:tr h="609600">
                <a:tc>
                  <a:txBody>
                    <a:bodyPr/>
                    <a:lstStyle/>
                    <a:p>
                      <a:r>
                        <a:rPr lang="en-US" dirty="0" smtClean="0">
                          <a:solidFill>
                            <a:schemeClr val="tx1"/>
                          </a:solidFill>
                        </a:rPr>
                        <a:t>A</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B</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C</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D</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E</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F</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G</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c>
                  <a:txBody>
                    <a:bodyPr/>
                    <a:lstStyle/>
                    <a:p>
                      <a:r>
                        <a:rPr lang="en-US" dirty="0" smtClean="0">
                          <a:solidFill>
                            <a:schemeClr val="tx1"/>
                          </a:solidFill>
                        </a:rPr>
                        <a:t>H</a:t>
                      </a:r>
                      <a:endParaRPr lang="en-US" dirty="0">
                        <a:solidFill>
                          <a:schemeClr val="tx1"/>
                        </a:solidFill>
                      </a:endParaRPr>
                    </a:p>
                  </a:txBody>
                  <a:tcPr>
                    <a:gradFill>
                      <a:gsLst>
                        <a:gs pos="0">
                          <a:srgbClr val="8488C4"/>
                        </a:gs>
                        <a:gs pos="53000">
                          <a:srgbClr val="D4DEFF"/>
                        </a:gs>
                        <a:gs pos="83000">
                          <a:srgbClr val="D4DEFF"/>
                        </a:gs>
                        <a:gs pos="100000">
                          <a:srgbClr val="96AB94"/>
                        </a:gs>
                      </a:gsLst>
                      <a:lin ang="5400000" scaled="0"/>
                    </a:gradFill>
                  </a:tcPr>
                </a:tc>
              </a:tr>
            </a:tbl>
          </a:graphicData>
        </a:graphic>
      </p:graphicFrame>
      <p:grpSp>
        <p:nvGrpSpPr>
          <p:cNvPr id="50" name="Group 49"/>
          <p:cNvGrpSpPr/>
          <p:nvPr/>
        </p:nvGrpSpPr>
        <p:grpSpPr>
          <a:xfrm>
            <a:off x="990600" y="2514600"/>
            <a:ext cx="1677194" cy="534194"/>
            <a:chOff x="990600" y="2514600"/>
            <a:chExt cx="1677194" cy="534194"/>
          </a:xfrm>
        </p:grpSpPr>
        <p:cxnSp>
          <p:nvCxnSpPr>
            <p:cNvPr id="13" name="Straight Arrow Connector 12"/>
            <p:cNvCxnSpPr/>
            <p:nvPr/>
          </p:nvCxnSpPr>
          <p:spPr>
            <a:xfrm rot="5400000">
              <a:off x="2400300" y="278130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990600" y="2514600"/>
              <a:ext cx="1676400" cy="534194"/>
              <a:chOff x="990600" y="2514600"/>
              <a:chExt cx="1676400" cy="534194"/>
            </a:xfrm>
          </p:grpSpPr>
          <p:cxnSp>
            <p:nvCxnSpPr>
              <p:cNvPr id="11" name="Straight Connector 10"/>
              <p:cNvCxnSpPr/>
              <p:nvPr/>
            </p:nvCxnSpPr>
            <p:spPr>
              <a:xfrm>
                <a:off x="990600" y="2514600"/>
                <a:ext cx="1676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639094" y="2780506"/>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24694" y="2781300"/>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p:cNvCxnSpPr/>
          <p:nvPr/>
        </p:nvCxnSpPr>
        <p:spPr>
          <a:xfrm>
            <a:off x="1828800" y="3962400"/>
            <a:ext cx="495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2476500" y="3771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4687094" y="3771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6592094" y="3771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677194" y="3809206"/>
            <a:ext cx="304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2514600" y="2667000"/>
            <a:ext cx="4573588" cy="381000"/>
            <a:chOff x="2514600" y="2667000"/>
            <a:chExt cx="4573588" cy="381000"/>
          </a:xfrm>
        </p:grpSpPr>
        <p:cxnSp>
          <p:nvCxnSpPr>
            <p:cNvPr id="28" name="Straight Connector 27"/>
            <p:cNvCxnSpPr/>
            <p:nvPr/>
          </p:nvCxnSpPr>
          <p:spPr>
            <a:xfrm>
              <a:off x="2514600" y="2667000"/>
              <a:ext cx="45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324894" y="2856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896894" y="2856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5601494" y="28567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913606" y="3581400"/>
            <a:ext cx="3050382" cy="611188"/>
            <a:chOff x="913606" y="3581400"/>
            <a:chExt cx="3050382" cy="611188"/>
          </a:xfrm>
        </p:grpSpPr>
        <p:cxnSp>
          <p:nvCxnSpPr>
            <p:cNvPr id="37" name="Straight Connector 36"/>
            <p:cNvCxnSpPr/>
            <p:nvPr/>
          </p:nvCxnSpPr>
          <p:spPr>
            <a:xfrm rot="5400000">
              <a:off x="3696494" y="3923506"/>
              <a:ext cx="5334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913606" y="3581400"/>
              <a:ext cx="3048794" cy="611188"/>
              <a:chOff x="913606" y="3581400"/>
              <a:chExt cx="3048794" cy="611188"/>
            </a:xfrm>
          </p:grpSpPr>
          <p:cxnSp>
            <p:nvCxnSpPr>
              <p:cNvPr id="38" name="Straight Connector 37"/>
              <p:cNvCxnSpPr/>
              <p:nvPr/>
            </p:nvCxnSpPr>
            <p:spPr>
              <a:xfrm>
                <a:off x="914400" y="4191000"/>
                <a:ext cx="30480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flipV="1">
                <a:off x="608806" y="3886200"/>
                <a:ext cx="610394" cy="79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54" name="Group 53"/>
          <p:cNvGrpSpPr/>
          <p:nvPr/>
        </p:nvGrpSpPr>
        <p:grpSpPr>
          <a:xfrm>
            <a:off x="4343400" y="3581400"/>
            <a:ext cx="1677194" cy="687388"/>
            <a:chOff x="4343400" y="3581400"/>
            <a:chExt cx="1677194" cy="687388"/>
          </a:xfrm>
        </p:grpSpPr>
        <p:cxnSp>
          <p:nvCxnSpPr>
            <p:cNvPr id="43" name="Straight Connector 42"/>
            <p:cNvCxnSpPr/>
            <p:nvPr/>
          </p:nvCxnSpPr>
          <p:spPr>
            <a:xfrm rot="5400000">
              <a:off x="4839494" y="3923506"/>
              <a:ext cx="685800"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343400" y="4267200"/>
              <a:ext cx="1676400"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4038600" y="3962400"/>
              <a:ext cx="610394" cy="79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5715000" y="3962400"/>
              <a:ext cx="610394" cy="79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Let R= (A, B, C, D, E, F) be a relation scheme with the following dependencies: C-&gt;F, E-&gt;A, EC-&gt;D, A-&gt;B. Which of the following is a key for R?</a:t>
            </a:r>
            <a:br>
              <a:rPr lang="en-US" dirty="0" smtClean="0"/>
            </a:br>
            <a:r>
              <a:rPr lang="en-US" dirty="0" smtClean="0"/>
              <a:t>(a) CD             (b) EC           (c) AE            (d) </a:t>
            </a:r>
            <a:r>
              <a:rPr lang="en-US" dirty="0" smtClean="0"/>
              <a:t>AC</a:t>
            </a:r>
          </a:p>
          <a:p>
            <a:endParaRPr lang="en-US" dirty="0"/>
          </a:p>
        </p:txBody>
      </p:sp>
      <p:sp>
        <p:nvSpPr>
          <p:cNvPr id="4" name="Rounded Rectangle 3"/>
          <p:cNvSpPr/>
          <p:nvPr/>
        </p:nvSpPr>
        <p:spPr>
          <a:xfrm>
            <a:off x="1676400" y="4267200"/>
            <a:ext cx="35814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smtClean="0"/>
              <a:t>Ans</a:t>
            </a:r>
            <a:r>
              <a:rPr lang="en-US" sz="2800" dirty="0" smtClean="0"/>
              <a:t> is (b)</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fontAlgn="base"/>
            <a:r>
              <a:rPr lang="en-US" dirty="0" smtClean="0"/>
              <a:t>Consider a relation scheme R = (A, B, C, D, E, H) on which the following functional dependencies hold: {A–&gt;B, BC–&gt;D, E–&gt;C, D–&gt;A}. What are the candidate keys of R?</a:t>
            </a:r>
          </a:p>
          <a:p>
            <a:pPr fontAlgn="base">
              <a:buNone/>
            </a:pPr>
            <a:r>
              <a:rPr lang="en-US" dirty="0" smtClean="0"/>
              <a:t>    (</a:t>
            </a:r>
            <a:r>
              <a:rPr lang="en-US" dirty="0" smtClean="0"/>
              <a:t>a) AE, BE</a:t>
            </a:r>
            <a:br>
              <a:rPr lang="en-US" dirty="0" smtClean="0"/>
            </a:br>
            <a:r>
              <a:rPr lang="en-US" dirty="0" smtClean="0"/>
              <a:t>(b) AE, BE, DE</a:t>
            </a:r>
          </a:p>
          <a:p>
            <a:pPr fontAlgn="base">
              <a:buNone/>
            </a:pPr>
            <a:r>
              <a:rPr lang="en-US" dirty="0" smtClean="0"/>
              <a:t>    (</a:t>
            </a:r>
            <a:r>
              <a:rPr lang="en-US" dirty="0" smtClean="0"/>
              <a:t>c) AEH, BEH, BCH</a:t>
            </a:r>
            <a:br>
              <a:rPr lang="en-US" dirty="0" smtClean="0"/>
            </a:br>
            <a:r>
              <a:rPr lang="en-US" dirty="0" smtClean="0"/>
              <a:t>(d) AEH, BEH, DEH</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441</Words>
  <Application>Microsoft Office PowerPoint</Application>
  <PresentationFormat>On-screen Show (4:3)</PresentationFormat>
  <Paragraphs>76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FD Examples</vt:lpstr>
      <vt:lpstr>Example</vt:lpstr>
      <vt:lpstr>Uses of Attribute Closure</vt:lpstr>
      <vt:lpstr>Example </vt:lpstr>
      <vt:lpstr>Solution</vt:lpstr>
      <vt:lpstr>Example </vt:lpstr>
      <vt:lpstr>Solution</vt:lpstr>
      <vt:lpstr>Example</vt:lpstr>
      <vt:lpstr>Example</vt:lpstr>
      <vt:lpstr>Solution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 Examples</dc:title>
  <dc:creator>Rushali</dc:creator>
  <cp:lastModifiedBy>Rushali</cp:lastModifiedBy>
  <cp:revision>23</cp:revision>
  <dcterms:created xsi:type="dcterms:W3CDTF">2022-09-08T04:29:04Z</dcterms:created>
  <dcterms:modified xsi:type="dcterms:W3CDTF">2022-09-08T05:26:55Z</dcterms:modified>
</cp:coreProperties>
</file>