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5"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FF0DE9-70C9-4BE9-A62B-28191FC4B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F0DE9-70C9-4BE9-A62B-28191FC4B4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F0DE9-70C9-4BE9-A62B-28191FC4B4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47C5AE-12F2-4751-9213-2B67390F3BD4}" type="datetimeFigureOut">
              <a:rPr lang="en-US" smtClean="0"/>
              <a:pPr/>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FF0DE9-70C9-4BE9-A62B-28191FC4B4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747C5AE-12F2-4751-9213-2B67390F3BD4}" type="datetimeFigureOut">
              <a:rPr lang="en-US" smtClean="0"/>
              <a:pPr/>
              <a:t>11/23/2020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FF0DE9-70C9-4BE9-A62B-28191FC4B4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err="1" smtClean="0"/>
              <a:t>Hadoop</a:t>
            </a:r>
            <a:r>
              <a:rPr lang="en-US" dirty="0" smtClean="0"/>
              <a:t> Process</a:t>
            </a:r>
            <a:endParaRPr lang="en-US" dirty="0"/>
          </a:p>
        </p:txBody>
      </p:sp>
      <p:sp>
        <p:nvSpPr>
          <p:cNvPr id="3" name="Content Placeholder 2"/>
          <p:cNvSpPr>
            <a:spLocks noGrp="1"/>
          </p:cNvSpPr>
          <p:nvPr>
            <p:ph idx="1"/>
          </p:nvPr>
        </p:nvSpPr>
        <p:spPr>
          <a:xfrm>
            <a:off x="228600" y="1600200"/>
            <a:ext cx="8534400" cy="5029200"/>
          </a:xfrm>
        </p:spPr>
        <p:txBody>
          <a:bodyPr>
            <a:normAutofit fontScale="92500" lnSpcReduction="20000"/>
          </a:bodyPr>
          <a:lstStyle/>
          <a:p>
            <a:pPr algn="just"/>
            <a:r>
              <a:rPr lang="en-US" dirty="0" smtClean="0"/>
              <a:t>This process includes the following core tasks that </a:t>
            </a:r>
            <a:r>
              <a:rPr lang="en-US" dirty="0" err="1" smtClean="0"/>
              <a:t>Hadoop</a:t>
            </a:r>
            <a:r>
              <a:rPr lang="en-US" dirty="0" smtClean="0"/>
              <a:t> performs −</a:t>
            </a:r>
          </a:p>
          <a:p>
            <a:pPr lvl="1" algn="just"/>
            <a:r>
              <a:rPr lang="en-US" dirty="0" smtClean="0"/>
              <a:t>Data is initially divided into directories and files. Files are divided into uniform sized blocks of 128M and 64M (preferably 128M)</a:t>
            </a:r>
          </a:p>
          <a:p>
            <a:pPr lvl="1" algn="just"/>
            <a:r>
              <a:rPr lang="en-US" dirty="0" smtClean="0"/>
              <a:t>These files are then distributed across various cluster nodes for further processing</a:t>
            </a:r>
          </a:p>
          <a:p>
            <a:pPr lvl="1" algn="just"/>
            <a:r>
              <a:rPr lang="en-US" dirty="0" smtClean="0"/>
              <a:t>HDFS, being on top of the local file system, supervises the processing</a:t>
            </a:r>
          </a:p>
          <a:p>
            <a:pPr lvl="1" algn="just"/>
            <a:r>
              <a:rPr lang="en-US" dirty="0" smtClean="0"/>
              <a:t>Blocks are replicated for handling hardware failure</a:t>
            </a:r>
          </a:p>
          <a:p>
            <a:pPr lvl="1" algn="just"/>
            <a:r>
              <a:rPr lang="en-US" dirty="0" smtClean="0"/>
              <a:t>Checking  that  the code was executed successfully</a:t>
            </a:r>
          </a:p>
          <a:p>
            <a:pPr lvl="1" algn="just"/>
            <a:r>
              <a:rPr lang="en-US" dirty="0" smtClean="0"/>
              <a:t>Performing the sort that takes place between the map and reduce stages</a:t>
            </a:r>
          </a:p>
          <a:p>
            <a:pPr lvl="1" algn="just"/>
            <a:r>
              <a:rPr lang="en-US" dirty="0" smtClean="0"/>
              <a:t>Sending the sorted data to a certain computer</a:t>
            </a:r>
          </a:p>
          <a:p>
            <a:pPr lvl="1" algn="just"/>
            <a:r>
              <a:rPr lang="en-US" dirty="0" smtClean="0"/>
              <a:t>Writing the debugging logs for each job</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a:t>
            </a:r>
            <a:r>
              <a:rPr lang="en-US" dirty="0" err="1" smtClean="0"/>
              <a:t>Hadoop</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5181600"/>
          </a:xfrm>
        </p:spPr>
        <p:txBody>
          <a:bodyPr>
            <a:normAutofit fontScale="92500" lnSpcReduction="10000"/>
          </a:bodyPr>
          <a:lstStyle/>
          <a:p>
            <a:pPr algn="just"/>
            <a:r>
              <a:rPr lang="en-US" dirty="0" err="1" smtClean="0"/>
              <a:t>Hadoop</a:t>
            </a:r>
            <a:r>
              <a:rPr lang="en-US" dirty="0" smtClean="0"/>
              <a:t> framework allows the user to quickly write and test distributed systems. It is efficient, and it automatic distributes the data and work across the machines and in turn, utilizes the underlying parallelism of the CPU cores</a:t>
            </a:r>
          </a:p>
          <a:p>
            <a:pPr algn="just"/>
            <a:r>
              <a:rPr lang="en-US" dirty="0" err="1" smtClean="0"/>
              <a:t>Hadoop</a:t>
            </a:r>
            <a:r>
              <a:rPr lang="en-US" dirty="0" smtClean="0"/>
              <a:t> does not rely on hardware to provide fault-tolerance and high availability (FTHA), rather </a:t>
            </a:r>
            <a:r>
              <a:rPr lang="en-US" dirty="0" err="1" smtClean="0"/>
              <a:t>Hadoop</a:t>
            </a:r>
            <a:r>
              <a:rPr lang="en-US" dirty="0" smtClean="0"/>
              <a:t> library itself has been designed to detect and handle failures at the application layer</a:t>
            </a:r>
          </a:p>
          <a:p>
            <a:pPr algn="just"/>
            <a:r>
              <a:rPr lang="en-US" dirty="0" smtClean="0"/>
              <a:t>Servers can be added or removed from the cluster dynamically and </a:t>
            </a:r>
            <a:r>
              <a:rPr lang="en-US" dirty="0" err="1" smtClean="0"/>
              <a:t>Hadoop</a:t>
            </a:r>
            <a:r>
              <a:rPr lang="en-US" dirty="0" smtClean="0"/>
              <a:t> continues to operate without interruption</a:t>
            </a:r>
          </a:p>
          <a:p>
            <a:pPr algn="just"/>
            <a:r>
              <a:rPr lang="en-US" dirty="0" smtClean="0"/>
              <a:t>Another big advantage of </a:t>
            </a:r>
            <a:r>
              <a:rPr lang="en-US" dirty="0" err="1" smtClean="0"/>
              <a:t>Hadoop</a:t>
            </a:r>
            <a:r>
              <a:rPr lang="en-US" dirty="0" smtClean="0"/>
              <a:t> is that apart from being open source, it is compatible on all the platforms since it is Java based</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Introduction</a:t>
            </a:r>
            <a:endParaRPr lang="en-US" dirty="0"/>
          </a:p>
        </p:txBody>
      </p:sp>
      <p:sp>
        <p:nvSpPr>
          <p:cNvPr id="3" name="Content Placeholder 2"/>
          <p:cNvSpPr>
            <a:spLocks noGrp="1"/>
          </p:cNvSpPr>
          <p:nvPr>
            <p:ph idx="1"/>
          </p:nvPr>
        </p:nvSpPr>
        <p:spPr>
          <a:xfrm>
            <a:off x="457200" y="1752600"/>
            <a:ext cx="8382000" cy="4648200"/>
          </a:xfrm>
        </p:spPr>
        <p:txBody>
          <a:bodyPr>
            <a:normAutofit/>
          </a:bodyPr>
          <a:lstStyle/>
          <a:p>
            <a:pPr algn="just"/>
            <a:r>
              <a:rPr lang="en-US" dirty="0" err="1" smtClean="0"/>
              <a:t>Hadoop</a:t>
            </a:r>
            <a:r>
              <a:rPr lang="en-US" dirty="0" smtClean="0"/>
              <a:t> is an Apache open source framework written in java that allows distributed processing of large datasets across clusters of computers using simple programming models</a:t>
            </a:r>
          </a:p>
          <a:p>
            <a:pPr algn="just"/>
            <a:r>
              <a:rPr lang="en-US" dirty="0" smtClean="0"/>
              <a:t>The </a:t>
            </a:r>
            <a:r>
              <a:rPr lang="en-US" dirty="0" err="1" smtClean="0"/>
              <a:t>Hadoop</a:t>
            </a:r>
            <a:r>
              <a:rPr lang="en-US" dirty="0" smtClean="0"/>
              <a:t> framework application works in an environment that provides distributed storage and computation across cluster of computers</a:t>
            </a:r>
          </a:p>
          <a:p>
            <a:pPr algn="just"/>
            <a:r>
              <a:rPr lang="en-US" dirty="0" err="1" smtClean="0"/>
              <a:t>Hadoop</a:t>
            </a:r>
            <a:r>
              <a:rPr lang="en-US" dirty="0" smtClean="0"/>
              <a:t> is designed to scale up from single server to thousands of machines, each offering local computation and storage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History</a:t>
            </a:r>
            <a:endParaRPr lang="en-US" dirty="0"/>
          </a:p>
        </p:txBody>
      </p:sp>
      <p:sp>
        <p:nvSpPr>
          <p:cNvPr id="3" name="Content Placeholder 2"/>
          <p:cNvSpPr>
            <a:spLocks noGrp="1"/>
          </p:cNvSpPr>
          <p:nvPr>
            <p:ph idx="1"/>
          </p:nvPr>
        </p:nvSpPr>
        <p:spPr>
          <a:xfrm>
            <a:off x="457200" y="1935480"/>
            <a:ext cx="8229600" cy="4541520"/>
          </a:xfrm>
        </p:spPr>
        <p:txBody>
          <a:bodyPr>
            <a:normAutofit fontScale="92500"/>
          </a:bodyPr>
          <a:lstStyle/>
          <a:p>
            <a:pPr algn="just"/>
            <a:r>
              <a:rPr lang="en-US" dirty="0" smtClean="0"/>
              <a:t>Apache Software Foundation is the developers of </a:t>
            </a:r>
            <a:r>
              <a:rPr lang="en-US" dirty="0" err="1" smtClean="0"/>
              <a:t>Hadoop</a:t>
            </a:r>
            <a:r>
              <a:rPr lang="en-US" dirty="0" smtClean="0"/>
              <a:t>, and it’s co-founders are Doug Cutting and Mike </a:t>
            </a:r>
            <a:r>
              <a:rPr lang="en-US" dirty="0" err="1" smtClean="0"/>
              <a:t>Cafarella</a:t>
            </a:r>
            <a:endParaRPr lang="en-US" dirty="0" smtClean="0"/>
          </a:p>
          <a:p>
            <a:pPr algn="just"/>
            <a:r>
              <a:rPr lang="en-US" dirty="0" smtClean="0"/>
              <a:t>It’s </a:t>
            </a:r>
            <a:r>
              <a:rPr lang="en-US" dirty="0" smtClean="0"/>
              <a:t>co-founder Doug Cutting named it on his son’s toy </a:t>
            </a:r>
            <a:r>
              <a:rPr lang="en-US" dirty="0" smtClean="0"/>
              <a:t>elephant</a:t>
            </a:r>
          </a:p>
          <a:p>
            <a:pPr algn="just"/>
            <a:r>
              <a:rPr lang="en-US" dirty="0" smtClean="0"/>
              <a:t>In </a:t>
            </a:r>
            <a:r>
              <a:rPr lang="en-US" dirty="0" smtClean="0"/>
              <a:t>October 2003 the first paper release was Google File </a:t>
            </a:r>
            <a:r>
              <a:rPr lang="en-US" dirty="0" smtClean="0"/>
              <a:t>System</a:t>
            </a:r>
          </a:p>
          <a:p>
            <a:pPr algn="just"/>
            <a:r>
              <a:rPr lang="en-US" dirty="0" smtClean="0"/>
              <a:t>In </a:t>
            </a:r>
            <a:r>
              <a:rPr lang="en-US" dirty="0" smtClean="0"/>
              <a:t>January 2006, </a:t>
            </a:r>
            <a:r>
              <a:rPr lang="en-US" dirty="0" err="1" smtClean="0"/>
              <a:t>MapReduce</a:t>
            </a:r>
            <a:r>
              <a:rPr lang="en-US" dirty="0" smtClean="0"/>
              <a:t> development started on the Apache </a:t>
            </a:r>
            <a:r>
              <a:rPr lang="en-US" dirty="0" err="1" smtClean="0"/>
              <a:t>Nutch</a:t>
            </a:r>
            <a:r>
              <a:rPr lang="en-US" dirty="0" smtClean="0"/>
              <a:t> which consisted of around 6000 lines coding for it and around 5000 lines coding for </a:t>
            </a:r>
            <a:r>
              <a:rPr lang="en-US" dirty="0" smtClean="0"/>
              <a:t>HDFS</a:t>
            </a:r>
          </a:p>
          <a:p>
            <a:pPr algn="just"/>
            <a:r>
              <a:rPr lang="en-US" dirty="0" smtClean="0"/>
              <a:t>In </a:t>
            </a:r>
            <a:r>
              <a:rPr lang="en-US" dirty="0" smtClean="0"/>
              <a:t>April 2006 </a:t>
            </a:r>
            <a:r>
              <a:rPr lang="en-US" dirty="0" err="1" smtClean="0"/>
              <a:t>Hadoop</a:t>
            </a:r>
            <a:r>
              <a:rPr lang="en-US" dirty="0" smtClean="0"/>
              <a:t> 0.1.0 was </a:t>
            </a:r>
            <a:r>
              <a:rPr lang="en-US" dirty="0" smtClean="0"/>
              <a:t>released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err="1" smtClean="0"/>
              <a:t>Hadoop</a:t>
            </a:r>
            <a:r>
              <a:rPr lang="en-US" dirty="0" smtClean="0"/>
              <a:t> Architecture</a:t>
            </a:r>
            <a:br>
              <a:rPr lang="en-US" dirty="0" smtClean="0"/>
            </a:br>
            <a:endParaRPr lang="en-US" dirty="0"/>
          </a:p>
        </p:txBody>
      </p:sp>
      <p:sp>
        <p:nvSpPr>
          <p:cNvPr id="3" name="Content Placeholder 2"/>
          <p:cNvSpPr>
            <a:spLocks noGrp="1"/>
          </p:cNvSpPr>
          <p:nvPr>
            <p:ph idx="1"/>
          </p:nvPr>
        </p:nvSpPr>
        <p:spPr>
          <a:xfrm>
            <a:off x="457200" y="1143000"/>
            <a:ext cx="8229600" cy="5715000"/>
          </a:xfrm>
        </p:spPr>
        <p:txBody>
          <a:bodyPr/>
          <a:lstStyle/>
          <a:p>
            <a:r>
              <a:rPr lang="en-US" dirty="0" smtClean="0"/>
              <a:t>At its core, </a:t>
            </a:r>
            <a:r>
              <a:rPr lang="en-US" dirty="0" err="1" smtClean="0"/>
              <a:t>Hadoop</a:t>
            </a:r>
            <a:r>
              <a:rPr lang="en-US" dirty="0" smtClean="0"/>
              <a:t> has two major layers namely −</a:t>
            </a:r>
          </a:p>
          <a:p>
            <a:pPr lvl="1"/>
            <a:r>
              <a:rPr lang="en-US" dirty="0" smtClean="0"/>
              <a:t>Processing/Computation layer (</a:t>
            </a:r>
            <a:r>
              <a:rPr lang="en-US" dirty="0" err="1" smtClean="0"/>
              <a:t>MapReduce</a:t>
            </a:r>
            <a:r>
              <a:rPr lang="en-US" dirty="0" smtClean="0"/>
              <a:t>), and</a:t>
            </a:r>
          </a:p>
          <a:p>
            <a:pPr lvl="1"/>
            <a:r>
              <a:rPr lang="en-US" dirty="0" smtClean="0"/>
              <a:t>Storage layer (</a:t>
            </a:r>
            <a:r>
              <a:rPr lang="en-US" dirty="0" err="1" smtClean="0"/>
              <a:t>Hadoop</a:t>
            </a:r>
            <a:r>
              <a:rPr lang="en-US" dirty="0" smtClean="0"/>
              <a:t> Distributed File System).</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600200" y="2438400"/>
            <a:ext cx="57912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lstStyle/>
          <a:p>
            <a:pPr algn="just"/>
            <a:r>
              <a:rPr lang="en-US" dirty="0" err="1" smtClean="0"/>
              <a:t>MapReduce</a:t>
            </a:r>
            <a:r>
              <a:rPr lang="en-US" dirty="0" smtClean="0"/>
              <a:t> is a parallel programming model for writing distributed applications devised at Google </a:t>
            </a:r>
          </a:p>
          <a:p>
            <a:pPr lvl="1" algn="just"/>
            <a:r>
              <a:rPr lang="en-US" dirty="0" smtClean="0"/>
              <a:t>for efficient processing of large amounts of data (multi-terabyte data-sets), </a:t>
            </a:r>
          </a:p>
          <a:p>
            <a:pPr lvl="1" algn="just"/>
            <a:r>
              <a:rPr lang="en-US" dirty="0" smtClean="0"/>
              <a:t>on large clusters (thousands of nodes) of commodity hardware</a:t>
            </a:r>
          </a:p>
          <a:p>
            <a:pPr lvl="1" algn="just"/>
            <a:r>
              <a:rPr lang="en-US" dirty="0" smtClean="0"/>
              <a:t>in a reliable, fault-tolerant manner</a:t>
            </a:r>
          </a:p>
          <a:p>
            <a:pPr algn="just"/>
            <a:r>
              <a:rPr lang="en-US" dirty="0" smtClean="0"/>
              <a:t>The </a:t>
            </a:r>
            <a:r>
              <a:rPr lang="en-US" dirty="0" err="1" smtClean="0"/>
              <a:t>MapReduce</a:t>
            </a:r>
            <a:r>
              <a:rPr lang="en-US" dirty="0" smtClean="0"/>
              <a:t> program runs on </a:t>
            </a:r>
            <a:r>
              <a:rPr lang="en-US" dirty="0" err="1" smtClean="0"/>
              <a:t>Hadoop</a:t>
            </a:r>
            <a:r>
              <a:rPr lang="en-US" dirty="0" smtClean="0"/>
              <a:t> which is an Apache open-source framework</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dirty="0" smtClean="0"/>
              <a:t>How </a:t>
            </a:r>
            <a:r>
              <a:rPr lang="en-US" dirty="0" err="1" smtClean="0"/>
              <a:t>MapReduce</a:t>
            </a:r>
            <a:r>
              <a:rPr lang="en-US" dirty="0" smtClean="0"/>
              <a:t> Works?</a:t>
            </a:r>
            <a:br>
              <a:rPr lang="en-US" dirty="0" smtClean="0"/>
            </a:br>
            <a:endParaRPr lang="en-US" dirty="0"/>
          </a:p>
        </p:txBody>
      </p:sp>
      <p:sp>
        <p:nvSpPr>
          <p:cNvPr id="3" name="Content Placeholder 2"/>
          <p:cNvSpPr>
            <a:spLocks noGrp="1"/>
          </p:cNvSpPr>
          <p:nvPr>
            <p:ph idx="1"/>
          </p:nvPr>
        </p:nvSpPr>
        <p:spPr>
          <a:xfrm>
            <a:off x="457200" y="1676400"/>
            <a:ext cx="8458200" cy="4953000"/>
          </a:xfrm>
        </p:spPr>
        <p:txBody>
          <a:bodyPr/>
          <a:lstStyle/>
          <a:p>
            <a:pPr algn="just"/>
            <a:r>
              <a:rPr lang="en-US" dirty="0" smtClean="0"/>
              <a:t>The </a:t>
            </a:r>
            <a:r>
              <a:rPr lang="en-US" dirty="0" err="1" smtClean="0"/>
              <a:t>MapReduce</a:t>
            </a:r>
            <a:r>
              <a:rPr lang="en-US" dirty="0" smtClean="0"/>
              <a:t> algorithm contains two important tasks, namely Map and Reduce.</a:t>
            </a:r>
          </a:p>
          <a:p>
            <a:pPr lvl="1" algn="just"/>
            <a:r>
              <a:rPr lang="en-US" dirty="0" smtClean="0"/>
              <a:t>The Map task takes a set of data and converts it into another set of data, where individual elements are broken down into </a:t>
            </a:r>
            <a:r>
              <a:rPr lang="en-US" dirty="0" err="1" smtClean="0"/>
              <a:t>tuples</a:t>
            </a:r>
            <a:r>
              <a:rPr lang="en-US" dirty="0" smtClean="0"/>
              <a:t> (key-value pairs).</a:t>
            </a:r>
          </a:p>
          <a:p>
            <a:pPr lvl="1" algn="just"/>
            <a:r>
              <a:rPr lang="en-US" dirty="0" smtClean="0"/>
              <a:t>The Reduce task takes the output from the Map as an input and combines those data </a:t>
            </a:r>
            <a:r>
              <a:rPr lang="en-US" dirty="0" err="1" smtClean="0"/>
              <a:t>tuples</a:t>
            </a:r>
            <a:r>
              <a:rPr lang="en-US" dirty="0" smtClean="0"/>
              <a:t> (key-value pairs) into a smaller set of </a:t>
            </a:r>
            <a:r>
              <a:rPr lang="en-US" dirty="0" err="1" smtClean="0"/>
              <a:t>tuples</a:t>
            </a:r>
            <a:r>
              <a:rPr lang="en-US" dirty="0" smtClean="0"/>
              <a:t>.</a:t>
            </a:r>
          </a:p>
          <a:p>
            <a:pPr algn="just"/>
            <a:r>
              <a:rPr lang="en-US" dirty="0" smtClean="0"/>
              <a:t>The reduce task is always performed after the map job</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err="1" smtClean="0"/>
              <a:t>Hadoop</a:t>
            </a:r>
            <a:r>
              <a:rPr lang="en-US" dirty="0" smtClean="0"/>
              <a:t> Distributed File System</a:t>
            </a:r>
            <a:br>
              <a:rPr lang="en-US" dirty="0" smtClean="0"/>
            </a:br>
            <a:endParaRPr lang="en-US" dirty="0"/>
          </a:p>
        </p:txBody>
      </p:sp>
      <p:sp>
        <p:nvSpPr>
          <p:cNvPr id="3" name="Content Placeholder 2"/>
          <p:cNvSpPr>
            <a:spLocks noGrp="1"/>
          </p:cNvSpPr>
          <p:nvPr>
            <p:ph idx="1"/>
          </p:nvPr>
        </p:nvSpPr>
        <p:spPr>
          <a:xfrm>
            <a:off x="457200" y="1752600"/>
            <a:ext cx="8229600" cy="4876800"/>
          </a:xfrm>
        </p:spPr>
        <p:txBody>
          <a:bodyPr>
            <a:normAutofit lnSpcReduction="10000"/>
          </a:bodyPr>
          <a:lstStyle/>
          <a:p>
            <a:pPr algn="just"/>
            <a:r>
              <a:rPr lang="en-US" dirty="0" smtClean="0"/>
              <a:t>The </a:t>
            </a:r>
            <a:r>
              <a:rPr lang="en-US" dirty="0" err="1" smtClean="0"/>
              <a:t>Hadoop</a:t>
            </a:r>
            <a:r>
              <a:rPr lang="en-US" dirty="0" smtClean="0"/>
              <a:t> Distributed File System (HDFS) is based on the Google File System (GFS) and provides a distributed file system that is designed to run on commodity hardware</a:t>
            </a:r>
          </a:p>
          <a:p>
            <a:pPr algn="just"/>
            <a:r>
              <a:rPr lang="en-US" dirty="0" smtClean="0"/>
              <a:t>It has many similarities with existing distributed file systems</a:t>
            </a:r>
          </a:p>
          <a:p>
            <a:pPr algn="just"/>
            <a:r>
              <a:rPr lang="en-US" dirty="0" smtClean="0"/>
              <a:t>However, the differences from other distributed file systems are significant</a:t>
            </a:r>
          </a:p>
          <a:p>
            <a:pPr algn="just"/>
            <a:r>
              <a:rPr lang="en-US" dirty="0" smtClean="0"/>
              <a:t>It is highly fault-tolerant and is designed to be deployed on low-cost hardware</a:t>
            </a:r>
          </a:p>
          <a:p>
            <a:pPr algn="just"/>
            <a:r>
              <a:rPr lang="en-US" dirty="0" smtClean="0"/>
              <a:t>It provides high throughput access to application data and is suitable for applications having large datasets.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Common and YARN</a:t>
            </a:r>
            <a:endParaRPr lang="en-US" dirty="0"/>
          </a:p>
        </p:txBody>
      </p:sp>
      <p:sp>
        <p:nvSpPr>
          <p:cNvPr id="3" name="Content Placeholder 2"/>
          <p:cNvSpPr>
            <a:spLocks noGrp="1"/>
          </p:cNvSpPr>
          <p:nvPr>
            <p:ph idx="1"/>
          </p:nvPr>
        </p:nvSpPr>
        <p:spPr/>
        <p:txBody>
          <a:bodyPr/>
          <a:lstStyle/>
          <a:p>
            <a:pPr algn="just"/>
            <a:r>
              <a:rPr lang="en-US" dirty="0" smtClean="0"/>
              <a:t>Apart from the above-mentioned two core components, </a:t>
            </a:r>
            <a:r>
              <a:rPr lang="en-US" dirty="0" err="1" smtClean="0"/>
              <a:t>Hadoop</a:t>
            </a:r>
            <a:r>
              <a:rPr lang="en-US" dirty="0" smtClean="0"/>
              <a:t> framework also includes the following two modules −</a:t>
            </a:r>
          </a:p>
          <a:p>
            <a:pPr lvl="1" algn="just"/>
            <a:r>
              <a:rPr lang="en-US" b="1" dirty="0" err="1" smtClean="0"/>
              <a:t>Hadoop</a:t>
            </a:r>
            <a:r>
              <a:rPr lang="en-US" b="1" dirty="0" smtClean="0"/>
              <a:t> Common</a:t>
            </a:r>
            <a:r>
              <a:rPr lang="en-US" dirty="0" smtClean="0"/>
              <a:t> − These are Java libraries and utilities required by other </a:t>
            </a:r>
            <a:r>
              <a:rPr lang="en-US" dirty="0" err="1" smtClean="0"/>
              <a:t>Hadoop</a:t>
            </a:r>
            <a:r>
              <a:rPr lang="en-US" dirty="0" smtClean="0"/>
              <a:t> modules.</a:t>
            </a:r>
          </a:p>
          <a:p>
            <a:pPr lvl="1" algn="just"/>
            <a:r>
              <a:rPr lang="en-US" b="1" dirty="0" err="1" smtClean="0"/>
              <a:t>Hadoop</a:t>
            </a:r>
            <a:r>
              <a:rPr lang="en-US" b="1" dirty="0" smtClean="0"/>
              <a:t> YARN</a:t>
            </a:r>
            <a:r>
              <a:rPr lang="en-US" dirty="0" smtClean="0"/>
              <a:t> − This is a framework for job scheduling and cluster resource management.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t>
            </a:r>
            <a:r>
              <a:rPr lang="en-US" dirty="0" err="1" smtClean="0"/>
              <a:t>Hadoop</a:t>
            </a:r>
            <a:r>
              <a:rPr lang="en-US" dirty="0" smtClean="0"/>
              <a:t> Work?</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dirty="0" smtClean="0"/>
              <a:t>It is quite expensive to build bigger servers with heavy configurations that handle large scale processing, but as an alternative, you can tie together many commodity computers with single-CPU, as a single functional distributed system and practically, the clustered machines can read the dataset in parallel and provide a much higher throughput</a:t>
            </a:r>
          </a:p>
          <a:p>
            <a:pPr algn="just"/>
            <a:r>
              <a:rPr lang="en-US" dirty="0" smtClean="0"/>
              <a:t>Moreover, it is cheaper than one high-end server</a:t>
            </a:r>
          </a:p>
          <a:p>
            <a:pPr algn="just"/>
            <a:r>
              <a:rPr lang="en-US" dirty="0" smtClean="0"/>
              <a:t>So this is the first motivational factor behind using </a:t>
            </a:r>
            <a:r>
              <a:rPr lang="en-US" dirty="0" err="1" smtClean="0"/>
              <a:t>Hadoop</a:t>
            </a:r>
            <a:r>
              <a:rPr lang="en-US" dirty="0" smtClean="0"/>
              <a:t> that it runs across clustered and low-cost machines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875</TotalTime>
  <Words>653</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Hadoop</vt:lpstr>
      <vt:lpstr>Introduction</vt:lpstr>
      <vt:lpstr>Hadoop History</vt:lpstr>
      <vt:lpstr>Hadoop Architecture </vt:lpstr>
      <vt:lpstr>MapReduce</vt:lpstr>
      <vt:lpstr>How MapReduce Works? </vt:lpstr>
      <vt:lpstr>Hadoop Distributed File System </vt:lpstr>
      <vt:lpstr>Hadoop Common and YARN</vt:lpstr>
      <vt:lpstr>How Does Hadoop Work?</vt:lpstr>
      <vt:lpstr>Hadoop Process</vt:lpstr>
      <vt:lpstr>Advantages of Hadoop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Rushali</dc:creator>
  <cp:lastModifiedBy>Rushali</cp:lastModifiedBy>
  <cp:revision>15</cp:revision>
  <dcterms:created xsi:type="dcterms:W3CDTF">2020-11-22T12:36:20Z</dcterms:created>
  <dcterms:modified xsi:type="dcterms:W3CDTF">2020-11-23T03:16:03Z</dcterms:modified>
</cp:coreProperties>
</file>