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0" r:id="rId14"/>
    <p:sldId id="27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CD14F3-041D-49BA-BD7D-6266F2D36F5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A63517-8735-4BBE-8F28-D7ABB0C834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Who’s Generating Big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661" y="1694798"/>
            <a:ext cx="2724724" cy="2202150"/>
            <a:chOff x="320661" y="1694798"/>
            <a:chExt cx="2724724" cy="2202150"/>
          </a:xfrm>
        </p:grpSpPr>
        <p:pic>
          <p:nvPicPr>
            <p:cNvPr id="9" name="Picture 8" descr="Screen shot 2013-01-13 at 5.24.3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9973" y="1694798"/>
              <a:ext cx="1092761" cy="18069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0661" y="3312172"/>
              <a:ext cx="27247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</a:rPr>
                <a:t>Social media and networks</a:t>
              </a:r>
            </a:p>
            <a:p>
              <a:r>
                <a:rPr lang="en-US" sz="1600" dirty="0" smtClean="0"/>
                <a:t>(all of us are generating data)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7431" y="1677257"/>
            <a:ext cx="2791218" cy="2266489"/>
            <a:chOff x="3047431" y="1677257"/>
            <a:chExt cx="2791218" cy="22664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644" y="1868931"/>
              <a:ext cx="994591" cy="6712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1011" y="1868931"/>
              <a:ext cx="800633" cy="6712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1715" y="2540220"/>
              <a:ext cx="984520" cy="7478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431" y="1677257"/>
              <a:ext cx="691475" cy="9680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2577" y="2540220"/>
              <a:ext cx="1149067" cy="74782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89353" y="3358970"/>
              <a:ext cx="254929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</a:rPr>
                <a:t>Scientific instruments</a:t>
              </a:r>
            </a:p>
            <a:p>
              <a:r>
                <a:rPr lang="en-US" sz="1600" dirty="0" smtClean="0"/>
                <a:t>(collecting all sorts of data) 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15278" y="1765168"/>
            <a:ext cx="2957260" cy="1359828"/>
            <a:chOff x="6115278" y="1765168"/>
            <a:chExt cx="2957260" cy="13598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5339" y="1765168"/>
              <a:ext cx="797063" cy="79706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7879" y="1766568"/>
              <a:ext cx="877460" cy="79566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115278" y="2540220"/>
              <a:ext cx="295726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</a:rPr>
                <a:t>Mobile devices </a:t>
              </a:r>
            </a:p>
            <a:p>
              <a:r>
                <a:rPr lang="en-US" sz="1600" dirty="0" smtClean="0"/>
                <a:t>(tracking all objects all the time)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9696" y="3469326"/>
            <a:ext cx="3161506" cy="1228153"/>
            <a:chOff x="5859696" y="3469326"/>
            <a:chExt cx="3161506" cy="122815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9098" y="3501410"/>
              <a:ext cx="984502" cy="6409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3600" y="3469326"/>
              <a:ext cx="1143056" cy="64337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859696" y="4112703"/>
              <a:ext cx="316150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</a:rPr>
                <a:t>Sensor technology and networks</a:t>
              </a:r>
            </a:p>
            <a:p>
              <a:r>
                <a:rPr lang="en-US" sz="1600" dirty="0" smtClean="0"/>
                <a:t>(measuring all kinds of data) </a:t>
              </a:r>
              <a:endParaRPr lang="en-US" sz="1600" dirty="0"/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5331" y="4985478"/>
            <a:ext cx="8071325" cy="13293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progress and innovation </a:t>
            </a:r>
            <a:r>
              <a:rPr lang="en-US" dirty="0" smtClean="0"/>
              <a:t>is </a:t>
            </a:r>
            <a:r>
              <a:rPr lang="en-US" dirty="0"/>
              <a:t>no longer hindered by </a:t>
            </a:r>
            <a:r>
              <a:rPr lang="en-US" dirty="0" smtClean="0"/>
              <a:t>the </a:t>
            </a:r>
            <a:r>
              <a:rPr lang="en-US" dirty="0"/>
              <a:t>ability to collect </a:t>
            </a:r>
            <a:r>
              <a:rPr lang="en-US" dirty="0" smtClean="0"/>
              <a:t>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But, </a:t>
            </a:r>
            <a:r>
              <a:rPr lang="en-US" dirty="0"/>
              <a:t>by </a:t>
            </a:r>
            <a:r>
              <a:rPr lang="en-US" dirty="0" smtClean="0"/>
              <a:t>the </a:t>
            </a:r>
            <a:r>
              <a:rPr lang="en-US" dirty="0"/>
              <a:t>ability to manage, analyze</a:t>
            </a:r>
            <a:r>
              <a:rPr lang="en-US" dirty="0" smtClean="0"/>
              <a:t>, summarize</a:t>
            </a:r>
            <a:r>
              <a:rPr lang="en-US" dirty="0"/>
              <a:t>, visualize, and discover knowledge from the collected data in a timely manner and in a </a:t>
            </a:r>
            <a:r>
              <a:rPr lang="en-US" dirty="0" smtClean="0"/>
              <a:t>scalable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4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Data Nature: Origin and Target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Data Origin</a:t>
            </a:r>
          </a:p>
          <a:p>
            <a:pPr lvl="1"/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Internet, Web</a:t>
            </a:r>
          </a:p>
          <a:p>
            <a:pPr lvl="1"/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Living Environment, Cities</a:t>
            </a:r>
          </a:p>
          <a:p>
            <a:pPr lvl="1"/>
            <a:r>
              <a:rPr lang="en-US" dirty="0" smtClean="0"/>
              <a:t>Social media and networks</a:t>
            </a:r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Telecom/Infrastructure </a:t>
            </a:r>
          </a:p>
          <a:p>
            <a:r>
              <a:rPr lang="en-US" dirty="0" smtClean="0"/>
              <a:t>Big Data Target Use</a:t>
            </a:r>
          </a:p>
          <a:p>
            <a:pPr lvl="1"/>
            <a:r>
              <a:rPr lang="en-US" dirty="0" smtClean="0"/>
              <a:t>Scientific discovery</a:t>
            </a:r>
          </a:p>
          <a:p>
            <a:pPr lvl="1"/>
            <a:r>
              <a:rPr lang="en-US" dirty="0" smtClean="0"/>
              <a:t>New technologies</a:t>
            </a:r>
          </a:p>
          <a:p>
            <a:pPr lvl="1"/>
            <a:r>
              <a:rPr lang="en-US" dirty="0" smtClean="0"/>
              <a:t>Manufacturing, processes, transport</a:t>
            </a:r>
          </a:p>
          <a:p>
            <a:pPr lvl="1"/>
            <a:r>
              <a:rPr lang="en-US" dirty="0" smtClean="0"/>
              <a:t>Personal services, campaigns</a:t>
            </a:r>
          </a:p>
          <a:p>
            <a:pPr lvl="1"/>
            <a:r>
              <a:rPr lang="en-US" dirty="0" smtClean="0"/>
              <a:t>Living environment support</a:t>
            </a:r>
          </a:p>
          <a:p>
            <a:pPr lvl="1"/>
            <a:r>
              <a:rPr lang="en-US" dirty="0" smtClean="0"/>
              <a:t>Healthcare support</a:t>
            </a:r>
          </a:p>
          <a:p>
            <a:pPr lvl="1"/>
            <a:r>
              <a:rPr lang="en-US" dirty="0" smtClean="0"/>
              <a:t>Social Networking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Model Has Changed…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65" y="1801236"/>
            <a:ext cx="8144480" cy="6915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The Model of Generating/Consuming Data has </a:t>
            </a:r>
            <a:r>
              <a:rPr lang="en-US" b="1" dirty="0" smtClean="0">
                <a:solidFill>
                  <a:srgbClr val="800000"/>
                </a:solidFill>
              </a:rPr>
              <a:t>Changed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4" name="Picture 3" descr="Screen shot 2013-01-13 at 5.4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052" y="3190160"/>
            <a:ext cx="996168" cy="928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60" y="3190160"/>
            <a:ext cx="889834" cy="88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61" y="2729902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Old Model: </a:t>
            </a:r>
            <a:r>
              <a:rPr lang="en-US" dirty="0" smtClean="0"/>
              <a:t>Few companies are generating data, all others are consuming data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831" y="3099234"/>
            <a:ext cx="1251853" cy="9295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884299" y="3383003"/>
            <a:ext cx="1768562" cy="4866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460" y="4565868"/>
            <a:ext cx="7717177" cy="1381096"/>
            <a:chOff x="413460" y="4565868"/>
            <a:chExt cx="7717177" cy="1381096"/>
          </a:xfrm>
        </p:grpSpPr>
        <p:pic>
          <p:nvPicPr>
            <p:cNvPr id="8" name="Picture 7" descr="Screen shot 2013-01-13 at 5.50.25 PM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67765" y="5032760"/>
              <a:ext cx="1317519" cy="91420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3460" y="4565868"/>
              <a:ext cx="7717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New Model: </a:t>
              </a:r>
              <a:r>
                <a:rPr lang="en-US" dirty="0" smtClean="0"/>
                <a:t>all of us are generating data, and all of us are consuming data 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277048" y="5185359"/>
              <a:ext cx="1768562" cy="48667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8754" y="4973409"/>
              <a:ext cx="1251853" cy="929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517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Challenges in Handling Big Data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86" y="1792399"/>
            <a:ext cx="6803221" cy="2528350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20287" y="4531379"/>
            <a:ext cx="7345363" cy="16529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The Bottleneck is in technology</a:t>
            </a:r>
          </a:p>
          <a:p>
            <a:pPr lvl="1"/>
            <a:r>
              <a:rPr lang="en-US" dirty="0" smtClean="0"/>
              <a:t>New architecture, algorithms, techniques are needed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Also in technical skills</a:t>
            </a:r>
          </a:p>
          <a:p>
            <a:pPr lvl="1"/>
            <a:r>
              <a:rPr lang="en-US" dirty="0" smtClean="0"/>
              <a:t>Experts in using the new technology and dealing with big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6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Big Data Technology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8" y="1584008"/>
            <a:ext cx="8542618" cy="48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3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Big Data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Businesses can utilize outside intelligence while taking decisions</a:t>
            </a:r>
          </a:p>
          <a:p>
            <a:pPr algn="just"/>
            <a:r>
              <a:rPr lang="en-US" dirty="0" smtClean="0"/>
              <a:t>Improved customer service</a:t>
            </a:r>
          </a:p>
          <a:p>
            <a:pPr algn="just"/>
            <a:r>
              <a:rPr lang="en-US" dirty="0" smtClean="0"/>
              <a:t>Early identification of risk to the product/services, if any</a:t>
            </a:r>
          </a:p>
          <a:p>
            <a:pPr algn="just"/>
            <a:r>
              <a:rPr lang="en-US" dirty="0" smtClean="0"/>
              <a:t>Better operational efficiency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Big data</a:t>
            </a:r>
            <a:r>
              <a:rPr lang="en-US" dirty="0" smtClean="0"/>
              <a:t> is:</a:t>
            </a:r>
          </a:p>
          <a:p>
            <a:pPr lvl="1" algn="just"/>
            <a:r>
              <a:rPr lang="en-US" dirty="0" smtClean="0"/>
              <a:t>large </a:t>
            </a:r>
            <a:r>
              <a:rPr lang="en-US" dirty="0" smtClean="0"/>
              <a:t>datasets</a:t>
            </a:r>
          </a:p>
          <a:p>
            <a:pPr lvl="1" algn="just"/>
            <a:r>
              <a:rPr lang="en-US" dirty="0" smtClean="0"/>
              <a:t>a term used to describe a collection of data that is huge in volume and yet growing exponentially with time</a:t>
            </a:r>
            <a:endParaRPr lang="en-US" dirty="0" smtClean="0"/>
          </a:p>
          <a:p>
            <a:pPr lvl="1" algn="just"/>
            <a:r>
              <a:rPr lang="en-US" dirty="0" smtClean="0"/>
              <a:t>so large and complex that none of the traditional data management tools are able to store it or process it </a:t>
            </a:r>
            <a:r>
              <a:rPr lang="en-US" dirty="0" smtClean="0"/>
              <a:t>efficiently</a:t>
            </a:r>
          </a:p>
          <a:p>
            <a:pPr lvl="1" algn="just"/>
            <a:r>
              <a:rPr lang="en-US" b="1" dirty="0" smtClean="0"/>
              <a:t>Def:</a:t>
            </a:r>
            <a:r>
              <a:rPr lang="en-US" dirty="0" smtClean="0"/>
              <a:t> “Big Data” is data whose scale, diversity, and complexity require new architecture, techniques, algorithms, and analytics to manage it and extract value and hidden knowledge from it…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Big data can be described by the following characteristics:</a:t>
            </a:r>
          </a:p>
          <a:p>
            <a:r>
              <a:rPr lang="en-US" dirty="0" smtClean="0"/>
              <a:t>Generic Properties: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Volume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Variety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Velocity</a:t>
            </a:r>
          </a:p>
          <a:p>
            <a:r>
              <a:rPr lang="en-US" dirty="0" smtClean="0"/>
              <a:t>Acquired Properties (after entering system)</a:t>
            </a:r>
          </a:p>
          <a:p>
            <a:pPr lvl="1"/>
            <a:r>
              <a:rPr lang="en-US" dirty="0" smtClean="0"/>
              <a:t>Veracity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Variability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quantity of generated and stored data</a:t>
            </a:r>
          </a:p>
          <a:p>
            <a:pPr algn="just"/>
            <a:r>
              <a:rPr lang="en-US" dirty="0" smtClean="0"/>
              <a:t>The size of the data determines the value and potential insight, and whether it can be considered big data or not</a:t>
            </a:r>
          </a:p>
          <a:p>
            <a:pPr algn="just"/>
            <a:r>
              <a:rPr lang="en-US" dirty="0" smtClean="0"/>
              <a:t>The size of big data is usually larger than terabytes and petabytes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speed at which the data is generated and processed to meet the demands and challenges that lie in the path of growth and development</a:t>
            </a:r>
          </a:p>
          <a:p>
            <a:pPr algn="just"/>
            <a:r>
              <a:rPr lang="en-US" dirty="0" smtClean="0"/>
              <a:t>Big data is often available in real-time</a:t>
            </a:r>
          </a:p>
          <a:p>
            <a:pPr algn="just"/>
            <a:r>
              <a:rPr lang="en-US" dirty="0" smtClean="0"/>
              <a:t>Compared to small data, big data is produced more continually</a:t>
            </a:r>
          </a:p>
          <a:p>
            <a:pPr algn="just"/>
            <a:r>
              <a:rPr lang="en-US" dirty="0" smtClean="0"/>
              <a:t>Two kinds of velocity related to big data are the frequency of generation and the frequency of handling, recording, and publishing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and nature of the data</a:t>
            </a:r>
          </a:p>
          <a:p>
            <a:r>
              <a:rPr lang="en-US" dirty="0" smtClean="0"/>
              <a:t>Structured</a:t>
            </a:r>
          </a:p>
          <a:p>
            <a:r>
              <a:rPr lang="en-US" dirty="0" smtClean="0"/>
              <a:t>Semi-structured</a:t>
            </a:r>
          </a:p>
          <a:p>
            <a:r>
              <a:rPr lang="en-US" dirty="0" smtClean="0"/>
              <a:t>Unstructured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Veracity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Veracity</a:t>
            </a:r>
          </a:p>
          <a:p>
            <a:pPr lvl="1"/>
            <a:r>
              <a:rPr lang="en-US" dirty="0" smtClean="0"/>
              <a:t>It is the extended definition for big data, which refers to the data quality and the data value</a:t>
            </a:r>
          </a:p>
          <a:p>
            <a:pPr lvl="1" algn="just"/>
            <a:r>
              <a:rPr lang="en-US" dirty="0" smtClean="0"/>
              <a:t>The data quality of captured data can vary greatly, affecting </a:t>
            </a:r>
            <a:r>
              <a:rPr lang="en-US" dirty="0" smtClean="0"/>
              <a:t> the  accurate  analysis</a:t>
            </a:r>
            <a:endParaRPr lang="en-US" dirty="0" smtClean="0"/>
          </a:p>
          <a:p>
            <a:pPr lvl="1"/>
            <a:r>
              <a:rPr lang="en-US" dirty="0" smtClean="0"/>
              <a:t>Trustworthiness</a:t>
            </a:r>
          </a:p>
          <a:p>
            <a:pPr lvl="1"/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Origin, Reputation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Accountability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 utility that can be extracted from the data</a:t>
            </a:r>
          </a:p>
          <a:p>
            <a:pPr lvl="1"/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Hypothetical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V’s-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3931920"/>
          </a:xfrm>
        </p:spPr>
        <p:txBody>
          <a:bodyPr/>
          <a:lstStyle/>
          <a:p>
            <a:pPr algn="just"/>
            <a:r>
              <a:rPr lang="en-US" dirty="0" smtClean="0"/>
              <a:t>It refers to data whose value or other characteristics are shifting in relation to the context in which they are being generated</a:t>
            </a:r>
          </a:p>
          <a:p>
            <a:pPr algn="just"/>
            <a:r>
              <a:rPr lang="en-US" dirty="0" smtClean="0"/>
              <a:t>Variability can also refer to the inconsistent speed at which big data is loaded into your database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521</TotalTime>
  <Words>463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Introduction to Big Data</vt:lpstr>
      <vt:lpstr>Big Data</vt:lpstr>
      <vt:lpstr>Characteristics of Big Data</vt:lpstr>
      <vt:lpstr>5 V’s- Volume</vt:lpstr>
      <vt:lpstr>5 V’s- Velocity</vt:lpstr>
      <vt:lpstr>5 V’s- Variety</vt:lpstr>
      <vt:lpstr>5 V’s- Veracity </vt:lpstr>
      <vt:lpstr>5 V’s- Value</vt:lpstr>
      <vt:lpstr>5 V’s- Variability</vt:lpstr>
      <vt:lpstr>Who’s Generating Big Data</vt:lpstr>
      <vt:lpstr>Big Data Nature: Origin and Target </vt:lpstr>
      <vt:lpstr>The Model Has Changed…</vt:lpstr>
      <vt:lpstr>Challenges in Handling Big Data</vt:lpstr>
      <vt:lpstr>Big Data Technology</vt:lpstr>
      <vt:lpstr>Benefits of Big Data Processing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Rushali</dc:creator>
  <cp:lastModifiedBy>Rushali</cp:lastModifiedBy>
  <cp:revision>11</cp:revision>
  <dcterms:created xsi:type="dcterms:W3CDTF">2020-11-22T17:13:30Z</dcterms:created>
  <dcterms:modified xsi:type="dcterms:W3CDTF">2020-11-23T01:55:07Z</dcterms:modified>
</cp:coreProperties>
</file>