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77" r:id="rId7"/>
    <p:sldId id="262" r:id="rId8"/>
    <p:sldId id="275" r:id="rId9"/>
    <p:sldId id="264" r:id="rId10"/>
    <p:sldId id="265" r:id="rId11"/>
    <p:sldId id="276" r:id="rId12"/>
    <p:sldId id="266" r:id="rId13"/>
    <p:sldId id="268" r:id="rId14"/>
    <p:sldId id="269" r:id="rId15"/>
    <p:sldId id="278" r:id="rId16"/>
    <p:sldId id="284" r:id="rId17"/>
    <p:sldId id="279" r:id="rId18"/>
    <p:sldId id="280" r:id="rId19"/>
    <p:sldId id="285" r:id="rId20"/>
    <p:sldId id="287" r:id="rId21"/>
    <p:sldId id="288" r:id="rId22"/>
    <p:sldId id="281" r:id="rId23"/>
    <p:sldId id="263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1D7F-8BBF-4BE8-86BD-32D723C1ACE7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F30F-A0A2-4672-BEC1-DD8054F9AF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1801E0D4-F6E4-4A29-B334-7F98E23FA0B2}" type="slidenum">
              <a:rPr lang="en-US" sz="1200"/>
              <a:pPr algn="r" defTabSz="912879"/>
              <a:t>9</a:t>
            </a:fld>
            <a:endParaRPr lang="en-US" sz="1200" dirty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CE8C3A52-5EF0-452D-B8B6-071A99AB42E5}" type="slidenum">
              <a:rPr lang="en-US" sz="1200"/>
              <a:pPr algn="r" defTabSz="912879"/>
              <a:t>20</a:t>
            </a:fld>
            <a:endParaRPr lang="en-US" sz="1200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CE8C3A52-5EF0-452D-B8B6-071A99AB42E5}" type="slidenum">
              <a:rPr lang="en-US" sz="1200"/>
              <a:pPr algn="r" defTabSz="912879"/>
              <a:t>21</a:t>
            </a:fld>
            <a:endParaRPr lang="en-US" sz="1200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A185B1E5-5F11-419F-AF6C-54970C68D904}" type="slidenum">
              <a:rPr lang="en-US" sz="1200"/>
              <a:pPr algn="r" defTabSz="912879"/>
              <a:t>22</a:t>
            </a:fld>
            <a:endParaRPr lang="en-US" sz="1200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6A5ACA00-F63C-4674-8D77-FB00BCD23EC3}" type="slidenum">
              <a:rPr lang="en-US" sz="1200"/>
              <a:pPr algn="r" defTabSz="912879"/>
              <a:t>24</a:t>
            </a:fld>
            <a:endParaRPr lang="en-US" sz="12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8EA8E180-6FC7-4BC2-B299-48C83D86C2F7}" type="slidenum">
              <a:rPr lang="en-US" sz="1200"/>
              <a:pPr algn="r" defTabSz="912879"/>
              <a:t>25</a:t>
            </a:fld>
            <a:endParaRPr lang="en-US" sz="120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43056266-C43C-45CA-98AE-9A6A1B0364D5}" type="slidenum">
              <a:rPr lang="en-US" sz="1200"/>
              <a:pPr algn="r" defTabSz="912879"/>
              <a:t>10</a:t>
            </a:fld>
            <a:endParaRPr lang="en-US" sz="1200" dirty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96696D64-7D88-49A7-B26E-362DF39A5AC8}" type="slidenum">
              <a:rPr lang="en-US" sz="1200"/>
              <a:pPr algn="r" defTabSz="912879"/>
              <a:t>11</a:t>
            </a:fld>
            <a:endParaRPr lang="en-US" sz="1200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4B0CA788-1AA4-43B2-8122-525D8D9CF345}" type="slidenum">
              <a:rPr lang="en-US" sz="1200"/>
              <a:pPr algn="r" defTabSz="912879"/>
              <a:t>12</a:t>
            </a:fld>
            <a:endParaRPr lang="en-US" sz="1200" dirty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E16F0D2D-1EB3-40CA-B810-E5E5D37234E2}" type="slidenum">
              <a:rPr lang="en-US" sz="1200"/>
              <a:pPr algn="r" defTabSz="912879"/>
              <a:t>13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211CC9F6-EE23-4117-A3FF-393E5BB8CBE7}" type="slidenum">
              <a:rPr lang="en-US" sz="1200"/>
              <a:pPr algn="r" defTabSz="912879"/>
              <a:t>14</a:t>
            </a:fld>
            <a:endParaRPr lang="en-US" sz="1200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70FE8CA7-E2DA-4701-9A50-6B983C1C6D3B}" type="slidenum">
              <a:rPr lang="en-US" sz="1200"/>
              <a:pPr algn="r" defTabSz="912879"/>
              <a:t>17</a:t>
            </a:fld>
            <a:endParaRPr lang="en-US" sz="1200" dirty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CE8C3A52-5EF0-452D-B8B6-071A99AB42E5}" type="slidenum">
              <a:rPr lang="en-US" sz="1200"/>
              <a:pPr algn="r" defTabSz="912879"/>
              <a:t>18</a:t>
            </a:fld>
            <a:endParaRPr lang="en-US" sz="1200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CE8C3A52-5EF0-452D-B8B6-071A99AB42E5}" type="slidenum">
              <a:rPr lang="en-US" sz="1200"/>
              <a:pPr algn="r" defTabSz="912879"/>
              <a:t>19</a:t>
            </a:fld>
            <a:endParaRPr lang="en-US" sz="1200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6A56A6-FD38-4E35-B72A-BBC3085492C1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59A9E5-5AA9-48D9-BADC-2B8FBB400FA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676400"/>
            <a:ext cx="7406640" cy="1472184"/>
          </a:xfrm>
        </p:spPr>
        <p:txBody>
          <a:bodyPr/>
          <a:lstStyle/>
          <a:p>
            <a:r>
              <a:rPr lang="en-US" dirty="0" smtClean="0"/>
              <a:t>Introduction to DBMS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52800" y="5715000"/>
            <a:ext cx="5334000" cy="457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3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6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Rushali Patil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"/>
            <a:ext cx="8523288" cy="990600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 pitchFamily="34" charset="-128"/>
              </a:rPr>
              <a:t>Drawbacks of Traditional File System</a:t>
            </a:r>
            <a:endParaRPr lang="en-US" sz="4000" dirty="0" smtClean="0">
              <a:effectLst/>
              <a:ea typeface="ＭＳ Ｐゴシック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143000"/>
            <a:ext cx="7616825" cy="4876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Monotype Sorts" charset="2"/>
              <a:buNone/>
            </a:pPr>
            <a:endParaRPr lang="en-US" sz="1600" dirty="0" smtClean="0">
              <a:ea typeface="ＭＳ Ｐゴシック" pitchFamily="34" charset="-128"/>
            </a:endParaRPr>
          </a:p>
          <a:p>
            <a:pPr algn="just"/>
            <a:r>
              <a:rPr lang="en-US" dirty="0" smtClean="0">
                <a:ea typeface="ＭＳ Ｐゴシック" pitchFamily="34" charset="-128"/>
              </a:rPr>
              <a:t>Atomicity of updates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Concurrent access by multiple users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Concurrent </a:t>
            </a:r>
            <a:r>
              <a:rPr lang="en-US" smtClean="0">
                <a:ea typeface="ＭＳ Ｐゴシック" pitchFamily="34" charset="-128"/>
              </a:rPr>
              <a:t>access  needed  for  </a:t>
            </a:r>
            <a:r>
              <a:rPr lang="en-US" dirty="0" smtClean="0">
                <a:ea typeface="ＭＳ Ｐゴシック" pitchFamily="34" charset="-128"/>
              </a:rPr>
              <a:t>performance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 algn="just"/>
            <a:r>
              <a:rPr lang="en-US" dirty="0" smtClean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Security problems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Hard to provide user access to some, but not all, data</a:t>
            </a:r>
          </a:p>
          <a:p>
            <a:pPr algn="just">
              <a:buFont typeface="Monotype Sorts" charset="2"/>
              <a:buNone/>
            </a:pPr>
            <a:endParaRPr lang="en-US" sz="16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View of Data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619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To provide users with an abstract view of the data</a:t>
            </a:r>
            <a:endParaRPr lang="en-US" sz="2400" dirty="0"/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488" y="2066925"/>
            <a:ext cx="7402512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0" y="6305490"/>
            <a:ext cx="3615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/>
              <a:t>Three levels of data abstraction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Levels of Abstraction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8066088" cy="4876800"/>
          </a:xfrm>
        </p:spPr>
        <p:txBody>
          <a:bodyPr>
            <a:normAutofit lnSpcReduction="10000"/>
          </a:bodyPr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Physical level: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describes how a record (e.g., instructor)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Logical level: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describes data stored in database, and the relationships among the data.</a:t>
            </a:r>
          </a:p>
          <a:p>
            <a:pPr lvl="1">
              <a:buFont typeface="Monotype Sorts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 smtClean="0">
                <a:ea typeface="ＭＳ Ｐゴシック" pitchFamily="34" charset="-128"/>
              </a:rPr>
              <a:t>	type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smtClean="0">
                <a:ea typeface="ＭＳ Ｐゴシック" pitchFamily="34" charset="-128"/>
              </a:rPr>
              <a:t>instructor</a:t>
            </a:r>
            <a:r>
              <a:rPr lang="en-US" dirty="0" smtClean="0">
                <a:ea typeface="ＭＳ Ｐゴシック" pitchFamily="34" charset="-128"/>
              </a:rPr>
              <a:t> = </a:t>
            </a:r>
            <a:r>
              <a:rPr lang="en-US" b="1" dirty="0" smtClean="0">
                <a:ea typeface="ＭＳ Ｐゴシック" pitchFamily="34" charset="-128"/>
              </a:rPr>
              <a:t>record</a:t>
            </a:r>
            <a:endParaRPr lang="en-US" dirty="0" smtClean="0">
              <a:ea typeface="ＭＳ Ｐゴシック" pitchFamily="34" charset="-128"/>
            </a:endParaRPr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dirty="0" smtClean="0">
                <a:ea typeface="ＭＳ Ｐゴシック" pitchFamily="34" charset="-128"/>
              </a:rPr>
              <a:t>		</a:t>
            </a:r>
            <a:r>
              <a:rPr lang="en-US" i="1" dirty="0" smtClean="0">
                <a:ea typeface="ＭＳ Ｐゴシック" pitchFamily="34" charset="-128"/>
              </a:rPr>
              <a:t>ID</a:t>
            </a:r>
            <a:r>
              <a:rPr lang="en-US" dirty="0" smtClean="0">
                <a:ea typeface="ＭＳ Ｐゴシック" pitchFamily="34" charset="-128"/>
              </a:rPr>
              <a:t> : string;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smtClean="0">
                <a:ea typeface="ＭＳ Ｐゴシック" pitchFamily="34" charset="-128"/>
              </a:rPr>
              <a:t>name</a:t>
            </a:r>
            <a:r>
              <a:rPr lang="en-US" dirty="0" smtClean="0">
                <a:ea typeface="ＭＳ Ｐゴシック" pitchFamily="34" charset="-128"/>
              </a:rPr>
              <a:t> : string;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err="1" smtClean="0">
                <a:ea typeface="ＭＳ Ｐゴシック" pitchFamily="34" charset="-128"/>
              </a:rPr>
              <a:t>dept_name</a:t>
            </a:r>
            <a:r>
              <a:rPr lang="en-US" dirty="0" smtClean="0">
                <a:ea typeface="ＭＳ Ｐゴシック" pitchFamily="34" charset="-128"/>
              </a:rPr>
              <a:t> : string;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	</a:t>
            </a:r>
            <a:r>
              <a:rPr lang="en-US" i="1" dirty="0" smtClean="0">
                <a:ea typeface="ＭＳ Ｐゴシック" pitchFamily="34" charset="-128"/>
              </a:rPr>
              <a:t>salary</a:t>
            </a:r>
            <a:r>
              <a:rPr lang="en-US" dirty="0" smtClean="0">
                <a:ea typeface="ＭＳ Ｐゴシック" pitchFamily="34" charset="-128"/>
              </a:rPr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 smtClean="0">
                <a:ea typeface="ＭＳ Ｐゴシック" pitchFamily="34" charset="-128"/>
              </a:rPr>
              <a:t>end</a:t>
            </a:r>
            <a:r>
              <a:rPr lang="en-US" dirty="0" smtClean="0">
                <a:ea typeface="ＭＳ Ｐゴシック" pitchFamily="34" charset="-128"/>
              </a:rPr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View level:</a:t>
            </a:r>
            <a:r>
              <a:rPr lang="en-US" dirty="0" smtClean="0">
                <a:solidFill>
                  <a:schemeClr val="accent1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application programs hide details of data types.  Views can also hide information (such as an employee’s salary) for security purposes.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328025" cy="5105400"/>
          </a:xfrm>
        </p:spPr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en-US" b="1" dirty="0" smtClean="0">
                <a:solidFill>
                  <a:srgbClr val="C00000"/>
                </a:solidFill>
              </a:rPr>
              <a:t>Instance</a:t>
            </a:r>
            <a:r>
              <a:rPr lang="en-US" dirty="0" smtClean="0"/>
              <a:t>- The collection of information stored in the database at a particular moment</a:t>
            </a:r>
          </a:p>
          <a:p>
            <a:pPr algn="just">
              <a:defRPr/>
            </a:pPr>
            <a:r>
              <a:rPr lang="en-US" b="1" dirty="0" smtClean="0">
                <a:solidFill>
                  <a:srgbClr val="C00000"/>
                </a:solidFill>
              </a:rPr>
              <a:t>Schema</a:t>
            </a:r>
            <a:r>
              <a:rPr lang="en-US" dirty="0" smtClean="0"/>
              <a:t>- Overall design of the database </a:t>
            </a:r>
            <a:endParaRPr lang="en-US" dirty="0" smtClean="0"/>
          </a:p>
          <a:p>
            <a:pPr algn="just">
              <a:defRPr/>
            </a:pPr>
            <a:r>
              <a:rPr lang="en-US" dirty="0" smtClean="0"/>
              <a:t>Similar </a:t>
            </a:r>
            <a:r>
              <a:rPr lang="en-US" dirty="0" smtClean="0"/>
              <a:t>to types and variables in programming languages</a:t>
            </a:r>
          </a:p>
          <a:p>
            <a:pPr algn="just">
              <a:defRPr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Schema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overall logical structure of the database </a:t>
            </a:r>
          </a:p>
          <a:p>
            <a:pPr lvl="1" algn="just">
              <a:defRPr/>
            </a:pPr>
            <a:r>
              <a:rPr lang="en-US" dirty="0" smtClean="0"/>
              <a:t>Example: The database consists of information about a set of customers and accounts in a bank and the relationship between them</a:t>
            </a:r>
          </a:p>
          <a:p>
            <a:pPr lvl="2" algn="just">
              <a:buFont typeface="Webdings" charset="2"/>
              <a:buChar char="4"/>
              <a:defRPr/>
            </a:pPr>
            <a:r>
              <a:rPr lang="en-US" dirty="0" smtClean="0"/>
              <a:t>Analogous to type information of a variable in a program</a:t>
            </a:r>
          </a:p>
          <a:p>
            <a:pPr algn="just">
              <a:defRPr/>
            </a:pP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schema</a:t>
            </a:r>
            <a:r>
              <a:rPr lang="en-US" dirty="0" smtClean="0">
                <a:solidFill>
                  <a:schemeClr val="accent1"/>
                </a:solidFill>
              </a:rPr>
              <a:t>–</a:t>
            </a:r>
            <a:r>
              <a:rPr lang="en-US" dirty="0" smtClean="0"/>
              <a:t> the overall physical  structure of the database </a:t>
            </a:r>
          </a:p>
          <a:p>
            <a:pPr algn="just"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Instance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actual content of the database at a particular point in time </a:t>
            </a:r>
          </a:p>
          <a:p>
            <a:pPr lvl="1" algn="just">
              <a:defRPr/>
            </a:pPr>
            <a:r>
              <a:rPr lang="en-US" dirty="0" smtClean="0"/>
              <a:t>Analogous to the value of a variable</a:t>
            </a:r>
          </a:p>
          <a:p>
            <a:pPr algn="just">
              <a:defRPr/>
            </a:pPr>
            <a:r>
              <a:rPr lang="en-US" b="1" dirty="0" smtClean="0">
                <a:solidFill>
                  <a:schemeClr val="accent1"/>
                </a:solidFill>
              </a:rPr>
              <a:t>Physical Data Independence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– the ability to modify the physical schema without changing the logical schema</a:t>
            </a:r>
          </a:p>
          <a:p>
            <a:pPr lvl="1" algn="just">
              <a:defRPr/>
            </a:pPr>
            <a:r>
              <a:rPr lang="en-US" dirty="0" smtClean="0"/>
              <a:t>Applications depend on the logical schema</a:t>
            </a:r>
          </a:p>
          <a:p>
            <a:pPr lvl="1" algn="just">
              <a:defRPr/>
            </a:pPr>
            <a:r>
              <a:rPr lang="en-US" dirty="0" smtClean="0"/>
              <a:t>In general, the interfaces between the various levels and components should be well defined so that changes in some parts do not seriously influence others.</a:t>
            </a:r>
          </a:p>
          <a:p>
            <a:pPr algn="just"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Models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00200"/>
            <a:ext cx="8077200" cy="51244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Data model </a:t>
            </a:r>
            <a:r>
              <a:rPr lang="en-US" dirty="0" smtClean="0">
                <a:ea typeface="ＭＳ Ｐゴシック" pitchFamily="34" charset="-128"/>
              </a:rPr>
              <a:t>: It is a </a:t>
            </a:r>
            <a:r>
              <a:rPr lang="en-US" dirty="0" smtClean="0">
                <a:ea typeface="ＭＳ Ｐゴシック" pitchFamily="34" charset="-128"/>
              </a:rPr>
              <a:t>collection of </a:t>
            </a:r>
            <a:r>
              <a:rPr lang="en-US" dirty="0" smtClean="0">
                <a:ea typeface="ＭＳ Ｐゴシック" pitchFamily="34" charset="-128"/>
              </a:rPr>
              <a:t>conceptual tools </a:t>
            </a:r>
            <a:r>
              <a:rPr lang="en-US" dirty="0" smtClean="0">
                <a:ea typeface="ＭＳ Ｐゴシック" pitchFamily="34" charset="-128"/>
              </a:rPr>
              <a:t>for describing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relationships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semantics</a:t>
            </a:r>
          </a:p>
          <a:p>
            <a:pPr lvl="1" algn="just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Data constraints</a:t>
            </a:r>
          </a:p>
          <a:p>
            <a:pPr algn="just"/>
            <a:r>
              <a:rPr lang="en-US" b="1" dirty="0" smtClean="0">
                <a:solidFill>
                  <a:schemeClr val="accent1"/>
                </a:solidFill>
                <a:ea typeface="ＭＳ Ｐゴシック" pitchFamily="34" charset="-128"/>
              </a:rPr>
              <a:t>Data models classifications</a:t>
            </a:r>
            <a:r>
              <a:rPr lang="en-US" dirty="0" smtClean="0">
                <a:ea typeface="ＭＳ Ｐゴシック" pitchFamily="34" charset="-128"/>
              </a:rPr>
              <a:t>: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Relational </a:t>
            </a:r>
            <a:r>
              <a:rPr lang="en-US" dirty="0" smtClean="0">
                <a:ea typeface="ＭＳ Ｐゴシック" pitchFamily="34" charset="-128"/>
              </a:rPr>
              <a:t>model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Entity-Relationship data model (mainly for database design) 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Object-based data models (Object-oriented and Object-relational)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Semistructured data model  (XML)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Other older models (used in old databases):</a:t>
            </a:r>
          </a:p>
          <a:p>
            <a:pPr lvl="2" algn="just">
              <a:lnSpc>
                <a:spcPct val="60000"/>
              </a:lnSpc>
            </a:pPr>
            <a:r>
              <a:rPr lang="en-US" dirty="0" smtClean="0">
                <a:ea typeface="ＭＳ Ｐゴシック" pitchFamily="34" charset="-128"/>
              </a:rPr>
              <a:t>Network model  </a:t>
            </a:r>
          </a:p>
          <a:p>
            <a:pPr lvl="2" algn="just">
              <a:lnSpc>
                <a:spcPct val="60000"/>
              </a:lnSpc>
            </a:pPr>
            <a:r>
              <a:rPr lang="en-US" dirty="0" smtClean="0">
                <a:ea typeface="ＭＳ Ｐゴシック" pitchFamily="34" charset="-128"/>
              </a:rPr>
              <a:t>Hierarchical model</a:t>
            </a:r>
          </a:p>
          <a:p>
            <a:pPr algn="just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6200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Database languages are classified </a:t>
            </a:r>
            <a:r>
              <a:rPr lang="en-US" dirty="0" smtClean="0"/>
              <a:t>into four categories: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DDL</a:t>
            </a:r>
            <a:r>
              <a:rPr lang="en-US" dirty="0" smtClean="0"/>
              <a:t>-Data </a:t>
            </a:r>
            <a:r>
              <a:rPr lang="en-US" dirty="0" smtClean="0"/>
              <a:t>Definition Language 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DML</a:t>
            </a:r>
            <a:r>
              <a:rPr lang="en-US" dirty="0" smtClean="0"/>
              <a:t>-Data </a:t>
            </a:r>
            <a:r>
              <a:rPr lang="en-US" dirty="0" smtClean="0"/>
              <a:t>Manipulation Language 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DCL</a:t>
            </a:r>
            <a:r>
              <a:rPr lang="en-US" dirty="0" smtClean="0"/>
              <a:t>-Data </a:t>
            </a:r>
            <a:r>
              <a:rPr lang="en-US" dirty="0" smtClean="0"/>
              <a:t>Control Language </a:t>
            </a:r>
            <a:endParaRPr lang="en-US" dirty="0" smtClean="0"/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TCL</a:t>
            </a:r>
            <a:r>
              <a:rPr lang="en-US" dirty="0" smtClean="0"/>
              <a:t>- Transaction Control Language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Definition </a:t>
            </a:r>
            <a:r>
              <a:rPr lang="en-US" dirty="0" smtClean="0"/>
              <a:t>Language(DDL)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It creates the </a:t>
            </a:r>
            <a:r>
              <a:rPr lang="en-US" dirty="0" smtClean="0"/>
              <a:t>framework of the database by specifying the database schema, which is the structure that represents the organization of data</a:t>
            </a:r>
            <a:endParaRPr lang="en-US" dirty="0" smtClean="0"/>
          </a:p>
          <a:p>
            <a:pPr algn="just"/>
            <a:r>
              <a:rPr lang="en-US" dirty="0" smtClean="0"/>
              <a:t>The list </a:t>
            </a:r>
            <a:r>
              <a:rPr lang="en-US" dirty="0" smtClean="0"/>
              <a:t>of DDL statements:</a:t>
            </a:r>
          </a:p>
          <a:p>
            <a:pPr lvl="1" algn="just"/>
            <a:r>
              <a:rPr lang="en-US" b="1" dirty="0" smtClean="0"/>
              <a:t>CREATE:</a:t>
            </a:r>
            <a:r>
              <a:rPr lang="en-US" dirty="0" smtClean="0"/>
              <a:t> Creates a new database or object, such as a table, index or column</a:t>
            </a:r>
          </a:p>
          <a:p>
            <a:pPr lvl="1" algn="just"/>
            <a:r>
              <a:rPr lang="en-US" b="1" dirty="0" smtClean="0"/>
              <a:t>ALTER:</a:t>
            </a:r>
            <a:r>
              <a:rPr lang="en-US" dirty="0" smtClean="0"/>
              <a:t> Changes the structure of the database or object</a:t>
            </a:r>
          </a:p>
          <a:p>
            <a:pPr lvl="1" algn="just"/>
            <a:r>
              <a:rPr lang="en-US" b="1" dirty="0" smtClean="0"/>
              <a:t>DROP:</a:t>
            </a:r>
            <a:r>
              <a:rPr lang="en-US" dirty="0" smtClean="0"/>
              <a:t> Deletes the database or existing objects</a:t>
            </a:r>
          </a:p>
          <a:p>
            <a:pPr lvl="1" algn="just"/>
            <a:r>
              <a:rPr lang="en-US" b="1" dirty="0" smtClean="0"/>
              <a:t>RENAME:</a:t>
            </a:r>
            <a:r>
              <a:rPr lang="en-US" dirty="0" smtClean="0"/>
              <a:t> Renames the database or existing objects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609600"/>
            <a:ext cx="8077200" cy="6096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Definition Language (DDL)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8337" y="1447800"/>
            <a:ext cx="8018463" cy="5257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ea typeface="ＭＳ Ｐゴシック" pitchFamily="34" charset="-128"/>
              </a:rPr>
              <a:t>Example</a:t>
            </a:r>
            <a:r>
              <a:rPr lang="en-US" sz="2000" dirty="0" smtClean="0">
                <a:ea typeface="ＭＳ Ｐゴシック" pitchFamily="34" charset="-128"/>
              </a:rPr>
              <a:t>:	</a:t>
            </a:r>
            <a:r>
              <a:rPr lang="en-US" sz="2000" b="1" dirty="0" smtClean="0">
                <a:ea typeface="ＭＳ Ｐゴシック" pitchFamily="34" charset="-128"/>
              </a:rPr>
              <a:t>create table</a:t>
            </a:r>
            <a:r>
              <a:rPr lang="en-US" sz="2000" dirty="0" smtClean="0">
                <a:ea typeface="ＭＳ Ｐゴシック" pitchFamily="34" charset="-128"/>
              </a:rPr>
              <a:t> </a:t>
            </a:r>
            <a:r>
              <a:rPr lang="en-US" sz="2000" i="1" dirty="0" smtClean="0">
                <a:ea typeface="ＭＳ Ｐゴシック" pitchFamily="34" charset="-128"/>
              </a:rPr>
              <a:t>instructor</a:t>
            </a:r>
            <a:r>
              <a:rPr lang="en-US" sz="2000" dirty="0" smtClean="0">
                <a:ea typeface="ＭＳ Ｐゴシック" pitchFamily="34" charset="-128"/>
              </a:rPr>
              <a:t> (</a:t>
            </a:r>
            <a:br>
              <a:rPr lang="en-US" sz="2000" dirty="0" smtClean="0">
                <a:ea typeface="ＭＳ Ｐゴシック" pitchFamily="34" charset="-128"/>
              </a:rPr>
            </a:br>
            <a:r>
              <a:rPr lang="en-US" sz="2000" dirty="0" smtClean="0">
                <a:ea typeface="ＭＳ Ｐゴシック" pitchFamily="34" charset="-128"/>
              </a:rPr>
              <a:t>                             </a:t>
            </a:r>
            <a:r>
              <a:rPr lang="en-US" sz="2000" i="1" dirty="0" smtClean="0">
                <a:ea typeface="ＭＳ Ｐゴシック" pitchFamily="34" charset="-128"/>
              </a:rPr>
              <a:t>ID</a:t>
            </a:r>
            <a:r>
              <a:rPr lang="en-US" sz="2000" dirty="0" smtClean="0">
                <a:ea typeface="ＭＳ Ｐゴシック" pitchFamily="34" charset="-128"/>
              </a:rPr>
              <a:t>                </a:t>
            </a:r>
            <a:r>
              <a:rPr lang="en-US" sz="2000" b="1" dirty="0" smtClean="0">
                <a:ea typeface="ＭＳ Ｐゴシック" pitchFamily="34" charset="-128"/>
              </a:rPr>
              <a:t>char</a:t>
            </a:r>
            <a:r>
              <a:rPr lang="en-US" sz="2000" dirty="0" smtClean="0">
                <a:ea typeface="ＭＳ Ｐゴシック" pitchFamily="34" charset="-128"/>
              </a:rPr>
              <a:t>(5),</a:t>
            </a:r>
            <a:br>
              <a:rPr lang="en-US" sz="2000" dirty="0" smtClean="0">
                <a:ea typeface="ＭＳ Ｐゴシック" pitchFamily="34" charset="-128"/>
              </a:rPr>
            </a:br>
            <a:r>
              <a:rPr lang="en-US" sz="2000" dirty="0" smtClean="0">
                <a:ea typeface="ＭＳ Ｐゴシック" pitchFamily="34" charset="-128"/>
              </a:rPr>
              <a:t>                             </a:t>
            </a:r>
            <a:r>
              <a:rPr lang="en-US" sz="2000" i="1" dirty="0" smtClean="0">
                <a:ea typeface="ＭＳ Ｐゴシック" pitchFamily="34" charset="-128"/>
              </a:rPr>
              <a:t>name           </a:t>
            </a:r>
            <a:r>
              <a:rPr lang="en-US" sz="2000" b="1" dirty="0" err="1" smtClean="0">
                <a:ea typeface="ＭＳ Ｐゴシック" pitchFamily="34" charset="-128"/>
              </a:rPr>
              <a:t>varchar</a:t>
            </a:r>
            <a:r>
              <a:rPr lang="en-US" sz="2000" dirty="0" smtClean="0">
                <a:ea typeface="ＭＳ Ｐゴシック" pitchFamily="34" charset="-128"/>
              </a:rPr>
              <a:t>(20)</a:t>
            </a:r>
            <a:r>
              <a:rPr lang="en-US" sz="2000" b="1" dirty="0" smtClean="0">
                <a:ea typeface="ＭＳ Ｐゴシック" pitchFamily="34" charset="-128"/>
              </a:rPr>
              <a:t>,</a:t>
            </a:r>
            <a:r>
              <a:rPr lang="en-US" sz="2000" b="1" i="1" dirty="0" smtClean="0">
                <a:ea typeface="ＭＳ Ｐゴシック" pitchFamily="34" charset="-128"/>
              </a:rPr>
              <a:t/>
            </a:r>
            <a:br>
              <a:rPr lang="en-US" sz="2000" b="1" i="1" dirty="0" smtClean="0">
                <a:ea typeface="ＭＳ Ｐゴシック" pitchFamily="34" charset="-128"/>
              </a:rPr>
            </a:br>
            <a:r>
              <a:rPr lang="en-US" sz="2000" b="1" i="1" dirty="0" smtClean="0">
                <a:ea typeface="ＭＳ Ｐゴシック" pitchFamily="34" charset="-128"/>
              </a:rPr>
              <a:t>                             </a:t>
            </a:r>
            <a:r>
              <a:rPr lang="en-US" sz="2000" i="1" dirty="0" err="1" smtClean="0">
                <a:ea typeface="ＭＳ Ｐゴシック" pitchFamily="34" charset="-128"/>
              </a:rPr>
              <a:t>dept_name</a:t>
            </a:r>
            <a:r>
              <a:rPr lang="en-US" sz="2000" i="1" dirty="0" smtClean="0">
                <a:ea typeface="ＭＳ Ｐゴシック" pitchFamily="34" charset="-128"/>
              </a:rPr>
              <a:t>  </a:t>
            </a:r>
            <a:r>
              <a:rPr lang="en-US" sz="2000" b="1" dirty="0" err="1" smtClean="0">
                <a:ea typeface="ＭＳ Ｐゴシック" pitchFamily="34" charset="-128"/>
              </a:rPr>
              <a:t>varchar</a:t>
            </a:r>
            <a:r>
              <a:rPr lang="en-US" sz="2000" dirty="0" smtClean="0">
                <a:ea typeface="ＭＳ Ｐゴシック" pitchFamily="34" charset="-128"/>
              </a:rPr>
              <a:t>(20),</a:t>
            </a:r>
            <a:br>
              <a:rPr lang="en-US" sz="2000" dirty="0" smtClean="0">
                <a:ea typeface="ＭＳ Ｐゴシック" pitchFamily="34" charset="-128"/>
              </a:rPr>
            </a:br>
            <a:r>
              <a:rPr lang="en-US" sz="2000" dirty="0" smtClean="0">
                <a:ea typeface="ＭＳ Ｐゴシック" pitchFamily="34" charset="-128"/>
              </a:rPr>
              <a:t>                             </a:t>
            </a:r>
            <a:r>
              <a:rPr lang="en-US" sz="2000" i="1" dirty="0" smtClean="0">
                <a:ea typeface="ＭＳ Ｐゴシック" pitchFamily="34" charset="-128"/>
              </a:rPr>
              <a:t>salary</a:t>
            </a:r>
            <a:r>
              <a:rPr lang="en-US" sz="2000" dirty="0" smtClean="0">
                <a:ea typeface="ＭＳ Ｐゴシック" pitchFamily="34" charset="-128"/>
              </a:rPr>
              <a:t>           </a:t>
            </a:r>
            <a:r>
              <a:rPr lang="en-US" sz="2000" b="1" dirty="0" smtClean="0">
                <a:ea typeface="ＭＳ Ｐゴシック" pitchFamily="34" charset="-128"/>
              </a:rPr>
              <a:t>numeric</a:t>
            </a:r>
            <a:r>
              <a:rPr lang="en-US" sz="2000" dirty="0" smtClean="0">
                <a:ea typeface="ＭＳ Ｐゴシック" pitchFamily="34" charset="-128"/>
              </a:rPr>
              <a:t>(8,2))</a:t>
            </a:r>
          </a:p>
          <a:p>
            <a:r>
              <a:rPr lang="en-US" sz="2000" dirty="0" smtClean="0">
                <a:ea typeface="ＭＳ Ｐゴシック" pitchFamily="34" charset="-128"/>
              </a:rPr>
              <a:t>DDL compiler generates a set of table templates stored in a </a:t>
            </a:r>
            <a:r>
              <a:rPr lang="en-US" sz="2000" b="1" i="1" dirty="0" smtClean="0">
                <a:solidFill>
                  <a:srgbClr val="0066CC"/>
                </a:solidFill>
                <a:ea typeface="ＭＳ Ｐゴシック" pitchFamily="34" charset="-128"/>
              </a:rPr>
              <a:t>data dictionary</a:t>
            </a:r>
          </a:p>
          <a:p>
            <a:r>
              <a:rPr lang="en-US" sz="2000" dirty="0" smtClean="0">
                <a:ea typeface="ＭＳ Ｐゴシック" pitchFamily="34" charset="-128"/>
              </a:rPr>
              <a:t>Data dictionary contains metadata (i.e., data about data)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Database schema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Integrity constraints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Primary key (ID uniquely identifies instructors)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Authorization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Manipulation Language (DML)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2500" y="1801812"/>
            <a:ext cx="7353300" cy="490378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a typeface="ＭＳ Ｐゴシック" pitchFamily="34" charset="-128"/>
              </a:rPr>
              <a:t>Language for accessing and manipulating the data organized by the appropriate data model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DML also known as query language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Two classes of languages </a:t>
            </a:r>
          </a:p>
          <a:p>
            <a:pPr lvl="1" algn="just"/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Pure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 used for proving properties about computational power and for optimization</a:t>
            </a:r>
          </a:p>
          <a:p>
            <a:pPr lvl="2" algn="just"/>
            <a:r>
              <a:rPr lang="en-US" dirty="0" smtClean="0">
                <a:ea typeface="ＭＳ Ｐゴシック" pitchFamily="34" charset="-128"/>
              </a:rPr>
              <a:t>Relational Algebra</a:t>
            </a:r>
          </a:p>
          <a:p>
            <a:pPr lvl="2" algn="just"/>
            <a:r>
              <a:rPr lang="en-US" dirty="0" err="1" smtClean="0">
                <a:ea typeface="ＭＳ Ｐゴシック" pitchFamily="34" charset="-128"/>
              </a:rPr>
              <a:t>Tuple</a:t>
            </a:r>
            <a:r>
              <a:rPr lang="en-US" dirty="0" smtClean="0">
                <a:ea typeface="ＭＳ Ｐゴシック" pitchFamily="34" charset="-128"/>
              </a:rPr>
              <a:t> relational calculus</a:t>
            </a:r>
          </a:p>
          <a:p>
            <a:pPr lvl="2" algn="just"/>
            <a:r>
              <a:rPr lang="en-US" dirty="0" smtClean="0">
                <a:ea typeface="ＭＳ Ｐゴシック" pitchFamily="34" charset="-128"/>
              </a:rPr>
              <a:t>Domain relational calculus</a:t>
            </a:r>
          </a:p>
          <a:p>
            <a:pPr lvl="1" algn="just"/>
            <a:r>
              <a:rPr 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Commercial</a:t>
            </a:r>
            <a:r>
              <a:rPr lang="en-US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– used in commercial systems</a:t>
            </a:r>
          </a:p>
          <a:p>
            <a:pPr lvl="2" algn="just"/>
            <a:r>
              <a:rPr lang="en-US" dirty="0" smtClean="0">
                <a:ea typeface="ＭＳ Ｐゴシック" pitchFamily="34" charset="-128"/>
              </a:rPr>
              <a:t>SQL is the most widely used commercial language</a:t>
            </a:r>
          </a:p>
          <a:p>
            <a:pPr lvl="1" algn="just"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Manipulation Language (DML)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list of </a:t>
            </a:r>
            <a:r>
              <a:rPr lang="en-US" dirty="0" smtClean="0"/>
              <a:t>DML </a:t>
            </a:r>
            <a:r>
              <a:rPr lang="en-US" dirty="0" smtClean="0"/>
              <a:t>statements:</a:t>
            </a:r>
          </a:p>
          <a:p>
            <a:pPr lvl="1" algn="just"/>
            <a:r>
              <a:rPr lang="en-US" b="1" dirty="0" smtClean="0"/>
              <a:t>INSERT</a:t>
            </a:r>
            <a:r>
              <a:rPr lang="en-US" b="1" dirty="0" smtClean="0"/>
              <a:t>:</a:t>
            </a:r>
            <a:r>
              <a:rPr lang="en-US" dirty="0" smtClean="0"/>
              <a:t> Adds new data to the existing database table</a:t>
            </a:r>
          </a:p>
          <a:p>
            <a:pPr lvl="1" algn="just"/>
            <a:r>
              <a:rPr lang="en-US" b="1" dirty="0" smtClean="0"/>
              <a:t>UPDATE:</a:t>
            </a:r>
            <a:r>
              <a:rPr lang="en-US" dirty="0" smtClean="0"/>
              <a:t> Changes or updates values in the table</a:t>
            </a:r>
          </a:p>
          <a:p>
            <a:pPr lvl="1" algn="just"/>
            <a:r>
              <a:rPr lang="en-US" b="1" dirty="0" smtClean="0"/>
              <a:t>DELETE:</a:t>
            </a:r>
            <a:r>
              <a:rPr lang="en-US" dirty="0" smtClean="0"/>
              <a:t> Removes records or rows from the table</a:t>
            </a:r>
          </a:p>
          <a:p>
            <a:pPr lvl="1" algn="just"/>
            <a:r>
              <a:rPr lang="en-US" b="1" dirty="0" smtClean="0"/>
              <a:t>SELECT:</a:t>
            </a:r>
            <a:r>
              <a:rPr lang="en-US" dirty="0" smtClean="0"/>
              <a:t> Retrieves data from the table or multiple tables</a:t>
            </a:r>
          </a:p>
          <a:p>
            <a:pPr lvl="1" algn="just"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DBMS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Data Control </a:t>
            </a:r>
            <a:r>
              <a:rPr lang="en-US" dirty="0" smtClean="0">
                <a:effectLst/>
                <a:ea typeface="ＭＳ Ｐゴシック" pitchFamily="34" charset="-128"/>
              </a:rPr>
              <a:t>Language (</a:t>
            </a:r>
            <a:r>
              <a:rPr lang="en-US" dirty="0" smtClean="0">
                <a:effectLst/>
                <a:ea typeface="ＭＳ Ｐゴシック" pitchFamily="34" charset="-128"/>
              </a:rPr>
              <a:t>DCL</a:t>
            </a:r>
            <a:r>
              <a:rPr lang="en-US" dirty="0" smtClean="0">
                <a:effectLst/>
                <a:ea typeface="ＭＳ Ｐゴシック" pitchFamily="34" charset="-128"/>
              </a:rPr>
              <a:t>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Data </a:t>
            </a:r>
            <a:r>
              <a:rPr lang="en-US" dirty="0" smtClean="0"/>
              <a:t>control language (DCL) controls access to the data that users store within a database. </a:t>
            </a:r>
            <a:endParaRPr lang="en-US" dirty="0" smtClean="0"/>
          </a:p>
          <a:p>
            <a:pPr algn="just"/>
            <a:r>
              <a:rPr lang="en-US" dirty="0" smtClean="0"/>
              <a:t>It controls </a:t>
            </a:r>
            <a:r>
              <a:rPr lang="en-US" dirty="0" smtClean="0"/>
              <a:t>the rights and permissions of the database system.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allows users to grant or revoke privileges to the database. </a:t>
            </a:r>
            <a:endParaRPr lang="en-US" dirty="0" smtClean="0"/>
          </a:p>
          <a:p>
            <a:pPr algn="just"/>
            <a:r>
              <a:rPr lang="en-US" dirty="0" smtClean="0"/>
              <a:t>The list </a:t>
            </a:r>
            <a:r>
              <a:rPr lang="en-US" dirty="0" smtClean="0"/>
              <a:t>of DCL statements:</a:t>
            </a:r>
          </a:p>
          <a:p>
            <a:pPr lvl="1" algn="just"/>
            <a:r>
              <a:rPr lang="en-US" b="1" dirty="0" smtClean="0"/>
              <a:t>GRANT:</a:t>
            </a:r>
            <a:r>
              <a:rPr lang="en-US" dirty="0" smtClean="0"/>
              <a:t> Gives a user access to the database</a:t>
            </a:r>
          </a:p>
          <a:p>
            <a:pPr lvl="1" algn="just"/>
            <a:r>
              <a:rPr lang="en-US" b="1" dirty="0" smtClean="0"/>
              <a:t>REVOKE:</a:t>
            </a:r>
            <a:r>
              <a:rPr lang="en-US" dirty="0" smtClean="0"/>
              <a:t> Removes a user's access to the database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4582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Transaction </a:t>
            </a:r>
            <a:r>
              <a:rPr lang="en-US" dirty="0" smtClean="0"/>
              <a:t>Control </a:t>
            </a:r>
            <a:r>
              <a:rPr lang="en-US" dirty="0" smtClean="0">
                <a:effectLst/>
                <a:ea typeface="ＭＳ Ｐゴシック" pitchFamily="34" charset="-128"/>
              </a:rPr>
              <a:t>Language (TCL)</a:t>
            </a:r>
            <a:endParaRPr lang="en-US" dirty="0" smtClean="0">
              <a:effectLst/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8288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Transaction control language (TCL) manages the transactions within a database. </a:t>
            </a:r>
            <a:endParaRPr lang="en-US" dirty="0" smtClean="0"/>
          </a:p>
          <a:p>
            <a:pPr algn="just"/>
            <a:r>
              <a:rPr lang="en-US" dirty="0" smtClean="0"/>
              <a:t>Transactions </a:t>
            </a:r>
            <a:r>
              <a:rPr lang="en-US" dirty="0" smtClean="0"/>
              <a:t>group a set of related tasks into a single, executable task.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 smtClean="0"/>
              <a:t>the tasks must succeed in order for the transaction to work. </a:t>
            </a:r>
            <a:endParaRPr lang="en-US" dirty="0" smtClean="0"/>
          </a:p>
          <a:p>
            <a:pPr algn="just"/>
            <a:r>
              <a:rPr lang="en-US" dirty="0" smtClean="0"/>
              <a:t>The list </a:t>
            </a:r>
            <a:r>
              <a:rPr lang="en-US" dirty="0" smtClean="0"/>
              <a:t>of TCL statements:</a:t>
            </a:r>
          </a:p>
          <a:p>
            <a:pPr lvl="1" algn="just"/>
            <a:r>
              <a:rPr lang="en-US" b="1" dirty="0" smtClean="0"/>
              <a:t>COMMIT:</a:t>
            </a:r>
            <a:r>
              <a:rPr lang="en-US" dirty="0" smtClean="0"/>
              <a:t> Carries out a transaction</a:t>
            </a:r>
          </a:p>
          <a:p>
            <a:pPr lvl="1" algn="just"/>
            <a:r>
              <a:rPr lang="en-US" b="1" dirty="0" smtClean="0"/>
              <a:t>ROLLBACK:</a:t>
            </a:r>
            <a:r>
              <a:rPr lang="en-US" dirty="0" smtClean="0"/>
              <a:t> Restores a transaction if any tasks fail to execute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2450" y="838200"/>
            <a:ext cx="8077200" cy="609600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1" y="1587500"/>
            <a:ext cx="8305799" cy="51943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Structured Query Language</a:t>
            </a:r>
          </a:p>
          <a:p>
            <a:pPr algn="just"/>
            <a:r>
              <a:rPr lang="en-US" dirty="0" smtClean="0"/>
              <a:t>The standard language for Relational Database System</a:t>
            </a:r>
            <a:endParaRPr lang="en-US" dirty="0" smtClean="0">
              <a:ea typeface="ＭＳ Ｐゴシック" pitchFamily="34" charset="-128"/>
            </a:endParaRPr>
          </a:p>
          <a:p>
            <a:pPr algn="just"/>
            <a:r>
              <a:rPr lang="en-US" dirty="0" smtClean="0">
                <a:ea typeface="ＭＳ Ｐゴシック" pitchFamily="34" charset="-128"/>
              </a:rPr>
              <a:t>The most widely used commercial language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To be able to compute complex functions SQL is usually embedded in some higher-level language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Application programs generally access databases through one of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Language extensions to allow embedded SQL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Application program interface (e.g., ODBC/JDBC) which allow SQL queries to be sent to a database</a:t>
            </a:r>
          </a:p>
          <a:p>
            <a:pPr algn="just">
              <a:buFont typeface="Monotype Sorts" charset="2"/>
              <a:buNone/>
            </a:pPr>
            <a:endParaRPr lang="en-US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Allows users </a:t>
            </a:r>
          </a:p>
          <a:p>
            <a:pPr lvl="1" algn="just"/>
            <a:r>
              <a:rPr lang="en-US" dirty="0" smtClean="0"/>
              <a:t>to access data in the relational database management systems.</a:t>
            </a:r>
          </a:p>
          <a:p>
            <a:pPr lvl="1" algn="just"/>
            <a:r>
              <a:rPr lang="en-US" dirty="0" smtClean="0"/>
              <a:t>to describe the data</a:t>
            </a:r>
          </a:p>
          <a:p>
            <a:pPr lvl="1" algn="just"/>
            <a:r>
              <a:rPr lang="en-US" dirty="0" smtClean="0"/>
              <a:t>to define the data in a database and manipulate that data</a:t>
            </a:r>
          </a:p>
          <a:p>
            <a:pPr lvl="1" algn="just"/>
            <a:r>
              <a:rPr lang="en-US" dirty="0" smtClean="0"/>
              <a:t>to embed within other languages using SQL modules, libraries &amp; pre-compilers</a:t>
            </a:r>
          </a:p>
          <a:p>
            <a:pPr lvl="1" algn="just"/>
            <a:r>
              <a:rPr lang="en-US" dirty="0" smtClean="0"/>
              <a:t>to create and drop databases and tables</a:t>
            </a:r>
          </a:p>
          <a:p>
            <a:pPr lvl="1" algn="just"/>
            <a:r>
              <a:rPr lang="en-US" dirty="0" smtClean="0"/>
              <a:t>to create view, stored procedure, functions in a database</a:t>
            </a:r>
          </a:p>
          <a:p>
            <a:pPr lvl="1" algn="just"/>
            <a:r>
              <a:rPr lang="en-US" dirty="0" smtClean="0"/>
              <a:t>to set permissions on tables, procedures and views.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12862"/>
            <a:ext cx="7661275" cy="896938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All the data is stored in various tables.</a:t>
            </a:r>
          </a:p>
          <a:p>
            <a:r>
              <a:rPr lang="en-US" dirty="0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6456363" y="23336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6858000" y="1949450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5572125" y="2347912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/>
          <a:srcRect b="43330"/>
          <a:stretch>
            <a:fillRect/>
          </a:stretch>
        </p:blipFill>
        <p:spPr bwMode="auto">
          <a:xfrm>
            <a:off x="1614488" y="2960688"/>
            <a:ext cx="5526087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A Sample Relational Database</a:t>
            </a:r>
          </a:p>
        </p:txBody>
      </p:sp>
      <p:pic>
        <p:nvPicPr>
          <p:cNvPr id="15363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4950" y="1408113"/>
            <a:ext cx="4170363" cy="498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4" name="Content Placeholder 3" descr="Ques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437" y="3058319"/>
            <a:ext cx="2143125" cy="1894681"/>
          </a:xfrm>
          <a:ln>
            <a:solidFill>
              <a:schemeClr val="accent1"/>
            </a:solidFill>
          </a:ln>
        </p:spPr>
      </p:pic>
      <p:grpSp>
        <p:nvGrpSpPr>
          <p:cNvPr id="28" name="Group 27"/>
          <p:cNvGrpSpPr/>
          <p:nvPr/>
        </p:nvGrpSpPr>
        <p:grpSpPr>
          <a:xfrm>
            <a:off x="533400" y="1600200"/>
            <a:ext cx="8001000" cy="4800600"/>
            <a:chOff x="533400" y="1600200"/>
            <a:chExt cx="8001000" cy="4800600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25908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Text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81400" y="16002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References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05600" y="26670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Audios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400" y="43434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Numbers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657600" y="55626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Images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781800" y="4343400"/>
              <a:ext cx="1752600" cy="8382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Videos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2362200" y="3124200"/>
              <a:ext cx="10668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800000" flipV="1">
              <a:off x="2438400" y="4572000"/>
              <a:ext cx="990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15000" y="44196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715000" y="3124200"/>
              <a:ext cx="838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4267200" y="5257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4267200" y="27424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What is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r>
              <a:rPr lang="en-US" dirty="0" err="1" smtClean="0"/>
              <a:t>Miniworld</a:t>
            </a:r>
            <a:r>
              <a:rPr lang="en-US" dirty="0" smtClean="0"/>
              <a:t> or Universe of Discourse (</a:t>
            </a:r>
            <a:r>
              <a:rPr lang="en-US" dirty="0" err="1" smtClean="0"/>
              <a:t>UoD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collection of data with implicit meaning</a:t>
            </a:r>
          </a:p>
          <a:p>
            <a:r>
              <a:rPr lang="en-US" dirty="0" smtClean="0"/>
              <a:t>Meant for Specific Purpose or Intended Group of Users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Database</a:t>
            </a:r>
            <a:endParaRPr lang="en-US" dirty="0"/>
          </a:p>
        </p:txBody>
      </p:sp>
      <p:pic>
        <p:nvPicPr>
          <p:cNvPr id="5" name="Content Placeholder 4" descr="Student inf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0"/>
            <a:ext cx="2590800" cy="2466975"/>
          </a:xfrm>
        </p:spPr>
      </p:pic>
      <p:sp>
        <p:nvSpPr>
          <p:cNvPr id="4" name="Flowchart: Magnetic Disk 3"/>
          <p:cNvSpPr/>
          <p:nvPr/>
        </p:nvSpPr>
        <p:spPr>
          <a:xfrm>
            <a:off x="3505200" y="3886200"/>
            <a:ext cx="2286000" cy="914400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Database</a:t>
            </a:r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6" name="Picture 5" descr="Medic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800"/>
            <a:ext cx="3048000" cy="2971800"/>
          </a:xfrm>
          <a:prstGeom prst="rect">
            <a:avLst/>
          </a:prstGeom>
        </p:spPr>
      </p:pic>
      <p:pic>
        <p:nvPicPr>
          <p:cNvPr id="7" name="Picture 6" descr="Telephone Director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181600"/>
            <a:ext cx="2143125" cy="1524000"/>
          </a:xfrm>
          <a:prstGeom prst="rect">
            <a:avLst/>
          </a:prstGeom>
        </p:spPr>
      </p:pic>
      <p:pic>
        <p:nvPicPr>
          <p:cNvPr id="8" name="Picture 7" descr="Live_Stock_Update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4400" y="4953000"/>
            <a:ext cx="2063163" cy="16764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5" idx="3"/>
          </p:cNvCxnSpPr>
          <p:nvPr/>
        </p:nvCxnSpPr>
        <p:spPr>
          <a:xfrm rot="10800000">
            <a:off x="3276600" y="3290888"/>
            <a:ext cx="533400" cy="51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 rot="5400000" flipH="1" flipV="1">
            <a:off x="5543550" y="3409950"/>
            <a:ext cx="647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5753100" y="49911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124200" y="5029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DBMS-Definition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DBMS- Database Management System</a:t>
            </a:r>
          </a:p>
          <a:p>
            <a:r>
              <a:rPr lang="en-US" b="1" dirty="0" smtClean="0"/>
              <a:t>Def: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collection of programs that enables users to create and maintain a database. 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general-purpose software system that facilitates the processes of defining, constructing, and manipulating databases for various applications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pic>
        <p:nvPicPr>
          <p:cNvPr id="11" name="Content Placeholder 10" descr="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514600"/>
            <a:ext cx="1143000" cy="914400"/>
          </a:xfrm>
        </p:spPr>
      </p:pic>
      <p:sp>
        <p:nvSpPr>
          <p:cNvPr id="5" name="Rounded Rectangle 4"/>
          <p:cNvSpPr/>
          <p:nvPr/>
        </p:nvSpPr>
        <p:spPr>
          <a:xfrm>
            <a:off x="3200400" y="2438400"/>
            <a:ext cx="2209800" cy="3276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58000" dir="5400000" sy="-100000" algn="bl" rotWithShape="0"/>
                </a:effectLst>
              </a:rPr>
              <a:t>Set of Programs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705600" y="2819400"/>
            <a:ext cx="1295400" cy="6858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Dataset 1</a:t>
            </a:r>
            <a:endParaRPr lang="en-US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Flowchart: Magnetic Disk 8"/>
          <p:cNvSpPr/>
          <p:nvPr/>
        </p:nvSpPr>
        <p:spPr>
          <a:xfrm>
            <a:off x="6705600" y="3733800"/>
            <a:ext cx="1295400" cy="6858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2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6705600" y="4648200"/>
            <a:ext cx="1295400" cy="685800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505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 1</a:t>
            </a:r>
            <a:endParaRPr lang="en-US" dirty="0"/>
          </a:p>
        </p:txBody>
      </p:sp>
      <p:pic>
        <p:nvPicPr>
          <p:cNvPr id="13" name="Picture 12" descr="user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1143000" cy="1143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34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 2</a:t>
            </a:r>
            <a:endParaRPr lang="en-US" dirty="0"/>
          </a:p>
        </p:txBody>
      </p:sp>
      <p:sp>
        <p:nvSpPr>
          <p:cNvPr id="15" name="Left-Right Arrow 14"/>
          <p:cNvSpPr/>
          <p:nvPr/>
        </p:nvSpPr>
        <p:spPr>
          <a:xfrm>
            <a:off x="1905000" y="3124200"/>
            <a:ext cx="1066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1905000" y="4648200"/>
            <a:ext cx="10668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5562600" y="3048000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5638800" y="4876800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5638800" y="3962400"/>
            <a:ext cx="838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Pre-activity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572000"/>
          </a:xfrm>
        </p:spPr>
        <p:txBody>
          <a:bodyPr/>
          <a:lstStyle/>
          <a:p>
            <a:pPr algn="just"/>
            <a:r>
              <a:rPr lang="en-US" dirty="0" smtClean="0"/>
              <a:t>Produce information of students securing first class.</a:t>
            </a:r>
          </a:p>
          <a:p>
            <a:pPr algn="just"/>
            <a:r>
              <a:rPr lang="en-US" dirty="0" smtClean="0"/>
              <a:t>Produce information of students securing distinction.</a:t>
            </a:r>
          </a:p>
          <a:p>
            <a:pPr algn="just"/>
            <a:r>
              <a:rPr lang="en-US" dirty="0" smtClean="0"/>
              <a:t>Give details of students with maximum no of co-curriculum activities.</a:t>
            </a:r>
          </a:p>
          <a:p>
            <a:pPr algn="just"/>
            <a:r>
              <a:rPr lang="en-US" dirty="0" smtClean="0"/>
              <a:t>Get academic information of faculties.</a:t>
            </a:r>
          </a:p>
          <a:p>
            <a:pPr algn="just"/>
            <a:r>
              <a:rPr lang="en-US" dirty="0" smtClean="0"/>
              <a:t>Book movie tickets for Ram </a:t>
            </a:r>
            <a:r>
              <a:rPr lang="en-US" smtClean="0"/>
              <a:t>and Sham.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8574"/>
            <a:ext cx="8674100" cy="1266825"/>
          </a:xfrm>
          <a:noFill/>
        </p:spPr>
        <p:txBody>
          <a:bodyPr>
            <a:normAutofit/>
          </a:bodyPr>
          <a:lstStyle/>
          <a:p>
            <a:r>
              <a:rPr lang="en-US" sz="4000" dirty="0" smtClean="0">
                <a:effectLst/>
                <a:ea typeface="ＭＳ Ｐゴシック" pitchFamily="34" charset="-128"/>
              </a:rPr>
              <a:t>Drawbacks of Traditional File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1295400"/>
            <a:ext cx="7580312" cy="495617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algn="just"/>
            <a:r>
              <a:rPr lang="en-US" dirty="0" smtClean="0">
                <a:ea typeface="ＭＳ Ｐゴシック" pitchFamily="34" charset="-128"/>
              </a:rPr>
              <a:t>Data redundancy and inconsistency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Difficulty in accessing data 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Need to write a new program to carry out each new task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Data isolation 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Multiple files and formats</a:t>
            </a:r>
          </a:p>
          <a:p>
            <a:pPr algn="just"/>
            <a:r>
              <a:rPr lang="en-US" dirty="0" smtClean="0">
                <a:ea typeface="ＭＳ Ｐゴシック" pitchFamily="34" charset="-128"/>
              </a:rPr>
              <a:t>Integrity problems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1" algn="just"/>
            <a:r>
              <a:rPr lang="en-US" dirty="0" smtClean="0">
                <a:ea typeface="ＭＳ Ｐゴシック" pitchFamily="34" charset="-128"/>
              </a:rPr>
              <a:t>Hard to add new constraints or change existing 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462</TotalTime>
  <Words>1008</Words>
  <Application>Microsoft Office PowerPoint</Application>
  <PresentationFormat>On-screen Show (4:3)</PresentationFormat>
  <Paragraphs>188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Introduction to DBMS</vt:lpstr>
      <vt:lpstr>Outline</vt:lpstr>
      <vt:lpstr>Data</vt:lpstr>
      <vt:lpstr>What is Database?</vt:lpstr>
      <vt:lpstr>Examples of Database</vt:lpstr>
      <vt:lpstr>DBMS-Definition</vt:lpstr>
      <vt:lpstr>DBMS</vt:lpstr>
      <vt:lpstr>Pre-activity</vt:lpstr>
      <vt:lpstr>Drawbacks of Traditional File System</vt:lpstr>
      <vt:lpstr>Drawbacks of Traditional File System</vt:lpstr>
      <vt:lpstr>View of Data</vt:lpstr>
      <vt:lpstr>Levels of Abstraction</vt:lpstr>
      <vt:lpstr>Instances and Schemas</vt:lpstr>
      <vt:lpstr>Data Models</vt:lpstr>
      <vt:lpstr>Databases Languages</vt:lpstr>
      <vt:lpstr>Data Definition Language(DDL) </vt:lpstr>
      <vt:lpstr>Data Definition Language (DDL)</vt:lpstr>
      <vt:lpstr>Data Manipulation Language (DML)</vt:lpstr>
      <vt:lpstr>Data Manipulation Language (DML)</vt:lpstr>
      <vt:lpstr>Data Control Language (DCL)</vt:lpstr>
      <vt:lpstr>Transaction Control Language (TCL)</vt:lpstr>
      <vt:lpstr>SQL</vt:lpstr>
      <vt:lpstr>Applications of SQL</vt:lpstr>
      <vt:lpstr>Relational Model</vt:lpstr>
      <vt:lpstr>A Sample Relational Database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DBMS</dc:title>
  <dc:creator>Rushali</dc:creator>
  <cp:lastModifiedBy>Rushali</cp:lastModifiedBy>
  <cp:revision>49</cp:revision>
  <dcterms:created xsi:type="dcterms:W3CDTF">2020-06-09T05:45:16Z</dcterms:created>
  <dcterms:modified xsi:type="dcterms:W3CDTF">2022-07-18T10:04:21Z</dcterms:modified>
</cp:coreProperties>
</file>