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3" r:id="rId8"/>
    <p:sldId id="264" r:id="rId9"/>
    <p:sldId id="266" r:id="rId10"/>
    <p:sldId id="267" r:id="rId11"/>
    <p:sldId id="262" r:id="rId12"/>
    <p:sldId id="269" r:id="rId13"/>
    <p:sldId id="270" r:id="rId14"/>
    <p:sldId id="268" r:id="rId15"/>
    <p:sldId id="271" r:id="rId16"/>
    <p:sldId id="273" r:id="rId17"/>
    <p:sldId id="272" r:id="rId18"/>
    <p:sldId id="284" r:id="rId19"/>
    <p:sldId id="285" r:id="rId20"/>
    <p:sldId id="274" r:id="rId21"/>
    <p:sldId id="275" r:id="rId22"/>
    <p:sldId id="276" r:id="rId23"/>
    <p:sldId id="278" r:id="rId24"/>
    <p:sldId id="279" r:id="rId25"/>
    <p:sldId id="277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7A9DD-42C4-4182-B8AE-BA9A71CCFF79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51648" cy="1828800"/>
          </a:xfrm>
        </p:spPr>
        <p:txBody>
          <a:bodyPr/>
          <a:lstStyle/>
          <a:p>
            <a:r>
              <a:rPr lang="en-US" dirty="0" smtClean="0"/>
              <a:t> DBMS KEYS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3657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All the attributes in a super key are definitely sufficient to identify each tuple uniquely in the given relation but all of them may not be necessary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chemeClr val="accent1"/>
                </a:solidFill>
              </a:rPr>
              <a:t>Candidate Key:</a:t>
            </a:r>
          </a:p>
          <a:p>
            <a:pPr lvl="1" algn="just"/>
            <a:r>
              <a:rPr lang="en-US" sz="3200" dirty="0" smtClean="0"/>
              <a:t> A minimal subset of super key  OR</a:t>
            </a:r>
          </a:p>
          <a:p>
            <a:pPr lvl="1" algn="just"/>
            <a:r>
              <a:rPr lang="en-US" sz="3200" dirty="0" smtClean="0"/>
              <a:t>A set of minimal attribute(s) that can identify each tuple uniquely in the given relation is called as a candidate key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927037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8006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</a:t>
            </a:r>
            <a:r>
              <a:rPr lang="en-US" dirty="0" smtClean="0"/>
              <a:t>                                           </a:t>
            </a:r>
            <a:r>
              <a:rPr lang="en-US" b="1" dirty="0" err="1" smtClean="0"/>
              <a:t>Superkeys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                           </a:t>
            </a:r>
          </a:p>
          <a:p>
            <a:r>
              <a:rPr lang="en-US" dirty="0" err="1" smtClean="0"/>
              <a:t>RollNo</a:t>
            </a:r>
            <a:r>
              <a:rPr lang="en-US" dirty="0" smtClean="0"/>
              <a:t>              1. </a:t>
            </a:r>
            <a:r>
              <a:rPr lang="en-US" dirty="0" err="1" smtClean="0"/>
              <a:t>RollNo</a:t>
            </a:r>
            <a:r>
              <a:rPr lang="en-US" dirty="0" smtClean="0"/>
              <a:t>   +    Name            5. </a:t>
            </a:r>
            <a:r>
              <a:rPr lang="en-US" dirty="0" err="1" smtClean="0"/>
              <a:t>RollNo</a:t>
            </a:r>
            <a:r>
              <a:rPr lang="en-US" dirty="0" smtClean="0"/>
              <a:t>    + Name + Branch                   </a:t>
            </a:r>
          </a:p>
          <a:p>
            <a:r>
              <a:rPr lang="en-US" dirty="0" smtClean="0"/>
              <a:t>                          2. </a:t>
            </a:r>
            <a:r>
              <a:rPr lang="en-US" dirty="0" err="1" smtClean="0"/>
              <a:t>RollNo</a:t>
            </a:r>
            <a:r>
              <a:rPr lang="en-US" dirty="0" smtClean="0"/>
              <a:t>   +   PRN              6. </a:t>
            </a:r>
            <a:r>
              <a:rPr lang="en-US" dirty="0" err="1" smtClean="0"/>
              <a:t>RollNo</a:t>
            </a:r>
            <a:r>
              <a:rPr lang="en-US" dirty="0" smtClean="0"/>
              <a:t>     + PRN + Branch</a:t>
            </a:r>
          </a:p>
          <a:p>
            <a:r>
              <a:rPr lang="en-US" dirty="0" smtClean="0"/>
              <a:t>                          3. </a:t>
            </a:r>
            <a:r>
              <a:rPr lang="en-US" dirty="0" err="1" smtClean="0"/>
              <a:t>RollNo</a:t>
            </a:r>
            <a:r>
              <a:rPr lang="en-US" dirty="0" smtClean="0"/>
              <a:t>   +   Branch          7. </a:t>
            </a:r>
            <a:r>
              <a:rPr lang="en-US" dirty="0" err="1" smtClean="0"/>
              <a:t>RollNo</a:t>
            </a:r>
            <a:r>
              <a:rPr lang="en-US" dirty="0" smtClean="0"/>
              <a:t>     + Branch+ PRN </a:t>
            </a:r>
          </a:p>
          <a:p>
            <a:r>
              <a:rPr lang="en-US" dirty="0" smtClean="0"/>
              <a:t>                         4. </a:t>
            </a:r>
            <a:r>
              <a:rPr lang="en-US" dirty="0" err="1" smtClean="0"/>
              <a:t>RollNo</a:t>
            </a:r>
            <a:r>
              <a:rPr lang="en-US" dirty="0" smtClean="0"/>
              <a:t>   + Email-ID         8. </a:t>
            </a:r>
            <a:r>
              <a:rPr lang="en-US" dirty="0" err="1" smtClean="0"/>
              <a:t>RollNo</a:t>
            </a:r>
            <a:r>
              <a:rPr lang="en-US" dirty="0" smtClean="0"/>
              <a:t>     + PRN+ Name+ Branch + Email-ID </a:t>
            </a:r>
          </a:p>
          <a:p>
            <a:endParaRPr lang="en-US" dirty="0" smtClean="0"/>
          </a:p>
        </p:txBody>
      </p:sp>
      <p:sp>
        <p:nvSpPr>
          <p:cNvPr id="8" name="Freeform 7"/>
          <p:cNvSpPr/>
          <p:nvPr/>
        </p:nvSpPr>
        <p:spPr>
          <a:xfrm>
            <a:off x="2757268" y="5359791"/>
            <a:ext cx="1352576" cy="1463040"/>
          </a:xfrm>
          <a:custGeom>
            <a:avLst/>
            <a:gdLst>
              <a:gd name="connsiteX0" fmla="*/ 42203 w 1352576"/>
              <a:gd name="connsiteY0" fmla="*/ 422031 h 1463040"/>
              <a:gd name="connsiteX1" fmla="*/ 42203 w 1352576"/>
              <a:gd name="connsiteY1" fmla="*/ 225083 h 1463040"/>
              <a:gd name="connsiteX2" fmla="*/ 84406 w 1352576"/>
              <a:gd name="connsiteY2" fmla="*/ 182880 h 1463040"/>
              <a:gd name="connsiteX3" fmla="*/ 126609 w 1352576"/>
              <a:gd name="connsiteY3" fmla="*/ 112541 h 1463040"/>
              <a:gd name="connsiteX4" fmla="*/ 253218 w 1352576"/>
              <a:gd name="connsiteY4" fmla="*/ 28135 h 1463040"/>
              <a:gd name="connsiteX5" fmla="*/ 309489 w 1352576"/>
              <a:gd name="connsiteY5" fmla="*/ 14067 h 1463040"/>
              <a:gd name="connsiteX6" fmla="*/ 351692 w 1352576"/>
              <a:gd name="connsiteY6" fmla="*/ 0 h 1463040"/>
              <a:gd name="connsiteX7" fmla="*/ 534572 w 1352576"/>
              <a:gd name="connsiteY7" fmla="*/ 14067 h 1463040"/>
              <a:gd name="connsiteX8" fmla="*/ 590843 w 1352576"/>
              <a:gd name="connsiteY8" fmla="*/ 42203 h 1463040"/>
              <a:gd name="connsiteX9" fmla="*/ 815926 w 1352576"/>
              <a:gd name="connsiteY9" fmla="*/ 56271 h 1463040"/>
              <a:gd name="connsiteX10" fmla="*/ 956603 w 1352576"/>
              <a:gd name="connsiteY10" fmla="*/ 84406 h 1463040"/>
              <a:gd name="connsiteX11" fmla="*/ 984738 w 1352576"/>
              <a:gd name="connsiteY11" fmla="*/ 126609 h 1463040"/>
              <a:gd name="connsiteX12" fmla="*/ 1055077 w 1352576"/>
              <a:gd name="connsiteY12" fmla="*/ 182880 h 1463040"/>
              <a:gd name="connsiteX13" fmla="*/ 1125415 w 1352576"/>
              <a:gd name="connsiteY13" fmla="*/ 295421 h 1463040"/>
              <a:gd name="connsiteX14" fmla="*/ 1181686 w 1352576"/>
              <a:gd name="connsiteY14" fmla="*/ 393895 h 1463040"/>
              <a:gd name="connsiteX15" fmla="*/ 1195754 w 1352576"/>
              <a:gd name="connsiteY15" fmla="*/ 506437 h 1463040"/>
              <a:gd name="connsiteX16" fmla="*/ 1223889 w 1352576"/>
              <a:gd name="connsiteY16" fmla="*/ 590843 h 1463040"/>
              <a:gd name="connsiteX17" fmla="*/ 1252024 w 1352576"/>
              <a:gd name="connsiteY17" fmla="*/ 717452 h 1463040"/>
              <a:gd name="connsiteX18" fmla="*/ 1266092 w 1352576"/>
              <a:gd name="connsiteY18" fmla="*/ 759655 h 1463040"/>
              <a:gd name="connsiteX19" fmla="*/ 1294227 w 1352576"/>
              <a:gd name="connsiteY19" fmla="*/ 886264 h 1463040"/>
              <a:gd name="connsiteX20" fmla="*/ 1322363 w 1352576"/>
              <a:gd name="connsiteY20" fmla="*/ 928467 h 1463040"/>
              <a:gd name="connsiteX21" fmla="*/ 1336430 w 1352576"/>
              <a:gd name="connsiteY21" fmla="*/ 1041009 h 1463040"/>
              <a:gd name="connsiteX22" fmla="*/ 1350498 w 1352576"/>
              <a:gd name="connsiteY22" fmla="*/ 1097280 h 1463040"/>
              <a:gd name="connsiteX23" fmla="*/ 1336430 w 1352576"/>
              <a:gd name="connsiteY23" fmla="*/ 1308295 h 1463040"/>
              <a:gd name="connsiteX24" fmla="*/ 1294227 w 1352576"/>
              <a:gd name="connsiteY24" fmla="*/ 1336431 h 1463040"/>
              <a:gd name="connsiteX25" fmla="*/ 1237957 w 1352576"/>
              <a:gd name="connsiteY25" fmla="*/ 1378634 h 1463040"/>
              <a:gd name="connsiteX26" fmla="*/ 1209821 w 1352576"/>
              <a:gd name="connsiteY26" fmla="*/ 1406769 h 1463040"/>
              <a:gd name="connsiteX27" fmla="*/ 1055077 w 1352576"/>
              <a:gd name="connsiteY27" fmla="*/ 1463040 h 1463040"/>
              <a:gd name="connsiteX28" fmla="*/ 844061 w 1352576"/>
              <a:gd name="connsiteY28" fmla="*/ 1448972 h 1463040"/>
              <a:gd name="connsiteX29" fmla="*/ 801858 w 1352576"/>
              <a:gd name="connsiteY29" fmla="*/ 1420837 h 1463040"/>
              <a:gd name="connsiteX30" fmla="*/ 675249 w 1352576"/>
              <a:gd name="connsiteY30" fmla="*/ 1392701 h 1463040"/>
              <a:gd name="connsiteX31" fmla="*/ 604910 w 1352576"/>
              <a:gd name="connsiteY31" fmla="*/ 1350498 h 1463040"/>
              <a:gd name="connsiteX32" fmla="*/ 562707 w 1352576"/>
              <a:gd name="connsiteY32" fmla="*/ 1322363 h 1463040"/>
              <a:gd name="connsiteX33" fmla="*/ 478301 w 1352576"/>
              <a:gd name="connsiteY33" fmla="*/ 1308295 h 1463040"/>
              <a:gd name="connsiteX34" fmla="*/ 379827 w 1352576"/>
              <a:gd name="connsiteY34" fmla="*/ 1266092 h 1463040"/>
              <a:gd name="connsiteX35" fmla="*/ 182880 w 1352576"/>
              <a:gd name="connsiteY35" fmla="*/ 1266092 h 1463040"/>
              <a:gd name="connsiteX36" fmla="*/ 126609 w 1352576"/>
              <a:gd name="connsiteY36" fmla="*/ 1237957 h 1463040"/>
              <a:gd name="connsiteX37" fmla="*/ 98474 w 1352576"/>
              <a:gd name="connsiteY37" fmla="*/ 1153551 h 1463040"/>
              <a:gd name="connsiteX38" fmla="*/ 84406 w 1352576"/>
              <a:gd name="connsiteY38" fmla="*/ 1111347 h 1463040"/>
              <a:gd name="connsiteX39" fmla="*/ 28135 w 1352576"/>
              <a:gd name="connsiteY39" fmla="*/ 970671 h 1463040"/>
              <a:gd name="connsiteX40" fmla="*/ 14067 w 1352576"/>
              <a:gd name="connsiteY40" fmla="*/ 928467 h 1463040"/>
              <a:gd name="connsiteX41" fmla="*/ 0 w 1352576"/>
              <a:gd name="connsiteY41" fmla="*/ 886264 h 1463040"/>
              <a:gd name="connsiteX42" fmla="*/ 14067 w 1352576"/>
              <a:gd name="connsiteY42" fmla="*/ 464234 h 1463040"/>
              <a:gd name="connsiteX43" fmla="*/ 28135 w 1352576"/>
              <a:gd name="connsiteY43" fmla="*/ 422031 h 1463040"/>
              <a:gd name="connsiteX44" fmla="*/ 42203 w 1352576"/>
              <a:gd name="connsiteY44" fmla="*/ 295421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52576" h="1463040">
                <a:moveTo>
                  <a:pt x="42203" y="422031"/>
                </a:moveTo>
                <a:cubicBezTo>
                  <a:pt x="22813" y="344474"/>
                  <a:pt x="11322" y="325445"/>
                  <a:pt x="42203" y="225083"/>
                </a:cubicBezTo>
                <a:cubicBezTo>
                  <a:pt x="48054" y="206068"/>
                  <a:pt x="72469" y="198796"/>
                  <a:pt x="84406" y="182880"/>
                </a:cubicBezTo>
                <a:cubicBezTo>
                  <a:pt x="100812" y="161006"/>
                  <a:pt x="108604" y="133119"/>
                  <a:pt x="126609" y="112541"/>
                </a:cubicBezTo>
                <a:cubicBezTo>
                  <a:pt x="143523" y="93211"/>
                  <a:pt x="234182" y="36596"/>
                  <a:pt x="253218" y="28135"/>
                </a:cubicBezTo>
                <a:cubicBezTo>
                  <a:pt x="270886" y="20283"/>
                  <a:pt x="290899" y="19378"/>
                  <a:pt x="309489" y="14067"/>
                </a:cubicBezTo>
                <a:cubicBezTo>
                  <a:pt x="323747" y="9993"/>
                  <a:pt x="337624" y="4689"/>
                  <a:pt x="351692" y="0"/>
                </a:cubicBezTo>
                <a:cubicBezTo>
                  <a:pt x="412652" y="4689"/>
                  <a:pt x="474362" y="3442"/>
                  <a:pt x="534572" y="14067"/>
                </a:cubicBezTo>
                <a:cubicBezTo>
                  <a:pt x="555224" y="17711"/>
                  <a:pt x="570104" y="39092"/>
                  <a:pt x="590843" y="42203"/>
                </a:cubicBezTo>
                <a:cubicBezTo>
                  <a:pt x="665185" y="53355"/>
                  <a:pt x="740898" y="51582"/>
                  <a:pt x="815926" y="56271"/>
                </a:cubicBezTo>
                <a:cubicBezTo>
                  <a:pt x="862818" y="65649"/>
                  <a:pt x="912461" y="66013"/>
                  <a:pt x="956603" y="84406"/>
                </a:cubicBezTo>
                <a:cubicBezTo>
                  <a:pt x="972210" y="90909"/>
                  <a:pt x="972783" y="114654"/>
                  <a:pt x="984738" y="126609"/>
                </a:cubicBezTo>
                <a:cubicBezTo>
                  <a:pt x="1075604" y="217475"/>
                  <a:pt x="985468" y="99349"/>
                  <a:pt x="1055077" y="182880"/>
                </a:cubicBezTo>
                <a:cubicBezTo>
                  <a:pt x="1116207" y="256236"/>
                  <a:pt x="1081120" y="217904"/>
                  <a:pt x="1125415" y="295421"/>
                </a:cubicBezTo>
                <a:cubicBezTo>
                  <a:pt x="1204956" y="434618"/>
                  <a:pt x="1096656" y="223837"/>
                  <a:pt x="1181686" y="393895"/>
                </a:cubicBezTo>
                <a:cubicBezTo>
                  <a:pt x="1186375" y="431409"/>
                  <a:pt x="1187833" y="469470"/>
                  <a:pt x="1195754" y="506437"/>
                </a:cubicBezTo>
                <a:cubicBezTo>
                  <a:pt x="1201968" y="535436"/>
                  <a:pt x="1216248" y="562187"/>
                  <a:pt x="1223889" y="590843"/>
                </a:cubicBezTo>
                <a:cubicBezTo>
                  <a:pt x="1235028" y="632616"/>
                  <a:pt x="1241539" y="675510"/>
                  <a:pt x="1252024" y="717452"/>
                </a:cubicBezTo>
                <a:cubicBezTo>
                  <a:pt x="1255620" y="731838"/>
                  <a:pt x="1262495" y="745269"/>
                  <a:pt x="1266092" y="759655"/>
                </a:cubicBezTo>
                <a:cubicBezTo>
                  <a:pt x="1270096" y="775671"/>
                  <a:pt x="1285565" y="866052"/>
                  <a:pt x="1294227" y="886264"/>
                </a:cubicBezTo>
                <a:cubicBezTo>
                  <a:pt x="1300887" y="901804"/>
                  <a:pt x="1312984" y="914399"/>
                  <a:pt x="1322363" y="928467"/>
                </a:cubicBezTo>
                <a:cubicBezTo>
                  <a:pt x="1327052" y="965981"/>
                  <a:pt x="1330215" y="1003717"/>
                  <a:pt x="1336430" y="1041009"/>
                </a:cubicBezTo>
                <a:cubicBezTo>
                  <a:pt x="1339608" y="1060080"/>
                  <a:pt x="1350498" y="1077946"/>
                  <a:pt x="1350498" y="1097280"/>
                </a:cubicBezTo>
                <a:cubicBezTo>
                  <a:pt x="1350498" y="1167774"/>
                  <a:pt x="1352576" y="1239674"/>
                  <a:pt x="1336430" y="1308295"/>
                </a:cubicBezTo>
                <a:cubicBezTo>
                  <a:pt x="1332558" y="1324753"/>
                  <a:pt x="1307985" y="1326604"/>
                  <a:pt x="1294227" y="1336431"/>
                </a:cubicBezTo>
                <a:cubicBezTo>
                  <a:pt x="1275148" y="1350059"/>
                  <a:pt x="1255969" y="1363624"/>
                  <a:pt x="1237957" y="1378634"/>
                </a:cubicBezTo>
                <a:cubicBezTo>
                  <a:pt x="1227768" y="1387125"/>
                  <a:pt x="1221863" y="1401211"/>
                  <a:pt x="1209821" y="1406769"/>
                </a:cubicBezTo>
                <a:cubicBezTo>
                  <a:pt x="1159987" y="1429769"/>
                  <a:pt x="1106658" y="1444283"/>
                  <a:pt x="1055077" y="1463040"/>
                </a:cubicBezTo>
                <a:cubicBezTo>
                  <a:pt x="984738" y="1458351"/>
                  <a:pt x="913597" y="1460561"/>
                  <a:pt x="844061" y="1448972"/>
                </a:cubicBezTo>
                <a:cubicBezTo>
                  <a:pt x="827384" y="1446192"/>
                  <a:pt x="817898" y="1426184"/>
                  <a:pt x="801858" y="1420837"/>
                </a:cubicBezTo>
                <a:cubicBezTo>
                  <a:pt x="737017" y="1399223"/>
                  <a:pt x="726736" y="1418444"/>
                  <a:pt x="675249" y="1392701"/>
                </a:cubicBezTo>
                <a:cubicBezTo>
                  <a:pt x="650793" y="1380473"/>
                  <a:pt x="628097" y="1364990"/>
                  <a:pt x="604910" y="1350498"/>
                </a:cubicBezTo>
                <a:cubicBezTo>
                  <a:pt x="590573" y="1341537"/>
                  <a:pt x="578747" y="1327710"/>
                  <a:pt x="562707" y="1322363"/>
                </a:cubicBezTo>
                <a:cubicBezTo>
                  <a:pt x="535647" y="1313343"/>
                  <a:pt x="506145" y="1314483"/>
                  <a:pt x="478301" y="1308295"/>
                </a:cubicBezTo>
                <a:cubicBezTo>
                  <a:pt x="441044" y="1300016"/>
                  <a:pt x="414231" y="1283294"/>
                  <a:pt x="379827" y="1266092"/>
                </a:cubicBezTo>
                <a:cubicBezTo>
                  <a:pt x="285328" y="1275542"/>
                  <a:pt x="258032" y="1294274"/>
                  <a:pt x="182880" y="1266092"/>
                </a:cubicBezTo>
                <a:cubicBezTo>
                  <a:pt x="163244" y="1258729"/>
                  <a:pt x="145366" y="1247335"/>
                  <a:pt x="126609" y="1237957"/>
                </a:cubicBezTo>
                <a:lnTo>
                  <a:pt x="98474" y="1153551"/>
                </a:lnTo>
                <a:cubicBezTo>
                  <a:pt x="93785" y="1139483"/>
                  <a:pt x="91038" y="1124610"/>
                  <a:pt x="84406" y="1111347"/>
                </a:cubicBezTo>
                <a:cubicBezTo>
                  <a:pt x="43006" y="1028550"/>
                  <a:pt x="62902" y="1074972"/>
                  <a:pt x="28135" y="970671"/>
                </a:cubicBezTo>
                <a:lnTo>
                  <a:pt x="14067" y="928467"/>
                </a:lnTo>
                <a:lnTo>
                  <a:pt x="0" y="886264"/>
                </a:lnTo>
                <a:cubicBezTo>
                  <a:pt x="4689" y="745587"/>
                  <a:pt x="5552" y="604731"/>
                  <a:pt x="14067" y="464234"/>
                </a:cubicBezTo>
                <a:cubicBezTo>
                  <a:pt x="14964" y="449433"/>
                  <a:pt x="25697" y="436658"/>
                  <a:pt x="28135" y="422031"/>
                </a:cubicBezTo>
                <a:cubicBezTo>
                  <a:pt x="35116" y="380146"/>
                  <a:pt x="42203" y="295421"/>
                  <a:pt x="42203" y="29542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88804" y="5233182"/>
            <a:ext cx="3759452" cy="1540281"/>
          </a:xfrm>
          <a:custGeom>
            <a:avLst/>
            <a:gdLst>
              <a:gd name="connsiteX0" fmla="*/ 280476 w 3759452"/>
              <a:gd name="connsiteY0" fmla="*/ 1266092 h 1540281"/>
              <a:gd name="connsiteX1" fmla="*/ 167934 w 3759452"/>
              <a:gd name="connsiteY1" fmla="*/ 1181686 h 1540281"/>
              <a:gd name="connsiteX2" fmla="*/ 125731 w 3759452"/>
              <a:gd name="connsiteY2" fmla="*/ 1097280 h 1540281"/>
              <a:gd name="connsiteX3" fmla="*/ 97596 w 3759452"/>
              <a:gd name="connsiteY3" fmla="*/ 970670 h 1540281"/>
              <a:gd name="connsiteX4" fmla="*/ 27258 w 3759452"/>
              <a:gd name="connsiteY4" fmla="*/ 787790 h 1540281"/>
              <a:gd name="connsiteX5" fmla="*/ 27258 w 3759452"/>
              <a:gd name="connsiteY5" fmla="*/ 351692 h 1540281"/>
              <a:gd name="connsiteX6" fmla="*/ 55393 w 3759452"/>
              <a:gd name="connsiteY6" fmla="*/ 323556 h 1540281"/>
              <a:gd name="connsiteX7" fmla="*/ 69461 w 3759452"/>
              <a:gd name="connsiteY7" fmla="*/ 196947 h 1540281"/>
              <a:gd name="connsiteX8" fmla="*/ 364882 w 3759452"/>
              <a:gd name="connsiteY8" fmla="*/ 126609 h 1540281"/>
              <a:gd name="connsiteX9" fmla="*/ 547762 w 3759452"/>
              <a:gd name="connsiteY9" fmla="*/ 84406 h 1540281"/>
              <a:gd name="connsiteX10" fmla="*/ 829116 w 3759452"/>
              <a:gd name="connsiteY10" fmla="*/ 56270 h 1540281"/>
              <a:gd name="connsiteX11" fmla="*/ 913522 w 3759452"/>
              <a:gd name="connsiteY11" fmla="*/ 42203 h 1540281"/>
              <a:gd name="connsiteX12" fmla="*/ 1040131 w 3759452"/>
              <a:gd name="connsiteY12" fmla="*/ 14067 h 1540281"/>
              <a:gd name="connsiteX13" fmla="*/ 1856058 w 3759452"/>
              <a:gd name="connsiteY13" fmla="*/ 0 h 1540281"/>
              <a:gd name="connsiteX14" fmla="*/ 2320291 w 3759452"/>
              <a:gd name="connsiteY14" fmla="*/ 14067 h 1540281"/>
              <a:gd name="connsiteX15" fmla="*/ 2432833 w 3759452"/>
              <a:gd name="connsiteY15" fmla="*/ 28135 h 1540281"/>
              <a:gd name="connsiteX16" fmla="*/ 2615713 w 3759452"/>
              <a:gd name="connsiteY16" fmla="*/ 112541 h 1540281"/>
              <a:gd name="connsiteX17" fmla="*/ 2728254 w 3759452"/>
              <a:gd name="connsiteY17" fmla="*/ 140676 h 1540281"/>
              <a:gd name="connsiteX18" fmla="*/ 3234691 w 3759452"/>
              <a:gd name="connsiteY18" fmla="*/ 253218 h 1540281"/>
              <a:gd name="connsiteX19" fmla="*/ 3305030 w 3759452"/>
              <a:gd name="connsiteY19" fmla="*/ 351692 h 1540281"/>
              <a:gd name="connsiteX20" fmla="*/ 3347233 w 3759452"/>
              <a:gd name="connsiteY20" fmla="*/ 407963 h 1540281"/>
              <a:gd name="connsiteX21" fmla="*/ 3544181 w 3759452"/>
              <a:gd name="connsiteY21" fmla="*/ 478301 h 1540281"/>
              <a:gd name="connsiteX22" fmla="*/ 3572316 w 3759452"/>
              <a:gd name="connsiteY22" fmla="*/ 520504 h 1540281"/>
              <a:gd name="connsiteX23" fmla="*/ 3614519 w 3759452"/>
              <a:gd name="connsiteY23" fmla="*/ 562707 h 1540281"/>
              <a:gd name="connsiteX24" fmla="*/ 3628587 w 3759452"/>
              <a:gd name="connsiteY24" fmla="*/ 618978 h 1540281"/>
              <a:gd name="connsiteX25" fmla="*/ 3642654 w 3759452"/>
              <a:gd name="connsiteY25" fmla="*/ 661181 h 1540281"/>
              <a:gd name="connsiteX26" fmla="*/ 3656722 w 3759452"/>
              <a:gd name="connsiteY26" fmla="*/ 717452 h 1540281"/>
              <a:gd name="connsiteX27" fmla="*/ 3684858 w 3759452"/>
              <a:gd name="connsiteY27" fmla="*/ 759655 h 1540281"/>
              <a:gd name="connsiteX28" fmla="*/ 3727061 w 3759452"/>
              <a:gd name="connsiteY28" fmla="*/ 858129 h 1540281"/>
              <a:gd name="connsiteX29" fmla="*/ 3727061 w 3759452"/>
              <a:gd name="connsiteY29" fmla="*/ 1153550 h 1540281"/>
              <a:gd name="connsiteX30" fmla="*/ 3656722 w 3759452"/>
              <a:gd name="connsiteY30" fmla="*/ 1223889 h 1540281"/>
              <a:gd name="connsiteX31" fmla="*/ 3628587 w 3759452"/>
              <a:gd name="connsiteY31" fmla="*/ 1266092 h 1540281"/>
              <a:gd name="connsiteX32" fmla="*/ 3544181 w 3759452"/>
              <a:gd name="connsiteY32" fmla="*/ 1280160 h 1540281"/>
              <a:gd name="connsiteX33" fmla="*/ 3459774 w 3759452"/>
              <a:gd name="connsiteY33" fmla="*/ 1336430 h 1540281"/>
              <a:gd name="connsiteX34" fmla="*/ 3403504 w 3759452"/>
              <a:gd name="connsiteY34" fmla="*/ 1434904 h 1540281"/>
              <a:gd name="connsiteX35" fmla="*/ 3361301 w 3759452"/>
              <a:gd name="connsiteY35" fmla="*/ 1477107 h 1540281"/>
              <a:gd name="connsiteX36" fmla="*/ 3305030 w 3759452"/>
              <a:gd name="connsiteY36" fmla="*/ 1491175 h 1540281"/>
              <a:gd name="connsiteX37" fmla="*/ 3037744 w 3759452"/>
              <a:gd name="connsiteY37" fmla="*/ 1533378 h 1540281"/>
              <a:gd name="connsiteX38" fmla="*/ 2207750 w 3759452"/>
              <a:gd name="connsiteY38" fmla="*/ 1491175 h 1540281"/>
              <a:gd name="connsiteX39" fmla="*/ 2024870 w 3759452"/>
              <a:gd name="connsiteY39" fmla="*/ 1519310 h 1540281"/>
              <a:gd name="connsiteX40" fmla="*/ 1518433 w 3759452"/>
              <a:gd name="connsiteY40" fmla="*/ 1491175 h 1540281"/>
              <a:gd name="connsiteX41" fmla="*/ 1434027 w 3759452"/>
              <a:gd name="connsiteY41" fmla="*/ 1463040 h 1540281"/>
              <a:gd name="connsiteX42" fmla="*/ 1152673 w 3759452"/>
              <a:gd name="connsiteY42" fmla="*/ 1434904 h 1540281"/>
              <a:gd name="connsiteX43" fmla="*/ 1040131 w 3759452"/>
              <a:gd name="connsiteY43" fmla="*/ 1420836 h 1540281"/>
              <a:gd name="connsiteX44" fmla="*/ 815048 w 3759452"/>
              <a:gd name="connsiteY44" fmla="*/ 1378633 h 1540281"/>
              <a:gd name="connsiteX45" fmla="*/ 772845 w 3759452"/>
              <a:gd name="connsiteY45" fmla="*/ 1350498 h 1540281"/>
              <a:gd name="connsiteX46" fmla="*/ 519627 w 3759452"/>
              <a:gd name="connsiteY46" fmla="*/ 1336430 h 1540281"/>
              <a:gd name="connsiteX47" fmla="*/ 463356 w 3759452"/>
              <a:gd name="connsiteY47" fmla="*/ 1322363 h 1540281"/>
              <a:gd name="connsiteX48" fmla="*/ 421153 w 3759452"/>
              <a:gd name="connsiteY48" fmla="*/ 1308295 h 1540281"/>
              <a:gd name="connsiteX49" fmla="*/ 252341 w 3759452"/>
              <a:gd name="connsiteY49" fmla="*/ 1294227 h 1540281"/>
              <a:gd name="connsiteX50" fmla="*/ 224205 w 3759452"/>
              <a:gd name="connsiteY50" fmla="*/ 1223889 h 154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759452" h="1540281">
                <a:moveTo>
                  <a:pt x="280476" y="1266092"/>
                </a:moveTo>
                <a:cubicBezTo>
                  <a:pt x="199652" y="1185267"/>
                  <a:pt x="241595" y="1206238"/>
                  <a:pt x="167934" y="1181686"/>
                </a:cubicBezTo>
                <a:cubicBezTo>
                  <a:pt x="132575" y="1075605"/>
                  <a:pt x="180273" y="1206366"/>
                  <a:pt x="125731" y="1097280"/>
                </a:cubicBezTo>
                <a:cubicBezTo>
                  <a:pt x="101598" y="1049013"/>
                  <a:pt x="116116" y="1029315"/>
                  <a:pt x="97596" y="970670"/>
                </a:cubicBezTo>
                <a:cubicBezTo>
                  <a:pt x="77928" y="908388"/>
                  <a:pt x="27258" y="787790"/>
                  <a:pt x="27258" y="787790"/>
                </a:cubicBezTo>
                <a:cubicBezTo>
                  <a:pt x="16435" y="625447"/>
                  <a:pt x="0" y="515242"/>
                  <a:pt x="27258" y="351692"/>
                </a:cubicBezTo>
                <a:cubicBezTo>
                  <a:pt x="29438" y="338609"/>
                  <a:pt x="46015" y="332935"/>
                  <a:pt x="55393" y="323556"/>
                </a:cubicBezTo>
                <a:cubicBezTo>
                  <a:pt x="60082" y="281353"/>
                  <a:pt x="59913" y="238322"/>
                  <a:pt x="69461" y="196947"/>
                </a:cubicBezTo>
                <a:cubicBezTo>
                  <a:pt x="100412" y="62828"/>
                  <a:pt x="234423" y="133475"/>
                  <a:pt x="364882" y="126609"/>
                </a:cubicBezTo>
                <a:cubicBezTo>
                  <a:pt x="429921" y="61570"/>
                  <a:pt x="378718" y="100765"/>
                  <a:pt x="547762" y="84406"/>
                </a:cubicBezTo>
                <a:lnTo>
                  <a:pt x="829116" y="56270"/>
                </a:lnTo>
                <a:cubicBezTo>
                  <a:pt x="857451" y="53001"/>
                  <a:pt x="885553" y="47797"/>
                  <a:pt x="913522" y="42203"/>
                </a:cubicBezTo>
                <a:cubicBezTo>
                  <a:pt x="955915" y="33724"/>
                  <a:pt x="996942" y="16001"/>
                  <a:pt x="1040131" y="14067"/>
                </a:cubicBezTo>
                <a:cubicBezTo>
                  <a:pt x="1311875" y="1899"/>
                  <a:pt x="1584082" y="4689"/>
                  <a:pt x="1856058" y="0"/>
                </a:cubicBezTo>
                <a:lnTo>
                  <a:pt x="2320291" y="14067"/>
                </a:lnTo>
                <a:cubicBezTo>
                  <a:pt x="2358052" y="15909"/>
                  <a:pt x="2396967" y="16180"/>
                  <a:pt x="2432833" y="28135"/>
                </a:cubicBezTo>
                <a:cubicBezTo>
                  <a:pt x="2496527" y="49366"/>
                  <a:pt x="2552972" y="88640"/>
                  <a:pt x="2615713" y="112541"/>
                </a:cubicBezTo>
                <a:cubicBezTo>
                  <a:pt x="2651848" y="126307"/>
                  <a:pt x="2690507" y="132288"/>
                  <a:pt x="2728254" y="140676"/>
                </a:cubicBezTo>
                <a:cubicBezTo>
                  <a:pt x="3283304" y="264021"/>
                  <a:pt x="2956361" y="183636"/>
                  <a:pt x="3234691" y="253218"/>
                </a:cubicBezTo>
                <a:cubicBezTo>
                  <a:pt x="3372616" y="437119"/>
                  <a:pt x="3202177" y="207699"/>
                  <a:pt x="3305030" y="351692"/>
                </a:cubicBezTo>
                <a:cubicBezTo>
                  <a:pt x="3318658" y="370771"/>
                  <a:pt x="3326512" y="396993"/>
                  <a:pt x="3347233" y="407963"/>
                </a:cubicBezTo>
                <a:cubicBezTo>
                  <a:pt x="3408842" y="440580"/>
                  <a:pt x="3478532" y="454855"/>
                  <a:pt x="3544181" y="478301"/>
                </a:cubicBezTo>
                <a:cubicBezTo>
                  <a:pt x="3553559" y="492369"/>
                  <a:pt x="3561492" y="507516"/>
                  <a:pt x="3572316" y="520504"/>
                </a:cubicBezTo>
                <a:cubicBezTo>
                  <a:pt x="3585052" y="535788"/>
                  <a:pt x="3604648" y="545434"/>
                  <a:pt x="3614519" y="562707"/>
                </a:cubicBezTo>
                <a:cubicBezTo>
                  <a:pt x="3624112" y="579494"/>
                  <a:pt x="3623276" y="600388"/>
                  <a:pt x="3628587" y="618978"/>
                </a:cubicBezTo>
                <a:cubicBezTo>
                  <a:pt x="3632661" y="633236"/>
                  <a:pt x="3638580" y="646923"/>
                  <a:pt x="3642654" y="661181"/>
                </a:cubicBezTo>
                <a:cubicBezTo>
                  <a:pt x="3647965" y="679771"/>
                  <a:pt x="3649106" y="699681"/>
                  <a:pt x="3656722" y="717452"/>
                </a:cubicBezTo>
                <a:cubicBezTo>
                  <a:pt x="3663382" y="732992"/>
                  <a:pt x="3676470" y="744975"/>
                  <a:pt x="3684858" y="759655"/>
                </a:cubicBezTo>
                <a:cubicBezTo>
                  <a:pt x="3712670" y="808325"/>
                  <a:pt x="3711279" y="810784"/>
                  <a:pt x="3727061" y="858129"/>
                </a:cubicBezTo>
                <a:cubicBezTo>
                  <a:pt x="3739174" y="955034"/>
                  <a:pt x="3759452" y="1056377"/>
                  <a:pt x="3727061" y="1153550"/>
                </a:cubicBezTo>
                <a:cubicBezTo>
                  <a:pt x="3716576" y="1185007"/>
                  <a:pt x="3675115" y="1196300"/>
                  <a:pt x="3656722" y="1223889"/>
                </a:cubicBezTo>
                <a:cubicBezTo>
                  <a:pt x="3647344" y="1237957"/>
                  <a:pt x="3643709" y="1258531"/>
                  <a:pt x="3628587" y="1266092"/>
                </a:cubicBezTo>
                <a:cubicBezTo>
                  <a:pt x="3603075" y="1278848"/>
                  <a:pt x="3572316" y="1275471"/>
                  <a:pt x="3544181" y="1280160"/>
                </a:cubicBezTo>
                <a:cubicBezTo>
                  <a:pt x="3516045" y="1298917"/>
                  <a:pt x="3474896" y="1306185"/>
                  <a:pt x="3459774" y="1336430"/>
                </a:cubicBezTo>
                <a:cubicBezTo>
                  <a:pt x="3442575" y="1370828"/>
                  <a:pt x="3428359" y="1405078"/>
                  <a:pt x="3403504" y="1434904"/>
                </a:cubicBezTo>
                <a:cubicBezTo>
                  <a:pt x="3390768" y="1450188"/>
                  <a:pt x="3378574" y="1467236"/>
                  <a:pt x="3361301" y="1477107"/>
                </a:cubicBezTo>
                <a:cubicBezTo>
                  <a:pt x="3344514" y="1486700"/>
                  <a:pt x="3323549" y="1485619"/>
                  <a:pt x="3305030" y="1491175"/>
                </a:cubicBezTo>
                <a:cubicBezTo>
                  <a:pt x="3141344" y="1540281"/>
                  <a:pt x="3294059" y="1513661"/>
                  <a:pt x="3037744" y="1533378"/>
                </a:cubicBezTo>
                <a:cubicBezTo>
                  <a:pt x="2761079" y="1519310"/>
                  <a:pt x="2484745" y="1495022"/>
                  <a:pt x="2207750" y="1491175"/>
                </a:cubicBezTo>
                <a:cubicBezTo>
                  <a:pt x="2146079" y="1490318"/>
                  <a:pt x="2086547" y="1519310"/>
                  <a:pt x="2024870" y="1519310"/>
                </a:cubicBezTo>
                <a:cubicBezTo>
                  <a:pt x="1855797" y="1519310"/>
                  <a:pt x="1687245" y="1500553"/>
                  <a:pt x="1518433" y="1491175"/>
                </a:cubicBezTo>
                <a:cubicBezTo>
                  <a:pt x="1490298" y="1481797"/>
                  <a:pt x="1462925" y="1469709"/>
                  <a:pt x="1434027" y="1463040"/>
                </a:cubicBezTo>
                <a:cubicBezTo>
                  <a:pt x="1362334" y="1446495"/>
                  <a:pt x="1207628" y="1440138"/>
                  <a:pt x="1152673" y="1434904"/>
                </a:cubicBezTo>
                <a:cubicBezTo>
                  <a:pt x="1115037" y="1431320"/>
                  <a:pt x="1077645" y="1425525"/>
                  <a:pt x="1040131" y="1420836"/>
                </a:cubicBezTo>
                <a:cubicBezTo>
                  <a:pt x="905957" y="1353749"/>
                  <a:pt x="1078534" y="1431330"/>
                  <a:pt x="815048" y="1378633"/>
                </a:cubicBezTo>
                <a:cubicBezTo>
                  <a:pt x="798469" y="1375317"/>
                  <a:pt x="789582" y="1352889"/>
                  <a:pt x="772845" y="1350498"/>
                </a:cubicBezTo>
                <a:cubicBezTo>
                  <a:pt x="689158" y="1338543"/>
                  <a:pt x="604033" y="1341119"/>
                  <a:pt x="519627" y="1336430"/>
                </a:cubicBezTo>
                <a:cubicBezTo>
                  <a:pt x="500870" y="1331741"/>
                  <a:pt x="481946" y="1327674"/>
                  <a:pt x="463356" y="1322363"/>
                </a:cubicBezTo>
                <a:cubicBezTo>
                  <a:pt x="449098" y="1318289"/>
                  <a:pt x="435852" y="1310255"/>
                  <a:pt x="421153" y="1308295"/>
                </a:cubicBezTo>
                <a:cubicBezTo>
                  <a:pt x="365183" y="1300832"/>
                  <a:pt x="308612" y="1298916"/>
                  <a:pt x="252341" y="1294227"/>
                </a:cubicBezTo>
                <a:cubicBezTo>
                  <a:pt x="237353" y="1219291"/>
                  <a:pt x="262183" y="1223889"/>
                  <a:pt x="224205" y="122388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228600" y="4800600"/>
            <a:ext cx="1676400" cy="5334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Minimal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685800" y="4648200"/>
            <a:ext cx="1828800" cy="6096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Candidate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4876800"/>
            <a:ext cx="891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 </a:t>
            </a:r>
            <a:r>
              <a:rPr lang="en-US" dirty="0" smtClean="0"/>
              <a:t>                                         </a:t>
            </a:r>
            <a:r>
              <a:rPr lang="en-US" b="1" dirty="0" err="1" smtClean="0"/>
              <a:t>Superkeys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 </a:t>
            </a:r>
          </a:p>
          <a:p>
            <a:r>
              <a:rPr lang="en-US" dirty="0" smtClean="0"/>
              <a:t>PRN                      1. PRN   + Name               5. PRN    + Name + Branch                   </a:t>
            </a:r>
          </a:p>
          <a:p>
            <a:r>
              <a:rPr lang="en-US" dirty="0" smtClean="0"/>
              <a:t>                              2. PRN  + </a:t>
            </a:r>
            <a:r>
              <a:rPr lang="en-US" dirty="0" err="1" smtClean="0"/>
              <a:t>RollNo</a:t>
            </a:r>
            <a:r>
              <a:rPr lang="en-US" dirty="0" smtClean="0"/>
              <a:t>             6. PRN    + </a:t>
            </a:r>
            <a:r>
              <a:rPr lang="en-US" dirty="0" err="1" smtClean="0"/>
              <a:t>RollNo</a:t>
            </a:r>
            <a:r>
              <a:rPr lang="en-US" dirty="0" smtClean="0"/>
              <a:t> + Branch</a:t>
            </a:r>
          </a:p>
          <a:p>
            <a:r>
              <a:rPr lang="en-US" dirty="0" smtClean="0"/>
              <a:t>                              3. PRN   + Branch            7. PRN    +Branch +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 4. PRN  + Email-ID         8. PRN    + Email-ID+  Name+ Branch +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6" name="Freeform 5"/>
          <p:cNvSpPr/>
          <p:nvPr/>
        </p:nvSpPr>
        <p:spPr>
          <a:xfrm>
            <a:off x="2672862" y="5269668"/>
            <a:ext cx="1406769" cy="1553163"/>
          </a:xfrm>
          <a:custGeom>
            <a:avLst/>
            <a:gdLst>
              <a:gd name="connsiteX0" fmla="*/ 309489 w 1406769"/>
              <a:gd name="connsiteY0" fmla="*/ 118258 h 1553163"/>
              <a:gd name="connsiteX1" fmla="*/ 267286 w 1406769"/>
              <a:gd name="connsiteY1" fmla="*/ 132326 h 1553163"/>
              <a:gd name="connsiteX2" fmla="*/ 239150 w 1406769"/>
              <a:gd name="connsiteY2" fmla="*/ 160461 h 1553163"/>
              <a:gd name="connsiteX3" fmla="*/ 182880 w 1406769"/>
              <a:gd name="connsiteY3" fmla="*/ 230800 h 1553163"/>
              <a:gd name="connsiteX4" fmla="*/ 140676 w 1406769"/>
              <a:gd name="connsiteY4" fmla="*/ 244867 h 1553163"/>
              <a:gd name="connsiteX5" fmla="*/ 112541 w 1406769"/>
              <a:gd name="connsiteY5" fmla="*/ 287070 h 1553163"/>
              <a:gd name="connsiteX6" fmla="*/ 84406 w 1406769"/>
              <a:gd name="connsiteY6" fmla="*/ 315206 h 1553163"/>
              <a:gd name="connsiteX7" fmla="*/ 28135 w 1406769"/>
              <a:gd name="connsiteY7" fmla="*/ 413680 h 1553163"/>
              <a:gd name="connsiteX8" fmla="*/ 0 w 1406769"/>
              <a:gd name="connsiteY8" fmla="*/ 526221 h 1553163"/>
              <a:gd name="connsiteX9" fmla="*/ 14067 w 1406769"/>
              <a:gd name="connsiteY9" fmla="*/ 638763 h 1553163"/>
              <a:gd name="connsiteX10" fmla="*/ 28135 w 1406769"/>
              <a:gd name="connsiteY10" fmla="*/ 835710 h 1553163"/>
              <a:gd name="connsiteX11" fmla="*/ 56270 w 1406769"/>
              <a:gd name="connsiteY11" fmla="*/ 920117 h 1553163"/>
              <a:gd name="connsiteX12" fmla="*/ 84406 w 1406769"/>
              <a:gd name="connsiteY12" fmla="*/ 1046726 h 1553163"/>
              <a:gd name="connsiteX13" fmla="*/ 98473 w 1406769"/>
              <a:gd name="connsiteY13" fmla="*/ 1117064 h 1553163"/>
              <a:gd name="connsiteX14" fmla="*/ 154744 w 1406769"/>
              <a:gd name="connsiteY14" fmla="*/ 1229606 h 1553163"/>
              <a:gd name="connsiteX15" fmla="*/ 211015 w 1406769"/>
              <a:gd name="connsiteY15" fmla="*/ 1356215 h 1553163"/>
              <a:gd name="connsiteX16" fmla="*/ 253218 w 1406769"/>
              <a:gd name="connsiteY16" fmla="*/ 1384350 h 1553163"/>
              <a:gd name="connsiteX17" fmla="*/ 295421 w 1406769"/>
              <a:gd name="connsiteY17" fmla="*/ 1426554 h 1553163"/>
              <a:gd name="connsiteX18" fmla="*/ 337624 w 1406769"/>
              <a:gd name="connsiteY18" fmla="*/ 1454689 h 1553163"/>
              <a:gd name="connsiteX19" fmla="*/ 407963 w 1406769"/>
              <a:gd name="connsiteY19" fmla="*/ 1525027 h 1553163"/>
              <a:gd name="connsiteX20" fmla="*/ 478301 w 1406769"/>
              <a:gd name="connsiteY20" fmla="*/ 1539095 h 1553163"/>
              <a:gd name="connsiteX21" fmla="*/ 520504 w 1406769"/>
              <a:gd name="connsiteY21" fmla="*/ 1553163 h 1553163"/>
              <a:gd name="connsiteX22" fmla="*/ 689316 w 1406769"/>
              <a:gd name="connsiteY22" fmla="*/ 1539095 h 1553163"/>
              <a:gd name="connsiteX23" fmla="*/ 759655 w 1406769"/>
              <a:gd name="connsiteY23" fmla="*/ 1496892 h 1553163"/>
              <a:gd name="connsiteX24" fmla="*/ 844061 w 1406769"/>
              <a:gd name="connsiteY24" fmla="*/ 1454689 h 1553163"/>
              <a:gd name="connsiteX25" fmla="*/ 886264 w 1406769"/>
              <a:gd name="connsiteY25" fmla="*/ 1426554 h 1553163"/>
              <a:gd name="connsiteX26" fmla="*/ 928467 w 1406769"/>
              <a:gd name="connsiteY26" fmla="*/ 1412486 h 1553163"/>
              <a:gd name="connsiteX27" fmla="*/ 984738 w 1406769"/>
              <a:gd name="connsiteY27" fmla="*/ 1384350 h 1553163"/>
              <a:gd name="connsiteX28" fmla="*/ 1026941 w 1406769"/>
              <a:gd name="connsiteY28" fmla="*/ 1370283 h 1553163"/>
              <a:gd name="connsiteX29" fmla="*/ 1280160 w 1406769"/>
              <a:gd name="connsiteY29" fmla="*/ 1257741 h 1553163"/>
              <a:gd name="connsiteX30" fmla="*/ 1322363 w 1406769"/>
              <a:gd name="connsiteY30" fmla="*/ 1201470 h 1553163"/>
              <a:gd name="connsiteX31" fmla="*/ 1350498 w 1406769"/>
              <a:gd name="connsiteY31" fmla="*/ 1004523 h 1553163"/>
              <a:gd name="connsiteX32" fmla="*/ 1364566 w 1406769"/>
              <a:gd name="connsiteY32" fmla="*/ 948252 h 1553163"/>
              <a:gd name="connsiteX33" fmla="*/ 1406769 w 1406769"/>
              <a:gd name="connsiteY33" fmla="*/ 779440 h 1553163"/>
              <a:gd name="connsiteX34" fmla="*/ 1392701 w 1406769"/>
              <a:gd name="connsiteY34" fmla="*/ 498086 h 1553163"/>
              <a:gd name="connsiteX35" fmla="*/ 1364566 w 1406769"/>
              <a:gd name="connsiteY35" fmla="*/ 469950 h 1553163"/>
              <a:gd name="connsiteX36" fmla="*/ 1336430 w 1406769"/>
              <a:gd name="connsiteY36" fmla="*/ 385544 h 1553163"/>
              <a:gd name="connsiteX37" fmla="*/ 1237956 w 1406769"/>
              <a:gd name="connsiteY37" fmla="*/ 357409 h 1553163"/>
              <a:gd name="connsiteX38" fmla="*/ 1125415 w 1406769"/>
              <a:gd name="connsiteY38" fmla="*/ 230800 h 1553163"/>
              <a:gd name="connsiteX39" fmla="*/ 1083212 w 1406769"/>
              <a:gd name="connsiteY39" fmla="*/ 216732 h 1553163"/>
              <a:gd name="connsiteX40" fmla="*/ 914400 w 1406769"/>
              <a:gd name="connsiteY40" fmla="*/ 118258 h 1553163"/>
              <a:gd name="connsiteX41" fmla="*/ 506436 w 1406769"/>
              <a:gd name="connsiteY41" fmla="*/ 90123 h 1553163"/>
              <a:gd name="connsiteX42" fmla="*/ 422030 w 1406769"/>
              <a:gd name="connsiteY42" fmla="*/ 61987 h 1553163"/>
              <a:gd name="connsiteX43" fmla="*/ 337624 w 1406769"/>
              <a:gd name="connsiteY43" fmla="*/ 90123 h 1553163"/>
              <a:gd name="connsiteX44" fmla="*/ 323556 w 1406769"/>
              <a:gd name="connsiteY44" fmla="*/ 146394 h 1553163"/>
              <a:gd name="connsiteX45" fmla="*/ 295421 w 1406769"/>
              <a:gd name="connsiteY45" fmla="*/ 188597 h 1553163"/>
              <a:gd name="connsiteX46" fmla="*/ 281353 w 1406769"/>
              <a:gd name="connsiteY46" fmla="*/ 188597 h 15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06769" h="1553163">
                <a:moveTo>
                  <a:pt x="309489" y="118258"/>
                </a:moveTo>
                <a:cubicBezTo>
                  <a:pt x="295421" y="122947"/>
                  <a:pt x="280002" y="124697"/>
                  <a:pt x="267286" y="132326"/>
                </a:cubicBezTo>
                <a:cubicBezTo>
                  <a:pt x="255913" y="139150"/>
                  <a:pt x="247782" y="150391"/>
                  <a:pt x="239150" y="160461"/>
                </a:cubicBezTo>
                <a:cubicBezTo>
                  <a:pt x="219610" y="183258"/>
                  <a:pt x="205677" y="211260"/>
                  <a:pt x="182880" y="230800"/>
                </a:cubicBezTo>
                <a:cubicBezTo>
                  <a:pt x="171621" y="240450"/>
                  <a:pt x="154744" y="240178"/>
                  <a:pt x="140676" y="244867"/>
                </a:cubicBezTo>
                <a:cubicBezTo>
                  <a:pt x="131298" y="258935"/>
                  <a:pt x="123103" y="273868"/>
                  <a:pt x="112541" y="287070"/>
                </a:cubicBezTo>
                <a:cubicBezTo>
                  <a:pt x="104256" y="297427"/>
                  <a:pt x="92691" y="304849"/>
                  <a:pt x="84406" y="315206"/>
                </a:cubicBezTo>
                <a:cubicBezTo>
                  <a:pt x="66762" y="337260"/>
                  <a:pt x="36388" y="388920"/>
                  <a:pt x="28135" y="413680"/>
                </a:cubicBezTo>
                <a:cubicBezTo>
                  <a:pt x="15907" y="450364"/>
                  <a:pt x="9378" y="488707"/>
                  <a:pt x="0" y="526221"/>
                </a:cubicBezTo>
                <a:cubicBezTo>
                  <a:pt x="4689" y="563735"/>
                  <a:pt x="10644" y="601112"/>
                  <a:pt x="14067" y="638763"/>
                </a:cubicBezTo>
                <a:cubicBezTo>
                  <a:pt x="20026" y="704309"/>
                  <a:pt x="18372" y="770622"/>
                  <a:pt x="28135" y="835710"/>
                </a:cubicBezTo>
                <a:cubicBezTo>
                  <a:pt x="32534" y="865039"/>
                  <a:pt x="49836" y="891166"/>
                  <a:pt x="56270" y="920117"/>
                </a:cubicBezTo>
                <a:cubicBezTo>
                  <a:pt x="65649" y="962320"/>
                  <a:pt x="75348" y="1004453"/>
                  <a:pt x="84406" y="1046726"/>
                </a:cubicBezTo>
                <a:cubicBezTo>
                  <a:pt x="89416" y="1070106"/>
                  <a:pt x="91602" y="1094162"/>
                  <a:pt x="98473" y="1117064"/>
                </a:cubicBezTo>
                <a:cubicBezTo>
                  <a:pt x="149988" y="1288781"/>
                  <a:pt x="101153" y="1109027"/>
                  <a:pt x="154744" y="1229606"/>
                </a:cubicBezTo>
                <a:cubicBezTo>
                  <a:pt x="177030" y="1279749"/>
                  <a:pt x="172812" y="1318012"/>
                  <a:pt x="211015" y="1356215"/>
                </a:cubicBezTo>
                <a:cubicBezTo>
                  <a:pt x="222970" y="1368170"/>
                  <a:pt x="240230" y="1373526"/>
                  <a:pt x="253218" y="1384350"/>
                </a:cubicBezTo>
                <a:cubicBezTo>
                  <a:pt x="268502" y="1397086"/>
                  <a:pt x="280137" y="1413818"/>
                  <a:pt x="295421" y="1426554"/>
                </a:cubicBezTo>
                <a:cubicBezTo>
                  <a:pt x="308409" y="1437378"/>
                  <a:pt x="324900" y="1443556"/>
                  <a:pt x="337624" y="1454689"/>
                </a:cubicBezTo>
                <a:cubicBezTo>
                  <a:pt x="362578" y="1476523"/>
                  <a:pt x="379530" y="1507967"/>
                  <a:pt x="407963" y="1525027"/>
                </a:cubicBezTo>
                <a:cubicBezTo>
                  <a:pt x="428466" y="1537329"/>
                  <a:pt x="455105" y="1533296"/>
                  <a:pt x="478301" y="1539095"/>
                </a:cubicBezTo>
                <a:cubicBezTo>
                  <a:pt x="492687" y="1542692"/>
                  <a:pt x="506436" y="1548474"/>
                  <a:pt x="520504" y="1553163"/>
                </a:cubicBezTo>
                <a:cubicBezTo>
                  <a:pt x="576775" y="1548474"/>
                  <a:pt x="634351" y="1552028"/>
                  <a:pt x="689316" y="1539095"/>
                </a:cubicBezTo>
                <a:cubicBezTo>
                  <a:pt x="715932" y="1532832"/>
                  <a:pt x="735651" y="1509985"/>
                  <a:pt x="759655" y="1496892"/>
                </a:cubicBezTo>
                <a:cubicBezTo>
                  <a:pt x="787270" y="1481829"/>
                  <a:pt x="816563" y="1469965"/>
                  <a:pt x="844061" y="1454689"/>
                </a:cubicBezTo>
                <a:cubicBezTo>
                  <a:pt x="858841" y="1446478"/>
                  <a:pt x="871142" y="1434115"/>
                  <a:pt x="886264" y="1426554"/>
                </a:cubicBezTo>
                <a:cubicBezTo>
                  <a:pt x="899527" y="1419922"/>
                  <a:pt x="914837" y="1418327"/>
                  <a:pt x="928467" y="1412486"/>
                </a:cubicBezTo>
                <a:cubicBezTo>
                  <a:pt x="947742" y="1404225"/>
                  <a:pt x="965463" y="1392611"/>
                  <a:pt x="984738" y="1384350"/>
                </a:cubicBezTo>
                <a:cubicBezTo>
                  <a:pt x="998368" y="1378509"/>
                  <a:pt x="1013229" y="1375929"/>
                  <a:pt x="1026941" y="1370283"/>
                </a:cubicBezTo>
                <a:cubicBezTo>
                  <a:pt x="1201979" y="1298209"/>
                  <a:pt x="1172098" y="1311773"/>
                  <a:pt x="1280160" y="1257741"/>
                </a:cubicBezTo>
                <a:cubicBezTo>
                  <a:pt x="1294228" y="1238984"/>
                  <a:pt x="1312841" y="1222895"/>
                  <a:pt x="1322363" y="1201470"/>
                </a:cubicBezTo>
                <a:cubicBezTo>
                  <a:pt x="1335800" y="1171237"/>
                  <a:pt x="1349697" y="1009727"/>
                  <a:pt x="1350498" y="1004523"/>
                </a:cubicBezTo>
                <a:cubicBezTo>
                  <a:pt x="1353438" y="985414"/>
                  <a:pt x="1361107" y="967274"/>
                  <a:pt x="1364566" y="948252"/>
                </a:cubicBezTo>
                <a:cubicBezTo>
                  <a:pt x="1391024" y="802730"/>
                  <a:pt x="1359601" y="897357"/>
                  <a:pt x="1406769" y="779440"/>
                </a:cubicBezTo>
                <a:cubicBezTo>
                  <a:pt x="1402080" y="685655"/>
                  <a:pt x="1405388" y="591127"/>
                  <a:pt x="1392701" y="498086"/>
                </a:cubicBezTo>
                <a:cubicBezTo>
                  <a:pt x="1390909" y="484944"/>
                  <a:pt x="1370497" y="481813"/>
                  <a:pt x="1364566" y="469950"/>
                </a:cubicBezTo>
                <a:cubicBezTo>
                  <a:pt x="1351303" y="443424"/>
                  <a:pt x="1358596" y="405247"/>
                  <a:pt x="1336430" y="385544"/>
                </a:cubicBezTo>
                <a:cubicBezTo>
                  <a:pt x="1310915" y="362864"/>
                  <a:pt x="1270781" y="366787"/>
                  <a:pt x="1237956" y="357409"/>
                </a:cubicBezTo>
                <a:cubicBezTo>
                  <a:pt x="1191789" y="288157"/>
                  <a:pt x="1192715" y="269257"/>
                  <a:pt x="1125415" y="230800"/>
                </a:cubicBezTo>
                <a:cubicBezTo>
                  <a:pt x="1112540" y="223443"/>
                  <a:pt x="1097280" y="221421"/>
                  <a:pt x="1083212" y="216732"/>
                </a:cubicBezTo>
                <a:cubicBezTo>
                  <a:pt x="978637" y="112157"/>
                  <a:pt x="1038054" y="138867"/>
                  <a:pt x="914400" y="118258"/>
                </a:cubicBezTo>
                <a:cubicBezTo>
                  <a:pt x="756722" y="0"/>
                  <a:pt x="919322" y="103442"/>
                  <a:pt x="506436" y="90123"/>
                </a:cubicBezTo>
                <a:cubicBezTo>
                  <a:pt x="476794" y="89167"/>
                  <a:pt x="450165" y="71366"/>
                  <a:pt x="422030" y="61987"/>
                </a:cubicBezTo>
                <a:cubicBezTo>
                  <a:pt x="393895" y="71366"/>
                  <a:pt x="360141" y="70822"/>
                  <a:pt x="337624" y="90123"/>
                </a:cubicBezTo>
                <a:cubicBezTo>
                  <a:pt x="322944" y="102706"/>
                  <a:pt x="331172" y="128623"/>
                  <a:pt x="323556" y="146394"/>
                </a:cubicBezTo>
                <a:cubicBezTo>
                  <a:pt x="316896" y="161934"/>
                  <a:pt x="307376" y="176642"/>
                  <a:pt x="295421" y="188597"/>
                </a:cubicBezTo>
                <a:cubicBezTo>
                  <a:pt x="292105" y="191913"/>
                  <a:pt x="286042" y="188597"/>
                  <a:pt x="281353" y="18859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178222" y="5056547"/>
            <a:ext cx="3930631" cy="1780351"/>
          </a:xfrm>
          <a:custGeom>
            <a:avLst/>
            <a:gdLst>
              <a:gd name="connsiteX0" fmla="*/ 533261 w 3930631"/>
              <a:gd name="connsiteY0" fmla="*/ 106296 h 1780351"/>
              <a:gd name="connsiteX1" fmla="*/ 448855 w 3930631"/>
              <a:gd name="connsiteY1" fmla="*/ 120364 h 1780351"/>
              <a:gd name="connsiteX2" fmla="*/ 406652 w 3930631"/>
              <a:gd name="connsiteY2" fmla="*/ 134431 h 1780351"/>
              <a:gd name="connsiteX3" fmla="*/ 350381 w 3930631"/>
              <a:gd name="connsiteY3" fmla="*/ 148499 h 1780351"/>
              <a:gd name="connsiteX4" fmla="*/ 280043 w 3930631"/>
              <a:gd name="connsiteY4" fmla="*/ 218838 h 1780351"/>
              <a:gd name="connsiteX5" fmla="*/ 223772 w 3930631"/>
              <a:gd name="connsiteY5" fmla="*/ 303244 h 1780351"/>
              <a:gd name="connsiteX6" fmla="*/ 167501 w 3930631"/>
              <a:gd name="connsiteY6" fmla="*/ 331379 h 1780351"/>
              <a:gd name="connsiteX7" fmla="*/ 97163 w 3930631"/>
              <a:gd name="connsiteY7" fmla="*/ 443921 h 1780351"/>
              <a:gd name="connsiteX8" fmla="*/ 83095 w 3930631"/>
              <a:gd name="connsiteY8" fmla="*/ 500191 h 1780351"/>
              <a:gd name="connsiteX9" fmla="*/ 54960 w 3930631"/>
              <a:gd name="connsiteY9" fmla="*/ 612733 h 1780351"/>
              <a:gd name="connsiteX10" fmla="*/ 83095 w 3930631"/>
              <a:gd name="connsiteY10" fmla="*/ 1400524 h 1780351"/>
              <a:gd name="connsiteX11" fmla="*/ 97163 w 3930631"/>
              <a:gd name="connsiteY11" fmla="*/ 1442727 h 1780351"/>
              <a:gd name="connsiteX12" fmla="*/ 294110 w 3930631"/>
              <a:gd name="connsiteY12" fmla="*/ 1470862 h 1780351"/>
              <a:gd name="connsiteX13" fmla="*/ 350381 w 3930631"/>
              <a:gd name="connsiteY13" fmla="*/ 1484930 h 1780351"/>
              <a:gd name="connsiteX14" fmla="*/ 533261 w 3930631"/>
              <a:gd name="connsiteY14" fmla="*/ 1513065 h 1780351"/>
              <a:gd name="connsiteX15" fmla="*/ 575464 w 3930631"/>
              <a:gd name="connsiteY15" fmla="*/ 1541201 h 1780351"/>
              <a:gd name="connsiteX16" fmla="*/ 617667 w 3930631"/>
              <a:gd name="connsiteY16" fmla="*/ 1555268 h 1780351"/>
              <a:gd name="connsiteX17" fmla="*/ 659870 w 3930631"/>
              <a:gd name="connsiteY17" fmla="*/ 1597471 h 1780351"/>
              <a:gd name="connsiteX18" fmla="*/ 716141 w 3930631"/>
              <a:gd name="connsiteY18" fmla="*/ 1611539 h 1780351"/>
              <a:gd name="connsiteX19" fmla="*/ 913089 w 3930631"/>
              <a:gd name="connsiteY19" fmla="*/ 1625607 h 1780351"/>
              <a:gd name="connsiteX20" fmla="*/ 1138172 w 3930631"/>
              <a:gd name="connsiteY20" fmla="*/ 1639675 h 1780351"/>
              <a:gd name="connsiteX21" fmla="*/ 1250713 w 3930631"/>
              <a:gd name="connsiteY21" fmla="*/ 1681878 h 1780351"/>
              <a:gd name="connsiteX22" fmla="*/ 1911895 w 3930631"/>
              <a:gd name="connsiteY22" fmla="*/ 1597471 h 1780351"/>
              <a:gd name="connsiteX23" fmla="*/ 2207316 w 3930631"/>
              <a:gd name="connsiteY23" fmla="*/ 1710013 h 1780351"/>
              <a:gd name="connsiteX24" fmla="*/ 2305790 w 3930631"/>
              <a:gd name="connsiteY24" fmla="*/ 1752216 h 1780351"/>
              <a:gd name="connsiteX25" fmla="*/ 2390196 w 3930631"/>
              <a:gd name="connsiteY25" fmla="*/ 1780351 h 1780351"/>
              <a:gd name="connsiteX26" fmla="*/ 3192055 w 3930631"/>
              <a:gd name="connsiteY26" fmla="*/ 1738148 h 1780351"/>
              <a:gd name="connsiteX27" fmla="*/ 3234258 w 3930631"/>
              <a:gd name="connsiteY27" fmla="*/ 1681878 h 1780351"/>
              <a:gd name="connsiteX28" fmla="*/ 3276461 w 3930631"/>
              <a:gd name="connsiteY28" fmla="*/ 1667810 h 1780351"/>
              <a:gd name="connsiteX29" fmla="*/ 3360867 w 3930631"/>
              <a:gd name="connsiteY29" fmla="*/ 1653742 h 1780351"/>
              <a:gd name="connsiteX30" fmla="*/ 3445273 w 3930631"/>
              <a:gd name="connsiteY30" fmla="*/ 1569336 h 1780351"/>
              <a:gd name="connsiteX31" fmla="*/ 3684424 w 3930631"/>
              <a:gd name="connsiteY31" fmla="*/ 1541201 h 1780351"/>
              <a:gd name="connsiteX32" fmla="*/ 3740695 w 3930631"/>
              <a:gd name="connsiteY32" fmla="*/ 1513065 h 1780351"/>
              <a:gd name="connsiteX33" fmla="*/ 3782898 w 3930631"/>
              <a:gd name="connsiteY33" fmla="*/ 1484930 h 1780351"/>
              <a:gd name="connsiteX34" fmla="*/ 3825101 w 3930631"/>
              <a:gd name="connsiteY34" fmla="*/ 1498998 h 1780351"/>
              <a:gd name="connsiteX35" fmla="*/ 3895440 w 3930631"/>
              <a:gd name="connsiteY35" fmla="*/ 1456795 h 1780351"/>
              <a:gd name="connsiteX36" fmla="*/ 3909507 w 3930631"/>
              <a:gd name="connsiteY36" fmla="*/ 1414591 h 1780351"/>
              <a:gd name="connsiteX37" fmla="*/ 3853236 w 3930631"/>
              <a:gd name="connsiteY37" fmla="*/ 1217644 h 1780351"/>
              <a:gd name="connsiteX38" fmla="*/ 3796966 w 3930631"/>
              <a:gd name="connsiteY38" fmla="*/ 1147305 h 1780351"/>
              <a:gd name="connsiteX39" fmla="*/ 3740695 w 3930631"/>
              <a:gd name="connsiteY39" fmla="*/ 1048831 h 1780351"/>
              <a:gd name="connsiteX40" fmla="*/ 3712560 w 3930631"/>
              <a:gd name="connsiteY40" fmla="*/ 992561 h 1780351"/>
              <a:gd name="connsiteX41" fmla="*/ 3628153 w 3930631"/>
              <a:gd name="connsiteY41" fmla="*/ 922222 h 1780351"/>
              <a:gd name="connsiteX42" fmla="*/ 3543747 w 3930631"/>
              <a:gd name="connsiteY42" fmla="*/ 865951 h 1780351"/>
              <a:gd name="connsiteX43" fmla="*/ 3459341 w 3930631"/>
              <a:gd name="connsiteY43" fmla="*/ 809681 h 1780351"/>
              <a:gd name="connsiteX44" fmla="*/ 3360867 w 3930631"/>
              <a:gd name="connsiteY44" fmla="*/ 739342 h 1780351"/>
              <a:gd name="connsiteX45" fmla="*/ 3318664 w 3930631"/>
              <a:gd name="connsiteY45" fmla="*/ 683071 h 1780351"/>
              <a:gd name="connsiteX46" fmla="*/ 3262393 w 3930631"/>
              <a:gd name="connsiteY46" fmla="*/ 669004 h 1780351"/>
              <a:gd name="connsiteX47" fmla="*/ 3192055 w 3930631"/>
              <a:gd name="connsiteY47" fmla="*/ 640868 h 1780351"/>
              <a:gd name="connsiteX48" fmla="*/ 3093581 w 3930631"/>
              <a:gd name="connsiteY48" fmla="*/ 570530 h 1780351"/>
              <a:gd name="connsiteX49" fmla="*/ 3023243 w 3930631"/>
              <a:gd name="connsiteY49" fmla="*/ 556462 h 1780351"/>
              <a:gd name="connsiteX50" fmla="*/ 2854430 w 3930631"/>
              <a:gd name="connsiteY50" fmla="*/ 472056 h 1780351"/>
              <a:gd name="connsiteX51" fmla="*/ 2671550 w 3930631"/>
              <a:gd name="connsiteY51" fmla="*/ 415785 h 1780351"/>
              <a:gd name="connsiteX52" fmla="*/ 2404264 w 3930631"/>
              <a:gd name="connsiteY52" fmla="*/ 387650 h 1780351"/>
              <a:gd name="connsiteX53" fmla="*/ 2319858 w 3930631"/>
              <a:gd name="connsiteY53" fmla="*/ 345447 h 1780351"/>
              <a:gd name="connsiteX54" fmla="*/ 2010369 w 3930631"/>
              <a:gd name="connsiteY54" fmla="*/ 387650 h 1780351"/>
              <a:gd name="connsiteX55" fmla="*/ 1968166 w 3930631"/>
              <a:gd name="connsiteY55" fmla="*/ 345447 h 1780351"/>
              <a:gd name="connsiteX56" fmla="*/ 1911895 w 3930631"/>
              <a:gd name="connsiteY56" fmla="*/ 275108 h 1780351"/>
              <a:gd name="connsiteX57" fmla="*/ 1855624 w 3930631"/>
              <a:gd name="connsiteY57" fmla="*/ 246973 h 1780351"/>
              <a:gd name="connsiteX58" fmla="*/ 1672744 w 3930631"/>
              <a:gd name="connsiteY58" fmla="*/ 148499 h 1780351"/>
              <a:gd name="connsiteX59" fmla="*/ 1602406 w 3930631"/>
              <a:gd name="connsiteY59" fmla="*/ 106296 h 1780351"/>
              <a:gd name="connsiteX60" fmla="*/ 1560203 w 3930631"/>
              <a:gd name="connsiteY60" fmla="*/ 78161 h 1780351"/>
              <a:gd name="connsiteX61" fmla="*/ 1503932 w 3930631"/>
              <a:gd name="connsiteY61" fmla="*/ 64093 h 1780351"/>
              <a:gd name="connsiteX62" fmla="*/ 1433593 w 3930631"/>
              <a:gd name="connsiteY62" fmla="*/ 35958 h 1780351"/>
              <a:gd name="connsiteX63" fmla="*/ 1405458 w 3930631"/>
              <a:gd name="connsiteY63" fmla="*/ 7822 h 1780351"/>
              <a:gd name="connsiteX64" fmla="*/ 828683 w 3930631"/>
              <a:gd name="connsiteY64" fmla="*/ 50025 h 1780351"/>
              <a:gd name="connsiteX65" fmla="*/ 702073 w 3930631"/>
              <a:gd name="connsiteY65" fmla="*/ 78161 h 1780351"/>
              <a:gd name="connsiteX66" fmla="*/ 659870 w 3930631"/>
              <a:gd name="connsiteY66" fmla="*/ 92228 h 1780351"/>
              <a:gd name="connsiteX67" fmla="*/ 603600 w 3930631"/>
              <a:gd name="connsiteY67" fmla="*/ 106296 h 1780351"/>
              <a:gd name="connsiteX68" fmla="*/ 561396 w 3930631"/>
              <a:gd name="connsiteY68" fmla="*/ 120364 h 1780351"/>
              <a:gd name="connsiteX69" fmla="*/ 491058 w 3930631"/>
              <a:gd name="connsiteY69" fmla="*/ 134431 h 178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930631" h="1780351">
                <a:moveTo>
                  <a:pt x="533261" y="106296"/>
                </a:moveTo>
                <a:cubicBezTo>
                  <a:pt x="505126" y="110985"/>
                  <a:pt x="476699" y="114176"/>
                  <a:pt x="448855" y="120364"/>
                </a:cubicBezTo>
                <a:cubicBezTo>
                  <a:pt x="434380" y="123581"/>
                  <a:pt x="420910" y="130357"/>
                  <a:pt x="406652" y="134431"/>
                </a:cubicBezTo>
                <a:cubicBezTo>
                  <a:pt x="388062" y="139742"/>
                  <a:pt x="369138" y="143810"/>
                  <a:pt x="350381" y="148499"/>
                </a:cubicBezTo>
                <a:cubicBezTo>
                  <a:pt x="326935" y="171945"/>
                  <a:pt x="298436" y="191249"/>
                  <a:pt x="280043" y="218838"/>
                </a:cubicBezTo>
                <a:cubicBezTo>
                  <a:pt x="261286" y="246973"/>
                  <a:pt x="247683" y="279334"/>
                  <a:pt x="223772" y="303244"/>
                </a:cubicBezTo>
                <a:cubicBezTo>
                  <a:pt x="208943" y="318073"/>
                  <a:pt x="186258" y="322001"/>
                  <a:pt x="167501" y="331379"/>
                </a:cubicBezTo>
                <a:cubicBezTo>
                  <a:pt x="148679" y="359612"/>
                  <a:pt x="108475" y="418470"/>
                  <a:pt x="97163" y="443921"/>
                </a:cubicBezTo>
                <a:cubicBezTo>
                  <a:pt x="89311" y="461589"/>
                  <a:pt x="88407" y="481601"/>
                  <a:pt x="83095" y="500191"/>
                </a:cubicBezTo>
                <a:cubicBezTo>
                  <a:pt x="54259" y="601116"/>
                  <a:pt x="83556" y="469746"/>
                  <a:pt x="54960" y="612733"/>
                </a:cubicBezTo>
                <a:cubicBezTo>
                  <a:pt x="64338" y="875330"/>
                  <a:pt x="0" y="1151244"/>
                  <a:pt x="83095" y="1400524"/>
                </a:cubicBezTo>
                <a:cubicBezTo>
                  <a:pt x="87784" y="1414592"/>
                  <a:pt x="83095" y="1438038"/>
                  <a:pt x="97163" y="1442727"/>
                </a:cubicBezTo>
                <a:cubicBezTo>
                  <a:pt x="160075" y="1463698"/>
                  <a:pt x="228697" y="1459960"/>
                  <a:pt x="294110" y="1470862"/>
                </a:cubicBezTo>
                <a:cubicBezTo>
                  <a:pt x="313181" y="1474041"/>
                  <a:pt x="331310" y="1481751"/>
                  <a:pt x="350381" y="1484930"/>
                </a:cubicBezTo>
                <a:cubicBezTo>
                  <a:pt x="657045" y="1536042"/>
                  <a:pt x="318084" y="1470032"/>
                  <a:pt x="533261" y="1513065"/>
                </a:cubicBezTo>
                <a:cubicBezTo>
                  <a:pt x="547329" y="1522444"/>
                  <a:pt x="560342" y="1533640"/>
                  <a:pt x="575464" y="1541201"/>
                </a:cubicBezTo>
                <a:cubicBezTo>
                  <a:pt x="588727" y="1547833"/>
                  <a:pt x="605329" y="1547043"/>
                  <a:pt x="617667" y="1555268"/>
                </a:cubicBezTo>
                <a:cubicBezTo>
                  <a:pt x="634220" y="1566303"/>
                  <a:pt x="642597" y="1587600"/>
                  <a:pt x="659870" y="1597471"/>
                </a:cubicBezTo>
                <a:cubicBezTo>
                  <a:pt x="676657" y="1607064"/>
                  <a:pt x="696925" y="1609404"/>
                  <a:pt x="716141" y="1611539"/>
                </a:cubicBezTo>
                <a:cubicBezTo>
                  <a:pt x="781555" y="1618807"/>
                  <a:pt x="847418" y="1621229"/>
                  <a:pt x="913089" y="1625607"/>
                </a:cubicBezTo>
                <a:lnTo>
                  <a:pt x="1138172" y="1639675"/>
                </a:lnTo>
                <a:cubicBezTo>
                  <a:pt x="1175686" y="1653743"/>
                  <a:pt x="1210799" y="1685349"/>
                  <a:pt x="1250713" y="1681878"/>
                </a:cubicBezTo>
                <a:cubicBezTo>
                  <a:pt x="2110040" y="1607154"/>
                  <a:pt x="1538884" y="1556027"/>
                  <a:pt x="1911895" y="1597471"/>
                </a:cubicBezTo>
                <a:cubicBezTo>
                  <a:pt x="2088673" y="1723742"/>
                  <a:pt x="1931528" y="1631216"/>
                  <a:pt x="2207316" y="1710013"/>
                </a:cubicBezTo>
                <a:cubicBezTo>
                  <a:pt x="2241654" y="1719824"/>
                  <a:pt x="2272458" y="1739396"/>
                  <a:pt x="2305790" y="1752216"/>
                </a:cubicBezTo>
                <a:cubicBezTo>
                  <a:pt x="2333470" y="1762862"/>
                  <a:pt x="2362061" y="1770973"/>
                  <a:pt x="2390196" y="1780351"/>
                </a:cubicBezTo>
                <a:cubicBezTo>
                  <a:pt x="2657482" y="1766283"/>
                  <a:pt x="2926202" y="1769164"/>
                  <a:pt x="3192055" y="1738148"/>
                </a:cubicBezTo>
                <a:cubicBezTo>
                  <a:pt x="3215343" y="1735431"/>
                  <a:pt x="3216246" y="1696888"/>
                  <a:pt x="3234258" y="1681878"/>
                </a:cubicBezTo>
                <a:cubicBezTo>
                  <a:pt x="3245650" y="1672385"/>
                  <a:pt x="3261985" y="1671027"/>
                  <a:pt x="3276461" y="1667810"/>
                </a:cubicBezTo>
                <a:cubicBezTo>
                  <a:pt x="3304305" y="1661622"/>
                  <a:pt x="3332732" y="1658431"/>
                  <a:pt x="3360867" y="1653742"/>
                </a:cubicBezTo>
                <a:cubicBezTo>
                  <a:pt x="3389002" y="1625607"/>
                  <a:pt x="3405727" y="1573730"/>
                  <a:pt x="3445273" y="1569336"/>
                </a:cubicBezTo>
                <a:cubicBezTo>
                  <a:pt x="3609457" y="1551093"/>
                  <a:pt x="3529748" y="1560535"/>
                  <a:pt x="3684424" y="1541201"/>
                </a:cubicBezTo>
                <a:cubicBezTo>
                  <a:pt x="3703181" y="1531822"/>
                  <a:pt x="3722487" y="1523470"/>
                  <a:pt x="3740695" y="1513065"/>
                </a:cubicBezTo>
                <a:cubicBezTo>
                  <a:pt x="3755375" y="1504677"/>
                  <a:pt x="3766221" y="1487709"/>
                  <a:pt x="3782898" y="1484930"/>
                </a:cubicBezTo>
                <a:cubicBezTo>
                  <a:pt x="3797525" y="1482492"/>
                  <a:pt x="3811033" y="1494309"/>
                  <a:pt x="3825101" y="1498998"/>
                </a:cubicBezTo>
                <a:cubicBezTo>
                  <a:pt x="3858295" y="1487933"/>
                  <a:pt x="3876131" y="1488978"/>
                  <a:pt x="3895440" y="1456795"/>
                </a:cubicBezTo>
                <a:cubicBezTo>
                  <a:pt x="3903069" y="1444079"/>
                  <a:pt x="3904818" y="1428659"/>
                  <a:pt x="3909507" y="1414591"/>
                </a:cubicBezTo>
                <a:cubicBezTo>
                  <a:pt x="3840188" y="1275953"/>
                  <a:pt x="3930631" y="1469177"/>
                  <a:pt x="3853236" y="1217644"/>
                </a:cubicBezTo>
                <a:cubicBezTo>
                  <a:pt x="3845349" y="1192011"/>
                  <a:pt x="3815401" y="1165740"/>
                  <a:pt x="3796966" y="1147305"/>
                </a:cubicBezTo>
                <a:cubicBezTo>
                  <a:pt x="3769719" y="1038320"/>
                  <a:pt x="3805165" y="1139090"/>
                  <a:pt x="3740695" y="1048831"/>
                </a:cubicBezTo>
                <a:cubicBezTo>
                  <a:pt x="3728506" y="1031766"/>
                  <a:pt x="3724192" y="1010010"/>
                  <a:pt x="3712560" y="992561"/>
                </a:cubicBezTo>
                <a:cubicBezTo>
                  <a:pt x="3697655" y="970203"/>
                  <a:pt x="3642339" y="932862"/>
                  <a:pt x="3628153" y="922222"/>
                </a:cubicBezTo>
                <a:cubicBezTo>
                  <a:pt x="3573407" y="840101"/>
                  <a:pt x="3634588" y="911371"/>
                  <a:pt x="3543747" y="865951"/>
                </a:cubicBezTo>
                <a:cubicBezTo>
                  <a:pt x="3513502" y="850829"/>
                  <a:pt x="3459341" y="809681"/>
                  <a:pt x="3459341" y="809681"/>
                </a:cubicBezTo>
                <a:cubicBezTo>
                  <a:pt x="3390317" y="706144"/>
                  <a:pt x="3487054" y="833982"/>
                  <a:pt x="3360867" y="739342"/>
                </a:cubicBezTo>
                <a:cubicBezTo>
                  <a:pt x="3342110" y="725274"/>
                  <a:pt x="3337743" y="696699"/>
                  <a:pt x="3318664" y="683071"/>
                </a:cubicBezTo>
                <a:cubicBezTo>
                  <a:pt x="3302931" y="671833"/>
                  <a:pt x="3280735" y="675118"/>
                  <a:pt x="3262393" y="669004"/>
                </a:cubicBezTo>
                <a:cubicBezTo>
                  <a:pt x="3238437" y="661019"/>
                  <a:pt x="3214129" y="653132"/>
                  <a:pt x="3192055" y="640868"/>
                </a:cubicBezTo>
                <a:cubicBezTo>
                  <a:pt x="3185334" y="637134"/>
                  <a:pt x="3109809" y="576615"/>
                  <a:pt x="3093581" y="570530"/>
                </a:cubicBezTo>
                <a:cubicBezTo>
                  <a:pt x="3071193" y="562134"/>
                  <a:pt x="3046689" y="561151"/>
                  <a:pt x="3023243" y="556462"/>
                </a:cubicBezTo>
                <a:cubicBezTo>
                  <a:pt x="2949584" y="482803"/>
                  <a:pt x="2999914" y="520550"/>
                  <a:pt x="2854430" y="472056"/>
                </a:cubicBezTo>
                <a:cubicBezTo>
                  <a:pt x="2818695" y="460145"/>
                  <a:pt x="2705235" y="420967"/>
                  <a:pt x="2671550" y="415785"/>
                </a:cubicBezTo>
                <a:cubicBezTo>
                  <a:pt x="2583004" y="402163"/>
                  <a:pt x="2493359" y="397028"/>
                  <a:pt x="2404264" y="387650"/>
                </a:cubicBezTo>
                <a:cubicBezTo>
                  <a:pt x="2376129" y="373582"/>
                  <a:pt x="2349700" y="355394"/>
                  <a:pt x="2319858" y="345447"/>
                </a:cubicBezTo>
                <a:cubicBezTo>
                  <a:pt x="2205078" y="307187"/>
                  <a:pt x="2138644" y="355581"/>
                  <a:pt x="2010369" y="387650"/>
                </a:cubicBezTo>
                <a:cubicBezTo>
                  <a:pt x="1996301" y="373582"/>
                  <a:pt x="1981267" y="360419"/>
                  <a:pt x="1968166" y="345447"/>
                </a:cubicBezTo>
                <a:cubicBezTo>
                  <a:pt x="1948394" y="322850"/>
                  <a:pt x="1934492" y="294880"/>
                  <a:pt x="1911895" y="275108"/>
                </a:cubicBezTo>
                <a:cubicBezTo>
                  <a:pt x="1896113" y="261299"/>
                  <a:pt x="1874381" y="256351"/>
                  <a:pt x="1855624" y="246973"/>
                </a:cubicBezTo>
                <a:cubicBezTo>
                  <a:pt x="1769872" y="161221"/>
                  <a:pt x="1851786" y="232052"/>
                  <a:pt x="1672744" y="148499"/>
                </a:cubicBezTo>
                <a:cubicBezTo>
                  <a:pt x="1647967" y="136936"/>
                  <a:pt x="1625592" y="120787"/>
                  <a:pt x="1602406" y="106296"/>
                </a:cubicBezTo>
                <a:cubicBezTo>
                  <a:pt x="1588069" y="97335"/>
                  <a:pt x="1575743" y="84821"/>
                  <a:pt x="1560203" y="78161"/>
                </a:cubicBezTo>
                <a:cubicBezTo>
                  <a:pt x="1542432" y="70545"/>
                  <a:pt x="1522274" y="70207"/>
                  <a:pt x="1503932" y="64093"/>
                </a:cubicBezTo>
                <a:cubicBezTo>
                  <a:pt x="1479975" y="56108"/>
                  <a:pt x="1457039" y="45336"/>
                  <a:pt x="1433593" y="35958"/>
                </a:cubicBezTo>
                <a:cubicBezTo>
                  <a:pt x="1424215" y="26579"/>
                  <a:pt x="1418711" y="8332"/>
                  <a:pt x="1405458" y="7822"/>
                </a:cubicBezTo>
                <a:cubicBezTo>
                  <a:pt x="1202103" y="0"/>
                  <a:pt x="1026872" y="26709"/>
                  <a:pt x="828683" y="50025"/>
                </a:cubicBezTo>
                <a:cubicBezTo>
                  <a:pt x="733683" y="81692"/>
                  <a:pt x="850613" y="45153"/>
                  <a:pt x="702073" y="78161"/>
                </a:cubicBezTo>
                <a:cubicBezTo>
                  <a:pt x="687598" y="81378"/>
                  <a:pt x="674128" y="88154"/>
                  <a:pt x="659870" y="92228"/>
                </a:cubicBezTo>
                <a:cubicBezTo>
                  <a:pt x="641280" y="97539"/>
                  <a:pt x="622190" y="100984"/>
                  <a:pt x="603600" y="106296"/>
                </a:cubicBezTo>
                <a:cubicBezTo>
                  <a:pt x="589342" y="110370"/>
                  <a:pt x="575782" y="116768"/>
                  <a:pt x="561396" y="120364"/>
                </a:cubicBezTo>
                <a:cubicBezTo>
                  <a:pt x="538200" y="126163"/>
                  <a:pt x="491058" y="134431"/>
                  <a:pt x="491058" y="13443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304800" y="4876800"/>
            <a:ext cx="1676400" cy="5334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Minimal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85800" y="4876800"/>
            <a:ext cx="1828800" cy="6096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Candidate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All the attributes in a candidate key are sufficient as well as necessary to identify each tuple uniquely</a:t>
            </a:r>
          </a:p>
          <a:p>
            <a:pPr algn="just" fontAlgn="base"/>
            <a:r>
              <a:rPr lang="en-US" dirty="0" smtClean="0"/>
              <a:t>Removing any attribute from the candidate key fails in identifying each tuple uniquely</a:t>
            </a:r>
          </a:p>
          <a:p>
            <a:pPr algn="just" fontAlgn="base"/>
            <a:r>
              <a:rPr lang="en-US" dirty="0" smtClean="0"/>
              <a:t>The value of candidate key must always be unique</a:t>
            </a:r>
          </a:p>
          <a:p>
            <a:pPr algn="just" fontAlgn="base"/>
            <a:r>
              <a:rPr lang="en-US" dirty="0" smtClean="0"/>
              <a:t>The value of candidate key can never be NULL</a:t>
            </a:r>
          </a:p>
          <a:p>
            <a:pPr algn="just" fontAlgn="base"/>
            <a:r>
              <a:rPr lang="en-US" dirty="0" smtClean="0"/>
              <a:t>It is possible to have multiple candidate keys in a relation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Primary key: </a:t>
            </a:r>
            <a:r>
              <a:rPr lang="en-US" dirty="0" smtClean="0"/>
              <a:t>is a candidate key that the database designer selects while designing the database</a:t>
            </a:r>
          </a:p>
          <a:p>
            <a:pPr algn="just">
              <a:buNone/>
            </a:pPr>
            <a:r>
              <a:rPr lang="en-US" dirty="0" smtClean="0"/>
              <a:t>                                 </a:t>
            </a:r>
            <a:r>
              <a:rPr lang="en-US" b="1" dirty="0" smtClean="0"/>
              <a:t> OR</a:t>
            </a:r>
          </a:p>
          <a:p>
            <a:pPr algn="just"/>
            <a:r>
              <a:rPr lang="en-US" dirty="0" smtClean="0"/>
              <a:t>A column or set of columns in a table that uniquely identifies </a:t>
            </a:r>
            <a:r>
              <a:rPr lang="en-US" dirty="0" err="1" smtClean="0"/>
              <a:t>tuples</a:t>
            </a:r>
            <a:r>
              <a:rPr lang="en-US" dirty="0" smtClean="0"/>
              <a:t> (rows) in that table</a:t>
            </a:r>
          </a:p>
          <a:p>
            <a:pPr algn="just"/>
            <a:r>
              <a:rPr lang="en-US" dirty="0" smtClean="0"/>
              <a:t>For each entity, selection of the primary key is based on requirement and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Key  </a:t>
            </a:r>
            <a:r>
              <a:rPr lang="en-US" dirty="0" smtClean="0"/>
              <a:t>                                        </a:t>
            </a:r>
            <a:r>
              <a:rPr lang="en-US" b="1" dirty="0" smtClean="0"/>
              <a:t>  </a:t>
            </a:r>
            <a:r>
              <a:rPr lang="en-US" dirty="0" smtClean="0"/>
              <a:t>                               </a:t>
            </a:r>
          </a:p>
          <a:p>
            <a:r>
              <a:rPr lang="en-US" dirty="0" err="1" smtClean="0"/>
              <a:t>RollNo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PRN</a:t>
            </a:r>
          </a:p>
          <a:p>
            <a:r>
              <a:rPr lang="en-US" dirty="0" smtClean="0"/>
              <a:t>                             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0" y="5334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Any one can be selected as a Primary  Key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1524000" y="56388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1676400" y="58674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The value of primary key can never be NULL</a:t>
            </a:r>
          </a:p>
          <a:p>
            <a:pPr algn="just" fontAlgn="base"/>
            <a:r>
              <a:rPr lang="en-US" dirty="0" smtClean="0"/>
              <a:t>The value of primary key must always be unique</a:t>
            </a:r>
          </a:p>
          <a:p>
            <a:pPr algn="just" fontAlgn="base"/>
            <a:r>
              <a:rPr lang="en-US" dirty="0" smtClean="0"/>
              <a:t>The values of primary key can never be changed i.e. no </a:t>
            </a:r>
            <a:r>
              <a:rPr lang="en-US" dirty="0" err="1" smtClean="0"/>
              <a:t>updation</a:t>
            </a:r>
            <a:r>
              <a:rPr lang="en-US" dirty="0" smtClean="0"/>
              <a:t> is possible</a:t>
            </a:r>
          </a:p>
          <a:p>
            <a:pPr algn="just" fontAlgn="base"/>
            <a:r>
              <a:rPr lang="en-US" dirty="0" smtClean="0"/>
              <a:t>The value of primary key must be assigned when inserting a record</a:t>
            </a:r>
          </a:p>
          <a:p>
            <a:pPr algn="just" fontAlgn="base"/>
            <a:r>
              <a:rPr lang="en-US" dirty="0" smtClean="0"/>
              <a:t>A relation is allowed  to have only one primary key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chemeClr val="accent1"/>
                </a:solidFill>
              </a:rPr>
              <a:t>Alternate Key:</a:t>
            </a:r>
          </a:p>
          <a:p>
            <a:pPr lvl="1" algn="just"/>
            <a:r>
              <a:rPr lang="en-US" sz="3200" dirty="0" smtClean="0"/>
              <a:t> A candidate key not selected as a primary key is called alternate or secondary key OR</a:t>
            </a:r>
          </a:p>
          <a:p>
            <a:pPr lvl="1" algn="just"/>
            <a:r>
              <a:rPr lang="en-US" sz="3200" dirty="0" smtClean="0"/>
              <a:t>A column or group of columns in a table that uniquely identify every row in that table.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228272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Key  </a:t>
            </a:r>
            <a:r>
              <a:rPr lang="en-US" dirty="0" smtClean="0"/>
              <a:t>                </a:t>
            </a:r>
            <a:r>
              <a:rPr lang="en-US" b="1" dirty="0" smtClean="0"/>
              <a:t>Primary Key                         Alternate keys  </a:t>
            </a:r>
            <a:endParaRPr lang="en-US" dirty="0" smtClean="0"/>
          </a:p>
          <a:p>
            <a:r>
              <a:rPr lang="en-US" dirty="0" smtClean="0"/>
              <a:t>                              </a:t>
            </a:r>
          </a:p>
          <a:p>
            <a:r>
              <a:rPr lang="en-US" dirty="0" err="1" smtClean="0"/>
              <a:t>RollNo</a:t>
            </a:r>
            <a:r>
              <a:rPr lang="en-US" dirty="0" smtClean="0"/>
              <a:t>, PRN                       </a:t>
            </a:r>
            <a:r>
              <a:rPr lang="en-US" dirty="0" err="1" smtClean="0"/>
              <a:t>RollNo</a:t>
            </a:r>
            <a:r>
              <a:rPr lang="en-US" dirty="0" smtClean="0"/>
              <a:t>                                    PRN</a:t>
            </a:r>
          </a:p>
          <a:p>
            <a:r>
              <a:rPr lang="en-US" dirty="0" smtClean="0"/>
              <a:t>                                             PRN                                        </a:t>
            </a:r>
            <a:r>
              <a:rPr lang="en-US" dirty="0" err="1" smtClean="0"/>
              <a:t>RollNo</a:t>
            </a:r>
            <a:endParaRPr lang="en-US" dirty="0" smtClean="0"/>
          </a:p>
          <a:p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Keys in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153400" cy="156972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DBMS Key is an attribute or a set of attributes which help you uniquely identify a record or a row of data in a relation(table)</a:t>
            </a:r>
            <a:endParaRPr lang="en-US" sz="2800" dirty="0"/>
          </a:p>
        </p:txBody>
      </p:sp>
      <p:pic>
        <p:nvPicPr>
          <p:cNvPr id="4" name="Picture 3" descr="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505200"/>
            <a:ext cx="2143125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0600" y="2667000"/>
            <a:ext cx="6858000" cy="3429000"/>
            <a:chOff x="990600" y="2667000"/>
            <a:chExt cx="6858000" cy="3429000"/>
          </a:xfrm>
        </p:grpSpPr>
        <p:sp>
          <p:nvSpPr>
            <p:cNvPr id="4" name="Oval 3"/>
            <p:cNvSpPr/>
            <p:nvPr/>
          </p:nvSpPr>
          <p:spPr>
            <a:xfrm>
              <a:off x="990600" y="2667000"/>
              <a:ext cx="6858000" cy="34290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3810000"/>
              <a:ext cx="5029200" cy="20574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819400" y="4648200"/>
              <a:ext cx="3200400" cy="1066800"/>
            </a:xfrm>
            <a:prstGeom prst="ellipse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4953000"/>
              <a:ext cx="1600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Primary Key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00" y="4038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Candidate Key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600" y="2971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Super Key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chemeClr val="accent1"/>
                </a:solidFill>
              </a:rPr>
              <a:t>Foreign Key: </a:t>
            </a:r>
            <a:r>
              <a:rPr lang="en-US" sz="3200" dirty="0" smtClean="0"/>
              <a:t>is an attribute value in a table that acts as the primary key in another </a:t>
            </a:r>
          </a:p>
          <a:p>
            <a:pPr algn="just"/>
            <a:r>
              <a:rPr lang="en-US" sz="3200" dirty="0" smtClean="0"/>
              <a:t>It is an attribute in a table which is used to its relationship with another table</a:t>
            </a:r>
          </a:p>
          <a:p>
            <a:pPr algn="just"/>
            <a:r>
              <a:rPr lang="en-US" sz="3200" dirty="0" smtClean="0"/>
              <a:t>It helps in maintaining data integrity for tables in relationship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An attribute ‘X’ is called as a foreign key to some other attribute ‘Y’ when its values are dependent on the values of attribute ‘Y’.</a:t>
            </a:r>
          </a:p>
          <a:p>
            <a:pPr algn="just" fontAlgn="base"/>
            <a:r>
              <a:rPr lang="en-US" dirty="0" smtClean="0"/>
              <a:t>The attribute ‘X’ can assume only those values which are assumed by the attribute ‘Y’.</a:t>
            </a:r>
          </a:p>
          <a:p>
            <a:pPr algn="just" fontAlgn="base"/>
            <a:r>
              <a:rPr lang="en-US" dirty="0" smtClean="0"/>
              <a:t>Here, the relation in which attribute ‘Y’ is present is called as the </a:t>
            </a:r>
            <a:r>
              <a:rPr lang="en-US" b="1" dirty="0" smtClean="0"/>
              <a:t>referenced relation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The relation in which attribute ‘X’ is present is called as the </a:t>
            </a:r>
            <a:r>
              <a:rPr lang="en-US" b="1" dirty="0" smtClean="0"/>
              <a:t>referencing relation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The attribute ‘Y’ might be present in the same table or in some other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752600"/>
          <a:ext cx="7162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971800"/>
                <a:gridCol w="2209800"/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1981200" y="13716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191000" y="38862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Not allowed since there is no CSE in Branch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590800"/>
          <a:ext cx="7848600" cy="265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BranchC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RM27564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neha11@aitpune.edu.in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13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Freeform 6"/>
          <p:cNvSpPr/>
          <p:nvPr/>
        </p:nvSpPr>
        <p:spPr>
          <a:xfrm>
            <a:off x="495959" y="4724720"/>
            <a:ext cx="8043130" cy="762879"/>
          </a:xfrm>
          <a:custGeom>
            <a:avLst/>
            <a:gdLst>
              <a:gd name="connsiteX0" fmla="*/ 108952 w 8043130"/>
              <a:gd name="connsiteY0" fmla="*/ 649138 h 762879"/>
              <a:gd name="connsiteX1" fmla="*/ 179290 w 8043130"/>
              <a:gd name="connsiteY1" fmla="*/ 142702 h 762879"/>
              <a:gd name="connsiteX2" fmla="*/ 263696 w 8043130"/>
              <a:gd name="connsiteY2" fmla="*/ 100498 h 762879"/>
              <a:gd name="connsiteX3" fmla="*/ 446576 w 8043130"/>
              <a:gd name="connsiteY3" fmla="*/ 128634 h 762879"/>
              <a:gd name="connsiteX4" fmla="*/ 559118 w 8043130"/>
              <a:gd name="connsiteY4" fmla="*/ 184905 h 762879"/>
              <a:gd name="connsiteX5" fmla="*/ 601321 w 8043130"/>
              <a:gd name="connsiteY5" fmla="*/ 170837 h 762879"/>
              <a:gd name="connsiteX6" fmla="*/ 784201 w 8043130"/>
              <a:gd name="connsiteY6" fmla="*/ 142702 h 762879"/>
              <a:gd name="connsiteX7" fmla="*/ 1079623 w 8043130"/>
              <a:gd name="connsiteY7" fmla="*/ 156769 h 762879"/>
              <a:gd name="connsiteX8" fmla="*/ 1164029 w 8043130"/>
              <a:gd name="connsiteY8" fmla="*/ 170837 h 762879"/>
              <a:gd name="connsiteX9" fmla="*/ 1360976 w 8043130"/>
              <a:gd name="connsiteY9" fmla="*/ 184905 h 762879"/>
              <a:gd name="connsiteX10" fmla="*/ 1403179 w 8043130"/>
              <a:gd name="connsiteY10" fmla="*/ 198972 h 762879"/>
              <a:gd name="connsiteX11" fmla="*/ 1895549 w 8043130"/>
              <a:gd name="connsiteY11" fmla="*/ 198972 h 762879"/>
              <a:gd name="connsiteX12" fmla="*/ 2120632 w 8043130"/>
              <a:gd name="connsiteY12" fmla="*/ 156769 h 762879"/>
              <a:gd name="connsiteX13" fmla="*/ 2190970 w 8043130"/>
              <a:gd name="connsiteY13" fmla="*/ 142702 h 762879"/>
              <a:gd name="connsiteX14" fmla="*/ 2387918 w 8043130"/>
              <a:gd name="connsiteY14" fmla="*/ 114566 h 762879"/>
              <a:gd name="connsiteX15" fmla="*/ 2472324 w 8043130"/>
              <a:gd name="connsiteY15" fmla="*/ 100498 h 762879"/>
              <a:gd name="connsiteX16" fmla="*/ 2824016 w 8043130"/>
              <a:gd name="connsiteY16" fmla="*/ 72363 h 762879"/>
              <a:gd name="connsiteX17" fmla="*/ 2950626 w 8043130"/>
              <a:gd name="connsiteY17" fmla="*/ 58295 h 762879"/>
              <a:gd name="connsiteX18" fmla="*/ 3203844 w 8043130"/>
              <a:gd name="connsiteY18" fmla="*/ 72363 h 762879"/>
              <a:gd name="connsiteX19" fmla="*/ 3766552 w 8043130"/>
              <a:gd name="connsiteY19" fmla="*/ 86431 h 762879"/>
              <a:gd name="connsiteX20" fmla="*/ 3808755 w 8043130"/>
              <a:gd name="connsiteY20" fmla="*/ 114566 h 762879"/>
              <a:gd name="connsiteX21" fmla="*/ 3991635 w 8043130"/>
              <a:gd name="connsiteY21" fmla="*/ 156769 h 762879"/>
              <a:gd name="connsiteX22" fmla="*/ 4033838 w 8043130"/>
              <a:gd name="connsiteY22" fmla="*/ 184905 h 762879"/>
              <a:gd name="connsiteX23" fmla="*/ 4146379 w 8043130"/>
              <a:gd name="connsiteY23" fmla="*/ 213040 h 762879"/>
              <a:gd name="connsiteX24" fmla="*/ 4371463 w 8043130"/>
              <a:gd name="connsiteY24" fmla="*/ 184905 h 762879"/>
              <a:gd name="connsiteX25" fmla="*/ 4512139 w 8043130"/>
              <a:gd name="connsiteY25" fmla="*/ 156769 h 762879"/>
              <a:gd name="connsiteX26" fmla="*/ 5229592 w 8043130"/>
              <a:gd name="connsiteY26" fmla="*/ 142702 h 762879"/>
              <a:gd name="connsiteX27" fmla="*/ 5834503 w 8043130"/>
              <a:gd name="connsiteY27" fmla="*/ 114566 h 762879"/>
              <a:gd name="connsiteX28" fmla="*/ 6129924 w 8043130"/>
              <a:gd name="connsiteY28" fmla="*/ 100498 h 762879"/>
              <a:gd name="connsiteX29" fmla="*/ 6566023 w 8043130"/>
              <a:gd name="connsiteY29" fmla="*/ 72363 h 762879"/>
              <a:gd name="connsiteX30" fmla="*/ 6777038 w 8043130"/>
              <a:gd name="connsiteY30" fmla="*/ 114566 h 762879"/>
              <a:gd name="connsiteX31" fmla="*/ 7114663 w 8043130"/>
              <a:gd name="connsiteY31" fmla="*/ 142702 h 762879"/>
              <a:gd name="connsiteX32" fmla="*/ 7621099 w 8043130"/>
              <a:gd name="connsiteY32" fmla="*/ 170837 h 762879"/>
              <a:gd name="connsiteX33" fmla="*/ 7663303 w 8043130"/>
              <a:gd name="connsiteY33" fmla="*/ 184905 h 762879"/>
              <a:gd name="connsiteX34" fmla="*/ 8000927 w 8043130"/>
              <a:gd name="connsiteY34" fmla="*/ 198972 h 762879"/>
              <a:gd name="connsiteX35" fmla="*/ 8029063 w 8043130"/>
              <a:gd name="connsiteY35" fmla="*/ 283378 h 762879"/>
              <a:gd name="connsiteX36" fmla="*/ 8043130 w 8043130"/>
              <a:gd name="connsiteY36" fmla="*/ 395920 h 762879"/>
              <a:gd name="connsiteX37" fmla="*/ 8029063 w 8043130"/>
              <a:gd name="connsiteY37" fmla="*/ 564732 h 762879"/>
              <a:gd name="connsiteX38" fmla="*/ 7958724 w 8043130"/>
              <a:gd name="connsiteY38" fmla="*/ 606935 h 762879"/>
              <a:gd name="connsiteX39" fmla="*/ 7902453 w 8043130"/>
              <a:gd name="connsiteY39" fmla="*/ 635071 h 762879"/>
              <a:gd name="connsiteX40" fmla="*/ 7775844 w 8043130"/>
              <a:gd name="connsiteY40" fmla="*/ 663206 h 762879"/>
              <a:gd name="connsiteX41" fmla="*/ 7635167 w 8043130"/>
              <a:gd name="connsiteY41" fmla="*/ 649138 h 762879"/>
              <a:gd name="connsiteX42" fmla="*/ 7578896 w 8043130"/>
              <a:gd name="connsiteY42" fmla="*/ 635071 h 762879"/>
              <a:gd name="connsiteX43" fmla="*/ 7494490 w 8043130"/>
              <a:gd name="connsiteY43" fmla="*/ 649138 h 762879"/>
              <a:gd name="connsiteX44" fmla="*/ 6889579 w 8043130"/>
              <a:gd name="connsiteY44" fmla="*/ 635071 h 762879"/>
              <a:gd name="connsiteX45" fmla="*/ 6833309 w 8043130"/>
              <a:gd name="connsiteY45" fmla="*/ 621003 h 762879"/>
              <a:gd name="connsiteX46" fmla="*/ 6650429 w 8043130"/>
              <a:gd name="connsiteY46" fmla="*/ 606935 h 762879"/>
              <a:gd name="connsiteX47" fmla="*/ 6284669 w 8043130"/>
              <a:gd name="connsiteY47" fmla="*/ 621003 h 762879"/>
              <a:gd name="connsiteX48" fmla="*/ 6045518 w 8043130"/>
              <a:gd name="connsiteY48" fmla="*/ 649138 h 762879"/>
              <a:gd name="connsiteX49" fmla="*/ 5679758 w 8043130"/>
              <a:gd name="connsiteY49" fmla="*/ 677274 h 762879"/>
              <a:gd name="connsiteX50" fmla="*/ 5539081 w 8043130"/>
              <a:gd name="connsiteY50" fmla="*/ 649138 h 762879"/>
              <a:gd name="connsiteX51" fmla="*/ 5454675 w 8043130"/>
              <a:gd name="connsiteY51" fmla="*/ 564732 h 762879"/>
              <a:gd name="connsiteX52" fmla="*/ 5398404 w 8043130"/>
              <a:gd name="connsiteY52" fmla="*/ 578800 h 762879"/>
              <a:gd name="connsiteX53" fmla="*/ 5229592 w 8043130"/>
              <a:gd name="connsiteY53" fmla="*/ 649138 h 762879"/>
              <a:gd name="connsiteX54" fmla="*/ 4990441 w 8043130"/>
              <a:gd name="connsiteY54" fmla="*/ 677274 h 762879"/>
              <a:gd name="connsiteX55" fmla="*/ 4920103 w 8043130"/>
              <a:gd name="connsiteY55" fmla="*/ 691342 h 762879"/>
              <a:gd name="connsiteX56" fmla="*/ 4751290 w 8043130"/>
              <a:gd name="connsiteY56" fmla="*/ 705409 h 762879"/>
              <a:gd name="connsiteX57" fmla="*/ 4610613 w 8043130"/>
              <a:gd name="connsiteY57" fmla="*/ 719477 h 762879"/>
              <a:gd name="connsiteX58" fmla="*/ 4371463 w 8043130"/>
              <a:gd name="connsiteY58" fmla="*/ 705409 h 762879"/>
              <a:gd name="connsiteX59" fmla="*/ 4188583 w 8043130"/>
              <a:gd name="connsiteY59" fmla="*/ 691342 h 762879"/>
              <a:gd name="connsiteX60" fmla="*/ 3527401 w 8043130"/>
              <a:gd name="connsiteY60" fmla="*/ 663206 h 762879"/>
              <a:gd name="connsiteX61" fmla="*/ 3428927 w 8043130"/>
              <a:gd name="connsiteY61" fmla="*/ 635071 h 762879"/>
              <a:gd name="connsiteX62" fmla="*/ 3260115 w 8043130"/>
              <a:gd name="connsiteY62" fmla="*/ 621003 h 762879"/>
              <a:gd name="connsiteX63" fmla="*/ 2880287 w 8043130"/>
              <a:gd name="connsiteY63" fmla="*/ 635071 h 762879"/>
              <a:gd name="connsiteX64" fmla="*/ 2753678 w 8043130"/>
              <a:gd name="connsiteY64" fmla="*/ 635071 h 762879"/>
              <a:gd name="connsiteX65" fmla="*/ 2683339 w 8043130"/>
              <a:gd name="connsiteY65" fmla="*/ 747612 h 762879"/>
              <a:gd name="connsiteX66" fmla="*/ 2584866 w 8043130"/>
              <a:gd name="connsiteY66" fmla="*/ 719477 h 762879"/>
              <a:gd name="connsiteX67" fmla="*/ 2472324 w 8043130"/>
              <a:gd name="connsiteY67" fmla="*/ 705409 h 762879"/>
              <a:gd name="connsiteX68" fmla="*/ 2190970 w 8043130"/>
              <a:gd name="connsiteY68" fmla="*/ 663206 h 762879"/>
              <a:gd name="connsiteX69" fmla="*/ 1839278 w 8043130"/>
              <a:gd name="connsiteY69" fmla="*/ 635071 h 762879"/>
              <a:gd name="connsiteX70" fmla="*/ 1487586 w 8043130"/>
              <a:gd name="connsiteY70" fmla="*/ 649138 h 762879"/>
              <a:gd name="connsiteX71" fmla="*/ 1304706 w 8043130"/>
              <a:gd name="connsiteY71" fmla="*/ 663206 h 762879"/>
              <a:gd name="connsiteX72" fmla="*/ 1262503 w 8043130"/>
              <a:gd name="connsiteY72" fmla="*/ 691342 h 762879"/>
              <a:gd name="connsiteX73" fmla="*/ 1220299 w 8043130"/>
              <a:gd name="connsiteY73" fmla="*/ 705409 h 762879"/>
              <a:gd name="connsiteX74" fmla="*/ 798269 w 8043130"/>
              <a:gd name="connsiteY74" fmla="*/ 677274 h 762879"/>
              <a:gd name="connsiteX75" fmla="*/ 376238 w 8043130"/>
              <a:gd name="connsiteY75" fmla="*/ 691342 h 762879"/>
              <a:gd name="connsiteX76" fmla="*/ 235561 w 8043130"/>
              <a:gd name="connsiteY76" fmla="*/ 677274 h 762879"/>
              <a:gd name="connsiteX77" fmla="*/ 151155 w 8043130"/>
              <a:gd name="connsiteY77" fmla="*/ 621003 h 762879"/>
              <a:gd name="connsiteX78" fmla="*/ 108952 w 8043130"/>
              <a:gd name="connsiteY78" fmla="*/ 592868 h 762879"/>
              <a:gd name="connsiteX79" fmla="*/ 137087 w 8043130"/>
              <a:gd name="connsiteY79" fmla="*/ 564732 h 76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8043130" h="762879">
                <a:moveTo>
                  <a:pt x="108952" y="649138"/>
                </a:moveTo>
                <a:cubicBezTo>
                  <a:pt x="118223" y="343164"/>
                  <a:pt x="0" y="250277"/>
                  <a:pt x="179290" y="142702"/>
                </a:cubicBezTo>
                <a:cubicBezTo>
                  <a:pt x="206264" y="126518"/>
                  <a:pt x="235561" y="114566"/>
                  <a:pt x="263696" y="100498"/>
                </a:cubicBezTo>
                <a:cubicBezTo>
                  <a:pt x="292765" y="103728"/>
                  <a:pt x="402272" y="110174"/>
                  <a:pt x="446576" y="128634"/>
                </a:cubicBezTo>
                <a:cubicBezTo>
                  <a:pt x="485292" y="144766"/>
                  <a:pt x="559118" y="184905"/>
                  <a:pt x="559118" y="184905"/>
                </a:cubicBezTo>
                <a:cubicBezTo>
                  <a:pt x="573186" y="180216"/>
                  <a:pt x="586935" y="174434"/>
                  <a:pt x="601321" y="170837"/>
                </a:cubicBezTo>
                <a:cubicBezTo>
                  <a:pt x="665771" y="154724"/>
                  <a:pt x="715860" y="151244"/>
                  <a:pt x="784201" y="142702"/>
                </a:cubicBezTo>
                <a:cubicBezTo>
                  <a:pt x="882675" y="147391"/>
                  <a:pt x="981307" y="149486"/>
                  <a:pt x="1079623" y="156769"/>
                </a:cubicBezTo>
                <a:cubicBezTo>
                  <a:pt x="1108069" y="158876"/>
                  <a:pt x="1135647" y="167999"/>
                  <a:pt x="1164029" y="170837"/>
                </a:cubicBezTo>
                <a:cubicBezTo>
                  <a:pt x="1229519" y="177386"/>
                  <a:pt x="1295327" y="180216"/>
                  <a:pt x="1360976" y="184905"/>
                </a:cubicBezTo>
                <a:cubicBezTo>
                  <a:pt x="1375044" y="189594"/>
                  <a:pt x="1388394" y="197835"/>
                  <a:pt x="1403179" y="198972"/>
                </a:cubicBezTo>
                <a:cubicBezTo>
                  <a:pt x="1703856" y="222101"/>
                  <a:pt x="1660629" y="218549"/>
                  <a:pt x="1895549" y="198972"/>
                </a:cubicBezTo>
                <a:cubicBezTo>
                  <a:pt x="2042511" y="149985"/>
                  <a:pt x="1922083" y="183242"/>
                  <a:pt x="2120632" y="156769"/>
                </a:cubicBezTo>
                <a:cubicBezTo>
                  <a:pt x="2144333" y="153609"/>
                  <a:pt x="2167352" y="146431"/>
                  <a:pt x="2190970" y="142702"/>
                </a:cubicBezTo>
                <a:cubicBezTo>
                  <a:pt x="2256474" y="132359"/>
                  <a:pt x="2322336" y="124404"/>
                  <a:pt x="2387918" y="114566"/>
                </a:cubicBezTo>
                <a:cubicBezTo>
                  <a:pt x="2416126" y="110335"/>
                  <a:pt x="2443933" y="103245"/>
                  <a:pt x="2472324" y="100498"/>
                </a:cubicBezTo>
                <a:cubicBezTo>
                  <a:pt x="2589382" y="89170"/>
                  <a:pt x="2706866" y="82700"/>
                  <a:pt x="2824016" y="72363"/>
                </a:cubicBezTo>
                <a:cubicBezTo>
                  <a:pt x="2866315" y="68631"/>
                  <a:pt x="2908423" y="62984"/>
                  <a:pt x="2950626" y="58295"/>
                </a:cubicBezTo>
                <a:cubicBezTo>
                  <a:pt x="3035032" y="62984"/>
                  <a:pt x="3119358" y="69450"/>
                  <a:pt x="3203844" y="72363"/>
                </a:cubicBezTo>
                <a:cubicBezTo>
                  <a:pt x="3391360" y="78829"/>
                  <a:pt x="3579379" y="73372"/>
                  <a:pt x="3766552" y="86431"/>
                </a:cubicBezTo>
                <a:cubicBezTo>
                  <a:pt x="3783418" y="87608"/>
                  <a:pt x="3793057" y="108287"/>
                  <a:pt x="3808755" y="114566"/>
                </a:cubicBezTo>
                <a:cubicBezTo>
                  <a:pt x="3872994" y="140262"/>
                  <a:pt x="3925074" y="145676"/>
                  <a:pt x="3991635" y="156769"/>
                </a:cubicBezTo>
                <a:cubicBezTo>
                  <a:pt x="4005703" y="166148"/>
                  <a:pt x="4017949" y="179127"/>
                  <a:pt x="4033838" y="184905"/>
                </a:cubicBezTo>
                <a:cubicBezTo>
                  <a:pt x="4070178" y="198120"/>
                  <a:pt x="4146379" y="213040"/>
                  <a:pt x="4146379" y="213040"/>
                </a:cubicBezTo>
                <a:cubicBezTo>
                  <a:pt x="4221407" y="203662"/>
                  <a:pt x="4296730" y="196402"/>
                  <a:pt x="4371463" y="184905"/>
                </a:cubicBezTo>
                <a:cubicBezTo>
                  <a:pt x="4418728" y="177633"/>
                  <a:pt x="4464376" y="159118"/>
                  <a:pt x="4512139" y="156769"/>
                </a:cubicBezTo>
                <a:cubicBezTo>
                  <a:pt x="4751047" y="145019"/>
                  <a:pt x="4990441" y="147391"/>
                  <a:pt x="5229592" y="142702"/>
                </a:cubicBezTo>
                <a:cubicBezTo>
                  <a:pt x="5554970" y="113121"/>
                  <a:pt x="5271343" y="135818"/>
                  <a:pt x="5834503" y="114566"/>
                </a:cubicBezTo>
                <a:lnTo>
                  <a:pt x="6129924" y="100498"/>
                </a:lnTo>
                <a:cubicBezTo>
                  <a:pt x="6297423" y="0"/>
                  <a:pt x="6206244" y="37262"/>
                  <a:pt x="6566023" y="72363"/>
                </a:cubicBezTo>
                <a:cubicBezTo>
                  <a:pt x="6637415" y="79328"/>
                  <a:pt x="6706700" y="100498"/>
                  <a:pt x="6777038" y="114566"/>
                </a:cubicBezTo>
                <a:cubicBezTo>
                  <a:pt x="6887777" y="136714"/>
                  <a:pt x="7001981" y="135190"/>
                  <a:pt x="7114663" y="142702"/>
                </a:cubicBezTo>
                <a:cubicBezTo>
                  <a:pt x="7283361" y="153949"/>
                  <a:pt x="7621099" y="170837"/>
                  <a:pt x="7621099" y="170837"/>
                </a:cubicBezTo>
                <a:cubicBezTo>
                  <a:pt x="7635167" y="175526"/>
                  <a:pt x="7648515" y="183810"/>
                  <a:pt x="7663303" y="184905"/>
                </a:cubicBezTo>
                <a:cubicBezTo>
                  <a:pt x="7775634" y="193226"/>
                  <a:pt x="7892161" y="169689"/>
                  <a:pt x="8000927" y="198972"/>
                </a:cubicBezTo>
                <a:cubicBezTo>
                  <a:pt x="8029565" y="206682"/>
                  <a:pt x="8029063" y="283378"/>
                  <a:pt x="8029063" y="283378"/>
                </a:cubicBezTo>
                <a:cubicBezTo>
                  <a:pt x="8033752" y="320892"/>
                  <a:pt x="8043130" y="358114"/>
                  <a:pt x="8043130" y="395920"/>
                </a:cubicBezTo>
                <a:cubicBezTo>
                  <a:pt x="8043130" y="452386"/>
                  <a:pt x="8040894" y="509520"/>
                  <a:pt x="8029063" y="564732"/>
                </a:cubicBezTo>
                <a:cubicBezTo>
                  <a:pt x="8022754" y="594173"/>
                  <a:pt x="7977384" y="598938"/>
                  <a:pt x="7958724" y="606935"/>
                </a:cubicBezTo>
                <a:cubicBezTo>
                  <a:pt x="7939449" y="615196"/>
                  <a:pt x="7921728" y="626810"/>
                  <a:pt x="7902453" y="635071"/>
                </a:cubicBezTo>
                <a:cubicBezTo>
                  <a:pt x="7858381" y="653959"/>
                  <a:pt x="7826421" y="654776"/>
                  <a:pt x="7775844" y="663206"/>
                </a:cubicBezTo>
                <a:cubicBezTo>
                  <a:pt x="7728952" y="658517"/>
                  <a:pt x="7681820" y="655803"/>
                  <a:pt x="7635167" y="649138"/>
                </a:cubicBezTo>
                <a:cubicBezTo>
                  <a:pt x="7616027" y="646404"/>
                  <a:pt x="7598230" y="635071"/>
                  <a:pt x="7578896" y="635071"/>
                </a:cubicBezTo>
                <a:cubicBezTo>
                  <a:pt x="7550373" y="635071"/>
                  <a:pt x="7522625" y="644449"/>
                  <a:pt x="7494490" y="649138"/>
                </a:cubicBezTo>
                <a:lnTo>
                  <a:pt x="6889579" y="635071"/>
                </a:lnTo>
                <a:cubicBezTo>
                  <a:pt x="6870263" y="634249"/>
                  <a:pt x="6852511" y="623262"/>
                  <a:pt x="6833309" y="621003"/>
                </a:cubicBezTo>
                <a:cubicBezTo>
                  <a:pt x="6772588" y="613859"/>
                  <a:pt x="6711389" y="611624"/>
                  <a:pt x="6650429" y="606935"/>
                </a:cubicBezTo>
                <a:lnTo>
                  <a:pt x="6284669" y="621003"/>
                </a:lnTo>
                <a:cubicBezTo>
                  <a:pt x="5819656" y="646139"/>
                  <a:pt x="6336236" y="621883"/>
                  <a:pt x="6045518" y="649138"/>
                </a:cubicBezTo>
                <a:cubicBezTo>
                  <a:pt x="5923772" y="660552"/>
                  <a:pt x="5801678" y="667895"/>
                  <a:pt x="5679758" y="677274"/>
                </a:cubicBezTo>
                <a:cubicBezTo>
                  <a:pt x="5632866" y="667895"/>
                  <a:pt x="5581853" y="670524"/>
                  <a:pt x="5539081" y="649138"/>
                </a:cubicBezTo>
                <a:cubicBezTo>
                  <a:pt x="5503492" y="631344"/>
                  <a:pt x="5454675" y="564732"/>
                  <a:pt x="5454675" y="564732"/>
                </a:cubicBezTo>
                <a:cubicBezTo>
                  <a:pt x="5435918" y="569421"/>
                  <a:pt x="5416175" y="571184"/>
                  <a:pt x="5398404" y="578800"/>
                </a:cubicBezTo>
                <a:cubicBezTo>
                  <a:pt x="5268294" y="634561"/>
                  <a:pt x="5506148" y="593826"/>
                  <a:pt x="5229592" y="649138"/>
                </a:cubicBezTo>
                <a:cubicBezTo>
                  <a:pt x="5103884" y="674280"/>
                  <a:pt x="5183081" y="661220"/>
                  <a:pt x="4990441" y="677274"/>
                </a:cubicBezTo>
                <a:cubicBezTo>
                  <a:pt x="4966995" y="681963"/>
                  <a:pt x="4943850" y="688548"/>
                  <a:pt x="4920103" y="691342"/>
                </a:cubicBezTo>
                <a:cubicBezTo>
                  <a:pt x="4864024" y="697939"/>
                  <a:pt x="4807524" y="700297"/>
                  <a:pt x="4751290" y="705409"/>
                </a:cubicBezTo>
                <a:lnTo>
                  <a:pt x="4610613" y="719477"/>
                </a:lnTo>
                <a:lnTo>
                  <a:pt x="4371463" y="705409"/>
                </a:lnTo>
                <a:cubicBezTo>
                  <a:pt x="4310458" y="701342"/>
                  <a:pt x="4249657" y="694183"/>
                  <a:pt x="4188583" y="691342"/>
                </a:cubicBezTo>
                <a:cubicBezTo>
                  <a:pt x="3149723" y="643024"/>
                  <a:pt x="4211732" y="703462"/>
                  <a:pt x="3527401" y="663206"/>
                </a:cubicBezTo>
                <a:cubicBezTo>
                  <a:pt x="3499366" y="653861"/>
                  <a:pt x="3457196" y="638605"/>
                  <a:pt x="3428927" y="635071"/>
                </a:cubicBezTo>
                <a:cubicBezTo>
                  <a:pt x="3372897" y="628067"/>
                  <a:pt x="3316386" y="625692"/>
                  <a:pt x="3260115" y="621003"/>
                </a:cubicBezTo>
                <a:cubicBezTo>
                  <a:pt x="3133506" y="625692"/>
                  <a:pt x="3006720" y="626914"/>
                  <a:pt x="2880287" y="635071"/>
                </a:cubicBezTo>
                <a:cubicBezTo>
                  <a:pt x="2745097" y="643793"/>
                  <a:pt x="2911886" y="666711"/>
                  <a:pt x="2753678" y="635071"/>
                </a:cubicBezTo>
                <a:cubicBezTo>
                  <a:pt x="2730232" y="672585"/>
                  <a:pt x="2722907" y="727828"/>
                  <a:pt x="2683339" y="747612"/>
                </a:cubicBezTo>
                <a:cubicBezTo>
                  <a:pt x="2652805" y="762879"/>
                  <a:pt x="2618341" y="726172"/>
                  <a:pt x="2584866" y="719477"/>
                </a:cubicBezTo>
                <a:cubicBezTo>
                  <a:pt x="2547794" y="712063"/>
                  <a:pt x="2509838" y="710098"/>
                  <a:pt x="2472324" y="705409"/>
                </a:cubicBezTo>
                <a:cubicBezTo>
                  <a:pt x="2323292" y="655732"/>
                  <a:pt x="2422353" y="681005"/>
                  <a:pt x="2190970" y="663206"/>
                </a:cubicBezTo>
                <a:lnTo>
                  <a:pt x="1839278" y="635071"/>
                </a:lnTo>
                <a:lnTo>
                  <a:pt x="1487586" y="649138"/>
                </a:lnTo>
                <a:cubicBezTo>
                  <a:pt x="1426530" y="652351"/>
                  <a:pt x="1364799" y="651938"/>
                  <a:pt x="1304706" y="663206"/>
                </a:cubicBezTo>
                <a:cubicBezTo>
                  <a:pt x="1288088" y="666322"/>
                  <a:pt x="1277625" y="683781"/>
                  <a:pt x="1262503" y="691342"/>
                </a:cubicBezTo>
                <a:cubicBezTo>
                  <a:pt x="1249240" y="697974"/>
                  <a:pt x="1234367" y="700720"/>
                  <a:pt x="1220299" y="705409"/>
                </a:cubicBezTo>
                <a:cubicBezTo>
                  <a:pt x="1051516" y="684312"/>
                  <a:pt x="1019241" y="677274"/>
                  <a:pt x="798269" y="677274"/>
                </a:cubicBezTo>
                <a:cubicBezTo>
                  <a:pt x="657514" y="677274"/>
                  <a:pt x="516915" y="686653"/>
                  <a:pt x="376238" y="691342"/>
                </a:cubicBezTo>
                <a:cubicBezTo>
                  <a:pt x="329346" y="686653"/>
                  <a:pt x="280542" y="691331"/>
                  <a:pt x="235561" y="677274"/>
                </a:cubicBezTo>
                <a:cubicBezTo>
                  <a:pt x="203286" y="667188"/>
                  <a:pt x="179290" y="639760"/>
                  <a:pt x="151155" y="621003"/>
                </a:cubicBezTo>
                <a:lnTo>
                  <a:pt x="108952" y="592868"/>
                </a:lnTo>
                <a:lnTo>
                  <a:pt x="137087" y="564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438400" y="54864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693920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en-US" dirty="0" smtClean="0"/>
              <a:t>Foreign key references the primary key of the table</a:t>
            </a:r>
          </a:p>
          <a:p>
            <a:pPr algn="just" fontAlgn="base"/>
            <a:r>
              <a:rPr lang="en-US" dirty="0" smtClean="0"/>
              <a:t>Foreign key can take only those values which are present in the primary key of the referenced relation</a:t>
            </a:r>
          </a:p>
          <a:p>
            <a:pPr algn="just" fontAlgn="base"/>
            <a:r>
              <a:rPr lang="en-US" dirty="0" smtClean="0"/>
              <a:t>Foreign key may have a name other than that of a primary key</a:t>
            </a:r>
          </a:p>
          <a:p>
            <a:pPr algn="just" fontAlgn="base"/>
            <a:r>
              <a:rPr lang="en-US" dirty="0" smtClean="0"/>
              <a:t>Foreign key can take the NULL value</a:t>
            </a:r>
          </a:p>
          <a:p>
            <a:pPr algn="just" fontAlgn="base"/>
            <a:r>
              <a:rPr lang="en-US" dirty="0" smtClean="0"/>
              <a:t>There is no restriction on a foreign key to be unique</a:t>
            </a:r>
          </a:p>
          <a:p>
            <a:pPr algn="just" fontAlgn="base"/>
            <a:r>
              <a:rPr lang="en-US" dirty="0" smtClean="0"/>
              <a:t>In fact, foreign key is not unique most of the time</a:t>
            </a:r>
          </a:p>
          <a:p>
            <a:pPr algn="just" fontAlgn="base"/>
            <a:r>
              <a:rPr lang="en-US" dirty="0" smtClean="0"/>
              <a:t>Referenced relation may also be called as the master table or primary table</a:t>
            </a:r>
          </a:p>
          <a:p>
            <a:pPr algn="just" fontAlgn="base"/>
            <a:r>
              <a:rPr lang="en-US" dirty="0" smtClean="0"/>
              <a:t>Referencing relation may also be called as the foreign table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Composite Key: Any key with more than one attribute</a:t>
            </a:r>
          </a:p>
          <a:p>
            <a:pPr algn="just"/>
            <a:r>
              <a:rPr lang="en-US" dirty="0" smtClean="0"/>
              <a:t>Example: </a:t>
            </a:r>
          </a:p>
          <a:p>
            <a:pPr lvl="1" algn="just"/>
            <a:r>
              <a:rPr lang="en-US" dirty="0" smtClean="0"/>
              <a:t>(</a:t>
            </a:r>
            <a:r>
              <a:rPr lang="en-US" dirty="0" err="1" smtClean="0"/>
              <a:t>RollNo</a:t>
            </a:r>
            <a:r>
              <a:rPr lang="en-US" dirty="0" smtClean="0"/>
              <a:t> , Name )</a:t>
            </a:r>
          </a:p>
          <a:p>
            <a:pPr lvl="1" algn="just"/>
            <a:r>
              <a:rPr lang="en-US" dirty="0" smtClean="0"/>
              <a:t>(PRN, </a:t>
            </a:r>
            <a:r>
              <a:rPr lang="en-US" dirty="0" err="1" smtClean="0"/>
              <a:t>RollNo</a:t>
            </a:r>
            <a:r>
              <a:rPr lang="en-US" dirty="0" smtClean="0"/>
              <a:t>, Branch)</a:t>
            </a:r>
          </a:p>
          <a:p>
            <a:pPr lvl="1" algn="just"/>
            <a:r>
              <a:rPr lang="en-US" dirty="0" smtClean="0"/>
              <a:t>(</a:t>
            </a:r>
            <a:r>
              <a:rPr lang="en-US" dirty="0" err="1" smtClean="0"/>
              <a:t>RollNo</a:t>
            </a:r>
            <a:r>
              <a:rPr lang="en-US" dirty="0" smtClean="0"/>
              <a:t>, Branch, PRN)</a:t>
            </a:r>
          </a:p>
          <a:p>
            <a:pPr lvl="1" algn="just"/>
            <a:r>
              <a:rPr lang="en-US" dirty="0" smtClean="0"/>
              <a:t>(PRN, Email-ID,  Name, Branch , </a:t>
            </a:r>
            <a:r>
              <a:rPr lang="en-US" dirty="0" err="1" smtClean="0"/>
              <a:t>RollNo</a:t>
            </a:r>
            <a:r>
              <a:rPr lang="en-US" dirty="0" smtClean="0"/>
              <a:t> )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Compound Key: </a:t>
            </a:r>
            <a:r>
              <a:rPr lang="en-US" dirty="0" smtClean="0"/>
              <a:t>It is a composite key has at-least one attribute which is a foreign key </a:t>
            </a:r>
          </a:p>
          <a:p>
            <a:pPr algn="just"/>
            <a:r>
              <a:rPr lang="en-US" dirty="0" smtClean="0"/>
              <a:t>Example</a:t>
            </a:r>
          </a:p>
          <a:p>
            <a:pPr lvl="1" algn="just"/>
            <a:r>
              <a:rPr lang="en-US" dirty="0" smtClean="0"/>
              <a:t>(PRN, </a:t>
            </a:r>
            <a:r>
              <a:rPr lang="en-US" dirty="0" err="1" smtClean="0"/>
              <a:t>RollNo</a:t>
            </a:r>
            <a:r>
              <a:rPr lang="en-US" dirty="0" smtClean="0"/>
              <a:t>, Branch)</a:t>
            </a:r>
          </a:p>
          <a:p>
            <a:pPr lvl="1" algn="just"/>
            <a:r>
              <a:rPr lang="en-US" dirty="0" smtClean="0"/>
              <a:t>(</a:t>
            </a:r>
            <a:r>
              <a:rPr lang="en-US" dirty="0" err="1" smtClean="0"/>
              <a:t>RollNo</a:t>
            </a:r>
            <a:r>
              <a:rPr lang="en-US" dirty="0" smtClean="0"/>
              <a:t>, Branch, PRN)</a:t>
            </a:r>
          </a:p>
          <a:p>
            <a:pPr lvl="1" algn="just"/>
            <a:r>
              <a:rPr lang="en-US" dirty="0" smtClean="0"/>
              <a:t>(PRN, Email-ID,  Name, Branch , </a:t>
            </a:r>
            <a:r>
              <a:rPr lang="en-US" dirty="0" err="1" smtClean="0"/>
              <a:t>RollNo</a:t>
            </a:r>
            <a:r>
              <a:rPr lang="en-US" dirty="0" smtClean="0"/>
              <a:t> 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Surrogate Keys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Surrogate Keys:</a:t>
            </a:r>
            <a:r>
              <a:rPr lang="en-US" dirty="0" smtClean="0"/>
              <a:t> is An artificial key which aims to uniquely identify each record is called a surrogate key</a:t>
            </a:r>
          </a:p>
          <a:p>
            <a:pPr algn="just"/>
            <a:r>
              <a:rPr lang="en-US" dirty="0" smtClean="0"/>
              <a:t>It is an kind of partial key in DBMS which is unique </a:t>
            </a:r>
          </a:p>
          <a:p>
            <a:pPr algn="just"/>
            <a:r>
              <a:rPr lang="en-US" dirty="0" smtClean="0"/>
              <a:t>It is created when you don't have any natural primary key</a:t>
            </a:r>
          </a:p>
          <a:p>
            <a:pPr algn="just"/>
            <a:r>
              <a:rPr lang="en-US" dirty="0" smtClean="0"/>
              <a:t>It is usually  an integer  value</a:t>
            </a:r>
          </a:p>
          <a:p>
            <a:pPr algn="just"/>
            <a:r>
              <a:rPr lang="en-US" dirty="0" smtClean="0"/>
              <a:t>It is updatable</a:t>
            </a:r>
          </a:p>
          <a:p>
            <a:pPr algn="just"/>
            <a:r>
              <a:rPr lang="en-US" dirty="0" smtClean="0"/>
              <a:t>It can not be NULL. i.e. It must have some value</a:t>
            </a:r>
          </a:p>
          <a:p>
            <a:pPr algn="just"/>
            <a:r>
              <a:rPr lang="en-US" dirty="0" smtClean="0"/>
              <a:t>Example: </a:t>
            </a:r>
          </a:p>
          <a:p>
            <a:pPr lvl="1" algn="just"/>
            <a:r>
              <a:rPr lang="en-US" dirty="0" smtClean="0"/>
              <a:t>Mobile Number of students in a class where every student owns a mobile phone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Traffic Record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667000"/>
          <a:ext cx="5943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09.00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10.00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09.00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12.00</a:t>
                      </a:r>
                      <a:endParaRPr lang="en-US" dirty="0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5486400" y="1905000"/>
            <a:ext cx="3124200" cy="838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Surrogate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667000"/>
          <a:ext cx="670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ent Arrow 4"/>
          <p:cNvSpPr/>
          <p:nvPr/>
        </p:nvSpPr>
        <p:spPr>
          <a:xfrm>
            <a:off x="533400" y="2971800"/>
            <a:ext cx="685800" cy="38100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Key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Keys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To identify any row of data in a table uniquely</a:t>
            </a:r>
          </a:p>
          <a:p>
            <a:pPr algn="just"/>
            <a:r>
              <a:rPr lang="en-US" sz="3200" dirty="0" smtClean="0"/>
              <a:t>To enforce identity of data and to ensure integrity of data</a:t>
            </a:r>
          </a:p>
          <a:p>
            <a:pPr algn="just"/>
            <a:r>
              <a:rPr lang="en-US" sz="3200" dirty="0" smtClean="0"/>
              <a:t>To establish relationship between tables and identifying relationship between tables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/>
              <a:t>Types of DBMS Keys</a:t>
            </a:r>
            <a:endParaRPr lang="en-US" dirty="0"/>
          </a:p>
        </p:txBody>
      </p:sp>
      <p:pic>
        <p:nvPicPr>
          <p:cNvPr id="4" name="Content Placeholder 3" descr="key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37" y="2982119"/>
            <a:ext cx="1990725" cy="2295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9600" y="2286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Super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43434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Primary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3352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Candidate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209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Foreign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1242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Composite &amp; Compound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4495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Alternate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6019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Surrogate Key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chemeClr val="accent1"/>
                </a:solidFill>
              </a:rPr>
              <a:t>Super Key: </a:t>
            </a:r>
            <a:r>
              <a:rPr lang="en-US" sz="3200" dirty="0" smtClean="0"/>
              <a:t>An attribute or a set of attributes that can be used to identify row of data in a table is a Super key</a:t>
            </a:r>
          </a:p>
          <a:p>
            <a:pPr algn="just"/>
            <a:r>
              <a:rPr lang="en-US" sz="3200" dirty="0" smtClean="0"/>
              <a:t>It does not restrict to have any specific number of attributes</a:t>
            </a:r>
          </a:p>
          <a:p>
            <a:pPr algn="just"/>
            <a:r>
              <a:rPr lang="en-US" sz="3200" dirty="0" smtClean="0"/>
              <a:t>Every key in a table comprises super key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667000"/>
          <a:ext cx="670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</a:t>
            </a:r>
            <a:r>
              <a:rPr lang="en-US" dirty="0" smtClean="0"/>
              <a:t>                                          </a:t>
            </a:r>
            <a:r>
              <a:rPr lang="en-US" b="1" dirty="0" err="1" smtClean="0"/>
              <a:t>Superkeys</a:t>
            </a:r>
            <a:r>
              <a:rPr lang="en-US" dirty="0" smtClean="0"/>
              <a:t>                                 </a:t>
            </a:r>
          </a:p>
          <a:p>
            <a:r>
              <a:rPr lang="en-US" dirty="0" err="1" smtClean="0"/>
              <a:t>RollNo</a:t>
            </a:r>
            <a:r>
              <a:rPr lang="en-US" dirty="0" smtClean="0"/>
              <a:t>                  1. </a:t>
            </a:r>
            <a:r>
              <a:rPr lang="en-US" dirty="0" err="1" smtClean="0"/>
              <a:t>RollNo</a:t>
            </a:r>
            <a:r>
              <a:rPr lang="en-US" dirty="0" smtClean="0"/>
              <a:t> + Name               5. </a:t>
            </a:r>
            <a:r>
              <a:rPr lang="en-US" dirty="0" err="1" smtClean="0"/>
              <a:t>RollNo</a:t>
            </a:r>
            <a:r>
              <a:rPr lang="en-US" dirty="0" smtClean="0"/>
              <a:t> + Name + Branch                   </a:t>
            </a:r>
          </a:p>
          <a:p>
            <a:r>
              <a:rPr lang="en-US" dirty="0" smtClean="0"/>
              <a:t>                              2. </a:t>
            </a:r>
            <a:r>
              <a:rPr lang="en-US" dirty="0" err="1" smtClean="0"/>
              <a:t>RollNo</a:t>
            </a:r>
            <a:r>
              <a:rPr lang="en-US" dirty="0" smtClean="0"/>
              <a:t> + PRN                6. </a:t>
            </a:r>
            <a:r>
              <a:rPr lang="en-US" dirty="0" err="1" smtClean="0"/>
              <a:t>RollNo</a:t>
            </a:r>
            <a:r>
              <a:rPr lang="en-US" dirty="0" smtClean="0"/>
              <a:t>+ PRN + Branch</a:t>
            </a:r>
          </a:p>
          <a:p>
            <a:r>
              <a:rPr lang="en-US" dirty="0" smtClean="0"/>
              <a:t>                              3. </a:t>
            </a:r>
            <a:r>
              <a:rPr lang="en-US" dirty="0" err="1" smtClean="0"/>
              <a:t>RollNo</a:t>
            </a:r>
            <a:r>
              <a:rPr lang="en-US" dirty="0" smtClean="0"/>
              <a:t> + Branch            7. </a:t>
            </a:r>
            <a:r>
              <a:rPr lang="en-US" dirty="0" err="1" smtClean="0"/>
              <a:t>RollNo</a:t>
            </a:r>
            <a:r>
              <a:rPr lang="en-US" dirty="0" smtClean="0"/>
              <a:t> + Branch+ PRN </a:t>
            </a:r>
          </a:p>
          <a:p>
            <a:r>
              <a:rPr lang="en-US" dirty="0" smtClean="0"/>
              <a:t>                              4. </a:t>
            </a:r>
            <a:r>
              <a:rPr lang="en-US" dirty="0" err="1" smtClean="0"/>
              <a:t>RollNo</a:t>
            </a:r>
            <a:r>
              <a:rPr lang="en-US" dirty="0" smtClean="0"/>
              <a:t>+ Email-ID         8. </a:t>
            </a:r>
            <a:r>
              <a:rPr lang="en-US" dirty="0" err="1" smtClean="0"/>
              <a:t>RollNo</a:t>
            </a:r>
            <a:r>
              <a:rPr lang="en-US" dirty="0" smtClean="0"/>
              <a:t> + PRN+ Name+ Branch + Email-ID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 </a:t>
            </a:r>
            <a:r>
              <a:rPr lang="en-US" dirty="0" smtClean="0"/>
              <a:t>                                         </a:t>
            </a:r>
            <a:r>
              <a:rPr lang="en-US" b="1" dirty="0" err="1" smtClean="0"/>
              <a:t>Superkeys</a:t>
            </a:r>
            <a:r>
              <a:rPr lang="en-US" b="1" dirty="0" smtClean="0"/>
              <a:t>  </a:t>
            </a:r>
            <a:r>
              <a:rPr lang="en-US" dirty="0" smtClean="0"/>
              <a:t>                               </a:t>
            </a:r>
          </a:p>
          <a:p>
            <a:r>
              <a:rPr lang="en-US" dirty="0" smtClean="0"/>
              <a:t>PRN                      1. PRN + Name               5. PRN + Name + Branch                   </a:t>
            </a:r>
          </a:p>
          <a:p>
            <a:r>
              <a:rPr lang="en-US" dirty="0" smtClean="0"/>
              <a:t>                              2. PRN+ </a:t>
            </a:r>
            <a:r>
              <a:rPr lang="en-US" dirty="0" err="1" smtClean="0"/>
              <a:t>RollNo</a:t>
            </a:r>
            <a:r>
              <a:rPr lang="en-US" dirty="0" smtClean="0"/>
              <a:t>             6. PRN + </a:t>
            </a:r>
            <a:r>
              <a:rPr lang="en-US" dirty="0" err="1" smtClean="0"/>
              <a:t>RollNo</a:t>
            </a:r>
            <a:r>
              <a:rPr lang="en-US" dirty="0" smtClean="0"/>
              <a:t> + Branch</a:t>
            </a:r>
          </a:p>
          <a:p>
            <a:r>
              <a:rPr lang="en-US" dirty="0" smtClean="0"/>
              <a:t>                              3. PRN + Branch            7. PRN +Branch +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 4. PRN+ Email-ID         8. PRN+ Email-ID+  Name+ Branch + </a:t>
            </a:r>
            <a:r>
              <a:rPr lang="en-US" dirty="0" err="1" smtClean="0"/>
              <a:t>RollNo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</TotalTime>
  <Words>1385</Words>
  <Application>Microsoft Office PowerPoint</Application>
  <PresentationFormat>On-screen Show (4:3)</PresentationFormat>
  <Paragraphs>483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 DBMS KEYS</vt:lpstr>
      <vt:lpstr>What Are Keys in DBMS ?</vt:lpstr>
      <vt:lpstr>Simple Example</vt:lpstr>
      <vt:lpstr>Why We Need Keys ?</vt:lpstr>
      <vt:lpstr>Types of DBMS Keys</vt:lpstr>
      <vt:lpstr>Super key</vt:lpstr>
      <vt:lpstr>Simple Example</vt:lpstr>
      <vt:lpstr>Example</vt:lpstr>
      <vt:lpstr>Example</vt:lpstr>
      <vt:lpstr>Super Key Note</vt:lpstr>
      <vt:lpstr>Candidate Key </vt:lpstr>
      <vt:lpstr>Example</vt:lpstr>
      <vt:lpstr>Example</vt:lpstr>
      <vt:lpstr>Candidate Key Note</vt:lpstr>
      <vt:lpstr>Primary Key</vt:lpstr>
      <vt:lpstr>Example</vt:lpstr>
      <vt:lpstr>Primary Key Note</vt:lpstr>
      <vt:lpstr>Alternate Key </vt:lpstr>
      <vt:lpstr>Example</vt:lpstr>
      <vt:lpstr>Relationship Between Keys</vt:lpstr>
      <vt:lpstr>Foreign Key</vt:lpstr>
      <vt:lpstr>Foreign Key</vt:lpstr>
      <vt:lpstr>Example</vt:lpstr>
      <vt:lpstr>Example</vt:lpstr>
      <vt:lpstr>Foreign Key Note</vt:lpstr>
      <vt:lpstr>Composite Key</vt:lpstr>
      <vt:lpstr>Compound Key</vt:lpstr>
      <vt:lpstr>Surrogate Keys 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Rushali</dc:creator>
  <cp:lastModifiedBy>Rushali</cp:lastModifiedBy>
  <cp:revision>52</cp:revision>
  <dcterms:created xsi:type="dcterms:W3CDTF">2020-07-12T12:28:11Z</dcterms:created>
  <dcterms:modified xsi:type="dcterms:W3CDTF">2021-07-05T04:18:19Z</dcterms:modified>
</cp:coreProperties>
</file>