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1766" r:id="rId3"/>
    <p:sldId id="1764" r:id="rId4"/>
    <p:sldId id="1765" r:id="rId5"/>
    <p:sldId id="1767" r:id="rId6"/>
    <p:sldId id="1768" r:id="rId7"/>
    <p:sldId id="1617" r:id="rId8"/>
    <p:sldId id="1722" r:id="rId9"/>
    <p:sldId id="1723" r:id="rId10"/>
    <p:sldId id="1724" r:id="rId11"/>
    <p:sldId id="1725" r:id="rId12"/>
    <p:sldId id="1758" r:id="rId13"/>
    <p:sldId id="1759" r:id="rId14"/>
    <p:sldId id="1760" r:id="rId15"/>
    <p:sldId id="1761" r:id="rId16"/>
    <p:sldId id="1727" r:id="rId17"/>
    <p:sldId id="1762" r:id="rId18"/>
    <p:sldId id="1743" r:id="rId19"/>
    <p:sldId id="1744" r:id="rId20"/>
    <p:sldId id="1746" r:id="rId21"/>
    <p:sldId id="1745" r:id="rId22"/>
    <p:sldId id="1747" r:id="rId23"/>
    <p:sldId id="1769" r:id="rId24"/>
    <p:sldId id="1748" r:id="rId25"/>
    <p:sldId id="1749" r:id="rId26"/>
    <p:sldId id="175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11/11/2020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33600"/>
          </a:xfrm>
        </p:spPr>
        <p:txBody>
          <a:bodyPr>
            <a:normAutofit/>
          </a:bodyPr>
          <a:lstStyle/>
          <a:p>
            <a:r>
              <a:rPr lang="en-US" sz="4900" dirty="0" err="1" smtClean="0"/>
              <a:t>NoSQL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Sharding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is typically </a:t>
            </a:r>
            <a:r>
              <a:rPr lang="en-US" sz="2800" i="1" dirty="0" smtClean="0"/>
              <a:t>sharded</a:t>
            </a:r>
            <a:r>
              <a:rPr lang="en-US" sz="2800" dirty="0" smtClean="0"/>
              <a:t> (or </a:t>
            </a:r>
            <a:r>
              <a:rPr lang="en-US" sz="2800" i="1" dirty="0" smtClean="0"/>
              <a:t>striped</a:t>
            </a:r>
            <a:r>
              <a:rPr lang="en-US" sz="2800" dirty="0" smtClean="0"/>
              <a:t>) to allow for concurrent/parallel accesses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E.g., Chunks 1, 3 and 5 can be accessed in parallel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How much faster will a parallel program run?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the sequential execution of a program takes </a:t>
            </a:r>
            <a:r>
              <a:rPr lang="en-US" sz="2300" b="1" i="1" dirty="0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300" baseline="-25000" dirty="0" smtClean="0"/>
              <a:t> </a:t>
            </a:r>
            <a:r>
              <a:rPr lang="en-US" sz="2300" dirty="0" smtClean="0"/>
              <a:t>time units and the parallel execution on </a:t>
            </a:r>
            <a:r>
              <a:rPr lang="en-US" sz="2300" b="1" i="1" dirty="0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processors/machines takes </a:t>
            </a:r>
            <a:r>
              <a:rPr lang="en-US" sz="2300" b="1" i="1" dirty="0" err="1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err="1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time units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Suppose that out of the entire execution of the program, </a:t>
            </a:r>
            <a:r>
              <a:rPr lang="en-US" sz="2300" b="1" i="1" dirty="0" smtClean="0">
                <a:solidFill>
                  <a:schemeClr val="tx1"/>
                </a:solidFill>
              </a:rPr>
              <a:t>s</a:t>
            </a:r>
            <a:r>
              <a:rPr lang="en-US" sz="2300" b="1" dirty="0" smtClean="0"/>
              <a:t> </a:t>
            </a:r>
            <a:r>
              <a:rPr lang="en-US" sz="2300" dirty="0" smtClean="0"/>
              <a:t>fraction of it is not parallelizable while </a:t>
            </a:r>
            <a:r>
              <a:rPr lang="en-US" sz="2300" b="1" i="1" dirty="0" smtClean="0">
                <a:solidFill>
                  <a:schemeClr val="tx1"/>
                </a:solidFill>
              </a:rPr>
              <a:t>1-s</a:t>
            </a:r>
            <a:r>
              <a:rPr lang="en-US" sz="2300" dirty="0" smtClean="0"/>
              <a:t> fraction is parallelizable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itchFamily="2" charset="2"/>
              <a:buChar char="§"/>
              <a:defRPr/>
            </a:pPr>
            <a:r>
              <a:rPr lang="en-US" sz="2300" dirty="0" smtClean="0"/>
              <a:t>Then the speedup (</a:t>
            </a:r>
            <a:r>
              <a:rPr lang="en-US" sz="2300" b="1" i="1" dirty="0" smtClean="0">
                <a:solidFill>
                  <a:srgbClr val="C00000"/>
                </a:solidFill>
              </a:rPr>
              <a:t>Amdahl’s formula</a:t>
            </a:r>
            <a:r>
              <a:rPr lang="en-US" sz="2300" dirty="0" smtClean="0"/>
              <a:t>):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sz="23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4AC9329-07F6-4D20-9E2C-03605C52A80A}" type="slidenum">
              <a:rPr lang="en-US" smtClean="0">
                <a:solidFill>
                  <a:schemeClr val="bg2"/>
                </a:solidFill>
              </a:rPr>
              <a:pPr eaLnBrk="1" hangingPunct="1"/>
              <a:t>12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5410200"/>
            <a:ext cx="3516732" cy="79566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32288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Law: An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sz="2800" dirty="0" smtClean="0"/>
              <a:t>Suppose that: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80% of your program can be parallelized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 smtClean="0"/>
              <a:t>4 machines are used to run your parallel version of </a:t>
            </a:r>
            <a:br>
              <a:rPr lang="en-US" sz="2600" dirty="0" smtClean="0"/>
            </a:br>
            <a:r>
              <a:rPr lang="en-US" sz="2600" dirty="0" smtClean="0"/>
              <a:t>the program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sz="2600" dirty="0" smtClean="0"/>
              <a:t>The speedup you can get according to Amdahl’s law is:</a:t>
            </a:r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itchFamily="2" charset="2"/>
              <a:buChar char="§"/>
              <a:defRPr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C60A62-CD09-454D-9D3F-E72940D91B24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2606" y="5715000"/>
            <a:ext cx="80772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Although you use 4 processors you cannot get a speedup more than 2.5 times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541837"/>
            <a:ext cx="3627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44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Real Vs. Actual Cases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Amdahl’s argument is too simplified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In reality, communication overhead and potential workload imbalance exist upon running parallel programs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35814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6482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715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6482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51816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9200" y="33210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3338" y="33210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57400" y="3810000"/>
            <a:ext cx="1641475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19200" y="39306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35138" y="39306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7650" y="41592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46926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" y="52260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600" y="57594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65138" y="3413125"/>
            <a:ext cx="417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1475" y="3930650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6172200"/>
            <a:ext cx="302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1. Parallel Speed-up: An Ideal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03463" y="5334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03463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32113" y="5364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13063" y="5773738"/>
            <a:ext cx="12112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0" y="5257800"/>
            <a:ext cx="2052638" cy="8223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38763" y="35782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72163" y="3578225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8763" y="41116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38763" y="46450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8763" y="51784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8763" y="57118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72163" y="4114800"/>
            <a:ext cx="5334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72163" y="4648200"/>
            <a:ext cx="3810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72163" y="5178425"/>
            <a:ext cx="604837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72163" y="5711825"/>
            <a:ext cx="61595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67363" y="33178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21500" y="33178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3387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721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67363" y="39274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3300" y="39274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95813" y="41560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6763" y="46894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6763" y="52228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576763" y="57562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13300" y="3409950"/>
            <a:ext cx="417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19638" y="3927475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38763" y="6169025"/>
            <a:ext cx="312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i="1"/>
              <a:t>2. Parallel Speed-up: An Actual Case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56425" y="4953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56425" y="5334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585075" y="4983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566025" y="5392738"/>
            <a:ext cx="1211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938963" y="4876800"/>
            <a:ext cx="2052637" cy="1047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1763" y="4111625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77000" y="4648200"/>
            <a:ext cx="147638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1763" y="5164138"/>
            <a:ext cx="142875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88113" y="5697538"/>
            <a:ext cx="141287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05563" y="4019550"/>
            <a:ext cx="0" cy="2060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/>
          <p:cNvCxnSpPr/>
          <p:nvPr/>
        </p:nvCxnSpPr>
        <p:spPr>
          <a:xfrm>
            <a:off x="6550025" y="608012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091363" y="5995988"/>
            <a:ext cx="1092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 b="1" i="1"/>
              <a:t>Load Unbalance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91363" y="5651500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315200" y="5697538"/>
            <a:ext cx="16081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100"/>
              <a:t>Communication overhead</a:t>
            </a:r>
          </a:p>
        </p:txBody>
      </p:sp>
      <p:cxnSp>
        <p:nvCxnSpPr>
          <p:cNvPr id="4101" name="Straight Connector 4100"/>
          <p:cNvCxnSpPr/>
          <p:nvPr/>
        </p:nvCxnSpPr>
        <p:spPr>
          <a:xfrm>
            <a:off x="4419600" y="3250962"/>
            <a:ext cx="0" cy="335280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rved Up Arrow 83"/>
          <p:cNvSpPr/>
          <p:nvPr/>
        </p:nvSpPr>
        <p:spPr>
          <a:xfrm>
            <a:off x="3998913" y="6363812"/>
            <a:ext cx="841375" cy="381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88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12" grpId="0"/>
      <p:bldP spid="35" grpId="0" animBg="1"/>
      <p:bldP spid="36" grpId="0" animBg="1"/>
      <p:bldP spid="37" grpId="0"/>
      <p:bldP spid="38" grpId="0"/>
      <p:bldP spid="1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21" grpId="0" animBg="1"/>
      <p:bldP spid="70" grpId="0" animBg="1"/>
      <p:bldP spid="71" grpId="0" animBg="1"/>
      <p:bldP spid="72" grpId="0" animBg="1"/>
      <p:bldP spid="77" grpId="0"/>
      <p:bldP spid="78" grpId="0" animBg="1"/>
      <p:bldP spid="79" grpId="0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Guidelines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/>
              <a:t>Here are some guidelines to effectively benefit </a:t>
            </a:r>
            <a:br>
              <a:rPr lang="en-US" sz="2800" dirty="0" smtClean="0"/>
            </a:br>
            <a:r>
              <a:rPr lang="en-US" sz="2800" dirty="0" smtClean="0"/>
              <a:t>from parallelization: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Maximize the fraction of your program that can be parallelized 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Balance the workload of parallel processes</a:t>
            </a:r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Minimize the time spent for communication</a:t>
            </a:r>
          </a:p>
          <a:p>
            <a:pPr marL="914400" lvl="1" indent="-457200" algn="just" eaLnBrk="1" hangingPunct="1">
              <a:buFontTx/>
              <a:buNone/>
            </a:pPr>
            <a:endParaRPr lang="en-US" sz="1400" dirty="0" smtClean="0"/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  <a:pPr eaLnBrk="1" hangingPunct="1"/>
              <a:t>15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76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40765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Replicating data across servers helps in: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performance bottlenecks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Avoiding single point of failures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  <a:extLst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Main Server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97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No SQL database provides a mechanism for storage and retrieval of data that employs less constrained consistency models than traditional relational database</a:t>
            </a:r>
          </a:p>
          <a:p>
            <a:pPr algn="just"/>
            <a:r>
              <a:rPr lang="en-US" dirty="0" smtClean="0"/>
              <a:t>No SQL systems are also referred to as "</a:t>
            </a:r>
            <a:r>
              <a:rPr lang="en-US" dirty="0" err="1" smtClean="0"/>
              <a:t>NotonlySQL</a:t>
            </a:r>
            <a:r>
              <a:rPr lang="en-US" dirty="0" smtClean="0"/>
              <a:t>“ to emphasize that they do in fact allow SQL-like query languages to be used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E.g., Neo4j and </a:t>
            </a:r>
            <a:r>
              <a:rPr lang="en-US" sz="2600" dirty="0" err="1" smtClean="0"/>
              <a:t>VertexDB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Id: 3</a:t>
            </a:r>
          </a:p>
          <a:p>
            <a:pPr algn="ctr"/>
            <a:r>
              <a:rPr lang="en-US" sz="1200" dirty="0" smtClean="0"/>
              <a:t>Name: Chess</a:t>
            </a:r>
          </a:p>
          <a:p>
            <a:pPr algn="ctr"/>
            <a:r>
              <a:rPr lang="en-US" sz="1200" dirty="0" smtClean="0"/>
              <a:t>Type: Group</a:t>
            </a:r>
            <a:endParaRPr lang="en-US" sz="1200" dirty="0"/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Id:100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Id:101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Id:103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Id:104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Id:105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2011/02/14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Id:102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2005/07/01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Key-value databases and document databases are quite similar. </a:t>
            </a:r>
            <a:endParaRPr lang="en-US" dirty="0" smtClean="0"/>
          </a:p>
          <a:p>
            <a:pPr algn="just"/>
            <a:r>
              <a:rPr lang="en-US" dirty="0" smtClean="0"/>
              <a:t>Key-value </a:t>
            </a:r>
            <a:r>
              <a:rPr lang="en-US" dirty="0" smtClean="0"/>
              <a:t>databases are the simplest of the </a:t>
            </a:r>
            <a:r>
              <a:rPr lang="en-US" dirty="0" err="1" smtClean="0"/>
              <a:t>NoSQL</a:t>
            </a:r>
            <a:r>
              <a:rPr lang="en-US" dirty="0" smtClean="0"/>
              <a:t> databases: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basic data structure is a dictionary or map.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 smtClean="0"/>
              <a:t>can store a value, such as an integer, string, a JSON structure, or an array, along with a key used to reference that value.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example, a simple key-value database might have a value such as "Douglas Adams". This value is then assigned an ID, such as cust1237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Amazon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queried by matching keys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</a:t>
            </a:r>
            <a:r>
              <a:rPr lang="en-US" sz="2800" dirty="0" err="1" smtClean="0"/>
              <a:t>HBase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Vertica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Record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Row-Order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5600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(or Column-Order)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with Locality Groups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 = Group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Family {B, C}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46276"/>
            <a:ext cx="8229600" cy="430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avoids:</a:t>
            </a:r>
          </a:p>
          <a:p>
            <a:pPr lvl="1"/>
            <a:r>
              <a:rPr lang="en-US" dirty="0" smtClean="0"/>
              <a:t>Overhead of ACID transactions </a:t>
            </a:r>
          </a:p>
          <a:p>
            <a:pPr lvl="1"/>
            <a:r>
              <a:rPr lang="en-US" dirty="0" smtClean="0"/>
              <a:t>Complexity of SQL query</a:t>
            </a:r>
          </a:p>
          <a:p>
            <a:pPr lvl="1"/>
            <a:r>
              <a:rPr lang="en-US" dirty="0" smtClean="0"/>
              <a:t>Burden of up-front schema design </a:t>
            </a:r>
          </a:p>
          <a:p>
            <a:pPr lvl="1"/>
            <a:r>
              <a:rPr lang="en-US" dirty="0" smtClean="0"/>
              <a:t>DBA presence </a:t>
            </a:r>
          </a:p>
          <a:p>
            <a:pPr lvl="1"/>
            <a:r>
              <a:rPr lang="en-US" dirty="0" smtClean="0"/>
              <a:t>Transactions (It should be handled at application layer) </a:t>
            </a:r>
          </a:p>
          <a:p>
            <a:r>
              <a:rPr lang="en-US" dirty="0" smtClean="0"/>
              <a:t>Provides: </a:t>
            </a:r>
          </a:p>
          <a:p>
            <a:pPr lvl="1"/>
            <a:r>
              <a:rPr lang="en-US" dirty="0" smtClean="0"/>
              <a:t>Easy and frequent changes to DB </a:t>
            </a:r>
          </a:p>
          <a:p>
            <a:pPr lvl="1"/>
            <a:r>
              <a:rPr lang="en-US" dirty="0" smtClean="0"/>
              <a:t>Fast development</a:t>
            </a:r>
          </a:p>
          <a:p>
            <a:pPr lvl="1"/>
            <a:r>
              <a:rPr lang="en-US" dirty="0" smtClean="0"/>
              <a:t>Large data volumes(</a:t>
            </a:r>
            <a:r>
              <a:rPr lang="en-US" dirty="0" err="1" smtClean="0"/>
              <a:t>eg.Google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today’s time data is becoming easier to access and capture through third parties such as </a:t>
            </a:r>
            <a:r>
              <a:rPr lang="en-US" dirty="0" err="1" smtClean="0"/>
              <a:t>Facebook</a:t>
            </a:r>
            <a:r>
              <a:rPr lang="en-US" dirty="0" smtClean="0"/>
              <a:t>, Google+ and others</a:t>
            </a:r>
          </a:p>
          <a:p>
            <a:pPr algn="just"/>
            <a:r>
              <a:rPr lang="en-US" dirty="0" smtClean="0"/>
              <a:t>Personal user information, social graphs, geo location data, user-generated content and machine logging data are just a few examples where the data has been increasing exponentially</a:t>
            </a:r>
          </a:p>
          <a:p>
            <a:pPr algn="just"/>
            <a:r>
              <a:rPr lang="en-US" dirty="0" smtClean="0"/>
              <a:t>To avail the above service properly, it is required to process huge amount of data</a:t>
            </a:r>
          </a:p>
          <a:p>
            <a:pPr algn="just"/>
            <a:r>
              <a:rPr lang="en-US" dirty="0" smtClean="0"/>
              <a:t>Which SQL databases were never designed</a:t>
            </a:r>
          </a:p>
          <a:p>
            <a:pPr algn="just"/>
            <a:r>
              <a:rPr lang="en-US" dirty="0" smtClean="0"/>
              <a:t>The evolution of </a:t>
            </a:r>
            <a:r>
              <a:rPr lang="en-US" dirty="0" err="1" smtClean="0"/>
              <a:t>NoSql</a:t>
            </a:r>
            <a:r>
              <a:rPr lang="en-US" dirty="0" smtClean="0"/>
              <a:t> databases is to handle these huge </a:t>
            </a:r>
            <a:r>
              <a:rPr lang="en-US" smtClean="0"/>
              <a:t>data properly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863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office documents and transactional entries in a financial database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dynamic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4108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Classifying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Segmenting data into one of the following 4 quadrants can help in designing and developing a pertaining storage solution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Relational databases are usually used for structured data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File systems or </a:t>
            </a:r>
            <a:r>
              <a:rPr lang="en-US" sz="2600" i="1" dirty="0" smtClean="0">
                <a:solidFill>
                  <a:srgbClr val="000099"/>
                </a:solidFill>
              </a:rPr>
              <a:t>NoSQL databases</a:t>
            </a:r>
            <a:r>
              <a:rPr lang="en-US" sz="2600" dirty="0" smtClean="0"/>
              <a:t> can be used for (static), unstructured data (</a:t>
            </a:r>
            <a:r>
              <a:rPr lang="en-US" sz="2600" i="1" dirty="0" smtClean="0"/>
              <a:t>more on these later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Production, </a:t>
            </a:r>
            <a:r>
              <a:rPr lang="en-US" dirty="0" err="1" smtClean="0"/>
              <a:t>eCAD</a:t>
            </a:r>
            <a:r>
              <a:rPr lang="en-US" dirty="0" smtClean="0"/>
              <a:t>, </a:t>
            </a:r>
            <a:r>
              <a:rPr lang="en-US" dirty="0" err="1" smtClean="0"/>
              <a:t>mCAD</a:t>
            </a:r>
            <a:r>
              <a:rPr lang="en-US" dirty="0" smtClean="0"/>
              <a:t>, Office Docs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Archive, Broadcast, Medical Imaging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Systems, ERP,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BI, Data Warehousing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Unstructured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94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41724</TotalTime>
  <Words>1244</Words>
  <Application>Microsoft Office PowerPoint</Application>
  <PresentationFormat>On-screen Show (4:3)</PresentationFormat>
  <Paragraphs>375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NoSQL</vt:lpstr>
      <vt:lpstr>What is NoSQL?</vt:lpstr>
      <vt:lpstr>What is NoSQL?</vt:lpstr>
      <vt:lpstr>What is NoSQL?</vt:lpstr>
      <vt:lpstr>Characteristics of NoSQL databases </vt:lpstr>
      <vt:lpstr>Why NoSQL</vt:lpstr>
      <vt:lpstr>Types of Data</vt:lpstr>
      <vt:lpstr>Types of Data</vt:lpstr>
      <vt:lpstr>Why Classifying Data?</vt:lpstr>
      <vt:lpstr>Scaling Traditional Databases</vt:lpstr>
      <vt:lpstr>Why Sharding Data?</vt:lpstr>
      <vt:lpstr>Amdahl’s Law</vt:lpstr>
      <vt:lpstr>Amdahl’s Law: An Example</vt:lpstr>
      <vt:lpstr>Real Vs. Actual Cases</vt:lpstr>
      <vt:lpstr>Some Guidelines</vt:lpstr>
      <vt:lpstr>Why Replicating Data?</vt:lpstr>
      <vt:lpstr>Why Replicating Data?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Key-Value Stores</vt:lpstr>
      <vt:lpstr>Types of NoSQL Databases</vt:lpstr>
      <vt:lpstr>Columnar Databases</vt:lpstr>
    </vt:vector>
  </TitlesOfParts>
  <Company>Carnegie Mellon University in Qatar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Rushali</cp:lastModifiedBy>
  <cp:revision>3910</cp:revision>
  <dcterms:created xsi:type="dcterms:W3CDTF">2013-11-24T06:45:02Z</dcterms:created>
  <dcterms:modified xsi:type="dcterms:W3CDTF">2020-11-11T04:17:15Z</dcterms:modified>
</cp:coreProperties>
</file>