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73" r:id="rId15"/>
    <p:sldId id="280" r:id="rId16"/>
    <p:sldId id="274" r:id="rId17"/>
    <p:sldId id="275" r:id="rId18"/>
    <p:sldId id="276" r:id="rId19"/>
    <p:sldId id="277" r:id="rId20"/>
    <p:sldId id="278"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AB3F6B-C205-4525-85A5-5AB7C39D297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12838"/>
            <a:ext cx="4038600" cy="498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12838"/>
            <a:ext cx="4038600" cy="498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D883B37-F9E1-4015-A696-0BCFE0CBDCC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12838"/>
            <a:ext cx="4038600" cy="4983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112838"/>
            <a:ext cx="4038600" cy="2414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679825"/>
            <a:ext cx="4038600" cy="2416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13140261-DB00-4112-958E-DB979C391C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AB3F6B-C205-4525-85A5-5AB7C39D297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AB3F6B-C205-4525-85A5-5AB7C39D29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ACAA3C-8168-4AE6-861B-6801A0C33D7A}" type="datetimeFigureOut">
              <a:rPr lang="en-US" smtClean="0"/>
              <a:pPr/>
              <a:t>11/26/2020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AB3F6B-C205-4525-85A5-5AB7C39D297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ACAA3C-8168-4AE6-861B-6801A0C33D7A}" type="datetimeFigureOut">
              <a:rPr lang="en-US" smtClean="0"/>
              <a:pPr/>
              <a:t>11/26/2020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AB3F6B-C205-4525-85A5-5AB7C39D297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Databases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Shared Nothing Disk System in Parallel Databases</a:t>
            </a:r>
            <a:endParaRPr lang="en-US" dirty="0"/>
          </a:p>
        </p:txBody>
      </p:sp>
      <p:sp>
        <p:nvSpPr>
          <p:cNvPr id="3" name="Content Placeholder 2"/>
          <p:cNvSpPr>
            <a:spLocks noGrp="1"/>
          </p:cNvSpPr>
          <p:nvPr>
            <p:ph idx="1"/>
          </p:nvPr>
        </p:nvSpPr>
        <p:spPr>
          <a:xfrm>
            <a:off x="381000" y="1600200"/>
            <a:ext cx="8305800" cy="4572000"/>
          </a:xfrm>
        </p:spPr>
        <p:txBody>
          <a:bodyPr>
            <a:normAutofit/>
          </a:bodyPr>
          <a:lstStyle/>
          <a:p>
            <a:pPr algn="just"/>
            <a:r>
              <a:rPr lang="en-US" sz="2400" dirty="0" smtClean="0"/>
              <a:t>Each processor in the shared nothing system has its own local memory and local disk.</a:t>
            </a:r>
          </a:p>
          <a:p>
            <a:pPr algn="just"/>
            <a:r>
              <a:rPr lang="en-US" sz="2400" dirty="0" smtClean="0"/>
              <a:t>Processors can communicate with each other through intercommunication channel.</a:t>
            </a:r>
          </a:p>
          <a:p>
            <a:pPr algn="just"/>
            <a:r>
              <a:rPr lang="en-US" sz="2400" dirty="0" smtClean="0"/>
              <a:t>Any processor can act as a server to serve the data which is stored on local disk.</a:t>
            </a:r>
          </a:p>
          <a:p>
            <a:pPr algn="just"/>
            <a:endParaRPr lang="en-US" sz="2400" dirty="0"/>
          </a:p>
        </p:txBody>
      </p:sp>
      <p:pic>
        <p:nvPicPr>
          <p:cNvPr id="3074" name="Picture 2"/>
          <p:cNvPicPr>
            <a:picLocks noChangeAspect="1" noChangeArrowheads="1"/>
          </p:cNvPicPr>
          <p:nvPr/>
        </p:nvPicPr>
        <p:blipFill>
          <a:blip r:embed="rId2"/>
          <a:srcRect/>
          <a:stretch>
            <a:fillRect/>
          </a:stretch>
        </p:blipFill>
        <p:spPr bwMode="auto">
          <a:xfrm>
            <a:off x="1981200" y="4029075"/>
            <a:ext cx="4752975" cy="2752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Nothing Disk System in Parallel Databases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Advantages of Shared nothing disk system</a:t>
            </a:r>
          </a:p>
          <a:p>
            <a:pPr lvl="1"/>
            <a:r>
              <a:rPr lang="en-US" dirty="0" smtClean="0"/>
              <a:t>Number of processors and disk can be connected as per the requirement in share nothing disk system.</a:t>
            </a:r>
          </a:p>
          <a:p>
            <a:pPr lvl="1"/>
            <a:r>
              <a:rPr lang="en-US" dirty="0" smtClean="0"/>
              <a:t>Shared nothing disk system can support for many processor, which makes the system more scalable.</a:t>
            </a:r>
          </a:p>
          <a:p>
            <a:r>
              <a:rPr lang="en-US" b="1" dirty="0" smtClean="0"/>
              <a:t>Disadvantages of Shared nothing disk system</a:t>
            </a:r>
          </a:p>
          <a:p>
            <a:pPr lvl="1"/>
            <a:r>
              <a:rPr lang="en-US" dirty="0" smtClean="0"/>
              <a:t>Data partitioning is required in shared nothing disk system.</a:t>
            </a:r>
          </a:p>
          <a:p>
            <a:pPr lvl="1"/>
            <a:r>
              <a:rPr lang="en-US" dirty="0" smtClean="0"/>
              <a:t>Cost of communication for accessing local disk is much higher.</a:t>
            </a:r>
          </a:p>
          <a:p>
            <a:r>
              <a:rPr lang="en-US" b="1" dirty="0" smtClean="0"/>
              <a:t>Applications of Shared nothing disk system</a:t>
            </a:r>
          </a:p>
          <a:p>
            <a:pPr lvl="1"/>
            <a:r>
              <a:rPr lang="en-US" dirty="0" err="1" smtClean="0"/>
              <a:t>Tera</a:t>
            </a:r>
            <a:r>
              <a:rPr lang="en-US" dirty="0" smtClean="0"/>
              <a:t> data database machine.</a:t>
            </a:r>
          </a:p>
          <a:p>
            <a:pPr lvl="1"/>
            <a:r>
              <a:rPr lang="en-US" dirty="0" smtClean="0"/>
              <a:t>The Grace and Gamma research prototypes.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8686800" cy="1143000"/>
          </a:xfrm>
        </p:spPr>
        <p:txBody>
          <a:bodyPr>
            <a:normAutofit fontScale="90000"/>
          </a:bodyPr>
          <a:lstStyle/>
          <a:p>
            <a:r>
              <a:rPr lang="en-US" dirty="0" smtClean="0"/>
              <a:t>Hierarchical System or Non-Uniform Memory Architecture</a:t>
            </a:r>
            <a:br>
              <a:rPr lang="en-US" dirty="0" smtClean="0"/>
            </a:br>
            <a:endParaRPr lang="en-US" dirty="0"/>
          </a:p>
        </p:txBody>
      </p:sp>
      <p:sp>
        <p:nvSpPr>
          <p:cNvPr id="3" name="Content Placeholder 2"/>
          <p:cNvSpPr>
            <a:spLocks noGrp="1"/>
          </p:cNvSpPr>
          <p:nvPr>
            <p:ph idx="1"/>
          </p:nvPr>
        </p:nvSpPr>
        <p:spPr>
          <a:xfrm>
            <a:off x="457200" y="2164080"/>
            <a:ext cx="8229600" cy="4389120"/>
          </a:xfrm>
        </p:spPr>
        <p:txBody>
          <a:bodyPr>
            <a:normAutofit fontScale="92500"/>
          </a:bodyPr>
          <a:lstStyle/>
          <a:p>
            <a:pPr algn="just"/>
            <a:r>
              <a:rPr lang="en-US" dirty="0" smtClean="0"/>
              <a:t>Hierarchical model system is a hybrid of shared memory system, shared disk system and shared nothing system.</a:t>
            </a:r>
          </a:p>
          <a:p>
            <a:pPr algn="just"/>
            <a:r>
              <a:rPr lang="en-US" dirty="0" smtClean="0"/>
              <a:t>Hierarchical model is also known as </a:t>
            </a:r>
            <a:r>
              <a:rPr lang="en-US" b="1" dirty="0" smtClean="0"/>
              <a:t>Non-Uniform Memory Architecture (NUMA).</a:t>
            </a:r>
            <a:endParaRPr lang="en-US" dirty="0" smtClean="0"/>
          </a:p>
          <a:p>
            <a:pPr algn="just"/>
            <a:r>
              <a:rPr lang="en-US" dirty="0" smtClean="0"/>
              <a:t>In this system each group of processor has a local memory. But processors from other groups can access memory which is associated with the other group in coherent.</a:t>
            </a:r>
          </a:p>
          <a:p>
            <a:pPr algn="just"/>
            <a:r>
              <a:rPr lang="en-US" b="1" dirty="0" smtClean="0"/>
              <a:t>NUMA</a:t>
            </a:r>
            <a:r>
              <a:rPr lang="en-US" dirty="0" smtClean="0"/>
              <a:t> uses local and remote memory(Memory from other group), hence it will take longer time to communicate with each other.</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dirty="0" smtClean="0"/>
              <a:t>Hierarchical System or Non-Uniform Memory Architecture</a:t>
            </a:r>
            <a:br>
              <a:rPr lang="en-US" dirty="0" smtClean="0"/>
            </a:br>
            <a:endParaRPr lang="en-US" dirty="0"/>
          </a:p>
        </p:txBody>
      </p:sp>
      <p:sp>
        <p:nvSpPr>
          <p:cNvPr id="3" name="Content Placeholder 2"/>
          <p:cNvSpPr>
            <a:spLocks noGrp="1"/>
          </p:cNvSpPr>
          <p:nvPr>
            <p:ph idx="1"/>
          </p:nvPr>
        </p:nvSpPr>
        <p:spPr>
          <a:xfrm>
            <a:off x="457200" y="2087880"/>
            <a:ext cx="8229600" cy="4389120"/>
          </a:xfrm>
        </p:spPr>
        <p:txBody>
          <a:bodyPr/>
          <a:lstStyle/>
          <a:p>
            <a:r>
              <a:rPr lang="en-US" b="1" dirty="0" smtClean="0"/>
              <a:t>Advantages of NUMA</a:t>
            </a:r>
          </a:p>
          <a:p>
            <a:pPr lvl="1"/>
            <a:r>
              <a:rPr lang="en-US" dirty="0" smtClean="0"/>
              <a:t>Improves the scalability of the system.</a:t>
            </a:r>
          </a:p>
          <a:p>
            <a:pPr lvl="1"/>
            <a:r>
              <a:rPr lang="en-US" dirty="0" smtClean="0"/>
              <a:t>Memory bottleneck(shortage of memory) problem is minimized in this architecture.</a:t>
            </a:r>
          </a:p>
          <a:p>
            <a:r>
              <a:rPr lang="en-US" b="1" dirty="0" smtClean="0"/>
              <a:t>Disadvantages of NUMA</a:t>
            </a:r>
          </a:p>
          <a:p>
            <a:pPr lvl="1"/>
            <a:r>
              <a:rPr lang="en-US" dirty="0" smtClean="0"/>
              <a:t>The cost of the architecture is higher compared to other architectures.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dirty="0">
                <a:solidFill>
                  <a:schemeClr val="tx1"/>
                </a:solidFill>
              </a:rPr>
              <a:t>Sources of Overheads in Parallel Programs </a:t>
            </a:r>
          </a:p>
        </p:txBody>
      </p:sp>
      <p:sp>
        <p:nvSpPr>
          <p:cNvPr id="7171" name="Rectangle 3"/>
          <p:cNvSpPr>
            <a:spLocks noGrp="1" noChangeArrowheads="1"/>
          </p:cNvSpPr>
          <p:nvPr>
            <p:ph type="body" idx="1"/>
          </p:nvPr>
        </p:nvSpPr>
        <p:spPr>
          <a:xfrm>
            <a:off x="533400" y="2133600"/>
            <a:ext cx="8229600" cy="4191000"/>
          </a:xfrm>
        </p:spPr>
        <p:txBody>
          <a:bodyPr>
            <a:normAutofit lnSpcReduction="10000"/>
          </a:bodyPr>
          <a:lstStyle/>
          <a:p>
            <a:pPr algn="just">
              <a:lnSpc>
                <a:spcPct val="80000"/>
              </a:lnSpc>
            </a:pPr>
            <a:endParaRPr lang="en-US" dirty="0" smtClean="0"/>
          </a:p>
          <a:p>
            <a:pPr algn="just">
              <a:lnSpc>
                <a:spcPct val="80000"/>
              </a:lnSpc>
            </a:pPr>
            <a:r>
              <a:rPr lang="en-US" dirty="0" err="1" smtClean="0"/>
              <a:t>Interprocess</a:t>
            </a:r>
            <a:r>
              <a:rPr lang="en-US" dirty="0" smtClean="0"/>
              <a:t> </a:t>
            </a:r>
            <a:r>
              <a:rPr lang="en-US" dirty="0"/>
              <a:t>interactions: Processors working on any non-trivial parallel problem will need to talk to each other. </a:t>
            </a:r>
          </a:p>
          <a:p>
            <a:pPr algn="just">
              <a:lnSpc>
                <a:spcPct val="80000"/>
              </a:lnSpc>
            </a:pPr>
            <a:endParaRPr lang="en-US" dirty="0"/>
          </a:p>
          <a:p>
            <a:pPr algn="just">
              <a:lnSpc>
                <a:spcPct val="80000"/>
              </a:lnSpc>
            </a:pPr>
            <a:r>
              <a:rPr lang="en-US" dirty="0"/>
              <a:t>Idling: Processes may idle because of load imbalance, synchronization, or serial components. </a:t>
            </a:r>
          </a:p>
          <a:p>
            <a:pPr algn="just">
              <a:lnSpc>
                <a:spcPct val="80000"/>
              </a:lnSpc>
            </a:pPr>
            <a:endParaRPr lang="en-US" dirty="0"/>
          </a:p>
          <a:p>
            <a:pPr algn="just">
              <a:lnSpc>
                <a:spcPct val="80000"/>
              </a:lnSpc>
            </a:pPr>
            <a:r>
              <a:rPr lang="en-US" dirty="0"/>
              <a:t>Excess Computation: This is computation not performed by the serial version. This might be because the serial algorithm is difficult to parallelize, or that some computations are repeated across processors to minimize communication. </a:t>
            </a:r>
          </a:p>
          <a:p>
            <a:pPr algn="just">
              <a:lnSpc>
                <a:spcPct val="80000"/>
              </a:lnSpc>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dirty="0" smtClean="0"/>
              <a:t>Parameters for Parallel Databases</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marL="514350" indent="-514350">
              <a:buAutoNum type="arabicPeriod"/>
            </a:pPr>
            <a:r>
              <a:rPr lang="en-US" b="1" dirty="0" smtClean="0"/>
              <a:t>Response time:</a:t>
            </a:r>
            <a:r>
              <a:rPr lang="en-US" dirty="0" smtClean="0"/>
              <a:t> It is the time taken to complete a single task for given time.</a:t>
            </a:r>
          </a:p>
          <a:p>
            <a:pPr marL="514350" indent="-514350">
              <a:buAutoNum type="arabicPeriod"/>
            </a:pPr>
            <a:r>
              <a:rPr lang="en-US" b="1" dirty="0" smtClean="0"/>
              <a:t> Speed up in Parallel database</a:t>
            </a:r>
            <a:r>
              <a:rPr lang="en-US" b="1" dirty="0" smtClean="0"/>
              <a:t>:</a:t>
            </a:r>
          </a:p>
          <a:p>
            <a:pPr marL="880110" lvl="1" indent="-514350">
              <a:buAutoNum type="arabicPeriod"/>
            </a:pPr>
            <a:r>
              <a:rPr lang="en-US" dirty="0" smtClean="0"/>
              <a:t>Speed </a:t>
            </a:r>
            <a:r>
              <a:rPr lang="en-US" dirty="0" smtClean="0"/>
              <a:t>up is the process of  increasing degree of (resources) parallelism to complete a running task in less time.</a:t>
            </a:r>
          </a:p>
          <a:p>
            <a:pPr marL="880110" lvl="1" indent="-514350">
              <a:buAutoNum type="arabicPeriod"/>
            </a:pPr>
            <a:r>
              <a:rPr lang="en-US" dirty="0" smtClean="0"/>
              <a:t>The time required for running task is inversely proportional to number of resources.</a:t>
            </a:r>
          </a:p>
          <a:p>
            <a:pPr marL="514350" indent="-514350">
              <a:buAutoNum type="arabicPeriod"/>
            </a:pPr>
            <a:endParaRPr lang="en-US" b="1" dirty="0" smtClean="0"/>
          </a:p>
          <a:p>
            <a:pPr marL="514350" indent="-514350">
              <a:buFont typeface="Wingdings 2"/>
              <a:buAutoNum type="arabicPeriod"/>
            </a:pPr>
            <a:r>
              <a:rPr lang="en-US" b="1" dirty="0" smtClean="0"/>
              <a:t>Scale-up</a:t>
            </a:r>
            <a:r>
              <a:rPr lang="en-US" dirty="0" smtClean="0"/>
              <a:t> is the ability to keep performance constant, when number of process and resources increases proportionally.</a:t>
            </a:r>
          </a:p>
          <a:p>
            <a:pPr>
              <a:buNone/>
            </a:pPr>
            <a:endParaRPr lang="en-US" dirty="0" smtClean="0"/>
          </a:p>
          <a:p>
            <a:pPr marL="880110" lvl="1" indent="-514350">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1036638"/>
            <a:ext cx="8686800" cy="944562"/>
          </a:xfrm>
        </p:spPr>
        <p:txBody>
          <a:bodyPr>
            <a:noAutofit/>
          </a:bodyPr>
          <a:lstStyle/>
          <a:p>
            <a:r>
              <a:rPr lang="en-US" sz="4000" dirty="0">
                <a:solidFill>
                  <a:schemeClr val="tx1"/>
                </a:solidFill>
              </a:rPr>
              <a:t>Performance Metrics for Parallel Systems: Execution </a:t>
            </a:r>
            <a:r>
              <a:rPr lang="en-US" sz="4000" dirty="0" smtClean="0">
                <a:solidFill>
                  <a:schemeClr val="tx1"/>
                </a:solidFill>
              </a:rPr>
              <a:t>Time </a:t>
            </a:r>
            <a:endParaRPr lang="en-US" sz="4000" dirty="0">
              <a:solidFill>
                <a:schemeClr val="tx1"/>
              </a:solidFill>
            </a:endParaRPr>
          </a:p>
        </p:txBody>
      </p:sp>
      <p:sp>
        <p:nvSpPr>
          <p:cNvPr id="8195" name="Rectangle 3"/>
          <p:cNvSpPr>
            <a:spLocks noGrp="1" noChangeArrowheads="1"/>
          </p:cNvSpPr>
          <p:nvPr>
            <p:ph type="body" idx="1"/>
          </p:nvPr>
        </p:nvSpPr>
        <p:spPr>
          <a:xfrm>
            <a:off x="457200" y="2179638"/>
            <a:ext cx="8229600" cy="4297362"/>
          </a:xfrm>
        </p:spPr>
        <p:txBody>
          <a:bodyPr/>
          <a:lstStyle/>
          <a:p>
            <a:pPr>
              <a:lnSpc>
                <a:spcPct val="80000"/>
              </a:lnSpc>
            </a:pPr>
            <a:r>
              <a:rPr lang="en-US" dirty="0"/>
              <a:t>Serial runtime of a program is the time elapsed between the beginning and the end of its execution on a sequential computer. </a:t>
            </a:r>
          </a:p>
          <a:p>
            <a:pPr>
              <a:lnSpc>
                <a:spcPct val="80000"/>
              </a:lnSpc>
            </a:pPr>
            <a:endParaRPr lang="en-US" dirty="0"/>
          </a:p>
          <a:p>
            <a:pPr>
              <a:lnSpc>
                <a:spcPct val="80000"/>
              </a:lnSpc>
            </a:pPr>
            <a:r>
              <a:rPr lang="en-US" dirty="0"/>
              <a:t>The parallel runtime is the time that elapses from the moment the first processor starts to the moment the last processor finishes execution. </a:t>
            </a:r>
          </a:p>
          <a:p>
            <a:pPr>
              <a:lnSpc>
                <a:spcPct val="80000"/>
              </a:lnSpc>
            </a:pPr>
            <a:endParaRPr lang="en-US" dirty="0"/>
          </a:p>
          <a:p>
            <a:pPr>
              <a:lnSpc>
                <a:spcPct val="80000"/>
              </a:lnSpc>
            </a:pPr>
            <a:r>
              <a:rPr lang="en-US" dirty="0"/>
              <a:t>We denote the serial runtime </a:t>
            </a:r>
            <a:r>
              <a:rPr lang="en-US" smtClean="0"/>
              <a:t>by </a:t>
            </a:r>
            <a:r>
              <a:rPr lang="en-US" b="1" i="1" smtClean="0"/>
              <a:t>Ts</a:t>
            </a:r>
            <a:r>
              <a:rPr lang="en-US" smtClean="0"/>
              <a:t>   </a:t>
            </a:r>
            <a:r>
              <a:rPr lang="en-US" dirty="0"/>
              <a:t>and the parallel runtime by </a:t>
            </a:r>
            <a:r>
              <a:rPr lang="en-US" b="1" i="1" dirty="0"/>
              <a:t>T</a:t>
            </a:r>
            <a:r>
              <a:rPr lang="en-US" b="1" i="1" baseline="-25000" dirty="0"/>
              <a:t>P </a:t>
            </a:r>
            <a:r>
              <a:rPr lang="en-US" dirty="0"/>
              <a:t>.</a:t>
            </a:r>
            <a:endParaRPr lang="en-US" baseline="-25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503238"/>
            <a:ext cx="8229600" cy="944562"/>
          </a:xfrm>
        </p:spPr>
        <p:txBody>
          <a:bodyPr>
            <a:noAutofit/>
          </a:bodyPr>
          <a:lstStyle/>
          <a:p>
            <a:r>
              <a:rPr lang="en-US" sz="4000" dirty="0">
                <a:solidFill>
                  <a:schemeClr val="tx1"/>
                </a:solidFill>
              </a:rPr>
              <a:t>Performance Metrics for Parallel Systems: Total Parallel Overhead </a:t>
            </a:r>
          </a:p>
        </p:txBody>
      </p:sp>
      <p:sp>
        <p:nvSpPr>
          <p:cNvPr id="9219" name="Rectangle 3"/>
          <p:cNvSpPr>
            <a:spLocks noGrp="1" noChangeArrowheads="1"/>
          </p:cNvSpPr>
          <p:nvPr>
            <p:ph type="body" idx="1"/>
          </p:nvPr>
        </p:nvSpPr>
        <p:spPr>
          <a:xfrm>
            <a:off x="457200" y="1798638"/>
            <a:ext cx="8229600" cy="4983162"/>
          </a:xfrm>
        </p:spPr>
        <p:txBody>
          <a:bodyPr>
            <a:normAutofit fontScale="92500" lnSpcReduction="20000"/>
          </a:bodyPr>
          <a:lstStyle/>
          <a:p>
            <a:pPr algn="just">
              <a:lnSpc>
                <a:spcPct val="80000"/>
              </a:lnSpc>
            </a:pPr>
            <a:r>
              <a:rPr lang="en-US" dirty="0"/>
              <a:t>Let </a:t>
            </a:r>
            <a:r>
              <a:rPr lang="en-US" b="1" i="1" dirty="0" smtClean="0"/>
              <a:t>T</a:t>
            </a:r>
            <a:r>
              <a:rPr lang="en-US" b="1" i="1" baseline="-25000" dirty="0" smtClean="0"/>
              <a:t>all </a:t>
            </a:r>
            <a:r>
              <a:rPr lang="en-US" dirty="0"/>
              <a:t>be the total time collectively spent by all the processing elements. </a:t>
            </a:r>
          </a:p>
          <a:p>
            <a:pPr algn="just">
              <a:lnSpc>
                <a:spcPct val="80000"/>
              </a:lnSpc>
            </a:pPr>
            <a:endParaRPr lang="en-US" dirty="0"/>
          </a:p>
          <a:p>
            <a:pPr algn="just">
              <a:lnSpc>
                <a:spcPct val="80000"/>
              </a:lnSpc>
            </a:pPr>
            <a:r>
              <a:rPr lang="en-US" b="1" i="1" dirty="0"/>
              <a:t>T</a:t>
            </a:r>
            <a:r>
              <a:rPr lang="en-US" b="1" i="1" baseline="-25000" dirty="0"/>
              <a:t>S</a:t>
            </a:r>
            <a:r>
              <a:rPr lang="en-US" dirty="0"/>
              <a:t>  is the serial </a:t>
            </a:r>
            <a:r>
              <a:rPr lang="en-US" dirty="0" smtClean="0"/>
              <a:t>time and </a:t>
            </a:r>
            <a:r>
              <a:rPr lang="en-US" b="1" i="1" dirty="0" smtClean="0"/>
              <a:t>T</a:t>
            </a:r>
            <a:r>
              <a:rPr lang="en-US" b="1" i="1" baseline="-25000" dirty="0" smtClean="0"/>
              <a:t>P</a:t>
            </a:r>
            <a:r>
              <a:rPr lang="en-US" b="1" i="1" dirty="0" smtClean="0"/>
              <a:t> </a:t>
            </a:r>
            <a:r>
              <a:rPr lang="en-US" dirty="0" smtClean="0"/>
              <a:t>is the parallel runtime. </a:t>
            </a:r>
            <a:endParaRPr lang="en-US" dirty="0"/>
          </a:p>
          <a:p>
            <a:pPr algn="just">
              <a:lnSpc>
                <a:spcPct val="80000"/>
              </a:lnSpc>
            </a:pPr>
            <a:endParaRPr lang="en-US" dirty="0"/>
          </a:p>
          <a:p>
            <a:pPr algn="just">
              <a:lnSpc>
                <a:spcPct val="80000"/>
              </a:lnSpc>
            </a:pPr>
            <a:r>
              <a:rPr lang="en-US" dirty="0"/>
              <a:t>Observe that </a:t>
            </a:r>
            <a:r>
              <a:rPr lang="en-US" b="1" i="1" dirty="0" smtClean="0"/>
              <a:t>T</a:t>
            </a:r>
            <a:r>
              <a:rPr lang="en-US" b="1" i="1" baseline="-25000" dirty="0" smtClean="0"/>
              <a:t>all</a:t>
            </a:r>
            <a:r>
              <a:rPr lang="en-US" dirty="0" smtClean="0"/>
              <a:t>  </a:t>
            </a:r>
            <a:r>
              <a:rPr lang="en-US" dirty="0"/>
              <a:t>- </a:t>
            </a:r>
            <a:r>
              <a:rPr lang="en-US" b="1" i="1" dirty="0"/>
              <a:t>T</a:t>
            </a:r>
            <a:r>
              <a:rPr lang="en-US" b="1" i="1" baseline="-25000" dirty="0"/>
              <a:t>S</a:t>
            </a:r>
            <a:r>
              <a:rPr lang="en-US" dirty="0"/>
              <a:t> is then the total time spend by all processors combined in non-useful work. This is called the </a:t>
            </a:r>
            <a:r>
              <a:rPr lang="en-US" i="1" dirty="0"/>
              <a:t>total overhead</a:t>
            </a:r>
            <a:r>
              <a:rPr lang="en-US" dirty="0"/>
              <a:t>. </a:t>
            </a:r>
          </a:p>
          <a:p>
            <a:pPr algn="just">
              <a:lnSpc>
                <a:spcPct val="80000"/>
              </a:lnSpc>
            </a:pPr>
            <a:endParaRPr lang="en-US" dirty="0"/>
          </a:p>
          <a:p>
            <a:pPr algn="just">
              <a:lnSpc>
                <a:spcPct val="80000"/>
              </a:lnSpc>
            </a:pPr>
            <a:r>
              <a:rPr lang="en-US" dirty="0"/>
              <a:t>The total time collectively spent by all the processing elements </a:t>
            </a:r>
          </a:p>
          <a:p>
            <a:pPr lvl="1" algn="just">
              <a:lnSpc>
                <a:spcPct val="80000"/>
              </a:lnSpc>
              <a:buFontTx/>
              <a:buNone/>
            </a:pPr>
            <a:r>
              <a:rPr lang="en-US" b="1" i="1" dirty="0"/>
              <a:t>T</a:t>
            </a:r>
            <a:r>
              <a:rPr lang="en-US" b="1" i="1" baseline="-25000" dirty="0"/>
              <a:t>all</a:t>
            </a:r>
            <a:r>
              <a:rPr lang="en-US" dirty="0"/>
              <a:t> = </a:t>
            </a:r>
            <a:r>
              <a:rPr lang="en-US" b="1" i="1" dirty="0"/>
              <a:t>p T</a:t>
            </a:r>
            <a:r>
              <a:rPr lang="en-US" b="1" i="1" baseline="-25000" dirty="0"/>
              <a:t>P  	</a:t>
            </a:r>
            <a:r>
              <a:rPr lang="en-US" dirty="0"/>
              <a:t>(</a:t>
            </a:r>
            <a:r>
              <a:rPr lang="en-US" b="1" i="1" dirty="0"/>
              <a:t>p</a:t>
            </a:r>
            <a:r>
              <a:rPr lang="en-US" dirty="0"/>
              <a:t> is the number of processors). </a:t>
            </a:r>
          </a:p>
          <a:p>
            <a:pPr algn="just">
              <a:lnSpc>
                <a:spcPct val="80000"/>
              </a:lnSpc>
            </a:pPr>
            <a:endParaRPr lang="en-US" dirty="0"/>
          </a:p>
          <a:p>
            <a:pPr algn="just">
              <a:lnSpc>
                <a:spcPct val="80000"/>
              </a:lnSpc>
            </a:pPr>
            <a:r>
              <a:rPr lang="en-US" dirty="0"/>
              <a:t>The overhead function (</a:t>
            </a:r>
            <a:r>
              <a:rPr lang="en-US" b="1" i="1" dirty="0"/>
              <a:t>T</a:t>
            </a:r>
            <a:r>
              <a:rPr lang="en-US" b="1" i="1" baseline="-25000" dirty="0"/>
              <a:t>o</a:t>
            </a:r>
            <a:r>
              <a:rPr lang="en-US" dirty="0"/>
              <a:t>) is therefore given by  </a:t>
            </a:r>
          </a:p>
          <a:p>
            <a:pPr algn="just">
              <a:lnSpc>
                <a:spcPct val="80000"/>
              </a:lnSpc>
            </a:pPr>
            <a:endParaRPr lang="en-US" dirty="0"/>
          </a:p>
          <a:p>
            <a:pPr algn="just">
              <a:lnSpc>
                <a:spcPct val="80000"/>
              </a:lnSpc>
              <a:buFontTx/>
              <a:buNone/>
            </a:pPr>
            <a:r>
              <a:rPr lang="en-US" dirty="0"/>
              <a:t>            			 </a:t>
            </a:r>
            <a:r>
              <a:rPr lang="en-US" b="1" i="1" dirty="0"/>
              <a:t>T</a:t>
            </a:r>
            <a:r>
              <a:rPr lang="en-US" b="1" i="1" baseline="-25000" dirty="0"/>
              <a:t>o</a:t>
            </a:r>
            <a:r>
              <a:rPr lang="en-US" dirty="0"/>
              <a:t> = </a:t>
            </a:r>
            <a:r>
              <a:rPr lang="en-US" b="1" i="1" dirty="0"/>
              <a:t>p T</a:t>
            </a:r>
            <a:r>
              <a:rPr lang="en-US" b="1" i="1" baseline="-25000" dirty="0"/>
              <a:t>P</a:t>
            </a:r>
            <a:r>
              <a:rPr lang="en-US" dirty="0"/>
              <a:t> - </a:t>
            </a:r>
            <a:r>
              <a:rPr lang="en-US" b="1" i="1" dirty="0"/>
              <a:t>T</a:t>
            </a:r>
            <a:r>
              <a:rPr lang="en-US" b="1" i="1" baseline="-25000" dirty="0"/>
              <a:t>S</a:t>
            </a:r>
            <a:r>
              <a:rPr lang="en-US" dirty="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dirty="0">
                <a:solidFill>
                  <a:schemeClr val="tx1"/>
                </a:solidFill>
              </a:rPr>
              <a:t>Performance Metrics for Parallel Systems: Speedup </a:t>
            </a:r>
          </a:p>
        </p:txBody>
      </p:sp>
      <p:sp>
        <p:nvSpPr>
          <p:cNvPr id="10243" name="Rectangle 3"/>
          <p:cNvSpPr>
            <a:spLocks noGrp="1" noChangeArrowheads="1"/>
          </p:cNvSpPr>
          <p:nvPr>
            <p:ph type="body" idx="1"/>
          </p:nvPr>
        </p:nvSpPr>
        <p:spPr>
          <a:xfrm>
            <a:off x="457200" y="1874837"/>
            <a:ext cx="8229600" cy="4983163"/>
          </a:xfrm>
        </p:spPr>
        <p:txBody>
          <a:bodyPr/>
          <a:lstStyle/>
          <a:p>
            <a:pPr>
              <a:lnSpc>
                <a:spcPct val="80000"/>
              </a:lnSpc>
            </a:pPr>
            <a:r>
              <a:rPr lang="en-US" dirty="0"/>
              <a:t>What is the benefit from parallelism? </a:t>
            </a:r>
          </a:p>
          <a:p>
            <a:pPr>
              <a:lnSpc>
                <a:spcPct val="80000"/>
              </a:lnSpc>
            </a:pPr>
            <a:endParaRPr lang="en-US" dirty="0"/>
          </a:p>
          <a:p>
            <a:pPr>
              <a:lnSpc>
                <a:spcPct val="80000"/>
              </a:lnSpc>
            </a:pPr>
            <a:r>
              <a:rPr lang="en-US" b="1" dirty="0"/>
              <a:t>Speedup (</a:t>
            </a:r>
            <a:r>
              <a:rPr lang="en-US" b="1" i="1" dirty="0"/>
              <a:t>S</a:t>
            </a:r>
            <a:r>
              <a:rPr lang="en-US" b="1" dirty="0"/>
              <a:t>)</a:t>
            </a:r>
            <a:r>
              <a:rPr lang="en-US" dirty="0"/>
              <a:t> is the ratio of the time taken to solve a problem on a single processor to the time required to solve the same problem on a parallel computer with </a:t>
            </a:r>
            <a:r>
              <a:rPr lang="en-US" b="1" i="1" dirty="0"/>
              <a:t>p</a:t>
            </a:r>
            <a:r>
              <a:rPr lang="en-US" dirty="0"/>
              <a:t> identical processing elements. </a:t>
            </a:r>
            <a:endParaRPr lang="en-US" dirty="0" smtClean="0"/>
          </a:p>
          <a:p>
            <a:pPr>
              <a:lnSpc>
                <a:spcPct val="80000"/>
              </a:lnSpc>
            </a:pPr>
            <a:endParaRPr lang="en-US" dirty="0" smtClean="0"/>
          </a:p>
          <a:p>
            <a:pPr>
              <a:lnSpc>
                <a:spcPct val="80000"/>
              </a:lnSpc>
            </a:pPr>
            <a:endParaRPr lang="en-US" dirty="0" smtClean="0"/>
          </a:p>
          <a:p>
            <a:pPr>
              <a:lnSpc>
                <a:spcPct val="80000"/>
              </a:lnSpc>
            </a:pPr>
            <a:endParaRPr lang="en-US" dirty="0" smtClean="0"/>
          </a:p>
          <a:p>
            <a:pPr>
              <a:lnSpc>
                <a:spcPct val="80000"/>
              </a:lnSpc>
            </a:pPr>
            <a:r>
              <a:rPr lang="en-US" dirty="0" smtClean="0"/>
              <a:t>S= </a:t>
            </a:r>
            <a:r>
              <a:rPr lang="en-US" i="1" dirty="0" smtClean="0"/>
              <a:t>T</a:t>
            </a:r>
            <a:r>
              <a:rPr lang="en-US" i="1" baseline="-25000" dirty="0" smtClean="0"/>
              <a:t>S</a:t>
            </a:r>
            <a:r>
              <a:rPr lang="en-US" dirty="0" smtClean="0"/>
              <a:t> /</a:t>
            </a:r>
            <a:r>
              <a:rPr lang="en-US" i="1" dirty="0" smtClean="0"/>
              <a:t> T</a:t>
            </a:r>
            <a:r>
              <a:rPr lang="en-US" i="1" baseline="-25000" dirty="0" smtClean="0"/>
              <a:t>P</a:t>
            </a:r>
            <a:r>
              <a:rPr lang="en-US" dirty="0" smtClean="0"/>
              <a:t> </a:t>
            </a:r>
            <a:endParaRPr lang="en-US" dirty="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7"/>
            <a:ext cx="8229600" cy="944563"/>
          </a:xfrm>
        </p:spPr>
        <p:txBody>
          <a:bodyPr/>
          <a:lstStyle/>
          <a:p>
            <a:r>
              <a:rPr lang="en-US" dirty="0"/>
              <a:t>Scalability of Parallel Systems </a:t>
            </a:r>
          </a:p>
        </p:txBody>
      </p:sp>
      <p:sp>
        <p:nvSpPr>
          <p:cNvPr id="48131" name="Rectangle 3"/>
          <p:cNvSpPr>
            <a:spLocks noGrp="1" noChangeArrowheads="1"/>
          </p:cNvSpPr>
          <p:nvPr>
            <p:ph type="body" sz="half" idx="1"/>
          </p:nvPr>
        </p:nvSpPr>
        <p:spPr>
          <a:xfrm>
            <a:off x="304800" y="1493838"/>
            <a:ext cx="8534400" cy="5211762"/>
          </a:xfrm>
        </p:spPr>
        <p:txBody>
          <a:bodyPr>
            <a:normAutofit fontScale="92500" lnSpcReduction="20000"/>
          </a:bodyPr>
          <a:lstStyle/>
          <a:p>
            <a:pPr>
              <a:lnSpc>
                <a:spcPct val="80000"/>
              </a:lnSpc>
              <a:buFontTx/>
              <a:buNone/>
            </a:pPr>
            <a:r>
              <a:rPr lang="en-US" dirty="0"/>
              <a:t>		How do we extrapolate performance from small problems and small systems to larger problems on larger configurations? </a:t>
            </a:r>
          </a:p>
          <a:p>
            <a:pPr>
              <a:lnSpc>
                <a:spcPct val="80000"/>
              </a:lnSpc>
              <a:buFontTx/>
              <a:buNone/>
            </a:pPr>
            <a:r>
              <a:rPr lang="en-US" dirty="0"/>
              <a:t>		Consider three parallel algorithms for computing an </a:t>
            </a:r>
            <a:r>
              <a:rPr lang="en-US" b="1" i="1" dirty="0"/>
              <a:t>n</a:t>
            </a:r>
            <a:r>
              <a:rPr lang="en-US" dirty="0"/>
              <a:t>-point Fast Fourier Transform (FFT) on 64 processing elements. </a:t>
            </a:r>
          </a:p>
          <a:p>
            <a:pPr>
              <a:lnSpc>
                <a:spcPct val="80000"/>
              </a:lnSpc>
              <a:buFontTx/>
              <a:buNone/>
            </a:pPr>
            <a:endParaRPr lang="en-US" dirty="0"/>
          </a:p>
          <a:p>
            <a:pPr>
              <a:lnSpc>
                <a:spcPct val="80000"/>
              </a:lnSpc>
              <a:buFontTx/>
              <a:buNone/>
            </a:pPr>
            <a:endParaRPr lang="en-US" dirty="0"/>
          </a:p>
          <a:p>
            <a:pPr>
              <a:lnSpc>
                <a:spcPct val="80000"/>
              </a:lnSpc>
              <a:buFontTx/>
              <a:buNone/>
            </a:pPr>
            <a:endParaRPr lang="en-US" dirty="0"/>
          </a:p>
          <a:p>
            <a:pPr>
              <a:lnSpc>
                <a:spcPct val="80000"/>
              </a:lnSpc>
              <a:buFontTx/>
              <a:buNone/>
            </a:pPr>
            <a:endParaRPr lang="en-US" dirty="0"/>
          </a:p>
          <a:p>
            <a:pPr>
              <a:lnSpc>
                <a:spcPct val="80000"/>
              </a:lnSpc>
              <a:buFontTx/>
              <a:buNone/>
            </a:pPr>
            <a:endParaRPr lang="en-US" dirty="0"/>
          </a:p>
          <a:p>
            <a:pPr>
              <a:lnSpc>
                <a:spcPct val="80000"/>
              </a:lnSpc>
              <a:buFontTx/>
              <a:buNone/>
            </a:pPr>
            <a:endParaRPr lang="en-US" dirty="0"/>
          </a:p>
          <a:p>
            <a:pPr>
              <a:lnSpc>
                <a:spcPct val="80000"/>
              </a:lnSpc>
              <a:buFontTx/>
              <a:buNone/>
            </a:pPr>
            <a:r>
              <a:rPr lang="en-US" dirty="0"/>
              <a:t>		</a:t>
            </a:r>
          </a:p>
          <a:p>
            <a:pPr>
              <a:lnSpc>
                <a:spcPct val="80000"/>
              </a:lnSpc>
              <a:buFontTx/>
              <a:buNone/>
            </a:pPr>
            <a:r>
              <a:rPr lang="en-US" dirty="0"/>
              <a:t>		</a:t>
            </a:r>
          </a:p>
          <a:p>
            <a:pPr>
              <a:lnSpc>
                <a:spcPct val="80000"/>
              </a:lnSpc>
              <a:buFontTx/>
              <a:buNone/>
            </a:pPr>
            <a:r>
              <a:rPr lang="en-US" dirty="0"/>
              <a:t> 	A comparison of the speedups obtained by the binary-exchange, 2-D transpose and 3-D transpose algorithms on 64 processing elements with </a:t>
            </a:r>
            <a:r>
              <a:rPr lang="en-US" b="1" i="1" dirty="0" err="1"/>
              <a:t>t</a:t>
            </a:r>
            <a:r>
              <a:rPr lang="en-US" b="1" i="1" baseline="-25000" dirty="0" err="1"/>
              <a:t>c</a:t>
            </a:r>
            <a:r>
              <a:rPr lang="en-US" dirty="0"/>
              <a:t> </a:t>
            </a:r>
            <a:r>
              <a:rPr lang="en-US" i="1" dirty="0"/>
              <a:t>=</a:t>
            </a:r>
            <a:r>
              <a:rPr lang="en-US" dirty="0"/>
              <a:t> 2, </a:t>
            </a:r>
            <a:r>
              <a:rPr lang="en-US" b="1" i="1" dirty="0" err="1"/>
              <a:t>t</a:t>
            </a:r>
            <a:r>
              <a:rPr lang="en-US" b="1" i="1" baseline="-25000" dirty="0" err="1"/>
              <a:t>w</a:t>
            </a:r>
            <a:r>
              <a:rPr lang="en-US" dirty="0"/>
              <a:t> </a:t>
            </a:r>
            <a:r>
              <a:rPr lang="en-US" i="1" dirty="0"/>
              <a:t>=</a:t>
            </a:r>
            <a:r>
              <a:rPr lang="en-US" dirty="0"/>
              <a:t> 4, </a:t>
            </a:r>
            <a:r>
              <a:rPr lang="en-US" b="1" i="1" dirty="0" err="1"/>
              <a:t>t</a:t>
            </a:r>
            <a:r>
              <a:rPr lang="en-US" b="1" i="1" baseline="-25000" dirty="0" err="1"/>
              <a:t>s</a:t>
            </a:r>
            <a:r>
              <a:rPr lang="en-US" dirty="0"/>
              <a:t> </a:t>
            </a:r>
            <a:r>
              <a:rPr lang="en-US" i="1" dirty="0"/>
              <a:t>=</a:t>
            </a:r>
            <a:r>
              <a:rPr lang="en-US" dirty="0"/>
              <a:t> 25, and </a:t>
            </a:r>
            <a:r>
              <a:rPr lang="en-US" b="1" i="1" dirty="0" err="1"/>
              <a:t>t</a:t>
            </a:r>
            <a:r>
              <a:rPr lang="en-US" b="1" i="1" baseline="-25000" dirty="0" err="1"/>
              <a:t>h</a:t>
            </a:r>
            <a:r>
              <a:rPr lang="en-US" dirty="0"/>
              <a:t> </a:t>
            </a:r>
            <a:r>
              <a:rPr lang="en-US" i="1" dirty="0"/>
              <a:t>=</a:t>
            </a:r>
            <a:r>
              <a:rPr lang="en-US" dirty="0"/>
              <a:t> 2. </a:t>
            </a:r>
          </a:p>
          <a:p>
            <a:pPr>
              <a:lnSpc>
                <a:spcPct val="80000"/>
              </a:lnSpc>
              <a:buFontTx/>
              <a:buNone/>
            </a:pPr>
            <a:r>
              <a:rPr lang="en-US" dirty="0"/>
              <a:t>		Clearly, it is difficult to infer scaling characteristics from observations on small datasets on small machines. </a:t>
            </a:r>
          </a:p>
        </p:txBody>
      </p:sp>
      <p:graphicFrame>
        <p:nvGraphicFramePr>
          <p:cNvPr id="48155" name="Object 27"/>
          <p:cNvGraphicFramePr>
            <a:graphicFrameLocks noChangeAspect="1"/>
          </p:cNvGraphicFramePr>
          <p:nvPr>
            <p:ph sz="half" idx="2"/>
          </p:nvPr>
        </p:nvGraphicFramePr>
        <p:xfrm>
          <a:off x="2362200" y="2819400"/>
          <a:ext cx="4191000" cy="2474913"/>
        </p:xfrm>
        <a:graphic>
          <a:graphicData uri="http://schemas.openxmlformats.org/presentationml/2006/ole">
            <p:oleObj spid="_x0000_s1026" name="Bitmap Image" r:id="rId3" imgW="8504762" imgH="5020376" progId="PBrush">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Introduction to Parallel Databases</a:t>
            </a:r>
            <a:br>
              <a:rPr lang="en-US" dirty="0" smtClean="0"/>
            </a:br>
            <a:endParaRPr lang="en-US" dirty="0"/>
          </a:p>
        </p:txBody>
      </p:sp>
      <p:sp>
        <p:nvSpPr>
          <p:cNvPr id="3" name="Content Placeholder 2"/>
          <p:cNvSpPr>
            <a:spLocks noGrp="1"/>
          </p:cNvSpPr>
          <p:nvPr>
            <p:ph idx="1"/>
          </p:nvPr>
        </p:nvSpPr>
        <p:spPr>
          <a:xfrm>
            <a:off x="457200" y="1676400"/>
            <a:ext cx="8229600" cy="4953000"/>
          </a:xfrm>
        </p:spPr>
        <p:txBody>
          <a:bodyPr>
            <a:normAutofit/>
          </a:bodyPr>
          <a:lstStyle/>
          <a:p>
            <a:r>
              <a:rPr lang="en-US" dirty="0" smtClean="0"/>
              <a:t>Companies need to handle huge amount of data with high data transfer rate. </a:t>
            </a:r>
          </a:p>
          <a:p>
            <a:r>
              <a:rPr lang="en-US" dirty="0" smtClean="0"/>
              <a:t>The client server and centralized system is not much efficient. </a:t>
            </a:r>
          </a:p>
          <a:p>
            <a:r>
              <a:rPr lang="en-US" dirty="0" smtClean="0"/>
              <a:t>The need to improve the efficiency gave birth to the concept of Parallel Databases.</a:t>
            </a:r>
          </a:p>
          <a:p>
            <a:r>
              <a:rPr lang="en-US" dirty="0" smtClean="0"/>
              <a:t>Parallel database system improves performance of data processing using multiple resources in parallel, like multiple CPU and disks are used </a:t>
            </a:r>
            <a:r>
              <a:rPr lang="en-US" dirty="0" err="1" smtClean="0"/>
              <a:t>parallely</a:t>
            </a:r>
            <a:r>
              <a:rPr lang="en-US" dirty="0" smtClean="0"/>
              <a:t>.</a:t>
            </a:r>
          </a:p>
          <a:p>
            <a:r>
              <a:rPr lang="en-US" dirty="0" smtClean="0"/>
              <a:t>It also performs many parallelization operations like, data loading and query processing.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503237"/>
            <a:ext cx="8229600" cy="944563"/>
          </a:xfrm>
        </p:spPr>
        <p:txBody>
          <a:bodyPr>
            <a:normAutofit fontScale="90000"/>
          </a:bodyPr>
          <a:lstStyle/>
          <a:p>
            <a:r>
              <a:rPr lang="en-US" dirty="0"/>
              <a:t>Scaling Characteristics of Parallel Programs </a:t>
            </a:r>
          </a:p>
        </p:txBody>
      </p:sp>
      <p:sp>
        <p:nvSpPr>
          <p:cNvPr id="51203" name="Rectangle 3"/>
          <p:cNvSpPr>
            <a:spLocks noGrp="1" noChangeArrowheads="1"/>
          </p:cNvSpPr>
          <p:nvPr>
            <p:ph type="body" sz="half" idx="1"/>
          </p:nvPr>
        </p:nvSpPr>
        <p:spPr>
          <a:xfrm>
            <a:off x="457200" y="1417638"/>
            <a:ext cx="8001000" cy="4983162"/>
          </a:xfrm>
        </p:spPr>
        <p:txBody>
          <a:bodyPr>
            <a:normAutofit fontScale="92500"/>
          </a:bodyPr>
          <a:lstStyle/>
          <a:p>
            <a:r>
              <a:rPr lang="en-US" dirty="0"/>
              <a:t>The efficiency of a parallel program can be written as: </a:t>
            </a:r>
          </a:p>
          <a:p>
            <a:endParaRPr lang="en-US" dirty="0"/>
          </a:p>
          <a:p>
            <a:endParaRPr lang="en-US" dirty="0"/>
          </a:p>
          <a:p>
            <a:pPr>
              <a:buFontTx/>
              <a:buNone/>
            </a:pPr>
            <a:r>
              <a:rPr lang="en-US" dirty="0"/>
              <a:t>	</a:t>
            </a:r>
          </a:p>
          <a:p>
            <a:pPr>
              <a:buFontTx/>
              <a:buNone/>
            </a:pPr>
            <a:r>
              <a:rPr lang="en-US" dirty="0"/>
              <a:t>	</a:t>
            </a:r>
          </a:p>
          <a:p>
            <a:pPr>
              <a:buFontTx/>
              <a:buNone/>
            </a:pPr>
            <a:r>
              <a:rPr lang="en-US" dirty="0"/>
              <a:t>	</a:t>
            </a:r>
          </a:p>
          <a:p>
            <a:pPr>
              <a:buFontTx/>
              <a:buNone/>
            </a:pPr>
            <a:r>
              <a:rPr lang="en-US" dirty="0"/>
              <a:t>	or 							</a:t>
            </a:r>
            <a:br>
              <a:rPr lang="en-US" dirty="0"/>
            </a:br>
            <a:endParaRPr lang="en-US" dirty="0"/>
          </a:p>
          <a:p>
            <a:pPr>
              <a:buFontTx/>
              <a:buNone/>
            </a:pPr>
            <a:endParaRPr lang="en-US" dirty="0"/>
          </a:p>
          <a:p>
            <a:r>
              <a:rPr lang="en-US" dirty="0"/>
              <a:t>The total overhead function </a:t>
            </a:r>
            <a:r>
              <a:rPr lang="en-US" b="1" i="1" dirty="0"/>
              <a:t>T</a:t>
            </a:r>
            <a:r>
              <a:rPr lang="en-US" b="1" i="1" baseline="-25000" dirty="0"/>
              <a:t>o</a:t>
            </a:r>
            <a:r>
              <a:rPr lang="en-US" dirty="0"/>
              <a:t>  is an increasing function of </a:t>
            </a:r>
            <a:r>
              <a:rPr lang="en-US" b="1" i="1" dirty="0"/>
              <a:t>p</a:t>
            </a:r>
            <a:r>
              <a:rPr lang="en-US" dirty="0"/>
              <a:t>  . </a:t>
            </a:r>
          </a:p>
          <a:p>
            <a:endParaRPr lang="en-US" dirty="0"/>
          </a:p>
        </p:txBody>
      </p:sp>
      <p:grpSp>
        <p:nvGrpSpPr>
          <p:cNvPr id="2" name="Group 11"/>
          <p:cNvGrpSpPr>
            <a:grpSpLocks/>
          </p:cNvGrpSpPr>
          <p:nvPr/>
        </p:nvGrpSpPr>
        <p:grpSpPr bwMode="auto">
          <a:xfrm>
            <a:off x="3349625" y="1792288"/>
            <a:ext cx="1471613" cy="2043112"/>
            <a:chOff x="2110" y="1129"/>
            <a:chExt cx="927" cy="1287"/>
          </a:xfrm>
        </p:grpSpPr>
        <p:pic>
          <p:nvPicPr>
            <p:cNvPr id="51204" name="Picture 4" descr="img71"/>
            <p:cNvPicPr>
              <a:picLocks noChangeAspect="1" noChangeArrowheads="1"/>
            </p:cNvPicPr>
            <p:nvPr/>
          </p:nvPicPr>
          <p:blipFill>
            <a:blip r:embed="rId2"/>
            <a:srcRect t="-9505"/>
            <a:stretch>
              <a:fillRect/>
            </a:stretch>
          </p:blipFill>
          <p:spPr bwMode="auto">
            <a:xfrm>
              <a:off x="2110" y="1129"/>
              <a:ext cx="927" cy="540"/>
            </a:xfrm>
            <a:prstGeom prst="rect">
              <a:avLst/>
            </a:prstGeom>
            <a:noFill/>
            <a:ln/>
            <a:effectLst/>
          </p:spPr>
        </p:pic>
        <p:pic>
          <p:nvPicPr>
            <p:cNvPr id="51206" name="Picture 6" descr="img72"/>
            <p:cNvPicPr>
              <a:picLocks noChangeAspect="1" noChangeArrowheads="1"/>
            </p:cNvPicPr>
            <p:nvPr/>
          </p:nvPicPr>
          <p:blipFill>
            <a:blip r:embed="rId3"/>
            <a:srcRect/>
            <a:stretch>
              <a:fillRect/>
            </a:stretch>
          </p:blipFill>
          <p:spPr bwMode="auto">
            <a:xfrm>
              <a:off x="2112" y="1920"/>
              <a:ext cx="829" cy="496"/>
            </a:xfrm>
            <a:prstGeom prst="rect">
              <a:avLst/>
            </a:prstGeom>
            <a:noFill/>
            <a:ln/>
            <a:effectLst/>
          </p:spPr>
        </p:pic>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447800"/>
            <a:ext cx="8229600" cy="1143000"/>
          </a:xfrm>
        </p:spPr>
        <p:txBody>
          <a:bodyPr>
            <a:normAutofit fontScale="90000"/>
          </a:bodyPr>
          <a:lstStyle/>
          <a:p>
            <a:r>
              <a:rPr lang="en-US" dirty="0"/>
              <a:t>Scaling Characteristics of Parallel Programs </a:t>
            </a:r>
            <a:br>
              <a:rPr lang="en-US" dirty="0"/>
            </a:br>
            <a:endParaRPr lang="en-US" dirty="0"/>
          </a:p>
        </p:txBody>
      </p:sp>
      <p:sp>
        <p:nvSpPr>
          <p:cNvPr id="50179" name="Rectangle 3"/>
          <p:cNvSpPr>
            <a:spLocks noGrp="1" noChangeArrowheads="1"/>
          </p:cNvSpPr>
          <p:nvPr>
            <p:ph type="body" idx="1"/>
          </p:nvPr>
        </p:nvSpPr>
        <p:spPr>
          <a:xfrm>
            <a:off x="457200" y="2240280"/>
            <a:ext cx="8229600" cy="4389120"/>
          </a:xfrm>
        </p:spPr>
        <p:txBody>
          <a:bodyPr/>
          <a:lstStyle/>
          <a:p>
            <a:r>
              <a:rPr lang="en-US" dirty="0"/>
              <a:t>For a given problem size (i.e., the value of </a:t>
            </a:r>
            <a:r>
              <a:rPr lang="en-US" b="1" i="1" dirty="0"/>
              <a:t>T</a:t>
            </a:r>
            <a:r>
              <a:rPr lang="en-US" b="1" i="1" baseline="-25000" dirty="0"/>
              <a:t>S</a:t>
            </a:r>
            <a:r>
              <a:rPr lang="en-US" dirty="0"/>
              <a:t>  remains constant), as we increase the number of processing elements, </a:t>
            </a:r>
            <a:r>
              <a:rPr lang="en-US" b="1" i="1" dirty="0"/>
              <a:t>T</a:t>
            </a:r>
            <a:r>
              <a:rPr lang="en-US" b="1" i="1" baseline="-25000" dirty="0"/>
              <a:t>o</a:t>
            </a:r>
            <a:r>
              <a:rPr lang="en-US" dirty="0"/>
              <a:t> increases. </a:t>
            </a:r>
          </a:p>
          <a:p>
            <a:endParaRPr lang="en-US" dirty="0"/>
          </a:p>
          <a:p>
            <a:r>
              <a:rPr lang="en-US" dirty="0"/>
              <a:t>The overall efficiency of the parallel program goes down. This is the case for all parallel programs.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Database System</a:t>
            </a:r>
            <a:endParaRPr lang="en-US" dirty="0"/>
          </a:p>
        </p:txBody>
      </p:sp>
      <p:pic>
        <p:nvPicPr>
          <p:cNvPr id="4" name="Content Placeholder 3" descr="parallel-databases-system.jpg"/>
          <p:cNvPicPr>
            <a:picLocks noGrp="1" noChangeAspect="1"/>
          </p:cNvPicPr>
          <p:nvPr>
            <p:ph idx="1"/>
          </p:nvPr>
        </p:nvPicPr>
        <p:blipFill>
          <a:blip r:embed="rId2"/>
          <a:stretch>
            <a:fillRect/>
          </a:stretch>
        </p:blipFill>
        <p:spPr>
          <a:xfrm>
            <a:off x="990600" y="2180430"/>
            <a:ext cx="6781800" cy="444897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rmAutofit fontScale="90000"/>
          </a:bodyPr>
          <a:lstStyle/>
          <a:p>
            <a:r>
              <a:rPr lang="en-US" dirty="0" smtClean="0"/>
              <a:t>Goals of Parallel Databases</a:t>
            </a:r>
            <a:br>
              <a:rPr lang="en-US" dirty="0" smtClean="0"/>
            </a:br>
            <a:endParaRPr lang="en-US" dirty="0"/>
          </a:p>
        </p:txBody>
      </p:sp>
      <p:sp>
        <p:nvSpPr>
          <p:cNvPr id="3" name="Content Placeholder 2"/>
          <p:cNvSpPr>
            <a:spLocks noGrp="1"/>
          </p:cNvSpPr>
          <p:nvPr>
            <p:ph idx="1"/>
          </p:nvPr>
        </p:nvSpPr>
        <p:spPr>
          <a:xfrm>
            <a:off x="457200" y="1371600"/>
            <a:ext cx="8458200" cy="5257800"/>
          </a:xfrm>
        </p:spPr>
        <p:txBody>
          <a:bodyPr>
            <a:noAutofit/>
          </a:bodyPr>
          <a:lstStyle/>
          <a:p>
            <a:r>
              <a:rPr lang="en-US" sz="2000" b="1" dirty="0" smtClean="0"/>
              <a:t>Improve performance:</a:t>
            </a:r>
            <a:r>
              <a:rPr lang="en-US" sz="2000" dirty="0" smtClean="0"/>
              <a:t/>
            </a:r>
            <a:br>
              <a:rPr lang="en-US" sz="2000" dirty="0" smtClean="0"/>
            </a:br>
            <a:r>
              <a:rPr lang="en-US" sz="2000" dirty="0" smtClean="0"/>
              <a:t>The performance of the system can be improved by connecting multiple CPU and disks in parallel. Many small processors can also be connected in parallel.</a:t>
            </a:r>
          </a:p>
          <a:p>
            <a:r>
              <a:rPr lang="en-US" sz="2000" b="1" dirty="0" smtClean="0"/>
              <a:t>Improve availability of data:</a:t>
            </a:r>
            <a:r>
              <a:rPr lang="en-US" sz="2000" dirty="0" smtClean="0"/>
              <a:t/>
            </a:r>
            <a:br>
              <a:rPr lang="en-US" sz="2000" dirty="0" smtClean="0"/>
            </a:br>
            <a:r>
              <a:rPr lang="en-US" sz="2000" dirty="0" smtClean="0"/>
              <a:t>Data can be copied to multiple locations to improve the availability of data.</a:t>
            </a:r>
            <a:br>
              <a:rPr lang="en-US" sz="2000" dirty="0" smtClean="0"/>
            </a:br>
            <a:r>
              <a:rPr lang="en-US" sz="2000" b="1" dirty="0" smtClean="0"/>
              <a:t>For example:</a:t>
            </a:r>
            <a:r>
              <a:rPr lang="en-US" sz="2000" dirty="0" smtClean="0"/>
              <a:t> if a module contains a relation (table in database) which is unavailable then it is important to make it available from another module.</a:t>
            </a:r>
          </a:p>
          <a:p>
            <a:r>
              <a:rPr lang="en-US" sz="2000" b="1" dirty="0" smtClean="0"/>
              <a:t>Improve reliability:</a:t>
            </a:r>
            <a:r>
              <a:rPr lang="en-US" sz="2000" dirty="0" smtClean="0"/>
              <a:t/>
            </a:r>
            <a:br>
              <a:rPr lang="en-US" sz="2000" dirty="0" smtClean="0"/>
            </a:br>
            <a:r>
              <a:rPr lang="en-US" sz="2000" dirty="0" smtClean="0"/>
              <a:t>Reliability of system is improved with completeness, accuracy and availability of data.</a:t>
            </a:r>
          </a:p>
          <a:p>
            <a:r>
              <a:rPr lang="en-US" sz="2000" b="1" dirty="0" smtClean="0"/>
              <a:t>Provide distributed access of data:</a:t>
            </a:r>
            <a:r>
              <a:rPr lang="en-US" sz="2000" dirty="0" smtClean="0"/>
              <a:t/>
            </a:r>
            <a:br>
              <a:rPr lang="en-US" sz="2000" dirty="0" smtClean="0"/>
            </a:br>
            <a:r>
              <a:rPr lang="en-US" sz="2000" dirty="0" smtClean="0"/>
              <a:t>Companies having many branches in multiple cities can access data with the help of parallel database system.</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Database Architecture</a:t>
            </a:r>
            <a:endParaRPr lang="en-US" dirty="0"/>
          </a:p>
        </p:txBody>
      </p:sp>
      <p:sp>
        <p:nvSpPr>
          <p:cNvPr id="3" name="Content Placeholder 2"/>
          <p:cNvSpPr>
            <a:spLocks noGrp="1"/>
          </p:cNvSpPr>
          <p:nvPr>
            <p:ph idx="1"/>
          </p:nvPr>
        </p:nvSpPr>
        <p:spPr>
          <a:xfrm>
            <a:off x="457200" y="2087880"/>
            <a:ext cx="8229600" cy="4389120"/>
          </a:xfrm>
        </p:spPr>
        <p:txBody>
          <a:bodyPr/>
          <a:lstStyle/>
          <a:p>
            <a:r>
              <a:rPr lang="en-US" dirty="0" smtClean="0"/>
              <a:t>Shared memory system</a:t>
            </a:r>
          </a:p>
          <a:p>
            <a:r>
              <a:rPr lang="en-US" dirty="0" smtClean="0"/>
              <a:t>Shared Disk System</a:t>
            </a:r>
          </a:p>
          <a:p>
            <a:r>
              <a:rPr lang="en-US" dirty="0" smtClean="0"/>
              <a:t>Shared nothing disk system</a:t>
            </a:r>
          </a:p>
          <a:p>
            <a:r>
              <a:rPr lang="en-US" dirty="0" smtClean="0"/>
              <a:t>Hierarchical System or Non-Uniform Memory Architecture</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34400" cy="1143000"/>
          </a:xfrm>
        </p:spPr>
        <p:txBody>
          <a:bodyPr>
            <a:normAutofit fontScale="90000"/>
          </a:bodyPr>
          <a:lstStyle/>
          <a:p>
            <a:r>
              <a:rPr lang="en-US" dirty="0" smtClean="0"/>
              <a:t>Shared memory system</a:t>
            </a:r>
            <a:br>
              <a:rPr lang="en-US" dirty="0" smtClean="0"/>
            </a:br>
            <a:r>
              <a:rPr lang="en-US" dirty="0" smtClean="0"/>
              <a:t>in Parallel Database</a:t>
            </a:r>
            <a:endParaRPr lang="en-US" dirty="0"/>
          </a:p>
        </p:txBody>
      </p:sp>
      <p:sp>
        <p:nvSpPr>
          <p:cNvPr id="3" name="Content Placeholder 2"/>
          <p:cNvSpPr>
            <a:spLocks noGrp="1"/>
          </p:cNvSpPr>
          <p:nvPr>
            <p:ph idx="1"/>
          </p:nvPr>
        </p:nvSpPr>
        <p:spPr>
          <a:xfrm>
            <a:off x="304800" y="1524000"/>
            <a:ext cx="8382000" cy="4648200"/>
          </a:xfrm>
        </p:spPr>
        <p:txBody>
          <a:bodyPr>
            <a:normAutofit/>
          </a:bodyPr>
          <a:lstStyle/>
          <a:p>
            <a:pPr algn="just"/>
            <a:r>
              <a:rPr lang="en-US" sz="2000" dirty="0" smtClean="0"/>
              <a:t>Shared memory system uses multiple processors which is attached to a global shared memory via intercommunication channel or communication bus.</a:t>
            </a:r>
          </a:p>
          <a:p>
            <a:pPr algn="just"/>
            <a:r>
              <a:rPr lang="en-US" sz="2000" dirty="0" smtClean="0"/>
              <a:t>Shared memory system have large amount of cache memory at each processors, so referencing of the shared memory is avoided.</a:t>
            </a:r>
          </a:p>
          <a:p>
            <a:pPr algn="just"/>
            <a:r>
              <a:rPr lang="en-US" sz="2000" dirty="0" smtClean="0"/>
              <a:t>If a processor performs a write operation to memory location, the data should be updated or removed from that location.</a:t>
            </a:r>
          </a:p>
          <a:p>
            <a:pPr algn="just"/>
            <a:endParaRPr lang="en-US" sz="2000" dirty="0"/>
          </a:p>
        </p:txBody>
      </p:sp>
      <p:pic>
        <p:nvPicPr>
          <p:cNvPr id="1026" name="Picture 2"/>
          <p:cNvPicPr>
            <a:picLocks noChangeAspect="1" noChangeArrowheads="1"/>
          </p:cNvPicPr>
          <p:nvPr/>
        </p:nvPicPr>
        <p:blipFill>
          <a:blip r:embed="rId2"/>
          <a:srcRect/>
          <a:stretch>
            <a:fillRect/>
          </a:stretch>
        </p:blipFill>
        <p:spPr bwMode="auto">
          <a:xfrm>
            <a:off x="1752600" y="4067175"/>
            <a:ext cx="5029200" cy="2790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memory system</a:t>
            </a:r>
            <a:br>
              <a:rPr lang="en-US" dirty="0" smtClean="0"/>
            </a:br>
            <a:r>
              <a:rPr lang="en-US" dirty="0" smtClean="0"/>
              <a:t>in Parallel Database</a:t>
            </a:r>
            <a:endParaRPr lang="en-US" dirty="0"/>
          </a:p>
        </p:txBody>
      </p:sp>
      <p:sp>
        <p:nvSpPr>
          <p:cNvPr id="3" name="Content Placeholder 2"/>
          <p:cNvSpPr>
            <a:spLocks noGrp="1"/>
          </p:cNvSpPr>
          <p:nvPr>
            <p:ph idx="1"/>
          </p:nvPr>
        </p:nvSpPr>
        <p:spPr/>
        <p:txBody>
          <a:bodyPr/>
          <a:lstStyle/>
          <a:p>
            <a:r>
              <a:rPr lang="en-US" b="1" dirty="0" smtClean="0"/>
              <a:t>Advantages of Shared memory system</a:t>
            </a:r>
          </a:p>
          <a:p>
            <a:pPr lvl="1"/>
            <a:r>
              <a:rPr lang="en-US" dirty="0" smtClean="0"/>
              <a:t>Data is easily accessible to any processor.</a:t>
            </a:r>
          </a:p>
          <a:p>
            <a:pPr lvl="1"/>
            <a:r>
              <a:rPr lang="en-US" dirty="0" smtClean="0"/>
              <a:t>One processor can send message to other efficiently.</a:t>
            </a:r>
          </a:p>
          <a:p>
            <a:r>
              <a:rPr lang="en-US" b="1" dirty="0" smtClean="0"/>
              <a:t>Disadvantages of Shared memory system</a:t>
            </a:r>
          </a:p>
          <a:p>
            <a:pPr lvl="1"/>
            <a:r>
              <a:rPr lang="en-US" dirty="0" smtClean="0"/>
              <a:t>Waiting time of processors is increased due to more number of processors.</a:t>
            </a:r>
          </a:p>
          <a:p>
            <a:pPr lvl="1"/>
            <a:r>
              <a:rPr lang="en-US" dirty="0" smtClean="0"/>
              <a:t>Bandwidth problem.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Shared Disk System in Parallel Databases</a:t>
            </a:r>
            <a:br>
              <a:rPr lang="en-US" dirty="0" smtClean="0"/>
            </a:br>
            <a:endParaRPr lang="en-US" dirty="0"/>
          </a:p>
        </p:txBody>
      </p:sp>
      <p:sp>
        <p:nvSpPr>
          <p:cNvPr id="3" name="Content Placeholder 2"/>
          <p:cNvSpPr>
            <a:spLocks noGrp="1"/>
          </p:cNvSpPr>
          <p:nvPr>
            <p:ph idx="1"/>
          </p:nvPr>
        </p:nvSpPr>
        <p:spPr>
          <a:xfrm>
            <a:off x="457200" y="1630680"/>
            <a:ext cx="8229600" cy="4389120"/>
          </a:xfrm>
        </p:spPr>
        <p:txBody>
          <a:bodyPr/>
          <a:lstStyle/>
          <a:p>
            <a:pPr algn="just"/>
            <a:r>
              <a:rPr lang="en-US" sz="2400" dirty="0" smtClean="0"/>
              <a:t>Shared disk system uses multiple processors which are accessible to multiple disks via intercommunication channel and every processor has local memory.</a:t>
            </a:r>
          </a:p>
          <a:p>
            <a:pPr algn="just"/>
            <a:r>
              <a:rPr lang="en-US" sz="2400" dirty="0" smtClean="0"/>
              <a:t>Each processor has its own memory so the data sharing is efficient.</a:t>
            </a:r>
          </a:p>
          <a:p>
            <a:pPr algn="just"/>
            <a:r>
              <a:rPr lang="en-US" sz="2400" dirty="0" smtClean="0"/>
              <a:t>The system built around this system are called as clusters.</a:t>
            </a:r>
          </a:p>
          <a:p>
            <a:endParaRPr lang="en-US" dirty="0"/>
          </a:p>
        </p:txBody>
      </p:sp>
      <p:pic>
        <p:nvPicPr>
          <p:cNvPr id="2051" name="Picture 3"/>
          <p:cNvPicPr>
            <a:picLocks noChangeAspect="1" noChangeArrowheads="1"/>
          </p:cNvPicPr>
          <p:nvPr/>
        </p:nvPicPr>
        <p:blipFill>
          <a:blip r:embed="rId2"/>
          <a:srcRect/>
          <a:stretch>
            <a:fillRect/>
          </a:stretch>
        </p:blipFill>
        <p:spPr bwMode="auto">
          <a:xfrm>
            <a:off x="1905000" y="4095750"/>
            <a:ext cx="48768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Shared Disk System in Parallel Databases</a:t>
            </a:r>
            <a:endParaRPr lang="en-US" dirty="0"/>
          </a:p>
        </p:txBody>
      </p:sp>
      <p:sp>
        <p:nvSpPr>
          <p:cNvPr id="3" name="Content Placeholder 2"/>
          <p:cNvSpPr>
            <a:spLocks noGrp="1"/>
          </p:cNvSpPr>
          <p:nvPr>
            <p:ph idx="1"/>
          </p:nvPr>
        </p:nvSpPr>
        <p:spPr>
          <a:xfrm>
            <a:off x="457200" y="1935480"/>
            <a:ext cx="8458200" cy="4770120"/>
          </a:xfrm>
        </p:spPr>
        <p:txBody>
          <a:bodyPr>
            <a:normAutofit fontScale="92500" lnSpcReduction="20000"/>
          </a:bodyPr>
          <a:lstStyle/>
          <a:p>
            <a:pPr algn="just"/>
            <a:r>
              <a:rPr lang="en-US" b="1" dirty="0" smtClean="0"/>
              <a:t>Advantages of Shared Disk System</a:t>
            </a:r>
          </a:p>
          <a:p>
            <a:pPr lvl="1" algn="just"/>
            <a:r>
              <a:rPr lang="en-US" dirty="0" smtClean="0"/>
              <a:t>Fault tolerance is achieved using shared disk system.</a:t>
            </a:r>
          </a:p>
          <a:p>
            <a:pPr lvl="1" algn="just"/>
            <a:r>
              <a:rPr lang="en-US" b="1" dirty="0" smtClean="0"/>
              <a:t>Fault tolerance:</a:t>
            </a:r>
            <a:r>
              <a:rPr lang="en-US" dirty="0" smtClean="0"/>
              <a:t> If a processor or its memory fails, the other processor can complete the task. This is called as fault tolerance.</a:t>
            </a:r>
          </a:p>
          <a:p>
            <a:pPr algn="just"/>
            <a:r>
              <a:rPr lang="en-US" b="1" dirty="0" smtClean="0"/>
              <a:t>Disadvantage of Shared Disk System</a:t>
            </a:r>
          </a:p>
          <a:p>
            <a:pPr lvl="1" algn="just"/>
            <a:r>
              <a:rPr lang="en-US" dirty="0" smtClean="0"/>
              <a:t>Shared disk system has limited scalability as large amount of data travels through the interconnection channel.</a:t>
            </a:r>
          </a:p>
          <a:p>
            <a:pPr lvl="1" algn="just"/>
            <a:r>
              <a:rPr lang="en-US" dirty="0" smtClean="0"/>
              <a:t>If more processors are added the existing processors are slowed down.</a:t>
            </a:r>
          </a:p>
          <a:p>
            <a:pPr algn="just"/>
            <a:r>
              <a:rPr lang="en-US" b="1" dirty="0" smtClean="0"/>
              <a:t>Applications of Shared Disk System</a:t>
            </a:r>
            <a:r>
              <a:rPr lang="en-US" dirty="0" smtClean="0"/>
              <a:t/>
            </a:r>
            <a:br>
              <a:rPr lang="en-US" dirty="0" smtClean="0"/>
            </a:br>
            <a:r>
              <a:rPr lang="en-US" b="1" dirty="0" smtClean="0"/>
              <a:t>Digital Equipment Corporation(DEC):</a:t>
            </a:r>
            <a:r>
              <a:rPr lang="en-US" dirty="0" smtClean="0"/>
              <a:t> DEC cluster running relational databases use the shared disk system and now owned by Oracle.</a:t>
            </a:r>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86</TotalTime>
  <Words>869</Words>
  <Application>Microsoft Office PowerPoint</Application>
  <PresentationFormat>On-screen Show (4:3)</PresentationFormat>
  <Paragraphs>135</Paragraphs>
  <Slides>21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Flow</vt:lpstr>
      <vt:lpstr>Bitmap Image</vt:lpstr>
      <vt:lpstr>Parallel Databases</vt:lpstr>
      <vt:lpstr>Introduction to Parallel Databases </vt:lpstr>
      <vt:lpstr>Parallel Database System</vt:lpstr>
      <vt:lpstr>Goals of Parallel Databases </vt:lpstr>
      <vt:lpstr>Parallel Database Architecture</vt:lpstr>
      <vt:lpstr>Shared memory system in Parallel Database</vt:lpstr>
      <vt:lpstr>Shared memory system in Parallel Database</vt:lpstr>
      <vt:lpstr>        Shared Disk System in Parallel Databases </vt:lpstr>
      <vt:lpstr>Shared Disk System in Parallel Databases</vt:lpstr>
      <vt:lpstr>Shared Nothing Disk System in Parallel Databases</vt:lpstr>
      <vt:lpstr>Shared Nothing Disk System in Parallel Databases</vt:lpstr>
      <vt:lpstr>Hierarchical System or Non-Uniform Memory Architecture </vt:lpstr>
      <vt:lpstr>Hierarchical System or Non-Uniform Memory Architecture </vt:lpstr>
      <vt:lpstr>Sources of Overheads in Parallel Programs </vt:lpstr>
      <vt:lpstr>Parameters for Parallel Databases </vt:lpstr>
      <vt:lpstr>Performance Metrics for Parallel Systems: Execution Time </vt:lpstr>
      <vt:lpstr>Performance Metrics for Parallel Systems: Total Parallel Overhead </vt:lpstr>
      <vt:lpstr>Performance Metrics for Parallel Systems: Speedup </vt:lpstr>
      <vt:lpstr>Scalability of Parallel Systems </vt:lpstr>
      <vt:lpstr>Scaling Characteristics of Parallel Programs </vt:lpstr>
      <vt:lpstr>Scaling Characteristics of Parallel Programs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Databases</dc:title>
  <dc:creator>Rushali</dc:creator>
  <cp:lastModifiedBy>Rushali</cp:lastModifiedBy>
  <cp:revision>28</cp:revision>
  <dcterms:created xsi:type="dcterms:W3CDTF">2020-11-25T09:41:44Z</dcterms:created>
  <dcterms:modified xsi:type="dcterms:W3CDTF">2020-11-26T04:47:55Z</dcterms:modified>
</cp:coreProperties>
</file>