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3111-6B51-4C53-BCB6-CCFE2F9759F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5D5C-3461-4B44-A9BB-46AF2768E1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3111-6B51-4C53-BCB6-CCFE2F9759F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5D5C-3461-4B44-A9BB-46AF2768E1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3111-6B51-4C53-BCB6-CCFE2F9759F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5D5C-3461-4B44-A9BB-46AF2768E1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3111-6B51-4C53-BCB6-CCFE2F9759F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5D5C-3461-4B44-A9BB-46AF2768E1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3111-6B51-4C53-BCB6-CCFE2F9759F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5D5C-3461-4B44-A9BB-46AF2768E1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3111-6B51-4C53-BCB6-CCFE2F9759F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5D5C-3461-4B44-A9BB-46AF2768E1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3111-6B51-4C53-BCB6-CCFE2F9759F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5D5C-3461-4B44-A9BB-46AF2768E1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3111-6B51-4C53-BCB6-CCFE2F9759F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5D5C-3461-4B44-A9BB-46AF2768E1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3111-6B51-4C53-BCB6-CCFE2F9759F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5D5C-3461-4B44-A9BB-46AF2768E1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3111-6B51-4C53-BCB6-CCFE2F9759F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5D5C-3461-4B44-A9BB-46AF2768E1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3111-6B51-4C53-BCB6-CCFE2F9759F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D5C5D5C-3461-4B44-A9BB-46AF2768E14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8F3111-6B51-4C53-BCB6-CCFE2F9759F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D5C5D5C-3461-4B44-A9BB-46AF2768E14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Performance and Tuning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Tuning the Database Design (Cont.)</a:t>
            </a:r>
          </a:p>
        </p:txBody>
      </p:sp>
      <p:sp>
        <p:nvSpPr>
          <p:cNvPr id="22937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571500" y="1630362"/>
            <a:ext cx="7848600" cy="51514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b="1" dirty="0">
                <a:solidFill>
                  <a:srgbClr val="CC3300"/>
                </a:solidFill>
              </a:rPr>
              <a:t>Materialized Views</a:t>
            </a:r>
          </a:p>
          <a:p>
            <a:pPr>
              <a:lnSpc>
                <a:spcPct val="90000"/>
              </a:lnSpc>
            </a:pPr>
            <a:r>
              <a:rPr lang="en-US" dirty="0"/>
              <a:t>Materialized views can help speed up certain queries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Particularly aggregate queries</a:t>
            </a:r>
          </a:p>
          <a:p>
            <a:pPr>
              <a:lnSpc>
                <a:spcPct val="90000"/>
              </a:lnSpc>
            </a:pPr>
            <a:r>
              <a:rPr lang="en-US" dirty="0"/>
              <a:t>Overheads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Time for view maintenance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Immediate view </a:t>
            </a:r>
            <a:r>
              <a:rPr lang="en-US" dirty="0" err="1"/>
              <a:t>maintenance:done</a:t>
            </a:r>
            <a:r>
              <a:rPr lang="en-US" dirty="0"/>
              <a:t> as part of update </a:t>
            </a:r>
            <a:r>
              <a:rPr lang="en-US" dirty="0" err="1"/>
              <a:t>txn</a:t>
            </a:r>
            <a:endParaRPr lang="en-US" dirty="0"/>
          </a:p>
          <a:p>
            <a:pPr lvl="3">
              <a:lnSpc>
                <a:spcPct val="90000"/>
              </a:lnSpc>
            </a:pPr>
            <a:r>
              <a:rPr lang="en-US" dirty="0"/>
              <a:t> time overhead paid by update transaction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Deferred view maintenance: done only when required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update transaction is not affected, but system time is spent on view maintenance</a:t>
            </a:r>
          </a:p>
          <a:p>
            <a:pPr lvl="4">
              <a:lnSpc>
                <a:spcPct val="90000"/>
              </a:lnSpc>
            </a:pPr>
            <a:r>
              <a:rPr lang="en-US" dirty="0"/>
              <a:t>until updated, the view may be out-of-date</a:t>
            </a:r>
          </a:p>
          <a:p>
            <a:pPr>
              <a:lnSpc>
                <a:spcPct val="90000"/>
              </a:lnSpc>
            </a:pPr>
            <a:r>
              <a:rPr lang="en-US" dirty="0"/>
              <a:t>Preferable to </a:t>
            </a:r>
            <a:r>
              <a:rPr lang="en-US" dirty="0" err="1"/>
              <a:t>denormalized</a:t>
            </a:r>
            <a:r>
              <a:rPr lang="en-US" dirty="0"/>
              <a:t> schema since view maintenance </a:t>
            </a:r>
            <a:br>
              <a:rPr lang="en-US" dirty="0"/>
            </a:br>
            <a:r>
              <a:rPr lang="en-US" dirty="0"/>
              <a:t>is systems responsibility, not programmers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Avoids inconsistencies caused by errors in update programs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Tuning the Database Design (Cont.)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to choose set of materialized views</a:t>
            </a:r>
          </a:p>
          <a:p>
            <a:pPr lvl="1"/>
            <a:r>
              <a:rPr lang="en-US"/>
              <a:t>Helping one transaction type by introducing a materialized view may hurt others</a:t>
            </a:r>
          </a:p>
          <a:p>
            <a:pPr lvl="1"/>
            <a:r>
              <a:rPr lang="en-US"/>
              <a:t>Choice of materialized views depends on costs</a:t>
            </a:r>
          </a:p>
          <a:p>
            <a:pPr lvl="2"/>
            <a:r>
              <a:rPr lang="en-US"/>
              <a:t>Users often have no idea of actual cost of operations</a:t>
            </a:r>
          </a:p>
          <a:p>
            <a:pPr lvl="1"/>
            <a:r>
              <a:rPr lang="en-US"/>
              <a:t>Overall, manual selection of materialized views is tedious</a:t>
            </a:r>
          </a:p>
          <a:p>
            <a:r>
              <a:rPr lang="en-US"/>
              <a:t>Some database systems provide tools to help DBA choose views to materialize</a:t>
            </a:r>
          </a:p>
          <a:p>
            <a:pPr lvl="1"/>
            <a:r>
              <a:rPr lang="en-US"/>
              <a:t>“Materialized view selection wizards”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Tuning of Transactions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724025"/>
            <a:ext cx="7994650" cy="52101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Basic approaches to tuning of transactions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Improve set orientation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Reduce lock contention</a:t>
            </a:r>
          </a:p>
          <a:p>
            <a:pPr>
              <a:lnSpc>
                <a:spcPct val="90000"/>
              </a:lnSpc>
            </a:pPr>
            <a:r>
              <a:rPr lang="en-US" dirty="0"/>
              <a:t>Rewriting of queries to improve performance was important in the past, but smart optimizers have made this less important</a:t>
            </a:r>
          </a:p>
          <a:p>
            <a:pPr>
              <a:lnSpc>
                <a:spcPct val="90000"/>
              </a:lnSpc>
            </a:pPr>
            <a:r>
              <a:rPr lang="en-US" dirty="0"/>
              <a:t>Communication overhead and query handling overheads significant part of cost of each call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800000"/>
                </a:solidFill>
              </a:rPr>
              <a:t>Combine multiple embedded SQL/ODBC/JDBC queries into a single set-oriented query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Set orientation -&gt; fewer calls to database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E.g. tune program that computes total salary for each department using a separate SQL query by instead using a single query that computes total salaries for all department at once (using </a:t>
            </a:r>
            <a:r>
              <a:rPr lang="en-US" b="1" dirty="0"/>
              <a:t>group by)</a:t>
            </a:r>
            <a:r>
              <a:rPr lang="en-US" dirty="0"/>
              <a:t>  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800000"/>
                </a:solidFill>
              </a:rPr>
              <a:t>Use stored procedures</a:t>
            </a:r>
            <a:r>
              <a:rPr lang="en-US" dirty="0"/>
              <a:t>: avoids re-parsing and re-optimization</a:t>
            </a:r>
            <a:br>
              <a:rPr lang="en-US" dirty="0"/>
            </a:br>
            <a:r>
              <a:rPr lang="en-US" dirty="0"/>
              <a:t>of query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/>
              <a:t>Tuning of Transactions (Cont.)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01813"/>
            <a:ext cx="8196263" cy="49037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Reducing lock contention</a:t>
            </a:r>
          </a:p>
          <a:p>
            <a:r>
              <a:rPr lang="en-US" dirty="0"/>
              <a:t>Long transactions (typically read-only) that examine large parts of a relation result in lock contention with update transactions</a:t>
            </a:r>
          </a:p>
          <a:p>
            <a:pPr lvl="1"/>
            <a:r>
              <a:rPr lang="en-US" dirty="0"/>
              <a:t>E.g. large query to compute bank statistics and regular bank transactions</a:t>
            </a:r>
          </a:p>
          <a:p>
            <a:r>
              <a:rPr lang="en-US" dirty="0"/>
              <a:t>To reduce contention, do one of the following:</a:t>
            </a:r>
          </a:p>
          <a:p>
            <a:pPr lvl="1"/>
            <a:r>
              <a:rPr lang="en-US" dirty="0"/>
              <a:t>Use multi-version concurrency control</a:t>
            </a:r>
          </a:p>
          <a:p>
            <a:pPr lvl="2"/>
            <a:r>
              <a:rPr lang="en-US" dirty="0"/>
              <a:t>E.g. versioned relations in SQL Server 2005</a:t>
            </a:r>
          </a:p>
          <a:p>
            <a:pPr lvl="1"/>
            <a:r>
              <a:rPr lang="en-US" dirty="0"/>
              <a:t>Use snapshot isolation</a:t>
            </a:r>
          </a:p>
          <a:p>
            <a:pPr lvl="2"/>
            <a:r>
              <a:rPr lang="en-US" dirty="0"/>
              <a:t>Not </a:t>
            </a:r>
            <a:r>
              <a:rPr lang="en-US" dirty="0" err="1"/>
              <a:t>serializable</a:t>
            </a:r>
            <a:r>
              <a:rPr lang="en-US" dirty="0"/>
              <a:t> in some cases, but better performance than 2PL</a:t>
            </a:r>
          </a:p>
          <a:p>
            <a:pPr lvl="2"/>
            <a:r>
              <a:rPr lang="en-US" dirty="0"/>
              <a:t>Default in Oracle/</a:t>
            </a:r>
            <a:r>
              <a:rPr lang="en-US" dirty="0" err="1"/>
              <a:t>PostgreSQL</a:t>
            </a:r>
            <a:r>
              <a:rPr lang="en-US" dirty="0"/>
              <a:t>, optional in SQL Server 2005</a:t>
            </a:r>
          </a:p>
          <a:p>
            <a:pPr lvl="1"/>
            <a:r>
              <a:rPr lang="en-US" dirty="0"/>
              <a:t>Use degree-two consistency (cursor-stability) for long transactions</a:t>
            </a:r>
          </a:p>
          <a:p>
            <a:pPr lvl="2"/>
            <a:r>
              <a:rPr lang="en-US" dirty="0"/>
              <a:t>Drawback: result may be approximate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Tuning of Transactions (Cont.)</a:t>
            </a:r>
          </a:p>
        </p:txBody>
      </p:sp>
      <p:sp>
        <p:nvSpPr>
          <p:cNvPr id="2314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57212" y="1622425"/>
            <a:ext cx="8358187" cy="53117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Long update transactions cause several problems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Exhaust lock space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Exhaust log space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and also greatly increase recovery time after a crash, and may even exhaust log space during recovery if recovery algorithm is badly designed!</a:t>
            </a:r>
          </a:p>
          <a:p>
            <a:pPr>
              <a:lnSpc>
                <a:spcPct val="9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rgbClr val="CC3300"/>
                </a:solidFill>
              </a:rPr>
              <a:t>mini-batch</a:t>
            </a:r>
            <a:r>
              <a:rPr lang="en-US" b="1" i="1" dirty="0"/>
              <a:t> </a:t>
            </a:r>
            <a:r>
              <a:rPr lang="en-US" dirty="0"/>
              <a:t>transactions to limit number of updates that a single transaction can carry out.  E.g., if a single large transaction updates every record of a very large relation, log may grow too big.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*  Split large transaction into batch of ``mini-transactions,'' each performing part of the updates 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dirty="0"/>
              <a:t>Hold locks across transactions in a mini-batch to ensure </a:t>
            </a:r>
            <a:r>
              <a:rPr lang="en-US" dirty="0" err="1"/>
              <a:t>serializability</a:t>
            </a:r>
            <a:endParaRPr lang="en-US" dirty="0"/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 dirty="0"/>
              <a:t>If lock table size is a problem can release locks, but at the cost of </a:t>
            </a:r>
            <a:r>
              <a:rPr lang="en-US" dirty="0" err="1"/>
              <a:t>serializability</a:t>
            </a:r>
            <a:endParaRPr lang="en-US" dirty="0"/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*  In case of failure during a mini-batch,  must complete its </a:t>
            </a:r>
            <a:br>
              <a:rPr lang="en-US" dirty="0"/>
            </a:br>
            <a:r>
              <a:rPr lang="en-US" dirty="0"/>
              <a:t>remaining portion on recovery, to ensure atomicity.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AD0B-C846-4D04-ACFF-5549DABE3D3F}" type="slidenum">
              <a:rPr lang="en-US"/>
              <a:pPr/>
              <a:t>15</a:t>
            </a:fld>
            <a:endParaRPr lang="en-US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Simulation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CC3300"/>
                </a:solidFill>
              </a:rPr>
              <a:t>Performance simulation</a:t>
            </a:r>
            <a:r>
              <a:rPr lang="en-US" dirty="0"/>
              <a:t> using queuing model useful to predict bottlenecks as well as the effects of tuning changes, even without access to real system</a:t>
            </a:r>
          </a:p>
          <a:p>
            <a:pPr>
              <a:lnSpc>
                <a:spcPct val="90000"/>
              </a:lnSpc>
            </a:pPr>
            <a:r>
              <a:rPr lang="en-US" dirty="0"/>
              <a:t>Queuing model as we saw earlier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Models activities that go on in parallel</a:t>
            </a:r>
          </a:p>
          <a:p>
            <a:pPr>
              <a:lnSpc>
                <a:spcPct val="90000"/>
              </a:lnSpc>
            </a:pPr>
            <a:r>
              <a:rPr lang="en-US" dirty="0"/>
              <a:t>Simulation model is quite detailed, but usually omits some low level details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Model </a:t>
            </a:r>
            <a:r>
              <a:rPr lang="en-US" b="1" dirty="0">
                <a:solidFill>
                  <a:srgbClr val="CC3300"/>
                </a:solidFill>
              </a:rPr>
              <a:t>service time</a:t>
            </a:r>
            <a:r>
              <a:rPr lang="en-US" dirty="0"/>
              <a:t>, but disregard details of service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 approximate disk read time by using an average disk read time</a:t>
            </a:r>
          </a:p>
          <a:p>
            <a:pPr>
              <a:lnSpc>
                <a:spcPct val="90000"/>
              </a:lnSpc>
            </a:pPr>
            <a:r>
              <a:rPr lang="en-US" dirty="0"/>
              <a:t>Experiments can be run on model, and provide an estimate of measures such as average throughput/response time</a:t>
            </a:r>
          </a:p>
          <a:p>
            <a:pPr>
              <a:lnSpc>
                <a:spcPct val="90000"/>
              </a:lnSpc>
            </a:pPr>
            <a:r>
              <a:rPr lang="en-US" dirty="0"/>
              <a:t>Parameters can be tuned in model and then replicated in real system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 number of disks, memory, algorithms, etc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A329E-215C-48CF-ACC1-D0FAB20C9E68}" type="slidenum">
              <a:rPr lang="en-US"/>
              <a:pPr/>
              <a:t>16</a:t>
            </a:fld>
            <a:endParaRPr 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Benchmarks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Suites of tasks used to quantify the performance of software systems</a:t>
            </a:r>
          </a:p>
          <a:p>
            <a:r>
              <a:rPr lang="en-US"/>
              <a:t>Important in comparing database systems, especially as systems become more standards compliant.</a:t>
            </a:r>
          </a:p>
          <a:p>
            <a:r>
              <a:rPr lang="en-US"/>
              <a:t>Commonly used performance measures:</a:t>
            </a:r>
          </a:p>
          <a:p>
            <a:pPr lvl="1"/>
            <a:r>
              <a:rPr lang="en-US" b="1">
                <a:solidFill>
                  <a:srgbClr val="CC3300"/>
                </a:solidFill>
              </a:rPr>
              <a:t>Throughput</a:t>
            </a:r>
            <a:r>
              <a:rPr lang="en-US"/>
              <a:t> (transactions per second, or tps)</a:t>
            </a:r>
          </a:p>
          <a:p>
            <a:pPr lvl="1"/>
            <a:r>
              <a:rPr lang="en-US" b="1">
                <a:solidFill>
                  <a:srgbClr val="CC3300"/>
                </a:solidFill>
              </a:rPr>
              <a:t>Response time</a:t>
            </a:r>
            <a:r>
              <a:rPr lang="en-US"/>
              <a:t> (delay from submission of transaction to return of result)</a:t>
            </a:r>
          </a:p>
          <a:p>
            <a:pPr lvl="1"/>
            <a:r>
              <a:rPr lang="en-US" b="1">
                <a:solidFill>
                  <a:srgbClr val="CC3300"/>
                </a:solidFill>
              </a:rPr>
              <a:t>Availability </a:t>
            </a:r>
            <a:r>
              <a:rPr lang="en-US"/>
              <a:t>or mean time to failure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8268F-07B6-4AEF-B9F9-18D6A0A660DF}" type="slidenum">
              <a:rPr lang="en-US"/>
              <a:pPr/>
              <a:t>17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Performance Benchmarks (Cont.)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14425"/>
            <a:ext cx="8382000" cy="52863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Suites of tasks used to characterize performance </a:t>
            </a:r>
          </a:p>
          <a:p>
            <a:pPr lvl="1">
              <a:lnSpc>
                <a:spcPct val="90000"/>
              </a:lnSpc>
            </a:pPr>
            <a:r>
              <a:rPr lang="en-US"/>
              <a:t>single task not enough for complex systems</a:t>
            </a:r>
          </a:p>
          <a:p>
            <a:pPr>
              <a:lnSpc>
                <a:spcPct val="90000"/>
              </a:lnSpc>
            </a:pPr>
            <a:r>
              <a:rPr lang="en-US"/>
              <a:t>Beware when computing average throughput of different transaction types</a:t>
            </a:r>
          </a:p>
          <a:p>
            <a:pPr lvl="1">
              <a:lnSpc>
                <a:spcPct val="90000"/>
              </a:lnSpc>
            </a:pPr>
            <a:r>
              <a:rPr lang="en-US"/>
              <a:t>E.g., suppose a system runs transaction type A at 99 tps and transaction type B at 1 tps. </a:t>
            </a:r>
          </a:p>
          <a:p>
            <a:pPr lvl="1">
              <a:lnSpc>
                <a:spcPct val="90000"/>
              </a:lnSpc>
            </a:pPr>
            <a:r>
              <a:rPr lang="en-US"/>
              <a:t>Given an equal mixture of  types A and B,  throughput is  </a:t>
            </a:r>
            <a:r>
              <a:rPr lang="en-US" b="1"/>
              <a:t>not </a:t>
            </a:r>
            <a:r>
              <a:rPr lang="en-US"/>
              <a:t>(99+1)/2 = 50 tps.</a:t>
            </a:r>
          </a:p>
          <a:p>
            <a:pPr lvl="1">
              <a:lnSpc>
                <a:spcPct val="90000"/>
              </a:lnSpc>
            </a:pPr>
            <a:r>
              <a:rPr lang="en-US"/>
              <a:t>Running one transaction of each type takes time 1+.01 seconds, giving a throughput of 1.98 tps.</a:t>
            </a:r>
          </a:p>
          <a:p>
            <a:pPr lvl="1">
              <a:lnSpc>
                <a:spcPct val="90000"/>
              </a:lnSpc>
            </a:pPr>
            <a:r>
              <a:rPr lang="en-US"/>
              <a:t>To compute average throughput, use </a:t>
            </a:r>
            <a:r>
              <a:rPr lang="en-US" b="1">
                <a:solidFill>
                  <a:srgbClr val="CC3300"/>
                </a:solidFill>
              </a:rPr>
              <a:t>harmonic mean</a:t>
            </a:r>
            <a:r>
              <a:rPr lang="en-US"/>
              <a:t>: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                           		  n</a:t>
            </a:r>
            <a:br>
              <a:rPr lang="en-US"/>
            </a:br>
            <a:endParaRPr lang="en-US"/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/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/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b="1">
                <a:solidFill>
                  <a:srgbClr val="CC3300"/>
                </a:solidFill>
              </a:rPr>
              <a:t>Interference</a:t>
            </a:r>
            <a:r>
              <a:rPr lang="en-US"/>
              <a:t> (e.g. lock contention) makes even this incorrect if </a:t>
            </a:r>
            <a:br>
              <a:rPr lang="en-US"/>
            </a:br>
            <a:r>
              <a:rPr lang="en-US"/>
              <a:t>different transaction types run concurrently</a:t>
            </a:r>
          </a:p>
        </p:txBody>
      </p:sp>
      <p:sp>
        <p:nvSpPr>
          <p:cNvPr id="194564" name="Line 4"/>
          <p:cNvSpPr>
            <a:spLocks noChangeShapeType="1"/>
          </p:cNvSpPr>
          <p:nvPr/>
        </p:nvSpPr>
        <p:spPr bwMode="auto">
          <a:xfrm>
            <a:off x="3494088" y="52451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3386138" y="5219700"/>
            <a:ext cx="2074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1/t</a:t>
            </a:r>
            <a:r>
              <a:rPr lang="en-US" sz="1800" baseline="-25000">
                <a:latin typeface="Times New Roman" pitchFamily="18" charset="0"/>
              </a:rPr>
              <a:t>1</a:t>
            </a:r>
            <a:r>
              <a:rPr lang="en-US" sz="1800">
                <a:latin typeface="Times New Roman" pitchFamily="18" charset="0"/>
              </a:rPr>
              <a:t> + 1/t</a:t>
            </a:r>
            <a:r>
              <a:rPr lang="en-US" sz="1800" baseline="-25000">
                <a:latin typeface="Times New Roman" pitchFamily="18" charset="0"/>
              </a:rPr>
              <a:t>2 </a:t>
            </a:r>
            <a:r>
              <a:rPr lang="en-US" sz="1800">
                <a:latin typeface="Times New Roman" pitchFamily="18" charset="0"/>
              </a:rPr>
              <a:t>+ … + 1/t</a:t>
            </a:r>
            <a:r>
              <a:rPr lang="en-US" sz="1800" baseline="-25000">
                <a:latin typeface="Times New Roman" pitchFamily="18" charset="0"/>
              </a:rPr>
              <a:t>n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98721-0025-4D5F-8EB6-9D89B5AFC81E}" type="slidenum">
              <a:rPr lang="en-US"/>
              <a:pPr/>
              <a:t>18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Application Classes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rgbClr val="CC3300"/>
                </a:solidFill>
              </a:rPr>
              <a:t>Online transaction processing (OLTP)</a:t>
            </a:r>
            <a:r>
              <a:rPr lang="en-US"/>
              <a:t> </a:t>
            </a:r>
          </a:p>
          <a:p>
            <a:pPr lvl="1"/>
            <a:r>
              <a:rPr lang="en-US"/>
              <a:t>requires high concurrency and clever techniques to speed up commit processing, to support a high rate of update transactions.</a:t>
            </a:r>
          </a:p>
          <a:p>
            <a:r>
              <a:rPr lang="en-US" b="1">
                <a:solidFill>
                  <a:srgbClr val="CC3300"/>
                </a:solidFill>
              </a:rPr>
              <a:t>Decision support applications</a:t>
            </a:r>
            <a:r>
              <a:rPr lang="en-US">
                <a:solidFill>
                  <a:srgbClr val="CC3300"/>
                </a:solidFill>
              </a:rPr>
              <a:t> </a:t>
            </a:r>
          </a:p>
          <a:p>
            <a:pPr lvl="1"/>
            <a:r>
              <a:rPr lang="en-US"/>
              <a:t>including </a:t>
            </a:r>
            <a:r>
              <a:rPr lang="en-US">
                <a:solidFill>
                  <a:srgbClr val="CC3300"/>
                </a:solidFill>
              </a:rPr>
              <a:t>online analytical processing, or OLAP</a:t>
            </a:r>
            <a:r>
              <a:rPr lang="en-US"/>
              <a:t> applications</a:t>
            </a:r>
          </a:p>
          <a:p>
            <a:pPr lvl="1"/>
            <a:r>
              <a:rPr lang="en-US"/>
              <a:t>require good query evaluation algorithms and query optimization.</a:t>
            </a:r>
          </a:p>
          <a:p>
            <a:r>
              <a:rPr lang="en-US"/>
              <a:t>Architecture of some database systems tuned to one of the two classes</a:t>
            </a:r>
          </a:p>
          <a:p>
            <a:pPr lvl="1"/>
            <a:r>
              <a:rPr lang="en-US"/>
              <a:t>E.g. Teradata is tuned to decision support</a:t>
            </a:r>
          </a:p>
          <a:p>
            <a:r>
              <a:rPr lang="en-US"/>
              <a:t>Others try to balance the two requirements</a:t>
            </a:r>
          </a:p>
          <a:p>
            <a:pPr lvl="1"/>
            <a:r>
              <a:rPr lang="en-US"/>
              <a:t>E.g. Oracle, with snapshot support for long read-only transaction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0997-4897-4F40-A0CC-9AAAAFD867CB}" type="slidenum">
              <a:rPr lang="en-US"/>
              <a:pPr/>
              <a:t>19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Benchmarks Suites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The Transaction Processing Council (TPC) benchmark suites are widely used.  </a:t>
            </a:r>
          </a:p>
          <a:p>
            <a:pPr lvl="1"/>
            <a:r>
              <a:rPr lang="en-US" b="1"/>
              <a:t>TPC-A</a:t>
            </a:r>
            <a:r>
              <a:rPr lang="en-US"/>
              <a:t> and </a:t>
            </a:r>
            <a:r>
              <a:rPr lang="en-US" b="1"/>
              <a:t>TPC-B</a:t>
            </a:r>
            <a:r>
              <a:rPr lang="en-US"/>
              <a:t>: simple OLTP application modeling a bank teller application with and without communication</a:t>
            </a:r>
          </a:p>
          <a:p>
            <a:pPr lvl="2"/>
            <a:r>
              <a:rPr lang="en-US"/>
              <a:t>Not used anymore</a:t>
            </a:r>
          </a:p>
          <a:p>
            <a:pPr lvl="1"/>
            <a:r>
              <a:rPr lang="en-US" b="1"/>
              <a:t>TPC-C</a:t>
            </a:r>
            <a:r>
              <a:rPr lang="en-US"/>
              <a:t>: complex OLTP application modeling an inventory system</a:t>
            </a:r>
          </a:p>
          <a:p>
            <a:pPr lvl="2"/>
            <a:r>
              <a:rPr lang="en-US"/>
              <a:t>Current standard for OLTP benchmarking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1143000"/>
          </a:xfrm>
        </p:spPr>
        <p:txBody>
          <a:bodyPr/>
          <a:lstStyle/>
          <a:p>
            <a:r>
              <a:rPr lang="en-US" dirty="0"/>
              <a:t>Performance Tuning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935480"/>
            <a:ext cx="8153400" cy="4617720"/>
          </a:xfrm>
        </p:spPr>
        <p:txBody>
          <a:bodyPr>
            <a:normAutofit fontScale="92500" lnSpcReduction="10000"/>
          </a:bodyPr>
          <a:lstStyle/>
          <a:p>
            <a:pPr marL="381000" indent="-381000"/>
            <a:r>
              <a:rPr lang="en-US" dirty="0"/>
              <a:t>Adjusting various parameters and design choices to improve system performance for a specific application.</a:t>
            </a:r>
          </a:p>
          <a:p>
            <a:pPr marL="381000" indent="-381000"/>
            <a:r>
              <a:rPr lang="en-US" dirty="0"/>
              <a:t>Tuning is best done by 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sz="2000" dirty="0"/>
              <a:t>identifying bottlenecks, and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sz="2000" dirty="0"/>
              <a:t>eliminating </a:t>
            </a:r>
            <a:r>
              <a:rPr lang="en-US" sz="2000" dirty="0" smtClean="0"/>
              <a:t>them</a:t>
            </a:r>
            <a:endParaRPr lang="en-US" sz="2000" dirty="0"/>
          </a:p>
          <a:p>
            <a:pPr marL="381000" indent="-381000"/>
            <a:r>
              <a:rPr lang="en-US" dirty="0"/>
              <a:t>Can tune a database system at 3 levels:</a:t>
            </a:r>
          </a:p>
          <a:p>
            <a:pPr marL="800100" lvl="1" indent="-342900"/>
            <a:r>
              <a:rPr lang="en-US" b="1" dirty="0"/>
              <a:t>Hardware</a:t>
            </a:r>
            <a:r>
              <a:rPr lang="en-US" dirty="0"/>
              <a:t> -- e.g., add disks to speed up I/O, add memory to increase buffer hits, move to a faster processor.</a:t>
            </a:r>
          </a:p>
          <a:p>
            <a:pPr marL="800100" lvl="1" indent="-342900"/>
            <a:r>
              <a:rPr lang="en-US" b="1" dirty="0"/>
              <a:t>Database system parameters </a:t>
            </a:r>
            <a:r>
              <a:rPr lang="en-US" dirty="0"/>
              <a:t>-- e.g., set buffer size to avoid paging of buffer, set </a:t>
            </a:r>
            <a:r>
              <a:rPr lang="en-US" dirty="0" err="1"/>
              <a:t>checkpointing</a:t>
            </a:r>
            <a:r>
              <a:rPr lang="en-US" dirty="0"/>
              <a:t> intervals to limit log size. System may have automatic tuning.</a:t>
            </a:r>
          </a:p>
          <a:p>
            <a:pPr marL="800100" lvl="1" indent="-342900"/>
            <a:r>
              <a:rPr lang="en-US" b="1" dirty="0"/>
              <a:t>Higher level database design</a:t>
            </a:r>
            <a:r>
              <a:rPr lang="en-US" dirty="0"/>
              <a:t>, such as the schema, indices and transactions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72218-0072-4852-9CDA-73447C827ED7}" type="slidenum">
              <a:rPr lang="en-US"/>
              <a:pPr/>
              <a:t>20</a:t>
            </a:fld>
            <a:endParaRPr lang="en-US"/>
          </a:p>
        </p:txBody>
      </p:sp>
      <p:sp>
        <p:nvSpPr>
          <p:cNvPr id="2355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Benchmarks Suites (Cont.)</a:t>
            </a:r>
          </a:p>
        </p:txBody>
      </p:sp>
      <p:sp>
        <p:nvSpPr>
          <p:cNvPr id="23552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TPC benchmarks (cont.)</a:t>
            </a:r>
          </a:p>
          <a:p>
            <a:pPr lvl="1"/>
            <a:r>
              <a:rPr lang="en-US" b="1"/>
              <a:t>TPC-D</a:t>
            </a:r>
            <a:r>
              <a:rPr lang="en-US"/>
              <a:t>: complex decision support application</a:t>
            </a:r>
          </a:p>
          <a:p>
            <a:pPr lvl="2"/>
            <a:r>
              <a:rPr lang="en-US"/>
              <a:t>Superceded by TPC-H and TPC-R</a:t>
            </a:r>
          </a:p>
          <a:p>
            <a:pPr lvl="1"/>
            <a:r>
              <a:rPr lang="en-US" b="1"/>
              <a:t>TPC-H:</a:t>
            </a:r>
            <a:r>
              <a:rPr lang="en-US"/>
              <a:t> (H for ad hoc) based on TPC-D with some extra queries </a:t>
            </a:r>
          </a:p>
          <a:p>
            <a:pPr lvl="2"/>
            <a:r>
              <a:rPr lang="en-US"/>
              <a:t>Models ad hoc queries which are not known beforehand</a:t>
            </a:r>
          </a:p>
          <a:p>
            <a:pPr lvl="3"/>
            <a:r>
              <a:rPr lang="en-US"/>
              <a:t>Total of 22 queries with emphasis on aggregation</a:t>
            </a:r>
          </a:p>
          <a:p>
            <a:pPr lvl="2"/>
            <a:r>
              <a:rPr lang="en-US"/>
              <a:t>prohibits materialized views</a:t>
            </a:r>
          </a:p>
          <a:p>
            <a:pPr lvl="2"/>
            <a:r>
              <a:rPr lang="en-US"/>
              <a:t>permits indices only on primary and foreign keys</a:t>
            </a:r>
          </a:p>
          <a:p>
            <a:pPr lvl="1"/>
            <a:r>
              <a:rPr lang="en-US" b="1"/>
              <a:t>TPC-R:</a:t>
            </a:r>
            <a:r>
              <a:rPr lang="en-US"/>
              <a:t> (R for reporting) same as TPC-H, but without any restrictions on materialized views and indices</a:t>
            </a:r>
          </a:p>
          <a:p>
            <a:pPr lvl="1"/>
            <a:r>
              <a:rPr lang="en-US" b="1"/>
              <a:t>TPC-W</a:t>
            </a:r>
            <a:r>
              <a:rPr lang="en-US"/>
              <a:t>: (W for Web) End-to-end Web service benchmark modeling a Web bookstore, with combination of static and dynamically generated pages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CD467-069D-43F6-BB54-2B87C18048FA}" type="slidenum">
              <a:rPr lang="en-US"/>
              <a:pPr/>
              <a:t>21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TPC Performance Measures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TPC performance measures</a:t>
            </a:r>
          </a:p>
          <a:p>
            <a:pPr lvl="1"/>
            <a:r>
              <a:rPr lang="en-US" b="1">
                <a:solidFill>
                  <a:srgbClr val="CC3300"/>
                </a:solidFill>
              </a:rPr>
              <a:t>transactions-per-second</a:t>
            </a:r>
            <a:r>
              <a:rPr lang="en-US"/>
              <a:t> with specified constraints on response time </a:t>
            </a:r>
          </a:p>
          <a:p>
            <a:pPr lvl="1"/>
            <a:r>
              <a:rPr lang="en-US" b="1">
                <a:solidFill>
                  <a:srgbClr val="CC3300"/>
                </a:solidFill>
              </a:rPr>
              <a:t>transactions-per-second-per-dollar</a:t>
            </a:r>
            <a:r>
              <a:rPr lang="en-US"/>
              <a:t> accounts for cost of owning system </a:t>
            </a:r>
          </a:p>
          <a:p>
            <a:r>
              <a:rPr lang="en-US"/>
              <a:t>TPC benchmark requires database sizes to be scaled up with increasing transactions-per-second</a:t>
            </a:r>
          </a:p>
          <a:p>
            <a:pPr lvl="1"/>
            <a:r>
              <a:rPr lang="en-US"/>
              <a:t> reflects real world applications where more customers means more database size and more transactions-per-second</a:t>
            </a:r>
          </a:p>
          <a:p>
            <a:r>
              <a:rPr lang="en-US"/>
              <a:t>External audit of TPC performance numbers mandatory </a:t>
            </a:r>
          </a:p>
          <a:p>
            <a:pPr lvl="1"/>
            <a:r>
              <a:rPr lang="en-US"/>
              <a:t>TPC performance claims can be trusted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5174C-C37C-4CB7-B1F8-CF2B8823C25F}" type="slidenum">
              <a:rPr lang="en-US"/>
              <a:pPr/>
              <a:t>22</a:t>
            </a:fld>
            <a:endParaRPr lang="en-US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TPC Performance Measures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types of tests for TPC-H and TPC-R</a:t>
            </a:r>
          </a:p>
          <a:p>
            <a:pPr lvl="1"/>
            <a:r>
              <a:rPr lang="en-US" b="1">
                <a:solidFill>
                  <a:srgbClr val="CC3300"/>
                </a:solidFill>
              </a:rPr>
              <a:t>Power test</a:t>
            </a:r>
            <a:r>
              <a:rPr lang="en-US"/>
              <a:t>: runs queries and updates sequentially, then takes mean to find queries per hour</a:t>
            </a:r>
          </a:p>
          <a:p>
            <a:pPr lvl="1"/>
            <a:r>
              <a:rPr lang="en-US" b="1">
                <a:solidFill>
                  <a:srgbClr val="CC3300"/>
                </a:solidFill>
              </a:rPr>
              <a:t>Throughput test</a:t>
            </a:r>
            <a:r>
              <a:rPr lang="en-US"/>
              <a:t>:  runs queries and updates concurrently</a:t>
            </a:r>
          </a:p>
          <a:p>
            <a:pPr lvl="2"/>
            <a:r>
              <a:rPr lang="en-US"/>
              <a:t>multiple streams running in parallel each generates queries, with one parallel update stream</a:t>
            </a:r>
          </a:p>
          <a:p>
            <a:pPr lvl="1"/>
            <a:r>
              <a:rPr lang="en-US" b="1">
                <a:solidFill>
                  <a:srgbClr val="CC3300"/>
                </a:solidFill>
              </a:rPr>
              <a:t>Composite query per hour metric</a:t>
            </a:r>
            <a:r>
              <a:rPr lang="en-US"/>
              <a:t>: square root of product of power and throughput metrics</a:t>
            </a:r>
          </a:p>
          <a:p>
            <a:pPr lvl="1"/>
            <a:r>
              <a:rPr lang="en-US" b="1">
                <a:solidFill>
                  <a:srgbClr val="CC3300"/>
                </a:solidFill>
              </a:rPr>
              <a:t>Composite price/performance metric</a:t>
            </a:r>
          </a:p>
          <a:p>
            <a:pPr lvl="1"/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Bottlenecks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Performance of most systems (at least before they are tuned) usually limited by performance of one or a few components: these are called </a:t>
            </a:r>
            <a:r>
              <a:rPr lang="en-US" dirty="0">
                <a:solidFill>
                  <a:srgbClr val="CC3300"/>
                </a:solidFill>
              </a:rPr>
              <a:t>bottlenecks</a:t>
            </a:r>
          </a:p>
          <a:p>
            <a:pPr lvl="1" algn="just"/>
            <a:r>
              <a:rPr lang="en-US" dirty="0"/>
              <a:t>E.g. 80% of the code may take up  20% of time and 20% of code takes up 80% of time</a:t>
            </a:r>
          </a:p>
          <a:p>
            <a:pPr lvl="2" algn="just"/>
            <a:r>
              <a:rPr lang="en-US" dirty="0"/>
              <a:t>Worth spending most time on 20% of code that take 80% of time</a:t>
            </a:r>
          </a:p>
          <a:p>
            <a:pPr algn="just"/>
            <a:r>
              <a:rPr lang="en-US" dirty="0"/>
              <a:t>Bottlenecks may be in hardware (e.g. disks are very busy, CPU is idle), or in software</a:t>
            </a:r>
          </a:p>
          <a:p>
            <a:pPr algn="just"/>
            <a:r>
              <a:rPr lang="en-US" dirty="0"/>
              <a:t>Removing one bottleneck often exposes another</a:t>
            </a:r>
          </a:p>
          <a:p>
            <a:pPr algn="just"/>
            <a:r>
              <a:rPr lang="en-US" dirty="0"/>
              <a:t>De-bottlenecking consists of repeatedly finding bottlenecks, and removing them</a:t>
            </a:r>
          </a:p>
          <a:p>
            <a:pPr lvl="1" algn="just"/>
            <a:r>
              <a:rPr lang="en-US" dirty="0"/>
              <a:t>This is a heuristic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1143000"/>
          </a:xfrm>
        </p:spPr>
        <p:txBody>
          <a:bodyPr/>
          <a:lstStyle/>
          <a:p>
            <a:r>
              <a:rPr lang="en-US" dirty="0"/>
              <a:t>Identifying Bottlenecks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555750"/>
            <a:ext cx="8159750" cy="530225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Transactions request a sequence of services 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e.g. CPU, Disk I/O, locks</a:t>
            </a:r>
          </a:p>
          <a:p>
            <a:pPr algn="just">
              <a:lnSpc>
                <a:spcPct val="90000"/>
              </a:lnSpc>
            </a:pPr>
            <a:r>
              <a:rPr lang="en-US" dirty="0" smtClean="0"/>
              <a:t>With </a:t>
            </a:r>
            <a:r>
              <a:rPr lang="en-US" dirty="0"/>
              <a:t>concurrent transactions, transactions may have to wait for a requested service while other transactions are being served 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Can model database as a </a:t>
            </a:r>
            <a:r>
              <a:rPr lang="en-US" b="1" dirty="0" err="1">
                <a:solidFill>
                  <a:srgbClr val="CC3300"/>
                </a:solidFill>
              </a:rPr>
              <a:t>queueing</a:t>
            </a:r>
            <a:r>
              <a:rPr lang="en-US" b="1" dirty="0">
                <a:solidFill>
                  <a:srgbClr val="CC3300"/>
                </a:solidFill>
              </a:rPr>
              <a:t> system</a:t>
            </a:r>
            <a:r>
              <a:rPr lang="en-US" dirty="0"/>
              <a:t> with a queue for each service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 transactions repeatedly do the following</a:t>
            </a:r>
          </a:p>
          <a:p>
            <a:pPr lvl="2" algn="just">
              <a:lnSpc>
                <a:spcPct val="90000"/>
              </a:lnSpc>
            </a:pPr>
            <a:r>
              <a:rPr lang="en-US" dirty="0"/>
              <a:t>request a service, wait in queue for the service, and get serviced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Bottlenecks in a database system typically show up as very high utilizations (and correspondingly, very long queues) of a particular service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E.g. disk </a:t>
            </a:r>
            <a:r>
              <a:rPr lang="en-US" dirty="0" err="1"/>
              <a:t>vs</a:t>
            </a:r>
            <a:r>
              <a:rPr lang="en-US" dirty="0"/>
              <a:t> CPU utilization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100% utilization leads to very long waiting time: </a:t>
            </a:r>
          </a:p>
          <a:p>
            <a:pPr lvl="2" algn="just">
              <a:lnSpc>
                <a:spcPct val="90000"/>
              </a:lnSpc>
            </a:pPr>
            <a:r>
              <a:rPr lang="en-US" dirty="0"/>
              <a:t>Rule of thumb: design system for about 70% utilization at peak load</a:t>
            </a:r>
          </a:p>
          <a:p>
            <a:pPr lvl="2" algn="just">
              <a:lnSpc>
                <a:spcPct val="90000"/>
              </a:lnSpc>
            </a:pPr>
            <a:r>
              <a:rPr lang="en-US" dirty="0"/>
              <a:t>utilization over 90% should be avoided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38100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Queues In A Database System</a:t>
            </a:r>
          </a:p>
        </p:txBody>
      </p:sp>
      <p:pic>
        <p:nvPicPr>
          <p:cNvPr id="187395" name="Picture 3"/>
          <p:cNvPicPr>
            <a:picLocks noChangeAspect="1" noChangeArrowheads="1"/>
          </p:cNvPicPr>
          <p:nvPr/>
        </p:nvPicPr>
        <p:blipFill>
          <a:blip r:embed="rId2"/>
          <a:srcRect l="961" t="1282" r="961" b="1923"/>
          <a:stretch>
            <a:fillRect/>
          </a:stretch>
        </p:blipFill>
        <p:spPr bwMode="auto">
          <a:xfrm>
            <a:off x="979488" y="1190625"/>
            <a:ext cx="7346950" cy="54387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Tunable Parameters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Tuning of hardware</a:t>
            </a:r>
          </a:p>
          <a:p>
            <a:r>
              <a:rPr lang="en-US" dirty="0"/>
              <a:t>Tuning of schema</a:t>
            </a:r>
          </a:p>
          <a:p>
            <a:r>
              <a:rPr lang="en-US" dirty="0"/>
              <a:t>Tuning of indices</a:t>
            </a:r>
          </a:p>
          <a:p>
            <a:r>
              <a:rPr lang="en-US" dirty="0"/>
              <a:t>Tuning of materialized views</a:t>
            </a:r>
          </a:p>
          <a:p>
            <a:r>
              <a:rPr lang="en-US" dirty="0"/>
              <a:t>Tuning of transactions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dirty="0"/>
              <a:t>Tuning of Hardware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Even well-tuned transactions typically require a few I/O operations</a:t>
            </a:r>
          </a:p>
          <a:p>
            <a:pPr lvl="1" algn="just"/>
            <a:r>
              <a:rPr lang="en-US" dirty="0"/>
              <a:t>Typical disk supports about 100 random I/O operations per second</a:t>
            </a:r>
          </a:p>
          <a:p>
            <a:pPr lvl="1" algn="just"/>
            <a:r>
              <a:rPr lang="en-US" dirty="0"/>
              <a:t>Suppose each transaction requires just 2 random I/O operations.  Then to support </a:t>
            </a:r>
            <a:r>
              <a:rPr lang="en-US" i="1" dirty="0"/>
              <a:t>n</a:t>
            </a:r>
            <a:r>
              <a:rPr lang="en-US" dirty="0"/>
              <a:t> transactions per second, we need to stripe data across </a:t>
            </a:r>
            <a:r>
              <a:rPr lang="en-US" i="1" dirty="0"/>
              <a:t>n</a:t>
            </a:r>
            <a:r>
              <a:rPr lang="en-US" dirty="0"/>
              <a:t>/50 disks </a:t>
            </a:r>
          </a:p>
          <a:p>
            <a:pPr algn="just"/>
            <a:r>
              <a:rPr lang="en-US" dirty="0"/>
              <a:t>Number of I/O operations per transaction can be reduced by keeping more data in memory</a:t>
            </a:r>
          </a:p>
          <a:p>
            <a:pPr lvl="1" algn="just"/>
            <a:r>
              <a:rPr lang="en-US" dirty="0"/>
              <a:t>If all data is in memory, I/O needed only for writes</a:t>
            </a:r>
          </a:p>
          <a:p>
            <a:pPr lvl="1" algn="just"/>
            <a:r>
              <a:rPr lang="en-US" dirty="0"/>
              <a:t>Keeping frequently used data in memory reduces disk accesses, reducing number of disks required, but has a memory cost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1143000"/>
          </a:xfrm>
        </p:spPr>
        <p:txBody>
          <a:bodyPr/>
          <a:lstStyle/>
          <a:p>
            <a:r>
              <a:rPr lang="en-US" dirty="0"/>
              <a:t>Tuning the Database Design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452562"/>
            <a:ext cx="8123238" cy="5253038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CC3300"/>
                </a:solidFill>
              </a:rPr>
              <a:t>Schema tuning</a:t>
            </a:r>
            <a:endParaRPr lang="en-US" dirty="0">
              <a:solidFill>
                <a:srgbClr val="CC33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Vertically partition relations to isolate the data that is accessed most often -- only fetch needed information.</a:t>
            </a: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 dirty="0"/>
              <a:t>E.g., split </a:t>
            </a:r>
            <a:r>
              <a:rPr lang="en-US" i="1" dirty="0"/>
              <a:t> account</a:t>
            </a:r>
            <a:r>
              <a:rPr lang="en-US" dirty="0"/>
              <a:t> into two, (</a:t>
            </a:r>
            <a:r>
              <a:rPr lang="en-US" i="1" dirty="0"/>
              <a:t>account-number</a:t>
            </a:r>
            <a:r>
              <a:rPr lang="en-US" dirty="0"/>
              <a:t>,</a:t>
            </a:r>
            <a:r>
              <a:rPr lang="en-US" i="1" dirty="0"/>
              <a:t> branch-name</a:t>
            </a:r>
            <a:r>
              <a:rPr lang="en-US" dirty="0"/>
              <a:t>) and (</a:t>
            </a:r>
            <a:r>
              <a:rPr lang="en-US" i="1" dirty="0"/>
              <a:t>account-number</a:t>
            </a:r>
            <a:r>
              <a:rPr lang="en-US" dirty="0"/>
              <a:t>, </a:t>
            </a:r>
            <a:r>
              <a:rPr lang="en-US" i="1" dirty="0"/>
              <a:t>balance</a:t>
            </a:r>
            <a:r>
              <a:rPr lang="en-US" dirty="0"/>
              <a:t>).</a:t>
            </a:r>
          </a:p>
          <a:p>
            <a:pPr lvl="3">
              <a:lnSpc>
                <a:spcPct val="90000"/>
              </a:lnSpc>
              <a:buFontTx/>
              <a:buChar char="•"/>
            </a:pPr>
            <a:r>
              <a:rPr lang="en-US" dirty="0"/>
              <a:t> Branch-name need not be fetched unless required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Improve performance by storing a </a:t>
            </a:r>
            <a:r>
              <a:rPr lang="en-US" b="1" dirty="0" err="1">
                <a:solidFill>
                  <a:srgbClr val="CC3300"/>
                </a:solidFill>
              </a:rPr>
              <a:t>denormalized</a:t>
            </a:r>
            <a:r>
              <a:rPr lang="en-US" b="1" dirty="0">
                <a:solidFill>
                  <a:srgbClr val="CC3300"/>
                </a:solidFill>
              </a:rPr>
              <a:t> relation </a:t>
            </a: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 dirty="0"/>
              <a:t>E.g., store join of  </a:t>
            </a:r>
            <a:r>
              <a:rPr lang="en-US" i="1" dirty="0"/>
              <a:t>account</a:t>
            </a:r>
            <a:r>
              <a:rPr lang="en-US" dirty="0"/>
              <a:t> and </a:t>
            </a:r>
            <a:r>
              <a:rPr lang="en-US" i="1" dirty="0"/>
              <a:t> depositor</a:t>
            </a:r>
            <a:r>
              <a:rPr lang="en-US" dirty="0"/>
              <a:t>; branch-name and balance information is repeated for each holder of  an account, but join need not be computed repeatedly.</a:t>
            </a:r>
          </a:p>
          <a:p>
            <a:pPr lvl="3">
              <a:lnSpc>
                <a:spcPct val="90000"/>
              </a:lnSpc>
              <a:buFontTx/>
              <a:buChar char="•"/>
            </a:pPr>
            <a:r>
              <a:rPr lang="en-US" dirty="0"/>
              <a:t>Price paid:  more space and more work for programmer to keep relation consistent on updates</a:t>
            </a: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 dirty="0"/>
              <a:t>better to use materialized views (more on this later..)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Cluster together on the same disk page records that would </a:t>
            </a:r>
            <a:br>
              <a:rPr lang="en-US" dirty="0"/>
            </a:br>
            <a:r>
              <a:rPr lang="en-US" dirty="0"/>
              <a:t>match in a frequently required join,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compute join very efficiently when required.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Tuning the Database Design (Cont.)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851025"/>
            <a:ext cx="8191500" cy="4473575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C3300"/>
                </a:solidFill>
              </a:rPr>
              <a:t>Index tuning</a:t>
            </a:r>
            <a:endParaRPr lang="en-US" dirty="0">
              <a:solidFill>
                <a:srgbClr val="CC3300"/>
              </a:solidFill>
            </a:endParaRPr>
          </a:p>
          <a:p>
            <a:pPr lvl="1"/>
            <a:r>
              <a:rPr lang="en-US" dirty="0"/>
              <a:t>Create appropriate indices to speed up slow queries/updates</a:t>
            </a:r>
          </a:p>
          <a:p>
            <a:pPr lvl="1"/>
            <a:r>
              <a:rPr lang="en-US" dirty="0"/>
              <a:t>Speed up slow updates by removing excess indices (tradeoff between queries and updates)</a:t>
            </a:r>
          </a:p>
          <a:p>
            <a:pPr lvl="1"/>
            <a:r>
              <a:rPr lang="en-US" dirty="0"/>
              <a:t>Choose type of index (B-tree/hash) appropriate for most frequent types of queries.</a:t>
            </a:r>
          </a:p>
          <a:p>
            <a:pPr lvl="1"/>
            <a:r>
              <a:rPr lang="en-US" dirty="0"/>
              <a:t>Choose which index to make clustered</a:t>
            </a:r>
          </a:p>
          <a:p>
            <a:r>
              <a:rPr lang="en-US" dirty="0"/>
              <a:t>Index tuning wizards look at past history of queries and updates  (the </a:t>
            </a:r>
            <a:r>
              <a:rPr lang="en-US" b="1" dirty="0">
                <a:solidFill>
                  <a:srgbClr val="CC3300"/>
                </a:solidFill>
              </a:rPr>
              <a:t>workload</a:t>
            </a:r>
            <a:r>
              <a:rPr lang="en-US" dirty="0"/>
              <a:t>) and recommend which indices would be best for the workload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</TotalTime>
  <Words>1820</Words>
  <Application>Microsoft Office PowerPoint</Application>
  <PresentationFormat>On-screen Show (4:3)</PresentationFormat>
  <Paragraphs>196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Performance and Tuning</vt:lpstr>
      <vt:lpstr>Performance Tuning</vt:lpstr>
      <vt:lpstr>Bottlenecks</vt:lpstr>
      <vt:lpstr>Identifying Bottlenecks</vt:lpstr>
      <vt:lpstr>Queues In A Database System</vt:lpstr>
      <vt:lpstr>Tunable Parameters</vt:lpstr>
      <vt:lpstr>Tuning of Hardware</vt:lpstr>
      <vt:lpstr>Tuning the Database Design</vt:lpstr>
      <vt:lpstr>Tuning the Database Design (Cont.)</vt:lpstr>
      <vt:lpstr>Tuning the Database Design (Cont.)</vt:lpstr>
      <vt:lpstr>Tuning the Database Design (Cont.)</vt:lpstr>
      <vt:lpstr>Tuning of Transactions</vt:lpstr>
      <vt:lpstr>Tuning of Transactions (Cont.)</vt:lpstr>
      <vt:lpstr>Tuning of Transactions (Cont.)</vt:lpstr>
      <vt:lpstr>Performance Simulation</vt:lpstr>
      <vt:lpstr>Performance Benchmarks</vt:lpstr>
      <vt:lpstr>Performance Benchmarks (Cont.)</vt:lpstr>
      <vt:lpstr>Database Application Classes</vt:lpstr>
      <vt:lpstr>Benchmarks Suites</vt:lpstr>
      <vt:lpstr>Benchmarks Suites (Cont.)</vt:lpstr>
      <vt:lpstr>TPC Performance Measures</vt:lpstr>
      <vt:lpstr>TPC Performance Measures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and Tuning</dc:title>
  <dc:creator>Rushali</dc:creator>
  <cp:lastModifiedBy>Rushali</cp:lastModifiedBy>
  <cp:revision>11</cp:revision>
  <dcterms:created xsi:type="dcterms:W3CDTF">2020-10-28T18:28:09Z</dcterms:created>
  <dcterms:modified xsi:type="dcterms:W3CDTF">2020-10-28T18:45:42Z</dcterms:modified>
</cp:coreProperties>
</file>