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8" r:id="rId3"/>
    <p:sldId id="257" r:id="rId4"/>
    <p:sldId id="261" r:id="rId5"/>
    <p:sldId id="262" r:id="rId6"/>
    <p:sldId id="264" r:id="rId7"/>
    <p:sldId id="259" r:id="rId8"/>
    <p:sldId id="260"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FC14CD-106A-4AC3-91AF-51A33EBBFBCE}" type="datetimeFigureOut">
              <a:rPr lang="en-US" smtClean="0"/>
              <a:t>10/28/2020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89B578-0AED-4DE9-AD34-BF094254A2F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5A62C3-1018-4A67-ABF2-13C43F2FF92A}" type="slidenum">
              <a:rPr lang="en-US"/>
              <a:pPr/>
              <a:t>2</a:t>
            </a:fld>
            <a:endParaRPr lang="en-US"/>
          </a:p>
        </p:txBody>
      </p:sp>
      <p:sp>
        <p:nvSpPr>
          <p:cNvPr id="418818" name="Rectangle 2"/>
          <p:cNvSpPr>
            <a:spLocks noChangeArrowheads="1" noTextEdit="1"/>
          </p:cNvSpPr>
          <p:nvPr>
            <p:ph type="sldImg"/>
          </p:nvPr>
        </p:nvSpPr>
        <p:spPr>
          <a:ln/>
        </p:spPr>
      </p:sp>
      <p:sp>
        <p:nvSpPr>
          <p:cNvPr id="4188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5CC52E0-032A-43E8-AFD3-810CCB22944D}" type="datetimeFigureOut">
              <a:rPr lang="en-US" smtClean="0"/>
              <a:t>10/28/2020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F1E786B-1340-4F09-ADDF-C1084F6208D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CC52E0-032A-43E8-AFD3-810CCB22944D}"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E786B-1340-4F09-ADDF-C1084F6208D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CC52E0-032A-43E8-AFD3-810CCB22944D}"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E786B-1340-4F09-ADDF-C1084F6208D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5CC52E0-032A-43E8-AFD3-810CCB22944D}"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E786B-1340-4F09-ADDF-C1084F6208D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5CC52E0-032A-43E8-AFD3-810CCB22944D}"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1E786B-1340-4F09-ADDF-C1084F6208D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5CC52E0-032A-43E8-AFD3-810CCB22944D}"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E786B-1340-4F09-ADDF-C1084F6208D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5CC52E0-032A-43E8-AFD3-810CCB22944D}" type="datetimeFigureOut">
              <a:rPr lang="en-US" smtClean="0"/>
              <a:t>10/28/2020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1E786B-1340-4F09-ADDF-C1084F6208D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5CC52E0-032A-43E8-AFD3-810CCB22944D}" type="datetimeFigureOut">
              <a:rPr lang="en-US" smtClean="0"/>
              <a:t>10/28/2020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1E786B-1340-4F09-ADDF-C1084F6208D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CC52E0-032A-43E8-AFD3-810CCB22944D}" type="datetimeFigureOut">
              <a:rPr lang="en-US" smtClean="0"/>
              <a:t>10/28/2020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1E786B-1340-4F09-ADDF-C1084F6208D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5CC52E0-032A-43E8-AFD3-810CCB22944D}"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1E786B-1340-4F09-ADDF-C1084F6208D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5CC52E0-032A-43E8-AFD3-810CCB22944D}"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F1E786B-1340-4F09-ADDF-C1084F6208D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5CC52E0-032A-43E8-AFD3-810CCB22944D}" type="datetimeFigureOut">
              <a:rPr lang="en-US" smtClean="0"/>
              <a:t>10/28/2020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F1E786B-1340-4F09-ADDF-C1084F6208D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Query </a:t>
            </a:r>
            <a:r>
              <a:rPr lang="en-US" dirty="0" smtClean="0"/>
              <a:t>Processing and Optimization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The cost of the query evaluation can vary for different types of queries. Although the system is responsible for constructing the evaluation plan, the user does need not to write their query efficiently.</a:t>
            </a:r>
          </a:p>
          <a:p>
            <a:pPr algn="just"/>
            <a:r>
              <a:rPr lang="en-US" dirty="0" smtClean="0"/>
              <a:t>Usually, a database system generates an efficient query evaluation plan, which minimizes its cost. This type of task performed by the database system and is known as Query Optimization.</a:t>
            </a:r>
          </a:p>
          <a:p>
            <a:pPr algn="just"/>
            <a:r>
              <a:rPr lang="en-US" dirty="0" smtClean="0"/>
              <a:t>For optimizing a query, the query optimizer should have an estimated cost analysis of each operation. It is because the overall operation cost depends on the memory allocations to several operations, execution costs, and so on.</a:t>
            </a:r>
          </a:p>
          <a:p>
            <a:pPr algn="just"/>
            <a:r>
              <a:rPr lang="en-US" dirty="0" smtClean="0"/>
              <a:t>Finally, after selecting an evaluation plan, the system evaluates the query and produces the output of the query</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a:xfrm>
            <a:off x="457200" y="152400"/>
            <a:ext cx="8229600" cy="1143000"/>
          </a:xfrm>
        </p:spPr>
        <p:txBody>
          <a:bodyPr/>
          <a:lstStyle/>
          <a:p>
            <a:r>
              <a:rPr lang="en-US" dirty="0"/>
              <a:t>Basic Steps in Query Processing</a:t>
            </a:r>
          </a:p>
        </p:txBody>
      </p:sp>
      <p:sp>
        <p:nvSpPr>
          <p:cNvPr id="305155" name="Rectangle 3"/>
          <p:cNvSpPr>
            <a:spLocks noGrp="1" noChangeArrowheads="1"/>
          </p:cNvSpPr>
          <p:nvPr>
            <p:ph type="body" idx="1"/>
          </p:nvPr>
        </p:nvSpPr>
        <p:spPr>
          <a:xfrm>
            <a:off x="842963" y="1165225"/>
            <a:ext cx="6564312" cy="1497013"/>
          </a:xfrm>
        </p:spPr>
        <p:txBody>
          <a:bodyPr/>
          <a:lstStyle/>
          <a:p>
            <a:pPr>
              <a:buFont typeface="Monotype Sorts" pitchFamily="2" charset="2"/>
              <a:buNone/>
            </a:pPr>
            <a:r>
              <a:rPr lang="en-US" dirty="0"/>
              <a:t>1.	Parsing and translation</a:t>
            </a:r>
          </a:p>
          <a:p>
            <a:pPr>
              <a:buFont typeface="Monotype Sorts" pitchFamily="2" charset="2"/>
              <a:buNone/>
            </a:pPr>
            <a:r>
              <a:rPr lang="en-US" dirty="0"/>
              <a:t>2.	Optimization</a:t>
            </a:r>
          </a:p>
          <a:p>
            <a:pPr>
              <a:buFont typeface="Monotype Sorts" pitchFamily="2" charset="2"/>
              <a:buNone/>
            </a:pPr>
            <a:r>
              <a:rPr lang="en-US" dirty="0"/>
              <a:t>3.	Evaluation</a:t>
            </a:r>
          </a:p>
        </p:txBody>
      </p:sp>
      <p:pic>
        <p:nvPicPr>
          <p:cNvPr id="305160" name="Picture 8"/>
          <p:cNvPicPr>
            <a:picLocks noChangeAspect="1" noChangeArrowheads="1"/>
          </p:cNvPicPr>
          <p:nvPr/>
        </p:nvPicPr>
        <p:blipFill>
          <a:blip r:embed="rId3"/>
          <a:srcRect l="417" t="9985" r="832" b="10262"/>
          <a:stretch>
            <a:fillRect/>
          </a:stretch>
        </p:blipFill>
        <p:spPr bwMode="auto">
          <a:xfrm>
            <a:off x="990600" y="2667000"/>
            <a:ext cx="7146925" cy="4108450"/>
          </a:xfrm>
          <a:prstGeom prst="rect">
            <a:avLst/>
          </a:prstGeom>
          <a:noFill/>
          <a:ln w="38100" cmpd="dbl">
            <a:solidFill>
              <a:schemeClr val="tx2"/>
            </a:solidFill>
            <a:miter lim="800000"/>
            <a:headEnd/>
            <a:tailEnd/>
          </a:ln>
          <a:effectLst/>
        </p:spPr>
      </p:pic>
    </p:spTree>
  </p:cSld>
  <p:clrMapOvr>
    <a:masterClrMapping/>
  </p:clrMapOvr>
  <p:transition advTm="152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Steps in Query Processing</a:t>
            </a:r>
            <a:endParaRPr lang="en-US" dirty="0"/>
          </a:p>
        </p:txBody>
      </p:sp>
      <p:sp>
        <p:nvSpPr>
          <p:cNvPr id="3" name="Content Placeholder 2"/>
          <p:cNvSpPr>
            <a:spLocks noGrp="1"/>
          </p:cNvSpPr>
          <p:nvPr>
            <p:ph idx="1"/>
          </p:nvPr>
        </p:nvSpPr>
        <p:spPr>
          <a:xfrm>
            <a:off x="457200" y="1935480"/>
            <a:ext cx="8229600" cy="4617720"/>
          </a:xfrm>
        </p:spPr>
        <p:txBody>
          <a:bodyPr>
            <a:normAutofit fontScale="92500" lnSpcReduction="20000"/>
          </a:bodyPr>
          <a:lstStyle/>
          <a:p>
            <a:pPr algn="just"/>
            <a:r>
              <a:rPr lang="en-US" b="1" u="sng" dirty="0" smtClean="0"/>
              <a:t>Step 1: Parsing</a:t>
            </a:r>
            <a:endParaRPr lang="en-US" dirty="0" smtClean="0"/>
          </a:p>
          <a:p>
            <a:pPr algn="just"/>
            <a:r>
              <a:rPr lang="en-US" dirty="0" smtClean="0"/>
              <a:t>In this step, the parser of the query processor module checks </a:t>
            </a:r>
            <a:endParaRPr lang="en-US" dirty="0" smtClean="0"/>
          </a:p>
          <a:p>
            <a:pPr lvl="1" algn="just"/>
            <a:r>
              <a:rPr lang="en-US" dirty="0" smtClean="0"/>
              <a:t>the </a:t>
            </a:r>
            <a:r>
              <a:rPr lang="en-US" dirty="0" smtClean="0"/>
              <a:t>syntax of the query, </a:t>
            </a:r>
            <a:endParaRPr lang="en-US" dirty="0" smtClean="0"/>
          </a:p>
          <a:p>
            <a:pPr lvl="1" algn="just"/>
            <a:r>
              <a:rPr lang="en-US" dirty="0" smtClean="0"/>
              <a:t>the </a:t>
            </a:r>
            <a:r>
              <a:rPr lang="en-US" dirty="0" smtClean="0"/>
              <a:t>user’s privileges to execute the query, </a:t>
            </a:r>
            <a:endParaRPr lang="en-US" dirty="0" smtClean="0"/>
          </a:p>
          <a:p>
            <a:pPr lvl="1" algn="just"/>
            <a:r>
              <a:rPr lang="en-US" dirty="0" smtClean="0"/>
              <a:t>the </a:t>
            </a:r>
            <a:r>
              <a:rPr lang="en-US" dirty="0" smtClean="0"/>
              <a:t>table names and attribute names, etc. </a:t>
            </a:r>
            <a:endParaRPr lang="en-US" dirty="0" smtClean="0"/>
          </a:p>
          <a:p>
            <a:pPr lvl="1" algn="just"/>
            <a:r>
              <a:rPr lang="en-US" dirty="0" smtClean="0"/>
              <a:t>The </a:t>
            </a:r>
            <a:r>
              <a:rPr lang="en-US" dirty="0" smtClean="0"/>
              <a:t>correct table names, attribute names and the privilege of the users can be taken from the system catalog (data dictionary).</a:t>
            </a:r>
          </a:p>
          <a:p>
            <a:pPr algn="just"/>
            <a:r>
              <a:rPr lang="en-US" b="1" u="sng" dirty="0" smtClean="0"/>
              <a:t>Step 2: Translation</a:t>
            </a:r>
            <a:endParaRPr lang="en-US" dirty="0" smtClean="0"/>
          </a:p>
          <a:p>
            <a:pPr algn="just"/>
            <a:r>
              <a:rPr lang="en-US" dirty="0" smtClean="0"/>
              <a:t>If we have written a valid query, then it is converted from high level language SQL to low level instruction in Relational </a:t>
            </a:r>
            <a:r>
              <a:rPr lang="en-US" dirty="0" smtClean="0"/>
              <a:t>Algebra</a:t>
            </a:r>
            <a:endParaRPr lang="en-US" dirty="0" smtClean="0"/>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Translation Example</a:t>
            </a:r>
            <a:endParaRPr lang="en-US" dirty="0"/>
          </a:p>
        </p:txBody>
      </p:sp>
      <p:sp>
        <p:nvSpPr>
          <p:cNvPr id="3" name="Content Placeholder 2"/>
          <p:cNvSpPr>
            <a:spLocks noGrp="1"/>
          </p:cNvSpPr>
          <p:nvPr>
            <p:ph idx="1"/>
          </p:nvPr>
        </p:nvSpPr>
        <p:spPr/>
        <p:txBody>
          <a:bodyPr/>
          <a:lstStyle/>
          <a:p>
            <a:r>
              <a:rPr lang="en-US" dirty="0" smtClean="0"/>
              <a:t>Query:   select salary </a:t>
            </a:r>
          </a:p>
          <a:p>
            <a:pPr>
              <a:buNone/>
            </a:pPr>
            <a:r>
              <a:rPr lang="en-US" dirty="0" smtClean="0"/>
              <a:t> </a:t>
            </a:r>
            <a:r>
              <a:rPr lang="en-US" dirty="0" smtClean="0"/>
              <a:t>                 from instructor</a:t>
            </a:r>
          </a:p>
          <a:p>
            <a:pPr>
              <a:buNone/>
            </a:pPr>
            <a:r>
              <a:rPr lang="en-US" dirty="0" smtClean="0"/>
              <a:t> </a:t>
            </a:r>
            <a:r>
              <a:rPr lang="en-US" dirty="0" smtClean="0"/>
              <a:t>                 where salary&lt;75000; </a:t>
            </a:r>
          </a:p>
          <a:p>
            <a:r>
              <a:rPr lang="en-US" dirty="0" smtClean="0"/>
              <a:t> </a:t>
            </a:r>
            <a:r>
              <a:rPr lang="en-US" dirty="0" smtClean="0"/>
              <a:t>This can be translated into either of the following relational-algebra expression</a:t>
            </a:r>
          </a:p>
          <a:p>
            <a:r>
              <a:rPr lang="en-US" sz="4400" dirty="0" smtClean="0">
                <a:solidFill>
                  <a:prstClr val="black"/>
                </a:solidFill>
                <a:sym typeface="Symbol" pitchFamily="18" charset="2"/>
              </a:rPr>
              <a:t> </a:t>
            </a:r>
            <a:r>
              <a:rPr lang="en-US" sz="2800" i="1" dirty="0" smtClean="0"/>
              <a:t>salary&lt;75000(</a:t>
            </a:r>
            <a:r>
              <a:rPr lang="en-US" sz="3600" dirty="0" smtClean="0">
                <a:solidFill>
                  <a:prstClr val="black"/>
                </a:solidFill>
                <a:sym typeface="Symbol" pitchFamily="18" charset="2"/>
              </a:rPr>
              <a:t> </a:t>
            </a:r>
            <a:r>
              <a:rPr lang="en-US" sz="2800" i="1" dirty="0" smtClean="0"/>
              <a:t>salary(instructor))</a:t>
            </a:r>
          </a:p>
          <a:p>
            <a:r>
              <a:rPr lang="en-US" sz="3600" dirty="0" smtClean="0">
                <a:solidFill>
                  <a:prstClr val="black"/>
                </a:solidFill>
                <a:sym typeface="Symbol" pitchFamily="18" charset="2"/>
              </a:rPr>
              <a:t> </a:t>
            </a:r>
            <a:r>
              <a:rPr lang="en-US" sz="2800" i="1" dirty="0" smtClean="0"/>
              <a:t>salary </a:t>
            </a:r>
            <a:r>
              <a:rPr lang="en-US" sz="2800" i="1" dirty="0" smtClean="0"/>
              <a:t>(</a:t>
            </a:r>
            <a:r>
              <a:rPr lang="en-US" sz="4400" dirty="0" smtClean="0">
                <a:solidFill>
                  <a:prstClr val="black"/>
                </a:solidFill>
                <a:sym typeface="Symbol" pitchFamily="18" charset="2"/>
              </a:rPr>
              <a:t> </a:t>
            </a:r>
            <a:r>
              <a:rPr lang="en-US" sz="2800" i="1" dirty="0" smtClean="0"/>
              <a:t>salary&lt;75000  (instructor))</a:t>
            </a:r>
            <a:endParaRPr lang="en-US" sz="2800" dirty="0" smtClean="0"/>
          </a:p>
          <a:p>
            <a:endParaRPr lang="en-US" sz="28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normAutofit fontScale="90000"/>
          </a:bodyPr>
          <a:lstStyle/>
          <a:p>
            <a:r>
              <a:rPr lang="en-US" sz="4000" dirty="0"/>
              <a:t>Tree Representation of Relational Algebra</a:t>
            </a:r>
          </a:p>
        </p:txBody>
      </p:sp>
      <p:sp>
        <p:nvSpPr>
          <p:cNvPr id="5123" name="Rectangle 3"/>
          <p:cNvSpPr>
            <a:spLocks noGrp="1" noChangeArrowheads="1"/>
          </p:cNvSpPr>
          <p:nvPr>
            <p:ph type="body" idx="1"/>
          </p:nvPr>
        </p:nvSpPr>
        <p:spPr>
          <a:xfrm>
            <a:off x="457200" y="1600200"/>
            <a:ext cx="8229600" cy="762000"/>
          </a:xfrm>
        </p:spPr>
        <p:txBody>
          <a:bodyPr/>
          <a:lstStyle/>
          <a:p>
            <a:r>
              <a:rPr lang="en-US" sz="3200" dirty="0" smtClean="0">
                <a:solidFill>
                  <a:prstClr val="black"/>
                </a:solidFill>
                <a:sym typeface="Symbol" pitchFamily="18" charset="2"/>
              </a:rPr>
              <a:t> </a:t>
            </a:r>
            <a:r>
              <a:rPr lang="en-US" sz="2400" i="1" dirty="0" smtClean="0"/>
              <a:t>salary (</a:t>
            </a:r>
            <a:r>
              <a:rPr lang="en-US" sz="4000" dirty="0" smtClean="0">
                <a:solidFill>
                  <a:prstClr val="black"/>
                </a:solidFill>
                <a:sym typeface="Symbol" pitchFamily="18" charset="2"/>
              </a:rPr>
              <a:t> </a:t>
            </a:r>
            <a:r>
              <a:rPr lang="en-US" sz="2400" i="1" dirty="0" smtClean="0"/>
              <a:t>salary&lt;75000  (instructor))</a:t>
            </a:r>
            <a:endParaRPr lang="en-US" sz="2400" dirty="0" smtClean="0"/>
          </a:p>
        </p:txBody>
      </p:sp>
      <p:sp>
        <p:nvSpPr>
          <p:cNvPr id="5124" name="Text Box 4"/>
          <p:cNvSpPr txBox="1">
            <a:spLocks noChangeArrowheads="1"/>
          </p:cNvSpPr>
          <p:nvPr/>
        </p:nvSpPr>
        <p:spPr bwMode="auto">
          <a:xfrm>
            <a:off x="4011613" y="2667000"/>
            <a:ext cx="1246187" cy="457200"/>
          </a:xfrm>
          <a:prstGeom prst="rect">
            <a:avLst/>
          </a:prstGeom>
          <a:noFill/>
          <a:ln w="9525">
            <a:noFill/>
            <a:miter lim="800000"/>
            <a:headEnd/>
            <a:tailEnd/>
          </a:ln>
          <a:effectLst/>
        </p:spPr>
        <p:txBody>
          <a:bodyPr>
            <a:spAutoFit/>
          </a:bodyPr>
          <a:lstStyle/>
          <a:p>
            <a:r>
              <a:rPr lang="en-US" sz="2400" dirty="0" smtClean="0">
                <a:sym typeface="Symbol" pitchFamily="18" charset="2"/>
              </a:rPr>
              <a:t></a:t>
            </a:r>
            <a:r>
              <a:rPr lang="en-US" i="1" baseline="-25000" dirty="0" smtClean="0">
                <a:sym typeface="Symbol" pitchFamily="18" charset="2"/>
              </a:rPr>
              <a:t>salary</a:t>
            </a:r>
            <a:endParaRPr lang="en-US" i="1" baseline="-25000" dirty="0">
              <a:sym typeface="Symbol" pitchFamily="18" charset="2"/>
            </a:endParaRPr>
          </a:p>
        </p:txBody>
      </p:sp>
      <p:sp>
        <p:nvSpPr>
          <p:cNvPr id="5125" name="Text Box 5"/>
          <p:cNvSpPr txBox="1">
            <a:spLocks noChangeArrowheads="1"/>
          </p:cNvSpPr>
          <p:nvPr/>
        </p:nvSpPr>
        <p:spPr bwMode="auto">
          <a:xfrm>
            <a:off x="3886200" y="3581400"/>
            <a:ext cx="1490663" cy="366713"/>
          </a:xfrm>
          <a:prstGeom prst="rect">
            <a:avLst/>
          </a:prstGeom>
          <a:noFill/>
          <a:ln w="9525">
            <a:noFill/>
            <a:miter lim="800000"/>
            <a:headEnd/>
            <a:tailEnd/>
          </a:ln>
          <a:effectLst/>
        </p:spPr>
        <p:txBody>
          <a:bodyPr>
            <a:spAutoFit/>
          </a:bodyPr>
          <a:lstStyle/>
          <a:p>
            <a:r>
              <a:rPr lang="en-US" dirty="0" smtClean="0">
                <a:sym typeface="Symbol" pitchFamily="18" charset="2"/>
              </a:rPr>
              <a:t></a:t>
            </a:r>
            <a:r>
              <a:rPr lang="en-US" i="1" baseline="-25000" dirty="0" smtClean="0">
                <a:sym typeface="Symbol" pitchFamily="18" charset="2"/>
              </a:rPr>
              <a:t>salary</a:t>
            </a:r>
            <a:r>
              <a:rPr lang="en-US" baseline="-25000" dirty="0" smtClean="0">
                <a:sym typeface="Symbol" pitchFamily="18" charset="2"/>
              </a:rPr>
              <a:t>&lt;7500</a:t>
            </a:r>
            <a:endParaRPr lang="en-US" baseline="-25000" dirty="0">
              <a:sym typeface="Symbol" pitchFamily="18" charset="2"/>
            </a:endParaRPr>
          </a:p>
        </p:txBody>
      </p:sp>
      <p:sp>
        <p:nvSpPr>
          <p:cNvPr id="5126" name="Text Box 6"/>
          <p:cNvSpPr txBox="1">
            <a:spLocks noChangeArrowheads="1"/>
          </p:cNvSpPr>
          <p:nvPr/>
        </p:nvSpPr>
        <p:spPr bwMode="auto">
          <a:xfrm>
            <a:off x="3962400" y="4648200"/>
            <a:ext cx="1329648" cy="369332"/>
          </a:xfrm>
          <a:prstGeom prst="rect">
            <a:avLst/>
          </a:prstGeom>
          <a:noFill/>
          <a:ln w="9525">
            <a:noFill/>
            <a:miter lim="800000"/>
            <a:headEnd/>
            <a:tailEnd/>
          </a:ln>
          <a:effectLst/>
        </p:spPr>
        <p:txBody>
          <a:bodyPr wrap="square">
            <a:spAutoFit/>
          </a:bodyPr>
          <a:lstStyle/>
          <a:p>
            <a:r>
              <a:rPr lang="en-US" i="1" dirty="0" smtClean="0"/>
              <a:t>instructor</a:t>
            </a:r>
            <a:endParaRPr lang="en-US" i="1" dirty="0"/>
          </a:p>
        </p:txBody>
      </p:sp>
      <p:cxnSp>
        <p:nvCxnSpPr>
          <p:cNvPr id="5127" name="AutoShape 7"/>
          <p:cNvCxnSpPr>
            <a:cxnSpLocks noChangeShapeType="1"/>
            <a:stCxn id="5124" idx="2"/>
            <a:endCxn id="5125" idx="0"/>
          </p:cNvCxnSpPr>
          <p:nvPr/>
        </p:nvCxnSpPr>
        <p:spPr bwMode="auto">
          <a:xfrm flipH="1">
            <a:off x="4632325" y="3124200"/>
            <a:ext cx="3175" cy="457200"/>
          </a:xfrm>
          <a:prstGeom prst="straightConnector1">
            <a:avLst/>
          </a:prstGeom>
          <a:noFill/>
          <a:ln w="9525">
            <a:solidFill>
              <a:schemeClr val="tx1"/>
            </a:solidFill>
            <a:round/>
            <a:headEnd/>
            <a:tailEnd/>
          </a:ln>
          <a:effectLst/>
        </p:spPr>
      </p:cxnSp>
      <p:cxnSp>
        <p:nvCxnSpPr>
          <p:cNvPr id="5128" name="AutoShape 8"/>
          <p:cNvCxnSpPr>
            <a:cxnSpLocks noChangeShapeType="1"/>
            <a:stCxn id="5125" idx="2"/>
            <a:endCxn id="5126" idx="0"/>
          </p:cNvCxnSpPr>
          <p:nvPr/>
        </p:nvCxnSpPr>
        <p:spPr bwMode="auto">
          <a:xfrm rot="5400000">
            <a:off x="4279335" y="4296002"/>
            <a:ext cx="700087" cy="4308"/>
          </a:xfrm>
          <a:prstGeom prst="straightConnector1">
            <a:avLst/>
          </a:prstGeom>
          <a:noFill/>
          <a:ln w="9525">
            <a:solidFill>
              <a:schemeClr val="tx1"/>
            </a:solidFill>
            <a:round/>
            <a:headEnd/>
            <a:tailEnd/>
          </a:ln>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304800"/>
            <a:ext cx="8229600" cy="1143000"/>
          </a:xfrm>
        </p:spPr>
        <p:txBody>
          <a:bodyPr>
            <a:normAutofit/>
          </a:bodyPr>
          <a:lstStyle/>
          <a:p>
            <a:r>
              <a:rPr lang="en-US" sz="3600" dirty="0" smtClean="0"/>
              <a:t>Making An Evaluation Plan</a:t>
            </a:r>
            <a:endParaRPr lang="en-US" sz="4000" dirty="0"/>
          </a:p>
        </p:txBody>
      </p:sp>
      <p:sp>
        <p:nvSpPr>
          <p:cNvPr id="5123" name="Rectangle 3"/>
          <p:cNvSpPr>
            <a:spLocks noGrp="1" noChangeArrowheads="1"/>
          </p:cNvSpPr>
          <p:nvPr>
            <p:ph type="body" idx="1"/>
          </p:nvPr>
        </p:nvSpPr>
        <p:spPr>
          <a:xfrm>
            <a:off x="457200" y="1600200"/>
            <a:ext cx="8229600" cy="4648200"/>
          </a:xfrm>
        </p:spPr>
        <p:txBody>
          <a:bodyPr>
            <a:normAutofit/>
          </a:bodyPr>
          <a:lstStyle/>
          <a:p>
            <a:r>
              <a:rPr lang="en-US" sz="3200" dirty="0" smtClean="0"/>
              <a:t>Annotate Query Tree with evaluation instructions</a:t>
            </a:r>
            <a:r>
              <a:rPr lang="en-US" sz="3200" dirty="0" smtClean="0"/>
              <a:t>:</a:t>
            </a:r>
          </a:p>
          <a:p>
            <a:endParaRPr lang="en-US" sz="3200" dirty="0" smtClean="0"/>
          </a:p>
          <a:p>
            <a:endParaRPr lang="en-US" sz="3200" dirty="0" smtClean="0"/>
          </a:p>
          <a:p>
            <a:endParaRPr lang="en-US" sz="3200" dirty="0" smtClean="0"/>
          </a:p>
          <a:p>
            <a:endParaRPr lang="en-US" sz="3200" dirty="0" smtClean="0"/>
          </a:p>
          <a:p>
            <a:r>
              <a:rPr lang="en-US" sz="3200" dirty="0" smtClean="0"/>
              <a:t>The query can now be executed by the query execution </a:t>
            </a:r>
            <a:r>
              <a:rPr lang="en-US" sz="3200" dirty="0" smtClean="0"/>
              <a:t>engine</a:t>
            </a:r>
            <a:endParaRPr lang="en-US" sz="3200" dirty="0" smtClean="0"/>
          </a:p>
          <a:p>
            <a:endParaRPr lang="en-US" sz="3200" dirty="0" smtClean="0"/>
          </a:p>
          <a:p>
            <a:endParaRPr lang="en-US" sz="3200" dirty="0"/>
          </a:p>
        </p:txBody>
      </p:sp>
      <p:sp>
        <p:nvSpPr>
          <p:cNvPr id="5124" name="Text Box 4"/>
          <p:cNvSpPr txBox="1">
            <a:spLocks noChangeArrowheads="1"/>
          </p:cNvSpPr>
          <p:nvPr/>
        </p:nvSpPr>
        <p:spPr bwMode="auto">
          <a:xfrm>
            <a:off x="4011613" y="2667000"/>
            <a:ext cx="1246187" cy="457200"/>
          </a:xfrm>
          <a:prstGeom prst="rect">
            <a:avLst/>
          </a:prstGeom>
          <a:noFill/>
          <a:ln w="9525">
            <a:noFill/>
            <a:miter lim="800000"/>
            <a:headEnd/>
            <a:tailEnd/>
          </a:ln>
          <a:effectLst/>
        </p:spPr>
        <p:txBody>
          <a:bodyPr>
            <a:spAutoFit/>
          </a:bodyPr>
          <a:lstStyle/>
          <a:p>
            <a:r>
              <a:rPr lang="en-US" sz="2400" dirty="0" smtClean="0">
                <a:sym typeface="Symbol" pitchFamily="18" charset="2"/>
              </a:rPr>
              <a:t></a:t>
            </a:r>
            <a:r>
              <a:rPr lang="en-US" i="1" baseline="-25000" dirty="0" smtClean="0">
                <a:sym typeface="Symbol" pitchFamily="18" charset="2"/>
              </a:rPr>
              <a:t>salary</a:t>
            </a:r>
            <a:endParaRPr lang="en-US" i="1" baseline="-25000" dirty="0">
              <a:sym typeface="Symbol" pitchFamily="18" charset="2"/>
            </a:endParaRPr>
          </a:p>
        </p:txBody>
      </p:sp>
      <p:sp>
        <p:nvSpPr>
          <p:cNvPr id="5125" name="Text Box 5"/>
          <p:cNvSpPr txBox="1">
            <a:spLocks noChangeArrowheads="1"/>
          </p:cNvSpPr>
          <p:nvPr/>
        </p:nvSpPr>
        <p:spPr bwMode="auto">
          <a:xfrm>
            <a:off x="3886200" y="3581400"/>
            <a:ext cx="1490663" cy="366713"/>
          </a:xfrm>
          <a:prstGeom prst="rect">
            <a:avLst/>
          </a:prstGeom>
          <a:noFill/>
          <a:ln w="9525">
            <a:noFill/>
            <a:miter lim="800000"/>
            <a:headEnd/>
            <a:tailEnd/>
          </a:ln>
          <a:effectLst/>
        </p:spPr>
        <p:txBody>
          <a:bodyPr>
            <a:spAutoFit/>
          </a:bodyPr>
          <a:lstStyle/>
          <a:p>
            <a:r>
              <a:rPr lang="en-US" dirty="0" smtClean="0">
                <a:sym typeface="Symbol" pitchFamily="18" charset="2"/>
              </a:rPr>
              <a:t></a:t>
            </a:r>
            <a:r>
              <a:rPr lang="en-US" i="1" baseline="-25000" dirty="0" smtClean="0">
                <a:sym typeface="Symbol" pitchFamily="18" charset="2"/>
              </a:rPr>
              <a:t>salary</a:t>
            </a:r>
            <a:r>
              <a:rPr lang="en-US" baseline="-25000" dirty="0" smtClean="0">
                <a:sym typeface="Symbol" pitchFamily="18" charset="2"/>
              </a:rPr>
              <a:t>&lt;7500</a:t>
            </a:r>
            <a:endParaRPr lang="en-US" baseline="-25000" dirty="0">
              <a:sym typeface="Symbol" pitchFamily="18" charset="2"/>
            </a:endParaRPr>
          </a:p>
        </p:txBody>
      </p:sp>
      <p:sp>
        <p:nvSpPr>
          <p:cNvPr id="5126" name="Text Box 6"/>
          <p:cNvSpPr txBox="1">
            <a:spLocks noChangeArrowheads="1"/>
          </p:cNvSpPr>
          <p:nvPr/>
        </p:nvSpPr>
        <p:spPr bwMode="auto">
          <a:xfrm>
            <a:off x="3962400" y="4648200"/>
            <a:ext cx="1329648" cy="369332"/>
          </a:xfrm>
          <a:prstGeom prst="rect">
            <a:avLst/>
          </a:prstGeom>
          <a:noFill/>
          <a:ln w="9525">
            <a:noFill/>
            <a:miter lim="800000"/>
            <a:headEnd/>
            <a:tailEnd/>
          </a:ln>
          <a:effectLst/>
        </p:spPr>
        <p:txBody>
          <a:bodyPr wrap="square">
            <a:spAutoFit/>
          </a:bodyPr>
          <a:lstStyle/>
          <a:p>
            <a:r>
              <a:rPr lang="en-US" i="1" dirty="0" smtClean="0"/>
              <a:t>instructor</a:t>
            </a:r>
            <a:endParaRPr lang="en-US" i="1" dirty="0"/>
          </a:p>
        </p:txBody>
      </p:sp>
      <p:cxnSp>
        <p:nvCxnSpPr>
          <p:cNvPr id="5127" name="AutoShape 7"/>
          <p:cNvCxnSpPr>
            <a:cxnSpLocks noChangeShapeType="1"/>
            <a:stCxn id="5124" idx="2"/>
            <a:endCxn id="5125" idx="0"/>
          </p:cNvCxnSpPr>
          <p:nvPr/>
        </p:nvCxnSpPr>
        <p:spPr bwMode="auto">
          <a:xfrm flipH="1">
            <a:off x="4632325" y="3124200"/>
            <a:ext cx="3175" cy="457200"/>
          </a:xfrm>
          <a:prstGeom prst="straightConnector1">
            <a:avLst/>
          </a:prstGeom>
          <a:noFill/>
          <a:ln w="9525">
            <a:solidFill>
              <a:schemeClr val="tx1"/>
            </a:solidFill>
            <a:round/>
            <a:headEnd/>
            <a:tailEnd/>
          </a:ln>
          <a:effectLst/>
        </p:spPr>
      </p:cxnSp>
      <p:cxnSp>
        <p:nvCxnSpPr>
          <p:cNvPr id="5128" name="AutoShape 8"/>
          <p:cNvCxnSpPr>
            <a:cxnSpLocks noChangeShapeType="1"/>
            <a:stCxn id="5125" idx="2"/>
            <a:endCxn id="5126" idx="0"/>
          </p:cNvCxnSpPr>
          <p:nvPr/>
        </p:nvCxnSpPr>
        <p:spPr bwMode="auto">
          <a:xfrm rot="5400000">
            <a:off x="4279335" y="4296002"/>
            <a:ext cx="700087" cy="4308"/>
          </a:xfrm>
          <a:prstGeom prst="straightConnector1">
            <a:avLst/>
          </a:prstGeom>
          <a:noFill/>
          <a:ln w="9525">
            <a:solidFill>
              <a:schemeClr val="tx1"/>
            </a:solidFill>
            <a:round/>
            <a:headEnd/>
            <a:tailEnd/>
          </a:ln>
          <a:effectLst/>
        </p:spPr>
      </p:cxnSp>
      <p:sp>
        <p:nvSpPr>
          <p:cNvPr id="9" name="Text Box 9"/>
          <p:cNvSpPr txBox="1">
            <a:spLocks noChangeArrowheads="1"/>
          </p:cNvSpPr>
          <p:nvPr/>
        </p:nvSpPr>
        <p:spPr bwMode="auto">
          <a:xfrm>
            <a:off x="5486400" y="3595687"/>
            <a:ext cx="1352550" cy="366713"/>
          </a:xfrm>
          <a:prstGeom prst="rect">
            <a:avLst/>
          </a:prstGeom>
          <a:noFill/>
          <a:ln w="9525">
            <a:noFill/>
            <a:miter lim="800000"/>
            <a:headEnd/>
            <a:tailEnd/>
          </a:ln>
          <a:effectLst/>
        </p:spPr>
        <p:txBody>
          <a:bodyPr wrap="none">
            <a:spAutoFit/>
          </a:bodyPr>
          <a:lstStyle/>
          <a:p>
            <a:r>
              <a:rPr lang="en-US" dirty="0"/>
              <a:t>use index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Steps in Query Processing</a:t>
            </a:r>
            <a:endParaRPr lang="en-US" dirty="0"/>
          </a:p>
        </p:txBody>
      </p:sp>
      <p:sp>
        <p:nvSpPr>
          <p:cNvPr id="3" name="Content Placeholder 2"/>
          <p:cNvSpPr>
            <a:spLocks noGrp="1"/>
          </p:cNvSpPr>
          <p:nvPr>
            <p:ph idx="1"/>
          </p:nvPr>
        </p:nvSpPr>
        <p:spPr>
          <a:xfrm>
            <a:off x="457200" y="1935480"/>
            <a:ext cx="8229600" cy="4770120"/>
          </a:xfrm>
        </p:spPr>
        <p:txBody>
          <a:bodyPr>
            <a:normAutofit fontScale="92500" lnSpcReduction="20000"/>
          </a:bodyPr>
          <a:lstStyle/>
          <a:p>
            <a:pPr algn="just"/>
            <a:r>
              <a:rPr lang="en-US" b="1" u="sng" dirty="0" smtClean="0"/>
              <a:t>Step 3: Optimizer</a:t>
            </a:r>
            <a:endParaRPr lang="en-US" dirty="0" smtClean="0"/>
          </a:p>
          <a:p>
            <a:pPr lvl="1" algn="just"/>
            <a:r>
              <a:rPr lang="en-US" dirty="0" smtClean="0"/>
              <a:t>Optimizer uses the statistical data stored as part of data </a:t>
            </a:r>
            <a:r>
              <a:rPr lang="en-US" dirty="0" smtClean="0"/>
              <a:t>dictionary</a:t>
            </a:r>
          </a:p>
          <a:p>
            <a:pPr lvl="1" algn="just"/>
            <a:r>
              <a:rPr lang="en-US" dirty="0" smtClean="0"/>
              <a:t>The </a:t>
            </a:r>
            <a:r>
              <a:rPr lang="en-US" dirty="0" smtClean="0"/>
              <a:t>statistical data are information about the size of the table, the length of records, the indexes created on the table, </a:t>
            </a:r>
            <a:r>
              <a:rPr lang="en-US" dirty="0" smtClean="0"/>
              <a:t>etc</a:t>
            </a:r>
          </a:p>
          <a:p>
            <a:pPr lvl="1" algn="just"/>
            <a:r>
              <a:rPr lang="en-US" dirty="0" smtClean="0"/>
              <a:t>Optimizer </a:t>
            </a:r>
            <a:r>
              <a:rPr lang="en-US" dirty="0" smtClean="0"/>
              <a:t>also checks for the conditions and conditional attributes which are parts of the query.</a:t>
            </a:r>
          </a:p>
          <a:p>
            <a:pPr algn="just"/>
            <a:r>
              <a:rPr lang="en-US" b="1" u="sng" dirty="0" smtClean="0"/>
              <a:t>Step 4: Execution Plan</a:t>
            </a:r>
            <a:endParaRPr lang="en-US" dirty="0" smtClean="0"/>
          </a:p>
          <a:p>
            <a:pPr lvl="1" algn="just"/>
            <a:r>
              <a:rPr lang="en-US" dirty="0" smtClean="0"/>
              <a:t>A query can be expressed in many ways. </a:t>
            </a:r>
            <a:endParaRPr lang="en-US" dirty="0" smtClean="0"/>
          </a:p>
          <a:p>
            <a:pPr lvl="1" algn="just"/>
            <a:r>
              <a:rPr lang="en-US" dirty="0" smtClean="0"/>
              <a:t>The </a:t>
            </a:r>
            <a:r>
              <a:rPr lang="en-US" dirty="0" smtClean="0"/>
              <a:t>query processor module, at this stage, using the information collected in step 3 to find different relational algebra expressions that are equivalent and return the result of the one which we have written already.</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Steps in Query Processing</a:t>
            </a:r>
            <a:endParaRPr lang="en-US" dirty="0"/>
          </a:p>
        </p:txBody>
      </p:sp>
      <p:sp>
        <p:nvSpPr>
          <p:cNvPr id="3" name="Content Placeholder 2"/>
          <p:cNvSpPr>
            <a:spLocks noGrp="1"/>
          </p:cNvSpPr>
          <p:nvPr>
            <p:ph idx="1"/>
          </p:nvPr>
        </p:nvSpPr>
        <p:spPr/>
        <p:txBody>
          <a:bodyPr>
            <a:normAutofit/>
          </a:bodyPr>
          <a:lstStyle/>
          <a:p>
            <a:pPr algn="just"/>
            <a:r>
              <a:rPr lang="en-US" b="1" u="sng" dirty="0" smtClean="0"/>
              <a:t>Step 5: Evaluation</a:t>
            </a:r>
            <a:endParaRPr lang="en-US" dirty="0" smtClean="0"/>
          </a:p>
          <a:p>
            <a:pPr algn="just"/>
            <a:r>
              <a:rPr lang="en-US" dirty="0" smtClean="0"/>
              <a:t>Though we got many execution plans constructed through statistical data, though they return same result (obvious), they differ in terms of Time consumption to execute the query, or the Space required executing the query. Hence, it is mandatory choose one plan which obviously consumes less cost.</a:t>
            </a:r>
          </a:p>
          <a:p>
            <a:pPr algn="just"/>
            <a:r>
              <a:rPr lang="en-US" dirty="0" smtClean="0"/>
              <a:t>At this stage, we choose one execution plan of the several we have developed. This Execution plan accesses data from the database to give the final result.</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smtClean="0"/>
              <a:t>Query </a:t>
            </a:r>
            <a:r>
              <a:rPr lang="en-US" dirty="0" smtClean="0"/>
              <a:t>Evaluation Plan</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In </a:t>
            </a:r>
            <a:r>
              <a:rPr lang="en-US" dirty="0" smtClean="0"/>
              <a:t>order to fully evaluate a query, the system needs to construct a query evaluation plan.</a:t>
            </a:r>
          </a:p>
          <a:p>
            <a:pPr algn="just"/>
            <a:r>
              <a:rPr lang="en-US" dirty="0" smtClean="0"/>
              <a:t>The annotations in the evaluation plan may refer to the algorithms to be used for the particular index or the specific operations.</a:t>
            </a:r>
          </a:p>
          <a:p>
            <a:pPr algn="just"/>
            <a:r>
              <a:rPr lang="en-US" dirty="0" smtClean="0"/>
              <a:t>Such relational algebra with annotations is referred to as </a:t>
            </a:r>
            <a:r>
              <a:rPr lang="en-US" b="1" dirty="0" smtClean="0"/>
              <a:t>Evaluation Primitives</a:t>
            </a:r>
            <a:r>
              <a:rPr lang="en-US" dirty="0" smtClean="0"/>
              <a:t>. The evaluation primitives carry the instructions needed for the evaluation of the operation.</a:t>
            </a:r>
          </a:p>
          <a:p>
            <a:pPr algn="just"/>
            <a:r>
              <a:rPr lang="en-US" dirty="0" smtClean="0"/>
              <a:t>Thus, a query evaluation plan defines a sequence of primitive operations used for evaluating a query. The query evaluation plan is also referred to as </a:t>
            </a:r>
            <a:r>
              <a:rPr lang="en-US" b="1" dirty="0" smtClean="0"/>
              <a:t>the query execution plan</a:t>
            </a:r>
            <a:r>
              <a:rPr lang="en-US" dirty="0" smtClean="0"/>
              <a:t>.</a:t>
            </a:r>
          </a:p>
          <a:p>
            <a:pPr algn="just"/>
            <a:r>
              <a:rPr lang="en-US" dirty="0" smtClean="0"/>
              <a:t>A </a:t>
            </a:r>
            <a:r>
              <a:rPr lang="en-US" b="1" dirty="0" smtClean="0"/>
              <a:t>query execution engine</a:t>
            </a:r>
            <a:r>
              <a:rPr lang="en-US" dirty="0" smtClean="0"/>
              <a:t> is responsible for generating the output of the given query. It takes the query execution plan, executes it, and finally makes the output for the user query</a:t>
            </a:r>
          </a:p>
          <a:p>
            <a:pPr algn="just"/>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104</TotalTime>
  <Words>584</Words>
  <Application>Microsoft Office PowerPoint</Application>
  <PresentationFormat>On-screen Show (4:3)</PresentationFormat>
  <Paragraphs>61</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Query Processing and Optimization</vt:lpstr>
      <vt:lpstr>Basic Steps in Query Processing</vt:lpstr>
      <vt:lpstr>Basic Steps in Query Processing</vt:lpstr>
      <vt:lpstr>Translation Example</vt:lpstr>
      <vt:lpstr>Tree Representation of Relational Algebra</vt:lpstr>
      <vt:lpstr>Making An Evaluation Plan</vt:lpstr>
      <vt:lpstr>Basic Steps in Query Processing</vt:lpstr>
      <vt:lpstr>Basic Steps in Query Processing</vt:lpstr>
      <vt:lpstr>Query Evaluation Plan </vt:lpstr>
      <vt:lpstr>Optimization</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Processing and Optimization</dc:title>
  <dc:creator>Rushali</dc:creator>
  <cp:lastModifiedBy>Rushali</cp:lastModifiedBy>
  <cp:revision>11</cp:revision>
  <dcterms:created xsi:type="dcterms:W3CDTF">2020-10-28T16:17:02Z</dcterms:created>
  <dcterms:modified xsi:type="dcterms:W3CDTF">2020-10-28T18:01:27Z</dcterms:modified>
</cp:coreProperties>
</file>