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6E0386-976D-438C-A4D0-5BF089CC9E02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7D8E12-119E-4236-AB14-B9AF6BAFF5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Recovery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Deferred Database Modification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Below we show the log as it appears at three instances of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lnSpc>
                <a:spcPct val="20000"/>
              </a:lnSpc>
            </a:pPr>
            <a:endParaRPr lang="en-US" dirty="0"/>
          </a:p>
          <a:p>
            <a:r>
              <a:rPr lang="en-US" dirty="0"/>
              <a:t>If 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sz="1600" dirty="0"/>
              <a:t>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	(b)  redo(</a:t>
            </a:r>
            <a:r>
              <a:rPr lang="en-US" sz="1600" i="1" dirty="0"/>
              <a:t>T</a:t>
            </a:r>
            <a:r>
              <a:rPr lang="en-US" sz="1600" baseline="-25000" dirty="0"/>
              <a:t>0</a:t>
            </a:r>
            <a:r>
              <a:rPr lang="en-US" sz="1600" dirty="0"/>
              <a:t>) must be performed since &lt;</a:t>
            </a:r>
            <a:r>
              <a:rPr lang="en-US" sz="1600" i="1" dirty="0"/>
              <a:t>T</a:t>
            </a:r>
            <a:r>
              <a:rPr lang="en-US" sz="1600" baseline="-25000" dirty="0"/>
              <a:t>0 </a:t>
            </a:r>
            <a:r>
              <a:rPr lang="en-US" sz="1600" b="1" dirty="0"/>
              <a:t>commi</a:t>
            </a:r>
            <a:r>
              <a:rPr lang="en-US" sz="1600" dirty="0"/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	(c)  </a:t>
            </a:r>
            <a:r>
              <a:rPr lang="en-US" sz="1600" b="1" dirty="0"/>
              <a:t>redo</a:t>
            </a:r>
            <a:r>
              <a:rPr lang="en-US" sz="1600" dirty="0"/>
              <a:t>(</a:t>
            </a:r>
            <a:r>
              <a:rPr lang="en-US" sz="1600" i="1" dirty="0"/>
              <a:t>T</a:t>
            </a:r>
            <a:r>
              <a:rPr lang="en-US" sz="1600" baseline="-25000" dirty="0"/>
              <a:t>0</a:t>
            </a:r>
            <a:r>
              <a:rPr lang="en-US" sz="1600" dirty="0"/>
              <a:t>) must be performed followed by redo(</a:t>
            </a:r>
            <a:r>
              <a:rPr lang="en-US" sz="1600" i="1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dirty="0"/>
              <a:t>     		 &lt;</a:t>
            </a:r>
            <a:r>
              <a:rPr lang="en-US" sz="1600" i="1" dirty="0"/>
              <a:t>T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  <a:r>
              <a:rPr lang="en-US" sz="1600" b="1" dirty="0"/>
              <a:t>commit</a:t>
            </a:r>
            <a:r>
              <a:rPr lang="en-US" sz="1600" dirty="0"/>
              <a:t>&gt; and &lt;</a:t>
            </a:r>
            <a:r>
              <a:rPr lang="en-US" sz="1600" i="1" dirty="0"/>
              <a:t>T</a:t>
            </a:r>
            <a:r>
              <a:rPr lang="en-US" sz="1600" i="1" baseline="-25000" dirty="0"/>
              <a:t>i</a:t>
            </a:r>
            <a:r>
              <a:rPr lang="en-US" sz="1600" dirty="0"/>
              <a:t> commit&gt; are present</a:t>
            </a:r>
            <a:endParaRPr lang="en-US" dirty="0"/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/>
          <a:srcRect l="1190" t="22223" r="2380" b="22221"/>
          <a:stretch>
            <a:fillRect/>
          </a:stretch>
        </p:blipFill>
        <p:spPr bwMode="auto">
          <a:xfrm>
            <a:off x="1573213" y="2286000"/>
            <a:ext cx="5926137" cy="25606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88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immediate database modification</a:t>
            </a:r>
            <a:r>
              <a:rPr lang="en-US" dirty="0"/>
              <a:t> scheme allows database updates of an uncommitted transaction to be made as the writes are issued</a:t>
            </a:r>
          </a:p>
          <a:p>
            <a:pPr lvl="1" algn="just"/>
            <a:r>
              <a:rPr lang="en-US" dirty="0"/>
              <a:t>since undoing may be needed, update logs must have both old value and new value</a:t>
            </a:r>
          </a:p>
          <a:p>
            <a:pPr algn="just"/>
            <a:r>
              <a:rPr lang="en-US" dirty="0"/>
              <a:t>Update log record must be written </a:t>
            </a:r>
            <a:r>
              <a:rPr lang="en-US" i="1" dirty="0"/>
              <a:t>before</a:t>
            </a:r>
            <a:r>
              <a:rPr lang="en-US" dirty="0"/>
              <a:t> database item is written</a:t>
            </a:r>
          </a:p>
          <a:p>
            <a:pPr lvl="1" algn="just"/>
            <a:r>
              <a:rPr lang="en-US" dirty="0"/>
              <a:t>We assume that the log record is output directly to stable storage</a:t>
            </a:r>
          </a:p>
          <a:p>
            <a:pPr lvl="1" algn="just"/>
            <a:r>
              <a:rPr lang="en-US" dirty="0"/>
              <a:t>Can be extended to postpone log record output, so long as prior to execution of an </a:t>
            </a:r>
            <a:r>
              <a:rPr lang="en-US" b="1" dirty="0"/>
              <a:t>output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operation for a data block B, all log records corresponding to items </a:t>
            </a:r>
            <a:r>
              <a:rPr lang="en-US" i="1" dirty="0"/>
              <a:t>B</a:t>
            </a:r>
            <a:r>
              <a:rPr lang="en-US" dirty="0"/>
              <a:t> must be flushed to stable storage</a:t>
            </a:r>
          </a:p>
          <a:p>
            <a:pPr algn="just"/>
            <a:r>
              <a:rPr lang="en-US" dirty="0"/>
              <a:t>Output of updated blocks can take place at any time before or  after transaction commit</a:t>
            </a:r>
          </a:p>
          <a:p>
            <a:pPr algn="just"/>
            <a:r>
              <a:rPr lang="en-US" dirty="0"/>
              <a:t>Order in which blocks are output can be different from the order in which they are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r>
              <a:rPr lang="en-US" sz="3000"/>
              <a:t>Immediate Database Modification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935480"/>
            <a:ext cx="7543800" cy="438912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b="1" dirty="0"/>
              <a:t>Log                                  Write                              Output</a:t>
            </a:r>
            <a:endParaRPr lang="en-US" sz="16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baseline="-25000" dirty="0"/>
              <a:t>0</a:t>
            </a:r>
            <a:r>
              <a:rPr lang="en-US" sz="1600" i="1" dirty="0"/>
              <a:t> </a:t>
            </a:r>
            <a:r>
              <a:rPr lang="en-US" sz="1600" b="1" dirty="0"/>
              <a:t>start</a:t>
            </a:r>
            <a:r>
              <a:rPr lang="en-US" sz="1600" dirty="0"/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i="1" baseline="-25000" dirty="0"/>
              <a:t>0</a:t>
            </a:r>
            <a:r>
              <a:rPr lang="en-US" sz="1600" i="1" dirty="0"/>
              <a:t>,</a:t>
            </a:r>
            <a:r>
              <a:rPr lang="en-US" sz="1600" dirty="0"/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i="1" dirty="0"/>
              <a:t>T</a:t>
            </a:r>
            <a:r>
              <a:rPr lang="en-US" sz="1600" baseline="-25000" dirty="0"/>
              <a:t>o</a:t>
            </a:r>
            <a:r>
              <a:rPr lang="en-US" sz="1600" i="1" dirty="0"/>
              <a:t>,</a:t>
            </a:r>
            <a:r>
              <a:rPr lang="en-US" sz="1600" dirty="0"/>
              <a:t> B, 2000, 2050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                                    </a:t>
            </a:r>
            <a:r>
              <a:rPr lang="en-US" sz="1600" i="1" dirty="0"/>
              <a:t>A</a:t>
            </a:r>
            <a:r>
              <a:rPr lang="en-US" sz="1600" dirty="0"/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dirty="0"/>
              <a:t>                                    </a:t>
            </a:r>
            <a:r>
              <a:rPr lang="en-US" sz="1600" i="1" dirty="0"/>
              <a:t>B</a:t>
            </a:r>
            <a:r>
              <a:rPr lang="en-US" sz="1600" dirty="0"/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  <a:r>
              <a:rPr lang="en-US" sz="1600" b="1" dirty="0"/>
              <a:t>commit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b="1" dirty="0"/>
              <a:t>start</a:t>
            </a:r>
            <a:r>
              <a:rPr lang="en-US" sz="1600" dirty="0"/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                                      </a:t>
            </a:r>
            <a:r>
              <a:rPr lang="en-US" sz="1600" i="1" dirty="0"/>
              <a:t>C</a:t>
            </a:r>
            <a:r>
              <a:rPr lang="en-US" sz="1600" dirty="0"/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dirty="0"/>
              <a:t>                                                                         </a:t>
            </a:r>
            <a:r>
              <a:rPr lang="en-US" sz="1600" i="1" dirty="0"/>
              <a:t>B</a:t>
            </a:r>
            <a:r>
              <a:rPr lang="en-US" sz="1600" i="1" baseline="-25000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i="1" baseline="-25000" dirty="0"/>
              <a:t>C</a:t>
            </a: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dirty="0"/>
              <a:t>&lt;</a:t>
            </a:r>
            <a:r>
              <a:rPr lang="en-US" sz="1600" i="1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  <a:r>
              <a:rPr lang="en-US" sz="1600" b="1" dirty="0"/>
              <a:t>commit</a:t>
            </a:r>
            <a:r>
              <a:rPr lang="en-US" sz="1600" dirty="0"/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600" dirty="0"/>
              <a:t>                                                                         </a:t>
            </a:r>
            <a:r>
              <a:rPr lang="en-US" sz="1600" i="1" dirty="0"/>
              <a:t>B</a:t>
            </a:r>
            <a:r>
              <a:rPr lang="en-US" sz="1600" i="1" baseline="-25000" dirty="0"/>
              <a:t>A</a:t>
            </a:r>
            <a:endParaRPr lang="en-US" sz="1600" dirty="0"/>
          </a:p>
          <a:p>
            <a:r>
              <a:rPr lang="en-US" sz="1600" dirty="0"/>
              <a:t>Note: </a:t>
            </a:r>
            <a:r>
              <a:rPr lang="en-US" sz="1600" i="1" dirty="0"/>
              <a:t>B</a:t>
            </a:r>
            <a:r>
              <a:rPr lang="en-US" sz="1600" i="1" baseline="-25000" dirty="0"/>
              <a:t>X</a:t>
            </a:r>
            <a:r>
              <a:rPr lang="en-US" sz="1600" i="1" dirty="0"/>
              <a:t> </a:t>
            </a:r>
            <a:r>
              <a:rPr lang="en-US" sz="1600" dirty="0"/>
              <a:t>denotes block containing </a:t>
            </a:r>
            <a:r>
              <a:rPr lang="en-US" sz="1600" i="1" dirty="0"/>
              <a:t>X</a:t>
            </a:r>
            <a:r>
              <a:rPr lang="en-US" sz="1600" dirty="0"/>
              <a:t>.</a:t>
            </a:r>
          </a:p>
          <a:p>
            <a:pPr lvl="4">
              <a:buFontTx/>
              <a:buNone/>
            </a:pPr>
            <a:endParaRPr lang="en-US" sz="1600" dirty="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865313" y="3624263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latin typeface="Times New Roman" pitchFamily="18" charset="0"/>
              </a:rPr>
              <a:t>x</a:t>
            </a:r>
            <a:r>
              <a:rPr lang="en-US" sz="1400" b="0" baseline="-25000">
                <a:latin typeface="Times New Roman" pitchFamily="18" charset="0"/>
              </a:rPr>
              <a:t>1</a:t>
            </a:r>
            <a:endParaRPr lang="en-US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Immediate Database Modification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686800" cy="48768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Recovery procedure has two operations instead of one:</a:t>
            </a:r>
          </a:p>
          <a:p>
            <a:pPr lvl="1" algn="just">
              <a:lnSpc>
                <a:spcPct val="90000"/>
              </a:lnSpc>
            </a:pPr>
            <a:r>
              <a:rPr lang="en-US" b="1" dirty="0"/>
              <a:t> undo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) restores the value of all data items updated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to their old values, going backwards from the last log record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endParaRPr lang="en-US" i="1" dirty="0"/>
          </a:p>
          <a:p>
            <a:pPr lvl="1" algn="just">
              <a:lnSpc>
                <a:spcPct val="90000"/>
              </a:lnSpc>
            </a:pPr>
            <a:r>
              <a:rPr lang="en-US" b="1" dirty="0"/>
              <a:t>redo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) sets the value of all data items updated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to the new values, going forward from the first log record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endParaRPr lang="en-US" i="1" dirty="0"/>
          </a:p>
          <a:p>
            <a:pPr algn="just">
              <a:lnSpc>
                <a:spcPct val="90000"/>
              </a:lnSpc>
            </a:pPr>
            <a:r>
              <a:rPr lang="en-US" dirty="0"/>
              <a:t>Both operations must be </a:t>
            </a:r>
            <a:r>
              <a:rPr lang="en-US" b="1" dirty="0">
                <a:solidFill>
                  <a:schemeClr val="tx2"/>
                </a:solidFill>
              </a:rPr>
              <a:t>idempotent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That is, even if the operation is executed multiple times the effect is the same as if it is executed once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Needed since operations may get re-executed during recovery </a:t>
            </a:r>
            <a:endParaRPr lang="en-US" b="1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/>
              <a:t>When recovering after failure: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Transaction</a:t>
            </a:r>
            <a:r>
              <a:rPr lang="en-US" i="1" dirty="0"/>
              <a:t> 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needs to be undone if the log contains </a:t>
            </a:r>
            <a:r>
              <a:rPr lang="en-US" dirty="0" smtClean="0"/>
              <a:t>the record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i="1" dirty="0"/>
              <a:t>&gt;</a:t>
            </a:r>
            <a:r>
              <a:rPr lang="en-US" dirty="0"/>
              <a:t>, but does not contain the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needs to be redone if the log contains both the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dirty="0"/>
              <a:t>start</a:t>
            </a:r>
            <a:r>
              <a:rPr lang="en-US" i="1" dirty="0"/>
              <a:t>&gt;</a:t>
            </a:r>
            <a:r>
              <a:rPr lang="en-US" dirty="0"/>
              <a:t> and the record </a:t>
            </a:r>
            <a:r>
              <a:rPr lang="en-US" i="1" dirty="0"/>
              <a:t>&lt;T</a:t>
            </a:r>
            <a:r>
              <a:rPr lang="en-US" i="1" baseline="-25000" dirty="0"/>
              <a:t>i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Undo operations are performed first, then redo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Immediate DB Modification Recovery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89050"/>
            <a:ext cx="8305800" cy="5416550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sz="1600" dirty="0"/>
              <a:t>  </a:t>
            </a:r>
            <a:r>
              <a:rPr lang="en-US" sz="2000" dirty="0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2000" dirty="0"/>
              <a:t>Recovery actions in each case above are: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(a)  undo (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): B is restored to 2000 and A to 1000.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(b)  undo (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) and redo (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): C is restored to 700, and then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are  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       set to 950 and 2050 respectively.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(c)  redo (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) and redo (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): A and B are set to 950 and 2050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dirty="0"/>
              <a:t>       respectively. Then </a:t>
            </a:r>
            <a:r>
              <a:rPr lang="en-US" sz="2000" i="1" dirty="0"/>
              <a:t>C</a:t>
            </a:r>
            <a:r>
              <a:rPr lang="en-US" sz="2000" dirty="0"/>
              <a:t> is set to 600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/>
          <a:srcRect l="893" t="28572" r="1785" b="28571"/>
          <a:stretch>
            <a:fillRect/>
          </a:stretch>
        </p:blipFill>
        <p:spPr bwMode="auto">
          <a:xfrm>
            <a:off x="1295400" y="2120900"/>
            <a:ext cx="6265863" cy="2070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305800" cy="1143000"/>
          </a:xfrm>
        </p:spPr>
        <p:txBody>
          <a:bodyPr/>
          <a:lstStyle/>
          <a:p>
            <a:r>
              <a:rPr lang="en-US" dirty="0"/>
              <a:t>Checkpoints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/>
              <a:t>Problems in recovery procedure as discussed earlier 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we might unnecessarily redo transactions which have already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output their updates to the database.</a:t>
            </a:r>
          </a:p>
          <a:p>
            <a:pPr marL="381000" indent="-381000"/>
            <a:r>
              <a:rPr lang="en-US" dirty="0"/>
              <a:t>Streamline recovery procedure by periodically performing </a:t>
            </a:r>
            <a:r>
              <a:rPr lang="en-US" b="1" dirty="0" err="1">
                <a:solidFill>
                  <a:schemeClr val="tx2"/>
                </a:solidFill>
              </a:rPr>
              <a:t>checkpointing</a:t>
            </a:r>
            <a:r>
              <a:rPr lang="en-US" dirty="0"/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Write a log record &lt;</a:t>
            </a:r>
            <a:r>
              <a:rPr lang="en-US" b="1" dirty="0"/>
              <a:t> checkpoint</a:t>
            </a:r>
            <a:r>
              <a:rPr lang="en-US" dirty="0"/>
              <a:t>&gt; onto stable storage.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/>
              <a:t>Checkpoints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35480"/>
            <a:ext cx="8534400" cy="4693920"/>
          </a:xfrm>
        </p:spPr>
        <p:txBody>
          <a:bodyPr>
            <a:normAutofit fontScale="92500" lnSpcReduction="20000"/>
          </a:bodyPr>
          <a:lstStyle/>
          <a:p>
            <a:pPr marL="381000" indent="-381000" algn="just"/>
            <a:r>
              <a:rPr lang="en-US" dirty="0"/>
              <a:t>During recovery we need to consider only the most recent transaction T</a:t>
            </a:r>
            <a:r>
              <a:rPr lang="en-US" baseline="-25000" dirty="0"/>
              <a:t>i</a:t>
            </a:r>
            <a:r>
              <a:rPr lang="en-US" dirty="0"/>
              <a:t> that started before the checkpoint, and transactions that started after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Scan backwards from end of log to find the most recent &lt;</a:t>
            </a:r>
            <a:r>
              <a:rPr lang="en-US" b="1" dirty="0"/>
              <a:t>checkpoint</a:t>
            </a:r>
            <a:r>
              <a:rPr lang="en-US" dirty="0"/>
              <a:t>&gt; record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Continue scanning backwards till a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b="1" dirty="0"/>
              <a:t> start</a:t>
            </a:r>
            <a:r>
              <a:rPr lang="en-US" dirty="0"/>
              <a:t>&gt; is found. 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Need only consider the part of log following above </a:t>
            </a:r>
            <a:r>
              <a:rPr lang="en-US" b="1" dirty="0"/>
              <a:t>star</a:t>
            </a:r>
            <a:r>
              <a:rPr lang="en-US" dirty="0"/>
              <a:t>t record. Earlier part of log can be ignored during recovery, and can be erased whenever desired.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For all transactions (starting from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or later) with no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, execute </a:t>
            </a:r>
            <a:r>
              <a:rPr lang="en-US" b="1" dirty="0"/>
              <a:t>undo</a:t>
            </a:r>
            <a:r>
              <a:rPr lang="en-US" b="1" i="1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). </a:t>
            </a:r>
            <a:r>
              <a:rPr lang="en-US" dirty="0"/>
              <a:t>(Done only in case of immediate modification.)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Scanning forward in the log, for all transactions starting 	from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or later with a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i="1" dirty="0"/>
              <a:t> </a:t>
            </a:r>
            <a:r>
              <a:rPr lang="en-US" b="1" dirty="0"/>
              <a:t>commit</a:t>
            </a:r>
            <a:r>
              <a:rPr lang="en-US" i="1" dirty="0"/>
              <a:t>&gt;</a:t>
            </a:r>
            <a:r>
              <a:rPr lang="en-US" dirty="0"/>
              <a:t>,  execute </a:t>
            </a:r>
            <a:r>
              <a:rPr lang="en-US" b="1" dirty="0"/>
              <a:t>redo</a:t>
            </a:r>
            <a:r>
              <a:rPr lang="en-US" b="1" i="1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/>
              <a:t>Example of Checkpoints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8267700" cy="500062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can be ignored (updates already output to disk due to checkpoint)</a:t>
            </a:r>
          </a:p>
          <a:p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redone.</a:t>
            </a:r>
          </a:p>
          <a:p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 undone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i="1" baseline="-25000"/>
              <a:t>c</a:t>
            </a:r>
            <a:endParaRPr lang="en-US" sz="2000" b="0" i="1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baseline="-25000"/>
              <a:t>f</a:t>
            </a:r>
            <a:endParaRPr lang="en-US" sz="2000" b="0" i="1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baseline="-25000"/>
              <a:t>1</a:t>
            </a:r>
            <a:endParaRPr lang="en-US" sz="2000" b="0" i="1"/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baseline="-25000"/>
              <a:t>2</a:t>
            </a:r>
            <a:endParaRPr lang="en-US" sz="2000" b="0" i="1"/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baseline="-25000"/>
              <a:t>3</a:t>
            </a:r>
            <a:endParaRPr lang="en-US" sz="2000" b="0" i="1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i="1"/>
              <a:t>T</a:t>
            </a:r>
            <a:r>
              <a:rPr lang="en-US" sz="2000" b="0" baseline="-25000"/>
              <a:t>4</a:t>
            </a:r>
            <a:endParaRPr lang="en-US" sz="2000" b="0" i="1"/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checkpoint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/>
              <a:t>system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/>
              <a:t>Failure Classification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35480"/>
            <a:ext cx="8382000" cy="46939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Transaction failure</a:t>
            </a:r>
            <a:r>
              <a:rPr lang="en-US" dirty="0"/>
              <a:t> :</a:t>
            </a:r>
          </a:p>
          <a:p>
            <a:pPr lvl="1" algn="just"/>
            <a:r>
              <a:rPr lang="en-US" b="1" dirty="0"/>
              <a:t>Logical errors</a:t>
            </a:r>
            <a:r>
              <a:rPr lang="en-US" dirty="0"/>
              <a:t>: transaction cannot complete due to some internal error condition</a:t>
            </a:r>
          </a:p>
          <a:p>
            <a:pPr lvl="1" algn="just"/>
            <a:r>
              <a:rPr lang="en-US" b="1" dirty="0"/>
              <a:t>System errors</a:t>
            </a:r>
            <a:r>
              <a:rPr lang="en-US" dirty="0"/>
              <a:t>: the database system must terminate an active transaction due to an error condition (e.g., deadlock)</a:t>
            </a:r>
          </a:p>
          <a:p>
            <a:pPr algn="just"/>
            <a:r>
              <a:rPr lang="en-US" b="1" dirty="0"/>
              <a:t>System crash</a:t>
            </a:r>
            <a:r>
              <a:rPr lang="en-US" dirty="0"/>
              <a:t>: a power failure or other hardware or software failure causes the system to crash.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</a:rPr>
              <a:t>Fail-stop assumption</a:t>
            </a:r>
            <a:r>
              <a:rPr lang="en-US" dirty="0"/>
              <a:t>: non-volatile storage contents are assumed to not be corrupted by system crash</a:t>
            </a:r>
          </a:p>
          <a:p>
            <a:pPr lvl="2" algn="just"/>
            <a:r>
              <a:rPr lang="en-US" dirty="0"/>
              <a:t>Database systems have numerous integrity checks to prevent corruption of disk data </a:t>
            </a:r>
          </a:p>
          <a:p>
            <a:pPr algn="just"/>
            <a:r>
              <a:rPr lang="en-US" b="1" dirty="0"/>
              <a:t>Disk failure</a:t>
            </a:r>
            <a:r>
              <a:rPr lang="en-US" dirty="0"/>
              <a:t>: a head crash or similar disk failure destroys all or part of disk storage</a:t>
            </a:r>
          </a:p>
          <a:p>
            <a:pPr lvl="1" algn="just"/>
            <a:r>
              <a:rPr lang="en-US" dirty="0"/>
              <a:t>Destruction is assumed to be detectable: disk drives use checksums to detect failures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Recovery Algorithms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algn="just"/>
            <a:r>
              <a:rPr lang="en-US" dirty="0"/>
              <a:t>Recovery algorithms are techniques to ensure database consistency and transaction atomicity and durability despite failures</a:t>
            </a:r>
          </a:p>
          <a:p>
            <a:pPr marL="381000" indent="-381000" algn="just"/>
            <a:r>
              <a:rPr lang="en-US" dirty="0"/>
              <a:t>Recovery algorithms have two parts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Actions taken during normal transaction processing to ensure enough information exists to recover from failures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Actions taken after a failure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4088"/>
            <a:ext cx="8305800" cy="1143000"/>
          </a:xfrm>
        </p:spPr>
        <p:txBody>
          <a:bodyPr/>
          <a:lstStyle/>
          <a:p>
            <a:r>
              <a:rPr lang="en-US" dirty="0"/>
              <a:t>Storage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3548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Volatile storage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does not survive system crashes</a:t>
            </a:r>
          </a:p>
          <a:p>
            <a:pPr lvl="1"/>
            <a:r>
              <a:rPr lang="en-US" dirty="0"/>
              <a:t>examples: main memory, cache memory</a:t>
            </a:r>
          </a:p>
          <a:p>
            <a:r>
              <a:rPr lang="en-US" b="1" smtClean="0">
                <a:solidFill>
                  <a:schemeClr val="tx2"/>
                </a:solidFill>
              </a:rPr>
              <a:t>Non-volatile </a:t>
            </a:r>
            <a:r>
              <a:rPr lang="en-US" b="1" dirty="0">
                <a:solidFill>
                  <a:schemeClr val="tx2"/>
                </a:solidFill>
              </a:rPr>
              <a:t>storage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survives system crashes</a:t>
            </a:r>
          </a:p>
          <a:p>
            <a:pPr lvl="1"/>
            <a:r>
              <a:rPr lang="en-US" dirty="0"/>
              <a:t>examples: disk, tape, flash memory, </a:t>
            </a:r>
            <a:r>
              <a:rPr lang="en-US" dirty="0" smtClean="0"/>
              <a:t>non-volatile </a:t>
            </a:r>
            <a:r>
              <a:rPr lang="en-US" dirty="0"/>
              <a:t>(battery backed up) RAM </a:t>
            </a:r>
          </a:p>
          <a:p>
            <a:r>
              <a:rPr lang="en-US" b="1" dirty="0">
                <a:solidFill>
                  <a:schemeClr val="tx2"/>
                </a:solidFill>
              </a:rPr>
              <a:t>Stable storage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mythical form of storage that survives all failures</a:t>
            </a:r>
          </a:p>
          <a:p>
            <a:pPr lvl="1"/>
            <a:r>
              <a:rPr lang="en-US" dirty="0"/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To ensure atomicity despite failures, we first output information describing the modifications to stable storage without modifying the database itself.</a:t>
            </a:r>
          </a:p>
          <a:p>
            <a:pPr algn="just"/>
            <a:r>
              <a:rPr lang="en-US" dirty="0"/>
              <a:t>We study two approaches: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</a:rPr>
              <a:t>log-based recovery</a:t>
            </a:r>
            <a:r>
              <a:rPr lang="en-US" dirty="0"/>
              <a:t>, and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</a:rPr>
              <a:t>shadow-paging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/>
              <a:t>We assume (initially) that transactions run serially, that is, one after the other.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Copies and Shadow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398" t="18303" r="597" b="18567"/>
          <a:stretch>
            <a:fillRect/>
          </a:stretch>
        </p:blipFill>
        <p:spPr bwMode="auto">
          <a:xfrm>
            <a:off x="1052946" y="2105889"/>
            <a:ext cx="6669232" cy="42533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US" dirty="0"/>
              <a:t>Log-Based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11288"/>
            <a:ext cx="8305800" cy="537051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A  </a:t>
            </a:r>
            <a:r>
              <a:rPr lang="en-US" b="1" dirty="0">
                <a:solidFill>
                  <a:schemeClr val="tx2"/>
                </a:solidFill>
              </a:rPr>
              <a:t>log</a:t>
            </a:r>
            <a:r>
              <a:rPr lang="en-US" dirty="0"/>
              <a:t> is kept on stable storage.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The log is a sequence of </a:t>
            </a:r>
            <a:r>
              <a:rPr lang="en-US" b="1" dirty="0">
                <a:solidFill>
                  <a:schemeClr val="tx2"/>
                </a:solidFill>
              </a:rPr>
              <a:t>log records</a:t>
            </a:r>
            <a:r>
              <a:rPr lang="en-US" dirty="0"/>
              <a:t>, and maintains a record of update activities on the database.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When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starts, it registers itself by writing a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/>
              <a:t>&lt;T</a:t>
            </a:r>
            <a:r>
              <a:rPr lang="en-US" i="1" baseline="-25000" dirty="0"/>
              <a:t>i  </a:t>
            </a:r>
            <a:r>
              <a:rPr lang="en-US" b="1" dirty="0"/>
              <a:t>start</a:t>
            </a:r>
            <a:r>
              <a:rPr lang="en-US" dirty="0"/>
              <a:t>&gt;log record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Before 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a log record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, X,  V</a:t>
            </a:r>
            <a:r>
              <a:rPr lang="en-US" i="1" baseline="-25000" dirty="0"/>
              <a:t>1</a:t>
            </a:r>
            <a:r>
              <a:rPr lang="en-US" i="1" dirty="0"/>
              <a:t>,  V</a:t>
            </a:r>
            <a:r>
              <a:rPr lang="en-US" i="1" baseline="-25000" dirty="0"/>
              <a:t>2</a:t>
            </a:r>
            <a:r>
              <a:rPr lang="en-US" i="1" dirty="0"/>
              <a:t>&gt; </a:t>
            </a:r>
            <a:r>
              <a:rPr lang="en-US" dirty="0"/>
              <a:t>is written, where</a:t>
            </a:r>
            <a:r>
              <a:rPr lang="en-US" i="1" dirty="0"/>
              <a:t> V</a:t>
            </a:r>
            <a:r>
              <a:rPr lang="en-US" i="1" baseline="-25000" dirty="0"/>
              <a:t>1</a:t>
            </a:r>
            <a:r>
              <a:rPr lang="en-US" dirty="0"/>
              <a:t> is the value of </a:t>
            </a:r>
            <a:r>
              <a:rPr lang="en-US" i="1" dirty="0"/>
              <a:t>X</a:t>
            </a:r>
            <a:r>
              <a:rPr lang="en-US" dirty="0"/>
              <a:t>  before the write, and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is the value to be written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Log record notes that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has performed a write on data item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i="1" dirty="0"/>
              <a:t> 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had value </a:t>
            </a:r>
            <a:r>
              <a:rPr lang="en-US" i="1" dirty="0"/>
              <a:t>V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before the write, and will have value 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after the write.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finishes it last statement, the log record &lt;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i="1" dirty="0"/>
              <a:t> </a:t>
            </a:r>
            <a:r>
              <a:rPr lang="en-US" b="1" dirty="0"/>
              <a:t>commi</a:t>
            </a:r>
            <a:r>
              <a:rPr lang="en-US" dirty="0"/>
              <a:t>t&gt; is written.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We assume for now that log records are written directly  to stable storage (that is, they are not buffered)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Two approaches using logs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Deferred database modification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Immediate database modification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Deferred Database Modification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1"/>
            <a:ext cx="8153399" cy="5105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deferred database modification</a:t>
            </a:r>
            <a:r>
              <a:rPr lang="en-US" dirty="0"/>
              <a:t> scheme records all modifications to the log, but defers all the </a:t>
            </a:r>
            <a:r>
              <a:rPr lang="en-US" b="1" dirty="0"/>
              <a:t>write</a:t>
            </a:r>
            <a:r>
              <a:rPr lang="en-US" dirty="0"/>
              <a:t>s to after partial commit.</a:t>
            </a:r>
          </a:p>
          <a:p>
            <a:pPr algn="just"/>
            <a:r>
              <a:rPr lang="en-US" dirty="0"/>
              <a:t>Assume that transactions execute serially</a:t>
            </a:r>
          </a:p>
          <a:p>
            <a:pPr algn="just"/>
            <a:r>
              <a:rPr lang="en-US" dirty="0"/>
              <a:t>Transaction starts by writing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 </a:t>
            </a:r>
            <a:r>
              <a:rPr lang="en-US" b="1" i="1" dirty="0"/>
              <a:t>start</a:t>
            </a:r>
            <a:r>
              <a:rPr lang="en-US" i="1" dirty="0"/>
              <a:t>&gt; </a:t>
            </a:r>
            <a:r>
              <a:rPr lang="en-US" dirty="0"/>
              <a:t>record to log. </a:t>
            </a:r>
          </a:p>
          <a:p>
            <a:pPr algn="just"/>
            <a:r>
              <a:rPr lang="en-US" dirty="0"/>
              <a:t>A 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operation results in a log record  </a:t>
            </a:r>
            <a:r>
              <a:rPr lang="en-US" i="1" dirty="0"/>
              <a:t>&lt;T</a:t>
            </a:r>
            <a:r>
              <a:rPr lang="en-US" sz="2000" i="1" baseline="-25000" dirty="0"/>
              <a:t>i</a:t>
            </a:r>
            <a:r>
              <a:rPr lang="en-US" i="1" dirty="0"/>
              <a:t>, X, V&gt; </a:t>
            </a:r>
            <a:r>
              <a:rPr lang="en-US" dirty="0"/>
              <a:t>being written, where </a:t>
            </a:r>
            <a:r>
              <a:rPr lang="en-US" i="1" dirty="0"/>
              <a:t>V </a:t>
            </a:r>
            <a:r>
              <a:rPr lang="en-US" dirty="0"/>
              <a:t>is the new value for </a:t>
            </a:r>
            <a:r>
              <a:rPr lang="en-US" i="1" dirty="0"/>
              <a:t>X</a:t>
            </a:r>
            <a:endParaRPr lang="en-US" dirty="0"/>
          </a:p>
          <a:p>
            <a:pPr lvl="1" algn="just"/>
            <a:r>
              <a:rPr lang="en-US" dirty="0"/>
              <a:t>Note: old value is not needed for this scheme</a:t>
            </a:r>
          </a:p>
          <a:p>
            <a:pPr algn="just"/>
            <a:r>
              <a:rPr lang="en-US" dirty="0"/>
              <a:t>The write is not performed on </a:t>
            </a:r>
            <a:r>
              <a:rPr lang="en-US" i="1" dirty="0"/>
              <a:t>X </a:t>
            </a:r>
            <a:r>
              <a:rPr lang="en-US" dirty="0"/>
              <a:t>at this time, but is deferred.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partially commits, &lt;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dirty="0"/>
              <a:t>commit</a:t>
            </a:r>
            <a:r>
              <a:rPr lang="en-US" dirty="0"/>
              <a:t>&gt; is written to the log </a:t>
            </a:r>
          </a:p>
          <a:p>
            <a:pPr algn="just"/>
            <a:r>
              <a:rPr lang="en-US" dirty="0"/>
              <a:t>Finally, the log records are read and used to actually execute the previously deferred writes.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Deferred Database Modification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371600"/>
            <a:ext cx="8310563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During recovery after a crash, a transaction needs to be redone if and only if both </a:t>
            </a:r>
            <a:r>
              <a:rPr lang="en-US" i="1" dirty="0"/>
              <a:t>&lt;T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b="1" i="1" dirty="0"/>
              <a:t> </a:t>
            </a:r>
            <a:r>
              <a:rPr lang="en-US" b="1" dirty="0"/>
              <a:t>start</a:t>
            </a:r>
            <a:r>
              <a:rPr lang="en-US" dirty="0"/>
              <a:t>&gt; and&lt;</a:t>
            </a:r>
            <a:r>
              <a:rPr lang="en-US" i="1" dirty="0"/>
              <a:t>T</a:t>
            </a:r>
            <a:r>
              <a:rPr lang="en-US" i="1" baseline="-25000" dirty="0"/>
              <a:t>i </a:t>
            </a:r>
            <a:r>
              <a:rPr lang="en-US" b="1" dirty="0"/>
              <a:t>commit</a:t>
            </a:r>
            <a:r>
              <a:rPr lang="en-US" dirty="0"/>
              <a:t>&gt; are there in the log.</a:t>
            </a:r>
          </a:p>
          <a:p>
            <a:pPr algn="just"/>
            <a:r>
              <a:rPr lang="en-US" dirty="0"/>
              <a:t>Redoing a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b="1" dirty="0"/>
              <a:t> </a:t>
            </a:r>
            <a:r>
              <a:rPr lang="en-US" b="1" dirty="0" err="1"/>
              <a:t>redo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 sets the value of all data items updated by the transaction to the new values.</a:t>
            </a:r>
          </a:p>
          <a:p>
            <a:pPr algn="just"/>
            <a:r>
              <a:rPr lang="en-US" dirty="0"/>
              <a:t>Crashes can occur </a:t>
            </a:r>
            <a:r>
              <a:rPr lang="en-US" dirty="0" smtClean="0"/>
              <a:t> while </a:t>
            </a:r>
            <a:endParaRPr lang="en-US" dirty="0"/>
          </a:p>
          <a:p>
            <a:pPr lvl="1" algn="just"/>
            <a:r>
              <a:rPr lang="en-US" dirty="0"/>
              <a:t>the transaction is executing the original updates, or </a:t>
            </a:r>
          </a:p>
          <a:p>
            <a:pPr lvl="1" algn="just"/>
            <a:r>
              <a:rPr lang="en-US" dirty="0"/>
              <a:t>while recovery action is being taken</a:t>
            </a:r>
          </a:p>
          <a:p>
            <a:pPr algn="just"/>
            <a:r>
              <a:rPr lang="en-US" dirty="0"/>
              <a:t>example transactions  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executes before 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):</a:t>
            </a:r>
          </a:p>
          <a:p>
            <a:pPr algn="just">
              <a:buFont typeface="Monotype Sorts" pitchFamily="2" charset="2"/>
              <a:buNone/>
            </a:pPr>
            <a:r>
              <a:rPr lang="en-US" i="1" dirty="0"/>
              <a:t>	T</a:t>
            </a:r>
            <a:r>
              <a:rPr lang="en-US" i="1" baseline="-25000" dirty="0"/>
              <a:t>0</a:t>
            </a:r>
            <a:r>
              <a:rPr lang="en-US" dirty="0"/>
              <a:t>: </a:t>
            </a:r>
            <a:r>
              <a:rPr lang="en-US" b="1" dirty="0"/>
              <a:t>read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				</a:t>
            </a:r>
            <a:r>
              <a:rPr lang="en-US" i="1" dirty="0"/>
              <a:t>T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b="1" dirty="0"/>
              <a:t>read</a:t>
            </a:r>
            <a:r>
              <a:rPr lang="en-US" dirty="0"/>
              <a:t> (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i="1" dirty="0"/>
              <a:t>		A: - A - 50</a:t>
            </a:r>
            <a:r>
              <a:rPr lang="en-US" dirty="0"/>
              <a:t>			       </a:t>
            </a:r>
            <a:r>
              <a:rPr lang="en-US" i="1" dirty="0"/>
              <a:t>C:-	C- 100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		Write 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			        </a:t>
            </a:r>
            <a:r>
              <a:rPr lang="en-US" b="1" dirty="0"/>
              <a:t>write 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		read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i="1" dirty="0"/>
              <a:t>		B:-  B + 50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		write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1240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Recovery System </vt:lpstr>
      <vt:lpstr>Failure Classification</vt:lpstr>
      <vt:lpstr>Recovery Algorithms</vt:lpstr>
      <vt:lpstr>Storage Structure</vt:lpstr>
      <vt:lpstr>Recovery Methods</vt:lpstr>
      <vt:lpstr>Shadow Copies and Shadow Paging</vt:lpstr>
      <vt:lpstr>Log-Based Recovery</vt:lpstr>
      <vt:lpstr>Deferred Database Modification</vt:lpstr>
      <vt:lpstr>Deferred Database Modification (Cont.)</vt:lpstr>
      <vt:lpstr>Deferred Database Modification (Cont.)</vt:lpstr>
      <vt:lpstr>Immediate Database Modification</vt:lpstr>
      <vt:lpstr>Immediate Database Modification Example</vt:lpstr>
      <vt:lpstr>Immediate Database Modification (Cont.)</vt:lpstr>
      <vt:lpstr>Immediate DB Modification Recovery Example</vt:lpstr>
      <vt:lpstr>Checkpoints</vt:lpstr>
      <vt:lpstr>Checkpoints (Cont.)</vt:lpstr>
      <vt:lpstr>Example of Checkpoints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Recovery Methods </dc:title>
  <dc:creator>Rushali</dc:creator>
  <cp:lastModifiedBy>Rushali</cp:lastModifiedBy>
  <cp:revision>14</cp:revision>
  <dcterms:created xsi:type="dcterms:W3CDTF">2020-10-27T05:54:43Z</dcterms:created>
  <dcterms:modified xsi:type="dcterms:W3CDTF">2020-10-28T04:17:58Z</dcterms:modified>
</cp:coreProperties>
</file>