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3"/>
  </p:notesMasterIdLst>
  <p:sldIdLst>
    <p:sldId id="257" r:id="rId2"/>
    <p:sldId id="364" r:id="rId3"/>
    <p:sldId id="259" r:id="rId4"/>
    <p:sldId id="355" r:id="rId5"/>
    <p:sldId id="260" r:id="rId6"/>
    <p:sldId id="261" r:id="rId7"/>
    <p:sldId id="262" r:id="rId8"/>
    <p:sldId id="263" r:id="rId9"/>
    <p:sldId id="264" r:id="rId10"/>
    <p:sldId id="265" r:id="rId11"/>
    <p:sldId id="356" r:id="rId12"/>
    <p:sldId id="266" r:id="rId13"/>
    <p:sldId id="368" r:id="rId14"/>
    <p:sldId id="353" r:id="rId15"/>
    <p:sldId id="365" r:id="rId16"/>
    <p:sldId id="366" r:id="rId17"/>
    <p:sldId id="367" r:id="rId18"/>
    <p:sldId id="369" r:id="rId19"/>
    <p:sldId id="370" r:id="rId20"/>
    <p:sldId id="267" r:id="rId21"/>
    <p:sldId id="268" r:id="rId22"/>
    <p:sldId id="269" r:id="rId23"/>
    <p:sldId id="270" r:id="rId24"/>
    <p:sldId id="371" r:id="rId25"/>
    <p:sldId id="372" r:id="rId26"/>
    <p:sldId id="360" r:id="rId27"/>
    <p:sldId id="361" r:id="rId28"/>
    <p:sldId id="362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7" r:id="rId45"/>
    <p:sldId id="373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9" r:id="rId56"/>
    <p:sldId id="300" r:id="rId57"/>
    <p:sldId id="301" r:id="rId58"/>
    <p:sldId id="376" r:id="rId59"/>
    <p:sldId id="305" r:id="rId60"/>
    <p:sldId id="314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77" r:id="rId69"/>
    <p:sldId id="378" r:id="rId70"/>
    <p:sldId id="374" r:id="rId71"/>
    <p:sldId id="375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07BBF73-A29A-4ED3-A397-FC648D4A8D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5A685-1C42-4D24-83C3-4FA98E1FA87D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8C2FC-2650-4E47-8428-269220EA71E5}" type="slidenum">
              <a:rPr lang="en-US"/>
              <a:pPr/>
              <a:t>26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none" anchor="ctr"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20231-6371-4AEE-BC73-40A77E406704}" type="slidenum">
              <a:rPr lang="en-US"/>
              <a:pPr/>
              <a:t>69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865A-1F6D-4152-841C-515D992166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053-318E-41BF-A05C-D73EF3366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F448-B203-43C3-BB23-34028AF5D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D80F-EE2B-478B-90AF-0922C20B3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52C5-6C3F-47A8-A9C7-4F8CFDC3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FEFD-F84A-40E2-888D-965D8A112C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DC19-073D-4D7D-A428-4E7FCAF95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8CD-208C-49F1-895A-881A366FB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1B56-5631-4B4A-89B5-46A8A56A5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3CE3-E9C0-465B-AB53-3735517CC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5B08B36-210E-478C-8FDF-98B81E7E11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ED0CF7-29D8-4A50-9D97-4485177C49E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depositor </a:t>
            </a:r>
            <a:r>
              <a:rPr lang="en-US"/>
              <a:t>Relation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 l="418" t="5304" r="836" b="5583"/>
          <a:stretch>
            <a:fillRect/>
          </a:stretch>
        </p:blipFill>
        <p:spPr bwMode="auto">
          <a:xfrm>
            <a:off x="1905000" y="2362200"/>
            <a:ext cx="5224463" cy="35353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34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Relation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Relation name is distinct</a:t>
            </a:r>
          </a:p>
          <a:p>
            <a:pPr>
              <a:lnSpc>
                <a:spcPct val="90000"/>
              </a:lnSpc>
            </a:pPr>
            <a:r>
              <a:rPr lang="en-US" dirty="0"/>
              <a:t>Each cell of the relation contains exactly one atomic (single) value</a:t>
            </a:r>
          </a:p>
          <a:p>
            <a:pPr>
              <a:lnSpc>
                <a:spcPct val="90000"/>
              </a:lnSpc>
            </a:pPr>
            <a:r>
              <a:rPr lang="en-US" dirty="0"/>
              <a:t>Each attribute has a distinct name</a:t>
            </a:r>
          </a:p>
          <a:p>
            <a:pPr>
              <a:lnSpc>
                <a:spcPct val="90000"/>
              </a:lnSpc>
            </a:pPr>
            <a:r>
              <a:rPr lang="en-US" dirty="0"/>
              <a:t>The values of an attribute are all from the same domain</a:t>
            </a:r>
          </a:p>
          <a:p>
            <a:pPr>
              <a:lnSpc>
                <a:spcPct val="90000"/>
              </a:lnSpc>
            </a:pPr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 is distinct (no duplicate </a:t>
            </a:r>
            <a:r>
              <a:rPr lang="en-US" dirty="0" err="1"/>
              <a:t>tuples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The order of attributes has no significance</a:t>
            </a:r>
          </a:p>
          <a:p>
            <a:pPr>
              <a:lnSpc>
                <a:spcPct val="90000"/>
              </a:lnSpc>
            </a:pPr>
            <a:r>
              <a:rPr lang="en-US" dirty="0"/>
              <a:t>The order of </a:t>
            </a:r>
            <a:r>
              <a:rPr lang="en-US" dirty="0" err="1"/>
              <a:t>tuple</a:t>
            </a:r>
            <a:r>
              <a:rPr lang="en-US" dirty="0"/>
              <a:t> has no significance, theoretically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305800" cy="990600"/>
          </a:xfrm>
        </p:spPr>
        <p:txBody>
          <a:bodyPr/>
          <a:lstStyle/>
          <a:p>
            <a:r>
              <a:rPr lang="en-US" sz="3600" dirty="0"/>
              <a:t>Why Split Information Across Relations?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763000" cy="5105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dirty="0"/>
              <a:t>Storing all information as a single relation such as 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bank</a:t>
            </a:r>
            <a:r>
              <a:rPr lang="en-US" dirty="0"/>
              <a:t>(</a:t>
            </a:r>
            <a:r>
              <a:rPr lang="en-US" i="1" dirty="0" err="1"/>
              <a:t>account_number</a:t>
            </a:r>
            <a:r>
              <a:rPr lang="en-US" i="1" dirty="0"/>
              <a:t>, balance, </a:t>
            </a:r>
            <a:r>
              <a:rPr lang="en-US" i="1" dirty="0" err="1"/>
              <a:t>customer_name</a:t>
            </a:r>
            <a:r>
              <a:rPr lang="en-US" dirty="0"/>
              <a:t>, ..)</a:t>
            </a:r>
            <a:br>
              <a:rPr lang="en-US" dirty="0"/>
            </a:br>
            <a:r>
              <a:rPr lang="en-US" dirty="0"/>
              <a:t>results in</a:t>
            </a:r>
          </a:p>
          <a:p>
            <a:pPr lvl="1">
              <a:spcBef>
                <a:spcPct val="60000"/>
              </a:spcBef>
            </a:pPr>
            <a:r>
              <a:rPr lang="en-US" dirty="0"/>
              <a:t>repetition of information </a:t>
            </a:r>
          </a:p>
          <a:p>
            <a:pPr marL="1085850" lvl="2">
              <a:spcBef>
                <a:spcPct val="60000"/>
              </a:spcBef>
            </a:pPr>
            <a:r>
              <a:rPr lang="en-US" dirty="0" err="1"/>
              <a:t>e.g.,if</a:t>
            </a:r>
            <a:r>
              <a:rPr lang="en-US" dirty="0"/>
              <a:t> two customers own an account </a:t>
            </a:r>
          </a:p>
          <a:p>
            <a:pPr lvl="1">
              <a:spcBef>
                <a:spcPct val="60000"/>
              </a:spcBef>
            </a:pPr>
            <a:r>
              <a:rPr lang="en-US" dirty="0"/>
              <a:t>the need for null values  </a:t>
            </a:r>
          </a:p>
          <a:p>
            <a:pPr marL="1085850" lvl="2">
              <a:spcBef>
                <a:spcPct val="60000"/>
              </a:spcBef>
            </a:pPr>
            <a:r>
              <a:rPr lang="en-US" dirty="0"/>
              <a:t>e.g., to represent a customer without an account</a:t>
            </a:r>
          </a:p>
          <a:p>
            <a:pPr>
              <a:spcBef>
                <a:spcPct val="60000"/>
              </a:spcBef>
            </a:pPr>
            <a:r>
              <a:rPr lang="en-US" dirty="0"/>
              <a:t>Normalization theory deals with how to design relational schemas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Codd's</a:t>
            </a:r>
            <a:r>
              <a:rPr lang="en-US" dirty="0" smtClean="0"/>
              <a:t> Rules for RDBMS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Dr. Edgar Frank </a:t>
            </a:r>
            <a:r>
              <a:rPr lang="en-US" dirty="0" err="1" smtClean="0"/>
              <a:t>Codd</a:t>
            </a:r>
            <a:r>
              <a:rPr lang="en-US" dirty="0" smtClean="0"/>
              <a:t> (August 19, 1923 – April 18, 2003) was a computer scientist</a:t>
            </a:r>
          </a:p>
          <a:p>
            <a:pPr algn="just"/>
            <a:r>
              <a:rPr lang="en-US" dirty="0" smtClean="0"/>
              <a:t>He invented the relational model for database management ( theoretical basis for relational databases) while working for IBM</a:t>
            </a:r>
          </a:p>
          <a:p>
            <a:pPr algn="just"/>
            <a:r>
              <a:rPr lang="en-US" dirty="0" err="1" smtClean="0"/>
              <a:t>Codd</a:t>
            </a:r>
            <a:r>
              <a:rPr lang="en-US" dirty="0" smtClean="0"/>
              <a:t> proposed thirteen rules (numbered zero to twelve) and said that </a:t>
            </a:r>
          </a:p>
          <a:p>
            <a:pPr lvl="1" algn="just"/>
            <a:r>
              <a:rPr lang="en-US" dirty="0" smtClean="0"/>
              <a:t>if a Database Management System meets these rules, it can be called as a Relational Database Management System</a:t>
            </a:r>
          </a:p>
          <a:p>
            <a:pPr lvl="1" algn="just"/>
            <a:r>
              <a:rPr lang="en-US" dirty="0" smtClean="0"/>
              <a:t>These rules are called as Codd's12 rules</a:t>
            </a:r>
          </a:p>
          <a:p>
            <a:pPr lvl="1" algn="just"/>
            <a:r>
              <a:rPr lang="en-US" dirty="0" smtClean="0"/>
              <a:t>Hardly any commercial product follows all</a:t>
            </a:r>
          </a:p>
          <a:p>
            <a:pPr algn="just"/>
            <a:r>
              <a:rPr lang="en-US" b="1" dirty="0" smtClean="0"/>
              <a:t>Rule Zero</a:t>
            </a:r>
            <a:endParaRPr lang="en-US" dirty="0" smtClean="0"/>
          </a:p>
          <a:p>
            <a:pPr lvl="1" algn="just"/>
            <a:r>
              <a:rPr lang="en-US" dirty="0" smtClean="0"/>
              <a:t>The system must qualify as relational, as a database, and as a management system. For a system to qualify as a relational database management system (RDBMS), that system must use its relational facilities (exclusively) to manage the database.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Remaining 12 CODD’S </a:t>
            </a:r>
            <a:r>
              <a:rPr lang="en-US" sz="4000" dirty="0"/>
              <a:t>RULES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5867400"/>
          </a:xfrm>
        </p:spPr>
        <p:txBody>
          <a:bodyPr>
            <a:normAutofit lnSpcReduction="10000"/>
          </a:bodyPr>
          <a:lstStyle/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Information Rule 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Guaranteed Access Rule 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Systematic Treatment of Nulls Rule 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Active On-line catalog based on the relational model 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Comprehensive Data Sub-language Rule 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View Updating Rule 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High-Level Insert, Update and Delete 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Physical Data Independence 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Logical Data Independence 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Integrity Independence 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Distribution Independence 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No subversion Rule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CODD’S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Information Rule</a:t>
            </a:r>
          </a:p>
          <a:p>
            <a:pPr lvl="1" algn="just"/>
            <a:r>
              <a:rPr lang="en-US" dirty="0" smtClean="0"/>
              <a:t>The data stored in a database, may it be user data or metadata, must be a value of some table cell</a:t>
            </a:r>
          </a:p>
          <a:p>
            <a:pPr lvl="1" algn="just"/>
            <a:r>
              <a:rPr lang="en-US" dirty="0" smtClean="0"/>
              <a:t>Everything in a database must be stored in a table format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Guaranteed Access Rule</a:t>
            </a:r>
          </a:p>
          <a:p>
            <a:pPr lvl="1" algn="just"/>
            <a:r>
              <a:rPr lang="en-US" dirty="0" smtClean="0"/>
              <a:t>Every single data element (value) is guaranteed to be accessible logically with a combination of table-name, primary-key (row value), and attribute-name (column value)</a:t>
            </a:r>
          </a:p>
          <a:p>
            <a:pPr lvl="1" algn="just"/>
            <a:r>
              <a:rPr lang="en-US" dirty="0" smtClean="0"/>
              <a:t>No other means, such as pointers, can be used to access data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CODD’S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Systematic Treatment of NULL Values</a:t>
            </a:r>
          </a:p>
          <a:p>
            <a:pPr lvl="1" algn="just"/>
            <a:r>
              <a:rPr lang="en-US" dirty="0" smtClean="0"/>
              <a:t>The NULL values in a database must be given a systematic and uniform treatment. </a:t>
            </a:r>
          </a:p>
          <a:p>
            <a:pPr lvl="1" algn="just"/>
            <a:r>
              <a:rPr lang="en-US" dirty="0" smtClean="0"/>
              <a:t>This is a very important rule because a NULL can be interpreted as one the following − </a:t>
            </a:r>
          </a:p>
          <a:p>
            <a:pPr lvl="2" algn="just"/>
            <a:r>
              <a:rPr lang="en-US" dirty="0" smtClean="0"/>
              <a:t>data is missing, </a:t>
            </a:r>
          </a:p>
          <a:p>
            <a:pPr lvl="2" algn="just"/>
            <a:r>
              <a:rPr lang="en-US" dirty="0" smtClean="0"/>
              <a:t>data is not known, or </a:t>
            </a:r>
          </a:p>
          <a:p>
            <a:pPr lvl="2" algn="just"/>
            <a:r>
              <a:rPr lang="en-US" dirty="0" smtClean="0"/>
              <a:t>data is not applicable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Active Online Catalog</a:t>
            </a:r>
          </a:p>
          <a:p>
            <a:pPr lvl="1" algn="just"/>
            <a:r>
              <a:rPr lang="en-US" dirty="0" smtClean="0"/>
              <a:t>The structure description of the entire database must be stored in an online catalog, known as </a:t>
            </a:r>
            <a:r>
              <a:rPr lang="en-US" b="1" dirty="0" smtClean="0"/>
              <a:t>data dictionary</a:t>
            </a:r>
            <a:r>
              <a:rPr lang="en-US" dirty="0" smtClean="0"/>
              <a:t>, which can be accessed by authorized users</a:t>
            </a:r>
          </a:p>
          <a:p>
            <a:pPr lvl="1" algn="just"/>
            <a:r>
              <a:rPr lang="en-US" dirty="0" smtClean="0"/>
              <a:t>Users can use the same query language to access the catalog which they use to access the database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CODD’S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Comprehensive Data Sub-Language Rule</a:t>
            </a:r>
          </a:p>
          <a:p>
            <a:pPr lvl="1" algn="just"/>
            <a:r>
              <a:rPr lang="en-US" dirty="0" smtClean="0"/>
              <a:t>A database can only be accessed using a language having linear syntax that supports data definition, data manipulation, and transaction management operations</a:t>
            </a:r>
          </a:p>
          <a:p>
            <a:pPr lvl="1" algn="just"/>
            <a:r>
              <a:rPr lang="en-US" dirty="0" smtClean="0"/>
              <a:t>This language can be used directly or by means of some application</a:t>
            </a:r>
          </a:p>
          <a:p>
            <a:pPr lvl="1" algn="just"/>
            <a:r>
              <a:rPr lang="en-US" dirty="0" smtClean="0"/>
              <a:t>If the database allows access to data without any help of this language, then it is considered as a violation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View Updating Rule</a:t>
            </a:r>
          </a:p>
          <a:p>
            <a:pPr lvl="1" algn="just"/>
            <a:r>
              <a:rPr lang="en-US" dirty="0" smtClean="0"/>
              <a:t>Different views created for various purposes should be automatically updatable by the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CODD’S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n-US" b="1" dirty="0" smtClean="0">
                <a:solidFill>
                  <a:srgbClr val="0070C0"/>
                </a:solidFill>
              </a:rPr>
              <a:t>High level insert, update and delete rule</a:t>
            </a:r>
          </a:p>
          <a:p>
            <a:pPr lvl="1" algn="just" fontAlgn="base"/>
            <a:r>
              <a:rPr lang="en-US" dirty="0" smtClean="0"/>
              <a:t>Relational Model should support insert, delete, update etc. operations at each level of relations</a:t>
            </a:r>
          </a:p>
          <a:p>
            <a:pPr lvl="1" algn="just" fontAlgn="base"/>
            <a:r>
              <a:rPr lang="en-US" dirty="0" smtClean="0"/>
              <a:t>Also, set operations like Union, Intersection and minus should be supported</a:t>
            </a:r>
          </a:p>
          <a:p>
            <a:pPr algn="just" fontAlgn="base"/>
            <a:r>
              <a:rPr lang="en-US" b="1" dirty="0" smtClean="0">
                <a:solidFill>
                  <a:srgbClr val="0070C0"/>
                </a:solidFill>
              </a:rPr>
              <a:t>Physical data independence</a:t>
            </a:r>
          </a:p>
          <a:p>
            <a:pPr lvl="1" algn="just" fontAlgn="base"/>
            <a:r>
              <a:rPr lang="en-US" dirty="0" smtClean="0"/>
              <a:t>Any modification in the physical location of a table should not enforce modification at application level</a:t>
            </a:r>
          </a:p>
          <a:p>
            <a:pPr algn="just" fontAlgn="base"/>
            <a:r>
              <a:rPr lang="en-US" b="1" dirty="0" smtClean="0">
                <a:solidFill>
                  <a:srgbClr val="0070C0"/>
                </a:solidFill>
              </a:rPr>
              <a:t>Logical data independence</a:t>
            </a:r>
          </a:p>
          <a:p>
            <a:pPr lvl="1" algn="just" fontAlgn="base"/>
            <a:r>
              <a:rPr lang="en-US" dirty="0" smtClean="0"/>
              <a:t> Any modification in logical or conceptual schema of a table should not enforce modification at application level</a:t>
            </a:r>
          </a:p>
          <a:p>
            <a:pPr lvl="1" algn="just" fontAlgn="base"/>
            <a:r>
              <a:rPr lang="en-US" dirty="0" smtClean="0"/>
              <a:t>For example, merging of two tables into one should not affect application accessing it which is difficult to achieve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CODD’S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1" dirty="0" smtClean="0">
                <a:solidFill>
                  <a:srgbClr val="0070C0"/>
                </a:solidFill>
              </a:rPr>
              <a:t>Integrity Independence</a:t>
            </a:r>
          </a:p>
          <a:p>
            <a:pPr lvl="1" algn="just" fontAlgn="base"/>
            <a:r>
              <a:rPr lang="en-US" dirty="0" smtClean="0"/>
              <a:t>Integrity constraints modified at database level should not enforce modification at application level</a:t>
            </a:r>
          </a:p>
          <a:p>
            <a:pPr algn="just" fontAlgn="base"/>
            <a:r>
              <a:rPr lang="en-US" b="1" dirty="0" smtClean="0">
                <a:solidFill>
                  <a:srgbClr val="0070C0"/>
                </a:solidFill>
              </a:rPr>
              <a:t>Distribution Independence</a:t>
            </a:r>
          </a:p>
          <a:p>
            <a:pPr lvl="1" algn="just" fontAlgn="base"/>
            <a:r>
              <a:rPr lang="en-US" dirty="0" smtClean="0"/>
              <a:t>Distribution of data </a:t>
            </a:r>
            <a:r>
              <a:rPr lang="en-US" smtClean="0"/>
              <a:t>over various </a:t>
            </a:r>
            <a:r>
              <a:rPr lang="en-US" dirty="0" smtClean="0"/>
              <a:t>locations should not be visible to end-users</a:t>
            </a:r>
          </a:p>
          <a:p>
            <a:pPr algn="just" fontAlgn="base"/>
            <a:r>
              <a:rPr lang="en-US" b="1" dirty="0" smtClean="0">
                <a:solidFill>
                  <a:srgbClr val="0070C0"/>
                </a:solidFill>
              </a:rPr>
              <a:t>Non-Subversion Rule</a:t>
            </a:r>
          </a:p>
          <a:p>
            <a:pPr lvl="1" algn="just" fontAlgn="base"/>
            <a:r>
              <a:rPr lang="en-US" dirty="0" smtClean="0"/>
              <a:t>Low level access to data should not be able to bypass integrity rule to change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cs typeface="Times New Roman" pitchFamily="18" charset="0"/>
              </a:rPr>
              <a:t>Relational Model Concepts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relational Model of Data is based on the concept of a Relation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Relation is a mathematical concept based on the ideas of sets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strength of the relational approach to data management comes from the formal foundation provided by the theory of relations.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763000" cy="4876800"/>
          </a:xfrm>
        </p:spPr>
        <p:txBody>
          <a:bodyPr>
            <a:normAutofit/>
          </a:bodyPr>
          <a:lstStyle/>
          <a:p>
            <a:r>
              <a:rPr lang="en-US" dirty="0"/>
              <a:t>Let K </a:t>
            </a:r>
            <a:r>
              <a:rPr lang="en-US" dirty="0">
                <a:sym typeface="Symbol" pitchFamily="18" charset="2"/>
              </a:rPr>
              <a:t> R</a:t>
            </a:r>
          </a:p>
          <a:p>
            <a:r>
              <a:rPr lang="en-US" i="1" dirty="0">
                <a:sym typeface="Symbol" pitchFamily="18" charset="2"/>
              </a:rPr>
              <a:t>K </a:t>
            </a:r>
            <a:r>
              <a:rPr lang="en-US" dirty="0">
                <a:sym typeface="Symbol" pitchFamily="18" charset="2"/>
              </a:rPr>
              <a:t>is a </a:t>
            </a:r>
            <a:r>
              <a:rPr lang="en-US" b="1" dirty="0" err="1">
                <a:solidFill>
                  <a:schemeClr val="tx2"/>
                </a:solidFill>
                <a:sym typeface="Symbol" pitchFamily="18" charset="2"/>
              </a:rPr>
              <a:t>superkey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of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if values for 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 are sufficient to identify a unique </a:t>
            </a:r>
            <a:r>
              <a:rPr lang="en-US" dirty="0" err="1">
                <a:sym typeface="Symbol" pitchFamily="18" charset="2"/>
              </a:rPr>
              <a:t>tuple</a:t>
            </a:r>
            <a:r>
              <a:rPr lang="en-US" dirty="0">
                <a:sym typeface="Symbol" pitchFamily="18" charset="2"/>
              </a:rPr>
              <a:t> of each possible relation </a:t>
            </a:r>
            <a:r>
              <a:rPr lang="en-US" i="1" dirty="0">
                <a:sym typeface="Symbol" pitchFamily="18" charset="2"/>
              </a:rPr>
              <a:t>r(R)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/>
            <a:r>
              <a:rPr lang="en-US" dirty="0">
                <a:sym typeface="Symbol" pitchFamily="18" charset="2"/>
              </a:rPr>
              <a:t>by “possible</a:t>
            </a:r>
            <a:r>
              <a:rPr lang="en-US" i="1" dirty="0">
                <a:sym typeface="Symbol" pitchFamily="18" charset="2"/>
              </a:rPr>
              <a:t> r </a:t>
            </a:r>
            <a:r>
              <a:rPr lang="en-US" dirty="0">
                <a:sym typeface="Symbol" pitchFamily="18" charset="2"/>
              </a:rPr>
              <a:t>” we mean a relation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that could exist in the enterprise we are modeling.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ym typeface="Symbol" pitchFamily="18" charset="2"/>
              </a:rPr>
              <a:t>Example:  {</a:t>
            </a:r>
            <a:r>
              <a:rPr lang="en-US" i="1" dirty="0" err="1">
                <a:sym typeface="Symbol" pitchFamily="18" charset="2"/>
              </a:rPr>
              <a:t>customer_name</a:t>
            </a:r>
            <a:r>
              <a:rPr lang="en-US" i="1" dirty="0">
                <a:sym typeface="Symbol" pitchFamily="18" charset="2"/>
              </a:rPr>
              <a:t>, </a:t>
            </a:r>
            <a:r>
              <a:rPr lang="en-US" i="1" dirty="0" err="1">
                <a:sym typeface="Symbol" pitchFamily="18" charset="2"/>
              </a:rPr>
              <a:t>customer_street</a:t>
            </a:r>
            <a:r>
              <a:rPr lang="en-US" dirty="0">
                <a:sym typeface="Symbol" pitchFamily="18" charset="2"/>
              </a:rPr>
              <a:t>} and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 {</a:t>
            </a:r>
            <a:r>
              <a:rPr lang="en-US" i="1" dirty="0" err="1">
                <a:sym typeface="Symbol" pitchFamily="18" charset="2"/>
              </a:rPr>
              <a:t>customer_name</a:t>
            </a:r>
            <a:r>
              <a:rPr lang="en-US" dirty="0">
                <a:sym typeface="Symbol" pitchFamily="18" charset="2"/>
              </a:rPr>
              <a:t>}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are both </a:t>
            </a:r>
            <a:r>
              <a:rPr lang="en-US" dirty="0" err="1">
                <a:sym typeface="Symbol" pitchFamily="18" charset="2"/>
              </a:rPr>
              <a:t>superkeys</a:t>
            </a:r>
            <a:r>
              <a:rPr lang="en-US" dirty="0">
                <a:sym typeface="Symbol" pitchFamily="18" charset="2"/>
              </a:rPr>
              <a:t> of </a:t>
            </a:r>
            <a:r>
              <a:rPr lang="en-US" i="1" dirty="0">
                <a:sym typeface="Symbol" pitchFamily="18" charset="2"/>
              </a:rPr>
              <a:t>Customer</a:t>
            </a:r>
            <a:r>
              <a:rPr lang="en-US" dirty="0">
                <a:sym typeface="Symbol" pitchFamily="18" charset="2"/>
              </a:rPr>
              <a:t>, if no two customers can possibly have the same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4000"/>
              <a:t>Keys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7772400" cy="6019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is a </a:t>
            </a:r>
            <a:r>
              <a:rPr lang="en-US" b="1">
                <a:solidFill>
                  <a:schemeClr val="tx2"/>
                </a:solidFill>
                <a:sym typeface="Symbol" pitchFamily="18" charset="2"/>
              </a:rPr>
              <a:t>candidate key</a:t>
            </a:r>
            <a:r>
              <a:rPr lang="en-US">
                <a:sym typeface="Symbol" pitchFamily="18" charset="2"/>
              </a:rPr>
              <a:t> if </a:t>
            </a: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is minimal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Example:  {</a:t>
            </a:r>
            <a:r>
              <a:rPr lang="en-US" i="1">
                <a:sym typeface="Symbol" pitchFamily="18" charset="2"/>
              </a:rPr>
              <a:t>customer_name</a:t>
            </a:r>
            <a:r>
              <a:rPr lang="en-US">
                <a:sym typeface="Symbol" pitchFamily="18" charset="2"/>
              </a:rPr>
              <a:t>} is a candidate key for </a:t>
            </a:r>
            <a:r>
              <a:rPr lang="en-US" i="1">
                <a:sym typeface="Symbol" pitchFamily="18" charset="2"/>
              </a:rPr>
              <a:t>Customer</a:t>
            </a:r>
            <a:r>
              <a:rPr lang="en-US">
                <a:sym typeface="Symbol" pitchFamily="18" charset="2"/>
              </a:rPr>
              <a:t>, since it is a superkey and no subset of it is a superkey.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tx2"/>
                </a:solidFill>
                <a:sym typeface="Symbol" pitchFamily="18" charset="2"/>
              </a:rPr>
              <a:t>Primary key: </a:t>
            </a:r>
            <a:r>
              <a:rPr lang="en-US">
                <a:sym typeface="Symbol" pitchFamily="18" charset="2"/>
              </a:rPr>
              <a:t>a candidate key chosen as the principal means of identifying tuples within a relation</a:t>
            </a: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Should choose an attribute whose value never, or very rarely, changes.</a:t>
            </a: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E.g. email address is unique, but may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Foreign Keys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4849813"/>
          </a:xfrm>
        </p:spPr>
        <p:txBody>
          <a:bodyPr/>
          <a:lstStyle/>
          <a:p>
            <a:r>
              <a:rPr lang="en-US" dirty="0"/>
              <a:t>A relation schema may have an attribute that corresponds to the primary key of another relation.  The attribute is called a </a:t>
            </a:r>
            <a:r>
              <a:rPr lang="en-US" b="1" dirty="0">
                <a:solidFill>
                  <a:schemeClr val="tx2"/>
                </a:solidFill>
              </a:rPr>
              <a:t>foreign 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 </a:t>
            </a:r>
            <a:r>
              <a:rPr lang="en-US" i="1" dirty="0" err="1"/>
              <a:t>customer_name</a:t>
            </a:r>
            <a:r>
              <a:rPr lang="en-US" dirty="0"/>
              <a:t> and </a:t>
            </a:r>
            <a:r>
              <a:rPr lang="en-US" i="1" dirty="0" err="1"/>
              <a:t>account_number</a:t>
            </a:r>
            <a:r>
              <a:rPr lang="en-US" dirty="0"/>
              <a:t> attributes of </a:t>
            </a:r>
            <a:r>
              <a:rPr lang="en-US" i="1" dirty="0"/>
              <a:t>depositor</a:t>
            </a:r>
            <a:r>
              <a:rPr lang="en-US" dirty="0"/>
              <a:t> are foreign keys to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account</a:t>
            </a:r>
            <a:r>
              <a:rPr lang="en-US" dirty="0"/>
              <a:t> respectively.</a:t>
            </a:r>
          </a:p>
          <a:p>
            <a:pPr lvl="1"/>
            <a:r>
              <a:rPr lang="en-US" dirty="0"/>
              <a:t>Only values occurring in the primary key attribute of the </a:t>
            </a:r>
            <a:r>
              <a:rPr lang="en-US" b="1" dirty="0">
                <a:solidFill>
                  <a:schemeClr val="tx2"/>
                </a:solidFill>
              </a:rPr>
              <a:t>referenced relation</a:t>
            </a:r>
            <a:r>
              <a:rPr lang="en-US" dirty="0"/>
              <a:t> may occur in the foreign key attribute of the </a:t>
            </a:r>
            <a:r>
              <a:rPr lang="en-US" b="1" dirty="0">
                <a:solidFill>
                  <a:schemeClr val="tx2"/>
                </a:solidFill>
              </a:rPr>
              <a:t>referencing relation</a:t>
            </a:r>
            <a:r>
              <a:rPr lang="en-US" b="1" dirty="0"/>
              <a:t>.</a:t>
            </a:r>
          </a:p>
          <a:p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Diagram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 l="406" t="22690" r="404" b="22958"/>
          <a:stretch>
            <a:fillRect/>
          </a:stretch>
        </p:blipFill>
        <p:spPr bwMode="auto">
          <a:xfrm>
            <a:off x="304800" y="1905000"/>
            <a:ext cx="8458200" cy="34766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Relational Database Schema:</a:t>
            </a:r>
            <a:r>
              <a:rPr lang="en-US" dirty="0" smtClean="0"/>
              <a:t> A set S of relation schemas that belong to the same database. S is the name  of the database.</a:t>
            </a:r>
          </a:p>
          <a:p>
            <a:pPr>
              <a:buNone/>
            </a:pPr>
            <a:r>
              <a:rPr lang="en-US" dirty="0" smtClean="0"/>
              <a:t>                         S = {R1, R2, ..., </a:t>
            </a:r>
            <a:r>
              <a:rPr lang="en-US" dirty="0" err="1" smtClean="0"/>
              <a:t>Rn</a:t>
            </a:r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Entity Integrity: </a:t>
            </a:r>
          </a:p>
          <a:p>
            <a:pPr lvl="1"/>
            <a:r>
              <a:rPr lang="en-US" dirty="0" smtClean="0"/>
              <a:t>The primary key attributes  PK of each relation schema R in S cannot have null values in any </a:t>
            </a:r>
            <a:r>
              <a:rPr lang="en-US" dirty="0" err="1" smtClean="0"/>
              <a:t>tuple</a:t>
            </a:r>
            <a:r>
              <a:rPr lang="en-US" dirty="0" smtClean="0"/>
              <a:t> of r(R)</a:t>
            </a:r>
          </a:p>
          <a:p>
            <a:pPr lvl="1"/>
            <a:r>
              <a:rPr lang="en-US" dirty="0" smtClean="0"/>
              <a:t>This is because primary key values are used to identify  the individual </a:t>
            </a:r>
            <a:r>
              <a:rPr lang="en-US" dirty="0" err="1" smtClean="0"/>
              <a:t>tuples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t[PK]≠ null for any </a:t>
            </a:r>
            <a:r>
              <a:rPr lang="en-US" dirty="0" err="1" smtClean="0"/>
              <a:t>tuple</a:t>
            </a:r>
            <a:r>
              <a:rPr lang="en-US" dirty="0" smtClean="0"/>
              <a:t> t in r(R)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GB" dirty="0" smtClean="0"/>
              <a:t>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constraint involving two relations (entities)(the previous constraints involve a single relation).</a:t>
            </a:r>
          </a:p>
          <a:p>
            <a:pPr algn="just"/>
            <a:r>
              <a:rPr lang="en-US" dirty="0" smtClean="0"/>
              <a:t>Used to specify a relationship  among </a:t>
            </a:r>
            <a:r>
              <a:rPr lang="en-US" dirty="0" err="1" smtClean="0"/>
              <a:t>tuples</a:t>
            </a:r>
            <a:r>
              <a:rPr lang="en-US" dirty="0" smtClean="0"/>
              <a:t> in two relations: 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referencing relation </a:t>
            </a:r>
            <a:r>
              <a:rPr lang="en-US" dirty="0" smtClean="0"/>
              <a:t>and 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referenced relation</a:t>
            </a:r>
          </a:p>
          <a:p>
            <a:pPr algn="just"/>
            <a:r>
              <a:rPr lang="en-US" dirty="0" err="1" smtClean="0"/>
              <a:t>Tuples</a:t>
            </a:r>
            <a:r>
              <a:rPr lang="en-US" dirty="0" smtClean="0"/>
              <a:t> in the referencing relation  R1 have attributes FK (called </a:t>
            </a:r>
            <a:r>
              <a:rPr lang="en-US" dirty="0" smtClean="0">
                <a:solidFill>
                  <a:srgbClr val="0070C0"/>
                </a:solidFill>
              </a:rPr>
              <a:t>foreign key </a:t>
            </a:r>
            <a:r>
              <a:rPr lang="en-US" dirty="0" smtClean="0"/>
              <a:t>attributes) that reference the primary key attributes PK of the referenced relation  R2</a:t>
            </a:r>
          </a:p>
          <a:p>
            <a:pPr algn="just"/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t1 in R1 is said to </a:t>
            </a:r>
            <a:r>
              <a:rPr lang="en-US" dirty="0" smtClean="0">
                <a:solidFill>
                  <a:srgbClr val="0070C0"/>
                </a:solidFill>
              </a:rPr>
              <a:t>reference </a:t>
            </a:r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t2 in R2 if</a:t>
            </a:r>
          </a:p>
          <a:p>
            <a:pPr algn="just">
              <a:buNone/>
            </a:pPr>
            <a:r>
              <a:rPr lang="en-US" dirty="0" smtClean="0"/>
              <a:t>        t1[FK] = t2[PK].</a:t>
            </a:r>
          </a:p>
          <a:p>
            <a:pPr algn="just"/>
            <a:r>
              <a:rPr lang="en-US" dirty="0" smtClean="0"/>
              <a:t>A referential integrity constraint can be displayed in a relational database schema as a directed arc from R1(FK) to R2.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301625"/>
            <a:ext cx="8115300" cy="1303338"/>
          </a:xfrm>
          <a:ln/>
        </p:spPr>
        <p:txBody>
          <a:bodyPr lIns="92160" tIns="46080" rIns="92160" bIns="46080"/>
          <a:lstStyle/>
          <a:p>
            <a:pPr defTabSz="457200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latin typeface="Bitstream Vera Sans" charset="0"/>
              </a:rPr>
              <a:t>Referential Integrity </a:t>
            </a:r>
            <a:r>
              <a:rPr lang="en-GB" sz="3200" dirty="0" smtClean="0">
                <a:latin typeface="Bitstream Vera Sans" charset="0"/>
              </a:rPr>
              <a:t>Constraint</a:t>
            </a:r>
            <a:endParaRPr lang="en-GB" sz="3200" dirty="0">
              <a:latin typeface="Bitstream Vera Sans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630238" y="1905000"/>
            <a:ext cx="7772400" cy="4419600"/>
          </a:xfrm>
          <a:ln/>
        </p:spPr>
        <p:txBody>
          <a:bodyPr lIns="90000" tIns="46800" rIns="90000" bIns="46800"/>
          <a:lstStyle/>
          <a:p>
            <a:pPr marL="336550" indent="-336550" defTabSz="457200">
              <a:lnSpc>
                <a:spcPct val="97000"/>
              </a:lnSpc>
              <a:buFont typeface="Wingdings" pitchFamily="2" charset="2"/>
              <a:buChar char="§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The value in the foreign key column (or columns) FK of the </a:t>
            </a:r>
            <a:r>
              <a:rPr lang="en-GB" sz="2600" dirty="0" err="1"/>
              <a:t>the</a:t>
            </a:r>
            <a:r>
              <a:rPr lang="en-GB" sz="2600" dirty="0"/>
              <a:t> </a:t>
            </a:r>
            <a:r>
              <a:rPr lang="en-GB" sz="2600" b="1" dirty="0"/>
              <a:t>referencing relation </a:t>
            </a:r>
            <a:r>
              <a:rPr lang="en-GB" sz="2600" dirty="0"/>
              <a:t>R</a:t>
            </a:r>
            <a:r>
              <a:rPr lang="en-GB" sz="2600" baseline="-25000" dirty="0"/>
              <a:t>1</a:t>
            </a:r>
            <a:r>
              <a:rPr lang="en-GB" sz="2600" dirty="0"/>
              <a:t> can be </a:t>
            </a:r>
            <a:r>
              <a:rPr lang="en-GB" sz="2600" u="sng" dirty="0"/>
              <a:t>either</a:t>
            </a:r>
            <a:r>
              <a:rPr lang="en-GB" sz="2600" dirty="0"/>
              <a:t>:</a:t>
            </a:r>
          </a:p>
          <a:p>
            <a:pPr marL="336550" indent="-336550" defTabSz="457200">
              <a:lnSpc>
                <a:spcPct val="97000"/>
              </a:lnSpc>
              <a:buFont typeface="Wingdings" pitchFamily="2" charset="2"/>
              <a:buChar char="§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(1) a value of an existing primary key value of the corresponding primary key PK in the </a:t>
            </a:r>
            <a:r>
              <a:rPr lang="en-GB" sz="2600" b="1" dirty="0"/>
              <a:t>referenced relation </a:t>
            </a:r>
            <a:r>
              <a:rPr lang="en-GB" sz="2600" dirty="0"/>
              <a:t>R</a:t>
            </a:r>
            <a:r>
              <a:rPr lang="en-GB" sz="2600" baseline="-25000" dirty="0"/>
              <a:t>2,</a:t>
            </a:r>
            <a:r>
              <a:rPr lang="en-GB" sz="2600" dirty="0"/>
              <a:t>, or..</a:t>
            </a:r>
          </a:p>
          <a:p>
            <a:pPr marL="336550" indent="-336550" defTabSz="457200">
              <a:lnSpc>
                <a:spcPct val="97000"/>
              </a:lnSpc>
              <a:buFont typeface="Wingdings" pitchFamily="2" charset="2"/>
              <a:buChar char="§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 (2) a </a:t>
            </a:r>
            <a:r>
              <a:rPr lang="en-GB" sz="2600" dirty="0" smtClean="0"/>
              <a:t>null</a:t>
            </a:r>
            <a:endParaRPr lang="en-GB" sz="2600" dirty="0"/>
          </a:p>
          <a:p>
            <a:pPr marL="336550" indent="-336550" defTabSz="457200">
              <a:lnSpc>
                <a:spcPct val="97000"/>
              </a:lnSpc>
              <a:spcBef>
                <a:spcPts val="7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In case (2), the FK in R</a:t>
            </a:r>
            <a:r>
              <a:rPr lang="en-GB" sz="2600" baseline="-25000" dirty="0"/>
              <a:t>1 </a:t>
            </a:r>
            <a:r>
              <a:rPr lang="en-GB" sz="2600" dirty="0"/>
              <a:t>should </a:t>
            </a:r>
            <a:r>
              <a:rPr lang="en-GB" sz="2600" u="sng" dirty="0"/>
              <a:t>not</a:t>
            </a:r>
            <a:r>
              <a:rPr lang="en-GB" sz="2600" dirty="0"/>
              <a:t> be a part of its own primary </a:t>
            </a:r>
            <a:r>
              <a:rPr lang="en-GB" sz="2600" dirty="0" smtClean="0"/>
              <a:t>key</a:t>
            </a:r>
            <a:endParaRPr lang="en-GB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Enterprise Constraints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229600" cy="4191000"/>
          </a:xfrm>
        </p:spPr>
        <p:txBody>
          <a:bodyPr/>
          <a:lstStyle/>
          <a:p>
            <a:r>
              <a:rPr lang="en-US" b="1" dirty="0"/>
              <a:t>Definition: </a:t>
            </a:r>
            <a:r>
              <a:rPr lang="en-US" dirty="0"/>
              <a:t>Additional rules specified by the user or database administrators of a database.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Each branch office has at most 20 staff</a:t>
            </a:r>
          </a:p>
          <a:p>
            <a:r>
              <a:rPr lang="en-US" dirty="0"/>
              <a:t>Expenditure of each department should not exceeds above Rs. 1,00,000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Views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3200400"/>
          </a:xfrm>
        </p:spPr>
        <p:txBody>
          <a:bodyPr/>
          <a:lstStyle/>
          <a:p>
            <a:r>
              <a:rPr lang="en-US"/>
              <a:t>Base Relation</a:t>
            </a:r>
          </a:p>
          <a:p>
            <a:r>
              <a:rPr lang="en-US"/>
              <a:t>View</a:t>
            </a:r>
          </a:p>
          <a:p>
            <a:r>
              <a:rPr lang="en-US"/>
              <a:t>Purpose of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838200"/>
          </a:xfrm>
        </p:spPr>
        <p:txBody>
          <a:bodyPr/>
          <a:lstStyle/>
          <a:p>
            <a:r>
              <a:rPr lang="en-US" dirty="0"/>
              <a:t>Query Languages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458200" cy="5791200"/>
          </a:xfrm>
        </p:spPr>
        <p:txBody>
          <a:bodyPr/>
          <a:lstStyle/>
          <a:p>
            <a:pPr algn="just"/>
            <a:r>
              <a:rPr lang="en-US" dirty="0"/>
              <a:t>Language in which user requests information from the </a:t>
            </a:r>
            <a:r>
              <a:rPr lang="en-US" dirty="0" smtClean="0"/>
              <a:t>database </a:t>
            </a:r>
            <a:endParaRPr lang="en-US" dirty="0"/>
          </a:p>
          <a:p>
            <a:pPr algn="just"/>
            <a:r>
              <a:rPr lang="en-US" dirty="0"/>
              <a:t>Categories of languages</a:t>
            </a:r>
          </a:p>
          <a:p>
            <a:pPr lvl="1" algn="just"/>
            <a:r>
              <a:rPr lang="en-US" dirty="0"/>
              <a:t>Procedural</a:t>
            </a:r>
          </a:p>
          <a:p>
            <a:pPr lvl="1" algn="just"/>
            <a:r>
              <a:rPr lang="en-US" dirty="0"/>
              <a:t>Non-procedural, or </a:t>
            </a:r>
            <a:r>
              <a:rPr lang="en-US" dirty="0" smtClean="0"/>
              <a:t> declarative</a:t>
            </a:r>
            <a:endParaRPr lang="en-US" dirty="0"/>
          </a:p>
          <a:p>
            <a:pPr algn="just"/>
            <a:r>
              <a:rPr lang="en-US" dirty="0"/>
              <a:t>“Pure” languages:</a:t>
            </a:r>
          </a:p>
          <a:p>
            <a:pPr lvl="1" algn="just"/>
            <a:r>
              <a:rPr lang="en-US" dirty="0"/>
              <a:t>Relational algebra</a:t>
            </a:r>
          </a:p>
          <a:p>
            <a:pPr lvl="1" algn="just"/>
            <a:r>
              <a:rPr lang="en-US" dirty="0" err="1"/>
              <a:t>Tuple</a:t>
            </a:r>
            <a:r>
              <a:rPr lang="en-US" dirty="0"/>
              <a:t> relational calculus</a:t>
            </a:r>
          </a:p>
          <a:p>
            <a:pPr lvl="1" algn="just"/>
            <a:r>
              <a:rPr lang="en-US" dirty="0"/>
              <a:t>Domain relational calculus</a:t>
            </a:r>
          </a:p>
          <a:p>
            <a:pPr algn="just"/>
            <a:r>
              <a:rPr lang="en-US" dirty="0"/>
              <a:t>Pure languages form underlying basis of query languages that people </a:t>
            </a:r>
            <a:r>
              <a:rPr lang="en-US" dirty="0" smtClean="0"/>
              <a:t>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Relation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 l="395" t="13158" r="395" b="12631"/>
          <a:stretch>
            <a:fillRect/>
          </a:stretch>
        </p:blipFill>
        <p:spPr bwMode="auto">
          <a:xfrm>
            <a:off x="1066800" y="2057400"/>
            <a:ext cx="7181850" cy="40290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Relational Algebra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05800" cy="5715000"/>
          </a:xfrm>
        </p:spPr>
        <p:txBody>
          <a:bodyPr/>
          <a:lstStyle/>
          <a:p>
            <a:r>
              <a:rPr lang="en-US" dirty="0"/>
              <a:t>Procedural language</a:t>
            </a:r>
          </a:p>
          <a:p>
            <a:r>
              <a:rPr lang="en-US" dirty="0"/>
              <a:t>Six basic operators</a:t>
            </a:r>
          </a:p>
          <a:p>
            <a:pPr lvl="1"/>
            <a:r>
              <a:rPr lang="en-US" dirty="0"/>
              <a:t>select: </a:t>
            </a:r>
            <a:r>
              <a:rPr lang="en-US" sz="3600" dirty="0">
                <a:sym typeface="Symbol" pitchFamily="18" charset="2"/>
              </a:rPr>
              <a:t></a:t>
            </a:r>
            <a:endParaRPr lang="en-US" dirty="0"/>
          </a:p>
          <a:p>
            <a:pPr lvl="1"/>
            <a:r>
              <a:rPr lang="en-US" dirty="0"/>
              <a:t>project: </a:t>
            </a:r>
            <a:r>
              <a:rPr lang="en-US" dirty="0">
                <a:sym typeface="Symbol" pitchFamily="18" charset="2"/>
              </a:rPr>
              <a:t></a:t>
            </a:r>
            <a:endParaRPr lang="en-US" dirty="0"/>
          </a:p>
          <a:p>
            <a:pPr lvl="1"/>
            <a:r>
              <a:rPr lang="en-US" dirty="0"/>
              <a:t>union: </a:t>
            </a:r>
            <a:r>
              <a:rPr lang="en-US" dirty="0">
                <a:sym typeface="Symbol" pitchFamily="18" charset="2"/>
              </a:rPr>
              <a:t></a:t>
            </a:r>
            <a:endParaRPr lang="en-US" dirty="0"/>
          </a:p>
          <a:p>
            <a:pPr lvl="1"/>
            <a:r>
              <a:rPr lang="en-US" dirty="0"/>
              <a:t>set difference: </a:t>
            </a:r>
            <a:r>
              <a:rPr lang="en-US" i="1" dirty="0"/>
              <a:t>–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Cartesian product: x</a:t>
            </a:r>
          </a:p>
          <a:p>
            <a:pPr lvl="1"/>
            <a:r>
              <a:rPr lang="en-US" dirty="0"/>
              <a:t>rename: </a:t>
            </a:r>
            <a:r>
              <a:rPr lang="en-US" sz="3200" i="1" dirty="0">
                <a:sym typeface="Symbol" pitchFamily="18" charset="2"/>
              </a:rPr>
              <a:t></a:t>
            </a:r>
            <a:endParaRPr lang="en-US" dirty="0"/>
          </a:p>
          <a:p>
            <a:r>
              <a:rPr lang="en-US" dirty="0"/>
              <a:t>The operators take one or  two relations as inputs and produce a new relation as a </a:t>
            </a:r>
            <a:r>
              <a:rPr lang="en-US" dirty="0" smtClean="0"/>
              <a:t>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dirty="0"/>
              <a:t>Select Operation – Example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163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>
                <a:latin typeface="Helvetica" pitchFamily="34" charset="0"/>
              </a:rPr>
              <a:t>Relation r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5052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9624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4196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8768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5052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9624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44196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5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12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23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8768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7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7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798513" y="4038600"/>
            <a:ext cx="203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230188" indent="-230188" algn="ctr" eaLnBrk="0" hangingPunct="0">
              <a:spcBef>
                <a:spcPct val="50000"/>
              </a:spcBef>
              <a:buClr>
                <a:schemeClr val="tx2"/>
              </a:buClr>
              <a:buFont typeface="Wingdings 2" pitchFamily="18" charset="2"/>
              <a:buChar char="¡"/>
            </a:pPr>
            <a:r>
              <a:rPr lang="en-US">
                <a:latin typeface="Helvetica" pitchFamily="34" charset="0"/>
                <a:sym typeface="Symbol" pitchFamily="18" charset="2"/>
              </a:rPr>
              <a:t></a:t>
            </a:r>
            <a:r>
              <a:rPr lang="en-US" baseline="-25000">
                <a:latin typeface="Helvetica" pitchFamily="34" charset="0"/>
                <a:sym typeface="Symbol" pitchFamily="18" charset="2"/>
              </a:rPr>
              <a:t>A=B ^ D &gt; 5</a:t>
            </a:r>
            <a:r>
              <a:rPr lang="en-US" sz="2000" baseline="-25000">
                <a:latin typeface="Helvetica" pitchFamily="34" charset="0"/>
                <a:sym typeface="Symbol" pitchFamily="18" charset="2"/>
              </a:rPr>
              <a:t> </a:t>
            </a:r>
            <a:r>
              <a:rPr lang="en-US">
                <a:latin typeface="Helvetica" pitchFamily="34" charset="0"/>
                <a:sym typeface="Symbol" pitchFamily="18" charset="2"/>
              </a:rPr>
              <a:t>(r)</a:t>
            </a:r>
            <a:endParaRPr lang="en-US">
              <a:latin typeface="Helvetica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35814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40386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44958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9530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35814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0386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23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9530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7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Project Operation –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411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Relation</a:t>
            </a:r>
            <a:r>
              <a:rPr lang="en-US" i="1" dirty="0"/>
              <a:t> r</a:t>
            </a:r>
            <a:r>
              <a:rPr lang="en-US" dirty="0"/>
              <a:t>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0734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306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9878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0734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306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20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30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40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9878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5400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29972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540000" y="4254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997200" y="4254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606800" y="4711700"/>
            <a:ext cx="3175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=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40640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45212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4064000" y="42545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4521200" y="42545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798513" y="3733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</a:t>
            </a:r>
            <a:r>
              <a:rPr lang="en-US" sz="2000" baseline="-25000"/>
              <a:t>A,C</a:t>
            </a:r>
            <a:r>
              <a:rPr lang="en-US"/>
              <a:t> (</a:t>
            </a:r>
            <a:r>
              <a:rPr lang="en-US" i="1"/>
              <a:t>r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Union Operation –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3349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Relations </a:t>
            </a:r>
            <a:r>
              <a:rPr lang="en-US" i="1"/>
              <a:t>r, s:</a:t>
            </a:r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98513" y="41910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</a:rPr>
              <a:t>r 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 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861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433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086100" y="1638300"/>
            <a:ext cx="457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543300" y="1638300"/>
            <a:ext cx="457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2197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56769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219700" y="16383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5676900" y="16383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413125" y="28829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r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505450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s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152900" y="3594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4610100" y="3594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152900" y="4127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610100" y="4127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675"/>
            <a:ext cx="85963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Set Difference Operation –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6861175" cy="334963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Relations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98513" y="38100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i="1">
                <a:latin typeface="Helvetica" pitchFamily="34" charset="0"/>
              </a:rPr>
              <a:t>r  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– s</a:t>
            </a:r>
            <a:r>
              <a:rPr kumimoji="1" lang="en-US" sz="1800" i="1">
                <a:latin typeface="Helvetica" pitchFamily="34" charset="0"/>
              </a:rPr>
              <a:t>: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242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5814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124200" y="1701800"/>
            <a:ext cx="457200" cy="1295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581400" y="1701800"/>
            <a:ext cx="457200" cy="1295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2578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7150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257800" y="17018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5715000" y="17018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451225" y="29972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r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543550" y="2692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s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4191000" y="39116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648200" y="39116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191000" y="44450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4648200" y="44450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5913"/>
            <a:ext cx="9448800" cy="1535113"/>
          </a:xfrm>
        </p:spPr>
        <p:txBody>
          <a:bodyPr>
            <a:normAutofit fontScale="90000"/>
          </a:bodyPr>
          <a:lstStyle/>
          <a:p>
            <a:r>
              <a:rPr lang="en-US" dirty="0"/>
              <a:t>Cartesian-Product Operation </a:t>
            </a:r>
            <a:r>
              <a:rPr lang="en-US" dirty="0" smtClean="0"/>
              <a:t>–Example</a:t>
            </a:r>
            <a:endParaRPr 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1800">
                <a:latin typeface="Helvetica" pitchFamily="34" charset="0"/>
              </a:rPr>
              <a:t>Relations </a:t>
            </a:r>
            <a:r>
              <a:rPr kumimoji="1" lang="en-US" sz="1800" i="1">
                <a:latin typeface="Helvetica" pitchFamily="34" charset="0"/>
              </a:rPr>
              <a:t>r, 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1800" i="1">
                <a:latin typeface="Helvetica" pitchFamily="34" charset="0"/>
              </a:rPr>
              <a:t>r</a:t>
            </a:r>
            <a:r>
              <a:rPr kumimoji="1" lang="en-US" sz="1800">
                <a:latin typeface="Helvetica" pitchFamily="34" charset="0"/>
              </a:rPr>
              <a:t> x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8956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3528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895600" y="1752600"/>
            <a:ext cx="4572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352800" y="1752600"/>
            <a:ext cx="4572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8194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2766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8194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2766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7338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41910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7338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 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41910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6482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6482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6482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1054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6482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51054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5626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5626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200400" y="2514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r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5238750" y="2971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Rename Operation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r>
              <a:rPr lang="en-US" sz="2400" dirty="0"/>
              <a:t>Allows us to name, and therefore to refer to, the results of relational-algebra expressions.</a:t>
            </a:r>
          </a:p>
          <a:p>
            <a:r>
              <a:rPr lang="en-US" sz="2400" dirty="0"/>
              <a:t>Allows us to refer to a relation by more than one name.</a:t>
            </a:r>
          </a:p>
          <a:p>
            <a:r>
              <a:rPr lang="en-US" sz="2400" dirty="0"/>
              <a:t>Example:</a:t>
            </a:r>
          </a:p>
          <a:p>
            <a:pPr>
              <a:buFontTx/>
              <a:buNone/>
            </a:pPr>
            <a:r>
              <a:rPr lang="en-US" sz="2400" i="1" dirty="0">
                <a:sym typeface="Symbol" pitchFamily="18" charset="2"/>
              </a:rPr>
              <a:t>                           </a:t>
            </a:r>
            <a:r>
              <a:rPr lang="en-US" sz="2400" i="1" dirty="0"/>
              <a:t> </a:t>
            </a:r>
            <a:r>
              <a:rPr lang="en-US" sz="2400" i="1" baseline="-25000" dirty="0"/>
              <a:t>x</a:t>
            </a:r>
            <a:r>
              <a:rPr lang="en-US" sz="2400" dirty="0"/>
              <a:t> (</a:t>
            </a:r>
            <a:r>
              <a:rPr lang="en-US" sz="2400" i="1" dirty="0"/>
              <a:t>E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returns the expression </a:t>
            </a:r>
            <a:r>
              <a:rPr lang="en-US" sz="2400" i="1" dirty="0"/>
              <a:t>E</a:t>
            </a:r>
            <a:r>
              <a:rPr lang="en-US" sz="2400" dirty="0"/>
              <a:t> under the name </a:t>
            </a:r>
            <a:r>
              <a:rPr lang="en-US" sz="2400" i="1" dirty="0"/>
              <a:t>X</a:t>
            </a:r>
            <a:endParaRPr lang="en-US" sz="2400" dirty="0"/>
          </a:p>
          <a:p>
            <a:r>
              <a:rPr lang="en-US" sz="2400" dirty="0"/>
              <a:t>If a relational-algebra expression </a:t>
            </a:r>
            <a:r>
              <a:rPr lang="en-US" sz="2400" i="1" dirty="0"/>
              <a:t>E</a:t>
            </a:r>
            <a:r>
              <a:rPr lang="en-US" sz="2400" dirty="0"/>
              <a:t> has </a:t>
            </a:r>
            <a:r>
              <a:rPr lang="en-US" sz="2400" dirty="0" err="1"/>
              <a:t>arity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, then returns </a:t>
            </a:r>
            <a:r>
              <a:rPr lang="en-US" sz="2400" dirty="0" smtClean="0"/>
              <a:t>the </a:t>
            </a:r>
            <a:r>
              <a:rPr lang="en-US" sz="2400" dirty="0"/>
              <a:t>result of expression </a:t>
            </a:r>
            <a:r>
              <a:rPr lang="en-US" sz="2400" i="1" dirty="0"/>
              <a:t>E</a:t>
            </a:r>
            <a:r>
              <a:rPr lang="en-US" sz="2400" dirty="0"/>
              <a:t> under the name </a:t>
            </a:r>
            <a:r>
              <a:rPr lang="en-US" sz="2400" i="1" dirty="0"/>
              <a:t>X</a:t>
            </a:r>
            <a:r>
              <a:rPr lang="en-US" sz="2400" dirty="0"/>
              <a:t>, and with the attributes renamed to </a:t>
            </a:r>
            <a:r>
              <a:rPr lang="en-US" sz="2400" i="1" dirty="0"/>
              <a:t>A</a:t>
            </a:r>
            <a:r>
              <a:rPr lang="en-US" sz="2400" i="1" baseline="-25000" dirty="0"/>
              <a:t>1 </a:t>
            </a:r>
            <a:r>
              <a:rPr lang="en-US" sz="2400" i="1" dirty="0"/>
              <a:t>, A</a:t>
            </a:r>
            <a:r>
              <a:rPr lang="en-US" sz="2400" i="1" baseline="-25000" dirty="0"/>
              <a:t>2 </a:t>
            </a:r>
            <a:r>
              <a:rPr lang="en-US" sz="2400" i="1" dirty="0"/>
              <a:t>, …., A</a:t>
            </a:r>
            <a:r>
              <a:rPr lang="en-US" sz="2400" i="1" baseline="-25000" dirty="0"/>
              <a:t>n 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819400" y="4876800"/>
          <a:ext cx="2068513" cy="409575"/>
        </p:xfrm>
        <a:graphic>
          <a:graphicData uri="http://schemas.openxmlformats.org/presentationml/2006/ole">
            <p:oleObj spid="_x0000_s28676" name="Equation" r:id="rId3" imgW="144756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Composition of Operations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r>
              <a:rPr lang="en-US"/>
              <a:t>Can build expressions using multiple operations</a:t>
            </a:r>
          </a:p>
          <a:p>
            <a:r>
              <a:rPr lang="en-US"/>
              <a:t>Example:  </a:t>
            </a:r>
            <a:r>
              <a:rPr lang="en-US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A=C</a:t>
            </a:r>
            <a:r>
              <a:rPr lang="en-US">
                <a:sym typeface="Symbol" pitchFamily="18" charset="2"/>
              </a:rPr>
              <a:t>(r x s)</a:t>
            </a:r>
          </a:p>
          <a:p>
            <a:r>
              <a:rPr lang="en-US">
                <a:sym typeface="Symbol" pitchFamily="18" charset="2"/>
              </a:rPr>
              <a:t>r x s</a:t>
            </a:r>
          </a:p>
          <a:p>
            <a:pPr>
              <a:buFontTx/>
              <a:buNone/>
            </a:pPr>
            <a:endParaRPr lang="en-US" i="1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A=C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 x s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p:oleObj spid="_x0000_s29700" name="Equation" r:id="rId3" imgW="139680" imgH="291960" progId="Equation.3">
              <p:embed/>
            </p:oleObj>
          </a:graphicData>
        </a:graphic>
      </p:graphicFrame>
      <p:grpSp>
        <p:nvGrpSpPr>
          <p:cNvPr id="29727" name="Group 31"/>
          <p:cNvGrpSpPr>
            <a:grpSpLocks/>
          </p:cNvGrpSpPr>
          <p:nvPr/>
        </p:nvGrpSpPr>
        <p:grpSpPr bwMode="auto">
          <a:xfrm>
            <a:off x="5334000" y="2133600"/>
            <a:ext cx="2286000" cy="2743200"/>
            <a:chOff x="1488" y="1008"/>
            <a:chExt cx="1440" cy="1728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1488" y="1008"/>
              <a:ext cx="288" cy="33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A</a:t>
              </a: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1776" y="1008"/>
              <a:ext cx="288" cy="33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B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488" y="1392"/>
              <a:ext cx="288" cy="13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1776" y="1392"/>
              <a:ext cx="288" cy="13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2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2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2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2064" y="1008"/>
              <a:ext cx="288" cy="33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C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2352" y="1008"/>
              <a:ext cx="288" cy="33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D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064" y="1392"/>
              <a:ext cx="288" cy="13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 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 </a:t>
              </a:r>
              <a:br>
                <a:rPr lang="en-US" sz="1800" i="1">
                  <a:latin typeface="Helvetica" pitchFamily="34" charset="0"/>
                  <a:sym typeface="Symbol" pitchFamily="18" charset="2"/>
                </a:rPr>
              </a:br>
              <a:r>
                <a:rPr lang="en-US" sz="18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352" y="1392"/>
              <a:ext cx="288" cy="13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20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20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640" y="1008"/>
              <a:ext cx="288" cy="33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E</a:t>
              </a: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640" y="1392"/>
              <a:ext cx="288" cy="13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b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b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b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b</a:t>
              </a:r>
            </a:p>
          </p:txBody>
        </p:sp>
      </p:grp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3622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8194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32766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37338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1910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362200" y="5459413"/>
            <a:ext cx="482600" cy="908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2819400" y="5459413"/>
            <a:ext cx="457200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3276600" y="5459413"/>
            <a:ext cx="4302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708400" y="5459413"/>
            <a:ext cx="4810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176713" y="5459413"/>
            <a:ext cx="457200" cy="928687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1800">
              <a:latin typeface="Helvetica" pitchFamily="34" charset="0"/>
            </a:endParaRP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2393950" y="5418138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2878138" y="546735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3355975" y="5408613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3694113" y="5446713"/>
            <a:ext cx="5191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20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4244975" y="54483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838200"/>
          </a:xfrm>
        </p:spPr>
        <p:txBody>
          <a:bodyPr/>
          <a:lstStyle/>
          <a:p>
            <a:r>
              <a:rPr lang="en-US" dirty="0"/>
              <a:t>Banking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77913"/>
            <a:ext cx="8915400" cy="5780087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800" i="1" dirty="0"/>
              <a:t>branch (</a:t>
            </a:r>
            <a:r>
              <a:rPr lang="en-US" sz="2800" i="1" dirty="0" err="1"/>
              <a:t>branch_name</a:t>
            </a:r>
            <a:r>
              <a:rPr lang="en-US" sz="2800" i="1" dirty="0"/>
              <a:t>, </a:t>
            </a:r>
            <a:r>
              <a:rPr lang="en-US" sz="2800" i="1" dirty="0" err="1"/>
              <a:t>branch_city</a:t>
            </a:r>
            <a:r>
              <a:rPr lang="en-US" sz="2800" i="1" dirty="0"/>
              <a:t>, assets)</a:t>
            </a:r>
            <a:br>
              <a:rPr lang="en-US" sz="2800" i="1" dirty="0"/>
            </a:br>
            <a:endParaRPr lang="en-US" sz="2800" i="1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dirty="0"/>
              <a:t>customer (</a:t>
            </a:r>
            <a:r>
              <a:rPr lang="en-US" sz="2800" i="1" dirty="0" err="1"/>
              <a:t>customer_name</a:t>
            </a:r>
            <a:r>
              <a:rPr lang="en-US" sz="2800" i="1" dirty="0"/>
              <a:t>, </a:t>
            </a:r>
            <a:r>
              <a:rPr lang="en-US" sz="2800" i="1" dirty="0" err="1"/>
              <a:t>customer_street</a:t>
            </a:r>
            <a:r>
              <a:rPr lang="en-US" sz="2800" i="1" dirty="0"/>
              <a:t>, </a:t>
            </a:r>
            <a:r>
              <a:rPr lang="en-US" sz="2800" i="1" dirty="0" err="1"/>
              <a:t>customer_city</a:t>
            </a:r>
            <a:r>
              <a:rPr lang="en-US" sz="2800" i="1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 i="1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dirty="0"/>
              <a:t>account (</a:t>
            </a:r>
            <a:r>
              <a:rPr lang="en-US" sz="2800" i="1" dirty="0" err="1"/>
              <a:t>account_number</a:t>
            </a:r>
            <a:r>
              <a:rPr lang="en-US" sz="2800" i="1" dirty="0"/>
              <a:t>, </a:t>
            </a:r>
            <a:r>
              <a:rPr lang="en-US" sz="2800" i="1" dirty="0" err="1"/>
              <a:t>branch_name</a:t>
            </a:r>
            <a:r>
              <a:rPr lang="en-US" sz="2800" i="1" dirty="0"/>
              <a:t>, balance)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 i="1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dirty="0"/>
              <a:t>loan (</a:t>
            </a:r>
            <a:r>
              <a:rPr lang="en-US" sz="2800" i="1" dirty="0" err="1"/>
              <a:t>loan_number</a:t>
            </a:r>
            <a:r>
              <a:rPr lang="en-US" sz="2800" i="1" dirty="0"/>
              <a:t>, </a:t>
            </a:r>
            <a:r>
              <a:rPr lang="en-US" sz="2800" i="1" dirty="0" err="1"/>
              <a:t>branch_name</a:t>
            </a:r>
            <a:r>
              <a:rPr lang="en-US" sz="2800" i="1" dirty="0"/>
              <a:t>, amount)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 i="1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dirty="0"/>
              <a:t>depositor (</a:t>
            </a:r>
            <a:r>
              <a:rPr lang="en-US" sz="2800" i="1" dirty="0" err="1"/>
              <a:t>customer_name</a:t>
            </a:r>
            <a:r>
              <a:rPr lang="en-US" sz="2800" i="1" dirty="0"/>
              <a:t>, </a:t>
            </a:r>
            <a:r>
              <a:rPr lang="en-US" sz="2800" i="1" dirty="0" err="1"/>
              <a:t>account_number</a:t>
            </a:r>
            <a:r>
              <a:rPr lang="en-US" sz="2800" i="1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 i="1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dirty="0"/>
              <a:t>borrower</a:t>
            </a:r>
            <a:r>
              <a:rPr lang="en-US" sz="2800" b="1" i="1" dirty="0">
                <a:solidFill>
                  <a:schemeClr val="tx2"/>
                </a:solidFill>
              </a:rPr>
              <a:t> </a:t>
            </a:r>
            <a:r>
              <a:rPr lang="en-US" sz="2800" i="1" dirty="0"/>
              <a:t>(</a:t>
            </a:r>
            <a:r>
              <a:rPr lang="en-US" sz="2800" i="1" dirty="0" err="1"/>
              <a:t>customer_name</a:t>
            </a:r>
            <a:r>
              <a:rPr lang="en-US" sz="2800" i="1" dirty="0"/>
              <a:t>, </a:t>
            </a:r>
            <a:r>
              <a:rPr lang="en-US" sz="2800" i="1" dirty="0" err="1"/>
              <a:t>loan_number</a:t>
            </a:r>
            <a:r>
              <a:rPr lang="en-US" sz="2800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" t="23170" r="-513" b="23003"/>
          <a:stretch>
            <a:fillRect/>
          </a:stretch>
        </p:blipFill>
        <p:spPr bwMode="auto">
          <a:xfrm>
            <a:off x="990600" y="533400"/>
            <a:ext cx="8153400" cy="23622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4000"/>
              <a:t>Example Queries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2895600"/>
            <a:ext cx="79121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Find all loans of over $1200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pitchFamily="18" charset="2"/>
              </a:rPr>
              <a:t>                      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04800" y="3810000"/>
            <a:ext cx="85883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kumimoji="1" lang="en-US" sz="3200">
                <a:sym typeface="Symbol" pitchFamily="18" charset="2"/>
              </a:rPr>
              <a:t>Find the loan number for each loan of an amount greater than $1200</a:t>
            </a:r>
          </a:p>
          <a:p>
            <a:pPr marL="342900" indent="-342900"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                     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38200" y="3306763"/>
            <a:ext cx="27257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amount</a:t>
            </a:r>
            <a:r>
              <a:rPr kumimoji="1" lang="en-US" i="1" baseline="-250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baseline="-25000">
                <a:latin typeface="Helvetica" pitchFamily="34" charset="0"/>
                <a:sym typeface="Symbol" pitchFamily="18" charset="2"/>
              </a:rPr>
              <a:t>&gt; 1200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loan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)</a:t>
            </a:r>
          </a:p>
          <a:p>
            <a:pPr algn="ctr" eaLnBrk="0" hangingPunct="0"/>
            <a:endParaRPr lang="en-US" sz="1800">
              <a:latin typeface="Helvetica" pitchFamily="34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295400" y="4648200"/>
            <a:ext cx="6019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dirty="0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800" i="1" baseline="-25000" dirty="0" err="1">
                <a:latin typeface="Helvetica" pitchFamily="34" charset="0"/>
                <a:sym typeface="Symbol" pitchFamily="18" charset="2"/>
              </a:rPr>
              <a:t>loan_number</a:t>
            </a:r>
            <a:r>
              <a:rPr kumimoji="1" lang="en-US" dirty="0">
                <a:latin typeface="Helvetica" pitchFamily="34" charset="0"/>
                <a:sym typeface="Symbol" pitchFamily="18" charset="2"/>
              </a:rPr>
              <a:t> (</a:t>
            </a:r>
            <a:r>
              <a:rPr kumimoji="1" lang="en-US" sz="2800" i="1" baseline="-25000" dirty="0">
                <a:latin typeface="Helvetica" pitchFamily="34" charset="0"/>
                <a:sym typeface="Symbol" pitchFamily="18" charset="2"/>
              </a:rPr>
              <a:t>amount</a:t>
            </a:r>
            <a:r>
              <a:rPr kumimoji="1" lang="en-US" i="1" dirty="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baseline="-25000" dirty="0">
                <a:latin typeface="Helvetica" pitchFamily="34" charset="0"/>
                <a:sym typeface="Symbol" pitchFamily="18" charset="2"/>
              </a:rPr>
              <a:t>&gt; 1200</a:t>
            </a:r>
            <a:r>
              <a:rPr kumimoji="1" lang="en-US" dirty="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i="1" dirty="0">
                <a:latin typeface="Helvetica" pitchFamily="34" charset="0"/>
                <a:sym typeface="Symbol" pitchFamily="18" charset="2"/>
              </a:rPr>
              <a:t>loan</a:t>
            </a:r>
            <a:r>
              <a:rPr kumimoji="1" lang="en-US" dirty="0">
                <a:latin typeface="Helvetica" pitchFamily="34" charset="0"/>
                <a:sym typeface="Symbol" pitchFamily="18" charset="2"/>
              </a:rPr>
              <a:t>))</a:t>
            </a:r>
            <a:endParaRPr kumimoji="1" lang="en-US" dirty="0">
              <a:latin typeface="Helvetica" pitchFamily="34" charset="0"/>
            </a:endParaRPr>
          </a:p>
          <a:p>
            <a:pPr algn="ctr" eaLnBrk="0" hangingPunct="0"/>
            <a:endParaRPr lang="en-US" sz="1800" dirty="0">
              <a:latin typeface="Helvetica" pitchFamily="34" charset="0"/>
            </a:endParaRPr>
          </a:p>
          <a:p>
            <a:pPr algn="ctr" eaLnBrk="0" hangingPunct="0"/>
            <a:endParaRPr lang="en-US" sz="1800" dirty="0">
              <a:latin typeface="Helvetica" pitchFamily="34" charset="0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04800" y="5029200"/>
            <a:ext cx="8839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Find the names of all customers who have a loan, an account, or both, from the bank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74700" y="6019800"/>
            <a:ext cx="68135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 dirty="0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i="1" baseline="-25000" dirty="0" err="1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 sz="2000" dirty="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000" i="1" dirty="0">
                <a:latin typeface="Helvetica" pitchFamily="34" charset="0"/>
                <a:sym typeface="Symbol" pitchFamily="18" charset="2"/>
              </a:rPr>
              <a:t>borrower</a:t>
            </a:r>
            <a:r>
              <a:rPr kumimoji="1" lang="en-US" sz="2000" dirty="0">
                <a:latin typeface="Helvetica" pitchFamily="34" charset="0"/>
                <a:sym typeface="Symbol" pitchFamily="18" charset="2"/>
              </a:rPr>
              <a:t>)  </a:t>
            </a:r>
            <a:r>
              <a:rPr kumimoji="1" lang="en-US" i="1" baseline="-25000" dirty="0" err="1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 sz="2000" dirty="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000" i="1" dirty="0">
                <a:latin typeface="Helvetica" pitchFamily="34" charset="0"/>
                <a:sym typeface="Symbol" pitchFamily="18" charset="2"/>
              </a:rPr>
              <a:t>depositor</a:t>
            </a:r>
            <a:r>
              <a:rPr kumimoji="1" lang="en-US" sz="2000" dirty="0">
                <a:latin typeface="Helvetica" pitchFamily="34" charset="0"/>
                <a:sym typeface="Symbol" pitchFamily="18" charset="2"/>
              </a:rPr>
              <a:t>)</a:t>
            </a:r>
          </a:p>
          <a:p>
            <a:pPr algn="ctr" eaLnBrk="0" hangingPunct="0"/>
            <a:endParaRPr lang="en-US" sz="180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750" grpId="0" autoUpdateAnimBg="0"/>
      <p:bldP spid="31751" grpId="0" autoUpdateAnimBg="0"/>
      <p:bldP spid="3175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Relational Data Structure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Relation</a:t>
            </a:r>
          </a:p>
          <a:p>
            <a:r>
              <a:rPr lang="en-US" sz="2800" dirty="0"/>
              <a:t>Attribute</a:t>
            </a:r>
          </a:p>
          <a:p>
            <a:r>
              <a:rPr lang="en-US" sz="2800" dirty="0"/>
              <a:t>Domain</a:t>
            </a:r>
          </a:p>
          <a:p>
            <a:r>
              <a:rPr lang="en-US" sz="2800" dirty="0" err="1"/>
              <a:t>Tuple</a:t>
            </a:r>
            <a:r>
              <a:rPr lang="en-US" sz="2800" dirty="0"/>
              <a:t> (extension)</a:t>
            </a:r>
          </a:p>
          <a:p>
            <a:r>
              <a:rPr lang="en-US" sz="2800" dirty="0"/>
              <a:t>Degree (no. of attributes)</a:t>
            </a:r>
          </a:p>
          <a:p>
            <a:r>
              <a:rPr lang="en-US" sz="2800" dirty="0"/>
              <a:t>Cardinality (no. of rows)</a:t>
            </a:r>
          </a:p>
          <a:p>
            <a:r>
              <a:rPr lang="en-US" sz="2800" dirty="0"/>
              <a:t>Relational Database:  A collection of normalized relations with distinct relation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Example Queries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991600" cy="825500"/>
          </a:xfrm>
        </p:spPr>
        <p:txBody>
          <a:bodyPr>
            <a:normAutofit lnSpcReduction="10000"/>
          </a:bodyPr>
          <a:lstStyle/>
          <a:p>
            <a:r>
              <a:rPr lang="en-US"/>
              <a:t>Find the names of all customers who have a loan at the Perryridge branch.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2667000"/>
            <a:ext cx="8991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  </a:t>
            </a:r>
            <a:r>
              <a:rPr kumimoji="1" lang="en-US" sz="3200">
                <a:sym typeface="Symbol" pitchFamily="18" charset="2"/>
              </a:rPr>
              <a:t>Find the names of all customers who have a loan at the Perryridge branch but do not have an account at any branch of the bank.</a:t>
            </a:r>
            <a:endParaRPr lang="en-US" sz="3200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4191000"/>
            <a:ext cx="8469313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800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branch_name = “Perryridge”</a:t>
            </a:r>
            <a:endParaRPr kumimoji="1" lang="en-US" sz="2800">
              <a:latin typeface="Helvetica" pitchFamily="34" charset="0"/>
              <a:sym typeface="Symbol" pitchFamily="18" charset="2"/>
            </a:endParaRPr>
          </a:p>
          <a:p>
            <a:pPr eaLnBrk="0" hangingPunct="0"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800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borrower.loan_number = loan.loan_number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(borrower x loan)))  –           </a:t>
            </a:r>
            <a:br>
              <a:rPr kumimoji="1" lang="en-US" sz="2000">
                <a:latin typeface="Helvetica" pitchFamily="34" charset="0"/>
                <a:sym typeface="Symbol" pitchFamily="18" charset="2"/>
              </a:rPr>
            </a:br>
            <a:r>
              <a:rPr kumimoji="1" lang="en-US" sz="2000">
                <a:latin typeface="Helvetica" pitchFamily="34" charset="0"/>
                <a:sym typeface="Symbol" pitchFamily="18" charset="2"/>
              </a:rPr>
              <a:t>     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(depositor)</a:t>
            </a:r>
            <a:endParaRPr lang="en-US" sz="2000">
              <a:latin typeface="Helvetica" pitchFamily="34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0" y="1600200"/>
            <a:ext cx="91440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800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branch_name=“Perryridge</a:t>
            </a:r>
            <a:r>
              <a:rPr kumimoji="1" lang="en-US" i="1" baseline="-25000">
                <a:latin typeface="Helvetica" pitchFamily="34" charset="0"/>
                <a:sym typeface="Symbol" pitchFamily="18" charset="2"/>
              </a:rPr>
              <a:t>”</a:t>
            </a:r>
            <a:endParaRPr kumimoji="1" lang="en-US">
              <a:latin typeface="Helvetica" pitchFamily="34" charset="0"/>
              <a:sym typeface="Symbol" pitchFamily="18" charset="2"/>
            </a:endParaRPr>
          </a:p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</a:rPr>
              <a:t>    (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borrower.loan_number = loan.loan_number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borrower x loan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)))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" t="23170" r="-513" b="23003"/>
          <a:stretch>
            <a:fillRect/>
          </a:stretch>
        </p:blipFill>
        <p:spPr bwMode="auto">
          <a:xfrm>
            <a:off x="2209800" y="3962400"/>
            <a:ext cx="6629400" cy="26765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3" grpId="0" autoUpdateAnimBg="0"/>
      <p:bldP spid="3277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685800"/>
          </a:xfrm>
        </p:spPr>
        <p:txBody>
          <a:bodyPr/>
          <a:lstStyle/>
          <a:p>
            <a:r>
              <a:rPr lang="en-US" sz="4000" dirty="0"/>
              <a:t>Example Queries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915400" cy="6985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Find the names of all customers who have a loan at the Perryridge branch.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33400" y="2667000"/>
            <a:ext cx="8382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50900" lvl="1" indent="-393700" eaLnBrk="0" hangingPunct="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800" baseline="-25000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(</a:t>
            </a:r>
            <a:r>
              <a:rPr kumimoji="1" lang="en-US" sz="2800" baseline="-25000">
                <a:latin typeface="Helvetica" pitchFamily="34" charset="0"/>
                <a:sym typeface="Symbol" pitchFamily="18" charset="2"/>
              </a:rPr>
              <a:t>loan.loan_number = borrower.loan_number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(</a:t>
            </a:r>
            <a:br>
              <a:rPr kumimoji="1" lang="en-US">
                <a:latin typeface="Helvetica" pitchFamily="34" charset="0"/>
                <a:sym typeface="Symbol" pitchFamily="18" charset="2"/>
              </a:rPr>
            </a:br>
            <a:r>
              <a:rPr kumimoji="1" lang="en-US">
                <a:latin typeface="Helvetica" pitchFamily="34" charset="0"/>
                <a:sym typeface="Symbol" pitchFamily="18" charset="2"/>
              </a:rPr>
              <a:t>             (</a:t>
            </a:r>
            <a:r>
              <a:rPr kumimoji="1" lang="en-US" sz="2800" baseline="-25000">
                <a:latin typeface="Helvetica" pitchFamily="34" charset="0"/>
                <a:sym typeface="Symbol" pitchFamily="18" charset="2"/>
              </a:rPr>
              <a:t>branch_name = “Perryridge</a:t>
            </a:r>
            <a:r>
              <a:rPr kumimoji="1" lang="en-US" sz="2000" baseline="-25000">
                <a:latin typeface="Helvetica" pitchFamily="34" charset="0"/>
                <a:sym typeface="Symbol" pitchFamily="18" charset="2"/>
              </a:rPr>
              <a:t>”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(loan)) x  borrower))</a:t>
            </a:r>
            <a:endParaRPr kumimoji="1" lang="en-US" sz="2000">
              <a:latin typeface="Helvetica" pitchFamily="34" charset="0"/>
            </a:endParaRPr>
          </a:p>
          <a:p>
            <a:pPr eaLnBrk="0" hangingPunct="0"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endParaRPr lang="en-US" sz="1800">
              <a:latin typeface="Helvetica" pitchFamily="34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82600" y="1447800"/>
            <a:ext cx="86614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93750" lvl="1" indent="-336550" eaLnBrk="0" hangingPunct="0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>
                <a:latin typeface="Helvetica" pitchFamily="34" charset="0"/>
              </a:rPr>
              <a:t> 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800" baseline="-25000">
                <a:latin typeface="Helvetica" pitchFamily="34" charset="0"/>
                <a:sym typeface="Symbol" pitchFamily="18" charset="2"/>
              </a:rPr>
              <a:t>customer_name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(</a:t>
            </a:r>
            <a:r>
              <a:rPr kumimoji="1" lang="en-US" sz="2800" baseline="-25000">
                <a:latin typeface="Helvetica" pitchFamily="34" charset="0"/>
                <a:sym typeface="Symbol" pitchFamily="18" charset="2"/>
              </a:rPr>
              <a:t>branch_name = “Perryridge”</a:t>
            </a:r>
            <a:r>
              <a:rPr kumimoji="1" lang="en-US" sz="28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</a:t>
            </a:r>
            <a:br>
              <a:rPr kumimoji="1" lang="en-US" sz="2000">
                <a:latin typeface="Helvetica" pitchFamily="34" charset="0"/>
                <a:sym typeface="Symbol" pitchFamily="18" charset="2"/>
              </a:rPr>
            </a:br>
            <a:r>
              <a:rPr kumimoji="1" lang="en-US">
                <a:latin typeface="Helvetica" pitchFamily="34" charset="0"/>
                <a:sym typeface="Symbol" pitchFamily="18" charset="2"/>
              </a:rPr>
              <a:t>  </a:t>
            </a:r>
            <a:r>
              <a:rPr kumimoji="1" lang="en-US" sz="2800" baseline="-25000">
                <a:latin typeface="Helvetica" pitchFamily="34" charset="0"/>
                <a:sym typeface="Symbol" pitchFamily="18" charset="2"/>
              </a:rPr>
              <a:t>borrower.loan_number = loan.loan_number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(borrower x loan)))</a:t>
            </a:r>
          </a:p>
          <a:p>
            <a:pPr eaLnBrk="0" hangingPunct="0"/>
            <a:endParaRPr lang="en-US" sz="2000">
              <a:latin typeface="Helvetica" pitchFamily="34" charset="0"/>
            </a:endParaRP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" t="23170" r="-513" b="23003"/>
          <a:stretch>
            <a:fillRect/>
          </a:stretch>
        </p:blipFill>
        <p:spPr bwMode="auto">
          <a:xfrm>
            <a:off x="1981200" y="3886200"/>
            <a:ext cx="6629400" cy="26765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/>
              <a:t>Additional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838200"/>
            <a:ext cx="7848600" cy="5486400"/>
          </a:xfrm>
        </p:spPr>
        <p:txBody>
          <a:bodyPr/>
          <a:lstStyle/>
          <a:p>
            <a:r>
              <a:rPr lang="en-US"/>
              <a:t>Additional Operations</a:t>
            </a:r>
          </a:p>
          <a:p>
            <a:pPr lvl="1">
              <a:lnSpc>
                <a:spcPct val="160000"/>
              </a:lnSpc>
            </a:pPr>
            <a:r>
              <a:rPr lang="en-US"/>
              <a:t>Set intersection</a:t>
            </a:r>
          </a:p>
          <a:p>
            <a:pPr lvl="1"/>
            <a:r>
              <a:rPr lang="en-US"/>
              <a:t>Natural join</a:t>
            </a:r>
          </a:p>
          <a:p>
            <a:pPr lvl="1"/>
            <a:r>
              <a:rPr lang="en-US"/>
              <a:t>Aggregation</a:t>
            </a:r>
          </a:p>
          <a:p>
            <a:pPr lvl="1"/>
            <a:r>
              <a:rPr lang="en-US"/>
              <a:t>Outer Join</a:t>
            </a:r>
          </a:p>
          <a:p>
            <a:pPr lvl="1"/>
            <a:r>
              <a:rPr lang="en-US"/>
              <a:t>Division</a:t>
            </a:r>
          </a:p>
          <a:p>
            <a:r>
              <a:rPr lang="en-US"/>
              <a:t>All above, other than aggregation, can be expressed using basic operations we have seen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01113" cy="609600"/>
          </a:xfrm>
        </p:spPr>
        <p:txBody>
          <a:bodyPr>
            <a:normAutofit fontScale="90000"/>
          </a:bodyPr>
          <a:lstStyle/>
          <a:p>
            <a:r>
              <a:rPr lang="en-US"/>
              <a:t>Set-Intersection Operation –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77913"/>
            <a:ext cx="8763000" cy="4876800"/>
          </a:xfrm>
        </p:spPr>
        <p:txBody>
          <a:bodyPr/>
          <a:lstStyle/>
          <a:p>
            <a:r>
              <a:rPr lang="en-US"/>
              <a:t>Relation </a:t>
            </a:r>
            <a:r>
              <a:rPr lang="en-US" i="1"/>
              <a:t>r, s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 i="1"/>
          </a:p>
          <a:p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>
                <a:sym typeface="Symbol" pitchFamily="18" charset="2"/>
              </a:rPr>
              <a:t>s:</a:t>
            </a:r>
            <a:endParaRPr lang="en-US" i="1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741613" y="1154113"/>
            <a:ext cx="1046162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747963" y="12144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A       B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3148013" y="116363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759075" y="1616075"/>
            <a:ext cx="1046163" cy="9683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3138488" y="1639888"/>
            <a:ext cx="1587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708275" y="1638300"/>
            <a:ext cx="3286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203575" y="1662113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1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2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1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953000" y="1225550"/>
            <a:ext cx="1046163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946650" y="1285875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A       B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5432425" y="123507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943475" y="1728788"/>
            <a:ext cx="1046163" cy="7016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5449888" y="1738313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032375" y="1736725"/>
            <a:ext cx="328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5514975" y="1760538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2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3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990850" y="272415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r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5256213" y="27241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s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2559050" y="3671888"/>
            <a:ext cx="1046163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552700" y="3732213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A       B</a:t>
            </a:r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3038475" y="368141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2576513" y="4175125"/>
            <a:ext cx="1046162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619375" y="4230688"/>
            <a:ext cx="836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      2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3055938" y="418465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>
                <a:latin typeface="Helvetica" pitchFamily="34" charset="0"/>
              </a:rPr>
              <a:t>    Notation:  r     s</a:t>
            </a:r>
            <a:endParaRPr kumimoji="1" lang="en-US" sz="1800" i="1" dirty="0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/>
          <a:lstStyle/>
          <a:p>
            <a:r>
              <a:rPr lang="en-US" dirty="0"/>
              <a:t>Natural-Join Operation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77313" cy="5791200"/>
          </a:xfrm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/>
              <a:t>r</a:t>
            </a:r>
            <a:r>
              <a:rPr lang="en-US" sz="2400" dirty="0"/>
              <a:t> and </a:t>
            </a:r>
            <a:r>
              <a:rPr lang="en-US" sz="2400" i="1" dirty="0"/>
              <a:t>s</a:t>
            </a:r>
            <a:r>
              <a:rPr lang="en-US" sz="2400" dirty="0"/>
              <a:t> be relations on schemas </a:t>
            </a:r>
            <a:r>
              <a:rPr lang="en-US" sz="2400" i="1" dirty="0"/>
              <a:t>R</a:t>
            </a:r>
            <a:r>
              <a:rPr lang="en-US" sz="2400" dirty="0"/>
              <a:t> and </a:t>
            </a:r>
            <a:r>
              <a:rPr lang="en-US" sz="2400" i="1" dirty="0"/>
              <a:t>S</a:t>
            </a:r>
            <a:r>
              <a:rPr lang="en-US" sz="2400" dirty="0"/>
              <a:t> respectively. </a:t>
            </a:r>
            <a:br>
              <a:rPr lang="en-US" sz="2400" dirty="0"/>
            </a:br>
            <a:r>
              <a:rPr lang="en-US" sz="2400" dirty="0"/>
              <a:t>Then,  r     s  is a relation on schema </a:t>
            </a:r>
            <a:r>
              <a:rPr lang="en-US" sz="2400" i="1" dirty="0"/>
              <a:t>R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dirty="0"/>
              <a:t> obtained as follows:</a:t>
            </a:r>
          </a:p>
          <a:p>
            <a:pPr lvl="1"/>
            <a:r>
              <a:rPr lang="en-US" sz="2400" dirty="0"/>
              <a:t>Consider each pair of </a:t>
            </a:r>
            <a:r>
              <a:rPr lang="en-US" sz="2400" dirty="0" err="1"/>
              <a:t>tuples</a:t>
            </a:r>
            <a:r>
              <a:rPr lang="en-US" sz="2400" dirty="0"/>
              <a:t>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r</a:t>
            </a:r>
            <a:r>
              <a:rPr lang="en-US" sz="2400" dirty="0"/>
              <a:t> from </a:t>
            </a:r>
            <a:r>
              <a:rPr lang="en-US" sz="2400" i="1" dirty="0"/>
              <a:t>r</a:t>
            </a:r>
            <a:r>
              <a:rPr lang="en-US" sz="2400" dirty="0"/>
              <a:t> and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s</a:t>
            </a:r>
            <a:r>
              <a:rPr lang="en-US" sz="2400" dirty="0"/>
              <a:t> from </a:t>
            </a:r>
            <a:r>
              <a:rPr lang="en-US" sz="2400" i="1" dirty="0"/>
              <a:t>s</a:t>
            </a:r>
            <a:r>
              <a:rPr lang="en-US" sz="2400" dirty="0"/>
              <a:t>.  </a:t>
            </a:r>
          </a:p>
          <a:p>
            <a:pPr lvl="1"/>
            <a:r>
              <a:rPr lang="en-US" sz="2400" dirty="0"/>
              <a:t>If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r</a:t>
            </a:r>
            <a:r>
              <a:rPr lang="en-US" sz="2400" dirty="0"/>
              <a:t> and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s</a:t>
            </a:r>
            <a:r>
              <a:rPr lang="en-US" sz="2400" dirty="0"/>
              <a:t> have the same value on each of the attributes in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dirty="0"/>
              <a:t>, add a </a:t>
            </a:r>
            <a:r>
              <a:rPr lang="en-US" sz="2400" dirty="0" err="1"/>
              <a:t>tuple</a:t>
            </a:r>
            <a:r>
              <a:rPr lang="en-US" sz="2400" dirty="0"/>
              <a:t> </a:t>
            </a:r>
            <a:r>
              <a:rPr lang="en-US" sz="2400" i="1" dirty="0"/>
              <a:t>t</a:t>
            </a:r>
            <a:r>
              <a:rPr lang="en-US" sz="2400" dirty="0"/>
              <a:t>  to the result, where</a:t>
            </a:r>
          </a:p>
          <a:p>
            <a:pPr marL="1085850" lvl="2"/>
            <a:r>
              <a:rPr lang="en-US" i="1" dirty="0"/>
              <a:t>t</a:t>
            </a:r>
            <a:r>
              <a:rPr lang="en-US" dirty="0"/>
              <a:t> has the same value as </a:t>
            </a:r>
            <a:r>
              <a:rPr lang="en-US" i="1" dirty="0" err="1"/>
              <a:t>t</a:t>
            </a:r>
            <a:r>
              <a:rPr lang="en-US" i="1" baseline="-25000" dirty="0" err="1"/>
              <a:t>r</a:t>
            </a:r>
            <a:r>
              <a:rPr lang="en-US" dirty="0"/>
              <a:t> on </a:t>
            </a:r>
            <a:r>
              <a:rPr lang="en-US" i="1" dirty="0"/>
              <a:t>r</a:t>
            </a:r>
            <a:endParaRPr lang="en-US" dirty="0"/>
          </a:p>
          <a:p>
            <a:pPr marL="1085850" lvl="2"/>
            <a:r>
              <a:rPr lang="en-US" i="1" dirty="0"/>
              <a:t>t</a:t>
            </a:r>
            <a:r>
              <a:rPr lang="en-US" dirty="0"/>
              <a:t> has the same value as </a:t>
            </a:r>
            <a:r>
              <a:rPr lang="en-US" i="1" dirty="0" err="1"/>
              <a:t>t</a:t>
            </a:r>
            <a:r>
              <a:rPr lang="en-US" i="1" baseline="-25000" dirty="0" err="1"/>
              <a:t>s</a:t>
            </a:r>
            <a:r>
              <a:rPr lang="en-US" dirty="0"/>
              <a:t> on </a:t>
            </a:r>
            <a:r>
              <a:rPr lang="en-US" i="1" dirty="0"/>
              <a:t>s</a:t>
            </a:r>
            <a:endParaRPr lang="en-US" dirty="0"/>
          </a:p>
          <a:p>
            <a:r>
              <a:rPr lang="en-US" sz="2000" dirty="0"/>
              <a:t>Example:</a:t>
            </a:r>
          </a:p>
          <a:p>
            <a:pPr lvl="1">
              <a:buFontTx/>
              <a:buNone/>
            </a:pPr>
            <a:r>
              <a:rPr lang="en-US" sz="2000" i="1" dirty="0"/>
              <a:t>R</a:t>
            </a:r>
            <a:r>
              <a:rPr lang="en-US" sz="2000" dirty="0"/>
              <a:t> = (</a:t>
            </a:r>
            <a:r>
              <a:rPr lang="en-US" sz="2000" i="1" dirty="0"/>
              <a:t>A, B, C, D</a:t>
            </a:r>
            <a:r>
              <a:rPr lang="en-US" sz="2000" dirty="0"/>
              <a:t>)</a:t>
            </a:r>
          </a:p>
          <a:p>
            <a:pPr lvl="1">
              <a:buFontTx/>
              <a:buNone/>
            </a:pPr>
            <a:r>
              <a:rPr lang="en-US" sz="2000" i="1" dirty="0"/>
              <a:t>S</a:t>
            </a:r>
            <a:r>
              <a:rPr lang="en-US" sz="2000" dirty="0"/>
              <a:t> = (</a:t>
            </a:r>
            <a:r>
              <a:rPr lang="en-US" sz="2000" i="1" dirty="0"/>
              <a:t>E, B, 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Result schema = (</a:t>
            </a:r>
            <a:r>
              <a:rPr lang="en-US" sz="2000" i="1" dirty="0"/>
              <a:t>A, B, C, D, E</a:t>
            </a:r>
            <a:r>
              <a:rPr lang="en-US" sz="2000" dirty="0"/>
              <a:t>)</a:t>
            </a:r>
          </a:p>
          <a:p>
            <a:pPr lvl="1"/>
            <a:r>
              <a:rPr lang="en-US" sz="2400" i="1" dirty="0"/>
              <a:t>r</a:t>
            </a:r>
            <a:r>
              <a:rPr lang="en-US" sz="2400" dirty="0"/>
              <a:t>     </a:t>
            </a:r>
            <a:r>
              <a:rPr lang="en-US" sz="2400" i="1" dirty="0"/>
              <a:t>s</a:t>
            </a:r>
            <a:r>
              <a:rPr lang="en-US" sz="2400" dirty="0"/>
              <a:t> is defined as: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>
                <a:sym typeface="Symbol" pitchFamily="18" charset="2"/>
              </a:rPr>
              <a:t></a:t>
            </a:r>
            <a:r>
              <a:rPr lang="en-US" sz="2400" i="1" baseline="-25000" dirty="0" err="1"/>
              <a:t>r.A</a:t>
            </a:r>
            <a:r>
              <a:rPr lang="en-US" sz="2400" i="1" baseline="-25000" dirty="0"/>
              <a:t>, </a:t>
            </a:r>
            <a:r>
              <a:rPr lang="en-US" sz="2400" i="1" baseline="-25000" dirty="0" err="1"/>
              <a:t>r.B</a:t>
            </a:r>
            <a:r>
              <a:rPr lang="en-US" sz="2400" i="1" baseline="-25000" dirty="0"/>
              <a:t>, </a:t>
            </a:r>
            <a:r>
              <a:rPr lang="en-US" sz="2400" i="1" baseline="-25000" dirty="0" err="1"/>
              <a:t>r.C</a:t>
            </a:r>
            <a:r>
              <a:rPr lang="en-US" sz="2400" i="1" baseline="-25000" dirty="0"/>
              <a:t>, </a:t>
            </a:r>
            <a:r>
              <a:rPr lang="en-US" sz="2400" i="1" baseline="-25000" dirty="0" err="1"/>
              <a:t>r.D</a:t>
            </a:r>
            <a:r>
              <a:rPr lang="en-US" sz="2400" i="1" baseline="-25000" dirty="0"/>
              <a:t>, </a:t>
            </a:r>
            <a:r>
              <a:rPr lang="en-US" sz="2400" i="1" baseline="-25000" dirty="0" err="1"/>
              <a:t>s.E</a:t>
            </a:r>
            <a:r>
              <a:rPr lang="en-US" sz="2400" dirty="0"/>
              <a:t> (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i="1" baseline="-25000" dirty="0" err="1"/>
              <a:t>r.B</a:t>
            </a:r>
            <a:r>
              <a:rPr lang="en-US" sz="2400" i="1" baseline="-25000" dirty="0"/>
              <a:t> = </a:t>
            </a:r>
            <a:r>
              <a:rPr lang="en-US" sz="2400" i="1" baseline="-25000" dirty="0" err="1"/>
              <a:t>s.B</a:t>
            </a:r>
            <a:r>
              <a:rPr lang="en-US" sz="2400" i="1" baseline="-250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baseline="-25000" dirty="0"/>
              <a:t> </a:t>
            </a:r>
            <a:r>
              <a:rPr lang="en-US" sz="2400" i="1" baseline="-25000" dirty="0" err="1"/>
              <a:t>r.D</a:t>
            </a:r>
            <a:r>
              <a:rPr lang="en-US" sz="2400" i="1" baseline="-25000" dirty="0"/>
              <a:t> = </a:t>
            </a:r>
            <a:r>
              <a:rPr lang="en-US" sz="2400" i="1" baseline="-25000" dirty="0" err="1"/>
              <a:t>s.D</a:t>
            </a:r>
            <a:r>
              <a:rPr lang="en-US" sz="2400" dirty="0"/>
              <a:t> (</a:t>
            </a:r>
            <a:r>
              <a:rPr lang="en-US" sz="2400" i="1" dirty="0"/>
              <a:t>r </a:t>
            </a:r>
            <a:r>
              <a:rPr lang="en-US" sz="2400" dirty="0"/>
              <a:t> x  </a:t>
            </a:r>
            <a:r>
              <a:rPr lang="en-US" sz="2400" i="1" dirty="0"/>
              <a:t>s</a:t>
            </a:r>
            <a:r>
              <a:rPr lang="en-US" sz="2400" dirty="0"/>
              <a:t>))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 rot="16200000" flipV="1">
            <a:off x="2057400" y="838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 rot="16200000" flipV="1">
            <a:off x="990600" y="54864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 rot="16200000" flipV="1">
            <a:off x="1524000" y="1600201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Join Operation –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43712" cy="38258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Relations r, s: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4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  <a:endParaRPr lang="en-US" sz="1800" b="1" i="1">
              <a:latin typeface="Helvetica" pitchFamily="34" charset="0"/>
              <a:sym typeface="Symbol" pitchFamily="18" charset="2"/>
            </a:endParaRP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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r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819150" y="4241800"/>
            <a:ext cx="7029450" cy="409575"/>
            <a:chOff x="288" y="2688"/>
            <a:chExt cx="4428" cy="258"/>
          </a:xfrm>
        </p:grpSpPr>
        <p:sp>
          <p:nvSpPr>
            <p:cNvPr id="36895" name="Rectangle 31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>
                  <a:latin typeface="Helvetica" pitchFamily="34" charset="0"/>
                </a:rPr>
                <a:t>r     s</a:t>
              </a:r>
            </a:p>
          </p:txBody>
        </p:sp>
        <p:sp>
          <p:nvSpPr>
            <p:cNvPr id="36896" name="AutoShape 32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97" name="AutoShape 33"/>
          <p:cNvSpPr>
            <a:spLocks noChangeArrowheads="1"/>
          </p:cNvSpPr>
          <p:nvPr/>
        </p:nvSpPr>
        <p:spPr bwMode="auto">
          <a:xfrm rot="16200000" flipV="1">
            <a:off x="1428750" y="43434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Bank Example Queries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194675" cy="6019800"/>
          </a:xfrm>
        </p:spPr>
        <p:txBody>
          <a:bodyPr/>
          <a:lstStyle/>
          <a:p>
            <a:r>
              <a:rPr lang="en-US" sz="2800"/>
              <a:t>Find the largest account balance</a:t>
            </a:r>
          </a:p>
          <a:p>
            <a:pPr lvl="1"/>
            <a:r>
              <a:rPr lang="en-US" sz="2400"/>
              <a:t>Strategy:</a:t>
            </a:r>
          </a:p>
          <a:p>
            <a:pPr marL="1085850" lvl="2"/>
            <a:r>
              <a:rPr lang="en-US" sz="2000"/>
              <a:t>Find those balances that are </a:t>
            </a:r>
            <a:r>
              <a:rPr lang="en-US" sz="2000" i="1"/>
              <a:t>not </a:t>
            </a:r>
            <a:r>
              <a:rPr lang="en-US" sz="2000"/>
              <a:t>the largest</a:t>
            </a:r>
          </a:p>
          <a:p>
            <a:pPr marL="1428750" lvl="3"/>
            <a:r>
              <a:rPr lang="en-US" sz="1800"/>
              <a:t>Rename </a:t>
            </a:r>
            <a:r>
              <a:rPr lang="en-US" sz="1800" i="1"/>
              <a:t>account </a:t>
            </a:r>
            <a:r>
              <a:rPr lang="en-US" sz="1800"/>
              <a:t>relation as </a:t>
            </a:r>
            <a:r>
              <a:rPr lang="en-US" sz="1800" i="1"/>
              <a:t>d </a:t>
            </a:r>
            <a:r>
              <a:rPr lang="en-US" sz="1800"/>
              <a:t>so that we can compare each account balance with all others</a:t>
            </a:r>
          </a:p>
          <a:p>
            <a:pPr marL="1085850" lvl="2"/>
            <a:r>
              <a:rPr lang="en-US" sz="2000"/>
              <a:t>Use set difference to find those account balances that were </a:t>
            </a:r>
            <a:r>
              <a:rPr lang="en-US" sz="2000" i="1"/>
              <a:t>not</a:t>
            </a:r>
            <a:r>
              <a:rPr lang="en-US" sz="2000"/>
              <a:t> found in the earlier step.  </a:t>
            </a:r>
          </a:p>
          <a:p>
            <a:pPr lvl="1"/>
            <a:r>
              <a:rPr lang="en-US" sz="2400"/>
              <a:t>The query is:</a:t>
            </a:r>
          </a:p>
          <a:p>
            <a:pPr>
              <a:buFontTx/>
              <a:buNone/>
            </a:pPr>
            <a:r>
              <a:rPr lang="en-US" sz="2800">
                <a:sym typeface="Symbol" pitchFamily="18" charset="2"/>
              </a:rPr>
              <a:t>     </a:t>
            </a:r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447800" y="3657600"/>
            <a:ext cx="7331075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balance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(account)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- 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account.balance</a:t>
            </a:r>
            <a:endParaRPr kumimoji="1" lang="en-US" sz="2800">
              <a:latin typeface="Helvetica" pitchFamily="34" charset="0"/>
              <a:sym typeface="Symbol" pitchFamily="18" charset="2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  <a:sym typeface="Symbol" pitchFamily="18" charset="2"/>
              </a:rPr>
              <a:t>    (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account.balance &lt; d.balance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account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x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i="1">
                <a:latin typeface="Symbol" pitchFamily="18" charset="2"/>
                <a:sym typeface="Symbol" pitchFamily="18" charset="2"/>
              </a:rPr>
              <a:t>r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d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(account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)))</a:t>
            </a:r>
            <a:endParaRPr lang="en-US" sz="2000">
              <a:latin typeface="Helvetica" pitchFamily="34" charset="0"/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569" t="23170" r="54044" b="54550"/>
          <a:stretch>
            <a:fillRect/>
          </a:stretch>
        </p:blipFill>
        <p:spPr bwMode="auto">
          <a:xfrm>
            <a:off x="3971925" y="4953000"/>
            <a:ext cx="1933575" cy="15843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625"/>
            <a:ext cx="8883650" cy="609600"/>
          </a:xfrm>
        </p:spPr>
        <p:txBody>
          <a:bodyPr>
            <a:normAutofit fontScale="90000"/>
          </a:bodyPr>
          <a:lstStyle/>
          <a:p>
            <a:r>
              <a:rPr lang="en-US"/>
              <a:t>Aggregate Functions and Operations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 lnSpcReduction="10000"/>
          </a:bodyPr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sz="2400" b="1" dirty="0">
                <a:solidFill>
                  <a:schemeClr val="tx2"/>
                </a:solidFill>
              </a:rPr>
              <a:t>Aggregation function</a:t>
            </a:r>
            <a:r>
              <a:rPr lang="en-US" sz="2400" dirty="0"/>
              <a:t> takes a collection of values and returns a single value as a result.</a:t>
            </a:r>
          </a:p>
          <a:p>
            <a:pPr>
              <a:buFontTx/>
              <a:buNone/>
              <a:tabLst>
                <a:tab pos="2119313" algn="l"/>
                <a:tab pos="2689225" algn="ctr"/>
              </a:tabLst>
            </a:pPr>
            <a:r>
              <a:rPr lang="en-US" sz="2400" dirty="0"/>
              <a:t>		</a:t>
            </a:r>
            <a:r>
              <a:rPr lang="en-US" sz="2400" b="1" dirty="0" err="1"/>
              <a:t>avg</a:t>
            </a:r>
            <a:r>
              <a:rPr lang="en-US" sz="2400" dirty="0"/>
              <a:t>:  average value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min</a:t>
            </a:r>
            <a:r>
              <a:rPr lang="en-US" sz="2400" dirty="0"/>
              <a:t>:  minimum value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max</a:t>
            </a:r>
            <a:r>
              <a:rPr lang="en-US" sz="2400" dirty="0"/>
              <a:t>:  maximum value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sum</a:t>
            </a:r>
            <a:r>
              <a:rPr lang="en-US" sz="2400" dirty="0"/>
              <a:t>:  sum of values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count</a:t>
            </a:r>
            <a:r>
              <a:rPr lang="en-US" sz="2400" dirty="0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sz="2400" b="1" dirty="0">
                <a:solidFill>
                  <a:schemeClr val="tx2"/>
                </a:solidFill>
              </a:rPr>
              <a:t>Aggregate operation</a:t>
            </a:r>
            <a:r>
              <a:rPr lang="en-US" sz="2400" dirty="0"/>
              <a:t> in relational algebra </a:t>
            </a:r>
          </a:p>
          <a:p>
            <a:pPr>
              <a:buFontTx/>
              <a:buNone/>
              <a:tabLst>
                <a:tab pos="2119313" algn="l"/>
                <a:tab pos="2689225" algn="ctr"/>
              </a:tabLst>
            </a:pPr>
            <a:r>
              <a:rPr lang="en-US" sz="2400" dirty="0"/>
              <a:t>	</a:t>
            </a:r>
          </a:p>
          <a:p>
            <a:pPr>
              <a:buFontTx/>
              <a:buNone/>
              <a:tabLst>
                <a:tab pos="2119313" algn="l"/>
                <a:tab pos="2689225" algn="ctr"/>
              </a:tabLst>
            </a:pPr>
            <a:r>
              <a:rPr lang="en-US" sz="2400" dirty="0"/>
              <a:t>	</a:t>
            </a:r>
            <a:r>
              <a:rPr lang="en-US" sz="2400" i="1" dirty="0"/>
              <a:t>E</a:t>
            </a:r>
            <a:r>
              <a:rPr lang="en-US" sz="2400" dirty="0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2400" i="1" dirty="0"/>
              <a:t>G</a:t>
            </a:r>
            <a:r>
              <a:rPr lang="en-US" sz="2400" i="1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G</a:t>
            </a:r>
            <a:r>
              <a:rPr lang="en-US" sz="2400" i="1" baseline="-25000" dirty="0"/>
              <a:t>2</a:t>
            </a:r>
            <a:r>
              <a:rPr lang="en-US" sz="2400" dirty="0"/>
              <a:t> …, </a:t>
            </a:r>
            <a:r>
              <a:rPr lang="en-US" sz="2400" i="1" dirty="0" err="1"/>
              <a:t>G</a:t>
            </a:r>
            <a:r>
              <a:rPr lang="en-US" sz="2400" i="1" baseline="-25000" dirty="0" err="1"/>
              <a:t>n</a:t>
            </a:r>
            <a:r>
              <a:rPr lang="en-US" sz="2400" dirty="0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2400" dirty="0"/>
              <a:t>Each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is an aggregate function</a:t>
            </a:r>
            <a:endParaRPr lang="en-US" sz="2400" i="1" dirty="0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2400"/>
              <a:t>Each </a:t>
            </a:r>
            <a:r>
              <a:rPr lang="en-US" sz="2400" i="1"/>
              <a:t>A</a:t>
            </a:r>
            <a:r>
              <a:rPr lang="en-US" sz="2400" i="1" baseline="-25000"/>
              <a:t>i</a:t>
            </a:r>
            <a:r>
              <a:rPr lang="en-US" sz="2400" i="1"/>
              <a:t> </a:t>
            </a:r>
            <a:r>
              <a:rPr lang="en-US" sz="2400"/>
              <a:t>is an attribute name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362200" y="3663950"/>
          <a:ext cx="4953000" cy="603250"/>
        </p:xfrm>
        <a:graphic>
          <a:graphicData uri="http://schemas.openxmlformats.org/presentationml/2006/ole">
            <p:oleObj spid="_x0000_s39940" name="Equation" r:id="rId3" imgW="264132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4000"/>
              <a:t>Aggregate Operation –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2706687" cy="579437"/>
          </a:xfrm>
        </p:spPr>
        <p:txBody>
          <a:bodyPr/>
          <a:lstStyle/>
          <a:p>
            <a:r>
              <a:rPr lang="en-US"/>
              <a:t>Relation </a:t>
            </a:r>
            <a:r>
              <a:rPr lang="en-US" i="1"/>
              <a:t>r</a:t>
            </a:r>
            <a:r>
              <a:rPr lang="en-US"/>
              <a:t>: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</a:pPr>
            <a:r>
              <a:rPr lang="en-US" sz="1800">
                <a:latin typeface="Helvetica" pitchFamily="34" charset="0"/>
                <a:sym typeface="Symbol" pitchFamily="18" charset="2"/>
              </a:rPr>
              <a:t>7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>
                <a:latin typeface="Helvetica" pitchFamily="34" charset="0"/>
                <a:sym typeface="Symbol" pitchFamily="18" charset="2"/>
              </a:rPr>
              <a:t>7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>
                <a:latin typeface="Helvetica" pitchFamily="34" charset="0"/>
                <a:sym typeface="Symbol" pitchFamily="18" charset="2"/>
              </a:rPr>
              <a:t>10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798513" y="4395788"/>
            <a:ext cx="2012950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i="1">
                <a:latin typeface="Lucida Sans Unicode" pitchFamily="34" charset="0"/>
                <a:sym typeface="Symbol" pitchFamily="18" charset="2"/>
              </a:rPr>
              <a:t>g</a:t>
            </a:r>
            <a:r>
              <a:rPr kumimoji="1" lang="en-US" sz="1800" b="1"/>
              <a:t> </a:t>
            </a:r>
            <a:r>
              <a:rPr kumimoji="1" lang="en-US" sz="2000" b="1" baseline="-25000"/>
              <a:t>sum(c</a:t>
            </a:r>
            <a:r>
              <a:rPr kumimoji="1" lang="en-US" sz="1800" b="1" baseline="-25000"/>
              <a:t>) </a:t>
            </a:r>
            <a:r>
              <a:rPr kumimoji="1" lang="en-US" sz="1800"/>
              <a:t>(r)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b="1">
                <a:latin typeface="Helvetica" pitchFamily="34" charset="0"/>
              </a:rPr>
              <a:t>sum</a:t>
            </a:r>
            <a:r>
              <a:rPr lang="en-US" sz="1800">
                <a:latin typeface="Helvetica" pitchFamily="34" charset="0"/>
              </a:rPr>
              <a:t>(</a:t>
            </a:r>
            <a:r>
              <a:rPr lang="en-US" sz="1800" i="1">
                <a:latin typeface="Helvetica" pitchFamily="34" charset="0"/>
              </a:rPr>
              <a:t>c </a:t>
            </a:r>
            <a:r>
              <a:rPr lang="en-US" sz="1800">
                <a:latin typeface="Helvetica" pitchFamily="34" charset="0"/>
              </a:rPr>
              <a:t>)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4000"/>
              <a:t>Aggregate Operation –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6962775" cy="990600"/>
          </a:xfrm>
        </p:spPr>
        <p:txBody>
          <a:bodyPr/>
          <a:lstStyle/>
          <a:p>
            <a:r>
              <a:rPr lang="en-US"/>
              <a:t>Relation </a:t>
            </a:r>
            <a:r>
              <a:rPr lang="en-US" i="1"/>
              <a:t>account</a:t>
            </a:r>
            <a:r>
              <a:rPr lang="en-US"/>
              <a:t> grouped by </a:t>
            </a:r>
            <a:r>
              <a:rPr lang="en-US" i="1"/>
              <a:t>branch-name</a:t>
            </a:r>
            <a:r>
              <a:rPr lang="en-US"/>
              <a:t>: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800" i="1" baseline="-25000">
                <a:latin typeface="Helvetica" pitchFamily="34" charset="0"/>
              </a:rPr>
              <a:t>branch_name</a:t>
            </a:r>
            <a:r>
              <a:rPr lang="en-US"/>
              <a:t> </a:t>
            </a:r>
            <a:r>
              <a:rPr lang="en-US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baseline="-25000">
                <a:sym typeface="Symbol" pitchFamily="18" charset="2"/>
              </a:rPr>
              <a:t>sum</a:t>
            </a:r>
            <a:r>
              <a:rPr lang="en-US" sz="2800" baseline="-25000">
                <a:sym typeface="Symbol" pitchFamily="18" charset="2"/>
              </a:rPr>
              <a:t>(</a:t>
            </a:r>
            <a:r>
              <a:rPr lang="en-US" sz="2800" i="1" baseline="-25000">
                <a:latin typeface="Helvetica" pitchFamily="34" charset="0"/>
                <a:sym typeface="Symbol" pitchFamily="18" charset="2"/>
              </a:rPr>
              <a:t>balance</a:t>
            </a:r>
            <a:r>
              <a:rPr lang="en-US" sz="2800" baseline="-25000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(</a:t>
            </a:r>
            <a:r>
              <a:rPr lang="en-US" sz="2000" i="1">
                <a:latin typeface="Helvetica" pitchFamily="34" charset="0"/>
                <a:sym typeface="Symbol" pitchFamily="18" charset="2"/>
              </a:rPr>
              <a:t>account</a:t>
            </a:r>
            <a:r>
              <a:rPr lang="en-US">
                <a:sym typeface="Symbol" pitchFamily="18" charset="2"/>
              </a:rPr>
              <a:t>)</a:t>
            </a:r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305050" y="17780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branch_name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903663" y="17780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account_number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732463" y="17780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balance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332038" y="2159000"/>
            <a:ext cx="1600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Helvetica" pitchFamily="34" charset="0"/>
              </a:rPr>
              <a:t>Perryridge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Perryridge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Brighton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Brighton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Redwood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903663" y="2159000"/>
            <a:ext cx="1828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A-102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A-201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A-217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A-215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A-222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732463" y="2159000"/>
            <a:ext cx="1676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400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900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750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750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700</a:t>
            </a:r>
            <a:endParaRPr lang="en-US" sz="1800" i="1">
              <a:latin typeface="Helvetica" pitchFamily="34" charset="0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3581400" y="45212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branch_name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181600" y="45212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b="1">
                <a:latin typeface="Helvetica" pitchFamily="34" charset="0"/>
              </a:rPr>
              <a:t>sum</a:t>
            </a:r>
            <a:r>
              <a:rPr lang="en-US" sz="1800">
                <a:latin typeface="Helvetica" pitchFamily="34" charset="0"/>
              </a:rPr>
              <a:t>(</a:t>
            </a:r>
            <a:r>
              <a:rPr lang="en-US" sz="1800" i="1">
                <a:latin typeface="Helvetica" pitchFamily="34" charset="0"/>
              </a:rPr>
              <a:t>balance</a:t>
            </a:r>
            <a:r>
              <a:rPr lang="en-US" sz="1800">
                <a:latin typeface="Helvetica" pitchFamily="34" charset="0"/>
              </a:rPr>
              <a:t>)</a:t>
            </a:r>
            <a:endParaRPr lang="en-US" sz="1800" i="1">
              <a:latin typeface="Helvetica" pitchFamily="34" charset="0"/>
            </a:endParaRP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3581400" y="49022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Helvetica" pitchFamily="34" charset="0"/>
              </a:rPr>
              <a:t>Perryridge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Brighton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Redwood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5181600" y="4902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1300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1500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700</a:t>
            </a:r>
            <a:endParaRPr lang="en-US" sz="1800" i="1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Attribute Types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18513" cy="5486400"/>
          </a:xfrm>
        </p:spPr>
        <p:txBody>
          <a:bodyPr/>
          <a:lstStyle/>
          <a:p>
            <a:r>
              <a:rPr lang="en-US" dirty="0"/>
              <a:t>Each attribute of a relation has a name</a:t>
            </a:r>
          </a:p>
          <a:p>
            <a:r>
              <a:rPr lang="en-US" dirty="0"/>
              <a:t>The set of allowed values for each attribute is called the </a:t>
            </a:r>
            <a:r>
              <a:rPr lang="en-US" b="1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attribute</a:t>
            </a:r>
          </a:p>
          <a:p>
            <a:r>
              <a:rPr lang="en-US" dirty="0"/>
              <a:t>Attribute values are (normally) required to be </a:t>
            </a:r>
            <a:r>
              <a:rPr lang="en-US" b="1" dirty="0">
                <a:solidFill>
                  <a:schemeClr val="tx2"/>
                </a:solidFill>
              </a:rPr>
              <a:t>atomic</a:t>
            </a:r>
            <a:r>
              <a:rPr lang="en-US" dirty="0"/>
              <a:t>; that is, indivisible</a:t>
            </a:r>
          </a:p>
          <a:p>
            <a:pPr lvl="1"/>
            <a:r>
              <a:rPr lang="en-US" dirty="0"/>
              <a:t>E.g. the value of an attribute can be an account number, </a:t>
            </a:r>
            <a:br>
              <a:rPr lang="en-US" dirty="0"/>
            </a:br>
            <a:r>
              <a:rPr lang="en-US" dirty="0"/>
              <a:t>but cannot be a set of account numbers</a:t>
            </a:r>
          </a:p>
          <a:p>
            <a:r>
              <a:rPr lang="en-US" dirty="0"/>
              <a:t>Domain is said to be atomic if all its members are atomic</a:t>
            </a:r>
          </a:p>
          <a:p>
            <a:r>
              <a:rPr lang="en-US" dirty="0"/>
              <a:t>The special value </a:t>
            </a:r>
            <a:r>
              <a:rPr lang="en-US" i="1" dirty="0"/>
              <a:t>null</a:t>
            </a:r>
            <a:r>
              <a:rPr lang="en-US" dirty="0"/>
              <a:t>  is a member of every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Aggregate Functions 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848600" cy="4419600"/>
          </a:xfrm>
        </p:spPr>
        <p:txBody>
          <a:bodyPr/>
          <a:lstStyle/>
          <a:p>
            <a:r>
              <a:rPr lang="en-US" dirty="0"/>
              <a:t>Result of aggregation does not have a name</a:t>
            </a:r>
          </a:p>
          <a:p>
            <a:pPr lvl="1"/>
            <a:r>
              <a:rPr lang="en-US" dirty="0"/>
              <a:t>Can use rename operation to give it a name</a:t>
            </a:r>
          </a:p>
          <a:p>
            <a:pPr lvl="1"/>
            <a:r>
              <a:rPr lang="en-US" dirty="0"/>
              <a:t>For convenience, we permit renaming as part of aggregate operation</a:t>
            </a:r>
            <a:br>
              <a:rPr lang="en-US" dirty="0"/>
            </a:b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295400" y="3810000"/>
            <a:ext cx="69596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800" i="1" baseline="-25000">
                <a:latin typeface="Helvetica" pitchFamily="34" charset="0"/>
              </a:rPr>
              <a:t>branch_name</a:t>
            </a:r>
            <a:r>
              <a:rPr lang="en-US"/>
              <a:t> </a:t>
            </a:r>
            <a:r>
              <a:rPr lang="en-US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i="1" baseline="-25000">
                <a:latin typeface="Helvetica" pitchFamily="34" charset="0"/>
                <a:sym typeface="Symbol" pitchFamily="18" charset="2"/>
              </a:rPr>
              <a:t>sum</a:t>
            </a:r>
            <a:r>
              <a:rPr lang="en-US" sz="2800" i="1" baseline="-25000">
                <a:latin typeface="Helvetica" pitchFamily="34" charset="0"/>
                <a:sym typeface="Symbol" pitchFamily="18" charset="2"/>
              </a:rPr>
              <a:t>(balance) </a:t>
            </a:r>
            <a:r>
              <a:rPr lang="en-US" sz="2800" b="1" i="1" baseline="-25000">
                <a:latin typeface="Helvetica" pitchFamily="34" charset="0"/>
                <a:sym typeface="Symbol" pitchFamily="18" charset="2"/>
              </a:rPr>
              <a:t>as</a:t>
            </a:r>
            <a:r>
              <a:rPr lang="en-US" sz="2800" i="1" baseline="-25000">
                <a:latin typeface="Helvetica" pitchFamily="34" charset="0"/>
                <a:sym typeface="Symbol" pitchFamily="18" charset="2"/>
              </a:rPr>
              <a:t> sum_balance </a:t>
            </a:r>
            <a:r>
              <a:rPr lang="en-US">
                <a:latin typeface="Helvetica" pitchFamily="34" charset="0"/>
                <a:sym typeface="Symbol" pitchFamily="18" charset="2"/>
              </a:rPr>
              <a:t>(</a:t>
            </a:r>
            <a:r>
              <a:rPr lang="en-US" sz="2000" i="1">
                <a:latin typeface="Helvetica" pitchFamily="34" charset="0"/>
                <a:sym typeface="Symbol" pitchFamily="18" charset="2"/>
              </a:rPr>
              <a:t>account</a:t>
            </a:r>
            <a:r>
              <a:rPr lang="en-US">
                <a:latin typeface="Helvetica" pitchFamily="34" charset="0"/>
                <a:sym typeface="Symbol" pitchFamily="18" charset="2"/>
              </a:rPr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Outer Join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r>
              <a:rPr lang="en-US" dirty="0"/>
              <a:t>An extension of the join operation that avoids loss of information.</a:t>
            </a:r>
          </a:p>
          <a:p>
            <a:r>
              <a:rPr lang="en-US" dirty="0"/>
              <a:t>Computes the join and then adds </a:t>
            </a:r>
            <a:r>
              <a:rPr lang="en-US" dirty="0" err="1"/>
              <a:t>tuples</a:t>
            </a:r>
            <a:r>
              <a:rPr lang="en-US" dirty="0"/>
              <a:t> form one relation that does not match </a:t>
            </a:r>
            <a:r>
              <a:rPr lang="en-US" dirty="0" err="1"/>
              <a:t>tuples</a:t>
            </a:r>
            <a:r>
              <a:rPr lang="en-US" dirty="0"/>
              <a:t> in the other relation to the result of the join. </a:t>
            </a:r>
          </a:p>
          <a:p>
            <a:r>
              <a:rPr lang="en-US" dirty="0"/>
              <a:t>Uses </a:t>
            </a:r>
            <a:r>
              <a:rPr lang="en-US" i="1" dirty="0"/>
              <a:t>null</a:t>
            </a:r>
            <a:r>
              <a:rPr lang="en-US" dirty="0"/>
              <a:t> values:</a:t>
            </a:r>
          </a:p>
          <a:p>
            <a:pPr lvl="1"/>
            <a:r>
              <a:rPr lang="en-US" sz="3200" i="1" dirty="0"/>
              <a:t>null </a:t>
            </a:r>
            <a:r>
              <a:rPr lang="en-US" dirty="0"/>
              <a:t>signifies that the value is unknown or does not exist </a:t>
            </a:r>
          </a:p>
          <a:p>
            <a:pPr lvl="1"/>
            <a:r>
              <a:rPr lang="en-US" dirty="0"/>
              <a:t>All comparisons involving </a:t>
            </a:r>
            <a:r>
              <a:rPr lang="en-US" i="1" dirty="0"/>
              <a:t>null</a:t>
            </a:r>
            <a:r>
              <a:rPr lang="en-US" dirty="0"/>
              <a:t> are (roughly speaking) </a:t>
            </a:r>
            <a:r>
              <a:rPr lang="en-US" b="1" dirty="0"/>
              <a:t>false</a:t>
            </a:r>
            <a:r>
              <a:rPr lang="en-US" dirty="0"/>
              <a:t> by definition.</a:t>
            </a:r>
          </a:p>
          <a:p>
            <a:pPr marL="1085850" lvl="2"/>
            <a:r>
              <a:rPr lang="en-US" dirty="0"/>
              <a:t>We shall study precise meaning of comparisons with nulls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4000"/>
              <a:t>Outer Join –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487362"/>
          </a:xfrm>
        </p:spPr>
        <p:txBody>
          <a:bodyPr>
            <a:normAutofit lnSpcReduction="10000"/>
          </a:bodyPr>
          <a:lstStyle/>
          <a:p>
            <a:r>
              <a:rPr lang="en-US"/>
              <a:t>Relation </a:t>
            </a:r>
            <a:r>
              <a:rPr lang="en-US" i="1"/>
              <a:t>loan</a:t>
            </a:r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62000" y="3352800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kumimoji="1" lang="en-US" sz="3200"/>
              <a:t>Relation </a:t>
            </a:r>
            <a:r>
              <a:rPr kumimoji="1" lang="en-US" sz="3200" i="1"/>
              <a:t>borrower</a:t>
            </a:r>
            <a:endParaRPr kumimoji="1" lang="en-US" sz="3200"/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2438400" y="4089400"/>
            <a:ext cx="3276600" cy="1219200"/>
            <a:chOff x="1536" y="2576"/>
            <a:chExt cx="2064" cy="768"/>
          </a:xfrm>
        </p:grpSpPr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customer_name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loan_number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Smith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Hayes</a:t>
              </a: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L-155</a:t>
              </a:r>
            </a:p>
          </p:txBody>
        </p:sp>
      </p:grpSp>
      <p:grpSp>
        <p:nvGrpSpPr>
          <p:cNvPr id="45066" name="Group 10"/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4000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1700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loan_number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L-260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branch_name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Redwood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Perryridge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/>
              <a:t>Outer Join –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229600" cy="842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Join </a:t>
            </a:r>
            <a:br>
              <a:rPr lang="en-US"/>
            </a:br>
            <a:r>
              <a:rPr lang="en-US" i="1"/>
              <a:t>loan      borrower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 rot="16200000" flipV="1">
            <a:off x="1447800" y="1219200"/>
            <a:ext cx="228600" cy="2286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1600200" y="1828800"/>
            <a:ext cx="6019800" cy="990600"/>
            <a:chOff x="960" y="1392"/>
            <a:chExt cx="3792" cy="624"/>
          </a:xfrm>
        </p:grpSpPr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960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loan_number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960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L-230</a:t>
              </a:r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2976" y="1632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4000</a:t>
              </a: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3696" y="1392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customer_name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3696" y="1632"/>
              <a:ext cx="105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Smith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1968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branch_name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1968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Redwood</a:t>
              </a:r>
            </a:p>
          </p:txBody>
        </p:sp>
      </p:grpSp>
      <p:grpSp>
        <p:nvGrpSpPr>
          <p:cNvPr id="46094" name="Group 14"/>
          <p:cNvGrpSpPr>
            <a:grpSpLocks/>
          </p:cNvGrpSpPr>
          <p:nvPr/>
        </p:nvGrpSpPr>
        <p:grpSpPr bwMode="auto">
          <a:xfrm>
            <a:off x="1589088" y="4254500"/>
            <a:ext cx="6032500" cy="1219200"/>
            <a:chOff x="1001" y="2680"/>
            <a:chExt cx="3800" cy="768"/>
          </a:xfrm>
        </p:grpSpPr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3728" y="2920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Smith</a:t>
              </a:r>
            </a:p>
            <a:p>
              <a:pPr eaLnBrk="0" hangingPunct="0"/>
              <a:r>
                <a:rPr lang="en-US" sz="1800" i="1">
                  <a:latin typeface="Helvetica" pitchFamily="34" charset="0"/>
                </a:rPr>
                <a:t>null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1010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loan_number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3026" y="2680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1001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L-260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008" y="2920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4000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1700</a:t>
              </a:r>
            </a:p>
          </p:txBody>
        </p:sp>
        <p:sp>
          <p:nvSpPr>
            <p:cNvPr id="46100" name="Rectangle 20"/>
            <p:cNvSpPr>
              <a:spLocks noChangeArrowheads="1"/>
            </p:cNvSpPr>
            <p:nvPr/>
          </p:nvSpPr>
          <p:spPr bwMode="auto">
            <a:xfrm>
              <a:off x="3745" y="2680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customer_name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101" name="Rectangle 21"/>
            <p:cNvSpPr>
              <a:spLocks noChangeArrowheads="1"/>
            </p:cNvSpPr>
            <p:nvPr/>
          </p:nvSpPr>
          <p:spPr bwMode="auto">
            <a:xfrm>
              <a:off x="2018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branch_name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2000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Redwood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Perryridge</a:t>
              </a:r>
            </a:p>
          </p:txBody>
        </p:sp>
      </p:grp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228600" y="2895600"/>
            <a:ext cx="60198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kumimoji="1" lang="en-US" sz="3200"/>
              <a:t>Left Outer Join</a:t>
            </a: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sz="3200" i="1"/>
              <a:t> loan          borrower</a:t>
            </a:r>
            <a:endParaRPr kumimoji="1" lang="en-US" sz="3200" b="1"/>
          </a:p>
        </p:txBody>
      </p:sp>
      <p:grpSp>
        <p:nvGrpSpPr>
          <p:cNvPr id="46105" name="Group 25"/>
          <p:cNvGrpSpPr>
            <a:grpSpLocks/>
          </p:cNvGrpSpPr>
          <p:nvPr/>
        </p:nvGrpSpPr>
        <p:grpSpPr bwMode="auto">
          <a:xfrm>
            <a:off x="1295400" y="3733800"/>
            <a:ext cx="498475" cy="242888"/>
            <a:chOff x="1225" y="2417"/>
            <a:chExt cx="261" cy="132"/>
          </a:xfrm>
        </p:grpSpPr>
        <p:sp>
          <p:nvSpPr>
            <p:cNvPr id="46106" name="AutoShape 26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/>
              <a:t>Outer Join – Example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295400" y="2062163"/>
            <a:ext cx="6019800" cy="1219200"/>
            <a:chOff x="816" y="1299"/>
            <a:chExt cx="3792" cy="768"/>
          </a:xfrm>
        </p:grpSpPr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>
              <a:off x="816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loan_number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2832" y="1299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816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L-155</a:t>
              </a: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2832" y="1539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4000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null</a:t>
              </a: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3552" y="1299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customer_name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3552" y="1539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Smith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Hayes</a:t>
              </a: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824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branch_name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1824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Redwood</a:t>
              </a:r>
            </a:p>
            <a:p>
              <a:pPr eaLnBrk="0" hangingPunct="0"/>
              <a:r>
                <a:rPr lang="en-US" sz="1800" i="1">
                  <a:latin typeface="Helvetica" pitchFamily="34" charset="0"/>
                </a:rPr>
                <a:t>null</a:t>
              </a:r>
              <a:endParaRPr lang="en-US" sz="1800">
                <a:latin typeface="Helvetica" pitchFamily="34" charset="0"/>
              </a:endParaRPr>
            </a:p>
          </p:txBody>
        </p:sp>
      </p:grpSp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1219200" y="4267200"/>
            <a:ext cx="6019800" cy="1524000"/>
            <a:chOff x="768" y="2688"/>
            <a:chExt cx="3792" cy="960"/>
          </a:xfrm>
        </p:grpSpPr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768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loan_number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784" y="268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768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L-260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L-155</a:t>
              </a:r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2784" y="2928"/>
              <a:ext cx="72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4000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1700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null</a:t>
              </a:r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3504" y="268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customer_name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3504" y="2928"/>
              <a:ext cx="105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Smith</a:t>
              </a:r>
            </a:p>
            <a:p>
              <a:pPr eaLnBrk="0" hangingPunct="0"/>
              <a:r>
                <a:rPr lang="en-US" sz="1800" i="1">
                  <a:latin typeface="Helvetica" pitchFamily="34" charset="0"/>
                </a:rPr>
                <a:t>null</a:t>
              </a:r>
              <a:endParaRPr lang="en-US" sz="1800">
                <a:latin typeface="Helvetica" pitchFamily="34" charset="0"/>
              </a:endParaRP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Hayes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1776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branch_name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1776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Redwood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Perryridge</a:t>
              </a:r>
            </a:p>
            <a:p>
              <a:pPr eaLnBrk="0" hangingPunct="0"/>
              <a:r>
                <a:rPr lang="en-US" sz="1800" i="1">
                  <a:latin typeface="Helvetica" pitchFamily="34" charset="0"/>
                </a:rPr>
                <a:t>null</a:t>
              </a:r>
              <a:endParaRPr lang="en-US" sz="1800">
                <a:latin typeface="Helvetica" pitchFamily="34" charset="0"/>
              </a:endParaRPr>
            </a:p>
          </p:txBody>
        </p:sp>
      </p:grpSp>
      <p:grpSp>
        <p:nvGrpSpPr>
          <p:cNvPr id="47125" name="Group 21"/>
          <p:cNvGrpSpPr>
            <a:grpSpLocks/>
          </p:cNvGrpSpPr>
          <p:nvPr/>
        </p:nvGrpSpPr>
        <p:grpSpPr bwMode="auto">
          <a:xfrm>
            <a:off x="806450" y="3405188"/>
            <a:ext cx="4070350" cy="738187"/>
            <a:chOff x="508" y="2145"/>
            <a:chExt cx="2564" cy="465"/>
          </a:xfrm>
        </p:grpSpPr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508" y="2145"/>
              <a:ext cx="256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>
                  <a:latin typeface="Helvetica" pitchFamily="34" charset="0"/>
                </a:rPr>
                <a:t> Full Outer Join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</a:rPr>
                <a:t>    loan        borrower</a:t>
              </a:r>
            </a:p>
          </p:txBody>
        </p:sp>
        <p:grpSp>
          <p:nvGrpSpPr>
            <p:cNvPr id="47127" name="Group 23"/>
            <p:cNvGrpSpPr>
              <a:grpSpLocks/>
            </p:cNvGrpSpPr>
            <p:nvPr/>
          </p:nvGrpSpPr>
          <p:grpSpPr bwMode="auto">
            <a:xfrm>
              <a:off x="1017" y="2448"/>
              <a:ext cx="244" cy="96"/>
              <a:chOff x="1141" y="2444"/>
              <a:chExt cx="244" cy="96"/>
            </a:xfrm>
          </p:grpSpPr>
          <p:sp>
            <p:nvSpPr>
              <p:cNvPr id="47128" name="AutoShape 24"/>
              <p:cNvSpPr>
                <a:spLocks noChangeArrowheads="1"/>
              </p:cNvSpPr>
              <p:nvPr/>
            </p:nvSpPr>
            <p:spPr bwMode="auto">
              <a:xfrm rot="16200000" flipV="1">
                <a:off x="1213" y="2444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9" name="Line 25"/>
              <p:cNvSpPr>
                <a:spLocks noChangeShapeType="1"/>
              </p:cNvSpPr>
              <p:nvPr/>
            </p:nvSpPr>
            <p:spPr bwMode="auto">
              <a:xfrm flipH="1">
                <a:off x="1144" y="245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0" name="Line 26"/>
              <p:cNvSpPr>
                <a:spLocks noChangeShapeType="1"/>
              </p:cNvSpPr>
              <p:nvPr/>
            </p:nvSpPr>
            <p:spPr bwMode="auto">
              <a:xfrm flipH="1">
                <a:off x="114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1" name="Line 27"/>
              <p:cNvSpPr>
                <a:spLocks noChangeShapeType="1"/>
              </p:cNvSpPr>
              <p:nvPr/>
            </p:nvSpPr>
            <p:spPr bwMode="auto">
              <a:xfrm flipH="1">
                <a:off x="132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2" name="Line 28"/>
              <p:cNvSpPr>
                <a:spLocks noChangeShapeType="1"/>
              </p:cNvSpPr>
              <p:nvPr/>
            </p:nvSpPr>
            <p:spPr bwMode="auto">
              <a:xfrm flipH="1">
                <a:off x="1309" y="2444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798513" y="1077913"/>
            <a:ext cx="4070350" cy="738187"/>
            <a:chOff x="503" y="679"/>
            <a:chExt cx="2564" cy="465"/>
          </a:xfrm>
        </p:grpSpPr>
        <p:sp>
          <p:nvSpPr>
            <p:cNvPr id="47134" name="Rectangle 30"/>
            <p:cNvSpPr>
              <a:spLocks noChangeArrowheads="1"/>
            </p:cNvSpPr>
            <p:nvPr/>
          </p:nvSpPr>
          <p:spPr bwMode="auto">
            <a:xfrm>
              <a:off x="503" y="679"/>
              <a:ext cx="256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>
                  <a:latin typeface="Helvetica" pitchFamily="34" charset="0"/>
                </a:rPr>
                <a:t> Right Outer Join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</a:rPr>
                <a:t>    loan        borrower</a:t>
              </a:r>
            </a:p>
          </p:txBody>
        </p:sp>
        <p:grpSp>
          <p:nvGrpSpPr>
            <p:cNvPr id="47135" name="Group 31"/>
            <p:cNvGrpSpPr>
              <a:grpSpLocks/>
            </p:cNvGrpSpPr>
            <p:nvPr/>
          </p:nvGrpSpPr>
          <p:grpSpPr bwMode="auto">
            <a:xfrm>
              <a:off x="1065" y="978"/>
              <a:ext cx="167" cy="99"/>
              <a:chOff x="1050" y="991"/>
              <a:chExt cx="167" cy="99"/>
            </a:xfrm>
          </p:grpSpPr>
          <p:sp>
            <p:nvSpPr>
              <p:cNvPr id="47136" name="AutoShape 32"/>
              <p:cNvSpPr>
                <a:spLocks noChangeArrowheads="1"/>
              </p:cNvSpPr>
              <p:nvPr/>
            </p:nvSpPr>
            <p:spPr bwMode="auto">
              <a:xfrm rot="16200000" flipV="1">
                <a:off x="1050" y="992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7" name="Line 33"/>
              <p:cNvSpPr>
                <a:spLocks noChangeShapeType="1"/>
              </p:cNvSpPr>
              <p:nvPr/>
            </p:nvSpPr>
            <p:spPr bwMode="auto">
              <a:xfrm flipH="1">
                <a:off x="1153" y="99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8" name="Line 34"/>
              <p:cNvSpPr>
                <a:spLocks noChangeShapeType="1"/>
              </p:cNvSpPr>
              <p:nvPr/>
            </p:nvSpPr>
            <p:spPr bwMode="auto">
              <a:xfrm flipH="1">
                <a:off x="1153" y="109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r>
              <a:rPr lang="en-US" dirty="0"/>
              <a:t>Division Operation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r>
              <a:rPr lang="en-US" dirty="0"/>
              <a:t>Notation: </a:t>
            </a:r>
          </a:p>
          <a:p>
            <a:r>
              <a:rPr lang="en-US" dirty="0"/>
              <a:t>Suited to queries that include the phrase “for all”.</a:t>
            </a:r>
          </a:p>
          <a:p>
            <a:pPr>
              <a:lnSpc>
                <a:spcPct val="120000"/>
              </a:lnSpc>
            </a:pPr>
            <a:r>
              <a:rPr lang="en-US"/>
              <a:t>Let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be relations on schemas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respectively where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R</a:t>
            </a:r>
            <a:r>
              <a:rPr lang="en-US" dirty="0"/>
              <a:t> =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m 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S</a:t>
            </a:r>
            <a:r>
              <a:rPr lang="en-US" dirty="0"/>
              <a:t> = (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/>
              <a:t>The result of  r </a:t>
            </a:r>
            <a:r>
              <a:rPr lang="en-US" dirty="0">
                <a:sym typeface="Symbol" pitchFamily="18" charset="2"/>
              </a:rPr>
              <a:t> s is a relation on schema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i="1" dirty="0">
                <a:sym typeface="Symbol" pitchFamily="18" charset="2"/>
              </a:rPr>
              <a:t>S </a:t>
            </a:r>
            <a:r>
              <a:rPr lang="en-US" dirty="0">
                <a:sym typeface="Symbol" pitchFamily="18" charset="2"/>
              </a:rPr>
              <a:t>= 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 …,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i="1" baseline="-25000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</a:t>
            </a:r>
            <a:r>
              <a:rPr lang="en-US" i="1" dirty="0">
                <a:sym typeface="Symbol" pitchFamily="18" charset="2"/>
              </a:rPr>
              <a:t>r </a:t>
            </a:r>
            <a:r>
              <a:rPr lang="en-US" dirty="0">
                <a:sym typeface="Symbol" pitchFamily="18" charset="2"/>
              </a:rPr>
              <a:t>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= {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 |  </a:t>
            </a:r>
            <a:r>
              <a:rPr lang="en-US" i="1" dirty="0">
                <a:sym typeface="Symbol" pitchFamily="18" charset="2"/>
              </a:rPr>
              <a:t>t </a:t>
            </a:r>
            <a:r>
              <a:rPr lang="en-US" dirty="0">
                <a:sym typeface="Symbol" pitchFamily="18" charset="2"/>
              </a:rPr>
              <a:t>  </a:t>
            </a:r>
            <a:r>
              <a:rPr lang="en-US" i="1" baseline="-25000" dirty="0">
                <a:sym typeface="Symbol" pitchFamily="18" charset="2"/>
              </a:rPr>
              <a:t>R-S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)   </a:t>
            </a:r>
            <a:r>
              <a:rPr lang="en-US" i="1" dirty="0">
                <a:sym typeface="Symbol" pitchFamily="18" charset="2"/>
              </a:rPr>
              <a:t>u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s </a:t>
            </a:r>
            <a:r>
              <a:rPr lang="en-US" dirty="0">
                <a:sym typeface="Symbol" pitchFamily="18" charset="2"/>
              </a:rPr>
              <a:t>( </a:t>
            </a:r>
            <a:r>
              <a:rPr lang="en-US" i="1" dirty="0" err="1">
                <a:sym typeface="Symbol" pitchFamily="18" charset="2"/>
              </a:rPr>
              <a:t>tu</a:t>
            </a:r>
            <a:r>
              <a:rPr lang="en-US" dirty="0">
                <a:sym typeface="Symbol" pitchFamily="18" charset="2"/>
              </a:rPr>
              <a:t> </a:t>
            </a:r>
            <a:r>
              <a:rPr lang="en-US" i="1" dirty="0">
                <a:sym typeface="Symbol" pitchFamily="18" charset="2"/>
              </a:rPr>
              <a:t> r </a:t>
            </a:r>
            <a:r>
              <a:rPr lang="en-US" dirty="0">
                <a:sym typeface="Symbol" pitchFamily="18" charset="2"/>
              </a:rPr>
              <a:t>) } 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Where </a:t>
            </a:r>
            <a:r>
              <a:rPr lang="en-US" i="1" dirty="0" err="1">
                <a:sym typeface="Symbol" pitchFamily="18" charset="2"/>
              </a:rPr>
              <a:t>tu</a:t>
            </a:r>
            <a:r>
              <a:rPr lang="en-US" dirty="0">
                <a:sym typeface="Symbol" pitchFamily="18" charset="2"/>
              </a:rPr>
              <a:t> means the concatenation of </a:t>
            </a:r>
            <a:r>
              <a:rPr lang="en-US" dirty="0" err="1">
                <a:sym typeface="Symbol" pitchFamily="18" charset="2"/>
              </a:rPr>
              <a:t>tuples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>
                <a:sym typeface="Symbol" pitchFamily="18" charset="2"/>
              </a:rPr>
              <a:t>u</a:t>
            </a:r>
            <a:r>
              <a:rPr lang="en-US" dirty="0">
                <a:sym typeface="Symbol" pitchFamily="18" charset="2"/>
              </a:rPr>
              <a:t> to produce a single </a:t>
            </a:r>
            <a:r>
              <a:rPr lang="en-US" dirty="0" err="1">
                <a:sym typeface="Symbol" pitchFamily="18" charset="2"/>
              </a:rPr>
              <a:t>tuple</a:t>
            </a:r>
            <a:endParaRPr lang="en-US" dirty="0">
              <a:sym typeface="Symbol" pitchFamily="18" charset="2"/>
            </a:endParaRPr>
          </a:p>
          <a:p>
            <a:pPr lvl="1">
              <a:lnSpc>
                <a:spcPct val="130000"/>
              </a:lnSpc>
              <a:buFontTx/>
              <a:buNone/>
            </a:pPr>
            <a:endParaRPr lang="en-US" dirty="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200400" y="990600"/>
            <a:ext cx="969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 smtClean="0">
                <a:sym typeface="Symbol" pitchFamily="18" charset="2"/>
              </a:rPr>
              <a:t>r </a:t>
            </a:r>
            <a:r>
              <a:rPr lang="en-US" b="1" dirty="0">
                <a:sym typeface="Symbol" pitchFamily="18" charset="2"/>
              </a:rPr>
              <a:t> </a:t>
            </a:r>
            <a:r>
              <a:rPr lang="en-US" b="1" i="1" dirty="0">
                <a:sym typeface="Symbol" pitchFamily="18" charset="2"/>
              </a:rPr>
              <a:t>s</a:t>
            </a:r>
            <a:r>
              <a:rPr lang="en-US" b="1" dirty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/>
              <a:t>Division Operation – Example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838200" y="10795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</a:rPr>
              <a:t>Relations </a:t>
            </a:r>
            <a:r>
              <a:rPr kumimoji="1" lang="en-US" sz="1800" i="1">
                <a:latin typeface="Helvetica" pitchFamily="34" charset="0"/>
              </a:rPr>
              <a:t>r, 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838200" y="48768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 i="1">
                <a:latin typeface="Helvetica" pitchFamily="34" charset="0"/>
              </a:rPr>
              <a:t>r</a:t>
            </a:r>
            <a:r>
              <a:rPr kumimoji="1" lang="en-US" sz="1800">
                <a:latin typeface="Helvetica" pitchFamily="34" charset="0"/>
              </a:rPr>
              <a:t> 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 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90800" y="4876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295900" y="137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590800" y="5395913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295900" y="1905000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4671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39243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34671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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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39243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4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6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3771900" y="49530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r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5372100" y="2743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4000"/>
              <a:t>Another Division Example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7051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1623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7051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1623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6195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0767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6195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40767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45339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45339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838200" y="1079500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</a:rPr>
              <a:t>Relations </a:t>
            </a:r>
            <a:r>
              <a:rPr kumimoji="1" lang="en-US" sz="1800" i="1">
                <a:latin typeface="Helvetica" pitchFamily="34" charset="0"/>
              </a:rPr>
              <a:t>r, 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838200" y="4660900"/>
            <a:ext cx="1295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 i="1">
                <a:latin typeface="Helvetica" pitchFamily="34" charset="0"/>
              </a:rPr>
              <a:t>r</a:t>
            </a:r>
            <a:r>
              <a:rPr kumimoji="1" lang="en-US" sz="1800">
                <a:latin typeface="Helvetica" pitchFamily="34" charset="0"/>
              </a:rPr>
              <a:t> 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 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60960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6096000" y="198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65532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6553200" y="198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35052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39624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35052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39624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44196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44196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3619500" y="42037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r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6400800" y="25288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Examples of Division A/B</a:t>
            </a:r>
          </a:p>
        </p:txBody>
      </p:sp>
      <p:graphicFrame>
        <p:nvGraphicFramePr>
          <p:cNvPr id="51200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1850" y="1746250"/>
          <a:ext cx="1990725" cy="4260850"/>
        </p:xfrm>
        <a:graphic>
          <a:graphicData uri="http://schemas.openxmlformats.org/presentationml/2006/ole">
            <p:oleObj spid="_x0000_s129026" name="Document" r:id="rId4" imgW="1990440" imgH="4260600" progId="Word.Document.8">
              <p:embed/>
            </p:oleObj>
          </a:graphicData>
        </a:graphic>
      </p:graphicFrame>
      <p:graphicFrame>
        <p:nvGraphicFramePr>
          <p:cNvPr id="51201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29000" y="1747838"/>
          <a:ext cx="1165225" cy="1035050"/>
        </p:xfrm>
        <a:graphic>
          <a:graphicData uri="http://schemas.openxmlformats.org/presentationml/2006/ole">
            <p:oleObj spid="_x0000_s129027" name="Document" r:id="rId5" imgW="1164960" imgH="1035000" progId="Word.Document.8">
              <p:embed/>
            </p:oleObj>
          </a:graphicData>
        </a:graphic>
      </p:graphicFrame>
      <p:graphicFrame>
        <p:nvGraphicFramePr>
          <p:cNvPr id="5120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1747838"/>
          <a:ext cx="1327150" cy="1638300"/>
        </p:xfrm>
        <a:graphic>
          <a:graphicData uri="http://schemas.openxmlformats.org/presentationml/2006/ole">
            <p:oleObj spid="_x0000_s129028" name="Document" r:id="rId6" imgW="1326960" imgH="1638000" progId="Word.Document.8">
              <p:embed/>
            </p:oleObj>
          </a:graphicData>
        </a:graphic>
      </p:graphicFrame>
      <p:graphicFrame>
        <p:nvGraphicFramePr>
          <p:cNvPr id="5120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4763" y="1747838"/>
          <a:ext cx="1327150" cy="2087562"/>
        </p:xfrm>
        <a:graphic>
          <a:graphicData uri="http://schemas.openxmlformats.org/presentationml/2006/ole">
            <p:oleObj spid="_x0000_s129029" name="Document" r:id="rId7" imgW="1326960" imgH="2087280" progId="Word.Document.8">
              <p:embed/>
            </p:oleObj>
          </a:graphicData>
        </a:graphic>
      </p:graphicFrame>
      <p:graphicFrame>
        <p:nvGraphicFramePr>
          <p:cNvPr id="5120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33763" y="3729038"/>
          <a:ext cx="1327150" cy="2251075"/>
        </p:xfrm>
        <a:graphic>
          <a:graphicData uri="http://schemas.openxmlformats.org/presentationml/2006/ole">
            <p:oleObj spid="_x0000_s129030" name="Document" r:id="rId8" imgW="1326960" imgH="2250720" progId="Word.Document.8">
              <p:embed/>
            </p:oleObj>
          </a:graphicData>
        </a:graphic>
      </p:graphicFrame>
      <p:graphicFrame>
        <p:nvGraphicFramePr>
          <p:cNvPr id="5120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4491038"/>
          <a:ext cx="1327150" cy="1439862"/>
        </p:xfrm>
        <a:graphic>
          <a:graphicData uri="http://schemas.openxmlformats.org/presentationml/2006/ole">
            <p:oleObj spid="_x0000_s129031" name="Document" r:id="rId9" imgW="1326960" imgH="1439640" progId="Word.Document.8">
              <p:embed/>
            </p:oleObj>
          </a:graphicData>
        </a:graphic>
      </p:graphicFrame>
      <p:graphicFrame>
        <p:nvGraphicFramePr>
          <p:cNvPr id="5120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00963" y="4876800"/>
          <a:ext cx="1327150" cy="1320800"/>
        </p:xfrm>
        <a:graphic>
          <a:graphicData uri="http://schemas.openxmlformats.org/presentationml/2006/ole">
            <p:oleObj spid="_x0000_s129032" name="Document" r:id="rId10" imgW="1326960" imgH="1320480" progId="Word.Document.8">
              <p:embed/>
            </p:oleObj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435100" y="5838825"/>
            <a:ext cx="4746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3568700" y="2640013"/>
            <a:ext cx="6318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B1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5700713" y="3021013"/>
            <a:ext cx="6318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B2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7758113" y="3476625"/>
            <a:ext cx="6318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B3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340100" y="5762625"/>
            <a:ext cx="10461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A/B1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5472113" y="5762625"/>
            <a:ext cx="10461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7605713" y="5762625"/>
            <a:ext cx="10461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A/B3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Bank Example Queries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077913"/>
            <a:ext cx="8113713" cy="15128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Find all customers who have an account at all branches located in Brooklyn city.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762000" y="3200400"/>
            <a:ext cx="7486650" cy="968375"/>
            <a:chOff x="494" y="1325"/>
            <a:chExt cx="4716" cy="610"/>
          </a:xfrm>
        </p:grpSpPr>
        <p:sp>
          <p:nvSpPr>
            <p:cNvPr id="57349" name="AutoShape 5"/>
            <p:cNvSpPr>
              <a:spLocks noChangeArrowheads="1"/>
            </p:cNvSpPr>
            <p:nvPr/>
          </p:nvSpPr>
          <p:spPr bwMode="auto">
            <a:xfrm rot="-5400000">
              <a:off x="3826" y="1479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494" y="1325"/>
              <a:ext cx="4716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	</a:t>
              </a:r>
              <a:r>
                <a:rPr kumimoji="1" lang="en-US">
                  <a:latin typeface="Helvetica" pitchFamily="34" charset="0"/>
                  <a:sym typeface="Symbol" pitchFamily="18" charset="2"/>
                </a:rPr>
                <a:t></a:t>
              </a:r>
              <a:r>
                <a:rPr kumimoji="1" lang="en-US" i="1" baseline="-25000">
                  <a:latin typeface="Helvetica" pitchFamily="34" charset="0"/>
                </a:rPr>
                <a:t>customer_name, branch_name</a:t>
              </a:r>
              <a:r>
                <a:rPr kumimoji="1" lang="en-US" baseline="-25000">
                  <a:latin typeface="Helvetica" pitchFamily="34" charset="0"/>
                </a:rPr>
                <a:t> </a:t>
              </a:r>
              <a:r>
                <a:rPr kumimoji="1" lang="en-US" sz="2000">
                  <a:latin typeface="Helvetica" pitchFamily="34" charset="0"/>
                </a:rPr>
                <a:t>(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depositor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     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account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)</a:t>
              </a:r>
              <a:br>
                <a:rPr kumimoji="1" lang="en-US" sz="2000">
                  <a:latin typeface="Helvetica" pitchFamily="34" charset="0"/>
                  <a:sym typeface="Symbol" pitchFamily="18" charset="2"/>
                </a:rPr>
              </a:br>
              <a:r>
                <a:rPr kumimoji="1" lang="en-US">
                  <a:latin typeface="Helvetica" pitchFamily="34" charset="0"/>
                  <a:sym typeface="Symbol" pitchFamily="18" charset="2"/>
                </a:rPr>
                <a:t>	 </a:t>
              </a:r>
              <a:r>
                <a:rPr kumimoji="1" lang="en-US" i="1" baseline="-25000">
                  <a:latin typeface="Helvetica" pitchFamily="34" charset="0"/>
                  <a:sym typeface="Symbol" pitchFamily="18" charset="2"/>
                </a:rPr>
                <a:t>branch_name </a:t>
              </a:r>
              <a:r>
                <a:rPr kumimoji="1" lang="en-US">
                  <a:latin typeface="Helvetica" pitchFamily="34" charset="0"/>
                  <a:sym typeface="Symbol" pitchFamily="18" charset="2"/>
                </a:rPr>
                <a:t>(</a:t>
              </a:r>
              <a:r>
                <a:rPr kumimoji="1" lang="en-US" i="1" baseline="-25000">
                  <a:latin typeface="Helvetica" pitchFamily="34" charset="0"/>
                  <a:sym typeface="Symbol" pitchFamily="18" charset="2"/>
                </a:rPr>
                <a:t>branch_city</a:t>
              </a:r>
              <a:r>
                <a:rPr kumimoji="1" lang="en-US" baseline="-25000">
                  <a:latin typeface="Helvetica" pitchFamily="34" charset="0"/>
                  <a:sym typeface="Symbol" pitchFamily="18" charset="2"/>
                </a:rPr>
                <a:t> = “Brooklyn” 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branch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))</a:t>
              </a:r>
              <a:endParaRPr lang="en-US" sz="2000">
                <a:latin typeface="Helvetic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</a:t>
            </a:r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Formally, given domains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, …. </a:t>
            </a:r>
            <a:r>
              <a:rPr lang="en-US" i="1" dirty="0" err="1"/>
              <a:t>D</a:t>
            </a:r>
            <a:r>
              <a:rPr lang="en-US" i="1" baseline="-25000" dirty="0" err="1"/>
              <a:t>n</a:t>
            </a:r>
            <a:r>
              <a:rPr lang="en-US" dirty="0"/>
              <a:t> a </a:t>
            </a:r>
            <a:r>
              <a:rPr lang="en-US" b="1" dirty="0">
                <a:solidFill>
                  <a:schemeClr val="tx2"/>
                </a:solidFill>
              </a:rPr>
              <a:t>relation</a:t>
            </a:r>
            <a:r>
              <a:rPr lang="en-US" i="1" dirty="0"/>
              <a:t> r</a:t>
            </a:r>
            <a:r>
              <a:rPr lang="en-US" dirty="0"/>
              <a:t> is a subset of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 x  </a:t>
            </a:r>
            <a:r>
              <a:rPr lang="en-US" i="1" dirty="0"/>
              <a:t>D</a:t>
            </a:r>
            <a:r>
              <a:rPr lang="en-US" baseline="-25000" dirty="0"/>
              <a:t>2 </a:t>
            </a:r>
            <a:r>
              <a:rPr lang="en-US" dirty="0"/>
              <a:t> x … x </a:t>
            </a:r>
            <a:r>
              <a:rPr lang="en-US" i="1" dirty="0" err="1"/>
              <a:t>D</a:t>
            </a:r>
            <a:r>
              <a:rPr lang="en-US" i="1" baseline="-25000" dirty="0" err="1"/>
              <a:t>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Thus, a relation is a set of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tuples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 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) where each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D</a:t>
            </a:r>
            <a:r>
              <a:rPr lang="en-US" i="1" baseline="-25000" dirty="0">
                <a:sym typeface="Symbol" pitchFamily="18" charset="2"/>
              </a:rPr>
              <a:t>i</a:t>
            </a:r>
            <a:endParaRPr lang="en-US" i="1" dirty="0">
              <a:sym typeface="Symbol" pitchFamily="18" charset="2"/>
            </a:endParaRPr>
          </a:p>
          <a:p>
            <a:r>
              <a:rPr lang="en-US" dirty="0"/>
              <a:t>Schema of a relation consists of</a:t>
            </a:r>
          </a:p>
          <a:p>
            <a:pPr lvl="1"/>
            <a:r>
              <a:rPr lang="en-US" dirty="0"/>
              <a:t>attribute definitions </a:t>
            </a:r>
          </a:p>
          <a:p>
            <a:pPr marL="1085850" lvl="2"/>
            <a:r>
              <a:rPr lang="en-US" dirty="0"/>
              <a:t>name</a:t>
            </a:r>
          </a:p>
          <a:p>
            <a:pPr marL="1085850" lvl="2"/>
            <a:r>
              <a:rPr lang="en-US" dirty="0"/>
              <a:t>type/domain</a:t>
            </a:r>
          </a:p>
          <a:p>
            <a:pPr lvl="1"/>
            <a:r>
              <a:rPr lang="en-US" dirty="0"/>
              <a:t>integrity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709613" y="1993900"/>
            <a:ext cx="7308850" cy="3929063"/>
          </a:xfrm>
        </p:spPr>
        <p:txBody>
          <a:bodyPr>
            <a:normAutofit fontScale="70000" lnSpcReduction="20000"/>
          </a:bodyPr>
          <a:lstStyle/>
          <a:p>
            <a:r>
              <a:rPr lang="en-US" sz="2800"/>
              <a:t>The assignment operation (</a:t>
            </a:r>
            <a:r>
              <a:rPr lang="en-US" sz="2800">
                <a:sym typeface="Symbol" pitchFamily="18" charset="2"/>
              </a:rPr>
              <a:t>) provides a convenient way to express complex queries. </a:t>
            </a:r>
          </a:p>
          <a:p>
            <a:pPr marL="628650" lvl="1"/>
            <a:r>
              <a:rPr lang="en-US" sz="2400">
                <a:sym typeface="Symbol" pitchFamily="18" charset="2"/>
              </a:rPr>
              <a:t> Write query as a sequential program consisting of</a:t>
            </a:r>
          </a:p>
          <a:p>
            <a:pPr marL="1085850" lvl="2"/>
            <a:r>
              <a:rPr lang="en-US" sz="2000">
                <a:sym typeface="Symbol" pitchFamily="18" charset="2"/>
              </a:rPr>
              <a:t>a series of assignments </a:t>
            </a:r>
          </a:p>
          <a:p>
            <a:pPr marL="1085850" lvl="2"/>
            <a:r>
              <a:rPr lang="en-US" sz="2000">
                <a:sym typeface="Symbol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 sz="2400">
                <a:sym typeface="Symbol" pitchFamily="18" charset="2"/>
              </a:rPr>
              <a:t>Assignment must always be made to a temporary relation variable.</a:t>
            </a:r>
          </a:p>
          <a:p>
            <a:r>
              <a:rPr lang="en-US" sz="2800">
                <a:sym typeface="Symbol" pitchFamily="18" charset="2"/>
              </a:rPr>
              <a:t>Example:  Write </a:t>
            </a:r>
            <a:r>
              <a:rPr lang="en-US" sz="2800" i="1">
                <a:sym typeface="Symbol" pitchFamily="18" charset="2"/>
              </a:rPr>
              <a:t>r</a:t>
            </a:r>
            <a:r>
              <a:rPr lang="en-US" sz="2800">
                <a:sym typeface="Symbol" pitchFamily="18" charset="2"/>
              </a:rPr>
              <a:t>  </a:t>
            </a:r>
            <a:r>
              <a:rPr lang="en-US" sz="2800" i="1">
                <a:sym typeface="Symbol" pitchFamily="18" charset="2"/>
              </a:rPr>
              <a:t>s</a:t>
            </a:r>
            <a:r>
              <a:rPr lang="en-US" sz="2800">
                <a:sym typeface="Symbol" pitchFamily="18" charset="2"/>
              </a:rPr>
              <a:t> as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800"/>
              <a:t>			</a:t>
            </a:r>
            <a:r>
              <a:rPr lang="en-US" sz="2800" i="1"/>
              <a:t>temp1</a:t>
            </a:r>
            <a:r>
              <a:rPr lang="en-US" sz="2800" baseline="30000"/>
              <a:t> </a:t>
            </a:r>
            <a:r>
              <a:rPr lang="en-US" sz="2800">
                <a:sym typeface="Symbol" pitchFamily="18" charset="2"/>
              </a:rPr>
              <a:t> </a:t>
            </a:r>
            <a:r>
              <a:rPr lang="en-US" sz="2800" i="1" baseline="-25000">
                <a:sym typeface="Symbol" pitchFamily="18" charset="2"/>
              </a:rPr>
              <a:t>R-S</a:t>
            </a:r>
            <a:r>
              <a:rPr lang="en-US" sz="2800">
                <a:sym typeface="Symbol" pitchFamily="18" charset="2"/>
              </a:rPr>
              <a:t> (</a:t>
            </a:r>
            <a:r>
              <a:rPr lang="en-US" sz="2800" i="1">
                <a:sym typeface="Symbol" pitchFamily="18" charset="2"/>
              </a:rPr>
              <a:t>r </a:t>
            </a:r>
            <a:r>
              <a:rPr lang="en-US" sz="2800">
                <a:sym typeface="Symbol" pitchFamily="18" charset="2"/>
              </a:rPr>
              <a:t>)</a:t>
            </a:r>
            <a:r>
              <a:rPr lang="en-US" sz="2800"/>
              <a:t> </a:t>
            </a:r>
            <a:br>
              <a:rPr lang="en-US" sz="2800"/>
            </a:br>
            <a:r>
              <a:rPr lang="en-US" sz="2800"/>
              <a:t>		</a:t>
            </a:r>
            <a:r>
              <a:rPr lang="en-US" sz="2800" i="1"/>
              <a:t>temp2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 </a:t>
            </a:r>
            <a:r>
              <a:rPr lang="en-US" sz="2800" i="1" baseline="-25000">
                <a:sym typeface="Symbol" pitchFamily="18" charset="2"/>
              </a:rPr>
              <a:t>R-S</a:t>
            </a:r>
            <a:r>
              <a:rPr lang="en-US" sz="2800">
                <a:sym typeface="Symbol" pitchFamily="18" charset="2"/>
              </a:rPr>
              <a:t> ((</a:t>
            </a:r>
            <a:r>
              <a:rPr lang="en-US" sz="2800" i="1">
                <a:sym typeface="Symbol" pitchFamily="18" charset="2"/>
              </a:rPr>
              <a:t>temp1</a:t>
            </a:r>
            <a:r>
              <a:rPr lang="en-US" sz="2800">
                <a:sym typeface="Symbol" pitchFamily="18" charset="2"/>
              </a:rPr>
              <a:t> x </a:t>
            </a:r>
            <a:r>
              <a:rPr lang="en-US" sz="2800" i="1">
                <a:sym typeface="Symbol" pitchFamily="18" charset="2"/>
              </a:rPr>
              <a:t>s </a:t>
            </a:r>
            <a:r>
              <a:rPr lang="en-US" sz="2800">
                <a:sym typeface="Symbol" pitchFamily="18" charset="2"/>
              </a:rPr>
              <a:t>) – </a:t>
            </a:r>
            <a:r>
              <a:rPr lang="en-US" sz="2800" i="1" baseline="-25000">
                <a:sym typeface="Symbol" pitchFamily="18" charset="2"/>
              </a:rPr>
              <a:t>R-S,S 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r </a:t>
            </a:r>
            <a:r>
              <a:rPr lang="en-US" sz="2800">
                <a:sym typeface="Symbol" pitchFamily="18" charset="2"/>
              </a:rPr>
              <a:t>))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		</a:t>
            </a:r>
            <a:r>
              <a:rPr lang="en-US" sz="2800" i="1">
                <a:sym typeface="Symbol" pitchFamily="18" charset="2"/>
              </a:rPr>
              <a:t>result</a:t>
            </a:r>
            <a:r>
              <a:rPr lang="en-US" sz="2800">
                <a:sym typeface="Symbol" pitchFamily="18" charset="2"/>
              </a:rPr>
              <a:t> = </a:t>
            </a:r>
            <a:r>
              <a:rPr lang="en-US" sz="2800" i="1">
                <a:sym typeface="Symbol" pitchFamily="18" charset="2"/>
              </a:rPr>
              <a:t>temp1</a:t>
            </a:r>
            <a:r>
              <a:rPr lang="en-US" sz="2800">
                <a:sym typeface="Symbol" pitchFamily="18" charset="2"/>
              </a:rPr>
              <a:t> –</a:t>
            </a:r>
            <a:r>
              <a:rPr lang="en-US" sz="2800" i="1">
                <a:sym typeface="Symbol" pitchFamily="18" charset="2"/>
              </a:rPr>
              <a:t> temp2</a:t>
            </a:r>
            <a:endParaRPr lang="en-US" sz="2800">
              <a:sym typeface="Symbol" pitchFamily="18" charset="2"/>
            </a:endParaRPr>
          </a:p>
          <a:p>
            <a:pPr marL="628650" lvl="1">
              <a:lnSpc>
                <a:spcPct val="130000"/>
              </a:lnSpc>
            </a:pPr>
            <a:r>
              <a:rPr lang="en-US" sz="2400">
                <a:sym typeface="Symbol" pitchFamily="18" charset="2"/>
              </a:rPr>
              <a:t>The result to the right of the  is assigned to the relation variable on the left of the .</a:t>
            </a:r>
          </a:p>
          <a:p>
            <a:pPr marL="628650" lvl="1">
              <a:lnSpc>
                <a:spcPct val="130000"/>
              </a:lnSpc>
            </a:pPr>
            <a:r>
              <a:rPr lang="en-US" sz="2400">
                <a:sym typeface="Symbol" pitchFamily="18" charset="2"/>
              </a:rPr>
              <a:t>May use variable in subsequent expressions.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US" dirty="0"/>
              <a:t>Modification of the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828799"/>
            <a:ext cx="7583487" cy="4876801"/>
          </a:xfrm>
        </p:spPr>
        <p:txBody>
          <a:bodyPr/>
          <a:lstStyle/>
          <a:p>
            <a:r>
              <a:rPr lang="en-US" dirty="0"/>
              <a:t>The content of the database may be modified using the following operations:</a:t>
            </a:r>
          </a:p>
          <a:p>
            <a:pPr lvl="1"/>
            <a:r>
              <a:rPr lang="en-US" dirty="0"/>
              <a:t>Deletion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Updating</a:t>
            </a:r>
          </a:p>
          <a:p>
            <a:r>
              <a:rPr lang="en-US" dirty="0"/>
              <a:t>All these operations are expressed using the assignment 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798512" y="1447800"/>
            <a:ext cx="7583487" cy="4876800"/>
          </a:xfrm>
        </p:spPr>
        <p:txBody>
          <a:bodyPr>
            <a:normAutofit/>
          </a:bodyPr>
          <a:lstStyle/>
          <a:p>
            <a:pPr>
              <a:tabLst>
                <a:tab pos="3138488" algn="ctr"/>
              </a:tabLst>
            </a:pPr>
            <a:r>
              <a:rPr lang="en-US" dirty="0"/>
              <a:t>A delete request is expressed similarly to a query, except instead of displaying </a:t>
            </a:r>
            <a:r>
              <a:rPr lang="en-US" dirty="0" err="1"/>
              <a:t>tuples</a:t>
            </a:r>
            <a:r>
              <a:rPr lang="en-US" dirty="0"/>
              <a:t> to the user, the selected </a:t>
            </a:r>
            <a:r>
              <a:rPr lang="en-US" dirty="0" err="1"/>
              <a:t>tuples</a:t>
            </a:r>
            <a:r>
              <a:rPr lang="en-US" dirty="0"/>
              <a:t> are removed from the database.</a:t>
            </a:r>
          </a:p>
          <a:p>
            <a:pPr>
              <a:tabLst>
                <a:tab pos="3138488" algn="ctr"/>
              </a:tabLst>
            </a:pPr>
            <a:r>
              <a:rPr lang="en-US" dirty="0"/>
              <a:t>Can delete only whole </a:t>
            </a:r>
            <a:r>
              <a:rPr lang="en-US" dirty="0" err="1"/>
              <a:t>tuples</a:t>
            </a:r>
            <a:r>
              <a:rPr lang="en-US" dirty="0"/>
              <a:t>; cannot delete values on only particular attributes</a:t>
            </a:r>
          </a:p>
          <a:p>
            <a:pPr>
              <a:tabLst>
                <a:tab pos="3138488" algn="ctr"/>
              </a:tabLst>
            </a:pPr>
            <a:r>
              <a:rPr lang="en-US" dirty="0"/>
              <a:t>A deletion is expressed in relational algebra by:</a:t>
            </a:r>
          </a:p>
          <a:p>
            <a:pPr>
              <a:buFontTx/>
              <a:buNone/>
              <a:tabLst>
                <a:tab pos="3138488" algn="ctr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i="1" dirty="0">
                <a:sym typeface="Symbol" pitchFamily="18" charset="2"/>
              </a:rPr>
              <a:t>E</a:t>
            </a: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3138488" algn="ctr"/>
              </a:tabLst>
            </a:pPr>
            <a:r>
              <a:rPr lang="en-US" dirty="0">
                <a:sym typeface="Symbol" pitchFamily="18" charset="2"/>
              </a:rPr>
              <a:t>	where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is a relation and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 is a relational algebra query.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Deletion Examples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254875" cy="522287"/>
          </a:xfrm>
        </p:spPr>
        <p:txBody>
          <a:bodyPr>
            <a:normAutofit fontScale="92500"/>
          </a:bodyPr>
          <a:lstStyle/>
          <a:p>
            <a:pPr>
              <a:tabLst>
                <a:tab pos="1093788" algn="l"/>
                <a:tab pos="1482725" algn="l"/>
              </a:tabLst>
            </a:pPr>
            <a:r>
              <a:rPr lang="en-US"/>
              <a:t>Delete all account records in the Perryridge branch.</a:t>
            </a:r>
            <a:endParaRPr lang="en-US">
              <a:sym typeface="Symbol" pitchFamily="18" charset="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827088" y="3467100"/>
            <a:ext cx="8088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   Delete all accounts at branches located in Needham.</a:t>
            </a:r>
            <a:endParaRPr lang="en-US" sz="1800">
              <a:latin typeface="Helvetica" pitchFamily="34" charset="0"/>
            </a:endParaRPr>
          </a:p>
        </p:txBody>
      </p:sp>
      <p:grpSp>
        <p:nvGrpSpPr>
          <p:cNvPr id="71685" name="Group 5"/>
          <p:cNvGrpSpPr>
            <a:grpSpLocks/>
          </p:cNvGrpSpPr>
          <p:nvPr/>
        </p:nvGrpSpPr>
        <p:grpSpPr bwMode="auto">
          <a:xfrm>
            <a:off x="1225550" y="3859213"/>
            <a:ext cx="6030913" cy="1982787"/>
            <a:chOff x="809" y="2607"/>
            <a:chExt cx="3799" cy="1249"/>
          </a:xfrm>
        </p:grpSpPr>
        <p:sp>
          <p:nvSpPr>
            <p:cNvPr id="71686" name="AutoShape 6"/>
            <p:cNvSpPr>
              <a:spLocks noChangeArrowheads="1"/>
            </p:cNvSpPr>
            <p:nvPr/>
          </p:nvSpPr>
          <p:spPr bwMode="auto">
            <a:xfrm rot="16200000" flipV="1">
              <a:off x="3470" y="3221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7" name="AutoShape 7"/>
            <p:cNvSpPr>
              <a:spLocks noChangeArrowheads="1"/>
            </p:cNvSpPr>
            <p:nvPr/>
          </p:nvSpPr>
          <p:spPr bwMode="auto">
            <a:xfrm rot="16200000" flipV="1">
              <a:off x="3428" y="2725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809" y="2607"/>
              <a:ext cx="3799" cy="1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1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  </a:t>
              </a:r>
              <a:r>
                <a:rPr kumimoji="1" lang="en-US">
                  <a:latin typeface="Helvetica" pitchFamily="34" charset="0"/>
                  <a:sym typeface="Symbol" pitchFamily="18" charset="2"/>
                </a:rPr>
                <a:t>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</a:t>
              </a:r>
              <a:r>
                <a:rPr kumimoji="1" lang="en-US" i="1" baseline="-25000">
                  <a:latin typeface="Helvetica" pitchFamily="34" charset="0"/>
                  <a:sym typeface="Symbol" pitchFamily="18" charset="2"/>
                </a:rPr>
                <a:t>branch_city = “Needham”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account      branch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)</a:t>
              </a:r>
              <a:endParaRPr kumimoji="1" lang="en-US" sz="1800" i="1">
                <a:latin typeface="Helvetica" pitchFamily="34" charset="0"/>
                <a:sym typeface="Symbol" pitchFamily="18" charset="2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i="1" baseline="-25000">
                  <a:latin typeface="Helvetica" pitchFamily="34" charset="0"/>
                  <a:sym typeface="Symbol" pitchFamily="18" charset="2"/>
                </a:rPr>
                <a:t>2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  </a:t>
              </a:r>
              <a:r>
                <a:rPr kumimoji="1" lang="en-US" i="1" baseline="-25000">
                  <a:latin typeface="Helvetica" pitchFamily="34" charset="0"/>
                  <a:sym typeface="Symbol" pitchFamily="18" charset="2"/>
                </a:rPr>
                <a:t>account_number</a:t>
              </a:r>
              <a:r>
                <a:rPr kumimoji="1" lang="en-US" sz="1800" i="1" baseline="-25000">
                  <a:latin typeface="Helvetica" pitchFamily="34" charset="0"/>
                  <a:sym typeface="Symbol" pitchFamily="18" charset="2"/>
                </a:rPr>
                <a:t>,</a:t>
              </a:r>
              <a:r>
                <a:rPr kumimoji="1" lang="en-US" sz="160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i="1" baseline="-25000">
                  <a:latin typeface="Helvetica" pitchFamily="34" charset="0"/>
                  <a:sym typeface="Symbol" pitchFamily="18" charset="2"/>
                </a:rPr>
                <a:t>branch_name, balance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 (</a:t>
              </a: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1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3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 </a:t>
              </a:r>
              <a:r>
                <a:rPr kumimoji="1" lang="en-US" sz="1400" i="1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i="1" baseline="-25000">
                  <a:latin typeface="Helvetica" pitchFamily="34" charset="0"/>
                  <a:sym typeface="Symbol" pitchFamily="18" charset="2"/>
                </a:rPr>
                <a:t>customer_name, account_number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2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     depositor)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account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 account – </a:t>
              </a: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2</a:t>
              </a:r>
              <a:endParaRPr kumimoji="1" lang="en-US" sz="1800">
                <a:latin typeface="Helvetica" pitchFamily="34" charset="0"/>
                <a:sym typeface="Symbol" pitchFamily="18" charset="2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depositor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 depositor – </a:t>
              </a: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3</a:t>
              </a:r>
            </a:p>
          </p:txBody>
        </p:sp>
      </p:grp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814388" y="2247900"/>
            <a:ext cx="640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</a:rPr>
              <a:t> </a:t>
            </a:r>
            <a:r>
              <a:rPr kumimoji="1" lang="en-US" sz="2000">
                <a:latin typeface="Helvetica" pitchFamily="34" charset="0"/>
              </a:rPr>
              <a:t>  </a:t>
            </a:r>
            <a:r>
              <a:rPr kumimoji="1" lang="en-US" sz="1800">
                <a:latin typeface="Helvetica" pitchFamily="34" charset="0"/>
              </a:rPr>
              <a:t>Delete</a:t>
            </a:r>
            <a:r>
              <a:rPr kumimoji="1" lang="en-US" sz="2000">
                <a:latin typeface="Helvetica" pitchFamily="34" charset="0"/>
              </a:rPr>
              <a:t> </a:t>
            </a:r>
            <a:r>
              <a:rPr kumimoji="1" lang="en-US" sz="1800">
                <a:latin typeface="Helvetica" pitchFamily="34" charset="0"/>
              </a:rPr>
              <a:t>all loan records with amount in the range of 0 to 50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1227138" y="2676525"/>
            <a:ext cx="585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>
                <a:latin typeface="Helvetica" pitchFamily="34" charset="0"/>
              </a:rPr>
              <a:t>loan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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loan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–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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amount 0and amount  50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loan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1165225" y="1431925"/>
            <a:ext cx="71215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>
                <a:latin typeface="Helvetica" pitchFamily="34" charset="0"/>
              </a:rPr>
              <a:t>account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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account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–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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branch_name = “Perryridge”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account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</a:t>
            </a:r>
          </a:p>
          <a:p>
            <a:pPr algn="ctr" eaLnBrk="0" hangingPunct="0"/>
            <a:endParaRPr lang="en-US" sz="180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9" grpId="0" autoUpdateAnimBg="0"/>
      <p:bldP spid="71690" grpId="0" autoUpdateAnimBg="0"/>
      <p:bldP spid="7169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dirty="0"/>
              <a:t>To insert data into a relation, we either:</a:t>
            </a:r>
          </a:p>
          <a:p>
            <a:pPr lvl="1">
              <a:tabLst>
                <a:tab pos="3263900" algn="ctr"/>
              </a:tabLst>
            </a:pPr>
            <a:r>
              <a:rPr lang="en-US" dirty="0"/>
              <a:t>specify a </a:t>
            </a:r>
            <a:r>
              <a:rPr lang="en-US" dirty="0" err="1"/>
              <a:t>tuple</a:t>
            </a:r>
            <a:r>
              <a:rPr lang="en-US" dirty="0"/>
              <a:t> to be inserted</a:t>
            </a:r>
          </a:p>
          <a:p>
            <a:pPr lvl="1">
              <a:tabLst>
                <a:tab pos="3263900" algn="ctr"/>
              </a:tabLst>
            </a:pPr>
            <a:r>
              <a:rPr lang="en-US" dirty="0"/>
              <a:t>write a query whose result is a set of </a:t>
            </a:r>
            <a:r>
              <a:rPr lang="en-US" dirty="0" err="1"/>
              <a:t>tuples</a:t>
            </a:r>
            <a:r>
              <a:rPr lang="en-US" dirty="0"/>
              <a:t> to be inserted</a:t>
            </a:r>
          </a:p>
          <a:p>
            <a:pPr>
              <a:tabLst>
                <a:tab pos="3263900" algn="ctr"/>
              </a:tabLst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relational algebra, an insertion is expressed by:</a:t>
            </a:r>
          </a:p>
          <a:p>
            <a:pPr>
              <a:buFontTx/>
              <a:buNone/>
              <a:tabLst>
                <a:tab pos="3263900" algn="ctr"/>
              </a:tabLst>
            </a:pPr>
            <a:r>
              <a:rPr lang="en-US" dirty="0"/>
              <a:t>		</a:t>
            </a:r>
            <a:r>
              <a:rPr lang="en-US" i="1" dirty="0"/>
              <a:t>r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i="1" dirty="0">
                <a:sym typeface="Symbol" pitchFamily="18" charset="2"/>
              </a:rPr>
              <a:t> r</a:t>
            </a:r>
            <a:r>
              <a:rPr lang="en-US" dirty="0">
                <a:sym typeface="Symbol" pitchFamily="18" charset="2"/>
              </a:rPr>
              <a:t>    </a:t>
            </a:r>
            <a:r>
              <a:rPr lang="en-US" i="1" dirty="0">
                <a:sym typeface="Symbol" pitchFamily="18" charset="2"/>
              </a:rPr>
              <a:t>E</a:t>
            </a: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3263900" algn="ctr"/>
              </a:tabLst>
            </a:pPr>
            <a:r>
              <a:rPr lang="en-US" dirty="0"/>
              <a:t>	where </a:t>
            </a:r>
            <a:r>
              <a:rPr lang="en-US" i="1" dirty="0"/>
              <a:t>r</a:t>
            </a:r>
            <a:r>
              <a:rPr lang="en-US" dirty="0"/>
              <a:t> is a relation and </a:t>
            </a:r>
            <a:r>
              <a:rPr lang="en-US" i="1" dirty="0"/>
              <a:t>E</a:t>
            </a:r>
            <a:r>
              <a:rPr lang="en-US" dirty="0"/>
              <a:t> is a relational algebra expression.</a:t>
            </a:r>
          </a:p>
          <a:p>
            <a:pPr>
              <a:tabLst>
                <a:tab pos="3263900" algn="ctr"/>
              </a:tabLst>
            </a:pPr>
            <a:r>
              <a:rPr lang="en-US" dirty="0"/>
              <a:t>The insertion of a single </a:t>
            </a:r>
            <a:r>
              <a:rPr lang="en-US" dirty="0" err="1"/>
              <a:t>tuple</a:t>
            </a:r>
            <a:r>
              <a:rPr lang="en-US" dirty="0"/>
              <a:t> is expressed by letting </a:t>
            </a:r>
            <a:r>
              <a:rPr lang="en-US" i="1" dirty="0"/>
              <a:t>E</a:t>
            </a:r>
            <a:r>
              <a:rPr lang="en-US" dirty="0"/>
              <a:t>  be a constant relation containing one </a:t>
            </a:r>
            <a:r>
              <a:rPr lang="en-US" dirty="0" err="1"/>
              <a:t>tuple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Insertion Examples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661275" cy="714375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030288" algn="l"/>
              </a:tabLst>
            </a:pPr>
            <a:r>
              <a:rPr lang="en-US" dirty="0"/>
              <a:t>Insert information in the database specifying that Smith has $1200 in account A-973 at the </a:t>
            </a:r>
            <a:r>
              <a:rPr lang="en-US" dirty="0" err="1"/>
              <a:t>Perryridge</a:t>
            </a:r>
            <a:r>
              <a:rPr lang="en-US" dirty="0"/>
              <a:t> branch.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96925" y="3289300"/>
            <a:ext cx="74326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  Provide as a gift for all loan customers in the </a:t>
            </a:r>
            <a:r>
              <a:rPr kumimoji="1" lang="en-US" sz="1800" dirty="0" err="1">
                <a:latin typeface="Helvetica" pitchFamily="34" charset="0"/>
                <a:sym typeface="Symbol" pitchFamily="18" charset="2"/>
              </a:rPr>
              <a:t>Perryridge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/>
            </a:r>
            <a:br>
              <a:rPr kumimoji="1" lang="en-US" sz="1800" dirty="0">
                <a:latin typeface="Helvetica" pitchFamily="34" charset="0"/>
                <a:sym typeface="Symbol" pitchFamily="18" charset="2"/>
              </a:rPr>
            </a:b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     branch, a $200 savings account.  Let the loan number serve</a:t>
            </a:r>
            <a:br>
              <a:rPr kumimoji="1" lang="en-US" sz="1800" dirty="0">
                <a:latin typeface="Helvetica" pitchFamily="34" charset="0"/>
                <a:sym typeface="Symbol" pitchFamily="18" charset="2"/>
              </a:rPr>
            </a:b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     as the account number for the new savings account.</a:t>
            </a:r>
            <a:endParaRPr kumimoji="1" lang="en-US" sz="1800" i="1" dirty="0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241425" y="1925638"/>
            <a:ext cx="6251575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>
                <a:latin typeface="Helvetica" pitchFamily="34" charset="0"/>
              </a:rPr>
              <a:t>account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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 account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   {(“A-973”,</a:t>
            </a:r>
            <a:r>
              <a:rPr kumimoji="1" lang="en-US" sz="16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“Perryridge”, 1200)}</a:t>
            </a: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  <a:sym typeface="Symbol" pitchFamily="18" charset="2"/>
              </a:rPr>
              <a:t>depositor 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 depositor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   {(“Smith”, “A-973”)}</a:t>
            </a:r>
          </a:p>
        </p:txBody>
      </p: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990600" y="4376740"/>
            <a:ext cx="5951283" cy="1230313"/>
            <a:chOff x="622" y="2797"/>
            <a:chExt cx="3525" cy="775"/>
          </a:xfrm>
        </p:grpSpPr>
        <p:sp>
          <p:nvSpPr>
            <p:cNvPr id="73735" name="AutoShape 7"/>
            <p:cNvSpPr>
              <a:spLocks noChangeArrowheads="1"/>
            </p:cNvSpPr>
            <p:nvPr/>
          </p:nvSpPr>
          <p:spPr bwMode="auto">
            <a:xfrm rot="16200000" flipV="1">
              <a:off x="3221" y="2892"/>
              <a:ext cx="88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auto">
            <a:xfrm>
              <a:off x="622" y="2797"/>
              <a:ext cx="3525" cy="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i="1" dirty="0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2000" baseline="-25000" dirty="0">
                  <a:latin typeface="Helvetica" pitchFamily="34" charset="0"/>
                  <a:sym typeface="Symbol" pitchFamily="18" charset="2"/>
                </a:rPr>
                <a:t>1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  (</a:t>
              </a:r>
              <a:r>
                <a:rPr kumimoji="1" lang="en-US" sz="2000" i="1" baseline="-25000" dirty="0" err="1">
                  <a:latin typeface="Helvetica" pitchFamily="34" charset="0"/>
                  <a:sym typeface="Symbol" pitchFamily="18" charset="2"/>
                </a:rPr>
                <a:t>branch_name</a:t>
              </a:r>
              <a:r>
                <a:rPr kumimoji="1" lang="en-US" sz="2000" i="1" baseline="-25000" dirty="0">
                  <a:latin typeface="Helvetica" pitchFamily="34" charset="0"/>
                  <a:sym typeface="Symbol" pitchFamily="18" charset="2"/>
                </a:rPr>
                <a:t> = “</a:t>
              </a:r>
              <a:r>
                <a:rPr kumimoji="1" lang="en-US" sz="2000" i="1" baseline="-25000" dirty="0" err="1">
                  <a:latin typeface="Helvetica" pitchFamily="34" charset="0"/>
                  <a:sym typeface="Symbol" pitchFamily="18" charset="2"/>
                </a:rPr>
                <a:t>Perryridge</a:t>
              </a:r>
              <a:r>
                <a:rPr kumimoji="1" lang="en-US" sz="2000" i="1" baseline="-25000" dirty="0">
                  <a:latin typeface="Helvetica" pitchFamily="34" charset="0"/>
                  <a:sym typeface="Symbol" pitchFamily="18" charset="2"/>
                </a:rPr>
                <a:t>” 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2000" i="1" dirty="0" smtClean="0">
                  <a:latin typeface="Helvetica" pitchFamily="34" charset="0"/>
                  <a:sym typeface="Symbol" pitchFamily="18" charset="2"/>
                </a:rPr>
                <a:t>borrower        </a:t>
              </a:r>
              <a:r>
                <a:rPr kumimoji="1" lang="en-US" sz="2000" dirty="0" smtClean="0">
                  <a:latin typeface="Helvetica" pitchFamily="34" charset="0"/>
                  <a:sym typeface="Symbol" pitchFamily="18" charset="2"/>
                </a:rPr>
                <a:t>loan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))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i="1" dirty="0">
                  <a:latin typeface="Helvetica" pitchFamily="34" charset="0"/>
                  <a:sym typeface="Symbol" pitchFamily="18" charset="2"/>
                </a:rPr>
                <a:t>account 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 </a:t>
              </a:r>
              <a:r>
                <a:rPr kumimoji="1" lang="en-US" sz="2000" i="1" dirty="0">
                  <a:latin typeface="Helvetica" pitchFamily="34" charset="0"/>
                  <a:sym typeface="Symbol" pitchFamily="18" charset="2"/>
                </a:rPr>
                <a:t>account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  </a:t>
              </a:r>
              <a:r>
                <a:rPr kumimoji="1" lang="en-US" sz="2000" i="1" baseline="-25000" dirty="0" err="1">
                  <a:latin typeface="Helvetica" pitchFamily="34" charset="0"/>
                  <a:sym typeface="Symbol" pitchFamily="18" charset="2"/>
                </a:rPr>
                <a:t>loan_number</a:t>
              </a:r>
              <a:r>
                <a:rPr kumimoji="1" lang="en-US" sz="2000" i="1" baseline="-25000" dirty="0">
                  <a:latin typeface="Helvetica" pitchFamily="34" charset="0"/>
                  <a:sym typeface="Symbol" pitchFamily="18" charset="2"/>
                </a:rPr>
                <a:t>, </a:t>
              </a:r>
              <a:r>
                <a:rPr kumimoji="1" lang="en-US" sz="1600" i="1" baseline="-25000" dirty="0" err="1">
                  <a:latin typeface="Helvetica" pitchFamily="34" charset="0"/>
                  <a:sym typeface="Symbol" pitchFamily="18" charset="2"/>
                </a:rPr>
                <a:t>branch_name</a:t>
              </a:r>
              <a:r>
                <a:rPr kumimoji="1" lang="en-US" sz="1600" i="1" baseline="-25000" dirty="0">
                  <a:latin typeface="Helvetica" pitchFamily="34" charset="0"/>
                  <a:sym typeface="Symbol" pitchFamily="18" charset="2"/>
                </a:rPr>
                <a:t>,</a:t>
              </a:r>
              <a:r>
                <a:rPr kumimoji="1" lang="en-US" sz="1600" baseline="-25000" dirty="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2000" i="1" baseline="-25000" dirty="0">
                  <a:latin typeface="Helvetica" pitchFamily="34" charset="0"/>
                  <a:sym typeface="Symbol" pitchFamily="18" charset="2"/>
                </a:rPr>
                <a:t>200</a:t>
              </a:r>
              <a:r>
                <a:rPr kumimoji="1" lang="en-US" sz="1600" i="1" dirty="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2000" i="1" dirty="0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2000" baseline="-25000" dirty="0">
                  <a:latin typeface="Helvetica" pitchFamily="34" charset="0"/>
                  <a:sym typeface="Symbol" pitchFamily="18" charset="2"/>
                </a:rPr>
                <a:t>1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depositor  </a:t>
              </a:r>
              <a:r>
                <a:rPr kumimoji="1" lang="en-US" sz="2000" i="1" dirty="0">
                  <a:latin typeface="Helvetica" pitchFamily="34" charset="0"/>
                  <a:sym typeface="Symbol" pitchFamily="18" charset="2"/>
                </a:rPr>
                <a:t>depositor 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 </a:t>
              </a:r>
              <a:r>
                <a:rPr kumimoji="1" lang="en-US" sz="2000" i="1" baseline="-25000" dirty="0" err="1">
                  <a:latin typeface="Helvetica" pitchFamily="34" charset="0"/>
                  <a:sym typeface="Symbol" pitchFamily="18" charset="2"/>
                </a:rPr>
                <a:t>customer_name</a:t>
              </a:r>
              <a:r>
                <a:rPr kumimoji="1" lang="en-US" sz="2000" i="1" baseline="-25000" dirty="0">
                  <a:latin typeface="Helvetica" pitchFamily="34" charset="0"/>
                  <a:sym typeface="Symbol" pitchFamily="18" charset="2"/>
                </a:rPr>
                <a:t>, </a:t>
              </a:r>
              <a:r>
                <a:rPr kumimoji="1" lang="en-US" sz="2000" i="1" baseline="-25000" dirty="0" err="1">
                  <a:latin typeface="Helvetica" pitchFamily="34" charset="0"/>
                  <a:sym typeface="Symbol" pitchFamily="18" charset="2"/>
                </a:rPr>
                <a:t>loan_number</a:t>
              </a:r>
              <a:r>
                <a:rPr kumimoji="1" lang="en-US" sz="2000" i="1" baseline="-25000" dirty="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2000" i="1" dirty="0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2000" baseline="-25000" dirty="0">
                  <a:latin typeface="Helvetica" pitchFamily="34" charset="0"/>
                  <a:sym typeface="Symbol" pitchFamily="18" charset="2"/>
                </a:rPr>
                <a:t>1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  <p:bldP spid="73732" grpId="0" autoUpdateAnimBg="0"/>
      <p:bldP spid="73733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Updating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848600" cy="4876800"/>
          </a:xfrm>
        </p:spPr>
        <p:txBody>
          <a:bodyPr>
            <a:normAutofit lnSpcReduction="10000"/>
          </a:bodyPr>
          <a:lstStyle/>
          <a:p>
            <a:pPr>
              <a:tabLst>
                <a:tab pos="3263900" algn="ctr"/>
              </a:tabLst>
            </a:pPr>
            <a:r>
              <a:rPr lang="en-US"/>
              <a:t>A mechanism to change a value in a tuple without charging </a:t>
            </a:r>
            <a:r>
              <a:rPr lang="en-US" i="1"/>
              <a:t>all</a:t>
            </a:r>
            <a:r>
              <a:rPr lang="en-US"/>
              <a:t> values in the tuple</a:t>
            </a:r>
          </a:p>
          <a:p>
            <a:pPr>
              <a:tabLst>
                <a:tab pos="3263900" algn="ctr"/>
              </a:tabLst>
            </a:pPr>
            <a:r>
              <a:rPr lang="en-US"/>
              <a:t>Use the generalized projection operator to do this task</a:t>
            </a:r>
          </a:p>
          <a:p>
            <a:pPr>
              <a:buFontTx/>
              <a:buNone/>
              <a:tabLst>
                <a:tab pos="3263900" algn="ctr"/>
              </a:tabLst>
            </a:pPr>
            <a:r>
              <a:rPr lang="en-US"/>
              <a:t>	</a:t>
            </a:r>
            <a:br>
              <a:rPr lang="en-US"/>
            </a:br>
            <a:r>
              <a:rPr lang="en-US"/>
              <a:t>	</a:t>
            </a:r>
            <a:endParaRPr lang="en-US">
              <a:sym typeface="Symbol" pitchFamily="18" charset="2"/>
            </a:endParaRPr>
          </a:p>
          <a:p>
            <a:pPr>
              <a:tabLst>
                <a:tab pos="3263900" algn="ctr"/>
              </a:tabLst>
            </a:pPr>
            <a:r>
              <a:rPr lang="en-US">
                <a:sym typeface="Symbol" pitchFamily="18" charset="2"/>
              </a:rPr>
              <a:t>Each </a:t>
            </a:r>
            <a:r>
              <a:rPr lang="en-US" i="1">
                <a:sym typeface="Symbol" pitchFamily="18" charset="2"/>
              </a:rPr>
              <a:t>F</a:t>
            </a:r>
            <a:r>
              <a:rPr lang="en-US" sz="4000" i="1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is either </a:t>
            </a:r>
          </a:p>
          <a:p>
            <a:pPr lvl="1">
              <a:tabLst>
                <a:tab pos="3263900" algn="ctr"/>
              </a:tabLst>
            </a:pPr>
            <a:r>
              <a:rPr lang="en-US">
                <a:sym typeface="Symbol" pitchFamily="18" charset="2"/>
              </a:rPr>
              <a:t>the </a:t>
            </a:r>
            <a:r>
              <a:rPr lang="en-US" i="1">
                <a:sym typeface="Symbol" pitchFamily="18" charset="2"/>
              </a:rPr>
              <a:t>I </a:t>
            </a:r>
            <a:r>
              <a:rPr lang="en-US" baseline="30000">
                <a:sym typeface="Symbol" pitchFamily="18" charset="2"/>
              </a:rPr>
              <a:t>th</a:t>
            </a:r>
            <a:r>
              <a:rPr lang="en-US">
                <a:sym typeface="Symbol" pitchFamily="18" charset="2"/>
              </a:rPr>
              <a:t> attribute 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, if the </a:t>
            </a:r>
            <a:r>
              <a:rPr lang="en-US" i="1">
                <a:sym typeface="Symbol" pitchFamily="18" charset="2"/>
              </a:rPr>
              <a:t>I </a:t>
            </a:r>
            <a:r>
              <a:rPr lang="en-US" baseline="30000">
                <a:sym typeface="Symbol" pitchFamily="18" charset="2"/>
              </a:rPr>
              <a:t>th </a:t>
            </a:r>
            <a:r>
              <a:rPr lang="en-US">
                <a:sym typeface="Symbol" pitchFamily="18" charset="2"/>
              </a:rPr>
              <a:t>attribute is not updated, or,</a:t>
            </a:r>
          </a:p>
          <a:p>
            <a:pPr lvl="1">
              <a:tabLst>
                <a:tab pos="3263900" algn="ctr"/>
              </a:tabLst>
            </a:pPr>
            <a:r>
              <a:rPr lang="en-US">
                <a:sym typeface="Symbol" pitchFamily="18" charset="2"/>
              </a:rPr>
              <a:t>if the attribute is to be updated F</a:t>
            </a:r>
            <a:r>
              <a:rPr lang="en-US" i="1" baseline="-25000">
                <a:sym typeface="Symbol" pitchFamily="18" charset="2"/>
              </a:rPr>
              <a:t>i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is an expression, involving only constants and the attributes 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, which gives the new value for the attribute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568575" y="2386013"/>
          <a:ext cx="2128838" cy="446087"/>
        </p:xfrm>
        <a:graphic>
          <a:graphicData uri="http://schemas.openxmlformats.org/presentationml/2006/ole">
            <p:oleObj spid="_x0000_s74756" name="Equation" r:id="rId3" imgW="170172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Update Examples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77925"/>
            <a:ext cx="8153400" cy="650875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3263900" algn="ctr"/>
              </a:tabLst>
            </a:pPr>
            <a:r>
              <a:rPr lang="en-US" dirty="0"/>
              <a:t>Make interest payments by increasing all balances by 5 percent.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857250" y="3022600"/>
            <a:ext cx="760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  Pay all accounts with balances over $10,000 6 percent interest </a:t>
            </a:r>
            <a:br>
              <a:rPr kumimoji="1" lang="en-US" sz="1800">
                <a:latin typeface="Helvetica" pitchFamily="34" charset="0"/>
                <a:sym typeface="Symbol" pitchFamily="18" charset="2"/>
              </a:rPr>
            </a:br>
            <a:r>
              <a:rPr kumimoji="1" lang="en-US" sz="1800">
                <a:latin typeface="Helvetica" pitchFamily="34" charset="0"/>
                <a:sym typeface="Symbol" pitchFamily="18" charset="2"/>
              </a:rPr>
              <a:t>     and pay all others 5 percent </a:t>
            </a:r>
            <a:endParaRPr kumimoji="1"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3984625"/>
            <a:ext cx="82296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i="1" dirty="0">
                <a:latin typeface="Helvetica" pitchFamily="34" charset="0"/>
                <a:sym typeface="Symbol" pitchFamily="18" charset="2"/>
              </a:rPr>
              <a:t> account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    </a:t>
            </a:r>
            <a:r>
              <a:rPr kumimoji="1" lang="en-US" sz="2000" i="1" baseline="-25000" dirty="0" err="1">
                <a:latin typeface="Helvetica" pitchFamily="34" charset="0"/>
                <a:sym typeface="Symbol" pitchFamily="18" charset="2"/>
              </a:rPr>
              <a:t>account_number</a:t>
            </a:r>
            <a:r>
              <a:rPr kumimoji="1" lang="en-US" sz="2000" baseline="-25000" dirty="0">
                <a:latin typeface="Helvetica" pitchFamily="34" charset="0"/>
                <a:sym typeface="Symbol" pitchFamily="18" charset="2"/>
              </a:rPr>
              <a:t>, </a:t>
            </a:r>
            <a:r>
              <a:rPr kumimoji="1" lang="en-US" sz="2000" i="1" baseline="-25000" dirty="0" err="1">
                <a:latin typeface="Helvetica" pitchFamily="34" charset="0"/>
                <a:sym typeface="Symbol" pitchFamily="18" charset="2"/>
              </a:rPr>
              <a:t>branch_name</a:t>
            </a:r>
            <a:r>
              <a:rPr kumimoji="1" lang="en-US" sz="2000" baseline="-25000" dirty="0">
                <a:latin typeface="Helvetica" pitchFamily="34" charset="0"/>
                <a:sym typeface="Symbol" pitchFamily="18" charset="2"/>
              </a:rPr>
              <a:t>, </a:t>
            </a:r>
            <a:r>
              <a:rPr kumimoji="1" lang="en-US" sz="2000" i="1" baseline="-25000" dirty="0">
                <a:latin typeface="Helvetica" pitchFamily="34" charset="0"/>
                <a:sym typeface="Symbol" pitchFamily="18" charset="2"/>
              </a:rPr>
              <a:t>balance </a:t>
            </a:r>
            <a:r>
              <a:rPr kumimoji="1" lang="en-US" sz="1800" baseline="-25000" dirty="0">
                <a:latin typeface="Helvetica" pitchFamily="34" charset="0"/>
                <a:sym typeface="Symbol" pitchFamily="18" charset="2"/>
              </a:rPr>
              <a:t>* 1.06</a:t>
            </a:r>
            <a:r>
              <a:rPr kumimoji="1" lang="en-US" sz="1800" i="1" baseline="-25000" dirty="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( </a:t>
            </a:r>
            <a:r>
              <a:rPr kumimoji="1" lang="en-US" sz="1800" i="1" baseline="-25000" dirty="0">
                <a:latin typeface="Helvetica" pitchFamily="34" charset="0"/>
                <a:sym typeface="Symbol" pitchFamily="18" charset="2"/>
              </a:rPr>
              <a:t>BAL  10000 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1800" i="1" dirty="0">
                <a:latin typeface="Helvetica" pitchFamily="34" charset="0"/>
                <a:sym typeface="Symbol" pitchFamily="18" charset="2"/>
              </a:rPr>
              <a:t>account 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))</a:t>
            </a:r>
            <a:br>
              <a:rPr kumimoji="1" lang="en-US" sz="1800" dirty="0">
                <a:latin typeface="Helvetica" pitchFamily="34" charset="0"/>
                <a:sym typeface="Symbol" pitchFamily="18" charset="2"/>
              </a:rPr>
            </a:b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                       </a:t>
            </a:r>
            <a:r>
              <a:rPr kumimoji="1" lang="en-US" sz="2000" i="1" baseline="-25000" dirty="0" err="1">
                <a:latin typeface="Helvetica" pitchFamily="34" charset="0"/>
                <a:sym typeface="Symbol" pitchFamily="18" charset="2"/>
              </a:rPr>
              <a:t>account_number</a:t>
            </a:r>
            <a:r>
              <a:rPr kumimoji="1" lang="en-US" sz="2000" baseline="-25000" dirty="0">
                <a:latin typeface="Helvetica" pitchFamily="34" charset="0"/>
                <a:sym typeface="Symbol" pitchFamily="18" charset="2"/>
              </a:rPr>
              <a:t>, </a:t>
            </a:r>
            <a:r>
              <a:rPr kumimoji="1" lang="en-US" sz="2000" i="1" baseline="-25000" dirty="0" err="1">
                <a:latin typeface="Helvetica" pitchFamily="34" charset="0"/>
                <a:sym typeface="Symbol" pitchFamily="18" charset="2"/>
              </a:rPr>
              <a:t>branch_name</a:t>
            </a:r>
            <a:r>
              <a:rPr kumimoji="1" lang="en-US" sz="2000" baseline="-25000" dirty="0">
                <a:latin typeface="Helvetica" pitchFamily="34" charset="0"/>
                <a:sym typeface="Symbol" pitchFamily="18" charset="2"/>
              </a:rPr>
              <a:t>, </a:t>
            </a:r>
            <a:r>
              <a:rPr kumimoji="1" lang="en-US" sz="2000" i="1" baseline="-25000" dirty="0">
                <a:latin typeface="Helvetica" pitchFamily="34" charset="0"/>
                <a:sym typeface="Symbol" pitchFamily="18" charset="2"/>
              </a:rPr>
              <a:t>balance </a:t>
            </a:r>
            <a:r>
              <a:rPr kumimoji="1" lang="en-US" sz="1800" i="1" baseline="-25000" dirty="0">
                <a:latin typeface="Helvetica" pitchFamily="34" charset="0"/>
                <a:sym typeface="Symbol" pitchFamily="18" charset="2"/>
              </a:rPr>
              <a:t>* </a:t>
            </a:r>
            <a:r>
              <a:rPr kumimoji="1" lang="en-US" sz="1800" baseline="-25000" dirty="0">
                <a:latin typeface="Helvetica" pitchFamily="34" charset="0"/>
                <a:sym typeface="Symbol" pitchFamily="18" charset="2"/>
              </a:rPr>
              <a:t>1.05 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(</a:t>
            </a:r>
            <a:r>
              <a:rPr kumimoji="1" lang="en-US" sz="1800" i="1" baseline="-25000" dirty="0">
                <a:latin typeface="Helvetica" pitchFamily="34" charset="0"/>
                <a:sym typeface="Symbol" pitchFamily="18" charset="2"/>
              </a:rPr>
              <a:t>BAL  10000 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1800" i="1" dirty="0">
                <a:latin typeface="Helvetica" pitchFamily="34" charset="0"/>
                <a:sym typeface="Symbol" pitchFamily="18" charset="2"/>
              </a:rPr>
              <a:t>account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))</a:t>
            </a: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sz="1800" i="1" dirty="0">
              <a:latin typeface="Helvetica" pitchFamily="34" charset="0"/>
              <a:sym typeface="Symbol" pitchFamily="18" charset="2"/>
            </a:endParaRPr>
          </a:p>
        </p:txBody>
      </p:sp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1066800" y="1676400"/>
            <a:ext cx="7570788" cy="928688"/>
            <a:chOff x="526" y="965"/>
            <a:chExt cx="4769" cy="585"/>
          </a:xfrm>
        </p:grpSpPr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</a:rPr>
                <a:t>account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  </a:t>
              </a:r>
              <a:r>
                <a:rPr kumimoji="1" lang="en-US" sz="2000" i="1" baseline="-25000">
                  <a:latin typeface="Helvetica" pitchFamily="34" charset="0"/>
                  <a:sym typeface="Symbol" pitchFamily="18" charset="2"/>
                </a:rPr>
                <a:t>account_number</a:t>
              </a:r>
              <a:r>
                <a:rPr kumimoji="1" lang="en-US" sz="2000" baseline="-25000">
                  <a:latin typeface="Helvetica" pitchFamily="34" charset="0"/>
                  <a:sym typeface="Symbol" pitchFamily="18" charset="2"/>
                </a:rPr>
                <a:t>, </a:t>
              </a:r>
              <a:r>
                <a:rPr kumimoji="1" lang="en-US" sz="2000" i="1" baseline="-25000">
                  <a:latin typeface="Helvetica" pitchFamily="34" charset="0"/>
                  <a:sym typeface="Symbol" pitchFamily="18" charset="2"/>
                </a:rPr>
                <a:t>branch_name</a:t>
              </a:r>
              <a:r>
                <a:rPr kumimoji="1" lang="en-US" sz="2000" baseline="-25000">
                  <a:latin typeface="Helvetica" pitchFamily="34" charset="0"/>
                  <a:sym typeface="Symbol" pitchFamily="18" charset="2"/>
                </a:rPr>
                <a:t>, </a:t>
              </a:r>
              <a:r>
                <a:rPr kumimoji="1" lang="en-US" sz="2000" i="1" baseline="-25000">
                  <a:latin typeface="Helvetica" pitchFamily="34" charset="0"/>
                  <a:sym typeface="Symbol" pitchFamily="18" charset="2"/>
                </a:rPr>
                <a:t>balance </a:t>
              </a:r>
              <a:r>
                <a:rPr kumimoji="1" lang="en-US" sz="2000" baseline="-25000">
                  <a:latin typeface="Helvetica" pitchFamily="34" charset="0"/>
                  <a:sym typeface="Symbol" pitchFamily="18" charset="2"/>
                </a:rPr>
                <a:t>* 1.05</a:t>
              </a:r>
              <a:r>
                <a:rPr kumimoji="1" lang="en-US" sz="1800" i="1" baseline="-2500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account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kumimoji="1" lang="en-US" sz="1800" i="1">
                <a:latin typeface="Helvetica" pitchFamily="34" charset="0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  <p:bldP spid="75780" grpId="0" autoUpdateAnimBg="0"/>
      <p:bldP spid="75781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Null Values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10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It is possible for </a:t>
            </a:r>
            <a:r>
              <a:rPr lang="en-US" dirty="0" err="1"/>
              <a:t>tuples</a:t>
            </a:r>
            <a:r>
              <a:rPr lang="en-US" dirty="0"/>
              <a:t> to have a null value, denoted by </a:t>
            </a:r>
            <a:r>
              <a:rPr lang="en-US" i="1" dirty="0"/>
              <a:t>null</a:t>
            </a:r>
            <a:r>
              <a:rPr lang="en-US" dirty="0"/>
              <a:t>, for some of their attributes</a:t>
            </a:r>
          </a:p>
          <a:p>
            <a:pPr>
              <a:lnSpc>
                <a:spcPct val="120000"/>
              </a:lnSpc>
            </a:pPr>
            <a:r>
              <a:rPr lang="en-US" i="1" dirty="0"/>
              <a:t>null</a:t>
            </a:r>
            <a:r>
              <a:rPr lang="en-US" dirty="0"/>
              <a:t> signifies an unknown value or that a value does not exist.</a:t>
            </a:r>
          </a:p>
          <a:p>
            <a:pPr>
              <a:lnSpc>
                <a:spcPct val="120000"/>
              </a:lnSpc>
            </a:pPr>
            <a:r>
              <a:rPr lang="en-US" dirty="0"/>
              <a:t>The result of any arithmetic expression involving </a:t>
            </a:r>
            <a:r>
              <a:rPr lang="en-US" i="1" dirty="0"/>
              <a:t>null</a:t>
            </a:r>
            <a:r>
              <a:rPr lang="en-US" dirty="0"/>
              <a:t> is </a:t>
            </a:r>
            <a:r>
              <a:rPr lang="en-US" i="1" dirty="0"/>
              <a:t>null.</a:t>
            </a:r>
          </a:p>
          <a:p>
            <a:pPr>
              <a:lnSpc>
                <a:spcPct val="120000"/>
              </a:lnSpc>
            </a:pPr>
            <a:r>
              <a:rPr lang="en-US" dirty="0"/>
              <a:t>Aggregate functions simply ignore null values </a:t>
            </a:r>
          </a:p>
          <a:p>
            <a:pPr>
              <a:lnSpc>
                <a:spcPct val="120000"/>
              </a:lnSpc>
            </a:pPr>
            <a:r>
              <a:rPr lang="en-US" dirty="0"/>
              <a:t>For duplicate elimination and grouping, null is treated like any other value, and two nulls are assumed to be  the same (as in SQL)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Null Values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57200"/>
            <a:ext cx="8763000" cy="6400800"/>
          </a:xfrm>
        </p:spPr>
        <p:txBody>
          <a:bodyPr>
            <a:normAutofit lnSpcReduction="10000"/>
          </a:bodyPr>
          <a:lstStyle/>
          <a:p>
            <a:r>
              <a:rPr lang="en-US" sz="2400"/>
              <a:t>Comparisons with null values return the special truth value: </a:t>
            </a:r>
            <a:r>
              <a:rPr lang="en-US" sz="2400" i="1"/>
              <a:t>unknown</a:t>
            </a:r>
          </a:p>
          <a:p>
            <a:pPr lvl="1"/>
            <a:r>
              <a:rPr lang="en-US" sz="2400"/>
              <a:t>If </a:t>
            </a:r>
            <a:r>
              <a:rPr lang="en-US" sz="2400" i="1"/>
              <a:t>false</a:t>
            </a:r>
            <a:r>
              <a:rPr lang="en-US" sz="2400"/>
              <a:t> was used instead of </a:t>
            </a:r>
            <a:r>
              <a:rPr lang="en-US" sz="2400" i="1"/>
              <a:t>unknown</a:t>
            </a:r>
            <a:r>
              <a:rPr lang="en-US" sz="2400"/>
              <a:t>, then    </a:t>
            </a:r>
            <a:r>
              <a:rPr lang="en-US" sz="2400" i="1"/>
              <a:t>not (A &lt; 5)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               would not be equivalent to               </a:t>
            </a:r>
            <a:r>
              <a:rPr lang="en-US" sz="2400" i="1"/>
              <a:t>A &gt;= 5</a:t>
            </a:r>
          </a:p>
          <a:p>
            <a:r>
              <a:rPr lang="en-US" sz="2400"/>
              <a:t>Three-valued logic using the truth value </a:t>
            </a:r>
            <a:r>
              <a:rPr lang="en-US" sz="2400" i="1"/>
              <a:t>unknown</a:t>
            </a:r>
            <a:r>
              <a:rPr lang="en-US" sz="2400"/>
              <a:t>:</a:t>
            </a:r>
          </a:p>
          <a:p>
            <a:pPr lvl="1"/>
            <a:r>
              <a:rPr lang="en-US" sz="2400"/>
              <a:t>OR: (</a:t>
            </a:r>
            <a:r>
              <a:rPr lang="en-US" sz="2400" i="1"/>
              <a:t>unknown</a:t>
            </a:r>
            <a:r>
              <a:rPr lang="en-US" sz="2400"/>
              <a:t> </a:t>
            </a:r>
            <a:r>
              <a:rPr lang="en-US" sz="2400" b="1"/>
              <a:t>or</a:t>
            </a:r>
            <a:r>
              <a:rPr lang="en-US" sz="2400"/>
              <a:t> </a:t>
            </a:r>
            <a:r>
              <a:rPr lang="en-US" sz="2400" i="1"/>
              <a:t>true</a:t>
            </a:r>
            <a:r>
              <a:rPr lang="en-US" sz="2400"/>
              <a:t>)         = </a:t>
            </a:r>
            <a:r>
              <a:rPr lang="en-US" sz="2400" i="1"/>
              <a:t>true</a:t>
            </a:r>
            <a:r>
              <a:rPr lang="en-US" sz="2400"/>
              <a:t>, </a:t>
            </a:r>
            <a:br>
              <a:rPr lang="en-US" sz="2400"/>
            </a:br>
            <a:r>
              <a:rPr lang="en-US" sz="2400"/>
              <a:t>       (</a:t>
            </a:r>
            <a:r>
              <a:rPr lang="en-US" sz="2400" i="1"/>
              <a:t>unknown</a:t>
            </a:r>
            <a:r>
              <a:rPr lang="en-US" sz="2400"/>
              <a:t> </a:t>
            </a:r>
            <a:r>
              <a:rPr lang="en-US" sz="2400" b="1"/>
              <a:t>or</a:t>
            </a:r>
            <a:r>
              <a:rPr lang="en-US" sz="2400"/>
              <a:t> </a:t>
            </a:r>
            <a:r>
              <a:rPr lang="en-US" sz="2400" i="1"/>
              <a:t>false</a:t>
            </a:r>
            <a:r>
              <a:rPr lang="en-US" sz="2400"/>
              <a:t>)        = </a:t>
            </a:r>
            <a:r>
              <a:rPr lang="en-US" sz="2400" i="1"/>
              <a:t>unknown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       (</a:t>
            </a:r>
            <a:r>
              <a:rPr lang="en-US" sz="2400" i="1"/>
              <a:t>unknown </a:t>
            </a:r>
            <a:r>
              <a:rPr lang="en-US" sz="2400" b="1"/>
              <a:t>or</a:t>
            </a:r>
            <a:r>
              <a:rPr lang="en-US" sz="2400" i="1"/>
              <a:t> unknown</a:t>
            </a:r>
            <a:r>
              <a:rPr lang="en-US" sz="2400"/>
              <a:t>)</a:t>
            </a:r>
            <a:r>
              <a:rPr lang="en-US" sz="2400" i="1"/>
              <a:t> = unknown</a:t>
            </a:r>
          </a:p>
          <a:p>
            <a:pPr lvl="1"/>
            <a:r>
              <a:rPr lang="en-US" sz="2400"/>
              <a:t>AND:</a:t>
            </a:r>
            <a:r>
              <a:rPr lang="en-US" sz="2400" i="1"/>
              <a:t>   </a:t>
            </a:r>
            <a:r>
              <a:rPr lang="en-US" sz="2400"/>
              <a:t>(</a:t>
            </a:r>
            <a:r>
              <a:rPr lang="en-US" sz="2400" i="1"/>
              <a:t>true</a:t>
            </a:r>
            <a:r>
              <a:rPr lang="en-US" sz="2400" b="1"/>
              <a:t> and </a:t>
            </a:r>
            <a:r>
              <a:rPr lang="en-US" sz="2400" i="1"/>
              <a:t>unknown</a:t>
            </a:r>
            <a:r>
              <a:rPr lang="en-US" sz="2400"/>
              <a:t>)</a:t>
            </a:r>
            <a:r>
              <a:rPr lang="en-US" sz="2400" i="1"/>
              <a:t>         = unknown,   </a:t>
            </a:r>
            <a:br>
              <a:rPr lang="en-US" sz="2400" i="1"/>
            </a:br>
            <a:r>
              <a:rPr lang="en-US" sz="2400" i="1"/>
              <a:t>           </a:t>
            </a:r>
            <a:r>
              <a:rPr lang="en-US" sz="2400"/>
              <a:t>(</a:t>
            </a:r>
            <a:r>
              <a:rPr lang="en-US" sz="2400" i="1"/>
              <a:t>false</a:t>
            </a:r>
            <a:r>
              <a:rPr lang="en-US" sz="2400" b="1"/>
              <a:t> and </a:t>
            </a:r>
            <a:r>
              <a:rPr lang="en-US" sz="2400" i="1"/>
              <a:t>unknown</a:t>
            </a:r>
            <a:r>
              <a:rPr lang="en-US" sz="2400"/>
              <a:t>)</a:t>
            </a:r>
            <a:r>
              <a:rPr lang="en-US" sz="2400" i="1"/>
              <a:t>        = false,</a:t>
            </a:r>
            <a:br>
              <a:rPr lang="en-US" sz="2400" i="1"/>
            </a:br>
            <a:r>
              <a:rPr lang="en-US" sz="2400" i="1"/>
              <a:t>           </a:t>
            </a:r>
            <a:r>
              <a:rPr lang="en-US" sz="2400"/>
              <a:t>(</a:t>
            </a:r>
            <a:r>
              <a:rPr lang="en-US" sz="2400" i="1"/>
              <a:t>unknown </a:t>
            </a:r>
            <a:r>
              <a:rPr lang="en-US" sz="2400" b="1"/>
              <a:t>and</a:t>
            </a:r>
            <a:r>
              <a:rPr lang="en-US" sz="2400" i="1"/>
              <a:t> unknown</a:t>
            </a:r>
            <a:r>
              <a:rPr lang="en-US" sz="2400"/>
              <a:t>)</a:t>
            </a:r>
            <a:r>
              <a:rPr lang="en-US" sz="2400" i="1"/>
              <a:t> = unknown</a:t>
            </a:r>
          </a:p>
          <a:p>
            <a:pPr lvl="1"/>
            <a:r>
              <a:rPr lang="en-US" sz="2400"/>
              <a:t>NOT</a:t>
            </a:r>
            <a:r>
              <a:rPr lang="en-US" sz="2400" i="1"/>
              <a:t>:  </a:t>
            </a:r>
            <a:r>
              <a:rPr lang="en-US" sz="2400"/>
              <a:t>(</a:t>
            </a:r>
            <a:r>
              <a:rPr lang="en-US" sz="2400" b="1"/>
              <a:t>not</a:t>
            </a:r>
            <a:r>
              <a:rPr lang="en-US" sz="2400" i="1"/>
              <a:t> unknown</a:t>
            </a:r>
            <a:r>
              <a:rPr lang="en-US" sz="2400"/>
              <a:t>)</a:t>
            </a:r>
            <a:r>
              <a:rPr lang="en-US" sz="2400" i="1"/>
              <a:t> = unknown</a:t>
            </a:r>
          </a:p>
          <a:p>
            <a:pPr lvl="1"/>
            <a:r>
              <a:rPr lang="en-US" sz="2400"/>
              <a:t>In SQL “</a:t>
            </a:r>
            <a:r>
              <a:rPr lang="en-US" sz="2400" i="1"/>
              <a:t>P</a:t>
            </a:r>
            <a:r>
              <a:rPr lang="en-US" sz="2400" b="1"/>
              <a:t> is unknown</a:t>
            </a:r>
            <a:r>
              <a:rPr lang="en-US" sz="2400"/>
              <a:t>”</a:t>
            </a:r>
            <a:r>
              <a:rPr lang="en-US" sz="2400" b="1"/>
              <a:t> </a:t>
            </a:r>
            <a:r>
              <a:rPr lang="en-US" sz="2400"/>
              <a:t>evaluates to true if predicate </a:t>
            </a:r>
            <a:r>
              <a:rPr lang="en-US" sz="2400" i="1"/>
              <a:t>P</a:t>
            </a:r>
            <a:r>
              <a:rPr lang="en-US" sz="2400"/>
              <a:t> evaluates to </a:t>
            </a:r>
            <a:r>
              <a:rPr lang="en-US" sz="2400" i="1"/>
              <a:t>unknown</a:t>
            </a:r>
          </a:p>
          <a:p>
            <a:r>
              <a:rPr lang="en-US" sz="2400"/>
              <a:t>Result of select</a:t>
            </a:r>
            <a:r>
              <a:rPr lang="en-US" sz="2400" b="1"/>
              <a:t> </a:t>
            </a:r>
            <a:r>
              <a:rPr lang="en-US" sz="2400"/>
              <a:t> predicate is treated as </a:t>
            </a:r>
            <a:r>
              <a:rPr lang="en-US" sz="2400" i="1"/>
              <a:t>false </a:t>
            </a:r>
            <a:r>
              <a:rPr lang="en-US" sz="2400"/>
              <a:t>if it evaluates to </a:t>
            </a:r>
            <a:r>
              <a:rPr lang="en-US" sz="2400" i="1"/>
              <a:t>unknown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Relation Instance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r>
              <a:rPr lang="en-US" sz="2800" dirty="0"/>
              <a:t>The current values (</a:t>
            </a:r>
            <a:r>
              <a:rPr lang="en-US" sz="2800" i="1" dirty="0"/>
              <a:t>relation instance</a:t>
            </a:r>
            <a:r>
              <a:rPr lang="en-US" sz="2800" dirty="0"/>
              <a:t>) of a relation are specified by a table</a:t>
            </a:r>
          </a:p>
          <a:p>
            <a:r>
              <a:rPr lang="en-US" sz="2800" dirty="0"/>
              <a:t>An element </a:t>
            </a:r>
            <a:r>
              <a:rPr lang="en-US" sz="2800" i="1" dirty="0"/>
              <a:t>t</a:t>
            </a:r>
            <a:r>
              <a:rPr lang="en-US" sz="2800" dirty="0"/>
              <a:t> of </a:t>
            </a:r>
            <a:r>
              <a:rPr lang="en-US" sz="2800" i="1" dirty="0"/>
              <a:t>r</a:t>
            </a:r>
            <a:r>
              <a:rPr lang="en-US" sz="2800" dirty="0"/>
              <a:t> is a </a:t>
            </a:r>
            <a:r>
              <a:rPr lang="en-US" sz="2800" i="1" dirty="0" err="1"/>
              <a:t>tuple</a:t>
            </a:r>
            <a:r>
              <a:rPr lang="en-US" sz="2800" dirty="0"/>
              <a:t>, represented by a </a:t>
            </a:r>
            <a:r>
              <a:rPr lang="en-US" sz="2800" i="1" dirty="0"/>
              <a:t>row </a:t>
            </a:r>
            <a:r>
              <a:rPr lang="en-US" sz="2800" dirty="0"/>
              <a:t>in a table</a:t>
            </a:r>
          </a:p>
          <a:p>
            <a:r>
              <a:rPr lang="en-US" sz="2800" dirty="0"/>
              <a:t>Order of </a:t>
            </a:r>
            <a:r>
              <a:rPr lang="en-US" sz="2800" dirty="0" err="1"/>
              <a:t>tuples</a:t>
            </a:r>
            <a:r>
              <a:rPr lang="en-US" sz="2800" dirty="0"/>
              <a:t> is irrelevant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98638" y="3781425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 i="1">
                <a:latin typeface="Helvetica" pitchFamily="34" charset="0"/>
              </a:rPr>
              <a:t>Jones</a:t>
            </a:r>
          </a:p>
          <a:p>
            <a:pPr eaLnBrk="0" hangingPunct="0"/>
            <a:r>
              <a:rPr lang="en-US" sz="1800" i="1">
                <a:latin typeface="Helvetica" pitchFamily="34" charset="0"/>
              </a:rPr>
              <a:t>Smith</a:t>
            </a:r>
          </a:p>
          <a:p>
            <a:pPr eaLnBrk="0" hangingPunct="0"/>
            <a:r>
              <a:rPr lang="en-US" sz="1800" i="1">
                <a:latin typeface="Helvetica" pitchFamily="34" charset="0"/>
              </a:rPr>
              <a:t>Curry</a:t>
            </a:r>
          </a:p>
          <a:p>
            <a:pPr eaLnBrk="0" hangingPunct="0"/>
            <a:r>
              <a:rPr lang="en-US" sz="1800" i="1">
                <a:latin typeface="Helvetica" pitchFamily="34" charset="0"/>
              </a:rPr>
              <a:t>Lindsay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7986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customer_name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551238" y="3781425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Helvetica" pitchFamily="34" charset="0"/>
              </a:rPr>
              <a:t>Main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North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North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Park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5512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customer_street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03838" y="3781425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Helvetica" pitchFamily="34" charset="0"/>
              </a:rPr>
              <a:t>Harrison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Rye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Rye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Pittsfield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3038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customer_city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932238" y="5305425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customer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040563" y="2743200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attributes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(or columns)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2789238" y="2986088"/>
            <a:ext cx="43291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4572000" y="2974975"/>
            <a:ext cx="255746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6296025" y="2974975"/>
            <a:ext cx="84455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7318375" y="4144963"/>
            <a:ext cx="108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tuples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(or rows)</a:t>
            </a: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 flipV="1">
            <a:off x="7072313" y="4110038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>
            <a:off x="7059613" y="4329113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7048500" y="4340225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>
            <a:off x="7059613" y="4349750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086600" cy="914400"/>
          </a:xfrm>
        </p:spPr>
        <p:txBody>
          <a:bodyPr/>
          <a:lstStyle/>
          <a:p>
            <a:r>
              <a:rPr lang="en-US" dirty="0"/>
              <a:t>Bank Example Queries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>
          <a:xfrm>
            <a:off x="798513" y="2895600"/>
            <a:ext cx="7848600" cy="10033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Find the name of all customers who have a loan at the bank and the loan amount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762000" y="914400"/>
            <a:ext cx="75009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kumimoji="1" lang="en-US" sz="3200" dirty="0">
                <a:sym typeface="Symbol" pitchFamily="18" charset="2"/>
              </a:rPr>
              <a:t>Find the names of all customers who have a loan and an account at bank.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66800" y="2057400"/>
            <a:ext cx="75692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i="1" baseline="-25000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borrower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  </a:t>
            </a:r>
            <a:r>
              <a:rPr kumimoji="1" lang="en-US" i="1" baseline="-25000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depositor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</a:t>
            </a:r>
          </a:p>
          <a:p>
            <a:pPr lvl="1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endParaRPr lang="en-US" sz="1800">
              <a:latin typeface="Helvetica" pitchFamily="34" charset="0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066800" y="4343400"/>
            <a:ext cx="756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i="1" baseline="-25000">
                <a:latin typeface="Helvetica" pitchFamily="34" charset="0"/>
                <a:sym typeface="Symbol" pitchFamily="18" charset="2"/>
              </a:rPr>
              <a:t>customer_name, loan_number, amount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(borrower     loan)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 rot="16200000" flipV="1">
            <a:off x="6613525" y="44799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uild="p"/>
      <p:bldP spid="55299" grpId="0" autoUpdateAnimBg="0"/>
      <p:bldP spid="55300" grpId="0" autoUpdateAnimBg="0"/>
      <p:bldP spid="55302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33400" y="2438400"/>
            <a:ext cx="83820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92150" lvl="1" indent="-2349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sz="1800">
                <a:latin typeface="Helvetica" pitchFamily="34" charset="0"/>
              </a:rPr>
              <a:t>Query 1</a:t>
            </a:r>
          </a:p>
          <a:p>
            <a:pPr lvl="2" eaLnBrk="0" hangingPunct="0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200" i="1" baseline="-25000">
                <a:latin typeface="Helvetica" pitchFamily="34" charset="0"/>
              </a:rPr>
              <a:t>customer_name </a:t>
            </a:r>
            <a:r>
              <a:rPr kumimoji="1" lang="en-US" sz="1800">
                <a:latin typeface="Helvetica" pitchFamily="34" charset="0"/>
              </a:rPr>
              <a:t>(</a:t>
            </a:r>
            <a:r>
              <a:rPr kumimoji="1" lang="en-US" sz="2200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100" i="1" baseline="-25000">
                <a:latin typeface="Helvetica" pitchFamily="34" charset="0"/>
                <a:sym typeface="Symbol" pitchFamily="18" charset="2"/>
              </a:rPr>
              <a:t>branch_name </a:t>
            </a:r>
            <a:r>
              <a:rPr kumimoji="1" lang="en-US" sz="2100" baseline="-25000">
                <a:latin typeface="Helvetica" pitchFamily="34" charset="0"/>
                <a:sym typeface="Symbol" pitchFamily="18" charset="2"/>
              </a:rPr>
              <a:t>= “Downtown</a:t>
            </a:r>
            <a:r>
              <a:rPr kumimoji="1" lang="en-US" sz="1800" baseline="-25000">
                <a:latin typeface="Helvetica" pitchFamily="34" charset="0"/>
                <a:sym typeface="Symbol" pitchFamily="18" charset="2"/>
              </a:rPr>
              <a:t>” 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depositor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      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account 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)) </a:t>
            </a:r>
          </a:p>
          <a:p>
            <a:pPr lvl="2" eaLnBrk="0" hangingPunct="0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        </a:t>
            </a:r>
            <a:r>
              <a:rPr kumimoji="1" lang="en-US" sz="2100" i="1" baseline="-25000">
                <a:latin typeface="Helvetica" pitchFamily="34" charset="0"/>
              </a:rPr>
              <a:t>customer_name </a:t>
            </a:r>
            <a:r>
              <a:rPr kumimoji="1" lang="en-US" sz="1800">
                <a:latin typeface="Helvetica" pitchFamily="34" charset="0"/>
              </a:rPr>
              <a:t>(</a:t>
            </a:r>
            <a:r>
              <a:rPr kumimoji="1" lang="en-US" sz="2200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100" i="1" baseline="-25000">
                <a:latin typeface="Helvetica" pitchFamily="34" charset="0"/>
                <a:sym typeface="Symbol" pitchFamily="18" charset="2"/>
              </a:rPr>
              <a:t>branch_name </a:t>
            </a:r>
            <a:r>
              <a:rPr kumimoji="1" lang="en-US" sz="2100" baseline="-25000">
                <a:latin typeface="Helvetica" pitchFamily="34" charset="0"/>
                <a:sym typeface="Symbol" pitchFamily="18" charset="2"/>
              </a:rPr>
              <a:t>= “Uptown</a:t>
            </a:r>
            <a:r>
              <a:rPr kumimoji="1" lang="en-US" sz="1800" baseline="-25000">
                <a:latin typeface="Helvetica" pitchFamily="34" charset="0"/>
                <a:sym typeface="Symbol" pitchFamily="18" charset="2"/>
              </a:rPr>
              <a:t>” 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depositor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     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account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))</a:t>
            </a:r>
            <a:endParaRPr lang="en-US" sz="1800">
              <a:latin typeface="Helvetica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962400"/>
            <a:ext cx="7435850" cy="1606550"/>
            <a:chOff x="566" y="2788"/>
            <a:chExt cx="4444" cy="1012"/>
          </a:xfrm>
        </p:grpSpPr>
        <p:sp>
          <p:nvSpPr>
            <p:cNvPr id="56324" name="AutoShape 4"/>
            <p:cNvSpPr>
              <a:spLocks noChangeArrowheads="1"/>
            </p:cNvSpPr>
            <p:nvPr/>
          </p:nvSpPr>
          <p:spPr bwMode="auto">
            <a:xfrm rot="16200000" flipV="1">
              <a:off x="3641" y="3157"/>
              <a:ext cx="124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566" y="2788"/>
              <a:ext cx="4444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36600" lvl="1" indent="-279400" eaLnBrk="0" hangingPunct="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</a:pPr>
              <a:r>
                <a:rPr kumimoji="1" lang="en-US" sz="1800" dirty="0">
                  <a:latin typeface="Helvetica" pitchFamily="34" charset="0"/>
                </a:rPr>
                <a:t>Query 2</a:t>
              </a:r>
            </a:p>
            <a:p>
              <a:pPr marL="736600" lvl="1" indent="-279400" eaLnBrk="0" hangingPunct="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 sz="1800" dirty="0">
                  <a:latin typeface="Helvetica" pitchFamily="34" charset="0"/>
                </a:rPr>
                <a:t>	 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</a:t>
              </a:r>
              <a:r>
                <a:rPr kumimoji="1" lang="en-US" sz="2300" i="1" baseline="-25000" dirty="0" err="1">
                  <a:latin typeface="Helvetica" pitchFamily="34" charset="0"/>
                </a:rPr>
                <a:t>customer_name</a:t>
              </a:r>
              <a:r>
                <a:rPr kumimoji="1" lang="en-US" sz="2300" i="1" baseline="-25000" dirty="0">
                  <a:latin typeface="Helvetica" pitchFamily="34" charset="0"/>
                </a:rPr>
                <a:t>, </a:t>
              </a:r>
              <a:r>
                <a:rPr kumimoji="1" lang="en-US" sz="2300" i="1" baseline="-25000" dirty="0" err="1">
                  <a:latin typeface="Helvetica" pitchFamily="34" charset="0"/>
                </a:rPr>
                <a:t>branch_name</a:t>
              </a:r>
              <a:r>
                <a:rPr kumimoji="1" lang="en-US" sz="1800" baseline="-25000" dirty="0">
                  <a:latin typeface="Helvetica" pitchFamily="34" charset="0"/>
                </a:rPr>
                <a:t> </a:t>
              </a:r>
              <a:r>
                <a:rPr kumimoji="1" lang="en-US" sz="1800" dirty="0">
                  <a:latin typeface="Helvetica" pitchFamily="34" charset="0"/>
                </a:rPr>
                <a:t>(</a:t>
              </a:r>
              <a:r>
                <a:rPr kumimoji="1" lang="en-US" sz="1800" i="1" dirty="0">
                  <a:latin typeface="Helvetica" pitchFamily="34" charset="0"/>
                  <a:sym typeface="Symbol" pitchFamily="18" charset="2"/>
                </a:rPr>
                <a:t>depositor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      </a:t>
              </a:r>
              <a:r>
                <a:rPr kumimoji="1" lang="en-US" sz="1800" dirty="0" smtClean="0">
                  <a:latin typeface="Helvetica" pitchFamily="34" charset="0"/>
                  <a:sym typeface="Symbol" pitchFamily="18" charset="2"/>
                </a:rPr>
                <a:t>      </a:t>
              </a:r>
              <a:r>
                <a:rPr kumimoji="1" lang="en-US" sz="1800" i="1" dirty="0" smtClean="0">
                  <a:latin typeface="Helvetica" pitchFamily="34" charset="0"/>
                  <a:sym typeface="Symbol" pitchFamily="18" charset="2"/>
                </a:rPr>
                <a:t>account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)</a:t>
              </a:r>
              <a:br>
                <a:rPr kumimoji="1" lang="en-US" sz="1800" dirty="0">
                  <a:latin typeface="Helvetica" pitchFamily="34" charset="0"/>
                  <a:sym typeface="Symbol" pitchFamily="18" charset="2"/>
                </a:rPr>
              </a:b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	         </a:t>
              </a:r>
              <a:r>
                <a:rPr kumimoji="1" lang="en-US" sz="1800" i="1" dirty="0">
                  <a:latin typeface="Helvetica" pitchFamily="34" charset="0"/>
                  <a:sym typeface="Symbol" pitchFamily="18" charset="2"/>
                </a:rPr>
                <a:t></a:t>
              </a:r>
              <a:r>
                <a:rPr kumimoji="1" lang="en-US" sz="2200" i="1" baseline="-25000" dirty="0">
                  <a:latin typeface="Helvetica" pitchFamily="34" charset="0"/>
                  <a:sym typeface="Symbol" pitchFamily="18" charset="2"/>
                </a:rPr>
                <a:t>temp(</a:t>
              </a:r>
              <a:r>
                <a:rPr kumimoji="1" lang="en-US" sz="2200" i="1" baseline="-25000" dirty="0" err="1">
                  <a:latin typeface="Helvetica" pitchFamily="34" charset="0"/>
                  <a:sym typeface="Symbol" pitchFamily="18" charset="2"/>
                </a:rPr>
                <a:t>branch_name</a:t>
              </a:r>
              <a:r>
                <a:rPr kumimoji="1" lang="en-US" sz="1800" i="1" baseline="-25000" dirty="0">
                  <a:latin typeface="Helvetica" pitchFamily="34" charset="0"/>
                  <a:sym typeface="Symbol" pitchFamily="18" charset="2"/>
                </a:rPr>
                <a:t>)</a:t>
              </a:r>
              <a:r>
                <a:rPr kumimoji="1" lang="en-US" sz="1800" baseline="-25000" dirty="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({(</a:t>
              </a:r>
              <a:r>
                <a:rPr kumimoji="1" lang="en-US" sz="1800" i="1" dirty="0">
                  <a:latin typeface="Helvetica" pitchFamily="34" charset="0"/>
                  <a:sym typeface="Symbol" pitchFamily="18" charset="2"/>
                </a:rPr>
                <a:t>“Downtown” 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)</a:t>
              </a:r>
              <a:r>
                <a:rPr kumimoji="1" lang="en-US" sz="1800" i="1" dirty="0">
                  <a:latin typeface="Helvetica" pitchFamily="34" charset="0"/>
                  <a:sym typeface="Symbol" pitchFamily="18" charset="2"/>
                </a:rPr>
                <a:t>, 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1800" i="1" dirty="0">
                  <a:latin typeface="Helvetica" pitchFamily="34" charset="0"/>
                  <a:sym typeface="Symbol" pitchFamily="18" charset="2"/>
                </a:rPr>
                <a:t>“Uptown” 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)})</a:t>
              </a:r>
            </a:p>
            <a:p>
              <a:pPr marL="736600" lvl="1" indent="-279400" eaLnBrk="0" hangingPunct="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Note that Query 2 uses a constant relation.</a:t>
              </a:r>
            </a:p>
          </p:txBody>
        </p:sp>
      </p:grpSp>
      <p:sp>
        <p:nvSpPr>
          <p:cNvPr id="56326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645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Bank Example Queries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1304925"/>
            <a:ext cx="8534400" cy="752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all customers who have an account from at least the “Downtown” and the Uptown” branches.</a:t>
            </a:r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 rot="16200000" flipV="1">
            <a:off x="6766718" y="3032919"/>
            <a:ext cx="152400" cy="182563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AutoShape 9"/>
          <p:cNvSpPr>
            <a:spLocks noChangeArrowheads="1"/>
          </p:cNvSpPr>
          <p:nvPr/>
        </p:nvSpPr>
        <p:spPr bwMode="auto">
          <a:xfrm rot="16200000" flipV="1">
            <a:off x="6918325" y="3565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772400" cy="685800"/>
          </a:xfrm>
        </p:spPr>
        <p:txBody>
          <a:bodyPr>
            <a:normAutofit/>
          </a:bodyPr>
          <a:lstStyle/>
          <a:p>
            <a:r>
              <a:rPr lang="en-US" sz="4000" dirty="0"/>
              <a:t>Database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/>
              <a:t>A database consists of multiple relations</a:t>
            </a:r>
          </a:p>
          <a:p>
            <a:pPr>
              <a:spcBef>
                <a:spcPct val="60000"/>
              </a:spcBef>
            </a:pPr>
            <a:r>
              <a:rPr lang="en-US" dirty="0"/>
              <a:t>Information about an enterprise is broken up into parts, with  each relation storing one part of the information</a:t>
            </a:r>
          </a:p>
          <a:p>
            <a:pPr>
              <a:spcBef>
                <a:spcPct val="60000"/>
              </a:spcBef>
            </a:pPr>
            <a:r>
              <a:rPr lang="en-US" dirty="0"/>
              <a:t>E.g.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i="1" dirty="0"/>
              <a:t>account </a:t>
            </a:r>
            <a:r>
              <a:rPr lang="en-US" dirty="0"/>
              <a:t>:    information about accounts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i="1" dirty="0"/>
              <a:t>depositor </a:t>
            </a:r>
            <a:r>
              <a:rPr lang="en-US" dirty="0"/>
              <a:t>:   which customer owns which account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i="1" dirty="0"/>
              <a:t>customer </a:t>
            </a:r>
            <a:r>
              <a:rPr lang="en-US" dirty="0"/>
              <a:t>:   information about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i="1"/>
              <a:t>customer </a:t>
            </a:r>
            <a:r>
              <a:rPr lang="en-US"/>
              <a:t>Relation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 l="1790" t="531" r="1791" b="1326"/>
          <a:stretch>
            <a:fillRect/>
          </a:stretch>
        </p:blipFill>
        <p:spPr bwMode="auto">
          <a:xfrm>
            <a:off x="1600200" y="1447800"/>
            <a:ext cx="6543675" cy="49958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3230</TotalTime>
  <Words>3488</Words>
  <Application>Microsoft PowerPoint</Application>
  <PresentationFormat>On-screen Show (4:3)</PresentationFormat>
  <Paragraphs>1020</Paragraphs>
  <Slides>71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Flow</vt:lpstr>
      <vt:lpstr>Equation</vt:lpstr>
      <vt:lpstr>Document</vt:lpstr>
      <vt:lpstr>Relational Model</vt:lpstr>
      <vt:lpstr>Relational Model Concepts</vt:lpstr>
      <vt:lpstr>Example of a Relation</vt:lpstr>
      <vt:lpstr>Relational Data Structure</vt:lpstr>
      <vt:lpstr>Attribute Types</vt:lpstr>
      <vt:lpstr>Relation Schemas</vt:lpstr>
      <vt:lpstr>Relation Instance</vt:lpstr>
      <vt:lpstr>Database</vt:lpstr>
      <vt:lpstr>The customer Relation</vt:lpstr>
      <vt:lpstr>The depositor Relation</vt:lpstr>
      <vt:lpstr>Properties of Relation</vt:lpstr>
      <vt:lpstr>Why Split Information Across Relations?</vt:lpstr>
      <vt:lpstr>   Codd's Rules for RDBMS </vt:lpstr>
      <vt:lpstr>Remaining 12 CODD’S RULES</vt:lpstr>
      <vt:lpstr>CODD’S RULES </vt:lpstr>
      <vt:lpstr>CODD’S RULES </vt:lpstr>
      <vt:lpstr>CODD’S RULES </vt:lpstr>
      <vt:lpstr>CODD’S RULES </vt:lpstr>
      <vt:lpstr>CODD’S RULES </vt:lpstr>
      <vt:lpstr>Keys</vt:lpstr>
      <vt:lpstr>Keys (Cont.)</vt:lpstr>
      <vt:lpstr>Foreign Keys</vt:lpstr>
      <vt:lpstr>Schema Diagram</vt:lpstr>
      <vt:lpstr>Entity Integrity</vt:lpstr>
      <vt:lpstr>Referential Integrity</vt:lpstr>
      <vt:lpstr>Referential Integrity Constraint</vt:lpstr>
      <vt:lpstr>Enterprise Constraints</vt:lpstr>
      <vt:lpstr>Views</vt:lpstr>
      <vt:lpstr>Query Languages</vt:lpstr>
      <vt:lpstr>Relational Algebra</vt:lpstr>
      <vt:lpstr>Select Operation – Example</vt:lpstr>
      <vt:lpstr>Project Operation – Example</vt:lpstr>
      <vt:lpstr>Union Operation – Example</vt:lpstr>
      <vt:lpstr>Set Difference Operation – Example</vt:lpstr>
      <vt:lpstr>Cartesian-Product Operation –Example</vt:lpstr>
      <vt:lpstr>Rename Operation</vt:lpstr>
      <vt:lpstr>Composition of Operations</vt:lpstr>
      <vt:lpstr>Banking Example</vt:lpstr>
      <vt:lpstr>Example Queries</vt:lpstr>
      <vt:lpstr>Example Queries</vt:lpstr>
      <vt:lpstr>Example Queries</vt:lpstr>
      <vt:lpstr>Additional Operations</vt:lpstr>
      <vt:lpstr>Set-Intersection Operation – Example</vt:lpstr>
      <vt:lpstr>Natural-Join Operation</vt:lpstr>
      <vt:lpstr>Natural Join Operation – Example</vt:lpstr>
      <vt:lpstr>Bank Example Queries</vt:lpstr>
      <vt:lpstr>Aggregate Functions and Operations</vt:lpstr>
      <vt:lpstr>Aggregate Operation – Example</vt:lpstr>
      <vt:lpstr>Aggregate Operation – Example</vt:lpstr>
      <vt:lpstr>Aggregate Functions (Cont.)</vt:lpstr>
      <vt:lpstr>Outer Join</vt:lpstr>
      <vt:lpstr>Outer Join – Example</vt:lpstr>
      <vt:lpstr>Outer Join – Example</vt:lpstr>
      <vt:lpstr>Outer Join – Example</vt:lpstr>
      <vt:lpstr>Division Operation</vt:lpstr>
      <vt:lpstr>Division Operation – Example</vt:lpstr>
      <vt:lpstr>Another Division Example</vt:lpstr>
      <vt:lpstr>Examples of Division A/B</vt:lpstr>
      <vt:lpstr>Bank Example Queries</vt:lpstr>
      <vt:lpstr>Assignment Operation</vt:lpstr>
      <vt:lpstr>Modification of the Database</vt:lpstr>
      <vt:lpstr>Deletion</vt:lpstr>
      <vt:lpstr>Deletion Examples</vt:lpstr>
      <vt:lpstr>Insertion</vt:lpstr>
      <vt:lpstr>Insertion Examples</vt:lpstr>
      <vt:lpstr>Updating</vt:lpstr>
      <vt:lpstr>Update Examples</vt:lpstr>
      <vt:lpstr>Null Values</vt:lpstr>
      <vt:lpstr>Null Values</vt:lpstr>
      <vt:lpstr>Bank Example Queries</vt:lpstr>
      <vt:lpstr>Bank Example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Rushali</dc:creator>
  <cp:lastModifiedBy>Rushali</cp:lastModifiedBy>
  <cp:revision>185</cp:revision>
  <dcterms:created xsi:type="dcterms:W3CDTF">1601-01-01T00:00:00Z</dcterms:created>
  <dcterms:modified xsi:type="dcterms:W3CDTF">2021-09-09T07:08:45Z</dcterms:modified>
</cp:coreProperties>
</file>