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48"/>
  </p:notesMasterIdLst>
  <p:handoutMasterIdLst>
    <p:handoutMasterId r:id="rId49"/>
  </p:handoutMasterIdLst>
  <p:sldIdLst>
    <p:sldId id="320" r:id="rId2"/>
    <p:sldId id="257" r:id="rId3"/>
    <p:sldId id="259" r:id="rId4"/>
    <p:sldId id="345" r:id="rId5"/>
    <p:sldId id="260" r:id="rId6"/>
    <p:sldId id="258" r:id="rId7"/>
    <p:sldId id="261" r:id="rId8"/>
    <p:sldId id="262" r:id="rId9"/>
    <p:sldId id="342" r:id="rId10"/>
    <p:sldId id="346" r:id="rId11"/>
    <p:sldId id="343" r:id="rId12"/>
    <p:sldId id="265" r:id="rId13"/>
    <p:sldId id="266" r:id="rId14"/>
    <p:sldId id="267" r:id="rId15"/>
    <p:sldId id="340" r:id="rId16"/>
    <p:sldId id="268" r:id="rId17"/>
    <p:sldId id="269" r:id="rId18"/>
    <p:sldId id="270" r:id="rId19"/>
    <p:sldId id="347" r:id="rId20"/>
    <p:sldId id="271" r:id="rId21"/>
    <p:sldId id="272" r:id="rId22"/>
    <p:sldId id="273" r:id="rId23"/>
    <p:sldId id="325" r:id="rId24"/>
    <p:sldId id="274" r:id="rId25"/>
    <p:sldId id="352" r:id="rId26"/>
    <p:sldId id="353" r:id="rId27"/>
    <p:sldId id="275" r:id="rId28"/>
    <p:sldId id="354" r:id="rId29"/>
    <p:sldId id="276" r:id="rId30"/>
    <p:sldId id="326" r:id="rId31"/>
    <p:sldId id="349" r:id="rId32"/>
    <p:sldId id="350" r:id="rId33"/>
    <p:sldId id="351" r:id="rId34"/>
    <p:sldId id="327" r:id="rId35"/>
    <p:sldId id="329" r:id="rId36"/>
    <p:sldId id="330" r:id="rId37"/>
    <p:sldId id="277" r:id="rId38"/>
    <p:sldId id="278" r:id="rId39"/>
    <p:sldId id="279" r:id="rId40"/>
    <p:sldId id="332" r:id="rId41"/>
    <p:sldId id="334" r:id="rId42"/>
    <p:sldId id="341" r:id="rId43"/>
    <p:sldId id="282" r:id="rId44"/>
    <p:sldId id="281" r:id="rId45"/>
    <p:sldId id="348" r:id="rId46"/>
    <p:sldId id="355" r:id="rId47"/>
  </p:sldIdLst>
  <p:sldSz cx="9144000" cy="6858000" type="screen4x3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-1416" y="-102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6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E7C46CA8-5F02-4410-AF49-5DBB9FB1A44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fld id="{3E3C0CBD-B6CD-4929-995E-21F02B7BE8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29475-89F5-4A7D-931B-205E7F45604D}" type="slidenum">
              <a:rPr lang="en-US"/>
              <a:pPr/>
              <a:t>1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AC7C4-A0DD-4CB4-A77D-FB3F6C86ABEC}" type="slidenum">
              <a:rPr lang="en-US"/>
              <a:pPr/>
              <a:t>11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71ED7-8BCB-43B5-A743-CF0E5473DBD5}" type="slidenum">
              <a:rPr lang="en-US"/>
              <a:pPr/>
              <a:t>12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85FB3-B38F-422D-8AA7-3E885D452E4C}" type="slidenum">
              <a:rPr lang="en-US"/>
              <a:pPr/>
              <a:t>13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0869E-0C80-4901-A6C0-E6A67EA3032B}" type="slidenum">
              <a:rPr lang="en-US"/>
              <a:pPr/>
              <a:t>14</a:t>
            </a:fld>
            <a:endParaRPr lang="en-US"/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975FE-3FEB-4389-8423-CFC353D9EDE8}" type="slidenum">
              <a:rPr lang="en-US"/>
              <a:pPr/>
              <a:t>15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61B6B-44FD-4A42-A387-8CC4EE7E2730}" type="slidenum">
              <a:rPr lang="en-US"/>
              <a:pPr/>
              <a:t>16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C7DF4-665E-41A4-AC81-4561D73AE5BD}" type="slidenum">
              <a:rPr lang="en-US"/>
              <a:pPr/>
              <a:t>17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7A5D47-F118-4EF3-8B7A-C8B67757C658}" type="slidenum">
              <a:rPr lang="en-US"/>
              <a:pPr/>
              <a:t>18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7A5D47-F118-4EF3-8B7A-C8B67757C658}" type="slidenum">
              <a:rPr lang="en-US"/>
              <a:pPr/>
              <a:t>19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9EF4D4-2A76-452B-B9E4-B70F986BE4D4}" type="slidenum">
              <a:rPr lang="en-US"/>
              <a:pPr/>
              <a:t>20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F45F6-2B21-4A42-80E2-3970875ACFF0}" type="slidenum">
              <a:rPr lang="en-US"/>
              <a:pPr/>
              <a:t>2</a:t>
            </a:fld>
            <a:endParaRPr lang="en-US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9B28A0-B53B-4330-8E43-AF99314AE2D1}" type="slidenum">
              <a:rPr lang="en-US"/>
              <a:pPr/>
              <a:t>21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5AA980-9809-4C9F-93AE-A5800B68D868}" type="slidenum">
              <a:rPr lang="en-US"/>
              <a:pPr/>
              <a:t>22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A64AC-C58E-4438-ADA2-5708CC147E2F}" type="slidenum">
              <a:rPr lang="en-US"/>
              <a:pPr/>
              <a:t>23</a:t>
            </a:fld>
            <a:endParaRPr 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B3CA6-1DEE-4587-B2ED-C765681CCAE2}" type="slidenum">
              <a:rPr lang="en-US"/>
              <a:pPr/>
              <a:t>24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251C4-3C7D-4060-B27E-F2A0799EA02C}" type="slidenum">
              <a:rPr lang="en-US"/>
              <a:pPr/>
              <a:t>27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89CB1-92CF-4F6B-BC45-B7DCA9981AD4}" type="slidenum">
              <a:rPr lang="en-US"/>
              <a:pPr/>
              <a:t>29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E76DF-71B6-4F41-B2F0-D3309F7EB1FA}" type="slidenum">
              <a:rPr lang="en-US"/>
              <a:pPr/>
              <a:t>30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02691-9CC1-4816-94EF-4CCC72545A6D}" type="slidenum">
              <a:rPr lang="en-US"/>
              <a:pPr/>
              <a:t>31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B22D93-BCAC-4EF5-A789-3F097BF2996F}" type="slidenum">
              <a:rPr lang="en-US"/>
              <a:pPr/>
              <a:t>32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45F642-8395-4D7F-AA62-2A3EA5B8B1AE}" type="slidenum">
              <a:rPr lang="en-US"/>
              <a:pPr/>
              <a:t>33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FCA06-8B42-4943-B02A-24F4BE53F280}" type="slidenum">
              <a:rPr lang="en-US"/>
              <a:pPr/>
              <a:t>3</a:t>
            </a:fld>
            <a:endParaRPr lang="en-US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595B4-B1E7-4CA5-926D-323E7CB8C73A}" type="slidenum">
              <a:rPr lang="en-US"/>
              <a:pPr/>
              <a:t>34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AC537-AD05-4BBA-B23C-585BEE0B7F6D}" type="slidenum">
              <a:rPr lang="en-US"/>
              <a:pPr/>
              <a:t>35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7D854-3E9E-4A3F-A498-BC0156D2F2E5}" type="slidenum">
              <a:rPr lang="en-US"/>
              <a:pPr/>
              <a:t>36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D9444-5856-4CF5-8CE9-C7884C4D5A50}" type="slidenum">
              <a:rPr lang="en-US"/>
              <a:pPr/>
              <a:t>37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AF9A9-2333-49C2-9E14-AA9FEE894BFE}" type="slidenum">
              <a:rPr lang="en-US"/>
              <a:pPr/>
              <a:t>38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80314-AD93-40F3-B2D3-D8D765CE8C66}" type="slidenum">
              <a:rPr lang="en-US"/>
              <a:pPr/>
              <a:t>39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402602-396C-4E46-A99E-EFAB3F6FA564}" type="slidenum">
              <a:rPr lang="en-US"/>
              <a:pPr/>
              <a:t>40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2F0CD-D0EF-4A82-B63D-F1DED3497AFA}" type="slidenum">
              <a:rPr lang="en-US"/>
              <a:pPr/>
              <a:t>41</a:t>
            </a:fld>
            <a:endParaRPr lang="en-US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164520-40D8-4552-BAA0-07FA7EDDEFA4}" type="slidenum">
              <a:rPr lang="en-US"/>
              <a:pPr/>
              <a:t>42</a:t>
            </a:fld>
            <a:endParaRPr lang="en-US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5072A-0270-46B2-9416-C65A57C348DF}" type="slidenum">
              <a:rPr lang="en-US"/>
              <a:pPr/>
              <a:t>43</a:t>
            </a:fld>
            <a:endParaRPr 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36EF1-F92F-4CC5-B7C2-2B7819713CF3}" type="slidenum">
              <a:rPr lang="en-US"/>
              <a:pPr/>
              <a:t>4</a:t>
            </a:fld>
            <a:endParaRPr lang="en-US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0D81B4-4100-4A39-8C41-85C4B123F7E0}" type="slidenum">
              <a:rPr lang="en-US"/>
              <a:pPr/>
              <a:t>44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F4050A-34EE-4623-A001-0C1113E9E89C}" type="slidenum">
              <a:rPr lang="en-US"/>
              <a:pPr/>
              <a:t>45</a:t>
            </a:fld>
            <a:endParaRPr lang="en-US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C4575-08B2-423C-A474-1BD9E56B021C}" type="slidenum">
              <a:rPr lang="en-US"/>
              <a:pPr/>
              <a:t>5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5A255-880F-4E31-A308-417CAB44F625}" type="slidenum">
              <a:rPr lang="en-US"/>
              <a:pPr/>
              <a:t>6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F0BBC7-132B-45A0-B289-89A77A863241}" type="slidenum">
              <a:rPr lang="en-US"/>
              <a:pPr/>
              <a:t>7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47235E-23CC-497A-ACC8-52197FA1BA5F}" type="slidenum">
              <a:rPr lang="en-US"/>
              <a:pPr/>
              <a:t>8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5DC1B-1D73-4E18-8228-7855C003609E}" type="slidenum">
              <a:rPr lang="en-US"/>
              <a:pPr/>
              <a:t>9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130FB-A3F7-457E-BE60-B667DD0A74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1F6F-7126-4105-8603-7D5D13AC10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4D56-FA07-458C-9F28-DCACFC47D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E47EC-902D-42CA-8AA5-A063F1C91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2250-455D-407A-802F-CF7A1EC4A6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9B3D7-FB63-4DD5-87B3-A110584E9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5CB1-7579-4851-BDCD-3FEF7551B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7340-454C-46B4-BF92-FF8E6FFC9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295F-898C-4A76-B427-A4C41087E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A7B4-94CA-46DE-B2DA-F1F5F57D0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E47B17-89CA-4FCE-A0D2-22E28E148B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9/23/2021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D765D4-1EF6-45F0-BE6B-3A3D1343AD0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Transactions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Atomicity and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398" t="18303" r="597" b="18567"/>
          <a:stretch>
            <a:fillRect/>
          </a:stretch>
        </p:blipFill>
        <p:spPr bwMode="auto">
          <a:xfrm>
            <a:off x="1052946" y="2105889"/>
            <a:ext cx="6669232" cy="42533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527" y="41573"/>
            <a:ext cx="8908473" cy="1161040"/>
          </a:xfrm>
        </p:spPr>
        <p:txBody>
          <a:bodyPr>
            <a:noAutofit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Implementation </a:t>
            </a:r>
            <a:r>
              <a:rPr lang="en-US" sz="4400" dirty="0"/>
              <a:t>of Atomicity and Durability (Cont.)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639763" y="1338263"/>
            <a:ext cx="8105775" cy="4319587"/>
          </a:xfrm>
        </p:spPr>
        <p:txBody>
          <a:bodyPr/>
          <a:lstStyle/>
          <a:p>
            <a:r>
              <a:rPr lang="en-US"/>
              <a:t>db_pointer always points to the current consistent copy of the database.</a:t>
            </a:r>
          </a:p>
          <a:p>
            <a:pPr lvl="1"/>
            <a:r>
              <a:rPr lang="en-US"/>
              <a:t>In case transaction fails, old consistent copy pointed to by </a:t>
            </a:r>
            <a:r>
              <a:rPr lang="en-US" b="1"/>
              <a:t>db_pointer</a:t>
            </a:r>
            <a:r>
              <a:rPr lang="en-US"/>
              <a:t> can be used, and the shadow copy can be deleted. </a:t>
            </a:r>
          </a:p>
          <a:p>
            <a:r>
              <a:rPr kumimoji="0" lang="en-US"/>
              <a:t>The shadow-database scheme:</a:t>
            </a:r>
          </a:p>
          <a:p>
            <a:pPr lvl="1"/>
            <a:r>
              <a:rPr lang="en-US"/>
              <a:t>Assumes that only one transaction is active at a time.</a:t>
            </a:r>
          </a:p>
          <a:p>
            <a:pPr lvl="1"/>
            <a:r>
              <a:rPr lang="en-US"/>
              <a:t>Assumes disks do not fail</a:t>
            </a:r>
          </a:p>
          <a:p>
            <a:pPr lvl="1"/>
            <a:r>
              <a:rPr lang="en-US"/>
              <a:t>Does not handle concurrent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4082"/>
            <a:ext cx="8229600" cy="1143000"/>
          </a:xfrm>
        </p:spPr>
        <p:txBody>
          <a:bodyPr/>
          <a:lstStyle/>
          <a:p>
            <a:r>
              <a:rPr lang="en-US" dirty="0"/>
              <a:t>Concurrent Executions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439025" cy="5099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Multiple transactions are allowed to run concurrently in the system.  </a:t>
            </a:r>
            <a:endParaRPr lang="en-US" dirty="0" smtClean="0"/>
          </a:p>
          <a:p>
            <a:r>
              <a:rPr lang="en-US" dirty="0" smtClean="0"/>
              <a:t>Advantages </a:t>
            </a:r>
            <a:r>
              <a:rPr lang="en-US" dirty="0"/>
              <a:t>are:</a:t>
            </a:r>
          </a:p>
          <a:p>
            <a:pPr lvl="1"/>
            <a:r>
              <a:rPr lang="en-US" b="1" dirty="0"/>
              <a:t>increased processor and disk utilization</a:t>
            </a:r>
            <a:r>
              <a:rPr lang="en-US" dirty="0"/>
              <a:t>, leading to better transaction </a:t>
            </a:r>
            <a:r>
              <a:rPr lang="en-US" i="1" dirty="0"/>
              <a:t>throughput</a:t>
            </a:r>
          </a:p>
          <a:p>
            <a:pPr lvl="2"/>
            <a:r>
              <a:rPr lang="en-US" dirty="0"/>
              <a:t>E.g. one transaction can be using the CPU while another is reading from or writing to the disk</a:t>
            </a:r>
          </a:p>
          <a:p>
            <a:pPr lvl="1"/>
            <a:r>
              <a:rPr lang="en-US" b="1" dirty="0"/>
              <a:t>reduced average response time</a:t>
            </a:r>
            <a:r>
              <a:rPr lang="en-US" dirty="0"/>
              <a:t> for transactions: short transactions need not wait behind long ones.</a:t>
            </a:r>
          </a:p>
          <a:p>
            <a:r>
              <a:rPr lang="en-US" b="1" dirty="0">
                <a:solidFill>
                  <a:schemeClr val="tx2"/>
                </a:solidFill>
              </a:rPr>
              <a:t>Concurrency control schemes</a:t>
            </a:r>
            <a:r>
              <a:rPr lang="en-US" i="1" dirty="0"/>
              <a:t> </a:t>
            </a:r>
            <a:r>
              <a:rPr lang="en-US" dirty="0"/>
              <a:t>– mechanisms  to achieve isolation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control the interaction among the concurrent transactions in order to prevent them from destroying the consistency of the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048"/>
            <a:ext cx="8229600" cy="1143000"/>
          </a:xfrm>
        </p:spPr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810500" cy="4981575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chemeClr val="tx2"/>
                </a:solidFill>
              </a:rPr>
              <a:t>Schedule </a:t>
            </a:r>
            <a:r>
              <a:rPr lang="en-US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/>
              <a:t>a schedule for a set of transactions must consist of all instructions of those transactions</a:t>
            </a:r>
          </a:p>
          <a:p>
            <a:pPr lvl="1"/>
            <a:r>
              <a:rPr lang="en-US"/>
              <a:t>must preserve the order in which the instructions appear in each individual transaction.</a:t>
            </a:r>
          </a:p>
          <a:p>
            <a:r>
              <a:rPr lang="en-US"/>
              <a:t>A transaction that successfully completes its execution will have a commit instructions as the last statement </a:t>
            </a:r>
          </a:p>
          <a:p>
            <a:pPr lvl="1"/>
            <a:r>
              <a:rPr lang="en-US"/>
              <a:t>by default transaction assumed to execute commit instruction as its last step</a:t>
            </a:r>
          </a:p>
          <a:p>
            <a:r>
              <a:rPr lang="en-US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17"/>
            <a:ext cx="8229600" cy="1143000"/>
          </a:xfrm>
        </p:spPr>
        <p:txBody>
          <a:bodyPr/>
          <a:lstStyle/>
          <a:p>
            <a:r>
              <a:rPr lang="en-US" dirty="0"/>
              <a:t>Schedule 1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262813" cy="275893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/>
              <a:t>Let </a:t>
            </a:r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 transfer $50 from </a:t>
            </a:r>
            <a:r>
              <a:rPr lang="en-US" sz="2000" i="1" dirty="0"/>
              <a:t>A </a:t>
            </a:r>
            <a:r>
              <a:rPr lang="en-US" sz="2000" dirty="0"/>
              <a:t>to </a:t>
            </a:r>
            <a:r>
              <a:rPr lang="en-US" sz="2000" i="1" dirty="0"/>
              <a:t>B</a:t>
            </a:r>
            <a:r>
              <a:rPr lang="en-US" sz="2000" dirty="0"/>
              <a:t>, and 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r>
              <a:rPr lang="en-US" sz="2000" dirty="0"/>
              <a:t> transfer 10% of the balance from </a:t>
            </a:r>
            <a:r>
              <a:rPr lang="en-US" sz="2000" i="1" dirty="0"/>
              <a:t>A </a:t>
            </a:r>
            <a:r>
              <a:rPr lang="en-US" sz="2000" dirty="0"/>
              <a:t>to </a:t>
            </a:r>
            <a:r>
              <a:rPr lang="en-US" sz="2000" i="1" dirty="0"/>
              <a:t>B.</a:t>
            </a:r>
            <a:r>
              <a:rPr lang="en-US" sz="2000" dirty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/>
              <a:t>A </a:t>
            </a:r>
            <a:r>
              <a:rPr lang="en-US" sz="2000" dirty="0">
                <a:solidFill>
                  <a:schemeClr val="tx2"/>
                </a:solidFill>
              </a:rPr>
              <a:t>serial</a:t>
            </a:r>
            <a:r>
              <a:rPr lang="en-US" sz="2000" dirty="0"/>
              <a:t> schedule in which </a:t>
            </a:r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 is followed by 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r>
              <a:rPr lang="en-US" dirty="0"/>
              <a:t> </a:t>
            </a:r>
            <a:r>
              <a:rPr lang="en-US" sz="2000" dirty="0" smtClean="0"/>
              <a:t>: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A=1000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B=2000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T1 : A =1000 -50=950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1400" dirty="0" smtClean="0"/>
              <a:t>             B=2000+50=2050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sz="1400" dirty="0" smtClean="0"/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1400" dirty="0" smtClean="0"/>
              <a:t> T2: A=950-95=855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1400" dirty="0" smtClean="0"/>
              <a:t>       B= 2050+95=2145</a:t>
            </a:r>
            <a:r>
              <a:rPr lang="en-US" sz="1400" dirty="0"/>
              <a:t>	</a:t>
            </a:r>
          </a:p>
        </p:txBody>
      </p:sp>
      <p:pic>
        <p:nvPicPr>
          <p:cNvPr id="391176" name="Picture 8"/>
          <p:cNvPicPr>
            <a:picLocks noChangeAspect="1" noChangeArrowheads="1"/>
          </p:cNvPicPr>
          <p:nvPr/>
        </p:nvPicPr>
        <p:blipFill>
          <a:blip r:embed="rId3"/>
          <a:srcRect l="20474" t="557" r="20265" b="557"/>
          <a:stretch>
            <a:fillRect/>
          </a:stretch>
        </p:blipFill>
        <p:spPr bwMode="auto">
          <a:xfrm>
            <a:off x="4114079" y="2283114"/>
            <a:ext cx="3495675" cy="4375150"/>
          </a:xfrm>
          <a:prstGeom prst="rect">
            <a:avLst/>
          </a:prstGeom>
          <a:noFill/>
          <a:ln w="57150" cmpd="thinThick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758"/>
            <a:ext cx="8229600" cy="1143000"/>
          </a:xfrm>
        </p:spPr>
        <p:txBody>
          <a:bodyPr/>
          <a:lstStyle/>
          <a:p>
            <a:r>
              <a:rPr lang="en-US" dirty="0"/>
              <a:t>Schedule 2</a:t>
            </a:r>
          </a:p>
        </p:txBody>
      </p:sp>
      <p:pic>
        <p:nvPicPr>
          <p:cNvPr id="4761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20331" t="603" r="20784" b="903"/>
          <a:stretch>
            <a:fillRect/>
          </a:stretch>
        </p:blipFill>
        <p:spPr>
          <a:xfrm>
            <a:off x="2317750" y="1738313"/>
            <a:ext cx="3883025" cy="4271962"/>
          </a:xfrm>
          <a:noFill/>
          <a:ln w="38100" cmpd="dbl">
            <a:solidFill>
              <a:schemeClr val="tx2"/>
            </a:solidFill>
          </a:ln>
        </p:spPr>
      </p:pic>
      <p:sp>
        <p:nvSpPr>
          <p:cNvPr id="476165" name="Text Box 5"/>
          <p:cNvSpPr txBox="1">
            <a:spLocks noChangeArrowheads="1"/>
          </p:cNvSpPr>
          <p:nvPr/>
        </p:nvSpPr>
        <p:spPr bwMode="auto">
          <a:xfrm>
            <a:off x="741363" y="1089025"/>
            <a:ext cx="788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/>
              <a:t> A serial schedule where </a:t>
            </a:r>
            <a:r>
              <a:rPr lang="en-US" sz="2000" i="1"/>
              <a:t>T</a:t>
            </a:r>
            <a:r>
              <a:rPr lang="en-US" sz="2000" i="1" baseline="-25000"/>
              <a:t>2</a:t>
            </a:r>
            <a:r>
              <a:rPr lang="en-US" sz="2000"/>
              <a:t> is followed by </a:t>
            </a:r>
            <a:r>
              <a:rPr kumimoji="1" lang="en-US" sz="2000" i="1"/>
              <a:t>T</a:t>
            </a:r>
            <a:r>
              <a:rPr kumimoji="1" lang="en-US" sz="2000" baseline="-25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338"/>
            <a:ext cx="8229600" cy="1143000"/>
          </a:xfrm>
        </p:spPr>
        <p:txBody>
          <a:bodyPr/>
          <a:lstStyle/>
          <a:p>
            <a:r>
              <a:rPr lang="en-US" dirty="0"/>
              <a:t>Schedule 3</a:t>
            </a:r>
          </a:p>
        </p:txBody>
      </p:sp>
      <p:sp>
        <p:nvSpPr>
          <p:cNvPr id="392196" name="Rectangle 4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6765925" cy="1054100"/>
          </a:xfrm>
          <a:noFill/>
          <a:ln/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Let </a:t>
            </a:r>
            <a:r>
              <a:rPr lang="en-US" i="1"/>
              <a:t>T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i="1"/>
              <a:t>T</a:t>
            </a:r>
            <a:r>
              <a:rPr lang="en-US" baseline="-25000"/>
              <a:t>2</a:t>
            </a:r>
            <a:r>
              <a:rPr lang="en-US"/>
              <a:t> be the transactions defined previously</a:t>
            </a:r>
            <a:r>
              <a:rPr lang="en-US" i="1"/>
              <a:t>.</a:t>
            </a:r>
            <a:r>
              <a:rPr lang="en-US"/>
              <a:t>  The following schedule is not a serial schedule, but it is </a:t>
            </a:r>
            <a:r>
              <a:rPr lang="en-US" i="1">
                <a:solidFill>
                  <a:schemeClr val="tx2"/>
                </a:solidFill>
              </a:rPr>
              <a:t>equivalent</a:t>
            </a:r>
            <a:r>
              <a:rPr lang="en-US"/>
              <a:t> to Schedule 1.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		</a:t>
            </a:r>
            <a:endParaRPr lang="en-US" i="1"/>
          </a:p>
        </p:txBody>
      </p:sp>
      <p:sp>
        <p:nvSpPr>
          <p:cNvPr id="392199" name="Rectangle 7"/>
          <p:cNvSpPr>
            <a:spLocks noChangeArrowheads="1"/>
          </p:cNvSpPr>
          <p:nvPr/>
        </p:nvSpPr>
        <p:spPr bwMode="auto">
          <a:xfrm>
            <a:off x="1000125" y="6018213"/>
            <a:ext cx="6724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kumimoji="1" lang="en-US" sz="1800">
                <a:latin typeface="Arial" charset="0"/>
              </a:rPr>
              <a:t>In Schedules 1, 2 and 3, the sum A + B is preserved.</a:t>
            </a:r>
          </a:p>
        </p:txBody>
      </p:sp>
      <p:pic>
        <p:nvPicPr>
          <p:cNvPr id="392200" name="Picture 8"/>
          <p:cNvPicPr>
            <a:picLocks noChangeAspect="1" noChangeArrowheads="1"/>
          </p:cNvPicPr>
          <p:nvPr/>
        </p:nvPicPr>
        <p:blipFill>
          <a:blip r:embed="rId3"/>
          <a:srcRect l="21800" t="4266" r="23801" b="5333"/>
          <a:stretch>
            <a:fillRect/>
          </a:stretch>
        </p:blipFill>
        <p:spPr bwMode="auto">
          <a:xfrm>
            <a:off x="3259138" y="1900238"/>
            <a:ext cx="3146425" cy="39211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8323"/>
            <a:ext cx="8229600" cy="1143000"/>
          </a:xfrm>
        </p:spPr>
        <p:txBody>
          <a:bodyPr/>
          <a:lstStyle/>
          <a:p>
            <a:r>
              <a:rPr lang="en-US" dirty="0"/>
              <a:t>Schedule 4</a:t>
            </a:r>
          </a:p>
        </p:txBody>
      </p:sp>
      <p:sp>
        <p:nvSpPr>
          <p:cNvPr id="393220" name="Rectangle 4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6724650" cy="1184275"/>
          </a:xfrm>
          <a:noFill/>
          <a:ln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/>
              <a:t>The following concurrent schedule does not preserve the value of (</a:t>
            </a:r>
            <a:r>
              <a:rPr lang="en-US" i="1"/>
              <a:t>A </a:t>
            </a:r>
            <a:r>
              <a:rPr lang="en-US"/>
              <a:t>+ </a:t>
            </a:r>
            <a:r>
              <a:rPr lang="en-US" i="1"/>
              <a:t>B</a:t>
            </a:r>
            <a:r>
              <a:rPr lang="en-US"/>
              <a:t> </a:t>
            </a:r>
            <a:r>
              <a:rPr lang="en-US" i="1"/>
              <a:t>)</a:t>
            </a:r>
            <a:r>
              <a:rPr lang="en-US"/>
              <a:t>.			</a:t>
            </a:r>
            <a:endParaRPr lang="en-US" i="1"/>
          </a:p>
        </p:txBody>
      </p:sp>
      <p:pic>
        <p:nvPicPr>
          <p:cNvPr id="393226" name="Picture 10"/>
          <p:cNvPicPr>
            <a:picLocks noChangeAspect="1" noChangeArrowheads="1"/>
          </p:cNvPicPr>
          <p:nvPr/>
        </p:nvPicPr>
        <p:blipFill>
          <a:blip r:embed="rId3"/>
          <a:srcRect l="20291" t="531" r="20293" b="531"/>
          <a:stretch>
            <a:fillRect/>
          </a:stretch>
        </p:blipFill>
        <p:spPr bwMode="auto">
          <a:xfrm>
            <a:off x="2884488" y="2311415"/>
            <a:ext cx="3513137" cy="4387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4082"/>
            <a:ext cx="8229600" cy="1143000"/>
          </a:xfrm>
        </p:spPr>
        <p:txBody>
          <a:bodyPr/>
          <a:lstStyle/>
          <a:p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57745"/>
            <a:ext cx="7689850" cy="476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Basic Assumption</a:t>
            </a:r>
            <a:r>
              <a:rPr lang="en-US" dirty="0"/>
              <a:t> – Each transaction preserves database consistency.</a:t>
            </a:r>
          </a:p>
          <a:p>
            <a:pPr algn="just"/>
            <a:r>
              <a:rPr lang="en-US" dirty="0"/>
              <a:t>Thus serial execution of a set of transactions preserves database consistency.</a:t>
            </a:r>
          </a:p>
          <a:p>
            <a:pPr algn="just"/>
            <a:r>
              <a:rPr lang="en-US" dirty="0"/>
              <a:t>A (possibly concurrent) schedule is serializable if it is equivalent to a serial schedule.  </a:t>
            </a:r>
            <a:endParaRPr lang="en-US" dirty="0" smtClean="0"/>
          </a:p>
          <a:p>
            <a:pPr algn="just"/>
            <a:r>
              <a:rPr lang="en-US" dirty="0" smtClean="0"/>
              <a:t>Different </a:t>
            </a:r>
            <a:r>
              <a:rPr lang="en-US" dirty="0"/>
              <a:t>forms of schedule equivalence give rise to the notions of:</a:t>
            </a:r>
          </a:p>
          <a:p>
            <a:pPr lvl="1" algn="just">
              <a:buFont typeface="Monotype Sorts" charset="2"/>
              <a:buNone/>
            </a:pPr>
            <a:r>
              <a:rPr lang="en-US" dirty="0"/>
              <a:t>1.	</a:t>
            </a:r>
            <a:r>
              <a:rPr lang="en-US" b="1" dirty="0">
                <a:solidFill>
                  <a:schemeClr val="tx2"/>
                </a:solidFill>
              </a:rPr>
              <a:t>conflict </a:t>
            </a:r>
            <a:r>
              <a:rPr lang="en-US" b="1" dirty="0" err="1">
                <a:solidFill>
                  <a:schemeClr val="tx2"/>
                </a:solidFill>
              </a:rPr>
              <a:t>serializability</a:t>
            </a:r>
            <a:endParaRPr lang="en-US" b="1" dirty="0">
              <a:solidFill>
                <a:schemeClr val="tx2"/>
              </a:solidFill>
            </a:endParaRPr>
          </a:p>
          <a:p>
            <a:pPr lvl="1" algn="just">
              <a:buFont typeface="Monotype Sorts" charset="2"/>
              <a:buNone/>
            </a:pPr>
            <a:r>
              <a:rPr lang="en-US" dirty="0"/>
              <a:t>2.	</a:t>
            </a:r>
            <a:r>
              <a:rPr lang="en-US" b="1" dirty="0">
                <a:solidFill>
                  <a:schemeClr val="tx2"/>
                </a:solidFill>
              </a:rPr>
              <a:t>view </a:t>
            </a:r>
            <a:r>
              <a:rPr lang="en-US" b="1" dirty="0" err="1" smtClean="0">
                <a:solidFill>
                  <a:schemeClr val="tx2"/>
                </a:solidFill>
              </a:rPr>
              <a:t>serializability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598"/>
            <a:ext cx="8229600" cy="1143000"/>
          </a:xfrm>
        </p:spPr>
        <p:txBody>
          <a:bodyPr/>
          <a:lstStyle/>
          <a:p>
            <a:r>
              <a:rPr lang="en-US" dirty="0" err="1" smtClean="0"/>
              <a:t>Serializability</a:t>
            </a:r>
            <a:r>
              <a:rPr lang="en-US" dirty="0" smtClean="0"/>
              <a:t> (Assumptions)</a:t>
            </a:r>
            <a:endParaRPr lang="en-US" dirty="0"/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7127"/>
            <a:ext cx="7689850" cy="4511098"/>
          </a:xfrm>
        </p:spPr>
        <p:txBody>
          <a:bodyPr>
            <a:normAutofit/>
          </a:bodyPr>
          <a:lstStyle/>
          <a:p>
            <a:r>
              <a:rPr lang="en-US" i="1" dirty="0" smtClean="0"/>
              <a:t>Simplified </a:t>
            </a:r>
            <a:r>
              <a:rPr lang="en-US" i="1" dirty="0"/>
              <a:t>view of transactions</a:t>
            </a:r>
          </a:p>
          <a:p>
            <a:pPr lvl="1"/>
            <a:r>
              <a:rPr lang="en-US" dirty="0"/>
              <a:t>We ignore operations other than </a:t>
            </a:r>
            <a:r>
              <a:rPr lang="en-US" b="1" dirty="0"/>
              <a:t>read</a:t>
            </a:r>
            <a:r>
              <a:rPr lang="en-US" dirty="0"/>
              <a:t> and </a:t>
            </a:r>
            <a:r>
              <a:rPr lang="en-US" b="1" dirty="0"/>
              <a:t>write</a:t>
            </a:r>
            <a:r>
              <a:rPr lang="en-US" dirty="0"/>
              <a:t> instructions</a:t>
            </a:r>
          </a:p>
          <a:p>
            <a:pPr lvl="1"/>
            <a:r>
              <a:rPr lang="en-US" dirty="0"/>
              <a:t>We assume that transactions may perform arbitrary computations on data in local buffers in between reads and writes.  </a:t>
            </a:r>
          </a:p>
          <a:p>
            <a:pPr lvl="1"/>
            <a:r>
              <a:rPr lang="en-US" dirty="0"/>
              <a:t>Our simplified schedules consist of only </a:t>
            </a:r>
            <a:r>
              <a:rPr lang="en-US" b="1" dirty="0"/>
              <a:t>read</a:t>
            </a:r>
            <a:r>
              <a:rPr lang="en-US" dirty="0"/>
              <a:t> and </a:t>
            </a:r>
            <a:r>
              <a:rPr lang="en-US" b="1" dirty="0"/>
              <a:t>write </a:t>
            </a:r>
            <a:r>
              <a:rPr lang="en-US" dirty="0"/>
              <a:t>instructions.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17"/>
            <a:ext cx="8229600" cy="1143000"/>
          </a:xfrm>
        </p:spPr>
        <p:txBody>
          <a:bodyPr/>
          <a:lstStyle/>
          <a:p>
            <a:r>
              <a:rPr lang="en-US" dirty="0"/>
              <a:t>Transaction Concept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7328"/>
            <a:ext cx="7386638" cy="4867275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transaction</a:t>
            </a:r>
            <a:r>
              <a:rPr lang="en-US" i="1" dirty="0"/>
              <a:t> </a:t>
            </a:r>
            <a:r>
              <a:rPr lang="en-US" dirty="0"/>
              <a:t>is a </a:t>
            </a:r>
            <a:r>
              <a:rPr lang="en-US" i="1" dirty="0"/>
              <a:t>unit </a:t>
            </a:r>
            <a:r>
              <a:rPr lang="en-US" dirty="0"/>
              <a:t>of program execution that accesses and  possibly updates various data items.</a:t>
            </a:r>
          </a:p>
          <a:p>
            <a:r>
              <a:rPr lang="en-US" dirty="0"/>
              <a:t>E.g.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sz="1600" dirty="0"/>
              <a:t>1.	</a:t>
            </a:r>
            <a:r>
              <a:rPr lang="en-US" sz="1600" b="1" dirty="0"/>
              <a:t>read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sz="1600" dirty="0"/>
              <a:t>2.	</a:t>
            </a:r>
            <a:r>
              <a:rPr lang="en-US" sz="1600" i="1" dirty="0"/>
              <a:t>A</a:t>
            </a:r>
            <a:r>
              <a:rPr lang="en-US" sz="1600" dirty="0"/>
              <a:t> := </a:t>
            </a:r>
            <a:r>
              <a:rPr lang="en-US" sz="1600" i="1" dirty="0"/>
              <a:t>A – </a:t>
            </a:r>
            <a:r>
              <a:rPr 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sz="1600" dirty="0"/>
              <a:t>3.	</a:t>
            </a:r>
            <a:r>
              <a:rPr lang="en-US" sz="1600" b="1" dirty="0"/>
              <a:t>write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sz="1600" dirty="0"/>
              <a:t>4.	</a:t>
            </a:r>
            <a:r>
              <a:rPr lang="en-US" sz="1600" b="1" dirty="0"/>
              <a:t>read</a:t>
            </a:r>
            <a:r>
              <a:rPr lang="en-US" sz="1600" dirty="0"/>
              <a:t>(</a:t>
            </a:r>
            <a:r>
              <a:rPr lang="en-US" sz="1600" i="1" dirty="0"/>
              <a:t>B</a:t>
            </a:r>
            <a:r>
              <a:rPr 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sz="1600" dirty="0"/>
              <a:t>5.	</a:t>
            </a:r>
            <a:r>
              <a:rPr lang="en-US" sz="1600" i="1" dirty="0"/>
              <a:t>B</a:t>
            </a:r>
            <a:r>
              <a:rPr lang="en-US" sz="1600" dirty="0"/>
              <a:t> := </a:t>
            </a:r>
            <a:r>
              <a:rPr lang="en-US" sz="1600" i="1" dirty="0"/>
              <a:t>B + </a:t>
            </a:r>
            <a:r>
              <a:rPr 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sz="1600" dirty="0"/>
              <a:t>6.	</a:t>
            </a:r>
            <a:r>
              <a:rPr lang="en-US" sz="1600" b="1" dirty="0"/>
              <a:t>write</a:t>
            </a:r>
            <a:r>
              <a:rPr lang="en-US" sz="1600" dirty="0"/>
              <a:t>(</a:t>
            </a:r>
            <a:r>
              <a:rPr lang="en-US" sz="1600" i="1" dirty="0"/>
              <a:t>B)</a:t>
            </a:r>
            <a:endParaRPr lang="en-US" dirty="0"/>
          </a:p>
          <a:p>
            <a:r>
              <a:rPr lang="en-US" dirty="0"/>
              <a:t>Two main issues to deal with:</a:t>
            </a:r>
          </a:p>
          <a:p>
            <a:pPr lvl="1"/>
            <a:r>
              <a:rPr lang="en-US" dirty="0"/>
              <a:t>Failures of various kinds, such as hardware failures and system crashes</a:t>
            </a:r>
          </a:p>
          <a:p>
            <a:pPr lvl="1"/>
            <a:r>
              <a:rPr lang="en-US" dirty="0"/>
              <a:t>Concurrent execution of multiple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903"/>
            <a:ext cx="8229600" cy="1143000"/>
          </a:xfrm>
        </p:spPr>
        <p:txBody>
          <a:bodyPr/>
          <a:lstStyle/>
          <a:p>
            <a:r>
              <a:rPr lang="en-US" dirty="0"/>
              <a:t>Conflicting Instructions 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659688" cy="5091112"/>
          </a:xfrm>
        </p:spPr>
        <p:txBody>
          <a:bodyPr>
            <a:normAutofit fontScale="92500"/>
          </a:bodyPr>
          <a:lstStyle/>
          <a:p>
            <a:r>
              <a:rPr lang="en-US"/>
              <a:t>Instructions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/>
              <a:t> and </a:t>
            </a:r>
            <a:r>
              <a:rPr lang="en-US" i="1"/>
              <a:t>l</a:t>
            </a:r>
            <a:r>
              <a:rPr lang="en-US" i="1" baseline="-25000"/>
              <a:t>j</a:t>
            </a:r>
            <a:r>
              <a:rPr lang="en-US"/>
              <a:t> of transactions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 and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/>
              <a:t> respectively, </a:t>
            </a:r>
            <a:r>
              <a:rPr lang="en-US" b="1">
                <a:solidFill>
                  <a:schemeClr val="tx2"/>
                </a:solidFill>
              </a:rPr>
              <a:t>conflict</a:t>
            </a:r>
            <a:r>
              <a:rPr lang="en-US"/>
              <a:t> if and only if there exists some item </a:t>
            </a:r>
            <a:r>
              <a:rPr lang="en-US" i="1"/>
              <a:t>Q</a:t>
            </a:r>
            <a:r>
              <a:rPr lang="en-US"/>
              <a:t> accessed by both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/>
              <a:t> and </a:t>
            </a:r>
            <a:r>
              <a:rPr lang="en-US" i="1"/>
              <a:t>l</a:t>
            </a:r>
            <a:r>
              <a:rPr lang="en-US" i="1" baseline="-25000"/>
              <a:t>j</a:t>
            </a:r>
            <a:r>
              <a:rPr lang="en-US"/>
              <a:t>, and at least one of these instructions wrote </a:t>
            </a:r>
            <a:r>
              <a:rPr lang="en-US" i="1"/>
              <a:t>Q.</a:t>
            </a:r>
            <a:endParaRPr lang="en-US"/>
          </a:p>
          <a:p>
            <a:pPr>
              <a:buFont typeface="Monotype Sorts" charset="2"/>
              <a:buNone/>
            </a:pPr>
            <a:r>
              <a:rPr lang="en-US"/>
              <a:t>	   1.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/>
              <a:t> = </a:t>
            </a:r>
            <a:r>
              <a:rPr lang="en-US" b="1"/>
              <a:t>read</a:t>
            </a:r>
            <a:r>
              <a:rPr lang="en-US"/>
              <a:t>(</a:t>
            </a:r>
            <a:r>
              <a:rPr lang="en-US" i="1"/>
              <a:t>Q), l</a:t>
            </a:r>
            <a:r>
              <a:rPr lang="en-US" i="1" baseline="-25000"/>
              <a:t>j</a:t>
            </a:r>
            <a:r>
              <a:rPr lang="en-US" i="1"/>
              <a:t> = </a:t>
            </a:r>
            <a:r>
              <a:rPr lang="en-US" b="1"/>
              <a:t>read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).  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/>
              <a:t> and </a:t>
            </a:r>
            <a:r>
              <a:rPr lang="en-US" i="1"/>
              <a:t>l</a:t>
            </a:r>
            <a:r>
              <a:rPr lang="en-US" i="1" baseline="-25000"/>
              <a:t>j</a:t>
            </a:r>
            <a:r>
              <a:rPr lang="en-US" i="1"/>
              <a:t> </a:t>
            </a:r>
            <a:r>
              <a:rPr lang="en-US"/>
              <a:t>don’t conflict.</a:t>
            </a:r>
            <a:br>
              <a:rPr lang="en-US"/>
            </a:br>
            <a:r>
              <a:rPr lang="en-US"/>
              <a:t>   2.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/>
              <a:t> = </a:t>
            </a:r>
            <a:r>
              <a:rPr lang="en-US" b="1"/>
              <a:t>read</a:t>
            </a:r>
            <a:r>
              <a:rPr lang="en-US"/>
              <a:t>(</a:t>
            </a:r>
            <a:r>
              <a:rPr lang="en-US" i="1"/>
              <a:t>Q),  l</a:t>
            </a:r>
            <a:r>
              <a:rPr lang="en-US" i="1" baseline="-25000"/>
              <a:t>j</a:t>
            </a:r>
            <a:r>
              <a:rPr lang="en-US" i="1"/>
              <a:t> = </a:t>
            </a:r>
            <a:r>
              <a:rPr lang="en-US" b="1"/>
              <a:t>write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).  They conflict.</a:t>
            </a:r>
            <a:br>
              <a:rPr lang="en-US"/>
            </a:br>
            <a:r>
              <a:rPr lang="en-US"/>
              <a:t>   3.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/>
              <a:t> = </a:t>
            </a:r>
            <a:r>
              <a:rPr lang="en-US" b="1"/>
              <a:t>write</a:t>
            </a:r>
            <a:r>
              <a:rPr lang="en-US"/>
              <a:t>(</a:t>
            </a:r>
            <a:r>
              <a:rPr lang="en-US" i="1"/>
              <a:t>Q), l</a:t>
            </a:r>
            <a:r>
              <a:rPr lang="en-US" i="1" baseline="-25000"/>
              <a:t>j</a:t>
            </a:r>
            <a:r>
              <a:rPr lang="en-US" i="1"/>
              <a:t> = </a:t>
            </a:r>
            <a:r>
              <a:rPr lang="en-US" b="1"/>
              <a:t>read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).   They conflict</a:t>
            </a:r>
            <a:br>
              <a:rPr lang="en-US"/>
            </a:br>
            <a:r>
              <a:rPr lang="en-US"/>
              <a:t>   4.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/>
              <a:t> = </a:t>
            </a:r>
            <a:r>
              <a:rPr lang="en-US" b="1"/>
              <a:t>write</a:t>
            </a:r>
            <a:r>
              <a:rPr lang="en-US"/>
              <a:t>(</a:t>
            </a:r>
            <a:r>
              <a:rPr lang="en-US" i="1"/>
              <a:t>Q), l</a:t>
            </a:r>
            <a:r>
              <a:rPr lang="en-US" i="1" baseline="-25000"/>
              <a:t>j</a:t>
            </a:r>
            <a:r>
              <a:rPr lang="en-US" i="1"/>
              <a:t> = </a:t>
            </a:r>
            <a:r>
              <a:rPr lang="en-US" b="1"/>
              <a:t>write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).  They conflict</a:t>
            </a:r>
          </a:p>
          <a:p>
            <a:r>
              <a:rPr lang="en-US"/>
              <a:t>Intuitively, a conflict between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and </a:t>
            </a:r>
            <a:r>
              <a:rPr lang="en-US" i="1"/>
              <a:t>l</a:t>
            </a:r>
            <a:r>
              <a:rPr lang="en-US" i="1" baseline="-25000"/>
              <a:t>j</a:t>
            </a:r>
            <a:r>
              <a:rPr lang="en-US"/>
              <a:t> forces a (logical) temporal order between them.  </a:t>
            </a:r>
          </a:p>
          <a:p>
            <a:pPr lvl="1"/>
            <a:r>
              <a:rPr lang="en-US"/>
              <a:t> If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/>
              <a:t> and </a:t>
            </a:r>
            <a:r>
              <a:rPr lang="en-US" i="1"/>
              <a:t>l</a:t>
            </a:r>
            <a:r>
              <a:rPr lang="en-US" i="1" baseline="-25000"/>
              <a:t>j</a:t>
            </a:r>
            <a:r>
              <a:rPr lang="en-US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372"/>
            <a:ext cx="8229600" cy="1143000"/>
          </a:xfrm>
        </p:spPr>
        <p:txBody>
          <a:bodyPr/>
          <a:lstStyle/>
          <a:p>
            <a:r>
              <a:rPr lang="en-US" dirty="0"/>
              <a:t>Conflict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>
          <a:xfrm>
            <a:off x="761995" y="1480573"/>
            <a:ext cx="7623175" cy="4275137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dirty="0"/>
              <a:t>If a schedule </a:t>
            </a:r>
            <a:r>
              <a:rPr lang="en-US" i="1" dirty="0"/>
              <a:t>S</a:t>
            </a:r>
            <a:r>
              <a:rPr lang="en-US" dirty="0"/>
              <a:t> can be transformed into a schedule </a:t>
            </a:r>
            <a:r>
              <a:rPr lang="en-US" i="1" dirty="0"/>
              <a:t>S´ </a:t>
            </a:r>
            <a:r>
              <a:rPr lang="en-US" dirty="0"/>
              <a:t>by a series of swaps of non-conflicting instructions, we say that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S´ </a:t>
            </a:r>
            <a:r>
              <a:rPr lang="en-US" dirty="0"/>
              <a:t>are </a:t>
            </a:r>
            <a:r>
              <a:rPr lang="en-US" b="1" dirty="0">
                <a:solidFill>
                  <a:schemeClr val="tx2"/>
                </a:solidFill>
              </a:rPr>
              <a:t>conflict equivalent</a:t>
            </a:r>
            <a:r>
              <a:rPr lang="en-US" i="1" dirty="0"/>
              <a:t>.</a:t>
            </a:r>
            <a:endParaRPr 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dirty="0"/>
              <a:t>We say that a schedule </a:t>
            </a:r>
            <a:r>
              <a:rPr lang="en-US" i="1" dirty="0"/>
              <a:t>S</a:t>
            </a:r>
            <a:r>
              <a:rPr lang="en-US" dirty="0"/>
              <a:t> is </a:t>
            </a:r>
            <a:r>
              <a:rPr lang="en-US" b="1" dirty="0">
                <a:solidFill>
                  <a:schemeClr val="tx2"/>
                </a:solidFill>
              </a:rPr>
              <a:t>conflict serializable</a:t>
            </a:r>
            <a:r>
              <a:rPr lang="en-US" dirty="0"/>
              <a:t> if it is conflict equivalent to a serial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613"/>
            <a:ext cx="8229600" cy="1143000"/>
          </a:xfrm>
        </p:spPr>
        <p:txBody>
          <a:bodyPr/>
          <a:lstStyle/>
          <a:p>
            <a:r>
              <a:rPr lang="en-US" dirty="0"/>
              <a:t>Conflict </a:t>
            </a:r>
            <a:r>
              <a:rPr lang="en-US" dirty="0" err="1"/>
              <a:t>Serializability</a:t>
            </a:r>
            <a:r>
              <a:rPr lang="en-US" dirty="0"/>
              <a:t> (Cont.)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397750" cy="406876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sz="2000" dirty="0"/>
              <a:t>Schedule 3 can be transformed into Schedule 6, a serial schedule where 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r>
              <a:rPr lang="en-US" sz="2000" dirty="0"/>
              <a:t> follows </a:t>
            </a:r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r>
              <a:rPr lang="en-US" sz="2000" dirty="0"/>
              <a:t>, by series of swaps of non-conflicting instructions. </a:t>
            </a:r>
          </a:p>
          <a:p>
            <a:pPr lvl="1"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sz="2000" dirty="0"/>
              <a:t>Therefore Schedule 3 is conflict serializable.</a:t>
            </a:r>
          </a:p>
        </p:txBody>
      </p:sp>
      <p:pic>
        <p:nvPicPr>
          <p:cNvPr id="397320" name="Picture 8"/>
          <p:cNvPicPr>
            <a:picLocks noChangeAspect="1" noChangeArrowheads="1"/>
          </p:cNvPicPr>
          <p:nvPr/>
        </p:nvPicPr>
        <p:blipFill>
          <a:blip r:embed="rId3"/>
          <a:srcRect l="17239" t="299" r="17462" b="896"/>
          <a:stretch>
            <a:fillRect/>
          </a:stretch>
        </p:blipFill>
        <p:spPr bwMode="auto">
          <a:xfrm>
            <a:off x="895350" y="2695575"/>
            <a:ext cx="3003550" cy="3409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397322" name="Picture 10"/>
          <p:cNvPicPr>
            <a:picLocks noChangeAspect="1" noChangeArrowheads="1"/>
          </p:cNvPicPr>
          <p:nvPr/>
        </p:nvPicPr>
        <p:blipFill>
          <a:blip r:embed="rId4"/>
          <a:srcRect l="17506" t="531" r="17905" b="797"/>
          <a:stretch>
            <a:fillRect/>
          </a:stretch>
        </p:blipFill>
        <p:spPr bwMode="auto">
          <a:xfrm>
            <a:off x="5141913" y="2643188"/>
            <a:ext cx="2970212" cy="3403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397323" name="Text Box 11"/>
          <p:cNvSpPr txBox="1">
            <a:spLocks noChangeArrowheads="1"/>
          </p:cNvSpPr>
          <p:nvPr/>
        </p:nvSpPr>
        <p:spPr bwMode="auto">
          <a:xfrm>
            <a:off x="1639888" y="6138863"/>
            <a:ext cx="145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Schedule 3</a:t>
            </a:r>
          </a:p>
        </p:txBody>
      </p:sp>
      <p:sp>
        <p:nvSpPr>
          <p:cNvPr id="397324" name="Text Box 12"/>
          <p:cNvSpPr txBox="1">
            <a:spLocks noChangeArrowheads="1"/>
          </p:cNvSpPr>
          <p:nvPr/>
        </p:nvSpPr>
        <p:spPr bwMode="auto">
          <a:xfrm>
            <a:off x="5929313" y="6102350"/>
            <a:ext cx="145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Schedule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0003"/>
            <a:ext cx="8229600" cy="1143000"/>
          </a:xfrm>
        </p:spPr>
        <p:txBody>
          <a:bodyPr/>
          <a:lstStyle/>
          <a:p>
            <a:r>
              <a:rPr lang="en-US" dirty="0"/>
              <a:t>Conflict </a:t>
            </a:r>
            <a:r>
              <a:rPr lang="en-US" dirty="0" err="1"/>
              <a:t>Serializability</a:t>
            </a:r>
            <a:r>
              <a:rPr lang="en-US" dirty="0"/>
              <a:t> (Cont.)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650163" cy="456565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dirty="0"/>
              <a:t>Example of a schedule that is not conflict serializable: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dirty="0"/>
              <a:t>We are unable to swap instructions in the above schedule to obtain either the serial schedule &lt;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4</a:t>
            </a:r>
            <a:r>
              <a:rPr lang="en-US" dirty="0"/>
              <a:t> &gt;, or the serial schedule &lt; </a:t>
            </a:r>
            <a:r>
              <a:rPr lang="en-US" i="1" dirty="0"/>
              <a:t>T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 &gt;.</a:t>
            </a:r>
          </a:p>
        </p:txBody>
      </p:sp>
      <p:pic>
        <p:nvPicPr>
          <p:cNvPr id="457734" name="Picture 6"/>
          <p:cNvPicPr>
            <a:picLocks noChangeAspect="1" noChangeArrowheads="1"/>
          </p:cNvPicPr>
          <p:nvPr/>
        </p:nvPicPr>
        <p:blipFill>
          <a:blip r:embed="rId3"/>
          <a:srcRect l="850" t="16997" r="850" b="16997"/>
          <a:stretch>
            <a:fillRect/>
          </a:stretch>
        </p:blipFill>
        <p:spPr bwMode="auto">
          <a:xfrm>
            <a:off x="3106738" y="2012950"/>
            <a:ext cx="2913062" cy="1466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338"/>
            <a:ext cx="8229600" cy="1143000"/>
          </a:xfrm>
        </p:spPr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566025" cy="510698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Let </a:t>
            </a:r>
            <a:r>
              <a:rPr lang="en-US" i="1"/>
              <a:t>S</a:t>
            </a:r>
            <a:r>
              <a:rPr lang="en-US"/>
              <a:t> and </a:t>
            </a:r>
            <a:r>
              <a:rPr lang="en-US" i="1"/>
              <a:t>S´</a:t>
            </a:r>
            <a:r>
              <a:rPr lang="en-US"/>
              <a:t> be two schedules with the same set of transactions.  </a:t>
            </a:r>
            <a:r>
              <a:rPr lang="en-US" i="1"/>
              <a:t>S</a:t>
            </a:r>
            <a:r>
              <a:rPr lang="en-US"/>
              <a:t> and </a:t>
            </a:r>
            <a:r>
              <a:rPr lang="en-US" i="1"/>
              <a:t>S´</a:t>
            </a:r>
            <a:r>
              <a:rPr lang="en-US"/>
              <a:t> are </a:t>
            </a:r>
            <a:r>
              <a:rPr lang="en-US" b="1">
                <a:solidFill>
                  <a:schemeClr val="tx2"/>
                </a:solidFill>
              </a:rPr>
              <a:t>view equivalent</a:t>
            </a:r>
            <a:r>
              <a:rPr lang="en-US" i="1"/>
              <a:t> </a:t>
            </a:r>
            <a:r>
              <a:rPr lang="en-US"/>
              <a:t>if the following three conditions are met, for each data item </a:t>
            </a:r>
            <a:r>
              <a:rPr lang="en-US" i="1"/>
              <a:t>Q,</a:t>
            </a:r>
            <a:r>
              <a:rPr lang="en-US"/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/>
              <a:t>If in schedule S, transaction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reads the initial value of </a:t>
            </a:r>
            <a:r>
              <a:rPr lang="en-US" i="1"/>
              <a:t>Q</a:t>
            </a:r>
            <a:r>
              <a:rPr lang="en-US"/>
              <a:t>, then in schedule </a:t>
            </a:r>
            <a:r>
              <a:rPr lang="en-US" i="1"/>
              <a:t>S’</a:t>
            </a:r>
            <a:r>
              <a:rPr lang="en-US"/>
              <a:t> also transaction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 must read the initial value of </a:t>
            </a:r>
            <a:r>
              <a:rPr lang="en-US" i="1"/>
              <a:t>Q.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/>
              <a:t>If in schedule S transaction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executes </a:t>
            </a:r>
            <a:r>
              <a:rPr lang="en-US" b="1"/>
              <a:t>read</a:t>
            </a:r>
            <a:r>
              <a:rPr lang="en-US"/>
              <a:t>(</a:t>
            </a:r>
            <a:r>
              <a:rPr lang="en-US" i="1"/>
              <a:t>Q)</a:t>
            </a:r>
            <a:r>
              <a:rPr lang="en-US"/>
              <a:t>, and that value was produced by transaction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/>
              <a:t> </a:t>
            </a:r>
            <a:r>
              <a:rPr lang="en-US" i="1"/>
              <a:t> </a:t>
            </a:r>
            <a:r>
              <a:rPr lang="en-US"/>
              <a:t>(if any), then in schedule </a:t>
            </a:r>
            <a:r>
              <a:rPr lang="en-US" i="1"/>
              <a:t>S’</a:t>
            </a:r>
            <a:r>
              <a:rPr lang="en-US"/>
              <a:t> also transaction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 must read the value of </a:t>
            </a:r>
            <a:r>
              <a:rPr lang="en-US" i="1"/>
              <a:t>Q</a:t>
            </a:r>
            <a:r>
              <a:rPr lang="en-US"/>
              <a:t> that was produced by the same </a:t>
            </a:r>
            <a:r>
              <a:rPr lang="en-US" b="1"/>
              <a:t>write</a:t>
            </a:r>
            <a:r>
              <a:rPr lang="en-US"/>
              <a:t>(Q) operation of transaction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/>
              <a:t> 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/>
              <a:t>The transaction (if any) that performs the final </a:t>
            </a:r>
            <a:r>
              <a:rPr lang="en-US" b="1"/>
              <a:t>write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 operation in schedule </a:t>
            </a:r>
            <a:r>
              <a:rPr lang="en-US" i="1"/>
              <a:t>S </a:t>
            </a:r>
            <a:r>
              <a:rPr lang="en-US"/>
              <a:t>must also perform the final</a:t>
            </a:r>
            <a:r>
              <a:rPr lang="en-US" i="1"/>
              <a:t> </a:t>
            </a:r>
            <a:r>
              <a:rPr lang="en-US" b="1"/>
              <a:t>write</a:t>
            </a:r>
            <a:r>
              <a:rPr lang="en-US"/>
              <a:t>(</a:t>
            </a:r>
            <a:r>
              <a:rPr lang="en-US" i="1"/>
              <a:t>Q</a:t>
            </a:r>
            <a:r>
              <a:rPr lang="en-US"/>
              <a:t>) operation in schedule </a:t>
            </a:r>
            <a:r>
              <a:rPr lang="en-US" i="1"/>
              <a:t>S’.</a:t>
            </a:r>
            <a:endParaRPr lang="en-US"/>
          </a:p>
          <a:p>
            <a:pPr>
              <a:buFont typeface="Monotype Sorts" charset="2"/>
              <a:buNone/>
            </a:pPr>
            <a:r>
              <a:rPr lang="en-US"/>
              <a:t>As can be seen, view equivalence is also based purely on </a:t>
            </a:r>
            <a:r>
              <a:rPr lang="en-US" b="1"/>
              <a:t>reads </a:t>
            </a:r>
            <a:r>
              <a:rPr lang="en-US"/>
              <a:t>and </a:t>
            </a:r>
            <a:r>
              <a:rPr lang="en-US" b="1"/>
              <a:t>writes</a:t>
            </a:r>
            <a:r>
              <a:rPr lang="en-US"/>
              <a:t> alone.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schedule are not view equal as in S1 :T3 is reading A updated by T2, in S2 T3 is reading A updated by T1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982" y="3290888"/>
            <a:ext cx="7744691" cy="272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schedule are not view as Final write operation in S1 is done by T1 while in S2 done by T2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3491" y="3683605"/>
            <a:ext cx="5098473" cy="1775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338"/>
            <a:ext cx="8229600" cy="1143000"/>
          </a:xfrm>
        </p:spPr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Serializability</a:t>
            </a:r>
            <a:r>
              <a:rPr lang="en-US" dirty="0"/>
              <a:t> (Cont.)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848600" cy="5003800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dirty="0"/>
              <a:t>A schedule </a:t>
            </a:r>
            <a:r>
              <a:rPr lang="en-US" i="1" dirty="0"/>
              <a:t>S</a:t>
            </a:r>
            <a:r>
              <a:rPr lang="en-US" dirty="0"/>
              <a:t> is </a:t>
            </a:r>
            <a:r>
              <a:rPr lang="en-US" b="1" dirty="0">
                <a:solidFill>
                  <a:schemeClr val="tx2"/>
                </a:solidFill>
              </a:rPr>
              <a:t>view serializable</a:t>
            </a:r>
            <a:r>
              <a:rPr lang="en-US" i="1" dirty="0"/>
              <a:t> </a:t>
            </a:r>
            <a:r>
              <a:rPr lang="en-US" dirty="0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dirty="0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dirty="0"/>
              <a:t>Below is a schedule which is view-serializable but </a:t>
            </a:r>
            <a:r>
              <a:rPr lang="en-US" i="1" dirty="0"/>
              <a:t>not </a:t>
            </a:r>
            <a:r>
              <a:rPr lang="en-US" dirty="0"/>
              <a:t>conflict serializable.</a:t>
            </a:r>
            <a:br>
              <a:rPr lang="en-US" dirty="0"/>
            </a:br>
            <a:endParaRPr lang="en-US" dirty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dirty="0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dirty="0" smtClean="0"/>
              <a:t>Every </a:t>
            </a:r>
            <a:r>
              <a:rPr lang="en-US" dirty="0"/>
              <a:t>view serializable schedule that is not conflict serializable has </a:t>
            </a:r>
            <a:r>
              <a:rPr lang="en-US" b="1" dirty="0">
                <a:solidFill>
                  <a:schemeClr val="tx2"/>
                </a:solidFill>
              </a:rPr>
              <a:t>blind writes.</a:t>
            </a:r>
          </a:p>
        </p:txBody>
      </p:sp>
      <p:pic>
        <p:nvPicPr>
          <p:cNvPr id="399369" name="Picture 9"/>
          <p:cNvPicPr>
            <a:picLocks noChangeAspect="1" noChangeArrowheads="1"/>
          </p:cNvPicPr>
          <p:nvPr/>
        </p:nvPicPr>
        <p:blipFill>
          <a:blip r:embed="rId3"/>
          <a:srcRect l="677" t="21687" r="1129" b="22891"/>
          <a:stretch>
            <a:fillRect/>
          </a:stretch>
        </p:blipFill>
        <p:spPr bwMode="auto">
          <a:xfrm>
            <a:off x="2662238" y="3191608"/>
            <a:ext cx="4038600" cy="17097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700847"/>
          </a:xfrm>
        </p:spPr>
        <p:txBody>
          <a:bodyPr/>
          <a:lstStyle/>
          <a:p>
            <a:r>
              <a:rPr lang="en-US" dirty="0" smtClean="0"/>
              <a:t>Two schedules are view equivalent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727" y="2508972"/>
            <a:ext cx="7779761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048"/>
            <a:ext cx="8229600" cy="1143000"/>
          </a:xfrm>
        </p:spPr>
        <p:txBody>
          <a:bodyPr/>
          <a:lstStyle/>
          <a:p>
            <a:r>
              <a:rPr lang="en-US" dirty="0"/>
              <a:t>Other Notions of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9"/>
            <a:ext cx="6985000" cy="5751512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dirty="0"/>
              <a:t>The schedule below produces same outcome as the serial schedule &lt;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i="1" dirty="0"/>
              <a:t>T</a:t>
            </a:r>
            <a:r>
              <a:rPr lang="en-US" baseline="-25000" dirty="0"/>
              <a:t>5</a:t>
            </a:r>
            <a:r>
              <a:rPr 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dirty="0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dirty="0"/>
          </a:p>
        </p:txBody>
      </p:sp>
      <p:pic>
        <p:nvPicPr>
          <p:cNvPr id="400391" name="Picture 7"/>
          <p:cNvPicPr>
            <a:picLocks noChangeAspect="1" noChangeArrowheads="1"/>
          </p:cNvPicPr>
          <p:nvPr/>
        </p:nvPicPr>
        <p:blipFill>
          <a:blip r:embed="rId3"/>
          <a:srcRect l="21576" t="548" r="21986" b="1096"/>
          <a:stretch>
            <a:fillRect/>
          </a:stretch>
        </p:blipFill>
        <p:spPr bwMode="auto">
          <a:xfrm>
            <a:off x="3140075" y="2213565"/>
            <a:ext cx="2638425" cy="34496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7212"/>
            <a:ext cx="8229600" cy="1143000"/>
          </a:xfrm>
        </p:spPr>
        <p:txBody>
          <a:bodyPr/>
          <a:lstStyle/>
          <a:p>
            <a:r>
              <a:rPr lang="en-US" dirty="0"/>
              <a:t>Example of Fund Transfer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653338" cy="5391294"/>
          </a:xfrm>
        </p:spPr>
        <p:txBody>
          <a:bodyPr>
            <a:noAutofit/>
          </a:bodyPr>
          <a:lstStyle/>
          <a:p>
            <a:r>
              <a:rPr lang="en-US" sz="1800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sz="1800" dirty="0"/>
              <a:t>1.	</a:t>
            </a:r>
            <a:r>
              <a:rPr lang="en-US" sz="1800" b="1" dirty="0"/>
              <a:t>read</a:t>
            </a:r>
            <a:r>
              <a:rPr lang="en-US" sz="1800" dirty="0"/>
              <a:t>(</a:t>
            </a:r>
            <a:r>
              <a:rPr lang="en-US" sz="1800" i="1" dirty="0"/>
              <a:t>A</a:t>
            </a:r>
            <a:r>
              <a:rPr lang="en-US" sz="18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sz="1800" dirty="0"/>
              <a:t>2.	</a:t>
            </a:r>
            <a:r>
              <a:rPr lang="en-US" sz="1800" i="1" dirty="0"/>
              <a:t>A</a:t>
            </a:r>
            <a:r>
              <a:rPr lang="en-US" sz="1800" dirty="0"/>
              <a:t> := </a:t>
            </a:r>
            <a:r>
              <a:rPr lang="en-US" sz="1800" i="1" dirty="0"/>
              <a:t>A – </a:t>
            </a:r>
            <a:r>
              <a:rPr lang="en-US" sz="18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sz="1800" dirty="0"/>
              <a:t>3.	</a:t>
            </a:r>
            <a:r>
              <a:rPr lang="en-US" sz="1800" b="1" dirty="0"/>
              <a:t>write</a:t>
            </a:r>
            <a:r>
              <a:rPr lang="en-US" sz="1800" dirty="0"/>
              <a:t>(</a:t>
            </a:r>
            <a:r>
              <a:rPr lang="en-US" sz="1800" i="1" dirty="0"/>
              <a:t>A</a:t>
            </a:r>
            <a:r>
              <a:rPr lang="en-US" sz="18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sz="1800" dirty="0"/>
              <a:t>4.	</a:t>
            </a:r>
            <a:r>
              <a:rPr lang="en-US" sz="1800" b="1" dirty="0"/>
              <a:t>read</a:t>
            </a:r>
            <a:r>
              <a:rPr lang="en-US" sz="1800" dirty="0"/>
              <a:t>(</a:t>
            </a:r>
            <a:r>
              <a:rPr lang="en-US" sz="1800" i="1" dirty="0"/>
              <a:t>B</a:t>
            </a:r>
            <a:r>
              <a:rPr lang="en-US" sz="18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sz="1800" dirty="0"/>
              <a:t>5.	</a:t>
            </a:r>
            <a:r>
              <a:rPr lang="en-US" sz="1800" i="1" dirty="0"/>
              <a:t>B</a:t>
            </a:r>
            <a:r>
              <a:rPr lang="en-US" sz="1800" dirty="0"/>
              <a:t> := </a:t>
            </a:r>
            <a:r>
              <a:rPr lang="en-US" sz="1800" i="1" dirty="0"/>
              <a:t>B + </a:t>
            </a:r>
            <a:r>
              <a:rPr lang="en-US" sz="18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sz="1800" dirty="0"/>
              <a:t>6.	</a:t>
            </a:r>
            <a:r>
              <a:rPr lang="en-US" sz="1800" b="1" dirty="0"/>
              <a:t>write</a:t>
            </a:r>
            <a:r>
              <a:rPr lang="en-US" sz="1800" dirty="0"/>
              <a:t>(</a:t>
            </a:r>
            <a:r>
              <a:rPr lang="en-US" sz="1800" i="1" dirty="0"/>
              <a:t>B)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Atomicity requirement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if the transaction fails after step 3 and before step 6, money will be “lost” leading to an inconsistent database state</a:t>
            </a:r>
          </a:p>
          <a:p>
            <a:pPr lvl="2"/>
            <a:r>
              <a:rPr lang="en-US" sz="1800" dirty="0"/>
              <a:t>Failure could be due to software or hardware</a:t>
            </a:r>
          </a:p>
          <a:p>
            <a:pPr lvl="1"/>
            <a:r>
              <a:rPr lang="en-US" sz="1800" dirty="0"/>
              <a:t>the system should ensure that updates of a partially executed transaction are not reflected in the database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Durability requirement</a:t>
            </a:r>
            <a:r>
              <a:rPr lang="en-US" sz="1800" dirty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7937"/>
            <a:ext cx="8229600" cy="1143000"/>
          </a:xfrm>
        </p:spPr>
        <p:txBody>
          <a:bodyPr/>
          <a:lstStyle/>
          <a:p>
            <a:r>
              <a:rPr lang="en-US" dirty="0"/>
              <a:t>Testing for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6796088" cy="3219450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Consider some schedule of a set of transactions </a:t>
            </a:r>
            <a:r>
              <a:rPr lang="en-US" i="1"/>
              <a:t>T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 baseline="-25000"/>
              <a:t>2</a:t>
            </a:r>
            <a:r>
              <a:rPr lang="en-US"/>
              <a:t>, ..., </a:t>
            </a:r>
            <a:r>
              <a:rPr lang="en-US" i="1"/>
              <a:t>T</a:t>
            </a:r>
            <a:r>
              <a:rPr lang="en-US" i="1" baseline="-25000"/>
              <a:t>n</a:t>
            </a:r>
            <a:endParaRPr lang="en-US"/>
          </a:p>
          <a:p>
            <a:r>
              <a:rPr lang="en-US" b="1">
                <a:solidFill>
                  <a:schemeClr val="tx2"/>
                </a:solidFill>
              </a:rPr>
              <a:t>Precedence graph</a:t>
            </a:r>
            <a:r>
              <a:rPr lang="en-US" i="1"/>
              <a:t> </a:t>
            </a:r>
            <a:r>
              <a:rPr lang="en-US"/>
              <a:t>— a direct graph where the vertices are the transactions (names).</a:t>
            </a:r>
          </a:p>
          <a:p>
            <a:r>
              <a:rPr lang="en-US"/>
              <a:t>We draw an arc from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to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 i="1"/>
              <a:t> </a:t>
            </a:r>
            <a:r>
              <a:rPr lang="en-US"/>
              <a:t>if the two transaction conflict, and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accessed the data item on which the conflict arose earlier.</a:t>
            </a:r>
          </a:p>
          <a:p>
            <a:r>
              <a:rPr lang="en-US"/>
              <a:t>We may label the arc by the item that was accessed.</a:t>
            </a:r>
          </a:p>
          <a:p>
            <a:r>
              <a:rPr lang="en-US" b="1"/>
              <a:t>Example 1</a:t>
            </a:r>
            <a:endParaRPr lang="en-US"/>
          </a:p>
        </p:txBody>
      </p:sp>
      <p:sp>
        <p:nvSpPr>
          <p:cNvPr id="458756" name="Text Box 4"/>
          <p:cNvSpPr txBox="1">
            <a:spLocks noChangeArrowheads="1"/>
          </p:cNvSpPr>
          <p:nvPr/>
        </p:nvSpPr>
        <p:spPr bwMode="auto">
          <a:xfrm>
            <a:off x="4203700" y="39417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x</a:t>
            </a:r>
          </a:p>
        </p:txBody>
      </p:sp>
      <p:sp>
        <p:nvSpPr>
          <p:cNvPr id="458757" name="Text Box 5"/>
          <p:cNvSpPr txBox="1">
            <a:spLocks noChangeArrowheads="1"/>
          </p:cNvSpPr>
          <p:nvPr/>
        </p:nvSpPr>
        <p:spPr bwMode="auto">
          <a:xfrm>
            <a:off x="4225925" y="56213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y</a:t>
            </a:r>
          </a:p>
        </p:txBody>
      </p:sp>
      <p:pic>
        <p:nvPicPr>
          <p:cNvPr id="458759" name="Picture 7"/>
          <p:cNvPicPr>
            <a:picLocks noChangeAspect="1" noChangeArrowheads="1"/>
          </p:cNvPicPr>
          <p:nvPr/>
        </p:nvPicPr>
        <p:blipFill>
          <a:blip r:embed="rId3"/>
          <a:srcRect l="682" t="17891" r="682" b="18800"/>
          <a:stretch>
            <a:fillRect/>
          </a:stretch>
        </p:blipFill>
        <p:spPr bwMode="auto">
          <a:xfrm>
            <a:off x="2970213" y="4303713"/>
            <a:ext cx="2727325" cy="13128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-79675"/>
            <a:ext cx="8077200" cy="118802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Schedule 1</a:t>
            </a:r>
            <a:endParaRPr lang="en-US" sz="4400" dirty="0"/>
          </a:p>
        </p:txBody>
      </p:sp>
      <p:pic>
        <p:nvPicPr>
          <p:cNvPr id="434180" name="Picture 4"/>
          <p:cNvPicPr>
            <a:picLocks noChangeAspect="1" noChangeArrowheads="1"/>
          </p:cNvPicPr>
          <p:nvPr/>
        </p:nvPicPr>
        <p:blipFill>
          <a:blip r:embed="rId3"/>
          <a:srcRect l="17506" t="531" r="17905" b="797"/>
          <a:stretch>
            <a:fillRect/>
          </a:stretch>
        </p:blipFill>
        <p:spPr bwMode="auto">
          <a:xfrm>
            <a:off x="2401888" y="1106488"/>
            <a:ext cx="4202112" cy="48148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1905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Schedule 2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 l="20331" t="603" r="20784" b="903"/>
          <a:stretch>
            <a:fillRect/>
          </a:stretch>
        </p:blipFill>
        <p:spPr>
          <a:xfrm>
            <a:off x="2317750" y="1274618"/>
            <a:ext cx="4166177" cy="5126181"/>
          </a:xfrm>
          <a:prstGeom prst="rect">
            <a:avLst/>
          </a:prstGeom>
          <a:noFill/>
          <a:ln w="38100" cmpd="dbl">
            <a:solidFill>
              <a:schemeClr val="tx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2540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sz="2800"/>
              <a:t>Precedence Graph for </a:t>
            </a:r>
            <a:br>
              <a:rPr lang="en-US" sz="2800"/>
            </a:br>
            <a:r>
              <a:rPr lang="en-US" sz="2800"/>
              <a:t>(a) Schedule 1 and (b) Schedule 2</a:t>
            </a:r>
          </a:p>
        </p:txBody>
      </p:sp>
      <p:pic>
        <p:nvPicPr>
          <p:cNvPr id="441348" name="Picture 4"/>
          <p:cNvPicPr>
            <a:picLocks noChangeAspect="1" noChangeArrowheads="1"/>
          </p:cNvPicPr>
          <p:nvPr/>
        </p:nvPicPr>
        <p:blipFill>
          <a:blip r:embed="rId3"/>
          <a:srcRect l="594" t="39555" r="594" b="39290"/>
          <a:stretch>
            <a:fillRect/>
          </a:stretch>
        </p:blipFill>
        <p:spPr bwMode="auto">
          <a:xfrm>
            <a:off x="1123950" y="2197100"/>
            <a:ext cx="7138988" cy="11461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0945" y="-154922"/>
            <a:ext cx="8395855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Example Schedule (Schedule A) + Precedence Graph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666750" y="1038225"/>
            <a:ext cx="6724650" cy="4114800"/>
          </a:xfrm>
        </p:spPr>
        <p:txBody>
          <a:bodyPr>
            <a:normAutofit fontScale="92500" lnSpcReduction="10000"/>
          </a:bodyPr>
          <a:lstStyle/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600" dirty="0"/>
              <a:t>	</a:t>
            </a:r>
            <a:r>
              <a:rPr lang="en-US" sz="1600" i="1" dirty="0"/>
              <a:t>T</a:t>
            </a:r>
            <a:r>
              <a:rPr lang="en-US" sz="1600" baseline="-25000" dirty="0"/>
              <a:t>1		 </a:t>
            </a:r>
            <a:r>
              <a:rPr lang="en-US" sz="1600" i="1" dirty="0"/>
              <a:t>T</a:t>
            </a:r>
            <a:r>
              <a:rPr lang="en-US" sz="1600" baseline="-25000" dirty="0"/>
              <a:t>2		 </a:t>
            </a:r>
            <a:r>
              <a:rPr lang="en-US" sz="1600" i="1" dirty="0"/>
              <a:t>T</a:t>
            </a:r>
            <a:r>
              <a:rPr lang="en-US" sz="1600" baseline="-25000" dirty="0"/>
              <a:t>3		 </a:t>
            </a:r>
            <a:r>
              <a:rPr lang="en-US" sz="1600" i="1" dirty="0"/>
              <a:t>T</a:t>
            </a:r>
            <a:r>
              <a:rPr lang="en-US" sz="1600" baseline="-25000" dirty="0"/>
              <a:t>4		 </a:t>
            </a:r>
            <a:r>
              <a:rPr lang="en-US" sz="1600" i="1" dirty="0"/>
              <a:t>T</a:t>
            </a:r>
            <a:r>
              <a:rPr lang="en-US" sz="1600" baseline="-25000" dirty="0"/>
              <a:t>5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		read(X)</a:t>
            </a:r>
            <a:br>
              <a:rPr lang="en-US" sz="1600" dirty="0"/>
            </a:br>
            <a:r>
              <a:rPr lang="en-US" sz="1600" dirty="0"/>
              <a:t>read(Y)</a:t>
            </a:r>
            <a:br>
              <a:rPr lang="en-US" sz="1600" dirty="0"/>
            </a:br>
            <a:r>
              <a:rPr lang="en-US" sz="1600" dirty="0"/>
              <a:t>read(Z)</a:t>
            </a:r>
            <a:br>
              <a:rPr lang="en-US" sz="1600" dirty="0"/>
            </a:br>
            <a:r>
              <a:rPr lang="en-US" sz="1600" dirty="0"/>
              <a:t>								read(V)</a:t>
            </a:r>
            <a:br>
              <a:rPr lang="en-US" sz="1600" dirty="0"/>
            </a:br>
            <a:r>
              <a:rPr lang="en-US" sz="1600" dirty="0"/>
              <a:t>								read(W)</a:t>
            </a:r>
            <a:br>
              <a:rPr lang="en-US" sz="1600" dirty="0"/>
            </a:br>
            <a:r>
              <a:rPr lang="en-US" sz="1600" dirty="0"/>
              <a:t>								read(W)</a:t>
            </a:r>
            <a:br>
              <a:rPr lang="en-US" sz="1600" dirty="0"/>
            </a:br>
            <a:r>
              <a:rPr lang="en-US" sz="1600" dirty="0"/>
              <a:t>		read(Y)</a:t>
            </a:r>
            <a:br>
              <a:rPr lang="en-US" sz="1600" dirty="0"/>
            </a:br>
            <a:r>
              <a:rPr lang="en-US" sz="1600" dirty="0"/>
              <a:t>		write(Y)</a:t>
            </a:r>
            <a:br>
              <a:rPr lang="en-US" sz="1600" dirty="0"/>
            </a:br>
            <a:r>
              <a:rPr lang="en-US" sz="1600" dirty="0"/>
              <a:t>				write(Z)</a:t>
            </a:r>
            <a:br>
              <a:rPr lang="en-US" sz="1600" dirty="0"/>
            </a:br>
            <a:r>
              <a:rPr lang="en-US" sz="1600" dirty="0"/>
              <a:t>read(U)</a:t>
            </a:r>
            <a:br>
              <a:rPr lang="en-US" sz="1600" dirty="0"/>
            </a:br>
            <a:r>
              <a:rPr lang="en-US" sz="1600" dirty="0"/>
              <a:t>						read(Y)</a:t>
            </a:r>
            <a:br>
              <a:rPr lang="en-US" sz="1600" dirty="0"/>
            </a:br>
            <a:r>
              <a:rPr lang="en-US" sz="1600" dirty="0"/>
              <a:t>						write(Y)</a:t>
            </a:r>
            <a:br>
              <a:rPr lang="en-US" sz="1600" dirty="0"/>
            </a:br>
            <a:r>
              <a:rPr lang="en-US" sz="1600" dirty="0"/>
              <a:t>						read(Z)</a:t>
            </a:r>
            <a:br>
              <a:rPr lang="en-US" sz="1600" dirty="0"/>
            </a:br>
            <a:r>
              <a:rPr lang="en-US" sz="1600" dirty="0"/>
              <a:t>						write(Z)</a:t>
            </a:r>
          </a:p>
          <a:p>
            <a:pPr marL="346075" indent="0">
              <a:lnSpc>
                <a:spcPct val="110000"/>
              </a:lnSpc>
              <a:buFont typeface="Monotype Sorts" charset="2"/>
              <a:buNone/>
              <a:tabLst>
                <a:tab pos="635000" algn="l"/>
                <a:tab pos="1485900" algn="l"/>
                <a:tab pos="1717675" algn="l"/>
                <a:tab pos="2684463" algn="l"/>
                <a:tab pos="2973388" algn="l"/>
                <a:tab pos="3767138" algn="l"/>
                <a:tab pos="3940175" algn="l"/>
                <a:tab pos="4805363" algn="l"/>
                <a:tab pos="4978400" algn="l"/>
              </a:tabLst>
            </a:pPr>
            <a:r>
              <a:rPr lang="en-US" sz="1600" dirty="0"/>
              <a:t>read(U)</a:t>
            </a:r>
            <a:br>
              <a:rPr lang="en-US" sz="1600" dirty="0"/>
            </a:br>
            <a:r>
              <a:rPr lang="en-US" sz="1600" dirty="0"/>
              <a:t>write(U)</a:t>
            </a:r>
            <a:endParaRPr lang="en-US" sz="1600" baseline="-25000" dirty="0"/>
          </a:p>
        </p:txBody>
      </p:sp>
      <p:grpSp>
        <p:nvGrpSpPr>
          <p:cNvPr id="459789" name="Group 13"/>
          <p:cNvGrpSpPr>
            <a:grpSpLocks/>
          </p:cNvGrpSpPr>
          <p:nvPr/>
        </p:nvGrpSpPr>
        <p:grpSpPr bwMode="auto">
          <a:xfrm>
            <a:off x="609601" y="1074738"/>
            <a:ext cx="5810250" cy="4806950"/>
            <a:chOff x="997" y="485"/>
            <a:chExt cx="3429" cy="3028"/>
          </a:xfrm>
        </p:grpSpPr>
        <p:sp>
          <p:nvSpPr>
            <p:cNvPr id="459780" name="Line 4"/>
            <p:cNvSpPr>
              <a:spLocks noChangeShapeType="1"/>
            </p:cNvSpPr>
            <p:nvPr/>
          </p:nvSpPr>
          <p:spPr bwMode="auto">
            <a:xfrm>
              <a:off x="1019" y="638"/>
              <a:ext cx="34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9787" name="Group 11"/>
            <p:cNvGrpSpPr>
              <a:grpSpLocks/>
            </p:cNvGrpSpPr>
            <p:nvPr/>
          </p:nvGrpSpPr>
          <p:grpSpPr bwMode="auto">
            <a:xfrm>
              <a:off x="997" y="485"/>
              <a:ext cx="3427" cy="3028"/>
              <a:chOff x="1005" y="485"/>
              <a:chExt cx="3427" cy="3696"/>
            </a:xfrm>
          </p:grpSpPr>
          <p:sp>
            <p:nvSpPr>
              <p:cNvPr id="459781" name="Line 5"/>
              <p:cNvSpPr>
                <a:spLocks noChangeShapeType="1"/>
              </p:cNvSpPr>
              <p:nvPr/>
            </p:nvSpPr>
            <p:spPr bwMode="auto">
              <a:xfrm>
                <a:off x="1005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782" name="Line 6"/>
              <p:cNvSpPr>
                <a:spLocks noChangeShapeType="1"/>
              </p:cNvSpPr>
              <p:nvPr/>
            </p:nvSpPr>
            <p:spPr bwMode="auto">
              <a:xfrm>
                <a:off x="1721" y="485"/>
                <a:ext cx="0" cy="36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783" name="Line 7"/>
              <p:cNvSpPr>
                <a:spLocks noChangeShapeType="1"/>
              </p:cNvSpPr>
              <p:nvPr/>
            </p:nvSpPr>
            <p:spPr bwMode="auto">
              <a:xfrm>
                <a:off x="2428" y="485"/>
                <a:ext cx="0" cy="36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784" name="Line 8"/>
              <p:cNvSpPr>
                <a:spLocks noChangeShapeType="1"/>
              </p:cNvSpPr>
              <p:nvPr/>
            </p:nvSpPr>
            <p:spPr bwMode="auto">
              <a:xfrm>
                <a:off x="3099" y="485"/>
                <a:ext cx="0" cy="3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785" name="Line 9"/>
              <p:cNvSpPr>
                <a:spLocks noChangeShapeType="1"/>
              </p:cNvSpPr>
              <p:nvPr/>
            </p:nvSpPr>
            <p:spPr bwMode="auto">
              <a:xfrm>
                <a:off x="3761" y="485"/>
                <a:ext cx="0" cy="36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786" name="Line 10"/>
              <p:cNvSpPr>
                <a:spLocks noChangeShapeType="1"/>
              </p:cNvSpPr>
              <p:nvPr/>
            </p:nvSpPr>
            <p:spPr bwMode="auto">
              <a:xfrm>
                <a:off x="4432" y="485"/>
                <a:ext cx="0" cy="36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59809" name="Group 33"/>
          <p:cNvGrpSpPr>
            <a:grpSpLocks/>
          </p:cNvGrpSpPr>
          <p:nvPr/>
        </p:nvGrpSpPr>
        <p:grpSpPr bwMode="auto">
          <a:xfrm>
            <a:off x="6527800" y="2316163"/>
            <a:ext cx="2446338" cy="2306637"/>
            <a:chOff x="4112" y="1459"/>
            <a:chExt cx="1541" cy="1453"/>
          </a:xfrm>
        </p:grpSpPr>
        <p:sp>
          <p:nvSpPr>
            <p:cNvPr id="459791" name="Text Box 15"/>
            <p:cNvSpPr txBox="1">
              <a:spLocks noChangeArrowheads="1"/>
            </p:cNvSpPr>
            <p:nvPr/>
          </p:nvSpPr>
          <p:spPr bwMode="auto">
            <a:xfrm>
              <a:off x="4262" y="2613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3</a:t>
              </a:r>
              <a:endParaRPr lang="en-US" sz="2400" i="1"/>
            </a:p>
          </p:txBody>
        </p:sp>
        <p:sp>
          <p:nvSpPr>
            <p:cNvPr id="459792" name="Arc 16"/>
            <p:cNvSpPr>
              <a:spLocks/>
            </p:cNvSpPr>
            <p:nvPr/>
          </p:nvSpPr>
          <p:spPr bwMode="auto">
            <a:xfrm rot="10800000">
              <a:off x="4531" y="2670"/>
              <a:ext cx="873" cy="242"/>
            </a:xfrm>
            <a:custGeom>
              <a:avLst/>
              <a:gdLst>
                <a:gd name="G0" fmla="+- 20539 0 0"/>
                <a:gd name="G1" fmla="+- 21600 0 0"/>
                <a:gd name="G2" fmla="+- 21600 0 0"/>
                <a:gd name="T0" fmla="*/ 0 w 36403"/>
                <a:gd name="T1" fmla="*/ 14914 h 21600"/>
                <a:gd name="T2" fmla="*/ 36403 w 36403"/>
                <a:gd name="T3" fmla="*/ 6941 h 21600"/>
                <a:gd name="T4" fmla="*/ 20539 w 3640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03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</a:path>
                <a:path w="36403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6563" y="0"/>
                    <a:pt x="32314" y="2516"/>
                    <a:pt x="36403" y="6940"/>
                  </a:cubicBezTo>
                  <a:lnTo>
                    <a:pt x="2053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3" name="Text Box 17"/>
            <p:cNvSpPr txBox="1">
              <a:spLocks noChangeArrowheads="1"/>
            </p:cNvSpPr>
            <p:nvPr/>
          </p:nvSpPr>
          <p:spPr bwMode="auto">
            <a:xfrm>
              <a:off x="5347" y="2522"/>
              <a:ext cx="3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4</a:t>
              </a:r>
              <a:endParaRPr lang="en-US" sz="2400" i="1"/>
            </a:p>
          </p:txBody>
        </p:sp>
        <p:sp>
          <p:nvSpPr>
            <p:cNvPr id="459794" name="Text Box 18"/>
            <p:cNvSpPr txBox="1">
              <a:spLocks noChangeArrowheads="1"/>
            </p:cNvSpPr>
            <p:nvPr/>
          </p:nvSpPr>
          <p:spPr bwMode="auto">
            <a:xfrm>
              <a:off x="4131" y="1505"/>
              <a:ext cx="3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1</a:t>
              </a:r>
              <a:endParaRPr lang="en-US" sz="2400" i="1"/>
            </a:p>
          </p:txBody>
        </p:sp>
        <p:sp>
          <p:nvSpPr>
            <p:cNvPr id="459795" name="Arc 19"/>
            <p:cNvSpPr>
              <a:spLocks/>
            </p:cNvSpPr>
            <p:nvPr/>
          </p:nvSpPr>
          <p:spPr bwMode="auto">
            <a:xfrm rot="16200000" flipV="1">
              <a:off x="5112" y="1994"/>
              <a:ext cx="744" cy="310"/>
            </a:xfrm>
            <a:custGeom>
              <a:avLst/>
              <a:gdLst>
                <a:gd name="G0" fmla="+- 17210 0 0"/>
                <a:gd name="G1" fmla="+- 21600 0 0"/>
                <a:gd name="G2" fmla="+- 21600 0 0"/>
                <a:gd name="T0" fmla="*/ 0 w 33913"/>
                <a:gd name="T1" fmla="*/ 8547 h 21600"/>
                <a:gd name="T2" fmla="*/ 33913 w 33913"/>
                <a:gd name="T3" fmla="*/ 7904 h 21600"/>
                <a:gd name="T4" fmla="*/ 17210 w 3391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913" h="21600" fill="none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</a:path>
                <a:path w="33913" h="21600" stroke="0" extrusionOk="0">
                  <a:moveTo>
                    <a:pt x="0" y="8547"/>
                  </a:moveTo>
                  <a:cubicBezTo>
                    <a:pt x="4083" y="3162"/>
                    <a:pt x="10452" y="-1"/>
                    <a:pt x="17210" y="0"/>
                  </a:cubicBezTo>
                  <a:cubicBezTo>
                    <a:pt x="23680" y="0"/>
                    <a:pt x="29810" y="2900"/>
                    <a:pt x="33912" y="7904"/>
                  </a:cubicBezTo>
                  <a:lnTo>
                    <a:pt x="1721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</p:spPr>
          <p:txBody>
            <a:bodyPr rot="10800000" vert="eaVert" wrap="none" anchor="ctr"/>
            <a:lstStyle/>
            <a:p>
              <a:endParaRPr lang="en-US"/>
            </a:p>
          </p:txBody>
        </p:sp>
        <p:sp>
          <p:nvSpPr>
            <p:cNvPr id="459796" name="Text Box 20"/>
            <p:cNvSpPr txBox="1">
              <a:spLocks noChangeArrowheads="1"/>
            </p:cNvSpPr>
            <p:nvPr/>
          </p:nvSpPr>
          <p:spPr bwMode="auto">
            <a:xfrm>
              <a:off x="5303" y="1505"/>
              <a:ext cx="3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/>
                <a:t>T</a:t>
              </a:r>
              <a:r>
                <a:rPr lang="en-US" sz="2400" baseline="-25000"/>
                <a:t>2</a:t>
              </a:r>
              <a:endParaRPr lang="en-US" sz="2400" i="1"/>
            </a:p>
          </p:txBody>
        </p:sp>
        <p:sp>
          <p:nvSpPr>
            <p:cNvPr id="459797" name="Arc 21"/>
            <p:cNvSpPr>
              <a:spLocks/>
            </p:cNvSpPr>
            <p:nvPr/>
          </p:nvSpPr>
          <p:spPr bwMode="auto">
            <a:xfrm rot="10800000" flipV="1">
              <a:off x="4384" y="1459"/>
              <a:ext cx="952" cy="278"/>
            </a:xfrm>
            <a:custGeom>
              <a:avLst/>
              <a:gdLst>
                <a:gd name="G0" fmla="+- 20539 0 0"/>
                <a:gd name="G1" fmla="+- 21600 0 0"/>
                <a:gd name="G2" fmla="+- 21600 0 0"/>
                <a:gd name="T0" fmla="*/ 0 w 39702"/>
                <a:gd name="T1" fmla="*/ 14914 h 21600"/>
                <a:gd name="T2" fmla="*/ 39702 w 39702"/>
                <a:gd name="T3" fmla="*/ 11633 h 21600"/>
                <a:gd name="T4" fmla="*/ 20539 w 3970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702" h="21600" fill="none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</a:path>
                <a:path w="39702" h="21600" stroke="0" extrusionOk="0">
                  <a:moveTo>
                    <a:pt x="-1" y="14913"/>
                  </a:moveTo>
                  <a:cubicBezTo>
                    <a:pt x="2895" y="6020"/>
                    <a:pt x="11185" y="-1"/>
                    <a:pt x="20539" y="0"/>
                  </a:cubicBezTo>
                  <a:cubicBezTo>
                    <a:pt x="28596" y="0"/>
                    <a:pt x="35984" y="4484"/>
                    <a:pt x="39701" y="11633"/>
                  </a:cubicBezTo>
                  <a:lnTo>
                    <a:pt x="2053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9798" name="Arc 22"/>
            <p:cNvSpPr>
              <a:spLocks/>
            </p:cNvSpPr>
            <p:nvPr/>
          </p:nvSpPr>
          <p:spPr bwMode="auto">
            <a:xfrm rot="16200000">
              <a:off x="3772" y="2060"/>
              <a:ext cx="927" cy="24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4 w 42266"/>
                <a:gd name="T1" fmla="*/ 22982 h 22982"/>
                <a:gd name="T2" fmla="*/ 42266 w 42266"/>
                <a:gd name="T3" fmla="*/ 15316 h 22982"/>
                <a:gd name="T4" fmla="*/ 21600 w 42266"/>
                <a:gd name="T5" fmla="*/ 21600 h 22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66" h="22982" fill="none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</a:path>
                <a:path w="42266" h="22982" stroke="0" extrusionOk="0">
                  <a:moveTo>
                    <a:pt x="44" y="22981"/>
                  </a:moveTo>
                  <a:cubicBezTo>
                    <a:pt x="14" y="22521"/>
                    <a:pt x="0" y="220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108" y="-1"/>
                    <a:pt x="39499" y="6218"/>
                    <a:pt x="42265" y="1531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lg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9808" name="Text Box 32"/>
          <p:cNvSpPr txBox="1">
            <a:spLocks noChangeArrowheads="1"/>
          </p:cNvSpPr>
          <p:nvPr/>
        </p:nvSpPr>
        <p:spPr bwMode="auto">
          <a:xfrm>
            <a:off x="7464425" y="5372100"/>
            <a:ext cx="48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/>
              <a:t>T</a:t>
            </a:r>
            <a:r>
              <a:rPr lang="en-US" sz="2400" baseline="-25000"/>
              <a:t>5</a:t>
            </a:r>
            <a:endParaRPr lang="en-US" sz="2400" i="1"/>
          </a:p>
        </p:txBody>
      </p:sp>
      <p:sp>
        <p:nvSpPr>
          <p:cNvPr id="23" name="TextBox 22"/>
          <p:cNvSpPr txBox="1"/>
          <p:nvPr/>
        </p:nvSpPr>
        <p:spPr>
          <a:xfrm>
            <a:off x="7453745" y="2050473"/>
            <a:ext cx="59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98872" y="3117273"/>
            <a:ext cx="59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94762" y="3352800"/>
            <a:ext cx="59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5307" y="4225636"/>
            <a:ext cx="59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338"/>
            <a:ext cx="8229600" cy="1143000"/>
          </a:xfrm>
        </p:spPr>
        <p:txBody>
          <a:bodyPr/>
          <a:lstStyle/>
          <a:p>
            <a:r>
              <a:rPr lang="en-US" dirty="0"/>
              <a:t>Test for Conflict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754063" y="1106488"/>
            <a:ext cx="5078412" cy="52482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schedule is conflict serializable if and only if its precedence graph is acyclic.</a:t>
            </a:r>
          </a:p>
          <a:p>
            <a:r>
              <a:rPr lang="en-US" dirty="0"/>
              <a:t>Cycle-detection algorithms exist which take order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time, where </a:t>
            </a:r>
            <a:r>
              <a:rPr lang="en-US" i="1" dirty="0"/>
              <a:t>n </a:t>
            </a:r>
            <a:r>
              <a:rPr lang="en-US" dirty="0"/>
              <a:t>is the number of vertices in the graph.  </a:t>
            </a:r>
          </a:p>
          <a:p>
            <a:pPr lvl="1"/>
            <a:r>
              <a:rPr lang="en-US" dirty="0"/>
              <a:t>(Better algorithms take order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i="1" dirty="0"/>
              <a:t>e</a:t>
            </a:r>
            <a:r>
              <a:rPr lang="en-US" dirty="0"/>
              <a:t> where </a:t>
            </a:r>
            <a:r>
              <a:rPr lang="en-US" i="1" dirty="0"/>
              <a:t>e</a:t>
            </a:r>
            <a:r>
              <a:rPr lang="en-US" dirty="0"/>
              <a:t> is the number of edges.)</a:t>
            </a:r>
          </a:p>
          <a:p>
            <a:r>
              <a:rPr lang="en-US" dirty="0"/>
              <a:t>If precedence graph is acyclic, the </a:t>
            </a:r>
            <a:r>
              <a:rPr lang="en-US" dirty="0" err="1"/>
              <a:t>serializability</a:t>
            </a:r>
            <a:r>
              <a:rPr lang="en-US" dirty="0"/>
              <a:t> order can be obtained by a </a:t>
            </a:r>
            <a:r>
              <a:rPr lang="en-US" i="1" dirty="0">
                <a:solidFill>
                  <a:schemeClr val="tx2"/>
                </a:solidFill>
              </a:rPr>
              <a:t>topological sorting</a:t>
            </a:r>
            <a:r>
              <a:rPr lang="en-US" dirty="0"/>
              <a:t> of the graph. </a:t>
            </a:r>
          </a:p>
          <a:p>
            <a:pPr lvl="1"/>
            <a:r>
              <a:rPr lang="en-US" dirty="0"/>
              <a:t> This is a linear order consistent with the partial order of the graph.</a:t>
            </a:r>
          </a:p>
          <a:p>
            <a:pPr lvl="1"/>
            <a:r>
              <a:rPr lang="en-US" dirty="0"/>
              <a:t>For example, a </a:t>
            </a:r>
            <a:r>
              <a:rPr lang="en-US" dirty="0" err="1"/>
              <a:t>serializability</a:t>
            </a:r>
            <a:r>
              <a:rPr lang="en-US" dirty="0"/>
              <a:t> order for Schedule A would be</a:t>
            </a:r>
            <a:br>
              <a:rPr lang="en-US" dirty="0"/>
            </a:br>
            <a:r>
              <a:rPr lang="en-US" i="1" dirty="0"/>
              <a:t>T</a:t>
            </a:r>
            <a:r>
              <a:rPr lang="en-US" baseline="-25000" dirty="0"/>
              <a:t>5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/>
              <a:t>T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>
                <a:sym typeface="Monotype Sorts" charset="2"/>
              </a:rPr>
              <a:t> </a:t>
            </a:r>
            <a:r>
              <a:rPr lang="en-US" i="1" dirty="0"/>
              <a:t>T</a:t>
            </a:r>
            <a:r>
              <a:rPr lang="en-US" baseline="-25000" dirty="0"/>
              <a:t>4</a:t>
            </a:r>
            <a:endParaRPr lang="en-US" dirty="0"/>
          </a:p>
          <a:p>
            <a:pPr lvl="2"/>
            <a:r>
              <a:rPr lang="en-US" dirty="0">
                <a:sym typeface="Monotype Sorts" charset="2"/>
              </a:rPr>
              <a:t>Are there others?</a:t>
            </a:r>
          </a:p>
        </p:txBody>
      </p:sp>
      <p:pic>
        <p:nvPicPr>
          <p:cNvPr id="461828" name="Picture 4"/>
          <p:cNvPicPr>
            <a:picLocks noChangeAspect="1" noChangeArrowheads="1"/>
          </p:cNvPicPr>
          <p:nvPr/>
        </p:nvPicPr>
        <p:blipFill>
          <a:blip r:embed="rId3"/>
          <a:srcRect l="32204" t="565" r="32204" b="847"/>
          <a:stretch>
            <a:fillRect/>
          </a:stretch>
        </p:blipFill>
        <p:spPr bwMode="auto">
          <a:xfrm>
            <a:off x="6153150" y="1077913"/>
            <a:ext cx="2400300" cy="49863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17"/>
            <a:ext cx="8229600" cy="1143000"/>
          </a:xfrm>
        </p:spPr>
        <p:txBody>
          <a:bodyPr/>
          <a:lstStyle/>
          <a:p>
            <a:r>
              <a:rPr lang="en-US" dirty="0"/>
              <a:t>Test for View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58892"/>
            <a:ext cx="7677150" cy="4781689"/>
          </a:xfrm>
        </p:spPr>
        <p:txBody>
          <a:bodyPr>
            <a:normAutofit fontScale="92500"/>
          </a:bodyPr>
          <a:lstStyle/>
          <a:p>
            <a:r>
              <a:rPr lang="en-US" dirty="0"/>
              <a:t>The precedence graph test for conflict </a:t>
            </a:r>
            <a:r>
              <a:rPr lang="en-US" dirty="0" err="1"/>
              <a:t>serializability</a:t>
            </a:r>
            <a:r>
              <a:rPr lang="en-US" dirty="0"/>
              <a:t> cannot be used directly to test for view </a:t>
            </a:r>
            <a:r>
              <a:rPr lang="en-US" dirty="0" err="1"/>
              <a:t>serializability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Extension to test for view </a:t>
            </a:r>
            <a:r>
              <a:rPr lang="en-US" dirty="0" err="1"/>
              <a:t>serializability</a:t>
            </a:r>
            <a:r>
              <a:rPr lang="en-US" dirty="0"/>
              <a:t> has cost exponential in the size of the precedence graph.</a:t>
            </a:r>
          </a:p>
          <a:p>
            <a:r>
              <a:rPr lang="en-US" dirty="0"/>
              <a:t>The problem of checking if a schedule is view serializable falls in the class of </a:t>
            </a:r>
            <a:r>
              <a:rPr lang="en-US" i="1" dirty="0"/>
              <a:t>NP</a:t>
            </a:r>
            <a:r>
              <a:rPr lang="en-US" dirty="0"/>
              <a:t>-complete problems. </a:t>
            </a:r>
          </a:p>
          <a:p>
            <a:pPr lvl="1"/>
            <a:r>
              <a:rPr lang="en-US" dirty="0"/>
              <a:t> Thus existence of an efficient algorithm is </a:t>
            </a:r>
            <a:r>
              <a:rPr lang="en-US" i="1" dirty="0"/>
              <a:t>extremely</a:t>
            </a:r>
            <a:r>
              <a:rPr lang="en-US" dirty="0"/>
              <a:t> unlikely.</a:t>
            </a:r>
          </a:p>
          <a:p>
            <a:r>
              <a:rPr lang="en-US" dirty="0"/>
              <a:t>However practical algorithms that just check some </a:t>
            </a:r>
            <a:r>
              <a:rPr lang="en-US" b="1" dirty="0"/>
              <a:t>sufficient</a:t>
            </a:r>
            <a:r>
              <a:rPr lang="en-US" i="1" dirty="0"/>
              <a:t> </a:t>
            </a:r>
            <a:r>
              <a:rPr lang="en-US" b="1" dirty="0"/>
              <a:t>conditions</a:t>
            </a:r>
            <a:r>
              <a:rPr lang="en-US" dirty="0"/>
              <a:t> for view </a:t>
            </a:r>
            <a:r>
              <a:rPr lang="en-US" dirty="0" err="1"/>
              <a:t>serializability</a:t>
            </a:r>
            <a:r>
              <a:rPr lang="en-US" dirty="0"/>
              <a:t> can still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4922"/>
            <a:ext cx="8229600" cy="1143000"/>
          </a:xfrm>
        </p:spPr>
        <p:txBody>
          <a:bodyPr/>
          <a:lstStyle/>
          <a:p>
            <a:r>
              <a:rPr lang="en-US" dirty="0"/>
              <a:t>Recoverable Schedules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47838"/>
            <a:ext cx="7848600" cy="487680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b="1" dirty="0">
                <a:solidFill>
                  <a:schemeClr val="tx2"/>
                </a:solidFill>
              </a:rPr>
              <a:t>Recoverable</a:t>
            </a:r>
            <a:r>
              <a:rPr lang="en-US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schedule</a:t>
            </a:r>
            <a:r>
              <a:rPr lang="en-US" dirty="0"/>
              <a:t> — if a transaction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reads a data item previously written by a transaction </a:t>
            </a:r>
            <a:r>
              <a:rPr lang="en-US" i="1" dirty="0"/>
              <a:t>T</a:t>
            </a:r>
            <a:r>
              <a:rPr lang="en-US" i="1" baseline="-25000" dirty="0"/>
              <a:t>i </a:t>
            </a:r>
            <a:r>
              <a:rPr lang="en-US" dirty="0"/>
              <a:t>, then the commit operation of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appears before the commit operation of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.</a:t>
            </a:r>
            <a:endParaRPr 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dirty="0"/>
              <a:t>The following schedule (</a:t>
            </a:r>
            <a:r>
              <a:rPr lang="en-US" dirty="0" smtClean="0"/>
              <a:t>Schedule) </a:t>
            </a:r>
            <a:r>
              <a:rPr lang="en-US" dirty="0"/>
              <a:t>is not recoverable if </a:t>
            </a:r>
            <a:r>
              <a:rPr lang="en-US" i="1" dirty="0"/>
              <a:t>T</a:t>
            </a:r>
            <a:r>
              <a:rPr lang="en-US" i="1" baseline="-25000" dirty="0"/>
              <a:t>9</a:t>
            </a:r>
            <a:r>
              <a:rPr lang="en-US" i="1" dirty="0"/>
              <a:t> </a:t>
            </a:r>
            <a:r>
              <a:rPr lang="en-US" dirty="0"/>
              <a:t>commits immediately after the read</a:t>
            </a:r>
            <a:br>
              <a:rPr lang="en-US" dirty="0"/>
            </a:br>
            <a:r>
              <a:rPr lang="en-US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dirty="0"/>
              <a:t>If </a:t>
            </a:r>
            <a:r>
              <a:rPr lang="en-US" i="1" dirty="0"/>
              <a:t>T</a:t>
            </a:r>
            <a:r>
              <a:rPr lang="en-US" baseline="-25000" dirty="0"/>
              <a:t>8</a:t>
            </a:r>
            <a:r>
              <a:rPr lang="en-US" sz="1600" dirty="0"/>
              <a:t> </a:t>
            </a:r>
            <a:r>
              <a:rPr lang="en-US" dirty="0"/>
              <a:t>should abort, </a:t>
            </a:r>
            <a:r>
              <a:rPr lang="en-US" i="1" dirty="0"/>
              <a:t>T</a:t>
            </a:r>
            <a:r>
              <a:rPr lang="en-US" baseline="-25000" dirty="0"/>
              <a:t>9</a:t>
            </a:r>
            <a:r>
              <a:rPr lang="en-US" dirty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914400" y="1106488"/>
            <a:ext cx="679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Need to address the effect of transaction failures on concurrently </a:t>
            </a:r>
            <a:br>
              <a:rPr lang="en-US" sz="1800"/>
            </a:br>
            <a:r>
              <a:rPr lang="en-US" sz="1800"/>
              <a:t>running transactions.</a:t>
            </a:r>
          </a:p>
        </p:txBody>
      </p:sp>
      <p:pic>
        <p:nvPicPr>
          <p:cNvPr id="401416" name="Picture 8"/>
          <p:cNvPicPr>
            <a:picLocks noChangeAspect="1" noChangeArrowheads="1"/>
          </p:cNvPicPr>
          <p:nvPr/>
        </p:nvPicPr>
        <p:blipFill>
          <a:blip r:embed="rId3" cstate="print"/>
          <a:srcRect l="462" t="5855" r="1155" b="6161"/>
          <a:stretch>
            <a:fillRect/>
          </a:stretch>
        </p:blipFill>
        <p:spPr bwMode="auto">
          <a:xfrm>
            <a:off x="3303588" y="3408363"/>
            <a:ext cx="2379662" cy="15954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971311" y="4572004"/>
            <a:ext cx="1177637" cy="3325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commit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5181601" y="4752109"/>
            <a:ext cx="734291" cy="13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502"/>
            <a:ext cx="8229600" cy="1143000"/>
          </a:xfrm>
        </p:spPr>
        <p:txBody>
          <a:bodyPr/>
          <a:lstStyle/>
          <a:p>
            <a:r>
              <a:rPr lang="en-US" dirty="0"/>
              <a:t>Cascading Rollbacks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169150" cy="4622800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b="1">
                <a:solidFill>
                  <a:schemeClr val="tx2"/>
                </a:solidFill>
              </a:rPr>
              <a:t>Cascading rollback</a:t>
            </a:r>
            <a:r>
              <a:rPr lang="en-US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If </a:t>
            </a:r>
            <a:r>
              <a:rPr lang="en-US" i="1"/>
              <a:t>T</a:t>
            </a:r>
            <a:r>
              <a:rPr lang="en-US" baseline="-25000"/>
              <a:t>10</a:t>
            </a:r>
            <a:r>
              <a:rPr lang="en-US"/>
              <a:t> fails, </a:t>
            </a:r>
            <a:r>
              <a:rPr lang="en-US" i="1"/>
              <a:t>T</a:t>
            </a:r>
            <a:r>
              <a:rPr lang="en-US" baseline="-25000"/>
              <a:t>11</a:t>
            </a:r>
            <a:r>
              <a:rPr lang="en-US"/>
              <a:t> and </a:t>
            </a:r>
            <a:r>
              <a:rPr lang="en-US" i="1"/>
              <a:t>T</a:t>
            </a:r>
            <a:r>
              <a:rPr lang="en-US" baseline="-25000"/>
              <a:t>12</a:t>
            </a:r>
            <a:r>
              <a:rPr lang="en-US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/>
              <a:t>Can lead to the undoing of a significant amount of work</a:t>
            </a:r>
          </a:p>
        </p:txBody>
      </p:sp>
      <p:pic>
        <p:nvPicPr>
          <p:cNvPr id="402440" name="Picture 8"/>
          <p:cNvPicPr>
            <a:picLocks noChangeAspect="1" noChangeArrowheads="1"/>
          </p:cNvPicPr>
          <p:nvPr/>
        </p:nvPicPr>
        <p:blipFill>
          <a:blip r:embed="rId3"/>
          <a:srcRect l="450" t="9593" r="674" b="9593"/>
          <a:stretch>
            <a:fillRect/>
          </a:stretch>
        </p:blipFill>
        <p:spPr bwMode="auto">
          <a:xfrm>
            <a:off x="2220913" y="2278063"/>
            <a:ext cx="3711575" cy="22764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Cascadeless Schedules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Cascadeless</a:t>
            </a:r>
            <a:r>
              <a:rPr lang="en-US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chemeClr val="tx2"/>
                </a:solidFill>
              </a:rPr>
              <a:t>schedules</a:t>
            </a:r>
            <a:r>
              <a:rPr lang="en-US"/>
              <a:t> — cascading rollbacks cannot occur; for each pair of transactions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and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/>
              <a:t> such that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/>
              <a:t>  reads a data item previously written by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, the commit operation of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 appears before the read operation of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/>
              <a:t>.</a:t>
            </a:r>
          </a:p>
          <a:p>
            <a:r>
              <a:rPr lang="en-US"/>
              <a:t>Every cascadeless schedule is also recoverable</a:t>
            </a:r>
          </a:p>
          <a:p>
            <a:r>
              <a:rPr lang="en-US"/>
              <a:t>It is desirable to restrict the schedules to those that are cascadeless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856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106488"/>
            <a:ext cx="7812088" cy="53625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Transaction to transfer $50 from account A to account B: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800" dirty="0"/>
              <a:t>1.	</a:t>
            </a:r>
            <a:r>
              <a:rPr lang="en-US" sz="1800" b="1" dirty="0"/>
              <a:t>read</a:t>
            </a:r>
            <a:r>
              <a:rPr lang="en-US" sz="1800" dirty="0"/>
              <a:t>(</a:t>
            </a:r>
            <a:r>
              <a:rPr lang="en-US" sz="1800" i="1" dirty="0"/>
              <a:t>A</a:t>
            </a:r>
            <a:r>
              <a:rPr lang="en-US" sz="1800" dirty="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800" dirty="0"/>
              <a:t>2.	</a:t>
            </a:r>
            <a:r>
              <a:rPr lang="en-US" sz="1800" i="1" dirty="0"/>
              <a:t>A</a:t>
            </a:r>
            <a:r>
              <a:rPr lang="en-US" sz="1800" dirty="0"/>
              <a:t> := </a:t>
            </a:r>
            <a:r>
              <a:rPr lang="en-US" sz="1800" i="1" dirty="0"/>
              <a:t>A – </a:t>
            </a:r>
            <a:r>
              <a:rPr lang="en-US" sz="1800" dirty="0"/>
              <a:t>50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800" dirty="0"/>
              <a:t>3.	</a:t>
            </a:r>
            <a:r>
              <a:rPr lang="en-US" sz="1800" b="1" dirty="0"/>
              <a:t>write</a:t>
            </a:r>
            <a:r>
              <a:rPr lang="en-US" sz="1800" dirty="0"/>
              <a:t>(</a:t>
            </a:r>
            <a:r>
              <a:rPr lang="en-US" sz="1800" i="1" dirty="0"/>
              <a:t>A</a:t>
            </a:r>
            <a:r>
              <a:rPr lang="en-US" sz="1800" dirty="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800" dirty="0"/>
              <a:t>4.	</a:t>
            </a:r>
            <a:r>
              <a:rPr lang="en-US" sz="1800" b="1" dirty="0"/>
              <a:t>read</a:t>
            </a:r>
            <a:r>
              <a:rPr lang="en-US" sz="1800" dirty="0"/>
              <a:t>(</a:t>
            </a:r>
            <a:r>
              <a:rPr lang="en-US" sz="1800" i="1" dirty="0"/>
              <a:t>B</a:t>
            </a:r>
            <a:r>
              <a:rPr lang="en-US" sz="1800" dirty="0"/>
              <a:t>)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800" dirty="0"/>
              <a:t>5.	</a:t>
            </a:r>
            <a:r>
              <a:rPr lang="en-US" sz="1800" i="1" dirty="0"/>
              <a:t>B</a:t>
            </a:r>
            <a:r>
              <a:rPr lang="en-US" sz="1800" dirty="0"/>
              <a:t> := </a:t>
            </a:r>
            <a:r>
              <a:rPr lang="en-US" sz="1800" i="1" dirty="0"/>
              <a:t>B + </a:t>
            </a:r>
            <a:r>
              <a:rPr lang="en-US" sz="1800" dirty="0"/>
              <a:t>50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sz="1800" dirty="0"/>
              <a:t>6.	</a:t>
            </a:r>
            <a:r>
              <a:rPr lang="en-US" sz="1800" b="1" dirty="0"/>
              <a:t>write</a:t>
            </a:r>
            <a:r>
              <a:rPr lang="en-US" sz="1800" dirty="0"/>
              <a:t>(</a:t>
            </a:r>
            <a:r>
              <a:rPr lang="en-US" sz="1800" i="1" dirty="0"/>
              <a:t>B)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tx2"/>
                </a:solidFill>
              </a:rPr>
              <a:t>Consistency requirement</a:t>
            </a:r>
            <a:r>
              <a:rPr lang="en-US" sz="1800" dirty="0"/>
              <a:t> in above example: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 the sum of A and B is unchanged by the execution of the transaction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In general, consistency requirements include 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Explicitly specified integrity constraints such as primary keys and foreign keys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Implicit integrity constraints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e.g. sum of balances of all accounts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A transaction must see a consistent database.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During transaction execution the database may be temporarily inconsistent.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When the transaction completes successfully the database must be consistent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Erroneous transaction logic can lead to inconsistency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048"/>
            <a:ext cx="8229600" cy="1143000"/>
          </a:xfrm>
        </p:spPr>
        <p:txBody>
          <a:bodyPr/>
          <a:lstStyle/>
          <a:p>
            <a:r>
              <a:rPr lang="en-US" dirty="0"/>
              <a:t>Concurrency Control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939088" cy="4884737"/>
          </a:xfrm>
        </p:spPr>
        <p:txBody>
          <a:bodyPr>
            <a:normAutofit/>
          </a:bodyPr>
          <a:lstStyle/>
          <a:p>
            <a:r>
              <a:rPr lang="en-US" dirty="0"/>
              <a:t>A database must provide a mechanism that will ensure that all possible schedules are </a:t>
            </a:r>
          </a:p>
          <a:p>
            <a:pPr lvl="1"/>
            <a:r>
              <a:rPr lang="en-US" dirty="0"/>
              <a:t>either conflict or view serializable, and </a:t>
            </a:r>
          </a:p>
          <a:p>
            <a:pPr lvl="1"/>
            <a:r>
              <a:rPr lang="en-US" dirty="0"/>
              <a:t>are recoverable and preferably </a:t>
            </a:r>
            <a:r>
              <a:rPr lang="en-US" dirty="0" err="1"/>
              <a:t>cascadeless</a:t>
            </a:r>
            <a:endParaRPr lang="en-US" dirty="0"/>
          </a:p>
          <a:p>
            <a:r>
              <a:rPr lang="en-US" dirty="0"/>
              <a:t>A policy in which only one transaction can execute at a time generates serial schedules, but provides a poor degree of concurrency</a:t>
            </a:r>
          </a:p>
          <a:p>
            <a:r>
              <a:rPr lang="en-US" dirty="0" smtClean="0"/>
              <a:t>Testing </a:t>
            </a:r>
            <a:r>
              <a:rPr lang="en-US" dirty="0"/>
              <a:t>a schedule for </a:t>
            </a:r>
            <a:r>
              <a:rPr lang="en-US" dirty="0" err="1"/>
              <a:t>serializability</a:t>
            </a:r>
            <a:r>
              <a:rPr lang="en-US" dirty="0"/>
              <a:t> </a:t>
            </a:r>
            <a:r>
              <a:rPr lang="en-US" i="1" dirty="0"/>
              <a:t>after</a:t>
            </a:r>
            <a:r>
              <a:rPr lang="en-US" dirty="0"/>
              <a:t> it has executed is a little too late!</a:t>
            </a:r>
          </a:p>
          <a:p>
            <a:r>
              <a:rPr lang="en-US" b="1" dirty="0">
                <a:solidFill>
                  <a:schemeClr val="tx2"/>
                </a:solidFill>
              </a:rPr>
              <a:t>Goal</a:t>
            </a:r>
            <a:r>
              <a:rPr lang="en-US" dirty="0"/>
              <a:t> – to develop concurrency control protocols that will assure </a:t>
            </a:r>
            <a:r>
              <a:rPr lang="en-US" dirty="0" err="1"/>
              <a:t>serializability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927" y="310864"/>
            <a:ext cx="8479848" cy="1102303"/>
          </a:xfrm>
        </p:spPr>
        <p:txBody>
          <a:bodyPr>
            <a:noAutofit/>
          </a:bodyPr>
          <a:lstStyle/>
          <a:p>
            <a:r>
              <a:rPr lang="en-US" sz="4000" dirty="0"/>
              <a:t>Concurrency Control vs. </a:t>
            </a:r>
            <a:r>
              <a:rPr lang="en-US" sz="4000" dirty="0" err="1"/>
              <a:t>Serializability</a:t>
            </a:r>
            <a:r>
              <a:rPr lang="en-US" sz="4000" dirty="0"/>
              <a:t> Tests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34836"/>
            <a:ext cx="8229600" cy="46897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Concurrency-control </a:t>
            </a:r>
            <a:r>
              <a:rPr lang="en-US" dirty="0"/>
              <a:t>protocols allow concurrent schedules, but ensure that the schedules are conflict/view serializable, and are recoverable and </a:t>
            </a:r>
            <a:r>
              <a:rPr lang="en-US" dirty="0" err="1"/>
              <a:t>cascadeless</a:t>
            </a:r>
            <a:r>
              <a:rPr lang="en-US" dirty="0"/>
              <a:t> .</a:t>
            </a:r>
          </a:p>
          <a:p>
            <a:pPr algn="just"/>
            <a:r>
              <a:rPr lang="en-US" dirty="0"/>
              <a:t>Concurrency control protocols generally do not examine the precedence graph as it is being created</a:t>
            </a:r>
          </a:p>
          <a:p>
            <a:pPr lvl="1" algn="just"/>
            <a:r>
              <a:rPr lang="en-US" dirty="0"/>
              <a:t>Instead a protocol imposes a discipline that avoids </a:t>
            </a:r>
            <a:r>
              <a:rPr lang="en-US" dirty="0" err="1"/>
              <a:t>nonseralizable</a:t>
            </a:r>
            <a:r>
              <a:rPr lang="en-US" dirty="0"/>
              <a:t> schedules.</a:t>
            </a:r>
          </a:p>
          <a:p>
            <a:pPr algn="just"/>
            <a:r>
              <a:rPr lang="en-US" dirty="0" smtClean="0"/>
              <a:t>Different </a:t>
            </a:r>
            <a:r>
              <a:rPr lang="en-US" dirty="0"/>
              <a:t>concurrency control protocols provide different tradeoffs between the amount of concurrency they allow and the amount of overhead that they incur.</a:t>
            </a:r>
          </a:p>
          <a:p>
            <a:pPr algn="just"/>
            <a:r>
              <a:rPr lang="en-US" dirty="0"/>
              <a:t>Tests for </a:t>
            </a:r>
            <a:r>
              <a:rPr lang="en-US" dirty="0" err="1"/>
              <a:t>serializability</a:t>
            </a:r>
            <a:r>
              <a:rPr lang="en-US" dirty="0"/>
              <a:t> help us understand why a concurrency control protocol is correct.  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Levels of Consistency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applications are willing to live with weak levels of consistency, allowing schedules that are not serializable</a:t>
            </a:r>
          </a:p>
          <a:p>
            <a:pPr lvl="1"/>
            <a:r>
              <a:rPr lang="en-US" dirty="0"/>
              <a:t>E.g. a read-only transaction that wants to get an approximate total balance of all accounts </a:t>
            </a:r>
          </a:p>
          <a:p>
            <a:pPr lvl="1"/>
            <a:r>
              <a:rPr lang="en-US" dirty="0"/>
              <a:t>E.g. database statistics computed for query optimization can be approximate (why?)</a:t>
            </a:r>
          </a:p>
          <a:p>
            <a:pPr lvl="1"/>
            <a:r>
              <a:rPr lang="en-US" dirty="0"/>
              <a:t>Such transactions need not be serializable with respect to other transactions</a:t>
            </a:r>
          </a:p>
          <a:p>
            <a:r>
              <a:rPr lang="en-US" dirty="0"/>
              <a:t>Tradeoff accuracy for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598"/>
            <a:ext cx="8229600" cy="1143000"/>
          </a:xfrm>
        </p:spPr>
        <p:txBody>
          <a:bodyPr/>
          <a:lstStyle/>
          <a:p>
            <a:r>
              <a:rPr lang="en-US" dirty="0"/>
              <a:t>Levels of Consistency in SQL-92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>
          <a:xfrm>
            <a:off x="387927" y="1743818"/>
            <a:ext cx="8146473" cy="4114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solidFill>
                  <a:schemeClr val="tx2"/>
                </a:solidFill>
              </a:rPr>
              <a:t>Serializable</a:t>
            </a:r>
            <a:r>
              <a:rPr lang="en-US" b="1" dirty="0"/>
              <a:t> </a:t>
            </a:r>
            <a:r>
              <a:rPr lang="en-US" dirty="0"/>
              <a:t>— default</a:t>
            </a: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Repeatable read</a:t>
            </a:r>
            <a:r>
              <a:rPr lang="en-US" b="1" dirty="0"/>
              <a:t> </a:t>
            </a:r>
            <a:r>
              <a:rPr lang="en-US" dirty="0"/>
              <a:t>—</a:t>
            </a:r>
            <a:r>
              <a:rPr lang="en-US" b="1" dirty="0"/>
              <a:t> </a:t>
            </a:r>
            <a:r>
              <a:rPr lang="en-US" dirty="0"/>
              <a:t>only committed records to be read, repeated reads of same record must return same value.  </a:t>
            </a: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Read committed</a:t>
            </a:r>
            <a:r>
              <a:rPr lang="en-US" b="1" dirty="0"/>
              <a:t> </a:t>
            </a:r>
            <a:r>
              <a:rPr lang="en-US" dirty="0"/>
              <a:t>—</a:t>
            </a:r>
            <a:r>
              <a:rPr lang="en-US" b="1" dirty="0"/>
              <a:t> </a:t>
            </a:r>
            <a:r>
              <a:rPr lang="en-US" dirty="0"/>
              <a:t>only committed records can be read, but successive reads of record may return different (but committed) values.</a:t>
            </a: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Read uncommitted</a:t>
            </a:r>
            <a:r>
              <a:rPr lang="en-US" dirty="0"/>
              <a:t> —</a:t>
            </a:r>
            <a:r>
              <a:rPr lang="en-US" b="1" dirty="0"/>
              <a:t> </a:t>
            </a:r>
            <a:r>
              <a:rPr lang="en-US" dirty="0"/>
              <a:t>even uncommitted records may be read. </a:t>
            </a:r>
            <a:endParaRPr lang="en-US" dirty="0" smtClean="0"/>
          </a:p>
          <a:p>
            <a:pPr algn="just"/>
            <a:r>
              <a:rPr lang="en-US" b="1" dirty="0" smtClean="0"/>
              <a:t>Note: Lower degrees of consistency useful for gathering approximate information about the database </a:t>
            </a:r>
          </a:p>
          <a:p>
            <a:pPr algn="just"/>
            <a:endParaRPr lang="en-US" b="1" dirty="0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497753" y="5507364"/>
            <a:ext cx="8064356" cy="99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3018"/>
            <a:ext cx="8229600" cy="1143000"/>
          </a:xfrm>
        </p:spPr>
        <p:txBody>
          <a:bodyPr/>
          <a:lstStyle/>
          <a:p>
            <a:r>
              <a:rPr lang="en-US" dirty="0"/>
              <a:t>Transaction Definition in SQL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665015" y="1660688"/>
            <a:ext cx="8146473" cy="4795530"/>
          </a:xfrm>
        </p:spPr>
        <p:txBody>
          <a:bodyPr>
            <a:normAutofit fontScale="92500"/>
          </a:bodyPr>
          <a:lstStyle/>
          <a:p>
            <a:r>
              <a:rPr lang="en-US" dirty="0"/>
              <a:t>Data manipulation language must include a construct for specifying the set of actions that comprise a transaction.</a:t>
            </a:r>
          </a:p>
          <a:p>
            <a:r>
              <a:rPr lang="en-US" dirty="0"/>
              <a:t>In SQL, a transaction begins implicitly.</a:t>
            </a:r>
          </a:p>
          <a:p>
            <a:r>
              <a:rPr lang="en-US" dirty="0"/>
              <a:t>A transaction in SQL ends by:</a:t>
            </a:r>
          </a:p>
          <a:p>
            <a:pPr lvl="1"/>
            <a:r>
              <a:rPr lang="en-US" b="1" dirty="0"/>
              <a:t>Commit work</a:t>
            </a:r>
            <a:r>
              <a:rPr lang="en-US" dirty="0"/>
              <a:t> commits current transaction and begins a new one.</a:t>
            </a:r>
          </a:p>
          <a:p>
            <a:pPr lvl="1"/>
            <a:r>
              <a:rPr lang="en-US" b="1" dirty="0"/>
              <a:t>Rollback work</a:t>
            </a:r>
            <a:r>
              <a:rPr lang="en-US" dirty="0"/>
              <a:t> causes current transaction to abort.</a:t>
            </a:r>
          </a:p>
          <a:p>
            <a:r>
              <a:rPr lang="en-US" dirty="0"/>
              <a:t>In almost all database systems, by default, every SQL statement also commits implicitly if it executes successfully</a:t>
            </a:r>
          </a:p>
          <a:p>
            <a:pPr lvl="1"/>
            <a:r>
              <a:rPr lang="en-US" dirty="0"/>
              <a:t>Implicit commit can be turned off by a database </a:t>
            </a:r>
            <a:r>
              <a:rPr lang="en-US" dirty="0" smtClean="0"/>
              <a:t>directive</a:t>
            </a:r>
          </a:p>
          <a:p>
            <a:pPr lvl="2"/>
            <a:r>
              <a:rPr lang="en-US" dirty="0" smtClean="0"/>
              <a:t>E.g. in JDBC,     </a:t>
            </a:r>
            <a:r>
              <a:rPr lang="en-US" dirty="0" err="1" smtClean="0"/>
              <a:t>connection.setAutoCommit</a:t>
            </a:r>
            <a:r>
              <a:rPr lang="en-US" dirty="0" smtClean="0"/>
              <a:t>(false);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Isolation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idx="1"/>
          </p:nvPr>
        </p:nvSpPr>
        <p:spPr>
          <a:xfrm>
            <a:off x="484909" y="1951642"/>
            <a:ext cx="8354291" cy="471239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Schedules must be conflict or view serializable, and recoverable, for the sake of database consistency, and preferably </a:t>
            </a:r>
            <a:r>
              <a:rPr lang="en-US" dirty="0" err="1"/>
              <a:t>cascadeless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 policy in which only one transaction can execute at a time generates serial schedules, but provides a poor degree of concurrency.</a:t>
            </a:r>
          </a:p>
          <a:p>
            <a:pPr algn="just"/>
            <a:r>
              <a:rPr lang="en-US" dirty="0"/>
              <a:t>Concurrency-control schemes tradeoff between the amount of concurrency they allow and the amount of overhead that they incur.</a:t>
            </a:r>
          </a:p>
          <a:p>
            <a:pPr algn="just"/>
            <a:r>
              <a:rPr lang="en-US" dirty="0"/>
              <a:t>Some schemes allow only conflict-serializable schedules to be generated, while others allow  view-serializable schedules that are not conflict-serializable.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</a:p>
          <a:p>
            <a:r>
              <a:rPr lang="en-US" dirty="0" smtClean="0"/>
              <a:t>Timestamps</a:t>
            </a:r>
          </a:p>
          <a:p>
            <a:r>
              <a:rPr lang="en-US" dirty="0" smtClean="0"/>
              <a:t>Multiple Versions and Snapshot Isolation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Fund Transfer (Cont.)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615238" cy="48847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Isolation requirement</a:t>
            </a:r>
            <a:r>
              <a:rPr lang="en-US"/>
              <a:t> — if between steps 3 and 6, another transaction T2 is allowed to access the partially updated database, it will see an inconsistent database (the sum  </a:t>
            </a:r>
            <a:r>
              <a:rPr lang="en-US" i="1"/>
              <a:t>A + B</a:t>
            </a:r>
            <a:r>
              <a:rPr lang="en-US"/>
              <a:t> will be less than it should be).</a:t>
            </a:r>
            <a:br>
              <a:rPr lang="en-US"/>
            </a:br>
            <a:r>
              <a:rPr lang="en-US"/>
              <a:t>         </a:t>
            </a:r>
            <a:r>
              <a:rPr lang="en-US" b="1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/>
              <a:t>1.	</a:t>
            </a:r>
            <a:r>
              <a:rPr lang="en-US" sz="1600" b="1"/>
              <a:t>read</a:t>
            </a:r>
            <a:r>
              <a:rPr lang="en-US" sz="1600"/>
              <a:t>(</a:t>
            </a:r>
            <a:r>
              <a:rPr lang="en-US" sz="1600" i="1"/>
              <a:t>A</a:t>
            </a:r>
            <a:r>
              <a:rPr lang="en-US" sz="160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/>
              <a:t>2.	</a:t>
            </a:r>
            <a:r>
              <a:rPr lang="en-US" sz="1600" i="1"/>
              <a:t>A</a:t>
            </a:r>
            <a:r>
              <a:rPr lang="en-US" sz="1600"/>
              <a:t> := </a:t>
            </a:r>
            <a:r>
              <a:rPr lang="en-US" sz="1600" i="1"/>
              <a:t>A – </a:t>
            </a:r>
            <a:r>
              <a:rPr lang="en-US" sz="160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/>
              <a:t>3.	</a:t>
            </a:r>
            <a:r>
              <a:rPr lang="en-US" sz="1600" b="1"/>
              <a:t>write</a:t>
            </a:r>
            <a:r>
              <a:rPr lang="en-US" sz="1600"/>
              <a:t>(</a:t>
            </a:r>
            <a:r>
              <a:rPr lang="en-US" sz="1600" i="1"/>
              <a:t>A</a:t>
            </a:r>
            <a:r>
              <a:rPr lang="en-US" sz="1600"/>
              <a:t>)</a:t>
            </a:r>
            <a:br>
              <a:rPr lang="en-US" sz="1600"/>
            </a:br>
            <a:r>
              <a:rPr lang="en-US" sz="160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/>
              <a:t>4.	</a:t>
            </a:r>
            <a:r>
              <a:rPr lang="en-US" sz="1600" b="1"/>
              <a:t>read</a:t>
            </a:r>
            <a:r>
              <a:rPr lang="en-US" sz="1600"/>
              <a:t>(</a:t>
            </a:r>
            <a:r>
              <a:rPr lang="en-US" sz="1600" i="1"/>
              <a:t>B</a:t>
            </a:r>
            <a:r>
              <a:rPr lang="en-US" sz="160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/>
              <a:t>5.	</a:t>
            </a:r>
            <a:r>
              <a:rPr lang="en-US" sz="1600" i="1"/>
              <a:t>B</a:t>
            </a:r>
            <a:r>
              <a:rPr lang="en-US" sz="1600"/>
              <a:t> := </a:t>
            </a:r>
            <a:r>
              <a:rPr lang="en-US" sz="1600" i="1"/>
              <a:t>B + </a:t>
            </a:r>
            <a:r>
              <a:rPr lang="en-US" sz="160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sz="1600"/>
              <a:t>6.	</a:t>
            </a:r>
            <a:r>
              <a:rPr lang="en-US" sz="1600" b="1"/>
              <a:t>write</a:t>
            </a:r>
            <a:r>
              <a:rPr lang="en-US" sz="1600"/>
              <a:t>(</a:t>
            </a:r>
            <a:r>
              <a:rPr lang="en-US" sz="1600" i="1"/>
              <a:t>B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Isolation can be ensured trivially by running transactions </a:t>
            </a:r>
            <a:r>
              <a:rPr lang="en-US" b="1">
                <a:solidFill>
                  <a:schemeClr val="tx2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/>
              <a:t> that is, one after the other.   </a:t>
            </a:r>
          </a:p>
          <a:p>
            <a:pPr>
              <a:lnSpc>
                <a:spcPct val="90000"/>
              </a:lnSpc>
            </a:pPr>
            <a:r>
              <a:rPr lang="en-US"/>
              <a:t>However, executing multiple transactions concurrently has significant benefits.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17"/>
            <a:ext cx="8229600" cy="1143000"/>
          </a:xfrm>
        </p:spPr>
        <p:txBody>
          <a:bodyPr/>
          <a:lstStyle/>
          <a:p>
            <a:r>
              <a:rPr lang="en-US" dirty="0"/>
              <a:t>ACID Properties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81213"/>
            <a:ext cx="7872413" cy="4776787"/>
          </a:xfrm>
        </p:spPr>
        <p:txBody>
          <a:bodyPr>
            <a:normAutofit fontScale="92500" lnSpcReduction="20000"/>
          </a:bodyPr>
          <a:lstStyle/>
          <a:p>
            <a:r>
              <a:rPr lang="en-US" b="1">
                <a:solidFill>
                  <a:schemeClr val="tx2"/>
                </a:solidFill>
              </a:rPr>
              <a:t>Atomicity</a:t>
            </a:r>
            <a:r>
              <a:rPr lang="en-US" b="1"/>
              <a:t>. </a:t>
            </a:r>
            <a:r>
              <a:rPr lang="en-US"/>
              <a:t> Either all operations of the transaction are properly reflected in the database or none are.</a:t>
            </a:r>
          </a:p>
          <a:p>
            <a:r>
              <a:rPr lang="en-US" b="1">
                <a:solidFill>
                  <a:schemeClr val="tx2"/>
                </a:solidFill>
              </a:rPr>
              <a:t>Consistency</a:t>
            </a:r>
            <a:r>
              <a:rPr lang="en-US" b="1"/>
              <a:t>.</a:t>
            </a:r>
            <a:r>
              <a:rPr lang="en-US"/>
              <a:t>  Execution of a transaction in isolation preserves the consistency of the database.</a:t>
            </a:r>
          </a:p>
          <a:p>
            <a:r>
              <a:rPr lang="en-US" b="1">
                <a:solidFill>
                  <a:schemeClr val="tx2"/>
                </a:solidFill>
              </a:rPr>
              <a:t>Isolation</a:t>
            </a:r>
            <a:r>
              <a:rPr lang="en-US" b="1"/>
              <a:t>.</a:t>
            </a:r>
            <a:r>
              <a:rPr lang="en-US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/>
              <a:t>That is, for every pair of transactions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and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 i="1"/>
              <a:t>, </a:t>
            </a:r>
            <a:r>
              <a:rPr lang="en-US"/>
              <a:t>it appears to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 i="1"/>
              <a:t> </a:t>
            </a:r>
            <a:r>
              <a:rPr lang="en-US"/>
              <a:t>that either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 i="1"/>
              <a:t>, </a:t>
            </a:r>
            <a:r>
              <a:rPr lang="en-US"/>
              <a:t>finished execution before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 started, or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/>
              <a:t> started execution after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 finished.</a:t>
            </a:r>
          </a:p>
          <a:p>
            <a:r>
              <a:rPr lang="en-US" b="1">
                <a:solidFill>
                  <a:schemeClr val="tx2"/>
                </a:solidFill>
              </a:rPr>
              <a:t>Durability</a:t>
            </a:r>
            <a:r>
              <a:rPr lang="en-US" b="1"/>
              <a:t>.  </a:t>
            </a:r>
            <a:r>
              <a:rPr lang="en-US"/>
              <a:t>After a transaction completes successfully, the changes it has made to the database persist, even if there are system failures. </a:t>
            </a:r>
            <a:endParaRPr lang="en-US" i="1"/>
          </a:p>
        </p:txBody>
      </p:sp>
      <p:sp>
        <p:nvSpPr>
          <p:cNvPr id="381956" name="Text Box 4"/>
          <p:cNvSpPr txBox="1">
            <a:spLocks noChangeArrowheads="1"/>
          </p:cNvSpPr>
          <p:nvPr/>
        </p:nvSpPr>
        <p:spPr bwMode="auto">
          <a:xfrm>
            <a:off x="901700" y="1106488"/>
            <a:ext cx="82423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A  </a:t>
            </a:r>
            <a:r>
              <a:rPr kumimoji="1" lang="en-US" sz="1800" b="1">
                <a:solidFill>
                  <a:schemeClr val="tx2"/>
                </a:solidFill>
              </a:rPr>
              <a:t>transaction</a:t>
            </a:r>
            <a:r>
              <a:rPr lang="en-US" sz="1800"/>
              <a:t>  is a unit of program execution that accesses and possibly updates various data items.To preserve the integrity of data the database system must ensure: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9048"/>
            <a:ext cx="8229600" cy="1143000"/>
          </a:xfrm>
        </p:spPr>
        <p:txBody>
          <a:bodyPr/>
          <a:lstStyle/>
          <a:p>
            <a:r>
              <a:rPr lang="en-US" dirty="0"/>
              <a:t>Transaction State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6488"/>
            <a:ext cx="7493000" cy="5072062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chemeClr val="tx2"/>
                </a:solidFill>
              </a:rPr>
              <a:t>Active </a:t>
            </a:r>
            <a:r>
              <a:rPr lang="en-US"/>
              <a:t>–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/>
              <a:t>the initial state; the transaction stays in this state while it is executing</a:t>
            </a:r>
          </a:p>
          <a:p>
            <a:r>
              <a:rPr lang="en-US" b="1">
                <a:solidFill>
                  <a:schemeClr val="tx2"/>
                </a:solidFill>
              </a:rPr>
              <a:t>Partially committed </a:t>
            </a:r>
            <a:r>
              <a:rPr lang="en-US"/>
              <a:t>–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/>
              <a:t>after the final statement has been executed.</a:t>
            </a:r>
          </a:p>
          <a:p>
            <a:r>
              <a:rPr lang="en-US" b="1">
                <a:solidFill>
                  <a:schemeClr val="tx2"/>
                </a:solidFill>
              </a:rPr>
              <a:t>Failed </a:t>
            </a:r>
            <a:r>
              <a:rPr lang="en-US" sz="1600" b="1"/>
              <a:t>-- </a:t>
            </a:r>
            <a:r>
              <a:rPr lang="en-US"/>
              <a:t>after the discovery that normal execution can no longer proceed.</a:t>
            </a:r>
          </a:p>
          <a:p>
            <a:r>
              <a:rPr lang="en-US" b="1">
                <a:solidFill>
                  <a:schemeClr val="tx2"/>
                </a:solidFill>
              </a:rPr>
              <a:t>Aborted </a:t>
            </a:r>
            <a:r>
              <a:rPr lang="en-US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/>
              <a:t>restart the transaction</a:t>
            </a:r>
          </a:p>
          <a:p>
            <a:pPr lvl="2"/>
            <a:r>
              <a:rPr lang="en-US"/>
              <a:t> can be done only if no internal logical error</a:t>
            </a:r>
          </a:p>
          <a:p>
            <a:pPr lvl="1"/>
            <a:r>
              <a:rPr lang="en-US"/>
              <a:t>kill the transaction</a:t>
            </a:r>
          </a:p>
          <a:p>
            <a:r>
              <a:rPr lang="en-US" b="1">
                <a:solidFill>
                  <a:schemeClr val="tx2"/>
                </a:solidFill>
              </a:rPr>
              <a:t>Committed </a:t>
            </a:r>
            <a:r>
              <a:rPr lang="en-US"/>
              <a:t>– after successful completion.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792"/>
            <a:ext cx="8229600" cy="1143000"/>
          </a:xfrm>
        </p:spPr>
        <p:txBody>
          <a:bodyPr/>
          <a:lstStyle/>
          <a:p>
            <a:r>
              <a:rPr lang="en-US" dirty="0"/>
              <a:t>Transaction State (Cont.)</a:t>
            </a:r>
          </a:p>
        </p:txBody>
      </p:sp>
      <p:pic>
        <p:nvPicPr>
          <p:cNvPr id="386054" name="Picture 6"/>
          <p:cNvPicPr>
            <a:picLocks noChangeAspect="1" noChangeArrowheads="1"/>
          </p:cNvPicPr>
          <p:nvPr/>
        </p:nvPicPr>
        <p:blipFill>
          <a:blip r:embed="rId3"/>
          <a:srcRect l="9917" t="551" r="10124" b="551"/>
          <a:stretch>
            <a:fillRect/>
          </a:stretch>
        </p:blipFill>
        <p:spPr bwMode="auto">
          <a:xfrm>
            <a:off x="1863725" y="1106488"/>
            <a:ext cx="5529263" cy="51292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25" y="1757"/>
            <a:ext cx="8825345" cy="15482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Implementation </a:t>
            </a:r>
            <a:r>
              <a:rPr lang="en-US" dirty="0"/>
              <a:t>of Atomicity and Durability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679599"/>
            <a:ext cx="7753350" cy="466580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</a:rPr>
              <a:t>recovery-management </a:t>
            </a:r>
            <a:r>
              <a:rPr lang="en-US" dirty="0"/>
              <a:t>component of a database system implements the support for atomicity and durability.</a:t>
            </a:r>
          </a:p>
          <a:p>
            <a:r>
              <a:rPr lang="en-US" dirty="0"/>
              <a:t>E.g. the </a:t>
            </a:r>
            <a:r>
              <a:rPr lang="en-US" b="1" i="1" dirty="0">
                <a:solidFill>
                  <a:schemeClr val="tx2"/>
                </a:solidFill>
              </a:rPr>
              <a:t>shadow-database</a:t>
            </a:r>
            <a:r>
              <a:rPr lang="en-US" dirty="0"/>
              <a:t> scheme:</a:t>
            </a:r>
          </a:p>
          <a:p>
            <a:pPr lvl="1"/>
            <a:r>
              <a:rPr lang="en-US" dirty="0"/>
              <a:t>all updates are made on a </a:t>
            </a:r>
            <a:r>
              <a:rPr lang="en-US" i="1" dirty="0"/>
              <a:t>shadow copy</a:t>
            </a:r>
            <a:r>
              <a:rPr lang="en-US" dirty="0"/>
              <a:t> of the database</a:t>
            </a:r>
          </a:p>
          <a:p>
            <a:pPr lvl="2"/>
            <a:r>
              <a:rPr lang="en-US" dirty="0"/>
              <a:t> </a:t>
            </a:r>
            <a:r>
              <a:rPr lang="en-US" b="1" dirty="0" err="1"/>
              <a:t>db_pointer</a:t>
            </a:r>
            <a:r>
              <a:rPr lang="en-US" dirty="0"/>
              <a:t> is made to point to the updated shadow copy  after</a:t>
            </a:r>
          </a:p>
          <a:p>
            <a:pPr lvl="3"/>
            <a:r>
              <a:rPr lang="en-US" dirty="0"/>
              <a:t> the transaction reaches partial commit and </a:t>
            </a:r>
          </a:p>
          <a:p>
            <a:pPr lvl="3"/>
            <a:r>
              <a:rPr lang="en-US" dirty="0"/>
              <a:t>all updated pages have been flushed to disk.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47735</TotalTime>
  <Words>2324</Words>
  <Application>Microsoft PowerPoint</Application>
  <PresentationFormat>On-screen Show (4:3)</PresentationFormat>
  <Paragraphs>321</Paragraphs>
  <Slides>46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Flow</vt:lpstr>
      <vt:lpstr>Transactions 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</vt:lpstr>
      <vt:lpstr>Transaction State (Cont.)</vt:lpstr>
      <vt:lpstr>            Implementation of Atomicity and Durability</vt:lpstr>
      <vt:lpstr>Implementation of Atomicity and Durability</vt:lpstr>
      <vt:lpstr>         Implementation of Atomicity and Durability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Serializability (Assumptions)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Example</vt:lpstr>
      <vt:lpstr>Example</vt:lpstr>
      <vt:lpstr>View Serializability (Cont.)</vt:lpstr>
      <vt:lpstr>Example</vt:lpstr>
      <vt:lpstr>Other Notions of Serializability</vt:lpstr>
      <vt:lpstr>Testing for Serializability</vt:lpstr>
      <vt:lpstr>Schedule 1</vt:lpstr>
      <vt:lpstr>Schedule 2</vt:lpstr>
      <vt:lpstr>Precedence Graph for  (a) Schedule 1 and (b) Schedule 2</vt:lpstr>
      <vt:lpstr>Example Schedule (Schedule A) + Precedence Graph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Concurrency Control vs. Serializability Tests</vt:lpstr>
      <vt:lpstr>Weak Levels of Consistency</vt:lpstr>
      <vt:lpstr>Levels of Consistency in SQL-92</vt:lpstr>
      <vt:lpstr>Transaction Definition in SQL</vt:lpstr>
      <vt:lpstr>Implementation of Isolation</vt:lpstr>
      <vt:lpstr>Implementation of Isolation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Rushali</cp:lastModifiedBy>
  <cp:revision>550</cp:revision>
  <cp:lastPrinted>1999-06-28T19:27:31Z</cp:lastPrinted>
  <dcterms:created xsi:type="dcterms:W3CDTF">2000-02-23T18:58:38Z</dcterms:created>
  <dcterms:modified xsi:type="dcterms:W3CDTF">2021-09-23T07:52:08Z</dcterms:modified>
</cp:coreProperties>
</file>