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sldIdLst>
    <p:sldId id="256" r:id="rId2"/>
    <p:sldId id="262" r:id="rId3"/>
    <p:sldId id="263" r:id="rId4"/>
    <p:sldId id="264" r:id="rId5"/>
    <p:sldId id="271" r:id="rId6"/>
    <p:sldId id="272" r:id="rId7"/>
    <p:sldId id="265" r:id="rId8"/>
    <p:sldId id="270" r:id="rId9"/>
    <p:sldId id="269" r:id="rId10"/>
    <p:sldId id="278" r:id="rId11"/>
    <p:sldId id="280" r:id="rId12"/>
    <p:sldId id="274" r:id="rId13"/>
    <p:sldId id="275" r:id="rId14"/>
    <p:sldId id="273" r:id="rId15"/>
    <p:sldId id="276" r:id="rId16"/>
    <p:sldId id="277" r:id="rId17"/>
    <p:sldId id="259" r:id="rId18"/>
    <p:sldId id="281" r:id="rId19"/>
    <p:sldId id="282" r:id="rId20"/>
    <p:sldId id="260" r:id="rId2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92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C60A6B-C733-40F5-BC86-0AED73FA424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E5AB37-8DFA-46CA-9F1A-72668C44EFAB}" type="slidenum">
              <a:rPr lang="en-US"/>
              <a:pPr/>
              <a:t>2</a:t>
            </a:fld>
            <a:endParaRPr lang="en-US"/>
          </a:p>
        </p:txBody>
      </p:sp>
      <p:sp>
        <p:nvSpPr>
          <p:cNvPr id="12290" name="Rectangle 2"/>
          <p:cNvSpPr>
            <a:spLocks noGrp="1" noRot="1" noChangeAspect="1" noChangeArrowheads="1" noTextEdit="1"/>
          </p:cNvSpPr>
          <p:nvPr>
            <p:ph type="sldImg"/>
          </p:nvPr>
        </p:nvSpPr>
        <p:spPr>
          <a:ln/>
        </p:spPr>
      </p:sp>
      <p:sp>
        <p:nvSpPr>
          <p:cNvPr id="12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58E451-BB97-49DD-AB05-69AB6DAA6580}" type="slidenum">
              <a:rPr lang="en-US"/>
              <a:pPr/>
              <a:t>3</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23265-FA0C-4FD5-A18D-C13607BAD062}" type="slidenum">
              <a:rPr lang="en-US"/>
              <a:pPr/>
              <a:t>4</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23265-FA0C-4FD5-A18D-C13607BAD062}" type="slidenum">
              <a:rPr lang="en-US"/>
              <a:pPr/>
              <a:t>5</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B0121E-2BAC-4F97-A26F-A8D337A2F9B6}" type="slidenum">
              <a:rPr lang="en-US"/>
              <a:pPr/>
              <a:t>7</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506105D-6D09-4CA6-AEC8-1D463D75DDB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2A61DD-C1D4-44EE-9709-F6ABDB4EE0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9F2435-A543-4A8D-AA31-56A4E814D8F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2DF685-5613-4B90-ABD9-CFEAE9FFEB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1247DDB-AF69-43B9-B367-380324F81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617ACA-3052-4E0E-8D34-27187CB265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3CFF74-543A-4A44-9262-5888F66B4DA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6B4375-BDD1-4FFB-855B-3A231CA1B61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A1D180-4421-4BAD-8EE7-E4BD817B828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DE27-C2D8-4C56-AC12-0A78EEEC86E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D1D233F-45E1-47A7-A647-3C8EF8DEAC8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3F28344-852D-4C62-BE62-20F963E8579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447800" y="2209800"/>
            <a:ext cx="6400800" cy="1600200"/>
          </a:xfrm>
        </p:spPr>
        <p:txBody>
          <a:bodyPr/>
          <a:lstStyle/>
          <a:p>
            <a:r>
              <a:rPr lang="en-US" sz="4800" b="1" dirty="0" smtClean="0">
                <a:latin typeface="Times New Roman" pitchFamily="18" charset="0"/>
              </a:rPr>
              <a:t>Triggers In PLSQL</a:t>
            </a:r>
            <a:endParaRPr lang="en-US" sz="4800" b="1" dirty="0">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Statement Level Trigger Example</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381000" y="1905000"/>
            <a:ext cx="8001000" cy="495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CREATE OR REPLACE TRIGGER </a:t>
            </a:r>
            <a:r>
              <a:rPr lang="en-US" sz="2000" b="1" dirty="0" err="1" smtClean="0"/>
              <a:t>t_insert</a:t>
            </a:r>
            <a:endParaRPr lang="en-US" sz="2000" b="1" dirty="0" smtClean="0"/>
          </a:p>
          <a:p>
            <a:r>
              <a:rPr lang="en-US" sz="2000" b="1" dirty="0" smtClean="0"/>
              <a:t>    BEFORE UPDATE ON test </a:t>
            </a:r>
          </a:p>
          <a:p>
            <a:r>
              <a:rPr lang="en-US" sz="2000" b="1" dirty="0" smtClean="0"/>
              <a:t>BEGIN</a:t>
            </a:r>
          </a:p>
          <a:p>
            <a:r>
              <a:rPr lang="en-US" sz="2000" b="1" dirty="0" smtClean="0"/>
              <a:t>    </a:t>
            </a:r>
            <a:r>
              <a:rPr lang="en-US" sz="2000" b="1" dirty="0" err="1" smtClean="0"/>
              <a:t>dbms_output.put_line</a:t>
            </a:r>
            <a:r>
              <a:rPr lang="en-US" sz="2000" b="1" dirty="0" smtClean="0"/>
              <a:t>('Updating Comp students');</a:t>
            </a:r>
          </a:p>
          <a:p>
            <a:r>
              <a:rPr lang="en-US" sz="2000" b="1" dirty="0" smtClean="0"/>
              <a:t>    END;</a:t>
            </a:r>
            <a:endParaRPr lang="en-US" sz="2000" dirty="0" smtClean="0"/>
          </a:p>
          <a:p>
            <a:r>
              <a:rPr lang="en-US" sz="2000" dirty="0" smtClean="0"/>
              <a:t>update test set </a:t>
            </a:r>
            <a:r>
              <a:rPr lang="en-US" sz="2000" dirty="0" err="1" smtClean="0"/>
              <a:t>tno</a:t>
            </a:r>
            <a:r>
              <a:rPr lang="en-US" sz="2000" dirty="0" smtClean="0"/>
              <a:t>=tno+1 where dept='COMP';</a:t>
            </a:r>
          </a:p>
          <a:p>
            <a:endParaRPr lang="en-US" sz="2000" dirty="0" smtClean="0"/>
          </a:p>
          <a:p>
            <a:r>
              <a:rPr lang="en-US" sz="2000" b="1" dirty="0" smtClean="0"/>
              <a:t>Output</a:t>
            </a:r>
          </a:p>
          <a:p>
            <a:endParaRPr lang="en-US" sz="2000" b="1" dirty="0"/>
          </a:p>
        </p:txBody>
      </p:sp>
      <p:sp>
        <p:nvSpPr>
          <p:cNvPr id="6" name="Rounded Rectangle 5"/>
          <p:cNvSpPr/>
          <p:nvPr/>
        </p:nvSpPr>
        <p:spPr>
          <a:xfrm>
            <a:off x="1143000" y="5638800"/>
            <a:ext cx="6096000" cy="114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Updating Comp students </a:t>
            </a:r>
          </a:p>
          <a:p>
            <a:r>
              <a:rPr lang="en-US" dirty="0" smtClean="0"/>
              <a:t>6 row(s) updated.</a:t>
            </a:r>
            <a:br>
              <a:rPr lang="en-US" dirty="0" smtClean="0"/>
            </a:b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dirty="0" smtClean="0"/>
              <a:t>Record Level Trigger Example</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533400" y="1371600"/>
            <a:ext cx="8001000" cy="5486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CREATE OR REPLACE TRIGGER </a:t>
            </a:r>
            <a:r>
              <a:rPr lang="en-US" sz="2000" b="1" dirty="0" err="1" smtClean="0"/>
              <a:t>t_insert</a:t>
            </a:r>
            <a:endParaRPr lang="en-US" sz="2000" b="1" dirty="0" smtClean="0"/>
          </a:p>
          <a:p>
            <a:r>
              <a:rPr lang="en-US" sz="2000" b="1" dirty="0" smtClean="0"/>
              <a:t>    BEFORE UPDATE ON test </a:t>
            </a:r>
          </a:p>
          <a:p>
            <a:r>
              <a:rPr lang="en-US" sz="2000" b="1" dirty="0" smtClean="0"/>
              <a:t>    FOR EACH ROW</a:t>
            </a:r>
          </a:p>
          <a:p>
            <a:r>
              <a:rPr lang="en-US" sz="2000" b="1" dirty="0" smtClean="0"/>
              <a:t>BEGIN</a:t>
            </a:r>
          </a:p>
          <a:p>
            <a:r>
              <a:rPr lang="en-US" sz="2000" b="1" dirty="0" smtClean="0"/>
              <a:t>    </a:t>
            </a:r>
            <a:r>
              <a:rPr lang="en-US" sz="2000" b="1" dirty="0" err="1" smtClean="0"/>
              <a:t>dbms_output.put_line</a:t>
            </a:r>
            <a:r>
              <a:rPr lang="en-US" sz="2000" b="1" dirty="0" smtClean="0"/>
              <a:t>('Updating Comp students');</a:t>
            </a:r>
          </a:p>
          <a:p>
            <a:r>
              <a:rPr lang="en-US" sz="2000" b="1" dirty="0" smtClean="0"/>
              <a:t>    END;</a:t>
            </a:r>
          </a:p>
          <a:p>
            <a:r>
              <a:rPr lang="en-US" sz="2000" dirty="0" smtClean="0"/>
              <a:t>update test set </a:t>
            </a:r>
            <a:r>
              <a:rPr lang="en-US" sz="2000" dirty="0" err="1" smtClean="0"/>
              <a:t>tno</a:t>
            </a:r>
            <a:r>
              <a:rPr lang="en-US" sz="2000" dirty="0" smtClean="0"/>
              <a:t>=tno+1 where dept='COMP';</a:t>
            </a:r>
          </a:p>
          <a:p>
            <a:endParaRPr lang="en-US" sz="2000" dirty="0" smtClean="0"/>
          </a:p>
          <a:p>
            <a:r>
              <a:rPr lang="en-US" sz="2000" b="1" dirty="0" smtClean="0"/>
              <a:t>Output</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b="1" dirty="0"/>
          </a:p>
        </p:txBody>
      </p:sp>
      <p:sp>
        <p:nvSpPr>
          <p:cNvPr id="6" name="Rounded Rectangle 5"/>
          <p:cNvSpPr/>
          <p:nvPr/>
        </p:nvSpPr>
        <p:spPr>
          <a:xfrm>
            <a:off x="1143000" y="4343400"/>
            <a:ext cx="6096000" cy="24384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endParaRPr lang="en-US" dirty="0" smtClean="0"/>
          </a:p>
          <a:p>
            <a:endParaRPr lang="en-US" dirty="0" smtClean="0"/>
          </a:p>
          <a:p>
            <a:r>
              <a:rPr lang="en-US" dirty="0" smtClean="0"/>
              <a:t>Updating Comp students </a:t>
            </a:r>
          </a:p>
          <a:p>
            <a:r>
              <a:rPr lang="en-US" dirty="0" smtClean="0"/>
              <a:t>Updating Comp students</a:t>
            </a:r>
          </a:p>
          <a:p>
            <a:r>
              <a:rPr lang="en-US" dirty="0" smtClean="0"/>
              <a:t> Updating Comp students </a:t>
            </a:r>
          </a:p>
          <a:p>
            <a:r>
              <a:rPr lang="en-US" dirty="0" smtClean="0"/>
              <a:t>Updating Comp students </a:t>
            </a:r>
          </a:p>
          <a:p>
            <a:r>
              <a:rPr lang="en-US" dirty="0" smtClean="0"/>
              <a:t>Updating Comp students </a:t>
            </a:r>
          </a:p>
          <a:p>
            <a:r>
              <a:rPr lang="en-US" dirty="0" smtClean="0"/>
              <a:t>Updating Comp students </a:t>
            </a:r>
          </a:p>
          <a:p>
            <a:r>
              <a:rPr lang="en-US" dirty="0" smtClean="0"/>
              <a:t>6 row(s) updated.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2192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:NEW and :OLD Clause</a:t>
            </a:r>
            <a:br>
              <a:rPr lang="en-US" dirty="0" smtClean="0"/>
            </a:br>
            <a:endParaRPr lang="en-US" dirty="0"/>
          </a:p>
        </p:txBody>
      </p:sp>
      <p:sp>
        <p:nvSpPr>
          <p:cNvPr id="3" name="Content Placeholder 2"/>
          <p:cNvSpPr>
            <a:spLocks noGrp="1"/>
          </p:cNvSpPr>
          <p:nvPr>
            <p:ph idx="1"/>
          </p:nvPr>
        </p:nvSpPr>
        <p:spPr>
          <a:xfrm>
            <a:off x="457200" y="1630680"/>
            <a:ext cx="8458200" cy="4922520"/>
          </a:xfrm>
        </p:spPr>
        <p:txBody>
          <a:bodyPr>
            <a:normAutofit lnSpcReduction="10000"/>
          </a:bodyPr>
          <a:lstStyle/>
          <a:p>
            <a:pPr algn="just"/>
            <a:r>
              <a:rPr lang="en-US" dirty="0" smtClean="0"/>
              <a:t>In a row level trigger, the trigger fires for each related row. </a:t>
            </a:r>
          </a:p>
          <a:p>
            <a:pPr algn="just"/>
            <a:r>
              <a:rPr lang="en-US" dirty="0" smtClean="0"/>
              <a:t>Sometimes it is required to know the value before and after the DML statement</a:t>
            </a:r>
          </a:p>
          <a:p>
            <a:pPr algn="just"/>
            <a:r>
              <a:rPr lang="en-US" dirty="0" smtClean="0"/>
              <a:t>Oracle has provided two clauses in the RECORD-level trigger to hold these values</a:t>
            </a:r>
          </a:p>
          <a:p>
            <a:pPr algn="just"/>
            <a:r>
              <a:rPr lang="en-US" dirty="0" smtClean="0"/>
              <a:t> We can use these clauses to refer to the old and new values inside the trigger body</a:t>
            </a:r>
          </a:p>
          <a:p>
            <a:pPr lvl="1" algn="just"/>
            <a:r>
              <a:rPr lang="en-US" b="1" dirty="0" smtClean="0">
                <a:solidFill>
                  <a:srgbClr val="0070C0"/>
                </a:solidFill>
              </a:rPr>
              <a:t>:NEW </a:t>
            </a:r>
            <a:r>
              <a:rPr lang="en-US" dirty="0" smtClean="0"/>
              <a:t>– It holds a new value for the columns of the base table/view during the trigger execution</a:t>
            </a:r>
          </a:p>
          <a:p>
            <a:pPr lvl="1" algn="just"/>
            <a:r>
              <a:rPr lang="en-US" b="1" dirty="0" smtClean="0">
                <a:solidFill>
                  <a:srgbClr val="0070C0"/>
                </a:solidFill>
              </a:rPr>
              <a:t>:OLD </a:t>
            </a:r>
            <a:r>
              <a:rPr lang="en-US" dirty="0" smtClean="0"/>
              <a:t>– It holds old value of the columns of the base table/view during the trigger execution</a:t>
            </a:r>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:NEW and :OLD Clause</a:t>
            </a:r>
            <a:br>
              <a:rPr lang="en-US" dirty="0" smtClean="0"/>
            </a:br>
            <a:endParaRPr lang="en-US" dirty="0"/>
          </a:p>
        </p:txBody>
      </p:sp>
      <p:graphicFrame>
        <p:nvGraphicFramePr>
          <p:cNvPr id="4" name="Content Placeholder 3"/>
          <p:cNvGraphicFramePr>
            <a:graphicFrameLocks noGrp="1"/>
          </p:cNvGraphicFramePr>
          <p:nvPr>
            <p:ph idx="1"/>
          </p:nvPr>
        </p:nvGraphicFramePr>
        <p:xfrm>
          <a:off x="228600" y="2133599"/>
          <a:ext cx="8458200" cy="3749041"/>
        </p:xfrm>
        <a:graphic>
          <a:graphicData uri="http://schemas.openxmlformats.org/drawingml/2006/table">
            <a:tbl>
              <a:tblPr firstRow="1" bandRow="1">
                <a:tableStyleId>{5C22544A-7EE6-4342-B048-85BDC9FD1C3A}</a:tableStyleId>
              </a:tblPr>
              <a:tblGrid>
                <a:gridCol w="1219200"/>
                <a:gridCol w="3009900"/>
                <a:gridCol w="2114550"/>
                <a:gridCol w="2114550"/>
              </a:tblGrid>
              <a:tr h="672905">
                <a:tc>
                  <a:txBody>
                    <a:bodyPr/>
                    <a:lstStyle/>
                    <a:p>
                      <a:endParaRPr lang="en-US" dirty="0"/>
                    </a:p>
                  </a:txBody>
                  <a:tcPr/>
                </a:tc>
                <a:tc>
                  <a:txBody>
                    <a:bodyPr/>
                    <a:lstStyle/>
                    <a:p>
                      <a:pPr algn="l" fontAlgn="t"/>
                      <a:r>
                        <a:rPr lang="en-US" b="1"/>
                        <a:t>INSERT</a:t>
                      </a:r>
                      <a:endParaRPr lang="en-US"/>
                    </a:p>
                  </a:txBody>
                  <a:tcPr marL="76200" marR="76200" marT="76200" marB="76200"/>
                </a:tc>
                <a:tc>
                  <a:txBody>
                    <a:bodyPr/>
                    <a:lstStyle/>
                    <a:p>
                      <a:pPr algn="l" fontAlgn="t"/>
                      <a:r>
                        <a:rPr lang="en-US" b="1"/>
                        <a:t>UPDATE</a:t>
                      </a:r>
                      <a:endParaRPr lang="en-US"/>
                    </a:p>
                  </a:txBody>
                  <a:tcPr marL="76200" marR="76200" marT="76200" marB="76200"/>
                </a:tc>
                <a:tc>
                  <a:txBody>
                    <a:bodyPr/>
                    <a:lstStyle/>
                    <a:p>
                      <a:pPr algn="l" fontAlgn="t"/>
                      <a:r>
                        <a:rPr lang="en-US" b="1" dirty="0"/>
                        <a:t>DELETE</a:t>
                      </a:r>
                      <a:endParaRPr lang="en-US" dirty="0"/>
                    </a:p>
                  </a:txBody>
                  <a:tcPr marL="76200" marR="76200" marT="76200" marB="76200"/>
                </a:tc>
              </a:tr>
              <a:tr h="1538068">
                <a:tc>
                  <a:txBody>
                    <a:bodyPr/>
                    <a:lstStyle/>
                    <a:p>
                      <a:pPr algn="l" fontAlgn="t"/>
                      <a:r>
                        <a:rPr lang="en-US" b="1" dirty="0"/>
                        <a:t>:NEW</a:t>
                      </a:r>
                      <a:endParaRPr lang="en-US" dirty="0"/>
                    </a:p>
                  </a:txBody>
                  <a:tcPr marL="76200" marR="76200" marT="76200" marB="76200"/>
                </a:tc>
                <a:tc>
                  <a:txBody>
                    <a:bodyPr/>
                    <a:lstStyle/>
                    <a:p>
                      <a:pPr algn="l" fontAlgn="t"/>
                      <a:r>
                        <a:rPr lang="en-US"/>
                        <a:t>VALID</a:t>
                      </a:r>
                    </a:p>
                  </a:txBody>
                  <a:tcPr marL="76200" marR="76200" marT="76200" marB="76200"/>
                </a:tc>
                <a:tc>
                  <a:txBody>
                    <a:bodyPr/>
                    <a:lstStyle/>
                    <a:p>
                      <a:pPr algn="l" fontAlgn="t"/>
                      <a:r>
                        <a:rPr lang="en-US"/>
                        <a:t>VALID</a:t>
                      </a:r>
                    </a:p>
                  </a:txBody>
                  <a:tcPr marL="76200" marR="76200" marT="76200" marB="76200"/>
                </a:tc>
                <a:tc>
                  <a:txBody>
                    <a:bodyPr/>
                    <a:lstStyle/>
                    <a:p>
                      <a:pPr algn="l" fontAlgn="t"/>
                      <a:r>
                        <a:rPr lang="en-US"/>
                        <a:t>INVALID. There is no new value in delete case.</a:t>
                      </a:r>
                    </a:p>
                  </a:txBody>
                  <a:tcPr marL="76200" marR="76200" marT="76200" marB="76200"/>
                </a:tc>
              </a:tr>
              <a:tr h="1538068">
                <a:tc>
                  <a:txBody>
                    <a:bodyPr/>
                    <a:lstStyle/>
                    <a:p>
                      <a:pPr algn="l" fontAlgn="t"/>
                      <a:r>
                        <a:rPr lang="en-US" b="1"/>
                        <a:t>:OLD</a:t>
                      </a:r>
                      <a:endParaRPr lang="en-US"/>
                    </a:p>
                  </a:txBody>
                  <a:tcPr marL="76200" marR="76200" marT="76200" marB="76200"/>
                </a:tc>
                <a:tc>
                  <a:txBody>
                    <a:bodyPr/>
                    <a:lstStyle/>
                    <a:p>
                      <a:pPr algn="l" fontAlgn="t"/>
                      <a:r>
                        <a:rPr lang="en-US"/>
                        <a:t>INVALID. There is no old value in insert case</a:t>
                      </a:r>
                    </a:p>
                  </a:txBody>
                  <a:tcPr marL="76200" marR="76200" marT="76200" marB="76200"/>
                </a:tc>
                <a:tc>
                  <a:txBody>
                    <a:bodyPr/>
                    <a:lstStyle/>
                    <a:p>
                      <a:pPr algn="l" fontAlgn="t"/>
                      <a:r>
                        <a:rPr lang="en-US"/>
                        <a:t>VALID</a:t>
                      </a:r>
                    </a:p>
                  </a:txBody>
                  <a:tcPr marL="76200" marR="76200" marT="76200" marB="76200"/>
                </a:tc>
                <a:tc>
                  <a:txBody>
                    <a:bodyPr/>
                    <a:lstStyle/>
                    <a:p>
                      <a:pPr algn="l" fontAlgn="t"/>
                      <a:r>
                        <a:rPr lang="en-US" dirty="0"/>
                        <a:t>VALID</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534400" cy="2209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Conditional Predicates for Detecting Triggering DML Statement</a:t>
            </a:r>
            <a:br>
              <a:rPr lang="en-US" dirty="0" smtClean="0"/>
            </a:br>
            <a:endParaRPr lang="en-US" dirty="0"/>
          </a:p>
        </p:txBody>
      </p:sp>
      <p:sp>
        <p:nvSpPr>
          <p:cNvPr id="3" name="Content Placeholder 2"/>
          <p:cNvSpPr>
            <a:spLocks noGrp="1"/>
          </p:cNvSpPr>
          <p:nvPr>
            <p:ph idx="1"/>
          </p:nvPr>
        </p:nvSpPr>
        <p:spPr>
          <a:xfrm>
            <a:off x="304800" y="1828800"/>
            <a:ext cx="8382000" cy="4724400"/>
          </a:xfrm>
        </p:spPr>
        <p:txBody>
          <a:bodyPr/>
          <a:lstStyle/>
          <a:p>
            <a:pPr algn="just"/>
            <a:r>
              <a:rPr lang="en-US" dirty="0" smtClean="0"/>
              <a:t>The triggering event of a DML trigger can be composed of multiple triggering statements</a:t>
            </a:r>
          </a:p>
          <a:p>
            <a:pPr algn="just"/>
            <a:r>
              <a:rPr lang="en-US" dirty="0" smtClean="0"/>
              <a:t>When one of them fires the trigger, the trigger can determine which one by using these </a:t>
            </a:r>
            <a:r>
              <a:rPr lang="en-US" b="1" dirty="0" smtClean="0"/>
              <a:t>conditional predicates</a:t>
            </a:r>
            <a:endParaRPr lang="en-US" dirty="0"/>
          </a:p>
        </p:txBody>
      </p:sp>
      <p:graphicFrame>
        <p:nvGraphicFramePr>
          <p:cNvPr id="4" name="Table 3"/>
          <p:cNvGraphicFramePr>
            <a:graphicFrameLocks noGrp="1"/>
          </p:cNvGraphicFramePr>
          <p:nvPr/>
        </p:nvGraphicFramePr>
        <p:xfrm>
          <a:off x="381000" y="4191000"/>
          <a:ext cx="8458200" cy="2352040"/>
        </p:xfrm>
        <a:graphic>
          <a:graphicData uri="http://schemas.openxmlformats.org/drawingml/2006/table">
            <a:tbl>
              <a:tblPr firstRow="1" bandRow="1">
                <a:tableStyleId>{5C22544A-7EE6-4342-B048-85BDC9FD1C3A}</a:tableStyleId>
              </a:tblPr>
              <a:tblGrid>
                <a:gridCol w="4229100"/>
                <a:gridCol w="4229100"/>
              </a:tblGrid>
              <a:tr h="370840">
                <a:tc>
                  <a:txBody>
                    <a:bodyPr/>
                    <a:lstStyle/>
                    <a:p>
                      <a:pPr algn="l" rtl="0" fontAlgn="b"/>
                      <a:r>
                        <a:rPr lang="en-US" b="1" dirty="0">
                          <a:solidFill>
                            <a:srgbClr val="FFFFFF"/>
                          </a:solidFill>
                        </a:rPr>
                        <a:t>Conditional Predicate</a:t>
                      </a:r>
                    </a:p>
                  </a:txBody>
                  <a:tcPr marL="28575" marR="28575" marT="28575" marB="28575" anchor="b"/>
                </a:tc>
                <a:tc>
                  <a:txBody>
                    <a:bodyPr/>
                    <a:lstStyle/>
                    <a:p>
                      <a:pPr algn="l" rtl="0" fontAlgn="b"/>
                      <a:r>
                        <a:rPr lang="en-US" b="1">
                          <a:solidFill>
                            <a:srgbClr val="FFFFFF"/>
                          </a:solidFill>
                        </a:rPr>
                        <a:t>TRUE if and only if:</a:t>
                      </a:r>
                    </a:p>
                  </a:txBody>
                  <a:tcPr marL="28575" marR="28575" marT="28575" marB="28575" anchor="b"/>
                </a:tc>
              </a:tr>
              <a:tr h="370840">
                <a:tc>
                  <a:txBody>
                    <a:bodyPr/>
                    <a:lstStyle/>
                    <a:p>
                      <a:pPr algn="l" rtl="0"/>
                      <a:r>
                        <a:rPr lang="en-US"/>
                        <a:t>INSERTING</a:t>
                      </a:r>
                    </a:p>
                  </a:txBody>
                  <a:tcPr marL="57150" marR="57150" marT="76200" marB="76200"/>
                </a:tc>
                <a:tc>
                  <a:txBody>
                    <a:bodyPr/>
                    <a:lstStyle/>
                    <a:p>
                      <a:pPr algn="l" rtl="0"/>
                      <a:r>
                        <a:rPr lang="en-US" dirty="0"/>
                        <a:t>An INSERT statement fired the </a:t>
                      </a:r>
                      <a:r>
                        <a:rPr lang="en-US" dirty="0" smtClean="0"/>
                        <a:t>trigger</a:t>
                      </a:r>
                      <a:endParaRPr lang="en-US" dirty="0"/>
                    </a:p>
                  </a:txBody>
                  <a:tcPr marL="57150" marR="57150" marT="76200" marB="76200"/>
                </a:tc>
              </a:tr>
              <a:tr h="370840">
                <a:tc>
                  <a:txBody>
                    <a:bodyPr/>
                    <a:lstStyle/>
                    <a:p>
                      <a:pPr algn="l" rtl="0"/>
                      <a:r>
                        <a:rPr lang="en-US"/>
                        <a:t>UPDATING</a:t>
                      </a:r>
                    </a:p>
                  </a:txBody>
                  <a:tcPr marL="57150" marR="57150" marT="76200" marB="76200"/>
                </a:tc>
                <a:tc>
                  <a:txBody>
                    <a:bodyPr/>
                    <a:lstStyle/>
                    <a:p>
                      <a:pPr algn="l" rtl="0"/>
                      <a:r>
                        <a:rPr lang="en-US" dirty="0"/>
                        <a:t>An UPDATE statement fired the </a:t>
                      </a:r>
                      <a:r>
                        <a:rPr lang="en-US" dirty="0" smtClean="0"/>
                        <a:t>trigger</a:t>
                      </a:r>
                      <a:endParaRPr lang="en-US" dirty="0"/>
                    </a:p>
                  </a:txBody>
                  <a:tcPr marL="57150" marR="57150" marT="76200" marB="76200"/>
                </a:tc>
              </a:tr>
              <a:tr h="370840">
                <a:tc>
                  <a:txBody>
                    <a:bodyPr/>
                    <a:lstStyle/>
                    <a:p>
                      <a:pPr algn="l" rtl="0"/>
                      <a:r>
                        <a:rPr lang="en-US"/>
                        <a:t>UPDATING ('</a:t>
                      </a:r>
                      <a:r>
                        <a:rPr lang="en-US" i="1"/>
                        <a:t>column</a:t>
                      </a:r>
                      <a:r>
                        <a:rPr lang="en-US"/>
                        <a:t>')</a:t>
                      </a:r>
                    </a:p>
                  </a:txBody>
                  <a:tcPr marL="57150" marR="57150" marT="76200" marB="76200"/>
                </a:tc>
                <a:tc>
                  <a:txBody>
                    <a:bodyPr/>
                    <a:lstStyle/>
                    <a:p>
                      <a:pPr algn="l" rtl="0"/>
                      <a:r>
                        <a:rPr lang="en-US" dirty="0"/>
                        <a:t>An UPDATE statement that affected the specified column fired the </a:t>
                      </a:r>
                      <a:r>
                        <a:rPr lang="en-US" dirty="0" smtClean="0"/>
                        <a:t>trigger</a:t>
                      </a:r>
                      <a:endParaRPr lang="en-US" dirty="0"/>
                    </a:p>
                  </a:txBody>
                  <a:tcPr marL="57150" marR="57150" marT="76200" marB="76200"/>
                </a:tc>
              </a:tr>
              <a:tr h="370840">
                <a:tc>
                  <a:txBody>
                    <a:bodyPr/>
                    <a:lstStyle/>
                    <a:p>
                      <a:pPr algn="l" rtl="0"/>
                      <a:r>
                        <a:rPr lang="en-US"/>
                        <a:t>DELETING</a:t>
                      </a:r>
                    </a:p>
                  </a:txBody>
                  <a:tcPr marL="57150" marR="57150" marT="76200" marB="76200"/>
                </a:tc>
                <a:tc>
                  <a:txBody>
                    <a:bodyPr/>
                    <a:lstStyle/>
                    <a:p>
                      <a:pPr algn="l" rtl="0"/>
                      <a:r>
                        <a:rPr lang="en-US" dirty="0"/>
                        <a:t>A DELETE statement fired the </a:t>
                      </a:r>
                      <a:r>
                        <a:rPr lang="en-US" dirty="0" smtClean="0"/>
                        <a:t>trigger</a:t>
                      </a:r>
                      <a:endParaRPr lang="en-US" dirty="0"/>
                    </a:p>
                  </a:txBody>
                  <a:tcPr marL="57150" marR="57150" marT="76200" marB="7620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457200" y="1981200"/>
            <a:ext cx="6705600" cy="403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CREATE or REPLACE TRIGGER </a:t>
            </a:r>
            <a:r>
              <a:rPr lang="en-US" sz="2000" dirty="0" smtClean="0"/>
              <a:t>trg1 </a:t>
            </a:r>
          </a:p>
          <a:p>
            <a:r>
              <a:rPr lang="en-US" sz="2000" b="1" dirty="0" smtClean="0"/>
              <a:t>BEFORE INSERT ON  </a:t>
            </a:r>
            <a:r>
              <a:rPr lang="en-US" sz="2000" dirty="0" smtClean="0"/>
              <a:t>test</a:t>
            </a:r>
          </a:p>
          <a:p>
            <a:r>
              <a:rPr lang="en-US" sz="2000" b="1" dirty="0" smtClean="0"/>
              <a:t>FOR EACH ROW </a:t>
            </a:r>
          </a:p>
          <a:p>
            <a:r>
              <a:rPr lang="en-US" sz="2000" b="1" dirty="0" smtClean="0"/>
              <a:t>BEGIN</a:t>
            </a:r>
            <a:r>
              <a:rPr lang="en-US" sz="2000" dirty="0" smtClean="0"/>
              <a:t> </a:t>
            </a:r>
          </a:p>
          <a:p>
            <a:r>
              <a:rPr lang="en-US" sz="2000" dirty="0" smtClean="0">
                <a:solidFill>
                  <a:srgbClr val="FF0000"/>
                </a:solidFill>
              </a:rPr>
              <a:t>:new.name := upper(:new.name); </a:t>
            </a:r>
          </a:p>
          <a:p>
            <a:r>
              <a:rPr lang="en-US" sz="2000" b="1" dirty="0" smtClean="0"/>
              <a:t>END;</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457200" y="1981200"/>
            <a:ext cx="6705600" cy="403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CREATE or REPLACE TRIGGER </a:t>
            </a:r>
            <a:r>
              <a:rPr lang="en-US" sz="2000" dirty="0" smtClean="0"/>
              <a:t>trg1 </a:t>
            </a:r>
          </a:p>
          <a:p>
            <a:r>
              <a:rPr lang="en-US" sz="2000" b="1" dirty="0" smtClean="0"/>
              <a:t>BEFORE UPDATE OF </a:t>
            </a:r>
            <a:r>
              <a:rPr lang="en-US" sz="2000" dirty="0" err="1" smtClean="0"/>
              <a:t>tno</a:t>
            </a:r>
            <a:r>
              <a:rPr lang="en-US" sz="2000" b="1" dirty="0" smtClean="0"/>
              <a:t> ON  </a:t>
            </a:r>
            <a:r>
              <a:rPr lang="en-US" sz="2000" dirty="0" smtClean="0"/>
              <a:t>test</a:t>
            </a:r>
          </a:p>
          <a:p>
            <a:r>
              <a:rPr lang="en-US" sz="2000" b="1" dirty="0" smtClean="0"/>
              <a:t>FOR EACH ROW </a:t>
            </a:r>
          </a:p>
          <a:p>
            <a:r>
              <a:rPr lang="en-US" sz="2000" b="1" dirty="0" smtClean="0"/>
              <a:t>BEGIN </a:t>
            </a:r>
          </a:p>
          <a:p>
            <a:r>
              <a:rPr lang="en-US" sz="2000" b="1" dirty="0" smtClean="0">
                <a:solidFill>
                  <a:srgbClr val="FF0000"/>
                </a:solidFill>
              </a:rPr>
              <a:t>insert into log values(:old.tno, :new.tno);</a:t>
            </a:r>
          </a:p>
          <a:p>
            <a:r>
              <a:rPr lang="en-US" sz="2000" b="1" dirty="0" smtClean="0"/>
              <a:t>END;</a:t>
            </a:r>
            <a:endParaRPr lang="en-US" sz="20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04800" y="228600"/>
            <a:ext cx="7772400" cy="762000"/>
          </a:xfrm>
        </p:spPr>
        <p:txBody>
          <a:bodyPr>
            <a:normAutofit fontScale="90000"/>
          </a:bodyPr>
          <a:lstStyle/>
          <a:p>
            <a:r>
              <a:rPr lang="en-US" dirty="0" smtClean="0"/>
              <a:t>Example</a:t>
            </a:r>
            <a:endParaRPr lang="en-US" dirty="0"/>
          </a:p>
        </p:txBody>
      </p:sp>
      <p:sp>
        <p:nvSpPr>
          <p:cNvPr id="5123" name="Rectangle 3"/>
          <p:cNvSpPr>
            <a:spLocks noGrp="1" noChangeArrowheads="1"/>
          </p:cNvSpPr>
          <p:nvPr>
            <p:ph idx="1"/>
          </p:nvPr>
        </p:nvSpPr>
        <p:spPr>
          <a:xfrm>
            <a:off x="304800" y="1066800"/>
            <a:ext cx="8534400" cy="5257800"/>
          </a:xfrm>
        </p:spPr>
        <p:txBody>
          <a:bodyPr/>
          <a:lstStyle/>
          <a:p>
            <a:pPr>
              <a:lnSpc>
                <a:spcPct val="90000"/>
              </a:lnSpc>
              <a:buFontTx/>
              <a:buNone/>
            </a:pPr>
            <a:endParaRPr lang="en-US" sz="1400" b="1" dirty="0">
              <a:latin typeface="Courier New" pitchFamily="49" charset="0"/>
            </a:endParaRPr>
          </a:p>
        </p:txBody>
      </p:sp>
      <p:sp>
        <p:nvSpPr>
          <p:cNvPr id="4" name="Rounded Rectangle 3"/>
          <p:cNvSpPr/>
          <p:nvPr/>
        </p:nvSpPr>
        <p:spPr>
          <a:xfrm>
            <a:off x="533400" y="1295400"/>
            <a:ext cx="8077200" cy="5334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b="1" dirty="0" smtClean="0"/>
              <a:t>CREATE OR REPLACE TRIGGER </a:t>
            </a:r>
            <a:r>
              <a:rPr lang="en-US" dirty="0" smtClean="0"/>
              <a:t>t</a:t>
            </a:r>
          </a:p>
          <a:p>
            <a:r>
              <a:rPr lang="en-US" b="1" dirty="0" smtClean="0"/>
              <a:t>  BEFORE </a:t>
            </a:r>
          </a:p>
          <a:p>
            <a:r>
              <a:rPr lang="en-US" b="1" dirty="0" smtClean="0"/>
              <a:t>   INSERT OR</a:t>
            </a:r>
          </a:p>
          <a:p>
            <a:r>
              <a:rPr lang="en-US" b="1" dirty="0" smtClean="0"/>
              <a:t>    UPDATE OF </a:t>
            </a:r>
            <a:r>
              <a:rPr lang="en-US" dirty="0" smtClean="0"/>
              <a:t>name, dept </a:t>
            </a:r>
            <a:r>
              <a:rPr lang="en-US" b="1" dirty="0" smtClean="0"/>
              <a:t>OR</a:t>
            </a:r>
          </a:p>
          <a:p>
            <a:r>
              <a:rPr lang="en-US" dirty="0" smtClean="0"/>
              <a:t>    </a:t>
            </a:r>
            <a:r>
              <a:rPr lang="en-US" b="1" dirty="0" smtClean="0"/>
              <a:t>DELETE</a:t>
            </a:r>
          </a:p>
          <a:p>
            <a:r>
              <a:rPr lang="en-US" b="1" dirty="0" smtClean="0"/>
              <a:t>  ON</a:t>
            </a:r>
            <a:r>
              <a:rPr lang="en-US" dirty="0" smtClean="0"/>
              <a:t> test</a:t>
            </a:r>
          </a:p>
          <a:p>
            <a:r>
              <a:rPr lang="en-US" b="1" dirty="0" smtClean="0"/>
              <a:t>BEGIN</a:t>
            </a:r>
          </a:p>
          <a:p>
            <a:r>
              <a:rPr lang="en-US" b="1" dirty="0" smtClean="0"/>
              <a:t>  CASE</a:t>
            </a:r>
          </a:p>
          <a:p>
            <a:r>
              <a:rPr lang="en-US" b="1" dirty="0" smtClean="0"/>
              <a:t>    WHEN</a:t>
            </a:r>
            <a:r>
              <a:rPr lang="en-US" dirty="0" smtClean="0"/>
              <a:t> </a:t>
            </a:r>
            <a:r>
              <a:rPr lang="en-US" b="1" dirty="0" smtClean="0">
                <a:solidFill>
                  <a:srgbClr val="FF0000"/>
                </a:solidFill>
              </a:rPr>
              <a:t>INSERTING</a:t>
            </a:r>
            <a:r>
              <a:rPr lang="en-US" dirty="0" smtClean="0"/>
              <a:t> </a:t>
            </a:r>
            <a:r>
              <a:rPr lang="en-US" b="1" dirty="0" smtClean="0"/>
              <a:t>THEN</a:t>
            </a:r>
          </a:p>
          <a:p>
            <a:r>
              <a:rPr lang="en-US" dirty="0" smtClean="0"/>
              <a:t>      DBMS_OUTPUT.PUT_LINE(</a:t>
            </a:r>
            <a:r>
              <a:rPr lang="en-US" dirty="0" smtClean="0"/>
              <a:t>'Inserting new row');</a:t>
            </a:r>
            <a:endParaRPr lang="en-US" dirty="0" smtClean="0"/>
          </a:p>
          <a:p>
            <a:r>
              <a:rPr lang="en-US" dirty="0" smtClean="0"/>
              <a:t>    </a:t>
            </a:r>
            <a:r>
              <a:rPr lang="en-US" b="1" dirty="0" smtClean="0"/>
              <a:t>WHEN</a:t>
            </a:r>
            <a:r>
              <a:rPr lang="en-US" dirty="0" smtClean="0"/>
              <a:t> </a:t>
            </a:r>
            <a:r>
              <a:rPr lang="en-US" b="1" dirty="0" smtClean="0">
                <a:solidFill>
                  <a:srgbClr val="FF0000"/>
                </a:solidFill>
              </a:rPr>
              <a:t>UPDATING('name') </a:t>
            </a:r>
            <a:r>
              <a:rPr lang="en-US" b="1" dirty="0" smtClean="0"/>
              <a:t>THEN</a:t>
            </a:r>
          </a:p>
          <a:p>
            <a:r>
              <a:rPr lang="en-US" dirty="0" smtClean="0"/>
              <a:t>      DBMS_OUTPUT.PUT_LINE('Updating name');</a:t>
            </a:r>
          </a:p>
          <a:p>
            <a:r>
              <a:rPr lang="en-US" dirty="0" smtClean="0"/>
              <a:t>    </a:t>
            </a:r>
            <a:r>
              <a:rPr lang="en-US" b="1" dirty="0" smtClean="0"/>
              <a:t>WHEN</a:t>
            </a:r>
            <a:r>
              <a:rPr lang="en-US" dirty="0" smtClean="0"/>
              <a:t> </a:t>
            </a:r>
            <a:r>
              <a:rPr lang="en-US" b="1" dirty="0" smtClean="0">
                <a:solidFill>
                  <a:srgbClr val="FF0000"/>
                </a:solidFill>
              </a:rPr>
              <a:t>UPDATING('dept') </a:t>
            </a:r>
            <a:r>
              <a:rPr lang="en-US" b="1" dirty="0" smtClean="0"/>
              <a:t>THEN</a:t>
            </a:r>
          </a:p>
          <a:p>
            <a:r>
              <a:rPr lang="en-US" dirty="0" smtClean="0"/>
              <a:t>      DBMS_OUTPUT.PUT_LINE('Updating department');</a:t>
            </a:r>
          </a:p>
          <a:p>
            <a:r>
              <a:rPr lang="en-US" b="1" dirty="0" smtClean="0"/>
              <a:t>    WHEN</a:t>
            </a:r>
            <a:r>
              <a:rPr lang="en-US" dirty="0" smtClean="0"/>
              <a:t> </a:t>
            </a:r>
            <a:r>
              <a:rPr lang="en-US" b="1" dirty="0" smtClean="0">
                <a:solidFill>
                  <a:srgbClr val="FF0000"/>
                </a:solidFill>
              </a:rPr>
              <a:t>DELETING</a:t>
            </a:r>
            <a:r>
              <a:rPr lang="en-US" dirty="0" smtClean="0"/>
              <a:t> </a:t>
            </a:r>
            <a:r>
              <a:rPr lang="en-US" b="1" dirty="0" smtClean="0"/>
              <a:t>THEN</a:t>
            </a:r>
          </a:p>
          <a:p>
            <a:r>
              <a:rPr lang="en-US" dirty="0" smtClean="0"/>
              <a:t>      DBMS_OUTPUT.PUT_LINE</a:t>
            </a:r>
            <a:r>
              <a:rPr lang="en-US" smtClean="0"/>
              <a:t>(</a:t>
            </a:r>
            <a:r>
              <a:rPr lang="en-US" smtClean="0"/>
              <a:t>'Deleting row');</a:t>
            </a:r>
            <a:endParaRPr lang="en-US" dirty="0" smtClean="0"/>
          </a:p>
          <a:p>
            <a:r>
              <a:rPr lang="en-US" dirty="0" smtClean="0"/>
              <a:t>  </a:t>
            </a:r>
            <a:r>
              <a:rPr lang="en-US" b="1" dirty="0" smtClean="0"/>
              <a:t>END CASE;</a:t>
            </a:r>
          </a:p>
          <a:p>
            <a:r>
              <a:rPr lang="en-US" b="1" dirty="0" smtClean="0"/>
              <a:t>END;</a:t>
            </a:r>
            <a:endParaRPr lang="en-US"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Restriction</a:t>
            </a:r>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990600" y="2133600"/>
            <a:ext cx="7467600" cy="4038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CREATE or REPLACE TRIGGER trg1 </a:t>
            </a:r>
          </a:p>
          <a:p>
            <a:r>
              <a:rPr lang="en-US" dirty="0" smtClean="0"/>
              <a:t>BEFORE </a:t>
            </a:r>
            <a:r>
              <a:rPr lang="en-US" smtClean="0"/>
              <a:t>DELETE ON  </a:t>
            </a:r>
            <a:r>
              <a:rPr lang="en-US" dirty="0" smtClean="0"/>
              <a:t>test</a:t>
            </a:r>
          </a:p>
          <a:p>
            <a:r>
              <a:rPr lang="en-US" dirty="0" smtClean="0"/>
              <a:t>FOR EACH ROW </a:t>
            </a:r>
          </a:p>
          <a:p>
            <a:r>
              <a:rPr lang="en-US" dirty="0" smtClean="0"/>
              <a:t>BEGIN </a:t>
            </a:r>
          </a:p>
          <a:p>
            <a:r>
              <a:rPr lang="en-US" dirty="0" smtClean="0"/>
              <a:t>IF :old.tno &lt; 20 THEN</a:t>
            </a:r>
          </a:p>
          <a:p>
            <a:r>
              <a:rPr lang="en-US" dirty="0" smtClean="0"/>
              <a:t>RAISE_APPLICATION_ERROR(-20000,'Roll No is less than 20.');</a:t>
            </a:r>
          </a:p>
          <a:p>
            <a:r>
              <a:rPr lang="en-US" dirty="0" smtClean="0"/>
              <a:t>END IF;</a:t>
            </a:r>
          </a:p>
          <a:p>
            <a:r>
              <a:rPr lang="en-US" dirty="0" smtClean="0"/>
              <a:t>END;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Raise_application_error</a:t>
            </a:r>
            <a:r>
              <a:rPr lang="en-US" dirty="0" smtClean="0"/>
              <a:t> procedure</a:t>
            </a:r>
            <a:br>
              <a:rPr lang="en-US" dirty="0" smtClean="0"/>
            </a:br>
            <a:endParaRPr lang="en-US" dirty="0"/>
          </a:p>
        </p:txBody>
      </p:sp>
      <p:sp>
        <p:nvSpPr>
          <p:cNvPr id="3" name="Content Placeholder 2"/>
          <p:cNvSpPr>
            <a:spLocks noGrp="1"/>
          </p:cNvSpPr>
          <p:nvPr>
            <p:ph idx="1"/>
          </p:nvPr>
        </p:nvSpPr>
        <p:spPr>
          <a:xfrm>
            <a:off x="457200" y="1447800"/>
            <a:ext cx="8229600" cy="5181600"/>
          </a:xfrm>
        </p:spPr>
        <p:txBody>
          <a:bodyPr>
            <a:normAutofit fontScale="92500" lnSpcReduction="20000"/>
          </a:bodyPr>
          <a:lstStyle/>
          <a:p>
            <a:pPr algn="just"/>
            <a:r>
              <a:rPr lang="en-US" dirty="0" smtClean="0"/>
              <a:t>It allows you to issue an user-defined error from a code block or stored program</a:t>
            </a:r>
          </a:p>
          <a:p>
            <a:pPr algn="just"/>
            <a:r>
              <a:rPr lang="en-US" dirty="0" smtClean="0"/>
              <a:t>Syntax</a:t>
            </a:r>
          </a:p>
          <a:p>
            <a:pPr algn="just"/>
            <a:endParaRPr lang="en-US" dirty="0" smtClean="0"/>
          </a:p>
          <a:p>
            <a:pPr algn="just"/>
            <a:endParaRPr lang="en-US" dirty="0" smtClean="0"/>
          </a:p>
          <a:p>
            <a:pPr algn="just"/>
            <a:endParaRPr lang="en-US" dirty="0" smtClean="0"/>
          </a:p>
          <a:p>
            <a:pPr algn="just"/>
            <a:endParaRPr lang="en-US" dirty="0" smtClean="0"/>
          </a:p>
          <a:p>
            <a:pPr algn="just"/>
            <a:r>
              <a:rPr lang="en-US" dirty="0" smtClean="0"/>
              <a:t>The </a:t>
            </a:r>
            <a:r>
              <a:rPr lang="en-US" dirty="0" err="1" smtClean="0"/>
              <a:t>error_number</a:t>
            </a:r>
            <a:r>
              <a:rPr lang="en-US" dirty="0" smtClean="0"/>
              <a:t> is a negative integer with the range from -20999 to -20000.</a:t>
            </a:r>
          </a:p>
          <a:p>
            <a:pPr algn="just"/>
            <a:r>
              <a:rPr lang="en-US" dirty="0" smtClean="0"/>
              <a:t>The message is a character string that represents the error message. Its length is up to 2048 bytes.</a:t>
            </a:r>
          </a:p>
          <a:p>
            <a:pPr algn="just"/>
            <a:r>
              <a:rPr lang="en-US" dirty="0" smtClean="0"/>
              <a:t>If the third parameter is FALSE, the error replaces all previous errors. If it is TRUE, the error is added to the stack of previous errors.</a:t>
            </a:r>
          </a:p>
          <a:p>
            <a:pPr algn="just"/>
            <a:endParaRPr lang="en-US" dirty="0" smtClean="0"/>
          </a:p>
          <a:p>
            <a:pPr algn="just"/>
            <a:endParaRPr lang="en-US" dirty="0"/>
          </a:p>
        </p:txBody>
      </p:sp>
      <p:sp>
        <p:nvSpPr>
          <p:cNvPr id="4" name="Rounded Rectangle 3"/>
          <p:cNvSpPr/>
          <p:nvPr/>
        </p:nvSpPr>
        <p:spPr>
          <a:xfrm>
            <a:off x="2133600" y="2438400"/>
            <a:ext cx="5943600" cy="1371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err="1" smtClean="0"/>
              <a:t>raise_application_error</a:t>
            </a:r>
            <a:r>
              <a:rPr lang="en-US" dirty="0" smtClean="0"/>
              <a:t>( </a:t>
            </a:r>
          </a:p>
          <a:p>
            <a:r>
              <a:rPr lang="en-US" dirty="0" err="1" smtClean="0"/>
              <a:t>error_number</a:t>
            </a:r>
            <a:r>
              <a:rPr lang="en-US" dirty="0" smtClean="0"/>
              <a:t>, </a:t>
            </a:r>
          </a:p>
          <a:p>
            <a:r>
              <a:rPr lang="en-US" dirty="0" smtClean="0"/>
              <a:t>message [, {TRUE | FALSE}] </a:t>
            </a:r>
          </a:p>
          <a:p>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Triggers</a:t>
            </a:r>
          </a:p>
        </p:txBody>
      </p:sp>
      <p:sp>
        <p:nvSpPr>
          <p:cNvPr id="11267" name="Rectangle 3"/>
          <p:cNvSpPr>
            <a:spLocks noGrp="1" noChangeArrowheads="1"/>
          </p:cNvSpPr>
          <p:nvPr>
            <p:ph idx="1"/>
          </p:nvPr>
        </p:nvSpPr>
        <p:spPr>
          <a:xfrm>
            <a:off x="457200" y="1828800"/>
            <a:ext cx="8229600" cy="3962400"/>
          </a:xfrm>
        </p:spPr>
        <p:txBody>
          <a:bodyPr/>
          <a:lstStyle/>
          <a:p>
            <a:r>
              <a:rPr lang="en-US" dirty="0"/>
              <a:t>What is a trigger</a:t>
            </a:r>
            <a:r>
              <a:rPr lang="en-US" dirty="0" smtClean="0"/>
              <a:t>?</a:t>
            </a:r>
          </a:p>
          <a:p>
            <a:pPr lvl="1"/>
            <a:r>
              <a:rPr lang="en-US" dirty="0" smtClean="0">
                <a:cs typeface="Arial" charset="0"/>
              </a:rPr>
              <a:t>Trigger is like a procedure that is automatically invoked by the DBMS in response to specified changes to data base</a:t>
            </a:r>
          </a:p>
          <a:p>
            <a:pPr lvl="1"/>
            <a:r>
              <a:rPr lang="en-US" dirty="0" smtClean="0">
                <a:cs typeface="Arial" charset="0"/>
              </a:rPr>
              <a:t>Trigger is like a ‘Daemon that monitors a data base, and is executed when the data base is modified in a way that matches the event specification </a:t>
            </a:r>
          </a:p>
          <a:p>
            <a:pPr lvl="1"/>
            <a:r>
              <a:rPr lang="en-US" dirty="0" smtClean="0">
                <a:cs typeface="Arial" charset="0"/>
              </a:rPr>
              <a:t>A data base that has a set of associated triggers is called an active data base</a:t>
            </a:r>
          </a:p>
          <a:p>
            <a:pPr lvl="1">
              <a:buNone/>
            </a:pPr>
            <a:endParaRPr lang="en-US" dirty="0" smtClean="0">
              <a:cs typeface="Arial" charset="0"/>
            </a:endParaRPr>
          </a:p>
          <a:p>
            <a:pPr lvl="1"/>
            <a:endParaRPr lang="en-US" dirty="0" smtClean="0">
              <a:cs typeface="Arial" charset="0"/>
            </a:endParaRPr>
          </a:p>
          <a:p>
            <a:pPr lvl="1"/>
            <a:endParaRPr lang="en-US" dirty="0" smtClean="0"/>
          </a:p>
          <a:p>
            <a:pPr lvl="1"/>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85800" y="381000"/>
            <a:ext cx="7772400" cy="685800"/>
          </a:xfrm>
        </p:spPr>
        <p:txBody>
          <a:bodyPr>
            <a:normAutofit fontScale="90000"/>
          </a:bodyPr>
          <a:lstStyle/>
          <a:p>
            <a:r>
              <a:rPr lang="en-US"/>
              <a:t>UpperCase Trigger Example</a:t>
            </a:r>
          </a:p>
        </p:txBody>
      </p:sp>
      <p:sp>
        <p:nvSpPr>
          <p:cNvPr id="6147" name="Rectangle 3"/>
          <p:cNvSpPr>
            <a:spLocks noChangeArrowheads="1"/>
          </p:cNvSpPr>
          <p:nvPr/>
        </p:nvSpPr>
        <p:spPr bwMode="auto">
          <a:xfrm>
            <a:off x="304800" y="1524000"/>
            <a:ext cx="8839200" cy="4800600"/>
          </a:xfrm>
          <a:prstGeom prst="rect">
            <a:avLst/>
          </a:prstGeom>
          <a:noFill/>
          <a:ln w="9525">
            <a:noFill/>
            <a:miter lim="800000"/>
            <a:headEnd/>
            <a:tailEnd/>
          </a:ln>
          <a:effectLst/>
        </p:spPr>
        <p:txBody>
          <a:bodyPr/>
          <a:lstStyle/>
          <a:p>
            <a:pPr marL="342900" indent="-342900">
              <a:spcBef>
                <a:spcPct val="20000"/>
              </a:spcBef>
            </a:pPr>
            <a:r>
              <a:rPr lang="en-US" sz="2400" b="1">
                <a:latin typeface="Courier New" pitchFamily="49" charset="0"/>
              </a:rPr>
              <a:t>CREATE OR REPLACE TRIGGER UPPERCASE</a:t>
            </a:r>
          </a:p>
          <a:p>
            <a:pPr marL="342900" indent="-342900">
              <a:spcBef>
                <a:spcPct val="20000"/>
              </a:spcBef>
            </a:pPr>
            <a:r>
              <a:rPr lang="en-US" sz="2400" b="1">
                <a:latin typeface="Courier New" pitchFamily="49" charset="0"/>
              </a:rPr>
              <a:t>  BEFORE INSERT OR UPDATE ON STUDENTS</a:t>
            </a:r>
          </a:p>
          <a:p>
            <a:pPr marL="342900" indent="-342900">
              <a:spcBef>
                <a:spcPct val="20000"/>
              </a:spcBef>
            </a:pPr>
            <a:r>
              <a:rPr lang="en-US" sz="2400" b="1">
                <a:latin typeface="Courier New" pitchFamily="49" charset="0"/>
              </a:rPr>
              <a:t>  FOR EACH ROW</a:t>
            </a:r>
          </a:p>
          <a:p>
            <a:pPr marL="342900" indent="-342900">
              <a:spcBef>
                <a:spcPct val="20000"/>
              </a:spcBef>
            </a:pPr>
            <a:r>
              <a:rPr lang="en-US" sz="2400" b="1">
                <a:latin typeface="Courier New" pitchFamily="49" charset="0"/>
              </a:rPr>
              <a:t>DECLARE</a:t>
            </a:r>
          </a:p>
          <a:p>
            <a:pPr marL="342900" indent="-342900">
              <a:spcBef>
                <a:spcPct val="20000"/>
              </a:spcBef>
            </a:pPr>
            <a:r>
              <a:rPr lang="en-US" sz="2400" b="1">
                <a:latin typeface="Courier New" pitchFamily="49" charset="0"/>
              </a:rPr>
              <a:t>BEGIN</a:t>
            </a:r>
          </a:p>
          <a:p>
            <a:pPr marL="342900" indent="-342900">
              <a:spcBef>
                <a:spcPct val="20000"/>
              </a:spcBef>
            </a:pPr>
            <a:r>
              <a:rPr lang="en-US" sz="2400" b="1">
                <a:latin typeface="Courier New" pitchFamily="49" charset="0"/>
              </a:rPr>
              <a:t>  :new.lastname:=UPPER(:new.lastname);</a:t>
            </a:r>
          </a:p>
          <a:p>
            <a:pPr marL="342900" indent="-342900">
              <a:spcBef>
                <a:spcPct val="20000"/>
              </a:spcBef>
            </a:pPr>
            <a:r>
              <a:rPr lang="en-US" sz="2400" b="1">
                <a:latin typeface="Courier New" pitchFamily="49" charset="0"/>
              </a:rPr>
              <a:t>  :new.firstname:=UPPER(:new.firstname);</a:t>
            </a:r>
          </a:p>
          <a:p>
            <a:pPr marL="342900" indent="-342900">
              <a:spcBef>
                <a:spcPct val="20000"/>
              </a:spcBef>
            </a:pPr>
            <a:r>
              <a:rPr lang="en-US" sz="2400" b="1">
                <a:latin typeface="Courier New" pitchFamily="49" charset="0"/>
              </a:rPr>
              <a:t>END UPPERCASE;</a:t>
            </a:r>
          </a:p>
          <a:p>
            <a:pPr marL="342900" indent="-342900">
              <a:spcBef>
                <a:spcPct val="20000"/>
              </a:spcBef>
            </a:pPr>
            <a:r>
              <a:rPr lang="en-US" sz="2400" b="1">
                <a:latin typeface="Courier New" pitchFamily="49" charset="0"/>
              </a:rPr>
              <a:t>/</a:t>
            </a:r>
          </a:p>
          <a:p>
            <a:pPr marL="342900" indent="-342900">
              <a:spcBef>
                <a:spcPct val="20000"/>
              </a:spcBef>
            </a:pPr>
            <a:endParaRPr lang="en-US" sz="2400" b="1">
              <a:latin typeface="Courier New" pitchFamily="49"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381000"/>
            <a:ext cx="8229600" cy="1143000"/>
          </a:xfrm>
        </p:spPr>
        <p:txBody>
          <a:bodyPr/>
          <a:lstStyle/>
          <a:p>
            <a:r>
              <a:rPr lang="en-US" dirty="0"/>
              <a:t>Trigger Parts</a:t>
            </a:r>
          </a:p>
        </p:txBody>
      </p:sp>
      <p:sp>
        <p:nvSpPr>
          <p:cNvPr id="13315" name="Rectangle 3"/>
          <p:cNvSpPr>
            <a:spLocks noGrp="1" noChangeArrowheads="1"/>
          </p:cNvSpPr>
          <p:nvPr>
            <p:ph idx="1"/>
          </p:nvPr>
        </p:nvSpPr>
        <p:spPr>
          <a:xfrm>
            <a:off x="457200" y="1752600"/>
            <a:ext cx="8229600" cy="4495800"/>
          </a:xfrm>
        </p:spPr>
        <p:txBody>
          <a:bodyPr/>
          <a:lstStyle/>
          <a:p>
            <a:r>
              <a:rPr lang="en-US" dirty="0" smtClean="0"/>
              <a:t>Event</a:t>
            </a:r>
          </a:p>
          <a:p>
            <a:endParaRPr lang="en-US" dirty="0" smtClean="0"/>
          </a:p>
          <a:p>
            <a:endParaRPr lang="en-US" dirty="0" smtClean="0"/>
          </a:p>
          <a:p>
            <a:r>
              <a:rPr lang="en-US" dirty="0" smtClean="0"/>
              <a:t>Restriction</a:t>
            </a:r>
          </a:p>
          <a:p>
            <a:endParaRPr lang="en-US" dirty="0" smtClean="0"/>
          </a:p>
          <a:p>
            <a:pPr>
              <a:buNone/>
            </a:pPr>
            <a:endParaRPr lang="en-US" dirty="0" smtClean="0"/>
          </a:p>
          <a:p>
            <a:r>
              <a:rPr lang="en-US" dirty="0" smtClean="0"/>
              <a:t>Action </a:t>
            </a:r>
            <a:endParaRPr lang="en-US" dirty="0"/>
          </a:p>
        </p:txBody>
      </p:sp>
      <p:sp>
        <p:nvSpPr>
          <p:cNvPr id="13320" name="Text Box 8"/>
          <p:cNvSpPr txBox="1">
            <a:spLocks noChangeArrowheads="1"/>
          </p:cNvSpPr>
          <p:nvPr/>
        </p:nvSpPr>
        <p:spPr bwMode="auto">
          <a:xfrm>
            <a:off x="1447800" y="4800600"/>
            <a:ext cx="184150" cy="366713"/>
          </a:xfrm>
          <a:prstGeom prst="rect">
            <a:avLst/>
          </a:prstGeom>
          <a:noFill/>
          <a:ln w="9525">
            <a:noFill/>
            <a:miter lim="800000"/>
            <a:headEnd/>
            <a:tailEnd/>
          </a:ln>
          <a:effectLst/>
        </p:spPr>
        <p:txBody>
          <a:bodyPr wrap="none">
            <a:spAutoFit/>
          </a:bodyPr>
          <a:lstStyle/>
          <a:p>
            <a:endParaRPr lang="en-US">
              <a:cs typeface="Arial" charset="0"/>
            </a:endParaRPr>
          </a:p>
        </p:txBody>
      </p:sp>
      <p:sp>
        <p:nvSpPr>
          <p:cNvPr id="12" name="Rounded Rectangle 11"/>
          <p:cNvSpPr/>
          <p:nvPr/>
        </p:nvSpPr>
        <p:spPr>
          <a:xfrm>
            <a:off x="1143000" y="2286000"/>
            <a:ext cx="68580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 change to data base that activates the trigger</a:t>
            </a:r>
            <a:endParaRPr lang="en-US" dirty="0"/>
          </a:p>
        </p:txBody>
      </p:sp>
      <p:sp>
        <p:nvSpPr>
          <p:cNvPr id="13" name="Rounded Rectangle 12"/>
          <p:cNvSpPr/>
          <p:nvPr/>
        </p:nvSpPr>
        <p:spPr>
          <a:xfrm>
            <a:off x="1143000" y="3657600"/>
            <a:ext cx="6934200" cy="685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cs typeface="Arial" charset="0"/>
              </a:rPr>
              <a:t>A trigger restriction specifies a Boolean (logical) expression that must be TRUE for the trigger to fire </a:t>
            </a:r>
            <a:endParaRPr lang="en-US" dirty="0">
              <a:cs typeface="Arial" charset="0"/>
            </a:endParaRPr>
          </a:p>
        </p:txBody>
      </p:sp>
      <p:sp>
        <p:nvSpPr>
          <p:cNvPr id="14" name="Rounded Rectangle 13"/>
          <p:cNvSpPr/>
          <p:nvPr/>
        </p:nvSpPr>
        <p:spPr>
          <a:xfrm>
            <a:off x="1143000" y="5029200"/>
            <a:ext cx="6934200" cy="10668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cs typeface="Arial" charset="0"/>
              </a:rPr>
              <a:t>A procedure that is executed when the trigger is activated.</a:t>
            </a:r>
          </a:p>
          <a:p>
            <a:r>
              <a:rPr lang="en-US" dirty="0" smtClean="0">
                <a:cs typeface="Arial" charset="0"/>
              </a:rPr>
              <a:t>Similar to stored procedures, a trigger action can contain PL/SQL statements </a:t>
            </a:r>
            <a:endParaRPr lang="en-US" dirty="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14400"/>
            <a:ext cx="8229600" cy="685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Types of Triggers</a:t>
            </a:r>
            <a:endParaRPr lang="en-US" dirty="0"/>
          </a:p>
        </p:txBody>
      </p:sp>
      <p:sp>
        <p:nvSpPr>
          <p:cNvPr id="15363" name="Rectangle 3"/>
          <p:cNvSpPr>
            <a:spLocks noGrp="1" noChangeArrowheads="1"/>
          </p:cNvSpPr>
          <p:nvPr>
            <p:ph idx="1"/>
          </p:nvPr>
        </p:nvSpPr>
        <p:spPr>
          <a:xfrm>
            <a:off x="533400" y="2286000"/>
            <a:ext cx="8229600" cy="2362200"/>
          </a:xfrm>
        </p:spPr>
        <p:txBody>
          <a:bodyPr/>
          <a:lstStyle/>
          <a:p>
            <a:pPr algn="just"/>
            <a:r>
              <a:rPr lang="en-US" dirty="0" smtClean="0"/>
              <a:t>Level</a:t>
            </a:r>
          </a:p>
          <a:p>
            <a:pPr algn="just"/>
            <a:r>
              <a:rPr lang="en-US" dirty="0" smtClean="0"/>
              <a:t>Event</a:t>
            </a:r>
          </a:p>
          <a:p>
            <a:pPr algn="just"/>
            <a:r>
              <a:rPr lang="en-US" dirty="0" smtClean="0"/>
              <a:t>Timings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914400"/>
            <a:ext cx="8229600" cy="685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a:t/>
            </a:r>
            <a:br>
              <a:rPr lang="en-US" dirty="0"/>
            </a:br>
            <a:r>
              <a:rPr lang="en-US" dirty="0" smtClean="0"/>
              <a:t> Level Triggers</a:t>
            </a:r>
            <a:endParaRPr lang="en-US" dirty="0"/>
          </a:p>
        </p:txBody>
      </p:sp>
      <p:sp>
        <p:nvSpPr>
          <p:cNvPr id="15363" name="Rectangle 3"/>
          <p:cNvSpPr>
            <a:spLocks noGrp="1" noChangeArrowheads="1"/>
          </p:cNvSpPr>
          <p:nvPr>
            <p:ph idx="1"/>
          </p:nvPr>
        </p:nvSpPr>
        <p:spPr>
          <a:xfrm>
            <a:off x="457200" y="1828800"/>
            <a:ext cx="8229600" cy="4800600"/>
          </a:xfrm>
        </p:spPr>
        <p:txBody>
          <a:bodyPr/>
          <a:lstStyle/>
          <a:p>
            <a:pPr algn="just"/>
            <a:r>
              <a:rPr lang="en-US" dirty="0"/>
              <a:t>Row </a:t>
            </a:r>
            <a:r>
              <a:rPr lang="en-US" dirty="0" smtClean="0"/>
              <a:t>Triggers</a:t>
            </a:r>
          </a:p>
          <a:p>
            <a:pPr lvl="1" algn="just"/>
            <a:r>
              <a:rPr lang="en-US" dirty="0" smtClean="0">
                <a:cs typeface="Arial" charset="0"/>
              </a:rPr>
              <a:t>A row trigger is fired each time the table is affected by the triggering statement</a:t>
            </a:r>
          </a:p>
          <a:p>
            <a:pPr lvl="1" algn="just"/>
            <a:r>
              <a:rPr lang="en-US" dirty="0" smtClean="0">
                <a:cs typeface="Arial" charset="0"/>
              </a:rPr>
              <a:t>If a triggering statement affects no rows, a row trigger is not executed at all</a:t>
            </a:r>
            <a:endParaRPr lang="en-US" dirty="0" smtClean="0"/>
          </a:p>
          <a:p>
            <a:pPr algn="just"/>
            <a:r>
              <a:rPr lang="en-US" sz="2800" dirty="0" smtClean="0"/>
              <a:t>Statement Triggers </a:t>
            </a:r>
          </a:p>
          <a:p>
            <a:pPr lvl="1" algn="just"/>
            <a:r>
              <a:rPr lang="en-US" dirty="0" smtClean="0">
                <a:cs typeface="Arial" charset="0"/>
              </a:rPr>
              <a:t>A statement trigger is fired once on behalf of the triggering statement, regardless of the number of rows in the table that the triggering statement affects (even if no rows are affected) </a:t>
            </a:r>
          </a:p>
          <a:p>
            <a:pPr algn="just"/>
            <a:endParaRPr lang="en-US" sz="2800" dirty="0" smtClean="0"/>
          </a:p>
          <a:p>
            <a:pPr algn="just"/>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 Triggers</a:t>
            </a:r>
            <a:endParaRPr lang="en-US" dirty="0"/>
          </a:p>
        </p:txBody>
      </p:sp>
      <p:sp>
        <p:nvSpPr>
          <p:cNvPr id="3" name="Content Placeholder 2"/>
          <p:cNvSpPr>
            <a:spLocks noGrp="1"/>
          </p:cNvSpPr>
          <p:nvPr>
            <p:ph idx="1"/>
          </p:nvPr>
        </p:nvSpPr>
        <p:spPr/>
        <p:txBody>
          <a:bodyPr/>
          <a:lstStyle/>
          <a:p>
            <a:r>
              <a:rPr lang="en-US" dirty="0" smtClean="0"/>
              <a:t>DDL Event Trigger</a:t>
            </a:r>
          </a:p>
          <a:p>
            <a:pPr lvl="1"/>
            <a:r>
              <a:rPr lang="en-US" dirty="0" smtClean="0"/>
              <a:t>It fires with the execution of every DDL statement(CREATE, ALTER, DROP, TRUNCATE)</a:t>
            </a:r>
            <a:endParaRPr lang="en-US" b="1" dirty="0" smtClean="0"/>
          </a:p>
          <a:p>
            <a:r>
              <a:rPr lang="en-US" dirty="0" smtClean="0"/>
              <a:t>DML</a:t>
            </a:r>
            <a:r>
              <a:rPr lang="en-US" b="1" dirty="0" smtClean="0"/>
              <a:t> </a:t>
            </a:r>
            <a:r>
              <a:rPr lang="en-US" dirty="0" smtClean="0"/>
              <a:t>Event Trigger</a:t>
            </a:r>
          </a:p>
          <a:p>
            <a:pPr lvl="1"/>
            <a:r>
              <a:rPr lang="en-US" dirty="0" smtClean="0"/>
              <a:t>It fires with the execution of every DML statement(INSERT, UPDATE, DELETE)</a:t>
            </a:r>
          </a:p>
          <a:p>
            <a:r>
              <a:rPr lang="en-US" dirty="0" smtClean="0"/>
              <a:t>Database Event Trigger</a:t>
            </a:r>
          </a:p>
          <a:p>
            <a:pPr lvl="1"/>
            <a:r>
              <a:rPr lang="en-US" dirty="0" smtClean="0"/>
              <a:t>It fires with the execution of every database operation which can be LOGON, LOGOFF, SHUTDOWN, SERVERERROR etc</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smtClean="0"/>
              <a:t>Timings Triggers</a:t>
            </a:r>
            <a:endParaRPr lang="en-US" dirty="0"/>
          </a:p>
        </p:txBody>
      </p:sp>
      <p:sp>
        <p:nvSpPr>
          <p:cNvPr id="17411" name="Rectangle 3"/>
          <p:cNvSpPr>
            <a:spLocks noGrp="1" noChangeArrowheads="1"/>
          </p:cNvSpPr>
          <p:nvPr>
            <p:ph idx="1"/>
          </p:nvPr>
        </p:nvSpPr>
        <p:spPr>
          <a:xfrm>
            <a:off x="457200" y="1905000"/>
            <a:ext cx="8229600" cy="4114800"/>
          </a:xfrm>
        </p:spPr>
        <p:txBody>
          <a:bodyPr>
            <a:normAutofit/>
          </a:bodyPr>
          <a:lstStyle/>
          <a:p>
            <a:pPr algn="just"/>
            <a:r>
              <a:rPr lang="en-US" dirty="0"/>
              <a:t>Before </a:t>
            </a:r>
            <a:r>
              <a:rPr lang="en-US" dirty="0" smtClean="0"/>
              <a:t>Trigger</a:t>
            </a:r>
          </a:p>
          <a:p>
            <a:pPr lvl="1" algn="just"/>
            <a:r>
              <a:rPr lang="en-US" dirty="0" smtClean="0"/>
              <a:t>It fires before executing DML statement</a:t>
            </a:r>
          </a:p>
          <a:p>
            <a:pPr lvl="1" algn="just"/>
            <a:r>
              <a:rPr lang="en-US" dirty="0" smtClean="0"/>
              <a:t>Triggering statement may or may not executed depending upon the before condition block</a:t>
            </a:r>
          </a:p>
          <a:p>
            <a:pPr algn="just"/>
            <a:r>
              <a:rPr lang="en-US" dirty="0" smtClean="0"/>
              <a:t>After Trigger</a:t>
            </a:r>
          </a:p>
          <a:p>
            <a:pPr lvl="1" algn="just"/>
            <a:r>
              <a:rPr lang="en-US" dirty="0" smtClean="0"/>
              <a:t>It fires after executing DML statement.</a:t>
            </a:r>
          </a:p>
          <a:p>
            <a:pPr algn="just">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Syntax For Creating Trigger</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457200" y="1600200"/>
            <a:ext cx="8001000" cy="5029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CREATE</a:t>
            </a:r>
            <a:r>
              <a:rPr lang="en-US" sz="2000" dirty="0" smtClean="0"/>
              <a:t> [OR REPLACE ] </a:t>
            </a:r>
            <a:r>
              <a:rPr lang="en-US" sz="2000" b="1" dirty="0" smtClean="0"/>
              <a:t>TRIGGER</a:t>
            </a:r>
            <a:r>
              <a:rPr lang="en-US" sz="2000" dirty="0" smtClean="0"/>
              <a:t> </a:t>
            </a:r>
            <a:r>
              <a:rPr lang="en-US" sz="2000" dirty="0" err="1" smtClean="0"/>
              <a:t>trigger_name</a:t>
            </a:r>
            <a:r>
              <a:rPr lang="en-US" sz="2000" dirty="0" smtClean="0"/>
              <a:t>   </a:t>
            </a:r>
          </a:p>
          <a:p>
            <a:r>
              <a:rPr lang="en-US" sz="2000" dirty="0" smtClean="0"/>
              <a:t>{</a:t>
            </a:r>
            <a:r>
              <a:rPr lang="en-US" sz="2000" b="1" dirty="0" smtClean="0"/>
              <a:t>BEFORE</a:t>
            </a:r>
            <a:r>
              <a:rPr lang="en-US" sz="2000" dirty="0" smtClean="0"/>
              <a:t> | </a:t>
            </a:r>
            <a:r>
              <a:rPr lang="en-US" sz="2000" b="1" dirty="0" smtClean="0"/>
              <a:t>AFTER</a:t>
            </a:r>
            <a:r>
              <a:rPr lang="en-US" sz="2000" dirty="0" smtClean="0"/>
              <a:t> | </a:t>
            </a:r>
            <a:r>
              <a:rPr lang="en-US" sz="2000" b="1" dirty="0" smtClean="0"/>
              <a:t>INSTEAD</a:t>
            </a:r>
            <a:r>
              <a:rPr lang="en-US" sz="2000" dirty="0" smtClean="0"/>
              <a:t> </a:t>
            </a:r>
            <a:r>
              <a:rPr lang="en-US" sz="2000" b="1" dirty="0" smtClean="0"/>
              <a:t>OF</a:t>
            </a:r>
            <a:r>
              <a:rPr lang="en-US" sz="2000" dirty="0" smtClean="0"/>
              <a:t> }   </a:t>
            </a:r>
          </a:p>
          <a:p>
            <a:r>
              <a:rPr lang="en-US" sz="2000" dirty="0" smtClean="0"/>
              <a:t>{</a:t>
            </a:r>
            <a:r>
              <a:rPr lang="en-US" sz="2000" b="1" dirty="0" smtClean="0"/>
              <a:t>INSERT</a:t>
            </a:r>
            <a:r>
              <a:rPr lang="en-US" sz="2000" dirty="0" smtClean="0"/>
              <a:t> [OR] | </a:t>
            </a:r>
            <a:r>
              <a:rPr lang="en-US" sz="2000" b="1" dirty="0" smtClean="0"/>
              <a:t>UPDATE</a:t>
            </a:r>
            <a:r>
              <a:rPr lang="en-US" sz="2000" dirty="0" smtClean="0"/>
              <a:t> [OR] | </a:t>
            </a:r>
            <a:r>
              <a:rPr lang="en-US" sz="2000" b="1" dirty="0" smtClean="0"/>
              <a:t>DELETE</a:t>
            </a:r>
            <a:r>
              <a:rPr lang="en-US" sz="2000" dirty="0" smtClean="0"/>
              <a:t>}   </a:t>
            </a:r>
          </a:p>
          <a:p>
            <a:r>
              <a:rPr lang="en-US" sz="2000" dirty="0" smtClean="0"/>
              <a:t>[</a:t>
            </a:r>
            <a:r>
              <a:rPr lang="en-US" sz="2000" b="1" dirty="0" smtClean="0"/>
              <a:t>OF</a:t>
            </a:r>
            <a:r>
              <a:rPr lang="en-US" sz="2000" dirty="0" smtClean="0"/>
              <a:t> </a:t>
            </a:r>
            <a:r>
              <a:rPr lang="en-US" sz="2000" dirty="0" err="1" smtClean="0"/>
              <a:t>col_name</a:t>
            </a:r>
            <a:r>
              <a:rPr lang="en-US" sz="2000" dirty="0" smtClean="0"/>
              <a:t>]   </a:t>
            </a:r>
          </a:p>
          <a:p>
            <a:r>
              <a:rPr lang="en-US" sz="2000" b="1" dirty="0" smtClean="0"/>
              <a:t>ON</a:t>
            </a:r>
            <a:r>
              <a:rPr lang="en-US" sz="2000" dirty="0" smtClean="0"/>
              <a:t> </a:t>
            </a:r>
            <a:r>
              <a:rPr lang="en-US" sz="2000" dirty="0" err="1" smtClean="0"/>
              <a:t>table_name</a:t>
            </a:r>
            <a:r>
              <a:rPr lang="en-US" sz="2000" dirty="0" smtClean="0"/>
              <a:t>   </a:t>
            </a:r>
          </a:p>
          <a:p>
            <a:r>
              <a:rPr lang="en-US" sz="2000" dirty="0" smtClean="0"/>
              <a:t>[</a:t>
            </a:r>
            <a:r>
              <a:rPr lang="en-US" sz="2000" b="1" dirty="0" smtClean="0"/>
              <a:t>FOR</a:t>
            </a:r>
            <a:r>
              <a:rPr lang="en-US" sz="2000" dirty="0" smtClean="0"/>
              <a:t> EACH ROW]   </a:t>
            </a:r>
          </a:p>
          <a:p>
            <a:r>
              <a:rPr lang="en-US" sz="2000" b="1" dirty="0" smtClean="0"/>
              <a:t>WHEN</a:t>
            </a:r>
            <a:r>
              <a:rPr lang="en-US" sz="2000" dirty="0" smtClean="0"/>
              <a:t> (condition)    </a:t>
            </a:r>
          </a:p>
          <a:p>
            <a:r>
              <a:rPr lang="en-US" sz="2000" b="1" dirty="0" smtClean="0"/>
              <a:t>DECLARE</a:t>
            </a:r>
            <a:r>
              <a:rPr lang="en-US" sz="2000" dirty="0" smtClean="0"/>
              <a:t>  </a:t>
            </a:r>
          </a:p>
          <a:p>
            <a:r>
              <a:rPr lang="en-US" sz="2000" dirty="0" smtClean="0"/>
              <a:t>   Declaration-statements  </a:t>
            </a:r>
          </a:p>
          <a:p>
            <a:r>
              <a:rPr lang="en-US" sz="2000" b="1" dirty="0" smtClean="0"/>
              <a:t>BEGIN</a:t>
            </a:r>
            <a:r>
              <a:rPr lang="en-US" sz="2000" dirty="0" smtClean="0"/>
              <a:t>   </a:t>
            </a:r>
          </a:p>
          <a:p>
            <a:r>
              <a:rPr lang="en-US" sz="2000" dirty="0" smtClean="0"/>
              <a:t>   Executable-statements  </a:t>
            </a:r>
          </a:p>
          <a:p>
            <a:r>
              <a:rPr lang="en-US" sz="2000" b="1" dirty="0" smtClean="0"/>
              <a:t>EXCEPTION  </a:t>
            </a:r>
          </a:p>
          <a:p>
            <a:r>
              <a:rPr lang="en-US" sz="2000" dirty="0" smtClean="0"/>
              <a:t>   Exception-handling-statements  </a:t>
            </a:r>
          </a:p>
          <a:p>
            <a:r>
              <a:rPr lang="en-US" sz="2000" b="1" dirty="0" smtClean="0"/>
              <a:t>END</a:t>
            </a:r>
            <a:r>
              <a:rPr lang="en-US" sz="2000" dirty="0" smtClean="0"/>
              <a:t>;  </a:t>
            </a:r>
            <a:endParaRPr lang="en-US" sz="20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
        <p:nvSpPr>
          <p:cNvPr id="5" name="Rounded Rectangle 4"/>
          <p:cNvSpPr/>
          <p:nvPr/>
        </p:nvSpPr>
        <p:spPr>
          <a:xfrm>
            <a:off x="381000" y="1676400"/>
            <a:ext cx="8001000" cy="51816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2000" b="1" dirty="0" smtClean="0"/>
              <a:t>CREATE OR REPLACE TRIGGER </a:t>
            </a:r>
            <a:r>
              <a:rPr lang="en-US" sz="2000" dirty="0" err="1" smtClean="0"/>
              <a:t>t_insert</a:t>
            </a:r>
            <a:endParaRPr lang="en-US" sz="2000" dirty="0" smtClean="0"/>
          </a:p>
          <a:p>
            <a:r>
              <a:rPr lang="en-US" sz="2000" b="1" dirty="0" smtClean="0"/>
              <a:t>    BEFORE INSERT ON </a:t>
            </a:r>
            <a:r>
              <a:rPr lang="en-US" sz="2000" dirty="0" smtClean="0"/>
              <a:t>test</a:t>
            </a:r>
            <a:r>
              <a:rPr lang="en-US" sz="2000" b="1" dirty="0" smtClean="0"/>
              <a:t> </a:t>
            </a:r>
          </a:p>
          <a:p>
            <a:r>
              <a:rPr lang="en-US" sz="2000" b="1" dirty="0" smtClean="0"/>
              <a:t>    FOR EACH ROW </a:t>
            </a:r>
          </a:p>
          <a:p>
            <a:r>
              <a:rPr lang="en-US" sz="2000" b="1" dirty="0" smtClean="0"/>
              <a:t>    WHEN </a:t>
            </a:r>
            <a:r>
              <a:rPr lang="en-US" sz="2000" dirty="0" smtClean="0"/>
              <a:t>(NEW.tno &lt; 10)</a:t>
            </a:r>
          </a:p>
          <a:p>
            <a:r>
              <a:rPr lang="en-US" sz="2000" b="1" dirty="0" smtClean="0"/>
              <a:t>    BEGIN</a:t>
            </a:r>
          </a:p>
          <a:p>
            <a:r>
              <a:rPr lang="en-US" sz="2000" b="1" dirty="0" smtClean="0"/>
              <a:t>    </a:t>
            </a:r>
            <a:r>
              <a:rPr lang="en-US" sz="2000" dirty="0" err="1" smtClean="0"/>
              <a:t>dbms_output.put_line</a:t>
            </a:r>
            <a:r>
              <a:rPr lang="en-US" sz="2000" dirty="0" smtClean="0"/>
              <a:t>('Inserting new value is less </a:t>
            </a:r>
            <a:r>
              <a:rPr lang="en-US" sz="2000" smtClean="0"/>
              <a:t>than 10</a:t>
            </a:r>
            <a:r>
              <a:rPr lang="en-US" sz="2000" dirty="0" smtClean="0"/>
              <a:t>');</a:t>
            </a:r>
          </a:p>
          <a:p>
            <a:r>
              <a:rPr lang="en-US" sz="2000" b="1" dirty="0" smtClean="0"/>
              <a:t>    END;</a:t>
            </a:r>
          </a:p>
          <a:p>
            <a:r>
              <a:rPr lang="en-US" sz="2000" b="1" dirty="0" smtClean="0"/>
              <a:t>INSERT INTO </a:t>
            </a:r>
            <a:r>
              <a:rPr lang="en-US" sz="2000" dirty="0" smtClean="0"/>
              <a:t>test</a:t>
            </a:r>
            <a:r>
              <a:rPr lang="en-US" sz="2000" b="1" dirty="0" smtClean="0"/>
              <a:t> VALUES</a:t>
            </a:r>
            <a:r>
              <a:rPr lang="en-US" sz="2000" dirty="0" smtClean="0"/>
              <a:t>(2,’Neha’, ‘COMP’);</a:t>
            </a:r>
          </a:p>
          <a:p>
            <a:endParaRPr lang="en-US" sz="2000" dirty="0" smtClean="0"/>
          </a:p>
          <a:p>
            <a:r>
              <a:rPr lang="en-US" sz="2000" b="1" dirty="0" smtClean="0"/>
              <a:t>Output</a:t>
            </a:r>
          </a:p>
          <a:p>
            <a:endParaRPr lang="en-US" sz="2000" b="1" dirty="0"/>
          </a:p>
        </p:txBody>
      </p:sp>
      <p:sp>
        <p:nvSpPr>
          <p:cNvPr id="6" name="Rounded Rectangle 5"/>
          <p:cNvSpPr/>
          <p:nvPr/>
        </p:nvSpPr>
        <p:spPr>
          <a:xfrm>
            <a:off x="1143000" y="5638800"/>
            <a:ext cx="6096000" cy="11430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dirty="0" smtClean="0"/>
              <a:t>Inserting new value is less than 20 </a:t>
            </a:r>
          </a:p>
          <a:p>
            <a:r>
              <a:rPr lang="en-US" dirty="0" smtClean="0"/>
              <a:t>1 row(s) inserted. </a:t>
            </a:r>
            <a:br>
              <a:rPr lang="en-US" dirty="0" smtClean="0"/>
            </a:b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367</TotalTime>
  <Words>888</Words>
  <Application>Microsoft PowerPoint</Application>
  <PresentationFormat>On-screen Show (4:3)</PresentationFormat>
  <Paragraphs>212</Paragraphs>
  <Slides>20</Slides>
  <Notes>5</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Slide 1</vt:lpstr>
      <vt:lpstr>Triggers</vt:lpstr>
      <vt:lpstr>Trigger Parts</vt:lpstr>
      <vt:lpstr>      Types of Triggers</vt:lpstr>
      <vt:lpstr>      Level Triggers</vt:lpstr>
      <vt:lpstr>Event Triggers</vt:lpstr>
      <vt:lpstr>Timings Triggers</vt:lpstr>
      <vt:lpstr>Syntax For Creating Trigger</vt:lpstr>
      <vt:lpstr>Example</vt:lpstr>
      <vt:lpstr>Statement Level Trigger Example</vt:lpstr>
      <vt:lpstr>Record Level Trigger Example</vt:lpstr>
      <vt:lpstr>   :NEW and :OLD Clause </vt:lpstr>
      <vt:lpstr>    :NEW and :OLD Clause </vt:lpstr>
      <vt:lpstr>      Conditional Predicates for Detecting Triggering DML Statement </vt:lpstr>
      <vt:lpstr>Example</vt:lpstr>
      <vt:lpstr>Example</vt:lpstr>
      <vt:lpstr>Example</vt:lpstr>
      <vt:lpstr>Restriction</vt:lpstr>
      <vt:lpstr>Raise_application_error procedure </vt:lpstr>
      <vt:lpstr>UpperCase Trigger Example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Rushali</cp:lastModifiedBy>
  <cp:revision>30</cp:revision>
  <dcterms:created xsi:type="dcterms:W3CDTF">2012-08-24T10:15:18Z</dcterms:created>
  <dcterms:modified xsi:type="dcterms:W3CDTF">2021-09-20T04:10:36Z</dcterms:modified>
</cp:coreProperties>
</file>