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9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75D6950-1B50-446E-98E2-ED51DC6E8D68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33511E-103E-4FBF-AE36-38CA4B907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406640" cy="1472184"/>
          </a:xfrm>
        </p:spPr>
        <p:txBody>
          <a:bodyPr/>
          <a:lstStyle/>
          <a:p>
            <a:r>
              <a:rPr lang="en-US" dirty="0" smtClean="0"/>
              <a:t>SQL-DML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48200" y="1371600"/>
            <a:ext cx="4267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UPDATE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fontAlgn="base"/>
            <a:r>
              <a:rPr lang="en-US" dirty="0" smtClean="0"/>
              <a:t>SET </a:t>
            </a:r>
            <a:r>
              <a:rPr lang="en-US" dirty="0" smtClean="0"/>
              <a:t>col1=value1</a:t>
            </a:r>
            <a:endParaRPr lang="en-US" dirty="0" smtClean="0"/>
          </a:p>
          <a:p>
            <a:pPr fontAlgn="base"/>
            <a:r>
              <a:rPr lang="en-US" dirty="0" smtClean="0"/>
              <a:t>WHERE </a:t>
            </a:r>
            <a:r>
              <a:rPr lang="en-US" dirty="0" smtClean="0"/>
              <a:t>column=</a:t>
            </a:r>
            <a:r>
              <a:rPr lang="en-US" dirty="0" err="1" smtClean="0"/>
              <a:t>someValue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4114800"/>
            <a:ext cx="4267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UPDATE </a:t>
            </a:r>
            <a:r>
              <a:rPr lang="en-US" dirty="0" err="1" smtClean="0"/>
              <a:t>emp</a:t>
            </a:r>
            <a:endParaRPr lang="en-US" dirty="0" smtClean="0"/>
          </a:p>
          <a:p>
            <a:pPr fontAlgn="base"/>
            <a:r>
              <a:rPr lang="en-US" dirty="0" smtClean="0"/>
              <a:t>SET dept=‘IT’  </a:t>
            </a:r>
            <a:endParaRPr lang="en-US" dirty="0" smtClean="0"/>
          </a:p>
          <a:p>
            <a:pPr fontAlgn="base"/>
            <a:r>
              <a:rPr lang="en-US" dirty="0" smtClean="0"/>
              <a:t>WHERE </a:t>
            </a:r>
            <a:r>
              <a:rPr lang="en-US" dirty="0" smtClean="0"/>
              <a:t> </a:t>
            </a:r>
            <a:r>
              <a:rPr lang="en-US" dirty="0" err="1" smtClean="0"/>
              <a:t>eid</a:t>
            </a:r>
            <a:r>
              <a:rPr lang="en-US" dirty="0" smtClean="0"/>
              <a:t>=112;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>
            <a:off x="3354185" y="4077393"/>
            <a:ext cx="1370215" cy="1028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smtClean="0"/>
              <a:t>Multiple Values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3314700" y="28575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191000" y="1371600"/>
            <a:ext cx="47244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UPDATE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fontAlgn="base"/>
            <a:r>
              <a:rPr lang="en-US" dirty="0" smtClean="0"/>
              <a:t>SET </a:t>
            </a:r>
            <a:r>
              <a:rPr lang="en-US" dirty="0" smtClean="0"/>
              <a:t>col1=value1,  col2=value2,…</a:t>
            </a:r>
            <a:r>
              <a:rPr lang="en-US" dirty="0" err="1" smtClean="0"/>
              <a:t>coln</a:t>
            </a:r>
            <a:r>
              <a:rPr lang="en-US" dirty="0" smtClean="0"/>
              <a:t>=</a:t>
            </a:r>
            <a:r>
              <a:rPr lang="en-US" dirty="0" err="1" smtClean="0"/>
              <a:t>valuen</a:t>
            </a:r>
            <a:endParaRPr lang="en-US" dirty="0" smtClean="0"/>
          </a:p>
          <a:p>
            <a:pPr fontAlgn="base"/>
            <a:r>
              <a:rPr lang="en-US" dirty="0" smtClean="0"/>
              <a:t>WHERE </a:t>
            </a:r>
            <a:r>
              <a:rPr lang="en-US" dirty="0" smtClean="0"/>
              <a:t>column=</a:t>
            </a:r>
            <a:r>
              <a:rPr lang="en-US" dirty="0" err="1" smtClean="0"/>
              <a:t>someValue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67200" y="4114800"/>
            <a:ext cx="47244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UPDATE </a:t>
            </a:r>
            <a:r>
              <a:rPr lang="en-US" dirty="0" err="1" smtClean="0"/>
              <a:t>emp</a:t>
            </a:r>
            <a:endParaRPr lang="en-US" dirty="0" smtClean="0"/>
          </a:p>
          <a:p>
            <a:pPr fontAlgn="base"/>
            <a:r>
              <a:rPr lang="en-US" dirty="0" smtClean="0"/>
              <a:t>SET dept=‘IT’, name=‘Sham’ </a:t>
            </a:r>
            <a:endParaRPr lang="en-US" dirty="0" smtClean="0"/>
          </a:p>
          <a:p>
            <a:pPr fontAlgn="base"/>
            <a:r>
              <a:rPr lang="en-US" dirty="0" smtClean="0"/>
              <a:t>WHERE </a:t>
            </a:r>
            <a:r>
              <a:rPr lang="en-US" dirty="0" smtClean="0"/>
              <a:t> </a:t>
            </a:r>
            <a:r>
              <a:rPr lang="en-US" dirty="0" err="1" smtClean="0"/>
              <a:t>eid</a:t>
            </a:r>
            <a:r>
              <a:rPr lang="en-US" dirty="0" smtClean="0"/>
              <a:t>=112;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354185" y="4077393"/>
            <a:ext cx="913015" cy="95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419600" y="1828800"/>
            <a:ext cx="45720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DELETE  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fontAlgn="base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7200" y="4038600"/>
            <a:ext cx="48006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DELETE  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fontAlgn="base"/>
            <a:r>
              <a:rPr lang="en-US" dirty="0" smtClean="0"/>
              <a:t>WHERE </a:t>
            </a:r>
            <a:r>
              <a:rPr lang="en-US" dirty="0" smtClean="0"/>
              <a:t>condition</a:t>
            </a:r>
            <a:r>
              <a:rPr lang="en-US" dirty="0" smtClean="0"/>
              <a:t>;</a:t>
            </a:r>
            <a:endParaRPr lang="en-US" dirty="0" smtClean="0"/>
          </a:p>
          <a:p>
            <a:pPr fontAlgn="base"/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971800" y="2362200"/>
            <a:ext cx="1447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973185" y="4153593"/>
            <a:ext cx="1294015" cy="647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20968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All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35446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Specific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Examples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419600" y="1828800"/>
            <a:ext cx="45720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DELETE  </a:t>
            </a:r>
          </a:p>
          <a:p>
            <a:pPr fontAlgn="base"/>
            <a:r>
              <a:rPr lang="en-US" dirty="0" smtClean="0"/>
              <a:t>FROM employee</a:t>
            </a:r>
            <a:endParaRPr lang="en-US" dirty="0" smtClean="0"/>
          </a:p>
          <a:p>
            <a:pPr fontAlgn="base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7200" y="4038600"/>
            <a:ext cx="48006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DELETE  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 smtClean="0"/>
              <a:t>employee</a:t>
            </a:r>
            <a:endParaRPr lang="en-US" dirty="0" smtClean="0"/>
          </a:p>
          <a:p>
            <a:pPr fontAlgn="base"/>
            <a:r>
              <a:rPr lang="en-US" smtClean="0"/>
              <a:t>WHERE dept=‘IT’;</a:t>
            </a:r>
            <a:endParaRPr lang="en-US" dirty="0" smtClean="0"/>
          </a:p>
          <a:p>
            <a:pPr fontAlgn="base"/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971800" y="2362200"/>
            <a:ext cx="1447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973185" y="4153593"/>
            <a:ext cx="1294015" cy="647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20968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All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35446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Specific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343400" y="1371600"/>
            <a:ext cx="3962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INSERT INTO table(c1,c2,...) </a:t>
            </a:r>
            <a:endParaRPr lang="en-US" dirty="0" smtClean="0"/>
          </a:p>
          <a:p>
            <a:pPr fontAlgn="base"/>
            <a:r>
              <a:rPr lang="en-US" dirty="0" smtClean="0"/>
              <a:t>VALUES </a:t>
            </a:r>
            <a:r>
              <a:rPr lang="en-US" dirty="0" smtClean="0"/>
              <a:t>(v1,v2</a:t>
            </a:r>
            <a:r>
              <a:rPr lang="en-US" dirty="0" smtClean="0"/>
              <a:t>,...);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7200" y="3200400"/>
            <a:ext cx="48006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INSERT INTO table(c1,c2,...) </a:t>
            </a:r>
            <a:endParaRPr lang="en-US" dirty="0" smtClean="0"/>
          </a:p>
          <a:p>
            <a:pPr fontAlgn="base"/>
            <a:r>
              <a:rPr lang="en-US" dirty="0" smtClean="0"/>
              <a:t>VALUES </a:t>
            </a:r>
            <a:r>
              <a:rPr lang="en-US" dirty="0" smtClean="0"/>
              <a:t>(v11,v12,...), (v21,v22,...), ... (vnn,vn2,...);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8000" y="2590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2973185" y="3962400"/>
            <a:ext cx="1294015" cy="19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0" y="2286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INSERT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3516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Value INSERT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62400" y="5181600"/>
            <a:ext cx="50292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INSERT INTO table_1 SELECT * FROM table_2; 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rot="16200000" flipH="1">
            <a:off x="2781300" y="47625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05000" y="5638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from another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  <p:bldP spid="18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</a:t>
            </a:r>
            <a:r>
              <a:rPr lang="en-US" dirty="0" smtClean="0"/>
              <a:t> Table Examples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191000" y="1371600"/>
            <a:ext cx="49530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INSERT INTO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eno</a:t>
            </a:r>
            <a:r>
              <a:rPr lang="en-US" dirty="0" smtClean="0"/>
              <a:t>, name) VALUES (2, ‘Ram’);</a:t>
            </a:r>
          </a:p>
          <a:p>
            <a:pPr fontAlgn="base"/>
            <a:r>
              <a:rPr lang="en-US" dirty="0" smtClean="0"/>
              <a:t>INSERT INTO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eno</a:t>
            </a:r>
            <a:r>
              <a:rPr lang="en-US" dirty="0" smtClean="0"/>
              <a:t>) </a:t>
            </a:r>
            <a:r>
              <a:rPr lang="en-US" dirty="0" smtClean="0"/>
              <a:t>VALUES </a:t>
            </a:r>
            <a:r>
              <a:rPr lang="en-US" dirty="0" smtClean="0"/>
              <a:t>(4);</a:t>
            </a:r>
            <a:endParaRPr lang="en-US" dirty="0" smtClean="0"/>
          </a:p>
          <a:p>
            <a:pPr fontAlgn="base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7200" y="3200400"/>
            <a:ext cx="48006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INSERT INTO </a:t>
            </a:r>
            <a:r>
              <a:rPr lang="en-US" dirty="0" smtClean="0"/>
              <a:t>table(</a:t>
            </a:r>
            <a:r>
              <a:rPr lang="en-US" dirty="0" err="1" smtClean="0"/>
              <a:t>eno,name</a:t>
            </a:r>
            <a:r>
              <a:rPr lang="en-US" dirty="0" smtClean="0"/>
              <a:t>) </a:t>
            </a:r>
          </a:p>
          <a:p>
            <a:pPr fontAlgn="base"/>
            <a:r>
              <a:rPr lang="en-US" dirty="0" smtClean="0"/>
              <a:t>VALUES (3,’Sita’), (4, ‘</a:t>
            </a:r>
            <a:r>
              <a:rPr lang="en-US" dirty="0" err="1" smtClean="0"/>
              <a:t>Geeta</a:t>
            </a:r>
            <a:r>
              <a:rPr lang="en-US" dirty="0" smtClean="0"/>
              <a:t>’), ..... (12, ‘Sham’);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8000" y="25908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2973185" y="3962400"/>
            <a:ext cx="1294015" cy="19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0" y="2286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INSERT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3516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Value INSERT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62400" y="5181600"/>
            <a:ext cx="50292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INSERT </a:t>
            </a:r>
            <a:r>
              <a:rPr lang="en-US" dirty="0" smtClean="0"/>
              <a:t>INTO </a:t>
            </a:r>
            <a:r>
              <a:rPr lang="en-US" dirty="0" smtClean="0"/>
              <a:t>emp2 </a:t>
            </a:r>
            <a:r>
              <a:rPr lang="en-US" dirty="0" smtClean="0"/>
              <a:t>SELECT * FROM </a:t>
            </a:r>
            <a:r>
              <a:rPr lang="en-US" dirty="0" err="1" smtClean="0"/>
              <a:t>emp</a:t>
            </a:r>
            <a:r>
              <a:rPr lang="en-US" dirty="0" smtClean="0"/>
              <a:t>;    OR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INSERT </a:t>
            </a:r>
            <a:r>
              <a:rPr lang="en-US" dirty="0" smtClean="0"/>
              <a:t>INTO </a:t>
            </a:r>
            <a:r>
              <a:rPr lang="en-US" dirty="0" smtClean="0"/>
              <a:t>emp2(no) </a:t>
            </a:r>
            <a:r>
              <a:rPr lang="en-US" dirty="0" smtClean="0"/>
              <a:t>SELECT </a:t>
            </a:r>
            <a:r>
              <a:rPr lang="en-US" dirty="0" smtClean="0"/>
              <a:t>(</a:t>
            </a:r>
            <a:r>
              <a:rPr lang="en-US" dirty="0" err="1" smtClean="0"/>
              <a:t>eno</a:t>
            </a:r>
            <a:r>
              <a:rPr lang="en-US" dirty="0" smtClean="0"/>
              <a:t>) </a:t>
            </a:r>
            <a:r>
              <a:rPr lang="en-US" dirty="0" smtClean="0"/>
              <a:t>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rot="16200000" flipH="1">
            <a:off x="2781300" y="47625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05000" y="5638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from another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  <p:bldP spid="18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Command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419600" y="1828800"/>
            <a:ext cx="45720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* 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 smtClean="0"/>
              <a:t>; </a:t>
            </a:r>
          </a:p>
          <a:p>
            <a:pPr fontAlgn="base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7200" y="3429000"/>
            <a:ext cx="48006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</a:t>
            </a:r>
            <a:r>
              <a:rPr lang="en-US" dirty="0" smtClean="0"/>
              <a:t> col2, col3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 smtClean="0"/>
              <a:t>; </a:t>
            </a:r>
          </a:p>
          <a:p>
            <a:pPr fontAlgn="base"/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971800" y="2362200"/>
            <a:ext cx="1447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973185" y="4153593"/>
            <a:ext cx="1294015" cy="37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20968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all values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3200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specific columns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67200" y="5334000"/>
            <a:ext cx="48006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 </a:t>
            </a:r>
            <a:r>
              <a:rPr lang="en-US" dirty="0" err="1" smtClean="0"/>
              <a:t>function_name</a:t>
            </a:r>
            <a:endParaRPr lang="en-US" dirty="0" smtClean="0"/>
          </a:p>
          <a:p>
            <a:pPr fontAlgn="base"/>
            <a:r>
              <a:rPr lang="en-US" dirty="0" smtClean="0"/>
              <a:t>FROM DUAL;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2895600" y="5105400"/>
            <a:ext cx="13716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4648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from</a:t>
            </a:r>
          </a:p>
          <a:p>
            <a:r>
              <a:rPr lang="en-US" dirty="0" smtClean="0"/>
              <a:t> DUAL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  <p:bldP spid="18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Command Examples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419600" y="1828800"/>
            <a:ext cx="45720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* </a:t>
            </a:r>
          </a:p>
          <a:p>
            <a:pPr fontAlgn="base"/>
            <a:r>
              <a:rPr lang="en-US" dirty="0" smtClean="0"/>
              <a:t>FROM employee; </a:t>
            </a:r>
          </a:p>
          <a:p>
            <a:pPr fontAlgn="base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7200" y="3429000"/>
            <a:ext cx="48006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</a:t>
            </a:r>
            <a:r>
              <a:rPr lang="en-US" dirty="0" smtClean="0"/>
              <a:t> </a:t>
            </a:r>
            <a:r>
              <a:rPr lang="en-US" dirty="0" err="1" smtClean="0"/>
              <a:t>eno</a:t>
            </a:r>
            <a:r>
              <a:rPr lang="en-US" dirty="0" smtClean="0"/>
              <a:t>, dept</a:t>
            </a:r>
          </a:p>
          <a:p>
            <a:pPr fontAlgn="base"/>
            <a:r>
              <a:rPr lang="en-US" dirty="0" smtClean="0"/>
              <a:t>FROM employee; </a:t>
            </a:r>
            <a:endParaRPr lang="en-US" dirty="0" smtClean="0"/>
          </a:p>
          <a:p>
            <a:pPr fontAlgn="base"/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971800" y="2362200"/>
            <a:ext cx="1447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973185" y="4153593"/>
            <a:ext cx="1294015" cy="37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20968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all values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3200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specific columns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67200" y="5334000"/>
            <a:ext cx="48006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</a:t>
            </a:r>
            <a:r>
              <a:rPr lang="en-US" dirty="0" smtClean="0"/>
              <a:t> </a:t>
            </a:r>
            <a:r>
              <a:rPr lang="en-US" dirty="0" err="1" smtClean="0"/>
              <a:t>sysdate</a:t>
            </a:r>
            <a:r>
              <a:rPr lang="en-US" dirty="0" smtClean="0"/>
              <a:t>()    </a:t>
            </a:r>
            <a:r>
              <a:rPr lang="en-US" b="1" dirty="0" smtClean="0"/>
              <a:t>OR</a:t>
            </a:r>
            <a:r>
              <a:rPr lang="en-US" dirty="0" smtClean="0"/>
              <a:t>        SELECT  7*8</a:t>
            </a:r>
            <a:endParaRPr lang="en-US" dirty="0" smtClean="0"/>
          </a:p>
          <a:p>
            <a:pPr fontAlgn="base"/>
            <a:r>
              <a:rPr lang="en-US" dirty="0" smtClean="0"/>
              <a:t>FROM DUAL;                        FROM </a:t>
            </a:r>
            <a:r>
              <a:rPr lang="en-US" dirty="0" smtClean="0"/>
              <a:t>DUAL;</a:t>
            </a:r>
          </a:p>
          <a:p>
            <a:pPr fontAlgn="base"/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2895600" y="5105400"/>
            <a:ext cx="13716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4648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from</a:t>
            </a:r>
          </a:p>
          <a:p>
            <a:r>
              <a:rPr lang="en-US" dirty="0" smtClean="0"/>
              <a:t> DUAL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  <p:bldP spid="18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 with WHERE condition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419600" y="1828800"/>
            <a:ext cx="45720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SELECT * 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fontAlgn="base"/>
            <a:r>
              <a:rPr lang="en-US" dirty="0" smtClean="0"/>
              <a:t>WHERE condition;</a:t>
            </a:r>
          </a:p>
          <a:p>
            <a:pPr fontAlgn="base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7200" y="3429000"/>
            <a:ext cx="48006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* 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fontAlgn="base"/>
            <a:r>
              <a:rPr lang="en-US" dirty="0" smtClean="0"/>
              <a:t>WHERE </a:t>
            </a:r>
            <a:r>
              <a:rPr lang="en-US" dirty="0" smtClean="0"/>
              <a:t>col3=‘value’;</a:t>
            </a:r>
            <a:endParaRPr lang="en-US" dirty="0" smtClean="0"/>
          </a:p>
          <a:p>
            <a:pPr fontAlgn="base"/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971800" y="2362200"/>
            <a:ext cx="1447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973185" y="4153593"/>
            <a:ext cx="1294015" cy="37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20968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Basis WHERE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3200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Strings in WHERE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67200" y="5334000"/>
            <a:ext cx="48006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* 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fontAlgn="base"/>
            <a:r>
              <a:rPr lang="en-US" dirty="0" smtClean="0"/>
              <a:t>WHERE  </a:t>
            </a:r>
            <a:r>
              <a:rPr lang="en-US" dirty="0" smtClean="0"/>
              <a:t>[condition1] AND [condition2];</a:t>
            </a:r>
            <a:endParaRPr lang="en-US" dirty="0" smtClean="0"/>
          </a:p>
          <a:p>
            <a:pPr fontAlgn="base"/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2895600" y="5105400"/>
            <a:ext cx="1371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46482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AND, OR, NOT in WHERE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  <p:bldP spid="18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 with WHERE condition Examples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419600" y="1828800"/>
            <a:ext cx="45720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SELECT * </a:t>
            </a:r>
          </a:p>
          <a:p>
            <a:pPr fontAlgn="base"/>
            <a:r>
              <a:rPr lang="en-US" dirty="0" smtClean="0"/>
              <a:t>FROM student</a:t>
            </a:r>
            <a:endParaRPr lang="en-US" dirty="0" smtClean="0"/>
          </a:p>
          <a:p>
            <a:pPr fontAlgn="base"/>
            <a:r>
              <a:rPr lang="en-US" dirty="0" smtClean="0"/>
              <a:t>WHERE percentage&gt;70;</a:t>
            </a:r>
          </a:p>
          <a:p>
            <a:pPr fontAlgn="base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7200" y="3429000"/>
            <a:ext cx="48006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* 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 smtClean="0"/>
              <a:t>student</a:t>
            </a:r>
            <a:endParaRPr lang="en-US" dirty="0" smtClean="0"/>
          </a:p>
          <a:p>
            <a:pPr fontAlgn="base"/>
            <a:r>
              <a:rPr lang="en-US" dirty="0" smtClean="0"/>
              <a:t>WHERE </a:t>
            </a:r>
            <a:r>
              <a:rPr lang="en-US" dirty="0" smtClean="0"/>
              <a:t>dept=‘CSE’;</a:t>
            </a:r>
            <a:endParaRPr lang="en-US" dirty="0" smtClean="0"/>
          </a:p>
          <a:p>
            <a:pPr fontAlgn="base"/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971800" y="2362200"/>
            <a:ext cx="1447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973185" y="4153593"/>
            <a:ext cx="1294015" cy="37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20968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Basis WHERE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3200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Strings in WHERE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67200" y="5334000"/>
            <a:ext cx="48006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* 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 smtClean="0"/>
              <a:t>student</a:t>
            </a:r>
          </a:p>
          <a:p>
            <a:pPr fontAlgn="base"/>
            <a:r>
              <a:rPr lang="en-US" dirty="0" smtClean="0"/>
              <a:t>WHERE  dept=‘IT’ AND percentage&gt;60;</a:t>
            </a:r>
            <a:endParaRPr lang="en-US" dirty="0" smtClean="0"/>
          </a:p>
          <a:p>
            <a:pPr fontAlgn="base"/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2895600" y="5105400"/>
            <a:ext cx="1371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46482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AND, OR, NOT in WHERE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  <p:bldP spid="18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SQL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343400" y="1371600"/>
            <a:ext cx="45720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column1, column2,.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table_name </a:t>
            </a:r>
          </a:p>
          <a:p>
            <a:r>
              <a:rPr lang="en-US" dirty="0" smtClean="0"/>
              <a:t>WHERE [condition1], … AND [</a:t>
            </a:r>
            <a:r>
              <a:rPr lang="en-US" dirty="0" err="1" smtClean="0"/>
              <a:t>conditionN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3400" y="3200400"/>
            <a:ext cx="45720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column1, column2,.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table_name </a:t>
            </a:r>
          </a:p>
          <a:p>
            <a:r>
              <a:rPr lang="en-US" dirty="0" smtClean="0"/>
              <a:t>WHERE [condition1]…OR[</a:t>
            </a:r>
            <a:r>
              <a:rPr lang="en-US" dirty="0" err="1" smtClean="0"/>
              <a:t>conditionN</a:t>
            </a:r>
            <a:r>
              <a:rPr lang="en-US" dirty="0" smtClean="0"/>
              <a:t>];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8000" y="2590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2973185" y="3962400"/>
            <a:ext cx="1370215" cy="19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3516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43400" y="5181600"/>
            <a:ext cx="45720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 column1, column2 …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   table_name</a:t>
            </a:r>
          </a:p>
          <a:p>
            <a:r>
              <a:rPr lang="en-US" dirty="0" smtClean="0"/>
              <a:t>WHERE  NOT[condition];</a:t>
            </a:r>
          </a:p>
          <a:p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rot="16200000" flipH="1">
            <a:off x="2933702" y="4533902"/>
            <a:ext cx="1447798" cy="137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4600" y="563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  <p:bldP spid="18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using ‘AS’ Keyword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48200" y="1905000"/>
            <a:ext cx="4267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 </a:t>
            </a:r>
            <a:r>
              <a:rPr lang="en-US" dirty="0" smtClean="0"/>
              <a:t>col2 as x, col3 as y</a:t>
            </a:r>
            <a:endParaRPr lang="en-US" dirty="0" smtClean="0"/>
          </a:p>
          <a:p>
            <a:pPr fontAlgn="base"/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 smtClean="0"/>
              <a:t>; </a:t>
            </a:r>
            <a:endParaRPr lang="en-US" dirty="0" smtClean="0"/>
          </a:p>
          <a:p>
            <a:pPr fontAlgn="base"/>
            <a:r>
              <a:rPr lang="en-US" dirty="0" smtClean="0"/>
              <a:t>WHERE condition;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724400" y="4495800"/>
            <a:ext cx="4267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SELECT  </a:t>
            </a:r>
            <a:r>
              <a:rPr lang="en-US" dirty="0" err="1" smtClean="0"/>
              <a:t>eno</a:t>
            </a:r>
            <a:r>
              <a:rPr lang="en-US" dirty="0" smtClean="0"/>
              <a:t> as Number, </a:t>
            </a:r>
            <a:r>
              <a:rPr lang="en-US" dirty="0" err="1" smtClean="0"/>
              <a:t>ename</a:t>
            </a:r>
            <a:r>
              <a:rPr lang="en-US" dirty="0" smtClean="0"/>
              <a:t> as Name</a:t>
            </a:r>
            <a:endParaRPr lang="en-US" dirty="0" smtClean="0"/>
          </a:p>
          <a:p>
            <a:pPr fontAlgn="base"/>
            <a:r>
              <a:rPr lang="en-US" dirty="0" smtClean="0"/>
              <a:t>FROM </a:t>
            </a:r>
            <a:r>
              <a:rPr lang="en-US" dirty="0" smtClean="0"/>
              <a:t>employee </a:t>
            </a:r>
          </a:p>
          <a:p>
            <a:pPr fontAlgn="base"/>
            <a:r>
              <a:rPr lang="en-US" dirty="0" smtClean="0"/>
              <a:t>WHERE dept=‘CSE’;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42672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335</TotalTime>
  <Words>438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SQL-DML Statements</vt:lpstr>
      <vt:lpstr>Insert Into Table</vt:lpstr>
      <vt:lpstr>Insert Into Table Examples</vt:lpstr>
      <vt:lpstr>SELECT Command</vt:lpstr>
      <vt:lpstr>SELECT Command Examples</vt:lpstr>
      <vt:lpstr>SELECT  with WHERE condition</vt:lpstr>
      <vt:lpstr>SELECT  with WHERE condition Examples</vt:lpstr>
      <vt:lpstr>Operators in SQL</vt:lpstr>
      <vt:lpstr>Alias using ‘AS’ Keyword</vt:lpstr>
      <vt:lpstr>Update Table</vt:lpstr>
      <vt:lpstr>Update Multiple Values</vt:lpstr>
      <vt:lpstr>DELETE</vt:lpstr>
      <vt:lpstr>DELETE Examples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Rushali</dc:creator>
  <cp:lastModifiedBy>Rushali</cp:lastModifiedBy>
  <cp:revision>34</cp:revision>
  <dcterms:created xsi:type="dcterms:W3CDTF">2020-07-08T02:32:03Z</dcterms:created>
  <dcterms:modified xsi:type="dcterms:W3CDTF">2021-07-22T05:07:14Z</dcterms:modified>
</cp:coreProperties>
</file>