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7" r:id="rId8"/>
    <p:sldId id="278" r:id="rId9"/>
    <p:sldId id="262" r:id="rId10"/>
    <p:sldId id="263" r:id="rId11"/>
    <p:sldId id="281" r:id="rId12"/>
    <p:sldId id="280" r:id="rId13"/>
    <p:sldId id="265" r:id="rId14"/>
    <p:sldId id="266" r:id="rId15"/>
    <p:sldId id="267" r:id="rId16"/>
    <p:sldId id="268" r:id="rId17"/>
    <p:sldId id="270" r:id="rId18"/>
    <p:sldId id="271" r:id="rId19"/>
    <p:sldId id="273" r:id="rId20"/>
    <p:sldId id="272" r:id="rId21"/>
    <p:sldId id="274" r:id="rId22"/>
    <p:sldId id="286" r:id="rId23"/>
    <p:sldId id="275" r:id="rId24"/>
    <p:sldId id="284" r:id="rId25"/>
    <p:sldId id="285" r:id="rId26"/>
    <p:sldId id="276" r:id="rId27"/>
    <p:sldId id="282" r:id="rId28"/>
    <p:sldId id="283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664F8-D918-471E-B808-2AFCE87A6084}" type="datetimeFigureOut">
              <a:rPr lang="en-US" smtClean="0"/>
              <a:pPr/>
              <a:t>9/22/2022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F549D-B221-44B7-A51B-0F99639165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664F8-D918-471E-B808-2AFCE87A6084}" type="datetimeFigureOut">
              <a:rPr lang="en-US" smtClean="0"/>
              <a:pPr/>
              <a:t>9/22/2022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F549D-B221-44B7-A51B-0F99639165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664F8-D918-471E-B808-2AFCE87A6084}" type="datetimeFigureOut">
              <a:rPr lang="en-US" smtClean="0"/>
              <a:pPr/>
              <a:t>9/22/2022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F549D-B221-44B7-A51B-0F99639165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664F8-D918-471E-B808-2AFCE87A6084}" type="datetimeFigureOut">
              <a:rPr lang="en-US" smtClean="0"/>
              <a:pPr/>
              <a:t>9/22/2022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F549D-B221-44B7-A51B-0F99639165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664F8-D918-471E-B808-2AFCE87A6084}" type="datetimeFigureOut">
              <a:rPr lang="en-US" smtClean="0"/>
              <a:pPr/>
              <a:t>9/22/2022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F549D-B221-44B7-A51B-0F99639165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664F8-D918-471E-B808-2AFCE87A6084}" type="datetimeFigureOut">
              <a:rPr lang="en-US" smtClean="0"/>
              <a:pPr/>
              <a:t>9/22/2022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F549D-B221-44B7-A51B-0F99639165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664F8-D918-471E-B808-2AFCE87A6084}" type="datetimeFigureOut">
              <a:rPr lang="en-US" smtClean="0"/>
              <a:pPr/>
              <a:t>9/22/2022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F549D-B221-44B7-A51B-0F99639165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664F8-D918-471E-B808-2AFCE87A6084}" type="datetimeFigureOut">
              <a:rPr lang="en-US" smtClean="0"/>
              <a:pPr/>
              <a:t>9/22/2022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F549D-B221-44B7-A51B-0F99639165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664F8-D918-471E-B808-2AFCE87A6084}" type="datetimeFigureOut">
              <a:rPr lang="en-US" smtClean="0"/>
              <a:pPr/>
              <a:t>9/22/2022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F549D-B221-44B7-A51B-0F99639165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664F8-D918-471E-B808-2AFCE87A6084}" type="datetimeFigureOut">
              <a:rPr lang="en-US" smtClean="0"/>
              <a:pPr/>
              <a:t>9/22/2022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F549D-B221-44B7-A51B-0F99639165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664F8-D918-471E-B808-2AFCE87A6084}" type="datetimeFigureOut">
              <a:rPr lang="en-US" smtClean="0"/>
              <a:pPr/>
              <a:t>9/22/2022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5F4F549D-B221-44B7-A51B-0F996391659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6664F8-D918-471E-B808-2AFCE87A6084}" type="datetimeFigureOut">
              <a:rPr lang="en-US" smtClean="0"/>
              <a:pPr/>
              <a:t>9/22/2022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F4F549D-B221-44B7-A51B-0F996391659D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MongoDB</a:t>
            </a:r>
            <a:r>
              <a:rPr lang="en-US" dirty="0" smtClean="0"/>
              <a:t> Aggregation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Collection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935480"/>
            <a:ext cx="8763000" cy="4389120"/>
          </a:xfrm>
        </p:spPr>
        <p:txBody>
          <a:bodyPr>
            <a:normAutofit/>
          </a:bodyPr>
          <a:lstStyle/>
          <a:p>
            <a:r>
              <a:rPr lang="en-US" sz="2000" dirty="0" err="1" smtClean="0"/>
              <a:t>db.student.insert</a:t>
            </a:r>
            <a:r>
              <a:rPr lang="en-US" sz="2000" dirty="0" smtClean="0"/>
              <a:t>({Rollno:1,name:”</a:t>
            </a:r>
            <a:r>
              <a:rPr lang="en-US" sz="2000" dirty="0" err="1" smtClean="0"/>
              <a:t>Navin</a:t>
            </a:r>
            <a:r>
              <a:rPr lang="en-US" sz="2000" dirty="0" smtClean="0"/>
              <a:t> “,subject:”DMSA”,marks:78}); </a:t>
            </a:r>
            <a:r>
              <a:rPr lang="en-US" sz="2000" dirty="0" err="1" smtClean="0"/>
              <a:t>db.student.insert</a:t>
            </a:r>
            <a:r>
              <a:rPr lang="en-US" sz="2000" dirty="0" smtClean="0"/>
              <a:t>({Rollno:2,name:”</a:t>
            </a:r>
            <a:r>
              <a:rPr lang="en-US" sz="2000" dirty="0" err="1" smtClean="0"/>
              <a:t>anusha”,subject</a:t>
            </a:r>
            <a:r>
              <a:rPr lang="en-US" sz="2000" dirty="0" smtClean="0"/>
              <a:t>:”OSD”,marks:75}); </a:t>
            </a:r>
            <a:r>
              <a:rPr lang="en-US" sz="2000" dirty="0" err="1" smtClean="0"/>
              <a:t>db.student.insert</a:t>
            </a:r>
            <a:r>
              <a:rPr lang="en-US" sz="2000" dirty="0" smtClean="0"/>
              <a:t>({Rollno:3,name:”</a:t>
            </a:r>
            <a:r>
              <a:rPr lang="en-US" sz="2000" dirty="0" err="1" smtClean="0"/>
              <a:t>ravi”,subject</a:t>
            </a:r>
            <a:r>
              <a:rPr lang="en-US" sz="2000" dirty="0" smtClean="0"/>
              <a:t>:”TOC”,marks:69}); </a:t>
            </a:r>
            <a:r>
              <a:rPr lang="en-US" sz="2000" dirty="0" err="1" smtClean="0"/>
              <a:t>db.student.insert</a:t>
            </a:r>
            <a:r>
              <a:rPr lang="en-US" sz="2000" dirty="0" smtClean="0"/>
              <a:t>({Rollno:4,name:”</a:t>
            </a:r>
            <a:r>
              <a:rPr lang="en-US" sz="2000" dirty="0" err="1" smtClean="0"/>
              <a:t>veena”,subject</a:t>
            </a:r>
            <a:r>
              <a:rPr lang="en-US" sz="2000" dirty="0" smtClean="0"/>
              <a:t>:”TOC”,marks:70}); </a:t>
            </a:r>
            <a:r>
              <a:rPr lang="en-US" sz="2000" dirty="0" err="1" smtClean="0"/>
              <a:t>db.student.insert</a:t>
            </a:r>
            <a:r>
              <a:rPr lang="en-US" sz="2000" dirty="0" smtClean="0"/>
              <a:t>({Rollno:5,name: “</a:t>
            </a:r>
            <a:r>
              <a:rPr lang="en-US" sz="2000" dirty="0" err="1" smtClean="0"/>
              <a:t>Pravini”,subject</a:t>
            </a:r>
            <a:r>
              <a:rPr lang="en-US" sz="2000" dirty="0" smtClean="0"/>
              <a:t>: “OSD”,marks:80}); </a:t>
            </a:r>
            <a:r>
              <a:rPr lang="en-US" sz="2000" dirty="0" err="1" smtClean="0"/>
              <a:t>db.student.insert</a:t>
            </a:r>
            <a:r>
              <a:rPr lang="en-US" sz="2000" dirty="0" smtClean="0"/>
              <a:t>({Rollno:6,name: “</a:t>
            </a:r>
            <a:r>
              <a:rPr lang="en-US" sz="2000" dirty="0" err="1" smtClean="0"/>
              <a:t>Reena”,subject</a:t>
            </a:r>
            <a:r>
              <a:rPr lang="en-US" sz="2000" dirty="0" smtClean="0"/>
              <a:t>: “DMSA”,marks:50}); </a:t>
            </a:r>
            <a:r>
              <a:rPr lang="en-US" sz="2000" dirty="0" err="1" smtClean="0"/>
              <a:t>db.student.insert</a:t>
            </a:r>
            <a:r>
              <a:rPr lang="en-US" sz="2000" dirty="0" smtClean="0"/>
              <a:t>({Rollno:7,name: “</a:t>
            </a:r>
            <a:r>
              <a:rPr lang="en-US" sz="2000" dirty="0" err="1" smtClean="0"/>
              <a:t>Geeta”,subject</a:t>
            </a:r>
            <a:r>
              <a:rPr lang="en-US" sz="2000" dirty="0" smtClean="0"/>
              <a:t>: “CN”,marks:90}); </a:t>
            </a:r>
            <a:r>
              <a:rPr lang="en-US" sz="2000" dirty="0" err="1" smtClean="0"/>
              <a:t>db.student.insert</a:t>
            </a:r>
            <a:r>
              <a:rPr lang="en-US" sz="2000" dirty="0" smtClean="0"/>
              <a:t>({Rollno:8,name: “</a:t>
            </a:r>
            <a:r>
              <a:rPr lang="en-US" sz="2000" dirty="0" err="1" smtClean="0"/>
              <a:t>Akash”,subject</a:t>
            </a:r>
            <a:r>
              <a:rPr lang="en-US" sz="2000" dirty="0" smtClean="0"/>
              <a:t>: “CN”,marks:85});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 smtClean="0"/>
              <a:t>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029200"/>
          </a:xfrm>
        </p:spPr>
        <p:txBody>
          <a:bodyPr/>
          <a:lstStyle/>
          <a:p>
            <a:r>
              <a:rPr lang="en-US" dirty="0" smtClean="0"/>
              <a:t>Put 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0:</a:t>
            </a:r>
            <a:r>
              <a:rPr lang="en-US" dirty="0" smtClean="0"/>
              <a:t> when </a:t>
            </a:r>
            <a:r>
              <a:rPr lang="en-US" b="1" dirty="0" smtClean="0">
                <a:solidFill>
                  <a:srgbClr val="FF0000"/>
                </a:solidFill>
              </a:rPr>
              <a:t>_id </a:t>
            </a:r>
            <a:r>
              <a:rPr lang="en-US" dirty="0" smtClean="0"/>
              <a:t>field is </a:t>
            </a:r>
            <a:r>
              <a:rPr lang="en-US" b="1" dirty="0" smtClean="0">
                <a:solidFill>
                  <a:srgbClr val="FF0000"/>
                </a:solidFill>
              </a:rPr>
              <a:t>not required </a:t>
            </a:r>
            <a:r>
              <a:rPr lang="en-US" dirty="0" smtClean="0"/>
              <a:t>in the result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1:</a:t>
            </a:r>
            <a:r>
              <a:rPr lang="en-US" dirty="0" smtClean="0"/>
              <a:t> when field is </a:t>
            </a:r>
            <a:r>
              <a:rPr lang="en-US" b="1" dirty="0" smtClean="0">
                <a:solidFill>
                  <a:srgbClr val="FF0000"/>
                </a:solidFill>
              </a:rPr>
              <a:t>required</a:t>
            </a:r>
            <a:r>
              <a:rPr lang="en-US" dirty="0" smtClean="0"/>
              <a:t> in the result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533400" y="2743200"/>
            <a:ext cx="7924800" cy="16002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 smtClean="0"/>
              <a:t>db.student.aggregate</a:t>
            </a:r>
            <a:r>
              <a:rPr lang="en-US" sz="2000" dirty="0" smtClean="0"/>
              <a:t> ([{$project : {_id : 0,  name : 1}}]);</a:t>
            </a:r>
            <a:endParaRPr lang="en-US" sz="2000" dirty="0"/>
          </a:p>
        </p:txBody>
      </p:sp>
      <p:sp>
        <p:nvSpPr>
          <p:cNvPr id="5" name="Rounded Rectangle 4"/>
          <p:cNvSpPr/>
          <p:nvPr/>
        </p:nvSpPr>
        <p:spPr>
          <a:xfrm>
            <a:off x="533400" y="4648200"/>
            <a:ext cx="8001000" cy="16002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 smtClean="0"/>
              <a:t>db.student.aggregate</a:t>
            </a:r>
            <a:r>
              <a:rPr lang="en-US" sz="2000" dirty="0" smtClean="0"/>
              <a:t> ([{$project : {name:1  marks : 1}}]);</a:t>
            </a:r>
          </a:p>
          <a:p>
            <a:pPr algn="ctr"/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533400" y="1828800"/>
            <a:ext cx="7924800" cy="21336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 smtClean="0"/>
              <a:t>db.student.aggregate</a:t>
            </a:r>
            <a:r>
              <a:rPr lang="en-US" sz="2000" dirty="0" smtClean="0"/>
              <a:t> ([{$group : {_id : "$subject", marks : {$min : "$marks"}}}]);</a:t>
            </a:r>
            <a:endParaRPr lang="en-US" sz="2000" dirty="0"/>
          </a:p>
        </p:txBody>
      </p:sp>
      <p:sp>
        <p:nvSpPr>
          <p:cNvPr id="5" name="Rounded Rectangle 4"/>
          <p:cNvSpPr/>
          <p:nvPr/>
        </p:nvSpPr>
        <p:spPr>
          <a:xfrm>
            <a:off x="533400" y="4114800"/>
            <a:ext cx="8001000" cy="21336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SQL Equivalent Query </a:t>
            </a:r>
          </a:p>
          <a:p>
            <a:pPr algn="ctr"/>
            <a:r>
              <a:rPr lang="en-US" sz="2000" dirty="0" smtClean="0"/>
              <a:t>Select subject, min(marks) from student group by subject 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MAX()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533400" y="1828800"/>
            <a:ext cx="7924800" cy="21336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 smtClean="0"/>
              <a:t>db.student.aggregate</a:t>
            </a:r>
            <a:r>
              <a:rPr lang="en-US" sz="2000" dirty="0" smtClean="0"/>
              <a:t> ([{$group : {_id : "$subject", marks : {$max : "$marks"}}}]);</a:t>
            </a:r>
            <a:endParaRPr lang="en-US" sz="2000" dirty="0"/>
          </a:p>
        </p:txBody>
      </p:sp>
      <p:sp>
        <p:nvSpPr>
          <p:cNvPr id="5" name="Rounded Rectangle 4"/>
          <p:cNvSpPr/>
          <p:nvPr/>
        </p:nvSpPr>
        <p:spPr>
          <a:xfrm>
            <a:off x="533400" y="4114800"/>
            <a:ext cx="8001000" cy="21336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SQL Equivalent Query </a:t>
            </a:r>
          </a:p>
          <a:p>
            <a:pPr algn="ctr"/>
            <a:r>
              <a:rPr lang="en-US" sz="2000" dirty="0" smtClean="0"/>
              <a:t>Select subject, max(marks) from student group by subject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AVG()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457200" y="1752600"/>
            <a:ext cx="7924800" cy="21336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 smtClean="0"/>
              <a:t>db.student.aggregate</a:t>
            </a:r>
            <a:r>
              <a:rPr lang="en-US" sz="2000" dirty="0" smtClean="0"/>
              <a:t> ([{$group : {_id : "$subject", marks : {$</a:t>
            </a:r>
            <a:r>
              <a:rPr lang="en-US" sz="2000" dirty="0" err="1" smtClean="0"/>
              <a:t>avg</a:t>
            </a:r>
            <a:r>
              <a:rPr lang="en-US" sz="2000" dirty="0" smtClean="0"/>
              <a:t> : "$marks"}}}]);</a:t>
            </a:r>
            <a:endParaRPr lang="en-US" sz="2000" dirty="0"/>
          </a:p>
        </p:txBody>
      </p:sp>
      <p:sp>
        <p:nvSpPr>
          <p:cNvPr id="5" name="Rounded Rectangle 4"/>
          <p:cNvSpPr/>
          <p:nvPr/>
        </p:nvSpPr>
        <p:spPr>
          <a:xfrm>
            <a:off x="533400" y="4114800"/>
            <a:ext cx="8001000" cy="21336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SQL Equivalent Query </a:t>
            </a:r>
          </a:p>
          <a:p>
            <a:pPr algn="ctr"/>
            <a:r>
              <a:rPr lang="en-US" sz="2000" dirty="0" smtClean="0"/>
              <a:t>Select subject, </a:t>
            </a:r>
            <a:r>
              <a:rPr lang="en-US" sz="2000" dirty="0" err="1" smtClean="0"/>
              <a:t>avg</a:t>
            </a:r>
            <a:r>
              <a:rPr lang="en-US" sz="2000" dirty="0" smtClean="0"/>
              <a:t>(marks) from student group by subject 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533400" y="1828800"/>
            <a:ext cx="7924800" cy="38862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db.student.aggregate</a:t>
            </a:r>
            <a:r>
              <a:rPr lang="en-US" sz="2400" dirty="0" smtClean="0"/>
              <a:t> ([{$group : {_id : "$subject", marks : {$first : "$marks"}}}]);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LAST()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533400" y="1828800"/>
            <a:ext cx="7924800" cy="38862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db.student.aggregate</a:t>
            </a:r>
            <a:r>
              <a:rPr lang="en-US" sz="2400" dirty="0" smtClean="0"/>
              <a:t> ([{$group : {_id : "$subject", marks : {$last : "$marks"}}}]);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SUM()-Example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533400" y="1828800"/>
            <a:ext cx="8153400" cy="21336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 err="1" smtClean="0"/>
              <a:t>db.student.aggregate</a:t>
            </a:r>
            <a:r>
              <a:rPr lang="en-US" sz="2000" dirty="0" smtClean="0"/>
              <a:t> ([{$group : {_id : "$subject", marks : {$sum : "$marks"}}}]); </a:t>
            </a:r>
            <a:endParaRPr lang="en-US" sz="2000" dirty="0"/>
          </a:p>
        </p:txBody>
      </p:sp>
      <p:sp>
        <p:nvSpPr>
          <p:cNvPr id="5" name="Rounded Rectangle 4"/>
          <p:cNvSpPr/>
          <p:nvPr/>
        </p:nvSpPr>
        <p:spPr>
          <a:xfrm>
            <a:off x="609600" y="4114800"/>
            <a:ext cx="8001000" cy="21336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SQL Equivalent Query </a:t>
            </a:r>
          </a:p>
          <a:p>
            <a:pPr algn="ctr"/>
            <a:r>
              <a:rPr lang="en-US" sz="2000" dirty="0" smtClean="0"/>
              <a:t>Select subject, sum(marks) from student group by subject 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SUM()-Example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533400" y="1828800"/>
            <a:ext cx="8153400" cy="21336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 err="1" smtClean="0"/>
              <a:t>db.student.aggregate</a:t>
            </a:r>
            <a:r>
              <a:rPr lang="en-US" sz="2000" dirty="0" smtClean="0"/>
              <a:t> ([{$group : {_id : "$subject", Count: {$sum : 1}}}]);</a:t>
            </a:r>
            <a:endParaRPr lang="en-US" sz="2000" dirty="0"/>
          </a:p>
        </p:txBody>
      </p:sp>
      <p:sp>
        <p:nvSpPr>
          <p:cNvPr id="5" name="Rounded Rectangle 4"/>
          <p:cNvSpPr/>
          <p:nvPr/>
        </p:nvSpPr>
        <p:spPr>
          <a:xfrm>
            <a:off x="609600" y="4114800"/>
            <a:ext cx="8001000" cy="21336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SQL Equivalent Query </a:t>
            </a:r>
          </a:p>
          <a:p>
            <a:pPr algn="ctr"/>
            <a:r>
              <a:rPr lang="en-US" sz="2000" dirty="0" smtClean="0"/>
              <a:t>Select subject, count(*) from student group by subject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$match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533400" y="1828800"/>
            <a:ext cx="7924800" cy="21336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 smtClean="0"/>
              <a:t>db.student.aggregate</a:t>
            </a:r>
            <a:r>
              <a:rPr lang="en-US" sz="2000" dirty="0" smtClean="0"/>
              <a:t> ([{ $match: {</a:t>
            </a:r>
            <a:r>
              <a:rPr lang="en-US" sz="2000" smtClean="0"/>
              <a:t>subject:”CN"}}]) </a:t>
            </a:r>
            <a:endParaRPr lang="en-US" sz="2000" dirty="0"/>
          </a:p>
        </p:txBody>
      </p:sp>
      <p:sp>
        <p:nvSpPr>
          <p:cNvPr id="5" name="Rounded Rectangle 4"/>
          <p:cNvSpPr/>
          <p:nvPr/>
        </p:nvSpPr>
        <p:spPr>
          <a:xfrm>
            <a:off x="609600" y="4114800"/>
            <a:ext cx="8001000" cy="21336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 smtClean="0"/>
              <a:t>db.student.aggregate</a:t>
            </a:r>
            <a:r>
              <a:rPr lang="en-US" sz="2000" dirty="0" smtClean="0"/>
              <a:t> ([{ $match: {subject:“CN"}}, {$group:{_</a:t>
            </a:r>
            <a:r>
              <a:rPr lang="en-US" sz="2000" dirty="0" err="1" smtClean="0"/>
              <a:t>id:null,count</a:t>
            </a:r>
            <a:r>
              <a:rPr lang="en-US" sz="2000" dirty="0" smtClean="0"/>
              <a:t>:{$sum:1}}}]);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</p:spPr>
        <p:txBody>
          <a:bodyPr/>
          <a:lstStyle/>
          <a:p>
            <a:r>
              <a:rPr lang="en-US" dirty="0" smtClean="0"/>
              <a:t>Aggregation 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87680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 smtClean="0"/>
              <a:t>Aggregations operations process data records and return computed results</a:t>
            </a:r>
          </a:p>
          <a:p>
            <a:pPr algn="just"/>
            <a:r>
              <a:rPr lang="en-US" dirty="0" smtClean="0"/>
              <a:t>Aggregation operations group values from multiple documents together, and can perform a variety of operations on the grouped data </a:t>
            </a:r>
          </a:p>
          <a:p>
            <a:pPr algn="just"/>
            <a:r>
              <a:rPr lang="en-US" dirty="0" err="1" smtClean="0"/>
              <a:t>MongoDB</a:t>
            </a:r>
            <a:r>
              <a:rPr lang="en-US" dirty="0" smtClean="0"/>
              <a:t> provides three ways to perform aggregation:</a:t>
            </a:r>
          </a:p>
          <a:p>
            <a:pPr lvl="1" algn="just"/>
            <a:r>
              <a:rPr lang="en-US" b="1" i="1" dirty="0" smtClean="0">
                <a:solidFill>
                  <a:schemeClr val="accent1"/>
                </a:solidFill>
              </a:rPr>
              <a:t>the aggregation pipeline, </a:t>
            </a:r>
          </a:p>
          <a:p>
            <a:pPr lvl="1" algn="just"/>
            <a:r>
              <a:rPr lang="en-US" b="1" i="1" dirty="0" smtClean="0">
                <a:solidFill>
                  <a:schemeClr val="accent1"/>
                </a:solidFill>
              </a:rPr>
              <a:t>the map-reduce function, and </a:t>
            </a:r>
          </a:p>
          <a:p>
            <a:pPr lvl="1" algn="just"/>
            <a:r>
              <a:rPr lang="en-US" b="1" i="1" dirty="0" smtClean="0">
                <a:solidFill>
                  <a:schemeClr val="accent1"/>
                </a:solidFill>
              </a:rPr>
              <a:t>single purpose aggregation methods</a:t>
            </a:r>
          </a:p>
          <a:p>
            <a:pPr algn="just"/>
            <a:r>
              <a:rPr lang="en-US" dirty="0" smtClean="0"/>
              <a:t>For aggregation in </a:t>
            </a:r>
            <a:r>
              <a:rPr lang="en-US" dirty="0" err="1" smtClean="0"/>
              <a:t>mongodb</a:t>
            </a:r>
            <a:r>
              <a:rPr lang="en-US" dirty="0" smtClean="0"/>
              <a:t> use aggregate() method</a:t>
            </a:r>
          </a:p>
          <a:p>
            <a:pPr algn="just"/>
            <a:r>
              <a:rPr lang="en-US" dirty="0" smtClean="0"/>
              <a:t>Syntax:</a:t>
            </a:r>
          </a:p>
          <a:p>
            <a:pPr lvl="1" algn="just"/>
            <a:r>
              <a:rPr lang="en-US" dirty="0" smtClean="0"/>
              <a:t>&gt;</a:t>
            </a:r>
            <a:r>
              <a:rPr lang="en-US" dirty="0" err="1" smtClean="0"/>
              <a:t>db.COLLECTION_NAME.aggregate</a:t>
            </a:r>
            <a:r>
              <a:rPr lang="en-US" dirty="0" smtClean="0"/>
              <a:t>(AGGREGATE_OPERATION)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SUM()-Example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533400" y="1828800"/>
            <a:ext cx="8153400" cy="21336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 err="1" smtClean="0"/>
              <a:t>db.student.aggregate</a:t>
            </a:r>
            <a:r>
              <a:rPr lang="en-US" sz="2000" dirty="0" smtClean="0"/>
              <a:t> ([{ $match: {subject:"OSD"}}, {$group:{_</a:t>
            </a:r>
            <a:r>
              <a:rPr lang="en-US" sz="2000" dirty="0" err="1" smtClean="0"/>
              <a:t>id:null,count</a:t>
            </a:r>
            <a:r>
              <a:rPr lang="en-US" sz="2000" dirty="0" smtClean="0"/>
              <a:t>:{$sum:1}}}]); </a:t>
            </a:r>
            <a:endParaRPr lang="en-US" sz="2000" dirty="0"/>
          </a:p>
        </p:txBody>
      </p:sp>
      <p:sp>
        <p:nvSpPr>
          <p:cNvPr id="5" name="Rounded Rectangle 4"/>
          <p:cNvSpPr/>
          <p:nvPr/>
        </p:nvSpPr>
        <p:spPr>
          <a:xfrm>
            <a:off x="609600" y="4114800"/>
            <a:ext cx="8001000" cy="21336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SQL Equivalent Query </a:t>
            </a:r>
          </a:p>
          <a:p>
            <a:pPr algn="ctr"/>
            <a:r>
              <a:rPr lang="en-US" sz="2000" dirty="0" smtClean="0"/>
              <a:t>Select subject, count(*) from student group by subject having subject=“OSD” 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Limit() &amp; Skip()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533400" y="1828800"/>
            <a:ext cx="8153400" cy="21336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 err="1" smtClean="0"/>
              <a:t>db.student.aggregate</a:t>
            </a:r>
            <a:r>
              <a:rPr lang="en-US" sz="2000" dirty="0" smtClean="0"/>
              <a:t> ([{ $match: {subject:"OSD"}}, {$limit:1}]);</a:t>
            </a:r>
            <a:endParaRPr lang="en-US" sz="2000" dirty="0"/>
          </a:p>
        </p:txBody>
      </p:sp>
      <p:sp>
        <p:nvSpPr>
          <p:cNvPr id="5" name="Rounded Rectangle 4"/>
          <p:cNvSpPr/>
          <p:nvPr/>
        </p:nvSpPr>
        <p:spPr>
          <a:xfrm>
            <a:off x="609600" y="4114800"/>
            <a:ext cx="8001000" cy="21336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 smtClean="0"/>
              <a:t>db.student.aggregate</a:t>
            </a:r>
            <a:r>
              <a:rPr lang="en-US" sz="2000" dirty="0" smtClean="0"/>
              <a:t> ([{ $match: {subject:"OSD"}}, {$skip:1}]);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 smtClean="0"/>
              <a:t>Sort()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763000" cy="5410200"/>
          </a:xfrm>
        </p:spPr>
        <p:txBody>
          <a:bodyPr>
            <a:normAutofit/>
          </a:bodyPr>
          <a:lstStyle/>
          <a:p>
            <a:r>
              <a:rPr lang="en-US" dirty="0" smtClean="0"/>
              <a:t>Sorts all input documents and returns them to the pipeline in sorted </a:t>
            </a:r>
            <a:r>
              <a:rPr lang="en-US" dirty="0" smtClean="0"/>
              <a:t>order</a:t>
            </a:r>
          </a:p>
          <a:p>
            <a:r>
              <a:rPr lang="en-US" dirty="0" smtClean="0"/>
              <a:t>{ </a:t>
            </a:r>
            <a:r>
              <a:rPr lang="en-US" dirty="0" smtClean="0"/>
              <a:t>$sort: { &lt;field1&gt;: &lt;sort order&gt;, &lt;field2&gt;: &lt;sort order&gt; ... } </a:t>
            </a:r>
            <a:r>
              <a:rPr lang="en-US" dirty="0" smtClean="0"/>
              <a:t>}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If </a:t>
            </a:r>
            <a:r>
              <a:rPr lang="en-US" dirty="0" smtClean="0"/>
              <a:t>sorting on multiple fields, sort order is evaluated from left to right. For example, in the form above, documents are first sorted by &lt;field1&gt;. Then documents with the same &lt;field1&gt; values are further sorted by &lt;field2&gt;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609600" y="2590800"/>
            <a:ext cx="7162800" cy="10668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 err="1" smtClean="0"/>
              <a:t>db.student.aggregate</a:t>
            </a:r>
            <a:r>
              <a:rPr lang="en-US" sz="2000" dirty="0" smtClean="0"/>
              <a:t> </a:t>
            </a:r>
            <a:r>
              <a:rPr lang="en-US" sz="2000" dirty="0" smtClean="0"/>
              <a:t>({$</a:t>
            </a:r>
            <a:r>
              <a:rPr lang="en-US" sz="2000" dirty="0" smtClean="0"/>
              <a:t>sort:{marks:-1</a:t>
            </a:r>
            <a:r>
              <a:rPr lang="en-US" sz="2000" dirty="0" smtClean="0"/>
              <a:t>}});</a:t>
            </a:r>
            <a:endParaRPr lang="en-US" sz="2000" dirty="0"/>
          </a:p>
        </p:txBody>
      </p:sp>
      <p:sp>
        <p:nvSpPr>
          <p:cNvPr id="5" name="Rounded Rectangle 4"/>
          <p:cNvSpPr/>
          <p:nvPr/>
        </p:nvSpPr>
        <p:spPr>
          <a:xfrm>
            <a:off x="609600" y="5410200"/>
            <a:ext cx="7162800" cy="10668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 err="1" smtClean="0"/>
              <a:t>db.student.aggregate</a:t>
            </a:r>
            <a:r>
              <a:rPr lang="en-US" sz="2000" dirty="0" smtClean="0"/>
              <a:t> </a:t>
            </a:r>
            <a:r>
              <a:rPr lang="en-US" sz="2000" dirty="0" smtClean="0"/>
              <a:t>({$</a:t>
            </a:r>
            <a:r>
              <a:rPr lang="en-US" sz="2000" dirty="0" smtClean="0"/>
              <a:t>sort</a:t>
            </a:r>
            <a:r>
              <a:rPr lang="en-US" sz="2000" dirty="0" smtClean="0"/>
              <a:t>:{_id:1, marks</a:t>
            </a:r>
            <a:r>
              <a:rPr lang="en-US" sz="2000" dirty="0" smtClean="0"/>
              <a:t>:-1</a:t>
            </a:r>
            <a:r>
              <a:rPr lang="en-US" sz="2000" dirty="0" smtClean="0"/>
              <a:t>}});</a:t>
            </a:r>
            <a:endParaRPr lang="en-US" sz="20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533400" y="1828800"/>
            <a:ext cx="8153400" cy="21336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 err="1" smtClean="0"/>
              <a:t>db.student.aggregate</a:t>
            </a:r>
            <a:r>
              <a:rPr lang="en-US" sz="2000" dirty="0" smtClean="0"/>
              <a:t> ([{ $match: {subject:"OSD"}}, {$sort:{marks:-1}}]);</a:t>
            </a:r>
            <a:endParaRPr lang="en-US" sz="2000" dirty="0"/>
          </a:p>
        </p:txBody>
      </p:sp>
      <p:sp>
        <p:nvSpPr>
          <p:cNvPr id="5" name="Rounded Rectangle 4"/>
          <p:cNvSpPr/>
          <p:nvPr/>
        </p:nvSpPr>
        <p:spPr>
          <a:xfrm>
            <a:off x="609600" y="4114800"/>
            <a:ext cx="8001000" cy="21336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 smtClean="0"/>
              <a:t>db.student.aggregate</a:t>
            </a:r>
            <a:r>
              <a:rPr lang="en-US" sz="2000" dirty="0" smtClean="0"/>
              <a:t> ([{ $match: {subject:"OSD"}}, {$sort:{marks:1}}]);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143000"/>
          </a:xfrm>
        </p:spPr>
        <p:txBody>
          <a:bodyPr/>
          <a:lstStyle/>
          <a:p>
            <a:r>
              <a:rPr lang="en-US" dirty="0" smtClean="0"/>
              <a:t>Push()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370332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The </a:t>
            </a:r>
            <a:r>
              <a:rPr lang="en-US" sz="2800" b="1" dirty="0" smtClean="0"/>
              <a:t>$push</a:t>
            </a:r>
            <a:r>
              <a:rPr lang="en-US" sz="2800" dirty="0" smtClean="0"/>
              <a:t> operator appends a specified value to an </a:t>
            </a:r>
            <a:r>
              <a:rPr lang="en-US" sz="2800" dirty="0" smtClean="0"/>
              <a:t>array</a:t>
            </a:r>
          </a:p>
          <a:p>
            <a:pPr lvl="1"/>
            <a:r>
              <a:rPr lang="en-US" sz="2800" dirty="0" smtClean="0"/>
              <a:t>{ $push: { &lt;field1&gt;: &lt;value1&gt;, ... } </a:t>
            </a:r>
            <a:r>
              <a:rPr lang="en-US" sz="2800" dirty="0" smtClean="0"/>
              <a:t>}</a:t>
            </a:r>
          </a:p>
          <a:p>
            <a:pPr lvl="1"/>
            <a:r>
              <a:rPr lang="en-US" sz="2800" dirty="0" err="1" smtClean="0"/>
              <a:t>db.students.insert</a:t>
            </a:r>
            <a:r>
              <a:rPr lang="en-US" sz="2800" dirty="0" smtClean="0"/>
              <a:t>( </a:t>
            </a:r>
            <a:r>
              <a:rPr lang="en-US" sz="2800" dirty="0" smtClean="0"/>
              <a:t>{ _id: 1, scores: [ 44, 78, 38, 80 ] } </a:t>
            </a:r>
            <a:r>
              <a:rPr lang="en-US" sz="2800" dirty="0" smtClean="0"/>
              <a:t>)</a:t>
            </a:r>
          </a:p>
          <a:p>
            <a:pPr lvl="1"/>
            <a:r>
              <a:rPr lang="en-US" sz="2800" dirty="0" err="1" smtClean="0"/>
              <a:t>db.students.update</a:t>
            </a:r>
            <a:r>
              <a:rPr lang="en-US" sz="2800" dirty="0" smtClean="0"/>
              <a:t>( </a:t>
            </a:r>
            <a:r>
              <a:rPr lang="en-US" sz="2800" dirty="0" smtClean="0"/>
              <a:t>{ _id: 1 }, { $push: { scores: 89 } </a:t>
            </a:r>
            <a:r>
              <a:rPr lang="en-US" sz="2800" dirty="0" smtClean="0"/>
              <a:t>})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143000"/>
          </a:xfrm>
        </p:spPr>
        <p:txBody>
          <a:bodyPr/>
          <a:lstStyle/>
          <a:p>
            <a:r>
              <a:rPr lang="en-US" dirty="0" smtClean="0"/>
              <a:t>Push()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Append </a:t>
            </a:r>
            <a:r>
              <a:rPr lang="en-US" dirty="0" smtClean="0"/>
              <a:t>a Value to Arrays in Multiple Documents</a:t>
            </a:r>
          </a:p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219200" y="4495800"/>
            <a:ext cx="6400800" cy="17526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 smtClean="0"/>
              <a:t>db.students.updateMany</a:t>
            </a:r>
            <a:r>
              <a:rPr lang="en-US" dirty="0" smtClean="0"/>
              <a:t>( </a:t>
            </a:r>
            <a:endParaRPr lang="en-US" dirty="0" smtClean="0"/>
          </a:p>
          <a:p>
            <a:r>
              <a:rPr lang="en-US" dirty="0" smtClean="0"/>
              <a:t>{ },</a:t>
            </a:r>
          </a:p>
          <a:p>
            <a:r>
              <a:rPr lang="en-US" dirty="0" smtClean="0"/>
              <a:t>{ </a:t>
            </a:r>
            <a:r>
              <a:rPr lang="en-US" dirty="0" smtClean="0"/>
              <a:t>$push: { scores: 95 } </a:t>
            </a:r>
            <a:r>
              <a:rPr lang="en-US" dirty="0" smtClean="0"/>
              <a:t>}</a:t>
            </a:r>
          </a:p>
          <a:p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219200" y="2514600"/>
            <a:ext cx="6400800" cy="16764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 smtClean="0"/>
              <a:t>db.students.insertMany</a:t>
            </a:r>
            <a:r>
              <a:rPr lang="en-US" dirty="0" smtClean="0"/>
              <a:t>( [ </a:t>
            </a:r>
            <a:endParaRPr lang="en-US" dirty="0" smtClean="0"/>
          </a:p>
          <a:p>
            <a:r>
              <a:rPr lang="en-US" dirty="0" smtClean="0"/>
              <a:t>{ </a:t>
            </a:r>
            <a:r>
              <a:rPr lang="en-US" dirty="0" smtClean="0"/>
              <a:t>_id: 2, scores: [ 45, 78, 38, 80, 89 ] } </a:t>
            </a:r>
            <a:r>
              <a:rPr lang="en-US" dirty="0" smtClean="0"/>
              <a:t>,</a:t>
            </a:r>
          </a:p>
          <a:p>
            <a:r>
              <a:rPr lang="en-US" dirty="0" smtClean="0"/>
              <a:t> </a:t>
            </a:r>
            <a:r>
              <a:rPr lang="en-US" dirty="0" smtClean="0"/>
              <a:t>{ _id: 3, scores: [ 46, 78, 38, 80, 89 ] </a:t>
            </a:r>
            <a:r>
              <a:rPr lang="en-US" dirty="0" smtClean="0"/>
              <a:t>}, </a:t>
            </a:r>
          </a:p>
          <a:p>
            <a:r>
              <a:rPr lang="en-US" dirty="0" smtClean="0"/>
              <a:t> </a:t>
            </a:r>
            <a:r>
              <a:rPr lang="en-US" dirty="0" smtClean="0"/>
              <a:t>{ _id: 4, scores: [ 47, 78, 38, 80, 89 ] </a:t>
            </a:r>
            <a:r>
              <a:rPr lang="en-US" dirty="0" smtClean="0"/>
              <a:t>}</a:t>
            </a:r>
          </a:p>
          <a:p>
            <a:r>
              <a:rPr lang="en-US" dirty="0" smtClean="0"/>
              <a:t>] 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Unwind()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935480"/>
            <a:ext cx="8915400" cy="4389120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db.student.insert</a:t>
            </a:r>
            <a:r>
              <a:rPr lang="en-US" dirty="0" smtClean="0"/>
              <a:t>({rollno:9,name:"</a:t>
            </a:r>
            <a:r>
              <a:rPr lang="en-US" dirty="0" err="1" smtClean="0"/>
              <a:t>Anavi",marks</a:t>
            </a:r>
            <a:r>
              <a:rPr lang="en-US" dirty="0" smtClean="0"/>
              <a:t>:[80,30,50]});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db.student.aggregate</a:t>
            </a:r>
            <a:r>
              <a:rPr lang="en-US" dirty="0" smtClean="0"/>
              <a:t>([{$unwind:"$marks"}])</a:t>
            </a:r>
          </a:p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533400" y="1905000"/>
            <a:ext cx="8153400" cy="15240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dirty="0" smtClean="0"/>
              <a:t>If following document is their in collection(Array)</a:t>
            </a:r>
            <a:endParaRPr lang="en-US" sz="2800" dirty="0"/>
          </a:p>
        </p:txBody>
      </p:sp>
      <p:sp>
        <p:nvSpPr>
          <p:cNvPr id="5" name="Rounded Rectangle 4"/>
          <p:cNvSpPr/>
          <p:nvPr/>
        </p:nvSpPr>
        <p:spPr>
          <a:xfrm>
            <a:off x="533400" y="4114800"/>
            <a:ext cx="8229600" cy="16002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Using Unwind the above document will be </a:t>
            </a:r>
            <a:r>
              <a:rPr lang="en-US" sz="2400" dirty="0" err="1" smtClean="0"/>
              <a:t>unwinded</a:t>
            </a:r>
            <a:r>
              <a:rPr lang="en-US" sz="2400" dirty="0" smtClean="0"/>
              <a:t> into 3 different document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r>
              <a:rPr lang="en-US" dirty="0" smtClean="0"/>
              <a:t>Index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572000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Helpful in efficient  query processing</a:t>
            </a:r>
          </a:p>
          <a:p>
            <a:pPr algn="just"/>
            <a:r>
              <a:rPr lang="en-US" dirty="0" smtClean="0"/>
              <a:t>In the absence of indexes, </a:t>
            </a:r>
            <a:r>
              <a:rPr lang="en-US" dirty="0" err="1" smtClean="0"/>
              <a:t>MongoDB</a:t>
            </a:r>
            <a:r>
              <a:rPr lang="en-US" dirty="0" smtClean="0"/>
              <a:t> must scan every document in the collection and retrieve only those documents that match the query</a:t>
            </a:r>
          </a:p>
          <a:p>
            <a:pPr algn="just"/>
            <a:r>
              <a:rPr lang="en-US" dirty="0" smtClean="0"/>
              <a:t>The key determines the field on the basis of which you want to create an index and 1 (or -1) determines the order in which these indexes will be arranged(ascending or descending). </a:t>
            </a:r>
          </a:p>
          <a:p>
            <a:pPr algn="just"/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 smtClean="0"/>
              <a:t>Index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algn="just"/>
            <a:r>
              <a:rPr lang="en-US" dirty="0" smtClean="0"/>
              <a:t>key is the name of the field on which you want to create index and 1 is for ascending order. To create index in descending order you need to use </a:t>
            </a:r>
            <a:r>
              <a:rPr lang="en-US" smtClean="0"/>
              <a:t>-1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762000" y="1295400"/>
            <a:ext cx="7696200" cy="10668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db.COLLECTION_NAME.createIndex</a:t>
            </a:r>
            <a:r>
              <a:rPr lang="en-US" dirty="0" smtClean="0"/>
              <a:t>({KEY:1})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838200" y="3886200"/>
            <a:ext cx="7696200" cy="10668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r>
              <a:rPr lang="en-US" dirty="0" err="1" smtClean="0"/>
              <a:t>db.COLLECTION_NAME.dropIndex</a:t>
            </a:r>
            <a:r>
              <a:rPr lang="en-US" dirty="0" smtClean="0"/>
              <a:t>({KEY:1})</a:t>
            </a:r>
          </a:p>
          <a:p>
            <a:pPr algn="ctr"/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838200" y="5334000"/>
            <a:ext cx="7696200" cy="10668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db.COLLECTION_NAME.getIndexes</a:t>
            </a:r>
            <a:r>
              <a:rPr lang="en-US" dirty="0" smtClean="0"/>
              <a:t>()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Aggregation Pipeline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err="1" smtClean="0"/>
              <a:t>MongoDB’s</a:t>
            </a:r>
            <a:r>
              <a:rPr lang="en-US" dirty="0" smtClean="0"/>
              <a:t> aggregation framework is modeled on the concept of data processing pipelines</a:t>
            </a:r>
          </a:p>
          <a:p>
            <a:pPr algn="just"/>
            <a:r>
              <a:rPr lang="en-US" dirty="0" smtClean="0"/>
              <a:t>Documents enter a multi-stage pipeline that transforms the documents into an aggregated result</a:t>
            </a:r>
          </a:p>
          <a:p>
            <a:pPr algn="just"/>
            <a:r>
              <a:rPr lang="en-US" dirty="0" smtClean="0"/>
              <a:t>Other pipeline operations provide tools for grouping and sorting documents by specific field or fields</a:t>
            </a:r>
          </a:p>
          <a:p>
            <a:pPr algn="just"/>
            <a:r>
              <a:rPr lang="en-US" dirty="0" smtClean="0"/>
              <a:t>In addition, pipeline stages can use operators for tasks such as calculating the average or concatenating a string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81000"/>
            <a:ext cx="86868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Different Expression Used by Aggregate Function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152400" y="1767840"/>
          <a:ext cx="8839200" cy="432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1356"/>
                <a:gridCol w="4171244"/>
                <a:gridCol w="3276600"/>
              </a:tblGrid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/>
                        <a:t>Expression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/>
                        <a:t>Description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/>
                        <a:t>Example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dirty="0"/>
                        <a:t>$sum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/>
                        <a:t>Sums up the defined value from all documents in the collection.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/>
                        <a:t>db.mycol.aggregate([{$group : {_id : "$by_user", num_tutorial : {$sum : "$likes"}}}])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dirty="0"/>
                        <a:t>$</a:t>
                      </a:r>
                      <a:r>
                        <a:rPr lang="en-US" b="1" dirty="0" err="1"/>
                        <a:t>avg</a:t>
                      </a:r>
                      <a:endParaRPr lang="en-US" b="1" dirty="0"/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/>
                        <a:t>Calculates the average of all given values from all documents in the collection.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/>
                        <a:t>db.mycol.aggregate([{$group : {_id : "$by_user", num_tutorial : {$avg : "$likes"}}}])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dirty="0"/>
                        <a:t>$min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/>
                        <a:t>Gets the minimum of the corresponding values from all documents in the collection.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/>
                        <a:t>db.mycol.aggregate([{$group : {_id : "$by_user", num_tutorial : {$min : "$likes"}}}])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dirty="0"/>
                        <a:t>$max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/>
                        <a:t>Gets the maximum of the corresponding values from all documents in the collection.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 err="1"/>
                        <a:t>db.mycol.aggregate</a:t>
                      </a:r>
                      <a:r>
                        <a:rPr lang="en-US" dirty="0"/>
                        <a:t>([{$group : {_id : "$</a:t>
                      </a:r>
                      <a:r>
                        <a:rPr lang="en-US" dirty="0" err="1"/>
                        <a:t>by_user</a:t>
                      </a:r>
                      <a:r>
                        <a:rPr lang="en-US" dirty="0"/>
                        <a:t>", </a:t>
                      </a:r>
                      <a:r>
                        <a:rPr lang="en-US" dirty="0" err="1"/>
                        <a:t>num_tutorial</a:t>
                      </a:r>
                      <a:r>
                        <a:rPr lang="en-US" dirty="0"/>
                        <a:t> : {$max : "$likes"}}}])</a:t>
                      </a:r>
                    </a:p>
                  </a:txBody>
                  <a:tcPr marL="76200" marR="76200" marT="76200" marB="7620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81000"/>
            <a:ext cx="86868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Different Expression Used by Aggregate Function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152400" y="1600200"/>
          <a:ext cx="8839200" cy="51054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1356"/>
                <a:gridCol w="4399844"/>
                <a:gridCol w="3048000"/>
              </a:tblGrid>
              <a:tr h="446723"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/>
                        <a:t>Expression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/>
                        <a:t>Description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/>
                        <a:t>Example</a:t>
                      </a:r>
                    </a:p>
                  </a:txBody>
                  <a:tcPr marL="76200" marR="76200" marT="76200" marB="76200"/>
                </a:tc>
              </a:tr>
              <a:tr h="1021080"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dirty="0"/>
                        <a:t>$push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/>
                        <a:t>Inserts the value to an array in the resulting document.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/>
                        <a:t>db.mycol.aggregate([{$group : {_id : "$by_user", url : {$push: "$url"}}}])</a:t>
                      </a:r>
                    </a:p>
                  </a:txBody>
                  <a:tcPr marL="76200" marR="76200" marT="76200" marB="76200"/>
                </a:tc>
              </a:tr>
              <a:tr h="1021080"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dirty="0"/>
                        <a:t>$</a:t>
                      </a:r>
                      <a:r>
                        <a:rPr lang="en-US" b="1" dirty="0" err="1"/>
                        <a:t>addToSet</a:t>
                      </a:r>
                      <a:endParaRPr lang="en-US" b="1" dirty="0"/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/>
                        <a:t>Inserts the value to an array in the resulting document but does not create duplicates.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/>
                        <a:t>db.mycol.aggregate([{$group : {_id : "$by_user", url : {$addToSet : "$url"}}}])</a:t>
                      </a:r>
                    </a:p>
                  </a:txBody>
                  <a:tcPr marL="76200" marR="76200" marT="76200" marB="76200"/>
                </a:tc>
              </a:tr>
              <a:tr h="1308259"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dirty="0"/>
                        <a:t>$first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/>
                        <a:t>Gets the first document from the source documents according to the grouping. Typically this makes only sense together with some previously applied “$sort”-stage.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/>
                        <a:t>db.mycol.aggregate([{$group : {_id : "$by_user", first_url : {$first : "$url"}}}])</a:t>
                      </a:r>
                    </a:p>
                  </a:txBody>
                  <a:tcPr marL="76200" marR="76200" marT="76200" marB="76200"/>
                </a:tc>
              </a:tr>
              <a:tr h="1308259"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dirty="0"/>
                        <a:t>$last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/>
                        <a:t>Gets the last document from the source documents according to the grouping. Typically this makes only sense together with some previously applied “$sort”-stage.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 err="1"/>
                        <a:t>db.mycol.aggregate</a:t>
                      </a:r>
                      <a:r>
                        <a:rPr lang="en-US" dirty="0"/>
                        <a:t>([{$group : {_id : "$</a:t>
                      </a:r>
                      <a:r>
                        <a:rPr lang="en-US" dirty="0" err="1"/>
                        <a:t>by_user</a:t>
                      </a:r>
                      <a:r>
                        <a:rPr lang="en-US" dirty="0"/>
                        <a:t>", </a:t>
                      </a:r>
                      <a:r>
                        <a:rPr lang="en-US" dirty="0" err="1"/>
                        <a:t>last_url</a:t>
                      </a:r>
                      <a:r>
                        <a:rPr lang="en-US" dirty="0"/>
                        <a:t> : {$last : "$</a:t>
                      </a:r>
                      <a:r>
                        <a:rPr lang="en-US" dirty="0" err="1"/>
                        <a:t>url</a:t>
                      </a:r>
                      <a:r>
                        <a:rPr lang="en-US" dirty="0"/>
                        <a:t>"}}}])</a:t>
                      </a:r>
                    </a:p>
                  </a:txBody>
                  <a:tcPr marL="76200" marR="76200" marT="76200" marB="7620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Pipeline Concept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609600" y="2133600"/>
            <a:ext cx="8077200" cy="41148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sz="3600" dirty="0" smtClean="0"/>
              <a:t>There is a set of possible stages and each of those is taken as a set of documents as an input and produces a resulting set of documents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Aggregation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770120"/>
          </a:xfrm>
        </p:spPr>
        <p:txBody>
          <a:bodyPr>
            <a:normAutofit/>
          </a:bodyPr>
          <a:lstStyle/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pPr algn="just"/>
            <a:r>
              <a:rPr lang="en-US" b="1" dirty="0" smtClean="0"/>
              <a:t>First Stage</a:t>
            </a:r>
            <a:r>
              <a:rPr lang="en-US" dirty="0" smtClean="0"/>
              <a:t>: The $match stage filters the documents by the status field and passes to the next stage those documents that have status equal to "A".</a:t>
            </a:r>
          </a:p>
          <a:p>
            <a:pPr algn="just"/>
            <a:r>
              <a:rPr lang="en-US" b="1" dirty="0" smtClean="0"/>
              <a:t>Second Stage</a:t>
            </a:r>
            <a:r>
              <a:rPr lang="en-US" dirty="0" smtClean="0"/>
              <a:t>: The $group stage groups the documents by the </a:t>
            </a:r>
            <a:r>
              <a:rPr lang="en-US" dirty="0" err="1" smtClean="0"/>
              <a:t>cust_id</a:t>
            </a:r>
            <a:r>
              <a:rPr lang="en-US" dirty="0" smtClean="0"/>
              <a:t> field to calculate the sum of the amount for each unique </a:t>
            </a:r>
            <a:r>
              <a:rPr lang="en-US" dirty="0" err="1" smtClean="0"/>
              <a:t>cust_id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685800" y="1981200"/>
            <a:ext cx="7467600" cy="17526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 err="1" smtClean="0"/>
              <a:t>db.orders.aggregate</a:t>
            </a:r>
            <a:r>
              <a:rPr lang="en-US" sz="2000" dirty="0" smtClean="0"/>
              <a:t>([ </a:t>
            </a:r>
          </a:p>
          <a:p>
            <a:r>
              <a:rPr lang="en-US" sz="2000" dirty="0" smtClean="0"/>
              <a:t>{ $match</a:t>
            </a:r>
            <a:r>
              <a:rPr lang="en-US" sz="2000" dirty="0"/>
              <a:t>:</a:t>
            </a:r>
            <a:r>
              <a:rPr lang="en-US" sz="2000" dirty="0" smtClean="0"/>
              <a:t> { status</a:t>
            </a:r>
            <a:r>
              <a:rPr lang="en-US" sz="2000" dirty="0"/>
              <a:t>:</a:t>
            </a:r>
            <a:r>
              <a:rPr lang="en-US" sz="2000" dirty="0" smtClean="0"/>
              <a:t> </a:t>
            </a:r>
            <a:r>
              <a:rPr lang="en-US" sz="2000" dirty="0"/>
              <a:t>"A"</a:t>
            </a:r>
            <a:r>
              <a:rPr lang="en-US" sz="2000" dirty="0" smtClean="0"/>
              <a:t> } },</a:t>
            </a:r>
          </a:p>
          <a:p>
            <a:r>
              <a:rPr lang="en-US" sz="2000" dirty="0" smtClean="0"/>
              <a:t>{ $group</a:t>
            </a:r>
            <a:r>
              <a:rPr lang="en-US" sz="2000" dirty="0"/>
              <a:t>:</a:t>
            </a:r>
            <a:r>
              <a:rPr lang="en-US" sz="2000" dirty="0" smtClean="0"/>
              <a:t> { _id</a:t>
            </a:r>
            <a:r>
              <a:rPr lang="en-US" sz="2000" dirty="0"/>
              <a:t>:</a:t>
            </a:r>
            <a:r>
              <a:rPr lang="en-US" sz="2000" dirty="0" smtClean="0"/>
              <a:t> </a:t>
            </a:r>
            <a:r>
              <a:rPr lang="en-US" sz="2000" dirty="0"/>
              <a:t>"$</a:t>
            </a:r>
            <a:r>
              <a:rPr lang="en-US" sz="2000" dirty="0" err="1"/>
              <a:t>cust_id</a:t>
            </a:r>
            <a:r>
              <a:rPr lang="en-US" sz="2000" dirty="0"/>
              <a:t>"</a:t>
            </a:r>
            <a:r>
              <a:rPr lang="en-US" sz="2000" dirty="0" smtClean="0"/>
              <a:t>, total</a:t>
            </a:r>
            <a:r>
              <a:rPr lang="en-US" sz="2000" dirty="0"/>
              <a:t>:</a:t>
            </a:r>
            <a:r>
              <a:rPr lang="en-US" sz="2000" dirty="0" smtClean="0"/>
              <a:t> { $sum</a:t>
            </a:r>
            <a:r>
              <a:rPr lang="en-US" sz="2000" dirty="0"/>
              <a:t>:</a:t>
            </a:r>
            <a:r>
              <a:rPr lang="en-US" sz="2000" dirty="0" smtClean="0"/>
              <a:t> </a:t>
            </a:r>
            <a:r>
              <a:rPr lang="en-US" sz="2000" dirty="0"/>
              <a:t>"$amount"</a:t>
            </a:r>
            <a:r>
              <a:rPr lang="en-US" sz="2000" dirty="0" smtClean="0"/>
              <a:t> } } }</a:t>
            </a:r>
          </a:p>
          <a:p>
            <a:r>
              <a:rPr lang="en-US" sz="2000" dirty="0" smtClean="0"/>
              <a:t>])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Aggregation Example</a:t>
            </a:r>
            <a:endParaRPr lang="en-US" dirty="0"/>
          </a:p>
        </p:txBody>
      </p:sp>
      <p:pic>
        <p:nvPicPr>
          <p:cNvPr id="348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33400" y="1935163"/>
            <a:ext cx="8153399" cy="4922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8229600" cy="1143000"/>
          </a:xfrm>
        </p:spPr>
        <p:txBody>
          <a:bodyPr/>
          <a:lstStyle/>
          <a:p>
            <a:r>
              <a:rPr lang="en-US" dirty="0" smtClean="0"/>
              <a:t>Possible stages in aggregation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922520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US" b="1" dirty="0" smtClean="0"/>
              <a:t>$project </a:t>
            </a:r>
            <a:r>
              <a:rPr lang="en-US" dirty="0" smtClean="0"/>
              <a:t>− Used to select some specific fields from a collection</a:t>
            </a:r>
          </a:p>
          <a:p>
            <a:pPr algn="just"/>
            <a:r>
              <a:rPr lang="en-US" b="1" dirty="0" smtClean="0"/>
              <a:t>$match </a:t>
            </a:r>
            <a:r>
              <a:rPr lang="en-US" dirty="0" smtClean="0"/>
              <a:t>− This is a filtering operation and thus this can reduce the amount of documents that are given as input to the next stage</a:t>
            </a:r>
          </a:p>
          <a:p>
            <a:pPr algn="just"/>
            <a:r>
              <a:rPr lang="en-US" b="1" dirty="0" smtClean="0"/>
              <a:t>$group </a:t>
            </a:r>
            <a:r>
              <a:rPr lang="en-US" dirty="0" smtClean="0"/>
              <a:t>− This does the actual aggregation </a:t>
            </a:r>
          </a:p>
          <a:p>
            <a:pPr algn="just"/>
            <a:r>
              <a:rPr lang="en-US" b="1" dirty="0" smtClean="0"/>
              <a:t>$sort </a:t>
            </a:r>
            <a:r>
              <a:rPr lang="en-US" dirty="0" smtClean="0"/>
              <a:t>− Sorts the documents</a:t>
            </a:r>
          </a:p>
          <a:p>
            <a:pPr algn="just"/>
            <a:r>
              <a:rPr lang="en-US" b="1" dirty="0" smtClean="0"/>
              <a:t>$skip </a:t>
            </a:r>
            <a:r>
              <a:rPr lang="en-US" dirty="0" smtClean="0"/>
              <a:t>− With this, it is possible to skip forward in the list of documents for a given amount of documents</a:t>
            </a:r>
          </a:p>
          <a:p>
            <a:pPr algn="just"/>
            <a:r>
              <a:rPr lang="en-US" b="1" dirty="0" smtClean="0"/>
              <a:t>$limit </a:t>
            </a:r>
            <a:r>
              <a:rPr lang="en-US" dirty="0" smtClean="0"/>
              <a:t>− This limits the amount of documents to look at, by the given number starting from the current positions</a:t>
            </a:r>
          </a:p>
          <a:p>
            <a:pPr algn="just"/>
            <a:r>
              <a:rPr lang="en-US" b="1" dirty="0" smtClean="0"/>
              <a:t>$unwind </a:t>
            </a:r>
            <a:r>
              <a:rPr lang="en-US" dirty="0" smtClean="0"/>
              <a:t>− This is used to unwind document that are using arrays. When using an array, the data is kind of pre-joined and this operation will be undone with this to have individual documents again. Thus with this stage we will increase the amount of documents for the next stage.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1044</TotalTime>
  <Words>1469</Words>
  <Application>Microsoft Office PowerPoint</Application>
  <PresentationFormat>On-screen Show (4:3)</PresentationFormat>
  <Paragraphs>162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Flow</vt:lpstr>
      <vt:lpstr>MongoDB Aggregation </vt:lpstr>
      <vt:lpstr>Aggregation Introduction</vt:lpstr>
      <vt:lpstr>Aggregation Pipeline</vt:lpstr>
      <vt:lpstr>Different Expression Used by Aggregate Function</vt:lpstr>
      <vt:lpstr>Different Expression Used by Aggregate Function</vt:lpstr>
      <vt:lpstr>Pipeline Concept</vt:lpstr>
      <vt:lpstr>Aggregation Example</vt:lpstr>
      <vt:lpstr>Aggregation Example</vt:lpstr>
      <vt:lpstr>Possible stages in aggregation </vt:lpstr>
      <vt:lpstr>Example Collection</vt:lpstr>
      <vt:lpstr>Project</vt:lpstr>
      <vt:lpstr>MIN()</vt:lpstr>
      <vt:lpstr>MAX()</vt:lpstr>
      <vt:lpstr>AVG()</vt:lpstr>
      <vt:lpstr>FIRST()</vt:lpstr>
      <vt:lpstr>LAST()</vt:lpstr>
      <vt:lpstr>SUM()-Example 1</vt:lpstr>
      <vt:lpstr>SUM()-Example 2</vt:lpstr>
      <vt:lpstr>$match</vt:lpstr>
      <vt:lpstr>SUM()-Example 3</vt:lpstr>
      <vt:lpstr>Limit() &amp; Skip()</vt:lpstr>
      <vt:lpstr>Sort()</vt:lpstr>
      <vt:lpstr>Sort()</vt:lpstr>
      <vt:lpstr>Push()</vt:lpstr>
      <vt:lpstr>Push()</vt:lpstr>
      <vt:lpstr>Unwind()</vt:lpstr>
      <vt:lpstr>Index</vt:lpstr>
      <vt:lpstr>Index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MongoDB Aggregation </dc:title>
  <dc:creator>Rushali</dc:creator>
  <cp:lastModifiedBy>Rushali</cp:lastModifiedBy>
  <cp:revision>41</cp:revision>
  <dcterms:created xsi:type="dcterms:W3CDTF">2020-11-04T18:04:16Z</dcterms:created>
  <dcterms:modified xsi:type="dcterms:W3CDTF">2022-09-22T05:03:42Z</dcterms:modified>
</cp:coreProperties>
</file>