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0" r:id="rId3"/>
    <p:sldId id="261" r:id="rId4"/>
    <p:sldId id="273" r:id="rId5"/>
    <p:sldId id="262" r:id="rId6"/>
    <p:sldId id="257" r:id="rId7"/>
    <p:sldId id="258" r:id="rId8"/>
    <p:sldId id="266" r:id="rId9"/>
    <p:sldId id="270" r:id="rId10"/>
    <p:sldId id="271" r:id="rId11"/>
    <p:sldId id="272" r:id="rId12"/>
    <p:sldId id="259" r:id="rId13"/>
    <p:sldId id="267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BA42C8-5E0C-4F02-865E-F1970A123C38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BCB09D-9F1F-4ED2-959E-C854E4B2ECE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Quotes from a person</a:t>
            </a:r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079FF5E9-A10C-4011-A443-365A471465E1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5627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A125-9F21-4C1B-A912-920FC1CCE926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B704-13E4-4C07-8F0D-E135F28F9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A125-9F21-4C1B-A912-920FC1CCE926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B704-13E4-4C07-8F0D-E135F28F9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A125-9F21-4C1B-A912-920FC1CCE926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B704-13E4-4C07-8F0D-E135F28F9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A125-9F21-4C1B-A912-920FC1CCE926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B704-13E4-4C07-8F0D-E135F28F9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A125-9F21-4C1B-A912-920FC1CCE926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B704-13E4-4C07-8F0D-E135F28F9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A125-9F21-4C1B-A912-920FC1CCE926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B704-13E4-4C07-8F0D-E135F28F9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A125-9F21-4C1B-A912-920FC1CCE926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B704-13E4-4C07-8F0D-E135F28F9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A125-9F21-4C1B-A912-920FC1CCE926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B704-13E4-4C07-8F0D-E135F28F9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A125-9F21-4C1B-A912-920FC1CCE926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B704-13E4-4C07-8F0D-E135F28F9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A125-9F21-4C1B-A912-920FC1CCE926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7DB704-13E4-4C07-8F0D-E135F28F950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DA125-9F21-4C1B-A912-920FC1CCE926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B7DB704-13E4-4C07-8F0D-E135F28F950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ADDA125-9F21-4C1B-A912-920FC1CCE926}" type="datetimeFigureOut">
              <a:rPr lang="en-US" smtClean="0"/>
              <a:pPr/>
              <a:t>10/25/2021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B7DB704-13E4-4C07-8F0D-E135F28F950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/>
          <a:lstStyle/>
          <a:p>
            <a:r>
              <a:rPr lang="en-US" dirty="0" err="1" smtClean="0"/>
              <a:t>NoSQL</a:t>
            </a:r>
            <a:r>
              <a:rPr lang="en-US" dirty="0" smtClean="0"/>
              <a:t>: Categories</a:t>
            </a:r>
            <a:endParaRPr lang="en-US" dirty="0"/>
          </a:p>
        </p:txBody>
      </p:sp>
      <p:pic>
        <p:nvPicPr>
          <p:cNvPr id="7" name="Picture 6" descr="Screen Shot 2015-03-13 at 8.40.4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195" y="1734028"/>
            <a:ext cx="7345362" cy="454405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32248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1750"/>
            <a:ext cx="8319501" cy="1339850"/>
          </a:xfrm>
        </p:spPr>
        <p:txBody>
          <a:bodyPr>
            <a:normAutofit/>
          </a:bodyPr>
          <a:lstStyle/>
          <a:p>
            <a:r>
              <a:rPr lang="en-US" dirty="0" smtClean="0"/>
              <a:t>What does </a:t>
            </a:r>
            <a:r>
              <a:rPr lang="en-US" dirty="0" err="1" smtClean="0"/>
              <a:t>NoSQL</a:t>
            </a:r>
            <a:r>
              <a:rPr lang="en-US" dirty="0" smtClean="0"/>
              <a:t> Not Provide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90" y="1943694"/>
            <a:ext cx="3926493" cy="3576397"/>
          </a:xfrm>
        </p:spPr>
        <p:txBody>
          <a:bodyPr/>
          <a:lstStyle/>
          <a:p>
            <a:r>
              <a:rPr lang="en-US" dirty="0" smtClean="0"/>
              <a:t>No built-in join</a:t>
            </a:r>
          </a:p>
          <a:p>
            <a:endParaRPr lang="en-US" dirty="0"/>
          </a:p>
          <a:p>
            <a:r>
              <a:rPr lang="en-US" dirty="0" smtClean="0"/>
              <a:t>No ACID transactions</a:t>
            </a:r>
          </a:p>
          <a:p>
            <a:endParaRPr lang="en-US" dirty="0"/>
          </a:p>
          <a:p>
            <a:r>
              <a:rPr lang="en-US" dirty="0" smtClean="0"/>
              <a:t>No SQL</a:t>
            </a:r>
            <a:endParaRPr lang="en-US" dirty="0"/>
          </a:p>
        </p:txBody>
      </p:sp>
      <p:grpSp>
        <p:nvGrpSpPr>
          <p:cNvPr id="4" name="Group 4"/>
          <p:cNvGrpSpPr/>
          <p:nvPr/>
        </p:nvGrpSpPr>
        <p:grpSpPr>
          <a:xfrm>
            <a:off x="5455624" y="1295794"/>
            <a:ext cx="3244866" cy="5208396"/>
            <a:chOff x="5455624" y="1295794"/>
            <a:chExt cx="3244866" cy="5208396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59293" y="1295794"/>
              <a:ext cx="2401729" cy="79646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12322" y="2949554"/>
              <a:ext cx="2540000" cy="609600"/>
            </a:xfrm>
            <a:prstGeom prst="rect">
              <a:avLst/>
            </a:prstGeom>
          </p:spPr>
        </p:pic>
        <p:sp>
          <p:nvSpPr>
            <p:cNvPr id="9" name="Down Arrow 8"/>
            <p:cNvSpPr/>
            <p:nvPr/>
          </p:nvSpPr>
          <p:spPr>
            <a:xfrm>
              <a:off x="6686702" y="2092254"/>
              <a:ext cx="544266" cy="65483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/>
            <p:cNvSpPr/>
            <p:nvPr/>
          </p:nvSpPr>
          <p:spPr>
            <a:xfrm>
              <a:off x="6686702" y="3734819"/>
              <a:ext cx="544266" cy="654832"/>
            </a:xfrm>
            <a:prstGeom prst="down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56885" y="2180190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ISA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56885" y="3835713"/>
              <a:ext cx="9534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Follows</a:t>
              </a:r>
              <a:endParaRPr lang="en-US" dirty="0"/>
            </a:p>
          </p:txBody>
        </p:sp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55624" y="4331191"/>
              <a:ext cx="3244866" cy="21729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="" xmlns:p14="http://schemas.microsoft.com/office/powerpoint/2010/main" val="2937966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JSON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JSON Syntax Rules</a:t>
            </a:r>
          </a:p>
          <a:p>
            <a:pPr lvl="1"/>
            <a:r>
              <a:rPr lang="en-US" dirty="0" smtClean="0"/>
              <a:t>Data is in name/value pairs</a:t>
            </a:r>
          </a:p>
          <a:p>
            <a:pPr lvl="1"/>
            <a:r>
              <a:rPr lang="en-US" dirty="0" smtClean="0"/>
              <a:t>Data is separated by commas</a:t>
            </a:r>
          </a:p>
          <a:p>
            <a:pPr lvl="1"/>
            <a:r>
              <a:rPr lang="en-US" dirty="0" smtClean="0"/>
              <a:t>Curly braces hold objects</a:t>
            </a:r>
          </a:p>
          <a:p>
            <a:pPr lvl="1"/>
            <a:r>
              <a:rPr lang="en-US" dirty="0" smtClean="0"/>
              <a:t>Square brackets hold arrays</a:t>
            </a:r>
          </a:p>
          <a:p>
            <a:r>
              <a:rPr lang="en-US" dirty="0" smtClean="0"/>
              <a:t>JSON Data - A Name and a Value</a:t>
            </a:r>
          </a:p>
          <a:p>
            <a:pPr lvl="1"/>
            <a:r>
              <a:rPr lang="en-US" dirty="0" smtClean="0"/>
              <a:t>It is written as name/value pairs</a:t>
            </a:r>
          </a:p>
          <a:p>
            <a:pPr lvl="1"/>
            <a:r>
              <a:rPr lang="en-US" dirty="0" smtClean="0"/>
              <a:t>"</a:t>
            </a:r>
            <a:r>
              <a:rPr lang="en-US" dirty="0" err="1" smtClean="0"/>
              <a:t>firstName</a:t>
            </a:r>
            <a:r>
              <a:rPr lang="en-US" dirty="0" smtClean="0"/>
              <a:t>":"John"</a:t>
            </a:r>
          </a:p>
          <a:p>
            <a:r>
              <a:rPr lang="en-US" dirty="0" smtClean="0"/>
              <a:t>JSON Objects</a:t>
            </a:r>
          </a:p>
          <a:p>
            <a:pPr lvl="1"/>
            <a:r>
              <a:rPr lang="en-US" dirty="0" smtClean="0"/>
              <a:t>objects are written inside curly braces</a:t>
            </a:r>
          </a:p>
          <a:p>
            <a:pPr lvl="1"/>
            <a:r>
              <a:rPr lang="en-US" dirty="0" smtClean="0"/>
              <a:t>{"</a:t>
            </a:r>
            <a:r>
              <a:rPr lang="en-US" dirty="0" err="1" smtClean="0"/>
              <a:t>firstName</a:t>
            </a:r>
            <a:r>
              <a:rPr lang="en-US" dirty="0" smtClean="0"/>
              <a:t>":"John", "</a:t>
            </a:r>
            <a:r>
              <a:rPr lang="en-US" dirty="0" err="1" smtClean="0"/>
              <a:t>lastName</a:t>
            </a:r>
            <a:r>
              <a:rPr lang="en-US" dirty="0" smtClean="0"/>
              <a:t>":"Doe"}</a:t>
            </a:r>
          </a:p>
          <a:p>
            <a:r>
              <a:rPr lang="en-US" dirty="0" smtClean="0"/>
              <a:t>JSON Arrays</a:t>
            </a:r>
          </a:p>
          <a:p>
            <a:pPr lvl="1"/>
            <a:r>
              <a:rPr lang="en-US" dirty="0" smtClean="0"/>
              <a:t>arrays are written inside square brackets</a:t>
            </a:r>
          </a:p>
          <a:p>
            <a:pPr lvl="1"/>
            <a:r>
              <a:rPr lang="en-US" dirty="0" smtClean="0"/>
              <a:t>"employees":[</a:t>
            </a:r>
            <a:br>
              <a:rPr lang="en-US" dirty="0" smtClean="0"/>
            </a:br>
            <a:r>
              <a:rPr lang="en-US" dirty="0" smtClean="0"/>
              <a:t>    {"</a:t>
            </a:r>
            <a:r>
              <a:rPr lang="en-US" dirty="0" err="1" smtClean="0"/>
              <a:t>firstName</a:t>
            </a:r>
            <a:r>
              <a:rPr lang="en-US" dirty="0" smtClean="0"/>
              <a:t>":"John", "</a:t>
            </a:r>
            <a:r>
              <a:rPr lang="en-US" dirty="0" err="1" smtClean="0"/>
              <a:t>lastName</a:t>
            </a:r>
            <a:r>
              <a:rPr lang="en-US" dirty="0" smtClean="0"/>
              <a:t>":"Doe"},</a:t>
            </a:r>
            <a:br>
              <a:rPr lang="en-US" dirty="0" smtClean="0"/>
            </a:br>
            <a:r>
              <a:rPr lang="en-US" dirty="0" smtClean="0"/>
              <a:t>    {"</a:t>
            </a:r>
            <a:r>
              <a:rPr lang="en-US" dirty="0" err="1" smtClean="0"/>
              <a:t>firstName</a:t>
            </a:r>
            <a:r>
              <a:rPr lang="en-US" dirty="0" smtClean="0"/>
              <a:t>":"Anna", "</a:t>
            </a:r>
            <a:r>
              <a:rPr lang="en-US" dirty="0" err="1" smtClean="0"/>
              <a:t>lastName</a:t>
            </a:r>
            <a:r>
              <a:rPr lang="en-US" dirty="0" smtClean="0"/>
              <a:t>":"Smith"},</a:t>
            </a:r>
            <a:br>
              <a:rPr lang="en-US" dirty="0" smtClean="0"/>
            </a:br>
            <a:r>
              <a:rPr lang="en-US" dirty="0" smtClean="0"/>
              <a:t>    {"</a:t>
            </a:r>
            <a:r>
              <a:rPr lang="en-US" dirty="0" err="1" smtClean="0"/>
              <a:t>firstName</a:t>
            </a:r>
            <a:r>
              <a:rPr lang="en-US" dirty="0" smtClean="0"/>
              <a:t>":"Peter", "</a:t>
            </a:r>
            <a:r>
              <a:rPr lang="en-US" dirty="0" err="1" smtClean="0"/>
              <a:t>lastName</a:t>
            </a:r>
            <a:r>
              <a:rPr lang="en-US" dirty="0" smtClean="0"/>
              <a:t>":"Jones"}</a:t>
            </a:r>
            <a:br>
              <a:rPr lang="en-US" dirty="0" smtClean="0"/>
            </a:br>
            <a:r>
              <a:rPr lang="en-US" dirty="0" smtClean="0"/>
              <a:t>]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/>
              <a:t> </a:t>
            </a:r>
            <a:r>
              <a:rPr lang="en-US" dirty="0" smtClean="0"/>
              <a:t>Model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4641" y="1673860"/>
            <a:ext cx="4371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i="1" dirty="0" smtClean="0">
                <a:solidFill>
                  <a:srgbClr val="FF0000"/>
                </a:solidFill>
              </a:rPr>
              <a:t>document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/>
              <a:t>(e.g., one </a:t>
            </a:r>
            <a:r>
              <a:rPr lang="en-US" dirty="0" smtClean="0">
                <a:solidFill>
                  <a:srgbClr val="800000"/>
                </a:solidFill>
              </a:rPr>
              <a:t>tuple</a:t>
            </a:r>
            <a:r>
              <a:rPr lang="en-US" dirty="0" smtClean="0"/>
              <a:t> in RDBMS)</a:t>
            </a:r>
            <a:endParaRPr lang="en-US" dirty="0"/>
          </a:p>
        </p:txBody>
      </p:sp>
      <p:pic>
        <p:nvPicPr>
          <p:cNvPr id="6" name="Picture 5" descr="Screen Shot 2015-03-13 at 10.37.5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" y="2063512"/>
            <a:ext cx="3535680" cy="13538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Screen Shot 2015-03-13 at 10.39.29 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41" y="4069218"/>
            <a:ext cx="4612639" cy="228713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4641" y="3805208"/>
            <a:ext cx="4458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i="1" dirty="0" smtClean="0">
                <a:solidFill>
                  <a:srgbClr val="FF0000"/>
                </a:solidFill>
              </a:rPr>
              <a:t>Collection</a:t>
            </a:r>
            <a:r>
              <a:rPr lang="en-US" dirty="0" smtClean="0"/>
              <a:t> (e.g., one </a:t>
            </a:r>
            <a:r>
              <a:rPr lang="en-US" dirty="0" smtClean="0">
                <a:solidFill>
                  <a:srgbClr val="800000"/>
                </a:solidFill>
              </a:rPr>
              <a:t>Table</a:t>
            </a:r>
            <a:r>
              <a:rPr lang="en-US" dirty="0" smtClean="0"/>
              <a:t> in RDBMS)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201921" y="1712761"/>
            <a:ext cx="341375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600" b="1" dirty="0" smtClean="0">
                <a:solidFill>
                  <a:srgbClr val="800000"/>
                </a:solidFill>
                <a:latin typeface="Times New Roman"/>
                <a:cs typeface="Times New Roman"/>
              </a:rPr>
              <a:t>Collection</a:t>
            </a:r>
            <a:r>
              <a:rPr lang="en-US" sz="1600" dirty="0" smtClean="0">
                <a:latin typeface="Times New Roman"/>
                <a:cs typeface="Times New Roman"/>
              </a:rPr>
              <a:t> is a group of similar documents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smtClean="0">
                <a:latin typeface="Times New Roman"/>
                <a:cs typeface="Times New Roman"/>
              </a:rPr>
              <a:t>Within a collection, each document must have a unique Id</a:t>
            </a:r>
          </a:p>
          <a:p>
            <a:endParaRPr lang="en-US" sz="1600" dirty="0" smtClean="0"/>
          </a:p>
          <a:p>
            <a:pPr marL="285750" indent="-285750">
              <a:buFont typeface="Arial"/>
              <a:buChar char="•"/>
            </a:pPr>
            <a:endParaRPr lang="en-US" sz="1600" dirty="0"/>
          </a:p>
        </p:txBody>
      </p:sp>
      <p:sp>
        <p:nvSpPr>
          <p:cNvPr id="10" name="Rectangle 9"/>
          <p:cNvSpPr/>
          <p:nvPr/>
        </p:nvSpPr>
        <p:spPr>
          <a:xfrm>
            <a:off x="5334000" y="4028578"/>
            <a:ext cx="3098800" cy="97536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FF00"/>
                </a:solidFill>
              </a:rPr>
              <a:t>Unlike RDBMS: </a:t>
            </a:r>
            <a:endParaRPr lang="en-US" b="1" dirty="0">
              <a:solidFill>
                <a:srgbClr val="FFFF00"/>
              </a:solidFill>
            </a:endParaRPr>
          </a:p>
          <a:p>
            <a:pPr algn="ctr"/>
            <a:r>
              <a:rPr lang="en-US" b="1" dirty="0" smtClean="0">
                <a:solidFill>
                  <a:srgbClr val="FFFF00"/>
                </a:solidFill>
              </a:rPr>
              <a:t>No Integrity Constraints in </a:t>
            </a:r>
            <a:r>
              <a:rPr lang="en-US" b="1" dirty="0" err="1" smtClean="0">
                <a:solidFill>
                  <a:srgbClr val="FFFF00"/>
                </a:solidFill>
              </a:rPr>
              <a:t>MongoDB</a:t>
            </a:r>
            <a:endParaRPr lang="en-US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4241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 Defined Schema </a:t>
            </a:r>
            <a:br>
              <a:rPr lang="en-US" dirty="0" smtClean="0"/>
            </a:br>
            <a:r>
              <a:rPr lang="en-US" dirty="0" smtClean="0"/>
              <a:t>(Schema-free Or Schema-less)</a:t>
            </a:r>
            <a:endParaRPr lang="en-US" dirty="0"/>
          </a:p>
        </p:txBody>
      </p:sp>
      <p:pic>
        <p:nvPicPr>
          <p:cNvPr id="5" name="Picture 4" descr="Screen Shot 2015-03-13 at 11.09.27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83" y="1800062"/>
            <a:ext cx="7861300" cy="44577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14642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MongoDB</a:t>
            </a:r>
            <a:r>
              <a:rPr lang="en-US" dirty="0" smtClean="0"/>
              <a:t>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Name comes from “Hu</a:t>
            </a:r>
            <a:r>
              <a:rPr lang="en-US" b="1" dirty="0" smtClean="0">
                <a:solidFill>
                  <a:srgbClr val="FF0000"/>
                </a:solidFill>
              </a:rPr>
              <a:t>mongo</a:t>
            </a:r>
            <a:r>
              <a:rPr lang="en-US" dirty="0" smtClean="0"/>
              <a:t>us” &amp; huge data</a:t>
            </a:r>
          </a:p>
          <a:p>
            <a:pPr algn="just"/>
            <a:r>
              <a:rPr lang="en-US" dirty="0" smtClean="0"/>
              <a:t>Written in C++, developed in 2009</a:t>
            </a:r>
          </a:p>
          <a:p>
            <a:pPr algn="just"/>
            <a:r>
              <a:rPr lang="en-US" dirty="0" smtClean="0"/>
              <a:t>10gen software company began developing </a:t>
            </a:r>
            <a:r>
              <a:rPr lang="en-US" dirty="0" err="1" smtClean="0"/>
              <a:t>MongoDB</a:t>
            </a:r>
            <a:r>
              <a:rPr lang="en-US" dirty="0" smtClean="0"/>
              <a:t> in 2007 as a component of a planned platform as a service product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b="1" dirty="0" err="1" smtClean="0">
                <a:solidFill>
                  <a:srgbClr val="000000"/>
                </a:solidFill>
                <a:latin typeface="Constantia" charset="0"/>
              </a:rPr>
              <a:t>Defination</a:t>
            </a:r>
            <a:r>
              <a:rPr lang="en-US" altLang="zh-CN" b="1" dirty="0" smtClean="0">
                <a:solidFill>
                  <a:srgbClr val="000000"/>
                </a:solidFill>
                <a:latin typeface="Constantia" charset="0"/>
              </a:rPr>
              <a:t>: </a:t>
            </a:r>
            <a:r>
              <a:rPr lang="en-US" altLang="zh-CN" dirty="0" err="1" smtClean="0">
                <a:solidFill>
                  <a:srgbClr val="000000"/>
                </a:solidFill>
                <a:latin typeface="Constantia" charset="0"/>
              </a:rPr>
              <a:t>MongoDB</a:t>
            </a:r>
            <a:r>
              <a:rPr lang="en-US" altLang="zh-CN" dirty="0" smtClean="0">
                <a:solidFill>
                  <a:srgbClr val="000000"/>
                </a:solidFill>
                <a:latin typeface="Constantia" charset="0"/>
              </a:rPr>
              <a:t> is an </a:t>
            </a:r>
            <a:r>
              <a:rPr lang="en-US" altLang="zh-CN" b="1" dirty="0" smtClean="0">
                <a:solidFill>
                  <a:srgbClr val="008000"/>
                </a:solidFill>
                <a:latin typeface="Constantia" charset="0"/>
              </a:rPr>
              <a:t>open source</a:t>
            </a:r>
            <a:r>
              <a:rPr lang="en-US" altLang="zh-CN" dirty="0" smtClean="0">
                <a:solidFill>
                  <a:srgbClr val="000000"/>
                </a:solidFill>
                <a:latin typeface="Constantia" charset="0"/>
              </a:rPr>
              <a:t>, </a:t>
            </a:r>
            <a:r>
              <a:rPr lang="en-US" altLang="zh-CN" b="1" dirty="0" smtClean="0">
                <a:solidFill>
                  <a:srgbClr val="FF6600"/>
                </a:solidFill>
                <a:latin typeface="Constantia" charset="0"/>
              </a:rPr>
              <a:t>document-oriented</a:t>
            </a:r>
            <a:r>
              <a:rPr lang="en-US" altLang="zh-CN" dirty="0" smtClean="0">
                <a:solidFill>
                  <a:srgbClr val="000000"/>
                </a:solidFill>
                <a:latin typeface="Constantia" charset="0"/>
              </a:rPr>
              <a:t> database designed with both scalability and developer agility in mind</a:t>
            </a:r>
          </a:p>
          <a:p>
            <a:pPr algn="just"/>
            <a:r>
              <a:rPr lang="en-US" altLang="zh-CN" dirty="0" smtClean="0">
                <a:solidFill>
                  <a:srgbClr val="000000"/>
                </a:solidFill>
                <a:latin typeface="Constantia" charset="0"/>
              </a:rPr>
              <a:t>Instead of storing your data</a:t>
            </a:r>
            <a:r>
              <a:rPr lang="en-US" altLang="zh-CN" dirty="0" smtClean="0">
                <a:latin typeface="Constantia" charset="0"/>
              </a:rPr>
              <a:t> in </a:t>
            </a:r>
            <a:r>
              <a:rPr lang="en-US" altLang="zh-CN" dirty="0" smtClean="0">
                <a:solidFill>
                  <a:srgbClr val="FF0000"/>
                </a:solidFill>
                <a:latin typeface="Constantia" charset="0"/>
              </a:rPr>
              <a:t>tables and rows</a:t>
            </a:r>
            <a:r>
              <a:rPr lang="en-US" altLang="zh-CN" dirty="0" smtClean="0">
                <a:solidFill>
                  <a:srgbClr val="000000"/>
                </a:solidFill>
                <a:latin typeface="Constantia" charset="0"/>
              </a:rPr>
              <a:t> as you would with a relational database, in </a:t>
            </a:r>
            <a:r>
              <a:rPr lang="en-US" altLang="zh-CN" dirty="0" err="1" smtClean="0">
                <a:solidFill>
                  <a:srgbClr val="000000"/>
                </a:solidFill>
                <a:latin typeface="Constantia" charset="0"/>
              </a:rPr>
              <a:t>MongoDB</a:t>
            </a:r>
            <a:r>
              <a:rPr lang="en-US" altLang="zh-CN" dirty="0" smtClean="0">
                <a:solidFill>
                  <a:srgbClr val="000000"/>
                </a:solidFill>
                <a:latin typeface="Constantia" charset="0"/>
              </a:rPr>
              <a:t> you store </a:t>
            </a:r>
            <a:r>
              <a:rPr lang="en-US" altLang="zh-CN" b="1" dirty="0" smtClean="0">
                <a:solidFill>
                  <a:srgbClr val="0000FF"/>
                </a:solidFill>
                <a:latin typeface="Constantia" charset="0"/>
              </a:rPr>
              <a:t>JSON-like documents </a:t>
            </a:r>
            <a:r>
              <a:rPr lang="en-US" altLang="zh-CN" dirty="0" smtClean="0">
                <a:solidFill>
                  <a:srgbClr val="000000"/>
                </a:solidFill>
                <a:latin typeface="Constantia" charset="0"/>
              </a:rPr>
              <a:t>with </a:t>
            </a:r>
            <a:r>
              <a:rPr lang="en-US" altLang="zh-CN" b="1" dirty="0" smtClean="0">
                <a:solidFill>
                  <a:srgbClr val="800000"/>
                </a:solidFill>
                <a:latin typeface="Constantia" charset="0"/>
              </a:rPr>
              <a:t>dynamic schemas</a:t>
            </a:r>
            <a:endParaRPr lang="en-US" altLang="zh-CN" dirty="0" smtClean="0">
              <a:solidFill>
                <a:srgbClr val="000000"/>
              </a:solidFill>
              <a:latin typeface="Constantia" charset="0"/>
            </a:endParaRP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1281112"/>
          </a:xfrm>
        </p:spPr>
        <p:txBody>
          <a:bodyPr/>
          <a:lstStyle/>
          <a:p>
            <a:r>
              <a:rPr lang="en-US" dirty="0" smtClean="0"/>
              <a:t>Motivations</a:t>
            </a:r>
          </a:p>
        </p:txBody>
      </p:sp>
      <p:sp>
        <p:nvSpPr>
          <p:cNvPr id="35843" name="Rectangle 3"/>
          <p:cNvSpPr>
            <a:spLocks noGrp="1"/>
          </p:cNvSpPr>
          <p:nvPr>
            <p:ph idx="1"/>
          </p:nvPr>
        </p:nvSpPr>
        <p:spPr>
          <a:xfrm>
            <a:off x="609600" y="1524000"/>
            <a:ext cx="8305800" cy="5181600"/>
          </a:xfrm>
        </p:spPr>
        <p:txBody>
          <a:bodyPr rtlCol="0">
            <a:normAutofit fontScale="92500" lnSpcReduction="10000"/>
          </a:bodyPr>
          <a:lstStyle/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Problems with SQL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Rigid schema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Not easily scalable (designed for 90’s technology or worse)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Requires unintuitive joins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3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Perks of </a:t>
            </a:r>
            <a:r>
              <a:rPr lang="en-US" sz="30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mongoDB</a:t>
            </a:r>
            <a:endParaRPr lang="en-US" sz="3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Easy interface with common languages (Java,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Javascript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PHP, etc.)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DB tech should run anywhere (VM’s, cloud, etc.)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Keeps essential features of RDBMS’s while learning from key-value </a:t>
            </a:r>
            <a:r>
              <a:rPr lang="en-US" sz="28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noSQL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systems</a:t>
            </a:r>
          </a:p>
          <a:p>
            <a:pPr marL="457200" lvl="1" indent="0" fontAlgn="auto">
              <a:spcAft>
                <a:spcPts val="0"/>
              </a:spcAft>
              <a:buFont typeface="Wingdings 3" charset="2"/>
              <a:buNone/>
              <a:defRPr/>
            </a:pPr>
            <a:endParaRPr lang="en-US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MongoDB</a:t>
            </a:r>
            <a:r>
              <a:rPr lang="en-US" dirty="0" smtClean="0"/>
              <a:t>?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566" y="1848525"/>
            <a:ext cx="7345363" cy="1365049"/>
          </a:xfrm>
        </p:spPr>
        <p:txBody>
          <a:bodyPr/>
          <a:lstStyle/>
          <a:p>
            <a:r>
              <a:rPr lang="en-US" b="1" dirty="0" smtClean="0">
                <a:solidFill>
                  <a:srgbClr val="800000"/>
                </a:solidFill>
              </a:rPr>
              <a:t>Document-Oriented DB</a:t>
            </a:r>
          </a:p>
          <a:p>
            <a:pPr lvl="1"/>
            <a:r>
              <a:rPr lang="en-US" dirty="0" smtClean="0"/>
              <a:t>Unit object is a document instead of a row (tuple) in relational DBs</a:t>
            </a:r>
            <a:endParaRPr lang="en-US" dirty="0"/>
          </a:p>
        </p:txBody>
      </p:sp>
      <p:pic>
        <p:nvPicPr>
          <p:cNvPr id="24" name="Picture 23" descr="Screen Shot 2015-03-13 at 8.29.20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" y="3083995"/>
            <a:ext cx="6050585" cy="2675892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2895600"/>
            <a:ext cx="4284006" cy="415664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3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/>
              <a:t>It stands for </a:t>
            </a:r>
            <a:r>
              <a:rPr lang="en-US" b="1" dirty="0" smtClean="0"/>
              <a:t>J</a:t>
            </a:r>
            <a:r>
              <a:rPr lang="en-US" dirty="0" smtClean="0"/>
              <a:t>ava</a:t>
            </a:r>
            <a:r>
              <a:rPr lang="en-US" b="1" dirty="0" smtClean="0"/>
              <a:t>S</a:t>
            </a:r>
            <a:r>
              <a:rPr lang="en-US" dirty="0" smtClean="0"/>
              <a:t>cript </a:t>
            </a:r>
            <a:r>
              <a:rPr lang="en-US" b="1" dirty="0" smtClean="0"/>
              <a:t>O</a:t>
            </a:r>
            <a:r>
              <a:rPr lang="en-US" dirty="0" smtClean="0"/>
              <a:t>bject </a:t>
            </a:r>
            <a:r>
              <a:rPr lang="en-US" b="1" dirty="0" smtClean="0"/>
              <a:t>N</a:t>
            </a:r>
            <a:r>
              <a:rPr lang="en-US" dirty="0" smtClean="0"/>
              <a:t>otation</a:t>
            </a:r>
          </a:p>
          <a:p>
            <a:pPr algn="just"/>
            <a:r>
              <a:rPr lang="en-US" dirty="0" smtClean="0"/>
              <a:t>It is a lightweight format for storing and transporting data</a:t>
            </a:r>
          </a:p>
          <a:p>
            <a:pPr algn="just"/>
            <a:r>
              <a:rPr lang="en-US" dirty="0" smtClean="0"/>
              <a:t>It is often used when data is sent from a server to a web page</a:t>
            </a:r>
          </a:p>
          <a:p>
            <a:pPr algn="just"/>
            <a:r>
              <a:rPr lang="en-US" dirty="0" smtClean="0"/>
              <a:t>It is "self-describing" and easy to understand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990600" y="2438400"/>
            <a:ext cx="6858000" cy="35814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{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"employees"</a:t>
            </a: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:[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    {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2000" b="0" i="0" dirty="0" err="1" smtClean="0">
                <a:solidFill>
                  <a:srgbClr val="A52A2A"/>
                </a:solidFill>
                <a:latin typeface="Consolas"/>
              </a:rPr>
              <a:t>firstName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"John"</a:t>
            </a: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2000" b="0" i="0" dirty="0" err="1" smtClean="0">
                <a:solidFill>
                  <a:srgbClr val="A52A2A"/>
                </a:solidFill>
                <a:latin typeface="Consolas"/>
              </a:rPr>
              <a:t>lastName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"Doe"</a:t>
            </a: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},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    {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2000" b="0" i="0" dirty="0" err="1" smtClean="0">
                <a:solidFill>
                  <a:srgbClr val="A52A2A"/>
                </a:solidFill>
                <a:latin typeface="Consolas"/>
              </a:rPr>
              <a:t>firstName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"Anna"</a:t>
            </a: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2000" b="0" i="0" dirty="0" err="1" smtClean="0">
                <a:solidFill>
                  <a:srgbClr val="A52A2A"/>
                </a:solidFill>
                <a:latin typeface="Consolas"/>
              </a:rPr>
              <a:t>lastName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"Smith"</a:t>
            </a: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},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    {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2000" b="0" i="0" dirty="0" err="1" smtClean="0">
                <a:solidFill>
                  <a:srgbClr val="A52A2A"/>
                </a:solidFill>
                <a:latin typeface="Consolas"/>
              </a:rPr>
              <a:t>firstName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"Peter"</a:t>
            </a: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, 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2000" b="0" i="0" dirty="0" err="1" smtClean="0">
                <a:solidFill>
                  <a:srgbClr val="A52A2A"/>
                </a:solidFill>
                <a:latin typeface="Consolas"/>
              </a:rPr>
              <a:t>lastName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</a:t>
            </a: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:</a:t>
            </a:r>
            <a:r>
              <a:rPr lang="en-US" sz="2000" b="0" i="0" dirty="0" smtClean="0">
                <a:solidFill>
                  <a:srgbClr val="A52A2A"/>
                </a:solidFill>
                <a:latin typeface="Consolas"/>
              </a:rPr>
              <a:t>"Jones"</a:t>
            </a: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}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]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b="0" i="0" dirty="0" smtClean="0">
                <a:solidFill>
                  <a:srgbClr val="000000"/>
                </a:solidFill>
                <a:latin typeface="Consolas"/>
              </a:rPr>
              <a:t>}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JSON Example</a:t>
            </a:r>
            <a:endParaRPr lang="en-US" dirty="0"/>
          </a:p>
        </p:txBody>
      </p:sp>
      <p:pic>
        <p:nvPicPr>
          <p:cNvPr id="7" name="Picture 6" descr="Screen Shot 2015-03-13 at 10.27.04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282" y="1788160"/>
            <a:ext cx="3924636" cy="445643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1146895" y="2794000"/>
            <a:ext cx="446387" cy="5283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6696" y="2455446"/>
            <a:ext cx="14765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One document</a:t>
            </a:r>
            <a:endParaRPr lang="en-US" sz="1600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1898735" y="1493520"/>
            <a:ext cx="507347" cy="6188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122536" y="1175286"/>
            <a:ext cx="1218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Field Name</a:t>
            </a:r>
            <a:endParaRPr lang="en-US" sz="16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15775" y="1662797"/>
            <a:ext cx="944880" cy="44953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129354" y="1344563"/>
            <a:ext cx="11740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Field Value</a:t>
            </a:r>
            <a:endParaRPr lang="en-US" sz="1600" dirty="0"/>
          </a:p>
        </p:txBody>
      </p:sp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5212081" y="2016760"/>
            <a:ext cx="3312160" cy="3124200"/>
          </a:xfrm>
        </p:spPr>
        <p:txBody>
          <a:bodyPr>
            <a:noAutofit/>
          </a:bodyPr>
          <a:lstStyle/>
          <a:p>
            <a:r>
              <a:rPr lang="en-US" sz="1800" b="1" i="1" dirty="0" smtClean="0">
                <a:solidFill>
                  <a:srgbClr val="800000"/>
                </a:solidFill>
              </a:rPr>
              <a:t>Field Value</a:t>
            </a:r>
          </a:p>
          <a:p>
            <a:pPr lvl="1"/>
            <a:r>
              <a:rPr lang="en-US" sz="1600" dirty="0" smtClean="0"/>
              <a:t>Scalar (</a:t>
            </a:r>
            <a:r>
              <a:rPr lang="en-US" sz="1600" dirty="0" err="1" smtClean="0"/>
              <a:t>Int</a:t>
            </a:r>
            <a:r>
              <a:rPr lang="en-US" sz="1600" dirty="0" smtClean="0"/>
              <a:t>, Boolean, String, Date, …)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/>
              <a:t>Document (Embedding or Nesting)</a:t>
            </a:r>
          </a:p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Array of JSON objects</a:t>
            </a:r>
          </a:p>
          <a:p>
            <a:pPr lvl="1"/>
            <a:endParaRPr lang="en-US" sz="1600" dirty="0" smtClean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="" xmlns:p14="http://schemas.microsoft.com/office/powerpoint/2010/main" val="345105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NoSQL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382000" cy="469392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Stands for Not </a:t>
            </a:r>
            <a:r>
              <a:rPr lang="en-US" smtClean="0"/>
              <a:t>Only </a:t>
            </a:r>
            <a:r>
              <a:rPr lang="en-US" smtClean="0"/>
              <a:t>SQL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Class of non-relational data storage systems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Usually do not require a fixed table schema nor do they use the concept of joins</a:t>
            </a:r>
          </a:p>
          <a:p>
            <a:pPr lvl="1" algn="just"/>
            <a:r>
              <a:rPr lang="en-US" dirty="0" smtClean="0"/>
              <a:t>Distributed data storage systems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All </a:t>
            </a:r>
            <a:r>
              <a:rPr lang="en-US" dirty="0" err="1" smtClean="0"/>
              <a:t>NoSQL</a:t>
            </a:r>
            <a:r>
              <a:rPr lang="en-US" dirty="0" smtClean="0"/>
              <a:t> offerings relax one or more of the ACID properties </a:t>
            </a:r>
          </a:p>
          <a:p>
            <a:pPr lvl="1" algn="just"/>
            <a:r>
              <a:rPr lang="en-US" dirty="0" smtClean="0"/>
              <a:t>will talk about the CAP theorem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186</TotalTime>
  <Words>383</Words>
  <Application>Microsoft Office PowerPoint</Application>
  <PresentationFormat>On-screen Show (4:3)</PresentationFormat>
  <Paragraphs>83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Flow</vt:lpstr>
      <vt:lpstr>MongoDB</vt:lpstr>
      <vt:lpstr>MongoDB History</vt:lpstr>
      <vt:lpstr>What is MongoDB?</vt:lpstr>
      <vt:lpstr>Motivations</vt:lpstr>
      <vt:lpstr>What is MongoDB? (Cont’d)</vt:lpstr>
      <vt:lpstr>JSON</vt:lpstr>
      <vt:lpstr>JSON Example</vt:lpstr>
      <vt:lpstr>JSON Example</vt:lpstr>
      <vt:lpstr>What is NoSQL</vt:lpstr>
      <vt:lpstr>NoSQL: Categories</vt:lpstr>
      <vt:lpstr>What does NoSQL Not Provide</vt:lpstr>
      <vt:lpstr>JSON </vt:lpstr>
      <vt:lpstr>MongoDB Model</vt:lpstr>
      <vt:lpstr>No Defined Schema  (Schema-free Or Schema-less)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MongoDB</dc:title>
  <dc:creator>Rushali</dc:creator>
  <cp:lastModifiedBy>Rushali</cp:lastModifiedBy>
  <cp:revision>13</cp:revision>
  <dcterms:created xsi:type="dcterms:W3CDTF">2020-11-01T16:45:42Z</dcterms:created>
  <dcterms:modified xsi:type="dcterms:W3CDTF">2021-10-25T09:19:15Z</dcterms:modified>
</cp:coreProperties>
</file>