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2" r:id="rId4"/>
    <p:sldId id="275" r:id="rId5"/>
    <p:sldId id="258" r:id="rId6"/>
    <p:sldId id="259" r:id="rId7"/>
    <p:sldId id="260" r:id="rId8"/>
    <p:sldId id="274" r:id="rId9"/>
    <p:sldId id="276" r:id="rId10"/>
    <p:sldId id="279" r:id="rId11"/>
    <p:sldId id="278" r:id="rId12"/>
    <p:sldId id="270" r:id="rId13"/>
    <p:sldId id="271" r:id="rId14"/>
    <p:sldId id="28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B4C2FA00-9BCF-4D21-9892-E3EA035835B4}" type="datetimeFigureOut">
              <a:rPr lang="en-US" smtClean="0"/>
              <a:pPr/>
              <a:t>7/21/2022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422939F7-53C5-48B2-8A3E-624BC36EF2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447800"/>
            <a:ext cx="7406640" cy="1472184"/>
          </a:xfrm>
        </p:spPr>
        <p:txBody>
          <a:bodyPr/>
          <a:lstStyle/>
          <a:p>
            <a:pPr algn="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9718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Rushali Patil </a:t>
            </a:r>
          </a:p>
          <a:p>
            <a:pPr algn="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352800" y="3581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1524000"/>
            <a:ext cx="49530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 TABLE accounts</a:t>
            </a:r>
          </a:p>
          <a:p>
            <a:pPr fontAlgn="base"/>
            <a:r>
              <a:rPr lang="en-US" dirty="0" smtClean="0"/>
              <a:t>( 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acc_num</a:t>
            </a:r>
            <a:r>
              <a:rPr lang="en-US" dirty="0" smtClean="0"/>
              <a:t> INTEGER,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acc_type</a:t>
            </a:r>
            <a:r>
              <a:rPr lang="en-US" dirty="0" smtClean="0"/>
              <a:t> INTEGER, 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acc_descr</a:t>
            </a:r>
            <a:r>
              <a:rPr lang="en-US" dirty="0" smtClean="0"/>
              <a:t> CHAR(20), </a:t>
            </a:r>
          </a:p>
          <a:p>
            <a:pPr fontAlgn="base"/>
            <a:r>
              <a:rPr lang="en-US" dirty="0" smtClean="0"/>
              <a:t> PRIMARY KEY </a:t>
            </a:r>
            <a:r>
              <a:rPr lang="en-US" dirty="0" err="1" smtClean="0"/>
              <a:t>acc_num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);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 TABLE </a:t>
            </a:r>
            <a:r>
              <a:rPr lang="en-US" dirty="0" err="1" smtClean="0"/>
              <a:t>sub_accounts</a:t>
            </a:r>
            <a:r>
              <a:rPr lang="en-US" dirty="0" smtClean="0"/>
              <a:t> </a:t>
            </a:r>
          </a:p>
          <a:p>
            <a:pPr fontAlgn="base"/>
            <a:r>
              <a:rPr lang="en-US" dirty="0" smtClean="0"/>
              <a:t>( </a:t>
            </a:r>
          </a:p>
          <a:p>
            <a:pPr fontAlgn="base"/>
            <a:r>
              <a:rPr lang="en-US" dirty="0" err="1" smtClean="0"/>
              <a:t>sub_acc</a:t>
            </a:r>
            <a:r>
              <a:rPr lang="en-US" dirty="0" smtClean="0"/>
              <a:t> INTEGER PRIMARY KEY, </a:t>
            </a:r>
          </a:p>
          <a:p>
            <a:pPr fontAlgn="base"/>
            <a:r>
              <a:rPr lang="en-US" dirty="0" err="1" smtClean="0"/>
              <a:t>ref_num</a:t>
            </a:r>
            <a:r>
              <a:rPr lang="en-US" dirty="0" smtClean="0"/>
              <a:t> INTEGER NOT NULL, </a:t>
            </a:r>
          </a:p>
          <a:p>
            <a:pPr fontAlgn="base"/>
            <a:r>
              <a:rPr lang="en-US" dirty="0" err="1" smtClean="0"/>
              <a:t>ref_type</a:t>
            </a:r>
            <a:r>
              <a:rPr lang="en-US" dirty="0" smtClean="0"/>
              <a:t> INTEGER NOT NULL, </a:t>
            </a:r>
          </a:p>
          <a:p>
            <a:pPr fontAlgn="base"/>
            <a:r>
              <a:rPr lang="en-US" dirty="0" err="1" smtClean="0"/>
              <a:t>sub_descr</a:t>
            </a:r>
            <a:r>
              <a:rPr lang="en-US" dirty="0" smtClean="0"/>
              <a:t> CHAR(20), </a:t>
            </a:r>
          </a:p>
          <a:p>
            <a:pPr fontAlgn="base"/>
            <a:r>
              <a:rPr lang="en-US" dirty="0" smtClean="0"/>
              <a:t>FOREIGN KEY </a:t>
            </a:r>
            <a:r>
              <a:rPr lang="en-US" dirty="0" err="1" smtClean="0"/>
              <a:t>ref_num</a:t>
            </a:r>
            <a:r>
              <a:rPr lang="en-US" dirty="0" smtClean="0"/>
              <a:t>  REFERENCES accounts (</a:t>
            </a:r>
            <a:r>
              <a:rPr lang="en-US" dirty="0" err="1" smtClean="0"/>
              <a:t>acc_num</a:t>
            </a:r>
            <a:r>
              <a:rPr lang="en-US" dirty="0" smtClean="0"/>
              <a:t>) ON DELETE CASCADE ON UPDATE CASCADE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352800" y="3581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191000" y="1524000"/>
            <a:ext cx="4953000" cy="495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 TABLE accounts1</a:t>
            </a:r>
          </a:p>
          <a:p>
            <a:pPr fontAlgn="base"/>
            <a:r>
              <a:rPr lang="en-US" dirty="0" smtClean="0"/>
              <a:t>( 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acc_num</a:t>
            </a:r>
            <a:r>
              <a:rPr lang="en-US" dirty="0" smtClean="0"/>
              <a:t> INTEGER,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acc_type</a:t>
            </a:r>
            <a:r>
              <a:rPr lang="en-US" dirty="0" smtClean="0"/>
              <a:t> INTEGER, </a:t>
            </a:r>
          </a:p>
          <a:p>
            <a:pPr fontAlgn="base"/>
            <a:r>
              <a:rPr lang="en-US" dirty="0" smtClean="0"/>
              <a:t> </a:t>
            </a:r>
            <a:r>
              <a:rPr lang="en-US" dirty="0" err="1" smtClean="0"/>
              <a:t>acc_descr</a:t>
            </a:r>
            <a:r>
              <a:rPr lang="en-US" dirty="0" smtClean="0"/>
              <a:t> CHAR(20), </a:t>
            </a:r>
          </a:p>
          <a:p>
            <a:pPr fontAlgn="base"/>
            <a:r>
              <a:rPr lang="en-US" dirty="0" smtClean="0"/>
              <a:t> PRIMARY KEY (</a:t>
            </a:r>
            <a:r>
              <a:rPr lang="en-US" dirty="0" err="1" smtClean="0"/>
              <a:t>acc_num</a:t>
            </a:r>
            <a:r>
              <a:rPr lang="en-US" dirty="0" smtClean="0"/>
              <a:t>, </a:t>
            </a:r>
            <a:r>
              <a:rPr lang="en-US" dirty="0" err="1" smtClean="0"/>
              <a:t>acc_type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); </a:t>
            </a:r>
          </a:p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 TABLE sub_accounts1 </a:t>
            </a:r>
          </a:p>
          <a:p>
            <a:pPr fontAlgn="base"/>
            <a:r>
              <a:rPr lang="en-US" dirty="0" smtClean="0"/>
              <a:t>( </a:t>
            </a:r>
          </a:p>
          <a:p>
            <a:pPr fontAlgn="base"/>
            <a:r>
              <a:rPr lang="en-US" dirty="0" err="1" smtClean="0"/>
              <a:t>sub_acc</a:t>
            </a:r>
            <a:r>
              <a:rPr lang="en-US" dirty="0" smtClean="0"/>
              <a:t> INTEGER PRIMARY KEY, </a:t>
            </a:r>
            <a:r>
              <a:rPr lang="en-US" dirty="0" err="1" smtClean="0"/>
              <a:t>ref_num</a:t>
            </a:r>
            <a:r>
              <a:rPr lang="en-US" dirty="0" smtClean="0"/>
              <a:t> INTEGER NOT NULL, </a:t>
            </a:r>
          </a:p>
          <a:p>
            <a:pPr fontAlgn="base"/>
            <a:r>
              <a:rPr lang="en-US" dirty="0" err="1" smtClean="0"/>
              <a:t>ref_type</a:t>
            </a:r>
            <a:r>
              <a:rPr lang="en-US" dirty="0" smtClean="0"/>
              <a:t> INTEGER NOT NULL, </a:t>
            </a:r>
            <a:r>
              <a:rPr lang="en-US" dirty="0" err="1" smtClean="0"/>
              <a:t>sub_descr</a:t>
            </a:r>
            <a:r>
              <a:rPr lang="en-US" dirty="0" smtClean="0"/>
              <a:t> CHAR(20), </a:t>
            </a:r>
          </a:p>
          <a:p>
            <a:pPr fontAlgn="base"/>
            <a:r>
              <a:rPr lang="en-US" dirty="0" smtClean="0"/>
              <a:t>FOREIGN KEY (</a:t>
            </a:r>
            <a:r>
              <a:rPr lang="en-US" dirty="0" err="1" smtClean="0"/>
              <a:t>ref_num</a:t>
            </a:r>
            <a:r>
              <a:rPr lang="en-US" dirty="0" smtClean="0"/>
              <a:t>, </a:t>
            </a:r>
            <a:r>
              <a:rPr lang="en-US" dirty="0" err="1" smtClean="0"/>
              <a:t>ref_type</a:t>
            </a:r>
            <a:r>
              <a:rPr lang="en-US" dirty="0" smtClean="0"/>
              <a:t>) REFERENCES accounts (</a:t>
            </a:r>
            <a:r>
              <a:rPr lang="en-US" dirty="0" err="1" smtClean="0"/>
              <a:t>acc_num</a:t>
            </a:r>
            <a:r>
              <a:rPr lang="en-US" dirty="0" smtClean="0"/>
              <a:t>, </a:t>
            </a:r>
            <a:r>
              <a:rPr lang="en-US" dirty="0" err="1" smtClean="0"/>
              <a:t>acc_type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);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288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Column FK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Foreign Key Using ALTER TABLE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905000"/>
            <a:ext cx="4343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ADD FOREIGN KEY(</a:t>
            </a:r>
            <a:r>
              <a:rPr lang="en-US" dirty="0" err="1" smtClean="0"/>
              <a:t>column_name</a:t>
            </a:r>
            <a:r>
              <a:rPr lang="en-US" dirty="0" smtClean="0"/>
              <a:t>) REFERENCES 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24400" y="3733800"/>
            <a:ext cx="42672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ALTER TABLE stud</a:t>
            </a:r>
          </a:p>
          <a:p>
            <a:pPr fontAlgn="base"/>
            <a:r>
              <a:rPr lang="en-US" dirty="0" smtClean="0"/>
              <a:t>ADD FOREIGN KEY(Dept) REFERENCES branch(</a:t>
            </a:r>
            <a:r>
              <a:rPr lang="en-US" dirty="0" err="1" smtClean="0"/>
              <a:t>bcode</a:t>
            </a:r>
            <a:r>
              <a:rPr lang="en-US" dirty="0" smtClean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Foreign Key Constraint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41910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ADD CONSTRAINT  </a:t>
            </a:r>
            <a:r>
              <a:rPr lang="en-US" dirty="0" err="1" smtClean="0"/>
              <a:t>fk_name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FOREIGN KEY (</a:t>
            </a:r>
            <a:r>
              <a:rPr lang="en-US" dirty="0" err="1" smtClean="0"/>
              <a:t>column_name</a:t>
            </a:r>
            <a:r>
              <a:rPr lang="en-US" dirty="0" smtClean="0"/>
              <a:t>) REFERENCES </a:t>
            </a:r>
            <a:r>
              <a:rPr lang="en-US" dirty="0" err="1" smtClean="0"/>
              <a:t>table_name</a:t>
            </a:r>
            <a:r>
              <a:rPr lang="en-US" dirty="0" smtClean="0"/>
              <a:t>(</a:t>
            </a:r>
            <a:r>
              <a:rPr lang="en-US" dirty="0" err="1" smtClean="0"/>
              <a:t>column_name</a:t>
            </a:r>
            <a:r>
              <a:rPr lang="en-US" dirty="0" smtClean="0"/>
              <a:t>);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3733800"/>
            <a:ext cx="4419600" cy="2133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ALTER TABLE </a:t>
            </a:r>
            <a:r>
              <a:rPr lang="en-US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DROP FOREIGN KEY </a:t>
            </a:r>
            <a:r>
              <a:rPr lang="en-US" dirty="0" err="1" smtClean="0"/>
              <a:t>fk_name</a:t>
            </a:r>
            <a:r>
              <a:rPr lang="en-US" dirty="0" smtClean="0"/>
              <a:t>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5410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Constraint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28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FK constraint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Unnamed Foreign Key 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 flipV="1">
            <a:off x="3125585" y="3924300"/>
            <a:ext cx="455815" cy="1530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81400" y="2286000"/>
            <a:ext cx="5410200" cy="32766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 latinLnBrk="1"/>
            <a:r>
              <a:rPr lang="en-US" sz="2000" b="1" dirty="0" smtClean="0"/>
              <a:t>SELECT</a:t>
            </a:r>
            <a:r>
              <a:rPr lang="en-US" sz="2000" dirty="0" smtClean="0"/>
              <a:t> </a:t>
            </a:r>
            <a:r>
              <a:rPr lang="en-US" sz="2000" dirty="0" err="1" smtClean="0"/>
              <a:t>Constraint_name</a:t>
            </a:r>
            <a:r>
              <a:rPr lang="en-US" sz="2000" dirty="0" smtClean="0"/>
              <a:t>, </a:t>
            </a:r>
            <a:r>
              <a:rPr lang="en-US" sz="2000" dirty="0" err="1" smtClean="0"/>
              <a:t>Table_schema</a:t>
            </a:r>
            <a:r>
              <a:rPr lang="en-US" sz="2000" dirty="0" smtClean="0"/>
              <a:t> ,</a:t>
            </a:r>
          </a:p>
          <a:p>
            <a:pPr fontAlgn="base" latinLnBrk="1"/>
            <a:r>
              <a:rPr lang="en-US" sz="2000" dirty="0" smtClean="0"/>
              <a:t>            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Constraint_type</a:t>
            </a:r>
            <a:endParaRPr lang="en-US" sz="2000" dirty="0" smtClean="0"/>
          </a:p>
          <a:p>
            <a:pPr fontAlgn="base" latinLnBrk="1"/>
            <a:r>
              <a:rPr lang="en-US" sz="2000" b="1" dirty="0" smtClean="0"/>
              <a:t>FROM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Information_schema.Table_constraints</a:t>
            </a:r>
            <a:endParaRPr lang="en-US" sz="2000" dirty="0" smtClean="0"/>
          </a:p>
          <a:p>
            <a:pPr fontAlgn="base" latinLnBrk="1"/>
            <a:r>
              <a:rPr lang="en-US" sz="2000" b="1" dirty="0" smtClean="0"/>
              <a:t>WHERE</a:t>
            </a:r>
            <a:r>
              <a:rPr lang="en-US" sz="2000" dirty="0" smtClean="0"/>
              <a:t> </a:t>
            </a:r>
            <a:r>
              <a:rPr lang="en-US" sz="2000" dirty="0" err="1" smtClean="0"/>
              <a:t>Table_name</a:t>
            </a:r>
            <a:r>
              <a:rPr lang="en-US" sz="2000" dirty="0" smtClean="0"/>
              <a:t>=‘</a:t>
            </a:r>
            <a:r>
              <a:rPr lang="en-US" sz="2000" dirty="0" err="1" smtClean="0"/>
              <a:t>emp</a:t>
            </a:r>
            <a:r>
              <a:rPr lang="en-US" sz="2000" dirty="0" smtClean="0"/>
              <a:t>’;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2860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 constraints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49808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Primary key: </a:t>
            </a:r>
            <a:r>
              <a:rPr lang="en-US" dirty="0" smtClean="0"/>
              <a:t>is a candidate key that the database designer selects while designing the database</a:t>
            </a:r>
          </a:p>
          <a:p>
            <a:pPr algn="just">
              <a:buNone/>
            </a:pPr>
            <a:r>
              <a:rPr lang="en-US" dirty="0" smtClean="0"/>
              <a:t>                                 </a:t>
            </a:r>
            <a:r>
              <a:rPr lang="en-US" b="1" dirty="0" smtClean="0"/>
              <a:t> OR</a:t>
            </a:r>
          </a:p>
          <a:p>
            <a:pPr algn="just"/>
            <a:r>
              <a:rPr lang="en-US" dirty="0" smtClean="0"/>
              <a:t>A column or set of columns in a table that uniquely identifies </a:t>
            </a:r>
            <a:r>
              <a:rPr lang="en-US" dirty="0" err="1" smtClean="0"/>
              <a:t>tuples</a:t>
            </a:r>
            <a:r>
              <a:rPr lang="en-US" dirty="0" smtClean="0"/>
              <a:t> (rows) in that table</a:t>
            </a:r>
          </a:p>
          <a:p>
            <a:pPr algn="just"/>
            <a:r>
              <a:rPr lang="en-US" dirty="0" smtClean="0"/>
              <a:t>For each entity, selection of the primary key is based on requirement and developers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8768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057400"/>
          <a:ext cx="7848600" cy="287356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3000" y="5103674"/>
            <a:ext cx="2819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Candidate Key  </a:t>
            </a:r>
            <a:r>
              <a:rPr lang="en-US" dirty="0" smtClean="0"/>
              <a:t>                                        </a:t>
            </a:r>
            <a:r>
              <a:rPr lang="en-US" b="1" dirty="0" smtClean="0"/>
              <a:t>  </a:t>
            </a:r>
            <a:r>
              <a:rPr lang="en-US" dirty="0" smtClean="0"/>
              <a:t>                               </a:t>
            </a:r>
          </a:p>
          <a:p>
            <a:r>
              <a:rPr lang="en-US" dirty="0" err="1" smtClean="0"/>
              <a:t>RollNo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PRN</a:t>
            </a:r>
          </a:p>
          <a:p>
            <a:r>
              <a:rPr lang="en-US" dirty="0" smtClean="0"/>
              <a:t>                              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953000" y="53340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Any one can be selected as a Primary  Key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667000" y="5715000"/>
            <a:ext cx="2133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895600" y="5867400"/>
            <a:ext cx="2057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Key Using CREATE TABLE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905000"/>
            <a:ext cx="3733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 TABLE </a:t>
            </a:r>
            <a:r>
              <a:rPr lang="en-US" dirty="0" err="1" smtClean="0"/>
              <a:t>table_name</a:t>
            </a:r>
            <a:r>
              <a:rPr lang="en-US" dirty="0" smtClean="0"/>
              <a:t>(  </a:t>
            </a:r>
          </a:p>
          <a:p>
            <a:pPr fontAlgn="base"/>
            <a:r>
              <a:rPr lang="en-US" dirty="0" smtClean="0"/>
              <a:t>    col1 </a:t>
            </a:r>
            <a:r>
              <a:rPr lang="en-US" dirty="0" err="1" smtClean="0"/>
              <a:t>datatype</a:t>
            </a:r>
            <a:r>
              <a:rPr lang="en-US" dirty="0" smtClean="0"/>
              <a:t> PRIMARY KEY,  </a:t>
            </a:r>
          </a:p>
          <a:p>
            <a:pPr fontAlgn="base"/>
            <a:r>
              <a:rPr lang="en-US" dirty="0" smtClean="0"/>
              <a:t>    col2 </a:t>
            </a:r>
            <a:r>
              <a:rPr lang="en-US" dirty="0" err="1" smtClean="0"/>
              <a:t>datatype</a:t>
            </a:r>
            <a:r>
              <a:rPr lang="en-US" dirty="0" smtClean="0"/>
              <a:t>,  </a:t>
            </a:r>
          </a:p>
          <a:p>
            <a:pPr fontAlgn="base"/>
            <a:r>
              <a:rPr lang="en-US" dirty="0" smtClean="0"/>
              <a:t>    ...  </a:t>
            </a:r>
          </a:p>
          <a:p>
            <a:pPr fontAlgn="base"/>
            <a:r>
              <a:rPr lang="en-US" dirty="0" smtClean="0"/>
              <a:t>);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3733800"/>
            <a:ext cx="40386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 TABLE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(  </a:t>
            </a:r>
          </a:p>
          <a:p>
            <a:pPr fontAlgn="base"/>
            <a:r>
              <a:rPr lang="en-US" dirty="0" smtClean="0"/>
              <a:t>  col1 </a:t>
            </a:r>
            <a:r>
              <a:rPr lang="en-US" dirty="0" err="1" smtClean="0"/>
              <a:t>col_definition</a:t>
            </a:r>
            <a:r>
              <a:rPr lang="en-US" dirty="0" smtClean="0"/>
              <a:t>,  </a:t>
            </a:r>
          </a:p>
          <a:p>
            <a:pPr fontAlgn="base"/>
            <a:r>
              <a:rPr lang="en-US" dirty="0" smtClean="0"/>
              <a:t>  col2 </a:t>
            </a:r>
            <a:r>
              <a:rPr lang="en-US" dirty="0" err="1" smtClean="0"/>
              <a:t>col_definition</a:t>
            </a:r>
            <a:r>
              <a:rPr lang="en-US" dirty="0" smtClean="0"/>
              <a:t>,  </a:t>
            </a:r>
          </a:p>
          <a:p>
            <a:pPr fontAlgn="base"/>
            <a:r>
              <a:rPr lang="en-US" dirty="0" smtClean="0"/>
              <a:t>  ...  </a:t>
            </a:r>
          </a:p>
          <a:p>
            <a:pPr fontAlgn="base"/>
            <a:r>
              <a:rPr lang="en-US" dirty="0" smtClean="0"/>
              <a:t>  PRIMARY KEY (</a:t>
            </a:r>
            <a:r>
              <a:rPr lang="en-US" dirty="0" err="1" smtClean="0"/>
              <a:t>column_name</a:t>
            </a:r>
            <a:r>
              <a:rPr lang="en-US" dirty="0" smtClean="0"/>
              <a:t>(s))  </a:t>
            </a:r>
          </a:p>
          <a:p>
            <a:pPr fontAlgn="base"/>
            <a:r>
              <a:rPr lang="en-US" dirty="0" smtClean="0"/>
              <a:t>);  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Column PK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Column PK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Key Using ALTER TABLE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05400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</a:t>
            </a:r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905000"/>
            <a:ext cx="37338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ADD PRIMARY KEY(</a:t>
            </a:r>
            <a:r>
              <a:rPr lang="en-US" dirty="0" err="1" smtClean="0"/>
              <a:t>column_list</a:t>
            </a:r>
            <a:r>
              <a:rPr lang="en-US" dirty="0" smtClean="0"/>
              <a:t>);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724400" y="3733800"/>
            <a:ext cx="36576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DROP PRIMARY KEY;   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 PK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667000" y="5334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Drop PK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Primary Key Constraint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3352800" y="27432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724400" y="1905000"/>
            <a:ext cx="3962400" cy="1676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ADD CONSTRAINT </a:t>
            </a:r>
            <a:r>
              <a:rPr lang="en-US" dirty="0" err="1" smtClean="0"/>
              <a:t>cnstraint_name</a:t>
            </a:r>
            <a:r>
              <a:rPr lang="en-US" dirty="0" smtClean="0"/>
              <a:t>  </a:t>
            </a:r>
          </a:p>
          <a:p>
            <a:pPr fontAlgn="base"/>
            <a:r>
              <a:rPr lang="en-US" dirty="0" smtClean="0"/>
              <a:t>PRIMARY KEY(</a:t>
            </a:r>
            <a:r>
              <a:rPr lang="en-US" dirty="0" err="1" smtClean="0"/>
              <a:t>column_name</a:t>
            </a:r>
            <a:r>
              <a:rPr lang="en-US" dirty="0" smtClean="0"/>
              <a:t>);  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371600" cy="914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724400" y="3733800"/>
            <a:ext cx="40386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ALTER TABLE </a:t>
            </a:r>
            <a:r>
              <a:rPr lang="en-US" dirty="0" err="1" smtClean="0"/>
              <a:t>table_name</a:t>
            </a: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ADD CONSTRAINT </a:t>
            </a:r>
            <a:r>
              <a:rPr lang="en-US" dirty="0" err="1" smtClean="0"/>
              <a:t>cnstraint_name</a:t>
            </a:r>
            <a:r>
              <a:rPr lang="en-US" dirty="0" smtClean="0"/>
              <a:t>  </a:t>
            </a:r>
          </a:p>
          <a:p>
            <a:pPr fontAlgn="base"/>
            <a:r>
              <a:rPr lang="en-US" dirty="0" smtClean="0"/>
              <a:t>PRIMARY KEY(</a:t>
            </a:r>
            <a:r>
              <a:rPr lang="en-US" dirty="0" err="1" smtClean="0"/>
              <a:t>column_list</a:t>
            </a:r>
            <a:r>
              <a:rPr lang="en-US" dirty="0" smtClean="0"/>
              <a:t>);  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Column PK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667000" y="2286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Column PK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is a key used to link two tables together.</a:t>
            </a:r>
          </a:p>
          <a:p>
            <a:pPr algn="just"/>
            <a:r>
              <a:rPr lang="en-US" dirty="0" smtClean="0"/>
              <a:t>A FOREIGN KEY is a field (or collection of fields) in one table that refers to the PRIMARY KEY in another table.</a:t>
            </a:r>
          </a:p>
          <a:p>
            <a:pPr algn="just"/>
            <a:r>
              <a:rPr lang="en-US" dirty="0" smtClean="0"/>
              <a:t>The table containing </a:t>
            </a:r>
          </a:p>
          <a:p>
            <a:pPr lvl="1" algn="just"/>
            <a:r>
              <a:rPr lang="en-US" dirty="0" smtClean="0"/>
              <a:t>the foreign key is called the child table, and</a:t>
            </a:r>
          </a:p>
          <a:p>
            <a:pPr lvl="1" algn="just"/>
            <a:r>
              <a:rPr lang="en-US" dirty="0" smtClean="0"/>
              <a:t>the table containing the primary key is called the referenced or parent table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1752600"/>
          <a:ext cx="7162800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8065">
                <a:tc>
                  <a:txBody>
                    <a:bodyPr/>
                    <a:lstStyle/>
                    <a:p>
                      <a:r>
                        <a:rPr lang="en-US" dirty="0" smtClean="0"/>
                        <a:t>Branch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XYZ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681"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Electronics &amp; Telecommunications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ABC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MECH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Mechanical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</a:t>
                      </a:r>
                      <a:r>
                        <a:rPr lang="en-US" baseline="0" dirty="0" smtClean="0"/>
                        <a:t> LDA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818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Prof. PRS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7848600" cy="22612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76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1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67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61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672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23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6800" y="3962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Student Table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219200" y="1295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Branch Table</a:t>
            </a:r>
            <a:endParaRPr lang="en-US" b="1" dirty="0"/>
          </a:p>
        </p:txBody>
      </p:sp>
      <p:sp>
        <p:nvSpPr>
          <p:cNvPr id="8" name="Oval Callout 7"/>
          <p:cNvSpPr/>
          <p:nvPr/>
        </p:nvSpPr>
        <p:spPr>
          <a:xfrm>
            <a:off x="2057400" y="1371600"/>
            <a:ext cx="2286000" cy="3810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Primary Key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4724400" y="3962400"/>
            <a:ext cx="2971800" cy="457200"/>
          </a:xfrm>
          <a:prstGeom prst="wedgeEllipseCallo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1"/>
                </a:solidFill>
              </a:rPr>
              <a:t>Foreign Key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Foreign Key Using CREATE TABLE Statement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816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teach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648200" y="1524000"/>
            <a:ext cx="4267200" cy="2057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CREATE TABLE </a:t>
            </a:r>
            <a:r>
              <a:rPr lang="en-US" dirty="0" err="1" smtClean="0"/>
              <a:t>table_name</a:t>
            </a:r>
            <a:r>
              <a:rPr lang="en-US" dirty="0" smtClean="0"/>
              <a:t>(  </a:t>
            </a:r>
          </a:p>
          <a:p>
            <a:pPr fontAlgn="base"/>
            <a:r>
              <a:rPr lang="en-US" dirty="0" smtClean="0"/>
              <a:t>    col1 </a:t>
            </a:r>
            <a:r>
              <a:rPr lang="en-US" dirty="0" err="1" smtClean="0"/>
              <a:t>datatype</a:t>
            </a:r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    col2 </a:t>
            </a:r>
            <a:r>
              <a:rPr lang="en-US" dirty="0" err="1" smtClean="0"/>
              <a:t>datatype</a:t>
            </a:r>
            <a:r>
              <a:rPr lang="en-US" dirty="0" smtClean="0"/>
              <a:t>,  </a:t>
            </a:r>
          </a:p>
          <a:p>
            <a:pPr fontAlgn="base"/>
            <a:r>
              <a:rPr lang="en-US" dirty="0" smtClean="0"/>
              <a:t>    ...  </a:t>
            </a:r>
          </a:p>
          <a:p>
            <a:pPr fontAlgn="base"/>
            <a:r>
              <a:rPr lang="en-US" dirty="0" smtClean="0"/>
              <a:t> FOREIGN </a:t>
            </a:r>
            <a:r>
              <a:rPr lang="en-US" smtClean="0"/>
              <a:t>KEY (col2) </a:t>
            </a:r>
            <a:r>
              <a:rPr lang="en-US" dirty="0" smtClean="0"/>
              <a:t>REFERENCES table_name1 (</a:t>
            </a:r>
            <a:r>
              <a:rPr lang="en-US" dirty="0" err="1" smtClean="0"/>
              <a:t>column_name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);  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52800" y="41148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648200" y="3657600"/>
            <a:ext cx="4495800" cy="2667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endParaRPr lang="en-US" dirty="0" smtClean="0"/>
          </a:p>
          <a:p>
            <a:pPr fontAlgn="base"/>
            <a:r>
              <a:rPr lang="en-US" dirty="0" smtClean="0"/>
              <a:t>CREATE TABLE </a:t>
            </a:r>
            <a:r>
              <a:rPr lang="en-US" dirty="0" err="1" smtClean="0"/>
              <a:t>table_name</a:t>
            </a:r>
            <a:r>
              <a:rPr lang="en-US" dirty="0" smtClean="0"/>
              <a:t>(  </a:t>
            </a:r>
          </a:p>
          <a:p>
            <a:pPr fontAlgn="base"/>
            <a:r>
              <a:rPr lang="en-US" dirty="0" smtClean="0"/>
              <a:t>    col1 </a:t>
            </a:r>
            <a:r>
              <a:rPr lang="en-US" dirty="0" err="1" smtClean="0"/>
              <a:t>datatype</a:t>
            </a:r>
            <a:r>
              <a:rPr lang="en-US" dirty="0" smtClean="0"/>
              <a:t>  </a:t>
            </a:r>
          </a:p>
          <a:p>
            <a:pPr fontAlgn="base"/>
            <a:r>
              <a:rPr lang="en-US" dirty="0" smtClean="0"/>
              <a:t>    col2 </a:t>
            </a:r>
            <a:r>
              <a:rPr lang="en-US" dirty="0" err="1" smtClean="0"/>
              <a:t>datatype</a:t>
            </a:r>
            <a:r>
              <a:rPr lang="en-US" dirty="0" smtClean="0"/>
              <a:t>,  </a:t>
            </a:r>
          </a:p>
          <a:p>
            <a:pPr fontAlgn="base"/>
            <a:r>
              <a:rPr lang="en-US" dirty="0" smtClean="0"/>
              <a:t>    ...  </a:t>
            </a:r>
          </a:p>
          <a:p>
            <a:pPr fontAlgn="base"/>
            <a:r>
              <a:rPr lang="en-US" dirty="0" smtClean="0"/>
              <a:t> FOREIGN KEY (col2,  col3) REFERENCES table_name1 (</a:t>
            </a:r>
            <a:r>
              <a:rPr lang="en-US" dirty="0" err="1" smtClean="0"/>
              <a:t>column_list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);  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0800" y="5410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Column FK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743200" y="2438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One Column FK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1332</TotalTime>
  <Words>410</Words>
  <Application>Microsoft Office PowerPoint</Application>
  <PresentationFormat>On-screen Show (4:3)</PresentationFormat>
  <Paragraphs>218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Verdana</vt:lpstr>
      <vt:lpstr>Wingdings 2</vt:lpstr>
      <vt:lpstr>Solstice</vt:lpstr>
      <vt:lpstr>SQL</vt:lpstr>
      <vt:lpstr>Primary Key</vt:lpstr>
      <vt:lpstr>Example</vt:lpstr>
      <vt:lpstr> Primary Key Using CREATE TABLE Statement </vt:lpstr>
      <vt:lpstr> Primary Key Using ALTER TABLE Statement </vt:lpstr>
      <vt:lpstr> Primary Key Constraint  </vt:lpstr>
      <vt:lpstr>Foreign Key</vt:lpstr>
      <vt:lpstr>Example</vt:lpstr>
      <vt:lpstr> Foreign Key Using CREATE TABLE Statement </vt:lpstr>
      <vt:lpstr> Example </vt:lpstr>
      <vt:lpstr> Example </vt:lpstr>
      <vt:lpstr> Foreign Key Using ALTER TABLE Statement </vt:lpstr>
      <vt:lpstr> Foreign Key Constraint  </vt:lpstr>
      <vt:lpstr> Unnamed Foreign Key  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Rushali</dc:creator>
  <cp:lastModifiedBy>COMPCLASS2</cp:lastModifiedBy>
  <cp:revision>38</cp:revision>
  <dcterms:created xsi:type="dcterms:W3CDTF">2020-07-14T18:19:22Z</dcterms:created>
  <dcterms:modified xsi:type="dcterms:W3CDTF">2022-07-21T09:14:18Z</dcterms:modified>
</cp:coreProperties>
</file>