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5" r:id="rId6"/>
    <p:sldId id="257" r:id="rId7"/>
    <p:sldId id="266" r:id="rId8"/>
    <p:sldId id="264" r:id="rId9"/>
    <p:sldId id="25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98F2E-367C-4E63-A83C-BD9B9CB22A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D9C8E-F649-4B23-8ECB-E759E78A0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48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A1DAFEA6-C97D-43D7-AEC4-504246B7A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BC3C868-2203-4714-81A5-7ADB6C6CE9E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899150" cy="4103687"/>
          </a:xfrm>
          <a:noFill/>
          <a:ln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5D107E2D-476F-4AD2-98D4-EBBBE4FD7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87375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D1BDA395-2155-404E-A6B8-DA76F7DDC3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3400"/>
            <a:ext cx="5910262" cy="41148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 dirty="0">
                <a:latin typeface="Arial" panose="020B0604020202020204" pitchFamily="34" charset="0"/>
                <a:cs typeface="Lucida Sans Unicode" panose="020B0602030504020204" pitchFamily="34" charset="0"/>
              </a:rPr>
              <a:t>Register designators (numbers) in decimal</a:t>
            </a: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 dirty="0">
                <a:latin typeface="Arial" panose="020B0604020202020204" pitchFamily="34" charset="0"/>
                <a:cs typeface="Lucida Sans Unicode" panose="020B0602030504020204" pitchFamily="34" charset="0"/>
              </a:rPr>
              <a:t>Op codes and function fields in hex (0x designation)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FE5C-7083-4F28-9769-A540B03CC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5B0D5-D2F6-422B-80FF-4E12BA12D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93FA1-37A0-4418-AA0A-A42F8C9F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1CB9C-C2EF-4593-8E4E-BFA59DB0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55CD-1C25-4960-896C-BFDC9E9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5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2FD9-A4CB-41D4-9174-F2E5FEA3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D1E6F-F88E-4B45-8F8B-3585B664E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42F55-FCD1-4043-9799-A256AE1C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A09F-5C35-4EEA-BAFF-F1EB2152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C5650-4C91-40B1-8552-3F4B565C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3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1D1D3-1F2D-4835-A2BF-B0822995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7D97-A861-4A4E-A0E7-2171732BC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2D870-7A08-4AC5-94E4-55311153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63F1-3FC8-4DBA-A77B-8D7308E7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D453-ACAD-4646-9B08-D763E752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66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C777-D125-460F-89CB-167C56AB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B760-8919-4A28-8EAA-BDB531E2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1CC1-DA65-4B15-A5EA-FF882470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90AA-7913-4A49-AD29-83E784B8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B263-437E-4617-A33E-B8CB505B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4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8699-7E78-41C1-BED2-84466107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33965-1A6E-48B3-B735-EFE0BE0A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2113-1431-4FF9-8D0F-1058ECA3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3026-A460-4C28-8481-06969330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3839-F7B6-4D96-B403-9BF19284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6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50E6-EFD6-4F14-B1BE-0A96C23F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2A91-6311-49F0-8ADA-377C302C4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BD158-6D6A-474A-A905-30AC93CCD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C3AF7-FD08-4CEA-AF8B-547A15A1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5E6DF-5491-4BDE-81B8-A2120B3B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A57E4-AFBA-4489-98AB-B1D81179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6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08CA-B011-4754-BC3C-6AFA9983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59888-B885-4844-A8A5-6B2CD2D3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29D11-53DD-4838-8ACC-3786C9BFC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1E028-7E87-402D-A970-E77A52038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3DFAA-FA8D-415E-BA91-1402FFCC1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10972-04F5-4477-BAD4-BA6E1ACD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75A37-6E16-4E3B-A453-5713C13F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78AC9-48F1-4E50-A898-13E76403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0DBF-0CF6-4AE1-8182-6C0AEF6E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2E6D0-4480-4089-9C74-728440A2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0415-728D-4CC7-B90C-65FE7507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15EC3-8794-405D-9B67-32B3B5A4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0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72A6F-A5B1-4888-BA03-2B000944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BA97-C0A3-4007-B342-C3E31A05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1BEE-8491-456A-847A-AB17C4E8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5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DD5B-6057-47F3-8E23-BC516A9C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EFB0-6FB1-4669-A648-5A6CCC6C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27D3B-550D-46C5-B5F8-50235D8B2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FA866-F0EA-4C71-9B66-C3002BCF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2A2AF-1E50-44F0-9CCA-E04AAF7D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33119-1EE4-4790-90A5-C3FF1B0F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4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6D70-9047-46B3-B9D8-30BA92F9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70398-B0EC-4EC7-8082-3EDF310DA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2BD41-3C6E-4ECE-B328-91F43554C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69B90-FA01-42B3-BA7E-B450C3B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5C74-39FA-4A4A-A528-B0D0A80D0DBE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4132C-AE84-4630-99DF-9894F06E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534F-1662-418A-964E-143535FD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19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6C972-3996-4EA3-BACE-CF2D6749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16BA7-868E-480D-B85B-4A231F96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6B10-16EB-45B8-9F12-A72312726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5C74-39FA-4A4A-A528-B0D0A80D0DBE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A5304-0CD8-471F-A178-52C4CC744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AF095-6CBA-4532-8732-DAF34BC49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D429-A097-4D53-B79E-69A9BB594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2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6BB1-23A5-406C-9706-75BF4018B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MIPS Instruction-&gt; </a:t>
            </a:r>
            <a:br>
              <a:rPr lang="en-IN" dirty="0"/>
            </a:br>
            <a:r>
              <a:rPr lang="en-IN" dirty="0"/>
              <a:t>Machine Instruction</a:t>
            </a:r>
          </a:p>
        </p:txBody>
      </p:sp>
    </p:spTree>
    <p:extLst>
      <p:ext uri="{BB962C8B-B14F-4D97-AF65-F5344CB8AC3E}">
        <p14:creationId xmlns:p14="http://schemas.microsoft.com/office/powerpoint/2010/main" val="202058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2FC8BC9B-E6B1-4EFF-A302-E64B8657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14400"/>
            <a:ext cx="8077200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lvl1pPr marL="330200" indent="-330200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/>
              <a:t>MIPS fields are given names to make them easier to refer to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	</a:t>
            </a:r>
          </a:p>
          <a:p>
            <a:pPr>
              <a:spcBef>
                <a:spcPts val="1625"/>
              </a:spcBef>
              <a:buClr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spcBef>
                <a:spcPts val="1625"/>
              </a:spcBef>
              <a:buClr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spcBef>
                <a:spcPts val="1625"/>
              </a:spcBef>
              <a:buClr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spcBef>
                <a:spcPts val="1625"/>
              </a:spcBef>
              <a:buClrTx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5EE9059-8403-46E5-B4A0-BFA7652EB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6" y="312739"/>
            <a:ext cx="2817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30E601DF-4BF5-447A-9D1C-B5916D448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0"/>
            <a:ext cx="81534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63DE8"/>
                </a:solidFill>
              </a:rPr>
              <a:t>MIPS Instruction Fields</a:t>
            </a:r>
          </a:p>
        </p:txBody>
      </p:sp>
      <p:grpSp>
        <p:nvGrpSpPr>
          <p:cNvPr id="20485" name="Group 4">
            <a:extLst>
              <a:ext uri="{FF2B5EF4-FFF2-40B4-BE49-F238E27FC236}">
                <a16:creationId xmlns:a16="http://schemas.microsoft.com/office/drawing/2014/main" id="{08AE9795-5561-4766-8AEF-9AAA9948359D}"/>
              </a:ext>
            </a:extLst>
          </p:cNvPr>
          <p:cNvGrpSpPr>
            <a:grpSpLocks/>
          </p:cNvGrpSpPr>
          <p:nvPr/>
        </p:nvGrpSpPr>
        <p:grpSpPr bwMode="auto">
          <a:xfrm>
            <a:off x="3200401" y="2057401"/>
            <a:ext cx="5789613" cy="366713"/>
            <a:chOff x="1056" y="1296"/>
            <a:chExt cx="3647" cy="231"/>
          </a:xfrm>
        </p:grpSpPr>
        <p:sp>
          <p:nvSpPr>
            <p:cNvPr id="20487" name="Rectangle 5">
              <a:extLst>
                <a:ext uri="{FF2B5EF4-FFF2-40B4-BE49-F238E27FC236}">
                  <a16:creationId xmlns:a16="http://schemas.microsoft.com/office/drawing/2014/main" id="{D0B24FAF-15DF-4F49-ABDE-F5F392E56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96"/>
              <a:ext cx="3648" cy="184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0488" name="Line 6">
              <a:extLst>
                <a:ext uri="{FF2B5EF4-FFF2-40B4-BE49-F238E27FC236}">
                  <a16:creationId xmlns:a16="http://schemas.microsoft.com/office/drawing/2014/main" id="{28BB1039-1791-48B0-BEE8-CED7201C9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296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89" name="Line 7">
              <a:extLst>
                <a:ext uri="{FF2B5EF4-FFF2-40B4-BE49-F238E27FC236}">
                  <a16:creationId xmlns:a16="http://schemas.microsoft.com/office/drawing/2014/main" id="{F4AD977C-C244-4B9F-A399-A82C2AD95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1297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0" name="Line 8">
              <a:extLst>
                <a:ext uri="{FF2B5EF4-FFF2-40B4-BE49-F238E27FC236}">
                  <a16:creationId xmlns:a16="http://schemas.microsoft.com/office/drawing/2014/main" id="{19EBF1C5-2D2C-4BC6-97F4-466990EA1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1297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1" name="Line 9">
              <a:extLst>
                <a:ext uri="{FF2B5EF4-FFF2-40B4-BE49-F238E27FC236}">
                  <a16:creationId xmlns:a16="http://schemas.microsoft.com/office/drawing/2014/main" id="{B9769924-C525-47F7-9297-18AE017E6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1297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2" name="Line 10">
              <a:extLst>
                <a:ext uri="{FF2B5EF4-FFF2-40B4-BE49-F238E27FC236}">
                  <a16:creationId xmlns:a16="http://schemas.microsoft.com/office/drawing/2014/main" id="{D2FB7B7F-5329-41EE-88DF-CEEA42976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1297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3" name="Text Box 11">
              <a:extLst>
                <a:ext uri="{FF2B5EF4-FFF2-40B4-BE49-F238E27FC236}">
                  <a16:creationId xmlns:a16="http://schemas.microsoft.com/office/drawing/2014/main" id="{5F3DA830-33DB-4761-9E5F-3DBBF6D6E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2" y="1296"/>
              <a:ext cx="332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op           rs            rt            rd        shamt       funct</a:t>
              </a:r>
            </a:p>
          </p:txBody>
        </p:sp>
      </p:grpSp>
      <p:sp>
        <p:nvSpPr>
          <p:cNvPr id="20486" name="Rectangle 12">
            <a:extLst>
              <a:ext uri="{FF2B5EF4-FFF2-40B4-BE49-F238E27FC236}">
                <a16:creationId xmlns:a16="http://schemas.microsoft.com/office/drawing/2014/main" id="{9D3CCC85-646D-40F3-86E3-C6D97C54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971800"/>
            <a:ext cx="7620000" cy="235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>
            <a:sp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276225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276225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276225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276225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276225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276225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276225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276225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276225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ts val="1000"/>
              </a:spcBef>
              <a:buClrTx/>
              <a:buNone/>
            </a:pPr>
            <a:r>
              <a:rPr lang="en-US" altLang="en-US" sz="2000" dirty="0"/>
              <a:t>op	6-bits	</a:t>
            </a:r>
            <a:r>
              <a:rPr lang="en-US" altLang="en-US" sz="2000" dirty="0">
                <a:solidFill>
                  <a:srgbClr val="FC0128"/>
                </a:solidFill>
              </a:rPr>
              <a:t>op</a:t>
            </a:r>
            <a:r>
              <a:rPr lang="en-US" altLang="en-US" sz="2000" dirty="0"/>
              <a:t>code that specifies the operation</a:t>
            </a:r>
          </a:p>
          <a:p>
            <a:pPr>
              <a:spcBef>
                <a:spcPts val="1000"/>
              </a:spcBef>
              <a:buClrTx/>
              <a:buNone/>
            </a:pPr>
            <a:r>
              <a:rPr lang="en-US" altLang="en-US" sz="2000" dirty="0" err="1"/>
              <a:t>rs</a:t>
            </a:r>
            <a:r>
              <a:rPr lang="en-US" altLang="en-US" sz="2000" dirty="0"/>
              <a:t>		5-bits	</a:t>
            </a:r>
            <a:r>
              <a:rPr lang="en-US" altLang="en-US" sz="2000" dirty="0">
                <a:solidFill>
                  <a:srgbClr val="FC0128"/>
                </a:solidFill>
              </a:rPr>
              <a:t>r</a:t>
            </a:r>
            <a:r>
              <a:rPr lang="en-US" altLang="en-US" sz="2000" dirty="0"/>
              <a:t>egister file address of the first </a:t>
            </a:r>
            <a:r>
              <a:rPr lang="en-US" altLang="en-US" sz="2000" dirty="0">
                <a:solidFill>
                  <a:srgbClr val="FC0128"/>
                </a:solidFill>
              </a:rPr>
              <a:t>s</a:t>
            </a:r>
            <a:r>
              <a:rPr lang="en-US" altLang="en-US" sz="2000" dirty="0"/>
              <a:t>ource operand</a:t>
            </a:r>
          </a:p>
          <a:p>
            <a:pPr>
              <a:spcBef>
                <a:spcPts val="1000"/>
              </a:spcBef>
              <a:buClrTx/>
              <a:buNone/>
            </a:pPr>
            <a:r>
              <a:rPr lang="en-US" altLang="en-US" sz="2000" dirty="0"/>
              <a:t>rt		5-bits	</a:t>
            </a:r>
            <a:r>
              <a:rPr lang="en-US" altLang="en-US" sz="2000" dirty="0">
                <a:solidFill>
                  <a:srgbClr val="FC0128"/>
                </a:solidFill>
              </a:rPr>
              <a:t>r</a:t>
            </a:r>
            <a:r>
              <a:rPr lang="en-US" altLang="en-US" sz="2000" dirty="0"/>
              <a:t>egister file address of the second source operand</a:t>
            </a:r>
          </a:p>
          <a:p>
            <a:pPr>
              <a:spcBef>
                <a:spcPts val="1000"/>
              </a:spcBef>
              <a:buClrTx/>
              <a:buNone/>
            </a:pPr>
            <a:r>
              <a:rPr lang="en-US" altLang="en-US" sz="2000" dirty="0" err="1"/>
              <a:t>rd</a:t>
            </a:r>
            <a:r>
              <a:rPr lang="en-US" altLang="en-US" sz="2000" dirty="0"/>
              <a:t>		5-bits	</a:t>
            </a:r>
            <a:r>
              <a:rPr lang="en-US" altLang="en-US" sz="2000" dirty="0">
                <a:solidFill>
                  <a:srgbClr val="FC0128"/>
                </a:solidFill>
              </a:rPr>
              <a:t>r</a:t>
            </a:r>
            <a:r>
              <a:rPr lang="en-US" altLang="en-US" sz="2000" dirty="0"/>
              <a:t>egister file address of the result’s </a:t>
            </a:r>
            <a:r>
              <a:rPr lang="en-US" altLang="en-US" sz="2000" dirty="0">
                <a:solidFill>
                  <a:srgbClr val="FC0128"/>
                </a:solidFill>
              </a:rPr>
              <a:t>d</a:t>
            </a:r>
            <a:r>
              <a:rPr lang="en-US" altLang="en-US" sz="2000" dirty="0"/>
              <a:t>estination</a:t>
            </a:r>
          </a:p>
          <a:p>
            <a:pPr>
              <a:spcBef>
                <a:spcPts val="1000"/>
              </a:spcBef>
              <a:buClrTx/>
              <a:buNone/>
            </a:pPr>
            <a:r>
              <a:rPr lang="en-US" altLang="en-US" sz="2000" dirty="0" err="1"/>
              <a:t>shamt</a:t>
            </a:r>
            <a:r>
              <a:rPr lang="en-US" altLang="en-US" sz="2000" dirty="0"/>
              <a:t>	5-bits	</a:t>
            </a:r>
            <a:r>
              <a:rPr lang="en-US" altLang="en-US" sz="2000" dirty="0">
                <a:solidFill>
                  <a:srgbClr val="FC0128"/>
                </a:solidFill>
              </a:rPr>
              <a:t>sh</a:t>
            </a:r>
            <a:r>
              <a:rPr lang="en-US" altLang="en-US" sz="2000" dirty="0"/>
              <a:t>ift </a:t>
            </a:r>
            <a:r>
              <a:rPr lang="en-US" altLang="en-US" sz="2000" dirty="0">
                <a:solidFill>
                  <a:srgbClr val="FC0128"/>
                </a:solidFill>
              </a:rPr>
              <a:t>am</a:t>
            </a:r>
            <a:r>
              <a:rPr lang="en-US" altLang="en-US" sz="2000" dirty="0"/>
              <a:t>oun</a:t>
            </a:r>
            <a:r>
              <a:rPr lang="en-US" altLang="en-US" sz="2000" dirty="0">
                <a:solidFill>
                  <a:srgbClr val="FC0128"/>
                </a:solidFill>
              </a:rPr>
              <a:t>t</a:t>
            </a:r>
            <a:r>
              <a:rPr lang="en-US" altLang="en-US" sz="2000" dirty="0"/>
              <a:t> (for shift instructions)</a:t>
            </a:r>
          </a:p>
          <a:p>
            <a:pPr>
              <a:spcBef>
                <a:spcPts val="1000"/>
              </a:spcBef>
              <a:buClrTx/>
              <a:buNone/>
            </a:pPr>
            <a:r>
              <a:rPr lang="en-US" altLang="en-US" sz="2000" dirty="0" err="1"/>
              <a:t>funct</a:t>
            </a:r>
            <a:r>
              <a:rPr lang="en-US" altLang="en-US" sz="2000" dirty="0"/>
              <a:t>	6-bits	</a:t>
            </a:r>
            <a:r>
              <a:rPr lang="en-US" altLang="en-US" sz="2000" dirty="0">
                <a:solidFill>
                  <a:srgbClr val="FC0128"/>
                </a:solidFill>
              </a:rPr>
              <a:t>funct</a:t>
            </a:r>
            <a:r>
              <a:rPr lang="en-US" altLang="en-US" sz="2000" dirty="0"/>
              <a:t>ion code augmenting the opcode</a:t>
            </a:r>
          </a:p>
        </p:txBody>
      </p:sp>
    </p:spTree>
  </p:cSld>
  <p:clrMapOvr>
    <a:masterClrMapping/>
  </p:clrMapOvr>
  <p:transition advTm="204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B8D7-DAC8-4FAF-B838-34672235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Convert MIPS Instruction to Machine Language??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B8B7-C454-4906-BBD3-DE2E6198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R-format used for Computational Category Instructions as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79D6C-3AA4-462F-B8C8-44456E8B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633870"/>
            <a:ext cx="9732687" cy="100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B516D-8026-4AA2-8AFB-6A648C937F95}"/>
              </a:ext>
            </a:extLst>
          </p:cNvPr>
          <p:cNvSpPr txBox="1"/>
          <p:nvPr/>
        </p:nvSpPr>
        <p:spPr>
          <a:xfrm>
            <a:off x="1490870" y="4641574"/>
            <a:ext cx="707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Category-add/sub/and/or/nor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Instructions-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(Shift Left  Logical )/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(Shift Right Logical)</a:t>
            </a:r>
          </a:p>
        </p:txBody>
      </p:sp>
    </p:spTree>
    <p:extLst>
      <p:ext uri="{BB962C8B-B14F-4D97-AF65-F5344CB8AC3E}">
        <p14:creationId xmlns:p14="http://schemas.microsoft.com/office/powerpoint/2010/main" val="170774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248F-8D83-4D01-84AF-F7EB765E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6D1C-989F-4DA1-9078-341FCD64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0F136-DD35-45AB-B410-8EE3E988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2148681"/>
            <a:ext cx="60483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9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7CEFD25D-C678-4303-B32C-883FCCB71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5562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63DE8"/>
                </a:solidFill>
              </a:rPr>
              <a:t>MIPS Arithmetic Instructions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5FEE72D8-5EA1-45C2-9CD0-02AD0897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14401"/>
            <a:ext cx="78486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MIPS assembly language arithmetic statement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add	$t0, $s1, $s2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add	$t0, $s1, $s2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FE5C0A2-2FE6-4715-B001-6FF328D34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90801"/>
            <a:ext cx="80772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>
            <a:spAutoFit/>
          </a:bodyPr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/>
              <a:t>Each arithmetic instruction performs </a:t>
            </a:r>
            <a:r>
              <a:rPr lang="en-US" altLang="en-US">
                <a:solidFill>
                  <a:srgbClr val="FC0128"/>
                </a:solidFill>
              </a:rPr>
              <a:t>one</a:t>
            </a:r>
            <a:r>
              <a:rPr lang="en-US" altLang="en-US"/>
              <a:t> operation</a:t>
            </a:r>
          </a:p>
          <a:p>
            <a:pPr eaLnBrk="1" hangingPunct="1">
              <a:lnSpc>
                <a:spcPct val="100000"/>
              </a:lnSpc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/>
              <a:t>Each specifies exactly </a:t>
            </a:r>
            <a:r>
              <a:rPr lang="en-US" altLang="en-US">
                <a:solidFill>
                  <a:srgbClr val="FC0128"/>
                </a:solidFill>
              </a:rPr>
              <a:t>three</a:t>
            </a:r>
            <a:r>
              <a:rPr lang="en-US" altLang="en-US"/>
              <a:t> operands that are all contained in the datapath’s register file (</a:t>
            </a:r>
            <a:r>
              <a:rPr lang="en-US" altLang="en-US">
                <a:latin typeface="Courier New" panose="02070309020205020404" pitchFamily="49" charset="0"/>
              </a:rPr>
              <a:t>$t0,$s1,$s2</a:t>
            </a:r>
            <a:r>
              <a:rPr lang="en-US" altLang="en-US"/>
              <a:t>) </a:t>
            </a:r>
          </a:p>
          <a:p>
            <a:pPr algn="ctr">
              <a:lnSpc>
                <a:spcPct val="100000"/>
              </a:lnSpc>
              <a:spcBef>
                <a:spcPts val="1000"/>
              </a:spcBef>
              <a:buClrTx/>
              <a:buNone/>
            </a:pPr>
            <a:r>
              <a:rPr lang="en-US" altLang="en-US" sz="2000"/>
              <a:t>destination  </a:t>
            </a:r>
            <a:r>
              <a:rPr lang="en-US" altLang="en-US" sz="2000">
                <a:latin typeface="Symbol" panose="05050102010706020507" pitchFamily="18" charset="2"/>
              </a:rPr>
              <a:t></a:t>
            </a:r>
            <a:r>
              <a:rPr lang="en-US" altLang="en-US" sz="2000"/>
              <a:t> source1    </a:t>
            </a:r>
            <a:r>
              <a:rPr lang="en-US" altLang="en-US" sz="2000">
                <a:solidFill>
                  <a:srgbClr val="063DE8"/>
                </a:solidFill>
              </a:rPr>
              <a:t>op</a:t>
            </a:r>
            <a:r>
              <a:rPr lang="en-US" altLang="en-US" sz="2000"/>
              <a:t>    source2</a:t>
            </a:r>
          </a:p>
          <a:p>
            <a:pPr eaLnBrk="1" hangingPunct="1">
              <a:lnSpc>
                <a:spcPct val="100000"/>
              </a:lnSpc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/>
              <a:t>Instruction Format (</a:t>
            </a:r>
            <a:r>
              <a:rPr lang="en-US" altLang="en-US">
                <a:solidFill>
                  <a:srgbClr val="FC0128"/>
                </a:solidFill>
              </a:rPr>
              <a:t>R</a:t>
            </a:r>
            <a:r>
              <a:rPr lang="en-US" altLang="en-US"/>
              <a:t> format)      17 is the code for 1</a:t>
            </a:r>
            <a:r>
              <a:rPr lang="en-US" altLang="en-US" baseline="30000"/>
              <a:t>st</a:t>
            </a:r>
            <a:r>
              <a:rPr lang="en-US" altLang="en-US"/>
              <a:t> source register, mapping all 17,18 … into binary values</a:t>
            </a: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D482D6C4-5EDC-4E1D-9833-C38D8F00E4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425700"/>
            <a:ext cx="685800" cy="1625600"/>
          </a:xfrm>
          <a:prstGeom prst="line">
            <a:avLst/>
          </a:prstGeom>
          <a:noFill/>
          <a:ln w="28440">
            <a:solidFill>
              <a:srgbClr val="FC0128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C4D59A7B-2C94-41D2-9292-247742DCE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425700"/>
            <a:ext cx="228600" cy="1701800"/>
          </a:xfrm>
          <a:prstGeom prst="line">
            <a:avLst/>
          </a:prstGeom>
          <a:noFill/>
          <a:ln w="28440">
            <a:solidFill>
              <a:srgbClr val="FC0128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72866BF1-E223-4D07-B29F-98297D49C1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31100" y="2425700"/>
            <a:ext cx="558800" cy="1625600"/>
          </a:xfrm>
          <a:prstGeom prst="line">
            <a:avLst/>
          </a:prstGeom>
          <a:noFill/>
          <a:ln w="28440">
            <a:solidFill>
              <a:srgbClr val="FC0128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E201DBBC-44AF-4617-9BAD-D9BB9B513033}"/>
              </a:ext>
            </a:extLst>
          </p:cNvPr>
          <p:cNvGrpSpPr>
            <a:grpSpLocks/>
          </p:cNvGrpSpPr>
          <p:nvPr/>
        </p:nvGrpSpPr>
        <p:grpSpPr bwMode="auto">
          <a:xfrm>
            <a:off x="4648201" y="2436813"/>
            <a:ext cx="2817813" cy="1905000"/>
            <a:chOff x="1968" y="1535"/>
            <a:chExt cx="1775" cy="1200"/>
          </a:xfrm>
        </p:grpSpPr>
        <p:sp>
          <p:nvSpPr>
            <p:cNvPr id="22558" name="Oval 8">
              <a:extLst>
                <a:ext uri="{FF2B5EF4-FFF2-40B4-BE49-F238E27FC236}">
                  <a16:creationId xmlns:a16="http://schemas.microsoft.com/office/drawing/2014/main" id="{00115DCC-80E5-4BEE-9827-7C5537641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2625"/>
              <a:ext cx="418" cy="111"/>
            </a:xfrm>
            <a:prstGeom prst="ellipse">
              <a:avLst/>
            </a:prstGeom>
            <a:noFill/>
            <a:ln w="28440">
              <a:solidFill>
                <a:srgbClr val="FC012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cxnSp>
          <p:nvCxnSpPr>
            <p:cNvPr id="22559" name="AutoShape 9">
              <a:extLst>
                <a:ext uri="{FF2B5EF4-FFF2-40B4-BE49-F238E27FC236}">
                  <a16:creationId xmlns:a16="http://schemas.microsoft.com/office/drawing/2014/main" id="{BE3BF206-CC82-4DC9-95C1-161B65AF45C5}"/>
                </a:ext>
              </a:extLst>
            </p:cNvPr>
            <p:cNvCxnSpPr>
              <a:cxnSpLocks noChangeShapeType="1"/>
              <a:stCxn id="22558" idx="0"/>
            </p:cNvCxnSpPr>
            <p:nvPr/>
          </p:nvCxnSpPr>
          <p:spPr bwMode="auto">
            <a:xfrm flipH="1" flipV="1">
              <a:off x="2012" y="1535"/>
              <a:ext cx="1522" cy="108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0" name="Oval 10">
              <a:extLst>
                <a:ext uri="{FF2B5EF4-FFF2-40B4-BE49-F238E27FC236}">
                  <a16:creationId xmlns:a16="http://schemas.microsoft.com/office/drawing/2014/main" id="{6C07DB65-9350-4DDA-95BD-749EA17B7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126"/>
              <a:ext cx="52" cy="1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</p:grpSp>
      <p:grpSp>
        <p:nvGrpSpPr>
          <p:cNvPr id="22537" name="Group 11">
            <a:extLst>
              <a:ext uri="{FF2B5EF4-FFF2-40B4-BE49-F238E27FC236}">
                <a16:creationId xmlns:a16="http://schemas.microsoft.com/office/drawing/2014/main" id="{38A0CE9A-222F-4D66-9CB7-3D60C1B8FBB0}"/>
              </a:ext>
            </a:extLst>
          </p:cNvPr>
          <p:cNvGrpSpPr>
            <a:grpSpLocks/>
          </p:cNvGrpSpPr>
          <p:nvPr/>
        </p:nvGrpSpPr>
        <p:grpSpPr bwMode="auto">
          <a:xfrm>
            <a:off x="3200401" y="5424481"/>
            <a:ext cx="5791201" cy="371474"/>
            <a:chOff x="1056" y="3417"/>
            <a:chExt cx="3648" cy="234"/>
          </a:xfrm>
        </p:grpSpPr>
        <p:sp>
          <p:nvSpPr>
            <p:cNvPr id="22551" name="Rectangle 12">
              <a:extLst>
                <a:ext uri="{FF2B5EF4-FFF2-40B4-BE49-F238E27FC236}">
                  <a16:creationId xmlns:a16="http://schemas.microsoft.com/office/drawing/2014/main" id="{ABC2229E-EEC7-41DB-92F5-E3E3AAA7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17"/>
              <a:ext cx="3648" cy="184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2552" name="Line 13">
              <a:extLst>
                <a:ext uri="{FF2B5EF4-FFF2-40B4-BE49-F238E27FC236}">
                  <a16:creationId xmlns:a16="http://schemas.microsoft.com/office/drawing/2014/main" id="{DAAFDAFC-2881-41EC-B22F-50DED1864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417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3" name="Line 14">
              <a:extLst>
                <a:ext uri="{FF2B5EF4-FFF2-40B4-BE49-F238E27FC236}">
                  <a16:creationId xmlns:a16="http://schemas.microsoft.com/office/drawing/2014/main" id="{C88A55D7-39D6-4256-922C-6294FCCCB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3418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4" name="Line 15">
              <a:extLst>
                <a:ext uri="{FF2B5EF4-FFF2-40B4-BE49-F238E27FC236}">
                  <a16:creationId xmlns:a16="http://schemas.microsoft.com/office/drawing/2014/main" id="{9B7DC0FE-7473-4A27-9B3D-EE892C2D1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3418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5" name="Line 16">
              <a:extLst>
                <a:ext uri="{FF2B5EF4-FFF2-40B4-BE49-F238E27FC236}">
                  <a16:creationId xmlns:a16="http://schemas.microsoft.com/office/drawing/2014/main" id="{E46C627B-9DA9-44CF-826E-6A756F04D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418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6" name="Line 17">
              <a:extLst>
                <a:ext uri="{FF2B5EF4-FFF2-40B4-BE49-F238E27FC236}">
                  <a16:creationId xmlns:a16="http://schemas.microsoft.com/office/drawing/2014/main" id="{31DECCC0-CB96-4FCE-9ED1-B4F0D90AC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3418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7" name="Text Box 18">
              <a:extLst>
                <a:ext uri="{FF2B5EF4-FFF2-40B4-BE49-F238E27FC236}">
                  <a16:creationId xmlns:a16="http://schemas.microsoft.com/office/drawing/2014/main" id="{0862822B-A491-4E2C-A7FE-39114F974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" y="3417"/>
              <a:ext cx="322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/>
                <a:t>0             17           18           8             0           32</a:t>
              </a: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AC1BD017-E1A7-42CB-B5F9-ABCD1A4EAF41}"/>
              </a:ext>
            </a:extLst>
          </p:cNvPr>
          <p:cNvGrpSpPr>
            <a:grpSpLocks/>
          </p:cNvGrpSpPr>
          <p:nvPr/>
        </p:nvGrpSpPr>
        <p:grpSpPr bwMode="auto">
          <a:xfrm>
            <a:off x="3875089" y="1979613"/>
            <a:ext cx="4505325" cy="3427412"/>
            <a:chOff x="1481" y="1247"/>
            <a:chExt cx="2838" cy="2159"/>
          </a:xfrm>
        </p:grpSpPr>
        <p:sp>
          <p:nvSpPr>
            <p:cNvPr id="22548" name="Oval 20">
              <a:extLst>
                <a:ext uri="{FF2B5EF4-FFF2-40B4-BE49-F238E27FC236}">
                  <a16:creationId xmlns:a16="http://schemas.microsoft.com/office/drawing/2014/main" id="{0D94FF50-C1B0-498D-AE5F-64E5AB00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47"/>
              <a:ext cx="384" cy="290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2549" name="Line 21">
              <a:extLst>
                <a:ext uri="{FF2B5EF4-FFF2-40B4-BE49-F238E27FC236}">
                  <a16:creationId xmlns:a16="http://schemas.microsoft.com/office/drawing/2014/main" id="{35E7CAF7-04D9-4325-BCE9-8D47FB6D5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0" y="1537"/>
              <a:ext cx="496" cy="1870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0" name="Line 22">
              <a:extLst>
                <a:ext uri="{FF2B5EF4-FFF2-40B4-BE49-F238E27FC236}">
                  <a16:creationId xmlns:a16="http://schemas.microsoft.com/office/drawing/2014/main" id="{2BF12CCF-FC66-49C1-9A40-CAE089485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537"/>
              <a:ext cx="2256" cy="1870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4353D637-F1A4-4F45-9619-E76D77426105}"/>
              </a:ext>
            </a:extLst>
          </p:cNvPr>
          <p:cNvGrpSpPr>
            <a:grpSpLocks/>
          </p:cNvGrpSpPr>
          <p:nvPr/>
        </p:nvGrpSpPr>
        <p:grpSpPr bwMode="auto">
          <a:xfrm>
            <a:off x="4789489" y="1978026"/>
            <a:ext cx="2143125" cy="3433763"/>
            <a:chOff x="2057" y="1246"/>
            <a:chExt cx="1350" cy="2163"/>
          </a:xfrm>
        </p:grpSpPr>
        <p:sp>
          <p:nvSpPr>
            <p:cNvPr id="22546" name="Oval 24">
              <a:extLst>
                <a:ext uri="{FF2B5EF4-FFF2-40B4-BE49-F238E27FC236}">
                  <a16:creationId xmlns:a16="http://schemas.microsoft.com/office/drawing/2014/main" id="{B634F85D-D448-436D-86D0-33F91F156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46"/>
              <a:ext cx="432" cy="286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2547" name="Line 25">
              <a:extLst>
                <a:ext uri="{FF2B5EF4-FFF2-40B4-BE49-F238E27FC236}">
                  <a16:creationId xmlns:a16="http://schemas.microsoft.com/office/drawing/2014/main" id="{DC22C600-A7B6-41DC-827B-7D15E192E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6" y="1537"/>
              <a:ext cx="1024" cy="1873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F7A6D63A-E78B-4B1A-BDCC-D1A8CF70328D}"/>
              </a:ext>
            </a:extLst>
          </p:cNvPr>
          <p:cNvGrpSpPr>
            <a:grpSpLocks/>
          </p:cNvGrpSpPr>
          <p:nvPr/>
        </p:nvGrpSpPr>
        <p:grpSpPr bwMode="auto">
          <a:xfrm>
            <a:off x="5703889" y="1976439"/>
            <a:ext cx="2143125" cy="3430587"/>
            <a:chOff x="2633" y="1245"/>
            <a:chExt cx="1350" cy="2161"/>
          </a:xfrm>
        </p:grpSpPr>
        <p:sp>
          <p:nvSpPr>
            <p:cNvPr id="22544" name="Oval 27">
              <a:extLst>
                <a:ext uri="{FF2B5EF4-FFF2-40B4-BE49-F238E27FC236}">
                  <a16:creationId xmlns:a16="http://schemas.microsoft.com/office/drawing/2014/main" id="{4958D05C-9BBF-40C6-A434-1D3756ABB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245"/>
              <a:ext cx="432" cy="339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2545" name="Line 28">
              <a:extLst>
                <a:ext uri="{FF2B5EF4-FFF2-40B4-BE49-F238E27FC236}">
                  <a16:creationId xmlns:a16="http://schemas.microsoft.com/office/drawing/2014/main" id="{16673BEB-FB6B-41A5-B10A-98808F7BB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2" y="1584"/>
              <a:ext cx="1120" cy="1823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29">
            <a:extLst>
              <a:ext uri="{FF2B5EF4-FFF2-40B4-BE49-F238E27FC236}">
                <a16:creationId xmlns:a16="http://schemas.microsoft.com/office/drawing/2014/main" id="{C301CEF0-7A98-44C5-9457-2752044DD834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1981201"/>
            <a:ext cx="1217613" cy="3421063"/>
            <a:chOff x="2400" y="1248"/>
            <a:chExt cx="767" cy="2155"/>
          </a:xfrm>
        </p:grpSpPr>
        <p:sp>
          <p:nvSpPr>
            <p:cNvPr id="22542" name="Oval 30">
              <a:extLst>
                <a:ext uri="{FF2B5EF4-FFF2-40B4-BE49-F238E27FC236}">
                  <a16:creationId xmlns:a16="http://schemas.microsoft.com/office/drawing/2014/main" id="{41395DFD-CCAF-4C81-9736-75A096B42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48"/>
              <a:ext cx="432" cy="285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22543" name="Line 31">
              <a:extLst>
                <a:ext uri="{FF2B5EF4-FFF2-40B4-BE49-F238E27FC236}">
                  <a16:creationId xmlns:a16="http://schemas.microsoft.com/office/drawing/2014/main" id="{D4124C0E-B06B-4364-8970-92400BE62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33"/>
              <a:ext cx="480" cy="1871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B009-FE8F-4E76-9F07-CEE5B1C6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Given a MIPS add instruction…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8BDC-F550-431F-B7D3-F079586C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add $t0, $ t1, $t2 to Machine Language.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0C1C1-89B7-4781-A5BA-59AB8192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43" y="2695575"/>
            <a:ext cx="6648244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C336A-27E3-402C-A8A1-938ACE77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835" y="4001294"/>
            <a:ext cx="6490251" cy="1019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F5C2B8-D228-4DD7-8A31-447013A93A0A}"/>
              </a:ext>
            </a:extLst>
          </p:cNvPr>
          <p:cNvSpPr txBox="1"/>
          <p:nvPr/>
        </p:nvSpPr>
        <p:spPr>
          <a:xfrm>
            <a:off x="1878495" y="5909112"/>
            <a:ext cx="791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Language In Hexadecimal Representation=(02324020)</a:t>
            </a:r>
            <a:r>
              <a:rPr lang="en-IN" sz="1200" dirty="0"/>
              <a:t>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80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B897-513E-41BA-81C6-2861A140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Revision Problem..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895F-6002-4FD6-9427-CB2F506C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sub $t0,$s1,$s2</a:t>
            </a:r>
          </a:p>
          <a:p>
            <a:pPr marL="0" indent="0">
              <a:buNone/>
            </a:pPr>
            <a:r>
              <a:rPr lang="en-IN" dirty="0"/>
              <a:t>Opcode=0 and Functional Code=34</a:t>
            </a:r>
          </a:p>
          <a:p>
            <a:pPr marL="0" indent="0">
              <a:buNone/>
            </a:pPr>
            <a:r>
              <a:rPr lang="en-IN" dirty="0"/>
              <a:t>Machine language in </a:t>
            </a:r>
            <a:r>
              <a:rPr lang="en-IN" dirty="0" err="1"/>
              <a:t>Hexa</a:t>
            </a:r>
            <a:r>
              <a:rPr lang="en-IN" dirty="0"/>
              <a:t> decimal Representation=(02324022)</a:t>
            </a:r>
            <a:r>
              <a:rPr lang="en-IN" sz="2000" dirty="0"/>
              <a:t>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08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B2DA5E5169844DAA3868FFD9EEE3B7" ma:contentTypeVersion="5" ma:contentTypeDescription="Create a new document." ma:contentTypeScope="" ma:versionID="93f285d523d47d1770891626753d221f">
  <xsd:schema xmlns:xsd="http://www.w3.org/2001/XMLSchema" xmlns:xs="http://www.w3.org/2001/XMLSchema" xmlns:p="http://schemas.microsoft.com/office/2006/metadata/properties" xmlns:ns2="e08b3a47-2f33-49bb-a1be-d18226854a82" targetNamespace="http://schemas.microsoft.com/office/2006/metadata/properties" ma:root="true" ma:fieldsID="6ba690200ea00cb4356ef7026db26040" ns2:_="">
    <xsd:import namespace="e08b3a47-2f33-49bb-a1be-d18226854a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b3a47-2f33-49bb-a1be-d18226854a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81F84A-C762-4676-9AEB-D99CF6762A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21B1BD9-C3EF-4883-BC01-30D1D56EE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C9BEF3-90A2-476C-819D-B13BA7941975}"/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299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MIPS Instruction-&gt;  Machine Instruction</vt:lpstr>
      <vt:lpstr>PowerPoint Presentation</vt:lpstr>
      <vt:lpstr>How to Convert MIPS Instruction to Machine Language??</vt:lpstr>
      <vt:lpstr>Register Conventions</vt:lpstr>
      <vt:lpstr>PowerPoint Presentation</vt:lpstr>
      <vt:lpstr>Given a MIPS add instruction…</vt:lpstr>
      <vt:lpstr>Revision Problem..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Instruction-&gt;  Machine Instruction</dc:title>
  <dc:creator>Asha Ashok</dc:creator>
  <cp:lastModifiedBy>Asha Ashok</cp:lastModifiedBy>
  <cp:revision>25</cp:revision>
  <dcterms:created xsi:type="dcterms:W3CDTF">2020-09-06T17:05:13Z</dcterms:created>
  <dcterms:modified xsi:type="dcterms:W3CDTF">2021-02-02T06:13:59Z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0x010100CCB2DA5E5169844DAA3868FFD9EEE3B7</vt:lpwstr>
  </property>
</Properties>
</file>