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291" r:id="rId4"/>
    <p:sldId id="295" r:id="rId5"/>
    <p:sldId id="296" r:id="rId6"/>
    <p:sldId id="299" r:id="rId7"/>
    <p:sldId id="297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74900-A2C2-4218-BCB2-30BB891AF22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50FE-E0E1-4552-8B21-8AE03A1BF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0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F6B94B1A-CCBE-40E0-9ECD-751A6B0CA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6834855-88E1-47E5-9E8C-E6C7D377E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275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952D7912-64D7-4CD9-BF5D-08C444E1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88963"/>
            <a:ext cx="4552950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80B5D1C1-6F1D-4036-ADEB-B4D28A1A114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910262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also have sllv, srlv, and srav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952D7912-64D7-4CD9-BF5D-08C444E1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88963"/>
            <a:ext cx="4552950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80B5D1C1-6F1D-4036-ADEB-B4D28A1A114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910262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 dirty="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8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952D7912-64D7-4CD9-BF5D-08C444E1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88963"/>
            <a:ext cx="4552950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80B5D1C1-6F1D-4036-ADEB-B4D28A1A114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910262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 dirty="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7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A8454F08-46D2-42B5-AA25-2F61C97EF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8963"/>
            <a:ext cx="4551362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95738EB-0D91-4826-8F17-B8A542AD60E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03687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0E91-2352-41C6-A54E-48216016E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174F-633E-4F9D-B06D-9EB91FF58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3830-88F5-4BD4-B828-15E24F1A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B6DC-34FB-474F-9373-E80E7769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0C86-43B4-48F9-A20D-CEBCC6E8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01FB-C608-417F-B903-2AEE9225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C2A98-0F17-449C-8D5C-9A06A149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A9E4-FA4B-48AC-A1A7-9ED32A28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51A4-E169-4FEB-B011-5DF4455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CFA3-039A-462A-9F8F-01D6E21B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F011F-1CFA-441F-B95A-08236795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ACB01-B399-4566-85C2-E71E724E1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1438-ABD5-4F64-9B4E-05C94D6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861D-6915-456C-9CC0-23DDEF4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94A1-1375-4B09-BE37-4C4DA66C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FAE8-FDF5-42F7-A2EA-5672CDA4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630E-9F1A-4F6F-A0F9-502FAF1E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AD83-56F3-4178-A29D-727784A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8C6A-A0A7-4574-979D-91F76277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FA81-CCA6-41CD-B5F2-A7558A7F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3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C13D-C8E1-4734-BD75-6D3B7A54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3965-1CCB-4704-BBC2-AF13F034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DCDB-2333-4D75-8C71-7E1C7E21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C6E6-DAE1-4793-90A1-9A57B649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DF78-61C9-41D3-97A3-5B3B1BA2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AF15-85EF-40D5-85FC-AF94EA2B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8731-1D15-41D5-B960-D4B0512BE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24922-D0A2-45C0-96FA-FCA1BE39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3FB3-ED97-42C2-A636-D2FCA734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8D2D-54E7-4315-A673-19B2DBA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AFF9-2743-4FC6-8224-41EFD47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4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899E-B82F-4CA2-9A1D-771E994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BFE29-D066-4A80-854A-660ED29A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BDED-B992-4C7C-AD47-D507BA5CC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46727-E541-41C4-BF8B-2734597E7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3DC03-8E3B-4C39-9360-A466DA05E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7BBEF-09AB-48C2-ADD2-FD6C6A24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F4198-0B6F-4148-BB53-F8C2BB5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45E6B-8CF0-425E-A4C7-98F1ABDD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39AA-1FD8-4825-96C0-C808119B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3C8C0-54CF-433E-A9E3-163F48CD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0E5-1429-433E-B103-CF027530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D1D93-EB0B-4469-9656-BEC688F5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E932E-22D3-4D25-B104-3BBEF0CC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7D449-85A4-4C95-8FBB-2FF4F65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51EBF-8252-425C-9121-288152B4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5A-9C9A-4DA1-B4BC-D1AC4804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F74F-6BB8-4B4E-9C9E-76026219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2743-8F86-4B98-B8D5-AB254EC8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043F5-FDA7-4262-8A4E-276900AC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7C6D-D2B5-44E6-B2C0-E553DC63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EC96-A80E-461C-AD12-40CA6A93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E0D4-5CAE-4774-9987-E89A478C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2C8D5-759F-45F2-ABAC-59BC2254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EE2F-564C-489A-9BAB-1F1C82F89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F8E6-C393-481D-A476-1818646F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5E5C-710B-47CF-A4D6-06ABA5E5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C27B-258D-4EA7-9516-AB2FC100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9D921-BE58-4CC4-97A0-73B231A0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382E-F336-4238-8186-8B7DDB30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1AB7-34DF-4834-847E-892624DE6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B9D5-DA48-46CB-BD35-9B58985D08D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043C-5434-46AE-9577-74DA2555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2D51-5639-4CBA-8235-CAA0A2B8B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0A54-C38A-46D9-873C-DC2EDAA4C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CE0D-ED4C-4663-9768-3CF405AA6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1356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19CSE211-Computer Architecture &amp; Organization</a:t>
            </a:r>
            <a:br>
              <a:rPr lang="en-IN" dirty="0"/>
            </a:br>
            <a:r>
              <a:rPr lang="en-IN" dirty="0"/>
              <a:t>Conversion of MIPS Instruction to Machine Language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509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2"/>
    </mc:Choice>
    <mc:Fallback xmlns="">
      <p:transition spd="slow" advTm="118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2" name="Rectangle 1">
            <a:extLst>
              <a:ext uri="{FF2B5EF4-FFF2-40B4-BE49-F238E27FC236}">
                <a16:creationId xmlns:a16="http://schemas.microsoft.com/office/drawing/2014/main" id="{0443E88B-F63F-4894-8159-12A877EDC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Operations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E0B1F1F-55AB-4AA2-9FDA-2DE07B4AC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for bitwise manipulation</a:t>
            </a:r>
          </a:p>
        </p:txBody>
      </p:sp>
      <p:sp>
        <p:nvSpPr>
          <p:cNvPr id="51241" name="Rectangle 86">
            <a:extLst>
              <a:ext uri="{FF2B5EF4-FFF2-40B4-BE49-F238E27FC236}">
                <a16:creationId xmlns:a16="http://schemas.microsoft.com/office/drawing/2014/main" id="{3AC95BFB-6793-4185-9394-ED53551A4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85750" indent="-28575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85750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5D9B93FF-B4DA-4197-8667-41359390F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88508"/>
              </p:ext>
            </p:extLst>
          </p:nvPr>
        </p:nvGraphicFramePr>
        <p:xfrm>
          <a:off x="1647330" y="2957665"/>
          <a:ext cx="8897340" cy="336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68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Operation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MIPS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Shift left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Shift right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&gt;&gt;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&gt;&gt;&gt;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srl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Bitwise AND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and, andi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Bitwise 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or, ori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Bitwise NOT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4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12978" marB="6363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83000"/>
                        </a:lnSpc>
                        <a:spcBef>
                          <a:spcPts val="1463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Lucida Sans Unicode" charset="0"/>
                        <a:cs typeface="Lucida Sans Unicode" charset="0"/>
                      </a:endParaRPr>
                    </a:p>
                  </a:txBody>
                  <a:tcPr marL="122376" marR="122376" marT="140733" marB="6363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3291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AF8609B3-C25F-4F7E-8B47-D7B29789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8153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MIPS Shift Operations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B6DE4CC-FCF8-41F3-B94B-7666F95D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2"/>
            <a:ext cx="8229600" cy="235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Shifts move all the bits in a word left or right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sll</a:t>
            </a:r>
            <a:r>
              <a:rPr lang="en-US" altLang="en-US" b="1" dirty="0">
                <a:latin typeface="Courier New" panose="02070309020205020404" pitchFamily="49" charset="0"/>
              </a:rPr>
              <a:t> $t2, $s0, 8	#$t2 = $s0 &lt;&lt; 8 bits</a:t>
            </a:r>
          </a:p>
          <a:p>
            <a:pPr eaLnBrk="1" hangingPunct="1">
              <a:buClr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srl</a:t>
            </a:r>
            <a:r>
              <a:rPr lang="en-US" altLang="en-US" b="1" dirty="0">
                <a:latin typeface="Courier New" panose="02070309020205020404" pitchFamily="49" charset="0"/>
              </a:rPr>
              <a:t> $t2, $s0, 8	#$t2 = $s0 &gt;&gt; 8 bits</a:t>
            </a:r>
          </a:p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Instruction Format (</a:t>
            </a:r>
            <a:r>
              <a:rPr lang="en-US" altLang="en-US" dirty="0">
                <a:solidFill>
                  <a:srgbClr val="FC0128"/>
                </a:solidFill>
              </a:rPr>
              <a:t>R</a:t>
            </a:r>
            <a:r>
              <a:rPr lang="en-US" altLang="en-US" dirty="0"/>
              <a:t> format)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7065F1F-6E2B-4C6A-ABD9-F81B4B47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7" y="3429000"/>
            <a:ext cx="8451574" cy="80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Such shifts are called </a:t>
            </a:r>
            <a:r>
              <a:rPr lang="en-US" altLang="en-US" dirty="0">
                <a:solidFill>
                  <a:srgbClr val="FC0128"/>
                </a:solidFill>
              </a:rPr>
              <a:t>logical</a:t>
            </a:r>
            <a:r>
              <a:rPr lang="en-US" altLang="en-US" dirty="0"/>
              <a:t> because they fill with </a:t>
            </a:r>
            <a:r>
              <a:rPr lang="en-US" altLang="en-US" dirty="0">
                <a:solidFill>
                  <a:srgbClr val="FC0128"/>
                </a:solidFill>
              </a:rPr>
              <a:t>zeros</a:t>
            </a:r>
          </a:p>
          <a:p>
            <a:pPr lvl="1">
              <a:lnSpc>
                <a:spcPct val="100000"/>
              </a:lnSpc>
              <a:spcBef>
                <a:spcPts val="625"/>
              </a:spcBef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Notice that a 5-bit </a:t>
            </a:r>
            <a:r>
              <a:rPr lang="en-US" altLang="en-US" dirty="0" err="1"/>
              <a:t>shamt</a:t>
            </a:r>
            <a:r>
              <a:rPr lang="en-US" altLang="en-US" dirty="0"/>
              <a:t> field is enough to shift a 32-bit value</a:t>
            </a:r>
            <a:endParaRPr lang="en-US" altLang="en-US" dirty="0">
              <a:solidFill>
                <a:srgbClr val="FC0128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 advTm="896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AF8609B3-C25F-4F7E-8B47-D7B29789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904272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63DE8"/>
                </a:solidFill>
              </a:rPr>
              <a:t>MIPS Shift Operations-Example  of </a:t>
            </a:r>
            <a:r>
              <a:rPr lang="en-US" altLang="en-US" sz="2800" b="1" dirty="0" err="1">
                <a:solidFill>
                  <a:srgbClr val="063DE8"/>
                </a:solidFill>
              </a:rPr>
              <a:t>sll</a:t>
            </a:r>
            <a:r>
              <a:rPr lang="en-US" altLang="en-US" sz="2800" b="1" dirty="0">
                <a:solidFill>
                  <a:srgbClr val="063DE8"/>
                </a:solidFill>
              </a:rPr>
              <a:t> Instruction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B6DE4CC-FCF8-41F3-B94B-7666F95D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605" y="901907"/>
            <a:ext cx="7903264" cy="27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Minion-Regular"/>
              </a:rPr>
              <a:t>sll</a:t>
            </a:r>
            <a:r>
              <a:rPr lang="en-US" sz="1800" b="1" i="0" u="none" strike="noStrike" baseline="0" dirty="0">
                <a:latin typeface="Minion-Regular"/>
              </a:rPr>
              <a:t> $t0,$s0,4 is to be executed and if register </a:t>
            </a:r>
            <a:r>
              <a:rPr lang="en-US" sz="1800" b="1" i="0" u="none" strike="noStrike" baseline="0" dirty="0">
                <a:latin typeface="LetterGothic"/>
              </a:rPr>
              <a:t>$s0 </a:t>
            </a:r>
            <a:r>
              <a:rPr lang="en-IN" sz="1800" b="1" i="0" u="none" strike="noStrike" baseline="0" dirty="0">
                <a:latin typeface="Minion-Regular"/>
              </a:rPr>
              <a:t>contained </a:t>
            </a:r>
            <a:r>
              <a:rPr lang="en-IN" sz="1800" b="0" i="0" u="none" strike="noStrike" baseline="0" dirty="0">
                <a:latin typeface="Minion-Regular"/>
              </a:rPr>
              <a:t>: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</a:t>
            </a:r>
            <a:r>
              <a:rPr lang="en-US" sz="1800" b="0" i="0" u="none" strike="noStrike" baseline="0" dirty="0">
                <a:latin typeface="LetterGothic"/>
              </a:rPr>
              <a:t>000 0000 0000 0000 0000 0000 0000 1001)</a:t>
            </a:r>
            <a:r>
              <a:rPr lang="en-US" sz="1600" b="0" i="0" u="none" strike="noStrike" baseline="0" dirty="0">
                <a:latin typeface="LetterGothic"/>
              </a:rPr>
              <a:t>two</a:t>
            </a:r>
            <a:r>
              <a:rPr lang="en-IN" sz="1800" dirty="0">
                <a:latin typeface="Minion-Regular"/>
              </a:rPr>
              <a:t>=</a:t>
            </a:r>
            <a:r>
              <a:rPr lang="en-IN" sz="1800" b="0" i="0" u="none" strike="noStrike" baseline="0" dirty="0">
                <a:latin typeface="LetterGothic"/>
              </a:rPr>
              <a:t> (9)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LetterGothic"/>
              </a:rPr>
              <a:t>(0 000 0000 0000 0000 0000 0000 0000 1001</a:t>
            </a:r>
            <a:r>
              <a:rPr lang="en-IN" sz="1600" b="1" dirty="0">
                <a:latin typeface="LetterGothic"/>
              </a:rPr>
              <a:t>0</a:t>
            </a:r>
            <a:r>
              <a:rPr lang="en-IN" sz="1600" dirty="0">
                <a:latin typeface="LetterGothic"/>
              </a:rPr>
              <a:t>)-</a:t>
            </a:r>
            <a:r>
              <a:rPr lang="en-IN" sz="1600" b="1" dirty="0" err="1">
                <a:latin typeface="LetterGothic"/>
              </a:rPr>
              <a:t>sll</a:t>
            </a:r>
            <a:r>
              <a:rPr lang="en-IN" sz="1600" b="1" dirty="0">
                <a:latin typeface="LetterGothic"/>
              </a:rPr>
              <a:t> by 1 bit-</a:t>
            </a:r>
            <a:r>
              <a:rPr lang="en-IN" sz="1600" b="0" i="0" u="none" strike="noStrike" baseline="0" dirty="0">
                <a:latin typeface="LetterGothic"/>
              </a:rPr>
              <a:t> (18)</a:t>
            </a:r>
            <a:r>
              <a:rPr lang="en-IN" sz="1400" b="0" i="0" u="none" strike="noStrike" baseline="0" dirty="0">
                <a:latin typeface="LetterGothic"/>
              </a:rPr>
              <a:t>ten</a:t>
            </a:r>
            <a:r>
              <a:rPr lang="en-IN" sz="1400" b="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A1</a:t>
            </a: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LetterGothic"/>
              </a:rPr>
              <a:t>(0 00 0000 0000 0000 0000 0000 0000 1001</a:t>
            </a:r>
            <a:r>
              <a:rPr lang="en-IN" sz="1600" b="1" dirty="0">
                <a:latin typeface="LetterGothic"/>
              </a:rPr>
              <a:t>00</a:t>
            </a:r>
            <a:r>
              <a:rPr lang="en-IN" sz="1600" dirty="0">
                <a:latin typeface="LetterGothic"/>
              </a:rPr>
              <a:t>)-</a:t>
            </a:r>
            <a:r>
              <a:rPr lang="en-IN" sz="1600" b="1" dirty="0">
                <a:latin typeface="LetterGothic"/>
              </a:rPr>
              <a:t>sll by 2 bits-</a:t>
            </a:r>
            <a:r>
              <a:rPr lang="en-IN" sz="1600" b="0" i="0" u="none" strike="noStrike" baseline="0" dirty="0">
                <a:latin typeface="LetterGothic"/>
              </a:rPr>
              <a:t> (36)</a:t>
            </a:r>
            <a:r>
              <a:rPr lang="en-IN" sz="1400" b="0" i="0" u="none" strike="noStrike" baseline="0" dirty="0">
                <a:latin typeface="LetterGothic"/>
              </a:rPr>
              <a:t>ten</a:t>
            </a:r>
            <a:r>
              <a:rPr lang="en-IN" sz="1400" b="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A2</a:t>
            </a: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LetterGothic"/>
              </a:rPr>
              <a:t>(</a:t>
            </a:r>
            <a:r>
              <a:rPr lang="en-US" sz="1600" b="0" i="0" u="none" strike="noStrike" baseline="0">
                <a:latin typeface="LetterGothic"/>
              </a:rPr>
              <a:t>0  0 </a:t>
            </a:r>
            <a:r>
              <a:rPr lang="en-US" sz="1600" b="0" i="0" u="none" strike="noStrike" baseline="0" dirty="0">
                <a:latin typeface="LetterGothic"/>
              </a:rPr>
              <a:t>0000 0000 0000 0000 0000 0000 1001</a:t>
            </a:r>
            <a:r>
              <a:rPr lang="en-IN" sz="1600" b="1" dirty="0">
                <a:latin typeface="LetterGothic"/>
              </a:rPr>
              <a:t>000</a:t>
            </a:r>
            <a:r>
              <a:rPr lang="en-IN" sz="1600" dirty="0">
                <a:latin typeface="LetterGothic"/>
              </a:rPr>
              <a:t>)-</a:t>
            </a:r>
            <a:r>
              <a:rPr lang="en-IN" sz="1600" b="1" dirty="0">
                <a:latin typeface="LetterGothic"/>
              </a:rPr>
              <a:t>sll by 3 bits-</a:t>
            </a:r>
            <a:r>
              <a:rPr lang="en-IN" sz="1600" b="0" i="0" u="none" strike="noStrike" baseline="0" dirty="0">
                <a:latin typeface="LetterGothic"/>
              </a:rPr>
              <a:t> (72)</a:t>
            </a:r>
            <a:r>
              <a:rPr lang="en-IN" sz="1400" b="0" i="0" u="none" strike="noStrike" baseline="0" dirty="0">
                <a:latin typeface="LetterGothic"/>
              </a:rPr>
              <a:t>ten</a:t>
            </a:r>
            <a:r>
              <a:rPr lang="en-IN" sz="1400" b="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A3</a:t>
            </a: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LetterGothic"/>
              </a:rPr>
              <a:t>(0000 0000 0000 0000 0000 0000 1001 </a:t>
            </a:r>
            <a:r>
              <a:rPr lang="en-IN" sz="1800" b="1" i="0" u="none" strike="noStrike" baseline="0" dirty="0">
                <a:latin typeface="LetterGothic"/>
              </a:rPr>
              <a:t>0000</a:t>
            </a:r>
            <a:r>
              <a:rPr lang="en-IN" sz="1800" b="0" i="0" u="none" strike="noStrike" baseline="0" dirty="0">
                <a:latin typeface="LetterGothic"/>
              </a:rPr>
              <a:t>)</a:t>
            </a:r>
            <a:r>
              <a:rPr lang="en-IN" sz="1600" dirty="0">
                <a:latin typeface="LetterGothic"/>
              </a:rPr>
              <a:t>-</a:t>
            </a:r>
            <a:r>
              <a:rPr lang="en-IN" sz="1600" b="1" i="0" u="none" strike="noStrike" baseline="0" dirty="0" err="1">
                <a:latin typeface="LetterGothic"/>
              </a:rPr>
              <a:t>sll</a:t>
            </a:r>
            <a:r>
              <a:rPr lang="en-IN" sz="1600" b="1" i="0" u="none" strike="noStrike" baseline="0" dirty="0">
                <a:latin typeface="LetterGothic"/>
              </a:rPr>
              <a:t> by 4 bits-</a:t>
            </a:r>
            <a:r>
              <a:rPr lang="en-IN" sz="1800" b="0" i="0" u="none" strike="noStrike" baseline="0" dirty="0">
                <a:latin typeface="LetterGothic"/>
              </a:rPr>
              <a:t>(144)</a:t>
            </a:r>
            <a:r>
              <a:rPr lang="en-IN" sz="1600" b="0" i="0" u="none" strike="noStrike" baseline="0" dirty="0">
                <a:latin typeface="LetterGothic"/>
              </a:rPr>
              <a:t> ten </a:t>
            </a:r>
            <a:r>
              <a:rPr lang="en-IN" sz="1600" i="0" u="none" strike="noStrike" baseline="0" dirty="0">
                <a:latin typeface="LetterGothic"/>
                <a:sym typeface="Wingdings" panose="05000000000000000000" pitchFamily="2" charset="2"/>
              </a:rPr>
              <a:t></a:t>
            </a:r>
            <a:r>
              <a:rPr lang="en-IN" sz="1800" i="0" u="none" strike="noStrike" baseline="0" dirty="0">
                <a:latin typeface="LetterGothic"/>
                <a:sym typeface="Wingdings" panose="05000000000000000000" pitchFamily="2" charset="2"/>
              </a:rPr>
              <a:t>A4</a:t>
            </a:r>
            <a:endParaRPr lang="en-IN" sz="18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US" altLang="en-US" sz="16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7065F1F-6E2B-4C6A-ABD9-F81B4B47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7" y="3965713"/>
            <a:ext cx="8328990" cy="90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313F4-605C-4713-B1A1-5DF3CC7E6C52}"/>
              </a:ext>
            </a:extLst>
          </p:cNvPr>
          <p:cNvCxnSpPr>
            <a:cxnSpLocks/>
          </p:cNvCxnSpPr>
          <p:nvPr/>
        </p:nvCxnSpPr>
        <p:spPr>
          <a:xfrm flipH="1">
            <a:off x="2214730" y="1604818"/>
            <a:ext cx="110776" cy="34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E8C83D-BF3A-4291-8314-EDAB3506131D}"/>
              </a:ext>
            </a:extLst>
          </p:cNvPr>
          <p:cNvCxnSpPr>
            <a:cxnSpLocks/>
          </p:cNvCxnSpPr>
          <p:nvPr/>
        </p:nvCxnSpPr>
        <p:spPr>
          <a:xfrm flipV="1">
            <a:off x="2319131" y="1623355"/>
            <a:ext cx="149087" cy="30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18C584-C8C7-4B8D-9488-480FA4289ADE}"/>
              </a:ext>
            </a:extLst>
          </p:cNvPr>
          <p:cNvCxnSpPr>
            <a:cxnSpLocks/>
          </p:cNvCxnSpPr>
          <p:nvPr/>
        </p:nvCxnSpPr>
        <p:spPr>
          <a:xfrm flipV="1">
            <a:off x="5658676" y="1639957"/>
            <a:ext cx="437324" cy="30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671AF53-53BB-4083-AAF5-6971CFB8E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3987072"/>
            <a:ext cx="9782175" cy="1790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9662271"/>
      </p:ext>
    </p:extLst>
  </p:cSld>
  <p:clrMapOvr>
    <a:masterClrMapping/>
  </p:clrMapOvr>
  <p:transition spd="med" advTm="1624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AA4C7-A1BB-44F4-A66A-EDB5E07A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8328"/>
            <a:ext cx="10905066" cy="3904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DF5B6-6DCA-4F0A-B625-E4EAEB543A05}"/>
              </a:ext>
            </a:extLst>
          </p:cNvPr>
          <p:cNvSpPr txBox="1"/>
          <p:nvPr/>
        </p:nvSpPr>
        <p:spPr>
          <a:xfrm>
            <a:off x="1099595" y="891251"/>
            <a:ext cx="83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Machine Language Representation for ‘</a:t>
            </a:r>
            <a:r>
              <a:rPr lang="en-IN" b="1" u="sng" dirty="0" err="1"/>
              <a:t>sll</a:t>
            </a:r>
            <a:r>
              <a:rPr lang="en-IN" b="1" u="sng" dirty="0"/>
              <a:t>’ Instruction</a:t>
            </a:r>
          </a:p>
        </p:txBody>
      </p:sp>
    </p:spTree>
    <p:extLst>
      <p:ext uri="{BB962C8B-B14F-4D97-AF65-F5344CB8AC3E}">
        <p14:creationId xmlns:p14="http://schemas.microsoft.com/office/powerpoint/2010/main" val="28519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99"/>
    </mc:Choice>
    <mc:Fallback xmlns="">
      <p:transition spd="slow" advTm="872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AF8609B3-C25F-4F7E-8B47-D7B29789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895012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63DE8"/>
                </a:solidFill>
              </a:rPr>
              <a:t>MIPS Shift Operations-Example  of </a:t>
            </a:r>
            <a:r>
              <a:rPr lang="en-US" altLang="en-US" sz="2800" b="1" dirty="0" err="1">
                <a:solidFill>
                  <a:srgbClr val="063DE8"/>
                </a:solidFill>
              </a:rPr>
              <a:t>srl</a:t>
            </a:r>
            <a:r>
              <a:rPr lang="en-US" altLang="en-US" sz="2800" b="1" dirty="0">
                <a:solidFill>
                  <a:srgbClr val="063DE8"/>
                </a:solidFill>
              </a:rPr>
              <a:t> Instruction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B6DE4CC-FCF8-41F3-B94B-7666F95D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756" y="1180204"/>
            <a:ext cx="8328990" cy="30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Minion-Regular"/>
              </a:rPr>
              <a:t>srl</a:t>
            </a:r>
            <a:r>
              <a:rPr lang="en-US" sz="1800" b="1" i="0" u="none" strike="noStrike" baseline="0" dirty="0">
                <a:latin typeface="Minion-Regular"/>
              </a:rPr>
              <a:t> $t0,$s0,4 is to be executed and if register </a:t>
            </a:r>
            <a:r>
              <a:rPr lang="en-US" sz="1800" b="1" i="0" u="none" strike="noStrike" baseline="0" dirty="0">
                <a:latin typeface="LetterGothic"/>
              </a:rPr>
              <a:t>$s0 </a:t>
            </a:r>
            <a:r>
              <a:rPr lang="en-IN" sz="1800" b="1" i="0" u="none" strike="noStrike" baseline="0" dirty="0">
                <a:latin typeface="Minion-Regular"/>
              </a:rPr>
              <a:t>contained </a:t>
            </a:r>
            <a:r>
              <a:rPr lang="en-IN" sz="1800" b="0" i="0" u="none" strike="noStrike" baseline="0" dirty="0">
                <a:latin typeface="Minion-Regular"/>
              </a:rPr>
              <a:t>:  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LetterGothic"/>
              </a:rPr>
              <a:t>(0000 0000 0000 0000 0000 0000 1001 000</a:t>
            </a:r>
            <a:r>
              <a:rPr lang="en-IN" sz="1800" b="1" i="0" u="none" strike="noStrike" baseline="0" dirty="0">
                <a:latin typeface="LetterGothic"/>
              </a:rPr>
              <a:t>0</a:t>
            </a:r>
            <a:r>
              <a:rPr lang="en-IN" sz="1800" b="0" i="0" u="none" strike="noStrike" baseline="0" dirty="0">
                <a:latin typeface="LetterGothic"/>
              </a:rPr>
              <a:t>)</a:t>
            </a:r>
            <a:r>
              <a:rPr lang="en-IN" sz="1600" b="0" i="0" u="none" strike="noStrike" baseline="0" dirty="0">
                <a:latin typeface="LetterGothic"/>
              </a:rPr>
              <a:t>two</a:t>
            </a:r>
            <a:r>
              <a:rPr lang="en-IN" sz="1800" b="0" i="0" u="none" strike="noStrike" baseline="0" dirty="0">
                <a:latin typeface="LetterGothic"/>
              </a:rPr>
              <a:t>= (144)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</a:t>
            </a:r>
            <a:r>
              <a:rPr lang="en-US" sz="1800" b="0" i="0" u="none" strike="noStrike" baseline="0" dirty="0">
                <a:latin typeface="LetterGothic"/>
              </a:rPr>
              <a:t>0 0000 0000 0000 0000 0000 0000 1001</a:t>
            </a:r>
            <a:r>
              <a:rPr lang="en-IN" sz="1800" dirty="0">
                <a:latin typeface="LetterGothic"/>
              </a:rPr>
              <a:t>000)-</a:t>
            </a:r>
            <a:r>
              <a:rPr lang="en-IN" sz="1800" b="1" dirty="0">
                <a:latin typeface="LetterGothic"/>
              </a:rPr>
              <a:t>srl by 1 bits-</a:t>
            </a:r>
            <a:r>
              <a:rPr lang="en-IN" sz="1800" b="0" i="0" u="none" strike="noStrike" baseline="0" dirty="0">
                <a:latin typeface="LetterGothic"/>
              </a:rPr>
              <a:t> (72)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A1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00</a:t>
            </a:r>
            <a:r>
              <a:rPr lang="en-US" sz="1800" b="0" i="0" u="none" strike="noStrike" baseline="0" dirty="0">
                <a:latin typeface="LetterGothic"/>
              </a:rPr>
              <a:t>0 0000 0000 0000 0000 0000 0000 1001</a:t>
            </a:r>
            <a:r>
              <a:rPr lang="en-IN" sz="1800" dirty="0">
                <a:latin typeface="LetterGothic"/>
              </a:rPr>
              <a:t>00)-</a:t>
            </a:r>
            <a:r>
              <a:rPr lang="en-IN" sz="1800" b="1" dirty="0">
                <a:latin typeface="LetterGothic"/>
              </a:rPr>
              <a:t>srl by 2 bits-</a:t>
            </a:r>
            <a:r>
              <a:rPr lang="en-IN" sz="1800" b="0" i="0" u="none" strike="noStrike" baseline="0" dirty="0">
                <a:latin typeface="LetterGothic"/>
              </a:rPr>
              <a:t> (36)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A2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000</a:t>
            </a:r>
            <a:r>
              <a:rPr lang="en-US" sz="1800" b="0" i="0" u="none" strike="noStrike" baseline="0" dirty="0">
                <a:latin typeface="LetterGothic"/>
              </a:rPr>
              <a:t>0 0000 0000 0000 0000 0000 0000 1001</a:t>
            </a:r>
            <a:r>
              <a:rPr lang="en-IN" sz="1800" dirty="0">
                <a:latin typeface="LetterGothic"/>
              </a:rPr>
              <a:t>0)-</a:t>
            </a:r>
            <a:r>
              <a:rPr lang="en-IN" sz="1800" b="1" dirty="0">
                <a:latin typeface="LetterGothic"/>
              </a:rPr>
              <a:t>srl by 3 bit-</a:t>
            </a:r>
            <a:r>
              <a:rPr lang="en-IN" sz="1800" b="0" i="0" u="none" strike="noStrike" baseline="0" dirty="0">
                <a:latin typeface="LetterGothic"/>
              </a:rPr>
              <a:t> (18)</a:t>
            </a:r>
            <a:r>
              <a:rPr lang="en-IN" sz="1600" b="0" i="0" u="none" strike="noStrike" baseline="0" dirty="0">
                <a:latin typeface="LetterGothic"/>
              </a:rPr>
              <a:t>ten</a:t>
            </a:r>
            <a:r>
              <a:rPr lang="en-IN" sz="1600" b="0" i="0" u="none" strike="noStrike" baseline="0" dirty="0">
                <a:latin typeface="LetterGothic"/>
                <a:sym typeface="Wingdings" panose="05000000000000000000" pitchFamily="2" charset="2"/>
              </a:rPr>
              <a:t>  </a:t>
            </a:r>
            <a:r>
              <a:rPr lang="en-IN" sz="1800" b="0" i="0" u="none" strike="noStrike" baseline="0" dirty="0">
                <a:latin typeface="LetterGothic"/>
                <a:sym typeface="Wingdings" panose="05000000000000000000" pitchFamily="2" charset="2"/>
              </a:rPr>
              <a:t>A3</a:t>
            </a:r>
            <a:endParaRPr lang="en-IN" sz="1600" b="0" i="0" u="none" strike="noStrike" baseline="0" dirty="0">
              <a:latin typeface="LetterGothic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LetterGothic"/>
              </a:rPr>
              <a:t>(</a:t>
            </a:r>
            <a:r>
              <a:rPr lang="en-US" sz="1800" b="1" i="0" u="none" strike="noStrike" baseline="0" dirty="0">
                <a:latin typeface="LetterGothic"/>
              </a:rPr>
              <a:t>0000</a:t>
            </a:r>
            <a:r>
              <a:rPr lang="en-US" sz="1800" b="0" i="0" u="none" strike="noStrike" baseline="0" dirty="0">
                <a:latin typeface="LetterGothic"/>
              </a:rPr>
              <a:t> 0000 0000 0000 0000 0000 0000 1001)</a:t>
            </a:r>
            <a:r>
              <a:rPr lang="en-US" sz="1600" b="0" i="0" u="none" strike="noStrike" baseline="0" dirty="0">
                <a:latin typeface="LetterGothic"/>
              </a:rPr>
              <a:t>two</a:t>
            </a:r>
            <a:r>
              <a:rPr lang="en-IN" sz="1800" dirty="0">
                <a:latin typeface="Minion-Regular"/>
              </a:rPr>
              <a:t>=</a:t>
            </a:r>
            <a:r>
              <a:rPr lang="en-IN" sz="1800" b="0" i="0" u="none" strike="noStrike" baseline="0" dirty="0">
                <a:latin typeface="LetterGothic"/>
              </a:rPr>
              <a:t> (9)</a:t>
            </a:r>
            <a:r>
              <a:rPr lang="en-IN" sz="1600" b="0" i="0" u="none" strike="noStrike" baseline="0" dirty="0">
                <a:latin typeface="LetterGothic"/>
              </a:rPr>
              <a:t>ten-&gt;</a:t>
            </a:r>
            <a:r>
              <a:rPr lang="en-IN" sz="1800" b="0" i="0" u="none" strike="noStrike" baseline="0" dirty="0">
                <a:latin typeface="LetterGothic"/>
              </a:rPr>
              <a:t>A4</a:t>
            </a:r>
          </a:p>
          <a:p>
            <a:pPr marL="0" indent="0">
              <a:buNone/>
            </a:pPr>
            <a:endParaRPr lang="en-IN" sz="1800" b="1" dirty="0">
              <a:latin typeface="LetterGothic"/>
            </a:endParaRPr>
          </a:p>
          <a:p>
            <a:pPr marL="0" indent="0">
              <a:buNone/>
            </a:pPr>
            <a:endParaRPr lang="en-IN" sz="1800" b="1" dirty="0">
              <a:latin typeface="LetterGothic"/>
            </a:endParaRPr>
          </a:p>
          <a:p>
            <a:pPr marL="0" indent="0">
              <a:buNone/>
            </a:pPr>
            <a:endParaRPr lang="en-IN" sz="1800" b="1" dirty="0">
              <a:latin typeface="LetterGothic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latin typeface="Minion-Regular"/>
            </a:endParaRPr>
          </a:p>
          <a:p>
            <a:pPr marL="0" indent="0" algn="l">
              <a:buNone/>
            </a:pPr>
            <a:endParaRPr lang="en-IN" sz="1600" b="1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IN" sz="1600" dirty="0">
              <a:latin typeface="LetterGothic"/>
            </a:endParaRPr>
          </a:p>
          <a:p>
            <a:pPr marL="0" indent="0" algn="l">
              <a:buNone/>
            </a:pPr>
            <a:endParaRPr lang="en-US" altLang="en-US" sz="16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7065F1F-6E2B-4C6A-ABD9-F81B4B47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7" y="3965713"/>
            <a:ext cx="8328990" cy="90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21FB1-8F83-4553-9AB7-FB3F182DB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08" y="4360499"/>
            <a:ext cx="10664383" cy="1317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225167"/>
      </p:ext>
    </p:extLst>
  </p:cSld>
  <p:clrMapOvr>
    <a:masterClrMapping/>
  </p:clrMapOvr>
  <p:transition spd="med" advTm="49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5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E2E235-65CF-4A53-90B1-231698C0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8881"/>
            <a:ext cx="10905066" cy="3837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B76E22-6E96-42F0-82C9-547B43169E7A}"/>
              </a:ext>
            </a:extLst>
          </p:cNvPr>
          <p:cNvSpPr txBox="1"/>
          <p:nvPr/>
        </p:nvSpPr>
        <p:spPr>
          <a:xfrm>
            <a:off x="1018571" y="1076444"/>
            <a:ext cx="869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Machine Language Representation for ‘</a:t>
            </a:r>
            <a:r>
              <a:rPr lang="en-IN" b="1" u="sng" dirty="0" err="1"/>
              <a:t>srl</a:t>
            </a:r>
            <a:r>
              <a:rPr lang="en-IN" b="1" u="sng" dirty="0"/>
              <a:t>’ Instruction</a:t>
            </a:r>
          </a:p>
        </p:txBody>
      </p:sp>
    </p:spTree>
    <p:extLst>
      <p:ext uri="{BB962C8B-B14F-4D97-AF65-F5344CB8AC3E}">
        <p14:creationId xmlns:p14="http://schemas.microsoft.com/office/powerpoint/2010/main" val="26002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96"/>
    </mc:Choice>
    <mc:Fallback xmlns="">
      <p:transition spd="slow" advTm="314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Text Box 1">
            <a:extLst>
              <a:ext uri="{FF2B5EF4-FFF2-40B4-BE49-F238E27FC236}">
                <a16:creationId xmlns:a16="http://schemas.microsoft.com/office/drawing/2014/main" id="{51F2B477-D13A-4DED-84B8-230DC45F1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742951"/>
            <a:ext cx="3476625" cy="49625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MIPS Logical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9631B-A5C2-44A3-BBD4-993BD8CF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761817"/>
            <a:ext cx="6553545" cy="3342307"/>
          </a:xfrm>
          <a:prstGeom prst="rect">
            <a:avLst/>
          </a:prstGeom>
        </p:spPr>
      </p:pic>
      <p:sp>
        <p:nvSpPr>
          <p:cNvPr id="55299" name="Text Box 2">
            <a:extLst>
              <a:ext uri="{FF2B5EF4-FFF2-40B4-BE49-F238E27FC236}">
                <a16:creationId xmlns:a16="http://schemas.microsoft.com/office/drawing/2014/main" id="{7E787F29-4D90-4F44-8E6D-C80474544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902493"/>
            <a:ext cx="10985166" cy="539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endParaRPr lang="en-US" altLang="en-US" dirty="0"/>
          </a:p>
        </p:txBody>
      </p:sp>
    </p:spTree>
  </p:cSld>
  <p:clrMapOvr>
    <a:masterClrMapping/>
  </p:clrMapOvr>
  <p:transition spd="med" advTm="109939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89C6F1-9217-4291-91DF-4A79B1222109}"/>
</file>

<file path=customXml/itemProps2.xml><?xml version="1.0" encoding="utf-8"?>
<ds:datastoreItem xmlns:ds="http://schemas.openxmlformats.org/officeDocument/2006/customXml" ds:itemID="{F059B716-37E6-44B3-AD37-6B5CBAA50BA7}"/>
</file>

<file path=customXml/itemProps3.xml><?xml version="1.0" encoding="utf-8"?>
<ds:datastoreItem xmlns:ds="http://schemas.openxmlformats.org/officeDocument/2006/customXml" ds:itemID="{468B71D6-9588-4582-A0CA-9229825C38ED}"/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409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LetterGothic</vt:lpstr>
      <vt:lpstr>Lucida Console</vt:lpstr>
      <vt:lpstr>Minion-Regular</vt:lpstr>
      <vt:lpstr>Monotype Sorts</vt:lpstr>
      <vt:lpstr>Times New Roman</vt:lpstr>
      <vt:lpstr>Wingdings</vt:lpstr>
      <vt:lpstr>Office Theme</vt:lpstr>
      <vt:lpstr>    19CSE211-Computer Architecture &amp; Organization Conversion of MIPS Instruction to Machine Language Representation</vt:lpstr>
      <vt:lpstr>Logical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MIPS Instruction to Machine Language</dc:title>
  <dc:creator>Asha Ashok</dc:creator>
  <cp:lastModifiedBy>Asha Ashok</cp:lastModifiedBy>
  <cp:revision>27</cp:revision>
  <dcterms:created xsi:type="dcterms:W3CDTF">2020-09-11T09:53:38Z</dcterms:created>
  <dcterms:modified xsi:type="dcterms:W3CDTF">2021-02-15T07:49:33Z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