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EC2A-AAB4-4EBB-BD02-6843C32F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1D388-3046-4E9B-A913-7B320B58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0AA1-856E-4910-B397-4EFF4E18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2E42-C3EE-466B-A98B-5B6C442F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59CC-6DAE-410D-A136-C3576580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209-72AB-4511-8730-681321CD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B6544-B756-4087-8001-B5621C51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CBFB-1C05-4B6D-96E2-32962219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5F37-A145-4E2E-B993-7CDA4207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0D8D-BEDE-4D99-8657-7D85A06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408EB-201D-4176-AC18-9C8817AB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119D-2DF2-4690-A704-9F8AC779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4A3B-9409-41B7-B1DA-7520300A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75C4-63E4-4091-9969-7658600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1628-D6DB-4947-AEF3-72F52477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00F0-E3B0-4180-AFB5-5F1282CA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DC8E-B824-4A2C-8DAE-4905719E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7A01-E972-489E-944E-02EF46F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E474-9331-41B5-8AD2-1446CDC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C56E-A0C6-420D-BF51-E11F9B00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D33-D9E7-49B6-98E4-772D10E1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D5D0-06C2-4E7F-BA9D-DB8897A6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8DAC-C13A-4B1D-B0EF-BF5C267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5537-548B-496B-9178-7E3DF3A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16AF-38C7-4F30-80CE-2240EEE3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8BD9-A507-4862-9036-2B6CD1C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BF94-355A-4E46-A8E9-CF2C9ACB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EACF-8750-442F-AC0C-A9799316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6E8A-F65B-4716-B97F-A3103D6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0696D-0DC4-4D91-8F78-724432B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460D-6EF5-4D8F-83AC-98E9E71F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442-4FF8-4C99-B04C-132A07F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5616-BDBE-4F7E-9C1D-8880B54E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674A-331F-405B-A9B7-7D83B2CB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83743-6470-4E1C-929A-5B681E09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18B6-19E8-4D73-ADF8-5DCF5BB7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9741-C88D-41EC-B978-4C2333F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D0AD4-48E3-4BB2-842A-453D29A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A474-4D17-4B1A-9399-6A4D728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E3C-C881-45E3-9469-FB2C71FF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EBDD3-C044-4F9C-B56A-06F86224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8D65A-3EC1-4367-8D4B-B094A8E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607E3-8456-4C69-823B-16CA37FD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5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F58E-03DC-4024-B6C5-3D84A525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638E8-C058-4724-AC9F-ACAB980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78C20-7DB5-41EC-9961-78CC8337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7112-0279-4897-A52D-64BA3795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597-6DF5-4DA4-9F82-C0211AD8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1B31-1B43-4574-8C22-651E4666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CF900-A631-49D7-A401-D611F676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5224-392A-44D5-ADB3-A533FA0C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26D3-BEA0-4B76-A369-8EA1D5DD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801D-A454-4EA6-9483-FAF0235D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29AFF-A20D-4ABA-9F62-7E9526B6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2B911-AE75-4EEC-A22E-873A2A7B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B71E-2422-4ECF-A704-A6984438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C8-8658-42CC-8657-2435EE64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7BCF-A319-498B-BC8C-AFDB7A2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68D81-AEC9-42C5-A601-27114C71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191B-3E72-4469-B5D5-6343B1CC7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E5FD-1403-4E0B-94A1-85B8DEDE6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E1CF-B39C-447D-A9BD-C4E7AE43C850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5AB0-0828-43EC-BEBD-5131FDE7A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1BC9-7661-42B5-9F44-F22158A94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DA51-A51E-4551-84F2-4556B8B3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097-1D00-4548-B3C1-0E1AC8800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625151"/>
            <a:ext cx="9144000" cy="4069800"/>
          </a:xfrm>
        </p:spPr>
        <p:txBody>
          <a:bodyPr>
            <a:normAutofit/>
          </a:bodyPr>
          <a:lstStyle/>
          <a:p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19CSE211-Computer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&amp; Architecture - Conversion from MIPS Instruction to Machine Language Format</a:t>
            </a:r>
          </a:p>
        </p:txBody>
      </p:sp>
    </p:spTree>
    <p:extLst>
      <p:ext uri="{BB962C8B-B14F-4D97-AF65-F5344CB8AC3E}">
        <p14:creationId xmlns:p14="http://schemas.microsoft.com/office/powerpoint/2010/main" val="6051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209D-194C-4B49-BEBF-BD3BA4B3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BD232-8EE6-4268-8FA9-973E094E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71" y="1356852"/>
            <a:ext cx="10067925" cy="1541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B3647E-D9B2-4033-BAE9-54DB8A8937E7}"/>
              </a:ext>
            </a:extLst>
          </p:cNvPr>
          <p:cNvSpPr txBox="1"/>
          <p:nvPr/>
        </p:nvSpPr>
        <p:spPr>
          <a:xfrm>
            <a:off x="1075293" y="3301436"/>
            <a:ext cx="93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 -  6 bits for indicating  the operation,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5 bits for indicating only one source operand,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– 5 bits for indication only one destination operand,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– 16 bit value data content or 16 bit address.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D428-C2EC-4428-8217-01E679B1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I-format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D86-B998-4A0A-BD20-B5C3BF87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 immediate,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 set less than immediate,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 conditional branching statements,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 like loads and stores</a:t>
            </a:r>
          </a:p>
          <a:p>
            <a:pPr>
              <a:buClr>
                <a:srgbClr val="FC0128"/>
              </a:buClr>
              <a:buSzPct val="75000"/>
              <a:buFont typeface="Wingdings" panose="05000000000000000000" pitchFamily="2" charset="2"/>
              <a:buChar char="Ø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data specified in an instruction</a:t>
            </a: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$s3, $s3, 4</a:t>
            </a:r>
          </a:p>
          <a:p>
            <a:pPr marL="0" indent="0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I-Format versions: compare register and constant, put result into 2nd register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25"/>
              </a:spcBef>
              <a:buClrTx/>
              <a:buFont typeface="Wingdings" panose="05000000000000000000" pitchFamily="2" charset="2"/>
              <a:buChar char="Ø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less than immediate </a:t>
            </a: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else set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-274638">
              <a:spcBef>
                <a:spcPts val="1625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DD6F-28B2-42CB-BA7F-003D6A1A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1FF8-25B3-487D-8AB4-53F37201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bne</a:t>
            </a:r>
            <a:r>
              <a:rPr lang="en-US" dirty="0"/>
              <a:t>/</a:t>
            </a:r>
            <a:r>
              <a:rPr lang="en-US" dirty="0" err="1"/>
              <a:t>beq</a:t>
            </a:r>
            <a:r>
              <a:rPr lang="en-US" dirty="0"/>
              <a:t> : branch on not equal / branch on equal </a:t>
            </a:r>
          </a:p>
          <a:p>
            <a:pPr lvl="1"/>
            <a:r>
              <a:rPr lang="en-US" dirty="0" err="1"/>
              <a:t>beq</a:t>
            </a:r>
            <a:r>
              <a:rPr lang="en-US" dirty="0"/>
              <a:t> register1,register2,L1</a:t>
            </a:r>
          </a:p>
          <a:p>
            <a:pPr lvl="1"/>
            <a:r>
              <a:rPr lang="en-US" dirty="0" err="1"/>
              <a:t>bne</a:t>
            </a:r>
            <a:r>
              <a:rPr lang="en-US" dirty="0"/>
              <a:t> register1,register2,L1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dirty="0"/>
              <a:t>No subtract immediate instruction</a:t>
            </a:r>
          </a:p>
          <a:p>
            <a:pPr>
              <a:buClr>
                <a:srgbClr val="FC0128"/>
              </a:buClr>
              <a:buSzPct val="75000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dirty="0"/>
              <a:t>	Just use a negative constant</a:t>
            </a:r>
          </a:p>
          <a:p>
            <a:pPr marL="274638" indent="-274638">
              <a:lnSpc>
                <a:spcPct val="85000"/>
              </a:lnSpc>
              <a:spcBef>
                <a:spcPts val="900"/>
              </a:spcBef>
              <a:buClrTx/>
              <a:buFontTx/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1800" dirty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$s2, $s1, -1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4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D358-39BA-4852-9A70-8E99F44E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/>
              <a:t>addi</a:t>
            </a:r>
            <a:r>
              <a:rPr lang="en-IN" u="sng" dirty="0"/>
              <a:t>-Add Immediate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4CB8F6-B209-43EE-BB28-7A46B7F5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6CA2ED-AF64-495A-8A41-E2D0035F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29" y="1856985"/>
            <a:ext cx="4884923" cy="435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6DA34D-9F20-47FA-9368-1B2F5540EAC1}"/>
              </a:ext>
            </a:extLst>
          </p:cNvPr>
          <p:cNvSpPr txBox="1"/>
          <p:nvPr/>
        </p:nvSpPr>
        <p:spPr>
          <a:xfrm>
            <a:off x="1130161" y="5108713"/>
            <a:ext cx="866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Pattern Representation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IN" dirty="0"/>
              <a:t>001000  10010 10001           000000000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1100100</a:t>
            </a: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Hexa Decimal: (22540064)</a:t>
            </a:r>
            <a:r>
              <a:rPr lang="en-IN" sz="14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4B8C6-804F-489F-BB7E-A4641535FE1F}"/>
              </a:ext>
            </a:extLst>
          </p:cNvPr>
          <p:cNvSpPr txBox="1"/>
          <p:nvPr/>
        </p:nvSpPr>
        <p:spPr>
          <a:xfrm>
            <a:off x="1162894" y="2456394"/>
            <a:ext cx="913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Opcode for addi-8, rs-s2 Register(18), rt-s1 Register(17), Immediate value-100</a:t>
            </a:r>
          </a:p>
          <a:p>
            <a:pPr algn="just"/>
            <a:r>
              <a:rPr lang="en-IN" b="1" dirty="0"/>
              <a:t>The 32 bit content in s2 Register is added with 100 (represented also as 32-bit)and stored in s1 Register.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20C9A-6D9F-4B98-A89A-BE40D27E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2" y="3587718"/>
            <a:ext cx="6057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79F-0F7B-400D-BDA6-4BEDD94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BADA-FC7E-4808-8C11-FB34B495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$t0, $t0, 4</a:t>
            </a:r>
          </a:p>
          <a:p>
            <a:r>
              <a:rPr lang="en-IN" dirty="0"/>
              <a:t>Find the machine language representation in hexa-decimal representation corresponding to the above MIPS Instruction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2F76E-13FF-434E-9160-21BFE2C4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0" y="3534603"/>
            <a:ext cx="7406931" cy="157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10EE7-FA2B-4353-90A0-DFD8BABB8CF8}"/>
              </a:ext>
            </a:extLst>
          </p:cNvPr>
          <p:cNvSpPr txBox="1"/>
          <p:nvPr/>
        </p:nvSpPr>
        <p:spPr>
          <a:xfrm>
            <a:off x="1401417" y="5794513"/>
            <a:ext cx="864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</a:t>
            </a:r>
            <a:r>
              <a:rPr lang="en-IN" b="1" dirty="0" err="1">
                <a:solidFill>
                  <a:srgbClr val="222222"/>
                </a:solidFill>
                <a:latin typeface="arial" panose="020B0604020202020204" pitchFamily="34" charset="0"/>
              </a:rPr>
              <a:t>HexaDecimal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:(        )</a:t>
            </a:r>
            <a:r>
              <a:rPr lang="en-IN" sz="14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244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2CF-CF48-466C-AC53-17881BEC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Less than Immediate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D070-B844-49CC-9A84-D4412D2D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slti</a:t>
            </a:r>
            <a:r>
              <a:rPr lang="en-US" altLang="en-US" dirty="0">
                <a:latin typeface="Courier New" panose="02070309020205020404" pitchFamily="49" charset="0"/>
              </a:rPr>
              <a:t> $t0, $s2, 15	#$t0 = 1 if $s2&lt;15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32-bit content in s2 Register is less than 15, then set it to 1 else 0</a:t>
            </a:r>
          </a:p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Machine format (</a:t>
            </a:r>
            <a:r>
              <a:rPr lang="en-US" altLang="en-US" dirty="0">
                <a:solidFill>
                  <a:srgbClr val="FC0128"/>
                </a:solidFill>
              </a:rPr>
              <a:t>I</a:t>
            </a:r>
            <a:r>
              <a:rPr lang="en-US" altLang="en-US" dirty="0"/>
              <a:t> format):</a:t>
            </a:r>
          </a:p>
          <a:p>
            <a:pPr marL="0" indent="0" eaLnBrk="1" hangingPunct="1">
              <a:buClr>
                <a:srgbClr val="FC0128"/>
              </a:buClr>
              <a:buSzPct val="75000"/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EB09-127A-4973-A33F-0BF919D9C75B}"/>
              </a:ext>
            </a:extLst>
          </p:cNvPr>
          <p:cNvSpPr txBox="1"/>
          <p:nvPr/>
        </p:nvSpPr>
        <p:spPr>
          <a:xfrm>
            <a:off x="665922" y="4631640"/>
            <a:ext cx="1018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Binary Pattern Representation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      001010     10010          01000        0000000000001111</a:t>
            </a: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Machine Language Representation in </a:t>
            </a:r>
            <a:r>
              <a:rPr lang="en-IN" b="1" dirty="0" err="1">
                <a:solidFill>
                  <a:srgbClr val="222222"/>
                </a:solidFill>
                <a:latin typeface="arial" panose="020B0604020202020204" pitchFamily="34" charset="0"/>
              </a:rPr>
              <a:t>HexaDecimal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:(2A48000F)</a:t>
            </a:r>
            <a:r>
              <a:rPr lang="en-IN" sz="1200" b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3599-682B-43B2-B44E-553991B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2" y="3523666"/>
            <a:ext cx="5381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11C1F-52BC-4278-BF49-4BE7C1512D5C}"/>
</file>

<file path=customXml/itemProps2.xml><?xml version="1.0" encoding="utf-8"?>
<ds:datastoreItem xmlns:ds="http://schemas.openxmlformats.org/officeDocument/2006/customXml" ds:itemID="{0C9EAB22-D8EC-44DC-A90E-F63EDFDC7B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9958D-8A54-4B89-92BE-C8B7424D83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338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19CSE211-Computer Organization &amp; Architecture - Conversion from MIPS Instruction to Machine Language Format</vt:lpstr>
      <vt:lpstr>Immediate Format</vt:lpstr>
      <vt:lpstr>I-format Instructions</vt:lpstr>
      <vt:lpstr>Immediate instructions </vt:lpstr>
      <vt:lpstr>addi-Add Immediate</vt:lpstr>
      <vt:lpstr>Revision</vt:lpstr>
      <vt:lpstr>Set Less than Immediate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from MIPS Instruction to Machine Language Format</dc:title>
  <dc:creator>Asha Ashok</dc:creator>
  <cp:lastModifiedBy>Asha Ashok</cp:lastModifiedBy>
  <cp:revision>50</cp:revision>
  <dcterms:created xsi:type="dcterms:W3CDTF">2020-09-10T14:35:51Z</dcterms:created>
  <dcterms:modified xsi:type="dcterms:W3CDTF">2022-03-07T03:42:01Z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