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8" r:id="rId3"/>
    <p:sldId id="288" r:id="rId4"/>
    <p:sldId id="289" r:id="rId5"/>
    <p:sldId id="290" r:id="rId6"/>
    <p:sldId id="291" r:id="rId7"/>
    <p:sldId id="286" r:id="rId8"/>
    <p:sldId id="292" r:id="rId9"/>
    <p:sldId id="293" r:id="rId10"/>
    <p:sldId id="294" r:id="rId11"/>
    <p:sldId id="295" r:id="rId12"/>
    <p:sldId id="296" r:id="rId13"/>
    <p:sldId id="298" r:id="rId14"/>
    <p:sldId id="299" r:id="rId15"/>
    <p:sldId id="300" r:id="rId16"/>
    <p:sldId id="302" r:id="rId17"/>
    <p:sldId id="301" r:id="rId18"/>
    <p:sldId id="303" r:id="rId19"/>
    <p:sldId id="306" r:id="rId20"/>
    <p:sldId id="304" r:id="rId21"/>
    <p:sldId id="305" r:id="rId2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400" b="1" i="0" u="none" strike="noStrike" cap="none" spc="0" normalizeH="0" baseline="0">
        <a:ln>
          <a:noFill/>
        </a:ln>
        <a:solidFill>
          <a:srgbClr val="FFFFFF"/>
        </a:solidFill>
        <a:effectLst/>
        <a:uFillTx/>
        <a:latin typeface="+mn-lt"/>
        <a:ea typeface="+mn-ea"/>
        <a:cs typeface="+mn-cs"/>
        <a:sym typeface="Avenir Next"/>
      </a:defRPr>
    </a:lvl1pPr>
    <a:lvl2pPr marL="0" marR="0" indent="228600" algn="ctr" defTabSz="584200" rtl="0" fontAlgn="auto" latinLnBrk="0" hangingPunct="0">
      <a:lnSpc>
        <a:spcPct val="100000"/>
      </a:lnSpc>
      <a:spcBef>
        <a:spcPts val="0"/>
      </a:spcBef>
      <a:spcAft>
        <a:spcPts val="0"/>
      </a:spcAft>
      <a:buClrTx/>
      <a:buSzTx/>
      <a:buFontTx/>
      <a:buNone/>
      <a:tabLst/>
      <a:defRPr kumimoji="0" sz="1400" b="1" i="0" u="none" strike="noStrike" cap="none" spc="0" normalizeH="0" baseline="0">
        <a:ln>
          <a:noFill/>
        </a:ln>
        <a:solidFill>
          <a:srgbClr val="FFFFFF"/>
        </a:solidFill>
        <a:effectLst/>
        <a:uFillTx/>
        <a:latin typeface="+mn-lt"/>
        <a:ea typeface="+mn-ea"/>
        <a:cs typeface="+mn-cs"/>
        <a:sym typeface="Avenir Next"/>
      </a:defRPr>
    </a:lvl2pPr>
    <a:lvl3pPr marL="0" marR="0" indent="457200" algn="ctr" defTabSz="584200" rtl="0" fontAlgn="auto" latinLnBrk="0" hangingPunct="0">
      <a:lnSpc>
        <a:spcPct val="100000"/>
      </a:lnSpc>
      <a:spcBef>
        <a:spcPts val="0"/>
      </a:spcBef>
      <a:spcAft>
        <a:spcPts val="0"/>
      </a:spcAft>
      <a:buClrTx/>
      <a:buSzTx/>
      <a:buFontTx/>
      <a:buNone/>
      <a:tabLst/>
      <a:defRPr kumimoji="0" sz="1400" b="1" i="0" u="none" strike="noStrike" cap="none" spc="0" normalizeH="0" baseline="0">
        <a:ln>
          <a:noFill/>
        </a:ln>
        <a:solidFill>
          <a:srgbClr val="FFFFFF"/>
        </a:solidFill>
        <a:effectLst/>
        <a:uFillTx/>
        <a:latin typeface="+mn-lt"/>
        <a:ea typeface="+mn-ea"/>
        <a:cs typeface="+mn-cs"/>
        <a:sym typeface="Avenir Next"/>
      </a:defRPr>
    </a:lvl3pPr>
    <a:lvl4pPr marL="0" marR="0" indent="685800" algn="ctr" defTabSz="584200" rtl="0" fontAlgn="auto" latinLnBrk="0" hangingPunct="0">
      <a:lnSpc>
        <a:spcPct val="100000"/>
      </a:lnSpc>
      <a:spcBef>
        <a:spcPts val="0"/>
      </a:spcBef>
      <a:spcAft>
        <a:spcPts val="0"/>
      </a:spcAft>
      <a:buClrTx/>
      <a:buSzTx/>
      <a:buFontTx/>
      <a:buNone/>
      <a:tabLst/>
      <a:defRPr kumimoji="0" sz="1400" b="1" i="0" u="none" strike="noStrike" cap="none" spc="0" normalizeH="0" baseline="0">
        <a:ln>
          <a:noFill/>
        </a:ln>
        <a:solidFill>
          <a:srgbClr val="FFFFFF"/>
        </a:solidFill>
        <a:effectLst/>
        <a:uFillTx/>
        <a:latin typeface="+mn-lt"/>
        <a:ea typeface="+mn-ea"/>
        <a:cs typeface="+mn-cs"/>
        <a:sym typeface="Avenir Next"/>
      </a:defRPr>
    </a:lvl4pPr>
    <a:lvl5pPr marL="0" marR="0" indent="914400" algn="ctr" defTabSz="584200" rtl="0" fontAlgn="auto" latinLnBrk="0" hangingPunct="0">
      <a:lnSpc>
        <a:spcPct val="100000"/>
      </a:lnSpc>
      <a:spcBef>
        <a:spcPts val="0"/>
      </a:spcBef>
      <a:spcAft>
        <a:spcPts val="0"/>
      </a:spcAft>
      <a:buClrTx/>
      <a:buSzTx/>
      <a:buFontTx/>
      <a:buNone/>
      <a:tabLst/>
      <a:defRPr kumimoji="0" sz="1400" b="1" i="0" u="none" strike="noStrike" cap="none" spc="0" normalizeH="0" baseline="0">
        <a:ln>
          <a:noFill/>
        </a:ln>
        <a:solidFill>
          <a:srgbClr val="FFFFFF"/>
        </a:solidFill>
        <a:effectLst/>
        <a:uFillTx/>
        <a:latin typeface="+mn-lt"/>
        <a:ea typeface="+mn-ea"/>
        <a:cs typeface="+mn-cs"/>
        <a:sym typeface="Avenir Next"/>
      </a:defRPr>
    </a:lvl5pPr>
    <a:lvl6pPr marL="0" marR="0" indent="1143000" algn="ctr" defTabSz="584200" rtl="0" fontAlgn="auto" latinLnBrk="0" hangingPunct="0">
      <a:lnSpc>
        <a:spcPct val="100000"/>
      </a:lnSpc>
      <a:spcBef>
        <a:spcPts val="0"/>
      </a:spcBef>
      <a:spcAft>
        <a:spcPts val="0"/>
      </a:spcAft>
      <a:buClrTx/>
      <a:buSzTx/>
      <a:buFontTx/>
      <a:buNone/>
      <a:tabLst/>
      <a:defRPr kumimoji="0" sz="1400" b="1" i="0" u="none" strike="noStrike" cap="none" spc="0" normalizeH="0" baseline="0">
        <a:ln>
          <a:noFill/>
        </a:ln>
        <a:solidFill>
          <a:srgbClr val="FFFFFF"/>
        </a:solidFill>
        <a:effectLst/>
        <a:uFillTx/>
        <a:latin typeface="+mn-lt"/>
        <a:ea typeface="+mn-ea"/>
        <a:cs typeface="+mn-cs"/>
        <a:sym typeface="Avenir Next"/>
      </a:defRPr>
    </a:lvl6pPr>
    <a:lvl7pPr marL="0" marR="0" indent="1371600" algn="ctr" defTabSz="584200" rtl="0" fontAlgn="auto" latinLnBrk="0" hangingPunct="0">
      <a:lnSpc>
        <a:spcPct val="100000"/>
      </a:lnSpc>
      <a:spcBef>
        <a:spcPts val="0"/>
      </a:spcBef>
      <a:spcAft>
        <a:spcPts val="0"/>
      </a:spcAft>
      <a:buClrTx/>
      <a:buSzTx/>
      <a:buFontTx/>
      <a:buNone/>
      <a:tabLst/>
      <a:defRPr kumimoji="0" sz="1400" b="1" i="0" u="none" strike="noStrike" cap="none" spc="0" normalizeH="0" baseline="0">
        <a:ln>
          <a:noFill/>
        </a:ln>
        <a:solidFill>
          <a:srgbClr val="FFFFFF"/>
        </a:solidFill>
        <a:effectLst/>
        <a:uFillTx/>
        <a:latin typeface="+mn-lt"/>
        <a:ea typeface="+mn-ea"/>
        <a:cs typeface="+mn-cs"/>
        <a:sym typeface="Avenir Next"/>
      </a:defRPr>
    </a:lvl7pPr>
    <a:lvl8pPr marL="0" marR="0" indent="1600200" algn="ctr" defTabSz="584200" rtl="0" fontAlgn="auto" latinLnBrk="0" hangingPunct="0">
      <a:lnSpc>
        <a:spcPct val="100000"/>
      </a:lnSpc>
      <a:spcBef>
        <a:spcPts val="0"/>
      </a:spcBef>
      <a:spcAft>
        <a:spcPts val="0"/>
      </a:spcAft>
      <a:buClrTx/>
      <a:buSzTx/>
      <a:buFontTx/>
      <a:buNone/>
      <a:tabLst/>
      <a:defRPr kumimoji="0" sz="1400" b="1" i="0" u="none" strike="noStrike" cap="none" spc="0" normalizeH="0" baseline="0">
        <a:ln>
          <a:noFill/>
        </a:ln>
        <a:solidFill>
          <a:srgbClr val="FFFFFF"/>
        </a:solidFill>
        <a:effectLst/>
        <a:uFillTx/>
        <a:latin typeface="+mn-lt"/>
        <a:ea typeface="+mn-ea"/>
        <a:cs typeface="+mn-cs"/>
        <a:sym typeface="Avenir Next"/>
      </a:defRPr>
    </a:lvl8pPr>
    <a:lvl9pPr marL="0" marR="0" indent="1828800" algn="ctr" defTabSz="584200" rtl="0" fontAlgn="auto" latinLnBrk="0" hangingPunct="0">
      <a:lnSpc>
        <a:spcPct val="100000"/>
      </a:lnSpc>
      <a:spcBef>
        <a:spcPts val="0"/>
      </a:spcBef>
      <a:spcAft>
        <a:spcPts val="0"/>
      </a:spcAft>
      <a:buClrTx/>
      <a:buSzTx/>
      <a:buFontTx/>
      <a:buNone/>
      <a:tabLst/>
      <a:defRPr kumimoji="0" sz="1400" b="1" i="0" u="none" strike="noStrike" cap="none" spc="0" normalizeH="0" baseline="0">
        <a:ln>
          <a:noFill/>
        </a:ln>
        <a:solidFill>
          <a:srgbClr val="FFFFFF"/>
        </a:solidFill>
        <a:effectLst/>
        <a:uFillTx/>
        <a:latin typeface="+mn-lt"/>
        <a:ea typeface="+mn-ea"/>
        <a:cs typeface="+mn-cs"/>
        <a:sym typeface="Avenir Next"/>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D51ADE6A-740E-44AE-83CC-AE7238B6C88D}"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DCF4FA"/>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C4DBDF"/>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4DBDF"/>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06"/>
    <p:restoredTop sz="94647"/>
  </p:normalViewPr>
  <p:slideViewPr>
    <p:cSldViewPr snapToGrid="0" snapToObjects="1">
      <p:cViewPr varScale="1">
        <p:scale>
          <a:sx n="109" d="100"/>
          <a:sy n="109" d="100"/>
        </p:scale>
        <p:origin x="1592" y="184"/>
      </p:cViewPr>
      <p:guideLst>
        <p:guide orient="horz" pos="3072"/>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9" name="Shape 379"/>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380" name="Shape 38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11935967"/>
      </p:ext>
    </p:extLst>
  </p:cSld>
  <p:clrMap bg1="lt1" tx1="dk1" bg2="lt2" tx2="dk2" accent1="accent1" accent2="accent2" accent3="accent3" accent4="accent4" accent5="accent5" accent6="accent6" hlink="hlink" folHlink="folHlink"/>
  <p:notesStyle>
    <a:lvl1pPr defTabSz="457200" latinLnBrk="0">
      <a:defRPr sz="2200">
        <a:latin typeface="Lucida Grande"/>
        <a:ea typeface="Lucida Grande"/>
        <a:cs typeface="Lucida Grande"/>
        <a:sym typeface="Lucida Grande"/>
      </a:defRPr>
    </a:lvl1pPr>
    <a:lvl2pPr indent="228600" defTabSz="457200" latinLnBrk="0">
      <a:defRPr sz="2200">
        <a:latin typeface="Lucida Grande"/>
        <a:ea typeface="Lucida Grande"/>
        <a:cs typeface="Lucida Grande"/>
        <a:sym typeface="Lucida Grande"/>
      </a:defRPr>
    </a:lvl2pPr>
    <a:lvl3pPr indent="457200" defTabSz="457200" latinLnBrk="0">
      <a:defRPr sz="2200">
        <a:latin typeface="Lucida Grande"/>
        <a:ea typeface="Lucida Grande"/>
        <a:cs typeface="Lucida Grande"/>
        <a:sym typeface="Lucida Grande"/>
      </a:defRPr>
    </a:lvl3pPr>
    <a:lvl4pPr indent="685800" defTabSz="457200" latinLnBrk="0">
      <a:defRPr sz="2200">
        <a:latin typeface="Lucida Grande"/>
        <a:ea typeface="Lucida Grande"/>
        <a:cs typeface="Lucida Grande"/>
        <a:sym typeface="Lucida Grande"/>
      </a:defRPr>
    </a:lvl4pPr>
    <a:lvl5pPr indent="914400" defTabSz="457200" latinLnBrk="0">
      <a:defRPr sz="2200">
        <a:latin typeface="Lucida Grande"/>
        <a:ea typeface="Lucida Grande"/>
        <a:cs typeface="Lucida Grande"/>
        <a:sym typeface="Lucida Grande"/>
      </a:defRPr>
    </a:lvl5pPr>
    <a:lvl6pPr indent="1143000" defTabSz="457200" latinLnBrk="0">
      <a:defRPr sz="2200">
        <a:latin typeface="Lucida Grande"/>
        <a:ea typeface="Lucida Grande"/>
        <a:cs typeface="Lucida Grande"/>
        <a:sym typeface="Lucida Grande"/>
      </a:defRPr>
    </a:lvl6pPr>
    <a:lvl7pPr indent="1371600" defTabSz="457200" latinLnBrk="0">
      <a:defRPr sz="2200">
        <a:latin typeface="Lucida Grande"/>
        <a:ea typeface="Lucida Grande"/>
        <a:cs typeface="Lucida Grande"/>
        <a:sym typeface="Lucida Grande"/>
      </a:defRPr>
    </a:lvl7pPr>
    <a:lvl8pPr indent="1600200" defTabSz="457200" latinLnBrk="0">
      <a:defRPr sz="2200">
        <a:latin typeface="Lucida Grande"/>
        <a:ea typeface="Lucida Grande"/>
        <a:cs typeface="Lucida Grande"/>
        <a:sym typeface="Lucida Grande"/>
      </a:defRPr>
    </a:lvl8pPr>
    <a:lvl9pPr indent="1828800" defTabSz="457200" latinLnBrk="0">
      <a:defRPr sz="22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4" name="Shape 24"/>
          <p:cNvSpPr>
            <a:spLocks noGrp="1"/>
          </p:cNvSpPr>
          <p:nvPr>
            <p:ph type="body" sz="quarter" idx="13" hasCustomPrompt="1"/>
          </p:nvPr>
        </p:nvSpPr>
        <p:spPr>
          <a:xfrm>
            <a:off x="6132066" y="7821492"/>
            <a:ext cx="740668" cy="1934320"/>
          </a:xfrm>
          <a:prstGeom prst="rect">
            <a:avLst/>
          </a:prstGeom>
          <a:solidFill>
            <a:srgbClr val="C4DBDF"/>
          </a:solidFill>
        </p:spPr>
        <p:txBody>
          <a:bodyPr/>
          <a:lstStyle/>
          <a:p>
            <a:pPr algn="ctr" defTabSz="584200">
              <a:defRPr sz="4200" b="1" i="0">
                <a:solidFill>
                  <a:srgbClr val="C4DBDF"/>
                </a:solidFill>
                <a:latin typeface="Gill Sans"/>
                <a:ea typeface="Gill Sans"/>
                <a:cs typeface="Gill Sans"/>
                <a:sym typeface="Gill Sans"/>
              </a:defRPr>
            </a:pPr>
            <a:r>
              <a:rPr lang="en-US"/>
              <a:t> </a:t>
            </a:r>
            <a:endParaRPr/>
          </a:p>
        </p:txBody>
      </p:sp>
      <p:sp>
        <p:nvSpPr>
          <p:cNvPr id="25" name="Shape 25"/>
          <p:cNvSpPr>
            <a:spLocks noGrp="1"/>
          </p:cNvSpPr>
          <p:nvPr>
            <p:ph type="body" sz="quarter" idx="14" hasCustomPrompt="1"/>
          </p:nvPr>
        </p:nvSpPr>
        <p:spPr>
          <a:xfrm flipV="1">
            <a:off x="6502400" y="8016153"/>
            <a:ext cx="0" cy="274494"/>
          </a:xfrm>
          <a:prstGeom prst="line">
            <a:avLst/>
          </a:prstGeom>
          <a:ln w="25400">
            <a:solidFill>
              <a:srgbClr val="FFFFFF"/>
            </a:solidFill>
            <a:tailEnd type="arrow"/>
          </a:ln>
        </p:spPr>
        <p:txBody>
          <a:bodyPr lIns="50800" tIns="50800" rIns="50800" bIns="50800"/>
          <a:lstStyle/>
          <a:p>
            <a:r>
              <a:rPr lang="en-US"/>
              <a:t> </a:t>
            </a:r>
            <a:endParaRPr/>
          </a:p>
        </p:txBody>
      </p:sp>
      <p:sp>
        <p:nvSpPr>
          <p:cNvPr id="26" name="Shape 26"/>
          <p:cNvSpPr>
            <a:spLocks noGrp="1"/>
          </p:cNvSpPr>
          <p:nvPr>
            <p:ph type="title"/>
          </p:nvPr>
        </p:nvSpPr>
        <p:spPr>
          <a:xfrm>
            <a:off x="1422400" y="1143000"/>
            <a:ext cx="10160000" cy="1397000"/>
          </a:xfrm>
          <a:prstGeom prst="rect">
            <a:avLst/>
          </a:prstGeom>
        </p:spPr>
        <p:txBody>
          <a:bodyPr>
            <a:noAutofit/>
          </a:bodyPr>
          <a:lstStyle/>
          <a:p>
            <a:r>
              <a:rPr lang="en-US"/>
              <a:t>Click to edit Master title style</a:t>
            </a:r>
            <a:endParaRPr/>
          </a:p>
        </p:txBody>
      </p:sp>
      <p:sp>
        <p:nvSpPr>
          <p:cNvPr id="27" name="Shape 27"/>
          <p:cNvSpPr>
            <a:spLocks noGrp="1"/>
          </p:cNvSpPr>
          <p:nvPr>
            <p:ph type="body" sz="half" idx="1"/>
          </p:nvPr>
        </p:nvSpPr>
        <p:spPr>
          <a:xfrm>
            <a:off x="1422400" y="3226362"/>
            <a:ext cx="10160000" cy="3300876"/>
          </a:xfrm>
          <a:prstGeom prst="rect">
            <a:avLst/>
          </a:prstGeom>
        </p:spPr>
        <p:txBody>
          <a:bodyPr anchor="t"/>
          <a:lstStyle>
            <a:lvl1pPr marL="376115" indent="-376115">
              <a:buClr>
                <a:srgbClr val="000000"/>
              </a:buClr>
              <a:buSzPct val="125000"/>
              <a:buChar char="•"/>
            </a:lvl1pPr>
            <a:lvl2pPr marL="820615" indent="-376115">
              <a:buClr>
                <a:srgbClr val="000000"/>
              </a:buClr>
              <a:buSzPct val="125000"/>
              <a:buChar char="•"/>
            </a:lvl2pPr>
            <a:lvl3pPr marL="1265115" indent="-376115">
              <a:buClr>
                <a:srgbClr val="000000"/>
              </a:buClr>
              <a:buSzPct val="125000"/>
              <a:buChar char="•"/>
            </a:lvl3pPr>
            <a:lvl4pPr marL="1709615" indent="-376115">
              <a:buClr>
                <a:srgbClr val="000000"/>
              </a:buClr>
              <a:buSzPct val="125000"/>
              <a:buChar char="•"/>
            </a:lvl4pPr>
            <a:lvl5pPr marL="2154115" indent="-376115">
              <a:buClr>
                <a:srgbClr val="000000"/>
              </a:buClr>
              <a:buSzPct val="125000"/>
              <a:buChar cha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8" name="Shape 28"/>
          <p:cNvSpPr>
            <a:spLocks noGrp="1"/>
          </p:cNvSpPr>
          <p:nvPr>
            <p:ph type="sldNum" sz="quarter" idx="2"/>
          </p:nvPr>
        </p:nvSpPr>
        <p:spPr>
          <a:xfrm>
            <a:off x="6381191" y="8371840"/>
            <a:ext cx="242418" cy="241301"/>
          </a:xfrm>
          <a:prstGeom prst="rect">
            <a:avLst/>
          </a:prstGeom>
        </p:spPr>
        <p:txBody>
          <a:bodyPr/>
          <a:lstStyle/>
          <a:p>
            <a:fld id="{86CB4B4D-7CA3-9044-876B-883B54F8677D}" type="slidenum">
              <a:rPr/>
              <a:t>‹#›</a:t>
            </a:fld>
            <a:endParaRPr dirty="0"/>
          </a:p>
        </p:txBody>
      </p:sp>
      <p:sp>
        <p:nvSpPr>
          <p:cNvPr id="29" name="Shape 29"/>
          <p:cNvSpPr>
            <a:spLocks noGrp="1"/>
          </p:cNvSpPr>
          <p:nvPr>
            <p:ph type="pic" sz="half" idx="15"/>
          </p:nvPr>
        </p:nvSpPr>
        <p:spPr>
          <a:xfrm>
            <a:off x="0" y="6900333"/>
            <a:ext cx="13004800" cy="2857501"/>
          </a:xfrm>
          <a:prstGeom prst="rect">
            <a:avLst/>
          </a:prstGeom>
          <a:effectLst>
            <a:outerShdw blurRad="215900" dist="122757" dir="8770201" rotWithShape="0">
              <a:srgbClr val="000000">
                <a:alpha val="26260"/>
              </a:srgbClr>
            </a:outerShdw>
          </a:effectLst>
        </p:spPr>
        <p:txBody>
          <a:bodyPr lIns="91439" tIns="45719" rIns="91439" bIns="45719" anchor="t"/>
          <a:lstStyle/>
          <a:p>
            <a:r>
              <a:rPr lang="en-US" dirty="0"/>
              <a:t>Click icon to add picture</a:t>
            </a:r>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Landscape Photo, Title &amp; Bullets">
    <p:spTree>
      <p:nvGrpSpPr>
        <p:cNvPr id="1" name=""/>
        <p:cNvGrpSpPr/>
        <p:nvPr/>
      </p:nvGrpSpPr>
      <p:grpSpPr>
        <a:xfrm>
          <a:off x="0" y="0"/>
          <a:ext cx="0" cy="0"/>
          <a:chOff x="0" y="0"/>
          <a:chExt cx="0" cy="0"/>
        </a:xfrm>
      </p:grpSpPr>
      <p:sp>
        <p:nvSpPr>
          <p:cNvPr id="137" name="Shape 137"/>
          <p:cNvSpPr>
            <a:spLocks noGrp="1"/>
          </p:cNvSpPr>
          <p:nvPr>
            <p:ph type="pic" idx="13"/>
          </p:nvPr>
        </p:nvSpPr>
        <p:spPr>
          <a:xfrm>
            <a:off x="653008" y="476293"/>
            <a:ext cx="11698653" cy="8064495"/>
          </a:xfrm>
          <a:prstGeom prst="rect">
            <a:avLst/>
          </a:prstGeom>
          <a:effectLst>
            <a:outerShdw blurRad="190500" dist="8455" dir="5400000" rotWithShape="0">
              <a:srgbClr val="5E6B74">
                <a:alpha val="53518"/>
              </a:srgbClr>
            </a:outerShdw>
          </a:effectLst>
        </p:spPr>
        <p:txBody>
          <a:bodyPr lIns="91439" tIns="45719" rIns="91439" bIns="45719" anchor="t"/>
          <a:lstStyle/>
          <a:p>
            <a:r>
              <a:rPr lang="en-US" dirty="0"/>
              <a:t>Click icon to add picture</a:t>
            </a:r>
            <a:endParaRPr dirty="0"/>
          </a:p>
        </p:txBody>
      </p:sp>
      <p:sp>
        <p:nvSpPr>
          <p:cNvPr id="138" name="Shape 138"/>
          <p:cNvSpPr>
            <a:spLocks noGrp="1"/>
          </p:cNvSpPr>
          <p:nvPr>
            <p:ph type="body" sz="half" idx="14"/>
          </p:nvPr>
        </p:nvSpPr>
        <p:spPr>
          <a:xfrm>
            <a:off x="446153" y="5557797"/>
            <a:ext cx="12112494" cy="3718006"/>
          </a:xfrm>
          <a:prstGeom prst="rect">
            <a:avLst/>
          </a:prstGeom>
          <a:solidFill>
            <a:srgbClr val="FFFFFF"/>
          </a:solidFill>
          <a:effectLst>
            <a:outerShdw blurRad="190500" dist="8455" dir="17298596" rotWithShape="0">
              <a:srgbClr val="5E6B74">
                <a:alpha val="53518"/>
              </a:srgbClr>
            </a:outerShdw>
          </a:effectLst>
        </p:spPr>
        <p:txBody>
          <a:bodyPr/>
          <a:lstStyle/>
          <a:p>
            <a:pPr lvl="0" algn="ctr" defTabSz="584200">
              <a:defRPr sz="4200" b="1" i="0">
                <a:solidFill>
                  <a:srgbClr val="FFFFFF"/>
                </a:solidFill>
                <a:latin typeface="Gill Sans"/>
                <a:ea typeface="Gill Sans"/>
                <a:cs typeface="Gill Sans"/>
                <a:sym typeface="Gill Sans"/>
              </a:defRPr>
            </a:pPr>
            <a:r>
              <a:rPr lang="en-US"/>
              <a:t>Edit Master text styles</a:t>
            </a:r>
          </a:p>
        </p:txBody>
      </p:sp>
      <p:sp>
        <p:nvSpPr>
          <p:cNvPr id="139" name="Shape 139"/>
          <p:cNvSpPr>
            <a:spLocks noGrp="1"/>
          </p:cNvSpPr>
          <p:nvPr>
            <p:ph type="body" sz="quarter" idx="15" hasCustomPrompt="1"/>
          </p:nvPr>
        </p:nvSpPr>
        <p:spPr>
          <a:xfrm>
            <a:off x="6132066" y="7821492"/>
            <a:ext cx="740668" cy="1934320"/>
          </a:xfrm>
          <a:prstGeom prst="rect">
            <a:avLst/>
          </a:prstGeom>
          <a:solidFill>
            <a:srgbClr val="C4DBDF"/>
          </a:solidFill>
        </p:spPr>
        <p:txBody>
          <a:bodyPr/>
          <a:lstStyle/>
          <a:p>
            <a:pPr algn="ctr" defTabSz="584200">
              <a:defRPr sz="4200" b="1" i="0">
                <a:solidFill>
                  <a:srgbClr val="C4DBDF"/>
                </a:solidFill>
                <a:latin typeface="Gill Sans"/>
                <a:ea typeface="Gill Sans"/>
                <a:cs typeface="Gill Sans"/>
                <a:sym typeface="Gill Sans"/>
              </a:defRPr>
            </a:pPr>
            <a:r>
              <a:rPr lang="en-US"/>
              <a:t> </a:t>
            </a:r>
            <a:endParaRPr/>
          </a:p>
        </p:txBody>
      </p:sp>
      <p:sp>
        <p:nvSpPr>
          <p:cNvPr id="140" name="Shape 140"/>
          <p:cNvSpPr>
            <a:spLocks noGrp="1"/>
          </p:cNvSpPr>
          <p:nvPr>
            <p:ph type="body" sz="quarter" idx="16" hasCustomPrompt="1"/>
          </p:nvPr>
        </p:nvSpPr>
        <p:spPr>
          <a:xfrm flipV="1">
            <a:off x="6502400" y="8016153"/>
            <a:ext cx="0" cy="274494"/>
          </a:xfrm>
          <a:prstGeom prst="line">
            <a:avLst/>
          </a:prstGeom>
          <a:ln w="25400">
            <a:solidFill>
              <a:srgbClr val="FFFFFF"/>
            </a:solidFill>
            <a:tailEnd type="arrow"/>
          </a:ln>
        </p:spPr>
        <p:txBody>
          <a:bodyPr lIns="50800" tIns="50800" rIns="50800" bIns="50800"/>
          <a:lstStyle/>
          <a:p>
            <a:r>
              <a:rPr lang="en-US"/>
              <a:t> </a:t>
            </a:r>
            <a:endParaRPr/>
          </a:p>
        </p:txBody>
      </p:sp>
      <p:sp>
        <p:nvSpPr>
          <p:cNvPr id="141" name="Shape 141"/>
          <p:cNvSpPr>
            <a:spLocks noGrp="1"/>
          </p:cNvSpPr>
          <p:nvPr>
            <p:ph type="title"/>
          </p:nvPr>
        </p:nvSpPr>
        <p:spPr>
          <a:xfrm>
            <a:off x="1422400" y="5638800"/>
            <a:ext cx="10160000" cy="1397000"/>
          </a:xfrm>
          <a:prstGeom prst="rect">
            <a:avLst/>
          </a:prstGeom>
        </p:spPr>
        <p:txBody>
          <a:bodyPr>
            <a:noAutofit/>
          </a:bodyPr>
          <a:lstStyle/>
          <a:p>
            <a:r>
              <a:rPr lang="en-US"/>
              <a:t>Click to edit Master title style</a:t>
            </a:r>
            <a:endParaRPr/>
          </a:p>
        </p:txBody>
      </p:sp>
      <p:sp>
        <p:nvSpPr>
          <p:cNvPr id="142" name="Shape 142"/>
          <p:cNvSpPr>
            <a:spLocks noGrp="1"/>
          </p:cNvSpPr>
          <p:nvPr>
            <p:ph type="body" sz="quarter" idx="1" hasCustomPrompt="1"/>
          </p:nvPr>
        </p:nvSpPr>
        <p:spPr>
          <a:xfrm>
            <a:off x="1422400" y="7099300"/>
            <a:ext cx="10160000" cy="635000"/>
          </a:xfrm>
          <a:prstGeom prst="rect">
            <a:avLst/>
          </a:prstGeom>
        </p:spPr>
        <p:txBody>
          <a:bodyPr anchor="t"/>
          <a:lstStyle>
            <a:lvl1pPr algn="ctr"/>
            <a:lvl2pPr algn="ctr"/>
            <a:lvl3pPr algn="ctr"/>
            <a:lvl4pPr algn="ctr"/>
            <a:lvl5pPr algn="ctr"/>
          </a:lstStyle>
          <a:p>
            <a:r>
              <a:t>Body Level One</a:t>
            </a:r>
          </a:p>
          <a:p>
            <a:pPr lvl="1"/>
            <a:r>
              <a:t>Body Level Two</a:t>
            </a:r>
          </a:p>
        </p:txBody>
      </p:sp>
      <p:sp>
        <p:nvSpPr>
          <p:cNvPr id="143" name="Shape 143"/>
          <p:cNvSpPr>
            <a:spLocks noGrp="1"/>
          </p:cNvSpPr>
          <p:nvPr>
            <p:ph type="pic" sz="half" idx="17"/>
          </p:nvPr>
        </p:nvSpPr>
        <p:spPr>
          <a:xfrm>
            <a:off x="0" y="6900333"/>
            <a:ext cx="13004800" cy="2857501"/>
          </a:xfrm>
          <a:prstGeom prst="rect">
            <a:avLst/>
          </a:prstGeom>
          <a:effectLst>
            <a:outerShdw blurRad="215900" dist="122757" dir="8770201" rotWithShape="0">
              <a:srgbClr val="000000">
                <a:alpha val="26260"/>
              </a:srgbClr>
            </a:outerShdw>
          </a:effectLst>
        </p:spPr>
        <p:txBody>
          <a:bodyPr lIns="91439" tIns="45719" rIns="91439" bIns="45719" anchor="t"/>
          <a:lstStyle/>
          <a:p>
            <a:r>
              <a:rPr lang="en-US" dirty="0"/>
              <a:t>Click icon to add picture</a:t>
            </a:r>
            <a:endParaRPr dirty="0"/>
          </a:p>
        </p:txBody>
      </p:sp>
      <p:sp>
        <p:nvSpPr>
          <p:cNvPr id="144" name="Shape 144"/>
          <p:cNvSpPr>
            <a:spLocks noGrp="1"/>
          </p:cNvSpPr>
          <p:nvPr>
            <p:ph type="sldNum" sz="quarter" idx="2"/>
          </p:nvPr>
        </p:nvSpPr>
        <p:spPr>
          <a:xfrm>
            <a:off x="6381191" y="8369366"/>
            <a:ext cx="242418" cy="241301"/>
          </a:xfrm>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 Left">
    <p:spTree>
      <p:nvGrpSpPr>
        <p:cNvPr id="1" name=""/>
        <p:cNvGrpSpPr/>
        <p:nvPr/>
      </p:nvGrpSpPr>
      <p:grpSpPr>
        <a:xfrm>
          <a:off x="0" y="0"/>
          <a:ext cx="0" cy="0"/>
          <a:chOff x="0" y="0"/>
          <a:chExt cx="0" cy="0"/>
        </a:xfrm>
      </p:grpSpPr>
      <p:sp>
        <p:nvSpPr>
          <p:cNvPr id="362" name="Shape 362"/>
          <p:cNvSpPr>
            <a:spLocks noGrp="1"/>
          </p:cNvSpPr>
          <p:nvPr>
            <p:ph type="title"/>
          </p:nvPr>
        </p:nvSpPr>
        <p:spPr>
          <a:xfrm>
            <a:off x="1422400" y="1143000"/>
            <a:ext cx="10160000" cy="1397000"/>
          </a:xfrm>
          <a:prstGeom prst="rect">
            <a:avLst/>
          </a:prstGeom>
        </p:spPr>
        <p:txBody>
          <a:bodyPr>
            <a:noAutofit/>
          </a:bodyPr>
          <a:lstStyle/>
          <a:p>
            <a:r>
              <a:rPr lang="en-US"/>
              <a:t>Click to edit Master title style</a:t>
            </a:r>
            <a:endParaRPr/>
          </a:p>
        </p:txBody>
      </p:sp>
      <p:sp>
        <p:nvSpPr>
          <p:cNvPr id="363" name="Shape 363"/>
          <p:cNvSpPr>
            <a:spLocks noGrp="1"/>
          </p:cNvSpPr>
          <p:nvPr>
            <p:ph type="body" sz="quarter" idx="1"/>
          </p:nvPr>
        </p:nvSpPr>
        <p:spPr>
          <a:xfrm>
            <a:off x="1422400" y="3175000"/>
            <a:ext cx="4826000" cy="469900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64" name="Shape 364"/>
          <p:cNvSpPr>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4DBDF"/>
        </a:solidFill>
        <a:effectLst/>
      </p:bgPr>
    </p:bg>
    <p:spTree>
      <p:nvGrpSpPr>
        <p:cNvPr id="1" name=""/>
        <p:cNvGrpSpPr/>
        <p:nvPr/>
      </p:nvGrpSpPr>
      <p:grpSpPr>
        <a:xfrm>
          <a:off x="0" y="0"/>
          <a:ext cx="0" cy="0"/>
          <a:chOff x="0" y="0"/>
          <a:chExt cx="0" cy="0"/>
        </a:xfrm>
      </p:grpSpPr>
      <p:sp>
        <p:nvSpPr>
          <p:cNvPr id="2" name="Shape 2"/>
          <p:cNvSpPr/>
          <p:nvPr/>
        </p:nvSpPr>
        <p:spPr>
          <a:xfrm>
            <a:off x="446153" y="477797"/>
            <a:ext cx="12112494" cy="8798006"/>
          </a:xfrm>
          <a:prstGeom prst="rect">
            <a:avLst/>
          </a:prstGeom>
          <a:solidFill>
            <a:srgbClr val="FFFFFF"/>
          </a:solidFill>
          <a:ln w="12700">
            <a:miter lim="400000"/>
          </a:ln>
          <a:effectLst>
            <a:outerShdw blurRad="190500" dist="8455" dir="5400000" rotWithShape="0">
              <a:srgbClr val="5E6B74">
                <a:alpha val="53518"/>
              </a:srgbClr>
            </a:outerShdw>
          </a:effectLst>
        </p:spPr>
        <p:txBody>
          <a:bodyPr lIns="0" tIns="0" rIns="0" bIns="0" anchor="ctr"/>
          <a:lstStyle/>
          <a:p>
            <a:pPr>
              <a:defRPr sz="4200">
                <a:latin typeface="Gill Sans"/>
                <a:ea typeface="Gill Sans"/>
                <a:cs typeface="Gill Sans"/>
                <a:sym typeface="Gill Sans"/>
              </a:defRPr>
            </a:pPr>
            <a:endParaRPr dirty="0"/>
          </a:p>
        </p:txBody>
      </p:sp>
      <p:sp>
        <p:nvSpPr>
          <p:cNvPr id="3" name="Shape 3"/>
          <p:cNvSpPr>
            <a:spLocks noGrp="1"/>
          </p:cNvSpPr>
          <p:nvPr>
            <p:ph type="body" idx="1"/>
          </p:nvPr>
        </p:nvSpPr>
        <p:spPr>
          <a:xfrm>
            <a:off x="1460500" y="1638300"/>
            <a:ext cx="4826000" cy="6477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title"/>
          </p:nvPr>
        </p:nvSpPr>
        <p:spPr>
          <a:xfrm>
            <a:off x="1422400" y="1397000"/>
            <a:ext cx="4826000" cy="2540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a:bodyPr>
          <a:lstStyle/>
          <a:p>
            <a:r>
              <a:t>Title Text</a:t>
            </a:r>
          </a:p>
        </p:txBody>
      </p:sp>
      <p:sp>
        <p:nvSpPr>
          <p:cNvPr id="5" name="Shape 5"/>
          <p:cNvSpPr>
            <a:spLocks noGrp="1"/>
          </p:cNvSpPr>
          <p:nvPr>
            <p:ph type="sldNum" sz="quarter" idx="2"/>
          </p:nvPr>
        </p:nvSpPr>
        <p:spPr>
          <a:xfrm>
            <a:off x="6387541" y="9271000"/>
            <a:ext cx="242418" cy="241300"/>
          </a:xfrm>
          <a:prstGeom prst="rect">
            <a:avLst/>
          </a:prstGeom>
          <a:ln w="12700">
            <a:miter lim="400000"/>
          </a:ln>
        </p:spPr>
        <p:txBody>
          <a:bodyPr wrap="none" lIns="0" tIns="0" rIns="0" bIns="0">
            <a:spAutoFit/>
          </a:bodyPr>
          <a:lstStyle/>
          <a:p>
            <a:fld id="{86CB4B4D-7CA3-9044-876B-883B54F8677D}" type="slidenum">
              <a:rPr/>
              <a:t>‹#›</a:t>
            </a:fld>
            <a:endParaRPr dirty="0"/>
          </a:p>
        </p:txBody>
      </p:sp>
    </p:spTree>
  </p:cSld>
  <p:clrMap bg1="dk1" tx1="lt1" bg2="dk2" tx2="lt2" accent1="accent1" accent2="accent2" accent3="accent3" accent4="accent4" accent5="accent5" accent6="accent6" hlink="hlink" folHlink="folHlink"/>
  <p:sldLayoutIdLst>
    <p:sldLayoutId id="2147483650" r:id="rId1"/>
    <p:sldLayoutId id="2147483660" r:id="rId2"/>
    <p:sldLayoutId id="2147483679" r:id="rId3"/>
  </p:sldLayoutIdLst>
  <p:transition spd="med"/>
  <p:txStyles>
    <p:titleStyle>
      <a:lvl1pPr marL="0" marR="0" indent="0" algn="ctr" defTabSz="584200" rtl="0" eaLnBrk="1" latinLnBrk="0" hangingPunct="1">
        <a:lnSpc>
          <a:spcPct val="80000"/>
        </a:lnSpc>
        <a:spcBef>
          <a:spcPts val="0"/>
        </a:spcBef>
        <a:spcAft>
          <a:spcPts val="0"/>
        </a:spcAft>
        <a:buClrTx/>
        <a:buSzTx/>
        <a:buFontTx/>
        <a:buNone/>
        <a:tabLst/>
        <a:defRPr sz="6000" b="1" i="0" u="none" strike="noStrike" cap="all" spc="0" baseline="0">
          <a:ln>
            <a:noFill/>
          </a:ln>
          <a:solidFill>
            <a:srgbClr val="C4DBDF"/>
          </a:solidFill>
          <a:uFillTx/>
          <a:latin typeface="+mn-lt"/>
          <a:ea typeface="+mn-ea"/>
          <a:cs typeface="+mn-cs"/>
          <a:sym typeface="Avenir Next"/>
        </a:defRPr>
      </a:lvl1pPr>
      <a:lvl2pPr marL="0" marR="0" indent="228600" algn="ctr" defTabSz="584200" rtl="0" eaLnBrk="1" latinLnBrk="0" hangingPunct="1">
        <a:lnSpc>
          <a:spcPct val="80000"/>
        </a:lnSpc>
        <a:spcBef>
          <a:spcPts val="0"/>
        </a:spcBef>
        <a:spcAft>
          <a:spcPts val="0"/>
        </a:spcAft>
        <a:buClrTx/>
        <a:buSzTx/>
        <a:buFontTx/>
        <a:buNone/>
        <a:tabLst/>
        <a:defRPr sz="6000" b="1" i="0" u="none" strike="noStrike" cap="all" spc="0" baseline="0">
          <a:ln>
            <a:noFill/>
          </a:ln>
          <a:solidFill>
            <a:srgbClr val="C4DBDF"/>
          </a:solidFill>
          <a:uFillTx/>
          <a:latin typeface="+mn-lt"/>
          <a:ea typeface="+mn-ea"/>
          <a:cs typeface="+mn-cs"/>
          <a:sym typeface="Avenir Next"/>
        </a:defRPr>
      </a:lvl2pPr>
      <a:lvl3pPr marL="0" marR="0" indent="457200" algn="ctr" defTabSz="584200" rtl="0" eaLnBrk="1" latinLnBrk="0" hangingPunct="1">
        <a:lnSpc>
          <a:spcPct val="80000"/>
        </a:lnSpc>
        <a:spcBef>
          <a:spcPts val="0"/>
        </a:spcBef>
        <a:spcAft>
          <a:spcPts val="0"/>
        </a:spcAft>
        <a:buClrTx/>
        <a:buSzTx/>
        <a:buFontTx/>
        <a:buNone/>
        <a:tabLst/>
        <a:defRPr sz="6000" b="1" i="0" u="none" strike="noStrike" cap="all" spc="0" baseline="0">
          <a:ln>
            <a:noFill/>
          </a:ln>
          <a:solidFill>
            <a:srgbClr val="C4DBDF"/>
          </a:solidFill>
          <a:uFillTx/>
          <a:latin typeface="+mn-lt"/>
          <a:ea typeface="+mn-ea"/>
          <a:cs typeface="+mn-cs"/>
          <a:sym typeface="Avenir Next"/>
        </a:defRPr>
      </a:lvl3pPr>
      <a:lvl4pPr marL="0" marR="0" indent="685800" algn="ctr" defTabSz="584200" rtl="0" eaLnBrk="1" latinLnBrk="0" hangingPunct="1">
        <a:lnSpc>
          <a:spcPct val="80000"/>
        </a:lnSpc>
        <a:spcBef>
          <a:spcPts val="0"/>
        </a:spcBef>
        <a:spcAft>
          <a:spcPts val="0"/>
        </a:spcAft>
        <a:buClrTx/>
        <a:buSzTx/>
        <a:buFontTx/>
        <a:buNone/>
        <a:tabLst/>
        <a:defRPr sz="6000" b="1" i="0" u="none" strike="noStrike" cap="all" spc="0" baseline="0">
          <a:ln>
            <a:noFill/>
          </a:ln>
          <a:solidFill>
            <a:srgbClr val="C4DBDF"/>
          </a:solidFill>
          <a:uFillTx/>
          <a:latin typeface="+mn-lt"/>
          <a:ea typeface="+mn-ea"/>
          <a:cs typeface="+mn-cs"/>
          <a:sym typeface="Avenir Next"/>
        </a:defRPr>
      </a:lvl4pPr>
      <a:lvl5pPr marL="0" marR="0" indent="914400" algn="ctr" defTabSz="584200" rtl="0" eaLnBrk="1" latinLnBrk="0" hangingPunct="1">
        <a:lnSpc>
          <a:spcPct val="80000"/>
        </a:lnSpc>
        <a:spcBef>
          <a:spcPts val="0"/>
        </a:spcBef>
        <a:spcAft>
          <a:spcPts val="0"/>
        </a:spcAft>
        <a:buClrTx/>
        <a:buSzTx/>
        <a:buFontTx/>
        <a:buNone/>
        <a:tabLst/>
        <a:defRPr sz="6000" b="1" i="0" u="none" strike="noStrike" cap="all" spc="0" baseline="0">
          <a:ln>
            <a:noFill/>
          </a:ln>
          <a:solidFill>
            <a:srgbClr val="C4DBDF"/>
          </a:solidFill>
          <a:uFillTx/>
          <a:latin typeface="+mn-lt"/>
          <a:ea typeface="+mn-ea"/>
          <a:cs typeface="+mn-cs"/>
          <a:sym typeface="Avenir Next"/>
        </a:defRPr>
      </a:lvl5pPr>
      <a:lvl6pPr marL="0" marR="0" indent="1143000" algn="ctr" defTabSz="584200" rtl="0" eaLnBrk="1" latinLnBrk="0" hangingPunct="1">
        <a:lnSpc>
          <a:spcPct val="80000"/>
        </a:lnSpc>
        <a:spcBef>
          <a:spcPts val="0"/>
        </a:spcBef>
        <a:spcAft>
          <a:spcPts val="0"/>
        </a:spcAft>
        <a:buClrTx/>
        <a:buSzTx/>
        <a:buFontTx/>
        <a:buNone/>
        <a:tabLst/>
        <a:defRPr sz="6000" b="1" i="0" u="none" strike="noStrike" cap="all" spc="0" baseline="0">
          <a:ln>
            <a:noFill/>
          </a:ln>
          <a:solidFill>
            <a:srgbClr val="C4DBDF"/>
          </a:solidFill>
          <a:uFillTx/>
          <a:latin typeface="+mn-lt"/>
          <a:ea typeface="+mn-ea"/>
          <a:cs typeface="+mn-cs"/>
          <a:sym typeface="Avenir Next"/>
        </a:defRPr>
      </a:lvl6pPr>
      <a:lvl7pPr marL="0" marR="0" indent="1371600" algn="ctr" defTabSz="584200" rtl="0" eaLnBrk="1" latinLnBrk="0" hangingPunct="1">
        <a:lnSpc>
          <a:spcPct val="80000"/>
        </a:lnSpc>
        <a:spcBef>
          <a:spcPts val="0"/>
        </a:spcBef>
        <a:spcAft>
          <a:spcPts val="0"/>
        </a:spcAft>
        <a:buClrTx/>
        <a:buSzTx/>
        <a:buFontTx/>
        <a:buNone/>
        <a:tabLst/>
        <a:defRPr sz="6000" b="1" i="0" u="none" strike="noStrike" cap="all" spc="0" baseline="0">
          <a:ln>
            <a:noFill/>
          </a:ln>
          <a:solidFill>
            <a:srgbClr val="C4DBDF"/>
          </a:solidFill>
          <a:uFillTx/>
          <a:latin typeface="+mn-lt"/>
          <a:ea typeface="+mn-ea"/>
          <a:cs typeface="+mn-cs"/>
          <a:sym typeface="Avenir Next"/>
        </a:defRPr>
      </a:lvl7pPr>
      <a:lvl8pPr marL="0" marR="0" indent="1600200" algn="ctr" defTabSz="584200" rtl="0" eaLnBrk="1" latinLnBrk="0" hangingPunct="1">
        <a:lnSpc>
          <a:spcPct val="80000"/>
        </a:lnSpc>
        <a:spcBef>
          <a:spcPts val="0"/>
        </a:spcBef>
        <a:spcAft>
          <a:spcPts val="0"/>
        </a:spcAft>
        <a:buClrTx/>
        <a:buSzTx/>
        <a:buFontTx/>
        <a:buNone/>
        <a:tabLst/>
        <a:defRPr sz="6000" b="1" i="0" u="none" strike="noStrike" cap="all" spc="0" baseline="0">
          <a:ln>
            <a:noFill/>
          </a:ln>
          <a:solidFill>
            <a:srgbClr val="C4DBDF"/>
          </a:solidFill>
          <a:uFillTx/>
          <a:latin typeface="+mn-lt"/>
          <a:ea typeface="+mn-ea"/>
          <a:cs typeface="+mn-cs"/>
          <a:sym typeface="Avenir Next"/>
        </a:defRPr>
      </a:lvl8pPr>
      <a:lvl9pPr marL="0" marR="0" indent="1828800" algn="ctr" defTabSz="584200" rtl="0" eaLnBrk="1" latinLnBrk="0" hangingPunct="1">
        <a:lnSpc>
          <a:spcPct val="80000"/>
        </a:lnSpc>
        <a:spcBef>
          <a:spcPts val="0"/>
        </a:spcBef>
        <a:spcAft>
          <a:spcPts val="0"/>
        </a:spcAft>
        <a:buClrTx/>
        <a:buSzTx/>
        <a:buFontTx/>
        <a:buNone/>
        <a:tabLst/>
        <a:defRPr sz="6000" b="1" i="0" u="none" strike="noStrike" cap="all" spc="0" baseline="0">
          <a:ln>
            <a:noFill/>
          </a:ln>
          <a:solidFill>
            <a:srgbClr val="C4DBDF"/>
          </a:solidFill>
          <a:uFillTx/>
          <a:latin typeface="+mn-lt"/>
          <a:ea typeface="+mn-ea"/>
          <a:cs typeface="+mn-cs"/>
          <a:sym typeface="Avenir Next"/>
        </a:defRPr>
      </a:lvl9pPr>
    </p:titleStyle>
    <p:bodyStyle>
      <a:lvl1pPr marL="0" marR="0" indent="0" algn="l" defTabSz="457200" eaLnBrk="1" latinLnBrk="0" hangingPunct="1">
        <a:lnSpc>
          <a:spcPct val="100000"/>
        </a:lnSpc>
        <a:spcBef>
          <a:spcPts val="0"/>
        </a:spcBef>
        <a:spcAft>
          <a:spcPts val="0"/>
        </a:spcAft>
        <a:buClrTx/>
        <a:buSzTx/>
        <a:buFontTx/>
        <a:buNone/>
        <a:tabLst/>
        <a:defRPr sz="2200" b="0" i="1" u="none" strike="noStrike" cap="none" spc="0" baseline="0">
          <a:ln>
            <a:noFill/>
          </a:ln>
          <a:solidFill>
            <a:srgbClr val="000000"/>
          </a:solidFill>
          <a:uFillTx/>
          <a:latin typeface="Avenir Light"/>
          <a:ea typeface="Avenir Light"/>
          <a:cs typeface="Avenir Light"/>
          <a:sym typeface="Avenir Light"/>
        </a:defRPr>
      </a:lvl1pPr>
      <a:lvl2pPr marL="0" marR="0" indent="0" algn="l" defTabSz="457200" eaLnBrk="1" latinLnBrk="0" hangingPunct="1">
        <a:lnSpc>
          <a:spcPct val="100000"/>
        </a:lnSpc>
        <a:spcBef>
          <a:spcPts val="0"/>
        </a:spcBef>
        <a:spcAft>
          <a:spcPts val="0"/>
        </a:spcAft>
        <a:buClrTx/>
        <a:buSzTx/>
        <a:buFontTx/>
        <a:buNone/>
        <a:tabLst/>
        <a:defRPr sz="2200" b="0" i="1" u="none" strike="noStrike" cap="none" spc="0" baseline="0">
          <a:ln>
            <a:noFill/>
          </a:ln>
          <a:solidFill>
            <a:srgbClr val="000000"/>
          </a:solidFill>
          <a:uFillTx/>
          <a:latin typeface="Avenir Light"/>
          <a:ea typeface="Avenir Light"/>
          <a:cs typeface="Avenir Light"/>
          <a:sym typeface="Avenir Light"/>
        </a:defRPr>
      </a:lvl2pPr>
      <a:lvl3pPr marL="0" marR="0" indent="0" algn="l" defTabSz="457200" eaLnBrk="1" latinLnBrk="0" hangingPunct="1">
        <a:lnSpc>
          <a:spcPct val="100000"/>
        </a:lnSpc>
        <a:spcBef>
          <a:spcPts val="0"/>
        </a:spcBef>
        <a:spcAft>
          <a:spcPts val="0"/>
        </a:spcAft>
        <a:buClrTx/>
        <a:buSzTx/>
        <a:buFontTx/>
        <a:buNone/>
        <a:tabLst/>
        <a:defRPr sz="2200" b="0" i="1" u="none" strike="noStrike" cap="none" spc="0" baseline="0">
          <a:ln>
            <a:noFill/>
          </a:ln>
          <a:solidFill>
            <a:srgbClr val="000000"/>
          </a:solidFill>
          <a:uFillTx/>
          <a:latin typeface="Avenir Light"/>
          <a:ea typeface="Avenir Light"/>
          <a:cs typeface="Avenir Light"/>
          <a:sym typeface="Avenir Light"/>
        </a:defRPr>
      </a:lvl3pPr>
      <a:lvl4pPr marL="0" marR="0" indent="0" algn="l" defTabSz="457200" eaLnBrk="1" latinLnBrk="0" hangingPunct="1">
        <a:lnSpc>
          <a:spcPct val="100000"/>
        </a:lnSpc>
        <a:spcBef>
          <a:spcPts val="0"/>
        </a:spcBef>
        <a:spcAft>
          <a:spcPts val="0"/>
        </a:spcAft>
        <a:buClrTx/>
        <a:buSzTx/>
        <a:buFontTx/>
        <a:buNone/>
        <a:tabLst/>
        <a:defRPr sz="2200" b="0" i="1" u="none" strike="noStrike" cap="none" spc="0" baseline="0">
          <a:ln>
            <a:noFill/>
          </a:ln>
          <a:solidFill>
            <a:srgbClr val="000000"/>
          </a:solidFill>
          <a:uFillTx/>
          <a:latin typeface="Avenir Light"/>
          <a:ea typeface="Avenir Light"/>
          <a:cs typeface="Avenir Light"/>
          <a:sym typeface="Avenir Light"/>
        </a:defRPr>
      </a:lvl4pPr>
      <a:lvl5pPr marL="0" marR="0" indent="0" algn="l" defTabSz="457200" eaLnBrk="1" latinLnBrk="0" hangingPunct="1">
        <a:lnSpc>
          <a:spcPct val="100000"/>
        </a:lnSpc>
        <a:spcBef>
          <a:spcPts val="0"/>
        </a:spcBef>
        <a:spcAft>
          <a:spcPts val="0"/>
        </a:spcAft>
        <a:buClrTx/>
        <a:buSzTx/>
        <a:buFontTx/>
        <a:buNone/>
        <a:tabLst/>
        <a:defRPr sz="2200" b="0" i="1" u="none" strike="noStrike" cap="none" spc="0" baseline="0">
          <a:ln>
            <a:noFill/>
          </a:ln>
          <a:solidFill>
            <a:srgbClr val="000000"/>
          </a:solidFill>
          <a:uFillTx/>
          <a:latin typeface="Avenir Light"/>
          <a:ea typeface="Avenir Light"/>
          <a:cs typeface="Avenir Light"/>
          <a:sym typeface="Avenir Light"/>
        </a:defRPr>
      </a:lvl5pPr>
      <a:lvl6pPr marL="0" marR="0" indent="0" algn="l" defTabSz="457200" eaLnBrk="1" latinLnBrk="0" hangingPunct="1">
        <a:lnSpc>
          <a:spcPct val="100000"/>
        </a:lnSpc>
        <a:spcBef>
          <a:spcPts val="0"/>
        </a:spcBef>
        <a:spcAft>
          <a:spcPts val="0"/>
        </a:spcAft>
        <a:buClrTx/>
        <a:buSzTx/>
        <a:buFontTx/>
        <a:buNone/>
        <a:tabLst/>
        <a:defRPr sz="2200" b="0" i="1" u="none" strike="noStrike" cap="none" spc="0" baseline="0">
          <a:ln>
            <a:noFill/>
          </a:ln>
          <a:solidFill>
            <a:srgbClr val="000000"/>
          </a:solidFill>
          <a:uFillTx/>
          <a:latin typeface="Avenir Light"/>
          <a:ea typeface="Avenir Light"/>
          <a:cs typeface="Avenir Light"/>
          <a:sym typeface="Avenir Light"/>
        </a:defRPr>
      </a:lvl6pPr>
      <a:lvl7pPr marL="0" marR="0" indent="0" algn="l" defTabSz="457200" eaLnBrk="1" latinLnBrk="0" hangingPunct="1">
        <a:lnSpc>
          <a:spcPct val="100000"/>
        </a:lnSpc>
        <a:spcBef>
          <a:spcPts val="0"/>
        </a:spcBef>
        <a:spcAft>
          <a:spcPts val="0"/>
        </a:spcAft>
        <a:buClrTx/>
        <a:buSzTx/>
        <a:buFontTx/>
        <a:buNone/>
        <a:tabLst/>
        <a:defRPr sz="2200" b="0" i="1" u="none" strike="noStrike" cap="none" spc="0" baseline="0">
          <a:ln>
            <a:noFill/>
          </a:ln>
          <a:solidFill>
            <a:srgbClr val="000000"/>
          </a:solidFill>
          <a:uFillTx/>
          <a:latin typeface="Avenir Light"/>
          <a:ea typeface="Avenir Light"/>
          <a:cs typeface="Avenir Light"/>
          <a:sym typeface="Avenir Light"/>
        </a:defRPr>
      </a:lvl7pPr>
      <a:lvl8pPr marL="0" marR="0" indent="0" algn="l" defTabSz="457200" eaLnBrk="1" latinLnBrk="0" hangingPunct="1">
        <a:lnSpc>
          <a:spcPct val="100000"/>
        </a:lnSpc>
        <a:spcBef>
          <a:spcPts val="0"/>
        </a:spcBef>
        <a:spcAft>
          <a:spcPts val="0"/>
        </a:spcAft>
        <a:buClrTx/>
        <a:buSzTx/>
        <a:buFontTx/>
        <a:buNone/>
        <a:tabLst/>
        <a:defRPr sz="2200" b="0" i="1" u="none" strike="noStrike" cap="none" spc="0" baseline="0">
          <a:ln>
            <a:noFill/>
          </a:ln>
          <a:solidFill>
            <a:srgbClr val="000000"/>
          </a:solidFill>
          <a:uFillTx/>
          <a:latin typeface="Avenir Light"/>
          <a:ea typeface="Avenir Light"/>
          <a:cs typeface="Avenir Light"/>
          <a:sym typeface="Avenir Light"/>
        </a:defRPr>
      </a:lvl8pPr>
      <a:lvl9pPr marL="0" marR="0" indent="0" algn="l" defTabSz="457200" eaLnBrk="1" latinLnBrk="0" hangingPunct="1">
        <a:lnSpc>
          <a:spcPct val="100000"/>
        </a:lnSpc>
        <a:spcBef>
          <a:spcPts val="0"/>
        </a:spcBef>
        <a:spcAft>
          <a:spcPts val="0"/>
        </a:spcAft>
        <a:buClrTx/>
        <a:buSzTx/>
        <a:buFontTx/>
        <a:buNone/>
        <a:tabLst/>
        <a:defRPr sz="2200" b="0" i="1" u="none" strike="noStrike" cap="none" spc="0" baseline="0">
          <a:ln>
            <a:noFill/>
          </a:ln>
          <a:solidFill>
            <a:srgbClr val="000000"/>
          </a:solidFill>
          <a:uFillTx/>
          <a:latin typeface="Avenir Light"/>
          <a:ea typeface="Avenir Light"/>
          <a:cs typeface="Avenir Light"/>
          <a:sym typeface="Avenir Light"/>
        </a:defRPr>
      </a:lvl9pPr>
    </p:bodyStyle>
    <p:otherStyle>
      <a:lvl1pPr marL="0" marR="0" indent="0" algn="ctr" defTabSz="584200" rtl="0" eaLnBrk="1" latinLnBrk="0" hangingPunct="1">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Avenir Next"/>
        </a:defRPr>
      </a:lvl1pPr>
      <a:lvl2pPr marL="0" marR="0" indent="228600" algn="ctr" defTabSz="584200" rtl="0" eaLnBrk="1" latinLnBrk="0" hangingPunct="1">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Avenir Next"/>
        </a:defRPr>
      </a:lvl2pPr>
      <a:lvl3pPr marL="0" marR="0" indent="457200" algn="ctr" defTabSz="584200" rtl="0" eaLnBrk="1" latinLnBrk="0" hangingPunct="1">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Avenir Next"/>
        </a:defRPr>
      </a:lvl3pPr>
      <a:lvl4pPr marL="0" marR="0" indent="685800" algn="ctr" defTabSz="584200" rtl="0" eaLnBrk="1" latinLnBrk="0" hangingPunct="1">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Avenir Next"/>
        </a:defRPr>
      </a:lvl4pPr>
      <a:lvl5pPr marL="0" marR="0" indent="914400" algn="ctr" defTabSz="584200" rtl="0" eaLnBrk="1" latinLnBrk="0" hangingPunct="1">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Avenir Next"/>
        </a:defRPr>
      </a:lvl5pPr>
      <a:lvl6pPr marL="0" marR="0" indent="1143000" algn="ctr" defTabSz="584200" rtl="0" eaLnBrk="1" latinLnBrk="0" hangingPunct="1">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Avenir Next"/>
        </a:defRPr>
      </a:lvl6pPr>
      <a:lvl7pPr marL="0" marR="0" indent="1371600" algn="ctr" defTabSz="584200" rtl="0" eaLnBrk="1" latinLnBrk="0" hangingPunct="1">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Avenir Next"/>
        </a:defRPr>
      </a:lvl7pPr>
      <a:lvl8pPr marL="0" marR="0" indent="1600200" algn="ctr" defTabSz="584200" rtl="0" eaLnBrk="1" latinLnBrk="0" hangingPunct="1">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Avenir Next"/>
        </a:defRPr>
      </a:lvl8pPr>
      <a:lvl9pPr marL="0" marR="0" indent="1828800" algn="ctr" defTabSz="584200" rtl="0" eaLnBrk="1" latinLnBrk="0" hangingPunct="1">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Avenir Nex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2" name="Photo Placeholder 4.jpg"/>
          <p:cNvPicPr>
            <a:picLocks noGrp="1" noChangeAspect="1"/>
          </p:cNvPicPr>
          <p:nvPr>
            <p:ph type="pic" idx="13"/>
          </p:nvPr>
        </p:nvPicPr>
        <p:blipFill>
          <a:blip r:embed="rId2">
            <a:extLst/>
          </a:blip>
          <a:srcRect l="1621" r="1621"/>
          <a:stretch>
            <a:fillRect/>
          </a:stretch>
        </p:blipFill>
        <p:spPr>
          <a:prstGeom prst="rect">
            <a:avLst/>
          </a:prstGeom>
        </p:spPr>
      </p:pic>
      <p:sp>
        <p:nvSpPr>
          <p:cNvPr id="383" name="Shape 383"/>
          <p:cNvSpPr>
            <a:spLocks noGrp="1"/>
          </p:cNvSpPr>
          <p:nvPr>
            <p:ph type="body" idx="14"/>
          </p:nvPr>
        </p:nvSpPr>
        <p:spPr>
          <a:prstGeom prst="rect">
            <a:avLst/>
          </a:prstGeom>
        </p:spPr>
        <p:txBody>
          <a:bodyPr/>
          <a:lstStyle/>
          <a:p>
            <a:pPr algn="ctr" defTabSz="584200">
              <a:defRPr sz="4200" b="1" i="0">
                <a:solidFill>
                  <a:srgbClr val="FFFFFF"/>
                </a:solidFill>
                <a:latin typeface="Gill Sans"/>
                <a:ea typeface="Gill Sans"/>
                <a:cs typeface="Gill Sans"/>
                <a:sym typeface="Gill Sans"/>
              </a:defRPr>
            </a:pPr>
            <a:endParaRPr dirty="0"/>
          </a:p>
        </p:txBody>
      </p:sp>
      <p:sp>
        <p:nvSpPr>
          <p:cNvPr id="384" name="Shape 384"/>
          <p:cNvSpPr>
            <a:spLocks noGrp="1"/>
          </p:cNvSpPr>
          <p:nvPr>
            <p:ph type="body" idx="15"/>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85" name="Shape 385"/>
          <p:cNvSpPr>
            <a:spLocks noGrp="1"/>
          </p:cNvSpPr>
          <p:nvPr>
            <p:ph type="body" idx="16"/>
          </p:nvPr>
        </p:nvSpPr>
        <p:spPr>
          <a:prstGeom prst="line">
            <a:avLst/>
          </a:prstGeom>
        </p:spPr>
        <p:txBody>
          <a:bodyPr/>
          <a:lstStyle/>
          <a:p>
            <a:endParaRPr dirty="0"/>
          </a:p>
        </p:txBody>
      </p:sp>
      <p:sp>
        <p:nvSpPr>
          <p:cNvPr id="386" name="Shape 386"/>
          <p:cNvSpPr>
            <a:spLocks noGrp="1"/>
          </p:cNvSpPr>
          <p:nvPr>
            <p:ph type="title"/>
          </p:nvPr>
        </p:nvSpPr>
        <p:spPr>
          <a:prstGeom prst="rect">
            <a:avLst/>
          </a:prstGeom>
        </p:spPr>
        <p:txBody>
          <a:bodyPr/>
          <a:lstStyle>
            <a:lvl1pPr>
              <a:defRPr spc="59"/>
            </a:lvl1pPr>
          </a:lstStyle>
          <a:p>
            <a:r>
              <a:rPr lang="en-US" dirty="0"/>
              <a:t>America’s opioid crisis</a:t>
            </a:r>
            <a:endParaRPr dirty="0"/>
          </a:p>
        </p:txBody>
      </p:sp>
      <p:sp>
        <p:nvSpPr>
          <p:cNvPr id="387" name="Shape 387"/>
          <p:cNvSpPr>
            <a:spLocks noGrp="1"/>
          </p:cNvSpPr>
          <p:nvPr>
            <p:ph type="body" sz="quarter" idx="1"/>
          </p:nvPr>
        </p:nvSpPr>
        <p:spPr>
          <a:prstGeom prst="rect">
            <a:avLst/>
          </a:prstGeom>
        </p:spPr>
        <p:txBody>
          <a:bodyPr/>
          <a:lstStyle/>
          <a:p>
            <a:r>
              <a:rPr lang="en-US" dirty="0"/>
              <a:t>By Raj Patel</a:t>
            </a:r>
            <a:br>
              <a:rPr lang="en-US" dirty="0"/>
            </a:br>
            <a:r>
              <a:rPr lang="en-US" dirty="0"/>
              <a:t>Data Science Immersive </a:t>
            </a:r>
            <a:br>
              <a:rPr lang="en-US" dirty="0"/>
            </a:br>
            <a:endParaRPr lang="en-US" dirty="0"/>
          </a:p>
        </p:txBody>
      </p:sp>
      <p:pic>
        <p:nvPicPr>
          <p:cNvPr id="388" name="Leaf.png"/>
          <p:cNvPicPr>
            <a:picLocks noGrp="1" noChangeAspect="1"/>
          </p:cNvPicPr>
          <p:nvPr>
            <p:ph type="pic" idx="17"/>
          </p:nvPr>
        </p:nvPicPr>
        <p:blipFill>
          <a:blip r:embed="rId3">
            <a:extLst/>
          </a:blip>
          <a:srcRect b="11259"/>
          <a:stretch>
            <a:fillRect/>
          </a:stretch>
        </p:blipFill>
        <p:spPr>
          <a:xfrm>
            <a:off x="370334" y="7222132"/>
            <a:ext cx="13004800" cy="2535768"/>
          </a:xfrm>
          <a:prstGeom prst="rect">
            <a:avLst/>
          </a:prstGeom>
          <a:effectLst>
            <a:outerShdw blurRad="215900" dist="122757" dir="8760000" rotWithShape="0">
              <a:srgbClr val="000000">
                <a:alpha val="26260"/>
              </a:srgbClr>
            </a:outerShdw>
          </a:effectLst>
        </p:spPr>
      </p:pic>
      <p:sp>
        <p:nvSpPr>
          <p:cNvPr id="389" name="Shape 389"/>
          <p:cNvSpPr>
            <a:spLocks noGrp="1"/>
          </p:cNvSpPr>
          <p:nvPr>
            <p:ph type="sldNum" sz="quarter" idx="2"/>
          </p:nvPr>
        </p:nvSpPr>
        <p:spPr>
          <a:xfrm>
            <a:off x="6438620" y="8369366"/>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a:t>
            </a:fld>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A8EB6C-4AE5-4B49-893D-59B7D80BC0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806" y="1359875"/>
            <a:ext cx="11810610" cy="7381631"/>
          </a:xfrm>
          <a:prstGeom prst="rect">
            <a:avLst/>
          </a:prstGeom>
        </p:spPr>
      </p:pic>
    </p:spTree>
    <p:extLst>
      <p:ext uri="{BB962C8B-B14F-4D97-AF65-F5344CB8AC3E}">
        <p14:creationId xmlns:p14="http://schemas.microsoft.com/office/powerpoint/2010/main" val="12416382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Exploring the data</a:t>
            </a:r>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pPr marL="0" indent="0">
              <a:buNone/>
            </a:pPr>
            <a:endParaRPr lang="en-US" dirty="0"/>
          </a:p>
          <a:p>
            <a:pPr marL="0" indent="0">
              <a:buNone/>
            </a:pPr>
            <a:r>
              <a:rPr lang="en-US" sz="2000" dirty="0"/>
              <a:t>The next thing I did was look into what kind of doctors (grouped by specialty) were the ones prescribing the most opioids. </a:t>
            </a:r>
          </a:p>
          <a:p>
            <a:pPr marL="0" indent="0">
              <a:buNone/>
            </a:pPr>
            <a:endParaRPr lang="en-US" sz="2000" dirty="0"/>
          </a:p>
          <a:p>
            <a:pPr marL="0" indent="0">
              <a:buNone/>
            </a:pPr>
            <a:r>
              <a:rPr lang="en-US" sz="2000" dirty="0"/>
              <a:t>Surprisingly, my two biggest specialty prescribers came from Family Practitioners and Internal Medicine. </a:t>
            </a:r>
          </a:p>
          <a:p>
            <a:pPr marL="0" indent="0">
              <a:buNone/>
            </a:pPr>
            <a:endParaRPr lang="en-US" sz="2000" dirty="0"/>
          </a:p>
          <a:p>
            <a:pPr marL="0" indent="0">
              <a:buNone/>
            </a:pPr>
            <a:r>
              <a:rPr lang="en-US" sz="2000" dirty="0"/>
              <a:t>When discussing this with some classmates, we figured it was because the most common doctor you are likely to see when you have pain would probably be a family practitioner or internal medicine. At the same time, it does seem odd that the number doesn’t come from surgery, or something like chronic pain. Even dentists, were very low on the list. </a:t>
            </a:r>
          </a:p>
          <a:p>
            <a:pPr marL="0" indent="0">
              <a:buNone/>
            </a:pPr>
            <a:endParaRPr lang="en-US" sz="2000" dirty="0"/>
          </a:p>
          <a:p>
            <a:pPr marL="0" indent="0">
              <a:buNone/>
            </a:pPr>
            <a:endParaRPr lang="en-US" sz="2000" dirty="0"/>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11</a:t>
            </a:fld>
            <a:endParaRPr dirty="0"/>
          </a:p>
        </p:txBody>
      </p:sp>
    </p:spTree>
    <p:extLst>
      <p:ext uri="{BB962C8B-B14F-4D97-AF65-F5344CB8AC3E}">
        <p14:creationId xmlns:p14="http://schemas.microsoft.com/office/powerpoint/2010/main" val="348868593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0F826C-D0C0-E54F-B641-BDC9AF35AA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644" y="996461"/>
            <a:ext cx="12054451" cy="7534032"/>
          </a:xfrm>
          <a:prstGeom prst="rect">
            <a:avLst/>
          </a:prstGeom>
        </p:spPr>
      </p:pic>
    </p:spTree>
    <p:extLst>
      <p:ext uri="{BB962C8B-B14F-4D97-AF65-F5344CB8AC3E}">
        <p14:creationId xmlns:p14="http://schemas.microsoft.com/office/powerpoint/2010/main" val="120353512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MODELING!</a:t>
            </a:r>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pPr marL="0" indent="0">
              <a:buNone/>
            </a:pPr>
            <a:endParaRPr lang="en-US" dirty="0"/>
          </a:p>
          <a:p>
            <a:pPr marL="0" indent="0">
              <a:buNone/>
            </a:pPr>
            <a:r>
              <a:rPr lang="en-US" sz="2000" dirty="0"/>
              <a:t>Since I was predicting the likelihood of a provider to prescribe opioids to a patient, my target was: </a:t>
            </a:r>
          </a:p>
          <a:p>
            <a:pPr marL="0" indent="0">
              <a:buNone/>
            </a:pPr>
            <a:endParaRPr lang="en-US" sz="2000" dirty="0"/>
          </a:p>
          <a:p>
            <a:pPr marL="0" indent="0">
              <a:buNone/>
            </a:pPr>
            <a:r>
              <a:rPr lang="en-US" sz="2000" dirty="0"/>
              <a:t>“ </a:t>
            </a:r>
            <a:r>
              <a:rPr lang="en-US" sz="2000" i="0" dirty="0"/>
              <a:t>Opioid.Prescriber - a boolean label indicating whether or not that individual prescribed opiate drugs more than 10 times in the year.” </a:t>
            </a:r>
          </a:p>
          <a:p>
            <a:pPr marL="0" indent="0">
              <a:buNone/>
            </a:pPr>
            <a:endParaRPr lang="en-US" sz="2000" i="0" dirty="0"/>
          </a:p>
          <a:p>
            <a:pPr marL="0" indent="0">
              <a:buNone/>
            </a:pPr>
            <a:r>
              <a:rPr lang="en-US" sz="2000" dirty="0"/>
              <a:t>I actually ran several classification models, and then evaluated them using the f1 score. The scores and models I used are as follows: </a:t>
            </a:r>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13</a:t>
            </a:fld>
            <a:endParaRPr dirty="0"/>
          </a:p>
        </p:txBody>
      </p:sp>
    </p:spTree>
    <p:extLst>
      <p:ext uri="{BB962C8B-B14F-4D97-AF65-F5344CB8AC3E}">
        <p14:creationId xmlns:p14="http://schemas.microsoft.com/office/powerpoint/2010/main" val="410080308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MODELING!</a:t>
            </a:r>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pPr marL="0" indent="0" algn="ctr">
              <a:buNone/>
            </a:pPr>
            <a:r>
              <a:rPr lang="en-US" sz="2000" dirty="0"/>
              <a:t>Logistic Regression: 91%</a:t>
            </a:r>
          </a:p>
          <a:p>
            <a:pPr marL="0" indent="0" algn="ctr">
              <a:buNone/>
            </a:pPr>
            <a:endParaRPr lang="en-US" sz="2000" dirty="0"/>
          </a:p>
          <a:p>
            <a:pPr marL="0" indent="0" algn="ctr">
              <a:buNone/>
            </a:pPr>
            <a:endParaRPr lang="en-US" sz="2000" dirty="0"/>
          </a:p>
          <a:p>
            <a:pPr marL="0" indent="0" algn="ctr">
              <a:buNone/>
            </a:pPr>
            <a:r>
              <a:rPr lang="en-US" sz="2000" dirty="0"/>
              <a:t>KNN: 86%</a:t>
            </a:r>
          </a:p>
          <a:p>
            <a:pPr marL="0" indent="0" algn="ctr">
              <a:buNone/>
            </a:pPr>
            <a:endParaRPr lang="en-US" sz="2000" dirty="0"/>
          </a:p>
          <a:p>
            <a:pPr marL="0" indent="0" algn="ctr">
              <a:buNone/>
            </a:pPr>
            <a:endParaRPr lang="en-US" sz="2000" dirty="0"/>
          </a:p>
          <a:p>
            <a:pPr marL="0" indent="0" algn="ctr">
              <a:buNone/>
            </a:pPr>
            <a:r>
              <a:rPr lang="en-US" sz="2000" dirty="0"/>
              <a:t>Decision Trees: 89%</a:t>
            </a:r>
          </a:p>
          <a:p>
            <a:pPr marL="0" indent="0" algn="ctr">
              <a:buNone/>
            </a:pPr>
            <a:endParaRPr lang="en-US" sz="2000" dirty="0"/>
          </a:p>
          <a:p>
            <a:pPr marL="0" indent="0" algn="ctr">
              <a:buNone/>
            </a:pPr>
            <a:endParaRPr lang="en-US" sz="2000" dirty="0"/>
          </a:p>
          <a:p>
            <a:pPr marL="0" indent="0" algn="ctr">
              <a:buNone/>
            </a:pPr>
            <a:r>
              <a:rPr lang="en-US" sz="2000" dirty="0"/>
              <a:t>Bagged Trees: 91%</a:t>
            </a:r>
          </a:p>
          <a:p>
            <a:pPr marL="0" indent="0" algn="ctr">
              <a:buNone/>
            </a:pPr>
            <a:endParaRPr lang="en-US" sz="2000" dirty="0"/>
          </a:p>
          <a:p>
            <a:pPr marL="0" indent="0" algn="ctr">
              <a:buNone/>
            </a:pPr>
            <a:endParaRPr lang="en-US" sz="2000" dirty="0"/>
          </a:p>
          <a:p>
            <a:pPr marL="0" indent="0" algn="ctr">
              <a:buNone/>
            </a:pPr>
            <a:r>
              <a:rPr lang="en-US" sz="2000" dirty="0"/>
              <a:t>Random Forest: 91%</a:t>
            </a:r>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14</a:t>
            </a:fld>
            <a:endParaRPr dirty="0"/>
          </a:p>
        </p:txBody>
      </p:sp>
    </p:spTree>
    <p:extLst>
      <p:ext uri="{BB962C8B-B14F-4D97-AF65-F5344CB8AC3E}">
        <p14:creationId xmlns:p14="http://schemas.microsoft.com/office/powerpoint/2010/main" val="87149916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MODELING!</a:t>
            </a:r>
            <a:endParaRPr dirty="0"/>
          </a:p>
        </p:txBody>
      </p:sp>
      <p:sp>
        <p:nvSpPr>
          <p:cNvPr id="401" name="Shape 401"/>
          <p:cNvSpPr>
            <a:spLocks noGrp="1"/>
          </p:cNvSpPr>
          <p:nvPr>
            <p:ph type="body" sz="half" idx="1"/>
          </p:nvPr>
        </p:nvSpPr>
        <p:spPr>
          <a:xfrm>
            <a:off x="691663" y="3226361"/>
            <a:ext cx="11054860" cy="5064286"/>
          </a:xfrm>
          <a:prstGeom prst="rect">
            <a:avLst/>
          </a:prstGeom>
        </p:spPr>
        <p:txBody>
          <a:bodyPr/>
          <a:lstStyle/>
          <a:p>
            <a:pPr marL="0" indent="0">
              <a:buNone/>
            </a:pPr>
            <a:r>
              <a:rPr lang="en-US" sz="2000" dirty="0"/>
              <a:t>The last model I ran was a binary classification neural network</a:t>
            </a:r>
          </a:p>
          <a:p>
            <a:pPr marL="0" indent="0">
              <a:buNone/>
            </a:pPr>
            <a:endParaRPr lang="en-US" sz="2000" dirty="0"/>
          </a:p>
          <a:p>
            <a:pPr marL="0" indent="0">
              <a:buNone/>
            </a:pPr>
            <a:r>
              <a:rPr lang="en-US" sz="2000" dirty="0"/>
              <a:t>After standardizing and fitting the </a:t>
            </a:r>
          </a:p>
          <a:p>
            <a:pPr marL="0" indent="0">
              <a:buNone/>
            </a:pPr>
            <a:r>
              <a:rPr lang="en-US" sz="2000" dirty="0"/>
              <a:t>Model, I had an accuracy score </a:t>
            </a:r>
          </a:p>
          <a:p>
            <a:pPr marL="0" indent="0">
              <a:buNone/>
            </a:pPr>
            <a:r>
              <a:rPr lang="en-US" sz="2000" dirty="0"/>
              <a:t>of 92%, and a loss of 23%. It was </a:t>
            </a:r>
          </a:p>
          <a:p>
            <a:pPr marL="0" indent="0">
              <a:buNone/>
            </a:pPr>
            <a:r>
              <a:rPr lang="en-US" sz="2000" dirty="0"/>
              <a:t>Hard. </a:t>
            </a:r>
          </a:p>
          <a:p>
            <a:pPr marL="0" indent="0">
              <a:buNone/>
            </a:pPr>
            <a:endParaRPr lang="en-US" sz="2000" dirty="0"/>
          </a:p>
          <a:p>
            <a:pPr marL="0" indent="0">
              <a:buNone/>
            </a:pPr>
            <a:endParaRPr lang="en-US" sz="1800" dirty="0"/>
          </a:p>
          <a:p>
            <a:pPr marL="0" indent="0">
              <a:buNone/>
            </a:pPr>
            <a:r>
              <a:rPr lang="en-US" sz="1800" dirty="0"/>
              <a:t>** </a:t>
            </a:r>
            <a:r>
              <a:rPr lang="en-US" sz="1600" i="0" dirty="0"/>
              <a:t>Since it's a Neural Network being</a:t>
            </a:r>
          </a:p>
          <a:p>
            <a:pPr marL="0" indent="0">
              <a:buNone/>
            </a:pPr>
            <a:r>
              <a:rPr lang="en-US" sz="1600" i="0" dirty="0"/>
              <a:t>used for Binary Classification the </a:t>
            </a:r>
          </a:p>
          <a:p>
            <a:pPr marL="0" indent="0">
              <a:buNone/>
            </a:pPr>
            <a:r>
              <a:rPr lang="en-US" sz="1600" i="0" dirty="0"/>
              <a:t>size of data required for training is </a:t>
            </a:r>
          </a:p>
          <a:p>
            <a:pPr marL="0" indent="0">
              <a:buNone/>
            </a:pPr>
            <a:r>
              <a:rPr lang="en-US" sz="1600" i="0" dirty="0"/>
              <a:t>around  40,000 data points (or data</a:t>
            </a:r>
          </a:p>
          <a:p>
            <a:pPr marL="0" indent="0">
              <a:buNone/>
            </a:pPr>
            <a:r>
              <a:rPr lang="en-US" sz="1600" i="0" dirty="0"/>
              <a:t>of  around 40,000 doctors/prescribers) </a:t>
            </a:r>
          </a:p>
          <a:p>
            <a:pPr marL="0" indent="0">
              <a:buNone/>
            </a:pPr>
            <a:r>
              <a:rPr lang="en-US" sz="1600" i="0" dirty="0"/>
              <a:t>with similar features to create a </a:t>
            </a:r>
          </a:p>
          <a:p>
            <a:pPr marL="0" indent="0">
              <a:buNone/>
            </a:pPr>
            <a:r>
              <a:rPr lang="en-US" sz="1600" i="0" dirty="0"/>
              <a:t>generalized model</a:t>
            </a:r>
            <a:endParaRPr lang="en-US" sz="1600" dirty="0"/>
          </a:p>
          <a:p>
            <a:pPr marL="0" indent="0">
              <a:buNone/>
            </a:pPr>
            <a:endParaRPr lang="en-US" sz="2000" dirty="0"/>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15</a:t>
            </a:fld>
            <a:endParaRPr dirty="0"/>
          </a:p>
        </p:txBody>
      </p:sp>
      <p:pic>
        <p:nvPicPr>
          <p:cNvPr id="5" name="Picture 4">
            <a:extLst>
              <a:ext uri="{FF2B5EF4-FFF2-40B4-BE49-F238E27FC236}">
                <a16:creationId xmlns:a16="http://schemas.microsoft.com/office/drawing/2014/main" id="{0258BA9D-4123-F94B-8546-70AAA704C4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1080" y="3498460"/>
            <a:ext cx="6587650" cy="5114681"/>
          </a:xfrm>
          <a:prstGeom prst="rect">
            <a:avLst/>
          </a:prstGeom>
        </p:spPr>
      </p:pic>
    </p:spTree>
    <p:extLst>
      <p:ext uri="{BB962C8B-B14F-4D97-AF65-F5344CB8AC3E}">
        <p14:creationId xmlns:p14="http://schemas.microsoft.com/office/powerpoint/2010/main" val="224090725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MODELING!</a:t>
            </a:r>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pPr marL="0" indent="0">
              <a:buNone/>
            </a:pPr>
            <a:r>
              <a:rPr lang="en-US" sz="2000" dirty="0"/>
              <a:t>Here is a plot of the model</a:t>
            </a:r>
          </a:p>
          <a:p>
            <a:pPr marL="0" indent="0">
              <a:buNone/>
            </a:pPr>
            <a:r>
              <a:rPr lang="en-US" sz="2000" dirty="0"/>
              <a:t>Accuracy vs model loss </a:t>
            </a:r>
          </a:p>
          <a:p>
            <a:pPr marL="0" indent="0">
              <a:buNone/>
            </a:pPr>
            <a:r>
              <a:rPr lang="en-US" sz="2000" dirty="0"/>
              <a:t>With the train/test data. </a:t>
            </a:r>
            <a:br>
              <a:rPr lang="en-US" sz="2000" dirty="0"/>
            </a:br>
            <a:endParaRPr lang="en-US" sz="2000" dirty="0"/>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16</a:t>
            </a:fld>
            <a:endParaRPr dirty="0"/>
          </a:p>
        </p:txBody>
      </p:sp>
      <p:pic>
        <p:nvPicPr>
          <p:cNvPr id="3" name="Picture 2">
            <a:extLst>
              <a:ext uri="{FF2B5EF4-FFF2-40B4-BE49-F238E27FC236}">
                <a16:creationId xmlns:a16="http://schemas.microsoft.com/office/drawing/2014/main" id="{17CE0ADE-43CC-BE4C-8279-DD066F4E00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1477" y="2540000"/>
            <a:ext cx="7010400" cy="6210300"/>
          </a:xfrm>
          <a:prstGeom prst="rect">
            <a:avLst/>
          </a:prstGeom>
        </p:spPr>
      </p:pic>
    </p:spTree>
    <p:extLst>
      <p:ext uri="{BB962C8B-B14F-4D97-AF65-F5344CB8AC3E}">
        <p14:creationId xmlns:p14="http://schemas.microsoft.com/office/powerpoint/2010/main" val="219123619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What did we learn?</a:t>
            </a:r>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pPr marL="0" indent="0">
              <a:buNone/>
            </a:pPr>
            <a:endParaRPr lang="en-US" dirty="0"/>
          </a:p>
          <a:p>
            <a:pPr marL="0" indent="0">
              <a:buNone/>
            </a:pPr>
            <a:r>
              <a:rPr lang="en-US" sz="2000" dirty="0"/>
              <a:t>My big takeaway, was that the accuracy at which these models were running was fairly high. </a:t>
            </a:r>
          </a:p>
          <a:p>
            <a:pPr marL="0" indent="0">
              <a:buNone/>
            </a:pPr>
            <a:r>
              <a:rPr lang="en-US" sz="2000" dirty="0"/>
              <a:t>I would say that is probably because almost all prescribers are prescribing opioids, which is a huge factor into what they opioid epidemic exists in the first place. </a:t>
            </a:r>
          </a:p>
          <a:p>
            <a:pPr marL="0" indent="0">
              <a:buNone/>
            </a:pPr>
            <a:endParaRPr lang="en-US" sz="2000" dirty="0"/>
          </a:p>
          <a:p>
            <a:pPr marL="0" indent="0">
              <a:buNone/>
            </a:pPr>
            <a:r>
              <a:rPr lang="en-US" sz="2000" dirty="0"/>
              <a:t>Another takeaway is that unless you are in extreme pain and absolutely have to, stay away from opioids! They are extremely easy to get prescribed to you and extremely deadly in the long run. </a:t>
            </a:r>
          </a:p>
          <a:p>
            <a:pPr marL="0" indent="0">
              <a:buNone/>
            </a:pPr>
            <a:endParaRPr lang="en-US" sz="2000" dirty="0"/>
          </a:p>
          <a:p>
            <a:pPr marL="0" indent="0">
              <a:buNone/>
            </a:pPr>
            <a:endParaRPr lang="en-US" sz="2000" dirty="0"/>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17</a:t>
            </a:fld>
            <a:endParaRPr dirty="0"/>
          </a:p>
        </p:txBody>
      </p:sp>
    </p:spTree>
    <p:extLst>
      <p:ext uri="{BB962C8B-B14F-4D97-AF65-F5344CB8AC3E}">
        <p14:creationId xmlns:p14="http://schemas.microsoft.com/office/powerpoint/2010/main" val="347246529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Revelation!</a:t>
            </a:r>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Resource: https://www.cnn.com/2018/03/11/health/prescription-opioid-payments-eprise/index.html</a:t>
            </a:r>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18</a:t>
            </a:fld>
            <a:endParaRPr dirty="0"/>
          </a:p>
        </p:txBody>
      </p:sp>
      <p:pic>
        <p:nvPicPr>
          <p:cNvPr id="3" name="Picture 2">
            <a:extLst>
              <a:ext uri="{FF2B5EF4-FFF2-40B4-BE49-F238E27FC236}">
                <a16:creationId xmlns:a16="http://schemas.microsoft.com/office/drawing/2014/main" id="{4B358EBD-774C-7B40-9902-8E818A818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417" y="3099489"/>
            <a:ext cx="11589994" cy="3250712"/>
          </a:xfrm>
          <a:prstGeom prst="rect">
            <a:avLst/>
          </a:prstGeom>
        </p:spPr>
      </p:pic>
    </p:spTree>
    <p:extLst>
      <p:ext uri="{BB962C8B-B14F-4D97-AF65-F5344CB8AC3E}">
        <p14:creationId xmlns:p14="http://schemas.microsoft.com/office/powerpoint/2010/main" val="8714779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What could be done better?</a:t>
            </a:r>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pPr marL="0" indent="0">
              <a:buNone/>
            </a:pPr>
            <a:endParaRPr lang="en-US" dirty="0"/>
          </a:p>
          <a:p>
            <a:pPr marL="0" indent="0">
              <a:buNone/>
            </a:pPr>
            <a:r>
              <a:rPr lang="en-US" sz="2000" dirty="0"/>
              <a:t>The are several things in this specific dataset and other datasets I explored that are problematic. The first has to deal directly with Fentanyl. Fentanyl is 50 times more potent than heroin and 100 times more powerful than morphine. It is the highest cause of death for opioid users. It’s an urgent issue and probably the one that needs to be dealt with first. </a:t>
            </a:r>
          </a:p>
          <a:p>
            <a:pPr marL="0" indent="0">
              <a:buNone/>
            </a:pPr>
            <a:endParaRPr lang="en-US" sz="2000" dirty="0"/>
          </a:p>
          <a:p>
            <a:pPr marL="0" indent="0">
              <a:buNone/>
            </a:pPr>
            <a:r>
              <a:rPr lang="en-US" sz="2000" dirty="0"/>
              <a:t>Something else I’d like to go into is other conditions the patients had. Did they have anything preconceived that lead to death? Any mental illness? Any actual chronic pain? Were they terminally ill and prescribed opioids legally? What about the opioid deaths that are not from medications prescribed from doctors, but street drugs like heroin, that </a:t>
            </a:r>
            <a:r>
              <a:rPr lang="en-US" sz="2000" dirty="0" err="1"/>
              <a:t>inititally</a:t>
            </a:r>
            <a:r>
              <a:rPr lang="en-US" sz="2000" dirty="0"/>
              <a:t> started because of doctor prescribed medication? </a:t>
            </a:r>
          </a:p>
          <a:p>
            <a:pPr marL="0" indent="0">
              <a:buNone/>
            </a:pPr>
            <a:endParaRPr lang="en-US" sz="2000" dirty="0"/>
          </a:p>
          <a:p>
            <a:pPr marL="0" indent="0">
              <a:buNone/>
            </a:pPr>
            <a:r>
              <a:rPr lang="en-US" sz="2000" dirty="0"/>
              <a:t>Source: https://</a:t>
            </a:r>
            <a:r>
              <a:rPr lang="en-US" sz="2000" dirty="0" err="1"/>
              <a:t>www.cbsnews.com</a:t>
            </a:r>
            <a:r>
              <a:rPr lang="en-US" sz="2000" dirty="0"/>
              <a:t>/news/opioid-fentanyl-overdose-deaths-us-life-expectancy-drops-for-second-year/</a:t>
            </a:r>
          </a:p>
          <a:p>
            <a:pPr marL="0" indent="0">
              <a:buNone/>
            </a:pPr>
            <a:endParaRPr lang="en-US" sz="2000" dirty="0"/>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19</a:t>
            </a:fld>
            <a:endParaRPr dirty="0"/>
          </a:p>
        </p:txBody>
      </p:sp>
    </p:spTree>
    <p:extLst>
      <p:ext uri="{BB962C8B-B14F-4D97-AF65-F5344CB8AC3E}">
        <p14:creationId xmlns:p14="http://schemas.microsoft.com/office/powerpoint/2010/main" val="323848331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What are Opioids?</a:t>
            </a:r>
            <a:endParaRPr dirty="0"/>
          </a:p>
        </p:txBody>
      </p:sp>
      <p:sp>
        <p:nvSpPr>
          <p:cNvPr id="401" name="Shape 401"/>
          <p:cNvSpPr>
            <a:spLocks noGrp="1"/>
          </p:cNvSpPr>
          <p:nvPr>
            <p:ph type="body" sz="half" idx="1"/>
          </p:nvPr>
        </p:nvSpPr>
        <p:spPr>
          <a:prstGeom prst="rect">
            <a:avLst/>
          </a:prstGeom>
        </p:spPr>
        <p:txBody>
          <a:bodyPr/>
          <a:lstStyle/>
          <a:p>
            <a:r>
              <a:rPr lang="en-US" dirty="0"/>
              <a:t>Opioids are drugs that replicate the pain reducing properties of opium. They include legal and illegal painkillers like hydrocodone (Vicodin), morphine, oxycodone, oxycontin, fentanyl and heroin. </a:t>
            </a:r>
          </a:p>
          <a:p>
            <a:endParaRPr lang="en-US" dirty="0"/>
          </a:p>
          <a:p>
            <a:r>
              <a:rPr lang="en-US" dirty="0"/>
              <a:t>Opioids bind to the receptors in the brain and spinal cord thus disrupting pain signals and also trigger reward areas in the brain which then release dopamine causing a euphoric like state. This is what causes the “high” people will feel taking the drug.</a:t>
            </a:r>
            <a:endParaRPr dirty="0"/>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2</a:t>
            </a:fld>
            <a:endParaRPr dirty="0"/>
          </a:p>
        </p:txBody>
      </p:sp>
      <p:pic>
        <p:nvPicPr>
          <p:cNvPr id="403" name="Leaf.png"/>
          <p:cNvPicPr>
            <a:picLocks noGrp="1" noChangeAspect="1"/>
          </p:cNvPicPr>
          <p:nvPr>
            <p:ph type="pic" idx="15"/>
          </p:nvPr>
        </p:nvPicPr>
        <p:blipFill>
          <a:blip r:embed="rId2">
            <a:extLst/>
          </a:blip>
          <a:srcRect b="11259"/>
          <a:stretch>
            <a:fillRect/>
          </a:stretch>
        </p:blipFill>
        <p:spPr>
          <a:xfrm>
            <a:off x="0" y="7222066"/>
            <a:ext cx="13004800" cy="2535768"/>
          </a:xfrm>
          <a:prstGeom prst="rect">
            <a:avLst/>
          </a:prstGeom>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r>
              <a:rPr lang="en-US" dirty="0"/>
              <a:t>ng </a:t>
            </a: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2002168"/>
          </a:xfrm>
          <a:prstGeom prst="rect">
            <a:avLst/>
          </a:prstGeom>
        </p:spPr>
        <p:txBody>
          <a:bodyPr/>
          <a:lstStyle/>
          <a:p>
            <a:r>
              <a:rPr lang="en-US" dirty="0"/>
              <a:t>Be careful where and how you get your data</a:t>
            </a:r>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pPr marL="0" indent="0">
              <a:buNone/>
            </a:pPr>
            <a:endParaRPr lang="en-US" dirty="0"/>
          </a:p>
          <a:p>
            <a:pPr marL="0" indent="0">
              <a:buNone/>
            </a:pPr>
            <a:r>
              <a:rPr lang="en-US" sz="2000" dirty="0"/>
              <a:t>So this is something extra, but I’d like to talk about my previous capstone pitch, which was about gun violence. We had that lighting talk, so you guys know I was trying to predict fatal police shootings against people of color and black people, specifically. Because the data was just overwhelming messy, and no one is keeping actual count (it’s all volunteer based), and many police departments weren’t even reporting fatal shootings, I decided to abandon it. Two weeks ago, someone else posted in the Kaggle asking to use the dataset and this was the response: </a:t>
            </a:r>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20</a:t>
            </a:fld>
            <a:endParaRPr dirty="0"/>
          </a:p>
        </p:txBody>
      </p:sp>
    </p:spTree>
    <p:extLst>
      <p:ext uri="{BB962C8B-B14F-4D97-AF65-F5344CB8AC3E}">
        <p14:creationId xmlns:p14="http://schemas.microsoft.com/office/powerpoint/2010/main" val="270406613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pPr marL="0" indent="0">
              <a:buNone/>
            </a:pPr>
            <a:endParaRPr lang="en-US" dirty="0"/>
          </a:p>
          <a:p>
            <a:pPr marL="0" indent="0">
              <a:buNone/>
            </a:pPr>
            <a:endParaRPr lang="en-US" sz="2000" dirty="0"/>
          </a:p>
          <a:p>
            <a:pPr marL="0" indent="0">
              <a:buNone/>
            </a:pPr>
            <a:endParaRPr lang="en-US" sz="2000" dirty="0"/>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21</a:t>
            </a:fld>
            <a:endParaRPr dirty="0"/>
          </a:p>
        </p:txBody>
      </p:sp>
      <p:pic>
        <p:nvPicPr>
          <p:cNvPr id="3" name="Picture 2">
            <a:extLst>
              <a:ext uri="{FF2B5EF4-FFF2-40B4-BE49-F238E27FC236}">
                <a16:creationId xmlns:a16="http://schemas.microsoft.com/office/drawing/2014/main" id="{FD0CCFEB-A630-3D4D-8C40-99CCA4A6D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250" y="2178050"/>
            <a:ext cx="11036300" cy="5397500"/>
          </a:xfrm>
          <a:prstGeom prst="rect">
            <a:avLst/>
          </a:prstGeom>
        </p:spPr>
      </p:pic>
    </p:spTree>
    <p:extLst>
      <p:ext uri="{BB962C8B-B14F-4D97-AF65-F5344CB8AC3E}">
        <p14:creationId xmlns:p14="http://schemas.microsoft.com/office/powerpoint/2010/main" val="64509522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Why are opioids a problem?</a:t>
            </a:r>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r>
              <a:rPr lang="en-US" dirty="0"/>
              <a:t>Because of the high produced by the reward centers of your brain, many users start abusing the medications they are prescribed. This causes tolerance to build, and thus more opioids are needed to recreate the euphoria. When the drug is abruptly stopped, it can lead to extremely painful withdrawal symptoms, so users eventually become dependent on the drug altogether.  </a:t>
            </a:r>
          </a:p>
          <a:p>
            <a:endParaRPr lang="en-US" dirty="0"/>
          </a:p>
          <a:p>
            <a:r>
              <a:rPr lang="en-US" dirty="0"/>
              <a:t>In 2016 alone, 11.5 million Americans age 12 and up misused pain medication. About 945,000 switched to the pain medications cheaper alternative, heroin. </a:t>
            </a:r>
          </a:p>
          <a:p>
            <a:endParaRPr lang="en-US" dirty="0"/>
          </a:p>
          <a:p>
            <a:r>
              <a:rPr lang="en-US" dirty="0"/>
              <a:t>In 2017 alone, about 62,000 Americans died of opioid overdoses. </a:t>
            </a:r>
          </a:p>
          <a:p>
            <a:endParaRPr lang="en-US" dirty="0"/>
          </a:p>
          <a:p>
            <a:r>
              <a:rPr lang="en-US" dirty="0"/>
              <a:t>In 2015 alone, more Americans died than the entire Vietnam War. </a:t>
            </a:r>
            <a:br>
              <a:rPr lang="en-US" dirty="0"/>
            </a:br>
            <a:endParaRPr dirty="0"/>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3</a:t>
            </a:fld>
            <a:endParaRPr dirty="0"/>
          </a:p>
        </p:txBody>
      </p:sp>
      <p:pic>
        <p:nvPicPr>
          <p:cNvPr id="403" name="Leaf.png"/>
          <p:cNvPicPr>
            <a:picLocks noGrp="1" noChangeAspect="1"/>
          </p:cNvPicPr>
          <p:nvPr>
            <p:ph type="pic" idx="15"/>
          </p:nvPr>
        </p:nvPicPr>
        <p:blipFill>
          <a:blip r:embed="rId2">
            <a:extLst/>
          </a:blip>
          <a:srcRect b="11259"/>
          <a:stretch>
            <a:fillRect/>
          </a:stretch>
        </p:blipFill>
        <p:spPr>
          <a:xfrm>
            <a:off x="0" y="7222066"/>
            <a:ext cx="13004800" cy="2535768"/>
          </a:xfrm>
          <a:prstGeom prst="rect">
            <a:avLst/>
          </a:prstGeom>
        </p:spPr>
      </p:pic>
    </p:spTree>
    <p:extLst>
      <p:ext uri="{BB962C8B-B14F-4D97-AF65-F5344CB8AC3E}">
        <p14:creationId xmlns:p14="http://schemas.microsoft.com/office/powerpoint/2010/main" val="158271940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What is our goal? </a:t>
            </a:r>
            <a:endParaRPr dirty="0"/>
          </a:p>
        </p:txBody>
      </p:sp>
      <p:sp>
        <p:nvSpPr>
          <p:cNvPr id="401" name="Shape 401"/>
          <p:cNvSpPr>
            <a:spLocks noGrp="1"/>
          </p:cNvSpPr>
          <p:nvPr>
            <p:ph type="body" sz="half" idx="1"/>
          </p:nvPr>
        </p:nvSpPr>
        <p:spPr>
          <a:xfrm>
            <a:off x="1422400" y="3226361"/>
            <a:ext cx="10324122" cy="4595131"/>
          </a:xfrm>
          <a:prstGeom prst="rect">
            <a:avLst/>
          </a:prstGeom>
        </p:spPr>
        <p:txBody>
          <a:bodyPr/>
          <a:lstStyle/>
          <a:p>
            <a:r>
              <a:rPr lang="en-US" dirty="0"/>
              <a:t>My main goal here is to predict the likelihood that you will be prescribed opioids by a specific provider. This is important because it can tell us the type of doctor, what specialty and really reinforce the notion that opioids are way too easily prescribed in America. It’s less proving something (we know there’s an opioid crisis) and more starting to question where it came and from who. </a:t>
            </a:r>
          </a:p>
          <a:p>
            <a:endParaRPr lang="en-US" dirty="0"/>
          </a:p>
          <a:p>
            <a:r>
              <a:rPr lang="en-US" dirty="0"/>
              <a:t>Here are my features: </a:t>
            </a:r>
          </a:p>
          <a:p>
            <a:pPr lvl="1"/>
            <a:r>
              <a:rPr lang="en-US" sz="1600" i="0" dirty="0"/>
              <a:t>NPI – unique National Provider Identifier number</a:t>
            </a:r>
          </a:p>
          <a:p>
            <a:pPr lvl="1"/>
            <a:r>
              <a:rPr lang="en-US" sz="1600" i="0" dirty="0"/>
              <a:t>Gender - (M/F)</a:t>
            </a:r>
          </a:p>
          <a:p>
            <a:pPr lvl="1"/>
            <a:r>
              <a:rPr lang="en-US" sz="1600" i="0" dirty="0"/>
              <a:t>State - U.S. State by abbreviation</a:t>
            </a:r>
          </a:p>
          <a:p>
            <a:pPr lvl="1"/>
            <a:r>
              <a:rPr lang="en-US" sz="1600" i="0" dirty="0"/>
              <a:t>Credentials - set of initials indicative of medical degree</a:t>
            </a:r>
          </a:p>
          <a:p>
            <a:pPr lvl="1"/>
            <a:r>
              <a:rPr lang="en-US" sz="1600" i="0" dirty="0"/>
              <a:t>Specialty - description of type of medicinal practice</a:t>
            </a:r>
          </a:p>
          <a:p>
            <a:pPr lvl="1"/>
            <a:r>
              <a:rPr lang="en-US" sz="1600" i="0" dirty="0"/>
              <a:t>A long list of drugs with numeric values indicating the total number of prescriptions written for the year by that individual</a:t>
            </a:r>
          </a:p>
          <a:p>
            <a:pPr lvl="1"/>
            <a:r>
              <a:rPr lang="en-US" sz="1600" i="0" dirty="0"/>
              <a:t>Opioid.Prescriber - a boolean label indicating whether or not that individual prescribed opiate drugs more than 10 times in the year</a:t>
            </a:r>
          </a:p>
          <a:p>
            <a:endParaRPr dirty="0"/>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4</a:t>
            </a:fld>
            <a:endParaRPr dirty="0"/>
          </a:p>
        </p:txBody>
      </p:sp>
      <p:pic>
        <p:nvPicPr>
          <p:cNvPr id="403" name="Leaf.png"/>
          <p:cNvPicPr>
            <a:picLocks noGrp="1" noChangeAspect="1"/>
          </p:cNvPicPr>
          <p:nvPr>
            <p:ph type="pic" idx="15"/>
          </p:nvPr>
        </p:nvPicPr>
        <p:blipFill>
          <a:blip r:embed="rId2">
            <a:extLst/>
          </a:blip>
          <a:srcRect b="11259"/>
          <a:stretch>
            <a:fillRect/>
          </a:stretch>
        </p:blipFill>
        <p:spPr>
          <a:xfrm>
            <a:off x="-63780" y="7681806"/>
            <a:ext cx="13004800" cy="2535768"/>
          </a:xfrm>
          <a:prstGeom prst="rect">
            <a:avLst/>
          </a:prstGeom>
        </p:spPr>
      </p:pic>
    </p:spTree>
    <p:extLst>
      <p:ext uri="{BB962C8B-B14F-4D97-AF65-F5344CB8AC3E}">
        <p14:creationId xmlns:p14="http://schemas.microsoft.com/office/powerpoint/2010/main" val="104622109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Getting the data</a:t>
            </a:r>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r>
              <a:rPr lang="en-US" dirty="0"/>
              <a:t>The data was actually pretty straightforward for me to get. There is a Kaggle dataset which contains summaries of prescription records for 250 common opioid and non-opioid drugs written by 25,000 unique medical professionals in 2014. It’s a smaller subset of data gathered from Centers for Medicare and Medicaid Services. (cms.gov) </a:t>
            </a:r>
          </a:p>
          <a:p>
            <a:endParaRPr lang="en-US" dirty="0"/>
          </a:p>
          <a:p>
            <a:r>
              <a:rPr lang="en-US" dirty="0"/>
              <a:t>Something I would really like to include in the future here is updating the list to at least 2017, so I could really see how the trend is moving through present time. For now, we will be focusing on the dataset mentioned above. </a:t>
            </a:r>
            <a:endParaRPr dirty="0"/>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5</a:t>
            </a:fld>
            <a:endParaRPr dirty="0"/>
          </a:p>
        </p:txBody>
      </p:sp>
      <p:pic>
        <p:nvPicPr>
          <p:cNvPr id="403" name="Leaf.png"/>
          <p:cNvPicPr>
            <a:picLocks noGrp="1" noChangeAspect="1"/>
          </p:cNvPicPr>
          <p:nvPr>
            <p:ph type="pic" idx="15"/>
          </p:nvPr>
        </p:nvPicPr>
        <p:blipFill>
          <a:blip r:embed="rId2">
            <a:extLst/>
          </a:blip>
          <a:srcRect b="11259"/>
          <a:stretch>
            <a:fillRect/>
          </a:stretch>
        </p:blipFill>
        <p:spPr>
          <a:xfrm>
            <a:off x="-63780" y="7631491"/>
            <a:ext cx="13004800" cy="2535768"/>
          </a:xfrm>
          <a:prstGeom prst="rect">
            <a:avLst/>
          </a:prstGeom>
        </p:spPr>
      </p:pic>
    </p:spTree>
    <p:extLst>
      <p:ext uri="{BB962C8B-B14F-4D97-AF65-F5344CB8AC3E}">
        <p14:creationId xmlns:p14="http://schemas.microsoft.com/office/powerpoint/2010/main" val="124243961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Exploring the data</a:t>
            </a:r>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pPr marL="0" indent="0">
              <a:buNone/>
            </a:pPr>
            <a:endParaRPr lang="en-US" dirty="0"/>
          </a:p>
          <a:p>
            <a:r>
              <a:rPr lang="en-US" dirty="0"/>
              <a:t>The first thing I wanted to check when I was exploring my data was which states had the most overdoses that lead to death. The states were: </a:t>
            </a:r>
          </a:p>
          <a:p>
            <a:endParaRPr lang="en-US" dirty="0"/>
          </a:p>
          <a:p>
            <a:pPr lvl="2"/>
            <a:r>
              <a:rPr lang="en-US" dirty="0"/>
              <a:t>California! </a:t>
            </a:r>
          </a:p>
          <a:p>
            <a:pPr lvl="2"/>
            <a:r>
              <a:rPr lang="en-US" dirty="0"/>
              <a:t>Ohio</a:t>
            </a:r>
          </a:p>
          <a:p>
            <a:pPr lvl="2"/>
            <a:r>
              <a:rPr lang="en-US" dirty="0"/>
              <a:t>Pennsylvania</a:t>
            </a:r>
          </a:p>
          <a:p>
            <a:pPr lvl="2"/>
            <a:r>
              <a:rPr lang="en-US" dirty="0"/>
              <a:t>Florida </a:t>
            </a:r>
          </a:p>
          <a:p>
            <a:pPr lvl="2"/>
            <a:r>
              <a:rPr lang="en-US" dirty="0"/>
              <a:t>Texas </a:t>
            </a:r>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6</a:t>
            </a:fld>
            <a:endParaRPr dirty="0"/>
          </a:p>
        </p:txBody>
      </p:sp>
      <p:pic>
        <p:nvPicPr>
          <p:cNvPr id="403" name="Leaf.png"/>
          <p:cNvPicPr>
            <a:picLocks noGrp="1" noChangeAspect="1"/>
          </p:cNvPicPr>
          <p:nvPr>
            <p:ph type="pic" idx="15"/>
          </p:nvPr>
        </p:nvPicPr>
        <p:blipFill>
          <a:blip r:embed="rId2">
            <a:extLst/>
          </a:blip>
          <a:srcRect b="11259"/>
          <a:stretch>
            <a:fillRect/>
          </a:stretch>
        </p:blipFill>
        <p:spPr>
          <a:xfrm>
            <a:off x="-63780" y="7631491"/>
            <a:ext cx="13004800" cy="2535768"/>
          </a:xfrm>
          <a:prstGeom prst="rect">
            <a:avLst/>
          </a:prstGeom>
        </p:spPr>
      </p:pic>
    </p:spTree>
    <p:extLst>
      <p:ext uri="{BB962C8B-B14F-4D97-AF65-F5344CB8AC3E}">
        <p14:creationId xmlns:p14="http://schemas.microsoft.com/office/powerpoint/2010/main" val="191915361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C8CC7E-06F8-F745-9A04-64B3DDE5F1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259" y="1453662"/>
            <a:ext cx="10990772" cy="5578231"/>
          </a:xfrm>
          <a:prstGeom prst="rect">
            <a:avLst/>
          </a:prstGeom>
        </p:spPr>
      </p:pic>
      <p:pic>
        <p:nvPicPr>
          <p:cNvPr id="7" name="Picture 6">
            <a:extLst>
              <a:ext uri="{FF2B5EF4-FFF2-40B4-BE49-F238E27FC236}">
                <a16:creationId xmlns:a16="http://schemas.microsoft.com/office/drawing/2014/main" id="{2270426A-5276-A943-963C-EB475C4091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5989" y="7352323"/>
            <a:ext cx="1943100" cy="863600"/>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Exploring the data</a:t>
            </a:r>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pPr marL="0" indent="0">
              <a:buNone/>
            </a:pPr>
            <a:endParaRPr lang="en-US" dirty="0"/>
          </a:p>
          <a:p>
            <a:r>
              <a:rPr lang="en-US" dirty="0"/>
              <a:t>The second thing I wanted to look at was the list of total drugs, and how many of that total were opioids: </a:t>
            </a:r>
          </a:p>
          <a:p>
            <a:endParaRPr lang="en-US" dirty="0"/>
          </a:p>
          <a:p>
            <a:pPr lvl="2"/>
            <a:r>
              <a:rPr lang="en-US" sz="2000" dirty="0"/>
              <a:t>1 TRAMADOL.HCL </a:t>
            </a:r>
          </a:p>
          <a:p>
            <a:pPr lvl="2"/>
            <a:r>
              <a:rPr lang="en-US" sz="2000" dirty="0"/>
              <a:t>2 MORPHINE.SULFATE </a:t>
            </a:r>
          </a:p>
          <a:p>
            <a:pPr lvl="2"/>
            <a:r>
              <a:rPr lang="en-US" sz="2000" dirty="0"/>
              <a:t>3 OXYCONTIN </a:t>
            </a:r>
          </a:p>
          <a:p>
            <a:pPr lvl="2"/>
            <a:r>
              <a:rPr lang="en-US" sz="2000" dirty="0"/>
              <a:t>4 ACETAMINOPHEN.CODEINE </a:t>
            </a:r>
          </a:p>
          <a:p>
            <a:pPr lvl="2"/>
            <a:r>
              <a:rPr lang="en-US" sz="2000" dirty="0"/>
              <a:t>5 HYDROCODONE.ACETAMINOPHEN</a:t>
            </a:r>
          </a:p>
          <a:p>
            <a:pPr lvl="2"/>
            <a:r>
              <a:rPr lang="en-US" sz="2000" dirty="0"/>
              <a:t> 6 MORPHINE.SULFATE.ER </a:t>
            </a:r>
          </a:p>
          <a:p>
            <a:pPr lvl="2"/>
            <a:r>
              <a:rPr lang="en-US" sz="2000" dirty="0"/>
              <a:t>7 OXYCODONE.ACETAMINOPHEN </a:t>
            </a:r>
          </a:p>
          <a:p>
            <a:pPr lvl="2"/>
            <a:r>
              <a:rPr lang="en-US" sz="2000" dirty="0"/>
              <a:t>8 OXYCODONE.HCL</a:t>
            </a:r>
          </a:p>
          <a:p>
            <a:pPr lvl="2"/>
            <a:r>
              <a:rPr lang="en-US" sz="2000" dirty="0"/>
              <a:t> 9 FENTANYL </a:t>
            </a:r>
          </a:p>
          <a:p>
            <a:pPr lvl="2"/>
            <a:r>
              <a:rPr lang="en-US" sz="2000" dirty="0"/>
              <a:t>10 HYDROMORPHONE.HCL </a:t>
            </a:r>
          </a:p>
          <a:p>
            <a:pPr lvl="2"/>
            <a:r>
              <a:rPr lang="en-US" sz="2000" dirty="0"/>
              <a:t>11 METHADONE.HCL</a:t>
            </a:r>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8</a:t>
            </a:fld>
            <a:endParaRPr dirty="0"/>
          </a:p>
        </p:txBody>
      </p:sp>
    </p:spTree>
    <p:extLst>
      <p:ext uri="{BB962C8B-B14F-4D97-AF65-F5344CB8AC3E}">
        <p14:creationId xmlns:p14="http://schemas.microsoft.com/office/powerpoint/2010/main" val="364784376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Exploring the data</a:t>
            </a:r>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pPr marL="0" indent="0">
              <a:buNone/>
            </a:pPr>
            <a:endParaRPr lang="en-US" dirty="0"/>
          </a:p>
          <a:p>
            <a:r>
              <a:rPr lang="en-US" sz="2000" dirty="0"/>
              <a:t>Of the 250 drugs listed in the dataset, 11 were opioids</a:t>
            </a:r>
          </a:p>
          <a:p>
            <a:endParaRPr lang="en-US" sz="2000" dirty="0"/>
          </a:p>
          <a:p>
            <a:endParaRPr lang="en-US" sz="2000" dirty="0"/>
          </a:p>
          <a:p>
            <a:endParaRPr lang="en-US" sz="2000" dirty="0"/>
          </a:p>
          <a:p>
            <a:endParaRPr lang="en-US" sz="2000" dirty="0"/>
          </a:p>
          <a:p>
            <a:r>
              <a:rPr lang="en-US" sz="2000" dirty="0"/>
              <a:t>60% of the prescribers are the list were opioid prescribers (meaning A LOT of opioids were being prescribed even though they were not the most percentile of drugs in the dataset.</a:t>
            </a:r>
          </a:p>
          <a:p>
            <a:endParaRPr lang="en-US" sz="2000" dirty="0"/>
          </a:p>
          <a:p>
            <a:r>
              <a:rPr lang="en-US" sz="2000" dirty="0"/>
              <a:t>Something else the data showed is that more prescriptions prescribed, the more opioids that were prescribed, too. Below is a breakdown by state of total opioids prescribed vs total prescriptions. </a:t>
            </a:r>
            <a:br>
              <a:rPr lang="en-US" sz="2000" dirty="0"/>
            </a:br>
            <a:endParaRPr lang="en-US" sz="2000" dirty="0"/>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9</a:t>
            </a:fld>
            <a:endParaRPr dirty="0"/>
          </a:p>
        </p:txBody>
      </p:sp>
    </p:spTree>
    <p:extLst>
      <p:ext uri="{BB962C8B-B14F-4D97-AF65-F5344CB8AC3E}">
        <p14:creationId xmlns:p14="http://schemas.microsoft.com/office/powerpoint/2010/main" val="168467222"/>
      </p:ext>
    </p:extLst>
  </p:cSld>
  <p:clrMapOvr>
    <a:masterClrMapping/>
  </p:clrMapOvr>
  <p:transition spd="med"/>
</p:sld>
</file>

<file path=ppt/theme/theme1.xml><?xml version="1.0" encoding="utf-8"?>
<a:theme xmlns:a="http://schemas.openxmlformats.org/drawingml/2006/main" name="White">
  <a:themeElements>
    <a:clrScheme name="White">
      <a:dk1>
        <a:srgbClr val="FFFFFF"/>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venir Next"/>
        <a:ea typeface="Avenir Next"/>
        <a:cs typeface="Avenir Next"/>
      </a:majorFont>
      <a:minorFont>
        <a:latin typeface="Avenir Next"/>
        <a:ea typeface="Avenir Next"/>
        <a:cs typeface="Avenir Nex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4DBDF"/>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1" i="0" u="none" strike="noStrike" cap="none" spc="0" normalizeH="0" baseline="0">
            <a:ln>
              <a:noFill/>
            </a:ln>
            <a:solidFill>
              <a:srgbClr val="FFFFFF"/>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400" b="1" i="0" u="none" strike="noStrike" cap="none" spc="0" normalizeH="0" baseline="0">
            <a:ln>
              <a:noFill/>
            </a:ln>
            <a:solidFill>
              <a:srgbClr val="FFFFFF"/>
            </a:solidFill>
            <a:effectLst/>
            <a:uFillTx/>
            <a:latin typeface="+mn-lt"/>
            <a:ea typeface="+mn-ea"/>
            <a:cs typeface="+mn-cs"/>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venir Next"/>
        <a:ea typeface="Avenir Next"/>
        <a:cs typeface="Avenir Next"/>
      </a:majorFont>
      <a:minorFont>
        <a:latin typeface="Avenir Next"/>
        <a:ea typeface="Avenir Next"/>
        <a:cs typeface="Avenir Nex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4DBDF"/>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1" i="0" u="none" strike="noStrike" cap="none" spc="0" normalizeH="0" baseline="0">
            <a:ln>
              <a:noFill/>
            </a:ln>
            <a:solidFill>
              <a:srgbClr val="FFFFFF"/>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400" b="1" i="0" u="none" strike="noStrike" cap="none" spc="0" normalizeH="0" baseline="0">
            <a:ln>
              <a:noFill/>
            </a:ln>
            <a:solidFill>
              <a:srgbClr val="FFFFFF"/>
            </a:solidFill>
            <a:effectLst/>
            <a:uFillTx/>
            <a:latin typeface="+mn-lt"/>
            <a:ea typeface="+mn-ea"/>
            <a:cs typeface="+mn-cs"/>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White</Template>
  <TotalTime>243</TotalTime>
  <Words>1400</Words>
  <Application>Microsoft Macintosh PowerPoint</Application>
  <PresentationFormat>Custom</PresentationFormat>
  <Paragraphs>160</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Avenir Light</vt:lpstr>
      <vt:lpstr>Avenir Next</vt:lpstr>
      <vt:lpstr>Gill Sans</vt:lpstr>
      <vt:lpstr>Lucida Grande</vt:lpstr>
      <vt:lpstr>White</vt:lpstr>
      <vt:lpstr>America’s opioid crisis</vt:lpstr>
      <vt:lpstr>What are Opioids?</vt:lpstr>
      <vt:lpstr>Why are opioids a problem?</vt:lpstr>
      <vt:lpstr>What is our goal? </vt:lpstr>
      <vt:lpstr>Getting the data</vt:lpstr>
      <vt:lpstr>Exploring the data</vt:lpstr>
      <vt:lpstr>PowerPoint Presentation</vt:lpstr>
      <vt:lpstr>Exploring the data</vt:lpstr>
      <vt:lpstr>Exploring the data</vt:lpstr>
      <vt:lpstr>PowerPoint Presentation</vt:lpstr>
      <vt:lpstr>Exploring the data</vt:lpstr>
      <vt:lpstr>PowerPoint Presentation</vt:lpstr>
      <vt:lpstr>MODELING!</vt:lpstr>
      <vt:lpstr>MODELING!</vt:lpstr>
      <vt:lpstr>MODELING!</vt:lpstr>
      <vt:lpstr>MODELING!</vt:lpstr>
      <vt:lpstr>What did we learn?</vt:lpstr>
      <vt:lpstr>Revelation!</vt:lpstr>
      <vt:lpstr>What could be done better?</vt:lpstr>
      <vt:lpstr>Be careful where and how you get your data</vt:lpstr>
      <vt:lpstr>PowerPoint Presentation</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America’s opioid crisis</dc:title>
  <dc:creator>Raj Patel</dc:creator>
  <cp:lastModifiedBy>Raj Patel</cp:lastModifiedBy>
  <cp:revision>44</cp:revision>
  <dcterms:created xsi:type="dcterms:W3CDTF">2018-07-17T14:25:07Z</dcterms:created>
  <dcterms:modified xsi:type="dcterms:W3CDTF">2018-07-17T18:28:40Z</dcterms:modified>
</cp:coreProperties>
</file>