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303" r:id="rId3"/>
    <p:sldId id="304" r:id="rId4"/>
    <p:sldId id="305" r:id="rId5"/>
    <p:sldId id="306" r:id="rId6"/>
    <p:sldId id="307" r:id="rId7"/>
    <p:sldId id="289" r:id="rId8"/>
    <p:sldId id="288" r:id="rId9"/>
    <p:sldId id="258" r:id="rId10"/>
    <p:sldId id="261" r:id="rId11"/>
    <p:sldId id="259" r:id="rId12"/>
    <p:sldId id="262" r:id="rId13"/>
    <p:sldId id="265" r:id="rId14"/>
    <p:sldId id="266" r:id="rId15"/>
    <p:sldId id="286" r:id="rId16"/>
    <p:sldId id="285" r:id="rId17"/>
    <p:sldId id="287" r:id="rId18"/>
    <p:sldId id="290" r:id="rId19"/>
    <p:sldId id="291" r:id="rId20"/>
    <p:sldId id="267" r:id="rId21"/>
    <p:sldId id="268" r:id="rId22"/>
    <p:sldId id="269" r:id="rId23"/>
    <p:sldId id="270" r:id="rId24"/>
    <p:sldId id="271" r:id="rId25"/>
    <p:sldId id="292" r:id="rId26"/>
    <p:sldId id="293" r:id="rId27"/>
    <p:sldId id="272" r:id="rId28"/>
    <p:sldId id="273" r:id="rId29"/>
    <p:sldId id="275" r:id="rId30"/>
    <p:sldId id="274" r:id="rId31"/>
    <p:sldId id="276" r:id="rId32"/>
    <p:sldId id="300" r:id="rId33"/>
    <p:sldId id="301" r:id="rId34"/>
    <p:sldId id="302" r:id="rId35"/>
    <p:sldId id="296" r:id="rId36"/>
    <p:sldId id="297" r:id="rId37"/>
    <p:sldId id="298" r:id="rId38"/>
    <p:sldId id="299" r:id="rId39"/>
    <p:sldId id="278" r:id="rId40"/>
    <p:sldId id="27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51AFD6-CF7A-4E8D-93C8-BC28B01DBC79}" type="datetimeFigureOut">
              <a:rPr lang="en-US" smtClean="0"/>
              <a:pPr/>
              <a:t>12/6/2022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1008BD-7CF3-4A03-9E57-BEF4521CC1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F1008BD-7CF3-4A03-9E57-BEF4521CC133}" type="slidenum">
              <a:rPr lang="en-US" smtClean="0"/>
              <a:pPr/>
              <a:t>34</a:t>
            </a:fld>
            <a:endParaRPr lang="en-US"/>
          </a:p>
        </p:txBody>
      </p:sp>
    </p:spTree>
    <p:extLst>
      <p:ext uri="{BB962C8B-B14F-4D97-AF65-F5344CB8AC3E}">
        <p14:creationId xmlns:p14="http://schemas.microsoft.com/office/powerpoint/2010/main" val="3757648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1BA612-FD98-4688-98B1-E1A77BA07FB0}" type="datetime1">
              <a:rPr lang="en-US" smtClean="0"/>
              <a:pPr/>
              <a:t>12/6/2022</a:t>
            </a:fld>
            <a:endParaRPr lang="en-US"/>
          </a:p>
        </p:txBody>
      </p:sp>
      <p:sp>
        <p:nvSpPr>
          <p:cNvPr id="5" name="Footer Placeholder 4"/>
          <p:cNvSpPr>
            <a:spLocks noGrp="1"/>
          </p:cNvSpPr>
          <p:nvPr>
            <p:ph type="ftr" sz="quarter" idx="11"/>
          </p:nvPr>
        </p:nvSpPr>
        <p:spPr/>
        <p:txBody>
          <a:bodyPr/>
          <a:lstStyle/>
          <a:p>
            <a:r>
              <a:rPr lang="en-US" smtClean="0"/>
              <a:t>Dr. Amit Gupta</a:t>
            </a:r>
            <a:endParaRPr lang="en-US"/>
          </a:p>
        </p:txBody>
      </p:sp>
      <p:sp>
        <p:nvSpPr>
          <p:cNvPr id="6" name="Slide Number Placeholder 5"/>
          <p:cNvSpPr>
            <a:spLocks noGrp="1"/>
          </p:cNvSpPr>
          <p:nvPr>
            <p:ph type="sldNum" sz="quarter" idx="12"/>
          </p:nvPr>
        </p:nvSpPr>
        <p:spPr/>
        <p:txBody>
          <a:bodyPr/>
          <a:lstStyle/>
          <a:p>
            <a:fld id="{B051ECEC-CDF9-479C-94A5-08019AC2704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8816B3-A6E5-4790-AE62-FA57E9C44460}" type="datetime1">
              <a:rPr lang="en-US" smtClean="0"/>
              <a:pPr/>
              <a:t>12/6/2022</a:t>
            </a:fld>
            <a:endParaRPr lang="en-US"/>
          </a:p>
        </p:txBody>
      </p:sp>
      <p:sp>
        <p:nvSpPr>
          <p:cNvPr id="5" name="Footer Placeholder 4"/>
          <p:cNvSpPr>
            <a:spLocks noGrp="1"/>
          </p:cNvSpPr>
          <p:nvPr>
            <p:ph type="ftr" sz="quarter" idx="11"/>
          </p:nvPr>
        </p:nvSpPr>
        <p:spPr/>
        <p:txBody>
          <a:bodyPr/>
          <a:lstStyle/>
          <a:p>
            <a:r>
              <a:rPr lang="en-US" smtClean="0"/>
              <a:t>Dr. Amit Gupta</a:t>
            </a:r>
            <a:endParaRPr lang="en-US"/>
          </a:p>
        </p:txBody>
      </p:sp>
      <p:sp>
        <p:nvSpPr>
          <p:cNvPr id="6" name="Slide Number Placeholder 5"/>
          <p:cNvSpPr>
            <a:spLocks noGrp="1"/>
          </p:cNvSpPr>
          <p:nvPr>
            <p:ph type="sldNum" sz="quarter" idx="12"/>
          </p:nvPr>
        </p:nvSpPr>
        <p:spPr/>
        <p:txBody>
          <a:bodyPr/>
          <a:lstStyle/>
          <a:p>
            <a:fld id="{B051ECEC-CDF9-479C-94A5-08019AC2704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12DE12-F1D0-4C2B-A06C-721107FC4CE2}" type="datetime1">
              <a:rPr lang="en-US" smtClean="0"/>
              <a:pPr/>
              <a:t>12/6/2022</a:t>
            </a:fld>
            <a:endParaRPr lang="en-US"/>
          </a:p>
        </p:txBody>
      </p:sp>
      <p:sp>
        <p:nvSpPr>
          <p:cNvPr id="5" name="Footer Placeholder 4"/>
          <p:cNvSpPr>
            <a:spLocks noGrp="1"/>
          </p:cNvSpPr>
          <p:nvPr>
            <p:ph type="ftr" sz="quarter" idx="11"/>
          </p:nvPr>
        </p:nvSpPr>
        <p:spPr/>
        <p:txBody>
          <a:bodyPr/>
          <a:lstStyle/>
          <a:p>
            <a:r>
              <a:rPr lang="en-US" smtClean="0"/>
              <a:t>Dr. Amit Gupta</a:t>
            </a:r>
            <a:endParaRPr lang="en-US"/>
          </a:p>
        </p:txBody>
      </p:sp>
      <p:sp>
        <p:nvSpPr>
          <p:cNvPr id="6" name="Slide Number Placeholder 5"/>
          <p:cNvSpPr>
            <a:spLocks noGrp="1"/>
          </p:cNvSpPr>
          <p:nvPr>
            <p:ph type="sldNum" sz="quarter" idx="12"/>
          </p:nvPr>
        </p:nvSpPr>
        <p:spPr/>
        <p:txBody>
          <a:bodyPr/>
          <a:lstStyle/>
          <a:p>
            <a:fld id="{B051ECEC-CDF9-479C-94A5-08019AC2704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BDEA73-7403-49AB-8AD8-70CC7B912F91}" type="datetime1">
              <a:rPr lang="en-US" smtClean="0"/>
              <a:pPr/>
              <a:t>12/6/2022</a:t>
            </a:fld>
            <a:endParaRPr lang="en-US"/>
          </a:p>
        </p:txBody>
      </p:sp>
      <p:sp>
        <p:nvSpPr>
          <p:cNvPr id="5" name="Footer Placeholder 4"/>
          <p:cNvSpPr>
            <a:spLocks noGrp="1"/>
          </p:cNvSpPr>
          <p:nvPr>
            <p:ph type="ftr" sz="quarter" idx="11"/>
          </p:nvPr>
        </p:nvSpPr>
        <p:spPr/>
        <p:txBody>
          <a:bodyPr/>
          <a:lstStyle/>
          <a:p>
            <a:r>
              <a:rPr lang="en-US" smtClean="0"/>
              <a:t>Dr. Amit Gupta</a:t>
            </a:r>
            <a:endParaRPr lang="en-US"/>
          </a:p>
        </p:txBody>
      </p:sp>
      <p:sp>
        <p:nvSpPr>
          <p:cNvPr id="6" name="Slide Number Placeholder 5"/>
          <p:cNvSpPr>
            <a:spLocks noGrp="1"/>
          </p:cNvSpPr>
          <p:nvPr>
            <p:ph type="sldNum" sz="quarter" idx="12"/>
          </p:nvPr>
        </p:nvSpPr>
        <p:spPr/>
        <p:txBody>
          <a:bodyPr/>
          <a:lstStyle/>
          <a:p>
            <a:fld id="{B051ECEC-CDF9-479C-94A5-08019AC2704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4F5153-01E7-40F7-9A3C-EB3FE474C644}" type="datetime1">
              <a:rPr lang="en-US" smtClean="0"/>
              <a:pPr/>
              <a:t>12/6/2022</a:t>
            </a:fld>
            <a:endParaRPr lang="en-US"/>
          </a:p>
        </p:txBody>
      </p:sp>
      <p:sp>
        <p:nvSpPr>
          <p:cNvPr id="5" name="Footer Placeholder 4"/>
          <p:cNvSpPr>
            <a:spLocks noGrp="1"/>
          </p:cNvSpPr>
          <p:nvPr>
            <p:ph type="ftr" sz="quarter" idx="11"/>
          </p:nvPr>
        </p:nvSpPr>
        <p:spPr/>
        <p:txBody>
          <a:bodyPr/>
          <a:lstStyle/>
          <a:p>
            <a:r>
              <a:rPr lang="en-US" smtClean="0"/>
              <a:t>Dr. Amit Gupta</a:t>
            </a:r>
            <a:endParaRPr lang="en-US"/>
          </a:p>
        </p:txBody>
      </p:sp>
      <p:sp>
        <p:nvSpPr>
          <p:cNvPr id="6" name="Slide Number Placeholder 5"/>
          <p:cNvSpPr>
            <a:spLocks noGrp="1"/>
          </p:cNvSpPr>
          <p:nvPr>
            <p:ph type="sldNum" sz="quarter" idx="12"/>
          </p:nvPr>
        </p:nvSpPr>
        <p:spPr/>
        <p:txBody>
          <a:bodyPr/>
          <a:lstStyle/>
          <a:p>
            <a:fld id="{B051ECEC-CDF9-479C-94A5-08019AC2704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8BB980-F8E9-4C15-9F09-C54108C11EA2}" type="datetime1">
              <a:rPr lang="en-US" smtClean="0"/>
              <a:pPr/>
              <a:t>12/6/2022</a:t>
            </a:fld>
            <a:endParaRPr lang="en-US"/>
          </a:p>
        </p:txBody>
      </p:sp>
      <p:sp>
        <p:nvSpPr>
          <p:cNvPr id="6" name="Footer Placeholder 5"/>
          <p:cNvSpPr>
            <a:spLocks noGrp="1"/>
          </p:cNvSpPr>
          <p:nvPr>
            <p:ph type="ftr" sz="quarter" idx="11"/>
          </p:nvPr>
        </p:nvSpPr>
        <p:spPr/>
        <p:txBody>
          <a:bodyPr/>
          <a:lstStyle/>
          <a:p>
            <a:r>
              <a:rPr lang="en-US" smtClean="0"/>
              <a:t>Dr. Amit Gupta</a:t>
            </a:r>
            <a:endParaRPr lang="en-US"/>
          </a:p>
        </p:txBody>
      </p:sp>
      <p:sp>
        <p:nvSpPr>
          <p:cNvPr id="7" name="Slide Number Placeholder 6"/>
          <p:cNvSpPr>
            <a:spLocks noGrp="1"/>
          </p:cNvSpPr>
          <p:nvPr>
            <p:ph type="sldNum" sz="quarter" idx="12"/>
          </p:nvPr>
        </p:nvSpPr>
        <p:spPr/>
        <p:txBody>
          <a:bodyPr/>
          <a:lstStyle/>
          <a:p>
            <a:fld id="{B051ECEC-CDF9-479C-94A5-08019AC2704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10B599-18E9-40F8-B925-9A2BD9AE51EE}" type="datetime1">
              <a:rPr lang="en-US" smtClean="0"/>
              <a:pPr/>
              <a:t>12/6/2022</a:t>
            </a:fld>
            <a:endParaRPr lang="en-US"/>
          </a:p>
        </p:txBody>
      </p:sp>
      <p:sp>
        <p:nvSpPr>
          <p:cNvPr id="8" name="Footer Placeholder 7"/>
          <p:cNvSpPr>
            <a:spLocks noGrp="1"/>
          </p:cNvSpPr>
          <p:nvPr>
            <p:ph type="ftr" sz="quarter" idx="11"/>
          </p:nvPr>
        </p:nvSpPr>
        <p:spPr/>
        <p:txBody>
          <a:bodyPr/>
          <a:lstStyle/>
          <a:p>
            <a:r>
              <a:rPr lang="en-US" smtClean="0"/>
              <a:t>Dr. Amit Gupta</a:t>
            </a:r>
            <a:endParaRPr lang="en-US"/>
          </a:p>
        </p:txBody>
      </p:sp>
      <p:sp>
        <p:nvSpPr>
          <p:cNvPr id="9" name="Slide Number Placeholder 8"/>
          <p:cNvSpPr>
            <a:spLocks noGrp="1"/>
          </p:cNvSpPr>
          <p:nvPr>
            <p:ph type="sldNum" sz="quarter" idx="12"/>
          </p:nvPr>
        </p:nvSpPr>
        <p:spPr/>
        <p:txBody>
          <a:bodyPr/>
          <a:lstStyle/>
          <a:p>
            <a:fld id="{B051ECEC-CDF9-479C-94A5-08019AC2704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D12E24-CC63-4E41-81FD-B900E2C4EE73}" type="datetime1">
              <a:rPr lang="en-US" smtClean="0"/>
              <a:pPr/>
              <a:t>12/6/2022</a:t>
            </a:fld>
            <a:endParaRPr lang="en-US"/>
          </a:p>
        </p:txBody>
      </p:sp>
      <p:sp>
        <p:nvSpPr>
          <p:cNvPr id="4" name="Footer Placeholder 3"/>
          <p:cNvSpPr>
            <a:spLocks noGrp="1"/>
          </p:cNvSpPr>
          <p:nvPr>
            <p:ph type="ftr" sz="quarter" idx="11"/>
          </p:nvPr>
        </p:nvSpPr>
        <p:spPr/>
        <p:txBody>
          <a:bodyPr/>
          <a:lstStyle/>
          <a:p>
            <a:r>
              <a:rPr lang="en-US" smtClean="0"/>
              <a:t>Dr. Amit Gupta</a:t>
            </a:r>
            <a:endParaRPr lang="en-US"/>
          </a:p>
        </p:txBody>
      </p:sp>
      <p:sp>
        <p:nvSpPr>
          <p:cNvPr id="5" name="Slide Number Placeholder 4"/>
          <p:cNvSpPr>
            <a:spLocks noGrp="1"/>
          </p:cNvSpPr>
          <p:nvPr>
            <p:ph type="sldNum" sz="quarter" idx="12"/>
          </p:nvPr>
        </p:nvSpPr>
        <p:spPr/>
        <p:txBody>
          <a:bodyPr/>
          <a:lstStyle/>
          <a:p>
            <a:fld id="{B051ECEC-CDF9-479C-94A5-08019AC2704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FD16A6-BBBA-4BC1-8C6C-FCF74CF11216}" type="datetime1">
              <a:rPr lang="en-US" smtClean="0"/>
              <a:pPr/>
              <a:t>12/6/2022</a:t>
            </a:fld>
            <a:endParaRPr lang="en-US"/>
          </a:p>
        </p:txBody>
      </p:sp>
      <p:sp>
        <p:nvSpPr>
          <p:cNvPr id="3" name="Footer Placeholder 2"/>
          <p:cNvSpPr>
            <a:spLocks noGrp="1"/>
          </p:cNvSpPr>
          <p:nvPr>
            <p:ph type="ftr" sz="quarter" idx="11"/>
          </p:nvPr>
        </p:nvSpPr>
        <p:spPr/>
        <p:txBody>
          <a:bodyPr/>
          <a:lstStyle/>
          <a:p>
            <a:r>
              <a:rPr lang="en-US" smtClean="0"/>
              <a:t>Dr. Amit Gupta</a:t>
            </a:r>
            <a:endParaRPr lang="en-US"/>
          </a:p>
        </p:txBody>
      </p:sp>
      <p:sp>
        <p:nvSpPr>
          <p:cNvPr id="4" name="Slide Number Placeholder 3"/>
          <p:cNvSpPr>
            <a:spLocks noGrp="1"/>
          </p:cNvSpPr>
          <p:nvPr>
            <p:ph type="sldNum" sz="quarter" idx="12"/>
          </p:nvPr>
        </p:nvSpPr>
        <p:spPr/>
        <p:txBody>
          <a:bodyPr/>
          <a:lstStyle/>
          <a:p>
            <a:fld id="{B051ECEC-CDF9-479C-94A5-08019AC2704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38A779-0731-4B8D-A7AA-02A64052A349}" type="datetime1">
              <a:rPr lang="en-US" smtClean="0"/>
              <a:pPr/>
              <a:t>12/6/2022</a:t>
            </a:fld>
            <a:endParaRPr lang="en-US"/>
          </a:p>
        </p:txBody>
      </p:sp>
      <p:sp>
        <p:nvSpPr>
          <p:cNvPr id="6" name="Footer Placeholder 5"/>
          <p:cNvSpPr>
            <a:spLocks noGrp="1"/>
          </p:cNvSpPr>
          <p:nvPr>
            <p:ph type="ftr" sz="quarter" idx="11"/>
          </p:nvPr>
        </p:nvSpPr>
        <p:spPr/>
        <p:txBody>
          <a:bodyPr/>
          <a:lstStyle/>
          <a:p>
            <a:r>
              <a:rPr lang="en-US" smtClean="0"/>
              <a:t>Dr. Amit Gupta</a:t>
            </a:r>
            <a:endParaRPr lang="en-US"/>
          </a:p>
        </p:txBody>
      </p:sp>
      <p:sp>
        <p:nvSpPr>
          <p:cNvPr id="7" name="Slide Number Placeholder 6"/>
          <p:cNvSpPr>
            <a:spLocks noGrp="1"/>
          </p:cNvSpPr>
          <p:nvPr>
            <p:ph type="sldNum" sz="quarter" idx="12"/>
          </p:nvPr>
        </p:nvSpPr>
        <p:spPr/>
        <p:txBody>
          <a:bodyPr/>
          <a:lstStyle/>
          <a:p>
            <a:fld id="{B051ECEC-CDF9-479C-94A5-08019AC2704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66F85D-312B-435A-AB5B-EC057B7AA85F}" type="datetime1">
              <a:rPr lang="en-US" smtClean="0"/>
              <a:pPr/>
              <a:t>12/6/2022</a:t>
            </a:fld>
            <a:endParaRPr lang="en-US"/>
          </a:p>
        </p:txBody>
      </p:sp>
      <p:sp>
        <p:nvSpPr>
          <p:cNvPr id="6" name="Footer Placeholder 5"/>
          <p:cNvSpPr>
            <a:spLocks noGrp="1"/>
          </p:cNvSpPr>
          <p:nvPr>
            <p:ph type="ftr" sz="quarter" idx="11"/>
          </p:nvPr>
        </p:nvSpPr>
        <p:spPr/>
        <p:txBody>
          <a:bodyPr/>
          <a:lstStyle/>
          <a:p>
            <a:r>
              <a:rPr lang="en-US" smtClean="0"/>
              <a:t>Dr. Amit Gupta</a:t>
            </a:r>
            <a:endParaRPr lang="en-US"/>
          </a:p>
        </p:txBody>
      </p:sp>
      <p:sp>
        <p:nvSpPr>
          <p:cNvPr id="7" name="Slide Number Placeholder 6"/>
          <p:cNvSpPr>
            <a:spLocks noGrp="1"/>
          </p:cNvSpPr>
          <p:nvPr>
            <p:ph type="sldNum" sz="quarter" idx="12"/>
          </p:nvPr>
        </p:nvSpPr>
        <p:spPr/>
        <p:txBody>
          <a:bodyPr/>
          <a:lstStyle/>
          <a:p>
            <a:fld id="{B051ECEC-CDF9-479C-94A5-08019AC2704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808B0E-8247-4241-8A06-026EB04D67C0}" type="datetime1">
              <a:rPr lang="en-US" smtClean="0"/>
              <a:pPr/>
              <a:t>12/6/2022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Dr. Amit Gupta</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1ECEC-CDF9-479C-94A5-08019AC2704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143000"/>
            <a:ext cx="7772400" cy="4648200"/>
          </a:xfrm>
        </p:spPr>
        <p:txBody>
          <a:bodyPr/>
          <a:lstStyle/>
          <a:p>
            <a:pPr eaLnBrk="1" hangingPunct="1"/>
            <a:r>
              <a:rPr lang="en-US" sz="4800" b="1" dirty="0" smtClean="0"/>
              <a:t>FINANCIAL MANAGEMENT</a:t>
            </a:r>
            <a:br>
              <a:rPr lang="en-US" sz="4800" b="1" dirty="0" smtClean="0"/>
            </a:br>
            <a:r>
              <a:rPr lang="en-US" sz="4800" b="1" dirty="0"/>
              <a:t>(</a:t>
            </a:r>
            <a:r>
              <a:rPr lang="en-US" sz="4800" b="1" dirty="0" smtClean="0"/>
              <a:t>DIVIDEND THEORIES)</a:t>
            </a:r>
            <a:br>
              <a:rPr lang="en-US" sz="4800" b="1" dirty="0" smtClean="0"/>
            </a:br>
            <a:r>
              <a:rPr lang="en-US" sz="2800" b="1" dirty="0" smtClean="0"/>
              <a:t>BY: ANCHAL JAIN</a:t>
            </a:r>
            <a:br>
              <a:rPr lang="en-US" sz="2800" b="1" dirty="0" smtClean="0"/>
            </a:br>
            <a:r>
              <a:rPr lang="en-US" sz="2800" b="1" dirty="0" smtClean="0"/>
              <a:t>B.TECH 7</a:t>
            </a:r>
            <a:r>
              <a:rPr lang="en-US" sz="2800" b="1" baseline="30000" dirty="0" smtClean="0"/>
              <a:t>TH</a:t>
            </a:r>
            <a:r>
              <a:rPr lang="en-US" sz="2800" b="1" dirty="0" smtClean="0"/>
              <a:t> SEM</a:t>
            </a:r>
            <a:br>
              <a:rPr lang="en-US" sz="2800" b="1" dirty="0" smtClean="0"/>
            </a:br>
            <a:r>
              <a:rPr lang="en-US" sz="2800" b="1" dirty="0" smtClean="0"/>
              <a:t>UNIT-3</a:t>
            </a:r>
            <a:endParaRPr lang="en-US" sz="2800" b="1" dirty="0" smtClean="0"/>
          </a:p>
        </p:txBody>
      </p:sp>
      <p:sp>
        <p:nvSpPr>
          <p:cNvPr id="4" name="Slide Number Placeholder 3"/>
          <p:cNvSpPr>
            <a:spLocks noGrp="1"/>
          </p:cNvSpPr>
          <p:nvPr>
            <p:ph type="sldNum" sz="quarter" idx="12"/>
          </p:nvPr>
        </p:nvSpPr>
        <p:spPr/>
        <p:txBody>
          <a:bodyPr/>
          <a:lstStyle/>
          <a:p>
            <a:fld id="{B051ECEC-CDF9-479C-94A5-08019AC27046}" type="slidenum">
              <a:rPr lang="en-US" smtClean="0"/>
              <a:pPr/>
              <a:t>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050"/>
                                        </p:tgtEl>
                                        <p:attrNameLst>
                                          <p:attrName>style.visibility</p:attrName>
                                        </p:attrNameLst>
                                      </p:cBhvr>
                                      <p:to>
                                        <p:strVal val="visible"/>
                                      </p:to>
                                    </p:set>
                                    <p:anim to="" calcmode="lin" valueType="num">
                                      <p:cBhvr>
                                        <p:cTn id="7" dur="1" fill="hold"/>
                                        <p:tgtEl>
                                          <p:spTgt spid="205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smtClean="0"/>
              <a:t>DIVIDEND RELEVANCE THEORIES</a:t>
            </a:r>
            <a:endParaRPr lang="en-US" u="sng" dirty="0"/>
          </a:p>
        </p:txBody>
      </p:sp>
      <p:sp>
        <p:nvSpPr>
          <p:cNvPr id="3" name="Content Placeholder 2"/>
          <p:cNvSpPr>
            <a:spLocks noGrp="1"/>
          </p:cNvSpPr>
          <p:nvPr>
            <p:ph idx="1"/>
          </p:nvPr>
        </p:nvSpPr>
        <p:spPr>
          <a:xfrm>
            <a:off x="152400" y="1219200"/>
            <a:ext cx="8839200" cy="5410200"/>
          </a:xfrm>
        </p:spPr>
        <p:txBody>
          <a:bodyPr>
            <a:normAutofit/>
          </a:bodyPr>
          <a:lstStyle/>
          <a:p>
            <a:endParaRPr lang="en-US" dirty="0" smtClean="0"/>
          </a:p>
          <a:p>
            <a:pPr algn="just"/>
            <a:r>
              <a:rPr lang="en-US" dirty="0" smtClean="0"/>
              <a:t>Dividends </a:t>
            </a:r>
            <a:r>
              <a:rPr lang="en-US" dirty="0"/>
              <a:t>paid by the firms are viewed positively both by the investors and the firms. The firms which do not pay dividends are rated in oppositely by investors thus affecting the share price</a:t>
            </a:r>
            <a:r>
              <a:rPr lang="en-US" dirty="0" smtClean="0"/>
              <a:t>.</a:t>
            </a:r>
          </a:p>
          <a:p>
            <a:r>
              <a:rPr lang="en-US" dirty="0" smtClean="0"/>
              <a:t>There are two main theorists:</a:t>
            </a:r>
          </a:p>
          <a:p>
            <a:pPr lvl="1"/>
            <a:r>
              <a:rPr lang="en-US" dirty="0" smtClean="0"/>
              <a:t>James E. Walter (Walter’s model)</a:t>
            </a:r>
          </a:p>
          <a:p>
            <a:pPr lvl="1"/>
            <a:r>
              <a:rPr lang="en-US" dirty="0" smtClean="0"/>
              <a:t>Myron Gordon (Gordon’s model) </a:t>
            </a:r>
            <a:endParaRPr lang="en-US" dirty="0"/>
          </a:p>
          <a:p>
            <a:pPr lvl="1">
              <a:buNone/>
            </a:pPr>
            <a:endParaRPr lang="en-US" b="1" dirty="0"/>
          </a:p>
          <a:p>
            <a:pPr lvl="1">
              <a:buNone/>
            </a:pPr>
            <a:endParaRPr lang="en-US" dirty="0" smtClean="0"/>
          </a:p>
        </p:txBody>
      </p:sp>
      <p:sp>
        <p:nvSpPr>
          <p:cNvPr id="5" name="Slide Number Placeholder 4"/>
          <p:cNvSpPr>
            <a:spLocks noGrp="1"/>
          </p:cNvSpPr>
          <p:nvPr>
            <p:ph type="sldNum" sz="quarter" idx="12"/>
          </p:nvPr>
        </p:nvSpPr>
        <p:spPr/>
        <p:txBody>
          <a:bodyPr/>
          <a:lstStyle/>
          <a:p>
            <a:fld id="{B051ECEC-CDF9-479C-94A5-08019AC27046}"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to="" calcmode="lin" valueType="num">
                                      <p:cBhvr>
                                        <p:cTn id="22" dur="1" fill="hold"/>
                                        <p:tgtEl>
                                          <p:spTgt spid="3">
                                            <p:txEl>
                                              <p:pRg st="3" end="3"/>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to="" calcmode="lin" valueType="num">
                                      <p:cBhvr>
                                        <p:cTn id="27" dur="1" fill="hold"/>
                                        <p:tgtEl>
                                          <p:spTgt spid="3">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74638"/>
            <a:ext cx="8001000" cy="563562"/>
          </a:xfrm>
        </p:spPr>
        <p:txBody>
          <a:bodyPr>
            <a:normAutofit fontScale="90000"/>
          </a:bodyPr>
          <a:lstStyle/>
          <a:p>
            <a:pPr eaLnBrk="1" hangingPunct="1"/>
            <a:r>
              <a:rPr lang="en-US" dirty="0" smtClean="0"/>
              <a:t>Relevance Theory </a:t>
            </a:r>
          </a:p>
        </p:txBody>
      </p:sp>
      <p:sp>
        <p:nvSpPr>
          <p:cNvPr id="5123" name="Rectangle 3"/>
          <p:cNvSpPr>
            <a:spLocks noGrp="1" noChangeArrowheads="1"/>
          </p:cNvSpPr>
          <p:nvPr>
            <p:ph type="body" idx="1"/>
          </p:nvPr>
        </p:nvSpPr>
        <p:spPr>
          <a:xfrm>
            <a:off x="457200" y="914400"/>
            <a:ext cx="8229600" cy="5410200"/>
          </a:xfrm>
        </p:spPr>
        <p:txBody>
          <a:bodyPr>
            <a:normAutofit fontScale="92500" lnSpcReduction="10000"/>
          </a:bodyPr>
          <a:lstStyle/>
          <a:p>
            <a:pPr marL="609600" indent="-609600" eaLnBrk="1" hangingPunct="1">
              <a:buFontTx/>
              <a:buNone/>
            </a:pPr>
            <a:r>
              <a:rPr lang="en-US" sz="2000" dirty="0" smtClean="0"/>
              <a:t>     </a:t>
            </a:r>
            <a:r>
              <a:rPr lang="en-US" sz="2600" dirty="0" smtClean="0"/>
              <a:t>According to relevance theory dividend decisions affects value of firm thus it is called relevance theory.</a:t>
            </a:r>
          </a:p>
          <a:p>
            <a:pPr marL="609600" indent="-609600" eaLnBrk="1" hangingPunct="1">
              <a:buFontTx/>
              <a:buNone/>
            </a:pPr>
            <a:endParaRPr lang="en-US" sz="2600" dirty="0" smtClean="0"/>
          </a:p>
          <a:p>
            <a:pPr marL="609600" indent="-609600" eaLnBrk="1" hangingPunct="1">
              <a:buFontTx/>
              <a:buNone/>
            </a:pPr>
            <a:r>
              <a:rPr lang="en-US" sz="2600" b="1" u="sng" dirty="0" smtClean="0"/>
              <a:t>Walter’s Model’s theory :</a:t>
            </a:r>
          </a:p>
          <a:p>
            <a:pPr marL="609600" indent="-609600" eaLnBrk="1" hangingPunct="1">
              <a:buFontTx/>
              <a:buNone/>
            </a:pPr>
            <a:r>
              <a:rPr lang="en-US" sz="2600" dirty="0" smtClean="0"/>
              <a:t>         This model is based on: </a:t>
            </a:r>
          </a:p>
          <a:p>
            <a:pPr marL="609600" indent="-609600" eaLnBrk="1" hangingPunct="1">
              <a:buFontTx/>
              <a:buNone/>
            </a:pPr>
            <a:r>
              <a:rPr lang="en-US" sz="2600" dirty="0" smtClean="0"/>
              <a:t>1) Return on investment OR Internal rate of return (r).</a:t>
            </a:r>
          </a:p>
          <a:p>
            <a:pPr marL="609600" indent="-609600" eaLnBrk="1" hangingPunct="1">
              <a:buFontTx/>
              <a:buNone/>
            </a:pPr>
            <a:r>
              <a:rPr lang="en-US" sz="2600" dirty="0" smtClean="0"/>
              <a:t>2) Cost of capital OR Required rate of return.</a:t>
            </a:r>
          </a:p>
          <a:p>
            <a:pPr marL="609600" indent="-609600" eaLnBrk="1" hangingPunct="1">
              <a:buFontTx/>
              <a:buNone/>
            </a:pPr>
            <a:endParaRPr lang="en-US" sz="2600" dirty="0" smtClean="0"/>
          </a:p>
          <a:p>
            <a:pPr marL="609600" indent="-609600" eaLnBrk="1" hangingPunct="1">
              <a:buFontTx/>
              <a:buNone/>
            </a:pPr>
            <a:r>
              <a:rPr lang="en-US" sz="2600" dirty="0" smtClean="0"/>
              <a:t>     Here, the model divides the firm into three groups</a:t>
            </a:r>
          </a:p>
          <a:p>
            <a:pPr marL="609600" indent="-609600" eaLnBrk="1" hangingPunct="1">
              <a:buFontTx/>
              <a:buAutoNum type="arabicParenR"/>
            </a:pPr>
            <a:r>
              <a:rPr lang="en-US" sz="2600" dirty="0" smtClean="0"/>
              <a:t>Growth firms</a:t>
            </a:r>
          </a:p>
          <a:p>
            <a:pPr marL="609600" indent="-609600" eaLnBrk="1" hangingPunct="1">
              <a:buFontTx/>
              <a:buAutoNum type="arabicParenR"/>
            </a:pPr>
            <a:r>
              <a:rPr lang="en-US" sz="2600" dirty="0" smtClean="0"/>
              <a:t>Normal firms </a:t>
            </a:r>
          </a:p>
          <a:p>
            <a:pPr marL="609600" indent="-609600" eaLnBrk="1" hangingPunct="1">
              <a:buFontTx/>
              <a:buAutoNum type="arabicParenR"/>
            </a:pPr>
            <a:r>
              <a:rPr lang="en-US" sz="2600" dirty="0" smtClean="0"/>
              <a:t>Declining firms</a:t>
            </a:r>
            <a:endParaRPr lang="en-US" sz="2000" dirty="0" smtClean="0"/>
          </a:p>
          <a:p>
            <a:pPr marL="609600" indent="-609600" eaLnBrk="1" hangingPunct="1">
              <a:buFontTx/>
              <a:buNone/>
            </a:pPr>
            <a:endParaRPr lang="en-US" sz="2000" dirty="0" smtClean="0"/>
          </a:p>
          <a:p>
            <a:pPr marL="609600" indent="-609600" eaLnBrk="1" hangingPunct="1">
              <a:buFontTx/>
              <a:buNone/>
            </a:pPr>
            <a:r>
              <a:rPr lang="en-US" sz="2000" dirty="0" smtClean="0"/>
              <a:t>  </a:t>
            </a:r>
          </a:p>
        </p:txBody>
      </p:sp>
      <p:sp>
        <p:nvSpPr>
          <p:cNvPr id="5" name="Slide Number Placeholder 4"/>
          <p:cNvSpPr>
            <a:spLocks noGrp="1"/>
          </p:cNvSpPr>
          <p:nvPr>
            <p:ph type="sldNum" sz="quarter" idx="12"/>
          </p:nvPr>
        </p:nvSpPr>
        <p:spPr/>
        <p:txBody>
          <a:bodyPr/>
          <a:lstStyle/>
          <a:p>
            <a:fld id="{B051ECEC-CDF9-479C-94A5-08019AC27046}" type="slidenum">
              <a:rPr lang="en-US" smtClean="0"/>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 to="" calcmode="lin" valueType="num">
                                      <p:cBhvr>
                                        <p:cTn id="7" dur="1" fill="hold"/>
                                        <p:tgtEl>
                                          <p:spTgt spid="512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5123">
                                            <p:txEl>
                                              <p:pRg st="0" end="0"/>
                                            </p:txEl>
                                          </p:spTgt>
                                        </p:tgtEl>
                                        <p:attrNameLst>
                                          <p:attrName>style.visibility</p:attrName>
                                        </p:attrNameLst>
                                      </p:cBhvr>
                                      <p:to>
                                        <p:strVal val="visible"/>
                                      </p:to>
                                    </p:set>
                                    <p:anim to="" calcmode="lin" valueType="num">
                                      <p:cBhvr>
                                        <p:cTn id="12" dur="1" fill="hold"/>
                                        <p:tgtEl>
                                          <p:spTgt spid="5123">
                                            <p:txEl>
                                              <p:pRg st="0" end="0"/>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 to="" calcmode="lin" valueType="num">
                                      <p:cBhvr>
                                        <p:cTn id="17" dur="1" fill="hold"/>
                                        <p:tgtEl>
                                          <p:spTgt spid="5123">
                                            <p:txEl>
                                              <p:pRg st="2" end="2"/>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 to="" calcmode="lin" valueType="num">
                                      <p:cBhvr>
                                        <p:cTn id="22" dur="1" fill="hold"/>
                                        <p:tgtEl>
                                          <p:spTgt spid="5123">
                                            <p:txEl>
                                              <p:pRg st="3" end="3"/>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5123">
                                            <p:txEl>
                                              <p:pRg st="4" end="4"/>
                                            </p:txEl>
                                          </p:spTgt>
                                        </p:tgtEl>
                                        <p:attrNameLst>
                                          <p:attrName>style.visibility</p:attrName>
                                        </p:attrNameLst>
                                      </p:cBhvr>
                                      <p:to>
                                        <p:strVal val="visible"/>
                                      </p:to>
                                    </p:set>
                                    <p:anim to="" calcmode="lin" valueType="num">
                                      <p:cBhvr>
                                        <p:cTn id="27" dur="1" fill="hold"/>
                                        <p:tgtEl>
                                          <p:spTgt spid="5123">
                                            <p:txEl>
                                              <p:pRg st="4" end="4"/>
                                            </p:txEl>
                                          </p:spTgt>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5123">
                                            <p:txEl>
                                              <p:pRg st="5" end="5"/>
                                            </p:txEl>
                                          </p:spTgt>
                                        </p:tgtEl>
                                        <p:attrNameLst>
                                          <p:attrName>style.visibility</p:attrName>
                                        </p:attrNameLst>
                                      </p:cBhvr>
                                      <p:to>
                                        <p:strVal val="visible"/>
                                      </p:to>
                                    </p:set>
                                    <p:anim to="" calcmode="lin" valueType="num">
                                      <p:cBhvr>
                                        <p:cTn id="32" dur="1" fill="hold"/>
                                        <p:tgtEl>
                                          <p:spTgt spid="5123">
                                            <p:txEl>
                                              <p:pRg st="5" end="5"/>
                                            </p:txEl>
                                          </p:spTgt>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nodeType="clickEffect">
                                  <p:stCondLst>
                                    <p:cond delay="0"/>
                                  </p:stCondLst>
                                  <p:childTnLst>
                                    <p:set>
                                      <p:cBhvr>
                                        <p:cTn id="36" dur="1" fill="hold">
                                          <p:stCondLst>
                                            <p:cond delay="0"/>
                                          </p:stCondLst>
                                        </p:cTn>
                                        <p:tgtEl>
                                          <p:spTgt spid="5123">
                                            <p:txEl>
                                              <p:pRg st="7" end="7"/>
                                            </p:txEl>
                                          </p:spTgt>
                                        </p:tgtEl>
                                        <p:attrNameLst>
                                          <p:attrName>style.visibility</p:attrName>
                                        </p:attrNameLst>
                                      </p:cBhvr>
                                      <p:to>
                                        <p:strVal val="visible"/>
                                      </p:to>
                                    </p:set>
                                    <p:anim to="" calcmode="lin" valueType="num">
                                      <p:cBhvr>
                                        <p:cTn id="37" dur="1" fill="hold"/>
                                        <p:tgtEl>
                                          <p:spTgt spid="5123">
                                            <p:txEl>
                                              <p:pRg st="7" end="7"/>
                                            </p:txEl>
                                          </p:spTgt>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nodeType="clickEffect">
                                  <p:stCondLst>
                                    <p:cond delay="0"/>
                                  </p:stCondLst>
                                  <p:childTnLst>
                                    <p:set>
                                      <p:cBhvr>
                                        <p:cTn id="41" dur="1" fill="hold">
                                          <p:stCondLst>
                                            <p:cond delay="0"/>
                                          </p:stCondLst>
                                        </p:cTn>
                                        <p:tgtEl>
                                          <p:spTgt spid="5123">
                                            <p:txEl>
                                              <p:pRg st="8" end="8"/>
                                            </p:txEl>
                                          </p:spTgt>
                                        </p:tgtEl>
                                        <p:attrNameLst>
                                          <p:attrName>style.visibility</p:attrName>
                                        </p:attrNameLst>
                                      </p:cBhvr>
                                      <p:to>
                                        <p:strVal val="visible"/>
                                      </p:to>
                                    </p:set>
                                    <p:anim to="" calcmode="lin" valueType="num">
                                      <p:cBhvr>
                                        <p:cTn id="42" dur="1" fill="hold"/>
                                        <p:tgtEl>
                                          <p:spTgt spid="5123">
                                            <p:txEl>
                                              <p:pRg st="8" end="8"/>
                                            </p:txEl>
                                          </p:spTgt>
                                        </p:tgtEl>
                                        <p:attrNameLst>
                                          <p:attrName/>
                                        </p:attrNameLst>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nodeType="clickEffect">
                                  <p:stCondLst>
                                    <p:cond delay="0"/>
                                  </p:stCondLst>
                                  <p:childTnLst>
                                    <p:set>
                                      <p:cBhvr>
                                        <p:cTn id="46" dur="1" fill="hold">
                                          <p:stCondLst>
                                            <p:cond delay="0"/>
                                          </p:stCondLst>
                                        </p:cTn>
                                        <p:tgtEl>
                                          <p:spTgt spid="5123">
                                            <p:txEl>
                                              <p:pRg st="9" end="9"/>
                                            </p:txEl>
                                          </p:spTgt>
                                        </p:tgtEl>
                                        <p:attrNameLst>
                                          <p:attrName>style.visibility</p:attrName>
                                        </p:attrNameLst>
                                      </p:cBhvr>
                                      <p:to>
                                        <p:strVal val="visible"/>
                                      </p:to>
                                    </p:set>
                                    <p:anim to="" calcmode="lin" valueType="num">
                                      <p:cBhvr>
                                        <p:cTn id="47" dur="1" fill="hold"/>
                                        <p:tgtEl>
                                          <p:spTgt spid="5123">
                                            <p:txEl>
                                              <p:pRg st="9" end="9"/>
                                            </p:txEl>
                                          </p:spTgt>
                                        </p:tgtEl>
                                        <p:attrNameLst>
                                          <p:attrName/>
                                        </p:attrNameLst>
                                      </p:cBhvr>
                                    </p:anim>
                                  </p:childTnLst>
                                </p:cTn>
                              </p:par>
                            </p:childTnLst>
                          </p:cTn>
                        </p:par>
                      </p:childTnLst>
                    </p:cTn>
                  </p:par>
                  <p:par>
                    <p:cTn id="48" fill="hold">
                      <p:stCondLst>
                        <p:cond delay="indefinite"/>
                      </p:stCondLst>
                      <p:childTnLst>
                        <p:par>
                          <p:cTn id="49" fill="hold">
                            <p:stCondLst>
                              <p:cond delay="0"/>
                            </p:stCondLst>
                            <p:childTnLst>
                              <p:par>
                                <p:cTn id="50" presetID="24" presetClass="entr" presetSubtype="0" fill="hold" nodeType="clickEffect">
                                  <p:stCondLst>
                                    <p:cond delay="0"/>
                                  </p:stCondLst>
                                  <p:childTnLst>
                                    <p:set>
                                      <p:cBhvr>
                                        <p:cTn id="51" dur="1" fill="hold">
                                          <p:stCondLst>
                                            <p:cond delay="0"/>
                                          </p:stCondLst>
                                        </p:cTn>
                                        <p:tgtEl>
                                          <p:spTgt spid="5123">
                                            <p:txEl>
                                              <p:pRg st="10" end="10"/>
                                            </p:txEl>
                                          </p:spTgt>
                                        </p:tgtEl>
                                        <p:attrNameLst>
                                          <p:attrName>style.visibility</p:attrName>
                                        </p:attrNameLst>
                                      </p:cBhvr>
                                      <p:to>
                                        <p:strVal val="visible"/>
                                      </p:to>
                                    </p:set>
                                    <p:anim to="" calcmode="lin" valueType="num">
                                      <p:cBhvr>
                                        <p:cTn id="52" dur="1" fill="hold"/>
                                        <p:tgtEl>
                                          <p:spTgt spid="5123">
                                            <p:txEl>
                                              <p:pRg st="10" end="1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Walter’s Model </a:t>
            </a:r>
            <a:endParaRPr lang="en-US" dirty="0"/>
          </a:p>
        </p:txBody>
      </p:sp>
      <p:sp>
        <p:nvSpPr>
          <p:cNvPr id="3" name="Content Placeholder 2"/>
          <p:cNvSpPr>
            <a:spLocks noGrp="1"/>
          </p:cNvSpPr>
          <p:nvPr>
            <p:ph idx="1"/>
          </p:nvPr>
        </p:nvSpPr>
        <p:spPr>
          <a:xfrm>
            <a:off x="0" y="1600200"/>
            <a:ext cx="8763000" cy="4572000"/>
          </a:xfrm>
        </p:spPr>
        <p:txBody>
          <a:bodyPr>
            <a:normAutofit fontScale="92500" lnSpcReduction="10000"/>
          </a:bodyPr>
          <a:lstStyle/>
          <a:p>
            <a:r>
              <a:rPr lang="en-US" dirty="0" smtClean="0"/>
              <a:t>Shows relationship b/w  a firm’s rate of return </a:t>
            </a:r>
            <a:r>
              <a:rPr lang="en-US" i="1" dirty="0" smtClean="0"/>
              <a:t>r </a:t>
            </a:r>
            <a:r>
              <a:rPr lang="en-US" dirty="0" smtClean="0"/>
              <a:t>and its cost of capital </a:t>
            </a:r>
            <a:r>
              <a:rPr lang="en-US" i="1" dirty="0" smtClean="0"/>
              <a:t>k. </a:t>
            </a:r>
            <a:r>
              <a:rPr lang="en-US" dirty="0" smtClean="0"/>
              <a:t>it is based on the following assumptions: </a:t>
            </a:r>
          </a:p>
          <a:p>
            <a:pPr>
              <a:buNone/>
            </a:pPr>
            <a:endParaRPr lang="en-US" dirty="0" smtClean="0"/>
          </a:p>
          <a:p>
            <a:pPr marL="514350" lvl="0" indent="-514350">
              <a:buFont typeface="+mj-lt"/>
              <a:buAutoNum type="arabicPeriod"/>
            </a:pPr>
            <a:r>
              <a:rPr lang="en-GB" dirty="0"/>
              <a:t>Internal </a:t>
            </a:r>
            <a:r>
              <a:rPr lang="en-GB" dirty="0" smtClean="0"/>
              <a:t>financing</a:t>
            </a:r>
            <a:endParaRPr lang="en-US" dirty="0"/>
          </a:p>
          <a:p>
            <a:pPr marL="514350" lvl="0" indent="-514350">
              <a:buFont typeface="+mj-lt"/>
              <a:buAutoNum type="arabicPeriod"/>
            </a:pPr>
            <a:r>
              <a:rPr lang="en-GB" dirty="0"/>
              <a:t>Constant return and cost of </a:t>
            </a:r>
            <a:r>
              <a:rPr lang="en-GB" dirty="0" smtClean="0"/>
              <a:t>capital</a:t>
            </a:r>
            <a:endParaRPr lang="en-US" dirty="0"/>
          </a:p>
          <a:p>
            <a:pPr marL="514350" lvl="0" indent="-514350">
              <a:buFont typeface="+mj-lt"/>
              <a:buAutoNum type="arabicPeriod"/>
            </a:pPr>
            <a:r>
              <a:rPr lang="en-GB" dirty="0"/>
              <a:t>100% payout or </a:t>
            </a:r>
            <a:r>
              <a:rPr lang="en-GB" dirty="0" smtClean="0"/>
              <a:t>retention</a:t>
            </a:r>
            <a:endParaRPr lang="en-US" dirty="0"/>
          </a:p>
          <a:p>
            <a:pPr marL="514350" lvl="0" indent="-514350">
              <a:buFont typeface="+mj-lt"/>
              <a:buAutoNum type="arabicPeriod"/>
            </a:pPr>
            <a:r>
              <a:rPr lang="en-GB" dirty="0"/>
              <a:t>Constant EPS and </a:t>
            </a:r>
            <a:r>
              <a:rPr lang="en-GB" dirty="0" smtClean="0"/>
              <a:t>DPS</a:t>
            </a:r>
            <a:endParaRPr lang="en-US" dirty="0"/>
          </a:p>
          <a:p>
            <a:pPr marL="514350" lvl="0" indent="-514350">
              <a:buFont typeface="+mj-lt"/>
              <a:buAutoNum type="arabicPeriod"/>
            </a:pPr>
            <a:r>
              <a:rPr lang="en-GB" dirty="0"/>
              <a:t>Infinite </a:t>
            </a:r>
            <a:r>
              <a:rPr lang="en-GB" dirty="0" smtClean="0"/>
              <a:t>time</a:t>
            </a:r>
            <a:endParaRPr lang="en-US" dirty="0"/>
          </a:p>
          <a:p>
            <a:pPr marL="514350" indent="-514350">
              <a:buNone/>
            </a:pPr>
            <a:endParaRPr lang="en-US" dirty="0"/>
          </a:p>
        </p:txBody>
      </p:sp>
      <p:sp>
        <p:nvSpPr>
          <p:cNvPr id="5" name="Slide Number Placeholder 4"/>
          <p:cNvSpPr>
            <a:spLocks noGrp="1"/>
          </p:cNvSpPr>
          <p:nvPr>
            <p:ph type="sldNum" sz="quarter" idx="12"/>
          </p:nvPr>
        </p:nvSpPr>
        <p:spPr/>
        <p:txBody>
          <a:bodyPr/>
          <a:lstStyle/>
          <a:p>
            <a:fld id="{B051ECEC-CDF9-479C-94A5-08019AC27046}" type="slidenum">
              <a:rPr lang="en-US" smtClean="0"/>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to="" calcmode="lin" valueType="num">
                                      <p:cBhvr>
                                        <p:cTn id="22" dur="1" fill="hold"/>
                                        <p:tgtEl>
                                          <p:spTgt spid="3">
                                            <p:txEl>
                                              <p:pRg st="3" end="3"/>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to="" calcmode="lin" valueType="num">
                                      <p:cBhvr>
                                        <p:cTn id="27" dur="1" fill="hold"/>
                                        <p:tgtEl>
                                          <p:spTgt spid="3">
                                            <p:txEl>
                                              <p:pRg st="4" end="4"/>
                                            </p:txEl>
                                          </p:spTgt>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to="" calcmode="lin" valueType="num">
                                      <p:cBhvr>
                                        <p:cTn id="32" dur="1" fill="hold"/>
                                        <p:tgtEl>
                                          <p:spTgt spid="3">
                                            <p:txEl>
                                              <p:pRg st="5" end="5"/>
                                            </p:txEl>
                                          </p:spTgt>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to="" calcmode="lin" valueType="num">
                                      <p:cBhvr>
                                        <p:cTn id="37" dur="1" fill="hold"/>
                                        <p:tgtEl>
                                          <p:spTgt spid="3">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dirty="0" smtClean="0"/>
              <a:t>Given three types of firms or scenarios of firms the model can be summarized as follows:</a:t>
            </a:r>
          </a:p>
          <a:p>
            <a:pPr marL="514350" indent="-514350">
              <a:buFont typeface="+mj-lt"/>
              <a:buAutoNum type="arabicPeriod"/>
            </a:pPr>
            <a:r>
              <a:rPr lang="en-US" b="1" dirty="0" smtClean="0"/>
              <a:t>Growth firm</a:t>
            </a:r>
            <a:r>
              <a:rPr lang="en-US" dirty="0" smtClean="0"/>
              <a:t>: there are several investment opportunities (</a:t>
            </a:r>
            <a:r>
              <a:rPr lang="en-US" i="1" dirty="0" smtClean="0"/>
              <a:t>r</a:t>
            </a:r>
            <a:r>
              <a:rPr lang="en-US" dirty="0" smtClean="0"/>
              <a:t> &gt; </a:t>
            </a:r>
            <a:r>
              <a:rPr lang="en-US" i="1" dirty="0" smtClean="0"/>
              <a:t>k</a:t>
            </a:r>
            <a:r>
              <a:rPr lang="en-US" dirty="0" smtClean="0"/>
              <a:t>) and the firm can reinvest earnings at a higher rate r than that which is expected by shareholders k. thus they will maximize value per share if they reinvest all earnings. </a:t>
            </a:r>
          </a:p>
          <a:p>
            <a:pPr marL="514350" indent="-514350">
              <a:buFont typeface="+mj-lt"/>
              <a:buAutoNum type="arabicPeriod"/>
            </a:pPr>
            <a:r>
              <a:rPr lang="en-US" b="1" dirty="0" smtClean="0"/>
              <a:t>Normal firm</a:t>
            </a:r>
            <a:r>
              <a:rPr lang="en-US" dirty="0" smtClean="0"/>
              <a:t>: there aren’t any investments available for the firm that are yielding higher rates of return (</a:t>
            </a:r>
            <a:r>
              <a:rPr lang="en-US" i="1" dirty="0" smtClean="0"/>
              <a:t>r</a:t>
            </a:r>
            <a:r>
              <a:rPr lang="en-US" dirty="0" smtClean="0"/>
              <a:t> = </a:t>
            </a:r>
            <a:r>
              <a:rPr lang="en-US" i="1" dirty="0" smtClean="0"/>
              <a:t>k</a:t>
            </a:r>
            <a:r>
              <a:rPr lang="en-US" dirty="0" smtClean="0"/>
              <a:t>) thus the dividend policy has no effect on market price.  </a:t>
            </a:r>
            <a:endParaRPr lang="en-US" dirty="0"/>
          </a:p>
        </p:txBody>
      </p:sp>
      <p:sp>
        <p:nvSpPr>
          <p:cNvPr id="5" name="Slide Number Placeholder 4"/>
          <p:cNvSpPr>
            <a:spLocks noGrp="1"/>
          </p:cNvSpPr>
          <p:nvPr>
            <p:ph type="sldNum" sz="quarter" idx="12"/>
          </p:nvPr>
        </p:nvSpPr>
        <p:spPr/>
        <p:txBody>
          <a:bodyPr/>
          <a:lstStyle/>
          <a:p>
            <a:fld id="{B051ECEC-CDF9-479C-94A5-08019AC27046}" type="slidenum">
              <a:rPr lang="en-US" smtClean="0"/>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Font typeface="+mj-lt"/>
              <a:buAutoNum type="arabicPeriod" startAt="3"/>
            </a:pPr>
            <a:r>
              <a:rPr lang="en-US" b="1" dirty="0" smtClean="0"/>
              <a:t>Declining firm</a:t>
            </a:r>
            <a:r>
              <a:rPr lang="en-US" dirty="0" smtClean="0"/>
              <a:t>: there aren’t any profitable investments for the firm to reinvest its earnings, i.e. any investments would earn the firm a rate less than its cost of capital (</a:t>
            </a:r>
            <a:r>
              <a:rPr lang="en-US" i="1" dirty="0" smtClean="0"/>
              <a:t>r</a:t>
            </a:r>
            <a:r>
              <a:rPr lang="en-US" dirty="0" smtClean="0"/>
              <a:t> &lt; </a:t>
            </a:r>
            <a:r>
              <a:rPr lang="en-US" i="1" dirty="0" smtClean="0"/>
              <a:t>k</a:t>
            </a:r>
            <a:r>
              <a:rPr lang="en-US" dirty="0" smtClean="0"/>
              <a:t>). The firm will therefore maximize its value per share if it pays out all its earnings as dividend. </a:t>
            </a:r>
            <a:endParaRPr lang="en-US" dirty="0"/>
          </a:p>
        </p:txBody>
      </p:sp>
      <p:sp>
        <p:nvSpPr>
          <p:cNvPr id="5" name="Slide Number Placeholder 4"/>
          <p:cNvSpPr>
            <a:spLocks noGrp="1"/>
          </p:cNvSpPr>
          <p:nvPr>
            <p:ph type="sldNum" sz="quarter" idx="12"/>
          </p:nvPr>
        </p:nvSpPr>
        <p:spPr/>
        <p:txBody>
          <a:bodyPr/>
          <a:lstStyle/>
          <a:p>
            <a:fld id="{B051ECEC-CDF9-479C-94A5-08019AC27046}" type="slidenum">
              <a:rPr lang="en-US" smtClean="0"/>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u="sng" dirty="0"/>
              <a:t>In a nutshell:</a:t>
            </a:r>
            <a:endParaRPr lang="en-US" dirty="0"/>
          </a:p>
          <a:p>
            <a:r>
              <a:rPr lang="en-US" dirty="0"/>
              <a:t>If r&gt;</a:t>
            </a:r>
            <a:r>
              <a:rPr lang="en-US" dirty="0" err="1"/>
              <a:t>ke</a:t>
            </a:r>
            <a:r>
              <a:rPr lang="en-US" dirty="0"/>
              <a:t>, the firm should have zero payout and make investments.</a:t>
            </a:r>
          </a:p>
          <a:p>
            <a:r>
              <a:rPr lang="en-US" dirty="0"/>
              <a:t>If r&lt;</a:t>
            </a:r>
            <a:r>
              <a:rPr lang="en-US" dirty="0" err="1"/>
              <a:t>ke</a:t>
            </a:r>
            <a:r>
              <a:rPr lang="en-US" dirty="0"/>
              <a:t>, the firm should have 100% payouts and no investment of retained earnings.</a:t>
            </a:r>
          </a:p>
          <a:p>
            <a:r>
              <a:rPr lang="en-US" dirty="0"/>
              <a:t>If r=</a:t>
            </a:r>
            <a:r>
              <a:rPr lang="en-US" dirty="0" err="1"/>
              <a:t>ke</a:t>
            </a:r>
            <a:r>
              <a:rPr lang="en-US" dirty="0"/>
              <a:t>, the firm is indifferent between dividends and investments.</a:t>
            </a:r>
          </a:p>
        </p:txBody>
      </p:sp>
      <p:sp>
        <p:nvSpPr>
          <p:cNvPr id="5" name="Slide Number Placeholder 4"/>
          <p:cNvSpPr>
            <a:spLocks noGrp="1"/>
          </p:cNvSpPr>
          <p:nvPr>
            <p:ph type="sldNum" sz="quarter" idx="12"/>
          </p:nvPr>
        </p:nvSpPr>
        <p:spPr/>
        <p:txBody>
          <a:bodyPr/>
          <a:lstStyle/>
          <a:p>
            <a:fld id="{B051ECEC-CDF9-479C-94A5-08019AC27046}" type="slidenum">
              <a:rPr lang="en-US" smtClean="0"/>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to="" calcmode="lin" valueType="num">
                                      <p:cBhvr>
                                        <p:cTn id="22" dur="1" fill="hold"/>
                                        <p:tgtEl>
                                          <p:spTgt spid="3">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u="sng" dirty="0"/>
              <a:t>Walter concludes: </a:t>
            </a:r>
            <a:endParaRPr lang="en-US" dirty="0"/>
          </a:p>
          <a:p>
            <a:r>
              <a:rPr lang="en-US" dirty="0"/>
              <a:t>The optimum payout ratio is nil in case of growth firm, the payout ratio of a constant firm is irrelevant, the optimum payout ratio for a declining firm is 100 per cent.</a:t>
            </a:r>
          </a:p>
          <a:p>
            <a:endParaRPr lang="en-US" dirty="0"/>
          </a:p>
        </p:txBody>
      </p:sp>
      <p:sp>
        <p:nvSpPr>
          <p:cNvPr id="5" name="Slide Number Placeholder 4"/>
          <p:cNvSpPr>
            <a:spLocks noGrp="1"/>
          </p:cNvSpPr>
          <p:nvPr>
            <p:ph type="sldNum" sz="quarter" idx="12"/>
          </p:nvPr>
        </p:nvSpPr>
        <p:spPr/>
        <p:txBody>
          <a:bodyPr/>
          <a:lstStyle/>
          <a:p>
            <a:fld id="{B051ECEC-CDF9-479C-94A5-08019AC27046}" type="slidenum">
              <a:rPr lang="en-US" smtClean="0"/>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 to="" calcmode="lin" valueType="num">
                                      <p:cBhvr>
                                        <p:cTn id="10" dur="1" fill="hold"/>
                                        <p:tgtEl>
                                          <p:spTgt spid="3">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lstStyle/>
          <a:p>
            <a:pPr>
              <a:buNone/>
            </a:pPr>
            <a:r>
              <a:rPr lang="en-US" b="1" u="sng" dirty="0"/>
              <a:t>Mathematical representation</a:t>
            </a:r>
            <a:endParaRPr lang="en-US" dirty="0"/>
          </a:p>
          <a:p>
            <a:r>
              <a:rPr lang="en-US" b="1" dirty="0"/>
              <a:t>Walter has given a mathematical model for the above made statements</a:t>
            </a:r>
            <a:r>
              <a:rPr lang="en-US" b="1" dirty="0" smtClean="0"/>
              <a:t>:</a:t>
            </a:r>
          </a:p>
          <a:p>
            <a:pPr>
              <a:buNone/>
            </a:pPr>
            <a:endParaRPr lang="en-US" dirty="0"/>
          </a:p>
          <a:p>
            <a:pPr>
              <a:buNone/>
            </a:pPr>
            <a:endParaRPr lang="en-US" b="1" u="sng" dirty="0" smtClean="0"/>
          </a:p>
          <a:p>
            <a:pPr>
              <a:buNone/>
            </a:pPr>
            <a:r>
              <a:rPr lang="en-US" b="1" u="sng" dirty="0" smtClean="0"/>
              <a:t>Where</a:t>
            </a:r>
            <a:r>
              <a:rPr lang="en-US" b="1" dirty="0"/>
              <a:t>,</a:t>
            </a:r>
            <a:endParaRPr lang="en-US" dirty="0"/>
          </a:p>
          <a:p>
            <a:r>
              <a:rPr lang="en-US" b="1" dirty="0"/>
              <a:t>P = Market price of the share</a:t>
            </a:r>
            <a:endParaRPr lang="en-US" dirty="0"/>
          </a:p>
          <a:p>
            <a:r>
              <a:rPr lang="en-US" b="1" dirty="0"/>
              <a:t>D = Dividend per share</a:t>
            </a:r>
            <a:endParaRPr lang="en-US" dirty="0"/>
          </a:p>
          <a:p>
            <a:r>
              <a:rPr lang="en-US" b="1" dirty="0"/>
              <a:t>r = Rate of return on the firm's investments</a:t>
            </a:r>
            <a:endParaRPr lang="en-US" dirty="0"/>
          </a:p>
          <a:p>
            <a:r>
              <a:rPr lang="en-US" b="1" dirty="0" err="1"/>
              <a:t>ke</a:t>
            </a:r>
            <a:r>
              <a:rPr lang="en-US" b="1" dirty="0"/>
              <a:t> = Cost of equity</a:t>
            </a:r>
            <a:endParaRPr lang="en-US" dirty="0"/>
          </a:p>
          <a:p>
            <a:r>
              <a:rPr lang="en-US" b="1" dirty="0"/>
              <a:t>E = Earnings per share'</a:t>
            </a:r>
            <a:endParaRPr lang="en-US" dirty="0"/>
          </a:p>
          <a:p>
            <a:endParaRPr lang="en-US" dirty="0"/>
          </a:p>
        </p:txBody>
      </p:sp>
      <p:pic>
        <p:nvPicPr>
          <p:cNvPr id="4" name="Picture 3" descr="P={D \over {k_e}} + {(r/k_e) (E-D) \over {k_e}} \,"/>
          <p:cNvPicPr/>
          <p:nvPr/>
        </p:nvPicPr>
        <p:blipFill>
          <a:blip r:embed="rId2" cstate="print"/>
          <a:srcRect/>
          <a:stretch>
            <a:fillRect/>
          </a:stretch>
        </p:blipFill>
        <p:spPr bwMode="auto">
          <a:xfrm>
            <a:off x="1447800" y="1981200"/>
            <a:ext cx="4038600" cy="12192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B051ECEC-CDF9-479C-94A5-08019AC27046}" type="slidenum">
              <a:rPr lang="en-US" smtClean="0"/>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 to="" calcmode="lin" valueType="num">
                                      <p:cBhvr>
                                        <p:cTn id="10" dur="1" fill="hold"/>
                                        <p:tgtEl>
                                          <p:spTgt spid="3">
                                            <p:txEl>
                                              <p:pRg st="1" end="1"/>
                                            </p:txEl>
                                          </p:spTgt>
                                        </p:tgtEl>
                                        <p:attrNameLst>
                                          <p:attrName/>
                                        </p:attrNameLst>
                                      </p:cBhvr>
                                    </p:anim>
                                  </p:childTnLst>
                                </p:cTn>
                              </p:par>
                            </p:childTnLst>
                          </p:cTn>
                        </p:par>
                      </p:childTnLst>
                    </p:cTn>
                  </p:par>
                  <p:par>
                    <p:cTn id="11" fill="hold">
                      <p:stCondLst>
                        <p:cond delay="indefinite"/>
                      </p:stCondLst>
                      <p:childTnLst>
                        <p:par>
                          <p:cTn id="12" fill="hold">
                            <p:stCondLst>
                              <p:cond delay="0"/>
                            </p:stCondLst>
                            <p:childTnLst>
                              <p:par>
                                <p:cTn id="13" presetID="24"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to="" calcmode="lin" valueType="num">
                                      <p:cBhvr>
                                        <p:cTn id="15" dur="1" fill="hold"/>
                                        <p:tgtEl>
                                          <p:spTgt spid="4"/>
                                        </p:tgtEl>
                                        <p:attrNameLst>
                                          <p:attrName/>
                                        </p:attrNameLst>
                                      </p:cBhvr>
                                    </p:anim>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to="" calcmode="lin" valueType="num">
                                      <p:cBhvr>
                                        <p:cTn id="20" dur="1" fill="hold"/>
                                        <p:tgtEl>
                                          <p:spTgt spid="3">
                                            <p:txEl>
                                              <p:pRg st="4" end="4"/>
                                            </p:txEl>
                                          </p:spTgt>
                                        </p:tgtEl>
                                        <p:attrNameLst>
                                          <p:attrName/>
                                        </p:attrNameLst>
                                      </p:cBhvr>
                                    </p:anim>
                                  </p:childTnLst>
                                </p:cTn>
                              </p:par>
                            </p:childTnLst>
                          </p:cTn>
                        </p:par>
                      </p:childTnLst>
                    </p:cTn>
                  </p:par>
                  <p:par>
                    <p:cTn id="21" fill="hold">
                      <p:stCondLst>
                        <p:cond delay="indefinite"/>
                      </p:stCondLst>
                      <p:childTnLst>
                        <p:par>
                          <p:cTn id="22" fill="hold">
                            <p:stCondLst>
                              <p:cond delay="0"/>
                            </p:stCondLst>
                            <p:childTnLst>
                              <p:par>
                                <p:cTn id="23" presetID="24"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to="" calcmode="lin" valueType="num">
                                      <p:cBhvr>
                                        <p:cTn id="25" dur="1" fill="hold"/>
                                        <p:tgtEl>
                                          <p:spTgt spid="3">
                                            <p:txEl>
                                              <p:pRg st="5" end="5"/>
                                            </p:txEl>
                                          </p:spTgt>
                                        </p:tgtEl>
                                        <p:attrNameLst>
                                          <p:attrName/>
                                        </p:attrNameLst>
                                      </p:cBhvr>
                                    </p:anim>
                                  </p:childTnLst>
                                </p:cTn>
                              </p:par>
                            </p:childTnLst>
                          </p:cTn>
                        </p:par>
                      </p:childTnLst>
                    </p:cTn>
                  </p:par>
                  <p:par>
                    <p:cTn id="26" fill="hold">
                      <p:stCondLst>
                        <p:cond delay="indefinite"/>
                      </p:stCondLst>
                      <p:childTnLst>
                        <p:par>
                          <p:cTn id="27" fill="hold">
                            <p:stCondLst>
                              <p:cond delay="0"/>
                            </p:stCondLst>
                            <p:childTnLst>
                              <p:par>
                                <p:cTn id="28" presetID="24"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 to="" calcmode="lin" valueType="num">
                                      <p:cBhvr>
                                        <p:cTn id="30" dur="1" fill="hold"/>
                                        <p:tgtEl>
                                          <p:spTgt spid="3">
                                            <p:txEl>
                                              <p:pRg st="6" end="6"/>
                                            </p:txEl>
                                          </p:spTgt>
                                        </p:tgtEl>
                                        <p:attrNameLst>
                                          <p:attrName/>
                                        </p:attrNameLst>
                                      </p:cBhvr>
                                    </p:anim>
                                  </p:childTnLst>
                                </p:cTn>
                              </p:par>
                            </p:childTnLst>
                          </p:cTn>
                        </p:par>
                      </p:childTnLst>
                    </p:cTn>
                  </p:par>
                  <p:par>
                    <p:cTn id="31" fill="hold">
                      <p:stCondLst>
                        <p:cond delay="indefinite"/>
                      </p:stCondLst>
                      <p:childTnLst>
                        <p:par>
                          <p:cTn id="32" fill="hold">
                            <p:stCondLst>
                              <p:cond delay="0"/>
                            </p:stCondLst>
                            <p:childTnLst>
                              <p:par>
                                <p:cTn id="33" presetID="24"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to="" calcmode="lin" valueType="num">
                                      <p:cBhvr>
                                        <p:cTn id="35" dur="1" fill="hold"/>
                                        <p:tgtEl>
                                          <p:spTgt spid="3">
                                            <p:txEl>
                                              <p:pRg st="7" end="7"/>
                                            </p:txEl>
                                          </p:spTgt>
                                        </p:tgtEl>
                                        <p:attrNameLst>
                                          <p:attrName/>
                                        </p:attrNameLst>
                                      </p:cBhvr>
                                    </p:anim>
                                  </p:childTnLst>
                                </p:cTn>
                              </p:par>
                            </p:childTnLst>
                          </p:cTn>
                        </p:par>
                      </p:childTnLst>
                    </p:cTn>
                  </p:par>
                  <p:par>
                    <p:cTn id="36" fill="hold">
                      <p:stCondLst>
                        <p:cond delay="indefinite"/>
                      </p:stCondLst>
                      <p:childTnLst>
                        <p:par>
                          <p:cTn id="37" fill="hold">
                            <p:stCondLst>
                              <p:cond delay="0"/>
                            </p:stCondLst>
                            <p:childTnLst>
                              <p:par>
                                <p:cTn id="38" presetID="24" presetClass="entr" presetSubtype="0"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 to="" calcmode="lin" valueType="num">
                                      <p:cBhvr>
                                        <p:cTn id="40" dur="1" fill="hold"/>
                                        <p:tgtEl>
                                          <p:spTgt spid="3">
                                            <p:txEl>
                                              <p:pRg st="8" end="8"/>
                                            </p:txEl>
                                          </p:spTgt>
                                        </p:tgtEl>
                                        <p:attrNameLst>
                                          <p:attrName/>
                                        </p:attrNameLst>
                                      </p:cBhvr>
                                    </p:anim>
                                  </p:childTnLst>
                                </p:cTn>
                              </p:par>
                            </p:childTnLst>
                          </p:cTn>
                        </p:par>
                      </p:childTnLst>
                    </p:cTn>
                  </p:par>
                  <p:par>
                    <p:cTn id="41" fill="hold">
                      <p:stCondLst>
                        <p:cond delay="indefinite"/>
                      </p:stCondLst>
                      <p:childTnLst>
                        <p:par>
                          <p:cTn id="42" fill="hold">
                            <p:stCondLst>
                              <p:cond delay="0"/>
                            </p:stCondLst>
                            <p:childTnLst>
                              <p:par>
                                <p:cTn id="43" presetID="24" presetClass="entr" presetSubtype="0"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to="" calcmode="lin" valueType="num">
                                      <p:cBhvr>
                                        <p:cTn id="45" dur="1" fill="hold"/>
                                        <p:tgtEl>
                                          <p:spTgt spid="3">
                                            <p:txEl>
                                              <p:pRg st="9" end="9"/>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96200" cy="487362"/>
          </a:xfrm>
        </p:spPr>
        <p:txBody>
          <a:bodyPr>
            <a:normAutofit fontScale="90000"/>
          </a:bodyPr>
          <a:lstStyle/>
          <a:p>
            <a:r>
              <a:rPr lang="en-US" dirty="0" smtClean="0"/>
              <a:t>Illustration</a:t>
            </a:r>
            <a:endParaRPr lang="en-US" dirty="0"/>
          </a:p>
        </p:txBody>
      </p:sp>
      <p:sp>
        <p:nvSpPr>
          <p:cNvPr id="3" name="Content Placeholder 2"/>
          <p:cNvSpPr>
            <a:spLocks noGrp="1"/>
          </p:cNvSpPr>
          <p:nvPr>
            <p:ph idx="1"/>
          </p:nvPr>
        </p:nvSpPr>
        <p:spPr>
          <a:xfrm>
            <a:off x="457200" y="838200"/>
            <a:ext cx="8229600" cy="5287963"/>
          </a:xfrm>
        </p:spPr>
        <p:txBody>
          <a:bodyPr/>
          <a:lstStyle/>
          <a:p>
            <a:pPr>
              <a:buNone/>
            </a:pPr>
            <a:r>
              <a:rPr lang="en-US" dirty="0" smtClean="0"/>
              <a:t>Compute the market price of XY Ltd’s share</a:t>
            </a:r>
          </a:p>
          <a:p>
            <a:pPr>
              <a:buNone/>
            </a:pPr>
            <a:r>
              <a:rPr lang="en-US" dirty="0" smtClean="0"/>
              <a:t>under Walter’s model:</a:t>
            </a:r>
          </a:p>
          <a:p>
            <a:pPr>
              <a:buNone/>
            </a:pPr>
            <a:r>
              <a:rPr lang="en-US" dirty="0" smtClean="0"/>
              <a:t>Earning per Share	Rs. 5</a:t>
            </a:r>
          </a:p>
          <a:p>
            <a:pPr>
              <a:buNone/>
            </a:pPr>
            <a:r>
              <a:rPr lang="en-US" dirty="0" smtClean="0"/>
              <a:t>Dividend per Share	Rs. 3</a:t>
            </a:r>
          </a:p>
          <a:p>
            <a:pPr>
              <a:buNone/>
            </a:pPr>
            <a:r>
              <a:rPr lang="en-US" dirty="0" smtClean="0"/>
              <a:t>Cost of capital		15%</a:t>
            </a:r>
          </a:p>
          <a:p>
            <a:pPr>
              <a:buNone/>
            </a:pPr>
            <a:r>
              <a:rPr lang="en-US" dirty="0" smtClean="0"/>
              <a:t>Internal rate of return	16%</a:t>
            </a:r>
          </a:p>
          <a:p>
            <a:pPr>
              <a:buNone/>
            </a:pPr>
            <a:endParaRPr lang="en-US" dirty="0" smtClean="0"/>
          </a:p>
          <a:p>
            <a:pPr>
              <a:buNone/>
            </a:pPr>
            <a:endParaRPr lang="en-US" dirty="0" smtClean="0"/>
          </a:p>
          <a:p>
            <a:pPr>
              <a:buNone/>
            </a:pPr>
            <a:r>
              <a:rPr lang="en-US" dirty="0" smtClean="0"/>
              <a:t>P= 34.22</a:t>
            </a:r>
            <a:endParaRPr lang="en-US" dirty="0"/>
          </a:p>
        </p:txBody>
      </p:sp>
      <p:sp>
        <p:nvSpPr>
          <p:cNvPr id="6" name="Slide Number Placeholder 5"/>
          <p:cNvSpPr>
            <a:spLocks noGrp="1"/>
          </p:cNvSpPr>
          <p:nvPr>
            <p:ph type="sldNum" sz="quarter" idx="12"/>
          </p:nvPr>
        </p:nvSpPr>
        <p:spPr/>
        <p:txBody>
          <a:bodyPr/>
          <a:lstStyle/>
          <a:p>
            <a:fld id="{B051ECEC-CDF9-479C-94A5-08019AC27046}" type="slidenum">
              <a:rPr lang="en-US" smtClean="0"/>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to="" calcmode="lin" valueType="num">
                                      <p:cBhvr>
                                        <p:cTn id="15" dur="1" fill="hold"/>
                                        <p:tgtEl>
                                          <p:spTgt spid="3">
                                            <p:txEl>
                                              <p:pRg st="1" end="1"/>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to="" calcmode="lin" valueType="num">
                                      <p:cBhvr>
                                        <p:cTn id="18" dur="1" fill="hold"/>
                                        <p:tgtEl>
                                          <p:spTgt spid="3">
                                            <p:txEl>
                                              <p:pRg st="2" end="2"/>
                                            </p:txEl>
                                          </p:spTgt>
                                        </p:tgtEl>
                                        <p:attrNameLst>
                                          <p:attrName/>
                                        </p:attrNameLst>
                                      </p:cBhvr>
                                    </p:anim>
                                  </p:childTnLst>
                                </p:cTn>
                              </p:par>
                              <p:par>
                                <p:cTn id="19" presetID="24"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to="" calcmode="lin" valueType="num">
                                      <p:cBhvr>
                                        <p:cTn id="21" dur="1" fill="hold"/>
                                        <p:tgtEl>
                                          <p:spTgt spid="3">
                                            <p:txEl>
                                              <p:pRg st="3" end="3"/>
                                            </p:txEl>
                                          </p:spTgt>
                                        </p:tgtEl>
                                        <p:attrNameLst>
                                          <p:attrName/>
                                        </p:attrNameLst>
                                      </p:cBhvr>
                                    </p:anim>
                                  </p:childTnLst>
                                </p:cTn>
                              </p:par>
                              <p:par>
                                <p:cTn id="22" presetID="24"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to="" calcmode="lin" valueType="num">
                                      <p:cBhvr>
                                        <p:cTn id="24" dur="1" fill="hold"/>
                                        <p:tgtEl>
                                          <p:spTgt spid="3">
                                            <p:txEl>
                                              <p:pRg st="4" end="4"/>
                                            </p:txEl>
                                          </p:spTgt>
                                        </p:tgtEl>
                                        <p:attrNameLst>
                                          <p:attrName/>
                                        </p:attrNameLst>
                                      </p:cBhvr>
                                    </p:anim>
                                  </p:childTnLst>
                                </p:cTn>
                              </p:par>
                              <p:par>
                                <p:cTn id="25" presetID="24"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to="" calcmode="lin" valueType="num">
                                      <p:cBhvr>
                                        <p:cTn id="27" dur="1" fill="hold"/>
                                        <p:tgtEl>
                                          <p:spTgt spid="3">
                                            <p:txEl>
                                              <p:pRg st="5" end="5"/>
                                            </p:txEl>
                                          </p:spTgt>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 to="" calcmode="lin" valueType="num">
                                      <p:cBhvr>
                                        <p:cTn id="32" dur="1" fill="hold"/>
                                        <p:tgtEl>
                                          <p:spTgt spid="3">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411162"/>
          </a:xfrm>
        </p:spPr>
        <p:txBody>
          <a:bodyPr>
            <a:normAutofit fontScale="90000"/>
          </a:bodyPr>
          <a:lstStyle/>
          <a:p>
            <a:r>
              <a:rPr lang="en-US" dirty="0" smtClean="0"/>
              <a:t>Illustration</a:t>
            </a:r>
            <a:endParaRPr lang="en-US" dirty="0"/>
          </a:p>
        </p:txBody>
      </p:sp>
      <p:sp>
        <p:nvSpPr>
          <p:cNvPr id="3" name="Content Placeholder 2"/>
          <p:cNvSpPr>
            <a:spLocks noGrp="1"/>
          </p:cNvSpPr>
          <p:nvPr>
            <p:ph idx="1"/>
          </p:nvPr>
        </p:nvSpPr>
        <p:spPr>
          <a:xfrm>
            <a:off x="457200" y="990600"/>
            <a:ext cx="8229600" cy="5135563"/>
          </a:xfrm>
        </p:spPr>
        <p:txBody>
          <a:bodyPr/>
          <a:lstStyle/>
          <a:p>
            <a:pPr>
              <a:buNone/>
            </a:pPr>
            <a:r>
              <a:rPr lang="en-US" dirty="0" smtClean="0"/>
              <a:t>The earning per share of AB company Ltd. Is Rs. 10 and the rate of </a:t>
            </a:r>
            <a:r>
              <a:rPr lang="en-US" dirty="0" err="1" smtClean="0"/>
              <a:t>capitalisation</a:t>
            </a:r>
            <a:r>
              <a:rPr lang="en-US" dirty="0" smtClean="0"/>
              <a:t> applicable is 12%. The company has before it an option of adopting (</a:t>
            </a:r>
            <a:r>
              <a:rPr lang="en-US" dirty="0" err="1" smtClean="0"/>
              <a:t>i</a:t>
            </a:r>
            <a:r>
              <a:rPr lang="en-US" dirty="0" smtClean="0"/>
              <a:t>) 50% (ii) 75% (iii) 100% dividend payout ratio. Calculate the market price of the company’s quoted shares as per Walter’s model if it can earn a return of (</a:t>
            </a:r>
            <a:r>
              <a:rPr lang="en-US" dirty="0" err="1" smtClean="0"/>
              <a:t>i</a:t>
            </a:r>
            <a:r>
              <a:rPr lang="en-US" dirty="0" smtClean="0"/>
              <a:t>) 20% (ii) 16% (iii) 12% on its retained earnings.</a:t>
            </a:r>
            <a:endParaRPr lang="en-US" dirty="0"/>
          </a:p>
        </p:txBody>
      </p:sp>
      <p:sp>
        <p:nvSpPr>
          <p:cNvPr id="6" name="Slide Number Placeholder 5"/>
          <p:cNvSpPr>
            <a:spLocks noGrp="1"/>
          </p:cNvSpPr>
          <p:nvPr>
            <p:ph type="sldNum" sz="quarter" idx="12"/>
          </p:nvPr>
        </p:nvSpPr>
        <p:spPr/>
        <p:txBody>
          <a:bodyPr/>
          <a:lstStyle/>
          <a:p>
            <a:fld id="{B051ECEC-CDF9-479C-94A5-08019AC27046}" type="slidenum">
              <a:rPr lang="en-US" smtClean="0"/>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055" y="381000"/>
            <a:ext cx="8229600" cy="4525963"/>
          </a:xfrm>
        </p:spPr>
        <p:txBody>
          <a:bodyPr>
            <a:normAutofit/>
          </a:bodyPr>
          <a:lstStyle/>
          <a:p>
            <a:r>
              <a:rPr lang="en-US" sz="2400" b="1" u="sng" dirty="0"/>
              <a:t>MEANING OF DIVIDEND</a:t>
            </a:r>
            <a:r>
              <a:rPr lang="en-US" sz="2400" dirty="0"/>
              <a:t> </a:t>
            </a:r>
            <a:endParaRPr lang="en-US" sz="2400" dirty="0" smtClean="0"/>
          </a:p>
          <a:p>
            <a:pPr marL="0" indent="0">
              <a:buNone/>
            </a:pPr>
            <a:r>
              <a:rPr lang="en-US" sz="2400" dirty="0" smtClean="0"/>
              <a:t>Dividend </a:t>
            </a:r>
            <a:r>
              <a:rPr lang="en-US" sz="2400" dirty="0"/>
              <a:t>is that part of Profit After Tax (PAT) which is distributed to the shareholders of the company. Further, the profit earned by a company after paying taxes can be used for: </a:t>
            </a:r>
            <a:endParaRPr lang="en-US" sz="2400" dirty="0" smtClean="0"/>
          </a:p>
          <a:p>
            <a:pPr marL="514350" indent="-514350">
              <a:buAutoNum type="romanLcPeriod"/>
            </a:pPr>
            <a:r>
              <a:rPr lang="en-US" sz="2400" dirty="0" smtClean="0"/>
              <a:t>Distribution </a:t>
            </a:r>
            <a:r>
              <a:rPr lang="en-US" sz="2400" dirty="0"/>
              <a:t>of dividend, or </a:t>
            </a:r>
            <a:endParaRPr lang="en-US" sz="2400" dirty="0" smtClean="0"/>
          </a:p>
          <a:p>
            <a:pPr marL="514350" indent="-514350">
              <a:buAutoNum type="romanLcPeriod"/>
            </a:pPr>
            <a:r>
              <a:rPr lang="en-US" sz="2400" dirty="0" smtClean="0"/>
              <a:t>Retaining </a:t>
            </a:r>
            <a:r>
              <a:rPr lang="en-US" sz="2400" dirty="0"/>
              <a:t>as surplus for future </a:t>
            </a:r>
            <a:r>
              <a:rPr lang="en-US" sz="2400" dirty="0" smtClean="0"/>
              <a:t>growth</a:t>
            </a:r>
          </a:p>
          <a:p>
            <a:pPr marL="0" indent="0">
              <a:buNone/>
            </a:pPr>
            <a:endParaRPr lang="en-IN" sz="2400" dirty="0"/>
          </a:p>
        </p:txBody>
      </p:sp>
      <p:sp>
        <p:nvSpPr>
          <p:cNvPr id="6" name="Slide Number Placeholder 5"/>
          <p:cNvSpPr>
            <a:spLocks noGrp="1"/>
          </p:cNvSpPr>
          <p:nvPr>
            <p:ph type="sldNum" sz="quarter" idx="12"/>
          </p:nvPr>
        </p:nvSpPr>
        <p:spPr/>
        <p:txBody>
          <a:bodyPr/>
          <a:lstStyle/>
          <a:p>
            <a:fld id="{B051ECEC-CDF9-479C-94A5-08019AC27046}" type="slidenum">
              <a:rPr lang="en-US" smtClean="0"/>
              <a:pPr/>
              <a:t>2</a:t>
            </a:fld>
            <a:endParaRPr lang="en-US"/>
          </a:p>
        </p:txBody>
      </p:sp>
      <p:pic>
        <p:nvPicPr>
          <p:cNvPr id="7" name="Picture 6"/>
          <p:cNvPicPr>
            <a:picLocks noChangeAspect="1"/>
          </p:cNvPicPr>
          <p:nvPr/>
        </p:nvPicPr>
        <p:blipFill>
          <a:blip r:embed="rId2"/>
          <a:stretch>
            <a:fillRect/>
          </a:stretch>
        </p:blipFill>
        <p:spPr>
          <a:xfrm>
            <a:off x="1830532" y="3352800"/>
            <a:ext cx="5510645" cy="2438400"/>
          </a:xfrm>
          <a:prstGeom prst="rect">
            <a:avLst/>
          </a:prstGeom>
        </p:spPr>
      </p:pic>
    </p:spTree>
    <p:extLst>
      <p:ext uri="{BB962C8B-B14F-4D97-AF65-F5344CB8AC3E}">
        <p14:creationId xmlns:p14="http://schemas.microsoft.com/office/powerpoint/2010/main" val="3167856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Criticisms of Walter’s model</a:t>
            </a:r>
            <a:endParaRPr lang="en-US" dirty="0"/>
          </a:p>
        </p:txBody>
      </p:sp>
      <p:sp>
        <p:nvSpPr>
          <p:cNvPr id="3" name="Content Placeholder 2"/>
          <p:cNvSpPr>
            <a:spLocks noGrp="1"/>
          </p:cNvSpPr>
          <p:nvPr>
            <p:ph idx="1"/>
          </p:nvPr>
        </p:nvSpPr>
        <p:spPr/>
        <p:txBody>
          <a:bodyPr>
            <a:normAutofit/>
          </a:bodyPr>
          <a:lstStyle/>
          <a:p>
            <a:r>
              <a:rPr lang="en-US" dirty="0" smtClean="0"/>
              <a:t>Model assumes investment decisions of the firm are financed by retained earnings alone</a:t>
            </a:r>
          </a:p>
          <a:p>
            <a:r>
              <a:rPr lang="en-US" dirty="0" smtClean="0"/>
              <a:t>Model assumes a constant rate of return and;</a:t>
            </a:r>
          </a:p>
          <a:p>
            <a:r>
              <a:rPr lang="en-US" dirty="0" smtClean="0"/>
              <a:t>constant cost of capital, i.e. disregards the firm’s risk which changes over time</a:t>
            </a:r>
          </a:p>
          <a:p>
            <a:r>
              <a:rPr lang="en-US" dirty="0"/>
              <a:t>The constant r and </a:t>
            </a:r>
            <a:r>
              <a:rPr lang="en-US" dirty="0" err="1"/>
              <a:t>ke</a:t>
            </a:r>
            <a:r>
              <a:rPr lang="en-US" dirty="0"/>
              <a:t> are seldom found in real life, because as and when a firm invests more the business risks change</a:t>
            </a:r>
          </a:p>
        </p:txBody>
      </p:sp>
      <p:sp>
        <p:nvSpPr>
          <p:cNvPr id="5" name="Slide Number Placeholder 4"/>
          <p:cNvSpPr>
            <a:spLocks noGrp="1"/>
          </p:cNvSpPr>
          <p:nvPr>
            <p:ph type="sldNum" sz="quarter" idx="12"/>
          </p:nvPr>
        </p:nvSpPr>
        <p:spPr/>
        <p:txBody>
          <a:bodyPr/>
          <a:lstStyle/>
          <a:p>
            <a:fld id="{B051ECEC-CDF9-479C-94A5-08019AC27046}" type="slidenum">
              <a:rPr lang="en-US" smtClean="0"/>
              <a:pPr/>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to="" calcmode="lin" valueType="num">
                                      <p:cBhvr>
                                        <p:cTn id="17" dur="1" fill="hold"/>
                                        <p:tgtEl>
                                          <p:spTgt spid="3">
                                            <p:txEl>
                                              <p:pRg st="1" end="1"/>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to="" calcmode="lin" valueType="num">
                                      <p:cBhvr>
                                        <p:cTn id="22" dur="1" fill="hold"/>
                                        <p:tgtEl>
                                          <p:spTgt spid="3">
                                            <p:txEl>
                                              <p:pRg st="2" end="2"/>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to="" calcmode="lin" valueType="num">
                                      <p:cBhvr>
                                        <p:cTn id="27" dur="1" fill="hold"/>
                                        <p:tgtEl>
                                          <p:spTgt spid="3">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Gordon’s Model </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Assumptions: </a:t>
            </a:r>
          </a:p>
          <a:p>
            <a:pPr marL="514350" lvl="0" indent="-514350">
              <a:buFont typeface="+mj-lt"/>
              <a:buAutoNum type="arabicPeriod"/>
            </a:pPr>
            <a:r>
              <a:rPr lang="en-GB" dirty="0"/>
              <a:t>The firm is an all equity firm, i.e. no debt</a:t>
            </a:r>
            <a:endParaRPr lang="en-US" dirty="0"/>
          </a:p>
          <a:p>
            <a:pPr marL="514350" lvl="0" indent="-514350">
              <a:buFont typeface="+mj-lt"/>
              <a:buAutoNum type="arabicPeriod"/>
            </a:pPr>
            <a:r>
              <a:rPr lang="en-GB" dirty="0"/>
              <a:t>No external financing is available; consequently retained earnings would be used to finance any expansion of the firm. </a:t>
            </a:r>
            <a:endParaRPr lang="en-US" dirty="0"/>
          </a:p>
          <a:p>
            <a:pPr marL="514350" lvl="0" indent="-514350">
              <a:buFont typeface="+mj-lt"/>
              <a:buAutoNum type="arabicPeriod"/>
            </a:pPr>
            <a:r>
              <a:rPr lang="en-GB" dirty="0"/>
              <a:t>Constant return which ignores diminishing marginal efficiency of </a:t>
            </a:r>
            <a:r>
              <a:rPr lang="en-GB" dirty="0" smtClean="0"/>
              <a:t>investment. </a:t>
            </a:r>
            <a:endParaRPr lang="en-US" dirty="0"/>
          </a:p>
          <a:p>
            <a:pPr marL="514350" lvl="0" indent="-514350">
              <a:buFont typeface="+mj-lt"/>
              <a:buAutoNum type="arabicPeriod"/>
            </a:pPr>
            <a:r>
              <a:rPr lang="en-GB" dirty="0"/>
              <a:t>Constant cost of capital; model also ignores the </a:t>
            </a:r>
            <a:r>
              <a:rPr lang="en-GB" dirty="0" smtClean="0"/>
              <a:t>risk-effect</a:t>
            </a:r>
            <a:endParaRPr lang="en-US" dirty="0"/>
          </a:p>
          <a:p>
            <a:pPr>
              <a:buNone/>
            </a:pPr>
            <a:endParaRPr lang="en-US" dirty="0"/>
          </a:p>
        </p:txBody>
      </p:sp>
      <p:sp>
        <p:nvSpPr>
          <p:cNvPr id="5" name="Slide Number Placeholder 4"/>
          <p:cNvSpPr>
            <a:spLocks noGrp="1"/>
          </p:cNvSpPr>
          <p:nvPr>
            <p:ph type="sldNum" sz="quarter" idx="12"/>
          </p:nvPr>
        </p:nvSpPr>
        <p:spPr/>
        <p:txBody>
          <a:bodyPr/>
          <a:lstStyle/>
          <a:p>
            <a:fld id="{B051ECEC-CDF9-479C-94A5-08019AC27046}" type="slidenum">
              <a:rPr lang="en-US" smtClean="0"/>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to="" calcmode="lin" valueType="num">
                                      <p:cBhvr>
                                        <p:cTn id="17" dur="1" fill="hold"/>
                                        <p:tgtEl>
                                          <p:spTgt spid="3">
                                            <p:txEl>
                                              <p:pRg st="1" end="1"/>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to="" calcmode="lin" valueType="num">
                                      <p:cBhvr>
                                        <p:cTn id="22" dur="1" fill="hold"/>
                                        <p:tgtEl>
                                          <p:spTgt spid="3">
                                            <p:txEl>
                                              <p:pRg st="2" end="2"/>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to="" calcmode="lin" valueType="num">
                                      <p:cBhvr>
                                        <p:cTn id="27" dur="1" fill="hold"/>
                                        <p:tgtEl>
                                          <p:spTgt spid="3">
                                            <p:txEl>
                                              <p:pRg st="3" end="3"/>
                                            </p:txEl>
                                          </p:spTgt>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to="" calcmode="lin" valueType="num">
                                      <p:cBhvr>
                                        <p:cTn id="32" dur="1" fill="hold"/>
                                        <p:tgtEl>
                                          <p:spTgt spid="3">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lvl="0" indent="-514350">
              <a:buFont typeface="+mj-lt"/>
              <a:buAutoNum type="arabicPeriod" startAt="5"/>
            </a:pPr>
            <a:r>
              <a:rPr lang="en-GB" dirty="0" smtClean="0"/>
              <a:t>Perpetual stream of earnings for the firm</a:t>
            </a:r>
            <a:endParaRPr lang="en-US" dirty="0" smtClean="0"/>
          </a:p>
          <a:p>
            <a:pPr marL="514350" lvl="0" indent="-514350">
              <a:buFont typeface="+mj-lt"/>
              <a:buAutoNum type="arabicPeriod" startAt="5"/>
            </a:pPr>
            <a:r>
              <a:rPr lang="en-GB" dirty="0" smtClean="0"/>
              <a:t>Corporate taxes do not exist</a:t>
            </a:r>
            <a:endParaRPr lang="en-US" dirty="0" smtClean="0"/>
          </a:p>
          <a:p>
            <a:pPr marL="514350" lvl="0" indent="-514350">
              <a:buFont typeface="+mj-lt"/>
              <a:buAutoNum type="arabicPeriod" startAt="5"/>
            </a:pPr>
            <a:r>
              <a:rPr lang="en-GB" dirty="0" smtClean="0"/>
              <a:t>Constant retention ratio b, i.e. once decided upon stays as such forever. The growth rate g = </a:t>
            </a:r>
            <a:r>
              <a:rPr lang="en-GB" dirty="0" err="1" smtClean="0"/>
              <a:t>br</a:t>
            </a:r>
            <a:r>
              <a:rPr lang="en-GB" dirty="0" smtClean="0"/>
              <a:t> stays constant in that case. </a:t>
            </a:r>
            <a:endParaRPr lang="en-US" dirty="0" smtClean="0"/>
          </a:p>
          <a:p>
            <a:endParaRPr lang="en-US" dirty="0"/>
          </a:p>
        </p:txBody>
      </p:sp>
      <p:sp>
        <p:nvSpPr>
          <p:cNvPr id="5" name="Slide Number Placeholder 4"/>
          <p:cNvSpPr>
            <a:spLocks noGrp="1"/>
          </p:cNvSpPr>
          <p:nvPr>
            <p:ph type="sldNum" sz="quarter" idx="12"/>
          </p:nvPr>
        </p:nvSpPr>
        <p:spPr/>
        <p:txBody>
          <a:bodyPr/>
          <a:lstStyle/>
          <a:p>
            <a:fld id="{B051ECEC-CDF9-479C-94A5-08019AC27046}" type="slidenum">
              <a:rPr lang="en-US" smtClean="0"/>
              <a:pPr/>
              <a:t>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smtClean="0"/>
              <a:t>According to Gordon’s model </a:t>
            </a:r>
            <a:r>
              <a:rPr lang="en-GB" dirty="0"/>
              <a:t>dividend per share is expected to grow when earnings are retained. </a:t>
            </a:r>
            <a:endParaRPr lang="en-GB" dirty="0" smtClean="0"/>
          </a:p>
          <a:p>
            <a:r>
              <a:rPr lang="en-GB" dirty="0" smtClean="0"/>
              <a:t>The </a:t>
            </a:r>
            <a:r>
              <a:rPr lang="en-GB" dirty="0"/>
              <a:t>dividend per share is equal to the payout ratio multiplied by earnings </a:t>
            </a:r>
            <a:r>
              <a:rPr lang="en-GB" dirty="0" smtClean="0"/>
              <a:t>[EPS </a:t>
            </a:r>
            <a:r>
              <a:rPr lang="en-GB" dirty="0"/>
              <a:t>X (1-b</a:t>
            </a:r>
            <a:r>
              <a:rPr lang="en-GB" dirty="0" smtClean="0"/>
              <a:t>)]. To determine the value of the firm therefore based on the dividend growth model the value of the firm will be: </a:t>
            </a:r>
          </a:p>
          <a:p>
            <a:r>
              <a:rPr lang="en-GB" dirty="0" smtClean="0"/>
              <a:t>P</a:t>
            </a:r>
            <a:r>
              <a:rPr lang="en-GB" baseline="-25000" dirty="0" smtClean="0"/>
              <a:t>0</a:t>
            </a:r>
            <a:r>
              <a:rPr lang="en-GB" dirty="0" smtClean="0"/>
              <a:t> = </a:t>
            </a:r>
            <a:r>
              <a:rPr lang="en-GB" u="sng" dirty="0" smtClean="0"/>
              <a:t>EPS (1 – </a:t>
            </a:r>
            <a:r>
              <a:rPr lang="en-GB" i="1" u="sng" dirty="0" smtClean="0"/>
              <a:t>b</a:t>
            </a:r>
            <a:r>
              <a:rPr lang="en-GB" u="sng" dirty="0" smtClean="0"/>
              <a:t>)</a:t>
            </a:r>
          </a:p>
          <a:p>
            <a:pPr>
              <a:buNone/>
            </a:pPr>
            <a:r>
              <a:rPr lang="en-GB" dirty="0"/>
              <a:t>	</a:t>
            </a:r>
            <a:r>
              <a:rPr lang="en-GB" dirty="0" smtClean="0"/>
              <a:t>	      </a:t>
            </a:r>
            <a:r>
              <a:rPr lang="en-GB" i="1" dirty="0" smtClean="0"/>
              <a:t>k</a:t>
            </a:r>
            <a:r>
              <a:rPr lang="en-GB" dirty="0" smtClean="0"/>
              <a:t> – g </a:t>
            </a:r>
            <a:endParaRPr lang="en-GB" dirty="0"/>
          </a:p>
        </p:txBody>
      </p:sp>
      <p:sp>
        <p:nvSpPr>
          <p:cNvPr id="5" name="Slide Number Placeholder 4"/>
          <p:cNvSpPr>
            <a:spLocks noGrp="1"/>
          </p:cNvSpPr>
          <p:nvPr>
            <p:ph type="sldNum" sz="quarter" idx="12"/>
          </p:nvPr>
        </p:nvSpPr>
        <p:spPr/>
        <p:txBody>
          <a:bodyPr/>
          <a:lstStyle/>
          <a:p>
            <a:fld id="{B051ECEC-CDF9-479C-94A5-08019AC27046}" type="slidenum">
              <a:rPr lang="en-US" smtClean="0"/>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 to="" calcmode="lin" valueType="num">
                                      <p:cBhvr>
                                        <p:cTn id="10" dur="1" fill="hold"/>
                                        <p:tgtEl>
                                          <p:spTgt spid="3">
                                            <p:txEl>
                                              <p:pRg st="1" end="1"/>
                                            </p:txEl>
                                          </p:spTgt>
                                        </p:tgtEl>
                                        <p:attrNameLst>
                                          <p:attrName/>
                                        </p:attrNameLst>
                                      </p:cBhvr>
                                    </p:anim>
                                  </p:childTnLst>
                                </p:cTn>
                              </p:par>
                            </p:childTnLst>
                          </p:cTn>
                        </p:par>
                      </p:childTnLst>
                    </p:cTn>
                  </p:par>
                  <p:par>
                    <p:cTn id="11" fill="hold">
                      <p:stCondLst>
                        <p:cond delay="indefinite"/>
                      </p:stCondLst>
                      <p:childTnLst>
                        <p:par>
                          <p:cTn id="12" fill="hold">
                            <p:stCondLst>
                              <p:cond delay="0"/>
                            </p:stCondLst>
                            <p:childTnLst>
                              <p:par>
                                <p:cTn id="13" presetID="24"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to="" calcmode="lin" valueType="num">
                                      <p:cBhvr>
                                        <p:cTn id="15" dur="1" fill="hold"/>
                                        <p:tgtEl>
                                          <p:spTgt spid="3">
                                            <p:txEl>
                                              <p:pRg st="2" end="2"/>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to="" calcmode="lin" valueType="num">
                                      <p:cBhvr>
                                        <p:cTn id="18" dur="1" fill="hold"/>
                                        <p:tgtEl>
                                          <p:spTgt spid="3">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Where: </a:t>
            </a:r>
          </a:p>
          <a:p>
            <a:r>
              <a:rPr lang="en-US" sz="2800" dirty="0" smtClean="0"/>
              <a:t>(1 – </a:t>
            </a:r>
            <a:r>
              <a:rPr lang="en-US" sz="2800" i="1" dirty="0" smtClean="0"/>
              <a:t>b</a:t>
            </a:r>
            <a:r>
              <a:rPr lang="en-US" sz="2800" dirty="0" smtClean="0"/>
              <a:t>)  = the payout ratio of the firm given b as the retention ratio. </a:t>
            </a:r>
          </a:p>
          <a:p>
            <a:r>
              <a:rPr lang="en-US" sz="2800" i="1" dirty="0" smtClean="0"/>
              <a:t>g</a:t>
            </a:r>
            <a:r>
              <a:rPr lang="en-US" sz="2800" dirty="0" smtClean="0"/>
              <a:t> = the growth rate determined as </a:t>
            </a:r>
            <a:r>
              <a:rPr lang="en-US" sz="2800" i="1" dirty="0" err="1" smtClean="0"/>
              <a:t>br</a:t>
            </a:r>
            <a:r>
              <a:rPr lang="en-US" sz="2800" i="1" dirty="0" smtClean="0"/>
              <a:t> </a:t>
            </a:r>
          </a:p>
        </p:txBody>
      </p:sp>
      <p:sp>
        <p:nvSpPr>
          <p:cNvPr id="5" name="Slide Number Placeholder 4"/>
          <p:cNvSpPr>
            <a:spLocks noGrp="1"/>
          </p:cNvSpPr>
          <p:nvPr>
            <p:ph type="sldNum" sz="quarter" idx="12"/>
          </p:nvPr>
        </p:nvSpPr>
        <p:spPr/>
        <p:txBody>
          <a:bodyPr/>
          <a:lstStyle/>
          <a:p>
            <a:fld id="{B051ECEC-CDF9-479C-94A5-08019AC27046}" type="slidenum">
              <a:rPr lang="en-US" smtClean="0"/>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639762"/>
          </a:xfrm>
        </p:spPr>
        <p:txBody>
          <a:bodyPr>
            <a:normAutofit fontScale="90000"/>
          </a:bodyPr>
          <a:lstStyle/>
          <a:p>
            <a:r>
              <a:rPr lang="en-US" dirty="0" smtClean="0"/>
              <a:t>Illustration</a:t>
            </a:r>
            <a:endParaRPr lang="en-US" dirty="0"/>
          </a:p>
        </p:txBody>
      </p:sp>
      <p:sp>
        <p:nvSpPr>
          <p:cNvPr id="3" name="Content Placeholder 2"/>
          <p:cNvSpPr>
            <a:spLocks noGrp="1"/>
          </p:cNvSpPr>
          <p:nvPr>
            <p:ph idx="1"/>
          </p:nvPr>
        </p:nvSpPr>
        <p:spPr>
          <a:xfrm>
            <a:off x="457200" y="1143000"/>
            <a:ext cx="8229600" cy="4983163"/>
          </a:xfrm>
        </p:spPr>
        <p:txBody>
          <a:bodyPr/>
          <a:lstStyle/>
          <a:p>
            <a:pPr>
              <a:buNone/>
            </a:pPr>
            <a:r>
              <a:rPr lang="en-US" dirty="0" smtClean="0"/>
              <a:t>EPS	Rs. 12</a:t>
            </a:r>
          </a:p>
          <a:p>
            <a:pPr>
              <a:buNone/>
            </a:pPr>
            <a:r>
              <a:rPr lang="en-US" dirty="0" smtClean="0"/>
              <a:t>Equity capitalization rate	20%</a:t>
            </a:r>
          </a:p>
          <a:p>
            <a:pPr>
              <a:buNone/>
            </a:pPr>
            <a:r>
              <a:rPr lang="en-US" dirty="0" smtClean="0"/>
              <a:t>Internal rate of return		16%</a:t>
            </a:r>
          </a:p>
          <a:p>
            <a:pPr>
              <a:buNone/>
            </a:pPr>
            <a:r>
              <a:rPr lang="en-US" dirty="0" smtClean="0"/>
              <a:t>Find the market price of a share using Gordon Model if retention ratio is (a) 75% (b) 25%</a:t>
            </a:r>
            <a:endParaRPr lang="en-US" dirty="0"/>
          </a:p>
        </p:txBody>
      </p:sp>
      <p:sp>
        <p:nvSpPr>
          <p:cNvPr id="6" name="Slide Number Placeholder 5"/>
          <p:cNvSpPr>
            <a:spLocks noGrp="1"/>
          </p:cNvSpPr>
          <p:nvPr>
            <p:ph type="sldNum" sz="quarter" idx="12"/>
          </p:nvPr>
        </p:nvSpPr>
        <p:spPr/>
        <p:txBody>
          <a:bodyPr/>
          <a:lstStyle/>
          <a:p>
            <a:fld id="{B051ECEC-CDF9-479C-94A5-08019AC27046}" type="slidenum">
              <a:rPr lang="en-US" smtClean="0"/>
              <a:pPr/>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to="" calcmode="lin" valueType="num">
                                      <p:cBhvr>
                                        <p:cTn id="17" dur="1" fill="hold"/>
                                        <p:tgtEl>
                                          <p:spTgt spid="3">
                                            <p:txEl>
                                              <p:pRg st="1" end="1"/>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to="" calcmode="lin" valueType="num">
                                      <p:cBhvr>
                                        <p:cTn id="22" dur="1" fill="hold"/>
                                        <p:tgtEl>
                                          <p:spTgt spid="3">
                                            <p:txEl>
                                              <p:pRg st="2" end="2"/>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to="" calcmode="lin" valueType="num">
                                      <p:cBhvr>
                                        <p:cTn id="27" dur="1" fill="hold"/>
                                        <p:tgtEl>
                                          <p:spTgt spid="3">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639762"/>
          </a:xfrm>
        </p:spPr>
        <p:txBody>
          <a:bodyPr>
            <a:normAutofit fontScale="90000"/>
          </a:bodyPr>
          <a:lstStyle/>
          <a:p>
            <a:r>
              <a:rPr lang="en-US" dirty="0" smtClean="0"/>
              <a:t>Illustration</a:t>
            </a:r>
            <a:endParaRPr lang="en-US" dirty="0"/>
          </a:p>
        </p:txBody>
      </p:sp>
      <p:sp>
        <p:nvSpPr>
          <p:cNvPr id="3" name="Content Placeholder 2"/>
          <p:cNvSpPr>
            <a:spLocks noGrp="1"/>
          </p:cNvSpPr>
          <p:nvPr>
            <p:ph idx="1"/>
          </p:nvPr>
        </p:nvSpPr>
        <p:spPr>
          <a:xfrm>
            <a:off x="457200" y="1143000"/>
            <a:ext cx="8229600" cy="4983163"/>
          </a:xfrm>
        </p:spPr>
        <p:txBody>
          <a:bodyPr/>
          <a:lstStyle/>
          <a:p>
            <a:pPr>
              <a:buNone/>
            </a:pPr>
            <a:r>
              <a:rPr lang="en-US" dirty="0" smtClean="0"/>
              <a:t>EPS	Rs. 10</a:t>
            </a:r>
          </a:p>
          <a:p>
            <a:pPr>
              <a:buNone/>
            </a:pPr>
            <a:r>
              <a:rPr lang="en-US" dirty="0" smtClean="0"/>
              <a:t>Equity capitalization rate	16%</a:t>
            </a:r>
          </a:p>
          <a:p>
            <a:pPr>
              <a:buNone/>
            </a:pPr>
            <a:r>
              <a:rPr lang="en-US" dirty="0" smtClean="0"/>
              <a:t>Internal rate of return		20%</a:t>
            </a:r>
          </a:p>
          <a:p>
            <a:pPr algn="just">
              <a:buNone/>
            </a:pPr>
            <a:r>
              <a:rPr lang="en-US" dirty="0" smtClean="0"/>
              <a:t>Find the market price of a share using Gordon</a:t>
            </a:r>
          </a:p>
          <a:p>
            <a:pPr algn="just">
              <a:buNone/>
            </a:pPr>
            <a:r>
              <a:rPr lang="en-US" dirty="0" smtClean="0"/>
              <a:t>Model if retention ratio is 40%. What will be the</a:t>
            </a:r>
          </a:p>
          <a:p>
            <a:pPr algn="just">
              <a:buNone/>
            </a:pPr>
            <a:r>
              <a:rPr lang="en-US" dirty="0" smtClean="0"/>
              <a:t>impact on the share price if equity capitalization</a:t>
            </a:r>
          </a:p>
          <a:p>
            <a:pPr algn="just">
              <a:buNone/>
            </a:pPr>
            <a:r>
              <a:rPr lang="en-US" dirty="0" smtClean="0"/>
              <a:t>rate and IRR are reversed.</a:t>
            </a:r>
            <a:endParaRPr lang="en-US" dirty="0"/>
          </a:p>
        </p:txBody>
      </p:sp>
      <p:sp>
        <p:nvSpPr>
          <p:cNvPr id="6" name="Slide Number Placeholder 5"/>
          <p:cNvSpPr>
            <a:spLocks noGrp="1"/>
          </p:cNvSpPr>
          <p:nvPr>
            <p:ph type="sldNum" sz="quarter" idx="12"/>
          </p:nvPr>
        </p:nvSpPr>
        <p:spPr/>
        <p:txBody>
          <a:bodyPr/>
          <a:lstStyle/>
          <a:p>
            <a:fld id="{B051ECEC-CDF9-479C-94A5-08019AC27046}" type="slidenum">
              <a:rPr lang="en-US" smtClean="0"/>
              <a:pPr/>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to="" calcmode="lin" valueType="num">
                                      <p:cBhvr>
                                        <p:cTn id="17" dur="1" fill="hold"/>
                                        <p:tgtEl>
                                          <p:spTgt spid="3">
                                            <p:txEl>
                                              <p:pRg st="1" end="1"/>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to="" calcmode="lin" valueType="num">
                                      <p:cBhvr>
                                        <p:cTn id="22" dur="1" fill="hold"/>
                                        <p:tgtEl>
                                          <p:spTgt spid="3">
                                            <p:txEl>
                                              <p:pRg st="2" end="2"/>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to="" calcmode="lin" valueType="num">
                                      <p:cBhvr>
                                        <p:cTn id="27" dur="1" fill="hold"/>
                                        <p:tgtEl>
                                          <p:spTgt spid="3">
                                            <p:txEl>
                                              <p:pRg st="3" end="3"/>
                                            </p:txEl>
                                          </p:spTgt>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to="" calcmode="lin" valueType="num">
                                      <p:cBhvr>
                                        <p:cTn id="32" dur="1" fill="hold"/>
                                        <p:tgtEl>
                                          <p:spTgt spid="3">
                                            <p:txEl>
                                              <p:pRg st="4" end="4"/>
                                            </p:txEl>
                                          </p:spTgt>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to="" calcmode="lin" valueType="num">
                                      <p:cBhvr>
                                        <p:cTn id="37" dur="1" fill="hold"/>
                                        <p:tgtEl>
                                          <p:spTgt spid="3">
                                            <p:txEl>
                                              <p:pRg st="5" end="5"/>
                                            </p:txEl>
                                          </p:spTgt>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to="" calcmode="lin" valueType="num">
                                      <p:cBhvr>
                                        <p:cTn id="42" dur="1" fill="hold"/>
                                        <p:tgtEl>
                                          <p:spTgt spid="3">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None/>
            </a:pPr>
            <a:r>
              <a:rPr lang="en-US" dirty="0" smtClean="0"/>
              <a:t>	The conclusions of Gordon’s model are similar to Walter’s model due to the fact that their sets of assumptions are similar. </a:t>
            </a:r>
          </a:p>
          <a:p>
            <a:pPr marL="514350" lvl="0" indent="-514350">
              <a:buFont typeface="+mj-lt"/>
              <a:buAutoNum type="arabicPeriod"/>
            </a:pPr>
            <a:r>
              <a:rPr lang="en-GB" dirty="0"/>
              <a:t>The market value of P</a:t>
            </a:r>
            <a:r>
              <a:rPr lang="en-GB" baseline="-25000" dirty="0"/>
              <a:t>0</a:t>
            </a:r>
            <a:r>
              <a:rPr lang="en-GB" dirty="0"/>
              <a:t> increases with retention ratio b, for firms with growth opportunities, i.e. when </a:t>
            </a:r>
            <a:r>
              <a:rPr lang="en-GB" i="1" dirty="0"/>
              <a:t>r</a:t>
            </a:r>
            <a:r>
              <a:rPr lang="en-GB" dirty="0"/>
              <a:t> &gt; </a:t>
            </a:r>
            <a:r>
              <a:rPr lang="en-GB" i="1" dirty="0"/>
              <a:t>k</a:t>
            </a:r>
            <a:r>
              <a:rPr lang="en-GB" dirty="0"/>
              <a:t>. </a:t>
            </a:r>
            <a:endParaRPr lang="en-US" dirty="0"/>
          </a:p>
          <a:p>
            <a:pPr marL="514350" lvl="0" indent="-514350">
              <a:buFont typeface="+mj-lt"/>
              <a:buAutoNum type="arabicPeriod"/>
            </a:pPr>
            <a:r>
              <a:rPr lang="en-GB" dirty="0"/>
              <a:t>The market value of the share P</a:t>
            </a:r>
            <a:r>
              <a:rPr lang="en-GB" baseline="-25000" dirty="0"/>
              <a:t>0</a:t>
            </a:r>
            <a:r>
              <a:rPr lang="en-GB" dirty="0"/>
              <a:t> increases with payout ratio (1 – </a:t>
            </a:r>
            <a:r>
              <a:rPr lang="en-GB" i="1" dirty="0"/>
              <a:t>b</a:t>
            </a:r>
            <a:r>
              <a:rPr lang="en-GB" dirty="0"/>
              <a:t>), for declining firms with </a:t>
            </a:r>
            <a:r>
              <a:rPr lang="en-GB" i="1" dirty="0"/>
              <a:t>r </a:t>
            </a:r>
            <a:r>
              <a:rPr lang="en-GB" dirty="0"/>
              <a:t>&lt; </a:t>
            </a:r>
            <a:r>
              <a:rPr lang="en-GB" i="1" dirty="0"/>
              <a:t>k</a:t>
            </a:r>
            <a:r>
              <a:rPr lang="en-GB" dirty="0"/>
              <a:t> </a:t>
            </a:r>
            <a:endParaRPr lang="en-GB" dirty="0" smtClean="0"/>
          </a:p>
          <a:p>
            <a:pPr marL="514350" lvl="0" indent="-514350">
              <a:buFont typeface="+mj-lt"/>
              <a:buAutoNum type="arabicPeriod"/>
            </a:pPr>
            <a:r>
              <a:rPr lang="en-GB" dirty="0"/>
              <a:t>The market value is not affected by the dividend policy where </a:t>
            </a:r>
            <a:r>
              <a:rPr lang="en-GB" i="1" dirty="0" smtClean="0"/>
              <a:t>r</a:t>
            </a:r>
            <a:r>
              <a:rPr lang="en-GB" dirty="0" smtClean="0"/>
              <a:t> = </a:t>
            </a:r>
            <a:r>
              <a:rPr lang="en-GB" i="1" dirty="0" smtClean="0"/>
              <a:t>k</a:t>
            </a:r>
            <a:endParaRPr lang="en-US" i="1" dirty="0"/>
          </a:p>
          <a:p>
            <a:pPr>
              <a:buNone/>
            </a:pPr>
            <a:endParaRPr lang="en-US" dirty="0"/>
          </a:p>
        </p:txBody>
      </p:sp>
      <p:sp>
        <p:nvSpPr>
          <p:cNvPr id="5" name="Slide Number Placeholder 4"/>
          <p:cNvSpPr>
            <a:spLocks noGrp="1"/>
          </p:cNvSpPr>
          <p:nvPr>
            <p:ph type="sldNum" sz="quarter" idx="12"/>
          </p:nvPr>
        </p:nvSpPr>
        <p:spPr/>
        <p:txBody>
          <a:bodyPr/>
          <a:lstStyle/>
          <a:p>
            <a:fld id="{B051ECEC-CDF9-479C-94A5-08019AC27046}" type="slidenum">
              <a:rPr lang="en-US" smtClean="0"/>
              <a:pPr/>
              <a:t>27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to="" calcmode="lin" valueType="num">
                                      <p:cBhvr>
                                        <p:cTn id="22" dur="1" fill="hold"/>
                                        <p:tgtEl>
                                          <p:spTgt spid="3">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Dividends Irrelevance </a:t>
            </a:r>
            <a:endParaRPr lang="en-US" dirty="0"/>
          </a:p>
        </p:txBody>
      </p:sp>
      <p:sp>
        <p:nvSpPr>
          <p:cNvPr id="3" name="Content Placeholder 2"/>
          <p:cNvSpPr>
            <a:spLocks noGrp="1"/>
          </p:cNvSpPr>
          <p:nvPr>
            <p:ph idx="1"/>
          </p:nvPr>
        </p:nvSpPr>
        <p:spPr/>
        <p:txBody>
          <a:bodyPr>
            <a:normAutofit fontScale="92500"/>
          </a:bodyPr>
          <a:lstStyle/>
          <a:p>
            <a:r>
              <a:rPr lang="en-US" dirty="0" smtClean="0"/>
              <a:t>The propagators of this school of thought were France Modigliani and Merton Miller (1961). </a:t>
            </a:r>
          </a:p>
          <a:p>
            <a:r>
              <a:rPr lang="en-US" dirty="0" smtClean="0"/>
              <a:t>They state that the dividend policy employed by a firm does not affect the value of the firm. They argue that the value of the firm is dependent on the firm’s earnings which result from its investment policy, such that when the policy is given the dividend policy is of no consequence. </a:t>
            </a:r>
            <a:endParaRPr lang="en-US" dirty="0"/>
          </a:p>
        </p:txBody>
      </p:sp>
      <p:sp>
        <p:nvSpPr>
          <p:cNvPr id="5" name="Slide Number Placeholder 4"/>
          <p:cNvSpPr>
            <a:spLocks noGrp="1"/>
          </p:cNvSpPr>
          <p:nvPr>
            <p:ph type="sldNum" sz="quarter" idx="12"/>
          </p:nvPr>
        </p:nvSpPr>
        <p:spPr/>
        <p:txBody>
          <a:bodyPr/>
          <a:lstStyle/>
          <a:p>
            <a:fld id="{B051ECEC-CDF9-479C-94A5-08019AC27046}" type="slidenum">
              <a:rPr lang="en-US" smtClean="0"/>
              <a:pPr/>
              <a:t>28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to="" calcmode="lin" valueType="num">
                                      <p:cBhvr>
                                        <p:cTn id="17" dur="1" fill="hold"/>
                                        <p:tgtEl>
                                          <p:spTgt spid="3">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of M-M hypothesis </a:t>
            </a:r>
            <a:endParaRPr lang="en-US" dirty="0"/>
          </a:p>
        </p:txBody>
      </p:sp>
      <p:sp>
        <p:nvSpPr>
          <p:cNvPr id="3" name="Content Placeholder 2"/>
          <p:cNvSpPr>
            <a:spLocks noGrp="1"/>
          </p:cNvSpPr>
          <p:nvPr>
            <p:ph idx="1"/>
          </p:nvPr>
        </p:nvSpPr>
        <p:spPr/>
        <p:txBody>
          <a:bodyPr>
            <a:normAutofit fontScale="85000" lnSpcReduction="20000"/>
          </a:bodyPr>
          <a:lstStyle/>
          <a:p>
            <a:pPr lvl="0"/>
            <a:r>
              <a:rPr lang="en-GB" dirty="0" smtClean="0"/>
              <a:t>Perfect capital markets, i.e. investors behave rationally, information is freely available to all investors, transaction and floatation costs do not exist, no investor is large enough to influence the price of a share. </a:t>
            </a:r>
            <a:endParaRPr lang="en-US" dirty="0" smtClean="0"/>
          </a:p>
          <a:p>
            <a:pPr lvl="0"/>
            <a:r>
              <a:rPr lang="en-GB" dirty="0" smtClean="0"/>
              <a:t>Taxes do not exist; or there is no difference in the tax rates applicable to both dividends and capital gains. </a:t>
            </a:r>
            <a:endParaRPr lang="en-US" dirty="0" smtClean="0"/>
          </a:p>
          <a:p>
            <a:pPr lvl="0"/>
            <a:r>
              <a:rPr lang="en-GB" dirty="0" smtClean="0"/>
              <a:t>The firm has a fixed investment policy </a:t>
            </a:r>
            <a:endParaRPr lang="en-US" dirty="0" smtClean="0"/>
          </a:p>
          <a:p>
            <a:pPr lvl="0"/>
            <a:r>
              <a:rPr lang="en-GB" dirty="0" smtClean="0"/>
              <a:t>The risk of uncertainty does not exist, i.e. all investors are able to forecast future prices and dividends with certainty and one discount rate is appropriate for all securities over all time periods. </a:t>
            </a:r>
            <a:endParaRPr lang="en-US" dirty="0" smtClean="0"/>
          </a:p>
          <a:p>
            <a:endParaRPr lang="en-US" dirty="0"/>
          </a:p>
        </p:txBody>
      </p:sp>
      <p:sp>
        <p:nvSpPr>
          <p:cNvPr id="5" name="Slide Number Placeholder 4"/>
          <p:cNvSpPr>
            <a:spLocks noGrp="1"/>
          </p:cNvSpPr>
          <p:nvPr>
            <p:ph type="sldNum" sz="quarter" idx="12"/>
          </p:nvPr>
        </p:nvSpPr>
        <p:spPr/>
        <p:txBody>
          <a:bodyPr/>
          <a:lstStyle/>
          <a:p>
            <a:fld id="{B051ECEC-CDF9-479C-94A5-08019AC27046}" type="slidenum">
              <a:rPr lang="en-US" smtClean="0"/>
              <a:pPr/>
              <a:t>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to="" calcmode="lin" valueType="num">
                                      <p:cBhvr>
                                        <p:cTn id="17" dur="1" fill="hold"/>
                                        <p:tgtEl>
                                          <p:spTgt spid="3">
                                            <p:txEl>
                                              <p:pRg st="1" end="1"/>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to="" calcmode="lin" valueType="num">
                                      <p:cBhvr>
                                        <p:cTn id="22" dur="1" fill="hold"/>
                                        <p:tgtEl>
                                          <p:spTgt spid="3">
                                            <p:txEl>
                                              <p:pRg st="2" end="2"/>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to="" calcmode="lin" valueType="num">
                                      <p:cBhvr>
                                        <p:cTn id="27" dur="1" fill="hold"/>
                                        <p:tgtEl>
                                          <p:spTgt spid="3">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rmAutofit fontScale="62500" lnSpcReduction="20000"/>
          </a:bodyPr>
          <a:lstStyle/>
          <a:p>
            <a:r>
              <a:rPr lang="en-US" sz="3500" b="1" u="sng" dirty="0"/>
              <a:t>FORMS OF DIVIDEND</a:t>
            </a:r>
            <a:r>
              <a:rPr lang="en-US" sz="3500" dirty="0"/>
              <a:t> </a:t>
            </a:r>
            <a:endParaRPr lang="en-US" sz="3500" dirty="0" smtClean="0"/>
          </a:p>
          <a:p>
            <a:pPr marL="0" indent="0">
              <a:buNone/>
            </a:pPr>
            <a:r>
              <a:rPr lang="en-US" sz="3500" dirty="0" smtClean="0"/>
              <a:t>Generally</a:t>
            </a:r>
            <a:r>
              <a:rPr lang="en-US" sz="3500" dirty="0"/>
              <a:t>, the dividend can be of the following forms (depending upon some factors that will be discussed later): </a:t>
            </a:r>
            <a:endParaRPr lang="en-US" sz="3500" dirty="0" smtClean="0"/>
          </a:p>
          <a:p>
            <a:pPr marL="457200" indent="-457200">
              <a:buAutoNum type="arabicPeriod"/>
            </a:pPr>
            <a:r>
              <a:rPr lang="en-US" sz="3500" b="1" u="sng" dirty="0" smtClean="0"/>
              <a:t>Cash </a:t>
            </a:r>
            <a:r>
              <a:rPr lang="en-US" sz="3500" b="1" u="sng" dirty="0"/>
              <a:t>dividend:</a:t>
            </a:r>
            <a:r>
              <a:rPr lang="en-US" sz="3500" dirty="0"/>
              <a:t> It is the most common form of dividend. Cash here means cash, cheque, warrant, demand draft, pay order or directly through Electronic Clearing Service (ECS) but not in kind. </a:t>
            </a:r>
            <a:endParaRPr lang="en-US" sz="3500" dirty="0" smtClean="0"/>
          </a:p>
          <a:p>
            <a:pPr marL="457200" indent="-457200">
              <a:buAutoNum type="arabicPeriod"/>
            </a:pPr>
            <a:r>
              <a:rPr lang="en-US" sz="3500" b="1" u="sng" dirty="0" smtClean="0"/>
              <a:t>Stock </a:t>
            </a:r>
            <a:r>
              <a:rPr lang="en-US" sz="3500" b="1" u="sng" dirty="0"/>
              <a:t>dividend (Bonus Shares):</a:t>
            </a:r>
            <a:r>
              <a:rPr lang="en-US" sz="3500" dirty="0"/>
              <a:t> It is a distribution of shares in lieu of cash dividend. When the company issues new shares to its existing shareholders without any consideration it is called bonus shares. </a:t>
            </a:r>
            <a:endParaRPr lang="en-US" sz="3500" dirty="0" smtClean="0"/>
          </a:p>
          <a:p>
            <a:pPr marL="0" indent="0">
              <a:buNone/>
            </a:pPr>
            <a:endParaRPr lang="en-US" sz="2900" dirty="0" smtClean="0"/>
          </a:p>
          <a:p>
            <a:pPr fontAlgn="base"/>
            <a:r>
              <a:rPr lang="en-US" sz="3500" b="1" u="sng" dirty="0"/>
              <a:t>Dividend Decision</a:t>
            </a:r>
          </a:p>
          <a:p>
            <a:pPr marL="0" indent="0" fontAlgn="base">
              <a:buNone/>
            </a:pPr>
            <a:r>
              <a:rPr lang="en-US" sz="3500" dirty="0"/>
              <a:t>The dividend is that portion of the profit that is distributed to the shareholders. The decision involved here is how much of the profit earned by the company after paying the taxes is to be distributed to the shareholders. It also includes the part of the profit that should be retained in the business. When the current income is re-invested, the retained earnings increase the firm’s future earning capacity. This extent of retained earnings also influences the financing decision of the firm. The dividend decision should be taken keeping in view the overall objective of maximizing shareholders’ wealth. </a:t>
            </a:r>
          </a:p>
        </p:txBody>
      </p:sp>
      <p:sp>
        <p:nvSpPr>
          <p:cNvPr id="6" name="Slide Number Placeholder 5"/>
          <p:cNvSpPr>
            <a:spLocks noGrp="1"/>
          </p:cNvSpPr>
          <p:nvPr>
            <p:ph type="sldNum" sz="quarter" idx="12"/>
          </p:nvPr>
        </p:nvSpPr>
        <p:spPr/>
        <p:txBody>
          <a:bodyPr/>
          <a:lstStyle/>
          <a:p>
            <a:fld id="{B051ECEC-CDF9-479C-94A5-08019AC27046}" type="slidenum">
              <a:rPr lang="en-US" smtClean="0"/>
              <a:pPr/>
              <a:t>3</a:t>
            </a:fld>
            <a:endParaRPr lang="en-US"/>
          </a:p>
        </p:txBody>
      </p:sp>
    </p:spTree>
    <p:extLst>
      <p:ext uri="{BB962C8B-B14F-4D97-AF65-F5344CB8AC3E}">
        <p14:creationId xmlns:p14="http://schemas.microsoft.com/office/powerpoint/2010/main" val="2871867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Conditions that face a firm operating in a perfect capital market, either; </a:t>
            </a:r>
          </a:p>
          <a:p>
            <a:pPr marL="514350" lvl="0" indent="-514350">
              <a:buFont typeface="+mj-lt"/>
              <a:buAutoNum type="arabicPeriod"/>
            </a:pPr>
            <a:r>
              <a:rPr lang="en-GB" dirty="0" smtClean="0"/>
              <a:t>The firm has sufficient funds to pay dividend</a:t>
            </a:r>
            <a:endParaRPr lang="en-US" dirty="0" smtClean="0"/>
          </a:p>
          <a:p>
            <a:pPr marL="514350" lvl="0" indent="-514350">
              <a:buFont typeface="+mj-lt"/>
              <a:buAutoNum type="arabicPeriod"/>
            </a:pPr>
            <a:r>
              <a:rPr lang="en-GB" dirty="0" smtClean="0"/>
              <a:t>The firm does not have sufficient funds to pay dividend therefore it issues stocks in order to finance payment of dividends</a:t>
            </a:r>
            <a:endParaRPr lang="en-US" dirty="0" smtClean="0"/>
          </a:p>
          <a:p>
            <a:pPr marL="514350" lvl="0" indent="-514350">
              <a:buFont typeface="+mj-lt"/>
              <a:buAutoNum type="arabicPeriod"/>
            </a:pPr>
            <a:r>
              <a:rPr lang="en-GB" dirty="0" smtClean="0"/>
              <a:t>The firm does not pay dividends but the shareholders need cash. </a:t>
            </a:r>
            <a:endParaRPr lang="en-US" dirty="0" smtClean="0"/>
          </a:p>
          <a:p>
            <a:endParaRPr lang="en-US" dirty="0"/>
          </a:p>
        </p:txBody>
      </p:sp>
      <p:sp>
        <p:nvSpPr>
          <p:cNvPr id="5" name="Slide Number Placeholder 4"/>
          <p:cNvSpPr>
            <a:spLocks noGrp="1"/>
          </p:cNvSpPr>
          <p:nvPr>
            <p:ph type="sldNum" sz="quarter" idx="12"/>
          </p:nvPr>
        </p:nvSpPr>
        <p:spPr/>
        <p:txBody>
          <a:bodyPr/>
          <a:lstStyle/>
          <a:p>
            <a:fld id="{B051ECEC-CDF9-479C-94A5-08019AC27046}" type="slidenum">
              <a:rPr lang="en-US" smtClean="0"/>
              <a:pPr/>
              <a:t>30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to="" calcmode="lin" valueType="num">
                                      <p:cBhvr>
                                        <p:cTn id="22" dur="1" fill="hold"/>
                                        <p:tgtEl>
                                          <p:spTgt spid="3">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a:bodyPr>
          <a:lstStyle/>
          <a:p>
            <a:r>
              <a:rPr lang="en-GB" dirty="0" smtClean="0"/>
              <a:t>P</a:t>
            </a:r>
            <a:r>
              <a:rPr lang="en-GB" baseline="-25000" dirty="0" smtClean="0"/>
              <a:t>0</a:t>
            </a:r>
            <a:r>
              <a:rPr lang="en-GB" dirty="0" smtClean="0"/>
              <a:t> = </a:t>
            </a:r>
            <a:r>
              <a:rPr lang="en-GB" u="sng" dirty="0" smtClean="0"/>
              <a:t>(D1+ P1)</a:t>
            </a:r>
          </a:p>
          <a:p>
            <a:pPr>
              <a:buNone/>
            </a:pPr>
            <a:r>
              <a:rPr lang="en-GB" dirty="0" smtClean="0"/>
              <a:t>		    1+Ke</a:t>
            </a:r>
          </a:p>
          <a:p>
            <a:pPr>
              <a:buNone/>
            </a:pPr>
            <a:endParaRPr lang="en-US" dirty="0"/>
          </a:p>
        </p:txBody>
      </p:sp>
      <p:sp>
        <p:nvSpPr>
          <p:cNvPr id="5" name="Slide Number Placeholder 4"/>
          <p:cNvSpPr>
            <a:spLocks noGrp="1"/>
          </p:cNvSpPr>
          <p:nvPr>
            <p:ph type="sldNum" sz="quarter" idx="12"/>
          </p:nvPr>
        </p:nvSpPr>
        <p:spPr/>
        <p:txBody>
          <a:bodyPr/>
          <a:lstStyle/>
          <a:p>
            <a:fld id="{B051ECEC-CDF9-479C-94A5-08019AC27046}" type="slidenum">
              <a:rPr lang="en-US" smtClean="0"/>
              <a:pPr/>
              <a:t>31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 to="" calcmode="lin" valueType="num">
                                      <p:cBhvr>
                                        <p:cTn id="10" dur="1" fill="hold"/>
                                        <p:tgtEl>
                                          <p:spTgt spid="3">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563562"/>
          </a:xfrm>
        </p:spPr>
        <p:txBody>
          <a:bodyPr>
            <a:normAutofit fontScale="90000"/>
          </a:bodyPr>
          <a:lstStyle/>
          <a:p>
            <a:r>
              <a:rPr lang="en-US" dirty="0" smtClean="0"/>
              <a:t>Illustration</a:t>
            </a:r>
            <a:endParaRPr lang="en-US" dirty="0"/>
          </a:p>
        </p:txBody>
      </p:sp>
      <p:sp>
        <p:nvSpPr>
          <p:cNvPr id="3" name="Content Placeholder 2"/>
          <p:cNvSpPr>
            <a:spLocks noGrp="1"/>
          </p:cNvSpPr>
          <p:nvPr>
            <p:ph idx="1"/>
          </p:nvPr>
        </p:nvSpPr>
        <p:spPr>
          <a:xfrm>
            <a:off x="457200" y="990600"/>
            <a:ext cx="8229600" cy="5135563"/>
          </a:xfrm>
        </p:spPr>
        <p:txBody>
          <a:bodyPr>
            <a:normAutofit lnSpcReduction="10000"/>
          </a:bodyPr>
          <a:lstStyle/>
          <a:p>
            <a:pPr>
              <a:buNone/>
            </a:pPr>
            <a:r>
              <a:rPr lang="en-US" sz="2400" dirty="0" smtClean="0"/>
              <a:t>The capital structure of a company Ltd. is as</a:t>
            </a:r>
          </a:p>
          <a:p>
            <a:pPr>
              <a:buNone/>
            </a:pPr>
            <a:r>
              <a:rPr lang="en-US" sz="2400" dirty="0" smtClean="0"/>
              <a:t>follows:</a:t>
            </a:r>
          </a:p>
          <a:p>
            <a:pPr>
              <a:buNone/>
            </a:pPr>
            <a:r>
              <a:rPr lang="en-US" sz="2400" dirty="0" smtClean="0"/>
              <a:t>Equity Share capital (Rs. 100 each): Rs. 100 </a:t>
            </a:r>
            <a:r>
              <a:rPr lang="en-US" sz="2400" dirty="0" err="1" smtClean="0"/>
              <a:t>lakhs</a:t>
            </a:r>
            <a:endParaRPr lang="en-US" sz="2400" dirty="0" smtClean="0"/>
          </a:p>
          <a:p>
            <a:pPr>
              <a:buNone/>
            </a:pPr>
            <a:r>
              <a:rPr lang="en-US" sz="2400" dirty="0" smtClean="0"/>
              <a:t>Earnings for Equity shareholders: Rs. 10 </a:t>
            </a:r>
            <a:r>
              <a:rPr lang="en-US" sz="2400" dirty="0" err="1" smtClean="0"/>
              <a:t>lakhs</a:t>
            </a:r>
            <a:endParaRPr lang="en-US" sz="2400" dirty="0" smtClean="0"/>
          </a:p>
          <a:p>
            <a:pPr>
              <a:buNone/>
            </a:pPr>
            <a:r>
              <a:rPr lang="en-US" sz="2400" dirty="0" smtClean="0"/>
              <a:t>Price of share in the beginning: Rs. 100</a:t>
            </a:r>
          </a:p>
          <a:p>
            <a:pPr>
              <a:buNone/>
            </a:pPr>
            <a:r>
              <a:rPr lang="en-US" sz="2400" dirty="0" smtClean="0"/>
              <a:t>Equity Capitalization Rate: 10%</a:t>
            </a:r>
          </a:p>
          <a:p>
            <a:pPr>
              <a:buNone/>
            </a:pPr>
            <a:r>
              <a:rPr lang="en-US" sz="2400" dirty="0" smtClean="0"/>
              <a:t>Required:</a:t>
            </a:r>
          </a:p>
          <a:p>
            <a:pPr marL="457200" indent="-457200">
              <a:buAutoNum type="alphaLcParenBoth"/>
            </a:pPr>
            <a:r>
              <a:rPr lang="en-US" sz="2400" dirty="0" smtClean="0"/>
              <a:t>Calculate the theoretical market price of equity share under MM Model, if the company is considering a payout of (</a:t>
            </a:r>
            <a:r>
              <a:rPr lang="en-US" sz="2400" dirty="0" err="1" smtClean="0"/>
              <a:t>i</a:t>
            </a:r>
            <a:r>
              <a:rPr lang="en-US" sz="2400" dirty="0" smtClean="0"/>
              <a:t>) 0% (ii) 80%</a:t>
            </a:r>
          </a:p>
          <a:p>
            <a:pPr marL="457200" indent="-457200">
              <a:buAutoNum type="alphaLcParenBoth"/>
            </a:pPr>
            <a:r>
              <a:rPr lang="en-US" sz="2400" dirty="0" smtClean="0"/>
              <a:t>Calculate the value of the firm using MM Model if dividend payout ratio is (</a:t>
            </a:r>
            <a:r>
              <a:rPr lang="en-US" sz="2400" dirty="0" err="1" smtClean="0"/>
              <a:t>i</a:t>
            </a:r>
            <a:r>
              <a:rPr lang="en-US" sz="2400" dirty="0" smtClean="0"/>
              <a:t>) 0% (ii) 80%. The company proposes to make a new investment of Rs. 12,20,000.</a:t>
            </a:r>
          </a:p>
          <a:p>
            <a:pPr>
              <a:buNone/>
            </a:pPr>
            <a:endParaRPr lang="en-US" sz="2400" dirty="0"/>
          </a:p>
        </p:txBody>
      </p:sp>
      <p:sp>
        <p:nvSpPr>
          <p:cNvPr id="6" name="Slide Number Placeholder 5"/>
          <p:cNvSpPr>
            <a:spLocks noGrp="1"/>
          </p:cNvSpPr>
          <p:nvPr>
            <p:ph type="sldNum" sz="quarter" idx="12"/>
          </p:nvPr>
        </p:nvSpPr>
        <p:spPr/>
        <p:txBody>
          <a:bodyPr/>
          <a:lstStyle/>
          <a:p>
            <a:fld id="{B051ECEC-CDF9-479C-94A5-08019AC27046}"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dirty="0" smtClean="0"/>
              <a:t>EPS= Rs. 10,00,000/1,00,000= Rs. 10</a:t>
            </a:r>
          </a:p>
          <a:p>
            <a:pPr>
              <a:buNone/>
            </a:pPr>
            <a:r>
              <a:rPr lang="en-US" dirty="0" smtClean="0"/>
              <a:t>Market Price under MM model:</a:t>
            </a:r>
          </a:p>
          <a:p>
            <a:pPr>
              <a:buNone/>
            </a:pPr>
            <a:r>
              <a:rPr lang="en-US" dirty="0" smtClean="0"/>
              <a:t> P1= P0 (1+Ke)-D1</a:t>
            </a:r>
          </a:p>
          <a:p>
            <a:pPr>
              <a:buNone/>
            </a:pPr>
            <a:endParaRPr lang="en-US" dirty="0"/>
          </a:p>
        </p:txBody>
      </p:sp>
      <p:sp>
        <p:nvSpPr>
          <p:cNvPr id="6" name="Slide Number Placeholder 5"/>
          <p:cNvSpPr>
            <a:spLocks noGrp="1"/>
          </p:cNvSpPr>
          <p:nvPr>
            <p:ph type="sldNum" sz="quarter" idx="12"/>
          </p:nvPr>
        </p:nvSpPr>
        <p:spPr/>
        <p:txBody>
          <a:bodyPr/>
          <a:lstStyle/>
          <a:p>
            <a:fld id="{B051ECEC-CDF9-479C-94A5-08019AC27046}" type="slidenum">
              <a:rPr lang="en-US" smtClean="0"/>
              <a:pPr/>
              <a:t>33</a:t>
            </a:fld>
            <a:endParaRPr lang="en-US"/>
          </a:p>
        </p:txBody>
      </p:sp>
      <p:graphicFrame>
        <p:nvGraphicFramePr>
          <p:cNvPr id="7" name="Table 6"/>
          <p:cNvGraphicFramePr>
            <a:graphicFrameLocks noGrp="1"/>
          </p:cNvGraphicFramePr>
          <p:nvPr/>
        </p:nvGraphicFramePr>
        <p:xfrm>
          <a:off x="609600" y="2819400"/>
          <a:ext cx="8229600" cy="2286000"/>
        </p:xfrm>
        <a:graphic>
          <a:graphicData uri="http://schemas.openxmlformats.org/drawingml/2006/table">
            <a:tbl>
              <a:tblPr firstRow="1" bandRow="1">
                <a:tableStyleId>{5940675A-B579-460E-94D1-54222C63F5DA}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1143000">
                <a:tc>
                  <a:txBody>
                    <a:bodyPr/>
                    <a:lstStyle/>
                    <a:p>
                      <a:pPr algn="ctr"/>
                      <a:r>
                        <a:rPr lang="en-US" sz="2800" dirty="0" smtClean="0"/>
                        <a:t>0% Payout Ratio</a:t>
                      </a:r>
                      <a:endParaRPr lang="en-US" sz="2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80% Payout Ratio</a:t>
                      </a:r>
                    </a:p>
                    <a:p>
                      <a:pPr algn="ctr"/>
                      <a:endParaRPr lang="en-US" sz="2800" dirty="0"/>
                    </a:p>
                  </a:txBody>
                  <a:tcPr/>
                </a:tc>
                <a:extLst>
                  <a:ext uri="{0D108BD9-81ED-4DB2-BD59-A6C34878D82A}">
                    <a16:rowId xmlns:a16="http://schemas.microsoft.com/office/drawing/2014/main" val="10000"/>
                  </a:ext>
                </a:extLst>
              </a:tr>
              <a:tr h="1143000">
                <a:tc>
                  <a:txBody>
                    <a:bodyPr/>
                    <a:lstStyle/>
                    <a:p>
                      <a:pPr algn="ctr"/>
                      <a:r>
                        <a:rPr lang="en-US" sz="2800" dirty="0" smtClean="0"/>
                        <a:t>P1= 100 (1+0.1)-0</a:t>
                      </a:r>
                      <a:r>
                        <a:rPr lang="en-US" sz="2800" baseline="0" dirty="0" smtClean="0"/>
                        <a:t> = 110</a:t>
                      </a:r>
                      <a:endParaRPr lang="en-US" sz="2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P1= 100 (1+0.1)-8</a:t>
                      </a:r>
                      <a:r>
                        <a:rPr lang="en-US" sz="2800" baseline="0" dirty="0" smtClean="0"/>
                        <a:t> = 102</a:t>
                      </a:r>
                      <a:endParaRPr lang="en-US" sz="2800" dirty="0" smtClean="0"/>
                    </a:p>
                    <a:p>
                      <a:pPr algn="ctr"/>
                      <a:endParaRPr lang="en-US" sz="2800"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487362"/>
          </a:xfrm>
        </p:spPr>
        <p:txBody>
          <a:bodyPr>
            <a:noAutofit/>
          </a:bodyPr>
          <a:lstStyle/>
          <a:p>
            <a:r>
              <a:rPr lang="en-US" sz="3200" dirty="0" smtClean="0"/>
              <a:t>Calculation of Value of firm using MM Model</a:t>
            </a:r>
            <a:endParaRPr lang="en-US" sz="3200" dirty="0"/>
          </a:p>
        </p:txBody>
      </p:sp>
      <p:sp>
        <p:nvSpPr>
          <p:cNvPr id="4" name="Date Placeholder 3"/>
          <p:cNvSpPr>
            <a:spLocks noGrp="1"/>
          </p:cNvSpPr>
          <p:nvPr>
            <p:ph type="dt" sz="half" idx="10"/>
          </p:nvPr>
        </p:nvSpPr>
        <p:spPr/>
        <p:txBody>
          <a:bodyPr/>
          <a:lstStyle/>
          <a:p>
            <a:fld id="{94BDEA73-7403-49AB-8AD8-70CC7B912F91}" type="datetime1">
              <a:rPr lang="en-US" smtClean="0"/>
              <a:pPr/>
              <a:t>12/6/2022</a:t>
            </a:fld>
            <a:endParaRPr lang="en-US"/>
          </a:p>
        </p:txBody>
      </p:sp>
      <p:sp>
        <p:nvSpPr>
          <p:cNvPr id="5" name="Footer Placeholder 4"/>
          <p:cNvSpPr>
            <a:spLocks noGrp="1"/>
          </p:cNvSpPr>
          <p:nvPr>
            <p:ph type="ftr" sz="quarter" idx="11"/>
          </p:nvPr>
        </p:nvSpPr>
        <p:spPr/>
        <p:txBody>
          <a:bodyPr/>
          <a:lstStyle/>
          <a:p>
            <a:r>
              <a:rPr lang="en-US" smtClean="0"/>
              <a:t>Dr. Amit Gupta</a:t>
            </a:r>
            <a:endParaRPr lang="en-US"/>
          </a:p>
        </p:txBody>
      </p:sp>
      <p:sp>
        <p:nvSpPr>
          <p:cNvPr id="6" name="Slide Number Placeholder 5"/>
          <p:cNvSpPr>
            <a:spLocks noGrp="1"/>
          </p:cNvSpPr>
          <p:nvPr>
            <p:ph type="sldNum" sz="quarter" idx="12"/>
          </p:nvPr>
        </p:nvSpPr>
        <p:spPr/>
        <p:txBody>
          <a:bodyPr/>
          <a:lstStyle/>
          <a:p>
            <a:fld id="{B051ECEC-CDF9-479C-94A5-08019AC27046}" type="slidenum">
              <a:rPr lang="en-US" smtClean="0"/>
              <a:pPr/>
              <a:t>34</a:t>
            </a:fld>
            <a:endParaRPr lang="en-US"/>
          </a:p>
        </p:txBody>
      </p:sp>
      <p:graphicFrame>
        <p:nvGraphicFramePr>
          <p:cNvPr id="7" name="Table 6"/>
          <p:cNvGraphicFramePr>
            <a:graphicFrameLocks noGrp="1"/>
          </p:cNvGraphicFramePr>
          <p:nvPr/>
        </p:nvGraphicFramePr>
        <p:xfrm>
          <a:off x="304800" y="914401"/>
          <a:ext cx="8686800" cy="6063174"/>
        </p:xfrm>
        <a:graphic>
          <a:graphicData uri="http://schemas.openxmlformats.org/drawingml/2006/table">
            <a:tbl>
              <a:tblPr firstRow="1" bandRow="1">
                <a:tableStyleId>{5940675A-B579-460E-94D1-54222C63F5DA}</a:tableStyleId>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416169">
                <a:tc>
                  <a:txBody>
                    <a:bodyPr/>
                    <a:lstStyle/>
                    <a:p>
                      <a:pPr algn="l"/>
                      <a:r>
                        <a:rPr lang="en-US" sz="1400" dirty="0" smtClean="0"/>
                        <a:t>Particulars</a:t>
                      </a:r>
                      <a:endParaRPr lang="en-US" sz="1400" dirty="0"/>
                    </a:p>
                  </a:txBody>
                  <a:tcPr/>
                </a:tc>
                <a:tc>
                  <a:txBody>
                    <a:bodyPr/>
                    <a:lstStyle/>
                    <a:p>
                      <a:pPr algn="l"/>
                      <a:r>
                        <a:rPr lang="en-US" sz="1400" dirty="0" smtClean="0"/>
                        <a:t>When Dividend is not declared</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When Dividend is declared</a:t>
                      </a:r>
                    </a:p>
                  </a:txBody>
                  <a:tcPr/>
                </a:tc>
                <a:extLst>
                  <a:ext uri="{0D108BD9-81ED-4DB2-BD59-A6C34878D82A}">
                    <a16:rowId xmlns:a16="http://schemas.microsoft.com/office/drawing/2014/main" val="10000"/>
                  </a:ext>
                </a:extLst>
              </a:tr>
              <a:tr h="416169">
                <a:tc>
                  <a:txBody>
                    <a:bodyPr/>
                    <a:lstStyle/>
                    <a:p>
                      <a:pPr algn="l"/>
                      <a:r>
                        <a:rPr lang="en-US" sz="1400" dirty="0" smtClean="0"/>
                        <a:t>D1=</a:t>
                      </a:r>
                      <a:r>
                        <a:rPr lang="en-US" sz="1400" baseline="0" dirty="0" smtClean="0"/>
                        <a:t> Dividend per share declared</a:t>
                      </a:r>
                      <a:endParaRPr lang="en-US" sz="1400" dirty="0"/>
                    </a:p>
                  </a:txBody>
                  <a:tcPr/>
                </a:tc>
                <a:tc>
                  <a:txBody>
                    <a:bodyPr/>
                    <a:lstStyle/>
                    <a:p>
                      <a:pPr algn="l"/>
                      <a:r>
                        <a:rPr lang="en-US" sz="1400" dirty="0" smtClean="0"/>
                        <a:t>Rs. 0</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Rs. 8</a:t>
                      </a:r>
                    </a:p>
                  </a:txBody>
                  <a:tcPr/>
                </a:tc>
                <a:extLst>
                  <a:ext uri="{0D108BD9-81ED-4DB2-BD59-A6C34878D82A}">
                    <a16:rowId xmlns:a16="http://schemas.microsoft.com/office/drawing/2014/main" val="10001"/>
                  </a:ext>
                </a:extLst>
              </a:tr>
              <a:tr h="438443">
                <a:tc>
                  <a:txBody>
                    <a:bodyPr/>
                    <a:lstStyle/>
                    <a:p>
                      <a:pPr algn="l"/>
                      <a:r>
                        <a:rPr lang="en-US" sz="1400" dirty="0" smtClean="0"/>
                        <a:t>P1= P0 (1+Ke)-D1</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P1= 100 (1+0.1)-0</a:t>
                      </a:r>
                      <a:r>
                        <a:rPr lang="en-US" sz="1400" baseline="0" dirty="0" smtClean="0"/>
                        <a:t> = 110</a:t>
                      </a:r>
                      <a:endParaRPr lang="en-US" sz="1400" dirty="0" smtClean="0"/>
                    </a:p>
                    <a:p>
                      <a:pPr algn="l"/>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P1= 100 (1+0.1)-8</a:t>
                      </a:r>
                      <a:r>
                        <a:rPr lang="en-US" sz="1400" baseline="0" dirty="0" smtClean="0"/>
                        <a:t> = 102</a:t>
                      </a:r>
                      <a:endParaRPr lang="en-US" sz="1400" dirty="0" smtClean="0"/>
                    </a:p>
                    <a:p>
                      <a:pPr algn="l"/>
                      <a:endParaRPr lang="en-US" sz="1400" dirty="0"/>
                    </a:p>
                  </a:txBody>
                  <a:tcPr/>
                </a:tc>
                <a:extLst>
                  <a:ext uri="{0D108BD9-81ED-4DB2-BD59-A6C34878D82A}">
                    <a16:rowId xmlns:a16="http://schemas.microsoft.com/office/drawing/2014/main" val="10002"/>
                  </a:ext>
                </a:extLst>
              </a:tr>
              <a:tr h="438443">
                <a:tc>
                  <a:txBody>
                    <a:bodyPr/>
                    <a:lstStyle/>
                    <a:p>
                      <a:pPr algn="l"/>
                      <a:r>
                        <a:rPr lang="en-US" sz="1400" dirty="0" smtClean="0"/>
                        <a:t>n= No. of old shares</a:t>
                      </a:r>
                      <a:endParaRPr lang="en-US" sz="1400" dirty="0"/>
                    </a:p>
                  </a:txBody>
                  <a:tcPr/>
                </a:tc>
                <a:tc>
                  <a:txBody>
                    <a:bodyPr/>
                    <a:lstStyle/>
                    <a:p>
                      <a:pPr algn="l"/>
                      <a:r>
                        <a:rPr lang="en-US" sz="1400" dirty="0" smtClean="0"/>
                        <a:t>1,00,000</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1,00,000</a:t>
                      </a:r>
                    </a:p>
                    <a:p>
                      <a:pPr algn="l"/>
                      <a:endParaRPr lang="en-US" sz="1400" dirty="0"/>
                    </a:p>
                  </a:txBody>
                  <a:tcPr/>
                </a:tc>
                <a:extLst>
                  <a:ext uri="{0D108BD9-81ED-4DB2-BD59-A6C34878D82A}">
                    <a16:rowId xmlns:a16="http://schemas.microsoft.com/office/drawing/2014/main" val="10003"/>
                  </a:ext>
                </a:extLst>
              </a:tr>
              <a:tr h="438443">
                <a:tc>
                  <a:txBody>
                    <a:bodyPr/>
                    <a:lstStyle/>
                    <a:p>
                      <a:pPr algn="l"/>
                      <a:r>
                        <a:rPr lang="en-US" sz="1400" dirty="0" smtClean="0"/>
                        <a:t>Y= Total earnings for equity</a:t>
                      </a:r>
                      <a:r>
                        <a:rPr lang="en-US" sz="1400" baseline="0" dirty="0" smtClean="0"/>
                        <a:t> shareholders</a:t>
                      </a:r>
                      <a:endParaRPr lang="en-US" sz="1400" dirty="0"/>
                    </a:p>
                  </a:txBody>
                  <a:tcPr/>
                </a:tc>
                <a:tc>
                  <a:txBody>
                    <a:bodyPr/>
                    <a:lstStyle/>
                    <a:p>
                      <a:pPr algn="l"/>
                      <a:r>
                        <a:rPr lang="en-US" sz="1400" dirty="0" smtClean="0"/>
                        <a:t>Rs. 10,00,000</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Rs. 10,00,000</a:t>
                      </a:r>
                    </a:p>
                    <a:p>
                      <a:pPr algn="l"/>
                      <a:endParaRPr lang="en-US" sz="1400" dirty="0"/>
                    </a:p>
                  </a:txBody>
                  <a:tcPr/>
                </a:tc>
                <a:extLst>
                  <a:ext uri="{0D108BD9-81ED-4DB2-BD59-A6C34878D82A}">
                    <a16:rowId xmlns:a16="http://schemas.microsoft.com/office/drawing/2014/main" val="10004"/>
                  </a:ext>
                </a:extLst>
              </a:tr>
              <a:tr h="438443">
                <a:tc>
                  <a:txBody>
                    <a:bodyPr/>
                    <a:lstStyle/>
                    <a:p>
                      <a:pPr algn="l"/>
                      <a:r>
                        <a:rPr lang="en-US" sz="1400" dirty="0" smtClean="0"/>
                        <a:t>nD1= Total Dividend declared</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1,00,000 x 0 = 0</a:t>
                      </a:r>
                    </a:p>
                    <a:p>
                      <a:pPr algn="l"/>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1,00,000 x 8 = 8,00,000</a:t>
                      </a:r>
                    </a:p>
                    <a:p>
                      <a:pPr algn="l"/>
                      <a:endParaRPr lang="en-US" sz="1400" dirty="0"/>
                    </a:p>
                  </a:txBody>
                  <a:tcPr/>
                </a:tc>
                <a:extLst>
                  <a:ext uri="{0D108BD9-81ED-4DB2-BD59-A6C34878D82A}">
                    <a16:rowId xmlns:a16="http://schemas.microsoft.com/office/drawing/2014/main" val="10005"/>
                  </a:ext>
                </a:extLst>
              </a:tr>
              <a:tr h="416169">
                <a:tc>
                  <a:txBody>
                    <a:bodyPr/>
                    <a:lstStyle/>
                    <a:p>
                      <a:pPr algn="l"/>
                      <a:r>
                        <a:rPr lang="en-US" sz="1400" dirty="0" smtClean="0"/>
                        <a:t>Y- nD1=</a:t>
                      </a:r>
                      <a:r>
                        <a:rPr lang="en-US" sz="1400" baseline="0" dirty="0" smtClean="0"/>
                        <a:t> Retained earnings</a:t>
                      </a:r>
                      <a:endParaRPr lang="en-US" sz="1400" dirty="0"/>
                    </a:p>
                  </a:txBody>
                  <a:tcPr/>
                </a:tc>
                <a:tc>
                  <a:txBody>
                    <a:bodyPr/>
                    <a:lstStyle/>
                    <a:p>
                      <a:pPr algn="l"/>
                      <a:r>
                        <a:rPr lang="en-US" sz="1400" dirty="0" smtClean="0"/>
                        <a:t>10,00,000-0 = 10,00,000</a:t>
                      </a:r>
                      <a:endParaRPr lang="en-US" sz="1400" dirty="0"/>
                    </a:p>
                  </a:txBody>
                  <a:tcPr/>
                </a:tc>
                <a:tc>
                  <a:txBody>
                    <a:bodyPr/>
                    <a:lstStyle/>
                    <a:p>
                      <a:pPr algn="l"/>
                      <a:r>
                        <a:rPr lang="en-US" sz="1400" dirty="0" smtClean="0"/>
                        <a:t>10,00,000 – 8,00,000= 2,00,000</a:t>
                      </a:r>
                      <a:endParaRPr lang="en-US" sz="1400" dirty="0"/>
                    </a:p>
                  </a:txBody>
                  <a:tcPr/>
                </a:tc>
                <a:extLst>
                  <a:ext uri="{0D108BD9-81ED-4DB2-BD59-A6C34878D82A}">
                    <a16:rowId xmlns:a16="http://schemas.microsoft.com/office/drawing/2014/main" val="10006"/>
                  </a:ext>
                </a:extLst>
              </a:tr>
              <a:tr h="438443">
                <a:tc>
                  <a:txBody>
                    <a:bodyPr/>
                    <a:lstStyle/>
                    <a:p>
                      <a:pPr algn="l"/>
                      <a:r>
                        <a:rPr lang="en-US" sz="1400" dirty="0" smtClean="0"/>
                        <a:t>I= Investment</a:t>
                      </a:r>
                      <a:r>
                        <a:rPr lang="en-US" sz="1400" baseline="0" dirty="0" smtClean="0"/>
                        <a:t> to be made</a:t>
                      </a:r>
                      <a:endParaRPr lang="en-US" sz="1400" dirty="0"/>
                    </a:p>
                  </a:txBody>
                  <a:tcPr/>
                </a:tc>
                <a:tc>
                  <a:txBody>
                    <a:bodyPr/>
                    <a:lstStyle/>
                    <a:p>
                      <a:pPr algn="l"/>
                      <a:r>
                        <a:rPr lang="en-US" sz="1400" dirty="0" smtClean="0"/>
                        <a:t>Rs. 12,20,000</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Rs. 12,20,000</a:t>
                      </a:r>
                    </a:p>
                    <a:p>
                      <a:pPr algn="l"/>
                      <a:endParaRPr lang="en-US" sz="1400" dirty="0"/>
                    </a:p>
                  </a:txBody>
                  <a:tcPr/>
                </a:tc>
                <a:extLst>
                  <a:ext uri="{0D108BD9-81ED-4DB2-BD59-A6C34878D82A}">
                    <a16:rowId xmlns:a16="http://schemas.microsoft.com/office/drawing/2014/main" val="10007"/>
                  </a:ext>
                </a:extLst>
              </a:tr>
              <a:tr h="416169">
                <a:tc>
                  <a:txBody>
                    <a:bodyPr/>
                    <a:lstStyle/>
                    <a:p>
                      <a:pPr algn="l"/>
                      <a:r>
                        <a:rPr lang="en-US" sz="1400" dirty="0" smtClean="0"/>
                        <a:t>E= External</a:t>
                      </a:r>
                      <a:r>
                        <a:rPr lang="en-US" sz="1400" baseline="0" dirty="0" smtClean="0"/>
                        <a:t> financing</a:t>
                      </a:r>
                      <a:endParaRPr lang="en-US" sz="1400" dirty="0"/>
                    </a:p>
                  </a:txBody>
                  <a:tcPr/>
                </a:tc>
                <a:tc>
                  <a:txBody>
                    <a:bodyPr/>
                    <a:lstStyle/>
                    <a:p>
                      <a:pPr algn="l"/>
                      <a:r>
                        <a:rPr lang="en-US" sz="1400" dirty="0" smtClean="0"/>
                        <a:t>12,20,000- 10,00,000= 2,20,000</a:t>
                      </a:r>
                      <a:endParaRPr lang="en-US" sz="1400" dirty="0"/>
                    </a:p>
                  </a:txBody>
                  <a:tcPr/>
                </a:tc>
                <a:tc>
                  <a:txBody>
                    <a:bodyPr/>
                    <a:lstStyle/>
                    <a:p>
                      <a:pPr algn="l"/>
                      <a:r>
                        <a:rPr lang="en-US" sz="1400" dirty="0" smtClean="0"/>
                        <a:t>12,20,000-2,00,000 = 10,20,000</a:t>
                      </a:r>
                      <a:endParaRPr lang="en-US" sz="1400" dirty="0"/>
                    </a:p>
                  </a:txBody>
                  <a:tcPr/>
                </a:tc>
                <a:extLst>
                  <a:ext uri="{0D108BD9-81ED-4DB2-BD59-A6C34878D82A}">
                    <a16:rowId xmlns:a16="http://schemas.microsoft.com/office/drawing/2014/main" val="10008"/>
                  </a:ext>
                </a:extLst>
              </a:tr>
              <a:tr h="416169">
                <a:tc>
                  <a:txBody>
                    <a:bodyPr/>
                    <a:lstStyle/>
                    <a:p>
                      <a:pPr algn="l"/>
                      <a:r>
                        <a:rPr lang="en-US" sz="1400" dirty="0" smtClean="0"/>
                        <a:t>∆n</a:t>
                      </a:r>
                      <a:r>
                        <a:rPr lang="en-US" sz="1400" baseline="0" dirty="0" smtClean="0"/>
                        <a:t> = no. of shares to be issued</a:t>
                      </a:r>
                      <a:endParaRPr lang="en-US" sz="1400" dirty="0"/>
                    </a:p>
                  </a:txBody>
                  <a:tcPr/>
                </a:tc>
                <a:tc>
                  <a:txBody>
                    <a:bodyPr/>
                    <a:lstStyle/>
                    <a:p>
                      <a:pPr algn="l"/>
                      <a:r>
                        <a:rPr lang="en-US" sz="1400" dirty="0" smtClean="0"/>
                        <a:t>Rs. 2,20,000/110= 2,000</a:t>
                      </a:r>
                      <a:endParaRPr lang="en-US" sz="1400" dirty="0"/>
                    </a:p>
                  </a:txBody>
                  <a:tcPr/>
                </a:tc>
                <a:tc>
                  <a:txBody>
                    <a:bodyPr/>
                    <a:lstStyle/>
                    <a:p>
                      <a:pPr algn="l"/>
                      <a:r>
                        <a:rPr lang="en-US" sz="1400" dirty="0" smtClean="0"/>
                        <a:t>10,20,000/102 = 10,000</a:t>
                      </a:r>
                      <a:endParaRPr lang="en-US" sz="1400" dirty="0"/>
                    </a:p>
                  </a:txBody>
                  <a:tcPr/>
                </a:tc>
                <a:extLst>
                  <a:ext uri="{0D108BD9-81ED-4DB2-BD59-A6C34878D82A}">
                    <a16:rowId xmlns:a16="http://schemas.microsoft.com/office/drawing/2014/main" val="10009"/>
                  </a:ext>
                </a:extLst>
              </a:tr>
              <a:tr h="416169">
                <a:tc>
                  <a:txBody>
                    <a:bodyPr/>
                    <a:lstStyle/>
                    <a:p>
                      <a:pPr algn="l"/>
                      <a:r>
                        <a:rPr lang="en-US" sz="1400" dirty="0" smtClean="0"/>
                        <a:t>n</a:t>
                      </a:r>
                      <a:r>
                        <a:rPr lang="en-US" sz="1400" baseline="0" dirty="0" smtClean="0"/>
                        <a:t> + </a:t>
                      </a:r>
                      <a:r>
                        <a:rPr lang="en-US" sz="1400" dirty="0" smtClean="0"/>
                        <a:t>∆n</a:t>
                      </a:r>
                      <a:r>
                        <a:rPr lang="en-US" sz="1400" baseline="0" dirty="0" smtClean="0"/>
                        <a:t> = </a:t>
                      </a:r>
                      <a:r>
                        <a:rPr lang="en-US" sz="1400" dirty="0" smtClean="0"/>
                        <a:t>Total no. of shares </a:t>
                      </a:r>
                      <a:endParaRPr lang="en-US" sz="1400" dirty="0"/>
                    </a:p>
                  </a:txBody>
                  <a:tcPr/>
                </a:tc>
                <a:tc>
                  <a:txBody>
                    <a:bodyPr/>
                    <a:lstStyle/>
                    <a:p>
                      <a:pPr algn="l"/>
                      <a:r>
                        <a:rPr lang="en-US" sz="1400" dirty="0" smtClean="0"/>
                        <a:t>1,00,000 + 2,000 = 1,02,000</a:t>
                      </a:r>
                      <a:endParaRPr lang="en-US" sz="1400" dirty="0"/>
                    </a:p>
                  </a:txBody>
                  <a:tcPr/>
                </a:tc>
                <a:tc>
                  <a:txBody>
                    <a:bodyPr/>
                    <a:lstStyle/>
                    <a:p>
                      <a:pPr algn="l"/>
                      <a:r>
                        <a:rPr lang="en-US" sz="1400" dirty="0" smtClean="0"/>
                        <a:t>1,00,000 + 10,000 = 1,10,000</a:t>
                      </a:r>
                      <a:endParaRPr lang="en-US" sz="1400" dirty="0"/>
                    </a:p>
                  </a:txBody>
                  <a:tcPr/>
                </a:tc>
                <a:extLst>
                  <a:ext uri="{0D108BD9-81ED-4DB2-BD59-A6C34878D82A}">
                    <a16:rowId xmlns:a16="http://schemas.microsoft.com/office/drawing/2014/main" val="10010"/>
                  </a:ext>
                </a:extLst>
              </a:tr>
              <a:tr h="416169">
                <a:tc>
                  <a:txBody>
                    <a:bodyPr/>
                    <a:lstStyle/>
                    <a:p>
                      <a:pPr algn="l"/>
                      <a:r>
                        <a:rPr lang="en-US" sz="1400" dirty="0" smtClean="0"/>
                        <a:t>Value of firm = </a:t>
                      </a:r>
                      <a:r>
                        <a:rPr lang="en-US" sz="1400" u="sng" dirty="0" smtClean="0"/>
                        <a:t>nD1 + (n + ∆n)P1 - E </a:t>
                      </a:r>
                    </a:p>
                    <a:p>
                      <a:pPr algn="l"/>
                      <a:r>
                        <a:rPr lang="en-US" sz="1400" u="none" dirty="0" smtClean="0"/>
                        <a:t>                                            1+Ke</a:t>
                      </a:r>
                      <a:endParaRPr lang="en-US" sz="1400" u="none" dirty="0"/>
                    </a:p>
                  </a:txBody>
                  <a:tcPr/>
                </a:tc>
                <a:tc>
                  <a:txBody>
                    <a:bodyPr/>
                    <a:lstStyle/>
                    <a:p>
                      <a:pPr algn="l"/>
                      <a:r>
                        <a:rPr lang="en-US" sz="1400" u="sng" dirty="0" smtClean="0"/>
                        <a:t>0+ (1,02,000  x Rs. 110) – 2,20,000 </a:t>
                      </a:r>
                    </a:p>
                    <a:p>
                      <a:pPr algn="l"/>
                      <a:r>
                        <a:rPr lang="en-US" sz="1400" u="none" dirty="0" smtClean="0"/>
                        <a:t>                            1.1</a:t>
                      </a:r>
                    </a:p>
                    <a:p>
                      <a:pPr algn="l"/>
                      <a:r>
                        <a:rPr lang="en-US" sz="1400" u="none" dirty="0" smtClean="0"/>
                        <a:t>= Rs. 100 </a:t>
                      </a:r>
                      <a:r>
                        <a:rPr lang="en-US" sz="1400" u="none" dirty="0" err="1" smtClean="0"/>
                        <a:t>lakhs</a:t>
                      </a:r>
                      <a:endParaRPr lang="en-US" sz="1400" u="none" dirty="0"/>
                    </a:p>
                  </a:txBody>
                  <a:tcPr/>
                </a:tc>
                <a:tc>
                  <a:txBody>
                    <a:bodyPr/>
                    <a:lstStyle/>
                    <a:p>
                      <a:pPr algn="l"/>
                      <a:r>
                        <a:rPr lang="en-US" sz="1200" u="sng" dirty="0" smtClean="0"/>
                        <a:t>8,00,000 + (1,10,000  x Rs. 102) – 10,20,000</a:t>
                      </a:r>
                      <a:r>
                        <a:rPr lang="en-US" sz="1600" u="sng" dirty="0" smtClean="0"/>
                        <a:t> </a:t>
                      </a:r>
                    </a:p>
                    <a:p>
                      <a:pPr algn="l"/>
                      <a:r>
                        <a:rPr lang="en-US" sz="1400" u="none" dirty="0" smtClean="0"/>
                        <a:t>                            1.1</a:t>
                      </a:r>
                    </a:p>
                    <a:p>
                      <a:pPr algn="l"/>
                      <a:r>
                        <a:rPr lang="en-US" sz="1400" u="none" dirty="0" smtClean="0"/>
                        <a:t>= Rs. 100 </a:t>
                      </a:r>
                      <a:r>
                        <a:rPr lang="en-US" sz="1400" u="none" dirty="0" err="1" smtClean="0"/>
                        <a:t>lakhs</a:t>
                      </a:r>
                      <a:endParaRPr lang="en-US" sz="1400" u="none" dirty="0" smtClean="0"/>
                    </a:p>
                    <a:p>
                      <a:pPr algn="l"/>
                      <a:endParaRPr lang="en-US" sz="1400" dirty="0"/>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563562"/>
          </a:xfrm>
        </p:spPr>
        <p:txBody>
          <a:bodyPr>
            <a:normAutofit fontScale="90000"/>
          </a:bodyPr>
          <a:lstStyle/>
          <a:p>
            <a:r>
              <a:rPr lang="en-US" dirty="0" smtClean="0"/>
              <a:t>Illustration</a:t>
            </a:r>
            <a:endParaRPr lang="en-US" dirty="0"/>
          </a:p>
        </p:txBody>
      </p:sp>
      <p:sp>
        <p:nvSpPr>
          <p:cNvPr id="3" name="Content Placeholder 2"/>
          <p:cNvSpPr>
            <a:spLocks noGrp="1"/>
          </p:cNvSpPr>
          <p:nvPr>
            <p:ph idx="1"/>
          </p:nvPr>
        </p:nvSpPr>
        <p:spPr>
          <a:xfrm>
            <a:off x="457200" y="990600"/>
            <a:ext cx="8229600" cy="5135563"/>
          </a:xfrm>
        </p:spPr>
        <p:txBody>
          <a:bodyPr>
            <a:normAutofit/>
          </a:bodyPr>
          <a:lstStyle/>
          <a:p>
            <a:pPr>
              <a:buNone/>
            </a:pPr>
            <a:r>
              <a:rPr lang="en-US" sz="2400" dirty="0" smtClean="0"/>
              <a:t>The Agro-chemical company belongs to a risk class for which the</a:t>
            </a:r>
          </a:p>
          <a:p>
            <a:pPr>
              <a:buNone/>
            </a:pPr>
            <a:r>
              <a:rPr lang="en-US" sz="2400" dirty="0" smtClean="0"/>
              <a:t>appropriate </a:t>
            </a:r>
            <a:r>
              <a:rPr lang="en-US" sz="2400" dirty="0" err="1" smtClean="0"/>
              <a:t>capitalisation</a:t>
            </a:r>
            <a:r>
              <a:rPr lang="en-US" sz="2400" dirty="0" smtClean="0"/>
              <a:t> is 10%. It currently has 1,00,000 shares</a:t>
            </a:r>
          </a:p>
          <a:p>
            <a:pPr>
              <a:buNone/>
            </a:pPr>
            <a:r>
              <a:rPr lang="en-US" sz="2400" dirty="0" smtClean="0"/>
              <a:t>selling at Rs. 100 each. The company is contemplating</a:t>
            </a:r>
          </a:p>
          <a:p>
            <a:pPr>
              <a:buNone/>
            </a:pPr>
            <a:r>
              <a:rPr lang="en-US" sz="2400" dirty="0" smtClean="0"/>
              <a:t>declaration of a dividend of Rs. 5 per share at the end of current</a:t>
            </a:r>
          </a:p>
          <a:p>
            <a:pPr>
              <a:buNone/>
            </a:pPr>
            <a:r>
              <a:rPr lang="en-US" sz="2400" dirty="0" smtClean="0"/>
              <a:t>fiscal year which has just begun. What will be the price of the</a:t>
            </a:r>
          </a:p>
          <a:p>
            <a:pPr>
              <a:buNone/>
            </a:pPr>
            <a:r>
              <a:rPr lang="en-US" sz="2400" dirty="0" smtClean="0"/>
              <a:t>share at the end of the year, if a dividend is not declared? What</a:t>
            </a:r>
          </a:p>
          <a:p>
            <a:pPr>
              <a:buNone/>
            </a:pPr>
            <a:r>
              <a:rPr lang="en-US" sz="2400" dirty="0" smtClean="0"/>
              <a:t>will it be if one is declared? Answer on the basis of MM model</a:t>
            </a:r>
          </a:p>
          <a:p>
            <a:pPr>
              <a:buNone/>
            </a:pPr>
            <a:r>
              <a:rPr lang="en-US" sz="2400" dirty="0" smtClean="0"/>
              <a:t>and assume there are no taxes?</a:t>
            </a:r>
          </a:p>
          <a:p>
            <a:pPr>
              <a:buNone/>
            </a:pPr>
            <a:endParaRPr lang="en-US" sz="2400" dirty="0" smtClean="0"/>
          </a:p>
          <a:p>
            <a:pPr>
              <a:buNone/>
            </a:pPr>
            <a:endParaRPr lang="en-US" sz="2400" dirty="0" smtClean="0"/>
          </a:p>
        </p:txBody>
      </p:sp>
      <p:sp>
        <p:nvSpPr>
          <p:cNvPr id="6" name="Slide Number Placeholder 5"/>
          <p:cNvSpPr>
            <a:spLocks noGrp="1"/>
          </p:cNvSpPr>
          <p:nvPr>
            <p:ph type="sldNum" sz="quarter" idx="12"/>
          </p:nvPr>
        </p:nvSpPr>
        <p:spPr/>
        <p:txBody>
          <a:bodyPr/>
          <a:lstStyle/>
          <a:p>
            <a:fld id="{B051ECEC-CDF9-479C-94A5-08019AC27046}" type="slidenum">
              <a:rPr lang="en-US" smtClean="0"/>
              <a:pPr/>
              <a:t>35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to="" calcmode="lin" valueType="num">
                                      <p:cBhvr>
                                        <p:cTn id="15" dur="1" fill="hold"/>
                                        <p:tgtEl>
                                          <p:spTgt spid="3">
                                            <p:txEl>
                                              <p:pRg st="1" end="1"/>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to="" calcmode="lin" valueType="num">
                                      <p:cBhvr>
                                        <p:cTn id="18" dur="1" fill="hold"/>
                                        <p:tgtEl>
                                          <p:spTgt spid="3">
                                            <p:txEl>
                                              <p:pRg st="2" end="2"/>
                                            </p:txEl>
                                          </p:spTgt>
                                        </p:tgtEl>
                                        <p:attrNameLst>
                                          <p:attrName/>
                                        </p:attrNameLst>
                                      </p:cBhvr>
                                    </p:anim>
                                  </p:childTnLst>
                                </p:cTn>
                              </p:par>
                              <p:par>
                                <p:cTn id="19" presetID="24"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to="" calcmode="lin" valueType="num">
                                      <p:cBhvr>
                                        <p:cTn id="21" dur="1" fill="hold"/>
                                        <p:tgtEl>
                                          <p:spTgt spid="3">
                                            <p:txEl>
                                              <p:pRg st="3" end="3"/>
                                            </p:txEl>
                                          </p:spTgt>
                                        </p:tgtEl>
                                        <p:attrNameLst>
                                          <p:attrName/>
                                        </p:attrNameLst>
                                      </p:cBhvr>
                                    </p:anim>
                                  </p:childTnLst>
                                </p:cTn>
                              </p:par>
                              <p:par>
                                <p:cTn id="22" presetID="24"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to="" calcmode="lin" valueType="num">
                                      <p:cBhvr>
                                        <p:cTn id="24" dur="1" fill="hold"/>
                                        <p:tgtEl>
                                          <p:spTgt spid="3">
                                            <p:txEl>
                                              <p:pRg st="4" end="4"/>
                                            </p:txEl>
                                          </p:spTgt>
                                        </p:tgtEl>
                                        <p:attrNameLst>
                                          <p:attrName/>
                                        </p:attrNameLst>
                                      </p:cBhvr>
                                    </p:anim>
                                  </p:childTnLst>
                                </p:cTn>
                              </p:par>
                              <p:par>
                                <p:cTn id="25" presetID="24"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to="" calcmode="lin" valueType="num">
                                      <p:cBhvr>
                                        <p:cTn id="27" dur="1" fill="hold"/>
                                        <p:tgtEl>
                                          <p:spTgt spid="3">
                                            <p:txEl>
                                              <p:pRg st="5" end="5"/>
                                            </p:txEl>
                                          </p:spTgt>
                                        </p:tgtEl>
                                        <p:attrNameLst>
                                          <p:attrName/>
                                        </p:attrNameLst>
                                      </p:cBhvr>
                                    </p:anim>
                                  </p:childTnLst>
                                </p:cTn>
                              </p:par>
                              <p:par>
                                <p:cTn id="28" presetID="24"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 to="" calcmode="lin" valueType="num">
                                      <p:cBhvr>
                                        <p:cTn id="30" dur="1" fill="hold"/>
                                        <p:tgtEl>
                                          <p:spTgt spid="3">
                                            <p:txEl>
                                              <p:pRg st="6" end="6"/>
                                            </p:txEl>
                                          </p:spTgt>
                                        </p:tgtEl>
                                        <p:attrNameLst>
                                          <p:attrName/>
                                        </p:attrNameLst>
                                      </p:cBhvr>
                                    </p:anim>
                                  </p:childTnLst>
                                </p:cTn>
                              </p:par>
                              <p:par>
                                <p:cTn id="31" presetID="24"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to="" calcmode="lin" valueType="num">
                                      <p:cBhvr>
                                        <p:cTn id="33" dur="1" fill="hold"/>
                                        <p:tgtEl>
                                          <p:spTgt spid="3">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
            </a:r>
            <a:r>
              <a:rPr lang="en-US" dirty="0" err="1" smtClean="0"/>
              <a:t>i</a:t>
            </a:r>
            <a:r>
              <a:rPr lang="en-US" dirty="0" smtClean="0"/>
              <a:t>) Rs. 135 (ii) Rs. 110</a:t>
            </a:r>
            <a:br>
              <a:rPr lang="en-US" dirty="0" smtClean="0"/>
            </a:br>
            <a:endParaRPr lang="en-US" dirty="0"/>
          </a:p>
        </p:txBody>
      </p:sp>
      <p:sp>
        <p:nvSpPr>
          <p:cNvPr id="6" name="Slide Number Placeholder 5"/>
          <p:cNvSpPr>
            <a:spLocks noGrp="1"/>
          </p:cNvSpPr>
          <p:nvPr>
            <p:ph type="sldNum" sz="quarter" idx="12"/>
          </p:nvPr>
        </p:nvSpPr>
        <p:spPr/>
        <p:txBody>
          <a:bodyPr/>
          <a:lstStyle/>
          <a:p>
            <a:fld id="{B051ECEC-CDF9-479C-94A5-08019AC27046}" type="slidenum">
              <a:rPr lang="en-US" smtClean="0"/>
              <a:pPr/>
              <a:t>36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487362"/>
          </a:xfrm>
        </p:spPr>
        <p:txBody>
          <a:bodyPr>
            <a:normAutofit fontScale="90000"/>
          </a:bodyPr>
          <a:lstStyle/>
          <a:p>
            <a:r>
              <a:rPr lang="en-US" dirty="0" smtClean="0"/>
              <a:t>Illustration</a:t>
            </a:r>
            <a:endParaRPr lang="en-US" dirty="0"/>
          </a:p>
        </p:txBody>
      </p:sp>
      <p:sp>
        <p:nvSpPr>
          <p:cNvPr id="3" name="Content Placeholder 2"/>
          <p:cNvSpPr>
            <a:spLocks noGrp="1"/>
          </p:cNvSpPr>
          <p:nvPr>
            <p:ph idx="1"/>
          </p:nvPr>
        </p:nvSpPr>
        <p:spPr>
          <a:xfrm>
            <a:off x="228600" y="762000"/>
            <a:ext cx="8686800" cy="5562600"/>
          </a:xfrm>
        </p:spPr>
        <p:txBody>
          <a:bodyPr>
            <a:normAutofit fontScale="70000" lnSpcReduction="20000"/>
          </a:bodyPr>
          <a:lstStyle/>
          <a:p>
            <a:pPr>
              <a:buNone/>
            </a:pPr>
            <a:r>
              <a:rPr lang="en-US" sz="3400" dirty="0" smtClean="0"/>
              <a:t>Z Ltd. Belongs to a risk class of which the appropriate </a:t>
            </a:r>
            <a:r>
              <a:rPr lang="en-US" sz="3400" dirty="0" err="1" smtClean="0"/>
              <a:t>capitalisation</a:t>
            </a:r>
            <a:endParaRPr lang="en-US" sz="3400" dirty="0" smtClean="0"/>
          </a:p>
          <a:p>
            <a:pPr>
              <a:buNone/>
            </a:pPr>
            <a:r>
              <a:rPr lang="en-US" sz="3400" dirty="0" smtClean="0"/>
              <a:t>rate is 10%. It currently has 1,00,000 shares selling at Rs. 100 each.</a:t>
            </a:r>
          </a:p>
          <a:p>
            <a:pPr>
              <a:buNone/>
            </a:pPr>
            <a:r>
              <a:rPr lang="en-US" sz="3400" dirty="0" smtClean="0"/>
              <a:t>The company is contemplating declaration of a dividend of Rs. 6 per</a:t>
            </a:r>
          </a:p>
          <a:p>
            <a:pPr>
              <a:buNone/>
            </a:pPr>
            <a:r>
              <a:rPr lang="en-US" sz="3400" dirty="0" smtClean="0"/>
              <a:t>share at the end of current fiscal year which has just begun.  Answer</a:t>
            </a:r>
          </a:p>
          <a:p>
            <a:pPr>
              <a:buNone/>
            </a:pPr>
            <a:r>
              <a:rPr lang="en-US" sz="3400" dirty="0" smtClean="0"/>
              <a:t>the following questions based on MM model and assumption of no</a:t>
            </a:r>
          </a:p>
          <a:p>
            <a:pPr>
              <a:buNone/>
            </a:pPr>
            <a:r>
              <a:rPr lang="en-US" sz="3400" dirty="0" smtClean="0"/>
              <a:t>taxes.</a:t>
            </a:r>
          </a:p>
          <a:p>
            <a:pPr marL="514350" indent="-514350">
              <a:buAutoNum type="romanLcParenBoth"/>
            </a:pPr>
            <a:r>
              <a:rPr lang="en-US" sz="3400" dirty="0" smtClean="0"/>
              <a:t>What will be the price of the shares at the end of the year if a dividend is not declared?</a:t>
            </a:r>
          </a:p>
          <a:p>
            <a:pPr marL="514350" indent="-514350">
              <a:buAutoNum type="romanLcParenBoth"/>
            </a:pPr>
            <a:r>
              <a:rPr lang="en-US" sz="3400" dirty="0" smtClean="0"/>
              <a:t>What will be the </a:t>
            </a:r>
            <a:r>
              <a:rPr lang="en-US" sz="3400" dirty="0" err="1" smtClean="0"/>
              <a:t>proce</a:t>
            </a:r>
            <a:r>
              <a:rPr lang="en-US" sz="3400" dirty="0" smtClean="0"/>
              <a:t> if the dividend is declared?</a:t>
            </a:r>
          </a:p>
          <a:p>
            <a:pPr marL="514350" indent="-514350">
              <a:buAutoNum type="romanLcParenBoth"/>
            </a:pPr>
            <a:r>
              <a:rPr lang="en-US" sz="3400" dirty="0" smtClean="0"/>
              <a:t>Assuming that the company dividend, has net income of Rs. 10 </a:t>
            </a:r>
            <a:r>
              <a:rPr lang="en-US" sz="3400" dirty="0" err="1" smtClean="0"/>
              <a:t>lakhs</a:t>
            </a:r>
            <a:r>
              <a:rPr lang="en-US" sz="3400" dirty="0" smtClean="0"/>
              <a:t> and makes a new investment of Rs. 20 </a:t>
            </a:r>
            <a:r>
              <a:rPr lang="en-US" sz="3400" dirty="0" err="1" smtClean="0"/>
              <a:t>lakhs</a:t>
            </a:r>
            <a:r>
              <a:rPr lang="en-US" sz="3400" dirty="0" smtClean="0"/>
              <a:t> during the period, how many new shares should be issued?</a:t>
            </a:r>
          </a:p>
          <a:p>
            <a:pPr>
              <a:buNone/>
            </a:pPr>
            <a:endParaRPr lang="en-US" dirty="0"/>
          </a:p>
        </p:txBody>
      </p:sp>
      <p:sp>
        <p:nvSpPr>
          <p:cNvPr id="6" name="Slide Number Placeholder 5"/>
          <p:cNvSpPr>
            <a:spLocks noGrp="1"/>
          </p:cNvSpPr>
          <p:nvPr>
            <p:ph type="sldNum" sz="quarter" idx="12"/>
          </p:nvPr>
        </p:nvSpPr>
        <p:spPr/>
        <p:txBody>
          <a:bodyPr/>
          <a:lstStyle/>
          <a:p>
            <a:fld id="{B051ECEC-CDF9-479C-94A5-08019AC27046}" type="slidenum">
              <a:rPr lang="en-US" smtClean="0"/>
              <a:pPr/>
              <a:t>37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to="" calcmode="lin" valueType="num">
                                      <p:cBhvr>
                                        <p:cTn id="17" dur="1" fill="hold"/>
                                        <p:tgtEl>
                                          <p:spTgt spid="3">
                                            <p:txEl>
                                              <p:pRg st="1" end="1"/>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to="" calcmode="lin" valueType="num">
                                      <p:cBhvr>
                                        <p:cTn id="22" dur="1" fill="hold"/>
                                        <p:tgtEl>
                                          <p:spTgt spid="3">
                                            <p:txEl>
                                              <p:pRg st="2" end="2"/>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to="" calcmode="lin" valueType="num">
                                      <p:cBhvr>
                                        <p:cTn id="27" dur="1" fill="hold"/>
                                        <p:tgtEl>
                                          <p:spTgt spid="3">
                                            <p:txEl>
                                              <p:pRg st="3" end="3"/>
                                            </p:txEl>
                                          </p:spTgt>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to="" calcmode="lin" valueType="num">
                                      <p:cBhvr>
                                        <p:cTn id="32" dur="1" fill="hold"/>
                                        <p:tgtEl>
                                          <p:spTgt spid="3">
                                            <p:txEl>
                                              <p:pRg st="4" end="4"/>
                                            </p:txEl>
                                          </p:spTgt>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to="" calcmode="lin" valueType="num">
                                      <p:cBhvr>
                                        <p:cTn id="37" dur="1" fill="hold"/>
                                        <p:tgtEl>
                                          <p:spTgt spid="3">
                                            <p:txEl>
                                              <p:pRg st="5" end="5"/>
                                            </p:txEl>
                                          </p:spTgt>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to="" calcmode="lin" valueType="num">
                                      <p:cBhvr>
                                        <p:cTn id="42" dur="1" fill="hold"/>
                                        <p:tgtEl>
                                          <p:spTgt spid="3">
                                            <p:txEl>
                                              <p:pRg st="6" end="6"/>
                                            </p:txEl>
                                          </p:spTgt>
                                        </p:tgtEl>
                                        <p:attrNameLst>
                                          <p:attrName/>
                                        </p:attrNameLst>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to="" calcmode="lin" valueType="num">
                                      <p:cBhvr>
                                        <p:cTn id="47" dur="1" fill="hold"/>
                                        <p:tgtEl>
                                          <p:spTgt spid="3">
                                            <p:txEl>
                                              <p:pRg st="7" end="7"/>
                                            </p:txEl>
                                          </p:spTgt>
                                        </p:tgtEl>
                                        <p:attrNameLst>
                                          <p:attrName/>
                                        </p:attrNameLst>
                                      </p:cBhvr>
                                    </p:anim>
                                  </p:childTnLst>
                                </p:cTn>
                              </p:par>
                            </p:childTnLst>
                          </p:cTn>
                        </p:par>
                      </p:childTnLst>
                    </p:cTn>
                  </p:par>
                  <p:par>
                    <p:cTn id="48" fill="hold">
                      <p:stCondLst>
                        <p:cond delay="indefinite"/>
                      </p:stCondLst>
                      <p:childTnLst>
                        <p:par>
                          <p:cTn id="49" fill="hold">
                            <p:stCondLst>
                              <p:cond delay="0"/>
                            </p:stCondLst>
                            <p:childTnLst>
                              <p:par>
                                <p:cTn id="50" presetID="24"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 to="" calcmode="lin" valueType="num">
                                      <p:cBhvr>
                                        <p:cTn id="52" dur="1" fill="hold"/>
                                        <p:tgtEl>
                                          <p:spTgt spid="3">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5582"/>
            <a:ext cx="8229600" cy="5745163"/>
          </a:xfrm>
        </p:spPr>
        <p:txBody>
          <a:bodyPr/>
          <a:lstStyle/>
          <a:p>
            <a:pPr marL="571500" indent="-571500">
              <a:buAutoNum type="romanLcParenBoth"/>
            </a:pPr>
            <a:r>
              <a:rPr lang="en-US" dirty="0" smtClean="0"/>
              <a:t>Rs. 110</a:t>
            </a:r>
          </a:p>
          <a:p>
            <a:pPr marL="571500" indent="-571500">
              <a:buAutoNum type="romanLcParenBoth"/>
            </a:pPr>
            <a:r>
              <a:rPr lang="en-US" dirty="0" smtClean="0"/>
              <a:t>Rs. 104</a:t>
            </a:r>
          </a:p>
          <a:p>
            <a:pPr marL="571500" indent="-571500">
              <a:buAutoNum type="romanLcParenBoth"/>
            </a:pPr>
            <a:r>
              <a:rPr lang="en-US" dirty="0" smtClean="0"/>
              <a:t> If dividend is declared 15,385 shares</a:t>
            </a:r>
          </a:p>
          <a:p>
            <a:pPr marL="571500" indent="-571500">
              <a:buAutoNum type="romanLcParenBoth"/>
            </a:pPr>
            <a:r>
              <a:rPr lang="en-US" dirty="0" smtClean="0"/>
              <a:t> If dividend is not declared 9,091 shares</a:t>
            </a:r>
            <a:endParaRPr lang="en-US" dirty="0"/>
          </a:p>
        </p:txBody>
      </p:sp>
      <p:sp>
        <p:nvSpPr>
          <p:cNvPr id="6" name="Slide Number Placeholder 5"/>
          <p:cNvSpPr>
            <a:spLocks noGrp="1"/>
          </p:cNvSpPr>
          <p:nvPr>
            <p:ph type="sldNum" sz="quarter" idx="12"/>
          </p:nvPr>
        </p:nvSpPr>
        <p:spPr/>
        <p:txBody>
          <a:bodyPr/>
          <a:lstStyle/>
          <a:p>
            <a:fld id="{B051ECEC-CDF9-479C-94A5-08019AC27046}" type="slidenum">
              <a:rPr lang="en-US" smtClean="0"/>
              <a:pPr/>
              <a:t>38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to="" calcmode="lin" valueType="num">
                                      <p:cBhvr>
                                        <p:cTn id="22" dur="1" fill="hold"/>
                                        <p:tgtEl>
                                          <p:spTgt spid="3">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of the model </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A firm which pays dividends will have to raise funds externally in order to finance its investment plans. When a firm pays dividend therefore, its advantage is offset by external financing. </a:t>
            </a:r>
          </a:p>
          <a:p>
            <a:r>
              <a:rPr lang="en-GB" dirty="0" smtClean="0"/>
              <a:t>This means that the terminal value of the share declines when dividends are paid. Thus the wealth of the shareholders – dividends plus the terminal share price – remains unchanged. </a:t>
            </a:r>
          </a:p>
          <a:p>
            <a:r>
              <a:rPr lang="en-GB" dirty="0" smtClean="0"/>
              <a:t>Thus the shareholders are indifferent between the payment of dividends and retention of earnings.   </a:t>
            </a:r>
            <a:endParaRPr lang="en-US" dirty="0" smtClean="0"/>
          </a:p>
          <a:p>
            <a:endParaRPr lang="en-US" dirty="0"/>
          </a:p>
        </p:txBody>
      </p:sp>
      <p:sp>
        <p:nvSpPr>
          <p:cNvPr id="5" name="Slide Number Placeholder 4"/>
          <p:cNvSpPr>
            <a:spLocks noGrp="1"/>
          </p:cNvSpPr>
          <p:nvPr>
            <p:ph type="sldNum" sz="quarter" idx="12"/>
          </p:nvPr>
        </p:nvSpPr>
        <p:spPr/>
        <p:txBody>
          <a:bodyPr/>
          <a:lstStyle/>
          <a:p>
            <a:fld id="{B051ECEC-CDF9-479C-94A5-08019AC27046}" type="slidenum">
              <a:rPr lang="en-US" smtClean="0"/>
              <a:pPr/>
              <a:t>39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to="" calcmode="lin" valueType="num">
                                      <p:cBhvr>
                                        <p:cTn id="17" dur="1" fill="hold"/>
                                        <p:tgtEl>
                                          <p:spTgt spid="3">
                                            <p:txEl>
                                              <p:pRg st="1" end="1"/>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to="" calcmode="lin" valueType="num">
                                      <p:cBhvr>
                                        <p:cTn id="22" dur="1" fill="hold"/>
                                        <p:tgtEl>
                                          <p:spTgt spid="3">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799"/>
            <a:ext cx="8229600" cy="6416675"/>
          </a:xfrm>
        </p:spPr>
        <p:txBody>
          <a:bodyPr>
            <a:normAutofit fontScale="85000" lnSpcReduction="20000"/>
          </a:bodyPr>
          <a:lstStyle/>
          <a:p>
            <a:r>
              <a:rPr lang="en-US" sz="2400" b="1" u="sng" dirty="0"/>
              <a:t>DETERMINANTS OF DIVIDEND DECISIONS</a:t>
            </a:r>
            <a:r>
              <a:rPr lang="en-US" sz="2400" dirty="0"/>
              <a:t> </a:t>
            </a:r>
            <a:endParaRPr lang="en-US" sz="2400" dirty="0" smtClean="0"/>
          </a:p>
          <a:p>
            <a:pPr marL="0" indent="0">
              <a:buNone/>
            </a:pPr>
            <a:r>
              <a:rPr lang="en-US" sz="2400" dirty="0" smtClean="0"/>
              <a:t>The </a:t>
            </a:r>
            <a:r>
              <a:rPr lang="en-US" sz="2400" dirty="0"/>
              <a:t>dividend policy is affected by the following factors: </a:t>
            </a:r>
            <a:endParaRPr lang="en-US" sz="2400" dirty="0" smtClean="0"/>
          </a:p>
          <a:p>
            <a:pPr marL="457200" indent="-457200">
              <a:buAutoNum type="arabicPeriod"/>
            </a:pPr>
            <a:r>
              <a:rPr lang="en-US" sz="2400" b="1" u="sng" dirty="0" smtClean="0"/>
              <a:t>Availability </a:t>
            </a:r>
            <a:r>
              <a:rPr lang="en-US" sz="2400" b="1" u="sng" dirty="0"/>
              <a:t>of funds:</a:t>
            </a:r>
            <a:r>
              <a:rPr lang="en-US" sz="2400" dirty="0"/>
              <a:t> If the business is in requirement of funds, then retained earnings could be a good source. The reason being the saving of floatation cost and prevention of dilution of control which happens in case of new issue of equity shares to public. </a:t>
            </a:r>
            <a:endParaRPr lang="en-US" sz="2400" dirty="0" smtClean="0"/>
          </a:p>
          <a:p>
            <a:pPr marL="457200" indent="-457200">
              <a:buAutoNum type="arabicPeriod"/>
            </a:pPr>
            <a:r>
              <a:rPr lang="en-US" sz="2400" b="1" u="sng" dirty="0" smtClean="0"/>
              <a:t>Cost </a:t>
            </a:r>
            <a:r>
              <a:rPr lang="en-US" sz="2400" b="1" u="sng" dirty="0"/>
              <a:t>of capital:</a:t>
            </a:r>
            <a:r>
              <a:rPr lang="en-US" sz="2400" dirty="0"/>
              <a:t> If the financing requirements are to be executed through debt (relatively cheaper source of finance), then it would be preferable to distribute more dividend. On the other hand, if the financing is to be done through fresh issue of equity shares, then it is better to use retained earnings as much as possible. </a:t>
            </a:r>
            <a:endParaRPr lang="en-US" sz="2400" dirty="0" smtClean="0"/>
          </a:p>
          <a:p>
            <a:pPr marL="457200" indent="-457200">
              <a:buAutoNum type="arabicPeriod"/>
            </a:pPr>
            <a:r>
              <a:rPr lang="en-US" sz="2400" b="1" u="sng" dirty="0" smtClean="0"/>
              <a:t>Capital </a:t>
            </a:r>
            <a:r>
              <a:rPr lang="en-US" sz="2400" b="1" u="sng" dirty="0"/>
              <a:t>structure:</a:t>
            </a:r>
            <a:r>
              <a:rPr lang="en-US" sz="2400" dirty="0"/>
              <a:t> An optimum Debt Equity ratio should also be considered for the dividend decision. </a:t>
            </a:r>
            <a:endParaRPr lang="en-US" sz="2400" dirty="0" smtClean="0"/>
          </a:p>
          <a:p>
            <a:pPr marL="457200" indent="-457200">
              <a:buAutoNum type="arabicPeriod"/>
            </a:pPr>
            <a:r>
              <a:rPr lang="en-US" sz="2400" b="1" u="sng" dirty="0" smtClean="0"/>
              <a:t>Stock </a:t>
            </a:r>
            <a:r>
              <a:rPr lang="en-US" sz="2400" b="1" u="sng" dirty="0"/>
              <a:t>price:</a:t>
            </a:r>
            <a:r>
              <a:rPr lang="en-US" sz="2400" dirty="0"/>
              <a:t> Stock price here means market price of the shares. Generally, higher dividends increase market value of shares and low dividends decrease the value. </a:t>
            </a:r>
            <a:endParaRPr lang="en-US" sz="2400" dirty="0" smtClean="0"/>
          </a:p>
          <a:p>
            <a:pPr marL="457200" indent="-457200">
              <a:buAutoNum type="arabicPeriod"/>
            </a:pPr>
            <a:r>
              <a:rPr lang="en-US" sz="2400" b="1" u="sng" dirty="0" smtClean="0"/>
              <a:t>Investment </a:t>
            </a:r>
            <a:r>
              <a:rPr lang="en-US" sz="2400" b="1" u="sng" dirty="0"/>
              <a:t>opportunities in hand:</a:t>
            </a:r>
            <a:r>
              <a:rPr lang="en-US" sz="2400" dirty="0"/>
              <a:t> The dividend decision is also affected if there are investment opportunities in hand. In that situation, the company may prefer to retain more earnings. </a:t>
            </a:r>
            <a:endParaRPr lang="en-US" sz="2400" dirty="0" smtClean="0"/>
          </a:p>
          <a:p>
            <a:pPr marL="457200" indent="-457200">
              <a:buAutoNum type="arabicPeriod"/>
            </a:pPr>
            <a:r>
              <a:rPr lang="en-US" sz="2400" b="1" u="sng" dirty="0" smtClean="0"/>
              <a:t>Internal </a:t>
            </a:r>
            <a:r>
              <a:rPr lang="en-US" sz="2400" b="1" u="sng" dirty="0"/>
              <a:t>rate of return (IRR):</a:t>
            </a:r>
            <a:r>
              <a:rPr lang="en-US" sz="2400" dirty="0"/>
              <a:t> If the internal rate of return (IRR) is more than the cost of retained earnings (Kr), it is better to distribute the earnings as much as possible.</a:t>
            </a:r>
            <a:endParaRPr lang="en-IN" sz="2400" dirty="0"/>
          </a:p>
        </p:txBody>
      </p:sp>
      <p:sp>
        <p:nvSpPr>
          <p:cNvPr id="6" name="Slide Number Placeholder 5"/>
          <p:cNvSpPr>
            <a:spLocks noGrp="1"/>
          </p:cNvSpPr>
          <p:nvPr>
            <p:ph type="sldNum" sz="quarter" idx="12"/>
          </p:nvPr>
        </p:nvSpPr>
        <p:spPr/>
        <p:txBody>
          <a:bodyPr/>
          <a:lstStyle/>
          <a:p>
            <a:fld id="{B051ECEC-CDF9-479C-94A5-08019AC27046}" type="slidenum">
              <a:rPr lang="en-US" smtClean="0"/>
              <a:pPr/>
              <a:t>4</a:t>
            </a:fld>
            <a:endParaRPr lang="en-US"/>
          </a:p>
        </p:txBody>
      </p:sp>
    </p:spTree>
    <p:extLst>
      <p:ext uri="{BB962C8B-B14F-4D97-AF65-F5344CB8AC3E}">
        <p14:creationId xmlns:p14="http://schemas.microsoft.com/office/powerpoint/2010/main" val="6300121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Criticisms</a:t>
            </a:r>
            <a:endParaRPr lang="en-US" dirty="0"/>
          </a:p>
        </p:txBody>
      </p:sp>
      <p:sp>
        <p:nvSpPr>
          <p:cNvPr id="3" name="Content Placeholder 2"/>
          <p:cNvSpPr>
            <a:spLocks noGrp="1"/>
          </p:cNvSpPr>
          <p:nvPr>
            <p:ph idx="1"/>
          </p:nvPr>
        </p:nvSpPr>
        <p:spPr/>
        <p:txBody>
          <a:bodyPr>
            <a:normAutofit lnSpcReduction="10000"/>
          </a:bodyPr>
          <a:lstStyle/>
          <a:p>
            <a:r>
              <a:rPr lang="en-US" dirty="0" smtClean="0"/>
              <a:t>Presence of Market Imperfections</a:t>
            </a:r>
          </a:p>
          <a:p>
            <a:r>
              <a:rPr lang="en-US" dirty="0" smtClean="0"/>
              <a:t>Tax differentials</a:t>
            </a:r>
          </a:p>
          <a:p>
            <a:r>
              <a:rPr lang="en-US" dirty="0" smtClean="0"/>
              <a:t>Floatation costs </a:t>
            </a:r>
          </a:p>
          <a:p>
            <a:r>
              <a:rPr lang="en-US" dirty="0" smtClean="0"/>
              <a:t>Transaction and agency costs</a:t>
            </a:r>
          </a:p>
          <a:p>
            <a:r>
              <a:rPr lang="en-US" dirty="0" smtClean="0"/>
              <a:t>Information asymmetry </a:t>
            </a:r>
          </a:p>
          <a:p>
            <a:r>
              <a:rPr lang="en-US" dirty="0" smtClean="0"/>
              <a:t>Diversification </a:t>
            </a:r>
          </a:p>
          <a:p>
            <a:r>
              <a:rPr lang="en-US" dirty="0" smtClean="0"/>
              <a:t>Uncertainty (high-payout clientele)</a:t>
            </a:r>
          </a:p>
          <a:p>
            <a:r>
              <a:rPr lang="en-US" dirty="0" smtClean="0"/>
              <a:t>No or low taxes on dividends </a:t>
            </a:r>
          </a:p>
          <a:p>
            <a:endParaRPr lang="en-US" dirty="0" smtClean="0"/>
          </a:p>
        </p:txBody>
      </p:sp>
      <p:sp>
        <p:nvSpPr>
          <p:cNvPr id="5" name="Slide Number Placeholder 4"/>
          <p:cNvSpPr>
            <a:spLocks noGrp="1"/>
          </p:cNvSpPr>
          <p:nvPr>
            <p:ph type="sldNum" sz="quarter" idx="12"/>
          </p:nvPr>
        </p:nvSpPr>
        <p:spPr/>
        <p:txBody>
          <a:bodyPr/>
          <a:lstStyle/>
          <a:p>
            <a:fld id="{B051ECEC-CDF9-479C-94A5-08019AC27046}" type="slidenum">
              <a:rPr lang="en-US" smtClean="0"/>
              <a:pPr/>
              <a:t>40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to="" calcmode="lin" valueType="num">
                                      <p:cBhvr>
                                        <p:cTn id="17" dur="1" fill="hold"/>
                                        <p:tgtEl>
                                          <p:spTgt spid="3">
                                            <p:txEl>
                                              <p:pRg st="1" end="1"/>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to="" calcmode="lin" valueType="num">
                                      <p:cBhvr>
                                        <p:cTn id="22" dur="1" fill="hold"/>
                                        <p:tgtEl>
                                          <p:spTgt spid="3">
                                            <p:txEl>
                                              <p:pRg st="2" end="2"/>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to="" calcmode="lin" valueType="num">
                                      <p:cBhvr>
                                        <p:cTn id="27" dur="1" fill="hold"/>
                                        <p:tgtEl>
                                          <p:spTgt spid="3">
                                            <p:txEl>
                                              <p:pRg st="3" end="3"/>
                                            </p:txEl>
                                          </p:spTgt>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to="" calcmode="lin" valueType="num">
                                      <p:cBhvr>
                                        <p:cTn id="32" dur="1" fill="hold"/>
                                        <p:tgtEl>
                                          <p:spTgt spid="3">
                                            <p:txEl>
                                              <p:pRg st="4" end="4"/>
                                            </p:txEl>
                                          </p:spTgt>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to="" calcmode="lin" valueType="num">
                                      <p:cBhvr>
                                        <p:cTn id="37" dur="1" fill="hold"/>
                                        <p:tgtEl>
                                          <p:spTgt spid="3">
                                            <p:txEl>
                                              <p:pRg st="5" end="5"/>
                                            </p:txEl>
                                          </p:spTgt>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to="" calcmode="lin" valueType="num">
                                      <p:cBhvr>
                                        <p:cTn id="42" dur="1" fill="hold"/>
                                        <p:tgtEl>
                                          <p:spTgt spid="3">
                                            <p:txEl>
                                              <p:pRg st="6" end="6"/>
                                            </p:txEl>
                                          </p:spTgt>
                                        </p:tgtEl>
                                        <p:attrNameLst>
                                          <p:attrName/>
                                        </p:attrNameLst>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to="" calcmode="lin" valueType="num">
                                      <p:cBhvr>
                                        <p:cTn id="47" dur="1" fill="hold"/>
                                        <p:tgtEl>
                                          <p:spTgt spid="3">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75350"/>
          </a:xfrm>
        </p:spPr>
        <p:txBody>
          <a:bodyPr>
            <a:normAutofit fontScale="92500" lnSpcReduction="20000"/>
          </a:bodyPr>
          <a:lstStyle/>
          <a:p>
            <a:pPr marL="0" indent="0">
              <a:buNone/>
            </a:pPr>
            <a:r>
              <a:rPr lang="en-US" sz="2400" dirty="0"/>
              <a:t>7. </a:t>
            </a:r>
            <a:r>
              <a:rPr lang="en-US" sz="2400" b="1" u="sng" dirty="0"/>
              <a:t>Trend of industry:</a:t>
            </a:r>
            <a:r>
              <a:rPr lang="en-US" sz="2400" dirty="0"/>
              <a:t> The investors depend on some industries for their regular dividend income. Therefore, in such cases, the firms have to pay dividend in order to survive in the market. </a:t>
            </a:r>
            <a:endParaRPr lang="en-US" sz="2400" dirty="0" smtClean="0"/>
          </a:p>
          <a:p>
            <a:pPr marL="0" indent="0">
              <a:buNone/>
            </a:pPr>
            <a:r>
              <a:rPr lang="en-US" sz="2400" dirty="0" smtClean="0"/>
              <a:t>8</a:t>
            </a:r>
            <a:r>
              <a:rPr lang="en-US" sz="2400" dirty="0"/>
              <a:t>. </a:t>
            </a:r>
            <a:r>
              <a:rPr lang="en-US" sz="2400" b="1" u="sng" dirty="0"/>
              <a:t>Expectation of shareholders:</a:t>
            </a:r>
            <a:r>
              <a:rPr lang="en-US" sz="2400" dirty="0"/>
              <a:t> The shareholders can be </a:t>
            </a:r>
            <a:r>
              <a:rPr lang="en-US" sz="2400" dirty="0" smtClean="0"/>
              <a:t>categorized </a:t>
            </a:r>
            <a:r>
              <a:rPr lang="en-US" sz="2400" dirty="0"/>
              <a:t>into two categories: (</a:t>
            </a:r>
            <a:r>
              <a:rPr lang="en-US" sz="2400" dirty="0" err="1"/>
              <a:t>i</a:t>
            </a:r>
            <a:r>
              <a:rPr lang="en-US" sz="2400" dirty="0"/>
              <a:t>) those who invests for regular income, &amp; (ii) those who invests for growth. Generally, the investor prefers current dividend over the future growth. </a:t>
            </a:r>
            <a:endParaRPr lang="en-US" sz="2400" dirty="0" smtClean="0"/>
          </a:p>
          <a:p>
            <a:pPr marL="0" indent="0">
              <a:buNone/>
            </a:pPr>
            <a:r>
              <a:rPr lang="en-US" sz="2400" dirty="0" smtClean="0"/>
              <a:t>9</a:t>
            </a:r>
            <a:r>
              <a:rPr lang="en-US" sz="2400" dirty="0"/>
              <a:t>. </a:t>
            </a:r>
            <a:r>
              <a:rPr lang="en-US" sz="2400" b="1" u="sng" dirty="0"/>
              <a:t>Legal constraints:</a:t>
            </a:r>
            <a:r>
              <a:rPr lang="en-US" sz="2400" dirty="0"/>
              <a:t> Section 123 of the Companies Act, 2013 which provides for declaration of dividend sates that Dividend shall be declared or paid by a company for any financial year only</a:t>
            </a:r>
            <a:r>
              <a:rPr lang="en-US" sz="2400" dirty="0" smtClean="0"/>
              <a:t>:</a:t>
            </a:r>
            <a:endParaRPr lang="en-IN" sz="2400" dirty="0"/>
          </a:p>
          <a:p>
            <a:pPr marL="457200" indent="-457200">
              <a:buAutoNum type="alphaLcParenBoth"/>
            </a:pPr>
            <a:r>
              <a:rPr lang="en-US" sz="2400" dirty="0" smtClean="0"/>
              <a:t>out </a:t>
            </a:r>
            <a:r>
              <a:rPr lang="en-US" sz="2400" dirty="0"/>
              <a:t>of the profits of the company for that year arrived at after providing for depreciation in accordance with the relevant provisions , or </a:t>
            </a:r>
            <a:endParaRPr lang="en-US" sz="2400" dirty="0" smtClean="0"/>
          </a:p>
          <a:p>
            <a:pPr marL="457200" indent="-457200">
              <a:buAutoNum type="alphaLcParenBoth"/>
            </a:pPr>
            <a:r>
              <a:rPr lang="en-US" sz="2400" dirty="0" smtClean="0"/>
              <a:t>out </a:t>
            </a:r>
            <a:r>
              <a:rPr lang="en-US" sz="2400" dirty="0"/>
              <a:t>of the profits of the company for any previous financial year or years arrived at after providing for depreciation in accordance with the relevant provisions and remaining undistributed, or </a:t>
            </a:r>
            <a:endParaRPr lang="en-US" sz="2400" dirty="0" smtClean="0"/>
          </a:p>
          <a:p>
            <a:pPr marL="457200" indent="-457200">
              <a:buAutoNum type="alphaLcParenBoth"/>
            </a:pPr>
            <a:r>
              <a:rPr lang="en-US" sz="2400" dirty="0" smtClean="0"/>
              <a:t>out </a:t>
            </a:r>
            <a:r>
              <a:rPr lang="en-US" sz="2400" dirty="0"/>
              <a:t>of both, or </a:t>
            </a:r>
            <a:endParaRPr lang="en-US" sz="2400" dirty="0" smtClean="0"/>
          </a:p>
          <a:p>
            <a:pPr marL="457200" indent="-457200">
              <a:buAutoNum type="alphaLcParenBoth"/>
            </a:pPr>
            <a:r>
              <a:rPr lang="en-US" sz="2400" dirty="0" smtClean="0"/>
              <a:t>out </a:t>
            </a:r>
            <a:r>
              <a:rPr lang="en-US" sz="2400" dirty="0"/>
              <a:t>of money provided by the Central Government or a State Government for the payment of dividend by the company in pursuance of a guarantee given by that Government.</a:t>
            </a:r>
            <a:endParaRPr lang="en-IN" sz="2400" dirty="0"/>
          </a:p>
        </p:txBody>
      </p:sp>
      <p:sp>
        <p:nvSpPr>
          <p:cNvPr id="6" name="Slide Number Placeholder 5"/>
          <p:cNvSpPr>
            <a:spLocks noGrp="1"/>
          </p:cNvSpPr>
          <p:nvPr>
            <p:ph type="sldNum" sz="quarter" idx="12"/>
          </p:nvPr>
        </p:nvSpPr>
        <p:spPr/>
        <p:txBody>
          <a:bodyPr/>
          <a:lstStyle/>
          <a:p>
            <a:fld id="{B051ECEC-CDF9-479C-94A5-08019AC27046}" type="slidenum">
              <a:rPr lang="en-US" smtClean="0"/>
              <a:pPr/>
              <a:t>5</a:t>
            </a:fld>
            <a:endParaRPr lang="en-US"/>
          </a:p>
        </p:txBody>
      </p:sp>
    </p:spTree>
    <p:extLst>
      <p:ext uri="{BB962C8B-B14F-4D97-AF65-F5344CB8AC3E}">
        <p14:creationId xmlns:p14="http://schemas.microsoft.com/office/powerpoint/2010/main" val="1083012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99150"/>
          </a:xfrm>
        </p:spPr>
        <p:txBody>
          <a:bodyPr>
            <a:normAutofit/>
          </a:bodyPr>
          <a:lstStyle/>
          <a:p>
            <a:pPr marL="0" indent="0">
              <a:buNone/>
            </a:pPr>
            <a:r>
              <a:rPr lang="en-US" sz="2400" dirty="0"/>
              <a:t>10. </a:t>
            </a:r>
            <a:r>
              <a:rPr lang="en-US" sz="2400" b="1" u="sng" dirty="0"/>
              <a:t>Taxation: </a:t>
            </a:r>
            <a:r>
              <a:rPr lang="en-US" sz="2400" dirty="0"/>
              <a:t>Before 1st April 2020, as per Section 115-O of Income Tax Act, 1961, dividend was subject to dividend distribution tax (DDT) in the hands of the company. Dividend on which DDT was paid, was to be exempted in the hands of the shareholder u/s 10(34). However, as per amendment made by the Finance Act 2020, the exemption u/s 10(34) shall not apply to dividend received on or after 1st April 2020 and the dividend income from shares held as investment shall be taxable under the head of ‘Other income’ at the applicable slab rate. </a:t>
            </a:r>
            <a:endParaRPr lang="en-IN" sz="2400" dirty="0"/>
          </a:p>
        </p:txBody>
      </p:sp>
      <p:sp>
        <p:nvSpPr>
          <p:cNvPr id="6" name="Slide Number Placeholder 5"/>
          <p:cNvSpPr>
            <a:spLocks noGrp="1"/>
          </p:cNvSpPr>
          <p:nvPr>
            <p:ph type="sldNum" sz="quarter" idx="12"/>
          </p:nvPr>
        </p:nvSpPr>
        <p:spPr/>
        <p:txBody>
          <a:bodyPr/>
          <a:lstStyle/>
          <a:p>
            <a:fld id="{B051ECEC-CDF9-479C-94A5-08019AC27046}" type="slidenum">
              <a:rPr lang="en-US" smtClean="0"/>
              <a:pPr/>
              <a:t>6</a:t>
            </a:fld>
            <a:endParaRPr lang="en-US"/>
          </a:p>
        </p:txBody>
      </p:sp>
    </p:spTree>
    <p:extLst>
      <p:ext uri="{BB962C8B-B14F-4D97-AF65-F5344CB8AC3E}">
        <p14:creationId xmlns:p14="http://schemas.microsoft.com/office/powerpoint/2010/main" val="2206478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609600" indent="-609600">
              <a:buNone/>
            </a:pPr>
            <a:r>
              <a:rPr lang="en-US" dirty="0" smtClean="0">
                <a:latin typeface="Times New Roman" pitchFamily="18" charset="0"/>
                <a:cs typeface="Times New Roman" pitchFamily="18" charset="0"/>
              </a:rPr>
              <a:t> Payment of dividend  has two opposing effects:</a:t>
            </a:r>
          </a:p>
          <a:p>
            <a:pPr marL="609600" indent="-609600">
              <a:buFontTx/>
              <a:buAutoNum type="arabicParenR"/>
            </a:pPr>
            <a:r>
              <a:rPr lang="en-US" dirty="0" smtClean="0">
                <a:latin typeface="Times New Roman" pitchFamily="18" charset="0"/>
                <a:cs typeface="Times New Roman" pitchFamily="18" charset="0"/>
              </a:rPr>
              <a:t>It increases stock price</a:t>
            </a:r>
          </a:p>
          <a:p>
            <a:pPr marL="609600" indent="-609600">
              <a:buFontTx/>
              <a:buAutoNum type="arabicParenR"/>
            </a:pPr>
            <a:r>
              <a:rPr lang="en-US" dirty="0" smtClean="0">
                <a:latin typeface="Times New Roman" pitchFamily="18" charset="0"/>
                <a:cs typeface="Times New Roman" pitchFamily="18" charset="0"/>
              </a:rPr>
              <a:t>It reduce the funds available for investment</a:t>
            </a:r>
          </a:p>
          <a:p>
            <a:pPr marL="609600" indent="-609600">
              <a:buNone/>
            </a:pPr>
            <a:r>
              <a:rPr lang="en-US" b="1" dirty="0" smtClean="0">
                <a:latin typeface="Times New Roman" pitchFamily="18" charset="0"/>
                <a:cs typeface="Times New Roman" pitchFamily="18" charset="0"/>
              </a:rPr>
              <a:t>        </a:t>
            </a:r>
          </a:p>
          <a:p>
            <a:pPr marL="609600" indent="-609600">
              <a:buNone/>
            </a:pPr>
            <a:endParaRPr lang="en-US" b="1" dirty="0" smtClean="0">
              <a:latin typeface="Times New Roman" pitchFamily="18" charset="0"/>
              <a:cs typeface="Times New Roman" pitchFamily="18" charset="0"/>
            </a:endParaRPr>
          </a:p>
          <a:p>
            <a:pPr marL="609600" indent="-609600">
              <a:buNone/>
            </a:pPr>
            <a:r>
              <a:rPr lang="en-US" b="1"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051ECEC-CDF9-479C-94A5-08019AC27046}" type="slidenum">
              <a:rPr lang="en-US" smtClean="0"/>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 to="" calcmode="lin" valueType="num">
                                      <p:cBhvr>
                                        <p:cTn id="22" dur="1" fill="hold"/>
                                        <p:tgtEl>
                                          <p:spTgt spid="3">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915400" cy="6705600"/>
          </a:xfrm>
        </p:spPr>
        <p:txBody>
          <a:bodyPr/>
          <a:lstStyle/>
          <a:p>
            <a:endParaRPr lang="en-US" b="1" dirty="0" smtClean="0"/>
          </a:p>
          <a:p>
            <a:r>
              <a:rPr lang="en-US" dirty="0" smtClean="0"/>
              <a:t>One </a:t>
            </a:r>
            <a:r>
              <a:rPr lang="en-US" dirty="0"/>
              <a:t>school comprises of people like James E. Walter and Myron J. </a:t>
            </a:r>
            <a:r>
              <a:rPr lang="en-US" dirty="0" smtClean="0"/>
              <a:t>Gordon, </a:t>
            </a:r>
            <a:r>
              <a:rPr lang="en-US" dirty="0"/>
              <a:t>who believe that current cash dividends are less risky than future capital gains. Thus, they say that investors prefer those firms which pay regular dividends and such dividends affect the market price of the share. </a:t>
            </a:r>
            <a:endParaRPr lang="en-US" dirty="0" smtClean="0"/>
          </a:p>
          <a:p>
            <a:r>
              <a:rPr lang="en-US" dirty="0" smtClean="0"/>
              <a:t>Another </a:t>
            </a:r>
            <a:r>
              <a:rPr lang="en-US" dirty="0"/>
              <a:t>school linked to Modigliani and Miller holds that investors don't really choose between future gains and cash dividends.</a:t>
            </a:r>
          </a:p>
          <a:p>
            <a:endParaRPr lang="en-US" dirty="0"/>
          </a:p>
        </p:txBody>
      </p:sp>
      <p:sp>
        <p:nvSpPr>
          <p:cNvPr id="5" name="Slide Number Placeholder 4"/>
          <p:cNvSpPr>
            <a:spLocks noGrp="1"/>
          </p:cNvSpPr>
          <p:nvPr>
            <p:ph type="sldNum" sz="quarter" idx="12"/>
          </p:nvPr>
        </p:nvSpPr>
        <p:spPr/>
        <p:txBody>
          <a:bodyPr/>
          <a:lstStyle/>
          <a:p>
            <a:fld id="{B051ECEC-CDF9-479C-94A5-08019AC27046}" type="slidenum">
              <a:rPr lang="en-US" smtClean="0"/>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to="" calcmode="lin" valueType="num">
                                      <p:cBhvr>
                                        <p:cTn id="7" dur="1" fill="hold"/>
                                        <p:tgtEl>
                                          <p:spTgt spid="3">
                                            <p:txEl>
                                              <p:pRg st="1" end="1"/>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to="" calcmode="lin" valueType="num">
                                      <p:cBhvr>
                                        <p:cTn id="12" dur="1" fill="hold"/>
                                        <p:tgtEl>
                                          <p:spTgt spid="3">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smtClean="0"/>
              <a:t>DIVIDEND THEORIES</a:t>
            </a:r>
          </a:p>
        </p:txBody>
      </p:sp>
      <p:sp>
        <p:nvSpPr>
          <p:cNvPr id="4099" name="Rectangle 3"/>
          <p:cNvSpPr>
            <a:spLocks noGrp="1" noChangeArrowheads="1"/>
          </p:cNvSpPr>
          <p:nvPr>
            <p:ph type="body" idx="1"/>
          </p:nvPr>
        </p:nvSpPr>
        <p:spPr/>
        <p:txBody>
          <a:bodyPr/>
          <a:lstStyle/>
          <a:p>
            <a:pPr marL="609600" indent="-609600" eaLnBrk="1" hangingPunct="1">
              <a:buFontTx/>
              <a:buAutoNum type="arabicParenR"/>
            </a:pPr>
            <a:r>
              <a:rPr lang="en-US" sz="2800" b="1" u="sng" dirty="0" smtClean="0"/>
              <a:t>Relevance Theory :</a:t>
            </a:r>
          </a:p>
          <a:p>
            <a:pPr marL="609600" indent="-609600" eaLnBrk="1" hangingPunct="1">
              <a:buFontTx/>
              <a:buNone/>
            </a:pPr>
            <a:endParaRPr lang="en-US" sz="2000" dirty="0" smtClean="0"/>
          </a:p>
          <a:p>
            <a:pPr marL="609600" indent="-609600" eaLnBrk="1" hangingPunct="1">
              <a:buFont typeface="Wingdings" pitchFamily="2" charset="2"/>
              <a:buChar char="q"/>
            </a:pPr>
            <a:r>
              <a:rPr lang="en-US" sz="2800" dirty="0" smtClean="0"/>
              <a:t>Walter’s Model </a:t>
            </a:r>
          </a:p>
          <a:p>
            <a:pPr marL="609600" indent="-609600" eaLnBrk="1" hangingPunct="1">
              <a:buFont typeface="Wingdings" pitchFamily="2" charset="2"/>
              <a:buChar char="q"/>
            </a:pPr>
            <a:r>
              <a:rPr lang="en-US" sz="2800" dirty="0" smtClean="0"/>
              <a:t>Gordon’s Model</a:t>
            </a:r>
          </a:p>
          <a:p>
            <a:pPr marL="609600" indent="-609600" eaLnBrk="1" hangingPunct="1">
              <a:buFontTx/>
              <a:buNone/>
            </a:pPr>
            <a:endParaRPr lang="en-US" sz="2000" dirty="0" smtClean="0"/>
          </a:p>
          <a:p>
            <a:pPr marL="609600" indent="-609600" eaLnBrk="1" hangingPunct="1">
              <a:buFontTx/>
              <a:buAutoNum type="arabicParenR" startAt="2"/>
            </a:pPr>
            <a:r>
              <a:rPr lang="en-US" sz="2800" b="1" u="sng" dirty="0" smtClean="0"/>
              <a:t>Irrelevance Theory :</a:t>
            </a:r>
          </a:p>
          <a:p>
            <a:pPr marL="609600" indent="-609600" eaLnBrk="1" hangingPunct="1">
              <a:buFontTx/>
              <a:buNone/>
            </a:pPr>
            <a:endParaRPr lang="en-US" sz="2000" b="1" u="sng" dirty="0" smtClean="0"/>
          </a:p>
          <a:p>
            <a:pPr marL="609600" indent="-609600" eaLnBrk="1" hangingPunct="1">
              <a:buFont typeface="Wingdings" pitchFamily="2" charset="2"/>
              <a:buChar char="q"/>
            </a:pPr>
            <a:r>
              <a:rPr lang="en-US" sz="2800" dirty="0" smtClean="0"/>
              <a:t>Miller &amp; Modigliani Hypothesis ( MM Approach)</a:t>
            </a:r>
            <a:endParaRPr lang="en-US" sz="2000" dirty="0" smtClean="0"/>
          </a:p>
          <a:p>
            <a:pPr marL="609600" indent="-609600" eaLnBrk="1" hangingPunct="1">
              <a:buFontTx/>
              <a:buNone/>
            </a:pPr>
            <a:endParaRPr lang="en-US" sz="2000" dirty="0" smtClean="0"/>
          </a:p>
        </p:txBody>
      </p:sp>
      <p:sp>
        <p:nvSpPr>
          <p:cNvPr id="5" name="Slide Number Placeholder 4"/>
          <p:cNvSpPr>
            <a:spLocks noGrp="1"/>
          </p:cNvSpPr>
          <p:nvPr>
            <p:ph type="sldNum" sz="quarter" idx="12"/>
          </p:nvPr>
        </p:nvSpPr>
        <p:spPr/>
        <p:txBody>
          <a:bodyPr/>
          <a:lstStyle/>
          <a:p>
            <a:fld id="{B051ECEC-CDF9-479C-94A5-08019AC27046}" type="slidenum">
              <a:rPr lang="en-US" smtClean="0"/>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 to="" calcmode="lin" valueType="num">
                                      <p:cBhvr>
                                        <p:cTn id="7" dur="1" fill="hold"/>
                                        <p:tgtEl>
                                          <p:spTgt spid="4098"/>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099">
                                            <p:txEl>
                                              <p:pRg st="0" end="0"/>
                                            </p:txEl>
                                          </p:spTgt>
                                        </p:tgtEl>
                                        <p:attrNameLst>
                                          <p:attrName>style.visibility</p:attrName>
                                        </p:attrNameLst>
                                      </p:cBhvr>
                                      <p:to>
                                        <p:strVal val="visible"/>
                                      </p:to>
                                    </p:set>
                                    <p:anim to="" calcmode="lin" valueType="num">
                                      <p:cBhvr>
                                        <p:cTn id="12" dur="1" fill="hold"/>
                                        <p:tgtEl>
                                          <p:spTgt spid="4099">
                                            <p:txEl>
                                              <p:pRg st="0" end="0"/>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 to="" calcmode="lin" valueType="num">
                                      <p:cBhvr>
                                        <p:cTn id="17" dur="1" fill="hold"/>
                                        <p:tgtEl>
                                          <p:spTgt spid="4099">
                                            <p:txEl>
                                              <p:pRg st="2" end="2"/>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 to="" calcmode="lin" valueType="num">
                                      <p:cBhvr>
                                        <p:cTn id="22" dur="1" fill="hold"/>
                                        <p:tgtEl>
                                          <p:spTgt spid="4099">
                                            <p:txEl>
                                              <p:pRg st="3" end="3"/>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4099">
                                            <p:txEl>
                                              <p:pRg st="5" end="5"/>
                                            </p:txEl>
                                          </p:spTgt>
                                        </p:tgtEl>
                                        <p:attrNameLst>
                                          <p:attrName>style.visibility</p:attrName>
                                        </p:attrNameLst>
                                      </p:cBhvr>
                                      <p:to>
                                        <p:strVal val="visible"/>
                                      </p:to>
                                    </p:set>
                                    <p:anim to="" calcmode="lin" valueType="num">
                                      <p:cBhvr>
                                        <p:cTn id="27" dur="1" fill="hold"/>
                                        <p:tgtEl>
                                          <p:spTgt spid="4099">
                                            <p:txEl>
                                              <p:pRg st="5" end="5"/>
                                            </p:txEl>
                                          </p:spTgt>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4099">
                                            <p:txEl>
                                              <p:pRg st="7" end="7"/>
                                            </p:txEl>
                                          </p:spTgt>
                                        </p:tgtEl>
                                        <p:attrNameLst>
                                          <p:attrName>style.visibility</p:attrName>
                                        </p:attrNameLst>
                                      </p:cBhvr>
                                      <p:to>
                                        <p:strVal val="visible"/>
                                      </p:to>
                                    </p:set>
                                    <p:anim to="" calcmode="lin" valueType="num">
                                      <p:cBhvr>
                                        <p:cTn id="32" dur="1" fill="hold"/>
                                        <p:tgtEl>
                                          <p:spTgt spid="4099">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548</TotalTime>
  <Words>2735</Words>
  <Application>Microsoft Office PowerPoint</Application>
  <PresentationFormat>On-screen Show (4:3)</PresentationFormat>
  <Paragraphs>297</Paragraphs>
  <Slides>40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Times New Roman</vt:lpstr>
      <vt:lpstr>Wingdings</vt:lpstr>
      <vt:lpstr>Office Theme</vt:lpstr>
      <vt:lpstr>FINANCIAL MANAGEMENT (DIVIDEND THEORIES) BY: ANCHAL JAIN B.TECH 7TH SEM UNIT-3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DIVIDEND THEORIES</vt:lpstr>
      <vt:lpstr>DIVIDEND RELEVANCE THEORIES</vt:lpstr>
      <vt:lpstr>Relevance Theory </vt:lpstr>
      <vt:lpstr>Walter’s Model </vt:lpstr>
      <vt:lpstr>PowerPoint Presentation</vt:lpstr>
      <vt:lpstr>PowerPoint Presentation</vt:lpstr>
      <vt:lpstr>PowerPoint Presentation</vt:lpstr>
      <vt:lpstr>PowerPoint Presentation</vt:lpstr>
      <vt:lpstr>PowerPoint Presentation</vt:lpstr>
      <vt:lpstr>Illustration</vt:lpstr>
      <vt:lpstr>Illustration</vt:lpstr>
      <vt:lpstr>Criticisms of Walter’s model</vt:lpstr>
      <vt:lpstr>Gordon’s Model </vt:lpstr>
      <vt:lpstr>PowerPoint Presentation</vt:lpstr>
      <vt:lpstr>PowerPoint Presentation</vt:lpstr>
      <vt:lpstr>PowerPoint Presentation</vt:lpstr>
      <vt:lpstr>Illustration</vt:lpstr>
      <vt:lpstr>Illustration</vt:lpstr>
      <vt:lpstr>PowerPoint Presentation</vt:lpstr>
      <vt:lpstr>Dividends Irrelevance </vt:lpstr>
      <vt:lpstr>Assumptions of M-M hypothesis </vt:lpstr>
      <vt:lpstr>PowerPoint Presentation</vt:lpstr>
      <vt:lpstr>PowerPoint Presentation</vt:lpstr>
      <vt:lpstr>Illustration</vt:lpstr>
      <vt:lpstr>PowerPoint Presentation</vt:lpstr>
      <vt:lpstr>Calculation of Value of firm using MM Model</vt:lpstr>
      <vt:lpstr>Illustration</vt:lpstr>
      <vt:lpstr>(i) Rs. 135 (ii) Rs. 110 </vt:lpstr>
      <vt:lpstr>Illustration</vt:lpstr>
      <vt:lpstr>PowerPoint Presentation</vt:lpstr>
      <vt:lpstr>Conclusions of the model </vt:lpstr>
      <vt:lpstr>Criticisms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DIVIDEND THEORIES</dc:title>
  <dc:creator>CHETAN</dc:creator>
  <cp:lastModifiedBy>Windows User</cp:lastModifiedBy>
  <cp:revision>67</cp:revision>
  <dcterms:created xsi:type="dcterms:W3CDTF">2012-04-17T10:21:31Z</dcterms:created>
  <dcterms:modified xsi:type="dcterms:W3CDTF">2022-12-06T16:43:48Z</dcterms:modified>
</cp:coreProperties>
</file>