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 u="sng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 u="sng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 u="sng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8" y="3681476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23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53" y="0"/>
                </a:lnTo>
                <a:lnTo>
                  <a:pt x="0" y="6857998"/>
                </a:lnTo>
                <a:lnTo>
                  <a:pt x="3007359" y="6857998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84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2" y="6857998"/>
                </a:lnTo>
                <a:lnTo>
                  <a:pt x="2587015" y="6857998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290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2" y="6857998"/>
                </a:lnTo>
                <a:lnTo>
                  <a:pt x="2851263" y="6857998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9" y="0"/>
                </a:lnTo>
                <a:lnTo>
                  <a:pt x="0" y="6857998"/>
                </a:lnTo>
                <a:lnTo>
                  <a:pt x="1290065" y="6857998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70" y="6857998"/>
                </a:lnTo>
                <a:lnTo>
                  <a:pt x="1248432" y="6857998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3559" y="646938"/>
            <a:ext cx="1110488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sng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559" y="1195578"/>
            <a:ext cx="11104880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600200"/>
            <a:ext cx="6019800" cy="1846659"/>
          </a:xfrm>
        </p:spPr>
        <p:txBody>
          <a:bodyPr/>
          <a:lstStyle/>
          <a:p>
            <a:r>
              <a:rPr lang="en-IN" sz="6000" b="0" u="none" dirty="0" smtClean="0"/>
              <a:t>FINANCIAL </a:t>
            </a:r>
            <a:br>
              <a:rPr lang="en-IN" sz="6000" b="0" u="none" dirty="0" smtClean="0"/>
            </a:br>
            <a:r>
              <a:rPr lang="en-IN" sz="6000" b="0" u="none" dirty="0" smtClean="0"/>
              <a:t>MANAGEMENT</a:t>
            </a:r>
            <a:endParaRPr lang="en-IN" sz="6000" b="0" u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553200" y="3733800"/>
            <a:ext cx="2133600" cy="830997"/>
          </a:xfrm>
        </p:spPr>
        <p:txBody>
          <a:bodyPr/>
          <a:lstStyle/>
          <a:p>
            <a:r>
              <a:rPr lang="en-IN" dirty="0" smtClean="0"/>
              <a:t>BY: ANCHAL JAIN</a:t>
            </a:r>
          </a:p>
          <a:p>
            <a:r>
              <a:rPr lang="en-IN" dirty="0" smtClean="0"/>
              <a:t>B.TECH 7</a:t>
            </a:r>
            <a:r>
              <a:rPr lang="en-IN" baseline="30000" dirty="0" smtClean="0"/>
              <a:t>TH</a:t>
            </a:r>
            <a:r>
              <a:rPr lang="en-IN" dirty="0" smtClean="0"/>
              <a:t> SEM</a:t>
            </a:r>
          </a:p>
          <a:p>
            <a:r>
              <a:rPr lang="en-IN" dirty="0" smtClean="0"/>
              <a:t>UNIT-3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32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673430"/>
            <a:ext cx="84728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Difference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between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Operating</a:t>
            </a:r>
            <a:r>
              <a:rPr sz="18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Leverage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Financial</a:t>
            </a:r>
            <a:r>
              <a:rPr sz="18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Leverage: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1974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80" dirty="0">
                <a:latin typeface="Times New Roman"/>
                <a:cs typeface="Times New Roman"/>
              </a:rPr>
              <a:t>Operating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related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firm’s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operating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cost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structure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while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Financial  </a:t>
            </a:r>
            <a:r>
              <a:rPr sz="1800" spc="20" dirty="0">
                <a:latin typeface="Times New Roman"/>
                <a:cs typeface="Times New Roman"/>
              </a:rPr>
              <a:t>leverage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related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firm’s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capital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structure.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80" dirty="0">
                <a:latin typeface="Times New Roman"/>
                <a:cs typeface="Times New Roman"/>
              </a:rPr>
              <a:t>Operating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Leverage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helpful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measuring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business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risk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firm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while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spc="40" dirty="0">
                <a:latin typeface="Times New Roman"/>
                <a:cs typeface="Times New Roman"/>
              </a:rPr>
              <a:t>Financial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Leverage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helpful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measuring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financial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risk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firm.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80" dirty="0">
                <a:latin typeface="Times New Roman"/>
                <a:cs typeface="Times New Roman"/>
              </a:rPr>
              <a:t>Operating </a:t>
            </a:r>
            <a:r>
              <a:rPr sz="1800" spc="10" dirty="0">
                <a:latin typeface="Times New Roman"/>
                <a:cs typeface="Times New Roman"/>
              </a:rPr>
              <a:t>Leverage </a:t>
            </a:r>
            <a:r>
              <a:rPr sz="1800" spc="15" dirty="0">
                <a:latin typeface="Times New Roman"/>
                <a:cs typeface="Times New Roman"/>
              </a:rPr>
              <a:t>is </a:t>
            </a:r>
            <a:r>
              <a:rPr sz="1800" spc="90" dirty="0">
                <a:latin typeface="Times New Roman"/>
                <a:cs typeface="Times New Roman"/>
              </a:rPr>
              <a:t>determined </a:t>
            </a:r>
            <a:r>
              <a:rPr sz="1800" spc="25" dirty="0">
                <a:latin typeface="Times New Roman"/>
                <a:cs typeface="Times New Roman"/>
              </a:rPr>
              <a:t>by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65" dirty="0">
                <a:latin typeface="Times New Roman"/>
                <a:cs typeface="Times New Roman"/>
              </a:rPr>
              <a:t>relationship </a:t>
            </a:r>
            <a:r>
              <a:rPr sz="1800" spc="75" dirty="0">
                <a:latin typeface="Times New Roman"/>
                <a:cs typeface="Times New Roman"/>
              </a:rPr>
              <a:t>between </a:t>
            </a:r>
            <a:r>
              <a:rPr sz="1800" spc="10" dirty="0">
                <a:latin typeface="Times New Roman"/>
                <a:cs typeface="Times New Roman"/>
              </a:rPr>
              <a:t>Sales </a:t>
            </a:r>
            <a:r>
              <a:rPr sz="1800" spc="60" dirty="0">
                <a:latin typeface="Times New Roman"/>
                <a:cs typeface="Times New Roman"/>
              </a:rPr>
              <a:t>revenue </a:t>
            </a:r>
            <a:r>
              <a:rPr sz="1800" spc="110" dirty="0">
                <a:latin typeface="Times New Roman"/>
                <a:cs typeface="Times New Roman"/>
              </a:rPr>
              <a:t>and  </a:t>
            </a:r>
            <a:r>
              <a:rPr sz="1800" spc="-45" dirty="0">
                <a:latin typeface="Times New Roman"/>
                <a:cs typeface="Times New Roman"/>
              </a:rPr>
              <a:t>EBIT </a:t>
            </a:r>
            <a:r>
              <a:rPr sz="1800" spc="80" dirty="0">
                <a:latin typeface="Times New Roman"/>
                <a:cs typeface="Times New Roman"/>
              </a:rPr>
              <a:t>(Operating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Income)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firm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while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Financial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Leverage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determined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by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  </a:t>
            </a:r>
            <a:r>
              <a:rPr sz="1800" spc="65" dirty="0">
                <a:latin typeface="Times New Roman"/>
                <a:cs typeface="Times New Roman"/>
              </a:rPr>
              <a:t>relationship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between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EBIT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(Operating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Income)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and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EPS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(Earning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Per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Share)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  </a:t>
            </a:r>
            <a:r>
              <a:rPr sz="1800" spc="45" dirty="0">
                <a:latin typeface="Times New Roman"/>
                <a:cs typeface="Times New Roman"/>
              </a:rPr>
              <a:t>firm.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13017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70" dirty="0">
                <a:latin typeface="Times New Roman"/>
                <a:cs typeface="Times New Roman"/>
              </a:rPr>
              <a:t>Higher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Degree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Operating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Leverage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(DOL)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shows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higher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degree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Business  </a:t>
            </a:r>
            <a:r>
              <a:rPr sz="1800" spc="45" dirty="0">
                <a:latin typeface="Times New Roman"/>
                <a:cs typeface="Times New Roman"/>
              </a:rPr>
              <a:t>risk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firm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while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Higher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Degree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Financial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Leverage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(DFL)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shows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higher  </a:t>
            </a:r>
            <a:r>
              <a:rPr sz="1800" spc="60" dirty="0">
                <a:latin typeface="Times New Roman"/>
                <a:cs typeface="Times New Roman"/>
              </a:rPr>
              <a:t>degree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Financial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risk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firm.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91383" y="5566295"/>
            <a:ext cx="5760085" cy="1091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397" y="439039"/>
            <a:ext cx="244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5" dirty="0">
                <a:solidFill>
                  <a:srgbClr val="000000"/>
                </a:solidFill>
              </a:rPr>
              <a:t>3</a:t>
            </a:r>
            <a:r>
              <a:rPr u="sng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 </a:t>
            </a:r>
            <a:r>
              <a:rPr u="sng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Combined</a:t>
            </a:r>
            <a:r>
              <a:rPr u="sng" spc="-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Leverage: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397" y="987933"/>
            <a:ext cx="87909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424142"/>
                </a:solidFill>
                <a:latin typeface="Times New Roman"/>
                <a:cs typeface="Times New Roman"/>
              </a:rPr>
              <a:t>Operating</a:t>
            </a:r>
            <a:r>
              <a:rPr sz="1800" spc="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424142"/>
                </a:solidFill>
                <a:latin typeface="Times New Roman"/>
                <a:cs typeface="Times New Roman"/>
              </a:rPr>
              <a:t>leverage</a:t>
            </a:r>
            <a:r>
              <a:rPr sz="1800" spc="-3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shows</a:t>
            </a:r>
            <a:r>
              <a:rPr sz="1800" spc="-3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5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operating</a:t>
            </a:r>
            <a:r>
              <a:rPr sz="1800" spc="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risk</a:t>
            </a:r>
            <a:r>
              <a:rPr sz="1800" spc="-2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424142"/>
                </a:solidFill>
                <a:latin typeface="Times New Roman"/>
                <a:cs typeface="Times New Roman"/>
              </a:rPr>
              <a:t>measured</a:t>
            </a:r>
            <a:r>
              <a:rPr sz="180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by</a:t>
            </a:r>
            <a:r>
              <a:rPr sz="1800" spc="-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percentage</a:t>
            </a:r>
            <a:r>
              <a:rPr sz="1800" spc="-3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change</a:t>
            </a:r>
            <a:r>
              <a:rPr sz="1800" spc="-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in  </a:t>
            </a:r>
            <a:r>
              <a:rPr sz="1800" spc="-45" dirty="0">
                <a:solidFill>
                  <a:srgbClr val="424142"/>
                </a:solidFill>
                <a:latin typeface="Times New Roman"/>
                <a:cs typeface="Times New Roman"/>
              </a:rPr>
              <a:t>EBIT </a:t>
            </a:r>
            <a:r>
              <a:rPr sz="1800" spc="95" dirty="0">
                <a:solidFill>
                  <a:srgbClr val="424142"/>
                </a:solidFill>
                <a:latin typeface="Times New Roman"/>
                <a:cs typeface="Times New Roman"/>
              </a:rPr>
              <a:t>due </a:t>
            </a:r>
            <a:r>
              <a:rPr sz="1800" spc="90" dirty="0">
                <a:solidFill>
                  <a:srgbClr val="424142"/>
                </a:solidFill>
                <a:latin typeface="Times New Roman"/>
                <a:cs typeface="Times New Roman"/>
              </a:rPr>
              <a:t>to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percentage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change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 </a:t>
            </a:r>
            <a:r>
              <a:rPr sz="1800" spc="30" dirty="0">
                <a:solidFill>
                  <a:srgbClr val="424142"/>
                </a:solidFill>
                <a:latin typeface="Times New Roman"/>
                <a:cs typeface="Times New Roman"/>
              </a:rPr>
              <a:t>sales.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The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financial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leverage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shows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financial </a:t>
            </a:r>
            <a:r>
              <a:rPr sz="1800" spc="40" dirty="0">
                <a:solidFill>
                  <a:srgbClr val="424142"/>
                </a:solidFill>
                <a:latin typeface="Times New Roman"/>
                <a:cs typeface="Times New Roman"/>
              </a:rPr>
              <a:t>risk 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is</a:t>
            </a:r>
            <a:r>
              <a:rPr sz="1800" spc="-2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424142"/>
                </a:solidFill>
                <a:latin typeface="Times New Roman"/>
                <a:cs typeface="Times New Roman"/>
              </a:rPr>
              <a:t>measured</a:t>
            </a:r>
            <a:r>
              <a:rPr sz="180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424142"/>
                </a:solidFill>
                <a:latin typeface="Times New Roman"/>
                <a:cs typeface="Times New Roman"/>
              </a:rPr>
              <a:t>by</a:t>
            </a:r>
            <a:r>
              <a:rPr sz="1800" spc="-8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7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percentage</a:t>
            </a:r>
            <a:r>
              <a:rPr sz="1800" spc="-9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change</a:t>
            </a:r>
            <a:r>
              <a:rPr sz="1800" spc="-3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424142"/>
                </a:solidFill>
                <a:latin typeface="Times New Roman"/>
                <a:cs typeface="Times New Roman"/>
              </a:rPr>
              <a:t>EPS </a:t>
            </a:r>
            <a:r>
              <a:rPr sz="1800" spc="95" dirty="0">
                <a:solidFill>
                  <a:srgbClr val="424142"/>
                </a:solidFill>
                <a:latin typeface="Times New Roman"/>
                <a:cs typeface="Times New Roman"/>
              </a:rPr>
              <a:t>due</a:t>
            </a:r>
            <a:r>
              <a:rPr sz="1800" spc="-5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424142"/>
                </a:solidFill>
                <a:latin typeface="Times New Roman"/>
                <a:cs typeface="Times New Roman"/>
              </a:rPr>
              <a:t>to</a:t>
            </a:r>
            <a:r>
              <a:rPr sz="1800" spc="-6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percentage</a:t>
            </a:r>
            <a:r>
              <a:rPr sz="1800" spc="-8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change</a:t>
            </a:r>
            <a:r>
              <a:rPr sz="1800" spc="-4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424142"/>
                </a:solidFill>
                <a:latin typeface="Times New Roman"/>
                <a:cs typeface="Times New Roman"/>
              </a:rPr>
              <a:t>EBIT.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75" dirty="0">
                <a:latin typeface="Times New Roman"/>
                <a:cs typeface="Times New Roman"/>
              </a:rPr>
              <a:t>The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125" dirty="0">
                <a:latin typeface="Times New Roman"/>
                <a:cs typeface="Times New Roman"/>
              </a:rPr>
              <a:t>combined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75" dirty="0">
                <a:latin typeface="Times New Roman"/>
                <a:cs typeface="Times New Roman"/>
              </a:rPr>
              <a:t>leverage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can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125" dirty="0">
                <a:latin typeface="Times New Roman"/>
                <a:cs typeface="Times New Roman"/>
              </a:rPr>
              <a:t>be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110" dirty="0">
                <a:latin typeface="Times New Roman"/>
                <a:cs typeface="Times New Roman"/>
              </a:rPr>
              <a:t>measured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Times New Roman"/>
                <a:cs typeface="Times New Roman"/>
              </a:rPr>
              <a:t>with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135" dirty="0">
                <a:latin typeface="Times New Roman"/>
                <a:cs typeface="Times New Roman"/>
              </a:rPr>
              <a:t>the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125" dirty="0">
                <a:latin typeface="Times New Roman"/>
                <a:cs typeface="Times New Roman"/>
              </a:rPr>
              <a:t>help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105" dirty="0">
                <a:latin typeface="Times New Roman"/>
                <a:cs typeface="Times New Roman"/>
              </a:rPr>
              <a:t>of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135" dirty="0">
                <a:latin typeface="Times New Roman"/>
                <a:cs typeface="Times New Roman"/>
              </a:rPr>
              <a:t>the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Times New Roman"/>
                <a:cs typeface="Times New Roman"/>
              </a:rPr>
              <a:t>following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65" dirty="0">
                <a:latin typeface="Times New Roman"/>
                <a:cs typeface="Times New Roman"/>
              </a:rPr>
              <a:t>formula: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spc="75" dirty="0">
                <a:latin typeface="Times New Roman"/>
                <a:cs typeface="Times New Roman"/>
              </a:rPr>
              <a:t>Combined </a:t>
            </a:r>
            <a:r>
              <a:rPr sz="1800" spc="10" dirty="0">
                <a:latin typeface="Times New Roman"/>
                <a:cs typeface="Times New Roman"/>
              </a:rPr>
              <a:t>Leverage </a:t>
            </a:r>
            <a:r>
              <a:rPr sz="1800" spc="-25" dirty="0">
                <a:latin typeface="Times New Roman"/>
                <a:cs typeface="Times New Roman"/>
              </a:rPr>
              <a:t>= </a:t>
            </a:r>
            <a:r>
              <a:rPr sz="1800" spc="80" dirty="0">
                <a:latin typeface="Times New Roman"/>
                <a:cs typeface="Times New Roman"/>
              </a:rPr>
              <a:t>Operating </a:t>
            </a:r>
            <a:r>
              <a:rPr sz="1800" spc="20" dirty="0">
                <a:latin typeface="Times New Roman"/>
                <a:cs typeface="Times New Roman"/>
              </a:rPr>
              <a:t>leverage </a:t>
            </a:r>
            <a:r>
              <a:rPr sz="1800" spc="-40" dirty="0">
                <a:latin typeface="Times New Roman"/>
                <a:cs typeface="Times New Roman"/>
              </a:rPr>
              <a:t>x </a:t>
            </a:r>
            <a:r>
              <a:rPr sz="1800" spc="40" dirty="0">
                <a:latin typeface="Times New Roman"/>
                <a:cs typeface="Times New Roman"/>
              </a:rPr>
              <a:t>Financial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7357" y="3351148"/>
            <a:ext cx="5536692" cy="1549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397" y="5255514"/>
            <a:ext cx="9222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If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firm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has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both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high</a:t>
            </a:r>
            <a:r>
              <a:rPr sz="1800" spc="10" dirty="0">
                <a:latin typeface="Times New Roman"/>
                <a:cs typeface="Times New Roman"/>
              </a:rPr>
              <a:t> level,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will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be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very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risky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proposition.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Therefore,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if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  </a:t>
            </a:r>
            <a:r>
              <a:rPr sz="1800" spc="60" dirty="0">
                <a:latin typeface="Times New Roman"/>
                <a:cs typeface="Times New Roman"/>
              </a:rPr>
              <a:t>firm </a:t>
            </a:r>
            <a:r>
              <a:rPr sz="1800" spc="75" dirty="0">
                <a:latin typeface="Times New Roman"/>
                <a:cs typeface="Times New Roman"/>
              </a:rPr>
              <a:t>has </a:t>
            </a:r>
            <a:r>
              <a:rPr sz="1800" spc="65" dirty="0">
                <a:latin typeface="Times New Roman"/>
                <a:cs typeface="Times New Roman"/>
              </a:rPr>
              <a:t>a high </a:t>
            </a:r>
            <a:r>
              <a:rPr sz="1800" spc="60" dirty="0">
                <a:latin typeface="Times New Roman"/>
                <a:cs typeface="Times New Roman"/>
              </a:rPr>
              <a:t>degree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70" dirty="0">
                <a:latin typeface="Times New Roman"/>
                <a:cs typeface="Times New Roman"/>
              </a:rPr>
              <a:t>operating </a:t>
            </a:r>
            <a:r>
              <a:rPr sz="1800" spc="25" dirty="0">
                <a:latin typeface="Times New Roman"/>
                <a:cs typeface="Times New Roman"/>
              </a:rPr>
              <a:t>leverage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50" dirty="0">
                <a:latin typeface="Times New Roman"/>
                <a:cs typeface="Times New Roman"/>
              </a:rPr>
              <a:t>financial </a:t>
            </a:r>
            <a:r>
              <a:rPr sz="1800" spc="20" dirty="0">
                <a:latin typeface="Times New Roman"/>
                <a:cs typeface="Times New Roman"/>
              </a:rPr>
              <a:t>leverage </a:t>
            </a:r>
            <a:r>
              <a:rPr sz="1800" spc="75" dirty="0">
                <a:latin typeface="Times New Roman"/>
                <a:cs typeface="Times New Roman"/>
              </a:rPr>
              <a:t>should </a:t>
            </a:r>
            <a:r>
              <a:rPr sz="1800" spc="85" dirty="0">
                <a:latin typeface="Times New Roman"/>
                <a:cs typeface="Times New Roman"/>
              </a:rPr>
              <a:t>be </a:t>
            </a:r>
            <a:r>
              <a:rPr sz="1800" spc="80" dirty="0">
                <a:latin typeface="Times New Roman"/>
                <a:cs typeface="Times New Roman"/>
              </a:rPr>
              <a:t>kept </a:t>
            </a:r>
            <a:r>
              <a:rPr sz="1800" spc="15" dirty="0">
                <a:latin typeface="Times New Roman"/>
                <a:cs typeface="Times New Roman"/>
              </a:rPr>
              <a:t>low </a:t>
            </a:r>
            <a:r>
              <a:rPr sz="1800" spc="45" dirty="0">
                <a:latin typeface="Times New Roman"/>
                <a:cs typeface="Times New Roman"/>
              </a:rPr>
              <a:t>as  </a:t>
            </a:r>
            <a:r>
              <a:rPr sz="1800" spc="85" dirty="0">
                <a:latin typeface="Times New Roman"/>
                <a:cs typeface="Times New Roman"/>
              </a:rPr>
              <a:t>proper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balancing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between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two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leverages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essential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order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keep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risk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profile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within 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reasonable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limit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maximum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return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shareholders.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956" y="369823"/>
            <a:ext cx="944689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Importance</a:t>
            </a:r>
            <a:r>
              <a:rPr sz="1800" b="1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Combined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Leverage: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42875" indent="-130810">
              <a:lnSpc>
                <a:spcPct val="100000"/>
              </a:lnSpc>
              <a:buSzPct val="94444"/>
              <a:buAutoNum type="arabicPeriod"/>
              <a:tabLst>
                <a:tab pos="143510" algn="l"/>
              </a:tabLst>
            </a:pPr>
            <a:r>
              <a:rPr sz="1800" spc="45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indicates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effect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that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changes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sales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have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EPS.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38125" indent="-226060" algn="just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45" dirty="0">
                <a:latin typeface="Times New Roman"/>
                <a:cs typeface="Times New Roman"/>
              </a:rPr>
              <a:t>It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shows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combined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effect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operating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financial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0000"/>
              </a:lnSpc>
              <a:buAutoNum type="arabicPeriod"/>
              <a:tabLst>
                <a:tab pos="240029" algn="l"/>
              </a:tabLst>
            </a:pPr>
            <a:r>
              <a:rPr sz="1800" spc="-90" dirty="0">
                <a:latin typeface="Times New Roman"/>
                <a:cs typeface="Times New Roman"/>
              </a:rPr>
              <a:t>A </a:t>
            </a:r>
            <a:r>
              <a:rPr sz="1800" spc="80" dirty="0">
                <a:latin typeface="Times New Roman"/>
                <a:cs typeface="Times New Roman"/>
              </a:rPr>
              <a:t>combination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70" dirty="0">
                <a:latin typeface="Times New Roman"/>
                <a:cs typeface="Times New Roman"/>
              </a:rPr>
              <a:t>high operating </a:t>
            </a:r>
            <a:r>
              <a:rPr sz="1800" spc="25" dirty="0">
                <a:latin typeface="Times New Roman"/>
                <a:cs typeface="Times New Roman"/>
              </a:rPr>
              <a:t>leverage </a:t>
            </a:r>
            <a:r>
              <a:rPr sz="1800" spc="110" dirty="0">
                <a:latin typeface="Times New Roman"/>
                <a:cs typeface="Times New Roman"/>
              </a:rPr>
              <a:t>and </a:t>
            </a:r>
            <a:r>
              <a:rPr sz="1800" spc="65" dirty="0">
                <a:latin typeface="Times New Roman"/>
                <a:cs typeface="Times New Roman"/>
              </a:rPr>
              <a:t>a </a:t>
            </a:r>
            <a:r>
              <a:rPr sz="1800" spc="70" dirty="0">
                <a:latin typeface="Times New Roman"/>
                <a:cs typeface="Times New Roman"/>
              </a:rPr>
              <a:t>high </a:t>
            </a:r>
            <a:r>
              <a:rPr sz="1800" spc="50" dirty="0">
                <a:latin typeface="Times New Roman"/>
                <a:cs typeface="Times New Roman"/>
              </a:rPr>
              <a:t>financial </a:t>
            </a:r>
            <a:r>
              <a:rPr sz="1800" spc="20" dirty="0">
                <a:latin typeface="Times New Roman"/>
                <a:cs typeface="Times New Roman"/>
              </a:rPr>
              <a:t>leverage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15" dirty="0">
                <a:latin typeface="Times New Roman"/>
                <a:cs typeface="Times New Roman"/>
              </a:rPr>
              <a:t>very </a:t>
            </a:r>
            <a:r>
              <a:rPr sz="1800" spc="25" dirty="0">
                <a:latin typeface="Times New Roman"/>
                <a:cs typeface="Times New Roman"/>
              </a:rPr>
              <a:t>risky </a:t>
            </a:r>
            <a:r>
              <a:rPr sz="1800" spc="80" dirty="0">
                <a:latin typeface="Times New Roman"/>
                <a:cs typeface="Times New Roman"/>
              </a:rPr>
              <a:t>situation  </a:t>
            </a:r>
            <a:r>
              <a:rPr sz="1800" spc="65" dirty="0">
                <a:latin typeface="Times New Roman"/>
                <a:cs typeface="Times New Roman"/>
              </a:rPr>
              <a:t>because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combined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effect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two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multiple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these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two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89560" indent="-277495" algn="just">
              <a:lnSpc>
                <a:spcPct val="100000"/>
              </a:lnSpc>
              <a:buAutoNum type="arabicPeriod"/>
              <a:tabLst>
                <a:tab pos="290195" algn="l"/>
              </a:tabLst>
            </a:pPr>
            <a:r>
              <a:rPr sz="1800" spc="-85" dirty="0">
                <a:latin typeface="Times New Roman"/>
                <a:cs typeface="Times New Roman"/>
              </a:rPr>
              <a:t>A </a:t>
            </a:r>
            <a:r>
              <a:rPr sz="1800" spc="80" dirty="0">
                <a:latin typeface="Times New Roman"/>
                <a:cs typeface="Times New Roman"/>
              </a:rPr>
              <a:t>combination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70" dirty="0">
                <a:latin typeface="Times New Roman"/>
                <a:cs typeface="Times New Roman"/>
              </a:rPr>
              <a:t>high operating </a:t>
            </a:r>
            <a:r>
              <a:rPr sz="1800" spc="25" dirty="0">
                <a:latin typeface="Times New Roman"/>
                <a:cs typeface="Times New Roman"/>
              </a:rPr>
              <a:t>leverage </a:t>
            </a:r>
            <a:r>
              <a:rPr sz="1800" spc="105" dirty="0">
                <a:latin typeface="Times New Roman"/>
                <a:cs typeface="Times New Roman"/>
              </a:rPr>
              <a:t>and </a:t>
            </a:r>
            <a:r>
              <a:rPr sz="1800" spc="65" dirty="0">
                <a:latin typeface="Times New Roman"/>
                <a:cs typeface="Times New Roman"/>
              </a:rPr>
              <a:t>a </a:t>
            </a:r>
            <a:r>
              <a:rPr sz="1800" spc="15" dirty="0">
                <a:latin typeface="Times New Roman"/>
                <a:cs typeface="Times New Roman"/>
              </a:rPr>
              <a:t>low </a:t>
            </a:r>
            <a:r>
              <a:rPr sz="1800" spc="50" dirty="0">
                <a:latin typeface="Times New Roman"/>
                <a:cs typeface="Times New Roman"/>
              </a:rPr>
              <a:t>financial </a:t>
            </a:r>
            <a:r>
              <a:rPr sz="1800" spc="20" dirty="0">
                <a:latin typeface="Times New Roman"/>
                <a:cs typeface="Times New Roman"/>
              </a:rPr>
              <a:t>leverage </a:t>
            </a:r>
            <a:r>
              <a:rPr sz="1800" spc="60" dirty="0">
                <a:latin typeface="Times New Roman"/>
                <a:cs typeface="Times New Roman"/>
              </a:rPr>
              <a:t>indicates </a:t>
            </a:r>
            <a:r>
              <a:rPr sz="1800" spc="120" dirty="0">
                <a:latin typeface="Times New Roman"/>
                <a:cs typeface="Times New Roman"/>
              </a:rPr>
              <a:t>that</a:t>
            </a:r>
            <a:r>
              <a:rPr sz="1800" spc="6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management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should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be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careful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high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risk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involved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former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balanced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by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later.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sz="1800" spc="-90" dirty="0">
                <a:latin typeface="Times New Roman"/>
                <a:cs typeface="Times New Roman"/>
              </a:rPr>
              <a:t>A </a:t>
            </a:r>
            <a:r>
              <a:rPr sz="1800" spc="80" dirty="0">
                <a:latin typeface="Times New Roman"/>
                <a:cs typeface="Times New Roman"/>
              </a:rPr>
              <a:t>combination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15" dirty="0">
                <a:latin typeface="Times New Roman"/>
                <a:cs typeface="Times New Roman"/>
              </a:rPr>
              <a:t>low </a:t>
            </a:r>
            <a:r>
              <a:rPr sz="1800" spc="70" dirty="0">
                <a:latin typeface="Times New Roman"/>
                <a:cs typeface="Times New Roman"/>
              </a:rPr>
              <a:t>operating </a:t>
            </a:r>
            <a:r>
              <a:rPr sz="1800" spc="25" dirty="0">
                <a:latin typeface="Times New Roman"/>
                <a:cs typeface="Times New Roman"/>
              </a:rPr>
              <a:t>leverage </a:t>
            </a:r>
            <a:r>
              <a:rPr sz="1800" spc="110" dirty="0">
                <a:latin typeface="Times New Roman"/>
                <a:cs typeface="Times New Roman"/>
              </a:rPr>
              <a:t>and </a:t>
            </a:r>
            <a:r>
              <a:rPr sz="1800" spc="65" dirty="0">
                <a:latin typeface="Times New Roman"/>
                <a:cs typeface="Times New Roman"/>
              </a:rPr>
              <a:t>a </a:t>
            </a:r>
            <a:r>
              <a:rPr sz="1800" spc="70" dirty="0">
                <a:latin typeface="Times New Roman"/>
                <a:cs typeface="Times New Roman"/>
              </a:rPr>
              <a:t>high </a:t>
            </a:r>
            <a:r>
              <a:rPr sz="1800" spc="50" dirty="0">
                <a:latin typeface="Times New Roman"/>
                <a:cs typeface="Times New Roman"/>
              </a:rPr>
              <a:t>financial </a:t>
            </a:r>
            <a:r>
              <a:rPr sz="1800" spc="20" dirty="0">
                <a:latin typeface="Times New Roman"/>
                <a:cs typeface="Times New Roman"/>
              </a:rPr>
              <a:t>leverage </a:t>
            </a:r>
            <a:r>
              <a:rPr sz="1800" dirty="0">
                <a:latin typeface="Times New Roman"/>
                <a:cs typeface="Times New Roman"/>
              </a:rPr>
              <a:t>gives </a:t>
            </a:r>
            <a:r>
              <a:rPr sz="1800" spc="65" dirty="0">
                <a:latin typeface="Times New Roman"/>
                <a:cs typeface="Times New Roman"/>
              </a:rPr>
              <a:t>a </a:t>
            </a:r>
            <a:r>
              <a:rPr sz="1800" spc="85" dirty="0">
                <a:latin typeface="Times New Roman"/>
                <a:cs typeface="Times New Roman"/>
              </a:rPr>
              <a:t>better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situation  </a:t>
            </a:r>
            <a:r>
              <a:rPr sz="1800" spc="30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maximising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return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minimising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risk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factor,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because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keeping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operating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leverage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at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low  </a:t>
            </a:r>
            <a:r>
              <a:rPr sz="1800" spc="70" dirty="0">
                <a:latin typeface="Times New Roman"/>
                <a:cs typeface="Times New Roman"/>
              </a:rPr>
              <a:t>rate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full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advantage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debt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financing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taken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maximise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return.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this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situation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firm  reaches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BEP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at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low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level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35" dirty="0">
                <a:latin typeface="Times New Roman"/>
                <a:cs typeface="Times New Roman"/>
              </a:rPr>
              <a:t>sales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minimum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business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risk.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00"/>
              </a:lnSpc>
              <a:buAutoNum type="arabicPeriod" startAt="5"/>
              <a:tabLst>
                <a:tab pos="276860" algn="l"/>
              </a:tabLst>
            </a:pPr>
            <a:r>
              <a:rPr sz="1800" spc="-90" dirty="0">
                <a:latin typeface="Times New Roman"/>
                <a:cs typeface="Times New Roman"/>
              </a:rPr>
              <a:t>A </a:t>
            </a:r>
            <a:r>
              <a:rPr sz="1800" spc="80" dirty="0">
                <a:latin typeface="Times New Roman"/>
                <a:cs typeface="Times New Roman"/>
              </a:rPr>
              <a:t>combination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15" dirty="0">
                <a:latin typeface="Times New Roman"/>
                <a:cs typeface="Times New Roman"/>
              </a:rPr>
              <a:t>low </a:t>
            </a:r>
            <a:r>
              <a:rPr sz="1800" spc="70" dirty="0">
                <a:latin typeface="Times New Roman"/>
                <a:cs typeface="Times New Roman"/>
              </a:rPr>
              <a:t>operating </a:t>
            </a:r>
            <a:r>
              <a:rPr sz="1800" spc="20" dirty="0">
                <a:latin typeface="Times New Roman"/>
                <a:cs typeface="Times New Roman"/>
              </a:rPr>
              <a:t>leverage </a:t>
            </a:r>
            <a:r>
              <a:rPr sz="1800" spc="110" dirty="0">
                <a:latin typeface="Times New Roman"/>
                <a:cs typeface="Times New Roman"/>
              </a:rPr>
              <a:t>and </a:t>
            </a:r>
            <a:r>
              <a:rPr sz="1800" spc="15" dirty="0">
                <a:latin typeface="Times New Roman"/>
                <a:cs typeface="Times New Roman"/>
              </a:rPr>
              <a:t>low </a:t>
            </a:r>
            <a:r>
              <a:rPr sz="1800" spc="50" dirty="0">
                <a:latin typeface="Times New Roman"/>
                <a:cs typeface="Times New Roman"/>
              </a:rPr>
              <a:t>financial </a:t>
            </a:r>
            <a:r>
              <a:rPr sz="1800" spc="20" dirty="0">
                <a:latin typeface="Times New Roman"/>
                <a:cs typeface="Times New Roman"/>
              </a:rPr>
              <a:t>leverage </a:t>
            </a:r>
            <a:r>
              <a:rPr sz="1800" spc="60" dirty="0">
                <a:latin typeface="Times New Roman"/>
                <a:cs typeface="Times New Roman"/>
              </a:rPr>
              <a:t>indicates </a:t>
            </a:r>
            <a:r>
              <a:rPr sz="1800" spc="114" dirty="0">
                <a:latin typeface="Times New Roman"/>
                <a:cs typeface="Times New Roman"/>
              </a:rPr>
              <a:t>that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60" dirty="0">
                <a:latin typeface="Times New Roman"/>
                <a:cs typeface="Times New Roman"/>
              </a:rPr>
              <a:t>firm  </a:t>
            </a:r>
            <a:r>
              <a:rPr sz="1800" spc="35" dirty="0">
                <a:latin typeface="Times New Roman"/>
                <a:cs typeface="Times New Roman"/>
              </a:rPr>
              <a:t>losses </a:t>
            </a:r>
            <a:r>
              <a:rPr sz="1800" spc="60" dirty="0">
                <a:latin typeface="Times New Roman"/>
                <a:cs typeface="Times New Roman"/>
              </a:rPr>
              <a:t>profitable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opportunities.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646938"/>
            <a:ext cx="131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Conclusion: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1195578"/>
            <a:ext cx="929386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62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8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44444"/>
                </a:solidFill>
                <a:latin typeface="Times New Roman"/>
                <a:cs typeface="Times New Roman"/>
              </a:rPr>
              <a:t>Leverage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444444"/>
                </a:solidFill>
                <a:latin typeface="Times New Roman"/>
                <a:cs typeface="Times New Roman"/>
              </a:rPr>
              <a:t>analysis,</a:t>
            </a:r>
            <a:r>
              <a:rPr sz="18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444444"/>
                </a:solidFill>
                <a:latin typeface="Times New Roman"/>
                <a:cs typeface="Times New Roman"/>
              </a:rPr>
              <a:t>main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444444"/>
                </a:solidFill>
                <a:latin typeface="Times New Roman"/>
                <a:cs typeface="Times New Roman"/>
              </a:rPr>
              <a:t>focus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44444"/>
                </a:solidFill>
                <a:latin typeface="Times New Roman"/>
                <a:cs typeface="Times New Roman"/>
              </a:rPr>
              <a:t>on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444444"/>
                </a:solidFill>
                <a:latin typeface="Times New Roman"/>
                <a:cs typeface="Times New Roman"/>
              </a:rPr>
              <a:t>measurement</a:t>
            </a:r>
            <a:r>
              <a:rPr sz="18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800" spc="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44444"/>
                </a:solidFill>
                <a:latin typeface="Times New Roman"/>
                <a:cs typeface="Times New Roman"/>
              </a:rPr>
              <a:t>relationship</a:t>
            </a:r>
            <a:r>
              <a:rPr sz="18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444444"/>
                </a:solidFill>
                <a:latin typeface="Times New Roman"/>
                <a:cs typeface="Times New Roman"/>
              </a:rPr>
              <a:t>between  </a:t>
            </a:r>
            <a:r>
              <a:rPr sz="1800" spc="11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800" spc="-8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44444"/>
                </a:solidFill>
                <a:latin typeface="Times New Roman"/>
                <a:cs typeface="Times New Roman"/>
              </a:rPr>
              <a:t>two</a:t>
            </a:r>
            <a:r>
              <a:rPr sz="1800" spc="-10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444444"/>
                </a:solidFill>
                <a:latin typeface="Times New Roman"/>
                <a:cs typeface="Times New Roman"/>
              </a:rPr>
              <a:t>variables</a:t>
            </a:r>
            <a:r>
              <a:rPr sz="1800" spc="-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444444"/>
                </a:solidFill>
                <a:latin typeface="Times New Roman"/>
                <a:cs typeface="Times New Roman"/>
              </a:rPr>
              <a:t>rather</a:t>
            </a:r>
            <a:r>
              <a:rPr sz="1800" spc="-8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444444"/>
                </a:solidFill>
                <a:latin typeface="Times New Roman"/>
                <a:cs typeface="Times New Roman"/>
              </a:rPr>
              <a:t>than</a:t>
            </a:r>
            <a:r>
              <a:rPr sz="18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44444"/>
                </a:solidFill>
                <a:latin typeface="Times New Roman"/>
                <a:cs typeface="Times New Roman"/>
              </a:rPr>
              <a:t>measuring</a:t>
            </a:r>
            <a:r>
              <a:rPr sz="18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800" spc="-1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444444"/>
                </a:solidFill>
                <a:latin typeface="Times New Roman"/>
                <a:cs typeface="Times New Roman"/>
              </a:rPr>
              <a:t>variables.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7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800" spc="90" dirty="0">
                <a:solidFill>
                  <a:srgbClr val="444444"/>
                </a:solidFill>
                <a:latin typeface="Times New Roman"/>
                <a:cs typeface="Times New Roman"/>
              </a:rPr>
              <a:t>measurement </a:t>
            </a:r>
            <a:r>
              <a:rPr sz="1800" spc="1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800" spc="20" dirty="0">
                <a:solidFill>
                  <a:srgbClr val="444444"/>
                </a:solidFill>
                <a:latin typeface="Times New Roman"/>
                <a:cs typeface="Times New Roman"/>
              </a:rPr>
              <a:t>leverages </a:t>
            </a:r>
            <a:r>
              <a:rPr sz="1800" spc="10" dirty="0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sz="1800" spc="105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800" spc="80" dirty="0">
                <a:solidFill>
                  <a:srgbClr val="444444"/>
                </a:solidFill>
                <a:latin typeface="Times New Roman"/>
                <a:cs typeface="Times New Roman"/>
              </a:rPr>
              <a:t>technique used </a:t>
            </a:r>
            <a:r>
              <a:rPr sz="1800" spc="25" dirty="0">
                <a:solidFill>
                  <a:srgbClr val="444444"/>
                </a:solidFill>
                <a:latin typeface="Times New Roman"/>
                <a:cs typeface="Times New Roman"/>
              </a:rPr>
              <a:t>by </a:t>
            </a:r>
            <a:r>
              <a:rPr sz="1800" spc="11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800" spc="60" dirty="0">
                <a:solidFill>
                  <a:srgbClr val="444444"/>
                </a:solidFill>
                <a:latin typeface="Times New Roman"/>
                <a:cs typeface="Times New Roman"/>
              </a:rPr>
              <a:t>business </a:t>
            </a:r>
            <a:r>
              <a:rPr sz="1800" spc="50" dirty="0">
                <a:solidFill>
                  <a:srgbClr val="444444"/>
                </a:solidFill>
                <a:latin typeface="Times New Roman"/>
                <a:cs typeface="Times New Roman"/>
              </a:rPr>
              <a:t>firms </a:t>
            </a:r>
            <a:r>
              <a:rPr sz="1800" spc="90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1800" spc="75" dirty="0">
                <a:solidFill>
                  <a:srgbClr val="444444"/>
                </a:solidFill>
                <a:latin typeface="Times New Roman"/>
                <a:cs typeface="Times New Roman"/>
              </a:rPr>
              <a:t>measure </a:t>
            </a:r>
            <a:r>
              <a:rPr sz="1800" spc="110" dirty="0">
                <a:solidFill>
                  <a:srgbClr val="444444"/>
                </a:solidFill>
                <a:latin typeface="Times New Roman"/>
                <a:cs typeface="Times New Roman"/>
              </a:rPr>
              <a:t>the  </a:t>
            </a:r>
            <a:r>
              <a:rPr sz="1800" spc="5" dirty="0">
                <a:solidFill>
                  <a:srgbClr val="444444"/>
                </a:solidFill>
                <a:latin typeface="Times New Roman"/>
                <a:cs typeface="Times New Roman"/>
              </a:rPr>
              <a:t>Risk</a:t>
            </a:r>
            <a:r>
              <a:rPr sz="18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–</a:t>
            </a:r>
            <a:r>
              <a:rPr sz="18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444444"/>
                </a:solidFill>
                <a:latin typeface="Times New Roman"/>
                <a:cs typeface="Times New Roman"/>
              </a:rPr>
              <a:t>Return</a:t>
            </a:r>
            <a:r>
              <a:rPr sz="18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44444"/>
                </a:solidFill>
                <a:latin typeface="Times New Roman"/>
                <a:cs typeface="Times New Roman"/>
              </a:rPr>
              <a:t>relationship</a:t>
            </a:r>
            <a:r>
              <a:rPr sz="1800" spc="-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800" spc="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8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44444"/>
                </a:solidFill>
                <a:latin typeface="Times New Roman"/>
                <a:cs typeface="Times New Roman"/>
              </a:rPr>
              <a:t>firm</a:t>
            </a:r>
            <a:r>
              <a:rPr sz="18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44444"/>
                </a:solidFill>
                <a:latin typeface="Times New Roman"/>
                <a:cs typeface="Times New Roman"/>
              </a:rPr>
              <a:t>operating</a:t>
            </a:r>
            <a:r>
              <a:rPr sz="18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44444"/>
                </a:solidFill>
                <a:latin typeface="Times New Roman"/>
                <a:cs typeface="Times New Roman"/>
              </a:rPr>
              <a:t>financial</a:t>
            </a:r>
            <a:r>
              <a:rPr sz="18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444444"/>
                </a:solidFill>
                <a:latin typeface="Times New Roman"/>
                <a:cs typeface="Times New Roman"/>
              </a:rPr>
              <a:t>activities.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10" dirty="0">
                <a:latin typeface="Times New Roman"/>
                <a:cs typeface="Times New Roman"/>
              </a:rPr>
              <a:t>Leverage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term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which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commonly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describe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the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organizations’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ability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utilize 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assets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which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having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fixed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costs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(or)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different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sources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funds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increase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returns  </a:t>
            </a:r>
            <a:r>
              <a:rPr sz="1800" spc="90" dirty="0">
                <a:latin typeface="Times New Roman"/>
                <a:cs typeface="Times New Roman"/>
              </a:rPr>
              <a:t>to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firm.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45" dirty="0">
                <a:solidFill>
                  <a:srgbClr val="444444"/>
                </a:solidFill>
                <a:latin typeface="Times New Roman"/>
                <a:cs typeface="Times New Roman"/>
              </a:rPr>
              <a:t>It</a:t>
            </a:r>
            <a:r>
              <a:rPr sz="18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444444"/>
                </a:solidFill>
                <a:latin typeface="Times New Roman"/>
                <a:cs typeface="Times New Roman"/>
              </a:rPr>
              <a:t>important</a:t>
            </a:r>
            <a:r>
              <a:rPr sz="18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800" spc="-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444444"/>
                </a:solidFill>
                <a:latin typeface="Times New Roman"/>
                <a:cs typeface="Times New Roman"/>
              </a:rPr>
              <a:t>do</a:t>
            </a:r>
            <a:r>
              <a:rPr sz="18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44444"/>
                </a:solidFill>
                <a:latin typeface="Times New Roman"/>
                <a:cs typeface="Times New Roman"/>
              </a:rPr>
              <a:t>timely</a:t>
            </a:r>
            <a:r>
              <a:rPr sz="1800" spc="-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44444"/>
                </a:solidFill>
                <a:latin typeface="Times New Roman"/>
                <a:cs typeface="Times New Roman"/>
              </a:rPr>
              <a:t>accurate</a:t>
            </a:r>
            <a:r>
              <a:rPr sz="18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444444"/>
                </a:solidFill>
                <a:latin typeface="Times New Roman"/>
                <a:cs typeface="Times New Roman"/>
              </a:rPr>
              <a:t>leverage</a:t>
            </a:r>
            <a:r>
              <a:rPr sz="1800" spc="-8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444444"/>
                </a:solidFill>
                <a:latin typeface="Times New Roman"/>
                <a:cs typeface="Times New Roman"/>
              </a:rPr>
              <a:t>analysis</a:t>
            </a:r>
            <a:r>
              <a:rPr sz="18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1800" spc="-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444444"/>
                </a:solidFill>
                <a:latin typeface="Times New Roman"/>
                <a:cs typeface="Times New Roman"/>
              </a:rPr>
              <a:t>success</a:t>
            </a:r>
            <a:r>
              <a:rPr sz="1800" spc="-9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800" spc="65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18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44444"/>
                </a:solidFill>
                <a:latin typeface="Times New Roman"/>
                <a:cs typeface="Times New Roman"/>
              </a:rPr>
              <a:t>firm.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1651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70" dirty="0">
                <a:latin typeface="Times New Roman"/>
                <a:cs typeface="Times New Roman"/>
              </a:rPr>
              <a:t>The </a:t>
            </a:r>
            <a:r>
              <a:rPr sz="1800" spc="35" dirty="0">
                <a:latin typeface="Times New Roman"/>
                <a:cs typeface="Times New Roman"/>
              </a:rPr>
              <a:t>value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60" dirty="0">
                <a:latin typeface="Times New Roman"/>
                <a:cs typeface="Times New Roman"/>
              </a:rPr>
              <a:t>degree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50" dirty="0">
                <a:latin typeface="Times New Roman"/>
                <a:cs typeface="Times New Roman"/>
              </a:rPr>
              <a:t>financial </a:t>
            </a:r>
            <a:r>
              <a:rPr sz="1800" spc="20" dirty="0">
                <a:latin typeface="Times New Roman"/>
                <a:cs typeface="Times New Roman"/>
              </a:rPr>
              <a:t>leverage </a:t>
            </a:r>
            <a:r>
              <a:rPr sz="1800" spc="110" dirty="0">
                <a:latin typeface="Times New Roman"/>
                <a:cs typeface="Times New Roman"/>
              </a:rPr>
              <a:t>must </a:t>
            </a:r>
            <a:r>
              <a:rPr sz="1800" spc="85" dirty="0">
                <a:latin typeface="Times New Roman"/>
                <a:cs typeface="Times New Roman"/>
              </a:rPr>
              <a:t>be </a:t>
            </a:r>
            <a:r>
              <a:rPr sz="1800" spc="60" dirty="0">
                <a:latin typeface="Times New Roman"/>
                <a:cs typeface="Times New Roman"/>
              </a:rPr>
              <a:t>greater </a:t>
            </a:r>
            <a:r>
              <a:rPr sz="1800" spc="114" dirty="0">
                <a:latin typeface="Times New Roman"/>
                <a:cs typeface="Times New Roman"/>
              </a:rPr>
              <a:t>than </a:t>
            </a:r>
            <a:r>
              <a:rPr sz="1800" spc="-165" dirty="0">
                <a:latin typeface="Times New Roman"/>
                <a:cs typeface="Times New Roman"/>
              </a:rPr>
              <a:t>1. </a:t>
            </a:r>
            <a:r>
              <a:rPr sz="1800" spc="-15" dirty="0">
                <a:latin typeface="Times New Roman"/>
                <a:cs typeface="Times New Roman"/>
              </a:rPr>
              <a:t>If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35" dirty="0">
                <a:latin typeface="Times New Roman"/>
                <a:cs typeface="Times New Roman"/>
              </a:rPr>
              <a:t>value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60" dirty="0">
                <a:latin typeface="Times New Roman"/>
                <a:cs typeface="Times New Roman"/>
              </a:rPr>
              <a:t>degree </a:t>
            </a:r>
            <a:r>
              <a:rPr sz="1800" spc="10" dirty="0">
                <a:latin typeface="Times New Roman"/>
                <a:cs typeface="Times New Roman"/>
              </a:rPr>
              <a:t>of  </a:t>
            </a:r>
            <a:r>
              <a:rPr sz="1800" spc="45" dirty="0">
                <a:latin typeface="Times New Roman"/>
                <a:cs typeface="Times New Roman"/>
              </a:rPr>
              <a:t>financial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1,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there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no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financial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4087" y="0"/>
            <a:ext cx="10282174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522478"/>
            <a:ext cx="231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9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Meaning </a:t>
            </a:r>
            <a:r>
              <a:rPr u="sng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</a:t>
            </a:r>
            <a:r>
              <a:rPr u="sng" spc="-2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Leverage: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716" y="1071194"/>
            <a:ext cx="1231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140" algn="l"/>
              </a:tabLst>
            </a:pPr>
            <a:r>
              <a:rPr sz="1800" spc="45" dirty="0">
                <a:latin typeface="Times New Roman"/>
                <a:cs typeface="Times New Roman"/>
              </a:rPr>
              <a:t>i</a:t>
            </a:r>
            <a:r>
              <a:rPr sz="1800" spc="10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15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an</a:t>
            </a:r>
            <a:r>
              <a:rPr sz="1800" spc="2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35" dirty="0">
                <a:latin typeface="Times New Roman"/>
                <a:cs typeface="Times New Roman"/>
              </a:rPr>
              <a:t>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417" y="1071194"/>
            <a:ext cx="7137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826135" algn="l"/>
                <a:tab pos="1478280" algn="l"/>
                <a:tab pos="2550160" algn="l"/>
                <a:tab pos="3642995" algn="l"/>
                <a:tab pos="4269105" algn="l"/>
                <a:tab pos="5196205" algn="l"/>
                <a:tab pos="5501005" algn="l"/>
                <a:tab pos="6662420" algn="l"/>
              </a:tabLst>
            </a:pPr>
            <a:r>
              <a:rPr sz="1800" spc="70" dirty="0">
                <a:latin typeface="Times New Roman"/>
                <a:cs typeface="Times New Roman"/>
              </a:rPr>
              <a:t>Th</a:t>
            </a:r>
            <a:r>
              <a:rPr sz="1800" spc="6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35" dirty="0">
                <a:latin typeface="Times New Roman"/>
                <a:cs typeface="Times New Roman"/>
              </a:rPr>
              <a:t>w</a:t>
            </a:r>
            <a:r>
              <a:rPr sz="1800" spc="95" dirty="0">
                <a:latin typeface="Times New Roman"/>
                <a:cs typeface="Times New Roman"/>
              </a:rPr>
              <a:t>o</a:t>
            </a:r>
            <a:r>
              <a:rPr sz="1800" spc="40" dirty="0">
                <a:latin typeface="Times New Roman"/>
                <a:cs typeface="Times New Roman"/>
              </a:rPr>
              <a:t>r</a:t>
            </a:r>
            <a:r>
              <a:rPr sz="1800" spc="120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30" dirty="0">
                <a:latin typeface="Times New Roman"/>
                <a:cs typeface="Times New Roman"/>
              </a:rPr>
              <a:t>‘</a:t>
            </a:r>
            <a:r>
              <a:rPr sz="1800" spc="-125" dirty="0">
                <a:latin typeface="Times New Roman"/>
                <a:cs typeface="Times New Roman"/>
              </a:rPr>
              <a:t>l</a:t>
            </a:r>
            <a:r>
              <a:rPr sz="1800" spc="15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v</a:t>
            </a:r>
            <a:r>
              <a:rPr sz="1800" spc="85" dirty="0">
                <a:latin typeface="Times New Roman"/>
                <a:cs typeface="Times New Roman"/>
              </a:rPr>
              <a:t>e</a:t>
            </a:r>
            <a:r>
              <a:rPr sz="1800" spc="35" dirty="0">
                <a:latin typeface="Times New Roman"/>
                <a:cs typeface="Times New Roman"/>
              </a:rPr>
              <a:t>ra</a:t>
            </a:r>
            <a:r>
              <a:rPr sz="1800" spc="-15" dirty="0">
                <a:latin typeface="Times New Roman"/>
                <a:cs typeface="Times New Roman"/>
              </a:rPr>
              <a:t>g</a:t>
            </a:r>
            <a:r>
              <a:rPr sz="1800" spc="35" dirty="0">
                <a:latin typeface="Times New Roman"/>
                <a:cs typeface="Times New Roman"/>
              </a:rPr>
              <a:t>e</a:t>
            </a:r>
            <a:r>
              <a:rPr sz="1800" spc="-475" dirty="0">
                <a:latin typeface="Times New Roman"/>
                <a:cs typeface="Times New Roman"/>
              </a:rPr>
              <a:t>’</a:t>
            </a:r>
            <a:r>
              <a:rPr sz="1800" spc="10" dirty="0">
                <a:latin typeface="Times New Roman"/>
                <a:cs typeface="Times New Roman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80" dirty="0">
                <a:latin typeface="Times New Roman"/>
                <a:cs typeface="Times New Roman"/>
              </a:rPr>
              <a:t>b</a:t>
            </a:r>
            <a:r>
              <a:rPr sz="1800" spc="70" dirty="0">
                <a:latin typeface="Times New Roman"/>
                <a:cs typeface="Times New Roman"/>
              </a:rPr>
              <a:t>o</a:t>
            </a:r>
            <a:r>
              <a:rPr sz="1800" spc="80" dirty="0">
                <a:latin typeface="Times New Roman"/>
                <a:cs typeface="Times New Roman"/>
              </a:rPr>
              <a:t>r</a:t>
            </a:r>
            <a:r>
              <a:rPr sz="1800" spc="70" dirty="0">
                <a:latin typeface="Times New Roman"/>
                <a:cs typeface="Times New Roman"/>
              </a:rPr>
              <a:t>r</a:t>
            </a:r>
            <a:r>
              <a:rPr sz="1800" spc="30" dirty="0">
                <a:latin typeface="Times New Roman"/>
                <a:cs typeface="Times New Roman"/>
              </a:rPr>
              <a:t>o</a:t>
            </a:r>
            <a:r>
              <a:rPr sz="1800" spc="-35" dirty="0">
                <a:latin typeface="Times New Roman"/>
                <a:cs typeface="Times New Roman"/>
              </a:rPr>
              <a:t>w</a:t>
            </a:r>
            <a:r>
              <a:rPr sz="1800" spc="4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f</a:t>
            </a:r>
            <a:r>
              <a:rPr sz="1800" spc="70" dirty="0">
                <a:latin typeface="Times New Roman"/>
                <a:cs typeface="Times New Roman"/>
              </a:rPr>
              <a:t>r</a:t>
            </a:r>
            <a:r>
              <a:rPr sz="1800" spc="114" dirty="0">
                <a:latin typeface="Times New Roman"/>
                <a:cs typeface="Times New Roman"/>
              </a:rPr>
              <a:t>om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25" dirty="0">
                <a:latin typeface="Times New Roman"/>
                <a:cs typeface="Times New Roman"/>
              </a:rPr>
              <a:t>p</a:t>
            </a:r>
            <a:r>
              <a:rPr sz="1800" spc="95" dirty="0">
                <a:latin typeface="Times New Roman"/>
                <a:cs typeface="Times New Roman"/>
              </a:rPr>
              <a:t>h</a:t>
            </a:r>
            <a:r>
              <a:rPr sz="1800" spc="-65" dirty="0">
                <a:latin typeface="Times New Roman"/>
                <a:cs typeface="Times New Roman"/>
              </a:rPr>
              <a:t>y</a:t>
            </a:r>
            <a:r>
              <a:rPr sz="1800" spc="20" dirty="0">
                <a:latin typeface="Times New Roman"/>
                <a:cs typeface="Times New Roman"/>
              </a:rPr>
              <a:t>si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10" dirty="0">
                <a:latin typeface="Times New Roman"/>
                <a:cs typeface="Times New Roman"/>
              </a:rPr>
              <a:t>s,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2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r</a:t>
            </a:r>
            <a:r>
              <a:rPr sz="1800" spc="90" dirty="0">
                <a:latin typeface="Times New Roman"/>
                <a:cs typeface="Times New Roman"/>
              </a:rPr>
              <a:t>eq</a:t>
            </a:r>
            <a:r>
              <a:rPr sz="1800" spc="85" dirty="0">
                <a:latin typeface="Times New Roman"/>
                <a:cs typeface="Times New Roman"/>
              </a:rPr>
              <a:t>u</a:t>
            </a:r>
            <a:r>
              <a:rPr sz="1800" spc="95" dirty="0">
                <a:latin typeface="Times New Roman"/>
                <a:cs typeface="Times New Roman"/>
              </a:rPr>
              <a:t>ent</a:t>
            </a:r>
            <a:r>
              <a:rPr sz="1800" spc="45" dirty="0">
                <a:latin typeface="Times New Roman"/>
                <a:cs typeface="Times New Roman"/>
              </a:rPr>
              <a:t>l</a:t>
            </a:r>
            <a:r>
              <a:rPr sz="1800" spc="-35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14" dirty="0">
                <a:latin typeface="Times New Roman"/>
                <a:cs typeface="Times New Roman"/>
              </a:rPr>
              <a:t>u</a:t>
            </a:r>
            <a:r>
              <a:rPr sz="1800" spc="70" dirty="0">
                <a:latin typeface="Times New Roman"/>
                <a:cs typeface="Times New Roman"/>
              </a:rPr>
              <a:t>sed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spc="85" dirty="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417" y="1894459"/>
            <a:ext cx="850455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70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object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65" dirty="0">
                <a:latin typeface="Times New Roman"/>
                <a:cs typeface="Times New Roman"/>
              </a:rPr>
              <a:t>application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65" dirty="0">
                <a:latin typeface="Times New Roman"/>
                <a:cs typeface="Times New Roman"/>
              </a:rPr>
              <a:t>which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95" dirty="0">
                <a:latin typeface="Times New Roman"/>
                <a:cs typeface="Times New Roman"/>
              </a:rPr>
              <a:t>made </a:t>
            </a:r>
            <a:r>
              <a:rPr sz="1800" spc="90" dirty="0">
                <a:latin typeface="Times New Roman"/>
                <a:cs typeface="Times New Roman"/>
              </a:rPr>
              <a:t>to </a:t>
            </a:r>
            <a:r>
              <a:rPr sz="1800" spc="55" dirty="0">
                <a:latin typeface="Times New Roman"/>
                <a:cs typeface="Times New Roman"/>
              </a:rPr>
              <a:t>gain </a:t>
            </a:r>
            <a:r>
              <a:rPr sz="1800" spc="70" dirty="0">
                <a:latin typeface="Times New Roman"/>
                <a:cs typeface="Times New Roman"/>
              </a:rPr>
              <a:t>higher </a:t>
            </a:r>
            <a:r>
              <a:rPr sz="1800" spc="50" dirty="0">
                <a:latin typeface="Times New Roman"/>
                <a:cs typeface="Times New Roman"/>
              </a:rPr>
              <a:t>financial </a:t>
            </a:r>
            <a:r>
              <a:rPr sz="1800" spc="65" dirty="0">
                <a:latin typeface="Times New Roman"/>
                <a:cs typeface="Times New Roman"/>
              </a:rPr>
              <a:t>benefits  </a:t>
            </a:r>
            <a:r>
              <a:rPr sz="1800" spc="80" dirty="0">
                <a:latin typeface="Times New Roman"/>
                <a:cs typeface="Times New Roman"/>
              </a:rPr>
              <a:t>compared </a:t>
            </a:r>
            <a:r>
              <a:rPr sz="1800" spc="90" dirty="0">
                <a:latin typeface="Times New Roman"/>
                <a:cs typeface="Times New Roman"/>
              </a:rPr>
              <a:t>to </a:t>
            </a:r>
            <a:r>
              <a:rPr sz="1800" spc="100" dirty="0">
                <a:latin typeface="Times New Roman"/>
                <a:cs typeface="Times New Roman"/>
              </a:rPr>
              <a:t>the </a:t>
            </a:r>
            <a:r>
              <a:rPr sz="1800" spc="15" dirty="0">
                <a:latin typeface="Times New Roman"/>
                <a:cs typeface="Times New Roman"/>
              </a:rPr>
              <a:t>fixed </a:t>
            </a:r>
            <a:r>
              <a:rPr sz="1800" spc="45" dirty="0">
                <a:latin typeface="Times New Roman"/>
                <a:cs typeface="Times New Roman"/>
              </a:rPr>
              <a:t>charges </a:t>
            </a:r>
            <a:r>
              <a:rPr sz="1800" spc="35" dirty="0">
                <a:latin typeface="Times New Roman"/>
                <a:cs typeface="Times New Roman"/>
              </a:rPr>
              <a:t>payable, </a:t>
            </a:r>
            <a:r>
              <a:rPr sz="1800" spc="45" dirty="0">
                <a:latin typeface="Times New Roman"/>
                <a:cs typeface="Times New Roman"/>
              </a:rPr>
              <a:t>as </a:t>
            </a:r>
            <a:r>
              <a:rPr sz="1800" spc="65" dirty="0">
                <a:latin typeface="Times New Roman"/>
                <a:cs typeface="Times New Roman"/>
              </a:rPr>
              <a:t>it </a:t>
            </a:r>
            <a:r>
              <a:rPr sz="1800" spc="90" dirty="0">
                <a:latin typeface="Times New Roman"/>
                <a:cs typeface="Times New Roman"/>
              </a:rPr>
              <a:t>happens </a:t>
            </a:r>
            <a:r>
              <a:rPr sz="1800" spc="70" dirty="0">
                <a:latin typeface="Times New Roman"/>
                <a:cs typeface="Times New Roman"/>
              </a:rPr>
              <a:t>in </a:t>
            </a:r>
            <a:r>
              <a:rPr sz="1800" spc="35" dirty="0">
                <a:latin typeface="Times New Roman"/>
                <a:cs typeface="Times New Roman"/>
              </a:rPr>
              <a:t>physics </a:t>
            </a:r>
            <a:r>
              <a:rPr sz="1800" spc="15" dirty="0">
                <a:latin typeface="Times New Roman"/>
                <a:cs typeface="Times New Roman"/>
              </a:rPr>
              <a:t>i.e., </a:t>
            </a:r>
            <a:r>
              <a:rPr sz="1800" spc="55" dirty="0">
                <a:latin typeface="Times New Roman"/>
                <a:cs typeface="Times New Roman"/>
              </a:rPr>
              <a:t>gaining </a:t>
            </a:r>
            <a:r>
              <a:rPr sz="1800" spc="35" dirty="0">
                <a:latin typeface="Times New Roman"/>
                <a:cs typeface="Times New Roman"/>
              </a:rPr>
              <a:t>larger  </a:t>
            </a:r>
            <a:r>
              <a:rPr sz="1800" spc="65" dirty="0">
                <a:latin typeface="Times New Roman"/>
                <a:cs typeface="Times New Roman"/>
              </a:rPr>
              <a:t>benefits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by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using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lesser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amount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force.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10160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10" dirty="0">
                <a:latin typeface="Times New Roman"/>
                <a:cs typeface="Times New Roman"/>
              </a:rPr>
              <a:t>Leverage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results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from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using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borrowed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capital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funding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source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when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investing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to  expand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firm's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asset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base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generate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returns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risk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capital.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dirty="0"/>
              <a:t>	</a:t>
            </a:r>
            <a:r>
              <a:rPr sz="1800" spc="10" dirty="0">
                <a:latin typeface="Times New Roman"/>
                <a:cs typeface="Times New Roman"/>
              </a:rPr>
              <a:t>Leverage is </a:t>
            </a:r>
            <a:r>
              <a:rPr sz="1800" spc="105" dirty="0">
                <a:latin typeface="Times New Roman"/>
                <a:cs typeface="Times New Roman"/>
              </a:rPr>
              <a:t>an </a:t>
            </a:r>
            <a:r>
              <a:rPr sz="1800" spc="75" dirty="0">
                <a:latin typeface="Times New Roman"/>
                <a:cs typeface="Times New Roman"/>
              </a:rPr>
              <a:t>investment </a:t>
            </a:r>
            <a:r>
              <a:rPr sz="1800" spc="55" dirty="0">
                <a:latin typeface="Times New Roman"/>
                <a:cs typeface="Times New Roman"/>
              </a:rPr>
              <a:t>strategy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55" dirty="0">
                <a:latin typeface="Times New Roman"/>
                <a:cs typeface="Times New Roman"/>
              </a:rPr>
              <a:t>using </a:t>
            </a:r>
            <a:r>
              <a:rPr sz="1800" spc="65" dirty="0">
                <a:latin typeface="Times New Roman"/>
                <a:cs typeface="Times New Roman"/>
              </a:rPr>
              <a:t>borrowed </a:t>
            </a:r>
            <a:r>
              <a:rPr sz="1800" spc="25" dirty="0">
                <a:latin typeface="Times New Roman"/>
                <a:cs typeface="Times New Roman"/>
              </a:rPr>
              <a:t>money—specifically, </a:t>
            </a:r>
            <a:r>
              <a:rPr sz="1800" spc="105" dirty="0">
                <a:latin typeface="Times New Roman"/>
                <a:cs typeface="Times New Roman"/>
              </a:rPr>
              <a:t>the </a:t>
            </a:r>
            <a:r>
              <a:rPr sz="1800" spc="65" dirty="0">
                <a:latin typeface="Times New Roman"/>
                <a:cs typeface="Times New Roman"/>
              </a:rPr>
              <a:t>use 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45" dirty="0">
                <a:latin typeface="Times New Roman"/>
                <a:cs typeface="Times New Roman"/>
              </a:rPr>
              <a:t>various </a:t>
            </a:r>
            <a:r>
              <a:rPr sz="1800" spc="50" dirty="0">
                <a:latin typeface="Times New Roman"/>
                <a:cs typeface="Times New Roman"/>
              </a:rPr>
              <a:t>financial </a:t>
            </a:r>
            <a:r>
              <a:rPr sz="1800" spc="95" dirty="0">
                <a:latin typeface="Times New Roman"/>
                <a:cs typeface="Times New Roman"/>
              </a:rPr>
              <a:t>instruments </a:t>
            </a:r>
            <a:r>
              <a:rPr sz="1800" spc="75" dirty="0">
                <a:latin typeface="Times New Roman"/>
                <a:cs typeface="Times New Roman"/>
              </a:rPr>
              <a:t>or </a:t>
            </a:r>
            <a:r>
              <a:rPr sz="18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borrowed </a:t>
            </a:r>
            <a:r>
              <a:rPr sz="1800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capital</a:t>
            </a:r>
            <a:r>
              <a:rPr sz="1800" spc="55" dirty="0">
                <a:latin typeface="Times New Roman"/>
                <a:cs typeface="Times New Roman"/>
              </a:rPr>
              <a:t>—to increase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75" dirty="0">
                <a:latin typeface="Times New Roman"/>
                <a:cs typeface="Times New Roman"/>
              </a:rPr>
              <a:t>potential  </a:t>
            </a:r>
            <a:r>
              <a:rPr sz="1800" spc="105" dirty="0">
                <a:latin typeface="Times New Roman"/>
                <a:cs typeface="Times New Roman"/>
              </a:rPr>
              <a:t>return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105" dirty="0">
                <a:latin typeface="Times New Roman"/>
                <a:cs typeface="Times New Roman"/>
              </a:rPr>
              <a:t>an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investment.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dirty="0"/>
              <a:t>	</a:t>
            </a:r>
            <a:r>
              <a:rPr sz="1800" spc="10" dirty="0">
                <a:latin typeface="Times New Roman"/>
                <a:cs typeface="Times New Roman"/>
              </a:rPr>
              <a:t>Leverage </a:t>
            </a:r>
            <a:r>
              <a:rPr sz="1800" spc="75" dirty="0">
                <a:latin typeface="Times New Roman"/>
                <a:cs typeface="Times New Roman"/>
              </a:rPr>
              <a:t>can </a:t>
            </a:r>
            <a:r>
              <a:rPr sz="1800" spc="35" dirty="0">
                <a:latin typeface="Times New Roman"/>
                <a:cs typeface="Times New Roman"/>
              </a:rPr>
              <a:t>also </a:t>
            </a:r>
            <a:r>
              <a:rPr sz="1800" spc="45" dirty="0">
                <a:latin typeface="Times New Roman"/>
                <a:cs typeface="Times New Roman"/>
              </a:rPr>
              <a:t>refer </a:t>
            </a:r>
            <a:r>
              <a:rPr sz="1800" spc="90" dirty="0">
                <a:latin typeface="Times New Roman"/>
                <a:cs typeface="Times New Roman"/>
              </a:rPr>
              <a:t>to </a:t>
            </a:r>
            <a:r>
              <a:rPr sz="1800" spc="105" dirty="0">
                <a:latin typeface="Times New Roman"/>
                <a:cs typeface="Times New Roman"/>
              </a:rPr>
              <a:t>the </a:t>
            </a:r>
            <a:r>
              <a:rPr sz="1800" spc="114" dirty="0">
                <a:latin typeface="Times New Roman"/>
                <a:cs typeface="Times New Roman"/>
              </a:rPr>
              <a:t>amount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debt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 </a:t>
            </a:r>
            <a:r>
              <a:rPr sz="1800" spc="60" dirty="0">
                <a:latin typeface="Times New Roman"/>
                <a:cs typeface="Times New Roman"/>
              </a:rPr>
              <a:t>firm </a:t>
            </a:r>
            <a:r>
              <a:rPr sz="1800" spc="55" dirty="0">
                <a:latin typeface="Times New Roman"/>
                <a:cs typeface="Times New Roman"/>
              </a:rPr>
              <a:t>uses </a:t>
            </a:r>
            <a:r>
              <a:rPr sz="1800" spc="90" dirty="0">
                <a:latin typeface="Times New Roman"/>
                <a:cs typeface="Times New Roman"/>
              </a:rPr>
              <a:t>to </a:t>
            </a:r>
            <a:r>
              <a:rPr sz="1800" spc="55" dirty="0">
                <a:latin typeface="Times New Roman"/>
                <a:cs typeface="Times New Roman"/>
              </a:rPr>
              <a:t>finance </a:t>
            </a:r>
            <a:r>
              <a:rPr sz="1800" spc="45" dirty="0">
                <a:latin typeface="Times New Roman"/>
                <a:cs typeface="Times New Roman"/>
              </a:rPr>
              <a:t>assets. </a:t>
            </a:r>
            <a:r>
              <a:rPr sz="1800" spc="120" dirty="0">
                <a:latin typeface="Times New Roman"/>
                <a:cs typeface="Times New Roman"/>
              </a:rPr>
              <a:t>When  </a:t>
            </a:r>
            <a:r>
              <a:rPr sz="1800" spc="90" dirty="0">
                <a:latin typeface="Times New Roman"/>
                <a:cs typeface="Times New Roman"/>
              </a:rPr>
              <a:t>one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refers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company,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property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investment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"highly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leveraged," </a:t>
            </a:r>
            <a:r>
              <a:rPr sz="1800" spc="65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means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that  </a:t>
            </a:r>
            <a:r>
              <a:rPr sz="1800" spc="80" dirty="0">
                <a:latin typeface="Times New Roman"/>
                <a:cs typeface="Times New Roman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has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more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debt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equity.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0" y="4172458"/>
            <a:ext cx="5714999" cy="2685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293" y="955294"/>
            <a:ext cx="791781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sng" spc="135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Times New Roman"/>
                <a:cs typeface="Times New Roman"/>
              </a:rPr>
              <a:t>Definitions </a:t>
            </a:r>
            <a:r>
              <a:rPr sz="2000" b="1" u="sng" spc="120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000" b="1" u="sng" spc="-275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40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Times New Roman"/>
                <a:cs typeface="Times New Roman"/>
              </a:rPr>
              <a:t>Leverage: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30" dirty="0">
                <a:solidFill>
                  <a:srgbClr val="424142"/>
                </a:solidFill>
                <a:latin typeface="Times New Roman"/>
                <a:cs typeface="Times New Roman"/>
              </a:rPr>
              <a:t>Some</a:t>
            </a:r>
            <a:r>
              <a:rPr sz="2000" b="1" spc="-1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000" b="1" spc="135" dirty="0">
                <a:solidFill>
                  <a:srgbClr val="424142"/>
                </a:solidFill>
                <a:latin typeface="Times New Roman"/>
                <a:cs typeface="Times New Roman"/>
              </a:rPr>
              <a:t>definitions</a:t>
            </a:r>
            <a:r>
              <a:rPr sz="2000" b="1" spc="-1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000" b="1" spc="60" dirty="0">
                <a:solidFill>
                  <a:srgbClr val="424142"/>
                </a:solidFill>
                <a:latin typeface="Times New Roman"/>
                <a:cs typeface="Times New Roman"/>
              </a:rPr>
              <a:t>are</a:t>
            </a:r>
            <a:r>
              <a:rPr sz="2000" b="1" spc="-114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000" b="1" spc="100" dirty="0">
                <a:solidFill>
                  <a:srgbClr val="424142"/>
                </a:solidFill>
                <a:latin typeface="Times New Roman"/>
                <a:cs typeface="Times New Roman"/>
              </a:rPr>
              <a:t>given</a:t>
            </a:r>
            <a:r>
              <a:rPr sz="2000" b="1" spc="-9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000" b="1" spc="135" dirty="0">
                <a:solidFill>
                  <a:srgbClr val="424142"/>
                </a:solidFill>
                <a:latin typeface="Times New Roman"/>
                <a:cs typeface="Times New Roman"/>
              </a:rPr>
              <a:t>to</a:t>
            </a:r>
            <a:r>
              <a:rPr sz="2000" b="1" spc="-6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424142"/>
                </a:solidFill>
                <a:latin typeface="Times New Roman"/>
                <a:cs typeface="Times New Roman"/>
              </a:rPr>
              <a:t>have</a:t>
            </a:r>
            <a:r>
              <a:rPr sz="2000" b="1" spc="-1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424142"/>
                </a:solidFill>
                <a:latin typeface="Times New Roman"/>
                <a:cs typeface="Times New Roman"/>
              </a:rPr>
              <a:t>a</a:t>
            </a:r>
            <a:r>
              <a:rPr sz="2000" b="1" spc="-1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424142"/>
                </a:solidFill>
                <a:latin typeface="Times New Roman"/>
                <a:cs typeface="Times New Roman"/>
              </a:rPr>
              <a:t>clear</a:t>
            </a:r>
            <a:r>
              <a:rPr sz="2000" b="1" spc="-8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000" b="1" spc="125" dirty="0">
                <a:solidFill>
                  <a:srgbClr val="424142"/>
                </a:solidFill>
                <a:latin typeface="Times New Roman"/>
                <a:cs typeface="Times New Roman"/>
              </a:rPr>
              <a:t>idea</a:t>
            </a:r>
            <a:r>
              <a:rPr sz="2000" b="1" spc="-13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000" b="1" spc="125" dirty="0">
                <a:solidFill>
                  <a:srgbClr val="424142"/>
                </a:solidFill>
                <a:latin typeface="Times New Roman"/>
                <a:cs typeface="Times New Roman"/>
              </a:rPr>
              <a:t>about</a:t>
            </a:r>
            <a:r>
              <a:rPr sz="2000" b="1" spc="-8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424142"/>
                </a:solidFill>
                <a:latin typeface="Times New Roman"/>
                <a:cs typeface="Times New Roman"/>
              </a:rPr>
              <a:t>leverage: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65" dirty="0">
                <a:latin typeface="Times New Roman"/>
                <a:cs typeface="Times New Roman"/>
              </a:rPr>
              <a:t>According </a:t>
            </a:r>
            <a:r>
              <a:rPr sz="2000" b="1" spc="135" dirty="0">
                <a:latin typeface="Times New Roman"/>
                <a:cs typeface="Times New Roman"/>
              </a:rPr>
              <a:t>to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Ezra </a:t>
            </a:r>
            <a:r>
              <a:rPr sz="2000" b="1" spc="110" dirty="0">
                <a:latin typeface="Times New Roman"/>
                <a:cs typeface="Times New Roman"/>
              </a:rPr>
              <a:t>Solomon: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“Leverage </a:t>
            </a:r>
            <a:r>
              <a:rPr sz="2000" spc="10" dirty="0">
                <a:latin typeface="Times New Roman"/>
                <a:cs typeface="Times New Roman"/>
              </a:rPr>
              <a:t>is </a:t>
            </a:r>
            <a:r>
              <a:rPr sz="2000" spc="12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ratio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120" dirty="0">
                <a:latin typeface="Times New Roman"/>
                <a:cs typeface="Times New Roman"/>
              </a:rPr>
              <a:t>net </a:t>
            </a:r>
            <a:r>
              <a:rPr sz="2000" spc="100" dirty="0">
                <a:latin typeface="Times New Roman"/>
                <a:cs typeface="Times New Roman"/>
              </a:rPr>
              <a:t>returns </a:t>
            </a:r>
            <a:r>
              <a:rPr sz="2000" spc="110" dirty="0">
                <a:latin typeface="Times New Roman"/>
                <a:cs typeface="Times New Roman"/>
              </a:rPr>
              <a:t>on </a:t>
            </a:r>
            <a:r>
              <a:rPr sz="2000" spc="80" dirty="0">
                <a:latin typeface="Times New Roman"/>
                <a:cs typeface="Times New Roman"/>
              </a:rPr>
              <a:t>shareholders </a:t>
            </a:r>
            <a:r>
              <a:rPr sz="2000" spc="65" dirty="0">
                <a:latin typeface="Times New Roman"/>
                <a:cs typeface="Times New Roman"/>
              </a:rPr>
              <a:t>equity </a:t>
            </a:r>
            <a:r>
              <a:rPr sz="2000" spc="120" dirty="0">
                <a:latin typeface="Times New Roman"/>
                <a:cs typeface="Times New Roman"/>
              </a:rPr>
              <a:t>and </a:t>
            </a:r>
            <a:r>
              <a:rPr sz="2000" spc="125" dirty="0">
                <a:latin typeface="Times New Roman"/>
                <a:cs typeface="Times New Roman"/>
              </a:rPr>
              <a:t>the net  </a:t>
            </a:r>
            <a:r>
              <a:rPr sz="2000" spc="80" dirty="0">
                <a:latin typeface="Times New Roman"/>
                <a:cs typeface="Times New Roman"/>
              </a:rPr>
              <a:t>rate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return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capitalisation”.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65" dirty="0">
                <a:latin typeface="Times New Roman"/>
                <a:cs typeface="Times New Roman"/>
              </a:rPr>
              <a:t>According </a:t>
            </a:r>
            <a:r>
              <a:rPr sz="2000" b="1" spc="135" dirty="0">
                <a:latin typeface="Times New Roman"/>
                <a:cs typeface="Times New Roman"/>
              </a:rPr>
              <a:t>to </a:t>
            </a:r>
            <a:r>
              <a:rPr sz="2000" b="1" spc="-125" dirty="0">
                <a:latin typeface="Times New Roman"/>
                <a:cs typeface="Times New Roman"/>
              </a:rPr>
              <a:t>J. </a:t>
            </a:r>
            <a:r>
              <a:rPr sz="2000" b="1" spc="-30" dirty="0">
                <a:latin typeface="Times New Roman"/>
                <a:cs typeface="Times New Roman"/>
              </a:rPr>
              <a:t>C. </a:t>
            </a:r>
            <a:r>
              <a:rPr sz="2000" b="1" spc="-5" dirty="0">
                <a:latin typeface="Times New Roman"/>
                <a:cs typeface="Times New Roman"/>
              </a:rPr>
              <a:t>Van</a:t>
            </a:r>
            <a:r>
              <a:rPr sz="2000" b="1" spc="-370" dirty="0">
                <a:latin typeface="Times New Roman"/>
                <a:cs typeface="Times New Roman"/>
              </a:rPr>
              <a:t> </a:t>
            </a:r>
            <a:r>
              <a:rPr sz="2000" b="1" spc="105" dirty="0">
                <a:latin typeface="Times New Roman"/>
                <a:cs typeface="Times New Roman"/>
              </a:rPr>
              <a:t>Home:</a:t>
            </a:r>
            <a:endParaRPr sz="200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“Leverage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employment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asset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or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funds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for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which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firm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pays  </a:t>
            </a:r>
            <a:r>
              <a:rPr sz="2000" spc="70" dirty="0">
                <a:latin typeface="Times New Roman"/>
                <a:cs typeface="Times New Roman"/>
              </a:rPr>
              <a:t>a </a:t>
            </a:r>
            <a:r>
              <a:rPr sz="2000" spc="20" dirty="0">
                <a:latin typeface="Times New Roman"/>
                <a:cs typeface="Times New Roman"/>
              </a:rPr>
              <a:t>fixed </a:t>
            </a:r>
            <a:r>
              <a:rPr sz="2000" spc="65" dirty="0">
                <a:latin typeface="Times New Roman"/>
                <a:cs typeface="Times New Roman"/>
              </a:rPr>
              <a:t>cost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20" dirty="0">
                <a:latin typeface="Times New Roman"/>
                <a:cs typeface="Times New Roman"/>
              </a:rPr>
              <a:t>fixed </a:t>
            </a:r>
            <a:r>
              <a:rPr sz="2000" spc="45" dirty="0">
                <a:latin typeface="Times New Roman"/>
                <a:cs typeface="Times New Roman"/>
              </a:rPr>
              <a:t>return.”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9608" y="612559"/>
            <a:ext cx="9978517" cy="567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935" y="633476"/>
            <a:ext cx="409003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Types </a:t>
            </a:r>
            <a:r>
              <a:rPr sz="2400" b="1" u="heavy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b="1" u="heavy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Leverage: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65" dirty="0">
                <a:solidFill>
                  <a:srgbClr val="424142"/>
                </a:solidFill>
                <a:latin typeface="Times New Roman"/>
                <a:cs typeface="Times New Roman"/>
              </a:rPr>
              <a:t>Leverage</a:t>
            </a:r>
            <a:r>
              <a:rPr sz="2400" b="1" spc="-17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400" b="1" spc="80" dirty="0">
                <a:solidFill>
                  <a:srgbClr val="424142"/>
                </a:solidFill>
                <a:latin typeface="Times New Roman"/>
                <a:cs typeface="Times New Roman"/>
              </a:rPr>
              <a:t>are</a:t>
            </a:r>
            <a:r>
              <a:rPr sz="2400" b="1" spc="-1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400" b="1" spc="18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2400" b="1" spc="-1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400" b="1" spc="140" dirty="0">
                <a:solidFill>
                  <a:srgbClr val="424142"/>
                </a:solidFill>
                <a:latin typeface="Times New Roman"/>
                <a:cs typeface="Times New Roman"/>
              </a:rPr>
              <a:t>three</a:t>
            </a:r>
            <a:r>
              <a:rPr sz="2400" b="1" spc="-114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2400" b="1" spc="90" dirty="0">
                <a:solidFill>
                  <a:srgbClr val="424142"/>
                </a:solidFill>
                <a:latin typeface="Times New Roman"/>
                <a:cs typeface="Times New Roman"/>
              </a:rPr>
              <a:t>types: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buAutoNum type="romanLcParenBoth"/>
              <a:tabLst>
                <a:tab pos="414020" algn="l"/>
              </a:tabLst>
            </a:pPr>
            <a:r>
              <a:rPr sz="2400" spc="110" dirty="0">
                <a:latin typeface="Times New Roman"/>
                <a:cs typeface="Times New Roman"/>
              </a:rPr>
              <a:t>Operating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leverage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romanLcParenBoth"/>
            </a:pPr>
            <a:endParaRPr sz="250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buAutoNum type="romanLcParenBoth"/>
              <a:tabLst>
                <a:tab pos="483234" algn="l"/>
              </a:tabLst>
            </a:pPr>
            <a:r>
              <a:rPr sz="2400" spc="55" dirty="0">
                <a:latin typeface="Times New Roman"/>
                <a:cs typeface="Times New Roman"/>
              </a:rPr>
              <a:t>Financial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leverage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romanLcParenBoth"/>
            </a:pPr>
            <a:endParaRPr sz="2500">
              <a:latin typeface="Times New Roman"/>
              <a:cs typeface="Times New Roman"/>
            </a:endParaRPr>
          </a:p>
          <a:p>
            <a:pPr marL="569595" indent="-557530">
              <a:lnSpc>
                <a:spcPct val="100000"/>
              </a:lnSpc>
              <a:buAutoNum type="romanLcParenBoth"/>
              <a:tabLst>
                <a:tab pos="570230" algn="l"/>
              </a:tabLst>
            </a:pPr>
            <a:r>
              <a:rPr sz="2400" spc="100" dirty="0">
                <a:latin typeface="Times New Roman"/>
                <a:cs typeface="Times New Roman"/>
              </a:rPr>
              <a:t>Combined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leverage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56098" y="868807"/>
            <a:ext cx="6203187" cy="4147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362" y="374980"/>
            <a:ext cx="2546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u="none" spc="-90" dirty="0">
                <a:solidFill>
                  <a:srgbClr val="000000"/>
                </a:solidFill>
              </a:rPr>
              <a:t>1.	</a:t>
            </a:r>
            <a:r>
              <a:rPr u="sng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Operating</a:t>
            </a:r>
            <a:r>
              <a:rPr u="sng" spc="-9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Leverage: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362" y="923925"/>
            <a:ext cx="883475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8145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Operating </a:t>
            </a:r>
            <a:r>
              <a:rPr sz="1800" spc="20" dirty="0">
                <a:latin typeface="Times New Roman"/>
                <a:cs typeface="Times New Roman"/>
              </a:rPr>
              <a:t>leverage </a:t>
            </a:r>
            <a:r>
              <a:rPr sz="1800" spc="40" dirty="0">
                <a:latin typeface="Times New Roman"/>
                <a:cs typeface="Times New Roman"/>
              </a:rPr>
              <a:t>refers </a:t>
            </a:r>
            <a:r>
              <a:rPr sz="1800" spc="90" dirty="0">
                <a:latin typeface="Times New Roman"/>
                <a:cs typeface="Times New Roman"/>
              </a:rPr>
              <a:t>to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65" dirty="0">
                <a:latin typeface="Times New Roman"/>
                <a:cs typeface="Times New Roman"/>
              </a:rPr>
              <a:t>use </a:t>
            </a:r>
            <a:r>
              <a:rPr sz="1800" spc="15" dirty="0">
                <a:latin typeface="Times New Roman"/>
                <a:cs typeface="Times New Roman"/>
              </a:rPr>
              <a:t>of fixed </a:t>
            </a:r>
            <a:r>
              <a:rPr sz="1800" spc="70" dirty="0">
                <a:latin typeface="Times New Roman"/>
                <a:cs typeface="Times New Roman"/>
              </a:rPr>
              <a:t>operating </a:t>
            </a:r>
            <a:r>
              <a:rPr sz="1800" spc="50" dirty="0">
                <a:latin typeface="Times New Roman"/>
                <a:cs typeface="Times New Roman"/>
              </a:rPr>
              <a:t>costs </a:t>
            </a:r>
            <a:r>
              <a:rPr sz="1800" spc="80" dirty="0">
                <a:latin typeface="Times New Roman"/>
                <a:cs typeface="Times New Roman"/>
              </a:rPr>
              <a:t>such </a:t>
            </a:r>
            <a:r>
              <a:rPr sz="1800" spc="45" dirty="0">
                <a:latin typeface="Times New Roman"/>
                <a:cs typeface="Times New Roman"/>
              </a:rPr>
              <a:t>as </a:t>
            </a:r>
            <a:r>
              <a:rPr sz="1800" spc="65" dirty="0">
                <a:latin typeface="Times New Roman"/>
                <a:cs typeface="Times New Roman"/>
              </a:rPr>
              <a:t>depreciation,  insurance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45" dirty="0">
                <a:latin typeface="Times New Roman"/>
                <a:cs typeface="Times New Roman"/>
              </a:rPr>
              <a:t>assets,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repairs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maintenance,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property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taxes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etc.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operations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  </a:t>
            </a:r>
            <a:r>
              <a:rPr sz="1800" spc="50" dirty="0">
                <a:latin typeface="Times New Roman"/>
                <a:cs typeface="Times New Roman"/>
              </a:rPr>
              <a:t>firm. </a:t>
            </a:r>
            <a:r>
              <a:rPr sz="1800" spc="40" dirty="0">
                <a:latin typeface="Times New Roman"/>
                <a:cs typeface="Times New Roman"/>
              </a:rPr>
              <a:t>But </a:t>
            </a:r>
            <a:r>
              <a:rPr sz="1800" spc="70" dirty="0">
                <a:latin typeface="Times New Roman"/>
                <a:cs typeface="Times New Roman"/>
              </a:rPr>
              <a:t>it </a:t>
            </a:r>
            <a:r>
              <a:rPr sz="1800" spc="65" dirty="0">
                <a:latin typeface="Times New Roman"/>
                <a:cs typeface="Times New Roman"/>
              </a:rPr>
              <a:t>does </a:t>
            </a:r>
            <a:r>
              <a:rPr sz="1800" spc="110" dirty="0">
                <a:latin typeface="Times New Roman"/>
                <a:cs typeface="Times New Roman"/>
              </a:rPr>
              <a:t>not </a:t>
            </a:r>
            <a:r>
              <a:rPr sz="1800" spc="65" dirty="0">
                <a:latin typeface="Times New Roman"/>
                <a:cs typeface="Times New Roman"/>
              </a:rPr>
              <a:t>include </a:t>
            </a:r>
            <a:r>
              <a:rPr sz="1800" spc="75" dirty="0">
                <a:latin typeface="Times New Roman"/>
                <a:cs typeface="Times New Roman"/>
              </a:rPr>
              <a:t>interest </a:t>
            </a:r>
            <a:r>
              <a:rPr sz="1800" spc="110" dirty="0">
                <a:latin typeface="Times New Roman"/>
                <a:cs typeface="Times New Roman"/>
              </a:rPr>
              <a:t>on </a:t>
            </a:r>
            <a:r>
              <a:rPr sz="1800" spc="100" dirty="0">
                <a:latin typeface="Times New Roman"/>
                <a:cs typeface="Times New Roman"/>
              </a:rPr>
              <a:t>debt </a:t>
            </a:r>
            <a:r>
              <a:rPr sz="1800" spc="50" dirty="0">
                <a:latin typeface="Times New Roman"/>
                <a:cs typeface="Times New Roman"/>
              </a:rPr>
              <a:t>capital. </a:t>
            </a:r>
            <a:r>
              <a:rPr sz="1800" spc="70" dirty="0">
                <a:latin typeface="Times New Roman"/>
                <a:cs typeface="Times New Roman"/>
              </a:rPr>
              <a:t>Higher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85" dirty="0">
                <a:latin typeface="Times New Roman"/>
                <a:cs typeface="Times New Roman"/>
              </a:rPr>
              <a:t>proportion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20" dirty="0">
                <a:latin typeface="Times New Roman"/>
                <a:cs typeface="Times New Roman"/>
              </a:rPr>
              <a:t>fixed  </a:t>
            </a:r>
            <a:r>
              <a:rPr sz="1800" spc="70" dirty="0">
                <a:latin typeface="Times New Roman"/>
                <a:cs typeface="Times New Roman"/>
              </a:rPr>
              <a:t>operating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cost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compared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variable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cost,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higher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operating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vice  </a:t>
            </a:r>
            <a:r>
              <a:rPr sz="1800" spc="25" dirty="0">
                <a:latin typeface="Times New Roman"/>
                <a:cs typeface="Times New Roman"/>
              </a:rPr>
              <a:t>versa.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10" dirty="0">
                <a:latin typeface="Times New Roman"/>
                <a:cs typeface="Times New Roman"/>
              </a:rPr>
              <a:t>Degree</a:t>
            </a:r>
            <a:r>
              <a:rPr sz="1800" b="1" spc="-335" dirty="0">
                <a:latin typeface="Times New Roman"/>
                <a:cs typeface="Times New Roman"/>
              </a:rPr>
              <a:t> </a:t>
            </a:r>
            <a:r>
              <a:rPr sz="1800" b="1" spc="105" dirty="0">
                <a:latin typeface="Times New Roman"/>
                <a:cs typeface="Times New Roman"/>
              </a:rPr>
              <a:t>of </a:t>
            </a:r>
            <a:r>
              <a:rPr sz="1800" b="1" spc="85" dirty="0">
                <a:latin typeface="Times New Roman"/>
                <a:cs typeface="Times New Roman"/>
              </a:rPr>
              <a:t>Operating </a:t>
            </a:r>
            <a:r>
              <a:rPr sz="1800" b="1" spc="35" dirty="0">
                <a:latin typeface="Times New Roman"/>
                <a:cs typeface="Times New Roman"/>
              </a:rPr>
              <a:t>Leverage: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65" dirty="0">
                <a:latin typeface="Times New Roman"/>
                <a:cs typeface="Times New Roman"/>
              </a:rPr>
              <a:t>The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earnings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before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interest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taxes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(i.e.,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EBIT)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changes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with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increase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or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decrease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35" dirty="0">
                <a:latin typeface="Times New Roman"/>
                <a:cs typeface="Times New Roman"/>
              </a:rPr>
              <a:t>sales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volume.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Operating</a:t>
            </a:r>
            <a:r>
              <a:rPr sz="1800" spc="20" dirty="0">
                <a:latin typeface="Times New Roman"/>
                <a:cs typeface="Times New Roman"/>
              </a:rPr>
              <a:t> leverage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measure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effect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variation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sales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volume  </a:t>
            </a:r>
            <a:r>
              <a:rPr sz="1800" spc="110" dirty="0">
                <a:latin typeface="Times New Roman"/>
                <a:cs typeface="Times New Roman"/>
              </a:rPr>
              <a:t>on the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level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-65" dirty="0">
                <a:latin typeface="Times New Roman"/>
                <a:cs typeface="Times New Roman"/>
              </a:rPr>
              <a:t>EBIT.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70" dirty="0">
                <a:latin typeface="Times New Roman"/>
                <a:cs typeface="Times New Roman"/>
              </a:rPr>
              <a:t>The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formula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130" dirty="0">
                <a:latin typeface="Times New Roman"/>
                <a:cs typeface="Times New Roman"/>
              </a:rPr>
              <a:t>used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120" dirty="0">
                <a:latin typeface="Times New Roman"/>
                <a:cs typeface="Times New Roman"/>
              </a:rPr>
              <a:t>to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120" dirty="0">
                <a:latin typeface="Times New Roman"/>
                <a:cs typeface="Times New Roman"/>
              </a:rPr>
              <a:t>compute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Times New Roman"/>
                <a:cs typeface="Times New Roman"/>
              </a:rPr>
              <a:t>operating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75" dirty="0">
                <a:latin typeface="Times New Roman"/>
                <a:cs typeface="Times New Roman"/>
              </a:rPr>
              <a:t>leverage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Times New Roman"/>
                <a:cs typeface="Times New Roman"/>
              </a:rPr>
              <a:t>is: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9130" y="4765408"/>
            <a:ext cx="6702806" cy="1819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355708" y="0"/>
            <a:ext cx="2836545" cy="6844030"/>
            <a:chOff x="9355708" y="0"/>
            <a:chExt cx="2836545" cy="6844030"/>
          </a:xfrm>
        </p:grpSpPr>
        <p:sp>
          <p:nvSpPr>
            <p:cNvPr id="6" name="object 6"/>
            <p:cNvSpPr/>
            <p:nvPr/>
          </p:nvSpPr>
          <p:spPr>
            <a:xfrm>
              <a:off x="9374758" y="0"/>
              <a:ext cx="2817241" cy="68247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65233" y="0"/>
              <a:ext cx="2827020" cy="6834505"/>
            </a:xfrm>
            <a:custGeom>
              <a:avLst/>
              <a:gdLst/>
              <a:ahLst/>
              <a:cxnLst/>
              <a:rect l="l" t="t" r="r" b="b"/>
              <a:pathLst>
                <a:path w="2827020" h="6834505">
                  <a:moveTo>
                    <a:pt x="0" y="6834233"/>
                  </a:moveTo>
                  <a:lnTo>
                    <a:pt x="2826766" y="6834233"/>
                  </a:lnTo>
                </a:path>
                <a:path w="2827020" h="6834505">
                  <a:moveTo>
                    <a:pt x="0" y="0"/>
                  </a:moveTo>
                  <a:lnTo>
                    <a:pt x="0" y="683423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238" y="421385"/>
            <a:ext cx="925004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95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Times New Roman"/>
                <a:cs typeface="Times New Roman"/>
              </a:rPr>
              <a:t>Importance</a:t>
            </a:r>
            <a:r>
              <a:rPr sz="1800" b="1" u="sng" spc="-335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105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800" b="1" u="sng" spc="85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Times New Roman"/>
                <a:cs typeface="Times New Roman"/>
              </a:rPr>
              <a:t>Operating </a:t>
            </a:r>
            <a:r>
              <a:rPr sz="1800" b="1" u="sng" spc="35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Times New Roman"/>
                <a:cs typeface="Times New Roman"/>
              </a:rPr>
              <a:t>Leverage: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42875" indent="-130810">
              <a:lnSpc>
                <a:spcPct val="100000"/>
              </a:lnSpc>
              <a:buSzPct val="94444"/>
              <a:buAutoNum type="arabicPeriod"/>
              <a:tabLst>
                <a:tab pos="143510" algn="l"/>
              </a:tabLst>
            </a:pP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It</a:t>
            </a:r>
            <a:r>
              <a:rPr sz="1800" spc="-9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142"/>
                </a:solidFill>
                <a:latin typeface="Times New Roman"/>
                <a:cs typeface="Times New Roman"/>
              </a:rPr>
              <a:t>gives</a:t>
            </a:r>
            <a:r>
              <a:rPr sz="1800" spc="-6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an</a:t>
            </a:r>
            <a:r>
              <a:rPr sz="1800" spc="-3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idea</a:t>
            </a:r>
            <a:r>
              <a:rPr sz="1800" spc="-6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424142"/>
                </a:solidFill>
                <a:latin typeface="Times New Roman"/>
                <a:cs typeface="Times New Roman"/>
              </a:rPr>
              <a:t>about</a:t>
            </a:r>
            <a:r>
              <a:rPr sz="1800" spc="-6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impact</a:t>
            </a:r>
            <a:r>
              <a:rPr sz="1800" spc="-7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changes</a:t>
            </a:r>
            <a:r>
              <a:rPr sz="1800" spc="-3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</a:t>
            </a:r>
            <a:r>
              <a:rPr sz="1800" spc="-5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424142"/>
                </a:solidFill>
                <a:latin typeface="Times New Roman"/>
                <a:cs typeface="Times New Roman"/>
              </a:rPr>
              <a:t>sales</a:t>
            </a:r>
            <a:r>
              <a:rPr sz="1800" spc="-8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on</a:t>
            </a:r>
            <a:r>
              <a:rPr sz="1800" spc="-4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8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operating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income</a:t>
            </a:r>
            <a:r>
              <a:rPr sz="1800" spc="-7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</a:t>
            </a:r>
            <a:r>
              <a:rPr sz="1800" spc="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firm.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64160" indent="-251460">
              <a:lnSpc>
                <a:spcPct val="100000"/>
              </a:lnSpc>
              <a:buAutoNum type="arabicPeriod"/>
              <a:tabLst>
                <a:tab pos="264160" algn="l"/>
              </a:tabLst>
            </a:pP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High</a:t>
            </a:r>
            <a:r>
              <a:rPr sz="1800" spc="16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degree</a:t>
            </a:r>
            <a:r>
              <a:rPr sz="1800" spc="13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</a:t>
            </a:r>
            <a:r>
              <a:rPr sz="1800" spc="24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operating</a:t>
            </a:r>
            <a:r>
              <a:rPr sz="1800" spc="19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leverage</a:t>
            </a:r>
            <a:r>
              <a:rPr sz="1800" spc="1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magnifies</a:t>
            </a:r>
            <a:r>
              <a:rPr sz="1800" spc="17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14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424142"/>
                </a:solidFill>
                <a:latin typeface="Times New Roman"/>
                <a:cs typeface="Times New Roman"/>
              </a:rPr>
              <a:t>effect</a:t>
            </a:r>
            <a:r>
              <a:rPr sz="1800" spc="1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on</a:t>
            </a:r>
            <a:r>
              <a:rPr sz="1800" spc="17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424142"/>
                </a:solidFill>
                <a:latin typeface="Times New Roman"/>
                <a:cs typeface="Times New Roman"/>
              </a:rPr>
              <a:t>EBIT</a:t>
            </a:r>
            <a:r>
              <a:rPr sz="1800" spc="1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424142"/>
                </a:solidFill>
                <a:latin typeface="Times New Roman"/>
                <a:cs typeface="Times New Roman"/>
              </a:rPr>
              <a:t>for</a:t>
            </a:r>
            <a:r>
              <a:rPr sz="1800" spc="13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a</a:t>
            </a:r>
            <a:r>
              <a:rPr sz="1800" spc="1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small</a:t>
            </a:r>
            <a:r>
              <a:rPr sz="1800" spc="18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change</a:t>
            </a:r>
            <a:r>
              <a:rPr sz="1800" spc="1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</a:t>
            </a:r>
            <a:r>
              <a:rPr sz="1800" spc="17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35" dirty="0">
                <a:solidFill>
                  <a:srgbClr val="424142"/>
                </a:solidFill>
                <a:latin typeface="Times New Roman"/>
                <a:cs typeface="Times New Roman"/>
              </a:rPr>
              <a:t>sales</a:t>
            </a:r>
            <a:r>
              <a:rPr sz="1800" spc="-13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volume.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31775" indent="-219710">
              <a:lnSpc>
                <a:spcPct val="100000"/>
              </a:lnSpc>
              <a:buAutoNum type="arabicPeriod" startAt="3"/>
              <a:tabLst>
                <a:tab pos="232410" algn="l"/>
              </a:tabLst>
            </a:pP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High</a:t>
            </a:r>
            <a:r>
              <a:rPr sz="1800" spc="-8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degree</a:t>
            </a:r>
            <a:r>
              <a:rPr sz="1800" spc="-9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operating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 leverage</a:t>
            </a:r>
            <a:r>
              <a:rPr sz="1800" spc="-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indicates</a:t>
            </a:r>
            <a:r>
              <a:rPr sz="1800" spc="-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increase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</a:t>
            </a:r>
            <a:r>
              <a:rPr sz="1800" spc="-5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operating</a:t>
            </a:r>
            <a:r>
              <a:rPr sz="1800" spc="-2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profit</a:t>
            </a:r>
            <a:r>
              <a:rPr sz="1800" spc="-7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or</a:t>
            </a:r>
            <a:r>
              <a:rPr sz="1800" spc="-5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424142"/>
                </a:solidFill>
                <a:latin typeface="Times New Roman"/>
                <a:cs typeface="Times New Roman"/>
              </a:rPr>
              <a:t>EBIT.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 startAt="3"/>
            </a:pPr>
            <a:endParaRPr sz="185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59715" algn="l"/>
              </a:tabLst>
            </a:pP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High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operating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leverage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results from </a:t>
            </a:r>
            <a:r>
              <a:rPr sz="1800" spc="114" dirty="0">
                <a:solidFill>
                  <a:srgbClr val="424142"/>
                </a:solidFill>
                <a:latin typeface="Times New Roman"/>
                <a:cs typeface="Times New Roman"/>
              </a:rPr>
              <a:t>the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existence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a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higher </a:t>
            </a:r>
            <a:r>
              <a:rPr sz="1800" spc="114" dirty="0">
                <a:solidFill>
                  <a:srgbClr val="424142"/>
                </a:solidFill>
                <a:latin typeface="Times New Roman"/>
                <a:cs typeface="Times New Roman"/>
              </a:rPr>
              <a:t>amount </a:t>
            </a:r>
            <a:r>
              <a:rPr sz="1800" spc="15" dirty="0">
                <a:solidFill>
                  <a:srgbClr val="424142"/>
                </a:solidFill>
                <a:latin typeface="Times New Roman"/>
                <a:cs typeface="Times New Roman"/>
              </a:rPr>
              <a:t>of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fixed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costs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</a:t>
            </a:r>
            <a:r>
              <a:rPr sz="1800" spc="1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total</a:t>
            </a:r>
            <a:r>
              <a:rPr sz="1800" spc="-6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cost</a:t>
            </a:r>
            <a:r>
              <a:rPr sz="1800" spc="-9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424142"/>
                </a:solidFill>
                <a:latin typeface="Times New Roman"/>
                <a:cs typeface="Times New Roman"/>
              </a:rPr>
              <a:t>structure</a:t>
            </a:r>
            <a:r>
              <a:rPr sz="1800" spc="-10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a</a:t>
            </a:r>
            <a:r>
              <a:rPr sz="1800" spc="-7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firm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which</a:t>
            </a:r>
            <a:r>
              <a:rPr sz="1800" spc="-6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makes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margin</a:t>
            </a:r>
            <a:r>
              <a:rPr sz="1800" spc="-7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424142"/>
                </a:solidFill>
                <a:latin typeface="Times New Roman"/>
                <a:cs typeface="Times New Roman"/>
              </a:rPr>
              <a:t>safety</a:t>
            </a:r>
            <a:r>
              <a:rPr sz="1800" spc="-5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424142"/>
                </a:solidFill>
                <a:latin typeface="Times New Roman"/>
                <a:cs typeface="Times New Roman"/>
              </a:rPr>
              <a:t>low.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0795">
              <a:lnSpc>
                <a:spcPct val="100000"/>
              </a:lnSpc>
              <a:buAutoNum type="arabicPeriod" startAt="5"/>
              <a:tabLst>
                <a:tab pos="279400" algn="l"/>
              </a:tabLst>
            </a:pP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High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operating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leverage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indicates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higher </a:t>
            </a:r>
            <a:r>
              <a:rPr sz="1800" spc="114" dirty="0">
                <a:solidFill>
                  <a:srgbClr val="424142"/>
                </a:solidFill>
                <a:latin typeface="Times New Roman"/>
                <a:cs typeface="Times New Roman"/>
              </a:rPr>
              <a:t>amount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 </a:t>
            </a:r>
            <a:r>
              <a:rPr sz="1800" spc="35" dirty="0">
                <a:solidFill>
                  <a:srgbClr val="424142"/>
                </a:solidFill>
                <a:latin typeface="Times New Roman"/>
                <a:cs typeface="Times New Roman"/>
              </a:rPr>
              <a:t>sales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required </a:t>
            </a:r>
            <a:r>
              <a:rPr sz="1800" spc="90" dirty="0">
                <a:solidFill>
                  <a:srgbClr val="424142"/>
                </a:solidFill>
                <a:latin typeface="Times New Roman"/>
                <a:cs typeface="Times New Roman"/>
              </a:rPr>
              <a:t>to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reach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break-even 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point.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12700" marR="12065">
              <a:lnSpc>
                <a:spcPct val="100000"/>
              </a:lnSpc>
              <a:buAutoNum type="arabicPeriod" startAt="5"/>
              <a:tabLst>
                <a:tab pos="262890" algn="l"/>
              </a:tabLst>
            </a:pP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Higher </a:t>
            </a:r>
            <a:r>
              <a:rPr sz="1800" spc="15" dirty="0">
                <a:solidFill>
                  <a:srgbClr val="424142"/>
                </a:solidFill>
                <a:latin typeface="Times New Roman"/>
                <a:cs typeface="Times New Roman"/>
              </a:rPr>
              <a:t>fixed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operating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cost </a:t>
            </a:r>
            <a:r>
              <a:rPr sz="1800" spc="80" dirty="0">
                <a:solidFill>
                  <a:srgbClr val="424142"/>
                </a:solidFill>
                <a:latin typeface="Times New Roman"/>
                <a:cs typeface="Times New Roman"/>
              </a:rPr>
              <a:t>in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total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cost </a:t>
            </a:r>
            <a:r>
              <a:rPr sz="1800" spc="85" dirty="0">
                <a:solidFill>
                  <a:srgbClr val="424142"/>
                </a:solidFill>
                <a:latin typeface="Times New Roman"/>
                <a:cs typeface="Times New Roman"/>
              </a:rPr>
              <a:t>structure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a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firm </a:t>
            </a:r>
            <a:r>
              <a:rPr sz="1800" spc="85" dirty="0">
                <a:solidFill>
                  <a:srgbClr val="424142"/>
                </a:solidFill>
                <a:latin typeface="Times New Roman"/>
                <a:cs typeface="Times New Roman"/>
              </a:rPr>
              <a:t>promotes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higher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operating 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leverage</a:t>
            </a:r>
            <a:r>
              <a:rPr sz="1800" spc="-9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its</a:t>
            </a:r>
            <a:r>
              <a:rPr sz="1800" spc="-8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operating</a:t>
            </a:r>
            <a:r>
              <a:rPr sz="1800" spc="-1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424142"/>
                </a:solidFill>
                <a:latin typeface="Times New Roman"/>
                <a:cs typeface="Times New Roman"/>
              </a:rPr>
              <a:t>risk.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buAutoNum type="arabicPeriod" startAt="5"/>
              <a:tabLst>
                <a:tab pos="248920" algn="l"/>
              </a:tabLst>
            </a:pPr>
            <a:r>
              <a:rPr sz="1800" spc="-90" dirty="0">
                <a:solidFill>
                  <a:srgbClr val="424142"/>
                </a:solidFill>
                <a:latin typeface="Times New Roman"/>
                <a:cs typeface="Times New Roman"/>
              </a:rPr>
              <a:t>A </a:t>
            </a:r>
            <a:r>
              <a:rPr sz="1800" spc="25" dirty="0">
                <a:solidFill>
                  <a:srgbClr val="424142"/>
                </a:solidFill>
                <a:latin typeface="Times New Roman"/>
                <a:cs typeface="Times New Roman"/>
              </a:rPr>
              <a:t>lower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operating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leverage </a:t>
            </a:r>
            <a:r>
              <a:rPr sz="1800" dirty="0">
                <a:solidFill>
                  <a:srgbClr val="424142"/>
                </a:solidFill>
                <a:latin typeface="Times New Roman"/>
                <a:cs typeface="Times New Roman"/>
              </a:rPr>
              <a:t>gives </a:t>
            </a:r>
            <a:r>
              <a:rPr sz="1800" spc="90" dirty="0">
                <a:solidFill>
                  <a:srgbClr val="424142"/>
                </a:solidFill>
                <a:latin typeface="Times New Roman"/>
                <a:cs typeface="Times New Roman"/>
              </a:rPr>
              <a:t>enough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cushion </a:t>
            </a:r>
            <a:r>
              <a:rPr sz="1800" spc="90" dirty="0">
                <a:solidFill>
                  <a:srgbClr val="424142"/>
                </a:solidFill>
                <a:latin typeface="Times New Roman"/>
                <a:cs typeface="Times New Roman"/>
              </a:rPr>
              <a:t>to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firm </a:t>
            </a:r>
            <a:r>
              <a:rPr sz="1800" spc="25" dirty="0">
                <a:solidFill>
                  <a:srgbClr val="424142"/>
                </a:solidFill>
                <a:latin typeface="Times New Roman"/>
                <a:cs typeface="Times New Roman"/>
              </a:rPr>
              <a:t>by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providing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a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high margin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424142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30" dirty="0">
                <a:solidFill>
                  <a:srgbClr val="424142"/>
                </a:solidFill>
                <a:latin typeface="Times New Roman"/>
                <a:cs typeface="Times New Roman"/>
              </a:rPr>
              <a:t>safety</a:t>
            </a:r>
            <a:r>
              <a:rPr sz="1800" spc="-114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against</a:t>
            </a:r>
            <a:r>
              <a:rPr sz="1800" spc="-9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variation</a:t>
            </a:r>
            <a:r>
              <a:rPr sz="1800" spc="-1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424142"/>
                </a:solidFill>
                <a:latin typeface="Times New Roman"/>
                <a:cs typeface="Times New Roman"/>
              </a:rPr>
              <a:t>sales.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077" y="415874"/>
            <a:ext cx="887158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latin typeface="Times New Roman"/>
                <a:cs typeface="Times New Roman"/>
              </a:rPr>
              <a:t>2</a:t>
            </a:r>
            <a:r>
              <a:rPr sz="1800" b="1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.Financial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Leverage: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40" dirty="0">
                <a:solidFill>
                  <a:srgbClr val="424142"/>
                </a:solidFill>
                <a:latin typeface="Times New Roman"/>
                <a:cs typeface="Times New Roman"/>
              </a:rPr>
              <a:t>Financial</a:t>
            </a:r>
            <a:r>
              <a:rPr sz="1800" spc="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leverage</a:t>
            </a:r>
            <a:r>
              <a:rPr sz="1800" spc="-3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424142"/>
                </a:solidFill>
                <a:latin typeface="Times New Roman"/>
                <a:cs typeface="Times New Roman"/>
              </a:rPr>
              <a:t>is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primarily</a:t>
            </a:r>
            <a:r>
              <a:rPr sz="1800" spc="-10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concerned</a:t>
            </a:r>
            <a:r>
              <a:rPr sz="1800" spc="-3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with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4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financial</a:t>
            </a:r>
            <a:r>
              <a:rPr sz="1800" spc="-1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424142"/>
                </a:solidFill>
                <a:latin typeface="Times New Roman"/>
                <a:cs typeface="Times New Roman"/>
              </a:rPr>
              <a:t>activities</a:t>
            </a:r>
            <a:r>
              <a:rPr sz="1800" spc="-6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which</a:t>
            </a:r>
            <a:r>
              <a:rPr sz="1800" spc="-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142"/>
                </a:solidFill>
                <a:latin typeface="Times New Roman"/>
                <a:cs typeface="Times New Roman"/>
              </a:rPr>
              <a:t>involve</a:t>
            </a:r>
            <a:r>
              <a:rPr sz="1800" spc="-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raising  </a:t>
            </a:r>
            <a:r>
              <a:rPr sz="1800" spc="15" dirty="0">
                <a:solidFill>
                  <a:srgbClr val="424142"/>
                </a:solidFill>
                <a:latin typeface="Times New Roman"/>
                <a:cs typeface="Times New Roman"/>
              </a:rPr>
              <a:t>of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funds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from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sources </a:t>
            </a:r>
            <a:r>
              <a:rPr sz="1800" spc="30" dirty="0">
                <a:solidFill>
                  <a:srgbClr val="424142"/>
                </a:solidFill>
                <a:latin typeface="Times New Roman"/>
                <a:cs typeface="Times New Roman"/>
              </a:rPr>
              <a:t>for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which a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firm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has </a:t>
            </a:r>
            <a:r>
              <a:rPr sz="1800" spc="90" dirty="0">
                <a:solidFill>
                  <a:srgbClr val="424142"/>
                </a:solidFill>
                <a:latin typeface="Times New Roman"/>
                <a:cs typeface="Times New Roman"/>
              </a:rPr>
              <a:t>to </a:t>
            </a:r>
            <a:r>
              <a:rPr sz="1800" spc="80" dirty="0">
                <a:solidFill>
                  <a:srgbClr val="424142"/>
                </a:solidFill>
                <a:latin typeface="Times New Roman"/>
                <a:cs typeface="Times New Roman"/>
              </a:rPr>
              <a:t>bear </a:t>
            </a:r>
            <a:r>
              <a:rPr sz="1800" spc="15" dirty="0">
                <a:solidFill>
                  <a:srgbClr val="424142"/>
                </a:solidFill>
                <a:latin typeface="Times New Roman"/>
                <a:cs typeface="Times New Roman"/>
              </a:rPr>
              <a:t>fixed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charges </a:t>
            </a:r>
            <a:r>
              <a:rPr sz="1800" spc="80" dirty="0">
                <a:solidFill>
                  <a:srgbClr val="424142"/>
                </a:solidFill>
                <a:latin typeface="Times New Roman"/>
                <a:cs typeface="Times New Roman"/>
              </a:rPr>
              <a:t>such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as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interest 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expenses,</a:t>
            </a:r>
            <a:r>
              <a:rPr sz="1800" spc="-3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loan</a:t>
            </a:r>
            <a:r>
              <a:rPr sz="1800" spc="-3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fees</a:t>
            </a:r>
            <a:r>
              <a:rPr sz="1800" spc="-6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etc.</a:t>
            </a:r>
            <a:r>
              <a:rPr sz="1800" spc="-3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These</a:t>
            </a:r>
            <a:r>
              <a:rPr sz="1800" spc="-10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sources</a:t>
            </a:r>
            <a:r>
              <a:rPr sz="1800" spc="-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include</a:t>
            </a:r>
            <a:r>
              <a:rPr sz="1800" spc="-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long-term</a:t>
            </a:r>
            <a:r>
              <a:rPr sz="1800" spc="-6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424142"/>
                </a:solidFill>
                <a:latin typeface="Times New Roman"/>
                <a:cs typeface="Times New Roman"/>
              </a:rPr>
              <a:t>debt</a:t>
            </a:r>
            <a:r>
              <a:rPr sz="1800" spc="-4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(i.e.,</a:t>
            </a:r>
            <a:r>
              <a:rPr sz="1800" spc="-2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424142"/>
                </a:solidFill>
                <a:latin typeface="Times New Roman"/>
                <a:cs typeface="Times New Roman"/>
              </a:rPr>
              <a:t>debentures,</a:t>
            </a:r>
            <a:r>
              <a:rPr sz="1800" spc="-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424142"/>
                </a:solidFill>
                <a:latin typeface="Times New Roman"/>
                <a:cs typeface="Times New Roman"/>
              </a:rPr>
              <a:t>bonds</a:t>
            </a:r>
            <a:r>
              <a:rPr sz="1800" spc="-7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etc.) 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preference</a:t>
            </a:r>
            <a:r>
              <a:rPr sz="1800" spc="-9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share</a:t>
            </a:r>
            <a:r>
              <a:rPr sz="1800" spc="-114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capital.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110" dirty="0">
                <a:latin typeface="Times New Roman"/>
                <a:cs typeface="Times New Roman"/>
              </a:rPr>
              <a:t>Degree</a:t>
            </a:r>
            <a:r>
              <a:rPr sz="1800" b="1" spc="-335" dirty="0">
                <a:latin typeface="Times New Roman"/>
                <a:cs typeface="Times New Roman"/>
              </a:rPr>
              <a:t> </a:t>
            </a:r>
            <a:r>
              <a:rPr sz="1800" b="1" spc="105" dirty="0">
                <a:latin typeface="Times New Roman"/>
                <a:cs typeface="Times New Roman"/>
              </a:rPr>
              <a:t>of </a:t>
            </a:r>
            <a:r>
              <a:rPr sz="1800" b="1" spc="80" dirty="0">
                <a:latin typeface="Times New Roman"/>
                <a:cs typeface="Times New Roman"/>
              </a:rPr>
              <a:t>Financing </a:t>
            </a:r>
            <a:r>
              <a:rPr sz="1800" b="1" spc="35" dirty="0">
                <a:latin typeface="Times New Roman"/>
                <a:cs typeface="Times New Roman"/>
              </a:rPr>
              <a:t>Leverage:</a:t>
            </a:r>
            <a:endParaRPr sz="1800">
              <a:latin typeface="Times New Roman"/>
              <a:cs typeface="Times New Roman"/>
            </a:endParaRPr>
          </a:p>
          <a:p>
            <a:pPr marL="12700" marR="501015">
              <a:lnSpc>
                <a:spcPct val="100000"/>
              </a:lnSpc>
            </a:pPr>
            <a:r>
              <a:rPr sz="1800" spc="50" dirty="0">
                <a:latin typeface="Times New Roman"/>
                <a:cs typeface="Times New Roman"/>
              </a:rPr>
              <a:t>Financing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measure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55" dirty="0">
                <a:latin typeface="Times New Roman"/>
                <a:cs typeface="Times New Roman"/>
              </a:rPr>
              <a:t>changes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operating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profit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EBIT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levels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  </a:t>
            </a:r>
            <a:r>
              <a:rPr sz="1800" spc="70" dirty="0">
                <a:latin typeface="Times New Roman"/>
                <a:cs typeface="Times New Roman"/>
              </a:rPr>
              <a:t>earning </a:t>
            </a:r>
            <a:r>
              <a:rPr sz="1800" spc="85" dirty="0">
                <a:latin typeface="Times New Roman"/>
                <a:cs typeface="Times New Roman"/>
              </a:rPr>
              <a:t>per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share.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Times New Roman"/>
                <a:cs typeface="Times New Roman"/>
              </a:rPr>
              <a:t>It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105" dirty="0">
                <a:latin typeface="Times New Roman"/>
                <a:cs typeface="Times New Roman"/>
              </a:rPr>
              <a:t>is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120" dirty="0">
                <a:latin typeface="Times New Roman"/>
                <a:cs typeface="Times New Roman"/>
              </a:rPr>
              <a:t>computed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27965">
              <a:lnSpc>
                <a:spcPct val="100000"/>
              </a:lnSpc>
            </a:pPr>
            <a:r>
              <a:rPr sz="1800" spc="40" dirty="0">
                <a:latin typeface="Times New Roman"/>
                <a:cs typeface="Times New Roman"/>
              </a:rPr>
              <a:t>Financial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Percentage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change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EPS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25" dirty="0">
                <a:latin typeface="Times New Roman"/>
                <a:cs typeface="Times New Roman"/>
              </a:rPr>
              <a:t>/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Percentage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change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EBIT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Increase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in  </a:t>
            </a:r>
            <a:r>
              <a:rPr sz="1800" spc="-35" dirty="0">
                <a:latin typeface="Times New Roman"/>
                <a:cs typeface="Times New Roman"/>
              </a:rPr>
              <a:t>EPS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225" dirty="0">
                <a:latin typeface="Times New Roman"/>
                <a:cs typeface="Times New Roman"/>
              </a:rPr>
              <a:t>/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EPS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225" dirty="0">
                <a:latin typeface="Times New Roman"/>
                <a:cs typeface="Times New Roman"/>
              </a:rPr>
              <a:t>/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Increase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EBIT/EBIT</a:t>
            </a:r>
            <a:endParaRPr sz="1800">
              <a:latin typeface="Times New Roman"/>
              <a:cs typeface="Times New Roman"/>
            </a:endParaRPr>
          </a:p>
          <a:p>
            <a:pPr marL="12700" marR="403225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latin typeface="Times New Roman"/>
                <a:cs typeface="Times New Roman"/>
              </a:rPr>
              <a:t>The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financial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at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any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level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EBIT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called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its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degree.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computed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ratio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  </a:t>
            </a:r>
            <a:r>
              <a:rPr sz="1800" spc="-45" dirty="0">
                <a:latin typeface="Times New Roman"/>
                <a:cs typeface="Times New Roman"/>
              </a:rPr>
              <a:t>EBIT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profit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before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tax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(EBT).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0" dirty="0">
                <a:latin typeface="Times New Roman"/>
                <a:cs typeface="Times New Roman"/>
              </a:rPr>
              <a:t>Degree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40" dirty="0">
                <a:latin typeface="Times New Roman"/>
                <a:cs typeface="Times New Roman"/>
              </a:rPr>
              <a:t>Financial </a:t>
            </a:r>
            <a:r>
              <a:rPr sz="1800" spc="20" dirty="0">
                <a:latin typeface="Times New Roman"/>
                <a:cs typeface="Times New Roman"/>
              </a:rPr>
              <a:t>leverage </a:t>
            </a:r>
            <a:r>
              <a:rPr sz="1800" spc="10" dirty="0">
                <a:latin typeface="Times New Roman"/>
                <a:cs typeface="Times New Roman"/>
              </a:rPr>
              <a:t>(DFL) </a:t>
            </a:r>
            <a:r>
              <a:rPr sz="1800" spc="-25" dirty="0">
                <a:latin typeface="Times New Roman"/>
                <a:cs typeface="Times New Roman"/>
              </a:rPr>
              <a:t>= </a:t>
            </a:r>
            <a:r>
              <a:rPr sz="1800" spc="-45" dirty="0">
                <a:latin typeface="Times New Roman"/>
                <a:cs typeface="Times New Roman"/>
              </a:rPr>
              <a:t>EBIT </a:t>
            </a:r>
            <a:r>
              <a:rPr sz="1800" spc="225" dirty="0">
                <a:latin typeface="Times New Roman"/>
                <a:cs typeface="Times New Roman"/>
              </a:rPr>
              <a:t>/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EBT</a:t>
            </a:r>
            <a:endParaRPr sz="1800">
              <a:latin typeface="Times New Roman"/>
              <a:cs typeface="Times New Roman"/>
            </a:endParaRPr>
          </a:p>
          <a:p>
            <a:pPr marL="12700" marR="307340">
              <a:lnSpc>
                <a:spcPct val="100000"/>
              </a:lnSpc>
            </a:pPr>
            <a:r>
              <a:rPr sz="1800" spc="65" dirty="0">
                <a:latin typeface="Times New Roman"/>
                <a:cs typeface="Times New Roman"/>
              </a:rPr>
              <a:t>The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value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60" dirty="0">
                <a:latin typeface="Times New Roman"/>
                <a:cs typeface="Times New Roman"/>
              </a:rPr>
              <a:t>degree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financial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must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be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greater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1.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value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degree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  </a:t>
            </a:r>
            <a:r>
              <a:rPr sz="1800" spc="45" dirty="0">
                <a:latin typeface="Times New Roman"/>
                <a:cs typeface="Times New Roman"/>
              </a:rPr>
              <a:t>financial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1,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there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no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financial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leverage.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737" y="810590"/>
            <a:ext cx="8829040" cy="468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Georgia"/>
                <a:cs typeface="Georgia"/>
              </a:rPr>
              <a:t>The importance of financial</a:t>
            </a:r>
            <a:r>
              <a:rPr sz="1800" b="1" u="heavy" spc="55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Georgia"/>
                <a:cs typeface="Georgia"/>
              </a:rPr>
              <a:t> </a:t>
            </a:r>
            <a:r>
              <a:rPr sz="1800" b="1" u="heavy" spc="-5" dirty="0">
                <a:solidFill>
                  <a:srgbClr val="424142"/>
                </a:solidFill>
                <a:uFill>
                  <a:solidFill>
                    <a:srgbClr val="424142"/>
                  </a:solidFill>
                </a:uFill>
                <a:latin typeface="Georgia"/>
                <a:cs typeface="Georgia"/>
              </a:rPr>
              <a:t>leverage</a:t>
            </a:r>
            <a:r>
              <a:rPr sz="1800" b="1" spc="-5" dirty="0">
                <a:solidFill>
                  <a:srgbClr val="424142"/>
                </a:solidFill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Georgia"/>
              <a:cs typeface="Georgia"/>
            </a:endParaRPr>
          </a:p>
          <a:p>
            <a:pPr marL="12700" marR="6350" algn="just">
              <a:lnSpc>
                <a:spcPct val="99700"/>
              </a:lnSpc>
              <a:buSzPct val="94444"/>
              <a:buFont typeface="Georgia"/>
              <a:buAutoNum type="arabicPeriod"/>
              <a:tabLst>
                <a:tab pos="172720" algn="l"/>
              </a:tabLst>
            </a:pP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It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helps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financial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manager </a:t>
            </a:r>
            <a:r>
              <a:rPr sz="1800" spc="90" dirty="0">
                <a:solidFill>
                  <a:srgbClr val="424142"/>
                </a:solidFill>
                <a:latin typeface="Times New Roman"/>
                <a:cs typeface="Times New Roman"/>
              </a:rPr>
              <a:t>to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design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an optimum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capital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structure.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The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optimum 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capital </a:t>
            </a:r>
            <a:r>
              <a:rPr sz="1800" spc="85" dirty="0">
                <a:solidFill>
                  <a:srgbClr val="424142"/>
                </a:solidFill>
                <a:latin typeface="Times New Roman"/>
                <a:cs typeface="Times New Roman"/>
              </a:rPr>
              <a:t>structure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implies </a:t>
            </a:r>
            <a:r>
              <a:rPr sz="1800" spc="114" dirty="0">
                <a:solidFill>
                  <a:srgbClr val="424142"/>
                </a:solidFill>
                <a:latin typeface="Times New Roman"/>
                <a:cs typeface="Times New Roman"/>
              </a:rPr>
              <a:t>that </a:t>
            </a:r>
            <a:r>
              <a:rPr sz="1800" spc="80" dirty="0">
                <a:solidFill>
                  <a:srgbClr val="424142"/>
                </a:solidFill>
                <a:latin typeface="Times New Roman"/>
                <a:cs typeface="Times New Roman"/>
              </a:rPr>
              <a:t>combination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of </a:t>
            </a:r>
            <a:r>
              <a:rPr sz="1800" spc="100" dirty="0">
                <a:solidFill>
                  <a:srgbClr val="424142"/>
                </a:solidFill>
                <a:latin typeface="Times New Roman"/>
                <a:cs typeface="Times New Roman"/>
              </a:rPr>
              <a:t>debt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and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equity </a:t>
            </a:r>
            <a:r>
              <a:rPr sz="1800" spc="100" dirty="0">
                <a:solidFill>
                  <a:srgbClr val="424142"/>
                </a:solidFill>
                <a:latin typeface="Times New Roman"/>
                <a:cs typeface="Times New Roman"/>
              </a:rPr>
              <a:t>at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which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overall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cost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 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capital</a:t>
            </a:r>
            <a:r>
              <a:rPr sz="1800" spc="-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is</a:t>
            </a:r>
            <a:r>
              <a:rPr sz="1800" spc="-3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424142"/>
                </a:solidFill>
                <a:latin typeface="Times New Roman"/>
                <a:cs typeface="Times New Roman"/>
              </a:rPr>
              <a:t>minimum</a:t>
            </a:r>
            <a:r>
              <a:rPr sz="1800" spc="-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and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424142"/>
                </a:solidFill>
                <a:latin typeface="Times New Roman"/>
                <a:cs typeface="Times New Roman"/>
              </a:rPr>
              <a:t>value</a:t>
            </a:r>
            <a:r>
              <a:rPr sz="1800" spc="-8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firm</a:t>
            </a:r>
            <a:r>
              <a:rPr sz="1800" spc="-1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is</a:t>
            </a:r>
            <a:r>
              <a:rPr sz="1800" spc="-3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maximum.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It</a:t>
            </a:r>
            <a:r>
              <a:rPr sz="1800" spc="-4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increases</a:t>
            </a:r>
            <a:r>
              <a:rPr sz="1800" spc="-8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earning</a:t>
            </a:r>
            <a:r>
              <a:rPr sz="1800" spc="-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424142"/>
                </a:solidFill>
                <a:latin typeface="Times New Roman"/>
                <a:cs typeface="Times New Roman"/>
              </a:rPr>
              <a:t>per</a:t>
            </a:r>
            <a:r>
              <a:rPr sz="1800" spc="-9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share</a:t>
            </a:r>
            <a:r>
              <a:rPr sz="1800" spc="-8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142"/>
                </a:solidFill>
                <a:latin typeface="Times New Roman"/>
                <a:cs typeface="Times New Roman"/>
              </a:rPr>
              <a:t>(EPS)</a:t>
            </a:r>
            <a:r>
              <a:rPr sz="1800" spc="-1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as</a:t>
            </a:r>
            <a:r>
              <a:rPr sz="1800" spc="-9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well</a:t>
            </a:r>
            <a:r>
              <a:rPr sz="1800" spc="-6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as</a:t>
            </a:r>
            <a:r>
              <a:rPr sz="1800" spc="-5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financial</a:t>
            </a:r>
            <a:r>
              <a:rPr sz="1800" spc="-1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424142"/>
                </a:solidFill>
                <a:latin typeface="Times New Roman"/>
                <a:cs typeface="Times New Roman"/>
              </a:rPr>
              <a:t>risk.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76860" algn="l"/>
              </a:tabLst>
            </a:pPr>
            <a:r>
              <a:rPr sz="1800" spc="-90" dirty="0">
                <a:solidFill>
                  <a:srgbClr val="424142"/>
                </a:solidFill>
                <a:latin typeface="Times New Roman"/>
                <a:cs typeface="Times New Roman"/>
              </a:rPr>
              <a:t>A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high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financial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leverage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indicates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existence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high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financial </a:t>
            </a:r>
            <a:r>
              <a:rPr sz="1800" spc="20" dirty="0">
                <a:solidFill>
                  <a:srgbClr val="424142"/>
                </a:solidFill>
                <a:latin typeface="Times New Roman"/>
                <a:cs typeface="Times New Roman"/>
              </a:rPr>
              <a:t>fixed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costs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and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high 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financial</a:t>
            </a:r>
            <a:r>
              <a:rPr sz="1800" spc="-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424142"/>
                </a:solidFill>
                <a:latin typeface="Times New Roman"/>
                <a:cs typeface="Times New Roman"/>
              </a:rPr>
              <a:t>risk.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AutoNum type="arabicPeriod"/>
              <a:tabLst>
                <a:tab pos="247650" algn="l"/>
              </a:tabLst>
            </a:pP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It</a:t>
            </a:r>
            <a:r>
              <a:rPr sz="1800" spc="-3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helps</a:t>
            </a:r>
            <a:r>
              <a:rPr sz="1800" spc="-7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424142"/>
                </a:solidFill>
                <a:latin typeface="Times New Roman"/>
                <a:cs typeface="Times New Roman"/>
              </a:rPr>
              <a:t>to</a:t>
            </a:r>
            <a:r>
              <a:rPr sz="1800" spc="-4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bring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24142"/>
                </a:solidFill>
                <a:latin typeface="Times New Roman"/>
                <a:cs typeface="Times New Roman"/>
              </a:rPr>
              <a:t>balance</a:t>
            </a:r>
            <a:r>
              <a:rPr sz="1800" spc="-5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between</a:t>
            </a:r>
            <a:r>
              <a:rPr sz="1800" spc="-5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financial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risk</a:t>
            </a:r>
            <a:r>
              <a:rPr sz="1800" spc="-7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return</a:t>
            </a:r>
            <a:r>
              <a:rPr sz="1800" spc="-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</a:t>
            </a:r>
            <a:r>
              <a:rPr sz="1800" spc="-3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10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capital</a:t>
            </a:r>
            <a:r>
              <a:rPr sz="1800" spc="-2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424142"/>
                </a:solidFill>
                <a:latin typeface="Times New Roman"/>
                <a:cs typeface="Times New Roman"/>
              </a:rPr>
              <a:t>structure.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34950" indent="-2228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35585" algn="l"/>
              </a:tabLst>
            </a:pP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It</a:t>
            </a:r>
            <a:r>
              <a:rPr sz="1800" spc="-7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shows</a:t>
            </a:r>
            <a:r>
              <a:rPr sz="1800" spc="-6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8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excess</a:t>
            </a:r>
            <a:r>
              <a:rPr sz="1800" spc="-8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on</a:t>
            </a:r>
            <a:r>
              <a:rPr sz="1800" spc="-5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return</a:t>
            </a:r>
            <a:r>
              <a:rPr sz="1800" spc="-7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on</a:t>
            </a:r>
            <a:r>
              <a:rPr sz="1800" spc="-1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investment</a:t>
            </a:r>
            <a:r>
              <a:rPr sz="1800" spc="-4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424142"/>
                </a:solidFill>
                <a:latin typeface="Times New Roman"/>
                <a:cs typeface="Times New Roman"/>
              </a:rPr>
              <a:t>over</a:t>
            </a:r>
            <a:r>
              <a:rPr sz="1800" spc="-5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6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424142"/>
                </a:solidFill>
                <a:latin typeface="Times New Roman"/>
                <a:cs typeface="Times New Roman"/>
              </a:rPr>
              <a:t>fixed</a:t>
            </a:r>
            <a:r>
              <a:rPr sz="1800" spc="-1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cost</a:t>
            </a:r>
            <a:r>
              <a:rPr sz="1800" spc="-8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on</a:t>
            </a:r>
            <a:r>
              <a:rPr sz="1800" spc="-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7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use</a:t>
            </a:r>
            <a:r>
              <a:rPr sz="1800" spc="-8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</a:t>
            </a:r>
            <a:r>
              <a:rPr sz="1800" spc="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6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funds.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0195" algn="l"/>
              </a:tabLst>
            </a:pPr>
            <a:r>
              <a:rPr sz="1800" spc="45" dirty="0">
                <a:solidFill>
                  <a:srgbClr val="424142"/>
                </a:solidFill>
                <a:latin typeface="Times New Roman"/>
                <a:cs typeface="Times New Roman"/>
              </a:rPr>
              <a:t>It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is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an </a:t>
            </a:r>
            <a:r>
              <a:rPr sz="1800" spc="95" dirty="0">
                <a:solidFill>
                  <a:srgbClr val="424142"/>
                </a:solidFill>
                <a:latin typeface="Times New Roman"/>
                <a:cs typeface="Times New Roman"/>
              </a:rPr>
              <a:t>important </a:t>
            </a:r>
            <a:r>
              <a:rPr sz="1800" spc="65" dirty="0">
                <a:solidFill>
                  <a:srgbClr val="424142"/>
                </a:solidFill>
                <a:latin typeface="Times New Roman"/>
                <a:cs typeface="Times New Roman"/>
              </a:rPr>
              <a:t>tool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the </a:t>
            </a:r>
            <a:r>
              <a:rPr sz="1800" spc="100" dirty="0">
                <a:solidFill>
                  <a:srgbClr val="424142"/>
                </a:solidFill>
                <a:latin typeface="Times New Roman"/>
                <a:cs typeface="Times New Roman"/>
              </a:rPr>
              <a:t>hands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 </a:t>
            </a:r>
            <a:r>
              <a:rPr sz="1800" spc="105" dirty="0">
                <a:solidFill>
                  <a:srgbClr val="424142"/>
                </a:solidFill>
                <a:latin typeface="Times New Roman"/>
                <a:cs typeface="Times New Roman"/>
              </a:rPr>
              <a:t>the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finance </a:t>
            </a:r>
            <a:r>
              <a:rPr sz="1800" spc="75" dirty="0">
                <a:solidFill>
                  <a:srgbClr val="424142"/>
                </a:solidFill>
                <a:latin typeface="Times New Roman"/>
                <a:cs typeface="Times New Roman"/>
              </a:rPr>
              <a:t>manager </a:t>
            </a:r>
            <a:r>
              <a:rPr sz="1800" spc="40" dirty="0">
                <a:solidFill>
                  <a:srgbClr val="424142"/>
                </a:solidFill>
                <a:latin typeface="Times New Roman"/>
                <a:cs typeface="Times New Roman"/>
              </a:rPr>
              <a:t>while </a:t>
            </a:r>
            <a:r>
              <a:rPr sz="1800" spc="80" dirty="0">
                <a:solidFill>
                  <a:srgbClr val="424142"/>
                </a:solidFill>
                <a:latin typeface="Times New Roman"/>
                <a:cs typeface="Times New Roman"/>
              </a:rPr>
              <a:t>determining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  </a:t>
            </a:r>
            <a:r>
              <a:rPr sz="1800" spc="114" dirty="0">
                <a:solidFill>
                  <a:srgbClr val="424142"/>
                </a:solidFill>
                <a:latin typeface="Times New Roman"/>
                <a:cs typeface="Times New Roman"/>
              </a:rPr>
              <a:t>amount</a:t>
            </a:r>
            <a:r>
              <a:rPr sz="1800" spc="-8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</a:t>
            </a:r>
            <a:r>
              <a:rPr sz="180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424142"/>
                </a:solidFill>
                <a:latin typeface="Times New Roman"/>
                <a:cs typeface="Times New Roman"/>
              </a:rPr>
              <a:t>debt</a:t>
            </a:r>
            <a:r>
              <a:rPr sz="1800" spc="-4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24142"/>
                </a:solidFill>
                <a:latin typeface="Times New Roman"/>
                <a:cs typeface="Times New Roman"/>
              </a:rPr>
              <a:t>in</a:t>
            </a:r>
            <a:r>
              <a:rPr sz="1800" spc="-3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10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424142"/>
                </a:solidFill>
                <a:latin typeface="Times New Roman"/>
                <a:cs typeface="Times New Roman"/>
              </a:rPr>
              <a:t>capital</a:t>
            </a:r>
            <a:r>
              <a:rPr sz="1800" spc="-3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424142"/>
                </a:solidFill>
                <a:latin typeface="Times New Roman"/>
                <a:cs typeface="Times New Roman"/>
              </a:rPr>
              <a:t>structure</a:t>
            </a:r>
            <a:r>
              <a:rPr sz="1800" spc="-100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142"/>
                </a:solidFill>
                <a:latin typeface="Times New Roman"/>
                <a:cs typeface="Times New Roman"/>
              </a:rPr>
              <a:t>of</a:t>
            </a:r>
            <a:r>
              <a:rPr sz="1800" spc="3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424142"/>
                </a:solidFill>
                <a:latin typeface="Times New Roman"/>
                <a:cs typeface="Times New Roman"/>
              </a:rPr>
              <a:t>the</a:t>
            </a:r>
            <a:r>
              <a:rPr sz="1800" spc="-65" dirty="0">
                <a:solidFill>
                  <a:srgbClr val="424142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424142"/>
                </a:solidFill>
                <a:latin typeface="Times New Roman"/>
                <a:cs typeface="Times New Roman"/>
              </a:rPr>
              <a:t>firm.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1330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Office Theme</vt:lpstr>
      <vt:lpstr>FINANCIAL  MANAGEMENT</vt:lpstr>
      <vt:lpstr>Meaning of Leverage:</vt:lpstr>
      <vt:lpstr>PowerPoint Presentation</vt:lpstr>
      <vt:lpstr>PowerPoint Presentation</vt:lpstr>
      <vt:lpstr>PowerPoint Presentation</vt:lpstr>
      <vt:lpstr>1. Operating Leverage:</vt:lpstr>
      <vt:lpstr>PowerPoint Presentation</vt:lpstr>
      <vt:lpstr>PowerPoint Presentation</vt:lpstr>
      <vt:lpstr>PowerPoint Presentation</vt:lpstr>
      <vt:lpstr>PowerPoint Presentation</vt:lpstr>
      <vt:lpstr>3. Combined Leverage: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SAXENA</dc:creator>
  <cp:lastModifiedBy>Windows User</cp:lastModifiedBy>
  <cp:revision>1</cp:revision>
  <dcterms:created xsi:type="dcterms:W3CDTF">2022-11-27T14:17:18Z</dcterms:created>
  <dcterms:modified xsi:type="dcterms:W3CDTF">2022-11-27T14:21:11Z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2022-11-27T00:00:00Z</vt:filetime>
  </property>
</Properties>
</file>