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BE1"/>
          </a:solidFill>
        </a:fill>
      </a:tcStyle>
    </a:wholeTbl>
    <a:band2H>
      <a:tcTxStyle b="def" i="def"/>
      <a:tcStyle>
        <a:tcBdr/>
        <a:fill>
          <a:solidFill>
            <a:srgbClr val="ECEE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685800" y="1143003"/>
            <a:ext cx="7848600" cy="1606022"/>
          </a:xfrm>
          <a:prstGeom prst="rect">
            <a:avLst/>
          </a:prstGeom>
        </p:spPr>
        <p:txBody>
          <a:bodyPr anchor="b"/>
          <a:lstStyle>
            <a:lvl1pPr>
              <a:defRPr b="0" cap="all" sz="54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685800" y="2921000"/>
            <a:ext cx="6400800" cy="14605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sldNum" sz="quarter" idx="2"/>
          </p:nvPr>
        </p:nvSpPr>
        <p:spPr>
          <a:xfrm>
            <a:off x="6553200" y="5144558"/>
            <a:ext cx="2133600" cy="3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7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title"/>
          </p:nvPr>
        </p:nvSpPr>
        <p:spPr>
          <a:xfrm>
            <a:off x="6629400" y="508000"/>
            <a:ext cx="2057400" cy="4889500"/>
          </a:xfrm>
          <a:prstGeom prst="rect">
            <a:avLst/>
          </a:prstGeom>
        </p:spPr>
        <p:txBody>
          <a:bodyPr anchor="b"/>
          <a:lstStyle>
            <a:lvl1pPr>
              <a:defRPr b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57200" y="508000"/>
            <a:ext cx="6019800" cy="4889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>
            <a:off x="7620000" y="202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132" name="Shape 132"/>
          <p:cNvSpPr/>
          <p:nvPr/>
        </p:nvSpPr>
        <p:spPr>
          <a:xfrm>
            <a:off x="457206" y="5397500"/>
            <a:ext cx="823768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394460"/>
            <a:ext cx="4038600" cy="393192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7620000" y="202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8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457200" y="1397003"/>
            <a:ext cx="3931921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42852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42852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42852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42852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/>
          <p:nvPr>
            <p:ph type="body" sz="quarter" idx="13"/>
          </p:nvPr>
        </p:nvSpPr>
        <p:spPr>
          <a:xfrm>
            <a:off x="4754879" y="1397003"/>
            <a:ext cx="3931921" cy="533136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42852"/>
                </a:solidFill>
              </a:defRPr>
            </a:p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7620000" y="202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54" name="Shape 54"/>
          <p:cNvSpPr/>
          <p:nvPr/>
        </p:nvSpPr>
        <p:spPr>
          <a:xfrm flipH="1">
            <a:off x="4571999" y="1409700"/>
            <a:ext cx="796" cy="3924300"/>
          </a:xfrm>
          <a:prstGeom prst="line">
            <a:avLst/>
          </a:prstGeom>
          <a:ln w="19050">
            <a:solidFill>
              <a:srgbClr val="24285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2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7620000" y="202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66" name="Shape 66"/>
          <p:cNvSpPr/>
          <p:nvPr/>
        </p:nvSpPr>
        <p:spPr>
          <a:xfrm>
            <a:off x="457206" y="5397500"/>
            <a:ext cx="823768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sldNum" sz="quarter" idx="2"/>
          </p:nvPr>
        </p:nvSpPr>
        <p:spPr>
          <a:xfrm>
            <a:off x="7620000" y="202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77" name="Shape 77"/>
          <p:cNvSpPr/>
          <p:nvPr/>
        </p:nvSpPr>
        <p:spPr>
          <a:xfrm>
            <a:off x="457206" y="5397500"/>
            <a:ext cx="823768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5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457200" y="660066"/>
            <a:ext cx="2139696" cy="1051562"/>
          </a:xfrm>
          <a:prstGeom prst="rect">
            <a:avLst/>
          </a:prstGeom>
        </p:spPr>
        <p:txBody>
          <a:bodyPr anchor="b"/>
          <a:lstStyle>
            <a:lvl1pPr>
              <a:defRPr b="0" sz="24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2971800" y="660066"/>
            <a:ext cx="5715000" cy="4648201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483325" indent="-209005">
              <a:spcBef>
                <a:spcPts val="700"/>
              </a:spcBef>
              <a:defRPr sz="3200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792480" indent="-243840">
              <a:spcBef>
                <a:spcPts val="700"/>
              </a:spcBef>
              <a:defRPr sz="3200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115567" indent="-292608">
              <a:spcBef>
                <a:spcPts val="700"/>
              </a:spcBef>
              <a:defRPr sz="3200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1271016" indent="-219456">
              <a:spcBef>
                <a:spcPts val="700"/>
              </a:spcBef>
              <a:defRPr sz="3200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body" sz="quarter" idx="13"/>
          </p:nvPr>
        </p:nvSpPr>
        <p:spPr>
          <a:xfrm>
            <a:off x="457201" y="1775460"/>
            <a:ext cx="2139697" cy="353634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>
            <a:off x="7620000" y="202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91" name="Shape 91"/>
          <p:cNvSpPr/>
          <p:nvPr/>
        </p:nvSpPr>
        <p:spPr>
          <a:xfrm flipH="1">
            <a:off x="2775010" y="660066"/>
            <a:ext cx="1588" cy="4648201"/>
          </a:xfrm>
          <a:prstGeom prst="line">
            <a:avLst/>
          </a:prstGeom>
          <a:ln w="19050">
            <a:solidFill>
              <a:srgbClr val="24285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hape 92"/>
          <p:cNvSpPr/>
          <p:nvPr/>
        </p:nvSpPr>
        <p:spPr>
          <a:xfrm>
            <a:off x="457206" y="5397500"/>
            <a:ext cx="823768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0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title"/>
          </p:nvPr>
        </p:nvSpPr>
        <p:spPr>
          <a:xfrm>
            <a:off x="457200" y="660400"/>
            <a:ext cx="2142681" cy="1054100"/>
          </a:xfrm>
          <a:prstGeom prst="rect">
            <a:avLst/>
          </a:prstGeom>
        </p:spPr>
        <p:txBody>
          <a:bodyPr anchor="b"/>
          <a:lstStyle>
            <a:lvl1pPr>
              <a:defRPr b="0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Shape 103"/>
          <p:cNvSpPr/>
          <p:nvPr>
            <p:ph type="pic" idx="13"/>
          </p:nvPr>
        </p:nvSpPr>
        <p:spPr>
          <a:xfrm>
            <a:off x="2858610" y="698503"/>
            <a:ext cx="5904390" cy="4583713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sx="100000" sy="100000" kx="0" ky="0" algn="b" rotWithShape="0" blurRad="50800" dist="12700" dir="5400000">
              <a:srgbClr val="000000">
                <a:alpha val="58999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xfrm>
            <a:off x="457200" y="1778000"/>
            <a:ext cx="2139696" cy="35356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/>
          <p:nvPr/>
        </p:nvSpPr>
        <p:spPr>
          <a:xfrm>
            <a:off x="457206" y="5397500"/>
            <a:ext cx="823768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6553200" y="5144558"/>
            <a:ext cx="2133600" cy="3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4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7620000" y="202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119" name="Shape 119"/>
          <p:cNvSpPr/>
          <p:nvPr/>
        </p:nvSpPr>
        <p:spPr>
          <a:xfrm>
            <a:off x="457206" y="5397500"/>
            <a:ext cx="823768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83987"/>
            <a:ext cx="9144000" cy="19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5774" y="202741"/>
            <a:ext cx="824231" cy="279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5279"/>
            <a:ext cx="9144000" cy="31242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768747" y="515694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2800" u="none">
          <a:ln>
            <a:noFill/>
          </a:ln>
          <a:solidFill>
            <a:srgbClr val="242852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493775" marR="0" indent="-2194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09727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1286691" marR="0" indent="-23513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152634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170922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189210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207498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ushir.aggarwal@paytm.com" TargetMode="Externa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ctrTitle"/>
          </p:nvPr>
        </p:nvSpPr>
        <p:spPr>
          <a:xfrm>
            <a:off x="647700" y="1143003"/>
            <a:ext cx="7848600" cy="2643454"/>
          </a:xfrm>
          <a:prstGeom prst="rect">
            <a:avLst/>
          </a:prstGeom>
        </p:spPr>
        <p:txBody>
          <a:bodyPr/>
          <a:lstStyle/>
          <a:p>
            <a:pPr algn="ctr" defTabSz="749808">
              <a:defRPr b="1" cap="none" spc="-82" sz="4428">
                <a:solidFill>
                  <a:srgbClr val="011993"/>
                </a:solidFill>
              </a:defRPr>
            </a:pPr>
            <a:r>
              <a:rPr spc="-56" sz="3034"/>
              <a:t>NodeJS </a:t>
            </a:r>
            <a:endParaRPr spc="-56" sz="3034"/>
          </a:p>
          <a:p>
            <a:pPr algn="ctr" defTabSz="749808">
              <a:defRPr b="1" cap="none" spc="-82" sz="4428">
                <a:solidFill>
                  <a:srgbClr val="011993"/>
                </a:solidFill>
              </a:defRPr>
            </a:pPr>
            <a:endParaRPr spc="-56" sz="3034"/>
          </a:p>
          <a:p>
            <a:pPr algn="ctr" defTabSz="749808">
              <a:defRPr b="1" cap="none" spc="-82" sz="4428">
                <a:solidFill>
                  <a:srgbClr val="011993"/>
                </a:solidFill>
              </a:defRPr>
            </a:pPr>
            <a:r>
              <a:rPr spc="-56" sz="3034"/>
              <a:t>Memory &amp; CPU </a:t>
            </a:r>
            <a:endParaRPr spc="-56" sz="3034"/>
          </a:p>
          <a:p>
            <a:pPr algn="ctr" defTabSz="749808">
              <a:defRPr b="1" cap="none" spc="-82" sz="4428">
                <a:solidFill>
                  <a:srgbClr val="011993"/>
                </a:solidFill>
              </a:defRPr>
            </a:pPr>
            <a:endParaRPr spc="-56" sz="3034"/>
          </a:p>
          <a:p>
            <a:pPr algn="ctr" defTabSz="749808">
              <a:defRPr b="1" cap="none" spc="-82" sz="4428">
                <a:solidFill>
                  <a:srgbClr val="011993"/>
                </a:solidFill>
              </a:defRPr>
            </a:pPr>
            <a:r>
              <a:rPr spc="-56" sz="3034"/>
              <a:t>Optimization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Memory Management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2879" indent="-182879">
              <a:defRPr sz="2000">
                <a:solidFill>
                  <a:srgbClr val="011993"/>
                </a:solidFill>
              </a:defRPr>
            </a:pPr>
            <a:r>
              <a:t>All memory is allocated and de-allocated by the V8 JavaScript engine.</a:t>
            </a:r>
          </a:p>
          <a:p>
            <a:pPr marL="182879" indent="-182879">
              <a:defRPr sz="2000">
                <a:solidFill>
                  <a:srgbClr val="011993"/>
                </a:solidFill>
              </a:defRPr>
            </a:pPr>
            <a:r>
              <a:t>V8 keeps a graph of all variables in the program, starting from the root node.</a:t>
            </a:r>
          </a:p>
          <a:p>
            <a:pPr marL="182879" indent="-182879">
              <a:defRPr sz="2000">
                <a:solidFill>
                  <a:srgbClr val="011993"/>
                </a:solidFill>
              </a:defRPr>
            </a:pPr>
            <a:r>
              <a:t>Nodes not reachable from root</a:t>
            </a:r>
          </a:p>
          <a:p>
            <a:pPr marL="0" indent="0">
              <a:buClrTx/>
              <a:buSzTx/>
              <a:buFontTx/>
              <a:buNone/>
              <a:defRPr sz="2000">
                <a:solidFill>
                  <a:srgbClr val="011993"/>
                </a:solidFill>
              </a:defRPr>
            </a:pPr>
            <a:r>
              <a:t>   node are released by V8.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xfrm>
            <a:off x="8853505" y="5156947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798" y="2261840"/>
            <a:ext cx="4774804" cy="2900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spcBef>
                <a:spcPts val="500"/>
              </a:spcBef>
              <a:defRPr spc="0" sz="2256">
                <a:solidFill>
                  <a:srgbClr val="01199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When does a memory leak occur?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2763" indent="-162763" defTabSz="813816">
              <a:defRPr sz="2136">
                <a:solidFill>
                  <a:srgbClr val="011993"/>
                </a:solidFill>
              </a:defRPr>
            </a:pPr>
            <a:r>
              <a:t>Memory leak occurs when some no-longer-needed-data is still reachable from the root node. </a:t>
            </a:r>
          </a:p>
          <a:p>
            <a:pPr marL="162763" indent="-162763" defTabSz="813816">
              <a:defRPr sz="2136">
                <a:solidFill>
                  <a:srgbClr val="011993"/>
                </a:solidFill>
              </a:defRPr>
            </a:pPr>
          </a:p>
          <a:p>
            <a:pPr marL="162763" indent="-162763" defTabSz="813816">
              <a:defRPr sz="2136">
                <a:solidFill>
                  <a:srgbClr val="011993"/>
                </a:solidFill>
              </a:defRPr>
            </a:pPr>
            <a:r>
              <a:t>V8 will assume that the data is still being used and will not release the memory. </a:t>
            </a:r>
          </a:p>
          <a:p>
            <a:pPr marL="162763" indent="-162763" defTabSz="813816">
              <a:defRPr sz="2136">
                <a:solidFill>
                  <a:srgbClr val="011993"/>
                </a:solidFill>
              </a:defRPr>
            </a:pPr>
          </a:p>
          <a:p>
            <a:pPr marL="162763" indent="-162763" defTabSz="813816">
              <a:defRPr sz="2136">
                <a:solidFill>
                  <a:srgbClr val="011993"/>
                </a:solidFill>
              </a:defRPr>
            </a:pPr>
            <a:r>
              <a:t>We need to locate the data that is being kept by mistake, and make sure V8 is able to clean it up.</a:t>
            </a:r>
          </a:p>
          <a:p>
            <a:pPr marL="162763" indent="-162763" defTabSz="813816">
              <a:defRPr sz="2136">
                <a:solidFill>
                  <a:srgbClr val="011993"/>
                </a:solidFill>
              </a:defRPr>
            </a:pPr>
          </a:p>
          <a:p>
            <a:pPr marL="162763" indent="-162763" defTabSz="813816">
              <a:defRPr sz="2136">
                <a:solidFill>
                  <a:srgbClr val="011993"/>
                </a:solidFill>
              </a:defRPr>
            </a:pPr>
            <a:r>
              <a:t>Out of turn Garbage Collection could be a source of significant performance degradation.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>
            <a:off x="8853505" y="5156947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Detect Memory Leak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11993"/>
                </a:solidFill>
              </a:defRPr>
            </a:pPr>
            <a:r>
              <a:t>Node allows us to manually trigger Garbage Collection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011993"/>
                </a:solidFill>
              </a:defRPr>
            </a:pPr>
            <a:r>
              <a:t>        - using --expose-gc flag.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011993"/>
                </a:solidFill>
              </a:defRPr>
            </a:pPr>
          </a:p>
          <a:p>
            <a:pPr>
              <a:defRPr>
                <a:solidFill>
                  <a:srgbClr val="011993"/>
                </a:solidFill>
              </a:defRPr>
            </a:pPr>
            <a:r>
              <a:t>Check Heap Usage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011993"/>
                </a:solidFill>
              </a:defRPr>
            </a:pPr>
            <a:r>
              <a:t>        -  process.memoryUsage().heapUsed.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011993"/>
                </a:solidFill>
              </a:defRPr>
            </a:pPr>
          </a:p>
          <a:p>
            <a:pPr marL="240631" indent="-240631">
              <a:buClrTx/>
              <a:buSzPct val="100000"/>
              <a:buFontTx/>
              <a:defRPr>
                <a:solidFill>
                  <a:srgbClr val="011993"/>
                </a:solidFill>
              </a:defRPr>
            </a:pPr>
            <a:r>
              <a:t>Collect the heapDump and inspect them in Chrome Developer Tools.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xfrm>
            <a:off x="8853505" y="5156947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CPU Profiling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11993"/>
                </a:solidFill>
              </a:defRPr>
            </a:pPr>
            <a:r>
              <a:t>Use - -prof flag.</a:t>
            </a:r>
          </a:p>
          <a:p>
            <a:pPr>
              <a:defRPr>
                <a:solidFill>
                  <a:srgbClr val="011993"/>
                </a:solidFill>
              </a:defRPr>
            </a:pPr>
          </a:p>
          <a:p>
            <a:pPr>
              <a:defRPr>
                <a:solidFill>
                  <a:srgbClr val="011993"/>
                </a:solidFill>
              </a:defRPr>
            </a:pPr>
            <a:r>
              <a:t>Run the code for sometime.</a:t>
            </a:r>
          </a:p>
          <a:p>
            <a:pPr>
              <a:defRPr>
                <a:solidFill>
                  <a:srgbClr val="011993"/>
                </a:solidFill>
              </a:defRPr>
            </a:pPr>
          </a:p>
          <a:p>
            <a:pPr>
              <a:defRPr>
                <a:solidFill>
                  <a:srgbClr val="011993"/>
                </a:solidFill>
              </a:defRPr>
            </a:pPr>
            <a:r>
              <a:t>It will generate a file named </a:t>
            </a:r>
            <a:r>
              <a:rPr i="1"/>
              <a:t>isolate-*.</a:t>
            </a:r>
            <a:endParaRPr i="1"/>
          </a:p>
          <a:p>
            <a:pPr>
              <a:defRPr>
                <a:solidFill>
                  <a:srgbClr val="011993"/>
                </a:solidFill>
              </a:defRPr>
            </a:pPr>
            <a:endParaRPr i="1"/>
          </a:p>
          <a:p>
            <a:pPr>
              <a:defRPr>
                <a:solidFill>
                  <a:srgbClr val="011993"/>
                </a:solidFill>
              </a:defRPr>
            </a:pPr>
            <a:r>
              <a:t>Run —prof-process on this file.</a:t>
            </a:r>
            <a:endParaRPr i="1"/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8853505" y="5156947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/>
            <a:r>
              <a:t>How Async Impacts Memory &amp; CPU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11993"/>
                </a:solidFill>
              </a:defRPr>
            </a:pP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8853505" y="5156947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5526" y="1340012"/>
            <a:ext cx="4272948" cy="4050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409454" y="2440002"/>
            <a:ext cx="8229601" cy="682233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166" name="Shape 166"/>
          <p:cNvSpPr/>
          <p:nvPr>
            <p:ph type="body" sz="half" idx="1"/>
          </p:nvPr>
        </p:nvSpPr>
        <p:spPr>
          <a:xfrm>
            <a:off x="457200" y="3127024"/>
            <a:ext cx="8229600" cy="20563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Tushir Aggarwal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+91 9650821444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rPr u="sng">
                <a:solidFill>
                  <a:srgbClr val="9454C3"/>
                </a:solidFill>
                <a:uFill>
                  <a:solidFill>
                    <a:srgbClr val="9454C3"/>
                  </a:solidFill>
                </a:uFill>
                <a:hlinkClick r:id="rId2" invalidUrl="" action="" tgtFrame="" tooltip="" history="1" highlightClick="0" endSnd="0"/>
              </a:rPr>
              <a:t>tushir.aggarwal@paytm.com</a:t>
            </a:r>
          </a:p>
        </p:txBody>
      </p:sp>
      <p:pic>
        <p:nvPicPr>
          <p:cNvPr id="167" name="image4.jpg" descr="C:\Users\amit.sinha\Downloads\go-big-or-go-hom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8051" y="2588121"/>
            <a:ext cx="4232883" cy="2480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Default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Default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