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3" r:id="rId15"/>
    <p:sldId id="274" r:id="rId16"/>
    <p:sldId id="27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9" d="100"/>
          <a:sy n="69"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169608427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DBFC6-AA5A-43E3-AB8F-17FA352A65EC}"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55350012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273108726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68319503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420757789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390884282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15771745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297303892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118779105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108026406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DBFC6-AA5A-43E3-AB8F-17FA352A65EC}"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370098353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DBFC6-AA5A-43E3-AB8F-17FA352A65EC}"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296818273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DBFC6-AA5A-43E3-AB8F-17FA352A65EC}"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415368099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0DBFC6-AA5A-43E3-AB8F-17FA352A65EC}"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84517175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DBFC6-AA5A-43E3-AB8F-17FA352A65EC}"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44314515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DBFC6-AA5A-43E3-AB8F-17FA352A65EC}"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48025956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DBFC6-AA5A-43E3-AB8F-17FA352A65EC}"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5474F-06D7-44CA-9956-BCEBA0E3459A}" type="slidenum">
              <a:rPr lang="en-US" smtClean="0"/>
              <a:t>‹#›</a:t>
            </a:fld>
            <a:endParaRPr lang="en-US"/>
          </a:p>
        </p:txBody>
      </p:sp>
    </p:spTree>
    <p:extLst>
      <p:ext uri="{BB962C8B-B14F-4D97-AF65-F5344CB8AC3E}">
        <p14:creationId xmlns:p14="http://schemas.microsoft.com/office/powerpoint/2010/main" val="420758343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0DBFC6-AA5A-43E3-AB8F-17FA352A65EC}" type="datetimeFigureOut">
              <a:rPr lang="en-US" smtClean="0"/>
              <a:t>7/22/2021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95474F-06D7-44CA-9956-BCEBA0E3459A}" type="slidenum">
              <a:rPr lang="en-US" smtClean="0"/>
              <a:t>‹#›</a:t>
            </a:fld>
            <a:endParaRPr lang="en-US"/>
          </a:p>
        </p:txBody>
      </p:sp>
    </p:spTree>
    <p:extLst>
      <p:ext uri="{BB962C8B-B14F-4D97-AF65-F5344CB8AC3E}">
        <p14:creationId xmlns:p14="http://schemas.microsoft.com/office/powerpoint/2010/main" val="53138358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tunguz/used-car-auction-pr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A52D-1D6A-4A19-A2E6-7F18805E6D21}"/>
              </a:ext>
            </a:extLst>
          </p:cNvPr>
          <p:cNvSpPr>
            <a:spLocks noGrp="1"/>
          </p:cNvSpPr>
          <p:nvPr>
            <p:ph type="ctrTitle"/>
          </p:nvPr>
        </p:nvSpPr>
        <p:spPr>
          <a:xfrm>
            <a:off x="2491408" y="928959"/>
            <a:ext cx="8176591" cy="2961323"/>
          </a:xfrm>
        </p:spPr>
        <p:txBody>
          <a:bodyPr>
            <a:normAutofit fontScale="90000"/>
          </a:bodyPr>
          <a:lstStyle/>
          <a:p>
            <a:r>
              <a:rPr lang="en-US" b="1" i="0" dirty="0" err="1">
                <a:solidFill>
                  <a:srgbClr val="C00000"/>
                </a:solidFill>
                <a:effectLst/>
                <a:latin typeface="Helvetica Neue"/>
              </a:rPr>
              <a:t>Edubridge</a:t>
            </a:r>
            <a:r>
              <a:rPr lang="en-US" b="1" i="0" dirty="0">
                <a:solidFill>
                  <a:srgbClr val="C00000"/>
                </a:solidFill>
                <a:effectLst/>
                <a:latin typeface="Helvetica Neue"/>
              </a:rPr>
              <a:t> India</a:t>
            </a:r>
            <a:br>
              <a:rPr lang="en-US" b="1" i="0" dirty="0">
                <a:solidFill>
                  <a:srgbClr val="000000"/>
                </a:solidFill>
                <a:effectLst/>
                <a:latin typeface="Helvetica Neue"/>
              </a:rPr>
            </a:br>
            <a:r>
              <a:rPr lang="en-US" b="1" i="0" dirty="0">
                <a:solidFill>
                  <a:schemeClr val="tx2">
                    <a:lumMod val="75000"/>
                  </a:schemeClr>
                </a:solidFill>
                <a:effectLst/>
                <a:latin typeface="Helvetica Neue"/>
              </a:rPr>
              <a:t>EXL Associate Data Analytics Training</a:t>
            </a:r>
            <a:br>
              <a:rPr lang="en-US" b="1" i="0" dirty="0">
                <a:solidFill>
                  <a:srgbClr val="000000"/>
                </a:solidFill>
                <a:effectLst/>
                <a:latin typeface="Helvetica Neue"/>
              </a:rPr>
            </a:br>
            <a:r>
              <a:rPr lang="en-US" b="1" i="0" dirty="0">
                <a:solidFill>
                  <a:srgbClr val="002060"/>
                </a:solidFill>
                <a:effectLst/>
                <a:latin typeface="Helvetica Neue"/>
              </a:rPr>
              <a:t>(Final Project)</a:t>
            </a:r>
            <a:endParaRPr lang="en-US" dirty="0">
              <a:solidFill>
                <a:srgbClr val="002060"/>
              </a:solidFill>
            </a:endParaRPr>
          </a:p>
        </p:txBody>
      </p:sp>
      <p:sp>
        <p:nvSpPr>
          <p:cNvPr id="3" name="Subtitle 2">
            <a:extLst>
              <a:ext uri="{FF2B5EF4-FFF2-40B4-BE49-F238E27FC236}">
                <a16:creationId xmlns:a16="http://schemas.microsoft.com/office/drawing/2014/main" id="{AC69D889-9C5D-449A-9FB7-98D667F16F92}"/>
              </a:ext>
            </a:extLst>
          </p:cNvPr>
          <p:cNvSpPr>
            <a:spLocks noGrp="1"/>
          </p:cNvSpPr>
          <p:nvPr>
            <p:ph type="subTitle" idx="1"/>
          </p:nvPr>
        </p:nvSpPr>
        <p:spPr>
          <a:xfrm>
            <a:off x="6096000" y="4857527"/>
            <a:ext cx="5062331" cy="1860981"/>
          </a:xfrm>
          <a:ln>
            <a:solidFill>
              <a:schemeClr val="accent1"/>
            </a:solidFill>
          </a:ln>
        </p:spPr>
        <p:txBody>
          <a:bodyPr>
            <a:normAutofit fontScale="92500"/>
          </a:bodyPr>
          <a:lstStyle/>
          <a:p>
            <a:pPr algn="l"/>
            <a:r>
              <a:rPr lang="en-US" b="1" i="0" dirty="0">
                <a:solidFill>
                  <a:srgbClr val="000000"/>
                </a:solidFill>
                <a:effectLst/>
                <a:latin typeface="Helvetica Neue"/>
              </a:rPr>
              <a:t>Name: </a:t>
            </a:r>
            <a:r>
              <a:rPr lang="en-US" i="0" dirty="0">
                <a:solidFill>
                  <a:srgbClr val="000000"/>
                </a:solidFill>
                <a:effectLst/>
                <a:latin typeface="Helvetica Neue"/>
              </a:rPr>
              <a:t>Sukhpal</a:t>
            </a:r>
          </a:p>
          <a:p>
            <a:pPr algn="l"/>
            <a:r>
              <a:rPr lang="en-US" b="1" i="0" dirty="0">
                <a:solidFill>
                  <a:srgbClr val="000000"/>
                </a:solidFill>
                <a:effectLst/>
                <a:latin typeface="Helvetica Neue"/>
              </a:rPr>
              <a:t>Batch : </a:t>
            </a:r>
            <a:r>
              <a:rPr lang="en-US" i="0" dirty="0">
                <a:solidFill>
                  <a:srgbClr val="000000"/>
                </a:solidFill>
                <a:effectLst/>
                <a:latin typeface="Helvetica Neue"/>
              </a:rPr>
              <a:t>2021-5477</a:t>
            </a:r>
          </a:p>
          <a:p>
            <a:pPr algn="l"/>
            <a:r>
              <a:rPr lang="en-US" b="1" i="0" dirty="0">
                <a:solidFill>
                  <a:srgbClr val="000000"/>
                </a:solidFill>
                <a:effectLst/>
                <a:latin typeface="Helvetica Neue"/>
              </a:rPr>
              <a:t>Enrollment Number : </a:t>
            </a:r>
            <a:r>
              <a:rPr lang="en-US" i="0" dirty="0">
                <a:solidFill>
                  <a:srgbClr val="000000"/>
                </a:solidFill>
                <a:effectLst/>
                <a:latin typeface="Helvetica Neue"/>
              </a:rPr>
              <a:t>EBEON0421366907</a:t>
            </a:r>
          </a:p>
          <a:p>
            <a:pPr algn="l"/>
            <a:r>
              <a:rPr lang="en-US" b="1" dirty="0">
                <a:solidFill>
                  <a:srgbClr val="000000"/>
                </a:solidFill>
                <a:latin typeface="Helvetica Neue"/>
              </a:rPr>
              <a:t>Problem: </a:t>
            </a:r>
            <a:r>
              <a:rPr lang="en-US" dirty="0">
                <a:solidFill>
                  <a:srgbClr val="000000"/>
                </a:solidFill>
                <a:latin typeface="Helvetica Neue"/>
              </a:rPr>
              <a:t>Used Cars Auction Price Prediction</a:t>
            </a:r>
          </a:p>
          <a:p>
            <a:endParaRPr lang="en-US" dirty="0"/>
          </a:p>
        </p:txBody>
      </p:sp>
    </p:spTree>
    <p:extLst>
      <p:ext uri="{BB962C8B-B14F-4D97-AF65-F5344CB8AC3E}">
        <p14:creationId xmlns:p14="http://schemas.microsoft.com/office/powerpoint/2010/main" val="359636415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D0EA-942B-46BE-B0E8-AEBF37D894F5}"/>
              </a:ext>
            </a:extLst>
          </p:cNvPr>
          <p:cNvSpPr>
            <a:spLocks noGrp="1"/>
          </p:cNvSpPr>
          <p:nvPr>
            <p:ph type="title"/>
          </p:nvPr>
        </p:nvSpPr>
        <p:spPr>
          <a:xfrm>
            <a:off x="3872344" y="51955"/>
            <a:ext cx="5943599" cy="557645"/>
          </a:xfrm>
          <a:ln>
            <a:solidFill>
              <a:schemeClr val="tx1"/>
            </a:solidFill>
          </a:ln>
        </p:spPr>
        <p:txBody>
          <a:bodyPr>
            <a:normAutofit fontScale="90000"/>
          </a:bodyPr>
          <a:lstStyle/>
          <a:p>
            <a:r>
              <a:rPr lang="en-US" dirty="0"/>
              <a:t>Histogram for all the variables</a:t>
            </a:r>
          </a:p>
        </p:txBody>
      </p:sp>
      <p:pic>
        <p:nvPicPr>
          <p:cNvPr id="3074" name="Picture 2">
            <a:extLst>
              <a:ext uri="{FF2B5EF4-FFF2-40B4-BE49-F238E27FC236}">
                <a16:creationId xmlns:a16="http://schemas.microsoft.com/office/drawing/2014/main" id="{D952917D-2B04-41C0-9BDF-0BC1411E8E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3381" y="748145"/>
            <a:ext cx="10141527" cy="591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28405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4027-CC19-4EAB-94DE-9A929E9ED9BC}"/>
              </a:ext>
            </a:extLst>
          </p:cNvPr>
          <p:cNvSpPr>
            <a:spLocks noGrp="1"/>
          </p:cNvSpPr>
          <p:nvPr>
            <p:ph type="title"/>
          </p:nvPr>
        </p:nvSpPr>
        <p:spPr>
          <a:xfrm>
            <a:off x="4426343" y="190501"/>
            <a:ext cx="4134645" cy="557644"/>
          </a:xfrm>
          <a:ln>
            <a:solidFill>
              <a:schemeClr val="tx1"/>
            </a:solidFill>
          </a:ln>
        </p:spPr>
        <p:txBody>
          <a:bodyPr>
            <a:normAutofit fontScale="90000"/>
          </a:bodyPr>
          <a:lstStyle/>
          <a:p>
            <a:r>
              <a:rPr lang="en-US" dirty="0"/>
              <a:t>Data Preprocessing</a:t>
            </a:r>
          </a:p>
        </p:txBody>
      </p:sp>
      <p:sp>
        <p:nvSpPr>
          <p:cNvPr id="3" name="Content Placeholder 2">
            <a:extLst>
              <a:ext uri="{FF2B5EF4-FFF2-40B4-BE49-F238E27FC236}">
                <a16:creationId xmlns:a16="http://schemas.microsoft.com/office/drawing/2014/main" id="{1E55C642-BE32-4D41-AB9E-D5C2F6C60F4D}"/>
              </a:ext>
            </a:extLst>
          </p:cNvPr>
          <p:cNvSpPr>
            <a:spLocks noGrp="1"/>
          </p:cNvSpPr>
          <p:nvPr>
            <p:ph idx="1"/>
          </p:nvPr>
        </p:nvSpPr>
        <p:spPr>
          <a:xfrm>
            <a:off x="1484310" y="845127"/>
            <a:ext cx="10018713" cy="2175165"/>
          </a:xfrm>
          <a:ln>
            <a:solidFill>
              <a:schemeClr val="tx1"/>
            </a:solidFill>
          </a:ln>
        </p:spPr>
        <p:txBody>
          <a:bodyPr>
            <a:normAutofit fontScale="62500" lnSpcReduction="20000"/>
          </a:bodyPr>
          <a:lstStyle/>
          <a:p>
            <a:r>
              <a:rPr lang="en-US" dirty="0"/>
              <a:t>Performed Label Encoding like converted transmission column instead of automatic/manual into 0/1.</a:t>
            </a:r>
          </a:p>
          <a:p>
            <a:r>
              <a:rPr lang="en-US" dirty="0"/>
              <a:t>Performed Feature scaling, converted sale price into sqrt normalization.</a:t>
            </a:r>
          </a:p>
          <a:p>
            <a:r>
              <a:rPr lang="en-US" dirty="0"/>
              <a:t>Created heatmap of correlation matrix as given below</a:t>
            </a:r>
          </a:p>
          <a:p>
            <a:pPr marL="0" indent="0">
              <a:buNone/>
            </a:pPr>
            <a:r>
              <a:rPr lang="en-US" dirty="0"/>
              <a:t> 	- age and odometer are strongly correlated because If Age increases then Odometer also increases.</a:t>
            </a:r>
          </a:p>
          <a:p>
            <a:pPr marL="0" indent="0">
              <a:buNone/>
            </a:pPr>
            <a:r>
              <a:rPr lang="en-US" dirty="0"/>
              <a:t>	- </a:t>
            </a:r>
            <a:r>
              <a:rPr lang="en-US" dirty="0" err="1"/>
              <a:t>mmr</a:t>
            </a:r>
            <a:r>
              <a:rPr lang="en-US" dirty="0"/>
              <a:t> and </a:t>
            </a:r>
            <a:r>
              <a:rPr lang="en-US" dirty="0" err="1"/>
              <a:t>sellingprice</a:t>
            </a:r>
            <a:r>
              <a:rPr lang="en-US" dirty="0"/>
              <a:t> are also strongly correlated because if </a:t>
            </a:r>
            <a:r>
              <a:rPr lang="en-US" dirty="0" err="1"/>
              <a:t>mmr</a:t>
            </a:r>
            <a:r>
              <a:rPr lang="en-US" dirty="0"/>
              <a:t> is high then price is also high, therefore </a:t>
            </a:r>
            <a:r>
              <a:rPr lang="en-US" dirty="0" err="1"/>
              <a:t>mmr</a:t>
            </a:r>
            <a:r>
              <a:rPr lang="en-US" dirty="0"/>
              <a:t> is the good indicator of price.</a:t>
            </a:r>
          </a:p>
          <a:p>
            <a:pPr marL="0" indent="0">
              <a:buNone/>
            </a:pPr>
            <a:r>
              <a:rPr lang="en-US" dirty="0"/>
              <a:t>	- age and selling price is also strongly correlated but in negative way as age increases price of the car decreases.</a:t>
            </a:r>
          </a:p>
        </p:txBody>
      </p:sp>
      <p:pic>
        <p:nvPicPr>
          <p:cNvPr id="4098" name="Picture 2">
            <a:extLst>
              <a:ext uri="{FF2B5EF4-FFF2-40B4-BE49-F238E27FC236}">
                <a16:creationId xmlns:a16="http://schemas.microsoft.com/office/drawing/2014/main" id="{8CEF13B5-C1D4-4B9C-971E-53659C8CE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3117274"/>
            <a:ext cx="10018713" cy="33701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5836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7B0E-33A4-48E1-8F2B-78B2CB26A445}"/>
              </a:ext>
            </a:extLst>
          </p:cNvPr>
          <p:cNvSpPr>
            <a:spLocks noGrp="1"/>
          </p:cNvSpPr>
          <p:nvPr>
            <p:ph type="title"/>
          </p:nvPr>
        </p:nvSpPr>
        <p:spPr>
          <a:xfrm>
            <a:off x="3990110" y="145474"/>
            <a:ext cx="3631766" cy="477982"/>
          </a:xfrm>
          <a:ln>
            <a:solidFill>
              <a:schemeClr val="tx1"/>
            </a:solidFill>
          </a:ln>
        </p:spPr>
        <p:txBody>
          <a:bodyPr>
            <a:normAutofit fontScale="90000"/>
          </a:bodyPr>
          <a:lstStyle/>
          <a:p>
            <a:r>
              <a:rPr lang="en-US" dirty="0"/>
              <a:t>4. Data Modeling</a:t>
            </a:r>
          </a:p>
        </p:txBody>
      </p:sp>
      <p:sp>
        <p:nvSpPr>
          <p:cNvPr id="3" name="Content Placeholder 2">
            <a:extLst>
              <a:ext uri="{FF2B5EF4-FFF2-40B4-BE49-F238E27FC236}">
                <a16:creationId xmlns:a16="http://schemas.microsoft.com/office/drawing/2014/main" id="{812944F6-332A-4204-8161-E7970DFAED44}"/>
              </a:ext>
            </a:extLst>
          </p:cNvPr>
          <p:cNvSpPr>
            <a:spLocks noGrp="1"/>
          </p:cNvSpPr>
          <p:nvPr>
            <p:ph idx="1"/>
          </p:nvPr>
        </p:nvSpPr>
        <p:spPr>
          <a:xfrm>
            <a:off x="1539728" y="755072"/>
            <a:ext cx="10018713" cy="4551219"/>
          </a:xfrm>
        </p:spPr>
        <p:txBody>
          <a:bodyPr>
            <a:normAutofit fontScale="85000" lnSpcReduction="20000"/>
          </a:bodyPr>
          <a:lstStyle/>
          <a:p>
            <a:r>
              <a:rPr lang="en-US" dirty="0"/>
              <a:t>Because target variable is continuous So, I need to apply regression i.e. supervised machine learning method.</a:t>
            </a:r>
          </a:p>
          <a:p>
            <a:pPr algn="l"/>
            <a:r>
              <a:rPr lang="en-US" dirty="0"/>
              <a:t>There are mainly four regression models</a:t>
            </a:r>
          </a:p>
          <a:p>
            <a:pPr marL="914400" lvl="1" indent="-457200">
              <a:buFont typeface="+mj-lt"/>
              <a:buAutoNum type="arabicPeriod"/>
            </a:pPr>
            <a:r>
              <a:rPr lang="en-US" dirty="0"/>
              <a:t>	Linear Regression --- 1. Simple Linear Regression 2. Multiple Linear</a:t>
            </a:r>
          </a:p>
          <a:p>
            <a:pPr marL="914400" lvl="1" indent="-457200">
              <a:buFont typeface="+mj-lt"/>
              <a:buAutoNum type="arabicPeriod"/>
            </a:pPr>
            <a:r>
              <a:rPr lang="en-US" dirty="0"/>
              <a:t>	Regression Support Vector Regressor</a:t>
            </a:r>
          </a:p>
          <a:p>
            <a:pPr marL="914400" lvl="1" indent="-457200">
              <a:buFont typeface="+mj-lt"/>
              <a:buAutoNum type="arabicPeriod"/>
            </a:pPr>
            <a:r>
              <a:rPr lang="en-US" dirty="0"/>
              <a:t>	Decision Tree Regressor</a:t>
            </a:r>
          </a:p>
          <a:p>
            <a:pPr marL="914400" lvl="1" indent="-457200">
              <a:buFont typeface="+mj-lt"/>
              <a:buAutoNum type="arabicPeriod"/>
            </a:pPr>
            <a:r>
              <a:rPr lang="en-US" dirty="0"/>
              <a:t>	Random Forest Regressor</a:t>
            </a:r>
          </a:p>
          <a:p>
            <a:pPr algn="l"/>
            <a:r>
              <a:rPr lang="en-US" dirty="0"/>
              <a:t>I will use Multiple Linear Regression Model Here.</a:t>
            </a:r>
          </a:p>
          <a:p>
            <a:pPr marL="0" indent="0" algn="l">
              <a:buNone/>
            </a:pPr>
            <a:r>
              <a:rPr lang="en-US" sz="3400" dirty="0"/>
              <a:t>Model’s Performance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900" dirty="0"/>
              <a:t>Mean Squared Error: 2309084.6721928953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900" dirty="0"/>
              <a:t>Root Mean Squared Error: 1519.5672647806332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900" dirty="0"/>
              <a:t>Mean Absolute Error: 982.2882377879719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900" dirty="0"/>
              <a:t>R Squared: 0.974400609646132 </a:t>
            </a:r>
            <a:endParaRPr lang="en-US" sz="2900" dirty="0"/>
          </a:p>
          <a:p>
            <a:pPr marL="0" indent="0" algn="l">
              <a:buNone/>
            </a:pPr>
            <a:endParaRPr lang="en-US" dirty="0"/>
          </a:p>
        </p:txBody>
      </p:sp>
      <p:sp>
        <p:nvSpPr>
          <p:cNvPr id="5" name="TextBox 4">
            <a:extLst>
              <a:ext uri="{FF2B5EF4-FFF2-40B4-BE49-F238E27FC236}">
                <a16:creationId xmlns:a16="http://schemas.microsoft.com/office/drawing/2014/main" id="{23B35A3A-5245-4DCA-8B91-88B688D9185D}"/>
              </a:ext>
            </a:extLst>
          </p:cNvPr>
          <p:cNvSpPr txBox="1"/>
          <p:nvPr/>
        </p:nvSpPr>
        <p:spPr>
          <a:xfrm>
            <a:off x="8722226" y="1928038"/>
            <a:ext cx="2272146" cy="369332"/>
          </a:xfrm>
          <a:prstGeom prst="rect">
            <a:avLst/>
          </a:prstGeom>
          <a:noFill/>
        </p:spPr>
        <p:txBody>
          <a:bodyPr wrap="square" rtlCol="0">
            <a:spAutoFit/>
          </a:bodyPr>
          <a:lstStyle/>
          <a:p>
            <a:r>
              <a:rPr lang="en-US" dirty="0"/>
              <a:t>Residuals distribution</a:t>
            </a:r>
          </a:p>
        </p:txBody>
      </p:sp>
      <p:sp>
        <p:nvSpPr>
          <p:cNvPr id="6" name="TextBox 5">
            <a:extLst>
              <a:ext uri="{FF2B5EF4-FFF2-40B4-BE49-F238E27FC236}">
                <a16:creationId xmlns:a16="http://schemas.microsoft.com/office/drawing/2014/main" id="{2A8F2D3C-6DFC-4B14-8B87-77D1549E5C93}"/>
              </a:ext>
            </a:extLst>
          </p:cNvPr>
          <p:cNvSpPr txBox="1"/>
          <p:nvPr/>
        </p:nvSpPr>
        <p:spPr>
          <a:xfrm>
            <a:off x="2770909" y="5666509"/>
            <a:ext cx="5361709"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Residual terms are normally distributed here.</a:t>
            </a:r>
            <a:endParaRPr lang="en-US" dirty="0"/>
          </a:p>
        </p:txBody>
      </p:sp>
      <p:pic>
        <p:nvPicPr>
          <p:cNvPr id="5125" name="Picture 5">
            <a:extLst>
              <a:ext uri="{FF2B5EF4-FFF2-40B4-BE49-F238E27FC236}">
                <a16:creationId xmlns:a16="http://schemas.microsoft.com/office/drawing/2014/main" id="{380CEB29-98B7-46F7-AAC8-22FF970B9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911" y="2297370"/>
            <a:ext cx="39147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9005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5EAE-5980-4528-80F3-060409A98DC8}"/>
              </a:ext>
            </a:extLst>
          </p:cNvPr>
          <p:cNvSpPr>
            <a:spLocks noGrp="1"/>
          </p:cNvSpPr>
          <p:nvPr>
            <p:ph type="title"/>
          </p:nvPr>
        </p:nvSpPr>
        <p:spPr>
          <a:xfrm>
            <a:off x="1724888" y="138546"/>
            <a:ext cx="10048296" cy="482275"/>
          </a:xfrm>
          <a:ln>
            <a:solidFill>
              <a:schemeClr val="tx1"/>
            </a:solidFill>
          </a:ln>
        </p:spPr>
        <p:txBody>
          <a:bodyPr>
            <a:normAutofit fontScale="90000"/>
          </a:bodyPr>
          <a:lstStyle/>
          <a:p>
            <a:r>
              <a:rPr lang="en-US" dirty="0"/>
              <a:t>5. Improving the model - </a:t>
            </a:r>
            <a:r>
              <a:rPr lang="en-US" sz="2700" dirty="0"/>
              <a:t>Stepwise Feature Selection</a:t>
            </a:r>
            <a:endParaRPr lang="en-US" dirty="0"/>
          </a:p>
        </p:txBody>
      </p:sp>
      <p:sp>
        <p:nvSpPr>
          <p:cNvPr id="3" name="Content Placeholder 2">
            <a:extLst>
              <a:ext uri="{FF2B5EF4-FFF2-40B4-BE49-F238E27FC236}">
                <a16:creationId xmlns:a16="http://schemas.microsoft.com/office/drawing/2014/main" id="{F9A80149-A444-47FD-AC54-1D08AD75BA11}"/>
              </a:ext>
            </a:extLst>
          </p:cNvPr>
          <p:cNvSpPr>
            <a:spLocks noGrp="1"/>
          </p:cNvSpPr>
          <p:nvPr>
            <p:ph idx="1"/>
          </p:nvPr>
        </p:nvSpPr>
        <p:spPr>
          <a:xfrm>
            <a:off x="1724890" y="651165"/>
            <a:ext cx="10048297" cy="2677435"/>
          </a:xfrm>
          <a:ln>
            <a:solidFill>
              <a:schemeClr val="tx1"/>
            </a:solidFill>
          </a:ln>
        </p:spPr>
        <p:txBody>
          <a:bodyPr>
            <a:normAutofit fontScale="62500" lnSpcReduction="20000"/>
          </a:bodyPr>
          <a:lstStyle/>
          <a:p>
            <a:pPr marL="0" indent="0">
              <a:buNone/>
            </a:pPr>
            <a:r>
              <a:rPr lang="en-US" dirty="0"/>
              <a:t>STEPWISE SELECTION ALGORITHM STEPS:</a:t>
            </a:r>
          </a:p>
          <a:p>
            <a:pPr marL="0" indent="0">
              <a:buNone/>
            </a:pPr>
            <a:r>
              <a:rPr lang="en-US" dirty="0"/>
              <a:t>1. Start with the model having no independent variable.</a:t>
            </a:r>
          </a:p>
          <a:p>
            <a:pPr marL="0" indent="0">
              <a:buNone/>
            </a:pPr>
            <a:r>
              <a:rPr lang="en-US" dirty="0"/>
              <a:t>2. Compute partial F-values for each of the independent variable.</a:t>
            </a:r>
          </a:p>
          <a:p>
            <a:pPr marL="0" indent="0">
              <a:buNone/>
            </a:pPr>
            <a:r>
              <a:rPr lang="en-US" dirty="0"/>
              <a:t>3. Identify the variable which corresponds to highest partial F-value and add it to the model.</a:t>
            </a:r>
          </a:p>
          <a:p>
            <a:pPr marL="0" indent="0">
              <a:buNone/>
            </a:pPr>
            <a:r>
              <a:rPr lang="en-US" dirty="0"/>
              <a:t>4. Compute partial F-values for remaining variables in presence of previously selected variables and identify the variable which corresponds to highest partial F-value and add it to the model if corresponding partial F-value &gt; some threshold value.</a:t>
            </a:r>
          </a:p>
          <a:p>
            <a:pPr marL="0" indent="0">
              <a:buNone/>
            </a:pPr>
            <a:r>
              <a:rPr lang="en-US" dirty="0"/>
              <a:t>5. All the variables which have been included in the model are tested for their significance in presence of other variables in model. All the variables which are no longer significant in presence of other variables in model are removed.</a:t>
            </a:r>
          </a:p>
          <a:p>
            <a:pPr marL="0" indent="0">
              <a:buNone/>
            </a:pPr>
            <a:r>
              <a:rPr lang="en-US" dirty="0"/>
              <a:t>6. This algorithm terminates if at any stage we cannot add any additional variable into the model and all the variables which are there in the model are significant. </a:t>
            </a:r>
          </a:p>
        </p:txBody>
      </p:sp>
      <p:graphicFrame>
        <p:nvGraphicFramePr>
          <p:cNvPr id="4" name="Table 3">
            <a:extLst>
              <a:ext uri="{FF2B5EF4-FFF2-40B4-BE49-F238E27FC236}">
                <a16:creationId xmlns:a16="http://schemas.microsoft.com/office/drawing/2014/main" id="{58CD6593-540A-4857-A720-744CB214AD8B}"/>
              </a:ext>
            </a:extLst>
          </p:cNvPr>
          <p:cNvGraphicFramePr>
            <a:graphicFrameLocks noGrp="1"/>
          </p:cNvGraphicFramePr>
          <p:nvPr>
            <p:extLst>
              <p:ext uri="{D42A27DB-BD31-4B8C-83A1-F6EECF244321}">
                <p14:modId xmlns:p14="http://schemas.microsoft.com/office/powerpoint/2010/main" val="2792155297"/>
              </p:ext>
            </p:extLst>
          </p:nvPr>
        </p:nvGraphicFramePr>
        <p:xfrm>
          <a:off x="1724889" y="3673379"/>
          <a:ext cx="10048297" cy="274320"/>
        </p:xfrm>
        <a:graphic>
          <a:graphicData uri="http://schemas.openxmlformats.org/drawingml/2006/table">
            <a:tbl>
              <a:tblPr/>
              <a:tblGrid>
                <a:gridCol w="1333956">
                  <a:extLst>
                    <a:ext uri="{9D8B030D-6E8A-4147-A177-3AD203B41FA5}">
                      <a16:colId xmlns:a16="http://schemas.microsoft.com/office/drawing/2014/main" val="3071837843"/>
                    </a:ext>
                  </a:extLst>
                </a:gridCol>
                <a:gridCol w="893750">
                  <a:extLst>
                    <a:ext uri="{9D8B030D-6E8A-4147-A177-3AD203B41FA5}">
                      <a16:colId xmlns:a16="http://schemas.microsoft.com/office/drawing/2014/main" val="2938743697"/>
                    </a:ext>
                  </a:extLst>
                </a:gridCol>
                <a:gridCol w="786783">
                  <a:extLst>
                    <a:ext uri="{9D8B030D-6E8A-4147-A177-3AD203B41FA5}">
                      <a16:colId xmlns:a16="http://schemas.microsoft.com/office/drawing/2014/main" val="1821242882"/>
                    </a:ext>
                  </a:extLst>
                </a:gridCol>
                <a:gridCol w="1004830">
                  <a:extLst>
                    <a:ext uri="{9D8B030D-6E8A-4147-A177-3AD203B41FA5}">
                      <a16:colId xmlns:a16="http://schemas.microsoft.com/office/drawing/2014/main" val="2993115215"/>
                    </a:ext>
                  </a:extLst>
                </a:gridCol>
                <a:gridCol w="1004830">
                  <a:extLst>
                    <a:ext uri="{9D8B030D-6E8A-4147-A177-3AD203B41FA5}">
                      <a16:colId xmlns:a16="http://schemas.microsoft.com/office/drawing/2014/main" val="734192816"/>
                    </a:ext>
                  </a:extLst>
                </a:gridCol>
                <a:gridCol w="1004830">
                  <a:extLst>
                    <a:ext uri="{9D8B030D-6E8A-4147-A177-3AD203B41FA5}">
                      <a16:colId xmlns:a16="http://schemas.microsoft.com/office/drawing/2014/main" val="2724620463"/>
                    </a:ext>
                  </a:extLst>
                </a:gridCol>
                <a:gridCol w="1004830">
                  <a:extLst>
                    <a:ext uri="{9D8B030D-6E8A-4147-A177-3AD203B41FA5}">
                      <a16:colId xmlns:a16="http://schemas.microsoft.com/office/drawing/2014/main" val="58755885"/>
                    </a:ext>
                  </a:extLst>
                </a:gridCol>
                <a:gridCol w="1143342">
                  <a:extLst>
                    <a:ext uri="{9D8B030D-6E8A-4147-A177-3AD203B41FA5}">
                      <a16:colId xmlns:a16="http://schemas.microsoft.com/office/drawing/2014/main" val="4253485908"/>
                    </a:ext>
                  </a:extLst>
                </a:gridCol>
                <a:gridCol w="866316">
                  <a:extLst>
                    <a:ext uri="{9D8B030D-6E8A-4147-A177-3AD203B41FA5}">
                      <a16:colId xmlns:a16="http://schemas.microsoft.com/office/drawing/2014/main" val="4083834753"/>
                    </a:ext>
                  </a:extLst>
                </a:gridCol>
                <a:gridCol w="1004830">
                  <a:extLst>
                    <a:ext uri="{9D8B030D-6E8A-4147-A177-3AD203B41FA5}">
                      <a16:colId xmlns:a16="http://schemas.microsoft.com/office/drawing/2014/main" val="3399863855"/>
                    </a:ext>
                  </a:extLst>
                </a:gridCol>
              </a:tblGrid>
              <a:tr h="0">
                <a:tc>
                  <a:txBody>
                    <a:bodyPr/>
                    <a:lstStyle/>
                    <a:p>
                      <a:pPr algn="r" fontAlgn="ctr"/>
                      <a:r>
                        <a:rPr lang="en-US" sz="1200" b="1">
                          <a:effectLst/>
                        </a:rPr>
                        <a:t>sellingprice</a:t>
                      </a:r>
                    </a:p>
                  </a:txBody>
                  <a:tcPr anchor="ctr">
                    <a:lnL>
                      <a:noFill/>
                    </a:lnL>
                    <a:lnR>
                      <a:noFill/>
                    </a:lnR>
                    <a:lnT>
                      <a:noFill/>
                    </a:lnT>
                    <a:lnB>
                      <a:noFill/>
                    </a:lnB>
                    <a:solidFill>
                      <a:srgbClr val="FFFFFF"/>
                    </a:solidFill>
                  </a:tcPr>
                </a:tc>
                <a:tc>
                  <a:txBody>
                    <a:bodyPr/>
                    <a:lstStyle/>
                    <a:p>
                      <a:pPr algn="r" fontAlgn="ctr"/>
                      <a:r>
                        <a:rPr lang="en-US" sz="1200" b="1">
                          <a:effectLst/>
                        </a:rPr>
                        <a:t>model</a:t>
                      </a:r>
                    </a:p>
                  </a:txBody>
                  <a:tcPr anchor="ctr">
                    <a:lnL>
                      <a:noFill/>
                    </a:lnL>
                    <a:lnR>
                      <a:noFill/>
                    </a:lnR>
                    <a:lnT>
                      <a:noFill/>
                    </a:lnT>
                    <a:lnB>
                      <a:noFill/>
                    </a:lnB>
                    <a:solidFill>
                      <a:srgbClr val="FFFFFF"/>
                    </a:solidFill>
                  </a:tcPr>
                </a:tc>
                <a:tc>
                  <a:txBody>
                    <a:bodyPr/>
                    <a:lstStyle/>
                    <a:p>
                      <a:pPr algn="r" fontAlgn="ctr"/>
                      <a:r>
                        <a:rPr lang="en-US" sz="1200" b="1" dirty="0">
                          <a:effectLst/>
                        </a:rPr>
                        <a:t>age</a:t>
                      </a:r>
                    </a:p>
                  </a:txBody>
                  <a:tcPr anchor="ctr">
                    <a:lnL>
                      <a:noFill/>
                    </a:lnL>
                    <a:lnR>
                      <a:noFill/>
                    </a:lnR>
                    <a:lnT>
                      <a:noFill/>
                    </a:lnT>
                    <a:lnB>
                      <a:noFill/>
                    </a:lnB>
                    <a:solidFill>
                      <a:srgbClr val="FFFFFF"/>
                    </a:solidFill>
                  </a:tcPr>
                </a:tc>
                <a:tc>
                  <a:txBody>
                    <a:bodyPr/>
                    <a:lstStyle/>
                    <a:p>
                      <a:pPr algn="r" fontAlgn="ctr"/>
                      <a:r>
                        <a:rPr lang="en-US" sz="1200" b="1">
                          <a:effectLst/>
                        </a:rPr>
                        <a:t>mmr</a:t>
                      </a:r>
                    </a:p>
                  </a:txBody>
                  <a:tcPr anchor="ctr">
                    <a:lnL>
                      <a:noFill/>
                    </a:lnL>
                    <a:lnR>
                      <a:noFill/>
                    </a:lnR>
                    <a:lnT>
                      <a:noFill/>
                    </a:lnT>
                    <a:lnB>
                      <a:noFill/>
                    </a:lnB>
                    <a:solidFill>
                      <a:srgbClr val="FFFFFF"/>
                    </a:solidFill>
                  </a:tcPr>
                </a:tc>
                <a:tc>
                  <a:txBody>
                    <a:bodyPr/>
                    <a:lstStyle/>
                    <a:p>
                      <a:pPr algn="r" fontAlgn="ctr"/>
                      <a:r>
                        <a:rPr lang="en-US" sz="1200" b="1" dirty="0">
                          <a:effectLst/>
                        </a:rPr>
                        <a:t>interior</a:t>
                      </a:r>
                    </a:p>
                  </a:txBody>
                  <a:tcPr anchor="ctr">
                    <a:lnL>
                      <a:noFill/>
                    </a:lnL>
                    <a:lnR>
                      <a:noFill/>
                    </a:lnR>
                    <a:lnT>
                      <a:noFill/>
                    </a:lnT>
                    <a:lnB>
                      <a:noFill/>
                    </a:lnB>
                    <a:solidFill>
                      <a:srgbClr val="FFFFFF"/>
                    </a:solidFill>
                  </a:tcPr>
                </a:tc>
                <a:tc>
                  <a:txBody>
                    <a:bodyPr/>
                    <a:lstStyle/>
                    <a:p>
                      <a:pPr algn="r" fontAlgn="ctr"/>
                      <a:r>
                        <a:rPr lang="en-US" sz="1200" b="1">
                          <a:effectLst/>
                        </a:rPr>
                        <a:t>state</a:t>
                      </a:r>
                    </a:p>
                  </a:txBody>
                  <a:tcPr anchor="ctr">
                    <a:lnL>
                      <a:noFill/>
                    </a:lnL>
                    <a:lnR>
                      <a:noFill/>
                    </a:lnR>
                    <a:lnT>
                      <a:noFill/>
                    </a:lnT>
                    <a:lnB>
                      <a:noFill/>
                    </a:lnB>
                    <a:solidFill>
                      <a:srgbClr val="FFFFFF"/>
                    </a:solidFill>
                  </a:tcPr>
                </a:tc>
                <a:tc>
                  <a:txBody>
                    <a:bodyPr/>
                    <a:lstStyle/>
                    <a:p>
                      <a:pPr algn="r" fontAlgn="ctr"/>
                      <a:r>
                        <a:rPr lang="en-US" sz="1200" b="1">
                          <a:effectLst/>
                        </a:rPr>
                        <a:t>color</a:t>
                      </a:r>
                    </a:p>
                  </a:txBody>
                  <a:tcPr anchor="ctr">
                    <a:lnL>
                      <a:noFill/>
                    </a:lnL>
                    <a:lnR>
                      <a:noFill/>
                    </a:lnR>
                    <a:lnT>
                      <a:noFill/>
                    </a:lnT>
                    <a:lnB>
                      <a:noFill/>
                    </a:lnB>
                    <a:solidFill>
                      <a:srgbClr val="FFFFFF"/>
                    </a:solidFill>
                  </a:tcPr>
                </a:tc>
                <a:tc>
                  <a:txBody>
                    <a:bodyPr/>
                    <a:lstStyle/>
                    <a:p>
                      <a:pPr algn="r" fontAlgn="ctr"/>
                      <a:r>
                        <a:rPr lang="en-US" sz="1200" b="1">
                          <a:effectLst/>
                        </a:rPr>
                        <a:t>condition</a:t>
                      </a:r>
                    </a:p>
                  </a:txBody>
                  <a:tcPr anchor="ctr">
                    <a:lnL>
                      <a:noFill/>
                    </a:lnL>
                    <a:lnR>
                      <a:noFill/>
                    </a:lnR>
                    <a:lnT>
                      <a:noFill/>
                    </a:lnT>
                    <a:lnB>
                      <a:noFill/>
                    </a:lnB>
                    <a:solidFill>
                      <a:srgbClr val="FFFFFF"/>
                    </a:solidFill>
                  </a:tcPr>
                </a:tc>
                <a:tc>
                  <a:txBody>
                    <a:bodyPr/>
                    <a:lstStyle/>
                    <a:p>
                      <a:pPr algn="r" fontAlgn="ctr"/>
                      <a:r>
                        <a:rPr lang="en-US" sz="1200" b="1" dirty="0">
                          <a:effectLst/>
                        </a:rPr>
                        <a:t>body</a:t>
                      </a:r>
                    </a:p>
                  </a:txBody>
                  <a:tcPr anchor="ctr">
                    <a:lnL>
                      <a:noFill/>
                    </a:lnL>
                    <a:lnR>
                      <a:noFill/>
                    </a:lnR>
                    <a:lnT>
                      <a:noFill/>
                    </a:lnT>
                    <a:lnB>
                      <a:noFill/>
                    </a:lnB>
                    <a:solidFill>
                      <a:srgbClr val="FFFFFF"/>
                    </a:solidFill>
                  </a:tcPr>
                </a:tc>
                <a:tc>
                  <a:txBody>
                    <a:bodyPr/>
                    <a:lstStyle/>
                    <a:p>
                      <a:pPr algn="r" fontAlgn="ctr"/>
                      <a:r>
                        <a:rPr lang="en-US" sz="1200" b="1" dirty="0">
                          <a:effectLst/>
                        </a:rPr>
                        <a:t>trim</a:t>
                      </a:r>
                    </a:p>
                  </a:txBody>
                  <a:tcPr anchor="ctr">
                    <a:lnL>
                      <a:noFill/>
                    </a:lnL>
                    <a:lnR>
                      <a:noFill/>
                    </a:lnR>
                    <a:lnT>
                      <a:noFill/>
                    </a:lnT>
                    <a:lnB>
                      <a:noFill/>
                    </a:lnB>
                    <a:solidFill>
                      <a:srgbClr val="FFFFFF"/>
                    </a:solidFill>
                  </a:tcPr>
                </a:tc>
                <a:extLst>
                  <a:ext uri="{0D108BD9-81ED-4DB2-BD59-A6C34878D82A}">
                    <a16:rowId xmlns:a16="http://schemas.microsoft.com/office/drawing/2014/main" val="862919467"/>
                  </a:ext>
                </a:extLst>
              </a:tr>
            </a:tbl>
          </a:graphicData>
        </a:graphic>
      </p:graphicFrame>
      <p:sp>
        <p:nvSpPr>
          <p:cNvPr id="5" name="TextBox 4">
            <a:extLst>
              <a:ext uri="{FF2B5EF4-FFF2-40B4-BE49-F238E27FC236}">
                <a16:creationId xmlns:a16="http://schemas.microsoft.com/office/drawing/2014/main" id="{48ACECC0-D611-4EFC-9ACA-2D6180981DFF}"/>
              </a:ext>
            </a:extLst>
          </p:cNvPr>
          <p:cNvSpPr txBox="1"/>
          <p:nvPr/>
        </p:nvSpPr>
        <p:spPr>
          <a:xfrm>
            <a:off x="1724889" y="3328600"/>
            <a:ext cx="1724894" cy="314435"/>
          </a:xfrm>
          <a:prstGeom prst="rect">
            <a:avLst/>
          </a:prstGeom>
          <a:noFill/>
          <a:ln>
            <a:solidFill>
              <a:schemeClr val="tx1"/>
            </a:solidFill>
          </a:ln>
        </p:spPr>
        <p:txBody>
          <a:bodyPr wrap="square" rtlCol="0">
            <a:spAutoFit/>
          </a:bodyPr>
          <a:lstStyle/>
          <a:p>
            <a:r>
              <a:rPr lang="en-US" sz="1400" dirty="0"/>
              <a:t>Selected Columns:</a:t>
            </a:r>
          </a:p>
        </p:txBody>
      </p:sp>
      <p:sp>
        <p:nvSpPr>
          <p:cNvPr id="9" name="TextBox 8">
            <a:extLst>
              <a:ext uri="{FF2B5EF4-FFF2-40B4-BE49-F238E27FC236}">
                <a16:creationId xmlns:a16="http://schemas.microsoft.com/office/drawing/2014/main" id="{290F9329-4C78-4344-9B79-F14BD2A703CE}"/>
              </a:ext>
            </a:extLst>
          </p:cNvPr>
          <p:cNvSpPr txBox="1"/>
          <p:nvPr/>
        </p:nvSpPr>
        <p:spPr>
          <a:xfrm>
            <a:off x="1724888" y="3947264"/>
            <a:ext cx="1724894" cy="338554"/>
          </a:xfrm>
          <a:prstGeom prst="rect">
            <a:avLst/>
          </a:prstGeom>
          <a:noFill/>
          <a:ln>
            <a:solidFill>
              <a:schemeClr val="tx1"/>
            </a:solidFill>
          </a:ln>
        </p:spPr>
        <p:txBody>
          <a:bodyPr wrap="square" rtlCol="0">
            <a:spAutoFit/>
          </a:bodyPr>
          <a:lstStyle/>
          <a:p>
            <a:r>
              <a:rPr lang="en-US" sz="1200" dirty="0"/>
              <a:t>Results</a:t>
            </a:r>
            <a:r>
              <a:rPr lang="en-US" sz="1600" dirty="0"/>
              <a:t>:</a:t>
            </a:r>
          </a:p>
        </p:txBody>
      </p:sp>
      <p:graphicFrame>
        <p:nvGraphicFramePr>
          <p:cNvPr id="8" name="Content Placeholder 4">
            <a:extLst>
              <a:ext uri="{FF2B5EF4-FFF2-40B4-BE49-F238E27FC236}">
                <a16:creationId xmlns:a16="http://schemas.microsoft.com/office/drawing/2014/main" id="{CB50FC92-6797-4B16-9B55-5AFCD84B2FFA}"/>
              </a:ext>
            </a:extLst>
          </p:cNvPr>
          <p:cNvGraphicFramePr>
            <a:graphicFrameLocks/>
          </p:cNvGraphicFramePr>
          <p:nvPr>
            <p:extLst>
              <p:ext uri="{D42A27DB-BD31-4B8C-83A1-F6EECF244321}">
                <p14:modId xmlns:p14="http://schemas.microsoft.com/office/powerpoint/2010/main" val="28973819"/>
              </p:ext>
            </p:extLst>
          </p:nvPr>
        </p:nvGraphicFramePr>
        <p:xfrm>
          <a:off x="1724888" y="4303900"/>
          <a:ext cx="10048296" cy="2289816"/>
        </p:xfrm>
        <a:graphic>
          <a:graphicData uri="http://schemas.openxmlformats.org/drawingml/2006/table">
            <a:tbl>
              <a:tblPr/>
              <a:tblGrid>
                <a:gridCol w="2512074">
                  <a:extLst>
                    <a:ext uri="{9D8B030D-6E8A-4147-A177-3AD203B41FA5}">
                      <a16:colId xmlns:a16="http://schemas.microsoft.com/office/drawing/2014/main" val="3664184013"/>
                    </a:ext>
                  </a:extLst>
                </a:gridCol>
                <a:gridCol w="2512074">
                  <a:extLst>
                    <a:ext uri="{9D8B030D-6E8A-4147-A177-3AD203B41FA5}">
                      <a16:colId xmlns:a16="http://schemas.microsoft.com/office/drawing/2014/main" val="3218726021"/>
                    </a:ext>
                  </a:extLst>
                </a:gridCol>
                <a:gridCol w="2512074">
                  <a:extLst>
                    <a:ext uri="{9D8B030D-6E8A-4147-A177-3AD203B41FA5}">
                      <a16:colId xmlns:a16="http://schemas.microsoft.com/office/drawing/2014/main" val="1073811989"/>
                    </a:ext>
                  </a:extLst>
                </a:gridCol>
                <a:gridCol w="2512074">
                  <a:extLst>
                    <a:ext uri="{9D8B030D-6E8A-4147-A177-3AD203B41FA5}">
                      <a16:colId xmlns:a16="http://schemas.microsoft.com/office/drawing/2014/main" val="2269407327"/>
                    </a:ext>
                  </a:extLst>
                </a:gridCol>
              </a:tblGrid>
              <a:tr h="240351">
                <a:tc>
                  <a:txBody>
                    <a:bodyPr/>
                    <a:lstStyle/>
                    <a:p>
                      <a:pPr algn="r" fontAlgn="ctr"/>
                      <a:r>
                        <a:rPr lang="en-US" sz="1100" b="1">
                          <a:effectLst/>
                        </a:rPr>
                        <a:t>Dep. Variable:</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sellingprice</a:t>
                      </a:r>
                    </a:p>
                  </a:txBody>
                  <a:tcPr marL="86783" marR="86783" marT="43392" marB="43392" anchor="ctr">
                    <a:lnL>
                      <a:noFill/>
                    </a:lnL>
                    <a:lnR>
                      <a:noFill/>
                    </a:lnR>
                    <a:lnT>
                      <a:noFill/>
                    </a:lnT>
                    <a:lnB>
                      <a:noFill/>
                    </a:lnB>
                    <a:solidFill>
                      <a:srgbClr val="F5F5F5"/>
                    </a:solidFill>
                  </a:tcPr>
                </a:tc>
                <a:tc>
                  <a:txBody>
                    <a:bodyPr/>
                    <a:lstStyle/>
                    <a:p>
                      <a:pPr algn="r" fontAlgn="ctr"/>
                      <a:r>
                        <a:rPr lang="en-US" sz="1100" b="1">
                          <a:effectLst/>
                        </a:rPr>
                        <a:t>R-squared:</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0.973</a:t>
                      </a:r>
                    </a:p>
                  </a:txBody>
                  <a:tcPr marL="86783" marR="86783" marT="43392" marB="43392" anchor="ctr">
                    <a:lnL>
                      <a:noFill/>
                    </a:lnL>
                    <a:lnR>
                      <a:noFill/>
                    </a:lnR>
                    <a:lnT>
                      <a:noFill/>
                    </a:lnT>
                    <a:lnB>
                      <a:noFill/>
                    </a:lnB>
                    <a:solidFill>
                      <a:srgbClr val="F5F5F5"/>
                    </a:solidFill>
                  </a:tcPr>
                </a:tc>
                <a:extLst>
                  <a:ext uri="{0D108BD9-81ED-4DB2-BD59-A6C34878D82A}">
                    <a16:rowId xmlns:a16="http://schemas.microsoft.com/office/drawing/2014/main" val="93370263"/>
                  </a:ext>
                </a:extLst>
              </a:tr>
              <a:tr h="240351">
                <a:tc>
                  <a:txBody>
                    <a:bodyPr/>
                    <a:lstStyle/>
                    <a:p>
                      <a:pPr algn="r" fontAlgn="ctr"/>
                      <a:r>
                        <a:rPr lang="en-US" sz="1100" b="1">
                          <a:effectLst/>
                        </a:rPr>
                        <a:t>Model:</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OLS</a:t>
                      </a:r>
                    </a:p>
                  </a:txBody>
                  <a:tcPr marL="86783" marR="86783" marT="43392" marB="43392" anchor="ctr">
                    <a:lnL>
                      <a:noFill/>
                    </a:lnL>
                    <a:lnR>
                      <a:noFill/>
                    </a:lnR>
                    <a:lnT>
                      <a:noFill/>
                    </a:lnT>
                    <a:lnB>
                      <a:noFill/>
                    </a:lnB>
                    <a:solidFill>
                      <a:srgbClr val="FFFFFF"/>
                    </a:solidFill>
                  </a:tcPr>
                </a:tc>
                <a:tc>
                  <a:txBody>
                    <a:bodyPr/>
                    <a:lstStyle/>
                    <a:p>
                      <a:pPr algn="r" fontAlgn="ctr"/>
                      <a:r>
                        <a:rPr lang="en-US" sz="1100" b="1">
                          <a:effectLst/>
                        </a:rPr>
                        <a:t>Adj. R-squared:</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0.973</a:t>
                      </a:r>
                    </a:p>
                  </a:txBody>
                  <a:tcPr marL="86783" marR="86783" marT="43392" marB="43392" anchor="ctr">
                    <a:lnL>
                      <a:noFill/>
                    </a:lnL>
                    <a:lnR>
                      <a:noFill/>
                    </a:lnR>
                    <a:lnT>
                      <a:noFill/>
                    </a:lnT>
                    <a:lnB>
                      <a:noFill/>
                    </a:lnB>
                    <a:solidFill>
                      <a:srgbClr val="FFFFFF"/>
                    </a:solidFill>
                  </a:tcPr>
                </a:tc>
                <a:extLst>
                  <a:ext uri="{0D108BD9-81ED-4DB2-BD59-A6C34878D82A}">
                    <a16:rowId xmlns:a16="http://schemas.microsoft.com/office/drawing/2014/main" val="2956491485"/>
                  </a:ext>
                </a:extLst>
              </a:tr>
              <a:tr h="240351">
                <a:tc>
                  <a:txBody>
                    <a:bodyPr/>
                    <a:lstStyle/>
                    <a:p>
                      <a:pPr algn="r" fontAlgn="ctr"/>
                      <a:r>
                        <a:rPr lang="en-US" sz="1100" b="1">
                          <a:effectLst/>
                        </a:rPr>
                        <a:t>Method:</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Least Squares</a:t>
                      </a:r>
                    </a:p>
                  </a:txBody>
                  <a:tcPr marL="86783" marR="86783" marT="43392" marB="43392" anchor="ctr">
                    <a:lnL>
                      <a:noFill/>
                    </a:lnL>
                    <a:lnR>
                      <a:noFill/>
                    </a:lnR>
                    <a:lnT>
                      <a:noFill/>
                    </a:lnT>
                    <a:lnB>
                      <a:noFill/>
                    </a:lnB>
                    <a:solidFill>
                      <a:srgbClr val="F5F5F5"/>
                    </a:solidFill>
                  </a:tcPr>
                </a:tc>
                <a:tc>
                  <a:txBody>
                    <a:bodyPr/>
                    <a:lstStyle/>
                    <a:p>
                      <a:pPr algn="r" fontAlgn="ctr"/>
                      <a:r>
                        <a:rPr lang="en-US" sz="1100" b="1">
                          <a:effectLst/>
                        </a:rPr>
                        <a:t>F-statistic:</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2.268e+06</a:t>
                      </a:r>
                    </a:p>
                  </a:txBody>
                  <a:tcPr marL="86783" marR="86783" marT="43392" marB="43392" anchor="ctr">
                    <a:lnL>
                      <a:noFill/>
                    </a:lnL>
                    <a:lnR>
                      <a:noFill/>
                    </a:lnR>
                    <a:lnT>
                      <a:noFill/>
                    </a:lnT>
                    <a:lnB>
                      <a:noFill/>
                    </a:lnB>
                    <a:solidFill>
                      <a:srgbClr val="F5F5F5"/>
                    </a:solidFill>
                  </a:tcPr>
                </a:tc>
                <a:extLst>
                  <a:ext uri="{0D108BD9-81ED-4DB2-BD59-A6C34878D82A}">
                    <a16:rowId xmlns:a16="http://schemas.microsoft.com/office/drawing/2014/main" val="3534103548"/>
                  </a:ext>
                </a:extLst>
              </a:tr>
              <a:tr h="240351">
                <a:tc>
                  <a:txBody>
                    <a:bodyPr/>
                    <a:lstStyle/>
                    <a:p>
                      <a:pPr algn="r" fontAlgn="ctr"/>
                      <a:r>
                        <a:rPr lang="en-US" sz="1100" b="1">
                          <a:effectLst/>
                        </a:rPr>
                        <a:t>Date:</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Thu, 22 Jul 2021</a:t>
                      </a:r>
                    </a:p>
                  </a:txBody>
                  <a:tcPr marL="86783" marR="86783" marT="43392" marB="43392" anchor="ctr">
                    <a:lnL>
                      <a:noFill/>
                    </a:lnL>
                    <a:lnR>
                      <a:noFill/>
                    </a:lnR>
                    <a:lnT>
                      <a:noFill/>
                    </a:lnT>
                    <a:lnB>
                      <a:noFill/>
                    </a:lnB>
                    <a:solidFill>
                      <a:srgbClr val="FFFFFF"/>
                    </a:solidFill>
                  </a:tcPr>
                </a:tc>
                <a:tc>
                  <a:txBody>
                    <a:bodyPr/>
                    <a:lstStyle/>
                    <a:p>
                      <a:pPr algn="r" fontAlgn="ctr"/>
                      <a:r>
                        <a:rPr lang="en-US" sz="1100" b="1">
                          <a:effectLst/>
                        </a:rPr>
                        <a:t>Prob (F-statistic):</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0.00</a:t>
                      </a:r>
                    </a:p>
                  </a:txBody>
                  <a:tcPr marL="86783" marR="86783" marT="43392" marB="43392" anchor="ctr">
                    <a:lnL>
                      <a:noFill/>
                    </a:lnL>
                    <a:lnR>
                      <a:noFill/>
                    </a:lnR>
                    <a:lnT>
                      <a:noFill/>
                    </a:lnT>
                    <a:lnB>
                      <a:noFill/>
                    </a:lnB>
                    <a:solidFill>
                      <a:srgbClr val="FFFFFF"/>
                    </a:solidFill>
                  </a:tcPr>
                </a:tc>
                <a:extLst>
                  <a:ext uri="{0D108BD9-81ED-4DB2-BD59-A6C34878D82A}">
                    <a16:rowId xmlns:a16="http://schemas.microsoft.com/office/drawing/2014/main" val="1675918600"/>
                  </a:ext>
                </a:extLst>
              </a:tr>
              <a:tr h="240351">
                <a:tc>
                  <a:txBody>
                    <a:bodyPr/>
                    <a:lstStyle/>
                    <a:p>
                      <a:pPr algn="r" fontAlgn="ctr"/>
                      <a:r>
                        <a:rPr lang="en-US" sz="1100" b="1">
                          <a:effectLst/>
                        </a:rPr>
                        <a:t>Time:</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23:03:13</a:t>
                      </a:r>
                    </a:p>
                  </a:txBody>
                  <a:tcPr marL="86783" marR="86783" marT="43392" marB="43392" anchor="ctr">
                    <a:lnL>
                      <a:noFill/>
                    </a:lnL>
                    <a:lnR>
                      <a:noFill/>
                    </a:lnR>
                    <a:lnT>
                      <a:noFill/>
                    </a:lnT>
                    <a:lnB>
                      <a:noFill/>
                    </a:lnB>
                    <a:solidFill>
                      <a:srgbClr val="F5F5F5"/>
                    </a:solidFill>
                  </a:tcPr>
                </a:tc>
                <a:tc>
                  <a:txBody>
                    <a:bodyPr/>
                    <a:lstStyle/>
                    <a:p>
                      <a:pPr algn="r" fontAlgn="ctr"/>
                      <a:r>
                        <a:rPr lang="en-US" sz="1100" b="1">
                          <a:effectLst/>
                        </a:rPr>
                        <a:t>Log-Likelihood:</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-4.4772e+06</a:t>
                      </a:r>
                    </a:p>
                  </a:txBody>
                  <a:tcPr marL="86783" marR="86783" marT="43392" marB="43392" anchor="ctr">
                    <a:lnL>
                      <a:noFill/>
                    </a:lnL>
                    <a:lnR>
                      <a:noFill/>
                    </a:lnR>
                    <a:lnT>
                      <a:noFill/>
                    </a:lnT>
                    <a:lnB>
                      <a:noFill/>
                    </a:lnB>
                    <a:solidFill>
                      <a:srgbClr val="F5F5F5"/>
                    </a:solidFill>
                  </a:tcPr>
                </a:tc>
                <a:extLst>
                  <a:ext uri="{0D108BD9-81ED-4DB2-BD59-A6C34878D82A}">
                    <a16:rowId xmlns:a16="http://schemas.microsoft.com/office/drawing/2014/main" val="2606975625"/>
                  </a:ext>
                </a:extLst>
              </a:tr>
              <a:tr h="240351">
                <a:tc>
                  <a:txBody>
                    <a:bodyPr/>
                    <a:lstStyle/>
                    <a:p>
                      <a:pPr algn="r" fontAlgn="ctr"/>
                      <a:r>
                        <a:rPr lang="en-US" sz="1100" b="1">
                          <a:effectLst/>
                        </a:rPr>
                        <a:t>No. Observations:</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509311</a:t>
                      </a:r>
                    </a:p>
                  </a:txBody>
                  <a:tcPr marL="86783" marR="86783" marT="43392" marB="43392" anchor="ctr">
                    <a:lnL>
                      <a:noFill/>
                    </a:lnL>
                    <a:lnR>
                      <a:noFill/>
                    </a:lnR>
                    <a:lnT>
                      <a:noFill/>
                    </a:lnT>
                    <a:lnB>
                      <a:noFill/>
                    </a:lnB>
                    <a:solidFill>
                      <a:srgbClr val="FFFFFF"/>
                    </a:solidFill>
                  </a:tcPr>
                </a:tc>
                <a:tc>
                  <a:txBody>
                    <a:bodyPr/>
                    <a:lstStyle/>
                    <a:p>
                      <a:pPr algn="r" fontAlgn="ctr"/>
                      <a:r>
                        <a:rPr lang="en-US" sz="1100" b="1">
                          <a:effectLst/>
                        </a:rPr>
                        <a:t>AIC:</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8.954e+06</a:t>
                      </a:r>
                    </a:p>
                  </a:txBody>
                  <a:tcPr marL="86783" marR="86783" marT="43392" marB="43392" anchor="ctr">
                    <a:lnL>
                      <a:noFill/>
                    </a:lnL>
                    <a:lnR>
                      <a:noFill/>
                    </a:lnR>
                    <a:lnT>
                      <a:noFill/>
                    </a:lnT>
                    <a:lnB>
                      <a:noFill/>
                    </a:lnB>
                    <a:solidFill>
                      <a:srgbClr val="FFFFFF"/>
                    </a:solidFill>
                  </a:tcPr>
                </a:tc>
                <a:extLst>
                  <a:ext uri="{0D108BD9-81ED-4DB2-BD59-A6C34878D82A}">
                    <a16:rowId xmlns:a16="http://schemas.microsoft.com/office/drawing/2014/main" val="2471206036"/>
                  </a:ext>
                </a:extLst>
              </a:tr>
              <a:tr h="240351">
                <a:tc>
                  <a:txBody>
                    <a:bodyPr/>
                    <a:lstStyle/>
                    <a:p>
                      <a:pPr algn="r" fontAlgn="ctr"/>
                      <a:r>
                        <a:rPr lang="en-US" sz="1100" b="1">
                          <a:effectLst/>
                        </a:rPr>
                        <a:t>Df Residuals:</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509302</a:t>
                      </a:r>
                    </a:p>
                  </a:txBody>
                  <a:tcPr marL="86783" marR="86783" marT="43392" marB="43392" anchor="ctr">
                    <a:lnL>
                      <a:noFill/>
                    </a:lnL>
                    <a:lnR>
                      <a:noFill/>
                    </a:lnR>
                    <a:lnT>
                      <a:noFill/>
                    </a:lnT>
                    <a:lnB>
                      <a:noFill/>
                    </a:lnB>
                    <a:solidFill>
                      <a:srgbClr val="F5F5F5"/>
                    </a:solidFill>
                  </a:tcPr>
                </a:tc>
                <a:tc>
                  <a:txBody>
                    <a:bodyPr/>
                    <a:lstStyle/>
                    <a:p>
                      <a:pPr algn="r" fontAlgn="ctr"/>
                      <a:r>
                        <a:rPr lang="en-US" sz="1100" b="1">
                          <a:effectLst/>
                        </a:rPr>
                        <a:t>BIC:</a:t>
                      </a:r>
                    </a:p>
                  </a:txBody>
                  <a:tcPr marL="86783" marR="86783" marT="43392" marB="43392" anchor="ctr">
                    <a:lnL>
                      <a:noFill/>
                    </a:lnL>
                    <a:lnR>
                      <a:noFill/>
                    </a:lnR>
                    <a:lnT>
                      <a:noFill/>
                    </a:lnT>
                    <a:lnB>
                      <a:noFill/>
                    </a:lnB>
                    <a:solidFill>
                      <a:srgbClr val="F5F5F5"/>
                    </a:solidFill>
                  </a:tcPr>
                </a:tc>
                <a:tc>
                  <a:txBody>
                    <a:bodyPr/>
                    <a:lstStyle/>
                    <a:p>
                      <a:pPr algn="r" fontAlgn="ctr"/>
                      <a:r>
                        <a:rPr lang="en-US" sz="1100">
                          <a:effectLst/>
                        </a:rPr>
                        <a:t>8.955e+06</a:t>
                      </a:r>
                    </a:p>
                  </a:txBody>
                  <a:tcPr marL="86783" marR="86783" marT="43392" marB="43392" anchor="ctr">
                    <a:lnL>
                      <a:noFill/>
                    </a:lnL>
                    <a:lnR>
                      <a:noFill/>
                    </a:lnR>
                    <a:lnT>
                      <a:noFill/>
                    </a:lnT>
                    <a:lnB>
                      <a:noFill/>
                    </a:lnB>
                    <a:solidFill>
                      <a:srgbClr val="F5F5F5"/>
                    </a:solidFill>
                  </a:tcPr>
                </a:tc>
                <a:extLst>
                  <a:ext uri="{0D108BD9-81ED-4DB2-BD59-A6C34878D82A}">
                    <a16:rowId xmlns:a16="http://schemas.microsoft.com/office/drawing/2014/main" val="2805388904"/>
                  </a:ext>
                </a:extLst>
              </a:tr>
              <a:tr h="240351">
                <a:tc>
                  <a:txBody>
                    <a:bodyPr/>
                    <a:lstStyle/>
                    <a:p>
                      <a:pPr algn="r" fontAlgn="ctr"/>
                      <a:r>
                        <a:rPr lang="en-US" sz="1100" b="1">
                          <a:effectLst/>
                        </a:rPr>
                        <a:t>Df Model:</a:t>
                      </a:r>
                    </a:p>
                  </a:txBody>
                  <a:tcPr marL="86783" marR="86783" marT="43392" marB="43392" anchor="ctr">
                    <a:lnL>
                      <a:noFill/>
                    </a:lnL>
                    <a:lnR>
                      <a:noFill/>
                    </a:lnR>
                    <a:lnT>
                      <a:noFill/>
                    </a:lnT>
                    <a:lnB>
                      <a:noFill/>
                    </a:lnB>
                    <a:solidFill>
                      <a:srgbClr val="FFFFFF"/>
                    </a:solidFill>
                  </a:tcPr>
                </a:tc>
                <a:tc>
                  <a:txBody>
                    <a:bodyPr/>
                    <a:lstStyle/>
                    <a:p>
                      <a:pPr algn="r" fontAlgn="ctr"/>
                      <a:r>
                        <a:rPr lang="en-US" sz="1100">
                          <a:effectLst/>
                        </a:rPr>
                        <a:t>8</a:t>
                      </a:r>
                    </a:p>
                  </a:txBody>
                  <a:tcPr marL="86783" marR="86783" marT="43392" marB="43392" anchor="ctr">
                    <a:lnL>
                      <a:noFill/>
                    </a:lnL>
                    <a:lnR>
                      <a:noFill/>
                    </a:lnR>
                    <a:lnT>
                      <a:noFill/>
                    </a:lnT>
                    <a:lnB>
                      <a:noFill/>
                    </a:lnB>
                    <a:solidFill>
                      <a:srgbClr val="FFFFFF"/>
                    </a:solidFill>
                  </a:tcPr>
                </a:tc>
                <a:tc>
                  <a:txBody>
                    <a:bodyPr/>
                    <a:lstStyle/>
                    <a:p>
                      <a:pPr algn="r" fontAlgn="ctr"/>
                      <a:endParaRPr lang="en-US" sz="1100" b="1">
                        <a:effectLst/>
                      </a:endParaRPr>
                    </a:p>
                  </a:txBody>
                  <a:tcPr marL="86783" marR="86783" marT="43392" marB="43392" anchor="ctr">
                    <a:lnL>
                      <a:noFill/>
                    </a:lnL>
                    <a:lnR>
                      <a:noFill/>
                    </a:lnR>
                    <a:lnT>
                      <a:noFill/>
                    </a:lnT>
                    <a:lnB>
                      <a:noFill/>
                    </a:lnB>
                    <a:solidFill>
                      <a:srgbClr val="FFFFFF"/>
                    </a:solidFill>
                  </a:tcPr>
                </a:tc>
                <a:tc>
                  <a:txBody>
                    <a:bodyPr/>
                    <a:lstStyle/>
                    <a:p>
                      <a:pPr algn="r" fontAlgn="ctr"/>
                      <a:endParaRPr lang="en-US" sz="1100">
                        <a:effectLst/>
                      </a:endParaRPr>
                    </a:p>
                  </a:txBody>
                  <a:tcPr marL="86783" marR="86783" marT="43392" marB="43392" anchor="ctr">
                    <a:lnL>
                      <a:noFill/>
                    </a:lnL>
                    <a:lnR>
                      <a:noFill/>
                    </a:lnR>
                    <a:lnT>
                      <a:noFill/>
                    </a:lnT>
                    <a:lnB>
                      <a:noFill/>
                    </a:lnB>
                    <a:solidFill>
                      <a:srgbClr val="FFFFFF"/>
                    </a:solidFill>
                  </a:tcPr>
                </a:tc>
                <a:extLst>
                  <a:ext uri="{0D108BD9-81ED-4DB2-BD59-A6C34878D82A}">
                    <a16:rowId xmlns:a16="http://schemas.microsoft.com/office/drawing/2014/main" val="2592418122"/>
                  </a:ext>
                </a:extLst>
              </a:tr>
              <a:tr h="240351">
                <a:tc>
                  <a:txBody>
                    <a:bodyPr/>
                    <a:lstStyle/>
                    <a:p>
                      <a:pPr algn="r" fontAlgn="ctr"/>
                      <a:r>
                        <a:rPr lang="en-US" sz="1100" b="1">
                          <a:effectLst/>
                        </a:rPr>
                        <a:t>Covariance Type:</a:t>
                      </a:r>
                    </a:p>
                  </a:txBody>
                  <a:tcPr marL="86783" marR="86783" marT="43392" marB="43392" anchor="ctr">
                    <a:lnL>
                      <a:noFill/>
                    </a:lnL>
                    <a:lnR>
                      <a:noFill/>
                    </a:lnR>
                    <a:lnT>
                      <a:noFill/>
                    </a:lnT>
                    <a:lnB>
                      <a:noFill/>
                    </a:lnB>
                    <a:solidFill>
                      <a:srgbClr val="F5F5F5"/>
                    </a:solidFill>
                  </a:tcPr>
                </a:tc>
                <a:tc>
                  <a:txBody>
                    <a:bodyPr/>
                    <a:lstStyle/>
                    <a:p>
                      <a:pPr algn="r" fontAlgn="ctr"/>
                      <a:r>
                        <a:rPr lang="en-US" sz="1100" dirty="0" err="1">
                          <a:effectLst/>
                        </a:rPr>
                        <a:t>nonrobust</a:t>
                      </a:r>
                      <a:endParaRPr lang="en-US" sz="1100" dirty="0">
                        <a:effectLst/>
                      </a:endParaRPr>
                    </a:p>
                  </a:txBody>
                  <a:tcPr marL="86783" marR="86783" marT="43392" marB="43392" anchor="ctr">
                    <a:lnL>
                      <a:noFill/>
                    </a:lnL>
                    <a:lnR>
                      <a:noFill/>
                    </a:lnR>
                    <a:lnT>
                      <a:noFill/>
                    </a:lnT>
                    <a:lnB>
                      <a:noFill/>
                    </a:lnB>
                    <a:solidFill>
                      <a:srgbClr val="F5F5F5"/>
                    </a:solidFill>
                  </a:tcPr>
                </a:tc>
                <a:tc>
                  <a:txBody>
                    <a:bodyPr/>
                    <a:lstStyle/>
                    <a:p>
                      <a:pPr algn="r" fontAlgn="ctr"/>
                      <a:endParaRPr lang="en-US" sz="1100" b="1">
                        <a:effectLst/>
                      </a:endParaRPr>
                    </a:p>
                  </a:txBody>
                  <a:tcPr marL="86783" marR="86783" marT="43392" marB="43392" anchor="ctr">
                    <a:lnL>
                      <a:noFill/>
                    </a:lnL>
                    <a:lnR>
                      <a:noFill/>
                    </a:lnR>
                    <a:lnT>
                      <a:noFill/>
                    </a:lnT>
                    <a:lnB>
                      <a:noFill/>
                    </a:lnB>
                    <a:solidFill>
                      <a:srgbClr val="F5F5F5"/>
                    </a:solidFill>
                  </a:tcPr>
                </a:tc>
                <a:tc>
                  <a:txBody>
                    <a:bodyPr/>
                    <a:lstStyle/>
                    <a:p>
                      <a:pPr algn="r" fontAlgn="ctr"/>
                      <a:endParaRPr lang="en-US" sz="1100" dirty="0">
                        <a:effectLst/>
                      </a:endParaRPr>
                    </a:p>
                  </a:txBody>
                  <a:tcPr marL="86783" marR="86783" marT="43392" marB="43392" anchor="ctr">
                    <a:lnL>
                      <a:noFill/>
                    </a:lnL>
                    <a:lnR>
                      <a:noFill/>
                    </a:lnR>
                    <a:lnT>
                      <a:noFill/>
                    </a:lnT>
                    <a:lnB>
                      <a:noFill/>
                    </a:lnB>
                    <a:solidFill>
                      <a:srgbClr val="F5F5F5"/>
                    </a:solidFill>
                  </a:tcPr>
                </a:tc>
                <a:extLst>
                  <a:ext uri="{0D108BD9-81ED-4DB2-BD59-A6C34878D82A}">
                    <a16:rowId xmlns:a16="http://schemas.microsoft.com/office/drawing/2014/main" val="300584165"/>
                  </a:ext>
                </a:extLst>
              </a:tr>
            </a:tbl>
          </a:graphicData>
        </a:graphic>
      </p:graphicFrame>
    </p:spTree>
    <p:extLst>
      <p:ext uri="{BB962C8B-B14F-4D97-AF65-F5344CB8AC3E}">
        <p14:creationId xmlns:p14="http://schemas.microsoft.com/office/powerpoint/2010/main" val="202171118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5EAE-5980-4528-80F3-060409A98DC8}"/>
              </a:ext>
            </a:extLst>
          </p:cNvPr>
          <p:cNvSpPr>
            <a:spLocks noGrp="1"/>
          </p:cNvSpPr>
          <p:nvPr>
            <p:ph type="title"/>
          </p:nvPr>
        </p:nvSpPr>
        <p:spPr>
          <a:xfrm>
            <a:off x="3449782" y="138546"/>
            <a:ext cx="5703019" cy="482275"/>
          </a:xfrm>
          <a:ln>
            <a:solidFill>
              <a:schemeClr val="tx1"/>
            </a:solidFill>
          </a:ln>
        </p:spPr>
        <p:txBody>
          <a:bodyPr>
            <a:normAutofit/>
          </a:bodyPr>
          <a:lstStyle/>
          <a:p>
            <a:r>
              <a:rPr lang="en-US" sz="1400" dirty="0"/>
              <a:t>Stepwise Feature Selection</a:t>
            </a:r>
          </a:p>
        </p:txBody>
      </p:sp>
      <p:graphicFrame>
        <p:nvGraphicFramePr>
          <p:cNvPr id="7" name="Table 6">
            <a:extLst>
              <a:ext uri="{FF2B5EF4-FFF2-40B4-BE49-F238E27FC236}">
                <a16:creationId xmlns:a16="http://schemas.microsoft.com/office/drawing/2014/main" id="{4B35C0CE-CD46-4930-8942-9A0B5FAA8DD4}"/>
              </a:ext>
            </a:extLst>
          </p:cNvPr>
          <p:cNvGraphicFramePr>
            <a:graphicFrameLocks noGrp="1"/>
          </p:cNvGraphicFramePr>
          <p:nvPr>
            <p:extLst>
              <p:ext uri="{D42A27DB-BD31-4B8C-83A1-F6EECF244321}">
                <p14:modId xmlns:p14="http://schemas.microsoft.com/office/powerpoint/2010/main" val="2791938533"/>
              </p:ext>
            </p:extLst>
          </p:nvPr>
        </p:nvGraphicFramePr>
        <p:xfrm>
          <a:off x="1553587" y="754447"/>
          <a:ext cx="10018712" cy="1463040"/>
        </p:xfrm>
        <a:graphic>
          <a:graphicData uri="http://schemas.openxmlformats.org/drawingml/2006/table">
            <a:tbl>
              <a:tblPr/>
              <a:tblGrid>
                <a:gridCol w="2504678">
                  <a:extLst>
                    <a:ext uri="{9D8B030D-6E8A-4147-A177-3AD203B41FA5}">
                      <a16:colId xmlns:a16="http://schemas.microsoft.com/office/drawing/2014/main" val="1806106704"/>
                    </a:ext>
                  </a:extLst>
                </a:gridCol>
                <a:gridCol w="2504678">
                  <a:extLst>
                    <a:ext uri="{9D8B030D-6E8A-4147-A177-3AD203B41FA5}">
                      <a16:colId xmlns:a16="http://schemas.microsoft.com/office/drawing/2014/main" val="733267198"/>
                    </a:ext>
                  </a:extLst>
                </a:gridCol>
                <a:gridCol w="2504678">
                  <a:extLst>
                    <a:ext uri="{9D8B030D-6E8A-4147-A177-3AD203B41FA5}">
                      <a16:colId xmlns:a16="http://schemas.microsoft.com/office/drawing/2014/main" val="4002989780"/>
                    </a:ext>
                  </a:extLst>
                </a:gridCol>
                <a:gridCol w="2504678">
                  <a:extLst>
                    <a:ext uri="{9D8B030D-6E8A-4147-A177-3AD203B41FA5}">
                      <a16:colId xmlns:a16="http://schemas.microsoft.com/office/drawing/2014/main" val="990025915"/>
                    </a:ext>
                  </a:extLst>
                </a:gridCol>
              </a:tblGrid>
              <a:tr h="0">
                <a:tc>
                  <a:txBody>
                    <a:bodyPr/>
                    <a:lstStyle/>
                    <a:p>
                      <a:pPr algn="r" fontAlgn="ctr"/>
                      <a:r>
                        <a:rPr lang="en-US" b="1">
                          <a:effectLst/>
                        </a:rPr>
                        <a:t>Omnibus:</a:t>
                      </a:r>
                    </a:p>
                  </a:txBody>
                  <a:tcPr anchor="ctr">
                    <a:lnL>
                      <a:noFill/>
                    </a:lnL>
                    <a:lnR>
                      <a:noFill/>
                    </a:lnR>
                    <a:lnT>
                      <a:noFill/>
                    </a:lnT>
                    <a:lnB>
                      <a:noFill/>
                    </a:lnB>
                    <a:solidFill>
                      <a:srgbClr val="F5F5F5"/>
                    </a:solidFill>
                  </a:tcPr>
                </a:tc>
                <a:tc>
                  <a:txBody>
                    <a:bodyPr/>
                    <a:lstStyle/>
                    <a:p>
                      <a:pPr algn="r" fontAlgn="ctr"/>
                      <a:r>
                        <a:rPr lang="en-US" dirty="0">
                          <a:effectLst/>
                        </a:rPr>
                        <a:t>567469.395</a:t>
                      </a:r>
                    </a:p>
                  </a:txBody>
                  <a:tcPr anchor="ctr">
                    <a:lnL>
                      <a:noFill/>
                    </a:lnL>
                    <a:lnR>
                      <a:noFill/>
                    </a:lnR>
                    <a:lnT>
                      <a:noFill/>
                    </a:lnT>
                    <a:lnB>
                      <a:noFill/>
                    </a:lnB>
                    <a:solidFill>
                      <a:srgbClr val="F5F5F5"/>
                    </a:solidFill>
                  </a:tcPr>
                </a:tc>
                <a:tc>
                  <a:txBody>
                    <a:bodyPr/>
                    <a:lstStyle/>
                    <a:p>
                      <a:pPr algn="r" fontAlgn="ctr"/>
                      <a:r>
                        <a:rPr lang="en-US" b="1" dirty="0">
                          <a:effectLst/>
                        </a:rPr>
                        <a:t>Durbin-Watson:</a:t>
                      </a:r>
                    </a:p>
                  </a:txBody>
                  <a:tcPr anchor="ctr">
                    <a:lnL>
                      <a:noFill/>
                    </a:lnL>
                    <a:lnR>
                      <a:noFill/>
                    </a:lnR>
                    <a:lnT>
                      <a:noFill/>
                    </a:lnT>
                    <a:lnB>
                      <a:noFill/>
                    </a:lnB>
                    <a:solidFill>
                      <a:srgbClr val="F5F5F5"/>
                    </a:solidFill>
                  </a:tcPr>
                </a:tc>
                <a:tc>
                  <a:txBody>
                    <a:bodyPr/>
                    <a:lstStyle/>
                    <a:p>
                      <a:pPr algn="r" fontAlgn="ctr"/>
                      <a:r>
                        <a:rPr lang="en-US">
                          <a:effectLst/>
                        </a:rPr>
                        <a:t>1.838</a:t>
                      </a:r>
                    </a:p>
                  </a:txBody>
                  <a:tcPr anchor="ctr">
                    <a:lnL>
                      <a:noFill/>
                    </a:lnL>
                    <a:lnR>
                      <a:noFill/>
                    </a:lnR>
                    <a:lnT>
                      <a:noFill/>
                    </a:lnT>
                    <a:lnB>
                      <a:noFill/>
                    </a:lnB>
                    <a:solidFill>
                      <a:srgbClr val="F5F5F5"/>
                    </a:solidFill>
                  </a:tcPr>
                </a:tc>
                <a:extLst>
                  <a:ext uri="{0D108BD9-81ED-4DB2-BD59-A6C34878D82A}">
                    <a16:rowId xmlns:a16="http://schemas.microsoft.com/office/drawing/2014/main" val="949644285"/>
                  </a:ext>
                </a:extLst>
              </a:tr>
              <a:tr h="314253">
                <a:tc>
                  <a:txBody>
                    <a:bodyPr/>
                    <a:lstStyle/>
                    <a:p>
                      <a:pPr algn="r" fontAlgn="ctr"/>
                      <a:r>
                        <a:rPr lang="en-US" b="1">
                          <a:effectLst/>
                        </a:rPr>
                        <a:t>Prob(Omnibus):</a:t>
                      </a:r>
                    </a:p>
                  </a:txBody>
                  <a:tcPr anchor="ctr">
                    <a:lnL>
                      <a:noFill/>
                    </a:lnL>
                    <a:lnR>
                      <a:noFill/>
                    </a:lnR>
                    <a:lnT>
                      <a:noFill/>
                    </a:lnT>
                    <a:lnB>
                      <a:noFill/>
                    </a:lnB>
                    <a:solidFill>
                      <a:srgbClr val="FFFFFF"/>
                    </a:solidFill>
                  </a:tcPr>
                </a:tc>
                <a:tc>
                  <a:txBody>
                    <a:bodyPr/>
                    <a:lstStyle/>
                    <a:p>
                      <a:pPr algn="r" fontAlgn="ctr"/>
                      <a:r>
                        <a:rPr lang="en-US">
                          <a:effectLst/>
                        </a:rPr>
                        <a:t>0.000</a:t>
                      </a:r>
                    </a:p>
                  </a:txBody>
                  <a:tcPr anchor="ctr">
                    <a:lnL>
                      <a:noFill/>
                    </a:lnL>
                    <a:lnR>
                      <a:noFill/>
                    </a:lnR>
                    <a:lnT>
                      <a:noFill/>
                    </a:lnT>
                    <a:lnB>
                      <a:noFill/>
                    </a:lnB>
                    <a:solidFill>
                      <a:srgbClr val="FFFFFF"/>
                    </a:solidFill>
                  </a:tcPr>
                </a:tc>
                <a:tc>
                  <a:txBody>
                    <a:bodyPr/>
                    <a:lstStyle/>
                    <a:p>
                      <a:pPr algn="r" fontAlgn="ctr"/>
                      <a:r>
                        <a:rPr lang="en-US" b="1">
                          <a:effectLst/>
                        </a:rPr>
                        <a:t>Jarque-Bera (JB):</a:t>
                      </a:r>
                    </a:p>
                  </a:txBody>
                  <a:tcPr anchor="ctr">
                    <a:lnL>
                      <a:noFill/>
                    </a:lnL>
                    <a:lnR>
                      <a:noFill/>
                    </a:lnR>
                    <a:lnT>
                      <a:noFill/>
                    </a:lnT>
                    <a:lnB>
                      <a:noFill/>
                    </a:lnB>
                    <a:solidFill>
                      <a:srgbClr val="FFFFFF"/>
                    </a:solidFill>
                  </a:tcPr>
                </a:tc>
                <a:tc>
                  <a:txBody>
                    <a:bodyPr/>
                    <a:lstStyle/>
                    <a:p>
                      <a:pPr algn="r" fontAlgn="ctr"/>
                      <a:r>
                        <a:rPr lang="en-US">
                          <a:effectLst/>
                        </a:rPr>
                        <a:t>8897547233.582</a:t>
                      </a:r>
                    </a:p>
                  </a:txBody>
                  <a:tcPr anchor="ctr">
                    <a:lnL>
                      <a:noFill/>
                    </a:lnL>
                    <a:lnR>
                      <a:noFill/>
                    </a:lnR>
                    <a:lnT>
                      <a:noFill/>
                    </a:lnT>
                    <a:lnB>
                      <a:noFill/>
                    </a:lnB>
                    <a:solidFill>
                      <a:srgbClr val="FFFFFF"/>
                    </a:solidFill>
                  </a:tcPr>
                </a:tc>
                <a:extLst>
                  <a:ext uri="{0D108BD9-81ED-4DB2-BD59-A6C34878D82A}">
                    <a16:rowId xmlns:a16="http://schemas.microsoft.com/office/drawing/2014/main" val="337468478"/>
                  </a:ext>
                </a:extLst>
              </a:tr>
              <a:tr h="314253">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effectLst/>
                        </a:rPr>
                        <a:t>4.180</a:t>
                      </a:r>
                    </a:p>
                  </a:txBody>
                  <a:tcPr anchor="ctr">
                    <a:lnL>
                      <a:noFill/>
                    </a:lnL>
                    <a:lnR>
                      <a:noFill/>
                    </a:lnR>
                    <a:lnT>
                      <a:noFill/>
                    </a:lnT>
                    <a:lnB>
                      <a:noFill/>
                    </a:lnB>
                    <a:solidFill>
                      <a:srgbClr val="F5F5F5"/>
                    </a:solidFill>
                  </a:tcPr>
                </a:tc>
                <a:tc>
                  <a:txBody>
                    <a:bodyPr/>
                    <a:lstStyle/>
                    <a:p>
                      <a:pPr algn="r" fontAlgn="ctr"/>
                      <a:r>
                        <a:rPr lang="en-US" b="1">
                          <a:effectLst/>
                        </a:rPr>
                        <a:t>Prob(JB):</a:t>
                      </a:r>
                    </a:p>
                  </a:txBody>
                  <a:tcPr anchor="ctr">
                    <a:lnL>
                      <a:noFill/>
                    </a:lnL>
                    <a:lnR>
                      <a:noFill/>
                    </a:lnR>
                    <a:lnT>
                      <a:noFill/>
                    </a:lnT>
                    <a:lnB>
                      <a:noFill/>
                    </a:lnB>
                    <a:solidFill>
                      <a:srgbClr val="F5F5F5"/>
                    </a:solidFill>
                  </a:tcPr>
                </a:tc>
                <a:tc>
                  <a:txBody>
                    <a:bodyPr/>
                    <a:lstStyle/>
                    <a:p>
                      <a:pPr algn="r" fontAlgn="ctr"/>
                      <a:r>
                        <a:rPr lang="en-US">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2852194198"/>
                  </a:ext>
                </a:extLst>
              </a:tr>
              <a:tr h="314253">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effectLst/>
                        </a:rPr>
                        <a:t>650.460</a:t>
                      </a:r>
                    </a:p>
                  </a:txBody>
                  <a:tcPr anchor="ctr">
                    <a:lnL>
                      <a:noFill/>
                    </a:lnL>
                    <a:lnR>
                      <a:noFill/>
                    </a:lnR>
                    <a:lnT>
                      <a:noFill/>
                    </a:lnT>
                    <a:lnB>
                      <a:noFill/>
                    </a:lnB>
                    <a:solidFill>
                      <a:srgbClr val="FFFFFF"/>
                    </a:solidFill>
                  </a:tcPr>
                </a:tc>
                <a:tc>
                  <a:txBody>
                    <a:bodyPr/>
                    <a:lstStyle/>
                    <a:p>
                      <a:pPr algn="r" fontAlgn="ctr"/>
                      <a:r>
                        <a:rPr lang="en-US" b="1">
                          <a:effectLst/>
                        </a:rPr>
                        <a:t>Cond. No.</a:t>
                      </a:r>
                    </a:p>
                  </a:txBody>
                  <a:tcPr anchor="ctr">
                    <a:lnL>
                      <a:noFill/>
                    </a:lnL>
                    <a:lnR>
                      <a:noFill/>
                    </a:lnR>
                    <a:lnT>
                      <a:noFill/>
                    </a:lnT>
                    <a:lnB>
                      <a:noFill/>
                    </a:lnB>
                    <a:solidFill>
                      <a:srgbClr val="FFFFFF"/>
                    </a:solidFill>
                  </a:tcPr>
                </a:tc>
                <a:tc>
                  <a:txBody>
                    <a:bodyPr/>
                    <a:lstStyle/>
                    <a:p>
                      <a:pPr algn="r" fontAlgn="ctr"/>
                      <a:r>
                        <a:rPr lang="en-US" dirty="0">
                          <a:effectLst/>
                        </a:rPr>
                        <a:t>1.11e+05</a:t>
                      </a:r>
                    </a:p>
                  </a:txBody>
                  <a:tcPr anchor="ctr">
                    <a:lnL>
                      <a:noFill/>
                    </a:lnL>
                    <a:lnR>
                      <a:noFill/>
                    </a:lnR>
                    <a:lnT>
                      <a:noFill/>
                    </a:lnT>
                    <a:lnB>
                      <a:noFill/>
                    </a:lnB>
                    <a:solidFill>
                      <a:srgbClr val="FFFFFF"/>
                    </a:solidFill>
                  </a:tcPr>
                </a:tc>
                <a:extLst>
                  <a:ext uri="{0D108BD9-81ED-4DB2-BD59-A6C34878D82A}">
                    <a16:rowId xmlns:a16="http://schemas.microsoft.com/office/drawing/2014/main" val="2745082425"/>
                  </a:ext>
                </a:extLst>
              </a:tr>
            </a:tbl>
          </a:graphicData>
        </a:graphic>
      </p:graphicFrame>
      <p:sp>
        <p:nvSpPr>
          <p:cNvPr id="8" name="Rectangle 2">
            <a:extLst>
              <a:ext uri="{FF2B5EF4-FFF2-40B4-BE49-F238E27FC236}">
                <a16:creationId xmlns:a16="http://schemas.microsoft.com/office/drawing/2014/main" id="{9002FBB4-38EB-4D07-B4C5-428B3C0E04F6}"/>
              </a:ext>
            </a:extLst>
          </p:cNvPr>
          <p:cNvSpPr>
            <a:spLocks noChangeArrowheads="1"/>
          </p:cNvSpPr>
          <p:nvPr/>
        </p:nvSpPr>
        <p:spPr bwMode="auto">
          <a:xfrm>
            <a:off x="69275" y="-310788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11">
            <a:extLst>
              <a:ext uri="{FF2B5EF4-FFF2-40B4-BE49-F238E27FC236}">
                <a16:creationId xmlns:a16="http://schemas.microsoft.com/office/drawing/2014/main" id="{F25B8FEB-D8F5-49E1-ADAC-15E7EA7BB460}"/>
              </a:ext>
            </a:extLst>
          </p:cNvPr>
          <p:cNvGraphicFramePr>
            <a:graphicFrameLocks noGrp="1"/>
          </p:cNvGraphicFramePr>
          <p:nvPr>
            <p:ph idx="1"/>
            <p:extLst>
              <p:ext uri="{D42A27DB-BD31-4B8C-83A1-F6EECF244321}">
                <p14:modId xmlns:p14="http://schemas.microsoft.com/office/powerpoint/2010/main" val="228525808"/>
              </p:ext>
            </p:extLst>
          </p:nvPr>
        </p:nvGraphicFramePr>
        <p:xfrm>
          <a:off x="1553587" y="2351113"/>
          <a:ext cx="10018715" cy="3124198"/>
        </p:xfrm>
        <a:graphic>
          <a:graphicData uri="http://schemas.openxmlformats.org/drawingml/2006/table">
            <a:tbl>
              <a:tblPr/>
              <a:tblGrid>
                <a:gridCol w="1431245">
                  <a:extLst>
                    <a:ext uri="{9D8B030D-6E8A-4147-A177-3AD203B41FA5}">
                      <a16:colId xmlns:a16="http://schemas.microsoft.com/office/drawing/2014/main" val="3583953148"/>
                    </a:ext>
                  </a:extLst>
                </a:gridCol>
                <a:gridCol w="1431245">
                  <a:extLst>
                    <a:ext uri="{9D8B030D-6E8A-4147-A177-3AD203B41FA5}">
                      <a16:colId xmlns:a16="http://schemas.microsoft.com/office/drawing/2014/main" val="1805560358"/>
                    </a:ext>
                  </a:extLst>
                </a:gridCol>
                <a:gridCol w="1431245">
                  <a:extLst>
                    <a:ext uri="{9D8B030D-6E8A-4147-A177-3AD203B41FA5}">
                      <a16:colId xmlns:a16="http://schemas.microsoft.com/office/drawing/2014/main" val="1933698597"/>
                    </a:ext>
                  </a:extLst>
                </a:gridCol>
                <a:gridCol w="1431245">
                  <a:extLst>
                    <a:ext uri="{9D8B030D-6E8A-4147-A177-3AD203B41FA5}">
                      <a16:colId xmlns:a16="http://schemas.microsoft.com/office/drawing/2014/main" val="1519747127"/>
                    </a:ext>
                  </a:extLst>
                </a:gridCol>
                <a:gridCol w="1431245">
                  <a:extLst>
                    <a:ext uri="{9D8B030D-6E8A-4147-A177-3AD203B41FA5}">
                      <a16:colId xmlns:a16="http://schemas.microsoft.com/office/drawing/2014/main" val="933437601"/>
                    </a:ext>
                  </a:extLst>
                </a:gridCol>
                <a:gridCol w="1431245">
                  <a:extLst>
                    <a:ext uri="{9D8B030D-6E8A-4147-A177-3AD203B41FA5}">
                      <a16:colId xmlns:a16="http://schemas.microsoft.com/office/drawing/2014/main" val="544353578"/>
                    </a:ext>
                  </a:extLst>
                </a:gridCol>
                <a:gridCol w="1431245">
                  <a:extLst>
                    <a:ext uri="{9D8B030D-6E8A-4147-A177-3AD203B41FA5}">
                      <a16:colId xmlns:a16="http://schemas.microsoft.com/office/drawing/2014/main" val="1065819538"/>
                    </a:ext>
                  </a:extLst>
                </a:gridCol>
              </a:tblGrid>
              <a:tr h="290623">
                <a:tc>
                  <a:txBody>
                    <a:bodyPr/>
                    <a:lstStyle/>
                    <a:p>
                      <a:pPr algn="r" fontAlgn="ctr"/>
                      <a:endParaRPr lang="en-US" sz="1400">
                        <a:effectLst/>
                      </a:endParaRP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coef</a:t>
                      </a: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std err</a:t>
                      </a: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t</a:t>
                      </a: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P&gt;|t|</a:t>
                      </a: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[0.025</a:t>
                      </a:r>
                    </a:p>
                  </a:txBody>
                  <a:tcPr marL="72656" marR="72656" marT="36328" marB="36328" anchor="ctr">
                    <a:lnL>
                      <a:noFill/>
                    </a:lnL>
                    <a:lnR>
                      <a:noFill/>
                    </a:lnR>
                    <a:lnT>
                      <a:noFill/>
                    </a:lnT>
                    <a:lnB>
                      <a:noFill/>
                    </a:lnB>
                    <a:solidFill>
                      <a:srgbClr val="F5F5F5"/>
                    </a:solidFill>
                  </a:tcPr>
                </a:tc>
                <a:tc>
                  <a:txBody>
                    <a:bodyPr/>
                    <a:lstStyle/>
                    <a:p>
                      <a:pPr algn="r" fontAlgn="ctr"/>
                      <a:r>
                        <a:rPr lang="en-US" sz="1400" b="1">
                          <a:effectLst/>
                        </a:rPr>
                        <a:t>0.975]</a:t>
                      </a:r>
                    </a:p>
                  </a:txBody>
                  <a:tcPr marL="72656" marR="72656" marT="36328" marB="36328" anchor="ctr">
                    <a:lnL>
                      <a:noFill/>
                    </a:lnL>
                    <a:lnR>
                      <a:noFill/>
                    </a:lnR>
                    <a:lnT>
                      <a:noFill/>
                    </a:lnT>
                    <a:lnB>
                      <a:noFill/>
                    </a:lnB>
                    <a:solidFill>
                      <a:srgbClr val="F5F5F5"/>
                    </a:solidFill>
                  </a:tcPr>
                </a:tc>
                <a:extLst>
                  <a:ext uri="{0D108BD9-81ED-4DB2-BD59-A6C34878D82A}">
                    <a16:rowId xmlns:a16="http://schemas.microsoft.com/office/drawing/2014/main" val="1028723886"/>
                  </a:ext>
                </a:extLst>
              </a:tr>
              <a:tr h="290623">
                <a:tc>
                  <a:txBody>
                    <a:bodyPr/>
                    <a:lstStyle/>
                    <a:p>
                      <a:pPr algn="r" fontAlgn="ctr"/>
                      <a:r>
                        <a:rPr lang="en-US" sz="1400" b="1">
                          <a:effectLst/>
                        </a:rPr>
                        <a:t>const</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-2152.3324</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13.244</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-162.519</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-2178.289</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-2126.375</a:t>
                      </a:r>
                    </a:p>
                  </a:txBody>
                  <a:tcPr marL="72656" marR="72656" marT="36328" marB="36328" anchor="ctr">
                    <a:lnL>
                      <a:noFill/>
                    </a:lnL>
                    <a:lnR>
                      <a:noFill/>
                    </a:lnR>
                    <a:lnT>
                      <a:noFill/>
                    </a:lnT>
                    <a:lnB>
                      <a:noFill/>
                    </a:lnB>
                    <a:solidFill>
                      <a:srgbClr val="FFFFFF"/>
                    </a:solidFill>
                  </a:tcPr>
                </a:tc>
                <a:extLst>
                  <a:ext uri="{0D108BD9-81ED-4DB2-BD59-A6C34878D82A}">
                    <a16:rowId xmlns:a16="http://schemas.microsoft.com/office/drawing/2014/main" val="3862894438"/>
                  </a:ext>
                </a:extLst>
              </a:tr>
              <a:tr h="290623">
                <a:tc>
                  <a:txBody>
                    <a:bodyPr/>
                    <a:lstStyle/>
                    <a:p>
                      <a:pPr algn="r" fontAlgn="ctr"/>
                      <a:r>
                        <a:rPr lang="en-US" sz="1400" b="1">
                          <a:effectLst/>
                        </a:rPr>
                        <a:t>mmr</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0.9504</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3509.484</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0.950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0.951</a:t>
                      </a:r>
                    </a:p>
                  </a:txBody>
                  <a:tcPr marL="72656" marR="72656" marT="36328" marB="36328" anchor="ctr">
                    <a:lnL>
                      <a:noFill/>
                    </a:lnL>
                    <a:lnR>
                      <a:noFill/>
                    </a:lnR>
                    <a:lnT>
                      <a:noFill/>
                    </a:lnT>
                    <a:lnB>
                      <a:noFill/>
                    </a:lnB>
                    <a:solidFill>
                      <a:srgbClr val="F5F5F5"/>
                    </a:solidFill>
                  </a:tcPr>
                </a:tc>
                <a:extLst>
                  <a:ext uri="{0D108BD9-81ED-4DB2-BD59-A6C34878D82A}">
                    <a16:rowId xmlns:a16="http://schemas.microsoft.com/office/drawing/2014/main" val="357319934"/>
                  </a:ext>
                </a:extLst>
              </a:tr>
              <a:tr h="290623">
                <a:tc>
                  <a:txBody>
                    <a:bodyPr/>
                    <a:lstStyle/>
                    <a:p>
                      <a:pPr algn="r" fontAlgn="ctr"/>
                      <a:r>
                        <a:rPr lang="en-US" sz="1400" b="1">
                          <a:effectLst/>
                        </a:rPr>
                        <a:t>seller</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0.0032</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0.001</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5.282</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0.002</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0.004</a:t>
                      </a:r>
                    </a:p>
                  </a:txBody>
                  <a:tcPr marL="72656" marR="72656" marT="36328" marB="36328" anchor="ctr">
                    <a:lnL>
                      <a:noFill/>
                    </a:lnL>
                    <a:lnR>
                      <a:noFill/>
                    </a:lnR>
                    <a:lnT>
                      <a:noFill/>
                    </a:lnT>
                    <a:lnB>
                      <a:noFill/>
                    </a:lnB>
                    <a:solidFill>
                      <a:srgbClr val="FFFFFF"/>
                    </a:solidFill>
                  </a:tcPr>
                </a:tc>
                <a:extLst>
                  <a:ext uri="{0D108BD9-81ED-4DB2-BD59-A6C34878D82A}">
                    <a16:rowId xmlns:a16="http://schemas.microsoft.com/office/drawing/2014/main" val="2095545263"/>
                  </a:ext>
                </a:extLst>
              </a:tr>
              <a:tr h="290623">
                <a:tc>
                  <a:txBody>
                    <a:bodyPr/>
                    <a:lstStyle/>
                    <a:p>
                      <a:pPr algn="r" fontAlgn="ctr"/>
                      <a:r>
                        <a:rPr lang="en-US" sz="1400" b="1">
                          <a:effectLst/>
                        </a:rPr>
                        <a:t>color</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2.0600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0.345</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5.963</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1.383</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2.737</a:t>
                      </a:r>
                    </a:p>
                  </a:txBody>
                  <a:tcPr marL="72656" marR="72656" marT="36328" marB="36328" anchor="ctr">
                    <a:lnL>
                      <a:noFill/>
                    </a:lnL>
                    <a:lnR>
                      <a:noFill/>
                    </a:lnR>
                    <a:lnT>
                      <a:noFill/>
                    </a:lnT>
                    <a:lnB>
                      <a:noFill/>
                    </a:lnB>
                    <a:solidFill>
                      <a:srgbClr val="F5F5F5"/>
                    </a:solidFill>
                  </a:tcPr>
                </a:tc>
                <a:extLst>
                  <a:ext uri="{0D108BD9-81ED-4DB2-BD59-A6C34878D82A}">
                    <a16:rowId xmlns:a16="http://schemas.microsoft.com/office/drawing/2014/main" val="675583259"/>
                  </a:ext>
                </a:extLst>
              </a:tr>
              <a:tr h="290623">
                <a:tc>
                  <a:txBody>
                    <a:bodyPr/>
                    <a:lstStyle/>
                    <a:p>
                      <a:pPr algn="r" fontAlgn="ctr"/>
                      <a:r>
                        <a:rPr lang="en-US" sz="1400" b="1">
                          <a:effectLst/>
                        </a:rPr>
                        <a:t>interior</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4.8660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0.549</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8.857</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3.789</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5.943</a:t>
                      </a:r>
                    </a:p>
                  </a:txBody>
                  <a:tcPr marL="72656" marR="72656" marT="36328" marB="36328" anchor="ctr">
                    <a:lnL>
                      <a:noFill/>
                    </a:lnL>
                    <a:lnR>
                      <a:noFill/>
                    </a:lnR>
                    <a:lnT>
                      <a:noFill/>
                    </a:lnT>
                    <a:lnB>
                      <a:noFill/>
                    </a:lnB>
                    <a:solidFill>
                      <a:srgbClr val="FFFFFF"/>
                    </a:solidFill>
                  </a:tcPr>
                </a:tc>
                <a:extLst>
                  <a:ext uri="{0D108BD9-81ED-4DB2-BD59-A6C34878D82A}">
                    <a16:rowId xmlns:a16="http://schemas.microsoft.com/office/drawing/2014/main" val="2416538708"/>
                  </a:ext>
                </a:extLst>
              </a:tr>
              <a:tr h="290623">
                <a:tc>
                  <a:txBody>
                    <a:bodyPr/>
                    <a:lstStyle/>
                    <a:p>
                      <a:pPr algn="r" fontAlgn="ctr"/>
                      <a:r>
                        <a:rPr lang="en-US" sz="1400" b="1">
                          <a:effectLst/>
                        </a:rPr>
                        <a:t>body</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-8.1750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0.245</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-33.322</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-8.656</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-7.694</a:t>
                      </a:r>
                    </a:p>
                  </a:txBody>
                  <a:tcPr marL="72656" marR="72656" marT="36328" marB="36328" anchor="ctr">
                    <a:lnL>
                      <a:noFill/>
                    </a:lnL>
                    <a:lnR>
                      <a:noFill/>
                    </a:lnR>
                    <a:lnT>
                      <a:noFill/>
                    </a:lnT>
                    <a:lnB>
                      <a:noFill/>
                    </a:lnB>
                    <a:solidFill>
                      <a:srgbClr val="F5F5F5"/>
                    </a:solidFill>
                  </a:tcPr>
                </a:tc>
                <a:extLst>
                  <a:ext uri="{0D108BD9-81ED-4DB2-BD59-A6C34878D82A}">
                    <a16:rowId xmlns:a16="http://schemas.microsoft.com/office/drawing/2014/main" val="1073071089"/>
                  </a:ext>
                </a:extLst>
              </a:tr>
              <a:tr h="508591">
                <a:tc>
                  <a:txBody>
                    <a:bodyPr/>
                    <a:lstStyle/>
                    <a:p>
                      <a:pPr algn="r" fontAlgn="ctr"/>
                      <a:r>
                        <a:rPr lang="en-US" sz="1400" b="1">
                          <a:effectLst/>
                        </a:rPr>
                        <a:t>transmission</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-176.0955</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12.948</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-13.600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-201.473</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-150.718</a:t>
                      </a:r>
                    </a:p>
                  </a:txBody>
                  <a:tcPr marL="72656" marR="72656" marT="36328" marB="36328" anchor="ctr">
                    <a:lnL>
                      <a:noFill/>
                    </a:lnL>
                    <a:lnR>
                      <a:noFill/>
                    </a:lnR>
                    <a:lnT>
                      <a:noFill/>
                    </a:lnT>
                    <a:lnB>
                      <a:noFill/>
                    </a:lnB>
                    <a:solidFill>
                      <a:srgbClr val="FFFFFF"/>
                    </a:solidFill>
                  </a:tcPr>
                </a:tc>
                <a:extLst>
                  <a:ext uri="{0D108BD9-81ED-4DB2-BD59-A6C34878D82A}">
                    <a16:rowId xmlns:a16="http://schemas.microsoft.com/office/drawing/2014/main" val="237254758"/>
                  </a:ext>
                </a:extLst>
              </a:tr>
              <a:tr h="290623">
                <a:tc>
                  <a:txBody>
                    <a:bodyPr/>
                    <a:lstStyle/>
                    <a:p>
                      <a:pPr algn="r" fontAlgn="ctr"/>
                      <a:r>
                        <a:rPr lang="en-US" sz="1400" b="1">
                          <a:effectLst/>
                        </a:rPr>
                        <a:t>condition</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839.3353</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2.709</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309.812</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834.025</a:t>
                      </a:r>
                    </a:p>
                  </a:txBody>
                  <a:tcPr marL="72656" marR="72656" marT="36328" marB="36328" anchor="ctr">
                    <a:lnL>
                      <a:noFill/>
                    </a:lnL>
                    <a:lnR>
                      <a:noFill/>
                    </a:lnR>
                    <a:lnT>
                      <a:noFill/>
                    </a:lnT>
                    <a:lnB>
                      <a:noFill/>
                    </a:lnB>
                    <a:solidFill>
                      <a:srgbClr val="F5F5F5"/>
                    </a:solidFill>
                  </a:tcPr>
                </a:tc>
                <a:tc>
                  <a:txBody>
                    <a:bodyPr/>
                    <a:lstStyle/>
                    <a:p>
                      <a:pPr algn="r" fontAlgn="ctr"/>
                      <a:r>
                        <a:rPr lang="en-US" sz="1400">
                          <a:effectLst/>
                        </a:rPr>
                        <a:t>844.645</a:t>
                      </a:r>
                    </a:p>
                  </a:txBody>
                  <a:tcPr marL="72656" marR="72656" marT="36328" marB="36328" anchor="ctr">
                    <a:lnL>
                      <a:noFill/>
                    </a:lnL>
                    <a:lnR>
                      <a:noFill/>
                    </a:lnR>
                    <a:lnT>
                      <a:noFill/>
                    </a:lnT>
                    <a:lnB>
                      <a:noFill/>
                    </a:lnB>
                    <a:solidFill>
                      <a:srgbClr val="F5F5F5"/>
                    </a:solidFill>
                  </a:tcPr>
                </a:tc>
                <a:extLst>
                  <a:ext uri="{0D108BD9-81ED-4DB2-BD59-A6C34878D82A}">
                    <a16:rowId xmlns:a16="http://schemas.microsoft.com/office/drawing/2014/main" val="3082781284"/>
                  </a:ext>
                </a:extLst>
              </a:tr>
              <a:tr h="290623">
                <a:tc>
                  <a:txBody>
                    <a:bodyPr/>
                    <a:lstStyle/>
                    <a:p>
                      <a:pPr algn="r" fontAlgn="ctr"/>
                      <a:r>
                        <a:rPr lang="en-US" sz="1400" b="1">
                          <a:effectLst/>
                        </a:rPr>
                        <a:t>model</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0.0682</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0.010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6.551</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0.000</a:t>
                      </a:r>
                    </a:p>
                  </a:txBody>
                  <a:tcPr marL="72656" marR="72656" marT="36328" marB="36328" anchor="ctr">
                    <a:lnL>
                      <a:noFill/>
                    </a:lnL>
                    <a:lnR>
                      <a:noFill/>
                    </a:lnR>
                    <a:lnT>
                      <a:noFill/>
                    </a:lnT>
                    <a:lnB>
                      <a:noFill/>
                    </a:lnB>
                    <a:solidFill>
                      <a:srgbClr val="FFFFFF"/>
                    </a:solidFill>
                  </a:tcPr>
                </a:tc>
                <a:tc>
                  <a:txBody>
                    <a:bodyPr/>
                    <a:lstStyle/>
                    <a:p>
                      <a:pPr algn="r" fontAlgn="ctr"/>
                      <a:r>
                        <a:rPr lang="en-US" sz="1400">
                          <a:effectLst/>
                        </a:rPr>
                        <a:t>0.048</a:t>
                      </a:r>
                    </a:p>
                  </a:txBody>
                  <a:tcPr marL="72656" marR="72656" marT="36328" marB="36328" anchor="ctr">
                    <a:lnL>
                      <a:noFill/>
                    </a:lnL>
                    <a:lnR>
                      <a:noFill/>
                    </a:lnR>
                    <a:lnT>
                      <a:noFill/>
                    </a:lnT>
                    <a:lnB>
                      <a:noFill/>
                    </a:lnB>
                    <a:solidFill>
                      <a:srgbClr val="FFFFFF"/>
                    </a:solidFill>
                  </a:tcPr>
                </a:tc>
                <a:tc>
                  <a:txBody>
                    <a:bodyPr/>
                    <a:lstStyle/>
                    <a:p>
                      <a:pPr algn="r" fontAlgn="ctr"/>
                      <a:r>
                        <a:rPr lang="en-US" sz="1400" dirty="0">
                          <a:effectLst/>
                        </a:rPr>
                        <a:t>0.089</a:t>
                      </a:r>
                    </a:p>
                  </a:txBody>
                  <a:tcPr marL="72656" marR="72656" marT="36328" marB="36328" anchor="ctr">
                    <a:lnL>
                      <a:noFill/>
                    </a:lnL>
                    <a:lnR>
                      <a:noFill/>
                    </a:lnR>
                    <a:lnT>
                      <a:noFill/>
                    </a:lnT>
                    <a:lnB>
                      <a:noFill/>
                    </a:lnB>
                    <a:solidFill>
                      <a:srgbClr val="FFFFFF"/>
                    </a:solidFill>
                  </a:tcPr>
                </a:tc>
                <a:extLst>
                  <a:ext uri="{0D108BD9-81ED-4DB2-BD59-A6C34878D82A}">
                    <a16:rowId xmlns:a16="http://schemas.microsoft.com/office/drawing/2014/main" val="859258783"/>
                  </a:ext>
                </a:extLst>
              </a:tr>
            </a:tbl>
          </a:graphicData>
        </a:graphic>
      </p:graphicFrame>
      <p:sp>
        <p:nvSpPr>
          <p:cNvPr id="13" name="TextBox 12">
            <a:extLst>
              <a:ext uri="{FF2B5EF4-FFF2-40B4-BE49-F238E27FC236}">
                <a16:creationId xmlns:a16="http://schemas.microsoft.com/office/drawing/2014/main" id="{22332EBB-3A25-4962-8B87-37C32D92418B}"/>
              </a:ext>
            </a:extLst>
          </p:cNvPr>
          <p:cNvSpPr txBox="1"/>
          <p:nvPr/>
        </p:nvSpPr>
        <p:spPr>
          <a:xfrm>
            <a:off x="3253291" y="5641888"/>
            <a:ext cx="6096000" cy="923330"/>
          </a:xfrm>
          <a:prstGeom prst="rect">
            <a:avLst/>
          </a:prstGeom>
          <a:noFill/>
        </p:spPr>
        <p:txBody>
          <a:bodyPr wrap="square">
            <a:spAutoFit/>
          </a:bodyPr>
          <a:lstStyle/>
          <a:p>
            <a:r>
              <a:rPr lang="en-US" b="0" i="0" dirty="0">
                <a:solidFill>
                  <a:srgbClr val="000000"/>
                </a:solidFill>
                <a:effectLst/>
                <a:latin typeface="Helvetica Neue"/>
              </a:rPr>
              <a:t>Durbin - Watson tells about autocorrelation if it is close to 0 then there is autocorrelation and if it is close to 2 then there is no autocorrelation.</a:t>
            </a:r>
            <a:endParaRPr lang="en-US" dirty="0"/>
          </a:p>
        </p:txBody>
      </p:sp>
    </p:spTree>
    <p:extLst>
      <p:ext uri="{BB962C8B-B14F-4D97-AF65-F5344CB8AC3E}">
        <p14:creationId xmlns:p14="http://schemas.microsoft.com/office/powerpoint/2010/main" val="84138797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F9A8-8CDF-435C-89E3-5EBD1675B41F}"/>
              </a:ext>
            </a:extLst>
          </p:cNvPr>
          <p:cNvSpPr>
            <a:spLocks noGrp="1"/>
          </p:cNvSpPr>
          <p:nvPr>
            <p:ph type="title"/>
          </p:nvPr>
        </p:nvSpPr>
        <p:spPr>
          <a:xfrm>
            <a:off x="3896875" y="117764"/>
            <a:ext cx="5193581" cy="547255"/>
          </a:xfrm>
          <a:ln>
            <a:solidFill>
              <a:schemeClr val="tx1"/>
            </a:solidFill>
          </a:ln>
        </p:spPr>
        <p:txBody>
          <a:bodyPr>
            <a:normAutofit fontScale="90000"/>
          </a:bodyPr>
          <a:lstStyle/>
          <a:p>
            <a:r>
              <a:rPr lang="en-US" dirty="0"/>
              <a:t>Handling Multicollinearity</a:t>
            </a:r>
          </a:p>
        </p:txBody>
      </p:sp>
      <p:sp>
        <p:nvSpPr>
          <p:cNvPr id="6" name="Content Placeholder 5">
            <a:extLst>
              <a:ext uri="{FF2B5EF4-FFF2-40B4-BE49-F238E27FC236}">
                <a16:creationId xmlns:a16="http://schemas.microsoft.com/office/drawing/2014/main" id="{1FFF5D43-5A55-4564-A674-C86B08A206DD}"/>
              </a:ext>
            </a:extLst>
          </p:cNvPr>
          <p:cNvSpPr>
            <a:spLocks noGrp="1"/>
          </p:cNvSpPr>
          <p:nvPr>
            <p:ph idx="1"/>
          </p:nvPr>
        </p:nvSpPr>
        <p:spPr>
          <a:xfrm>
            <a:off x="1484310" y="4959923"/>
            <a:ext cx="10018713" cy="831277"/>
          </a:xfrm>
        </p:spPr>
        <p:txBody>
          <a:bodyPr>
            <a:normAutofit fontScale="85000" lnSpcReduction="20000"/>
          </a:bodyPr>
          <a:lstStyle/>
          <a:p>
            <a:r>
              <a:rPr lang="en-US" b="0" i="0" dirty="0">
                <a:solidFill>
                  <a:srgbClr val="000000"/>
                </a:solidFill>
                <a:effectLst/>
                <a:latin typeface="Helvetica Neue"/>
              </a:rPr>
              <a:t>condition and body columns have VIF &gt; 5 So I dropped both one by one.</a:t>
            </a:r>
          </a:p>
          <a:p>
            <a:r>
              <a:rPr lang="en-US" dirty="0">
                <a:solidFill>
                  <a:srgbClr val="000000"/>
                </a:solidFill>
                <a:latin typeface="Helvetica Neue"/>
              </a:rPr>
              <a:t>Then R-Squared is 0.968 i.e. quite good.</a:t>
            </a:r>
            <a:endParaRPr lang="en-US" b="0" i="0" dirty="0">
              <a:solidFill>
                <a:srgbClr val="000000"/>
              </a:solidFill>
              <a:effectLst/>
              <a:latin typeface="Helvetica Neue"/>
            </a:endParaRPr>
          </a:p>
          <a:p>
            <a:endParaRPr lang="en-US" dirty="0"/>
          </a:p>
        </p:txBody>
      </p:sp>
      <p:pic>
        <p:nvPicPr>
          <p:cNvPr id="8" name="Picture 7">
            <a:extLst>
              <a:ext uri="{FF2B5EF4-FFF2-40B4-BE49-F238E27FC236}">
                <a16:creationId xmlns:a16="http://schemas.microsoft.com/office/drawing/2014/main" id="{D588A304-404E-4BAF-971D-4C425CB7FB55}"/>
              </a:ext>
            </a:extLst>
          </p:cNvPr>
          <p:cNvPicPr>
            <a:picLocks noChangeAspect="1"/>
          </p:cNvPicPr>
          <p:nvPr/>
        </p:nvPicPr>
        <p:blipFill>
          <a:blip r:embed="rId2"/>
          <a:stretch>
            <a:fillRect/>
          </a:stretch>
        </p:blipFill>
        <p:spPr>
          <a:xfrm>
            <a:off x="1484311" y="1066799"/>
            <a:ext cx="10018712" cy="3491345"/>
          </a:xfrm>
          <a:prstGeom prst="rect">
            <a:avLst/>
          </a:prstGeom>
        </p:spPr>
      </p:pic>
    </p:spTree>
    <p:extLst>
      <p:ext uri="{BB962C8B-B14F-4D97-AF65-F5344CB8AC3E}">
        <p14:creationId xmlns:p14="http://schemas.microsoft.com/office/powerpoint/2010/main" val="162223468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6533-FDBE-4B27-A552-8F72D1832C1D}"/>
              </a:ext>
            </a:extLst>
          </p:cNvPr>
          <p:cNvSpPr>
            <a:spLocks noGrp="1"/>
          </p:cNvSpPr>
          <p:nvPr>
            <p:ph type="title"/>
          </p:nvPr>
        </p:nvSpPr>
        <p:spPr/>
        <p:txBody>
          <a:bodyPr/>
          <a:lstStyle/>
          <a:p>
            <a:r>
              <a:rPr lang="en-US" b="1" dirty="0"/>
              <a:t>Conclusion</a:t>
            </a:r>
          </a:p>
        </p:txBody>
      </p:sp>
      <p:sp>
        <p:nvSpPr>
          <p:cNvPr id="9" name="Rectangle 2">
            <a:extLst>
              <a:ext uri="{FF2B5EF4-FFF2-40B4-BE49-F238E27FC236}">
                <a16:creationId xmlns:a16="http://schemas.microsoft.com/office/drawing/2014/main" id="{A870EC0C-00A4-4970-BC12-29A29E1EA9CB}"/>
              </a:ext>
            </a:extLst>
          </p:cNvPr>
          <p:cNvSpPr>
            <a:spLocks noChangeArrowheads="1"/>
          </p:cNvSpPr>
          <p:nvPr/>
        </p:nvSpPr>
        <p:spPr bwMode="auto">
          <a:xfrm>
            <a:off x="-2092036" y="-830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a:extLst>
              <a:ext uri="{FF2B5EF4-FFF2-40B4-BE49-F238E27FC236}">
                <a16:creationId xmlns:a16="http://schemas.microsoft.com/office/drawing/2014/main" id="{F5BAFEC4-4EDB-46BD-B831-D41D5635E2E8}"/>
              </a:ext>
            </a:extLst>
          </p:cNvPr>
          <p:cNvSpPr>
            <a:spLocks noGrp="1"/>
          </p:cNvSpPr>
          <p:nvPr>
            <p:ph idx="1"/>
          </p:nvPr>
        </p:nvSpPr>
        <p:spPr/>
        <p:txBody>
          <a:bodyPr/>
          <a:lstStyle/>
          <a:p>
            <a:pPr algn="l"/>
            <a:r>
              <a:rPr lang="en-US" b="0" i="0" dirty="0">
                <a:solidFill>
                  <a:srgbClr val="000000"/>
                </a:solidFill>
                <a:effectLst/>
                <a:latin typeface="Helvetica Neue"/>
              </a:rPr>
              <a:t>Final Results of the model.</a:t>
            </a:r>
          </a:p>
          <a:p>
            <a:pPr algn="l">
              <a:buFont typeface="Arial" panose="020B0604020202020204" pitchFamily="34" charset="0"/>
              <a:buChar char="•"/>
            </a:pPr>
            <a:r>
              <a:rPr lang="en-US" b="0" i="0" dirty="0">
                <a:solidFill>
                  <a:srgbClr val="000000"/>
                </a:solidFill>
                <a:effectLst/>
                <a:latin typeface="Helvetica Neue"/>
              </a:rPr>
              <a:t>Mean Squared Error: 2923102.977177814</a:t>
            </a:r>
          </a:p>
          <a:p>
            <a:pPr algn="l">
              <a:buFont typeface="Arial" panose="020B0604020202020204" pitchFamily="34" charset="0"/>
              <a:buChar char="•"/>
            </a:pPr>
            <a:r>
              <a:rPr lang="en-US" b="0" i="0" dirty="0">
                <a:solidFill>
                  <a:srgbClr val="000000"/>
                </a:solidFill>
                <a:effectLst/>
                <a:latin typeface="Helvetica Neue"/>
              </a:rPr>
              <a:t>Root Mean Squared Error: 1709.7084480044584</a:t>
            </a:r>
          </a:p>
          <a:p>
            <a:pPr algn="l">
              <a:buFont typeface="Arial" panose="020B0604020202020204" pitchFamily="34" charset="0"/>
              <a:buChar char="•"/>
            </a:pPr>
            <a:r>
              <a:rPr lang="en-US" b="0" i="0" dirty="0">
                <a:solidFill>
                  <a:srgbClr val="000000"/>
                </a:solidFill>
                <a:effectLst/>
                <a:latin typeface="Helvetica Neue"/>
              </a:rPr>
              <a:t>Mean Absolute Error: 1088.6393668827159</a:t>
            </a:r>
          </a:p>
          <a:p>
            <a:pPr algn="l">
              <a:buFont typeface="Arial" panose="020B0604020202020204" pitchFamily="34" charset="0"/>
              <a:buChar char="•"/>
            </a:pPr>
            <a:r>
              <a:rPr lang="en-US" b="0" i="0" dirty="0">
                <a:solidFill>
                  <a:srgbClr val="000000"/>
                </a:solidFill>
                <a:effectLst/>
                <a:latin typeface="Helvetica Neue"/>
              </a:rPr>
              <a:t>R Squared: 0.9679257611101504</a:t>
            </a:r>
          </a:p>
          <a:p>
            <a:r>
              <a:rPr lang="en-US" dirty="0"/>
              <a:t>Now we can apply the model for business problem.</a:t>
            </a:r>
          </a:p>
        </p:txBody>
      </p:sp>
    </p:spTree>
    <p:extLst>
      <p:ext uri="{BB962C8B-B14F-4D97-AF65-F5344CB8AC3E}">
        <p14:creationId xmlns:p14="http://schemas.microsoft.com/office/powerpoint/2010/main" val="409005596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85C60B-802E-422C-B8F7-329BB20A745D}"/>
              </a:ext>
            </a:extLst>
          </p:cNvPr>
          <p:cNvSpPr>
            <a:spLocks noGrp="1"/>
          </p:cNvSpPr>
          <p:nvPr>
            <p:ph type="title"/>
          </p:nvPr>
        </p:nvSpPr>
        <p:spPr>
          <a:xfrm>
            <a:off x="1595147" y="2431473"/>
            <a:ext cx="10018713" cy="1752599"/>
          </a:xfrm>
        </p:spPr>
        <p:txBody>
          <a:bodyPr>
            <a:normAutofit/>
          </a:bodyPr>
          <a:lstStyle/>
          <a:p>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5546321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56BC-2061-4779-8E4F-3810C3956A74}"/>
              </a:ext>
            </a:extLst>
          </p:cNvPr>
          <p:cNvSpPr>
            <a:spLocks noGrp="1"/>
          </p:cNvSpPr>
          <p:nvPr>
            <p:ph type="title"/>
          </p:nvPr>
        </p:nvSpPr>
        <p:spPr>
          <a:xfrm>
            <a:off x="1484310" y="0"/>
            <a:ext cx="10018713" cy="1205949"/>
          </a:xfrm>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37F5143-65AF-4B0C-8A7A-0E52826384D5}"/>
              </a:ext>
            </a:extLst>
          </p:cNvPr>
          <p:cNvSpPr>
            <a:spLocks noGrp="1"/>
          </p:cNvSpPr>
          <p:nvPr>
            <p:ph idx="1"/>
          </p:nvPr>
        </p:nvSpPr>
        <p:spPr>
          <a:xfrm>
            <a:off x="2677006" y="1205949"/>
            <a:ext cx="7924734" cy="4856922"/>
          </a:xfrm>
        </p:spPr>
        <p:txBody>
          <a:bodyPr>
            <a:normAutofit lnSpcReduction="10000"/>
          </a:bodyPr>
          <a:lstStyle/>
          <a:p>
            <a:r>
              <a:rPr lang="en-US" dirty="0"/>
              <a:t>Regression Analysis.</a:t>
            </a:r>
          </a:p>
          <a:p>
            <a:r>
              <a:rPr lang="en-US" dirty="0"/>
              <a:t>Data Description.</a:t>
            </a:r>
          </a:p>
          <a:p>
            <a:r>
              <a:rPr lang="en-US" dirty="0"/>
              <a:t>Language, Libraries and Software used.</a:t>
            </a:r>
          </a:p>
          <a:p>
            <a:r>
              <a:rPr lang="en-US" dirty="0"/>
              <a:t>Data Cleaning.</a:t>
            </a:r>
          </a:p>
          <a:p>
            <a:r>
              <a:rPr lang="en-US" dirty="0"/>
              <a:t>Getting trends and insights from data.</a:t>
            </a:r>
          </a:p>
          <a:p>
            <a:r>
              <a:rPr lang="en-US" dirty="0"/>
              <a:t>Data Preprocessing – Missing Values, Label Encoding, Scaling</a:t>
            </a:r>
          </a:p>
          <a:p>
            <a:r>
              <a:rPr lang="en-US" dirty="0"/>
              <a:t>Data Modeling</a:t>
            </a:r>
          </a:p>
          <a:p>
            <a:r>
              <a:rPr lang="en-US" dirty="0"/>
              <a:t>Feature Selection – Stepwise Selection</a:t>
            </a:r>
          </a:p>
          <a:p>
            <a:r>
              <a:rPr lang="en-US" dirty="0"/>
              <a:t>Conclusion</a:t>
            </a:r>
          </a:p>
        </p:txBody>
      </p:sp>
    </p:spTree>
    <p:extLst>
      <p:ext uri="{BB962C8B-B14F-4D97-AF65-F5344CB8AC3E}">
        <p14:creationId xmlns:p14="http://schemas.microsoft.com/office/powerpoint/2010/main" val="9610995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6D28-9C3F-4A13-A2B5-46D5889F4164}"/>
              </a:ext>
            </a:extLst>
          </p:cNvPr>
          <p:cNvSpPr>
            <a:spLocks noGrp="1"/>
          </p:cNvSpPr>
          <p:nvPr>
            <p:ph type="title"/>
          </p:nvPr>
        </p:nvSpPr>
        <p:spPr>
          <a:xfrm>
            <a:off x="1471059" y="92766"/>
            <a:ext cx="10018713" cy="573157"/>
          </a:xfrm>
        </p:spPr>
        <p:txBody>
          <a:bodyPr>
            <a:normAutofit fontScale="90000"/>
          </a:bodyPr>
          <a:lstStyle/>
          <a:p>
            <a:r>
              <a:rPr lang="en-US" b="1" dirty="0"/>
              <a:t>Regression Analysis</a:t>
            </a:r>
          </a:p>
        </p:txBody>
      </p:sp>
      <p:sp>
        <p:nvSpPr>
          <p:cNvPr id="3" name="Content Placeholder 2">
            <a:extLst>
              <a:ext uri="{FF2B5EF4-FFF2-40B4-BE49-F238E27FC236}">
                <a16:creationId xmlns:a16="http://schemas.microsoft.com/office/drawing/2014/main" id="{66E34707-09F8-4A5B-92EF-AE359FCA7F51}"/>
              </a:ext>
            </a:extLst>
          </p:cNvPr>
          <p:cNvSpPr>
            <a:spLocks noGrp="1"/>
          </p:cNvSpPr>
          <p:nvPr>
            <p:ph idx="1"/>
          </p:nvPr>
        </p:nvSpPr>
        <p:spPr>
          <a:xfrm>
            <a:off x="1828866" y="665923"/>
            <a:ext cx="10018713" cy="5708373"/>
          </a:xfrm>
        </p:spPr>
        <p:txBody>
          <a:bodyPr>
            <a:normAutofit lnSpcReduction="10000"/>
          </a:bodyPr>
          <a:lstStyle/>
          <a:p>
            <a:pPr marL="0" marR="0" indent="0" algn="just">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Regression analysis</a:t>
            </a:r>
            <a:r>
              <a:rPr lang="en-US" sz="1800" dirty="0">
                <a:effectLst/>
                <a:latin typeface="Calibri" panose="020F0502020204030204" pitchFamily="34" charset="0"/>
                <a:ea typeface="Calibri" panose="020F0502020204030204" pitchFamily="34" charset="0"/>
                <a:cs typeface="Calibri" panose="020F0502020204030204" pitchFamily="34" charset="0"/>
              </a:rPr>
              <a:t> helps one understand how the typical value of the dependent variable changes when any one of the independent variables is varied, while the other independent variables are held fixed. Thus, it provides a good basis for estimating the cost and duration. If y is a dependent variable and 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 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a:effectLst/>
                <a:latin typeface="Calibri" panose="020F0502020204030204" pitchFamily="34" charset="0"/>
                <a:ea typeface="Calibri" panose="020F0502020204030204" pitchFamily="34" charset="0"/>
                <a:cs typeface="Calibri" panose="020F0502020204030204" pitchFamily="34" charset="0"/>
              </a:rPr>
              <a:t> are independent variables then the multiple regression model provides a prediction of y from the xi of the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Y =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a:t>
            </a:r>
            <a:r>
              <a:rPr lang="en-US" sz="1800" dirty="0">
                <a:effectLst/>
                <a:latin typeface="Calibri" panose="020F0502020204030204" pitchFamily="34" charset="0"/>
                <a:ea typeface="Calibri" panose="020F0502020204030204" pitchFamily="34" charset="0"/>
                <a:cs typeface="Calibri" panose="020F0502020204030204" pitchFamily="34" charset="0"/>
              </a:rPr>
              <a:t> +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 +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 + … + β</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err="1">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a:effectLst/>
                <a:latin typeface="Calibri" panose="020F0502020204030204" pitchFamily="34" charset="0"/>
                <a:ea typeface="Calibri" panose="020F0502020204030204" pitchFamily="34" charset="0"/>
                <a:cs typeface="Calibri" panose="020F0502020204030204" pitchFamily="34" charset="0"/>
              </a:rPr>
              <a:t> + ε</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Where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a:t>
            </a:r>
            <a:r>
              <a:rPr lang="en-US" sz="1800" dirty="0">
                <a:effectLst/>
                <a:latin typeface="Calibri" panose="020F0502020204030204" pitchFamily="34" charset="0"/>
                <a:ea typeface="Calibri" panose="020F0502020204030204" pitchFamily="34" charset="0"/>
                <a:cs typeface="Calibri" panose="020F0502020204030204" pitchFamily="34" charset="0"/>
              </a:rPr>
              <a:t> +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 + β</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 + … + β</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err="1">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a:effectLst/>
                <a:latin typeface="Calibri" panose="020F0502020204030204" pitchFamily="34" charset="0"/>
                <a:ea typeface="Calibri" panose="020F0502020204030204" pitchFamily="34" charset="0"/>
                <a:cs typeface="Calibri" panose="020F0502020204030204" pitchFamily="34" charset="0"/>
              </a:rPr>
              <a:t> is the deterministic portion of the model and ε is the random error. We further assume that for any given values of the 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i</a:t>
            </a:r>
            <a:r>
              <a:rPr lang="en-US" sz="1800" dirty="0">
                <a:effectLst/>
                <a:latin typeface="Calibri" panose="020F0502020204030204" pitchFamily="34" charset="0"/>
                <a:ea typeface="Calibri" panose="020F0502020204030204" pitchFamily="34" charset="0"/>
                <a:cs typeface="Calibri" panose="020F0502020204030204" pitchFamily="34" charset="0"/>
              </a:rPr>
              <a:t> the random error ε is normally and independently distributed. </a:t>
            </a:r>
          </a:p>
          <a:p>
            <a:pPr marL="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multiple regression model is based on the following assumptions: </a:t>
            </a: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Linearity:</a:t>
            </a:r>
            <a:r>
              <a:rPr lang="en-US" sz="1800" dirty="0">
                <a:effectLst/>
                <a:latin typeface="Calibri" panose="020F0502020204030204" pitchFamily="34" charset="0"/>
                <a:ea typeface="Calibri" panose="020F0502020204030204" pitchFamily="34" charset="0"/>
                <a:cs typeface="Calibri" panose="020F0502020204030204" pitchFamily="34" charset="0"/>
              </a:rPr>
              <a:t> The dependent variable y can be expressed as a linear combination of the independent variables 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 x</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x</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Independence:</a:t>
            </a:r>
            <a:r>
              <a:rPr lang="en-US" sz="1800" dirty="0">
                <a:effectLst/>
                <a:latin typeface="Calibri" panose="020F0502020204030204" pitchFamily="34" charset="0"/>
                <a:ea typeface="Calibri" panose="020F0502020204030204" pitchFamily="34" charset="0"/>
                <a:cs typeface="Calibri" panose="020F0502020204030204" pitchFamily="34" charset="0"/>
              </a:rPr>
              <a:t> Observations are selected independently and randomly from the population.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Normality:</a:t>
            </a:r>
            <a:r>
              <a:rPr lang="en-US" sz="1800" dirty="0">
                <a:effectLst/>
                <a:latin typeface="Calibri" panose="020F0502020204030204" pitchFamily="34" charset="0"/>
                <a:ea typeface="Calibri" panose="020F0502020204030204" pitchFamily="34" charset="0"/>
                <a:cs typeface="Calibri" panose="020F0502020204030204" pitchFamily="34" charset="0"/>
              </a:rPr>
              <a:t> Observations are normally distributed.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Homoscedasticity: </a:t>
            </a:r>
            <a:r>
              <a:rPr lang="en-US" sz="1800" dirty="0">
                <a:latin typeface="Calibri" panose="020F0502020204030204" pitchFamily="34" charset="0"/>
                <a:ea typeface="Calibri" panose="020F0502020204030204" pitchFamily="34" charset="0"/>
                <a:cs typeface="Times New Roman" panose="02020603050405020304" pitchFamily="18" charset="0"/>
              </a:rPr>
              <a:t>Error terms should have constant variance.</a:t>
            </a:r>
          </a:p>
          <a:p>
            <a:pPr marL="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No Autocorrelation: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Consecutive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error terms should not be correlated.</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No Multicollinearity: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Independent Variables should not be strongly correlated to each other.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53605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6D28-9C3F-4A13-A2B5-46D5889F4164}"/>
              </a:ext>
            </a:extLst>
          </p:cNvPr>
          <p:cNvSpPr>
            <a:spLocks noGrp="1"/>
          </p:cNvSpPr>
          <p:nvPr>
            <p:ph type="title"/>
          </p:nvPr>
        </p:nvSpPr>
        <p:spPr>
          <a:xfrm>
            <a:off x="1471059" y="92766"/>
            <a:ext cx="10018713" cy="573157"/>
          </a:xfrm>
        </p:spPr>
        <p:txBody>
          <a:bodyPr>
            <a:normAutofit fontScale="90000"/>
          </a:bodyPr>
          <a:lstStyle/>
          <a:p>
            <a:r>
              <a:rPr lang="en-US" b="1" dirty="0"/>
              <a:t>Data Description</a:t>
            </a:r>
          </a:p>
        </p:txBody>
      </p:sp>
      <p:sp>
        <p:nvSpPr>
          <p:cNvPr id="3" name="Content Placeholder 2">
            <a:extLst>
              <a:ext uri="{FF2B5EF4-FFF2-40B4-BE49-F238E27FC236}">
                <a16:creationId xmlns:a16="http://schemas.microsoft.com/office/drawing/2014/main" id="{66E34707-09F8-4A5B-92EF-AE359FCA7F51}"/>
              </a:ext>
            </a:extLst>
          </p:cNvPr>
          <p:cNvSpPr>
            <a:spLocks noGrp="1"/>
          </p:cNvSpPr>
          <p:nvPr>
            <p:ph idx="1"/>
          </p:nvPr>
        </p:nvSpPr>
        <p:spPr>
          <a:xfrm>
            <a:off x="1828866" y="665923"/>
            <a:ext cx="10018713" cy="5708373"/>
          </a:xfrm>
        </p:spPr>
        <p:txBody>
          <a:bodyPr>
            <a:normAutofit fontScale="92500" lnSpcReduction="10000"/>
          </a:bodyPr>
          <a:lstStyle/>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Problem Statement: Predict the selling price of used car based on the certain features.</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Data is downloaded from kaggle.com</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Dataset Link: </a:t>
            </a:r>
            <a:r>
              <a:rPr lang="en-US" sz="1300" b="1" dirty="0">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https://www.kaggle.com/tunguz/used-car-auction-prices</a:t>
            </a:r>
            <a:endParaRPr lang="en-US" sz="1300" b="1" dirty="0">
              <a:latin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Features description -----</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Year: </a:t>
            </a:r>
            <a:r>
              <a:rPr lang="en-US" sz="1300" dirty="0">
                <a:latin typeface="Calibri" panose="020F0502020204030204" pitchFamily="34" charset="0"/>
                <a:cs typeface="Times New Roman" panose="02020603050405020304" pitchFamily="18" charset="0"/>
              </a:rPr>
              <a:t>In which year owner buy the car.</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Make: </a:t>
            </a:r>
            <a:r>
              <a:rPr lang="en-US" sz="1300" dirty="0">
                <a:latin typeface="Calibri" panose="020F0502020204030204" pitchFamily="34" charset="0"/>
                <a:cs typeface="Times New Roman" panose="02020603050405020304" pitchFamily="18" charset="0"/>
              </a:rPr>
              <a:t>Company name of the car.</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Model: </a:t>
            </a:r>
            <a:r>
              <a:rPr lang="en-US" sz="1300" dirty="0">
                <a:latin typeface="Calibri" panose="020F0502020204030204" pitchFamily="34" charset="0"/>
                <a:cs typeface="Times New Roman" panose="02020603050405020304" pitchFamily="18" charset="0"/>
              </a:rPr>
              <a:t>model of the car.</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Trim: </a:t>
            </a:r>
            <a:r>
              <a:rPr lang="en-US" sz="1300" dirty="0">
                <a:latin typeface="Calibri" panose="020F0502020204030204" pitchFamily="34" charset="0"/>
                <a:cs typeface="Times New Roman" panose="02020603050405020304" pitchFamily="18" charset="0"/>
              </a:rPr>
              <a:t>A particular version of a model with a particular set of configuration.</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Body: </a:t>
            </a:r>
            <a:r>
              <a:rPr lang="en-US" sz="1300" dirty="0">
                <a:latin typeface="Calibri" panose="020F0502020204030204" pitchFamily="34" charset="0"/>
                <a:cs typeface="Times New Roman" panose="02020603050405020304" pitchFamily="18" charset="0"/>
              </a:rPr>
              <a:t>Body type like Sedan, SUV, Jeep etc.</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Transmission:  </a:t>
            </a:r>
            <a:r>
              <a:rPr lang="en-US" sz="1300" dirty="0">
                <a:latin typeface="Calibri" panose="020F0502020204030204" pitchFamily="34" charset="0"/>
                <a:cs typeface="Times New Roman" panose="02020603050405020304" pitchFamily="18" charset="0"/>
              </a:rPr>
              <a:t>Type of transmission (Automatic/Manual).</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Vin: </a:t>
            </a:r>
            <a:r>
              <a:rPr lang="en-US" sz="1300" dirty="0">
                <a:latin typeface="Calibri" panose="020F0502020204030204" pitchFamily="34" charset="0"/>
                <a:cs typeface="Times New Roman" panose="02020603050405020304" pitchFamily="18" charset="0"/>
              </a:rPr>
              <a:t>An exclusive car identification number allotted to your car by the manufacturer.</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State: </a:t>
            </a:r>
            <a:r>
              <a:rPr lang="en-US" sz="1300" dirty="0">
                <a:latin typeface="Calibri" panose="020F0502020204030204" pitchFamily="34" charset="0"/>
                <a:cs typeface="Times New Roman" panose="02020603050405020304" pitchFamily="18" charset="0"/>
              </a:rPr>
              <a:t>Different states of United States of America.</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Condition: </a:t>
            </a:r>
            <a:r>
              <a:rPr lang="en-US" sz="1300" dirty="0">
                <a:latin typeface="Calibri" panose="020F0502020204030204" pitchFamily="34" charset="0"/>
                <a:cs typeface="Times New Roman" panose="02020603050405020304" pitchFamily="18" charset="0"/>
              </a:rPr>
              <a:t>Rating between 0 and 5 calculated on the bases of different parameters like milage, body damage etc.</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Odometer: </a:t>
            </a:r>
            <a:r>
              <a:rPr lang="en-US" sz="1100" dirty="0">
                <a:solidFill>
                  <a:srgbClr val="202124"/>
                </a:solidFill>
                <a:latin typeface="arial" panose="020B0604020202020204" pitchFamily="34" charset="0"/>
                <a:cs typeface="Times New Roman" panose="02020603050405020304" pitchFamily="18" charset="0"/>
              </a:rPr>
              <a:t>T</a:t>
            </a:r>
            <a:r>
              <a:rPr lang="en-US" sz="1100" i="0" dirty="0">
                <a:solidFill>
                  <a:srgbClr val="202124"/>
                </a:solidFill>
                <a:effectLst/>
                <a:latin typeface="arial" panose="020B0604020202020204" pitchFamily="34" charset="0"/>
              </a:rPr>
              <a:t>he distance traveled by a vehicle.</a:t>
            </a:r>
            <a:endParaRPr lang="en-US" sz="1300" dirty="0">
              <a:latin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Color: </a:t>
            </a:r>
            <a:r>
              <a:rPr lang="en-US" sz="1300" dirty="0">
                <a:latin typeface="Calibri" panose="020F0502020204030204" pitchFamily="34" charset="0"/>
                <a:cs typeface="Times New Roman" panose="02020603050405020304" pitchFamily="18" charset="0"/>
              </a:rPr>
              <a:t>Different colors of the body of cars.</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Interior: </a:t>
            </a:r>
            <a:r>
              <a:rPr lang="en-US" sz="1300" dirty="0">
                <a:latin typeface="Calibri" panose="020F0502020204030204" pitchFamily="34" charset="0"/>
                <a:cs typeface="Times New Roman" panose="02020603050405020304" pitchFamily="18" charset="0"/>
              </a:rPr>
              <a:t>Interior design type</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Seller: </a:t>
            </a:r>
            <a:r>
              <a:rPr lang="en-US" sz="1300" dirty="0">
                <a:latin typeface="Calibri" panose="020F0502020204030204" pitchFamily="34" charset="0"/>
                <a:cs typeface="Times New Roman" panose="02020603050405020304" pitchFamily="18" charset="0"/>
              </a:rPr>
              <a:t>Seller Name</a:t>
            </a:r>
          </a:p>
          <a:p>
            <a:pPr marL="0" marR="0" indent="0" algn="just">
              <a:lnSpc>
                <a:spcPct val="107000"/>
              </a:lnSpc>
              <a:spcBef>
                <a:spcPts val="0"/>
              </a:spcBef>
              <a:spcAft>
                <a:spcPts val="800"/>
              </a:spcAft>
              <a:buNone/>
            </a:pPr>
            <a:r>
              <a:rPr lang="en-US" sz="1300" b="1" dirty="0" err="1">
                <a:latin typeface="Calibri" panose="020F0502020204030204" pitchFamily="34" charset="0"/>
                <a:cs typeface="Times New Roman" panose="02020603050405020304" pitchFamily="18" charset="0"/>
              </a:rPr>
              <a:t>Mmr</a:t>
            </a:r>
            <a:r>
              <a:rPr lang="en-US" sz="1300" b="1" dirty="0">
                <a:latin typeface="Calibri" panose="020F0502020204030204" pitchFamily="34" charset="0"/>
                <a:cs typeface="Times New Roman" panose="02020603050405020304" pitchFamily="18" charset="0"/>
              </a:rPr>
              <a:t>: </a:t>
            </a:r>
            <a:r>
              <a:rPr lang="en-US" sz="1300" dirty="0">
                <a:latin typeface="Calibri" panose="020F0502020204030204" pitchFamily="34" charset="0"/>
                <a:cs typeface="Times New Roman" panose="02020603050405020304" pitchFamily="18" charset="0"/>
              </a:rPr>
              <a:t>Manheim Market Report (MMR) is the premier indicator of wholesale prices.</a:t>
            </a:r>
          </a:p>
          <a:p>
            <a:pPr marL="0" marR="0" indent="0" algn="just">
              <a:lnSpc>
                <a:spcPct val="107000"/>
              </a:lnSpc>
              <a:spcBef>
                <a:spcPts val="0"/>
              </a:spcBef>
              <a:spcAft>
                <a:spcPts val="800"/>
              </a:spcAft>
              <a:buNone/>
            </a:pPr>
            <a:r>
              <a:rPr lang="en-US" sz="1300" b="1" dirty="0" err="1">
                <a:latin typeface="Calibri" panose="020F0502020204030204" pitchFamily="34" charset="0"/>
                <a:cs typeface="Times New Roman" panose="02020603050405020304" pitchFamily="18" charset="0"/>
              </a:rPr>
              <a:t>Sellingprice</a:t>
            </a:r>
            <a:r>
              <a:rPr lang="en-US" sz="1300" b="1" dirty="0">
                <a:latin typeface="Calibri" panose="020F0502020204030204" pitchFamily="34" charset="0"/>
                <a:cs typeface="Times New Roman" panose="02020603050405020304" pitchFamily="18" charset="0"/>
              </a:rPr>
              <a:t>: </a:t>
            </a:r>
            <a:r>
              <a:rPr lang="en-US" sz="1300" dirty="0">
                <a:latin typeface="Calibri" panose="020F0502020204030204" pitchFamily="34" charset="0"/>
                <a:cs typeface="Times New Roman" panose="02020603050405020304" pitchFamily="18" charset="0"/>
              </a:rPr>
              <a:t>Price of the car in auction.</a:t>
            </a:r>
          </a:p>
          <a:p>
            <a:pPr marL="0" marR="0" indent="0" algn="just">
              <a:lnSpc>
                <a:spcPct val="107000"/>
              </a:lnSpc>
              <a:spcBef>
                <a:spcPts val="0"/>
              </a:spcBef>
              <a:spcAft>
                <a:spcPts val="800"/>
              </a:spcAft>
              <a:buNone/>
            </a:pPr>
            <a:r>
              <a:rPr lang="en-US" sz="1300" b="1" dirty="0" err="1">
                <a:latin typeface="Calibri" panose="020F0502020204030204" pitchFamily="34" charset="0"/>
                <a:cs typeface="Times New Roman" panose="02020603050405020304" pitchFamily="18" charset="0"/>
              </a:rPr>
              <a:t>Saledate</a:t>
            </a:r>
            <a:r>
              <a:rPr lang="en-US" sz="1300" b="1" dirty="0">
                <a:latin typeface="Calibri" panose="020F0502020204030204" pitchFamily="34" charset="0"/>
                <a:cs typeface="Times New Roman" panose="02020603050405020304" pitchFamily="18" charset="0"/>
              </a:rPr>
              <a:t>: </a:t>
            </a:r>
            <a:r>
              <a:rPr lang="en-US" sz="1300" dirty="0">
                <a:latin typeface="Calibri" panose="020F0502020204030204" pitchFamily="34" charset="0"/>
                <a:cs typeface="Times New Roman" panose="02020603050405020304" pitchFamily="18" charset="0"/>
              </a:rPr>
              <a:t>Date of selling.</a:t>
            </a:r>
          </a:p>
        </p:txBody>
      </p:sp>
    </p:spTree>
    <p:extLst>
      <p:ext uri="{BB962C8B-B14F-4D97-AF65-F5344CB8AC3E}">
        <p14:creationId xmlns:p14="http://schemas.microsoft.com/office/powerpoint/2010/main" val="154309081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6D28-9C3F-4A13-A2B5-46D5889F4164}"/>
              </a:ext>
            </a:extLst>
          </p:cNvPr>
          <p:cNvSpPr>
            <a:spLocks noGrp="1"/>
          </p:cNvSpPr>
          <p:nvPr>
            <p:ph type="title"/>
          </p:nvPr>
        </p:nvSpPr>
        <p:spPr>
          <a:xfrm>
            <a:off x="1471059" y="92766"/>
            <a:ext cx="10018713" cy="573157"/>
          </a:xfrm>
        </p:spPr>
        <p:txBody>
          <a:bodyPr>
            <a:normAutofit fontScale="90000"/>
          </a:bodyPr>
          <a:lstStyle/>
          <a:p>
            <a:r>
              <a:rPr lang="en-US" b="1" dirty="0"/>
              <a:t>Language, Libraries and Software used.</a:t>
            </a:r>
          </a:p>
        </p:txBody>
      </p:sp>
      <p:sp>
        <p:nvSpPr>
          <p:cNvPr id="3" name="Content Placeholder 2">
            <a:extLst>
              <a:ext uri="{FF2B5EF4-FFF2-40B4-BE49-F238E27FC236}">
                <a16:creationId xmlns:a16="http://schemas.microsoft.com/office/drawing/2014/main" id="{66E34707-09F8-4A5B-92EF-AE359FCA7F51}"/>
              </a:ext>
            </a:extLst>
          </p:cNvPr>
          <p:cNvSpPr>
            <a:spLocks noGrp="1"/>
          </p:cNvSpPr>
          <p:nvPr>
            <p:ph idx="1"/>
          </p:nvPr>
        </p:nvSpPr>
        <p:spPr>
          <a:xfrm>
            <a:off x="1828866" y="665923"/>
            <a:ext cx="10018713" cy="5708373"/>
          </a:xfrm>
        </p:spPr>
        <p:txBody>
          <a:bodyPr>
            <a:normAutofit/>
          </a:bodyPr>
          <a:lstStyle/>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Language used: Python3</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IDE used: </a:t>
            </a:r>
            <a:r>
              <a:rPr lang="en-US" sz="1300" b="1" dirty="0" err="1">
                <a:latin typeface="Calibri" panose="020F0502020204030204" pitchFamily="34" charset="0"/>
                <a:cs typeface="Times New Roman" panose="02020603050405020304" pitchFamily="18" charset="0"/>
              </a:rPr>
              <a:t>Jupyter</a:t>
            </a:r>
            <a:r>
              <a:rPr lang="en-US" sz="1300" b="1" dirty="0">
                <a:latin typeface="Calibri" panose="020F0502020204030204" pitchFamily="34" charset="0"/>
                <a:cs typeface="Times New Roman" panose="02020603050405020304" pitchFamily="18" charset="0"/>
              </a:rPr>
              <a:t> Notebook, MS Excel (To understand the dataset using filters)</a:t>
            </a:r>
          </a:p>
          <a:p>
            <a:pPr marL="0" marR="0" indent="0" algn="just">
              <a:lnSpc>
                <a:spcPct val="107000"/>
              </a:lnSpc>
              <a:spcBef>
                <a:spcPts val="0"/>
              </a:spcBef>
              <a:spcAft>
                <a:spcPts val="800"/>
              </a:spcAft>
              <a:buNone/>
            </a:pPr>
            <a:r>
              <a:rPr lang="en-US" sz="1300" b="1" dirty="0">
                <a:latin typeface="Calibri" panose="020F0502020204030204" pitchFamily="34" charset="0"/>
                <a:cs typeface="Times New Roman" panose="02020603050405020304" pitchFamily="18" charset="0"/>
              </a:rPr>
              <a:t>Libraries used: </a:t>
            </a:r>
          </a:p>
          <a:p>
            <a:pPr marL="342900" marR="0" indent="-342900" algn="just">
              <a:lnSpc>
                <a:spcPct val="107000"/>
              </a:lnSpc>
              <a:spcBef>
                <a:spcPts val="0"/>
              </a:spcBef>
              <a:spcAft>
                <a:spcPts val="800"/>
              </a:spcAft>
              <a:buAutoNum type="arabicPeriod"/>
            </a:pPr>
            <a:r>
              <a:rPr lang="en-US" sz="1300" b="1" dirty="0">
                <a:latin typeface="Calibri" panose="020F0502020204030204" pitchFamily="34" charset="0"/>
                <a:cs typeface="Times New Roman" panose="02020603050405020304" pitchFamily="18" charset="0"/>
              </a:rPr>
              <a:t>Pandas: </a:t>
            </a:r>
            <a:r>
              <a:rPr lang="en-US" sz="1300" dirty="0">
                <a:latin typeface="Calibri" panose="020F0502020204030204" pitchFamily="34" charset="0"/>
                <a:cs typeface="Times New Roman" panose="02020603050405020304" pitchFamily="18" charset="0"/>
              </a:rPr>
              <a:t>Pandas is an open source, BSD-licensed library providing high-performance, easy-to-use data structures and data analysis tools for the Python programming.</a:t>
            </a:r>
          </a:p>
          <a:p>
            <a:pPr marL="342900" indent="-342900" algn="just">
              <a:lnSpc>
                <a:spcPct val="107000"/>
              </a:lnSpc>
              <a:spcBef>
                <a:spcPts val="0"/>
              </a:spcBef>
              <a:spcAft>
                <a:spcPts val="800"/>
              </a:spcAft>
              <a:buFont typeface="Arial"/>
              <a:buAutoNum type="arabicPeriod"/>
            </a:pPr>
            <a:r>
              <a:rPr lang="en-US" sz="1300" b="1" dirty="0" err="1">
                <a:latin typeface="Calibri" panose="020F0502020204030204" pitchFamily="34" charset="0"/>
                <a:cs typeface="Times New Roman" panose="02020603050405020304" pitchFamily="18" charset="0"/>
              </a:rPr>
              <a:t>Numpy</a:t>
            </a:r>
            <a:r>
              <a:rPr lang="en-US" sz="1300" b="1" dirty="0">
                <a:latin typeface="Calibri" panose="020F0502020204030204" pitchFamily="34" charset="0"/>
                <a:cs typeface="Times New Roman" panose="02020603050405020304" pitchFamily="18" charset="0"/>
              </a:rPr>
              <a:t>: </a:t>
            </a:r>
            <a:r>
              <a:rPr lang="en-US" sz="1300" dirty="0">
                <a:latin typeface="Calibri" panose="020F0502020204030204" pitchFamily="34" charset="0"/>
                <a:cs typeface="Times New Roman" panose="02020603050405020304" pitchFamily="18" charset="0"/>
              </a:rPr>
              <a:t>NumPy (Numerical Python) is a general-purpose array-processing package. It provides a high-performance multidimensional array object, and tools for working with these arrays.</a:t>
            </a:r>
            <a:endParaRPr lang="en-US" sz="1300" b="1" dirty="0">
              <a:latin typeface="Calibri" panose="020F0502020204030204" pitchFamily="34" charset="0"/>
              <a:cs typeface="Times New Roman" panose="02020603050405020304" pitchFamily="18" charset="0"/>
            </a:endParaRPr>
          </a:p>
          <a:p>
            <a:pPr marL="342900" indent="-342900" algn="just">
              <a:lnSpc>
                <a:spcPct val="107000"/>
              </a:lnSpc>
              <a:spcBef>
                <a:spcPts val="0"/>
              </a:spcBef>
              <a:spcAft>
                <a:spcPts val="800"/>
              </a:spcAft>
              <a:buFont typeface="Arial"/>
              <a:buAutoNum type="arabicPeriod"/>
            </a:pPr>
            <a:r>
              <a:rPr lang="en-US" sz="1300" b="1" dirty="0">
                <a:latin typeface="Calibri" panose="020F0502020204030204" pitchFamily="34" charset="0"/>
                <a:cs typeface="Times New Roman" panose="02020603050405020304" pitchFamily="18" charset="0"/>
              </a:rPr>
              <a:t>Matplotlib: </a:t>
            </a:r>
            <a:r>
              <a:rPr lang="en-US" sz="1300" dirty="0" err="1">
                <a:latin typeface="Calibri" panose="020F0502020204030204" pitchFamily="34" charset="0"/>
                <a:cs typeface="Times New Roman" panose="02020603050405020304" pitchFamily="18" charset="0"/>
              </a:rPr>
              <a:t>Matplotlib.pyplot</a:t>
            </a:r>
            <a:r>
              <a:rPr lang="en-US" sz="1300" dirty="0">
                <a:latin typeface="Calibri" panose="020F0502020204030204" pitchFamily="34" charset="0"/>
                <a:cs typeface="Times New Roman" panose="02020603050405020304" pitchFamily="18" charset="0"/>
              </a:rPr>
              <a:t> is a collection of command style functions that make matplotlib work like MATLAB. Each </a:t>
            </a:r>
            <a:r>
              <a:rPr lang="en-US" sz="1300" dirty="0" err="1">
                <a:latin typeface="Calibri" panose="020F0502020204030204" pitchFamily="34" charset="0"/>
                <a:cs typeface="Times New Roman" panose="02020603050405020304" pitchFamily="18" charset="0"/>
              </a:rPr>
              <a:t>pyplot</a:t>
            </a:r>
            <a:r>
              <a:rPr lang="en-US" sz="1300" dirty="0">
                <a:latin typeface="Calibri" panose="020F0502020204030204" pitchFamily="34" charset="0"/>
                <a:cs typeface="Times New Roman" panose="02020603050405020304" pitchFamily="18" charset="0"/>
              </a:rPr>
              <a:t> function makes some change to a figure: e.g., creates a figure, creates a plotting area in a figure, plots some lines in a plotting area, decorates the plot with labels, etc.</a:t>
            </a:r>
          </a:p>
          <a:p>
            <a:pPr marL="342900" marR="0" indent="-342900" algn="just">
              <a:lnSpc>
                <a:spcPct val="107000"/>
              </a:lnSpc>
              <a:spcBef>
                <a:spcPts val="0"/>
              </a:spcBef>
              <a:spcAft>
                <a:spcPts val="800"/>
              </a:spcAft>
              <a:buAutoNum type="arabicPeriod"/>
            </a:pPr>
            <a:r>
              <a:rPr lang="en-US" sz="1300" b="1" dirty="0">
                <a:latin typeface="Calibri" panose="020F0502020204030204" pitchFamily="34" charset="0"/>
                <a:cs typeface="Times New Roman" panose="02020603050405020304" pitchFamily="18" charset="0"/>
              </a:rPr>
              <a:t>Seaborn: </a:t>
            </a:r>
            <a:r>
              <a:rPr lang="en-US" sz="1300" dirty="0">
                <a:latin typeface="Calibri" panose="020F0502020204030204" pitchFamily="34" charset="0"/>
                <a:cs typeface="Times New Roman" panose="02020603050405020304" pitchFamily="18" charset="0"/>
              </a:rPr>
              <a:t>Seaborn is a Python visualization library based on matplotlib. It provides a high-level interface for drawing attractive statistical graphics.</a:t>
            </a:r>
          </a:p>
          <a:p>
            <a:pPr marL="342900" marR="0" indent="-342900" algn="just">
              <a:lnSpc>
                <a:spcPct val="107000"/>
              </a:lnSpc>
              <a:spcBef>
                <a:spcPts val="0"/>
              </a:spcBef>
              <a:spcAft>
                <a:spcPts val="800"/>
              </a:spcAft>
              <a:buAutoNum type="arabicPeriod"/>
            </a:pPr>
            <a:r>
              <a:rPr lang="en-US" sz="1300" b="1" dirty="0" err="1">
                <a:latin typeface="Calibri" panose="020F0502020204030204" pitchFamily="34" charset="0"/>
                <a:cs typeface="Times New Roman" panose="02020603050405020304" pitchFamily="18" charset="0"/>
              </a:rPr>
              <a:t>Sklearn</a:t>
            </a:r>
            <a:r>
              <a:rPr lang="en-US" sz="1300" b="1" dirty="0">
                <a:latin typeface="Calibri" panose="020F0502020204030204" pitchFamily="34" charset="0"/>
                <a:cs typeface="Times New Roman" panose="02020603050405020304" pitchFamily="18" charset="0"/>
              </a:rPr>
              <a:t>: </a:t>
            </a:r>
            <a:r>
              <a:rPr lang="en-US" sz="1300" dirty="0">
                <a:latin typeface="Calibri" panose="020F0502020204030204" pitchFamily="34" charset="0"/>
                <a:cs typeface="Times New Roman" panose="02020603050405020304" pitchFamily="18" charset="0"/>
              </a:rPr>
              <a:t>Scikit-learn is a free software machine learning library. It features various classification, regression and clustering algorithms including support vector machines, etc.</a:t>
            </a:r>
          </a:p>
          <a:p>
            <a:pPr marL="0" marR="0" indent="0" algn="just">
              <a:lnSpc>
                <a:spcPct val="107000"/>
              </a:lnSpc>
              <a:spcBef>
                <a:spcPts val="0"/>
              </a:spcBef>
              <a:spcAft>
                <a:spcPts val="800"/>
              </a:spcAft>
              <a:buNone/>
            </a:pPr>
            <a:endParaRPr lang="en-US" sz="1300"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2564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BD59-9E5E-4768-B770-88FA2EC0A587}"/>
              </a:ext>
            </a:extLst>
          </p:cNvPr>
          <p:cNvSpPr>
            <a:spLocks noGrp="1"/>
          </p:cNvSpPr>
          <p:nvPr>
            <p:ph type="title"/>
          </p:nvPr>
        </p:nvSpPr>
        <p:spPr/>
        <p:txBody>
          <a:bodyPr/>
          <a:lstStyle/>
          <a:p>
            <a:r>
              <a:rPr lang="en-US" dirty="0"/>
              <a:t>Approach and Methodology</a:t>
            </a:r>
          </a:p>
        </p:txBody>
      </p:sp>
      <p:sp>
        <p:nvSpPr>
          <p:cNvPr id="3" name="Content Placeholder 2">
            <a:extLst>
              <a:ext uri="{FF2B5EF4-FFF2-40B4-BE49-F238E27FC236}">
                <a16:creationId xmlns:a16="http://schemas.microsoft.com/office/drawing/2014/main" id="{7D1B018B-8993-40BC-B052-BD2FCD4F6FE4}"/>
              </a:ext>
            </a:extLst>
          </p:cNvPr>
          <p:cNvSpPr>
            <a:spLocks noGrp="1"/>
          </p:cNvSpPr>
          <p:nvPr>
            <p:ph idx="1"/>
          </p:nvPr>
        </p:nvSpPr>
        <p:spPr/>
        <p:txBody>
          <a:bodyPr/>
          <a:lstStyle/>
          <a:p>
            <a:pPr marL="0" indent="0">
              <a:buNone/>
            </a:pPr>
            <a:r>
              <a:rPr lang="en-US" dirty="0"/>
              <a:t>I completed the project  in five steps:</a:t>
            </a:r>
          </a:p>
          <a:p>
            <a:pPr marL="457200" indent="-457200">
              <a:buAutoNum type="arabicPeriod"/>
            </a:pPr>
            <a:r>
              <a:rPr lang="en-US" dirty="0"/>
              <a:t>Data Cleaning</a:t>
            </a:r>
          </a:p>
          <a:p>
            <a:pPr marL="457200" indent="-457200">
              <a:buAutoNum type="arabicPeriod"/>
            </a:pPr>
            <a:r>
              <a:rPr lang="en-US" dirty="0"/>
              <a:t>Data Exploration</a:t>
            </a:r>
          </a:p>
          <a:p>
            <a:pPr marL="457200" indent="-457200">
              <a:buAutoNum type="arabicPeriod"/>
            </a:pPr>
            <a:r>
              <a:rPr lang="en-US" dirty="0"/>
              <a:t>Data Visualization and Getting Insights</a:t>
            </a:r>
          </a:p>
          <a:p>
            <a:pPr marL="457200" indent="-457200">
              <a:buAutoNum type="arabicPeriod"/>
            </a:pPr>
            <a:r>
              <a:rPr lang="en-US" dirty="0"/>
              <a:t>Data Modeling</a:t>
            </a:r>
          </a:p>
          <a:p>
            <a:pPr marL="457200" indent="-457200">
              <a:buAutoNum type="arabicPeriod"/>
            </a:pPr>
            <a:r>
              <a:rPr lang="en-US" dirty="0"/>
              <a:t>Improving the Model</a:t>
            </a:r>
          </a:p>
        </p:txBody>
      </p:sp>
    </p:spTree>
    <p:extLst>
      <p:ext uri="{BB962C8B-B14F-4D97-AF65-F5344CB8AC3E}">
        <p14:creationId xmlns:p14="http://schemas.microsoft.com/office/powerpoint/2010/main" val="348984514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98BC-D1BA-4162-BC4E-6EDD9E6142F2}"/>
              </a:ext>
            </a:extLst>
          </p:cNvPr>
          <p:cNvSpPr>
            <a:spLocks noGrp="1"/>
          </p:cNvSpPr>
          <p:nvPr>
            <p:ph type="title"/>
          </p:nvPr>
        </p:nvSpPr>
        <p:spPr/>
        <p:txBody>
          <a:bodyPr/>
          <a:lstStyle/>
          <a:p>
            <a:r>
              <a:rPr lang="en-US" dirty="0"/>
              <a:t>1. Data Cleaning</a:t>
            </a:r>
          </a:p>
        </p:txBody>
      </p:sp>
      <p:sp>
        <p:nvSpPr>
          <p:cNvPr id="3" name="Content Placeholder 2">
            <a:extLst>
              <a:ext uri="{FF2B5EF4-FFF2-40B4-BE49-F238E27FC236}">
                <a16:creationId xmlns:a16="http://schemas.microsoft.com/office/drawing/2014/main" id="{025B4F3F-8FEB-45E5-99B3-08AC3AF620B4}"/>
              </a:ext>
            </a:extLst>
          </p:cNvPr>
          <p:cNvSpPr>
            <a:spLocks noGrp="1"/>
          </p:cNvSpPr>
          <p:nvPr>
            <p:ph idx="1"/>
          </p:nvPr>
        </p:nvSpPr>
        <p:spPr/>
        <p:txBody>
          <a:bodyPr>
            <a:normAutofit fontScale="85000" lnSpcReduction="20000"/>
          </a:bodyPr>
          <a:lstStyle/>
          <a:p>
            <a:r>
              <a:rPr lang="en-US" dirty="0"/>
              <a:t>Renamed the values like replace _ by None.</a:t>
            </a:r>
          </a:p>
          <a:p>
            <a:r>
              <a:rPr lang="en-US" dirty="0"/>
              <a:t>Imputed ‘automatic’ instead of null values in transmission.</a:t>
            </a:r>
          </a:p>
          <a:p>
            <a:r>
              <a:rPr lang="en-US" dirty="0"/>
              <a:t>Dropped all other null values.</a:t>
            </a:r>
          </a:p>
          <a:p>
            <a:r>
              <a:rPr lang="en-US" dirty="0"/>
              <a:t>Converted all the categorical values in lower case because there were some values in both lowercase and in capitalize case.</a:t>
            </a:r>
          </a:p>
          <a:p>
            <a:r>
              <a:rPr lang="en-US" dirty="0"/>
              <a:t>Dropped vin categorical column because it had 98.5% unique values.</a:t>
            </a:r>
          </a:p>
          <a:p>
            <a:r>
              <a:rPr lang="en-US" dirty="0"/>
              <a:t>Created </a:t>
            </a:r>
            <a:r>
              <a:rPr lang="en-US" dirty="0" err="1"/>
              <a:t>saleyear</a:t>
            </a:r>
            <a:r>
              <a:rPr lang="en-US" dirty="0"/>
              <a:t> column using </a:t>
            </a:r>
            <a:r>
              <a:rPr lang="en-US" dirty="0" err="1"/>
              <a:t>saledate</a:t>
            </a:r>
            <a:r>
              <a:rPr lang="en-US" dirty="0"/>
              <a:t> and then age column using </a:t>
            </a:r>
            <a:r>
              <a:rPr lang="en-US" dirty="0" err="1"/>
              <a:t>saleyear</a:t>
            </a:r>
            <a:r>
              <a:rPr lang="en-US" dirty="0"/>
              <a:t>-year</a:t>
            </a:r>
          </a:p>
          <a:p>
            <a:r>
              <a:rPr lang="en-US" dirty="0"/>
              <a:t>Dropped unnecessary columns like year, </a:t>
            </a:r>
            <a:r>
              <a:rPr lang="en-US" dirty="0" err="1"/>
              <a:t>saleyear</a:t>
            </a:r>
            <a:r>
              <a:rPr lang="en-US" dirty="0"/>
              <a:t>, </a:t>
            </a:r>
            <a:r>
              <a:rPr lang="en-US" dirty="0" err="1"/>
              <a:t>saledate</a:t>
            </a:r>
            <a:endParaRPr lang="en-US" dirty="0"/>
          </a:p>
          <a:p>
            <a:endParaRPr lang="en-US" dirty="0"/>
          </a:p>
        </p:txBody>
      </p:sp>
    </p:spTree>
    <p:extLst>
      <p:ext uri="{BB962C8B-B14F-4D97-AF65-F5344CB8AC3E}">
        <p14:creationId xmlns:p14="http://schemas.microsoft.com/office/powerpoint/2010/main" val="57898904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93ED-5279-493F-B8AA-646FEE941737}"/>
              </a:ext>
            </a:extLst>
          </p:cNvPr>
          <p:cNvSpPr>
            <a:spLocks noGrp="1"/>
          </p:cNvSpPr>
          <p:nvPr>
            <p:ph type="title"/>
          </p:nvPr>
        </p:nvSpPr>
        <p:spPr>
          <a:xfrm>
            <a:off x="4697628" y="162860"/>
            <a:ext cx="3883024" cy="570571"/>
          </a:xfrm>
          <a:ln>
            <a:solidFill>
              <a:schemeClr val="tx1"/>
            </a:solidFill>
          </a:ln>
        </p:spPr>
        <p:txBody>
          <a:bodyPr>
            <a:normAutofit fontScale="90000"/>
          </a:bodyPr>
          <a:lstStyle/>
          <a:p>
            <a:r>
              <a:rPr lang="en-US" dirty="0"/>
              <a:t>2. Data Exploration </a:t>
            </a:r>
          </a:p>
        </p:txBody>
      </p:sp>
      <p:sp>
        <p:nvSpPr>
          <p:cNvPr id="3" name="Content Placeholder 2">
            <a:extLst>
              <a:ext uri="{FF2B5EF4-FFF2-40B4-BE49-F238E27FC236}">
                <a16:creationId xmlns:a16="http://schemas.microsoft.com/office/drawing/2014/main" id="{9E80292F-3089-413F-B1D1-57BBE90CB040}"/>
              </a:ext>
            </a:extLst>
          </p:cNvPr>
          <p:cNvSpPr>
            <a:spLocks noGrp="1"/>
          </p:cNvSpPr>
          <p:nvPr>
            <p:ph idx="1"/>
          </p:nvPr>
        </p:nvSpPr>
        <p:spPr>
          <a:xfrm>
            <a:off x="2173286" y="832293"/>
            <a:ext cx="9750426" cy="1465434"/>
          </a:xfrm>
        </p:spPr>
        <p:txBody>
          <a:bodyPr>
            <a:normAutofit/>
          </a:bodyPr>
          <a:lstStyle/>
          <a:p>
            <a:r>
              <a:rPr lang="en-US" dirty="0"/>
              <a:t>Analyzed the </a:t>
            </a:r>
            <a:r>
              <a:rPr lang="en-US" dirty="0" err="1"/>
              <a:t>saleprice</a:t>
            </a:r>
            <a:r>
              <a:rPr lang="en-US" dirty="0"/>
              <a:t> – It had right skewed distribution, and lot of outliers in the right because of luxury cars, tried to convert into log normalization and sqrt normalization</a:t>
            </a:r>
          </a:p>
        </p:txBody>
      </p:sp>
      <p:sp>
        <p:nvSpPr>
          <p:cNvPr id="5" name="Content Placeholder 2">
            <a:extLst>
              <a:ext uri="{FF2B5EF4-FFF2-40B4-BE49-F238E27FC236}">
                <a16:creationId xmlns:a16="http://schemas.microsoft.com/office/drawing/2014/main" id="{78BC723F-FB47-4339-BE4F-7E555A1695FF}"/>
              </a:ext>
            </a:extLst>
          </p:cNvPr>
          <p:cNvSpPr txBox="1">
            <a:spLocks/>
          </p:cNvSpPr>
          <p:nvPr/>
        </p:nvSpPr>
        <p:spPr>
          <a:xfrm>
            <a:off x="2173287" y="3634154"/>
            <a:ext cx="10018713" cy="330920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pic>
        <p:nvPicPr>
          <p:cNvPr id="1028" name="Picture 4">
            <a:extLst>
              <a:ext uri="{FF2B5EF4-FFF2-40B4-BE49-F238E27FC236}">
                <a16:creationId xmlns:a16="http://schemas.microsoft.com/office/drawing/2014/main" id="{9B33EA79-AC4A-45D3-A32B-B8E0AD4C5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6" y="2152127"/>
            <a:ext cx="9750426" cy="19298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7753EE6-F8CA-4311-890B-FDA46FE22336}"/>
              </a:ext>
            </a:extLst>
          </p:cNvPr>
          <p:cNvSpPr/>
          <p:nvPr/>
        </p:nvSpPr>
        <p:spPr>
          <a:xfrm>
            <a:off x="-569556" y="6340615"/>
            <a:ext cx="1867519" cy="1917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BED163-557F-40D9-BF1D-0EFADCA7B25B}"/>
              </a:ext>
            </a:extLst>
          </p:cNvPr>
          <p:cNvSpPr/>
          <p:nvPr/>
        </p:nvSpPr>
        <p:spPr>
          <a:xfrm>
            <a:off x="5343740" y="4349510"/>
            <a:ext cx="2590800" cy="2109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035EAA-0F4C-411D-A38B-1D56E4024E5B}"/>
              </a:ext>
            </a:extLst>
          </p:cNvPr>
          <p:cNvSpPr/>
          <p:nvPr/>
        </p:nvSpPr>
        <p:spPr>
          <a:xfrm>
            <a:off x="8900244" y="4363773"/>
            <a:ext cx="2590800" cy="2109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F4693550-C6FE-40C1-ACA9-040ED128C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508" y="4082016"/>
            <a:ext cx="3149965" cy="2376836"/>
          </a:xfrm>
          <a:prstGeom prst="rect">
            <a:avLst/>
          </a:prstGeom>
          <a:noFill/>
          <a:ln>
            <a:noFill/>
          </a:ln>
        </p:spPr>
      </p:pic>
      <p:pic>
        <p:nvPicPr>
          <p:cNvPr id="1032" name="Picture 8">
            <a:extLst>
              <a:ext uri="{FF2B5EF4-FFF2-40B4-BE49-F238E27FC236}">
                <a16:creationId xmlns:a16="http://schemas.microsoft.com/office/drawing/2014/main" id="{7265FC60-0109-446A-93C9-05F20CEB7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473" y="4264913"/>
            <a:ext cx="3262566" cy="21939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5C88F18-B511-4FD2-9A55-6E068FDBA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9863" y="4264912"/>
            <a:ext cx="3113849" cy="21093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53446C-96D7-40B5-BA55-A8DF70F8B34F}"/>
              </a:ext>
            </a:extLst>
          </p:cNvPr>
          <p:cNvSpPr txBox="1"/>
          <p:nvPr/>
        </p:nvSpPr>
        <p:spPr>
          <a:xfrm>
            <a:off x="3740402" y="4705873"/>
            <a:ext cx="1131021" cy="374073"/>
          </a:xfrm>
          <a:prstGeom prst="rect">
            <a:avLst/>
          </a:prstGeom>
          <a:noFill/>
        </p:spPr>
        <p:txBody>
          <a:bodyPr wrap="square" rtlCol="0">
            <a:spAutoFit/>
          </a:bodyPr>
          <a:lstStyle/>
          <a:p>
            <a:r>
              <a:rPr lang="en-US" dirty="0"/>
              <a:t>Actual</a:t>
            </a:r>
          </a:p>
        </p:txBody>
      </p:sp>
      <p:sp>
        <p:nvSpPr>
          <p:cNvPr id="7" name="TextBox 6">
            <a:extLst>
              <a:ext uri="{FF2B5EF4-FFF2-40B4-BE49-F238E27FC236}">
                <a16:creationId xmlns:a16="http://schemas.microsoft.com/office/drawing/2014/main" id="{2B491311-2B56-4AA2-8F82-E8C7EB3E9610}"/>
              </a:ext>
            </a:extLst>
          </p:cNvPr>
          <p:cNvSpPr txBox="1"/>
          <p:nvPr/>
        </p:nvSpPr>
        <p:spPr>
          <a:xfrm>
            <a:off x="5748374" y="4692019"/>
            <a:ext cx="918842" cy="369332"/>
          </a:xfrm>
          <a:prstGeom prst="rect">
            <a:avLst/>
          </a:prstGeom>
          <a:noFill/>
        </p:spPr>
        <p:txBody>
          <a:bodyPr wrap="square" rtlCol="0">
            <a:spAutoFit/>
          </a:bodyPr>
          <a:lstStyle/>
          <a:p>
            <a:r>
              <a:rPr lang="en-US" dirty="0"/>
              <a:t>Log</a:t>
            </a:r>
          </a:p>
        </p:txBody>
      </p:sp>
      <p:sp>
        <p:nvSpPr>
          <p:cNvPr id="10" name="TextBox 9">
            <a:extLst>
              <a:ext uri="{FF2B5EF4-FFF2-40B4-BE49-F238E27FC236}">
                <a16:creationId xmlns:a16="http://schemas.microsoft.com/office/drawing/2014/main" id="{EE43CA96-D0A7-49B1-905A-D06B40640AE6}"/>
              </a:ext>
            </a:extLst>
          </p:cNvPr>
          <p:cNvSpPr txBox="1"/>
          <p:nvPr/>
        </p:nvSpPr>
        <p:spPr>
          <a:xfrm>
            <a:off x="10654145" y="4657913"/>
            <a:ext cx="848877" cy="369332"/>
          </a:xfrm>
          <a:prstGeom prst="rect">
            <a:avLst/>
          </a:prstGeom>
          <a:noFill/>
        </p:spPr>
        <p:txBody>
          <a:bodyPr wrap="square" rtlCol="0">
            <a:spAutoFit/>
          </a:bodyPr>
          <a:lstStyle/>
          <a:p>
            <a:r>
              <a:rPr lang="en-US" dirty="0"/>
              <a:t>SQRT</a:t>
            </a:r>
          </a:p>
        </p:txBody>
      </p:sp>
    </p:spTree>
    <p:extLst>
      <p:ext uri="{BB962C8B-B14F-4D97-AF65-F5344CB8AC3E}">
        <p14:creationId xmlns:p14="http://schemas.microsoft.com/office/powerpoint/2010/main" val="135031610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7D7C-B113-4B1C-966B-BD8BEE8148FC}"/>
              </a:ext>
            </a:extLst>
          </p:cNvPr>
          <p:cNvSpPr>
            <a:spLocks noGrp="1"/>
          </p:cNvSpPr>
          <p:nvPr>
            <p:ph type="title"/>
          </p:nvPr>
        </p:nvSpPr>
        <p:spPr>
          <a:xfrm>
            <a:off x="3936408" y="-17810"/>
            <a:ext cx="4672732" cy="602673"/>
          </a:xfrm>
          <a:ln>
            <a:solidFill>
              <a:schemeClr val="tx1"/>
            </a:solidFill>
          </a:ln>
        </p:spPr>
        <p:txBody>
          <a:bodyPr>
            <a:normAutofit fontScale="90000"/>
          </a:bodyPr>
          <a:lstStyle/>
          <a:p>
            <a:r>
              <a:rPr lang="en-US" dirty="0"/>
              <a:t>3. Data Visualizations</a:t>
            </a:r>
          </a:p>
        </p:txBody>
      </p:sp>
      <p:sp>
        <p:nvSpPr>
          <p:cNvPr id="4" name="Rectangle 3">
            <a:extLst>
              <a:ext uri="{FF2B5EF4-FFF2-40B4-BE49-F238E27FC236}">
                <a16:creationId xmlns:a16="http://schemas.microsoft.com/office/drawing/2014/main" id="{C662FE6D-46CC-411C-A05C-084CC1E34E2E}"/>
              </a:ext>
            </a:extLst>
          </p:cNvPr>
          <p:cNvSpPr/>
          <p:nvPr/>
        </p:nvSpPr>
        <p:spPr>
          <a:xfrm>
            <a:off x="2020887" y="1066800"/>
            <a:ext cx="2093913" cy="2362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B2C9351-8BA9-4221-B166-D464CE2A0E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6817" y="1066800"/>
            <a:ext cx="4319182" cy="2642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C8619D-973A-47F7-88E7-03AF3F5BD94D}"/>
              </a:ext>
            </a:extLst>
          </p:cNvPr>
          <p:cNvSpPr txBox="1"/>
          <p:nvPr/>
        </p:nvSpPr>
        <p:spPr>
          <a:xfrm>
            <a:off x="2893958" y="697468"/>
            <a:ext cx="2498924" cy="369332"/>
          </a:xfrm>
          <a:prstGeom prst="rect">
            <a:avLst/>
          </a:prstGeom>
          <a:noFill/>
          <a:ln>
            <a:solidFill>
              <a:schemeClr val="tx1"/>
            </a:solidFill>
          </a:ln>
        </p:spPr>
        <p:txBody>
          <a:bodyPr wrap="square" rtlCol="0">
            <a:spAutoFit/>
          </a:bodyPr>
          <a:lstStyle/>
          <a:p>
            <a:r>
              <a:rPr lang="en-US" dirty="0"/>
              <a:t>Most selling Luxury Cars</a:t>
            </a:r>
          </a:p>
        </p:txBody>
      </p:sp>
      <p:sp>
        <p:nvSpPr>
          <p:cNvPr id="6" name="TextBox 5">
            <a:extLst>
              <a:ext uri="{FF2B5EF4-FFF2-40B4-BE49-F238E27FC236}">
                <a16:creationId xmlns:a16="http://schemas.microsoft.com/office/drawing/2014/main" id="{34A5618F-D82D-4A40-8EAA-0F6E1E51317E}"/>
              </a:ext>
            </a:extLst>
          </p:cNvPr>
          <p:cNvSpPr txBox="1"/>
          <p:nvPr/>
        </p:nvSpPr>
        <p:spPr>
          <a:xfrm>
            <a:off x="7550048" y="697468"/>
            <a:ext cx="2498925" cy="369332"/>
          </a:xfrm>
          <a:prstGeom prst="rect">
            <a:avLst/>
          </a:prstGeom>
          <a:noFill/>
          <a:ln>
            <a:solidFill>
              <a:schemeClr val="tx1"/>
            </a:solidFill>
          </a:ln>
        </p:spPr>
        <p:txBody>
          <a:bodyPr wrap="square" rtlCol="0">
            <a:spAutoFit/>
          </a:bodyPr>
          <a:lstStyle/>
          <a:p>
            <a:r>
              <a:rPr lang="en-US" dirty="0"/>
              <a:t>Top 10 seller by revenue</a:t>
            </a:r>
          </a:p>
        </p:txBody>
      </p:sp>
      <p:sp>
        <p:nvSpPr>
          <p:cNvPr id="7" name="Rectangle 6">
            <a:extLst>
              <a:ext uri="{FF2B5EF4-FFF2-40B4-BE49-F238E27FC236}">
                <a16:creationId xmlns:a16="http://schemas.microsoft.com/office/drawing/2014/main" id="{3057AF08-6731-48B6-9184-7E576ED07BA7}"/>
              </a:ext>
            </a:extLst>
          </p:cNvPr>
          <p:cNvSpPr/>
          <p:nvPr/>
        </p:nvSpPr>
        <p:spPr>
          <a:xfrm>
            <a:off x="4904509" y="1103807"/>
            <a:ext cx="2284179" cy="2605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3E83EAA6-6384-40CB-8FB2-0F42D47CA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066800"/>
            <a:ext cx="5407023" cy="26427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850BD6A-E976-45F1-BB0F-1C3EFA931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817" y="4078923"/>
            <a:ext cx="5926310" cy="26427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1AA4811-A646-4488-85A1-E65423DC1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3127" y="4078923"/>
            <a:ext cx="39433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5CDDBEE-9B5B-48E5-9A54-60A9A1469285}"/>
              </a:ext>
            </a:extLst>
          </p:cNvPr>
          <p:cNvSpPr txBox="1"/>
          <p:nvPr/>
        </p:nvSpPr>
        <p:spPr>
          <a:xfrm>
            <a:off x="2647128" y="3708461"/>
            <a:ext cx="4514761" cy="369332"/>
          </a:xfrm>
          <a:prstGeom prst="rect">
            <a:avLst/>
          </a:prstGeom>
          <a:noFill/>
          <a:ln>
            <a:solidFill>
              <a:schemeClr val="tx1"/>
            </a:solidFill>
          </a:ln>
        </p:spPr>
        <p:txBody>
          <a:bodyPr wrap="square" rtlCol="0">
            <a:spAutoFit/>
          </a:bodyPr>
          <a:lstStyle/>
          <a:p>
            <a:r>
              <a:rPr lang="en-US" dirty="0"/>
              <a:t>Pair Plot of Numerical columns vs selling price</a:t>
            </a:r>
          </a:p>
        </p:txBody>
      </p:sp>
      <p:sp>
        <p:nvSpPr>
          <p:cNvPr id="13" name="TextBox 12">
            <a:extLst>
              <a:ext uri="{FF2B5EF4-FFF2-40B4-BE49-F238E27FC236}">
                <a16:creationId xmlns:a16="http://schemas.microsoft.com/office/drawing/2014/main" id="{131683D8-FA86-4A29-BBDB-EBD350BD0738}"/>
              </a:ext>
            </a:extLst>
          </p:cNvPr>
          <p:cNvSpPr txBox="1"/>
          <p:nvPr/>
        </p:nvSpPr>
        <p:spPr>
          <a:xfrm>
            <a:off x="8380178" y="3690049"/>
            <a:ext cx="2976228" cy="369332"/>
          </a:xfrm>
          <a:prstGeom prst="rect">
            <a:avLst/>
          </a:prstGeom>
          <a:noFill/>
          <a:ln>
            <a:solidFill>
              <a:schemeClr val="tx1"/>
            </a:solidFill>
          </a:ln>
        </p:spPr>
        <p:txBody>
          <a:bodyPr wrap="square" rtlCol="0">
            <a:spAutoFit/>
          </a:bodyPr>
          <a:lstStyle/>
          <a:p>
            <a:r>
              <a:rPr lang="en-US" dirty="0"/>
              <a:t>Best Fit line Sale Price ~ </a:t>
            </a:r>
            <a:r>
              <a:rPr lang="en-US" dirty="0" err="1"/>
              <a:t>mmr</a:t>
            </a:r>
            <a:endParaRPr lang="en-US" dirty="0"/>
          </a:p>
        </p:txBody>
      </p:sp>
    </p:spTree>
    <p:extLst>
      <p:ext uri="{BB962C8B-B14F-4D97-AF65-F5344CB8AC3E}">
        <p14:creationId xmlns:p14="http://schemas.microsoft.com/office/powerpoint/2010/main" val="151437979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Droplet</Template>
  <TotalTime>1220</TotalTime>
  <Words>1565</Words>
  <Application>Microsoft Office PowerPoint</Application>
  <PresentationFormat>Widescreen</PresentationFormat>
  <Paragraphs>256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Corbel</vt:lpstr>
      <vt:lpstr>Helvetica Neue</vt:lpstr>
      <vt:lpstr>Parallax</vt:lpstr>
      <vt:lpstr>Edubridge India EXL Associate Data Analytics Training (Final Project)</vt:lpstr>
      <vt:lpstr>Contents</vt:lpstr>
      <vt:lpstr>Regression Analysis</vt:lpstr>
      <vt:lpstr>Data Description</vt:lpstr>
      <vt:lpstr>Language, Libraries and Software used.</vt:lpstr>
      <vt:lpstr>Approach and Methodology</vt:lpstr>
      <vt:lpstr>1. Data Cleaning</vt:lpstr>
      <vt:lpstr>2. Data Exploration </vt:lpstr>
      <vt:lpstr>3. Data Visualizations</vt:lpstr>
      <vt:lpstr>Histogram for all the variables</vt:lpstr>
      <vt:lpstr>Data Preprocessing</vt:lpstr>
      <vt:lpstr>4. Data Modeling</vt:lpstr>
      <vt:lpstr>5. Improving the model - Stepwise Feature Selection</vt:lpstr>
      <vt:lpstr>Stepwise Feature Selection</vt:lpstr>
      <vt:lpstr>Handling Multicollinearity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 India: EXL Associate Data Analytics Training</dc:title>
  <dc:creator>Sukhpal Rajpoot</dc:creator>
  <cp:lastModifiedBy>Sukhpal Rajpoot</cp:lastModifiedBy>
  <cp:revision>47</cp:revision>
  <dcterms:created xsi:type="dcterms:W3CDTF">2021-07-21T03:43:49Z</dcterms:created>
  <dcterms:modified xsi:type="dcterms:W3CDTF">2021-07-22T18:04:56Z</dcterms:modified>
</cp:coreProperties>
</file>