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87" r:id="rId9"/>
    <p:sldId id="288" r:id="rId10"/>
    <p:sldId id="262" r:id="rId11"/>
    <p:sldId id="268" r:id="rId12"/>
    <p:sldId id="269" r:id="rId13"/>
    <p:sldId id="271" r:id="rId14"/>
    <p:sldId id="274" r:id="rId15"/>
    <p:sldId id="275" r:id="rId16"/>
    <p:sldId id="276" r:id="rId17"/>
    <p:sldId id="277" r:id="rId18"/>
    <p:sldId id="279" r:id="rId19"/>
    <p:sldId id="280" r:id="rId20"/>
    <p:sldId id="283" r:id="rId21"/>
    <p:sldId id="284" r:id="rId22"/>
    <p:sldId id="263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1765-4943-4C51-A8B4-CF03E7ED536C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0B9BC-4EB7-44C8-89A8-7255CDDE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60D9AD-32BB-4C70-81AB-15F802D23ABB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F282B8-63FA-4090-95E4-FAD2DA8804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FE40-CCA7-40B8-8C28-C4326A235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8889"/>
          </a:xfrm>
        </p:spPr>
        <p:txBody>
          <a:bodyPr/>
          <a:lstStyle/>
          <a:p>
            <a:pPr algn="ctr"/>
            <a:r>
              <a:rPr lang="en-US" dirty="0"/>
              <a:t>Presentation on 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CB32F-54D9-4B87-BC88-9AA125CBB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96748"/>
            <a:ext cx="10258697" cy="273657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Ratio Analysis of Nestle Group</a:t>
            </a:r>
          </a:p>
          <a:p>
            <a:r>
              <a:rPr lang="en-US" dirty="0"/>
              <a:t>			</a:t>
            </a:r>
          </a:p>
          <a:p>
            <a:pPr algn="ctr"/>
            <a:r>
              <a:rPr lang="en-US" dirty="0"/>
              <a:t>		        By:</a:t>
            </a:r>
          </a:p>
          <a:p>
            <a:r>
              <a:rPr lang="en-US" dirty="0"/>
              <a:t>				          Amit Kumar, Hansraj college</a:t>
            </a:r>
          </a:p>
          <a:p>
            <a:pPr algn="ctr"/>
            <a:r>
              <a:rPr lang="en-US" dirty="0"/>
              <a:t>			                                   Sukhpal, Hansraj College</a:t>
            </a:r>
          </a:p>
        </p:txBody>
      </p:sp>
    </p:spTree>
    <p:extLst>
      <p:ext uri="{BB962C8B-B14F-4D97-AF65-F5344CB8AC3E}">
        <p14:creationId xmlns:p14="http://schemas.microsoft.com/office/powerpoint/2010/main" val="40001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CC7D-CC76-4CA6-B00E-ADA6D1BC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40CA-37C5-4E93-85A7-A9F356EC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study the various Ratios of the organization</a:t>
            </a:r>
            <a:r>
              <a:rPr lang="en-US" dirty="0"/>
              <a:t>.</a:t>
            </a:r>
          </a:p>
          <a:p>
            <a:r>
              <a:rPr lang="en-US" sz="2400" dirty="0"/>
              <a:t>To study the financial statements.</a:t>
            </a:r>
          </a:p>
          <a:p>
            <a:r>
              <a:rPr lang="en-US" sz="2400" dirty="0"/>
              <a:t>To know about the importance &amp; uses of ratio in business.</a:t>
            </a:r>
          </a:p>
          <a:p>
            <a:r>
              <a:rPr lang="en-US" sz="2400" dirty="0"/>
              <a:t>To know about the solvency of the firm.</a:t>
            </a:r>
          </a:p>
          <a:p>
            <a:r>
              <a:rPr lang="en-US" sz="2400" dirty="0"/>
              <a:t>To study about the stability and profitability of the firm.</a:t>
            </a:r>
          </a:p>
          <a:p>
            <a:r>
              <a:rPr lang="en-US" sz="2400" dirty="0"/>
              <a:t>To study about the operational efficiency of the firm.</a:t>
            </a:r>
          </a:p>
        </p:txBody>
      </p:sp>
    </p:spTree>
    <p:extLst>
      <p:ext uri="{BB962C8B-B14F-4D97-AF65-F5344CB8AC3E}">
        <p14:creationId xmlns:p14="http://schemas.microsoft.com/office/powerpoint/2010/main" val="16340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18C4-8D43-4190-9203-5B0E691B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BE5A-D3C6-4734-8DF0-AF3E24B2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Five Category of Ratios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Profitability ratios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Liquidity ratios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Debt ratios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Asset activity ratios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Market value ratios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D5E2-F7AA-4F90-ABD3-89A2F63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5192-4B3E-4FBE-ACC6-B57C5A56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>
                <a:latin typeface="MV Boli" panose="02000500030200090000" pitchFamily="2" charset="0"/>
                <a:cs typeface="MV Boli" panose="02000500030200090000" pitchFamily="2" charset="0"/>
              </a:rPr>
              <a:t>Profitability Ratios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Measures the overall effectiveness of the firm’s management.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FD3840-0045-4B1D-9C2F-056086505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41572"/>
              </p:ext>
            </p:extLst>
          </p:nvPr>
        </p:nvGraphicFramePr>
        <p:xfrm>
          <a:off x="609600" y="2857500"/>
          <a:ext cx="5486400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6166">
                  <a:extLst>
                    <a:ext uri="{9D8B030D-6E8A-4147-A177-3AD203B41FA5}">
                      <a16:colId xmlns:a16="http://schemas.microsoft.com/office/drawing/2014/main" val="2217204874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3111711909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768525306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27558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0.083837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458273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 Profit Margin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0.086684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2811462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 Margin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0.082956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6709888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 On Assets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0.058299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573551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 On Equity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762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9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Profitability Ratios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None/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					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1863"/>
            <a:ext cx="10744199" cy="43351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latin typeface="MV Boli" pitchFamily="2" charset="0"/>
                <a:cs typeface="MV Boli" pitchFamily="2" charset="0"/>
              </a:rPr>
              <a:t>Liquidity Ratios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cs typeface="MV Boli" pitchFamily="2" charset="0"/>
              </a:rPr>
              <a:t>Measure the ability of the firm to meet in short-term financial obligations.</a:t>
            </a:r>
          </a:p>
          <a:p>
            <a:pPr>
              <a:buNone/>
            </a:pPr>
            <a:endParaRPr lang="en-US" sz="2400" dirty="0"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en-US" dirty="0">
                <a:latin typeface="MV Boli" pitchFamily="2" charset="0"/>
                <a:cs typeface="MV Boli" pitchFamily="2" charset="0"/>
              </a:rPr>
              <a:t> 			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en-US" dirty="0">
                <a:latin typeface="MV Boli" pitchFamily="2" charset="0"/>
                <a:cs typeface="MV Boli" pitchFamily="2" charset="0"/>
              </a:rPr>
              <a:t>	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EEE609-CAE3-4BA3-9B6E-D78CB070D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25073"/>
              </p:ext>
            </p:extLst>
          </p:nvPr>
        </p:nvGraphicFramePr>
        <p:xfrm>
          <a:off x="609600" y="3143249"/>
          <a:ext cx="5486400" cy="3033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6166">
                  <a:extLst>
                    <a:ext uri="{9D8B030D-6E8A-4147-A177-3AD203B41FA5}">
                      <a16:colId xmlns:a16="http://schemas.microsoft.com/office/drawing/2014/main" val="1335007950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1308812638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3895017817"/>
                    </a:ext>
                  </a:extLst>
                </a:gridCol>
              </a:tblGrid>
              <a:tr h="1011238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5386266"/>
                  </a:ext>
                </a:extLst>
              </a:tr>
              <a:tr h="1011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0.952893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157497"/>
                  </a:ext>
                </a:extLst>
              </a:tr>
              <a:tr h="1011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Acid-Test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0.740832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0.759695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71963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MV Boli" pitchFamily="2" charset="0"/>
                <a:cs typeface="MV Boli" pitchFamily="2" charset="0"/>
              </a:rPr>
              <a:t>Liquidity Ratios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94113"/>
            <a:ext cx="10972799" cy="4963887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b="1" u="sng" dirty="0">
                <a:latin typeface="MV Boli" pitchFamily="2" charset="0"/>
                <a:cs typeface="MV Boli" pitchFamily="2" charset="0"/>
              </a:rPr>
              <a:t>Debt Ratios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MV Boli" pitchFamily="2" charset="0"/>
                <a:cs typeface="MV Boli" pitchFamily="2" charset="0"/>
              </a:rPr>
              <a:t> </a:t>
            </a:r>
            <a:r>
              <a:rPr lang="en-US" sz="2400" dirty="0">
                <a:cs typeface="MV Boli" pitchFamily="2" charset="0"/>
              </a:rPr>
              <a:t>Measure the relative size of the firm’s debt load and the firm’s ability to pay off the debt.</a:t>
            </a:r>
            <a:endParaRPr lang="en-US" sz="2400" dirty="0">
              <a:latin typeface="MV Boli" pitchFamily="2" charset="0"/>
              <a:cs typeface="MV Boli" pitchFamily="2" charset="0"/>
            </a:endParaRPr>
          </a:p>
          <a:p>
            <a:pPr marL="0" indent="0">
              <a:buNone/>
            </a:pPr>
            <a:r>
              <a:rPr lang="en-US" dirty="0">
                <a:latin typeface="MV Boli" pitchFamily="2" charset="0"/>
                <a:cs typeface="MV Boli" pitchFamily="2" charset="0"/>
              </a:rPr>
              <a:t>	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9F45B-C295-4AF9-833F-0AEB8457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06253"/>
              </p:ext>
            </p:extLst>
          </p:nvPr>
        </p:nvGraphicFramePr>
        <p:xfrm>
          <a:off x="609599" y="3220278"/>
          <a:ext cx="5486400" cy="293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6166">
                  <a:extLst>
                    <a:ext uri="{9D8B030D-6E8A-4147-A177-3AD203B41FA5}">
                      <a16:colId xmlns:a16="http://schemas.microsoft.com/office/drawing/2014/main" val="1515869996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4018757174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3369798578"/>
                    </a:ext>
                  </a:extLst>
                </a:gridCol>
              </a:tblGrid>
              <a:tr h="733408"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705931"/>
                  </a:ext>
                </a:extLst>
              </a:tr>
              <a:tr h="733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0.426057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574949"/>
                  </a:ext>
                </a:extLst>
              </a:tr>
              <a:tr h="733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 to Equity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1.176823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0.912035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7022784"/>
                  </a:ext>
                </a:extLst>
              </a:tr>
              <a:tr h="733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 Interest Earned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46.65596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23.67683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2885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MV Boli" pitchFamily="2" charset="0"/>
                <a:cs typeface="MV Boli" pitchFamily="2" charset="0"/>
              </a:rPr>
              <a:t>Debt Ratios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67989"/>
            <a:ext cx="10796450" cy="4285924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latin typeface="MV Boli" pitchFamily="2" charset="0"/>
                <a:cs typeface="MV Boli" pitchFamily="2" charset="0"/>
              </a:rPr>
              <a:t>Asset Activity ratios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cs typeface="MV Boli" pitchFamily="2" charset="0"/>
              </a:rPr>
              <a:t> Help Assess how effectively the firm is using assets to generate sales.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B2326-61D9-4C4A-BCCA-20639F35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7386"/>
              </p:ext>
            </p:extLst>
          </p:nvPr>
        </p:nvGraphicFramePr>
        <p:xfrm>
          <a:off x="785949" y="2952750"/>
          <a:ext cx="5310051" cy="320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789">
                  <a:extLst>
                    <a:ext uri="{9D8B030D-6E8A-4147-A177-3AD203B41FA5}">
                      <a16:colId xmlns:a16="http://schemas.microsoft.com/office/drawing/2014/main" val="357675919"/>
                    </a:ext>
                  </a:extLst>
                </a:gridCol>
                <a:gridCol w="1098631">
                  <a:extLst>
                    <a:ext uri="{9D8B030D-6E8A-4147-A177-3AD203B41FA5}">
                      <a16:colId xmlns:a16="http://schemas.microsoft.com/office/drawing/2014/main" val="483550047"/>
                    </a:ext>
                  </a:extLst>
                </a:gridCol>
                <a:gridCol w="1098631">
                  <a:extLst>
                    <a:ext uri="{9D8B030D-6E8A-4147-A177-3AD203B41FA5}">
                      <a16:colId xmlns:a16="http://schemas.microsoft.com/office/drawing/2014/main" val="2013999088"/>
                    </a:ext>
                  </a:extLst>
                </a:gridCol>
              </a:tblGrid>
              <a:tr h="640232"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2694625"/>
                  </a:ext>
                </a:extLst>
              </a:tr>
              <a:tr h="640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Collection Period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44.57567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49.03605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099346"/>
                  </a:ext>
                </a:extLst>
              </a:tr>
              <a:tr h="640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Turnover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9.76245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6316103"/>
                  </a:ext>
                </a:extLst>
              </a:tr>
              <a:tr h="640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Asset Turnover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10.35784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250.9524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784733"/>
                  </a:ext>
                </a:extLst>
              </a:tr>
              <a:tr h="640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 Turnover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0.672547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86434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MV Boli" pitchFamily="2" charset="0"/>
                <a:cs typeface="MV Boli" pitchFamily="2" charset="0"/>
              </a:rPr>
              <a:t>Asset Activity ratios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1820-D448-44E5-B40E-24DFA200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AFAA-2CEC-421D-BBA5-B96F2C20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Ratio Analysis</a:t>
            </a:r>
          </a:p>
          <a:p>
            <a:r>
              <a:rPr lang="en-US" dirty="0"/>
              <a:t>Company Profile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Analysis and Interpretation 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89581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MV Boli" pitchFamily="2" charset="0"/>
                <a:cs typeface="MV Boli" pitchFamily="2" charset="0"/>
              </a:rPr>
              <a:t>Market Value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66DC0E-EB9F-4827-B249-01E87ECD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55242"/>
              </p:ext>
            </p:extLst>
          </p:nvPr>
        </p:nvGraphicFramePr>
        <p:xfrm>
          <a:off x="609600" y="2531165"/>
          <a:ext cx="6959600" cy="3793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9766">
                  <a:extLst>
                    <a:ext uri="{9D8B030D-6E8A-4147-A177-3AD203B41FA5}">
                      <a16:colId xmlns:a16="http://schemas.microsoft.com/office/drawing/2014/main" val="1874499622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1339317925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802418150"/>
                    </a:ext>
                  </a:extLst>
                </a:gridCol>
              </a:tblGrid>
              <a:tr h="1264478">
                <a:tc>
                  <a:txBody>
                    <a:bodyPr/>
                    <a:lstStyle/>
                    <a:p>
                      <a:pPr algn="l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028611"/>
                  </a:ext>
                </a:extLst>
              </a:tr>
              <a:tr h="12644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to Earnings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213.6128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189.8556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145987"/>
                  </a:ext>
                </a:extLst>
              </a:tr>
              <a:tr h="12644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Book 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36.40375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22.67443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2855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Ratio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MV Boli" pitchFamily="2" charset="0"/>
                <a:cs typeface="MV Boli" pitchFamily="2" charset="0"/>
              </a:rPr>
              <a:t>Market Value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BE1B-DAE7-4A33-8209-9631C5CA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139"/>
            <a:ext cx="10515600" cy="1669773"/>
          </a:xfrm>
        </p:spPr>
        <p:txBody>
          <a:bodyPr>
            <a:normAutofit/>
          </a:bodyPr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Data Analysis and Interpretation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622F-0A3E-417B-A41C-80F9DEC3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6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7436-AC58-4B00-AA80-C97DE4D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9391-280A-42AD-9386-2CE20D30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7F84-04C5-404E-9520-58152275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V Boli" pitchFamily="2" charset="0"/>
                <a:cs typeface="MV Boli" pitchFamily="2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272B-FD83-476F-A861-B8C8FD38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0E0E-0DF3-48A1-B0C8-868DF7C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" y="431075"/>
            <a:ext cx="10818223" cy="1259614"/>
          </a:xfrm>
        </p:spPr>
        <p:txBody>
          <a:bodyPr>
            <a:normAutofit fontScale="90000"/>
          </a:bodyPr>
          <a:lstStyle/>
          <a:p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sz="4900" b="1" dirty="0"/>
            </a:br>
            <a:br>
              <a:rPr lang="en-US" dirty="0"/>
            </a:br>
            <a:r>
              <a:rPr lang="en-US" sz="5300" b="1" dirty="0">
                <a:latin typeface="MV Boli" pitchFamily="2" charset="0"/>
                <a:cs typeface="MV Boli" pitchFamily="2" charset="0"/>
              </a:rPr>
              <a:t> Recommendation</a:t>
            </a:r>
            <a:endParaRPr lang="en-US" sz="53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6732-113C-4284-865E-0674BB18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57B-AF99-4A56-BD6E-F8C24073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3FB5-3CE1-4EFE-A970-258325B2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0D5C-0F92-429D-B9D6-D264C566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of Ratio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FECB-12DD-438D-B3C7-CA88D77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Ratio is an expression that compares of quantities related to each other.</a:t>
            </a:r>
          </a:p>
          <a:p>
            <a:r>
              <a:rPr lang="en-US" sz="2400" dirty="0"/>
              <a:t>A financial ratio or accounting ratio is a ratio of two selective numerical values that taken from an enterprise’s financial statements.</a:t>
            </a:r>
          </a:p>
          <a:p>
            <a:r>
              <a:rPr lang="en-US" sz="2400" dirty="0"/>
              <a:t>“The relationship of one item to another expressed in simple mathematical form is known as ratio.”</a:t>
            </a:r>
          </a:p>
          <a:p>
            <a:pPr marL="0" indent="0">
              <a:buNone/>
            </a:pPr>
            <a:r>
              <a:rPr lang="en-US" sz="2400" dirty="0"/>
              <a:t>							-Kennedy &amp; Macmillan</a:t>
            </a:r>
          </a:p>
          <a:p>
            <a:r>
              <a:rPr lang="en-US" sz="2400" dirty="0"/>
              <a:t>Financial ratio are the tools for interpreting financial statement to provide a basic for valuing securities and appraising financial and management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0157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9627-B754-4CCA-BBAE-C8849540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930"/>
            <a:ext cx="10515600" cy="1338470"/>
          </a:xfrm>
        </p:spPr>
        <p:txBody>
          <a:bodyPr>
            <a:normAutofit/>
          </a:bodyPr>
          <a:lstStyle/>
          <a:p>
            <a:r>
              <a:rPr lang="en-US" sz="2800" b="1" dirty="0"/>
              <a:t>Uses:-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1877-C00E-430B-BCA6-406338C0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861"/>
            <a:ext cx="10515600" cy="3977102"/>
          </a:xfrm>
        </p:spPr>
        <p:txBody>
          <a:bodyPr/>
          <a:lstStyle/>
          <a:p>
            <a:pPr lvl="1"/>
            <a:r>
              <a:rPr lang="en-US" dirty="0"/>
              <a:t> 		To workout the profitability.</a:t>
            </a:r>
          </a:p>
          <a:p>
            <a:pPr lvl="1"/>
            <a:r>
              <a:rPr lang="en-US" dirty="0"/>
              <a:t> 		To workout the solvency.</a:t>
            </a:r>
          </a:p>
          <a:p>
            <a:pPr lvl="1"/>
            <a:r>
              <a:rPr lang="en-US" dirty="0"/>
              <a:t> 		Helpful in analysis of financial statement.</a:t>
            </a:r>
          </a:p>
          <a:p>
            <a:pPr lvl="1"/>
            <a:r>
              <a:rPr lang="en-US" dirty="0"/>
              <a:t> 		Helpful in comparative analysis of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5334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C8F4-66BD-45DC-AC6A-02DD769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8408-02DA-419D-90F1-1F3C117D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935480"/>
            <a:ext cx="10972800" cy="4389120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5" name="Picture 1" descr="Reduce prices and introducesmaller packages for productsto make them affordable has alsoimplemented many promotionalscheme...">
            <a:extLst>
              <a:ext uri="{FF2B5EF4-FFF2-40B4-BE49-F238E27FC236}">
                <a16:creationId xmlns:a16="http://schemas.microsoft.com/office/drawing/2014/main" id="{87127FCC-EB23-498A-A510-0853C7C4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6" y="1935480"/>
            <a:ext cx="10632247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9">
            <a:extLst>
              <a:ext uri="{FF2B5EF4-FFF2-40B4-BE49-F238E27FC236}">
                <a16:creationId xmlns:a16="http://schemas.microsoft.com/office/drawing/2014/main" id="{A5B25DF5-46CD-4426-88A7-546FD6C7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8" descr="As for social responsibility, the companysays its education programs havereached 9 million people.And by changing the reci...">
            <a:extLst>
              <a:ext uri="{FF2B5EF4-FFF2-40B4-BE49-F238E27FC236}">
                <a16:creationId xmlns:a16="http://schemas.microsoft.com/office/drawing/2014/main" id="{5B5476B2-5BA2-48E9-90AD-898E3620FF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0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• Veterinary services are provided free,  and medicines provided at wholesale cost• Nestlé India supports local schools,  ...">
            <a:extLst>
              <a:ext uri="{FF2B5EF4-FFF2-40B4-BE49-F238E27FC236}">
                <a16:creationId xmlns:a16="http://schemas.microsoft.com/office/drawing/2014/main" id="{3E2C48D6-6257-40AF-B22A-EAF344938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32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FORMS OF CSR ASPECTS:               EMPLOYEE SAFELY: Nestle ensures safety for employeesand the improvement in labor quali...">
            <a:extLst>
              <a:ext uri="{FF2B5EF4-FFF2-40B4-BE49-F238E27FC236}">
                <a16:creationId xmlns:a16="http://schemas.microsoft.com/office/drawing/2014/main" id="{2171BE8C-D097-443E-AC6D-83BBFD8A15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55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ENVIRONMENT: Nestlé planted 750,000 trees in Malaysia toprotect the river ecosystem as partof a reforestationproject.The c...">
            <a:extLst>
              <a:ext uri="{FF2B5EF4-FFF2-40B4-BE49-F238E27FC236}">
                <a16:creationId xmlns:a16="http://schemas.microsoft.com/office/drawing/2014/main" id="{E9D3C1F1-4C43-41F4-99A5-BEA21CDF3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277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SOCIETY:Nestle has constantly innovating and changingtheir products to fulfill their customer‟s need.Nestle plans to doubl...">
            <a:extLst>
              <a:ext uri="{FF2B5EF4-FFF2-40B4-BE49-F238E27FC236}">
                <a16:creationId xmlns:a16="http://schemas.microsoft.com/office/drawing/2014/main" id="{951BCA74-DAB2-4BAF-9605-A895BE761D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600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3" descr="Topic               Commitment                            Key short-term goalWater               Improve our water managem...">
            <a:extLst>
              <a:ext uri="{FF2B5EF4-FFF2-40B4-BE49-F238E27FC236}">
                <a16:creationId xmlns:a16="http://schemas.microsoft.com/office/drawing/2014/main" id="{698A676F-F633-4232-94E2-6F3404DAFB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922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4" descr="INDIA:Clean Drinking Water Project And WaterEducation Programme For Children:The project has benefitedMore than 17000 chil...">
            <a:extLst>
              <a:ext uri="{FF2B5EF4-FFF2-40B4-BE49-F238E27FC236}">
                <a16:creationId xmlns:a16="http://schemas.microsoft.com/office/drawing/2014/main" id="{ACA7F4D0-8FED-4F22-B377-4008A0C00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245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5" descr="PHILIPPINES:SUSTAINABLE COFFEE FARMINGTRAINING PROGRAMME:                It encourages farmers                to plant oth...">
            <a:extLst>
              <a:ext uri="{FF2B5EF4-FFF2-40B4-BE49-F238E27FC236}">
                <a16:creationId xmlns:a16="http://schemas.microsoft.com/office/drawing/2014/main" id="{4B740805-29A2-4B7C-9D92-82257BA19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567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MALAYSIA:Contract Chilli Farming Project:Nestlé provides the rural farmers with technicalSupport in the field of Chillipro...">
            <a:extLst>
              <a:ext uri="{FF2B5EF4-FFF2-40B4-BE49-F238E27FC236}">
                <a16:creationId xmlns:a16="http://schemas.microsoft.com/office/drawing/2014/main" id="{A7D18447-659F-475C-8714-0E67AC26C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890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7" descr="NIGERIA:Quality Grains Project And Awareness Campaign For Controlling Mycotoxins:                 Aims at reducing high le...">
            <a:extLst>
              <a:ext uri="{FF2B5EF4-FFF2-40B4-BE49-F238E27FC236}">
                <a16:creationId xmlns:a16="http://schemas.microsoft.com/office/drawing/2014/main" id="{3384EA1D-5B8F-4B8B-ACF1-229AB0DBE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212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 descr="IN INDIA:Nestle Agricultural Serviceshas used the experience gainedby nestle in different PartsOf the world to set up asys...">
            <a:extLst>
              <a:ext uri="{FF2B5EF4-FFF2-40B4-BE49-F238E27FC236}">
                <a16:creationId xmlns:a16="http://schemas.microsoft.com/office/drawing/2014/main" id="{1D7AAE35-31B0-47B7-ACCE-6608D3F94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535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9" descr="IN PAKISTAN:Joint Venture For Driver Training:                   Nestle Pakistan joined                   hands with the  ...">
            <a:extLst>
              <a:ext uri="{FF2B5EF4-FFF2-40B4-BE49-F238E27FC236}">
                <a16:creationId xmlns:a16="http://schemas.microsoft.com/office/drawing/2014/main" id="{4C97D97A-ABB1-41FD-B0E1-C617E2129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857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0" descr="IN ETHIOPIA:  Water Efficiency Coffee Bean:Research for water efficientCoffee bean varieties:screening for plantcharacteri...">
            <a:extLst>
              <a:ext uri="{FF2B5EF4-FFF2-40B4-BE49-F238E27FC236}">
                <a16:creationId xmlns:a16="http://schemas.microsoft.com/office/drawing/2014/main" id="{61FC616D-BB82-4E12-9AAD-A5F1450D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180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1" descr="IN SOUTH AFRICA:Ice Cream On Wheels:              Nestle recognises the              importance of              Enterprise...">
            <a:extLst>
              <a:ext uri="{FF2B5EF4-FFF2-40B4-BE49-F238E27FC236}">
                <a16:creationId xmlns:a16="http://schemas.microsoft.com/office/drawing/2014/main" id="{BE1E65CE-CA43-402A-BC15-898562619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502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2" descr="Nestle ppt">
            <a:extLst>
              <a:ext uri="{FF2B5EF4-FFF2-40B4-BE49-F238E27FC236}">
                <a16:creationId xmlns:a16="http://schemas.microsoft.com/office/drawing/2014/main" id="{9A7FECAD-020B-4C88-AF4E-1B159DE9A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825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3" descr="Nestle ppt">
            <a:extLst>
              <a:ext uri="{FF2B5EF4-FFF2-40B4-BE49-F238E27FC236}">
                <a16:creationId xmlns:a16="http://schemas.microsoft.com/office/drawing/2014/main" id="{3ECA8943-7B70-458B-BCD8-5150AD7A9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147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Nestle ppt">
            <a:extLst>
              <a:ext uri="{FF2B5EF4-FFF2-40B4-BE49-F238E27FC236}">
                <a16:creationId xmlns:a16="http://schemas.microsoft.com/office/drawing/2014/main" id="{F9D9C9E2-0FA9-4A1B-B11C-FE9287AAD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3470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5" descr="Nestle ppt">
            <a:extLst>
              <a:ext uri="{FF2B5EF4-FFF2-40B4-BE49-F238E27FC236}">
                <a16:creationId xmlns:a16="http://schemas.microsoft.com/office/drawing/2014/main" id="{2DA78CDD-C32D-4A3F-A5F6-A71D41F09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792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6" descr="Nestle ppt">
            <a:extLst>
              <a:ext uri="{FF2B5EF4-FFF2-40B4-BE49-F238E27FC236}">
                <a16:creationId xmlns:a16="http://schemas.microsoft.com/office/drawing/2014/main" id="{5D2D59AE-6996-4CB5-BF4F-AF73ABED9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115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7" descr="Nestle ppt">
            <a:extLst>
              <a:ext uri="{FF2B5EF4-FFF2-40B4-BE49-F238E27FC236}">
                <a16:creationId xmlns:a16="http://schemas.microsoft.com/office/drawing/2014/main" id="{F24F0747-1AA3-4DFC-9299-B49B104BD3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4377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8" descr="Nestle ppt">
            <a:extLst>
              <a:ext uri="{FF2B5EF4-FFF2-40B4-BE49-F238E27FC236}">
                <a16:creationId xmlns:a16="http://schemas.microsoft.com/office/drawing/2014/main" id="{672B32DA-8C1B-4EC1-BF7C-740826763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7602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4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C91-2E43-4960-AD5B-A9275D4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5486400" cy="1143000"/>
          </a:xfrm>
        </p:spPr>
        <p:txBody>
          <a:bodyPr/>
          <a:lstStyle/>
          <a:p>
            <a:r>
              <a:rPr lang="en-US" dirty="0"/>
              <a:t>Income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BD027-2377-4929-A5E9-53882E695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945"/>
            <a:ext cx="3167270" cy="438943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790372A-9832-4CDE-A087-C9206C61422D}"/>
              </a:ext>
            </a:extLst>
          </p:cNvPr>
          <p:cNvSpPr txBox="1">
            <a:spLocks/>
          </p:cNvSpPr>
          <p:nvPr/>
        </p:nvSpPr>
        <p:spPr>
          <a:xfrm>
            <a:off x="6096000" y="704088"/>
            <a:ext cx="5486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Income Statements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F6CEC4-6343-4B0A-A933-2D092AED2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1" y="2133945"/>
            <a:ext cx="1883878" cy="4389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F2005-E152-4CF8-911A-AB72AB19F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81" y="2133945"/>
            <a:ext cx="2847147" cy="4389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F4F327-A42B-44B7-A83E-5F687ACFC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28" y="2133945"/>
            <a:ext cx="271048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1A6B-B085-46F0-A4ED-22D8D990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5861"/>
            <a:ext cx="10972800" cy="1171227"/>
          </a:xfrm>
        </p:spPr>
        <p:txBody>
          <a:bodyPr/>
          <a:lstStyle/>
          <a:p>
            <a:r>
              <a:rPr lang="en-US" dirty="0"/>
              <a:t>Balance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63A2F-2DE5-4A09-837A-3FB0C72B2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7088"/>
            <a:ext cx="3246783" cy="5010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3DFED-9D2A-4011-809B-8BA4332F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83" y="1847088"/>
            <a:ext cx="2133601" cy="5010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0A7CC-6F7B-4A7D-841B-733E5EB9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7" y="1847088"/>
            <a:ext cx="3061251" cy="5010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CD6CD-EE6E-4811-86F8-1650B2C9C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70" y="1847088"/>
            <a:ext cx="2319129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3123-9CF5-44FB-B928-3368375C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6" y="700775"/>
            <a:ext cx="5486398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Statement of Changes in Equity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38753-AEE0-427A-A1F1-1392681E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7088"/>
            <a:ext cx="2464904" cy="50075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862E1-FE66-4C41-BF2B-B6EDC9787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4" y="1847088"/>
            <a:ext cx="3021496" cy="5007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2281A-2042-4F16-8640-6567E7A7D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47088"/>
            <a:ext cx="5652053" cy="50109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DD97713-96B3-4CD6-9735-F0FBE8D35DB8}"/>
              </a:ext>
            </a:extLst>
          </p:cNvPr>
          <p:cNvSpPr txBox="1">
            <a:spLocks/>
          </p:cNvSpPr>
          <p:nvPr/>
        </p:nvSpPr>
        <p:spPr>
          <a:xfrm>
            <a:off x="609600" y="697462"/>
            <a:ext cx="5486398" cy="1146312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/>
              <a:t>Cash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369354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539A-BDC5-493A-A43E-DDAC6635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64" y="704088"/>
            <a:ext cx="752127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 of Changes in Equity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7AEAC-75D5-4D5B-89C9-2BE32AAD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64" y="1935163"/>
            <a:ext cx="7521271" cy="4922837"/>
          </a:xfrm>
        </p:spPr>
      </p:pic>
    </p:spTree>
    <p:extLst>
      <p:ext uri="{BB962C8B-B14F-4D97-AF65-F5344CB8AC3E}">
        <p14:creationId xmlns:p14="http://schemas.microsoft.com/office/powerpoint/2010/main" val="4251402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410</TotalTime>
  <Words>377</Words>
  <Application>Microsoft Office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Constantia</vt:lpstr>
      <vt:lpstr>MV Boli</vt:lpstr>
      <vt:lpstr>Wingdings</vt:lpstr>
      <vt:lpstr>Wingdings 2</vt:lpstr>
      <vt:lpstr>Flow</vt:lpstr>
      <vt:lpstr>Presentation on  Project Report</vt:lpstr>
      <vt:lpstr>Content</vt:lpstr>
      <vt:lpstr>Introduction of Ratio Analysis</vt:lpstr>
      <vt:lpstr>Uses:-</vt:lpstr>
      <vt:lpstr>Company profile</vt:lpstr>
      <vt:lpstr>Income Statements</vt:lpstr>
      <vt:lpstr>Balance Sheet</vt:lpstr>
      <vt:lpstr>Statement of Changes in Equity</vt:lpstr>
      <vt:lpstr>Statement of Changes in Equity</vt:lpstr>
      <vt:lpstr>Objectives</vt:lpstr>
      <vt:lpstr>Ratio Analysis</vt:lpstr>
      <vt:lpstr>Ratio Analysis</vt:lpstr>
      <vt:lpstr>Ratio Analysis</vt:lpstr>
      <vt:lpstr>Ratio Analysis</vt:lpstr>
      <vt:lpstr>Ratio Analysis</vt:lpstr>
      <vt:lpstr>Ratio Analysis</vt:lpstr>
      <vt:lpstr>Ratio Analysis</vt:lpstr>
      <vt:lpstr>Ratio Analysis</vt:lpstr>
      <vt:lpstr>Ratio Analysis</vt:lpstr>
      <vt:lpstr>Ratio Analysis</vt:lpstr>
      <vt:lpstr>Ratio Analysis</vt:lpstr>
      <vt:lpstr>Data Analysis and Interpretation  </vt:lpstr>
      <vt:lpstr>PowerPoint Presentation</vt:lpstr>
      <vt:lpstr>Findings</vt:lpstr>
      <vt:lpstr>      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Project Report</dc:title>
  <dc:creator>Sukhpal Rajpoot</dc:creator>
  <cp:lastModifiedBy>Sukhpal Rajpoot</cp:lastModifiedBy>
  <cp:revision>35</cp:revision>
  <dcterms:created xsi:type="dcterms:W3CDTF">2019-10-04T11:00:25Z</dcterms:created>
  <dcterms:modified xsi:type="dcterms:W3CDTF">2019-10-18T12:22:50Z</dcterms:modified>
</cp:coreProperties>
</file>