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7267433" cy="649998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Data A</a:t>
            </a:r>
            <a:r>
              <a:rPr lang="en-US" sz="2800" b="1" dirty="0"/>
              <a:t>nalyst</a:t>
            </a:r>
            <a:endParaRPr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4637"/>
            <a:ext cx="7903416" cy="47528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900" b="1" dirty="0"/>
              <a:t>Who is a Data Analyst?</a:t>
            </a:r>
          </a:p>
          <a:p>
            <a:r>
              <a:rPr lang="en-US" sz="1900" dirty="0"/>
              <a:t>A </a:t>
            </a:r>
            <a:r>
              <a:rPr lang="en-US" sz="1900" b="1" dirty="0"/>
              <a:t>data analyst</a:t>
            </a:r>
            <a:r>
              <a:rPr lang="en-US" sz="1900" dirty="0"/>
              <a:t> is someone who collects, processes, and analyzes data to help organizations make better </a:t>
            </a:r>
            <a:r>
              <a:rPr lang="en-US" sz="1900" dirty="0" smtClean="0"/>
              <a:t>decisions</a:t>
            </a:r>
          </a:p>
          <a:p>
            <a:pPr marL="0" indent="0">
              <a:buNone/>
            </a:pPr>
            <a:endParaRPr lang="en-US" sz="1900" b="1" dirty="0" smtClean="0"/>
          </a:p>
          <a:p>
            <a:pPr marL="0" indent="0">
              <a:buNone/>
            </a:pPr>
            <a:r>
              <a:rPr sz="1900" b="1" dirty="0" smtClean="0"/>
              <a:t>🧩 </a:t>
            </a:r>
            <a:r>
              <a:rPr sz="1900" b="1" dirty="0"/>
              <a:t>Core Generic Challenge:</a:t>
            </a:r>
          </a:p>
          <a:p>
            <a:r>
              <a:rPr sz="1900" dirty="0" smtClean="0"/>
              <a:t>Difficulty </a:t>
            </a:r>
            <a:r>
              <a:rPr sz="1900" dirty="0"/>
              <a:t>in transforming raw data into actionable </a:t>
            </a:r>
            <a:r>
              <a:rPr sz="1900" dirty="0" smtClean="0"/>
              <a:t>insights</a:t>
            </a:r>
            <a:endParaRPr lang="en-US" sz="1900" dirty="0" smtClean="0"/>
          </a:p>
          <a:p>
            <a:pPr marL="0" indent="0">
              <a:buNone/>
            </a:pPr>
            <a:endParaRPr sz="1900" dirty="0"/>
          </a:p>
          <a:p>
            <a:pPr marL="0" indent="0">
              <a:buNone/>
            </a:pPr>
            <a:r>
              <a:rPr sz="1900" b="1" dirty="0" smtClean="0"/>
              <a:t>🎯 </a:t>
            </a:r>
            <a:r>
              <a:rPr sz="1900" b="1" dirty="0"/>
              <a:t>Strategies or Consultation Proposed:</a:t>
            </a:r>
          </a:p>
          <a:p>
            <a:r>
              <a:rPr sz="1900" dirty="0" smtClean="0"/>
              <a:t>Establish </a:t>
            </a:r>
            <a:r>
              <a:rPr sz="1900" dirty="0"/>
              <a:t>clear business objectives</a:t>
            </a:r>
          </a:p>
          <a:p>
            <a:r>
              <a:rPr sz="1900" dirty="0" smtClean="0"/>
              <a:t>Use </a:t>
            </a:r>
            <a:r>
              <a:rPr sz="1900" dirty="0"/>
              <a:t>structured data pipelines</a:t>
            </a:r>
          </a:p>
          <a:p>
            <a:r>
              <a:rPr sz="1900" dirty="0" smtClean="0"/>
              <a:t>Regular </a:t>
            </a:r>
            <a:r>
              <a:rPr sz="1900" dirty="0"/>
              <a:t>data quality audits</a:t>
            </a:r>
          </a:p>
          <a:p>
            <a:r>
              <a:rPr sz="1900" dirty="0" smtClean="0"/>
              <a:t>Cross-functional collaboration</a:t>
            </a:r>
            <a:endParaRPr lang="en-US" sz="1900" dirty="0" smtClean="0"/>
          </a:p>
          <a:p>
            <a:pPr marL="0" indent="0">
              <a:buNone/>
            </a:pPr>
            <a:endParaRPr lang="en-US" sz="1900" dirty="0" smtClean="0"/>
          </a:p>
          <a:p>
            <a:pPr marL="0" indent="0">
              <a:buNone/>
            </a:pPr>
            <a:r>
              <a:rPr lang="en-US" sz="2000" b="1" dirty="0"/>
              <a:t>Key Responsibilities:</a:t>
            </a:r>
          </a:p>
          <a:p>
            <a:pPr marL="0" indent="0">
              <a:buNone/>
            </a:pPr>
            <a:r>
              <a:rPr lang="en-US" sz="2000" dirty="0"/>
              <a:t>• Data Collection</a:t>
            </a:r>
          </a:p>
          <a:p>
            <a:pPr marL="0" indent="0">
              <a:buNone/>
            </a:pPr>
            <a:r>
              <a:rPr lang="en-US" sz="2000" dirty="0"/>
              <a:t>• Data Cleaning</a:t>
            </a:r>
          </a:p>
          <a:p>
            <a:pPr marL="0" indent="0">
              <a:buNone/>
            </a:pPr>
            <a:r>
              <a:rPr lang="en-US" sz="2000" dirty="0"/>
              <a:t>• Data Analysis</a:t>
            </a:r>
          </a:p>
          <a:p>
            <a:pPr marL="0" indent="0">
              <a:buNone/>
            </a:pPr>
            <a:r>
              <a:rPr lang="en-US" sz="2000" dirty="0"/>
              <a:t>• Data Visualization</a:t>
            </a:r>
          </a:p>
          <a:p>
            <a:pPr marL="0" indent="0">
              <a:buNone/>
            </a:pPr>
            <a:r>
              <a:rPr lang="en-US" sz="2000" dirty="0"/>
              <a:t>• Reporting &amp; Decision </a:t>
            </a:r>
            <a:r>
              <a:rPr lang="en-US" sz="2000" dirty="0" smtClean="0"/>
              <a:t>Support</a:t>
            </a:r>
            <a:endParaRPr sz="1900" dirty="0" smtClean="0"/>
          </a:p>
          <a:p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88711" y="5808853"/>
            <a:ext cx="1351128" cy="914400"/>
          </a:xfrm>
          <a:prstGeom prst="rect">
            <a:avLst/>
          </a:prstGeom>
          <a:solidFill>
            <a:srgbClr val="DCF0FF"/>
          </a:solidFill>
          <a:ln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rPr dirty="0">
                <a:solidFill>
                  <a:schemeClr val="tx1"/>
                </a:solidFill>
              </a:rPr>
              <a:t>Define Objective</a:t>
            </a:r>
          </a:p>
        </p:txBody>
      </p:sp>
      <p:sp>
        <p:nvSpPr>
          <p:cNvPr id="5" name="Rectangle 4"/>
          <p:cNvSpPr/>
          <p:nvPr/>
        </p:nvSpPr>
        <p:spPr>
          <a:xfrm>
            <a:off x="1725241" y="5808853"/>
            <a:ext cx="1160060" cy="914400"/>
          </a:xfrm>
          <a:prstGeom prst="rect">
            <a:avLst/>
          </a:prstGeom>
          <a:solidFill>
            <a:srgbClr val="DCF0FF"/>
          </a:solidFill>
          <a:ln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rPr dirty="0">
                <a:solidFill>
                  <a:schemeClr val="tx1"/>
                </a:solidFill>
              </a:rPr>
              <a:t>Clean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170703" y="5808853"/>
            <a:ext cx="1337481" cy="914400"/>
          </a:xfrm>
          <a:prstGeom prst="rect">
            <a:avLst/>
          </a:prstGeom>
          <a:solidFill>
            <a:srgbClr val="DCF0FF"/>
          </a:solidFill>
          <a:ln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rPr dirty="0">
                <a:solidFill>
                  <a:schemeClr val="tx1"/>
                </a:solidFill>
              </a:rPr>
              <a:t>Analyze Patterns</a:t>
            </a:r>
          </a:p>
        </p:txBody>
      </p:sp>
      <p:sp>
        <p:nvSpPr>
          <p:cNvPr id="7" name="Rectangle 6"/>
          <p:cNvSpPr/>
          <p:nvPr/>
        </p:nvSpPr>
        <p:spPr>
          <a:xfrm>
            <a:off x="4801604" y="5808853"/>
            <a:ext cx="1347036" cy="914400"/>
          </a:xfrm>
          <a:prstGeom prst="rect">
            <a:avLst/>
          </a:prstGeom>
          <a:solidFill>
            <a:srgbClr val="DCF0FF"/>
          </a:solidFill>
          <a:ln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rPr dirty="0">
                <a:solidFill>
                  <a:schemeClr val="tx1"/>
                </a:solidFill>
              </a:rPr>
              <a:t>Visualize Insights</a:t>
            </a:r>
          </a:p>
        </p:txBody>
      </p:sp>
      <p:sp>
        <p:nvSpPr>
          <p:cNvPr id="8" name="Rectangle 7"/>
          <p:cNvSpPr/>
          <p:nvPr/>
        </p:nvSpPr>
        <p:spPr>
          <a:xfrm>
            <a:off x="6698659" y="5808853"/>
            <a:ext cx="1544589" cy="914400"/>
          </a:xfrm>
          <a:prstGeom prst="rect">
            <a:avLst/>
          </a:prstGeom>
          <a:solidFill>
            <a:srgbClr val="DCF0FF"/>
          </a:solidFill>
          <a:ln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rPr dirty="0">
                <a:solidFill>
                  <a:schemeClr val="tx1"/>
                </a:solidFill>
              </a:rPr>
              <a:t>Take 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89" y="39214"/>
            <a:ext cx="7715081" cy="711413"/>
          </a:xfrm>
        </p:spPr>
        <p:txBody>
          <a:bodyPr>
            <a:normAutofit/>
          </a:bodyPr>
          <a:lstStyle/>
          <a:p>
            <a:r>
              <a:rPr sz="2800" dirty="0"/>
              <a:t>Tools, Techniques &amp; Key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89" y="655094"/>
            <a:ext cx="8535311" cy="499508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b="1" dirty="0"/>
              <a:t>🛠️ Tools &amp; Frameworks Recommended</a:t>
            </a:r>
            <a:r>
              <a:rPr b="1" dirty="0" smtClean="0"/>
              <a:t>:</a:t>
            </a:r>
            <a:endParaRPr lang="en-US" b="1" dirty="0" smtClean="0"/>
          </a:p>
          <a:p>
            <a:pPr marL="0" indent="0">
              <a:buNone/>
            </a:pPr>
            <a:endParaRPr b="1" dirty="0"/>
          </a:p>
          <a:p>
            <a:r>
              <a:rPr dirty="0" smtClean="0"/>
              <a:t>SQL</a:t>
            </a:r>
            <a:r>
              <a:rPr dirty="0"/>
              <a:t>, Python, Power </a:t>
            </a:r>
            <a:r>
              <a:rPr dirty="0" smtClean="0"/>
              <a:t>BI/Tableau</a:t>
            </a:r>
            <a:r>
              <a:rPr lang="en-US" dirty="0" smtClean="0"/>
              <a:t> – </a:t>
            </a:r>
            <a:r>
              <a:rPr lang="en-US" dirty="0"/>
              <a:t>for </a:t>
            </a:r>
            <a:r>
              <a:rPr lang="en-US" dirty="0" smtClean="0"/>
              <a:t>visualization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b="1" dirty="0"/>
              <a:t>📚 Key Learnings or Takeaways</a:t>
            </a:r>
            <a:r>
              <a:rPr b="1" dirty="0" smtClean="0"/>
              <a:t>:</a:t>
            </a:r>
            <a:endParaRPr lang="en-US" b="1" dirty="0" smtClean="0"/>
          </a:p>
          <a:p>
            <a:pPr marL="0" indent="0">
              <a:buNone/>
            </a:pPr>
            <a:endParaRPr b="1" dirty="0"/>
          </a:p>
          <a:p>
            <a:r>
              <a:rPr dirty="0" smtClean="0"/>
              <a:t>Data </a:t>
            </a:r>
            <a:r>
              <a:rPr dirty="0"/>
              <a:t>storytelling is crucial</a:t>
            </a:r>
          </a:p>
          <a:p>
            <a:r>
              <a:rPr dirty="0" smtClean="0"/>
              <a:t>Simplicity </a:t>
            </a:r>
            <a:r>
              <a:rPr dirty="0"/>
              <a:t>wins in visualization</a:t>
            </a:r>
          </a:p>
          <a:p>
            <a:r>
              <a:rPr dirty="0" smtClean="0"/>
              <a:t>Regular </a:t>
            </a:r>
            <a:r>
              <a:rPr dirty="0"/>
              <a:t>review enhances data </a:t>
            </a:r>
            <a:r>
              <a:rPr dirty="0" smtClean="0"/>
              <a:t>relevance</a:t>
            </a: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Career </a:t>
            </a:r>
            <a:r>
              <a:rPr lang="en-US" b="1" dirty="0"/>
              <a:t>as a Data </a:t>
            </a:r>
            <a:r>
              <a:rPr lang="en-US" b="1" dirty="0" smtClean="0"/>
              <a:t>Analyst: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Entry-level to Senior Analyst roles</a:t>
            </a:r>
          </a:p>
          <a:p>
            <a:r>
              <a:rPr lang="en-US" dirty="0" smtClean="0"/>
              <a:t>Progress </a:t>
            </a:r>
            <a:r>
              <a:rPr lang="en-US" dirty="0"/>
              <a:t>to Data Scientist or Business Analyst</a:t>
            </a:r>
          </a:p>
          <a:p>
            <a:r>
              <a:rPr lang="en-US" dirty="0"/>
              <a:t>Opportunities in every industry: tech, finance, healthcare, retail</a:t>
            </a:r>
          </a:p>
          <a:p>
            <a:pPr marL="0" indent="0">
              <a:buNone/>
            </a:pPr>
            <a:endParaRPr dirty="0"/>
          </a:p>
          <a:p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51489" y="5851525"/>
            <a:ext cx="1827435" cy="914400"/>
          </a:xfrm>
          <a:prstGeom prst="rect">
            <a:avLst/>
          </a:prstGeom>
          <a:solidFill>
            <a:srgbClr val="DCF0FF"/>
          </a:solidFill>
          <a:ln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rPr dirty="0">
                <a:solidFill>
                  <a:schemeClr val="tx1"/>
                </a:solidFill>
              </a:rPr>
              <a:t>SQL</a:t>
            </a:r>
          </a:p>
          <a:p>
            <a:r>
              <a:rPr dirty="0">
                <a:solidFill>
                  <a:schemeClr val="tx1"/>
                </a:solidFill>
              </a:rPr>
              <a:t>(Querying</a:t>
            </a:r>
            <a:r>
              <a:rPr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2866711" y="5834513"/>
            <a:ext cx="1723713" cy="914400"/>
          </a:xfrm>
          <a:prstGeom prst="rect">
            <a:avLst/>
          </a:prstGeom>
          <a:solidFill>
            <a:srgbClr val="DCF0FF"/>
          </a:solidFill>
          <a:ln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rPr dirty="0">
                <a:solidFill>
                  <a:schemeClr val="tx1"/>
                </a:solidFill>
              </a:rPr>
              <a:t>Python</a:t>
            </a:r>
          </a:p>
          <a:p>
            <a:r>
              <a:rPr dirty="0">
                <a:solidFill>
                  <a:schemeClr val="tx1"/>
                </a:solidFill>
              </a:rPr>
              <a:t>(Processing)</a:t>
            </a:r>
          </a:p>
        </p:txBody>
      </p:sp>
      <p:sp>
        <p:nvSpPr>
          <p:cNvPr id="6" name="Rectangle 5"/>
          <p:cNvSpPr/>
          <p:nvPr/>
        </p:nvSpPr>
        <p:spPr>
          <a:xfrm>
            <a:off x="5605136" y="5834513"/>
            <a:ext cx="1971420" cy="914400"/>
          </a:xfrm>
          <a:prstGeom prst="rect">
            <a:avLst/>
          </a:prstGeom>
          <a:solidFill>
            <a:srgbClr val="DCF0FF"/>
          </a:solidFill>
          <a:ln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rPr dirty="0">
                <a:solidFill>
                  <a:schemeClr val="tx1"/>
                </a:solidFill>
              </a:rPr>
              <a:t>Power BI / Tableau</a:t>
            </a:r>
          </a:p>
          <a:p>
            <a:r>
              <a:rPr dirty="0">
                <a:solidFill>
                  <a:schemeClr val="tx1"/>
                </a:solidFill>
              </a:rPr>
              <a:t>(Visualization)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176</Words>
  <Application>Microsoft Office PowerPoint</Application>
  <PresentationFormat>On-screen Show (4:3)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Data Analyst</vt:lpstr>
      <vt:lpstr>Tools, Techniques &amp; Key Learnings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Challenge &amp; Strategies</dc:title>
  <dc:subject/>
  <dc:creator>admi</dc:creator>
  <cp:keywords/>
  <dc:description>generated using python-pptx</dc:description>
  <cp:lastModifiedBy>admi</cp:lastModifiedBy>
  <cp:revision>4</cp:revision>
  <dcterms:created xsi:type="dcterms:W3CDTF">2013-01-27T09:14:16Z</dcterms:created>
  <dcterms:modified xsi:type="dcterms:W3CDTF">2025-04-18T06:16:02Z</dcterms:modified>
  <cp:category/>
</cp:coreProperties>
</file>