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2639" y="124204"/>
            <a:ext cx="5732060" cy="831139"/>
          </a:xfrm>
        </p:spPr>
        <p:txBody>
          <a:bodyPr>
            <a:normAutofit/>
          </a:bodyPr>
          <a:lstStyle/>
          <a:p>
            <a:r>
              <a:rPr sz="2000" b="1" dirty="0"/>
              <a:t>What is </a:t>
            </a:r>
            <a:r>
              <a:rPr sz="2000" b="1" dirty="0" smtClean="0"/>
              <a:t>Data </a:t>
            </a:r>
            <a:r>
              <a:rPr lang="en-US" sz="2000" b="1" dirty="0" smtClean="0"/>
              <a:t>Scientist</a:t>
            </a:r>
            <a:r>
              <a:rPr sz="2000" b="1" dirty="0" smtClean="0"/>
              <a:t>?</a:t>
            </a:r>
            <a:endParaRPr sz="2000" b="1" dirty="0"/>
          </a:p>
        </p:txBody>
      </p:sp>
      <p:pic>
        <p:nvPicPr>
          <p:cNvPr id="2050" name="Picture 2" descr="https://miro.medium.com/v2/resize:fit:700/1*Tir1MS3yITnys4WtCcNN_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654" y="4288163"/>
            <a:ext cx="3882969" cy="172514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0" y="955343"/>
            <a:ext cx="7028597" cy="2677656"/>
          </a:xfrm>
          <a:prstGeom prst="rect">
            <a:avLst/>
          </a:prstGeom>
        </p:spPr>
        <p:txBody>
          <a:bodyPr wrap="square">
            <a:spAutoFit/>
          </a:bodyPr>
          <a:lstStyle/>
          <a:p>
            <a:pPr>
              <a:buFont typeface="Arial" panose="020B0604020202020204" pitchFamily="34" charset="0"/>
              <a:buChar char="•"/>
            </a:pPr>
            <a:r>
              <a:rPr lang="en-US" sz="1400" b="1" dirty="0">
                <a:solidFill>
                  <a:srgbClr val="242424"/>
                </a:solidFill>
                <a:latin typeface="source-serif-pro"/>
              </a:rPr>
              <a:t>Data Collection: </a:t>
            </a:r>
            <a:r>
              <a:rPr lang="en-US" sz="1400" dirty="0">
                <a:solidFill>
                  <a:srgbClr val="242424"/>
                </a:solidFill>
                <a:latin typeface="source-serif-pro"/>
              </a:rPr>
              <a:t>Gathering data from various sources, including databases, web scraping, sensors, and user feedback. Ensuring the quality and relevance of collected data is fundamental.</a:t>
            </a:r>
          </a:p>
          <a:p>
            <a:pPr>
              <a:buFont typeface="Arial" panose="020B0604020202020204" pitchFamily="34" charset="0"/>
              <a:buChar char="•"/>
            </a:pPr>
            <a:r>
              <a:rPr lang="en-US" sz="1400" b="1" dirty="0">
                <a:solidFill>
                  <a:srgbClr val="242424"/>
                </a:solidFill>
                <a:latin typeface="source-serif-pro"/>
              </a:rPr>
              <a:t>Data Cleaning and Preparation</a:t>
            </a:r>
            <a:r>
              <a:rPr lang="en-US" sz="1400" dirty="0">
                <a:solidFill>
                  <a:srgbClr val="242424"/>
                </a:solidFill>
                <a:latin typeface="source-serif-pro"/>
              </a:rPr>
              <a:t>: Addressing issues such as missing values, inconsistencies, and errors in the data. </a:t>
            </a:r>
            <a:r>
              <a:rPr lang="en-US" sz="1400" dirty="0" smtClean="0">
                <a:solidFill>
                  <a:srgbClr val="242424"/>
                </a:solidFill>
                <a:latin typeface="source-serif-pro"/>
              </a:rPr>
              <a:t>Data </a:t>
            </a:r>
            <a:r>
              <a:rPr lang="en-US" sz="1400" dirty="0">
                <a:solidFill>
                  <a:srgbClr val="242424"/>
                </a:solidFill>
                <a:latin typeface="source-serif-pro"/>
              </a:rPr>
              <a:t>Storage and </a:t>
            </a:r>
            <a:endParaRPr lang="en-US" sz="1400" dirty="0" smtClean="0">
              <a:solidFill>
                <a:srgbClr val="242424"/>
              </a:solidFill>
              <a:latin typeface="source-serif-pro"/>
            </a:endParaRPr>
          </a:p>
          <a:p>
            <a:pPr>
              <a:buFont typeface="Arial" panose="020B0604020202020204" pitchFamily="34" charset="0"/>
              <a:buChar char="•"/>
            </a:pPr>
            <a:r>
              <a:rPr lang="en-US" sz="1400" b="1" smtClean="0">
                <a:solidFill>
                  <a:srgbClr val="242424"/>
                </a:solidFill>
                <a:latin typeface="source-serif-pro"/>
              </a:rPr>
              <a:t>Management</a:t>
            </a:r>
            <a:r>
              <a:rPr lang="en-US" sz="1400" b="1" dirty="0">
                <a:solidFill>
                  <a:srgbClr val="242424"/>
                </a:solidFill>
                <a:latin typeface="source-serif-pro"/>
              </a:rPr>
              <a:t>: </a:t>
            </a:r>
            <a:r>
              <a:rPr lang="en-US" sz="1400" dirty="0">
                <a:solidFill>
                  <a:srgbClr val="242424"/>
                </a:solidFill>
                <a:latin typeface="source-serif-pro"/>
              </a:rPr>
              <a:t>Organizing data in a structured format, often using databases or data lakes, to facilitate easy access and </a:t>
            </a:r>
            <a:r>
              <a:rPr lang="en-US" sz="1400" dirty="0" smtClean="0">
                <a:solidFill>
                  <a:srgbClr val="242424"/>
                </a:solidFill>
                <a:latin typeface="source-serif-pro"/>
              </a:rPr>
              <a:t>analysis</a:t>
            </a:r>
            <a:endParaRPr lang="en-US" sz="1400" b="1" dirty="0">
              <a:solidFill>
                <a:srgbClr val="242424"/>
              </a:solidFill>
              <a:latin typeface="source-serif-pro"/>
            </a:endParaRPr>
          </a:p>
          <a:p>
            <a:pPr>
              <a:buFont typeface="Arial" panose="020B0604020202020204" pitchFamily="34" charset="0"/>
              <a:buChar char="•"/>
            </a:pPr>
            <a:r>
              <a:rPr lang="en-US" sz="1400" b="1" dirty="0" smtClean="0">
                <a:solidFill>
                  <a:srgbClr val="242424"/>
                </a:solidFill>
                <a:latin typeface="source-serif-pro"/>
              </a:rPr>
              <a:t>Data </a:t>
            </a:r>
            <a:r>
              <a:rPr lang="en-US" sz="1400" b="1" dirty="0">
                <a:solidFill>
                  <a:srgbClr val="242424"/>
                </a:solidFill>
                <a:latin typeface="source-serif-pro"/>
              </a:rPr>
              <a:t>Analysis: </a:t>
            </a:r>
            <a:r>
              <a:rPr lang="en-US" sz="1400" dirty="0">
                <a:solidFill>
                  <a:srgbClr val="242424"/>
                </a:solidFill>
                <a:latin typeface="source-serif-pro"/>
              </a:rPr>
              <a:t>Applying statistical methods, machine learning models, or other analytical techniques to extract insights from the processed data. This stage is at the heart of the data pipeline, where the actual “science” happens.</a:t>
            </a:r>
          </a:p>
          <a:p>
            <a:pPr>
              <a:buFont typeface="Arial" panose="020B0604020202020204" pitchFamily="34" charset="0"/>
              <a:buChar char="•"/>
            </a:pPr>
            <a:r>
              <a:rPr lang="en-US" sz="1400" b="1" dirty="0">
                <a:solidFill>
                  <a:srgbClr val="242424"/>
                </a:solidFill>
                <a:latin typeface="source-serif-pro"/>
              </a:rPr>
              <a:t>Data Visualization and Reporting: </a:t>
            </a:r>
            <a:r>
              <a:rPr lang="en-US" sz="1400" dirty="0">
                <a:solidFill>
                  <a:srgbClr val="242424"/>
                </a:solidFill>
                <a:latin typeface="source-serif-pro"/>
              </a:rPr>
              <a:t>Translating complex analytical results into understandable visual formats or reports. </a:t>
            </a:r>
            <a:endParaRPr lang="en-US" sz="1400" dirty="0" smtClean="0">
              <a:solidFill>
                <a:srgbClr val="242424"/>
              </a:solidFill>
              <a:latin typeface="source-serif-pro"/>
            </a:endParaRPr>
          </a:p>
        </p:txBody>
      </p:sp>
      <p:pic>
        <p:nvPicPr>
          <p:cNvPr id="2052" name="Picture 4" descr="https://miro.medium.com/v2/resize:fit:700/1*FdDppAK1tjRDh4MLRL7M5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2375" y="3373691"/>
            <a:ext cx="3657601" cy="32670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v2/resize:fit:595/1*UqRQnQO15q4uhIt_1ywV6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9302" y="3308122"/>
            <a:ext cx="6578222" cy="354987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65752" y="184667"/>
            <a:ext cx="5834798" cy="4124206"/>
          </a:xfrm>
          <a:prstGeom prst="rect">
            <a:avLst/>
          </a:prstGeom>
        </p:spPr>
        <p:txBody>
          <a:bodyPr wrap="square">
            <a:spAutoFit/>
          </a:bodyPr>
          <a:lstStyle/>
          <a:p>
            <a:pPr>
              <a:buFont typeface="Arial" panose="020B0604020202020204" pitchFamily="34" charset="0"/>
              <a:buChar char="•"/>
            </a:pPr>
            <a:r>
              <a:rPr lang="en-US" sz="1400" b="1" dirty="0" smtClean="0">
                <a:solidFill>
                  <a:srgbClr val="242424"/>
                </a:solidFill>
                <a:latin typeface="source-serif-pro"/>
              </a:rPr>
              <a:t> </a:t>
            </a:r>
            <a:r>
              <a:rPr lang="en-US" sz="1600" b="1" dirty="0" smtClean="0">
                <a:solidFill>
                  <a:srgbClr val="242424"/>
                </a:solidFill>
                <a:latin typeface="source-serif-pro"/>
              </a:rPr>
              <a:t>Set </a:t>
            </a:r>
            <a:r>
              <a:rPr lang="en-US" sz="1600" b="1" dirty="0">
                <a:solidFill>
                  <a:srgbClr val="242424"/>
                </a:solidFill>
                <a:latin typeface="source-serif-pro"/>
              </a:rPr>
              <a:t>Goals</a:t>
            </a:r>
            <a:r>
              <a:rPr lang="en-US" sz="1600" dirty="0">
                <a:solidFill>
                  <a:srgbClr val="242424"/>
                </a:solidFill>
                <a:latin typeface="source-serif-pro"/>
              </a:rPr>
              <a:t>: They should be clear, measurable and align with the business’s needs</a:t>
            </a:r>
            <a:r>
              <a:rPr lang="en-US" sz="1600" dirty="0" smtClean="0">
                <a:solidFill>
                  <a:srgbClr val="242424"/>
                </a:solidFill>
                <a:latin typeface="source-serif-pro"/>
              </a:rPr>
              <a:t>.</a:t>
            </a:r>
          </a:p>
          <a:p>
            <a:pPr>
              <a:buFont typeface="Arial" panose="020B0604020202020204" pitchFamily="34" charset="0"/>
              <a:buChar char="•"/>
            </a:pPr>
            <a:r>
              <a:rPr lang="en-US" sz="1600" b="1" dirty="0" smtClean="0"/>
              <a:t> Wrangle/Clean</a:t>
            </a:r>
            <a:r>
              <a:rPr lang="en-US" sz="1600" b="1" dirty="0"/>
              <a:t>:</a:t>
            </a:r>
            <a:r>
              <a:rPr lang="en-US" sz="1600" dirty="0"/>
              <a:t> Everyone’s favorite most time consuming part</a:t>
            </a:r>
            <a:r>
              <a:rPr lang="en-US" sz="1600" dirty="0" smtClean="0"/>
              <a:t>.</a:t>
            </a:r>
            <a:endParaRPr lang="en-US" sz="1600" dirty="0" smtClean="0">
              <a:solidFill>
                <a:srgbClr val="242424"/>
              </a:solidFill>
              <a:latin typeface="source-serif-pro"/>
            </a:endParaRPr>
          </a:p>
          <a:p>
            <a:pPr>
              <a:buFont typeface="Arial" panose="020B0604020202020204" pitchFamily="34" charset="0"/>
              <a:buChar char="•"/>
            </a:pPr>
            <a:r>
              <a:rPr lang="en-US" sz="1600" dirty="0" smtClean="0"/>
              <a:t> </a:t>
            </a:r>
            <a:r>
              <a:rPr lang="en-US" sz="1600" b="1" dirty="0" smtClean="0"/>
              <a:t>Plan</a:t>
            </a:r>
            <a:r>
              <a:rPr lang="en-US" sz="1600" b="1" dirty="0"/>
              <a:t>: </a:t>
            </a:r>
            <a:r>
              <a:rPr lang="en-US" sz="1600" dirty="0"/>
              <a:t>Developing a strategy for your analysis, being able to choose the right combination of models and methods</a:t>
            </a:r>
            <a:r>
              <a:rPr lang="en-US" sz="1600" dirty="0" smtClean="0"/>
              <a:t>.</a:t>
            </a:r>
          </a:p>
          <a:p>
            <a:pPr>
              <a:buFont typeface="Arial" panose="020B0604020202020204" pitchFamily="34" charset="0"/>
              <a:buChar char="•"/>
            </a:pPr>
            <a:r>
              <a:rPr lang="en-US" sz="1600" b="1" dirty="0"/>
              <a:t>Wrap Up: </a:t>
            </a:r>
            <a:r>
              <a:rPr lang="en-US" sz="1600" dirty="0"/>
              <a:t>Finalize the analysis, ensuring that all objectives are met and that the results are </a:t>
            </a:r>
            <a:r>
              <a:rPr lang="en-US" sz="1600" dirty="0" smtClean="0"/>
              <a:t>robust</a:t>
            </a:r>
          </a:p>
          <a:p>
            <a:r>
              <a:rPr lang="en-US" sz="1600" b="1" dirty="0">
                <a:cs typeface="Arial" panose="020B0604020202020204" pitchFamily="34" charset="0"/>
              </a:rPr>
              <a:t>Data Interpretation: </a:t>
            </a:r>
            <a:r>
              <a:rPr lang="en-US" sz="1600" dirty="0">
                <a:cs typeface="Arial" panose="020B0604020202020204" pitchFamily="34" charset="0"/>
              </a:rPr>
              <a:t>Interpreting the results of data analysis and modeling, and translating them into actionable insights for stakeholders.</a:t>
            </a:r>
          </a:p>
          <a:p>
            <a:r>
              <a:rPr lang="en-US" sz="1600" b="1" dirty="0">
                <a:cs typeface="Arial" panose="020B0604020202020204" pitchFamily="34" charset="0"/>
              </a:rPr>
              <a:t>Programming &amp; Tools: </a:t>
            </a:r>
            <a:r>
              <a:rPr lang="en-US" sz="1600" dirty="0">
                <a:cs typeface="Arial" panose="020B0604020202020204" pitchFamily="34" charset="0"/>
              </a:rPr>
              <a:t>Proficiency in programming languages like Python, R, SQL, and tools like Tensor Flow, </a:t>
            </a:r>
            <a:r>
              <a:rPr lang="en-US" sz="1600" dirty="0" err="1">
                <a:cs typeface="Arial" panose="020B0604020202020204" pitchFamily="34" charset="0"/>
              </a:rPr>
              <a:t>PyTorch</a:t>
            </a:r>
            <a:r>
              <a:rPr lang="en-US" sz="1600" dirty="0">
                <a:cs typeface="Arial" panose="020B0604020202020204" pitchFamily="34" charset="0"/>
              </a:rPr>
              <a:t>, or </a:t>
            </a:r>
            <a:r>
              <a:rPr lang="en-US" sz="1600" dirty="0" err="1">
                <a:cs typeface="Arial" panose="020B0604020202020204" pitchFamily="34" charset="0"/>
              </a:rPr>
              <a:t>Hadoop</a:t>
            </a:r>
            <a:r>
              <a:rPr lang="en-US" sz="1600" dirty="0">
                <a:cs typeface="Arial" panose="020B0604020202020204" pitchFamily="34" charset="0"/>
              </a:rPr>
              <a:t> for data manipulation, analysis, and modeling.</a:t>
            </a:r>
          </a:p>
          <a:p>
            <a:endParaRPr lang="en-US" dirty="0" smtClean="0"/>
          </a:p>
          <a:p>
            <a:endParaRPr lang="en-US" dirty="0"/>
          </a:p>
          <a:p>
            <a:pPr>
              <a:buFont typeface="Arial" panose="020B0604020202020204" pitchFamily="34" charset="0"/>
              <a:buChar char="•"/>
            </a:pPr>
            <a:endParaRPr lang="en-US" b="0" i="0" dirty="0">
              <a:solidFill>
                <a:srgbClr val="242424"/>
              </a:solidFill>
              <a:effectLst/>
              <a:latin typeface="source-serif-pr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TotalTime>
  <Words>263</Words>
  <Application>Microsoft Office PowerPoint</Application>
  <PresentationFormat>On-screen Show (4:3)</PresentationFormat>
  <Paragraphs>13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source-serif-pro</vt:lpstr>
      <vt:lpstr>Office Theme</vt:lpstr>
      <vt:lpstr>What is Data Scientist?</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Data Scientist?</dc:title>
  <dc:subject/>
  <dc:creator>admi</dc:creator>
  <cp:keywords/>
  <dc:description>generated using python-pptx</dc:description>
  <cp:lastModifiedBy>admi</cp:lastModifiedBy>
  <cp:revision>6</cp:revision>
  <dcterms:created xsi:type="dcterms:W3CDTF">2013-01-27T09:14:16Z</dcterms:created>
  <dcterms:modified xsi:type="dcterms:W3CDTF">2025-04-18T16:25:12Z</dcterms:modified>
  <cp:category/>
</cp:coreProperties>
</file>