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3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9" r:id="rId14"/>
    <p:sldId id="270" r:id="rId15"/>
    <p:sldId id="273" r:id="rId16"/>
    <p:sldId id="274" r:id="rId17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8128"/>
  </p:normalViewPr>
  <p:slideViewPr>
    <p:cSldViewPr snapToGrid="0">
      <p:cViewPr>
        <p:scale>
          <a:sx n="69" d="100"/>
          <a:sy n="69" d="100"/>
        </p:scale>
        <p:origin x="10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34A7A-E1FA-414D-9580-422F17FC2C32}" type="datetimeFigureOut">
              <a:rPr lang="en-NP" smtClean="0"/>
              <a:t>13/04/2024</a:t>
            </a:fld>
            <a:endParaRPr lang="en-N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00FB0-6FB3-AD4B-9B14-44125821A65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98525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1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703638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www.statcan.gc.ca</a:t>
            </a:r>
            <a:r>
              <a:rPr lang="en-US" dirty="0"/>
              <a:t>/o1/</a:t>
            </a:r>
            <a:r>
              <a:rPr lang="en-US" dirty="0" err="1"/>
              <a:t>en</a:t>
            </a:r>
            <a:r>
              <a:rPr lang="en-US" dirty="0"/>
              <a:t>/plus/5847-which-canadian-businesses-are-using-generative-artificial-intelligence-and-why</a:t>
            </a:r>
            <a:endParaRPr lang="en-NP" dirty="0"/>
          </a:p>
          <a:p>
            <a:endParaRPr lang="en-N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10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051186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11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225901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12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491276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13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104360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14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618082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15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141980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16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140819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2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4470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3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361198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4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372737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5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523584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6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536122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7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577925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8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933365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www.statcan.gc.ca</a:t>
            </a:r>
            <a:r>
              <a:rPr lang="en-US" dirty="0"/>
              <a:t>/o1/</a:t>
            </a:r>
            <a:r>
              <a:rPr lang="en-US" dirty="0" err="1"/>
              <a:t>en</a:t>
            </a:r>
            <a:r>
              <a:rPr lang="en-US" dirty="0"/>
              <a:t>/plus/5847-which-canadian-businesses-are-using-generative-artificial-intelligence-and-why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Information and cultural industries being the top business sector using Generative AI and getting average highest value of using generative AI across Canada.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other similar</a:t>
            </a:r>
            <a:endParaRPr lang="en-NP" dirty="0"/>
          </a:p>
          <a:p>
            <a:endParaRPr lang="en-N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00FB0-6FB3-AD4B-9B14-44125821A656}" type="slidenum">
              <a:rPr lang="en-NP" smtClean="0"/>
              <a:t>9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66299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83EC-0A4E-9C8E-3C8E-CD5EEBE03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CD5FC-08A7-741F-F205-C9902824B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35189-236F-8785-E00A-9B3E239A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13/04/2024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73E05-6532-1AAE-55BB-60B93859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135C7-4A29-3E5A-918D-9FDB1C17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38017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DBA69-C6F2-7F5F-ADAF-052E8234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D8737-503B-0386-1C9F-0D8482845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DAE7-3AFE-854C-4286-0D87682F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13/04/2024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AB942-FF0F-662A-DD42-C26A5CB7C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64834-9450-D444-17FA-AF10F44B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53946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B0700-9B3B-9BF8-3A03-D485ABA41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53AC2-965B-8B3D-DF29-B8D48E383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F98FB-66F2-790F-F0D5-58B6FC0C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13/04/2024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271C4-898F-5FD0-23E5-6D1ABB79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CB916-5204-48A0-303B-7B20595FF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22667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7BDD-2F39-8FC0-CBCE-AD617098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F8981-4FB3-62E8-FA01-A06E2F063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4A6AB-1B08-7C3E-AF52-220FBB3B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13/04/2024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C1872-CF68-01DC-D5E1-87810B2E2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B1467-1CD7-0BDD-DC18-78006F9C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86345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3A7C-742D-04EE-298C-1A29D81B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B5FED-81FA-9281-962C-C70AE3C66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E95F0-B8E9-116D-C032-C1CD82BA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13/04/2024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D1872-3FA7-344E-C88E-0E88BD06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6E95F-B2A2-4C82-0C0F-35F1965B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64667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08A0-9AA1-BB9D-2D9D-EB2B258D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9134-4D8B-B7F9-C75D-CFD1826AB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FE23F-BB34-419E-528C-2EBED8844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BC348-2E97-96A0-A7DC-6EC0622E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13/04/2024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A3D14-CAE5-F6D9-25C1-9309F805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A2DD9-4A5F-DB6D-FAFD-09EEE510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53921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DAD7-1740-7C03-24D3-35A4480BE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D81F2-46EF-6A75-684A-53D8AB322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10FBC-E394-0816-8A56-42D608DD7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625C1-6A58-F08B-5D19-08009069F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81A7E-D396-F493-D6CC-085E331EF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08A39-4C19-9290-E408-7859FB71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13/04/2024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40DDB-883B-58DA-11E2-6C36E207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C480F-DACF-A10F-64EC-EC0D4336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07237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4DCE-2611-07B3-EF66-68F2414D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B24C85-6A95-84B1-0E1D-188AD090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13/04/2024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B9653-F82A-1D18-9146-770204DB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F89DC-C143-C100-3AC8-533E54F4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85381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463ED0-2F37-8555-E739-ABAF4370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13/04/2024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682FF-DF18-0B76-E407-6A061A1B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00D04-4B28-7C43-6C3B-0B9D4FCA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00969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6364-285A-16B7-4D6B-9BA392BC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051EF-C627-E2F0-8FAF-8A834F7DC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525F7-837F-4B21-EBF4-B798A8301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43F87-E5AC-FC7C-9412-CA5A27A6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13/04/2024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A03AF-8B70-4094-0CE7-5CAD7EAB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0FFAB-A294-9EF3-0ADC-525140B8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62294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5D5E1-5AC2-8E7E-0E1C-F2685625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682DC-231D-5201-5309-58CA1CB99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76AF1-8FD4-0B3B-BA7E-03E79D74C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558C7-61C4-FE36-7FF7-A4D35573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3450-BA41-5048-8667-1F61E2E0538F}" type="datetimeFigureOut">
              <a:rPr lang="en-NP" smtClean="0"/>
              <a:t>13/04/2024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21A71-CA73-8B2E-0F0C-2EB775E1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4FACF-9F05-3C9D-97C8-C82C631E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48938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27BC4-F5A2-5206-7637-00B5DDCC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61D96-F324-D9E5-485D-09BFA2665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4E29C-34BD-3C7B-F300-C851AA400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F3450-BA41-5048-8667-1F61E2E0538F}" type="datetimeFigureOut">
              <a:rPr lang="en-NP" smtClean="0"/>
              <a:t>13/04/2024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61E99-50B4-2FAE-3A19-71C6B5134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321BE-8ECC-ACC1-E338-9BEAA90F2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DFF75-A423-4145-80D0-E65CBEA1AF1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7709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jprasadshrestha/groupassignments/tree/main/bigdatafundamental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E4E4-7413-B08E-7241-918EE6B37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"/>
              </a:rPr>
              <a:t>Analyzing </a:t>
            </a:r>
            <a:r>
              <a:rPr lang="en-NP" sz="4400" dirty="0">
                <a:latin typeface=""/>
              </a:rPr>
              <a:t>Usage of  Generative AI in Canada 2023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777E9-91E4-8B1C-BC3C-4DFB6283A3C0}"/>
              </a:ext>
            </a:extLst>
          </p:cNvPr>
          <p:cNvSpPr txBox="1"/>
          <p:nvPr/>
        </p:nvSpPr>
        <p:spPr>
          <a:xfrm>
            <a:off x="8834590" y="5202052"/>
            <a:ext cx="42337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sz="2000" dirty="0"/>
              <a:t>Prepared by:</a:t>
            </a:r>
          </a:p>
          <a:p>
            <a:r>
              <a:rPr lang="en-NP" sz="2000" dirty="0"/>
              <a:t>Purnima Gosain </a:t>
            </a:r>
          </a:p>
          <a:p>
            <a:r>
              <a:rPr lang="en-NP" sz="2000" dirty="0"/>
              <a:t>Raj Prasad Shrestha  </a:t>
            </a:r>
            <a:br>
              <a:rPr lang="en-NP" sz="2000" dirty="0"/>
            </a:br>
            <a:endParaRPr lang="en-NP" sz="2000" dirty="0"/>
          </a:p>
        </p:txBody>
      </p:sp>
    </p:spTree>
    <p:extLst>
      <p:ext uri="{BB962C8B-B14F-4D97-AF65-F5344CB8AC3E}">
        <p14:creationId xmlns:p14="http://schemas.microsoft.com/office/powerpoint/2010/main" val="4150372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BF112-D757-239B-D3D2-FD44ADCF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16" y="42218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NP" dirty="0">
                <a:latin typeface=""/>
              </a:rPr>
              <a:t> </a:t>
            </a:r>
            <a:r>
              <a:rPr lang="en-US" sz="2700" b="1" dirty="0">
                <a:latin typeface=""/>
              </a:rPr>
              <a:t>Objective 2: </a:t>
            </a:r>
            <a:r>
              <a:rPr lang="en-US" sz="2700" dirty="0">
                <a:latin typeface=""/>
              </a:rPr>
              <a:t>Which are the top 5 provinces in Canada using generative AI?</a:t>
            </a:r>
            <a:br>
              <a:rPr lang="en-US" sz="2700" dirty="0">
                <a:latin typeface=""/>
              </a:rPr>
            </a:br>
            <a:r>
              <a:rPr lang="en-NP" sz="3600" dirty="0">
                <a:latin typeface="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997C7-7479-19D6-D510-A1E386ADD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724" y="1365629"/>
            <a:ext cx="7153758" cy="510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7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A9AC53-D5E7-1709-012F-06A138FC3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3879" y="1350322"/>
            <a:ext cx="7584536" cy="541752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3A49A5-690D-D379-A0A5-3B3200BF7F59}"/>
              </a:ext>
            </a:extLst>
          </p:cNvPr>
          <p:cNvSpPr txBox="1"/>
          <p:nvPr/>
        </p:nvSpPr>
        <p:spPr>
          <a:xfrm>
            <a:off x="537673" y="436807"/>
            <a:ext cx="1074517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 dirty="0">
                <a:latin typeface=""/>
              </a:rPr>
              <a:t>Objective 3: </a:t>
            </a:r>
            <a:r>
              <a:rPr lang="en-US" sz="2700" dirty="0">
                <a:latin typeface=""/>
              </a:rPr>
              <a:t>Do larger companies use generative AI more than small to medium-sized ones?</a:t>
            </a:r>
          </a:p>
          <a:p>
            <a:endParaRPr lang="en-NP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9F050B-F40B-31BE-99BF-B940C30B5941}"/>
              </a:ext>
            </a:extLst>
          </p:cNvPr>
          <p:cNvSpPr txBox="1"/>
          <p:nvPr/>
        </p:nvSpPr>
        <p:spPr>
          <a:xfrm>
            <a:off x="7505185" y="5629075"/>
            <a:ext cx="52588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1" dirty="0">
                <a:effectLst/>
                <a:latin typeface=""/>
              </a:rPr>
              <a:t>Larger businesses more likely to use to use generative AI than smaller ones</a:t>
            </a:r>
          </a:p>
          <a:p>
            <a:br>
              <a:rPr lang="en-US" dirty="0"/>
            </a:b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642339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3A49A5-690D-D379-A0A5-3B3200BF7F59}"/>
              </a:ext>
            </a:extLst>
          </p:cNvPr>
          <p:cNvSpPr txBox="1"/>
          <p:nvPr/>
        </p:nvSpPr>
        <p:spPr>
          <a:xfrm>
            <a:off x="557075" y="474192"/>
            <a:ext cx="107157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latin typeface=""/>
              </a:rPr>
              <a:t>Objective 4</a:t>
            </a:r>
            <a:r>
              <a:rPr lang="en-US" sz="2400" dirty="0">
                <a:latin typeface=""/>
              </a:rPr>
              <a:t>: How much value is created created by using generative AI in top 5 business sectors ? Will generative AI replace jobs by reducing employment?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A70C02-ABF6-1AF9-1A2E-B7F4EFFD5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1029" y="1305189"/>
            <a:ext cx="7428796" cy="5306283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AE033B-4AE3-29F2-E691-8B6BBF52D14C}"/>
              </a:ext>
            </a:extLst>
          </p:cNvPr>
          <p:cNvSpPr txBox="1"/>
          <p:nvPr/>
        </p:nvSpPr>
        <p:spPr>
          <a:xfrm>
            <a:off x="7011903" y="4675031"/>
            <a:ext cx="5180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b="1" i="1" dirty="0"/>
              <a:t>Accelerate t</a:t>
            </a:r>
            <a:r>
              <a:rPr lang="en-US" b="1" i="1" dirty="0"/>
              <a:t>he</a:t>
            </a:r>
            <a:r>
              <a:rPr lang="en-NP" b="1" i="1" dirty="0"/>
              <a:t> development of creative content has the </a:t>
            </a:r>
            <a:r>
              <a:rPr lang="en-US" b="1" i="1" dirty="0"/>
              <a:t>M</a:t>
            </a:r>
            <a:r>
              <a:rPr lang="en-NP" b="1" i="1" dirty="0"/>
              <a:t>ost value % than Increase in automation in task, withou reducing employment in all the business sectors or characteristics.</a:t>
            </a:r>
          </a:p>
        </p:txBody>
      </p:sp>
    </p:spTree>
    <p:extLst>
      <p:ext uri="{BB962C8B-B14F-4D97-AF65-F5344CB8AC3E}">
        <p14:creationId xmlns:p14="http://schemas.microsoft.com/office/powerpoint/2010/main" val="590569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3A49A5-690D-D379-A0A5-3B3200BF7F59}"/>
              </a:ext>
            </a:extLst>
          </p:cNvPr>
          <p:cNvSpPr txBox="1"/>
          <p:nvPr/>
        </p:nvSpPr>
        <p:spPr>
          <a:xfrm>
            <a:off x="694836" y="1067561"/>
            <a:ext cx="110880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>
                <a:latin typeface=""/>
              </a:rPr>
              <a:t>Objective 5:</a:t>
            </a:r>
            <a:r>
              <a:rPr lang="en-US" sz="2800" dirty="0">
                <a:latin typeface=""/>
              </a:rPr>
              <a:t> What are the top 5 business sectors  in Canada that have not considered to use generative AI, even though it could help them save costs?</a:t>
            </a:r>
            <a:endParaRPr lang="en-NP" sz="2800" dirty="0">
              <a:latin typeface="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DA9C38-8A27-794C-B87D-E596D8D73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990" y="2833416"/>
            <a:ext cx="10254147" cy="20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63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3A49A5-690D-D379-A0A5-3B3200BF7F59}"/>
              </a:ext>
            </a:extLst>
          </p:cNvPr>
          <p:cNvSpPr txBox="1"/>
          <p:nvPr/>
        </p:nvSpPr>
        <p:spPr>
          <a:xfrm>
            <a:off x="482970" y="348873"/>
            <a:ext cx="61001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P" sz="2800" b="1" dirty="0"/>
              <a:t>Objective 5: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133EAB-AAF1-B9AE-1066-C6B50F4EF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022329"/>
              </p:ext>
            </p:extLst>
          </p:nvPr>
        </p:nvGraphicFramePr>
        <p:xfrm>
          <a:off x="203983" y="5672899"/>
          <a:ext cx="3441700" cy="203200"/>
        </p:xfrm>
        <a:graphic>
          <a:graphicData uri="http://schemas.openxmlformats.org/drawingml/2006/table">
            <a:tbl>
              <a:tblPr/>
              <a:tblGrid>
                <a:gridCol w="3441700">
                  <a:extLst>
                    <a:ext uri="{9D8B030D-6E8A-4147-A177-3AD203B41FA5}">
                      <a16:colId xmlns:a16="http://schemas.microsoft.com/office/drawing/2014/main" val="141582383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16295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0BF5820D-F416-A3BB-EA28-415A51F50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833" y="787443"/>
            <a:ext cx="7396359" cy="52831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847CC9-A700-15C5-FB68-19629D07DB7C}"/>
              </a:ext>
            </a:extLst>
          </p:cNvPr>
          <p:cNvSpPr txBox="1"/>
          <p:nvPr/>
        </p:nvSpPr>
        <p:spPr>
          <a:xfrm>
            <a:off x="753647" y="6196119"/>
            <a:ext cx="114383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"/>
              </a:rPr>
              <a:t>B</a:t>
            </a:r>
            <a:r>
              <a:rPr lang="en-NP" sz="2000" dirty="0">
                <a:latin typeface=""/>
              </a:rPr>
              <a:t>ut sadly, they do have some plans to use Generative AI to automate Tasks to replace employees.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B96B43-9687-D9B6-92EA-7903BC0C751A}"/>
              </a:ext>
            </a:extLst>
          </p:cNvPr>
          <p:cNvSpPr txBox="1"/>
          <p:nvPr/>
        </p:nvSpPr>
        <p:spPr>
          <a:xfrm>
            <a:off x="6655366" y="4171951"/>
            <a:ext cx="5451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P" b="1" i="1" dirty="0"/>
              <a:t>% Potential value  of using Generative AI  Construction </a:t>
            </a:r>
          </a:p>
          <a:p>
            <a:r>
              <a:rPr lang="en-NP" b="1" i="1" dirty="0"/>
              <a:t>business sector </a:t>
            </a:r>
            <a:r>
              <a:rPr lang="en-US" b="1" i="1" dirty="0"/>
              <a:t>H</a:t>
            </a:r>
            <a:r>
              <a:rPr lang="en-NP" b="1" i="1" dirty="0"/>
              <a:t>as the highest potiential value</a:t>
            </a:r>
          </a:p>
        </p:txBody>
      </p:sp>
    </p:spTree>
    <p:extLst>
      <p:ext uri="{BB962C8B-B14F-4D97-AF65-F5344CB8AC3E}">
        <p14:creationId xmlns:p14="http://schemas.microsoft.com/office/powerpoint/2010/main" val="389481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3C4A-BC4D-9F20-4055-7625BC6F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>
                <a:latin typeface=""/>
              </a:rPr>
              <a:t>Conclusion</a:t>
            </a:r>
            <a:r>
              <a:rPr lang="en-NP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D5202-E442-9F15-EFAB-6738B5A3C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12" y="1498600"/>
            <a:ext cx="11049000" cy="4351338"/>
          </a:xfrm>
        </p:spPr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"/>
                <a:cs typeface="Times New Roman" panose="02020603050405020304" pitchFamily="18" charset="0"/>
              </a:rPr>
              <a:t>Generative AI can be transformative labor- and money-saving technology.</a:t>
            </a:r>
            <a:endParaRPr lang="en-US" sz="2400" dirty="0">
              <a:latin typeface="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"/>
                <a:cs typeface="Times New Roman" panose="02020603050405020304" pitchFamily="18" charset="0"/>
              </a:rPr>
              <a:t>Generative AI usage can potentially create new job opportunities by increasing productivity and creating demand for skilled workers in AI development, maintenance, and oversight.</a:t>
            </a:r>
          </a:p>
          <a:p>
            <a:endParaRPr lang="en-US" sz="2400" dirty="0">
              <a:latin typeface="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"/>
                <a:cs typeface="Times New Roman" panose="02020603050405020304" pitchFamily="18" charset="0"/>
              </a:rPr>
              <a:t>Generative AI usage might enhance job roles by automating repetitive tasks, allowing employees to focus on higher-value, creative work. (</a:t>
            </a:r>
            <a:r>
              <a:rPr lang="en-NP" sz="2000" b="1" dirty="0">
                <a:solidFill>
                  <a:srgbClr val="FF0000"/>
                </a:solidFill>
              </a:rPr>
              <a:t>Accelerate t</a:t>
            </a:r>
            <a:r>
              <a:rPr lang="en-US" sz="2000" b="1" dirty="0">
                <a:solidFill>
                  <a:srgbClr val="FF0000"/>
                </a:solidFill>
              </a:rPr>
              <a:t>he</a:t>
            </a:r>
            <a:r>
              <a:rPr lang="en-NP" sz="2000" b="1" dirty="0">
                <a:solidFill>
                  <a:srgbClr val="FF0000"/>
                </a:solidFill>
              </a:rPr>
              <a:t> development of creative content )</a:t>
            </a:r>
            <a:endParaRPr lang="en-US" sz="3200" b="1" dirty="0">
              <a:solidFill>
                <a:srgbClr val="FF0000"/>
              </a:solidFill>
              <a:latin typeface="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"/>
                <a:cs typeface="Times New Roman" panose="02020603050405020304" pitchFamily="18" charset="0"/>
              </a:rPr>
              <a:t>Generative AI implementations could lead to a shift in job roles, requiring retraining and upskilling programs to help workers adapt to changing job requirements in the digital age.</a:t>
            </a:r>
          </a:p>
          <a:p>
            <a:endParaRPr lang="en-US" sz="900" dirty="0">
              <a:effectLst/>
              <a:latin typeface=""/>
              <a:cs typeface="Times New Roman" panose="02020603050405020304" pitchFamily="18" charset="0"/>
            </a:endParaRPr>
          </a:p>
          <a:p>
            <a:endParaRPr lang="en-US" sz="900" dirty="0">
              <a:effectLst/>
              <a:latin typeface="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900" b="0" i="0" dirty="0">
              <a:solidFill>
                <a:srgbClr val="FFFFFF"/>
              </a:solidFill>
              <a:effectLst/>
              <a:latin typeface="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br>
              <a:rPr lang="en-US" sz="900" b="0" i="0" dirty="0">
                <a:solidFill>
                  <a:srgbClr val="FFFFFF"/>
                </a:solidFill>
                <a:effectLst/>
                <a:latin typeface=""/>
                <a:cs typeface="Times New Roman" panose="02020603050405020304" pitchFamily="18" charset="0"/>
              </a:rPr>
            </a:br>
            <a:endParaRPr lang="en-US" sz="900" b="0" i="0" dirty="0">
              <a:solidFill>
                <a:srgbClr val="FFFFFF"/>
              </a:solidFill>
              <a:effectLst/>
              <a:latin typeface="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63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D5202-E442-9F15-EFAB-6738B5A3C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3025"/>
            <a:ext cx="10515600" cy="4351338"/>
          </a:xfrm>
        </p:spPr>
        <p:txBody>
          <a:bodyPr>
            <a:normAutofit/>
          </a:bodyPr>
          <a:lstStyle/>
          <a:p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dirty="0">
                <a:solidFill>
                  <a:srgbClr val="1A1A1A"/>
                </a:solidFill>
                <a:effectLst/>
                <a:latin typeface="Raleway" panose="020F0502020204030204" pitchFamily="34" charset="0"/>
              </a:rPr>
              <a:t>Thank you. </a:t>
            </a:r>
            <a:r>
              <a:rPr lang="en-NP" b="1" i="0" u="none" strike="noStrike" dirty="0">
                <a:solidFill>
                  <a:srgbClr val="1A1A1A"/>
                </a:solidFill>
                <a:effectLst/>
                <a:latin typeface="Raleway" panose="020F0502020204030204" pitchFamily="34" charset="0"/>
              </a:rPr>
              <a:t>😄</a:t>
            </a:r>
            <a:endParaRPr lang="en-NP" sz="2400" b="0" dirty="0">
              <a:effectLst/>
            </a:endParaRPr>
          </a:p>
          <a:p>
            <a:pPr marL="0" indent="0">
              <a:buNone/>
            </a:pPr>
            <a:br>
              <a:rPr lang="en-NP" sz="1600" dirty="0"/>
            </a:b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24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br>
              <a:rPr lang="en-US" sz="2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07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DB2C-9280-3C9F-B943-66461526D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>
                <a:latin typeface="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4B523-2092-3910-D893-2E214C4E5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P" dirty="0">
                <a:latin typeface=""/>
              </a:rPr>
              <a:t>Objectives</a:t>
            </a:r>
          </a:p>
          <a:p>
            <a:r>
              <a:rPr lang="en-NP" dirty="0">
                <a:latin typeface=""/>
              </a:rPr>
              <a:t>Dataset collection</a:t>
            </a:r>
          </a:p>
          <a:p>
            <a:r>
              <a:rPr lang="en-NP" dirty="0">
                <a:latin typeface=""/>
              </a:rPr>
              <a:t>Tools and Technologies used</a:t>
            </a:r>
          </a:p>
          <a:p>
            <a:r>
              <a:rPr lang="en-NP" dirty="0">
                <a:latin typeface=""/>
              </a:rPr>
              <a:t>Data cleaning and transformation </a:t>
            </a:r>
          </a:p>
          <a:p>
            <a:r>
              <a:rPr lang="en-NP" dirty="0">
                <a:latin typeface=""/>
              </a:rPr>
              <a:t>Data visulization </a:t>
            </a:r>
          </a:p>
          <a:p>
            <a:r>
              <a:rPr lang="en-NP" dirty="0">
                <a:latin typeface=""/>
              </a:rPr>
              <a:t>Conclusion</a:t>
            </a:r>
          </a:p>
          <a:p>
            <a:endParaRPr lang="en-NP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15609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D0179-B99E-7DF8-8433-EAC7AB7EC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>
                <a:latin typeface="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863C-F769-47C3-86B8-0B6D5A00E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"/>
              </a:rPr>
              <a:t>Objective 1: </a:t>
            </a:r>
            <a:r>
              <a:rPr lang="en-US" dirty="0">
                <a:latin typeface=""/>
              </a:rPr>
              <a:t>What are the top 5 business sectors in Canada that use generative AI?</a:t>
            </a:r>
          </a:p>
          <a:p>
            <a:pPr marL="0" indent="0">
              <a:buNone/>
            </a:pPr>
            <a:r>
              <a:rPr lang="en-US" b="1" dirty="0">
                <a:latin typeface=""/>
              </a:rPr>
              <a:t>Objective 2: </a:t>
            </a:r>
            <a:r>
              <a:rPr lang="en-US" dirty="0">
                <a:latin typeface=""/>
              </a:rPr>
              <a:t>Which are the top 5 provinces in Canada using generative AI?</a:t>
            </a:r>
          </a:p>
          <a:p>
            <a:pPr marL="0" indent="0">
              <a:buNone/>
            </a:pPr>
            <a:r>
              <a:rPr lang="en-US" b="1" dirty="0">
                <a:latin typeface=""/>
              </a:rPr>
              <a:t>Objective 3: </a:t>
            </a:r>
            <a:r>
              <a:rPr lang="en-US" dirty="0">
                <a:latin typeface=""/>
              </a:rPr>
              <a:t>Do larger companies use generative AI more than small to medium-sized ones?</a:t>
            </a:r>
          </a:p>
          <a:p>
            <a:pPr marL="0" indent="0">
              <a:buNone/>
            </a:pPr>
            <a:r>
              <a:rPr lang="en-US" b="1" dirty="0">
                <a:latin typeface=""/>
              </a:rPr>
              <a:t>Objective 4: </a:t>
            </a:r>
            <a:r>
              <a:rPr lang="en-US" dirty="0">
                <a:latin typeface=""/>
              </a:rPr>
              <a:t>How much value is created by using generative AI in top 5 business sectors ? Will generative AI replace jobs by reducing employment?</a:t>
            </a:r>
          </a:p>
          <a:p>
            <a:pPr marL="0" indent="0">
              <a:buNone/>
            </a:pPr>
            <a:r>
              <a:rPr lang="en-US" b="1" dirty="0">
                <a:latin typeface=""/>
              </a:rPr>
              <a:t>Objective 5:</a:t>
            </a:r>
            <a:r>
              <a:rPr lang="en-US" dirty="0">
                <a:latin typeface=""/>
              </a:rPr>
              <a:t> Objective 5: What are the top 5 business sectors  in Canada that have not considered to use generative AI, even though it could help them save costs?</a:t>
            </a:r>
            <a:endParaRPr lang="en-NP" dirty="0">
              <a:latin typeface=""/>
            </a:endParaRPr>
          </a:p>
          <a:p>
            <a:pPr marL="0" indent="0">
              <a:buNone/>
            </a:pPr>
            <a:endParaRPr lang="en-NP" dirty="0">
              <a:latin typeface=""/>
            </a:endParaRPr>
          </a:p>
          <a:p>
            <a:endParaRPr lang="en-NP" dirty="0">
              <a:latin typeface=""/>
            </a:endParaRPr>
          </a:p>
          <a:p>
            <a:endParaRPr lang="en-NP" dirty="0">
              <a:latin typeface=""/>
            </a:endParaRPr>
          </a:p>
          <a:p>
            <a:endParaRPr lang="en-NP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59212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D7B8-1A5C-C882-C8E5-FBF38DEB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14" y="171479"/>
            <a:ext cx="10515600" cy="1325563"/>
          </a:xfrm>
        </p:spPr>
        <p:txBody>
          <a:bodyPr>
            <a:normAutofit/>
          </a:bodyPr>
          <a:lstStyle/>
          <a:p>
            <a:r>
              <a:rPr lang="en-NP" sz="3600" dirty="0">
                <a:latin typeface=""/>
              </a:rPr>
              <a:t>Dataset collection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D1E8C-F503-E0C7-AE13-44653A59AE73}"/>
              </a:ext>
            </a:extLst>
          </p:cNvPr>
          <p:cNvSpPr txBox="1"/>
          <p:nvPr/>
        </p:nvSpPr>
        <p:spPr>
          <a:xfrm>
            <a:off x="343891" y="1642318"/>
            <a:ext cx="119216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"/>
              </a:rPr>
              <a:t>Data Set 1: Types of businesses using Generative AI, whether they're using it, planning to use it, or haven't thought about it yet.</a:t>
            </a:r>
          </a:p>
          <a:p>
            <a:pPr algn="l"/>
            <a:endParaRPr lang="en-US" sz="2000" b="0" i="0" dirty="0">
              <a:solidFill>
                <a:srgbClr val="FFFFFF"/>
              </a:solidFill>
              <a:effectLst/>
              <a:latin typeface="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ACA0E6-2197-2039-1CC2-0786F98BE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98" y="2686557"/>
            <a:ext cx="11050004" cy="29309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62C8BD-1903-9759-2EC7-56FE08F99E10}"/>
              </a:ext>
            </a:extLst>
          </p:cNvPr>
          <p:cNvSpPr txBox="1"/>
          <p:nvPr/>
        </p:nvSpPr>
        <p:spPr>
          <a:xfrm>
            <a:off x="4597757" y="5657671"/>
            <a:ext cx="3837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b="1" dirty="0">
                <a:latin typeface=""/>
              </a:rPr>
              <a:t>No of column headers: </a:t>
            </a:r>
            <a:r>
              <a:rPr lang="en-NP" dirty="0">
                <a:latin typeface=""/>
              </a:rPr>
              <a:t>16</a:t>
            </a:r>
          </a:p>
          <a:p>
            <a:r>
              <a:rPr lang="en-NP" b="1" dirty="0">
                <a:latin typeface=""/>
              </a:rPr>
              <a:t>No of rows:  </a:t>
            </a:r>
            <a:r>
              <a:rPr lang="en-NP" dirty="0">
                <a:latin typeface=""/>
              </a:rPr>
              <a:t>3753</a:t>
            </a:r>
            <a:br>
              <a:rPr lang="en-NP" dirty="0">
                <a:latin typeface=""/>
              </a:rPr>
            </a:br>
            <a:r>
              <a:rPr lang="en-NP" b="1" dirty="0">
                <a:latin typeface=""/>
              </a:rPr>
              <a:t>Primary key: </a:t>
            </a:r>
            <a:r>
              <a:rPr lang="en-NP" dirty="0">
                <a:latin typeface=""/>
              </a:rPr>
              <a:t>COORDINATE</a:t>
            </a:r>
          </a:p>
          <a:p>
            <a:r>
              <a:rPr lang="en-NP" b="1" dirty="0">
                <a:latin typeface=""/>
              </a:rPr>
              <a:t>Categorical and numerical data </a:t>
            </a:r>
          </a:p>
        </p:txBody>
      </p:sp>
    </p:spTree>
    <p:extLst>
      <p:ext uri="{BB962C8B-B14F-4D97-AF65-F5344CB8AC3E}">
        <p14:creationId xmlns:p14="http://schemas.microsoft.com/office/powerpoint/2010/main" val="110145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D7B8-1A5C-C882-C8E5-FBF38DEB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139656"/>
            <a:ext cx="10515600" cy="1325563"/>
          </a:xfrm>
        </p:spPr>
        <p:txBody>
          <a:bodyPr>
            <a:normAutofit/>
          </a:bodyPr>
          <a:lstStyle/>
          <a:p>
            <a:r>
              <a:rPr lang="en-NP" sz="3600" dirty="0">
                <a:latin typeface=""/>
              </a:rPr>
              <a:t>Dataset collection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B30830-1A18-EDA6-8B8E-63478CE4CFF6}"/>
              </a:ext>
            </a:extLst>
          </p:cNvPr>
          <p:cNvSpPr txBox="1"/>
          <p:nvPr/>
        </p:nvSpPr>
        <p:spPr>
          <a:xfrm>
            <a:off x="388307" y="1452367"/>
            <a:ext cx="104988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/>
                <a:latin typeface=""/>
              </a:rPr>
              <a:t>Data Set 2: Industries using Generative AI and the benefits it brings them in different areas.</a:t>
            </a:r>
          </a:p>
          <a:p>
            <a:pPr algn="l"/>
            <a:br>
              <a:rPr lang="en-US" sz="2000" b="0" i="0" dirty="0">
                <a:solidFill>
                  <a:srgbClr val="FFFFFF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FFFFFF"/>
              </a:solidFill>
              <a:effectLst/>
              <a:latin typeface="Sö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944BB0-1072-AD72-C19A-13ACEDB3B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28" y="2237411"/>
            <a:ext cx="11353519" cy="31682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0D0038-00E5-6B00-256E-124AB86542D1}"/>
              </a:ext>
            </a:extLst>
          </p:cNvPr>
          <p:cNvSpPr txBox="1"/>
          <p:nvPr/>
        </p:nvSpPr>
        <p:spPr>
          <a:xfrm>
            <a:off x="4439215" y="558737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P" b="1" dirty="0">
                <a:latin typeface=""/>
              </a:rPr>
              <a:t>No of column headers: </a:t>
            </a:r>
            <a:r>
              <a:rPr lang="en-NP" dirty="0">
                <a:latin typeface=""/>
              </a:rPr>
              <a:t>16</a:t>
            </a:r>
          </a:p>
          <a:p>
            <a:r>
              <a:rPr lang="en-NP" b="1" dirty="0">
                <a:latin typeface=""/>
              </a:rPr>
              <a:t>No of rows:  </a:t>
            </a:r>
            <a:r>
              <a:rPr lang="en-NP" dirty="0">
                <a:latin typeface=""/>
              </a:rPr>
              <a:t>7505</a:t>
            </a:r>
            <a:br>
              <a:rPr lang="en-NP" dirty="0">
                <a:latin typeface=""/>
              </a:rPr>
            </a:br>
            <a:r>
              <a:rPr lang="en-NP" b="1" dirty="0">
                <a:latin typeface=""/>
              </a:rPr>
              <a:t>Primary key: </a:t>
            </a:r>
            <a:r>
              <a:rPr lang="en-NP" dirty="0">
                <a:latin typeface=""/>
              </a:rPr>
              <a:t>COORDINATE</a:t>
            </a:r>
          </a:p>
          <a:p>
            <a:r>
              <a:rPr lang="en-NP" b="1" dirty="0">
                <a:latin typeface=""/>
              </a:rPr>
              <a:t>Categorical and numerical data </a:t>
            </a:r>
          </a:p>
          <a:p>
            <a:endParaRPr lang="en-NP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83997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CC21-DA99-D6BB-3DBD-3B4D2192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279400"/>
            <a:ext cx="10515600" cy="1325563"/>
          </a:xfrm>
        </p:spPr>
        <p:txBody>
          <a:bodyPr>
            <a:normAutofit/>
          </a:bodyPr>
          <a:lstStyle/>
          <a:p>
            <a:r>
              <a:rPr lang="en-NP" sz="4000" dirty="0">
                <a:latin typeface=""/>
              </a:rPr>
              <a:t>Tools and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0EFA0-76C7-D5DE-324D-51291C5B3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92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"/>
              </a:rPr>
              <a:t>Apache Spark (</a:t>
            </a:r>
            <a:r>
              <a:rPr lang="en-US" sz="2400" dirty="0" err="1">
                <a:latin typeface=""/>
              </a:rPr>
              <a:t>DataFrame</a:t>
            </a:r>
            <a:r>
              <a:rPr lang="en-US" sz="2400" dirty="0">
                <a:latin typeface=""/>
              </a:rPr>
              <a:t> API) for data processing (data loading ,cleaning and transformations)</a:t>
            </a:r>
          </a:p>
          <a:p>
            <a:r>
              <a:rPr lang="en-NP" sz="2400" dirty="0">
                <a:latin typeface=""/>
              </a:rPr>
              <a:t>MS Excel for basic data manipulation tasks to find the objectives.</a:t>
            </a:r>
          </a:p>
          <a:p>
            <a:r>
              <a:rPr lang="en-US" sz="2400" dirty="0" err="1">
                <a:latin typeface=""/>
              </a:rPr>
              <a:t>Plotly</a:t>
            </a:r>
            <a:r>
              <a:rPr lang="en-US" sz="2400" dirty="0">
                <a:latin typeface=""/>
              </a:rPr>
              <a:t> was utilized to create interactive charts for visualization.</a:t>
            </a:r>
          </a:p>
          <a:p>
            <a:r>
              <a:rPr lang="en-US" sz="2400" dirty="0" err="1">
                <a:latin typeface=""/>
              </a:rPr>
              <a:t>Jupyter</a:t>
            </a:r>
            <a:r>
              <a:rPr lang="en-US" sz="2400" dirty="0">
                <a:latin typeface=""/>
              </a:rPr>
              <a:t> Notebook and </a:t>
            </a:r>
            <a:r>
              <a:rPr lang="en-US" sz="2400" dirty="0" err="1">
                <a:latin typeface=""/>
              </a:rPr>
              <a:t>VSCode</a:t>
            </a:r>
            <a:r>
              <a:rPr lang="en-US" sz="2400" dirty="0">
                <a:latin typeface=""/>
              </a:rPr>
              <a:t> were the platforms used for coding and analysis.</a:t>
            </a:r>
          </a:p>
          <a:p>
            <a:r>
              <a:rPr lang="en-US" sz="2400" dirty="0">
                <a:latin typeface=""/>
              </a:rPr>
              <a:t>Git was used for version control, with the dataset stored in a GitHub repository for collaboration and tracking changes.</a:t>
            </a:r>
          </a:p>
          <a:p>
            <a:r>
              <a:rPr lang="en-US" sz="2400" dirty="0">
                <a:latin typeface=""/>
                <a:hlinkClick r:id="rId3"/>
              </a:rPr>
              <a:t>https://github.com/rajprasadshrestha/groupassignments/tree/main/bigdatafundamentals</a:t>
            </a:r>
            <a:r>
              <a:rPr lang="en-US" sz="2400" dirty="0">
                <a:latin typeface=""/>
              </a:rPr>
              <a:t>)</a:t>
            </a:r>
            <a:endParaRPr lang="en-NP" sz="2400" dirty="0">
              <a:latin typeface=""/>
            </a:endParaRPr>
          </a:p>
          <a:p>
            <a:endParaRPr lang="en-NP" dirty="0">
              <a:latin typeface=""/>
            </a:endParaRPr>
          </a:p>
          <a:p>
            <a:endParaRPr lang="en-NP" dirty="0">
              <a:latin typeface=""/>
            </a:endParaRPr>
          </a:p>
          <a:p>
            <a:endParaRPr lang="en-NP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90824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CC21-DA99-D6BB-3DBD-3B4D2192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0" y="164708"/>
            <a:ext cx="10515600" cy="1325563"/>
          </a:xfrm>
        </p:spPr>
        <p:txBody>
          <a:bodyPr>
            <a:normAutofit/>
          </a:bodyPr>
          <a:lstStyle/>
          <a:p>
            <a:r>
              <a:rPr lang="en-NP" sz="3600" dirty="0">
                <a:latin typeface=""/>
              </a:rPr>
              <a:t>Data cleaning and transformation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271278-CEDE-A5B6-F8F1-9A6F6984BEC2}"/>
              </a:ext>
            </a:extLst>
          </p:cNvPr>
          <p:cNvSpPr txBox="1"/>
          <p:nvPr/>
        </p:nvSpPr>
        <p:spPr>
          <a:xfrm>
            <a:off x="284370" y="1650566"/>
            <a:ext cx="116232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"/>
                <a:cs typeface="Times New Roman" panose="02020603050405020304" pitchFamily="18" charset="0"/>
              </a:rPr>
              <a:t>Data Cleaning :</a:t>
            </a:r>
          </a:p>
          <a:p>
            <a:r>
              <a:rPr lang="en-US" dirty="0">
                <a:latin typeface=""/>
                <a:cs typeface="Times New Roman" panose="02020603050405020304" pitchFamily="18" charset="0"/>
              </a:rPr>
              <a:t>1. Removed unnecessary columns from both datasets according to the objectives: "REF_DATE", "DGUID", "UOM", "UOM_ID", "SCALAR_FACTOR", "SCALAR_ID", "VECTOR", "STATUS", "SYMBOL", "TERMINATED", "DECIMALS".</a:t>
            </a:r>
          </a:p>
          <a:p>
            <a:endParaRPr lang="en-US" dirty="0">
              <a:latin typeface=""/>
              <a:cs typeface="Times New Roman" panose="02020603050405020304" pitchFamily="18" charset="0"/>
            </a:endParaRPr>
          </a:p>
          <a:p>
            <a:r>
              <a:rPr lang="en-US" dirty="0">
                <a:latin typeface=""/>
                <a:cs typeface="Times New Roman" panose="02020603050405020304" pitchFamily="18" charset="0"/>
              </a:rPr>
              <a:t>2. Checked for and replaced all blanks and NULL values in </a:t>
            </a:r>
            <a:r>
              <a:rPr lang="en-US" dirty="0">
                <a:solidFill>
                  <a:srgbClr val="FF0000"/>
                </a:solidFill>
                <a:latin typeface=""/>
                <a:cs typeface="Times New Roman" panose="02020603050405020304" pitchFamily="18" charset="0"/>
              </a:rPr>
              <a:t>VALUE</a:t>
            </a:r>
            <a:r>
              <a:rPr lang="en-US" dirty="0">
                <a:latin typeface=""/>
                <a:cs typeface="Times New Roman" panose="02020603050405020304" pitchFamily="18" charset="0"/>
              </a:rPr>
              <a:t> column with 0 .</a:t>
            </a:r>
          </a:p>
          <a:p>
            <a:endParaRPr lang="en-US" dirty="0">
              <a:latin typeface=""/>
              <a:cs typeface="Times New Roman" panose="02020603050405020304" pitchFamily="18" charset="0"/>
            </a:endParaRPr>
          </a:p>
          <a:p>
            <a:r>
              <a:rPr lang="en-US" dirty="0">
                <a:latin typeface=""/>
                <a:cs typeface="Times New Roman" panose="02020603050405020304" pitchFamily="18" charset="0"/>
              </a:rPr>
              <a:t>3. Removed rows where the GEO column value contains "CANADA" and eliminated certain business characteristics (such as North American Industry Classification System - NAICS) from the "Business characteristics" column.</a:t>
            </a:r>
          </a:p>
          <a:p>
            <a:endParaRPr lang="en-US" dirty="0">
              <a:latin typeface=""/>
              <a:cs typeface="Times New Roman" panose="02020603050405020304" pitchFamily="18" charset="0"/>
            </a:endParaRPr>
          </a:p>
          <a:p>
            <a:r>
              <a:rPr lang="en-US" b="1" dirty="0">
                <a:latin typeface=""/>
                <a:cs typeface="Times New Roman" panose="02020603050405020304" pitchFamily="18" charset="0"/>
              </a:rPr>
              <a:t>Data Transformations:</a:t>
            </a:r>
          </a:p>
          <a:p>
            <a:r>
              <a:rPr lang="en-US" dirty="0">
                <a:latin typeface=""/>
                <a:cs typeface="Times New Roman" panose="02020603050405020304" pitchFamily="18" charset="0"/>
              </a:rPr>
              <a:t>1. Transformed the "Business characteristics" column values to contain only string values, removing unwanted characters such as numeric ranges (e.g., [31-33]), retaining only the descriptive string (e.g., "Agriculture, forestry, fishing and hunting").</a:t>
            </a:r>
          </a:p>
          <a:p>
            <a:endParaRPr lang="en-US" dirty="0">
              <a:latin typeface=""/>
              <a:cs typeface="Times New Roman" panose="02020603050405020304" pitchFamily="18" charset="0"/>
            </a:endParaRPr>
          </a:p>
          <a:p>
            <a:r>
              <a:rPr lang="en-US" dirty="0">
                <a:latin typeface=""/>
                <a:cs typeface="Times New Roman" panose="02020603050405020304" pitchFamily="18" charset="0"/>
              </a:rPr>
              <a:t>2. Merged the two datasets using the COORDINATE value as a primary key for easier analysis.</a:t>
            </a:r>
          </a:p>
          <a:p>
            <a:endParaRPr lang="en-US" dirty="0">
              <a:latin typeface=""/>
              <a:cs typeface="Times New Roman" panose="02020603050405020304" pitchFamily="18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"/>
              <a:cs typeface="Times New Roman" panose="02020603050405020304" pitchFamily="18" charset="0"/>
            </a:endParaRPr>
          </a:p>
          <a:p>
            <a:endParaRPr lang="en-NP" dirty="0">
              <a:latin typeface="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62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BF112-D757-239B-D3D2-FD44ADCF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19" y="393700"/>
            <a:ext cx="10515600" cy="1325563"/>
          </a:xfrm>
        </p:spPr>
        <p:txBody>
          <a:bodyPr>
            <a:normAutofit/>
          </a:bodyPr>
          <a:lstStyle/>
          <a:p>
            <a:r>
              <a:rPr lang="en-NP" sz="4000" dirty="0">
                <a:latin typeface=""/>
              </a:rPr>
              <a:t>Merged(Cleaned)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DF050-2CE6-7716-52F8-8A3C98895B39}"/>
              </a:ext>
            </a:extLst>
          </p:cNvPr>
          <p:cNvSpPr txBox="1"/>
          <p:nvPr/>
        </p:nvSpPr>
        <p:spPr>
          <a:xfrm>
            <a:off x="4493419" y="5540970"/>
            <a:ext cx="61007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P" b="1" dirty="0">
                <a:latin typeface=""/>
              </a:rPr>
              <a:t>No of column headers: </a:t>
            </a:r>
            <a:r>
              <a:rPr lang="en-NP" dirty="0">
                <a:latin typeface=""/>
              </a:rPr>
              <a:t>7</a:t>
            </a:r>
          </a:p>
          <a:p>
            <a:r>
              <a:rPr lang="en-NP" b="1" dirty="0">
                <a:latin typeface=""/>
              </a:rPr>
              <a:t>No of rows:  </a:t>
            </a:r>
            <a:r>
              <a:rPr lang="en-NP" dirty="0">
                <a:latin typeface=""/>
              </a:rPr>
              <a:t>3433</a:t>
            </a:r>
            <a:br>
              <a:rPr lang="en-NP" dirty="0">
                <a:latin typeface=""/>
              </a:rPr>
            </a:br>
            <a:r>
              <a:rPr lang="en-NP" b="1" dirty="0">
                <a:latin typeface=""/>
              </a:rPr>
              <a:t>Primary key: </a:t>
            </a:r>
            <a:r>
              <a:rPr lang="en-NP" dirty="0">
                <a:latin typeface=""/>
              </a:rPr>
              <a:t>COORDINATE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BD05BB-ED47-C484-145B-0211D8675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19" y="1719263"/>
            <a:ext cx="11473598" cy="370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BF112-D757-239B-D3D2-FD44ADCF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49" y="139656"/>
            <a:ext cx="12241322" cy="1325563"/>
          </a:xfrm>
        </p:spPr>
        <p:txBody>
          <a:bodyPr>
            <a:normAutofit/>
          </a:bodyPr>
          <a:lstStyle/>
          <a:p>
            <a:r>
              <a:rPr lang="en-NP" sz="2300" b="1" dirty="0">
                <a:latin typeface=""/>
              </a:rPr>
              <a:t>Objective 1: </a:t>
            </a:r>
            <a:r>
              <a:rPr lang="en-US" sz="2300" dirty="0">
                <a:latin typeface=""/>
              </a:rPr>
              <a:t>What are the top 5 business sectors in Canada that use generative AI?</a:t>
            </a:r>
            <a:endParaRPr lang="en-NP" sz="2300" dirty="0">
              <a:latin typeface="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7B3432-CE49-0C46-2A6E-BB99BA0F6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244" y="1053392"/>
            <a:ext cx="7930931" cy="566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8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</TotalTime>
  <Words>911</Words>
  <Application>Microsoft Macintosh PowerPoint</Application>
  <PresentationFormat>Widescreen</PresentationFormat>
  <Paragraphs>103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Raleway</vt:lpstr>
      <vt:lpstr>Söhne</vt:lpstr>
      <vt:lpstr>Times New Roman</vt:lpstr>
      <vt:lpstr>Office Theme</vt:lpstr>
      <vt:lpstr>Analyzing Usage of  Generative AI in Canada 2023 </vt:lpstr>
      <vt:lpstr>Outline</vt:lpstr>
      <vt:lpstr>Objectives</vt:lpstr>
      <vt:lpstr>Dataset collection</vt:lpstr>
      <vt:lpstr>Dataset collection</vt:lpstr>
      <vt:lpstr>Tools and Technologies used</vt:lpstr>
      <vt:lpstr>Data cleaning and transformation </vt:lpstr>
      <vt:lpstr>Merged(Cleaned) dataset</vt:lpstr>
      <vt:lpstr>Objective 1: What are the top 5 business sectors in Canada that use generative AI?</vt:lpstr>
      <vt:lpstr> Objective 2: Which are the top 5 provinces in Canada using generative AI?  </vt:lpstr>
      <vt:lpstr>PowerPoint Presentation</vt:lpstr>
      <vt:lpstr>PowerPoint Presentation</vt:lpstr>
      <vt:lpstr>PowerPoint Presentation</vt:lpstr>
      <vt:lpstr>PowerPoint Presentation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in usage of Generative AI and its impact across various sectors in Canada </dc:title>
  <dc:creator>Raj Prasad Shrestha</dc:creator>
  <cp:lastModifiedBy>Raj Prasad Shrestha</cp:lastModifiedBy>
  <cp:revision>114</cp:revision>
  <dcterms:created xsi:type="dcterms:W3CDTF">2024-04-12T00:40:40Z</dcterms:created>
  <dcterms:modified xsi:type="dcterms:W3CDTF">2024-04-13T22:16:43Z</dcterms:modified>
</cp:coreProperties>
</file>