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9" r:id="rId3"/>
    <p:sldId id="257" r:id="rId4"/>
    <p:sldId id="266" r:id="rId5"/>
    <p:sldId id="258" r:id="rId6"/>
    <p:sldId id="259" r:id="rId7"/>
    <p:sldId id="268" r:id="rId8"/>
    <p:sldId id="260" r:id="rId9"/>
    <p:sldId id="264" r:id="rId10"/>
  </p:sldIdLst>
  <p:sldSz cx="12192000" cy="6858000"/>
  <p:notesSz cx="6858000" cy="9144000"/>
  <p:defaultText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56"/>
    <p:restoredTop sz="95890"/>
  </p:normalViewPr>
  <p:slideViewPr>
    <p:cSldViewPr snapToGrid="0">
      <p:cViewPr varScale="1">
        <p:scale>
          <a:sx n="114" d="100"/>
          <a:sy n="114" d="100"/>
        </p:scale>
        <p:origin x="2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D565-83DE-EA6A-CD77-649B71AFF7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P"/>
          </a:p>
        </p:txBody>
      </p:sp>
      <p:sp>
        <p:nvSpPr>
          <p:cNvPr id="3" name="Subtitle 2">
            <a:extLst>
              <a:ext uri="{FF2B5EF4-FFF2-40B4-BE49-F238E27FC236}">
                <a16:creationId xmlns:a16="http://schemas.microsoft.com/office/drawing/2014/main" id="{5A3A2D03-62E4-0079-C0A6-17279384AE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P"/>
          </a:p>
        </p:txBody>
      </p:sp>
      <p:sp>
        <p:nvSpPr>
          <p:cNvPr id="4" name="Date Placeholder 3">
            <a:extLst>
              <a:ext uri="{FF2B5EF4-FFF2-40B4-BE49-F238E27FC236}">
                <a16:creationId xmlns:a16="http://schemas.microsoft.com/office/drawing/2014/main" id="{49FB784B-119B-4BAD-1918-888D84D0A731}"/>
              </a:ext>
            </a:extLst>
          </p:cNvPr>
          <p:cNvSpPr>
            <a:spLocks noGrp="1"/>
          </p:cNvSpPr>
          <p:nvPr>
            <p:ph type="dt" sz="half" idx="10"/>
          </p:nvPr>
        </p:nvSpPr>
        <p:spPr/>
        <p:txBody>
          <a:bodyPr/>
          <a:lstStyle/>
          <a:p>
            <a:fld id="{81E69B91-BFEF-EA4E-BE30-F5FCDF0785F5}" type="datetimeFigureOut">
              <a:rPr lang="en-NP" smtClean="0"/>
              <a:t>13/04/2024</a:t>
            </a:fld>
            <a:endParaRPr lang="en-NP"/>
          </a:p>
        </p:txBody>
      </p:sp>
      <p:sp>
        <p:nvSpPr>
          <p:cNvPr id="5" name="Footer Placeholder 4">
            <a:extLst>
              <a:ext uri="{FF2B5EF4-FFF2-40B4-BE49-F238E27FC236}">
                <a16:creationId xmlns:a16="http://schemas.microsoft.com/office/drawing/2014/main" id="{117B5DA1-BC40-7BB3-F0F9-83458FFA1BF5}"/>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804CE180-AEB1-A412-57A8-1EC912A97861}"/>
              </a:ext>
            </a:extLst>
          </p:cNvPr>
          <p:cNvSpPr>
            <a:spLocks noGrp="1"/>
          </p:cNvSpPr>
          <p:nvPr>
            <p:ph type="sldNum" sz="quarter" idx="12"/>
          </p:nvPr>
        </p:nvSpPr>
        <p:spPr/>
        <p:txBody>
          <a:bodyPr/>
          <a:lstStyle/>
          <a:p>
            <a:fld id="{96589E9D-3E83-BE44-820A-C480E3B3616D}" type="slidenum">
              <a:rPr lang="en-NP" smtClean="0"/>
              <a:t>‹#›</a:t>
            </a:fld>
            <a:endParaRPr lang="en-NP"/>
          </a:p>
        </p:txBody>
      </p:sp>
    </p:spTree>
    <p:extLst>
      <p:ext uri="{BB962C8B-B14F-4D97-AF65-F5344CB8AC3E}">
        <p14:creationId xmlns:p14="http://schemas.microsoft.com/office/powerpoint/2010/main" val="3609728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77093-E450-7610-822E-D6949644B0D8}"/>
              </a:ext>
            </a:extLst>
          </p:cNvPr>
          <p:cNvSpPr>
            <a:spLocks noGrp="1"/>
          </p:cNvSpPr>
          <p:nvPr>
            <p:ph type="title"/>
          </p:nvPr>
        </p:nvSpPr>
        <p:spPr/>
        <p:txBody>
          <a:bodyPr/>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D12A1884-8BB7-B83C-0577-87E227D3DF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39831D27-02D0-A77B-9AE0-BA11BE370F51}"/>
              </a:ext>
            </a:extLst>
          </p:cNvPr>
          <p:cNvSpPr>
            <a:spLocks noGrp="1"/>
          </p:cNvSpPr>
          <p:nvPr>
            <p:ph type="dt" sz="half" idx="10"/>
          </p:nvPr>
        </p:nvSpPr>
        <p:spPr/>
        <p:txBody>
          <a:bodyPr/>
          <a:lstStyle/>
          <a:p>
            <a:fld id="{81E69B91-BFEF-EA4E-BE30-F5FCDF0785F5}" type="datetimeFigureOut">
              <a:rPr lang="en-NP" smtClean="0"/>
              <a:t>13/04/2024</a:t>
            </a:fld>
            <a:endParaRPr lang="en-NP"/>
          </a:p>
        </p:txBody>
      </p:sp>
      <p:sp>
        <p:nvSpPr>
          <p:cNvPr id="5" name="Footer Placeholder 4">
            <a:extLst>
              <a:ext uri="{FF2B5EF4-FFF2-40B4-BE49-F238E27FC236}">
                <a16:creationId xmlns:a16="http://schemas.microsoft.com/office/drawing/2014/main" id="{E36D1E71-741D-0570-8AAE-E3DB310E2B86}"/>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36D6AF20-62B5-A0A8-389D-1A9ECD9FEAF5}"/>
              </a:ext>
            </a:extLst>
          </p:cNvPr>
          <p:cNvSpPr>
            <a:spLocks noGrp="1"/>
          </p:cNvSpPr>
          <p:nvPr>
            <p:ph type="sldNum" sz="quarter" idx="12"/>
          </p:nvPr>
        </p:nvSpPr>
        <p:spPr/>
        <p:txBody>
          <a:bodyPr/>
          <a:lstStyle/>
          <a:p>
            <a:fld id="{96589E9D-3E83-BE44-820A-C480E3B3616D}" type="slidenum">
              <a:rPr lang="en-NP" smtClean="0"/>
              <a:t>‹#›</a:t>
            </a:fld>
            <a:endParaRPr lang="en-NP"/>
          </a:p>
        </p:txBody>
      </p:sp>
    </p:spTree>
    <p:extLst>
      <p:ext uri="{BB962C8B-B14F-4D97-AF65-F5344CB8AC3E}">
        <p14:creationId xmlns:p14="http://schemas.microsoft.com/office/powerpoint/2010/main" val="834144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A98D1F-D6D6-F7C0-2AB2-28042DEE57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7D7B578C-04BB-E0D2-0DEA-2D81E73A44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AC08A296-9091-32C2-9055-F1ED78C9D91A}"/>
              </a:ext>
            </a:extLst>
          </p:cNvPr>
          <p:cNvSpPr>
            <a:spLocks noGrp="1"/>
          </p:cNvSpPr>
          <p:nvPr>
            <p:ph type="dt" sz="half" idx="10"/>
          </p:nvPr>
        </p:nvSpPr>
        <p:spPr/>
        <p:txBody>
          <a:bodyPr/>
          <a:lstStyle/>
          <a:p>
            <a:fld id="{81E69B91-BFEF-EA4E-BE30-F5FCDF0785F5}" type="datetimeFigureOut">
              <a:rPr lang="en-NP" smtClean="0"/>
              <a:t>13/04/2024</a:t>
            </a:fld>
            <a:endParaRPr lang="en-NP"/>
          </a:p>
        </p:txBody>
      </p:sp>
      <p:sp>
        <p:nvSpPr>
          <p:cNvPr id="5" name="Footer Placeholder 4">
            <a:extLst>
              <a:ext uri="{FF2B5EF4-FFF2-40B4-BE49-F238E27FC236}">
                <a16:creationId xmlns:a16="http://schemas.microsoft.com/office/drawing/2014/main" id="{F0331F34-FAD0-C2AB-DA15-C6AAA0B375D2}"/>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13E90089-B6FB-CCD2-FD19-3A08CF27BB87}"/>
              </a:ext>
            </a:extLst>
          </p:cNvPr>
          <p:cNvSpPr>
            <a:spLocks noGrp="1"/>
          </p:cNvSpPr>
          <p:nvPr>
            <p:ph type="sldNum" sz="quarter" idx="12"/>
          </p:nvPr>
        </p:nvSpPr>
        <p:spPr/>
        <p:txBody>
          <a:bodyPr/>
          <a:lstStyle/>
          <a:p>
            <a:fld id="{96589E9D-3E83-BE44-820A-C480E3B3616D}" type="slidenum">
              <a:rPr lang="en-NP" smtClean="0"/>
              <a:t>‹#›</a:t>
            </a:fld>
            <a:endParaRPr lang="en-NP"/>
          </a:p>
        </p:txBody>
      </p:sp>
    </p:spTree>
    <p:extLst>
      <p:ext uri="{BB962C8B-B14F-4D97-AF65-F5344CB8AC3E}">
        <p14:creationId xmlns:p14="http://schemas.microsoft.com/office/powerpoint/2010/main" val="732260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019F4-E911-26A4-F6CF-1BF5E2817140}"/>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4E91510A-4019-8CE4-BEB8-69782D2467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1DD536B4-383F-3E43-D842-9C5E5D5C742F}"/>
              </a:ext>
            </a:extLst>
          </p:cNvPr>
          <p:cNvSpPr>
            <a:spLocks noGrp="1"/>
          </p:cNvSpPr>
          <p:nvPr>
            <p:ph type="dt" sz="half" idx="10"/>
          </p:nvPr>
        </p:nvSpPr>
        <p:spPr/>
        <p:txBody>
          <a:bodyPr/>
          <a:lstStyle/>
          <a:p>
            <a:fld id="{81E69B91-BFEF-EA4E-BE30-F5FCDF0785F5}" type="datetimeFigureOut">
              <a:rPr lang="en-NP" smtClean="0"/>
              <a:t>13/04/2024</a:t>
            </a:fld>
            <a:endParaRPr lang="en-NP"/>
          </a:p>
        </p:txBody>
      </p:sp>
      <p:sp>
        <p:nvSpPr>
          <p:cNvPr id="5" name="Footer Placeholder 4">
            <a:extLst>
              <a:ext uri="{FF2B5EF4-FFF2-40B4-BE49-F238E27FC236}">
                <a16:creationId xmlns:a16="http://schemas.microsoft.com/office/drawing/2014/main" id="{746976A6-1B52-6D27-47F1-0FA12A3005A7}"/>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828518AE-5BF3-0D30-EB55-FCD74A424362}"/>
              </a:ext>
            </a:extLst>
          </p:cNvPr>
          <p:cNvSpPr>
            <a:spLocks noGrp="1"/>
          </p:cNvSpPr>
          <p:nvPr>
            <p:ph type="sldNum" sz="quarter" idx="12"/>
          </p:nvPr>
        </p:nvSpPr>
        <p:spPr/>
        <p:txBody>
          <a:bodyPr/>
          <a:lstStyle/>
          <a:p>
            <a:fld id="{96589E9D-3E83-BE44-820A-C480E3B3616D}" type="slidenum">
              <a:rPr lang="en-NP" smtClean="0"/>
              <a:t>‹#›</a:t>
            </a:fld>
            <a:endParaRPr lang="en-NP"/>
          </a:p>
        </p:txBody>
      </p:sp>
    </p:spTree>
    <p:extLst>
      <p:ext uri="{BB962C8B-B14F-4D97-AF65-F5344CB8AC3E}">
        <p14:creationId xmlns:p14="http://schemas.microsoft.com/office/powerpoint/2010/main" val="3321803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40FB4-F10A-1655-DCFD-F84E6A9BD6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P"/>
          </a:p>
        </p:txBody>
      </p:sp>
      <p:sp>
        <p:nvSpPr>
          <p:cNvPr id="3" name="Text Placeholder 2">
            <a:extLst>
              <a:ext uri="{FF2B5EF4-FFF2-40B4-BE49-F238E27FC236}">
                <a16:creationId xmlns:a16="http://schemas.microsoft.com/office/drawing/2014/main" id="{3FB9BFE2-B85C-3BA1-6B1B-63BECDB4CA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05AE4C-A770-5DED-91A1-4995F10A9791}"/>
              </a:ext>
            </a:extLst>
          </p:cNvPr>
          <p:cNvSpPr>
            <a:spLocks noGrp="1"/>
          </p:cNvSpPr>
          <p:nvPr>
            <p:ph type="dt" sz="half" idx="10"/>
          </p:nvPr>
        </p:nvSpPr>
        <p:spPr/>
        <p:txBody>
          <a:bodyPr/>
          <a:lstStyle/>
          <a:p>
            <a:fld id="{81E69B91-BFEF-EA4E-BE30-F5FCDF0785F5}" type="datetimeFigureOut">
              <a:rPr lang="en-NP" smtClean="0"/>
              <a:t>13/04/2024</a:t>
            </a:fld>
            <a:endParaRPr lang="en-NP"/>
          </a:p>
        </p:txBody>
      </p:sp>
      <p:sp>
        <p:nvSpPr>
          <p:cNvPr id="5" name="Footer Placeholder 4">
            <a:extLst>
              <a:ext uri="{FF2B5EF4-FFF2-40B4-BE49-F238E27FC236}">
                <a16:creationId xmlns:a16="http://schemas.microsoft.com/office/drawing/2014/main" id="{9183089F-C294-2B58-393E-4C760C73211B}"/>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1670F804-F95D-AAA6-7125-D3CEF192C540}"/>
              </a:ext>
            </a:extLst>
          </p:cNvPr>
          <p:cNvSpPr>
            <a:spLocks noGrp="1"/>
          </p:cNvSpPr>
          <p:nvPr>
            <p:ph type="sldNum" sz="quarter" idx="12"/>
          </p:nvPr>
        </p:nvSpPr>
        <p:spPr/>
        <p:txBody>
          <a:bodyPr/>
          <a:lstStyle/>
          <a:p>
            <a:fld id="{96589E9D-3E83-BE44-820A-C480E3B3616D}" type="slidenum">
              <a:rPr lang="en-NP" smtClean="0"/>
              <a:t>‹#›</a:t>
            </a:fld>
            <a:endParaRPr lang="en-NP"/>
          </a:p>
        </p:txBody>
      </p:sp>
    </p:spTree>
    <p:extLst>
      <p:ext uri="{BB962C8B-B14F-4D97-AF65-F5344CB8AC3E}">
        <p14:creationId xmlns:p14="http://schemas.microsoft.com/office/powerpoint/2010/main" val="4112004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7C74-5318-7494-66E2-0A1CA047BBA3}"/>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4AB01C95-FFB0-21F8-867D-549BF5CF41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Content Placeholder 3">
            <a:extLst>
              <a:ext uri="{FF2B5EF4-FFF2-40B4-BE49-F238E27FC236}">
                <a16:creationId xmlns:a16="http://schemas.microsoft.com/office/drawing/2014/main" id="{3DD7F671-4B87-B586-902F-A0D6BC519E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Date Placeholder 4">
            <a:extLst>
              <a:ext uri="{FF2B5EF4-FFF2-40B4-BE49-F238E27FC236}">
                <a16:creationId xmlns:a16="http://schemas.microsoft.com/office/drawing/2014/main" id="{267CF11F-2C21-EC3A-F9FF-9B13102620DE}"/>
              </a:ext>
            </a:extLst>
          </p:cNvPr>
          <p:cNvSpPr>
            <a:spLocks noGrp="1"/>
          </p:cNvSpPr>
          <p:nvPr>
            <p:ph type="dt" sz="half" idx="10"/>
          </p:nvPr>
        </p:nvSpPr>
        <p:spPr/>
        <p:txBody>
          <a:bodyPr/>
          <a:lstStyle/>
          <a:p>
            <a:fld id="{81E69B91-BFEF-EA4E-BE30-F5FCDF0785F5}" type="datetimeFigureOut">
              <a:rPr lang="en-NP" smtClean="0"/>
              <a:t>13/04/2024</a:t>
            </a:fld>
            <a:endParaRPr lang="en-NP"/>
          </a:p>
        </p:txBody>
      </p:sp>
      <p:sp>
        <p:nvSpPr>
          <p:cNvPr id="6" name="Footer Placeholder 5">
            <a:extLst>
              <a:ext uri="{FF2B5EF4-FFF2-40B4-BE49-F238E27FC236}">
                <a16:creationId xmlns:a16="http://schemas.microsoft.com/office/drawing/2014/main" id="{2B38DB39-8B00-B528-037F-EF5ACCD4F7C0}"/>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689E742B-61F3-1608-1429-D78570EB870C}"/>
              </a:ext>
            </a:extLst>
          </p:cNvPr>
          <p:cNvSpPr>
            <a:spLocks noGrp="1"/>
          </p:cNvSpPr>
          <p:nvPr>
            <p:ph type="sldNum" sz="quarter" idx="12"/>
          </p:nvPr>
        </p:nvSpPr>
        <p:spPr/>
        <p:txBody>
          <a:bodyPr/>
          <a:lstStyle/>
          <a:p>
            <a:fld id="{96589E9D-3E83-BE44-820A-C480E3B3616D}" type="slidenum">
              <a:rPr lang="en-NP" smtClean="0"/>
              <a:t>‹#›</a:t>
            </a:fld>
            <a:endParaRPr lang="en-NP"/>
          </a:p>
        </p:txBody>
      </p:sp>
    </p:spTree>
    <p:extLst>
      <p:ext uri="{BB962C8B-B14F-4D97-AF65-F5344CB8AC3E}">
        <p14:creationId xmlns:p14="http://schemas.microsoft.com/office/powerpoint/2010/main" val="3320935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4BB4-0C5A-8513-EC4B-2DEFB1987487}"/>
              </a:ext>
            </a:extLst>
          </p:cNvPr>
          <p:cNvSpPr>
            <a:spLocks noGrp="1"/>
          </p:cNvSpPr>
          <p:nvPr>
            <p:ph type="title"/>
          </p:nvPr>
        </p:nvSpPr>
        <p:spPr>
          <a:xfrm>
            <a:off x="839788" y="365125"/>
            <a:ext cx="10515600" cy="1325563"/>
          </a:xfrm>
        </p:spPr>
        <p:txBody>
          <a:bodyPr/>
          <a:lstStyle/>
          <a:p>
            <a:r>
              <a:rPr lang="en-US"/>
              <a:t>Click to edit Master title style</a:t>
            </a:r>
            <a:endParaRPr lang="en-NP"/>
          </a:p>
        </p:txBody>
      </p:sp>
      <p:sp>
        <p:nvSpPr>
          <p:cNvPr id="3" name="Text Placeholder 2">
            <a:extLst>
              <a:ext uri="{FF2B5EF4-FFF2-40B4-BE49-F238E27FC236}">
                <a16:creationId xmlns:a16="http://schemas.microsoft.com/office/drawing/2014/main" id="{0569D52B-A9FA-CE1E-67A0-E773C3B40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03C024-AAA9-5935-DA60-0645378354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Text Placeholder 4">
            <a:extLst>
              <a:ext uri="{FF2B5EF4-FFF2-40B4-BE49-F238E27FC236}">
                <a16:creationId xmlns:a16="http://schemas.microsoft.com/office/drawing/2014/main" id="{8D904355-E278-936A-FE7F-1388F05F6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58E9C1-7DCC-E559-35ED-E85333BE10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7" name="Date Placeholder 6">
            <a:extLst>
              <a:ext uri="{FF2B5EF4-FFF2-40B4-BE49-F238E27FC236}">
                <a16:creationId xmlns:a16="http://schemas.microsoft.com/office/drawing/2014/main" id="{1781A8E7-9C7E-3CB7-43FA-1BFFBC449E31}"/>
              </a:ext>
            </a:extLst>
          </p:cNvPr>
          <p:cNvSpPr>
            <a:spLocks noGrp="1"/>
          </p:cNvSpPr>
          <p:nvPr>
            <p:ph type="dt" sz="half" idx="10"/>
          </p:nvPr>
        </p:nvSpPr>
        <p:spPr/>
        <p:txBody>
          <a:bodyPr/>
          <a:lstStyle/>
          <a:p>
            <a:fld id="{81E69B91-BFEF-EA4E-BE30-F5FCDF0785F5}" type="datetimeFigureOut">
              <a:rPr lang="en-NP" smtClean="0"/>
              <a:t>13/04/2024</a:t>
            </a:fld>
            <a:endParaRPr lang="en-NP"/>
          </a:p>
        </p:txBody>
      </p:sp>
      <p:sp>
        <p:nvSpPr>
          <p:cNvPr id="8" name="Footer Placeholder 7">
            <a:extLst>
              <a:ext uri="{FF2B5EF4-FFF2-40B4-BE49-F238E27FC236}">
                <a16:creationId xmlns:a16="http://schemas.microsoft.com/office/drawing/2014/main" id="{F7191FBE-DF34-A1EA-C107-32046899A4AD}"/>
              </a:ext>
            </a:extLst>
          </p:cNvPr>
          <p:cNvSpPr>
            <a:spLocks noGrp="1"/>
          </p:cNvSpPr>
          <p:nvPr>
            <p:ph type="ftr" sz="quarter" idx="11"/>
          </p:nvPr>
        </p:nvSpPr>
        <p:spPr/>
        <p:txBody>
          <a:bodyPr/>
          <a:lstStyle/>
          <a:p>
            <a:endParaRPr lang="en-NP"/>
          </a:p>
        </p:txBody>
      </p:sp>
      <p:sp>
        <p:nvSpPr>
          <p:cNvPr id="9" name="Slide Number Placeholder 8">
            <a:extLst>
              <a:ext uri="{FF2B5EF4-FFF2-40B4-BE49-F238E27FC236}">
                <a16:creationId xmlns:a16="http://schemas.microsoft.com/office/drawing/2014/main" id="{2F9BAAE5-9C67-3A3C-CDEB-757A8C00190E}"/>
              </a:ext>
            </a:extLst>
          </p:cNvPr>
          <p:cNvSpPr>
            <a:spLocks noGrp="1"/>
          </p:cNvSpPr>
          <p:nvPr>
            <p:ph type="sldNum" sz="quarter" idx="12"/>
          </p:nvPr>
        </p:nvSpPr>
        <p:spPr/>
        <p:txBody>
          <a:bodyPr/>
          <a:lstStyle/>
          <a:p>
            <a:fld id="{96589E9D-3E83-BE44-820A-C480E3B3616D}" type="slidenum">
              <a:rPr lang="en-NP" smtClean="0"/>
              <a:t>‹#›</a:t>
            </a:fld>
            <a:endParaRPr lang="en-NP"/>
          </a:p>
        </p:txBody>
      </p:sp>
    </p:spTree>
    <p:extLst>
      <p:ext uri="{BB962C8B-B14F-4D97-AF65-F5344CB8AC3E}">
        <p14:creationId xmlns:p14="http://schemas.microsoft.com/office/powerpoint/2010/main" val="153069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A7A4-914A-5BBC-A9BB-7ABCA87D0377}"/>
              </a:ext>
            </a:extLst>
          </p:cNvPr>
          <p:cNvSpPr>
            <a:spLocks noGrp="1"/>
          </p:cNvSpPr>
          <p:nvPr>
            <p:ph type="title"/>
          </p:nvPr>
        </p:nvSpPr>
        <p:spPr/>
        <p:txBody>
          <a:bodyPr/>
          <a:lstStyle/>
          <a:p>
            <a:r>
              <a:rPr lang="en-US"/>
              <a:t>Click to edit Master title style</a:t>
            </a:r>
            <a:endParaRPr lang="en-NP"/>
          </a:p>
        </p:txBody>
      </p:sp>
      <p:sp>
        <p:nvSpPr>
          <p:cNvPr id="3" name="Date Placeholder 2">
            <a:extLst>
              <a:ext uri="{FF2B5EF4-FFF2-40B4-BE49-F238E27FC236}">
                <a16:creationId xmlns:a16="http://schemas.microsoft.com/office/drawing/2014/main" id="{6E61AD62-05C6-30A5-3F66-954991ECA8BD}"/>
              </a:ext>
            </a:extLst>
          </p:cNvPr>
          <p:cNvSpPr>
            <a:spLocks noGrp="1"/>
          </p:cNvSpPr>
          <p:nvPr>
            <p:ph type="dt" sz="half" idx="10"/>
          </p:nvPr>
        </p:nvSpPr>
        <p:spPr/>
        <p:txBody>
          <a:bodyPr/>
          <a:lstStyle/>
          <a:p>
            <a:fld id="{81E69B91-BFEF-EA4E-BE30-F5FCDF0785F5}" type="datetimeFigureOut">
              <a:rPr lang="en-NP" smtClean="0"/>
              <a:t>13/04/2024</a:t>
            </a:fld>
            <a:endParaRPr lang="en-NP"/>
          </a:p>
        </p:txBody>
      </p:sp>
      <p:sp>
        <p:nvSpPr>
          <p:cNvPr id="4" name="Footer Placeholder 3">
            <a:extLst>
              <a:ext uri="{FF2B5EF4-FFF2-40B4-BE49-F238E27FC236}">
                <a16:creationId xmlns:a16="http://schemas.microsoft.com/office/drawing/2014/main" id="{E170C24B-E0CA-EA4B-661A-A4B7265A7690}"/>
              </a:ext>
            </a:extLst>
          </p:cNvPr>
          <p:cNvSpPr>
            <a:spLocks noGrp="1"/>
          </p:cNvSpPr>
          <p:nvPr>
            <p:ph type="ftr" sz="quarter" idx="11"/>
          </p:nvPr>
        </p:nvSpPr>
        <p:spPr/>
        <p:txBody>
          <a:bodyPr/>
          <a:lstStyle/>
          <a:p>
            <a:endParaRPr lang="en-NP"/>
          </a:p>
        </p:txBody>
      </p:sp>
      <p:sp>
        <p:nvSpPr>
          <p:cNvPr id="5" name="Slide Number Placeholder 4">
            <a:extLst>
              <a:ext uri="{FF2B5EF4-FFF2-40B4-BE49-F238E27FC236}">
                <a16:creationId xmlns:a16="http://schemas.microsoft.com/office/drawing/2014/main" id="{3D20DEAC-1C32-DC26-F252-9F6B8AFC0B8E}"/>
              </a:ext>
            </a:extLst>
          </p:cNvPr>
          <p:cNvSpPr>
            <a:spLocks noGrp="1"/>
          </p:cNvSpPr>
          <p:nvPr>
            <p:ph type="sldNum" sz="quarter" idx="12"/>
          </p:nvPr>
        </p:nvSpPr>
        <p:spPr/>
        <p:txBody>
          <a:bodyPr/>
          <a:lstStyle/>
          <a:p>
            <a:fld id="{96589E9D-3E83-BE44-820A-C480E3B3616D}" type="slidenum">
              <a:rPr lang="en-NP" smtClean="0"/>
              <a:t>‹#›</a:t>
            </a:fld>
            <a:endParaRPr lang="en-NP"/>
          </a:p>
        </p:txBody>
      </p:sp>
    </p:spTree>
    <p:extLst>
      <p:ext uri="{BB962C8B-B14F-4D97-AF65-F5344CB8AC3E}">
        <p14:creationId xmlns:p14="http://schemas.microsoft.com/office/powerpoint/2010/main" val="167453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ED9BBD-6450-28D8-8246-5192B251E9D3}"/>
              </a:ext>
            </a:extLst>
          </p:cNvPr>
          <p:cNvSpPr>
            <a:spLocks noGrp="1"/>
          </p:cNvSpPr>
          <p:nvPr>
            <p:ph type="dt" sz="half" idx="10"/>
          </p:nvPr>
        </p:nvSpPr>
        <p:spPr/>
        <p:txBody>
          <a:bodyPr/>
          <a:lstStyle/>
          <a:p>
            <a:fld id="{81E69B91-BFEF-EA4E-BE30-F5FCDF0785F5}" type="datetimeFigureOut">
              <a:rPr lang="en-NP" smtClean="0"/>
              <a:t>13/04/2024</a:t>
            </a:fld>
            <a:endParaRPr lang="en-NP"/>
          </a:p>
        </p:txBody>
      </p:sp>
      <p:sp>
        <p:nvSpPr>
          <p:cNvPr id="3" name="Footer Placeholder 2">
            <a:extLst>
              <a:ext uri="{FF2B5EF4-FFF2-40B4-BE49-F238E27FC236}">
                <a16:creationId xmlns:a16="http://schemas.microsoft.com/office/drawing/2014/main" id="{164BECB3-2D8C-7EE8-F683-B55415FEA1FA}"/>
              </a:ext>
            </a:extLst>
          </p:cNvPr>
          <p:cNvSpPr>
            <a:spLocks noGrp="1"/>
          </p:cNvSpPr>
          <p:nvPr>
            <p:ph type="ftr" sz="quarter" idx="11"/>
          </p:nvPr>
        </p:nvSpPr>
        <p:spPr/>
        <p:txBody>
          <a:bodyPr/>
          <a:lstStyle/>
          <a:p>
            <a:endParaRPr lang="en-NP"/>
          </a:p>
        </p:txBody>
      </p:sp>
      <p:sp>
        <p:nvSpPr>
          <p:cNvPr id="4" name="Slide Number Placeholder 3">
            <a:extLst>
              <a:ext uri="{FF2B5EF4-FFF2-40B4-BE49-F238E27FC236}">
                <a16:creationId xmlns:a16="http://schemas.microsoft.com/office/drawing/2014/main" id="{3122337A-810D-1F7D-AF5D-FA778FF1E674}"/>
              </a:ext>
            </a:extLst>
          </p:cNvPr>
          <p:cNvSpPr>
            <a:spLocks noGrp="1"/>
          </p:cNvSpPr>
          <p:nvPr>
            <p:ph type="sldNum" sz="quarter" idx="12"/>
          </p:nvPr>
        </p:nvSpPr>
        <p:spPr/>
        <p:txBody>
          <a:bodyPr/>
          <a:lstStyle/>
          <a:p>
            <a:fld id="{96589E9D-3E83-BE44-820A-C480E3B3616D}" type="slidenum">
              <a:rPr lang="en-NP" smtClean="0"/>
              <a:t>‹#›</a:t>
            </a:fld>
            <a:endParaRPr lang="en-NP"/>
          </a:p>
        </p:txBody>
      </p:sp>
    </p:spTree>
    <p:extLst>
      <p:ext uri="{BB962C8B-B14F-4D97-AF65-F5344CB8AC3E}">
        <p14:creationId xmlns:p14="http://schemas.microsoft.com/office/powerpoint/2010/main" val="3221449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FFC7-EE47-3BFE-7E30-BB268EF811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Content Placeholder 2">
            <a:extLst>
              <a:ext uri="{FF2B5EF4-FFF2-40B4-BE49-F238E27FC236}">
                <a16:creationId xmlns:a16="http://schemas.microsoft.com/office/drawing/2014/main" id="{40BAB550-568F-8456-FAFB-C2A3ADEFCF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Text Placeholder 3">
            <a:extLst>
              <a:ext uri="{FF2B5EF4-FFF2-40B4-BE49-F238E27FC236}">
                <a16:creationId xmlns:a16="http://schemas.microsoft.com/office/drawing/2014/main" id="{E84DC687-3B6B-EFDD-6306-2B2AA83281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544D82-28A5-27DF-A95C-3A40494A04F6}"/>
              </a:ext>
            </a:extLst>
          </p:cNvPr>
          <p:cNvSpPr>
            <a:spLocks noGrp="1"/>
          </p:cNvSpPr>
          <p:nvPr>
            <p:ph type="dt" sz="half" idx="10"/>
          </p:nvPr>
        </p:nvSpPr>
        <p:spPr/>
        <p:txBody>
          <a:bodyPr/>
          <a:lstStyle/>
          <a:p>
            <a:fld id="{81E69B91-BFEF-EA4E-BE30-F5FCDF0785F5}" type="datetimeFigureOut">
              <a:rPr lang="en-NP" smtClean="0"/>
              <a:t>13/04/2024</a:t>
            </a:fld>
            <a:endParaRPr lang="en-NP"/>
          </a:p>
        </p:txBody>
      </p:sp>
      <p:sp>
        <p:nvSpPr>
          <p:cNvPr id="6" name="Footer Placeholder 5">
            <a:extLst>
              <a:ext uri="{FF2B5EF4-FFF2-40B4-BE49-F238E27FC236}">
                <a16:creationId xmlns:a16="http://schemas.microsoft.com/office/drawing/2014/main" id="{54421651-5D82-6593-321C-8632D696B3AF}"/>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5E2A03B1-44DF-0331-2EBC-F921A283C015}"/>
              </a:ext>
            </a:extLst>
          </p:cNvPr>
          <p:cNvSpPr>
            <a:spLocks noGrp="1"/>
          </p:cNvSpPr>
          <p:nvPr>
            <p:ph type="sldNum" sz="quarter" idx="12"/>
          </p:nvPr>
        </p:nvSpPr>
        <p:spPr/>
        <p:txBody>
          <a:bodyPr/>
          <a:lstStyle/>
          <a:p>
            <a:fld id="{96589E9D-3E83-BE44-820A-C480E3B3616D}" type="slidenum">
              <a:rPr lang="en-NP" smtClean="0"/>
              <a:t>‹#›</a:t>
            </a:fld>
            <a:endParaRPr lang="en-NP"/>
          </a:p>
        </p:txBody>
      </p:sp>
    </p:spTree>
    <p:extLst>
      <p:ext uri="{BB962C8B-B14F-4D97-AF65-F5344CB8AC3E}">
        <p14:creationId xmlns:p14="http://schemas.microsoft.com/office/powerpoint/2010/main" val="1328935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15B3A-DC15-D2BA-A243-B3769180B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Picture Placeholder 2">
            <a:extLst>
              <a:ext uri="{FF2B5EF4-FFF2-40B4-BE49-F238E27FC236}">
                <a16:creationId xmlns:a16="http://schemas.microsoft.com/office/drawing/2014/main" id="{62AA3736-E56D-5D43-7191-86A018BA24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P"/>
          </a:p>
        </p:txBody>
      </p:sp>
      <p:sp>
        <p:nvSpPr>
          <p:cNvPr id="4" name="Text Placeholder 3">
            <a:extLst>
              <a:ext uri="{FF2B5EF4-FFF2-40B4-BE49-F238E27FC236}">
                <a16:creationId xmlns:a16="http://schemas.microsoft.com/office/drawing/2014/main" id="{8B090C5F-BEC9-DF0C-22D1-5C996D14F2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AA123B-2974-472C-CE95-9DBE6AC1BE24}"/>
              </a:ext>
            </a:extLst>
          </p:cNvPr>
          <p:cNvSpPr>
            <a:spLocks noGrp="1"/>
          </p:cNvSpPr>
          <p:nvPr>
            <p:ph type="dt" sz="half" idx="10"/>
          </p:nvPr>
        </p:nvSpPr>
        <p:spPr/>
        <p:txBody>
          <a:bodyPr/>
          <a:lstStyle/>
          <a:p>
            <a:fld id="{81E69B91-BFEF-EA4E-BE30-F5FCDF0785F5}" type="datetimeFigureOut">
              <a:rPr lang="en-NP" smtClean="0"/>
              <a:t>13/04/2024</a:t>
            </a:fld>
            <a:endParaRPr lang="en-NP"/>
          </a:p>
        </p:txBody>
      </p:sp>
      <p:sp>
        <p:nvSpPr>
          <p:cNvPr id="6" name="Footer Placeholder 5">
            <a:extLst>
              <a:ext uri="{FF2B5EF4-FFF2-40B4-BE49-F238E27FC236}">
                <a16:creationId xmlns:a16="http://schemas.microsoft.com/office/drawing/2014/main" id="{157D4557-AA4D-1FE0-804C-92F1C5FBE20B}"/>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85B4AC42-2037-C19E-9F91-AD977A49064C}"/>
              </a:ext>
            </a:extLst>
          </p:cNvPr>
          <p:cNvSpPr>
            <a:spLocks noGrp="1"/>
          </p:cNvSpPr>
          <p:nvPr>
            <p:ph type="sldNum" sz="quarter" idx="12"/>
          </p:nvPr>
        </p:nvSpPr>
        <p:spPr/>
        <p:txBody>
          <a:bodyPr/>
          <a:lstStyle/>
          <a:p>
            <a:fld id="{96589E9D-3E83-BE44-820A-C480E3B3616D}" type="slidenum">
              <a:rPr lang="en-NP" smtClean="0"/>
              <a:t>‹#›</a:t>
            </a:fld>
            <a:endParaRPr lang="en-NP"/>
          </a:p>
        </p:txBody>
      </p:sp>
    </p:spTree>
    <p:extLst>
      <p:ext uri="{BB962C8B-B14F-4D97-AF65-F5344CB8AC3E}">
        <p14:creationId xmlns:p14="http://schemas.microsoft.com/office/powerpoint/2010/main" val="3741090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1F8E33-14B6-1A88-9572-A80E78A844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P"/>
          </a:p>
        </p:txBody>
      </p:sp>
      <p:sp>
        <p:nvSpPr>
          <p:cNvPr id="3" name="Text Placeholder 2">
            <a:extLst>
              <a:ext uri="{FF2B5EF4-FFF2-40B4-BE49-F238E27FC236}">
                <a16:creationId xmlns:a16="http://schemas.microsoft.com/office/drawing/2014/main" id="{061F5729-511D-2F63-6EEC-DD1A3959D2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DDEDE929-0E15-17C3-415F-76F5E81751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E69B91-BFEF-EA4E-BE30-F5FCDF0785F5}" type="datetimeFigureOut">
              <a:rPr lang="en-NP" smtClean="0"/>
              <a:t>13/04/2024</a:t>
            </a:fld>
            <a:endParaRPr lang="en-NP"/>
          </a:p>
        </p:txBody>
      </p:sp>
      <p:sp>
        <p:nvSpPr>
          <p:cNvPr id="5" name="Footer Placeholder 4">
            <a:extLst>
              <a:ext uri="{FF2B5EF4-FFF2-40B4-BE49-F238E27FC236}">
                <a16:creationId xmlns:a16="http://schemas.microsoft.com/office/drawing/2014/main" id="{001ABAE4-01AA-296D-9DD4-8B9D2F0D63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P"/>
          </a:p>
        </p:txBody>
      </p:sp>
      <p:sp>
        <p:nvSpPr>
          <p:cNvPr id="6" name="Slide Number Placeholder 5">
            <a:extLst>
              <a:ext uri="{FF2B5EF4-FFF2-40B4-BE49-F238E27FC236}">
                <a16:creationId xmlns:a16="http://schemas.microsoft.com/office/drawing/2014/main" id="{9031F8F9-5A11-2AF6-51F1-40EDB6F0A8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89E9D-3E83-BE44-820A-C480E3B3616D}" type="slidenum">
              <a:rPr lang="en-NP" smtClean="0"/>
              <a:t>‹#›</a:t>
            </a:fld>
            <a:endParaRPr lang="en-NP"/>
          </a:p>
        </p:txBody>
      </p:sp>
    </p:spTree>
    <p:extLst>
      <p:ext uri="{BB962C8B-B14F-4D97-AF65-F5344CB8AC3E}">
        <p14:creationId xmlns:p14="http://schemas.microsoft.com/office/powerpoint/2010/main" val="1589617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150.statcan.gc.ca/t1/tbl1/en/tv.action?pid=131000960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4BF1C-682F-3536-4C62-44952CD24661}"/>
              </a:ext>
            </a:extLst>
          </p:cNvPr>
          <p:cNvSpPr>
            <a:spLocks noGrp="1"/>
          </p:cNvSpPr>
          <p:nvPr>
            <p:ph type="ctrTitle"/>
          </p:nvPr>
        </p:nvSpPr>
        <p:spPr/>
        <p:txBody>
          <a:bodyPr>
            <a:normAutofit/>
          </a:bodyPr>
          <a:lstStyle/>
          <a:p>
            <a:r>
              <a:rPr lang="en-NP" sz="3200" dirty="0">
                <a:latin typeface=""/>
              </a:rPr>
              <a:t>Analyzing Smokers, Cannabis users and e-ciggrate users in Canada</a:t>
            </a:r>
          </a:p>
        </p:txBody>
      </p:sp>
      <p:sp>
        <p:nvSpPr>
          <p:cNvPr id="3" name="Subtitle 2">
            <a:extLst>
              <a:ext uri="{FF2B5EF4-FFF2-40B4-BE49-F238E27FC236}">
                <a16:creationId xmlns:a16="http://schemas.microsoft.com/office/drawing/2014/main" id="{427220C9-96D0-DE08-1D19-07095CF32451}"/>
              </a:ext>
            </a:extLst>
          </p:cNvPr>
          <p:cNvSpPr>
            <a:spLocks noGrp="1"/>
          </p:cNvSpPr>
          <p:nvPr>
            <p:ph type="subTitle" idx="1"/>
          </p:nvPr>
        </p:nvSpPr>
        <p:spPr>
          <a:xfrm>
            <a:off x="4962051" y="5735637"/>
            <a:ext cx="9144000" cy="1655762"/>
          </a:xfrm>
        </p:spPr>
        <p:txBody>
          <a:bodyPr>
            <a:normAutofit/>
          </a:bodyPr>
          <a:lstStyle/>
          <a:p>
            <a:r>
              <a:rPr lang="en-NP" sz="2000" dirty="0">
                <a:latin typeface=""/>
              </a:rPr>
              <a:t>Prepared by: Raj Prasad Shrestha</a:t>
            </a:r>
          </a:p>
        </p:txBody>
      </p:sp>
    </p:spTree>
    <p:extLst>
      <p:ext uri="{BB962C8B-B14F-4D97-AF65-F5344CB8AC3E}">
        <p14:creationId xmlns:p14="http://schemas.microsoft.com/office/powerpoint/2010/main" val="4274072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04632-2CC5-2FEC-41C4-98DC3778A6FE}"/>
              </a:ext>
            </a:extLst>
          </p:cNvPr>
          <p:cNvSpPr>
            <a:spLocks noGrp="1"/>
          </p:cNvSpPr>
          <p:nvPr>
            <p:ph type="title"/>
          </p:nvPr>
        </p:nvSpPr>
        <p:spPr>
          <a:xfrm>
            <a:off x="619295" y="228799"/>
            <a:ext cx="10515600" cy="1325563"/>
          </a:xfrm>
        </p:spPr>
        <p:txBody>
          <a:bodyPr/>
          <a:lstStyle/>
          <a:p>
            <a:r>
              <a:rPr lang="en-NP" dirty="0"/>
              <a:t>Dataset </a:t>
            </a:r>
          </a:p>
        </p:txBody>
      </p:sp>
      <p:pic>
        <p:nvPicPr>
          <p:cNvPr id="5" name="Picture 4">
            <a:hlinkClick r:id="rId2"/>
            <a:extLst>
              <a:ext uri="{FF2B5EF4-FFF2-40B4-BE49-F238E27FC236}">
                <a16:creationId xmlns:a16="http://schemas.microsoft.com/office/drawing/2014/main" id="{57D09AE6-0677-5536-90B4-DA76C19B7649}"/>
              </a:ext>
            </a:extLst>
          </p:cNvPr>
          <p:cNvPicPr>
            <a:picLocks noChangeAspect="1"/>
          </p:cNvPicPr>
          <p:nvPr/>
        </p:nvPicPr>
        <p:blipFill>
          <a:blip r:embed="rId3"/>
          <a:stretch>
            <a:fillRect/>
          </a:stretch>
        </p:blipFill>
        <p:spPr>
          <a:xfrm>
            <a:off x="619295" y="1642724"/>
            <a:ext cx="11419539" cy="3356950"/>
          </a:xfrm>
          <a:prstGeom prst="rect">
            <a:avLst/>
          </a:prstGeom>
        </p:spPr>
      </p:pic>
      <p:sp>
        <p:nvSpPr>
          <p:cNvPr id="6" name="TextBox 5">
            <a:extLst>
              <a:ext uri="{FF2B5EF4-FFF2-40B4-BE49-F238E27FC236}">
                <a16:creationId xmlns:a16="http://schemas.microsoft.com/office/drawing/2014/main" id="{FACCC81C-5BDE-E268-BE9A-13958AD426A0}"/>
              </a:ext>
            </a:extLst>
          </p:cNvPr>
          <p:cNvSpPr txBox="1"/>
          <p:nvPr/>
        </p:nvSpPr>
        <p:spPr>
          <a:xfrm>
            <a:off x="4405902" y="5215276"/>
            <a:ext cx="4200894" cy="1846659"/>
          </a:xfrm>
          <a:prstGeom prst="rect">
            <a:avLst/>
          </a:prstGeom>
          <a:noFill/>
        </p:spPr>
        <p:txBody>
          <a:bodyPr wrap="none" rtlCol="0">
            <a:spAutoFit/>
          </a:bodyPr>
          <a:lstStyle/>
          <a:p>
            <a:r>
              <a:rPr lang="en-NP" sz="2400" dirty="0"/>
              <a:t>File size: 42.2 Mb (Large)</a:t>
            </a:r>
          </a:p>
          <a:p>
            <a:r>
              <a:rPr lang="en-NP" sz="2400" dirty="0"/>
              <a:t>7 Columns </a:t>
            </a:r>
            <a:br>
              <a:rPr lang="en-NP" sz="2400" dirty="0"/>
            </a:br>
            <a:r>
              <a:rPr lang="en-NP" sz="2400" dirty="0"/>
              <a:t>No of records: 327165</a:t>
            </a:r>
          </a:p>
          <a:p>
            <a:r>
              <a:rPr lang="en-NP" sz="2400" dirty="0"/>
              <a:t>Categorical and numerical data </a:t>
            </a:r>
          </a:p>
          <a:p>
            <a:r>
              <a:rPr lang="en-NP" dirty="0"/>
              <a:t> </a:t>
            </a:r>
          </a:p>
        </p:txBody>
      </p:sp>
    </p:spTree>
    <p:extLst>
      <p:ext uri="{BB962C8B-B14F-4D97-AF65-F5344CB8AC3E}">
        <p14:creationId xmlns:p14="http://schemas.microsoft.com/office/powerpoint/2010/main" val="377127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6E2C-0B2A-2433-B53B-3F0C292B1379}"/>
              </a:ext>
            </a:extLst>
          </p:cNvPr>
          <p:cNvSpPr>
            <a:spLocks noGrp="1"/>
          </p:cNvSpPr>
          <p:nvPr>
            <p:ph type="title"/>
          </p:nvPr>
        </p:nvSpPr>
        <p:spPr>
          <a:xfrm>
            <a:off x="428296" y="321632"/>
            <a:ext cx="10515600" cy="1325563"/>
          </a:xfrm>
        </p:spPr>
        <p:txBody>
          <a:bodyPr>
            <a:normAutofit/>
          </a:bodyPr>
          <a:lstStyle/>
          <a:p>
            <a:r>
              <a:rPr lang="en-NP" sz="4000"/>
              <a:t>Objectives</a:t>
            </a:r>
            <a:endParaRPr lang="en-NP" sz="4000" dirty="0"/>
          </a:p>
        </p:txBody>
      </p:sp>
      <p:sp>
        <p:nvSpPr>
          <p:cNvPr id="3" name="Content Placeholder 2">
            <a:extLst>
              <a:ext uri="{FF2B5EF4-FFF2-40B4-BE49-F238E27FC236}">
                <a16:creationId xmlns:a16="http://schemas.microsoft.com/office/drawing/2014/main" id="{3CA9A5E2-252C-6370-31FC-63589D24B389}"/>
              </a:ext>
            </a:extLst>
          </p:cNvPr>
          <p:cNvSpPr>
            <a:spLocks noGrp="1"/>
          </p:cNvSpPr>
          <p:nvPr>
            <p:ph idx="1"/>
          </p:nvPr>
        </p:nvSpPr>
        <p:spPr>
          <a:xfrm>
            <a:off x="960863" y="1581193"/>
            <a:ext cx="10515600" cy="4351338"/>
          </a:xfrm>
        </p:spPr>
        <p:txBody>
          <a:bodyPr>
            <a:normAutofit/>
          </a:bodyPr>
          <a:lstStyle/>
          <a:p>
            <a:pPr marL="0" indent="0">
              <a:buNone/>
            </a:pPr>
            <a:endParaRPr lang="en-NP" dirty="0"/>
          </a:p>
          <a:p>
            <a:endParaRPr lang="en-US" dirty="0"/>
          </a:p>
          <a:p>
            <a:endParaRPr lang="en-US" dirty="0"/>
          </a:p>
          <a:p>
            <a:endParaRPr lang="en-NP" dirty="0"/>
          </a:p>
          <a:p>
            <a:endParaRPr lang="en-US" dirty="0"/>
          </a:p>
        </p:txBody>
      </p:sp>
      <p:sp>
        <p:nvSpPr>
          <p:cNvPr id="4" name="TextBox 3">
            <a:extLst>
              <a:ext uri="{FF2B5EF4-FFF2-40B4-BE49-F238E27FC236}">
                <a16:creationId xmlns:a16="http://schemas.microsoft.com/office/drawing/2014/main" id="{76F3396E-F920-0EC8-2C6B-DDDA51913385}"/>
              </a:ext>
            </a:extLst>
          </p:cNvPr>
          <p:cNvSpPr txBox="1"/>
          <p:nvPr/>
        </p:nvSpPr>
        <p:spPr>
          <a:xfrm>
            <a:off x="299001" y="1451849"/>
            <a:ext cx="12111777" cy="5016758"/>
          </a:xfrm>
          <a:prstGeom prst="rect">
            <a:avLst/>
          </a:prstGeom>
          <a:noFill/>
        </p:spPr>
        <p:txBody>
          <a:bodyPr wrap="none" rtlCol="0">
            <a:sp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 Identify the Top 5 provinces with the highest number of smokers, cannabis users, and e-cigarette users in 2022.</a:t>
            </a:r>
          </a:p>
          <a:p>
            <a:r>
              <a:rPr lang="en-US" sz="2000" dirty="0">
                <a:latin typeface="Times New Roman" panose="02020603050405020304" pitchFamily="18" charset="0"/>
                <a:cs typeface="Times New Roman" panose="02020603050405020304" pitchFamily="18" charset="0"/>
              </a:rPr>
              <a:t>2. Find the percentage of people in each age group who are smokers, cannabis users, and e-cigarette users in 2022.</a:t>
            </a:r>
          </a:p>
          <a:p>
            <a:r>
              <a:rPr lang="en-US" sz="2000" dirty="0">
                <a:latin typeface="Times New Roman" panose="02020603050405020304" pitchFamily="18" charset="0"/>
                <a:cs typeface="Times New Roman" panose="02020603050405020304" pitchFamily="18" charset="0"/>
              </a:rPr>
              <a:t>3. Determine the number of male and female smokers, cannabis users, and e-cigarette users in the top 5 provinces </a:t>
            </a:r>
          </a:p>
          <a:p>
            <a:r>
              <a:rPr lang="en-US" sz="2000" dirty="0">
                <a:latin typeface="Times New Roman" panose="02020603050405020304" pitchFamily="18" charset="0"/>
                <a:cs typeface="Times New Roman" panose="02020603050405020304" pitchFamily="18" charset="0"/>
              </a:rPr>
              <a:t>in 2022.</a:t>
            </a:r>
          </a:p>
          <a:p>
            <a:r>
              <a:rPr lang="en-US" sz="2000" dirty="0">
                <a:latin typeface="Times New Roman" panose="02020603050405020304" pitchFamily="18" charset="0"/>
                <a:cs typeface="Times New Roman" panose="02020603050405020304" pitchFamily="18" charset="0"/>
              </a:rPr>
              <a:t>4. Track the number of smokers, cannabis users, and e-cigarette users each year(From 2015- 2022) in each province.</a:t>
            </a:r>
          </a:p>
          <a:p>
            <a:r>
              <a:rPr lang="en-US" sz="2000" dirty="0">
                <a:latin typeface="Times New Roman" panose="02020603050405020304" pitchFamily="18" charset="0"/>
                <a:cs typeface="Times New Roman" panose="02020603050405020304" pitchFamily="18" charset="0"/>
              </a:rPr>
              <a:t>5. Estimate the number of smokers, cannabis users, and e-cigarette users for the next five years in Ontario province.</a:t>
            </a:r>
          </a:p>
          <a:p>
            <a:r>
              <a:rPr lang="en-US" sz="2000" dirty="0">
                <a:latin typeface="Times New Roman" panose="02020603050405020304" pitchFamily="18" charset="0"/>
                <a:cs typeface="Times New Roman" panose="02020603050405020304" pitchFamily="18" charset="0"/>
              </a:rPr>
              <a:t>(2023- 2027)</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NP" sz="2400" dirty="0">
                <a:latin typeface="Times New Roman" panose="02020603050405020304" pitchFamily="18" charset="0"/>
                <a:cs typeface="Times New Roman" panose="02020603050405020304" pitchFamily="18" charset="0"/>
              </a:rPr>
              <a:t>Interested Stakeholders in the above mentioned objectives:</a:t>
            </a:r>
          </a:p>
          <a:p>
            <a:r>
              <a:rPr lang="en-US" sz="2400" dirty="0">
                <a:latin typeface="Times New Roman" panose="02020603050405020304" pitchFamily="18" charset="0"/>
                <a:cs typeface="Times New Roman" panose="02020603050405020304" pitchFamily="18" charset="0"/>
              </a:rPr>
              <a:t>   1</a:t>
            </a:r>
            <a:r>
              <a:rPr lang="en-US" sz="2400" b="1" dirty="0">
                <a:latin typeface="Times New Roman" panose="02020603050405020304" pitchFamily="18" charset="0"/>
                <a:cs typeface="Times New Roman" panose="02020603050405020304" pitchFamily="18" charset="0"/>
              </a:rPr>
              <a:t>. Government of Canada </a:t>
            </a:r>
          </a:p>
          <a:p>
            <a:r>
              <a:rPr lang="en-US" sz="2400" b="1" dirty="0">
                <a:latin typeface="Times New Roman" panose="02020603050405020304" pitchFamily="18" charset="0"/>
                <a:cs typeface="Times New Roman" panose="02020603050405020304" pitchFamily="18" charset="0"/>
              </a:rPr>
              <a:t>   2. Health care organizations</a:t>
            </a:r>
          </a:p>
          <a:p>
            <a:r>
              <a:rPr lang="en-US" sz="2400" b="1" dirty="0">
                <a:latin typeface="Times New Roman" panose="02020603050405020304" pitchFamily="18" charset="0"/>
                <a:cs typeface="Times New Roman" panose="02020603050405020304" pitchFamily="18" charset="0"/>
              </a:rPr>
              <a:t>   3. Researchers</a:t>
            </a:r>
          </a:p>
          <a:p>
            <a:r>
              <a:rPr lang="en-US" sz="2400" b="1" dirty="0">
                <a:latin typeface="Times New Roman" panose="02020603050405020304" pitchFamily="18" charset="0"/>
                <a:cs typeface="Times New Roman" panose="02020603050405020304" pitchFamily="18" charset="0"/>
              </a:rPr>
              <a:t>   4. Businesses</a:t>
            </a:r>
            <a:endParaRPr lang="en-NP"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153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32CE-36EC-A132-F447-882E376D416E}"/>
              </a:ext>
            </a:extLst>
          </p:cNvPr>
          <p:cNvSpPr>
            <a:spLocks noGrp="1"/>
          </p:cNvSpPr>
          <p:nvPr>
            <p:ph type="title"/>
          </p:nvPr>
        </p:nvSpPr>
        <p:spPr>
          <a:xfrm>
            <a:off x="552450" y="500062"/>
            <a:ext cx="10515600" cy="1325563"/>
          </a:xfrm>
        </p:spPr>
        <p:txBody>
          <a:bodyPr>
            <a:normAutofit/>
          </a:bodyPr>
          <a:lstStyle/>
          <a:p>
            <a:r>
              <a:rPr lang="en-US" sz="2400" dirty="0">
                <a:latin typeface="Times New Roman" panose="02020603050405020304" pitchFamily="18" charset="0"/>
                <a:cs typeface="Times New Roman" panose="02020603050405020304" pitchFamily="18" charset="0"/>
              </a:rPr>
              <a:t>Objective 1 : Identify the Top 5 provinces with the highest number of smokers, cannabis users, and e-cigarette users in 2022.</a:t>
            </a:r>
            <a:endParaRPr lang="en-NP" sz="2400" dirty="0"/>
          </a:p>
        </p:txBody>
      </p:sp>
      <p:pic>
        <p:nvPicPr>
          <p:cNvPr id="11" name="Content Placeholder 10">
            <a:extLst>
              <a:ext uri="{FF2B5EF4-FFF2-40B4-BE49-F238E27FC236}">
                <a16:creationId xmlns:a16="http://schemas.microsoft.com/office/drawing/2014/main" id="{49DAF2B6-D80C-E54D-3129-8B9962D398E8}"/>
              </a:ext>
            </a:extLst>
          </p:cNvPr>
          <p:cNvPicPr>
            <a:picLocks noGrp="1" noChangeAspect="1"/>
          </p:cNvPicPr>
          <p:nvPr>
            <p:ph idx="1"/>
          </p:nvPr>
        </p:nvPicPr>
        <p:blipFill>
          <a:blip r:embed="rId2"/>
          <a:stretch>
            <a:fillRect/>
          </a:stretch>
        </p:blipFill>
        <p:spPr>
          <a:xfrm>
            <a:off x="2999025" y="1825625"/>
            <a:ext cx="6193949" cy="4424249"/>
          </a:xfrm>
        </p:spPr>
      </p:pic>
      <p:sp>
        <p:nvSpPr>
          <p:cNvPr id="3" name="TextBox 2">
            <a:extLst>
              <a:ext uri="{FF2B5EF4-FFF2-40B4-BE49-F238E27FC236}">
                <a16:creationId xmlns:a16="http://schemas.microsoft.com/office/drawing/2014/main" id="{522F422A-71CE-A3D8-530E-73BB5A4A6C15}"/>
              </a:ext>
            </a:extLst>
          </p:cNvPr>
          <p:cNvSpPr txBox="1"/>
          <p:nvPr/>
        </p:nvSpPr>
        <p:spPr>
          <a:xfrm>
            <a:off x="8454590" y="5572766"/>
            <a:ext cx="3609899" cy="677108"/>
          </a:xfrm>
          <a:prstGeom prst="rect">
            <a:avLst/>
          </a:prstGeom>
          <a:noFill/>
        </p:spPr>
        <p:txBody>
          <a:bodyPr wrap="none" rtlCol="0">
            <a:spAutoFit/>
          </a:bodyPr>
          <a:lstStyle/>
          <a:p>
            <a:r>
              <a:rPr lang="en-NP" sz="2000" i="1" dirty="0">
                <a:solidFill>
                  <a:srgbClr val="0070C0"/>
                </a:solidFill>
              </a:rPr>
              <a:t>Ontario with the highest number</a:t>
            </a:r>
          </a:p>
          <a:p>
            <a:endParaRPr lang="en-NP" dirty="0">
              <a:solidFill>
                <a:srgbClr val="FF0000"/>
              </a:solidFill>
            </a:endParaRPr>
          </a:p>
        </p:txBody>
      </p:sp>
    </p:spTree>
    <p:extLst>
      <p:ext uri="{BB962C8B-B14F-4D97-AF65-F5344CB8AC3E}">
        <p14:creationId xmlns:p14="http://schemas.microsoft.com/office/powerpoint/2010/main" val="396483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32CE-36EC-A132-F447-882E376D416E}"/>
              </a:ext>
            </a:extLst>
          </p:cNvPr>
          <p:cNvSpPr>
            <a:spLocks noGrp="1"/>
          </p:cNvSpPr>
          <p:nvPr>
            <p:ph type="title"/>
          </p:nvPr>
        </p:nvSpPr>
        <p:spPr>
          <a:xfrm>
            <a:off x="623887" y="666751"/>
            <a:ext cx="11177588" cy="1276350"/>
          </a:xfrm>
        </p:spPr>
        <p:txBody>
          <a:bodyPr>
            <a:normAutofit fontScale="90000"/>
          </a:bodyPr>
          <a:lstStyle/>
          <a:p>
            <a:r>
              <a:rPr lang="en-US" sz="2700" dirty="0">
                <a:latin typeface="Times New Roman" panose="02020603050405020304" pitchFamily="18" charset="0"/>
                <a:cs typeface="Times New Roman" panose="02020603050405020304" pitchFamily="18" charset="0"/>
              </a:rPr>
              <a:t>Objective 2: </a:t>
            </a:r>
            <a:r>
              <a:rPr lang="en-US" sz="2800" dirty="0">
                <a:latin typeface="Times New Roman" panose="02020603050405020304" pitchFamily="18" charset="0"/>
                <a:cs typeface="Times New Roman" panose="02020603050405020304" pitchFamily="18" charset="0"/>
              </a:rPr>
              <a:t>Find the percentage of number </a:t>
            </a:r>
            <a:r>
              <a:rPr lang="en-US" sz="2700" dirty="0">
                <a:latin typeface="Times New Roman" panose="02020603050405020304" pitchFamily="18" charset="0"/>
                <a:cs typeface="Times New Roman" panose="02020603050405020304" pitchFamily="18" charset="0"/>
              </a:rPr>
              <a:t>of people in each age group who are smokers, cannabis users, and e-cigarette users in 2022.</a:t>
            </a:r>
            <a:br>
              <a:rPr lang="en-US" sz="4000" dirty="0">
                <a:latin typeface="Times New Roman" panose="02020603050405020304" pitchFamily="18" charset="0"/>
                <a:cs typeface="Times New Roman" panose="02020603050405020304" pitchFamily="18" charset="0"/>
              </a:rPr>
            </a:br>
            <a:endParaRPr lang="en-NP" sz="4000" dirty="0"/>
          </a:p>
        </p:txBody>
      </p:sp>
      <p:pic>
        <p:nvPicPr>
          <p:cNvPr id="13" name="Content Placeholder 12">
            <a:extLst>
              <a:ext uri="{FF2B5EF4-FFF2-40B4-BE49-F238E27FC236}">
                <a16:creationId xmlns:a16="http://schemas.microsoft.com/office/drawing/2014/main" id="{37BAABC1-7E73-2D33-E6AE-657DCE2C9603}"/>
              </a:ext>
            </a:extLst>
          </p:cNvPr>
          <p:cNvPicPr>
            <a:picLocks noGrp="1" noChangeAspect="1"/>
          </p:cNvPicPr>
          <p:nvPr>
            <p:ph idx="1"/>
          </p:nvPr>
        </p:nvPicPr>
        <p:blipFill>
          <a:blip r:embed="rId2"/>
          <a:stretch>
            <a:fillRect/>
          </a:stretch>
        </p:blipFill>
        <p:spPr>
          <a:xfrm>
            <a:off x="3050063" y="2120900"/>
            <a:ext cx="6091873" cy="4351338"/>
          </a:xfrm>
        </p:spPr>
      </p:pic>
      <p:sp>
        <p:nvSpPr>
          <p:cNvPr id="3" name="TextBox 2">
            <a:extLst>
              <a:ext uri="{FF2B5EF4-FFF2-40B4-BE49-F238E27FC236}">
                <a16:creationId xmlns:a16="http://schemas.microsoft.com/office/drawing/2014/main" id="{533F9CAA-7CF0-EE09-4E76-B1111F545ABC}"/>
              </a:ext>
            </a:extLst>
          </p:cNvPr>
          <p:cNvSpPr txBox="1"/>
          <p:nvPr/>
        </p:nvSpPr>
        <p:spPr>
          <a:xfrm>
            <a:off x="6918298" y="5795130"/>
            <a:ext cx="4682820" cy="677108"/>
          </a:xfrm>
          <a:prstGeom prst="rect">
            <a:avLst/>
          </a:prstGeom>
          <a:noFill/>
        </p:spPr>
        <p:txBody>
          <a:bodyPr wrap="none" rtlCol="0">
            <a:spAutoFit/>
          </a:bodyPr>
          <a:lstStyle/>
          <a:p>
            <a:r>
              <a:rPr lang="en-NP" sz="2000" i="1" dirty="0">
                <a:solidFill>
                  <a:srgbClr val="0070C0"/>
                </a:solidFill>
              </a:rPr>
              <a:t>18 to 24 years age group has the highest % </a:t>
            </a:r>
          </a:p>
          <a:p>
            <a:endParaRPr lang="en-NP" dirty="0">
              <a:solidFill>
                <a:srgbClr val="FF0000"/>
              </a:solidFill>
            </a:endParaRPr>
          </a:p>
        </p:txBody>
      </p:sp>
    </p:spTree>
    <p:extLst>
      <p:ext uri="{BB962C8B-B14F-4D97-AF65-F5344CB8AC3E}">
        <p14:creationId xmlns:p14="http://schemas.microsoft.com/office/powerpoint/2010/main" val="10780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32CE-36EC-A132-F447-882E376D416E}"/>
              </a:ext>
            </a:extLst>
          </p:cNvPr>
          <p:cNvSpPr>
            <a:spLocks noGrp="1"/>
          </p:cNvSpPr>
          <p:nvPr>
            <p:ph type="title"/>
          </p:nvPr>
        </p:nvSpPr>
        <p:spPr>
          <a:xfrm>
            <a:off x="709613" y="500062"/>
            <a:ext cx="10515600" cy="1325563"/>
          </a:xfrm>
        </p:spPr>
        <p:txBody>
          <a:bodyPr>
            <a:normAutofit/>
          </a:bodyPr>
          <a:lstStyle/>
          <a:p>
            <a:r>
              <a:rPr lang="en-US" sz="2400" dirty="0">
                <a:latin typeface="Times New Roman" panose="02020603050405020304" pitchFamily="18" charset="0"/>
                <a:cs typeface="Times New Roman" panose="02020603050405020304" pitchFamily="18" charset="0"/>
              </a:rPr>
              <a:t>Objective 3:  Determine the number of male and female smokers, cannabis users, and e-cigarette users in the top 5 provinces  in 2022</a:t>
            </a:r>
            <a:r>
              <a:rPr lang="en-US" sz="3600" dirty="0">
                <a:latin typeface="Times New Roman" panose="02020603050405020304" pitchFamily="18" charset="0"/>
                <a:cs typeface="Times New Roman" panose="02020603050405020304" pitchFamily="18" charset="0"/>
              </a:rPr>
              <a:t>.</a:t>
            </a:r>
          </a:p>
        </p:txBody>
      </p:sp>
      <p:pic>
        <p:nvPicPr>
          <p:cNvPr id="13" name="Content Placeholder 12">
            <a:extLst>
              <a:ext uri="{FF2B5EF4-FFF2-40B4-BE49-F238E27FC236}">
                <a16:creationId xmlns:a16="http://schemas.microsoft.com/office/drawing/2014/main" id="{68FAE02B-1371-399F-6937-F94000F536F7}"/>
              </a:ext>
            </a:extLst>
          </p:cNvPr>
          <p:cNvPicPr>
            <a:picLocks noGrp="1" noChangeAspect="1"/>
          </p:cNvPicPr>
          <p:nvPr>
            <p:ph idx="1"/>
          </p:nvPr>
        </p:nvPicPr>
        <p:blipFill>
          <a:blip r:embed="rId2"/>
          <a:stretch>
            <a:fillRect/>
          </a:stretch>
        </p:blipFill>
        <p:spPr>
          <a:xfrm>
            <a:off x="3050063" y="1825625"/>
            <a:ext cx="6091873" cy="4351338"/>
          </a:xfrm>
        </p:spPr>
      </p:pic>
      <p:sp>
        <p:nvSpPr>
          <p:cNvPr id="3" name="TextBox 2">
            <a:extLst>
              <a:ext uri="{FF2B5EF4-FFF2-40B4-BE49-F238E27FC236}">
                <a16:creationId xmlns:a16="http://schemas.microsoft.com/office/drawing/2014/main" id="{B3EA3060-785A-832E-8C1D-7DBF1B5563B5}"/>
              </a:ext>
            </a:extLst>
          </p:cNvPr>
          <p:cNvSpPr txBox="1"/>
          <p:nvPr/>
        </p:nvSpPr>
        <p:spPr>
          <a:xfrm>
            <a:off x="8183880" y="5577840"/>
            <a:ext cx="3972998" cy="646331"/>
          </a:xfrm>
          <a:prstGeom prst="rect">
            <a:avLst/>
          </a:prstGeom>
          <a:noFill/>
        </p:spPr>
        <p:txBody>
          <a:bodyPr wrap="square" rtlCol="0">
            <a:spAutoFit/>
          </a:bodyPr>
          <a:lstStyle/>
          <a:p>
            <a:r>
              <a:rPr lang="en-NP" i="1" dirty="0">
                <a:solidFill>
                  <a:srgbClr val="0070C0"/>
                </a:solidFill>
              </a:rPr>
              <a:t>More males using tobacco, canbabis</a:t>
            </a:r>
          </a:p>
          <a:p>
            <a:r>
              <a:rPr lang="en-US" i="1" dirty="0">
                <a:solidFill>
                  <a:srgbClr val="0070C0"/>
                </a:solidFill>
              </a:rPr>
              <a:t>O</a:t>
            </a:r>
            <a:r>
              <a:rPr lang="en-NP" i="1" dirty="0">
                <a:solidFill>
                  <a:srgbClr val="0070C0"/>
                </a:solidFill>
              </a:rPr>
              <a:t>r e-cigrattees than females</a:t>
            </a:r>
          </a:p>
        </p:txBody>
      </p:sp>
    </p:spTree>
    <p:extLst>
      <p:ext uri="{BB962C8B-B14F-4D97-AF65-F5344CB8AC3E}">
        <p14:creationId xmlns:p14="http://schemas.microsoft.com/office/powerpoint/2010/main" val="931607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32CE-36EC-A132-F447-882E376D416E}"/>
              </a:ext>
            </a:extLst>
          </p:cNvPr>
          <p:cNvSpPr>
            <a:spLocks noGrp="1"/>
          </p:cNvSpPr>
          <p:nvPr>
            <p:ph type="title"/>
          </p:nvPr>
        </p:nvSpPr>
        <p:spPr>
          <a:xfrm>
            <a:off x="838200" y="338588"/>
            <a:ext cx="10515600" cy="1325563"/>
          </a:xfrm>
        </p:spPr>
        <p:txBody>
          <a:bodyPr>
            <a:normAutofit/>
          </a:bodyPr>
          <a:lstStyle/>
          <a:p>
            <a:r>
              <a:rPr lang="en-US" sz="2400" dirty="0">
                <a:latin typeface="Times New Roman" panose="02020603050405020304" pitchFamily="18" charset="0"/>
                <a:cs typeface="Times New Roman" panose="02020603050405020304" pitchFamily="18" charset="0"/>
              </a:rPr>
              <a:t>Objective 4. Track the number of smokers, cannabis users, and e-cigarette users each year(From 2015- 2022) in each province.</a:t>
            </a:r>
          </a:p>
        </p:txBody>
      </p:sp>
      <p:sp>
        <p:nvSpPr>
          <p:cNvPr id="4" name="Content Placeholder 3">
            <a:extLst>
              <a:ext uri="{FF2B5EF4-FFF2-40B4-BE49-F238E27FC236}">
                <a16:creationId xmlns:a16="http://schemas.microsoft.com/office/drawing/2014/main" id="{1A797594-DFBA-33F3-755D-894129229A95}"/>
              </a:ext>
            </a:extLst>
          </p:cNvPr>
          <p:cNvSpPr>
            <a:spLocks noGrp="1"/>
          </p:cNvSpPr>
          <p:nvPr>
            <p:ph idx="1"/>
          </p:nvPr>
        </p:nvSpPr>
        <p:spPr/>
        <p:txBody>
          <a:bodyPr/>
          <a:lstStyle/>
          <a:p>
            <a:endParaRPr lang="en-NP"/>
          </a:p>
        </p:txBody>
      </p:sp>
      <p:pic>
        <p:nvPicPr>
          <p:cNvPr id="5" name="Picture 4">
            <a:extLst>
              <a:ext uri="{FF2B5EF4-FFF2-40B4-BE49-F238E27FC236}">
                <a16:creationId xmlns:a16="http://schemas.microsoft.com/office/drawing/2014/main" id="{4BD2091A-1A67-F4BD-CB42-549A34546756}"/>
              </a:ext>
            </a:extLst>
          </p:cNvPr>
          <p:cNvPicPr>
            <a:picLocks noChangeAspect="1"/>
          </p:cNvPicPr>
          <p:nvPr/>
        </p:nvPicPr>
        <p:blipFill>
          <a:blip r:embed="rId2"/>
          <a:stretch>
            <a:fillRect/>
          </a:stretch>
        </p:blipFill>
        <p:spPr>
          <a:xfrm>
            <a:off x="838200" y="1530375"/>
            <a:ext cx="10815638" cy="4326255"/>
          </a:xfrm>
          <a:prstGeom prst="rect">
            <a:avLst/>
          </a:prstGeom>
        </p:spPr>
      </p:pic>
      <p:sp>
        <p:nvSpPr>
          <p:cNvPr id="6" name="TextBox 5">
            <a:extLst>
              <a:ext uri="{FF2B5EF4-FFF2-40B4-BE49-F238E27FC236}">
                <a16:creationId xmlns:a16="http://schemas.microsoft.com/office/drawing/2014/main" id="{09AB2B18-45A8-EC7C-7301-77B0276C0E23}"/>
              </a:ext>
            </a:extLst>
          </p:cNvPr>
          <p:cNvSpPr txBox="1"/>
          <p:nvPr/>
        </p:nvSpPr>
        <p:spPr>
          <a:xfrm>
            <a:off x="6096000" y="5750004"/>
            <a:ext cx="7175659" cy="1107996"/>
          </a:xfrm>
          <a:prstGeom prst="rect">
            <a:avLst/>
          </a:prstGeom>
          <a:noFill/>
        </p:spPr>
        <p:txBody>
          <a:bodyPr wrap="square">
            <a:spAutoFit/>
          </a:bodyPr>
          <a:lstStyle/>
          <a:p>
            <a:r>
              <a:rPr lang="en-US" sz="1600" i="1" dirty="0">
                <a:solidFill>
                  <a:srgbClr val="0070C0"/>
                </a:solidFill>
              </a:rPr>
              <a:t>In Ontario, from 2015 to 2018 fewer people but from</a:t>
            </a:r>
          </a:p>
          <a:p>
            <a:r>
              <a:rPr lang="en-US" sz="1600" i="1" dirty="0">
                <a:solidFill>
                  <a:srgbClr val="0070C0"/>
                </a:solidFill>
              </a:rPr>
              <a:t>2019 to 2021, the number started going up then from</a:t>
            </a:r>
            <a:br>
              <a:rPr lang="en-US" sz="1600" i="1" dirty="0">
                <a:solidFill>
                  <a:srgbClr val="0070C0"/>
                </a:solidFill>
              </a:rPr>
            </a:br>
            <a:r>
              <a:rPr lang="en-US" sz="1600" i="1" dirty="0">
                <a:solidFill>
                  <a:srgbClr val="0070C0"/>
                </a:solidFill>
              </a:rPr>
              <a:t>2021 to 2022, there is a linear increase in the number.</a:t>
            </a:r>
            <a:br>
              <a:rPr lang="en-US" sz="1600" i="1" dirty="0">
                <a:solidFill>
                  <a:srgbClr val="0070C0"/>
                </a:solidFill>
              </a:rPr>
            </a:br>
            <a:r>
              <a:rPr lang="en-US" sz="1600" i="1" dirty="0">
                <a:solidFill>
                  <a:srgbClr val="0070C0"/>
                </a:solidFill>
              </a:rPr>
              <a:t>Similar trends were observed in the other provinces except some</a:t>
            </a:r>
            <a:r>
              <a:rPr lang="en-US" dirty="0">
                <a:solidFill>
                  <a:srgbClr val="0070C0"/>
                </a:solidFill>
              </a:rPr>
              <a:t>.</a:t>
            </a:r>
            <a:endParaRPr lang="en-NP" dirty="0">
              <a:solidFill>
                <a:srgbClr val="0070C0"/>
              </a:solidFill>
            </a:endParaRPr>
          </a:p>
        </p:txBody>
      </p:sp>
    </p:spTree>
    <p:extLst>
      <p:ext uri="{BB962C8B-B14F-4D97-AF65-F5344CB8AC3E}">
        <p14:creationId xmlns:p14="http://schemas.microsoft.com/office/powerpoint/2010/main" val="3691774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32CE-36EC-A132-F447-882E376D416E}"/>
              </a:ext>
            </a:extLst>
          </p:cNvPr>
          <p:cNvSpPr>
            <a:spLocks noGrp="1"/>
          </p:cNvSpPr>
          <p:nvPr>
            <p:ph type="title"/>
          </p:nvPr>
        </p:nvSpPr>
        <p:spPr>
          <a:xfrm>
            <a:off x="609600" y="380365"/>
            <a:ext cx="10515600" cy="1325563"/>
          </a:xfrm>
        </p:spPr>
        <p:txBody>
          <a:bodyPr>
            <a:noAutofit/>
          </a:bodyPr>
          <a:lstStyle/>
          <a:p>
            <a:r>
              <a:rPr lang="en-US" sz="2400" dirty="0">
                <a:latin typeface="Times New Roman" panose="02020603050405020304" pitchFamily="18" charset="0"/>
                <a:cs typeface="Times New Roman" panose="02020603050405020304" pitchFamily="18" charset="0"/>
              </a:rPr>
              <a:t>Objective 5. Estimate the number of smokers, cannabis users, and e-cigarette users for the next five years in Ontario province.(2023- 2027)</a:t>
            </a:r>
          </a:p>
        </p:txBody>
      </p:sp>
      <p:pic>
        <p:nvPicPr>
          <p:cNvPr id="9" name="Content Placeholder 8">
            <a:extLst>
              <a:ext uri="{FF2B5EF4-FFF2-40B4-BE49-F238E27FC236}">
                <a16:creationId xmlns:a16="http://schemas.microsoft.com/office/drawing/2014/main" id="{2A6AFA5C-7E39-87C7-CA65-7F82FC5A9E96}"/>
              </a:ext>
            </a:extLst>
          </p:cNvPr>
          <p:cNvPicPr>
            <a:picLocks noGrp="1" noChangeAspect="1"/>
          </p:cNvPicPr>
          <p:nvPr>
            <p:ph idx="1"/>
          </p:nvPr>
        </p:nvPicPr>
        <p:blipFill>
          <a:blip r:embed="rId2"/>
          <a:stretch>
            <a:fillRect/>
          </a:stretch>
        </p:blipFill>
        <p:spPr>
          <a:xfrm>
            <a:off x="1277019" y="1690688"/>
            <a:ext cx="6091873" cy="4351338"/>
          </a:xfrm>
        </p:spPr>
      </p:pic>
      <p:pic>
        <p:nvPicPr>
          <p:cNvPr id="11" name="Picture 10">
            <a:extLst>
              <a:ext uri="{FF2B5EF4-FFF2-40B4-BE49-F238E27FC236}">
                <a16:creationId xmlns:a16="http://schemas.microsoft.com/office/drawing/2014/main" id="{3ABF92FD-F4FF-AD29-9E68-94802FD56BC4}"/>
              </a:ext>
            </a:extLst>
          </p:cNvPr>
          <p:cNvPicPr>
            <a:picLocks noChangeAspect="1"/>
          </p:cNvPicPr>
          <p:nvPr/>
        </p:nvPicPr>
        <p:blipFill>
          <a:blip r:embed="rId3"/>
          <a:stretch>
            <a:fillRect/>
          </a:stretch>
        </p:blipFill>
        <p:spPr>
          <a:xfrm>
            <a:off x="8155569" y="3645210"/>
            <a:ext cx="3530600" cy="2489200"/>
          </a:xfrm>
          <a:prstGeom prst="rect">
            <a:avLst/>
          </a:prstGeom>
        </p:spPr>
      </p:pic>
      <p:sp>
        <p:nvSpPr>
          <p:cNvPr id="3" name="TextBox 2">
            <a:extLst>
              <a:ext uri="{FF2B5EF4-FFF2-40B4-BE49-F238E27FC236}">
                <a16:creationId xmlns:a16="http://schemas.microsoft.com/office/drawing/2014/main" id="{10FDEA41-1FF3-C536-C33C-FE7DD6DEB474}"/>
              </a:ext>
            </a:extLst>
          </p:cNvPr>
          <p:cNvSpPr txBox="1"/>
          <p:nvPr/>
        </p:nvSpPr>
        <p:spPr>
          <a:xfrm>
            <a:off x="7947785" y="6292969"/>
            <a:ext cx="3859070" cy="369332"/>
          </a:xfrm>
          <a:prstGeom prst="rect">
            <a:avLst/>
          </a:prstGeom>
          <a:noFill/>
        </p:spPr>
        <p:txBody>
          <a:bodyPr wrap="none" rtlCol="0">
            <a:spAutoFit/>
          </a:bodyPr>
          <a:lstStyle/>
          <a:p>
            <a:r>
              <a:rPr lang="en-NP" i="1" dirty="0">
                <a:solidFill>
                  <a:srgbClr val="0070C0"/>
                </a:solidFill>
              </a:rPr>
              <a:t>Number continues to increase annually</a:t>
            </a:r>
          </a:p>
        </p:txBody>
      </p:sp>
    </p:spTree>
    <p:extLst>
      <p:ext uri="{BB962C8B-B14F-4D97-AF65-F5344CB8AC3E}">
        <p14:creationId xmlns:p14="http://schemas.microsoft.com/office/powerpoint/2010/main" val="1690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32CE-36EC-A132-F447-882E376D416E}"/>
              </a:ext>
            </a:extLst>
          </p:cNvPr>
          <p:cNvSpPr>
            <a:spLocks noGrp="1"/>
          </p:cNvSpPr>
          <p:nvPr>
            <p:ph type="title"/>
          </p:nvPr>
        </p:nvSpPr>
        <p:spPr/>
        <p:txBody>
          <a:bodyPr>
            <a:normAutofit/>
          </a:bodyPr>
          <a:lstStyle/>
          <a:p>
            <a:r>
              <a:rPr lang="en-NP" sz="3600" dirty="0"/>
              <a:t>Favorable Actions by each stakeholder (Conclusions)</a:t>
            </a:r>
          </a:p>
        </p:txBody>
      </p:sp>
      <p:sp>
        <p:nvSpPr>
          <p:cNvPr id="3" name="Content Placeholder 2">
            <a:extLst>
              <a:ext uri="{FF2B5EF4-FFF2-40B4-BE49-F238E27FC236}">
                <a16:creationId xmlns:a16="http://schemas.microsoft.com/office/drawing/2014/main" id="{F2117707-EFE8-0BA3-03CC-CFA363718C91}"/>
              </a:ext>
            </a:extLst>
          </p:cNvPr>
          <p:cNvSpPr>
            <a:spLocks noGrp="1"/>
          </p:cNvSpPr>
          <p:nvPr>
            <p:ph idx="1"/>
          </p:nvPr>
        </p:nvSpPr>
        <p:spPr/>
        <p:txBody>
          <a:bodyPr/>
          <a:lstStyle/>
          <a:p>
            <a:pPr marL="0" indent="0">
              <a:buNone/>
            </a:pPr>
            <a:endParaRPr lang="en-NP" dirty="0"/>
          </a:p>
          <a:p>
            <a:pPr marL="0" indent="0">
              <a:buNone/>
            </a:pPr>
            <a:endParaRPr lang="en-NP" dirty="0"/>
          </a:p>
        </p:txBody>
      </p:sp>
      <p:sp>
        <p:nvSpPr>
          <p:cNvPr id="4" name="TextBox 3">
            <a:extLst>
              <a:ext uri="{FF2B5EF4-FFF2-40B4-BE49-F238E27FC236}">
                <a16:creationId xmlns:a16="http://schemas.microsoft.com/office/drawing/2014/main" id="{EF510A0E-A577-0955-A6EA-B2C285CC726E}"/>
              </a:ext>
            </a:extLst>
          </p:cNvPr>
          <p:cNvSpPr txBox="1"/>
          <p:nvPr/>
        </p:nvSpPr>
        <p:spPr>
          <a:xfrm>
            <a:off x="1561171" y="1690688"/>
            <a:ext cx="184731" cy="646331"/>
          </a:xfrm>
          <a:prstGeom prst="rect">
            <a:avLst/>
          </a:prstGeom>
          <a:noFill/>
        </p:spPr>
        <p:txBody>
          <a:bodyPr wrap="square" rtlCol="0">
            <a:spAutoFit/>
          </a:bodyPr>
          <a:lstStyle/>
          <a:p>
            <a:endParaRPr lang="en-NP"/>
          </a:p>
          <a:p>
            <a:endParaRPr lang="en-NP" dirty="0"/>
          </a:p>
        </p:txBody>
      </p:sp>
      <p:sp>
        <p:nvSpPr>
          <p:cNvPr id="6" name="TextBox 5">
            <a:extLst>
              <a:ext uri="{FF2B5EF4-FFF2-40B4-BE49-F238E27FC236}">
                <a16:creationId xmlns:a16="http://schemas.microsoft.com/office/drawing/2014/main" id="{8DABE735-DAE9-CC4B-85EF-78194E85E352}"/>
              </a:ext>
            </a:extLst>
          </p:cNvPr>
          <p:cNvSpPr txBox="1"/>
          <p:nvPr/>
        </p:nvSpPr>
        <p:spPr>
          <a:xfrm>
            <a:off x="678702" y="1225689"/>
            <a:ext cx="10675098" cy="5632311"/>
          </a:xfrm>
          <a:prstGeom prst="rect">
            <a:avLst/>
          </a:prstGeom>
          <a:noFill/>
        </p:spPr>
        <p:txBody>
          <a:bodyPr wrap="square">
            <a:spAutoFit/>
          </a:bodyPr>
          <a:lstStyle/>
          <a:p>
            <a:endParaRPr lang="en-NP" dirty="0"/>
          </a:p>
          <a:p>
            <a:endParaRPr lang="en-US" dirty="0"/>
          </a:p>
          <a:p>
            <a:r>
              <a:rPr lang="en-US" dirty="0"/>
              <a:t>1. Government of Canada: They could launch a nationwide campaign with pictorial warnings about the dangers of smoking in public places, aiming to raise awareness and discourage smoking. They might also implement stricter regulations on tobacco advertising and sales, especially targeting youth.</a:t>
            </a:r>
          </a:p>
          <a:p>
            <a:endParaRPr lang="en-US" dirty="0"/>
          </a:p>
          <a:p>
            <a:r>
              <a:rPr lang="en-US" dirty="0"/>
              <a:t>2. Healthcare Organizations: These organizations could offer free nicotine gums, patches, and online support programs to help people quit smoking. They could also collaborate with local communities to organize quit-smoking campaigns and provide resources to those in need.</a:t>
            </a:r>
          </a:p>
          <a:p>
            <a:endParaRPr lang="en-US" dirty="0"/>
          </a:p>
          <a:p>
            <a:r>
              <a:rPr lang="en-US" dirty="0"/>
              <a:t>3. Researchers: Researchers could delve deeper into the relationship between stress and smoking, particularly in larger cities. By understanding the underlying factors, they can develop targeted interventions and programs to address stress-related smoking behaviors.</a:t>
            </a:r>
          </a:p>
          <a:p>
            <a:endParaRPr lang="en-US" dirty="0"/>
          </a:p>
          <a:p>
            <a:r>
              <a:rPr lang="en-US" dirty="0"/>
              <a:t>4. Businesses: Businesses could tailor their marketing strategies to target specific provinces and age groups where smoking rates are high. For example, they might focus on promoting smoking cessation products or alternative smoking methods in these areas to both meet the needs of consumers and contribute to public health initiatives.</a:t>
            </a:r>
            <a:br>
              <a:rPr lang="en-US" dirty="0"/>
            </a:br>
            <a:endParaRPr lang="en-US" dirty="0"/>
          </a:p>
          <a:p>
            <a:endParaRPr lang="en-NP" dirty="0"/>
          </a:p>
        </p:txBody>
      </p:sp>
    </p:spTree>
    <p:extLst>
      <p:ext uri="{BB962C8B-B14F-4D97-AF65-F5344CB8AC3E}">
        <p14:creationId xmlns:p14="http://schemas.microsoft.com/office/powerpoint/2010/main" val="2243628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2629</TotalTime>
  <Words>597</Words>
  <Application>Microsoft Macintosh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Analyzing Smokers, Cannabis users and e-ciggrate users in Canada</vt:lpstr>
      <vt:lpstr>Dataset </vt:lpstr>
      <vt:lpstr>Objectives</vt:lpstr>
      <vt:lpstr>Objective 1 : Identify the Top 5 provinces with the highest number of smokers, cannabis users, and e-cigarette users in 2022.</vt:lpstr>
      <vt:lpstr>Objective 2: Find the percentage of number of people in each age group who are smokers, cannabis users, and e-cigarette users in 2022. </vt:lpstr>
      <vt:lpstr>Objective 3:  Determine the number of male and female smokers, cannabis users, and e-cigarette users in the top 5 provinces  in 2022.</vt:lpstr>
      <vt:lpstr>Objective 4. Track the number of smokers, cannabis users, and e-cigarette users each year(From 2015- 2022) in each province.</vt:lpstr>
      <vt:lpstr>Objective 5. Estimate the number of smokers, cannabis users, and e-cigarette users for the next five years in Ontario province.(2023- 2027)</vt:lpstr>
      <vt:lpstr>Favorable Actions by each stakeholder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Canadian Health Analysis</dc:title>
  <dc:creator>Raj Prasad Shrestha</dc:creator>
  <cp:lastModifiedBy>Raj Prasad Shrestha</cp:lastModifiedBy>
  <cp:revision>76</cp:revision>
  <dcterms:created xsi:type="dcterms:W3CDTF">2024-04-08T07:15:47Z</dcterms:created>
  <dcterms:modified xsi:type="dcterms:W3CDTF">2024-04-13T21:46:59Z</dcterms:modified>
</cp:coreProperties>
</file>