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76" r:id="rId8"/>
    <p:sldId id="275" r:id="rId9"/>
    <p:sldId id="264" r:id="rId10"/>
    <p:sldId id="265" r:id="rId11"/>
    <p:sldId id="268" r:id="rId12"/>
    <p:sldId id="277" r:id="rId13"/>
    <p:sldId id="278" r:id="rId14"/>
    <p:sldId id="279" r:id="rId15"/>
    <p:sldId id="273" r:id="rId16"/>
    <p:sldId id="280" r:id="rId17"/>
    <p:sldId id="274" r:id="rId18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88144"/>
  </p:normalViewPr>
  <p:slideViewPr>
    <p:cSldViewPr snapToGrid="0">
      <p:cViewPr>
        <p:scale>
          <a:sx n="86" d="100"/>
          <a:sy n="86" d="100"/>
        </p:scale>
        <p:origin x="3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34A7A-E1FA-414D-9580-422F17FC2C32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00FB0-6FB3-AD4B-9B14-44125821A65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8525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03638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10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25901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11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91276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12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55502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13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15846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14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160097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15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41980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16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99046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17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4081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2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447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3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6119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4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7273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5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3612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6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77925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7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41219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8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2117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other similar</a:t>
            </a:r>
            <a:endParaRPr lang="en-NP" dirty="0"/>
          </a:p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9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6299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83EC-0A4E-9C8E-3C8E-CD5EEBE03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CD5FC-08A7-741F-F205-C9902824B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35189-236F-8785-E00A-9B3E239A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3E05-6532-1AAE-55BB-60B93859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135C7-4A29-3E5A-918D-9FDB1C17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38017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BA69-C6F2-7F5F-ADAF-052E8234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D8737-503B-0386-1C9F-0D8482845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DAE7-3AFE-854C-4286-0D87682F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B942-FF0F-662A-DD42-C26A5CB7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64834-9450-D444-17FA-AF10F44B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53946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B0700-9B3B-9BF8-3A03-D485ABA41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53AC2-965B-8B3D-DF29-B8D48E383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F98FB-66F2-790F-F0D5-58B6FC0C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271C4-898F-5FD0-23E5-6D1ABB79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CB916-5204-48A0-303B-7B20595F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2667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7BDD-2F39-8FC0-CBCE-AD617098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8981-4FB3-62E8-FA01-A06E2F063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A6AB-1B08-7C3E-AF52-220FBB3B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C1872-CF68-01DC-D5E1-87810B2E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1467-1CD7-0BDD-DC18-78006F9C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6345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3A7C-742D-04EE-298C-1A29D81B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B5FED-81FA-9281-962C-C70AE3C6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E95F0-B8E9-116D-C032-C1CD82BA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D1872-3FA7-344E-C88E-0E88BD06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6E95F-B2A2-4C82-0C0F-35F1965B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4667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08A0-9AA1-BB9D-2D9D-EB2B258D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9134-4D8B-B7F9-C75D-CFD1826AB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FE23F-BB34-419E-528C-2EBED8844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BC348-2E97-96A0-A7DC-6EC0622E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A3D14-CAE5-F6D9-25C1-9309F805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A2DD9-4A5F-DB6D-FAFD-09EEE510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3921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DAD7-1740-7C03-24D3-35A4480B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D81F2-46EF-6A75-684A-53D8AB322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10FBC-E394-0816-8A56-42D608DD7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625C1-6A58-F08B-5D19-08009069F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81A7E-D396-F493-D6CC-085E331EF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08A39-4C19-9290-E408-7859FB71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40DDB-883B-58DA-11E2-6C36E207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C480F-DACF-A10F-64EC-EC0D4336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7237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4DCE-2611-07B3-EF66-68F2414D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24C85-6A95-84B1-0E1D-188AD090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B9653-F82A-1D18-9146-770204DB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F89DC-C143-C100-3AC8-533E54F4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5381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63ED0-2F37-8555-E739-ABAF4370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682FF-DF18-0B76-E407-6A061A1B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00D04-4B28-7C43-6C3B-0B9D4FCA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0969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6364-285A-16B7-4D6B-9BA392BC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51EF-C627-E2F0-8FAF-8A834F7D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525F7-837F-4B21-EBF4-B798A8301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43F87-E5AC-FC7C-9412-CA5A27A6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A03AF-8B70-4094-0CE7-5CAD7EAB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0FFAB-A294-9EF3-0ADC-525140B8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2294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D5E1-5AC2-8E7E-0E1C-F2685625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682DC-231D-5201-5309-58CA1CB99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76AF1-8FD4-0B3B-BA7E-03E79D74C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558C7-61C4-FE36-7FF7-A4D35573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21A71-CA73-8B2E-0F0C-2EB775E1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4FACF-9F05-3C9D-97C8-C82C631E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8938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27BC4-F5A2-5206-7637-00B5DDCC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61D96-F324-D9E5-485D-09BFA2665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4E29C-34BD-3C7B-F300-C851AA400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1E99-50B4-2FAE-3A19-71C6B5134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321BE-8ECC-ACC1-E338-9BEAA90F2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7709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jprasadshrestha/groupassignments/tree/main/nosqldatabas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E4E4-7413-B08E-7241-918EE6B37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"/>
              </a:rPr>
              <a:t>Analyzing NOC Job titles  across Canada with Lambton College IT course</a:t>
            </a:r>
            <a:endParaRPr lang="en-NP" sz="3600" dirty="0"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777E9-91E4-8B1C-BC3C-4DFB6283A3C0}"/>
              </a:ext>
            </a:extLst>
          </p:cNvPr>
          <p:cNvSpPr txBox="1"/>
          <p:nvPr/>
        </p:nvSpPr>
        <p:spPr>
          <a:xfrm>
            <a:off x="8834590" y="5202052"/>
            <a:ext cx="42337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sz="2000" dirty="0"/>
              <a:t>Prepared by:</a:t>
            </a:r>
          </a:p>
          <a:p>
            <a:r>
              <a:rPr lang="en-NP" sz="2000" dirty="0"/>
              <a:t>Raj Prasad Shrestha  </a:t>
            </a:r>
            <a:br>
              <a:rPr lang="en-NP" sz="2000" dirty="0"/>
            </a:br>
            <a:endParaRPr lang="en-NP" sz="2000" dirty="0"/>
          </a:p>
        </p:txBody>
      </p:sp>
    </p:spTree>
    <p:extLst>
      <p:ext uri="{BB962C8B-B14F-4D97-AF65-F5344CB8AC3E}">
        <p14:creationId xmlns:p14="http://schemas.microsoft.com/office/powerpoint/2010/main" val="415037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3A49A5-690D-D379-A0A5-3B3200BF7F59}"/>
              </a:ext>
            </a:extLst>
          </p:cNvPr>
          <p:cNvSpPr txBox="1"/>
          <p:nvPr/>
        </p:nvSpPr>
        <p:spPr>
          <a:xfrm>
            <a:off x="537673" y="436807"/>
            <a:ext cx="1074517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latin typeface=""/>
              </a:rPr>
              <a:t>Objective 2:</a:t>
            </a:r>
            <a:endParaRPr lang="en-NP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FBA0A0-5895-96D7-E0BC-F06871D7D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74" y="1059710"/>
            <a:ext cx="7772400" cy="5181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6C09E3-646A-357C-B1AA-BEA7568BB21D}"/>
              </a:ext>
            </a:extLst>
          </p:cNvPr>
          <p:cNvSpPr txBox="1"/>
          <p:nvPr/>
        </p:nvSpPr>
        <p:spPr>
          <a:xfrm>
            <a:off x="7328018" y="5671353"/>
            <a:ext cx="52588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effectLst/>
                <a:latin typeface=""/>
              </a:rPr>
              <a:t>More no of males are there in eac</a:t>
            </a:r>
            <a:r>
              <a:rPr lang="en-US" sz="1600" b="1" i="1" dirty="0">
                <a:latin typeface=""/>
              </a:rPr>
              <a:t>h role as compared to females</a:t>
            </a:r>
            <a:br>
              <a:rPr lang="en-US" dirty="0"/>
            </a:b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64233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024C0FD-FBAC-BFF0-D29C-C3F979EF0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23" y="599606"/>
            <a:ext cx="7772400" cy="5181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0DCA66-77D9-D1D7-30BC-59EF44D9940A}"/>
              </a:ext>
            </a:extLst>
          </p:cNvPr>
          <p:cNvSpPr txBox="1"/>
          <p:nvPr/>
        </p:nvSpPr>
        <p:spPr>
          <a:xfrm>
            <a:off x="6292374" y="5781206"/>
            <a:ext cx="518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With diploma degree or higher </a:t>
            </a:r>
            <a:r>
              <a:rPr lang="en-US" b="1" i="1" dirty="0" err="1"/>
              <a:t>eduction</a:t>
            </a:r>
            <a:r>
              <a:rPr lang="en-US" b="1" i="1" dirty="0"/>
              <a:t> degree</a:t>
            </a:r>
            <a:endParaRPr lang="en-NP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562FFF-ED4F-E492-96EF-7095DA0ABB34}"/>
              </a:ext>
            </a:extLst>
          </p:cNvPr>
          <p:cNvSpPr txBox="1"/>
          <p:nvPr/>
        </p:nvSpPr>
        <p:spPr>
          <a:xfrm>
            <a:off x="757003" y="414940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"/>
              </a:rPr>
              <a:t>Objective 3:</a:t>
            </a:r>
            <a:endParaRPr lang="en-NP" sz="1050" dirty="0"/>
          </a:p>
        </p:txBody>
      </p:sp>
    </p:spTree>
    <p:extLst>
      <p:ext uri="{BB962C8B-B14F-4D97-AF65-F5344CB8AC3E}">
        <p14:creationId xmlns:p14="http://schemas.microsoft.com/office/powerpoint/2010/main" val="59056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836936-A727-841C-937E-0823C62C0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37" y="1162049"/>
            <a:ext cx="8942883" cy="52166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FA98EB-D5D2-AD7F-8C60-8A728EB32467}"/>
              </a:ext>
            </a:extLst>
          </p:cNvPr>
          <p:cNvSpPr txBox="1"/>
          <p:nvPr/>
        </p:nvSpPr>
        <p:spPr>
          <a:xfrm>
            <a:off x="846944" y="479270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"/>
              </a:rPr>
              <a:t>Objective 4:</a:t>
            </a:r>
            <a:endParaRPr lang="en-NP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D99F6F-5616-3AF2-ED9A-3321C80367C1}"/>
              </a:ext>
            </a:extLst>
          </p:cNvPr>
          <p:cNvSpPr txBox="1"/>
          <p:nvPr/>
        </p:nvSpPr>
        <p:spPr>
          <a:xfrm>
            <a:off x="7959777" y="5695951"/>
            <a:ext cx="43384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Count the no of outlook category </a:t>
            </a:r>
            <a:br>
              <a:rPr lang="en-NP" dirty="0"/>
            </a:br>
            <a:r>
              <a:rPr lang="en-NP" dirty="0"/>
              <a:t>computer and information system managers</a:t>
            </a:r>
          </a:p>
          <a:p>
            <a:r>
              <a:rPr lang="en-US" dirty="0"/>
              <a:t>T</a:t>
            </a:r>
            <a:r>
              <a:rPr lang="en-NP" dirty="0"/>
              <a:t>ops the list follwoed by sofwtare engineers</a:t>
            </a:r>
          </a:p>
          <a:p>
            <a:r>
              <a:rPr lang="en-US" dirty="0"/>
              <a:t>A</a:t>
            </a:r>
            <a:r>
              <a:rPr lang="en-NP" dirty="0"/>
              <a:t>nd designers</a:t>
            </a:r>
          </a:p>
        </p:txBody>
      </p:sp>
    </p:spTree>
    <p:extLst>
      <p:ext uri="{BB962C8B-B14F-4D97-AF65-F5344CB8AC3E}">
        <p14:creationId xmlns:p14="http://schemas.microsoft.com/office/powerpoint/2010/main" val="4060107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2ADA6FD-CB1C-EBEC-CD52-1E47B86D6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081" y="367009"/>
            <a:ext cx="7963838" cy="63710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DFFEEDB-57C6-869C-B58F-870502F61E49}"/>
              </a:ext>
            </a:extLst>
          </p:cNvPr>
          <p:cNvSpPr txBox="1"/>
          <p:nvPr/>
        </p:nvSpPr>
        <p:spPr>
          <a:xfrm>
            <a:off x="517161" y="486930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"/>
              </a:rPr>
              <a:t>Objective 5:</a:t>
            </a:r>
            <a:endParaRPr lang="en-NP" sz="1050" dirty="0"/>
          </a:p>
        </p:txBody>
      </p:sp>
    </p:spTree>
    <p:extLst>
      <p:ext uri="{BB962C8B-B14F-4D97-AF65-F5344CB8AC3E}">
        <p14:creationId xmlns:p14="http://schemas.microsoft.com/office/powerpoint/2010/main" val="3243627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01DBA2-FBBC-CAE0-F960-78E669EB3809}"/>
              </a:ext>
            </a:extLst>
          </p:cNvPr>
          <p:cNvSpPr txBox="1"/>
          <p:nvPr/>
        </p:nvSpPr>
        <p:spPr>
          <a:xfrm>
            <a:off x="7521553" y="6251208"/>
            <a:ext cx="379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SVR (Support Vector Regression)</a:t>
            </a:r>
            <a:endParaRPr lang="en-NP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ECB2B4A-C95C-0282-4AFC-C4344E1D0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1711" y="636927"/>
            <a:ext cx="7817805" cy="5584146"/>
          </a:xfrm>
        </p:spPr>
      </p:pic>
    </p:spTree>
    <p:extLst>
      <p:ext uri="{BB962C8B-B14F-4D97-AF65-F5344CB8AC3E}">
        <p14:creationId xmlns:p14="http://schemas.microsoft.com/office/powerpoint/2010/main" val="4274437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3C4A-BC4D-9F20-4055-7625BC6F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P" sz="4000" dirty="0">
                <a:latin typeface=""/>
              </a:rPr>
              <a:t>Conclusion (From Factors column)</a:t>
            </a:r>
            <a:r>
              <a:rPr lang="en-NP" sz="4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5202-E442-9F15-EFAB-6738B5A3C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12" y="1498600"/>
            <a:ext cx="11049000" cy="4351338"/>
          </a:xfrm>
        </p:spPr>
        <p:txBody>
          <a:bodyPr>
            <a:noAutofit/>
          </a:bodyPr>
          <a:lstStyle/>
          <a:p>
            <a:endParaRPr lang="en-US" sz="900" dirty="0">
              <a:effectLst/>
              <a:latin typeface=""/>
              <a:cs typeface="Times New Roman" panose="02020603050405020304" pitchFamily="18" charset="0"/>
            </a:endParaRPr>
          </a:p>
          <a:p>
            <a:endParaRPr lang="en-US" sz="900" dirty="0">
              <a:effectLst/>
              <a:latin typeface="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900" b="0" i="0" dirty="0">
              <a:solidFill>
                <a:srgbClr val="FFFFFF"/>
              </a:solidFill>
              <a:effectLst/>
              <a:latin typeface="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br>
              <a:rPr lang="en-US" sz="900" b="0" i="0" dirty="0">
                <a:solidFill>
                  <a:srgbClr val="FFFFFF"/>
                </a:solidFill>
                <a:effectLst/>
                <a:latin typeface=""/>
                <a:cs typeface="Times New Roman" panose="02020603050405020304" pitchFamily="18" charset="0"/>
              </a:rPr>
            </a:br>
            <a:endParaRPr lang="en-US" sz="900" b="0" i="0" dirty="0">
              <a:solidFill>
                <a:srgbClr val="FFFFFF"/>
              </a:solidFill>
              <a:effectLst/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59248-E856-AC0C-404E-78B41746DD66}"/>
              </a:ext>
            </a:extLst>
          </p:cNvPr>
          <p:cNvSpPr txBox="1"/>
          <p:nvPr/>
        </p:nvSpPr>
        <p:spPr>
          <a:xfrm>
            <a:off x="562339" y="1543890"/>
            <a:ext cx="9188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N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P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8729EC6-E5EE-471A-8821-A7499262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981" y="1543890"/>
            <a:ext cx="6767917" cy="465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38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5202-E442-9F15-EFAB-6738B5A3C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12" y="1498600"/>
            <a:ext cx="11049000" cy="4351338"/>
          </a:xfrm>
        </p:spPr>
        <p:txBody>
          <a:bodyPr>
            <a:noAutofit/>
          </a:bodyPr>
          <a:lstStyle/>
          <a:p>
            <a:endParaRPr lang="en-US" sz="900" dirty="0">
              <a:effectLst/>
              <a:latin typeface=""/>
              <a:cs typeface="Times New Roman" panose="02020603050405020304" pitchFamily="18" charset="0"/>
            </a:endParaRPr>
          </a:p>
          <a:p>
            <a:endParaRPr lang="en-US" sz="900" dirty="0">
              <a:effectLst/>
              <a:latin typeface="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900" b="0" i="0" dirty="0">
              <a:solidFill>
                <a:srgbClr val="FFFFFF"/>
              </a:solidFill>
              <a:effectLst/>
              <a:latin typeface="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br>
              <a:rPr lang="en-US" sz="900" b="0" i="0" dirty="0">
                <a:solidFill>
                  <a:srgbClr val="FFFFFF"/>
                </a:solidFill>
                <a:effectLst/>
                <a:latin typeface=""/>
                <a:cs typeface="Times New Roman" panose="02020603050405020304" pitchFamily="18" charset="0"/>
              </a:rPr>
            </a:br>
            <a:endParaRPr lang="en-US" sz="900" b="0" i="0" dirty="0">
              <a:solidFill>
                <a:srgbClr val="FFFFFF"/>
              </a:solidFill>
              <a:effectLst/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59248-E856-AC0C-404E-78B41746DD66}"/>
              </a:ext>
            </a:extLst>
          </p:cNvPr>
          <p:cNvSpPr txBox="1"/>
          <p:nvPr/>
        </p:nvSpPr>
        <p:spPr>
          <a:xfrm>
            <a:off x="988388" y="-226000"/>
            <a:ext cx="1104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NP" dirty="0"/>
            </a:br>
            <a:br>
              <a:rPr lang="en-NP" dirty="0"/>
            </a:br>
            <a:r>
              <a:rPr lang="en-NP" dirty="0"/>
              <a:t>“ </a:t>
            </a:r>
            <a:r>
              <a:rPr lang="en-US" i="1" dirty="0"/>
              <a:t>Employment growth </a:t>
            </a:r>
            <a:r>
              <a:rPr lang="en-US" b="1" i="1" dirty="0">
                <a:solidFill>
                  <a:srgbClr val="FF0000"/>
                </a:solidFill>
              </a:rPr>
              <a:t>will lead to several new positions</a:t>
            </a:r>
            <a:r>
              <a:rPr lang="en-US" i="1" dirty="0">
                <a:solidFill>
                  <a:srgbClr val="FF0000"/>
                </a:solidFill>
              </a:rPr>
              <a:t>.,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Several positions will become available due to retirements</a:t>
            </a:r>
            <a:r>
              <a:rPr lang="en-US" i="1" dirty="0"/>
              <a:t>., There are </a:t>
            </a:r>
            <a:r>
              <a:rPr lang="en-US" b="1" i="1" dirty="0">
                <a:solidFill>
                  <a:srgbClr val="FF0000"/>
                </a:solidFill>
              </a:rPr>
              <a:t>a small number of unemployed workers </a:t>
            </a:r>
            <a:r>
              <a:rPr lang="en-US" i="1" dirty="0"/>
              <a:t>with recent experience in this occupation.”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br>
              <a:rPr lang="en-US" dirty="0"/>
            </a:br>
            <a:endParaRPr lang="en-N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P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622C3E2-7FED-34B2-AB35-CF91941BB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01949"/>
              </p:ext>
            </p:extLst>
          </p:nvPr>
        </p:nvGraphicFramePr>
        <p:xfrm>
          <a:off x="1396452" y="1008061"/>
          <a:ext cx="9807159" cy="567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286">
                  <a:extLst>
                    <a:ext uri="{9D8B030D-6E8A-4147-A177-3AD203B41FA5}">
                      <a16:colId xmlns:a16="http://schemas.microsoft.com/office/drawing/2014/main" val="1593874169"/>
                    </a:ext>
                  </a:extLst>
                </a:gridCol>
                <a:gridCol w="3417757">
                  <a:extLst>
                    <a:ext uri="{9D8B030D-6E8A-4147-A177-3AD203B41FA5}">
                      <a16:colId xmlns:a16="http://schemas.microsoft.com/office/drawing/2014/main" val="3695449344"/>
                    </a:ext>
                  </a:extLst>
                </a:gridCol>
                <a:gridCol w="4338116">
                  <a:extLst>
                    <a:ext uri="{9D8B030D-6E8A-4147-A177-3AD203B41FA5}">
                      <a16:colId xmlns:a16="http://schemas.microsoft.com/office/drawing/2014/main" val="2814851881"/>
                    </a:ext>
                  </a:extLst>
                </a:gridCol>
              </a:tblGrid>
              <a:tr h="366294">
                <a:tc>
                  <a:txBody>
                    <a:bodyPr/>
                    <a:lstStyle/>
                    <a:p>
                      <a:pPr algn="ctr"/>
                      <a:r>
                        <a:rPr lang="en-NP" dirty="0"/>
                        <a:t>   Province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P" dirty="0"/>
                        <a:t>City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P" dirty="0"/>
                        <a:t>NOC Titles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763423"/>
                  </a:ext>
                </a:extLst>
              </a:tr>
              <a:tr h="2838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QC (</a:t>
                      </a:r>
                      <a:r>
                        <a:rPr lang="en-US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Quebec) </a:t>
                      </a:r>
                      <a:endParaRPr lang="en-N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</a:rPr>
                        <a:t>Bas-Saint-Laurent,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NP" dirty="0"/>
                        <a:t>Qubec, 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NP" dirty="0"/>
                        <a:t>Capitale-nationale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NP" dirty="0"/>
                        <a:t>Chaduere-Appalaches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NP" dirty="0"/>
                        <a:t>Estire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NP" dirty="0"/>
                        <a:t>Monteregie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NP" dirty="0"/>
                        <a:t>Lanaudiere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NP" dirty="0"/>
                        <a:t>Laurentides,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NP" dirty="0"/>
                        <a:t>Saguenay-lac-Saint-Jean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NP" dirty="0"/>
                        <a:t>Mauricie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NP" dirty="0"/>
                        <a:t>Computer and Information system managers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NP" dirty="0"/>
                        <a:t>Software engineers and designers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NP" dirty="0">
                          <a:solidFill>
                            <a:srgbClr val="FF0000"/>
                          </a:solidFill>
                        </a:rPr>
                        <a:t>Database analysts and data administrators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332520"/>
                  </a:ext>
                </a:extLst>
              </a:tr>
              <a:tr h="915734">
                <a:tc>
                  <a:txBody>
                    <a:bodyPr/>
                    <a:lstStyle/>
                    <a:p>
                      <a:pPr algn="ctr"/>
                      <a:r>
                        <a:rPr lang="en-NP" dirty="0"/>
                        <a:t>ON (Onatrio)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NP" dirty="0"/>
                        <a:t>Ottawa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NP" dirty="0"/>
                        <a:t>Kitchener –Waterloo-Barrie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NP" dirty="0"/>
                        <a:t>Computer and Information system managers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NP" dirty="0">
                          <a:solidFill>
                            <a:srgbClr val="FF0000"/>
                          </a:solidFill>
                        </a:rPr>
                        <a:t>Data scientists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80828"/>
                  </a:ext>
                </a:extLst>
              </a:tr>
              <a:tr h="641014">
                <a:tc>
                  <a:txBody>
                    <a:bodyPr/>
                    <a:lstStyle/>
                    <a:p>
                      <a:pPr algn="ctr"/>
                      <a:r>
                        <a:rPr lang="en-NP" dirty="0"/>
                        <a:t>MB (Mantioba)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Southeast</a:t>
                      </a:r>
                      <a:endParaRPr lang="en-N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NP" dirty="0"/>
                        <a:t>Software developers and programmers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33894"/>
                  </a:ext>
                </a:extLst>
              </a:tr>
              <a:tr h="915734">
                <a:tc>
                  <a:txBody>
                    <a:bodyPr/>
                    <a:lstStyle/>
                    <a:p>
                      <a:pPr algn="ctr"/>
                      <a:r>
                        <a:rPr lang="en-NP" dirty="0"/>
                        <a:t>SK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Saskatchewan)</a:t>
                      </a:r>
                      <a:endParaRPr lang="en-N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Regina-Moose Mountain</a:t>
                      </a:r>
                      <a:endParaRPr lang="en-N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P" dirty="0"/>
                        <a:t>Software developers and programmers</a:t>
                      </a:r>
                    </a:p>
                    <a:p>
                      <a:pPr algn="ctr"/>
                      <a:endParaRPr lang="en-N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30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59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5202-E442-9F15-EFAB-6738B5A3C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302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>
                <a:solidFill>
                  <a:srgbClr val="1A1A1A"/>
                </a:solidFill>
                <a:effectLst/>
                <a:latin typeface="Raleway" panose="020F0502020204030204" pitchFamily="34" charset="0"/>
              </a:rPr>
              <a:t>Thanks for listening  </a:t>
            </a:r>
            <a:r>
              <a:rPr lang="en-NP" b="1" i="0" u="none" strike="noStrike" dirty="0">
                <a:solidFill>
                  <a:srgbClr val="1A1A1A"/>
                </a:solidFill>
                <a:effectLst/>
                <a:latin typeface="Raleway" panose="020F0502020204030204" pitchFamily="34" charset="0"/>
              </a:rPr>
              <a:t>😄 </a:t>
            </a:r>
            <a:endParaRPr lang="en-NP" sz="2400" b="0" dirty="0">
              <a:effectLst/>
            </a:endParaRPr>
          </a:p>
          <a:p>
            <a:pPr marL="0" indent="0">
              <a:buNone/>
            </a:pPr>
            <a:br>
              <a:rPr lang="en-NP" sz="1600" dirty="0"/>
            </a:b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br>
              <a:rPr lang="en-US" sz="2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7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DB2C-9280-3C9F-B943-66461526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latin typeface="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B523-2092-3910-D893-2E214C4E5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P" dirty="0">
                <a:latin typeface=""/>
              </a:rPr>
              <a:t>Objectives</a:t>
            </a:r>
          </a:p>
          <a:p>
            <a:r>
              <a:rPr lang="en-NP" dirty="0">
                <a:latin typeface=""/>
              </a:rPr>
              <a:t>Dataset collection</a:t>
            </a:r>
          </a:p>
          <a:p>
            <a:r>
              <a:rPr lang="en-NP" dirty="0">
                <a:latin typeface=""/>
              </a:rPr>
              <a:t>Tools and Technologies used</a:t>
            </a:r>
          </a:p>
          <a:p>
            <a:r>
              <a:rPr lang="en-NP" dirty="0">
                <a:latin typeface=""/>
              </a:rPr>
              <a:t>Data cleaning and transformation </a:t>
            </a:r>
          </a:p>
          <a:p>
            <a:r>
              <a:rPr lang="en-NP" dirty="0">
                <a:latin typeface=""/>
              </a:rPr>
              <a:t>Data visulization </a:t>
            </a:r>
          </a:p>
          <a:p>
            <a:r>
              <a:rPr lang="en-NP" dirty="0">
                <a:latin typeface=""/>
              </a:rPr>
              <a:t>Conclusion</a:t>
            </a:r>
          </a:p>
          <a:p>
            <a:endParaRPr lang="en-NP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5609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0179-B99E-7DF8-8433-EAC7AB7E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86" y="72394"/>
            <a:ext cx="10515600" cy="1325563"/>
          </a:xfrm>
        </p:spPr>
        <p:txBody>
          <a:bodyPr>
            <a:normAutofit/>
          </a:bodyPr>
          <a:lstStyle/>
          <a:p>
            <a:r>
              <a:rPr lang="en-NP" sz="4000" dirty="0">
                <a:latin typeface="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863C-F769-47C3-86B8-0B6D5A00E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86" y="1397957"/>
            <a:ext cx="113488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"/>
              </a:rPr>
              <a:t>Objective 1: </a:t>
            </a:r>
            <a:r>
              <a:rPr lang="en-US" sz="2200" dirty="0">
                <a:latin typeface=""/>
              </a:rPr>
              <a:t>Number of people employed in these NOC titles all over Canada in May 2023.</a:t>
            </a:r>
          </a:p>
          <a:p>
            <a:pPr marL="0" indent="0">
              <a:buNone/>
            </a:pPr>
            <a:r>
              <a:rPr lang="en-US" sz="2200" b="1" dirty="0">
                <a:latin typeface=""/>
              </a:rPr>
              <a:t>Objective 2: Compare </a:t>
            </a:r>
            <a:r>
              <a:rPr lang="en-US" sz="2200" dirty="0">
                <a:latin typeface=""/>
              </a:rPr>
              <a:t>Number of part-time and full time workers in these NOC titles all over Canada in May 2023.</a:t>
            </a:r>
          </a:p>
          <a:p>
            <a:pPr marL="0" indent="0">
              <a:buNone/>
            </a:pPr>
            <a:r>
              <a:rPr lang="en-US" sz="2200" b="1" dirty="0">
                <a:latin typeface=""/>
              </a:rPr>
              <a:t>Objective 3: Compare </a:t>
            </a:r>
            <a:r>
              <a:rPr lang="en-US" sz="2200" dirty="0">
                <a:latin typeface=""/>
              </a:rPr>
              <a:t>Number of male and female in these NOC titles all over Canada in May 2023</a:t>
            </a:r>
          </a:p>
          <a:p>
            <a:pPr marL="0" indent="0">
              <a:buNone/>
            </a:pPr>
            <a:r>
              <a:rPr lang="en-US" sz="2200" b="1" dirty="0">
                <a:latin typeface=""/>
              </a:rPr>
              <a:t>Objective 4: Count no </a:t>
            </a:r>
            <a:r>
              <a:rPr lang="en-US" sz="2200" dirty="0">
                <a:latin typeface=""/>
              </a:rPr>
              <a:t>of each outlook in these NOC titles all over Canada in May 2023</a:t>
            </a:r>
          </a:p>
          <a:p>
            <a:pPr marL="0" indent="0">
              <a:buNone/>
            </a:pPr>
            <a:r>
              <a:rPr lang="en-US" sz="2200" b="1" dirty="0">
                <a:latin typeface=""/>
              </a:rPr>
              <a:t>Objective 5: </a:t>
            </a:r>
            <a:r>
              <a:rPr lang="en-US" sz="2200" dirty="0">
                <a:latin typeface=""/>
              </a:rPr>
              <a:t>Plot the November 2023 data NOC title software developer and predict the next month December 2023 using SVR.   </a:t>
            </a:r>
          </a:p>
          <a:p>
            <a:pPr marL="0" indent="0">
              <a:buNone/>
            </a:pPr>
            <a:endParaRPr lang="en-US" sz="2000" dirty="0">
              <a:latin typeface=""/>
            </a:endParaRPr>
          </a:p>
          <a:p>
            <a:pPr marL="0" indent="0">
              <a:buNone/>
            </a:pPr>
            <a:endParaRPr lang="en-NP" sz="2000" dirty="0">
              <a:latin typeface=""/>
            </a:endParaRPr>
          </a:p>
          <a:p>
            <a:endParaRPr lang="en-NP" sz="2000" dirty="0">
              <a:latin typeface=""/>
            </a:endParaRPr>
          </a:p>
          <a:p>
            <a:endParaRPr lang="en-NP" sz="2000" dirty="0">
              <a:latin typeface=""/>
            </a:endParaRPr>
          </a:p>
          <a:p>
            <a:endParaRPr lang="en-NP" sz="2000" dirty="0">
              <a:latin typeface="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B9F40-5A43-C0B0-7F23-9C3D7B58E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99" y="4416354"/>
            <a:ext cx="4774994" cy="244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2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D7B8-1A5C-C882-C8E5-FBF38DEB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14" y="171479"/>
            <a:ext cx="10515600" cy="1325563"/>
          </a:xfrm>
        </p:spPr>
        <p:txBody>
          <a:bodyPr>
            <a:normAutofit/>
          </a:bodyPr>
          <a:lstStyle/>
          <a:p>
            <a:r>
              <a:rPr lang="en-NP" sz="3600" dirty="0">
                <a:latin typeface=""/>
              </a:rPr>
              <a:t>Dataset collection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D1E8C-F503-E0C7-AE13-44653A59AE73}"/>
              </a:ext>
            </a:extLst>
          </p:cNvPr>
          <p:cNvSpPr txBox="1"/>
          <p:nvPr/>
        </p:nvSpPr>
        <p:spPr>
          <a:xfrm>
            <a:off x="343891" y="1642318"/>
            <a:ext cx="11921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0" i="0" dirty="0">
              <a:solidFill>
                <a:srgbClr val="FFFFFF"/>
              </a:solidFill>
              <a:effectLst/>
              <a:latin typeface="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2C8BD-1903-9759-2EC7-56FE08F99E10}"/>
              </a:ext>
            </a:extLst>
          </p:cNvPr>
          <p:cNvSpPr txBox="1"/>
          <p:nvPr/>
        </p:nvSpPr>
        <p:spPr>
          <a:xfrm>
            <a:off x="3760631" y="4388476"/>
            <a:ext cx="6593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b="1" dirty="0">
                <a:latin typeface=""/>
              </a:rPr>
              <a:t>No of column headers: </a:t>
            </a:r>
            <a:r>
              <a:rPr lang="en-NP" dirty="0">
                <a:latin typeface=""/>
              </a:rPr>
              <a:t>9</a:t>
            </a:r>
          </a:p>
          <a:p>
            <a:r>
              <a:rPr lang="en-NP" b="1" dirty="0">
                <a:latin typeface=""/>
              </a:rPr>
              <a:t>No of rows:  </a:t>
            </a:r>
            <a:r>
              <a:rPr lang="en-NP" dirty="0">
                <a:latin typeface=""/>
              </a:rPr>
              <a:t>43861</a:t>
            </a:r>
            <a:br>
              <a:rPr lang="en-NP" dirty="0">
                <a:latin typeface=""/>
              </a:rPr>
            </a:br>
            <a:r>
              <a:rPr lang="en-NP" b="1" dirty="0">
                <a:latin typeface=""/>
              </a:rPr>
              <a:t>Primary key: </a:t>
            </a:r>
            <a:r>
              <a:rPr lang="en-US" dirty="0"/>
              <a:t>Economic Region Code +  NOC Code or NOC Title </a:t>
            </a:r>
            <a:r>
              <a:rPr lang="en-NP" b="1" dirty="0">
                <a:latin typeface=""/>
              </a:rPr>
              <a:t>Categorical ,numerical textual an</a:t>
            </a:r>
            <a:r>
              <a:rPr lang="en-US" b="1" dirty="0">
                <a:latin typeface=""/>
              </a:rPr>
              <a:t>d</a:t>
            </a:r>
            <a:r>
              <a:rPr lang="en-NP" b="1" dirty="0">
                <a:latin typeface=""/>
              </a:rPr>
              <a:t> Others:</a:t>
            </a:r>
          </a:p>
          <a:p>
            <a:r>
              <a:rPr lang="en-NP" dirty="0">
                <a:latin typeface=""/>
              </a:rPr>
              <a:t>NOC CODE, NOC TITLE, Outlook,Economic region Name</a:t>
            </a:r>
          </a:p>
          <a:p>
            <a:r>
              <a:rPr lang="en-NP" dirty="0">
                <a:latin typeface=""/>
              </a:rPr>
              <a:t>Numerical data: Economic region code. - 516 NOC titles</a:t>
            </a:r>
          </a:p>
          <a:p>
            <a:r>
              <a:rPr lang="en-NP" dirty="0">
                <a:latin typeface=""/>
              </a:rPr>
              <a:t>Textual data: Employment Trends(Narrative text)</a:t>
            </a:r>
          </a:p>
          <a:p>
            <a:r>
              <a:rPr lang="en-NP" dirty="0">
                <a:latin typeface=""/>
              </a:rPr>
              <a:t>Release date (Date 2023,2024)</a:t>
            </a:r>
          </a:p>
          <a:p>
            <a:endParaRPr lang="en-NP" b="1" dirty="0">
              <a:latin typeface="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C9FA7-4DC3-D894-9425-6D792D22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7042"/>
            <a:ext cx="12496012" cy="27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5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CC21-DA99-D6BB-3DBD-3B4D2192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NP" sz="4000" dirty="0">
                <a:latin typeface=""/>
              </a:rPr>
              <a:t>Tools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EFA0-76C7-D5DE-324D-51291C5B3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92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"/>
              </a:rPr>
              <a:t>Python Pandas for data processing (data loading ,cleaning and transformations)</a:t>
            </a:r>
          </a:p>
          <a:p>
            <a:r>
              <a:rPr lang="en-US" sz="2400" dirty="0">
                <a:latin typeface=""/>
              </a:rPr>
              <a:t>Beautiful soup and Python Regex for data extraction from the employment trends columns.</a:t>
            </a:r>
          </a:p>
          <a:p>
            <a:r>
              <a:rPr lang="en-NP" sz="2400" dirty="0">
                <a:latin typeface=""/>
              </a:rPr>
              <a:t>MS Excel for basic data manipulation tasks to find the objectives.</a:t>
            </a:r>
          </a:p>
          <a:p>
            <a:r>
              <a:rPr lang="en-US" sz="2400" dirty="0" err="1">
                <a:latin typeface=""/>
              </a:rPr>
              <a:t>Plotly</a:t>
            </a:r>
            <a:r>
              <a:rPr lang="en-US" sz="2400" dirty="0">
                <a:latin typeface=""/>
              </a:rPr>
              <a:t> was utilized to create interactive charts for visualization.</a:t>
            </a:r>
          </a:p>
          <a:p>
            <a:r>
              <a:rPr lang="en-US" sz="2400" dirty="0" err="1">
                <a:latin typeface=""/>
              </a:rPr>
              <a:t>Jupyter</a:t>
            </a:r>
            <a:r>
              <a:rPr lang="en-US" sz="2400" dirty="0">
                <a:latin typeface=""/>
              </a:rPr>
              <a:t> Notebook and </a:t>
            </a:r>
            <a:r>
              <a:rPr lang="en-US" sz="2400" dirty="0" err="1">
                <a:latin typeface=""/>
              </a:rPr>
              <a:t>VSCode</a:t>
            </a:r>
            <a:r>
              <a:rPr lang="en-US" sz="2400" dirty="0">
                <a:latin typeface=""/>
              </a:rPr>
              <a:t> were the platforms used for coding and analysis.</a:t>
            </a:r>
          </a:p>
          <a:p>
            <a:r>
              <a:rPr lang="en-US" sz="2400" dirty="0">
                <a:latin typeface=""/>
              </a:rPr>
              <a:t>Git was used for version control, with the dataset stored in a GitHub repository for collaboration and tracking changes. (</a:t>
            </a:r>
            <a:r>
              <a:rPr lang="en-US" sz="2400" dirty="0">
                <a:latin typeface=""/>
                <a:hlinkClick r:id="rId3"/>
              </a:rPr>
              <a:t>https://github.com/rajprasadshrestha/groupassignments/tree/main/nosqldatabase</a:t>
            </a:r>
            <a:r>
              <a:rPr lang="en-US" sz="2400" dirty="0">
                <a:latin typeface=""/>
              </a:rPr>
              <a:t>)</a:t>
            </a:r>
          </a:p>
          <a:p>
            <a:pPr marL="0" indent="0">
              <a:buNone/>
            </a:pPr>
            <a:endParaRPr lang="en-NP" dirty="0">
              <a:latin typeface=""/>
            </a:endParaRPr>
          </a:p>
          <a:p>
            <a:endParaRPr lang="en-NP" dirty="0">
              <a:latin typeface=""/>
            </a:endParaRPr>
          </a:p>
          <a:p>
            <a:endParaRPr lang="en-NP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90824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CC21-DA99-D6BB-3DBD-3B4D2192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0" y="164708"/>
            <a:ext cx="10515600" cy="1325563"/>
          </a:xfrm>
        </p:spPr>
        <p:txBody>
          <a:bodyPr>
            <a:normAutofit/>
          </a:bodyPr>
          <a:lstStyle/>
          <a:p>
            <a:r>
              <a:rPr lang="en-NP" sz="3600" dirty="0">
                <a:latin typeface=""/>
              </a:rPr>
              <a:t>Data cleaning and transformation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71278-CEDE-A5B6-F8F1-9A6F6984BEC2}"/>
              </a:ext>
            </a:extLst>
          </p:cNvPr>
          <p:cNvSpPr txBox="1"/>
          <p:nvPr/>
        </p:nvSpPr>
        <p:spPr>
          <a:xfrm>
            <a:off x="284370" y="1650566"/>
            <a:ext cx="1162326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"/>
                <a:cs typeface="Times New Roman" panose="02020603050405020304" pitchFamily="18" charset="0"/>
              </a:rPr>
              <a:t>Data Cleaning :</a:t>
            </a:r>
          </a:p>
          <a:p>
            <a:pPr marL="342900" indent="-342900">
              <a:buAutoNum type="arabicPeriod"/>
            </a:pPr>
            <a:r>
              <a:rPr lang="en-US" dirty="0">
                <a:latin typeface=""/>
                <a:cs typeface="Times New Roman" panose="02020603050405020304" pitchFamily="18" charset="0"/>
              </a:rPr>
              <a:t>Removed unnecessary columns from dataset according to the objectives: ”</a:t>
            </a:r>
            <a:r>
              <a:rPr lang="en-US" dirty="0">
                <a:solidFill>
                  <a:srgbClr val="FF0000"/>
                </a:solidFill>
                <a:latin typeface=""/>
                <a:cs typeface="Times New Roman" panose="02020603050405020304" pitchFamily="18" charset="0"/>
              </a:rPr>
              <a:t>LANG</a:t>
            </a:r>
            <a:r>
              <a:rPr lang="en-US" dirty="0">
                <a:latin typeface=""/>
                <a:cs typeface="Times New Roman" panose="02020603050405020304" pitchFamily="18" charset="0"/>
              </a:rPr>
              <a:t>”. </a:t>
            </a:r>
          </a:p>
          <a:p>
            <a:endParaRPr lang="en-US" dirty="0">
              <a:latin typeface=""/>
              <a:cs typeface="Times New Roman" panose="02020603050405020304" pitchFamily="18" charset="0"/>
            </a:endParaRPr>
          </a:p>
          <a:p>
            <a:endParaRPr lang="en-US" dirty="0">
              <a:latin typeface=""/>
              <a:cs typeface="Times New Roman" panose="02020603050405020304" pitchFamily="18" charset="0"/>
            </a:endParaRPr>
          </a:p>
          <a:p>
            <a:r>
              <a:rPr lang="en-US" b="1" dirty="0">
                <a:latin typeface=""/>
                <a:cs typeface="Times New Roman" panose="02020603050405020304" pitchFamily="18" charset="0"/>
              </a:rPr>
              <a:t>Data Transformations: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"/>
                <a:cs typeface="Times New Roman" panose="02020603050405020304" pitchFamily="18" charset="0"/>
              </a:rPr>
              <a:t>Extracted the numerical data from Employment Trends column using Beautiful soup and Python Regex and added the the following new columns: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no_of_people_worked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factors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no_of_University_certificate_degree_or_diploma_above_bachelor_level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no_of_men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no_of_women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no_of_part_time_workers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no_of_full_time_workers</a:t>
            </a:r>
            <a:endParaRPr lang="en-US" dirty="0"/>
          </a:p>
          <a:p>
            <a:endParaRPr lang="en-US" b="1" dirty="0">
              <a:latin typeface=""/>
              <a:cs typeface="Times New Roman" panose="02020603050405020304" pitchFamily="18" charset="0"/>
            </a:endParaRPr>
          </a:p>
          <a:p>
            <a:r>
              <a:rPr lang="en-US" dirty="0">
                <a:latin typeface=""/>
                <a:cs typeface="Times New Roman" panose="02020603050405020304" pitchFamily="18" charset="0"/>
              </a:rPr>
              <a:t>2. Filtered out the NOC titles that aligns with the Lambton College IT course.</a:t>
            </a:r>
          </a:p>
          <a:p>
            <a:endParaRPr lang="en-US" dirty="0">
              <a:latin typeface=""/>
              <a:cs typeface="Times New Roman" panose="02020603050405020304" pitchFamily="18" charset="0"/>
            </a:endParaRPr>
          </a:p>
          <a:p>
            <a:r>
              <a:rPr lang="en-US" dirty="0">
                <a:latin typeface=""/>
                <a:cs typeface="Times New Roman" panose="02020603050405020304" pitchFamily="18" charset="0"/>
              </a:rPr>
              <a:t>Finally, new excel file was created. </a:t>
            </a:r>
          </a:p>
          <a:p>
            <a:r>
              <a:rPr lang="en-US" dirty="0">
                <a:latin typeface="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"/>
              <a:cs typeface="Times New Roman" panose="02020603050405020304" pitchFamily="18" charset="0"/>
            </a:endParaRPr>
          </a:p>
          <a:p>
            <a:endParaRPr lang="en-US" dirty="0">
              <a:latin typeface=""/>
              <a:cs typeface="Times New Roman" panose="02020603050405020304" pitchFamily="18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"/>
              <a:cs typeface="Times New Roman" panose="02020603050405020304" pitchFamily="18" charset="0"/>
            </a:endParaRPr>
          </a:p>
          <a:p>
            <a:endParaRPr lang="en-NP" dirty="0">
              <a:latin typeface="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538E9-3B4E-BEBC-20C3-EB0F3BB61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95" y="4766872"/>
            <a:ext cx="4089505" cy="209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2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016E482-D566-60EC-61CB-84BC76791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99" y="596051"/>
            <a:ext cx="8934750" cy="57601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407DA2-EF39-A98D-3103-F10DC7A3E165}"/>
              </a:ext>
            </a:extLst>
          </p:cNvPr>
          <p:cNvSpPr txBox="1"/>
          <p:nvPr/>
        </p:nvSpPr>
        <p:spPr>
          <a:xfrm>
            <a:off x="1085222" y="4446234"/>
            <a:ext cx="2902162" cy="3717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NP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7FAD6-4B38-E636-BB7B-533D470892CF}"/>
              </a:ext>
            </a:extLst>
          </p:cNvPr>
          <p:cNvSpPr txBox="1"/>
          <p:nvPr/>
        </p:nvSpPr>
        <p:spPr>
          <a:xfrm>
            <a:off x="1085222" y="5797969"/>
            <a:ext cx="4923694" cy="1556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NP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A03CB2-CA0B-FCFE-D793-1B8203A0E06E}"/>
              </a:ext>
            </a:extLst>
          </p:cNvPr>
          <p:cNvSpPr txBox="1"/>
          <p:nvPr/>
        </p:nvSpPr>
        <p:spPr>
          <a:xfrm>
            <a:off x="899410" y="2619270"/>
            <a:ext cx="3087974" cy="2161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NP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89BA01-290D-638C-CFC6-51EA53199BDB}"/>
              </a:ext>
            </a:extLst>
          </p:cNvPr>
          <p:cNvSpPr txBox="1"/>
          <p:nvPr/>
        </p:nvSpPr>
        <p:spPr>
          <a:xfrm>
            <a:off x="477598" y="845088"/>
            <a:ext cx="5188683" cy="8803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NP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1A5DFF-36AA-75FE-E856-53F02EE81054}"/>
              </a:ext>
            </a:extLst>
          </p:cNvPr>
          <p:cNvSpPr txBox="1"/>
          <p:nvPr/>
        </p:nvSpPr>
        <p:spPr>
          <a:xfrm>
            <a:off x="7269535" y="3167390"/>
            <a:ext cx="340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R</a:t>
            </a:r>
            <a:r>
              <a:rPr lang="en-NP" sz="2400" b="1" i="1" dirty="0">
                <a:solidFill>
                  <a:srgbClr val="0070C0"/>
                </a:solidFill>
              </a:rPr>
              <a:t>egex and beautiful soup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7956E-880A-67FB-DEAB-7E9950DA1238}"/>
              </a:ext>
            </a:extLst>
          </p:cNvPr>
          <p:cNvSpPr txBox="1"/>
          <p:nvPr/>
        </p:nvSpPr>
        <p:spPr>
          <a:xfrm>
            <a:off x="4379953" y="73222"/>
            <a:ext cx="662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2400" u="sng" dirty="0"/>
              <a:t>Narritive Textual Data in Employment Trend column</a:t>
            </a:r>
          </a:p>
        </p:txBody>
      </p:sp>
    </p:spTree>
    <p:extLst>
      <p:ext uri="{BB962C8B-B14F-4D97-AF65-F5344CB8AC3E}">
        <p14:creationId xmlns:p14="http://schemas.microsoft.com/office/powerpoint/2010/main" val="125337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CC21-DA99-D6BB-3DBD-3B4D2192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0" y="164708"/>
            <a:ext cx="10515600" cy="1325563"/>
          </a:xfrm>
        </p:spPr>
        <p:txBody>
          <a:bodyPr>
            <a:normAutofit/>
          </a:bodyPr>
          <a:lstStyle/>
          <a:p>
            <a:r>
              <a:rPr lang="en-NP" sz="3600" dirty="0">
                <a:latin typeface=""/>
              </a:rPr>
              <a:t>Cleaned Dataset used for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71278-CEDE-A5B6-F8F1-9A6F6984BEC2}"/>
              </a:ext>
            </a:extLst>
          </p:cNvPr>
          <p:cNvSpPr txBox="1"/>
          <p:nvPr/>
        </p:nvSpPr>
        <p:spPr>
          <a:xfrm>
            <a:off x="0" y="1455448"/>
            <a:ext cx="11623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"/>
              <a:cs typeface="Times New Roman" panose="02020603050405020304" pitchFamily="18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"/>
              <a:cs typeface="Times New Roman" panose="02020603050405020304" pitchFamily="18" charset="0"/>
            </a:endParaRPr>
          </a:p>
          <a:p>
            <a:endParaRPr lang="en-NP" dirty="0">
              <a:latin typeface="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8F09EC-68F6-F247-4AC3-B95AAFFA6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6053"/>
            <a:ext cx="12192000" cy="17526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F0BBE7-D567-FA94-F9ED-E1CA07F6F4A5}"/>
              </a:ext>
            </a:extLst>
          </p:cNvPr>
          <p:cNvSpPr txBox="1"/>
          <p:nvPr/>
        </p:nvSpPr>
        <p:spPr>
          <a:xfrm>
            <a:off x="284370" y="4802387"/>
            <a:ext cx="68547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P" b="1" dirty="0">
                <a:latin typeface=""/>
              </a:rPr>
              <a:t>No of column headers: 14</a:t>
            </a:r>
            <a:endParaRPr lang="en-NP" dirty="0">
              <a:latin typeface=""/>
            </a:endParaRPr>
          </a:p>
          <a:p>
            <a:r>
              <a:rPr lang="en-NP" b="1" dirty="0">
                <a:latin typeface=""/>
              </a:rPr>
              <a:t>No of rows:  </a:t>
            </a:r>
            <a:r>
              <a:rPr lang="en-NP" dirty="0">
                <a:latin typeface=""/>
              </a:rPr>
              <a:t>766</a:t>
            </a:r>
          </a:p>
          <a:p>
            <a:r>
              <a:rPr lang="en-NP" dirty="0">
                <a:latin typeface=""/>
              </a:rPr>
              <a:t>Only  9 NOC titles </a:t>
            </a:r>
            <a:br>
              <a:rPr lang="en-NP" dirty="0">
                <a:latin typeface=""/>
              </a:rPr>
            </a:br>
            <a:r>
              <a:rPr lang="en-NP" b="1" dirty="0">
                <a:latin typeface=""/>
              </a:rPr>
              <a:t>Primary key:</a:t>
            </a:r>
            <a:r>
              <a:rPr lang="en-US" dirty="0"/>
              <a:t> Economic Region Code +  NOC Code or NOC Title </a:t>
            </a:r>
            <a:endParaRPr lang="en-NP" dirty="0">
              <a:latin typeface="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BE8479-D5B9-A2E2-5E10-FC4981570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532" y="4173133"/>
            <a:ext cx="4928537" cy="25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F112-D757-239B-D3D2-FD44ADCF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26" y="0"/>
            <a:ext cx="12241322" cy="1325563"/>
          </a:xfrm>
        </p:spPr>
        <p:txBody>
          <a:bodyPr>
            <a:normAutofit/>
          </a:bodyPr>
          <a:lstStyle/>
          <a:p>
            <a:r>
              <a:rPr lang="en-NP" sz="2300" b="1" dirty="0">
                <a:latin typeface=""/>
              </a:rPr>
              <a:t>Objective 1:</a:t>
            </a:r>
            <a:endParaRPr lang="en-NP" sz="2300" dirty="0">
              <a:latin typeface="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2FF59B-2C74-37EF-5A70-CA22DE5F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243" y="899410"/>
            <a:ext cx="8671185" cy="5780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274F62-1972-0FFB-28CA-0DF40F1D600F}"/>
              </a:ext>
            </a:extLst>
          </p:cNvPr>
          <p:cNvSpPr txBox="1"/>
          <p:nvPr/>
        </p:nvSpPr>
        <p:spPr>
          <a:xfrm>
            <a:off x="7423570" y="5842337"/>
            <a:ext cx="4520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400" i="1" dirty="0"/>
              <a:t>Computer network and</a:t>
            </a:r>
          </a:p>
          <a:p>
            <a:r>
              <a:rPr lang="en-US" sz="1400" i="1" dirty="0"/>
              <a:t>T</a:t>
            </a:r>
            <a:r>
              <a:rPr lang="en-NP" sz="1400" i="1" dirty="0"/>
              <a:t>echnicians has highest</a:t>
            </a:r>
          </a:p>
          <a:p>
            <a:r>
              <a:rPr lang="en-US" sz="1400" i="1" dirty="0"/>
              <a:t>N</a:t>
            </a:r>
            <a:r>
              <a:rPr lang="en-NP" sz="1400" i="1" dirty="0"/>
              <a:t>umber of people employed</a:t>
            </a:r>
          </a:p>
          <a:p>
            <a:r>
              <a:rPr lang="en-US" sz="1400" i="1" dirty="0"/>
              <a:t>F</a:t>
            </a:r>
            <a:r>
              <a:rPr lang="en-NP" sz="1400" i="1" dirty="0"/>
              <a:t>ollowed by computer and information systems </a:t>
            </a:r>
            <a:r>
              <a:rPr lang="en-NP" i="1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251838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</TotalTime>
  <Words>706</Words>
  <Application>Microsoft Macintosh PowerPoint</Application>
  <PresentationFormat>Widescreen</PresentationFormat>
  <Paragraphs>142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Google Sans</vt:lpstr>
      <vt:lpstr>Raleway</vt:lpstr>
      <vt:lpstr>Times New Roman</vt:lpstr>
      <vt:lpstr>Office Theme</vt:lpstr>
      <vt:lpstr>Analyzing NOC Job titles  across Canada with Lambton College IT course</vt:lpstr>
      <vt:lpstr>Outline</vt:lpstr>
      <vt:lpstr>Objectives</vt:lpstr>
      <vt:lpstr>Dataset collection</vt:lpstr>
      <vt:lpstr>Tools and Technologies used</vt:lpstr>
      <vt:lpstr>Data cleaning and transformation </vt:lpstr>
      <vt:lpstr>PowerPoint Presentation</vt:lpstr>
      <vt:lpstr>Cleaned Dataset used for analysis</vt:lpstr>
      <vt:lpstr>Objective 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(From Factors column)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in usage of Generative AI and its impact across various sectors in Canada </dc:title>
  <dc:creator>Raj Prasad Shrestha</dc:creator>
  <cp:lastModifiedBy>Raj Prasad Shrestha</cp:lastModifiedBy>
  <cp:revision>209</cp:revision>
  <dcterms:created xsi:type="dcterms:W3CDTF">2024-04-12T00:40:40Z</dcterms:created>
  <dcterms:modified xsi:type="dcterms:W3CDTF">2024-04-15T04:04:17Z</dcterms:modified>
</cp:coreProperties>
</file>