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3" r:id="rId1"/>
  </p:sldMasterIdLst>
  <p:notesMasterIdLst>
    <p:notesMasterId r:id="rId18"/>
  </p:notesMasterIdLst>
  <p:sldIdLst>
    <p:sldId id="256" r:id="rId2"/>
    <p:sldId id="257" r:id="rId3"/>
    <p:sldId id="258" r:id="rId4"/>
    <p:sldId id="259" r:id="rId5"/>
    <p:sldId id="261" r:id="rId6"/>
    <p:sldId id="262" r:id="rId7"/>
    <p:sldId id="276" r:id="rId8"/>
    <p:sldId id="275" r:id="rId9"/>
    <p:sldId id="264" r:id="rId10"/>
    <p:sldId id="265" r:id="rId11"/>
    <p:sldId id="268" r:id="rId12"/>
    <p:sldId id="277" r:id="rId13"/>
    <p:sldId id="278" r:id="rId14"/>
    <p:sldId id="273" r:id="rId15"/>
    <p:sldId id="280" r:id="rId16"/>
    <p:sldId id="274" r:id="rId17"/>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88128"/>
  </p:normalViewPr>
  <p:slideViewPr>
    <p:cSldViewPr snapToGrid="0">
      <p:cViewPr varScale="1">
        <p:scale>
          <a:sx n="84" d="100"/>
          <a:sy n="84" d="100"/>
        </p:scale>
        <p:origin x="200"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34A7A-E1FA-414D-9580-422F17FC2C32}" type="datetimeFigureOut">
              <a:rPr lang="en-NP" smtClean="0"/>
              <a:t>17/04/2024</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00FB0-6FB3-AD4B-9B14-44125821A656}" type="slidenum">
              <a:rPr lang="en-NP" smtClean="0"/>
              <a:t>‹#›</a:t>
            </a:fld>
            <a:endParaRPr lang="en-NP"/>
          </a:p>
        </p:txBody>
      </p:sp>
    </p:spTree>
    <p:extLst>
      <p:ext uri="{BB962C8B-B14F-4D97-AF65-F5344CB8AC3E}">
        <p14:creationId xmlns:p14="http://schemas.microsoft.com/office/powerpoint/2010/main" val="298525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a:p>
        </p:txBody>
      </p:sp>
      <p:sp>
        <p:nvSpPr>
          <p:cNvPr id="4" name="Slide Number Placeholder 3"/>
          <p:cNvSpPr>
            <a:spLocks noGrp="1"/>
          </p:cNvSpPr>
          <p:nvPr>
            <p:ph type="sldNum" sz="quarter" idx="5"/>
          </p:nvPr>
        </p:nvSpPr>
        <p:spPr/>
        <p:txBody>
          <a:bodyPr/>
          <a:lstStyle/>
          <a:p>
            <a:fld id="{23000FB0-6FB3-AD4B-9B14-44125821A656}" type="slidenum">
              <a:rPr lang="en-NP" smtClean="0"/>
              <a:t>1</a:t>
            </a:fld>
            <a:endParaRPr lang="en-NP"/>
          </a:p>
        </p:txBody>
      </p:sp>
    </p:spTree>
    <p:extLst>
      <p:ext uri="{BB962C8B-B14F-4D97-AF65-F5344CB8AC3E}">
        <p14:creationId xmlns:p14="http://schemas.microsoft.com/office/powerpoint/2010/main" val="703638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a:p>
        </p:txBody>
      </p:sp>
      <p:sp>
        <p:nvSpPr>
          <p:cNvPr id="4" name="Slide Number Placeholder 3"/>
          <p:cNvSpPr>
            <a:spLocks noGrp="1"/>
          </p:cNvSpPr>
          <p:nvPr>
            <p:ph type="sldNum" sz="quarter" idx="5"/>
          </p:nvPr>
        </p:nvSpPr>
        <p:spPr/>
        <p:txBody>
          <a:bodyPr/>
          <a:lstStyle/>
          <a:p>
            <a:fld id="{23000FB0-6FB3-AD4B-9B14-44125821A656}" type="slidenum">
              <a:rPr lang="en-NP" smtClean="0"/>
              <a:t>10</a:t>
            </a:fld>
            <a:endParaRPr lang="en-NP"/>
          </a:p>
        </p:txBody>
      </p:sp>
    </p:spTree>
    <p:extLst>
      <p:ext uri="{BB962C8B-B14F-4D97-AF65-F5344CB8AC3E}">
        <p14:creationId xmlns:p14="http://schemas.microsoft.com/office/powerpoint/2010/main" val="4225901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a:p>
        </p:txBody>
      </p:sp>
      <p:sp>
        <p:nvSpPr>
          <p:cNvPr id="4" name="Slide Number Placeholder 3"/>
          <p:cNvSpPr>
            <a:spLocks noGrp="1"/>
          </p:cNvSpPr>
          <p:nvPr>
            <p:ph type="sldNum" sz="quarter" idx="5"/>
          </p:nvPr>
        </p:nvSpPr>
        <p:spPr/>
        <p:txBody>
          <a:bodyPr/>
          <a:lstStyle/>
          <a:p>
            <a:fld id="{23000FB0-6FB3-AD4B-9B14-44125821A656}" type="slidenum">
              <a:rPr lang="en-NP" smtClean="0"/>
              <a:t>11</a:t>
            </a:fld>
            <a:endParaRPr lang="en-NP"/>
          </a:p>
        </p:txBody>
      </p:sp>
    </p:spTree>
    <p:extLst>
      <p:ext uri="{BB962C8B-B14F-4D97-AF65-F5344CB8AC3E}">
        <p14:creationId xmlns:p14="http://schemas.microsoft.com/office/powerpoint/2010/main" val="1491276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a:p>
        </p:txBody>
      </p:sp>
      <p:sp>
        <p:nvSpPr>
          <p:cNvPr id="4" name="Slide Number Placeholder 3"/>
          <p:cNvSpPr>
            <a:spLocks noGrp="1"/>
          </p:cNvSpPr>
          <p:nvPr>
            <p:ph type="sldNum" sz="quarter" idx="5"/>
          </p:nvPr>
        </p:nvSpPr>
        <p:spPr/>
        <p:txBody>
          <a:bodyPr/>
          <a:lstStyle/>
          <a:p>
            <a:fld id="{23000FB0-6FB3-AD4B-9B14-44125821A656}" type="slidenum">
              <a:rPr lang="en-NP" smtClean="0"/>
              <a:t>12</a:t>
            </a:fld>
            <a:endParaRPr lang="en-NP"/>
          </a:p>
        </p:txBody>
      </p:sp>
    </p:spTree>
    <p:extLst>
      <p:ext uri="{BB962C8B-B14F-4D97-AF65-F5344CB8AC3E}">
        <p14:creationId xmlns:p14="http://schemas.microsoft.com/office/powerpoint/2010/main" val="3055502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a:p>
        </p:txBody>
      </p:sp>
      <p:sp>
        <p:nvSpPr>
          <p:cNvPr id="4" name="Slide Number Placeholder 3"/>
          <p:cNvSpPr>
            <a:spLocks noGrp="1"/>
          </p:cNvSpPr>
          <p:nvPr>
            <p:ph type="sldNum" sz="quarter" idx="5"/>
          </p:nvPr>
        </p:nvSpPr>
        <p:spPr/>
        <p:txBody>
          <a:bodyPr/>
          <a:lstStyle/>
          <a:p>
            <a:fld id="{23000FB0-6FB3-AD4B-9B14-44125821A656}" type="slidenum">
              <a:rPr lang="en-NP" smtClean="0"/>
              <a:t>13</a:t>
            </a:fld>
            <a:endParaRPr lang="en-NP"/>
          </a:p>
        </p:txBody>
      </p:sp>
    </p:spTree>
    <p:extLst>
      <p:ext uri="{BB962C8B-B14F-4D97-AF65-F5344CB8AC3E}">
        <p14:creationId xmlns:p14="http://schemas.microsoft.com/office/powerpoint/2010/main" val="3315846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a:p>
        </p:txBody>
      </p:sp>
      <p:sp>
        <p:nvSpPr>
          <p:cNvPr id="4" name="Slide Number Placeholder 3"/>
          <p:cNvSpPr>
            <a:spLocks noGrp="1"/>
          </p:cNvSpPr>
          <p:nvPr>
            <p:ph type="sldNum" sz="quarter" idx="5"/>
          </p:nvPr>
        </p:nvSpPr>
        <p:spPr/>
        <p:txBody>
          <a:bodyPr/>
          <a:lstStyle/>
          <a:p>
            <a:fld id="{23000FB0-6FB3-AD4B-9B14-44125821A656}" type="slidenum">
              <a:rPr lang="en-NP" smtClean="0"/>
              <a:t>14</a:t>
            </a:fld>
            <a:endParaRPr lang="en-NP"/>
          </a:p>
        </p:txBody>
      </p:sp>
    </p:spTree>
    <p:extLst>
      <p:ext uri="{BB962C8B-B14F-4D97-AF65-F5344CB8AC3E}">
        <p14:creationId xmlns:p14="http://schemas.microsoft.com/office/powerpoint/2010/main" val="3141980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a:p>
        </p:txBody>
      </p:sp>
      <p:sp>
        <p:nvSpPr>
          <p:cNvPr id="4" name="Slide Number Placeholder 3"/>
          <p:cNvSpPr>
            <a:spLocks noGrp="1"/>
          </p:cNvSpPr>
          <p:nvPr>
            <p:ph type="sldNum" sz="quarter" idx="5"/>
          </p:nvPr>
        </p:nvSpPr>
        <p:spPr/>
        <p:txBody>
          <a:bodyPr/>
          <a:lstStyle/>
          <a:p>
            <a:fld id="{23000FB0-6FB3-AD4B-9B14-44125821A656}" type="slidenum">
              <a:rPr lang="en-NP" smtClean="0"/>
              <a:t>15</a:t>
            </a:fld>
            <a:endParaRPr lang="en-NP"/>
          </a:p>
        </p:txBody>
      </p:sp>
    </p:spTree>
    <p:extLst>
      <p:ext uri="{BB962C8B-B14F-4D97-AF65-F5344CB8AC3E}">
        <p14:creationId xmlns:p14="http://schemas.microsoft.com/office/powerpoint/2010/main" val="3299046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a:p>
        </p:txBody>
      </p:sp>
      <p:sp>
        <p:nvSpPr>
          <p:cNvPr id="4" name="Slide Number Placeholder 3"/>
          <p:cNvSpPr>
            <a:spLocks noGrp="1"/>
          </p:cNvSpPr>
          <p:nvPr>
            <p:ph type="sldNum" sz="quarter" idx="5"/>
          </p:nvPr>
        </p:nvSpPr>
        <p:spPr/>
        <p:txBody>
          <a:bodyPr/>
          <a:lstStyle/>
          <a:p>
            <a:fld id="{23000FB0-6FB3-AD4B-9B14-44125821A656}" type="slidenum">
              <a:rPr lang="en-NP" smtClean="0"/>
              <a:t>16</a:t>
            </a:fld>
            <a:endParaRPr lang="en-NP"/>
          </a:p>
        </p:txBody>
      </p:sp>
    </p:spTree>
    <p:extLst>
      <p:ext uri="{BB962C8B-B14F-4D97-AF65-F5344CB8AC3E}">
        <p14:creationId xmlns:p14="http://schemas.microsoft.com/office/powerpoint/2010/main" val="214081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a:p>
        </p:txBody>
      </p:sp>
      <p:sp>
        <p:nvSpPr>
          <p:cNvPr id="4" name="Slide Number Placeholder 3"/>
          <p:cNvSpPr>
            <a:spLocks noGrp="1"/>
          </p:cNvSpPr>
          <p:nvPr>
            <p:ph type="sldNum" sz="quarter" idx="5"/>
          </p:nvPr>
        </p:nvSpPr>
        <p:spPr/>
        <p:txBody>
          <a:bodyPr/>
          <a:lstStyle/>
          <a:p>
            <a:fld id="{23000FB0-6FB3-AD4B-9B14-44125821A656}" type="slidenum">
              <a:rPr lang="en-NP" smtClean="0"/>
              <a:t>2</a:t>
            </a:fld>
            <a:endParaRPr lang="en-NP"/>
          </a:p>
        </p:txBody>
      </p:sp>
    </p:spTree>
    <p:extLst>
      <p:ext uri="{BB962C8B-B14F-4D97-AF65-F5344CB8AC3E}">
        <p14:creationId xmlns:p14="http://schemas.microsoft.com/office/powerpoint/2010/main" val="44470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a:p>
        </p:txBody>
      </p:sp>
      <p:sp>
        <p:nvSpPr>
          <p:cNvPr id="4" name="Slide Number Placeholder 3"/>
          <p:cNvSpPr>
            <a:spLocks noGrp="1"/>
          </p:cNvSpPr>
          <p:nvPr>
            <p:ph type="sldNum" sz="quarter" idx="5"/>
          </p:nvPr>
        </p:nvSpPr>
        <p:spPr/>
        <p:txBody>
          <a:bodyPr/>
          <a:lstStyle/>
          <a:p>
            <a:fld id="{23000FB0-6FB3-AD4B-9B14-44125821A656}" type="slidenum">
              <a:rPr lang="en-NP" smtClean="0"/>
              <a:t>3</a:t>
            </a:fld>
            <a:endParaRPr lang="en-NP"/>
          </a:p>
        </p:txBody>
      </p:sp>
    </p:spTree>
    <p:extLst>
      <p:ext uri="{BB962C8B-B14F-4D97-AF65-F5344CB8AC3E}">
        <p14:creationId xmlns:p14="http://schemas.microsoft.com/office/powerpoint/2010/main" val="2361198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a:p>
        </p:txBody>
      </p:sp>
      <p:sp>
        <p:nvSpPr>
          <p:cNvPr id="4" name="Slide Number Placeholder 3"/>
          <p:cNvSpPr>
            <a:spLocks noGrp="1"/>
          </p:cNvSpPr>
          <p:nvPr>
            <p:ph type="sldNum" sz="quarter" idx="5"/>
          </p:nvPr>
        </p:nvSpPr>
        <p:spPr/>
        <p:txBody>
          <a:bodyPr/>
          <a:lstStyle/>
          <a:p>
            <a:fld id="{23000FB0-6FB3-AD4B-9B14-44125821A656}" type="slidenum">
              <a:rPr lang="en-NP" smtClean="0"/>
              <a:t>4</a:t>
            </a:fld>
            <a:endParaRPr lang="en-NP"/>
          </a:p>
        </p:txBody>
      </p:sp>
    </p:spTree>
    <p:extLst>
      <p:ext uri="{BB962C8B-B14F-4D97-AF65-F5344CB8AC3E}">
        <p14:creationId xmlns:p14="http://schemas.microsoft.com/office/powerpoint/2010/main" val="3372737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a:p>
        </p:txBody>
      </p:sp>
      <p:sp>
        <p:nvSpPr>
          <p:cNvPr id="4" name="Slide Number Placeholder 3"/>
          <p:cNvSpPr>
            <a:spLocks noGrp="1"/>
          </p:cNvSpPr>
          <p:nvPr>
            <p:ph type="sldNum" sz="quarter" idx="5"/>
          </p:nvPr>
        </p:nvSpPr>
        <p:spPr/>
        <p:txBody>
          <a:bodyPr/>
          <a:lstStyle/>
          <a:p>
            <a:fld id="{23000FB0-6FB3-AD4B-9B14-44125821A656}" type="slidenum">
              <a:rPr lang="en-NP" smtClean="0"/>
              <a:t>5</a:t>
            </a:fld>
            <a:endParaRPr lang="en-NP"/>
          </a:p>
        </p:txBody>
      </p:sp>
    </p:spTree>
    <p:extLst>
      <p:ext uri="{BB962C8B-B14F-4D97-AF65-F5344CB8AC3E}">
        <p14:creationId xmlns:p14="http://schemas.microsoft.com/office/powerpoint/2010/main" val="1536122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a:p>
        </p:txBody>
      </p:sp>
      <p:sp>
        <p:nvSpPr>
          <p:cNvPr id="4" name="Slide Number Placeholder 3"/>
          <p:cNvSpPr>
            <a:spLocks noGrp="1"/>
          </p:cNvSpPr>
          <p:nvPr>
            <p:ph type="sldNum" sz="quarter" idx="5"/>
          </p:nvPr>
        </p:nvSpPr>
        <p:spPr/>
        <p:txBody>
          <a:bodyPr/>
          <a:lstStyle/>
          <a:p>
            <a:fld id="{23000FB0-6FB3-AD4B-9B14-44125821A656}" type="slidenum">
              <a:rPr lang="en-NP" smtClean="0"/>
              <a:t>6</a:t>
            </a:fld>
            <a:endParaRPr lang="en-NP"/>
          </a:p>
        </p:txBody>
      </p:sp>
    </p:spTree>
    <p:extLst>
      <p:ext uri="{BB962C8B-B14F-4D97-AF65-F5344CB8AC3E}">
        <p14:creationId xmlns:p14="http://schemas.microsoft.com/office/powerpoint/2010/main" val="1577925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a:p>
        </p:txBody>
      </p:sp>
      <p:sp>
        <p:nvSpPr>
          <p:cNvPr id="4" name="Slide Number Placeholder 3"/>
          <p:cNvSpPr>
            <a:spLocks noGrp="1"/>
          </p:cNvSpPr>
          <p:nvPr>
            <p:ph type="sldNum" sz="quarter" idx="5"/>
          </p:nvPr>
        </p:nvSpPr>
        <p:spPr/>
        <p:txBody>
          <a:bodyPr/>
          <a:lstStyle/>
          <a:p>
            <a:fld id="{23000FB0-6FB3-AD4B-9B14-44125821A656}" type="slidenum">
              <a:rPr lang="en-NP" smtClean="0"/>
              <a:t>7</a:t>
            </a:fld>
            <a:endParaRPr lang="en-NP"/>
          </a:p>
        </p:txBody>
      </p:sp>
    </p:spTree>
    <p:extLst>
      <p:ext uri="{BB962C8B-B14F-4D97-AF65-F5344CB8AC3E}">
        <p14:creationId xmlns:p14="http://schemas.microsoft.com/office/powerpoint/2010/main" val="2241219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a:p>
        </p:txBody>
      </p:sp>
      <p:sp>
        <p:nvSpPr>
          <p:cNvPr id="4" name="Slide Number Placeholder 3"/>
          <p:cNvSpPr>
            <a:spLocks noGrp="1"/>
          </p:cNvSpPr>
          <p:nvPr>
            <p:ph type="sldNum" sz="quarter" idx="5"/>
          </p:nvPr>
        </p:nvSpPr>
        <p:spPr/>
        <p:txBody>
          <a:bodyPr/>
          <a:lstStyle/>
          <a:p>
            <a:fld id="{23000FB0-6FB3-AD4B-9B14-44125821A656}" type="slidenum">
              <a:rPr lang="en-NP" smtClean="0"/>
              <a:t>8</a:t>
            </a:fld>
            <a:endParaRPr lang="en-NP"/>
          </a:p>
        </p:txBody>
      </p:sp>
    </p:spTree>
    <p:extLst>
      <p:ext uri="{BB962C8B-B14F-4D97-AF65-F5344CB8AC3E}">
        <p14:creationId xmlns:p14="http://schemas.microsoft.com/office/powerpoint/2010/main" val="242117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other similar</a:t>
            </a:r>
            <a:endParaRPr lang="en-NP" dirty="0"/>
          </a:p>
          <a:p>
            <a:endParaRPr lang="en-NP" dirty="0"/>
          </a:p>
        </p:txBody>
      </p:sp>
      <p:sp>
        <p:nvSpPr>
          <p:cNvPr id="4" name="Slide Number Placeholder 3"/>
          <p:cNvSpPr>
            <a:spLocks noGrp="1"/>
          </p:cNvSpPr>
          <p:nvPr>
            <p:ph type="sldNum" sz="quarter" idx="5"/>
          </p:nvPr>
        </p:nvSpPr>
        <p:spPr/>
        <p:txBody>
          <a:bodyPr/>
          <a:lstStyle/>
          <a:p>
            <a:fld id="{23000FB0-6FB3-AD4B-9B14-44125821A656}" type="slidenum">
              <a:rPr lang="en-NP" smtClean="0"/>
              <a:t>9</a:t>
            </a:fld>
            <a:endParaRPr lang="en-NP"/>
          </a:p>
        </p:txBody>
      </p:sp>
    </p:spTree>
    <p:extLst>
      <p:ext uri="{BB962C8B-B14F-4D97-AF65-F5344CB8AC3E}">
        <p14:creationId xmlns:p14="http://schemas.microsoft.com/office/powerpoint/2010/main" val="266299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83EC-0A4E-9C8E-3C8E-CD5EEBE03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369CD5FC-08A7-741F-F205-C9902824BA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D7A35189-236F-8785-E00A-9B3E239A5499}"/>
              </a:ext>
            </a:extLst>
          </p:cNvPr>
          <p:cNvSpPr>
            <a:spLocks noGrp="1"/>
          </p:cNvSpPr>
          <p:nvPr>
            <p:ph type="dt" sz="half" idx="10"/>
          </p:nvPr>
        </p:nvSpPr>
        <p:spPr/>
        <p:txBody>
          <a:bodyPr/>
          <a:lstStyle/>
          <a:p>
            <a:fld id="{A4BF3450-BA41-5048-8667-1F61E2E0538F}" type="datetimeFigureOut">
              <a:rPr lang="en-NP" smtClean="0"/>
              <a:t>17/04/2024</a:t>
            </a:fld>
            <a:endParaRPr lang="en-NP"/>
          </a:p>
        </p:txBody>
      </p:sp>
      <p:sp>
        <p:nvSpPr>
          <p:cNvPr id="5" name="Footer Placeholder 4">
            <a:extLst>
              <a:ext uri="{FF2B5EF4-FFF2-40B4-BE49-F238E27FC236}">
                <a16:creationId xmlns:a16="http://schemas.microsoft.com/office/drawing/2014/main" id="{F0A73E05-6532-1AAE-55BB-60B93859B65D}"/>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B8A135C7-4A29-3E5A-918D-9FDB1C178E25}"/>
              </a:ext>
            </a:extLst>
          </p:cNvPr>
          <p:cNvSpPr>
            <a:spLocks noGrp="1"/>
          </p:cNvSpPr>
          <p:nvPr>
            <p:ph type="sldNum" sz="quarter" idx="12"/>
          </p:nvPr>
        </p:nvSpPr>
        <p:spPr/>
        <p:txBody>
          <a:bodyPr/>
          <a:lstStyle/>
          <a:p>
            <a:fld id="{B2EDFF75-A423-4145-80D0-E65CBEA1AF14}" type="slidenum">
              <a:rPr lang="en-NP" smtClean="0"/>
              <a:t>‹#›</a:t>
            </a:fld>
            <a:endParaRPr lang="en-NP"/>
          </a:p>
        </p:txBody>
      </p:sp>
    </p:spTree>
    <p:extLst>
      <p:ext uri="{BB962C8B-B14F-4D97-AF65-F5344CB8AC3E}">
        <p14:creationId xmlns:p14="http://schemas.microsoft.com/office/powerpoint/2010/main" val="1380174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DBA69-C6F2-7F5F-ADAF-052E823440DC}"/>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156D8737-503B-0386-1C9F-0D8482845F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2887DAE7-3AFE-854C-4286-0D87682FD2B0}"/>
              </a:ext>
            </a:extLst>
          </p:cNvPr>
          <p:cNvSpPr>
            <a:spLocks noGrp="1"/>
          </p:cNvSpPr>
          <p:nvPr>
            <p:ph type="dt" sz="half" idx="10"/>
          </p:nvPr>
        </p:nvSpPr>
        <p:spPr/>
        <p:txBody>
          <a:bodyPr/>
          <a:lstStyle/>
          <a:p>
            <a:fld id="{A4BF3450-BA41-5048-8667-1F61E2E0538F}" type="datetimeFigureOut">
              <a:rPr lang="en-NP" smtClean="0"/>
              <a:t>17/04/2024</a:t>
            </a:fld>
            <a:endParaRPr lang="en-NP"/>
          </a:p>
        </p:txBody>
      </p:sp>
      <p:sp>
        <p:nvSpPr>
          <p:cNvPr id="5" name="Footer Placeholder 4">
            <a:extLst>
              <a:ext uri="{FF2B5EF4-FFF2-40B4-BE49-F238E27FC236}">
                <a16:creationId xmlns:a16="http://schemas.microsoft.com/office/drawing/2014/main" id="{338AB942-FF0F-662A-DD42-C26A5CB7C897}"/>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79664834-9450-D444-17FA-AF10F44B6DC9}"/>
              </a:ext>
            </a:extLst>
          </p:cNvPr>
          <p:cNvSpPr>
            <a:spLocks noGrp="1"/>
          </p:cNvSpPr>
          <p:nvPr>
            <p:ph type="sldNum" sz="quarter" idx="12"/>
          </p:nvPr>
        </p:nvSpPr>
        <p:spPr/>
        <p:txBody>
          <a:bodyPr/>
          <a:lstStyle/>
          <a:p>
            <a:fld id="{B2EDFF75-A423-4145-80D0-E65CBEA1AF14}" type="slidenum">
              <a:rPr lang="en-NP" smtClean="0"/>
              <a:t>‹#›</a:t>
            </a:fld>
            <a:endParaRPr lang="en-NP"/>
          </a:p>
        </p:txBody>
      </p:sp>
    </p:spTree>
    <p:extLst>
      <p:ext uri="{BB962C8B-B14F-4D97-AF65-F5344CB8AC3E}">
        <p14:creationId xmlns:p14="http://schemas.microsoft.com/office/powerpoint/2010/main" val="539466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8B0700-9B3B-9BF8-3A03-D485ABA41E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EE053AC2-965B-8B3D-DF29-B8D48E3830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379F98FB-66F2-790F-F0D5-58B6FC0CE829}"/>
              </a:ext>
            </a:extLst>
          </p:cNvPr>
          <p:cNvSpPr>
            <a:spLocks noGrp="1"/>
          </p:cNvSpPr>
          <p:nvPr>
            <p:ph type="dt" sz="half" idx="10"/>
          </p:nvPr>
        </p:nvSpPr>
        <p:spPr/>
        <p:txBody>
          <a:bodyPr/>
          <a:lstStyle/>
          <a:p>
            <a:fld id="{A4BF3450-BA41-5048-8667-1F61E2E0538F}" type="datetimeFigureOut">
              <a:rPr lang="en-NP" smtClean="0"/>
              <a:t>17/04/2024</a:t>
            </a:fld>
            <a:endParaRPr lang="en-NP"/>
          </a:p>
        </p:txBody>
      </p:sp>
      <p:sp>
        <p:nvSpPr>
          <p:cNvPr id="5" name="Footer Placeholder 4">
            <a:extLst>
              <a:ext uri="{FF2B5EF4-FFF2-40B4-BE49-F238E27FC236}">
                <a16:creationId xmlns:a16="http://schemas.microsoft.com/office/drawing/2014/main" id="{1D4271C4-898F-5FD0-23E5-6D1ABB7961D4}"/>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B1CCB916-5204-48A0-303B-7B20595FFF5C}"/>
              </a:ext>
            </a:extLst>
          </p:cNvPr>
          <p:cNvSpPr>
            <a:spLocks noGrp="1"/>
          </p:cNvSpPr>
          <p:nvPr>
            <p:ph type="sldNum" sz="quarter" idx="12"/>
          </p:nvPr>
        </p:nvSpPr>
        <p:spPr/>
        <p:txBody>
          <a:bodyPr/>
          <a:lstStyle/>
          <a:p>
            <a:fld id="{B2EDFF75-A423-4145-80D0-E65CBEA1AF14}" type="slidenum">
              <a:rPr lang="en-NP" smtClean="0"/>
              <a:t>‹#›</a:t>
            </a:fld>
            <a:endParaRPr lang="en-NP"/>
          </a:p>
        </p:txBody>
      </p:sp>
    </p:spTree>
    <p:extLst>
      <p:ext uri="{BB962C8B-B14F-4D97-AF65-F5344CB8AC3E}">
        <p14:creationId xmlns:p14="http://schemas.microsoft.com/office/powerpoint/2010/main" val="3226678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7BDD-2F39-8FC0-CBCE-AD6170980F6A}"/>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47DF8981-4FB3-62E8-FA01-A06E2F063B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04D4A6AB-1B08-7C3E-AF52-220FBB3BACBB}"/>
              </a:ext>
            </a:extLst>
          </p:cNvPr>
          <p:cNvSpPr>
            <a:spLocks noGrp="1"/>
          </p:cNvSpPr>
          <p:nvPr>
            <p:ph type="dt" sz="half" idx="10"/>
          </p:nvPr>
        </p:nvSpPr>
        <p:spPr/>
        <p:txBody>
          <a:bodyPr/>
          <a:lstStyle/>
          <a:p>
            <a:fld id="{A4BF3450-BA41-5048-8667-1F61E2E0538F}" type="datetimeFigureOut">
              <a:rPr lang="en-NP" smtClean="0"/>
              <a:t>17/04/2024</a:t>
            </a:fld>
            <a:endParaRPr lang="en-NP"/>
          </a:p>
        </p:txBody>
      </p:sp>
      <p:sp>
        <p:nvSpPr>
          <p:cNvPr id="5" name="Footer Placeholder 4">
            <a:extLst>
              <a:ext uri="{FF2B5EF4-FFF2-40B4-BE49-F238E27FC236}">
                <a16:creationId xmlns:a16="http://schemas.microsoft.com/office/drawing/2014/main" id="{91FC1872-CF68-01DC-D5E1-87810B2E256B}"/>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8F2B1467-1CD7-0BDD-DC18-78006F9CC3F7}"/>
              </a:ext>
            </a:extLst>
          </p:cNvPr>
          <p:cNvSpPr>
            <a:spLocks noGrp="1"/>
          </p:cNvSpPr>
          <p:nvPr>
            <p:ph type="sldNum" sz="quarter" idx="12"/>
          </p:nvPr>
        </p:nvSpPr>
        <p:spPr/>
        <p:txBody>
          <a:bodyPr/>
          <a:lstStyle/>
          <a:p>
            <a:fld id="{B2EDFF75-A423-4145-80D0-E65CBEA1AF14}" type="slidenum">
              <a:rPr lang="en-NP" smtClean="0"/>
              <a:t>‹#›</a:t>
            </a:fld>
            <a:endParaRPr lang="en-NP"/>
          </a:p>
        </p:txBody>
      </p:sp>
    </p:spTree>
    <p:extLst>
      <p:ext uri="{BB962C8B-B14F-4D97-AF65-F5344CB8AC3E}">
        <p14:creationId xmlns:p14="http://schemas.microsoft.com/office/powerpoint/2010/main" val="2863458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3A7C-742D-04EE-298C-1A29D81B75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E08B5FED-81FA-9281-962C-C70AE3C66C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E95F0-B8E9-116D-C032-C1CD82BAD9BE}"/>
              </a:ext>
            </a:extLst>
          </p:cNvPr>
          <p:cNvSpPr>
            <a:spLocks noGrp="1"/>
          </p:cNvSpPr>
          <p:nvPr>
            <p:ph type="dt" sz="half" idx="10"/>
          </p:nvPr>
        </p:nvSpPr>
        <p:spPr/>
        <p:txBody>
          <a:bodyPr/>
          <a:lstStyle/>
          <a:p>
            <a:fld id="{A4BF3450-BA41-5048-8667-1F61E2E0538F}" type="datetimeFigureOut">
              <a:rPr lang="en-NP" smtClean="0"/>
              <a:t>17/04/2024</a:t>
            </a:fld>
            <a:endParaRPr lang="en-NP"/>
          </a:p>
        </p:txBody>
      </p:sp>
      <p:sp>
        <p:nvSpPr>
          <p:cNvPr id="5" name="Footer Placeholder 4">
            <a:extLst>
              <a:ext uri="{FF2B5EF4-FFF2-40B4-BE49-F238E27FC236}">
                <a16:creationId xmlns:a16="http://schemas.microsoft.com/office/drawing/2014/main" id="{108D1872-3FA7-344E-C88E-0E88BD06EB79}"/>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AE66E95F-B2A2-4C82-0C0F-35F1965BED4F}"/>
              </a:ext>
            </a:extLst>
          </p:cNvPr>
          <p:cNvSpPr>
            <a:spLocks noGrp="1"/>
          </p:cNvSpPr>
          <p:nvPr>
            <p:ph type="sldNum" sz="quarter" idx="12"/>
          </p:nvPr>
        </p:nvSpPr>
        <p:spPr/>
        <p:txBody>
          <a:bodyPr/>
          <a:lstStyle/>
          <a:p>
            <a:fld id="{B2EDFF75-A423-4145-80D0-E65CBEA1AF14}" type="slidenum">
              <a:rPr lang="en-NP" smtClean="0"/>
              <a:t>‹#›</a:t>
            </a:fld>
            <a:endParaRPr lang="en-NP"/>
          </a:p>
        </p:txBody>
      </p:sp>
    </p:spTree>
    <p:extLst>
      <p:ext uri="{BB962C8B-B14F-4D97-AF65-F5344CB8AC3E}">
        <p14:creationId xmlns:p14="http://schemas.microsoft.com/office/powerpoint/2010/main" val="3646675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D08A0-9AA1-BB9D-2D9D-EB2B258D01B5}"/>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D3AB9134-4D8B-B7F9-C75D-CFD1826ABC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A5AFE23F-BB34-419E-528C-2EBED8844C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BD7BC348-2E97-96A0-A7DC-6EC0622EAE38}"/>
              </a:ext>
            </a:extLst>
          </p:cNvPr>
          <p:cNvSpPr>
            <a:spLocks noGrp="1"/>
          </p:cNvSpPr>
          <p:nvPr>
            <p:ph type="dt" sz="half" idx="10"/>
          </p:nvPr>
        </p:nvSpPr>
        <p:spPr/>
        <p:txBody>
          <a:bodyPr/>
          <a:lstStyle/>
          <a:p>
            <a:fld id="{A4BF3450-BA41-5048-8667-1F61E2E0538F}" type="datetimeFigureOut">
              <a:rPr lang="en-NP" smtClean="0"/>
              <a:t>17/04/2024</a:t>
            </a:fld>
            <a:endParaRPr lang="en-NP"/>
          </a:p>
        </p:txBody>
      </p:sp>
      <p:sp>
        <p:nvSpPr>
          <p:cNvPr id="6" name="Footer Placeholder 5">
            <a:extLst>
              <a:ext uri="{FF2B5EF4-FFF2-40B4-BE49-F238E27FC236}">
                <a16:creationId xmlns:a16="http://schemas.microsoft.com/office/drawing/2014/main" id="{D37A3D14-CAE5-F6D9-25C1-9309F8052E5A}"/>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5D7A2DD9-4A5F-DB6D-FAFD-09EEE510EAD0}"/>
              </a:ext>
            </a:extLst>
          </p:cNvPr>
          <p:cNvSpPr>
            <a:spLocks noGrp="1"/>
          </p:cNvSpPr>
          <p:nvPr>
            <p:ph type="sldNum" sz="quarter" idx="12"/>
          </p:nvPr>
        </p:nvSpPr>
        <p:spPr/>
        <p:txBody>
          <a:bodyPr/>
          <a:lstStyle/>
          <a:p>
            <a:fld id="{B2EDFF75-A423-4145-80D0-E65CBEA1AF14}" type="slidenum">
              <a:rPr lang="en-NP" smtClean="0"/>
              <a:t>‹#›</a:t>
            </a:fld>
            <a:endParaRPr lang="en-NP"/>
          </a:p>
        </p:txBody>
      </p:sp>
    </p:spTree>
    <p:extLst>
      <p:ext uri="{BB962C8B-B14F-4D97-AF65-F5344CB8AC3E}">
        <p14:creationId xmlns:p14="http://schemas.microsoft.com/office/powerpoint/2010/main" val="253921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0DAD7-1740-7C03-24D3-35A4480BE039}"/>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4C8D81F2-46EF-6A75-684A-53D8AB3223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10FBC-E394-0816-8A56-42D608DD7B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1CE625C1-6A58-F08B-5D19-08009069F4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481A7E-D396-F493-D6CC-085E331EFF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0E808A39-4C19-9290-E408-7859FB71E066}"/>
              </a:ext>
            </a:extLst>
          </p:cNvPr>
          <p:cNvSpPr>
            <a:spLocks noGrp="1"/>
          </p:cNvSpPr>
          <p:nvPr>
            <p:ph type="dt" sz="half" idx="10"/>
          </p:nvPr>
        </p:nvSpPr>
        <p:spPr/>
        <p:txBody>
          <a:bodyPr/>
          <a:lstStyle/>
          <a:p>
            <a:fld id="{A4BF3450-BA41-5048-8667-1F61E2E0538F}" type="datetimeFigureOut">
              <a:rPr lang="en-NP" smtClean="0"/>
              <a:t>17/04/2024</a:t>
            </a:fld>
            <a:endParaRPr lang="en-NP"/>
          </a:p>
        </p:txBody>
      </p:sp>
      <p:sp>
        <p:nvSpPr>
          <p:cNvPr id="8" name="Footer Placeholder 7">
            <a:extLst>
              <a:ext uri="{FF2B5EF4-FFF2-40B4-BE49-F238E27FC236}">
                <a16:creationId xmlns:a16="http://schemas.microsoft.com/office/drawing/2014/main" id="{E5040DDB-883B-58DA-11E2-6C36E207BE08}"/>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3D8C480F-DACF-A10F-64EC-EC0D43362163}"/>
              </a:ext>
            </a:extLst>
          </p:cNvPr>
          <p:cNvSpPr>
            <a:spLocks noGrp="1"/>
          </p:cNvSpPr>
          <p:nvPr>
            <p:ph type="sldNum" sz="quarter" idx="12"/>
          </p:nvPr>
        </p:nvSpPr>
        <p:spPr/>
        <p:txBody>
          <a:bodyPr/>
          <a:lstStyle/>
          <a:p>
            <a:fld id="{B2EDFF75-A423-4145-80D0-E65CBEA1AF14}" type="slidenum">
              <a:rPr lang="en-NP" smtClean="0"/>
              <a:t>‹#›</a:t>
            </a:fld>
            <a:endParaRPr lang="en-NP"/>
          </a:p>
        </p:txBody>
      </p:sp>
    </p:spTree>
    <p:extLst>
      <p:ext uri="{BB962C8B-B14F-4D97-AF65-F5344CB8AC3E}">
        <p14:creationId xmlns:p14="http://schemas.microsoft.com/office/powerpoint/2010/main" val="2072370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64DCE-2611-07B3-EF66-68F2414DD71B}"/>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01B24C85-6A95-84B1-0E1D-188AD09069CC}"/>
              </a:ext>
            </a:extLst>
          </p:cNvPr>
          <p:cNvSpPr>
            <a:spLocks noGrp="1"/>
          </p:cNvSpPr>
          <p:nvPr>
            <p:ph type="dt" sz="half" idx="10"/>
          </p:nvPr>
        </p:nvSpPr>
        <p:spPr/>
        <p:txBody>
          <a:bodyPr/>
          <a:lstStyle/>
          <a:p>
            <a:fld id="{A4BF3450-BA41-5048-8667-1F61E2E0538F}" type="datetimeFigureOut">
              <a:rPr lang="en-NP" smtClean="0"/>
              <a:t>17/04/2024</a:t>
            </a:fld>
            <a:endParaRPr lang="en-NP"/>
          </a:p>
        </p:txBody>
      </p:sp>
      <p:sp>
        <p:nvSpPr>
          <p:cNvPr id="4" name="Footer Placeholder 3">
            <a:extLst>
              <a:ext uri="{FF2B5EF4-FFF2-40B4-BE49-F238E27FC236}">
                <a16:creationId xmlns:a16="http://schemas.microsoft.com/office/drawing/2014/main" id="{06AB9653-F82A-1D18-9146-770204DB8207}"/>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F08F89DC-C143-C100-3AC8-533E54F41788}"/>
              </a:ext>
            </a:extLst>
          </p:cNvPr>
          <p:cNvSpPr>
            <a:spLocks noGrp="1"/>
          </p:cNvSpPr>
          <p:nvPr>
            <p:ph type="sldNum" sz="quarter" idx="12"/>
          </p:nvPr>
        </p:nvSpPr>
        <p:spPr/>
        <p:txBody>
          <a:bodyPr/>
          <a:lstStyle/>
          <a:p>
            <a:fld id="{B2EDFF75-A423-4145-80D0-E65CBEA1AF14}" type="slidenum">
              <a:rPr lang="en-NP" smtClean="0"/>
              <a:t>‹#›</a:t>
            </a:fld>
            <a:endParaRPr lang="en-NP"/>
          </a:p>
        </p:txBody>
      </p:sp>
    </p:spTree>
    <p:extLst>
      <p:ext uri="{BB962C8B-B14F-4D97-AF65-F5344CB8AC3E}">
        <p14:creationId xmlns:p14="http://schemas.microsoft.com/office/powerpoint/2010/main" val="385381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463ED0-2F37-8555-E739-ABAF4370D073}"/>
              </a:ext>
            </a:extLst>
          </p:cNvPr>
          <p:cNvSpPr>
            <a:spLocks noGrp="1"/>
          </p:cNvSpPr>
          <p:nvPr>
            <p:ph type="dt" sz="half" idx="10"/>
          </p:nvPr>
        </p:nvSpPr>
        <p:spPr/>
        <p:txBody>
          <a:bodyPr/>
          <a:lstStyle/>
          <a:p>
            <a:fld id="{A4BF3450-BA41-5048-8667-1F61E2E0538F}" type="datetimeFigureOut">
              <a:rPr lang="en-NP" smtClean="0"/>
              <a:t>17/04/2024</a:t>
            </a:fld>
            <a:endParaRPr lang="en-NP"/>
          </a:p>
        </p:txBody>
      </p:sp>
      <p:sp>
        <p:nvSpPr>
          <p:cNvPr id="3" name="Footer Placeholder 2">
            <a:extLst>
              <a:ext uri="{FF2B5EF4-FFF2-40B4-BE49-F238E27FC236}">
                <a16:creationId xmlns:a16="http://schemas.microsoft.com/office/drawing/2014/main" id="{E5B682FF-DF18-0B76-E407-6A061A1B65D7}"/>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AC700D04-4B28-7C43-6C3B-0B9D4FCAD747}"/>
              </a:ext>
            </a:extLst>
          </p:cNvPr>
          <p:cNvSpPr>
            <a:spLocks noGrp="1"/>
          </p:cNvSpPr>
          <p:nvPr>
            <p:ph type="sldNum" sz="quarter" idx="12"/>
          </p:nvPr>
        </p:nvSpPr>
        <p:spPr/>
        <p:txBody>
          <a:bodyPr/>
          <a:lstStyle/>
          <a:p>
            <a:fld id="{B2EDFF75-A423-4145-80D0-E65CBEA1AF14}" type="slidenum">
              <a:rPr lang="en-NP" smtClean="0"/>
              <a:t>‹#›</a:t>
            </a:fld>
            <a:endParaRPr lang="en-NP"/>
          </a:p>
        </p:txBody>
      </p:sp>
    </p:spTree>
    <p:extLst>
      <p:ext uri="{BB962C8B-B14F-4D97-AF65-F5344CB8AC3E}">
        <p14:creationId xmlns:p14="http://schemas.microsoft.com/office/powerpoint/2010/main" val="1009690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6364-285A-16B7-4D6B-9BA392BCF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7D6051EF-C627-E2F0-8FAF-8A834F7DC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A20525F7-837F-4B21-EBF4-B798A8301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43F87-E5AC-FC7C-9412-CA5A27A68049}"/>
              </a:ext>
            </a:extLst>
          </p:cNvPr>
          <p:cNvSpPr>
            <a:spLocks noGrp="1"/>
          </p:cNvSpPr>
          <p:nvPr>
            <p:ph type="dt" sz="half" idx="10"/>
          </p:nvPr>
        </p:nvSpPr>
        <p:spPr/>
        <p:txBody>
          <a:bodyPr/>
          <a:lstStyle/>
          <a:p>
            <a:fld id="{A4BF3450-BA41-5048-8667-1F61E2E0538F}" type="datetimeFigureOut">
              <a:rPr lang="en-NP" smtClean="0"/>
              <a:t>17/04/2024</a:t>
            </a:fld>
            <a:endParaRPr lang="en-NP"/>
          </a:p>
        </p:txBody>
      </p:sp>
      <p:sp>
        <p:nvSpPr>
          <p:cNvPr id="6" name="Footer Placeholder 5">
            <a:extLst>
              <a:ext uri="{FF2B5EF4-FFF2-40B4-BE49-F238E27FC236}">
                <a16:creationId xmlns:a16="http://schemas.microsoft.com/office/drawing/2014/main" id="{935A03AF-8B70-4094-0CE7-5CAD7EAB76BA}"/>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5A00FFAB-A294-9EF3-0ADC-525140B83190}"/>
              </a:ext>
            </a:extLst>
          </p:cNvPr>
          <p:cNvSpPr>
            <a:spLocks noGrp="1"/>
          </p:cNvSpPr>
          <p:nvPr>
            <p:ph type="sldNum" sz="quarter" idx="12"/>
          </p:nvPr>
        </p:nvSpPr>
        <p:spPr/>
        <p:txBody>
          <a:bodyPr/>
          <a:lstStyle/>
          <a:p>
            <a:fld id="{B2EDFF75-A423-4145-80D0-E65CBEA1AF14}" type="slidenum">
              <a:rPr lang="en-NP" smtClean="0"/>
              <a:t>‹#›</a:t>
            </a:fld>
            <a:endParaRPr lang="en-NP"/>
          </a:p>
        </p:txBody>
      </p:sp>
    </p:spTree>
    <p:extLst>
      <p:ext uri="{BB962C8B-B14F-4D97-AF65-F5344CB8AC3E}">
        <p14:creationId xmlns:p14="http://schemas.microsoft.com/office/powerpoint/2010/main" val="1622949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5D5E1-5AC2-8E7E-0E1C-F268562546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BF7682DC-231D-5201-5309-58CA1CB992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E2376AF1-8FD4-0B3B-BA7E-03E79D74C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558C7-61C4-FE36-7FF7-A4D35573F212}"/>
              </a:ext>
            </a:extLst>
          </p:cNvPr>
          <p:cNvSpPr>
            <a:spLocks noGrp="1"/>
          </p:cNvSpPr>
          <p:nvPr>
            <p:ph type="dt" sz="half" idx="10"/>
          </p:nvPr>
        </p:nvSpPr>
        <p:spPr/>
        <p:txBody>
          <a:bodyPr/>
          <a:lstStyle/>
          <a:p>
            <a:fld id="{A4BF3450-BA41-5048-8667-1F61E2E0538F}" type="datetimeFigureOut">
              <a:rPr lang="en-NP" smtClean="0"/>
              <a:t>17/04/2024</a:t>
            </a:fld>
            <a:endParaRPr lang="en-NP"/>
          </a:p>
        </p:txBody>
      </p:sp>
      <p:sp>
        <p:nvSpPr>
          <p:cNvPr id="6" name="Footer Placeholder 5">
            <a:extLst>
              <a:ext uri="{FF2B5EF4-FFF2-40B4-BE49-F238E27FC236}">
                <a16:creationId xmlns:a16="http://schemas.microsoft.com/office/drawing/2014/main" id="{D0E21A71-CA73-8B2E-0F0C-2EB775E1364B}"/>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0934FACF-9F05-3C9D-97C8-C82C631EE307}"/>
              </a:ext>
            </a:extLst>
          </p:cNvPr>
          <p:cNvSpPr>
            <a:spLocks noGrp="1"/>
          </p:cNvSpPr>
          <p:nvPr>
            <p:ph type="sldNum" sz="quarter" idx="12"/>
          </p:nvPr>
        </p:nvSpPr>
        <p:spPr/>
        <p:txBody>
          <a:bodyPr/>
          <a:lstStyle/>
          <a:p>
            <a:fld id="{B2EDFF75-A423-4145-80D0-E65CBEA1AF14}" type="slidenum">
              <a:rPr lang="en-NP" smtClean="0"/>
              <a:t>‹#›</a:t>
            </a:fld>
            <a:endParaRPr lang="en-NP"/>
          </a:p>
        </p:txBody>
      </p:sp>
    </p:spTree>
    <p:extLst>
      <p:ext uri="{BB962C8B-B14F-4D97-AF65-F5344CB8AC3E}">
        <p14:creationId xmlns:p14="http://schemas.microsoft.com/office/powerpoint/2010/main" val="248938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27BC4-F5A2-5206-7637-00B5DDCC6F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D3D61D96-F324-D9E5-485D-09BFA26651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5F64E29C-34BD-3C7B-F300-C851AA400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3450-BA41-5048-8667-1F61E2E0538F}" type="datetimeFigureOut">
              <a:rPr lang="en-NP" smtClean="0"/>
              <a:t>17/04/2024</a:t>
            </a:fld>
            <a:endParaRPr lang="en-NP"/>
          </a:p>
        </p:txBody>
      </p:sp>
      <p:sp>
        <p:nvSpPr>
          <p:cNvPr id="5" name="Footer Placeholder 4">
            <a:extLst>
              <a:ext uri="{FF2B5EF4-FFF2-40B4-BE49-F238E27FC236}">
                <a16:creationId xmlns:a16="http://schemas.microsoft.com/office/drawing/2014/main" id="{BAC61E99-50B4-2FAE-3A19-71C6B5134C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P"/>
          </a:p>
        </p:txBody>
      </p:sp>
      <p:sp>
        <p:nvSpPr>
          <p:cNvPr id="6" name="Slide Number Placeholder 5">
            <a:extLst>
              <a:ext uri="{FF2B5EF4-FFF2-40B4-BE49-F238E27FC236}">
                <a16:creationId xmlns:a16="http://schemas.microsoft.com/office/drawing/2014/main" id="{2D6321BE-8ECC-ACC1-E338-9BEAA90F2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EDFF75-A423-4145-80D0-E65CBEA1AF14}" type="slidenum">
              <a:rPr lang="en-NP" smtClean="0"/>
              <a:t>‹#›</a:t>
            </a:fld>
            <a:endParaRPr lang="en-NP"/>
          </a:p>
        </p:txBody>
      </p:sp>
    </p:spTree>
    <p:extLst>
      <p:ext uri="{BB962C8B-B14F-4D97-AF65-F5344CB8AC3E}">
        <p14:creationId xmlns:p14="http://schemas.microsoft.com/office/powerpoint/2010/main" val="2777090648"/>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rajprasadshrestha/groupassignments/tree/main/nosqldatabas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EE4E4-7413-B08E-7241-918EE6B37B9C}"/>
              </a:ext>
            </a:extLst>
          </p:cNvPr>
          <p:cNvSpPr>
            <a:spLocks noGrp="1"/>
          </p:cNvSpPr>
          <p:nvPr>
            <p:ph type="ctrTitle"/>
          </p:nvPr>
        </p:nvSpPr>
        <p:spPr/>
        <p:txBody>
          <a:bodyPr>
            <a:normAutofit/>
          </a:bodyPr>
          <a:lstStyle/>
          <a:p>
            <a:r>
              <a:rPr lang="en-US" sz="3600" dirty="0">
                <a:latin typeface=""/>
              </a:rPr>
              <a:t>Analyzing NOC Job titles across Canada</a:t>
            </a:r>
            <a:endParaRPr lang="en-NP" sz="3600" dirty="0">
              <a:latin typeface=""/>
            </a:endParaRPr>
          </a:p>
        </p:txBody>
      </p:sp>
      <p:sp>
        <p:nvSpPr>
          <p:cNvPr id="4" name="TextBox 3">
            <a:extLst>
              <a:ext uri="{FF2B5EF4-FFF2-40B4-BE49-F238E27FC236}">
                <a16:creationId xmlns:a16="http://schemas.microsoft.com/office/drawing/2014/main" id="{A6B777E9-91E4-8B1C-BC3C-4DFB6283A3C0}"/>
              </a:ext>
            </a:extLst>
          </p:cNvPr>
          <p:cNvSpPr txBox="1"/>
          <p:nvPr/>
        </p:nvSpPr>
        <p:spPr>
          <a:xfrm>
            <a:off x="8834590" y="5202052"/>
            <a:ext cx="4233798" cy="1015663"/>
          </a:xfrm>
          <a:prstGeom prst="rect">
            <a:avLst/>
          </a:prstGeom>
          <a:noFill/>
        </p:spPr>
        <p:txBody>
          <a:bodyPr wrap="square" rtlCol="0">
            <a:spAutoFit/>
          </a:bodyPr>
          <a:lstStyle/>
          <a:p>
            <a:r>
              <a:rPr lang="en-NP" sz="2000" dirty="0"/>
              <a:t>Prepared by:</a:t>
            </a:r>
          </a:p>
          <a:p>
            <a:r>
              <a:rPr lang="en-NP" sz="2000" dirty="0"/>
              <a:t>Raj Prasad Shrestha  </a:t>
            </a:r>
            <a:br>
              <a:rPr lang="en-NP" sz="2000" dirty="0"/>
            </a:br>
            <a:endParaRPr lang="en-NP" sz="2000" dirty="0"/>
          </a:p>
        </p:txBody>
      </p:sp>
    </p:spTree>
    <p:extLst>
      <p:ext uri="{BB962C8B-B14F-4D97-AF65-F5344CB8AC3E}">
        <p14:creationId xmlns:p14="http://schemas.microsoft.com/office/powerpoint/2010/main" val="4150372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53A49A5-690D-D379-A0A5-3B3200BF7F59}"/>
              </a:ext>
            </a:extLst>
          </p:cNvPr>
          <p:cNvSpPr txBox="1"/>
          <p:nvPr/>
        </p:nvSpPr>
        <p:spPr>
          <a:xfrm>
            <a:off x="537673" y="436807"/>
            <a:ext cx="10745178" cy="507831"/>
          </a:xfrm>
          <a:prstGeom prst="rect">
            <a:avLst/>
          </a:prstGeom>
          <a:noFill/>
        </p:spPr>
        <p:txBody>
          <a:bodyPr wrap="square">
            <a:spAutoFit/>
          </a:bodyPr>
          <a:lstStyle/>
          <a:p>
            <a:r>
              <a:rPr lang="en-US" sz="2700" b="1" dirty="0">
                <a:latin typeface=""/>
              </a:rPr>
              <a:t>Objective 2:</a:t>
            </a:r>
            <a:endParaRPr lang="en-NP" sz="1400" dirty="0"/>
          </a:p>
        </p:txBody>
      </p:sp>
      <p:pic>
        <p:nvPicPr>
          <p:cNvPr id="12" name="Picture 11">
            <a:extLst>
              <a:ext uri="{FF2B5EF4-FFF2-40B4-BE49-F238E27FC236}">
                <a16:creationId xmlns:a16="http://schemas.microsoft.com/office/drawing/2014/main" id="{73FBA0A0-5895-96D7-E0BC-F06871D7D409}"/>
              </a:ext>
            </a:extLst>
          </p:cNvPr>
          <p:cNvPicPr>
            <a:picLocks noChangeAspect="1"/>
          </p:cNvPicPr>
          <p:nvPr/>
        </p:nvPicPr>
        <p:blipFill>
          <a:blip r:embed="rId3"/>
          <a:stretch>
            <a:fillRect/>
          </a:stretch>
        </p:blipFill>
        <p:spPr>
          <a:xfrm>
            <a:off x="1328874" y="1059710"/>
            <a:ext cx="7772400" cy="5181600"/>
          </a:xfrm>
          <a:prstGeom prst="rect">
            <a:avLst/>
          </a:prstGeom>
        </p:spPr>
      </p:pic>
      <p:sp>
        <p:nvSpPr>
          <p:cNvPr id="16" name="TextBox 15">
            <a:extLst>
              <a:ext uri="{FF2B5EF4-FFF2-40B4-BE49-F238E27FC236}">
                <a16:creationId xmlns:a16="http://schemas.microsoft.com/office/drawing/2014/main" id="{5B6C09E3-646A-357C-B1AA-BEA7568BB21D}"/>
              </a:ext>
            </a:extLst>
          </p:cNvPr>
          <p:cNvSpPr txBox="1"/>
          <p:nvPr/>
        </p:nvSpPr>
        <p:spPr>
          <a:xfrm>
            <a:off x="6768343" y="5903893"/>
            <a:ext cx="5423657" cy="954107"/>
          </a:xfrm>
          <a:prstGeom prst="rect">
            <a:avLst/>
          </a:prstGeom>
          <a:noFill/>
        </p:spPr>
        <p:txBody>
          <a:bodyPr wrap="square" rtlCol="0">
            <a:spAutoFit/>
          </a:bodyPr>
          <a:lstStyle/>
          <a:p>
            <a:r>
              <a:rPr lang="en-US" sz="2000" dirty="0"/>
              <a:t>In each role, there </a:t>
            </a:r>
            <a:r>
              <a:rPr lang="en-US" sz="2000" dirty="0">
                <a:solidFill>
                  <a:srgbClr val="FF0000"/>
                </a:solidFill>
              </a:rPr>
              <a:t>are more males than females</a:t>
            </a:r>
            <a:r>
              <a:rPr lang="en-US" sz="2000" dirty="0"/>
              <a:t>.</a:t>
            </a:r>
          </a:p>
          <a:p>
            <a:br>
              <a:rPr lang="en-US" dirty="0"/>
            </a:br>
            <a:endParaRPr lang="en-US" dirty="0"/>
          </a:p>
        </p:txBody>
      </p:sp>
    </p:spTree>
    <p:extLst>
      <p:ext uri="{BB962C8B-B14F-4D97-AF65-F5344CB8AC3E}">
        <p14:creationId xmlns:p14="http://schemas.microsoft.com/office/powerpoint/2010/main" val="364233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024C0FD-FBAC-BFF0-D29C-C3F979EF01B5}"/>
              </a:ext>
            </a:extLst>
          </p:cNvPr>
          <p:cNvPicPr>
            <a:picLocks noChangeAspect="1"/>
          </p:cNvPicPr>
          <p:nvPr/>
        </p:nvPicPr>
        <p:blipFill>
          <a:blip r:embed="rId3"/>
          <a:stretch>
            <a:fillRect/>
          </a:stretch>
        </p:blipFill>
        <p:spPr>
          <a:xfrm>
            <a:off x="1110023" y="599606"/>
            <a:ext cx="7772400" cy="5181600"/>
          </a:xfrm>
          <a:prstGeom prst="rect">
            <a:avLst/>
          </a:prstGeom>
        </p:spPr>
      </p:pic>
      <p:sp>
        <p:nvSpPr>
          <p:cNvPr id="16" name="TextBox 15">
            <a:extLst>
              <a:ext uri="{FF2B5EF4-FFF2-40B4-BE49-F238E27FC236}">
                <a16:creationId xmlns:a16="http://schemas.microsoft.com/office/drawing/2014/main" id="{1D0DCA66-77D9-D1D7-30BC-59EF44D9940A}"/>
              </a:ext>
            </a:extLst>
          </p:cNvPr>
          <p:cNvSpPr txBox="1"/>
          <p:nvPr/>
        </p:nvSpPr>
        <p:spPr>
          <a:xfrm>
            <a:off x="5918243" y="5904451"/>
            <a:ext cx="5928360" cy="707886"/>
          </a:xfrm>
          <a:prstGeom prst="rect">
            <a:avLst/>
          </a:prstGeom>
          <a:noFill/>
        </p:spPr>
        <p:txBody>
          <a:bodyPr wrap="square" rtlCol="0">
            <a:spAutoFit/>
          </a:bodyPr>
          <a:lstStyle/>
          <a:p>
            <a:r>
              <a:rPr lang="en-US" sz="2000" b="1" i="1" dirty="0">
                <a:solidFill>
                  <a:srgbClr val="FF0000"/>
                </a:solidFill>
              </a:rPr>
              <a:t>Web developers and programmers </a:t>
            </a:r>
            <a:r>
              <a:rPr lang="en-US" sz="2000" b="1" i="1" dirty="0"/>
              <a:t>typically have at least a diploma or a higher education degree.</a:t>
            </a:r>
            <a:endParaRPr lang="en-NP" sz="2000" b="1" i="1" dirty="0"/>
          </a:p>
        </p:txBody>
      </p:sp>
      <p:sp>
        <p:nvSpPr>
          <p:cNvPr id="18" name="TextBox 17">
            <a:extLst>
              <a:ext uri="{FF2B5EF4-FFF2-40B4-BE49-F238E27FC236}">
                <a16:creationId xmlns:a16="http://schemas.microsoft.com/office/drawing/2014/main" id="{D4562FFF-ED4F-E492-96EF-7095DA0ABB34}"/>
              </a:ext>
            </a:extLst>
          </p:cNvPr>
          <p:cNvSpPr txBox="1"/>
          <p:nvPr/>
        </p:nvSpPr>
        <p:spPr>
          <a:xfrm>
            <a:off x="757003" y="414940"/>
            <a:ext cx="6100996" cy="369332"/>
          </a:xfrm>
          <a:prstGeom prst="rect">
            <a:avLst/>
          </a:prstGeom>
          <a:noFill/>
        </p:spPr>
        <p:txBody>
          <a:bodyPr wrap="square">
            <a:spAutoFit/>
          </a:bodyPr>
          <a:lstStyle/>
          <a:p>
            <a:r>
              <a:rPr lang="en-US" sz="1800" b="1" dirty="0">
                <a:latin typeface=""/>
              </a:rPr>
              <a:t>Objective 3:</a:t>
            </a:r>
            <a:endParaRPr lang="en-NP" sz="1050" dirty="0"/>
          </a:p>
        </p:txBody>
      </p:sp>
    </p:spTree>
    <p:extLst>
      <p:ext uri="{BB962C8B-B14F-4D97-AF65-F5344CB8AC3E}">
        <p14:creationId xmlns:p14="http://schemas.microsoft.com/office/powerpoint/2010/main" val="590569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8836936-A727-841C-937E-0823C62C0570}"/>
              </a:ext>
            </a:extLst>
          </p:cNvPr>
          <p:cNvPicPr>
            <a:picLocks noChangeAspect="1"/>
          </p:cNvPicPr>
          <p:nvPr/>
        </p:nvPicPr>
        <p:blipFill>
          <a:blip r:embed="rId3"/>
          <a:stretch>
            <a:fillRect/>
          </a:stretch>
        </p:blipFill>
        <p:spPr>
          <a:xfrm>
            <a:off x="1085537" y="1162049"/>
            <a:ext cx="8942883" cy="5216681"/>
          </a:xfrm>
          <a:prstGeom prst="rect">
            <a:avLst/>
          </a:prstGeom>
        </p:spPr>
      </p:pic>
      <p:sp>
        <p:nvSpPr>
          <p:cNvPr id="14" name="TextBox 13">
            <a:extLst>
              <a:ext uri="{FF2B5EF4-FFF2-40B4-BE49-F238E27FC236}">
                <a16:creationId xmlns:a16="http://schemas.microsoft.com/office/drawing/2014/main" id="{0EFA98EB-D5D2-AD7F-8C60-8A728EB32467}"/>
              </a:ext>
            </a:extLst>
          </p:cNvPr>
          <p:cNvSpPr txBox="1"/>
          <p:nvPr/>
        </p:nvSpPr>
        <p:spPr>
          <a:xfrm>
            <a:off x="846944" y="479270"/>
            <a:ext cx="6100996" cy="369332"/>
          </a:xfrm>
          <a:prstGeom prst="rect">
            <a:avLst/>
          </a:prstGeom>
          <a:noFill/>
        </p:spPr>
        <p:txBody>
          <a:bodyPr wrap="square">
            <a:spAutoFit/>
          </a:bodyPr>
          <a:lstStyle/>
          <a:p>
            <a:r>
              <a:rPr lang="en-US" sz="1800" b="1" dirty="0">
                <a:latin typeface=""/>
              </a:rPr>
              <a:t>Objective 4:</a:t>
            </a:r>
            <a:endParaRPr lang="en-NP" sz="1050" dirty="0"/>
          </a:p>
        </p:txBody>
      </p:sp>
      <p:sp>
        <p:nvSpPr>
          <p:cNvPr id="15" name="TextBox 14">
            <a:extLst>
              <a:ext uri="{FF2B5EF4-FFF2-40B4-BE49-F238E27FC236}">
                <a16:creationId xmlns:a16="http://schemas.microsoft.com/office/drawing/2014/main" id="{66D99F6F-5616-3AF2-ED9A-3321C80367C1}"/>
              </a:ext>
            </a:extLst>
          </p:cNvPr>
          <p:cNvSpPr txBox="1"/>
          <p:nvPr/>
        </p:nvSpPr>
        <p:spPr>
          <a:xfrm>
            <a:off x="7117080" y="5695951"/>
            <a:ext cx="5074920" cy="1846659"/>
          </a:xfrm>
          <a:prstGeom prst="rect">
            <a:avLst/>
          </a:prstGeom>
          <a:noFill/>
        </p:spPr>
        <p:txBody>
          <a:bodyPr wrap="square" rtlCol="0">
            <a:spAutoFit/>
          </a:bodyPr>
          <a:lstStyle/>
          <a:p>
            <a:r>
              <a:rPr lang="en-US" sz="2000" dirty="0">
                <a:solidFill>
                  <a:srgbClr val="FF0000"/>
                </a:solidFill>
                <a:effectLst/>
              </a:rPr>
              <a:t>Computer and information system managers </a:t>
            </a:r>
            <a:r>
              <a:rPr lang="en-US" sz="2000" dirty="0">
                <a:effectLst/>
              </a:rPr>
              <a:t>have the most promising outlook, with the highest number rated as </a:t>
            </a:r>
            <a:r>
              <a:rPr lang="en-US" sz="2000" dirty="0">
                <a:solidFill>
                  <a:srgbClr val="FF0000"/>
                </a:solidFill>
                <a:effectLst/>
              </a:rPr>
              <a:t>"very good."</a:t>
            </a:r>
          </a:p>
          <a:p>
            <a:pPr algn="l"/>
            <a:br>
              <a:rPr lang="en-US" b="0" i="0" dirty="0">
                <a:solidFill>
                  <a:srgbClr val="FFFFFF"/>
                </a:solidFill>
                <a:effectLst/>
                <a:latin typeface="Söhne"/>
              </a:rPr>
            </a:br>
            <a:endParaRPr lang="en-US" b="0" i="0" dirty="0">
              <a:solidFill>
                <a:srgbClr val="FFFFFF"/>
              </a:solidFill>
              <a:effectLst/>
              <a:latin typeface="Söhne"/>
            </a:endParaRPr>
          </a:p>
          <a:p>
            <a:endParaRPr lang="en-NP" dirty="0"/>
          </a:p>
        </p:txBody>
      </p:sp>
    </p:spTree>
    <p:extLst>
      <p:ext uri="{BB962C8B-B14F-4D97-AF65-F5344CB8AC3E}">
        <p14:creationId xmlns:p14="http://schemas.microsoft.com/office/powerpoint/2010/main" val="4060107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2ADA6FD-CB1C-EBEC-CD52-1E47B86D6AFC}"/>
              </a:ext>
            </a:extLst>
          </p:cNvPr>
          <p:cNvPicPr>
            <a:picLocks noChangeAspect="1"/>
          </p:cNvPicPr>
          <p:nvPr/>
        </p:nvPicPr>
        <p:blipFill>
          <a:blip r:embed="rId3"/>
          <a:stretch>
            <a:fillRect/>
          </a:stretch>
        </p:blipFill>
        <p:spPr>
          <a:xfrm>
            <a:off x="2281721" y="0"/>
            <a:ext cx="7963838" cy="6371070"/>
          </a:xfrm>
          <a:prstGeom prst="rect">
            <a:avLst/>
          </a:prstGeom>
        </p:spPr>
      </p:pic>
      <p:sp>
        <p:nvSpPr>
          <p:cNvPr id="22" name="TextBox 21">
            <a:extLst>
              <a:ext uri="{FF2B5EF4-FFF2-40B4-BE49-F238E27FC236}">
                <a16:creationId xmlns:a16="http://schemas.microsoft.com/office/drawing/2014/main" id="{4DFFEEDB-57C6-869C-B58F-870502F61E49}"/>
              </a:ext>
            </a:extLst>
          </p:cNvPr>
          <p:cNvSpPr txBox="1"/>
          <p:nvPr/>
        </p:nvSpPr>
        <p:spPr>
          <a:xfrm>
            <a:off x="517161" y="486930"/>
            <a:ext cx="6100996" cy="369332"/>
          </a:xfrm>
          <a:prstGeom prst="rect">
            <a:avLst/>
          </a:prstGeom>
          <a:noFill/>
        </p:spPr>
        <p:txBody>
          <a:bodyPr wrap="square">
            <a:spAutoFit/>
          </a:bodyPr>
          <a:lstStyle/>
          <a:p>
            <a:r>
              <a:rPr lang="en-US" sz="1800" b="1" dirty="0">
                <a:latin typeface=""/>
              </a:rPr>
              <a:t>Objective 5:</a:t>
            </a:r>
            <a:endParaRPr lang="en-NP" sz="1050" dirty="0"/>
          </a:p>
        </p:txBody>
      </p:sp>
      <p:sp>
        <p:nvSpPr>
          <p:cNvPr id="3" name="TextBox 2">
            <a:extLst>
              <a:ext uri="{FF2B5EF4-FFF2-40B4-BE49-F238E27FC236}">
                <a16:creationId xmlns:a16="http://schemas.microsoft.com/office/drawing/2014/main" id="{5FDACF28-BDF5-05F2-E5B2-2D9300A5C44F}"/>
              </a:ext>
            </a:extLst>
          </p:cNvPr>
          <p:cNvSpPr txBox="1"/>
          <p:nvPr/>
        </p:nvSpPr>
        <p:spPr>
          <a:xfrm>
            <a:off x="586740" y="6119336"/>
            <a:ext cx="11353800" cy="1477328"/>
          </a:xfrm>
          <a:prstGeom prst="rect">
            <a:avLst/>
          </a:prstGeom>
          <a:noFill/>
        </p:spPr>
        <p:txBody>
          <a:bodyPr wrap="square">
            <a:spAutoFit/>
          </a:bodyPr>
          <a:lstStyle/>
          <a:p>
            <a:r>
              <a:rPr lang="en-US" dirty="0">
                <a:effectLst/>
              </a:rPr>
              <a:t>In November 09,2023  there were 200 people employed, but by November 10, that number dropped to just 70. In November 16, it went up to 600 but then fell again to 340. The highest it reached </a:t>
            </a:r>
            <a:r>
              <a:rPr lang="en-US" dirty="0">
                <a:solidFill>
                  <a:srgbClr val="FF0000"/>
                </a:solidFill>
                <a:effectLst/>
              </a:rPr>
              <a:t>was 940 in November 24.</a:t>
            </a:r>
          </a:p>
          <a:p>
            <a:pPr algn="l"/>
            <a:br>
              <a:rPr lang="en-US" b="0" i="0" dirty="0">
                <a:solidFill>
                  <a:srgbClr val="FFFFFF"/>
                </a:solidFill>
                <a:effectLst/>
                <a:latin typeface="Söhne"/>
              </a:rPr>
            </a:br>
            <a:endParaRPr lang="en-US" b="0" i="0" dirty="0">
              <a:solidFill>
                <a:srgbClr val="FFFFFF"/>
              </a:solidFill>
              <a:effectLst/>
              <a:latin typeface="Söhne"/>
            </a:endParaRPr>
          </a:p>
          <a:p>
            <a:endParaRPr lang="en-US" sz="1800" dirty="0"/>
          </a:p>
        </p:txBody>
      </p:sp>
    </p:spTree>
    <p:extLst>
      <p:ext uri="{BB962C8B-B14F-4D97-AF65-F5344CB8AC3E}">
        <p14:creationId xmlns:p14="http://schemas.microsoft.com/office/powerpoint/2010/main" val="3243627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3C4A-BC4D-9F20-4055-7625BC6F0DEE}"/>
              </a:ext>
            </a:extLst>
          </p:cNvPr>
          <p:cNvSpPr>
            <a:spLocks noGrp="1"/>
          </p:cNvSpPr>
          <p:nvPr>
            <p:ph type="title"/>
          </p:nvPr>
        </p:nvSpPr>
        <p:spPr/>
        <p:txBody>
          <a:bodyPr>
            <a:normAutofit/>
          </a:bodyPr>
          <a:lstStyle/>
          <a:p>
            <a:r>
              <a:rPr lang="en-NP" sz="4000" dirty="0">
                <a:latin typeface=""/>
              </a:rPr>
              <a:t>Conclusion (From Factors column)</a:t>
            </a:r>
            <a:r>
              <a:rPr lang="en-NP" sz="4000" dirty="0"/>
              <a:t> </a:t>
            </a:r>
          </a:p>
        </p:txBody>
      </p:sp>
      <p:sp>
        <p:nvSpPr>
          <p:cNvPr id="3" name="Content Placeholder 2">
            <a:extLst>
              <a:ext uri="{FF2B5EF4-FFF2-40B4-BE49-F238E27FC236}">
                <a16:creationId xmlns:a16="http://schemas.microsoft.com/office/drawing/2014/main" id="{04DD5202-E442-9F15-EFAB-6738B5A3C98C}"/>
              </a:ext>
            </a:extLst>
          </p:cNvPr>
          <p:cNvSpPr>
            <a:spLocks noGrp="1"/>
          </p:cNvSpPr>
          <p:nvPr>
            <p:ph idx="1"/>
          </p:nvPr>
        </p:nvSpPr>
        <p:spPr>
          <a:xfrm>
            <a:off x="709612" y="1498600"/>
            <a:ext cx="11049000" cy="4351338"/>
          </a:xfrm>
        </p:spPr>
        <p:txBody>
          <a:bodyPr>
            <a:noAutofit/>
          </a:bodyPr>
          <a:lstStyle/>
          <a:p>
            <a:endParaRPr lang="en-US" sz="900" dirty="0">
              <a:effectLst/>
              <a:latin typeface=""/>
              <a:cs typeface="Times New Roman" panose="02020603050405020304" pitchFamily="18" charset="0"/>
            </a:endParaRPr>
          </a:p>
          <a:p>
            <a:endParaRPr lang="en-US" sz="900" dirty="0">
              <a:effectLst/>
              <a:latin typeface=""/>
              <a:cs typeface="Times New Roman" panose="02020603050405020304" pitchFamily="18" charset="0"/>
            </a:endParaRPr>
          </a:p>
          <a:p>
            <a:pPr marL="0" indent="0" algn="l">
              <a:buNone/>
            </a:pPr>
            <a:endParaRPr lang="en-US" sz="900" b="0" i="0" dirty="0">
              <a:solidFill>
                <a:srgbClr val="FFFFFF"/>
              </a:solidFill>
              <a:effectLst/>
              <a:latin typeface=""/>
              <a:cs typeface="Times New Roman" panose="02020603050405020304" pitchFamily="18" charset="0"/>
            </a:endParaRPr>
          </a:p>
          <a:p>
            <a:pPr marL="0" indent="0" algn="l">
              <a:buNone/>
            </a:pPr>
            <a:br>
              <a:rPr lang="en-US" sz="900" b="0" i="0" dirty="0">
                <a:solidFill>
                  <a:srgbClr val="FFFFFF"/>
                </a:solidFill>
                <a:effectLst/>
                <a:latin typeface=""/>
                <a:cs typeface="Times New Roman" panose="02020603050405020304" pitchFamily="18" charset="0"/>
              </a:rPr>
            </a:br>
            <a:endParaRPr lang="en-US" sz="900" b="0" i="0" dirty="0">
              <a:solidFill>
                <a:srgbClr val="FFFFFF"/>
              </a:solidFill>
              <a:effectLst/>
              <a:latin typeface=""/>
              <a:cs typeface="Times New Roman" panose="02020603050405020304" pitchFamily="18" charset="0"/>
            </a:endParaRPr>
          </a:p>
        </p:txBody>
      </p:sp>
      <p:sp>
        <p:nvSpPr>
          <p:cNvPr id="4" name="TextBox 3">
            <a:extLst>
              <a:ext uri="{FF2B5EF4-FFF2-40B4-BE49-F238E27FC236}">
                <a16:creationId xmlns:a16="http://schemas.microsoft.com/office/drawing/2014/main" id="{70259248-E856-AC0C-404E-78B41746DD66}"/>
              </a:ext>
            </a:extLst>
          </p:cNvPr>
          <p:cNvSpPr txBox="1"/>
          <p:nvPr/>
        </p:nvSpPr>
        <p:spPr>
          <a:xfrm>
            <a:off x="562339" y="1543890"/>
            <a:ext cx="9188971" cy="646331"/>
          </a:xfrm>
          <a:prstGeom prst="rect">
            <a:avLst/>
          </a:prstGeom>
          <a:noFill/>
        </p:spPr>
        <p:txBody>
          <a:bodyPr wrap="square" rtlCol="0">
            <a:spAutoFit/>
          </a:bodyPr>
          <a:lstStyle/>
          <a:p>
            <a:pPr marL="285750" indent="-285750">
              <a:buFont typeface="Arial" panose="020B0604020202020204" pitchFamily="34" charset="0"/>
              <a:buChar char="•"/>
            </a:pPr>
            <a:endParaRPr lang="en-NP" dirty="0"/>
          </a:p>
          <a:p>
            <a:pPr marL="285750" indent="-285750">
              <a:buFont typeface="Arial" panose="020B0604020202020204" pitchFamily="34" charset="0"/>
              <a:buChar char="•"/>
            </a:pPr>
            <a:endParaRPr lang="en-NP" dirty="0"/>
          </a:p>
        </p:txBody>
      </p:sp>
      <p:pic>
        <p:nvPicPr>
          <p:cNvPr id="20" name="Picture 19">
            <a:extLst>
              <a:ext uri="{FF2B5EF4-FFF2-40B4-BE49-F238E27FC236}">
                <a16:creationId xmlns:a16="http://schemas.microsoft.com/office/drawing/2014/main" id="{88729EC6-E5EE-471A-8821-A749926232E9}"/>
              </a:ext>
            </a:extLst>
          </p:cNvPr>
          <p:cNvPicPr>
            <a:picLocks noChangeAspect="1"/>
          </p:cNvPicPr>
          <p:nvPr/>
        </p:nvPicPr>
        <p:blipFill>
          <a:blip r:embed="rId3"/>
          <a:stretch>
            <a:fillRect/>
          </a:stretch>
        </p:blipFill>
        <p:spPr>
          <a:xfrm>
            <a:off x="3111981" y="1543890"/>
            <a:ext cx="6767917" cy="4658312"/>
          </a:xfrm>
          <a:prstGeom prst="rect">
            <a:avLst/>
          </a:prstGeom>
        </p:spPr>
      </p:pic>
    </p:spTree>
    <p:extLst>
      <p:ext uri="{BB962C8B-B14F-4D97-AF65-F5344CB8AC3E}">
        <p14:creationId xmlns:p14="http://schemas.microsoft.com/office/powerpoint/2010/main" val="2086638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D5202-E442-9F15-EFAB-6738B5A3C98C}"/>
              </a:ext>
            </a:extLst>
          </p:cNvPr>
          <p:cNvSpPr>
            <a:spLocks noGrp="1"/>
          </p:cNvSpPr>
          <p:nvPr>
            <p:ph idx="1"/>
          </p:nvPr>
        </p:nvSpPr>
        <p:spPr>
          <a:xfrm>
            <a:off x="709612" y="1498600"/>
            <a:ext cx="11049000" cy="4351338"/>
          </a:xfrm>
        </p:spPr>
        <p:txBody>
          <a:bodyPr>
            <a:noAutofit/>
          </a:bodyPr>
          <a:lstStyle/>
          <a:p>
            <a:endParaRPr lang="en-US" sz="900" dirty="0">
              <a:effectLst/>
              <a:latin typeface=""/>
              <a:cs typeface="Times New Roman" panose="02020603050405020304" pitchFamily="18" charset="0"/>
            </a:endParaRPr>
          </a:p>
          <a:p>
            <a:endParaRPr lang="en-US" sz="900" dirty="0">
              <a:effectLst/>
              <a:latin typeface=""/>
              <a:cs typeface="Times New Roman" panose="02020603050405020304" pitchFamily="18" charset="0"/>
            </a:endParaRPr>
          </a:p>
          <a:p>
            <a:pPr marL="0" indent="0" algn="l">
              <a:buNone/>
            </a:pPr>
            <a:endParaRPr lang="en-US" sz="900" b="0" i="0" dirty="0">
              <a:solidFill>
                <a:srgbClr val="FFFFFF"/>
              </a:solidFill>
              <a:effectLst/>
              <a:latin typeface=""/>
              <a:cs typeface="Times New Roman" panose="02020603050405020304" pitchFamily="18" charset="0"/>
            </a:endParaRPr>
          </a:p>
          <a:p>
            <a:pPr marL="0" indent="0" algn="l">
              <a:buNone/>
            </a:pPr>
            <a:br>
              <a:rPr lang="en-US" sz="900" b="0" i="0" dirty="0">
                <a:solidFill>
                  <a:srgbClr val="FFFFFF"/>
                </a:solidFill>
                <a:effectLst/>
                <a:latin typeface=""/>
                <a:cs typeface="Times New Roman" panose="02020603050405020304" pitchFamily="18" charset="0"/>
              </a:rPr>
            </a:br>
            <a:endParaRPr lang="en-US" sz="900" b="0" i="0" dirty="0">
              <a:solidFill>
                <a:srgbClr val="FFFFFF"/>
              </a:solidFill>
              <a:effectLst/>
              <a:latin typeface=""/>
              <a:cs typeface="Times New Roman" panose="02020603050405020304" pitchFamily="18" charset="0"/>
            </a:endParaRPr>
          </a:p>
        </p:txBody>
      </p:sp>
      <p:sp>
        <p:nvSpPr>
          <p:cNvPr id="4" name="TextBox 3">
            <a:extLst>
              <a:ext uri="{FF2B5EF4-FFF2-40B4-BE49-F238E27FC236}">
                <a16:creationId xmlns:a16="http://schemas.microsoft.com/office/drawing/2014/main" id="{70259248-E856-AC0C-404E-78B41746DD66}"/>
              </a:ext>
            </a:extLst>
          </p:cNvPr>
          <p:cNvSpPr txBox="1"/>
          <p:nvPr/>
        </p:nvSpPr>
        <p:spPr>
          <a:xfrm>
            <a:off x="988388" y="-226000"/>
            <a:ext cx="11049000" cy="3139321"/>
          </a:xfrm>
          <a:prstGeom prst="rect">
            <a:avLst/>
          </a:prstGeom>
          <a:noFill/>
        </p:spPr>
        <p:txBody>
          <a:bodyPr wrap="square" rtlCol="0">
            <a:spAutoFit/>
          </a:bodyPr>
          <a:lstStyle/>
          <a:p>
            <a:br>
              <a:rPr lang="en-NP" dirty="0"/>
            </a:br>
            <a:br>
              <a:rPr lang="en-NP" dirty="0"/>
            </a:br>
            <a:r>
              <a:rPr lang="en-NP" dirty="0"/>
              <a:t>“ </a:t>
            </a:r>
            <a:r>
              <a:rPr lang="en-US" i="1" dirty="0"/>
              <a:t>Employment growth </a:t>
            </a:r>
            <a:r>
              <a:rPr lang="en-US" b="1" i="1" dirty="0">
                <a:solidFill>
                  <a:srgbClr val="FF0000"/>
                </a:solidFill>
              </a:rPr>
              <a:t>will lead to several new positions</a:t>
            </a:r>
            <a:r>
              <a:rPr lang="en-US" i="1" dirty="0">
                <a:solidFill>
                  <a:srgbClr val="FF0000"/>
                </a:solidFill>
              </a:rPr>
              <a:t>.,</a:t>
            </a:r>
            <a:r>
              <a:rPr lang="en-US" i="1" dirty="0"/>
              <a:t> </a:t>
            </a:r>
            <a:r>
              <a:rPr lang="en-US" b="1" i="1" dirty="0">
                <a:solidFill>
                  <a:srgbClr val="FF0000"/>
                </a:solidFill>
              </a:rPr>
              <a:t>Several positions will become available due to retirements</a:t>
            </a:r>
            <a:r>
              <a:rPr lang="en-US" i="1" dirty="0"/>
              <a:t>., There are </a:t>
            </a:r>
            <a:r>
              <a:rPr lang="en-US" b="1" i="1" dirty="0">
                <a:solidFill>
                  <a:srgbClr val="FF0000"/>
                </a:solidFill>
              </a:rPr>
              <a:t>a small number of unemployed workers </a:t>
            </a:r>
            <a:r>
              <a:rPr lang="en-US" i="1" dirty="0"/>
              <a:t>with recent experience in this occupation.” </a:t>
            </a:r>
          </a:p>
          <a:p>
            <a:endParaRPr lang="en-US" dirty="0"/>
          </a:p>
          <a:p>
            <a:endParaRPr lang="en-US" dirty="0"/>
          </a:p>
          <a:p>
            <a:endParaRPr lang="en-US" dirty="0"/>
          </a:p>
          <a:p>
            <a:pPr algn="l"/>
            <a:br>
              <a:rPr lang="en-US" dirty="0"/>
            </a:br>
            <a:endParaRPr lang="en-NP" dirty="0"/>
          </a:p>
          <a:p>
            <a:pPr marL="285750" indent="-285750">
              <a:buFont typeface="Arial" panose="020B0604020202020204" pitchFamily="34" charset="0"/>
              <a:buChar char="•"/>
            </a:pPr>
            <a:endParaRPr lang="en-NP" dirty="0"/>
          </a:p>
          <a:p>
            <a:pPr marL="285750" indent="-285750">
              <a:buFont typeface="Arial" panose="020B0604020202020204" pitchFamily="34" charset="0"/>
              <a:buChar char="•"/>
            </a:pPr>
            <a:endParaRPr lang="en-NP" dirty="0"/>
          </a:p>
        </p:txBody>
      </p:sp>
      <p:graphicFrame>
        <p:nvGraphicFramePr>
          <p:cNvPr id="6" name="Table 6">
            <a:extLst>
              <a:ext uri="{FF2B5EF4-FFF2-40B4-BE49-F238E27FC236}">
                <a16:creationId xmlns:a16="http://schemas.microsoft.com/office/drawing/2014/main" id="{E622C3E2-7FED-34B2-AB35-CF91941BB513}"/>
              </a:ext>
            </a:extLst>
          </p:cNvPr>
          <p:cNvGraphicFramePr>
            <a:graphicFrameLocks noGrp="1"/>
          </p:cNvGraphicFramePr>
          <p:nvPr>
            <p:extLst>
              <p:ext uri="{D42A27DB-BD31-4B8C-83A1-F6EECF244321}">
                <p14:modId xmlns:p14="http://schemas.microsoft.com/office/powerpoint/2010/main" val="894601949"/>
              </p:ext>
            </p:extLst>
          </p:nvPr>
        </p:nvGraphicFramePr>
        <p:xfrm>
          <a:off x="1396452" y="1008061"/>
          <a:ext cx="9807159" cy="5677552"/>
        </p:xfrm>
        <a:graphic>
          <a:graphicData uri="http://schemas.openxmlformats.org/drawingml/2006/table">
            <a:tbl>
              <a:tblPr firstRow="1" bandRow="1">
                <a:tableStyleId>{5C22544A-7EE6-4342-B048-85BDC9FD1C3A}</a:tableStyleId>
              </a:tblPr>
              <a:tblGrid>
                <a:gridCol w="2051286">
                  <a:extLst>
                    <a:ext uri="{9D8B030D-6E8A-4147-A177-3AD203B41FA5}">
                      <a16:colId xmlns:a16="http://schemas.microsoft.com/office/drawing/2014/main" val="1593874169"/>
                    </a:ext>
                  </a:extLst>
                </a:gridCol>
                <a:gridCol w="3417757">
                  <a:extLst>
                    <a:ext uri="{9D8B030D-6E8A-4147-A177-3AD203B41FA5}">
                      <a16:colId xmlns:a16="http://schemas.microsoft.com/office/drawing/2014/main" val="3695449344"/>
                    </a:ext>
                  </a:extLst>
                </a:gridCol>
                <a:gridCol w="4338116">
                  <a:extLst>
                    <a:ext uri="{9D8B030D-6E8A-4147-A177-3AD203B41FA5}">
                      <a16:colId xmlns:a16="http://schemas.microsoft.com/office/drawing/2014/main" val="2814851881"/>
                    </a:ext>
                  </a:extLst>
                </a:gridCol>
              </a:tblGrid>
              <a:tr h="366294">
                <a:tc>
                  <a:txBody>
                    <a:bodyPr/>
                    <a:lstStyle/>
                    <a:p>
                      <a:pPr algn="ctr"/>
                      <a:r>
                        <a:rPr lang="en-NP" dirty="0"/>
                        <a:t>   Province</a:t>
                      </a:r>
                    </a:p>
                  </a:txBody>
                  <a:tcPr/>
                </a:tc>
                <a:tc>
                  <a:txBody>
                    <a:bodyPr/>
                    <a:lstStyle/>
                    <a:p>
                      <a:pPr algn="ctr"/>
                      <a:r>
                        <a:rPr lang="en-NP" dirty="0"/>
                        <a:t>City Names</a:t>
                      </a:r>
                    </a:p>
                  </a:txBody>
                  <a:tcPr/>
                </a:tc>
                <a:tc>
                  <a:txBody>
                    <a:bodyPr/>
                    <a:lstStyle/>
                    <a:p>
                      <a:pPr algn="ctr"/>
                      <a:r>
                        <a:rPr lang="en-NP" dirty="0"/>
                        <a:t>NOC Titles</a:t>
                      </a:r>
                    </a:p>
                  </a:txBody>
                  <a:tcPr/>
                </a:tc>
                <a:extLst>
                  <a:ext uri="{0D108BD9-81ED-4DB2-BD59-A6C34878D82A}">
                    <a16:rowId xmlns:a16="http://schemas.microsoft.com/office/drawing/2014/main" val="3121763423"/>
                  </a:ext>
                </a:extLst>
              </a:tr>
              <a:tr h="2838776">
                <a:tc>
                  <a:txBody>
                    <a:bodyPr/>
                    <a:lstStyle/>
                    <a:p>
                      <a:pPr algn="ctr"/>
                      <a:r>
                        <a:rPr lang="en-US" dirty="0"/>
                        <a:t>QC (</a:t>
                      </a:r>
                      <a:r>
                        <a:rPr lang="en-US" b="0" i="0" dirty="0">
                          <a:solidFill>
                            <a:srgbClr val="1F1F1F"/>
                          </a:solidFill>
                          <a:effectLst/>
                          <a:latin typeface="Google Sans"/>
                        </a:rPr>
                        <a:t>Quebec) </a:t>
                      </a:r>
                      <a:endParaRPr lang="en-NP" dirty="0"/>
                    </a:p>
                  </a:txBody>
                  <a:tcPr/>
                </a:tc>
                <a:tc>
                  <a:txBody>
                    <a:bodyPr/>
                    <a:lstStyle/>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F1F1F"/>
                          </a:solidFill>
                          <a:effectLst/>
                          <a:latin typeface="arial" panose="020B0604020202020204" pitchFamily="34" charset="0"/>
                        </a:rPr>
                        <a:t>Bas-Saint-Laurent,</a:t>
                      </a:r>
                    </a:p>
                    <a:p>
                      <a:pPr marL="285750" indent="-285750" algn="ctr">
                        <a:buFont typeface="Arial" panose="020B0604020202020204" pitchFamily="34" charset="0"/>
                        <a:buChar char="•"/>
                      </a:pPr>
                      <a:r>
                        <a:rPr lang="en-NP" dirty="0"/>
                        <a:t>Qubec, </a:t>
                      </a:r>
                    </a:p>
                    <a:p>
                      <a:pPr marL="285750" indent="-285750" algn="ctr">
                        <a:buFont typeface="Arial" panose="020B0604020202020204" pitchFamily="34" charset="0"/>
                        <a:buChar char="•"/>
                      </a:pPr>
                      <a:r>
                        <a:rPr lang="en-NP" dirty="0"/>
                        <a:t>Capitale-nationale</a:t>
                      </a:r>
                    </a:p>
                    <a:p>
                      <a:pPr marL="285750" indent="-285750" algn="ctr">
                        <a:buFont typeface="Arial" panose="020B0604020202020204" pitchFamily="34" charset="0"/>
                        <a:buChar char="•"/>
                      </a:pPr>
                      <a:r>
                        <a:rPr lang="en-NP" dirty="0"/>
                        <a:t>Chaduere-Appalaches</a:t>
                      </a:r>
                    </a:p>
                    <a:p>
                      <a:pPr marL="285750" indent="-285750" algn="ctr">
                        <a:buFont typeface="Arial" panose="020B0604020202020204" pitchFamily="34" charset="0"/>
                        <a:buChar char="•"/>
                      </a:pPr>
                      <a:r>
                        <a:rPr lang="en-NP" dirty="0"/>
                        <a:t>Estire</a:t>
                      </a:r>
                    </a:p>
                    <a:p>
                      <a:pPr marL="285750" indent="-285750" algn="ctr">
                        <a:buFont typeface="Arial" panose="020B0604020202020204" pitchFamily="34" charset="0"/>
                        <a:buChar char="•"/>
                      </a:pPr>
                      <a:r>
                        <a:rPr lang="en-NP" dirty="0"/>
                        <a:t>Monteregie</a:t>
                      </a:r>
                    </a:p>
                    <a:p>
                      <a:pPr marL="285750" indent="-285750" algn="ctr">
                        <a:buFont typeface="Arial" panose="020B0604020202020204" pitchFamily="34" charset="0"/>
                        <a:buChar char="•"/>
                      </a:pPr>
                      <a:r>
                        <a:rPr lang="en-NP" dirty="0"/>
                        <a:t>Lanaudiere</a:t>
                      </a:r>
                    </a:p>
                    <a:p>
                      <a:pPr marL="285750" indent="-285750" algn="ctr">
                        <a:buFont typeface="Arial" panose="020B0604020202020204" pitchFamily="34" charset="0"/>
                        <a:buChar char="•"/>
                      </a:pPr>
                      <a:r>
                        <a:rPr lang="en-NP" dirty="0"/>
                        <a:t>Laurentides,</a:t>
                      </a:r>
                    </a:p>
                    <a:p>
                      <a:pPr marL="285750" indent="-285750" algn="ctr">
                        <a:buFont typeface="Arial" panose="020B0604020202020204" pitchFamily="34" charset="0"/>
                        <a:buChar char="•"/>
                      </a:pPr>
                      <a:r>
                        <a:rPr lang="en-NP" dirty="0"/>
                        <a:t>Saguenay-lac-Saint-Jean</a:t>
                      </a:r>
                    </a:p>
                    <a:p>
                      <a:pPr marL="285750" indent="-285750" algn="ctr">
                        <a:buFont typeface="Arial" panose="020B0604020202020204" pitchFamily="34" charset="0"/>
                        <a:buChar char="•"/>
                      </a:pPr>
                      <a:r>
                        <a:rPr lang="en-NP" dirty="0"/>
                        <a:t>Mauricie</a:t>
                      </a:r>
                    </a:p>
                  </a:txBody>
                  <a:tcPr/>
                </a:tc>
                <a:tc>
                  <a:txBody>
                    <a:bodyPr/>
                    <a:lstStyle/>
                    <a:p>
                      <a:pPr marL="285750" indent="-285750" algn="ctr">
                        <a:buFont typeface="Arial" panose="020B0604020202020204" pitchFamily="34" charset="0"/>
                        <a:buChar char="•"/>
                      </a:pPr>
                      <a:r>
                        <a:rPr lang="en-NP" dirty="0"/>
                        <a:t>Computer and Information system managers</a:t>
                      </a:r>
                    </a:p>
                    <a:p>
                      <a:pPr marL="285750" indent="-285750" algn="ctr">
                        <a:buFont typeface="Arial" panose="020B0604020202020204" pitchFamily="34" charset="0"/>
                        <a:buChar char="•"/>
                      </a:pPr>
                      <a:r>
                        <a:rPr lang="en-NP" dirty="0"/>
                        <a:t>Software engineers and designers</a:t>
                      </a:r>
                    </a:p>
                    <a:p>
                      <a:pPr marL="285750" indent="-285750" algn="ctr">
                        <a:buFont typeface="Arial" panose="020B0604020202020204" pitchFamily="34" charset="0"/>
                        <a:buChar char="•"/>
                      </a:pPr>
                      <a:r>
                        <a:rPr lang="en-NP" dirty="0">
                          <a:solidFill>
                            <a:srgbClr val="FF0000"/>
                          </a:solidFill>
                        </a:rPr>
                        <a:t>Database analysts and data administrators</a:t>
                      </a:r>
                    </a:p>
                  </a:txBody>
                  <a:tcPr/>
                </a:tc>
                <a:extLst>
                  <a:ext uri="{0D108BD9-81ED-4DB2-BD59-A6C34878D82A}">
                    <a16:rowId xmlns:a16="http://schemas.microsoft.com/office/drawing/2014/main" val="1960332520"/>
                  </a:ext>
                </a:extLst>
              </a:tr>
              <a:tr h="915734">
                <a:tc>
                  <a:txBody>
                    <a:bodyPr/>
                    <a:lstStyle/>
                    <a:p>
                      <a:pPr algn="ctr"/>
                      <a:r>
                        <a:rPr lang="en-NP" dirty="0"/>
                        <a:t>ON (Onatrio)</a:t>
                      </a:r>
                    </a:p>
                  </a:txBody>
                  <a:tcPr/>
                </a:tc>
                <a:tc>
                  <a:txBody>
                    <a:bodyPr/>
                    <a:lstStyle/>
                    <a:p>
                      <a:pPr marL="285750" indent="-285750" algn="ctr">
                        <a:buFont typeface="Arial" panose="020B0604020202020204" pitchFamily="34" charset="0"/>
                        <a:buChar char="•"/>
                      </a:pPr>
                      <a:r>
                        <a:rPr lang="en-NP" dirty="0"/>
                        <a:t>Ottawa</a:t>
                      </a:r>
                    </a:p>
                    <a:p>
                      <a:pPr marL="285750" indent="-285750" algn="ctr">
                        <a:buFont typeface="Arial" panose="020B0604020202020204" pitchFamily="34" charset="0"/>
                        <a:buChar char="•"/>
                      </a:pPr>
                      <a:r>
                        <a:rPr lang="en-NP" dirty="0"/>
                        <a:t>Kitchener –Waterloo-Barrie</a:t>
                      </a:r>
                    </a:p>
                  </a:txBody>
                  <a:tcPr/>
                </a:tc>
                <a:tc>
                  <a:txBody>
                    <a:bodyPr/>
                    <a:lstStyle/>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P" dirty="0"/>
                        <a:t>Computer and Information system managers</a:t>
                      </a:r>
                    </a:p>
                    <a:p>
                      <a:pPr marL="285750" indent="-285750" algn="ctr">
                        <a:buFont typeface="Arial" panose="020B0604020202020204" pitchFamily="34" charset="0"/>
                        <a:buChar char="•"/>
                      </a:pPr>
                      <a:r>
                        <a:rPr lang="en-NP" dirty="0">
                          <a:solidFill>
                            <a:srgbClr val="FF0000"/>
                          </a:solidFill>
                        </a:rPr>
                        <a:t>Data scientists</a:t>
                      </a:r>
                    </a:p>
                  </a:txBody>
                  <a:tcPr/>
                </a:tc>
                <a:extLst>
                  <a:ext uri="{0D108BD9-81ED-4DB2-BD59-A6C34878D82A}">
                    <a16:rowId xmlns:a16="http://schemas.microsoft.com/office/drawing/2014/main" val="4095480828"/>
                  </a:ext>
                </a:extLst>
              </a:tr>
              <a:tr h="641014">
                <a:tc>
                  <a:txBody>
                    <a:bodyPr/>
                    <a:lstStyle/>
                    <a:p>
                      <a:pPr algn="ctr"/>
                      <a:r>
                        <a:rPr lang="en-NP" dirty="0"/>
                        <a:t>MB (Mantioba)</a:t>
                      </a:r>
                    </a:p>
                  </a:txBody>
                  <a:tcPr/>
                </a:tc>
                <a:tc>
                  <a:txBody>
                    <a:bodyPr/>
                    <a:lstStyle/>
                    <a:p>
                      <a:pPr marL="285750" indent="-285750" algn="ctr">
                        <a:buFont typeface="Arial" panose="020B0604020202020204" pitchFamily="34" charset="0"/>
                        <a:buChar char="•"/>
                      </a:pPr>
                      <a:r>
                        <a:rPr lang="en-US" dirty="0"/>
                        <a:t>Southeast</a:t>
                      </a:r>
                      <a:endParaRPr lang="en-NP" dirty="0"/>
                    </a:p>
                  </a:txBody>
                  <a:tcPr/>
                </a:tc>
                <a:tc>
                  <a:txBody>
                    <a:bodyPr/>
                    <a:lstStyle/>
                    <a:p>
                      <a:pPr marL="285750" indent="-285750" algn="ctr">
                        <a:buFont typeface="Arial" panose="020B0604020202020204" pitchFamily="34" charset="0"/>
                        <a:buChar char="•"/>
                      </a:pPr>
                      <a:r>
                        <a:rPr lang="en-NP" dirty="0"/>
                        <a:t>Software developers and programmers</a:t>
                      </a:r>
                    </a:p>
                  </a:txBody>
                  <a:tcPr/>
                </a:tc>
                <a:extLst>
                  <a:ext uri="{0D108BD9-81ED-4DB2-BD59-A6C34878D82A}">
                    <a16:rowId xmlns:a16="http://schemas.microsoft.com/office/drawing/2014/main" val="1153233894"/>
                  </a:ext>
                </a:extLst>
              </a:tr>
              <a:tr h="915734">
                <a:tc>
                  <a:txBody>
                    <a:bodyPr/>
                    <a:lstStyle/>
                    <a:p>
                      <a:pPr algn="ctr"/>
                      <a:r>
                        <a:rPr lang="en-NP" dirty="0"/>
                        <a:t>SK (</a:t>
                      </a:r>
                      <a:r>
                        <a:rPr lang="en-US" sz="1800" b="0" i="0" kern="1200" dirty="0">
                          <a:solidFill>
                            <a:schemeClr val="dk1"/>
                          </a:solidFill>
                          <a:effectLst/>
                          <a:latin typeface="+mn-lt"/>
                          <a:ea typeface="+mn-ea"/>
                          <a:cs typeface="+mn-cs"/>
                        </a:rPr>
                        <a:t>Saskatchewan)</a:t>
                      </a:r>
                      <a:endParaRPr lang="en-NP" dirty="0"/>
                    </a:p>
                  </a:txBody>
                  <a:tcPr/>
                </a:tc>
                <a:tc>
                  <a:txBody>
                    <a:bodyPr/>
                    <a:lstStyle/>
                    <a:p>
                      <a:pPr marL="285750" indent="-285750" algn="ctr">
                        <a:buFont typeface="Arial" panose="020B0604020202020204" pitchFamily="34" charset="0"/>
                        <a:buChar char="•"/>
                      </a:pPr>
                      <a:r>
                        <a:rPr lang="en-US" dirty="0"/>
                        <a:t>Regina-Moose Mountain</a:t>
                      </a:r>
                      <a:endParaRPr lang="en-NP"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P" dirty="0"/>
                        <a:t>Software developers and programmers</a:t>
                      </a:r>
                    </a:p>
                    <a:p>
                      <a:pPr algn="ctr"/>
                      <a:endParaRPr lang="en-NP" dirty="0"/>
                    </a:p>
                  </a:txBody>
                  <a:tcPr/>
                </a:tc>
                <a:extLst>
                  <a:ext uri="{0D108BD9-81ED-4DB2-BD59-A6C34878D82A}">
                    <a16:rowId xmlns:a16="http://schemas.microsoft.com/office/drawing/2014/main" val="3489730393"/>
                  </a:ext>
                </a:extLst>
              </a:tr>
            </a:tbl>
          </a:graphicData>
        </a:graphic>
      </p:graphicFrame>
    </p:spTree>
    <p:extLst>
      <p:ext uri="{BB962C8B-B14F-4D97-AF65-F5344CB8AC3E}">
        <p14:creationId xmlns:p14="http://schemas.microsoft.com/office/powerpoint/2010/main" val="241459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D5202-E442-9F15-EFAB-6738B5A3C98C}"/>
              </a:ext>
            </a:extLst>
          </p:cNvPr>
          <p:cNvSpPr>
            <a:spLocks noGrp="1"/>
          </p:cNvSpPr>
          <p:nvPr>
            <p:ph idx="1"/>
          </p:nvPr>
        </p:nvSpPr>
        <p:spPr>
          <a:xfrm>
            <a:off x="838200" y="2613025"/>
            <a:ext cx="10515600" cy="4351338"/>
          </a:xfrm>
        </p:spPr>
        <p:txBody>
          <a:bodyPr>
            <a:normAutofit/>
          </a:bodyPr>
          <a:lstStyle/>
          <a:p>
            <a:endParaRPr lang="en-US" sz="2400" dirty="0">
              <a:effectLst/>
              <a:latin typeface="Times New Roman" panose="02020603050405020304" pitchFamily="18" charset="0"/>
              <a:cs typeface="Times New Roman" panose="02020603050405020304" pitchFamily="18" charset="0"/>
            </a:endParaRPr>
          </a:p>
          <a:p>
            <a:pPr marL="0" indent="0" algn="ctr" rtl="0">
              <a:spcBef>
                <a:spcPts val="0"/>
              </a:spcBef>
              <a:spcAft>
                <a:spcPts val="0"/>
              </a:spcAft>
              <a:buNone/>
            </a:pPr>
            <a:r>
              <a:rPr lang="en-US" b="1" i="0" u="none" strike="noStrike" dirty="0">
                <a:solidFill>
                  <a:srgbClr val="1A1A1A"/>
                </a:solidFill>
                <a:effectLst/>
                <a:latin typeface="Raleway" panose="020F0502020204030204" pitchFamily="34" charset="0"/>
              </a:rPr>
              <a:t>Thanks for listening  </a:t>
            </a:r>
            <a:r>
              <a:rPr lang="en-NP" b="1" i="0" u="none" strike="noStrike" dirty="0">
                <a:solidFill>
                  <a:srgbClr val="1A1A1A"/>
                </a:solidFill>
                <a:effectLst/>
                <a:latin typeface="Raleway" panose="020F0502020204030204" pitchFamily="34" charset="0"/>
              </a:rPr>
              <a:t>😄 </a:t>
            </a:r>
            <a:endParaRPr lang="en-NP" sz="2400" b="0" dirty="0">
              <a:effectLst/>
            </a:endParaRPr>
          </a:p>
          <a:p>
            <a:pPr marL="0" indent="0">
              <a:buNone/>
            </a:pPr>
            <a:br>
              <a:rPr lang="en-NP" sz="1600" dirty="0"/>
            </a:br>
            <a:endParaRPr lang="en-US" sz="2400" dirty="0">
              <a:effectLst/>
              <a:latin typeface="Times New Roman" panose="02020603050405020304" pitchFamily="18" charset="0"/>
              <a:cs typeface="Times New Roman" panose="02020603050405020304" pitchFamily="18" charset="0"/>
            </a:endParaRPr>
          </a:p>
          <a:p>
            <a:pPr marL="0" indent="0" algn="l">
              <a:buNone/>
            </a:pPr>
            <a:endParaRPr lang="en-US" sz="2400" b="0" i="0" dirty="0">
              <a:solidFill>
                <a:srgbClr val="FFFFFF"/>
              </a:solidFill>
              <a:effectLst/>
              <a:latin typeface="Times New Roman" panose="02020603050405020304" pitchFamily="18" charset="0"/>
              <a:cs typeface="Times New Roman" panose="02020603050405020304" pitchFamily="18" charset="0"/>
            </a:endParaRPr>
          </a:p>
          <a:p>
            <a:pPr marL="0" indent="0" algn="l">
              <a:buNone/>
            </a:pPr>
            <a:br>
              <a:rPr lang="en-US" sz="2400" b="0" i="0" dirty="0">
                <a:solidFill>
                  <a:srgbClr val="FFFFFF"/>
                </a:solidFill>
                <a:effectLst/>
                <a:latin typeface="Times New Roman" panose="02020603050405020304" pitchFamily="18" charset="0"/>
                <a:cs typeface="Times New Roman" panose="02020603050405020304" pitchFamily="18" charset="0"/>
              </a:rPr>
            </a:br>
            <a:endParaRPr lang="en-US" sz="2400" b="0" i="0" dirty="0">
              <a:solidFill>
                <a:srgbClr val="FFFFF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8077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DB2C-9280-3C9F-B943-66461526DE7B}"/>
              </a:ext>
            </a:extLst>
          </p:cNvPr>
          <p:cNvSpPr>
            <a:spLocks noGrp="1"/>
          </p:cNvSpPr>
          <p:nvPr>
            <p:ph type="title"/>
          </p:nvPr>
        </p:nvSpPr>
        <p:spPr/>
        <p:txBody>
          <a:bodyPr/>
          <a:lstStyle/>
          <a:p>
            <a:r>
              <a:rPr lang="en-NP" dirty="0">
                <a:latin typeface=""/>
              </a:rPr>
              <a:t>Outline</a:t>
            </a:r>
          </a:p>
        </p:txBody>
      </p:sp>
      <p:sp>
        <p:nvSpPr>
          <p:cNvPr id="3" name="Content Placeholder 2">
            <a:extLst>
              <a:ext uri="{FF2B5EF4-FFF2-40B4-BE49-F238E27FC236}">
                <a16:creationId xmlns:a16="http://schemas.microsoft.com/office/drawing/2014/main" id="{2324B523-2092-3910-D893-2E214C4E5DA7}"/>
              </a:ext>
            </a:extLst>
          </p:cNvPr>
          <p:cNvSpPr>
            <a:spLocks noGrp="1"/>
          </p:cNvSpPr>
          <p:nvPr>
            <p:ph idx="1"/>
          </p:nvPr>
        </p:nvSpPr>
        <p:spPr/>
        <p:txBody>
          <a:bodyPr>
            <a:normAutofit/>
          </a:bodyPr>
          <a:lstStyle/>
          <a:p>
            <a:r>
              <a:rPr lang="en-NP" dirty="0">
                <a:latin typeface=""/>
              </a:rPr>
              <a:t>Objectives</a:t>
            </a:r>
          </a:p>
          <a:p>
            <a:r>
              <a:rPr lang="en-NP" dirty="0">
                <a:latin typeface=""/>
              </a:rPr>
              <a:t>Dataset collection</a:t>
            </a:r>
          </a:p>
          <a:p>
            <a:r>
              <a:rPr lang="en-NP" dirty="0">
                <a:latin typeface=""/>
              </a:rPr>
              <a:t>Tools and Technologies used</a:t>
            </a:r>
          </a:p>
          <a:p>
            <a:r>
              <a:rPr lang="en-NP" dirty="0">
                <a:latin typeface=""/>
              </a:rPr>
              <a:t>Data cleaning and transformation </a:t>
            </a:r>
          </a:p>
          <a:p>
            <a:r>
              <a:rPr lang="en-NP" dirty="0">
                <a:latin typeface=""/>
              </a:rPr>
              <a:t>Data visulization </a:t>
            </a:r>
          </a:p>
          <a:p>
            <a:r>
              <a:rPr lang="en-NP" dirty="0">
                <a:latin typeface=""/>
              </a:rPr>
              <a:t>Conclusion</a:t>
            </a:r>
          </a:p>
          <a:p>
            <a:endParaRPr lang="en-NP" dirty="0">
              <a:latin typeface=""/>
            </a:endParaRPr>
          </a:p>
        </p:txBody>
      </p:sp>
    </p:spTree>
    <p:extLst>
      <p:ext uri="{BB962C8B-B14F-4D97-AF65-F5344CB8AC3E}">
        <p14:creationId xmlns:p14="http://schemas.microsoft.com/office/powerpoint/2010/main" val="215609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0179-B99E-7DF8-8433-EAC7AB7ECEC7}"/>
              </a:ext>
            </a:extLst>
          </p:cNvPr>
          <p:cNvSpPr>
            <a:spLocks noGrp="1"/>
          </p:cNvSpPr>
          <p:nvPr>
            <p:ph type="title"/>
          </p:nvPr>
        </p:nvSpPr>
        <p:spPr>
          <a:xfrm>
            <a:off x="553386" y="72394"/>
            <a:ext cx="10515600" cy="1325563"/>
          </a:xfrm>
        </p:spPr>
        <p:txBody>
          <a:bodyPr>
            <a:normAutofit/>
          </a:bodyPr>
          <a:lstStyle/>
          <a:p>
            <a:r>
              <a:rPr lang="en-NP" sz="4000" dirty="0">
                <a:latin typeface=""/>
              </a:rPr>
              <a:t>Objectives</a:t>
            </a:r>
          </a:p>
        </p:txBody>
      </p:sp>
      <p:sp>
        <p:nvSpPr>
          <p:cNvPr id="3" name="Content Placeholder 2">
            <a:extLst>
              <a:ext uri="{FF2B5EF4-FFF2-40B4-BE49-F238E27FC236}">
                <a16:creationId xmlns:a16="http://schemas.microsoft.com/office/drawing/2014/main" id="{D026863C-F769-47C3-86B8-0B6D5A00E22F}"/>
              </a:ext>
            </a:extLst>
          </p:cNvPr>
          <p:cNvSpPr>
            <a:spLocks noGrp="1"/>
          </p:cNvSpPr>
          <p:nvPr>
            <p:ph idx="1"/>
          </p:nvPr>
        </p:nvSpPr>
        <p:spPr>
          <a:xfrm>
            <a:off x="332719" y="1133439"/>
            <a:ext cx="11526562" cy="4351338"/>
          </a:xfrm>
        </p:spPr>
        <p:txBody>
          <a:bodyPr>
            <a:normAutofit/>
          </a:bodyPr>
          <a:lstStyle/>
          <a:p>
            <a:r>
              <a:rPr lang="en-US" sz="2200" b="1" dirty="0"/>
              <a:t>Objective 1: </a:t>
            </a:r>
            <a:r>
              <a:rPr lang="en-US" sz="2200" dirty="0"/>
              <a:t>Determine the total number of people employed in specific job titles across Canada in May 2023.</a:t>
            </a:r>
          </a:p>
          <a:p>
            <a:r>
              <a:rPr lang="en-US" sz="2200" b="1" dirty="0"/>
              <a:t>Objective 2: </a:t>
            </a:r>
            <a:r>
              <a:rPr lang="en-US" sz="2200" dirty="0"/>
              <a:t>Compare the number of people working part-time versus full-time in those job titles across Canada in May 2023.</a:t>
            </a:r>
          </a:p>
          <a:p>
            <a:r>
              <a:rPr lang="en-US" sz="2200" b="1" dirty="0"/>
              <a:t>Objective 3: </a:t>
            </a:r>
            <a:r>
              <a:rPr lang="en-US" sz="2200" dirty="0"/>
              <a:t>Compare the number of male and female workers in those job titles across Canada in May 2023.</a:t>
            </a:r>
          </a:p>
          <a:p>
            <a:r>
              <a:rPr lang="en-US" sz="2200" b="1" dirty="0"/>
              <a:t>Objective 4: </a:t>
            </a:r>
            <a:r>
              <a:rPr lang="en-US" sz="2200" dirty="0"/>
              <a:t>Count the number of job outlooks (like positive, neutral, or negative) for each specific job title across Canada in May 2023.</a:t>
            </a:r>
          </a:p>
          <a:p>
            <a:r>
              <a:rPr lang="en-US" sz="2200" b="1" dirty="0"/>
              <a:t>Objective 5: </a:t>
            </a:r>
            <a:r>
              <a:rPr lang="en-US" sz="2200" dirty="0"/>
              <a:t>Create a plot showing the data for November 2023 and the number of software developers employed.</a:t>
            </a:r>
          </a:p>
          <a:p>
            <a:pPr marL="0" indent="0">
              <a:buNone/>
            </a:pPr>
            <a:endParaRPr lang="en-US" sz="1600" dirty="0">
              <a:latin typeface=""/>
            </a:endParaRPr>
          </a:p>
          <a:p>
            <a:pPr marL="0" indent="0">
              <a:buNone/>
            </a:pPr>
            <a:endParaRPr lang="en-NP" sz="1600" dirty="0">
              <a:latin typeface=""/>
            </a:endParaRPr>
          </a:p>
          <a:p>
            <a:endParaRPr lang="en-NP" sz="1600" dirty="0">
              <a:latin typeface=""/>
            </a:endParaRPr>
          </a:p>
          <a:p>
            <a:endParaRPr lang="en-NP" sz="1600" dirty="0">
              <a:latin typeface=""/>
            </a:endParaRPr>
          </a:p>
          <a:p>
            <a:endParaRPr lang="en-NP" sz="1600" dirty="0">
              <a:latin typeface=""/>
            </a:endParaRPr>
          </a:p>
        </p:txBody>
      </p:sp>
      <p:pic>
        <p:nvPicPr>
          <p:cNvPr id="4" name="Picture 3">
            <a:extLst>
              <a:ext uri="{FF2B5EF4-FFF2-40B4-BE49-F238E27FC236}">
                <a16:creationId xmlns:a16="http://schemas.microsoft.com/office/drawing/2014/main" id="{25AB9F40-5A43-C0B0-7F23-9C3D7B58E6AA}"/>
              </a:ext>
            </a:extLst>
          </p:cNvPr>
          <p:cNvPicPr>
            <a:picLocks noChangeAspect="1"/>
          </p:cNvPicPr>
          <p:nvPr/>
        </p:nvPicPr>
        <p:blipFill>
          <a:blip r:embed="rId3"/>
          <a:stretch>
            <a:fillRect/>
          </a:stretch>
        </p:blipFill>
        <p:spPr>
          <a:xfrm>
            <a:off x="6789419" y="4416354"/>
            <a:ext cx="4774994" cy="2441646"/>
          </a:xfrm>
          <a:prstGeom prst="rect">
            <a:avLst/>
          </a:prstGeom>
        </p:spPr>
      </p:pic>
    </p:spTree>
    <p:extLst>
      <p:ext uri="{BB962C8B-B14F-4D97-AF65-F5344CB8AC3E}">
        <p14:creationId xmlns:p14="http://schemas.microsoft.com/office/powerpoint/2010/main" val="159212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7D7B8-1A5C-C882-C8E5-FBF38DEBDF6B}"/>
              </a:ext>
            </a:extLst>
          </p:cNvPr>
          <p:cNvSpPr>
            <a:spLocks noGrp="1"/>
          </p:cNvSpPr>
          <p:nvPr>
            <p:ph type="title"/>
          </p:nvPr>
        </p:nvSpPr>
        <p:spPr>
          <a:xfrm>
            <a:off x="369014" y="171479"/>
            <a:ext cx="10515600" cy="1325563"/>
          </a:xfrm>
        </p:spPr>
        <p:txBody>
          <a:bodyPr>
            <a:normAutofit/>
          </a:bodyPr>
          <a:lstStyle/>
          <a:p>
            <a:r>
              <a:rPr lang="en-NP" sz="3600" dirty="0">
                <a:latin typeface=""/>
              </a:rPr>
              <a:t>Dataset collection</a:t>
            </a:r>
          </a:p>
        </p:txBody>
      </p:sp>
      <p:sp>
        <p:nvSpPr>
          <p:cNvPr id="9" name="TextBox 8">
            <a:extLst>
              <a:ext uri="{FF2B5EF4-FFF2-40B4-BE49-F238E27FC236}">
                <a16:creationId xmlns:a16="http://schemas.microsoft.com/office/drawing/2014/main" id="{B2FD1E8C-F503-E0C7-AE13-44653A59AE73}"/>
              </a:ext>
            </a:extLst>
          </p:cNvPr>
          <p:cNvSpPr txBox="1"/>
          <p:nvPr/>
        </p:nvSpPr>
        <p:spPr>
          <a:xfrm>
            <a:off x="343891" y="1642318"/>
            <a:ext cx="11921682" cy="400110"/>
          </a:xfrm>
          <a:prstGeom prst="rect">
            <a:avLst/>
          </a:prstGeom>
          <a:noFill/>
        </p:spPr>
        <p:txBody>
          <a:bodyPr wrap="square" rtlCol="0">
            <a:spAutoFit/>
          </a:bodyPr>
          <a:lstStyle/>
          <a:p>
            <a:endParaRPr lang="en-US" sz="2000" b="0" i="0" dirty="0">
              <a:solidFill>
                <a:srgbClr val="FFFFFF"/>
              </a:solidFill>
              <a:effectLst/>
              <a:latin typeface=""/>
            </a:endParaRPr>
          </a:p>
        </p:txBody>
      </p:sp>
      <p:sp>
        <p:nvSpPr>
          <p:cNvPr id="12" name="TextBox 11">
            <a:extLst>
              <a:ext uri="{FF2B5EF4-FFF2-40B4-BE49-F238E27FC236}">
                <a16:creationId xmlns:a16="http://schemas.microsoft.com/office/drawing/2014/main" id="{5462C8BD-1903-9759-2EC7-56FE08F99E10}"/>
              </a:ext>
            </a:extLst>
          </p:cNvPr>
          <p:cNvSpPr txBox="1"/>
          <p:nvPr/>
        </p:nvSpPr>
        <p:spPr>
          <a:xfrm>
            <a:off x="3760631" y="4388476"/>
            <a:ext cx="6593984" cy="2585323"/>
          </a:xfrm>
          <a:prstGeom prst="rect">
            <a:avLst/>
          </a:prstGeom>
          <a:noFill/>
        </p:spPr>
        <p:txBody>
          <a:bodyPr wrap="square" rtlCol="0">
            <a:spAutoFit/>
          </a:bodyPr>
          <a:lstStyle/>
          <a:p>
            <a:r>
              <a:rPr lang="en-NP" b="1" dirty="0">
                <a:latin typeface=""/>
              </a:rPr>
              <a:t>No of column headers: </a:t>
            </a:r>
            <a:r>
              <a:rPr lang="en-NP" dirty="0">
                <a:latin typeface=""/>
              </a:rPr>
              <a:t>9</a:t>
            </a:r>
          </a:p>
          <a:p>
            <a:r>
              <a:rPr lang="en-NP" b="1" dirty="0">
                <a:latin typeface=""/>
              </a:rPr>
              <a:t>No of rows:  </a:t>
            </a:r>
            <a:r>
              <a:rPr lang="en-NP" dirty="0">
                <a:latin typeface=""/>
              </a:rPr>
              <a:t>43861</a:t>
            </a:r>
            <a:br>
              <a:rPr lang="en-NP" dirty="0">
                <a:latin typeface=""/>
              </a:rPr>
            </a:br>
            <a:r>
              <a:rPr lang="en-NP" b="1" dirty="0">
                <a:latin typeface=""/>
              </a:rPr>
              <a:t>Primary key: </a:t>
            </a:r>
            <a:r>
              <a:rPr lang="en-US" dirty="0"/>
              <a:t>Economic Region Code +  NOC Code or NOC Title </a:t>
            </a:r>
            <a:r>
              <a:rPr lang="en-NP" b="1" dirty="0">
                <a:latin typeface=""/>
              </a:rPr>
              <a:t>Categorical ,Numerical, Textual an</a:t>
            </a:r>
            <a:r>
              <a:rPr lang="en-US" b="1" dirty="0">
                <a:latin typeface=""/>
              </a:rPr>
              <a:t>d</a:t>
            </a:r>
            <a:r>
              <a:rPr lang="en-NP" b="1" dirty="0">
                <a:latin typeface=""/>
              </a:rPr>
              <a:t> Others:</a:t>
            </a:r>
          </a:p>
          <a:p>
            <a:r>
              <a:rPr lang="en-NP" dirty="0">
                <a:latin typeface=""/>
              </a:rPr>
              <a:t>NOC CODE, NOC TITLE, Outlook,Economic region Name</a:t>
            </a:r>
          </a:p>
          <a:p>
            <a:r>
              <a:rPr lang="en-NP" dirty="0">
                <a:latin typeface=""/>
              </a:rPr>
              <a:t>Numerical data: Economic region code. - 516 NOC titles</a:t>
            </a:r>
          </a:p>
          <a:p>
            <a:r>
              <a:rPr lang="en-NP" dirty="0">
                <a:latin typeface=""/>
              </a:rPr>
              <a:t>Textual data: Employment Trends(Narrative text)</a:t>
            </a:r>
          </a:p>
          <a:p>
            <a:r>
              <a:rPr lang="en-NP" dirty="0">
                <a:latin typeface=""/>
              </a:rPr>
              <a:t>Release date (Date 2023,2024)</a:t>
            </a:r>
          </a:p>
          <a:p>
            <a:endParaRPr lang="en-NP" b="1" dirty="0">
              <a:latin typeface=""/>
            </a:endParaRPr>
          </a:p>
        </p:txBody>
      </p:sp>
      <p:pic>
        <p:nvPicPr>
          <p:cNvPr id="5" name="Picture 4">
            <a:extLst>
              <a:ext uri="{FF2B5EF4-FFF2-40B4-BE49-F238E27FC236}">
                <a16:creationId xmlns:a16="http://schemas.microsoft.com/office/drawing/2014/main" id="{D48C9FA7-4DC3-D894-9425-6D792D22A6DF}"/>
              </a:ext>
            </a:extLst>
          </p:cNvPr>
          <p:cNvPicPr>
            <a:picLocks noChangeAspect="1"/>
          </p:cNvPicPr>
          <p:nvPr/>
        </p:nvPicPr>
        <p:blipFill>
          <a:blip r:embed="rId3"/>
          <a:stretch>
            <a:fillRect/>
          </a:stretch>
        </p:blipFill>
        <p:spPr>
          <a:xfrm>
            <a:off x="0" y="1497042"/>
            <a:ext cx="12496012" cy="2746158"/>
          </a:xfrm>
          <a:prstGeom prst="rect">
            <a:avLst/>
          </a:prstGeom>
        </p:spPr>
      </p:pic>
    </p:spTree>
    <p:extLst>
      <p:ext uri="{BB962C8B-B14F-4D97-AF65-F5344CB8AC3E}">
        <p14:creationId xmlns:p14="http://schemas.microsoft.com/office/powerpoint/2010/main" val="110145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FCC21-DA99-D6BB-3DBD-3B4D219206BF}"/>
              </a:ext>
            </a:extLst>
          </p:cNvPr>
          <p:cNvSpPr>
            <a:spLocks noGrp="1"/>
          </p:cNvSpPr>
          <p:nvPr>
            <p:ph type="title"/>
          </p:nvPr>
        </p:nvSpPr>
        <p:spPr>
          <a:xfrm>
            <a:off x="623887" y="279400"/>
            <a:ext cx="10515600" cy="1325563"/>
          </a:xfrm>
        </p:spPr>
        <p:txBody>
          <a:bodyPr>
            <a:normAutofit/>
          </a:bodyPr>
          <a:lstStyle/>
          <a:p>
            <a:r>
              <a:rPr lang="en-NP" sz="4000" dirty="0">
                <a:latin typeface=""/>
              </a:rPr>
              <a:t>Tools and Technologies used</a:t>
            </a:r>
          </a:p>
        </p:txBody>
      </p:sp>
      <p:sp>
        <p:nvSpPr>
          <p:cNvPr id="3" name="Content Placeholder 2">
            <a:extLst>
              <a:ext uri="{FF2B5EF4-FFF2-40B4-BE49-F238E27FC236}">
                <a16:creationId xmlns:a16="http://schemas.microsoft.com/office/drawing/2014/main" id="{6640EFA0-76C7-D5DE-324D-51291C5B3FFF}"/>
              </a:ext>
            </a:extLst>
          </p:cNvPr>
          <p:cNvSpPr>
            <a:spLocks noGrp="1"/>
          </p:cNvSpPr>
          <p:nvPr>
            <p:ph idx="1"/>
          </p:nvPr>
        </p:nvSpPr>
        <p:spPr>
          <a:xfrm>
            <a:off x="838200" y="1812924"/>
            <a:ext cx="10515600" cy="4351338"/>
          </a:xfrm>
        </p:spPr>
        <p:txBody>
          <a:bodyPr>
            <a:normAutofit lnSpcReduction="10000"/>
          </a:bodyPr>
          <a:lstStyle/>
          <a:p>
            <a:r>
              <a:rPr lang="en-US" sz="2400" dirty="0">
                <a:latin typeface=""/>
              </a:rPr>
              <a:t>Python Pandas for data processing (data loading ,cleaning and transformations)</a:t>
            </a:r>
          </a:p>
          <a:p>
            <a:r>
              <a:rPr lang="en-US" sz="2400" dirty="0">
                <a:latin typeface=""/>
              </a:rPr>
              <a:t>Beautiful soup and Python Regex for data extraction from the employment trends columns.</a:t>
            </a:r>
          </a:p>
          <a:p>
            <a:r>
              <a:rPr lang="en-NP" sz="2400" dirty="0">
                <a:latin typeface=""/>
              </a:rPr>
              <a:t>MS Excel for basic data manipulation tasks to find the objectives.</a:t>
            </a:r>
          </a:p>
          <a:p>
            <a:r>
              <a:rPr lang="en-US" sz="2400" dirty="0" err="1">
                <a:latin typeface=""/>
              </a:rPr>
              <a:t>Plotly</a:t>
            </a:r>
            <a:r>
              <a:rPr lang="en-US" sz="2400" dirty="0">
                <a:latin typeface=""/>
              </a:rPr>
              <a:t> was utilized to create interactive charts for visualization.</a:t>
            </a:r>
          </a:p>
          <a:p>
            <a:r>
              <a:rPr lang="en-US" sz="2400" dirty="0" err="1">
                <a:latin typeface=""/>
              </a:rPr>
              <a:t>Jupyter</a:t>
            </a:r>
            <a:r>
              <a:rPr lang="en-US" sz="2400" dirty="0">
                <a:latin typeface=""/>
              </a:rPr>
              <a:t> Notebook and </a:t>
            </a:r>
            <a:r>
              <a:rPr lang="en-US" sz="2400" dirty="0" err="1">
                <a:latin typeface=""/>
              </a:rPr>
              <a:t>VSCode</a:t>
            </a:r>
            <a:r>
              <a:rPr lang="en-US" sz="2400" dirty="0">
                <a:latin typeface=""/>
              </a:rPr>
              <a:t> were the platforms used for coding and analysis.</a:t>
            </a:r>
          </a:p>
          <a:p>
            <a:r>
              <a:rPr lang="en-US" sz="2400" dirty="0">
                <a:latin typeface=""/>
              </a:rPr>
              <a:t>Git was used for version control, with the dataset stored in a GitHub repository for collaboration and tracking changes. (</a:t>
            </a:r>
            <a:r>
              <a:rPr lang="en-US" sz="2400" dirty="0">
                <a:latin typeface=""/>
                <a:hlinkClick r:id="rId3"/>
              </a:rPr>
              <a:t>https://github.com/rajprasadshrestha/groupassignments/tree/main/nosqldatabase</a:t>
            </a:r>
            <a:r>
              <a:rPr lang="en-US" sz="2400" dirty="0">
                <a:latin typeface=""/>
              </a:rPr>
              <a:t>)</a:t>
            </a:r>
          </a:p>
          <a:p>
            <a:pPr marL="0" indent="0">
              <a:buNone/>
            </a:pPr>
            <a:endParaRPr lang="en-NP" dirty="0">
              <a:latin typeface=""/>
            </a:endParaRPr>
          </a:p>
          <a:p>
            <a:endParaRPr lang="en-NP" dirty="0">
              <a:latin typeface=""/>
            </a:endParaRPr>
          </a:p>
          <a:p>
            <a:endParaRPr lang="en-NP" dirty="0">
              <a:latin typeface=""/>
            </a:endParaRPr>
          </a:p>
        </p:txBody>
      </p:sp>
    </p:spTree>
    <p:extLst>
      <p:ext uri="{BB962C8B-B14F-4D97-AF65-F5344CB8AC3E}">
        <p14:creationId xmlns:p14="http://schemas.microsoft.com/office/powerpoint/2010/main" val="290824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FCC21-DA99-D6BB-3DBD-3B4D219206BF}"/>
              </a:ext>
            </a:extLst>
          </p:cNvPr>
          <p:cNvSpPr>
            <a:spLocks noGrp="1"/>
          </p:cNvSpPr>
          <p:nvPr>
            <p:ph type="title"/>
          </p:nvPr>
        </p:nvSpPr>
        <p:spPr>
          <a:xfrm>
            <a:off x="284370" y="164708"/>
            <a:ext cx="10515600" cy="1325563"/>
          </a:xfrm>
        </p:spPr>
        <p:txBody>
          <a:bodyPr>
            <a:normAutofit/>
          </a:bodyPr>
          <a:lstStyle/>
          <a:p>
            <a:r>
              <a:rPr lang="en-NP" sz="3600" dirty="0">
                <a:latin typeface=""/>
              </a:rPr>
              <a:t>Data cleaning and transformation </a:t>
            </a:r>
          </a:p>
        </p:txBody>
      </p:sp>
      <p:sp>
        <p:nvSpPr>
          <p:cNvPr id="5" name="TextBox 4">
            <a:extLst>
              <a:ext uri="{FF2B5EF4-FFF2-40B4-BE49-F238E27FC236}">
                <a16:creationId xmlns:a16="http://schemas.microsoft.com/office/drawing/2014/main" id="{ED271278-CEDE-A5B6-F8F1-9A6F6984BEC2}"/>
              </a:ext>
            </a:extLst>
          </p:cNvPr>
          <p:cNvSpPr txBox="1"/>
          <p:nvPr/>
        </p:nvSpPr>
        <p:spPr>
          <a:xfrm>
            <a:off x="284370" y="1650566"/>
            <a:ext cx="11623260" cy="6463308"/>
          </a:xfrm>
          <a:prstGeom prst="rect">
            <a:avLst/>
          </a:prstGeom>
          <a:noFill/>
        </p:spPr>
        <p:txBody>
          <a:bodyPr wrap="square" rtlCol="0">
            <a:spAutoFit/>
          </a:bodyPr>
          <a:lstStyle/>
          <a:p>
            <a:r>
              <a:rPr lang="en-US" b="1" dirty="0">
                <a:latin typeface=""/>
                <a:cs typeface="Times New Roman" panose="02020603050405020304" pitchFamily="18" charset="0"/>
              </a:rPr>
              <a:t>Data Cleaning :</a:t>
            </a:r>
          </a:p>
          <a:p>
            <a:pPr marL="342900" indent="-342900">
              <a:buAutoNum type="arabicPeriod"/>
            </a:pPr>
            <a:r>
              <a:rPr lang="en-US" dirty="0">
                <a:latin typeface=""/>
                <a:cs typeface="Times New Roman" panose="02020603050405020304" pitchFamily="18" charset="0"/>
              </a:rPr>
              <a:t>Removed unnecessary column from dataset according to the objectives: </a:t>
            </a:r>
            <a:r>
              <a:rPr lang="en-US" dirty="0" err="1">
                <a:latin typeface=""/>
                <a:cs typeface="Times New Roman" panose="02020603050405020304" pitchFamily="18" charset="0"/>
              </a:rPr>
              <a:t>i.e</a:t>
            </a:r>
            <a:r>
              <a:rPr lang="en-US" dirty="0">
                <a:latin typeface=""/>
                <a:cs typeface="Times New Roman" panose="02020603050405020304" pitchFamily="18" charset="0"/>
              </a:rPr>
              <a:t> ”</a:t>
            </a:r>
            <a:r>
              <a:rPr lang="en-US" dirty="0">
                <a:solidFill>
                  <a:srgbClr val="FF0000"/>
                </a:solidFill>
                <a:latin typeface=""/>
                <a:cs typeface="Times New Roman" panose="02020603050405020304" pitchFamily="18" charset="0"/>
              </a:rPr>
              <a:t>LANG</a:t>
            </a:r>
            <a:r>
              <a:rPr lang="en-US" dirty="0">
                <a:latin typeface=""/>
                <a:cs typeface="Times New Roman" panose="02020603050405020304" pitchFamily="18" charset="0"/>
              </a:rPr>
              <a:t>”. </a:t>
            </a:r>
          </a:p>
          <a:p>
            <a:endParaRPr lang="en-US" dirty="0">
              <a:latin typeface=""/>
              <a:cs typeface="Times New Roman" panose="02020603050405020304" pitchFamily="18" charset="0"/>
            </a:endParaRPr>
          </a:p>
          <a:p>
            <a:endParaRPr lang="en-US" dirty="0">
              <a:latin typeface=""/>
              <a:cs typeface="Times New Roman" panose="02020603050405020304" pitchFamily="18" charset="0"/>
            </a:endParaRPr>
          </a:p>
          <a:p>
            <a:r>
              <a:rPr lang="en-US" b="1" dirty="0">
                <a:latin typeface=""/>
                <a:cs typeface="Times New Roman" panose="02020603050405020304" pitchFamily="18" charset="0"/>
              </a:rPr>
              <a:t>Data Transformations:</a:t>
            </a:r>
          </a:p>
          <a:p>
            <a:pPr marL="342900" indent="-342900">
              <a:buAutoNum type="arabicPeriod"/>
            </a:pPr>
            <a:r>
              <a:rPr lang="en-US" b="1" dirty="0">
                <a:latin typeface=""/>
                <a:cs typeface="Times New Roman" panose="02020603050405020304" pitchFamily="18" charset="0"/>
              </a:rPr>
              <a:t>Extracted the numerical data from Employment Trends column using Beautiful soup and Python Regex and added the the following new columns:</a:t>
            </a:r>
          </a:p>
          <a:p>
            <a:pPr marL="1200150" lvl="2" indent="-285750">
              <a:buFont typeface="Arial" panose="020B0604020202020204" pitchFamily="34" charset="0"/>
              <a:buChar char="•"/>
            </a:pPr>
            <a:r>
              <a:rPr lang="en-US" dirty="0" err="1"/>
              <a:t>no_of_people_worked</a:t>
            </a:r>
            <a:endParaRPr lang="en-US" dirty="0"/>
          </a:p>
          <a:p>
            <a:pPr marL="1200150" lvl="2" indent="-285750">
              <a:buFont typeface="Arial" panose="020B0604020202020204" pitchFamily="34" charset="0"/>
              <a:buChar char="•"/>
            </a:pPr>
            <a:r>
              <a:rPr lang="en-US" dirty="0"/>
              <a:t>factors</a:t>
            </a:r>
          </a:p>
          <a:p>
            <a:pPr marL="1200150" lvl="2" indent="-285750">
              <a:buFont typeface="Arial" panose="020B0604020202020204" pitchFamily="34" charset="0"/>
              <a:buChar char="•"/>
            </a:pPr>
            <a:r>
              <a:rPr lang="en-US" dirty="0"/>
              <a:t>no_of_University_certificate_degree_or_diploma_above_bachelor_level</a:t>
            </a:r>
          </a:p>
          <a:p>
            <a:pPr marL="1200150" lvl="2" indent="-285750">
              <a:buFont typeface="Arial" panose="020B0604020202020204" pitchFamily="34" charset="0"/>
              <a:buChar char="•"/>
            </a:pPr>
            <a:r>
              <a:rPr lang="en-US" dirty="0" err="1"/>
              <a:t>no_of_men</a:t>
            </a:r>
            <a:endParaRPr lang="en-US" dirty="0"/>
          </a:p>
          <a:p>
            <a:pPr marL="1200150" lvl="2" indent="-285750">
              <a:buFont typeface="Arial" panose="020B0604020202020204" pitchFamily="34" charset="0"/>
              <a:buChar char="•"/>
            </a:pPr>
            <a:r>
              <a:rPr lang="en-US" dirty="0" err="1"/>
              <a:t>no_of_women</a:t>
            </a:r>
            <a:endParaRPr lang="en-US" dirty="0"/>
          </a:p>
          <a:p>
            <a:pPr marL="1200150" lvl="2" indent="-285750">
              <a:buFont typeface="Arial" panose="020B0604020202020204" pitchFamily="34" charset="0"/>
              <a:buChar char="•"/>
            </a:pPr>
            <a:r>
              <a:rPr lang="en-US" dirty="0" err="1"/>
              <a:t>no_of_part_time_workers</a:t>
            </a:r>
            <a:endParaRPr lang="en-US" dirty="0"/>
          </a:p>
          <a:p>
            <a:pPr marL="1200150" lvl="2" indent="-285750">
              <a:buFont typeface="Arial" panose="020B0604020202020204" pitchFamily="34" charset="0"/>
              <a:buChar char="•"/>
            </a:pPr>
            <a:r>
              <a:rPr lang="en-US" dirty="0" err="1"/>
              <a:t>no_of_full_time_workers</a:t>
            </a:r>
            <a:endParaRPr lang="en-US" dirty="0"/>
          </a:p>
          <a:p>
            <a:endParaRPr lang="en-US" b="1" dirty="0">
              <a:latin typeface=""/>
              <a:cs typeface="Times New Roman" panose="02020603050405020304" pitchFamily="18" charset="0"/>
            </a:endParaRPr>
          </a:p>
          <a:p>
            <a:r>
              <a:rPr lang="en-US" dirty="0">
                <a:latin typeface=""/>
                <a:cs typeface="Times New Roman" panose="02020603050405020304" pitchFamily="18" charset="0"/>
              </a:rPr>
              <a:t>2. Filtered out the NOC titles that aligns with the Lambton College IT course.</a:t>
            </a:r>
          </a:p>
          <a:p>
            <a:endParaRPr lang="en-US" dirty="0">
              <a:latin typeface=""/>
              <a:cs typeface="Times New Roman" panose="02020603050405020304" pitchFamily="18" charset="0"/>
            </a:endParaRPr>
          </a:p>
          <a:p>
            <a:r>
              <a:rPr lang="en-US" dirty="0">
                <a:latin typeface=""/>
                <a:cs typeface="Times New Roman" panose="02020603050405020304" pitchFamily="18" charset="0"/>
              </a:rPr>
              <a:t>Finally, new excel file was created. </a:t>
            </a:r>
          </a:p>
          <a:p>
            <a:r>
              <a:rPr lang="en-US" dirty="0">
                <a:latin typeface=""/>
                <a:cs typeface="Times New Roman" panose="02020603050405020304" pitchFamily="18" charset="0"/>
              </a:rPr>
              <a:t> </a:t>
            </a:r>
          </a:p>
          <a:p>
            <a:endParaRPr lang="en-US" dirty="0">
              <a:latin typeface=""/>
              <a:cs typeface="Times New Roman" panose="02020603050405020304" pitchFamily="18" charset="0"/>
            </a:endParaRPr>
          </a:p>
          <a:p>
            <a:endParaRPr lang="en-US" dirty="0">
              <a:latin typeface=""/>
              <a:cs typeface="Times New Roman" panose="02020603050405020304" pitchFamily="18" charset="0"/>
            </a:endParaRPr>
          </a:p>
          <a:p>
            <a:endParaRPr lang="en-US" b="0" dirty="0">
              <a:solidFill>
                <a:srgbClr val="000000"/>
              </a:solidFill>
              <a:effectLst/>
              <a:latin typeface=""/>
              <a:cs typeface="Times New Roman" panose="02020603050405020304" pitchFamily="18" charset="0"/>
            </a:endParaRPr>
          </a:p>
          <a:p>
            <a:endParaRPr lang="en-NP" dirty="0">
              <a:latin typeface=""/>
              <a:cs typeface="Times New Roman" panose="02020603050405020304" pitchFamily="18" charset="0"/>
            </a:endParaRPr>
          </a:p>
        </p:txBody>
      </p:sp>
      <p:pic>
        <p:nvPicPr>
          <p:cNvPr id="3" name="Picture 2">
            <a:extLst>
              <a:ext uri="{FF2B5EF4-FFF2-40B4-BE49-F238E27FC236}">
                <a16:creationId xmlns:a16="http://schemas.microsoft.com/office/drawing/2014/main" id="{896538E9-3B4E-BEBC-20C3-EB0F3BB612D2}"/>
              </a:ext>
            </a:extLst>
          </p:cNvPr>
          <p:cNvPicPr>
            <a:picLocks noChangeAspect="1"/>
          </p:cNvPicPr>
          <p:nvPr/>
        </p:nvPicPr>
        <p:blipFill>
          <a:blip r:embed="rId3"/>
          <a:stretch>
            <a:fillRect/>
          </a:stretch>
        </p:blipFill>
        <p:spPr>
          <a:xfrm>
            <a:off x="8102495" y="4766872"/>
            <a:ext cx="4089505" cy="2091128"/>
          </a:xfrm>
          <a:prstGeom prst="rect">
            <a:avLst/>
          </a:prstGeom>
        </p:spPr>
      </p:pic>
    </p:spTree>
    <p:extLst>
      <p:ext uri="{BB962C8B-B14F-4D97-AF65-F5344CB8AC3E}">
        <p14:creationId xmlns:p14="http://schemas.microsoft.com/office/powerpoint/2010/main" val="67162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016E482-D566-60EC-61CB-84BC767911EB}"/>
              </a:ext>
            </a:extLst>
          </p:cNvPr>
          <p:cNvPicPr>
            <a:picLocks noChangeAspect="1"/>
          </p:cNvPicPr>
          <p:nvPr/>
        </p:nvPicPr>
        <p:blipFill>
          <a:blip r:embed="rId3"/>
          <a:stretch>
            <a:fillRect/>
          </a:stretch>
        </p:blipFill>
        <p:spPr>
          <a:xfrm>
            <a:off x="477599" y="596051"/>
            <a:ext cx="8934750" cy="5760132"/>
          </a:xfrm>
          <a:prstGeom prst="rect">
            <a:avLst/>
          </a:prstGeom>
        </p:spPr>
      </p:pic>
      <p:sp>
        <p:nvSpPr>
          <p:cNvPr id="12" name="TextBox 11">
            <a:extLst>
              <a:ext uri="{FF2B5EF4-FFF2-40B4-BE49-F238E27FC236}">
                <a16:creationId xmlns:a16="http://schemas.microsoft.com/office/drawing/2014/main" id="{BB407DA2-EF39-A98D-3103-F10DC7A3E165}"/>
              </a:ext>
            </a:extLst>
          </p:cNvPr>
          <p:cNvSpPr txBox="1"/>
          <p:nvPr/>
        </p:nvSpPr>
        <p:spPr>
          <a:xfrm>
            <a:off x="1085222" y="4446234"/>
            <a:ext cx="2902162" cy="371789"/>
          </a:xfrm>
          <a:prstGeom prst="rect">
            <a:avLst/>
          </a:prstGeom>
          <a:noFill/>
          <a:ln w="19050">
            <a:solidFill>
              <a:srgbClr val="FF0000"/>
            </a:solidFill>
          </a:ln>
        </p:spPr>
        <p:txBody>
          <a:bodyPr wrap="square" rtlCol="0">
            <a:spAutoFit/>
          </a:bodyPr>
          <a:lstStyle/>
          <a:p>
            <a:endParaRPr lang="en-NP" dirty="0"/>
          </a:p>
        </p:txBody>
      </p:sp>
      <p:sp>
        <p:nvSpPr>
          <p:cNvPr id="13" name="TextBox 12">
            <a:extLst>
              <a:ext uri="{FF2B5EF4-FFF2-40B4-BE49-F238E27FC236}">
                <a16:creationId xmlns:a16="http://schemas.microsoft.com/office/drawing/2014/main" id="{6D87FAD6-4B38-E636-BB7B-533D470892CF}"/>
              </a:ext>
            </a:extLst>
          </p:cNvPr>
          <p:cNvSpPr txBox="1"/>
          <p:nvPr/>
        </p:nvSpPr>
        <p:spPr>
          <a:xfrm>
            <a:off x="1085222" y="5797969"/>
            <a:ext cx="4923694" cy="155680"/>
          </a:xfrm>
          <a:prstGeom prst="rect">
            <a:avLst/>
          </a:prstGeom>
          <a:noFill/>
          <a:ln w="19050">
            <a:solidFill>
              <a:srgbClr val="FF0000"/>
            </a:solidFill>
          </a:ln>
        </p:spPr>
        <p:txBody>
          <a:bodyPr wrap="square" rtlCol="0">
            <a:spAutoFit/>
          </a:bodyPr>
          <a:lstStyle/>
          <a:p>
            <a:endParaRPr lang="en-NP" dirty="0"/>
          </a:p>
        </p:txBody>
      </p:sp>
      <p:sp>
        <p:nvSpPr>
          <p:cNvPr id="14" name="TextBox 13">
            <a:extLst>
              <a:ext uri="{FF2B5EF4-FFF2-40B4-BE49-F238E27FC236}">
                <a16:creationId xmlns:a16="http://schemas.microsoft.com/office/drawing/2014/main" id="{2AA03CB2-CA0B-FCFE-D793-1B8203A0E06E}"/>
              </a:ext>
            </a:extLst>
          </p:cNvPr>
          <p:cNvSpPr txBox="1"/>
          <p:nvPr/>
        </p:nvSpPr>
        <p:spPr>
          <a:xfrm>
            <a:off x="899410" y="2619270"/>
            <a:ext cx="3087974" cy="216108"/>
          </a:xfrm>
          <a:prstGeom prst="rect">
            <a:avLst/>
          </a:prstGeom>
          <a:noFill/>
          <a:ln w="19050">
            <a:solidFill>
              <a:srgbClr val="FF0000"/>
            </a:solidFill>
          </a:ln>
        </p:spPr>
        <p:txBody>
          <a:bodyPr wrap="square" rtlCol="0">
            <a:spAutoFit/>
          </a:bodyPr>
          <a:lstStyle/>
          <a:p>
            <a:endParaRPr lang="en-NP" dirty="0"/>
          </a:p>
        </p:txBody>
      </p:sp>
      <p:sp>
        <p:nvSpPr>
          <p:cNvPr id="15" name="TextBox 14">
            <a:extLst>
              <a:ext uri="{FF2B5EF4-FFF2-40B4-BE49-F238E27FC236}">
                <a16:creationId xmlns:a16="http://schemas.microsoft.com/office/drawing/2014/main" id="{2B89BA01-290D-638C-CFC6-51EA53199BDB}"/>
              </a:ext>
            </a:extLst>
          </p:cNvPr>
          <p:cNvSpPr txBox="1"/>
          <p:nvPr/>
        </p:nvSpPr>
        <p:spPr>
          <a:xfrm>
            <a:off x="477598" y="845088"/>
            <a:ext cx="5188683" cy="880341"/>
          </a:xfrm>
          <a:prstGeom prst="rect">
            <a:avLst/>
          </a:prstGeom>
          <a:noFill/>
          <a:ln w="19050">
            <a:solidFill>
              <a:srgbClr val="FF0000"/>
            </a:solidFill>
          </a:ln>
        </p:spPr>
        <p:txBody>
          <a:bodyPr wrap="square" rtlCol="0">
            <a:spAutoFit/>
          </a:bodyPr>
          <a:lstStyle/>
          <a:p>
            <a:endParaRPr lang="en-NP" dirty="0"/>
          </a:p>
        </p:txBody>
      </p:sp>
      <p:sp>
        <p:nvSpPr>
          <p:cNvPr id="16" name="TextBox 15">
            <a:extLst>
              <a:ext uri="{FF2B5EF4-FFF2-40B4-BE49-F238E27FC236}">
                <a16:creationId xmlns:a16="http://schemas.microsoft.com/office/drawing/2014/main" id="{941A5DFF-36AA-75FE-E856-53F02EE81054}"/>
              </a:ext>
            </a:extLst>
          </p:cNvPr>
          <p:cNvSpPr txBox="1"/>
          <p:nvPr/>
        </p:nvSpPr>
        <p:spPr>
          <a:xfrm>
            <a:off x="7269535" y="3167390"/>
            <a:ext cx="3404778" cy="461665"/>
          </a:xfrm>
          <a:prstGeom prst="rect">
            <a:avLst/>
          </a:prstGeom>
          <a:noFill/>
        </p:spPr>
        <p:txBody>
          <a:bodyPr wrap="none" rtlCol="0">
            <a:spAutoFit/>
          </a:bodyPr>
          <a:lstStyle/>
          <a:p>
            <a:r>
              <a:rPr lang="en-US" sz="2400" b="1" i="1" dirty="0">
                <a:solidFill>
                  <a:srgbClr val="0070C0"/>
                </a:solidFill>
              </a:rPr>
              <a:t>R</a:t>
            </a:r>
            <a:r>
              <a:rPr lang="en-NP" sz="2400" b="1" i="1" dirty="0">
                <a:solidFill>
                  <a:srgbClr val="0070C0"/>
                </a:solidFill>
              </a:rPr>
              <a:t>egex and beautiful soup</a:t>
            </a:r>
          </a:p>
        </p:txBody>
      </p:sp>
      <p:sp>
        <p:nvSpPr>
          <p:cNvPr id="17" name="TextBox 16">
            <a:extLst>
              <a:ext uri="{FF2B5EF4-FFF2-40B4-BE49-F238E27FC236}">
                <a16:creationId xmlns:a16="http://schemas.microsoft.com/office/drawing/2014/main" id="{2827956E-880A-67FB-DEAB-7E9950DA1238}"/>
              </a:ext>
            </a:extLst>
          </p:cNvPr>
          <p:cNvSpPr txBox="1"/>
          <p:nvPr/>
        </p:nvSpPr>
        <p:spPr>
          <a:xfrm>
            <a:off x="4379953" y="73222"/>
            <a:ext cx="6624955" cy="461665"/>
          </a:xfrm>
          <a:prstGeom prst="rect">
            <a:avLst/>
          </a:prstGeom>
          <a:noFill/>
        </p:spPr>
        <p:txBody>
          <a:bodyPr wrap="none" rtlCol="0">
            <a:spAutoFit/>
          </a:bodyPr>
          <a:lstStyle/>
          <a:p>
            <a:r>
              <a:rPr lang="en-NP" sz="2400" u="sng" dirty="0"/>
              <a:t>Narritive Textual Data in Employment Trend column</a:t>
            </a:r>
          </a:p>
        </p:txBody>
      </p:sp>
    </p:spTree>
    <p:extLst>
      <p:ext uri="{BB962C8B-B14F-4D97-AF65-F5344CB8AC3E}">
        <p14:creationId xmlns:p14="http://schemas.microsoft.com/office/powerpoint/2010/main" val="125337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FCC21-DA99-D6BB-3DBD-3B4D219206BF}"/>
              </a:ext>
            </a:extLst>
          </p:cNvPr>
          <p:cNvSpPr>
            <a:spLocks noGrp="1"/>
          </p:cNvSpPr>
          <p:nvPr>
            <p:ph type="title"/>
          </p:nvPr>
        </p:nvSpPr>
        <p:spPr>
          <a:xfrm>
            <a:off x="284370" y="164708"/>
            <a:ext cx="10515600" cy="1325563"/>
          </a:xfrm>
        </p:spPr>
        <p:txBody>
          <a:bodyPr>
            <a:normAutofit/>
          </a:bodyPr>
          <a:lstStyle/>
          <a:p>
            <a:r>
              <a:rPr lang="en-NP" sz="3600" dirty="0">
                <a:latin typeface=""/>
              </a:rPr>
              <a:t>Cleaned Dataset used for analysis</a:t>
            </a:r>
          </a:p>
        </p:txBody>
      </p:sp>
      <p:sp>
        <p:nvSpPr>
          <p:cNvPr id="5" name="TextBox 4">
            <a:extLst>
              <a:ext uri="{FF2B5EF4-FFF2-40B4-BE49-F238E27FC236}">
                <a16:creationId xmlns:a16="http://schemas.microsoft.com/office/drawing/2014/main" id="{ED271278-CEDE-A5B6-F8F1-9A6F6984BEC2}"/>
              </a:ext>
            </a:extLst>
          </p:cNvPr>
          <p:cNvSpPr txBox="1"/>
          <p:nvPr/>
        </p:nvSpPr>
        <p:spPr>
          <a:xfrm>
            <a:off x="0" y="1455448"/>
            <a:ext cx="11623260" cy="923330"/>
          </a:xfrm>
          <a:prstGeom prst="rect">
            <a:avLst/>
          </a:prstGeom>
          <a:noFill/>
        </p:spPr>
        <p:txBody>
          <a:bodyPr wrap="square" rtlCol="0">
            <a:spAutoFit/>
          </a:bodyPr>
          <a:lstStyle/>
          <a:p>
            <a:endParaRPr lang="en-US" dirty="0">
              <a:latin typeface=""/>
              <a:cs typeface="Times New Roman" panose="02020603050405020304" pitchFamily="18" charset="0"/>
            </a:endParaRPr>
          </a:p>
          <a:p>
            <a:endParaRPr lang="en-US" b="0" dirty="0">
              <a:solidFill>
                <a:srgbClr val="000000"/>
              </a:solidFill>
              <a:effectLst/>
              <a:latin typeface=""/>
              <a:cs typeface="Times New Roman" panose="02020603050405020304" pitchFamily="18" charset="0"/>
            </a:endParaRPr>
          </a:p>
          <a:p>
            <a:endParaRPr lang="en-NP" dirty="0">
              <a:latin typeface=""/>
              <a:cs typeface="Times New Roman" panose="02020603050405020304" pitchFamily="18" charset="0"/>
            </a:endParaRPr>
          </a:p>
        </p:txBody>
      </p:sp>
      <p:pic>
        <p:nvPicPr>
          <p:cNvPr id="11" name="Picture 10">
            <a:extLst>
              <a:ext uri="{FF2B5EF4-FFF2-40B4-BE49-F238E27FC236}">
                <a16:creationId xmlns:a16="http://schemas.microsoft.com/office/drawing/2014/main" id="{F68F09EC-68F6-F247-4AC3-B95AAFFA64A1}"/>
              </a:ext>
            </a:extLst>
          </p:cNvPr>
          <p:cNvPicPr>
            <a:picLocks noChangeAspect="1"/>
          </p:cNvPicPr>
          <p:nvPr/>
        </p:nvPicPr>
        <p:blipFill>
          <a:blip r:embed="rId3"/>
          <a:stretch>
            <a:fillRect/>
          </a:stretch>
        </p:blipFill>
        <p:spPr>
          <a:xfrm>
            <a:off x="0" y="2136053"/>
            <a:ext cx="12192000" cy="1752695"/>
          </a:xfrm>
          <a:prstGeom prst="rect">
            <a:avLst/>
          </a:prstGeom>
        </p:spPr>
      </p:pic>
      <p:sp>
        <p:nvSpPr>
          <p:cNvPr id="13" name="TextBox 12">
            <a:extLst>
              <a:ext uri="{FF2B5EF4-FFF2-40B4-BE49-F238E27FC236}">
                <a16:creationId xmlns:a16="http://schemas.microsoft.com/office/drawing/2014/main" id="{8BF0BBE7-D567-FA94-F9ED-E1CA07F6F4A5}"/>
              </a:ext>
            </a:extLst>
          </p:cNvPr>
          <p:cNvSpPr txBox="1"/>
          <p:nvPr/>
        </p:nvSpPr>
        <p:spPr>
          <a:xfrm>
            <a:off x="284370" y="4802387"/>
            <a:ext cx="6854779" cy="1200329"/>
          </a:xfrm>
          <a:prstGeom prst="rect">
            <a:avLst/>
          </a:prstGeom>
          <a:noFill/>
        </p:spPr>
        <p:txBody>
          <a:bodyPr wrap="square">
            <a:spAutoFit/>
          </a:bodyPr>
          <a:lstStyle/>
          <a:p>
            <a:r>
              <a:rPr lang="en-NP" b="1" dirty="0">
                <a:latin typeface=""/>
              </a:rPr>
              <a:t>No of column headers: 14</a:t>
            </a:r>
            <a:endParaRPr lang="en-NP" dirty="0">
              <a:latin typeface=""/>
            </a:endParaRPr>
          </a:p>
          <a:p>
            <a:r>
              <a:rPr lang="en-NP" b="1" dirty="0">
                <a:latin typeface=""/>
              </a:rPr>
              <a:t>No of rows:  </a:t>
            </a:r>
            <a:r>
              <a:rPr lang="en-NP" dirty="0">
                <a:latin typeface=""/>
              </a:rPr>
              <a:t>766</a:t>
            </a:r>
          </a:p>
          <a:p>
            <a:r>
              <a:rPr lang="en-NP" dirty="0">
                <a:latin typeface=""/>
              </a:rPr>
              <a:t>Only  9 NOC titles </a:t>
            </a:r>
            <a:br>
              <a:rPr lang="en-NP" dirty="0">
                <a:latin typeface=""/>
              </a:rPr>
            </a:br>
            <a:r>
              <a:rPr lang="en-NP" b="1" dirty="0">
                <a:latin typeface=""/>
              </a:rPr>
              <a:t>Primary key:</a:t>
            </a:r>
            <a:r>
              <a:rPr lang="en-US" dirty="0"/>
              <a:t> Economic Region Code +  NOC Code or NOC Title </a:t>
            </a:r>
            <a:endParaRPr lang="en-NP" dirty="0">
              <a:latin typeface=""/>
            </a:endParaRPr>
          </a:p>
        </p:txBody>
      </p:sp>
      <p:pic>
        <p:nvPicPr>
          <p:cNvPr id="18" name="Picture 17">
            <a:extLst>
              <a:ext uri="{FF2B5EF4-FFF2-40B4-BE49-F238E27FC236}">
                <a16:creationId xmlns:a16="http://schemas.microsoft.com/office/drawing/2014/main" id="{3FBE8479-D5B9-A2E2-5E10-FC49815705BB}"/>
              </a:ext>
            </a:extLst>
          </p:cNvPr>
          <p:cNvPicPr>
            <a:picLocks noChangeAspect="1"/>
          </p:cNvPicPr>
          <p:nvPr/>
        </p:nvPicPr>
        <p:blipFill>
          <a:blip r:embed="rId4"/>
          <a:stretch>
            <a:fillRect/>
          </a:stretch>
        </p:blipFill>
        <p:spPr>
          <a:xfrm>
            <a:off x="7158532" y="4173133"/>
            <a:ext cx="4928537" cy="2520159"/>
          </a:xfrm>
          <a:prstGeom prst="rect">
            <a:avLst/>
          </a:prstGeom>
        </p:spPr>
      </p:pic>
    </p:spTree>
    <p:extLst>
      <p:ext uri="{BB962C8B-B14F-4D97-AF65-F5344CB8AC3E}">
        <p14:creationId xmlns:p14="http://schemas.microsoft.com/office/powerpoint/2010/main" val="21156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F112-D757-239B-D3D2-FD44ADCF82CA}"/>
              </a:ext>
            </a:extLst>
          </p:cNvPr>
          <p:cNvSpPr>
            <a:spLocks noGrp="1"/>
          </p:cNvSpPr>
          <p:nvPr>
            <p:ph type="title"/>
          </p:nvPr>
        </p:nvSpPr>
        <p:spPr>
          <a:xfrm>
            <a:off x="416826" y="0"/>
            <a:ext cx="12241322" cy="1325563"/>
          </a:xfrm>
        </p:spPr>
        <p:txBody>
          <a:bodyPr>
            <a:normAutofit/>
          </a:bodyPr>
          <a:lstStyle/>
          <a:p>
            <a:r>
              <a:rPr lang="en-NP" sz="2300" b="1" dirty="0">
                <a:latin typeface=""/>
              </a:rPr>
              <a:t>Objective 1:</a:t>
            </a:r>
            <a:endParaRPr lang="en-NP" sz="2300" dirty="0">
              <a:latin typeface=""/>
            </a:endParaRPr>
          </a:p>
        </p:txBody>
      </p:sp>
      <p:pic>
        <p:nvPicPr>
          <p:cNvPr id="8" name="Picture 7">
            <a:extLst>
              <a:ext uri="{FF2B5EF4-FFF2-40B4-BE49-F238E27FC236}">
                <a16:creationId xmlns:a16="http://schemas.microsoft.com/office/drawing/2014/main" id="{362FF59B-2C74-37EF-5A70-CA22DE5F4C8D}"/>
              </a:ext>
            </a:extLst>
          </p:cNvPr>
          <p:cNvPicPr>
            <a:picLocks noChangeAspect="1"/>
          </p:cNvPicPr>
          <p:nvPr/>
        </p:nvPicPr>
        <p:blipFill>
          <a:blip r:embed="rId3"/>
          <a:stretch>
            <a:fillRect/>
          </a:stretch>
        </p:blipFill>
        <p:spPr>
          <a:xfrm>
            <a:off x="1372723" y="838450"/>
            <a:ext cx="8671185" cy="5780790"/>
          </a:xfrm>
          <a:prstGeom prst="rect">
            <a:avLst/>
          </a:prstGeom>
        </p:spPr>
      </p:pic>
      <p:sp>
        <p:nvSpPr>
          <p:cNvPr id="9" name="TextBox 8">
            <a:extLst>
              <a:ext uri="{FF2B5EF4-FFF2-40B4-BE49-F238E27FC236}">
                <a16:creationId xmlns:a16="http://schemas.microsoft.com/office/drawing/2014/main" id="{FB274F62-1972-0FFB-28CA-0DF40F1D600F}"/>
              </a:ext>
            </a:extLst>
          </p:cNvPr>
          <p:cNvSpPr txBox="1"/>
          <p:nvPr/>
        </p:nvSpPr>
        <p:spPr>
          <a:xfrm>
            <a:off x="7376160" y="5719227"/>
            <a:ext cx="4815840" cy="1138773"/>
          </a:xfrm>
          <a:prstGeom prst="rect">
            <a:avLst/>
          </a:prstGeom>
          <a:noFill/>
        </p:spPr>
        <p:txBody>
          <a:bodyPr wrap="square" rtlCol="0">
            <a:spAutoFit/>
          </a:bodyPr>
          <a:lstStyle/>
          <a:p>
            <a:r>
              <a:rPr lang="en-US" sz="1700" b="0" i="1" dirty="0">
                <a:effectLst/>
                <a:latin typeface="Söhne"/>
              </a:rPr>
              <a:t>More people work in </a:t>
            </a:r>
            <a:r>
              <a:rPr lang="en-US" sz="1700" b="0" i="1" dirty="0">
                <a:solidFill>
                  <a:srgbClr val="FF0000"/>
                </a:solidFill>
                <a:effectLst/>
                <a:latin typeface="Söhne"/>
              </a:rPr>
              <a:t>computer networks and as technicians than in any other tech field</a:t>
            </a:r>
            <a:r>
              <a:rPr lang="en-US" sz="1700" b="0" i="1" dirty="0">
                <a:effectLst/>
                <a:latin typeface="Söhne"/>
              </a:rPr>
              <a:t>. After that, there </a:t>
            </a:r>
            <a:r>
              <a:rPr lang="en-US" sz="1700" b="0" i="1" dirty="0">
                <a:solidFill>
                  <a:srgbClr val="FF0000"/>
                </a:solidFill>
                <a:effectLst/>
                <a:latin typeface="Söhne"/>
              </a:rPr>
              <a:t>are a lot of individuals employed as computer and information systems managers.</a:t>
            </a:r>
            <a:endParaRPr lang="en-NP" sz="1700" i="1" dirty="0">
              <a:solidFill>
                <a:srgbClr val="FF0000"/>
              </a:solidFill>
            </a:endParaRPr>
          </a:p>
        </p:txBody>
      </p:sp>
    </p:spTree>
    <p:extLst>
      <p:ext uri="{BB962C8B-B14F-4D97-AF65-F5344CB8AC3E}">
        <p14:creationId xmlns:p14="http://schemas.microsoft.com/office/powerpoint/2010/main" val="2518384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3043</TotalTime>
  <Words>777</Words>
  <Application>Microsoft Macintosh PowerPoint</Application>
  <PresentationFormat>Widescreen</PresentationFormat>
  <Paragraphs>139</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vt:lpstr>
      <vt:lpstr>Calibri</vt:lpstr>
      <vt:lpstr>Calibri Light</vt:lpstr>
      <vt:lpstr>Google Sans</vt:lpstr>
      <vt:lpstr>Raleway</vt:lpstr>
      <vt:lpstr>Söhne</vt:lpstr>
      <vt:lpstr>Times New Roman</vt:lpstr>
      <vt:lpstr>Office Theme</vt:lpstr>
      <vt:lpstr>Analyzing NOC Job titles across Canada</vt:lpstr>
      <vt:lpstr>Outline</vt:lpstr>
      <vt:lpstr>Objectives</vt:lpstr>
      <vt:lpstr>Dataset collection</vt:lpstr>
      <vt:lpstr>Tools and Technologies used</vt:lpstr>
      <vt:lpstr>Data cleaning and transformation </vt:lpstr>
      <vt:lpstr>PowerPoint Presentation</vt:lpstr>
      <vt:lpstr>Cleaned Dataset used for analysis</vt:lpstr>
      <vt:lpstr>Objective 1:</vt:lpstr>
      <vt:lpstr>PowerPoint Presentation</vt:lpstr>
      <vt:lpstr>PowerPoint Presentation</vt:lpstr>
      <vt:lpstr>PowerPoint Presentation</vt:lpstr>
      <vt:lpstr>PowerPoint Presentation</vt:lpstr>
      <vt:lpstr>Conclusion (From Factors column)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in usage of Generative AI and its impact across various sectors in Canada </dc:title>
  <dc:creator>Raj Prasad Shrestha</dc:creator>
  <cp:lastModifiedBy>Raj Prasad Shrestha</cp:lastModifiedBy>
  <cp:revision>233</cp:revision>
  <dcterms:created xsi:type="dcterms:W3CDTF">2024-04-12T00:40:40Z</dcterms:created>
  <dcterms:modified xsi:type="dcterms:W3CDTF">2024-04-18T22:01:39Z</dcterms:modified>
</cp:coreProperties>
</file>