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59" r:id="rId6"/>
    <p:sldId id="268" r:id="rId7"/>
    <p:sldId id="269" r:id="rId8"/>
    <p:sldId id="260" r:id="rId9"/>
    <p:sldId id="264" r:id="rId10"/>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890"/>
  </p:normalViewPr>
  <p:slideViewPr>
    <p:cSldViewPr snapToGrid="0">
      <p:cViewPr varScale="1">
        <p:scale>
          <a:sx n="90" d="100"/>
          <a:sy n="90" d="100"/>
        </p:scale>
        <p:origin x="23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D565-83DE-EA6A-CD77-649B71AFF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5A3A2D03-62E4-0079-C0A6-17279384A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49FB784B-119B-4BAD-1918-888D84D0A731}"/>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117B5DA1-BC40-7BB3-F0F9-83458FFA1BF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04CE180-AEB1-A412-57A8-1EC912A97861}"/>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60972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7093-E450-7610-822E-D6949644B0D8}"/>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12A1884-8BB7-B83C-0577-87E227D3D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9831D27-02D0-A77B-9AE0-BA11BE370F51}"/>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E36D1E71-741D-0570-8AAE-E3DB310E2B8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6D6AF20-62B5-A0A8-389D-1A9ECD9FEAF5}"/>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83414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98D1F-D6D6-F7C0-2AB2-28042DEE5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7D7B578C-04BB-E0D2-0DEA-2D81E73A4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C08A296-9091-32C2-9055-F1ED78C9D91A}"/>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F0331F34-FAD0-C2AB-DA15-C6AAA0B375D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3E90089-B6FB-CCD2-FD19-3A08CF27BB87}"/>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73226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19F4-E911-26A4-F6CF-1BF5E2817140}"/>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E91510A-4019-8CE4-BEB8-69782D24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1DD536B4-383F-3E43-D842-9C5E5D5C742F}"/>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746976A6-1B52-6D27-47F1-0FA12A3005A7}"/>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28518AE-5BF3-0D30-EB55-FCD74A424362}"/>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32180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0FB4-F10A-1655-DCFD-F84E6A9BD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3FB9BFE2-B85C-3BA1-6B1B-63BECDB4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5AE4C-A770-5DED-91A1-4995F10A9791}"/>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9183089F-C294-2B58-393E-4C760C73211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1670F804-F95D-AAA6-7125-D3CEF192C540}"/>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41120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C74-5318-7494-66E2-0A1CA047BBA3}"/>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AB01C95-FFB0-21F8-867D-549BF5CF41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3DD7F671-4B87-B586-902F-A0D6BC519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267CF11F-2C21-EC3A-F9FF-9B13102620DE}"/>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6" name="Footer Placeholder 5">
            <a:extLst>
              <a:ext uri="{FF2B5EF4-FFF2-40B4-BE49-F238E27FC236}">
                <a16:creationId xmlns:a16="http://schemas.microsoft.com/office/drawing/2014/main" id="{2B38DB39-8B00-B528-037F-EF5ACCD4F7C0}"/>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689E742B-61F3-1608-1429-D78570EB870C}"/>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32093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4BB4-0C5A-8513-EC4B-2DEFB1987487}"/>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569D52B-A9FA-CE1E-67A0-E773C3B40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03C024-AAA9-5935-DA60-0645378354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8D904355-E278-936A-FE7F-1388F05F6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8E9C1-7DCC-E559-35ED-E85333BE1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1781A8E7-9C7E-3CB7-43FA-1BFFBC449E31}"/>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8" name="Footer Placeholder 7">
            <a:extLst>
              <a:ext uri="{FF2B5EF4-FFF2-40B4-BE49-F238E27FC236}">
                <a16:creationId xmlns:a16="http://schemas.microsoft.com/office/drawing/2014/main" id="{F7191FBE-DF34-A1EA-C107-32046899A4AD}"/>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2F9BAAE5-9C67-3A3C-CDEB-757A8C00190E}"/>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53069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A7A4-914A-5BBC-A9BB-7ABCA87D0377}"/>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6E61AD62-05C6-30A5-3F66-954991ECA8BD}"/>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4" name="Footer Placeholder 3">
            <a:extLst>
              <a:ext uri="{FF2B5EF4-FFF2-40B4-BE49-F238E27FC236}">
                <a16:creationId xmlns:a16="http://schemas.microsoft.com/office/drawing/2014/main" id="{E170C24B-E0CA-EA4B-661A-A4B7265A7690}"/>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3D20DEAC-1C32-DC26-F252-9F6B8AFC0B8E}"/>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6745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D9BBD-6450-28D8-8246-5192B251E9D3}"/>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3" name="Footer Placeholder 2">
            <a:extLst>
              <a:ext uri="{FF2B5EF4-FFF2-40B4-BE49-F238E27FC236}">
                <a16:creationId xmlns:a16="http://schemas.microsoft.com/office/drawing/2014/main" id="{164BECB3-2D8C-7EE8-F683-B55415FEA1FA}"/>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3122337A-810D-1F7D-AF5D-FA778FF1E674}"/>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22144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FFC7-EE47-3BFE-7E30-BB268EF81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40BAB550-568F-8456-FAFB-C2A3ADEFC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E84DC687-3B6B-EFDD-6306-2B2AA8328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44D82-28A5-27DF-A95C-3A40494A04F6}"/>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6" name="Footer Placeholder 5">
            <a:extLst>
              <a:ext uri="{FF2B5EF4-FFF2-40B4-BE49-F238E27FC236}">
                <a16:creationId xmlns:a16="http://schemas.microsoft.com/office/drawing/2014/main" id="{54421651-5D82-6593-321C-8632D696B3AF}"/>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E2A03B1-44DF-0331-2EBC-F921A283C015}"/>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132893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5B3A-DC15-D2BA-A243-B3769180B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62AA3736-E56D-5D43-7191-86A018BA2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B090C5F-BEC9-DF0C-22D1-5C996D14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A123B-2974-472C-CE95-9DBE6AC1BE24}"/>
              </a:ext>
            </a:extLst>
          </p:cNvPr>
          <p:cNvSpPr>
            <a:spLocks noGrp="1"/>
          </p:cNvSpPr>
          <p:nvPr>
            <p:ph type="dt" sz="half" idx="10"/>
          </p:nvPr>
        </p:nvSpPr>
        <p:spPr/>
        <p:txBody>
          <a:bodyPr/>
          <a:lstStyle/>
          <a:p>
            <a:fld id="{81E69B91-BFEF-EA4E-BE30-F5FCDF0785F5}" type="datetimeFigureOut">
              <a:rPr lang="en-NP" smtClean="0"/>
              <a:t>11/04/2024</a:t>
            </a:fld>
            <a:endParaRPr lang="en-NP"/>
          </a:p>
        </p:txBody>
      </p:sp>
      <p:sp>
        <p:nvSpPr>
          <p:cNvPr id="6" name="Footer Placeholder 5">
            <a:extLst>
              <a:ext uri="{FF2B5EF4-FFF2-40B4-BE49-F238E27FC236}">
                <a16:creationId xmlns:a16="http://schemas.microsoft.com/office/drawing/2014/main" id="{157D4557-AA4D-1FE0-804C-92F1C5FBE20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85B4AC42-2037-C19E-9F91-AD977A49064C}"/>
              </a:ext>
            </a:extLst>
          </p:cNvPr>
          <p:cNvSpPr>
            <a:spLocks noGrp="1"/>
          </p:cNvSpPr>
          <p:nvPr>
            <p:ph type="sldNum" sz="quarter" idx="12"/>
          </p:nvPr>
        </p:nvSpPr>
        <p:spPr/>
        <p:txBody>
          <a:bodyPr/>
          <a:lstStyle/>
          <a:p>
            <a:fld id="{96589E9D-3E83-BE44-820A-C480E3B3616D}" type="slidenum">
              <a:rPr lang="en-NP" smtClean="0"/>
              <a:t>‹#›</a:t>
            </a:fld>
            <a:endParaRPr lang="en-NP"/>
          </a:p>
        </p:txBody>
      </p:sp>
    </p:spTree>
    <p:extLst>
      <p:ext uri="{BB962C8B-B14F-4D97-AF65-F5344CB8AC3E}">
        <p14:creationId xmlns:p14="http://schemas.microsoft.com/office/powerpoint/2010/main" val="374109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F8E33-14B6-1A88-9572-A80E78A84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61F5729-511D-2F63-6EEC-DD1A3959D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DEDE929-0E15-17C3-415F-76F5E8175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69B91-BFEF-EA4E-BE30-F5FCDF0785F5}" type="datetimeFigureOut">
              <a:rPr lang="en-NP" smtClean="0"/>
              <a:t>11/04/2024</a:t>
            </a:fld>
            <a:endParaRPr lang="en-NP"/>
          </a:p>
        </p:txBody>
      </p:sp>
      <p:sp>
        <p:nvSpPr>
          <p:cNvPr id="5" name="Footer Placeholder 4">
            <a:extLst>
              <a:ext uri="{FF2B5EF4-FFF2-40B4-BE49-F238E27FC236}">
                <a16:creationId xmlns:a16="http://schemas.microsoft.com/office/drawing/2014/main" id="{001ABAE4-01AA-296D-9DD4-8B9D2F0D6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9031F8F9-5A11-2AF6-51F1-40EDB6F0A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89E9D-3E83-BE44-820A-C480E3B3616D}" type="slidenum">
              <a:rPr lang="en-NP" smtClean="0"/>
              <a:t>‹#›</a:t>
            </a:fld>
            <a:endParaRPr lang="en-NP"/>
          </a:p>
        </p:txBody>
      </p:sp>
    </p:spTree>
    <p:extLst>
      <p:ext uri="{BB962C8B-B14F-4D97-AF65-F5344CB8AC3E}">
        <p14:creationId xmlns:p14="http://schemas.microsoft.com/office/powerpoint/2010/main" val="1589617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BF1C-682F-3536-4C62-44952CD24661}"/>
              </a:ext>
            </a:extLst>
          </p:cNvPr>
          <p:cNvSpPr>
            <a:spLocks noGrp="1"/>
          </p:cNvSpPr>
          <p:nvPr>
            <p:ph type="ctrTitle"/>
          </p:nvPr>
        </p:nvSpPr>
        <p:spPr/>
        <p:txBody>
          <a:bodyPr>
            <a:normAutofit/>
          </a:bodyPr>
          <a:lstStyle/>
          <a:p>
            <a:r>
              <a:rPr lang="en-NP" sz="3200" dirty="0">
                <a:latin typeface=""/>
              </a:rPr>
              <a:t>Analyzing Smokers, Cannabis users and e-ciggrate users in Canada</a:t>
            </a:r>
          </a:p>
        </p:txBody>
      </p:sp>
      <p:sp>
        <p:nvSpPr>
          <p:cNvPr id="3" name="Subtitle 2">
            <a:extLst>
              <a:ext uri="{FF2B5EF4-FFF2-40B4-BE49-F238E27FC236}">
                <a16:creationId xmlns:a16="http://schemas.microsoft.com/office/drawing/2014/main" id="{427220C9-96D0-DE08-1D19-07095CF32451}"/>
              </a:ext>
            </a:extLst>
          </p:cNvPr>
          <p:cNvSpPr>
            <a:spLocks noGrp="1"/>
          </p:cNvSpPr>
          <p:nvPr>
            <p:ph type="subTitle" idx="1"/>
          </p:nvPr>
        </p:nvSpPr>
        <p:spPr>
          <a:xfrm>
            <a:off x="4962051" y="5735637"/>
            <a:ext cx="9144000" cy="1655762"/>
          </a:xfrm>
        </p:spPr>
        <p:txBody>
          <a:bodyPr>
            <a:normAutofit/>
          </a:bodyPr>
          <a:lstStyle/>
          <a:p>
            <a:r>
              <a:rPr lang="en-NP" sz="2000" dirty="0">
                <a:latin typeface=""/>
              </a:rPr>
              <a:t>Prepared by: Raj Prasad Shrestha</a:t>
            </a:r>
          </a:p>
        </p:txBody>
      </p:sp>
    </p:spTree>
    <p:extLst>
      <p:ext uri="{BB962C8B-B14F-4D97-AF65-F5344CB8AC3E}">
        <p14:creationId xmlns:p14="http://schemas.microsoft.com/office/powerpoint/2010/main" val="427407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6E2C-0B2A-2433-B53B-3F0C292B1379}"/>
              </a:ext>
            </a:extLst>
          </p:cNvPr>
          <p:cNvSpPr>
            <a:spLocks noGrp="1"/>
          </p:cNvSpPr>
          <p:nvPr>
            <p:ph type="title"/>
          </p:nvPr>
        </p:nvSpPr>
        <p:spPr>
          <a:xfrm>
            <a:off x="428296" y="321632"/>
            <a:ext cx="10515600" cy="1325563"/>
          </a:xfrm>
        </p:spPr>
        <p:txBody>
          <a:bodyPr>
            <a:normAutofit/>
          </a:bodyPr>
          <a:lstStyle/>
          <a:p>
            <a:r>
              <a:rPr lang="en-NP" sz="4000"/>
              <a:t>Objectives</a:t>
            </a:r>
            <a:endParaRPr lang="en-NP" sz="4000" dirty="0"/>
          </a:p>
        </p:txBody>
      </p:sp>
      <p:sp>
        <p:nvSpPr>
          <p:cNvPr id="3" name="Content Placeholder 2">
            <a:extLst>
              <a:ext uri="{FF2B5EF4-FFF2-40B4-BE49-F238E27FC236}">
                <a16:creationId xmlns:a16="http://schemas.microsoft.com/office/drawing/2014/main" id="{3CA9A5E2-252C-6370-31FC-63589D24B389}"/>
              </a:ext>
            </a:extLst>
          </p:cNvPr>
          <p:cNvSpPr>
            <a:spLocks noGrp="1"/>
          </p:cNvSpPr>
          <p:nvPr>
            <p:ph idx="1"/>
          </p:nvPr>
        </p:nvSpPr>
        <p:spPr>
          <a:xfrm>
            <a:off x="960863" y="1581193"/>
            <a:ext cx="10515600" cy="4351338"/>
          </a:xfrm>
        </p:spPr>
        <p:txBody>
          <a:bodyPr>
            <a:normAutofit/>
          </a:bodyPr>
          <a:lstStyle/>
          <a:p>
            <a:pPr marL="0" indent="0">
              <a:buNone/>
            </a:pPr>
            <a:endParaRPr lang="en-NP" dirty="0"/>
          </a:p>
          <a:p>
            <a:endParaRPr lang="en-US" dirty="0"/>
          </a:p>
          <a:p>
            <a:endParaRPr lang="en-US" dirty="0"/>
          </a:p>
          <a:p>
            <a:endParaRPr lang="en-NP" dirty="0"/>
          </a:p>
          <a:p>
            <a:endParaRPr lang="en-US" dirty="0"/>
          </a:p>
        </p:txBody>
      </p:sp>
      <p:sp>
        <p:nvSpPr>
          <p:cNvPr id="4" name="TextBox 3">
            <a:extLst>
              <a:ext uri="{FF2B5EF4-FFF2-40B4-BE49-F238E27FC236}">
                <a16:creationId xmlns:a16="http://schemas.microsoft.com/office/drawing/2014/main" id="{76F3396E-F920-0EC8-2C6B-DDDA51913385}"/>
              </a:ext>
            </a:extLst>
          </p:cNvPr>
          <p:cNvSpPr txBox="1"/>
          <p:nvPr/>
        </p:nvSpPr>
        <p:spPr>
          <a:xfrm>
            <a:off x="299001" y="1451849"/>
            <a:ext cx="12026819" cy="5016758"/>
          </a:xfrm>
          <a:prstGeom prst="rect">
            <a:avLst/>
          </a:prstGeom>
          <a:noFill/>
        </p:spPr>
        <p:txBody>
          <a:bodyPr wrap="non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Identify the Top 5 provinces with the highest number of smokers, cannabis users, and e-cigarette users in 2022.</a:t>
            </a:r>
          </a:p>
          <a:p>
            <a:r>
              <a:rPr lang="en-US" sz="2000" dirty="0">
                <a:latin typeface="Times New Roman" panose="02020603050405020304" pitchFamily="18" charset="0"/>
                <a:cs typeface="Times New Roman" panose="02020603050405020304" pitchFamily="18" charset="0"/>
              </a:rPr>
              <a:t>2. Count the number of people in each age group who are smokers, cannabis users, and e-cigarette users in 2022.</a:t>
            </a:r>
          </a:p>
          <a:p>
            <a:r>
              <a:rPr lang="en-US" sz="2000" dirty="0">
                <a:latin typeface="Times New Roman" panose="02020603050405020304" pitchFamily="18" charset="0"/>
                <a:cs typeface="Times New Roman" panose="02020603050405020304" pitchFamily="18" charset="0"/>
              </a:rPr>
              <a:t>3. Determine the number of male and female smokers, cannabis users, and e-cigarette users in the top 5 provinces </a:t>
            </a:r>
          </a:p>
          <a:p>
            <a:r>
              <a:rPr lang="en-US" sz="2000" dirty="0">
                <a:latin typeface="Times New Roman" panose="02020603050405020304" pitchFamily="18" charset="0"/>
                <a:cs typeface="Times New Roman" panose="02020603050405020304" pitchFamily="18" charset="0"/>
              </a:rPr>
              <a:t>in 2022.</a:t>
            </a:r>
          </a:p>
          <a:p>
            <a:r>
              <a:rPr lang="en-US" sz="2000" dirty="0">
                <a:latin typeface="Times New Roman" panose="02020603050405020304" pitchFamily="18" charset="0"/>
                <a:cs typeface="Times New Roman" panose="02020603050405020304" pitchFamily="18" charset="0"/>
              </a:rPr>
              <a:t>4. Track the number of smokers, cannabis users, and e-cigarette users each year(From 2015- 2022) in each province.</a:t>
            </a:r>
          </a:p>
          <a:p>
            <a:r>
              <a:rPr lang="en-US" sz="2000" dirty="0">
                <a:latin typeface="Times New Roman" panose="02020603050405020304" pitchFamily="18" charset="0"/>
                <a:cs typeface="Times New Roman" panose="02020603050405020304" pitchFamily="18" charset="0"/>
              </a:rPr>
              <a:t>5. Estimate the number of smokers, cannabis users, and e-cigarette users for the next five years.(2023- 2027)</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NP" sz="2400" dirty="0">
                <a:latin typeface="Times New Roman" panose="02020603050405020304" pitchFamily="18" charset="0"/>
                <a:cs typeface="Times New Roman" panose="02020603050405020304" pitchFamily="18" charset="0"/>
              </a:rPr>
              <a:t>Interested Stakeholders in the above mentioned objectives:</a:t>
            </a:r>
          </a:p>
          <a:p>
            <a:r>
              <a:rPr lang="en-US" sz="2400" dirty="0">
                <a:latin typeface="Times New Roman" panose="02020603050405020304" pitchFamily="18" charset="0"/>
                <a:cs typeface="Times New Roman" panose="02020603050405020304" pitchFamily="18" charset="0"/>
              </a:rPr>
              <a:t>   1</a:t>
            </a:r>
            <a:r>
              <a:rPr lang="en-US" sz="2400" b="1" dirty="0">
                <a:latin typeface="Times New Roman" panose="02020603050405020304" pitchFamily="18" charset="0"/>
                <a:cs typeface="Times New Roman" panose="02020603050405020304" pitchFamily="18" charset="0"/>
              </a:rPr>
              <a:t>. Government of Canada</a:t>
            </a:r>
          </a:p>
          <a:p>
            <a:r>
              <a:rPr lang="en-US" sz="2400" b="1" dirty="0">
                <a:latin typeface="Times New Roman" panose="02020603050405020304" pitchFamily="18" charset="0"/>
                <a:cs typeface="Times New Roman" panose="02020603050405020304" pitchFamily="18" charset="0"/>
              </a:rPr>
              <a:t>   2. Health care organizations</a:t>
            </a:r>
          </a:p>
          <a:p>
            <a:r>
              <a:rPr lang="en-US" sz="2400" b="1" dirty="0">
                <a:latin typeface="Times New Roman" panose="02020603050405020304" pitchFamily="18" charset="0"/>
                <a:cs typeface="Times New Roman" panose="02020603050405020304" pitchFamily="18" charset="0"/>
              </a:rPr>
              <a:t>   3. Researchers</a:t>
            </a:r>
          </a:p>
          <a:p>
            <a:r>
              <a:rPr lang="en-US" sz="2400" b="1" dirty="0">
                <a:latin typeface="Times New Roman" panose="02020603050405020304" pitchFamily="18" charset="0"/>
                <a:cs typeface="Times New Roman" panose="02020603050405020304" pitchFamily="18" charset="0"/>
              </a:rPr>
              <a:t>   4. Businesses</a:t>
            </a:r>
            <a:endParaRPr lang="en-NP"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53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552450" y="500062"/>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Objective 1 : Identify the Top 5 provinces with the highest number of smokers, cannabis users, and e-cigarette users in 2022.</a:t>
            </a:r>
            <a:endParaRPr lang="en-NP" sz="2400" dirty="0"/>
          </a:p>
        </p:txBody>
      </p:sp>
      <p:pic>
        <p:nvPicPr>
          <p:cNvPr id="11" name="Content Placeholder 10">
            <a:extLst>
              <a:ext uri="{FF2B5EF4-FFF2-40B4-BE49-F238E27FC236}">
                <a16:creationId xmlns:a16="http://schemas.microsoft.com/office/drawing/2014/main" id="{49DAF2B6-D80C-E54D-3129-8B9962D398E8}"/>
              </a:ext>
            </a:extLst>
          </p:cNvPr>
          <p:cNvPicPr>
            <a:picLocks noGrp="1" noChangeAspect="1"/>
          </p:cNvPicPr>
          <p:nvPr>
            <p:ph idx="1"/>
          </p:nvPr>
        </p:nvPicPr>
        <p:blipFill>
          <a:blip r:embed="rId2"/>
          <a:stretch>
            <a:fillRect/>
          </a:stretch>
        </p:blipFill>
        <p:spPr>
          <a:xfrm>
            <a:off x="3150076" y="1825624"/>
            <a:ext cx="6193949" cy="4424249"/>
          </a:xfrm>
        </p:spPr>
      </p:pic>
    </p:spTree>
    <p:extLst>
      <p:ext uri="{BB962C8B-B14F-4D97-AF65-F5344CB8AC3E}">
        <p14:creationId xmlns:p14="http://schemas.microsoft.com/office/powerpoint/2010/main" val="39648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623887" y="666751"/>
            <a:ext cx="11177588" cy="1276350"/>
          </a:xfrm>
        </p:spPr>
        <p:txBody>
          <a:bodyPr>
            <a:normAutofit fontScale="90000"/>
          </a:bodyPr>
          <a:lstStyle/>
          <a:p>
            <a:r>
              <a:rPr lang="en-US" sz="2700" dirty="0">
                <a:latin typeface="Times New Roman" panose="02020603050405020304" pitchFamily="18" charset="0"/>
                <a:cs typeface="Times New Roman" panose="02020603050405020304" pitchFamily="18" charset="0"/>
              </a:rPr>
              <a:t>Objective 2:  Count the number of people in each age group who are smokers, cannabis users, and e-cigarette users in 2022.</a:t>
            </a:r>
            <a:br>
              <a:rPr lang="en-US" sz="4000" dirty="0">
                <a:latin typeface="Times New Roman" panose="02020603050405020304" pitchFamily="18" charset="0"/>
                <a:cs typeface="Times New Roman" panose="02020603050405020304" pitchFamily="18" charset="0"/>
              </a:rPr>
            </a:br>
            <a:endParaRPr lang="en-NP" sz="4000" dirty="0"/>
          </a:p>
        </p:txBody>
      </p:sp>
      <p:pic>
        <p:nvPicPr>
          <p:cNvPr id="13" name="Content Placeholder 12">
            <a:extLst>
              <a:ext uri="{FF2B5EF4-FFF2-40B4-BE49-F238E27FC236}">
                <a16:creationId xmlns:a16="http://schemas.microsoft.com/office/drawing/2014/main" id="{37BAABC1-7E73-2D33-E6AE-657DCE2C9603}"/>
              </a:ext>
            </a:extLst>
          </p:cNvPr>
          <p:cNvPicPr>
            <a:picLocks noGrp="1" noChangeAspect="1"/>
          </p:cNvPicPr>
          <p:nvPr>
            <p:ph idx="1"/>
          </p:nvPr>
        </p:nvPicPr>
        <p:blipFill>
          <a:blip r:embed="rId2"/>
          <a:stretch>
            <a:fillRect/>
          </a:stretch>
        </p:blipFill>
        <p:spPr>
          <a:xfrm>
            <a:off x="3050063" y="2120900"/>
            <a:ext cx="6091873" cy="4351338"/>
          </a:xfrm>
        </p:spPr>
      </p:pic>
    </p:spTree>
    <p:extLst>
      <p:ext uri="{BB962C8B-B14F-4D97-AF65-F5344CB8AC3E}">
        <p14:creationId xmlns:p14="http://schemas.microsoft.com/office/powerpoint/2010/main" val="1078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a:xfrm>
            <a:off x="709613" y="500062"/>
            <a:ext cx="10515600" cy="1325563"/>
          </a:xfrm>
        </p:spPr>
        <p:txBody>
          <a:bodyPr>
            <a:normAutofit/>
          </a:bodyPr>
          <a:lstStyle/>
          <a:p>
            <a:r>
              <a:rPr lang="en-US" sz="2400" dirty="0">
                <a:latin typeface="Times New Roman" panose="02020603050405020304" pitchFamily="18" charset="0"/>
                <a:cs typeface="Times New Roman" panose="02020603050405020304" pitchFamily="18" charset="0"/>
              </a:rPr>
              <a:t>Objective 3:  Determine the number of male and female smokers, cannabis users, and e-cigarette users in the top 5 provinces  in 2022</a:t>
            </a:r>
            <a:r>
              <a:rPr lang="en-US" sz="3600" dirty="0">
                <a:latin typeface="Times New Roman" panose="02020603050405020304" pitchFamily="18" charset="0"/>
                <a:cs typeface="Times New Roman" panose="02020603050405020304" pitchFamily="18" charset="0"/>
              </a:rPr>
              <a:t>.</a:t>
            </a:r>
          </a:p>
        </p:txBody>
      </p:sp>
      <p:pic>
        <p:nvPicPr>
          <p:cNvPr id="13" name="Content Placeholder 12">
            <a:extLst>
              <a:ext uri="{FF2B5EF4-FFF2-40B4-BE49-F238E27FC236}">
                <a16:creationId xmlns:a16="http://schemas.microsoft.com/office/drawing/2014/main" id="{68FAE02B-1371-399F-6937-F94000F536F7}"/>
              </a:ext>
            </a:extLst>
          </p:cNvPr>
          <p:cNvPicPr>
            <a:picLocks noGrp="1" noChangeAspect="1"/>
          </p:cNvPicPr>
          <p:nvPr>
            <p:ph idx="1"/>
          </p:nvPr>
        </p:nvPicPr>
        <p:blipFill>
          <a:blip r:embed="rId2"/>
          <a:stretch>
            <a:fillRect/>
          </a:stretch>
        </p:blipFill>
        <p:spPr>
          <a:xfrm>
            <a:off x="3050063" y="1825625"/>
            <a:ext cx="6091873" cy="4351338"/>
          </a:xfrm>
        </p:spPr>
      </p:pic>
    </p:spTree>
    <p:extLst>
      <p:ext uri="{BB962C8B-B14F-4D97-AF65-F5344CB8AC3E}">
        <p14:creationId xmlns:p14="http://schemas.microsoft.com/office/powerpoint/2010/main" val="9316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Objective 4: Track the number of smokers, cannabis users, and e-cigarette users each year in each province</a:t>
            </a:r>
            <a:r>
              <a:rPr lang="en-US" sz="44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1A797594-DFBA-33F3-755D-894129229A95}"/>
              </a:ext>
            </a:extLst>
          </p:cNvPr>
          <p:cNvSpPr>
            <a:spLocks noGrp="1"/>
          </p:cNvSpPr>
          <p:nvPr>
            <p:ph idx="1"/>
          </p:nvPr>
        </p:nvSpPr>
        <p:spPr/>
        <p:txBody>
          <a:bodyPr/>
          <a:lstStyle/>
          <a:p>
            <a:endParaRPr lang="en-NP"/>
          </a:p>
        </p:txBody>
      </p:sp>
      <p:pic>
        <p:nvPicPr>
          <p:cNvPr id="5" name="Picture 4">
            <a:extLst>
              <a:ext uri="{FF2B5EF4-FFF2-40B4-BE49-F238E27FC236}">
                <a16:creationId xmlns:a16="http://schemas.microsoft.com/office/drawing/2014/main" id="{4BD2091A-1A67-F4BD-CB42-549A34546756}"/>
              </a:ext>
            </a:extLst>
          </p:cNvPr>
          <p:cNvPicPr>
            <a:picLocks noChangeAspect="1"/>
          </p:cNvPicPr>
          <p:nvPr/>
        </p:nvPicPr>
        <p:blipFill>
          <a:blip r:embed="rId2"/>
          <a:stretch>
            <a:fillRect/>
          </a:stretch>
        </p:blipFill>
        <p:spPr>
          <a:xfrm>
            <a:off x="838200" y="1888807"/>
            <a:ext cx="10815638" cy="4326255"/>
          </a:xfrm>
          <a:prstGeom prst="rect">
            <a:avLst/>
          </a:prstGeom>
        </p:spPr>
      </p:pic>
    </p:spTree>
    <p:extLst>
      <p:ext uri="{BB962C8B-B14F-4D97-AF65-F5344CB8AC3E}">
        <p14:creationId xmlns:p14="http://schemas.microsoft.com/office/powerpoint/2010/main" val="369177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Objective 5. Estimate the number of smokers, cannabis users, and e-cigarette users for the next five years.</a:t>
            </a:r>
          </a:p>
        </p:txBody>
      </p:sp>
      <p:pic>
        <p:nvPicPr>
          <p:cNvPr id="15" name="Content Placeholder 14">
            <a:extLst>
              <a:ext uri="{FF2B5EF4-FFF2-40B4-BE49-F238E27FC236}">
                <a16:creationId xmlns:a16="http://schemas.microsoft.com/office/drawing/2014/main" id="{DED91947-E928-0ED0-AC30-88E1E586EFEB}"/>
              </a:ext>
            </a:extLst>
          </p:cNvPr>
          <p:cNvPicPr>
            <a:picLocks noGrp="1" noChangeAspect="1"/>
          </p:cNvPicPr>
          <p:nvPr>
            <p:ph idx="1"/>
          </p:nvPr>
        </p:nvPicPr>
        <p:blipFill>
          <a:blip r:embed="rId2"/>
          <a:stretch>
            <a:fillRect/>
          </a:stretch>
        </p:blipFill>
        <p:spPr>
          <a:xfrm>
            <a:off x="3050063" y="1825625"/>
            <a:ext cx="6091873" cy="4351338"/>
          </a:xfrm>
        </p:spPr>
      </p:pic>
    </p:spTree>
    <p:extLst>
      <p:ext uri="{BB962C8B-B14F-4D97-AF65-F5344CB8AC3E}">
        <p14:creationId xmlns:p14="http://schemas.microsoft.com/office/powerpoint/2010/main" val="258603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Objective 5. Estimate the number of smokers, cannabis users, and e-cigarette users for the next five years.</a:t>
            </a:r>
          </a:p>
        </p:txBody>
      </p:sp>
      <p:pic>
        <p:nvPicPr>
          <p:cNvPr id="9" name="Content Placeholder 8">
            <a:extLst>
              <a:ext uri="{FF2B5EF4-FFF2-40B4-BE49-F238E27FC236}">
                <a16:creationId xmlns:a16="http://schemas.microsoft.com/office/drawing/2014/main" id="{2A6AFA5C-7E39-87C7-CA65-7F82FC5A9E96}"/>
              </a:ext>
            </a:extLst>
          </p:cNvPr>
          <p:cNvPicPr>
            <a:picLocks noGrp="1" noChangeAspect="1"/>
          </p:cNvPicPr>
          <p:nvPr>
            <p:ph idx="1"/>
          </p:nvPr>
        </p:nvPicPr>
        <p:blipFill>
          <a:blip r:embed="rId2"/>
          <a:stretch>
            <a:fillRect/>
          </a:stretch>
        </p:blipFill>
        <p:spPr>
          <a:xfrm>
            <a:off x="1277019" y="1690688"/>
            <a:ext cx="6091873" cy="4351338"/>
          </a:xfrm>
        </p:spPr>
      </p:pic>
      <p:pic>
        <p:nvPicPr>
          <p:cNvPr id="11" name="Picture 10">
            <a:extLst>
              <a:ext uri="{FF2B5EF4-FFF2-40B4-BE49-F238E27FC236}">
                <a16:creationId xmlns:a16="http://schemas.microsoft.com/office/drawing/2014/main" id="{3ABF92FD-F4FF-AD29-9E68-94802FD56BC4}"/>
              </a:ext>
            </a:extLst>
          </p:cNvPr>
          <p:cNvPicPr>
            <a:picLocks noChangeAspect="1"/>
          </p:cNvPicPr>
          <p:nvPr/>
        </p:nvPicPr>
        <p:blipFill>
          <a:blip r:embed="rId3"/>
          <a:stretch>
            <a:fillRect/>
          </a:stretch>
        </p:blipFill>
        <p:spPr>
          <a:xfrm>
            <a:off x="8155569" y="3645210"/>
            <a:ext cx="3530600" cy="2489200"/>
          </a:xfrm>
          <a:prstGeom prst="rect">
            <a:avLst/>
          </a:prstGeom>
        </p:spPr>
      </p:pic>
    </p:spTree>
    <p:extLst>
      <p:ext uri="{BB962C8B-B14F-4D97-AF65-F5344CB8AC3E}">
        <p14:creationId xmlns:p14="http://schemas.microsoft.com/office/powerpoint/2010/main" val="1690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32CE-36EC-A132-F447-882E376D416E}"/>
              </a:ext>
            </a:extLst>
          </p:cNvPr>
          <p:cNvSpPr>
            <a:spLocks noGrp="1"/>
          </p:cNvSpPr>
          <p:nvPr>
            <p:ph type="title"/>
          </p:nvPr>
        </p:nvSpPr>
        <p:spPr/>
        <p:txBody>
          <a:bodyPr>
            <a:normAutofit/>
          </a:bodyPr>
          <a:lstStyle/>
          <a:p>
            <a:r>
              <a:rPr lang="en-NP" sz="3600" dirty="0"/>
              <a:t>Favorable Actions by each stakeholder</a:t>
            </a:r>
          </a:p>
        </p:txBody>
      </p:sp>
      <p:sp>
        <p:nvSpPr>
          <p:cNvPr id="3" name="Content Placeholder 2">
            <a:extLst>
              <a:ext uri="{FF2B5EF4-FFF2-40B4-BE49-F238E27FC236}">
                <a16:creationId xmlns:a16="http://schemas.microsoft.com/office/drawing/2014/main" id="{F2117707-EFE8-0BA3-03CC-CFA363718C91}"/>
              </a:ext>
            </a:extLst>
          </p:cNvPr>
          <p:cNvSpPr>
            <a:spLocks noGrp="1"/>
          </p:cNvSpPr>
          <p:nvPr>
            <p:ph idx="1"/>
          </p:nvPr>
        </p:nvSpPr>
        <p:spPr/>
        <p:txBody>
          <a:bodyPr/>
          <a:lstStyle/>
          <a:p>
            <a:pPr marL="0" indent="0">
              <a:buNone/>
            </a:pPr>
            <a:endParaRPr lang="en-NP" dirty="0"/>
          </a:p>
          <a:p>
            <a:pPr marL="0" indent="0">
              <a:buNone/>
            </a:pPr>
            <a:endParaRPr lang="en-NP" dirty="0"/>
          </a:p>
        </p:txBody>
      </p:sp>
      <p:sp>
        <p:nvSpPr>
          <p:cNvPr id="4" name="TextBox 3">
            <a:extLst>
              <a:ext uri="{FF2B5EF4-FFF2-40B4-BE49-F238E27FC236}">
                <a16:creationId xmlns:a16="http://schemas.microsoft.com/office/drawing/2014/main" id="{EF510A0E-A577-0955-A6EA-B2C285CC726E}"/>
              </a:ext>
            </a:extLst>
          </p:cNvPr>
          <p:cNvSpPr txBox="1"/>
          <p:nvPr/>
        </p:nvSpPr>
        <p:spPr>
          <a:xfrm>
            <a:off x="1561171" y="1690688"/>
            <a:ext cx="184731" cy="646331"/>
          </a:xfrm>
          <a:prstGeom prst="rect">
            <a:avLst/>
          </a:prstGeom>
          <a:noFill/>
        </p:spPr>
        <p:txBody>
          <a:bodyPr wrap="square" rtlCol="0">
            <a:spAutoFit/>
          </a:bodyPr>
          <a:lstStyle/>
          <a:p>
            <a:endParaRPr lang="en-NP"/>
          </a:p>
          <a:p>
            <a:endParaRPr lang="en-NP" dirty="0"/>
          </a:p>
        </p:txBody>
      </p:sp>
      <p:sp>
        <p:nvSpPr>
          <p:cNvPr id="6" name="TextBox 5">
            <a:extLst>
              <a:ext uri="{FF2B5EF4-FFF2-40B4-BE49-F238E27FC236}">
                <a16:creationId xmlns:a16="http://schemas.microsoft.com/office/drawing/2014/main" id="{8DABE735-DAE9-CC4B-85EF-78194E85E352}"/>
              </a:ext>
            </a:extLst>
          </p:cNvPr>
          <p:cNvSpPr txBox="1"/>
          <p:nvPr/>
        </p:nvSpPr>
        <p:spPr>
          <a:xfrm>
            <a:off x="917811" y="1600637"/>
            <a:ext cx="10675098" cy="4801314"/>
          </a:xfrm>
          <a:prstGeom prst="rect">
            <a:avLst/>
          </a:prstGeom>
          <a:noFill/>
        </p:spPr>
        <p:txBody>
          <a:bodyPr wrap="square">
            <a:spAutoFit/>
          </a:bodyPr>
          <a:lstStyle/>
          <a:p>
            <a:endParaRPr lang="en-NP" dirty="0"/>
          </a:p>
          <a:p>
            <a:r>
              <a:rPr lang="en-NP" dirty="0"/>
              <a:t>1. Government Agencies: They might make new rules or programs to help people quit smoking or using cannabis. For example, if they find out that a lot of young people smoking and using canabis and e-cigrattes , they might make stricter rules or some limitation about selling them to minors.</a:t>
            </a:r>
          </a:p>
          <a:p>
            <a:endParaRPr lang="en-NP" dirty="0"/>
          </a:p>
          <a:p>
            <a:r>
              <a:rPr lang="en-NP" dirty="0"/>
              <a:t>2. Researchers: They could study the data more to see if there are patterns in who uses these things and why. For instance, they might find out that people in certain areas are more likely to smoke because they feel more stressed.</a:t>
            </a:r>
          </a:p>
          <a:p>
            <a:endParaRPr lang="en-NP" dirty="0"/>
          </a:p>
          <a:p>
            <a:r>
              <a:rPr lang="en-NP" dirty="0"/>
              <a:t>3. Health Organizations: These groups might use the information to make brochures or websites with tips on how to quit smoking or using drugs. For example, they might make a poster showing the dangers of smoking and put it up in schools.</a:t>
            </a:r>
          </a:p>
          <a:p>
            <a:endParaRPr lang="en-NP" dirty="0"/>
          </a:p>
          <a:p>
            <a:r>
              <a:rPr lang="en-NP" dirty="0"/>
              <a:t>4. Businesses: Companies that sell cigarettes or vaping products might use the data to decide where to advertise or what kind of products to make. If they see that a lot of young people are using e-cigarettes, they might make flavors that appeal to them.</a:t>
            </a:r>
          </a:p>
          <a:p>
            <a:endParaRPr lang="en-NP" dirty="0"/>
          </a:p>
        </p:txBody>
      </p:sp>
    </p:spTree>
    <p:extLst>
      <p:ext uri="{BB962C8B-B14F-4D97-AF65-F5344CB8AC3E}">
        <p14:creationId xmlns:p14="http://schemas.microsoft.com/office/powerpoint/2010/main" val="224362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2304</TotalTime>
  <Words>508</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Analyzing Smokers, Cannabis users and e-ciggrate users in Canada</vt:lpstr>
      <vt:lpstr>Objectives</vt:lpstr>
      <vt:lpstr>Objective 1 : Identify the Top 5 provinces with the highest number of smokers, cannabis users, and e-cigarette users in 2022.</vt:lpstr>
      <vt:lpstr>Objective 2:  Count the number of people in each age group who are smokers, cannabis users, and e-cigarette users in 2022. </vt:lpstr>
      <vt:lpstr>Objective 3:  Determine the number of male and female smokers, cannabis users, and e-cigarette users in the top 5 provinces  in 2022.</vt:lpstr>
      <vt:lpstr>Objective 4: Track the number of smokers, cannabis users, and e-cigarette users each year in each province.</vt:lpstr>
      <vt:lpstr>Objective 5. Estimate the number of smokers, cannabis users, and e-cigarette users for the next five years.</vt:lpstr>
      <vt:lpstr>Objective 5. Estimate the number of smokers, cannabis users, and e-cigarette users for the next five years.</vt:lpstr>
      <vt:lpstr>Favorable Actions by each stakeholder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Health Analysis</dc:title>
  <dc:creator>Raj Prasad Shrestha</dc:creator>
  <cp:lastModifiedBy>Raj Prasad Shrestha</cp:lastModifiedBy>
  <cp:revision>43</cp:revision>
  <dcterms:created xsi:type="dcterms:W3CDTF">2024-04-08T07:15:47Z</dcterms:created>
  <dcterms:modified xsi:type="dcterms:W3CDTF">2024-04-12T21:19:35Z</dcterms:modified>
</cp:coreProperties>
</file>