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:\Users\ARTTC\Desktop\PHP\PHP Tutorial\imag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79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>
            <a:noAutofit/>
          </a:bodyPr>
          <a:lstStyle/>
          <a:p>
            <a:r>
              <a:rPr lang="en-IN" sz="199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</a:t>
            </a:r>
            <a:endParaRPr lang="en-IN" sz="199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Operators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Operators are used to perform operations on variables and values.</a:t>
            </a:r>
          </a:p>
          <a:p>
            <a:r>
              <a:rPr lang="en-IN" dirty="0" smtClean="0"/>
              <a:t>PHP divides the operators in the following groups:</a:t>
            </a:r>
          </a:p>
          <a:p>
            <a:pPr lvl="0"/>
            <a:r>
              <a:rPr lang="en-IN" dirty="0" smtClean="0"/>
              <a:t>Arithmetic operators</a:t>
            </a:r>
          </a:p>
          <a:p>
            <a:pPr lvl="0"/>
            <a:r>
              <a:rPr lang="en-IN" dirty="0" smtClean="0"/>
              <a:t>Assignment operators</a:t>
            </a:r>
          </a:p>
          <a:p>
            <a:pPr lvl="0"/>
            <a:r>
              <a:rPr lang="en-IN" dirty="0" smtClean="0"/>
              <a:t>Comparison operators</a:t>
            </a:r>
          </a:p>
          <a:p>
            <a:pPr lvl="0"/>
            <a:r>
              <a:rPr lang="en-IN" dirty="0" smtClean="0"/>
              <a:t>Increment/Decrement operators</a:t>
            </a:r>
          </a:p>
          <a:p>
            <a:pPr lvl="0"/>
            <a:r>
              <a:rPr lang="en-IN" dirty="0" smtClean="0"/>
              <a:t>Logical operators</a:t>
            </a:r>
          </a:p>
          <a:p>
            <a:pPr lvl="0"/>
            <a:r>
              <a:rPr lang="en-IN" dirty="0" smtClean="0"/>
              <a:t>String operators</a:t>
            </a:r>
          </a:p>
          <a:p>
            <a:pPr lvl="0"/>
            <a:r>
              <a:rPr lang="en-IN" dirty="0" smtClean="0"/>
              <a:t>Array operators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Arithmetic Operators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990600"/>
          <a:ext cx="8991600" cy="5638801"/>
        </p:xfrm>
        <a:graphic>
          <a:graphicData uri="http://schemas.openxmlformats.org/drawingml/2006/table">
            <a:tbl>
              <a:tblPr/>
              <a:tblGrid>
                <a:gridCol w="1423670"/>
                <a:gridCol w="1929130"/>
                <a:gridCol w="1371600"/>
                <a:gridCol w="4267200"/>
              </a:tblGrid>
              <a:tr h="7086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360"/>
                        </a:spcBef>
                        <a:spcAft>
                          <a:spcPts val="1360"/>
                        </a:spcAft>
                      </a:pPr>
                      <a:r>
                        <a:rPr lang="en-IN" sz="18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Operator</a:t>
                      </a:r>
                      <a:endParaRPr lang="en-IN" sz="2000" b="1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130059" marR="65329" marT="65329" marB="65329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360"/>
                        </a:spcBef>
                        <a:spcAft>
                          <a:spcPts val="1360"/>
                        </a:spcAft>
                      </a:pPr>
                      <a:r>
                        <a:rPr lang="en-IN" sz="18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Name</a:t>
                      </a:r>
                      <a:endParaRPr lang="en-IN" sz="2000" b="1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329" marR="65329" marT="65329" marB="65329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360"/>
                        </a:spcBef>
                        <a:spcAft>
                          <a:spcPts val="1360"/>
                        </a:spcAft>
                      </a:pPr>
                      <a:r>
                        <a:rPr lang="en-IN" sz="1800" b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Example</a:t>
                      </a:r>
                      <a:endParaRPr lang="en-IN" sz="2000" b="1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8990" marR="65329" marT="65329" marB="65329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360"/>
                        </a:spcBef>
                        <a:spcAft>
                          <a:spcPts val="1360"/>
                        </a:spcAft>
                      </a:pPr>
                      <a:r>
                        <a:rPr lang="en-IN" sz="1800" b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Result</a:t>
                      </a:r>
                      <a:endParaRPr lang="en-IN" sz="2000" b="1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8990" marR="65329" marT="65329" marB="65329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</a:tr>
              <a:tr h="7086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360"/>
                        </a:spcBef>
                        <a:spcAft>
                          <a:spcPts val="1360"/>
                        </a:spcAft>
                      </a:pPr>
                      <a:r>
                        <a:rPr lang="en-IN" sz="18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+</a:t>
                      </a:r>
                      <a:endParaRPr lang="en-IN" sz="2000" b="1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130059" marR="65329" marT="65329" marB="65329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360"/>
                        </a:spcBef>
                        <a:spcAft>
                          <a:spcPts val="1360"/>
                        </a:spcAft>
                      </a:pPr>
                      <a:r>
                        <a:rPr lang="en-IN" sz="18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Addition</a:t>
                      </a:r>
                      <a:endParaRPr lang="en-IN" sz="2000" b="1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329" marR="65329" marT="65329" marB="653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360"/>
                        </a:spcBef>
                        <a:spcAft>
                          <a:spcPts val="1360"/>
                        </a:spcAft>
                      </a:pPr>
                      <a:r>
                        <a:rPr lang="en-IN" sz="18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$x + $y</a:t>
                      </a:r>
                      <a:endParaRPr lang="en-IN" sz="2000" b="1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8990" marR="65329" marT="65329" marB="653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360"/>
                        </a:spcBef>
                        <a:spcAft>
                          <a:spcPts val="1360"/>
                        </a:spcAft>
                      </a:pPr>
                      <a:r>
                        <a:rPr lang="en-IN" sz="1800" b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Sum of $x and $y</a:t>
                      </a:r>
                      <a:endParaRPr lang="en-IN" sz="2000" b="1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8990" marR="65329" marT="65329" marB="65329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849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360"/>
                        </a:spcBef>
                        <a:spcAft>
                          <a:spcPts val="1360"/>
                        </a:spcAft>
                      </a:pPr>
                      <a:r>
                        <a:rPr lang="en-IN" sz="18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-</a:t>
                      </a:r>
                      <a:endParaRPr lang="en-IN" sz="2000" b="1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130059" marR="65329" marT="65329" marB="65329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360"/>
                        </a:spcBef>
                        <a:spcAft>
                          <a:spcPts val="1360"/>
                        </a:spcAft>
                      </a:pPr>
                      <a:r>
                        <a:rPr lang="en-IN" sz="18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Subtraction</a:t>
                      </a:r>
                      <a:endParaRPr lang="en-IN" sz="2000" b="1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329" marR="65329" marT="65329" marB="653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360"/>
                        </a:spcBef>
                        <a:spcAft>
                          <a:spcPts val="1360"/>
                        </a:spcAft>
                      </a:pPr>
                      <a:r>
                        <a:rPr lang="en-IN" sz="1800" b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$x - $y</a:t>
                      </a:r>
                      <a:endParaRPr lang="en-IN" sz="2000" b="1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8990" marR="65329" marT="65329" marB="653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360"/>
                        </a:spcBef>
                        <a:spcAft>
                          <a:spcPts val="1360"/>
                        </a:spcAft>
                      </a:pPr>
                      <a:r>
                        <a:rPr lang="en-IN" sz="1800" b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Difference of $x and $y</a:t>
                      </a:r>
                      <a:endParaRPr lang="en-IN" sz="2000" b="1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8990" marR="65329" marT="65329" marB="65329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49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360"/>
                        </a:spcBef>
                        <a:spcAft>
                          <a:spcPts val="1360"/>
                        </a:spcAft>
                      </a:pPr>
                      <a:r>
                        <a:rPr lang="en-IN" sz="18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*</a:t>
                      </a:r>
                      <a:endParaRPr lang="en-IN" sz="2000" b="1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130059" marR="65329" marT="65329" marB="65329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360"/>
                        </a:spcBef>
                        <a:spcAft>
                          <a:spcPts val="1360"/>
                        </a:spcAft>
                      </a:pPr>
                      <a:r>
                        <a:rPr lang="en-IN" sz="18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Multiplication</a:t>
                      </a:r>
                      <a:endParaRPr lang="en-IN" sz="2000" b="1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329" marR="65329" marT="65329" marB="653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360"/>
                        </a:spcBef>
                        <a:spcAft>
                          <a:spcPts val="1360"/>
                        </a:spcAft>
                      </a:pPr>
                      <a:r>
                        <a:rPr lang="en-IN" sz="18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$x * $y</a:t>
                      </a:r>
                      <a:endParaRPr lang="en-IN" sz="2000" b="1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8990" marR="65329" marT="65329" marB="653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360"/>
                        </a:spcBef>
                        <a:spcAft>
                          <a:spcPts val="1360"/>
                        </a:spcAft>
                      </a:pPr>
                      <a:r>
                        <a:rPr lang="en-IN" sz="18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Product of $x and $y</a:t>
                      </a:r>
                      <a:endParaRPr lang="en-IN" sz="2000" b="1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8990" marR="65329" marT="65329" marB="65329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7086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360"/>
                        </a:spcBef>
                        <a:spcAft>
                          <a:spcPts val="1360"/>
                        </a:spcAft>
                      </a:pPr>
                      <a:r>
                        <a:rPr lang="en-IN" sz="18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/</a:t>
                      </a:r>
                      <a:endParaRPr lang="en-IN" sz="2000" b="1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130059" marR="65329" marT="65329" marB="65329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360"/>
                        </a:spcBef>
                        <a:spcAft>
                          <a:spcPts val="1360"/>
                        </a:spcAft>
                      </a:pPr>
                      <a:r>
                        <a:rPr lang="en-IN" sz="18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Division</a:t>
                      </a:r>
                      <a:endParaRPr lang="en-IN" sz="2000" b="1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329" marR="65329" marT="65329" marB="653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360"/>
                        </a:spcBef>
                        <a:spcAft>
                          <a:spcPts val="1360"/>
                        </a:spcAft>
                      </a:pPr>
                      <a:r>
                        <a:rPr lang="en-IN" sz="18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$x / $y</a:t>
                      </a:r>
                      <a:endParaRPr lang="en-IN" sz="2000" b="1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8990" marR="65329" marT="65329" marB="653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360"/>
                        </a:spcBef>
                        <a:spcAft>
                          <a:spcPts val="1360"/>
                        </a:spcAft>
                      </a:pPr>
                      <a:r>
                        <a:rPr lang="en-IN" sz="18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Quotient of $x and $y</a:t>
                      </a:r>
                      <a:endParaRPr lang="en-IN" sz="2000" b="1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8990" marR="65329" marT="65329" marB="65329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086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360"/>
                        </a:spcBef>
                        <a:spcAft>
                          <a:spcPts val="1360"/>
                        </a:spcAft>
                      </a:pPr>
                      <a:r>
                        <a:rPr lang="en-IN" sz="18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%</a:t>
                      </a:r>
                      <a:endParaRPr lang="en-IN" sz="2000" b="1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130059" marR="65329" marT="65329" marB="65329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360"/>
                        </a:spcBef>
                        <a:spcAft>
                          <a:spcPts val="1360"/>
                        </a:spcAft>
                      </a:pPr>
                      <a:r>
                        <a:rPr lang="en-IN" sz="18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Modulus</a:t>
                      </a:r>
                      <a:endParaRPr lang="en-IN" sz="2000" b="1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329" marR="65329" marT="65329" marB="653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360"/>
                        </a:spcBef>
                        <a:spcAft>
                          <a:spcPts val="1360"/>
                        </a:spcAft>
                      </a:pPr>
                      <a:r>
                        <a:rPr lang="en-IN" sz="18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$x % $y</a:t>
                      </a:r>
                      <a:endParaRPr lang="en-IN" sz="2000" b="1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8990" marR="65329" marT="65329" marB="653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360"/>
                        </a:spcBef>
                        <a:spcAft>
                          <a:spcPts val="1360"/>
                        </a:spcAft>
                      </a:pPr>
                      <a:r>
                        <a:rPr lang="en-IN" sz="18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Remainder of $x divided by $y</a:t>
                      </a:r>
                      <a:endParaRPr lang="en-IN" sz="2000" b="1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8990" marR="65329" marT="65329" marB="65329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11045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360"/>
                        </a:spcBef>
                        <a:spcAft>
                          <a:spcPts val="1360"/>
                        </a:spcAft>
                      </a:pPr>
                      <a:r>
                        <a:rPr lang="en-IN" sz="18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**</a:t>
                      </a:r>
                      <a:endParaRPr lang="en-IN" sz="2000" b="1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130059" marR="65329" marT="65329" marB="65329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360"/>
                        </a:spcBef>
                        <a:spcAft>
                          <a:spcPts val="1360"/>
                        </a:spcAft>
                      </a:pPr>
                      <a:r>
                        <a:rPr lang="en-IN" sz="18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Exponentiation</a:t>
                      </a:r>
                      <a:endParaRPr lang="en-IN" sz="2000" b="1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5329" marR="65329" marT="65329" marB="653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360"/>
                        </a:spcBef>
                        <a:spcAft>
                          <a:spcPts val="1360"/>
                        </a:spcAft>
                      </a:pPr>
                      <a:r>
                        <a:rPr lang="en-IN" sz="18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$x ** $y</a:t>
                      </a:r>
                      <a:endParaRPr lang="en-IN" sz="2000" b="1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8990" marR="65329" marT="65329" marB="653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360"/>
                        </a:spcBef>
                        <a:spcAft>
                          <a:spcPts val="1360"/>
                        </a:spcAft>
                      </a:pPr>
                      <a:r>
                        <a:rPr lang="en-IN" sz="1800" b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Result of raising $x to the $</a:t>
                      </a:r>
                      <a:r>
                        <a:rPr lang="en-IN" sz="1800" b="1" dirty="0" err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y'th</a:t>
                      </a:r>
                      <a:r>
                        <a:rPr lang="en-IN" sz="1800" b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 power (Introduced in PHP 5.6)</a:t>
                      </a:r>
                      <a:endParaRPr lang="en-IN" sz="2000" b="1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8990" marR="65329" marT="65329" marB="65329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Assignment Operators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1066800"/>
          <a:ext cx="9144001" cy="5029198"/>
        </p:xfrm>
        <a:graphic>
          <a:graphicData uri="http://schemas.openxmlformats.org/drawingml/2006/table">
            <a:tbl>
              <a:tblPr/>
              <a:tblGrid>
                <a:gridCol w="1752600"/>
                <a:gridCol w="1981200"/>
                <a:gridCol w="5410201"/>
              </a:tblGrid>
              <a:tr h="6642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latin typeface="Calibri"/>
                          <a:ea typeface="Times New Roman"/>
                          <a:cs typeface="Mangal"/>
                        </a:rPr>
                        <a:t>Assignment</a:t>
                      </a:r>
                    </a:p>
                  </a:txBody>
                  <a:tcPr marL="136234" marR="68431" marT="68431" marB="68431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latin typeface="Calibri"/>
                          <a:ea typeface="Times New Roman"/>
                          <a:cs typeface="Mangal"/>
                        </a:rPr>
                        <a:t>Same as...</a:t>
                      </a:r>
                    </a:p>
                  </a:txBody>
                  <a:tcPr marL="68431" marR="68431" marT="68431" marB="6843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latin typeface="Calibri"/>
                          <a:ea typeface="Times New Roman"/>
                          <a:cs typeface="Mangal"/>
                        </a:rPr>
                        <a:t>Description</a:t>
                      </a:r>
                    </a:p>
                  </a:txBody>
                  <a:tcPr marL="9417" marR="68431" marT="68431" marB="68431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</a:tr>
              <a:tr h="10438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latin typeface="Calibri"/>
                          <a:ea typeface="Times New Roman"/>
                          <a:cs typeface="Mangal"/>
                        </a:rPr>
                        <a:t>x = y</a:t>
                      </a:r>
                    </a:p>
                  </a:txBody>
                  <a:tcPr marL="136234" marR="68431" marT="68431" marB="68431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latin typeface="Calibri"/>
                          <a:ea typeface="Times New Roman"/>
                          <a:cs typeface="Mangal"/>
                        </a:rPr>
                        <a:t>x = y</a:t>
                      </a:r>
                    </a:p>
                  </a:txBody>
                  <a:tcPr marL="68431" marR="68431" marT="68431" marB="684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latin typeface="Calibri"/>
                          <a:ea typeface="Times New Roman"/>
                          <a:cs typeface="Mangal"/>
                        </a:rPr>
                        <a:t>The left operand gets set to the value of the expression on the right</a:t>
                      </a:r>
                    </a:p>
                  </a:txBody>
                  <a:tcPr marL="9417" marR="68431" marT="68431" marB="68431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6642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latin typeface="Calibri"/>
                          <a:ea typeface="Times New Roman"/>
                          <a:cs typeface="Mangal"/>
                        </a:rPr>
                        <a:t>x += y</a:t>
                      </a:r>
                    </a:p>
                  </a:txBody>
                  <a:tcPr marL="136234" marR="68431" marT="68431" marB="68431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latin typeface="Calibri"/>
                          <a:ea typeface="Times New Roman"/>
                          <a:cs typeface="Mangal"/>
                        </a:rPr>
                        <a:t>x = x + y</a:t>
                      </a:r>
                    </a:p>
                  </a:txBody>
                  <a:tcPr marL="68431" marR="68431" marT="68431" marB="684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latin typeface="Calibri"/>
                          <a:ea typeface="Times New Roman"/>
                          <a:cs typeface="Mangal"/>
                        </a:rPr>
                        <a:t>Addition</a:t>
                      </a:r>
                    </a:p>
                  </a:txBody>
                  <a:tcPr marL="9417" marR="68431" marT="68431" marB="68431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642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latin typeface="Calibri"/>
                          <a:ea typeface="Times New Roman"/>
                          <a:cs typeface="Mangal"/>
                        </a:rPr>
                        <a:t>x -= y</a:t>
                      </a:r>
                    </a:p>
                  </a:txBody>
                  <a:tcPr marL="136234" marR="68431" marT="68431" marB="68431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latin typeface="Calibri"/>
                          <a:ea typeface="Times New Roman"/>
                          <a:cs typeface="Mangal"/>
                        </a:rPr>
                        <a:t>x = x - y</a:t>
                      </a:r>
                    </a:p>
                  </a:txBody>
                  <a:tcPr marL="68431" marR="68431" marT="68431" marB="684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latin typeface="Calibri"/>
                          <a:ea typeface="Times New Roman"/>
                          <a:cs typeface="Mangal"/>
                        </a:rPr>
                        <a:t>Subtraction</a:t>
                      </a:r>
                    </a:p>
                  </a:txBody>
                  <a:tcPr marL="9417" marR="68431" marT="68431" marB="68431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6642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latin typeface="Calibri"/>
                          <a:ea typeface="Times New Roman"/>
                          <a:cs typeface="Mangal"/>
                        </a:rPr>
                        <a:t>x *= y</a:t>
                      </a:r>
                    </a:p>
                  </a:txBody>
                  <a:tcPr marL="136234" marR="68431" marT="68431" marB="68431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latin typeface="Calibri"/>
                          <a:ea typeface="Times New Roman"/>
                          <a:cs typeface="Mangal"/>
                        </a:rPr>
                        <a:t>x = x * y</a:t>
                      </a:r>
                    </a:p>
                  </a:txBody>
                  <a:tcPr marL="68431" marR="68431" marT="68431" marB="684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latin typeface="Calibri"/>
                          <a:ea typeface="Times New Roman"/>
                          <a:cs typeface="Mangal"/>
                        </a:rPr>
                        <a:t>Multiplication</a:t>
                      </a:r>
                    </a:p>
                  </a:txBody>
                  <a:tcPr marL="9417" marR="68431" marT="68431" marB="68431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642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latin typeface="Calibri"/>
                          <a:ea typeface="Times New Roman"/>
                          <a:cs typeface="Mangal"/>
                        </a:rPr>
                        <a:t>x /= y</a:t>
                      </a:r>
                    </a:p>
                  </a:txBody>
                  <a:tcPr marL="136234" marR="68431" marT="68431" marB="68431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latin typeface="Calibri"/>
                          <a:ea typeface="Times New Roman"/>
                          <a:cs typeface="Mangal"/>
                        </a:rPr>
                        <a:t>x = x / y</a:t>
                      </a:r>
                    </a:p>
                  </a:txBody>
                  <a:tcPr marL="68431" marR="68431" marT="68431" marB="684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latin typeface="Calibri"/>
                          <a:ea typeface="Times New Roman"/>
                          <a:cs typeface="Mangal"/>
                        </a:rPr>
                        <a:t>Division</a:t>
                      </a:r>
                    </a:p>
                  </a:txBody>
                  <a:tcPr marL="9417" marR="68431" marT="68431" marB="68431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6642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latin typeface="Calibri"/>
                          <a:ea typeface="Times New Roman"/>
                          <a:cs typeface="Mangal"/>
                        </a:rPr>
                        <a:t>x %= y</a:t>
                      </a:r>
                    </a:p>
                  </a:txBody>
                  <a:tcPr marL="136234" marR="68431" marT="68431" marB="68431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latin typeface="Calibri"/>
                          <a:ea typeface="Times New Roman"/>
                          <a:cs typeface="Mangal"/>
                        </a:rPr>
                        <a:t>x = x % y</a:t>
                      </a:r>
                    </a:p>
                  </a:txBody>
                  <a:tcPr marL="68431" marR="68431" marT="68431" marB="684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latin typeface="Calibri"/>
                          <a:ea typeface="Times New Roman"/>
                          <a:cs typeface="Mangal"/>
                        </a:rPr>
                        <a:t>Modulus</a:t>
                      </a:r>
                    </a:p>
                  </a:txBody>
                  <a:tcPr marL="9417" marR="68431" marT="68431" marB="68431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68362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Comparison Operators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838200"/>
          <a:ext cx="9144001" cy="6266940"/>
        </p:xfrm>
        <a:graphic>
          <a:graphicData uri="http://schemas.openxmlformats.org/drawingml/2006/table">
            <a:tbl>
              <a:tblPr/>
              <a:tblGrid>
                <a:gridCol w="1404250"/>
                <a:gridCol w="1936575"/>
                <a:gridCol w="1316310"/>
                <a:gridCol w="4486866"/>
              </a:tblGrid>
              <a:tr h="4722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latin typeface="Calibri"/>
                          <a:ea typeface="Times New Roman"/>
                          <a:cs typeface="Mangal"/>
                        </a:rPr>
                        <a:t>Operator</a:t>
                      </a:r>
                    </a:p>
                  </a:txBody>
                  <a:tcPr marL="135342" marR="67983" marT="67983" marB="6798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Name</a:t>
                      </a:r>
                    </a:p>
                  </a:txBody>
                  <a:tcPr marL="67983" marR="67983" marT="67983" marB="6798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Example</a:t>
                      </a:r>
                    </a:p>
                  </a:txBody>
                  <a:tcPr marL="9355" marR="67983" marT="67983" marB="6798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latin typeface="Calibri"/>
                          <a:ea typeface="Times New Roman"/>
                          <a:cs typeface="Mangal"/>
                        </a:rPr>
                        <a:t>Result</a:t>
                      </a:r>
                    </a:p>
                  </a:txBody>
                  <a:tcPr marL="9355" marR="67983" marT="67983" marB="67983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</a:tr>
              <a:tr h="4722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==</a:t>
                      </a:r>
                    </a:p>
                  </a:txBody>
                  <a:tcPr marL="135342" marR="67983" marT="67983" marB="6798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Equal</a:t>
                      </a:r>
                    </a:p>
                  </a:txBody>
                  <a:tcPr marL="67983" marR="67983" marT="67983" marB="679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$x == $y</a:t>
                      </a:r>
                    </a:p>
                  </a:txBody>
                  <a:tcPr marL="9355" marR="67983" marT="67983" marB="679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Returns true if $x is equal to $y</a:t>
                      </a:r>
                    </a:p>
                  </a:txBody>
                  <a:tcPr marL="9355" marR="67983" marT="67983" marB="67983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7393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===</a:t>
                      </a:r>
                    </a:p>
                  </a:txBody>
                  <a:tcPr marL="135342" marR="67983" marT="67983" marB="6798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Identical</a:t>
                      </a:r>
                    </a:p>
                  </a:txBody>
                  <a:tcPr marL="67983" marR="67983" marT="67983" marB="679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$x === $y</a:t>
                      </a:r>
                    </a:p>
                  </a:txBody>
                  <a:tcPr marL="9355" marR="67983" marT="67983" marB="679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Returns true if $x is equal to $y, and they are of the same type</a:t>
                      </a:r>
                    </a:p>
                  </a:txBody>
                  <a:tcPr marL="9355" marR="67983" marT="67983" marB="67983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722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!=</a:t>
                      </a:r>
                    </a:p>
                  </a:txBody>
                  <a:tcPr marL="135342" marR="67983" marT="67983" marB="6798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Not equal</a:t>
                      </a:r>
                    </a:p>
                  </a:txBody>
                  <a:tcPr marL="67983" marR="67983" marT="67983" marB="679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$x != $y</a:t>
                      </a:r>
                    </a:p>
                  </a:txBody>
                  <a:tcPr marL="9355" marR="67983" marT="67983" marB="679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Returns true if $x is not equal to $y</a:t>
                      </a:r>
                    </a:p>
                  </a:txBody>
                  <a:tcPr marL="9355" marR="67983" marT="67983" marB="67983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722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&lt;&gt;</a:t>
                      </a:r>
                    </a:p>
                  </a:txBody>
                  <a:tcPr marL="135342" marR="67983" marT="67983" marB="6798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Not equal</a:t>
                      </a:r>
                    </a:p>
                  </a:txBody>
                  <a:tcPr marL="67983" marR="67983" marT="67983" marB="679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$x &lt;&gt; $y</a:t>
                      </a:r>
                    </a:p>
                  </a:txBody>
                  <a:tcPr marL="9355" marR="67983" marT="67983" marB="679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Returns true if $x is not equal to $y</a:t>
                      </a:r>
                    </a:p>
                  </a:txBody>
                  <a:tcPr marL="9355" marR="67983" marT="67983" marB="67983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393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!==</a:t>
                      </a:r>
                    </a:p>
                  </a:txBody>
                  <a:tcPr marL="135342" marR="67983" marT="67983" marB="6798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Not identical</a:t>
                      </a:r>
                    </a:p>
                  </a:txBody>
                  <a:tcPr marL="67983" marR="67983" marT="67983" marB="679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$x !== $y</a:t>
                      </a:r>
                    </a:p>
                  </a:txBody>
                  <a:tcPr marL="9355" marR="67983" marT="67983" marB="679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Returns true if $x is not equal to $y, or they are not of the same type</a:t>
                      </a:r>
                    </a:p>
                  </a:txBody>
                  <a:tcPr marL="9355" marR="67983" marT="67983" marB="67983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722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&gt;</a:t>
                      </a:r>
                    </a:p>
                  </a:txBody>
                  <a:tcPr marL="135342" marR="67983" marT="67983" marB="6798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Greater than</a:t>
                      </a:r>
                    </a:p>
                  </a:txBody>
                  <a:tcPr marL="67983" marR="67983" marT="67983" marB="679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$x &gt; $y</a:t>
                      </a:r>
                    </a:p>
                  </a:txBody>
                  <a:tcPr marL="9355" marR="67983" marT="67983" marB="679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Returns true if $x is greater than $y</a:t>
                      </a:r>
                    </a:p>
                  </a:txBody>
                  <a:tcPr marL="9355" marR="67983" marT="67983" marB="67983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722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&lt;</a:t>
                      </a:r>
                    </a:p>
                  </a:txBody>
                  <a:tcPr marL="135342" marR="67983" marT="67983" marB="6798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Less than</a:t>
                      </a:r>
                    </a:p>
                  </a:txBody>
                  <a:tcPr marL="67983" marR="67983" marT="67983" marB="679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$x &lt; $y</a:t>
                      </a:r>
                    </a:p>
                  </a:txBody>
                  <a:tcPr marL="9355" marR="67983" marT="67983" marB="679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Returns true if $x is less than $y</a:t>
                      </a:r>
                    </a:p>
                  </a:txBody>
                  <a:tcPr marL="9355" marR="67983" marT="67983" marB="67983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7393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&gt;=</a:t>
                      </a:r>
                    </a:p>
                  </a:txBody>
                  <a:tcPr marL="135342" marR="67983" marT="67983" marB="6798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Greater than or equal to</a:t>
                      </a:r>
                    </a:p>
                  </a:txBody>
                  <a:tcPr marL="67983" marR="67983" marT="67983" marB="679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$x &gt;= $y</a:t>
                      </a:r>
                    </a:p>
                  </a:txBody>
                  <a:tcPr marL="9355" marR="67983" marT="67983" marB="679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Returns true if $x is greater than or equal to $y</a:t>
                      </a:r>
                    </a:p>
                  </a:txBody>
                  <a:tcPr marL="9355" marR="67983" marT="67983" marB="67983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393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&lt;=</a:t>
                      </a:r>
                    </a:p>
                  </a:txBody>
                  <a:tcPr marL="135342" marR="67983" marT="67983" marB="6798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Less than or equal to</a:t>
                      </a:r>
                    </a:p>
                  </a:txBody>
                  <a:tcPr marL="67983" marR="67983" marT="67983" marB="679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latin typeface="Calibri"/>
                          <a:ea typeface="Times New Roman"/>
                          <a:cs typeface="Mangal"/>
                        </a:rPr>
                        <a:t>$x &lt;= $y</a:t>
                      </a:r>
                    </a:p>
                  </a:txBody>
                  <a:tcPr marL="9355" marR="67983" marT="67983" marB="6798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latin typeface="Calibri"/>
                          <a:ea typeface="Times New Roman"/>
                          <a:cs typeface="Mangal"/>
                        </a:rPr>
                        <a:t>Returns true if $x is less than or equal to $y</a:t>
                      </a:r>
                    </a:p>
                  </a:txBody>
                  <a:tcPr marL="9355" marR="67983" marT="67983" marB="67983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Increment / Decrement Operators</a:t>
            </a:r>
            <a:endParaRPr lang="en-I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1447800"/>
          <a:ext cx="9144000" cy="4419600"/>
        </p:xfrm>
        <a:graphic>
          <a:graphicData uri="http://schemas.openxmlformats.org/drawingml/2006/table">
            <a:tbl>
              <a:tblPr/>
              <a:tblGrid>
                <a:gridCol w="1545641"/>
                <a:gridCol w="2492959"/>
                <a:gridCol w="5105400"/>
              </a:tblGrid>
              <a:tr h="8839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latin typeface="Calibri"/>
                          <a:ea typeface="Times New Roman"/>
                          <a:cs typeface="Mangal"/>
                        </a:rPr>
                        <a:t>Operator</a:t>
                      </a:r>
                    </a:p>
                  </a:txBody>
                  <a:tcPr marL="137795" marR="69215" marT="69215" marB="6921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latin typeface="Calibri"/>
                          <a:ea typeface="Times New Roman"/>
                          <a:cs typeface="Mangal"/>
                        </a:rPr>
                        <a:t>Name</a:t>
                      </a:r>
                    </a:p>
                  </a:txBody>
                  <a:tcPr marL="69215" marR="69215" marT="69215" marB="6921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latin typeface="Calibri"/>
                          <a:ea typeface="Times New Roman"/>
                          <a:cs typeface="Mangal"/>
                        </a:rPr>
                        <a:t>Description</a:t>
                      </a:r>
                    </a:p>
                  </a:txBody>
                  <a:tcPr marL="9525" marR="69215" marT="69215" marB="69215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</a:tr>
              <a:tr h="8839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latin typeface="Calibri"/>
                          <a:ea typeface="Times New Roman"/>
                          <a:cs typeface="Mangal"/>
                        </a:rPr>
                        <a:t>++$x</a:t>
                      </a:r>
                    </a:p>
                  </a:txBody>
                  <a:tcPr marL="137795" marR="69215" marT="69215" marB="6921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latin typeface="Calibri"/>
                          <a:ea typeface="Times New Roman"/>
                          <a:cs typeface="Mangal"/>
                        </a:rPr>
                        <a:t>Pre-increment</a:t>
                      </a:r>
                    </a:p>
                  </a:txBody>
                  <a:tcPr marL="69215" marR="69215" marT="69215" marB="692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latin typeface="Calibri"/>
                          <a:ea typeface="Times New Roman"/>
                          <a:cs typeface="Mangal"/>
                        </a:rPr>
                        <a:t>Increments $x by one, then returns $x</a:t>
                      </a:r>
                    </a:p>
                  </a:txBody>
                  <a:tcPr marL="9525" marR="69215" marT="69215" marB="69215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8839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latin typeface="Calibri"/>
                          <a:ea typeface="Times New Roman"/>
                          <a:cs typeface="Mangal"/>
                        </a:rPr>
                        <a:t>$x++</a:t>
                      </a:r>
                    </a:p>
                  </a:txBody>
                  <a:tcPr marL="137795" marR="69215" marT="69215" marB="6921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latin typeface="Calibri"/>
                          <a:ea typeface="Times New Roman"/>
                          <a:cs typeface="Mangal"/>
                        </a:rPr>
                        <a:t>Post-increment</a:t>
                      </a:r>
                    </a:p>
                  </a:txBody>
                  <a:tcPr marL="69215" marR="69215" marT="69215" marB="692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latin typeface="Calibri"/>
                          <a:ea typeface="Times New Roman"/>
                          <a:cs typeface="Mangal"/>
                        </a:rPr>
                        <a:t>Returns $x, then increments $x by one</a:t>
                      </a:r>
                    </a:p>
                  </a:txBody>
                  <a:tcPr marL="9525" marR="69215" marT="69215" marB="69215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839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latin typeface="Calibri"/>
                          <a:ea typeface="Times New Roman"/>
                          <a:cs typeface="Mangal"/>
                        </a:rPr>
                        <a:t>--$x</a:t>
                      </a:r>
                    </a:p>
                  </a:txBody>
                  <a:tcPr marL="137795" marR="69215" marT="69215" marB="6921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latin typeface="Calibri"/>
                          <a:ea typeface="Times New Roman"/>
                          <a:cs typeface="Mangal"/>
                        </a:rPr>
                        <a:t>Pre-decrement</a:t>
                      </a:r>
                    </a:p>
                  </a:txBody>
                  <a:tcPr marL="69215" marR="69215" marT="69215" marB="692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latin typeface="Calibri"/>
                          <a:ea typeface="Times New Roman"/>
                          <a:cs typeface="Mangal"/>
                        </a:rPr>
                        <a:t>Decrements $x by one, then returns $x</a:t>
                      </a:r>
                    </a:p>
                  </a:txBody>
                  <a:tcPr marL="9525" marR="69215" marT="69215" marB="69215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8839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latin typeface="Calibri"/>
                          <a:ea typeface="Times New Roman"/>
                          <a:cs typeface="Mangal"/>
                        </a:rPr>
                        <a:t>$x--</a:t>
                      </a:r>
                    </a:p>
                  </a:txBody>
                  <a:tcPr marL="137795" marR="69215" marT="69215" marB="6921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latin typeface="Calibri"/>
                          <a:ea typeface="Times New Roman"/>
                          <a:cs typeface="Mangal"/>
                        </a:rPr>
                        <a:t>Post-decrement</a:t>
                      </a:r>
                    </a:p>
                  </a:txBody>
                  <a:tcPr marL="69215" marR="69215" marT="69215" marB="692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latin typeface="Calibri"/>
                          <a:ea typeface="Times New Roman"/>
                          <a:cs typeface="Mangal"/>
                        </a:rPr>
                        <a:t>Returns $x, then decrements $x by one</a:t>
                      </a:r>
                    </a:p>
                  </a:txBody>
                  <a:tcPr marL="9525" marR="69215" marT="69215" marB="69215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Logical Operators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1295400"/>
          <a:ext cx="9144000" cy="4627696"/>
        </p:xfrm>
        <a:graphic>
          <a:graphicData uri="http://schemas.openxmlformats.org/drawingml/2006/table">
            <a:tbl>
              <a:tblPr/>
              <a:tblGrid>
                <a:gridCol w="1501111"/>
                <a:gridCol w="1880681"/>
                <a:gridCol w="1914060"/>
                <a:gridCol w="3848148"/>
              </a:tblGrid>
              <a:tr h="6313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Operator</a:t>
                      </a:r>
                    </a:p>
                  </a:txBody>
                  <a:tcPr marL="137795" marR="69215" marT="69215" marB="6921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Name</a:t>
                      </a:r>
                    </a:p>
                  </a:txBody>
                  <a:tcPr marL="69215" marR="69215" marT="69215" marB="6921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Example</a:t>
                      </a:r>
                    </a:p>
                  </a:txBody>
                  <a:tcPr marL="9525" marR="69215" marT="69215" marB="6921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latin typeface="Calibri"/>
                          <a:ea typeface="Times New Roman"/>
                          <a:cs typeface="Mangal"/>
                        </a:rPr>
                        <a:t>Result</a:t>
                      </a:r>
                    </a:p>
                  </a:txBody>
                  <a:tcPr marL="9525" marR="69215" marT="69215" marB="69215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</a:tr>
              <a:tr h="6313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and</a:t>
                      </a:r>
                    </a:p>
                  </a:txBody>
                  <a:tcPr marL="137795" marR="69215" marT="69215" marB="6921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And</a:t>
                      </a:r>
                    </a:p>
                  </a:txBody>
                  <a:tcPr marL="69215" marR="69215" marT="69215" marB="692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$x and $y</a:t>
                      </a:r>
                    </a:p>
                  </a:txBody>
                  <a:tcPr marL="9525" marR="69215" marT="69215" marB="692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True if both $x and $y are true</a:t>
                      </a:r>
                    </a:p>
                  </a:txBody>
                  <a:tcPr marL="9525" marR="69215" marT="69215" marB="69215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6313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or</a:t>
                      </a:r>
                    </a:p>
                  </a:txBody>
                  <a:tcPr marL="137795" marR="69215" marT="69215" marB="6921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Or</a:t>
                      </a:r>
                    </a:p>
                  </a:txBody>
                  <a:tcPr marL="69215" marR="69215" marT="69215" marB="692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$x or $y</a:t>
                      </a:r>
                    </a:p>
                  </a:txBody>
                  <a:tcPr marL="9525" marR="69215" marT="69215" marB="692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True if either $x or $y is true</a:t>
                      </a:r>
                    </a:p>
                  </a:txBody>
                  <a:tcPr marL="9525" marR="69215" marT="69215" marB="69215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313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xor</a:t>
                      </a:r>
                    </a:p>
                  </a:txBody>
                  <a:tcPr marL="137795" marR="69215" marT="69215" marB="6921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Xor</a:t>
                      </a:r>
                    </a:p>
                  </a:txBody>
                  <a:tcPr marL="69215" marR="69215" marT="69215" marB="692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$x xor $y</a:t>
                      </a:r>
                    </a:p>
                  </a:txBody>
                  <a:tcPr marL="9525" marR="69215" marT="69215" marB="692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True if either $x or $y is true, but not both</a:t>
                      </a:r>
                    </a:p>
                  </a:txBody>
                  <a:tcPr marL="9525" marR="69215" marT="69215" marB="69215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6313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&amp;&amp;</a:t>
                      </a:r>
                    </a:p>
                  </a:txBody>
                  <a:tcPr marL="137795" marR="69215" marT="69215" marB="6921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And</a:t>
                      </a:r>
                    </a:p>
                  </a:txBody>
                  <a:tcPr marL="69215" marR="69215" marT="69215" marB="692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$x &amp;&amp; $y</a:t>
                      </a:r>
                    </a:p>
                  </a:txBody>
                  <a:tcPr marL="9525" marR="69215" marT="69215" marB="692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True if both $x and $y are true</a:t>
                      </a:r>
                    </a:p>
                  </a:txBody>
                  <a:tcPr marL="9525" marR="69215" marT="69215" marB="69215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313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||</a:t>
                      </a:r>
                    </a:p>
                  </a:txBody>
                  <a:tcPr marL="137795" marR="69215" marT="69215" marB="6921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Or</a:t>
                      </a:r>
                    </a:p>
                  </a:txBody>
                  <a:tcPr marL="69215" marR="69215" marT="69215" marB="692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$x || $y</a:t>
                      </a:r>
                    </a:p>
                  </a:txBody>
                  <a:tcPr marL="9525" marR="69215" marT="69215" marB="692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True if either $x or $y is true</a:t>
                      </a:r>
                    </a:p>
                  </a:txBody>
                  <a:tcPr marL="9525" marR="69215" marT="69215" marB="69215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6313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!</a:t>
                      </a:r>
                    </a:p>
                  </a:txBody>
                  <a:tcPr marL="137795" marR="69215" marT="69215" marB="6921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Not</a:t>
                      </a:r>
                    </a:p>
                  </a:txBody>
                  <a:tcPr marL="69215" marR="69215" marT="69215" marB="692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/>
                          <a:ea typeface="Times New Roman"/>
                          <a:cs typeface="Mangal"/>
                        </a:rPr>
                        <a:t>!$x</a:t>
                      </a:r>
                    </a:p>
                  </a:txBody>
                  <a:tcPr marL="9525" marR="69215" marT="69215" marB="692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latin typeface="Calibri"/>
                          <a:ea typeface="Times New Roman"/>
                          <a:cs typeface="Mangal"/>
                        </a:rPr>
                        <a:t>True if $x is not true</a:t>
                      </a:r>
                    </a:p>
                  </a:txBody>
                  <a:tcPr marL="9525" marR="69215" marT="69215" marB="69215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String Operators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1447800"/>
          <a:ext cx="9144001" cy="3776724"/>
        </p:xfrm>
        <a:graphic>
          <a:graphicData uri="http://schemas.openxmlformats.org/drawingml/2006/table">
            <a:tbl>
              <a:tblPr/>
              <a:tblGrid>
                <a:gridCol w="1465659"/>
                <a:gridCol w="2518655"/>
                <a:gridCol w="2204654"/>
                <a:gridCol w="2955033"/>
              </a:tblGrid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latin typeface="Calibri"/>
                          <a:ea typeface="Times New Roman"/>
                          <a:cs typeface="Mangal"/>
                        </a:rPr>
                        <a:t>Operator</a:t>
                      </a:r>
                    </a:p>
                  </a:txBody>
                  <a:tcPr marL="137152" marR="68892" marT="68892" marB="6889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latin typeface="Calibri"/>
                          <a:ea typeface="Times New Roman"/>
                          <a:cs typeface="Mangal"/>
                        </a:rPr>
                        <a:t>Name</a:t>
                      </a:r>
                    </a:p>
                  </a:txBody>
                  <a:tcPr marL="68892" marR="68892" marT="68892" marB="6889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latin typeface="Calibri"/>
                          <a:ea typeface="Times New Roman"/>
                          <a:cs typeface="Mangal"/>
                        </a:rPr>
                        <a:t>Example</a:t>
                      </a:r>
                    </a:p>
                  </a:txBody>
                  <a:tcPr marL="9481" marR="68892" marT="68892" marB="6889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latin typeface="Calibri"/>
                          <a:ea typeface="Times New Roman"/>
                          <a:cs typeface="Mangal"/>
                        </a:rPr>
                        <a:t>Result</a:t>
                      </a:r>
                    </a:p>
                  </a:txBody>
                  <a:tcPr marL="9481" marR="68892" marT="68892" marB="68892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</a:tr>
              <a:tr h="15073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.</a:t>
                      </a:r>
                      <a:endParaRPr lang="en-IN" sz="2400" b="1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137152" marR="68892" marT="68892" marB="6889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Concatenation</a:t>
                      </a:r>
                      <a:endParaRPr lang="en-IN" sz="2400" b="1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892" marR="68892" marT="68892" marB="6889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$txt1 . $txt2</a:t>
                      </a:r>
                      <a:endParaRPr lang="en-IN" sz="2400" b="1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9481" marR="68892" marT="68892" marB="6889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Concatenation of $txt1 and $txt2</a:t>
                      </a:r>
                      <a:endParaRPr lang="en-IN" sz="2400" b="1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9481" marR="68892" marT="68892" marB="68892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15073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.=</a:t>
                      </a:r>
                      <a:endParaRPr lang="en-IN" sz="2400" b="1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137152" marR="68892" marT="68892" marB="6889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Concatenation assignment</a:t>
                      </a:r>
                      <a:endParaRPr lang="en-IN" sz="2400" b="1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892" marR="68892" marT="68892" marB="6889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$txt1 .= $txt2</a:t>
                      </a:r>
                      <a:endParaRPr lang="en-IN" sz="2400" b="1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9481" marR="68892" marT="68892" marB="6889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Appends $txt2 to $txt1</a:t>
                      </a:r>
                      <a:endParaRPr lang="en-IN" sz="2400" b="1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9481" marR="68892" marT="68892" marB="68892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Array Operators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1447800"/>
          <a:ext cx="9143999" cy="5118616"/>
        </p:xfrm>
        <a:graphic>
          <a:graphicData uri="http://schemas.openxmlformats.org/drawingml/2006/table">
            <a:tbl>
              <a:tblPr/>
              <a:tblGrid>
                <a:gridCol w="1355112"/>
                <a:gridCol w="1444959"/>
                <a:gridCol w="1325472"/>
                <a:gridCol w="5018456"/>
              </a:tblGrid>
              <a:tr h="6514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latin typeface="Calibri"/>
                          <a:ea typeface="Times New Roman"/>
                          <a:cs typeface="Mangal"/>
                        </a:rPr>
                        <a:t>Operator</a:t>
                      </a:r>
                    </a:p>
                  </a:txBody>
                  <a:tcPr marL="133998" marR="67308" marT="67308" marB="6730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latin typeface="Calibri"/>
                          <a:ea typeface="Times New Roman"/>
                          <a:cs typeface="Mangal"/>
                        </a:rPr>
                        <a:t>Name</a:t>
                      </a:r>
                    </a:p>
                  </a:txBody>
                  <a:tcPr marL="67308" marR="67308" marT="67308" marB="6730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latin typeface="Calibri"/>
                          <a:ea typeface="Times New Roman"/>
                          <a:cs typeface="Mangal"/>
                        </a:rPr>
                        <a:t>Example</a:t>
                      </a:r>
                    </a:p>
                  </a:txBody>
                  <a:tcPr marL="9263" marR="67308" marT="67308" marB="6730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latin typeface="Calibri"/>
                          <a:ea typeface="Times New Roman"/>
                          <a:cs typeface="Mangal"/>
                        </a:rPr>
                        <a:t>Result</a:t>
                      </a:r>
                    </a:p>
                  </a:txBody>
                  <a:tcPr marL="9263" marR="67308" marT="67308" marB="67308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</a:tr>
              <a:tr h="6165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+</a:t>
                      </a:r>
                      <a:endParaRPr lang="en-IN" sz="2000" b="1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133998" marR="67308" marT="67308" marB="6730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Union</a:t>
                      </a:r>
                      <a:endParaRPr lang="en-IN" sz="2000" b="1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7308" marR="67308" marT="67308" marB="6730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$x + $y</a:t>
                      </a:r>
                      <a:endParaRPr lang="en-IN" sz="2000" b="1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9263" marR="67308" marT="67308" marB="6730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Union of $x and $y</a:t>
                      </a:r>
                      <a:endParaRPr lang="en-IN" sz="2000" b="1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9263" marR="67308" marT="67308" marB="67308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946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==</a:t>
                      </a:r>
                      <a:endParaRPr lang="en-IN" sz="2000" b="1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133998" marR="67308" marT="67308" marB="6730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Equality</a:t>
                      </a:r>
                      <a:endParaRPr lang="en-IN" sz="2000" b="1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7308" marR="67308" marT="67308" marB="6730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$x == $y</a:t>
                      </a:r>
                      <a:endParaRPr lang="en-IN" sz="2000" b="1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9263" marR="67308" marT="67308" marB="6730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Returns true if $x and $y have the same key/value pairs</a:t>
                      </a:r>
                      <a:endParaRPr lang="en-IN" sz="2000" b="1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9263" marR="67308" marT="67308" marB="67308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9653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===</a:t>
                      </a:r>
                      <a:endParaRPr lang="en-IN" sz="2000" b="1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133998" marR="67308" marT="67308" marB="6730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Identity</a:t>
                      </a:r>
                      <a:endParaRPr lang="en-IN" sz="2000" b="1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7308" marR="67308" marT="67308" marB="6730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$x === $y</a:t>
                      </a:r>
                      <a:endParaRPr lang="en-IN" sz="2000" b="1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9263" marR="67308" marT="67308" marB="6730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Returns true if $x and $y have the same key/value pairs in the same order and of the same types</a:t>
                      </a:r>
                      <a:endParaRPr lang="en-IN" sz="2000" b="1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9263" marR="67308" marT="67308" marB="67308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6165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!=</a:t>
                      </a:r>
                      <a:endParaRPr lang="en-IN" sz="2000" b="1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133998" marR="67308" marT="67308" marB="6730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Inequality</a:t>
                      </a:r>
                      <a:endParaRPr lang="en-IN" sz="2000" b="1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7308" marR="67308" marT="67308" marB="6730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$x != $y</a:t>
                      </a:r>
                      <a:endParaRPr lang="en-IN" sz="2000" b="1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9263" marR="67308" marT="67308" marB="6730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Returns true if $x is not equal to $y</a:t>
                      </a:r>
                      <a:endParaRPr lang="en-IN" sz="2000" b="1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9263" marR="67308" marT="67308" marB="67308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165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&lt;&gt;</a:t>
                      </a:r>
                      <a:endParaRPr lang="en-IN" sz="2000" b="1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133998" marR="67308" marT="67308" marB="6730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Inequality</a:t>
                      </a:r>
                      <a:endParaRPr lang="en-IN" sz="2000" b="1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7308" marR="67308" marT="67308" marB="6730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$x &lt;&gt; $y</a:t>
                      </a:r>
                      <a:endParaRPr lang="en-IN" sz="2000" b="1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9263" marR="67308" marT="67308" marB="6730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Returns true if $x is not equal to $y</a:t>
                      </a:r>
                      <a:endParaRPr lang="en-IN" sz="2000" b="1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9263" marR="67308" marT="67308" marB="67308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6165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!==</a:t>
                      </a:r>
                      <a:endParaRPr lang="en-IN" sz="2000" b="1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133998" marR="67308" marT="67308" marB="67308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Non-identity</a:t>
                      </a:r>
                      <a:endParaRPr lang="en-IN" sz="2000" b="1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7308" marR="67308" marT="67308" marB="6730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$x !== $y</a:t>
                      </a:r>
                      <a:endParaRPr lang="en-IN" sz="2000" b="1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9263" marR="67308" marT="67308" marB="6730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Mangal"/>
                        </a:rPr>
                        <a:t>Returns true if $x is not identical to $y</a:t>
                      </a:r>
                      <a:endParaRPr lang="en-IN" sz="2000" b="1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9263" marR="67308" marT="67308" marB="67308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Words>738</Words>
  <Application>Microsoft Office PowerPoint</Application>
  <PresentationFormat>On-screen Show (4:3)</PresentationFormat>
  <Paragraphs>190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PHP Operators</vt:lpstr>
      <vt:lpstr>PHP Arithmetic Operators</vt:lpstr>
      <vt:lpstr>PHP Assignment Operators</vt:lpstr>
      <vt:lpstr>PHP Comparison Operators</vt:lpstr>
      <vt:lpstr>PHP Increment / Decrement Operators</vt:lpstr>
      <vt:lpstr>PHP Logical Operators</vt:lpstr>
      <vt:lpstr>PHP String Operators</vt:lpstr>
      <vt:lpstr>PHP Array Operators</vt:lpstr>
      <vt:lpstr>Thanks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ARTTC</dc:creator>
  <cp:lastModifiedBy>ARTTC</cp:lastModifiedBy>
  <cp:revision>55</cp:revision>
  <dcterms:created xsi:type="dcterms:W3CDTF">2006-08-16T00:00:00Z</dcterms:created>
  <dcterms:modified xsi:type="dcterms:W3CDTF">2017-11-25T01:22:03Z</dcterms:modified>
</cp:coreProperties>
</file>