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7000"/>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1026" name="Picture 2" descr="C:\Users\ARTTC\Desktop\PHP\PHP Tutorial\images.png"/>
          <p:cNvPicPr>
            <a:picLocks noChangeAspect="1" noChangeArrowheads="1"/>
          </p:cNvPicPr>
          <p:nvPr/>
        </p:nvPicPr>
        <p:blipFill>
          <a:blip r:embed="rId2" cstate="print"/>
          <a:srcRect/>
          <a:stretch>
            <a:fillRect/>
          </a:stretch>
        </p:blipFill>
        <p:spPr bwMode="auto">
          <a:xfrm>
            <a:off x="0" y="0"/>
            <a:ext cx="9144000" cy="5791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PHP $_REQUEST</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PHP $_REQUEST is used to collect data after submitting an HTML form.</a:t>
            </a:r>
          </a:p>
          <a:p>
            <a:r>
              <a:rPr lang="en-IN" dirty="0" smtClean="0"/>
              <a:t>The form with an input field and a submit button. When a user submits the data by clicking on "Submit", the form data is sent to the file specified in the action attribute of the &lt;form&gt; tag. In this example, we point to this file itself for processing form data. If you wish to use another PHP file to process form data, replace that with the filename of your choice. Then, we can use the super global variable $_REQUEST to collect the value of the input field:</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IN" dirty="0" smtClean="0"/>
              <a:t>Example</a:t>
            </a:r>
            <a:endParaRPr lang="en-IN" dirty="0"/>
          </a:p>
        </p:txBody>
      </p:sp>
      <p:sp>
        <p:nvSpPr>
          <p:cNvPr id="3" name="Content Placeholder 2"/>
          <p:cNvSpPr>
            <a:spLocks noGrp="1"/>
          </p:cNvSpPr>
          <p:nvPr>
            <p:ph idx="1"/>
          </p:nvPr>
        </p:nvSpPr>
        <p:spPr>
          <a:xfrm>
            <a:off x="457200" y="838200"/>
            <a:ext cx="8686800" cy="6019800"/>
          </a:xfrm>
        </p:spPr>
        <p:txBody>
          <a:bodyPr>
            <a:normAutofit fontScale="70000" lnSpcReduction="20000"/>
          </a:bodyPr>
          <a:lstStyle/>
          <a:p>
            <a:r>
              <a:rPr lang="en-IN" dirty="0" smtClean="0"/>
              <a:t>&lt;html&gt;</a:t>
            </a:r>
            <a:br>
              <a:rPr lang="en-IN" dirty="0" smtClean="0"/>
            </a:br>
            <a:r>
              <a:rPr lang="en-IN" dirty="0" smtClean="0"/>
              <a:t>&lt;body&gt;</a:t>
            </a:r>
            <a:br>
              <a:rPr lang="en-IN" dirty="0" smtClean="0"/>
            </a:br>
            <a:r>
              <a:rPr lang="en-IN" dirty="0" smtClean="0"/>
              <a:t/>
            </a:r>
            <a:br>
              <a:rPr lang="en-IN" dirty="0" smtClean="0"/>
            </a:br>
            <a:r>
              <a:rPr lang="en-IN" dirty="0" smtClean="0"/>
              <a:t>&lt;form method="post" action="&lt;?</a:t>
            </a:r>
            <a:r>
              <a:rPr lang="en-IN" dirty="0" err="1" smtClean="0"/>
              <a:t>php</a:t>
            </a:r>
            <a:r>
              <a:rPr lang="en-IN" dirty="0" smtClean="0"/>
              <a:t> echo $_SERVER['PHP_SELF'];?&gt;"&gt;</a:t>
            </a:r>
            <a:br>
              <a:rPr lang="en-IN" dirty="0" smtClean="0"/>
            </a:br>
            <a:r>
              <a:rPr lang="en-IN" dirty="0" smtClean="0"/>
              <a:t>  Name: &lt;input type="text" name="</a:t>
            </a:r>
            <a:r>
              <a:rPr lang="en-IN" dirty="0" err="1" smtClean="0"/>
              <a:t>fname</a:t>
            </a:r>
            <a:r>
              <a:rPr lang="en-IN" dirty="0" smtClean="0"/>
              <a:t>"&gt;</a:t>
            </a:r>
            <a:br>
              <a:rPr lang="en-IN" dirty="0" smtClean="0"/>
            </a:br>
            <a:r>
              <a:rPr lang="en-IN" dirty="0" smtClean="0"/>
              <a:t>  &lt;input type="submit"&gt;</a:t>
            </a:r>
            <a:br>
              <a:rPr lang="en-IN" dirty="0" smtClean="0"/>
            </a:br>
            <a:r>
              <a:rPr lang="en-IN" dirty="0" smtClean="0"/>
              <a:t>&lt;/form&gt;</a:t>
            </a:r>
            <a:br>
              <a:rPr lang="en-IN" dirty="0" smtClean="0"/>
            </a:br>
            <a:r>
              <a:rPr lang="en-IN" dirty="0" smtClean="0"/>
              <a:t/>
            </a:r>
            <a:br>
              <a:rPr lang="en-IN" dirty="0" smtClean="0"/>
            </a:br>
            <a:r>
              <a:rPr lang="en-IN" dirty="0" smtClean="0"/>
              <a:t>&lt;?</a:t>
            </a:r>
            <a:r>
              <a:rPr lang="en-IN" dirty="0" err="1" smtClean="0"/>
              <a:t>php</a:t>
            </a:r>
            <a:r>
              <a:rPr lang="en-IN" dirty="0" smtClean="0"/>
              <a:t/>
            </a:r>
            <a:br>
              <a:rPr lang="en-IN" dirty="0" smtClean="0"/>
            </a:br>
            <a:r>
              <a:rPr lang="en-IN" dirty="0" smtClean="0"/>
              <a:t>if ($_SERVER["REQUEST_METHOD"] == "POST") {</a:t>
            </a:r>
            <a:br>
              <a:rPr lang="en-IN" dirty="0" smtClean="0"/>
            </a:br>
            <a:r>
              <a:rPr lang="en-IN" dirty="0" smtClean="0"/>
              <a:t>    // collect value of input field</a:t>
            </a:r>
            <a:br>
              <a:rPr lang="en-IN" dirty="0" smtClean="0"/>
            </a:br>
            <a:r>
              <a:rPr lang="en-IN" dirty="0" smtClean="0"/>
              <a:t>    $name = $_REQUEST['</a:t>
            </a:r>
            <a:r>
              <a:rPr lang="en-IN" dirty="0" err="1" smtClean="0"/>
              <a:t>fname</a:t>
            </a:r>
            <a:r>
              <a:rPr lang="en-IN" dirty="0" smtClean="0"/>
              <a:t>'];</a:t>
            </a:r>
            <a:br>
              <a:rPr lang="en-IN" dirty="0" smtClean="0"/>
            </a:br>
            <a:r>
              <a:rPr lang="en-IN" dirty="0" smtClean="0"/>
              <a:t>    if (empty($name)) {</a:t>
            </a:r>
            <a:br>
              <a:rPr lang="en-IN" dirty="0" smtClean="0"/>
            </a:br>
            <a:r>
              <a:rPr lang="en-IN" dirty="0" smtClean="0"/>
              <a:t>        echo "Name is empty";</a:t>
            </a:r>
            <a:br>
              <a:rPr lang="en-IN" dirty="0" smtClean="0"/>
            </a:br>
            <a:r>
              <a:rPr lang="en-IN" dirty="0" smtClean="0"/>
              <a:t>    } else {</a:t>
            </a:r>
            <a:br>
              <a:rPr lang="en-IN" dirty="0" smtClean="0"/>
            </a:br>
            <a:r>
              <a:rPr lang="en-IN" dirty="0" smtClean="0"/>
              <a:t>        echo $name;</a:t>
            </a:r>
            <a:br>
              <a:rPr lang="en-IN" dirty="0" smtClean="0"/>
            </a:br>
            <a:r>
              <a:rPr lang="en-IN" dirty="0" smtClean="0"/>
              <a:t>    }</a:t>
            </a:r>
            <a:br>
              <a:rPr lang="en-IN" dirty="0" smtClean="0"/>
            </a:br>
            <a:r>
              <a:rPr lang="en-IN" dirty="0" smtClean="0"/>
              <a:t>}</a:t>
            </a:r>
            <a:br>
              <a:rPr lang="en-IN" dirty="0" smtClean="0"/>
            </a:br>
            <a:r>
              <a:rPr lang="en-IN" dirty="0" smtClean="0"/>
              <a:t>?&gt;</a:t>
            </a:r>
            <a:br>
              <a:rPr lang="en-IN" dirty="0" smtClean="0"/>
            </a:br>
            <a:r>
              <a:rPr lang="en-IN" dirty="0" smtClean="0"/>
              <a:t/>
            </a:r>
            <a:br>
              <a:rPr lang="en-IN" dirty="0" smtClean="0"/>
            </a:br>
            <a:r>
              <a:rPr lang="en-IN" dirty="0" smtClean="0"/>
              <a:t>&lt;/body&gt;</a:t>
            </a:r>
            <a:br>
              <a:rPr lang="en-IN" dirty="0" smtClean="0"/>
            </a:br>
            <a:r>
              <a:rPr lang="en-IN" dirty="0" smtClean="0"/>
              <a:t>&lt;/html&gt;</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dirty="0" smtClean="0"/>
              <a:t>PHP $_POST</a:t>
            </a:r>
            <a:endParaRPr lang="en-IN"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IN" dirty="0" smtClean="0"/>
              <a:t>PHP $_POST is widely used to collect form data after submitting an HTML form with method="post". $_POST is also widely used to pass variables.</a:t>
            </a:r>
          </a:p>
          <a:p>
            <a:r>
              <a:rPr lang="en-IN" dirty="0" smtClean="0"/>
              <a:t>The form with an input field and a submit button. When a user submits the data by clicking on "Submit", the form data is sent to the file specified in the action attribute of the &lt;form&gt; tag. In this example, we point to the file itself for processing form data. If you wish to use another PHP file to process form data, replace that with the filename of your choice. Then, we can use the super global variable $_POST to collect the value of the input field:</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62000"/>
          </a:xfrm>
        </p:spPr>
        <p:txBody>
          <a:bodyPr>
            <a:normAutofit/>
          </a:bodyPr>
          <a:lstStyle/>
          <a:p>
            <a:r>
              <a:rPr lang="en-IN" dirty="0" smtClean="0"/>
              <a:t>Example</a:t>
            </a:r>
            <a:endParaRPr lang="en-IN" dirty="0"/>
          </a:p>
        </p:txBody>
      </p:sp>
      <p:sp>
        <p:nvSpPr>
          <p:cNvPr id="3" name="Content Placeholder 2"/>
          <p:cNvSpPr>
            <a:spLocks noGrp="1"/>
          </p:cNvSpPr>
          <p:nvPr>
            <p:ph idx="1"/>
          </p:nvPr>
        </p:nvSpPr>
        <p:spPr>
          <a:xfrm>
            <a:off x="457200" y="685800"/>
            <a:ext cx="8686800" cy="6172200"/>
          </a:xfrm>
        </p:spPr>
        <p:txBody>
          <a:bodyPr>
            <a:normAutofit fontScale="62500" lnSpcReduction="20000"/>
          </a:bodyPr>
          <a:lstStyle/>
          <a:p>
            <a:r>
              <a:rPr lang="en-IN" dirty="0" smtClean="0"/>
              <a:t>&lt;html&gt;</a:t>
            </a:r>
            <a:br>
              <a:rPr lang="en-IN" dirty="0" smtClean="0"/>
            </a:br>
            <a:r>
              <a:rPr lang="en-IN" dirty="0" smtClean="0"/>
              <a:t>&lt;body&gt;</a:t>
            </a:r>
            <a:br>
              <a:rPr lang="en-IN" dirty="0" smtClean="0"/>
            </a:br>
            <a:r>
              <a:rPr lang="en-IN" dirty="0" smtClean="0"/>
              <a:t/>
            </a:r>
            <a:br>
              <a:rPr lang="en-IN" dirty="0" smtClean="0"/>
            </a:br>
            <a:r>
              <a:rPr lang="en-IN" dirty="0" smtClean="0"/>
              <a:t>&lt;form method="post" action="&lt;?</a:t>
            </a:r>
            <a:r>
              <a:rPr lang="en-IN" dirty="0" err="1" smtClean="0"/>
              <a:t>php</a:t>
            </a:r>
            <a:r>
              <a:rPr lang="en-IN" dirty="0" smtClean="0"/>
              <a:t> echo $_SERVER['PHP_SELF'];?&gt;"&gt;</a:t>
            </a:r>
            <a:br>
              <a:rPr lang="en-IN" dirty="0" smtClean="0"/>
            </a:br>
            <a:r>
              <a:rPr lang="en-IN" dirty="0" smtClean="0"/>
              <a:t>  Name: &lt;input type="text" name="</a:t>
            </a:r>
            <a:r>
              <a:rPr lang="en-IN" dirty="0" err="1" smtClean="0"/>
              <a:t>fname</a:t>
            </a:r>
            <a:r>
              <a:rPr lang="en-IN" dirty="0" smtClean="0"/>
              <a:t>"&gt;</a:t>
            </a:r>
            <a:br>
              <a:rPr lang="en-IN" dirty="0" smtClean="0"/>
            </a:br>
            <a:r>
              <a:rPr lang="en-IN" dirty="0" smtClean="0"/>
              <a:t>  &lt;input type="submit"&gt;</a:t>
            </a:r>
            <a:br>
              <a:rPr lang="en-IN" dirty="0" smtClean="0"/>
            </a:br>
            <a:r>
              <a:rPr lang="en-IN" dirty="0" smtClean="0"/>
              <a:t>&lt;/form&gt;</a:t>
            </a:r>
            <a:br>
              <a:rPr lang="en-IN" dirty="0" smtClean="0"/>
            </a:br>
            <a:r>
              <a:rPr lang="en-IN" dirty="0" smtClean="0"/>
              <a:t/>
            </a:r>
            <a:br>
              <a:rPr lang="en-IN" dirty="0" smtClean="0"/>
            </a:br>
            <a:endParaRPr lang="en-IN" dirty="0" smtClean="0"/>
          </a:p>
          <a:p>
            <a:r>
              <a:rPr lang="en-IN" dirty="0" smtClean="0"/>
              <a:t>&lt;?</a:t>
            </a:r>
            <a:r>
              <a:rPr lang="en-IN" dirty="0" err="1" smtClean="0"/>
              <a:t>php</a:t>
            </a:r>
            <a:r>
              <a:rPr lang="en-IN" dirty="0" smtClean="0"/>
              <a:t/>
            </a:r>
            <a:br>
              <a:rPr lang="en-IN" dirty="0" smtClean="0"/>
            </a:br>
            <a:r>
              <a:rPr lang="en-IN" dirty="0" smtClean="0"/>
              <a:t>if ($_SERVER["REQUEST_METHOD"] == "POST") {</a:t>
            </a:r>
            <a:br>
              <a:rPr lang="en-IN" dirty="0" smtClean="0"/>
            </a:br>
            <a:r>
              <a:rPr lang="en-IN" dirty="0" smtClean="0"/>
              <a:t>    // collect value of input field</a:t>
            </a:r>
            <a:br>
              <a:rPr lang="en-IN" dirty="0" smtClean="0"/>
            </a:br>
            <a:r>
              <a:rPr lang="en-IN" dirty="0" smtClean="0"/>
              <a:t>    $name = $_POST['</a:t>
            </a:r>
            <a:r>
              <a:rPr lang="en-IN" dirty="0" err="1" smtClean="0"/>
              <a:t>fname</a:t>
            </a:r>
            <a:r>
              <a:rPr lang="en-IN" dirty="0" smtClean="0"/>
              <a:t>'];</a:t>
            </a:r>
            <a:br>
              <a:rPr lang="en-IN" dirty="0" smtClean="0"/>
            </a:br>
            <a:r>
              <a:rPr lang="en-IN" dirty="0" smtClean="0"/>
              <a:t>    if (empty($name)) {</a:t>
            </a:r>
            <a:br>
              <a:rPr lang="en-IN" dirty="0" smtClean="0"/>
            </a:br>
            <a:r>
              <a:rPr lang="en-IN" dirty="0" smtClean="0"/>
              <a:t>        echo "Name is empty";</a:t>
            </a:r>
            <a:br>
              <a:rPr lang="en-IN" dirty="0" smtClean="0"/>
            </a:br>
            <a:r>
              <a:rPr lang="en-IN" dirty="0" smtClean="0"/>
              <a:t>    } else {</a:t>
            </a:r>
            <a:br>
              <a:rPr lang="en-IN" dirty="0" smtClean="0"/>
            </a:br>
            <a:r>
              <a:rPr lang="en-IN" dirty="0" smtClean="0"/>
              <a:t>        echo $name;</a:t>
            </a:r>
            <a:br>
              <a:rPr lang="en-IN" dirty="0" smtClean="0"/>
            </a:br>
            <a:r>
              <a:rPr lang="en-IN" dirty="0" smtClean="0"/>
              <a:t>    }</a:t>
            </a:r>
            <a:br>
              <a:rPr lang="en-IN" dirty="0" smtClean="0"/>
            </a:br>
            <a:r>
              <a:rPr lang="en-IN" dirty="0" smtClean="0"/>
              <a:t>}</a:t>
            </a:r>
            <a:br>
              <a:rPr lang="en-IN" dirty="0" smtClean="0"/>
            </a:br>
            <a:r>
              <a:rPr lang="en-IN" dirty="0" smtClean="0"/>
              <a:t>?&gt;</a:t>
            </a:r>
            <a:br>
              <a:rPr lang="en-IN" dirty="0" smtClean="0"/>
            </a:br>
            <a:r>
              <a:rPr lang="en-IN" dirty="0" smtClean="0"/>
              <a:t/>
            </a:r>
            <a:br>
              <a:rPr lang="en-IN" dirty="0" smtClean="0"/>
            </a:br>
            <a:r>
              <a:rPr lang="en-IN" dirty="0" smtClean="0"/>
              <a:t>&lt;/body&gt;</a:t>
            </a:r>
            <a:br>
              <a:rPr lang="en-IN" dirty="0" smtClean="0"/>
            </a:br>
            <a:r>
              <a:rPr lang="en-IN" dirty="0" smtClean="0"/>
              <a:t>&lt;/html&gt;</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IN" dirty="0" smtClean="0"/>
              <a:t>PHP $_GET</a:t>
            </a:r>
            <a:endParaRPr lang="en-IN" dirty="0"/>
          </a:p>
        </p:txBody>
      </p:sp>
      <p:sp>
        <p:nvSpPr>
          <p:cNvPr id="3" name="Content Placeholder 2"/>
          <p:cNvSpPr>
            <a:spLocks noGrp="1"/>
          </p:cNvSpPr>
          <p:nvPr>
            <p:ph idx="1"/>
          </p:nvPr>
        </p:nvSpPr>
        <p:spPr>
          <a:xfrm>
            <a:off x="457200" y="838200"/>
            <a:ext cx="8686800" cy="5715000"/>
          </a:xfrm>
        </p:spPr>
        <p:txBody>
          <a:bodyPr>
            <a:normAutofit fontScale="85000" lnSpcReduction="20000"/>
          </a:bodyPr>
          <a:lstStyle/>
          <a:p>
            <a:r>
              <a:rPr lang="en-IN" dirty="0" smtClean="0"/>
              <a:t>PHP $_GET can also be used to collect form data after submitting an HTML form with method="get".</a:t>
            </a:r>
          </a:p>
          <a:p>
            <a:r>
              <a:rPr lang="en-IN" dirty="0" smtClean="0"/>
              <a:t>$_GET can also collect data sent in the URL.</a:t>
            </a:r>
          </a:p>
          <a:p>
            <a:r>
              <a:rPr lang="en-IN" dirty="0" smtClean="0"/>
              <a:t>Assume we have an HTML page that contains a hyperlink with parameters:&lt;html&gt;</a:t>
            </a:r>
            <a:br>
              <a:rPr lang="en-IN" dirty="0" smtClean="0"/>
            </a:br>
            <a:r>
              <a:rPr lang="en-IN" dirty="0" smtClean="0"/>
              <a:t>&lt;body&gt;</a:t>
            </a:r>
            <a:br>
              <a:rPr lang="en-IN" dirty="0" smtClean="0"/>
            </a:br>
            <a:r>
              <a:rPr lang="en-IN" dirty="0" smtClean="0"/>
              <a:t/>
            </a:r>
            <a:br>
              <a:rPr lang="en-IN" dirty="0" smtClean="0"/>
            </a:br>
            <a:r>
              <a:rPr lang="en-IN" dirty="0" smtClean="0"/>
              <a:t>&lt;a </a:t>
            </a:r>
            <a:r>
              <a:rPr lang="en-IN" dirty="0" err="1" smtClean="0"/>
              <a:t>href</a:t>
            </a:r>
            <a:r>
              <a:rPr lang="en-IN" dirty="0" smtClean="0"/>
              <a:t>="</a:t>
            </a:r>
            <a:r>
              <a:rPr lang="en-IN" dirty="0" err="1" smtClean="0"/>
              <a:t>test_get.php?subject</a:t>
            </a:r>
            <a:r>
              <a:rPr lang="en-IN" dirty="0" smtClean="0"/>
              <a:t>=</a:t>
            </a:r>
            <a:r>
              <a:rPr lang="en-IN" dirty="0" err="1" smtClean="0"/>
              <a:t>PHP&amp;web</a:t>
            </a:r>
            <a:r>
              <a:rPr lang="en-IN" smtClean="0"/>
              <a:t>=arttc.com</a:t>
            </a:r>
            <a:r>
              <a:rPr lang="en-IN" dirty="0" smtClean="0"/>
              <a:t>"&gt;Test $GET&lt;/a&gt;</a:t>
            </a:r>
            <a:br>
              <a:rPr lang="en-IN" dirty="0" smtClean="0"/>
            </a:br>
            <a:r>
              <a:rPr lang="en-IN" dirty="0" smtClean="0"/>
              <a:t/>
            </a:r>
            <a:br>
              <a:rPr lang="en-IN" dirty="0" smtClean="0"/>
            </a:br>
            <a:r>
              <a:rPr lang="en-IN" dirty="0" smtClean="0"/>
              <a:t>&lt;/body&gt;</a:t>
            </a:r>
            <a:br>
              <a:rPr lang="en-IN" dirty="0" smtClean="0"/>
            </a:br>
            <a:r>
              <a:rPr lang="en-IN" dirty="0" smtClean="0"/>
              <a:t>&lt;/html&gt;</a:t>
            </a:r>
          </a:p>
          <a:p>
            <a:r>
              <a:rPr lang="en-IN" dirty="0" smtClean="0"/>
              <a:t>When a user clicks on the link "Test $GET", the parameters "subject" and "web" are sent to "test_get.php", and you can then access their values in "test_get.php" with $_GET.</a:t>
            </a:r>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Example</a:t>
            </a:r>
            <a:endParaRPr lang="en-IN" dirty="0"/>
          </a:p>
        </p:txBody>
      </p:sp>
      <p:sp>
        <p:nvSpPr>
          <p:cNvPr id="3" name="Content Placeholder 2"/>
          <p:cNvSpPr>
            <a:spLocks noGrp="1"/>
          </p:cNvSpPr>
          <p:nvPr>
            <p:ph idx="1"/>
          </p:nvPr>
        </p:nvSpPr>
        <p:spPr>
          <a:xfrm>
            <a:off x="457200" y="1600200"/>
            <a:ext cx="8686800" cy="4525963"/>
          </a:xfrm>
        </p:spPr>
        <p:txBody>
          <a:bodyPr>
            <a:normAutofit lnSpcReduction="10000"/>
          </a:bodyPr>
          <a:lstStyle/>
          <a:p>
            <a:r>
              <a:rPr lang="en-IN" dirty="0" smtClean="0"/>
              <a:t>&lt;html&gt;</a:t>
            </a:r>
            <a:br>
              <a:rPr lang="en-IN" dirty="0" smtClean="0"/>
            </a:br>
            <a:r>
              <a:rPr lang="en-IN" dirty="0" smtClean="0"/>
              <a:t>&lt;body&gt;</a:t>
            </a:r>
            <a:br>
              <a:rPr lang="en-IN" dirty="0" smtClean="0"/>
            </a:br>
            <a:r>
              <a:rPr lang="en-IN" dirty="0" smtClean="0"/>
              <a:t/>
            </a:r>
            <a:br>
              <a:rPr lang="en-IN" dirty="0" smtClean="0"/>
            </a:br>
            <a:r>
              <a:rPr lang="en-IN" dirty="0" smtClean="0"/>
              <a:t>&lt;?</a:t>
            </a:r>
            <a:r>
              <a:rPr lang="en-IN" dirty="0" err="1" smtClean="0"/>
              <a:t>php</a:t>
            </a:r>
            <a:r>
              <a:rPr lang="en-IN" dirty="0" smtClean="0"/>
              <a:t> </a:t>
            </a:r>
            <a:br>
              <a:rPr lang="en-IN" dirty="0" smtClean="0"/>
            </a:br>
            <a:r>
              <a:rPr lang="en-IN" dirty="0" smtClean="0"/>
              <a:t>echo "Study " . $_GET['subject'] . " at " . $_GET['web'];</a:t>
            </a:r>
            <a:br>
              <a:rPr lang="en-IN" dirty="0" smtClean="0"/>
            </a:br>
            <a:r>
              <a:rPr lang="en-IN" dirty="0" smtClean="0"/>
              <a:t>?&gt;</a:t>
            </a:r>
            <a:br>
              <a:rPr lang="en-IN" dirty="0" smtClean="0"/>
            </a:br>
            <a:r>
              <a:rPr lang="en-IN" dirty="0" smtClean="0"/>
              <a:t/>
            </a:r>
            <a:br>
              <a:rPr lang="en-IN" dirty="0" smtClean="0"/>
            </a:br>
            <a:r>
              <a:rPr lang="en-IN" dirty="0" smtClean="0"/>
              <a:t>&lt;/body&gt;</a:t>
            </a:r>
            <a:br>
              <a:rPr lang="en-IN" dirty="0" smtClean="0"/>
            </a:br>
            <a:r>
              <a:rPr lang="en-IN" dirty="0" smtClean="0"/>
              <a:t>&lt;/html&gt;</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PHP - A Simple HTML Form</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&lt;html&gt;</a:t>
            </a:r>
            <a:br>
              <a:rPr lang="en-IN" dirty="0" smtClean="0"/>
            </a:br>
            <a:r>
              <a:rPr lang="en-IN" dirty="0" smtClean="0"/>
              <a:t>&lt;body&gt;</a:t>
            </a:r>
            <a:br>
              <a:rPr lang="en-IN" dirty="0" smtClean="0"/>
            </a:br>
            <a:r>
              <a:rPr lang="en-IN" dirty="0" smtClean="0"/>
              <a:t/>
            </a:r>
            <a:br>
              <a:rPr lang="en-IN" dirty="0" smtClean="0"/>
            </a:br>
            <a:r>
              <a:rPr lang="en-IN" dirty="0" smtClean="0"/>
              <a:t>&lt;form action="welcome.php" method="post"&gt;</a:t>
            </a:r>
            <a:br>
              <a:rPr lang="en-IN" dirty="0" smtClean="0"/>
            </a:br>
            <a:r>
              <a:rPr lang="en-IN" dirty="0" smtClean="0"/>
              <a:t>Name: &lt;input type="text" name="name"&gt;&lt;</a:t>
            </a:r>
            <a:r>
              <a:rPr lang="en-IN" dirty="0" err="1" smtClean="0"/>
              <a:t>br</a:t>
            </a:r>
            <a:r>
              <a:rPr lang="en-IN" dirty="0" smtClean="0"/>
              <a:t>&gt;</a:t>
            </a:r>
            <a:br>
              <a:rPr lang="en-IN" dirty="0" smtClean="0"/>
            </a:br>
            <a:r>
              <a:rPr lang="en-IN" dirty="0" smtClean="0"/>
              <a:t>E-mail: &lt;input type="text" name="email"&gt;&lt;</a:t>
            </a:r>
            <a:r>
              <a:rPr lang="en-IN" dirty="0" err="1" smtClean="0"/>
              <a:t>br</a:t>
            </a:r>
            <a:r>
              <a:rPr lang="en-IN" dirty="0" smtClean="0"/>
              <a:t>&gt;</a:t>
            </a:r>
            <a:br>
              <a:rPr lang="en-IN" dirty="0" smtClean="0"/>
            </a:br>
            <a:r>
              <a:rPr lang="en-IN" dirty="0" smtClean="0"/>
              <a:t>&lt;input type="submit"&gt;</a:t>
            </a:r>
            <a:br>
              <a:rPr lang="en-IN" dirty="0" smtClean="0"/>
            </a:br>
            <a:r>
              <a:rPr lang="en-IN" dirty="0" smtClean="0"/>
              <a:t>&lt;/form&gt;</a:t>
            </a:r>
            <a:br>
              <a:rPr lang="en-IN" dirty="0" smtClean="0"/>
            </a:br>
            <a:r>
              <a:rPr lang="en-IN" dirty="0" smtClean="0"/>
              <a:t/>
            </a:r>
            <a:br>
              <a:rPr lang="en-IN" dirty="0" smtClean="0"/>
            </a:br>
            <a:r>
              <a:rPr lang="en-IN" dirty="0" smtClean="0"/>
              <a:t>&lt;/body&gt;</a:t>
            </a:r>
            <a:br>
              <a:rPr lang="en-IN" dirty="0" smtClean="0"/>
            </a:br>
            <a:r>
              <a:rPr lang="en-IN" dirty="0" smtClean="0"/>
              <a:t>&lt;/html&gt;</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62000"/>
          </a:xfrm>
        </p:spPr>
        <p:txBody>
          <a:bodyPr/>
          <a:lstStyle/>
          <a:p>
            <a:r>
              <a:rPr lang="en-IN" dirty="0" smtClean="0"/>
              <a:t>"welcome.php" </a:t>
            </a:r>
            <a:endParaRPr lang="en-IN" dirty="0"/>
          </a:p>
        </p:txBody>
      </p:sp>
      <p:sp>
        <p:nvSpPr>
          <p:cNvPr id="3" name="Content Placeholder 2"/>
          <p:cNvSpPr>
            <a:spLocks noGrp="1"/>
          </p:cNvSpPr>
          <p:nvPr>
            <p:ph idx="1"/>
          </p:nvPr>
        </p:nvSpPr>
        <p:spPr>
          <a:xfrm>
            <a:off x="457200" y="762000"/>
            <a:ext cx="8229600" cy="5791200"/>
          </a:xfrm>
        </p:spPr>
        <p:txBody>
          <a:bodyPr>
            <a:normAutofit fontScale="92500"/>
          </a:bodyPr>
          <a:lstStyle/>
          <a:p>
            <a:r>
              <a:rPr lang="en-IN" dirty="0" smtClean="0"/>
              <a:t>&lt;html&gt;</a:t>
            </a:r>
            <a:br>
              <a:rPr lang="en-IN" dirty="0" smtClean="0"/>
            </a:br>
            <a:r>
              <a:rPr lang="en-IN" dirty="0" smtClean="0"/>
              <a:t>&lt;body&gt;</a:t>
            </a:r>
            <a:br>
              <a:rPr lang="en-IN" dirty="0" smtClean="0"/>
            </a:br>
            <a:r>
              <a:rPr lang="en-IN" dirty="0" smtClean="0"/>
              <a:t/>
            </a:r>
            <a:br>
              <a:rPr lang="en-IN" dirty="0" smtClean="0"/>
            </a:br>
            <a:r>
              <a:rPr lang="en-IN" dirty="0" smtClean="0"/>
              <a:t>Welcome &lt;?</a:t>
            </a:r>
            <a:r>
              <a:rPr lang="en-IN" dirty="0" err="1" smtClean="0"/>
              <a:t>php</a:t>
            </a:r>
            <a:r>
              <a:rPr lang="en-IN" dirty="0" smtClean="0"/>
              <a:t> echo $_POST["name"]; ?&gt;&lt;</a:t>
            </a:r>
            <a:r>
              <a:rPr lang="en-IN" dirty="0" err="1" smtClean="0"/>
              <a:t>br</a:t>
            </a:r>
            <a:r>
              <a:rPr lang="en-IN" dirty="0" smtClean="0"/>
              <a:t>&gt;</a:t>
            </a:r>
            <a:br>
              <a:rPr lang="en-IN" dirty="0" smtClean="0"/>
            </a:br>
            <a:r>
              <a:rPr lang="en-IN" dirty="0" smtClean="0"/>
              <a:t>Your email address is: &lt;?</a:t>
            </a:r>
            <a:r>
              <a:rPr lang="en-IN" dirty="0" err="1" smtClean="0"/>
              <a:t>php</a:t>
            </a:r>
            <a:r>
              <a:rPr lang="en-IN" dirty="0" smtClean="0"/>
              <a:t> echo $_POST["email"]; ?&gt;</a:t>
            </a:r>
            <a:br>
              <a:rPr lang="en-IN" dirty="0" smtClean="0"/>
            </a:br>
            <a:r>
              <a:rPr lang="en-IN" dirty="0" smtClean="0"/>
              <a:t/>
            </a:r>
            <a:br>
              <a:rPr lang="en-IN" dirty="0" smtClean="0"/>
            </a:br>
            <a:r>
              <a:rPr lang="en-IN" dirty="0" smtClean="0"/>
              <a:t>&lt;/body&gt;</a:t>
            </a:r>
            <a:br>
              <a:rPr lang="en-IN" dirty="0" smtClean="0"/>
            </a:br>
            <a:r>
              <a:rPr lang="en-IN" dirty="0" smtClean="0"/>
              <a:t>&lt;/html&gt;</a:t>
            </a:r>
          </a:p>
          <a:p>
            <a:r>
              <a:rPr lang="en-IN" dirty="0" smtClean="0">
                <a:solidFill>
                  <a:srgbClr val="FF0000"/>
                </a:solidFill>
              </a:rPr>
              <a:t>The output could be something like this:</a:t>
            </a:r>
          </a:p>
          <a:p>
            <a:r>
              <a:rPr lang="en-IN" dirty="0" smtClean="0">
                <a:solidFill>
                  <a:srgbClr val="FF0000"/>
                </a:solidFill>
              </a:rPr>
              <a:t>Welcome John</a:t>
            </a:r>
            <a:br>
              <a:rPr lang="en-IN" dirty="0" smtClean="0">
                <a:solidFill>
                  <a:srgbClr val="FF0000"/>
                </a:solidFill>
              </a:rPr>
            </a:br>
            <a:r>
              <a:rPr lang="en-IN" dirty="0" smtClean="0">
                <a:solidFill>
                  <a:srgbClr val="FF0000"/>
                </a:solidFill>
              </a:rPr>
              <a:t>Your email address is john.doe@example.com</a:t>
            </a:r>
          </a:p>
          <a:p>
            <a:endParaRPr lang="en-IN" dirty="0" smtClean="0"/>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62000"/>
          </a:xfrm>
        </p:spPr>
        <p:txBody>
          <a:bodyPr/>
          <a:lstStyle/>
          <a:p>
            <a:r>
              <a:rPr lang="en-IN" dirty="0" smtClean="0"/>
              <a:t>HTTP GET method</a:t>
            </a:r>
            <a:endParaRPr lang="en-IN" dirty="0"/>
          </a:p>
        </p:txBody>
      </p:sp>
      <p:sp>
        <p:nvSpPr>
          <p:cNvPr id="3" name="Content Placeholder 2"/>
          <p:cNvSpPr>
            <a:spLocks noGrp="1"/>
          </p:cNvSpPr>
          <p:nvPr>
            <p:ph idx="1"/>
          </p:nvPr>
        </p:nvSpPr>
        <p:spPr>
          <a:xfrm>
            <a:off x="457200" y="838200"/>
            <a:ext cx="8229600" cy="6019800"/>
          </a:xfrm>
        </p:spPr>
        <p:txBody>
          <a:bodyPr>
            <a:normAutofit fontScale="70000" lnSpcReduction="20000"/>
          </a:bodyPr>
          <a:lstStyle/>
          <a:p>
            <a:r>
              <a:rPr lang="en-IN" dirty="0" smtClean="0"/>
              <a:t>&lt;html&gt;</a:t>
            </a:r>
            <a:br>
              <a:rPr lang="en-IN" dirty="0" smtClean="0"/>
            </a:br>
            <a:r>
              <a:rPr lang="en-IN" dirty="0" smtClean="0"/>
              <a:t>&lt;body&gt;</a:t>
            </a:r>
            <a:br>
              <a:rPr lang="en-IN" dirty="0" smtClean="0"/>
            </a:br>
            <a:r>
              <a:rPr lang="en-IN" dirty="0" smtClean="0"/>
              <a:t/>
            </a:r>
            <a:br>
              <a:rPr lang="en-IN" dirty="0" smtClean="0"/>
            </a:br>
            <a:r>
              <a:rPr lang="en-IN" dirty="0" smtClean="0"/>
              <a:t>&lt;form action="welcome_get.php" method="get"&gt;</a:t>
            </a:r>
            <a:br>
              <a:rPr lang="en-IN" dirty="0" smtClean="0"/>
            </a:br>
            <a:r>
              <a:rPr lang="en-IN" dirty="0" smtClean="0"/>
              <a:t>Name: &lt;input type="text" name="name"&gt;&lt;</a:t>
            </a:r>
            <a:r>
              <a:rPr lang="en-IN" dirty="0" err="1" smtClean="0"/>
              <a:t>br</a:t>
            </a:r>
            <a:r>
              <a:rPr lang="en-IN" dirty="0" smtClean="0"/>
              <a:t>&gt;</a:t>
            </a:r>
            <a:br>
              <a:rPr lang="en-IN" dirty="0" smtClean="0"/>
            </a:br>
            <a:r>
              <a:rPr lang="en-IN" dirty="0" smtClean="0"/>
              <a:t>E-mail: &lt;input type="text" name="email"&gt;&lt;</a:t>
            </a:r>
            <a:r>
              <a:rPr lang="en-IN" dirty="0" err="1" smtClean="0"/>
              <a:t>br</a:t>
            </a:r>
            <a:r>
              <a:rPr lang="en-IN" dirty="0" smtClean="0"/>
              <a:t>&gt;</a:t>
            </a:r>
            <a:br>
              <a:rPr lang="en-IN" dirty="0" smtClean="0"/>
            </a:br>
            <a:r>
              <a:rPr lang="en-IN" dirty="0" smtClean="0"/>
              <a:t>&lt;input type="submit"&gt;</a:t>
            </a:r>
            <a:br>
              <a:rPr lang="en-IN" dirty="0" smtClean="0"/>
            </a:br>
            <a:r>
              <a:rPr lang="en-IN" dirty="0" smtClean="0"/>
              <a:t>&lt;/form&gt;</a:t>
            </a:r>
            <a:br>
              <a:rPr lang="en-IN" dirty="0" smtClean="0"/>
            </a:br>
            <a:r>
              <a:rPr lang="en-IN" dirty="0" smtClean="0"/>
              <a:t/>
            </a:r>
            <a:br>
              <a:rPr lang="en-IN" dirty="0" smtClean="0"/>
            </a:br>
            <a:r>
              <a:rPr lang="en-IN" dirty="0" smtClean="0"/>
              <a:t>&lt;/body&gt;</a:t>
            </a:r>
            <a:br>
              <a:rPr lang="en-IN" dirty="0" smtClean="0"/>
            </a:br>
            <a:r>
              <a:rPr lang="en-IN" dirty="0" smtClean="0"/>
              <a:t>&lt;/html&gt;</a:t>
            </a:r>
          </a:p>
          <a:p>
            <a:r>
              <a:rPr lang="en-IN" dirty="0" smtClean="0"/>
              <a:t>and "welcome_get.php" looks like this:</a:t>
            </a:r>
          </a:p>
          <a:p>
            <a:r>
              <a:rPr lang="en-IN" dirty="0" smtClean="0"/>
              <a:t>&lt;html&gt;</a:t>
            </a:r>
            <a:br>
              <a:rPr lang="en-IN" dirty="0" smtClean="0"/>
            </a:br>
            <a:r>
              <a:rPr lang="en-IN" dirty="0" smtClean="0"/>
              <a:t>&lt;body&gt;</a:t>
            </a:r>
            <a:br>
              <a:rPr lang="en-IN" dirty="0" smtClean="0"/>
            </a:br>
            <a:r>
              <a:rPr lang="en-IN" dirty="0" smtClean="0"/>
              <a:t/>
            </a:r>
            <a:br>
              <a:rPr lang="en-IN" dirty="0" smtClean="0"/>
            </a:br>
            <a:r>
              <a:rPr lang="en-IN" dirty="0" smtClean="0"/>
              <a:t>Welcome &lt;?</a:t>
            </a:r>
            <a:r>
              <a:rPr lang="en-IN" dirty="0" err="1" smtClean="0"/>
              <a:t>php</a:t>
            </a:r>
            <a:r>
              <a:rPr lang="en-IN" dirty="0" smtClean="0"/>
              <a:t> echo $_GET["name"]; ?&gt;&lt;</a:t>
            </a:r>
            <a:r>
              <a:rPr lang="en-IN" dirty="0" err="1" smtClean="0"/>
              <a:t>br</a:t>
            </a:r>
            <a:r>
              <a:rPr lang="en-IN" dirty="0" smtClean="0"/>
              <a:t>&gt;</a:t>
            </a:r>
            <a:br>
              <a:rPr lang="en-IN" dirty="0" smtClean="0"/>
            </a:br>
            <a:r>
              <a:rPr lang="en-IN" dirty="0" smtClean="0"/>
              <a:t>Your email address is: &lt;?</a:t>
            </a:r>
            <a:r>
              <a:rPr lang="en-IN" dirty="0" err="1" smtClean="0"/>
              <a:t>php</a:t>
            </a:r>
            <a:r>
              <a:rPr lang="en-IN" dirty="0" smtClean="0"/>
              <a:t> echo $_GET["email"]; ?&gt;</a:t>
            </a:r>
            <a:br>
              <a:rPr lang="en-IN" dirty="0" smtClean="0"/>
            </a:br>
            <a:r>
              <a:rPr lang="en-IN" dirty="0" smtClean="0"/>
              <a:t/>
            </a:r>
            <a:br>
              <a:rPr lang="en-IN" dirty="0" smtClean="0"/>
            </a:br>
            <a:r>
              <a:rPr lang="en-IN" dirty="0" smtClean="0"/>
              <a:t>&lt;/body&gt;</a:t>
            </a:r>
            <a:br>
              <a:rPr lang="en-IN" dirty="0" smtClean="0"/>
            </a:br>
            <a:r>
              <a:rPr lang="en-IN" dirty="0" smtClean="0"/>
              <a:t>&lt;/html&gt;</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IN" dirty="0" smtClean="0"/>
              <a:t>GET vs. POST</a:t>
            </a:r>
            <a:endParaRPr lang="en-IN" dirty="0"/>
          </a:p>
        </p:txBody>
      </p:sp>
      <p:sp>
        <p:nvSpPr>
          <p:cNvPr id="3" name="Content Placeholder 2"/>
          <p:cNvSpPr>
            <a:spLocks noGrp="1"/>
          </p:cNvSpPr>
          <p:nvPr>
            <p:ph idx="1"/>
          </p:nvPr>
        </p:nvSpPr>
        <p:spPr>
          <a:xfrm>
            <a:off x="457200" y="914400"/>
            <a:ext cx="8686800" cy="5715000"/>
          </a:xfrm>
        </p:spPr>
        <p:txBody>
          <a:bodyPr>
            <a:normAutofit fontScale="92500" lnSpcReduction="20000"/>
          </a:bodyPr>
          <a:lstStyle/>
          <a:p>
            <a:r>
              <a:rPr lang="en-IN" dirty="0" smtClean="0"/>
              <a:t>Both GET and POST create an array (e.g. array( key =&gt; value, key2 =&gt; value2, key3 =&gt; value3, ...)). This array holds key/value pairs, where keys are the names of the form controls and values are the input data from the user.</a:t>
            </a:r>
          </a:p>
          <a:p>
            <a:r>
              <a:rPr lang="en-IN" dirty="0" smtClean="0"/>
              <a:t>Both GET and POST are treated as $_GET and $_POST. These are </a:t>
            </a:r>
            <a:r>
              <a:rPr lang="en-IN" dirty="0" err="1" smtClean="0"/>
              <a:t>superglobals</a:t>
            </a:r>
            <a:r>
              <a:rPr lang="en-IN" dirty="0" smtClean="0"/>
              <a:t>, which means that they are always accessible, regardless of scope - and you can access them from any function, class or file without having to do anything special.</a:t>
            </a:r>
          </a:p>
          <a:p>
            <a:r>
              <a:rPr lang="en-IN" dirty="0" smtClean="0"/>
              <a:t>$_GET is an array of variables passed to the current script via the URL parameters.</a:t>
            </a:r>
          </a:p>
          <a:p>
            <a:r>
              <a:rPr lang="en-IN" dirty="0" smtClean="0"/>
              <a:t>$_POST is an array of variables passed to the current script via the HTTP POST method.</a:t>
            </a:r>
          </a:p>
          <a:p>
            <a:pPr>
              <a:buNone/>
            </a:pP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IN" b="1" dirty="0" smtClean="0">
                <a:solidFill>
                  <a:srgbClr val="FF0000"/>
                </a:solidFill>
                <a:effectLst>
                  <a:outerShdw blurRad="38100" dist="38100" dir="2700000" algn="tl">
                    <a:srgbClr val="000000">
                      <a:alpha val="43137"/>
                    </a:srgbClr>
                  </a:outerShdw>
                </a:effectLst>
              </a:rPr>
              <a:t>Global Variables - </a:t>
            </a:r>
            <a:r>
              <a:rPr lang="en-IN" b="1" dirty="0" err="1" smtClean="0">
                <a:solidFill>
                  <a:srgbClr val="FF0000"/>
                </a:solidFill>
                <a:effectLst>
                  <a:outerShdw blurRad="38100" dist="38100" dir="2700000" algn="tl">
                    <a:srgbClr val="000000">
                      <a:alpha val="43137"/>
                    </a:srgbClr>
                  </a:outerShdw>
                </a:effectLst>
              </a:rPr>
              <a:t>Superglobals</a:t>
            </a:r>
            <a:endParaRPr lang="en-IN"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90600"/>
            <a:ext cx="8686800" cy="5867400"/>
          </a:xfrm>
        </p:spPr>
        <p:txBody>
          <a:bodyPr>
            <a:normAutofit fontScale="77500" lnSpcReduction="20000"/>
          </a:bodyPr>
          <a:lstStyle/>
          <a:p>
            <a:r>
              <a:rPr lang="en-IN" dirty="0" err="1" smtClean="0"/>
              <a:t>Superglobals</a:t>
            </a:r>
            <a:r>
              <a:rPr lang="en-IN" dirty="0" smtClean="0"/>
              <a:t> were introduced in PHP 4.1.0, and are built-in variables that are always available in all scopes.</a:t>
            </a:r>
          </a:p>
          <a:p>
            <a:r>
              <a:rPr lang="en-IN" dirty="0" smtClean="0"/>
              <a:t>Several predefined variables in PHP are "</a:t>
            </a:r>
            <a:r>
              <a:rPr lang="en-IN" dirty="0" err="1" smtClean="0"/>
              <a:t>superglobals</a:t>
            </a:r>
            <a:r>
              <a:rPr lang="en-IN" dirty="0" smtClean="0"/>
              <a:t>", which means that they are always accessible, regardless of scope - and you can access them from any function, class or file without having to do anything special.</a:t>
            </a:r>
          </a:p>
          <a:p>
            <a:r>
              <a:rPr lang="en-IN" dirty="0" smtClean="0"/>
              <a:t>The PHP </a:t>
            </a:r>
            <a:r>
              <a:rPr lang="en-IN" dirty="0" err="1" smtClean="0"/>
              <a:t>superglobal</a:t>
            </a:r>
            <a:r>
              <a:rPr lang="en-IN" dirty="0" smtClean="0"/>
              <a:t> variables are:</a:t>
            </a:r>
          </a:p>
          <a:p>
            <a:pPr lvl="0"/>
            <a:r>
              <a:rPr lang="en-IN" dirty="0" smtClean="0"/>
              <a:t>$GLOBALS</a:t>
            </a:r>
          </a:p>
          <a:p>
            <a:pPr lvl="0"/>
            <a:r>
              <a:rPr lang="en-IN" dirty="0" smtClean="0"/>
              <a:t>$_SERVER</a:t>
            </a:r>
          </a:p>
          <a:p>
            <a:pPr lvl="0"/>
            <a:r>
              <a:rPr lang="en-IN" dirty="0" smtClean="0"/>
              <a:t>$_REQUEST</a:t>
            </a:r>
          </a:p>
          <a:p>
            <a:pPr lvl="0"/>
            <a:r>
              <a:rPr lang="en-IN" dirty="0" smtClean="0"/>
              <a:t>$_POST</a:t>
            </a:r>
          </a:p>
          <a:p>
            <a:pPr lvl="0"/>
            <a:r>
              <a:rPr lang="en-IN" dirty="0" smtClean="0"/>
              <a:t>$_GET</a:t>
            </a:r>
          </a:p>
          <a:p>
            <a:pPr lvl="0"/>
            <a:r>
              <a:rPr lang="en-IN" dirty="0" smtClean="0"/>
              <a:t>$_FILES</a:t>
            </a:r>
          </a:p>
          <a:p>
            <a:pPr lvl="0"/>
            <a:r>
              <a:rPr lang="en-IN" dirty="0" smtClean="0"/>
              <a:t>$_ENV</a:t>
            </a:r>
          </a:p>
          <a:p>
            <a:pPr lvl="0"/>
            <a:r>
              <a:rPr lang="en-IN" dirty="0" smtClean="0"/>
              <a:t>$_COOKIE</a:t>
            </a:r>
          </a:p>
          <a:p>
            <a:pPr lvl="0"/>
            <a:r>
              <a:rPr lang="en-IN" dirty="0" smtClean="0"/>
              <a:t>$_SESSION</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IN" dirty="0" smtClean="0"/>
              <a:t>When to use GET?</a:t>
            </a:r>
            <a:endParaRPr lang="en-IN" dirty="0"/>
          </a:p>
        </p:txBody>
      </p:sp>
      <p:sp>
        <p:nvSpPr>
          <p:cNvPr id="3" name="Content Placeholder 2"/>
          <p:cNvSpPr>
            <a:spLocks noGrp="1"/>
          </p:cNvSpPr>
          <p:nvPr>
            <p:ph idx="1"/>
          </p:nvPr>
        </p:nvSpPr>
        <p:spPr>
          <a:xfrm>
            <a:off x="457200" y="914400"/>
            <a:ext cx="8686800" cy="5211763"/>
          </a:xfrm>
        </p:spPr>
        <p:txBody>
          <a:bodyPr>
            <a:normAutofit fontScale="92500" lnSpcReduction="10000"/>
          </a:bodyPr>
          <a:lstStyle/>
          <a:p>
            <a:r>
              <a:rPr lang="en-IN" dirty="0" smtClean="0"/>
              <a:t>Information sent from a form with the GET method is </a:t>
            </a:r>
            <a:r>
              <a:rPr lang="en-IN" b="1" dirty="0" smtClean="0"/>
              <a:t>visible to everyone</a:t>
            </a:r>
            <a:r>
              <a:rPr lang="en-IN" dirty="0" smtClean="0"/>
              <a:t> (all variable names and values are displayed in the URL). GET also has limits on the amount of information to send. The limitation is about 2000 characters. However, because the variables are displayed in the URL, it is possible to bookmark the page. This can be useful in some cases.</a:t>
            </a:r>
          </a:p>
          <a:p>
            <a:r>
              <a:rPr lang="en-IN" dirty="0" smtClean="0"/>
              <a:t>GET may be used for sending non-sensitive data.</a:t>
            </a:r>
          </a:p>
          <a:p>
            <a:r>
              <a:rPr lang="en-IN" b="1" dirty="0" smtClean="0">
                <a:solidFill>
                  <a:srgbClr val="FF0000"/>
                </a:solidFill>
                <a:effectLst>
                  <a:outerShdw blurRad="38100" dist="38100" dir="2700000" algn="tl">
                    <a:srgbClr val="000000">
                      <a:alpha val="43137"/>
                    </a:srgbClr>
                  </a:outerShdw>
                </a:effectLst>
              </a:rPr>
              <a:t>Note:</a:t>
            </a:r>
            <a:r>
              <a:rPr lang="en-IN" dirty="0" smtClean="0">
                <a:solidFill>
                  <a:srgbClr val="FF0000"/>
                </a:solidFill>
                <a:effectLst>
                  <a:outerShdw blurRad="38100" dist="38100" dir="2700000" algn="tl">
                    <a:srgbClr val="000000">
                      <a:alpha val="43137"/>
                    </a:srgbClr>
                  </a:outerShdw>
                </a:effectLst>
              </a:rPr>
              <a:t> GET should NEVER be used for sending passwords or other sensitive information!</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IN" dirty="0" smtClean="0"/>
              <a:t>When to use POST?</a:t>
            </a:r>
            <a:endParaRPr lang="en-IN" dirty="0"/>
          </a:p>
        </p:txBody>
      </p:sp>
      <p:sp>
        <p:nvSpPr>
          <p:cNvPr id="3" name="Content Placeholder 2"/>
          <p:cNvSpPr>
            <a:spLocks noGrp="1"/>
          </p:cNvSpPr>
          <p:nvPr>
            <p:ph idx="1"/>
          </p:nvPr>
        </p:nvSpPr>
        <p:spPr>
          <a:xfrm>
            <a:off x="457200" y="914400"/>
            <a:ext cx="8229600" cy="5638800"/>
          </a:xfrm>
        </p:spPr>
        <p:txBody>
          <a:bodyPr>
            <a:normAutofit fontScale="92500" lnSpcReduction="20000"/>
          </a:bodyPr>
          <a:lstStyle/>
          <a:p>
            <a:r>
              <a:rPr lang="en-IN" dirty="0" smtClean="0"/>
              <a:t>Information sent from a form with the POST method is </a:t>
            </a:r>
            <a:r>
              <a:rPr lang="en-IN" b="1" dirty="0" smtClean="0"/>
              <a:t>invisible to others</a:t>
            </a:r>
            <a:r>
              <a:rPr lang="en-IN" dirty="0" smtClean="0"/>
              <a:t> (all names/values are embedded within the body of the HTTP request) and has </a:t>
            </a:r>
            <a:r>
              <a:rPr lang="en-IN" b="1" dirty="0" smtClean="0"/>
              <a:t>no limits</a:t>
            </a:r>
            <a:r>
              <a:rPr lang="en-IN" dirty="0" smtClean="0"/>
              <a:t> on the amount of information to send.</a:t>
            </a:r>
          </a:p>
          <a:p>
            <a:r>
              <a:rPr lang="en-IN" dirty="0" smtClean="0"/>
              <a:t>Moreover POST supports advanced functionality such as support for multi-part binary input while uploading files to server.</a:t>
            </a:r>
          </a:p>
          <a:p>
            <a:r>
              <a:rPr lang="en-IN" dirty="0" smtClean="0"/>
              <a:t>However, because the variables are not displayed in the URL, it is not possible to bookmark the page.</a:t>
            </a:r>
          </a:p>
          <a:p>
            <a:r>
              <a:rPr lang="en-IN" b="1" dirty="0" smtClean="0"/>
              <a:t>Developers prefer POST for sending form data.</a:t>
            </a:r>
            <a:endParaRPr lang="en-IN" dirty="0" smtClean="0"/>
          </a:p>
          <a:p>
            <a:r>
              <a:rPr lang="en-IN" dirty="0" smtClean="0"/>
              <a:t>Next, lets see how we can process PHP forms the secure way!</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Autofit/>
          </a:bodyPr>
          <a:lstStyle/>
          <a:p>
            <a:r>
              <a:rPr lang="en-IN" sz="11500" b="1" dirty="0" smtClean="0">
                <a:effectLst>
                  <a:outerShdw blurRad="38100" dist="38100" dir="2700000" algn="tl">
                    <a:srgbClr val="000000">
                      <a:alpha val="43137"/>
                    </a:srgbClr>
                  </a:outerShdw>
                </a:effectLst>
              </a:rPr>
              <a:t>Thanks</a:t>
            </a:r>
            <a:endParaRPr lang="en-IN" sz="115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rgbClr val="FF0000"/>
                </a:solidFill>
                <a:effectLst>
                  <a:outerShdw blurRad="38100" dist="38100" dir="2700000" algn="tl">
                    <a:srgbClr val="000000">
                      <a:alpha val="43137"/>
                    </a:srgbClr>
                  </a:outerShdw>
                </a:effectLst>
              </a:rPr>
              <a:t>PHP $GLOBALS</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IN" dirty="0" smtClean="0"/>
              <a:t>$GLOBALS is a PHP super global variable which is used to access global variables from anywhere in the PHP script (also from within functions or methods).</a:t>
            </a:r>
          </a:p>
          <a:p>
            <a:r>
              <a:rPr lang="en-IN" dirty="0" smtClean="0"/>
              <a:t>PHP stores all global variables in an array called $GLOBALS[</a:t>
            </a:r>
            <a:r>
              <a:rPr lang="en-IN" i="1" dirty="0" smtClean="0"/>
              <a:t>index</a:t>
            </a:r>
            <a:r>
              <a:rPr lang="en-IN" dirty="0" smtClean="0"/>
              <a:t>]. The </a:t>
            </a:r>
            <a:r>
              <a:rPr lang="en-IN" i="1" dirty="0" smtClean="0"/>
              <a:t>index</a:t>
            </a:r>
            <a:r>
              <a:rPr lang="en-IN" dirty="0" smtClean="0"/>
              <a:t> holds the name of the variable.</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rgbClr val="FF0000"/>
                </a:solidFill>
                <a:effectLst>
                  <a:outerShdw blurRad="38100" dist="38100" dir="2700000" algn="tl">
                    <a:srgbClr val="000000">
                      <a:alpha val="43137"/>
                    </a:srgbClr>
                  </a:outerShdw>
                </a:effectLst>
              </a:rPr>
              <a:t>Example</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r>
              <a:rPr lang="en-IN" dirty="0" smtClean="0"/>
              <a:t>&lt;?</a:t>
            </a:r>
            <a:r>
              <a:rPr lang="en-IN" dirty="0" err="1" smtClean="0"/>
              <a:t>php</a:t>
            </a:r>
            <a:r>
              <a:rPr lang="en-IN" dirty="0" smtClean="0"/>
              <a:t> </a:t>
            </a:r>
            <a:br>
              <a:rPr lang="en-IN" dirty="0" smtClean="0"/>
            </a:br>
            <a:r>
              <a:rPr lang="en-IN" dirty="0" smtClean="0"/>
              <a:t>$x = 75; </a:t>
            </a:r>
            <a:br>
              <a:rPr lang="en-IN" dirty="0" smtClean="0"/>
            </a:br>
            <a:r>
              <a:rPr lang="en-IN" dirty="0" smtClean="0"/>
              <a:t>$y = 25;</a:t>
            </a:r>
            <a:br>
              <a:rPr lang="en-IN" dirty="0" smtClean="0"/>
            </a:br>
            <a:r>
              <a:rPr lang="en-IN" dirty="0" smtClean="0"/>
              <a:t> </a:t>
            </a:r>
            <a:br>
              <a:rPr lang="en-IN" dirty="0" smtClean="0"/>
            </a:br>
            <a:r>
              <a:rPr lang="en-IN" dirty="0" smtClean="0"/>
              <a:t>function addition() { </a:t>
            </a:r>
            <a:br>
              <a:rPr lang="en-IN" dirty="0" smtClean="0"/>
            </a:br>
            <a:r>
              <a:rPr lang="en-IN" dirty="0" smtClean="0"/>
              <a:t>    $GLOBALS['z'] = $GLOBALS['x'] + $GLOBALS['y']; </a:t>
            </a:r>
            <a:br>
              <a:rPr lang="en-IN" dirty="0" smtClean="0"/>
            </a:br>
            <a:r>
              <a:rPr lang="en-IN" dirty="0" smtClean="0"/>
              <a:t>}</a:t>
            </a:r>
            <a:br>
              <a:rPr lang="en-IN" dirty="0" smtClean="0"/>
            </a:br>
            <a:r>
              <a:rPr lang="en-IN" dirty="0" smtClean="0"/>
              <a:t> </a:t>
            </a:r>
            <a:br>
              <a:rPr lang="en-IN" dirty="0" smtClean="0"/>
            </a:br>
            <a:r>
              <a:rPr lang="en-IN" dirty="0" smtClean="0"/>
              <a:t>addition(); </a:t>
            </a:r>
            <a:br>
              <a:rPr lang="en-IN" dirty="0" smtClean="0"/>
            </a:br>
            <a:r>
              <a:rPr lang="en-IN" dirty="0" smtClean="0"/>
              <a:t>echo $z; </a:t>
            </a:r>
            <a:br>
              <a:rPr lang="en-IN" dirty="0" smtClean="0"/>
            </a:br>
            <a:r>
              <a:rPr lang="en-IN" dirty="0" smtClean="0"/>
              <a:t>?&gt;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IN" b="1" dirty="0" smtClean="0">
                <a:solidFill>
                  <a:srgbClr val="FF0000"/>
                </a:solidFill>
                <a:effectLst>
                  <a:outerShdw blurRad="38100" dist="38100" dir="2700000" algn="tl">
                    <a:srgbClr val="000000">
                      <a:alpha val="43137"/>
                    </a:srgbClr>
                  </a:outerShdw>
                </a:effectLst>
              </a:rPr>
              <a:t>PHP $_SERVER</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90600"/>
            <a:ext cx="8229600" cy="5638800"/>
          </a:xfrm>
        </p:spPr>
        <p:txBody>
          <a:bodyPr>
            <a:normAutofit fontScale="85000" lnSpcReduction="20000"/>
          </a:bodyPr>
          <a:lstStyle/>
          <a:p>
            <a:r>
              <a:rPr lang="en-IN" dirty="0" smtClean="0"/>
              <a:t>$_SERVER is a PHP super global variable which holds information about headers, paths, and script locations.</a:t>
            </a:r>
          </a:p>
          <a:p>
            <a:r>
              <a:rPr lang="en-IN" dirty="0" smtClean="0"/>
              <a:t>&lt;?</a:t>
            </a:r>
            <a:r>
              <a:rPr lang="en-IN" dirty="0" err="1" smtClean="0"/>
              <a:t>php</a:t>
            </a:r>
            <a:r>
              <a:rPr lang="en-IN" dirty="0" smtClean="0"/>
              <a:t> </a:t>
            </a:r>
            <a:br>
              <a:rPr lang="en-IN" dirty="0" smtClean="0"/>
            </a:br>
            <a:r>
              <a:rPr lang="en-IN" dirty="0" smtClean="0"/>
              <a:t>echo $_SERVER['PHP_SELF'];</a:t>
            </a:r>
            <a:br>
              <a:rPr lang="en-IN" dirty="0" smtClean="0"/>
            </a:br>
            <a:r>
              <a:rPr lang="en-IN" dirty="0" smtClean="0"/>
              <a:t>echo "&lt;</a:t>
            </a:r>
            <a:r>
              <a:rPr lang="en-IN" dirty="0" err="1" smtClean="0"/>
              <a:t>br</a:t>
            </a:r>
            <a:r>
              <a:rPr lang="en-IN" dirty="0" smtClean="0"/>
              <a:t>&gt;";</a:t>
            </a:r>
            <a:br>
              <a:rPr lang="en-IN" dirty="0" smtClean="0"/>
            </a:br>
            <a:r>
              <a:rPr lang="en-IN" dirty="0" smtClean="0"/>
              <a:t>echo $_SERVER['SERVER_NAME'];</a:t>
            </a:r>
            <a:br>
              <a:rPr lang="en-IN" dirty="0" smtClean="0"/>
            </a:br>
            <a:r>
              <a:rPr lang="en-IN" dirty="0" smtClean="0"/>
              <a:t>echo "&lt;</a:t>
            </a:r>
            <a:r>
              <a:rPr lang="en-IN" dirty="0" err="1" smtClean="0"/>
              <a:t>br</a:t>
            </a:r>
            <a:r>
              <a:rPr lang="en-IN" dirty="0" smtClean="0"/>
              <a:t>&gt;";</a:t>
            </a:r>
            <a:br>
              <a:rPr lang="en-IN" dirty="0" smtClean="0"/>
            </a:br>
            <a:r>
              <a:rPr lang="en-IN" dirty="0" smtClean="0"/>
              <a:t>echo $_SERVER['HTTP_HOST'];</a:t>
            </a:r>
            <a:br>
              <a:rPr lang="en-IN" dirty="0" smtClean="0"/>
            </a:br>
            <a:r>
              <a:rPr lang="en-IN" dirty="0" smtClean="0"/>
              <a:t>echo "&lt;</a:t>
            </a:r>
            <a:r>
              <a:rPr lang="en-IN" dirty="0" err="1" smtClean="0"/>
              <a:t>br</a:t>
            </a:r>
            <a:r>
              <a:rPr lang="en-IN" dirty="0" smtClean="0"/>
              <a:t>&gt;";</a:t>
            </a:r>
            <a:br>
              <a:rPr lang="en-IN" dirty="0" smtClean="0"/>
            </a:br>
            <a:r>
              <a:rPr lang="en-IN" dirty="0" smtClean="0"/>
              <a:t>echo $_SERVER['HTTP_REFERER'];</a:t>
            </a:r>
            <a:br>
              <a:rPr lang="en-IN" dirty="0" smtClean="0"/>
            </a:br>
            <a:r>
              <a:rPr lang="en-IN" dirty="0" smtClean="0"/>
              <a:t>echo "&lt;</a:t>
            </a:r>
            <a:r>
              <a:rPr lang="en-IN" dirty="0" err="1" smtClean="0"/>
              <a:t>br</a:t>
            </a:r>
            <a:r>
              <a:rPr lang="en-IN" dirty="0" smtClean="0"/>
              <a:t>&gt;";</a:t>
            </a:r>
            <a:br>
              <a:rPr lang="en-IN" dirty="0" smtClean="0"/>
            </a:br>
            <a:r>
              <a:rPr lang="en-IN" dirty="0" smtClean="0"/>
              <a:t>echo $_SERVER['HTTP_USER_AGENT'];</a:t>
            </a:r>
            <a:br>
              <a:rPr lang="en-IN" dirty="0" smtClean="0"/>
            </a:br>
            <a:r>
              <a:rPr lang="en-IN" dirty="0" smtClean="0"/>
              <a:t>echo "&lt;</a:t>
            </a:r>
            <a:r>
              <a:rPr lang="en-IN" dirty="0" err="1" smtClean="0"/>
              <a:t>br</a:t>
            </a:r>
            <a:r>
              <a:rPr lang="en-IN" dirty="0" smtClean="0"/>
              <a:t>&gt;";</a:t>
            </a:r>
            <a:br>
              <a:rPr lang="en-IN" dirty="0" smtClean="0"/>
            </a:br>
            <a:r>
              <a:rPr lang="en-IN" dirty="0" smtClean="0"/>
              <a:t>echo $_SERVER['SCRIPT_NAME'];</a:t>
            </a:r>
            <a:br>
              <a:rPr lang="en-IN" dirty="0" smtClean="0"/>
            </a:br>
            <a:r>
              <a:rPr lang="en-IN" dirty="0" smtClean="0"/>
              <a:t>?&gt;</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38200"/>
          </a:xfrm>
        </p:spPr>
        <p:txBody>
          <a:bodyPr/>
          <a:lstStyle/>
          <a:p>
            <a:r>
              <a:rPr lang="en-IN" dirty="0" smtClean="0"/>
              <a:t>$_SERVER</a:t>
            </a:r>
            <a:endParaRPr lang="en-IN" dirty="0"/>
          </a:p>
        </p:txBody>
      </p:sp>
      <p:graphicFrame>
        <p:nvGraphicFramePr>
          <p:cNvPr id="4" name="Table 3"/>
          <p:cNvGraphicFramePr>
            <a:graphicFrameLocks noGrp="1"/>
          </p:cNvGraphicFramePr>
          <p:nvPr/>
        </p:nvGraphicFramePr>
        <p:xfrm>
          <a:off x="0" y="762000"/>
          <a:ext cx="9144000" cy="6095995"/>
        </p:xfrm>
        <a:graphic>
          <a:graphicData uri="http://schemas.openxmlformats.org/drawingml/2006/table">
            <a:tbl>
              <a:tblPr/>
              <a:tblGrid>
                <a:gridCol w="3549965"/>
                <a:gridCol w="5594035"/>
              </a:tblGrid>
              <a:tr h="423025">
                <a:tc>
                  <a:txBody>
                    <a:bodyPr/>
                    <a:lstStyle/>
                    <a:p>
                      <a:pPr>
                        <a:lnSpc>
                          <a:spcPct val="115000"/>
                        </a:lnSpc>
                        <a:spcAft>
                          <a:spcPts val="0"/>
                        </a:spcAft>
                      </a:pPr>
                      <a:r>
                        <a:rPr lang="en-IN" sz="1400" b="1" dirty="0">
                          <a:latin typeface="Calibri"/>
                          <a:ea typeface="Times New Roman"/>
                          <a:cs typeface="Mangal"/>
                        </a:rPr>
                        <a:t>Element/Code</a:t>
                      </a:r>
                    </a:p>
                  </a:txBody>
                  <a:tcPr marL="54857" marR="27555" marT="27555" marB="27555">
                    <a:lnL w="12700" cap="flat" cmpd="sng" algn="ctr">
                      <a:solidFill>
                        <a:srgbClr val="CCCCCC"/>
                      </a:solidFill>
                      <a:prstDash val="solid"/>
                      <a:round/>
                      <a:headEnd type="none" w="med" len="med"/>
                      <a:tailEnd type="none" w="med" len="med"/>
                    </a:lnL>
                    <a:lnR>
                      <a:noFill/>
                    </a:lnR>
                    <a:lnT w="12700" cap="flat" cmpd="sng" algn="ctr">
                      <a:solidFill>
                        <a:srgbClr val="CCCCCC"/>
                      </a:solidFill>
                      <a:prstDash val="solid"/>
                      <a:round/>
                      <a:headEnd type="none" w="med" len="med"/>
                      <a:tailEnd type="none" w="med" len="med"/>
                    </a:lnT>
                    <a:lnB>
                      <a:noFill/>
                    </a:lnB>
                    <a:solidFill>
                      <a:srgbClr val="FFC000"/>
                    </a:solidFill>
                  </a:tcPr>
                </a:tc>
                <a:tc>
                  <a:txBody>
                    <a:bodyPr/>
                    <a:lstStyle/>
                    <a:p>
                      <a:pPr>
                        <a:lnSpc>
                          <a:spcPct val="115000"/>
                        </a:lnSpc>
                        <a:spcAft>
                          <a:spcPts val="0"/>
                        </a:spcAft>
                      </a:pPr>
                      <a:r>
                        <a:rPr lang="en-IN" sz="1400" b="1" dirty="0">
                          <a:latin typeface="Calibri"/>
                          <a:ea typeface="Times New Roman"/>
                          <a:cs typeface="Mangal"/>
                        </a:rPr>
                        <a:t>Description</a:t>
                      </a:r>
                    </a:p>
                  </a:txBody>
                  <a:tcPr marL="27555" marR="27555" marT="27555" marB="27555">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solidFill>
                      <a:srgbClr val="FFC000"/>
                    </a:solidFill>
                  </a:tcPr>
                </a:tc>
              </a:tr>
              <a:tr h="423025">
                <a:tc>
                  <a:txBody>
                    <a:bodyPr/>
                    <a:lstStyle/>
                    <a:p>
                      <a:pPr>
                        <a:lnSpc>
                          <a:spcPct val="115000"/>
                        </a:lnSpc>
                        <a:spcAft>
                          <a:spcPts val="0"/>
                        </a:spcAft>
                      </a:pPr>
                      <a:r>
                        <a:rPr lang="en-IN" sz="1400" b="1">
                          <a:latin typeface="Calibri"/>
                          <a:ea typeface="Times New Roman"/>
                          <a:cs typeface="Mangal"/>
                        </a:rPr>
                        <a:t>$_SERVER['PHP_SELF']</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1F1F1"/>
                    </a:solidFill>
                  </a:tcPr>
                </a:tc>
                <a:tc>
                  <a:txBody>
                    <a:bodyPr/>
                    <a:lstStyle/>
                    <a:p>
                      <a:pPr>
                        <a:lnSpc>
                          <a:spcPct val="115000"/>
                        </a:lnSpc>
                        <a:spcAft>
                          <a:spcPts val="0"/>
                        </a:spcAft>
                      </a:pPr>
                      <a:r>
                        <a:rPr lang="en-IN" sz="1400" b="1">
                          <a:latin typeface="Calibri"/>
                          <a:ea typeface="Times New Roman"/>
                          <a:cs typeface="Mangal"/>
                        </a:rPr>
                        <a:t>Returns the filename of the currently executing script</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1F1F1"/>
                    </a:solidFill>
                  </a:tcPr>
                </a:tc>
              </a:tr>
              <a:tr h="621915">
                <a:tc>
                  <a:txBody>
                    <a:bodyPr/>
                    <a:lstStyle/>
                    <a:p>
                      <a:pPr>
                        <a:lnSpc>
                          <a:spcPct val="115000"/>
                        </a:lnSpc>
                        <a:spcAft>
                          <a:spcPts val="0"/>
                        </a:spcAft>
                      </a:pPr>
                      <a:r>
                        <a:rPr lang="en-IN" sz="1400" b="1">
                          <a:latin typeface="Calibri"/>
                          <a:ea typeface="Times New Roman"/>
                          <a:cs typeface="Mangal"/>
                        </a:rPr>
                        <a:t>$_SERVER['GATEWAY_INTERFACE']</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FFFFF"/>
                    </a:solidFill>
                  </a:tcPr>
                </a:tc>
                <a:tc>
                  <a:txBody>
                    <a:bodyPr/>
                    <a:lstStyle/>
                    <a:p>
                      <a:pPr>
                        <a:lnSpc>
                          <a:spcPct val="115000"/>
                        </a:lnSpc>
                        <a:spcAft>
                          <a:spcPts val="0"/>
                        </a:spcAft>
                      </a:pPr>
                      <a:r>
                        <a:rPr lang="en-IN" sz="1400" b="1">
                          <a:latin typeface="Calibri"/>
                          <a:ea typeface="Times New Roman"/>
                          <a:cs typeface="Mangal"/>
                        </a:rPr>
                        <a:t>Returns the version of the Common Gateway Interface (CGI) the server is using</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FFFFF"/>
                    </a:solidFill>
                  </a:tcPr>
                </a:tc>
              </a:tr>
              <a:tr h="423025">
                <a:tc>
                  <a:txBody>
                    <a:bodyPr/>
                    <a:lstStyle/>
                    <a:p>
                      <a:pPr>
                        <a:lnSpc>
                          <a:spcPct val="115000"/>
                        </a:lnSpc>
                        <a:spcAft>
                          <a:spcPts val="0"/>
                        </a:spcAft>
                      </a:pPr>
                      <a:r>
                        <a:rPr lang="en-IN" sz="1400" b="1">
                          <a:latin typeface="Calibri"/>
                          <a:ea typeface="Times New Roman"/>
                          <a:cs typeface="Mangal"/>
                        </a:rPr>
                        <a:t>$_SERVER['SERVER_ADDR']</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1F1F1"/>
                    </a:solidFill>
                  </a:tcPr>
                </a:tc>
                <a:tc>
                  <a:txBody>
                    <a:bodyPr/>
                    <a:lstStyle/>
                    <a:p>
                      <a:pPr>
                        <a:lnSpc>
                          <a:spcPct val="115000"/>
                        </a:lnSpc>
                        <a:spcAft>
                          <a:spcPts val="0"/>
                        </a:spcAft>
                      </a:pPr>
                      <a:r>
                        <a:rPr lang="en-IN" sz="1400" b="1">
                          <a:latin typeface="Calibri"/>
                          <a:ea typeface="Times New Roman"/>
                          <a:cs typeface="Mangal"/>
                        </a:rPr>
                        <a:t>Returns the IP address of the host server</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1F1F1"/>
                    </a:solidFill>
                  </a:tcPr>
                </a:tc>
              </a:tr>
              <a:tr h="423025">
                <a:tc>
                  <a:txBody>
                    <a:bodyPr/>
                    <a:lstStyle/>
                    <a:p>
                      <a:pPr>
                        <a:lnSpc>
                          <a:spcPct val="115000"/>
                        </a:lnSpc>
                        <a:spcAft>
                          <a:spcPts val="0"/>
                        </a:spcAft>
                      </a:pPr>
                      <a:r>
                        <a:rPr lang="en-IN" sz="1400" b="1">
                          <a:latin typeface="Calibri"/>
                          <a:ea typeface="Times New Roman"/>
                          <a:cs typeface="Mangal"/>
                        </a:rPr>
                        <a:t>$_SERVER['SERVER_NAME']</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FFFFF"/>
                    </a:solidFill>
                  </a:tcPr>
                </a:tc>
                <a:tc>
                  <a:txBody>
                    <a:bodyPr/>
                    <a:lstStyle/>
                    <a:p>
                      <a:pPr>
                        <a:lnSpc>
                          <a:spcPct val="115000"/>
                        </a:lnSpc>
                        <a:spcAft>
                          <a:spcPts val="0"/>
                        </a:spcAft>
                      </a:pPr>
                      <a:r>
                        <a:rPr lang="en-IN" sz="1400" b="1" dirty="0">
                          <a:latin typeface="Calibri"/>
                          <a:ea typeface="Times New Roman"/>
                          <a:cs typeface="Mangal"/>
                        </a:rPr>
                        <a:t>Returns the name of the host server (such as </a:t>
                      </a:r>
                      <a:r>
                        <a:rPr lang="en-IN" sz="1400" b="1" dirty="0" smtClean="0">
                          <a:latin typeface="Calibri"/>
                          <a:ea typeface="Times New Roman"/>
                          <a:cs typeface="Mangal"/>
                        </a:rPr>
                        <a:t>www.arttc.com</a:t>
                      </a:r>
                      <a:r>
                        <a:rPr lang="en-IN" sz="1400" b="1" dirty="0">
                          <a:latin typeface="Calibri"/>
                          <a:ea typeface="Times New Roman"/>
                          <a:cs typeface="Mangal"/>
                        </a:rPr>
                        <a:t>)</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FFFFF"/>
                    </a:solidFill>
                  </a:tcPr>
                </a:tc>
              </a:tr>
              <a:tr h="423025">
                <a:tc>
                  <a:txBody>
                    <a:bodyPr/>
                    <a:lstStyle/>
                    <a:p>
                      <a:pPr>
                        <a:lnSpc>
                          <a:spcPct val="115000"/>
                        </a:lnSpc>
                        <a:spcAft>
                          <a:spcPts val="0"/>
                        </a:spcAft>
                      </a:pPr>
                      <a:r>
                        <a:rPr lang="en-IN" sz="1400" b="1">
                          <a:latin typeface="Calibri"/>
                          <a:ea typeface="Times New Roman"/>
                          <a:cs typeface="Mangal"/>
                        </a:rPr>
                        <a:t>$_SERVER['SERVER_SOFTWARE']</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1F1F1"/>
                    </a:solidFill>
                  </a:tcPr>
                </a:tc>
                <a:tc>
                  <a:txBody>
                    <a:bodyPr/>
                    <a:lstStyle/>
                    <a:p>
                      <a:pPr>
                        <a:lnSpc>
                          <a:spcPct val="115000"/>
                        </a:lnSpc>
                        <a:spcAft>
                          <a:spcPts val="0"/>
                        </a:spcAft>
                      </a:pPr>
                      <a:r>
                        <a:rPr lang="en-IN" sz="1400" b="1">
                          <a:latin typeface="Calibri"/>
                          <a:ea typeface="Times New Roman"/>
                          <a:cs typeface="Mangal"/>
                        </a:rPr>
                        <a:t>Returns the server identification string (such as Apache/2.2.24)</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1F1F1"/>
                    </a:solidFill>
                  </a:tcPr>
                </a:tc>
              </a:tr>
              <a:tr h="621915">
                <a:tc>
                  <a:txBody>
                    <a:bodyPr/>
                    <a:lstStyle/>
                    <a:p>
                      <a:pPr>
                        <a:lnSpc>
                          <a:spcPct val="115000"/>
                        </a:lnSpc>
                        <a:spcAft>
                          <a:spcPts val="0"/>
                        </a:spcAft>
                      </a:pPr>
                      <a:r>
                        <a:rPr lang="en-IN" sz="1400" b="1">
                          <a:latin typeface="Calibri"/>
                          <a:ea typeface="Times New Roman"/>
                          <a:cs typeface="Mangal"/>
                        </a:rPr>
                        <a:t>$_SERVER['SERVER_PROTOCOL']</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FFFFF"/>
                    </a:solidFill>
                  </a:tcPr>
                </a:tc>
                <a:tc>
                  <a:txBody>
                    <a:bodyPr/>
                    <a:lstStyle/>
                    <a:p>
                      <a:pPr>
                        <a:lnSpc>
                          <a:spcPct val="115000"/>
                        </a:lnSpc>
                        <a:spcAft>
                          <a:spcPts val="0"/>
                        </a:spcAft>
                      </a:pPr>
                      <a:r>
                        <a:rPr lang="en-IN" sz="1400" b="1">
                          <a:latin typeface="Calibri"/>
                          <a:ea typeface="Times New Roman"/>
                          <a:cs typeface="Mangal"/>
                        </a:rPr>
                        <a:t>Returns the name and revision of the information protocol (such as HTTP/1.1)</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FFFFF"/>
                    </a:solidFill>
                  </a:tcPr>
                </a:tc>
              </a:tr>
              <a:tr h="423025">
                <a:tc>
                  <a:txBody>
                    <a:bodyPr/>
                    <a:lstStyle/>
                    <a:p>
                      <a:pPr>
                        <a:lnSpc>
                          <a:spcPct val="115000"/>
                        </a:lnSpc>
                        <a:spcAft>
                          <a:spcPts val="0"/>
                        </a:spcAft>
                      </a:pPr>
                      <a:r>
                        <a:rPr lang="en-IN" sz="1400" b="1">
                          <a:latin typeface="Calibri"/>
                          <a:ea typeface="Times New Roman"/>
                          <a:cs typeface="Mangal"/>
                        </a:rPr>
                        <a:t>$_SERVER['REQUEST_METHOD']</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1F1F1"/>
                    </a:solidFill>
                  </a:tcPr>
                </a:tc>
                <a:tc>
                  <a:txBody>
                    <a:bodyPr/>
                    <a:lstStyle/>
                    <a:p>
                      <a:pPr>
                        <a:lnSpc>
                          <a:spcPct val="115000"/>
                        </a:lnSpc>
                        <a:spcAft>
                          <a:spcPts val="0"/>
                        </a:spcAft>
                      </a:pPr>
                      <a:r>
                        <a:rPr lang="en-IN" sz="1400" b="1">
                          <a:latin typeface="Calibri"/>
                          <a:ea typeface="Times New Roman"/>
                          <a:cs typeface="Mangal"/>
                        </a:rPr>
                        <a:t>Returns the request method used to access the page (such as POST)</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1F1F1"/>
                    </a:solidFill>
                  </a:tcPr>
                </a:tc>
              </a:tr>
              <a:tr h="423025">
                <a:tc>
                  <a:txBody>
                    <a:bodyPr/>
                    <a:lstStyle/>
                    <a:p>
                      <a:pPr>
                        <a:lnSpc>
                          <a:spcPct val="115000"/>
                        </a:lnSpc>
                        <a:spcAft>
                          <a:spcPts val="0"/>
                        </a:spcAft>
                      </a:pPr>
                      <a:r>
                        <a:rPr lang="en-IN" sz="1400" b="1">
                          <a:latin typeface="Calibri"/>
                          <a:ea typeface="Times New Roman"/>
                          <a:cs typeface="Mangal"/>
                        </a:rPr>
                        <a:t>$_SERVER['REQUEST_TIME']</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FFFFF"/>
                    </a:solidFill>
                  </a:tcPr>
                </a:tc>
                <a:tc>
                  <a:txBody>
                    <a:bodyPr/>
                    <a:lstStyle/>
                    <a:p>
                      <a:pPr>
                        <a:lnSpc>
                          <a:spcPct val="115000"/>
                        </a:lnSpc>
                        <a:spcAft>
                          <a:spcPts val="0"/>
                        </a:spcAft>
                      </a:pPr>
                      <a:r>
                        <a:rPr lang="en-IN" sz="1400" b="1" dirty="0">
                          <a:latin typeface="Calibri"/>
                          <a:ea typeface="Times New Roman"/>
                          <a:cs typeface="Mangal"/>
                        </a:rPr>
                        <a:t>Returns the timestamp of the start of the request (such as 1377687496)</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FFFFF"/>
                    </a:solidFill>
                  </a:tcPr>
                </a:tc>
              </a:tr>
              <a:tr h="423025">
                <a:tc>
                  <a:txBody>
                    <a:bodyPr/>
                    <a:lstStyle/>
                    <a:p>
                      <a:pPr>
                        <a:lnSpc>
                          <a:spcPct val="115000"/>
                        </a:lnSpc>
                        <a:spcAft>
                          <a:spcPts val="0"/>
                        </a:spcAft>
                      </a:pPr>
                      <a:r>
                        <a:rPr lang="en-IN" sz="1400" b="1">
                          <a:latin typeface="Calibri"/>
                          <a:ea typeface="Times New Roman"/>
                          <a:cs typeface="Mangal"/>
                        </a:rPr>
                        <a:t>$_SERVER['QUERY_STRING']</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1F1F1"/>
                    </a:solidFill>
                  </a:tcPr>
                </a:tc>
                <a:tc>
                  <a:txBody>
                    <a:bodyPr/>
                    <a:lstStyle/>
                    <a:p>
                      <a:pPr>
                        <a:lnSpc>
                          <a:spcPct val="115000"/>
                        </a:lnSpc>
                        <a:spcAft>
                          <a:spcPts val="0"/>
                        </a:spcAft>
                      </a:pPr>
                      <a:r>
                        <a:rPr lang="en-IN" sz="1400" b="1">
                          <a:latin typeface="Calibri"/>
                          <a:ea typeface="Times New Roman"/>
                          <a:cs typeface="Mangal"/>
                        </a:rPr>
                        <a:t>Returns the query string if the page is accessed via a query string</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1F1F1"/>
                    </a:solidFill>
                  </a:tcPr>
                </a:tc>
              </a:tr>
              <a:tr h="423025">
                <a:tc>
                  <a:txBody>
                    <a:bodyPr/>
                    <a:lstStyle/>
                    <a:p>
                      <a:pPr>
                        <a:lnSpc>
                          <a:spcPct val="115000"/>
                        </a:lnSpc>
                        <a:spcAft>
                          <a:spcPts val="0"/>
                        </a:spcAft>
                      </a:pPr>
                      <a:r>
                        <a:rPr lang="en-IN" sz="1400" b="1">
                          <a:latin typeface="Calibri"/>
                          <a:ea typeface="Times New Roman"/>
                          <a:cs typeface="Mangal"/>
                        </a:rPr>
                        <a:t>$_SERVER['HTTP_ACCEPT']</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FFFFF"/>
                    </a:solidFill>
                  </a:tcPr>
                </a:tc>
                <a:tc>
                  <a:txBody>
                    <a:bodyPr/>
                    <a:lstStyle/>
                    <a:p>
                      <a:pPr>
                        <a:lnSpc>
                          <a:spcPct val="115000"/>
                        </a:lnSpc>
                        <a:spcAft>
                          <a:spcPts val="0"/>
                        </a:spcAft>
                      </a:pPr>
                      <a:r>
                        <a:rPr lang="en-IN" sz="1400" b="1">
                          <a:latin typeface="Calibri"/>
                          <a:ea typeface="Times New Roman"/>
                          <a:cs typeface="Mangal"/>
                        </a:rPr>
                        <a:t>Returns the Accept header from the current request</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FFFFF"/>
                    </a:solidFill>
                  </a:tcPr>
                </a:tc>
              </a:tr>
              <a:tr h="621915">
                <a:tc>
                  <a:txBody>
                    <a:bodyPr/>
                    <a:lstStyle/>
                    <a:p>
                      <a:pPr>
                        <a:lnSpc>
                          <a:spcPct val="115000"/>
                        </a:lnSpc>
                        <a:spcAft>
                          <a:spcPts val="0"/>
                        </a:spcAft>
                      </a:pPr>
                      <a:r>
                        <a:rPr lang="en-IN" sz="1400" b="1">
                          <a:latin typeface="Calibri"/>
                          <a:ea typeface="Times New Roman"/>
                          <a:cs typeface="Mangal"/>
                        </a:rPr>
                        <a:t>$_SERVER['HTTP_ACCEPT_CHARSET']</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1F1F1"/>
                    </a:solidFill>
                  </a:tcPr>
                </a:tc>
                <a:tc>
                  <a:txBody>
                    <a:bodyPr/>
                    <a:lstStyle/>
                    <a:p>
                      <a:pPr>
                        <a:lnSpc>
                          <a:spcPct val="115000"/>
                        </a:lnSpc>
                        <a:spcAft>
                          <a:spcPts val="0"/>
                        </a:spcAft>
                      </a:pPr>
                      <a:r>
                        <a:rPr lang="en-IN" sz="1400" b="1">
                          <a:latin typeface="Calibri"/>
                          <a:ea typeface="Times New Roman"/>
                          <a:cs typeface="Mangal"/>
                        </a:rPr>
                        <a:t>Returns the Accept_Charset header from the current request (such as utf-8,ISO-8859-1)</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1F1F1"/>
                    </a:solidFill>
                  </a:tcPr>
                </a:tc>
              </a:tr>
              <a:tr h="423025">
                <a:tc>
                  <a:txBody>
                    <a:bodyPr/>
                    <a:lstStyle/>
                    <a:p>
                      <a:pPr>
                        <a:lnSpc>
                          <a:spcPct val="115000"/>
                        </a:lnSpc>
                        <a:spcAft>
                          <a:spcPts val="0"/>
                        </a:spcAft>
                      </a:pPr>
                      <a:r>
                        <a:rPr lang="en-IN" sz="1400" b="1">
                          <a:latin typeface="Calibri"/>
                          <a:ea typeface="Times New Roman"/>
                          <a:cs typeface="Mangal"/>
                        </a:rPr>
                        <a:t>$_SERVER['HTTP_HOST']</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FFFFF"/>
                    </a:solidFill>
                  </a:tcPr>
                </a:tc>
                <a:tc>
                  <a:txBody>
                    <a:bodyPr/>
                    <a:lstStyle/>
                    <a:p>
                      <a:pPr>
                        <a:lnSpc>
                          <a:spcPct val="115000"/>
                        </a:lnSpc>
                        <a:spcAft>
                          <a:spcPts val="0"/>
                        </a:spcAft>
                      </a:pPr>
                      <a:r>
                        <a:rPr lang="en-IN" sz="1400" b="1" dirty="0">
                          <a:latin typeface="Calibri"/>
                          <a:ea typeface="Times New Roman"/>
                          <a:cs typeface="Mangal"/>
                        </a:rPr>
                        <a:t>Returns the Host header from the current request</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IN" dirty="0" smtClean="0"/>
              <a:t>$_SERVER</a:t>
            </a:r>
            <a:endParaRPr lang="en-IN" dirty="0"/>
          </a:p>
        </p:txBody>
      </p:sp>
      <p:graphicFrame>
        <p:nvGraphicFramePr>
          <p:cNvPr id="4" name="Table 3"/>
          <p:cNvGraphicFramePr>
            <a:graphicFrameLocks noGrp="1"/>
          </p:cNvGraphicFramePr>
          <p:nvPr/>
        </p:nvGraphicFramePr>
        <p:xfrm>
          <a:off x="0" y="990600"/>
          <a:ext cx="9144000" cy="5867404"/>
        </p:xfrm>
        <a:graphic>
          <a:graphicData uri="http://schemas.openxmlformats.org/drawingml/2006/table">
            <a:tbl>
              <a:tblPr/>
              <a:tblGrid>
                <a:gridCol w="3549965"/>
                <a:gridCol w="5594035"/>
              </a:tblGrid>
              <a:tr h="558949">
                <a:tc>
                  <a:txBody>
                    <a:bodyPr/>
                    <a:lstStyle/>
                    <a:p>
                      <a:pPr>
                        <a:lnSpc>
                          <a:spcPct val="115000"/>
                        </a:lnSpc>
                        <a:spcAft>
                          <a:spcPts val="0"/>
                        </a:spcAft>
                      </a:pPr>
                      <a:r>
                        <a:rPr lang="en-IN" sz="1400" b="1" dirty="0">
                          <a:latin typeface="Calibri"/>
                          <a:ea typeface="Times New Roman"/>
                          <a:cs typeface="Mangal"/>
                        </a:rPr>
                        <a:t>$_SERVER['HTTP_REFERER']</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1F1F1"/>
                    </a:solidFill>
                  </a:tcPr>
                </a:tc>
                <a:tc>
                  <a:txBody>
                    <a:bodyPr/>
                    <a:lstStyle/>
                    <a:p>
                      <a:pPr>
                        <a:lnSpc>
                          <a:spcPct val="115000"/>
                        </a:lnSpc>
                        <a:spcAft>
                          <a:spcPts val="0"/>
                        </a:spcAft>
                      </a:pPr>
                      <a:r>
                        <a:rPr lang="en-IN" sz="1400" b="1">
                          <a:latin typeface="Calibri"/>
                          <a:ea typeface="Times New Roman"/>
                          <a:cs typeface="Mangal"/>
                        </a:rPr>
                        <a:t>Returns the complete URL of the current page (not reliable because not all user-agents support it)</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1F1F1"/>
                    </a:solidFill>
                  </a:tcPr>
                </a:tc>
              </a:tr>
              <a:tr h="380196">
                <a:tc>
                  <a:txBody>
                    <a:bodyPr/>
                    <a:lstStyle/>
                    <a:p>
                      <a:pPr>
                        <a:lnSpc>
                          <a:spcPct val="115000"/>
                        </a:lnSpc>
                        <a:spcAft>
                          <a:spcPts val="0"/>
                        </a:spcAft>
                      </a:pPr>
                      <a:r>
                        <a:rPr lang="en-IN" sz="1400" b="1" dirty="0">
                          <a:latin typeface="Calibri"/>
                          <a:ea typeface="Times New Roman"/>
                          <a:cs typeface="Mangal"/>
                        </a:rPr>
                        <a:t>$_SERVER['HTTPS']</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FFFFF"/>
                    </a:solidFill>
                  </a:tcPr>
                </a:tc>
                <a:tc>
                  <a:txBody>
                    <a:bodyPr/>
                    <a:lstStyle/>
                    <a:p>
                      <a:pPr>
                        <a:lnSpc>
                          <a:spcPct val="115000"/>
                        </a:lnSpc>
                        <a:spcAft>
                          <a:spcPts val="0"/>
                        </a:spcAft>
                      </a:pPr>
                      <a:r>
                        <a:rPr lang="en-IN" sz="1400" b="1">
                          <a:latin typeface="Calibri"/>
                          <a:ea typeface="Times New Roman"/>
                          <a:cs typeface="Mangal"/>
                        </a:rPr>
                        <a:t>Is the script queried through a secure HTTP protocol</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FFFFF"/>
                    </a:solidFill>
                  </a:tcPr>
                </a:tc>
              </a:tr>
              <a:tr h="380196">
                <a:tc>
                  <a:txBody>
                    <a:bodyPr/>
                    <a:lstStyle/>
                    <a:p>
                      <a:pPr>
                        <a:lnSpc>
                          <a:spcPct val="115000"/>
                        </a:lnSpc>
                        <a:spcAft>
                          <a:spcPts val="0"/>
                        </a:spcAft>
                      </a:pPr>
                      <a:r>
                        <a:rPr lang="en-IN" sz="1400" b="1" dirty="0">
                          <a:latin typeface="Calibri"/>
                          <a:ea typeface="Times New Roman"/>
                          <a:cs typeface="Mangal"/>
                        </a:rPr>
                        <a:t>$_SERVER['REMOTE_ADDR']</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1F1F1"/>
                    </a:solidFill>
                  </a:tcPr>
                </a:tc>
                <a:tc>
                  <a:txBody>
                    <a:bodyPr/>
                    <a:lstStyle/>
                    <a:p>
                      <a:pPr>
                        <a:lnSpc>
                          <a:spcPct val="115000"/>
                        </a:lnSpc>
                        <a:spcAft>
                          <a:spcPts val="0"/>
                        </a:spcAft>
                      </a:pPr>
                      <a:r>
                        <a:rPr lang="en-IN" sz="1400" b="1">
                          <a:latin typeface="Calibri"/>
                          <a:ea typeface="Times New Roman"/>
                          <a:cs typeface="Mangal"/>
                        </a:rPr>
                        <a:t>Returns the IP address from where the user is viewing the current page</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1F1F1"/>
                    </a:solidFill>
                  </a:tcPr>
                </a:tc>
              </a:tr>
              <a:tr h="380196">
                <a:tc>
                  <a:txBody>
                    <a:bodyPr/>
                    <a:lstStyle/>
                    <a:p>
                      <a:pPr>
                        <a:lnSpc>
                          <a:spcPct val="115000"/>
                        </a:lnSpc>
                        <a:spcAft>
                          <a:spcPts val="0"/>
                        </a:spcAft>
                      </a:pPr>
                      <a:r>
                        <a:rPr lang="en-IN" sz="1400" b="1">
                          <a:latin typeface="Calibri"/>
                          <a:ea typeface="Times New Roman"/>
                          <a:cs typeface="Mangal"/>
                        </a:rPr>
                        <a:t>$_SERVER['REMOTE_HOST']</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FFFFF"/>
                    </a:solidFill>
                  </a:tcPr>
                </a:tc>
                <a:tc>
                  <a:txBody>
                    <a:bodyPr/>
                    <a:lstStyle/>
                    <a:p>
                      <a:pPr>
                        <a:lnSpc>
                          <a:spcPct val="115000"/>
                        </a:lnSpc>
                        <a:spcAft>
                          <a:spcPts val="0"/>
                        </a:spcAft>
                      </a:pPr>
                      <a:r>
                        <a:rPr lang="en-IN" sz="1400" b="1" dirty="0">
                          <a:latin typeface="Calibri"/>
                          <a:ea typeface="Times New Roman"/>
                          <a:cs typeface="Mangal"/>
                        </a:rPr>
                        <a:t>Returns the Host name from where the user is viewing the current page</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FFFFF"/>
                    </a:solidFill>
                  </a:tcPr>
                </a:tc>
              </a:tr>
              <a:tr h="558949">
                <a:tc>
                  <a:txBody>
                    <a:bodyPr/>
                    <a:lstStyle/>
                    <a:p>
                      <a:pPr>
                        <a:lnSpc>
                          <a:spcPct val="115000"/>
                        </a:lnSpc>
                        <a:spcAft>
                          <a:spcPts val="0"/>
                        </a:spcAft>
                      </a:pPr>
                      <a:r>
                        <a:rPr lang="en-IN" sz="1400" b="1">
                          <a:latin typeface="Calibri"/>
                          <a:ea typeface="Times New Roman"/>
                          <a:cs typeface="Mangal"/>
                        </a:rPr>
                        <a:t>$_SERVER['REMOTE_PORT']</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1F1F1"/>
                    </a:solidFill>
                  </a:tcPr>
                </a:tc>
                <a:tc>
                  <a:txBody>
                    <a:bodyPr/>
                    <a:lstStyle/>
                    <a:p>
                      <a:pPr>
                        <a:lnSpc>
                          <a:spcPct val="115000"/>
                        </a:lnSpc>
                        <a:spcAft>
                          <a:spcPts val="0"/>
                        </a:spcAft>
                      </a:pPr>
                      <a:r>
                        <a:rPr lang="en-IN" sz="1400" b="1" dirty="0">
                          <a:latin typeface="Calibri"/>
                          <a:ea typeface="Times New Roman"/>
                          <a:cs typeface="Mangal"/>
                        </a:rPr>
                        <a:t>Returns the port being used on the user's machine to communicate with the web server</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1F1F1"/>
                    </a:solidFill>
                  </a:tcPr>
                </a:tc>
              </a:tr>
              <a:tr h="380196">
                <a:tc>
                  <a:txBody>
                    <a:bodyPr/>
                    <a:lstStyle/>
                    <a:p>
                      <a:pPr>
                        <a:lnSpc>
                          <a:spcPct val="115000"/>
                        </a:lnSpc>
                        <a:spcAft>
                          <a:spcPts val="0"/>
                        </a:spcAft>
                      </a:pPr>
                      <a:r>
                        <a:rPr lang="en-IN" sz="1400" b="1">
                          <a:latin typeface="Calibri"/>
                          <a:ea typeface="Times New Roman"/>
                          <a:cs typeface="Mangal"/>
                        </a:rPr>
                        <a:t>$_SERVER['SCRIPT_FILENAME']</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FFFFF"/>
                    </a:solidFill>
                  </a:tcPr>
                </a:tc>
                <a:tc>
                  <a:txBody>
                    <a:bodyPr/>
                    <a:lstStyle/>
                    <a:p>
                      <a:pPr>
                        <a:lnSpc>
                          <a:spcPct val="115000"/>
                        </a:lnSpc>
                        <a:spcAft>
                          <a:spcPts val="0"/>
                        </a:spcAft>
                      </a:pPr>
                      <a:r>
                        <a:rPr lang="en-IN" sz="1400" b="1" dirty="0">
                          <a:latin typeface="Calibri"/>
                          <a:ea typeface="Times New Roman"/>
                          <a:cs typeface="Mangal"/>
                        </a:rPr>
                        <a:t>Returns the absolute pathname of the currently executing script</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FFFFF"/>
                    </a:solidFill>
                  </a:tcPr>
                </a:tc>
              </a:tr>
              <a:tr h="970236">
                <a:tc>
                  <a:txBody>
                    <a:bodyPr/>
                    <a:lstStyle/>
                    <a:p>
                      <a:pPr>
                        <a:lnSpc>
                          <a:spcPct val="115000"/>
                        </a:lnSpc>
                        <a:spcAft>
                          <a:spcPts val="0"/>
                        </a:spcAft>
                      </a:pPr>
                      <a:r>
                        <a:rPr lang="en-IN" sz="1400" b="1">
                          <a:latin typeface="Calibri"/>
                          <a:ea typeface="Times New Roman"/>
                          <a:cs typeface="Mangal"/>
                        </a:rPr>
                        <a:t>$_SERVER['SERVER_ADMIN']</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1F1F1"/>
                    </a:solidFill>
                  </a:tcPr>
                </a:tc>
                <a:tc>
                  <a:txBody>
                    <a:bodyPr/>
                    <a:lstStyle/>
                    <a:p>
                      <a:pPr>
                        <a:lnSpc>
                          <a:spcPct val="115000"/>
                        </a:lnSpc>
                        <a:spcAft>
                          <a:spcPts val="0"/>
                        </a:spcAft>
                      </a:pPr>
                      <a:r>
                        <a:rPr lang="en-IN" sz="1400" b="1" dirty="0">
                          <a:latin typeface="Calibri"/>
                          <a:ea typeface="Times New Roman"/>
                          <a:cs typeface="Mangal"/>
                        </a:rPr>
                        <a:t>Returns the value given to the SERVER_ADMIN directive in the web server configuration file (if your script runs on a virtual host, it will be the value defined for that virtual host) (such as </a:t>
                      </a:r>
                      <a:r>
                        <a:rPr lang="en-IN" sz="1400" b="1" dirty="0" smtClean="0">
                          <a:latin typeface="Calibri"/>
                          <a:ea typeface="Times New Roman"/>
                          <a:cs typeface="Mangal"/>
                        </a:rPr>
                        <a:t>someone@arttc.com</a:t>
                      </a:r>
                      <a:r>
                        <a:rPr lang="en-IN" sz="1400" b="1" dirty="0">
                          <a:latin typeface="Calibri"/>
                          <a:ea typeface="Times New Roman"/>
                          <a:cs typeface="Mangal"/>
                        </a:rPr>
                        <a:t>)</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1F1F1"/>
                    </a:solidFill>
                  </a:tcPr>
                </a:tc>
              </a:tr>
              <a:tr h="558949">
                <a:tc>
                  <a:txBody>
                    <a:bodyPr/>
                    <a:lstStyle/>
                    <a:p>
                      <a:pPr>
                        <a:lnSpc>
                          <a:spcPct val="115000"/>
                        </a:lnSpc>
                        <a:spcAft>
                          <a:spcPts val="0"/>
                        </a:spcAft>
                      </a:pPr>
                      <a:r>
                        <a:rPr lang="en-IN" sz="1400" b="1">
                          <a:latin typeface="Calibri"/>
                          <a:ea typeface="Times New Roman"/>
                          <a:cs typeface="Mangal"/>
                        </a:rPr>
                        <a:t>$_SERVER['SERVER_PORT']</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FFFFF"/>
                    </a:solidFill>
                  </a:tcPr>
                </a:tc>
                <a:tc>
                  <a:txBody>
                    <a:bodyPr/>
                    <a:lstStyle/>
                    <a:p>
                      <a:pPr>
                        <a:lnSpc>
                          <a:spcPct val="115000"/>
                        </a:lnSpc>
                        <a:spcAft>
                          <a:spcPts val="0"/>
                        </a:spcAft>
                      </a:pPr>
                      <a:r>
                        <a:rPr lang="en-IN" sz="1400" b="1" dirty="0">
                          <a:latin typeface="Calibri"/>
                          <a:ea typeface="Times New Roman"/>
                          <a:cs typeface="Mangal"/>
                        </a:rPr>
                        <a:t>Returns the port on the server machine being used by the web server for communication (such as 80)</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FFFFF"/>
                    </a:solidFill>
                  </a:tcPr>
                </a:tc>
              </a:tr>
              <a:tr h="558949">
                <a:tc>
                  <a:txBody>
                    <a:bodyPr/>
                    <a:lstStyle/>
                    <a:p>
                      <a:pPr>
                        <a:lnSpc>
                          <a:spcPct val="115000"/>
                        </a:lnSpc>
                        <a:spcAft>
                          <a:spcPts val="0"/>
                        </a:spcAft>
                      </a:pPr>
                      <a:r>
                        <a:rPr lang="en-IN" sz="1400" b="1">
                          <a:latin typeface="Calibri"/>
                          <a:ea typeface="Times New Roman"/>
                          <a:cs typeface="Mangal"/>
                        </a:rPr>
                        <a:t>$_SERVER['SERVER_SIGNATURE']</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1F1F1"/>
                    </a:solidFill>
                  </a:tcPr>
                </a:tc>
                <a:tc>
                  <a:txBody>
                    <a:bodyPr/>
                    <a:lstStyle/>
                    <a:p>
                      <a:pPr>
                        <a:lnSpc>
                          <a:spcPct val="115000"/>
                        </a:lnSpc>
                        <a:spcAft>
                          <a:spcPts val="0"/>
                        </a:spcAft>
                      </a:pPr>
                      <a:r>
                        <a:rPr lang="en-IN" sz="1400" b="1" dirty="0">
                          <a:latin typeface="Calibri"/>
                          <a:ea typeface="Times New Roman"/>
                          <a:cs typeface="Mangal"/>
                        </a:rPr>
                        <a:t>Returns the server version and virtual host name which are added to server-generated pages</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1F1F1"/>
                    </a:solidFill>
                  </a:tcPr>
                </a:tc>
              </a:tr>
              <a:tr h="380196">
                <a:tc>
                  <a:txBody>
                    <a:bodyPr/>
                    <a:lstStyle/>
                    <a:p>
                      <a:pPr>
                        <a:lnSpc>
                          <a:spcPct val="115000"/>
                        </a:lnSpc>
                        <a:spcAft>
                          <a:spcPts val="0"/>
                        </a:spcAft>
                      </a:pPr>
                      <a:r>
                        <a:rPr lang="en-IN" sz="1400" b="1">
                          <a:latin typeface="Calibri"/>
                          <a:ea typeface="Times New Roman"/>
                          <a:cs typeface="Mangal"/>
                        </a:rPr>
                        <a:t>$_SERVER['PATH_TRANSLATED']</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FFFFF"/>
                    </a:solidFill>
                  </a:tcPr>
                </a:tc>
                <a:tc>
                  <a:txBody>
                    <a:bodyPr/>
                    <a:lstStyle/>
                    <a:p>
                      <a:pPr>
                        <a:lnSpc>
                          <a:spcPct val="115000"/>
                        </a:lnSpc>
                        <a:spcAft>
                          <a:spcPts val="0"/>
                        </a:spcAft>
                      </a:pPr>
                      <a:r>
                        <a:rPr lang="en-IN" sz="1400" b="1" dirty="0">
                          <a:latin typeface="Calibri"/>
                          <a:ea typeface="Times New Roman"/>
                          <a:cs typeface="Mangal"/>
                        </a:rPr>
                        <a:t>Returns the file system based path to the current script</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FFFFF"/>
                    </a:solidFill>
                  </a:tcPr>
                </a:tc>
              </a:tr>
              <a:tr h="380196">
                <a:tc>
                  <a:txBody>
                    <a:bodyPr/>
                    <a:lstStyle/>
                    <a:p>
                      <a:pPr>
                        <a:lnSpc>
                          <a:spcPct val="115000"/>
                        </a:lnSpc>
                        <a:spcAft>
                          <a:spcPts val="0"/>
                        </a:spcAft>
                      </a:pPr>
                      <a:r>
                        <a:rPr lang="en-IN" sz="1400" b="1">
                          <a:latin typeface="Calibri"/>
                          <a:ea typeface="Times New Roman"/>
                          <a:cs typeface="Mangal"/>
                        </a:rPr>
                        <a:t>$_SERVER['SCRIPT_NAME']</a:t>
                      </a:r>
                    </a:p>
                  </a:txBody>
                  <a:tcPr marL="54857" marR="27555" marT="27555" marB="27555">
                    <a:lnL w="12700" cap="flat" cmpd="sng" algn="ctr">
                      <a:solidFill>
                        <a:srgbClr val="CCCCCC"/>
                      </a:solidFill>
                      <a:prstDash val="solid"/>
                      <a:round/>
                      <a:headEnd type="none" w="med" len="med"/>
                      <a:tailEnd type="none" w="med" len="med"/>
                    </a:lnL>
                    <a:lnR>
                      <a:noFill/>
                    </a:lnR>
                    <a:lnT>
                      <a:noFill/>
                    </a:lnT>
                    <a:lnB>
                      <a:noFill/>
                    </a:lnB>
                    <a:solidFill>
                      <a:srgbClr val="F1F1F1"/>
                    </a:solidFill>
                  </a:tcPr>
                </a:tc>
                <a:tc>
                  <a:txBody>
                    <a:bodyPr/>
                    <a:lstStyle/>
                    <a:p>
                      <a:pPr>
                        <a:lnSpc>
                          <a:spcPct val="115000"/>
                        </a:lnSpc>
                        <a:spcAft>
                          <a:spcPts val="0"/>
                        </a:spcAft>
                      </a:pPr>
                      <a:r>
                        <a:rPr lang="en-IN" sz="1400" b="1" dirty="0">
                          <a:latin typeface="Calibri"/>
                          <a:ea typeface="Times New Roman"/>
                          <a:cs typeface="Mangal"/>
                        </a:rPr>
                        <a:t>Returns the path of the current script</a:t>
                      </a:r>
                    </a:p>
                  </a:txBody>
                  <a:tcPr marL="27555" marR="27555" marT="27555" marB="27555">
                    <a:lnL>
                      <a:noFill/>
                    </a:lnL>
                    <a:lnR w="12700" cap="flat" cmpd="sng" algn="ctr">
                      <a:solidFill>
                        <a:srgbClr val="CCCCCC"/>
                      </a:solidFill>
                      <a:prstDash val="solid"/>
                      <a:round/>
                      <a:headEnd type="none" w="med" len="med"/>
                      <a:tailEnd type="none" w="med" len="med"/>
                    </a:lnR>
                    <a:lnT>
                      <a:noFill/>
                    </a:lnT>
                    <a:lnB>
                      <a:noFill/>
                    </a:lnB>
                    <a:solidFill>
                      <a:srgbClr val="F1F1F1"/>
                    </a:solidFill>
                  </a:tcPr>
                </a:tc>
              </a:tr>
              <a:tr h="380196">
                <a:tc>
                  <a:txBody>
                    <a:bodyPr/>
                    <a:lstStyle/>
                    <a:p>
                      <a:pPr>
                        <a:lnSpc>
                          <a:spcPct val="115000"/>
                        </a:lnSpc>
                        <a:spcAft>
                          <a:spcPts val="0"/>
                        </a:spcAft>
                      </a:pPr>
                      <a:r>
                        <a:rPr lang="en-IN" sz="1400" b="1">
                          <a:latin typeface="Calibri"/>
                          <a:ea typeface="Times New Roman"/>
                          <a:cs typeface="Mangal"/>
                        </a:rPr>
                        <a:t>$_SERVER['SCRIPT_URI']</a:t>
                      </a:r>
                    </a:p>
                  </a:txBody>
                  <a:tcPr marL="54857" marR="27555" marT="27555" marB="27555">
                    <a:lnL w="12700" cap="flat" cmpd="sng" algn="ctr">
                      <a:solidFill>
                        <a:srgbClr val="CCCCCC"/>
                      </a:solidFill>
                      <a:prstDash val="solid"/>
                      <a:round/>
                      <a:headEnd type="none" w="med" len="med"/>
                      <a:tailEnd type="none" w="med" len="med"/>
                    </a:lnL>
                    <a:lnR>
                      <a:noFill/>
                    </a:lnR>
                    <a:lnT>
                      <a:noFill/>
                    </a:lnT>
                    <a:lnB w="12700" cap="flat" cmpd="sng" algn="ctr">
                      <a:solidFill>
                        <a:srgbClr val="CCCCCC"/>
                      </a:solidFill>
                      <a:prstDash val="solid"/>
                      <a:round/>
                      <a:headEnd type="none" w="med" len="med"/>
                      <a:tailEnd type="none" w="med" len="med"/>
                    </a:lnB>
                    <a:solidFill>
                      <a:srgbClr val="FFFFFF"/>
                    </a:solidFill>
                  </a:tcPr>
                </a:tc>
                <a:tc>
                  <a:txBody>
                    <a:bodyPr/>
                    <a:lstStyle/>
                    <a:p>
                      <a:pPr>
                        <a:lnSpc>
                          <a:spcPct val="115000"/>
                        </a:lnSpc>
                        <a:spcAft>
                          <a:spcPts val="0"/>
                        </a:spcAft>
                      </a:pPr>
                      <a:r>
                        <a:rPr lang="en-IN" sz="1400" b="1" dirty="0">
                          <a:latin typeface="Calibri"/>
                          <a:ea typeface="Times New Roman"/>
                          <a:cs typeface="Mangal"/>
                        </a:rPr>
                        <a:t>Returns the URI of the current page</a:t>
                      </a:r>
                    </a:p>
                  </a:txBody>
                  <a:tcPr marL="27555" marR="27555" marT="27555" marB="27555">
                    <a:lnL>
                      <a:noFill/>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lstStyle/>
          <a:p>
            <a:r>
              <a:rPr lang="en-IN" dirty="0" smtClean="0"/>
              <a:t>$_SERVER</a:t>
            </a:r>
            <a:endParaRPr lang="en-IN" dirty="0"/>
          </a:p>
        </p:txBody>
      </p:sp>
      <p:graphicFrame>
        <p:nvGraphicFramePr>
          <p:cNvPr id="4" name="Table 3"/>
          <p:cNvGraphicFramePr>
            <a:graphicFrameLocks noGrp="1"/>
          </p:cNvGraphicFramePr>
          <p:nvPr/>
        </p:nvGraphicFramePr>
        <p:xfrm>
          <a:off x="0" y="1066800"/>
          <a:ext cx="9144000" cy="5410199"/>
        </p:xfrm>
        <a:graphic>
          <a:graphicData uri="http://schemas.openxmlformats.org/drawingml/2006/table">
            <a:tbl>
              <a:tblPr/>
              <a:tblGrid>
                <a:gridCol w="4572000"/>
                <a:gridCol w="4572000"/>
              </a:tblGrid>
              <a:tr h="550534">
                <a:tc>
                  <a:txBody>
                    <a:bodyPr/>
                    <a:lstStyle/>
                    <a:p>
                      <a:pPr>
                        <a:lnSpc>
                          <a:spcPct val="115000"/>
                        </a:lnSpc>
                        <a:spcAft>
                          <a:spcPts val="0"/>
                        </a:spcAft>
                      </a:pPr>
                      <a:r>
                        <a:rPr lang="en-IN" sz="1600" b="1">
                          <a:latin typeface="Calibri"/>
                          <a:ea typeface="Times New Roman"/>
                          <a:cs typeface="Mangal"/>
                        </a:rPr>
                        <a:t>$_SERVER['HTTP_HOST']</a:t>
                      </a:r>
                    </a:p>
                  </a:txBody>
                  <a:tcPr marL="120762" marR="60659" marT="60659" marB="60659">
                    <a:lnL w="12700" cap="flat" cmpd="sng" algn="ctr">
                      <a:solidFill>
                        <a:srgbClr val="CCCCCC"/>
                      </a:solidFill>
                      <a:prstDash val="solid"/>
                      <a:round/>
                      <a:headEnd type="none" w="med" len="med"/>
                      <a:tailEnd type="none" w="med" len="med"/>
                    </a:lnL>
                    <a:lnR>
                      <a:noFill/>
                    </a:lnR>
                    <a:lnT w="12700" cap="flat" cmpd="sng" algn="ctr">
                      <a:solidFill>
                        <a:srgbClr val="CCCCCC"/>
                      </a:solidFill>
                      <a:prstDash val="solid"/>
                      <a:round/>
                      <a:headEnd type="none" w="med" len="med"/>
                      <a:tailEnd type="none" w="med" len="med"/>
                    </a:lnT>
                    <a:lnB>
                      <a:noFill/>
                    </a:lnB>
                    <a:solidFill>
                      <a:srgbClr val="FFFFFF"/>
                    </a:solidFill>
                  </a:tcPr>
                </a:tc>
                <a:tc>
                  <a:txBody>
                    <a:bodyPr/>
                    <a:lstStyle/>
                    <a:p>
                      <a:pPr>
                        <a:lnSpc>
                          <a:spcPct val="115000"/>
                        </a:lnSpc>
                        <a:spcAft>
                          <a:spcPts val="0"/>
                        </a:spcAft>
                      </a:pPr>
                      <a:r>
                        <a:rPr lang="en-IN" sz="1600" b="1">
                          <a:latin typeface="Calibri"/>
                          <a:ea typeface="Times New Roman"/>
                          <a:cs typeface="Mangal"/>
                        </a:rPr>
                        <a:t>Returns the Host header from the current request</a:t>
                      </a:r>
                    </a:p>
                  </a:txBody>
                  <a:tcPr marL="60659" marR="60659" marT="60659" marB="60659">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solidFill>
                      <a:srgbClr val="FFFFFF"/>
                    </a:solidFill>
                  </a:tcPr>
                </a:tc>
              </a:tr>
              <a:tr h="875868">
                <a:tc>
                  <a:txBody>
                    <a:bodyPr/>
                    <a:lstStyle/>
                    <a:p>
                      <a:pPr>
                        <a:lnSpc>
                          <a:spcPct val="115000"/>
                        </a:lnSpc>
                        <a:spcAft>
                          <a:spcPts val="0"/>
                        </a:spcAft>
                      </a:pPr>
                      <a:r>
                        <a:rPr lang="en-IN" sz="1600" b="1">
                          <a:latin typeface="Calibri"/>
                          <a:ea typeface="Times New Roman"/>
                          <a:cs typeface="Mangal"/>
                        </a:rPr>
                        <a:t>$_SERVER['HTTP_REFERER']</a:t>
                      </a:r>
                    </a:p>
                  </a:txBody>
                  <a:tcPr marL="120762" marR="60659" marT="60659" marB="60659">
                    <a:lnL w="12700" cap="flat" cmpd="sng" algn="ctr">
                      <a:solidFill>
                        <a:srgbClr val="CCCCCC"/>
                      </a:solidFill>
                      <a:prstDash val="solid"/>
                      <a:round/>
                      <a:headEnd type="none" w="med" len="med"/>
                      <a:tailEnd type="none" w="med" len="med"/>
                    </a:lnL>
                    <a:lnR>
                      <a:noFill/>
                    </a:lnR>
                    <a:lnT>
                      <a:noFill/>
                    </a:lnT>
                    <a:lnB>
                      <a:noFill/>
                    </a:lnB>
                    <a:solidFill>
                      <a:srgbClr val="F1F1F1"/>
                    </a:solidFill>
                  </a:tcPr>
                </a:tc>
                <a:tc>
                  <a:txBody>
                    <a:bodyPr/>
                    <a:lstStyle/>
                    <a:p>
                      <a:pPr>
                        <a:lnSpc>
                          <a:spcPct val="115000"/>
                        </a:lnSpc>
                        <a:spcAft>
                          <a:spcPts val="0"/>
                        </a:spcAft>
                      </a:pPr>
                      <a:r>
                        <a:rPr lang="en-IN" sz="1600" b="1">
                          <a:latin typeface="Calibri"/>
                          <a:ea typeface="Times New Roman"/>
                          <a:cs typeface="Mangal"/>
                        </a:rPr>
                        <a:t>Returns the complete URL of the current page (not reliable because not all user-agents support it)</a:t>
                      </a:r>
                    </a:p>
                  </a:txBody>
                  <a:tcPr marL="60659" marR="60659" marT="60659" marB="60659">
                    <a:lnL>
                      <a:noFill/>
                    </a:lnL>
                    <a:lnR w="12700" cap="flat" cmpd="sng" algn="ctr">
                      <a:solidFill>
                        <a:srgbClr val="CCCCCC"/>
                      </a:solidFill>
                      <a:prstDash val="solid"/>
                      <a:round/>
                      <a:headEnd type="none" w="med" len="med"/>
                      <a:tailEnd type="none" w="med" len="med"/>
                    </a:lnR>
                    <a:lnT>
                      <a:noFill/>
                    </a:lnT>
                    <a:lnB>
                      <a:noFill/>
                    </a:lnB>
                    <a:solidFill>
                      <a:srgbClr val="F1F1F1"/>
                    </a:solidFill>
                  </a:tcPr>
                </a:tc>
              </a:tr>
              <a:tr h="550534">
                <a:tc>
                  <a:txBody>
                    <a:bodyPr/>
                    <a:lstStyle/>
                    <a:p>
                      <a:pPr>
                        <a:lnSpc>
                          <a:spcPct val="115000"/>
                        </a:lnSpc>
                        <a:spcAft>
                          <a:spcPts val="0"/>
                        </a:spcAft>
                      </a:pPr>
                      <a:r>
                        <a:rPr lang="en-IN" sz="1600" b="1">
                          <a:latin typeface="Calibri"/>
                          <a:ea typeface="Times New Roman"/>
                          <a:cs typeface="Mangal"/>
                        </a:rPr>
                        <a:t>$_SERVER['HTTPS']</a:t>
                      </a:r>
                    </a:p>
                  </a:txBody>
                  <a:tcPr marL="120762" marR="60659" marT="60659" marB="60659">
                    <a:lnL w="12700" cap="flat" cmpd="sng" algn="ctr">
                      <a:solidFill>
                        <a:srgbClr val="CCCCCC"/>
                      </a:solidFill>
                      <a:prstDash val="solid"/>
                      <a:round/>
                      <a:headEnd type="none" w="med" len="med"/>
                      <a:tailEnd type="none" w="med" len="med"/>
                    </a:lnL>
                    <a:lnR>
                      <a:noFill/>
                    </a:lnR>
                    <a:lnT>
                      <a:noFill/>
                    </a:lnT>
                    <a:lnB>
                      <a:noFill/>
                    </a:lnB>
                    <a:solidFill>
                      <a:srgbClr val="FFFFFF"/>
                    </a:solidFill>
                  </a:tcPr>
                </a:tc>
                <a:tc>
                  <a:txBody>
                    <a:bodyPr/>
                    <a:lstStyle/>
                    <a:p>
                      <a:pPr>
                        <a:lnSpc>
                          <a:spcPct val="115000"/>
                        </a:lnSpc>
                        <a:spcAft>
                          <a:spcPts val="0"/>
                        </a:spcAft>
                      </a:pPr>
                      <a:r>
                        <a:rPr lang="en-IN" sz="1600" b="1">
                          <a:latin typeface="Calibri"/>
                          <a:ea typeface="Times New Roman"/>
                          <a:cs typeface="Mangal"/>
                        </a:rPr>
                        <a:t>Is the script queried through a secure HTTP protocol</a:t>
                      </a:r>
                    </a:p>
                  </a:txBody>
                  <a:tcPr marL="60659" marR="60659" marT="60659" marB="60659">
                    <a:lnL>
                      <a:noFill/>
                    </a:lnL>
                    <a:lnR w="12700" cap="flat" cmpd="sng" algn="ctr">
                      <a:solidFill>
                        <a:srgbClr val="CCCCCC"/>
                      </a:solidFill>
                      <a:prstDash val="solid"/>
                      <a:round/>
                      <a:headEnd type="none" w="med" len="med"/>
                      <a:tailEnd type="none" w="med" len="med"/>
                    </a:lnR>
                    <a:lnT>
                      <a:noFill/>
                    </a:lnT>
                    <a:lnB>
                      <a:noFill/>
                    </a:lnB>
                    <a:solidFill>
                      <a:srgbClr val="FFFFFF"/>
                    </a:solidFill>
                  </a:tcPr>
                </a:tc>
              </a:tr>
              <a:tr h="852465">
                <a:tc>
                  <a:txBody>
                    <a:bodyPr/>
                    <a:lstStyle/>
                    <a:p>
                      <a:pPr>
                        <a:lnSpc>
                          <a:spcPct val="115000"/>
                        </a:lnSpc>
                        <a:spcAft>
                          <a:spcPts val="0"/>
                        </a:spcAft>
                      </a:pPr>
                      <a:r>
                        <a:rPr lang="en-IN" sz="1600" b="1">
                          <a:latin typeface="Calibri"/>
                          <a:ea typeface="Times New Roman"/>
                          <a:cs typeface="Mangal"/>
                        </a:rPr>
                        <a:t>$_SERVER['REMOTE_ADDR']</a:t>
                      </a:r>
                    </a:p>
                  </a:txBody>
                  <a:tcPr marL="120762" marR="60659" marT="60659" marB="60659">
                    <a:lnL w="12700" cap="flat" cmpd="sng" algn="ctr">
                      <a:solidFill>
                        <a:srgbClr val="CCCCCC"/>
                      </a:solidFill>
                      <a:prstDash val="solid"/>
                      <a:round/>
                      <a:headEnd type="none" w="med" len="med"/>
                      <a:tailEnd type="none" w="med" len="med"/>
                    </a:lnL>
                    <a:lnR>
                      <a:noFill/>
                    </a:lnR>
                    <a:lnT>
                      <a:noFill/>
                    </a:lnT>
                    <a:lnB>
                      <a:noFill/>
                    </a:lnB>
                    <a:solidFill>
                      <a:srgbClr val="F1F1F1"/>
                    </a:solidFill>
                  </a:tcPr>
                </a:tc>
                <a:tc>
                  <a:txBody>
                    <a:bodyPr/>
                    <a:lstStyle/>
                    <a:p>
                      <a:pPr>
                        <a:lnSpc>
                          <a:spcPct val="115000"/>
                        </a:lnSpc>
                        <a:spcAft>
                          <a:spcPts val="0"/>
                        </a:spcAft>
                      </a:pPr>
                      <a:r>
                        <a:rPr lang="en-IN" sz="1600" b="1">
                          <a:latin typeface="Calibri"/>
                          <a:ea typeface="Times New Roman"/>
                          <a:cs typeface="Mangal"/>
                        </a:rPr>
                        <a:t>Returns the IP address from where the user is viewing the current page</a:t>
                      </a:r>
                    </a:p>
                  </a:txBody>
                  <a:tcPr marL="60659" marR="60659" marT="60659" marB="60659">
                    <a:lnL>
                      <a:noFill/>
                    </a:lnL>
                    <a:lnR w="12700" cap="flat" cmpd="sng" algn="ctr">
                      <a:solidFill>
                        <a:srgbClr val="CCCCCC"/>
                      </a:solidFill>
                      <a:prstDash val="solid"/>
                      <a:round/>
                      <a:headEnd type="none" w="med" len="med"/>
                      <a:tailEnd type="none" w="med" len="med"/>
                    </a:lnR>
                    <a:lnT>
                      <a:noFill/>
                    </a:lnT>
                    <a:lnB>
                      <a:noFill/>
                    </a:lnB>
                    <a:solidFill>
                      <a:srgbClr val="F1F1F1"/>
                    </a:solidFill>
                  </a:tcPr>
                </a:tc>
              </a:tr>
              <a:tr h="852465">
                <a:tc>
                  <a:txBody>
                    <a:bodyPr/>
                    <a:lstStyle/>
                    <a:p>
                      <a:pPr>
                        <a:lnSpc>
                          <a:spcPct val="115000"/>
                        </a:lnSpc>
                        <a:spcAft>
                          <a:spcPts val="0"/>
                        </a:spcAft>
                      </a:pPr>
                      <a:r>
                        <a:rPr lang="en-IN" sz="1600" b="1">
                          <a:latin typeface="Calibri"/>
                          <a:ea typeface="Times New Roman"/>
                          <a:cs typeface="Mangal"/>
                        </a:rPr>
                        <a:t>$_SERVER['REMOTE_HOST']</a:t>
                      </a:r>
                    </a:p>
                  </a:txBody>
                  <a:tcPr marL="120762" marR="60659" marT="60659" marB="60659">
                    <a:lnL w="12700" cap="flat" cmpd="sng" algn="ctr">
                      <a:solidFill>
                        <a:srgbClr val="CCCCCC"/>
                      </a:solidFill>
                      <a:prstDash val="solid"/>
                      <a:round/>
                      <a:headEnd type="none" w="med" len="med"/>
                      <a:tailEnd type="none" w="med" len="med"/>
                    </a:lnL>
                    <a:lnR>
                      <a:noFill/>
                    </a:lnR>
                    <a:lnT>
                      <a:noFill/>
                    </a:lnT>
                    <a:lnB>
                      <a:noFill/>
                    </a:lnB>
                    <a:solidFill>
                      <a:srgbClr val="FFFFFF"/>
                    </a:solidFill>
                  </a:tcPr>
                </a:tc>
                <a:tc>
                  <a:txBody>
                    <a:bodyPr/>
                    <a:lstStyle/>
                    <a:p>
                      <a:pPr>
                        <a:lnSpc>
                          <a:spcPct val="115000"/>
                        </a:lnSpc>
                        <a:spcAft>
                          <a:spcPts val="0"/>
                        </a:spcAft>
                      </a:pPr>
                      <a:r>
                        <a:rPr lang="en-IN" sz="1600" b="1">
                          <a:latin typeface="Calibri"/>
                          <a:ea typeface="Times New Roman"/>
                          <a:cs typeface="Mangal"/>
                        </a:rPr>
                        <a:t>Returns the Host name from where the user is viewing the current page</a:t>
                      </a:r>
                    </a:p>
                  </a:txBody>
                  <a:tcPr marL="60659" marR="60659" marT="60659" marB="60659">
                    <a:lnL>
                      <a:noFill/>
                    </a:lnL>
                    <a:lnR w="12700" cap="flat" cmpd="sng" algn="ctr">
                      <a:solidFill>
                        <a:srgbClr val="CCCCCC"/>
                      </a:solidFill>
                      <a:prstDash val="solid"/>
                      <a:round/>
                      <a:headEnd type="none" w="med" len="med"/>
                      <a:tailEnd type="none" w="med" len="med"/>
                    </a:lnR>
                    <a:lnT>
                      <a:noFill/>
                    </a:lnT>
                    <a:lnB>
                      <a:noFill/>
                    </a:lnB>
                    <a:solidFill>
                      <a:srgbClr val="FFFFFF"/>
                    </a:solidFill>
                  </a:tcPr>
                </a:tc>
              </a:tr>
              <a:tr h="875868">
                <a:tc>
                  <a:txBody>
                    <a:bodyPr/>
                    <a:lstStyle/>
                    <a:p>
                      <a:pPr>
                        <a:lnSpc>
                          <a:spcPct val="115000"/>
                        </a:lnSpc>
                        <a:spcAft>
                          <a:spcPts val="0"/>
                        </a:spcAft>
                      </a:pPr>
                      <a:r>
                        <a:rPr lang="en-IN" sz="1600" b="1">
                          <a:latin typeface="Calibri"/>
                          <a:ea typeface="Times New Roman"/>
                          <a:cs typeface="Mangal"/>
                        </a:rPr>
                        <a:t>$_SERVER['REMOTE_PORT']</a:t>
                      </a:r>
                    </a:p>
                  </a:txBody>
                  <a:tcPr marL="120762" marR="60659" marT="60659" marB="60659">
                    <a:lnL w="12700" cap="flat" cmpd="sng" algn="ctr">
                      <a:solidFill>
                        <a:srgbClr val="CCCCCC"/>
                      </a:solidFill>
                      <a:prstDash val="solid"/>
                      <a:round/>
                      <a:headEnd type="none" w="med" len="med"/>
                      <a:tailEnd type="none" w="med" len="med"/>
                    </a:lnL>
                    <a:lnR>
                      <a:noFill/>
                    </a:lnR>
                    <a:lnT>
                      <a:noFill/>
                    </a:lnT>
                    <a:lnB>
                      <a:noFill/>
                    </a:lnB>
                    <a:solidFill>
                      <a:srgbClr val="F1F1F1"/>
                    </a:solidFill>
                  </a:tcPr>
                </a:tc>
                <a:tc>
                  <a:txBody>
                    <a:bodyPr/>
                    <a:lstStyle/>
                    <a:p>
                      <a:pPr>
                        <a:lnSpc>
                          <a:spcPct val="115000"/>
                        </a:lnSpc>
                        <a:spcAft>
                          <a:spcPts val="0"/>
                        </a:spcAft>
                      </a:pPr>
                      <a:r>
                        <a:rPr lang="en-IN" sz="1600" b="1">
                          <a:latin typeface="Calibri"/>
                          <a:ea typeface="Times New Roman"/>
                          <a:cs typeface="Mangal"/>
                        </a:rPr>
                        <a:t>Returns the port being used on the user's machine to communicate with the web server</a:t>
                      </a:r>
                    </a:p>
                  </a:txBody>
                  <a:tcPr marL="60659" marR="60659" marT="60659" marB="60659">
                    <a:lnL>
                      <a:noFill/>
                    </a:lnL>
                    <a:lnR w="12700" cap="flat" cmpd="sng" algn="ctr">
                      <a:solidFill>
                        <a:srgbClr val="CCCCCC"/>
                      </a:solidFill>
                      <a:prstDash val="solid"/>
                      <a:round/>
                      <a:headEnd type="none" w="med" len="med"/>
                      <a:tailEnd type="none" w="med" len="med"/>
                    </a:lnR>
                    <a:lnT>
                      <a:noFill/>
                    </a:lnT>
                    <a:lnB>
                      <a:noFill/>
                    </a:lnB>
                    <a:solidFill>
                      <a:srgbClr val="F1F1F1"/>
                    </a:solidFill>
                  </a:tcPr>
                </a:tc>
              </a:tr>
              <a:tr h="852465">
                <a:tc>
                  <a:txBody>
                    <a:bodyPr/>
                    <a:lstStyle/>
                    <a:p>
                      <a:pPr>
                        <a:lnSpc>
                          <a:spcPct val="115000"/>
                        </a:lnSpc>
                        <a:spcAft>
                          <a:spcPts val="0"/>
                        </a:spcAft>
                      </a:pPr>
                      <a:r>
                        <a:rPr lang="en-IN" sz="1600" b="1">
                          <a:latin typeface="Calibri"/>
                          <a:ea typeface="Times New Roman"/>
                          <a:cs typeface="Mangal"/>
                        </a:rPr>
                        <a:t>$_SERVER['SCRIPT_FILENAME']</a:t>
                      </a:r>
                    </a:p>
                  </a:txBody>
                  <a:tcPr marL="120762" marR="60659" marT="60659" marB="60659">
                    <a:lnL w="12700" cap="flat" cmpd="sng" algn="ctr">
                      <a:solidFill>
                        <a:srgbClr val="CCCCCC"/>
                      </a:solidFill>
                      <a:prstDash val="solid"/>
                      <a:round/>
                      <a:headEnd type="none" w="med" len="med"/>
                      <a:tailEnd type="none" w="med" len="med"/>
                    </a:lnL>
                    <a:lnR>
                      <a:noFill/>
                    </a:lnR>
                    <a:lnT>
                      <a:noFill/>
                    </a:lnT>
                    <a:lnB w="12700" cap="flat" cmpd="sng" algn="ctr">
                      <a:solidFill>
                        <a:srgbClr val="CCCCCC"/>
                      </a:solidFill>
                      <a:prstDash val="solid"/>
                      <a:round/>
                      <a:headEnd type="none" w="med" len="med"/>
                      <a:tailEnd type="none" w="med" len="med"/>
                    </a:lnB>
                    <a:solidFill>
                      <a:srgbClr val="FFFFFF"/>
                    </a:solidFill>
                  </a:tcPr>
                </a:tc>
                <a:tc>
                  <a:txBody>
                    <a:bodyPr/>
                    <a:lstStyle/>
                    <a:p>
                      <a:pPr>
                        <a:lnSpc>
                          <a:spcPct val="115000"/>
                        </a:lnSpc>
                        <a:spcAft>
                          <a:spcPts val="0"/>
                        </a:spcAft>
                      </a:pPr>
                      <a:r>
                        <a:rPr lang="en-IN" sz="1600" b="1" dirty="0">
                          <a:latin typeface="Calibri"/>
                          <a:ea typeface="Times New Roman"/>
                          <a:cs typeface="Mangal"/>
                        </a:rPr>
                        <a:t>Returns the absolute pathname of the currently executing script</a:t>
                      </a:r>
                    </a:p>
                  </a:txBody>
                  <a:tcPr marL="60659" marR="60659" marT="60659" marB="60659">
                    <a:lnL>
                      <a:noFill/>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62000"/>
          </a:xfrm>
        </p:spPr>
        <p:txBody>
          <a:bodyPr/>
          <a:lstStyle/>
          <a:p>
            <a:r>
              <a:rPr lang="en-IN" dirty="0" smtClean="0"/>
              <a:t>$_SERVER</a:t>
            </a:r>
            <a:endParaRPr lang="en-IN" dirty="0"/>
          </a:p>
        </p:txBody>
      </p:sp>
      <p:graphicFrame>
        <p:nvGraphicFramePr>
          <p:cNvPr id="4" name="Table 3"/>
          <p:cNvGraphicFramePr>
            <a:graphicFrameLocks noGrp="1"/>
          </p:cNvGraphicFramePr>
          <p:nvPr/>
        </p:nvGraphicFramePr>
        <p:xfrm>
          <a:off x="0" y="990600"/>
          <a:ext cx="9144000" cy="5549993"/>
        </p:xfrm>
        <a:graphic>
          <a:graphicData uri="http://schemas.openxmlformats.org/drawingml/2006/table">
            <a:tbl>
              <a:tblPr/>
              <a:tblGrid>
                <a:gridCol w="4572000"/>
                <a:gridCol w="4572000"/>
              </a:tblGrid>
              <a:tr h="1662559">
                <a:tc>
                  <a:txBody>
                    <a:bodyPr/>
                    <a:lstStyle/>
                    <a:p>
                      <a:pPr>
                        <a:lnSpc>
                          <a:spcPct val="115000"/>
                        </a:lnSpc>
                        <a:spcAft>
                          <a:spcPts val="0"/>
                        </a:spcAft>
                      </a:pPr>
                      <a:r>
                        <a:rPr lang="en-IN" sz="1600" b="1" dirty="0">
                          <a:latin typeface="Calibri"/>
                          <a:ea typeface="Times New Roman"/>
                          <a:cs typeface="Mangal"/>
                        </a:rPr>
                        <a:t>$_SERVER['SERVER_ADMIN']</a:t>
                      </a:r>
                    </a:p>
                  </a:txBody>
                  <a:tcPr marL="120762" marR="60659" marT="60659" marB="60659">
                    <a:lnL w="12700" cap="flat" cmpd="sng" algn="ctr">
                      <a:solidFill>
                        <a:srgbClr val="CCCCCC"/>
                      </a:solidFill>
                      <a:prstDash val="solid"/>
                      <a:round/>
                      <a:headEnd type="none" w="med" len="med"/>
                      <a:tailEnd type="none" w="med" len="med"/>
                    </a:lnL>
                    <a:lnR>
                      <a:noFill/>
                    </a:lnR>
                    <a:lnT w="12700" cap="flat" cmpd="sng" algn="ctr">
                      <a:solidFill>
                        <a:srgbClr val="CCCCCC"/>
                      </a:solidFill>
                      <a:prstDash val="solid"/>
                      <a:round/>
                      <a:headEnd type="none" w="med" len="med"/>
                      <a:tailEnd type="none" w="med" len="med"/>
                    </a:lnT>
                    <a:lnB>
                      <a:noFill/>
                    </a:lnB>
                    <a:solidFill>
                      <a:srgbClr val="F1F1F1"/>
                    </a:solidFill>
                  </a:tcPr>
                </a:tc>
                <a:tc>
                  <a:txBody>
                    <a:bodyPr/>
                    <a:lstStyle/>
                    <a:p>
                      <a:pPr>
                        <a:lnSpc>
                          <a:spcPct val="115000"/>
                        </a:lnSpc>
                        <a:spcAft>
                          <a:spcPts val="0"/>
                        </a:spcAft>
                      </a:pPr>
                      <a:r>
                        <a:rPr lang="en-IN" sz="1600" b="1" dirty="0">
                          <a:latin typeface="Calibri"/>
                          <a:ea typeface="Times New Roman"/>
                          <a:cs typeface="Mangal"/>
                        </a:rPr>
                        <a:t>Returns the value given to the SERVER_ADMIN directive in the web server configuration file (if your script runs on a virtual host, it will be the value defined for that virtual host) (such as </a:t>
                      </a:r>
                      <a:r>
                        <a:rPr lang="en-IN" sz="1600" b="1" dirty="0" smtClean="0">
                          <a:latin typeface="Calibri"/>
                          <a:ea typeface="Times New Roman"/>
                          <a:cs typeface="Mangal"/>
                        </a:rPr>
                        <a:t>someone@arttc.com</a:t>
                      </a:r>
                      <a:r>
                        <a:rPr lang="en-IN" sz="1600" b="1" dirty="0">
                          <a:latin typeface="Calibri"/>
                          <a:ea typeface="Times New Roman"/>
                          <a:cs typeface="Mangal"/>
                        </a:rPr>
                        <a:t>)</a:t>
                      </a:r>
                    </a:p>
                  </a:txBody>
                  <a:tcPr marL="60659" marR="60659" marT="60659" marB="60659">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solidFill>
                      <a:srgbClr val="F1F1F1"/>
                    </a:solidFill>
                  </a:tcPr>
                </a:tc>
              </a:tr>
              <a:tr h="984086">
                <a:tc>
                  <a:txBody>
                    <a:bodyPr/>
                    <a:lstStyle/>
                    <a:p>
                      <a:pPr>
                        <a:lnSpc>
                          <a:spcPct val="115000"/>
                        </a:lnSpc>
                        <a:spcAft>
                          <a:spcPts val="0"/>
                        </a:spcAft>
                      </a:pPr>
                      <a:r>
                        <a:rPr lang="en-IN" sz="1600" b="1">
                          <a:latin typeface="Calibri"/>
                          <a:ea typeface="Times New Roman"/>
                          <a:cs typeface="Mangal"/>
                        </a:rPr>
                        <a:t>$_SERVER['SERVER_PORT']</a:t>
                      </a:r>
                    </a:p>
                  </a:txBody>
                  <a:tcPr marL="120762" marR="60659" marT="60659" marB="60659">
                    <a:lnL w="12700" cap="flat" cmpd="sng" algn="ctr">
                      <a:solidFill>
                        <a:srgbClr val="CCCCCC"/>
                      </a:solidFill>
                      <a:prstDash val="solid"/>
                      <a:round/>
                      <a:headEnd type="none" w="med" len="med"/>
                      <a:tailEnd type="none" w="med" len="med"/>
                    </a:lnL>
                    <a:lnR>
                      <a:noFill/>
                    </a:lnR>
                    <a:lnT>
                      <a:noFill/>
                    </a:lnT>
                    <a:lnB>
                      <a:noFill/>
                    </a:lnB>
                    <a:solidFill>
                      <a:srgbClr val="FFFFFF"/>
                    </a:solidFill>
                  </a:tcPr>
                </a:tc>
                <a:tc>
                  <a:txBody>
                    <a:bodyPr/>
                    <a:lstStyle/>
                    <a:p>
                      <a:pPr>
                        <a:lnSpc>
                          <a:spcPct val="115000"/>
                        </a:lnSpc>
                        <a:spcAft>
                          <a:spcPts val="0"/>
                        </a:spcAft>
                      </a:pPr>
                      <a:r>
                        <a:rPr lang="en-IN" sz="1600" b="1">
                          <a:latin typeface="Calibri"/>
                          <a:ea typeface="Times New Roman"/>
                          <a:cs typeface="Mangal"/>
                        </a:rPr>
                        <a:t>Returns the port on the server machine being used by the web server for communication (such as 80)</a:t>
                      </a:r>
                    </a:p>
                  </a:txBody>
                  <a:tcPr marL="60659" marR="60659" marT="60659" marB="60659">
                    <a:lnL>
                      <a:noFill/>
                    </a:lnL>
                    <a:lnR w="12700" cap="flat" cmpd="sng" algn="ctr">
                      <a:solidFill>
                        <a:srgbClr val="CCCCCC"/>
                      </a:solidFill>
                      <a:prstDash val="solid"/>
                      <a:round/>
                      <a:headEnd type="none" w="med" len="med"/>
                      <a:tailEnd type="none" w="med" len="med"/>
                    </a:lnR>
                    <a:lnT>
                      <a:noFill/>
                    </a:lnT>
                    <a:lnB>
                      <a:noFill/>
                    </a:lnB>
                    <a:solidFill>
                      <a:srgbClr val="FFFFFF"/>
                    </a:solidFill>
                  </a:tcPr>
                </a:tc>
              </a:tr>
              <a:tr h="984086">
                <a:tc>
                  <a:txBody>
                    <a:bodyPr/>
                    <a:lstStyle/>
                    <a:p>
                      <a:pPr>
                        <a:lnSpc>
                          <a:spcPct val="115000"/>
                        </a:lnSpc>
                        <a:spcAft>
                          <a:spcPts val="0"/>
                        </a:spcAft>
                      </a:pPr>
                      <a:r>
                        <a:rPr lang="en-IN" sz="1600" b="1">
                          <a:latin typeface="Calibri"/>
                          <a:ea typeface="Times New Roman"/>
                          <a:cs typeface="Mangal"/>
                        </a:rPr>
                        <a:t>$_SERVER['SERVER_SIGNATURE']</a:t>
                      </a:r>
                    </a:p>
                  </a:txBody>
                  <a:tcPr marL="120762" marR="60659" marT="60659" marB="60659">
                    <a:lnL w="12700" cap="flat" cmpd="sng" algn="ctr">
                      <a:solidFill>
                        <a:srgbClr val="CCCCCC"/>
                      </a:solidFill>
                      <a:prstDash val="solid"/>
                      <a:round/>
                      <a:headEnd type="none" w="med" len="med"/>
                      <a:tailEnd type="none" w="med" len="med"/>
                    </a:lnL>
                    <a:lnR>
                      <a:noFill/>
                    </a:lnR>
                    <a:lnT>
                      <a:noFill/>
                    </a:lnT>
                    <a:lnB>
                      <a:noFill/>
                    </a:lnB>
                    <a:solidFill>
                      <a:srgbClr val="F1F1F1"/>
                    </a:solidFill>
                  </a:tcPr>
                </a:tc>
                <a:tc>
                  <a:txBody>
                    <a:bodyPr/>
                    <a:lstStyle/>
                    <a:p>
                      <a:pPr>
                        <a:lnSpc>
                          <a:spcPct val="115000"/>
                        </a:lnSpc>
                        <a:spcAft>
                          <a:spcPts val="0"/>
                        </a:spcAft>
                      </a:pPr>
                      <a:r>
                        <a:rPr lang="en-IN" sz="1600" b="1">
                          <a:latin typeface="Calibri"/>
                          <a:ea typeface="Times New Roman"/>
                          <a:cs typeface="Mangal"/>
                        </a:rPr>
                        <a:t>Returns the server version and virtual host name which are added to server-generated pages</a:t>
                      </a:r>
                    </a:p>
                  </a:txBody>
                  <a:tcPr marL="60659" marR="60659" marT="60659" marB="60659">
                    <a:lnL>
                      <a:noFill/>
                    </a:lnL>
                    <a:lnR w="12700" cap="flat" cmpd="sng" algn="ctr">
                      <a:solidFill>
                        <a:srgbClr val="CCCCCC"/>
                      </a:solidFill>
                      <a:prstDash val="solid"/>
                      <a:round/>
                      <a:headEnd type="none" w="med" len="med"/>
                      <a:tailEnd type="none" w="med" len="med"/>
                    </a:lnR>
                    <a:lnT>
                      <a:noFill/>
                    </a:lnT>
                    <a:lnB>
                      <a:noFill/>
                    </a:lnB>
                    <a:solidFill>
                      <a:srgbClr val="F1F1F1"/>
                    </a:solidFill>
                  </a:tcPr>
                </a:tc>
              </a:tr>
              <a:tr h="618556">
                <a:tc>
                  <a:txBody>
                    <a:bodyPr/>
                    <a:lstStyle/>
                    <a:p>
                      <a:pPr>
                        <a:lnSpc>
                          <a:spcPct val="115000"/>
                        </a:lnSpc>
                        <a:spcAft>
                          <a:spcPts val="0"/>
                        </a:spcAft>
                      </a:pPr>
                      <a:r>
                        <a:rPr lang="en-IN" sz="1600" b="1">
                          <a:latin typeface="Calibri"/>
                          <a:ea typeface="Times New Roman"/>
                          <a:cs typeface="Mangal"/>
                        </a:rPr>
                        <a:t>$_SERVER['PATH_TRANSLATED']</a:t>
                      </a:r>
                    </a:p>
                  </a:txBody>
                  <a:tcPr marL="120762" marR="60659" marT="60659" marB="60659">
                    <a:lnL w="12700" cap="flat" cmpd="sng" algn="ctr">
                      <a:solidFill>
                        <a:srgbClr val="CCCCCC"/>
                      </a:solidFill>
                      <a:prstDash val="solid"/>
                      <a:round/>
                      <a:headEnd type="none" w="med" len="med"/>
                      <a:tailEnd type="none" w="med" len="med"/>
                    </a:lnL>
                    <a:lnR>
                      <a:noFill/>
                    </a:lnR>
                    <a:lnT>
                      <a:noFill/>
                    </a:lnT>
                    <a:lnB>
                      <a:noFill/>
                    </a:lnB>
                    <a:solidFill>
                      <a:srgbClr val="FFFFFF"/>
                    </a:solidFill>
                  </a:tcPr>
                </a:tc>
                <a:tc>
                  <a:txBody>
                    <a:bodyPr/>
                    <a:lstStyle/>
                    <a:p>
                      <a:pPr>
                        <a:lnSpc>
                          <a:spcPct val="115000"/>
                        </a:lnSpc>
                        <a:spcAft>
                          <a:spcPts val="0"/>
                        </a:spcAft>
                      </a:pPr>
                      <a:r>
                        <a:rPr lang="en-IN" sz="1600" b="1">
                          <a:latin typeface="Calibri"/>
                          <a:ea typeface="Times New Roman"/>
                          <a:cs typeface="Mangal"/>
                        </a:rPr>
                        <a:t>Returns the file system based path to the current script</a:t>
                      </a:r>
                    </a:p>
                  </a:txBody>
                  <a:tcPr marL="60659" marR="60659" marT="60659" marB="60659">
                    <a:lnL>
                      <a:noFill/>
                    </a:lnL>
                    <a:lnR w="12700" cap="flat" cmpd="sng" algn="ctr">
                      <a:solidFill>
                        <a:srgbClr val="CCCCCC"/>
                      </a:solidFill>
                      <a:prstDash val="solid"/>
                      <a:round/>
                      <a:headEnd type="none" w="med" len="med"/>
                      <a:tailEnd type="none" w="med" len="med"/>
                    </a:lnR>
                    <a:lnT>
                      <a:noFill/>
                    </a:lnT>
                    <a:lnB>
                      <a:noFill/>
                    </a:lnB>
                    <a:solidFill>
                      <a:srgbClr val="FFFFFF"/>
                    </a:solidFill>
                  </a:tcPr>
                </a:tc>
              </a:tr>
              <a:tr h="618556">
                <a:tc>
                  <a:txBody>
                    <a:bodyPr/>
                    <a:lstStyle/>
                    <a:p>
                      <a:pPr>
                        <a:lnSpc>
                          <a:spcPct val="115000"/>
                        </a:lnSpc>
                        <a:spcAft>
                          <a:spcPts val="0"/>
                        </a:spcAft>
                      </a:pPr>
                      <a:r>
                        <a:rPr lang="en-IN" sz="1600" b="1">
                          <a:latin typeface="Calibri"/>
                          <a:ea typeface="Times New Roman"/>
                          <a:cs typeface="Mangal"/>
                        </a:rPr>
                        <a:t>$_SERVER['SCRIPT_NAME']</a:t>
                      </a:r>
                    </a:p>
                  </a:txBody>
                  <a:tcPr marL="120762" marR="60659" marT="60659" marB="60659">
                    <a:lnL w="12700" cap="flat" cmpd="sng" algn="ctr">
                      <a:solidFill>
                        <a:srgbClr val="CCCCCC"/>
                      </a:solidFill>
                      <a:prstDash val="solid"/>
                      <a:round/>
                      <a:headEnd type="none" w="med" len="med"/>
                      <a:tailEnd type="none" w="med" len="med"/>
                    </a:lnL>
                    <a:lnR>
                      <a:noFill/>
                    </a:lnR>
                    <a:lnT>
                      <a:noFill/>
                    </a:lnT>
                    <a:lnB>
                      <a:noFill/>
                    </a:lnB>
                    <a:solidFill>
                      <a:srgbClr val="F1F1F1"/>
                    </a:solidFill>
                  </a:tcPr>
                </a:tc>
                <a:tc>
                  <a:txBody>
                    <a:bodyPr/>
                    <a:lstStyle/>
                    <a:p>
                      <a:pPr>
                        <a:lnSpc>
                          <a:spcPct val="115000"/>
                        </a:lnSpc>
                        <a:spcAft>
                          <a:spcPts val="0"/>
                        </a:spcAft>
                      </a:pPr>
                      <a:r>
                        <a:rPr lang="en-IN" sz="1600" b="1">
                          <a:latin typeface="Calibri"/>
                          <a:ea typeface="Times New Roman"/>
                          <a:cs typeface="Mangal"/>
                        </a:rPr>
                        <a:t>Returns the path of the current script</a:t>
                      </a:r>
                    </a:p>
                  </a:txBody>
                  <a:tcPr marL="60659" marR="60659" marT="60659" marB="60659">
                    <a:lnL>
                      <a:noFill/>
                    </a:lnL>
                    <a:lnR w="12700" cap="flat" cmpd="sng" algn="ctr">
                      <a:solidFill>
                        <a:srgbClr val="CCCCCC"/>
                      </a:solidFill>
                      <a:prstDash val="solid"/>
                      <a:round/>
                      <a:headEnd type="none" w="med" len="med"/>
                      <a:tailEnd type="none" w="med" len="med"/>
                    </a:lnR>
                    <a:lnT>
                      <a:noFill/>
                    </a:lnT>
                    <a:lnB>
                      <a:noFill/>
                    </a:lnB>
                    <a:solidFill>
                      <a:srgbClr val="F1F1F1"/>
                    </a:solidFill>
                  </a:tcPr>
                </a:tc>
              </a:tr>
              <a:tr h="618556">
                <a:tc>
                  <a:txBody>
                    <a:bodyPr/>
                    <a:lstStyle/>
                    <a:p>
                      <a:pPr>
                        <a:lnSpc>
                          <a:spcPct val="115000"/>
                        </a:lnSpc>
                        <a:spcAft>
                          <a:spcPts val="0"/>
                        </a:spcAft>
                      </a:pPr>
                      <a:r>
                        <a:rPr lang="en-IN" sz="1600" b="1">
                          <a:latin typeface="Calibri"/>
                          <a:ea typeface="Times New Roman"/>
                          <a:cs typeface="Mangal"/>
                        </a:rPr>
                        <a:t>$_SERVER['SCRIPT_URI']</a:t>
                      </a:r>
                    </a:p>
                  </a:txBody>
                  <a:tcPr marL="120762" marR="60659" marT="60659" marB="60659">
                    <a:lnL w="12700" cap="flat" cmpd="sng" algn="ctr">
                      <a:solidFill>
                        <a:srgbClr val="CCCCCC"/>
                      </a:solidFill>
                      <a:prstDash val="solid"/>
                      <a:round/>
                      <a:headEnd type="none" w="med" len="med"/>
                      <a:tailEnd type="none" w="med" len="med"/>
                    </a:lnL>
                    <a:lnR>
                      <a:noFill/>
                    </a:lnR>
                    <a:lnT>
                      <a:noFill/>
                    </a:lnT>
                    <a:lnB w="12700" cap="flat" cmpd="sng" algn="ctr">
                      <a:solidFill>
                        <a:srgbClr val="CCCCCC"/>
                      </a:solidFill>
                      <a:prstDash val="solid"/>
                      <a:round/>
                      <a:headEnd type="none" w="med" len="med"/>
                      <a:tailEnd type="none" w="med" len="med"/>
                    </a:lnB>
                    <a:solidFill>
                      <a:srgbClr val="FFFFFF"/>
                    </a:solidFill>
                  </a:tcPr>
                </a:tc>
                <a:tc>
                  <a:txBody>
                    <a:bodyPr/>
                    <a:lstStyle/>
                    <a:p>
                      <a:pPr>
                        <a:lnSpc>
                          <a:spcPct val="115000"/>
                        </a:lnSpc>
                        <a:spcAft>
                          <a:spcPts val="0"/>
                        </a:spcAft>
                      </a:pPr>
                      <a:r>
                        <a:rPr lang="en-IN" sz="1600" b="1" dirty="0">
                          <a:latin typeface="Calibri"/>
                          <a:ea typeface="Times New Roman"/>
                          <a:cs typeface="Mangal"/>
                        </a:rPr>
                        <a:t>Returns the URI of the current page</a:t>
                      </a:r>
                    </a:p>
                  </a:txBody>
                  <a:tcPr marL="60659" marR="60659" marT="60659" marB="60659">
                    <a:lnL>
                      <a:noFill/>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TotalTime>
  <Words>1349</Words>
  <Application>Microsoft Office PowerPoint</Application>
  <PresentationFormat>On-screen Show (4:3)</PresentationFormat>
  <Paragraphs>146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Global Variables - Superglobals</vt:lpstr>
      <vt:lpstr>PHP $GLOBALS</vt:lpstr>
      <vt:lpstr>Example</vt:lpstr>
      <vt:lpstr>PHP $_SERVER</vt:lpstr>
      <vt:lpstr>$_SERVER</vt:lpstr>
      <vt:lpstr>$_SERVER</vt:lpstr>
      <vt:lpstr>$_SERVER</vt:lpstr>
      <vt:lpstr>$_SERVER</vt:lpstr>
      <vt:lpstr>PHP $_REQUEST</vt:lpstr>
      <vt:lpstr>Example</vt:lpstr>
      <vt:lpstr>PHP $_POST</vt:lpstr>
      <vt:lpstr>Example</vt:lpstr>
      <vt:lpstr>PHP $_GET</vt:lpstr>
      <vt:lpstr>Example</vt:lpstr>
      <vt:lpstr>PHP - A Simple HTML Form</vt:lpstr>
      <vt:lpstr>"welcome.php" </vt:lpstr>
      <vt:lpstr>HTTP GET method</vt:lpstr>
      <vt:lpstr>GET vs. POST</vt:lpstr>
      <vt:lpstr>When to use GET?</vt:lpstr>
      <vt:lpstr>When to use POST?</vt:lpstr>
      <vt:lpstr>Thanks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ARTTC</dc:creator>
  <cp:lastModifiedBy>ERP</cp:lastModifiedBy>
  <cp:revision>66</cp:revision>
  <dcterms:created xsi:type="dcterms:W3CDTF">2006-08-16T00:00:00Z</dcterms:created>
  <dcterms:modified xsi:type="dcterms:W3CDTF">2018-01-27T07:47:03Z</dcterms:modified>
</cp:coreProperties>
</file>