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6" r:id="rId2"/>
    <p:sldId id="287" r:id="rId3"/>
    <p:sldId id="283" r:id="rId4"/>
    <p:sldId id="276" r:id="rId5"/>
    <p:sldId id="280" r:id="rId6"/>
    <p:sldId id="277" r:id="rId7"/>
  </p:sldIdLst>
  <p:sldSz cx="18288000" cy="10287000"/>
  <p:notesSz cx="6858000" cy="9144000"/>
  <p:embeddedFontLst>
    <p:embeddedFont>
      <p:font typeface="Aptos" panose="020B0004020202020204" pitchFamily="34" charset="0"/>
      <p:regular r:id="rId10"/>
      <p:bold r:id="rId11"/>
      <p:italic r:id="rId12"/>
      <p:boldItalic r:id="rId13"/>
    </p:embeddedFont>
    <p:embeddedFont>
      <p:font typeface="Arial Unicode MS" panose="020B0604020202020204" pitchFamily="34" charset="-128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mbria" panose="02040503050406030204" pitchFamily="18" charset="0"/>
      <p:regular r:id="rId19"/>
      <p:bold r:id="rId20"/>
      <p:italic r:id="rId21"/>
      <p:boldItalic r:id="rId22"/>
    </p:embeddedFont>
    <p:embeddedFont>
      <p:font typeface="Montserrat" pitchFamily="2" charset="77"/>
      <p:regular r:id="rId23"/>
      <p:bold r:id="rId24"/>
      <p:italic r:id="rId25"/>
      <p:boldItalic r:id="rId26"/>
    </p:embeddedFont>
    <p:embeddedFont>
      <p:font typeface="Poppins" pitchFamily="2" charset="77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–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–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–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 autoAdjust="0"/>
    <p:restoredTop sz="95878" autoAdjust="0"/>
  </p:normalViewPr>
  <p:slideViewPr>
    <p:cSldViewPr>
      <p:cViewPr>
        <p:scale>
          <a:sx n="110" d="100"/>
          <a:sy n="110" d="100"/>
        </p:scale>
        <p:origin x="2360" y="15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92A6B31-EB32-1F75-C5EE-4D7F4097D7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201ED-2147-247A-2916-E7984EDF9B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69342-50C4-9043-A90D-45D9AD0A659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BBC12-C7A5-1499-8231-B1294F19F2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49630-0E4C-84DB-1AC3-8597CBA76A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FB035-4C00-8040-9C28-B351F691B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412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916A6-C009-6341-8CD1-F1634CBF8115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85DE3-EA86-6644-801C-5B88EFA9F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327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rajpravin/" TargetMode="External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hyperlink" Target="https://github.com/rajpravin1208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rajpravin1208.github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1028700" y="2692829"/>
            <a:ext cx="15527067" cy="14100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486"/>
              </a:lnSpc>
            </a:pPr>
            <a:r>
              <a:rPr lang="en-US" sz="5400" b="1" dirty="0">
                <a:solidFill>
                  <a:srgbClr val="545454"/>
                </a:solidFill>
                <a:latin typeface="Cambria" panose="02040503050406030204" pitchFamily="18" charset="0"/>
              </a:rPr>
              <a:t>Data Analysis Task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9D7FB895-06B9-3523-185D-367FB575CBFE}"/>
              </a:ext>
            </a:extLst>
          </p:cNvPr>
          <p:cNvSpPr txBox="1"/>
          <p:nvPr/>
        </p:nvSpPr>
        <p:spPr>
          <a:xfrm>
            <a:off x="5491658" y="3587349"/>
            <a:ext cx="6928942" cy="13703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486"/>
              </a:lnSpc>
            </a:pPr>
            <a:r>
              <a:rPr lang="en-US" sz="5400" b="1" dirty="0">
                <a:solidFill>
                  <a:srgbClr val="545454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Analysis and Insights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2F6E12-3712-44C8-6EFB-E9490F953255}"/>
              </a:ext>
            </a:extLst>
          </p:cNvPr>
          <p:cNvSpPr txBox="1"/>
          <p:nvPr/>
        </p:nvSpPr>
        <p:spPr>
          <a:xfrm>
            <a:off x="10281920" y="6319520"/>
            <a:ext cx="519225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545454"/>
                </a:solidFill>
                <a:latin typeface="Cambria" panose="02040503050406030204" pitchFamily="18" charset="0"/>
              </a:rPr>
              <a:t>Raj Pravin Rajendran</a:t>
            </a:r>
          </a:p>
          <a:p>
            <a:r>
              <a:rPr lang="en-US" sz="4000" b="1" dirty="0">
                <a:solidFill>
                  <a:srgbClr val="545454"/>
                </a:solidFill>
                <a:latin typeface="Cambria" panose="02040503050406030204" pitchFamily="18" charset="0"/>
              </a:rPr>
              <a:t>	13/05/2025</a:t>
            </a:r>
          </a:p>
        </p:txBody>
      </p:sp>
      <p:sp>
        <p:nvSpPr>
          <p:cNvPr id="16" name="AutoShape 20">
            <a:extLst>
              <a:ext uri="{FF2B5EF4-FFF2-40B4-BE49-F238E27FC236}">
                <a16:creationId xmlns:a16="http://schemas.microsoft.com/office/drawing/2014/main" id="{52206E5C-D466-3DC9-D90E-55E89136432C}"/>
              </a:ext>
            </a:extLst>
          </p:cNvPr>
          <p:cNvSpPr/>
          <p:nvPr/>
        </p:nvSpPr>
        <p:spPr>
          <a:xfrm>
            <a:off x="1028700" y="10096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AutoShape 21">
            <a:extLst>
              <a:ext uri="{FF2B5EF4-FFF2-40B4-BE49-F238E27FC236}">
                <a16:creationId xmlns:a16="http://schemas.microsoft.com/office/drawing/2014/main" id="{6AA300C0-08DE-BDF0-2182-8BEECB188458}"/>
              </a:ext>
            </a:extLst>
          </p:cNvPr>
          <p:cNvSpPr/>
          <p:nvPr/>
        </p:nvSpPr>
        <p:spPr>
          <a:xfrm>
            <a:off x="1028700" y="1651907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7D623EFF-9A2D-9801-6998-6B1F516595E0}"/>
              </a:ext>
            </a:extLst>
          </p:cNvPr>
          <p:cNvSpPr txBox="1"/>
          <p:nvPr/>
        </p:nvSpPr>
        <p:spPr>
          <a:xfrm>
            <a:off x="1253218" y="1148851"/>
            <a:ext cx="3118411" cy="30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19"/>
              </a:lnSpc>
            </a:pPr>
            <a:endParaRPr lang="en-US" sz="1799" dirty="0">
              <a:solidFill>
                <a:srgbClr val="545454"/>
              </a:solidFill>
              <a:latin typeface="Poppins"/>
            </a:endParaRPr>
          </a:p>
        </p:txBody>
      </p:sp>
      <p:sp>
        <p:nvSpPr>
          <p:cNvPr id="21" name="AutoShape 20">
            <a:extLst>
              <a:ext uri="{FF2B5EF4-FFF2-40B4-BE49-F238E27FC236}">
                <a16:creationId xmlns:a16="http://schemas.microsoft.com/office/drawing/2014/main" id="{B634D107-46A5-3ED3-C6C2-027ADF4812EB}"/>
              </a:ext>
            </a:extLst>
          </p:cNvPr>
          <p:cNvSpPr/>
          <p:nvPr/>
        </p:nvSpPr>
        <p:spPr>
          <a:xfrm>
            <a:off x="1253218" y="88773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AutoShape 21">
            <a:extLst>
              <a:ext uri="{FF2B5EF4-FFF2-40B4-BE49-F238E27FC236}">
                <a16:creationId xmlns:a16="http://schemas.microsoft.com/office/drawing/2014/main" id="{9D68DEB4-EB28-C18F-3D03-2176BA3CF189}"/>
              </a:ext>
            </a:extLst>
          </p:cNvPr>
          <p:cNvSpPr/>
          <p:nvPr/>
        </p:nvSpPr>
        <p:spPr>
          <a:xfrm>
            <a:off x="1253218" y="9519557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2" name="Picture 2" descr="DNA Payments | LinkedIn">
            <a:extLst>
              <a:ext uri="{FF2B5EF4-FFF2-40B4-BE49-F238E27FC236}">
                <a16:creationId xmlns:a16="http://schemas.microsoft.com/office/drawing/2014/main" id="{0F219F48-302A-A98B-4BE2-1D4C397C0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423" y="5220065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A4B7E5-3822-2D81-91FB-D98E46D51C71}"/>
              </a:ext>
            </a:extLst>
          </p:cNvPr>
          <p:cNvSpPr txBox="1"/>
          <p:nvPr/>
        </p:nvSpPr>
        <p:spPr>
          <a:xfrm>
            <a:off x="1253218" y="7228489"/>
            <a:ext cx="3739058" cy="1406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2486"/>
              </a:lnSpc>
            </a:pPr>
            <a:r>
              <a:rPr lang="en-US" sz="3600" b="1" dirty="0">
                <a:solidFill>
                  <a:srgbClr val="545454"/>
                </a:solidFill>
                <a:latin typeface="Cambria" panose="020405030504060302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DNA Payments</a:t>
            </a:r>
          </a:p>
        </p:txBody>
      </p:sp>
    </p:spTree>
    <p:extLst>
      <p:ext uri="{BB962C8B-B14F-4D97-AF65-F5344CB8AC3E}">
        <p14:creationId xmlns:p14="http://schemas.microsoft.com/office/powerpoint/2010/main" val="412593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021406" y="1744013"/>
            <a:ext cx="4522394" cy="11003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3000" u="sng" dirty="0">
                <a:solidFill>
                  <a:srgbClr val="545454"/>
                </a:solidFill>
              </a:rPr>
              <a:t>ABOUT ME</a:t>
            </a:r>
          </a:p>
        </p:txBody>
      </p:sp>
      <p:sp>
        <p:nvSpPr>
          <p:cNvPr id="7" name="AutoShape 7"/>
          <p:cNvSpPr/>
          <p:nvPr/>
        </p:nvSpPr>
        <p:spPr>
          <a:xfrm>
            <a:off x="1028700" y="100965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1028700" y="1651907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5BDC36C8-F203-F6E8-418F-465033AECE15}"/>
              </a:ext>
            </a:extLst>
          </p:cNvPr>
          <p:cNvSpPr/>
          <p:nvPr/>
        </p:nvSpPr>
        <p:spPr>
          <a:xfrm>
            <a:off x="7820622" y="5014445"/>
            <a:ext cx="813521" cy="701462"/>
          </a:xfrm>
          <a:custGeom>
            <a:avLst/>
            <a:gdLst/>
            <a:ahLst/>
            <a:cxnLst/>
            <a:rect l="l" t="t" r="r" b="b"/>
            <a:pathLst>
              <a:path w="3882904" h="4114800">
                <a:moveTo>
                  <a:pt x="0" y="0"/>
                </a:moveTo>
                <a:lnTo>
                  <a:pt x="3882904" y="0"/>
                </a:lnTo>
                <a:lnTo>
                  <a:pt x="3882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1D98E402-5860-6991-AEC1-DCD0655CC4C5}"/>
              </a:ext>
            </a:extLst>
          </p:cNvPr>
          <p:cNvSpPr/>
          <p:nvPr/>
        </p:nvSpPr>
        <p:spPr>
          <a:xfrm>
            <a:off x="7820622" y="6237840"/>
            <a:ext cx="916904" cy="523220"/>
          </a:xfrm>
          <a:custGeom>
            <a:avLst/>
            <a:gdLst/>
            <a:ahLst/>
            <a:cxnLst/>
            <a:rect l="l" t="t" r="r" b="b"/>
            <a:pathLst>
              <a:path w="5108668" h="4114800">
                <a:moveTo>
                  <a:pt x="0" y="0"/>
                </a:moveTo>
                <a:lnTo>
                  <a:pt x="5108668" y="0"/>
                </a:lnTo>
                <a:lnTo>
                  <a:pt x="51086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pic>
        <p:nvPicPr>
          <p:cNvPr id="19" name="Graphic 18" descr="Male profile with solid fill">
            <a:extLst>
              <a:ext uri="{FF2B5EF4-FFF2-40B4-BE49-F238E27FC236}">
                <a16:creationId xmlns:a16="http://schemas.microsoft.com/office/drawing/2014/main" id="{91ABA562-7033-79C2-2B0C-0331184970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70183" y="3955852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CABFEC7-7C04-87D7-D6D9-6EA94B7AA44F}"/>
              </a:ext>
            </a:extLst>
          </p:cNvPr>
          <p:cNvSpPr txBox="1"/>
          <p:nvPr/>
        </p:nvSpPr>
        <p:spPr>
          <a:xfrm>
            <a:off x="9072029" y="5031356"/>
            <a:ext cx="341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Raj Pravin Rajendran</a:t>
            </a:r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DB9793-B95C-0CF5-4D61-FBC67E68A469}"/>
              </a:ext>
            </a:extLst>
          </p:cNvPr>
          <p:cNvSpPr txBox="1"/>
          <p:nvPr/>
        </p:nvSpPr>
        <p:spPr>
          <a:xfrm>
            <a:off x="9421930" y="4137276"/>
            <a:ext cx="1526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Portfolio</a:t>
            </a:r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21F713-6EF8-B707-2A21-D492AECBC216}"/>
              </a:ext>
            </a:extLst>
          </p:cNvPr>
          <p:cNvSpPr txBox="1"/>
          <p:nvPr/>
        </p:nvSpPr>
        <p:spPr>
          <a:xfrm>
            <a:off x="9608712" y="6173851"/>
            <a:ext cx="134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 Hub</a:t>
            </a:r>
            <a:endParaRPr lang="en-US" sz="2800" dirty="0">
              <a:latin typeface="Cambria" panose="020405030504060302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CF9FB9-02A5-48DC-9CDB-5DE73F1DAA6D}"/>
              </a:ext>
            </a:extLst>
          </p:cNvPr>
          <p:cNvSpPr txBox="1"/>
          <p:nvPr/>
        </p:nvSpPr>
        <p:spPr>
          <a:xfrm>
            <a:off x="7543800" y="2982038"/>
            <a:ext cx="4935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Data Insight Consultant at VML</a:t>
            </a:r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BE27A1FE-F7BC-C5EE-8E6E-B844A838CBF5}"/>
              </a:ext>
            </a:extLst>
          </p:cNvPr>
          <p:cNvSpPr/>
          <p:nvPr/>
        </p:nvSpPr>
        <p:spPr>
          <a:xfrm>
            <a:off x="949675" y="9486900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8">
            <a:extLst>
              <a:ext uri="{FF2B5EF4-FFF2-40B4-BE49-F238E27FC236}">
                <a16:creationId xmlns:a16="http://schemas.microsoft.com/office/drawing/2014/main" id="{185DCCDE-3C66-DD67-982A-BDAD868078A9}"/>
              </a:ext>
            </a:extLst>
          </p:cNvPr>
          <p:cNvSpPr/>
          <p:nvPr/>
        </p:nvSpPr>
        <p:spPr>
          <a:xfrm>
            <a:off x="949675" y="10129157"/>
            <a:ext cx="1623060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4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CB64D-A79E-C648-0F44-E956A266E96C}"/>
              </a:ext>
            </a:extLst>
          </p:cNvPr>
          <p:cNvSpPr txBox="1"/>
          <p:nvPr/>
        </p:nvSpPr>
        <p:spPr>
          <a:xfrm>
            <a:off x="685800" y="419100"/>
            <a:ext cx="154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rgbClr val="545454"/>
                </a:solidFill>
                <a:latin typeface="Cambria" panose="02040503050406030204" pitchFamily="18" charset="0"/>
              </a:rPr>
              <a:t>Dataset: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9C087F-49FA-37D3-FE77-080A2790018E}"/>
              </a:ext>
            </a:extLst>
          </p:cNvPr>
          <p:cNvSpPr/>
          <p:nvPr/>
        </p:nvSpPr>
        <p:spPr>
          <a:xfrm>
            <a:off x="166567" y="190500"/>
            <a:ext cx="17954866" cy="9982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6CB5C-7766-A77F-7F85-F569096EF8A7}"/>
              </a:ext>
            </a:extLst>
          </p:cNvPr>
          <p:cNvSpPr txBox="1"/>
          <p:nvPr/>
        </p:nvSpPr>
        <p:spPr>
          <a:xfrm>
            <a:off x="1193800" y="3117559"/>
            <a:ext cx="1424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dataset consist of 1 week record of 3 outbound sales campaigns with the primary measure of success being the number of Appointments Booked.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677445-5BE0-3DB7-F5CB-3A140E768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3711032"/>
            <a:ext cx="15443200" cy="60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7FAB41-1E8E-8D12-7954-BF217FA5E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423093"/>
            <a:ext cx="15443200" cy="11655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F3932EA-A566-B129-2079-3F3868109C6E}"/>
              </a:ext>
            </a:extLst>
          </p:cNvPr>
          <p:cNvSpPr txBox="1"/>
          <p:nvPr/>
        </p:nvSpPr>
        <p:spPr>
          <a:xfrm>
            <a:off x="1625600" y="4770288"/>
            <a:ext cx="6985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Agent Availability Assumptions</a:t>
            </a:r>
          </a:p>
          <a:p>
            <a:r>
              <a:rPr lang="en-IN" b="1" dirty="0"/>
              <a:t>Total Agents</a:t>
            </a:r>
            <a:r>
              <a:rPr lang="en-IN" dirty="0"/>
              <a:t>: 40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25 flexible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15 fixed (5 per campaign)</a:t>
            </a:r>
          </a:p>
          <a:p>
            <a:r>
              <a:rPr lang="en-IN" b="1" dirty="0"/>
              <a:t>Working Hours per Day</a:t>
            </a:r>
            <a:r>
              <a:rPr lang="en-IN" dirty="0"/>
              <a:t>: 8 hours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1 hour break → </a:t>
            </a:r>
            <a:r>
              <a:rPr lang="en-IN" b="1" dirty="0"/>
              <a:t>7 productive hours/day</a:t>
            </a:r>
            <a:endParaRPr lang="en-IN" dirty="0"/>
          </a:p>
          <a:p>
            <a:r>
              <a:rPr lang="en-IN" b="1" dirty="0"/>
              <a:t>Working Days per Week</a:t>
            </a:r>
            <a:r>
              <a:rPr lang="en-IN" dirty="0"/>
              <a:t>: 5</a:t>
            </a:r>
          </a:p>
          <a:p>
            <a:r>
              <a:rPr lang="en-IN" b="1" dirty="0"/>
              <a:t>Weekly Meeting with TL</a:t>
            </a:r>
            <a:r>
              <a:rPr lang="en-IN" dirty="0"/>
              <a:t>: 1 hour/week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2EF4C4-F99C-9604-56AF-06A95B909C0C}"/>
              </a:ext>
            </a:extLst>
          </p:cNvPr>
          <p:cNvSpPr txBox="1"/>
          <p:nvPr/>
        </p:nvSpPr>
        <p:spPr>
          <a:xfrm>
            <a:off x="9644745" y="4795030"/>
            <a:ext cx="9144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 Effective Weekly Hours per Agent</a:t>
            </a:r>
          </a:p>
          <a:p>
            <a:r>
              <a:rPr lang="en-IN" dirty="0"/>
              <a:t>(7 hours/day × 5 days)−1hour=34hours/agent/week</a:t>
            </a:r>
            <a:br>
              <a:rPr lang="en-IN" dirty="0"/>
            </a:br>
            <a:br>
              <a:rPr lang="en-IN" dirty="0"/>
            </a:br>
            <a:r>
              <a:rPr lang="en-IN" b="1" dirty="0"/>
              <a:t> Total Weekly Capacity (All Agents)</a:t>
            </a:r>
          </a:p>
          <a:p>
            <a:r>
              <a:rPr lang="en-IN" dirty="0"/>
              <a:t>40 agents × 34 =1,360 hours/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5D9E3EF-E4CF-8A6F-4FBB-B6C14661EC37}"/>
              </a:ext>
            </a:extLst>
          </p:cNvPr>
          <p:cNvSpPr/>
          <p:nvPr/>
        </p:nvSpPr>
        <p:spPr>
          <a:xfrm>
            <a:off x="166567" y="190500"/>
            <a:ext cx="17954866" cy="9982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aphic 3">
            <a:extLst>
              <a:ext uri="{FF2B5EF4-FFF2-40B4-BE49-F238E27FC236}">
                <a16:creationId xmlns:a16="http://schemas.microsoft.com/office/drawing/2014/main" id="{B6B75813-AF42-B569-B2A4-216ABDD10ACD}"/>
              </a:ext>
            </a:extLst>
          </p:cNvPr>
          <p:cNvGrpSpPr/>
          <p:nvPr/>
        </p:nvGrpSpPr>
        <p:grpSpPr>
          <a:xfrm>
            <a:off x="6275966" y="5478967"/>
            <a:ext cx="127246" cy="31135"/>
            <a:chOff x="3146031" y="2416502"/>
            <a:chExt cx="100898" cy="24688"/>
          </a:xfrm>
        </p:grpSpPr>
        <p:sp>
          <p:nvSpPr>
            <p:cNvPr id="60" name="Freeform: Shape 14">
              <a:extLst>
                <a:ext uri="{FF2B5EF4-FFF2-40B4-BE49-F238E27FC236}">
                  <a16:creationId xmlns:a16="http://schemas.microsoft.com/office/drawing/2014/main" id="{C29BDE14-5ABE-CD2D-151F-0892A93C3DD1}"/>
                </a:ext>
              </a:extLst>
            </p:cNvPr>
            <p:cNvSpPr/>
            <p:nvPr/>
          </p:nvSpPr>
          <p:spPr>
            <a:xfrm>
              <a:off x="3146031" y="2416502"/>
              <a:ext cx="72351" cy="19116"/>
            </a:xfrm>
            <a:custGeom>
              <a:avLst/>
              <a:gdLst>
                <a:gd name="connsiteX0" fmla="*/ 59322 w 72351"/>
                <a:gd name="connsiteY0" fmla="*/ 18688 h 19116"/>
                <a:gd name="connsiteX1" fmla="*/ 0 w 72351"/>
                <a:gd name="connsiteY1" fmla="*/ 0 h 19116"/>
                <a:gd name="connsiteX2" fmla="*/ 13116 w 72351"/>
                <a:gd name="connsiteY2" fmla="*/ 429 h 19116"/>
                <a:gd name="connsiteX3" fmla="*/ 72352 w 72351"/>
                <a:gd name="connsiteY3" fmla="*/ 19117 h 19116"/>
                <a:gd name="connsiteX4" fmla="*/ 59322 w 72351"/>
                <a:gd name="connsiteY4" fmla="*/ 18688 h 19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51" h="19116">
                  <a:moveTo>
                    <a:pt x="59322" y="18688"/>
                  </a:moveTo>
                  <a:lnTo>
                    <a:pt x="0" y="0"/>
                  </a:lnTo>
                  <a:cubicBezTo>
                    <a:pt x="4458" y="0"/>
                    <a:pt x="8573" y="0"/>
                    <a:pt x="13116" y="429"/>
                  </a:cubicBezTo>
                  <a:lnTo>
                    <a:pt x="72352" y="19117"/>
                  </a:lnTo>
                  <a:cubicBezTo>
                    <a:pt x="68066" y="19117"/>
                    <a:pt x="63779" y="18602"/>
                    <a:pt x="59322" y="18688"/>
                  </a:cubicBezTo>
                </a:path>
              </a:pathLst>
            </a:custGeom>
            <a:solidFill>
              <a:srgbClr val="949494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15">
              <a:extLst>
                <a:ext uri="{FF2B5EF4-FFF2-40B4-BE49-F238E27FC236}">
                  <a16:creationId xmlns:a16="http://schemas.microsoft.com/office/drawing/2014/main" id="{65A8F86E-58D9-1A5E-7034-BADAA00E0B2B}"/>
                </a:ext>
              </a:extLst>
            </p:cNvPr>
            <p:cNvSpPr/>
            <p:nvPr/>
          </p:nvSpPr>
          <p:spPr>
            <a:xfrm>
              <a:off x="3159147" y="2416930"/>
              <a:ext cx="87782" cy="24260"/>
            </a:xfrm>
            <a:custGeom>
              <a:avLst/>
              <a:gdLst>
                <a:gd name="connsiteX0" fmla="*/ 59236 w 87782"/>
                <a:gd name="connsiteY0" fmla="*/ 18688 h 24260"/>
                <a:gd name="connsiteX1" fmla="*/ 0 w 87782"/>
                <a:gd name="connsiteY1" fmla="*/ 0 h 24260"/>
                <a:gd name="connsiteX2" fmla="*/ 28461 w 87782"/>
                <a:gd name="connsiteY2" fmla="*/ 5572 h 24260"/>
                <a:gd name="connsiteX3" fmla="*/ 87782 w 87782"/>
                <a:gd name="connsiteY3" fmla="*/ 24260 h 24260"/>
                <a:gd name="connsiteX4" fmla="*/ 59236 w 87782"/>
                <a:gd name="connsiteY4" fmla="*/ 18688 h 2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782" h="24260">
                  <a:moveTo>
                    <a:pt x="59236" y="18688"/>
                  </a:moveTo>
                  <a:lnTo>
                    <a:pt x="0" y="0"/>
                  </a:lnTo>
                  <a:cubicBezTo>
                    <a:pt x="9670" y="754"/>
                    <a:pt x="19220" y="2623"/>
                    <a:pt x="28461" y="5572"/>
                  </a:cubicBezTo>
                  <a:lnTo>
                    <a:pt x="87782" y="24260"/>
                  </a:lnTo>
                  <a:cubicBezTo>
                    <a:pt x="78516" y="21311"/>
                    <a:pt x="68931" y="19442"/>
                    <a:pt x="59236" y="18688"/>
                  </a:cubicBezTo>
                </a:path>
              </a:pathLst>
            </a:custGeom>
            <a:solidFill>
              <a:srgbClr val="999999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aphic 3">
            <a:extLst>
              <a:ext uri="{FF2B5EF4-FFF2-40B4-BE49-F238E27FC236}">
                <a16:creationId xmlns:a16="http://schemas.microsoft.com/office/drawing/2014/main" id="{55F81174-5137-D941-B600-0AC457948E12}"/>
              </a:ext>
            </a:extLst>
          </p:cNvPr>
          <p:cNvGrpSpPr/>
          <p:nvPr/>
        </p:nvGrpSpPr>
        <p:grpSpPr>
          <a:xfrm>
            <a:off x="12368674" y="5478967"/>
            <a:ext cx="127246" cy="31135"/>
            <a:chOff x="3146031" y="2416502"/>
            <a:chExt cx="100898" cy="24688"/>
          </a:xfrm>
        </p:grpSpPr>
        <p:sp>
          <p:nvSpPr>
            <p:cNvPr id="56" name="Freeform: Shape 157">
              <a:extLst>
                <a:ext uri="{FF2B5EF4-FFF2-40B4-BE49-F238E27FC236}">
                  <a16:creationId xmlns:a16="http://schemas.microsoft.com/office/drawing/2014/main" id="{F98C8891-C47F-846E-E70A-D5802043279A}"/>
                </a:ext>
              </a:extLst>
            </p:cNvPr>
            <p:cNvSpPr/>
            <p:nvPr/>
          </p:nvSpPr>
          <p:spPr>
            <a:xfrm>
              <a:off x="3146031" y="2416502"/>
              <a:ext cx="72351" cy="19116"/>
            </a:xfrm>
            <a:custGeom>
              <a:avLst/>
              <a:gdLst>
                <a:gd name="connsiteX0" fmla="*/ 59322 w 72351"/>
                <a:gd name="connsiteY0" fmla="*/ 18688 h 19116"/>
                <a:gd name="connsiteX1" fmla="*/ 0 w 72351"/>
                <a:gd name="connsiteY1" fmla="*/ 0 h 19116"/>
                <a:gd name="connsiteX2" fmla="*/ 13116 w 72351"/>
                <a:gd name="connsiteY2" fmla="*/ 429 h 19116"/>
                <a:gd name="connsiteX3" fmla="*/ 72352 w 72351"/>
                <a:gd name="connsiteY3" fmla="*/ 19117 h 19116"/>
                <a:gd name="connsiteX4" fmla="*/ 59322 w 72351"/>
                <a:gd name="connsiteY4" fmla="*/ 18688 h 19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51" h="19116">
                  <a:moveTo>
                    <a:pt x="59322" y="18688"/>
                  </a:moveTo>
                  <a:lnTo>
                    <a:pt x="0" y="0"/>
                  </a:lnTo>
                  <a:cubicBezTo>
                    <a:pt x="4458" y="0"/>
                    <a:pt x="8573" y="0"/>
                    <a:pt x="13116" y="429"/>
                  </a:cubicBezTo>
                  <a:lnTo>
                    <a:pt x="72352" y="19117"/>
                  </a:lnTo>
                  <a:cubicBezTo>
                    <a:pt x="68066" y="19117"/>
                    <a:pt x="63779" y="18602"/>
                    <a:pt x="59322" y="18688"/>
                  </a:cubicBezTo>
                </a:path>
              </a:pathLst>
            </a:custGeom>
            <a:solidFill>
              <a:srgbClr val="949494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158">
              <a:extLst>
                <a:ext uri="{FF2B5EF4-FFF2-40B4-BE49-F238E27FC236}">
                  <a16:creationId xmlns:a16="http://schemas.microsoft.com/office/drawing/2014/main" id="{4F7D9F88-D2EA-9925-A252-0A3A4EE0CEF1}"/>
                </a:ext>
              </a:extLst>
            </p:cNvPr>
            <p:cNvSpPr/>
            <p:nvPr/>
          </p:nvSpPr>
          <p:spPr>
            <a:xfrm>
              <a:off x="3159147" y="2416930"/>
              <a:ext cx="87782" cy="24260"/>
            </a:xfrm>
            <a:custGeom>
              <a:avLst/>
              <a:gdLst>
                <a:gd name="connsiteX0" fmla="*/ 59236 w 87782"/>
                <a:gd name="connsiteY0" fmla="*/ 18688 h 24260"/>
                <a:gd name="connsiteX1" fmla="*/ 0 w 87782"/>
                <a:gd name="connsiteY1" fmla="*/ 0 h 24260"/>
                <a:gd name="connsiteX2" fmla="*/ 28461 w 87782"/>
                <a:gd name="connsiteY2" fmla="*/ 5572 h 24260"/>
                <a:gd name="connsiteX3" fmla="*/ 87782 w 87782"/>
                <a:gd name="connsiteY3" fmla="*/ 24260 h 24260"/>
                <a:gd name="connsiteX4" fmla="*/ 59236 w 87782"/>
                <a:gd name="connsiteY4" fmla="*/ 18688 h 24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782" h="24260">
                  <a:moveTo>
                    <a:pt x="59236" y="18688"/>
                  </a:moveTo>
                  <a:lnTo>
                    <a:pt x="0" y="0"/>
                  </a:lnTo>
                  <a:cubicBezTo>
                    <a:pt x="9670" y="754"/>
                    <a:pt x="19220" y="2623"/>
                    <a:pt x="28461" y="5572"/>
                  </a:cubicBezTo>
                  <a:lnTo>
                    <a:pt x="87782" y="24260"/>
                  </a:lnTo>
                  <a:cubicBezTo>
                    <a:pt x="78516" y="21311"/>
                    <a:pt x="68931" y="19442"/>
                    <a:pt x="59236" y="18688"/>
                  </a:cubicBezTo>
                </a:path>
              </a:pathLst>
            </a:custGeom>
            <a:solidFill>
              <a:srgbClr val="999999"/>
            </a:solidFill>
            <a:ln w="85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B033EF0-FC30-197B-879A-D0AFC388B0C3}"/>
              </a:ext>
            </a:extLst>
          </p:cNvPr>
          <p:cNvSpPr txBox="1"/>
          <p:nvPr/>
        </p:nvSpPr>
        <p:spPr>
          <a:xfrm>
            <a:off x="7755291" y="6295443"/>
            <a:ext cx="1971691" cy="525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Strategic HR Department</a:t>
            </a:r>
            <a:endParaRPr lang="en-US" sz="14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6800A21-0422-142C-C239-484EDA0C1A17}"/>
              </a:ext>
            </a:extLst>
          </p:cNvPr>
          <p:cNvSpPr txBox="1"/>
          <p:nvPr/>
        </p:nvSpPr>
        <p:spPr>
          <a:xfrm>
            <a:off x="310185" y="286775"/>
            <a:ext cx="70812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rgbClr val="545454"/>
                </a:solidFill>
                <a:latin typeface="Cambria" panose="02040503050406030204" pitchFamily="18" charset="0"/>
              </a:rPr>
              <a:t>Channels Performance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74608AB1-5DED-B3D2-69BA-1F00D71176C1}"/>
              </a:ext>
            </a:extLst>
          </p:cNvPr>
          <p:cNvGrpSpPr/>
          <p:nvPr/>
        </p:nvGrpSpPr>
        <p:grpSpPr>
          <a:xfrm>
            <a:off x="1462423" y="2857500"/>
            <a:ext cx="16298197" cy="5705618"/>
            <a:chOff x="355796" y="1485901"/>
            <a:chExt cx="17595571" cy="708660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370B143-AB17-C87A-7A26-AD1830440D1B}"/>
                </a:ext>
              </a:extLst>
            </p:cNvPr>
            <p:cNvGrpSpPr/>
            <p:nvPr/>
          </p:nvGrpSpPr>
          <p:grpSpPr>
            <a:xfrm>
              <a:off x="5257800" y="1485901"/>
              <a:ext cx="7315200" cy="7086600"/>
              <a:chOff x="228600" y="2095501"/>
              <a:chExt cx="7315200" cy="7010400"/>
            </a:xfrm>
          </p:grpSpPr>
          <p:pic>
            <p:nvPicPr>
              <p:cNvPr id="99" name="Picture 22">
                <a:extLst>
                  <a:ext uri="{FF2B5EF4-FFF2-40B4-BE49-F238E27FC236}">
                    <a16:creationId xmlns:a16="http://schemas.microsoft.com/office/drawing/2014/main" id="{C5AC42E2-71CC-F93C-D248-6A1F8DCB02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" y="2095501"/>
                <a:ext cx="7315200" cy="7010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0" name="Picture 24">
                <a:extLst>
                  <a:ext uri="{FF2B5EF4-FFF2-40B4-BE49-F238E27FC236}">
                    <a16:creationId xmlns:a16="http://schemas.microsoft.com/office/drawing/2014/main" id="{D9990A85-A336-9E33-4FE4-4347C8E0C8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7600" y="5448300"/>
                <a:ext cx="609600" cy="76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1" name="Picture 26">
                <a:extLst>
                  <a:ext uri="{FF2B5EF4-FFF2-40B4-BE49-F238E27FC236}">
                    <a16:creationId xmlns:a16="http://schemas.microsoft.com/office/drawing/2014/main" id="{E4919BAF-2FAA-E59E-276A-375BBD3902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15000" y="5905500"/>
                <a:ext cx="609600" cy="76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28">
                <a:extLst>
                  <a:ext uri="{FF2B5EF4-FFF2-40B4-BE49-F238E27FC236}">
                    <a16:creationId xmlns:a16="http://schemas.microsoft.com/office/drawing/2014/main" id="{AB5F218F-BDCE-8B65-4AA8-946A9A82A8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7800" y="6311900"/>
                <a:ext cx="609600" cy="76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EC7C5FF-33DE-094C-706D-6F54A64121CD}"/>
                </a:ext>
              </a:extLst>
            </p:cNvPr>
            <p:cNvSpPr txBox="1"/>
            <p:nvPr/>
          </p:nvSpPr>
          <p:spPr>
            <a:xfrm>
              <a:off x="6477000" y="2238474"/>
              <a:ext cx="4810595" cy="18348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b="1" dirty="0"/>
                <a:t>Campaign B </a:t>
              </a:r>
              <a:br>
                <a:rPr lang="en-IN" b="1" dirty="0"/>
              </a:br>
              <a:r>
                <a:rPr lang="en-IN" b="1" dirty="0"/>
                <a:t>Highest contact rate</a:t>
              </a:r>
              <a:r>
                <a:rPr lang="en-IN" dirty="0"/>
                <a:t> (31.1%)</a:t>
              </a:r>
            </a:p>
            <a:p>
              <a:pPr algn="ctr"/>
              <a:r>
                <a:rPr lang="en-IN" b="1" dirty="0"/>
                <a:t>Highest decision-maker contact rate</a:t>
              </a:r>
              <a:r>
                <a:rPr lang="en-IN" dirty="0"/>
                <a:t> (81.0%)</a:t>
              </a:r>
            </a:p>
            <a:p>
              <a:pPr algn="ctr"/>
              <a:r>
                <a:rPr lang="en-IN" b="1" dirty="0"/>
                <a:t>Highest appointment conversion rate</a:t>
              </a:r>
              <a:r>
                <a:rPr lang="en-IN" dirty="0"/>
                <a:t> (3.0%)</a:t>
              </a:r>
            </a:p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670C800-A9AC-AD58-A3C7-63ACF0482502}"/>
                </a:ext>
              </a:extLst>
            </p:cNvPr>
            <p:cNvSpPr txBox="1"/>
            <p:nvPr/>
          </p:nvSpPr>
          <p:spPr>
            <a:xfrm>
              <a:off x="12071430" y="5190147"/>
              <a:ext cx="5879937" cy="18348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b="1" dirty="0"/>
                <a:t>Campaign C</a:t>
              </a:r>
              <a:br>
                <a:rPr lang="en-IN" b="1" dirty="0"/>
              </a:br>
              <a:br>
                <a:rPr lang="en-IN" b="1" dirty="0"/>
              </a:br>
              <a:r>
                <a:rPr lang="en-IN" b="1" dirty="0"/>
                <a:t>Mid level Contact rate (25.4%)</a:t>
              </a:r>
              <a:br>
                <a:rPr lang="en-IN" b="1" dirty="0"/>
              </a:br>
              <a:r>
                <a:rPr lang="en-IN" b="1" dirty="0"/>
                <a:t>Mid level decision maker Contact rate(60.6%)</a:t>
              </a:r>
            </a:p>
            <a:p>
              <a:pPr algn="ctr"/>
              <a:r>
                <a:rPr lang="en-IN" b="1" dirty="0"/>
                <a:t>Low level Conversion rate (2.3%)</a:t>
              </a:r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BDC1885-F6D4-BC42-7EEC-D7127C18041F}"/>
                </a:ext>
              </a:extLst>
            </p:cNvPr>
            <p:cNvSpPr txBox="1"/>
            <p:nvPr/>
          </p:nvSpPr>
          <p:spPr>
            <a:xfrm>
              <a:off x="355796" y="5266334"/>
              <a:ext cx="5388221" cy="18348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b="1" dirty="0"/>
                <a:t>Campaign A</a:t>
              </a:r>
            </a:p>
            <a:p>
              <a:pPr algn="ctr"/>
              <a:br>
                <a:rPr lang="en-IN" b="1" dirty="0"/>
              </a:br>
              <a:r>
                <a:rPr lang="en-IN" b="1" dirty="0"/>
                <a:t>Lowest Contact rate (21.85 %)</a:t>
              </a:r>
            </a:p>
            <a:p>
              <a:pPr algn="ctr"/>
              <a:r>
                <a:rPr lang="en-IN" b="1" dirty="0"/>
                <a:t>Lowest decision-maker contact rate</a:t>
              </a:r>
              <a:r>
                <a:rPr lang="en-IN" dirty="0"/>
                <a:t> (45.0%)</a:t>
              </a:r>
            </a:p>
            <a:p>
              <a:pPr algn="ctr"/>
              <a:r>
                <a:rPr lang="en-IN" b="1" dirty="0"/>
                <a:t>Mid level appointment conversion rate</a:t>
              </a:r>
              <a:r>
                <a:rPr lang="en-IN" dirty="0"/>
                <a:t> (2.5%)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2FA6F47-338B-4F67-B3DD-34F83F3335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071" y="1485485"/>
            <a:ext cx="16753135" cy="83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9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7C75DB-02C7-ACA7-48DF-6321A3278D3B}"/>
              </a:ext>
            </a:extLst>
          </p:cNvPr>
          <p:cNvSpPr txBox="1"/>
          <p:nvPr/>
        </p:nvSpPr>
        <p:spPr>
          <a:xfrm>
            <a:off x="228600" y="342900"/>
            <a:ext cx="16341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rgbClr val="545454"/>
                </a:solidFill>
                <a:latin typeface="Cambria" panose="02040503050406030204" pitchFamily="18" charset="0"/>
              </a:rPr>
              <a:t>Identify the most and least efficient campaigns by time per appointment and contact rate per hour.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3693E6-7C81-721E-232B-D348D6F5D706}"/>
              </a:ext>
            </a:extLst>
          </p:cNvPr>
          <p:cNvSpPr/>
          <p:nvPr/>
        </p:nvSpPr>
        <p:spPr>
          <a:xfrm>
            <a:off x="166567" y="190500"/>
            <a:ext cx="17954866" cy="9982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357BFF-24D5-E9A1-54C8-A66716FC4B86}"/>
              </a:ext>
            </a:extLst>
          </p:cNvPr>
          <p:cNvSpPr txBox="1"/>
          <p:nvPr/>
        </p:nvSpPr>
        <p:spPr>
          <a:xfrm>
            <a:off x="1371600" y="4168827"/>
            <a:ext cx="10896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 Insights</a:t>
            </a:r>
          </a:p>
          <a:p>
            <a:r>
              <a:rPr lang="en-IN" b="1" dirty="0"/>
              <a:t>Campaign B</a:t>
            </a:r>
            <a:r>
              <a:rPr lang="en-IN" dirty="0"/>
              <a:t> is most efficient in terms of </a:t>
            </a:r>
            <a:r>
              <a:rPr lang="en-IN" b="1" dirty="0"/>
              <a:t>appointments per hour</a:t>
            </a:r>
            <a:r>
              <a:rPr lang="en-IN" dirty="0"/>
              <a:t> but least efficient in </a:t>
            </a:r>
            <a:r>
              <a:rPr lang="en-IN" b="1" dirty="0"/>
              <a:t>contacts per hour (7.55)</a:t>
            </a:r>
            <a:r>
              <a:rPr lang="en-IN" dirty="0"/>
              <a:t>.</a:t>
            </a:r>
          </a:p>
          <a:p>
            <a:r>
              <a:rPr lang="en-IN" b="1" dirty="0"/>
              <a:t>Campaign A</a:t>
            </a:r>
            <a:r>
              <a:rPr lang="en-IN" dirty="0"/>
              <a:t> is best at </a:t>
            </a:r>
            <a:r>
              <a:rPr lang="en-IN" b="1" dirty="0"/>
              <a:t>contact volume per hour</a:t>
            </a:r>
            <a:r>
              <a:rPr lang="en-IN" dirty="0"/>
              <a:t> (</a:t>
            </a:r>
            <a:r>
              <a:rPr lang="en-IN" b="1" dirty="0"/>
              <a:t>7.5) </a:t>
            </a:r>
            <a:r>
              <a:rPr lang="en-IN" dirty="0"/>
              <a:t>but worst at converting time into </a:t>
            </a:r>
            <a:r>
              <a:rPr lang="en-IN" b="1" dirty="0"/>
              <a:t>appointments (11.52)</a:t>
            </a:r>
            <a:r>
              <a:rPr lang="en-IN" dirty="0"/>
              <a:t>.</a:t>
            </a:r>
          </a:p>
          <a:p>
            <a:r>
              <a:rPr lang="en-IN" b="1" dirty="0"/>
              <a:t>Campaign C</a:t>
            </a:r>
            <a:r>
              <a:rPr lang="en-IN" dirty="0"/>
              <a:t> is middle-of-the-road in both.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AFE9BF-3B1E-4D59-DBB2-E251387B6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73226"/>
              </p:ext>
            </p:extLst>
          </p:nvPr>
        </p:nvGraphicFramePr>
        <p:xfrm>
          <a:off x="3581400" y="5960292"/>
          <a:ext cx="8229600" cy="10972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7816642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05466484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0948132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Most Efficient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Least Efficient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5927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Hours per Appointment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B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A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728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Contacts per Hour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A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B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331676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8E4D0535-8885-A03F-8238-7EB91D0D1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1562100"/>
            <a:ext cx="162687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6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D4A0E92-0718-DDB3-8176-B90DD98B53C6}"/>
              </a:ext>
            </a:extLst>
          </p:cNvPr>
          <p:cNvSpPr txBox="1"/>
          <p:nvPr/>
        </p:nvSpPr>
        <p:spPr>
          <a:xfrm>
            <a:off x="304800" y="394063"/>
            <a:ext cx="6783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rgbClr val="545454"/>
                </a:solidFill>
                <a:latin typeface="Cambria" panose="02040503050406030204" pitchFamily="18" charset="0"/>
              </a:rPr>
              <a:t>Best Performing campaign: Campaign B: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D9E3EF-E4CF-8A6F-4FBB-B6C14661EC37}"/>
              </a:ext>
            </a:extLst>
          </p:cNvPr>
          <p:cNvSpPr/>
          <p:nvPr/>
        </p:nvSpPr>
        <p:spPr>
          <a:xfrm>
            <a:off x="166567" y="190500"/>
            <a:ext cx="17954866" cy="9982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DBCC53-40D3-2823-DA45-3B53CB4FFE10}"/>
              </a:ext>
            </a:extLst>
          </p:cNvPr>
          <p:cNvSpPr txBox="1"/>
          <p:nvPr/>
        </p:nvSpPr>
        <p:spPr>
          <a:xfrm>
            <a:off x="457200" y="1028700"/>
            <a:ext cx="7848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Highest contact rate</a:t>
            </a:r>
            <a:r>
              <a:rPr lang="en-IN" dirty="0"/>
              <a:t> (31.1%)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Highest decision-maker contact rate</a:t>
            </a:r>
            <a:r>
              <a:rPr lang="en-IN" dirty="0"/>
              <a:t> (81.0%)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Highest appointment conversion rate</a:t>
            </a:r>
            <a:r>
              <a:rPr lang="en-IN" dirty="0"/>
              <a:t> (3.0%)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Lowest hours per appointment</a:t>
            </a:r>
            <a:r>
              <a:rPr lang="en-IN" dirty="0"/>
              <a:t> (7.55 hours)</a:t>
            </a:r>
          </a:p>
          <a:p>
            <a:r>
              <a:rPr lang="en-IN" dirty="0"/>
              <a:t>Despite having the </a:t>
            </a:r>
            <a:r>
              <a:rPr lang="en-IN" b="1" dirty="0"/>
              <a:t>lowest contacts per hour</a:t>
            </a:r>
            <a:r>
              <a:rPr lang="en-IN" dirty="0"/>
              <a:t>, Campaign B is </a:t>
            </a:r>
            <a:r>
              <a:rPr lang="en-IN" b="1" dirty="0"/>
              <a:t>exceptional at converting valuable contacts into appointments</a:t>
            </a:r>
            <a:r>
              <a:rPr lang="en-IN" dirty="0"/>
              <a:t>, making it the </a:t>
            </a:r>
            <a:r>
              <a:rPr lang="en-IN" b="1" dirty="0"/>
              <a:t>most performance-efficient campaign</a:t>
            </a:r>
            <a:r>
              <a:rPr lang="en-IN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A8440B-EAA2-8EFD-13D4-B0DECBB1A971}"/>
              </a:ext>
            </a:extLst>
          </p:cNvPr>
          <p:cNvSpPr txBox="1"/>
          <p:nvPr/>
        </p:nvSpPr>
        <p:spPr>
          <a:xfrm>
            <a:off x="304800" y="4320880"/>
            <a:ext cx="84378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rgbClr val="545454"/>
                </a:solidFill>
                <a:latin typeface="Cambria" panose="02040503050406030204" pitchFamily="18" charset="0"/>
              </a:rPr>
              <a:t>Campaign To </a:t>
            </a:r>
            <a:r>
              <a:rPr lang="en-US" sz="2800" b="1" u="sng" dirty="0" err="1">
                <a:solidFill>
                  <a:srgbClr val="545454"/>
                </a:solidFill>
                <a:latin typeface="Cambria" panose="02040503050406030204" pitchFamily="18" charset="0"/>
              </a:rPr>
              <a:t>Optimise</a:t>
            </a:r>
            <a:r>
              <a:rPr lang="en-US" sz="2800" b="1" u="sng" dirty="0">
                <a:solidFill>
                  <a:srgbClr val="545454"/>
                </a:solidFill>
                <a:latin typeface="Cambria" panose="02040503050406030204" pitchFamily="18" charset="0"/>
              </a:rPr>
              <a:t> and </a:t>
            </a:r>
            <a:r>
              <a:rPr lang="en-US" sz="2800" b="1" u="sng" dirty="0" err="1">
                <a:solidFill>
                  <a:srgbClr val="545454"/>
                </a:solidFill>
                <a:latin typeface="Cambria" panose="02040503050406030204" pitchFamily="18" charset="0"/>
              </a:rPr>
              <a:t>prioritise</a:t>
            </a:r>
            <a:r>
              <a:rPr lang="en-US" sz="2800" b="1" u="sng" dirty="0">
                <a:solidFill>
                  <a:srgbClr val="545454"/>
                </a:solidFill>
                <a:latin typeface="Cambria" panose="02040503050406030204" pitchFamily="18" charset="0"/>
              </a:rPr>
              <a:t>: Campaign A: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4E900-9801-25F7-B268-F6B2FDCB3AF3}"/>
              </a:ext>
            </a:extLst>
          </p:cNvPr>
          <p:cNvSpPr txBox="1"/>
          <p:nvPr/>
        </p:nvSpPr>
        <p:spPr>
          <a:xfrm>
            <a:off x="316675" y="5060522"/>
            <a:ext cx="84463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Lowest contact rate</a:t>
            </a:r>
            <a:r>
              <a:rPr lang="en-IN" dirty="0"/>
              <a:t> (21.8%) and </a:t>
            </a:r>
            <a:r>
              <a:rPr lang="en-IN" b="1" dirty="0"/>
              <a:t>decision-maker contact rate</a:t>
            </a:r>
            <a:r>
              <a:rPr lang="en-IN" dirty="0"/>
              <a:t> (45.8%)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Second-lowest appointment conversion</a:t>
            </a:r>
            <a:r>
              <a:rPr lang="en-IN" dirty="0"/>
              <a:t> (2.5%)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Worst time per appointment</a:t>
            </a:r>
            <a:r>
              <a:rPr lang="en-IN" dirty="0"/>
              <a:t> (11.85 hours)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While it has the </a:t>
            </a:r>
            <a:r>
              <a:rPr lang="en-IN" b="1" dirty="0"/>
              <a:t>highest contacts per hour</a:t>
            </a:r>
            <a:r>
              <a:rPr lang="en-IN" dirty="0"/>
              <a:t>, it's not translating this into productive outcomes (appointments).</a:t>
            </a:r>
          </a:p>
          <a:p>
            <a:r>
              <a:rPr lang="en-IN" dirty="0"/>
              <a:t>This suggests that while dialling volume is high, </a:t>
            </a:r>
            <a:r>
              <a:rPr lang="en-IN" b="1" dirty="0"/>
              <a:t>lead quality, data accuracy, or targeting strategy may be poor</a:t>
            </a:r>
            <a:r>
              <a:rPr lang="en-IN" dirty="0"/>
              <a:t>, resulting in wasted effort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D6B83F-DA69-17F4-F95E-2A028B96B075}"/>
              </a:ext>
            </a:extLst>
          </p:cNvPr>
          <p:cNvSpPr txBox="1"/>
          <p:nvPr/>
        </p:nvSpPr>
        <p:spPr>
          <a:xfrm>
            <a:off x="8974753" y="763395"/>
            <a:ext cx="885604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25 flexible agents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15 campaign-specific agents (5 each)</a:t>
            </a:r>
          </a:p>
          <a:p>
            <a:endParaRPr lang="en-IN" dirty="0"/>
          </a:p>
          <a:p>
            <a:r>
              <a:rPr lang="en-IN" b="1" dirty="0"/>
              <a:t>Recommended Distribution:</a:t>
            </a:r>
          </a:p>
          <a:p>
            <a:r>
              <a:rPr lang="en-IN" b="1" dirty="0"/>
              <a:t>Campaign B:</a:t>
            </a:r>
            <a:r>
              <a:rPr lang="en-IN" dirty="0"/>
              <a:t> 12 flexible agents + 5 dedicated = </a:t>
            </a:r>
            <a:r>
              <a:rPr lang="en-IN" b="1" dirty="0"/>
              <a:t>17 agents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Justification: Best performing; allocate more resources to scale outcomes.</a:t>
            </a:r>
          </a:p>
          <a:p>
            <a:r>
              <a:rPr lang="en-IN" b="1" dirty="0"/>
              <a:t>Campaign C:</a:t>
            </a:r>
            <a:r>
              <a:rPr lang="en-IN" dirty="0"/>
              <a:t> 8 flexible agents + 5 dedicated = </a:t>
            </a:r>
            <a:r>
              <a:rPr lang="en-IN" b="1" dirty="0"/>
              <a:t>13 agents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Justification: Mid-tier efficiency; support potential with balanced effort.</a:t>
            </a:r>
          </a:p>
          <a:p>
            <a:r>
              <a:rPr lang="en-IN" b="1" dirty="0"/>
              <a:t>Campaign A:</a:t>
            </a:r>
            <a:r>
              <a:rPr lang="en-IN" dirty="0"/>
              <a:t> 5 flexible agents + 5 dedicated = </a:t>
            </a:r>
            <a:r>
              <a:rPr lang="en-IN" b="1" dirty="0"/>
              <a:t>10 agents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Justification: Limit resource usage until optimisation improves results.</a:t>
            </a:r>
          </a:p>
          <a:p>
            <a:r>
              <a:rPr lang="en-IN" b="1" dirty="0"/>
              <a:t>Note:</a:t>
            </a:r>
          </a:p>
          <a:p>
            <a:r>
              <a:rPr lang="en-IN" dirty="0"/>
              <a:t>This strategy allocates </a:t>
            </a:r>
            <a:r>
              <a:rPr lang="en-IN" b="1" dirty="0"/>
              <a:t>more agents to higher-performing campaigns</a:t>
            </a:r>
            <a:r>
              <a:rPr lang="en-IN" dirty="0"/>
              <a:t> while ensuring each campaign continues running.</a:t>
            </a:r>
          </a:p>
          <a:p>
            <a:endParaRPr lang="en-IN" dirty="0"/>
          </a:p>
          <a:p>
            <a:r>
              <a:rPr lang="en-IN" b="1" dirty="0"/>
              <a:t>Justification</a:t>
            </a:r>
          </a:p>
          <a:p>
            <a:r>
              <a:rPr lang="en-IN" b="1" dirty="0"/>
              <a:t>Campaign B</a:t>
            </a:r>
            <a:r>
              <a:rPr lang="en-IN" dirty="0"/>
              <a:t> gets </a:t>
            </a:r>
            <a:r>
              <a:rPr lang="en-IN" b="1" dirty="0"/>
              <a:t>the highest share of hours (578 hrs / 42.5%)</a:t>
            </a:r>
            <a:r>
              <a:rPr lang="en-IN" dirty="0"/>
              <a:t> because It has the best conversion and efficiency metrics.</a:t>
            </a:r>
          </a:p>
          <a:p>
            <a:r>
              <a:rPr lang="en-IN" b="1" dirty="0"/>
              <a:t>Campaign C</a:t>
            </a:r>
            <a:r>
              <a:rPr lang="en-IN" dirty="0"/>
              <a:t> gets </a:t>
            </a:r>
            <a:r>
              <a:rPr lang="en-IN" b="1" dirty="0"/>
              <a:t>442 hrs (32.5%)</a:t>
            </a:r>
            <a:r>
              <a:rPr lang="en-IN" dirty="0"/>
              <a:t> as a stable mid-performer with opportunity to scale.</a:t>
            </a:r>
          </a:p>
          <a:p>
            <a:r>
              <a:rPr lang="en-IN" b="1" dirty="0"/>
              <a:t>Campaign A</a:t>
            </a:r>
            <a:r>
              <a:rPr lang="en-IN" dirty="0"/>
              <a:t> gets </a:t>
            </a:r>
            <a:r>
              <a:rPr lang="en-IN" b="1" dirty="0"/>
              <a:t>340 hrs (25%)</a:t>
            </a:r>
            <a:r>
              <a:rPr lang="en-IN" dirty="0"/>
              <a:t>—enough to maintain operations while optimisations are underway.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C4BF52-66A5-4FF2-87B3-3E328B0D0F18}"/>
              </a:ext>
            </a:extLst>
          </p:cNvPr>
          <p:cNvSpPr txBox="1"/>
          <p:nvPr/>
        </p:nvSpPr>
        <p:spPr>
          <a:xfrm>
            <a:off x="8872152" y="257928"/>
            <a:ext cx="94467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rgbClr val="545454"/>
                </a:solidFill>
                <a:latin typeface="Cambria" panose="02040503050406030204" pitchFamily="18" charset="0"/>
              </a:rPr>
              <a:t>Agent distribution Strategy: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DF8E5C-5967-AE79-D0F7-4AC17DDAD856}"/>
              </a:ext>
            </a:extLst>
          </p:cNvPr>
          <p:cNvSpPr txBox="1"/>
          <p:nvPr/>
        </p:nvSpPr>
        <p:spPr>
          <a:xfrm>
            <a:off x="8882466" y="7461502"/>
            <a:ext cx="874469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1. Data Cleansing &amp; List Segmentation</a:t>
            </a:r>
          </a:p>
          <a:p>
            <a:r>
              <a:rPr lang="en-IN" b="1" dirty="0"/>
              <a:t>Issue</a:t>
            </a:r>
            <a:r>
              <a:rPr lang="en-IN" dirty="0"/>
              <a:t>: Low contact and decision-maker rates indicate possible </a:t>
            </a:r>
            <a:r>
              <a:rPr lang="en-IN" b="1" dirty="0"/>
              <a:t>poor lead quality</a:t>
            </a:r>
            <a:r>
              <a:rPr lang="en-IN" dirty="0"/>
              <a:t> or lack of segmentation.</a:t>
            </a:r>
          </a:p>
          <a:p>
            <a:r>
              <a:rPr lang="en-IN" b="1" dirty="0"/>
              <a:t>Fix</a:t>
            </a:r>
            <a:r>
              <a:rPr lang="en-IN" dirty="0"/>
              <a:t>: Run list audits for invalid numbers, outdated records, and segment based on job titles, geography, or historical engagement.</a:t>
            </a:r>
          </a:p>
          <a:p>
            <a:r>
              <a:rPr lang="en-IN" b="1" dirty="0"/>
              <a:t>2. Dialler Logic Optimisation (Call Attempts &amp; Time Bands)</a:t>
            </a:r>
          </a:p>
          <a:p>
            <a:r>
              <a:rPr lang="en-IN" b="1" dirty="0"/>
              <a:t>Issue</a:t>
            </a:r>
            <a:r>
              <a:rPr lang="en-IN" dirty="0"/>
              <a:t>: Low connection with decision-makers suggests poor </a:t>
            </a:r>
            <a:r>
              <a:rPr lang="en-IN" b="1" dirty="0"/>
              <a:t>timing or attempt logic</a:t>
            </a:r>
            <a:r>
              <a:rPr lang="en-IN" dirty="0"/>
              <a:t>.</a:t>
            </a:r>
          </a:p>
          <a:p>
            <a:r>
              <a:rPr lang="en-IN" b="1" dirty="0"/>
              <a:t>Fix</a:t>
            </a:r>
            <a:r>
              <a:rPr lang="en-IN" dirty="0"/>
              <a:t>: Adjust dialler settings to prioritise best time-to-call windows (e.g., early morning or late afternoon) and limit unproductive retries. Use AI-driven call scheduling if available.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767BAE-3CD7-A9A4-5782-9A9C78B066C9}"/>
              </a:ext>
            </a:extLst>
          </p:cNvPr>
          <p:cNvSpPr txBox="1"/>
          <p:nvPr/>
        </p:nvSpPr>
        <p:spPr>
          <a:xfrm>
            <a:off x="8882466" y="6830237"/>
            <a:ext cx="93787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rgbClr val="545454"/>
                </a:solidFill>
                <a:latin typeface="Cambria" panose="02040503050406030204" pitchFamily="18" charset="0"/>
              </a:rPr>
              <a:t>Ways to improve </a:t>
            </a:r>
            <a:r>
              <a:rPr lang="en-US" sz="2800" b="1" u="sng" dirty="0" err="1">
                <a:solidFill>
                  <a:srgbClr val="545454"/>
                </a:solidFill>
                <a:latin typeface="Cambria" panose="02040503050406030204" pitchFamily="18" charset="0"/>
              </a:rPr>
              <a:t>dialler</a:t>
            </a:r>
            <a:r>
              <a:rPr lang="en-US" sz="2800" b="1" u="sng" dirty="0">
                <a:solidFill>
                  <a:srgbClr val="545454"/>
                </a:solidFill>
                <a:latin typeface="Cambria" panose="02040503050406030204" pitchFamily="18" charset="0"/>
              </a:rPr>
              <a:t> efficiency for the campaign A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3CBAB1-CB6B-6DEF-DAEF-710A9A4F3657}"/>
              </a:ext>
            </a:extLst>
          </p:cNvPr>
          <p:cNvCxnSpPr>
            <a:cxnSpLocks/>
          </p:cNvCxnSpPr>
          <p:nvPr/>
        </p:nvCxnSpPr>
        <p:spPr>
          <a:xfrm>
            <a:off x="8742655" y="190500"/>
            <a:ext cx="0" cy="10096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456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 l="-3512" r="-3512"/>
          </a:stretch>
        </a:blipFill>
      </a:spPr>
      <a:bodyPr/>
      <a:lstStyle>
        <a:defPPr algn="l">
          <a:defRPr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11271</TotalTime>
  <Words>728</Words>
  <Application>Microsoft Macintosh PowerPoint</Application>
  <PresentationFormat>Custom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Cambria</vt:lpstr>
      <vt:lpstr>Montserrat</vt:lpstr>
      <vt:lpstr>Arial</vt:lpstr>
      <vt:lpstr>Poppins</vt:lpstr>
      <vt:lpstr>Calibri</vt:lpstr>
      <vt:lpstr>Arial Unicode MS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Fashion Minimalist Presentation</dc:title>
  <cp:lastModifiedBy>Microsoft Office User</cp:lastModifiedBy>
  <cp:revision>28</cp:revision>
  <dcterms:created xsi:type="dcterms:W3CDTF">2006-08-16T00:00:00Z</dcterms:created>
  <dcterms:modified xsi:type="dcterms:W3CDTF">2025-05-13T09:50:11Z</dcterms:modified>
  <dc:identifier>DAGGiB80iUw</dc:identifier>
</cp:coreProperties>
</file>