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9"/>
  </p:notesMasterIdLst>
  <p:handoutMasterIdLst>
    <p:handoutMasterId r:id="rId20"/>
  </p:handoutMasterIdLst>
  <p:sldIdLst>
    <p:sldId id="338" r:id="rId2"/>
    <p:sldId id="339" r:id="rId3"/>
    <p:sldId id="340"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99"/>
    <a:srgbClr val="000000"/>
    <a:srgbClr val="FFFFFF"/>
    <a:srgbClr val="1D1D1C"/>
    <a:srgbClr val="00A1DF"/>
    <a:srgbClr val="414042"/>
    <a:srgbClr val="00607C"/>
    <a:srgbClr val="646469"/>
    <a:srgbClr val="00B39C"/>
    <a:srgbClr val="9A63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48" autoAdjust="0"/>
    <p:restoredTop sz="96159" autoAdjust="0"/>
  </p:normalViewPr>
  <p:slideViewPr>
    <p:cSldViewPr snapToGrid="0" snapToObjects="1">
      <p:cViewPr varScale="1">
        <p:scale>
          <a:sx n="136" d="100"/>
          <a:sy n="136" d="100"/>
        </p:scale>
        <p:origin x="1096" y="192"/>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9/12/17</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9/12/17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9" name="Shape 609"/>
          <p:cNvSpPr txBox="1">
            <a:spLocks noGrp="1"/>
          </p:cNvSpPr>
          <p:nvPr>
            <p:ph type="body" idx="1"/>
          </p:nvPr>
        </p:nvSpPr>
        <p:spPr>
          <a:xfrm>
            <a:off x="685800" y="4343400"/>
            <a:ext cx="5486399" cy="4114800"/>
          </a:xfrm>
          <a:prstGeom prst="rect">
            <a:avLst/>
          </a:prstGeom>
          <a:noFill/>
          <a:ln>
            <a:noFill/>
          </a:ln>
        </p:spPr>
        <p:txBody>
          <a:bodyPr lIns="91425" tIns="45700" rIns="91425" bIns="45700" numCol="1" anchor="t" anchorCtr="0">
            <a:noAutofit/>
          </a:bodyPr>
          <a:lstStyle/>
          <a:p>
            <a:pPr marL="0" marR="0" lvl="0" indent="0" algn="l" rtl="0">
              <a:spcBef>
                <a:spcPts val="480"/>
              </a:spcBef>
              <a:spcAft>
                <a:spcPts val="0"/>
              </a:spcAft>
              <a:buSzPct val="25000"/>
              <a:buNone/>
            </a:pPr>
            <a:endParaRPr sz="1600" b="0" i="0" u="none" strike="noStrike" cap="none">
              <a:solidFill>
                <a:schemeClr val="dk1"/>
              </a:solidFill>
              <a:latin typeface="Verdana"/>
              <a:ea typeface="Verdana"/>
              <a:cs typeface="Verdana"/>
              <a:sym typeface="Verdana"/>
            </a:endParaRPr>
          </a:p>
        </p:txBody>
      </p:sp>
      <p:sp>
        <p:nvSpPr>
          <p:cNvPr id="610" name="Shape 610"/>
          <p:cNvSpPr txBox="1">
            <a:spLocks noGrp="1"/>
          </p:cNvSpPr>
          <p:nvPr>
            <p:ph type="sldNum" idx="12"/>
          </p:nvPr>
        </p:nvSpPr>
        <p:spPr>
          <a:xfrm>
            <a:off x="3884612" y="8685213"/>
            <a:ext cx="2971799" cy="457200"/>
          </a:xfrm>
          <a:prstGeom prst="rect">
            <a:avLst/>
          </a:prstGeom>
          <a:noFill/>
          <a:ln>
            <a:noFill/>
          </a:ln>
        </p:spPr>
        <p:txBody>
          <a:bodyPr lIns="91425" tIns="45700" rIns="91425" bIns="45700" numCol="1"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986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body" idx="1"/>
          </p:nvPr>
        </p:nvSpPr>
        <p:spPr>
          <a:xfrm>
            <a:off x="685800" y="4343400"/>
            <a:ext cx="5486399" cy="4114800"/>
          </a:xfrm>
          <a:prstGeom prst="rect">
            <a:avLst/>
          </a:prstGeom>
        </p:spPr>
        <p:txBody>
          <a:bodyPr lIns="91425" tIns="91425" rIns="91425" bIns="91425" numCol="1" anchor="t" anchorCtr="0">
            <a:noAutofit/>
          </a:bodyPr>
          <a:lstStyle/>
          <a:p>
            <a:pPr lvl="0">
              <a:spcBef>
                <a:spcPts val="0"/>
              </a:spcBef>
              <a:buNone/>
            </a:pPr>
            <a:endParaRPr/>
          </a:p>
        </p:txBody>
      </p:sp>
      <p:sp>
        <p:nvSpPr>
          <p:cNvPr id="616" name="Shape 6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62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Shape 1617"/>
          <p:cNvSpPr txBox="1">
            <a:spLocks noGrp="1"/>
          </p:cNvSpPr>
          <p:nvPr>
            <p:ph type="body" idx="1"/>
          </p:nvPr>
        </p:nvSpPr>
        <p:spPr>
          <a:xfrm>
            <a:off x="685800" y="4343400"/>
            <a:ext cx="5486399" cy="4114800"/>
          </a:xfrm>
          <a:prstGeom prst="rect">
            <a:avLst/>
          </a:prstGeom>
        </p:spPr>
        <p:txBody>
          <a:bodyPr lIns="91425" tIns="91425" rIns="91425" bIns="91425" numCol="1" anchor="t" anchorCtr="0">
            <a:noAutofit/>
          </a:bodyPr>
          <a:lstStyle/>
          <a:p>
            <a:pPr lvl="0">
              <a:spcBef>
                <a:spcPts val="0"/>
              </a:spcBef>
              <a:buNone/>
            </a:pPr>
            <a:endParaRPr dirty="0"/>
          </a:p>
        </p:txBody>
      </p:sp>
      <p:sp>
        <p:nvSpPr>
          <p:cNvPr id="1618" name="Shape 1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86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3234"/>
            <a:ext cx="1205509" cy="355415"/>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26761"/>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_Cover">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2588669"/>
            <a:ext cx="10959363" cy="2725207"/>
          </a:xfrm>
        </p:spPr>
        <p:txBody>
          <a:bodyPr numCol="1" anchor="t" anchorCtr="0"/>
          <a:lstStyle>
            <a:lvl1pPr>
              <a:lnSpc>
                <a:spcPct val="100000"/>
              </a:lnSpc>
              <a:defRPr sz="5300"/>
            </a:lvl1pPr>
          </a:lstStyle>
          <a:p>
            <a:r>
              <a:rPr lang="en-US" dirty="0" smtClean="0"/>
              <a:t>Presentation Title</a:t>
            </a:r>
            <a:endParaRPr lang="en-US" dirty="0"/>
          </a:p>
        </p:txBody>
      </p:sp>
      <p:pic>
        <p:nvPicPr>
          <p:cNvPr id="6" name="Picture 5"/>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7" name="Picture 6"/>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1834" y="649033"/>
            <a:ext cx="3461214" cy="1020911"/>
          </a:xfrm>
          <a:prstGeom prst="rect">
            <a:avLst/>
          </a:prstGeom>
        </p:spPr>
      </p:pic>
    </p:spTree>
    <p:extLst>
      <p:ext uri="{BB962C8B-B14F-4D97-AF65-F5344CB8AC3E}">
        <p14:creationId xmlns:p14="http://schemas.microsoft.com/office/powerpoint/2010/main" val="1020315081"/>
      </p:ext>
    </p:extLst>
  </p:cSld>
  <p:clrMapOvr>
    <a:masterClrMapping/>
  </p:clrMapOvr>
  <p:transition advClick="0">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306281463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Section divider">
    <p:bg>
      <p:bgPr>
        <a:solidFill>
          <a:srgbClr val="32303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605919"/>
            <a:ext cx="10959363" cy="3208286"/>
          </a:xfrm>
        </p:spPr>
        <p:txBody>
          <a:bodyPr numCol="1" anchor="t" anchorCtr="0"/>
          <a:lstStyle>
            <a:lvl1pPr>
              <a:lnSpc>
                <a:spcPct val="100000"/>
              </a:lnSpc>
              <a:defRPr sz="5300"/>
            </a:lvl1pPr>
          </a:lstStyle>
          <a:p>
            <a:r>
              <a:rPr lang="en-US" dirty="0" smtClean="0"/>
              <a:t>Section divider title</a:t>
            </a:r>
            <a:endParaRPr lang="en-US" dirty="0"/>
          </a:p>
        </p:txBody>
      </p:sp>
    </p:spTree>
    <p:extLst>
      <p:ext uri="{BB962C8B-B14F-4D97-AF65-F5344CB8AC3E}">
        <p14:creationId xmlns:p14="http://schemas.microsoft.com/office/powerpoint/2010/main" val="739146314"/>
      </p:ext>
    </p:extLst>
  </p:cSld>
  <p:clrMapOvr>
    <a:overrideClrMapping bg1="lt1" tx1="dk1" bg2="lt2" tx2="dk2" accent1="accent1" accent2="accent2" accent3="accent3" accent4="accent4" accent5="accent5" accent6="accent6" hlink="hlink" folHlink="folHlink"/>
  </p:clrMapOvr>
  <p:transition advClick="0">
    <p:fade/>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extLst>
      <p:ext uri="{BB962C8B-B14F-4D97-AF65-F5344CB8AC3E}">
        <p14:creationId xmlns:p14="http://schemas.microsoft.com/office/powerpoint/2010/main" val="3877512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 id="2147483763" r:id="rId19"/>
    <p:sldLayoutId id="2147483764" r:id="rId20"/>
  </p:sldLayoutIdLst>
  <p:transitio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training.mulesoft.com/logi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Mule Applications for Performance</a:t>
            </a:r>
            <a:endParaRPr lang="en-US" dirty="0"/>
          </a:p>
        </p:txBody>
      </p:sp>
    </p:spTree>
    <p:extLst>
      <p:ext uri="{BB962C8B-B14F-4D97-AF65-F5344CB8AC3E}">
        <p14:creationId xmlns:p14="http://schemas.microsoft.com/office/powerpoint/2010/main" val="778645072"/>
      </p:ext>
    </p:extLst>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Requirements/prerequisites</a:t>
            </a:r>
            <a:endParaRPr lang="en-US" dirty="0"/>
          </a:p>
        </p:txBody>
      </p:sp>
      <p:sp>
        <p:nvSpPr>
          <p:cNvPr id="3" name="Slide Number Placeholder 2"/>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10</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numCol="1"/>
          <a:lstStyle/>
          <a:p>
            <a:r>
              <a:rPr lang="en-US" dirty="0" smtClean="0"/>
              <a:t>JDK 1.8</a:t>
            </a:r>
          </a:p>
          <a:p>
            <a:r>
              <a:rPr lang="en-US" dirty="0" smtClean="0"/>
              <a:t>Anypoint Studio</a:t>
            </a:r>
          </a:p>
          <a:p>
            <a:r>
              <a:rPr lang="en-US" dirty="0" smtClean="0"/>
              <a:t>Mule 3.8 standalone runtime</a:t>
            </a:r>
          </a:p>
          <a:p>
            <a:r>
              <a:rPr lang="en-US" dirty="0" smtClean="0"/>
              <a:t>Apache JMeter</a:t>
            </a:r>
            <a:endParaRPr lang="en-US" dirty="0"/>
          </a:p>
        </p:txBody>
      </p:sp>
    </p:spTree>
    <p:extLst>
      <p:ext uri="{BB962C8B-B14F-4D97-AF65-F5344CB8AC3E}">
        <p14:creationId xmlns:p14="http://schemas.microsoft.com/office/powerpoint/2010/main" val="1617415487"/>
      </p:ext>
    </p:extLst>
  </p:cSld>
  <p:clrMapOvr>
    <a:masterClrMapping/>
  </p:clrMapOvr>
  <p:transition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Set up your computer for class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11</a:t>
            </a:fld>
            <a:endParaRPr lang="en-US" dirty="0"/>
          </a:p>
        </p:txBody>
      </p:sp>
      <p:sp>
        <p:nvSpPr>
          <p:cNvPr id="4" name="Text Placeholder 3"/>
          <p:cNvSpPr>
            <a:spLocks noGrp="1"/>
          </p:cNvSpPr>
          <p:nvPr>
            <p:ph type="body" sz="quarter" idx="12"/>
          </p:nvPr>
        </p:nvSpPr>
        <p:spPr/>
        <p:txBody>
          <a:bodyPr/>
          <a:lstStyle/>
          <a:p>
            <a:pPr lvl="0"/>
            <a:r>
              <a:rPr lang="en-US" dirty="0"/>
              <a:t>Download the course files from the MuleSoft Training Learning Management </a:t>
            </a:r>
            <a:r>
              <a:rPr lang="en-US" dirty="0" smtClean="0"/>
              <a:t>System</a:t>
            </a:r>
            <a:endParaRPr lang="en-US" dirty="0"/>
          </a:p>
          <a:p>
            <a:pPr lvl="0"/>
            <a:r>
              <a:rPr lang="en-US" dirty="0"/>
              <a:t>Make sure you have JDK 1.8 and that it is included in your PATH environment </a:t>
            </a:r>
            <a:r>
              <a:rPr lang="en-US" dirty="0" smtClean="0"/>
              <a:t>variable</a:t>
            </a:r>
            <a:endParaRPr lang="en-US" dirty="0"/>
          </a:p>
          <a:p>
            <a:pPr lvl="0"/>
            <a:r>
              <a:rPr lang="en-US" dirty="0"/>
              <a:t>Make sure Anypoint Studio starts </a:t>
            </a:r>
            <a:r>
              <a:rPr lang="en-US" dirty="0" smtClean="0"/>
              <a:t>successfully</a:t>
            </a:r>
            <a:endParaRPr lang="en-US" dirty="0"/>
          </a:p>
          <a:p>
            <a:pPr lvl="0"/>
            <a:r>
              <a:rPr lang="en-US" dirty="0"/>
              <a:t>Install </a:t>
            </a:r>
            <a:r>
              <a:rPr lang="en-US" dirty="0" smtClean="0"/>
              <a:t>Apache </a:t>
            </a:r>
            <a:r>
              <a:rPr lang="en-US" dirty="0" err="1" smtClean="0"/>
              <a:t>JMeter</a:t>
            </a:r>
            <a:endParaRPr lang="en-US" dirty="0" smtClean="0"/>
          </a:p>
          <a:p>
            <a:pPr lvl="0"/>
            <a:r>
              <a:rPr lang="en-US" dirty="0" smtClean="0"/>
              <a:t>Install a stand alone Mule runtime</a:t>
            </a:r>
            <a:endParaRPr lang="en-US" dirty="0"/>
          </a:p>
          <a:p>
            <a:endParaRPr lang="en-US" dirty="0"/>
          </a:p>
        </p:txBody>
      </p:sp>
    </p:spTree>
    <p:extLst>
      <p:ext uri="{BB962C8B-B14F-4D97-AF65-F5344CB8AC3E}">
        <p14:creationId xmlns:p14="http://schemas.microsoft.com/office/powerpoint/2010/main" val="10540862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numCol="1"/>
          <a:lstStyle/>
          <a:p>
            <a:r>
              <a:rPr lang="en-US" dirty="0" smtClean="0"/>
              <a:t>Use case</a:t>
            </a:r>
            <a:endParaRPr lang="en-US" dirty="0"/>
          </a:p>
        </p:txBody>
      </p:sp>
    </p:spTree>
    <p:extLst>
      <p:ext uri="{BB962C8B-B14F-4D97-AF65-F5344CB8AC3E}">
        <p14:creationId xmlns:p14="http://schemas.microsoft.com/office/powerpoint/2010/main" val="1435554278"/>
      </p:ext>
    </p:extLst>
  </p:cSld>
  <p:clrMapOvr>
    <a:masterClrMapping/>
  </p:clrMapOvr>
  <p:transition advClick="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Introduction</a:t>
            </a:r>
            <a:endParaRPr lang="en-US" dirty="0"/>
          </a:p>
        </p:txBody>
      </p:sp>
      <p:sp>
        <p:nvSpPr>
          <p:cNvPr id="3" name="Slide Number Placeholder 2"/>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numCol="1"/>
          <a:lstStyle/>
          <a:p>
            <a:r>
              <a:rPr lang="en-US" dirty="0" smtClean="0"/>
              <a:t>During the training we will work on a use case</a:t>
            </a:r>
          </a:p>
          <a:p>
            <a:r>
              <a:rPr lang="en-US" dirty="0" smtClean="0"/>
              <a:t>Introducing ACME Bank</a:t>
            </a:r>
            <a:r>
              <a:rPr lang="mr-IN" altLang="mr-IN" dirty="0" smtClean="0"/>
              <a:t>…</a:t>
            </a:r>
            <a:endParaRPr lang="en-US" dirty="0"/>
          </a:p>
        </p:txBody>
      </p:sp>
    </p:spTree>
    <p:extLst>
      <p:ext uri="{BB962C8B-B14F-4D97-AF65-F5344CB8AC3E}">
        <p14:creationId xmlns:p14="http://schemas.microsoft.com/office/powerpoint/2010/main" val="381976301"/>
      </p:ext>
    </p:extLst>
  </p:cSld>
  <p:clrMapOvr>
    <a:masterClrMapping/>
  </p:clrMapOvr>
  <p:transition advClick="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About ACME Bank</a:t>
            </a:r>
            <a:endParaRPr lang="en-US" dirty="0"/>
          </a:p>
        </p:txBody>
      </p:sp>
      <p:sp>
        <p:nvSpPr>
          <p:cNvPr id="3" name="Slide Number Placeholder 2"/>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3" y="1212187"/>
            <a:ext cx="7567512" cy="1641038"/>
          </a:xfrm>
        </p:spPr>
        <p:txBody>
          <a:bodyPr numCol="1"/>
          <a:lstStyle/>
          <a:p>
            <a:r>
              <a:rPr lang="en-US" dirty="0" smtClean="0"/>
              <a:t>Lots of unconnected, legacy systems</a:t>
            </a:r>
          </a:p>
          <a:p>
            <a:pPr lvl="1"/>
            <a:r>
              <a:rPr lang="en-US" dirty="0" smtClean="0"/>
              <a:t>Difficult to maintain</a:t>
            </a:r>
          </a:p>
          <a:p>
            <a:pPr lvl="1"/>
            <a:r>
              <a:rPr lang="en-US" dirty="0" smtClean="0"/>
              <a:t>Cannot scale with growth of ACME Bank</a:t>
            </a:r>
          </a:p>
          <a:p>
            <a:r>
              <a:rPr lang="en-US" dirty="0" smtClean="0"/>
              <a:t>Digital platform program launched recently</a:t>
            </a:r>
            <a:endParaRPr lang="en-US" dirty="0"/>
          </a:p>
        </p:txBody>
      </p:sp>
      <p:sp>
        <p:nvSpPr>
          <p:cNvPr id="7" name="Shape 666"/>
          <p:cNvSpPr/>
          <p:nvPr/>
        </p:nvSpPr>
        <p:spPr>
          <a:xfrm>
            <a:off x="2208276" y="3573415"/>
            <a:ext cx="1979271" cy="810254"/>
          </a:xfrm>
          <a:prstGeom prst="rect">
            <a:avLst/>
          </a:prstGeom>
          <a:noFill/>
          <a:ln w="19050" cap="flat" cmpd="sng">
            <a:solidFill>
              <a:schemeClr val="bg2"/>
            </a:solidFill>
            <a:prstDash val="solid"/>
            <a:round/>
            <a:headEnd type="none" w="med" len="med"/>
            <a:tailEnd type="none" w="med" len="med"/>
          </a:ln>
        </p:spPr>
        <p:txBody>
          <a:bodyPr lIns="91425" tIns="45700" rIns="91425" bIns="45700" numCol="1" anchor="ctr" anchorCtr="0">
            <a:noAutofit/>
          </a:bodyPr>
          <a:lstStyle/>
          <a:p>
            <a:pPr marL="0" marR="0" lvl="0" indent="0" algn="ctr" rtl="0">
              <a:spcBef>
                <a:spcPts val="0"/>
              </a:spcBef>
              <a:spcAft>
                <a:spcPts val="0"/>
              </a:spcAft>
              <a:buSzPct val="25000"/>
              <a:buNone/>
            </a:pPr>
            <a:r>
              <a:rPr lang="en-US" sz="1600" dirty="0" smtClean="0">
                <a:latin typeface="Verdana"/>
                <a:ea typeface="Verdana"/>
                <a:cs typeface="Verdana"/>
                <a:sym typeface="Verdana"/>
              </a:rPr>
              <a:t>Customer </a:t>
            </a:r>
            <a:r>
              <a:rPr lang="en-US" sz="1600" dirty="0" err="1" smtClean="0">
                <a:latin typeface="Verdana"/>
                <a:ea typeface="Verdana"/>
                <a:cs typeface="Verdana"/>
                <a:sym typeface="Verdana"/>
              </a:rPr>
              <a:t>Mgt</a:t>
            </a:r>
            <a:endParaRPr lang="en-US" sz="1600" dirty="0" smtClean="0">
              <a:latin typeface="Verdana"/>
              <a:ea typeface="Verdana"/>
              <a:cs typeface="Verdana"/>
              <a:sym typeface="Verdana"/>
            </a:endParaRPr>
          </a:p>
          <a:p>
            <a:pPr algn="ctr">
              <a:buSzPct val="25000"/>
            </a:pPr>
            <a:r>
              <a:rPr lang="en-US" sz="1600" dirty="0" smtClean="0">
                <a:latin typeface="Verdana"/>
                <a:ea typeface="Verdana"/>
                <a:cs typeface="Verdana"/>
                <a:sym typeface="Verdana"/>
              </a:rPr>
              <a:t>(CRM</a:t>
            </a:r>
            <a:r>
              <a:rPr lang="en-US" sz="1600" dirty="0">
                <a:latin typeface="Verdana"/>
                <a:ea typeface="Verdana"/>
                <a:cs typeface="Verdana"/>
                <a:sym typeface="Verdana"/>
              </a:rPr>
              <a:t>)</a:t>
            </a:r>
          </a:p>
        </p:txBody>
      </p:sp>
      <p:sp>
        <p:nvSpPr>
          <p:cNvPr id="8" name="Can 7"/>
          <p:cNvSpPr/>
          <p:nvPr/>
        </p:nvSpPr>
        <p:spPr>
          <a:xfrm>
            <a:off x="2451344" y="4913407"/>
            <a:ext cx="1493134" cy="1034885"/>
          </a:xfrm>
          <a:prstGeom prst="can">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r>
              <a:rPr lang="en-US" smtClean="0">
                <a:solidFill>
                  <a:schemeClr val="tx1"/>
                </a:solidFill>
              </a:rPr>
              <a:t>Customers</a:t>
            </a:r>
            <a:endParaRPr lang="en-US" dirty="0" smtClean="0">
              <a:solidFill>
                <a:schemeClr val="tx1"/>
              </a:solidFill>
            </a:endParaRPr>
          </a:p>
        </p:txBody>
      </p:sp>
      <p:sp>
        <p:nvSpPr>
          <p:cNvPr id="9" name="Shape 666"/>
          <p:cNvSpPr/>
          <p:nvPr/>
        </p:nvSpPr>
        <p:spPr>
          <a:xfrm>
            <a:off x="4872383" y="3573415"/>
            <a:ext cx="1979271" cy="810254"/>
          </a:xfrm>
          <a:prstGeom prst="rect">
            <a:avLst/>
          </a:prstGeom>
          <a:noFill/>
          <a:ln w="19050" cap="flat" cmpd="sng">
            <a:solidFill>
              <a:schemeClr val="bg2"/>
            </a:solidFill>
            <a:prstDash val="solid"/>
            <a:round/>
            <a:headEnd type="none" w="med" len="med"/>
            <a:tailEnd type="none" w="med" len="med"/>
          </a:ln>
        </p:spPr>
        <p:txBody>
          <a:bodyPr lIns="91425" tIns="45700" rIns="91425" bIns="45700" numCol="1" anchor="ctr" anchorCtr="0">
            <a:noAutofit/>
          </a:bodyPr>
          <a:lstStyle/>
          <a:p>
            <a:pPr marL="0" marR="0" lvl="0" indent="0" algn="ctr" rtl="0">
              <a:spcBef>
                <a:spcPts val="0"/>
              </a:spcBef>
              <a:spcAft>
                <a:spcPts val="0"/>
              </a:spcAft>
              <a:buSzPct val="25000"/>
              <a:buNone/>
            </a:pPr>
            <a:r>
              <a:rPr lang="en-US" sz="1600" dirty="0" smtClean="0">
                <a:latin typeface="Verdana"/>
                <a:ea typeface="Verdana"/>
                <a:cs typeface="Verdana"/>
                <a:sym typeface="Verdana"/>
              </a:rPr>
              <a:t>Accounts/</a:t>
            </a:r>
          </a:p>
          <a:p>
            <a:pPr marL="0" marR="0" lvl="0" indent="0" algn="ctr" rtl="0">
              <a:spcBef>
                <a:spcPts val="0"/>
              </a:spcBef>
              <a:spcAft>
                <a:spcPts val="0"/>
              </a:spcAft>
              <a:buSzPct val="25000"/>
              <a:buNone/>
            </a:pPr>
            <a:r>
              <a:rPr lang="en-US" sz="1600" dirty="0" smtClean="0">
                <a:latin typeface="Verdana"/>
                <a:ea typeface="Verdana"/>
                <a:cs typeface="Verdana"/>
                <a:sym typeface="Verdana"/>
              </a:rPr>
              <a:t>Transfer </a:t>
            </a:r>
            <a:r>
              <a:rPr lang="en-US" sz="1600" dirty="0" err="1" smtClean="0">
                <a:latin typeface="Verdana"/>
                <a:ea typeface="Verdana"/>
                <a:cs typeface="Verdana"/>
                <a:sym typeface="Verdana"/>
              </a:rPr>
              <a:t>Mgt</a:t>
            </a:r>
            <a:endParaRPr lang="en-US" sz="1600" dirty="0" smtClean="0">
              <a:latin typeface="Verdana"/>
              <a:ea typeface="Verdana"/>
              <a:cs typeface="Verdana"/>
              <a:sym typeface="Verdana"/>
            </a:endParaRPr>
          </a:p>
          <a:p>
            <a:pPr marL="0" marR="0" lvl="0" indent="0" algn="ctr" rtl="0">
              <a:spcBef>
                <a:spcPts val="0"/>
              </a:spcBef>
              <a:spcAft>
                <a:spcPts val="0"/>
              </a:spcAft>
              <a:buSzPct val="25000"/>
              <a:buNone/>
            </a:pPr>
            <a:r>
              <a:rPr lang="en-US" sz="1600" dirty="0" smtClean="0">
                <a:latin typeface="Verdana"/>
                <a:ea typeface="Verdana"/>
                <a:cs typeface="Verdana"/>
                <a:sym typeface="Verdana"/>
              </a:rPr>
              <a:t>(COBOL)</a:t>
            </a:r>
            <a:endParaRPr lang="en-US" sz="1600" dirty="0">
              <a:latin typeface="Verdana"/>
              <a:ea typeface="Verdana"/>
              <a:cs typeface="Verdana"/>
              <a:sym typeface="Verdana"/>
            </a:endParaRPr>
          </a:p>
        </p:txBody>
      </p:sp>
      <p:sp>
        <p:nvSpPr>
          <p:cNvPr id="10" name="Can 9"/>
          <p:cNvSpPr/>
          <p:nvPr/>
        </p:nvSpPr>
        <p:spPr>
          <a:xfrm>
            <a:off x="5115451" y="4913407"/>
            <a:ext cx="1493134" cy="1034885"/>
          </a:xfrm>
          <a:prstGeom prst="can">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r>
              <a:rPr lang="en-US" dirty="0" smtClean="0">
                <a:solidFill>
                  <a:schemeClr val="tx1"/>
                </a:solidFill>
              </a:rPr>
              <a:t>Accounts</a:t>
            </a:r>
          </a:p>
        </p:txBody>
      </p:sp>
      <p:sp>
        <p:nvSpPr>
          <p:cNvPr id="11" name="Shape 666"/>
          <p:cNvSpPr/>
          <p:nvPr/>
        </p:nvSpPr>
        <p:spPr>
          <a:xfrm>
            <a:off x="7536490" y="3573415"/>
            <a:ext cx="1979271" cy="810254"/>
          </a:xfrm>
          <a:prstGeom prst="rect">
            <a:avLst/>
          </a:prstGeom>
          <a:noFill/>
          <a:ln w="19050" cap="flat" cmpd="sng">
            <a:solidFill>
              <a:schemeClr val="bg2"/>
            </a:solidFill>
            <a:prstDash val="solid"/>
            <a:round/>
            <a:headEnd type="none" w="med" len="med"/>
            <a:tailEnd type="none" w="med" len="med"/>
          </a:ln>
        </p:spPr>
        <p:txBody>
          <a:bodyPr lIns="91425" tIns="45700" rIns="91425" bIns="45700" numCol="1" anchor="ctr" anchorCtr="0">
            <a:noAutofit/>
          </a:bodyPr>
          <a:lstStyle/>
          <a:p>
            <a:pPr marL="0" marR="0" lvl="0" indent="0" algn="ctr" rtl="0">
              <a:spcBef>
                <a:spcPts val="0"/>
              </a:spcBef>
              <a:spcAft>
                <a:spcPts val="0"/>
              </a:spcAft>
              <a:buSzPct val="25000"/>
              <a:buNone/>
            </a:pPr>
            <a:r>
              <a:rPr lang="en-US" sz="1600" dirty="0" smtClean="0">
                <a:latin typeface="Verdana"/>
                <a:ea typeface="Verdana"/>
                <a:cs typeface="Verdana"/>
                <a:sym typeface="Verdana"/>
              </a:rPr>
              <a:t>Batch processing</a:t>
            </a:r>
          </a:p>
          <a:p>
            <a:pPr marL="0" marR="0" lvl="0" indent="0" algn="ctr" rtl="0">
              <a:spcBef>
                <a:spcPts val="0"/>
              </a:spcBef>
              <a:spcAft>
                <a:spcPts val="0"/>
              </a:spcAft>
              <a:buSzPct val="25000"/>
              <a:buNone/>
            </a:pPr>
            <a:r>
              <a:rPr lang="en-US" sz="1600" dirty="0" smtClean="0">
                <a:latin typeface="Verdana"/>
                <a:ea typeface="Verdana"/>
                <a:cs typeface="Verdana"/>
                <a:sym typeface="Verdana"/>
              </a:rPr>
              <a:t>(COBOL)</a:t>
            </a:r>
            <a:endParaRPr lang="en-US" sz="1600" dirty="0">
              <a:latin typeface="Verdana"/>
              <a:ea typeface="Verdana"/>
              <a:cs typeface="Verdana"/>
              <a:sym typeface="Verdana"/>
            </a:endParaRPr>
          </a:p>
        </p:txBody>
      </p:sp>
      <p:sp>
        <p:nvSpPr>
          <p:cNvPr id="12" name="Can 11"/>
          <p:cNvSpPr/>
          <p:nvPr/>
        </p:nvSpPr>
        <p:spPr>
          <a:xfrm>
            <a:off x="7779558" y="4913407"/>
            <a:ext cx="1493134" cy="1034885"/>
          </a:xfrm>
          <a:prstGeom prst="can">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r>
              <a:rPr lang="en-US" dirty="0" smtClean="0">
                <a:solidFill>
                  <a:schemeClr val="tx1"/>
                </a:solidFill>
              </a:rPr>
              <a:t>Transfers</a:t>
            </a:r>
          </a:p>
        </p:txBody>
      </p:sp>
      <p:cxnSp>
        <p:nvCxnSpPr>
          <p:cNvPr id="14" name="Straight Arrow Connector 13"/>
          <p:cNvCxnSpPr>
            <a:stCxn id="7" idx="2"/>
            <a:endCxn id="8" idx="1"/>
          </p:cNvCxnSpPr>
          <p:nvPr/>
        </p:nvCxnSpPr>
        <p:spPr>
          <a:xfrm flipH="1">
            <a:off x="3197911" y="4383669"/>
            <a:ext cx="1"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862018" y="4383669"/>
            <a:ext cx="1"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55244" y="4383669"/>
            <a:ext cx="2127812"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526125" y="4383669"/>
            <a:ext cx="1"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155244" y="4383669"/>
            <a:ext cx="1782502"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7" name="Document 26"/>
          <p:cNvSpPr/>
          <p:nvPr/>
        </p:nvSpPr>
        <p:spPr>
          <a:xfrm>
            <a:off x="10028680" y="4383669"/>
            <a:ext cx="960699" cy="674468"/>
          </a:xfrm>
          <a:prstGeom prst="flowChartDocumen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endParaRPr lang="en-US" dirty="0" smtClean="0">
              <a:solidFill>
                <a:schemeClr val="tx1"/>
              </a:solidFill>
            </a:endParaRPr>
          </a:p>
        </p:txBody>
      </p:sp>
      <p:cxnSp>
        <p:nvCxnSpPr>
          <p:cNvPr id="28" name="Straight Arrow Connector 27"/>
          <p:cNvCxnSpPr>
            <a:stCxn id="12" idx="4"/>
          </p:cNvCxnSpPr>
          <p:nvPr/>
        </p:nvCxnSpPr>
        <p:spPr>
          <a:xfrm flipV="1">
            <a:off x="9272692" y="4913407"/>
            <a:ext cx="755988" cy="517443"/>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9511050" y="4224760"/>
            <a:ext cx="517630" cy="287770"/>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136339" y="4512530"/>
            <a:ext cx="74699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chemeClr val="bg2"/>
              </a:buClr>
            </a:pPr>
            <a:r>
              <a:rPr lang="en-US" smtClean="0">
                <a:latin typeface="+mn-lt"/>
              </a:rPr>
              <a:t>export</a:t>
            </a:r>
            <a:endParaRPr lang="en-US" dirty="0" smtClean="0">
              <a:latin typeface="+mn-lt"/>
            </a:endParaRPr>
          </a:p>
        </p:txBody>
      </p:sp>
    </p:spTree>
    <p:extLst>
      <p:ext uri="{BB962C8B-B14F-4D97-AF65-F5344CB8AC3E}">
        <p14:creationId xmlns:p14="http://schemas.microsoft.com/office/powerpoint/2010/main" val="1047070024"/>
      </p:ext>
    </p:extLst>
  </p:cSld>
  <p:clrMapOvr>
    <a:masterClrMapping/>
  </p:clrMapOvr>
  <p:transition advClick="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What’s next for ACME Bank</a:t>
            </a:r>
            <a:endParaRPr lang="en-US" dirty="0"/>
          </a:p>
        </p:txBody>
      </p:sp>
      <p:sp>
        <p:nvSpPr>
          <p:cNvPr id="3" name="Slide Number Placeholder 2"/>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3" y="1212187"/>
            <a:ext cx="7567512" cy="2051874"/>
          </a:xfrm>
        </p:spPr>
        <p:txBody>
          <a:bodyPr numCol="1"/>
          <a:lstStyle/>
          <a:p>
            <a:r>
              <a:rPr lang="en-US" dirty="0" smtClean="0"/>
              <a:t>New services/APIs are being built</a:t>
            </a:r>
          </a:p>
          <a:p>
            <a:r>
              <a:rPr lang="en-US" dirty="0" smtClean="0"/>
              <a:t>Early stages of development</a:t>
            </a:r>
          </a:p>
          <a:p>
            <a:r>
              <a:rPr lang="en-US" dirty="0" smtClean="0"/>
              <a:t>Services do not yet meet requirements</a:t>
            </a:r>
          </a:p>
          <a:p>
            <a:pPr lvl="1"/>
            <a:r>
              <a:rPr lang="en-US" dirty="0" smtClean="0"/>
              <a:t>Both functional and non-functional</a:t>
            </a:r>
            <a:endParaRPr lang="en-US" dirty="0"/>
          </a:p>
        </p:txBody>
      </p:sp>
      <p:sp>
        <p:nvSpPr>
          <p:cNvPr id="7" name="Shape 666"/>
          <p:cNvSpPr/>
          <p:nvPr/>
        </p:nvSpPr>
        <p:spPr>
          <a:xfrm>
            <a:off x="2208276" y="3573415"/>
            <a:ext cx="1979271" cy="810254"/>
          </a:xfrm>
          <a:prstGeom prst="rect">
            <a:avLst/>
          </a:prstGeom>
          <a:solidFill>
            <a:schemeClr val="bg2"/>
          </a:solidFill>
          <a:ln w="19050" cap="flat" cmpd="sng">
            <a:solidFill>
              <a:schemeClr val="bg2"/>
            </a:solidFill>
            <a:prstDash val="solid"/>
            <a:round/>
            <a:headEnd type="none" w="med" len="med"/>
            <a:tailEnd type="none" w="med" len="med"/>
          </a:ln>
        </p:spPr>
        <p:txBody>
          <a:bodyPr lIns="91425" tIns="45700" rIns="91425" bIns="45700" numCol="1" anchor="ctr" anchorCtr="0">
            <a:noAutofit/>
          </a:bodyPr>
          <a:lstStyle/>
          <a:p>
            <a:pPr marL="0" marR="0" lvl="0" indent="0" algn="ctr" rtl="0">
              <a:spcBef>
                <a:spcPts val="0"/>
              </a:spcBef>
              <a:spcAft>
                <a:spcPts val="0"/>
              </a:spcAft>
              <a:buSzPct val="25000"/>
              <a:buNone/>
            </a:pPr>
            <a:r>
              <a:rPr lang="en-US" sz="1600" dirty="0" smtClean="0">
                <a:solidFill>
                  <a:srgbClr val="FFFFFF"/>
                </a:solidFill>
                <a:latin typeface="Verdana"/>
                <a:ea typeface="Verdana"/>
                <a:cs typeface="Verdana"/>
                <a:sym typeface="Verdana"/>
              </a:rPr>
              <a:t>Customer </a:t>
            </a:r>
            <a:r>
              <a:rPr lang="en-US" sz="1600" dirty="0" err="1" smtClean="0">
                <a:solidFill>
                  <a:srgbClr val="FFFFFF"/>
                </a:solidFill>
                <a:latin typeface="Verdana"/>
                <a:ea typeface="Verdana"/>
                <a:cs typeface="Verdana"/>
                <a:sym typeface="Verdana"/>
              </a:rPr>
              <a:t>Mgt</a:t>
            </a:r>
            <a:endParaRPr lang="en-US" sz="1600" dirty="0" smtClean="0">
              <a:solidFill>
                <a:srgbClr val="FFFFFF"/>
              </a:solidFill>
              <a:latin typeface="Verdana"/>
              <a:ea typeface="Verdana"/>
              <a:cs typeface="Verdana"/>
              <a:sym typeface="Verdana"/>
            </a:endParaRPr>
          </a:p>
          <a:p>
            <a:pPr algn="ctr">
              <a:buSzPct val="25000"/>
            </a:pPr>
            <a:r>
              <a:rPr lang="en-US" sz="1600" dirty="0" smtClean="0">
                <a:solidFill>
                  <a:srgbClr val="FFFFFF"/>
                </a:solidFill>
                <a:latin typeface="Verdana"/>
                <a:ea typeface="Verdana"/>
                <a:cs typeface="Verdana"/>
                <a:sym typeface="Verdana"/>
              </a:rPr>
              <a:t>(Mule)</a:t>
            </a:r>
            <a:endParaRPr lang="en-US" sz="1600" dirty="0">
              <a:solidFill>
                <a:srgbClr val="FFFFFF"/>
              </a:solidFill>
              <a:latin typeface="Verdana"/>
              <a:ea typeface="Verdana"/>
              <a:cs typeface="Verdana"/>
              <a:sym typeface="Verdana"/>
            </a:endParaRPr>
          </a:p>
        </p:txBody>
      </p:sp>
      <p:sp>
        <p:nvSpPr>
          <p:cNvPr id="8" name="Can 7"/>
          <p:cNvSpPr/>
          <p:nvPr/>
        </p:nvSpPr>
        <p:spPr>
          <a:xfrm>
            <a:off x="2451344" y="4913407"/>
            <a:ext cx="1493134" cy="1034885"/>
          </a:xfrm>
          <a:prstGeom prst="can">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r>
              <a:rPr lang="en-US" smtClean="0">
                <a:solidFill>
                  <a:schemeClr val="tx1"/>
                </a:solidFill>
              </a:rPr>
              <a:t>Customers</a:t>
            </a:r>
            <a:endParaRPr lang="en-US" dirty="0" smtClean="0">
              <a:solidFill>
                <a:schemeClr val="tx1"/>
              </a:solidFill>
            </a:endParaRPr>
          </a:p>
        </p:txBody>
      </p:sp>
      <p:sp>
        <p:nvSpPr>
          <p:cNvPr id="9" name="Shape 666"/>
          <p:cNvSpPr/>
          <p:nvPr/>
        </p:nvSpPr>
        <p:spPr>
          <a:xfrm>
            <a:off x="4872383" y="3573415"/>
            <a:ext cx="1979271" cy="810254"/>
          </a:xfrm>
          <a:prstGeom prst="rect">
            <a:avLst/>
          </a:prstGeom>
          <a:noFill/>
          <a:ln w="19050" cap="flat" cmpd="sng">
            <a:solidFill>
              <a:schemeClr val="bg2"/>
            </a:solidFill>
            <a:prstDash val="solid"/>
            <a:round/>
            <a:headEnd type="none" w="med" len="med"/>
            <a:tailEnd type="none" w="med" len="med"/>
          </a:ln>
        </p:spPr>
        <p:txBody>
          <a:bodyPr lIns="91425" tIns="45700" rIns="91425" bIns="45700" numCol="1" anchor="ctr" anchorCtr="0">
            <a:noAutofit/>
          </a:bodyPr>
          <a:lstStyle/>
          <a:p>
            <a:pPr marL="0" marR="0" lvl="0" indent="0" algn="ctr" rtl="0">
              <a:spcBef>
                <a:spcPts val="0"/>
              </a:spcBef>
              <a:spcAft>
                <a:spcPts val="0"/>
              </a:spcAft>
              <a:buSzPct val="25000"/>
              <a:buNone/>
            </a:pPr>
            <a:r>
              <a:rPr lang="en-US" sz="1600" dirty="0" smtClean="0">
                <a:latin typeface="Verdana"/>
                <a:ea typeface="Verdana"/>
                <a:cs typeface="Verdana"/>
                <a:sym typeface="Verdana"/>
              </a:rPr>
              <a:t>Accounts/</a:t>
            </a:r>
          </a:p>
          <a:p>
            <a:pPr marL="0" marR="0" lvl="0" indent="0" algn="ctr" rtl="0">
              <a:spcBef>
                <a:spcPts val="0"/>
              </a:spcBef>
              <a:spcAft>
                <a:spcPts val="0"/>
              </a:spcAft>
              <a:buSzPct val="25000"/>
              <a:buNone/>
            </a:pPr>
            <a:r>
              <a:rPr lang="en-US" sz="1600" dirty="0" smtClean="0">
                <a:latin typeface="Verdana"/>
                <a:ea typeface="Verdana"/>
                <a:cs typeface="Verdana"/>
                <a:sym typeface="Verdana"/>
              </a:rPr>
              <a:t>Transfer </a:t>
            </a:r>
            <a:r>
              <a:rPr lang="en-US" sz="1600" dirty="0" err="1" smtClean="0">
                <a:latin typeface="Verdana"/>
                <a:ea typeface="Verdana"/>
                <a:cs typeface="Verdana"/>
                <a:sym typeface="Verdana"/>
              </a:rPr>
              <a:t>Mgt</a:t>
            </a:r>
            <a:endParaRPr lang="en-US" sz="1600" dirty="0" smtClean="0">
              <a:latin typeface="Verdana"/>
              <a:ea typeface="Verdana"/>
              <a:cs typeface="Verdana"/>
              <a:sym typeface="Verdana"/>
            </a:endParaRPr>
          </a:p>
          <a:p>
            <a:pPr marL="0" marR="0" lvl="0" indent="0" algn="ctr" rtl="0">
              <a:spcBef>
                <a:spcPts val="0"/>
              </a:spcBef>
              <a:spcAft>
                <a:spcPts val="0"/>
              </a:spcAft>
              <a:buSzPct val="25000"/>
              <a:buNone/>
            </a:pPr>
            <a:r>
              <a:rPr lang="en-US" sz="1600" dirty="0" smtClean="0">
                <a:latin typeface="Verdana"/>
                <a:ea typeface="Verdana"/>
                <a:cs typeface="Verdana"/>
                <a:sym typeface="Verdana"/>
              </a:rPr>
              <a:t>(COBOL)</a:t>
            </a:r>
            <a:endParaRPr lang="en-US" sz="1600" dirty="0">
              <a:latin typeface="Verdana"/>
              <a:ea typeface="Verdana"/>
              <a:cs typeface="Verdana"/>
              <a:sym typeface="Verdana"/>
            </a:endParaRPr>
          </a:p>
        </p:txBody>
      </p:sp>
      <p:sp>
        <p:nvSpPr>
          <p:cNvPr id="10" name="Can 9"/>
          <p:cNvSpPr/>
          <p:nvPr/>
        </p:nvSpPr>
        <p:spPr>
          <a:xfrm>
            <a:off x="5115451" y="4913407"/>
            <a:ext cx="1493134" cy="1034885"/>
          </a:xfrm>
          <a:prstGeom prst="can">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r>
              <a:rPr lang="en-US" dirty="0" smtClean="0">
                <a:solidFill>
                  <a:schemeClr val="tx1"/>
                </a:solidFill>
              </a:rPr>
              <a:t>Accounts</a:t>
            </a:r>
          </a:p>
        </p:txBody>
      </p:sp>
      <p:sp>
        <p:nvSpPr>
          <p:cNvPr id="11" name="Shape 666"/>
          <p:cNvSpPr/>
          <p:nvPr/>
        </p:nvSpPr>
        <p:spPr>
          <a:xfrm>
            <a:off x="7536490" y="3573415"/>
            <a:ext cx="1979271" cy="810254"/>
          </a:xfrm>
          <a:prstGeom prst="rect">
            <a:avLst/>
          </a:prstGeom>
          <a:solidFill>
            <a:schemeClr val="bg2"/>
          </a:solidFill>
          <a:ln w="19050" cap="flat" cmpd="sng">
            <a:solidFill>
              <a:schemeClr val="bg2"/>
            </a:solidFill>
            <a:prstDash val="solid"/>
            <a:round/>
            <a:headEnd type="none" w="med" len="med"/>
            <a:tailEnd type="none" w="med" len="med"/>
          </a:ln>
        </p:spPr>
        <p:txBody>
          <a:bodyPr lIns="91425" tIns="45700" rIns="91425" bIns="45700" numCol="1" anchor="ctr" anchorCtr="0">
            <a:noAutofit/>
          </a:bodyPr>
          <a:lstStyle/>
          <a:p>
            <a:pPr marL="0" marR="0" lvl="0" indent="0" algn="ctr" rtl="0">
              <a:spcBef>
                <a:spcPts val="0"/>
              </a:spcBef>
              <a:spcAft>
                <a:spcPts val="0"/>
              </a:spcAft>
              <a:buSzPct val="25000"/>
              <a:buNone/>
            </a:pPr>
            <a:r>
              <a:rPr lang="en-US" sz="1600" dirty="0" smtClean="0">
                <a:solidFill>
                  <a:srgbClr val="FFFFFF"/>
                </a:solidFill>
                <a:latin typeface="Verdana"/>
                <a:ea typeface="Verdana"/>
                <a:cs typeface="Verdana"/>
                <a:sym typeface="Verdana"/>
              </a:rPr>
              <a:t>Batch processing</a:t>
            </a:r>
          </a:p>
          <a:p>
            <a:pPr marL="0" marR="0" lvl="0" indent="0" algn="ctr" rtl="0">
              <a:spcBef>
                <a:spcPts val="0"/>
              </a:spcBef>
              <a:spcAft>
                <a:spcPts val="0"/>
              </a:spcAft>
              <a:buSzPct val="25000"/>
              <a:buNone/>
            </a:pPr>
            <a:r>
              <a:rPr lang="en-US" sz="1600" dirty="0" smtClean="0">
                <a:solidFill>
                  <a:srgbClr val="FFFFFF"/>
                </a:solidFill>
                <a:latin typeface="Verdana"/>
                <a:ea typeface="Verdana"/>
                <a:cs typeface="Verdana"/>
                <a:sym typeface="Verdana"/>
              </a:rPr>
              <a:t>(Mule)</a:t>
            </a:r>
            <a:endParaRPr lang="en-US" sz="1600" dirty="0">
              <a:solidFill>
                <a:srgbClr val="FFFFFF"/>
              </a:solidFill>
              <a:latin typeface="Verdana"/>
              <a:ea typeface="Verdana"/>
              <a:cs typeface="Verdana"/>
              <a:sym typeface="Verdana"/>
            </a:endParaRPr>
          </a:p>
        </p:txBody>
      </p:sp>
      <p:sp>
        <p:nvSpPr>
          <p:cNvPr id="12" name="Can 11"/>
          <p:cNvSpPr/>
          <p:nvPr/>
        </p:nvSpPr>
        <p:spPr>
          <a:xfrm>
            <a:off x="7779558" y="4913407"/>
            <a:ext cx="1493134" cy="1034885"/>
          </a:xfrm>
          <a:prstGeom prst="can">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r>
              <a:rPr lang="en-US" dirty="0" smtClean="0">
                <a:solidFill>
                  <a:schemeClr val="tx1"/>
                </a:solidFill>
              </a:rPr>
              <a:t>Transfers</a:t>
            </a:r>
          </a:p>
        </p:txBody>
      </p:sp>
      <p:cxnSp>
        <p:nvCxnSpPr>
          <p:cNvPr id="14" name="Straight Arrow Connector 13"/>
          <p:cNvCxnSpPr>
            <a:stCxn id="7" idx="2"/>
            <a:endCxn id="8" idx="1"/>
          </p:cNvCxnSpPr>
          <p:nvPr/>
        </p:nvCxnSpPr>
        <p:spPr>
          <a:xfrm flipH="1">
            <a:off x="3197911" y="4383669"/>
            <a:ext cx="1"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862018" y="4383669"/>
            <a:ext cx="1"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55244" y="4383669"/>
            <a:ext cx="2127812"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526125" y="4383669"/>
            <a:ext cx="1"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155244" y="4383669"/>
            <a:ext cx="1782502" cy="529738"/>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7" name="Document 26"/>
          <p:cNvSpPr/>
          <p:nvPr/>
        </p:nvSpPr>
        <p:spPr>
          <a:xfrm>
            <a:off x="10028680" y="4383669"/>
            <a:ext cx="960699" cy="674468"/>
          </a:xfrm>
          <a:prstGeom prst="flowChartDocumen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numCol="1" rtlCol="0" anchor="ctr"/>
          <a:lstStyle/>
          <a:p>
            <a:pPr algn="ctr"/>
            <a:endParaRPr lang="en-US" dirty="0" smtClean="0">
              <a:solidFill>
                <a:schemeClr val="tx1"/>
              </a:solidFill>
            </a:endParaRPr>
          </a:p>
        </p:txBody>
      </p:sp>
      <p:cxnSp>
        <p:nvCxnSpPr>
          <p:cNvPr id="28" name="Straight Arrow Connector 27"/>
          <p:cNvCxnSpPr>
            <a:stCxn id="12" idx="4"/>
          </p:cNvCxnSpPr>
          <p:nvPr/>
        </p:nvCxnSpPr>
        <p:spPr>
          <a:xfrm flipV="1">
            <a:off x="9272692" y="4913407"/>
            <a:ext cx="755988" cy="517443"/>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9511050" y="4224760"/>
            <a:ext cx="517630" cy="287770"/>
          </a:xfrm>
          <a:prstGeom prst="straightConnector1">
            <a:avLst/>
          </a:prstGeom>
          <a:ln w="25400">
            <a:solidFill>
              <a:schemeClr val="accent3"/>
            </a:solidFill>
            <a:miter lim="800000"/>
            <a:headEnd type="none" w="med" len="med"/>
            <a:tailEnd type="triangle"/>
          </a:ln>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136339" y="4512530"/>
            <a:ext cx="74699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chemeClr val="bg2"/>
              </a:buClr>
            </a:pPr>
            <a:r>
              <a:rPr lang="en-US" smtClean="0">
                <a:latin typeface="+mn-lt"/>
              </a:rPr>
              <a:t>export</a:t>
            </a:r>
            <a:endParaRPr lang="en-US" dirty="0" smtClean="0">
              <a:latin typeface="+mn-lt"/>
            </a:endParaRPr>
          </a:p>
        </p:txBody>
      </p:sp>
    </p:spTree>
    <p:extLst>
      <p:ext uri="{BB962C8B-B14F-4D97-AF65-F5344CB8AC3E}">
        <p14:creationId xmlns:p14="http://schemas.microsoft.com/office/powerpoint/2010/main" val="1624889850"/>
      </p:ext>
    </p:extLst>
  </p:cSld>
  <p:clrMapOvr>
    <a:masterClrMapping/>
  </p:clrMapOvr>
  <p:transition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Quiz</a:t>
            </a:r>
            <a:r>
              <a:rPr lang="mr-IN" altLang="mr-IN" dirty="0" smtClean="0"/>
              <a:t>…</a:t>
            </a:r>
            <a:endParaRPr lang="en-US" dirty="0"/>
          </a:p>
        </p:txBody>
      </p:sp>
      <p:sp>
        <p:nvSpPr>
          <p:cNvPr id="3" name="Slide Number Placeholder 2"/>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16</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numCol="1"/>
          <a:lstStyle/>
          <a:p>
            <a:r>
              <a:rPr lang="en-US" dirty="0" smtClean="0"/>
              <a:t>There are 7 questions in the Walkthrough document</a:t>
            </a:r>
          </a:p>
          <a:p>
            <a:r>
              <a:rPr lang="en-US" dirty="0" smtClean="0"/>
              <a:t>Please answer all questions</a:t>
            </a:r>
          </a:p>
          <a:p>
            <a:pPr lvl="1"/>
            <a:r>
              <a:rPr lang="en-US" dirty="0" smtClean="0"/>
              <a:t>Student files &gt; Exercises &gt; </a:t>
            </a:r>
            <a:r>
              <a:rPr lang="en-US" dirty="0" err="1" smtClean="0"/>
              <a:t>Questions.txt</a:t>
            </a:r>
            <a:endParaRPr lang="en-US" dirty="0" smtClean="0"/>
          </a:p>
        </p:txBody>
      </p:sp>
    </p:spTree>
    <p:extLst>
      <p:ext uri="{BB962C8B-B14F-4D97-AF65-F5344CB8AC3E}">
        <p14:creationId xmlns:p14="http://schemas.microsoft.com/office/powerpoint/2010/main" val="2121653698"/>
      </p:ext>
    </p:extLst>
  </p:cSld>
  <p:clrMapOvr>
    <a:masterClrMapping/>
  </p:clrMapOvr>
  <p:transition advClick="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Shape 1620"/>
          <p:cNvSpPr txBox="1">
            <a:spLocks noGrp="1"/>
          </p:cNvSpPr>
          <p:nvPr>
            <p:ph type="title"/>
          </p:nvPr>
        </p:nvSpPr>
        <p:spPr>
          <a:prstGeom prst="rect">
            <a:avLst/>
          </a:prstGeom>
          <a:noFill/>
          <a:ln>
            <a:noFill/>
          </a:ln>
        </p:spPr>
        <p:txBody>
          <a:bodyPr lIns="0" tIns="0" rIns="0" bIns="0" numCol="1" anchor="ctr" anchorCtr="0">
            <a:noAutofit/>
          </a:bodyPr>
          <a:lstStyle/>
          <a:p>
            <a:pPr marL="0" marR="0" lvl="0" indent="0" algn="ctr" rtl="0">
              <a:lnSpc>
                <a:spcPct val="60377"/>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Thank you</a:t>
            </a:r>
            <a:endParaRPr lang="en-US" sz="5300" b="0"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8152274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txBox="1"/>
          <p:nvPr/>
        </p:nvSpPr>
        <p:spPr>
          <a:xfrm>
            <a:off x="9628325" y="804864"/>
            <a:ext cx="246243" cy="492442"/>
          </a:xfrm>
          <a:prstGeom prst="rect">
            <a:avLst/>
          </a:prstGeom>
          <a:noFill/>
          <a:ln>
            <a:noFill/>
          </a:ln>
        </p:spPr>
        <p:txBody>
          <a:bodyPr lIns="121875" tIns="60925" rIns="121875" bIns="60925" numCol="1" anchor="t" anchorCtr="0">
            <a:noAutofit/>
          </a:bodyPr>
          <a:lstStyle/>
          <a:p>
            <a:pPr marL="0" marR="0" lvl="0" indent="0" algn="l" rtl="0">
              <a:spcBef>
                <a:spcPts val="0"/>
              </a:spcBef>
              <a:spcAft>
                <a:spcPts val="0"/>
              </a:spcAft>
              <a:buNone/>
            </a:pPr>
            <a:endParaRPr sz="24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1155241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lstStyle/>
          <a:p>
            <a:r>
              <a:rPr lang="en-US" dirty="0" smtClean="0"/>
              <a:t>Instructor introduction</a:t>
            </a:r>
            <a:endParaRPr lang="en-US" dirty="0"/>
          </a:p>
        </p:txBody>
      </p:sp>
      <p:sp>
        <p:nvSpPr>
          <p:cNvPr id="2" name="Slide Number Placeholder 1"/>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3" y="1212187"/>
            <a:ext cx="8945524" cy="5022850"/>
          </a:xfrm>
        </p:spPr>
        <p:txBody>
          <a:bodyPr numCol="1"/>
          <a:lstStyle/>
          <a:p>
            <a:r>
              <a:rPr lang="en-US" dirty="0"/>
              <a:t>Roy Prins</a:t>
            </a:r>
          </a:p>
          <a:p>
            <a:r>
              <a:rPr lang="en-US" dirty="0"/>
              <a:t>Principal Technical Instructor, Solutions Architect</a:t>
            </a:r>
          </a:p>
          <a:p>
            <a:r>
              <a:rPr lang="en-US" dirty="0" err="1"/>
              <a:t>MuleSoft</a:t>
            </a:r>
            <a:r>
              <a:rPr lang="en-US" dirty="0"/>
              <a:t> EMEA, Amsterdam </a:t>
            </a:r>
            <a:r>
              <a:rPr lang="en-US" dirty="0" smtClean="0"/>
              <a:t>office</a:t>
            </a:r>
          </a:p>
          <a:p>
            <a:endParaRPr lang="en-US" dirty="0"/>
          </a:p>
          <a:p>
            <a:r>
              <a:rPr lang="en-US" dirty="0" smtClean="0"/>
              <a:t>Background </a:t>
            </a:r>
            <a:endParaRPr lang="en-US" dirty="0"/>
          </a:p>
          <a:p>
            <a:pPr lvl="1"/>
            <a:r>
              <a:rPr lang="en-US" dirty="0"/>
              <a:t>Solutions architect, integration architect, software architect, Java developer</a:t>
            </a:r>
          </a:p>
          <a:p>
            <a:pPr lvl="1"/>
            <a:r>
              <a:rPr lang="en-US" dirty="0" err="1"/>
              <a:t>MuleSoft</a:t>
            </a:r>
            <a:r>
              <a:rPr lang="en-US" dirty="0"/>
              <a:t>, Terracotta/Software AG, </a:t>
            </a:r>
            <a:r>
              <a:rPr lang="en-US" dirty="0" err="1"/>
              <a:t>Ciber</a:t>
            </a:r>
            <a:r>
              <a:rPr lang="en-US" dirty="0"/>
              <a:t>, </a:t>
            </a:r>
            <a:r>
              <a:rPr lang="en-US" dirty="0" smtClean="0"/>
              <a:t>Atos</a:t>
            </a: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744" y="5187973"/>
            <a:ext cx="1639394" cy="544999"/>
          </a:xfrm>
          <a:prstGeom prst="rect">
            <a:avLst/>
          </a:prstGeom>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742" y="2896905"/>
            <a:ext cx="1669213" cy="558193"/>
          </a:xfrm>
          <a:prstGeom prst="rect">
            <a:avLst/>
          </a:prstGeom>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8742" y="3661688"/>
            <a:ext cx="1639395" cy="548222"/>
          </a:xfrm>
          <a:prstGeom prst="rect">
            <a:avLst/>
          </a:prstGeom>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107" y="1308681"/>
            <a:ext cx="982848" cy="1310464"/>
          </a:xfrm>
          <a:prstGeom prst="rect">
            <a:avLst/>
          </a:prstGeom>
          <a:effec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744" y="4419845"/>
            <a:ext cx="1669212" cy="558193"/>
          </a:xfrm>
          <a:prstGeom prst="rect">
            <a:avLst/>
          </a:prstGeom>
          <a:effectLst/>
        </p:spPr>
      </p:pic>
    </p:spTree>
    <p:extLst>
      <p:ext uri="{BB962C8B-B14F-4D97-AF65-F5344CB8AC3E}">
        <p14:creationId xmlns:p14="http://schemas.microsoft.com/office/powerpoint/2010/main" val="2135336768"/>
      </p:ext>
    </p:extLst>
  </p:cSld>
  <p:clrMapOvr>
    <a:masterClrMapping/>
  </p:clrMapOvr>
  <p:transition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introductions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4</a:t>
            </a:fld>
            <a:endParaRPr lang="en-US" dirty="0"/>
          </a:p>
        </p:txBody>
      </p:sp>
      <p:sp>
        <p:nvSpPr>
          <p:cNvPr id="4" name="Text Placeholder 3"/>
          <p:cNvSpPr>
            <a:spLocks noGrp="1"/>
          </p:cNvSpPr>
          <p:nvPr>
            <p:ph type="body" sz="quarter" idx="12"/>
          </p:nvPr>
        </p:nvSpPr>
        <p:spPr/>
        <p:txBody>
          <a:bodyPr/>
          <a:lstStyle/>
          <a:p>
            <a:r>
              <a:rPr lang="en-US" dirty="0"/>
              <a:t>Your name</a:t>
            </a:r>
          </a:p>
          <a:p>
            <a:r>
              <a:rPr lang="en-US" dirty="0" smtClean="0"/>
              <a:t>Company, role, and location</a:t>
            </a:r>
            <a:endParaRPr lang="en-US" dirty="0"/>
          </a:p>
          <a:p>
            <a:r>
              <a:rPr lang="en-US" dirty="0"/>
              <a:t>Experience with </a:t>
            </a:r>
          </a:p>
          <a:p>
            <a:pPr lvl="1"/>
            <a:r>
              <a:rPr lang="en-US" dirty="0"/>
              <a:t>Java / object-oriented programming</a:t>
            </a:r>
          </a:p>
          <a:p>
            <a:pPr lvl="1"/>
            <a:r>
              <a:rPr lang="en-US" dirty="0"/>
              <a:t>Eclipse</a:t>
            </a:r>
          </a:p>
          <a:p>
            <a:pPr lvl="1"/>
            <a:r>
              <a:rPr lang="en-US" dirty="0"/>
              <a:t>Anypoint Platform (if any)</a:t>
            </a:r>
          </a:p>
          <a:p>
            <a:r>
              <a:rPr lang="en-US" dirty="0"/>
              <a:t>Whether you plan on deploying on-prem to the cloud or both</a:t>
            </a:r>
          </a:p>
          <a:p>
            <a:r>
              <a:rPr lang="en-US" dirty="0"/>
              <a:t>What you want to get out of class</a:t>
            </a:r>
          </a:p>
          <a:p>
            <a:endParaRPr lang="en-US" dirty="0"/>
          </a:p>
        </p:txBody>
      </p:sp>
    </p:spTree>
    <p:extLst>
      <p:ext uri="{BB962C8B-B14F-4D97-AF65-F5344CB8AC3E}">
        <p14:creationId xmlns:p14="http://schemas.microsoft.com/office/powerpoint/2010/main" val="8665039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logistics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5</a:t>
            </a:fld>
            <a:endParaRPr lang="en-US" dirty="0"/>
          </a:p>
        </p:txBody>
      </p:sp>
      <p:sp>
        <p:nvSpPr>
          <p:cNvPr id="4" name="Text Placeholder 3"/>
          <p:cNvSpPr>
            <a:spLocks noGrp="1"/>
          </p:cNvSpPr>
          <p:nvPr>
            <p:ph type="body" sz="quarter" idx="12"/>
          </p:nvPr>
        </p:nvSpPr>
        <p:spPr/>
        <p:txBody>
          <a:bodyPr/>
          <a:lstStyle/>
          <a:p>
            <a:r>
              <a:rPr lang="en-US" dirty="0" smtClean="0"/>
              <a:t>Time</a:t>
            </a:r>
          </a:p>
          <a:p>
            <a:pPr lvl="1"/>
            <a:r>
              <a:rPr lang="en-US" dirty="0"/>
              <a:t>From 9am - 5pm</a:t>
            </a:r>
          </a:p>
          <a:p>
            <a:pPr lvl="1"/>
            <a:r>
              <a:rPr lang="en-US" dirty="0" smtClean="0"/>
              <a:t>1 </a:t>
            </a:r>
            <a:r>
              <a:rPr lang="en-US" dirty="0"/>
              <a:t>hour </a:t>
            </a:r>
            <a:r>
              <a:rPr lang="en-US" dirty="0" smtClean="0"/>
              <a:t>lunch/mid-class </a:t>
            </a:r>
            <a:r>
              <a:rPr lang="en-US" dirty="0"/>
              <a:t>break</a:t>
            </a:r>
          </a:p>
          <a:p>
            <a:pPr lvl="1"/>
            <a:r>
              <a:rPr lang="en-US" dirty="0"/>
              <a:t>15 minute break each morning and </a:t>
            </a:r>
            <a:r>
              <a:rPr lang="en-US" dirty="0" smtClean="0"/>
              <a:t>afternoon, more on demand</a:t>
            </a:r>
            <a:endParaRPr lang="en-US" dirty="0"/>
          </a:p>
          <a:p>
            <a:r>
              <a:rPr lang="en-US" dirty="0"/>
              <a:t>Course materials </a:t>
            </a:r>
            <a:r>
              <a:rPr lang="en-US" dirty="0" smtClean="0"/>
              <a:t>will be available prior to this session</a:t>
            </a:r>
            <a:endParaRPr lang="en-US" dirty="0"/>
          </a:p>
          <a:p>
            <a:r>
              <a:rPr lang="en-US" dirty="0"/>
              <a:t>We know you have two jobs to do this week!</a:t>
            </a:r>
          </a:p>
          <a:p>
            <a:pPr lvl="1"/>
            <a:r>
              <a:rPr lang="en-US" dirty="0"/>
              <a:t>If you have scheduled meetings, please let me know</a:t>
            </a:r>
          </a:p>
          <a:p>
            <a:pPr lvl="2"/>
            <a:r>
              <a:rPr lang="en-US" dirty="0"/>
              <a:t>We can try to schedule breaks </a:t>
            </a:r>
            <a:r>
              <a:rPr lang="en-US" dirty="0" smtClean="0"/>
              <a:t>around </a:t>
            </a:r>
            <a:r>
              <a:rPr lang="en-US" dirty="0"/>
              <a:t>them</a:t>
            </a:r>
          </a:p>
          <a:p>
            <a:endParaRPr lang="en-US" dirty="0"/>
          </a:p>
        </p:txBody>
      </p:sp>
    </p:spTree>
    <p:extLst>
      <p:ext uri="{BB962C8B-B14F-4D97-AF65-F5344CB8AC3E}">
        <p14:creationId xmlns:p14="http://schemas.microsoft.com/office/powerpoint/2010/main" val="12445546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numCol="1"/>
          <a:lstStyle/>
          <a:p>
            <a:r>
              <a:rPr lang="en-US" dirty="0" smtClean="0"/>
              <a:t>Introducing the course</a:t>
            </a:r>
            <a:endParaRPr lang="en-US" dirty="0"/>
          </a:p>
        </p:txBody>
      </p:sp>
    </p:spTree>
    <p:extLst>
      <p:ext uri="{BB962C8B-B14F-4D97-AF65-F5344CB8AC3E}">
        <p14:creationId xmlns:p14="http://schemas.microsoft.com/office/powerpoint/2010/main" val="1786685150"/>
      </p:ext>
    </p:extLst>
  </p:cSld>
  <p:clrMapOvr>
    <a:masterClrMapping/>
  </p:clrMapOvr>
  <p:transition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numCol="1"/>
          <a:lstStyle/>
          <a:p>
            <a:r>
              <a:rPr lang="en-US" dirty="0" smtClean="0"/>
              <a:t>Course objectives</a:t>
            </a:r>
            <a:endParaRPr lang="en-US" dirty="0"/>
          </a:p>
        </p:txBody>
      </p:sp>
      <p:sp>
        <p:nvSpPr>
          <p:cNvPr id="4" name="Text Placeholder 3"/>
          <p:cNvSpPr>
            <a:spLocks noGrp="1"/>
          </p:cNvSpPr>
          <p:nvPr>
            <p:ph type="body" sz="quarter" idx="12"/>
          </p:nvPr>
        </p:nvSpPr>
        <p:spPr/>
        <p:txBody>
          <a:bodyPr numCol="1"/>
          <a:lstStyle/>
          <a:p>
            <a:r>
              <a:rPr lang="en-US" dirty="0"/>
              <a:t>Understand performance and performance measuring</a:t>
            </a:r>
          </a:p>
          <a:p>
            <a:r>
              <a:rPr lang="en-US" dirty="0"/>
              <a:t>Develop highly performant applications that are optimized for high throughput and/or low latency</a:t>
            </a:r>
          </a:p>
          <a:p>
            <a:r>
              <a:rPr lang="en-US" dirty="0"/>
              <a:t>Tune </a:t>
            </a:r>
            <a:r>
              <a:rPr lang="en-US" dirty="0" smtClean="0"/>
              <a:t>applications and systems </a:t>
            </a:r>
            <a:r>
              <a:rPr lang="en-US" dirty="0"/>
              <a:t>for </a:t>
            </a:r>
            <a:r>
              <a:rPr lang="en-US" dirty="0" smtClean="0"/>
              <a:t>performance</a:t>
            </a:r>
          </a:p>
          <a:p>
            <a:r>
              <a:rPr lang="en-US" dirty="0" smtClean="0"/>
              <a:t>Understand high availability (HA) and reliability options and design considerations</a:t>
            </a:r>
            <a:endParaRPr lang="en-US" dirty="0"/>
          </a:p>
        </p:txBody>
      </p:sp>
    </p:spTree>
    <p:extLst>
      <p:ext uri="{BB962C8B-B14F-4D97-AF65-F5344CB8AC3E}">
        <p14:creationId xmlns:p14="http://schemas.microsoft.com/office/powerpoint/2010/main" val="553480049"/>
      </p:ext>
    </p:extLst>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Course outlines</a:t>
            </a:r>
            <a:endParaRPr lang="en-US" dirty="0"/>
          </a:p>
        </p:txBody>
      </p:sp>
      <p:sp>
        <p:nvSpPr>
          <p:cNvPr id="3" name="Slide Number Placeholder 2"/>
          <p:cNvSpPr>
            <a:spLocks noGrp="1"/>
          </p:cNvSpPr>
          <p:nvPr>
            <p:ph type="sldNum" sz="quarter" idx="11"/>
          </p:nvPr>
        </p:nvSpPr>
        <p:spPr/>
        <p:txBody>
          <a:bodyPr numCol="1"/>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numCol="1"/>
          <a:lstStyle/>
          <a:p>
            <a:r>
              <a:rPr lang="en-US" dirty="0"/>
              <a:t>Part 1: Performance </a:t>
            </a:r>
            <a:r>
              <a:rPr lang="en-US" dirty="0" smtClean="0"/>
              <a:t>Management</a:t>
            </a:r>
            <a:endParaRPr lang="en-US" dirty="0"/>
          </a:p>
          <a:p>
            <a:pPr lvl="1"/>
            <a:r>
              <a:rPr lang="en-US" dirty="0"/>
              <a:t>Module 1: Measuring P</a:t>
            </a:r>
            <a:r>
              <a:rPr lang="en-US" dirty="0" smtClean="0"/>
              <a:t>erformance</a:t>
            </a:r>
            <a:endParaRPr lang="en-US" dirty="0"/>
          </a:p>
          <a:p>
            <a:pPr lvl="1"/>
            <a:r>
              <a:rPr lang="en-US" dirty="0"/>
              <a:t>Module 2: </a:t>
            </a:r>
            <a:r>
              <a:rPr lang="en-US" dirty="0" smtClean="0"/>
              <a:t>Analyzing Performance</a:t>
            </a:r>
            <a:endParaRPr lang="en-US" dirty="0"/>
          </a:p>
          <a:p>
            <a:r>
              <a:rPr lang="en-US" dirty="0"/>
              <a:t>Part 2: Performance </a:t>
            </a:r>
            <a:r>
              <a:rPr lang="en-US" dirty="0" smtClean="0"/>
              <a:t>Tuning</a:t>
            </a:r>
            <a:endParaRPr lang="en-US" dirty="0"/>
          </a:p>
          <a:p>
            <a:pPr lvl="1"/>
            <a:r>
              <a:rPr lang="en-US" dirty="0"/>
              <a:t>Module 3: Developing </a:t>
            </a:r>
            <a:r>
              <a:rPr lang="en-US" dirty="0" smtClean="0"/>
              <a:t>for Performance, Scalability, and Reliability</a:t>
            </a:r>
            <a:endParaRPr lang="en-US" dirty="0"/>
          </a:p>
          <a:p>
            <a:pPr lvl="1"/>
            <a:r>
              <a:rPr lang="en-US" dirty="0"/>
              <a:t>Module 4: Optimizing P</a:t>
            </a:r>
            <a:r>
              <a:rPr lang="en-US" dirty="0" smtClean="0"/>
              <a:t>erformance</a:t>
            </a:r>
            <a:endParaRPr lang="en-US" dirty="0"/>
          </a:p>
        </p:txBody>
      </p:sp>
    </p:spTree>
    <p:extLst>
      <p:ext uri="{BB962C8B-B14F-4D97-AF65-F5344CB8AC3E}">
        <p14:creationId xmlns:p14="http://schemas.microsoft.com/office/powerpoint/2010/main" val="1587508386"/>
      </p:ext>
    </p:extLst>
  </p:cSld>
  <p:clrMapOvr>
    <a:masterClrMapping/>
  </p:clrMapOvr>
  <p:transition advClick="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9</a:t>
            </a:fld>
            <a:endParaRPr lang="en-US" dirty="0"/>
          </a:p>
        </p:txBody>
      </p:sp>
      <p:sp>
        <p:nvSpPr>
          <p:cNvPr id="4" name="Text Placeholder 3"/>
          <p:cNvSpPr>
            <a:spLocks noGrp="1"/>
          </p:cNvSpPr>
          <p:nvPr>
            <p:ph type="body" sz="quarter" idx="12"/>
          </p:nvPr>
        </p:nvSpPr>
        <p:spPr/>
        <p:txBody>
          <a:bodyPr/>
          <a:lstStyle/>
          <a:p>
            <a:r>
              <a:rPr lang="en-US" dirty="0"/>
              <a:t>Available on MuleSoft Learning Management System </a:t>
            </a:r>
          </a:p>
          <a:p>
            <a:pPr lvl="1"/>
            <a:r>
              <a:rPr lang="en-US" dirty="0">
                <a:hlinkClick r:id="rId2"/>
              </a:rPr>
              <a:t>http://training.mulesoft.com/login.html</a:t>
            </a:r>
            <a:r>
              <a:rPr lang="en-US" dirty="0"/>
              <a:t> </a:t>
            </a:r>
          </a:p>
          <a:p>
            <a:pPr lvl="1"/>
            <a:endParaRPr lang="en-US" dirty="0"/>
          </a:p>
          <a:p>
            <a:r>
              <a:rPr lang="en-US" dirty="0"/>
              <a:t>Student files (ZIP)</a:t>
            </a:r>
          </a:p>
          <a:p>
            <a:pPr lvl="1"/>
            <a:r>
              <a:rPr lang="en-US" dirty="0"/>
              <a:t>Starting files needed to complete some of the exercises</a:t>
            </a:r>
          </a:p>
          <a:p>
            <a:pPr lvl="1"/>
            <a:r>
              <a:rPr lang="en-US" dirty="0"/>
              <a:t>Solution files</a:t>
            </a:r>
          </a:p>
          <a:p>
            <a:pPr lvl="1"/>
            <a:endParaRPr lang="en-US" dirty="0"/>
          </a:p>
          <a:p>
            <a:r>
              <a:rPr lang="en-US" dirty="0"/>
              <a:t>Student manual (PDF) with steps for walkthroughs</a:t>
            </a:r>
          </a:p>
          <a:p>
            <a:r>
              <a:rPr lang="en-US" dirty="0"/>
              <a:t>Course slides (ZIP of PDFs)</a:t>
            </a:r>
          </a:p>
          <a:p>
            <a:pPr marL="0" indent="0">
              <a:buNone/>
            </a:pPr>
            <a:endParaRPr lang="en-US" dirty="0"/>
          </a:p>
        </p:txBody>
      </p:sp>
    </p:spTree>
    <p:extLst>
      <p:ext uri="{BB962C8B-B14F-4D97-AF65-F5344CB8AC3E}">
        <p14:creationId xmlns:p14="http://schemas.microsoft.com/office/powerpoint/2010/main" val="9166131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10733</TotalTime>
  <Words>466</Words>
  <Application>Microsoft Macintosh PowerPoint</Application>
  <PresentationFormat>Custom</PresentationFormat>
  <Paragraphs>114</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ＭＳ Ｐゴシック</vt:lpstr>
      <vt:lpstr>Open Sans</vt:lpstr>
      <vt:lpstr>Ubuntu</vt:lpstr>
      <vt:lpstr>Verdana</vt:lpstr>
      <vt:lpstr>Mulesoft Corporate Template_DRAFT_0623</vt:lpstr>
      <vt:lpstr>Developing Mule Applications for Performance</vt:lpstr>
      <vt:lpstr>PowerPoint Presentation</vt:lpstr>
      <vt:lpstr>Instructor introduction</vt:lpstr>
      <vt:lpstr>Student introductions</vt:lpstr>
      <vt:lpstr>Course logistics</vt:lpstr>
      <vt:lpstr>Introducing the course</vt:lpstr>
      <vt:lpstr>Course objectives</vt:lpstr>
      <vt:lpstr>Course outlines</vt:lpstr>
      <vt:lpstr>Course materials</vt:lpstr>
      <vt:lpstr>Requirements/prerequisites</vt:lpstr>
      <vt:lpstr>Walkthrough: Set up your computer for class</vt:lpstr>
      <vt:lpstr>Use case</vt:lpstr>
      <vt:lpstr>Introduction</vt:lpstr>
      <vt:lpstr>About ACME Bank</vt:lpstr>
      <vt:lpstr>What’s next for ACME Bank</vt:lpstr>
      <vt:lpstr>Quiz…</vt:lpstr>
      <vt:lpstr>Thank you</vt:lpstr>
    </vt:vector>
  </TitlesOfParts>
  <Company>Mulesoft</Company>
  <LinksUpToDate>false</LinksUpToDate>
  <SharedDoc>false</SharedDoc>
  <HyperlinkBase/>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Roy Prins</cp:lastModifiedBy>
  <cp:revision>213</cp:revision>
  <dcterms:created xsi:type="dcterms:W3CDTF">2015-06-24T17:51:03Z</dcterms:created>
  <dcterms:modified xsi:type="dcterms:W3CDTF">2017-09-12T09:48:09Z</dcterms:modified>
</cp:coreProperties>
</file>