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4"/>
  </p:notesMasterIdLst>
  <p:handoutMasterIdLst>
    <p:handoutMasterId r:id="rId35"/>
  </p:handoutMasterIdLst>
  <p:sldIdLst>
    <p:sldId id="33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0A1DF"/>
    <a:srgbClr val="999899"/>
    <a:srgbClr val="000000"/>
    <a:srgbClr val="FFFFFF"/>
    <a:srgbClr val="1D1D1C"/>
    <a:srgbClr val="414042"/>
    <a:srgbClr val="00607C"/>
    <a:srgbClr val="646469"/>
    <a:srgbClr val="00B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9" autoAdjust="0"/>
    <p:restoredTop sz="96272" autoAdjust="0"/>
  </p:normalViewPr>
  <p:slideViewPr>
    <p:cSldViewPr snapToGrid="0" snapToObjects="1">
      <p:cViewPr varScale="1">
        <p:scale>
          <a:sx n="126" d="100"/>
          <a:sy n="126" d="100"/>
        </p:scale>
        <p:origin x="832" y="192"/>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6/12/17</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6/12/17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9" name="Shape 6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SzPct val="25000"/>
              <a:buNone/>
            </a:pPr>
            <a:endParaRPr sz="1600" b="0" i="0" u="none" strike="noStrike" cap="none">
              <a:solidFill>
                <a:schemeClr val="dk1"/>
              </a:solidFill>
              <a:latin typeface="Verdana"/>
              <a:ea typeface="Verdana"/>
              <a:cs typeface="Verdana"/>
              <a:sym typeface="Verdana"/>
            </a:endParaRPr>
          </a:p>
        </p:txBody>
      </p:sp>
      <p:sp>
        <p:nvSpPr>
          <p:cNvPr id="610" name="Shape 6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4164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6" name="Shape 6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43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9</a:t>
            </a:fld>
            <a:endParaRPr lang="en-US" dirty="0"/>
          </a:p>
        </p:txBody>
      </p:sp>
    </p:spTree>
    <p:extLst>
      <p:ext uri="{BB962C8B-B14F-4D97-AF65-F5344CB8AC3E}">
        <p14:creationId xmlns:p14="http://schemas.microsoft.com/office/powerpoint/2010/main" val="189502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Shape 18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69" name="Shape 18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604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Shape 19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39" name="Shape 19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94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5E011A-69A2-1D4E-B3EE-C7DE7E7E5E44}" type="slidenum">
              <a:rPr lang="en-US" smtClean="0"/>
              <a:pPr>
                <a:defRPr/>
              </a:pPr>
              <a:t>23</a:t>
            </a:fld>
            <a:endParaRPr lang="en-US" dirty="0"/>
          </a:p>
        </p:txBody>
      </p:sp>
    </p:spTree>
    <p:extLst>
      <p:ext uri="{BB962C8B-B14F-4D97-AF65-F5344CB8AC3E}">
        <p14:creationId xmlns:p14="http://schemas.microsoft.com/office/powerpoint/2010/main" val="1712374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Shape 16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8" name="Shape 1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03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3234"/>
            <a:ext cx="1205509" cy="355415"/>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26761"/>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_Cover">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2588669"/>
            <a:ext cx="10959363" cy="2725207"/>
          </a:xfrm>
        </p:spPr>
        <p:txBody>
          <a:bodyPr anchor="t" anchorCtr="0"/>
          <a:lstStyle>
            <a:lvl1pPr>
              <a:lnSpc>
                <a:spcPct val="100000"/>
              </a:lnSpc>
              <a:defRPr sz="5300"/>
            </a:lvl1pPr>
          </a:lstStyle>
          <a:p>
            <a:r>
              <a:rPr lang="en-US" dirty="0" smtClean="0"/>
              <a:t>Presentation Title</a:t>
            </a:r>
            <a:endParaRPr lang="en-US" dirty="0"/>
          </a:p>
        </p:txBody>
      </p:sp>
      <p:pic>
        <p:nvPicPr>
          <p:cNvPr id="6" name="Picture 5"/>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7" name="Picture 6"/>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834" y="649033"/>
            <a:ext cx="3461214" cy="1020911"/>
          </a:xfrm>
          <a:prstGeom prst="rect">
            <a:avLst/>
          </a:prstGeom>
        </p:spPr>
      </p:pic>
    </p:spTree>
    <p:extLst>
      <p:ext uri="{BB962C8B-B14F-4D97-AF65-F5344CB8AC3E}">
        <p14:creationId xmlns:p14="http://schemas.microsoft.com/office/powerpoint/2010/main" val="72282059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306281463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Section divider">
    <p:bg>
      <p:bgPr>
        <a:solidFill>
          <a:srgbClr val="32303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605919"/>
            <a:ext cx="10959363" cy="3208286"/>
          </a:xfrm>
        </p:spPr>
        <p:txBody>
          <a:bodyPr anchor="t" anchorCtr="0"/>
          <a:lstStyle>
            <a:lvl1pPr>
              <a:lnSpc>
                <a:spcPct val="100000"/>
              </a:lnSpc>
              <a:defRPr sz="5300"/>
            </a:lvl1pPr>
          </a:lstStyle>
          <a:p>
            <a:r>
              <a:rPr lang="en-US" dirty="0" smtClean="0"/>
              <a:t>Section divider title</a:t>
            </a:r>
            <a:endParaRPr lang="en-US" dirty="0"/>
          </a:p>
        </p:txBody>
      </p:sp>
    </p:spTree>
    <p:extLst>
      <p:ext uri="{BB962C8B-B14F-4D97-AF65-F5344CB8AC3E}">
        <p14:creationId xmlns:p14="http://schemas.microsoft.com/office/powerpoint/2010/main" val="265057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extLst>
      <p:ext uri="{BB962C8B-B14F-4D97-AF65-F5344CB8AC3E}">
        <p14:creationId xmlns:p14="http://schemas.microsoft.com/office/powerpoint/2010/main" val="3877512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 id="2147483763" r:id="rId19"/>
    <p:sldLayoutId id="2147483764" r:id="rId20"/>
  </p:sldLayoutIdLst>
  <p:transitio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1" Type="http://schemas.openxmlformats.org/officeDocument/2006/relationships/hyperlink" Target="https://www.splunk.com/" TargetMode="External"/><Relationship Id="rId12" Type="http://schemas.openxmlformats.org/officeDocument/2006/relationships/hyperlink" Target="https://www.elastic.co/products" TargetMode="External"/><Relationship Id="rId13" Type="http://schemas.openxmlformats.org/officeDocument/2006/relationships/hyperlink" Target="https://github.com/irockel/tda" TargetMode="External"/><Relationship Id="rId14" Type="http://schemas.openxmlformats.org/officeDocument/2006/relationships/hyperlink" Target="http://www.pentaho.com/" TargetMode="External"/><Relationship Id="rId15" Type="http://schemas.openxmlformats.org/officeDocument/2006/relationships/hyperlink" Target="http://community.jaspersoft.com/" TargetMode="External"/><Relationship Id="rId16" Type="http://schemas.openxmlformats.org/officeDocument/2006/relationships/hyperlink" Target="https://www.tableau.com/" TargetMode="External"/><Relationship Id="rId17" Type="http://schemas.openxmlformats.org/officeDocument/2006/relationships/hyperlink" Target="https://www.yellowfinbi.com/" TargetMode="External"/><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www.appdynamics.com/" TargetMode="External"/><Relationship Id="rId4" Type="http://schemas.openxmlformats.org/officeDocument/2006/relationships/hyperlink" Target="https://newrelic.com/" TargetMode="External"/><Relationship Id="rId5" Type="http://schemas.openxmlformats.org/officeDocument/2006/relationships/hyperlink" Target="https://www.nagios.org/" TargetMode="External"/><Relationship Id="rId6" Type="http://schemas.openxmlformats.org/officeDocument/2006/relationships/hyperlink" Target="https://h20392.www2.hpe.com/portal/swdepot/displayProductInfo.do?productNumber=PERFMINFO" TargetMode="External"/><Relationship Id="rId7" Type="http://schemas.openxmlformats.org/officeDocument/2006/relationships/hyperlink" Target="https://www.ibm.com/software/tivoli" TargetMode="External"/><Relationship Id="rId8" Type="http://schemas.openxmlformats.org/officeDocument/2006/relationships/hyperlink" Target="http://www.zabbix.com/" TargetMode="External"/><Relationship Id="rId9" Type="http://schemas.openxmlformats.org/officeDocument/2006/relationships/hyperlink" Target="http://jmeter.apache.org/" TargetMode="External"/><Relationship Id="rId10" Type="http://schemas.openxmlformats.org/officeDocument/2006/relationships/hyperlink" Target="https://www.loadui.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a:t>
            </a:r>
            <a:br>
              <a:rPr lang="en-US" dirty="0" smtClean="0"/>
            </a:br>
            <a:r>
              <a:rPr lang="en-US" dirty="0" smtClean="0"/>
              <a:t>Measuring Performance</a:t>
            </a:r>
            <a:endParaRPr lang="en-US" dirty="0"/>
          </a:p>
        </p:txBody>
      </p:sp>
    </p:spTree>
    <p:extLst>
      <p:ext uri="{BB962C8B-B14F-4D97-AF65-F5344CB8AC3E}">
        <p14:creationId xmlns:p14="http://schemas.microsoft.com/office/powerpoint/2010/main" val="1307322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Defining performance goals</a:t>
            </a:r>
            <a:endParaRPr lang="en-US" dirty="0"/>
          </a:p>
        </p:txBody>
      </p:sp>
    </p:spTree>
    <p:extLst>
      <p:ext uri="{BB962C8B-B14F-4D97-AF65-F5344CB8AC3E}">
        <p14:creationId xmlns:p14="http://schemas.microsoft.com/office/powerpoint/2010/main" val="15108759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Shape 1871"/>
          <p:cNvSpPr txBox="1">
            <a:spLocks noGrp="1"/>
          </p:cNvSpPr>
          <p:nvPr>
            <p:ph type="title"/>
          </p:nvPr>
        </p:nvSpPr>
        <p:spPr/>
        <p:txBody>
          <a:bodyPr/>
          <a:lstStyle/>
          <a:p>
            <a:pPr lvl="0"/>
            <a:r>
              <a:rPr lang="en-US" smtClean="0">
                <a:sym typeface="Verdana"/>
              </a:rPr>
              <a:t>Identifying performance goals</a:t>
            </a:r>
            <a:endParaRPr lang="en-US">
              <a:sym typeface="Verdana"/>
            </a:endParaRPr>
          </a:p>
        </p:txBody>
      </p:sp>
      <p:sp>
        <p:nvSpPr>
          <p:cNvPr id="1872" name="Shape 1872"/>
          <p:cNvSpPr txBox="1">
            <a:spLocks noGrp="1"/>
          </p:cNvSpPr>
          <p:nvPr>
            <p:ph type="sldNum" sz="quarter" idx="11"/>
          </p:nvPr>
        </p:nvSpPr>
        <p:spPr/>
        <p:txBody>
          <a:bodyPr/>
          <a:lstStyle/>
          <a:p>
            <a:pPr lvl="0"/>
            <a:fld id="{00000000-1234-1234-1234-123412341234}" type="slidenum">
              <a:rPr lang="en-US" smtClean="0">
                <a:sym typeface="Verdana"/>
              </a:rPr>
              <a:pPr lvl="0"/>
              <a:t>11</a:t>
            </a:fld>
            <a:endParaRPr lang="en-US">
              <a:sym typeface="Verdana"/>
            </a:endParaRPr>
          </a:p>
        </p:txBody>
      </p:sp>
      <p:sp>
        <p:nvSpPr>
          <p:cNvPr id="1873" name="Shape 1873"/>
          <p:cNvSpPr txBox="1">
            <a:spLocks noGrp="1"/>
          </p:cNvSpPr>
          <p:nvPr>
            <p:ph type="body" sz="quarter" idx="12"/>
          </p:nvPr>
        </p:nvSpPr>
        <p:spPr/>
        <p:txBody>
          <a:bodyPr/>
          <a:lstStyle/>
          <a:p>
            <a:pPr lvl="0"/>
            <a:r>
              <a:rPr lang="en-US" smtClean="0">
                <a:sym typeface="Verdana"/>
              </a:rPr>
              <a:t>Applications can be tuned for various opposing goals</a:t>
            </a:r>
          </a:p>
          <a:p>
            <a:pPr lvl="1"/>
            <a:r>
              <a:rPr lang="en-US" smtClean="0">
                <a:sym typeface="Verdana"/>
              </a:rPr>
              <a:t>Performance</a:t>
            </a:r>
          </a:p>
          <a:p>
            <a:pPr lvl="2"/>
            <a:r>
              <a:rPr lang="en-US" smtClean="0">
                <a:sym typeface="Verdana"/>
              </a:rPr>
              <a:t>High throughput</a:t>
            </a:r>
          </a:p>
          <a:p>
            <a:pPr lvl="2"/>
            <a:r>
              <a:rPr lang="en-US" smtClean="0">
                <a:sym typeface="Verdana"/>
              </a:rPr>
              <a:t>Low latency</a:t>
            </a:r>
          </a:p>
          <a:p>
            <a:pPr lvl="2"/>
            <a:r>
              <a:rPr lang="en-US" smtClean="0">
                <a:sym typeface="Verdana"/>
              </a:rPr>
              <a:t>High concurrency</a:t>
            </a:r>
          </a:p>
          <a:p>
            <a:pPr lvl="1"/>
            <a:r>
              <a:rPr lang="en-US" smtClean="0">
                <a:sym typeface="Verdana"/>
              </a:rPr>
              <a:t>High availability</a:t>
            </a:r>
          </a:p>
          <a:p>
            <a:pPr lvl="1"/>
            <a:r>
              <a:rPr lang="en-US" smtClean="0">
                <a:sym typeface="Verdana"/>
              </a:rPr>
              <a:t>Reliability </a:t>
            </a:r>
          </a:p>
          <a:p>
            <a:pPr lvl="1"/>
            <a:r>
              <a:rPr lang="en-US" smtClean="0">
                <a:sym typeface="Verdana"/>
              </a:rPr>
              <a:t>Security</a:t>
            </a:r>
          </a:p>
          <a:p>
            <a:pPr lvl="0"/>
            <a:r>
              <a:rPr lang="en-US" smtClean="0">
                <a:sym typeface="Verdana"/>
              </a:rPr>
              <a:t>Performance requirements, service level agreements (SLAs), and other business goals should be clearly agreed upon and documented</a:t>
            </a:r>
          </a:p>
          <a:p>
            <a:pPr lvl="0"/>
            <a:endParaRPr lang="en-US" dirty="0">
              <a:sym typeface="Verdana"/>
            </a:endParaRPr>
          </a:p>
        </p:txBody>
      </p:sp>
    </p:spTree>
    <p:extLst>
      <p:ext uri="{BB962C8B-B14F-4D97-AF65-F5344CB8AC3E}">
        <p14:creationId xmlns:p14="http://schemas.microsoft.com/office/powerpoint/2010/main" val="10035047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Shape 1941"/>
          <p:cNvSpPr txBox="1">
            <a:spLocks noGrp="1"/>
          </p:cNvSpPr>
          <p:nvPr>
            <p:ph type="title"/>
          </p:nvPr>
        </p:nvSpPr>
        <p:spPr/>
        <p:txBody>
          <a:bodyPr/>
          <a:lstStyle/>
          <a:p>
            <a:pPr lvl="0"/>
            <a:r>
              <a:rPr lang="en-US" smtClean="0">
                <a:sym typeface="Verdana"/>
              </a:rPr>
              <a:t>Mapping performance requirements</a:t>
            </a:r>
            <a:endParaRPr lang="en-US">
              <a:sym typeface="Verdana"/>
            </a:endParaRPr>
          </a:p>
        </p:txBody>
      </p:sp>
      <p:sp>
        <p:nvSpPr>
          <p:cNvPr id="1942" name="Shape 1942"/>
          <p:cNvSpPr txBox="1">
            <a:spLocks noGrp="1"/>
          </p:cNvSpPr>
          <p:nvPr>
            <p:ph type="sldNum" sz="quarter" idx="11"/>
          </p:nvPr>
        </p:nvSpPr>
        <p:spPr/>
        <p:txBody>
          <a:bodyPr/>
          <a:lstStyle/>
          <a:p>
            <a:pPr lvl="0"/>
            <a:fld id="{00000000-1234-1234-1234-123412341234}" type="slidenum">
              <a:rPr lang="en-US" smtClean="0">
                <a:sym typeface="Verdana"/>
              </a:rPr>
              <a:pPr lvl="0"/>
              <a:t>12</a:t>
            </a:fld>
            <a:endParaRPr lang="en-US">
              <a:sym typeface="Verdana"/>
            </a:endParaRPr>
          </a:p>
        </p:txBody>
      </p:sp>
      <p:sp>
        <p:nvSpPr>
          <p:cNvPr id="1943" name="Shape 1943"/>
          <p:cNvSpPr txBox="1">
            <a:spLocks noGrp="1"/>
          </p:cNvSpPr>
          <p:nvPr>
            <p:ph type="body" sz="quarter" idx="12"/>
          </p:nvPr>
        </p:nvSpPr>
        <p:spPr/>
        <p:txBody>
          <a:bodyPr/>
          <a:lstStyle/>
          <a:p>
            <a:pPr lvl="0"/>
            <a:r>
              <a:rPr lang="en-US" dirty="0" smtClean="0">
                <a:sym typeface="Verdana"/>
              </a:rPr>
              <a:t>Concurrent user requests</a:t>
            </a:r>
          </a:p>
          <a:p>
            <a:pPr lvl="1"/>
            <a:r>
              <a:rPr lang="en-US" dirty="0" smtClean="0">
                <a:sym typeface="Verdana"/>
              </a:rPr>
              <a:t>Typically business requirements determine the concurrency</a:t>
            </a:r>
          </a:p>
          <a:p>
            <a:pPr lvl="0"/>
            <a:r>
              <a:rPr lang="en-US" dirty="0" smtClean="0">
                <a:sym typeface="Verdana"/>
              </a:rPr>
              <a:t>Processing time</a:t>
            </a:r>
          </a:p>
          <a:p>
            <a:pPr lvl="1"/>
            <a:r>
              <a:rPr lang="en-US" dirty="0" smtClean="0">
                <a:sym typeface="Verdana"/>
              </a:rPr>
              <a:t>Unit tests reveal end to end processing time for the flow</a:t>
            </a:r>
          </a:p>
          <a:p>
            <a:pPr lvl="0"/>
            <a:r>
              <a:rPr lang="en-US" dirty="0" smtClean="0">
                <a:sym typeface="Verdana"/>
              </a:rPr>
              <a:t>Response time </a:t>
            </a:r>
          </a:p>
          <a:p>
            <a:pPr lvl="1"/>
            <a:r>
              <a:rPr lang="en-US" dirty="0" smtClean="0">
                <a:sym typeface="Verdana"/>
              </a:rPr>
              <a:t>Business requirements define the response time</a:t>
            </a:r>
          </a:p>
          <a:p>
            <a:pPr lvl="1"/>
            <a:r>
              <a:rPr lang="en-US" dirty="0" smtClean="0">
                <a:sym typeface="Verdana"/>
              </a:rPr>
              <a:t>Response time = average of thread pool waiting time in work queue + average  processing time (of component, flow, </a:t>
            </a:r>
            <a:r>
              <a:rPr lang="en-US" dirty="0" err="1" smtClean="0">
                <a:sym typeface="Verdana"/>
              </a:rPr>
              <a:t>etc</a:t>
            </a:r>
            <a:r>
              <a:rPr lang="en-US" dirty="0" smtClean="0">
                <a:sym typeface="Verdana"/>
              </a:rPr>
              <a:t>)</a:t>
            </a:r>
          </a:p>
          <a:p>
            <a:pPr lvl="0"/>
            <a:r>
              <a:rPr lang="en-US" dirty="0" smtClean="0">
                <a:sym typeface="Verdana"/>
              </a:rPr>
              <a:t>Timeout time</a:t>
            </a:r>
          </a:p>
          <a:p>
            <a:pPr lvl="1"/>
            <a:r>
              <a:rPr lang="en-US" dirty="0" smtClean="0">
                <a:sym typeface="Verdana"/>
              </a:rPr>
              <a:t>Business requirements define the timeout </a:t>
            </a:r>
          </a:p>
          <a:p>
            <a:pPr lvl="0"/>
            <a:endParaRPr lang="en-US" dirty="0">
              <a:sym typeface="Verdana"/>
            </a:endParaRPr>
          </a:p>
        </p:txBody>
      </p:sp>
    </p:spTree>
    <p:extLst>
      <p:ext uri="{BB962C8B-B14F-4D97-AF65-F5344CB8AC3E}">
        <p14:creationId xmlns:p14="http://schemas.microsoft.com/office/powerpoint/2010/main" val="83416220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to watch (1/7)</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Response times and throughput</a:t>
            </a:r>
          </a:p>
          <a:p>
            <a:r>
              <a:rPr lang="en-US" dirty="0" smtClean="0"/>
              <a:t>Application response time measures how long it takes for the (trans)action in an application to complete</a:t>
            </a:r>
          </a:p>
          <a:p>
            <a:r>
              <a:rPr lang="en-US" dirty="0" smtClean="0"/>
              <a:t>Can be looked at from different levels</a:t>
            </a:r>
          </a:p>
          <a:p>
            <a:pPr lvl="1"/>
            <a:r>
              <a:rPr lang="en-US" dirty="0" smtClean="0"/>
              <a:t>End to end</a:t>
            </a:r>
          </a:p>
          <a:p>
            <a:pPr lvl="1"/>
            <a:r>
              <a:rPr lang="en-US" dirty="0" smtClean="0"/>
              <a:t>Interface level (e.g. HTTP in case of APIs/</a:t>
            </a:r>
            <a:r>
              <a:rPr lang="en-US" dirty="0" err="1" smtClean="0"/>
              <a:t>microservices</a:t>
            </a:r>
            <a:r>
              <a:rPr lang="en-US" dirty="0" smtClean="0"/>
              <a:t>)</a:t>
            </a:r>
          </a:p>
          <a:p>
            <a:pPr lvl="1"/>
            <a:r>
              <a:rPr lang="en-US" dirty="0" smtClean="0"/>
              <a:t>Flow level</a:t>
            </a:r>
          </a:p>
          <a:p>
            <a:pPr lvl="1"/>
            <a:r>
              <a:rPr lang="en-US" dirty="0" smtClean="0"/>
              <a:t>Component level</a:t>
            </a:r>
          </a:p>
          <a:p>
            <a:r>
              <a:rPr lang="en-US" dirty="0" smtClean="0"/>
              <a:t>Usually expressed using a unit of time (e.g. transactions/minute)</a:t>
            </a:r>
          </a:p>
          <a:p>
            <a:r>
              <a:rPr lang="en-US" dirty="0" smtClean="0"/>
              <a:t>Make </a:t>
            </a:r>
            <a:r>
              <a:rPr lang="en-US" dirty="0"/>
              <a:t>sure the collection methods you use allow you to look at the data from different angles and get down to the percentile </a:t>
            </a:r>
            <a:r>
              <a:rPr lang="en-US" dirty="0" smtClean="0"/>
              <a:t>level</a:t>
            </a:r>
            <a:endParaRPr lang="en-US" dirty="0"/>
          </a:p>
        </p:txBody>
      </p:sp>
    </p:spTree>
    <p:extLst>
      <p:ext uri="{BB962C8B-B14F-4D97-AF65-F5344CB8AC3E}">
        <p14:creationId xmlns:p14="http://schemas.microsoft.com/office/powerpoint/2010/main" val="113787469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to watch (2/7)</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Load average</a:t>
            </a:r>
          </a:p>
          <a:p>
            <a:r>
              <a:rPr lang="en-US" dirty="0" smtClean="0"/>
              <a:t>Metric that is often divided into units</a:t>
            </a:r>
          </a:p>
          <a:p>
            <a:pPr lvl="1"/>
            <a:r>
              <a:rPr lang="en-US" dirty="0" smtClean="0"/>
              <a:t>E.g. last minute, hour, 24 hours</a:t>
            </a:r>
          </a:p>
          <a:p>
            <a:r>
              <a:rPr lang="en-US" dirty="0" smtClean="0"/>
              <a:t>Averages can be affected by spikes</a:t>
            </a:r>
          </a:p>
          <a:p>
            <a:r>
              <a:rPr lang="en-US" dirty="0" smtClean="0"/>
              <a:t>Define the median and mode, and use this for benchmarking or setting tolerances</a:t>
            </a:r>
            <a:endParaRPr lang="en-US" dirty="0"/>
          </a:p>
        </p:txBody>
      </p:sp>
    </p:spTree>
    <p:extLst>
      <p:ext uri="{BB962C8B-B14F-4D97-AF65-F5344CB8AC3E}">
        <p14:creationId xmlns:p14="http://schemas.microsoft.com/office/powerpoint/2010/main" val="91815594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to watch (3/7)</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Error rates</a:t>
            </a:r>
          </a:p>
          <a:p>
            <a:r>
              <a:rPr lang="en-US" dirty="0" smtClean="0"/>
              <a:t>There are different ways to look at error rates</a:t>
            </a:r>
          </a:p>
          <a:p>
            <a:pPr lvl="1"/>
            <a:r>
              <a:rPr lang="en-US" dirty="0" smtClean="0"/>
              <a:t>E.g. whole application, http transport level, flow level, connector level</a:t>
            </a:r>
          </a:p>
          <a:p>
            <a:r>
              <a:rPr lang="en-US" dirty="0" smtClean="0"/>
              <a:t>Often overlooked: Error rates for specific (trans)actions</a:t>
            </a:r>
          </a:p>
          <a:p>
            <a:pPr lvl="1"/>
            <a:r>
              <a:rPr lang="en-US" dirty="0" smtClean="0"/>
              <a:t>Number of times a certain operation fails and produces an error log or exception</a:t>
            </a:r>
          </a:p>
          <a:p>
            <a:r>
              <a:rPr lang="en-US" dirty="0" smtClean="0"/>
              <a:t>Takeaways</a:t>
            </a:r>
          </a:p>
          <a:p>
            <a:pPr lvl="1"/>
            <a:r>
              <a:rPr lang="en-US" dirty="0"/>
              <a:t>H</a:t>
            </a:r>
            <a:r>
              <a:rPr lang="en-US" dirty="0" smtClean="0"/>
              <a:t>igh level data is often not enough to get down to a root cause</a:t>
            </a:r>
          </a:p>
          <a:p>
            <a:pPr lvl="1"/>
            <a:r>
              <a:rPr lang="en-US" dirty="0" smtClean="0"/>
              <a:t>Use log analyzers or exception monitors/checkers</a:t>
            </a:r>
            <a:endParaRPr lang="en-US" dirty="0"/>
          </a:p>
        </p:txBody>
      </p:sp>
    </p:spTree>
    <p:extLst>
      <p:ext uri="{BB962C8B-B14F-4D97-AF65-F5344CB8AC3E}">
        <p14:creationId xmlns:p14="http://schemas.microsoft.com/office/powerpoint/2010/main" val="177694711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to watch (4/7)</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16</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Garbage Collection rate and pause duration</a:t>
            </a:r>
          </a:p>
          <a:p>
            <a:r>
              <a:rPr lang="en-US" dirty="0" smtClean="0"/>
              <a:t>GC cycles can cause an application’s throughput and response time to take a deep dive</a:t>
            </a:r>
          </a:p>
          <a:p>
            <a:r>
              <a:rPr lang="en-US" dirty="0" smtClean="0"/>
              <a:t>The JVM’s garbage collector often uses a “stop the world” scenario, which temporarily pauses an application</a:t>
            </a:r>
          </a:p>
          <a:p>
            <a:r>
              <a:rPr lang="en-US" dirty="0" smtClean="0"/>
              <a:t>Analyzing GC log files is key to understanding the frequency and duration of GC cycle</a:t>
            </a:r>
          </a:p>
          <a:p>
            <a:pPr lvl="1"/>
            <a:r>
              <a:rPr lang="en-US" dirty="0" smtClean="0"/>
              <a:t>Third party products such as </a:t>
            </a:r>
            <a:r>
              <a:rPr lang="en-US" dirty="0" err="1" smtClean="0"/>
              <a:t>JClarity</a:t>
            </a:r>
            <a:r>
              <a:rPr lang="en-US" dirty="0" smtClean="0"/>
              <a:t> or </a:t>
            </a:r>
            <a:r>
              <a:rPr lang="en-US" dirty="0" err="1" smtClean="0"/>
              <a:t>GCViewer</a:t>
            </a:r>
            <a:r>
              <a:rPr lang="en-US" dirty="0" smtClean="0"/>
              <a:t> can help</a:t>
            </a:r>
          </a:p>
          <a:p>
            <a:pPr lvl="1"/>
            <a:r>
              <a:rPr lang="en-US" dirty="0" smtClean="0"/>
              <a:t>Make sure to turn on GC log collection using JVM arguments</a:t>
            </a:r>
            <a:endParaRPr lang="en-US" dirty="0"/>
          </a:p>
        </p:txBody>
      </p:sp>
    </p:spTree>
    <p:extLst>
      <p:ext uri="{BB962C8B-B14F-4D97-AF65-F5344CB8AC3E}">
        <p14:creationId xmlns:p14="http://schemas.microsoft.com/office/powerpoint/2010/main" val="9504936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to watch (5/7)</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17</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Business metrics</a:t>
            </a:r>
          </a:p>
          <a:p>
            <a:r>
              <a:rPr lang="en-US" dirty="0" smtClean="0"/>
              <a:t>Usually based on non-functional requirements</a:t>
            </a:r>
          </a:p>
          <a:p>
            <a:r>
              <a:rPr lang="en-US" dirty="0" smtClean="0"/>
              <a:t>Most likely tested/verified by QA, test team</a:t>
            </a:r>
          </a:p>
          <a:p>
            <a:endParaRPr lang="en-US" dirty="0"/>
          </a:p>
        </p:txBody>
      </p:sp>
    </p:spTree>
    <p:extLst>
      <p:ext uri="{BB962C8B-B14F-4D97-AF65-F5344CB8AC3E}">
        <p14:creationId xmlns:p14="http://schemas.microsoft.com/office/powerpoint/2010/main" val="191427741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to watch (6/7)</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18</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Uptime</a:t>
            </a:r>
          </a:p>
          <a:p>
            <a:r>
              <a:rPr lang="en-US" dirty="0" smtClean="0"/>
              <a:t>One metric to rule them all</a:t>
            </a:r>
          </a:p>
          <a:p>
            <a:r>
              <a:rPr lang="en-US" dirty="0" smtClean="0"/>
              <a:t>Often part of SLAs</a:t>
            </a:r>
          </a:p>
          <a:p>
            <a:r>
              <a:rPr lang="en-US" dirty="0" smtClean="0"/>
              <a:t>Usually expressed in percentages</a:t>
            </a:r>
          </a:p>
          <a:p>
            <a:pPr lvl="1"/>
            <a:r>
              <a:rPr lang="en-US" dirty="0" smtClean="0"/>
              <a:t>“3 nines”</a:t>
            </a:r>
          </a:p>
          <a:p>
            <a:r>
              <a:rPr lang="en-US" dirty="0" smtClean="0"/>
              <a:t>Easily affected by other components outside the scope of your application or system</a:t>
            </a:r>
          </a:p>
          <a:p>
            <a:pPr lvl="1"/>
            <a:r>
              <a:rPr lang="en-US" dirty="0" smtClean="0"/>
              <a:t>Remember Amazon’s recent outage?</a:t>
            </a:r>
            <a:endParaRPr lang="en-US" dirty="0"/>
          </a:p>
        </p:txBody>
      </p:sp>
    </p:spTree>
    <p:extLst>
      <p:ext uri="{BB962C8B-B14F-4D97-AF65-F5344CB8AC3E}">
        <p14:creationId xmlns:p14="http://schemas.microsoft.com/office/powerpoint/2010/main" val="180796458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 to watch </a:t>
            </a:r>
            <a:r>
              <a:rPr lang="en-US" dirty="0" smtClean="0"/>
              <a:t>(7/7</a:t>
            </a:r>
            <a:r>
              <a:rPr lang="en-US" dirty="0"/>
              <a:t>)</a:t>
            </a:r>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19</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pPr marL="0" indent="0">
              <a:buNone/>
            </a:pPr>
            <a:r>
              <a:rPr lang="en-US" sz="2800" b="1" dirty="0" smtClean="0"/>
              <a:t>Log size</a:t>
            </a:r>
          </a:p>
          <a:p>
            <a:r>
              <a:rPr lang="en-US" dirty="0" smtClean="0"/>
              <a:t>Often overlooked</a:t>
            </a:r>
          </a:p>
          <a:p>
            <a:r>
              <a:rPr lang="en-US" dirty="0" smtClean="0"/>
              <a:t>Logs never stop growing</a:t>
            </a:r>
          </a:p>
          <a:p>
            <a:pPr lvl="1"/>
            <a:r>
              <a:rPr lang="en-US" dirty="0" smtClean="0"/>
              <a:t>Bad things can happen if you do not control them</a:t>
            </a:r>
          </a:p>
          <a:p>
            <a:r>
              <a:rPr lang="en-US" dirty="0" smtClean="0"/>
              <a:t>Unusually large log files may be an indication of problems/errors</a:t>
            </a:r>
          </a:p>
          <a:p>
            <a:endParaRPr lang="en-US" dirty="0"/>
          </a:p>
        </p:txBody>
      </p:sp>
    </p:spTree>
    <p:extLst>
      <p:ext uri="{BB962C8B-B14F-4D97-AF65-F5344CB8AC3E}">
        <p14:creationId xmlns:p14="http://schemas.microsoft.com/office/powerpoint/2010/main" val="171464188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txBox="1"/>
          <p:nvPr/>
        </p:nvSpPr>
        <p:spPr>
          <a:xfrm>
            <a:off x="9628325" y="804864"/>
            <a:ext cx="246243" cy="492442"/>
          </a:xfrm>
          <a:prstGeom prst="rect">
            <a:avLst/>
          </a:prstGeom>
          <a:noFill/>
          <a:ln>
            <a:noFill/>
          </a:ln>
        </p:spPr>
        <p:txBody>
          <a:bodyPr lIns="121875" tIns="60925" rIns="121875" bIns="60925" anchor="t" anchorCtr="0">
            <a:noAutofit/>
          </a:bodyPr>
          <a:lstStyle/>
          <a:p>
            <a:pPr marL="0" marR="0" lvl="0" indent="0" algn="l" rtl="0">
              <a:spcBef>
                <a:spcPts val="0"/>
              </a:spcBef>
              <a:spcAft>
                <a:spcPts val="0"/>
              </a:spcAft>
              <a:buNone/>
            </a:pPr>
            <a:endParaRPr sz="24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5787707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Measuring performance</a:t>
            </a:r>
            <a:endParaRPr lang="en-US" dirty="0"/>
          </a:p>
        </p:txBody>
      </p:sp>
    </p:spTree>
    <p:extLst>
      <p:ext uri="{BB962C8B-B14F-4D97-AF65-F5344CB8AC3E}">
        <p14:creationId xmlns:p14="http://schemas.microsoft.com/office/powerpoint/2010/main" val="90310210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performance measurement</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Crucial for meeting non-functional requirements, SLAs, performance goals</a:t>
            </a:r>
          </a:p>
          <a:p>
            <a:r>
              <a:rPr lang="en-US" dirty="0" smtClean="0"/>
              <a:t>Questions to ask yourself</a:t>
            </a:r>
          </a:p>
          <a:p>
            <a:pPr lvl="1"/>
            <a:r>
              <a:rPr lang="en-US" dirty="0" smtClean="0"/>
              <a:t>What are my performance/non-functional requirements (or goals, SLAs)?</a:t>
            </a:r>
          </a:p>
          <a:p>
            <a:pPr lvl="1"/>
            <a:r>
              <a:rPr lang="en-US" dirty="0" smtClean="0"/>
              <a:t>What should be measured?</a:t>
            </a:r>
          </a:p>
          <a:p>
            <a:pPr lvl="1"/>
            <a:r>
              <a:rPr lang="en-US" dirty="0" smtClean="0"/>
              <a:t>How can I map requirements to measurements?</a:t>
            </a:r>
          </a:p>
          <a:p>
            <a:pPr lvl="1"/>
            <a:r>
              <a:rPr lang="en-US" dirty="0" smtClean="0"/>
              <a:t>How can I measure performance?</a:t>
            </a:r>
          </a:p>
          <a:p>
            <a:pPr lvl="2"/>
            <a:r>
              <a:rPr lang="en-US" dirty="0" smtClean="0"/>
              <a:t>Metrics</a:t>
            </a:r>
          </a:p>
          <a:p>
            <a:pPr lvl="2"/>
            <a:r>
              <a:rPr lang="en-US" dirty="0" smtClean="0"/>
              <a:t>Tools</a:t>
            </a:r>
          </a:p>
          <a:p>
            <a:pPr lvl="2"/>
            <a:r>
              <a:rPr lang="en-US" dirty="0" smtClean="0"/>
              <a:t>Environment</a:t>
            </a:r>
          </a:p>
          <a:p>
            <a:endParaRPr lang="en-US" dirty="0"/>
          </a:p>
        </p:txBody>
      </p:sp>
    </p:spTree>
    <p:extLst>
      <p:ext uri="{BB962C8B-B14F-4D97-AF65-F5344CB8AC3E}">
        <p14:creationId xmlns:p14="http://schemas.microsoft.com/office/powerpoint/2010/main" val="2261131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measure performance?</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Step 1: </a:t>
            </a:r>
            <a:r>
              <a:rPr lang="en-US" dirty="0"/>
              <a:t>Define </a:t>
            </a:r>
            <a:r>
              <a:rPr lang="en-US" dirty="0" smtClean="0"/>
              <a:t>targets</a:t>
            </a:r>
          </a:p>
          <a:p>
            <a:pPr lvl="1"/>
            <a:r>
              <a:rPr lang="en-US" dirty="0" smtClean="0"/>
              <a:t>Understand your performance requirements/goals</a:t>
            </a:r>
          </a:p>
          <a:p>
            <a:r>
              <a:rPr lang="en-US" dirty="0" smtClean="0"/>
              <a:t>Step </a:t>
            </a:r>
            <a:r>
              <a:rPr lang="en-US" dirty="0"/>
              <a:t>2: </a:t>
            </a:r>
            <a:r>
              <a:rPr lang="en-US" dirty="0" smtClean="0"/>
              <a:t>Know your stuff</a:t>
            </a:r>
          </a:p>
          <a:p>
            <a:pPr lvl="1"/>
            <a:r>
              <a:rPr lang="en-US" dirty="0"/>
              <a:t>Understand your infrastructure</a:t>
            </a:r>
          </a:p>
          <a:p>
            <a:pPr lvl="1"/>
            <a:r>
              <a:rPr lang="en-US" dirty="0"/>
              <a:t>Understand your environment</a:t>
            </a:r>
          </a:p>
          <a:p>
            <a:pPr lvl="1"/>
            <a:r>
              <a:rPr lang="en-US" dirty="0"/>
              <a:t>Understand your application</a:t>
            </a:r>
          </a:p>
          <a:p>
            <a:pPr lvl="1"/>
            <a:r>
              <a:rPr lang="en-US" dirty="0"/>
              <a:t>Understand your </a:t>
            </a:r>
            <a:r>
              <a:rPr lang="en-US" dirty="0" smtClean="0"/>
              <a:t>data</a:t>
            </a:r>
            <a:endParaRPr lang="en-US" dirty="0"/>
          </a:p>
          <a:p>
            <a:r>
              <a:rPr lang="en-US" dirty="0" smtClean="0"/>
              <a:t>Step 3: Define thorough measuring and monitoring methods</a:t>
            </a:r>
          </a:p>
          <a:p>
            <a:pPr lvl="1"/>
            <a:r>
              <a:rPr lang="en-US" dirty="0" smtClean="0"/>
              <a:t>Make sure you can prove your system or application meets its performance goals</a:t>
            </a:r>
          </a:p>
          <a:p>
            <a:pPr lvl="1"/>
            <a:r>
              <a:rPr lang="en-US" dirty="0" smtClean="0"/>
              <a:t>Select the proper tools for measuring</a:t>
            </a:r>
          </a:p>
          <a:p>
            <a:pPr lvl="1"/>
            <a:r>
              <a:rPr lang="en-US" dirty="0" smtClean="0"/>
              <a:t>Set up a representative testing environment</a:t>
            </a:r>
          </a:p>
          <a:p>
            <a:pPr lvl="1"/>
            <a:endParaRPr lang="en-US" dirty="0"/>
          </a:p>
        </p:txBody>
      </p:sp>
    </p:spTree>
    <p:extLst>
      <p:ext uri="{BB962C8B-B14F-4D97-AF65-F5344CB8AC3E}">
        <p14:creationId xmlns:p14="http://schemas.microsoft.com/office/powerpoint/2010/main" val="207129975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of the trade</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600" y="1189038"/>
            <a:ext cx="10958513" cy="5359808"/>
          </a:xfrm>
        </p:spPr>
        <p:txBody>
          <a:bodyPr/>
          <a:lstStyle/>
          <a:p>
            <a:r>
              <a:rPr lang="en-US" dirty="0" smtClean="0"/>
              <a:t>Applications monitoring tools</a:t>
            </a:r>
          </a:p>
          <a:p>
            <a:pPr lvl="1"/>
            <a:r>
              <a:rPr lang="en-US" dirty="0" err="1" smtClean="0">
                <a:hlinkClick r:id="rId3"/>
              </a:rPr>
              <a:t>AppDynamics</a:t>
            </a:r>
            <a:r>
              <a:rPr lang="en-US" dirty="0" smtClean="0"/>
              <a:t>, </a:t>
            </a:r>
            <a:r>
              <a:rPr lang="en-US" dirty="0" err="1" smtClean="0">
                <a:hlinkClick r:id="rId4"/>
              </a:rPr>
              <a:t>NewRelic</a:t>
            </a:r>
            <a:r>
              <a:rPr lang="en-US" dirty="0" smtClean="0"/>
              <a:t>, </a:t>
            </a:r>
            <a:r>
              <a:rPr lang="en-US" dirty="0" err="1" smtClean="0"/>
              <a:t>VisualVM</a:t>
            </a:r>
            <a:r>
              <a:rPr lang="en-US" dirty="0" smtClean="0"/>
              <a:t>, Java Mission </a:t>
            </a:r>
            <a:r>
              <a:rPr lang="en-US" dirty="0" err="1" smtClean="0"/>
              <a:t>Contol</a:t>
            </a:r>
            <a:endParaRPr lang="en-US" dirty="0" smtClean="0"/>
          </a:p>
          <a:p>
            <a:r>
              <a:rPr lang="en-US" dirty="0" smtClean="0"/>
              <a:t>System monitoring tools</a:t>
            </a:r>
          </a:p>
          <a:p>
            <a:pPr lvl="1"/>
            <a:r>
              <a:rPr lang="en-US" dirty="0" smtClean="0">
                <a:hlinkClick r:id="rId5"/>
              </a:rPr>
              <a:t>Nagios</a:t>
            </a:r>
            <a:r>
              <a:rPr lang="en-US" dirty="0" smtClean="0"/>
              <a:t>, </a:t>
            </a:r>
            <a:r>
              <a:rPr lang="en-US" dirty="0" smtClean="0">
                <a:hlinkClick r:id="rId6"/>
              </a:rPr>
              <a:t>HP OpenView</a:t>
            </a:r>
            <a:r>
              <a:rPr lang="en-US" dirty="0" smtClean="0"/>
              <a:t>, </a:t>
            </a:r>
            <a:r>
              <a:rPr lang="en-US" dirty="0" smtClean="0">
                <a:hlinkClick r:id="rId7"/>
              </a:rPr>
              <a:t>IBM Tivoli</a:t>
            </a:r>
            <a:r>
              <a:rPr lang="en-US" dirty="0" smtClean="0"/>
              <a:t>, </a:t>
            </a:r>
            <a:r>
              <a:rPr lang="en-US" dirty="0" err="1" smtClean="0">
                <a:hlinkClick r:id="rId8"/>
              </a:rPr>
              <a:t>Zabbix</a:t>
            </a:r>
            <a:endParaRPr lang="en-US" dirty="0" smtClean="0"/>
          </a:p>
          <a:p>
            <a:r>
              <a:rPr lang="en-US" dirty="0" smtClean="0"/>
              <a:t>Load testers</a:t>
            </a:r>
          </a:p>
          <a:p>
            <a:pPr lvl="1"/>
            <a:r>
              <a:rPr lang="en-US" dirty="0" smtClean="0">
                <a:hlinkClick r:id="rId9"/>
              </a:rPr>
              <a:t>Apache </a:t>
            </a:r>
            <a:r>
              <a:rPr lang="en-US" dirty="0" err="1" smtClean="0">
                <a:hlinkClick r:id="rId9"/>
              </a:rPr>
              <a:t>Jmeter</a:t>
            </a:r>
            <a:r>
              <a:rPr lang="en-US" dirty="0" smtClean="0"/>
              <a:t>, </a:t>
            </a:r>
            <a:r>
              <a:rPr lang="en-US" dirty="0" err="1" smtClean="0">
                <a:hlinkClick r:id="rId10"/>
              </a:rPr>
              <a:t>LoadUI</a:t>
            </a:r>
            <a:endParaRPr lang="en-US" dirty="0" smtClean="0"/>
          </a:p>
          <a:p>
            <a:r>
              <a:rPr lang="en-US" dirty="0" smtClean="0"/>
              <a:t>Log/load/system/event analyzers</a:t>
            </a:r>
          </a:p>
          <a:p>
            <a:pPr lvl="1"/>
            <a:r>
              <a:rPr lang="en-US" dirty="0" err="1" smtClean="0">
                <a:hlinkClick r:id="rId11"/>
              </a:rPr>
              <a:t>Splunk</a:t>
            </a:r>
            <a:r>
              <a:rPr lang="en-US" dirty="0" smtClean="0"/>
              <a:t>, </a:t>
            </a:r>
            <a:r>
              <a:rPr lang="en-US" dirty="0" smtClean="0">
                <a:hlinkClick r:id="rId12"/>
              </a:rPr>
              <a:t>ELK</a:t>
            </a:r>
            <a:r>
              <a:rPr lang="en-US" dirty="0" smtClean="0"/>
              <a:t>, </a:t>
            </a:r>
            <a:r>
              <a:rPr lang="mr-IN" dirty="0" smtClean="0"/>
              <a:t>…</a:t>
            </a:r>
            <a:endParaRPr lang="en-US" dirty="0" smtClean="0"/>
          </a:p>
          <a:p>
            <a:r>
              <a:rPr lang="en-US" dirty="0" smtClean="0"/>
              <a:t>Dump analyzers</a:t>
            </a:r>
          </a:p>
          <a:p>
            <a:pPr lvl="1"/>
            <a:r>
              <a:rPr lang="en-US" dirty="0" smtClean="0">
                <a:hlinkClick r:id="rId13"/>
              </a:rPr>
              <a:t>TDA</a:t>
            </a:r>
            <a:r>
              <a:rPr lang="en-US" dirty="0" smtClean="0"/>
              <a:t> (Thread Dump Analyzer)</a:t>
            </a:r>
          </a:p>
          <a:p>
            <a:r>
              <a:rPr lang="en-US" dirty="0" smtClean="0"/>
              <a:t>BI/reporting/dashboard products</a:t>
            </a:r>
          </a:p>
          <a:p>
            <a:pPr lvl="1"/>
            <a:r>
              <a:rPr lang="en-US" dirty="0" smtClean="0">
                <a:hlinkClick r:id="rId14"/>
              </a:rPr>
              <a:t>Pentaho</a:t>
            </a:r>
            <a:r>
              <a:rPr lang="en-US" dirty="0" smtClean="0"/>
              <a:t>, </a:t>
            </a:r>
            <a:r>
              <a:rPr lang="en-US" dirty="0" err="1" smtClean="0">
                <a:hlinkClick r:id="rId15"/>
              </a:rPr>
              <a:t>JasperReports</a:t>
            </a:r>
            <a:r>
              <a:rPr lang="en-US" dirty="0" smtClean="0"/>
              <a:t>, </a:t>
            </a:r>
            <a:r>
              <a:rPr lang="en-US" dirty="0" smtClean="0">
                <a:hlinkClick r:id="rId16"/>
              </a:rPr>
              <a:t>Tableau</a:t>
            </a:r>
            <a:r>
              <a:rPr lang="en-US" dirty="0" smtClean="0"/>
              <a:t>, </a:t>
            </a:r>
            <a:r>
              <a:rPr lang="en-US" dirty="0" err="1" smtClean="0">
                <a:hlinkClick r:id="rId17"/>
              </a:rPr>
              <a:t>YellowFin</a:t>
            </a:r>
            <a:endParaRPr lang="en-US" dirty="0"/>
          </a:p>
        </p:txBody>
      </p:sp>
    </p:spTree>
    <p:extLst>
      <p:ext uri="{BB962C8B-B14F-4D97-AF65-F5344CB8AC3E}">
        <p14:creationId xmlns:p14="http://schemas.microsoft.com/office/powerpoint/2010/main" val="162504760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of the trade, cont’d</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Mule Management Console</a:t>
            </a:r>
          </a:p>
          <a:p>
            <a:r>
              <a:rPr lang="en-US" dirty="0" smtClean="0"/>
              <a:t>API Manager</a:t>
            </a:r>
          </a:p>
          <a:p>
            <a:r>
              <a:rPr lang="en-US" dirty="0" err="1" smtClean="0"/>
              <a:t>Anypoint</a:t>
            </a:r>
            <a:r>
              <a:rPr lang="en-US" dirty="0" smtClean="0"/>
              <a:t> Analytics</a:t>
            </a:r>
          </a:p>
          <a:p>
            <a:r>
              <a:rPr lang="en-US" dirty="0" err="1" smtClean="0"/>
              <a:t>Anypoint</a:t>
            </a:r>
            <a:r>
              <a:rPr lang="en-US" dirty="0" smtClean="0"/>
              <a:t> Runtime Manager</a:t>
            </a:r>
          </a:p>
          <a:p>
            <a:r>
              <a:rPr lang="en-US" dirty="0" smtClean="0"/>
              <a:t>Analytics API</a:t>
            </a:r>
          </a:p>
          <a:p>
            <a:r>
              <a:rPr lang="en-US" dirty="0" smtClean="0"/>
              <a:t>Mule Agent</a:t>
            </a:r>
            <a:endParaRPr lang="en-US" dirty="0"/>
          </a:p>
        </p:txBody>
      </p:sp>
    </p:spTree>
    <p:extLst>
      <p:ext uri="{BB962C8B-B14F-4D97-AF65-F5344CB8AC3E}">
        <p14:creationId xmlns:p14="http://schemas.microsoft.com/office/powerpoint/2010/main" val="47812511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useful tools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JVM tools</a:t>
            </a:r>
          </a:p>
          <a:p>
            <a:pPr lvl="1"/>
            <a:r>
              <a:rPr lang="en-US" dirty="0" err="1" smtClean="0"/>
              <a:t>VisualVM</a:t>
            </a:r>
            <a:endParaRPr lang="en-US" dirty="0" smtClean="0"/>
          </a:p>
          <a:p>
            <a:pPr lvl="1"/>
            <a:r>
              <a:rPr lang="en-US" dirty="0" smtClean="0"/>
              <a:t>Java Mission Control</a:t>
            </a:r>
          </a:p>
          <a:p>
            <a:pPr lvl="1"/>
            <a:r>
              <a:rPr lang="en-US" dirty="0" err="1" smtClean="0"/>
              <a:t>jmap</a:t>
            </a:r>
            <a:r>
              <a:rPr lang="en-US" dirty="0" smtClean="0"/>
              <a:t>: heap dump</a:t>
            </a:r>
          </a:p>
          <a:p>
            <a:pPr lvl="1"/>
            <a:r>
              <a:rPr lang="en-US" dirty="0" err="1" smtClean="0"/>
              <a:t>Jstack</a:t>
            </a:r>
            <a:r>
              <a:rPr lang="en-US" dirty="0" smtClean="0"/>
              <a:t>: thread dump</a:t>
            </a:r>
          </a:p>
          <a:p>
            <a:r>
              <a:rPr lang="en-US" dirty="0" smtClean="0"/>
              <a:t>Operating system tools</a:t>
            </a:r>
          </a:p>
          <a:p>
            <a:pPr lvl="1"/>
            <a:r>
              <a:rPr lang="en-US" dirty="0" smtClean="0"/>
              <a:t>Top/</a:t>
            </a:r>
            <a:r>
              <a:rPr lang="en-US" dirty="0" err="1" smtClean="0"/>
              <a:t>htop</a:t>
            </a:r>
            <a:r>
              <a:rPr lang="en-US" dirty="0" smtClean="0"/>
              <a:t>: processes monitoring</a:t>
            </a:r>
            <a:endParaRPr lang="en-US" dirty="0"/>
          </a:p>
          <a:p>
            <a:pPr lvl="1"/>
            <a:r>
              <a:rPr lang="en-US" dirty="0" err="1" smtClean="0"/>
              <a:t>Vmstat</a:t>
            </a:r>
            <a:r>
              <a:rPr lang="en-US" dirty="0" smtClean="0"/>
              <a:t>: (virtual) memory statistics</a:t>
            </a:r>
          </a:p>
          <a:p>
            <a:pPr lvl="1"/>
            <a:r>
              <a:rPr lang="en-US" dirty="0" err="1" smtClean="0"/>
              <a:t>Lsof</a:t>
            </a:r>
            <a:r>
              <a:rPr lang="en-US" dirty="0" smtClean="0"/>
              <a:t>: open files</a:t>
            </a:r>
          </a:p>
          <a:p>
            <a:pPr lvl="1"/>
            <a:r>
              <a:rPr lang="en-US" dirty="0" err="1" smtClean="0"/>
              <a:t>Netstat</a:t>
            </a:r>
            <a:r>
              <a:rPr lang="en-US" dirty="0" smtClean="0"/>
              <a:t>: network statistics</a:t>
            </a:r>
          </a:p>
        </p:txBody>
      </p:sp>
    </p:spTree>
    <p:extLst>
      <p:ext uri="{BB962C8B-B14F-4D97-AF65-F5344CB8AC3E}">
        <p14:creationId xmlns:p14="http://schemas.microsoft.com/office/powerpoint/2010/main" val="211240034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26</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The Mule runtime and applications produce log messages, usually stored in log files</a:t>
            </a:r>
          </a:p>
          <a:p>
            <a:r>
              <a:rPr lang="en-US" dirty="0" smtClean="0"/>
              <a:t>%MULE_HOME/logs</a:t>
            </a:r>
          </a:p>
          <a:p>
            <a:r>
              <a:rPr lang="en-US" dirty="0" smtClean="0"/>
              <a:t>Separation of log messages/files</a:t>
            </a:r>
          </a:p>
          <a:p>
            <a:pPr lvl="1"/>
            <a:r>
              <a:rPr lang="en-US" dirty="0" err="1"/>
              <a:t>m</a:t>
            </a:r>
            <a:r>
              <a:rPr lang="en-US" dirty="0" err="1" smtClean="0"/>
              <a:t>ule_ee.log</a:t>
            </a:r>
            <a:endParaRPr lang="en-US" dirty="0" smtClean="0"/>
          </a:p>
          <a:p>
            <a:pPr lvl="1"/>
            <a:r>
              <a:rPr lang="en-US" dirty="0" err="1"/>
              <a:t>m</a:t>
            </a:r>
            <a:r>
              <a:rPr lang="en-US" dirty="0" err="1" smtClean="0"/>
              <a:t>ule_agent.log</a:t>
            </a:r>
            <a:endParaRPr lang="en-US" dirty="0" smtClean="0"/>
          </a:p>
          <a:p>
            <a:pPr lvl="1"/>
            <a:r>
              <a:rPr lang="en-US" dirty="0"/>
              <a:t>m</a:t>
            </a:r>
            <a:r>
              <a:rPr lang="en-US" dirty="0" smtClean="0"/>
              <a:t>ule-domain-</a:t>
            </a:r>
            <a:r>
              <a:rPr lang="en-US" dirty="0" err="1" smtClean="0"/>
              <a:t>xxx.log</a:t>
            </a:r>
            <a:endParaRPr lang="en-US" dirty="0" smtClean="0"/>
          </a:p>
          <a:p>
            <a:pPr lvl="1"/>
            <a:r>
              <a:rPr lang="en-US" dirty="0" smtClean="0"/>
              <a:t>mule-app-</a:t>
            </a:r>
            <a:r>
              <a:rPr lang="en-US" dirty="0" err="1" smtClean="0"/>
              <a:t>xxx.log</a:t>
            </a:r>
            <a:endParaRPr lang="en-US" dirty="0"/>
          </a:p>
          <a:p>
            <a:r>
              <a:rPr lang="en-US" dirty="0" smtClean="0"/>
              <a:t>Log files are often a valuable source of information</a:t>
            </a:r>
          </a:p>
          <a:p>
            <a:pPr lvl="1"/>
            <a:r>
              <a:rPr lang="en-US" dirty="0" smtClean="0"/>
              <a:t>Many/large log messages may impact performance, especially on older versions of the Mule runtime</a:t>
            </a:r>
          </a:p>
        </p:txBody>
      </p:sp>
    </p:spTree>
    <p:extLst>
      <p:ext uri="{BB962C8B-B14F-4D97-AF65-F5344CB8AC3E}">
        <p14:creationId xmlns:p14="http://schemas.microsoft.com/office/powerpoint/2010/main" val="91291259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measuring pros and cons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27</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Measuring performance is difficult</a:t>
            </a:r>
          </a:p>
          <a:p>
            <a:pPr lvl="1"/>
            <a:r>
              <a:rPr lang="en-US" dirty="0" smtClean="0"/>
              <a:t>Getting statistics on the performance of a production server under high load may be challenging</a:t>
            </a:r>
          </a:p>
          <a:p>
            <a:pPr lvl="1"/>
            <a:r>
              <a:rPr lang="en-US" dirty="0" smtClean="0"/>
              <a:t>Testing environments often do not represent/match production environments</a:t>
            </a:r>
          </a:p>
          <a:p>
            <a:pPr lvl="1"/>
            <a:r>
              <a:rPr lang="en-US" dirty="0" smtClean="0"/>
              <a:t>Load testing a production environment will get you fired</a:t>
            </a:r>
          </a:p>
          <a:p>
            <a:r>
              <a:rPr lang="en-US" dirty="0" smtClean="0"/>
              <a:t>How accurate are performance tests?</a:t>
            </a:r>
          </a:p>
          <a:p>
            <a:pPr lvl="1"/>
            <a:r>
              <a:rPr lang="en-US" dirty="0" smtClean="0"/>
              <a:t>How much overhead does the actual test cause?</a:t>
            </a:r>
          </a:p>
          <a:p>
            <a:endParaRPr lang="en-US" dirty="0"/>
          </a:p>
        </p:txBody>
      </p:sp>
    </p:spTree>
    <p:extLst>
      <p:ext uri="{BB962C8B-B14F-4D97-AF65-F5344CB8AC3E}">
        <p14:creationId xmlns:p14="http://schemas.microsoft.com/office/powerpoint/2010/main" val="169884361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1-1: Gather performance statistics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28</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smtClean="0"/>
              <a:t>Goal</a:t>
            </a:r>
            <a:endParaRPr lang="en-US" dirty="0" smtClean="0"/>
          </a:p>
          <a:p>
            <a:pPr lvl="1"/>
            <a:r>
              <a:rPr lang="en-US" dirty="0"/>
              <a:t>In this walkthrough, you will </a:t>
            </a:r>
            <a:r>
              <a:rPr lang="en-US" dirty="0" smtClean="0"/>
              <a:t>use a basic method </a:t>
            </a:r>
            <a:r>
              <a:rPr lang="en-US" dirty="0"/>
              <a:t>of gathering performance metrics and </a:t>
            </a:r>
            <a:r>
              <a:rPr lang="en-US" dirty="0" smtClean="0"/>
              <a:t>information</a:t>
            </a:r>
            <a:endParaRPr lang="en-US" dirty="0"/>
          </a:p>
        </p:txBody>
      </p:sp>
    </p:spTree>
    <p:extLst>
      <p:ext uri="{BB962C8B-B14F-4D97-AF65-F5344CB8AC3E}">
        <p14:creationId xmlns:p14="http://schemas.microsoft.com/office/powerpoint/2010/main" val="166948321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 What is the exact scope of a test?</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29</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2" y="1212186"/>
            <a:ext cx="10958513" cy="1082651"/>
          </a:xfrm>
        </p:spPr>
        <p:txBody>
          <a:bodyPr/>
          <a:lstStyle/>
          <a:p>
            <a:r>
              <a:rPr lang="en-US" dirty="0" smtClean="0"/>
              <a:t>Terminology can be ambiguous</a:t>
            </a:r>
          </a:p>
          <a:p>
            <a:pPr lvl="1"/>
            <a:r>
              <a:rPr lang="en-US" dirty="0" smtClean="0"/>
              <a:t>“</a:t>
            </a:r>
            <a:r>
              <a:rPr lang="en-US" dirty="0" smtClean="0"/>
              <a:t>What </a:t>
            </a:r>
            <a:r>
              <a:rPr lang="en-US" dirty="0" smtClean="0"/>
              <a:t>is the execution time of your flow?”</a:t>
            </a:r>
          </a:p>
          <a:p>
            <a:pPr lvl="1"/>
            <a:r>
              <a:rPr lang="en-US" dirty="0" smtClean="0"/>
              <a:t>“</a:t>
            </a:r>
            <a:r>
              <a:rPr lang="en-US" dirty="0" smtClean="0"/>
              <a:t>What </a:t>
            </a:r>
            <a:r>
              <a:rPr lang="en-US" dirty="0" smtClean="0"/>
              <a:t>is the response time?”</a:t>
            </a:r>
          </a:p>
          <a:p>
            <a:pPr lvl="1"/>
            <a:r>
              <a:rPr lang="en-US" dirty="0" smtClean="0"/>
              <a:t>“What is the processing time of that flow?”</a:t>
            </a:r>
            <a:endParaRPr lang="en-US" dirty="0" smtClean="0"/>
          </a:p>
        </p:txBody>
      </p:sp>
      <p:grpSp>
        <p:nvGrpSpPr>
          <p:cNvPr id="32" name="Group 31"/>
          <p:cNvGrpSpPr/>
          <p:nvPr/>
        </p:nvGrpSpPr>
        <p:grpSpPr>
          <a:xfrm>
            <a:off x="1000968" y="3073530"/>
            <a:ext cx="10327432" cy="2942869"/>
            <a:chOff x="1458168" y="3144650"/>
            <a:chExt cx="10327432" cy="2942869"/>
          </a:xfrm>
        </p:grpSpPr>
        <p:cxnSp>
          <p:nvCxnSpPr>
            <p:cNvPr id="5" name="Straight Arrow Connector 4"/>
            <p:cNvCxnSpPr/>
            <p:nvPr/>
          </p:nvCxnSpPr>
          <p:spPr>
            <a:xfrm>
              <a:off x="5221030" y="3745550"/>
              <a:ext cx="559202" cy="1"/>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13" idx="1"/>
            </p:cNvCxnSpPr>
            <p:nvPr/>
          </p:nvCxnSpPr>
          <p:spPr>
            <a:xfrm flipV="1">
              <a:off x="7035934" y="3745550"/>
              <a:ext cx="279601" cy="1"/>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228345" y="3745550"/>
              <a:ext cx="5175232" cy="872699"/>
              <a:chOff x="2543410" y="4239466"/>
              <a:chExt cx="3536410" cy="872699"/>
            </a:xfrm>
          </p:grpSpPr>
          <p:cxnSp>
            <p:nvCxnSpPr>
              <p:cNvPr id="8" name="Straight Arrow Connector 7"/>
              <p:cNvCxnSpPr/>
              <p:nvPr/>
            </p:nvCxnSpPr>
            <p:spPr>
              <a:xfrm flipH="1">
                <a:off x="2543410" y="5095570"/>
                <a:ext cx="3522271" cy="16595"/>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81722" y="4239466"/>
                <a:ext cx="198098" cy="0"/>
              </a:xfrm>
              <a:prstGeom prst="line">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072505" y="4239466"/>
                <a:ext cx="0" cy="865384"/>
              </a:xfrm>
              <a:prstGeom prst="line">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4038606" y="4069550"/>
              <a:ext cx="1106224" cy="232014"/>
            </a:xfrm>
            <a:prstGeom prst="rect">
              <a:avLst/>
            </a:prstGeom>
            <a:solidFill>
              <a:schemeClr val="accent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12" name="Shape 666"/>
            <p:cNvSpPr/>
            <p:nvPr/>
          </p:nvSpPr>
          <p:spPr>
            <a:xfrm>
              <a:off x="3965328" y="3421550"/>
              <a:ext cx="1260000" cy="648000"/>
            </a:xfrm>
            <a:prstGeom prst="rect">
              <a:avLst/>
            </a:prstGeom>
            <a:solidFill>
              <a:schemeClr val="accent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Inbound</a:t>
              </a:r>
            </a:p>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e</a:t>
              </a:r>
              <a:r>
                <a:rPr lang="en-US" sz="1600" dirty="0" smtClean="0">
                  <a:solidFill>
                    <a:srgbClr val="FFFFFF"/>
                  </a:solidFill>
                  <a:latin typeface="Verdana"/>
                  <a:ea typeface="Verdana"/>
                  <a:cs typeface="Verdana"/>
                  <a:sym typeface="Verdana"/>
                </a:rPr>
                <a:t>ndpoint</a:t>
              </a:r>
              <a:endParaRPr lang="en-US" sz="1600" dirty="0">
                <a:solidFill>
                  <a:srgbClr val="FFFFFF"/>
                </a:solidFill>
                <a:latin typeface="Verdana"/>
                <a:ea typeface="Verdana"/>
                <a:cs typeface="Verdana"/>
                <a:sym typeface="Verdana"/>
              </a:endParaRPr>
            </a:p>
          </p:txBody>
        </p:sp>
        <p:sp>
          <p:nvSpPr>
            <p:cNvPr id="13" name="Shape 666"/>
            <p:cNvSpPr/>
            <p:nvPr/>
          </p:nvSpPr>
          <p:spPr>
            <a:xfrm>
              <a:off x="3518572" y="3212463"/>
              <a:ext cx="7200655" cy="1953382"/>
            </a:xfrm>
            <a:prstGeom prst="rect">
              <a:avLst/>
            </a:prstGeom>
            <a:noFill/>
            <a:ln w="28575" cap="flat" cmpd="sng">
              <a:solidFill>
                <a:schemeClr val="bg2"/>
              </a:solidFill>
              <a:prstDash val="solid"/>
              <a:round/>
              <a:headEnd type="none" w="med" len="med"/>
              <a:tailEnd type="none" w="med" len="med"/>
            </a:ln>
          </p:spPr>
          <p:txBody>
            <a:bodyPr lIns="91425" tIns="45700" rIns="91425" bIns="45700" anchor="t" anchorCtr="0">
              <a:noAutofit/>
            </a:bodyPr>
            <a:lstStyle/>
            <a:p>
              <a:pPr marL="0" marR="0" lvl="0" indent="0" rtl="0">
                <a:spcBef>
                  <a:spcPts val="0"/>
                </a:spcBef>
                <a:spcAft>
                  <a:spcPts val="0"/>
                </a:spcAft>
                <a:buSzPct val="25000"/>
                <a:buNone/>
              </a:pPr>
              <a:endParaRPr lang="en-US" sz="1600">
                <a:solidFill>
                  <a:srgbClr val="FFFFFF"/>
                </a:solidFill>
                <a:latin typeface="Verdana"/>
                <a:ea typeface="Verdana"/>
                <a:cs typeface="Verdana"/>
                <a:sym typeface="Verdana"/>
              </a:endParaRPr>
            </a:p>
          </p:txBody>
        </p:sp>
        <p:grpSp>
          <p:nvGrpSpPr>
            <p:cNvPr id="14" name="Group 13"/>
            <p:cNvGrpSpPr/>
            <p:nvPr/>
          </p:nvGrpSpPr>
          <p:grpSpPr>
            <a:xfrm>
              <a:off x="5087806" y="3336716"/>
              <a:ext cx="266447" cy="176822"/>
              <a:chOff x="8670897" y="4584246"/>
              <a:chExt cx="266447" cy="176822"/>
            </a:xfrm>
            <a:solidFill>
              <a:schemeClr val="accent4"/>
            </a:solidFill>
          </p:grpSpPr>
          <p:sp>
            <p:nvSpPr>
              <p:cNvPr id="15" name="Shape 666"/>
              <p:cNvSpPr/>
              <p:nvPr/>
            </p:nvSpPr>
            <p:spPr>
              <a:xfrm>
                <a:off x="8670897" y="4584246"/>
                <a:ext cx="266447" cy="176822"/>
              </a:xfrm>
              <a:prstGeom prst="rect">
                <a:avLst/>
              </a:prstGeom>
              <a:grpFill/>
              <a:ln w="28575"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1600">
                  <a:solidFill>
                    <a:srgbClr val="FFFFFF"/>
                  </a:solidFill>
                  <a:latin typeface="Verdana"/>
                  <a:ea typeface="Verdana"/>
                  <a:cs typeface="Verdana"/>
                  <a:sym typeface="Verdana"/>
                </a:endParaRPr>
              </a:p>
            </p:txBody>
          </p:sp>
          <p:cxnSp>
            <p:nvCxnSpPr>
              <p:cNvPr id="16" name="Straight Arrow Connector 15"/>
              <p:cNvCxnSpPr/>
              <p:nvPr/>
            </p:nvCxnSpPr>
            <p:spPr>
              <a:xfrm>
                <a:off x="8797771" y="4634557"/>
                <a:ext cx="106532" cy="0"/>
              </a:xfrm>
              <a:prstGeom prst="straightConnector1">
                <a:avLst/>
              </a:prstGeom>
              <a:grpFill/>
              <a:ln w="19050">
                <a:solidFill>
                  <a:schemeClr val="bg1"/>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8727921" y="4698057"/>
                <a:ext cx="106532" cy="0"/>
              </a:xfrm>
              <a:prstGeom prst="straightConnector1">
                <a:avLst/>
              </a:prstGeom>
              <a:grpFill/>
              <a:ln w="19050">
                <a:solidFill>
                  <a:schemeClr val="bg1"/>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sp>
          <p:nvSpPr>
            <p:cNvPr id="18" name="Shape 666"/>
            <p:cNvSpPr/>
            <p:nvPr/>
          </p:nvSpPr>
          <p:spPr>
            <a:xfrm>
              <a:off x="7315535" y="3421550"/>
              <a:ext cx="1260000" cy="648000"/>
            </a:xfrm>
            <a:prstGeom prst="rect">
              <a:avLst/>
            </a:prstGeom>
            <a:solidFill>
              <a:schemeClr val="accent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Message</a:t>
              </a:r>
            </a:p>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p</a:t>
              </a:r>
              <a:r>
                <a:rPr lang="en-US" sz="1600" dirty="0" smtClean="0">
                  <a:solidFill>
                    <a:srgbClr val="FFFFFF"/>
                  </a:solidFill>
                  <a:latin typeface="Verdana"/>
                  <a:ea typeface="Verdana"/>
                  <a:cs typeface="Verdana"/>
                  <a:sym typeface="Verdana"/>
                </a:rPr>
                <a:t>rocessor</a:t>
              </a:r>
              <a:endParaRPr lang="en-US" sz="1600" dirty="0">
                <a:solidFill>
                  <a:srgbClr val="FFFFFF"/>
                </a:solidFill>
                <a:latin typeface="Verdana"/>
                <a:ea typeface="Verdana"/>
                <a:cs typeface="Verdana"/>
                <a:sym typeface="Verdana"/>
              </a:endParaRPr>
            </a:p>
          </p:txBody>
        </p:sp>
        <p:sp>
          <p:nvSpPr>
            <p:cNvPr id="19" name="Shape 666"/>
            <p:cNvSpPr/>
            <p:nvPr/>
          </p:nvSpPr>
          <p:spPr>
            <a:xfrm>
              <a:off x="3961030" y="4301564"/>
              <a:ext cx="1260000" cy="648000"/>
            </a:xfrm>
            <a:prstGeom prst="rect">
              <a:avLst/>
            </a:prstGeom>
            <a:solidFill>
              <a:schemeClr val="accent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1600" dirty="0">
                <a:solidFill>
                  <a:srgbClr val="FFFFFF"/>
                </a:solidFill>
                <a:latin typeface="Verdana"/>
                <a:ea typeface="Verdana"/>
                <a:cs typeface="Verdana"/>
                <a:sym typeface="Verdana"/>
              </a:endParaRPr>
            </a:p>
          </p:txBody>
        </p:sp>
        <p:sp>
          <p:nvSpPr>
            <p:cNvPr id="20" name="Shape 666"/>
            <p:cNvSpPr/>
            <p:nvPr/>
          </p:nvSpPr>
          <p:spPr>
            <a:xfrm>
              <a:off x="5780232" y="3421550"/>
              <a:ext cx="1260000" cy="648000"/>
            </a:xfrm>
            <a:prstGeom prst="rect">
              <a:avLst/>
            </a:prstGeom>
            <a:solidFill>
              <a:schemeClr val="accent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Message</a:t>
              </a:r>
            </a:p>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p</a:t>
              </a:r>
              <a:r>
                <a:rPr lang="en-US" sz="1600" dirty="0" smtClean="0">
                  <a:solidFill>
                    <a:srgbClr val="FFFFFF"/>
                  </a:solidFill>
                  <a:latin typeface="Verdana"/>
                  <a:ea typeface="Verdana"/>
                  <a:cs typeface="Verdana"/>
                  <a:sym typeface="Verdana"/>
                </a:rPr>
                <a:t>rocessor</a:t>
              </a:r>
              <a:endParaRPr lang="en-US" sz="1600" dirty="0">
                <a:solidFill>
                  <a:srgbClr val="FFFFFF"/>
                </a:solidFill>
                <a:latin typeface="Verdana"/>
                <a:ea typeface="Verdana"/>
                <a:cs typeface="Verdana"/>
                <a:sym typeface="Verdana"/>
              </a:endParaRPr>
            </a:p>
          </p:txBody>
        </p:sp>
        <p:pic>
          <p:nvPicPr>
            <p:cNvPr id="21" name="Shape 1216"/>
            <p:cNvPicPr preferRelativeResize="0"/>
            <p:nvPr/>
          </p:nvPicPr>
          <p:blipFill rotWithShape="1">
            <a:blip r:embed="rId2">
              <a:alphaModFix/>
            </a:blip>
            <a:srcRect/>
            <a:stretch/>
          </p:blipFill>
          <p:spPr>
            <a:xfrm>
              <a:off x="1458168" y="3144650"/>
              <a:ext cx="1201800" cy="1201800"/>
            </a:xfrm>
            <a:prstGeom prst="rect">
              <a:avLst/>
            </a:prstGeom>
            <a:noFill/>
            <a:ln>
              <a:noFill/>
            </a:ln>
          </p:spPr>
        </p:pic>
        <p:cxnSp>
          <p:nvCxnSpPr>
            <p:cNvPr id="22" name="Straight Arrow Connector 21"/>
            <p:cNvCxnSpPr/>
            <p:nvPr/>
          </p:nvCxnSpPr>
          <p:spPr>
            <a:xfrm>
              <a:off x="2659968" y="3618227"/>
              <a:ext cx="1305360" cy="0"/>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2644663" y="3791800"/>
              <a:ext cx="1305360" cy="0"/>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597083" y="3745550"/>
              <a:ext cx="279601" cy="1"/>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8" name="Shape 666"/>
            <p:cNvSpPr/>
            <p:nvPr/>
          </p:nvSpPr>
          <p:spPr>
            <a:xfrm>
              <a:off x="8876684" y="3421550"/>
              <a:ext cx="1260000" cy="648000"/>
            </a:xfrm>
            <a:prstGeom prst="rect">
              <a:avLst/>
            </a:prstGeom>
            <a:solidFill>
              <a:schemeClr val="accent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Message</a:t>
              </a:r>
            </a:p>
            <a:p>
              <a:pPr marL="0" marR="0" lvl="0" indent="0" algn="ctr" rtl="0">
                <a:spcBef>
                  <a:spcPts val="0"/>
                </a:spcBef>
                <a:spcAft>
                  <a:spcPts val="0"/>
                </a:spcAft>
                <a:buSzPct val="25000"/>
                <a:buNone/>
              </a:pPr>
              <a:r>
                <a:rPr lang="en-US" sz="1600" dirty="0">
                  <a:solidFill>
                    <a:srgbClr val="FFFFFF"/>
                  </a:solidFill>
                  <a:latin typeface="Verdana"/>
                  <a:ea typeface="Verdana"/>
                  <a:cs typeface="Verdana"/>
                  <a:sym typeface="Verdana"/>
                </a:rPr>
                <a:t>p</a:t>
              </a:r>
              <a:r>
                <a:rPr lang="en-US" sz="1600" dirty="0" smtClean="0">
                  <a:solidFill>
                    <a:srgbClr val="FFFFFF"/>
                  </a:solidFill>
                  <a:latin typeface="Verdana"/>
                  <a:ea typeface="Verdana"/>
                  <a:cs typeface="Verdana"/>
                  <a:sym typeface="Verdana"/>
                </a:rPr>
                <a:t>rocessor</a:t>
              </a:r>
              <a:endParaRPr lang="en-US" sz="1600" dirty="0">
                <a:solidFill>
                  <a:srgbClr val="FFFFFF"/>
                </a:solidFill>
                <a:latin typeface="Verdana"/>
                <a:ea typeface="Verdana"/>
                <a:cs typeface="Verdana"/>
                <a:sym typeface="Verdana"/>
              </a:endParaRPr>
            </a:p>
          </p:txBody>
        </p:sp>
        <p:sp>
          <p:nvSpPr>
            <p:cNvPr id="42" name="TextBox 41"/>
            <p:cNvSpPr txBox="1"/>
            <p:nvPr/>
          </p:nvSpPr>
          <p:spPr>
            <a:xfrm>
              <a:off x="10255461" y="5521226"/>
              <a:ext cx="1530139" cy="553998"/>
            </a:xfrm>
            <a:prstGeom prst="rect">
              <a:avLst/>
            </a:prstGeom>
            <a:solidFill>
              <a:srgbClr val="FF9300"/>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bg2"/>
                </a:buClr>
              </a:pPr>
              <a:r>
                <a:rPr lang="en-US" dirty="0" smtClean="0">
                  <a:solidFill>
                    <a:schemeClr val="bg1"/>
                  </a:solidFill>
                  <a:latin typeface="+mn-lt"/>
                </a:rPr>
                <a:t>What metric do I need?</a:t>
              </a:r>
            </a:p>
          </p:txBody>
        </p:sp>
        <p:grpSp>
          <p:nvGrpSpPr>
            <p:cNvPr id="23" name="Group 22"/>
            <p:cNvGrpSpPr/>
            <p:nvPr/>
          </p:nvGrpSpPr>
          <p:grpSpPr>
            <a:xfrm>
              <a:off x="5776217" y="5521226"/>
              <a:ext cx="4371959" cy="145338"/>
              <a:chOff x="5776217" y="5521226"/>
              <a:chExt cx="4371959" cy="145338"/>
            </a:xfrm>
          </p:grpSpPr>
          <p:cxnSp>
            <p:nvCxnSpPr>
              <p:cNvPr id="30" name="Straight Arrow Connector 29"/>
              <p:cNvCxnSpPr/>
              <p:nvPr/>
            </p:nvCxnSpPr>
            <p:spPr>
              <a:xfrm flipV="1">
                <a:off x="5780232" y="5593896"/>
                <a:ext cx="4356452" cy="1"/>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148175" y="5521226"/>
                <a:ext cx="1" cy="145338"/>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776217" y="5521226"/>
                <a:ext cx="1" cy="145338"/>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49539" y="5718449"/>
              <a:ext cx="6198636" cy="145338"/>
              <a:chOff x="3949539" y="5718449"/>
              <a:chExt cx="6198636" cy="145338"/>
            </a:xfrm>
          </p:grpSpPr>
          <p:cxnSp>
            <p:nvCxnSpPr>
              <p:cNvPr id="34" name="Straight Arrow Connector 33"/>
              <p:cNvCxnSpPr/>
              <p:nvPr/>
            </p:nvCxnSpPr>
            <p:spPr>
              <a:xfrm flipV="1">
                <a:off x="3961030" y="5792793"/>
                <a:ext cx="6175654" cy="1711"/>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0148174" y="5718449"/>
                <a:ext cx="1" cy="145338"/>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949539" y="5718449"/>
                <a:ext cx="1" cy="145338"/>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479104" y="5940311"/>
              <a:ext cx="8669070" cy="147208"/>
              <a:chOff x="1479104" y="5940311"/>
              <a:chExt cx="8669070" cy="147208"/>
            </a:xfrm>
          </p:grpSpPr>
          <p:cxnSp>
            <p:nvCxnSpPr>
              <p:cNvPr id="38" name="Straight Arrow Connector 37"/>
              <p:cNvCxnSpPr/>
              <p:nvPr/>
            </p:nvCxnSpPr>
            <p:spPr>
              <a:xfrm flipV="1">
                <a:off x="1481318" y="6014850"/>
                <a:ext cx="8655510" cy="1710"/>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0148173" y="5940311"/>
                <a:ext cx="1" cy="145338"/>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79104" y="5942181"/>
                <a:ext cx="1" cy="145338"/>
              </a:xfrm>
              <a:prstGeom prst="straightConnector1">
                <a:avLst/>
              </a:prstGeom>
              <a:ln w="25400">
                <a:solidFill>
                  <a:srgbClr val="FF93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3049602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Slide Number Placeholder 1"/>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Understand performance</a:t>
            </a:r>
          </a:p>
          <a:p>
            <a:r>
              <a:rPr lang="en-US" dirty="0" smtClean="0"/>
              <a:t>Understand performance requirements</a:t>
            </a:r>
          </a:p>
          <a:p>
            <a:r>
              <a:rPr lang="en-US" dirty="0" smtClean="0"/>
              <a:t>Learn how to define performance</a:t>
            </a:r>
          </a:p>
          <a:p>
            <a:r>
              <a:rPr lang="en-US" dirty="0" smtClean="0"/>
              <a:t>Learn how to measure and monitor performance</a:t>
            </a:r>
            <a:endParaRPr lang="en-US" dirty="0"/>
          </a:p>
        </p:txBody>
      </p:sp>
    </p:spTree>
    <p:extLst>
      <p:ext uri="{BB962C8B-B14F-4D97-AF65-F5344CB8AC3E}">
        <p14:creationId xmlns:p14="http://schemas.microsoft.com/office/powerpoint/2010/main" val="2148166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 Performance test influences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30</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Hardware</a:t>
            </a:r>
          </a:p>
          <a:p>
            <a:pPr lvl="1"/>
            <a:r>
              <a:rPr lang="en-US" dirty="0" smtClean="0"/>
              <a:t>Resources (CPUs, memory)</a:t>
            </a:r>
          </a:p>
          <a:p>
            <a:pPr lvl="1"/>
            <a:r>
              <a:rPr lang="en-US" dirty="0" smtClean="0"/>
              <a:t>Disk/SSD speed</a:t>
            </a:r>
          </a:p>
          <a:p>
            <a:pPr lvl="1"/>
            <a:r>
              <a:rPr lang="en-US" dirty="0" smtClean="0"/>
              <a:t>Memory speed</a:t>
            </a:r>
          </a:p>
          <a:p>
            <a:r>
              <a:rPr lang="en-US" dirty="0" smtClean="0"/>
              <a:t>Deployment topology</a:t>
            </a:r>
          </a:p>
          <a:p>
            <a:pPr lvl="1"/>
            <a:r>
              <a:rPr lang="en-US" dirty="0" smtClean="0"/>
              <a:t>Standalone runtime vs clustered runtime</a:t>
            </a:r>
          </a:p>
          <a:p>
            <a:pPr lvl="1"/>
            <a:r>
              <a:rPr lang="en-US" dirty="0" smtClean="0"/>
              <a:t>On-premise vs Cloud based vs Hybrid</a:t>
            </a:r>
          </a:p>
          <a:p>
            <a:r>
              <a:rPr lang="en-US" dirty="0" smtClean="0"/>
              <a:t>Infrastructure</a:t>
            </a:r>
          </a:p>
          <a:p>
            <a:pPr lvl="1"/>
            <a:r>
              <a:rPr lang="en-US" dirty="0" smtClean="0"/>
              <a:t>Network latency</a:t>
            </a:r>
          </a:p>
          <a:p>
            <a:pPr lvl="1"/>
            <a:r>
              <a:rPr lang="en-US" dirty="0" smtClean="0"/>
              <a:t>Bare metal vs virtual machine vs container</a:t>
            </a:r>
            <a:endParaRPr lang="en-US" dirty="0"/>
          </a:p>
        </p:txBody>
      </p:sp>
    </p:spTree>
    <p:extLst>
      <p:ext uri="{BB962C8B-B14F-4D97-AF65-F5344CB8AC3E}">
        <p14:creationId xmlns:p14="http://schemas.microsoft.com/office/powerpoint/2010/main" val="10442932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1-2: Gather more performance stats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31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Goals</a:t>
            </a:r>
          </a:p>
          <a:p>
            <a:pPr lvl="1"/>
            <a:r>
              <a:rPr lang="en-US" dirty="0"/>
              <a:t>In this walkthrough, you will </a:t>
            </a:r>
            <a:r>
              <a:rPr lang="en-US" dirty="0" smtClean="0"/>
              <a:t>use a more advanced method </a:t>
            </a:r>
            <a:r>
              <a:rPr lang="en-US" dirty="0"/>
              <a:t>of gathering performance metrics and </a:t>
            </a:r>
            <a:r>
              <a:rPr lang="en-US" dirty="0" smtClean="0"/>
              <a:t>information using Apache JMeter</a:t>
            </a:r>
            <a:endParaRPr lang="en-GB" dirty="0"/>
          </a:p>
          <a:p>
            <a:endParaRPr lang="en-US" dirty="0"/>
          </a:p>
        </p:txBody>
      </p:sp>
    </p:spTree>
    <p:extLst>
      <p:ext uri="{BB962C8B-B14F-4D97-AF65-F5344CB8AC3E}">
        <p14:creationId xmlns:p14="http://schemas.microsoft.com/office/powerpoint/2010/main" val="64952567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Shape 1620"/>
          <p:cNvSpPr txBox="1">
            <a:spLocks noGrp="1"/>
          </p:cNvSpPr>
          <p:nvPr>
            <p:ph type="title"/>
          </p:nvPr>
        </p:nvSpPr>
        <p:spPr>
          <a:prstGeom prst="rect">
            <a:avLst/>
          </a:prstGeom>
          <a:noFill/>
          <a:ln>
            <a:noFill/>
          </a:ln>
        </p:spPr>
        <p:txBody>
          <a:bodyPr lIns="0" tIns="0" rIns="0" bIns="0" anchor="ctr" anchorCtr="0">
            <a:noAutofit/>
          </a:bodyPr>
          <a:lstStyle/>
          <a:p>
            <a:pPr marL="0" marR="0" lvl="0" indent="0" algn="ctr" rtl="0">
              <a:lnSpc>
                <a:spcPct val="60377"/>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Thank you</a:t>
            </a:r>
            <a:endParaRPr lang="en-US" sz="5300" b="0"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9186588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Understanding performance</a:t>
            </a:r>
            <a:endParaRPr lang="en-US" dirty="0"/>
          </a:p>
        </p:txBody>
      </p:sp>
    </p:spTree>
    <p:extLst>
      <p:ext uri="{BB962C8B-B14F-4D97-AF65-F5344CB8AC3E}">
        <p14:creationId xmlns:p14="http://schemas.microsoft.com/office/powerpoint/2010/main" val="93771353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performance?</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5</a:t>
            </a:fld>
            <a:endParaRPr lang="en-US">
              <a:sym typeface="Verdana"/>
            </a:endParaRPr>
          </a:p>
        </p:txBody>
      </p:sp>
      <p:sp>
        <p:nvSpPr>
          <p:cNvPr id="4" name="Text Placeholder 3"/>
          <p:cNvSpPr>
            <a:spLocks noGrp="1"/>
          </p:cNvSpPr>
          <p:nvPr>
            <p:ph type="body" sz="quarter" idx="12"/>
          </p:nvPr>
        </p:nvSpPr>
        <p:spPr/>
        <p:txBody>
          <a:bodyPr/>
          <a:lstStyle/>
          <a:p>
            <a:pPr marL="0" indent="0">
              <a:buNone/>
            </a:pPr>
            <a:r>
              <a:rPr lang="en-US" dirty="0" smtClean="0"/>
              <a:t>Choose your best answer</a:t>
            </a:r>
          </a:p>
          <a:p>
            <a:pPr marL="0" indent="0">
              <a:buNone/>
            </a:pPr>
            <a:endParaRPr lang="en-US" dirty="0" smtClean="0"/>
          </a:p>
          <a:p>
            <a:pPr marL="457200" indent="-457200">
              <a:buFont typeface="+mj-lt"/>
              <a:buAutoNum type="alphaUcPeriod"/>
            </a:pPr>
            <a:r>
              <a:rPr lang="en-US" dirty="0" smtClean="0"/>
              <a:t>The measurable, quantifiable non-functional behavior of a system or application</a:t>
            </a:r>
          </a:p>
          <a:p>
            <a:pPr marL="457200" indent="-457200">
              <a:buFont typeface="+mj-lt"/>
              <a:buAutoNum type="alphaUcPeriod"/>
            </a:pPr>
            <a:r>
              <a:rPr lang="en-US" dirty="0" smtClean="0"/>
              <a:t>The ability of a system or application to perform its computing tasks within the business response time requirements</a:t>
            </a:r>
          </a:p>
          <a:p>
            <a:pPr marL="457200" indent="-457200">
              <a:buFont typeface="+mj-lt"/>
              <a:buAutoNum type="alphaUcPeriod"/>
            </a:pPr>
            <a:r>
              <a:rPr lang="en-US" dirty="0" smtClean="0"/>
              <a:t>The ability of a system or application to fulfill its business functions under high volume, in a timely manner, with high reliability and low latency</a:t>
            </a:r>
            <a:endParaRPr lang="en-US" dirty="0"/>
          </a:p>
        </p:txBody>
      </p:sp>
    </p:spTree>
    <p:extLst>
      <p:ext uri="{BB962C8B-B14F-4D97-AF65-F5344CB8AC3E}">
        <p14:creationId xmlns:p14="http://schemas.microsoft.com/office/powerpoint/2010/main" val="191641467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performance?</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6</a:t>
            </a:fld>
            <a:endParaRPr lang="en-US">
              <a:sym typeface="Verdana"/>
            </a:endParaRPr>
          </a:p>
        </p:txBody>
      </p:sp>
      <p:sp>
        <p:nvSpPr>
          <p:cNvPr id="4" name="Text Placeholder 3"/>
          <p:cNvSpPr>
            <a:spLocks noGrp="1"/>
          </p:cNvSpPr>
          <p:nvPr>
            <p:ph type="body" sz="quarter" idx="12"/>
          </p:nvPr>
        </p:nvSpPr>
        <p:spPr/>
        <p:txBody>
          <a:bodyPr/>
          <a:lstStyle/>
          <a:p>
            <a:pPr marL="0" indent="0">
              <a:buNone/>
            </a:pPr>
            <a:r>
              <a:rPr lang="en-US" dirty="0" smtClean="0"/>
              <a:t>Correct answer</a:t>
            </a:r>
          </a:p>
          <a:p>
            <a:pPr marL="0" indent="0">
              <a:buNone/>
            </a:pPr>
            <a:endParaRPr lang="en-US" dirty="0" smtClean="0"/>
          </a:p>
          <a:p>
            <a:pPr marL="457200" indent="-457200">
              <a:buFont typeface="+mj-lt"/>
              <a:buAutoNum type="alphaUcPeriod" startAt="4"/>
            </a:pPr>
            <a:r>
              <a:rPr lang="en-US" dirty="0" smtClean="0"/>
              <a:t>All of the above</a:t>
            </a:r>
            <a:endParaRPr lang="en-US" dirty="0"/>
          </a:p>
        </p:txBody>
      </p:sp>
    </p:spTree>
    <p:extLst>
      <p:ext uri="{BB962C8B-B14F-4D97-AF65-F5344CB8AC3E}">
        <p14:creationId xmlns:p14="http://schemas.microsoft.com/office/powerpoint/2010/main" val="122167140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performance matters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7</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a:t>Performance </a:t>
            </a:r>
            <a:r>
              <a:rPr lang="en-US" u="sng" dirty="0"/>
              <a:t>always</a:t>
            </a:r>
            <a:r>
              <a:rPr lang="en-US" dirty="0"/>
              <a:t> matters</a:t>
            </a:r>
          </a:p>
          <a:p>
            <a:r>
              <a:rPr lang="en-US" dirty="0" smtClean="0"/>
              <a:t>But more specifically</a:t>
            </a:r>
          </a:p>
          <a:p>
            <a:pPr lvl="1"/>
            <a:r>
              <a:rPr lang="en-US" dirty="0" smtClean="0"/>
              <a:t>When your applications do not meet non-functional requirements</a:t>
            </a:r>
          </a:p>
          <a:p>
            <a:pPr lvl="1"/>
            <a:r>
              <a:rPr lang="en-US" dirty="0" smtClean="0"/>
              <a:t>When your applications show unexpected behavior</a:t>
            </a:r>
          </a:p>
          <a:p>
            <a:pPr lvl="1"/>
            <a:r>
              <a:rPr lang="en-US" dirty="0" smtClean="0"/>
              <a:t>When your applications’ tests fail</a:t>
            </a:r>
          </a:p>
          <a:p>
            <a:r>
              <a:rPr lang="en-US" dirty="0" smtClean="0"/>
              <a:t>Applications, APIs, (micro)services should be designed with performance in mind</a:t>
            </a:r>
          </a:p>
          <a:p>
            <a:pPr lvl="1"/>
            <a:r>
              <a:rPr lang="en-US" dirty="0" smtClean="0"/>
              <a:t>Even if there are no non-functional requirements or SLAs/KPIs defined</a:t>
            </a:r>
          </a:p>
          <a:p>
            <a:endParaRPr lang="en-US" dirty="0" smtClean="0"/>
          </a:p>
          <a:p>
            <a:endParaRPr lang="en-US" dirty="0"/>
          </a:p>
        </p:txBody>
      </p:sp>
    </p:spTree>
    <p:extLst>
      <p:ext uri="{BB962C8B-B14F-4D97-AF65-F5344CB8AC3E}">
        <p14:creationId xmlns:p14="http://schemas.microsoft.com/office/powerpoint/2010/main" val="54015486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the good and the bad</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2" y="1212187"/>
            <a:ext cx="10958513" cy="2373224"/>
          </a:xfrm>
        </p:spPr>
        <p:txBody>
          <a:bodyPr/>
          <a:lstStyle/>
          <a:p>
            <a:r>
              <a:rPr lang="en-US" dirty="0" smtClean="0"/>
              <a:t>The good</a:t>
            </a:r>
          </a:p>
          <a:p>
            <a:pPr lvl="1"/>
            <a:r>
              <a:rPr lang="en-US" dirty="0" smtClean="0"/>
              <a:t>The Mule runtime and Mule applications are written in Java, which is very tunable and configurable</a:t>
            </a:r>
          </a:p>
          <a:p>
            <a:r>
              <a:rPr lang="en-US" dirty="0" smtClean="0"/>
              <a:t>The bad</a:t>
            </a:r>
          </a:p>
          <a:p>
            <a:pPr lvl="1"/>
            <a:r>
              <a:rPr lang="en-US" dirty="0"/>
              <a:t>The Mule runtime and Mule applications are written in Java, which is very tunable and </a:t>
            </a:r>
            <a:r>
              <a:rPr lang="en-US" dirty="0" smtClean="0"/>
              <a:t>configurable </a:t>
            </a:r>
          </a:p>
          <a:p>
            <a:pPr lvl="1"/>
            <a:endParaRPr lang="en-US" dirty="0"/>
          </a:p>
        </p:txBody>
      </p:sp>
    </p:spTree>
    <p:extLst>
      <p:ext uri="{BB962C8B-B14F-4D97-AF65-F5344CB8AC3E}">
        <p14:creationId xmlns:p14="http://schemas.microsoft.com/office/powerpoint/2010/main" val="96949060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performance</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9</a:t>
            </a:fld>
            <a:endParaRPr lang="en-US" sz="1300" b="0" i="0" u="none" strike="noStrike" cap="none">
              <a:solidFill>
                <a:srgbClr val="BFBFBF"/>
              </a:solidFill>
              <a:latin typeface="Verdana"/>
              <a:ea typeface="Verdana"/>
              <a:cs typeface="Verdana"/>
              <a:sym typeface="Verdana"/>
            </a:endParaRPr>
          </a:p>
        </p:txBody>
      </p:sp>
      <p:sp>
        <p:nvSpPr>
          <p:cNvPr id="12" name="Shape 1160"/>
          <p:cNvSpPr/>
          <p:nvPr/>
        </p:nvSpPr>
        <p:spPr>
          <a:xfrm>
            <a:off x="2441185" y="1515486"/>
            <a:ext cx="7303448" cy="4463145"/>
          </a:xfrm>
          <a:prstGeom prst="rect">
            <a:avLst/>
          </a:prstGeom>
          <a:solidFill>
            <a:srgbClr val="00A1DF">
              <a:alpha val="30000"/>
            </a:srgbClr>
          </a:solidFill>
          <a:ln w="28575" cap="flat" cmpd="sng">
            <a:noFill/>
            <a:prstDash val="solid"/>
            <a:miter/>
            <a:headEnd type="none" w="med" len="med"/>
            <a:tailEnd type="none" w="med" len="med"/>
          </a:ln>
          <a:effectLst/>
        </p:spPr>
        <p:txBody>
          <a:bodyPr lIns="91425" tIns="45700" rIns="91425" bIns="45700" anchor="b" anchorCtr="0">
            <a:noAutofit/>
          </a:bodyPr>
          <a:lstStyle/>
          <a:p>
            <a:pPr marL="0" marR="0" lvl="0" indent="0" algn="ctr" rtl="0">
              <a:spcBef>
                <a:spcPts val="0"/>
              </a:spcBef>
              <a:buNone/>
            </a:pPr>
            <a:r>
              <a:rPr lang="nl-NL" sz="1800" dirty="0" err="1" smtClean="0">
                <a:latin typeface="Calibri"/>
                <a:ea typeface="Calibri"/>
                <a:cs typeface="Calibri"/>
                <a:sym typeface="Calibri"/>
              </a:rPr>
              <a:t>Infrastructure</a:t>
            </a:r>
            <a:r>
              <a:rPr lang="nl-NL" sz="1800" dirty="0" smtClean="0">
                <a:latin typeface="Calibri"/>
                <a:ea typeface="Calibri"/>
                <a:cs typeface="Calibri"/>
                <a:sym typeface="Calibri"/>
              </a:rPr>
              <a:t>/</a:t>
            </a:r>
            <a:r>
              <a:rPr lang="nl-NL" sz="1800" dirty="0" err="1" smtClean="0">
                <a:latin typeface="Calibri"/>
                <a:ea typeface="Calibri"/>
                <a:cs typeface="Calibri"/>
                <a:sym typeface="Calibri"/>
              </a:rPr>
              <a:t>network</a:t>
            </a:r>
            <a:endParaRPr sz="1800" dirty="0">
              <a:latin typeface="Calibri"/>
              <a:ea typeface="Calibri"/>
              <a:cs typeface="Calibri"/>
              <a:sym typeface="Calibri"/>
            </a:endParaRPr>
          </a:p>
        </p:txBody>
      </p:sp>
      <p:sp>
        <p:nvSpPr>
          <p:cNvPr id="42" name="Shape 1160"/>
          <p:cNvSpPr/>
          <p:nvPr/>
        </p:nvSpPr>
        <p:spPr>
          <a:xfrm>
            <a:off x="3010679" y="1750266"/>
            <a:ext cx="6149419" cy="3684668"/>
          </a:xfrm>
          <a:prstGeom prst="rect">
            <a:avLst/>
          </a:prstGeom>
          <a:solidFill>
            <a:schemeClr val="bg2">
              <a:alpha val="40000"/>
            </a:schemeClr>
          </a:solidFill>
          <a:ln w="28575" cap="flat" cmpd="sng">
            <a:noFill/>
            <a:prstDash val="solid"/>
            <a:miter/>
            <a:headEnd type="none" w="med" len="med"/>
            <a:tailEnd type="none" w="med" len="med"/>
          </a:ln>
          <a:effectLst/>
        </p:spPr>
        <p:txBody>
          <a:bodyPr lIns="91425" tIns="45700" rIns="91425" bIns="45700" anchor="b" anchorCtr="0">
            <a:noAutofit/>
          </a:bodyPr>
          <a:lstStyle/>
          <a:p>
            <a:pPr marL="0" marR="0" lvl="0" indent="0" algn="ctr" rtl="0">
              <a:spcBef>
                <a:spcPts val="0"/>
              </a:spcBef>
              <a:buNone/>
            </a:pPr>
            <a:r>
              <a:rPr lang="nl-NL" sz="1800" dirty="0" smtClean="0">
                <a:latin typeface="Calibri"/>
                <a:ea typeface="Calibri"/>
                <a:cs typeface="Calibri"/>
                <a:sym typeface="Calibri"/>
              </a:rPr>
              <a:t>Operating system</a:t>
            </a:r>
            <a:endParaRPr sz="1800" dirty="0">
              <a:latin typeface="Calibri"/>
              <a:ea typeface="Calibri"/>
              <a:cs typeface="Calibri"/>
              <a:sym typeface="Calibri"/>
            </a:endParaRPr>
          </a:p>
        </p:txBody>
      </p:sp>
      <p:sp>
        <p:nvSpPr>
          <p:cNvPr id="43" name="Shape 1160"/>
          <p:cNvSpPr/>
          <p:nvPr/>
        </p:nvSpPr>
        <p:spPr>
          <a:xfrm>
            <a:off x="3598221" y="1985046"/>
            <a:ext cx="4980351" cy="2920047"/>
          </a:xfrm>
          <a:prstGeom prst="rect">
            <a:avLst/>
          </a:prstGeom>
          <a:solidFill>
            <a:schemeClr val="bg2">
              <a:alpha val="50000"/>
            </a:schemeClr>
          </a:solidFill>
          <a:ln w="28575" cap="flat" cmpd="sng">
            <a:noFill/>
            <a:prstDash val="solid"/>
            <a:miter/>
            <a:headEnd type="none" w="med" len="med"/>
            <a:tailEnd type="none" w="med" len="med"/>
          </a:ln>
          <a:effectLst/>
        </p:spPr>
        <p:txBody>
          <a:bodyPr lIns="91425" tIns="45700" rIns="91425" bIns="45700" anchor="b" anchorCtr="0">
            <a:noAutofit/>
          </a:bodyPr>
          <a:lstStyle/>
          <a:p>
            <a:pPr marL="0" marR="0" lvl="0" indent="0" algn="ctr" rtl="0">
              <a:spcBef>
                <a:spcPts val="0"/>
              </a:spcBef>
              <a:buNone/>
            </a:pPr>
            <a:r>
              <a:rPr lang="nl-NL" sz="1800" dirty="0" smtClean="0">
                <a:latin typeface="Calibri"/>
                <a:ea typeface="Calibri"/>
                <a:cs typeface="Calibri"/>
                <a:sym typeface="Calibri"/>
              </a:rPr>
              <a:t>JVM(s)</a:t>
            </a:r>
            <a:endParaRPr sz="1800" dirty="0">
              <a:latin typeface="Calibri"/>
              <a:ea typeface="Calibri"/>
              <a:cs typeface="Calibri"/>
              <a:sym typeface="Calibri"/>
            </a:endParaRPr>
          </a:p>
        </p:txBody>
      </p:sp>
      <p:sp>
        <p:nvSpPr>
          <p:cNvPr id="44" name="Shape 1160"/>
          <p:cNvSpPr/>
          <p:nvPr/>
        </p:nvSpPr>
        <p:spPr>
          <a:xfrm>
            <a:off x="4185763" y="2224214"/>
            <a:ext cx="3817299" cy="2137181"/>
          </a:xfrm>
          <a:prstGeom prst="rect">
            <a:avLst/>
          </a:prstGeom>
          <a:solidFill>
            <a:schemeClr val="bg2">
              <a:alpha val="60000"/>
            </a:schemeClr>
          </a:solidFill>
          <a:ln w="28575" cap="flat" cmpd="sng">
            <a:noFill/>
            <a:prstDash val="solid"/>
            <a:miter/>
            <a:headEnd type="none" w="med" len="med"/>
            <a:tailEnd type="none" w="med" len="med"/>
          </a:ln>
          <a:effectLst/>
        </p:spPr>
        <p:txBody>
          <a:bodyPr lIns="91425" tIns="45700" rIns="91425" bIns="45700" anchor="b" anchorCtr="0">
            <a:noAutofit/>
          </a:bodyPr>
          <a:lstStyle/>
          <a:p>
            <a:pPr marL="0" marR="0" lvl="0" indent="0" algn="ctr" rtl="0">
              <a:spcBef>
                <a:spcPts val="0"/>
              </a:spcBef>
              <a:buNone/>
            </a:pPr>
            <a:r>
              <a:rPr lang="nl-NL" sz="1800" dirty="0" smtClean="0">
                <a:latin typeface="Calibri"/>
                <a:ea typeface="Calibri"/>
                <a:cs typeface="Calibri"/>
                <a:sym typeface="Calibri"/>
              </a:rPr>
              <a:t>Mule </a:t>
            </a:r>
            <a:r>
              <a:rPr lang="nl-NL" sz="1800" dirty="0" err="1" smtClean="0">
                <a:latin typeface="Calibri"/>
                <a:ea typeface="Calibri"/>
                <a:cs typeface="Calibri"/>
                <a:sym typeface="Calibri"/>
              </a:rPr>
              <a:t>runtime</a:t>
            </a:r>
            <a:r>
              <a:rPr lang="nl-NL" sz="1800" dirty="0" smtClean="0">
                <a:latin typeface="Calibri"/>
                <a:ea typeface="Calibri"/>
                <a:cs typeface="Calibri"/>
                <a:sym typeface="Calibri"/>
              </a:rPr>
              <a:t>(s)</a:t>
            </a:r>
            <a:endParaRPr sz="1800" dirty="0">
              <a:latin typeface="Calibri"/>
              <a:ea typeface="Calibri"/>
              <a:cs typeface="Calibri"/>
              <a:sym typeface="Calibri"/>
            </a:endParaRPr>
          </a:p>
        </p:txBody>
      </p:sp>
      <p:sp>
        <p:nvSpPr>
          <p:cNvPr id="45" name="Shape 1160"/>
          <p:cNvSpPr/>
          <p:nvPr/>
        </p:nvSpPr>
        <p:spPr>
          <a:xfrm>
            <a:off x="4773305" y="2448425"/>
            <a:ext cx="2642215" cy="1383633"/>
          </a:xfrm>
          <a:prstGeom prst="rect">
            <a:avLst/>
          </a:prstGeom>
          <a:solidFill>
            <a:schemeClr val="bg2"/>
          </a:solidFill>
          <a:ln w="28575" cap="flat" cmpd="sng">
            <a:noFill/>
            <a:prstDash val="solid"/>
            <a:miter/>
            <a:headEnd type="none" w="med" len="med"/>
            <a:tailEnd type="none" w="med" len="med"/>
          </a:ln>
          <a:effectLst/>
        </p:spPr>
        <p:txBody>
          <a:bodyPr lIns="91425" tIns="45700" rIns="91425" bIns="45700" anchor="b" anchorCtr="0">
            <a:noAutofit/>
          </a:bodyPr>
          <a:lstStyle/>
          <a:p>
            <a:pPr marL="0" marR="0" lvl="0" indent="0" algn="ctr" rtl="0">
              <a:spcBef>
                <a:spcPts val="0"/>
              </a:spcBef>
              <a:buNone/>
            </a:pPr>
            <a:r>
              <a:rPr lang="nl-NL" sz="1800" dirty="0" smtClean="0">
                <a:latin typeface="Calibri"/>
                <a:ea typeface="Calibri"/>
                <a:cs typeface="Calibri"/>
                <a:sym typeface="Calibri"/>
              </a:rPr>
              <a:t>Mule </a:t>
            </a:r>
            <a:r>
              <a:rPr lang="nl-NL" sz="1800" dirty="0" err="1" smtClean="0">
                <a:latin typeface="Calibri"/>
                <a:ea typeface="Calibri"/>
                <a:cs typeface="Calibri"/>
                <a:sym typeface="Calibri"/>
              </a:rPr>
              <a:t>application</a:t>
            </a:r>
            <a:r>
              <a:rPr lang="nl-NL" sz="1800" dirty="0" smtClean="0">
                <a:latin typeface="Calibri"/>
                <a:ea typeface="Calibri"/>
                <a:cs typeface="Calibri"/>
                <a:sym typeface="Calibri"/>
              </a:rPr>
              <a:t>(s)</a:t>
            </a:r>
            <a:endParaRPr sz="1800" dirty="0">
              <a:latin typeface="Calibri"/>
              <a:ea typeface="Calibri"/>
              <a:cs typeface="Calibri"/>
              <a:sym typeface="Calibri"/>
            </a:endParaRPr>
          </a:p>
        </p:txBody>
      </p:sp>
    </p:spTree>
    <p:extLst>
      <p:ext uri="{BB962C8B-B14F-4D97-AF65-F5344CB8AC3E}">
        <p14:creationId xmlns:p14="http://schemas.microsoft.com/office/powerpoint/2010/main" val="127020206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10718</TotalTime>
  <Words>1229</Words>
  <Application>Microsoft Macintosh PowerPoint</Application>
  <PresentationFormat>Custom</PresentationFormat>
  <Paragraphs>239</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ＭＳ Ｐゴシック</vt:lpstr>
      <vt:lpstr>Open Sans</vt:lpstr>
      <vt:lpstr>Ubuntu</vt:lpstr>
      <vt:lpstr>Verdana</vt:lpstr>
      <vt:lpstr>Arial</vt:lpstr>
      <vt:lpstr>Mulesoft Corporate Template_DRAFT_0623</vt:lpstr>
      <vt:lpstr>Module 1: Measuring Performance</vt:lpstr>
      <vt:lpstr>PowerPoint Presentation</vt:lpstr>
      <vt:lpstr>Objectives</vt:lpstr>
      <vt:lpstr>Understanding performance</vt:lpstr>
      <vt:lpstr>What is performance?</vt:lpstr>
      <vt:lpstr>What is performance?</vt:lpstr>
      <vt:lpstr>When performance matters</vt:lpstr>
      <vt:lpstr>Performance, the good and the bad</vt:lpstr>
      <vt:lpstr>Dimensions of performance</vt:lpstr>
      <vt:lpstr>Defining performance goals</vt:lpstr>
      <vt:lpstr>Identifying performance goals</vt:lpstr>
      <vt:lpstr>Mapping performance requirements</vt:lpstr>
      <vt:lpstr>Performance metrics to watch (1/7)</vt:lpstr>
      <vt:lpstr>Performance metrics to watch (2/7)</vt:lpstr>
      <vt:lpstr>Performance metrics to watch (3/7)</vt:lpstr>
      <vt:lpstr>Performance metrics to watch (4/7)</vt:lpstr>
      <vt:lpstr>Performance metrics to watch (5/7)</vt:lpstr>
      <vt:lpstr>Performance metrics to watch (6/7)</vt:lpstr>
      <vt:lpstr>Performance metrics to watch (7/7)</vt:lpstr>
      <vt:lpstr>Measuring performance</vt:lpstr>
      <vt:lpstr>About performance measurement</vt:lpstr>
      <vt:lpstr>How can we measure performance?</vt:lpstr>
      <vt:lpstr>Tools of the trade</vt:lpstr>
      <vt:lpstr>Tools of the trade, cont’d</vt:lpstr>
      <vt:lpstr>Other useful tools</vt:lpstr>
      <vt:lpstr>Logging</vt:lpstr>
      <vt:lpstr>Performance measuring pros and cons</vt:lpstr>
      <vt:lpstr>Walkthrough 1-1: Gather performance statistics</vt:lpstr>
      <vt:lpstr>Consideration: What is the exact scope of a test?</vt:lpstr>
      <vt:lpstr>Consideration: Performance test influences</vt:lpstr>
      <vt:lpstr>Walkthrough 1-2: Gather more performance stats</vt:lpstr>
      <vt:lpstr>Thank you</vt:lpstr>
    </vt:vector>
  </TitlesOfParts>
  <Company>Mulesoft</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Microsoft Office User</cp:lastModifiedBy>
  <cp:revision>214</cp:revision>
  <dcterms:created xsi:type="dcterms:W3CDTF">2015-06-24T17:51:03Z</dcterms:created>
  <dcterms:modified xsi:type="dcterms:W3CDTF">2017-06-12T19:52:30Z</dcterms:modified>
</cp:coreProperties>
</file>