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2" r:id="rId1"/>
  </p:sldMasterIdLst>
  <p:notesMasterIdLst>
    <p:notesMasterId r:id="rId88"/>
  </p:notesMasterIdLst>
  <p:handoutMasterIdLst>
    <p:handoutMasterId r:id="rId89"/>
  </p:handoutMasterIdLst>
  <p:sldIdLst>
    <p:sldId id="338" r:id="rId2"/>
    <p:sldId id="339" r:id="rId3"/>
    <p:sldId id="340" r:id="rId4"/>
    <p:sldId id="341" r:id="rId5"/>
    <p:sldId id="342" r:id="rId6"/>
    <p:sldId id="343" r:id="rId7"/>
    <p:sldId id="344" r:id="rId8"/>
    <p:sldId id="345" r:id="rId9"/>
    <p:sldId id="346" r:id="rId10"/>
    <p:sldId id="347" r:id="rId11"/>
    <p:sldId id="348" r:id="rId12"/>
    <p:sldId id="349" r:id="rId13"/>
    <p:sldId id="350" r:id="rId14"/>
    <p:sldId id="351" r:id="rId15"/>
    <p:sldId id="352" r:id="rId16"/>
    <p:sldId id="353" r:id="rId17"/>
    <p:sldId id="354" r:id="rId18"/>
    <p:sldId id="355" r:id="rId19"/>
    <p:sldId id="356" r:id="rId20"/>
    <p:sldId id="357" r:id="rId21"/>
    <p:sldId id="358" r:id="rId22"/>
    <p:sldId id="359" r:id="rId23"/>
    <p:sldId id="360" r:id="rId24"/>
    <p:sldId id="361" r:id="rId25"/>
    <p:sldId id="423" r:id="rId26"/>
    <p:sldId id="362" r:id="rId27"/>
    <p:sldId id="363" r:id="rId28"/>
    <p:sldId id="364" r:id="rId29"/>
    <p:sldId id="365" r:id="rId30"/>
    <p:sldId id="366" r:id="rId31"/>
    <p:sldId id="367" r:id="rId32"/>
    <p:sldId id="368" r:id="rId33"/>
    <p:sldId id="369" r:id="rId34"/>
    <p:sldId id="370" r:id="rId35"/>
    <p:sldId id="371" r:id="rId36"/>
    <p:sldId id="372" r:id="rId37"/>
    <p:sldId id="373" r:id="rId38"/>
    <p:sldId id="374" r:id="rId39"/>
    <p:sldId id="375" r:id="rId40"/>
    <p:sldId id="376" r:id="rId41"/>
    <p:sldId id="377" r:id="rId42"/>
    <p:sldId id="378" r:id="rId43"/>
    <p:sldId id="379" r:id="rId44"/>
    <p:sldId id="380" r:id="rId45"/>
    <p:sldId id="381" r:id="rId46"/>
    <p:sldId id="382" r:id="rId47"/>
    <p:sldId id="383" r:id="rId48"/>
    <p:sldId id="384" r:id="rId49"/>
    <p:sldId id="385" r:id="rId50"/>
    <p:sldId id="386" r:id="rId51"/>
    <p:sldId id="387" r:id="rId52"/>
    <p:sldId id="388" r:id="rId53"/>
    <p:sldId id="424" r:id="rId54"/>
    <p:sldId id="389" r:id="rId55"/>
    <p:sldId id="390" r:id="rId56"/>
    <p:sldId id="391" r:id="rId57"/>
    <p:sldId id="422" r:id="rId58"/>
    <p:sldId id="393" r:id="rId59"/>
    <p:sldId id="394" r:id="rId60"/>
    <p:sldId id="395" r:id="rId61"/>
    <p:sldId id="396" r:id="rId62"/>
    <p:sldId id="397" r:id="rId63"/>
    <p:sldId id="398" r:id="rId64"/>
    <p:sldId id="399" r:id="rId65"/>
    <p:sldId id="400" r:id="rId66"/>
    <p:sldId id="401" r:id="rId67"/>
    <p:sldId id="402" r:id="rId68"/>
    <p:sldId id="403" r:id="rId69"/>
    <p:sldId id="404" r:id="rId70"/>
    <p:sldId id="405" r:id="rId71"/>
    <p:sldId id="406" r:id="rId72"/>
    <p:sldId id="407" r:id="rId73"/>
    <p:sldId id="408" r:id="rId74"/>
    <p:sldId id="409" r:id="rId75"/>
    <p:sldId id="410" r:id="rId76"/>
    <p:sldId id="411" r:id="rId77"/>
    <p:sldId id="412" r:id="rId78"/>
    <p:sldId id="413" r:id="rId79"/>
    <p:sldId id="414" r:id="rId80"/>
    <p:sldId id="415" r:id="rId81"/>
    <p:sldId id="416" r:id="rId82"/>
    <p:sldId id="417" r:id="rId83"/>
    <p:sldId id="418" r:id="rId84"/>
    <p:sldId id="419" r:id="rId85"/>
    <p:sldId id="420" r:id="rId86"/>
    <p:sldId id="421" r:id="rId87"/>
  </p:sldIdLst>
  <p:sldSz cx="12188825" cy="6858000"/>
  <p:notesSz cx="6858000" cy="9144000"/>
  <p:defaultTextStyle>
    <a:defPPr>
      <a:defRPr lang="en-US"/>
    </a:defPPr>
    <a:lvl1pPr algn="l" defTabSz="609493"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609493" algn="l" defTabSz="609493"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1218987" algn="l" defTabSz="609493"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828480" algn="l" defTabSz="609493"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2437973" algn="l" defTabSz="609493"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3047467" algn="l" defTabSz="609493" rtl="0" eaLnBrk="1" latinLnBrk="0" hangingPunct="1">
      <a:defRPr kern="1200">
        <a:solidFill>
          <a:schemeClr val="tx1"/>
        </a:solidFill>
        <a:latin typeface="Arial" charset="0"/>
        <a:ea typeface="ＭＳ Ｐゴシック" charset="0"/>
        <a:cs typeface="ＭＳ Ｐゴシック" charset="0"/>
      </a:defRPr>
    </a:lvl6pPr>
    <a:lvl7pPr marL="3656960" algn="l" defTabSz="609493" rtl="0" eaLnBrk="1" latinLnBrk="0" hangingPunct="1">
      <a:defRPr kern="1200">
        <a:solidFill>
          <a:schemeClr val="tx1"/>
        </a:solidFill>
        <a:latin typeface="Arial" charset="0"/>
        <a:ea typeface="ＭＳ Ｐゴシック" charset="0"/>
        <a:cs typeface="ＭＳ Ｐゴシック" charset="0"/>
      </a:defRPr>
    </a:lvl7pPr>
    <a:lvl8pPr marL="4266453" algn="l" defTabSz="609493" rtl="0" eaLnBrk="1" latinLnBrk="0" hangingPunct="1">
      <a:defRPr kern="1200">
        <a:solidFill>
          <a:schemeClr val="tx1"/>
        </a:solidFill>
        <a:latin typeface="Arial" charset="0"/>
        <a:ea typeface="ＭＳ Ｐゴシック" charset="0"/>
        <a:cs typeface="ＭＳ Ｐゴシック" charset="0"/>
      </a:defRPr>
    </a:lvl8pPr>
    <a:lvl9pPr marL="4875947" algn="l" defTabSz="609493" rtl="0" eaLnBrk="1" latinLnBrk="0" hangingPunct="1">
      <a:defRPr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59">
          <p15:clr>
            <a:srgbClr val="A4A3A4"/>
          </p15:clr>
        </p15:guide>
        <p15:guide id="2" orient="horz" pos="3913">
          <p15:clr>
            <a:srgbClr val="A4A3A4"/>
          </p15:clr>
        </p15:guide>
        <p15:guide id="3" orient="horz" pos="749">
          <p15:clr>
            <a:srgbClr val="A4A3A4"/>
          </p15:clr>
        </p15:guide>
        <p15:guide id="4" pos="393">
          <p15:clr>
            <a:srgbClr val="A4A3A4"/>
          </p15:clr>
        </p15:guide>
        <p15:guide id="5" pos="7287">
          <p15:clr>
            <a:srgbClr val="A4A3A4"/>
          </p15:clr>
        </p15:guide>
        <p15:guide id="6" pos="384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A63F9"/>
    <a:srgbClr val="999899"/>
    <a:srgbClr val="000000"/>
    <a:srgbClr val="FFFFFF"/>
    <a:srgbClr val="1D1D1C"/>
    <a:srgbClr val="00A1DF"/>
    <a:srgbClr val="414042"/>
    <a:srgbClr val="00607C"/>
    <a:srgbClr val="646469"/>
    <a:srgbClr val="00B39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083E6E3-FA7D-4D7B-A595-EF9225AFEA8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972" autoAdjust="0"/>
    <p:restoredTop sz="96205" autoAdjust="0"/>
  </p:normalViewPr>
  <p:slideViewPr>
    <p:cSldViewPr snapToGrid="0" snapToObjects="1">
      <p:cViewPr varScale="1">
        <p:scale>
          <a:sx n="126" d="100"/>
          <a:sy n="126" d="100"/>
        </p:scale>
        <p:origin x="880" y="192"/>
      </p:cViewPr>
      <p:guideLst>
        <p:guide orient="horz" pos="2159"/>
        <p:guide orient="horz" pos="3913"/>
        <p:guide orient="horz" pos="749"/>
        <p:guide pos="393"/>
        <p:guide pos="7287"/>
        <p:guide pos="3842"/>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19712"/>
    </p:cViewPr>
  </p:sorter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presProps" Target="presProps.xml"/><Relationship Id="rId91" Type="http://schemas.openxmlformats.org/officeDocument/2006/relationships/viewProps" Target="viewProps.xml"/><Relationship Id="rId92" Type="http://schemas.openxmlformats.org/officeDocument/2006/relationships/theme" Target="theme/theme1.xml"/><Relationship Id="rId93"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notesMaster" Target="notesMasters/notesMaster1.xml"/><Relationship Id="rId8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dirty="0">
              <a:latin typeface="Verdana" panose="020B0604030504040204"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cs typeface="+mn-cs"/>
              </a:defRPr>
            </a:lvl1pPr>
          </a:lstStyle>
          <a:p>
            <a:pPr>
              <a:defRPr/>
            </a:pPr>
            <a:fld id="{72DEA219-41EE-714E-A744-28B1F250A469}" type="datetimeFigureOut">
              <a:rPr lang="en-US">
                <a:latin typeface="Verdana" panose="020B0604030504040204" pitchFamily="34" charset="0"/>
              </a:rPr>
              <a:pPr>
                <a:defRPr/>
              </a:pPr>
              <a:t>6/12/17</a:t>
            </a:fld>
            <a:endParaRPr lang="en-US" dirty="0">
              <a:latin typeface="Verdana" panose="020B0604030504040204" pitchFamily="34" charset="0"/>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dirty="0">
              <a:latin typeface="Verdana" panose="020B0604030504040204" pitchFamily="34" charset="0"/>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cs typeface="+mn-cs"/>
              </a:defRPr>
            </a:lvl1pPr>
          </a:lstStyle>
          <a:p>
            <a:pPr>
              <a:defRPr/>
            </a:pPr>
            <a:fld id="{356A20D4-BEAD-B440-9D02-CCCABCF04B03}" type="slidenum">
              <a:rPr lang="en-US">
                <a:latin typeface="Verdana" panose="020B0604030504040204" pitchFamily="34" charset="0"/>
              </a:rPr>
              <a:pPr>
                <a:defRPr/>
              </a:pPr>
              <a:t>‹#›</a:t>
            </a:fld>
            <a:endParaRPr lang="en-US" dirty="0">
              <a:latin typeface="Verdana" panose="020B0604030504040204" pitchFamily="34" charset="0"/>
            </a:endParaRPr>
          </a:p>
        </p:txBody>
      </p:sp>
    </p:spTree>
    <p:extLst>
      <p:ext uri="{BB962C8B-B14F-4D97-AF65-F5344CB8AC3E}">
        <p14:creationId xmlns:p14="http://schemas.microsoft.com/office/powerpoint/2010/main" val="273931649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Verdana" panose="020B0604030504040204" pitchFamily="34" charset="0"/>
                <a:ea typeface="+mn-ea"/>
                <a:cs typeface="+mn-cs"/>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Verdana" panose="020B0604030504040204" pitchFamily="34" charset="0"/>
                <a:ea typeface="+mn-ea"/>
                <a:cs typeface="+mn-cs"/>
              </a:defRPr>
            </a:lvl1pPr>
          </a:lstStyle>
          <a:p>
            <a:pPr>
              <a:defRPr/>
            </a:pPr>
            <a:fld id="{248ED3D1-5F0A-2E4E-B181-0A9A379B910F}" type="datetimeFigureOut">
              <a:rPr lang="en-US" smtClean="0"/>
              <a:pPr>
                <a:defRPr/>
              </a:pPr>
              <a:t>6/12/17</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US" noProof="0"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Verdana" panose="020B0604030504040204" pitchFamily="34" charset="0"/>
                <a:ea typeface="+mn-ea"/>
                <a:cs typeface="+mn-cs"/>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Verdana" panose="020B0604030504040204" pitchFamily="34" charset="0"/>
                <a:ea typeface="+mn-ea"/>
                <a:cs typeface="+mn-cs"/>
              </a:defRPr>
            </a:lvl1pPr>
          </a:lstStyle>
          <a:p>
            <a:pPr>
              <a:defRPr/>
            </a:pPr>
            <a:fld id="{4B5E011A-69A2-1D4E-B3EE-C7DE7E7E5E44}" type="slidenum">
              <a:rPr lang="en-US" smtClean="0"/>
              <a:pPr>
                <a:defRPr/>
              </a:pPr>
              <a:t>‹#›</a:t>
            </a:fld>
            <a:endParaRPr lang="en-US" dirty="0"/>
          </a:p>
        </p:txBody>
      </p:sp>
    </p:spTree>
    <p:extLst>
      <p:ext uri="{BB962C8B-B14F-4D97-AF65-F5344CB8AC3E}">
        <p14:creationId xmlns:p14="http://schemas.microsoft.com/office/powerpoint/2010/main" val="618154682"/>
      </p:ext>
    </p:extLst>
  </p:cSld>
  <p:clrMap bg1="lt1" tx1="dk1" bg2="lt2" tx2="dk2" accent1="accent1" accent2="accent2" accent3="accent3" accent4="accent4" accent5="accent5" accent6="accent6" hlink="hlink" folHlink="folHlink"/>
  <p:hf hdr="0" ftr="0" dt="0"/>
  <p:notesStyle>
    <a:lvl1pPr algn="l" defTabSz="609493" rtl="0" eaLnBrk="0" fontAlgn="base" hangingPunct="0">
      <a:spcBef>
        <a:spcPct val="30000"/>
      </a:spcBef>
      <a:spcAft>
        <a:spcPct val="0"/>
      </a:spcAft>
      <a:defRPr sz="1600" kern="1200">
        <a:solidFill>
          <a:schemeClr val="tx1"/>
        </a:solidFill>
        <a:latin typeface="Verdana" panose="020B0604030504040204" pitchFamily="34" charset="0"/>
        <a:ea typeface="ＭＳ Ｐゴシック" charset="0"/>
        <a:cs typeface="ＭＳ Ｐゴシック" charset="0"/>
      </a:defRPr>
    </a:lvl1pPr>
    <a:lvl2pPr marL="609493" algn="l" defTabSz="609493" rtl="0" eaLnBrk="0" fontAlgn="base" hangingPunct="0">
      <a:spcBef>
        <a:spcPct val="30000"/>
      </a:spcBef>
      <a:spcAft>
        <a:spcPct val="0"/>
      </a:spcAft>
      <a:defRPr sz="1600" kern="1200">
        <a:solidFill>
          <a:schemeClr val="tx1"/>
        </a:solidFill>
        <a:latin typeface="Verdana" panose="020B0604030504040204" pitchFamily="34" charset="0"/>
        <a:ea typeface="ＭＳ Ｐゴシック" charset="0"/>
        <a:cs typeface="+mn-cs"/>
      </a:defRPr>
    </a:lvl2pPr>
    <a:lvl3pPr marL="1218987" algn="l" defTabSz="609493" rtl="0" eaLnBrk="0" fontAlgn="base" hangingPunct="0">
      <a:spcBef>
        <a:spcPct val="30000"/>
      </a:spcBef>
      <a:spcAft>
        <a:spcPct val="0"/>
      </a:spcAft>
      <a:defRPr sz="1600" kern="1200">
        <a:solidFill>
          <a:schemeClr val="tx1"/>
        </a:solidFill>
        <a:latin typeface="Verdana" panose="020B0604030504040204" pitchFamily="34" charset="0"/>
        <a:ea typeface="ＭＳ Ｐゴシック" charset="0"/>
        <a:cs typeface="+mn-cs"/>
      </a:defRPr>
    </a:lvl3pPr>
    <a:lvl4pPr marL="1828480" algn="l" defTabSz="609493" rtl="0" eaLnBrk="0" fontAlgn="base" hangingPunct="0">
      <a:spcBef>
        <a:spcPct val="30000"/>
      </a:spcBef>
      <a:spcAft>
        <a:spcPct val="0"/>
      </a:spcAft>
      <a:defRPr sz="1600" kern="1200">
        <a:solidFill>
          <a:schemeClr val="tx1"/>
        </a:solidFill>
        <a:latin typeface="Verdana" panose="020B0604030504040204" pitchFamily="34" charset="0"/>
        <a:ea typeface="ＭＳ Ｐゴシック" charset="0"/>
        <a:cs typeface="+mn-cs"/>
      </a:defRPr>
    </a:lvl4pPr>
    <a:lvl5pPr marL="2437973" algn="l" defTabSz="609493" rtl="0" eaLnBrk="0" fontAlgn="base" hangingPunct="0">
      <a:spcBef>
        <a:spcPct val="30000"/>
      </a:spcBef>
      <a:spcAft>
        <a:spcPct val="0"/>
      </a:spcAft>
      <a:defRPr sz="1600" kern="1200">
        <a:solidFill>
          <a:schemeClr val="tx1"/>
        </a:solidFill>
        <a:latin typeface="Verdana" panose="020B0604030504040204" pitchFamily="34" charset="0"/>
        <a:ea typeface="ＭＳ Ｐゴシック" charset="0"/>
        <a:cs typeface="+mn-cs"/>
      </a:defRPr>
    </a:lvl5pPr>
    <a:lvl6pPr marL="3047467" algn="l" defTabSz="609493" rtl="0" eaLnBrk="1" latinLnBrk="0" hangingPunct="1">
      <a:defRPr sz="1600" kern="1200">
        <a:solidFill>
          <a:schemeClr val="tx1"/>
        </a:solidFill>
        <a:latin typeface="+mn-lt"/>
        <a:ea typeface="+mn-ea"/>
        <a:cs typeface="+mn-cs"/>
      </a:defRPr>
    </a:lvl6pPr>
    <a:lvl7pPr marL="3656960" algn="l" defTabSz="609493" rtl="0" eaLnBrk="1" latinLnBrk="0" hangingPunct="1">
      <a:defRPr sz="1600" kern="1200">
        <a:solidFill>
          <a:schemeClr val="tx1"/>
        </a:solidFill>
        <a:latin typeface="+mn-lt"/>
        <a:ea typeface="+mn-ea"/>
        <a:cs typeface="+mn-cs"/>
      </a:defRPr>
    </a:lvl7pPr>
    <a:lvl8pPr marL="4266453" algn="l" defTabSz="609493" rtl="0" eaLnBrk="1" latinLnBrk="0" hangingPunct="1">
      <a:defRPr sz="1600" kern="1200">
        <a:solidFill>
          <a:schemeClr val="tx1"/>
        </a:solidFill>
        <a:latin typeface="+mn-lt"/>
        <a:ea typeface="+mn-ea"/>
        <a:cs typeface="+mn-cs"/>
      </a:defRPr>
    </a:lvl8pPr>
    <a:lvl9pPr marL="4875947" algn="l" defTabSz="609493"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 Id="rId3" Type="http://schemas.openxmlformats.org/officeDocument/2006/relationships/hyperlink" Target="http://wiki.nginx.org/HttpUpstreamModule" TargetMode="Externa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7"/>
        <p:cNvGrpSpPr/>
        <p:nvPr/>
      </p:nvGrpSpPr>
      <p:grpSpPr>
        <a:xfrm>
          <a:off x="0" y="0"/>
          <a:ext cx="0" cy="0"/>
          <a:chOff x="0" y="0"/>
          <a:chExt cx="0" cy="0"/>
        </a:xfrm>
      </p:grpSpPr>
      <p:sp>
        <p:nvSpPr>
          <p:cNvPr id="608" name="Shape 6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09" name="Shape 609"/>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480"/>
              </a:spcBef>
              <a:spcAft>
                <a:spcPts val="0"/>
              </a:spcAft>
              <a:buSzPct val="25000"/>
              <a:buNone/>
            </a:pPr>
            <a:endParaRPr sz="1600" b="0" i="0" u="none" strike="noStrike" cap="none">
              <a:solidFill>
                <a:schemeClr val="dk1"/>
              </a:solidFill>
              <a:latin typeface="Verdana"/>
              <a:ea typeface="Verdana"/>
              <a:cs typeface="Verdana"/>
              <a:sym typeface="Verdana"/>
            </a:endParaRPr>
          </a:p>
        </p:txBody>
      </p:sp>
      <p:sp>
        <p:nvSpPr>
          <p:cNvPr id="610" name="Shape 610"/>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1"/>
                </a:solidFill>
                <a:latin typeface="Verdana"/>
                <a:ea typeface="Verdana"/>
                <a:cs typeface="Verdana"/>
                <a:sym typeface="Verdana"/>
              </a:rPr>
              <a:t>1</a:t>
            </a:fld>
            <a:endParaRPr lang="en-US" sz="1200" b="0" i="0" u="none" strike="noStrike" cap="none">
              <a:solidFill>
                <a:schemeClr val="dk1"/>
              </a:solidFill>
              <a:latin typeface="Verdana"/>
              <a:ea typeface="Verdana"/>
              <a:cs typeface="Verdana"/>
              <a:sym typeface="Verdana"/>
            </a:endParaRPr>
          </a:p>
        </p:txBody>
      </p:sp>
    </p:spTree>
    <p:extLst>
      <p:ext uri="{BB962C8B-B14F-4D97-AF65-F5344CB8AC3E}">
        <p14:creationId xmlns:p14="http://schemas.microsoft.com/office/powerpoint/2010/main" val="16306309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8"/>
        <p:cNvGrpSpPr/>
        <p:nvPr/>
      </p:nvGrpSpPr>
      <p:grpSpPr>
        <a:xfrm>
          <a:off x="0" y="0"/>
          <a:ext cx="0" cy="0"/>
          <a:chOff x="0" y="0"/>
          <a:chExt cx="0" cy="0"/>
        </a:xfrm>
      </p:grpSpPr>
      <p:sp>
        <p:nvSpPr>
          <p:cNvPr id="1889" name="Shape 188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
        <p:nvSpPr>
          <p:cNvPr id="1890" name="Shape 189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310586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1"/>
        <p:cNvGrpSpPr/>
        <p:nvPr/>
      </p:nvGrpSpPr>
      <p:grpSpPr>
        <a:xfrm>
          <a:off x="0" y="0"/>
          <a:ext cx="0" cy="0"/>
          <a:chOff x="0" y="0"/>
          <a:chExt cx="0" cy="0"/>
        </a:xfrm>
      </p:grpSpPr>
      <p:sp>
        <p:nvSpPr>
          <p:cNvPr id="1882" name="Shape 18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
        <p:nvSpPr>
          <p:cNvPr id="1883" name="Shape 18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274415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5"/>
        <p:cNvGrpSpPr/>
        <p:nvPr/>
      </p:nvGrpSpPr>
      <p:grpSpPr>
        <a:xfrm>
          <a:off x="0" y="0"/>
          <a:ext cx="0" cy="0"/>
          <a:chOff x="0" y="0"/>
          <a:chExt cx="0" cy="0"/>
        </a:xfrm>
      </p:grpSpPr>
      <p:sp>
        <p:nvSpPr>
          <p:cNvPr id="1896" name="Shape 189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
        <p:nvSpPr>
          <p:cNvPr id="1897" name="Shape 18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618273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2"/>
        <p:cNvGrpSpPr/>
        <p:nvPr/>
      </p:nvGrpSpPr>
      <p:grpSpPr>
        <a:xfrm>
          <a:off x="0" y="0"/>
          <a:ext cx="0" cy="0"/>
          <a:chOff x="0" y="0"/>
          <a:chExt cx="0" cy="0"/>
        </a:xfrm>
      </p:grpSpPr>
      <p:sp>
        <p:nvSpPr>
          <p:cNvPr id="1903" name="Shape 190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
        <p:nvSpPr>
          <p:cNvPr id="1904" name="Shape 190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220530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9"/>
        <p:cNvGrpSpPr/>
        <p:nvPr/>
      </p:nvGrpSpPr>
      <p:grpSpPr>
        <a:xfrm>
          <a:off x="0" y="0"/>
          <a:ext cx="0" cy="0"/>
          <a:chOff x="0" y="0"/>
          <a:chExt cx="0" cy="0"/>
        </a:xfrm>
      </p:grpSpPr>
      <p:sp>
        <p:nvSpPr>
          <p:cNvPr id="1910" name="Shape 19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11" name="Shape 191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
        <p:nvSpPr>
          <p:cNvPr id="1912" name="Shape 1912"/>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rtl="0">
              <a:spcBef>
                <a:spcPts val="0"/>
              </a:spcBef>
              <a:buNone/>
            </a:pPr>
            <a:fld id="{00000000-1234-1234-1234-123412341234}" type="slidenum">
              <a:rPr lang="en-US"/>
              <a:t>16</a:t>
            </a:fld>
            <a:endParaRPr lang="en-US"/>
          </a:p>
        </p:txBody>
      </p:sp>
    </p:spTree>
    <p:extLst>
      <p:ext uri="{BB962C8B-B14F-4D97-AF65-F5344CB8AC3E}">
        <p14:creationId xmlns:p14="http://schemas.microsoft.com/office/powerpoint/2010/main" val="20213952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SzPct val="25000"/>
              <a:buNone/>
            </a:pPr>
            <a:fld id="{00000000-1234-1234-1234-123412341234}" type="slidenum">
              <a:rPr lang="en-US" sz="1200" b="0" i="0" u="none" strike="noStrike" cap="none" smtClean="0">
                <a:solidFill>
                  <a:schemeClr val="dk1"/>
                </a:solidFill>
                <a:latin typeface="Verdana"/>
                <a:ea typeface="Verdana"/>
                <a:cs typeface="Verdana"/>
                <a:sym typeface="Verdana"/>
              </a:rPr>
              <a:t>20</a:t>
            </a:fld>
            <a:endParaRPr lang="en-US" sz="1200" b="0" i="0" u="none" strike="noStrike" cap="none">
              <a:solidFill>
                <a:schemeClr val="dk1"/>
              </a:solidFill>
              <a:latin typeface="Verdana"/>
              <a:ea typeface="Verdana"/>
              <a:cs typeface="Verdana"/>
              <a:sym typeface="Verdana"/>
            </a:endParaRPr>
          </a:p>
        </p:txBody>
      </p:sp>
    </p:spTree>
    <p:extLst>
      <p:ext uri="{BB962C8B-B14F-4D97-AF65-F5344CB8AC3E}">
        <p14:creationId xmlns:p14="http://schemas.microsoft.com/office/powerpoint/2010/main" val="10787660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4"/>
        <p:cNvGrpSpPr/>
        <p:nvPr/>
      </p:nvGrpSpPr>
      <p:grpSpPr>
        <a:xfrm>
          <a:off x="0" y="0"/>
          <a:ext cx="0" cy="0"/>
          <a:chOff x="0" y="0"/>
          <a:chExt cx="0" cy="0"/>
        </a:xfrm>
      </p:grpSpPr>
      <p:sp>
        <p:nvSpPr>
          <p:cNvPr id="1945" name="Shape 194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
        <p:nvSpPr>
          <p:cNvPr id="1946" name="Shape 194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695229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1"/>
        <p:cNvGrpSpPr/>
        <p:nvPr/>
      </p:nvGrpSpPr>
      <p:grpSpPr>
        <a:xfrm>
          <a:off x="0" y="0"/>
          <a:ext cx="0" cy="0"/>
          <a:chOff x="0" y="0"/>
          <a:chExt cx="0" cy="0"/>
        </a:xfrm>
      </p:grpSpPr>
      <p:sp>
        <p:nvSpPr>
          <p:cNvPr id="1952" name="Shape 195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
        <p:nvSpPr>
          <p:cNvPr id="1953" name="Shape 19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243809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0"/>
        <p:cNvGrpSpPr/>
        <p:nvPr/>
      </p:nvGrpSpPr>
      <p:grpSpPr>
        <a:xfrm>
          <a:off x="0" y="0"/>
          <a:ext cx="0" cy="0"/>
          <a:chOff x="0" y="0"/>
          <a:chExt cx="0" cy="0"/>
        </a:xfrm>
      </p:grpSpPr>
      <p:sp>
        <p:nvSpPr>
          <p:cNvPr id="1231" name="Shape 12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32" name="Shape 123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
        <p:nvSpPr>
          <p:cNvPr id="1233" name="Shape 1233"/>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a:spcBef>
                <a:spcPts val="0"/>
              </a:spcBef>
              <a:buClr>
                <a:schemeClr val="dk1"/>
              </a:buClr>
              <a:buSzPct val="25000"/>
              <a:buFont typeface="Verdana"/>
              <a:buNone/>
            </a:pPr>
            <a:fld id="{00000000-1234-1234-1234-123412341234}" type="slidenum">
              <a:rPr lang="en-US"/>
              <a:t>23</a:t>
            </a:fld>
            <a:endParaRPr lang="en-US"/>
          </a:p>
        </p:txBody>
      </p:sp>
    </p:spTree>
    <p:extLst>
      <p:ext uri="{BB962C8B-B14F-4D97-AF65-F5344CB8AC3E}">
        <p14:creationId xmlns:p14="http://schemas.microsoft.com/office/powerpoint/2010/main" val="14543301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4"/>
        <p:cNvGrpSpPr/>
        <p:nvPr/>
      </p:nvGrpSpPr>
      <p:grpSpPr>
        <a:xfrm>
          <a:off x="0" y="0"/>
          <a:ext cx="0" cy="0"/>
          <a:chOff x="0" y="0"/>
          <a:chExt cx="0" cy="0"/>
        </a:xfrm>
      </p:grpSpPr>
      <p:sp>
        <p:nvSpPr>
          <p:cNvPr id="1245" name="Shape 12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46" name="Shape 12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
        <p:nvSpPr>
          <p:cNvPr id="1247" name="Shape 1247"/>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a:spcBef>
                <a:spcPts val="0"/>
              </a:spcBef>
              <a:buClr>
                <a:schemeClr val="dk1"/>
              </a:buClr>
              <a:buSzPct val="25000"/>
              <a:buFont typeface="Verdana"/>
              <a:buNone/>
            </a:pPr>
            <a:fld id="{00000000-1234-1234-1234-123412341234}" type="slidenum">
              <a:rPr lang="en-US"/>
              <a:t>27</a:t>
            </a:fld>
            <a:endParaRPr lang="en-US"/>
          </a:p>
        </p:txBody>
      </p:sp>
    </p:spTree>
    <p:extLst>
      <p:ext uri="{BB962C8B-B14F-4D97-AF65-F5344CB8AC3E}">
        <p14:creationId xmlns:p14="http://schemas.microsoft.com/office/powerpoint/2010/main" val="10491504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4"/>
        <p:cNvGrpSpPr/>
        <p:nvPr/>
      </p:nvGrpSpPr>
      <p:grpSpPr>
        <a:xfrm>
          <a:off x="0" y="0"/>
          <a:ext cx="0" cy="0"/>
          <a:chOff x="0" y="0"/>
          <a:chExt cx="0" cy="0"/>
        </a:xfrm>
      </p:grpSpPr>
      <p:sp>
        <p:nvSpPr>
          <p:cNvPr id="615" name="Shape 61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616" name="Shape 61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09119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3"/>
        <p:cNvGrpSpPr/>
        <p:nvPr/>
      </p:nvGrpSpPr>
      <p:grpSpPr>
        <a:xfrm>
          <a:off x="0" y="0"/>
          <a:ext cx="0" cy="0"/>
          <a:chOff x="0" y="0"/>
          <a:chExt cx="0" cy="0"/>
        </a:xfrm>
      </p:grpSpPr>
      <p:sp>
        <p:nvSpPr>
          <p:cNvPr id="1264" name="Shape 12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65" name="Shape 126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
        <p:nvSpPr>
          <p:cNvPr id="1266" name="Shape 1266"/>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a:spcBef>
                <a:spcPts val="0"/>
              </a:spcBef>
              <a:buClr>
                <a:schemeClr val="dk1"/>
              </a:buClr>
              <a:buSzPct val="25000"/>
              <a:buFont typeface="Verdana"/>
              <a:buNone/>
            </a:pPr>
            <a:fld id="{00000000-1234-1234-1234-123412341234}" type="slidenum">
              <a:rPr lang="en-US"/>
              <a:t>28</a:t>
            </a:fld>
            <a:endParaRPr lang="en-US"/>
          </a:p>
        </p:txBody>
      </p:sp>
    </p:spTree>
    <p:extLst>
      <p:ext uri="{BB962C8B-B14F-4D97-AF65-F5344CB8AC3E}">
        <p14:creationId xmlns:p14="http://schemas.microsoft.com/office/powerpoint/2010/main" val="11698118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3"/>
        <p:cNvGrpSpPr/>
        <p:nvPr/>
      </p:nvGrpSpPr>
      <p:grpSpPr>
        <a:xfrm>
          <a:off x="0" y="0"/>
          <a:ext cx="0" cy="0"/>
          <a:chOff x="0" y="0"/>
          <a:chExt cx="0" cy="0"/>
        </a:xfrm>
      </p:grpSpPr>
      <p:sp>
        <p:nvSpPr>
          <p:cNvPr id="1334" name="Shape 133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
        <p:nvSpPr>
          <p:cNvPr id="1335" name="Shape 13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58619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3"/>
        <p:cNvGrpSpPr/>
        <p:nvPr/>
      </p:nvGrpSpPr>
      <p:grpSpPr>
        <a:xfrm>
          <a:off x="0" y="0"/>
          <a:ext cx="0" cy="0"/>
          <a:chOff x="0" y="0"/>
          <a:chExt cx="0" cy="0"/>
        </a:xfrm>
      </p:grpSpPr>
      <p:sp>
        <p:nvSpPr>
          <p:cNvPr id="1354" name="Shape 135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
        <p:nvSpPr>
          <p:cNvPr id="1355" name="Shape 13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18310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0"/>
        <p:cNvGrpSpPr/>
        <p:nvPr/>
      </p:nvGrpSpPr>
      <p:grpSpPr>
        <a:xfrm>
          <a:off x="0" y="0"/>
          <a:ext cx="0" cy="0"/>
          <a:chOff x="0" y="0"/>
          <a:chExt cx="0" cy="0"/>
        </a:xfrm>
      </p:grpSpPr>
      <p:sp>
        <p:nvSpPr>
          <p:cNvPr id="1361" name="Shape 13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362" name="Shape 1362"/>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0" algn="l" rtl="0">
              <a:spcBef>
                <a:spcPts val="0"/>
              </a:spcBef>
              <a:spcAft>
                <a:spcPts val="0"/>
              </a:spcAft>
              <a:buClr>
                <a:schemeClr val="dk1"/>
              </a:buClr>
              <a:buSzPct val="25000"/>
              <a:buFont typeface="Verdana"/>
              <a:buNone/>
            </a:pPr>
            <a:r>
              <a:rPr lang="en-US" sz="1600" b="0" i="0" u="none" strike="noStrike" cap="none">
                <a:solidFill>
                  <a:schemeClr val="dk1"/>
                </a:solidFill>
                <a:latin typeface="Verdana"/>
                <a:ea typeface="Verdana"/>
                <a:cs typeface="Verdana"/>
                <a:sym typeface="Verdana"/>
              </a:rPr>
              <a:t>When Mule clusters are used to serve TCP requests (where TCP includes SSL/TLS, UDP, Multicast, HTTP, and HTTPS), some load balancing is needed to distribute the requests among the clustered instances. </a:t>
            </a:r>
          </a:p>
          <a:p>
            <a:pPr marL="0" marR="0" lvl="0" indent="0" algn="l" rtl="0">
              <a:spcBef>
                <a:spcPts val="480"/>
              </a:spcBef>
              <a:spcAft>
                <a:spcPts val="0"/>
              </a:spcAft>
              <a:buClr>
                <a:schemeClr val="dk1"/>
              </a:buClr>
              <a:buSzPct val="25000"/>
              <a:buFont typeface="Verdana"/>
              <a:buNone/>
            </a:pPr>
            <a:r>
              <a:rPr lang="en-US" sz="1600" b="0" i="0" u="none" strike="noStrike" cap="none">
                <a:solidFill>
                  <a:schemeClr val="dk1"/>
                </a:solidFill>
                <a:latin typeface="Verdana"/>
                <a:ea typeface="Verdana"/>
                <a:cs typeface="Verdana"/>
                <a:sym typeface="Verdana"/>
              </a:rPr>
              <a:t>There are various software load balancers available, two of them are:</a:t>
            </a:r>
          </a:p>
          <a:p>
            <a:pPr marL="342900" marR="0" lvl="0" indent="-342900" algn="l" rtl="0">
              <a:spcBef>
                <a:spcPts val="480"/>
              </a:spcBef>
              <a:spcAft>
                <a:spcPts val="0"/>
              </a:spcAft>
              <a:buClr>
                <a:schemeClr val="dk1"/>
              </a:buClr>
              <a:buSzPct val="100000"/>
              <a:buFont typeface="Verdana"/>
              <a:buAutoNum type="arabicPeriod"/>
            </a:pPr>
            <a:r>
              <a:rPr lang="en-US" sz="1600" b="0" i="0" u="none" strike="noStrike" cap="none">
                <a:solidFill>
                  <a:schemeClr val="dk1"/>
                </a:solidFill>
                <a:latin typeface="Verdana"/>
                <a:ea typeface="Verdana"/>
                <a:cs typeface="Verdana"/>
                <a:sym typeface="Verdana"/>
              </a:rPr>
              <a:t>Nginx, an open-source HTTP server and reverse proxy. You can use nginx’s </a:t>
            </a:r>
            <a:r>
              <a:rPr lang="en-US" sz="1600" b="0" i="0" u="sng" strike="noStrike" cap="none">
                <a:solidFill>
                  <a:schemeClr val="hlink"/>
                </a:solidFill>
                <a:latin typeface="Verdana"/>
                <a:ea typeface="Verdana"/>
                <a:cs typeface="Verdana"/>
                <a:sym typeface="Verdana"/>
                <a:hlinkClick r:id="rId3"/>
              </a:rPr>
              <a:t>HttpUpstreamModule for HTTP(S) load balancing.</a:t>
            </a:r>
            <a:r>
              <a:rPr lang="en-US" sz="1600" b="0" i="0" u="none" strike="noStrike" cap="none">
                <a:solidFill>
                  <a:schemeClr val="dk1"/>
                </a:solidFill>
                <a:latin typeface="Verdana"/>
                <a:ea typeface="Verdana"/>
                <a:cs typeface="Verdana"/>
                <a:sym typeface="Verdana"/>
              </a:rPr>
              <a:t> </a:t>
            </a:r>
          </a:p>
          <a:p>
            <a:pPr marL="342900" marR="0" lvl="0" indent="-342900" algn="l" rtl="0">
              <a:spcBef>
                <a:spcPts val="480"/>
              </a:spcBef>
              <a:spcAft>
                <a:spcPts val="0"/>
              </a:spcAft>
              <a:buClr>
                <a:schemeClr val="dk1"/>
              </a:buClr>
              <a:buSzPct val="100000"/>
              <a:buFont typeface="Verdana"/>
              <a:buAutoNum type="arabicPeriod"/>
            </a:pPr>
            <a:r>
              <a:rPr lang="en-US" sz="1600" b="0" i="0" u="none" strike="noStrike" cap="none">
                <a:solidFill>
                  <a:schemeClr val="dk1"/>
                </a:solidFill>
                <a:latin typeface="Verdana"/>
                <a:ea typeface="Verdana"/>
                <a:cs typeface="Verdana"/>
                <a:sym typeface="Verdana"/>
              </a:rPr>
              <a:t>2. The Apache web server, which can also be used as an HTTP(S) load balancer. </a:t>
            </a:r>
          </a:p>
          <a:p>
            <a:pPr marL="0" marR="0" lvl="0" indent="0" algn="l" rtl="0">
              <a:spcBef>
                <a:spcPts val="480"/>
              </a:spcBef>
              <a:spcAft>
                <a:spcPts val="0"/>
              </a:spcAft>
              <a:buClr>
                <a:schemeClr val="dk1"/>
              </a:buClr>
              <a:buSzPct val="25000"/>
              <a:buFont typeface="Verdana"/>
              <a:buNone/>
            </a:pPr>
            <a:r>
              <a:rPr lang="en-US" sz="1600" b="0" i="0" u="none" strike="noStrike" cap="none">
                <a:solidFill>
                  <a:schemeClr val="dk1"/>
                </a:solidFill>
                <a:latin typeface="Verdana"/>
                <a:ea typeface="Verdana"/>
                <a:cs typeface="Verdana"/>
                <a:sym typeface="Verdana"/>
              </a:rPr>
              <a:t>There are also many hardware load balancers that can route both TCP and HTTP(S) traffic.</a:t>
            </a:r>
          </a:p>
          <a:p>
            <a:pPr marL="0" marR="0" lvl="0" indent="0" algn="l" rtl="0">
              <a:lnSpc>
                <a:spcPct val="100000"/>
              </a:lnSpc>
              <a:spcBef>
                <a:spcPts val="480"/>
              </a:spcBef>
              <a:spcAft>
                <a:spcPts val="0"/>
              </a:spcAft>
              <a:buClr>
                <a:schemeClr val="dk1"/>
              </a:buClr>
              <a:buSzPct val="25000"/>
              <a:buFont typeface="Verdana"/>
              <a:buNone/>
            </a:pPr>
            <a:endParaRPr sz="1600" b="0" i="0" u="none" strike="noStrike" cap="none">
              <a:solidFill>
                <a:schemeClr val="dk1"/>
              </a:solidFill>
              <a:latin typeface="Verdana"/>
              <a:ea typeface="Verdana"/>
              <a:cs typeface="Verdana"/>
              <a:sym typeface="Verdana"/>
            </a:endParaRPr>
          </a:p>
          <a:p>
            <a:pPr marL="0" marR="0" lvl="0" indent="0" algn="l" rtl="0">
              <a:lnSpc>
                <a:spcPct val="100000"/>
              </a:lnSpc>
              <a:spcBef>
                <a:spcPts val="480"/>
              </a:spcBef>
              <a:spcAft>
                <a:spcPts val="0"/>
              </a:spcAft>
              <a:buClr>
                <a:schemeClr val="dk1"/>
              </a:buClr>
              <a:buSzPct val="25000"/>
              <a:buFont typeface="Verdana"/>
              <a:buNone/>
            </a:pPr>
            <a:r>
              <a:rPr lang="en-US" sz="1600" b="0" i="0" u="none" strike="noStrike" cap="none">
                <a:solidFill>
                  <a:schemeClr val="dk1"/>
                </a:solidFill>
                <a:latin typeface="Verdana"/>
                <a:ea typeface="Verdana"/>
                <a:cs typeface="Verdana"/>
                <a:sym typeface="Verdana"/>
              </a:rPr>
              <a:t>Memory grid can be leveraged programmatically.</a:t>
            </a:r>
          </a:p>
          <a:p>
            <a:pPr marL="0" marR="0" lvl="0" indent="0" algn="l" rtl="0">
              <a:lnSpc>
                <a:spcPct val="100000"/>
              </a:lnSpc>
              <a:spcBef>
                <a:spcPts val="480"/>
              </a:spcBef>
              <a:spcAft>
                <a:spcPts val="0"/>
              </a:spcAft>
              <a:buClr>
                <a:schemeClr val="dk1"/>
              </a:buClr>
              <a:buSzPct val="25000"/>
              <a:buFont typeface="Verdana"/>
              <a:buNone/>
            </a:pPr>
            <a:endParaRPr sz="1600" b="0" i="0" u="none" strike="noStrike" cap="none">
              <a:solidFill>
                <a:schemeClr val="dk1"/>
              </a:solidFill>
              <a:latin typeface="Verdana"/>
              <a:ea typeface="Verdana"/>
              <a:cs typeface="Verdana"/>
              <a:sym typeface="Verdana"/>
            </a:endParaRPr>
          </a:p>
          <a:p>
            <a:pPr marL="0" marR="0" lvl="0" indent="0" algn="l" rtl="0">
              <a:spcBef>
                <a:spcPts val="480"/>
              </a:spcBef>
              <a:spcAft>
                <a:spcPts val="0"/>
              </a:spcAft>
              <a:buClr>
                <a:schemeClr val="dk1"/>
              </a:buClr>
              <a:buSzPct val="25000"/>
              <a:buFont typeface="Verdana"/>
              <a:buNone/>
            </a:pPr>
            <a:endParaRPr sz="1600" b="0" i="0" u="none" strike="noStrike" cap="none">
              <a:solidFill>
                <a:schemeClr val="dk1"/>
              </a:solidFill>
              <a:latin typeface="Verdana"/>
              <a:ea typeface="Verdana"/>
              <a:cs typeface="Verdana"/>
              <a:sym typeface="Verdana"/>
            </a:endParaRPr>
          </a:p>
        </p:txBody>
      </p:sp>
      <p:sp>
        <p:nvSpPr>
          <p:cNvPr id="1363" name="Shape 1363"/>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Verdana"/>
              <a:buNone/>
            </a:pPr>
            <a:fld id="{00000000-1234-1234-1234-123412341234}" type="slidenum">
              <a:rPr lang="en-US" sz="1200" b="0" i="0" u="none" strike="noStrike" cap="none">
                <a:solidFill>
                  <a:schemeClr val="dk1"/>
                </a:solidFill>
                <a:latin typeface="Verdana"/>
                <a:ea typeface="Verdana"/>
                <a:cs typeface="Verdana"/>
                <a:sym typeface="Verdana"/>
              </a:rPr>
              <a:t>31</a:t>
            </a:fld>
            <a:endParaRPr lang="en-US" sz="1200" b="0" i="0" u="none" strike="noStrike" cap="none">
              <a:solidFill>
                <a:schemeClr val="dk1"/>
              </a:solidFill>
              <a:latin typeface="Verdana"/>
              <a:ea typeface="Verdana"/>
              <a:cs typeface="Verdana"/>
              <a:sym typeface="Verdana"/>
            </a:endParaRPr>
          </a:p>
        </p:txBody>
      </p:sp>
    </p:spTree>
    <p:extLst>
      <p:ext uri="{BB962C8B-B14F-4D97-AF65-F5344CB8AC3E}">
        <p14:creationId xmlns:p14="http://schemas.microsoft.com/office/powerpoint/2010/main" val="3150641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8"/>
        <p:cNvGrpSpPr/>
        <p:nvPr/>
      </p:nvGrpSpPr>
      <p:grpSpPr>
        <a:xfrm>
          <a:off x="0" y="0"/>
          <a:ext cx="0" cy="0"/>
          <a:chOff x="0" y="0"/>
          <a:chExt cx="0" cy="0"/>
        </a:xfrm>
      </p:grpSpPr>
      <p:sp>
        <p:nvSpPr>
          <p:cNvPr id="1959" name="Shape 19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60" name="Shape 196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
        <p:nvSpPr>
          <p:cNvPr id="1961" name="Shape 1961"/>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rtl="0">
              <a:spcBef>
                <a:spcPts val="0"/>
              </a:spcBef>
              <a:buNone/>
            </a:pPr>
            <a:fld id="{00000000-1234-1234-1234-123412341234}" type="slidenum">
              <a:rPr lang="en-US"/>
              <a:t>33</a:t>
            </a:fld>
            <a:endParaRPr lang="en-US"/>
          </a:p>
        </p:txBody>
      </p:sp>
    </p:spTree>
    <p:extLst>
      <p:ext uri="{BB962C8B-B14F-4D97-AF65-F5344CB8AC3E}">
        <p14:creationId xmlns:p14="http://schemas.microsoft.com/office/powerpoint/2010/main" val="61387220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4"/>
        <p:cNvGrpSpPr/>
        <p:nvPr/>
      </p:nvGrpSpPr>
      <p:grpSpPr>
        <a:xfrm>
          <a:off x="0" y="0"/>
          <a:ext cx="0" cy="0"/>
          <a:chOff x="0" y="0"/>
          <a:chExt cx="0" cy="0"/>
        </a:xfrm>
      </p:grpSpPr>
      <p:sp>
        <p:nvSpPr>
          <p:cNvPr id="1965" name="Shape 19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66" name="Shape 196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
        <p:nvSpPr>
          <p:cNvPr id="1967" name="Shape 1967"/>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rtl="0">
              <a:spcBef>
                <a:spcPts val="0"/>
              </a:spcBef>
              <a:buNone/>
            </a:pPr>
            <a:fld id="{00000000-1234-1234-1234-123412341234}" type="slidenum">
              <a:rPr lang="en-US"/>
              <a:t>34</a:t>
            </a:fld>
            <a:endParaRPr lang="en-US"/>
          </a:p>
        </p:txBody>
      </p:sp>
    </p:spTree>
    <p:extLst>
      <p:ext uri="{BB962C8B-B14F-4D97-AF65-F5344CB8AC3E}">
        <p14:creationId xmlns:p14="http://schemas.microsoft.com/office/powerpoint/2010/main" val="10365542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2"/>
        <p:cNvGrpSpPr/>
        <p:nvPr/>
      </p:nvGrpSpPr>
      <p:grpSpPr>
        <a:xfrm>
          <a:off x="0" y="0"/>
          <a:ext cx="0" cy="0"/>
          <a:chOff x="0" y="0"/>
          <a:chExt cx="0" cy="0"/>
        </a:xfrm>
      </p:grpSpPr>
      <p:sp>
        <p:nvSpPr>
          <p:cNvPr id="1973" name="Shape 197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
        <p:nvSpPr>
          <p:cNvPr id="1974" name="Shape 19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338540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7"/>
        <p:cNvGrpSpPr/>
        <p:nvPr/>
      </p:nvGrpSpPr>
      <p:grpSpPr>
        <a:xfrm>
          <a:off x="0" y="0"/>
          <a:ext cx="0" cy="0"/>
          <a:chOff x="0" y="0"/>
          <a:chExt cx="0" cy="0"/>
        </a:xfrm>
      </p:grpSpPr>
      <p:sp>
        <p:nvSpPr>
          <p:cNvPr id="2008" name="Shape 20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009" name="Shape 2009"/>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0" algn="l" rtl="0">
              <a:spcBef>
                <a:spcPts val="0"/>
              </a:spcBef>
              <a:spcAft>
                <a:spcPts val="0"/>
              </a:spcAft>
              <a:buClr>
                <a:schemeClr val="dk1"/>
              </a:buClr>
              <a:buSzPct val="25000"/>
              <a:buFont typeface="Verdana"/>
              <a:buNone/>
            </a:pPr>
            <a:endParaRPr sz="1600" b="0" i="0" u="none" strike="noStrike" cap="none">
              <a:solidFill>
                <a:schemeClr val="dk1"/>
              </a:solidFill>
              <a:latin typeface="Verdana"/>
              <a:ea typeface="Verdana"/>
              <a:cs typeface="Verdana"/>
              <a:sym typeface="Verdana"/>
            </a:endParaRPr>
          </a:p>
        </p:txBody>
      </p:sp>
      <p:sp>
        <p:nvSpPr>
          <p:cNvPr id="2010" name="Shape 2010"/>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Verdana"/>
              <a:buNone/>
            </a:pPr>
            <a:fld id="{00000000-1234-1234-1234-123412341234}" type="slidenum">
              <a:rPr lang="en-US" sz="1200" b="0" i="0" u="none" strike="noStrike" cap="none">
                <a:solidFill>
                  <a:schemeClr val="dk1"/>
                </a:solidFill>
                <a:latin typeface="Verdana"/>
                <a:ea typeface="Verdana"/>
                <a:cs typeface="Verdana"/>
                <a:sym typeface="Verdana"/>
              </a:rPr>
              <a:t>36</a:t>
            </a:fld>
            <a:endParaRPr lang="en-US" sz="1200" b="0" i="0" u="none" strike="noStrike" cap="none">
              <a:solidFill>
                <a:schemeClr val="dk1"/>
              </a:solidFill>
              <a:latin typeface="Verdana"/>
              <a:ea typeface="Verdana"/>
              <a:cs typeface="Verdana"/>
              <a:sym typeface="Verdana"/>
            </a:endParaRPr>
          </a:p>
        </p:txBody>
      </p:sp>
    </p:spTree>
    <p:extLst>
      <p:ext uri="{BB962C8B-B14F-4D97-AF65-F5344CB8AC3E}">
        <p14:creationId xmlns:p14="http://schemas.microsoft.com/office/powerpoint/2010/main" val="11085969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8"/>
        <p:cNvGrpSpPr/>
        <p:nvPr/>
      </p:nvGrpSpPr>
      <p:grpSpPr>
        <a:xfrm>
          <a:off x="0" y="0"/>
          <a:ext cx="0" cy="0"/>
          <a:chOff x="0" y="0"/>
          <a:chExt cx="0" cy="0"/>
        </a:xfrm>
      </p:grpSpPr>
      <p:sp>
        <p:nvSpPr>
          <p:cNvPr id="2039" name="Shape 203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
        <p:nvSpPr>
          <p:cNvPr id="2040" name="Shape 20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7579753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5"/>
        <p:cNvGrpSpPr/>
        <p:nvPr/>
      </p:nvGrpSpPr>
      <p:grpSpPr>
        <a:xfrm>
          <a:off x="0" y="0"/>
          <a:ext cx="0" cy="0"/>
          <a:chOff x="0" y="0"/>
          <a:chExt cx="0" cy="0"/>
        </a:xfrm>
      </p:grpSpPr>
      <p:sp>
        <p:nvSpPr>
          <p:cNvPr id="2046" name="Shape 204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047" name="Shape 2047"/>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0" algn="l" rtl="0">
              <a:spcBef>
                <a:spcPts val="0"/>
              </a:spcBef>
              <a:spcAft>
                <a:spcPts val="0"/>
              </a:spcAft>
              <a:buClr>
                <a:schemeClr val="dk1"/>
              </a:buClr>
              <a:buSzPct val="25000"/>
              <a:buFont typeface="Verdana"/>
              <a:buNone/>
            </a:pPr>
            <a:endParaRPr sz="1600" b="0" i="0" u="none" strike="noStrike" cap="none">
              <a:solidFill>
                <a:schemeClr val="dk1"/>
              </a:solidFill>
              <a:latin typeface="Verdana"/>
              <a:ea typeface="Verdana"/>
              <a:cs typeface="Verdana"/>
              <a:sym typeface="Verdana"/>
            </a:endParaRPr>
          </a:p>
        </p:txBody>
      </p:sp>
      <p:sp>
        <p:nvSpPr>
          <p:cNvPr id="2048" name="Shape 204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Verdana"/>
              <a:buNone/>
            </a:pPr>
            <a:fld id="{00000000-1234-1234-1234-123412341234}" type="slidenum">
              <a:rPr lang="en-US" sz="1200" b="0" i="0" u="none" strike="noStrike" cap="none">
                <a:solidFill>
                  <a:schemeClr val="dk1"/>
                </a:solidFill>
                <a:latin typeface="Verdana"/>
                <a:ea typeface="Verdana"/>
                <a:cs typeface="Verdana"/>
                <a:sym typeface="Verdana"/>
              </a:rPr>
              <a:t>38</a:t>
            </a:fld>
            <a:endParaRPr lang="en-US" sz="1200" b="0" i="0" u="none" strike="noStrike" cap="none">
              <a:solidFill>
                <a:schemeClr val="dk1"/>
              </a:solidFill>
              <a:latin typeface="Verdana"/>
              <a:ea typeface="Verdana"/>
              <a:cs typeface="Verdana"/>
              <a:sym typeface="Verdana"/>
            </a:endParaRPr>
          </a:p>
        </p:txBody>
      </p:sp>
    </p:spTree>
    <p:extLst>
      <p:ext uri="{BB962C8B-B14F-4D97-AF65-F5344CB8AC3E}">
        <p14:creationId xmlns:p14="http://schemas.microsoft.com/office/powerpoint/2010/main" val="623444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3"/>
        <p:cNvGrpSpPr/>
        <p:nvPr/>
      </p:nvGrpSpPr>
      <p:grpSpPr>
        <a:xfrm>
          <a:off x="0" y="0"/>
          <a:ext cx="0" cy="0"/>
          <a:chOff x="0" y="0"/>
          <a:chExt cx="0" cy="0"/>
        </a:xfrm>
      </p:grpSpPr>
      <p:sp>
        <p:nvSpPr>
          <p:cNvPr id="1224" name="Shape 122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0" algn="l" rtl="0">
              <a:spcBef>
                <a:spcPts val="0"/>
              </a:spcBef>
              <a:spcAft>
                <a:spcPts val="0"/>
              </a:spcAft>
              <a:buClr>
                <a:schemeClr val="dk1"/>
              </a:buClr>
              <a:buSzPct val="25000"/>
              <a:buFont typeface="Verdana"/>
              <a:buNone/>
            </a:pPr>
            <a:endParaRPr sz="1600" b="0" i="0" u="none" strike="noStrike" cap="none">
              <a:solidFill>
                <a:schemeClr val="dk1"/>
              </a:solidFill>
              <a:latin typeface="Verdana"/>
              <a:ea typeface="Verdana"/>
              <a:cs typeface="Verdana"/>
              <a:sym typeface="Verdana"/>
            </a:endParaRPr>
          </a:p>
        </p:txBody>
      </p:sp>
      <p:sp>
        <p:nvSpPr>
          <p:cNvPr id="1225" name="Shape 12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0500608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3"/>
        <p:cNvGrpSpPr/>
        <p:nvPr/>
      </p:nvGrpSpPr>
      <p:grpSpPr>
        <a:xfrm>
          <a:off x="0" y="0"/>
          <a:ext cx="0" cy="0"/>
          <a:chOff x="0" y="0"/>
          <a:chExt cx="0" cy="0"/>
        </a:xfrm>
      </p:grpSpPr>
      <p:sp>
        <p:nvSpPr>
          <p:cNvPr id="2054" name="Shape 205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
        <p:nvSpPr>
          <p:cNvPr id="2055" name="Shape 20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6248319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8"/>
        <p:cNvGrpSpPr/>
        <p:nvPr/>
      </p:nvGrpSpPr>
      <p:grpSpPr>
        <a:xfrm>
          <a:off x="0" y="0"/>
          <a:ext cx="0" cy="0"/>
          <a:chOff x="0" y="0"/>
          <a:chExt cx="0" cy="0"/>
        </a:xfrm>
      </p:grpSpPr>
      <p:sp>
        <p:nvSpPr>
          <p:cNvPr id="2079" name="Shape 207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
        <p:nvSpPr>
          <p:cNvPr id="2080" name="Shape 20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4832813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9"/>
        <p:cNvGrpSpPr/>
        <p:nvPr/>
      </p:nvGrpSpPr>
      <p:grpSpPr>
        <a:xfrm>
          <a:off x="0" y="0"/>
          <a:ext cx="0" cy="0"/>
          <a:chOff x="0" y="0"/>
          <a:chExt cx="0" cy="0"/>
        </a:xfrm>
      </p:grpSpPr>
      <p:sp>
        <p:nvSpPr>
          <p:cNvPr id="2100" name="Shape 210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
        <p:nvSpPr>
          <p:cNvPr id="2101" name="Shape 21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21254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3"/>
        <p:cNvGrpSpPr/>
        <p:nvPr/>
      </p:nvGrpSpPr>
      <p:grpSpPr>
        <a:xfrm>
          <a:off x="0" y="0"/>
          <a:ext cx="0" cy="0"/>
          <a:chOff x="0" y="0"/>
          <a:chExt cx="0" cy="0"/>
        </a:xfrm>
      </p:grpSpPr>
      <p:sp>
        <p:nvSpPr>
          <p:cNvPr id="2124" name="Shape 212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
        <p:nvSpPr>
          <p:cNvPr id="2125" name="Shape 21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6809725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1"/>
        <p:cNvGrpSpPr/>
        <p:nvPr/>
      </p:nvGrpSpPr>
      <p:grpSpPr>
        <a:xfrm>
          <a:off x="0" y="0"/>
          <a:ext cx="0" cy="0"/>
          <a:chOff x="0" y="0"/>
          <a:chExt cx="0" cy="0"/>
        </a:xfrm>
      </p:grpSpPr>
      <p:sp>
        <p:nvSpPr>
          <p:cNvPr id="2142" name="Shape 214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
        <p:nvSpPr>
          <p:cNvPr id="2143" name="Shape 21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7336008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2"/>
        <p:cNvGrpSpPr/>
        <p:nvPr/>
      </p:nvGrpSpPr>
      <p:grpSpPr>
        <a:xfrm>
          <a:off x="0" y="0"/>
          <a:ext cx="0" cy="0"/>
          <a:chOff x="0" y="0"/>
          <a:chExt cx="0" cy="0"/>
        </a:xfrm>
      </p:grpSpPr>
      <p:sp>
        <p:nvSpPr>
          <p:cNvPr id="2173" name="Shape 217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
        <p:nvSpPr>
          <p:cNvPr id="2174" name="Shape 21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8104133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4"/>
        <p:cNvGrpSpPr/>
        <p:nvPr/>
      </p:nvGrpSpPr>
      <p:grpSpPr>
        <a:xfrm>
          <a:off x="0" y="0"/>
          <a:ext cx="0" cy="0"/>
          <a:chOff x="0" y="0"/>
          <a:chExt cx="0" cy="0"/>
        </a:xfrm>
      </p:grpSpPr>
      <p:sp>
        <p:nvSpPr>
          <p:cNvPr id="2195" name="Shape 219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
        <p:nvSpPr>
          <p:cNvPr id="2196" name="Shape 21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5514619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1"/>
        <p:cNvGrpSpPr/>
        <p:nvPr/>
      </p:nvGrpSpPr>
      <p:grpSpPr>
        <a:xfrm>
          <a:off x="0" y="0"/>
          <a:ext cx="0" cy="0"/>
          <a:chOff x="0" y="0"/>
          <a:chExt cx="0" cy="0"/>
        </a:xfrm>
      </p:grpSpPr>
      <p:sp>
        <p:nvSpPr>
          <p:cNvPr id="2202" name="Shape 220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
        <p:nvSpPr>
          <p:cNvPr id="2203" name="Shape 22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3432355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9"/>
        <p:cNvGrpSpPr/>
        <p:nvPr/>
      </p:nvGrpSpPr>
      <p:grpSpPr>
        <a:xfrm>
          <a:off x="0" y="0"/>
          <a:ext cx="0" cy="0"/>
          <a:chOff x="0" y="0"/>
          <a:chExt cx="0" cy="0"/>
        </a:xfrm>
      </p:grpSpPr>
      <p:sp>
        <p:nvSpPr>
          <p:cNvPr id="2210" name="Shape 221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
        <p:nvSpPr>
          <p:cNvPr id="2211" name="Shape 22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9637726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6"/>
        <p:cNvGrpSpPr/>
        <p:nvPr/>
      </p:nvGrpSpPr>
      <p:grpSpPr>
        <a:xfrm>
          <a:off x="0" y="0"/>
          <a:ext cx="0" cy="0"/>
          <a:chOff x="0" y="0"/>
          <a:chExt cx="0" cy="0"/>
        </a:xfrm>
      </p:grpSpPr>
      <p:sp>
        <p:nvSpPr>
          <p:cNvPr id="2217" name="Shape 221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
        <p:nvSpPr>
          <p:cNvPr id="2218" name="Shape 22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236395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5"/>
        <p:cNvGrpSpPr/>
        <p:nvPr/>
      </p:nvGrpSpPr>
      <p:grpSpPr>
        <a:xfrm>
          <a:off x="0" y="0"/>
          <a:ext cx="0" cy="0"/>
          <a:chOff x="0" y="0"/>
          <a:chExt cx="0" cy="0"/>
        </a:xfrm>
      </p:grpSpPr>
      <p:sp>
        <p:nvSpPr>
          <p:cNvPr id="1826" name="Shape 182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
        <p:nvSpPr>
          <p:cNvPr id="1827" name="Shape 18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7772114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3"/>
        <p:cNvGrpSpPr/>
        <p:nvPr/>
      </p:nvGrpSpPr>
      <p:grpSpPr>
        <a:xfrm>
          <a:off x="0" y="0"/>
          <a:ext cx="0" cy="0"/>
          <a:chOff x="0" y="0"/>
          <a:chExt cx="0" cy="0"/>
        </a:xfrm>
      </p:grpSpPr>
      <p:sp>
        <p:nvSpPr>
          <p:cNvPr id="2224" name="Shape 222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
        <p:nvSpPr>
          <p:cNvPr id="2225" name="Shape 22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7637575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7"/>
        <p:cNvGrpSpPr/>
        <p:nvPr/>
      </p:nvGrpSpPr>
      <p:grpSpPr>
        <a:xfrm>
          <a:off x="0" y="0"/>
          <a:ext cx="0" cy="0"/>
          <a:chOff x="0" y="0"/>
          <a:chExt cx="0" cy="0"/>
        </a:xfrm>
      </p:grpSpPr>
      <p:sp>
        <p:nvSpPr>
          <p:cNvPr id="2258" name="Shape 225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
        <p:nvSpPr>
          <p:cNvPr id="2259" name="Shape 22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7955592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4"/>
        <p:cNvGrpSpPr/>
        <p:nvPr/>
      </p:nvGrpSpPr>
      <p:grpSpPr>
        <a:xfrm>
          <a:off x="0" y="0"/>
          <a:ext cx="0" cy="0"/>
          <a:chOff x="0" y="0"/>
          <a:chExt cx="0" cy="0"/>
        </a:xfrm>
      </p:grpSpPr>
      <p:sp>
        <p:nvSpPr>
          <p:cNvPr id="2265" name="Shape 226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
        <p:nvSpPr>
          <p:cNvPr id="2266" name="Shape 22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411416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1"/>
        <p:cNvGrpSpPr/>
        <p:nvPr/>
      </p:nvGrpSpPr>
      <p:grpSpPr>
        <a:xfrm>
          <a:off x="0" y="0"/>
          <a:ext cx="0" cy="0"/>
          <a:chOff x="0" y="0"/>
          <a:chExt cx="0" cy="0"/>
        </a:xfrm>
      </p:grpSpPr>
      <p:sp>
        <p:nvSpPr>
          <p:cNvPr id="2272" name="Shape 22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273" name="Shape 2273"/>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0" algn="l" rtl="0">
              <a:spcBef>
                <a:spcPts val="0"/>
              </a:spcBef>
              <a:spcAft>
                <a:spcPts val="0"/>
              </a:spcAft>
              <a:buClr>
                <a:schemeClr val="dk1"/>
              </a:buClr>
              <a:buSzPct val="25000"/>
              <a:buFont typeface="Verdana"/>
              <a:buNone/>
            </a:pPr>
            <a:r>
              <a:rPr lang="en-US" sz="1600" b="0" i="0" u="none" strike="noStrike" cap="none">
                <a:solidFill>
                  <a:schemeClr val="dk1"/>
                </a:solidFill>
                <a:latin typeface="Verdana"/>
                <a:ea typeface="Verdana"/>
                <a:cs typeface="Verdana"/>
                <a:sym typeface="Verdana"/>
              </a:rPr>
              <a:t>To achieve a target of 1000 TPS, you would need to configure 500 listener threads. </a:t>
            </a:r>
          </a:p>
          <a:p>
            <a:pPr marL="0" marR="0" lvl="0" indent="0" algn="l" rtl="0">
              <a:spcBef>
                <a:spcPts val="480"/>
              </a:spcBef>
              <a:spcAft>
                <a:spcPts val="0"/>
              </a:spcAft>
              <a:buClr>
                <a:schemeClr val="dk1"/>
              </a:buClr>
              <a:buSzPct val="25000"/>
              <a:buFont typeface="Verdana"/>
              <a:buNone/>
            </a:pPr>
            <a:r>
              <a:rPr lang="en-US" sz="1600" b="0" i="0" u="none" strike="noStrike" cap="none">
                <a:solidFill>
                  <a:schemeClr val="dk1"/>
                </a:solidFill>
                <a:latin typeface="Verdana"/>
                <a:ea typeface="Verdana"/>
                <a:cs typeface="Verdana"/>
                <a:sym typeface="Verdana"/>
              </a:rPr>
              <a:t>It’s not ideal that this tuning is required out of the box, but what is worse is that this tuning is often short-lived, because if the client concurrency increases, not only does the TPS not increase, but the response time increases relative to the increase in concurrency. </a:t>
            </a:r>
          </a:p>
          <a:p>
            <a:pPr marL="0" marR="0" lvl="0" indent="0" algn="l" rtl="0">
              <a:spcBef>
                <a:spcPts val="480"/>
              </a:spcBef>
              <a:spcAft>
                <a:spcPts val="0"/>
              </a:spcAft>
              <a:buClr>
                <a:schemeClr val="dk1"/>
              </a:buClr>
              <a:buSzPct val="25000"/>
              <a:buFont typeface="Verdana"/>
              <a:buNone/>
            </a:pPr>
            <a:r>
              <a:rPr lang="en-US" sz="1600" b="0" i="0" u="none" strike="noStrike" cap="none">
                <a:solidFill>
                  <a:schemeClr val="dk1"/>
                </a:solidFill>
                <a:latin typeface="Verdana"/>
                <a:ea typeface="Verdana"/>
                <a:cs typeface="Verdana"/>
                <a:sym typeface="Verdana"/>
              </a:rPr>
              <a:t>On the other hand, if the processing time increases to 1s, then the maximum TPS of the tuned flow is 500 TPS regardless of how many clients there are.</a:t>
            </a:r>
          </a:p>
          <a:p>
            <a:pPr marL="0" marR="0" lvl="0" indent="0" algn="l" rtl="0">
              <a:spcBef>
                <a:spcPts val="480"/>
              </a:spcBef>
              <a:spcAft>
                <a:spcPts val="0"/>
              </a:spcAft>
              <a:buClr>
                <a:schemeClr val="dk1"/>
              </a:buClr>
              <a:buSzPct val="25000"/>
              <a:buFont typeface="Verdana"/>
              <a:buNone/>
            </a:pPr>
            <a:r>
              <a:rPr lang="en-US" sz="1600" b="0" i="0" u="none" strike="noStrike" cap="none">
                <a:solidFill>
                  <a:schemeClr val="dk1"/>
                </a:solidFill>
                <a:latin typeface="Verdana"/>
                <a:ea typeface="Verdana"/>
                <a:cs typeface="Verdana"/>
                <a:sym typeface="Verdana"/>
              </a:rPr>
              <a:t>One solution to this is to always tune using a very high number of threads to plan for all eventualities, but this isn’t a good idea because threads consume resources, there is a direct memory buffer per thread, and depending on the operating systems in use, there can be overhead associated with using a large number of threads concurrently.</a:t>
            </a:r>
          </a:p>
        </p:txBody>
      </p:sp>
      <p:sp>
        <p:nvSpPr>
          <p:cNvPr id="2274" name="Shape 2274"/>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Verdana"/>
              <a:buNone/>
            </a:pPr>
            <a:fld id="{00000000-1234-1234-1234-123412341234}" type="slidenum">
              <a:rPr lang="en-US" sz="1200" b="0" i="0" u="none" strike="noStrike" cap="none">
                <a:solidFill>
                  <a:schemeClr val="dk1"/>
                </a:solidFill>
                <a:latin typeface="Verdana"/>
                <a:ea typeface="Verdana"/>
                <a:cs typeface="Verdana"/>
                <a:sym typeface="Verdana"/>
              </a:rPr>
              <a:t>52</a:t>
            </a:fld>
            <a:endParaRPr lang="en-US" sz="1200" b="0" i="0" u="none" strike="noStrike" cap="none">
              <a:solidFill>
                <a:schemeClr val="dk1"/>
              </a:solidFill>
              <a:latin typeface="Verdana"/>
              <a:ea typeface="Verdana"/>
              <a:cs typeface="Verdana"/>
              <a:sym typeface="Verdana"/>
            </a:endParaRPr>
          </a:p>
        </p:txBody>
      </p:sp>
    </p:spTree>
    <p:extLst>
      <p:ext uri="{BB962C8B-B14F-4D97-AF65-F5344CB8AC3E}">
        <p14:creationId xmlns:p14="http://schemas.microsoft.com/office/powerpoint/2010/main" val="192440386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9"/>
        <p:cNvGrpSpPr/>
        <p:nvPr/>
      </p:nvGrpSpPr>
      <p:grpSpPr>
        <a:xfrm>
          <a:off x="0" y="0"/>
          <a:ext cx="0" cy="0"/>
          <a:chOff x="0" y="0"/>
          <a:chExt cx="0" cy="0"/>
        </a:xfrm>
      </p:grpSpPr>
      <p:sp>
        <p:nvSpPr>
          <p:cNvPr id="1400" name="Shape 14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01" name="Shape 140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
        <p:nvSpPr>
          <p:cNvPr id="1402" name="Shape 1402"/>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a:spcBef>
                <a:spcPts val="0"/>
              </a:spcBef>
              <a:buClr>
                <a:schemeClr val="dk1"/>
              </a:buClr>
              <a:buSzPct val="25000"/>
              <a:buFont typeface="Verdana"/>
              <a:buNone/>
            </a:pPr>
            <a:fld id="{00000000-1234-1234-1234-123412341234}" type="slidenum">
              <a:rPr lang="en-US"/>
              <a:t>55</a:t>
            </a:fld>
            <a:endParaRPr lang="en-US"/>
          </a:p>
        </p:txBody>
      </p:sp>
    </p:spTree>
    <p:extLst>
      <p:ext uri="{BB962C8B-B14F-4D97-AF65-F5344CB8AC3E}">
        <p14:creationId xmlns:p14="http://schemas.microsoft.com/office/powerpoint/2010/main" val="91111490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7"/>
        <p:cNvGrpSpPr/>
        <p:nvPr/>
      </p:nvGrpSpPr>
      <p:grpSpPr>
        <a:xfrm>
          <a:off x="0" y="0"/>
          <a:ext cx="0" cy="0"/>
          <a:chOff x="0" y="0"/>
          <a:chExt cx="0" cy="0"/>
        </a:xfrm>
      </p:grpSpPr>
      <p:sp>
        <p:nvSpPr>
          <p:cNvPr id="1408" name="Shape 140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
        <p:nvSpPr>
          <p:cNvPr id="1409" name="Shape 14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8236951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9"/>
        <p:cNvGrpSpPr/>
        <p:nvPr/>
      </p:nvGrpSpPr>
      <p:grpSpPr>
        <a:xfrm>
          <a:off x="0" y="0"/>
          <a:ext cx="0" cy="0"/>
          <a:chOff x="0" y="0"/>
          <a:chExt cx="0" cy="0"/>
        </a:xfrm>
      </p:grpSpPr>
      <p:sp>
        <p:nvSpPr>
          <p:cNvPr id="1540" name="Shape 154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
        <p:nvSpPr>
          <p:cNvPr id="1541" name="Shape 15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371768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5"/>
        <p:cNvGrpSpPr/>
        <p:nvPr/>
      </p:nvGrpSpPr>
      <p:grpSpPr>
        <a:xfrm>
          <a:off x="0" y="0"/>
          <a:ext cx="0" cy="0"/>
          <a:chOff x="0" y="0"/>
          <a:chExt cx="0" cy="0"/>
        </a:xfrm>
      </p:grpSpPr>
      <p:sp>
        <p:nvSpPr>
          <p:cNvPr id="1566" name="Shape 15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67" name="Shape 156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
        <p:nvSpPr>
          <p:cNvPr id="1568" name="Shape 1568"/>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a:spcBef>
                <a:spcPts val="0"/>
              </a:spcBef>
              <a:buClr>
                <a:schemeClr val="dk1"/>
              </a:buClr>
              <a:buSzPct val="25000"/>
              <a:buFont typeface="Verdana"/>
              <a:buNone/>
            </a:pPr>
            <a:fld id="{00000000-1234-1234-1234-123412341234}" type="slidenum">
              <a:rPr lang="en-US"/>
              <a:t>59</a:t>
            </a:fld>
            <a:endParaRPr lang="en-US"/>
          </a:p>
        </p:txBody>
      </p:sp>
    </p:spTree>
    <p:extLst>
      <p:ext uri="{BB962C8B-B14F-4D97-AF65-F5344CB8AC3E}">
        <p14:creationId xmlns:p14="http://schemas.microsoft.com/office/powerpoint/2010/main" val="133789677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SzPct val="25000"/>
              <a:buNone/>
            </a:pPr>
            <a:fld id="{00000000-1234-1234-1234-123412341234}" type="slidenum">
              <a:rPr lang="en-US" sz="1200" b="0" i="0" u="none" strike="noStrike" cap="none" smtClean="0">
                <a:solidFill>
                  <a:schemeClr val="dk1"/>
                </a:solidFill>
                <a:latin typeface="Verdana"/>
                <a:ea typeface="Verdana"/>
                <a:cs typeface="Verdana"/>
                <a:sym typeface="Verdana"/>
              </a:rPr>
              <a:t>63</a:t>
            </a:fld>
            <a:endParaRPr lang="en-US" sz="1200" b="0" i="0" u="none" strike="noStrike" cap="none">
              <a:solidFill>
                <a:schemeClr val="dk1"/>
              </a:solidFill>
              <a:latin typeface="Verdana"/>
              <a:ea typeface="Verdana"/>
              <a:cs typeface="Verdana"/>
              <a:sym typeface="Verdana"/>
            </a:endParaRPr>
          </a:p>
        </p:txBody>
      </p:sp>
    </p:spTree>
    <p:extLst>
      <p:ext uri="{BB962C8B-B14F-4D97-AF65-F5344CB8AC3E}">
        <p14:creationId xmlns:p14="http://schemas.microsoft.com/office/powerpoint/2010/main" val="48669132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SzPct val="25000"/>
              <a:buNone/>
            </a:pPr>
            <a:fld id="{00000000-1234-1234-1234-123412341234}" type="slidenum">
              <a:rPr lang="en-US" sz="1200" b="0" i="0" u="none" strike="noStrike" cap="none" smtClean="0">
                <a:solidFill>
                  <a:schemeClr val="dk1"/>
                </a:solidFill>
                <a:uFillTx/>
                <a:latin typeface="Verdana"/>
                <a:ea typeface="Verdana"/>
                <a:cs typeface="Verdana"/>
                <a:sym typeface="Verdana"/>
              </a:rPr>
              <a:t>65</a:t>
            </a:fld>
            <a:endParaRPr lang="en-US" sz="1200" b="0" i="0" u="none" strike="noStrike" cap="none">
              <a:solidFill>
                <a:schemeClr val="dk1"/>
              </a:solidFill>
              <a:uFillTx/>
              <a:latin typeface="Verdana"/>
              <a:ea typeface="Verdana"/>
              <a:cs typeface="Verdana"/>
              <a:sym typeface="Verdana"/>
            </a:endParaRPr>
          </a:p>
        </p:txBody>
      </p:sp>
    </p:spTree>
    <p:extLst>
      <p:ext uri="{BB962C8B-B14F-4D97-AF65-F5344CB8AC3E}">
        <p14:creationId xmlns:p14="http://schemas.microsoft.com/office/powerpoint/2010/main" val="14614642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8"/>
        <p:cNvGrpSpPr/>
        <p:nvPr/>
      </p:nvGrpSpPr>
      <p:grpSpPr>
        <a:xfrm>
          <a:off x="0" y="0"/>
          <a:ext cx="0" cy="0"/>
          <a:chOff x="0" y="0"/>
          <a:chExt cx="0" cy="0"/>
        </a:xfrm>
      </p:grpSpPr>
      <p:sp>
        <p:nvSpPr>
          <p:cNvPr id="1839" name="Shape 183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
        <p:nvSpPr>
          <p:cNvPr id="1840" name="Shape 18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6491910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SzPct val="25000"/>
              <a:buNone/>
            </a:pPr>
            <a:fld id="{00000000-1234-1234-1234-123412341234}" type="slidenum">
              <a:rPr lang="en-US" sz="1200" b="0" i="0" u="none" strike="noStrike" cap="none" smtClean="0">
                <a:solidFill>
                  <a:schemeClr val="dk1"/>
                </a:solidFill>
                <a:latin typeface="Verdana"/>
                <a:ea typeface="Verdana"/>
                <a:cs typeface="Verdana"/>
                <a:sym typeface="Verdana"/>
              </a:rPr>
              <a:t>67</a:t>
            </a:fld>
            <a:endParaRPr lang="en-US" sz="1200" b="0" i="0" u="none" strike="noStrike" cap="none">
              <a:solidFill>
                <a:schemeClr val="dk1"/>
              </a:solidFill>
              <a:latin typeface="Verdana"/>
              <a:ea typeface="Verdana"/>
              <a:cs typeface="Verdana"/>
              <a:sym typeface="Verdana"/>
            </a:endParaRPr>
          </a:p>
        </p:txBody>
      </p:sp>
    </p:spTree>
    <p:extLst>
      <p:ext uri="{BB962C8B-B14F-4D97-AF65-F5344CB8AC3E}">
        <p14:creationId xmlns:p14="http://schemas.microsoft.com/office/powerpoint/2010/main" val="63561433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0" i="0" u="none" strike="noStrike" kern="1200" cap="none" dirty="0" smtClean="0">
                <a:solidFill>
                  <a:schemeClr val="dk1"/>
                </a:solidFill>
                <a:latin typeface="Verdana"/>
                <a:ea typeface="Verdana"/>
                <a:cs typeface="Verdana"/>
                <a:sym typeface="Verdana"/>
              </a:rPr>
              <a:t>To ensure reliable connectivity between cluster nodes, all nodes of a cluster should be located on the same LAN. </a:t>
            </a:r>
          </a:p>
          <a:p>
            <a:r>
              <a:rPr lang="en-US" sz="1600" b="0" i="0" u="none" strike="noStrike" kern="1200" cap="none" dirty="0" smtClean="0">
                <a:solidFill>
                  <a:schemeClr val="dk1"/>
                </a:solidFill>
                <a:latin typeface="Verdana"/>
                <a:ea typeface="Verdana"/>
                <a:cs typeface="Verdana"/>
                <a:sym typeface="Verdana"/>
              </a:rPr>
              <a:t>Implementing a cluster with nodes across geographically separated locations, such as different datacenters connected through a VPN, is possible but not recommended and not supported.</a:t>
            </a:r>
          </a:p>
          <a:p>
            <a:r>
              <a:rPr lang="en-US" sz="1600" b="0" i="0" u="none" strike="noStrike" kern="1200" cap="none" dirty="0" smtClean="0">
                <a:solidFill>
                  <a:schemeClr val="dk1"/>
                </a:solidFill>
                <a:latin typeface="Verdana"/>
                <a:ea typeface="Verdana"/>
                <a:cs typeface="Verdana"/>
                <a:sym typeface="Verdana"/>
              </a:rPr>
              <a:t>Linking cluster nodes through a WAN network introduces many possible points of failure such as external routers and firewalls, which can prevent proper synchronization between cluster nodes. </a:t>
            </a:r>
          </a:p>
          <a:p>
            <a:endParaRPr lang="en-US" sz="1600" b="0" i="0" u="none" strike="noStrike" kern="1200" cap="none" dirty="0" smtClean="0">
              <a:solidFill>
                <a:schemeClr val="dk1"/>
              </a:solidFill>
              <a:latin typeface="Verdana"/>
              <a:ea typeface="Verdana"/>
              <a:cs typeface="Verdana"/>
              <a:sym typeface="Verdana"/>
            </a:endParaRPr>
          </a:p>
          <a:p>
            <a:r>
              <a:rPr lang="en-US" sz="1600" b="0" i="0" u="none" strike="noStrike" kern="1200" cap="none" dirty="0" smtClean="0">
                <a:solidFill>
                  <a:schemeClr val="dk1"/>
                </a:solidFill>
                <a:latin typeface="Verdana"/>
                <a:ea typeface="Verdana"/>
                <a:cs typeface="Verdana"/>
                <a:sym typeface="Verdana"/>
              </a:rPr>
              <a:t>This not only affects performance but requires you to plan for possible side effects in your application. </a:t>
            </a:r>
          </a:p>
          <a:p>
            <a:r>
              <a:rPr lang="en-US" sz="1600" b="0" i="0" u="none" strike="noStrike" kern="1200" cap="none" dirty="0" smtClean="0">
                <a:solidFill>
                  <a:schemeClr val="dk1"/>
                </a:solidFill>
                <a:latin typeface="Verdana"/>
                <a:ea typeface="Verdana"/>
                <a:cs typeface="Verdana"/>
                <a:sym typeface="Verdana"/>
              </a:rPr>
              <a:t>For example, when two cluster nodes reconnect after being cut off by a failed network link, the ensuing synchronization process can cause messages to be processed twice, creating duplicates that must be handled in your application logic.</a:t>
            </a:r>
          </a:p>
          <a:p>
            <a:r>
              <a:rPr lang="en-US" sz="1600" b="0" i="0" u="none" strike="noStrike" kern="1200" cap="none" dirty="0" smtClean="0">
                <a:solidFill>
                  <a:schemeClr val="dk1"/>
                </a:solidFill>
                <a:latin typeface="Verdana"/>
                <a:ea typeface="Verdana"/>
                <a:cs typeface="Verdana"/>
                <a:sym typeface="Verdana"/>
              </a:rPr>
              <a:t>Ensuring that all cluster nodes reside on the same LAN is the best practice to lower the possibility of network interruptions and unintended consequences such as duplicated messages.</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SzPct val="25000"/>
              <a:buNone/>
            </a:pPr>
            <a:fld id="{00000000-1234-1234-1234-123412341234}" type="slidenum">
              <a:rPr lang="en-US" sz="1200" b="0" i="0" u="none" strike="noStrike" cap="none" smtClean="0">
                <a:solidFill>
                  <a:schemeClr val="dk1"/>
                </a:solidFill>
                <a:latin typeface="Verdana"/>
                <a:ea typeface="Verdana"/>
                <a:cs typeface="Verdana"/>
                <a:sym typeface="Verdana"/>
              </a:rPr>
              <a:t>68</a:t>
            </a:fld>
            <a:endParaRPr lang="en-US" sz="1200" b="0" i="0" u="none" strike="noStrike" cap="none">
              <a:solidFill>
                <a:schemeClr val="dk1"/>
              </a:solidFill>
              <a:latin typeface="Verdana"/>
              <a:ea typeface="Verdana"/>
              <a:cs typeface="Verdana"/>
              <a:sym typeface="Verdana"/>
            </a:endParaRPr>
          </a:p>
        </p:txBody>
      </p:sp>
    </p:spTree>
    <p:extLst>
      <p:ext uri="{BB962C8B-B14F-4D97-AF65-F5344CB8AC3E}">
        <p14:creationId xmlns:p14="http://schemas.microsoft.com/office/powerpoint/2010/main" val="186729562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SzPct val="25000"/>
              <a:buNone/>
            </a:pPr>
            <a:fld id="{00000000-1234-1234-1234-123412341234}" type="slidenum">
              <a:rPr lang="en-US" sz="1200" b="0" i="0" u="none" strike="noStrike" cap="none" smtClean="0">
                <a:solidFill>
                  <a:schemeClr val="dk1"/>
                </a:solidFill>
                <a:latin typeface="Verdana"/>
                <a:ea typeface="Verdana"/>
                <a:cs typeface="Verdana"/>
                <a:sym typeface="Verdana"/>
              </a:rPr>
              <a:t>69</a:t>
            </a:fld>
            <a:endParaRPr lang="en-US" sz="1200" b="0" i="0" u="none" strike="noStrike" cap="none">
              <a:solidFill>
                <a:schemeClr val="dk1"/>
              </a:solidFill>
              <a:latin typeface="Verdana"/>
              <a:ea typeface="Verdana"/>
              <a:cs typeface="Verdana"/>
              <a:sym typeface="Verdana"/>
            </a:endParaRPr>
          </a:p>
        </p:txBody>
      </p:sp>
    </p:spTree>
    <p:extLst>
      <p:ext uri="{BB962C8B-B14F-4D97-AF65-F5344CB8AC3E}">
        <p14:creationId xmlns:p14="http://schemas.microsoft.com/office/powerpoint/2010/main" val="12634853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7"/>
        <p:cNvGrpSpPr/>
        <p:nvPr/>
      </p:nvGrpSpPr>
      <p:grpSpPr>
        <a:xfrm>
          <a:off x="0" y="0"/>
          <a:ext cx="0" cy="0"/>
          <a:chOff x="0" y="0"/>
          <a:chExt cx="0" cy="0"/>
        </a:xfrm>
      </p:grpSpPr>
      <p:sp>
        <p:nvSpPr>
          <p:cNvPr id="1408" name="Shape 140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
        <p:nvSpPr>
          <p:cNvPr id="1409" name="Shape 14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4382311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SzPct val="25000"/>
              <a:buNone/>
            </a:pPr>
            <a:fld id="{00000000-1234-1234-1234-123412341234}" type="slidenum">
              <a:rPr lang="en-US" sz="1200" b="0" i="0" u="none" strike="noStrike" cap="none" smtClean="0">
                <a:solidFill>
                  <a:schemeClr val="dk1"/>
                </a:solidFill>
                <a:latin typeface="Verdana"/>
                <a:ea typeface="Verdana"/>
                <a:cs typeface="Verdana"/>
                <a:sym typeface="Verdana"/>
              </a:rPr>
              <a:t>78</a:t>
            </a:fld>
            <a:endParaRPr lang="en-US" sz="1200" b="0" i="0" u="none" strike="noStrike" cap="none">
              <a:solidFill>
                <a:schemeClr val="dk1"/>
              </a:solidFill>
              <a:latin typeface="Verdana"/>
              <a:ea typeface="Verdana"/>
              <a:cs typeface="Verdana"/>
              <a:sym typeface="Verdana"/>
            </a:endParaRPr>
          </a:p>
        </p:txBody>
      </p:sp>
    </p:spTree>
    <p:extLst>
      <p:ext uri="{BB962C8B-B14F-4D97-AF65-F5344CB8AC3E}">
        <p14:creationId xmlns:p14="http://schemas.microsoft.com/office/powerpoint/2010/main" val="141798392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6"/>
        <p:cNvGrpSpPr/>
        <p:nvPr/>
      </p:nvGrpSpPr>
      <p:grpSpPr>
        <a:xfrm>
          <a:off x="0" y="0"/>
          <a:ext cx="0" cy="0"/>
          <a:chOff x="0" y="0"/>
          <a:chExt cx="0" cy="0"/>
        </a:xfrm>
      </p:grpSpPr>
      <p:sp>
        <p:nvSpPr>
          <p:cNvPr id="1617" name="Shape 161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
        <p:nvSpPr>
          <p:cNvPr id="1618" name="Shape 16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891939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5"/>
        <p:cNvGrpSpPr/>
        <p:nvPr/>
      </p:nvGrpSpPr>
      <p:grpSpPr>
        <a:xfrm>
          <a:off x="0" y="0"/>
          <a:ext cx="0" cy="0"/>
          <a:chOff x="0" y="0"/>
          <a:chExt cx="0" cy="0"/>
        </a:xfrm>
      </p:grpSpPr>
      <p:sp>
        <p:nvSpPr>
          <p:cNvPr id="1846" name="Shape 184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847" name="Shape 1847"/>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0" algn="l" rtl="0">
              <a:spcBef>
                <a:spcPts val="0"/>
              </a:spcBef>
              <a:spcAft>
                <a:spcPts val="0"/>
              </a:spcAft>
              <a:buClr>
                <a:schemeClr val="dk1"/>
              </a:buClr>
              <a:buSzPct val="25000"/>
              <a:buFont typeface="Verdana"/>
              <a:buNone/>
            </a:pPr>
            <a:r>
              <a:rPr lang="en-US" sz="1600" b="0" i="0" u="none" strike="noStrike" cap="none">
                <a:solidFill>
                  <a:schemeClr val="dk1"/>
                </a:solidFill>
                <a:latin typeface="Verdana"/>
                <a:ea typeface="Verdana"/>
                <a:cs typeface="Verdana"/>
                <a:sym typeface="Verdana"/>
              </a:rPr>
              <a:t>Single runtime vs cluster</a:t>
            </a:r>
          </a:p>
          <a:p>
            <a:pPr marL="0" marR="0" lvl="0" indent="0" algn="l" rtl="0">
              <a:spcBef>
                <a:spcPts val="480"/>
              </a:spcBef>
              <a:spcAft>
                <a:spcPts val="0"/>
              </a:spcAft>
              <a:buClr>
                <a:schemeClr val="dk1"/>
              </a:buClr>
              <a:buSzPct val="25000"/>
              <a:buFont typeface="Verdana"/>
              <a:buNone/>
            </a:pPr>
            <a:r>
              <a:rPr lang="en-US" sz="1600" b="0" i="0" u="none" strike="noStrike" cap="none">
                <a:solidFill>
                  <a:schemeClr val="dk1"/>
                </a:solidFill>
                <a:latin typeface="Verdana"/>
                <a:ea typeface="Verdana"/>
                <a:cs typeface="Verdana"/>
                <a:sym typeface="Verdana"/>
              </a:rPr>
              <a:t>Cluster pro:</a:t>
            </a:r>
          </a:p>
          <a:p>
            <a:pPr marL="285750" marR="0" lvl="0" indent="-285750" algn="l" rtl="0">
              <a:spcBef>
                <a:spcPts val="480"/>
              </a:spcBef>
              <a:spcAft>
                <a:spcPts val="0"/>
              </a:spcAft>
              <a:buClr>
                <a:schemeClr val="dk1"/>
              </a:buClr>
              <a:buSzPct val="100000"/>
              <a:buFont typeface="Verdana"/>
              <a:buChar char="-"/>
            </a:pPr>
            <a:r>
              <a:rPr lang="en-US" sz="1600" b="0" i="0" u="none" strike="noStrike" cap="none">
                <a:solidFill>
                  <a:schemeClr val="dk1"/>
                </a:solidFill>
                <a:latin typeface="Verdana"/>
                <a:ea typeface="Verdana"/>
                <a:cs typeface="Verdana"/>
                <a:sym typeface="Verdana"/>
              </a:rPr>
              <a:t>Introduces HA</a:t>
            </a:r>
          </a:p>
          <a:p>
            <a:pPr marL="285750" marR="0" lvl="0" indent="-285750" algn="l" rtl="0">
              <a:spcBef>
                <a:spcPts val="480"/>
              </a:spcBef>
              <a:spcAft>
                <a:spcPts val="0"/>
              </a:spcAft>
              <a:buClr>
                <a:schemeClr val="dk1"/>
              </a:buClr>
              <a:buSzPct val="100000"/>
              <a:buFont typeface="Verdana"/>
              <a:buNone/>
            </a:pPr>
            <a:endParaRPr sz="1600" b="0" i="0" u="none" strike="noStrike" cap="none">
              <a:solidFill>
                <a:schemeClr val="dk1"/>
              </a:solidFill>
              <a:latin typeface="Verdana"/>
              <a:ea typeface="Verdana"/>
              <a:cs typeface="Verdana"/>
              <a:sym typeface="Verdana"/>
            </a:endParaRPr>
          </a:p>
          <a:p>
            <a:pPr marL="0" marR="0" lvl="0" indent="0" algn="l" rtl="0">
              <a:spcBef>
                <a:spcPts val="480"/>
              </a:spcBef>
              <a:spcAft>
                <a:spcPts val="0"/>
              </a:spcAft>
              <a:buClr>
                <a:schemeClr val="dk1"/>
              </a:buClr>
              <a:buSzPct val="25000"/>
              <a:buFont typeface="Verdana"/>
              <a:buNone/>
            </a:pPr>
            <a:r>
              <a:rPr lang="en-US" sz="1600" b="0" i="0" u="none" strike="noStrike" cap="none">
                <a:solidFill>
                  <a:schemeClr val="dk1"/>
                </a:solidFill>
                <a:latin typeface="Verdana"/>
                <a:ea typeface="Verdana"/>
                <a:cs typeface="Verdana"/>
                <a:sym typeface="Verdana"/>
              </a:rPr>
              <a:t>Cluster con:</a:t>
            </a:r>
          </a:p>
          <a:p>
            <a:pPr marL="285750" marR="0" lvl="0" indent="-285750" algn="l" rtl="0">
              <a:spcBef>
                <a:spcPts val="480"/>
              </a:spcBef>
              <a:spcAft>
                <a:spcPts val="0"/>
              </a:spcAft>
              <a:buClr>
                <a:schemeClr val="dk1"/>
              </a:buClr>
              <a:buSzPct val="100000"/>
              <a:buFont typeface="Verdana"/>
              <a:buChar char="-"/>
            </a:pPr>
            <a:r>
              <a:rPr lang="en-US" sz="1600" b="0" i="0" u="none" strike="noStrike" cap="none">
                <a:solidFill>
                  <a:schemeClr val="dk1"/>
                </a:solidFill>
                <a:latin typeface="Verdana"/>
                <a:ea typeface="Verdana"/>
                <a:cs typeface="Verdana"/>
                <a:sym typeface="Verdana"/>
              </a:rPr>
              <a:t>Performance penalty</a:t>
            </a:r>
          </a:p>
          <a:p>
            <a:pPr marL="285750" marR="0" lvl="0" indent="-285750" algn="l" rtl="0">
              <a:spcBef>
                <a:spcPts val="480"/>
              </a:spcBef>
              <a:spcAft>
                <a:spcPts val="0"/>
              </a:spcAft>
              <a:buClr>
                <a:schemeClr val="dk1"/>
              </a:buClr>
              <a:buSzPct val="100000"/>
              <a:buFont typeface="Verdana"/>
              <a:buChar char="-"/>
            </a:pPr>
            <a:r>
              <a:rPr lang="en-US" sz="1600" b="0" i="0" u="none" strike="noStrike" cap="none">
                <a:solidFill>
                  <a:schemeClr val="dk1"/>
                </a:solidFill>
                <a:latin typeface="Verdana"/>
                <a:ea typeface="Verdana"/>
                <a:cs typeface="Verdana"/>
                <a:sym typeface="Verdana"/>
              </a:rPr>
              <a:t>Requires additional hardware + configuration</a:t>
            </a:r>
          </a:p>
          <a:p>
            <a:pPr marL="0" marR="0" lvl="0" indent="0" algn="l" rtl="0">
              <a:spcBef>
                <a:spcPts val="480"/>
              </a:spcBef>
              <a:spcAft>
                <a:spcPts val="0"/>
              </a:spcAft>
              <a:buClr>
                <a:schemeClr val="dk1"/>
              </a:buClr>
              <a:buSzPct val="25000"/>
              <a:buFont typeface="Verdana"/>
              <a:buNone/>
            </a:pPr>
            <a:endParaRPr sz="1600" b="0" i="0" u="none" strike="noStrike" cap="none">
              <a:solidFill>
                <a:schemeClr val="dk1"/>
              </a:solidFill>
              <a:latin typeface="Verdana"/>
              <a:ea typeface="Verdana"/>
              <a:cs typeface="Verdana"/>
              <a:sym typeface="Verdana"/>
            </a:endParaRPr>
          </a:p>
          <a:p>
            <a:pPr marL="0" marR="0" lvl="0" indent="0" algn="l" rtl="0">
              <a:spcBef>
                <a:spcPts val="480"/>
              </a:spcBef>
              <a:spcAft>
                <a:spcPts val="0"/>
              </a:spcAft>
              <a:buClr>
                <a:schemeClr val="dk1"/>
              </a:buClr>
              <a:buSzPct val="25000"/>
              <a:buFont typeface="Verdana"/>
              <a:buNone/>
            </a:pPr>
            <a:r>
              <a:rPr lang="en-US" sz="1600" b="0" i="0" u="none" strike="noStrike" cap="none">
                <a:solidFill>
                  <a:schemeClr val="dk1"/>
                </a:solidFill>
                <a:latin typeface="Verdana"/>
                <a:ea typeface="Verdana"/>
                <a:cs typeface="Verdana"/>
                <a:sym typeface="Verdana"/>
              </a:rPr>
              <a:t>High availability</a:t>
            </a:r>
          </a:p>
          <a:p>
            <a:pPr marL="0" marR="0" lvl="0" indent="0" algn="l" rtl="0">
              <a:spcBef>
                <a:spcPts val="480"/>
              </a:spcBef>
              <a:spcAft>
                <a:spcPts val="0"/>
              </a:spcAft>
              <a:buClr>
                <a:schemeClr val="dk1"/>
              </a:buClr>
              <a:buSzPct val="25000"/>
              <a:buFont typeface="Verdana"/>
              <a:buNone/>
            </a:pPr>
            <a:endParaRPr sz="1600" b="0" i="0" u="none" strike="noStrike" cap="none">
              <a:solidFill>
                <a:schemeClr val="dk1"/>
              </a:solidFill>
              <a:latin typeface="Verdana"/>
              <a:ea typeface="Verdana"/>
              <a:cs typeface="Verdana"/>
              <a:sym typeface="Verdana"/>
            </a:endParaRPr>
          </a:p>
          <a:p>
            <a:pPr marL="0" marR="0" lvl="0" indent="0" algn="l" rtl="0">
              <a:spcBef>
                <a:spcPts val="480"/>
              </a:spcBef>
              <a:spcAft>
                <a:spcPts val="0"/>
              </a:spcAft>
              <a:buClr>
                <a:schemeClr val="dk1"/>
              </a:buClr>
              <a:buSzPct val="25000"/>
              <a:buFont typeface="Verdana"/>
              <a:buNone/>
            </a:pPr>
            <a:r>
              <a:rPr lang="en-US" sz="1600" b="0" i="0" u="none" strike="noStrike" cap="none">
                <a:solidFill>
                  <a:schemeClr val="dk1"/>
                </a:solidFill>
                <a:latin typeface="Verdana"/>
                <a:ea typeface="Verdana"/>
                <a:cs typeface="Verdana"/>
                <a:sym typeface="Verdana"/>
              </a:rPr>
              <a:t>Fail over</a:t>
            </a:r>
          </a:p>
          <a:p>
            <a:pPr marL="0" marR="0" lvl="0" indent="0" algn="l" rtl="0">
              <a:spcBef>
                <a:spcPts val="480"/>
              </a:spcBef>
              <a:spcAft>
                <a:spcPts val="0"/>
              </a:spcAft>
              <a:buClr>
                <a:schemeClr val="dk1"/>
              </a:buClr>
              <a:buSzPct val="25000"/>
              <a:buFont typeface="Verdana"/>
              <a:buNone/>
            </a:pPr>
            <a:endParaRPr sz="1600" b="0" i="0" u="none" strike="noStrike" cap="none">
              <a:solidFill>
                <a:schemeClr val="dk1"/>
              </a:solidFill>
              <a:latin typeface="Verdana"/>
              <a:ea typeface="Verdana"/>
              <a:cs typeface="Verdana"/>
              <a:sym typeface="Verdana"/>
            </a:endParaRPr>
          </a:p>
          <a:p>
            <a:pPr marL="0" marR="0" lvl="0" indent="0" algn="l" rtl="0">
              <a:spcBef>
                <a:spcPts val="480"/>
              </a:spcBef>
              <a:spcAft>
                <a:spcPts val="0"/>
              </a:spcAft>
              <a:buClr>
                <a:schemeClr val="dk1"/>
              </a:buClr>
              <a:buSzPct val="25000"/>
              <a:buFont typeface="Verdana"/>
              <a:buNone/>
            </a:pPr>
            <a:r>
              <a:rPr lang="en-US" sz="1600" b="0" i="0" u="none" strike="noStrike" cap="none">
                <a:solidFill>
                  <a:schemeClr val="dk1"/>
                </a:solidFill>
                <a:latin typeface="Verdana"/>
                <a:ea typeface="Verdana"/>
                <a:cs typeface="Verdana"/>
                <a:sym typeface="Verdana"/>
              </a:rPr>
              <a:t>Bare-metal vs virtualization vs containers</a:t>
            </a:r>
          </a:p>
          <a:p>
            <a:pPr marL="0" marR="0" lvl="0" indent="0" algn="l" rtl="0">
              <a:spcBef>
                <a:spcPts val="480"/>
              </a:spcBef>
              <a:spcAft>
                <a:spcPts val="0"/>
              </a:spcAft>
              <a:buClr>
                <a:schemeClr val="dk1"/>
              </a:buClr>
              <a:buSzPct val="25000"/>
              <a:buFont typeface="Verdana"/>
              <a:buNone/>
            </a:pPr>
            <a:endParaRPr sz="1600" b="0" i="0" u="none" strike="noStrike" cap="none">
              <a:solidFill>
                <a:schemeClr val="dk1"/>
              </a:solidFill>
              <a:latin typeface="Verdana"/>
              <a:ea typeface="Verdana"/>
              <a:cs typeface="Verdana"/>
              <a:sym typeface="Verdana"/>
            </a:endParaRPr>
          </a:p>
        </p:txBody>
      </p:sp>
      <p:sp>
        <p:nvSpPr>
          <p:cNvPr id="1848" name="Shape 184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Verdana"/>
              <a:buNone/>
            </a:pPr>
            <a:fld id="{00000000-1234-1234-1234-123412341234}" type="slidenum">
              <a:rPr lang="en-US" sz="1200" b="0" i="0" u="none" strike="noStrike" cap="none">
                <a:solidFill>
                  <a:schemeClr val="dk1"/>
                </a:solidFill>
                <a:latin typeface="Verdana"/>
                <a:ea typeface="Verdana"/>
                <a:cs typeface="Verdana"/>
                <a:sym typeface="Verdana"/>
              </a:rPr>
              <a:t>8</a:t>
            </a:fld>
            <a:endParaRPr lang="en-US" sz="1200" b="0" i="0" u="none" strike="noStrike" cap="none">
              <a:solidFill>
                <a:schemeClr val="dk1"/>
              </a:solidFill>
              <a:latin typeface="Verdana"/>
              <a:ea typeface="Verdana"/>
              <a:cs typeface="Verdana"/>
              <a:sym typeface="Verdana"/>
            </a:endParaRPr>
          </a:p>
        </p:txBody>
      </p:sp>
    </p:spTree>
    <p:extLst>
      <p:ext uri="{BB962C8B-B14F-4D97-AF65-F5344CB8AC3E}">
        <p14:creationId xmlns:p14="http://schemas.microsoft.com/office/powerpoint/2010/main" val="14543742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3"/>
        <p:cNvGrpSpPr/>
        <p:nvPr/>
      </p:nvGrpSpPr>
      <p:grpSpPr>
        <a:xfrm>
          <a:off x="0" y="0"/>
          <a:ext cx="0" cy="0"/>
          <a:chOff x="0" y="0"/>
          <a:chExt cx="0" cy="0"/>
        </a:xfrm>
      </p:grpSpPr>
      <p:sp>
        <p:nvSpPr>
          <p:cNvPr id="1854" name="Shape 185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
        <p:nvSpPr>
          <p:cNvPr id="1855" name="Shape 18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410031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0"/>
        <p:cNvGrpSpPr/>
        <p:nvPr/>
      </p:nvGrpSpPr>
      <p:grpSpPr>
        <a:xfrm>
          <a:off x="0" y="0"/>
          <a:ext cx="0" cy="0"/>
          <a:chOff x="0" y="0"/>
          <a:chExt cx="0" cy="0"/>
        </a:xfrm>
      </p:grpSpPr>
      <p:sp>
        <p:nvSpPr>
          <p:cNvPr id="1861" name="Shape 186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
        <p:nvSpPr>
          <p:cNvPr id="1862" name="Shape 18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989553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4"/>
        <p:cNvGrpSpPr/>
        <p:nvPr/>
      </p:nvGrpSpPr>
      <p:grpSpPr>
        <a:xfrm>
          <a:off x="0" y="0"/>
          <a:ext cx="0" cy="0"/>
          <a:chOff x="0" y="0"/>
          <a:chExt cx="0" cy="0"/>
        </a:xfrm>
      </p:grpSpPr>
      <p:sp>
        <p:nvSpPr>
          <p:cNvPr id="1875" name="Shape 187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
        <p:nvSpPr>
          <p:cNvPr id="1876" name="Shape 18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254028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NUL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NUL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NUL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NUL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NUL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NUL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NUL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NUL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NUL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NUL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p:bg>
      <p:bgPr>
        <a:solidFill>
          <a:schemeClr val="tx2"/>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alphaModFix amt="6000"/>
            <a:extLst>
              <a:ext uri="{28A0092B-C50C-407E-A947-70E740481C1C}">
                <a14:useLocalDpi xmlns:a14="http://schemas.microsoft.com/office/drawing/2010/main" val="0"/>
              </a:ext>
            </a:extLst>
          </a:blip>
          <a:srcRect r="9746" b="7039"/>
          <a:stretch/>
        </p:blipFill>
        <p:spPr>
          <a:xfrm>
            <a:off x="6225127" y="2612874"/>
            <a:ext cx="5963699" cy="4245127"/>
          </a:xfrm>
          <a:prstGeom prst="rect">
            <a:avLst/>
          </a:prstGeom>
        </p:spPr>
      </p:pic>
      <p:sp>
        <p:nvSpPr>
          <p:cNvPr id="3" name="Text Placeholder 2"/>
          <p:cNvSpPr>
            <a:spLocks noGrp="1"/>
          </p:cNvSpPr>
          <p:nvPr>
            <p:ph type="body" sz="quarter" idx="10" hasCustomPrompt="1"/>
          </p:nvPr>
        </p:nvSpPr>
        <p:spPr>
          <a:xfrm>
            <a:off x="624255" y="3754967"/>
            <a:ext cx="10944549" cy="1265767"/>
          </a:xfrm>
        </p:spPr>
        <p:txBody>
          <a:bodyPr/>
          <a:lstStyle>
            <a:lvl1pPr marL="0" indent="0">
              <a:buNone/>
              <a:defRPr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Subtitle</a:t>
            </a:r>
            <a:br>
              <a:rPr lang="en-US" dirty="0" smtClean="0"/>
            </a:br>
            <a:r>
              <a:rPr lang="en-US" dirty="0" smtClean="0"/>
              <a:t>Date</a:t>
            </a:r>
          </a:p>
        </p:txBody>
      </p:sp>
      <p:sp>
        <p:nvSpPr>
          <p:cNvPr id="5" name="Title 4"/>
          <p:cNvSpPr>
            <a:spLocks noGrp="1"/>
          </p:cNvSpPr>
          <p:nvPr>
            <p:ph type="title" hasCustomPrompt="1"/>
          </p:nvPr>
        </p:nvSpPr>
        <p:spPr bwMode="black">
          <a:xfrm>
            <a:off x="609442" y="2088333"/>
            <a:ext cx="10959363" cy="1340667"/>
          </a:xfrm>
        </p:spPr>
        <p:txBody>
          <a:bodyPr anchor="b"/>
          <a:lstStyle>
            <a:lvl1pPr>
              <a:lnSpc>
                <a:spcPct val="100000"/>
              </a:lnSpc>
              <a:defRPr sz="5300"/>
            </a:lvl1pPr>
          </a:lstStyle>
          <a:p>
            <a:r>
              <a:rPr lang="en-US" dirty="0" smtClean="0"/>
              <a:t>Presentation 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24255" y="649033"/>
            <a:ext cx="3444605" cy="1015558"/>
          </a:xfrm>
          <a:prstGeom prst="rect">
            <a:avLst/>
          </a:prstGeom>
        </p:spPr>
      </p:pic>
    </p:spTree>
    <p:extLst>
      <p:ext uri="{BB962C8B-B14F-4D97-AF65-F5344CB8AC3E}">
        <p14:creationId xmlns:p14="http://schemas.microsoft.com/office/powerpoint/2010/main" val="73656124"/>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edit slide title</a:t>
            </a:r>
            <a:endParaRPr lang="en-US" dirty="0"/>
          </a:p>
        </p:txBody>
      </p:sp>
      <p:sp>
        <p:nvSpPr>
          <p:cNvPr id="7" name="Slide Number Placeholder 6"/>
          <p:cNvSpPr>
            <a:spLocks noGrp="1"/>
          </p:cNvSpPr>
          <p:nvPr>
            <p:ph type="sldNum" sz="quarter" idx="10"/>
          </p:nvPr>
        </p:nvSpPr>
        <p:spPr/>
        <p:txBody>
          <a:bodyPr/>
          <a:lstStyle/>
          <a:p>
            <a:fld id="{6EBA610F-6DE2-6644-8764-FCBE8B310C98}" type="slidenum">
              <a:rPr lang="en-US" smtClean="0"/>
              <a:pPr/>
              <a:t>‹#›</a:t>
            </a:fld>
            <a:endParaRPr lang="en-US" dirty="0"/>
          </a:p>
        </p:txBody>
      </p:sp>
      <p:sp>
        <p:nvSpPr>
          <p:cNvPr id="10" name="Content Placeholder 9"/>
          <p:cNvSpPr>
            <a:spLocks noGrp="1"/>
          </p:cNvSpPr>
          <p:nvPr>
            <p:ph sz="quarter" idx="11"/>
          </p:nvPr>
        </p:nvSpPr>
        <p:spPr>
          <a:xfrm>
            <a:off x="609599" y="1189038"/>
            <a:ext cx="3200400" cy="5022850"/>
          </a:xfrm>
        </p:spPr>
        <p:txBody>
          <a:bodyPr/>
          <a:lstStyle>
            <a:lvl1pPr marL="0" indent="0">
              <a:buFont typeface="Arial" panose="020B0604020202020204" pitchFamily="34" charset="0"/>
              <a:buNone/>
              <a:defRPr sz="2000"/>
            </a:lvl1pPr>
            <a:lvl2pPr>
              <a:defRPr sz="1800"/>
            </a:lvl2pPr>
            <a:lvl3pPr>
              <a:defRPr sz="1600"/>
            </a:lvl3pPr>
            <a:lvl4pPr>
              <a:defRPr sz="14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13" name="Content Placeholder 12"/>
          <p:cNvSpPr>
            <a:spLocks noGrp="1"/>
          </p:cNvSpPr>
          <p:nvPr>
            <p:ph sz="quarter" idx="12"/>
          </p:nvPr>
        </p:nvSpPr>
        <p:spPr>
          <a:xfrm>
            <a:off x="4488656" y="1189038"/>
            <a:ext cx="3200400" cy="5022850"/>
          </a:xfrm>
        </p:spPr>
        <p:txBody>
          <a:bodyPr/>
          <a:lstStyle>
            <a:lvl1pPr marL="0" indent="0">
              <a:buFont typeface="Arial" panose="020B0604020202020204" pitchFamily="34" charset="0"/>
              <a:buNone/>
              <a:defRPr sz="2000"/>
            </a:lvl1pPr>
            <a:lvl2pPr>
              <a:defRPr sz="1800"/>
            </a:lvl2pPr>
            <a:lvl3pPr>
              <a:defRPr sz="1600"/>
            </a:lvl3pPr>
            <a:lvl4pPr>
              <a:defRPr sz="14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15" name="Content Placeholder 14"/>
          <p:cNvSpPr>
            <a:spLocks noGrp="1"/>
          </p:cNvSpPr>
          <p:nvPr>
            <p:ph sz="quarter" idx="13"/>
          </p:nvPr>
        </p:nvSpPr>
        <p:spPr>
          <a:xfrm>
            <a:off x="8367713" y="1189038"/>
            <a:ext cx="3200400" cy="5022850"/>
          </a:xfrm>
        </p:spPr>
        <p:txBody>
          <a:bodyPr/>
          <a:lstStyle>
            <a:lvl1pPr marL="0" indent="0">
              <a:buFont typeface="Arial" panose="020B0604020202020204" pitchFamily="34" charset="0"/>
              <a:buNone/>
              <a:defRPr sz="2000"/>
            </a:lvl1pPr>
            <a:lvl2pPr>
              <a:defRPr sz="1800"/>
            </a:lvl2pPr>
            <a:lvl3pPr>
              <a:defRPr sz="1600"/>
            </a:lvl3pPr>
            <a:lvl4pPr>
              <a:defRPr sz="14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295448650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umn photo">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edit slide title</a:t>
            </a:r>
            <a:endParaRPr lang="en-US" dirty="0"/>
          </a:p>
        </p:txBody>
      </p:sp>
      <p:sp>
        <p:nvSpPr>
          <p:cNvPr id="7" name="Slide Number Placeholder 6"/>
          <p:cNvSpPr>
            <a:spLocks noGrp="1"/>
          </p:cNvSpPr>
          <p:nvPr>
            <p:ph type="sldNum" sz="quarter" idx="10"/>
          </p:nvPr>
        </p:nvSpPr>
        <p:spPr/>
        <p:txBody>
          <a:bodyPr/>
          <a:lstStyle/>
          <a:p>
            <a:fld id="{6EBA610F-6DE2-6644-8764-FCBE8B310C98}" type="slidenum">
              <a:rPr lang="en-US" smtClean="0"/>
              <a:pPr/>
              <a:t>‹#›</a:t>
            </a:fld>
            <a:endParaRPr lang="en-US" dirty="0"/>
          </a:p>
        </p:txBody>
      </p:sp>
      <p:sp>
        <p:nvSpPr>
          <p:cNvPr id="4" name="Picture Placeholder 3"/>
          <p:cNvSpPr>
            <a:spLocks noGrp="1"/>
          </p:cNvSpPr>
          <p:nvPr>
            <p:ph type="pic" sz="quarter" idx="11"/>
          </p:nvPr>
        </p:nvSpPr>
        <p:spPr>
          <a:xfrm>
            <a:off x="609599" y="1189038"/>
            <a:ext cx="3474720" cy="4165015"/>
          </a:xfrm>
        </p:spPr>
        <p:txBody>
          <a:bodyPr anchor="ctr"/>
          <a:lstStyle>
            <a:lvl1pPr marL="0" indent="0" algn="ctr">
              <a:buFont typeface="Arial" panose="020B0604020202020204" pitchFamily="34" charset="0"/>
              <a:buNone/>
              <a:defRPr/>
            </a:lvl1pPr>
          </a:lstStyle>
          <a:p>
            <a:endParaRPr lang="en-US" dirty="0"/>
          </a:p>
        </p:txBody>
      </p:sp>
      <p:sp>
        <p:nvSpPr>
          <p:cNvPr id="6" name="Picture Placeholder 5"/>
          <p:cNvSpPr>
            <a:spLocks noGrp="1"/>
          </p:cNvSpPr>
          <p:nvPr>
            <p:ph type="pic" sz="quarter" idx="12"/>
          </p:nvPr>
        </p:nvSpPr>
        <p:spPr>
          <a:xfrm>
            <a:off x="4351496" y="1189038"/>
            <a:ext cx="3474720" cy="4165015"/>
          </a:xfrm>
        </p:spPr>
        <p:txBody>
          <a:bodyPr anchor="ctr"/>
          <a:lstStyle>
            <a:lvl1pPr marL="0" indent="0" algn="ctr">
              <a:buFont typeface="Arial" panose="020B0604020202020204" pitchFamily="34" charset="0"/>
              <a:buNone/>
              <a:defRPr/>
            </a:lvl1pPr>
          </a:lstStyle>
          <a:p>
            <a:endParaRPr lang="en-US"/>
          </a:p>
        </p:txBody>
      </p:sp>
      <p:sp>
        <p:nvSpPr>
          <p:cNvPr id="9" name="Picture Placeholder 8"/>
          <p:cNvSpPr>
            <a:spLocks noGrp="1"/>
          </p:cNvSpPr>
          <p:nvPr>
            <p:ph type="pic" sz="quarter" idx="13"/>
          </p:nvPr>
        </p:nvSpPr>
        <p:spPr>
          <a:xfrm>
            <a:off x="8093393" y="1189038"/>
            <a:ext cx="3474720" cy="4165015"/>
          </a:xfrm>
        </p:spPr>
        <p:txBody>
          <a:bodyPr anchor="ctr"/>
          <a:lstStyle>
            <a:lvl1pPr marL="0" indent="0" algn="ctr">
              <a:buFont typeface="Arial" panose="020B0604020202020204" pitchFamily="34" charset="0"/>
              <a:buNone/>
              <a:defRPr/>
            </a:lvl1pPr>
          </a:lstStyle>
          <a:p>
            <a:endParaRPr lang="en-US"/>
          </a:p>
        </p:txBody>
      </p:sp>
      <p:sp>
        <p:nvSpPr>
          <p:cNvPr id="12" name="Text Placeholder 11"/>
          <p:cNvSpPr>
            <a:spLocks noGrp="1"/>
          </p:cNvSpPr>
          <p:nvPr>
            <p:ph type="body" sz="quarter" idx="14"/>
          </p:nvPr>
        </p:nvSpPr>
        <p:spPr>
          <a:xfrm>
            <a:off x="609600" y="5654675"/>
            <a:ext cx="3475038" cy="557213"/>
          </a:xfrm>
        </p:spPr>
        <p:txBody>
          <a:bodyPr/>
          <a:lstStyle>
            <a:lvl1pPr marL="0" indent="0">
              <a:buFont typeface="Arial" panose="020B0604020202020204" pitchFamily="34" charset="0"/>
              <a:buNone/>
              <a:defRPr sz="1400"/>
            </a:lvl1pPr>
          </a:lstStyle>
          <a:p>
            <a:pPr lvl="0"/>
            <a:r>
              <a:rPr lang="en-US" dirty="0" smtClean="0"/>
              <a:t>Click to edit Master text styles</a:t>
            </a:r>
          </a:p>
        </p:txBody>
      </p:sp>
      <p:cxnSp>
        <p:nvCxnSpPr>
          <p:cNvPr id="16" name="Straight Connector 15"/>
          <p:cNvCxnSpPr/>
          <p:nvPr userDrawn="1"/>
        </p:nvCxnSpPr>
        <p:spPr>
          <a:xfrm>
            <a:off x="602456" y="5521826"/>
            <a:ext cx="3474720" cy="0"/>
          </a:xfrm>
          <a:prstGeom prst="line">
            <a:avLst/>
          </a:prstGeom>
          <a:ln w="127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a:off x="4347924" y="5521826"/>
            <a:ext cx="3474720" cy="0"/>
          </a:xfrm>
          <a:prstGeom prst="line">
            <a:avLst/>
          </a:prstGeom>
          <a:ln w="127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a:off x="8093393" y="5521826"/>
            <a:ext cx="3474720" cy="0"/>
          </a:xfrm>
          <a:prstGeom prst="line">
            <a:avLst/>
          </a:prstGeom>
          <a:ln w="127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9" name="Text Placeholder 18"/>
          <p:cNvSpPr>
            <a:spLocks noGrp="1"/>
          </p:cNvSpPr>
          <p:nvPr>
            <p:ph type="body" sz="quarter" idx="15"/>
          </p:nvPr>
        </p:nvSpPr>
        <p:spPr>
          <a:xfrm>
            <a:off x="4351497" y="5654675"/>
            <a:ext cx="3474720" cy="557213"/>
          </a:xfrm>
        </p:spPr>
        <p:txBody>
          <a:bodyPr/>
          <a:lstStyle>
            <a:lvl1pPr marL="0" indent="0">
              <a:buFont typeface="Arial" panose="020B0604020202020204" pitchFamily="34" charset="0"/>
              <a:buNone/>
              <a:defRPr sz="1400"/>
            </a:lvl1pPr>
          </a:lstStyle>
          <a:p>
            <a:pPr lvl="0"/>
            <a:r>
              <a:rPr lang="en-US" dirty="0" smtClean="0"/>
              <a:t>Click to edit Master text styles</a:t>
            </a:r>
          </a:p>
        </p:txBody>
      </p:sp>
      <p:sp>
        <p:nvSpPr>
          <p:cNvPr id="21" name="Text Placeholder 20"/>
          <p:cNvSpPr>
            <a:spLocks noGrp="1"/>
          </p:cNvSpPr>
          <p:nvPr>
            <p:ph type="body" sz="quarter" idx="16"/>
          </p:nvPr>
        </p:nvSpPr>
        <p:spPr>
          <a:xfrm>
            <a:off x="8093075" y="5654675"/>
            <a:ext cx="3474720" cy="557213"/>
          </a:xfrm>
        </p:spPr>
        <p:txBody>
          <a:bodyPr/>
          <a:lstStyle>
            <a:lvl1pPr marL="0" indent="0">
              <a:buFont typeface="Arial" panose="020B0604020202020204" pitchFamily="34" charset="0"/>
              <a:buNone/>
              <a:defRPr sz="1400"/>
            </a:lvl1pPr>
          </a:lstStyle>
          <a:p>
            <a:pPr lvl="0"/>
            <a:r>
              <a:rPr lang="en-US" dirty="0" smtClean="0"/>
              <a:t>Click to edit Master text styles</a:t>
            </a:r>
          </a:p>
        </p:txBody>
      </p:sp>
    </p:spTree>
    <p:extLst>
      <p:ext uri="{BB962C8B-B14F-4D97-AF65-F5344CB8AC3E}">
        <p14:creationId xmlns:p14="http://schemas.microsoft.com/office/powerpoint/2010/main" val="2369643840"/>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Vertical split">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6EBA610F-6DE2-6644-8764-FCBE8B310C98}" type="slidenum">
              <a:rPr lang="en-US" smtClean="0"/>
              <a:pPr/>
              <a:t>‹#›</a:t>
            </a:fld>
            <a:endParaRPr lang="en-US" dirty="0"/>
          </a:p>
        </p:txBody>
      </p:sp>
      <p:sp>
        <p:nvSpPr>
          <p:cNvPr id="11" name="Rectangle 10"/>
          <p:cNvSpPr/>
          <p:nvPr userDrawn="1"/>
        </p:nvSpPr>
        <p:spPr>
          <a:xfrm>
            <a:off x="8178786" y="0"/>
            <a:ext cx="4010039" cy="6858001"/>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p>
        </p:txBody>
      </p:sp>
      <p:sp>
        <p:nvSpPr>
          <p:cNvPr id="4" name="Text Placeholder 3"/>
          <p:cNvSpPr>
            <a:spLocks noGrp="1"/>
          </p:cNvSpPr>
          <p:nvPr>
            <p:ph type="body" sz="half" idx="2" hasCustomPrompt="1"/>
          </p:nvPr>
        </p:nvSpPr>
        <p:spPr>
          <a:xfrm>
            <a:off x="8178786" y="0"/>
            <a:ext cx="4010039" cy="6858000"/>
          </a:xfrm>
          <a:noFill/>
        </p:spPr>
        <p:txBody>
          <a:bodyPr anchor="ctr"/>
          <a:lstStyle>
            <a:lvl1pPr marL="0" marR="0" indent="0" algn="ctr" defTabSz="609493" rtl="0" eaLnBrk="1" fontAlgn="base" latinLnBrk="0" hangingPunct="1">
              <a:lnSpc>
                <a:spcPct val="100000"/>
              </a:lnSpc>
              <a:spcBef>
                <a:spcPts val="800"/>
              </a:spcBef>
              <a:spcAft>
                <a:spcPct val="0"/>
              </a:spcAft>
              <a:buClr>
                <a:srgbClr val="00A0DF"/>
              </a:buClr>
              <a:buSzTx/>
              <a:buFont typeface="Arial"/>
              <a:buNone/>
              <a:tabLst/>
              <a:defRPr sz="2700" baseline="0">
                <a:solidFill>
                  <a:srgbClr val="FFFFFF"/>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marL="0" marR="0" lvl="0" indent="0" algn="ctr" defTabSz="609493" rtl="0" eaLnBrk="1" fontAlgn="base" latinLnBrk="0" hangingPunct="1">
              <a:lnSpc>
                <a:spcPct val="100000"/>
              </a:lnSpc>
              <a:spcBef>
                <a:spcPts val="800"/>
              </a:spcBef>
              <a:spcAft>
                <a:spcPct val="0"/>
              </a:spcAft>
              <a:buClr>
                <a:srgbClr val="00A0DF"/>
              </a:buClr>
              <a:buSzTx/>
              <a:buFont typeface="Arial"/>
              <a:buNone/>
              <a:tabLst/>
              <a:defRPr/>
            </a:pPr>
            <a:r>
              <a:rPr lang="en-US" dirty="0" smtClean="0"/>
              <a:t>Callout Content: </a:t>
            </a:r>
            <a:br>
              <a:rPr lang="en-US" dirty="0" smtClean="0"/>
            </a:br>
            <a:r>
              <a:rPr lang="en-US" dirty="0" smtClean="0"/>
              <a:t>image, graph, etc.</a:t>
            </a:r>
          </a:p>
          <a:p>
            <a:pPr lvl="0"/>
            <a:endParaRPr lang="en-US" dirty="0" smtClean="0"/>
          </a:p>
        </p:txBody>
      </p:sp>
      <p:pic>
        <p:nvPicPr>
          <p:cNvPr id="9" name="Picture 8"/>
          <p:cNvPicPr>
            <a:picLocks noChangeAspect="1"/>
          </p:cNvPicPr>
          <p:nvPr userDrawn="1"/>
        </p:nvPicPr>
        <p:blipFill rotWithShape="1">
          <a:blip r:embed="rId2">
            <a:alphaModFix amt="6000"/>
            <a:extLst>
              <a:ext uri="{28A0092B-C50C-407E-A947-70E740481C1C}">
                <a14:useLocalDpi xmlns:a14="http://schemas.microsoft.com/office/drawing/2010/main" val="0"/>
              </a:ext>
            </a:extLst>
          </a:blip>
          <a:srcRect r="9746" b="7039"/>
          <a:stretch/>
        </p:blipFill>
        <p:spPr>
          <a:xfrm>
            <a:off x="6225127" y="2612874"/>
            <a:ext cx="5963699" cy="4245127"/>
          </a:xfrm>
          <a:prstGeom prst="rect">
            <a:avLst/>
          </a:prstGeom>
        </p:spPr>
      </p:pic>
      <p:sp>
        <p:nvSpPr>
          <p:cNvPr id="7" name="Text Placeholder 6"/>
          <p:cNvSpPr>
            <a:spLocks noGrp="1"/>
          </p:cNvSpPr>
          <p:nvPr>
            <p:ph type="body" sz="quarter" idx="11"/>
          </p:nvPr>
        </p:nvSpPr>
        <p:spPr>
          <a:xfrm>
            <a:off x="611856" y="1189038"/>
            <a:ext cx="7401175" cy="502285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itle 9"/>
          <p:cNvSpPr>
            <a:spLocks noGrp="1"/>
          </p:cNvSpPr>
          <p:nvPr>
            <p:ph type="title"/>
          </p:nvPr>
        </p:nvSpPr>
        <p:spPr>
          <a:xfrm>
            <a:off x="609443" y="0"/>
            <a:ext cx="7569344" cy="902368"/>
          </a:xfrm>
        </p:spPr>
        <p:txBody>
          <a:bodyPr/>
          <a:lstStyle/>
          <a:p>
            <a:r>
              <a:rPr lang="en-US" smtClean="0"/>
              <a:t>Click to edit Master title style</a:t>
            </a:r>
            <a:endParaRPr lang="en-US"/>
          </a:p>
        </p:txBody>
      </p:sp>
    </p:spTree>
    <p:extLst>
      <p:ext uri="{BB962C8B-B14F-4D97-AF65-F5344CB8AC3E}">
        <p14:creationId xmlns:p14="http://schemas.microsoft.com/office/powerpoint/2010/main" val="574353214"/>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4" name="Text Placeholder 3"/>
          <p:cNvSpPr>
            <a:spLocks noGrp="1"/>
          </p:cNvSpPr>
          <p:nvPr>
            <p:ph type="body" sz="half" idx="2" hasCustomPrompt="1"/>
          </p:nvPr>
        </p:nvSpPr>
        <p:spPr>
          <a:xfrm>
            <a:off x="609443" y="1209785"/>
            <a:ext cx="4010039" cy="5002633"/>
          </a:xfrm>
          <a:solidFill>
            <a:schemeClr val="accent2"/>
          </a:solidFill>
        </p:spPr>
        <p:txBody>
          <a:bodyPr anchor="ctr"/>
          <a:lstStyle>
            <a:lvl1pPr marL="0" marR="0" indent="0" algn="ctr" defTabSz="609493" rtl="0" eaLnBrk="1" fontAlgn="base" latinLnBrk="0" hangingPunct="1">
              <a:lnSpc>
                <a:spcPct val="100000"/>
              </a:lnSpc>
              <a:spcBef>
                <a:spcPts val="800"/>
              </a:spcBef>
              <a:spcAft>
                <a:spcPct val="0"/>
              </a:spcAft>
              <a:buClr>
                <a:srgbClr val="00A0DF"/>
              </a:buClr>
              <a:buSzTx/>
              <a:buFont typeface="Arial"/>
              <a:buNone/>
              <a:tabLst/>
              <a:defRPr sz="2700" baseline="0">
                <a:solidFill>
                  <a:srgbClr val="FFFFFF"/>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marL="0" marR="0" lvl="0" indent="0" algn="ctr" defTabSz="609493" rtl="0" eaLnBrk="1" fontAlgn="base" latinLnBrk="0" hangingPunct="1">
              <a:lnSpc>
                <a:spcPct val="100000"/>
              </a:lnSpc>
              <a:spcBef>
                <a:spcPts val="800"/>
              </a:spcBef>
              <a:spcAft>
                <a:spcPct val="0"/>
              </a:spcAft>
              <a:buClr>
                <a:srgbClr val="00A0DF"/>
              </a:buClr>
              <a:buSzTx/>
              <a:buFont typeface="Arial"/>
              <a:buNone/>
              <a:tabLst/>
              <a:defRPr/>
            </a:pPr>
            <a:r>
              <a:rPr lang="en-US" dirty="0" smtClean="0"/>
              <a:t>Callout Content: </a:t>
            </a:r>
            <a:br>
              <a:rPr lang="en-US" dirty="0" smtClean="0"/>
            </a:br>
            <a:r>
              <a:rPr lang="en-US" dirty="0" smtClean="0"/>
              <a:t>image, graph, etc.</a:t>
            </a:r>
          </a:p>
          <a:p>
            <a:pPr lvl="0"/>
            <a:endParaRPr lang="en-US" dirty="0" smtClean="0"/>
          </a:p>
        </p:txBody>
      </p:sp>
      <p:sp>
        <p:nvSpPr>
          <p:cNvPr id="2" name="Title 1"/>
          <p:cNvSpPr>
            <a:spLocks noGrp="1"/>
          </p:cNvSpPr>
          <p:nvPr>
            <p:ph type="title" hasCustomPrompt="1"/>
          </p:nvPr>
        </p:nvSpPr>
        <p:spPr/>
        <p:txBody>
          <a:bodyPr/>
          <a:lstStyle>
            <a:lvl1pPr>
              <a:defRPr/>
            </a:lvl1pPr>
          </a:lstStyle>
          <a:p>
            <a:r>
              <a:rPr lang="en-US" dirty="0" smtClean="0"/>
              <a:t>Click to edit slide title</a:t>
            </a:r>
            <a:endParaRPr lang="en-US" dirty="0"/>
          </a:p>
        </p:txBody>
      </p:sp>
      <p:sp>
        <p:nvSpPr>
          <p:cNvPr id="5" name="Slide Number Placeholder 4"/>
          <p:cNvSpPr>
            <a:spLocks noGrp="1"/>
          </p:cNvSpPr>
          <p:nvPr>
            <p:ph type="sldNum" sz="quarter" idx="10"/>
          </p:nvPr>
        </p:nvSpPr>
        <p:spPr/>
        <p:txBody>
          <a:bodyPr/>
          <a:lstStyle/>
          <a:p>
            <a:fld id="{6EBA610F-6DE2-6644-8764-FCBE8B310C98}" type="slidenum">
              <a:rPr lang="en-US" smtClean="0"/>
              <a:pPr/>
              <a:t>‹#›</a:t>
            </a:fld>
            <a:endParaRPr lang="en-US" dirty="0"/>
          </a:p>
        </p:txBody>
      </p:sp>
      <p:sp>
        <p:nvSpPr>
          <p:cNvPr id="7" name="Text Placeholder 6"/>
          <p:cNvSpPr>
            <a:spLocks noGrp="1"/>
          </p:cNvSpPr>
          <p:nvPr>
            <p:ph type="body" sz="quarter" idx="11"/>
          </p:nvPr>
        </p:nvSpPr>
        <p:spPr>
          <a:xfrm>
            <a:off x="4762500" y="1189038"/>
            <a:ext cx="6805613" cy="50228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202060639"/>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Full Bleed Image">
    <p:bg>
      <p:bgRef idx="1001">
        <a:schemeClr val="bg1"/>
      </p:bgRef>
    </p:bg>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0" y="0"/>
            <a:ext cx="12188825" cy="5943600"/>
          </a:xfrm>
        </p:spPr>
        <p:txBody>
          <a:bodyPr anchor="ctr"/>
          <a:lstStyle>
            <a:lvl1pPr marL="0" indent="0" algn="ctr">
              <a:buNone/>
              <a:defRPr baseline="0"/>
            </a:lvl1pPr>
          </a:lstStyle>
          <a:p>
            <a:r>
              <a:rPr lang="en-US" dirty="0" smtClean="0"/>
              <a:t>Click to insert image from file</a:t>
            </a:r>
            <a:br>
              <a:rPr lang="en-US" dirty="0" smtClean="0"/>
            </a:br>
            <a:r>
              <a:rPr lang="en-US" dirty="0" smtClean="0"/>
              <a:t/>
            </a:r>
            <a:br>
              <a:rPr lang="en-US" dirty="0" smtClean="0"/>
            </a:br>
            <a:r>
              <a:rPr lang="en-US" dirty="0" smtClean="0"/>
              <a:t/>
            </a:r>
            <a:br>
              <a:rPr lang="en-US" dirty="0" smtClean="0"/>
            </a:br>
            <a:r>
              <a:rPr lang="en-US" dirty="0" smtClean="0"/>
              <a:t>Note: Using the crop tool will allow custom placement of the image</a:t>
            </a:r>
            <a:endParaRPr lang="en-US" dirty="0"/>
          </a:p>
        </p:txBody>
      </p:sp>
      <p:sp>
        <p:nvSpPr>
          <p:cNvPr id="5" name="Rectangle 4"/>
          <p:cNvSpPr/>
          <p:nvPr userDrawn="1"/>
        </p:nvSpPr>
        <p:spPr>
          <a:xfrm>
            <a:off x="0" y="5943600"/>
            <a:ext cx="12277817" cy="9144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lstStyle/>
          <a:p>
            <a:pPr algn="ctr"/>
            <a:endParaRPr lang="en-US"/>
          </a:p>
        </p:txBody>
      </p:sp>
      <p:sp>
        <p:nvSpPr>
          <p:cNvPr id="6" name="Title Placeholder 1"/>
          <p:cNvSpPr>
            <a:spLocks noGrp="1"/>
          </p:cNvSpPr>
          <p:nvPr>
            <p:ph type="title"/>
          </p:nvPr>
        </p:nvSpPr>
        <p:spPr bwMode="white">
          <a:xfrm>
            <a:off x="609442" y="5943600"/>
            <a:ext cx="9485053" cy="902368"/>
          </a:xfrm>
          <a:prstGeom prst="rect">
            <a:avLst/>
          </a:prstGeom>
          <a:noFill/>
          <a:ln>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en-US" dirty="0" smtClean="0"/>
              <a:t>Click to edit slide title</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8765" y="6223234"/>
            <a:ext cx="1205509" cy="355415"/>
          </a:xfrm>
          <a:prstGeom prst="rect">
            <a:avLst/>
          </a:prstGeom>
        </p:spPr>
      </p:pic>
    </p:spTree>
    <p:extLst>
      <p:ext uri="{BB962C8B-B14F-4D97-AF65-F5344CB8AC3E}">
        <p14:creationId xmlns:p14="http://schemas.microsoft.com/office/powerpoint/2010/main" val="316837199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Blank">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2993601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Blank blue">
    <p:bg>
      <p:bgRef idx="1001">
        <a:schemeClr val="bg2"/>
      </p:bgRef>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alphaModFix amt="28000"/>
            <a:extLst>
              <a:ext uri="{28A0092B-C50C-407E-A947-70E740481C1C}">
                <a14:useLocalDpi xmlns:a14="http://schemas.microsoft.com/office/drawing/2010/main" val="0"/>
              </a:ext>
            </a:extLst>
          </a:blip>
          <a:srcRect r="9746" b="7039"/>
          <a:stretch/>
        </p:blipFill>
        <p:spPr>
          <a:xfrm>
            <a:off x="6225127" y="2612874"/>
            <a:ext cx="5963699" cy="4245127"/>
          </a:xfrm>
          <a:prstGeom prst="rect">
            <a:avLst/>
          </a:prstGeom>
        </p:spPr>
      </p:pic>
    </p:spTree>
    <p:extLst>
      <p:ext uri="{BB962C8B-B14F-4D97-AF65-F5344CB8AC3E}">
        <p14:creationId xmlns:p14="http://schemas.microsoft.com/office/powerpoint/2010/main" val="66703568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Thank You blue">
    <p:bg>
      <p:bgRef idx="1001">
        <a:schemeClr val="bg2"/>
      </p:bgRef>
    </p:bg>
    <p:spTree>
      <p:nvGrpSpPr>
        <p:cNvPr id="1" name=""/>
        <p:cNvGrpSpPr/>
        <p:nvPr/>
      </p:nvGrpSpPr>
      <p:grpSpPr>
        <a:xfrm>
          <a:off x="0" y="0"/>
          <a:ext cx="0" cy="0"/>
          <a:chOff x="0" y="0"/>
          <a:chExt cx="0" cy="0"/>
        </a:xfrm>
      </p:grpSpPr>
      <p:sp>
        <p:nvSpPr>
          <p:cNvPr id="13" name="Oval 12"/>
          <p:cNvSpPr/>
          <p:nvPr userDrawn="1"/>
        </p:nvSpPr>
        <p:spPr>
          <a:xfrm>
            <a:off x="5284074" y="2108229"/>
            <a:ext cx="1593692" cy="1593688"/>
          </a:xfrm>
          <a:prstGeom prst="ellips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p>
        </p:txBody>
      </p:sp>
      <p:sp>
        <p:nvSpPr>
          <p:cNvPr id="5" name="Title 4"/>
          <p:cNvSpPr>
            <a:spLocks noGrp="1"/>
          </p:cNvSpPr>
          <p:nvPr>
            <p:ph type="title" hasCustomPrompt="1"/>
          </p:nvPr>
        </p:nvSpPr>
        <p:spPr bwMode="black">
          <a:xfrm>
            <a:off x="609442" y="4846351"/>
            <a:ext cx="10959363" cy="1340667"/>
          </a:xfrm>
        </p:spPr>
        <p:txBody>
          <a:bodyPr anchor="ctr"/>
          <a:lstStyle>
            <a:lvl1pPr algn="ctr">
              <a:defRPr sz="5300"/>
            </a:lvl1pPr>
          </a:lstStyle>
          <a:p>
            <a:r>
              <a:rPr lang="en-US" dirty="0" smtClean="0"/>
              <a:t>Thank You</a:t>
            </a:r>
            <a:endParaRPr lang="en-US" dirty="0"/>
          </a:p>
        </p:txBody>
      </p:sp>
      <p:grpSp>
        <p:nvGrpSpPr>
          <p:cNvPr id="3" name="Group 4"/>
          <p:cNvGrpSpPr>
            <a:grpSpLocks noChangeAspect="1"/>
          </p:cNvGrpSpPr>
          <p:nvPr userDrawn="1"/>
        </p:nvGrpSpPr>
        <p:grpSpPr bwMode="auto">
          <a:xfrm>
            <a:off x="-1099003" y="0"/>
            <a:ext cx="14063663" cy="5178425"/>
            <a:chOff x="-706" y="0"/>
            <a:chExt cx="8859" cy="3262"/>
          </a:xfrm>
        </p:grpSpPr>
        <p:sp>
          <p:nvSpPr>
            <p:cNvPr id="4" name="AutoShape 3"/>
            <p:cNvSpPr>
              <a:spLocks noChangeAspect="1" noChangeArrowheads="1" noTextEdit="1"/>
            </p:cNvSpPr>
            <p:nvPr userDrawn="1"/>
          </p:nvSpPr>
          <p:spPr bwMode="auto">
            <a:xfrm>
              <a:off x="-706" y="0"/>
              <a:ext cx="8859" cy="32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6" name="Group 205"/>
            <p:cNvGrpSpPr>
              <a:grpSpLocks/>
            </p:cNvGrpSpPr>
            <p:nvPr userDrawn="1"/>
          </p:nvGrpSpPr>
          <p:grpSpPr bwMode="auto">
            <a:xfrm>
              <a:off x="-704" y="-2"/>
              <a:ext cx="8758" cy="3266"/>
              <a:chOff x="-704" y="-2"/>
              <a:chExt cx="8758" cy="3266"/>
            </a:xfrm>
          </p:grpSpPr>
          <p:sp>
            <p:nvSpPr>
              <p:cNvPr id="334" name="Freeform 5"/>
              <p:cNvSpPr>
                <a:spLocks noEditPoints="1"/>
              </p:cNvSpPr>
              <p:nvPr userDrawn="1"/>
            </p:nvSpPr>
            <p:spPr bwMode="auto">
              <a:xfrm>
                <a:off x="3835" y="1180"/>
                <a:ext cx="507" cy="317"/>
              </a:xfrm>
              <a:custGeom>
                <a:avLst/>
                <a:gdLst>
                  <a:gd name="T0" fmla="*/ 271 w 302"/>
                  <a:gd name="T1" fmla="*/ 189 h 189"/>
                  <a:gd name="T2" fmla="*/ 270 w 302"/>
                  <a:gd name="T3" fmla="*/ 187 h 189"/>
                  <a:gd name="T4" fmla="*/ 2 w 302"/>
                  <a:gd name="T5" fmla="*/ 36 h 189"/>
                  <a:gd name="T6" fmla="*/ 0 w 302"/>
                  <a:gd name="T7" fmla="*/ 36 h 189"/>
                  <a:gd name="T8" fmla="*/ 0 w 302"/>
                  <a:gd name="T9" fmla="*/ 0 h 189"/>
                  <a:gd name="T10" fmla="*/ 2 w 302"/>
                  <a:gd name="T11" fmla="*/ 0 h 189"/>
                  <a:gd name="T12" fmla="*/ 301 w 302"/>
                  <a:gd name="T13" fmla="*/ 168 h 189"/>
                  <a:gd name="T14" fmla="*/ 302 w 302"/>
                  <a:gd name="T15" fmla="*/ 169 h 189"/>
                  <a:gd name="T16" fmla="*/ 271 w 302"/>
                  <a:gd name="T17" fmla="*/ 189 h 189"/>
                  <a:gd name="T18" fmla="*/ 4 w 302"/>
                  <a:gd name="T19" fmla="*/ 33 h 189"/>
                  <a:gd name="T20" fmla="*/ 272 w 302"/>
                  <a:gd name="T21" fmla="*/ 184 h 189"/>
                  <a:gd name="T22" fmla="*/ 297 w 302"/>
                  <a:gd name="T23" fmla="*/ 168 h 189"/>
                  <a:gd name="T24" fmla="*/ 4 w 302"/>
                  <a:gd name="T25" fmla="*/ 3 h 189"/>
                  <a:gd name="T26" fmla="*/ 4 w 302"/>
                  <a:gd name="T27" fmla="*/ 33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2" h="189">
                    <a:moveTo>
                      <a:pt x="271" y="189"/>
                    </a:moveTo>
                    <a:cubicBezTo>
                      <a:pt x="270" y="187"/>
                      <a:pt x="270" y="187"/>
                      <a:pt x="270" y="187"/>
                    </a:cubicBezTo>
                    <a:cubicBezTo>
                      <a:pt x="212" y="94"/>
                      <a:pt x="112" y="37"/>
                      <a:pt x="2" y="36"/>
                    </a:cubicBezTo>
                    <a:cubicBezTo>
                      <a:pt x="0" y="36"/>
                      <a:pt x="0" y="36"/>
                      <a:pt x="0" y="36"/>
                    </a:cubicBezTo>
                    <a:cubicBezTo>
                      <a:pt x="0" y="0"/>
                      <a:pt x="0" y="0"/>
                      <a:pt x="0" y="0"/>
                    </a:cubicBezTo>
                    <a:cubicBezTo>
                      <a:pt x="2" y="0"/>
                      <a:pt x="2" y="0"/>
                      <a:pt x="2" y="0"/>
                    </a:cubicBezTo>
                    <a:cubicBezTo>
                      <a:pt x="125" y="1"/>
                      <a:pt x="237" y="63"/>
                      <a:pt x="301" y="168"/>
                    </a:cubicBezTo>
                    <a:cubicBezTo>
                      <a:pt x="302" y="169"/>
                      <a:pt x="302" y="169"/>
                      <a:pt x="302" y="169"/>
                    </a:cubicBezTo>
                    <a:lnTo>
                      <a:pt x="271" y="189"/>
                    </a:lnTo>
                    <a:close/>
                    <a:moveTo>
                      <a:pt x="4" y="33"/>
                    </a:moveTo>
                    <a:cubicBezTo>
                      <a:pt x="113" y="34"/>
                      <a:pt x="214" y="91"/>
                      <a:pt x="272" y="184"/>
                    </a:cubicBezTo>
                    <a:cubicBezTo>
                      <a:pt x="297" y="168"/>
                      <a:pt x="297" y="168"/>
                      <a:pt x="297" y="168"/>
                    </a:cubicBezTo>
                    <a:cubicBezTo>
                      <a:pt x="233" y="66"/>
                      <a:pt x="124" y="5"/>
                      <a:pt x="4" y="3"/>
                    </a:cubicBezTo>
                    <a:lnTo>
                      <a:pt x="4" y="33"/>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5" name="Freeform 6"/>
              <p:cNvSpPr>
                <a:spLocks noEditPoints="1"/>
              </p:cNvSpPr>
              <p:nvPr userDrawn="1"/>
            </p:nvSpPr>
            <p:spPr bwMode="auto">
              <a:xfrm>
                <a:off x="3348" y="1289"/>
                <a:ext cx="971" cy="968"/>
              </a:xfrm>
              <a:custGeom>
                <a:avLst/>
                <a:gdLst>
                  <a:gd name="T0" fmla="*/ 279 w 578"/>
                  <a:gd name="T1" fmla="*/ 576 h 576"/>
                  <a:gd name="T2" fmla="*/ 327 w 578"/>
                  <a:gd name="T3" fmla="*/ 571 h 576"/>
                  <a:gd name="T4" fmla="*/ 256 w 578"/>
                  <a:gd name="T5" fmla="*/ 572 h 576"/>
                  <a:gd name="T6" fmla="*/ 336 w 578"/>
                  <a:gd name="T7" fmla="*/ 572 h 576"/>
                  <a:gd name="T8" fmla="*/ 358 w 578"/>
                  <a:gd name="T9" fmla="*/ 566 h 576"/>
                  <a:gd name="T10" fmla="*/ 195 w 578"/>
                  <a:gd name="T11" fmla="*/ 559 h 576"/>
                  <a:gd name="T12" fmla="*/ 396 w 578"/>
                  <a:gd name="T13" fmla="*/ 555 h 576"/>
                  <a:gd name="T14" fmla="*/ 187 w 578"/>
                  <a:gd name="T15" fmla="*/ 557 h 576"/>
                  <a:gd name="T16" fmla="*/ 164 w 578"/>
                  <a:gd name="T17" fmla="*/ 548 h 576"/>
                  <a:gd name="T18" fmla="*/ 438 w 578"/>
                  <a:gd name="T19" fmla="*/ 532 h 576"/>
                  <a:gd name="T20" fmla="*/ 145 w 578"/>
                  <a:gd name="T21" fmla="*/ 534 h 576"/>
                  <a:gd name="T22" fmla="*/ 446 w 578"/>
                  <a:gd name="T23" fmla="*/ 529 h 576"/>
                  <a:gd name="T24" fmla="*/ 465 w 578"/>
                  <a:gd name="T25" fmla="*/ 515 h 576"/>
                  <a:gd name="T26" fmla="*/ 94 w 578"/>
                  <a:gd name="T27" fmla="*/ 498 h 576"/>
                  <a:gd name="T28" fmla="*/ 495 w 578"/>
                  <a:gd name="T29" fmla="*/ 490 h 576"/>
                  <a:gd name="T30" fmla="*/ 88 w 578"/>
                  <a:gd name="T31" fmla="*/ 494 h 576"/>
                  <a:gd name="T32" fmla="*/ 70 w 578"/>
                  <a:gd name="T33" fmla="*/ 476 h 576"/>
                  <a:gd name="T34" fmla="*/ 524 w 578"/>
                  <a:gd name="T35" fmla="*/ 452 h 576"/>
                  <a:gd name="T36" fmla="*/ 57 w 578"/>
                  <a:gd name="T37" fmla="*/ 456 h 576"/>
                  <a:gd name="T38" fmla="*/ 530 w 578"/>
                  <a:gd name="T39" fmla="*/ 446 h 576"/>
                  <a:gd name="T40" fmla="*/ 542 w 578"/>
                  <a:gd name="T41" fmla="*/ 426 h 576"/>
                  <a:gd name="T42" fmla="*/ 25 w 578"/>
                  <a:gd name="T43" fmla="*/ 402 h 576"/>
                  <a:gd name="T44" fmla="*/ 559 w 578"/>
                  <a:gd name="T45" fmla="*/ 391 h 576"/>
                  <a:gd name="T46" fmla="*/ 22 w 578"/>
                  <a:gd name="T47" fmla="*/ 396 h 576"/>
                  <a:gd name="T48" fmla="*/ 13 w 578"/>
                  <a:gd name="T49" fmla="*/ 372 h 576"/>
                  <a:gd name="T50" fmla="*/ 570 w 578"/>
                  <a:gd name="T51" fmla="*/ 345 h 576"/>
                  <a:gd name="T52" fmla="*/ 9 w 578"/>
                  <a:gd name="T53" fmla="*/ 349 h 576"/>
                  <a:gd name="T54" fmla="*/ 573 w 578"/>
                  <a:gd name="T55" fmla="*/ 337 h 576"/>
                  <a:gd name="T56" fmla="*/ 576 w 578"/>
                  <a:gd name="T57" fmla="*/ 313 h 576"/>
                  <a:gd name="T58" fmla="*/ 1 w 578"/>
                  <a:gd name="T59" fmla="*/ 287 h 576"/>
                  <a:gd name="T60" fmla="*/ 576 w 578"/>
                  <a:gd name="T61" fmla="*/ 274 h 576"/>
                  <a:gd name="T62" fmla="*/ 2 w 578"/>
                  <a:gd name="T63" fmla="*/ 263 h 576"/>
                  <a:gd name="T64" fmla="*/ 576 w 578"/>
                  <a:gd name="T65" fmla="*/ 266 h 576"/>
                  <a:gd name="T66" fmla="*/ 573 w 578"/>
                  <a:gd name="T67" fmla="*/ 242 h 576"/>
                  <a:gd name="T68" fmla="*/ 6 w 578"/>
                  <a:gd name="T69" fmla="*/ 231 h 576"/>
                  <a:gd name="T70" fmla="*/ 566 w 578"/>
                  <a:gd name="T71" fmla="*/ 204 h 576"/>
                  <a:gd name="T72" fmla="*/ 14 w 578"/>
                  <a:gd name="T73" fmla="*/ 209 h 576"/>
                  <a:gd name="T74" fmla="*/ 20 w 578"/>
                  <a:gd name="T75" fmla="*/ 187 h 576"/>
                  <a:gd name="T76" fmla="*/ 546 w 578"/>
                  <a:gd name="T77" fmla="*/ 161 h 576"/>
                  <a:gd name="T78" fmla="*/ 37 w 578"/>
                  <a:gd name="T79" fmla="*/ 150 h 576"/>
                  <a:gd name="T80" fmla="*/ 543 w 578"/>
                  <a:gd name="T81" fmla="*/ 153 h 576"/>
                  <a:gd name="T82" fmla="*/ 530 w 578"/>
                  <a:gd name="T83" fmla="*/ 132 h 576"/>
                  <a:gd name="T84" fmla="*/ 53 w 578"/>
                  <a:gd name="T85" fmla="*/ 122 h 576"/>
                  <a:gd name="T86" fmla="*/ 508 w 578"/>
                  <a:gd name="T87" fmla="*/ 100 h 576"/>
                  <a:gd name="T88" fmla="*/ 69 w 578"/>
                  <a:gd name="T89" fmla="*/ 105 h 576"/>
                  <a:gd name="T90" fmla="*/ 84 w 578"/>
                  <a:gd name="T91" fmla="*/ 88 h 576"/>
                  <a:gd name="T92" fmla="*/ 473 w 578"/>
                  <a:gd name="T93" fmla="*/ 69 h 576"/>
                  <a:gd name="T94" fmla="*/ 113 w 578"/>
                  <a:gd name="T95" fmla="*/ 61 h 576"/>
                  <a:gd name="T96" fmla="*/ 467 w 578"/>
                  <a:gd name="T97" fmla="*/ 63 h 576"/>
                  <a:gd name="T98" fmla="*/ 447 w 578"/>
                  <a:gd name="T99" fmla="*/ 49 h 576"/>
                  <a:gd name="T100" fmla="*/ 139 w 578"/>
                  <a:gd name="T101" fmla="*/ 42 h 576"/>
                  <a:gd name="T102" fmla="*/ 414 w 578"/>
                  <a:gd name="T103" fmla="*/ 28 h 576"/>
                  <a:gd name="T104" fmla="*/ 161 w 578"/>
                  <a:gd name="T105" fmla="*/ 32 h 576"/>
                  <a:gd name="T106" fmla="*/ 183 w 578"/>
                  <a:gd name="T107" fmla="*/ 23 h 576"/>
                  <a:gd name="T108" fmla="*/ 369 w 578"/>
                  <a:gd name="T109" fmla="*/ 14 h 576"/>
                  <a:gd name="T110" fmla="*/ 220 w 578"/>
                  <a:gd name="T111" fmla="*/ 10 h 576"/>
                  <a:gd name="T112" fmla="*/ 361 w 578"/>
                  <a:gd name="T113" fmla="*/ 10 h 576"/>
                  <a:gd name="T114" fmla="*/ 337 w 578"/>
                  <a:gd name="T115" fmla="*/ 6 h 576"/>
                  <a:gd name="T116" fmla="*/ 251 w 578"/>
                  <a:gd name="T117" fmla="*/ 3 h 576"/>
                  <a:gd name="T118" fmla="*/ 299 w 578"/>
                  <a:gd name="T119" fmla="*/ 0 h 576"/>
                  <a:gd name="T120" fmla="*/ 290 w 578"/>
                  <a:gd name="T121" fmla="*/ 2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8" h="576">
                    <a:moveTo>
                      <a:pt x="289" y="576"/>
                    </a:moveTo>
                    <a:cubicBezTo>
                      <a:pt x="289" y="576"/>
                      <a:pt x="288" y="575"/>
                      <a:pt x="288" y="575"/>
                    </a:cubicBezTo>
                    <a:cubicBezTo>
                      <a:pt x="288" y="574"/>
                      <a:pt x="288" y="573"/>
                      <a:pt x="289" y="573"/>
                    </a:cubicBezTo>
                    <a:cubicBezTo>
                      <a:pt x="289" y="573"/>
                      <a:pt x="289" y="573"/>
                      <a:pt x="289" y="573"/>
                    </a:cubicBezTo>
                    <a:cubicBezTo>
                      <a:pt x="294" y="573"/>
                      <a:pt x="298" y="573"/>
                      <a:pt x="303" y="573"/>
                    </a:cubicBezTo>
                    <a:cubicBezTo>
                      <a:pt x="304" y="573"/>
                      <a:pt x="304" y="574"/>
                      <a:pt x="304" y="574"/>
                    </a:cubicBezTo>
                    <a:cubicBezTo>
                      <a:pt x="304" y="575"/>
                      <a:pt x="304" y="575"/>
                      <a:pt x="303" y="575"/>
                    </a:cubicBezTo>
                    <a:cubicBezTo>
                      <a:pt x="299" y="576"/>
                      <a:pt x="294" y="576"/>
                      <a:pt x="289" y="576"/>
                    </a:cubicBezTo>
                    <a:close/>
                    <a:moveTo>
                      <a:pt x="279" y="576"/>
                    </a:moveTo>
                    <a:cubicBezTo>
                      <a:pt x="279" y="576"/>
                      <a:pt x="279" y="576"/>
                      <a:pt x="279" y="576"/>
                    </a:cubicBezTo>
                    <a:cubicBezTo>
                      <a:pt x="275" y="575"/>
                      <a:pt x="270" y="575"/>
                      <a:pt x="265" y="575"/>
                    </a:cubicBezTo>
                    <a:cubicBezTo>
                      <a:pt x="264" y="575"/>
                      <a:pt x="264" y="574"/>
                      <a:pt x="264" y="574"/>
                    </a:cubicBezTo>
                    <a:cubicBezTo>
                      <a:pt x="264" y="573"/>
                      <a:pt x="265" y="572"/>
                      <a:pt x="265" y="572"/>
                    </a:cubicBezTo>
                    <a:cubicBezTo>
                      <a:pt x="270" y="573"/>
                      <a:pt x="275" y="573"/>
                      <a:pt x="280" y="573"/>
                    </a:cubicBezTo>
                    <a:cubicBezTo>
                      <a:pt x="280" y="573"/>
                      <a:pt x="281" y="574"/>
                      <a:pt x="281" y="574"/>
                    </a:cubicBezTo>
                    <a:cubicBezTo>
                      <a:pt x="281" y="575"/>
                      <a:pt x="280" y="576"/>
                      <a:pt x="279" y="576"/>
                    </a:cubicBezTo>
                    <a:close/>
                    <a:moveTo>
                      <a:pt x="313" y="575"/>
                    </a:moveTo>
                    <a:cubicBezTo>
                      <a:pt x="312" y="575"/>
                      <a:pt x="312" y="574"/>
                      <a:pt x="311" y="574"/>
                    </a:cubicBezTo>
                    <a:cubicBezTo>
                      <a:pt x="311" y="573"/>
                      <a:pt x="312" y="573"/>
                      <a:pt x="313" y="572"/>
                    </a:cubicBezTo>
                    <a:cubicBezTo>
                      <a:pt x="317" y="572"/>
                      <a:pt x="322" y="572"/>
                      <a:pt x="327" y="571"/>
                    </a:cubicBezTo>
                    <a:cubicBezTo>
                      <a:pt x="327" y="571"/>
                      <a:pt x="328" y="571"/>
                      <a:pt x="328" y="572"/>
                    </a:cubicBezTo>
                    <a:cubicBezTo>
                      <a:pt x="328" y="573"/>
                      <a:pt x="328" y="573"/>
                      <a:pt x="327" y="573"/>
                    </a:cubicBezTo>
                    <a:cubicBezTo>
                      <a:pt x="322" y="574"/>
                      <a:pt x="318" y="574"/>
                      <a:pt x="313" y="575"/>
                    </a:cubicBezTo>
                    <a:cubicBezTo>
                      <a:pt x="313" y="575"/>
                      <a:pt x="313" y="575"/>
                      <a:pt x="313" y="575"/>
                    </a:cubicBezTo>
                    <a:close/>
                    <a:moveTo>
                      <a:pt x="256" y="574"/>
                    </a:moveTo>
                    <a:cubicBezTo>
                      <a:pt x="256" y="574"/>
                      <a:pt x="256" y="574"/>
                      <a:pt x="256" y="574"/>
                    </a:cubicBezTo>
                    <a:cubicBezTo>
                      <a:pt x="251" y="573"/>
                      <a:pt x="246" y="573"/>
                      <a:pt x="241" y="572"/>
                    </a:cubicBezTo>
                    <a:cubicBezTo>
                      <a:pt x="241" y="572"/>
                      <a:pt x="240" y="571"/>
                      <a:pt x="241" y="571"/>
                    </a:cubicBezTo>
                    <a:cubicBezTo>
                      <a:pt x="241" y="570"/>
                      <a:pt x="241" y="569"/>
                      <a:pt x="242" y="570"/>
                    </a:cubicBezTo>
                    <a:cubicBezTo>
                      <a:pt x="247" y="570"/>
                      <a:pt x="251" y="571"/>
                      <a:pt x="256" y="572"/>
                    </a:cubicBezTo>
                    <a:cubicBezTo>
                      <a:pt x="257" y="572"/>
                      <a:pt x="257" y="572"/>
                      <a:pt x="257" y="573"/>
                    </a:cubicBezTo>
                    <a:cubicBezTo>
                      <a:pt x="257" y="573"/>
                      <a:pt x="256" y="574"/>
                      <a:pt x="256" y="574"/>
                    </a:cubicBezTo>
                    <a:close/>
                    <a:moveTo>
                      <a:pt x="336" y="572"/>
                    </a:moveTo>
                    <a:cubicBezTo>
                      <a:pt x="336" y="572"/>
                      <a:pt x="335" y="572"/>
                      <a:pt x="335" y="571"/>
                    </a:cubicBezTo>
                    <a:cubicBezTo>
                      <a:pt x="335" y="570"/>
                      <a:pt x="335" y="570"/>
                      <a:pt x="336" y="570"/>
                    </a:cubicBezTo>
                    <a:cubicBezTo>
                      <a:pt x="341" y="569"/>
                      <a:pt x="345" y="568"/>
                      <a:pt x="350" y="567"/>
                    </a:cubicBezTo>
                    <a:cubicBezTo>
                      <a:pt x="351" y="567"/>
                      <a:pt x="351" y="567"/>
                      <a:pt x="351" y="568"/>
                    </a:cubicBezTo>
                    <a:cubicBezTo>
                      <a:pt x="352" y="569"/>
                      <a:pt x="351" y="569"/>
                      <a:pt x="350" y="569"/>
                    </a:cubicBezTo>
                    <a:cubicBezTo>
                      <a:pt x="346" y="570"/>
                      <a:pt x="341" y="571"/>
                      <a:pt x="336" y="572"/>
                    </a:cubicBezTo>
                    <a:cubicBezTo>
                      <a:pt x="336" y="572"/>
                      <a:pt x="336" y="572"/>
                      <a:pt x="336" y="572"/>
                    </a:cubicBezTo>
                    <a:close/>
                    <a:moveTo>
                      <a:pt x="232" y="570"/>
                    </a:moveTo>
                    <a:cubicBezTo>
                      <a:pt x="232" y="570"/>
                      <a:pt x="232" y="570"/>
                      <a:pt x="232" y="570"/>
                    </a:cubicBezTo>
                    <a:cubicBezTo>
                      <a:pt x="227" y="569"/>
                      <a:pt x="223" y="568"/>
                      <a:pt x="218" y="567"/>
                    </a:cubicBezTo>
                    <a:cubicBezTo>
                      <a:pt x="218" y="567"/>
                      <a:pt x="217" y="566"/>
                      <a:pt x="217" y="566"/>
                    </a:cubicBezTo>
                    <a:cubicBezTo>
                      <a:pt x="217" y="565"/>
                      <a:pt x="218" y="565"/>
                      <a:pt x="219" y="565"/>
                    </a:cubicBezTo>
                    <a:cubicBezTo>
                      <a:pt x="223" y="566"/>
                      <a:pt x="228" y="567"/>
                      <a:pt x="233" y="568"/>
                    </a:cubicBezTo>
                    <a:cubicBezTo>
                      <a:pt x="233" y="568"/>
                      <a:pt x="234" y="569"/>
                      <a:pt x="234" y="569"/>
                    </a:cubicBezTo>
                    <a:cubicBezTo>
                      <a:pt x="233" y="570"/>
                      <a:pt x="233" y="570"/>
                      <a:pt x="232" y="570"/>
                    </a:cubicBezTo>
                    <a:close/>
                    <a:moveTo>
                      <a:pt x="359" y="567"/>
                    </a:moveTo>
                    <a:cubicBezTo>
                      <a:pt x="359" y="567"/>
                      <a:pt x="358" y="567"/>
                      <a:pt x="358" y="566"/>
                    </a:cubicBezTo>
                    <a:cubicBezTo>
                      <a:pt x="358" y="566"/>
                      <a:pt x="359" y="565"/>
                      <a:pt x="359" y="565"/>
                    </a:cubicBezTo>
                    <a:cubicBezTo>
                      <a:pt x="364" y="564"/>
                      <a:pt x="368" y="562"/>
                      <a:pt x="373" y="561"/>
                    </a:cubicBezTo>
                    <a:cubicBezTo>
                      <a:pt x="374" y="561"/>
                      <a:pt x="374" y="561"/>
                      <a:pt x="374" y="562"/>
                    </a:cubicBezTo>
                    <a:cubicBezTo>
                      <a:pt x="375" y="562"/>
                      <a:pt x="374" y="563"/>
                      <a:pt x="374" y="563"/>
                    </a:cubicBezTo>
                    <a:cubicBezTo>
                      <a:pt x="369" y="565"/>
                      <a:pt x="364" y="566"/>
                      <a:pt x="360" y="567"/>
                    </a:cubicBezTo>
                    <a:cubicBezTo>
                      <a:pt x="360" y="567"/>
                      <a:pt x="360" y="567"/>
                      <a:pt x="359" y="567"/>
                    </a:cubicBezTo>
                    <a:close/>
                    <a:moveTo>
                      <a:pt x="209" y="565"/>
                    </a:moveTo>
                    <a:cubicBezTo>
                      <a:pt x="209" y="565"/>
                      <a:pt x="209" y="565"/>
                      <a:pt x="209" y="565"/>
                    </a:cubicBezTo>
                    <a:cubicBezTo>
                      <a:pt x="204" y="563"/>
                      <a:pt x="200" y="562"/>
                      <a:pt x="195" y="560"/>
                    </a:cubicBezTo>
                    <a:cubicBezTo>
                      <a:pt x="195" y="560"/>
                      <a:pt x="194" y="559"/>
                      <a:pt x="195" y="559"/>
                    </a:cubicBezTo>
                    <a:cubicBezTo>
                      <a:pt x="195" y="558"/>
                      <a:pt x="195" y="558"/>
                      <a:pt x="196" y="558"/>
                    </a:cubicBezTo>
                    <a:cubicBezTo>
                      <a:pt x="201" y="560"/>
                      <a:pt x="205" y="561"/>
                      <a:pt x="210" y="562"/>
                    </a:cubicBezTo>
                    <a:cubicBezTo>
                      <a:pt x="210" y="562"/>
                      <a:pt x="211" y="563"/>
                      <a:pt x="210" y="564"/>
                    </a:cubicBezTo>
                    <a:cubicBezTo>
                      <a:pt x="210" y="564"/>
                      <a:pt x="210" y="565"/>
                      <a:pt x="209" y="565"/>
                    </a:cubicBezTo>
                    <a:close/>
                    <a:moveTo>
                      <a:pt x="382" y="560"/>
                    </a:moveTo>
                    <a:cubicBezTo>
                      <a:pt x="382" y="560"/>
                      <a:pt x="381" y="560"/>
                      <a:pt x="381" y="560"/>
                    </a:cubicBezTo>
                    <a:cubicBezTo>
                      <a:pt x="381" y="559"/>
                      <a:pt x="381" y="558"/>
                      <a:pt x="382" y="558"/>
                    </a:cubicBezTo>
                    <a:cubicBezTo>
                      <a:pt x="386" y="557"/>
                      <a:pt x="391" y="555"/>
                      <a:pt x="395" y="553"/>
                    </a:cubicBezTo>
                    <a:cubicBezTo>
                      <a:pt x="396" y="553"/>
                      <a:pt x="397" y="553"/>
                      <a:pt x="397" y="554"/>
                    </a:cubicBezTo>
                    <a:cubicBezTo>
                      <a:pt x="397" y="554"/>
                      <a:pt x="397" y="555"/>
                      <a:pt x="396" y="555"/>
                    </a:cubicBezTo>
                    <a:cubicBezTo>
                      <a:pt x="392" y="557"/>
                      <a:pt x="387" y="559"/>
                      <a:pt x="383" y="560"/>
                    </a:cubicBezTo>
                    <a:cubicBezTo>
                      <a:pt x="383" y="560"/>
                      <a:pt x="382" y="560"/>
                      <a:pt x="382" y="560"/>
                    </a:cubicBezTo>
                    <a:close/>
                    <a:moveTo>
                      <a:pt x="187" y="557"/>
                    </a:moveTo>
                    <a:cubicBezTo>
                      <a:pt x="187" y="557"/>
                      <a:pt x="186" y="557"/>
                      <a:pt x="186" y="557"/>
                    </a:cubicBezTo>
                    <a:cubicBezTo>
                      <a:pt x="182" y="555"/>
                      <a:pt x="177" y="553"/>
                      <a:pt x="173" y="552"/>
                    </a:cubicBezTo>
                    <a:cubicBezTo>
                      <a:pt x="173" y="551"/>
                      <a:pt x="172" y="551"/>
                      <a:pt x="173" y="550"/>
                    </a:cubicBezTo>
                    <a:cubicBezTo>
                      <a:pt x="173" y="549"/>
                      <a:pt x="173" y="549"/>
                      <a:pt x="174" y="549"/>
                    </a:cubicBezTo>
                    <a:cubicBezTo>
                      <a:pt x="178" y="551"/>
                      <a:pt x="183" y="553"/>
                      <a:pt x="187" y="555"/>
                    </a:cubicBezTo>
                    <a:cubicBezTo>
                      <a:pt x="188" y="555"/>
                      <a:pt x="188" y="556"/>
                      <a:pt x="188" y="556"/>
                    </a:cubicBezTo>
                    <a:cubicBezTo>
                      <a:pt x="188" y="557"/>
                      <a:pt x="187" y="557"/>
                      <a:pt x="187" y="557"/>
                    </a:cubicBezTo>
                    <a:close/>
                    <a:moveTo>
                      <a:pt x="404" y="552"/>
                    </a:moveTo>
                    <a:cubicBezTo>
                      <a:pt x="404" y="552"/>
                      <a:pt x="404" y="552"/>
                      <a:pt x="403" y="551"/>
                    </a:cubicBezTo>
                    <a:cubicBezTo>
                      <a:pt x="403" y="551"/>
                      <a:pt x="403" y="550"/>
                      <a:pt x="404" y="550"/>
                    </a:cubicBezTo>
                    <a:cubicBezTo>
                      <a:pt x="408" y="548"/>
                      <a:pt x="413" y="546"/>
                      <a:pt x="417" y="544"/>
                    </a:cubicBezTo>
                    <a:cubicBezTo>
                      <a:pt x="417" y="543"/>
                      <a:pt x="418" y="543"/>
                      <a:pt x="418" y="544"/>
                    </a:cubicBezTo>
                    <a:cubicBezTo>
                      <a:pt x="419" y="545"/>
                      <a:pt x="419" y="545"/>
                      <a:pt x="418" y="546"/>
                    </a:cubicBezTo>
                    <a:cubicBezTo>
                      <a:pt x="414" y="548"/>
                      <a:pt x="409" y="550"/>
                      <a:pt x="405" y="552"/>
                    </a:cubicBezTo>
                    <a:cubicBezTo>
                      <a:pt x="405" y="552"/>
                      <a:pt x="405" y="552"/>
                      <a:pt x="404" y="552"/>
                    </a:cubicBezTo>
                    <a:close/>
                    <a:moveTo>
                      <a:pt x="165" y="548"/>
                    </a:moveTo>
                    <a:cubicBezTo>
                      <a:pt x="165" y="548"/>
                      <a:pt x="165" y="548"/>
                      <a:pt x="164" y="548"/>
                    </a:cubicBezTo>
                    <a:cubicBezTo>
                      <a:pt x="160" y="546"/>
                      <a:pt x="156" y="543"/>
                      <a:pt x="152" y="541"/>
                    </a:cubicBezTo>
                    <a:cubicBezTo>
                      <a:pt x="151" y="541"/>
                      <a:pt x="151" y="540"/>
                      <a:pt x="151" y="540"/>
                    </a:cubicBezTo>
                    <a:cubicBezTo>
                      <a:pt x="152" y="539"/>
                      <a:pt x="152" y="539"/>
                      <a:pt x="153" y="539"/>
                    </a:cubicBezTo>
                    <a:cubicBezTo>
                      <a:pt x="157" y="541"/>
                      <a:pt x="161" y="543"/>
                      <a:pt x="166" y="545"/>
                    </a:cubicBezTo>
                    <a:cubicBezTo>
                      <a:pt x="166" y="546"/>
                      <a:pt x="166" y="546"/>
                      <a:pt x="166" y="547"/>
                    </a:cubicBezTo>
                    <a:cubicBezTo>
                      <a:pt x="166" y="547"/>
                      <a:pt x="165" y="548"/>
                      <a:pt x="165" y="548"/>
                    </a:cubicBezTo>
                    <a:close/>
                    <a:moveTo>
                      <a:pt x="426" y="541"/>
                    </a:moveTo>
                    <a:cubicBezTo>
                      <a:pt x="425" y="541"/>
                      <a:pt x="425" y="541"/>
                      <a:pt x="425" y="541"/>
                    </a:cubicBezTo>
                    <a:cubicBezTo>
                      <a:pt x="425" y="540"/>
                      <a:pt x="425" y="540"/>
                      <a:pt x="425" y="539"/>
                    </a:cubicBezTo>
                    <a:cubicBezTo>
                      <a:pt x="429" y="537"/>
                      <a:pt x="434" y="535"/>
                      <a:pt x="438" y="532"/>
                    </a:cubicBezTo>
                    <a:cubicBezTo>
                      <a:pt x="438" y="532"/>
                      <a:pt x="439" y="532"/>
                      <a:pt x="439" y="533"/>
                    </a:cubicBezTo>
                    <a:cubicBezTo>
                      <a:pt x="440" y="533"/>
                      <a:pt x="439" y="534"/>
                      <a:pt x="439" y="534"/>
                    </a:cubicBezTo>
                    <a:cubicBezTo>
                      <a:pt x="435" y="537"/>
                      <a:pt x="431" y="539"/>
                      <a:pt x="426" y="541"/>
                    </a:cubicBezTo>
                    <a:cubicBezTo>
                      <a:pt x="426" y="541"/>
                      <a:pt x="426" y="541"/>
                      <a:pt x="426" y="541"/>
                    </a:cubicBezTo>
                    <a:close/>
                    <a:moveTo>
                      <a:pt x="144" y="537"/>
                    </a:moveTo>
                    <a:cubicBezTo>
                      <a:pt x="144" y="537"/>
                      <a:pt x="144" y="537"/>
                      <a:pt x="143" y="536"/>
                    </a:cubicBezTo>
                    <a:cubicBezTo>
                      <a:pt x="139" y="534"/>
                      <a:pt x="135" y="532"/>
                      <a:pt x="131" y="529"/>
                    </a:cubicBezTo>
                    <a:cubicBezTo>
                      <a:pt x="131" y="529"/>
                      <a:pt x="131" y="528"/>
                      <a:pt x="131" y="527"/>
                    </a:cubicBezTo>
                    <a:cubicBezTo>
                      <a:pt x="131" y="527"/>
                      <a:pt x="132" y="527"/>
                      <a:pt x="133" y="527"/>
                    </a:cubicBezTo>
                    <a:cubicBezTo>
                      <a:pt x="137" y="530"/>
                      <a:pt x="141" y="532"/>
                      <a:pt x="145" y="534"/>
                    </a:cubicBezTo>
                    <a:cubicBezTo>
                      <a:pt x="145" y="535"/>
                      <a:pt x="145" y="535"/>
                      <a:pt x="145" y="536"/>
                    </a:cubicBezTo>
                    <a:cubicBezTo>
                      <a:pt x="145" y="536"/>
                      <a:pt x="144" y="537"/>
                      <a:pt x="144" y="537"/>
                    </a:cubicBezTo>
                    <a:close/>
                    <a:moveTo>
                      <a:pt x="446" y="529"/>
                    </a:moveTo>
                    <a:cubicBezTo>
                      <a:pt x="446" y="529"/>
                      <a:pt x="446" y="529"/>
                      <a:pt x="445" y="529"/>
                    </a:cubicBezTo>
                    <a:cubicBezTo>
                      <a:pt x="445" y="528"/>
                      <a:pt x="445" y="527"/>
                      <a:pt x="446" y="527"/>
                    </a:cubicBezTo>
                    <a:cubicBezTo>
                      <a:pt x="450" y="525"/>
                      <a:pt x="454" y="522"/>
                      <a:pt x="457" y="519"/>
                    </a:cubicBezTo>
                    <a:cubicBezTo>
                      <a:pt x="458" y="519"/>
                      <a:pt x="459" y="519"/>
                      <a:pt x="459" y="519"/>
                    </a:cubicBezTo>
                    <a:cubicBezTo>
                      <a:pt x="459" y="520"/>
                      <a:pt x="459" y="521"/>
                      <a:pt x="459" y="521"/>
                    </a:cubicBezTo>
                    <a:cubicBezTo>
                      <a:pt x="455" y="524"/>
                      <a:pt x="451" y="527"/>
                      <a:pt x="447" y="529"/>
                    </a:cubicBezTo>
                    <a:cubicBezTo>
                      <a:pt x="447" y="529"/>
                      <a:pt x="447" y="529"/>
                      <a:pt x="446" y="529"/>
                    </a:cubicBezTo>
                    <a:close/>
                    <a:moveTo>
                      <a:pt x="124" y="524"/>
                    </a:moveTo>
                    <a:cubicBezTo>
                      <a:pt x="124" y="524"/>
                      <a:pt x="124" y="524"/>
                      <a:pt x="123" y="524"/>
                    </a:cubicBezTo>
                    <a:cubicBezTo>
                      <a:pt x="119" y="521"/>
                      <a:pt x="116" y="518"/>
                      <a:pt x="112" y="515"/>
                    </a:cubicBezTo>
                    <a:cubicBezTo>
                      <a:pt x="111" y="515"/>
                      <a:pt x="111" y="514"/>
                      <a:pt x="112" y="514"/>
                    </a:cubicBezTo>
                    <a:cubicBezTo>
                      <a:pt x="112" y="513"/>
                      <a:pt x="113" y="513"/>
                      <a:pt x="113" y="513"/>
                    </a:cubicBezTo>
                    <a:cubicBezTo>
                      <a:pt x="117" y="516"/>
                      <a:pt x="121" y="519"/>
                      <a:pt x="125" y="522"/>
                    </a:cubicBezTo>
                    <a:cubicBezTo>
                      <a:pt x="125" y="522"/>
                      <a:pt x="125" y="523"/>
                      <a:pt x="125" y="523"/>
                    </a:cubicBezTo>
                    <a:cubicBezTo>
                      <a:pt x="125" y="524"/>
                      <a:pt x="124" y="524"/>
                      <a:pt x="124" y="524"/>
                    </a:cubicBezTo>
                    <a:close/>
                    <a:moveTo>
                      <a:pt x="466" y="516"/>
                    </a:moveTo>
                    <a:cubicBezTo>
                      <a:pt x="465" y="516"/>
                      <a:pt x="465" y="515"/>
                      <a:pt x="465" y="515"/>
                    </a:cubicBezTo>
                    <a:cubicBezTo>
                      <a:pt x="464" y="515"/>
                      <a:pt x="464" y="514"/>
                      <a:pt x="465" y="513"/>
                    </a:cubicBezTo>
                    <a:cubicBezTo>
                      <a:pt x="469" y="511"/>
                      <a:pt x="472" y="508"/>
                      <a:pt x="476" y="504"/>
                    </a:cubicBezTo>
                    <a:cubicBezTo>
                      <a:pt x="476" y="504"/>
                      <a:pt x="477" y="504"/>
                      <a:pt x="478" y="505"/>
                    </a:cubicBezTo>
                    <a:cubicBezTo>
                      <a:pt x="478" y="505"/>
                      <a:pt x="478" y="506"/>
                      <a:pt x="478" y="506"/>
                    </a:cubicBezTo>
                    <a:cubicBezTo>
                      <a:pt x="474" y="509"/>
                      <a:pt x="470" y="512"/>
                      <a:pt x="466" y="515"/>
                    </a:cubicBezTo>
                    <a:cubicBezTo>
                      <a:pt x="466" y="515"/>
                      <a:pt x="466" y="516"/>
                      <a:pt x="466" y="516"/>
                    </a:cubicBezTo>
                    <a:close/>
                    <a:moveTo>
                      <a:pt x="105" y="510"/>
                    </a:moveTo>
                    <a:cubicBezTo>
                      <a:pt x="105" y="510"/>
                      <a:pt x="105" y="509"/>
                      <a:pt x="104" y="509"/>
                    </a:cubicBezTo>
                    <a:cubicBezTo>
                      <a:pt x="101" y="506"/>
                      <a:pt x="97" y="503"/>
                      <a:pt x="94" y="500"/>
                    </a:cubicBezTo>
                    <a:cubicBezTo>
                      <a:pt x="93" y="499"/>
                      <a:pt x="93" y="499"/>
                      <a:pt x="94" y="498"/>
                    </a:cubicBezTo>
                    <a:cubicBezTo>
                      <a:pt x="94" y="498"/>
                      <a:pt x="95" y="498"/>
                      <a:pt x="95" y="498"/>
                    </a:cubicBezTo>
                    <a:cubicBezTo>
                      <a:pt x="99" y="501"/>
                      <a:pt x="102" y="504"/>
                      <a:pt x="106" y="507"/>
                    </a:cubicBezTo>
                    <a:cubicBezTo>
                      <a:pt x="106" y="508"/>
                      <a:pt x="107" y="509"/>
                      <a:pt x="106" y="509"/>
                    </a:cubicBezTo>
                    <a:cubicBezTo>
                      <a:pt x="106" y="509"/>
                      <a:pt x="106" y="510"/>
                      <a:pt x="105" y="510"/>
                    </a:cubicBezTo>
                    <a:close/>
                    <a:moveTo>
                      <a:pt x="484" y="500"/>
                    </a:moveTo>
                    <a:cubicBezTo>
                      <a:pt x="484" y="500"/>
                      <a:pt x="483" y="500"/>
                      <a:pt x="483" y="500"/>
                    </a:cubicBezTo>
                    <a:cubicBezTo>
                      <a:pt x="483" y="499"/>
                      <a:pt x="483" y="499"/>
                      <a:pt x="483" y="498"/>
                    </a:cubicBezTo>
                    <a:cubicBezTo>
                      <a:pt x="487" y="495"/>
                      <a:pt x="490" y="492"/>
                      <a:pt x="493" y="488"/>
                    </a:cubicBezTo>
                    <a:cubicBezTo>
                      <a:pt x="494" y="488"/>
                      <a:pt x="495" y="488"/>
                      <a:pt x="495" y="488"/>
                    </a:cubicBezTo>
                    <a:cubicBezTo>
                      <a:pt x="495" y="489"/>
                      <a:pt x="495" y="490"/>
                      <a:pt x="495" y="490"/>
                    </a:cubicBezTo>
                    <a:cubicBezTo>
                      <a:pt x="492" y="493"/>
                      <a:pt x="488" y="497"/>
                      <a:pt x="485" y="500"/>
                    </a:cubicBezTo>
                    <a:cubicBezTo>
                      <a:pt x="484" y="500"/>
                      <a:pt x="484" y="500"/>
                      <a:pt x="484" y="500"/>
                    </a:cubicBezTo>
                    <a:close/>
                    <a:moveTo>
                      <a:pt x="88" y="494"/>
                    </a:moveTo>
                    <a:cubicBezTo>
                      <a:pt x="87" y="494"/>
                      <a:pt x="87" y="494"/>
                      <a:pt x="87" y="493"/>
                    </a:cubicBezTo>
                    <a:cubicBezTo>
                      <a:pt x="83" y="490"/>
                      <a:pt x="80" y="487"/>
                      <a:pt x="77" y="483"/>
                    </a:cubicBezTo>
                    <a:cubicBezTo>
                      <a:pt x="76" y="483"/>
                      <a:pt x="76" y="482"/>
                      <a:pt x="77" y="481"/>
                    </a:cubicBezTo>
                    <a:cubicBezTo>
                      <a:pt x="77" y="481"/>
                      <a:pt x="78" y="481"/>
                      <a:pt x="79" y="481"/>
                    </a:cubicBezTo>
                    <a:cubicBezTo>
                      <a:pt x="82" y="485"/>
                      <a:pt x="85" y="488"/>
                      <a:pt x="88" y="492"/>
                    </a:cubicBezTo>
                    <a:cubicBezTo>
                      <a:pt x="89" y="492"/>
                      <a:pt x="89" y="493"/>
                      <a:pt x="88" y="493"/>
                    </a:cubicBezTo>
                    <a:cubicBezTo>
                      <a:pt x="88" y="494"/>
                      <a:pt x="88" y="494"/>
                      <a:pt x="88" y="494"/>
                    </a:cubicBezTo>
                    <a:close/>
                    <a:moveTo>
                      <a:pt x="501" y="484"/>
                    </a:moveTo>
                    <a:cubicBezTo>
                      <a:pt x="500" y="484"/>
                      <a:pt x="500" y="483"/>
                      <a:pt x="500" y="483"/>
                    </a:cubicBezTo>
                    <a:cubicBezTo>
                      <a:pt x="499" y="483"/>
                      <a:pt x="499" y="482"/>
                      <a:pt x="500" y="482"/>
                    </a:cubicBezTo>
                    <a:cubicBezTo>
                      <a:pt x="503" y="478"/>
                      <a:pt x="506" y="475"/>
                      <a:pt x="509" y="471"/>
                    </a:cubicBezTo>
                    <a:cubicBezTo>
                      <a:pt x="510" y="470"/>
                      <a:pt x="510" y="470"/>
                      <a:pt x="511" y="471"/>
                    </a:cubicBezTo>
                    <a:cubicBezTo>
                      <a:pt x="511" y="471"/>
                      <a:pt x="511" y="472"/>
                      <a:pt x="511" y="472"/>
                    </a:cubicBezTo>
                    <a:cubicBezTo>
                      <a:pt x="508" y="476"/>
                      <a:pt x="505" y="480"/>
                      <a:pt x="502" y="483"/>
                    </a:cubicBezTo>
                    <a:cubicBezTo>
                      <a:pt x="501" y="483"/>
                      <a:pt x="501" y="484"/>
                      <a:pt x="501" y="484"/>
                    </a:cubicBezTo>
                    <a:close/>
                    <a:moveTo>
                      <a:pt x="71" y="476"/>
                    </a:moveTo>
                    <a:cubicBezTo>
                      <a:pt x="71" y="476"/>
                      <a:pt x="71" y="476"/>
                      <a:pt x="70" y="476"/>
                    </a:cubicBezTo>
                    <a:cubicBezTo>
                      <a:pt x="67" y="472"/>
                      <a:pt x="64" y="469"/>
                      <a:pt x="61" y="465"/>
                    </a:cubicBezTo>
                    <a:cubicBezTo>
                      <a:pt x="61" y="464"/>
                      <a:pt x="61" y="464"/>
                      <a:pt x="61" y="463"/>
                    </a:cubicBezTo>
                    <a:cubicBezTo>
                      <a:pt x="62" y="463"/>
                      <a:pt x="63" y="463"/>
                      <a:pt x="63" y="463"/>
                    </a:cubicBezTo>
                    <a:cubicBezTo>
                      <a:pt x="66" y="467"/>
                      <a:pt x="69" y="471"/>
                      <a:pt x="72" y="474"/>
                    </a:cubicBezTo>
                    <a:cubicBezTo>
                      <a:pt x="73" y="475"/>
                      <a:pt x="73" y="476"/>
                      <a:pt x="72" y="476"/>
                    </a:cubicBezTo>
                    <a:cubicBezTo>
                      <a:pt x="72" y="476"/>
                      <a:pt x="72" y="476"/>
                      <a:pt x="71" y="476"/>
                    </a:cubicBezTo>
                    <a:close/>
                    <a:moveTo>
                      <a:pt x="516" y="466"/>
                    </a:moveTo>
                    <a:cubicBezTo>
                      <a:pt x="516" y="466"/>
                      <a:pt x="516" y="465"/>
                      <a:pt x="515" y="465"/>
                    </a:cubicBezTo>
                    <a:cubicBezTo>
                      <a:pt x="515" y="465"/>
                      <a:pt x="515" y="464"/>
                      <a:pt x="515" y="464"/>
                    </a:cubicBezTo>
                    <a:cubicBezTo>
                      <a:pt x="518" y="460"/>
                      <a:pt x="521" y="456"/>
                      <a:pt x="524" y="452"/>
                    </a:cubicBezTo>
                    <a:cubicBezTo>
                      <a:pt x="524" y="452"/>
                      <a:pt x="525" y="452"/>
                      <a:pt x="525" y="452"/>
                    </a:cubicBezTo>
                    <a:cubicBezTo>
                      <a:pt x="526" y="452"/>
                      <a:pt x="526" y="453"/>
                      <a:pt x="526" y="454"/>
                    </a:cubicBezTo>
                    <a:cubicBezTo>
                      <a:pt x="523" y="457"/>
                      <a:pt x="520" y="461"/>
                      <a:pt x="517" y="465"/>
                    </a:cubicBezTo>
                    <a:cubicBezTo>
                      <a:pt x="517" y="465"/>
                      <a:pt x="516" y="466"/>
                      <a:pt x="516" y="466"/>
                    </a:cubicBezTo>
                    <a:close/>
                    <a:moveTo>
                      <a:pt x="56" y="458"/>
                    </a:moveTo>
                    <a:cubicBezTo>
                      <a:pt x="56" y="458"/>
                      <a:pt x="56" y="458"/>
                      <a:pt x="56" y="457"/>
                    </a:cubicBezTo>
                    <a:cubicBezTo>
                      <a:pt x="53" y="453"/>
                      <a:pt x="50" y="450"/>
                      <a:pt x="47" y="446"/>
                    </a:cubicBezTo>
                    <a:cubicBezTo>
                      <a:pt x="47" y="445"/>
                      <a:pt x="47" y="444"/>
                      <a:pt x="48" y="444"/>
                    </a:cubicBezTo>
                    <a:cubicBezTo>
                      <a:pt x="48" y="444"/>
                      <a:pt x="49" y="444"/>
                      <a:pt x="49" y="444"/>
                    </a:cubicBezTo>
                    <a:cubicBezTo>
                      <a:pt x="52" y="448"/>
                      <a:pt x="55" y="452"/>
                      <a:pt x="57" y="456"/>
                    </a:cubicBezTo>
                    <a:cubicBezTo>
                      <a:pt x="58" y="456"/>
                      <a:pt x="58" y="457"/>
                      <a:pt x="57" y="458"/>
                    </a:cubicBezTo>
                    <a:cubicBezTo>
                      <a:pt x="57" y="458"/>
                      <a:pt x="57" y="458"/>
                      <a:pt x="56" y="458"/>
                    </a:cubicBezTo>
                    <a:close/>
                    <a:moveTo>
                      <a:pt x="530" y="446"/>
                    </a:moveTo>
                    <a:cubicBezTo>
                      <a:pt x="530" y="446"/>
                      <a:pt x="530" y="446"/>
                      <a:pt x="529" y="446"/>
                    </a:cubicBezTo>
                    <a:cubicBezTo>
                      <a:pt x="529" y="446"/>
                      <a:pt x="529" y="445"/>
                      <a:pt x="529" y="444"/>
                    </a:cubicBezTo>
                    <a:cubicBezTo>
                      <a:pt x="532" y="441"/>
                      <a:pt x="534" y="436"/>
                      <a:pt x="537" y="432"/>
                    </a:cubicBezTo>
                    <a:cubicBezTo>
                      <a:pt x="537" y="432"/>
                      <a:pt x="538" y="432"/>
                      <a:pt x="538" y="432"/>
                    </a:cubicBezTo>
                    <a:cubicBezTo>
                      <a:pt x="539" y="432"/>
                      <a:pt x="539" y="433"/>
                      <a:pt x="539" y="434"/>
                    </a:cubicBezTo>
                    <a:cubicBezTo>
                      <a:pt x="536" y="438"/>
                      <a:pt x="534" y="442"/>
                      <a:pt x="531" y="446"/>
                    </a:cubicBezTo>
                    <a:cubicBezTo>
                      <a:pt x="531" y="446"/>
                      <a:pt x="530" y="446"/>
                      <a:pt x="530" y="446"/>
                    </a:cubicBezTo>
                    <a:close/>
                    <a:moveTo>
                      <a:pt x="43" y="438"/>
                    </a:moveTo>
                    <a:cubicBezTo>
                      <a:pt x="43" y="438"/>
                      <a:pt x="42" y="438"/>
                      <a:pt x="42" y="438"/>
                    </a:cubicBezTo>
                    <a:cubicBezTo>
                      <a:pt x="40" y="433"/>
                      <a:pt x="37" y="429"/>
                      <a:pt x="35" y="425"/>
                    </a:cubicBezTo>
                    <a:cubicBezTo>
                      <a:pt x="35" y="425"/>
                      <a:pt x="35" y="424"/>
                      <a:pt x="35" y="424"/>
                    </a:cubicBezTo>
                    <a:cubicBezTo>
                      <a:pt x="36" y="423"/>
                      <a:pt x="37" y="423"/>
                      <a:pt x="37" y="424"/>
                    </a:cubicBezTo>
                    <a:cubicBezTo>
                      <a:pt x="39" y="428"/>
                      <a:pt x="42" y="432"/>
                      <a:pt x="44" y="436"/>
                    </a:cubicBezTo>
                    <a:cubicBezTo>
                      <a:pt x="45" y="437"/>
                      <a:pt x="44" y="438"/>
                      <a:pt x="44" y="438"/>
                    </a:cubicBezTo>
                    <a:cubicBezTo>
                      <a:pt x="44" y="438"/>
                      <a:pt x="43" y="438"/>
                      <a:pt x="43" y="438"/>
                    </a:cubicBezTo>
                    <a:close/>
                    <a:moveTo>
                      <a:pt x="542" y="426"/>
                    </a:moveTo>
                    <a:cubicBezTo>
                      <a:pt x="542" y="426"/>
                      <a:pt x="542" y="426"/>
                      <a:pt x="542" y="426"/>
                    </a:cubicBezTo>
                    <a:cubicBezTo>
                      <a:pt x="541" y="426"/>
                      <a:pt x="541" y="425"/>
                      <a:pt x="541" y="424"/>
                    </a:cubicBezTo>
                    <a:cubicBezTo>
                      <a:pt x="543" y="420"/>
                      <a:pt x="546" y="416"/>
                      <a:pt x="548" y="412"/>
                    </a:cubicBezTo>
                    <a:cubicBezTo>
                      <a:pt x="548" y="411"/>
                      <a:pt x="549" y="411"/>
                      <a:pt x="549" y="411"/>
                    </a:cubicBezTo>
                    <a:cubicBezTo>
                      <a:pt x="550" y="411"/>
                      <a:pt x="550" y="412"/>
                      <a:pt x="550" y="413"/>
                    </a:cubicBezTo>
                    <a:cubicBezTo>
                      <a:pt x="548" y="417"/>
                      <a:pt x="546" y="421"/>
                      <a:pt x="543" y="425"/>
                    </a:cubicBezTo>
                    <a:cubicBezTo>
                      <a:pt x="543" y="426"/>
                      <a:pt x="543" y="426"/>
                      <a:pt x="542" y="426"/>
                    </a:cubicBezTo>
                    <a:close/>
                    <a:moveTo>
                      <a:pt x="32" y="417"/>
                    </a:moveTo>
                    <a:cubicBezTo>
                      <a:pt x="31" y="417"/>
                      <a:pt x="31" y="417"/>
                      <a:pt x="31" y="417"/>
                    </a:cubicBezTo>
                    <a:cubicBezTo>
                      <a:pt x="28" y="412"/>
                      <a:pt x="26" y="408"/>
                      <a:pt x="24" y="404"/>
                    </a:cubicBezTo>
                    <a:cubicBezTo>
                      <a:pt x="24" y="403"/>
                      <a:pt x="24" y="402"/>
                      <a:pt x="25" y="402"/>
                    </a:cubicBezTo>
                    <a:cubicBezTo>
                      <a:pt x="26" y="402"/>
                      <a:pt x="26" y="402"/>
                      <a:pt x="27" y="403"/>
                    </a:cubicBezTo>
                    <a:cubicBezTo>
                      <a:pt x="29" y="407"/>
                      <a:pt x="31" y="411"/>
                      <a:pt x="33" y="416"/>
                    </a:cubicBezTo>
                    <a:cubicBezTo>
                      <a:pt x="33" y="416"/>
                      <a:pt x="33" y="417"/>
                      <a:pt x="32" y="417"/>
                    </a:cubicBezTo>
                    <a:cubicBezTo>
                      <a:pt x="32" y="417"/>
                      <a:pt x="32" y="417"/>
                      <a:pt x="32" y="417"/>
                    </a:cubicBezTo>
                    <a:close/>
                    <a:moveTo>
                      <a:pt x="553" y="405"/>
                    </a:moveTo>
                    <a:cubicBezTo>
                      <a:pt x="553" y="405"/>
                      <a:pt x="552" y="405"/>
                      <a:pt x="552" y="405"/>
                    </a:cubicBezTo>
                    <a:cubicBezTo>
                      <a:pt x="552" y="404"/>
                      <a:pt x="551" y="404"/>
                      <a:pt x="552" y="403"/>
                    </a:cubicBezTo>
                    <a:cubicBezTo>
                      <a:pt x="554" y="399"/>
                      <a:pt x="555" y="394"/>
                      <a:pt x="557" y="390"/>
                    </a:cubicBezTo>
                    <a:cubicBezTo>
                      <a:pt x="557" y="389"/>
                      <a:pt x="558" y="389"/>
                      <a:pt x="559" y="389"/>
                    </a:cubicBezTo>
                    <a:cubicBezTo>
                      <a:pt x="559" y="390"/>
                      <a:pt x="560" y="390"/>
                      <a:pt x="559" y="391"/>
                    </a:cubicBezTo>
                    <a:cubicBezTo>
                      <a:pt x="558" y="395"/>
                      <a:pt x="556" y="400"/>
                      <a:pt x="554" y="404"/>
                    </a:cubicBezTo>
                    <a:cubicBezTo>
                      <a:pt x="554" y="404"/>
                      <a:pt x="553" y="405"/>
                      <a:pt x="553" y="405"/>
                    </a:cubicBezTo>
                    <a:close/>
                    <a:moveTo>
                      <a:pt x="22" y="396"/>
                    </a:moveTo>
                    <a:cubicBezTo>
                      <a:pt x="21" y="396"/>
                      <a:pt x="21" y="395"/>
                      <a:pt x="21" y="395"/>
                    </a:cubicBezTo>
                    <a:cubicBezTo>
                      <a:pt x="19" y="391"/>
                      <a:pt x="17" y="386"/>
                      <a:pt x="16" y="381"/>
                    </a:cubicBezTo>
                    <a:cubicBezTo>
                      <a:pt x="15" y="381"/>
                      <a:pt x="16" y="380"/>
                      <a:pt x="16" y="380"/>
                    </a:cubicBezTo>
                    <a:cubicBezTo>
                      <a:pt x="17" y="380"/>
                      <a:pt x="18" y="380"/>
                      <a:pt x="18" y="381"/>
                    </a:cubicBezTo>
                    <a:cubicBezTo>
                      <a:pt x="19" y="385"/>
                      <a:pt x="21" y="390"/>
                      <a:pt x="23" y="394"/>
                    </a:cubicBezTo>
                    <a:cubicBezTo>
                      <a:pt x="23" y="395"/>
                      <a:pt x="23" y="395"/>
                      <a:pt x="22" y="396"/>
                    </a:cubicBezTo>
                    <a:cubicBezTo>
                      <a:pt x="22" y="396"/>
                      <a:pt x="22" y="396"/>
                      <a:pt x="22" y="396"/>
                    </a:cubicBezTo>
                    <a:close/>
                    <a:moveTo>
                      <a:pt x="561" y="383"/>
                    </a:moveTo>
                    <a:cubicBezTo>
                      <a:pt x="561" y="383"/>
                      <a:pt x="561" y="383"/>
                      <a:pt x="561" y="383"/>
                    </a:cubicBezTo>
                    <a:cubicBezTo>
                      <a:pt x="560" y="382"/>
                      <a:pt x="560" y="382"/>
                      <a:pt x="560" y="381"/>
                    </a:cubicBezTo>
                    <a:cubicBezTo>
                      <a:pt x="562" y="377"/>
                      <a:pt x="563" y="372"/>
                      <a:pt x="565" y="368"/>
                    </a:cubicBezTo>
                    <a:cubicBezTo>
                      <a:pt x="565" y="367"/>
                      <a:pt x="566" y="367"/>
                      <a:pt x="566" y="367"/>
                    </a:cubicBezTo>
                    <a:cubicBezTo>
                      <a:pt x="567" y="367"/>
                      <a:pt x="567" y="368"/>
                      <a:pt x="567" y="368"/>
                    </a:cubicBezTo>
                    <a:cubicBezTo>
                      <a:pt x="566" y="373"/>
                      <a:pt x="564" y="377"/>
                      <a:pt x="563" y="382"/>
                    </a:cubicBezTo>
                    <a:cubicBezTo>
                      <a:pt x="562" y="382"/>
                      <a:pt x="562" y="383"/>
                      <a:pt x="561" y="383"/>
                    </a:cubicBezTo>
                    <a:close/>
                    <a:moveTo>
                      <a:pt x="14" y="373"/>
                    </a:moveTo>
                    <a:cubicBezTo>
                      <a:pt x="13" y="373"/>
                      <a:pt x="13" y="373"/>
                      <a:pt x="13" y="372"/>
                    </a:cubicBezTo>
                    <a:cubicBezTo>
                      <a:pt x="11" y="368"/>
                      <a:pt x="10" y="363"/>
                      <a:pt x="9" y="359"/>
                    </a:cubicBezTo>
                    <a:cubicBezTo>
                      <a:pt x="9" y="358"/>
                      <a:pt x="9" y="357"/>
                      <a:pt x="10" y="357"/>
                    </a:cubicBezTo>
                    <a:cubicBezTo>
                      <a:pt x="10" y="357"/>
                      <a:pt x="11" y="357"/>
                      <a:pt x="11" y="358"/>
                    </a:cubicBezTo>
                    <a:cubicBezTo>
                      <a:pt x="12" y="363"/>
                      <a:pt x="14" y="367"/>
                      <a:pt x="15" y="372"/>
                    </a:cubicBezTo>
                    <a:cubicBezTo>
                      <a:pt x="15" y="372"/>
                      <a:pt x="15" y="373"/>
                      <a:pt x="14" y="373"/>
                    </a:cubicBezTo>
                    <a:cubicBezTo>
                      <a:pt x="14" y="373"/>
                      <a:pt x="14" y="373"/>
                      <a:pt x="14" y="373"/>
                    </a:cubicBezTo>
                    <a:close/>
                    <a:moveTo>
                      <a:pt x="568" y="360"/>
                    </a:moveTo>
                    <a:cubicBezTo>
                      <a:pt x="568" y="360"/>
                      <a:pt x="568" y="360"/>
                      <a:pt x="568" y="360"/>
                    </a:cubicBezTo>
                    <a:cubicBezTo>
                      <a:pt x="567" y="360"/>
                      <a:pt x="567" y="359"/>
                      <a:pt x="567" y="358"/>
                    </a:cubicBezTo>
                    <a:cubicBezTo>
                      <a:pt x="568" y="354"/>
                      <a:pt x="569" y="349"/>
                      <a:pt x="570" y="345"/>
                    </a:cubicBezTo>
                    <a:cubicBezTo>
                      <a:pt x="570" y="344"/>
                      <a:pt x="571" y="344"/>
                      <a:pt x="572" y="344"/>
                    </a:cubicBezTo>
                    <a:cubicBezTo>
                      <a:pt x="572" y="344"/>
                      <a:pt x="573" y="344"/>
                      <a:pt x="573" y="345"/>
                    </a:cubicBezTo>
                    <a:cubicBezTo>
                      <a:pt x="572" y="350"/>
                      <a:pt x="571" y="354"/>
                      <a:pt x="569" y="359"/>
                    </a:cubicBezTo>
                    <a:cubicBezTo>
                      <a:pt x="569" y="360"/>
                      <a:pt x="569" y="360"/>
                      <a:pt x="568" y="360"/>
                    </a:cubicBezTo>
                    <a:close/>
                    <a:moveTo>
                      <a:pt x="8" y="350"/>
                    </a:moveTo>
                    <a:cubicBezTo>
                      <a:pt x="7" y="350"/>
                      <a:pt x="7" y="350"/>
                      <a:pt x="7" y="349"/>
                    </a:cubicBezTo>
                    <a:cubicBezTo>
                      <a:pt x="6" y="345"/>
                      <a:pt x="5" y="340"/>
                      <a:pt x="4" y="335"/>
                    </a:cubicBezTo>
                    <a:cubicBezTo>
                      <a:pt x="4" y="335"/>
                      <a:pt x="4" y="334"/>
                      <a:pt x="5" y="334"/>
                    </a:cubicBezTo>
                    <a:cubicBezTo>
                      <a:pt x="6" y="334"/>
                      <a:pt x="6" y="334"/>
                      <a:pt x="6" y="335"/>
                    </a:cubicBezTo>
                    <a:cubicBezTo>
                      <a:pt x="7" y="340"/>
                      <a:pt x="8" y="344"/>
                      <a:pt x="9" y="349"/>
                    </a:cubicBezTo>
                    <a:cubicBezTo>
                      <a:pt x="9" y="349"/>
                      <a:pt x="9" y="350"/>
                      <a:pt x="8" y="350"/>
                    </a:cubicBezTo>
                    <a:cubicBezTo>
                      <a:pt x="8" y="350"/>
                      <a:pt x="8" y="350"/>
                      <a:pt x="8" y="350"/>
                    </a:cubicBezTo>
                    <a:close/>
                    <a:moveTo>
                      <a:pt x="573" y="337"/>
                    </a:moveTo>
                    <a:cubicBezTo>
                      <a:pt x="573" y="337"/>
                      <a:pt x="573" y="337"/>
                      <a:pt x="573" y="337"/>
                    </a:cubicBezTo>
                    <a:cubicBezTo>
                      <a:pt x="572" y="337"/>
                      <a:pt x="572" y="336"/>
                      <a:pt x="572" y="335"/>
                    </a:cubicBezTo>
                    <a:cubicBezTo>
                      <a:pt x="573" y="331"/>
                      <a:pt x="574" y="326"/>
                      <a:pt x="574" y="321"/>
                    </a:cubicBezTo>
                    <a:cubicBezTo>
                      <a:pt x="574" y="321"/>
                      <a:pt x="575" y="320"/>
                      <a:pt x="575" y="320"/>
                    </a:cubicBezTo>
                    <a:cubicBezTo>
                      <a:pt x="576" y="320"/>
                      <a:pt x="577" y="321"/>
                      <a:pt x="576" y="322"/>
                    </a:cubicBezTo>
                    <a:cubicBezTo>
                      <a:pt x="576" y="326"/>
                      <a:pt x="575" y="331"/>
                      <a:pt x="574" y="336"/>
                    </a:cubicBezTo>
                    <a:cubicBezTo>
                      <a:pt x="574" y="336"/>
                      <a:pt x="574" y="337"/>
                      <a:pt x="573" y="337"/>
                    </a:cubicBezTo>
                    <a:close/>
                    <a:moveTo>
                      <a:pt x="4" y="327"/>
                    </a:moveTo>
                    <a:cubicBezTo>
                      <a:pt x="3" y="327"/>
                      <a:pt x="3" y="326"/>
                      <a:pt x="3" y="326"/>
                    </a:cubicBezTo>
                    <a:cubicBezTo>
                      <a:pt x="2" y="321"/>
                      <a:pt x="1" y="316"/>
                      <a:pt x="1" y="312"/>
                    </a:cubicBezTo>
                    <a:cubicBezTo>
                      <a:pt x="1" y="311"/>
                      <a:pt x="1" y="310"/>
                      <a:pt x="2" y="310"/>
                    </a:cubicBezTo>
                    <a:cubicBezTo>
                      <a:pt x="3" y="310"/>
                      <a:pt x="3" y="311"/>
                      <a:pt x="3" y="311"/>
                    </a:cubicBezTo>
                    <a:cubicBezTo>
                      <a:pt x="4" y="316"/>
                      <a:pt x="4" y="321"/>
                      <a:pt x="5" y="326"/>
                    </a:cubicBezTo>
                    <a:cubicBezTo>
                      <a:pt x="5" y="326"/>
                      <a:pt x="5" y="327"/>
                      <a:pt x="4" y="327"/>
                    </a:cubicBezTo>
                    <a:cubicBezTo>
                      <a:pt x="4" y="327"/>
                      <a:pt x="4" y="327"/>
                      <a:pt x="4" y="327"/>
                    </a:cubicBezTo>
                    <a:close/>
                    <a:moveTo>
                      <a:pt x="576" y="313"/>
                    </a:moveTo>
                    <a:cubicBezTo>
                      <a:pt x="576" y="313"/>
                      <a:pt x="576" y="313"/>
                      <a:pt x="576" y="313"/>
                    </a:cubicBezTo>
                    <a:cubicBezTo>
                      <a:pt x="575" y="313"/>
                      <a:pt x="575" y="313"/>
                      <a:pt x="575" y="312"/>
                    </a:cubicBezTo>
                    <a:cubicBezTo>
                      <a:pt x="575" y="307"/>
                      <a:pt x="576" y="302"/>
                      <a:pt x="576" y="298"/>
                    </a:cubicBezTo>
                    <a:cubicBezTo>
                      <a:pt x="576" y="297"/>
                      <a:pt x="576" y="297"/>
                      <a:pt x="577" y="297"/>
                    </a:cubicBezTo>
                    <a:cubicBezTo>
                      <a:pt x="578" y="297"/>
                      <a:pt x="578" y="297"/>
                      <a:pt x="578" y="298"/>
                    </a:cubicBezTo>
                    <a:cubicBezTo>
                      <a:pt x="578" y="303"/>
                      <a:pt x="578" y="307"/>
                      <a:pt x="577" y="312"/>
                    </a:cubicBezTo>
                    <a:cubicBezTo>
                      <a:pt x="577" y="313"/>
                      <a:pt x="577" y="313"/>
                      <a:pt x="576" y="313"/>
                    </a:cubicBezTo>
                    <a:close/>
                    <a:moveTo>
                      <a:pt x="2" y="303"/>
                    </a:moveTo>
                    <a:cubicBezTo>
                      <a:pt x="1" y="303"/>
                      <a:pt x="0" y="303"/>
                      <a:pt x="0" y="302"/>
                    </a:cubicBezTo>
                    <a:cubicBezTo>
                      <a:pt x="0" y="297"/>
                      <a:pt x="0" y="293"/>
                      <a:pt x="0" y="288"/>
                    </a:cubicBezTo>
                    <a:cubicBezTo>
                      <a:pt x="0" y="287"/>
                      <a:pt x="1" y="287"/>
                      <a:pt x="1" y="287"/>
                    </a:cubicBezTo>
                    <a:cubicBezTo>
                      <a:pt x="2" y="287"/>
                      <a:pt x="2" y="287"/>
                      <a:pt x="2" y="288"/>
                    </a:cubicBezTo>
                    <a:cubicBezTo>
                      <a:pt x="1" y="288"/>
                      <a:pt x="1" y="288"/>
                      <a:pt x="1" y="288"/>
                    </a:cubicBezTo>
                    <a:cubicBezTo>
                      <a:pt x="2" y="288"/>
                      <a:pt x="2" y="288"/>
                      <a:pt x="2" y="288"/>
                    </a:cubicBezTo>
                    <a:cubicBezTo>
                      <a:pt x="2" y="293"/>
                      <a:pt x="3" y="297"/>
                      <a:pt x="3" y="302"/>
                    </a:cubicBezTo>
                    <a:cubicBezTo>
                      <a:pt x="3" y="303"/>
                      <a:pt x="2" y="303"/>
                      <a:pt x="2" y="303"/>
                    </a:cubicBezTo>
                    <a:cubicBezTo>
                      <a:pt x="2" y="303"/>
                      <a:pt x="2" y="303"/>
                      <a:pt x="2" y="303"/>
                    </a:cubicBezTo>
                    <a:close/>
                    <a:moveTo>
                      <a:pt x="577" y="289"/>
                    </a:moveTo>
                    <a:cubicBezTo>
                      <a:pt x="577" y="289"/>
                      <a:pt x="576" y="289"/>
                      <a:pt x="576" y="288"/>
                    </a:cubicBezTo>
                    <a:cubicBezTo>
                      <a:pt x="576" y="288"/>
                      <a:pt x="576" y="288"/>
                      <a:pt x="576" y="288"/>
                    </a:cubicBezTo>
                    <a:cubicBezTo>
                      <a:pt x="576" y="283"/>
                      <a:pt x="576" y="279"/>
                      <a:pt x="576" y="274"/>
                    </a:cubicBezTo>
                    <a:cubicBezTo>
                      <a:pt x="576" y="273"/>
                      <a:pt x="576" y="273"/>
                      <a:pt x="577" y="273"/>
                    </a:cubicBezTo>
                    <a:cubicBezTo>
                      <a:pt x="577" y="273"/>
                      <a:pt x="578" y="273"/>
                      <a:pt x="578" y="274"/>
                    </a:cubicBezTo>
                    <a:cubicBezTo>
                      <a:pt x="578" y="279"/>
                      <a:pt x="578" y="283"/>
                      <a:pt x="578" y="288"/>
                    </a:cubicBezTo>
                    <a:cubicBezTo>
                      <a:pt x="578" y="288"/>
                      <a:pt x="578" y="288"/>
                      <a:pt x="578" y="288"/>
                    </a:cubicBezTo>
                    <a:cubicBezTo>
                      <a:pt x="578" y="289"/>
                      <a:pt x="578" y="289"/>
                      <a:pt x="577" y="289"/>
                    </a:cubicBezTo>
                    <a:close/>
                    <a:moveTo>
                      <a:pt x="1" y="280"/>
                    </a:moveTo>
                    <a:cubicBezTo>
                      <a:pt x="1" y="280"/>
                      <a:pt x="1" y="280"/>
                      <a:pt x="1" y="280"/>
                    </a:cubicBezTo>
                    <a:cubicBezTo>
                      <a:pt x="1" y="280"/>
                      <a:pt x="0" y="279"/>
                      <a:pt x="0" y="278"/>
                    </a:cubicBezTo>
                    <a:cubicBezTo>
                      <a:pt x="0" y="274"/>
                      <a:pt x="1" y="269"/>
                      <a:pt x="1" y="264"/>
                    </a:cubicBezTo>
                    <a:cubicBezTo>
                      <a:pt x="1" y="263"/>
                      <a:pt x="2" y="263"/>
                      <a:pt x="2" y="263"/>
                    </a:cubicBezTo>
                    <a:cubicBezTo>
                      <a:pt x="3" y="263"/>
                      <a:pt x="3" y="264"/>
                      <a:pt x="3" y="264"/>
                    </a:cubicBezTo>
                    <a:cubicBezTo>
                      <a:pt x="3" y="269"/>
                      <a:pt x="3" y="274"/>
                      <a:pt x="3" y="278"/>
                    </a:cubicBezTo>
                    <a:cubicBezTo>
                      <a:pt x="3" y="279"/>
                      <a:pt x="2" y="280"/>
                      <a:pt x="1" y="280"/>
                    </a:cubicBezTo>
                    <a:close/>
                    <a:moveTo>
                      <a:pt x="576" y="266"/>
                    </a:moveTo>
                    <a:cubicBezTo>
                      <a:pt x="576" y="266"/>
                      <a:pt x="575" y="265"/>
                      <a:pt x="575" y="265"/>
                    </a:cubicBezTo>
                    <a:cubicBezTo>
                      <a:pt x="575" y="260"/>
                      <a:pt x="574" y="255"/>
                      <a:pt x="574" y="251"/>
                    </a:cubicBezTo>
                    <a:cubicBezTo>
                      <a:pt x="574" y="250"/>
                      <a:pt x="574" y="249"/>
                      <a:pt x="575" y="249"/>
                    </a:cubicBezTo>
                    <a:cubicBezTo>
                      <a:pt x="575" y="249"/>
                      <a:pt x="576" y="250"/>
                      <a:pt x="576" y="250"/>
                    </a:cubicBezTo>
                    <a:cubicBezTo>
                      <a:pt x="577" y="255"/>
                      <a:pt x="577" y="260"/>
                      <a:pt x="577" y="264"/>
                    </a:cubicBezTo>
                    <a:cubicBezTo>
                      <a:pt x="578" y="265"/>
                      <a:pt x="577" y="266"/>
                      <a:pt x="576" y="266"/>
                    </a:cubicBezTo>
                    <a:cubicBezTo>
                      <a:pt x="576" y="266"/>
                      <a:pt x="576" y="266"/>
                      <a:pt x="576" y="266"/>
                    </a:cubicBezTo>
                    <a:close/>
                    <a:moveTo>
                      <a:pt x="3" y="256"/>
                    </a:moveTo>
                    <a:cubicBezTo>
                      <a:pt x="3" y="256"/>
                      <a:pt x="3" y="256"/>
                      <a:pt x="3" y="256"/>
                    </a:cubicBezTo>
                    <a:cubicBezTo>
                      <a:pt x="2" y="256"/>
                      <a:pt x="2" y="255"/>
                      <a:pt x="2" y="255"/>
                    </a:cubicBezTo>
                    <a:cubicBezTo>
                      <a:pt x="2" y="250"/>
                      <a:pt x="3" y="245"/>
                      <a:pt x="4" y="240"/>
                    </a:cubicBezTo>
                    <a:cubicBezTo>
                      <a:pt x="4" y="240"/>
                      <a:pt x="5" y="239"/>
                      <a:pt x="5" y="239"/>
                    </a:cubicBezTo>
                    <a:cubicBezTo>
                      <a:pt x="6" y="240"/>
                      <a:pt x="6" y="240"/>
                      <a:pt x="6" y="241"/>
                    </a:cubicBezTo>
                    <a:cubicBezTo>
                      <a:pt x="6" y="245"/>
                      <a:pt x="5" y="250"/>
                      <a:pt x="4" y="255"/>
                    </a:cubicBezTo>
                    <a:cubicBezTo>
                      <a:pt x="4" y="255"/>
                      <a:pt x="4" y="256"/>
                      <a:pt x="3" y="256"/>
                    </a:cubicBezTo>
                    <a:close/>
                    <a:moveTo>
                      <a:pt x="573" y="242"/>
                    </a:moveTo>
                    <a:cubicBezTo>
                      <a:pt x="573" y="242"/>
                      <a:pt x="572" y="242"/>
                      <a:pt x="572" y="241"/>
                    </a:cubicBezTo>
                    <a:cubicBezTo>
                      <a:pt x="571" y="237"/>
                      <a:pt x="571" y="232"/>
                      <a:pt x="570" y="227"/>
                    </a:cubicBezTo>
                    <a:cubicBezTo>
                      <a:pt x="569" y="227"/>
                      <a:pt x="570" y="226"/>
                      <a:pt x="570" y="226"/>
                    </a:cubicBezTo>
                    <a:cubicBezTo>
                      <a:pt x="571" y="226"/>
                      <a:pt x="572" y="226"/>
                      <a:pt x="572" y="227"/>
                    </a:cubicBezTo>
                    <a:cubicBezTo>
                      <a:pt x="573" y="231"/>
                      <a:pt x="574" y="236"/>
                      <a:pt x="575" y="241"/>
                    </a:cubicBezTo>
                    <a:cubicBezTo>
                      <a:pt x="575" y="241"/>
                      <a:pt x="574" y="242"/>
                      <a:pt x="574" y="242"/>
                    </a:cubicBezTo>
                    <a:cubicBezTo>
                      <a:pt x="574" y="242"/>
                      <a:pt x="573" y="242"/>
                      <a:pt x="573" y="242"/>
                    </a:cubicBezTo>
                    <a:close/>
                    <a:moveTo>
                      <a:pt x="7" y="232"/>
                    </a:moveTo>
                    <a:cubicBezTo>
                      <a:pt x="7" y="232"/>
                      <a:pt x="7" y="232"/>
                      <a:pt x="7" y="232"/>
                    </a:cubicBezTo>
                    <a:cubicBezTo>
                      <a:pt x="6" y="232"/>
                      <a:pt x="6" y="232"/>
                      <a:pt x="6" y="231"/>
                    </a:cubicBezTo>
                    <a:cubicBezTo>
                      <a:pt x="7" y="226"/>
                      <a:pt x="8" y="222"/>
                      <a:pt x="9" y="217"/>
                    </a:cubicBezTo>
                    <a:cubicBezTo>
                      <a:pt x="9" y="216"/>
                      <a:pt x="10" y="216"/>
                      <a:pt x="10" y="216"/>
                    </a:cubicBezTo>
                    <a:cubicBezTo>
                      <a:pt x="11" y="216"/>
                      <a:pt x="11" y="217"/>
                      <a:pt x="11" y="218"/>
                    </a:cubicBezTo>
                    <a:cubicBezTo>
                      <a:pt x="10" y="222"/>
                      <a:pt x="9" y="227"/>
                      <a:pt x="8" y="231"/>
                    </a:cubicBezTo>
                    <a:cubicBezTo>
                      <a:pt x="8" y="232"/>
                      <a:pt x="7" y="232"/>
                      <a:pt x="7" y="232"/>
                    </a:cubicBezTo>
                    <a:close/>
                    <a:moveTo>
                      <a:pt x="569" y="219"/>
                    </a:moveTo>
                    <a:cubicBezTo>
                      <a:pt x="568" y="219"/>
                      <a:pt x="568" y="219"/>
                      <a:pt x="567" y="218"/>
                    </a:cubicBezTo>
                    <a:cubicBezTo>
                      <a:pt x="566" y="214"/>
                      <a:pt x="565" y="209"/>
                      <a:pt x="564" y="204"/>
                    </a:cubicBezTo>
                    <a:cubicBezTo>
                      <a:pt x="563" y="204"/>
                      <a:pt x="564" y="203"/>
                      <a:pt x="564" y="203"/>
                    </a:cubicBezTo>
                    <a:cubicBezTo>
                      <a:pt x="565" y="203"/>
                      <a:pt x="566" y="203"/>
                      <a:pt x="566" y="204"/>
                    </a:cubicBezTo>
                    <a:cubicBezTo>
                      <a:pt x="567" y="208"/>
                      <a:pt x="569" y="213"/>
                      <a:pt x="570" y="217"/>
                    </a:cubicBezTo>
                    <a:cubicBezTo>
                      <a:pt x="570" y="218"/>
                      <a:pt x="569" y="219"/>
                      <a:pt x="569" y="219"/>
                    </a:cubicBezTo>
                    <a:cubicBezTo>
                      <a:pt x="569" y="219"/>
                      <a:pt x="569" y="219"/>
                      <a:pt x="569" y="219"/>
                    </a:cubicBezTo>
                    <a:close/>
                    <a:moveTo>
                      <a:pt x="13" y="209"/>
                    </a:moveTo>
                    <a:cubicBezTo>
                      <a:pt x="12" y="209"/>
                      <a:pt x="12" y="209"/>
                      <a:pt x="12" y="209"/>
                    </a:cubicBezTo>
                    <a:cubicBezTo>
                      <a:pt x="12" y="209"/>
                      <a:pt x="11" y="208"/>
                      <a:pt x="11" y="208"/>
                    </a:cubicBezTo>
                    <a:cubicBezTo>
                      <a:pt x="13" y="203"/>
                      <a:pt x="14" y="199"/>
                      <a:pt x="16" y="194"/>
                    </a:cubicBezTo>
                    <a:cubicBezTo>
                      <a:pt x="16" y="194"/>
                      <a:pt x="17" y="193"/>
                      <a:pt x="17" y="193"/>
                    </a:cubicBezTo>
                    <a:cubicBezTo>
                      <a:pt x="18" y="194"/>
                      <a:pt x="18" y="194"/>
                      <a:pt x="18" y="195"/>
                    </a:cubicBezTo>
                    <a:cubicBezTo>
                      <a:pt x="16" y="199"/>
                      <a:pt x="15" y="204"/>
                      <a:pt x="14" y="209"/>
                    </a:cubicBezTo>
                    <a:cubicBezTo>
                      <a:pt x="14" y="209"/>
                      <a:pt x="13" y="209"/>
                      <a:pt x="13" y="209"/>
                    </a:cubicBezTo>
                    <a:close/>
                    <a:moveTo>
                      <a:pt x="562" y="196"/>
                    </a:moveTo>
                    <a:cubicBezTo>
                      <a:pt x="561" y="196"/>
                      <a:pt x="561" y="196"/>
                      <a:pt x="561" y="195"/>
                    </a:cubicBezTo>
                    <a:cubicBezTo>
                      <a:pt x="559" y="191"/>
                      <a:pt x="557" y="187"/>
                      <a:pt x="556" y="182"/>
                    </a:cubicBezTo>
                    <a:cubicBezTo>
                      <a:pt x="555" y="181"/>
                      <a:pt x="556" y="181"/>
                      <a:pt x="556" y="181"/>
                    </a:cubicBezTo>
                    <a:cubicBezTo>
                      <a:pt x="557" y="180"/>
                      <a:pt x="558" y="181"/>
                      <a:pt x="558" y="181"/>
                    </a:cubicBezTo>
                    <a:cubicBezTo>
                      <a:pt x="560" y="186"/>
                      <a:pt x="561" y="190"/>
                      <a:pt x="563" y="195"/>
                    </a:cubicBezTo>
                    <a:cubicBezTo>
                      <a:pt x="563" y="195"/>
                      <a:pt x="563" y="196"/>
                      <a:pt x="562" y="196"/>
                    </a:cubicBezTo>
                    <a:cubicBezTo>
                      <a:pt x="562" y="196"/>
                      <a:pt x="562" y="196"/>
                      <a:pt x="562" y="196"/>
                    </a:cubicBezTo>
                    <a:close/>
                    <a:moveTo>
                      <a:pt x="20" y="187"/>
                    </a:moveTo>
                    <a:cubicBezTo>
                      <a:pt x="20" y="187"/>
                      <a:pt x="20" y="187"/>
                      <a:pt x="20" y="187"/>
                    </a:cubicBezTo>
                    <a:cubicBezTo>
                      <a:pt x="19" y="187"/>
                      <a:pt x="19" y="186"/>
                      <a:pt x="19" y="185"/>
                    </a:cubicBezTo>
                    <a:cubicBezTo>
                      <a:pt x="21" y="181"/>
                      <a:pt x="23" y="176"/>
                      <a:pt x="24" y="172"/>
                    </a:cubicBezTo>
                    <a:cubicBezTo>
                      <a:pt x="25" y="171"/>
                      <a:pt x="25" y="171"/>
                      <a:pt x="26" y="171"/>
                    </a:cubicBezTo>
                    <a:cubicBezTo>
                      <a:pt x="27" y="172"/>
                      <a:pt x="27" y="172"/>
                      <a:pt x="27" y="173"/>
                    </a:cubicBezTo>
                    <a:cubicBezTo>
                      <a:pt x="25" y="177"/>
                      <a:pt x="23" y="182"/>
                      <a:pt x="21" y="186"/>
                    </a:cubicBezTo>
                    <a:cubicBezTo>
                      <a:pt x="21" y="187"/>
                      <a:pt x="21" y="187"/>
                      <a:pt x="20" y="187"/>
                    </a:cubicBezTo>
                    <a:close/>
                    <a:moveTo>
                      <a:pt x="553" y="174"/>
                    </a:moveTo>
                    <a:cubicBezTo>
                      <a:pt x="553" y="174"/>
                      <a:pt x="552" y="174"/>
                      <a:pt x="552" y="173"/>
                    </a:cubicBezTo>
                    <a:cubicBezTo>
                      <a:pt x="550" y="169"/>
                      <a:pt x="548" y="165"/>
                      <a:pt x="546" y="161"/>
                    </a:cubicBezTo>
                    <a:cubicBezTo>
                      <a:pt x="546" y="160"/>
                      <a:pt x="546" y="159"/>
                      <a:pt x="546" y="159"/>
                    </a:cubicBezTo>
                    <a:cubicBezTo>
                      <a:pt x="547" y="159"/>
                      <a:pt x="548" y="159"/>
                      <a:pt x="548" y="159"/>
                    </a:cubicBezTo>
                    <a:cubicBezTo>
                      <a:pt x="550" y="164"/>
                      <a:pt x="552" y="168"/>
                      <a:pt x="554" y="172"/>
                    </a:cubicBezTo>
                    <a:cubicBezTo>
                      <a:pt x="554" y="173"/>
                      <a:pt x="554" y="174"/>
                      <a:pt x="553" y="174"/>
                    </a:cubicBezTo>
                    <a:cubicBezTo>
                      <a:pt x="553" y="174"/>
                      <a:pt x="553" y="174"/>
                      <a:pt x="553" y="174"/>
                    </a:cubicBezTo>
                    <a:close/>
                    <a:moveTo>
                      <a:pt x="30" y="165"/>
                    </a:moveTo>
                    <a:cubicBezTo>
                      <a:pt x="29" y="165"/>
                      <a:pt x="29" y="165"/>
                      <a:pt x="29" y="165"/>
                    </a:cubicBezTo>
                    <a:cubicBezTo>
                      <a:pt x="28" y="165"/>
                      <a:pt x="28" y="164"/>
                      <a:pt x="28" y="163"/>
                    </a:cubicBezTo>
                    <a:cubicBezTo>
                      <a:pt x="31" y="159"/>
                      <a:pt x="33" y="155"/>
                      <a:pt x="35" y="151"/>
                    </a:cubicBezTo>
                    <a:cubicBezTo>
                      <a:pt x="35" y="150"/>
                      <a:pt x="36" y="150"/>
                      <a:pt x="37" y="150"/>
                    </a:cubicBezTo>
                    <a:cubicBezTo>
                      <a:pt x="37" y="151"/>
                      <a:pt x="37" y="151"/>
                      <a:pt x="37" y="152"/>
                    </a:cubicBezTo>
                    <a:cubicBezTo>
                      <a:pt x="35" y="156"/>
                      <a:pt x="33" y="160"/>
                      <a:pt x="31" y="164"/>
                    </a:cubicBezTo>
                    <a:cubicBezTo>
                      <a:pt x="30" y="165"/>
                      <a:pt x="30" y="165"/>
                      <a:pt x="30" y="165"/>
                    </a:cubicBezTo>
                    <a:close/>
                    <a:moveTo>
                      <a:pt x="543" y="153"/>
                    </a:moveTo>
                    <a:cubicBezTo>
                      <a:pt x="542" y="153"/>
                      <a:pt x="542" y="153"/>
                      <a:pt x="541" y="152"/>
                    </a:cubicBezTo>
                    <a:cubicBezTo>
                      <a:pt x="539" y="148"/>
                      <a:pt x="537" y="144"/>
                      <a:pt x="534" y="140"/>
                    </a:cubicBezTo>
                    <a:cubicBezTo>
                      <a:pt x="534" y="139"/>
                      <a:pt x="534" y="139"/>
                      <a:pt x="535" y="138"/>
                    </a:cubicBezTo>
                    <a:cubicBezTo>
                      <a:pt x="535" y="138"/>
                      <a:pt x="536" y="138"/>
                      <a:pt x="536" y="139"/>
                    </a:cubicBezTo>
                    <a:cubicBezTo>
                      <a:pt x="539" y="143"/>
                      <a:pt x="541" y="147"/>
                      <a:pt x="544" y="151"/>
                    </a:cubicBezTo>
                    <a:cubicBezTo>
                      <a:pt x="544" y="152"/>
                      <a:pt x="544" y="152"/>
                      <a:pt x="543" y="153"/>
                    </a:cubicBezTo>
                    <a:cubicBezTo>
                      <a:pt x="543" y="153"/>
                      <a:pt x="543" y="153"/>
                      <a:pt x="543" y="153"/>
                    </a:cubicBezTo>
                    <a:close/>
                    <a:moveTo>
                      <a:pt x="41" y="144"/>
                    </a:moveTo>
                    <a:cubicBezTo>
                      <a:pt x="41" y="144"/>
                      <a:pt x="40" y="144"/>
                      <a:pt x="40" y="144"/>
                    </a:cubicBezTo>
                    <a:cubicBezTo>
                      <a:pt x="40" y="144"/>
                      <a:pt x="39" y="143"/>
                      <a:pt x="40" y="142"/>
                    </a:cubicBezTo>
                    <a:cubicBezTo>
                      <a:pt x="42" y="138"/>
                      <a:pt x="45" y="134"/>
                      <a:pt x="47" y="130"/>
                    </a:cubicBezTo>
                    <a:cubicBezTo>
                      <a:pt x="48" y="130"/>
                      <a:pt x="48" y="130"/>
                      <a:pt x="49" y="130"/>
                    </a:cubicBezTo>
                    <a:cubicBezTo>
                      <a:pt x="49" y="130"/>
                      <a:pt x="50" y="131"/>
                      <a:pt x="49" y="132"/>
                    </a:cubicBezTo>
                    <a:cubicBezTo>
                      <a:pt x="47" y="136"/>
                      <a:pt x="44" y="140"/>
                      <a:pt x="42" y="144"/>
                    </a:cubicBezTo>
                    <a:cubicBezTo>
                      <a:pt x="42" y="144"/>
                      <a:pt x="41" y="144"/>
                      <a:pt x="41" y="144"/>
                    </a:cubicBezTo>
                    <a:close/>
                    <a:moveTo>
                      <a:pt x="530" y="132"/>
                    </a:moveTo>
                    <a:cubicBezTo>
                      <a:pt x="530" y="132"/>
                      <a:pt x="530" y="132"/>
                      <a:pt x="529" y="132"/>
                    </a:cubicBezTo>
                    <a:cubicBezTo>
                      <a:pt x="527" y="128"/>
                      <a:pt x="524" y="124"/>
                      <a:pt x="521" y="120"/>
                    </a:cubicBezTo>
                    <a:cubicBezTo>
                      <a:pt x="521" y="120"/>
                      <a:pt x="521" y="119"/>
                      <a:pt x="521" y="119"/>
                    </a:cubicBezTo>
                    <a:cubicBezTo>
                      <a:pt x="522" y="118"/>
                      <a:pt x="523" y="118"/>
                      <a:pt x="523" y="119"/>
                    </a:cubicBezTo>
                    <a:cubicBezTo>
                      <a:pt x="526" y="123"/>
                      <a:pt x="529" y="127"/>
                      <a:pt x="531" y="131"/>
                    </a:cubicBezTo>
                    <a:cubicBezTo>
                      <a:pt x="532" y="131"/>
                      <a:pt x="531" y="132"/>
                      <a:pt x="531" y="132"/>
                    </a:cubicBezTo>
                    <a:cubicBezTo>
                      <a:pt x="531" y="132"/>
                      <a:pt x="530" y="132"/>
                      <a:pt x="530" y="132"/>
                    </a:cubicBezTo>
                    <a:close/>
                    <a:moveTo>
                      <a:pt x="54" y="124"/>
                    </a:moveTo>
                    <a:cubicBezTo>
                      <a:pt x="53" y="124"/>
                      <a:pt x="53" y="124"/>
                      <a:pt x="53" y="124"/>
                    </a:cubicBezTo>
                    <a:cubicBezTo>
                      <a:pt x="52" y="124"/>
                      <a:pt x="52" y="123"/>
                      <a:pt x="53" y="122"/>
                    </a:cubicBezTo>
                    <a:cubicBezTo>
                      <a:pt x="55" y="119"/>
                      <a:pt x="58" y="115"/>
                      <a:pt x="61" y="111"/>
                    </a:cubicBezTo>
                    <a:cubicBezTo>
                      <a:pt x="62" y="110"/>
                      <a:pt x="62" y="110"/>
                      <a:pt x="63" y="111"/>
                    </a:cubicBezTo>
                    <a:cubicBezTo>
                      <a:pt x="63" y="111"/>
                      <a:pt x="63" y="112"/>
                      <a:pt x="63" y="112"/>
                    </a:cubicBezTo>
                    <a:cubicBezTo>
                      <a:pt x="60" y="116"/>
                      <a:pt x="57" y="120"/>
                      <a:pt x="55" y="124"/>
                    </a:cubicBezTo>
                    <a:cubicBezTo>
                      <a:pt x="54" y="124"/>
                      <a:pt x="54" y="124"/>
                      <a:pt x="54" y="124"/>
                    </a:cubicBezTo>
                    <a:close/>
                    <a:moveTo>
                      <a:pt x="516" y="113"/>
                    </a:moveTo>
                    <a:cubicBezTo>
                      <a:pt x="516" y="113"/>
                      <a:pt x="516" y="113"/>
                      <a:pt x="515" y="113"/>
                    </a:cubicBezTo>
                    <a:cubicBezTo>
                      <a:pt x="513" y="109"/>
                      <a:pt x="510" y="105"/>
                      <a:pt x="506" y="102"/>
                    </a:cubicBezTo>
                    <a:cubicBezTo>
                      <a:pt x="506" y="101"/>
                      <a:pt x="506" y="100"/>
                      <a:pt x="507" y="100"/>
                    </a:cubicBezTo>
                    <a:cubicBezTo>
                      <a:pt x="507" y="100"/>
                      <a:pt x="508" y="100"/>
                      <a:pt x="508" y="100"/>
                    </a:cubicBezTo>
                    <a:cubicBezTo>
                      <a:pt x="511" y="104"/>
                      <a:pt x="514" y="107"/>
                      <a:pt x="517" y="111"/>
                    </a:cubicBezTo>
                    <a:cubicBezTo>
                      <a:pt x="518" y="112"/>
                      <a:pt x="518" y="112"/>
                      <a:pt x="517" y="113"/>
                    </a:cubicBezTo>
                    <a:cubicBezTo>
                      <a:pt x="517" y="113"/>
                      <a:pt x="517" y="113"/>
                      <a:pt x="516" y="113"/>
                    </a:cubicBezTo>
                    <a:close/>
                    <a:moveTo>
                      <a:pt x="68" y="106"/>
                    </a:moveTo>
                    <a:cubicBezTo>
                      <a:pt x="68" y="106"/>
                      <a:pt x="68" y="105"/>
                      <a:pt x="67" y="105"/>
                    </a:cubicBezTo>
                    <a:cubicBezTo>
                      <a:pt x="67" y="105"/>
                      <a:pt x="67" y="104"/>
                      <a:pt x="67" y="104"/>
                    </a:cubicBezTo>
                    <a:cubicBezTo>
                      <a:pt x="70" y="100"/>
                      <a:pt x="73" y="96"/>
                      <a:pt x="77" y="93"/>
                    </a:cubicBezTo>
                    <a:cubicBezTo>
                      <a:pt x="77" y="92"/>
                      <a:pt x="78" y="92"/>
                      <a:pt x="78" y="93"/>
                    </a:cubicBezTo>
                    <a:cubicBezTo>
                      <a:pt x="79" y="93"/>
                      <a:pt x="79" y="94"/>
                      <a:pt x="78" y="95"/>
                    </a:cubicBezTo>
                    <a:cubicBezTo>
                      <a:pt x="75" y="98"/>
                      <a:pt x="72" y="102"/>
                      <a:pt x="69" y="105"/>
                    </a:cubicBezTo>
                    <a:cubicBezTo>
                      <a:pt x="69" y="105"/>
                      <a:pt x="68" y="106"/>
                      <a:pt x="68" y="106"/>
                    </a:cubicBezTo>
                    <a:close/>
                    <a:moveTo>
                      <a:pt x="501" y="95"/>
                    </a:moveTo>
                    <a:cubicBezTo>
                      <a:pt x="501" y="95"/>
                      <a:pt x="500" y="95"/>
                      <a:pt x="500" y="95"/>
                    </a:cubicBezTo>
                    <a:cubicBezTo>
                      <a:pt x="497" y="91"/>
                      <a:pt x="494" y="88"/>
                      <a:pt x="490" y="84"/>
                    </a:cubicBezTo>
                    <a:cubicBezTo>
                      <a:pt x="490" y="84"/>
                      <a:pt x="490" y="83"/>
                      <a:pt x="490" y="83"/>
                    </a:cubicBezTo>
                    <a:cubicBezTo>
                      <a:pt x="491" y="82"/>
                      <a:pt x="491" y="82"/>
                      <a:pt x="492" y="83"/>
                    </a:cubicBezTo>
                    <a:cubicBezTo>
                      <a:pt x="495" y="86"/>
                      <a:pt x="499" y="90"/>
                      <a:pt x="502" y="93"/>
                    </a:cubicBezTo>
                    <a:cubicBezTo>
                      <a:pt x="502" y="93"/>
                      <a:pt x="502" y="94"/>
                      <a:pt x="502" y="95"/>
                    </a:cubicBezTo>
                    <a:cubicBezTo>
                      <a:pt x="502" y="95"/>
                      <a:pt x="501" y="95"/>
                      <a:pt x="501" y="95"/>
                    </a:cubicBezTo>
                    <a:close/>
                    <a:moveTo>
                      <a:pt x="84" y="88"/>
                    </a:moveTo>
                    <a:cubicBezTo>
                      <a:pt x="84" y="88"/>
                      <a:pt x="84" y="88"/>
                      <a:pt x="83" y="88"/>
                    </a:cubicBezTo>
                    <a:cubicBezTo>
                      <a:pt x="83" y="87"/>
                      <a:pt x="83" y="86"/>
                      <a:pt x="83" y="86"/>
                    </a:cubicBezTo>
                    <a:cubicBezTo>
                      <a:pt x="87" y="83"/>
                      <a:pt x="90" y="79"/>
                      <a:pt x="94" y="76"/>
                    </a:cubicBezTo>
                    <a:cubicBezTo>
                      <a:pt x="94" y="76"/>
                      <a:pt x="95" y="76"/>
                      <a:pt x="95" y="76"/>
                    </a:cubicBezTo>
                    <a:cubicBezTo>
                      <a:pt x="96" y="77"/>
                      <a:pt x="96" y="77"/>
                      <a:pt x="95" y="78"/>
                    </a:cubicBezTo>
                    <a:cubicBezTo>
                      <a:pt x="92" y="81"/>
                      <a:pt x="88" y="84"/>
                      <a:pt x="85" y="88"/>
                    </a:cubicBezTo>
                    <a:cubicBezTo>
                      <a:pt x="85" y="88"/>
                      <a:pt x="84" y="88"/>
                      <a:pt x="84" y="88"/>
                    </a:cubicBezTo>
                    <a:close/>
                    <a:moveTo>
                      <a:pt x="484" y="78"/>
                    </a:moveTo>
                    <a:cubicBezTo>
                      <a:pt x="484" y="78"/>
                      <a:pt x="484" y="78"/>
                      <a:pt x="483" y="78"/>
                    </a:cubicBezTo>
                    <a:cubicBezTo>
                      <a:pt x="480" y="75"/>
                      <a:pt x="476" y="72"/>
                      <a:pt x="473" y="69"/>
                    </a:cubicBezTo>
                    <a:cubicBezTo>
                      <a:pt x="472" y="68"/>
                      <a:pt x="472" y="67"/>
                      <a:pt x="473" y="67"/>
                    </a:cubicBezTo>
                    <a:cubicBezTo>
                      <a:pt x="473" y="66"/>
                      <a:pt x="474" y="66"/>
                      <a:pt x="474" y="67"/>
                    </a:cubicBezTo>
                    <a:cubicBezTo>
                      <a:pt x="478" y="70"/>
                      <a:pt x="481" y="73"/>
                      <a:pt x="485" y="76"/>
                    </a:cubicBezTo>
                    <a:cubicBezTo>
                      <a:pt x="485" y="77"/>
                      <a:pt x="485" y="77"/>
                      <a:pt x="485" y="78"/>
                    </a:cubicBezTo>
                    <a:cubicBezTo>
                      <a:pt x="485" y="78"/>
                      <a:pt x="484" y="78"/>
                      <a:pt x="484" y="78"/>
                    </a:cubicBezTo>
                    <a:close/>
                    <a:moveTo>
                      <a:pt x="102" y="72"/>
                    </a:moveTo>
                    <a:cubicBezTo>
                      <a:pt x="101" y="72"/>
                      <a:pt x="101" y="72"/>
                      <a:pt x="101" y="71"/>
                    </a:cubicBezTo>
                    <a:cubicBezTo>
                      <a:pt x="100" y="71"/>
                      <a:pt x="100" y="70"/>
                      <a:pt x="101" y="70"/>
                    </a:cubicBezTo>
                    <a:cubicBezTo>
                      <a:pt x="104" y="67"/>
                      <a:pt x="108" y="64"/>
                      <a:pt x="112" y="61"/>
                    </a:cubicBezTo>
                    <a:cubicBezTo>
                      <a:pt x="112" y="60"/>
                      <a:pt x="113" y="60"/>
                      <a:pt x="113" y="61"/>
                    </a:cubicBezTo>
                    <a:cubicBezTo>
                      <a:pt x="114" y="61"/>
                      <a:pt x="114" y="62"/>
                      <a:pt x="113" y="63"/>
                    </a:cubicBezTo>
                    <a:cubicBezTo>
                      <a:pt x="110" y="65"/>
                      <a:pt x="106" y="68"/>
                      <a:pt x="102" y="72"/>
                    </a:cubicBezTo>
                    <a:cubicBezTo>
                      <a:pt x="102" y="72"/>
                      <a:pt x="102" y="72"/>
                      <a:pt x="102" y="72"/>
                    </a:cubicBezTo>
                    <a:close/>
                    <a:moveTo>
                      <a:pt x="466" y="63"/>
                    </a:moveTo>
                    <a:cubicBezTo>
                      <a:pt x="466" y="63"/>
                      <a:pt x="466" y="63"/>
                      <a:pt x="465" y="63"/>
                    </a:cubicBezTo>
                    <a:cubicBezTo>
                      <a:pt x="462" y="60"/>
                      <a:pt x="458" y="57"/>
                      <a:pt x="454" y="54"/>
                    </a:cubicBezTo>
                    <a:cubicBezTo>
                      <a:pt x="453" y="54"/>
                      <a:pt x="453" y="53"/>
                      <a:pt x="454" y="53"/>
                    </a:cubicBezTo>
                    <a:cubicBezTo>
                      <a:pt x="454" y="52"/>
                      <a:pt x="455" y="52"/>
                      <a:pt x="455" y="52"/>
                    </a:cubicBezTo>
                    <a:cubicBezTo>
                      <a:pt x="459" y="55"/>
                      <a:pt x="463" y="58"/>
                      <a:pt x="467" y="61"/>
                    </a:cubicBezTo>
                    <a:cubicBezTo>
                      <a:pt x="467" y="61"/>
                      <a:pt x="467" y="62"/>
                      <a:pt x="467" y="63"/>
                    </a:cubicBezTo>
                    <a:cubicBezTo>
                      <a:pt x="467" y="63"/>
                      <a:pt x="466" y="63"/>
                      <a:pt x="466" y="63"/>
                    </a:cubicBezTo>
                    <a:close/>
                    <a:moveTo>
                      <a:pt x="120" y="57"/>
                    </a:moveTo>
                    <a:cubicBezTo>
                      <a:pt x="120" y="57"/>
                      <a:pt x="119" y="57"/>
                      <a:pt x="119" y="57"/>
                    </a:cubicBezTo>
                    <a:cubicBezTo>
                      <a:pt x="119" y="56"/>
                      <a:pt x="119" y="55"/>
                      <a:pt x="119" y="55"/>
                    </a:cubicBezTo>
                    <a:cubicBezTo>
                      <a:pt x="123" y="52"/>
                      <a:pt x="127" y="49"/>
                      <a:pt x="131" y="47"/>
                    </a:cubicBezTo>
                    <a:cubicBezTo>
                      <a:pt x="132" y="47"/>
                      <a:pt x="133" y="47"/>
                      <a:pt x="133" y="47"/>
                    </a:cubicBezTo>
                    <a:cubicBezTo>
                      <a:pt x="133" y="48"/>
                      <a:pt x="133" y="49"/>
                      <a:pt x="133" y="49"/>
                    </a:cubicBezTo>
                    <a:cubicBezTo>
                      <a:pt x="129" y="51"/>
                      <a:pt x="125" y="54"/>
                      <a:pt x="121" y="57"/>
                    </a:cubicBezTo>
                    <a:cubicBezTo>
                      <a:pt x="121" y="57"/>
                      <a:pt x="120" y="57"/>
                      <a:pt x="120" y="57"/>
                    </a:cubicBezTo>
                    <a:close/>
                    <a:moveTo>
                      <a:pt x="447" y="49"/>
                    </a:moveTo>
                    <a:cubicBezTo>
                      <a:pt x="446" y="49"/>
                      <a:pt x="446" y="49"/>
                      <a:pt x="446" y="49"/>
                    </a:cubicBezTo>
                    <a:cubicBezTo>
                      <a:pt x="442" y="46"/>
                      <a:pt x="438" y="44"/>
                      <a:pt x="434" y="42"/>
                    </a:cubicBezTo>
                    <a:cubicBezTo>
                      <a:pt x="433" y="41"/>
                      <a:pt x="433" y="41"/>
                      <a:pt x="434" y="40"/>
                    </a:cubicBezTo>
                    <a:cubicBezTo>
                      <a:pt x="434" y="39"/>
                      <a:pt x="435" y="39"/>
                      <a:pt x="435" y="40"/>
                    </a:cubicBezTo>
                    <a:cubicBezTo>
                      <a:pt x="439" y="42"/>
                      <a:pt x="443" y="44"/>
                      <a:pt x="447" y="47"/>
                    </a:cubicBezTo>
                    <a:cubicBezTo>
                      <a:pt x="448" y="47"/>
                      <a:pt x="448" y="48"/>
                      <a:pt x="448" y="49"/>
                    </a:cubicBezTo>
                    <a:cubicBezTo>
                      <a:pt x="447" y="49"/>
                      <a:pt x="447" y="49"/>
                      <a:pt x="447" y="49"/>
                    </a:cubicBezTo>
                    <a:close/>
                    <a:moveTo>
                      <a:pt x="140" y="44"/>
                    </a:moveTo>
                    <a:cubicBezTo>
                      <a:pt x="140" y="44"/>
                      <a:pt x="139" y="44"/>
                      <a:pt x="139" y="43"/>
                    </a:cubicBezTo>
                    <a:cubicBezTo>
                      <a:pt x="139" y="43"/>
                      <a:pt x="139" y="42"/>
                      <a:pt x="139" y="42"/>
                    </a:cubicBezTo>
                    <a:cubicBezTo>
                      <a:pt x="143" y="39"/>
                      <a:pt x="148" y="37"/>
                      <a:pt x="152" y="35"/>
                    </a:cubicBezTo>
                    <a:cubicBezTo>
                      <a:pt x="152" y="34"/>
                      <a:pt x="153" y="35"/>
                      <a:pt x="153" y="35"/>
                    </a:cubicBezTo>
                    <a:cubicBezTo>
                      <a:pt x="154" y="36"/>
                      <a:pt x="153" y="36"/>
                      <a:pt x="153" y="37"/>
                    </a:cubicBezTo>
                    <a:cubicBezTo>
                      <a:pt x="149" y="39"/>
                      <a:pt x="145" y="41"/>
                      <a:pt x="141" y="44"/>
                    </a:cubicBezTo>
                    <a:cubicBezTo>
                      <a:pt x="140" y="44"/>
                      <a:pt x="140" y="44"/>
                      <a:pt x="140" y="44"/>
                    </a:cubicBezTo>
                    <a:close/>
                    <a:moveTo>
                      <a:pt x="426" y="37"/>
                    </a:moveTo>
                    <a:cubicBezTo>
                      <a:pt x="426" y="37"/>
                      <a:pt x="426" y="37"/>
                      <a:pt x="426" y="37"/>
                    </a:cubicBezTo>
                    <a:cubicBezTo>
                      <a:pt x="422" y="35"/>
                      <a:pt x="417" y="33"/>
                      <a:pt x="413" y="30"/>
                    </a:cubicBezTo>
                    <a:cubicBezTo>
                      <a:pt x="413" y="30"/>
                      <a:pt x="412" y="30"/>
                      <a:pt x="413" y="29"/>
                    </a:cubicBezTo>
                    <a:cubicBezTo>
                      <a:pt x="413" y="28"/>
                      <a:pt x="414" y="28"/>
                      <a:pt x="414" y="28"/>
                    </a:cubicBezTo>
                    <a:cubicBezTo>
                      <a:pt x="418" y="30"/>
                      <a:pt x="423" y="33"/>
                      <a:pt x="427" y="35"/>
                    </a:cubicBezTo>
                    <a:cubicBezTo>
                      <a:pt x="427" y="35"/>
                      <a:pt x="428" y="36"/>
                      <a:pt x="427" y="36"/>
                    </a:cubicBezTo>
                    <a:cubicBezTo>
                      <a:pt x="427" y="37"/>
                      <a:pt x="427" y="37"/>
                      <a:pt x="426" y="37"/>
                    </a:cubicBezTo>
                    <a:close/>
                    <a:moveTo>
                      <a:pt x="161" y="33"/>
                    </a:moveTo>
                    <a:cubicBezTo>
                      <a:pt x="160" y="33"/>
                      <a:pt x="160" y="32"/>
                      <a:pt x="160" y="32"/>
                    </a:cubicBezTo>
                    <a:cubicBezTo>
                      <a:pt x="159" y="31"/>
                      <a:pt x="160" y="31"/>
                      <a:pt x="160" y="30"/>
                    </a:cubicBezTo>
                    <a:cubicBezTo>
                      <a:pt x="165" y="28"/>
                      <a:pt x="169" y="26"/>
                      <a:pt x="173" y="24"/>
                    </a:cubicBezTo>
                    <a:cubicBezTo>
                      <a:pt x="174" y="24"/>
                      <a:pt x="175" y="24"/>
                      <a:pt x="175" y="25"/>
                    </a:cubicBezTo>
                    <a:cubicBezTo>
                      <a:pt x="175" y="25"/>
                      <a:pt x="175" y="26"/>
                      <a:pt x="174" y="26"/>
                    </a:cubicBezTo>
                    <a:cubicBezTo>
                      <a:pt x="170" y="28"/>
                      <a:pt x="166" y="30"/>
                      <a:pt x="161" y="32"/>
                    </a:cubicBezTo>
                    <a:cubicBezTo>
                      <a:pt x="161" y="33"/>
                      <a:pt x="161" y="33"/>
                      <a:pt x="161" y="33"/>
                    </a:cubicBezTo>
                    <a:close/>
                    <a:moveTo>
                      <a:pt x="405" y="27"/>
                    </a:moveTo>
                    <a:cubicBezTo>
                      <a:pt x="405" y="27"/>
                      <a:pt x="405" y="27"/>
                      <a:pt x="405" y="27"/>
                    </a:cubicBezTo>
                    <a:cubicBezTo>
                      <a:pt x="400" y="25"/>
                      <a:pt x="396" y="23"/>
                      <a:pt x="391" y="21"/>
                    </a:cubicBezTo>
                    <a:cubicBezTo>
                      <a:pt x="391" y="21"/>
                      <a:pt x="391" y="20"/>
                      <a:pt x="391" y="20"/>
                    </a:cubicBezTo>
                    <a:cubicBezTo>
                      <a:pt x="391" y="19"/>
                      <a:pt x="392" y="19"/>
                      <a:pt x="392" y="19"/>
                    </a:cubicBezTo>
                    <a:cubicBezTo>
                      <a:pt x="397" y="21"/>
                      <a:pt x="401" y="22"/>
                      <a:pt x="406" y="24"/>
                    </a:cubicBezTo>
                    <a:cubicBezTo>
                      <a:pt x="406" y="25"/>
                      <a:pt x="406" y="25"/>
                      <a:pt x="406" y="26"/>
                    </a:cubicBezTo>
                    <a:cubicBezTo>
                      <a:pt x="406" y="26"/>
                      <a:pt x="406" y="27"/>
                      <a:pt x="405" y="27"/>
                    </a:cubicBezTo>
                    <a:close/>
                    <a:moveTo>
                      <a:pt x="183" y="23"/>
                    </a:moveTo>
                    <a:cubicBezTo>
                      <a:pt x="182" y="23"/>
                      <a:pt x="182" y="23"/>
                      <a:pt x="181" y="22"/>
                    </a:cubicBezTo>
                    <a:cubicBezTo>
                      <a:pt x="181" y="21"/>
                      <a:pt x="181" y="21"/>
                      <a:pt x="182" y="21"/>
                    </a:cubicBezTo>
                    <a:cubicBezTo>
                      <a:pt x="187" y="19"/>
                      <a:pt x="191" y="17"/>
                      <a:pt x="196" y="16"/>
                    </a:cubicBezTo>
                    <a:cubicBezTo>
                      <a:pt x="196" y="15"/>
                      <a:pt x="197" y="16"/>
                      <a:pt x="197" y="16"/>
                    </a:cubicBezTo>
                    <a:cubicBezTo>
                      <a:pt x="197" y="17"/>
                      <a:pt x="197" y="18"/>
                      <a:pt x="196" y="18"/>
                    </a:cubicBezTo>
                    <a:cubicBezTo>
                      <a:pt x="192" y="19"/>
                      <a:pt x="187" y="21"/>
                      <a:pt x="183" y="23"/>
                    </a:cubicBezTo>
                    <a:cubicBezTo>
                      <a:pt x="183" y="23"/>
                      <a:pt x="183" y="23"/>
                      <a:pt x="183" y="23"/>
                    </a:cubicBezTo>
                    <a:close/>
                    <a:moveTo>
                      <a:pt x="383" y="18"/>
                    </a:moveTo>
                    <a:cubicBezTo>
                      <a:pt x="383" y="18"/>
                      <a:pt x="383" y="18"/>
                      <a:pt x="383" y="18"/>
                    </a:cubicBezTo>
                    <a:cubicBezTo>
                      <a:pt x="378" y="16"/>
                      <a:pt x="374" y="15"/>
                      <a:pt x="369" y="14"/>
                    </a:cubicBezTo>
                    <a:cubicBezTo>
                      <a:pt x="368" y="14"/>
                      <a:pt x="368" y="13"/>
                      <a:pt x="368" y="12"/>
                    </a:cubicBezTo>
                    <a:cubicBezTo>
                      <a:pt x="368" y="12"/>
                      <a:pt x="369" y="11"/>
                      <a:pt x="370" y="11"/>
                    </a:cubicBezTo>
                    <a:cubicBezTo>
                      <a:pt x="374" y="13"/>
                      <a:pt x="379" y="14"/>
                      <a:pt x="383" y="16"/>
                    </a:cubicBezTo>
                    <a:cubicBezTo>
                      <a:pt x="384" y="16"/>
                      <a:pt x="384" y="17"/>
                      <a:pt x="384" y="17"/>
                    </a:cubicBezTo>
                    <a:cubicBezTo>
                      <a:pt x="384" y="18"/>
                      <a:pt x="383" y="18"/>
                      <a:pt x="383" y="18"/>
                    </a:cubicBezTo>
                    <a:close/>
                    <a:moveTo>
                      <a:pt x="205" y="15"/>
                    </a:moveTo>
                    <a:cubicBezTo>
                      <a:pt x="204" y="15"/>
                      <a:pt x="204" y="15"/>
                      <a:pt x="204" y="14"/>
                    </a:cubicBezTo>
                    <a:cubicBezTo>
                      <a:pt x="204" y="13"/>
                      <a:pt x="204" y="13"/>
                      <a:pt x="205" y="13"/>
                    </a:cubicBezTo>
                    <a:cubicBezTo>
                      <a:pt x="209" y="11"/>
                      <a:pt x="214" y="10"/>
                      <a:pt x="218" y="9"/>
                    </a:cubicBezTo>
                    <a:cubicBezTo>
                      <a:pt x="219" y="9"/>
                      <a:pt x="220" y="9"/>
                      <a:pt x="220" y="10"/>
                    </a:cubicBezTo>
                    <a:cubicBezTo>
                      <a:pt x="220" y="10"/>
                      <a:pt x="220" y="11"/>
                      <a:pt x="219" y="11"/>
                    </a:cubicBezTo>
                    <a:cubicBezTo>
                      <a:pt x="214" y="12"/>
                      <a:pt x="210" y="14"/>
                      <a:pt x="205" y="15"/>
                    </a:cubicBezTo>
                    <a:cubicBezTo>
                      <a:pt x="205" y="15"/>
                      <a:pt x="205" y="15"/>
                      <a:pt x="205" y="15"/>
                    </a:cubicBezTo>
                    <a:close/>
                    <a:moveTo>
                      <a:pt x="360" y="11"/>
                    </a:moveTo>
                    <a:cubicBezTo>
                      <a:pt x="360" y="11"/>
                      <a:pt x="360" y="11"/>
                      <a:pt x="360" y="11"/>
                    </a:cubicBezTo>
                    <a:cubicBezTo>
                      <a:pt x="355" y="10"/>
                      <a:pt x="351" y="9"/>
                      <a:pt x="346" y="8"/>
                    </a:cubicBezTo>
                    <a:cubicBezTo>
                      <a:pt x="345" y="8"/>
                      <a:pt x="345" y="7"/>
                      <a:pt x="345" y="7"/>
                    </a:cubicBezTo>
                    <a:cubicBezTo>
                      <a:pt x="345" y="6"/>
                      <a:pt x="346" y="6"/>
                      <a:pt x="347" y="6"/>
                    </a:cubicBezTo>
                    <a:cubicBezTo>
                      <a:pt x="351" y="7"/>
                      <a:pt x="356" y="8"/>
                      <a:pt x="361" y="9"/>
                    </a:cubicBezTo>
                    <a:cubicBezTo>
                      <a:pt x="361" y="9"/>
                      <a:pt x="362" y="10"/>
                      <a:pt x="361" y="10"/>
                    </a:cubicBezTo>
                    <a:cubicBezTo>
                      <a:pt x="361" y="11"/>
                      <a:pt x="361" y="11"/>
                      <a:pt x="360" y="11"/>
                    </a:cubicBezTo>
                    <a:close/>
                    <a:moveTo>
                      <a:pt x="228" y="9"/>
                    </a:moveTo>
                    <a:cubicBezTo>
                      <a:pt x="227" y="9"/>
                      <a:pt x="227" y="9"/>
                      <a:pt x="227" y="8"/>
                    </a:cubicBezTo>
                    <a:cubicBezTo>
                      <a:pt x="227" y="7"/>
                      <a:pt x="227" y="7"/>
                      <a:pt x="228" y="7"/>
                    </a:cubicBezTo>
                    <a:cubicBezTo>
                      <a:pt x="232" y="6"/>
                      <a:pt x="237" y="5"/>
                      <a:pt x="242" y="4"/>
                    </a:cubicBezTo>
                    <a:cubicBezTo>
                      <a:pt x="242" y="4"/>
                      <a:pt x="243" y="4"/>
                      <a:pt x="243" y="5"/>
                    </a:cubicBezTo>
                    <a:cubicBezTo>
                      <a:pt x="243" y="6"/>
                      <a:pt x="243" y="6"/>
                      <a:pt x="242" y="6"/>
                    </a:cubicBezTo>
                    <a:cubicBezTo>
                      <a:pt x="237" y="7"/>
                      <a:pt x="233" y="8"/>
                      <a:pt x="228" y="9"/>
                    </a:cubicBezTo>
                    <a:cubicBezTo>
                      <a:pt x="228" y="9"/>
                      <a:pt x="228" y="9"/>
                      <a:pt x="228" y="9"/>
                    </a:cubicBezTo>
                    <a:close/>
                    <a:moveTo>
                      <a:pt x="337" y="6"/>
                    </a:moveTo>
                    <a:cubicBezTo>
                      <a:pt x="337" y="6"/>
                      <a:pt x="337" y="6"/>
                      <a:pt x="337" y="6"/>
                    </a:cubicBezTo>
                    <a:cubicBezTo>
                      <a:pt x="332" y="6"/>
                      <a:pt x="327" y="5"/>
                      <a:pt x="323" y="4"/>
                    </a:cubicBezTo>
                    <a:cubicBezTo>
                      <a:pt x="322" y="4"/>
                      <a:pt x="322" y="4"/>
                      <a:pt x="322" y="3"/>
                    </a:cubicBezTo>
                    <a:cubicBezTo>
                      <a:pt x="322" y="2"/>
                      <a:pt x="322" y="2"/>
                      <a:pt x="323" y="2"/>
                    </a:cubicBezTo>
                    <a:cubicBezTo>
                      <a:pt x="328" y="3"/>
                      <a:pt x="333" y="3"/>
                      <a:pt x="337" y="4"/>
                    </a:cubicBezTo>
                    <a:cubicBezTo>
                      <a:pt x="338" y="4"/>
                      <a:pt x="338" y="5"/>
                      <a:pt x="338" y="5"/>
                    </a:cubicBezTo>
                    <a:cubicBezTo>
                      <a:pt x="338" y="6"/>
                      <a:pt x="338" y="6"/>
                      <a:pt x="337" y="6"/>
                    </a:cubicBezTo>
                    <a:close/>
                    <a:moveTo>
                      <a:pt x="251" y="5"/>
                    </a:moveTo>
                    <a:cubicBezTo>
                      <a:pt x="251" y="5"/>
                      <a:pt x="250" y="4"/>
                      <a:pt x="250" y="4"/>
                    </a:cubicBezTo>
                    <a:cubicBezTo>
                      <a:pt x="250" y="3"/>
                      <a:pt x="251" y="3"/>
                      <a:pt x="251" y="3"/>
                    </a:cubicBezTo>
                    <a:cubicBezTo>
                      <a:pt x="256" y="2"/>
                      <a:pt x="261" y="1"/>
                      <a:pt x="265" y="1"/>
                    </a:cubicBezTo>
                    <a:cubicBezTo>
                      <a:pt x="266" y="1"/>
                      <a:pt x="267" y="1"/>
                      <a:pt x="267" y="2"/>
                    </a:cubicBezTo>
                    <a:cubicBezTo>
                      <a:pt x="267" y="3"/>
                      <a:pt x="266" y="3"/>
                      <a:pt x="266" y="3"/>
                    </a:cubicBezTo>
                    <a:cubicBezTo>
                      <a:pt x="261" y="4"/>
                      <a:pt x="256" y="4"/>
                      <a:pt x="251" y="5"/>
                    </a:cubicBezTo>
                    <a:cubicBezTo>
                      <a:pt x="251" y="5"/>
                      <a:pt x="251" y="5"/>
                      <a:pt x="251" y="5"/>
                    </a:cubicBezTo>
                    <a:close/>
                    <a:moveTo>
                      <a:pt x="313" y="3"/>
                    </a:moveTo>
                    <a:cubicBezTo>
                      <a:pt x="313" y="3"/>
                      <a:pt x="313" y="3"/>
                      <a:pt x="313" y="3"/>
                    </a:cubicBezTo>
                    <a:cubicBezTo>
                      <a:pt x="309" y="3"/>
                      <a:pt x="304" y="3"/>
                      <a:pt x="299" y="3"/>
                    </a:cubicBezTo>
                    <a:cubicBezTo>
                      <a:pt x="299" y="3"/>
                      <a:pt x="298" y="2"/>
                      <a:pt x="298" y="1"/>
                    </a:cubicBezTo>
                    <a:cubicBezTo>
                      <a:pt x="298" y="1"/>
                      <a:pt x="299" y="0"/>
                      <a:pt x="299" y="0"/>
                    </a:cubicBezTo>
                    <a:cubicBezTo>
                      <a:pt x="304" y="0"/>
                      <a:pt x="309" y="1"/>
                      <a:pt x="314" y="1"/>
                    </a:cubicBezTo>
                    <a:cubicBezTo>
                      <a:pt x="314" y="1"/>
                      <a:pt x="315" y="2"/>
                      <a:pt x="315" y="2"/>
                    </a:cubicBezTo>
                    <a:cubicBezTo>
                      <a:pt x="315" y="3"/>
                      <a:pt x="314" y="3"/>
                      <a:pt x="313" y="3"/>
                    </a:cubicBezTo>
                    <a:close/>
                    <a:moveTo>
                      <a:pt x="275" y="3"/>
                    </a:moveTo>
                    <a:cubicBezTo>
                      <a:pt x="274" y="3"/>
                      <a:pt x="274" y="2"/>
                      <a:pt x="274" y="2"/>
                    </a:cubicBezTo>
                    <a:cubicBezTo>
                      <a:pt x="274" y="1"/>
                      <a:pt x="274" y="0"/>
                      <a:pt x="275" y="0"/>
                    </a:cubicBezTo>
                    <a:cubicBezTo>
                      <a:pt x="280" y="0"/>
                      <a:pt x="284" y="0"/>
                      <a:pt x="289" y="0"/>
                    </a:cubicBezTo>
                    <a:cubicBezTo>
                      <a:pt x="290" y="0"/>
                      <a:pt x="290" y="0"/>
                      <a:pt x="290" y="0"/>
                    </a:cubicBezTo>
                    <a:cubicBezTo>
                      <a:pt x="290" y="0"/>
                      <a:pt x="291" y="1"/>
                      <a:pt x="291" y="1"/>
                    </a:cubicBezTo>
                    <a:cubicBezTo>
                      <a:pt x="291" y="2"/>
                      <a:pt x="290" y="2"/>
                      <a:pt x="290" y="2"/>
                    </a:cubicBezTo>
                    <a:cubicBezTo>
                      <a:pt x="289" y="2"/>
                      <a:pt x="289" y="2"/>
                      <a:pt x="289" y="2"/>
                    </a:cubicBezTo>
                    <a:cubicBezTo>
                      <a:pt x="284" y="2"/>
                      <a:pt x="280" y="3"/>
                      <a:pt x="275" y="3"/>
                    </a:cubicBezTo>
                    <a:cubicBezTo>
                      <a:pt x="275" y="3"/>
                      <a:pt x="275" y="3"/>
                      <a:pt x="275" y="3"/>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6" name="Freeform 7"/>
              <p:cNvSpPr>
                <a:spLocks/>
              </p:cNvSpPr>
              <p:nvPr userDrawn="1"/>
            </p:nvSpPr>
            <p:spPr bwMode="auto">
              <a:xfrm>
                <a:off x="3303" y="1203"/>
                <a:ext cx="1027" cy="1131"/>
              </a:xfrm>
              <a:custGeom>
                <a:avLst/>
                <a:gdLst>
                  <a:gd name="T0" fmla="*/ 317 w 612"/>
                  <a:gd name="T1" fmla="*/ 646 h 673"/>
                  <a:gd name="T2" fmla="*/ 20 w 612"/>
                  <a:gd name="T3" fmla="*/ 415 h 673"/>
                  <a:gd name="T4" fmla="*/ 53 w 612"/>
                  <a:gd name="T5" fmla="*/ 182 h 673"/>
                  <a:gd name="T6" fmla="*/ 240 w 612"/>
                  <a:gd name="T7" fmla="*/ 42 h 673"/>
                  <a:gd name="T8" fmla="*/ 612 w 612"/>
                  <a:gd name="T9" fmla="*/ 263 h 673"/>
                  <a:gd name="T10" fmla="*/ 610 w 612"/>
                  <a:gd name="T11" fmla="*/ 266 h 673"/>
                  <a:gd name="T12" fmla="*/ 608 w 612"/>
                  <a:gd name="T13" fmla="*/ 264 h 673"/>
                  <a:gd name="T14" fmla="*/ 241 w 612"/>
                  <a:gd name="T15" fmla="*/ 46 h 673"/>
                  <a:gd name="T16" fmla="*/ 57 w 612"/>
                  <a:gd name="T17" fmla="*/ 185 h 673"/>
                  <a:gd name="T18" fmla="*/ 25 w 612"/>
                  <a:gd name="T19" fmla="*/ 414 h 673"/>
                  <a:gd name="T20" fmla="*/ 391 w 612"/>
                  <a:gd name="T21" fmla="*/ 632 h 673"/>
                  <a:gd name="T22" fmla="*/ 394 w 612"/>
                  <a:gd name="T23" fmla="*/ 633 h 673"/>
                  <a:gd name="T24" fmla="*/ 393 w 612"/>
                  <a:gd name="T25" fmla="*/ 636 h 673"/>
                  <a:gd name="T26" fmla="*/ 317 w 612"/>
                  <a:gd name="T27" fmla="*/ 646 h 6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12" h="673">
                    <a:moveTo>
                      <a:pt x="317" y="646"/>
                    </a:moveTo>
                    <a:cubicBezTo>
                      <a:pt x="181" y="646"/>
                      <a:pt x="56" y="553"/>
                      <a:pt x="20" y="415"/>
                    </a:cubicBezTo>
                    <a:cubicBezTo>
                      <a:pt x="0" y="336"/>
                      <a:pt x="12" y="253"/>
                      <a:pt x="53" y="182"/>
                    </a:cubicBezTo>
                    <a:cubicBezTo>
                      <a:pt x="95" y="112"/>
                      <a:pt x="161" y="62"/>
                      <a:pt x="240" y="42"/>
                    </a:cubicBezTo>
                    <a:cubicBezTo>
                      <a:pt x="403" y="0"/>
                      <a:pt x="570" y="99"/>
                      <a:pt x="612" y="263"/>
                    </a:cubicBezTo>
                    <a:cubicBezTo>
                      <a:pt x="612" y="264"/>
                      <a:pt x="612" y="266"/>
                      <a:pt x="610" y="266"/>
                    </a:cubicBezTo>
                    <a:cubicBezTo>
                      <a:pt x="609" y="266"/>
                      <a:pt x="608" y="265"/>
                      <a:pt x="608" y="264"/>
                    </a:cubicBezTo>
                    <a:cubicBezTo>
                      <a:pt x="566" y="103"/>
                      <a:pt x="402" y="5"/>
                      <a:pt x="241" y="46"/>
                    </a:cubicBezTo>
                    <a:cubicBezTo>
                      <a:pt x="163" y="66"/>
                      <a:pt x="98" y="115"/>
                      <a:pt x="57" y="185"/>
                    </a:cubicBezTo>
                    <a:cubicBezTo>
                      <a:pt x="16" y="254"/>
                      <a:pt x="5" y="336"/>
                      <a:pt x="25" y="414"/>
                    </a:cubicBezTo>
                    <a:cubicBezTo>
                      <a:pt x="66" y="575"/>
                      <a:pt x="231" y="673"/>
                      <a:pt x="391" y="632"/>
                    </a:cubicBezTo>
                    <a:cubicBezTo>
                      <a:pt x="393" y="631"/>
                      <a:pt x="394" y="632"/>
                      <a:pt x="394" y="633"/>
                    </a:cubicBezTo>
                    <a:cubicBezTo>
                      <a:pt x="395" y="635"/>
                      <a:pt x="394" y="636"/>
                      <a:pt x="393" y="636"/>
                    </a:cubicBezTo>
                    <a:cubicBezTo>
                      <a:pt x="367" y="643"/>
                      <a:pt x="342" y="646"/>
                      <a:pt x="317" y="646"/>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7" name="Freeform 8"/>
              <p:cNvSpPr>
                <a:spLocks/>
              </p:cNvSpPr>
              <p:nvPr userDrawn="1"/>
            </p:nvSpPr>
            <p:spPr bwMode="auto">
              <a:xfrm>
                <a:off x="3424" y="1365"/>
                <a:ext cx="819" cy="816"/>
              </a:xfrm>
              <a:custGeom>
                <a:avLst/>
                <a:gdLst>
                  <a:gd name="T0" fmla="*/ 244 w 488"/>
                  <a:gd name="T1" fmla="*/ 486 h 486"/>
                  <a:gd name="T2" fmla="*/ 0 w 488"/>
                  <a:gd name="T3" fmla="*/ 243 h 486"/>
                  <a:gd name="T4" fmla="*/ 244 w 488"/>
                  <a:gd name="T5" fmla="*/ 0 h 486"/>
                  <a:gd name="T6" fmla="*/ 247 w 488"/>
                  <a:gd name="T7" fmla="*/ 2 h 486"/>
                  <a:gd name="T8" fmla="*/ 244 w 488"/>
                  <a:gd name="T9" fmla="*/ 5 h 486"/>
                  <a:gd name="T10" fmla="*/ 5 w 488"/>
                  <a:gd name="T11" fmla="*/ 243 h 486"/>
                  <a:gd name="T12" fmla="*/ 244 w 488"/>
                  <a:gd name="T13" fmla="*/ 481 h 486"/>
                  <a:gd name="T14" fmla="*/ 484 w 488"/>
                  <a:gd name="T15" fmla="*/ 243 h 486"/>
                  <a:gd name="T16" fmla="*/ 486 w 488"/>
                  <a:gd name="T17" fmla="*/ 241 h 486"/>
                  <a:gd name="T18" fmla="*/ 488 w 488"/>
                  <a:gd name="T19" fmla="*/ 243 h 486"/>
                  <a:gd name="T20" fmla="*/ 244 w 488"/>
                  <a:gd name="T21" fmla="*/ 486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8" h="486">
                    <a:moveTo>
                      <a:pt x="244" y="486"/>
                    </a:moveTo>
                    <a:cubicBezTo>
                      <a:pt x="110" y="486"/>
                      <a:pt x="0" y="377"/>
                      <a:pt x="0" y="243"/>
                    </a:cubicBezTo>
                    <a:cubicBezTo>
                      <a:pt x="0" y="109"/>
                      <a:pt x="110" y="0"/>
                      <a:pt x="244" y="0"/>
                    </a:cubicBezTo>
                    <a:cubicBezTo>
                      <a:pt x="246" y="0"/>
                      <a:pt x="247" y="1"/>
                      <a:pt x="247" y="2"/>
                    </a:cubicBezTo>
                    <a:cubicBezTo>
                      <a:pt x="247" y="4"/>
                      <a:pt x="246" y="5"/>
                      <a:pt x="244" y="5"/>
                    </a:cubicBezTo>
                    <a:cubicBezTo>
                      <a:pt x="112" y="5"/>
                      <a:pt x="5" y="112"/>
                      <a:pt x="5" y="243"/>
                    </a:cubicBezTo>
                    <a:cubicBezTo>
                      <a:pt x="5" y="374"/>
                      <a:pt x="112" y="481"/>
                      <a:pt x="244" y="481"/>
                    </a:cubicBezTo>
                    <a:cubicBezTo>
                      <a:pt x="376" y="481"/>
                      <a:pt x="484" y="374"/>
                      <a:pt x="484" y="243"/>
                    </a:cubicBezTo>
                    <a:cubicBezTo>
                      <a:pt x="484" y="242"/>
                      <a:pt x="485" y="241"/>
                      <a:pt x="486" y="241"/>
                    </a:cubicBezTo>
                    <a:cubicBezTo>
                      <a:pt x="487" y="241"/>
                      <a:pt x="488" y="242"/>
                      <a:pt x="488" y="243"/>
                    </a:cubicBezTo>
                    <a:cubicBezTo>
                      <a:pt x="488" y="377"/>
                      <a:pt x="379" y="486"/>
                      <a:pt x="244" y="486"/>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8" name="Freeform 9"/>
              <p:cNvSpPr>
                <a:spLocks noEditPoints="1"/>
              </p:cNvSpPr>
              <p:nvPr userDrawn="1"/>
            </p:nvSpPr>
            <p:spPr bwMode="auto">
              <a:xfrm>
                <a:off x="3877" y="1770"/>
                <a:ext cx="552" cy="595"/>
              </a:xfrm>
              <a:custGeom>
                <a:avLst/>
                <a:gdLst>
                  <a:gd name="T0" fmla="*/ 3 w 329"/>
                  <a:gd name="T1" fmla="*/ 354 h 354"/>
                  <a:gd name="T2" fmla="*/ 0 w 329"/>
                  <a:gd name="T3" fmla="*/ 317 h 354"/>
                  <a:gd name="T4" fmla="*/ 2 w 329"/>
                  <a:gd name="T5" fmla="*/ 317 h 354"/>
                  <a:gd name="T6" fmla="*/ 208 w 329"/>
                  <a:gd name="T7" fmla="*/ 216 h 354"/>
                  <a:gd name="T8" fmla="*/ 292 w 329"/>
                  <a:gd name="T9" fmla="*/ 2 h 354"/>
                  <a:gd name="T10" fmla="*/ 292 w 329"/>
                  <a:gd name="T11" fmla="*/ 0 h 354"/>
                  <a:gd name="T12" fmla="*/ 329 w 329"/>
                  <a:gd name="T13" fmla="*/ 0 h 354"/>
                  <a:gd name="T14" fmla="*/ 329 w 329"/>
                  <a:gd name="T15" fmla="*/ 2 h 354"/>
                  <a:gd name="T16" fmla="*/ 235 w 329"/>
                  <a:gd name="T17" fmla="*/ 241 h 354"/>
                  <a:gd name="T18" fmla="*/ 5 w 329"/>
                  <a:gd name="T19" fmla="*/ 354 h 354"/>
                  <a:gd name="T20" fmla="*/ 3 w 329"/>
                  <a:gd name="T21" fmla="*/ 354 h 354"/>
                  <a:gd name="T22" fmla="*/ 4 w 329"/>
                  <a:gd name="T23" fmla="*/ 321 h 354"/>
                  <a:gd name="T24" fmla="*/ 6 w 329"/>
                  <a:gd name="T25" fmla="*/ 350 h 354"/>
                  <a:gd name="T26" fmla="*/ 232 w 329"/>
                  <a:gd name="T27" fmla="*/ 239 h 354"/>
                  <a:gd name="T28" fmla="*/ 326 w 329"/>
                  <a:gd name="T29" fmla="*/ 4 h 354"/>
                  <a:gd name="T30" fmla="*/ 296 w 329"/>
                  <a:gd name="T31" fmla="*/ 4 h 354"/>
                  <a:gd name="T32" fmla="*/ 211 w 329"/>
                  <a:gd name="T33" fmla="*/ 219 h 354"/>
                  <a:gd name="T34" fmla="*/ 4 w 329"/>
                  <a:gd name="T35" fmla="*/ 321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9" h="354">
                    <a:moveTo>
                      <a:pt x="3" y="354"/>
                    </a:moveTo>
                    <a:cubicBezTo>
                      <a:pt x="0" y="317"/>
                      <a:pt x="0" y="317"/>
                      <a:pt x="0" y="317"/>
                    </a:cubicBezTo>
                    <a:cubicBezTo>
                      <a:pt x="2" y="317"/>
                      <a:pt x="2" y="317"/>
                      <a:pt x="2" y="317"/>
                    </a:cubicBezTo>
                    <a:cubicBezTo>
                      <a:pt x="81" y="311"/>
                      <a:pt x="154" y="275"/>
                      <a:pt x="208" y="216"/>
                    </a:cubicBezTo>
                    <a:cubicBezTo>
                      <a:pt x="262" y="158"/>
                      <a:pt x="292" y="82"/>
                      <a:pt x="292" y="2"/>
                    </a:cubicBezTo>
                    <a:cubicBezTo>
                      <a:pt x="292" y="0"/>
                      <a:pt x="292" y="0"/>
                      <a:pt x="292" y="0"/>
                    </a:cubicBezTo>
                    <a:cubicBezTo>
                      <a:pt x="329" y="0"/>
                      <a:pt x="329" y="0"/>
                      <a:pt x="329" y="0"/>
                    </a:cubicBezTo>
                    <a:cubicBezTo>
                      <a:pt x="329" y="2"/>
                      <a:pt x="329" y="2"/>
                      <a:pt x="329" y="2"/>
                    </a:cubicBezTo>
                    <a:cubicBezTo>
                      <a:pt x="329" y="91"/>
                      <a:pt x="296" y="176"/>
                      <a:pt x="235" y="241"/>
                    </a:cubicBezTo>
                    <a:cubicBezTo>
                      <a:pt x="175" y="307"/>
                      <a:pt x="93" y="346"/>
                      <a:pt x="5" y="354"/>
                    </a:cubicBezTo>
                    <a:lnTo>
                      <a:pt x="3" y="354"/>
                    </a:lnTo>
                    <a:close/>
                    <a:moveTo>
                      <a:pt x="4" y="321"/>
                    </a:moveTo>
                    <a:cubicBezTo>
                      <a:pt x="6" y="350"/>
                      <a:pt x="6" y="350"/>
                      <a:pt x="6" y="350"/>
                    </a:cubicBezTo>
                    <a:cubicBezTo>
                      <a:pt x="93" y="342"/>
                      <a:pt x="173" y="303"/>
                      <a:pt x="232" y="239"/>
                    </a:cubicBezTo>
                    <a:cubicBezTo>
                      <a:pt x="292" y="175"/>
                      <a:pt x="325" y="91"/>
                      <a:pt x="326" y="4"/>
                    </a:cubicBezTo>
                    <a:cubicBezTo>
                      <a:pt x="296" y="4"/>
                      <a:pt x="296" y="4"/>
                      <a:pt x="296" y="4"/>
                    </a:cubicBezTo>
                    <a:cubicBezTo>
                      <a:pt x="295" y="84"/>
                      <a:pt x="265" y="160"/>
                      <a:pt x="211" y="219"/>
                    </a:cubicBezTo>
                    <a:cubicBezTo>
                      <a:pt x="156" y="277"/>
                      <a:pt x="83" y="313"/>
                      <a:pt x="4" y="321"/>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9" name="Freeform 10"/>
              <p:cNvSpPr>
                <a:spLocks/>
              </p:cNvSpPr>
              <p:nvPr userDrawn="1"/>
            </p:nvSpPr>
            <p:spPr bwMode="auto">
              <a:xfrm>
                <a:off x="4201" y="2015"/>
                <a:ext cx="309" cy="292"/>
              </a:xfrm>
              <a:custGeom>
                <a:avLst/>
                <a:gdLst>
                  <a:gd name="T0" fmla="*/ 302 w 309"/>
                  <a:gd name="T1" fmla="*/ 292 h 292"/>
                  <a:gd name="T2" fmla="*/ 0 w 309"/>
                  <a:gd name="T3" fmla="*/ 5 h 292"/>
                  <a:gd name="T4" fmla="*/ 5 w 309"/>
                  <a:gd name="T5" fmla="*/ 0 h 292"/>
                  <a:gd name="T6" fmla="*/ 309 w 309"/>
                  <a:gd name="T7" fmla="*/ 287 h 292"/>
                  <a:gd name="T8" fmla="*/ 302 w 309"/>
                  <a:gd name="T9" fmla="*/ 292 h 292"/>
                </a:gdLst>
                <a:ahLst/>
                <a:cxnLst>
                  <a:cxn ang="0">
                    <a:pos x="T0" y="T1"/>
                  </a:cxn>
                  <a:cxn ang="0">
                    <a:pos x="T2" y="T3"/>
                  </a:cxn>
                  <a:cxn ang="0">
                    <a:pos x="T4" y="T5"/>
                  </a:cxn>
                  <a:cxn ang="0">
                    <a:pos x="T6" y="T7"/>
                  </a:cxn>
                  <a:cxn ang="0">
                    <a:pos x="T8" y="T9"/>
                  </a:cxn>
                </a:cxnLst>
                <a:rect l="0" t="0" r="r" b="b"/>
                <a:pathLst>
                  <a:path w="309" h="292">
                    <a:moveTo>
                      <a:pt x="302" y="292"/>
                    </a:moveTo>
                    <a:lnTo>
                      <a:pt x="0" y="5"/>
                    </a:lnTo>
                    <a:lnTo>
                      <a:pt x="5" y="0"/>
                    </a:lnTo>
                    <a:lnTo>
                      <a:pt x="309" y="287"/>
                    </a:lnTo>
                    <a:lnTo>
                      <a:pt x="302" y="292"/>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0" name="Freeform 11"/>
              <p:cNvSpPr>
                <a:spLocks/>
              </p:cNvSpPr>
              <p:nvPr userDrawn="1"/>
            </p:nvSpPr>
            <p:spPr bwMode="auto">
              <a:xfrm>
                <a:off x="4285" y="1655"/>
                <a:ext cx="871" cy="101"/>
              </a:xfrm>
              <a:custGeom>
                <a:avLst/>
                <a:gdLst>
                  <a:gd name="T0" fmla="*/ 0 w 871"/>
                  <a:gd name="T1" fmla="*/ 101 h 101"/>
                  <a:gd name="T2" fmla="*/ 0 w 871"/>
                  <a:gd name="T3" fmla="*/ 93 h 101"/>
                  <a:gd name="T4" fmla="*/ 871 w 871"/>
                  <a:gd name="T5" fmla="*/ 0 h 101"/>
                  <a:gd name="T6" fmla="*/ 871 w 871"/>
                  <a:gd name="T7" fmla="*/ 7 h 101"/>
                  <a:gd name="T8" fmla="*/ 0 w 871"/>
                  <a:gd name="T9" fmla="*/ 101 h 101"/>
                </a:gdLst>
                <a:ahLst/>
                <a:cxnLst>
                  <a:cxn ang="0">
                    <a:pos x="T0" y="T1"/>
                  </a:cxn>
                  <a:cxn ang="0">
                    <a:pos x="T2" y="T3"/>
                  </a:cxn>
                  <a:cxn ang="0">
                    <a:pos x="T4" y="T5"/>
                  </a:cxn>
                  <a:cxn ang="0">
                    <a:pos x="T6" y="T7"/>
                  </a:cxn>
                  <a:cxn ang="0">
                    <a:pos x="T8" y="T9"/>
                  </a:cxn>
                </a:cxnLst>
                <a:rect l="0" t="0" r="r" b="b"/>
                <a:pathLst>
                  <a:path w="871" h="101">
                    <a:moveTo>
                      <a:pt x="0" y="101"/>
                    </a:moveTo>
                    <a:lnTo>
                      <a:pt x="0" y="93"/>
                    </a:lnTo>
                    <a:lnTo>
                      <a:pt x="871" y="0"/>
                    </a:lnTo>
                    <a:lnTo>
                      <a:pt x="871" y="7"/>
                    </a:lnTo>
                    <a:lnTo>
                      <a:pt x="0" y="101"/>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1" name="Freeform 12"/>
              <p:cNvSpPr>
                <a:spLocks noEditPoints="1"/>
              </p:cNvSpPr>
              <p:nvPr userDrawn="1"/>
            </p:nvSpPr>
            <p:spPr bwMode="auto">
              <a:xfrm>
                <a:off x="4309" y="1502"/>
                <a:ext cx="99" cy="126"/>
              </a:xfrm>
              <a:custGeom>
                <a:avLst/>
                <a:gdLst>
                  <a:gd name="T0" fmla="*/ 23 w 59"/>
                  <a:gd name="T1" fmla="*/ 75 h 75"/>
                  <a:gd name="T2" fmla="*/ 23 w 59"/>
                  <a:gd name="T3" fmla="*/ 73 h 75"/>
                  <a:gd name="T4" fmla="*/ 1 w 59"/>
                  <a:gd name="T5" fmla="*/ 18 h 75"/>
                  <a:gd name="T6" fmla="*/ 0 w 59"/>
                  <a:gd name="T7" fmla="*/ 17 h 75"/>
                  <a:gd name="T8" fmla="*/ 33 w 59"/>
                  <a:gd name="T9" fmla="*/ 0 h 75"/>
                  <a:gd name="T10" fmla="*/ 34 w 59"/>
                  <a:gd name="T11" fmla="*/ 2 h 75"/>
                  <a:gd name="T12" fmla="*/ 58 w 59"/>
                  <a:gd name="T13" fmla="*/ 63 h 75"/>
                  <a:gd name="T14" fmla="*/ 59 w 59"/>
                  <a:gd name="T15" fmla="*/ 65 h 75"/>
                  <a:gd name="T16" fmla="*/ 23 w 59"/>
                  <a:gd name="T17" fmla="*/ 75 h 75"/>
                  <a:gd name="T18" fmla="*/ 5 w 59"/>
                  <a:gd name="T19" fmla="*/ 18 h 75"/>
                  <a:gd name="T20" fmla="*/ 26 w 59"/>
                  <a:gd name="T21" fmla="*/ 70 h 75"/>
                  <a:gd name="T22" fmla="*/ 54 w 59"/>
                  <a:gd name="T23" fmla="*/ 62 h 75"/>
                  <a:gd name="T24" fmla="*/ 32 w 59"/>
                  <a:gd name="T25" fmla="*/ 5 h 75"/>
                  <a:gd name="T26" fmla="*/ 5 w 59"/>
                  <a:gd name="T27" fmla="*/ 1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9" h="75">
                    <a:moveTo>
                      <a:pt x="23" y="75"/>
                    </a:moveTo>
                    <a:cubicBezTo>
                      <a:pt x="23" y="73"/>
                      <a:pt x="23" y="73"/>
                      <a:pt x="23" y="73"/>
                    </a:cubicBezTo>
                    <a:cubicBezTo>
                      <a:pt x="17" y="54"/>
                      <a:pt x="10" y="36"/>
                      <a:pt x="1" y="18"/>
                    </a:cubicBezTo>
                    <a:cubicBezTo>
                      <a:pt x="0" y="17"/>
                      <a:pt x="0" y="17"/>
                      <a:pt x="0" y="17"/>
                    </a:cubicBezTo>
                    <a:cubicBezTo>
                      <a:pt x="33" y="0"/>
                      <a:pt x="33" y="0"/>
                      <a:pt x="33" y="0"/>
                    </a:cubicBezTo>
                    <a:cubicBezTo>
                      <a:pt x="34" y="2"/>
                      <a:pt x="34" y="2"/>
                      <a:pt x="34" y="2"/>
                    </a:cubicBezTo>
                    <a:cubicBezTo>
                      <a:pt x="44" y="21"/>
                      <a:pt x="52" y="42"/>
                      <a:pt x="58" y="63"/>
                    </a:cubicBezTo>
                    <a:cubicBezTo>
                      <a:pt x="59" y="65"/>
                      <a:pt x="59" y="65"/>
                      <a:pt x="59" y="65"/>
                    </a:cubicBezTo>
                    <a:lnTo>
                      <a:pt x="23" y="75"/>
                    </a:lnTo>
                    <a:close/>
                    <a:moveTo>
                      <a:pt x="5" y="18"/>
                    </a:moveTo>
                    <a:cubicBezTo>
                      <a:pt x="14" y="35"/>
                      <a:pt x="20" y="53"/>
                      <a:pt x="26" y="70"/>
                    </a:cubicBezTo>
                    <a:cubicBezTo>
                      <a:pt x="54" y="62"/>
                      <a:pt x="54" y="62"/>
                      <a:pt x="54" y="62"/>
                    </a:cubicBezTo>
                    <a:cubicBezTo>
                      <a:pt x="49" y="42"/>
                      <a:pt x="41" y="23"/>
                      <a:pt x="32" y="5"/>
                    </a:cubicBezTo>
                    <a:lnTo>
                      <a:pt x="5" y="18"/>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2" name="Freeform 13"/>
              <p:cNvSpPr>
                <a:spLocks/>
              </p:cNvSpPr>
              <p:nvPr userDrawn="1"/>
            </p:nvSpPr>
            <p:spPr bwMode="auto">
              <a:xfrm>
                <a:off x="4194" y="1023"/>
                <a:ext cx="677" cy="486"/>
              </a:xfrm>
              <a:custGeom>
                <a:avLst/>
                <a:gdLst>
                  <a:gd name="T0" fmla="*/ 4 w 677"/>
                  <a:gd name="T1" fmla="*/ 486 h 486"/>
                  <a:gd name="T2" fmla="*/ 0 w 677"/>
                  <a:gd name="T3" fmla="*/ 479 h 486"/>
                  <a:gd name="T4" fmla="*/ 672 w 677"/>
                  <a:gd name="T5" fmla="*/ 0 h 486"/>
                  <a:gd name="T6" fmla="*/ 677 w 677"/>
                  <a:gd name="T7" fmla="*/ 7 h 486"/>
                  <a:gd name="T8" fmla="*/ 4 w 677"/>
                  <a:gd name="T9" fmla="*/ 486 h 486"/>
                </a:gdLst>
                <a:ahLst/>
                <a:cxnLst>
                  <a:cxn ang="0">
                    <a:pos x="T0" y="T1"/>
                  </a:cxn>
                  <a:cxn ang="0">
                    <a:pos x="T2" y="T3"/>
                  </a:cxn>
                  <a:cxn ang="0">
                    <a:pos x="T4" y="T5"/>
                  </a:cxn>
                  <a:cxn ang="0">
                    <a:pos x="T6" y="T7"/>
                  </a:cxn>
                  <a:cxn ang="0">
                    <a:pos x="T8" y="T9"/>
                  </a:cxn>
                </a:cxnLst>
                <a:rect l="0" t="0" r="r" b="b"/>
                <a:pathLst>
                  <a:path w="677" h="486">
                    <a:moveTo>
                      <a:pt x="4" y="486"/>
                    </a:moveTo>
                    <a:lnTo>
                      <a:pt x="0" y="479"/>
                    </a:lnTo>
                    <a:lnTo>
                      <a:pt x="672" y="0"/>
                    </a:lnTo>
                    <a:lnTo>
                      <a:pt x="677" y="7"/>
                    </a:lnTo>
                    <a:lnTo>
                      <a:pt x="4" y="48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3" name="Freeform 14"/>
              <p:cNvSpPr>
                <a:spLocks noEditPoints="1"/>
              </p:cNvSpPr>
              <p:nvPr userDrawn="1"/>
            </p:nvSpPr>
            <p:spPr bwMode="auto">
              <a:xfrm>
                <a:off x="3238" y="1770"/>
                <a:ext cx="340" cy="524"/>
              </a:xfrm>
              <a:custGeom>
                <a:avLst/>
                <a:gdLst>
                  <a:gd name="T0" fmla="*/ 185 w 203"/>
                  <a:gd name="T1" fmla="*/ 312 h 312"/>
                  <a:gd name="T2" fmla="*/ 183 w 203"/>
                  <a:gd name="T3" fmla="*/ 311 h 312"/>
                  <a:gd name="T4" fmla="*/ 0 w 203"/>
                  <a:gd name="T5" fmla="*/ 2 h 312"/>
                  <a:gd name="T6" fmla="*/ 0 w 203"/>
                  <a:gd name="T7" fmla="*/ 0 h 312"/>
                  <a:gd name="T8" fmla="*/ 37 w 203"/>
                  <a:gd name="T9" fmla="*/ 0 h 312"/>
                  <a:gd name="T10" fmla="*/ 37 w 203"/>
                  <a:gd name="T11" fmla="*/ 2 h 312"/>
                  <a:gd name="T12" fmla="*/ 201 w 203"/>
                  <a:gd name="T13" fmla="*/ 279 h 312"/>
                  <a:gd name="T14" fmla="*/ 203 w 203"/>
                  <a:gd name="T15" fmla="*/ 280 h 312"/>
                  <a:gd name="T16" fmla="*/ 185 w 203"/>
                  <a:gd name="T17" fmla="*/ 312 h 312"/>
                  <a:gd name="T18" fmla="*/ 4 w 203"/>
                  <a:gd name="T19" fmla="*/ 4 h 312"/>
                  <a:gd name="T20" fmla="*/ 183 w 203"/>
                  <a:gd name="T21" fmla="*/ 307 h 312"/>
                  <a:gd name="T22" fmla="*/ 198 w 203"/>
                  <a:gd name="T23" fmla="*/ 281 h 312"/>
                  <a:gd name="T24" fmla="*/ 34 w 203"/>
                  <a:gd name="T25" fmla="*/ 4 h 312"/>
                  <a:gd name="T26" fmla="*/ 4 w 203"/>
                  <a:gd name="T27" fmla="*/ 4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3" h="312">
                    <a:moveTo>
                      <a:pt x="185" y="312"/>
                    </a:moveTo>
                    <a:cubicBezTo>
                      <a:pt x="183" y="311"/>
                      <a:pt x="183" y="311"/>
                      <a:pt x="183" y="311"/>
                    </a:cubicBezTo>
                    <a:cubicBezTo>
                      <a:pt x="70" y="249"/>
                      <a:pt x="0" y="130"/>
                      <a:pt x="0" y="2"/>
                    </a:cubicBezTo>
                    <a:cubicBezTo>
                      <a:pt x="0" y="0"/>
                      <a:pt x="0" y="0"/>
                      <a:pt x="0" y="0"/>
                    </a:cubicBezTo>
                    <a:cubicBezTo>
                      <a:pt x="37" y="0"/>
                      <a:pt x="37" y="0"/>
                      <a:pt x="37" y="0"/>
                    </a:cubicBezTo>
                    <a:cubicBezTo>
                      <a:pt x="37" y="2"/>
                      <a:pt x="37" y="2"/>
                      <a:pt x="37" y="2"/>
                    </a:cubicBezTo>
                    <a:cubicBezTo>
                      <a:pt x="37" y="117"/>
                      <a:pt x="100" y="223"/>
                      <a:pt x="201" y="279"/>
                    </a:cubicBezTo>
                    <a:cubicBezTo>
                      <a:pt x="203" y="280"/>
                      <a:pt x="203" y="280"/>
                      <a:pt x="203" y="280"/>
                    </a:cubicBezTo>
                    <a:lnTo>
                      <a:pt x="185" y="312"/>
                    </a:lnTo>
                    <a:close/>
                    <a:moveTo>
                      <a:pt x="4" y="4"/>
                    </a:moveTo>
                    <a:cubicBezTo>
                      <a:pt x="4" y="129"/>
                      <a:pt x="73" y="245"/>
                      <a:pt x="183" y="307"/>
                    </a:cubicBezTo>
                    <a:cubicBezTo>
                      <a:pt x="198" y="281"/>
                      <a:pt x="198" y="281"/>
                      <a:pt x="198" y="281"/>
                    </a:cubicBezTo>
                    <a:cubicBezTo>
                      <a:pt x="97" y="224"/>
                      <a:pt x="34" y="118"/>
                      <a:pt x="34" y="4"/>
                    </a:cubicBezTo>
                    <a:lnTo>
                      <a:pt x="4" y="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4" name="Freeform 15"/>
              <p:cNvSpPr>
                <a:spLocks/>
              </p:cNvSpPr>
              <p:nvPr userDrawn="1"/>
            </p:nvSpPr>
            <p:spPr bwMode="auto">
              <a:xfrm>
                <a:off x="3286" y="2112"/>
                <a:ext cx="333" cy="488"/>
              </a:xfrm>
              <a:custGeom>
                <a:avLst/>
                <a:gdLst>
                  <a:gd name="T0" fmla="*/ 7 w 333"/>
                  <a:gd name="T1" fmla="*/ 488 h 488"/>
                  <a:gd name="T2" fmla="*/ 0 w 333"/>
                  <a:gd name="T3" fmla="*/ 483 h 488"/>
                  <a:gd name="T4" fmla="*/ 326 w 333"/>
                  <a:gd name="T5" fmla="*/ 0 h 488"/>
                  <a:gd name="T6" fmla="*/ 333 w 333"/>
                  <a:gd name="T7" fmla="*/ 4 h 488"/>
                  <a:gd name="T8" fmla="*/ 7 w 333"/>
                  <a:gd name="T9" fmla="*/ 488 h 488"/>
                </a:gdLst>
                <a:ahLst/>
                <a:cxnLst>
                  <a:cxn ang="0">
                    <a:pos x="T0" y="T1"/>
                  </a:cxn>
                  <a:cxn ang="0">
                    <a:pos x="T2" y="T3"/>
                  </a:cxn>
                  <a:cxn ang="0">
                    <a:pos x="T4" y="T5"/>
                  </a:cxn>
                  <a:cxn ang="0">
                    <a:pos x="T6" y="T7"/>
                  </a:cxn>
                  <a:cxn ang="0">
                    <a:pos x="T8" y="T9"/>
                  </a:cxn>
                </a:cxnLst>
                <a:rect l="0" t="0" r="r" b="b"/>
                <a:pathLst>
                  <a:path w="333" h="488">
                    <a:moveTo>
                      <a:pt x="7" y="488"/>
                    </a:moveTo>
                    <a:lnTo>
                      <a:pt x="0" y="483"/>
                    </a:lnTo>
                    <a:lnTo>
                      <a:pt x="326" y="0"/>
                    </a:lnTo>
                    <a:lnTo>
                      <a:pt x="333" y="4"/>
                    </a:lnTo>
                    <a:lnTo>
                      <a:pt x="7" y="488"/>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5" name="Freeform 16"/>
              <p:cNvSpPr>
                <a:spLocks/>
              </p:cNvSpPr>
              <p:nvPr userDrawn="1"/>
            </p:nvSpPr>
            <p:spPr bwMode="auto">
              <a:xfrm>
                <a:off x="2944" y="1507"/>
                <a:ext cx="460" cy="148"/>
              </a:xfrm>
              <a:custGeom>
                <a:avLst/>
                <a:gdLst>
                  <a:gd name="T0" fmla="*/ 458 w 460"/>
                  <a:gd name="T1" fmla="*/ 148 h 148"/>
                  <a:gd name="T2" fmla="*/ 0 w 460"/>
                  <a:gd name="T3" fmla="*/ 7 h 148"/>
                  <a:gd name="T4" fmla="*/ 1 w 460"/>
                  <a:gd name="T5" fmla="*/ 0 h 148"/>
                  <a:gd name="T6" fmla="*/ 460 w 460"/>
                  <a:gd name="T7" fmla="*/ 142 h 148"/>
                  <a:gd name="T8" fmla="*/ 458 w 460"/>
                  <a:gd name="T9" fmla="*/ 148 h 148"/>
                </a:gdLst>
                <a:ahLst/>
                <a:cxnLst>
                  <a:cxn ang="0">
                    <a:pos x="T0" y="T1"/>
                  </a:cxn>
                  <a:cxn ang="0">
                    <a:pos x="T2" y="T3"/>
                  </a:cxn>
                  <a:cxn ang="0">
                    <a:pos x="T4" y="T5"/>
                  </a:cxn>
                  <a:cxn ang="0">
                    <a:pos x="T6" y="T7"/>
                  </a:cxn>
                  <a:cxn ang="0">
                    <a:pos x="T8" y="T9"/>
                  </a:cxn>
                </a:cxnLst>
                <a:rect l="0" t="0" r="r" b="b"/>
                <a:pathLst>
                  <a:path w="460" h="148">
                    <a:moveTo>
                      <a:pt x="458" y="148"/>
                    </a:moveTo>
                    <a:lnTo>
                      <a:pt x="0" y="7"/>
                    </a:lnTo>
                    <a:lnTo>
                      <a:pt x="1" y="0"/>
                    </a:lnTo>
                    <a:lnTo>
                      <a:pt x="460" y="142"/>
                    </a:lnTo>
                    <a:lnTo>
                      <a:pt x="458" y="148"/>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6" name="Freeform 17"/>
              <p:cNvSpPr>
                <a:spLocks/>
              </p:cNvSpPr>
              <p:nvPr userDrawn="1"/>
            </p:nvSpPr>
            <p:spPr bwMode="auto">
              <a:xfrm>
                <a:off x="2049" y="1877"/>
                <a:ext cx="1291" cy="177"/>
              </a:xfrm>
              <a:custGeom>
                <a:avLst/>
                <a:gdLst>
                  <a:gd name="T0" fmla="*/ 2 w 1291"/>
                  <a:gd name="T1" fmla="*/ 177 h 177"/>
                  <a:gd name="T2" fmla="*/ 0 w 1291"/>
                  <a:gd name="T3" fmla="*/ 168 h 177"/>
                  <a:gd name="T4" fmla="*/ 1289 w 1291"/>
                  <a:gd name="T5" fmla="*/ 0 h 177"/>
                  <a:gd name="T6" fmla="*/ 1291 w 1291"/>
                  <a:gd name="T7" fmla="*/ 9 h 177"/>
                  <a:gd name="T8" fmla="*/ 2 w 1291"/>
                  <a:gd name="T9" fmla="*/ 177 h 177"/>
                </a:gdLst>
                <a:ahLst/>
                <a:cxnLst>
                  <a:cxn ang="0">
                    <a:pos x="T0" y="T1"/>
                  </a:cxn>
                  <a:cxn ang="0">
                    <a:pos x="T2" y="T3"/>
                  </a:cxn>
                  <a:cxn ang="0">
                    <a:pos x="T4" y="T5"/>
                  </a:cxn>
                  <a:cxn ang="0">
                    <a:pos x="T6" y="T7"/>
                  </a:cxn>
                  <a:cxn ang="0">
                    <a:pos x="T8" y="T9"/>
                  </a:cxn>
                </a:cxnLst>
                <a:rect l="0" t="0" r="r" b="b"/>
                <a:pathLst>
                  <a:path w="1291" h="177">
                    <a:moveTo>
                      <a:pt x="2" y="177"/>
                    </a:moveTo>
                    <a:lnTo>
                      <a:pt x="0" y="168"/>
                    </a:lnTo>
                    <a:lnTo>
                      <a:pt x="1289" y="0"/>
                    </a:lnTo>
                    <a:lnTo>
                      <a:pt x="1291" y="9"/>
                    </a:lnTo>
                    <a:lnTo>
                      <a:pt x="2" y="177"/>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7" name="Freeform 18"/>
              <p:cNvSpPr>
                <a:spLocks/>
              </p:cNvSpPr>
              <p:nvPr userDrawn="1"/>
            </p:nvSpPr>
            <p:spPr bwMode="auto">
              <a:xfrm>
                <a:off x="4240" y="1956"/>
                <a:ext cx="898" cy="398"/>
              </a:xfrm>
              <a:custGeom>
                <a:avLst/>
                <a:gdLst>
                  <a:gd name="T0" fmla="*/ 896 w 898"/>
                  <a:gd name="T1" fmla="*/ 398 h 398"/>
                  <a:gd name="T2" fmla="*/ 0 w 898"/>
                  <a:gd name="T3" fmla="*/ 7 h 398"/>
                  <a:gd name="T4" fmla="*/ 3 w 898"/>
                  <a:gd name="T5" fmla="*/ 0 h 398"/>
                  <a:gd name="T6" fmla="*/ 898 w 898"/>
                  <a:gd name="T7" fmla="*/ 390 h 398"/>
                  <a:gd name="T8" fmla="*/ 896 w 898"/>
                  <a:gd name="T9" fmla="*/ 398 h 398"/>
                </a:gdLst>
                <a:ahLst/>
                <a:cxnLst>
                  <a:cxn ang="0">
                    <a:pos x="T0" y="T1"/>
                  </a:cxn>
                  <a:cxn ang="0">
                    <a:pos x="T2" y="T3"/>
                  </a:cxn>
                  <a:cxn ang="0">
                    <a:pos x="T4" y="T5"/>
                  </a:cxn>
                  <a:cxn ang="0">
                    <a:pos x="T6" y="T7"/>
                  </a:cxn>
                  <a:cxn ang="0">
                    <a:pos x="T8" y="T9"/>
                  </a:cxn>
                </a:cxnLst>
                <a:rect l="0" t="0" r="r" b="b"/>
                <a:pathLst>
                  <a:path w="898" h="398">
                    <a:moveTo>
                      <a:pt x="896" y="398"/>
                    </a:moveTo>
                    <a:lnTo>
                      <a:pt x="0" y="7"/>
                    </a:lnTo>
                    <a:lnTo>
                      <a:pt x="3" y="0"/>
                    </a:lnTo>
                    <a:lnTo>
                      <a:pt x="898" y="390"/>
                    </a:lnTo>
                    <a:lnTo>
                      <a:pt x="896" y="398"/>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8" name="Freeform 19"/>
              <p:cNvSpPr>
                <a:spLocks/>
              </p:cNvSpPr>
              <p:nvPr userDrawn="1"/>
            </p:nvSpPr>
            <p:spPr bwMode="auto">
              <a:xfrm>
                <a:off x="5138" y="2336"/>
                <a:ext cx="901" cy="18"/>
              </a:xfrm>
              <a:custGeom>
                <a:avLst/>
                <a:gdLst>
                  <a:gd name="T0" fmla="*/ 0 w 901"/>
                  <a:gd name="T1" fmla="*/ 18 h 18"/>
                  <a:gd name="T2" fmla="*/ 0 w 901"/>
                  <a:gd name="T3" fmla="*/ 10 h 18"/>
                  <a:gd name="T4" fmla="*/ 901 w 901"/>
                  <a:gd name="T5" fmla="*/ 0 h 18"/>
                  <a:gd name="T6" fmla="*/ 901 w 901"/>
                  <a:gd name="T7" fmla="*/ 8 h 18"/>
                  <a:gd name="T8" fmla="*/ 0 w 901"/>
                  <a:gd name="T9" fmla="*/ 18 h 18"/>
                </a:gdLst>
                <a:ahLst/>
                <a:cxnLst>
                  <a:cxn ang="0">
                    <a:pos x="T0" y="T1"/>
                  </a:cxn>
                  <a:cxn ang="0">
                    <a:pos x="T2" y="T3"/>
                  </a:cxn>
                  <a:cxn ang="0">
                    <a:pos x="T4" y="T5"/>
                  </a:cxn>
                  <a:cxn ang="0">
                    <a:pos x="T6" y="T7"/>
                  </a:cxn>
                  <a:cxn ang="0">
                    <a:pos x="T8" y="T9"/>
                  </a:cxn>
                </a:cxnLst>
                <a:rect l="0" t="0" r="r" b="b"/>
                <a:pathLst>
                  <a:path w="901" h="18">
                    <a:moveTo>
                      <a:pt x="0" y="18"/>
                    </a:moveTo>
                    <a:lnTo>
                      <a:pt x="0" y="10"/>
                    </a:lnTo>
                    <a:lnTo>
                      <a:pt x="901" y="0"/>
                    </a:lnTo>
                    <a:lnTo>
                      <a:pt x="901" y="8"/>
                    </a:lnTo>
                    <a:lnTo>
                      <a:pt x="0" y="18"/>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9" name="Freeform 20"/>
              <p:cNvSpPr>
                <a:spLocks/>
              </p:cNvSpPr>
              <p:nvPr userDrawn="1"/>
            </p:nvSpPr>
            <p:spPr bwMode="auto">
              <a:xfrm>
                <a:off x="5922" y="2086"/>
                <a:ext cx="151" cy="215"/>
              </a:xfrm>
              <a:custGeom>
                <a:avLst/>
                <a:gdLst>
                  <a:gd name="T0" fmla="*/ 144 w 151"/>
                  <a:gd name="T1" fmla="*/ 215 h 215"/>
                  <a:gd name="T2" fmla="*/ 0 w 151"/>
                  <a:gd name="T3" fmla="*/ 5 h 215"/>
                  <a:gd name="T4" fmla="*/ 7 w 151"/>
                  <a:gd name="T5" fmla="*/ 0 h 215"/>
                  <a:gd name="T6" fmla="*/ 151 w 151"/>
                  <a:gd name="T7" fmla="*/ 210 h 215"/>
                  <a:gd name="T8" fmla="*/ 144 w 151"/>
                  <a:gd name="T9" fmla="*/ 215 h 215"/>
                </a:gdLst>
                <a:ahLst/>
                <a:cxnLst>
                  <a:cxn ang="0">
                    <a:pos x="T0" y="T1"/>
                  </a:cxn>
                  <a:cxn ang="0">
                    <a:pos x="T2" y="T3"/>
                  </a:cxn>
                  <a:cxn ang="0">
                    <a:pos x="T4" y="T5"/>
                  </a:cxn>
                  <a:cxn ang="0">
                    <a:pos x="T6" y="T7"/>
                  </a:cxn>
                  <a:cxn ang="0">
                    <a:pos x="T8" y="T9"/>
                  </a:cxn>
                </a:cxnLst>
                <a:rect l="0" t="0" r="r" b="b"/>
                <a:pathLst>
                  <a:path w="151" h="215">
                    <a:moveTo>
                      <a:pt x="144" y="215"/>
                    </a:moveTo>
                    <a:lnTo>
                      <a:pt x="0" y="5"/>
                    </a:lnTo>
                    <a:lnTo>
                      <a:pt x="7" y="0"/>
                    </a:lnTo>
                    <a:lnTo>
                      <a:pt x="151" y="210"/>
                    </a:lnTo>
                    <a:lnTo>
                      <a:pt x="144" y="215"/>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0" name="Freeform 21"/>
              <p:cNvSpPr>
                <a:spLocks/>
              </p:cNvSpPr>
              <p:nvPr userDrawn="1"/>
            </p:nvSpPr>
            <p:spPr bwMode="auto">
              <a:xfrm>
                <a:off x="6118" y="2086"/>
                <a:ext cx="151" cy="215"/>
              </a:xfrm>
              <a:custGeom>
                <a:avLst/>
                <a:gdLst>
                  <a:gd name="T0" fmla="*/ 7 w 151"/>
                  <a:gd name="T1" fmla="*/ 215 h 215"/>
                  <a:gd name="T2" fmla="*/ 0 w 151"/>
                  <a:gd name="T3" fmla="*/ 210 h 215"/>
                  <a:gd name="T4" fmla="*/ 145 w 151"/>
                  <a:gd name="T5" fmla="*/ 0 h 215"/>
                  <a:gd name="T6" fmla="*/ 151 w 151"/>
                  <a:gd name="T7" fmla="*/ 5 h 215"/>
                  <a:gd name="T8" fmla="*/ 7 w 151"/>
                  <a:gd name="T9" fmla="*/ 215 h 215"/>
                </a:gdLst>
                <a:ahLst/>
                <a:cxnLst>
                  <a:cxn ang="0">
                    <a:pos x="T0" y="T1"/>
                  </a:cxn>
                  <a:cxn ang="0">
                    <a:pos x="T2" y="T3"/>
                  </a:cxn>
                  <a:cxn ang="0">
                    <a:pos x="T4" y="T5"/>
                  </a:cxn>
                  <a:cxn ang="0">
                    <a:pos x="T6" y="T7"/>
                  </a:cxn>
                  <a:cxn ang="0">
                    <a:pos x="T8" y="T9"/>
                  </a:cxn>
                </a:cxnLst>
                <a:rect l="0" t="0" r="r" b="b"/>
                <a:pathLst>
                  <a:path w="151" h="215">
                    <a:moveTo>
                      <a:pt x="7" y="215"/>
                    </a:moveTo>
                    <a:lnTo>
                      <a:pt x="0" y="210"/>
                    </a:lnTo>
                    <a:lnTo>
                      <a:pt x="145" y="0"/>
                    </a:lnTo>
                    <a:lnTo>
                      <a:pt x="151" y="5"/>
                    </a:lnTo>
                    <a:lnTo>
                      <a:pt x="7" y="215"/>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1" name="Rectangle 22"/>
              <p:cNvSpPr>
                <a:spLocks noChangeArrowheads="1"/>
              </p:cNvSpPr>
              <p:nvPr userDrawn="1"/>
            </p:nvSpPr>
            <p:spPr bwMode="auto">
              <a:xfrm>
                <a:off x="6091" y="2039"/>
                <a:ext cx="9" cy="253"/>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 name="Freeform 23"/>
              <p:cNvSpPr>
                <a:spLocks/>
              </p:cNvSpPr>
              <p:nvPr userDrawn="1"/>
            </p:nvSpPr>
            <p:spPr bwMode="auto">
              <a:xfrm>
                <a:off x="5135" y="2346"/>
                <a:ext cx="99" cy="314"/>
              </a:xfrm>
              <a:custGeom>
                <a:avLst/>
                <a:gdLst>
                  <a:gd name="T0" fmla="*/ 90 w 99"/>
                  <a:gd name="T1" fmla="*/ 314 h 314"/>
                  <a:gd name="T2" fmla="*/ 0 w 99"/>
                  <a:gd name="T3" fmla="*/ 2 h 314"/>
                  <a:gd name="T4" fmla="*/ 6 w 99"/>
                  <a:gd name="T5" fmla="*/ 0 h 314"/>
                  <a:gd name="T6" fmla="*/ 99 w 99"/>
                  <a:gd name="T7" fmla="*/ 311 h 314"/>
                  <a:gd name="T8" fmla="*/ 90 w 99"/>
                  <a:gd name="T9" fmla="*/ 314 h 314"/>
                </a:gdLst>
                <a:ahLst/>
                <a:cxnLst>
                  <a:cxn ang="0">
                    <a:pos x="T0" y="T1"/>
                  </a:cxn>
                  <a:cxn ang="0">
                    <a:pos x="T2" y="T3"/>
                  </a:cxn>
                  <a:cxn ang="0">
                    <a:pos x="T4" y="T5"/>
                  </a:cxn>
                  <a:cxn ang="0">
                    <a:pos x="T6" y="T7"/>
                  </a:cxn>
                  <a:cxn ang="0">
                    <a:pos x="T8" y="T9"/>
                  </a:cxn>
                </a:cxnLst>
                <a:rect l="0" t="0" r="r" b="b"/>
                <a:pathLst>
                  <a:path w="99" h="314">
                    <a:moveTo>
                      <a:pt x="90" y="314"/>
                    </a:moveTo>
                    <a:lnTo>
                      <a:pt x="0" y="2"/>
                    </a:lnTo>
                    <a:lnTo>
                      <a:pt x="6" y="0"/>
                    </a:lnTo>
                    <a:lnTo>
                      <a:pt x="99" y="311"/>
                    </a:lnTo>
                    <a:lnTo>
                      <a:pt x="90" y="31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 name="Freeform 24"/>
              <p:cNvSpPr>
                <a:spLocks/>
              </p:cNvSpPr>
              <p:nvPr userDrawn="1"/>
            </p:nvSpPr>
            <p:spPr bwMode="auto">
              <a:xfrm>
                <a:off x="5422" y="1170"/>
                <a:ext cx="408" cy="346"/>
              </a:xfrm>
              <a:custGeom>
                <a:avLst/>
                <a:gdLst>
                  <a:gd name="T0" fmla="*/ 401 w 408"/>
                  <a:gd name="T1" fmla="*/ 346 h 346"/>
                  <a:gd name="T2" fmla="*/ 0 w 408"/>
                  <a:gd name="T3" fmla="*/ 6 h 346"/>
                  <a:gd name="T4" fmla="*/ 5 w 408"/>
                  <a:gd name="T5" fmla="*/ 0 h 346"/>
                  <a:gd name="T6" fmla="*/ 408 w 408"/>
                  <a:gd name="T7" fmla="*/ 339 h 346"/>
                  <a:gd name="T8" fmla="*/ 401 w 408"/>
                  <a:gd name="T9" fmla="*/ 346 h 346"/>
                </a:gdLst>
                <a:ahLst/>
                <a:cxnLst>
                  <a:cxn ang="0">
                    <a:pos x="T0" y="T1"/>
                  </a:cxn>
                  <a:cxn ang="0">
                    <a:pos x="T2" y="T3"/>
                  </a:cxn>
                  <a:cxn ang="0">
                    <a:pos x="T4" y="T5"/>
                  </a:cxn>
                  <a:cxn ang="0">
                    <a:pos x="T6" y="T7"/>
                  </a:cxn>
                  <a:cxn ang="0">
                    <a:pos x="T8" y="T9"/>
                  </a:cxn>
                </a:cxnLst>
                <a:rect l="0" t="0" r="r" b="b"/>
                <a:pathLst>
                  <a:path w="408" h="346">
                    <a:moveTo>
                      <a:pt x="401" y="346"/>
                    </a:moveTo>
                    <a:lnTo>
                      <a:pt x="0" y="6"/>
                    </a:lnTo>
                    <a:lnTo>
                      <a:pt x="5" y="0"/>
                    </a:lnTo>
                    <a:lnTo>
                      <a:pt x="408" y="339"/>
                    </a:lnTo>
                    <a:lnTo>
                      <a:pt x="401" y="34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 name="Rectangle 25"/>
              <p:cNvSpPr>
                <a:spLocks noChangeArrowheads="1"/>
              </p:cNvSpPr>
              <p:nvPr userDrawn="1"/>
            </p:nvSpPr>
            <p:spPr bwMode="auto">
              <a:xfrm>
                <a:off x="5420" y="650"/>
                <a:ext cx="8" cy="52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 name="Freeform 26"/>
              <p:cNvSpPr>
                <a:spLocks/>
              </p:cNvSpPr>
              <p:nvPr userDrawn="1"/>
            </p:nvSpPr>
            <p:spPr bwMode="auto">
              <a:xfrm>
                <a:off x="5423" y="620"/>
                <a:ext cx="1241" cy="555"/>
              </a:xfrm>
              <a:custGeom>
                <a:avLst/>
                <a:gdLst>
                  <a:gd name="T0" fmla="*/ 2 w 1241"/>
                  <a:gd name="T1" fmla="*/ 555 h 555"/>
                  <a:gd name="T2" fmla="*/ 0 w 1241"/>
                  <a:gd name="T3" fmla="*/ 546 h 555"/>
                  <a:gd name="T4" fmla="*/ 1238 w 1241"/>
                  <a:gd name="T5" fmla="*/ 0 h 555"/>
                  <a:gd name="T6" fmla="*/ 1241 w 1241"/>
                  <a:gd name="T7" fmla="*/ 7 h 555"/>
                  <a:gd name="T8" fmla="*/ 2 w 1241"/>
                  <a:gd name="T9" fmla="*/ 555 h 555"/>
                </a:gdLst>
                <a:ahLst/>
                <a:cxnLst>
                  <a:cxn ang="0">
                    <a:pos x="T0" y="T1"/>
                  </a:cxn>
                  <a:cxn ang="0">
                    <a:pos x="T2" y="T3"/>
                  </a:cxn>
                  <a:cxn ang="0">
                    <a:pos x="T4" y="T5"/>
                  </a:cxn>
                  <a:cxn ang="0">
                    <a:pos x="T6" y="T7"/>
                  </a:cxn>
                  <a:cxn ang="0">
                    <a:pos x="T8" y="T9"/>
                  </a:cxn>
                </a:cxnLst>
                <a:rect l="0" t="0" r="r" b="b"/>
                <a:pathLst>
                  <a:path w="1241" h="555">
                    <a:moveTo>
                      <a:pt x="2" y="555"/>
                    </a:moveTo>
                    <a:lnTo>
                      <a:pt x="0" y="546"/>
                    </a:lnTo>
                    <a:lnTo>
                      <a:pt x="1238" y="0"/>
                    </a:lnTo>
                    <a:lnTo>
                      <a:pt x="1241" y="7"/>
                    </a:lnTo>
                    <a:lnTo>
                      <a:pt x="2" y="555"/>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 name="Freeform 27"/>
              <p:cNvSpPr>
                <a:spLocks/>
              </p:cNvSpPr>
              <p:nvPr userDrawn="1"/>
            </p:nvSpPr>
            <p:spPr bwMode="auto">
              <a:xfrm>
                <a:off x="5422" y="1165"/>
                <a:ext cx="695" cy="122"/>
              </a:xfrm>
              <a:custGeom>
                <a:avLst/>
                <a:gdLst>
                  <a:gd name="T0" fmla="*/ 693 w 695"/>
                  <a:gd name="T1" fmla="*/ 122 h 122"/>
                  <a:gd name="T2" fmla="*/ 0 w 695"/>
                  <a:gd name="T3" fmla="*/ 8 h 122"/>
                  <a:gd name="T4" fmla="*/ 1 w 695"/>
                  <a:gd name="T5" fmla="*/ 0 h 122"/>
                  <a:gd name="T6" fmla="*/ 695 w 695"/>
                  <a:gd name="T7" fmla="*/ 114 h 122"/>
                  <a:gd name="T8" fmla="*/ 693 w 695"/>
                  <a:gd name="T9" fmla="*/ 122 h 122"/>
                </a:gdLst>
                <a:ahLst/>
                <a:cxnLst>
                  <a:cxn ang="0">
                    <a:pos x="T0" y="T1"/>
                  </a:cxn>
                  <a:cxn ang="0">
                    <a:pos x="T2" y="T3"/>
                  </a:cxn>
                  <a:cxn ang="0">
                    <a:pos x="T4" y="T5"/>
                  </a:cxn>
                  <a:cxn ang="0">
                    <a:pos x="T6" y="T7"/>
                  </a:cxn>
                  <a:cxn ang="0">
                    <a:pos x="T8" y="T9"/>
                  </a:cxn>
                </a:cxnLst>
                <a:rect l="0" t="0" r="r" b="b"/>
                <a:pathLst>
                  <a:path w="695" h="122">
                    <a:moveTo>
                      <a:pt x="693" y="122"/>
                    </a:moveTo>
                    <a:lnTo>
                      <a:pt x="0" y="8"/>
                    </a:lnTo>
                    <a:lnTo>
                      <a:pt x="1" y="0"/>
                    </a:lnTo>
                    <a:lnTo>
                      <a:pt x="695" y="114"/>
                    </a:lnTo>
                    <a:lnTo>
                      <a:pt x="693" y="122"/>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 name="Freeform 28"/>
              <p:cNvSpPr>
                <a:spLocks/>
              </p:cNvSpPr>
              <p:nvPr userDrawn="1"/>
            </p:nvSpPr>
            <p:spPr bwMode="auto">
              <a:xfrm>
                <a:off x="6434" y="628"/>
                <a:ext cx="237" cy="358"/>
              </a:xfrm>
              <a:custGeom>
                <a:avLst/>
                <a:gdLst>
                  <a:gd name="T0" fmla="*/ 7 w 237"/>
                  <a:gd name="T1" fmla="*/ 358 h 358"/>
                  <a:gd name="T2" fmla="*/ 0 w 237"/>
                  <a:gd name="T3" fmla="*/ 353 h 358"/>
                  <a:gd name="T4" fmla="*/ 230 w 237"/>
                  <a:gd name="T5" fmla="*/ 0 h 358"/>
                  <a:gd name="T6" fmla="*/ 237 w 237"/>
                  <a:gd name="T7" fmla="*/ 4 h 358"/>
                  <a:gd name="T8" fmla="*/ 7 w 237"/>
                  <a:gd name="T9" fmla="*/ 358 h 358"/>
                </a:gdLst>
                <a:ahLst/>
                <a:cxnLst>
                  <a:cxn ang="0">
                    <a:pos x="T0" y="T1"/>
                  </a:cxn>
                  <a:cxn ang="0">
                    <a:pos x="T2" y="T3"/>
                  </a:cxn>
                  <a:cxn ang="0">
                    <a:pos x="T4" y="T5"/>
                  </a:cxn>
                  <a:cxn ang="0">
                    <a:pos x="T6" y="T7"/>
                  </a:cxn>
                  <a:cxn ang="0">
                    <a:pos x="T8" y="T9"/>
                  </a:cxn>
                </a:cxnLst>
                <a:rect l="0" t="0" r="r" b="b"/>
                <a:pathLst>
                  <a:path w="237" h="358">
                    <a:moveTo>
                      <a:pt x="7" y="358"/>
                    </a:moveTo>
                    <a:lnTo>
                      <a:pt x="0" y="353"/>
                    </a:lnTo>
                    <a:lnTo>
                      <a:pt x="230" y="0"/>
                    </a:lnTo>
                    <a:lnTo>
                      <a:pt x="237" y="4"/>
                    </a:lnTo>
                    <a:lnTo>
                      <a:pt x="7" y="358"/>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 name="Freeform 29"/>
              <p:cNvSpPr>
                <a:spLocks/>
              </p:cNvSpPr>
              <p:nvPr userDrawn="1"/>
            </p:nvSpPr>
            <p:spPr bwMode="auto">
              <a:xfrm>
                <a:off x="6652" y="627"/>
                <a:ext cx="846" cy="564"/>
              </a:xfrm>
              <a:custGeom>
                <a:avLst/>
                <a:gdLst>
                  <a:gd name="T0" fmla="*/ 841 w 846"/>
                  <a:gd name="T1" fmla="*/ 564 h 564"/>
                  <a:gd name="T2" fmla="*/ 0 w 846"/>
                  <a:gd name="T3" fmla="*/ 7 h 564"/>
                  <a:gd name="T4" fmla="*/ 5 w 846"/>
                  <a:gd name="T5" fmla="*/ 0 h 564"/>
                  <a:gd name="T6" fmla="*/ 846 w 846"/>
                  <a:gd name="T7" fmla="*/ 558 h 564"/>
                  <a:gd name="T8" fmla="*/ 841 w 846"/>
                  <a:gd name="T9" fmla="*/ 564 h 564"/>
                </a:gdLst>
                <a:ahLst/>
                <a:cxnLst>
                  <a:cxn ang="0">
                    <a:pos x="T0" y="T1"/>
                  </a:cxn>
                  <a:cxn ang="0">
                    <a:pos x="T2" y="T3"/>
                  </a:cxn>
                  <a:cxn ang="0">
                    <a:pos x="T4" y="T5"/>
                  </a:cxn>
                  <a:cxn ang="0">
                    <a:pos x="T6" y="T7"/>
                  </a:cxn>
                  <a:cxn ang="0">
                    <a:pos x="T8" y="T9"/>
                  </a:cxn>
                </a:cxnLst>
                <a:rect l="0" t="0" r="r" b="b"/>
                <a:pathLst>
                  <a:path w="846" h="564">
                    <a:moveTo>
                      <a:pt x="841" y="564"/>
                    </a:moveTo>
                    <a:lnTo>
                      <a:pt x="0" y="7"/>
                    </a:lnTo>
                    <a:lnTo>
                      <a:pt x="5" y="0"/>
                    </a:lnTo>
                    <a:lnTo>
                      <a:pt x="846" y="558"/>
                    </a:lnTo>
                    <a:lnTo>
                      <a:pt x="841" y="56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 name="Freeform 30"/>
              <p:cNvSpPr>
                <a:spLocks/>
              </p:cNvSpPr>
              <p:nvPr userDrawn="1"/>
            </p:nvSpPr>
            <p:spPr bwMode="auto">
              <a:xfrm>
                <a:off x="5353" y="1136"/>
                <a:ext cx="116" cy="104"/>
              </a:xfrm>
              <a:custGeom>
                <a:avLst/>
                <a:gdLst>
                  <a:gd name="T0" fmla="*/ 42 w 69"/>
                  <a:gd name="T1" fmla="*/ 62 h 62"/>
                  <a:gd name="T2" fmla="*/ 0 w 69"/>
                  <a:gd name="T3" fmla="*/ 22 h 62"/>
                  <a:gd name="T4" fmla="*/ 6 w 69"/>
                  <a:gd name="T5" fmla="*/ 0 h 62"/>
                  <a:gd name="T6" fmla="*/ 9 w 69"/>
                  <a:gd name="T7" fmla="*/ 1 h 62"/>
                  <a:gd name="T8" fmla="*/ 3 w 69"/>
                  <a:gd name="T9" fmla="*/ 22 h 62"/>
                  <a:gd name="T10" fmla="*/ 43 w 69"/>
                  <a:gd name="T11" fmla="*/ 59 h 62"/>
                  <a:gd name="T12" fmla="*/ 67 w 69"/>
                  <a:gd name="T13" fmla="*/ 50 h 62"/>
                  <a:gd name="T14" fmla="*/ 69 w 69"/>
                  <a:gd name="T15" fmla="*/ 52 h 62"/>
                  <a:gd name="T16" fmla="*/ 43 w 69"/>
                  <a:gd name="T17" fmla="*/ 62 h 62"/>
                  <a:gd name="T18" fmla="*/ 42 w 69"/>
                  <a:gd name="T19"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9" h="62">
                    <a:moveTo>
                      <a:pt x="42" y="62"/>
                    </a:moveTo>
                    <a:cubicBezTo>
                      <a:pt x="19" y="62"/>
                      <a:pt x="1" y="45"/>
                      <a:pt x="0" y="22"/>
                    </a:cubicBezTo>
                    <a:cubicBezTo>
                      <a:pt x="0" y="14"/>
                      <a:pt x="2" y="7"/>
                      <a:pt x="6" y="0"/>
                    </a:cubicBezTo>
                    <a:cubicBezTo>
                      <a:pt x="9" y="1"/>
                      <a:pt x="9" y="1"/>
                      <a:pt x="9" y="1"/>
                    </a:cubicBezTo>
                    <a:cubicBezTo>
                      <a:pt x="5" y="8"/>
                      <a:pt x="3" y="15"/>
                      <a:pt x="3" y="22"/>
                    </a:cubicBezTo>
                    <a:cubicBezTo>
                      <a:pt x="4" y="43"/>
                      <a:pt x="22" y="60"/>
                      <a:pt x="43" y="59"/>
                    </a:cubicBezTo>
                    <a:cubicBezTo>
                      <a:pt x="52" y="59"/>
                      <a:pt x="60" y="56"/>
                      <a:pt x="67" y="50"/>
                    </a:cubicBezTo>
                    <a:cubicBezTo>
                      <a:pt x="69" y="52"/>
                      <a:pt x="69" y="52"/>
                      <a:pt x="69" y="52"/>
                    </a:cubicBezTo>
                    <a:cubicBezTo>
                      <a:pt x="62" y="58"/>
                      <a:pt x="52" y="62"/>
                      <a:pt x="43" y="62"/>
                    </a:cubicBezTo>
                    <a:cubicBezTo>
                      <a:pt x="42" y="62"/>
                      <a:pt x="42" y="62"/>
                      <a:pt x="42" y="62"/>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 name="Freeform 31"/>
              <p:cNvSpPr>
                <a:spLocks/>
              </p:cNvSpPr>
              <p:nvPr userDrawn="1"/>
            </p:nvSpPr>
            <p:spPr bwMode="auto">
              <a:xfrm>
                <a:off x="5383" y="1101"/>
                <a:ext cx="97" cy="35"/>
              </a:xfrm>
              <a:custGeom>
                <a:avLst/>
                <a:gdLst>
                  <a:gd name="T0" fmla="*/ 56 w 58"/>
                  <a:gd name="T1" fmla="*/ 21 h 21"/>
                  <a:gd name="T2" fmla="*/ 23 w 58"/>
                  <a:gd name="T3" fmla="*/ 4 h 21"/>
                  <a:gd name="T4" fmla="*/ 1 w 58"/>
                  <a:gd name="T5" fmla="*/ 11 h 21"/>
                  <a:gd name="T6" fmla="*/ 0 w 58"/>
                  <a:gd name="T7" fmla="*/ 8 h 21"/>
                  <a:gd name="T8" fmla="*/ 22 w 58"/>
                  <a:gd name="T9" fmla="*/ 1 h 21"/>
                  <a:gd name="T10" fmla="*/ 58 w 58"/>
                  <a:gd name="T11" fmla="*/ 19 h 21"/>
                  <a:gd name="T12" fmla="*/ 56 w 58"/>
                  <a:gd name="T13" fmla="*/ 21 h 21"/>
                </a:gdLst>
                <a:ahLst/>
                <a:cxnLst>
                  <a:cxn ang="0">
                    <a:pos x="T0" y="T1"/>
                  </a:cxn>
                  <a:cxn ang="0">
                    <a:pos x="T2" y="T3"/>
                  </a:cxn>
                  <a:cxn ang="0">
                    <a:pos x="T4" y="T5"/>
                  </a:cxn>
                  <a:cxn ang="0">
                    <a:pos x="T6" y="T7"/>
                  </a:cxn>
                  <a:cxn ang="0">
                    <a:pos x="T8" y="T9"/>
                  </a:cxn>
                  <a:cxn ang="0">
                    <a:pos x="T10" y="T11"/>
                  </a:cxn>
                  <a:cxn ang="0">
                    <a:pos x="T12" y="T13"/>
                  </a:cxn>
                </a:cxnLst>
                <a:rect l="0" t="0" r="r" b="b"/>
                <a:pathLst>
                  <a:path w="58" h="21">
                    <a:moveTo>
                      <a:pt x="56" y="21"/>
                    </a:moveTo>
                    <a:cubicBezTo>
                      <a:pt x="48" y="10"/>
                      <a:pt x="36" y="3"/>
                      <a:pt x="23" y="4"/>
                    </a:cubicBezTo>
                    <a:cubicBezTo>
                      <a:pt x="15" y="4"/>
                      <a:pt x="7" y="6"/>
                      <a:pt x="1" y="11"/>
                    </a:cubicBezTo>
                    <a:cubicBezTo>
                      <a:pt x="0" y="8"/>
                      <a:pt x="0" y="8"/>
                      <a:pt x="0" y="8"/>
                    </a:cubicBezTo>
                    <a:cubicBezTo>
                      <a:pt x="6" y="4"/>
                      <a:pt x="14" y="1"/>
                      <a:pt x="22" y="1"/>
                    </a:cubicBezTo>
                    <a:cubicBezTo>
                      <a:pt x="37" y="0"/>
                      <a:pt x="50" y="7"/>
                      <a:pt x="58" y="19"/>
                    </a:cubicBezTo>
                    <a:lnTo>
                      <a:pt x="56" y="21"/>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 name="Freeform 32"/>
              <p:cNvSpPr>
                <a:spLocks/>
              </p:cNvSpPr>
              <p:nvPr userDrawn="1"/>
            </p:nvSpPr>
            <p:spPr bwMode="auto">
              <a:xfrm>
                <a:off x="5333" y="1077"/>
                <a:ext cx="102" cy="72"/>
              </a:xfrm>
              <a:custGeom>
                <a:avLst/>
                <a:gdLst>
                  <a:gd name="T0" fmla="*/ 5 w 61"/>
                  <a:gd name="T1" fmla="*/ 43 h 43"/>
                  <a:gd name="T2" fmla="*/ 0 w 61"/>
                  <a:gd name="T3" fmla="*/ 41 h 43"/>
                  <a:gd name="T4" fmla="*/ 52 w 61"/>
                  <a:gd name="T5" fmla="*/ 0 h 43"/>
                  <a:gd name="T6" fmla="*/ 61 w 61"/>
                  <a:gd name="T7" fmla="*/ 0 h 43"/>
                  <a:gd name="T8" fmla="*/ 60 w 61"/>
                  <a:gd name="T9" fmla="*/ 5 h 43"/>
                  <a:gd name="T10" fmla="*/ 52 w 61"/>
                  <a:gd name="T11" fmla="*/ 5 h 43"/>
                  <a:gd name="T12" fmla="*/ 5 w 61"/>
                  <a:gd name="T13" fmla="*/ 43 h 43"/>
                </a:gdLst>
                <a:ahLst/>
                <a:cxnLst>
                  <a:cxn ang="0">
                    <a:pos x="T0" y="T1"/>
                  </a:cxn>
                  <a:cxn ang="0">
                    <a:pos x="T2" y="T3"/>
                  </a:cxn>
                  <a:cxn ang="0">
                    <a:pos x="T4" y="T5"/>
                  </a:cxn>
                  <a:cxn ang="0">
                    <a:pos x="T6" y="T7"/>
                  </a:cxn>
                  <a:cxn ang="0">
                    <a:pos x="T8" y="T9"/>
                  </a:cxn>
                  <a:cxn ang="0">
                    <a:pos x="T10" y="T11"/>
                  </a:cxn>
                  <a:cxn ang="0">
                    <a:pos x="T12" y="T13"/>
                  </a:cxn>
                </a:cxnLst>
                <a:rect l="0" t="0" r="r" b="b"/>
                <a:pathLst>
                  <a:path w="61" h="43">
                    <a:moveTo>
                      <a:pt x="5" y="43"/>
                    </a:moveTo>
                    <a:cubicBezTo>
                      <a:pt x="0" y="41"/>
                      <a:pt x="0" y="41"/>
                      <a:pt x="0" y="41"/>
                    </a:cubicBezTo>
                    <a:cubicBezTo>
                      <a:pt x="6" y="18"/>
                      <a:pt x="28" y="1"/>
                      <a:pt x="52" y="0"/>
                    </a:cubicBezTo>
                    <a:cubicBezTo>
                      <a:pt x="55" y="0"/>
                      <a:pt x="58" y="0"/>
                      <a:pt x="61" y="0"/>
                    </a:cubicBezTo>
                    <a:cubicBezTo>
                      <a:pt x="60" y="5"/>
                      <a:pt x="60" y="5"/>
                      <a:pt x="60" y="5"/>
                    </a:cubicBezTo>
                    <a:cubicBezTo>
                      <a:pt x="58" y="5"/>
                      <a:pt x="55" y="5"/>
                      <a:pt x="52" y="5"/>
                    </a:cubicBezTo>
                    <a:cubicBezTo>
                      <a:pt x="30" y="6"/>
                      <a:pt x="10" y="21"/>
                      <a:pt x="5" y="43"/>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 name="Freeform 33"/>
              <p:cNvSpPr>
                <a:spLocks/>
              </p:cNvSpPr>
              <p:nvPr userDrawn="1"/>
            </p:nvSpPr>
            <p:spPr bwMode="auto">
              <a:xfrm>
                <a:off x="5390" y="1091"/>
                <a:ext cx="129" cy="174"/>
              </a:xfrm>
              <a:custGeom>
                <a:avLst/>
                <a:gdLst>
                  <a:gd name="T0" fmla="*/ 20 w 77"/>
                  <a:gd name="T1" fmla="*/ 104 h 104"/>
                  <a:gd name="T2" fmla="*/ 0 w 77"/>
                  <a:gd name="T3" fmla="*/ 100 h 104"/>
                  <a:gd name="T4" fmla="*/ 1 w 77"/>
                  <a:gd name="T5" fmla="*/ 96 h 104"/>
                  <a:gd name="T6" fmla="*/ 21 w 77"/>
                  <a:gd name="T7" fmla="*/ 99 h 104"/>
                  <a:gd name="T8" fmla="*/ 71 w 77"/>
                  <a:gd name="T9" fmla="*/ 47 h 104"/>
                  <a:gd name="T10" fmla="*/ 47 w 77"/>
                  <a:gd name="T11" fmla="*/ 4 h 104"/>
                  <a:gd name="T12" fmla="*/ 49 w 77"/>
                  <a:gd name="T13" fmla="*/ 0 h 104"/>
                  <a:gd name="T14" fmla="*/ 76 w 77"/>
                  <a:gd name="T15" fmla="*/ 46 h 104"/>
                  <a:gd name="T16" fmla="*/ 22 w 77"/>
                  <a:gd name="T17" fmla="*/ 104 h 104"/>
                  <a:gd name="T18" fmla="*/ 20 w 77"/>
                  <a:gd name="T19" fmla="*/ 10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 h="104">
                    <a:moveTo>
                      <a:pt x="20" y="104"/>
                    </a:moveTo>
                    <a:cubicBezTo>
                      <a:pt x="13" y="104"/>
                      <a:pt x="6" y="103"/>
                      <a:pt x="0" y="100"/>
                    </a:cubicBezTo>
                    <a:cubicBezTo>
                      <a:pt x="1" y="96"/>
                      <a:pt x="1" y="96"/>
                      <a:pt x="1" y="96"/>
                    </a:cubicBezTo>
                    <a:cubicBezTo>
                      <a:pt x="8" y="98"/>
                      <a:pt x="14" y="99"/>
                      <a:pt x="21" y="99"/>
                    </a:cubicBezTo>
                    <a:cubicBezTo>
                      <a:pt x="50" y="98"/>
                      <a:pt x="72" y="75"/>
                      <a:pt x="71" y="47"/>
                    </a:cubicBezTo>
                    <a:cubicBezTo>
                      <a:pt x="71" y="29"/>
                      <a:pt x="61" y="13"/>
                      <a:pt x="47" y="4"/>
                    </a:cubicBezTo>
                    <a:cubicBezTo>
                      <a:pt x="49" y="0"/>
                      <a:pt x="49" y="0"/>
                      <a:pt x="49" y="0"/>
                    </a:cubicBezTo>
                    <a:cubicBezTo>
                      <a:pt x="65" y="10"/>
                      <a:pt x="75" y="27"/>
                      <a:pt x="76" y="46"/>
                    </a:cubicBezTo>
                    <a:cubicBezTo>
                      <a:pt x="77" y="77"/>
                      <a:pt x="52" y="103"/>
                      <a:pt x="22" y="104"/>
                    </a:cubicBezTo>
                    <a:cubicBezTo>
                      <a:pt x="21" y="104"/>
                      <a:pt x="20" y="104"/>
                      <a:pt x="20" y="104"/>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 name="Freeform 34"/>
              <p:cNvSpPr>
                <a:spLocks/>
              </p:cNvSpPr>
              <p:nvPr userDrawn="1"/>
            </p:nvSpPr>
            <p:spPr bwMode="auto">
              <a:xfrm>
                <a:off x="2487" y="2020"/>
                <a:ext cx="1029" cy="619"/>
              </a:xfrm>
              <a:custGeom>
                <a:avLst/>
                <a:gdLst>
                  <a:gd name="T0" fmla="*/ 3 w 1029"/>
                  <a:gd name="T1" fmla="*/ 619 h 619"/>
                  <a:gd name="T2" fmla="*/ 0 w 1029"/>
                  <a:gd name="T3" fmla="*/ 612 h 619"/>
                  <a:gd name="T4" fmla="*/ 1026 w 1029"/>
                  <a:gd name="T5" fmla="*/ 0 h 619"/>
                  <a:gd name="T6" fmla="*/ 1029 w 1029"/>
                  <a:gd name="T7" fmla="*/ 7 h 619"/>
                  <a:gd name="T8" fmla="*/ 3 w 1029"/>
                  <a:gd name="T9" fmla="*/ 619 h 619"/>
                </a:gdLst>
                <a:ahLst/>
                <a:cxnLst>
                  <a:cxn ang="0">
                    <a:pos x="T0" y="T1"/>
                  </a:cxn>
                  <a:cxn ang="0">
                    <a:pos x="T2" y="T3"/>
                  </a:cxn>
                  <a:cxn ang="0">
                    <a:pos x="T4" y="T5"/>
                  </a:cxn>
                  <a:cxn ang="0">
                    <a:pos x="T6" y="T7"/>
                  </a:cxn>
                  <a:cxn ang="0">
                    <a:pos x="T8" y="T9"/>
                  </a:cxn>
                </a:cxnLst>
                <a:rect l="0" t="0" r="r" b="b"/>
                <a:pathLst>
                  <a:path w="1029" h="619">
                    <a:moveTo>
                      <a:pt x="3" y="619"/>
                    </a:moveTo>
                    <a:lnTo>
                      <a:pt x="0" y="612"/>
                    </a:lnTo>
                    <a:lnTo>
                      <a:pt x="1026" y="0"/>
                    </a:lnTo>
                    <a:lnTo>
                      <a:pt x="1029" y="7"/>
                    </a:lnTo>
                    <a:lnTo>
                      <a:pt x="3" y="619"/>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4" name="Freeform 35"/>
              <p:cNvSpPr>
                <a:spLocks/>
              </p:cNvSpPr>
              <p:nvPr userDrawn="1"/>
            </p:nvSpPr>
            <p:spPr bwMode="auto">
              <a:xfrm>
                <a:off x="7018" y="1190"/>
                <a:ext cx="467" cy="259"/>
              </a:xfrm>
              <a:custGeom>
                <a:avLst/>
                <a:gdLst>
                  <a:gd name="T0" fmla="*/ 4 w 467"/>
                  <a:gd name="T1" fmla="*/ 259 h 259"/>
                  <a:gd name="T2" fmla="*/ 0 w 467"/>
                  <a:gd name="T3" fmla="*/ 252 h 259"/>
                  <a:gd name="T4" fmla="*/ 464 w 467"/>
                  <a:gd name="T5" fmla="*/ 0 h 259"/>
                  <a:gd name="T6" fmla="*/ 467 w 467"/>
                  <a:gd name="T7" fmla="*/ 7 h 259"/>
                  <a:gd name="T8" fmla="*/ 4 w 467"/>
                  <a:gd name="T9" fmla="*/ 259 h 259"/>
                </a:gdLst>
                <a:ahLst/>
                <a:cxnLst>
                  <a:cxn ang="0">
                    <a:pos x="T0" y="T1"/>
                  </a:cxn>
                  <a:cxn ang="0">
                    <a:pos x="T2" y="T3"/>
                  </a:cxn>
                  <a:cxn ang="0">
                    <a:pos x="T4" y="T5"/>
                  </a:cxn>
                  <a:cxn ang="0">
                    <a:pos x="T6" y="T7"/>
                  </a:cxn>
                  <a:cxn ang="0">
                    <a:pos x="T8" y="T9"/>
                  </a:cxn>
                </a:cxnLst>
                <a:rect l="0" t="0" r="r" b="b"/>
                <a:pathLst>
                  <a:path w="467" h="259">
                    <a:moveTo>
                      <a:pt x="4" y="259"/>
                    </a:moveTo>
                    <a:lnTo>
                      <a:pt x="0" y="252"/>
                    </a:lnTo>
                    <a:lnTo>
                      <a:pt x="464" y="0"/>
                    </a:lnTo>
                    <a:lnTo>
                      <a:pt x="467" y="7"/>
                    </a:lnTo>
                    <a:lnTo>
                      <a:pt x="4" y="259"/>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5" name="Freeform 36"/>
              <p:cNvSpPr>
                <a:spLocks/>
              </p:cNvSpPr>
              <p:nvPr userDrawn="1"/>
            </p:nvSpPr>
            <p:spPr bwMode="auto">
              <a:xfrm>
                <a:off x="7310" y="1190"/>
                <a:ext cx="178" cy="1400"/>
              </a:xfrm>
              <a:custGeom>
                <a:avLst/>
                <a:gdLst>
                  <a:gd name="T0" fmla="*/ 9 w 178"/>
                  <a:gd name="T1" fmla="*/ 1400 h 1400"/>
                  <a:gd name="T2" fmla="*/ 0 w 178"/>
                  <a:gd name="T3" fmla="*/ 1398 h 1400"/>
                  <a:gd name="T4" fmla="*/ 170 w 178"/>
                  <a:gd name="T5" fmla="*/ 0 h 1400"/>
                  <a:gd name="T6" fmla="*/ 178 w 178"/>
                  <a:gd name="T7" fmla="*/ 0 h 1400"/>
                  <a:gd name="T8" fmla="*/ 9 w 178"/>
                  <a:gd name="T9" fmla="*/ 1400 h 1400"/>
                </a:gdLst>
                <a:ahLst/>
                <a:cxnLst>
                  <a:cxn ang="0">
                    <a:pos x="T0" y="T1"/>
                  </a:cxn>
                  <a:cxn ang="0">
                    <a:pos x="T2" y="T3"/>
                  </a:cxn>
                  <a:cxn ang="0">
                    <a:pos x="T4" y="T5"/>
                  </a:cxn>
                  <a:cxn ang="0">
                    <a:pos x="T6" y="T7"/>
                  </a:cxn>
                  <a:cxn ang="0">
                    <a:pos x="T8" y="T9"/>
                  </a:cxn>
                </a:cxnLst>
                <a:rect l="0" t="0" r="r" b="b"/>
                <a:pathLst>
                  <a:path w="178" h="1400">
                    <a:moveTo>
                      <a:pt x="9" y="1400"/>
                    </a:moveTo>
                    <a:lnTo>
                      <a:pt x="0" y="1398"/>
                    </a:lnTo>
                    <a:lnTo>
                      <a:pt x="170" y="0"/>
                    </a:lnTo>
                    <a:lnTo>
                      <a:pt x="178" y="0"/>
                    </a:lnTo>
                    <a:lnTo>
                      <a:pt x="9" y="140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6" name="Freeform 37"/>
              <p:cNvSpPr>
                <a:spLocks/>
              </p:cNvSpPr>
              <p:nvPr userDrawn="1"/>
            </p:nvSpPr>
            <p:spPr bwMode="auto">
              <a:xfrm>
                <a:off x="7455" y="943"/>
                <a:ext cx="32" cy="247"/>
              </a:xfrm>
              <a:custGeom>
                <a:avLst/>
                <a:gdLst>
                  <a:gd name="T0" fmla="*/ 25 w 32"/>
                  <a:gd name="T1" fmla="*/ 247 h 247"/>
                  <a:gd name="T2" fmla="*/ 0 w 32"/>
                  <a:gd name="T3" fmla="*/ 0 h 247"/>
                  <a:gd name="T4" fmla="*/ 8 w 32"/>
                  <a:gd name="T5" fmla="*/ 0 h 247"/>
                  <a:gd name="T6" fmla="*/ 32 w 32"/>
                  <a:gd name="T7" fmla="*/ 245 h 247"/>
                  <a:gd name="T8" fmla="*/ 25 w 32"/>
                  <a:gd name="T9" fmla="*/ 247 h 247"/>
                </a:gdLst>
                <a:ahLst/>
                <a:cxnLst>
                  <a:cxn ang="0">
                    <a:pos x="T0" y="T1"/>
                  </a:cxn>
                  <a:cxn ang="0">
                    <a:pos x="T2" y="T3"/>
                  </a:cxn>
                  <a:cxn ang="0">
                    <a:pos x="T4" y="T5"/>
                  </a:cxn>
                  <a:cxn ang="0">
                    <a:pos x="T6" y="T7"/>
                  </a:cxn>
                  <a:cxn ang="0">
                    <a:pos x="T8" y="T9"/>
                  </a:cxn>
                </a:cxnLst>
                <a:rect l="0" t="0" r="r" b="b"/>
                <a:pathLst>
                  <a:path w="32" h="247">
                    <a:moveTo>
                      <a:pt x="25" y="247"/>
                    </a:moveTo>
                    <a:lnTo>
                      <a:pt x="0" y="0"/>
                    </a:lnTo>
                    <a:lnTo>
                      <a:pt x="8" y="0"/>
                    </a:lnTo>
                    <a:lnTo>
                      <a:pt x="32" y="245"/>
                    </a:lnTo>
                    <a:lnTo>
                      <a:pt x="25" y="247"/>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7" name="Freeform 38"/>
              <p:cNvSpPr>
                <a:spLocks/>
              </p:cNvSpPr>
              <p:nvPr userDrawn="1"/>
            </p:nvSpPr>
            <p:spPr bwMode="auto">
              <a:xfrm>
                <a:off x="7480" y="1175"/>
                <a:ext cx="146" cy="299"/>
              </a:xfrm>
              <a:custGeom>
                <a:avLst/>
                <a:gdLst>
                  <a:gd name="T0" fmla="*/ 139 w 146"/>
                  <a:gd name="T1" fmla="*/ 299 h 299"/>
                  <a:gd name="T2" fmla="*/ 0 w 146"/>
                  <a:gd name="T3" fmla="*/ 3 h 299"/>
                  <a:gd name="T4" fmla="*/ 7 w 146"/>
                  <a:gd name="T5" fmla="*/ 0 h 299"/>
                  <a:gd name="T6" fmla="*/ 146 w 146"/>
                  <a:gd name="T7" fmla="*/ 295 h 299"/>
                  <a:gd name="T8" fmla="*/ 139 w 146"/>
                  <a:gd name="T9" fmla="*/ 299 h 299"/>
                </a:gdLst>
                <a:ahLst/>
                <a:cxnLst>
                  <a:cxn ang="0">
                    <a:pos x="T0" y="T1"/>
                  </a:cxn>
                  <a:cxn ang="0">
                    <a:pos x="T2" y="T3"/>
                  </a:cxn>
                  <a:cxn ang="0">
                    <a:pos x="T4" y="T5"/>
                  </a:cxn>
                  <a:cxn ang="0">
                    <a:pos x="T6" y="T7"/>
                  </a:cxn>
                  <a:cxn ang="0">
                    <a:pos x="T8" y="T9"/>
                  </a:cxn>
                </a:cxnLst>
                <a:rect l="0" t="0" r="r" b="b"/>
                <a:pathLst>
                  <a:path w="146" h="299">
                    <a:moveTo>
                      <a:pt x="139" y="299"/>
                    </a:moveTo>
                    <a:lnTo>
                      <a:pt x="0" y="3"/>
                    </a:lnTo>
                    <a:lnTo>
                      <a:pt x="7" y="0"/>
                    </a:lnTo>
                    <a:lnTo>
                      <a:pt x="146" y="295"/>
                    </a:lnTo>
                    <a:lnTo>
                      <a:pt x="139" y="299"/>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8" name="Freeform 39"/>
              <p:cNvSpPr>
                <a:spLocks/>
              </p:cNvSpPr>
              <p:nvPr userDrawn="1"/>
            </p:nvSpPr>
            <p:spPr bwMode="auto">
              <a:xfrm>
                <a:off x="6956" y="2158"/>
                <a:ext cx="363" cy="423"/>
              </a:xfrm>
              <a:custGeom>
                <a:avLst/>
                <a:gdLst>
                  <a:gd name="T0" fmla="*/ 358 w 363"/>
                  <a:gd name="T1" fmla="*/ 423 h 423"/>
                  <a:gd name="T2" fmla="*/ 0 w 363"/>
                  <a:gd name="T3" fmla="*/ 5 h 423"/>
                  <a:gd name="T4" fmla="*/ 7 w 363"/>
                  <a:gd name="T5" fmla="*/ 0 h 423"/>
                  <a:gd name="T6" fmla="*/ 363 w 363"/>
                  <a:gd name="T7" fmla="*/ 418 h 423"/>
                  <a:gd name="T8" fmla="*/ 358 w 363"/>
                  <a:gd name="T9" fmla="*/ 423 h 423"/>
                </a:gdLst>
                <a:ahLst/>
                <a:cxnLst>
                  <a:cxn ang="0">
                    <a:pos x="T0" y="T1"/>
                  </a:cxn>
                  <a:cxn ang="0">
                    <a:pos x="T2" y="T3"/>
                  </a:cxn>
                  <a:cxn ang="0">
                    <a:pos x="T4" y="T5"/>
                  </a:cxn>
                  <a:cxn ang="0">
                    <a:pos x="T6" y="T7"/>
                  </a:cxn>
                  <a:cxn ang="0">
                    <a:pos x="T8" y="T9"/>
                  </a:cxn>
                </a:cxnLst>
                <a:rect l="0" t="0" r="r" b="b"/>
                <a:pathLst>
                  <a:path w="363" h="423">
                    <a:moveTo>
                      <a:pt x="358" y="423"/>
                    </a:moveTo>
                    <a:lnTo>
                      <a:pt x="0" y="5"/>
                    </a:lnTo>
                    <a:lnTo>
                      <a:pt x="7" y="0"/>
                    </a:lnTo>
                    <a:lnTo>
                      <a:pt x="363" y="418"/>
                    </a:lnTo>
                    <a:lnTo>
                      <a:pt x="358" y="423"/>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9" name="Rectangle 40"/>
              <p:cNvSpPr>
                <a:spLocks noChangeArrowheads="1"/>
              </p:cNvSpPr>
              <p:nvPr userDrawn="1"/>
            </p:nvSpPr>
            <p:spPr bwMode="auto">
              <a:xfrm>
                <a:off x="7074" y="2583"/>
                <a:ext cx="241" cy="8"/>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0" name="Freeform 41"/>
              <p:cNvSpPr>
                <a:spLocks/>
              </p:cNvSpPr>
              <p:nvPr userDrawn="1"/>
            </p:nvSpPr>
            <p:spPr bwMode="auto">
              <a:xfrm>
                <a:off x="7215" y="2581"/>
                <a:ext cx="109" cy="165"/>
              </a:xfrm>
              <a:custGeom>
                <a:avLst/>
                <a:gdLst>
                  <a:gd name="T0" fmla="*/ 6 w 109"/>
                  <a:gd name="T1" fmla="*/ 165 h 165"/>
                  <a:gd name="T2" fmla="*/ 0 w 109"/>
                  <a:gd name="T3" fmla="*/ 160 h 165"/>
                  <a:gd name="T4" fmla="*/ 102 w 109"/>
                  <a:gd name="T5" fmla="*/ 0 h 165"/>
                  <a:gd name="T6" fmla="*/ 109 w 109"/>
                  <a:gd name="T7" fmla="*/ 4 h 165"/>
                  <a:gd name="T8" fmla="*/ 6 w 109"/>
                  <a:gd name="T9" fmla="*/ 165 h 165"/>
                </a:gdLst>
                <a:ahLst/>
                <a:cxnLst>
                  <a:cxn ang="0">
                    <a:pos x="T0" y="T1"/>
                  </a:cxn>
                  <a:cxn ang="0">
                    <a:pos x="T2" y="T3"/>
                  </a:cxn>
                  <a:cxn ang="0">
                    <a:pos x="T4" y="T5"/>
                  </a:cxn>
                  <a:cxn ang="0">
                    <a:pos x="T6" y="T7"/>
                  </a:cxn>
                  <a:cxn ang="0">
                    <a:pos x="T8" y="T9"/>
                  </a:cxn>
                </a:cxnLst>
                <a:rect l="0" t="0" r="r" b="b"/>
                <a:pathLst>
                  <a:path w="109" h="165">
                    <a:moveTo>
                      <a:pt x="6" y="165"/>
                    </a:moveTo>
                    <a:lnTo>
                      <a:pt x="0" y="160"/>
                    </a:lnTo>
                    <a:lnTo>
                      <a:pt x="102" y="0"/>
                    </a:lnTo>
                    <a:lnTo>
                      <a:pt x="109" y="4"/>
                    </a:lnTo>
                    <a:lnTo>
                      <a:pt x="6" y="165"/>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1" name="Freeform 42"/>
              <p:cNvSpPr>
                <a:spLocks/>
              </p:cNvSpPr>
              <p:nvPr userDrawn="1"/>
            </p:nvSpPr>
            <p:spPr bwMode="auto">
              <a:xfrm>
                <a:off x="7310" y="2588"/>
                <a:ext cx="341" cy="274"/>
              </a:xfrm>
              <a:custGeom>
                <a:avLst/>
                <a:gdLst>
                  <a:gd name="T0" fmla="*/ 336 w 341"/>
                  <a:gd name="T1" fmla="*/ 274 h 274"/>
                  <a:gd name="T2" fmla="*/ 0 w 341"/>
                  <a:gd name="T3" fmla="*/ 7 h 274"/>
                  <a:gd name="T4" fmla="*/ 5 w 341"/>
                  <a:gd name="T5" fmla="*/ 0 h 274"/>
                  <a:gd name="T6" fmla="*/ 341 w 341"/>
                  <a:gd name="T7" fmla="*/ 267 h 274"/>
                  <a:gd name="T8" fmla="*/ 336 w 341"/>
                  <a:gd name="T9" fmla="*/ 274 h 274"/>
                </a:gdLst>
                <a:ahLst/>
                <a:cxnLst>
                  <a:cxn ang="0">
                    <a:pos x="T0" y="T1"/>
                  </a:cxn>
                  <a:cxn ang="0">
                    <a:pos x="T2" y="T3"/>
                  </a:cxn>
                  <a:cxn ang="0">
                    <a:pos x="T4" y="T5"/>
                  </a:cxn>
                  <a:cxn ang="0">
                    <a:pos x="T6" y="T7"/>
                  </a:cxn>
                  <a:cxn ang="0">
                    <a:pos x="T8" y="T9"/>
                  </a:cxn>
                </a:cxnLst>
                <a:rect l="0" t="0" r="r" b="b"/>
                <a:pathLst>
                  <a:path w="341" h="274">
                    <a:moveTo>
                      <a:pt x="336" y="274"/>
                    </a:moveTo>
                    <a:lnTo>
                      <a:pt x="0" y="7"/>
                    </a:lnTo>
                    <a:lnTo>
                      <a:pt x="5" y="0"/>
                    </a:lnTo>
                    <a:lnTo>
                      <a:pt x="341" y="267"/>
                    </a:lnTo>
                    <a:lnTo>
                      <a:pt x="336" y="27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2" name="Freeform 43"/>
              <p:cNvSpPr>
                <a:spLocks/>
              </p:cNvSpPr>
              <p:nvPr userDrawn="1"/>
            </p:nvSpPr>
            <p:spPr bwMode="auto">
              <a:xfrm>
                <a:off x="5133" y="2344"/>
                <a:ext cx="844" cy="646"/>
              </a:xfrm>
              <a:custGeom>
                <a:avLst/>
                <a:gdLst>
                  <a:gd name="T0" fmla="*/ 839 w 844"/>
                  <a:gd name="T1" fmla="*/ 646 h 646"/>
                  <a:gd name="T2" fmla="*/ 0 w 844"/>
                  <a:gd name="T3" fmla="*/ 5 h 646"/>
                  <a:gd name="T4" fmla="*/ 5 w 844"/>
                  <a:gd name="T5" fmla="*/ 0 h 646"/>
                  <a:gd name="T6" fmla="*/ 844 w 844"/>
                  <a:gd name="T7" fmla="*/ 639 h 646"/>
                  <a:gd name="T8" fmla="*/ 839 w 844"/>
                  <a:gd name="T9" fmla="*/ 646 h 646"/>
                </a:gdLst>
                <a:ahLst/>
                <a:cxnLst>
                  <a:cxn ang="0">
                    <a:pos x="T0" y="T1"/>
                  </a:cxn>
                  <a:cxn ang="0">
                    <a:pos x="T2" y="T3"/>
                  </a:cxn>
                  <a:cxn ang="0">
                    <a:pos x="T4" y="T5"/>
                  </a:cxn>
                  <a:cxn ang="0">
                    <a:pos x="T6" y="T7"/>
                  </a:cxn>
                  <a:cxn ang="0">
                    <a:pos x="T8" y="T9"/>
                  </a:cxn>
                </a:cxnLst>
                <a:rect l="0" t="0" r="r" b="b"/>
                <a:pathLst>
                  <a:path w="844" h="646">
                    <a:moveTo>
                      <a:pt x="839" y="646"/>
                    </a:moveTo>
                    <a:lnTo>
                      <a:pt x="0" y="5"/>
                    </a:lnTo>
                    <a:lnTo>
                      <a:pt x="5" y="0"/>
                    </a:lnTo>
                    <a:lnTo>
                      <a:pt x="844" y="639"/>
                    </a:lnTo>
                    <a:lnTo>
                      <a:pt x="839" y="64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3" name="Freeform 44"/>
              <p:cNvSpPr>
                <a:spLocks/>
              </p:cNvSpPr>
              <p:nvPr userDrawn="1"/>
            </p:nvSpPr>
            <p:spPr bwMode="auto">
              <a:xfrm>
                <a:off x="5061" y="2281"/>
                <a:ext cx="69" cy="137"/>
              </a:xfrm>
              <a:custGeom>
                <a:avLst/>
                <a:gdLst>
                  <a:gd name="T0" fmla="*/ 41 w 41"/>
                  <a:gd name="T1" fmla="*/ 82 h 82"/>
                  <a:gd name="T2" fmla="*/ 16 w 41"/>
                  <a:gd name="T3" fmla="*/ 69 h 82"/>
                  <a:gd name="T4" fmla="*/ 18 w 41"/>
                  <a:gd name="T5" fmla="*/ 11 h 82"/>
                  <a:gd name="T6" fmla="*/ 38 w 41"/>
                  <a:gd name="T7" fmla="*/ 0 h 82"/>
                  <a:gd name="T8" fmla="*/ 39 w 41"/>
                  <a:gd name="T9" fmla="*/ 3 h 82"/>
                  <a:gd name="T10" fmla="*/ 20 w 41"/>
                  <a:gd name="T11" fmla="*/ 13 h 82"/>
                  <a:gd name="T12" fmla="*/ 18 w 41"/>
                  <a:gd name="T13" fmla="*/ 67 h 82"/>
                  <a:gd name="T14" fmla="*/ 41 w 41"/>
                  <a:gd name="T15" fmla="*/ 79 h 82"/>
                  <a:gd name="T16" fmla="*/ 41 w 41"/>
                  <a:gd name="T17" fmla="*/ 8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82">
                    <a:moveTo>
                      <a:pt x="41" y="82"/>
                    </a:moveTo>
                    <a:cubicBezTo>
                      <a:pt x="31" y="80"/>
                      <a:pt x="22" y="76"/>
                      <a:pt x="16" y="69"/>
                    </a:cubicBezTo>
                    <a:cubicBezTo>
                      <a:pt x="0" y="52"/>
                      <a:pt x="1" y="26"/>
                      <a:pt x="18" y="11"/>
                    </a:cubicBezTo>
                    <a:cubicBezTo>
                      <a:pt x="24" y="5"/>
                      <a:pt x="31" y="2"/>
                      <a:pt x="38" y="0"/>
                    </a:cubicBezTo>
                    <a:cubicBezTo>
                      <a:pt x="39" y="3"/>
                      <a:pt x="39" y="3"/>
                      <a:pt x="39" y="3"/>
                    </a:cubicBezTo>
                    <a:cubicBezTo>
                      <a:pt x="32" y="4"/>
                      <a:pt x="25" y="8"/>
                      <a:pt x="20" y="13"/>
                    </a:cubicBezTo>
                    <a:cubicBezTo>
                      <a:pt x="4" y="27"/>
                      <a:pt x="4" y="51"/>
                      <a:pt x="18" y="67"/>
                    </a:cubicBezTo>
                    <a:cubicBezTo>
                      <a:pt x="24" y="73"/>
                      <a:pt x="32" y="78"/>
                      <a:pt x="41" y="79"/>
                    </a:cubicBezTo>
                    <a:lnTo>
                      <a:pt x="41" y="82"/>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4" name="Freeform 45"/>
              <p:cNvSpPr>
                <a:spLocks/>
              </p:cNvSpPr>
              <p:nvPr userDrawn="1"/>
            </p:nvSpPr>
            <p:spPr bwMode="auto">
              <a:xfrm>
                <a:off x="5153" y="2281"/>
                <a:ext cx="59" cy="85"/>
              </a:xfrm>
              <a:custGeom>
                <a:avLst/>
                <a:gdLst>
                  <a:gd name="T0" fmla="*/ 31 w 35"/>
                  <a:gd name="T1" fmla="*/ 51 h 51"/>
                  <a:gd name="T2" fmla="*/ 28 w 35"/>
                  <a:gd name="T3" fmla="*/ 51 h 51"/>
                  <a:gd name="T4" fmla="*/ 19 w 35"/>
                  <a:gd name="T5" fmla="*/ 15 h 51"/>
                  <a:gd name="T6" fmla="*/ 0 w 35"/>
                  <a:gd name="T7" fmla="*/ 3 h 51"/>
                  <a:gd name="T8" fmla="*/ 0 w 35"/>
                  <a:gd name="T9" fmla="*/ 0 h 51"/>
                  <a:gd name="T10" fmla="*/ 21 w 35"/>
                  <a:gd name="T11" fmla="*/ 13 h 51"/>
                  <a:gd name="T12" fmla="*/ 31 w 35"/>
                  <a:gd name="T13" fmla="*/ 51 h 51"/>
                </a:gdLst>
                <a:ahLst/>
                <a:cxnLst>
                  <a:cxn ang="0">
                    <a:pos x="T0" y="T1"/>
                  </a:cxn>
                  <a:cxn ang="0">
                    <a:pos x="T2" y="T3"/>
                  </a:cxn>
                  <a:cxn ang="0">
                    <a:pos x="T4" y="T5"/>
                  </a:cxn>
                  <a:cxn ang="0">
                    <a:pos x="T6" y="T7"/>
                  </a:cxn>
                  <a:cxn ang="0">
                    <a:pos x="T8" y="T9"/>
                  </a:cxn>
                  <a:cxn ang="0">
                    <a:pos x="T10" y="T11"/>
                  </a:cxn>
                  <a:cxn ang="0">
                    <a:pos x="T12" y="T13"/>
                  </a:cxn>
                </a:cxnLst>
                <a:rect l="0" t="0" r="r" b="b"/>
                <a:pathLst>
                  <a:path w="35" h="51">
                    <a:moveTo>
                      <a:pt x="31" y="51"/>
                    </a:moveTo>
                    <a:cubicBezTo>
                      <a:pt x="28" y="51"/>
                      <a:pt x="28" y="51"/>
                      <a:pt x="28" y="51"/>
                    </a:cubicBezTo>
                    <a:cubicBezTo>
                      <a:pt x="32" y="38"/>
                      <a:pt x="28" y="24"/>
                      <a:pt x="19" y="15"/>
                    </a:cubicBezTo>
                    <a:cubicBezTo>
                      <a:pt x="14" y="9"/>
                      <a:pt x="7" y="5"/>
                      <a:pt x="0" y="3"/>
                    </a:cubicBezTo>
                    <a:cubicBezTo>
                      <a:pt x="0" y="0"/>
                      <a:pt x="0" y="0"/>
                      <a:pt x="0" y="0"/>
                    </a:cubicBezTo>
                    <a:cubicBezTo>
                      <a:pt x="8" y="2"/>
                      <a:pt x="16" y="6"/>
                      <a:pt x="21" y="13"/>
                    </a:cubicBezTo>
                    <a:cubicBezTo>
                      <a:pt x="31" y="23"/>
                      <a:pt x="35" y="38"/>
                      <a:pt x="31" y="51"/>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5" name="Freeform 46"/>
              <p:cNvSpPr>
                <a:spLocks/>
              </p:cNvSpPr>
              <p:nvPr userDrawn="1"/>
            </p:nvSpPr>
            <p:spPr bwMode="auto">
              <a:xfrm>
                <a:off x="5096" y="2247"/>
                <a:ext cx="119" cy="54"/>
              </a:xfrm>
              <a:custGeom>
                <a:avLst/>
                <a:gdLst>
                  <a:gd name="T0" fmla="*/ 67 w 71"/>
                  <a:gd name="T1" fmla="*/ 32 h 32"/>
                  <a:gd name="T2" fmla="*/ 63 w 71"/>
                  <a:gd name="T3" fmla="*/ 26 h 32"/>
                  <a:gd name="T4" fmla="*/ 3 w 71"/>
                  <a:gd name="T5" fmla="*/ 15 h 32"/>
                  <a:gd name="T6" fmla="*/ 0 w 71"/>
                  <a:gd name="T7" fmla="*/ 11 h 32"/>
                  <a:gd name="T8" fmla="*/ 66 w 71"/>
                  <a:gd name="T9" fmla="*/ 23 h 32"/>
                  <a:gd name="T10" fmla="*/ 71 w 71"/>
                  <a:gd name="T11" fmla="*/ 29 h 32"/>
                  <a:gd name="T12" fmla="*/ 67 w 71"/>
                  <a:gd name="T13" fmla="*/ 32 h 32"/>
                </a:gdLst>
                <a:ahLst/>
                <a:cxnLst>
                  <a:cxn ang="0">
                    <a:pos x="T0" y="T1"/>
                  </a:cxn>
                  <a:cxn ang="0">
                    <a:pos x="T2" y="T3"/>
                  </a:cxn>
                  <a:cxn ang="0">
                    <a:pos x="T4" y="T5"/>
                  </a:cxn>
                  <a:cxn ang="0">
                    <a:pos x="T6" y="T7"/>
                  </a:cxn>
                  <a:cxn ang="0">
                    <a:pos x="T8" y="T9"/>
                  </a:cxn>
                  <a:cxn ang="0">
                    <a:pos x="T10" y="T11"/>
                  </a:cxn>
                  <a:cxn ang="0">
                    <a:pos x="T12" y="T13"/>
                  </a:cxn>
                </a:cxnLst>
                <a:rect l="0" t="0" r="r" b="b"/>
                <a:pathLst>
                  <a:path w="71" h="32">
                    <a:moveTo>
                      <a:pt x="67" y="32"/>
                    </a:moveTo>
                    <a:cubicBezTo>
                      <a:pt x="66" y="30"/>
                      <a:pt x="64" y="28"/>
                      <a:pt x="63" y="26"/>
                    </a:cubicBezTo>
                    <a:cubicBezTo>
                      <a:pt x="47" y="10"/>
                      <a:pt x="23" y="5"/>
                      <a:pt x="3" y="15"/>
                    </a:cubicBezTo>
                    <a:cubicBezTo>
                      <a:pt x="0" y="11"/>
                      <a:pt x="0" y="11"/>
                      <a:pt x="0" y="11"/>
                    </a:cubicBezTo>
                    <a:cubicBezTo>
                      <a:pt x="22" y="0"/>
                      <a:pt x="49" y="5"/>
                      <a:pt x="66" y="23"/>
                    </a:cubicBezTo>
                    <a:cubicBezTo>
                      <a:pt x="68" y="25"/>
                      <a:pt x="70" y="27"/>
                      <a:pt x="71" y="29"/>
                    </a:cubicBezTo>
                    <a:lnTo>
                      <a:pt x="67" y="32"/>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6" name="Freeform 47"/>
              <p:cNvSpPr>
                <a:spLocks/>
              </p:cNvSpPr>
              <p:nvPr userDrawn="1"/>
            </p:nvSpPr>
            <p:spPr bwMode="auto">
              <a:xfrm>
                <a:off x="5051" y="2333"/>
                <a:ext cx="186" cy="111"/>
              </a:xfrm>
              <a:custGeom>
                <a:avLst/>
                <a:gdLst>
                  <a:gd name="T0" fmla="*/ 52 w 111"/>
                  <a:gd name="T1" fmla="*/ 66 h 66"/>
                  <a:gd name="T2" fmla="*/ 50 w 111"/>
                  <a:gd name="T3" fmla="*/ 66 h 66"/>
                  <a:gd name="T4" fmla="*/ 11 w 111"/>
                  <a:gd name="T5" fmla="*/ 48 h 66"/>
                  <a:gd name="T6" fmla="*/ 0 w 111"/>
                  <a:gd name="T7" fmla="*/ 29 h 66"/>
                  <a:gd name="T8" fmla="*/ 4 w 111"/>
                  <a:gd name="T9" fmla="*/ 28 h 66"/>
                  <a:gd name="T10" fmla="*/ 15 w 111"/>
                  <a:gd name="T11" fmla="*/ 45 h 66"/>
                  <a:gd name="T12" fmla="*/ 51 w 111"/>
                  <a:gd name="T13" fmla="*/ 61 h 66"/>
                  <a:gd name="T14" fmla="*/ 87 w 111"/>
                  <a:gd name="T15" fmla="*/ 47 h 66"/>
                  <a:gd name="T16" fmla="*/ 103 w 111"/>
                  <a:gd name="T17" fmla="*/ 1 h 66"/>
                  <a:gd name="T18" fmla="*/ 107 w 111"/>
                  <a:gd name="T19" fmla="*/ 0 h 66"/>
                  <a:gd name="T20" fmla="*/ 90 w 111"/>
                  <a:gd name="T21" fmla="*/ 51 h 66"/>
                  <a:gd name="T22" fmla="*/ 52 w 111"/>
                  <a:gd name="T23" fmla="*/ 6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1" h="66">
                    <a:moveTo>
                      <a:pt x="52" y="66"/>
                    </a:moveTo>
                    <a:cubicBezTo>
                      <a:pt x="52" y="66"/>
                      <a:pt x="51" y="66"/>
                      <a:pt x="50" y="66"/>
                    </a:cubicBezTo>
                    <a:cubicBezTo>
                      <a:pt x="35" y="65"/>
                      <a:pt x="22" y="59"/>
                      <a:pt x="11" y="48"/>
                    </a:cubicBezTo>
                    <a:cubicBezTo>
                      <a:pt x="6" y="43"/>
                      <a:pt x="2" y="36"/>
                      <a:pt x="0" y="29"/>
                    </a:cubicBezTo>
                    <a:cubicBezTo>
                      <a:pt x="4" y="28"/>
                      <a:pt x="4" y="28"/>
                      <a:pt x="4" y="28"/>
                    </a:cubicBezTo>
                    <a:cubicBezTo>
                      <a:pt x="7" y="34"/>
                      <a:pt x="10" y="40"/>
                      <a:pt x="15" y="45"/>
                    </a:cubicBezTo>
                    <a:cubicBezTo>
                      <a:pt x="24" y="55"/>
                      <a:pt x="37" y="61"/>
                      <a:pt x="51" y="61"/>
                    </a:cubicBezTo>
                    <a:cubicBezTo>
                      <a:pt x="64" y="62"/>
                      <a:pt x="77" y="57"/>
                      <a:pt x="87" y="47"/>
                    </a:cubicBezTo>
                    <a:cubicBezTo>
                      <a:pt x="100" y="35"/>
                      <a:pt x="106" y="18"/>
                      <a:pt x="103" y="1"/>
                    </a:cubicBezTo>
                    <a:cubicBezTo>
                      <a:pt x="107" y="0"/>
                      <a:pt x="107" y="0"/>
                      <a:pt x="107" y="0"/>
                    </a:cubicBezTo>
                    <a:cubicBezTo>
                      <a:pt x="111" y="19"/>
                      <a:pt x="104" y="38"/>
                      <a:pt x="90" y="51"/>
                    </a:cubicBezTo>
                    <a:cubicBezTo>
                      <a:pt x="80" y="61"/>
                      <a:pt x="67" y="66"/>
                      <a:pt x="52" y="66"/>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7" name="Freeform 48"/>
              <p:cNvSpPr>
                <a:spLocks/>
              </p:cNvSpPr>
              <p:nvPr userDrawn="1"/>
            </p:nvSpPr>
            <p:spPr bwMode="auto">
              <a:xfrm>
                <a:off x="5972" y="2707"/>
                <a:ext cx="422" cy="283"/>
              </a:xfrm>
              <a:custGeom>
                <a:avLst/>
                <a:gdLst>
                  <a:gd name="T0" fmla="*/ 4 w 422"/>
                  <a:gd name="T1" fmla="*/ 283 h 283"/>
                  <a:gd name="T2" fmla="*/ 0 w 422"/>
                  <a:gd name="T3" fmla="*/ 276 h 283"/>
                  <a:gd name="T4" fmla="*/ 418 w 422"/>
                  <a:gd name="T5" fmla="*/ 0 h 283"/>
                  <a:gd name="T6" fmla="*/ 422 w 422"/>
                  <a:gd name="T7" fmla="*/ 7 h 283"/>
                  <a:gd name="T8" fmla="*/ 4 w 422"/>
                  <a:gd name="T9" fmla="*/ 283 h 283"/>
                </a:gdLst>
                <a:ahLst/>
                <a:cxnLst>
                  <a:cxn ang="0">
                    <a:pos x="T0" y="T1"/>
                  </a:cxn>
                  <a:cxn ang="0">
                    <a:pos x="T2" y="T3"/>
                  </a:cxn>
                  <a:cxn ang="0">
                    <a:pos x="T4" y="T5"/>
                  </a:cxn>
                  <a:cxn ang="0">
                    <a:pos x="T6" y="T7"/>
                  </a:cxn>
                  <a:cxn ang="0">
                    <a:pos x="T8" y="T9"/>
                  </a:cxn>
                </a:cxnLst>
                <a:rect l="0" t="0" r="r" b="b"/>
                <a:pathLst>
                  <a:path w="422" h="283">
                    <a:moveTo>
                      <a:pt x="4" y="283"/>
                    </a:moveTo>
                    <a:lnTo>
                      <a:pt x="0" y="276"/>
                    </a:lnTo>
                    <a:lnTo>
                      <a:pt x="418" y="0"/>
                    </a:lnTo>
                    <a:lnTo>
                      <a:pt x="422" y="7"/>
                    </a:lnTo>
                    <a:lnTo>
                      <a:pt x="4" y="283"/>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 name="Freeform 49"/>
              <p:cNvSpPr>
                <a:spLocks/>
              </p:cNvSpPr>
              <p:nvPr userDrawn="1"/>
            </p:nvSpPr>
            <p:spPr bwMode="auto">
              <a:xfrm>
                <a:off x="7319" y="2171"/>
                <a:ext cx="735" cy="415"/>
              </a:xfrm>
              <a:custGeom>
                <a:avLst/>
                <a:gdLst>
                  <a:gd name="T0" fmla="*/ 3 w 735"/>
                  <a:gd name="T1" fmla="*/ 415 h 415"/>
                  <a:gd name="T2" fmla="*/ 0 w 735"/>
                  <a:gd name="T3" fmla="*/ 409 h 415"/>
                  <a:gd name="T4" fmla="*/ 732 w 735"/>
                  <a:gd name="T5" fmla="*/ 0 h 415"/>
                  <a:gd name="T6" fmla="*/ 735 w 735"/>
                  <a:gd name="T7" fmla="*/ 7 h 415"/>
                  <a:gd name="T8" fmla="*/ 3 w 735"/>
                  <a:gd name="T9" fmla="*/ 415 h 415"/>
                </a:gdLst>
                <a:ahLst/>
                <a:cxnLst>
                  <a:cxn ang="0">
                    <a:pos x="T0" y="T1"/>
                  </a:cxn>
                  <a:cxn ang="0">
                    <a:pos x="T2" y="T3"/>
                  </a:cxn>
                  <a:cxn ang="0">
                    <a:pos x="T4" y="T5"/>
                  </a:cxn>
                  <a:cxn ang="0">
                    <a:pos x="T6" y="T7"/>
                  </a:cxn>
                  <a:cxn ang="0">
                    <a:pos x="T8" y="T9"/>
                  </a:cxn>
                </a:cxnLst>
                <a:rect l="0" t="0" r="r" b="b"/>
                <a:pathLst>
                  <a:path w="735" h="415">
                    <a:moveTo>
                      <a:pt x="3" y="415"/>
                    </a:moveTo>
                    <a:lnTo>
                      <a:pt x="0" y="409"/>
                    </a:lnTo>
                    <a:lnTo>
                      <a:pt x="732" y="0"/>
                    </a:lnTo>
                    <a:lnTo>
                      <a:pt x="735" y="7"/>
                    </a:lnTo>
                    <a:lnTo>
                      <a:pt x="3" y="415"/>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 name="Freeform 50"/>
              <p:cNvSpPr>
                <a:spLocks/>
              </p:cNvSpPr>
              <p:nvPr userDrawn="1"/>
            </p:nvSpPr>
            <p:spPr bwMode="auto">
              <a:xfrm>
                <a:off x="7263" y="2561"/>
                <a:ext cx="124" cy="99"/>
              </a:xfrm>
              <a:custGeom>
                <a:avLst/>
                <a:gdLst>
                  <a:gd name="T0" fmla="*/ 32 w 74"/>
                  <a:gd name="T1" fmla="*/ 57 h 59"/>
                  <a:gd name="T2" fmla="*/ 20 w 74"/>
                  <a:gd name="T3" fmla="*/ 56 h 59"/>
                  <a:gd name="T4" fmla="*/ 0 w 74"/>
                  <a:gd name="T5" fmla="*/ 43 h 59"/>
                  <a:gd name="T6" fmla="*/ 3 w 74"/>
                  <a:gd name="T7" fmla="*/ 41 h 59"/>
                  <a:gd name="T8" fmla="*/ 21 w 74"/>
                  <a:gd name="T9" fmla="*/ 53 h 59"/>
                  <a:gd name="T10" fmla="*/ 69 w 74"/>
                  <a:gd name="T11" fmla="*/ 28 h 59"/>
                  <a:gd name="T12" fmla="*/ 67 w 74"/>
                  <a:gd name="T13" fmla="*/ 2 h 59"/>
                  <a:gd name="T14" fmla="*/ 70 w 74"/>
                  <a:gd name="T15" fmla="*/ 0 h 59"/>
                  <a:gd name="T16" fmla="*/ 71 w 74"/>
                  <a:gd name="T17" fmla="*/ 28 h 59"/>
                  <a:gd name="T18" fmla="*/ 32 w 74"/>
                  <a:gd name="T19" fmla="*/ 5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 h="59">
                    <a:moveTo>
                      <a:pt x="32" y="57"/>
                    </a:moveTo>
                    <a:cubicBezTo>
                      <a:pt x="28" y="57"/>
                      <a:pt x="24" y="57"/>
                      <a:pt x="20" y="56"/>
                    </a:cubicBezTo>
                    <a:cubicBezTo>
                      <a:pt x="12" y="53"/>
                      <a:pt x="6" y="49"/>
                      <a:pt x="0" y="43"/>
                    </a:cubicBezTo>
                    <a:cubicBezTo>
                      <a:pt x="3" y="41"/>
                      <a:pt x="3" y="41"/>
                      <a:pt x="3" y="41"/>
                    </a:cubicBezTo>
                    <a:cubicBezTo>
                      <a:pt x="7" y="47"/>
                      <a:pt x="14" y="51"/>
                      <a:pt x="21" y="53"/>
                    </a:cubicBezTo>
                    <a:cubicBezTo>
                      <a:pt x="41" y="59"/>
                      <a:pt x="62" y="48"/>
                      <a:pt x="69" y="28"/>
                    </a:cubicBezTo>
                    <a:cubicBezTo>
                      <a:pt x="71" y="19"/>
                      <a:pt x="71" y="10"/>
                      <a:pt x="67" y="2"/>
                    </a:cubicBezTo>
                    <a:cubicBezTo>
                      <a:pt x="70" y="0"/>
                      <a:pt x="70" y="0"/>
                      <a:pt x="70" y="0"/>
                    </a:cubicBezTo>
                    <a:cubicBezTo>
                      <a:pt x="74" y="9"/>
                      <a:pt x="74" y="19"/>
                      <a:pt x="71" y="28"/>
                    </a:cubicBezTo>
                    <a:cubicBezTo>
                      <a:pt x="66" y="46"/>
                      <a:pt x="49" y="57"/>
                      <a:pt x="32" y="57"/>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 name="Freeform 51"/>
              <p:cNvSpPr>
                <a:spLocks/>
              </p:cNvSpPr>
              <p:nvPr userDrawn="1"/>
            </p:nvSpPr>
            <p:spPr bwMode="auto">
              <a:xfrm>
                <a:off x="7246" y="2521"/>
                <a:ext cx="54" cy="87"/>
              </a:xfrm>
              <a:custGeom>
                <a:avLst/>
                <a:gdLst>
                  <a:gd name="T0" fmla="*/ 2 w 32"/>
                  <a:gd name="T1" fmla="*/ 52 h 52"/>
                  <a:gd name="T2" fmla="*/ 2 w 32"/>
                  <a:gd name="T3" fmla="*/ 28 h 52"/>
                  <a:gd name="T4" fmla="*/ 31 w 32"/>
                  <a:gd name="T5" fmla="*/ 0 h 52"/>
                  <a:gd name="T6" fmla="*/ 32 w 32"/>
                  <a:gd name="T7" fmla="*/ 3 h 52"/>
                  <a:gd name="T8" fmla="*/ 5 w 32"/>
                  <a:gd name="T9" fmla="*/ 29 h 52"/>
                  <a:gd name="T10" fmla="*/ 5 w 32"/>
                  <a:gd name="T11" fmla="*/ 51 h 52"/>
                  <a:gd name="T12" fmla="*/ 2 w 32"/>
                  <a:gd name="T13" fmla="*/ 52 h 52"/>
                </a:gdLst>
                <a:ahLst/>
                <a:cxnLst>
                  <a:cxn ang="0">
                    <a:pos x="T0" y="T1"/>
                  </a:cxn>
                  <a:cxn ang="0">
                    <a:pos x="T2" y="T3"/>
                  </a:cxn>
                  <a:cxn ang="0">
                    <a:pos x="T4" y="T5"/>
                  </a:cxn>
                  <a:cxn ang="0">
                    <a:pos x="T6" y="T7"/>
                  </a:cxn>
                  <a:cxn ang="0">
                    <a:pos x="T8" y="T9"/>
                  </a:cxn>
                  <a:cxn ang="0">
                    <a:pos x="T10" y="T11"/>
                  </a:cxn>
                  <a:cxn ang="0">
                    <a:pos x="T12" y="T13"/>
                  </a:cxn>
                </a:cxnLst>
                <a:rect l="0" t="0" r="r" b="b"/>
                <a:pathLst>
                  <a:path w="32" h="52">
                    <a:moveTo>
                      <a:pt x="2" y="52"/>
                    </a:moveTo>
                    <a:cubicBezTo>
                      <a:pt x="0" y="44"/>
                      <a:pt x="0" y="36"/>
                      <a:pt x="2" y="28"/>
                    </a:cubicBezTo>
                    <a:cubicBezTo>
                      <a:pt x="7" y="14"/>
                      <a:pt x="18" y="4"/>
                      <a:pt x="31" y="0"/>
                    </a:cubicBezTo>
                    <a:cubicBezTo>
                      <a:pt x="32" y="3"/>
                      <a:pt x="32" y="3"/>
                      <a:pt x="32" y="3"/>
                    </a:cubicBezTo>
                    <a:cubicBezTo>
                      <a:pt x="19" y="6"/>
                      <a:pt x="9" y="16"/>
                      <a:pt x="5" y="29"/>
                    </a:cubicBezTo>
                    <a:cubicBezTo>
                      <a:pt x="3" y="36"/>
                      <a:pt x="3" y="44"/>
                      <a:pt x="5" y="51"/>
                    </a:cubicBezTo>
                    <a:lnTo>
                      <a:pt x="2" y="52"/>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 name="Freeform 52"/>
              <p:cNvSpPr>
                <a:spLocks/>
              </p:cNvSpPr>
              <p:nvPr userDrawn="1"/>
            </p:nvSpPr>
            <p:spPr bwMode="auto">
              <a:xfrm>
                <a:off x="7215" y="2546"/>
                <a:ext cx="53" cy="119"/>
              </a:xfrm>
              <a:custGeom>
                <a:avLst/>
                <a:gdLst>
                  <a:gd name="T0" fmla="*/ 30 w 32"/>
                  <a:gd name="T1" fmla="*/ 71 h 71"/>
                  <a:gd name="T2" fmla="*/ 8 w 32"/>
                  <a:gd name="T3" fmla="*/ 8 h 71"/>
                  <a:gd name="T4" fmla="*/ 11 w 32"/>
                  <a:gd name="T5" fmla="*/ 0 h 71"/>
                  <a:gd name="T6" fmla="*/ 15 w 32"/>
                  <a:gd name="T7" fmla="*/ 3 h 71"/>
                  <a:gd name="T8" fmla="*/ 12 w 32"/>
                  <a:gd name="T9" fmla="*/ 10 h 71"/>
                  <a:gd name="T10" fmla="*/ 32 w 32"/>
                  <a:gd name="T11" fmla="*/ 67 h 71"/>
                  <a:gd name="T12" fmla="*/ 30 w 32"/>
                  <a:gd name="T13" fmla="*/ 71 h 71"/>
                </a:gdLst>
                <a:ahLst/>
                <a:cxnLst>
                  <a:cxn ang="0">
                    <a:pos x="T0" y="T1"/>
                  </a:cxn>
                  <a:cxn ang="0">
                    <a:pos x="T2" y="T3"/>
                  </a:cxn>
                  <a:cxn ang="0">
                    <a:pos x="T4" y="T5"/>
                  </a:cxn>
                  <a:cxn ang="0">
                    <a:pos x="T6" y="T7"/>
                  </a:cxn>
                  <a:cxn ang="0">
                    <a:pos x="T8" y="T9"/>
                  </a:cxn>
                  <a:cxn ang="0">
                    <a:pos x="T10" y="T11"/>
                  </a:cxn>
                  <a:cxn ang="0">
                    <a:pos x="T12" y="T13"/>
                  </a:cxn>
                </a:cxnLst>
                <a:rect l="0" t="0" r="r" b="b"/>
                <a:pathLst>
                  <a:path w="32" h="71">
                    <a:moveTo>
                      <a:pt x="30" y="71"/>
                    </a:moveTo>
                    <a:cubicBezTo>
                      <a:pt x="9" y="58"/>
                      <a:pt x="0" y="32"/>
                      <a:pt x="8" y="8"/>
                    </a:cubicBezTo>
                    <a:cubicBezTo>
                      <a:pt x="8" y="6"/>
                      <a:pt x="9" y="3"/>
                      <a:pt x="11" y="0"/>
                    </a:cubicBezTo>
                    <a:cubicBezTo>
                      <a:pt x="15" y="3"/>
                      <a:pt x="15" y="3"/>
                      <a:pt x="15" y="3"/>
                    </a:cubicBezTo>
                    <a:cubicBezTo>
                      <a:pt x="14" y="5"/>
                      <a:pt x="13" y="7"/>
                      <a:pt x="12" y="10"/>
                    </a:cubicBezTo>
                    <a:cubicBezTo>
                      <a:pt x="6" y="31"/>
                      <a:pt x="14" y="55"/>
                      <a:pt x="32" y="67"/>
                    </a:cubicBezTo>
                    <a:lnTo>
                      <a:pt x="30" y="71"/>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 name="Freeform 53"/>
              <p:cNvSpPr>
                <a:spLocks/>
              </p:cNvSpPr>
              <p:nvPr userDrawn="1"/>
            </p:nvSpPr>
            <p:spPr bwMode="auto">
              <a:xfrm>
                <a:off x="7257" y="2489"/>
                <a:ext cx="166" cy="160"/>
              </a:xfrm>
              <a:custGeom>
                <a:avLst/>
                <a:gdLst>
                  <a:gd name="T0" fmla="*/ 79 w 99"/>
                  <a:gd name="T1" fmla="*/ 95 h 95"/>
                  <a:gd name="T2" fmla="*/ 75 w 99"/>
                  <a:gd name="T3" fmla="*/ 92 h 95"/>
                  <a:gd name="T4" fmla="*/ 85 w 99"/>
                  <a:gd name="T5" fmla="*/ 74 h 95"/>
                  <a:gd name="T6" fmla="*/ 51 w 99"/>
                  <a:gd name="T7" fmla="*/ 10 h 95"/>
                  <a:gd name="T8" fmla="*/ 3 w 99"/>
                  <a:gd name="T9" fmla="*/ 20 h 95"/>
                  <a:gd name="T10" fmla="*/ 0 w 99"/>
                  <a:gd name="T11" fmla="*/ 16 h 95"/>
                  <a:gd name="T12" fmla="*/ 53 w 99"/>
                  <a:gd name="T13" fmla="*/ 5 h 95"/>
                  <a:gd name="T14" fmla="*/ 89 w 99"/>
                  <a:gd name="T15" fmla="*/ 75 h 95"/>
                  <a:gd name="T16" fmla="*/ 79 w 99"/>
                  <a:gd name="T17" fmla="*/ 9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95">
                    <a:moveTo>
                      <a:pt x="79" y="95"/>
                    </a:moveTo>
                    <a:cubicBezTo>
                      <a:pt x="75" y="92"/>
                      <a:pt x="75" y="92"/>
                      <a:pt x="75" y="92"/>
                    </a:cubicBezTo>
                    <a:cubicBezTo>
                      <a:pt x="80" y="87"/>
                      <a:pt x="83" y="81"/>
                      <a:pt x="85" y="74"/>
                    </a:cubicBezTo>
                    <a:cubicBezTo>
                      <a:pt x="93" y="47"/>
                      <a:pt x="78" y="18"/>
                      <a:pt x="51" y="10"/>
                    </a:cubicBezTo>
                    <a:cubicBezTo>
                      <a:pt x="35" y="5"/>
                      <a:pt x="17" y="8"/>
                      <a:pt x="3" y="20"/>
                    </a:cubicBezTo>
                    <a:cubicBezTo>
                      <a:pt x="0" y="16"/>
                      <a:pt x="0" y="16"/>
                      <a:pt x="0" y="16"/>
                    </a:cubicBezTo>
                    <a:cubicBezTo>
                      <a:pt x="15" y="4"/>
                      <a:pt x="34" y="0"/>
                      <a:pt x="53" y="5"/>
                    </a:cubicBezTo>
                    <a:cubicBezTo>
                      <a:pt x="82" y="15"/>
                      <a:pt x="99" y="46"/>
                      <a:pt x="89" y="75"/>
                    </a:cubicBezTo>
                    <a:cubicBezTo>
                      <a:pt x="87" y="83"/>
                      <a:pt x="84" y="89"/>
                      <a:pt x="79" y="95"/>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 name="Freeform 54"/>
              <p:cNvSpPr>
                <a:spLocks/>
              </p:cNvSpPr>
              <p:nvPr userDrawn="1"/>
            </p:nvSpPr>
            <p:spPr bwMode="auto">
              <a:xfrm>
                <a:off x="7423" y="1180"/>
                <a:ext cx="132" cy="85"/>
              </a:xfrm>
              <a:custGeom>
                <a:avLst/>
                <a:gdLst>
                  <a:gd name="T0" fmla="*/ 36 w 79"/>
                  <a:gd name="T1" fmla="*/ 49 h 51"/>
                  <a:gd name="T2" fmla="*/ 16 w 79"/>
                  <a:gd name="T3" fmla="*/ 43 h 51"/>
                  <a:gd name="T4" fmla="*/ 0 w 79"/>
                  <a:gd name="T5" fmla="*/ 27 h 51"/>
                  <a:gd name="T6" fmla="*/ 3 w 79"/>
                  <a:gd name="T7" fmla="*/ 26 h 51"/>
                  <a:gd name="T8" fmla="*/ 18 w 79"/>
                  <a:gd name="T9" fmla="*/ 41 h 51"/>
                  <a:gd name="T10" fmla="*/ 70 w 79"/>
                  <a:gd name="T11" fmla="*/ 26 h 51"/>
                  <a:gd name="T12" fmla="*/ 74 w 79"/>
                  <a:gd name="T13" fmla="*/ 0 h 51"/>
                  <a:gd name="T14" fmla="*/ 77 w 79"/>
                  <a:gd name="T15" fmla="*/ 0 h 51"/>
                  <a:gd name="T16" fmla="*/ 72 w 79"/>
                  <a:gd name="T17" fmla="*/ 27 h 51"/>
                  <a:gd name="T18" fmla="*/ 36 w 79"/>
                  <a:gd name="T19" fmla="*/ 49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9" h="51">
                    <a:moveTo>
                      <a:pt x="36" y="49"/>
                    </a:moveTo>
                    <a:cubicBezTo>
                      <a:pt x="29" y="49"/>
                      <a:pt x="23" y="47"/>
                      <a:pt x="16" y="43"/>
                    </a:cubicBezTo>
                    <a:cubicBezTo>
                      <a:pt x="9" y="40"/>
                      <a:pt x="4" y="34"/>
                      <a:pt x="0" y="27"/>
                    </a:cubicBezTo>
                    <a:cubicBezTo>
                      <a:pt x="3" y="26"/>
                      <a:pt x="3" y="26"/>
                      <a:pt x="3" y="26"/>
                    </a:cubicBezTo>
                    <a:cubicBezTo>
                      <a:pt x="6" y="32"/>
                      <a:pt x="11" y="37"/>
                      <a:pt x="18" y="41"/>
                    </a:cubicBezTo>
                    <a:cubicBezTo>
                      <a:pt x="36" y="51"/>
                      <a:pt x="60" y="44"/>
                      <a:pt x="70" y="26"/>
                    </a:cubicBezTo>
                    <a:cubicBezTo>
                      <a:pt x="74" y="18"/>
                      <a:pt x="76" y="9"/>
                      <a:pt x="74" y="0"/>
                    </a:cubicBezTo>
                    <a:cubicBezTo>
                      <a:pt x="77" y="0"/>
                      <a:pt x="77" y="0"/>
                      <a:pt x="77" y="0"/>
                    </a:cubicBezTo>
                    <a:cubicBezTo>
                      <a:pt x="79" y="9"/>
                      <a:pt x="77" y="19"/>
                      <a:pt x="72" y="27"/>
                    </a:cubicBezTo>
                    <a:cubicBezTo>
                      <a:pt x="65" y="41"/>
                      <a:pt x="51" y="49"/>
                      <a:pt x="36" y="49"/>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 name="Freeform 55"/>
              <p:cNvSpPr>
                <a:spLocks/>
              </p:cNvSpPr>
              <p:nvPr userDrawn="1"/>
            </p:nvSpPr>
            <p:spPr bwMode="auto">
              <a:xfrm>
                <a:off x="7413" y="1123"/>
                <a:ext cx="67" cy="75"/>
              </a:xfrm>
              <a:custGeom>
                <a:avLst/>
                <a:gdLst>
                  <a:gd name="T0" fmla="*/ 1 w 40"/>
                  <a:gd name="T1" fmla="*/ 45 h 45"/>
                  <a:gd name="T2" fmla="*/ 6 w 40"/>
                  <a:gd name="T3" fmla="*/ 21 h 45"/>
                  <a:gd name="T4" fmla="*/ 40 w 40"/>
                  <a:gd name="T5" fmla="*/ 0 h 45"/>
                  <a:gd name="T6" fmla="*/ 40 w 40"/>
                  <a:gd name="T7" fmla="*/ 3 h 45"/>
                  <a:gd name="T8" fmla="*/ 9 w 40"/>
                  <a:gd name="T9" fmla="*/ 23 h 45"/>
                  <a:gd name="T10" fmla="*/ 4 w 40"/>
                  <a:gd name="T11" fmla="*/ 45 h 45"/>
                  <a:gd name="T12" fmla="*/ 1 w 40"/>
                  <a:gd name="T13" fmla="*/ 45 h 45"/>
                </a:gdLst>
                <a:ahLst/>
                <a:cxnLst>
                  <a:cxn ang="0">
                    <a:pos x="T0" y="T1"/>
                  </a:cxn>
                  <a:cxn ang="0">
                    <a:pos x="T2" y="T3"/>
                  </a:cxn>
                  <a:cxn ang="0">
                    <a:pos x="T4" y="T5"/>
                  </a:cxn>
                  <a:cxn ang="0">
                    <a:pos x="T6" y="T7"/>
                  </a:cxn>
                  <a:cxn ang="0">
                    <a:pos x="T8" y="T9"/>
                  </a:cxn>
                  <a:cxn ang="0">
                    <a:pos x="T10" y="T11"/>
                  </a:cxn>
                  <a:cxn ang="0">
                    <a:pos x="T12" y="T13"/>
                  </a:cxn>
                </a:cxnLst>
                <a:rect l="0" t="0" r="r" b="b"/>
                <a:pathLst>
                  <a:path w="40" h="45">
                    <a:moveTo>
                      <a:pt x="1" y="45"/>
                    </a:moveTo>
                    <a:cubicBezTo>
                      <a:pt x="0" y="37"/>
                      <a:pt x="2" y="29"/>
                      <a:pt x="6" y="21"/>
                    </a:cubicBezTo>
                    <a:cubicBezTo>
                      <a:pt x="13" y="9"/>
                      <a:pt x="26" y="1"/>
                      <a:pt x="40" y="0"/>
                    </a:cubicBezTo>
                    <a:cubicBezTo>
                      <a:pt x="40" y="3"/>
                      <a:pt x="40" y="3"/>
                      <a:pt x="40" y="3"/>
                    </a:cubicBezTo>
                    <a:cubicBezTo>
                      <a:pt x="27" y="4"/>
                      <a:pt x="15" y="11"/>
                      <a:pt x="9" y="23"/>
                    </a:cubicBezTo>
                    <a:cubicBezTo>
                      <a:pt x="5" y="30"/>
                      <a:pt x="3" y="37"/>
                      <a:pt x="4" y="45"/>
                    </a:cubicBezTo>
                    <a:lnTo>
                      <a:pt x="1" y="45"/>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 name="Freeform 56"/>
              <p:cNvSpPr>
                <a:spLocks/>
              </p:cNvSpPr>
              <p:nvPr userDrawn="1"/>
            </p:nvSpPr>
            <p:spPr bwMode="auto">
              <a:xfrm>
                <a:off x="7382" y="1134"/>
                <a:ext cx="41" cy="123"/>
              </a:xfrm>
              <a:custGeom>
                <a:avLst/>
                <a:gdLst>
                  <a:gd name="T0" fmla="*/ 20 w 24"/>
                  <a:gd name="T1" fmla="*/ 73 h 73"/>
                  <a:gd name="T2" fmla="*/ 11 w 24"/>
                  <a:gd name="T3" fmla="*/ 7 h 73"/>
                  <a:gd name="T4" fmla="*/ 16 w 24"/>
                  <a:gd name="T5" fmla="*/ 0 h 73"/>
                  <a:gd name="T6" fmla="*/ 20 w 24"/>
                  <a:gd name="T7" fmla="*/ 3 h 73"/>
                  <a:gd name="T8" fmla="*/ 16 w 24"/>
                  <a:gd name="T9" fmla="*/ 9 h 73"/>
                  <a:gd name="T10" fmla="*/ 24 w 24"/>
                  <a:gd name="T11" fmla="*/ 70 h 73"/>
                  <a:gd name="T12" fmla="*/ 20 w 24"/>
                  <a:gd name="T13" fmla="*/ 73 h 73"/>
                </a:gdLst>
                <a:ahLst/>
                <a:cxnLst>
                  <a:cxn ang="0">
                    <a:pos x="T0" y="T1"/>
                  </a:cxn>
                  <a:cxn ang="0">
                    <a:pos x="T2" y="T3"/>
                  </a:cxn>
                  <a:cxn ang="0">
                    <a:pos x="T4" y="T5"/>
                  </a:cxn>
                  <a:cxn ang="0">
                    <a:pos x="T6" y="T7"/>
                  </a:cxn>
                  <a:cxn ang="0">
                    <a:pos x="T8" y="T9"/>
                  </a:cxn>
                  <a:cxn ang="0">
                    <a:pos x="T10" y="T11"/>
                  </a:cxn>
                  <a:cxn ang="0">
                    <a:pos x="T12" y="T13"/>
                  </a:cxn>
                </a:cxnLst>
                <a:rect l="0" t="0" r="r" b="b"/>
                <a:pathLst>
                  <a:path w="24" h="73">
                    <a:moveTo>
                      <a:pt x="20" y="73"/>
                    </a:moveTo>
                    <a:cubicBezTo>
                      <a:pt x="3" y="56"/>
                      <a:pt x="0" y="28"/>
                      <a:pt x="11" y="7"/>
                    </a:cubicBezTo>
                    <a:cubicBezTo>
                      <a:pt x="13" y="4"/>
                      <a:pt x="14" y="2"/>
                      <a:pt x="16" y="0"/>
                    </a:cubicBezTo>
                    <a:cubicBezTo>
                      <a:pt x="20" y="3"/>
                      <a:pt x="20" y="3"/>
                      <a:pt x="20" y="3"/>
                    </a:cubicBezTo>
                    <a:cubicBezTo>
                      <a:pt x="18" y="5"/>
                      <a:pt x="17" y="7"/>
                      <a:pt x="16" y="9"/>
                    </a:cubicBezTo>
                    <a:cubicBezTo>
                      <a:pt x="5" y="29"/>
                      <a:pt x="8" y="54"/>
                      <a:pt x="24" y="70"/>
                    </a:cubicBezTo>
                    <a:lnTo>
                      <a:pt x="20" y="73"/>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 name="Freeform 57"/>
              <p:cNvSpPr>
                <a:spLocks/>
              </p:cNvSpPr>
              <p:nvPr userDrawn="1"/>
            </p:nvSpPr>
            <p:spPr bwMode="auto">
              <a:xfrm>
                <a:off x="7440" y="1094"/>
                <a:ext cx="141" cy="171"/>
              </a:xfrm>
              <a:custGeom>
                <a:avLst/>
                <a:gdLst>
                  <a:gd name="T0" fmla="*/ 61 w 84"/>
                  <a:gd name="T1" fmla="*/ 102 h 102"/>
                  <a:gd name="T2" fmla="*/ 58 w 84"/>
                  <a:gd name="T3" fmla="*/ 98 h 102"/>
                  <a:gd name="T4" fmla="*/ 71 w 84"/>
                  <a:gd name="T5" fmla="*/ 83 h 102"/>
                  <a:gd name="T6" fmla="*/ 76 w 84"/>
                  <a:gd name="T7" fmla="*/ 44 h 102"/>
                  <a:gd name="T8" fmla="*/ 51 w 84"/>
                  <a:gd name="T9" fmla="*/ 13 h 102"/>
                  <a:gd name="T10" fmla="*/ 2 w 84"/>
                  <a:gd name="T11" fmla="*/ 13 h 102"/>
                  <a:gd name="T12" fmla="*/ 0 w 84"/>
                  <a:gd name="T13" fmla="*/ 9 h 102"/>
                  <a:gd name="T14" fmla="*/ 53 w 84"/>
                  <a:gd name="T15" fmla="*/ 9 h 102"/>
                  <a:gd name="T16" fmla="*/ 80 w 84"/>
                  <a:gd name="T17" fmla="*/ 43 h 102"/>
                  <a:gd name="T18" fmla="*/ 75 w 84"/>
                  <a:gd name="T19" fmla="*/ 85 h 102"/>
                  <a:gd name="T20" fmla="*/ 61 w 84"/>
                  <a:gd name="T21" fmla="*/ 10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 h="102">
                    <a:moveTo>
                      <a:pt x="61" y="102"/>
                    </a:moveTo>
                    <a:cubicBezTo>
                      <a:pt x="58" y="98"/>
                      <a:pt x="58" y="98"/>
                      <a:pt x="58" y="98"/>
                    </a:cubicBezTo>
                    <a:cubicBezTo>
                      <a:pt x="63" y="94"/>
                      <a:pt x="68" y="89"/>
                      <a:pt x="71" y="83"/>
                    </a:cubicBezTo>
                    <a:cubicBezTo>
                      <a:pt x="78" y="71"/>
                      <a:pt x="79" y="57"/>
                      <a:pt x="76" y="44"/>
                    </a:cubicBezTo>
                    <a:cubicBezTo>
                      <a:pt x="72" y="31"/>
                      <a:pt x="63" y="20"/>
                      <a:pt x="51" y="13"/>
                    </a:cubicBezTo>
                    <a:cubicBezTo>
                      <a:pt x="36" y="5"/>
                      <a:pt x="18" y="5"/>
                      <a:pt x="2" y="13"/>
                    </a:cubicBezTo>
                    <a:cubicBezTo>
                      <a:pt x="0" y="9"/>
                      <a:pt x="0" y="9"/>
                      <a:pt x="0" y="9"/>
                    </a:cubicBezTo>
                    <a:cubicBezTo>
                      <a:pt x="17" y="0"/>
                      <a:pt x="37" y="0"/>
                      <a:pt x="53" y="9"/>
                    </a:cubicBezTo>
                    <a:cubicBezTo>
                      <a:pt x="67" y="16"/>
                      <a:pt x="76" y="28"/>
                      <a:pt x="80" y="43"/>
                    </a:cubicBezTo>
                    <a:cubicBezTo>
                      <a:pt x="84" y="57"/>
                      <a:pt x="83" y="72"/>
                      <a:pt x="75" y="85"/>
                    </a:cubicBezTo>
                    <a:cubicBezTo>
                      <a:pt x="72" y="92"/>
                      <a:pt x="67" y="97"/>
                      <a:pt x="61" y="102"/>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 name="Freeform 58"/>
              <p:cNvSpPr>
                <a:spLocks/>
              </p:cNvSpPr>
              <p:nvPr userDrawn="1"/>
            </p:nvSpPr>
            <p:spPr bwMode="auto">
              <a:xfrm>
                <a:off x="3038" y="876"/>
                <a:ext cx="545" cy="586"/>
              </a:xfrm>
              <a:custGeom>
                <a:avLst/>
                <a:gdLst>
                  <a:gd name="T0" fmla="*/ 539 w 545"/>
                  <a:gd name="T1" fmla="*/ 586 h 586"/>
                  <a:gd name="T2" fmla="*/ 0 w 545"/>
                  <a:gd name="T3" fmla="*/ 5 h 586"/>
                  <a:gd name="T4" fmla="*/ 6 w 545"/>
                  <a:gd name="T5" fmla="*/ 0 h 586"/>
                  <a:gd name="T6" fmla="*/ 545 w 545"/>
                  <a:gd name="T7" fmla="*/ 581 h 586"/>
                  <a:gd name="T8" fmla="*/ 539 w 545"/>
                  <a:gd name="T9" fmla="*/ 586 h 586"/>
                </a:gdLst>
                <a:ahLst/>
                <a:cxnLst>
                  <a:cxn ang="0">
                    <a:pos x="T0" y="T1"/>
                  </a:cxn>
                  <a:cxn ang="0">
                    <a:pos x="T2" y="T3"/>
                  </a:cxn>
                  <a:cxn ang="0">
                    <a:pos x="T4" y="T5"/>
                  </a:cxn>
                  <a:cxn ang="0">
                    <a:pos x="T6" y="T7"/>
                  </a:cxn>
                  <a:cxn ang="0">
                    <a:pos x="T8" y="T9"/>
                  </a:cxn>
                </a:cxnLst>
                <a:rect l="0" t="0" r="r" b="b"/>
                <a:pathLst>
                  <a:path w="545" h="586">
                    <a:moveTo>
                      <a:pt x="539" y="586"/>
                    </a:moveTo>
                    <a:lnTo>
                      <a:pt x="0" y="5"/>
                    </a:lnTo>
                    <a:lnTo>
                      <a:pt x="6" y="0"/>
                    </a:lnTo>
                    <a:lnTo>
                      <a:pt x="545" y="581"/>
                    </a:lnTo>
                    <a:lnTo>
                      <a:pt x="539" y="58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 name="Freeform 59"/>
              <p:cNvSpPr>
                <a:spLocks/>
              </p:cNvSpPr>
              <p:nvPr userDrawn="1"/>
            </p:nvSpPr>
            <p:spPr bwMode="auto">
              <a:xfrm>
                <a:off x="2541" y="1057"/>
                <a:ext cx="906" cy="504"/>
              </a:xfrm>
              <a:custGeom>
                <a:avLst/>
                <a:gdLst>
                  <a:gd name="T0" fmla="*/ 901 w 906"/>
                  <a:gd name="T1" fmla="*/ 504 h 504"/>
                  <a:gd name="T2" fmla="*/ 0 w 906"/>
                  <a:gd name="T3" fmla="*/ 8 h 504"/>
                  <a:gd name="T4" fmla="*/ 3 w 906"/>
                  <a:gd name="T5" fmla="*/ 0 h 504"/>
                  <a:gd name="T6" fmla="*/ 906 w 906"/>
                  <a:gd name="T7" fmla="*/ 498 h 504"/>
                  <a:gd name="T8" fmla="*/ 901 w 906"/>
                  <a:gd name="T9" fmla="*/ 504 h 504"/>
                </a:gdLst>
                <a:ahLst/>
                <a:cxnLst>
                  <a:cxn ang="0">
                    <a:pos x="T0" y="T1"/>
                  </a:cxn>
                  <a:cxn ang="0">
                    <a:pos x="T2" y="T3"/>
                  </a:cxn>
                  <a:cxn ang="0">
                    <a:pos x="T4" y="T5"/>
                  </a:cxn>
                  <a:cxn ang="0">
                    <a:pos x="T6" y="T7"/>
                  </a:cxn>
                  <a:cxn ang="0">
                    <a:pos x="T8" y="T9"/>
                  </a:cxn>
                </a:cxnLst>
                <a:rect l="0" t="0" r="r" b="b"/>
                <a:pathLst>
                  <a:path w="906" h="504">
                    <a:moveTo>
                      <a:pt x="901" y="504"/>
                    </a:moveTo>
                    <a:lnTo>
                      <a:pt x="0" y="8"/>
                    </a:lnTo>
                    <a:lnTo>
                      <a:pt x="3" y="0"/>
                    </a:lnTo>
                    <a:lnTo>
                      <a:pt x="906" y="498"/>
                    </a:lnTo>
                    <a:lnTo>
                      <a:pt x="901" y="5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 name="Freeform 60"/>
              <p:cNvSpPr>
                <a:spLocks/>
              </p:cNvSpPr>
              <p:nvPr userDrawn="1"/>
            </p:nvSpPr>
            <p:spPr bwMode="auto">
              <a:xfrm>
                <a:off x="2086" y="1020"/>
                <a:ext cx="457" cy="42"/>
              </a:xfrm>
              <a:custGeom>
                <a:avLst/>
                <a:gdLst>
                  <a:gd name="T0" fmla="*/ 457 w 457"/>
                  <a:gd name="T1" fmla="*/ 42 h 42"/>
                  <a:gd name="T2" fmla="*/ 0 w 457"/>
                  <a:gd name="T3" fmla="*/ 8 h 42"/>
                  <a:gd name="T4" fmla="*/ 2 w 457"/>
                  <a:gd name="T5" fmla="*/ 0 h 42"/>
                  <a:gd name="T6" fmla="*/ 457 w 457"/>
                  <a:gd name="T7" fmla="*/ 34 h 42"/>
                  <a:gd name="T8" fmla="*/ 457 w 457"/>
                  <a:gd name="T9" fmla="*/ 42 h 42"/>
                </a:gdLst>
                <a:ahLst/>
                <a:cxnLst>
                  <a:cxn ang="0">
                    <a:pos x="T0" y="T1"/>
                  </a:cxn>
                  <a:cxn ang="0">
                    <a:pos x="T2" y="T3"/>
                  </a:cxn>
                  <a:cxn ang="0">
                    <a:pos x="T4" y="T5"/>
                  </a:cxn>
                  <a:cxn ang="0">
                    <a:pos x="T6" y="T7"/>
                  </a:cxn>
                  <a:cxn ang="0">
                    <a:pos x="T8" y="T9"/>
                  </a:cxn>
                </a:cxnLst>
                <a:rect l="0" t="0" r="r" b="b"/>
                <a:pathLst>
                  <a:path w="457" h="42">
                    <a:moveTo>
                      <a:pt x="457" y="42"/>
                    </a:moveTo>
                    <a:lnTo>
                      <a:pt x="0" y="8"/>
                    </a:lnTo>
                    <a:lnTo>
                      <a:pt x="2" y="0"/>
                    </a:lnTo>
                    <a:lnTo>
                      <a:pt x="457" y="34"/>
                    </a:lnTo>
                    <a:lnTo>
                      <a:pt x="457" y="42"/>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 name="Freeform 61"/>
              <p:cNvSpPr>
                <a:spLocks/>
              </p:cNvSpPr>
              <p:nvPr userDrawn="1"/>
            </p:nvSpPr>
            <p:spPr bwMode="auto">
              <a:xfrm>
                <a:off x="575" y="2630"/>
                <a:ext cx="1910" cy="284"/>
              </a:xfrm>
              <a:custGeom>
                <a:avLst/>
                <a:gdLst>
                  <a:gd name="T0" fmla="*/ 0 w 1910"/>
                  <a:gd name="T1" fmla="*/ 284 h 284"/>
                  <a:gd name="T2" fmla="*/ 0 w 1910"/>
                  <a:gd name="T3" fmla="*/ 276 h 284"/>
                  <a:gd name="T4" fmla="*/ 1909 w 1910"/>
                  <a:gd name="T5" fmla="*/ 0 h 284"/>
                  <a:gd name="T6" fmla="*/ 1910 w 1910"/>
                  <a:gd name="T7" fmla="*/ 9 h 284"/>
                  <a:gd name="T8" fmla="*/ 0 w 1910"/>
                  <a:gd name="T9" fmla="*/ 284 h 284"/>
                </a:gdLst>
                <a:ahLst/>
                <a:cxnLst>
                  <a:cxn ang="0">
                    <a:pos x="T0" y="T1"/>
                  </a:cxn>
                  <a:cxn ang="0">
                    <a:pos x="T2" y="T3"/>
                  </a:cxn>
                  <a:cxn ang="0">
                    <a:pos x="T4" y="T5"/>
                  </a:cxn>
                  <a:cxn ang="0">
                    <a:pos x="T6" y="T7"/>
                  </a:cxn>
                  <a:cxn ang="0">
                    <a:pos x="T8" y="T9"/>
                  </a:cxn>
                </a:cxnLst>
                <a:rect l="0" t="0" r="r" b="b"/>
                <a:pathLst>
                  <a:path w="1910" h="284">
                    <a:moveTo>
                      <a:pt x="0" y="284"/>
                    </a:moveTo>
                    <a:lnTo>
                      <a:pt x="0" y="276"/>
                    </a:lnTo>
                    <a:lnTo>
                      <a:pt x="1909" y="0"/>
                    </a:lnTo>
                    <a:lnTo>
                      <a:pt x="1910" y="9"/>
                    </a:lnTo>
                    <a:lnTo>
                      <a:pt x="0" y="28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 name="Freeform 62"/>
              <p:cNvSpPr>
                <a:spLocks/>
              </p:cNvSpPr>
              <p:nvPr userDrawn="1"/>
            </p:nvSpPr>
            <p:spPr bwMode="auto">
              <a:xfrm>
                <a:off x="2485" y="2449"/>
                <a:ext cx="14" cy="181"/>
              </a:xfrm>
              <a:custGeom>
                <a:avLst/>
                <a:gdLst>
                  <a:gd name="T0" fmla="*/ 7 w 14"/>
                  <a:gd name="T1" fmla="*/ 181 h 181"/>
                  <a:gd name="T2" fmla="*/ 0 w 14"/>
                  <a:gd name="T3" fmla="*/ 181 h 181"/>
                  <a:gd name="T4" fmla="*/ 5 w 14"/>
                  <a:gd name="T5" fmla="*/ 0 h 181"/>
                  <a:gd name="T6" fmla="*/ 14 w 14"/>
                  <a:gd name="T7" fmla="*/ 0 h 181"/>
                  <a:gd name="T8" fmla="*/ 7 w 14"/>
                  <a:gd name="T9" fmla="*/ 181 h 181"/>
                </a:gdLst>
                <a:ahLst/>
                <a:cxnLst>
                  <a:cxn ang="0">
                    <a:pos x="T0" y="T1"/>
                  </a:cxn>
                  <a:cxn ang="0">
                    <a:pos x="T2" y="T3"/>
                  </a:cxn>
                  <a:cxn ang="0">
                    <a:pos x="T4" y="T5"/>
                  </a:cxn>
                  <a:cxn ang="0">
                    <a:pos x="T6" y="T7"/>
                  </a:cxn>
                  <a:cxn ang="0">
                    <a:pos x="T8" y="T9"/>
                  </a:cxn>
                </a:cxnLst>
                <a:rect l="0" t="0" r="r" b="b"/>
                <a:pathLst>
                  <a:path w="14" h="181">
                    <a:moveTo>
                      <a:pt x="7" y="181"/>
                    </a:moveTo>
                    <a:lnTo>
                      <a:pt x="0" y="181"/>
                    </a:lnTo>
                    <a:lnTo>
                      <a:pt x="5" y="0"/>
                    </a:lnTo>
                    <a:lnTo>
                      <a:pt x="14" y="0"/>
                    </a:lnTo>
                    <a:lnTo>
                      <a:pt x="7" y="181"/>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2" name="Freeform 63"/>
              <p:cNvSpPr>
                <a:spLocks/>
              </p:cNvSpPr>
              <p:nvPr userDrawn="1"/>
            </p:nvSpPr>
            <p:spPr bwMode="auto">
              <a:xfrm>
                <a:off x="2282" y="2454"/>
                <a:ext cx="214" cy="183"/>
              </a:xfrm>
              <a:custGeom>
                <a:avLst/>
                <a:gdLst>
                  <a:gd name="T0" fmla="*/ 208 w 214"/>
                  <a:gd name="T1" fmla="*/ 183 h 183"/>
                  <a:gd name="T2" fmla="*/ 0 w 214"/>
                  <a:gd name="T3" fmla="*/ 6 h 183"/>
                  <a:gd name="T4" fmla="*/ 7 w 214"/>
                  <a:gd name="T5" fmla="*/ 0 h 183"/>
                  <a:gd name="T6" fmla="*/ 214 w 214"/>
                  <a:gd name="T7" fmla="*/ 178 h 183"/>
                  <a:gd name="T8" fmla="*/ 208 w 214"/>
                  <a:gd name="T9" fmla="*/ 183 h 183"/>
                </a:gdLst>
                <a:ahLst/>
                <a:cxnLst>
                  <a:cxn ang="0">
                    <a:pos x="T0" y="T1"/>
                  </a:cxn>
                  <a:cxn ang="0">
                    <a:pos x="T2" y="T3"/>
                  </a:cxn>
                  <a:cxn ang="0">
                    <a:pos x="T4" y="T5"/>
                  </a:cxn>
                  <a:cxn ang="0">
                    <a:pos x="T6" y="T7"/>
                  </a:cxn>
                  <a:cxn ang="0">
                    <a:pos x="T8" y="T9"/>
                  </a:cxn>
                </a:cxnLst>
                <a:rect l="0" t="0" r="r" b="b"/>
                <a:pathLst>
                  <a:path w="214" h="183">
                    <a:moveTo>
                      <a:pt x="208" y="183"/>
                    </a:moveTo>
                    <a:lnTo>
                      <a:pt x="0" y="6"/>
                    </a:lnTo>
                    <a:lnTo>
                      <a:pt x="7" y="0"/>
                    </a:lnTo>
                    <a:lnTo>
                      <a:pt x="214" y="178"/>
                    </a:lnTo>
                    <a:lnTo>
                      <a:pt x="208" y="183"/>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3" name="Freeform 64"/>
              <p:cNvSpPr>
                <a:spLocks/>
              </p:cNvSpPr>
              <p:nvPr userDrawn="1"/>
            </p:nvSpPr>
            <p:spPr bwMode="auto">
              <a:xfrm>
                <a:off x="2418" y="2639"/>
                <a:ext cx="136" cy="67"/>
              </a:xfrm>
              <a:custGeom>
                <a:avLst/>
                <a:gdLst>
                  <a:gd name="T0" fmla="*/ 42 w 81"/>
                  <a:gd name="T1" fmla="*/ 40 h 40"/>
                  <a:gd name="T2" fmla="*/ 34 w 81"/>
                  <a:gd name="T3" fmla="*/ 39 h 40"/>
                  <a:gd name="T4" fmla="*/ 7 w 81"/>
                  <a:gd name="T5" fmla="*/ 22 h 40"/>
                  <a:gd name="T6" fmla="*/ 0 w 81"/>
                  <a:gd name="T7" fmla="*/ 0 h 40"/>
                  <a:gd name="T8" fmla="*/ 3 w 81"/>
                  <a:gd name="T9" fmla="*/ 0 h 40"/>
                  <a:gd name="T10" fmla="*/ 10 w 81"/>
                  <a:gd name="T11" fmla="*/ 20 h 40"/>
                  <a:gd name="T12" fmla="*/ 34 w 81"/>
                  <a:gd name="T13" fmla="*/ 36 h 40"/>
                  <a:gd name="T14" fmla="*/ 63 w 81"/>
                  <a:gd name="T15" fmla="*/ 30 h 40"/>
                  <a:gd name="T16" fmla="*/ 78 w 81"/>
                  <a:gd name="T17" fmla="*/ 9 h 40"/>
                  <a:gd name="T18" fmla="*/ 81 w 81"/>
                  <a:gd name="T19" fmla="*/ 10 h 40"/>
                  <a:gd name="T20" fmla="*/ 65 w 81"/>
                  <a:gd name="T21" fmla="*/ 33 h 40"/>
                  <a:gd name="T22" fmla="*/ 42 w 81"/>
                  <a:gd name="T23"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1" h="40">
                    <a:moveTo>
                      <a:pt x="42" y="40"/>
                    </a:moveTo>
                    <a:cubicBezTo>
                      <a:pt x="39" y="40"/>
                      <a:pt x="36" y="40"/>
                      <a:pt x="34" y="39"/>
                    </a:cubicBezTo>
                    <a:cubicBezTo>
                      <a:pt x="23" y="37"/>
                      <a:pt x="13" y="31"/>
                      <a:pt x="7" y="22"/>
                    </a:cubicBezTo>
                    <a:cubicBezTo>
                      <a:pt x="3" y="15"/>
                      <a:pt x="0" y="8"/>
                      <a:pt x="0" y="0"/>
                    </a:cubicBezTo>
                    <a:cubicBezTo>
                      <a:pt x="3" y="0"/>
                      <a:pt x="3" y="0"/>
                      <a:pt x="3" y="0"/>
                    </a:cubicBezTo>
                    <a:cubicBezTo>
                      <a:pt x="3" y="7"/>
                      <a:pt x="6" y="14"/>
                      <a:pt x="10" y="20"/>
                    </a:cubicBezTo>
                    <a:cubicBezTo>
                      <a:pt x="15" y="29"/>
                      <a:pt x="24" y="34"/>
                      <a:pt x="34" y="36"/>
                    </a:cubicBezTo>
                    <a:cubicBezTo>
                      <a:pt x="44" y="38"/>
                      <a:pt x="55" y="36"/>
                      <a:pt x="63" y="30"/>
                    </a:cubicBezTo>
                    <a:cubicBezTo>
                      <a:pt x="70" y="25"/>
                      <a:pt x="76" y="18"/>
                      <a:pt x="78" y="9"/>
                    </a:cubicBezTo>
                    <a:cubicBezTo>
                      <a:pt x="81" y="10"/>
                      <a:pt x="81" y="10"/>
                      <a:pt x="81" y="10"/>
                    </a:cubicBezTo>
                    <a:cubicBezTo>
                      <a:pt x="78" y="19"/>
                      <a:pt x="73" y="27"/>
                      <a:pt x="65" y="33"/>
                    </a:cubicBezTo>
                    <a:cubicBezTo>
                      <a:pt x="58" y="37"/>
                      <a:pt x="50" y="40"/>
                      <a:pt x="42" y="4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 name="Freeform 65"/>
              <p:cNvSpPr>
                <a:spLocks/>
              </p:cNvSpPr>
              <p:nvPr userDrawn="1"/>
            </p:nvSpPr>
            <p:spPr bwMode="auto">
              <a:xfrm>
                <a:off x="2423" y="2563"/>
                <a:ext cx="93" cy="49"/>
              </a:xfrm>
              <a:custGeom>
                <a:avLst/>
                <a:gdLst>
                  <a:gd name="T0" fmla="*/ 3 w 55"/>
                  <a:gd name="T1" fmla="*/ 29 h 29"/>
                  <a:gd name="T2" fmla="*/ 0 w 55"/>
                  <a:gd name="T3" fmla="*/ 28 h 29"/>
                  <a:gd name="T4" fmla="*/ 15 w 55"/>
                  <a:gd name="T5" fmla="*/ 9 h 29"/>
                  <a:gd name="T6" fmla="*/ 55 w 55"/>
                  <a:gd name="T7" fmla="*/ 6 h 29"/>
                  <a:gd name="T8" fmla="*/ 54 w 55"/>
                  <a:gd name="T9" fmla="*/ 8 h 29"/>
                  <a:gd name="T10" fmla="*/ 17 w 55"/>
                  <a:gd name="T11" fmla="*/ 12 h 29"/>
                  <a:gd name="T12" fmla="*/ 3 w 55"/>
                  <a:gd name="T13" fmla="*/ 29 h 29"/>
                </a:gdLst>
                <a:ahLst/>
                <a:cxnLst>
                  <a:cxn ang="0">
                    <a:pos x="T0" y="T1"/>
                  </a:cxn>
                  <a:cxn ang="0">
                    <a:pos x="T2" y="T3"/>
                  </a:cxn>
                  <a:cxn ang="0">
                    <a:pos x="T4" y="T5"/>
                  </a:cxn>
                  <a:cxn ang="0">
                    <a:pos x="T6" y="T7"/>
                  </a:cxn>
                  <a:cxn ang="0">
                    <a:pos x="T8" y="T9"/>
                  </a:cxn>
                  <a:cxn ang="0">
                    <a:pos x="T10" y="T11"/>
                  </a:cxn>
                  <a:cxn ang="0">
                    <a:pos x="T12" y="T13"/>
                  </a:cxn>
                </a:cxnLst>
                <a:rect l="0" t="0" r="r" b="b"/>
                <a:pathLst>
                  <a:path w="55" h="29">
                    <a:moveTo>
                      <a:pt x="3" y="29"/>
                    </a:moveTo>
                    <a:cubicBezTo>
                      <a:pt x="0" y="28"/>
                      <a:pt x="0" y="28"/>
                      <a:pt x="0" y="28"/>
                    </a:cubicBezTo>
                    <a:cubicBezTo>
                      <a:pt x="3" y="21"/>
                      <a:pt x="8" y="14"/>
                      <a:pt x="15" y="9"/>
                    </a:cubicBezTo>
                    <a:cubicBezTo>
                      <a:pt x="27" y="1"/>
                      <a:pt x="42" y="0"/>
                      <a:pt x="55" y="6"/>
                    </a:cubicBezTo>
                    <a:cubicBezTo>
                      <a:pt x="54" y="8"/>
                      <a:pt x="54" y="8"/>
                      <a:pt x="54" y="8"/>
                    </a:cubicBezTo>
                    <a:cubicBezTo>
                      <a:pt x="42" y="3"/>
                      <a:pt x="28" y="4"/>
                      <a:pt x="17" y="12"/>
                    </a:cubicBezTo>
                    <a:cubicBezTo>
                      <a:pt x="11" y="16"/>
                      <a:pt x="6" y="22"/>
                      <a:pt x="3" y="29"/>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 name="Freeform 66"/>
              <p:cNvSpPr>
                <a:spLocks/>
              </p:cNvSpPr>
              <p:nvPr userDrawn="1"/>
            </p:nvSpPr>
            <p:spPr bwMode="auto">
              <a:xfrm>
                <a:off x="2386" y="2551"/>
                <a:ext cx="66" cy="113"/>
              </a:xfrm>
              <a:custGeom>
                <a:avLst/>
                <a:gdLst>
                  <a:gd name="T0" fmla="*/ 7 w 39"/>
                  <a:gd name="T1" fmla="*/ 67 h 67"/>
                  <a:gd name="T2" fmla="*/ 29 w 39"/>
                  <a:gd name="T3" fmla="*/ 4 h 67"/>
                  <a:gd name="T4" fmla="*/ 37 w 39"/>
                  <a:gd name="T5" fmla="*/ 0 h 67"/>
                  <a:gd name="T6" fmla="*/ 39 w 39"/>
                  <a:gd name="T7" fmla="*/ 4 h 67"/>
                  <a:gd name="T8" fmla="*/ 32 w 39"/>
                  <a:gd name="T9" fmla="*/ 8 h 67"/>
                  <a:gd name="T10" fmla="*/ 12 w 39"/>
                  <a:gd name="T11" fmla="*/ 66 h 67"/>
                  <a:gd name="T12" fmla="*/ 7 w 39"/>
                  <a:gd name="T13" fmla="*/ 67 h 67"/>
                </a:gdLst>
                <a:ahLst/>
                <a:cxnLst>
                  <a:cxn ang="0">
                    <a:pos x="T0" y="T1"/>
                  </a:cxn>
                  <a:cxn ang="0">
                    <a:pos x="T2" y="T3"/>
                  </a:cxn>
                  <a:cxn ang="0">
                    <a:pos x="T4" y="T5"/>
                  </a:cxn>
                  <a:cxn ang="0">
                    <a:pos x="T6" y="T7"/>
                  </a:cxn>
                  <a:cxn ang="0">
                    <a:pos x="T8" y="T9"/>
                  </a:cxn>
                  <a:cxn ang="0">
                    <a:pos x="T10" y="T11"/>
                  </a:cxn>
                  <a:cxn ang="0">
                    <a:pos x="T12" y="T13"/>
                  </a:cxn>
                </a:cxnLst>
                <a:rect l="0" t="0" r="r" b="b"/>
                <a:pathLst>
                  <a:path w="39" h="67">
                    <a:moveTo>
                      <a:pt x="7" y="67"/>
                    </a:moveTo>
                    <a:cubicBezTo>
                      <a:pt x="0" y="44"/>
                      <a:pt x="9" y="18"/>
                      <a:pt x="29" y="4"/>
                    </a:cubicBezTo>
                    <a:cubicBezTo>
                      <a:pt x="32" y="2"/>
                      <a:pt x="34" y="1"/>
                      <a:pt x="37" y="0"/>
                    </a:cubicBezTo>
                    <a:cubicBezTo>
                      <a:pt x="39" y="4"/>
                      <a:pt x="39" y="4"/>
                      <a:pt x="39" y="4"/>
                    </a:cubicBezTo>
                    <a:cubicBezTo>
                      <a:pt x="37" y="5"/>
                      <a:pt x="34" y="7"/>
                      <a:pt x="32" y="8"/>
                    </a:cubicBezTo>
                    <a:cubicBezTo>
                      <a:pt x="14" y="21"/>
                      <a:pt x="5" y="44"/>
                      <a:pt x="12" y="66"/>
                    </a:cubicBezTo>
                    <a:lnTo>
                      <a:pt x="7" y="67"/>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 name="Freeform 67"/>
              <p:cNvSpPr>
                <a:spLocks/>
              </p:cNvSpPr>
              <p:nvPr userDrawn="1"/>
            </p:nvSpPr>
            <p:spPr bwMode="auto">
              <a:xfrm>
                <a:off x="2487" y="2541"/>
                <a:ext cx="99" cy="187"/>
              </a:xfrm>
              <a:custGeom>
                <a:avLst/>
                <a:gdLst>
                  <a:gd name="T0" fmla="*/ 12 w 59"/>
                  <a:gd name="T1" fmla="*/ 111 h 111"/>
                  <a:gd name="T2" fmla="*/ 11 w 59"/>
                  <a:gd name="T3" fmla="*/ 107 h 111"/>
                  <a:gd name="T4" fmla="*/ 29 w 59"/>
                  <a:gd name="T5" fmla="*/ 99 h 111"/>
                  <a:gd name="T6" fmla="*/ 51 w 59"/>
                  <a:gd name="T7" fmla="*/ 66 h 111"/>
                  <a:gd name="T8" fmla="*/ 43 w 59"/>
                  <a:gd name="T9" fmla="*/ 28 h 111"/>
                  <a:gd name="T10" fmla="*/ 0 w 59"/>
                  <a:gd name="T11" fmla="*/ 5 h 111"/>
                  <a:gd name="T12" fmla="*/ 0 w 59"/>
                  <a:gd name="T13" fmla="*/ 0 h 111"/>
                  <a:gd name="T14" fmla="*/ 47 w 59"/>
                  <a:gd name="T15" fmla="*/ 25 h 111"/>
                  <a:gd name="T16" fmla="*/ 56 w 59"/>
                  <a:gd name="T17" fmla="*/ 67 h 111"/>
                  <a:gd name="T18" fmla="*/ 32 w 59"/>
                  <a:gd name="T19" fmla="*/ 103 h 111"/>
                  <a:gd name="T20" fmla="*/ 12 w 59"/>
                  <a:gd name="T21" fmla="*/ 111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111">
                    <a:moveTo>
                      <a:pt x="12" y="111"/>
                    </a:moveTo>
                    <a:cubicBezTo>
                      <a:pt x="11" y="107"/>
                      <a:pt x="11" y="107"/>
                      <a:pt x="11" y="107"/>
                    </a:cubicBezTo>
                    <a:cubicBezTo>
                      <a:pt x="17" y="105"/>
                      <a:pt x="24" y="103"/>
                      <a:pt x="29" y="99"/>
                    </a:cubicBezTo>
                    <a:cubicBezTo>
                      <a:pt x="41" y="91"/>
                      <a:pt x="48" y="79"/>
                      <a:pt x="51" y="66"/>
                    </a:cubicBezTo>
                    <a:cubicBezTo>
                      <a:pt x="54" y="53"/>
                      <a:pt x="51" y="39"/>
                      <a:pt x="43" y="28"/>
                    </a:cubicBezTo>
                    <a:cubicBezTo>
                      <a:pt x="33" y="13"/>
                      <a:pt x="17" y="5"/>
                      <a:pt x="0" y="5"/>
                    </a:cubicBezTo>
                    <a:cubicBezTo>
                      <a:pt x="0" y="0"/>
                      <a:pt x="0" y="0"/>
                      <a:pt x="0" y="0"/>
                    </a:cubicBezTo>
                    <a:cubicBezTo>
                      <a:pt x="19" y="0"/>
                      <a:pt x="36" y="9"/>
                      <a:pt x="47" y="25"/>
                    </a:cubicBezTo>
                    <a:cubicBezTo>
                      <a:pt x="55" y="37"/>
                      <a:pt x="59" y="52"/>
                      <a:pt x="56" y="67"/>
                    </a:cubicBezTo>
                    <a:cubicBezTo>
                      <a:pt x="53" y="82"/>
                      <a:pt x="45" y="94"/>
                      <a:pt x="32" y="103"/>
                    </a:cubicBezTo>
                    <a:cubicBezTo>
                      <a:pt x="26" y="107"/>
                      <a:pt x="19" y="110"/>
                      <a:pt x="12" y="111"/>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 name="Freeform 68"/>
              <p:cNvSpPr>
                <a:spLocks/>
              </p:cNvSpPr>
              <p:nvPr userDrawn="1"/>
            </p:nvSpPr>
            <p:spPr bwMode="auto">
              <a:xfrm>
                <a:off x="2297" y="1059"/>
                <a:ext cx="244" cy="211"/>
              </a:xfrm>
              <a:custGeom>
                <a:avLst/>
                <a:gdLst>
                  <a:gd name="T0" fmla="*/ 5 w 244"/>
                  <a:gd name="T1" fmla="*/ 211 h 211"/>
                  <a:gd name="T2" fmla="*/ 0 w 244"/>
                  <a:gd name="T3" fmla="*/ 205 h 211"/>
                  <a:gd name="T4" fmla="*/ 239 w 244"/>
                  <a:gd name="T5" fmla="*/ 0 h 211"/>
                  <a:gd name="T6" fmla="*/ 244 w 244"/>
                  <a:gd name="T7" fmla="*/ 5 h 211"/>
                  <a:gd name="T8" fmla="*/ 5 w 244"/>
                  <a:gd name="T9" fmla="*/ 211 h 211"/>
                </a:gdLst>
                <a:ahLst/>
                <a:cxnLst>
                  <a:cxn ang="0">
                    <a:pos x="T0" y="T1"/>
                  </a:cxn>
                  <a:cxn ang="0">
                    <a:pos x="T2" y="T3"/>
                  </a:cxn>
                  <a:cxn ang="0">
                    <a:pos x="T4" y="T5"/>
                  </a:cxn>
                  <a:cxn ang="0">
                    <a:pos x="T6" y="T7"/>
                  </a:cxn>
                  <a:cxn ang="0">
                    <a:pos x="T8" y="T9"/>
                  </a:cxn>
                </a:cxnLst>
                <a:rect l="0" t="0" r="r" b="b"/>
                <a:pathLst>
                  <a:path w="244" h="211">
                    <a:moveTo>
                      <a:pt x="5" y="211"/>
                    </a:moveTo>
                    <a:lnTo>
                      <a:pt x="0" y="205"/>
                    </a:lnTo>
                    <a:lnTo>
                      <a:pt x="239" y="0"/>
                    </a:lnTo>
                    <a:lnTo>
                      <a:pt x="244" y="5"/>
                    </a:lnTo>
                    <a:lnTo>
                      <a:pt x="5" y="211"/>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 name="Freeform 69"/>
              <p:cNvSpPr>
                <a:spLocks/>
              </p:cNvSpPr>
              <p:nvPr userDrawn="1"/>
            </p:nvSpPr>
            <p:spPr bwMode="auto">
              <a:xfrm>
                <a:off x="2457" y="899"/>
                <a:ext cx="87" cy="161"/>
              </a:xfrm>
              <a:custGeom>
                <a:avLst/>
                <a:gdLst>
                  <a:gd name="T0" fmla="*/ 80 w 87"/>
                  <a:gd name="T1" fmla="*/ 161 h 161"/>
                  <a:gd name="T2" fmla="*/ 0 w 87"/>
                  <a:gd name="T3" fmla="*/ 5 h 161"/>
                  <a:gd name="T4" fmla="*/ 7 w 87"/>
                  <a:gd name="T5" fmla="*/ 0 h 161"/>
                  <a:gd name="T6" fmla="*/ 87 w 87"/>
                  <a:gd name="T7" fmla="*/ 158 h 161"/>
                  <a:gd name="T8" fmla="*/ 80 w 87"/>
                  <a:gd name="T9" fmla="*/ 161 h 161"/>
                </a:gdLst>
                <a:ahLst/>
                <a:cxnLst>
                  <a:cxn ang="0">
                    <a:pos x="T0" y="T1"/>
                  </a:cxn>
                  <a:cxn ang="0">
                    <a:pos x="T2" y="T3"/>
                  </a:cxn>
                  <a:cxn ang="0">
                    <a:pos x="T4" y="T5"/>
                  </a:cxn>
                  <a:cxn ang="0">
                    <a:pos x="T6" y="T7"/>
                  </a:cxn>
                  <a:cxn ang="0">
                    <a:pos x="T8" y="T9"/>
                  </a:cxn>
                </a:cxnLst>
                <a:rect l="0" t="0" r="r" b="b"/>
                <a:pathLst>
                  <a:path w="87" h="161">
                    <a:moveTo>
                      <a:pt x="80" y="161"/>
                    </a:moveTo>
                    <a:lnTo>
                      <a:pt x="0" y="5"/>
                    </a:lnTo>
                    <a:lnTo>
                      <a:pt x="7" y="0"/>
                    </a:lnTo>
                    <a:lnTo>
                      <a:pt x="87" y="158"/>
                    </a:lnTo>
                    <a:lnTo>
                      <a:pt x="80" y="161"/>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 name="Freeform 70"/>
              <p:cNvSpPr>
                <a:spLocks/>
              </p:cNvSpPr>
              <p:nvPr userDrawn="1"/>
            </p:nvSpPr>
            <p:spPr bwMode="auto">
              <a:xfrm>
                <a:off x="2499" y="1030"/>
                <a:ext cx="114" cy="106"/>
              </a:xfrm>
              <a:custGeom>
                <a:avLst/>
                <a:gdLst>
                  <a:gd name="T0" fmla="*/ 26 w 68"/>
                  <a:gd name="T1" fmla="*/ 63 h 63"/>
                  <a:gd name="T2" fmla="*/ 21 w 68"/>
                  <a:gd name="T3" fmla="*/ 63 h 63"/>
                  <a:gd name="T4" fmla="*/ 0 w 68"/>
                  <a:gd name="T5" fmla="*/ 54 h 63"/>
                  <a:gd name="T6" fmla="*/ 2 w 68"/>
                  <a:gd name="T7" fmla="*/ 52 h 63"/>
                  <a:gd name="T8" fmla="*/ 21 w 68"/>
                  <a:gd name="T9" fmla="*/ 60 h 63"/>
                  <a:gd name="T10" fmla="*/ 50 w 68"/>
                  <a:gd name="T11" fmla="*/ 52 h 63"/>
                  <a:gd name="T12" fmla="*/ 64 w 68"/>
                  <a:gd name="T13" fmla="*/ 27 h 63"/>
                  <a:gd name="T14" fmla="*/ 59 w 68"/>
                  <a:gd name="T15" fmla="*/ 1 h 63"/>
                  <a:gd name="T16" fmla="*/ 61 w 68"/>
                  <a:gd name="T17" fmla="*/ 0 h 63"/>
                  <a:gd name="T18" fmla="*/ 67 w 68"/>
                  <a:gd name="T19" fmla="*/ 27 h 63"/>
                  <a:gd name="T20" fmla="*/ 52 w 68"/>
                  <a:gd name="T21" fmla="*/ 55 h 63"/>
                  <a:gd name="T22" fmla="*/ 26 w 68"/>
                  <a:gd name="T23"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8" h="63">
                    <a:moveTo>
                      <a:pt x="26" y="63"/>
                    </a:moveTo>
                    <a:cubicBezTo>
                      <a:pt x="25" y="63"/>
                      <a:pt x="23" y="63"/>
                      <a:pt x="21" y="63"/>
                    </a:cubicBezTo>
                    <a:cubicBezTo>
                      <a:pt x="13" y="62"/>
                      <a:pt x="6" y="59"/>
                      <a:pt x="0" y="54"/>
                    </a:cubicBezTo>
                    <a:cubicBezTo>
                      <a:pt x="2" y="52"/>
                      <a:pt x="2" y="52"/>
                      <a:pt x="2" y="52"/>
                    </a:cubicBezTo>
                    <a:cubicBezTo>
                      <a:pt x="7" y="56"/>
                      <a:pt x="14" y="59"/>
                      <a:pt x="21" y="60"/>
                    </a:cubicBezTo>
                    <a:cubicBezTo>
                      <a:pt x="32" y="61"/>
                      <a:pt x="42" y="59"/>
                      <a:pt x="50" y="52"/>
                    </a:cubicBezTo>
                    <a:cubicBezTo>
                      <a:pt x="58" y="46"/>
                      <a:pt x="63" y="37"/>
                      <a:pt x="64" y="27"/>
                    </a:cubicBezTo>
                    <a:cubicBezTo>
                      <a:pt x="65" y="18"/>
                      <a:pt x="63" y="9"/>
                      <a:pt x="59" y="1"/>
                    </a:cubicBezTo>
                    <a:cubicBezTo>
                      <a:pt x="61" y="0"/>
                      <a:pt x="61" y="0"/>
                      <a:pt x="61" y="0"/>
                    </a:cubicBezTo>
                    <a:cubicBezTo>
                      <a:pt x="66" y="8"/>
                      <a:pt x="68" y="18"/>
                      <a:pt x="67" y="27"/>
                    </a:cubicBezTo>
                    <a:cubicBezTo>
                      <a:pt x="66" y="38"/>
                      <a:pt x="60" y="48"/>
                      <a:pt x="52" y="55"/>
                    </a:cubicBezTo>
                    <a:cubicBezTo>
                      <a:pt x="44" y="60"/>
                      <a:pt x="35" y="63"/>
                      <a:pt x="26" y="63"/>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 name="Freeform 71"/>
              <p:cNvSpPr>
                <a:spLocks/>
              </p:cNvSpPr>
              <p:nvPr userDrawn="1"/>
            </p:nvSpPr>
            <p:spPr bwMode="auto">
              <a:xfrm>
                <a:off x="2472" y="1005"/>
                <a:ext cx="44" cy="94"/>
              </a:xfrm>
              <a:custGeom>
                <a:avLst/>
                <a:gdLst>
                  <a:gd name="T0" fmla="*/ 5 w 26"/>
                  <a:gd name="T1" fmla="*/ 56 h 56"/>
                  <a:gd name="T2" fmla="*/ 1 w 26"/>
                  <a:gd name="T3" fmla="*/ 32 h 56"/>
                  <a:gd name="T4" fmla="*/ 25 w 26"/>
                  <a:gd name="T5" fmla="*/ 0 h 56"/>
                  <a:gd name="T6" fmla="*/ 26 w 26"/>
                  <a:gd name="T7" fmla="*/ 2 h 56"/>
                  <a:gd name="T8" fmla="*/ 4 w 26"/>
                  <a:gd name="T9" fmla="*/ 32 h 56"/>
                  <a:gd name="T10" fmla="*/ 8 w 26"/>
                  <a:gd name="T11" fmla="*/ 54 h 56"/>
                  <a:gd name="T12" fmla="*/ 5 w 26"/>
                  <a:gd name="T13" fmla="*/ 56 h 56"/>
                </a:gdLst>
                <a:ahLst/>
                <a:cxnLst>
                  <a:cxn ang="0">
                    <a:pos x="T0" y="T1"/>
                  </a:cxn>
                  <a:cxn ang="0">
                    <a:pos x="T2" y="T3"/>
                  </a:cxn>
                  <a:cxn ang="0">
                    <a:pos x="T4" y="T5"/>
                  </a:cxn>
                  <a:cxn ang="0">
                    <a:pos x="T6" y="T7"/>
                  </a:cxn>
                  <a:cxn ang="0">
                    <a:pos x="T8" y="T9"/>
                  </a:cxn>
                  <a:cxn ang="0">
                    <a:pos x="T10" y="T11"/>
                  </a:cxn>
                  <a:cxn ang="0">
                    <a:pos x="T12" y="T13"/>
                  </a:cxn>
                </a:cxnLst>
                <a:rect l="0" t="0" r="r" b="b"/>
                <a:pathLst>
                  <a:path w="26" h="56">
                    <a:moveTo>
                      <a:pt x="5" y="56"/>
                    </a:moveTo>
                    <a:cubicBezTo>
                      <a:pt x="2" y="48"/>
                      <a:pt x="0" y="40"/>
                      <a:pt x="1" y="32"/>
                    </a:cubicBezTo>
                    <a:cubicBezTo>
                      <a:pt x="3" y="18"/>
                      <a:pt x="12" y="6"/>
                      <a:pt x="25" y="0"/>
                    </a:cubicBezTo>
                    <a:cubicBezTo>
                      <a:pt x="26" y="2"/>
                      <a:pt x="26" y="2"/>
                      <a:pt x="26" y="2"/>
                    </a:cubicBezTo>
                    <a:cubicBezTo>
                      <a:pt x="14" y="8"/>
                      <a:pt x="6" y="19"/>
                      <a:pt x="4" y="32"/>
                    </a:cubicBezTo>
                    <a:cubicBezTo>
                      <a:pt x="3" y="40"/>
                      <a:pt x="5" y="48"/>
                      <a:pt x="8" y="54"/>
                    </a:cubicBezTo>
                    <a:lnTo>
                      <a:pt x="5" y="5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 name="Freeform 72"/>
              <p:cNvSpPr>
                <a:spLocks/>
              </p:cNvSpPr>
              <p:nvPr userDrawn="1"/>
            </p:nvSpPr>
            <p:spPr bwMode="auto">
              <a:xfrm>
                <a:off x="2445" y="1040"/>
                <a:ext cx="64" cy="113"/>
              </a:xfrm>
              <a:custGeom>
                <a:avLst/>
                <a:gdLst>
                  <a:gd name="T0" fmla="*/ 36 w 38"/>
                  <a:gd name="T1" fmla="*/ 67 h 67"/>
                  <a:gd name="T2" fmla="*/ 3 w 38"/>
                  <a:gd name="T3" fmla="*/ 9 h 67"/>
                  <a:gd name="T4" fmla="*/ 5 w 38"/>
                  <a:gd name="T5" fmla="*/ 0 h 67"/>
                  <a:gd name="T6" fmla="*/ 9 w 38"/>
                  <a:gd name="T7" fmla="*/ 2 h 67"/>
                  <a:gd name="T8" fmla="*/ 8 w 38"/>
                  <a:gd name="T9" fmla="*/ 9 h 67"/>
                  <a:gd name="T10" fmla="*/ 38 w 38"/>
                  <a:gd name="T11" fmla="*/ 62 h 67"/>
                  <a:gd name="T12" fmla="*/ 36 w 38"/>
                  <a:gd name="T13" fmla="*/ 67 h 67"/>
                </a:gdLst>
                <a:ahLst/>
                <a:cxnLst>
                  <a:cxn ang="0">
                    <a:pos x="T0" y="T1"/>
                  </a:cxn>
                  <a:cxn ang="0">
                    <a:pos x="T2" y="T3"/>
                  </a:cxn>
                  <a:cxn ang="0">
                    <a:pos x="T4" y="T5"/>
                  </a:cxn>
                  <a:cxn ang="0">
                    <a:pos x="T6" y="T7"/>
                  </a:cxn>
                  <a:cxn ang="0">
                    <a:pos x="T8" y="T9"/>
                  </a:cxn>
                  <a:cxn ang="0">
                    <a:pos x="T10" y="T11"/>
                  </a:cxn>
                  <a:cxn ang="0">
                    <a:pos x="T12" y="T13"/>
                  </a:cxn>
                </a:cxnLst>
                <a:rect l="0" t="0" r="r" b="b"/>
                <a:pathLst>
                  <a:path w="38" h="67">
                    <a:moveTo>
                      <a:pt x="36" y="67"/>
                    </a:moveTo>
                    <a:cubicBezTo>
                      <a:pt x="13" y="57"/>
                      <a:pt x="0" y="33"/>
                      <a:pt x="3" y="9"/>
                    </a:cubicBezTo>
                    <a:cubicBezTo>
                      <a:pt x="3" y="6"/>
                      <a:pt x="4" y="3"/>
                      <a:pt x="5" y="0"/>
                    </a:cubicBezTo>
                    <a:cubicBezTo>
                      <a:pt x="9" y="2"/>
                      <a:pt x="9" y="2"/>
                      <a:pt x="9" y="2"/>
                    </a:cubicBezTo>
                    <a:cubicBezTo>
                      <a:pt x="9" y="4"/>
                      <a:pt x="8" y="7"/>
                      <a:pt x="8" y="9"/>
                    </a:cubicBezTo>
                    <a:cubicBezTo>
                      <a:pt x="5" y="31"/>
                      <a:pt x="17" y="53"/>
                      <a:pt x="38" y="62"/>
                    </a:cubicBezTo>
                    <a:lnTo>
                      <a:pt x="36" y="67"/>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 name="Freeform 73"/>
              <p:cNvSpPr>
                <a:spLocks/>
              </p:cNvSpPr>
              <p:nvPr userDrawn="1"/>
            </p:nvSpPr>
            <p:spPr bwMode="auto">
              <a:xfrm>
                <a:off x="2472" y="970"/>
                <a:ext cx="171" cy="144"/>
              </a:xfrm>
              <a:custGeom>
                <a:avLst/>
                <a:gdLst>
                  <a:gd name="T0" fmla="*/ 91 w 102"/>
                  <a:gd name="T1" fmla="*/ 86 h 86"/>
                  <a:gd name="T2" fmla="*/ 87 w 102"/>
                  <a:gd name="T3" fmla="*/ 83 h 86"/>
                  <a:gd name="T4" fmla="*/ 93 w 102"/>
                  <a:gd name="T5" fmla="*/ 64 h 86"/>
                  <a:gd name="T6" fmla="*/ 49 w 102"/>
                  <a:gd name="T7" fmla="*/ 7 h 86"/>
                  <a:gd name="T8" fmla="*/ 3 w 102"/>
                  <a:gd name="T9" fmla="*/ 25 h 86"/>
                  <a:gd name="T10" fmla="*/ 0 w 102"/>
                  <a:gd name="T11" fmla="*/ 22 h 86"/>
                  <a:gd name="T12" fmla="*/ 49 w 102"/>
                  <a:gd name="T13" fmla="*/ 2 h 86"/>
                  <a:gd name="T14" fmla="*/ 98 w 102"/>
                  <a:gd name="T15" fmla="*/ 65 h 86"/>
                  <a:gd name="T16" fmla="*/ 91 w 102"/>
                  <a:gd name="T17" fmla="*/ 86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2" h="86">
                    <a:moveTo>
                      <a:pt x="91" y="86"/>
                    </a:moveTo>
                    <a:cubicBezTo>
                      <a:pt x="87" y="83"/>
                      <a:pt x="87" y="83"/>
                      <a:pt x="87" y="83"/>
                    </a:cubicBezTo>
                    <a:cubicBezTo>
                      <a:pt x="90" y="77"/>
                      <a:pt x="92" y="71"/>
                      <a:pt x="93" y="64"/>
                    </a:cubicBezTo>
                    <a:cubicBezTo>
                      <a:pt x="97" y="36"/>
                      <a:pt x="77" y="11"/>
                      <a:pt x="49" y="7"/>
                    </a:cubicBezTo>
                    <a:cubicBezTo>
                      <a:pt x="32" y="5"/>
                      <a:pt x="15" y="11"/>
                      <a:pt x="3" y="25"/>
                    </a:cubicBezTo>
                    <a:cubicBezTo>
                      <a:pt x="0" y="22"/>
                      <a:pt x="0" y="22"/>
                      <a:pt x="0" y="22"/>
                    </a:cubicBezTo>
                    <a:cubicBezTo>
                      <a:pt x="12" y="7"/>
                      <a:pt x="31" y="0"/>
                      <a:pt x="49" y="2"/>
                    </a:cubicBezTo>
                    <a:cubicBezTo>
                      <a:pt x="80" y="6"/>
                      <a:pt x="102" y="34"/>
                      <a:pt x="98" y="65"/>
                    </a:cubicBezTo>
                    <a:cubicBezTo>
                      <a:pt x="97" y="72"/>
                      <a:pt x="95" y="79"/>
                      <a:pt x="91" y="86"/>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 name="Freeform 74"/>
              <p:cNvSpPr>
                <a:spLocks/>
              </p:cNvSpPr>
              <p:nvPr userDrawn="1"/>
            </p:nvSpPr>
            <p:spPr bwMode="auto">
              <a:xfrm>
                <a:off x="2645" y="1696"/>
                <a:ext cx="782" cy="60"/>
              </a:xfrm>
              <a:custGeom>
                <a:avLst/>
                <a:gdLst>
                  <a:gd name="T0" fmla="*/ 782 w 782"/>
                  <a:gd name="T1" fmla="*/ 60 h 60"/>
                  <a:gd name="T2" fmla="*/ 0 w 782"/>
                  <a:gd name="T3" fmla="*/ 8 h 60"/>
                  <a:gd name="T4" fmla="*/ 2 w 782"/>
                  <a:gd name="T5" fmla="*/ 0 h 60"/>
                  <a:gd name="T6" fmla="*/ 782 w 782"/>
                  <a:gd name="T7" fmla="*/ 52 h 60"/>
                  <a:gd name="T8" fmla="*/ 782 w 782"/>
                  <a:gd name="T9" fmla="*/ 60 h 60"/>
                </a:gdLst>
                <a:ahLst/>
                <a:cxnLst>
                  <a:cxn ang="0">
                    <a:pos x="T0" y="T1"/>
                  </a:cxn>
                  <a:cxn ang="0">
                    <a:pos x="T2" y="T3"/>
                  </a:cxn>
                  <a:cxn ang="0">
                    <a:pos x="T4" y="T5"/>
                  </a:cxn>
                  <a:cxn ang="0">
                    <a:pos x="T6" y="T7"/>
                  </a:cxn>
                  <a:cxn ang="0">
                    <a:pos x="T8" y="T9"/>
                  </a:cxn>
                </a:cxnLst>
                <a:rect l="0" t="0" r="r" b="b"/>
                <a:pathLst>
                  <a:path w="782" h="60">
                    <a:moveTo>
                      <a:pt x="782" y="60"/>
                    </a:moveTo>
                    <a:lnTo>
                      <a:pt x="0" y="8"/>
                    </a:lnTo>
                    <a:lnTo>
                      <a:pt x="2" y="0"/>
                    </a:lnTo>
                    <a:lnTo>
                      <a:pt x="782" y="52"/>
                    </a:lnTo>
                    <a:lnTo>
                      <a:pt x="782" y="6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 name="Freeform 75"/>
              <p:cNvSpPr>
                <a:spLocks/>
              </p:cNvSpPr>
              <p:nvPr userDrawn="1"/>
            </p:nvSpPr>
            <p:spPr bwMode="auto">
              <a:xfrm>
                <a:off x="-85" y="1960"/>
                <a:ext cx="136" cy="42"/>
              </a:xfrm>
              <a:custGeom>
                <a:avLst/>
                <a:gdLst>
                  <a:gd name="T0" fmla="*/ 81 w 81"/>
                  <a:gd name="T1" fmla="*/ 9 h 25"/>
                  <a:gd name="T2" fmla="*/ 81 w 81"/>
                  <a:gd name="T3" fmla="*/ 25 h 25"/>
                  <a:gd name="T4" fmla="*/ 0 w 81"/>
                  <a:gd name="T5" fmla="*/ 25 h 25"/>
                  <a:gd name="T6" fmla="*/ 0 w 81"/>
                  <a:gd name="T7" fmla="*/ 9 h 25"/>
                  <a:gd name="T8" fmla="*/ 81 w 81"/>
                  <a:gd name="T9" fmla="*/ 9 h 25"/>
                </a:gdLst>
                <a:ahLst/>
                <a:cxnLst>
                  <a:cxn ang="0">
                    <a:pos x="T0" y="T1"/>
                  </a:cxn>
                  <a:cxn ang="0">
                    <a:pos x="T2" y="T3"/>
                  </a:cxn>
                  <a:cxn ang="0">
                    <a:pos x="T4" y="T5"/>
                  </a:cxn>
                  <a:cxn ang="0">
                    <a:pos x="T6" y="T7"/>
                  </a:cxn>
                  <a:cxn ang="0">
                    <a:pos x="T8" y="T9"/>
                  </a:cxn>
                </a:cxnLst>
                <a:rect l="0" t="0" r="r" b="b"/>
                <a:pathLst>
                  <a:path w="81" h="25">
                    <a:moveTo>
                      <a:pt x="81" y="9"/>
                    </a:moveTo>
                    <a:cubicBezTo>
                      <a:pt x="81" y="25"/>
                      <a:pt x="81" y="25"/>
                      <a:pt x="81" y="25"/>
                    </a:cubicBezTo>
                    <a:cubicBezTo>
                      <a:pt x="0" y="25"/>
                      <a:pt x="0" y="25"/>
                      <a:pt x="0" y="25"/>
                    </a:cubicBezTo>
                    <a:cubicBezTo>
                      <a:pt x="0" y="9"/>
                      <a:pt x="0" y="9"/>
                      <a:pt x="0" y="9"/>
                    </a:cubicBezTo>
                    <a:cubicBezTo>
                      <a:pt x="30" y="0"/>
                      <a:pt x="54" y="0"/>
                      <a:pt x="81" y="9"/>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 name="Rectangle 76"/>
              <p:cNvSpPr>
                <a:spLocks noChangeArrowheads="1"/>
              </p:cNvSpPr>
              <p:nvPr userDrawn="1"/>
            </p:nvSpPr>
            <p:spPr bwMode="auto">
              <a:xfrm>
                <a:off x="-85" y="2013"/>
                <a:ext cx="136" cy="3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 name="Freeform 77"/>
              <p:cNvSpPr>
                <a:spLocks/>
              </p:cNvSpPr>
              <p:nvPr userDrawn="1"/>
            </p:nvSpPr>
            <p:spPr bwMode="auto">
              <a:xfrm>
                <a:off x="-85" y="2055"/>
                <a:ext cx="136" cy="42"/>
              </a:xfrm>
              <a:custGeom>
                <a:avLst/>
                <a:gdLst>
                  <a:gd name="T0" fmla="*/ 81 w 81"/>
                  <a:gd name="T1" fmla="*/ 17 h 25"/>
                  <a:gd name="T2" fmla="*/ 0 w 81"/>
                  <a:gd name="T3" fmla="*/ 17 h 25"/>
                  <a:gd name="T4" fmla="*/ 0 w 81"/>
                  <a:gd name="T5" fmla="*/ 0 h 25"/>
                  <a:gd name="T6" fmla="*/ 81 w 81"/>
                  <a:gd name="T7" fmla="*/ 0 h 25"/>
                  <a:gd name="T8" fmla="*/ 81 w 81"/>
                  <a:gd name="T9" fmla="*/ 17 h 25"/>
                </a:gdLst>
                <a:ahLst/>
                <a:cxnLst>
                  <a:cxn ang="0">
                    <a:pos x="T0" y="T1"/>
                  </a:cxn>
                  <a:cxn ang="0">
                    <a:pos x="T2" y="T3"/>
                  </a:cxn>
                  <a:cxn ang="0">
                    <a:pos x="T4" y="T5"/>
                  </a:cxn>
                  <a:cxn ang="0">
                    <a:pos x="T6" y="T7"/>
                  </a:cxn>
                  <a:cxn ang="0">
                    <a:pos x="T8" y="T9"/>
                  </a:cxn>
                </a:cxnLst>
                <a:rect l="0" t="0" r="r" b="b"/>
                <a:pathLst>
                  <a:path w="81" h="25">
                    <a:moveTo>
                      <a:pt x="81" y="17"/>
                    </a:moveTo>
                    <a:cubicBezTo>
                      <a:pt x="51" y="25"/>
                      <a:pt x="27" y="25"/>
                      <a:pt x="0" y="17"/>
                    </a:cubicBezTo>
                    <a:cubicBezTo>
                      <a:pt x="0" y="0"/>
                      <a:pt x="0" y="0"/>
                      <a:pt x="0" y="0"/>
                    </a:cubicBezTo>
                    <a:cubicBezTo>
                      <a:pt x="81" y="0"/>
                      <a:pt x="81" y="0"/>
                      <a:pt x="81" y="0"/>
                    </a:cubicBezTo>
                    <a:lnTo>
                      <a:pt x="81" y="17"/>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 name="Freeform 78"/>
              <p:cNvSpPr>
                <a:spLocks/>
              </p:cNvSpPr>
              <p:nvPr userDrawn="1"/>
            </p:nvSpPr>
            <p:spPr bwMode="auto">
              <a:xfrm>
                <a:off x="-419" y="2027"/>
                <a:ext cx="351" cy="65"/>
              </a:xfrm>
              <a:custGeom>
                <a:avLst/>
                <a:gdLst>
                  <a:gd name="T0" fmla="*/ 0 w 351"/>
                  <a:gd name="T1" fmla="*/ 65 h 65"/>
                  <a:gd name="T2" fmla="*/ 0 w 351"/>
                  <a:gd name="T3" fmla="*/ 57 h 65"/>
                  <a:gd name="T4" fmla="*/ 349 w 351"/>
                  <a:gd name="T5" fmla="*/ 0 h 65"/>
                  <a:gd name="T6" fmla="*/ 351 w 351"/>
                  <a:gd name="T7" fmla="*/ 6 h 65"/>
                  <a:gd name="T8" fmla="*/ 0 w 351"/>
                  <a:gd name="T9" fmla="*/ 65 h 65"/>
                </a:gdLst>
                <a:ahLst/>
                <a:cxnLst>
                  <a:cxn ang="0">
                    <a:pos x="T0" y="T1"/>
                  </a:cxn>
                  <a:cxn ang="0">
                    <a:pos x="T2" y="T3"/>
                  </a:cxn>
                  <a:cxn ang="0">
                    <a:pos x="T4" y="T5"/>
                  </a:cxn>
                  <a:cxn ang="0">
                    <a:pos x="T6" y="T7"/>
                  </a:cxn>
                  <a:cxn ang="0">
                    <a:pos x="T8" y="T9"/>
                  </a:cxn>
                </a:cxnLst>
                <a:rect l="0" t="0" r="r" b="b"/>
                <a:pathLst>
                  <a:path w="351" h="65">
                    <a:moveTo>
                      <a:pt x="0" y="65"/>
                    </a:moveTo>
                    <a:lnTo>
                      <a:pt x="0" y="57"/>
                    </a:lnTo>
                    <a:lnTo>
                      <a:pt x="349" y="0"/>
                    </a:lnTo>
                    <a:lnTo>
                      <a:pt x="351" y="6"/>
                    </a:lnTo>
                    <a:lnTo>
                      <a:pt x="0" y="65"/>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 name="Freeform 79"/>
              <p:cNvSpPr>
                <a:spLocks/>
              </p:cNvSpPr>
              <p:nvPr userDrawn="1"/>
            </p:nvSpPr>
            <p:spPr bwMode="auto">
              <a:xfrm>
                <a:off x="-187" y="1775"/>
                <a:ext cx="151" cy="215"/>
              </a:xfrm>
              <a:custGeom>
                <a:avLst/>
                <a:gdLst>
                  <a:gd name="T0" fmla="*/ 144 w 151"/>
                  <a:gd name="T1" fmla="*/ 215 h 215"/>
                  <a:gd name="T2" fmla="*/ 0 w 151"/>
                  <a:gd name="T3" fmla="*/ 5 h 215"/>
                  <a:gd name="T4" fmla="*/ 7 w 151"/>
                  <a:gd name="T5" fmla="*/ 0 h 215"/>
                  <a:gd name="T6" fmla="*/ 151 w 151"/>
                  <a:gd name="T7" fmla="*/ 210 h 215"/>
                  <a:gd name="T8" fmla="*/ 144 w 151"/>
                  <a:gd name="T9" fmla="*/ 215 h 215"/>
                </a:gdLst>
                <a:ahLst/>
                <a:cxnLst>
                  <a:cxn ang="0">
                    <a:pos x="T0" y="T1"/>
                  </a:cxn>
                  <a:cxn ang="0">
                    <a:pos x="T2" y="T3"/>
                  </a:cxn>
                  <a:cxn ang="0">
                    <a:pos x="T4" y="T5"/>
                  </a:cxn>
                  <a:cxn ang="0">
                    <a:pos x="T6" y="T7"/>
                  </a:cxn>
                  <a:cxn ang="0">
                    <a:pos x="T8" y="T9"/>
                  </a:cxn>
                </a:cxnLst>
                <a:rect l="0" t="0" r="r" b="b"/>
                <a:pathLst>
                  <a:path w="151" h="215">
                    <a:moveTo>
                      <a:pt x="144" y="215"/>
                    </a:moveTo>
                    <a:lnTo>
                      <a:pt x="0" y="5"/>
                    </a:lnTo>
                    <a:lnTo>
                      <a:pt x="7" y="0"/>
                    </a:lnTo>
                    <a:lnTo>
                      <a:pt x="151" y="210"/>
                    </a:lnTo>
                    <a:lnTo>
                      <a:pt x="144" y="215"/>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 name="Freeform 80"/>
              <p:cNvSpPr>
                <a:spLocks/>
              </p:cNvSpPr>
              <p:nvPr userDrawn="1"/>
            </p:nvSpPr>
            <p:spPr bwMode="auto">
              <a:xfrm>
                <a:off x="11" y="1839"/>
                <a:ext cx="191" cy="151"/>
              </a:xfrm>
              <a:custGeom>
                <a:avLst/>
                <a:gdLst>
                  <a:gd name="T0" fmla="*/ 5 w 191"/>
                  <a:gd name="T1" fmla="*/ 151 h 151"/>
                  <a:gd name="T2" fmla="*/ 0 w 191"/>
                  <a:gd name="T3" fmla="*/ 146 h 151"/>
                  <a:gd name="T4" fmla="*/ 186 w 191"/>
                  <a:gd name="T5" fmla="*/ 0 h 151"/>
                  <a:gd name="T6" fmla="*/ 191 w 191"/>
                  <a:gd name="T7" fmla="*/ 5 h 151"/>
                  <a:gd name="T8" fmla="*/ 5 w 191"/>
                  <a:gd name="T9" fmla="*/ 151 h 151"/>
                </a:gdLst>
                <a:ahLst/>
                <a:cxnLst>
                  <a:cxn ang="0">
                    <a:pos x="T0" y="T1"/>
                  </a:cxn>
                  <a:cxn ang="0">
                    <a:pos x="T2" y="T3"/>
                  </a:cxn>
                  <a:cxn ang="0">
                    <a:pos x="T4" y="T5"/>
                  </a:cxn>
                  <a:cxn ang="0">
                    <a:pos x="T6" y="T7"/>
                  </a:cxn>
                  <a:cxn ang="0">
                    <a:pos x="T8" y="T9"/>
                  </a:cxn>
                </a:cxnLst>
                <a:rect l="0" t="0" r="r" b="b"/>
                <a:pathLst>
                  <a:path w="191" h="151">
                    <a:moveTo>
                      <a:pt x="5" y="151"/>
                    </a:moveTo>
                    <a:lnTo>
                      <a:pt x="0" y="146"/>
                    </a:lnTo>
                    <a:lnTo>
                      <a:pt x="186" y="0"/>
                    </a:lnTo>
                    <a:lnTo>
                      <a:pt x="191" y="5"/>
                    </a:lnTo>
                    <a:lnTo>
                      <a:pt x="5" y="151"/>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 name="Rectangle 81"/>
              <p:cNvSpPr>
                <a:spLocks noChangeArrowheads="1"/>
              </p:cNvSpPr>
              <p:nvPr userDrawn="1"/>
            </p:nvSpPr>
            <p:spPr bwMode="auto">
              <a:xfrm>
                <a:off x="-18" y="1728"/>
                <a:ext cx="9" cy="253"/>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 name="Freeform 82"/>
              <p:cNvSpPr>
                <a:spLocks/>
              </p:cNvSpPr>
              <p:nvPr userDrawn="1"/>
            </p:nvSpPr>
            <p:spPr bwMode="auto">
              <a:xfrm>
                <a:off x="-13" y="89"/>
                <a:ext cx="526" cy="183"/>
              </a:xfrm>
              <a:custGeom>
                <a:avLst/>
                <a:gdLst>
                  <a:gd name="T0" fmla="*/ 4 w 526"/>
                  <a:gd name="T1" fmla="*/ 183 h 183"/>
                  <a:gd name="T2" fmla="*/ 0 w 526"/>
                  <a:gd name="T3" fmla="*/ 176 h 183"/>
                  <a:gd name="T4" fmla="*/ 523 w 526"/>
                  <a:gd name="T5" fmla="*/ 0 h 183"/>
                  <a:gd name="T6" fmla="*/ 526 w 526"/>
                  <a:gd name="T7" fmla="*/ 7 h 183"/>
                  <a:gd name="T8" fmla="*/ 4 w 526"/>
                  <a:gd name="T9" fmla="*/ 183 h 183"/>
                </a:gdLst>
                <a:ahLst/>
                <a:cxnLst>
                  <a:cxn ang="0">
                    <a:pos x="T0" y="T1"/>
                  </a:cxn>
                  <a:cxn ang="0">
                    <a:pos x="T2" y="T3"/>
                  </a:cxn>
                  <a:cxn ang="0">
                    <a:pos x="T4" y="T5"/>
                  </a:cxn>
                  <a:cxn ang="0">
                    <a:pos x="T6" y="T7"/>
                  </a:cxn>
                  <a:cxn ang="0">
                    <a:pos x="T8" y="T9"/>
                  </a:cxn>
                </a:cxnLst>
                <a:rect l="0" t="0" r="r" b="b"/>
                <a:pathLst>
                  <a:path w="526" h="183">
                    <a:moveTo>
                      <a:pt x="4" y="183"/>
                    </a:moveTo>
                    <a:lnTo>
                      <a:pt x="0" y="176"/>
                    </a:lnTo>
                    <a:lnTo>
                      <a:pt x="523" y="0"/>
                    </a:lnTo>
                    <a:lnTo>
                      <a:pt x="526" y="7"/>
                    </a:lnTo>
                    <a:lnTo>
                      <a:pt x="4" y="183"/>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 name="Freeform 83"/>
              <p:cNvSpPr>
                <a:spLocks/>
              </p:cNvSpPr>
              <p:nvPr userDrawn="1"/>
            </p:nvSpPr>
            <p:spPr bwMode="auto">
              <a:xfrm>
                <a:off x="-704" y="630"/>
                <a:ext cx="362" cy="182"/>
              </a:xfrm>
              <a:custGeom>
                <a:avLst/>
                <a:gdLst>
                  <a:gd name="T0" fmla="*/ 359 w 362"/>
                  <a:gd name="T1" fmla="*/ 182 h 182"/>
                  <a:gd name="T2" fmla="*/ 0 w 362"/>
                  <a:gd name="T3" fmla="*/ 7 h 182"/>
                  <a:gd name="T4" fmla="*/ 3 w 362"/>
                  <a:gd name="T5" fmla="*/ 0 h 182"/>
                  <a:gd name="T6" fmla="*/ 362 w 362"/>
                  <a:gd name="T7" fmla="*/ 175 h 182"/>
                  <a:gd name="T8" fmla="*/ 359 w 362"/>
                  <a:gd name="T9" fmla="*/ 182 h 182"/>
                </a:gdLst>
                <a:ahLst/>
                <a:cxnLst>
                  <a:cxn ang="0">
                    <a:pos x="T0" y="T1"/>
                  </a:cxn>
                  <a:cxn ang="0">
                    <a:pos x="T2" y="T3"/>
                  </a:cxn>
                  <a:cxn ang="0">
                    <a:pos x="T4" y="T5"/>
                  </a:cxn>
                  <a:cxn ang="0">
                    <a:pos x="T6" y="T7"/>
                  </a:cxn>
                  <a:cxn ang="0">
                    <a:pos x="T8" y="T9"/>
                  </a:cxn>
                </a:cxnLst>
                <a:rect l="0" t="0" r="r" b="b"/>
                <a:pathLst>
                  <a:path w="362" h="182">
                    <a:moveTo>
                      <a:pt x="359" y="182"/>
                    </a:moveTo>
                    <a:lnTo>
                      <a:pt x="0" y="7"/>
                    </a:lnTo>
                    <a:lnTo>
                      <a:pt x="3" y="0"/>
                    </a:lnTo>
                    <a:lnTo>
                      <a:pt x="362" y="175"/>
                    </a:lnTo>
                    <a:lnTo>
                      <a:pt x="359" y="182"/>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 name="Freeform 84"/>
              <p:cNvSpPr>
                <a:spLocks/>
              </p:cNvSpPr>
              <p:nvPr userDrawn="1"/>
            </p:nvSpPr>
            <p:spPr bwMode="auto">
              <a:xfrm>
                <a:off x="283" y="97"/>
                <a:ext cx="237" cy="358"/>
              </a:xfrm>
              <a:custGeom>
                <a:avLst/>
                <a:gdLst>
                  <a:gd name="T0" fmla="*/ 7 w 237"/>
                  <a:gd name="T1" fmla="*/ 358 h 358"/>
                  <a:gd name="T2" fmla="*/ 0 w 237"/>
                  <a:gd name="T3" fmla="*/ 353 h 358"/>
                  <a:gd name="T4" fmla="*/ 228 w 237"/>
                  <a:gd name="T5" fmla="*/ 0 h 358"/>
                  <a:gd name="T6" fmla="*/ 237 w 237"/>
                  <a:gd name="T7" fmla="*/ 4 h 358"/>
                  <a:gd name="T8" fmla="*/ 7 w 237"/>
                  <a:gd name="T9" fmla="*/ 358 h 358"/>
                </a:gdLst>
                <a:ahLst/>
                <a:cxnLst>
                  <a:cxn ang="0">
                    <a:pos x="T0" y="T1"/>
                  </a:cxn>
                  <a:cxn ang="0">
                    <a:pos x="T2" y="T3"/>
                  </a:cxn>
                  <a:cxn ang="0">
                    <a:pos x="T4" y="T5"/>
                  </a:cxn>
                  <a:cxn ang="0">
                    <a:pos x="T6" y="T7"/>
                  </a:cxn>
                  <a:cxn ang="0">
                    <a:pos x="T8" y="T9"/>
                  </a:cxn>
                </a:cxnLst>
                <a:rect l="0" t="0" r="r" b="b"/>
                <a:pathLst>
                  <a:path w="237" h="358">
                    <a:moveTo>
                      <a:pt x="7" y="358"/>
                    </a:moveTo>
                    <a:lnTo>
                      <a:pt x="0" y="353"/>
                    </a:lnTo>
                    <a:lnTo>
                      <a:pt x="228" y="0"/>
                    </a:lnTo>
                    <a:lnTo>
                      <a:pt x="237" y="4"/>
                    </a:lnTo>
                    <a:lnTo>
                      <a:pt x="7" y="358"/>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 name="Freeform 85"/>
              <p:cNvSpPr>
                <a:spLocks/>
              </p:cNvSpPr>
              <p:nvPr userDrawn="1"/>
            </p:nvSpPr>
            <p:spPr bwMode="auto">
              <a:xfrm>
                <a:off x="501" y="96"/>
                <a:ext cx="856" cy="763"/>
              </a:xfrm>
              <a:custGeom>
                <a:avLst/>
                <a:gdLst>
                  <a:gd name="T0" fmla="*/ 851 w 856"/>
                  <a:gd name="T1" fmla="*/ 763 h 763"/>
                  <a:gd name="T2" fmla="*/ 0 w 856"/>
                  <a:gd name="T3" fmla="*/ 6 h 763"/>
                  <a:gd name="T4" fmla="*/ 5 w 856"/>
                  <a:gd name="T5" fmla="*/ 0 h 763"/>
                  <a:gd name="T6" fmla="*/ 856 w 856"/>
                  <a:gd name="T7" fmla="*/ 758 h 763"/>
                  <a:gd name="T8" fmla="*/ 851 w 856"/>
                  <a:gd name="T9" fmla="*/ 763 h 763"/>
                </a:gdLst>
                <a:ahLst/>
                <a:cxnLst>
                  <a:cxn ang="0">
                    <a:pos x="T0" y="T1"/>
                  </a:cxn>
                  <a:cxn ang="0">
                    <a:pos x="T2" y="T3"/>
                  </a:cxn>
                  <a:cxn ang="0">
                    <a:pos x="T4" y="T5"/>
                  </a:cxn>
                  <a:cxn ang="0">
                    <a:pos x="T6" y="T7"/>
                  </a:cxn>
                  <a:cxn ang="0">
                    <a:pos x="T8" y="T9"/>
                  </a:cxn>
                </a:cxnLst>
                <a:rect l="0" t="0" r="r" b="b"/>
                <a:pathLst>
                  <a:path w="856" h="763">
                    <a:moveTo>
                      <a:pt x="851" y="763"/>
                    </a:moveTo>
                    <a:lnTo>
                      <a:pt x="0" y="6"/>
                    </a:lnTo>
                    <a:lnTo>
                      <a:pt x="5" y="0"/>
                    </a:lnTo>
                    <a:lnTo>
                      <a:pt x="856" y="758"/>
                    </a:lnTo>
                    <a:lnTo>
                      <a:pt x="851" y="763"/>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 name="Freeform 86"/>
              <p:cNvSpPr>
                <a:spLocks/>
              </p:cNvSpPr>
              <p:nvPr userDrawn="1"/>
            </p:nvSpPr>
            <p:spPr bwMode="auto">
              <a:xfrm>
                <a:off x="441" y="57"/>
                <a:ext cx="114" cy="106"/>
              </a:xfrm>
              <a:custGeom>
                <a:avLst/>
                <a:gdLst>
                  <a:gd name="T0" fmla="*/ 41 w 68"/>
                  <a:gd name="T1" fmla="*/ 63 h 63"/>
                  <a:gd name="T2" fmla="*/ 13 w 68"/>
                  <a:gd name="T3" fmla="*/ 51 h 63"/>
                  <a:gd name="T4" fmla="*/ 0 w 68"/>
                  <a:gd name="T5" fmla="*/ 23 h 63"/>
                  <a:gd name="T6" fmla="*/ 6 w 68"/>
                  <a:gd name="T7" fmla="*/ 0 h 63"/>
                  <a:gd name="T8" fmla="*/ 8 w 68"/>
                  <a:gd name="T9" fmla="*/ 2 h 63"/>
                  <a:gd name="T10" fmla="*/ 3 w 68"/>
                  <a:gd name="T11" fmla="*/ 23 h 63"/>
                  <a:gd name="T12" fmla="*/ 15 w 68"/>
                  <a:gd name="T13" fmla="*/ 49 h 63"/>
                  <a:gd name="T14" fmla="*/ 42 w 68"/>
                  <a:gd name="T15" fmla="*/ 60 h 63"/>
                  <a:gd name="T16" fmla="*/ 66 w 68"/>
                  <a:gd name="T17" fmla="*/ 50 h 63"/>
                  <a:gd name="T18" fmla="*/ 68 w 68"/>
                  <a:gd name="T19" fmla="*/ 52 h 63"/>
                  <a:gd name="T20" fmla="*/ 42 w 68"/>
                  <a:gd name="T21" fmla="*/ 63 h 63"/>
                  <a:gd name="T22" fmla="*/ 41 w 68"/>
                  <a:gd name="T23"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8" h="63">
                    <a:moveTo>
                      <a:pt x="41" y="63"/>
                    </a:moveTo>
                    <a:cubicBezTo>
                      <a:pt x="31" y="63"/>
                      <a:pt x="21" y="59"/>
                      <a:pt x="13" y="51"/>
                    </a:cubicBezTo>
                    <a:cubicBezTo>
                      <a:pt x="5" y="44"/>
                      <a:pt x="0" y="34"/>
                      <a:pt x="0" y="23"/>
                    </a:cubicBezTo>
                    <a:cubicBezTo>
                      <a:pt x="0" y="15"/>
                      <a:pt x="2" y="7"/>
                      <a:pt x="6" y="0"/>
                    </a:cubicBezTo>
                    <a:cubicBezTo>
                      <a:pt x="8" y="2"/>
                      <a:pt x="8" y="2"/>
                      <a:pt x="8" y="2"/>
                    </a:cubicBezTo>
                    <a:cubicBezTo>
                      <a:pt x="4" y="8"/>
                      <a:pt x="3" y="15"/>
                      <a:pt x="3" y="23"/>
                    </a:cubicBezTo>
                    <a:cubicBezTo>
                      <a:pt x="3" y="33"/>
                      <a:pt x="7" y="42"/>
                      <a:pt x="15" y="49"/>
                    </a:cubicBezTo>
                    <a:cubicBezTo>
                      <a:pt x="22" y="56"/>
                      <a:pt x="32" y="60"/>
                      <a:pt x="42" y="60"/>
                    </a:cubicBezTo>
                    <a:cubicBezTo>
                      <a:pt x="51" y="60"/>
                      <a:pt x="60" y="56"/>
                      <a:pt x="66" y="50"/>
                    </a:cubicBezTo>
                    <a:cubicBezTo>
                      <a:pt x="68" y="52"/>
                      <a:pt x="68" y="52"/>
                      <a:pt x="68" y="52"/>
                    </a:cubicBezTo>
                    <a:cubicBezTo>
                      <a:pt x="61" y="59"/>
                      <a:pt x="52" y="62"/>
                      <a:pt x="42" y="63"/>
                    </a:cubicBezTo>
                    <a:cubicBezTo>
                      <a:pt x="42" y="63"/>
                      <a:pt x="42" y="63"/>
                      <a:pt x="41" y="63"/>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 name="Freeform 87"/>
              <p:cNvSpPr>
                <a:spLocks/>
              </p:cNvSpPr>
              <p:nvPr userDrawn="1"/>
            </p:nvSpPr>
            <p:spPr bwMode="auto">
              <a:xfrm>
                <a:off x="469" y="23"/>
                <a:ext cx="99" cy="34"/>
              </a:xfrm>
              <a:custGeom>
                <a:avLst/>
                <a:gdLst>
                  <a:gd name="T0" fmla="*/ 56 w 59"/>
                  <a:gd name="T1" fmla="*/ 20 h 20"/>
                  <a:gd name="T2" fmla="*/ 23 w 59"/>
                  <a:gd name="T3" fmla="*/ 3 h 20"/>
                  <a:gd name="T4" fmla="*/ 2 w 59"/>
                  <a:gd name="T5" fmla="*/ 10 h 20"/>
                  <a:gd name="T6" fmla="*/ 0 w 59"/>
                  <a:gd name="T7" fmla="*/ 8 h 20"/>
                  <a:gd name="T8" fmla="*/ 23 w 59"/>
                  <a:gd name="T9" fmla="*/ 0 h 20"/>
                  <a:gd name="T10" fmla="*/ 59 w 59"/>
                  <a:gd name="T11" fmla="*/ 19 h 20"/>
                  <a:gd name="T12" fmla="*/ 56 w 59"/>
                  <a:gd name="T13" fmla="*/ 20 h 20"/>
                </a:gdLst>
                <a:ahLst/>
                <a:cxnLst>
                  <a:cxn ang="0">
                    <a:pos x="T0" y="T1"/>
                  </a:cxn>
                  <a:cxn ang="0">
                    <a:pos x="T2" y="T3"/>
                  </a:cxn>
                  <a:cxn ang="0">
                    <a:pos x="T4" y="T5"/>
                  </a:cxn>
                  <a:cxn ang="0">
                    <a:pos x="T6" y="T7"/>
                  </a:cxn>
                  <a:cxn ang="0">
                    <a:pos x="T8" y="T9"/>
                  </a:cxn>
                  <a:cxn ang="0">
                    <a:pos x="T10" y="T11"/>
                  </a:cxn>
                  <a:cxn ang="0">
                    <a:pos x="T12" y="T13"/>
                  </a:cxn>
                </a:cxnLst>
                <a:rect l="0" t="0" r="r" b="b"/>
                <a:pathLst>
                  <a:path w="59" h="20">
                    <a:moveTo>
                      <a:pt x="56" y="20"/>
                    </a:moveTo>
                    <a:cubicBezTo>
                      <a:pt x="49" y="9"/>
                      <a:pt x="36" y="3"/>
                      <a:pt x="23" y="3"/>
                    </a:cubicBezTo>
                    <a:cubicBezTo>
                      <a:pt x="15" y="3"/>
                      <a:pt x="8" y="6"/>
                      <a:pt x="2" y="10"/>
                    </a:cubicBezTo>
                    <a:cubicBezTo>
                      <a:pt x="0" y="8"/>
                      <a:pt x="0" y="8"/>
                      <a:pt x="0" y="8"/>
                    </a:cubicBezTo>
                    <a:cubicBezTo>
                      <a:pt x="7" y="3"/>
                      <a:pt x="15" y="0"/>
                      <a:pt x="23" y="0"/>
                    </a:cubicBezTo>
                    <a:cubicBezTo>
                      <a:pt x="37" y="0"/>
                      <a:pt x="51" y="7"/>
                      <a:pt x="59" y="19"/>
                    </a:cubicBezTo>
                    <a:lnTo>
                      <a:pt x="56" y="2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 name="Freeform 88"/>
              <p:cNvSpPr>
                <a:spLocks/>
              </p:cNvSpPr>
              <p:nvPr userDrawn="1"/>
            </p:nvSpPr>
            <p:spPr bwMode="auto">
              <a:xfrm>
                <a:off x="419" y="-2"/>
                <a:ext cx="102" cy="72"/>
              </a:xfrm>
              <a:custGeom>
                <a:avLst/>
                <a:gdLst>
                  <a:gd name="T0" fmla="*/ 5 w 61"/>
                  <a:gd name="T1" fmla="*/ 43 h 43"/>
                  <a:gd name="T2" fmla="*/ 0 w 61"/>
                  <a:gd name="T3" fmla="*/ 42 h 43"/>
                  <a:gd name="T4" fmla="*/ 53 w 61"/>
                  <a:gd name="T5" fmla="*/ 1 h 43"/>
                  <a:gd name="T6" fmla="*/ 61 w 61"/>
                  <a:gd name="T7" fmla="*/ 1 h 43"/>
                  <a:gd name="T8" fmla="*/ 61 w 61"/>
                  <a:gd name="T9" fmla="*/ 6 h 43"/>
                  <a:gd name="T10" fmla="*/ 53 w 61"/>
                  <a:gd name="T11" fmla="*/ 5 h 43"/>
                  <a:gd name="T12" fmla="*/ 5 w 61"/>
                  <a:gd name="T13" fmla="*/ 43 h 43"/>
                </a:gdLst>
                <a:ahLst/>
                <a:cxnLst>
                  <a:cxn ang="0">
                    <a:pos x="T0" y="T1"/>
                  </a:cxn>
                  <a:cxn ang="0">
                    <a:pos x="T2" y="T3"/>
                  </a:cxn>
                  <a:cxn ang="0">
                    <a:pos x="T4" y="T5"/>
                  </a:cxn>
                  <a:cxn ang="0">
                    <a:pos x="T6" y="T7"/>
                  </a:cxn>
                  <a:cxn ang="0">
                    <a:pos x="T8" y="T9"/>
                  </a:cxn>
                  <a:cxn ang="0">
                    <a:pos x="T10" y="T11"/>
                  </a:cxn>
                  <a:cxn ang="0">
                    <a:pos x="T12" y="T13"/>
                  </a:cxn>
                </a:cxnLst>
                <a:rect l="0" t="0" r="r" b="b"/>
                <a:pathLst>
                  <a:path w="61" h="43">
                    <a:moveTo>
                      <a:pt x="5" y="43"/>
                    </a:moveTo>
                    <a:cubicBezTo>
                      <a:pt x="0" y="42"/>
                      <a:pt x="0" y="42"/>
                      <a:pt x="0" y="42"/>
                    </a:cubicBezTo>
                    <a:cubicBezTo>
                      <a:pt x="7" y="18"/>
                      <a:pt x="28" y="1"/>
                      <a:pt x="53" y="1"/>
                    </a:cubicBezTo>
                    <a:cubicBezTo>
                      <a:pt x="56" y="0"/>
                      <a:pt x="59" y="1"/>
                      <a:pt x="61" y="1"/>
                    </a:cubicBezTo>
                    <a:cubicBezTo>
                      <a:pt x="61" y="6"/>
                      <a:pt x="61" y="6"/>
                      <a:pt x="61" y="6"/>
                    </a:cubicBezTo>
                    <a:cubicBezTo>
                      <a:pt x="58" y="5"/>
                      <a:pt x="56" y="5"/>
                      <a:pt x="53" y="5"/>
                    </a:cubicBezTo>
                    <a:cubicBezTo>
                      <a:pt x="31" y="6"/>
                      <a:pt x="11" y="22"/>
                      <a:pt x="5" y="43"/>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 name="Freeform 89"/>
              <p:cNvSpPr>
                <a:spLocks/>
              </p:cNvSpPr>
              <p:nvPr userDrawn="1"/>
            </p:nvSpPr>
            <p:spPr bwMode="auto">
              <a:xfrm>
                <a:off x="476" y="13"/>
                <a:ext cx="129" cy="173"/>
              </a:xfrm>
              <a:custGeom>
                <a:avLst/>
                <a:gdLst>
                  <a:gd name="T0" fmla="*/ 20 w 77"/>
                  <a:gd name="T1" fmla="*/ 103 h 103"/>
                  <a:gd name="T2" fmla="*/ 0 w 77"/>
                  <a:gd name="T3" fmla="*/ 100 h 103"/>
                  <a:gd name="T4" fmla="*/ 2 w 77"/>
                  <a:gd name="T5" fmla="*/ 95 h 103"/>
                  <a:gd name="T6" fmla="*/ 22 w 77"/>
                  <a:gd name="T7" fmla="*/ 99 h 103"/>
                  <a:gd name="T8" fmla="*/ 58 w 77"/>
                  <a:gd name="T9" fmla="*/ 83 h 103"/>
                  <a:gd name="T10" fmla="*/ 72 w 77"/>
                  <a:gd name="T11" fmla="*/ 46 h 103"/>
                  <a:gd name="T12" fmla="*/ 47 w 77"/>
                  <a:gd name="T13" fmla="*/ 4 h 103"/>
                  <a:gd name="T14" fmla="*/ 50 w 77"/>
                  <a:gd name="T15" fmla="*/ 0 h 103"/>
                  <a:gd name="T16" fmla="*/ 76 w 77"/>
                  <a:gd name="T17" fmla="*/ 46 h 103"/>
                  <a:gd name="T18" fmla="*/ 61 w 77"/>
                  <a:gd name="T19" fmla="*/ 86 h 103"/>
                  <a:gd name="T20" fmla="*/ 22 w 77"/>
                  <a:gd name="T21" fmla="*/ 103 h 103"/>
                  <a:gd name="T22" fmla="*/ 20 w 77"/>
                  <a:gd name="T23" fmla="*/ 10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 h="103">
                    <a:moveTo>
                      <a:pt x="20" y="103"/>
                    </a:moveTo>
                    <a:cubicBezTo>
                      <a:pt x="13" y="103"/>
                      <a:pt x="7" y="102"/>
                      <a:pt x="0" y="100"/>
                    </a:cubicBezTo>
                    <a:cubicBezTo>
                      <a:pt x="2" y="95"/>
                      <a:pt x="2" y="95"/>
                      <a:pt x="2" y="95"/>
                    </a:cubicBezTo>
                    <a:cubicBezTo>
                      <a:pt x="8" y="98"/>
                      <a:pt x="15" y="99"/>
                      <a:pt x="22" y="99"/>
                    </a:cubicBezTo>
                    <a:cubicBezTo>
                      <a:pt x="36" y="98"/>
                      <a:pt x="48" y="92"/>
                      <a:pt x="58" y="83"/>
                    </a:cubicBezTo>
                    <a:cubicBezTo>
                      <a:pt x="67" y="73"/>
                      <a:pt x="72" y="60"/>
                      <a:pt x="72" y="46"/>
                    </a:cubicBezTo>
                    <a:cubicBezTo>
                      <a:pt x="71" y="29"/>
                      <a:pt x="62" y="13"/>
                      <a:pt x="47" y="4"/>
                    </a:cubicBezTo>
                    <a:cubicBezTo>
                      <a:pt x="50" y="0"/>
                      <a:pt x="50" y="0"/>
                      <a:pt x="50" y="0"/>
                    </a:cubicBezTo>
                    <a:cubicBezTo>
                      <a:pt x="66" y="10"/>
                      <a:pt x="76" y="27"/>
                      <a:pt x="76" y="46"/>
                    </a:cubicBezTo>
                    <a:cubicBezTo>
                      <a:pt x="77" y="61"/>
                      <a:pt x="71" y="75"/>
                      <a:pt x="61" y="86"/>
                    </a:cubicBezTo>
                    <a:cubicBezTo>
                      <a:pt x="51" y="97"/>
                      <a:pt x="37" y="103"/>
                      <a:pt x="22" y="103"/>
                    </a:cubicBezTo>
                    <a:cubicBezTo>
                      <a:pt x="22" y="103"/>
                      <a:pt x="21" y="103"/>
                      <a:pt x="20" y="103"/>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 name="Freeform 90"/>
              <p:cNvSpPr>
                <a:spLocks/>
              </p:cNvSpPr>
              <p:nvPr userDrawn="1"/>
            </p:nvSpPr>
            <p:spPr bwMode="auto">
              <a:xfrm>
                <a:off x="944" y="857"/>
                <a:ext cx="402" cy="239"/>
              </a:xfrm>
              <a:custGeom>
                <a:avLst/>
                <a:gdLst>
                  <a:gd name="T0" fmla="*/ 5 w 402"/>
                  <a:gd name="T1" fmla="*/ 239 h 239"/>
                  <a:gd name="T2" fmla="*/ 0 w 402"/>
                  <a:gd name="T3" fmla="*/ 232 h 239"/>
                  <a:gd name="T4" fmla="*/ 397 w 402"/>
                  <a:gd name="T5" fmla="*/ 0 h 239"/>
                  <a:gd name="T6" fmla="*/ 402 w 402"/>
                  <a:gd name="T7" fmla="*/ 7 h 239"/>
                  <a:gd name="T8" fmla="*/ 5 w 402"/>
                  <a:gd name="T9" fmla="*/ 239 h 239"/>
                </a:gdLst>
                <a:ahLst/>
                <a:cxnLst>
                  <a:cxn ang="0">
                    <a:pos x="T0" y="T1"/>
                  </a:cxn>
                  <a:cxn ang="0">
                    <a:pos x="T2" y="T3"/>
                  </a:cxn>
                  <a:cxn ang="0">
                    <a:pos x="T4" y="T5"/>
                  </a:cxn>
                  <a:cxn ang="0">
                    <a:pos x="T6" y="T7"/>
                  </a:cxn>
                  <a:cxn ang="0">
                    <a:pos x="T8" y="T9"/>
                  </a:cxn>
                </a:cxnLst>
                <a:rect l="0" t="0" r="r" b="b"/>
                <a:pathLst>
                  <a:path w="402" h="239">
                    <a:moveTo>
                      <a:pt x="5" y="239"/>
                    </a:moveTo>
                    <a:lnTo>
                      <a:pt x="0" y="232"/>
                    </a:lnTo>
                    <a:lnTo>
                      <a:pt x="397" y="0"/>
                    </a:lnTo>
                    <a:lnTo>
                      <a:pt x="402" y="7"/>
                    </a:lnTo>
                    <a:lnTo>
                      <a:pt x="5" y="239"/>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 name="Freeform 91"/>
              <p:cNvSpPr>
                <a:spLocks/>
              </p:cNvSpPr>
              <p:nvPr userDrawn="1"/>
            </p:nvSpPr>
            <p:spPr bwMode="auto">
              <a:xfrm>
                <a:off x="933" y="855"/>
                <a:ext cx="414" cy="1007"/>
              </a:xfrm>
              <a:custGeom>
                <a:avLst/>
                <a:gdLst>
                  <a:gd name="T0" fmla="*/ 6 w 414"/>
                  <a:gd name="T1" fmla="*/ 1007 h 1007"/>
                  <a:gd name="T2" fmla="*/ 0 w 414"/>
                  <a:gd name="T3" fmla="*/ 1004 h 1007"/>
                  <a:gd name="T4" fmla="*/ 408 w 414"/>
                  <a:gd name="T5" fmla="*/ 0 h 1007"/>
                  <a:gd name="T6" fmla="*/ 414 w 414"/>
                  <a:gd name="T7" fmla="*/ 4 h 1007"/>
                  <a:gd name="T8" fmla="*/ 6 w 414"/>
                  <a:gd name="T9" fmla="*/ 1007 h 1007"/>
                </a:gdLst>
                <a:ahLst/>
                <a:cxnLst>
                  <a:cxn ang="0">
                    <a:pos x="T0" y="T1"/>
                  </a:cxn>
                  <a:cxn ang="0">
                    <a:pos x="T2" y="T3"/>
                  </a:cxn>
                  <a:cxn ang="0">
                    <a:pos x="T4" y="T5"/>
                  </a:cxn>
                  <a:cxn ang="0">
                    <a:pos x="T6" y="T7"/>
                  </a:cxn>
                  <a:cxn ang="0">
                    <a:pos x="T8" y="T9"/>
                  </a:cxn>
                </a:cxnLst>
                <a:rect l="0" t="0" r="r" b="b"/>
                <a:pathLst>
                  <a:path w="414" h="1007">
                    <a:moveTo>
                      <a:pt x="6" y="1007"/>
                    </a:moveTo>
                    <a:lnTo>
                      <a:pt x="0" y="1004"/>
                    </a:lnTo>
                    <a:lnTo>
                      <a:pt x="408" y="0"/>
                    </a:lnTo>
                    <a:lnTo>
                      <a:pt x="414" y="4"/>
                    </a:lnTo>
                    <a:lnTo>
                      <a:pt x="6" y="1007"/>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 name="Freeform 92"/>
              <p:cNvSpPr>
                <a:spLocks/>
              </p:cNvSpPr>
              <p:nvPr userDrawn="1"/>
            </p:nvSpPr>
            <p:spPr bwMode="auto">
              <a:xfrm>
                <a:off x="1314" y="610"/>
                <a:ext cx="33" cy="247"/>
              </a:xfrm>
              <a:custGeom>
                <a:avLst/>
                <a:gdLst>
                  <a:gd name="T0" fmla="*/ 25 w 33"/>
                  <a:gd name="T1" fmla="*/ 247 h 247"/>
                  <a:gd name="T2" fmla="*/ 0 w 33"/>
                  <a:gd name="T3" fmla="*/ 0 h 247"/>
                  <a:gd name="T4" fmla="*/ 8 w 33"/>
                  <a:gd name="T5" fmla="*/ 0 h 247"/>
                  <a:gd name="T6" fmla="*/ 33 w 33"/>
                  <a:gd name="T7" fmla="*/ 245 h 247"/>
                  <a:gd name="T8" fmla="*/ 25 w 33"/>
                  <a:gd name="T9" fmla="*/ 247 h 247"/>
                </a:gdLst>
                <a:ahLst/>
                <a:cxnLst>
                  <a:cxn ang="0">
                    <a:pos x="T0" y="T1"/>
                  </a:cxn>
                  <a:cxn ang="0">
                    <a:pos x="T2" y="T3"/>
                  </a:cxn>
                  <a:cxn ang="0">
                    <a:pos x="T4" y="T5"/>
                  </a:cxn>
                  <a:cxn ang="0">
                    <a:pos x="T6" y="T7"/>
                  </a:cxn>
                  <a:cxn ang="0">
                    <a:pos x="T8" y="T9"/>
                  </a:cxn>
                </a:cxnLst>
                <a:rect l="0" t="0" r="r" b="b"/>
                <a:pathLst>
                  <a:path w="33" h="247">
                    <a:moveTo>
                      <a:pt x="25" y="247"/>
                    </a:moveTo>
                    <a:lnTo>
                      <a:pt x="0" y="0"/>
                    </a:lnTo>
                    <a:lnTo>
                      <a:pt x="8" y="0"/>
                    </a:lnTo>
                    <a:lnTo>
                      <a:pt x="33" y="245"/>
                    </a:lnTo>
                    <a:lnTo>
                      <a:pt x="25" y="247"/>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 name="Freeform 93"/>
              <p:cNvSpPr>
                <a:spLocks/>
              </p:cNvSpPr>
              <p:nvPr userDrawn="1"/>
            </p:nvSpPr>
            <p:spPr bwMode="auto">
              <a:xfrm>
                <a:off x="578" y="1428"/>
                <a:ext cx="363" cy="426"/>
              </a:xfrm>
              <a:custGeom>
                <a:avLst/>
                <a:gdLst>
                  <a:gd name="T0" fmla="*/ 356 w 363"/>
                  <a:gd name="T1" fmla="*/ 426 h 426"/>
                  <a:gd name="T2" fmla="*/ 0 w 363"/>
                  <a:gd name="T3" fmla="*/ 7 h 426"/>
                  <a:gd name="T4" fmla="*/ 5 w 363"/>
                  <a:gd name="T5" fmla="*/ 0 h 426"/>
                  <a:gd name="T6" fmla="*/ 363 w 363"/>
                  <a:gd name="T7" fmla="*/ 421 h 426"/>
                  <a:gd name="T8" fmla="*/ 356 w 363"/>
                  <a:gd name="T9" fmla="*/ 426 h 426"/>
                </a:gdLst>
                <a:ahLst/>
                <a:cxnLst>
                  <a:cxn ang="0">
                    <a:pos x="T0" y="T1"/>
                  </a:cxn>
                  <a:cxn ang="0">
                    <a:pos x="T2" y="T3"/>
                  </a:cxn>
                  <a:cxn ang="0">
                    <a:pos x="T4" y="T5"/>
                  </a:cxn>
                  <a:cxn ang="0">
                    <a:pos x="T6" y="T7"/>
                  </a:cxn>
                  <a:cxn ang="0">
                    <a:pos x="T8" y="T9"/>
                  </a:cxn>
                </a:cxnLst>
                <a:rect l="0" t="0" r="r" b="b"/>
                <a:pathLst>
                  <a:path w="363" h="426">
                    <a:moveTo>
                      <a:pt x="356" y="426"/>
                    </a:moveTo>
                    <a:lnTo>
                      <a:pt x="0" y="7"/>
                    </a:lnTo>
                    <a:lnTo>
                      <a:pt x="5" y="0"/>
                    </a:lnTo>
                    <a:lnTo>
                      <a:pt x="363" y="421"/>
                    </a:lnTo>
                    <a:lnTo>
                      <a:pt x="356" y="42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 name="Rectangle 94"/>
              <p:cNvSpPr>
                <a:spLocks noChangeArrowheads="1"/>
              </p:cNvSpPr>
              <p:nvPr userDrawn="1"/>
            </p:nvSpPr>
            <p:spPr bwMode="auto">
              <a:xfrm>
                <a:off x="696" y="1855"/>
                <a:ext cx="242" cy="9"/>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 name="Freeform 95"/>
              <p:cNvSpPr>
                <a:spLocks/>
              </p:cNvSpPr>
              <p:nvPr userDrawn="1"/>
            </p:nvSpPr>
            <p:spPr bwMode="auto">
              <a:xfrm>
                <a:off x="931" y="1860"/>
                <a:ext cx="342" cy="273"/>
              </a:xfrm>
              <a:custGeom>
                <a:avLst/>
                <a:gdLst>
                  <a:gd name="T0" fmla="*/ 337 w 342"/>
                  <a:gd name="T1" fmla="*/ 273 h 273"/>
                  <a:gd name="T2" fmla="*/ 0 w 342"/>
                  <a:gd name="T3" fmla="*/ 7 h 273"/>
                  <a:gd name="T4" fmla="*/ 5 w 342"/>
                  <a:gd name="T5" fmla="*/ 0 h 273"/>
                  <a:gd name="T6" fmla="*/ 342 w 342"/>
                  <a:gd name="T7" fmla="*/ 268 h 273"/>
                  <a:gd name="T8" fmla="*/ 337 w 342"/>
                  <a:gd name="T9" fmla="*/ 273 h 273"/>
                </a:gdLst>
                <a:ahLst/>
                <a:cxnLst>
                  <a:cxn ang="0">
                    <a:pos x="T0" y="T1"/>
                  </a:cxn>
                  <a:cxn ang="0">
                    <a:pos x="T2" y="T3"/>
                  </a:cxn>
                  <a:cxn ang="0">
                    <a:pos x="T4" y="T5"/>
                  </a:cxn>
                  <a:cxn ang="0">
                    <a:pos x="T6" y="T7"/>
                  </a:cxn>
                  <a:cxn ang="0">
                    <a:pos x="T8" y="T9"/>
                  </a:cxn>
                </a:cxnLst>
                <a:rect l="0" t="0" r="r" b="b"/>
                <a:pathLst>
                  <a:path w="342" h="273">
                    <a:moveTo>
                      <a:pt x="337" y="273"/>
                    </a:moveTo>
                    <a:lnTo>
                      <a:pt x="0" y="7"/>
                    </a:lnTo>
                    <a:lnTo>
                      <a:pt x="5" y="0"/>
                    </a:lnTo>
                    <a:lnTo>
                      <a:pt x="342" y="268"/>
                    </a:lnTo>
                    <a:lnTo>
                      <a:pt x="337" y="273"/>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 name="Freeform 96"/>
              <p:cNvSpPr>
                <a:spLocks/>
              </p:cNvSpPr>
              <p:nvPr userDrawn="1"/>
            </p:nvSpPr>
            <p:spPr bwMode="auto">
              <a:xfrm>
                <a:off x="941" y="1711"/>
                <a:ext cx="487" cy="148"/>
              </a:xfrm>
              <a:custGeom>
                <a:avLst/>
                <a:gdLst>
                  <a:gd name="T0" fmla="*/ 2 w 487"/>
                  <a:gd name="T1" fmla="*/ 148 h 148"/>
                  <a:gd name="T2" fmla="*/ 0 w 487"/>
                  <a:gd name="T3" fmla="*/ 139 h 148"/>
                  <a:gd name="T4" fmla="*/ 483 w 487"/>
                  <a:gd name="T5" fmla="*/ 0 h 148"/>
                  <a:gd name="T6" fmla="*/ 487 w 487"/>
                  <a:gd name="T7" fmla="*/ 8 h 148"/>
                  <a:gd name="T8" fmla="*/ 2 w 487"/>
                  <a:gd name="T9" fmla="*/ 148 h 148"/>
                </a:gdLst>
                <a:ahLst/>
                <a:cxnLst>
                  <a:cxn ang="0">
                    <a:pos x="T0" y="T1"/>
                  </a:cxn>
                  <a:cxn ang="0">
                    <a:pos x="T2" y="T3"/>
                  </a:cxn>
                  <a:cxn ang="0">
                    <a:pos x="T4" y="T5"/>
                  </a:cxn>
                  <a:cxn ang="0">
                    <a:pos x="T6" y="T7"/>
                  </a:cxn>
                  <a:cxn ang="0">
                    <a:pos x="T8" y="T9"/>
                  </a:cxn>
                </a:cxnLst>
                <a:rect l="0" t="0" r="r" b="b"/>
                <a:pathLst>
                  <a:path w="487" h="148">
                    <a:moveTo>
                      <a:pt x="2" y="148"/>
                    </a:moveTo>
                    <a:lnTo>
                      <a:pt x="0" y="139"/>
                    </a:lnTo>
                    <a:lnTo>
                      <a:pt x="483" y="0"/>
                    </a:lnTo>
                    <a:lnTo>
                      <a:pt x="487" y="8"/>
                    </a:lnTo>
                    <a:lnTo>
                      <a:pt x="2" y="148"/>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 name="Freeform 97"/>
              <p:cNvSpPr>
                <a:spLocks/>
              </p:cNvSpPr>
              <p:nvPr userDrawn="1"/>
            </p:nvSpPr>
            <p:spPr bwMode="auto">
              <a:xfrm>
                <a:off x="5922" y="2961"/>
                <a:ext cx="124" cy="96"/>
              </a:xfrm>
              <a:custGeom>
                <a:avLst/>
                <a:gdLst>
                  <a:gd name="T0" fmla="*/ 32 w 74"/>
                  <a:gd name="T1" fmla="*/ 57 h 57"/>
                  <a:gd name="T2" fmla="*/ 19 w 74"/>
                  <a:gd name="T3" fmla="*/ 55 h 57"/>
                  <a:gd name="T4" fmla="*/ 0 w 74"/>
                  <a:gd name="T5" fmla="*/ 43 h 57"/>
                  <a:gd name="T6" fmla="*/ 2 w 74"/>
                  <a:gd name="T7" fmla="*/ 41 h 57"/>
                  <a:gd name="T8" fmla="*/ 20 w 74"/>
                  <a:gd name="T9" fmla="*/ 52 h 57"/>
                  <a:gd name="T10" fmla="*/ 49 w 74"/>
                  <a:gd name="T11" fmla="*/ 50 h 57"/>
                  <a:gd name="T12" fmla="*/ 68 w 74"/>
                  <a:gd name="T13" fmla="*/ 27 h 57"/>
                  <a:gd name="T14" fmla="*/ 67 w 74"/>
                  <a:gd name="T15" fmla="*/ 1 h 57"/>
                  <a:gd name="T16" fmla="*/ 70 w 74"/>
                  <a:gd name="T17" fmla="*/ 0 h 57"/>
                  <a:gd name="T18" fmla="*/ 71 w 74"/>
                  <a:gd name="T19" fmla="*/ 28 h 57"/>
                  <a:gd name="T20" fmla="*/ 51 w 74"/>
                  <a:gd name="T21" fmla="*/ 52 h 57"/>
                  <a:gd name="T22" fmla="*/ 32 w 74"/>
                  <a:gd name="T23"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57">
                    <a:moveTo>
                      <a:pt x="32" y="57"/>
                    </a:moveTo>
                    <a:cubicBezTo>
                      <a:pt x="27" y="57"/>
                      <a:pt x="23" y="56"/>
                      <a:pt x="19" y="55"/>
                    </a:cubicBezTo>
                    <a:cubicBezTo>
                      <a:pt x="12" y="53"/>
                      <a:pt x="5" y="49"/>
                      <a:pt x="0" y="43"/>
                    </a:cubicBezTo>
                    <a:cubicBezTo>
                      <a:pt x="2" y="41"/>
                      <a:pt x="2" y="41"/>
                      <a:pt x="2" y="41"/>
                    </a:cubicBezTo>
                    <a:cubicBezTo>
                      <a:pt x="7" y="46"/>
                      <a:pt x="13" y="50"/>
                      <a:pt x="20" y="52"/>
                    </a:cubicBezTo>
                    <a:cubicBezTo>
                      <a:pt x="30" y="55"/>
                      <a:pt x="40" y="55"/>
                      <a:pt x="49" y="50"/>
                    </a:cubicBezTo>
                    <a:cubicBezTo>
                      <a:pt x="58" y="45"/>
                      <a:pt x="65" y="37"/>
                      <a:pt x="68" y="27"/>
                    </a:cubicBezTo>
                    <a:cubicBezTo>
                      <a:pt x="71" y="19"/>
                      <a:pt x="70" y="9"/>
                      <a:pt x="67" y="1"/>
                    </a:cubicBezTo>
                    <a:cubicBezTo>
                      <a:pt x="70" y="0"/>
                      <a:pt x="70" y="0"/>
                      <a:pt x="70" y="0"/>
                    </a:cubicBezTo>
                    <a:cubicBezTo>
                      <a:pt x="73" y="9"/>
                      <a:pt x="74" y="19"/>
                      <a:pt x="71" y="28"/>
                    </a:cubicBezTo>
                    <a:cubicBezTo>
                      <a:pt x="68" y="39"/>
                      <a:pt x="60" y="47"/>
                      <a:pt x="51" y="52"/>
                    </a:cubicBezTo>
                    <a:cubicBezTo>
                      <a:pt x="45" y="56"/>
                      <a:pt x="38" y="57"/>
                      <a:pt x="32" y="57"/>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 name="Freeform 98"/>
              <p:cNvSpPr>
                <a:spLocks/>
              </p:cNvSpPr>
              <p:nvPr userDrawn="1"/>
            </p:nvSpPr>
            <p:spPr bwMode="auto">
              <a:xfrm>
                <a:off x="5905" y="2921"/>
                <a:ext cx="54" cy="87"/>
              </a:xfrm>
              <a:custGeom>
                <a:avLst/>
                <a:gdLst>
                  <a:gd name="T0" fmla="*/ 2 w 32"/>
                  <a:gd name="T1" fmla="*/ 52 h 52"/>
                  <a:gd name="T2" fmla="*/ 2 w 32"/>
                  <a:gd name="T3" fmla="*/ 28 h 52"/>
                  <a:gd name="T4" fmla="*/ 31 w 32"/>
                  <a:gd name="T5" fmla="*/ 0 h 52"/>
                  <a:gd name="T6" fmla="*/ 32 w 32"/>
                  <a:gd name="T7" fmla="*/ 3 h 52"/>
                  <a:gd name="T8" fmla="*/ 5 w 32"/>
                  <a:gd name="T9" fmla="*/ 28 h 52"/>
                  <a:gd name="T10" fmla="*/ 5 w 32"/>
                  <a:gd name="T11" fmla="*/ 51 h 52"/>
                  <a:gd name="T12" fmla="*/ 2 w 32"/>
                  <a:gd name="T13" fmla="*/ 52 h 52"/>
                </a:gdLst>
                <a:ahLst/>
                <a:cxnLst>
                  <a:cxn ang="0">
                    <a:pos x="T0" y="T1"/>
                  </a:cxn>
                  <a:cxn ang="0">
                    <a:pos x="T2" y="T3"/>
                  </a:cxn>
                  <a:cxn ang="0">
                    <a:pos x="T4" y="T5"/>
                  </a:cxn>
                  <a:cxn ang="0">
                    <a:pos x="T6" y="T7"/>
                  </a:cxn>
                  <a:cxn ang="0">
                    <a:pos x="T8" y="T9"/>
                  </a:cxn>
                  <a:cxn ang="0">
                    <a:pos x="T10" y="T11"/>
                  </a:cxn>
                  <a:cxn ang="0">
                    <a:pos x="T12" y="T13"/>
                  </a:cxn>
                </a:cxnLst>
                <a:rect l="0" t="0" r="r" b="b"/>
                <a:pathLst>
                  <a:path w="32" h="52">
                    <a:moveTo>
                      <a:pt x="2" y="52"/>
                    </a:moveTo>
                    <a:cubicBezTo>
                      <a:pt x="0" y="44"/>
                      <a:pt x="0" y="35"/>
                      <a:pt x="2" y="28"/>
                    </a:cubicBezTo>
                    <a:cubicBezTo>
                      <a:pt x="6" y="14"/>
                      <a:pt x="17" y="4"/>
                      <a:pt x="31" y="0"/>
                    </a:cubicBezTo>
                    <a:cubicBezTo>
                      <a:pt x="32" y="3"/>
                      <a:pt x="32" y="3"/>
                      <a:pt x="32" y="3"/>
                    </a:cubicBezTo>
                    <a:cubicBezTo>
                      <a:pt x="19" y="6"/>
                      <a:pt x="9" y="16"/>
                      <a:pt x="5" y="28"/>
                    </a:cubicBezTo>
                    <a:cubicBezTo>
                      <a:pt x="3" y="36"/>
                      <a:pt x="3" y="44"/>
                      <a:pt x="5" y="51"/>
                    </a:cubicBezTo>
                    <a:lnTo>
                      <a:pt x="2" y="52"/>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 name="Freeform 99"/>
              <p:cNvSpPr>
                <a:spLocks/>
              </p:cNvSpPr>
              <p:nvPr userDrawn="1"/>
            </p:nvSpPr>
            <p:spPr bwMode="auto">
              <a:xfrm>
                <a:off x="5873" y="2946"/>
                <a:ext cx="54" cy="119"/>
              </a:xfrm>
              <a:custGeom>
                <a:avLst/>
                <a:gdLst>
                  <a:gd name="T0" fmla="*/ 29 w 32"/>
                  <a:gd name="T1" fmla="*/ 71 h 71"/>
                  <a:gd name="T2" fmla="*/ 7 w 32"/>
                  <a:gd name="T3" fmla="*/ 8 h 71"/>
                  <a:gd name="T4" fmla="*/ 10 w 32"/>
                  <a:gd name="T5" fmla="*/ 0 h 71"/>
                  <a:gd name="T6" fmla="*/ 15 w 32"/>
                  <a:gd name="T7" fmla="*/ 2 h 71"/>
                  <a:gd name="T8" fmla="*/ 12 w 32"/>
                  <a:gd name="T9" fmla="*/ 9 h 71"/>
                  <a:gd name="T10" fmla="*/ 32 w 32"/>
                  <a:gd name="T11" fmla="*/ 67 h 71"/>
                  <a:gd name="T12" fmla="*/ 29 w 32"/>
                  <a:gd name="T13" fmla="*/ 71 h 71"/>
                </a:gdLst>
                <a:ahLst/>
                <a:cxnLst>
                  <a:cxn ang="0">
                    <a:pos x="T0" y="T1"/>
                  </a:cxn>
                  <a:cxn ang="0">
                    <a:pos x="T2" y="T3"/>
                  </a:cxn>
                  <a:cxn ang="0">
                    <a:pos x="T4" y="T5"/>
                  </a:cxn>
                  <a:cxn ang="0">
                    <a:pos x="T6" y="T7"/>
                  </a:cxn>
                  <a:cxn ang="0">
                    <a:pos x="T8" y="T9"/>
                  </a:cxn>
                  <a:cxn ang="0">
                    <a:pos x="T10" y="T11"/>
                  </a:cxn>
                  <a:cxn ang="0">
                    <a:pos x="T12" y="T13"/>
                  </a:cxn>
                </a:cxnLst>
                <a:rect l="0" t="0" r="r" b="b"/>
                <a:pathLst>
                  <a:path w="32" h="71">
                    <a:moveTo>
                      <a:pt x="29" y="71"/>
                    </a:moveTo>
                    <a:cubicBezTo>
                      <a:pt x="9" y="57"/>
                      <a:pt x="0" y="31"/>
                      <a:pt x="7" y="8"/>
                    </a:cubicBezTo>
                    <a:cubicBezTo>
                      <a:pt x="8" y="5"/>
                      <a:pt x="9" y="3"/>
                      <a:pt x="10" y="0"/>
                    </a:cubicBezTo>
                    <a:cubicBezTo>
                      <a:pt x="15" y="2"/>
                      <a:pt x="15" y="2"/>
                      <a:pt x="15" y="2"/>
                    </a:cubicBezTo>
                    <a:cubicBezTo>
                      <a:pt x="14" y="4"/>
                      <a:pt x="13" y="7"/>
                      <a:pt x="12" y="9"/>
                    </a:cubicBezTo>
                    <a:cubicBezTo>
                      <a:pt x="5" y="31"/>
                      <a:pt x="14" y="54"/>
                      <a:pt x="32" y="67"/>
                    </a:cubicBezTo>
                    <a:lnTo>
                      <a:pt x="29" y="71"/>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 name="Freeform 100"/>
              <p:cNvSpPr>
                <a:spLocks/>
              </p:cNvSpPr>
              <p:nvPr userDrawn="1"/>
            </p:nvSpPr>
            <p:spPr bwMode="auto">
              <a:xfrm>
                <a:off x="5915" y="2887"/>
                <a:ext cx="156" cy="162"/>
              </a:xfrm>
              <a:custGeom>
                <a:avLst/>
                <a:gdLst>
                  <a:gd name="T0" fmla="*/ 78 w 93"/>
                  <a:gd name="T1" fmla="*/ 96 h 96"/>
                  <a:gd name="T2" fmla="*/ 75 w 93"/>
                  <a:gd name="T3" fmla="*/ 92 h 96"/>
                  <a:gd name="T4" fmla="*/ 84 w 93"/>
                  <a:gd name="T5" fmla="*/ 75 h 96"/>
                  <a:gd name="T6" fmla="*/ 81 w 93"/>
                  <a:gd name="T7" fmla="*/ 36 h 96"/>
                  <a:gd name="T8" fmla="*/ 51 w 93"/>
                  <a:gd name="T9" fmla="*/ 11 h 96"/>
                  <a:gd name="T10" fmla="*/ 3 w 93"/>
                  <a:gd name="T11" fmla="*/ 20 h 96"/>
                  <a:gd name="T12" fmla="*/ 0 w 93"/>
                  <a:gd name="T13" fmla="*/ 16 h 96"/>
                  <a:gd name="T14" fmla="*/ 52 w 93"/>
                  <a:gd name="T15" fmla="*/ 6 h 96"/>
                  <a:gd name="T16" fmla="*/ 85 w 93"/>
                  <a:gd name="T17" fmla="*/ 33 h 96"/>
                  <a:gd name="T18" fmla="*/ 89 w 93"/>
                  <a:gd name="T19" fmla="*/ 76 h 96"/>
                  <a:gd name="T20" fmla="*/ 78 w 93"/>
                  <a:gd name="T21"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96">
                    <a:moveTo>
                      <a:pt x="78" y="96"/>
                    </a:moveTo>
                    <a:cubicBezTo>
                      <a:pt x="75" y="92"/>
                      <a:pt x="75" y="92"/>
                      <a:pt x="75" y="92"/>
                    </a:cubicBezTo>
                    <a:cubicBezTo>
                      <a:pt x="79" y="87"/>
                      <a:pt x="82" y="81"/>
                      <a:pt x="84" y="75"/>
                    </a:cubicBezTo>
                    <a:cubicBezTo>
                      <a:pt x="88" y="62"/>
                      <a:pt x="87" y="48"/>
                      <a:pt x="81" y="36"/>
                    </a:cubicBezTo>
                    <a:cubicBezTo>
                      <a:pt x="75" y="24"/>
                      <a:pt x="64" y="15"/>
                      <a:pt x="51" y="11"/>
                    </a:cubicBezTo>
                    <a:cubicBezTo>
                      <a:pt x="34" y="6"/>
                      <a:pt x="16" y="9"/>
                      <a:pt x="3" y="20"/>
                    </a:cubicBezTo>
                    <a:cubicBezTo>
                      <a:pt x="0" y="16"/>
                      <a:pt x="0" y="16"/>
                      <a:pt x="0" y="16"/>
                    </a:cubicBezTo>
                    <a:cubicBezTo>
                      <a:pt x="15" y="4"/>
                      <a:pt x="34" y="0"/>
                      <a:pt x="52" y="6"/>
                    </a:cubicBezTo>
                    <a:cubicBezTo>
                      <a:pt x="66" y="11"/>
                      <a:pt x="78" y="20"/>
                      <a:pt x="85" y="33"/>
                    </a:cubicBezTo>
                    <a:cubicBezTo>
                      <a:pt x="92" y="47"/>
                      <a:pt x="93" y="62"/>
                      <a:pt x="89" y="76"/>
                    </a:cubicBezTo>
                    <a:cubicBezTo>
                      <a:pt x="87" y="83"/>
                      <a:pt x="83" y="90"/>
                      <a:pt x="78" y="96"/>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0" name="Freeform 101"/>
              <p:cNvSpPr>
                <a:spLocks noEditPoints="1"/>
              </p:cNvSpPr>
              <p:nvPr userDrawn="1"/>
            </p:nvSpPr>
            <p:spPr bwMode="auto">
              <a:xfrm>
                <a:off x="2499" y="1618"/>
                <a:ext cx="163" cy="163"/>
              </a:xfrm>
              <a:custGeom>
                <a:avLst/>
                <a:gdLst>
                  <a:gd name="T0" fmla="*/ 87 w 97"/>
                  <a:gd name="T1" fmla="*/ 0 h 97"/>
                  <a:gd name="T2" fmla="*/ 10 w 97"/>
                  <a:gd name="T3" fmla="*/ 0 h 97"/>
                  <a:gd name="T4" fmla="*/ 0 w 97"/>
                  <a:gd name="T5" fmla="*/ 10 h 97"/>
                  <a:gd name="T6" fmla="*/ 0 w 97"/>
                  <a:gd name="T7" fmla="*/ 87 h 97"/>
                  <a:gd name="T8" fmla="*/ 10 w 97"/>
                  <a:gd name="T9" fmla="*/ 97 h 97"/>
                  <a:gd name="T10" fmla="*/ 87 w 97"/>
                  <a:gd name="T11" fmla="*/ 97 h 97"/>
                  <a:gd name="T12" fmla="*/ 97 w 97"/>
                  <a:gd name="T13" fmla="*/ 87 h 97"/>
                  <a:gd name="T14" fmla="*/ 97 w 97"/>
                  <a:gd name="T15" fmla="*/ 10 h 97"/>
                  <a:gd name="T16" fmla="*/ 87 w 97"/>
                  <a:gd name="T17" fmla="*/ 0 h 97"/>
                  <a:gd name="T18" fmla="*/ 93 w 97"/>
                  <a:gd name="T19" fmla="*/ 87 h 97"/>
                  <a:gd name="T20" fmla="*/ 87 w 97"/>
                  <a:gd name="T21" fmla="*/ 93 h 97"/>
                  <a:gd name="T22" fmla="*/ 10 w 97"/>
                  <a:gd name="T23" fmla="*/ 93 h 97"/>
                  <a:gd name="T24" fmla="*/ 4 w 97"/>
                  <a:gd name="T25" fmla="*/ 87 h 97"/>
                  <a:gd name="T26" fmla="*/ 4 w 97"/>
                  <a:gd name="T27" fmla="*/ 76 h 97"/>
                  <a:gd name="T28" fmla="*/ 93 w 97"/>
                  <a:gd name="T29" fmla="*/ 76 h 97"/>
                  <a:gd name="T30" fmla="*/ 93 w 97"/>
                  <a:gd name="T31" fmla="*/ 87 h 97"/>
                  <a:gd name="T32" fmla="*/ 93 w 97"/>
                  <a:gd name="T33" fmla="*/ 21 h 97"/>
                  <a:gd name="T34" fmla="*/ 4 w 97"/>
                  <a:gd name="T35" fmla="*/ 21 h 97"/>
                  <a:gd name="T36" fmla="*/ 4 w 97"/>
                  <a:gd name="T37" fmla="*/ 10 h 97"/>
                  <a:gd name="T38" fmla="*/ 10 w 97"/>
                  <a:gd name="T39" fmla="*/ 4 h 97"/>
                  <a:gd name="T40" fmla="*/ 87 w 97"/>
                  <a:gd name="T41" fmla="*/ 4 h 97"/>
                  <a:gd name="T42" fmla="*/ 93 w 97"/>
                  <a:gd name="T43" fmla="*/ 10 h 97"/>
                  <a:gd name="T44" fmla="*/ 93 w 97"/>
                  <a:gd name="T45" fmla="*/ 21 h 97"/>
                  <a:gd name="T46" fmla="*/ 44 w 97"/>
                  <a:gd name="T47" fmla="*/ 84 h 97"/>
                  <a:gd name="T48" fmla="*/ 48 w 97"/>
                  <a:gd name="T49" fmla="*/ 80 h 97"/>
                  <a:gd name="T50" fmla="*/ 53 w 97"/>
                  <a:gd name="T51" fmla="*/ 84 h 97"/>
                  <a:gd name="T52" fmla="*/ 48 w 97"/>
                  <a:gd name="T53" fmla="*/ 89 h 97"/>
                  <a:gd name="T54" fmla="*/ 44 w 97"/>
                  <a:gd name="T55" fmla="*/ 84 h 97"/>
                  <a:gd name="T56" fmla="*/ 50 w 97"/>
                  <a:gd name="T57" fmla="*/ 13 h 97"/>
                  <a:gd name="T58" fmla="*/ 48 w 97"/>
                  <a:gd name="T59" fmla="*/ 15 h 97"/>
                  <a:gd name="T60" fmla="*/ 46 w 97"/>
                  <a:gd name="T61" fmla="*/ 13 h 97"/>
                  <a:gd name="T62" fmla="*/ 48 w 97"/>
                  <a:gd name="T63" fmla="*/ 11 h 97"/>
                  <a:gd name="T64" fmla="*/ 50 w 97"/>
                  <a:gd name="T65" fmla="*/ 13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7" h="97">
                    <a:moveTo>
                      <a:pt x="87" y="0"/>
                    </a:moveTo>
                    <a:cubicBezTo>
                      <a:pt x="10" y="0"/>
                      <a:pt x="10" y="0"/>
                      <a:pt x="10" y="0"/>
                    </a:cubicBezTo>
                    <a:cubicBezTo>
                      <a:pt x="4" y="0"/>
                      <a:pt x="0" y="4"/>
                      <a:pt x="0" y="10"/>
                    </a:cubicBezTo>
                    <a:cubicBezTo>
                      <a:pt x="0" y="87"/>
                      <a:pt x="0" y="87"/>
                      <a:pt x="0" y="87"/>
                    </a:cubicBezTo>
                    <a:cubicBezTo>
                      <a:pt x="0" y="93"/>
                      <a:pt x="4" y="97"/>
                      <a:pt x="10" y="97"/>
                    </a:cubicBezTo>
                    <a:cubicBezTo>
                      <a:pt x="87" y="97"/>
                      <a:pt x="87" y="97"/>
                      <a:pt x="87" y="97"/>
                    </a:cubicBezTo>
                    <a:cubicBezTo>
                      <a:pt x="92" y="97"/>
                      <a:pt x="97" y="93"/>
                      <a:pt x="97" y="87"/>
                    </a:cubicBezTo>
                    <a:cubicBezTo>
                      <a:pt x="97" y="10"/>
                      <a:pt x="97" y="10"/>
                      <a:pt x="97" y="10"/>
                    </a:cubicBezTo>
                    <a:cubicBezTo>
                      <a:pt x="97" y="4"/>
                      <a:pt x="92" y="0"/>
                      <a:pt x="87" y="0"/>
                    </a:cubicBezTo>
                    <a:close/>
                    <a:moveTo>
                      <a:pt x="93" y="87"/>
                    </a:moveTo>
                    <a:cubicBezTo>
                      <a:pt x="93" y="90"/>
                      <a:pt x="90" y="93"/>
                      <a:pt x="87" y="93"/>
                    </a:cubicBezTo>
                    <a:cubicBezTo>
                      <a:pt x="10" y="93"/>
                      <a:pt x="10" y="93"/>
                      <a:pt x="10" y="93"/>
                    </a:cubicBezTo>
                    <a:cubicBezTo>
                      <a:pt x="7" y="93"/>
                      <a:pt x="4" y="90"/>
                      <a:pt x="4" y="87"/>
                    </a:cubicBezTo>
                    <a:cubicBezTo>
                      <a:pt x="4" y="76"/>
                      <a:pt x="4" y="76"/>
                      <a:pt x="4" y="76"/>
                    </a:cubicBezTo>
                    <a:cubicBezTo>
                      <a:pt x="93" y="76"/>
                      <a:pt x="93" y="76"/>
                      <a:pt x="93" y="76"/>
                    </a:cubicBezTo>
                    <a:lnTo>
                      <a:pt x="93" y="87"/>
                    </a:lnTo>
                    <a:close/>
                    <a:moveTo>
                      <a:pt x="93" y="21"/>
                    </a:moveTo>
                    <a:cubicBezTo>
                      <a:pt x="4" y="21"/>
                      <a:pt x="4" y="21"/>
                      <a:pt x="4" y="21"/>
                    </a:cubicBezTo>
                    <a:cubicBezTo>
                      <a:pt x="4" y="10"/>
                      <a:pt x="4" y="10"/>
                      <a:pt x="4" y="10"/>
                    </a:cubicBezTo>
                    <a:cubicBezTo>
                      <a:pt x="4" y="7"/>
                      <a:pt x="7" y="4"/>
                      <a:pt x="10" y="4"/>
                    </a:cubicBezTo>
                    <a:cubicBezTo>
                      <a:pt x="87" y="4"/>
                      <a:pt x="87" y="4"/>
                      <a:pt x="87" y="4"/>
                    </a:cubicBezTo>
                    <a:cubicBezTo>
                      <a:pt x="90" y="4"/>
                      <a:pt x="93" y="7"/>
                      <a:pt x="93" y="10"/>
                    </a:cubicBezTo>
                    <a:lnTo>
                      <a:pt x="93" y="21"/>
                    </a:lnTo>
                    <a:close/>
                    <a:moveTo>
                      <a:pt x="44" y="84"/>
                    </a:moveTo>
                    <a:cubicBezTo>
                      <a:pt x="44" y="82"/>
                      <a:pt x="46" y="80"/>
                      <a:pt x="48" y="80"/>
                    </a:cubicBezTo>
                    <a:cubicBezTo>
                      <a:pt x="51" y="80"/>
                      <a:pt x="53" y="82"/>
                      <a:pt x="53" y="84"/>
                    </a:cubicBezTo>
                    <a:cubicBezTo>
                      <a:pt x="53" y="87"/>
                      <a:pt x="51" y="89"/>
                      <a:pt x="48" y="89"/>
                    </a:cubicBezTo>
                    <a:cubicBezTo>
                      <a:pt x="46" y="89"/>
                      <a:pt x="44" y="87"/>
                      <a:pt x="44" y="84"/>
                    </a:cubicBezTo>
                    <a:close/>
                    <a:moveTo>
                      <a:pt x="50" y="13"/>
                    </a:moveTo>
                    <a:cubicBezTo>
                      <a:pt x="50" y="14"/>
                      <a:pt x="49" y="15"/>
                      <a:pt x="48" y="15"/>
                    </a:cubicBezTo>
                    <a:cubicBezTo>
                      <a:pt x="47" y="15"/>
                      <a:pt x="46" y="14"/>
                      <a:pt x="46" y="13"/>
                    </a:cubicBezTo>
                    <a:cubicBezTo>
                      <a:pt x="46" y="12"/>
                      <a:pt x="47" y="11"/>
                      <a:pt x="48" y="11"/>
                    </a:cubicBezTo>
                    <a:cubicBezTo>
                      <a:pt x="49" y="11"/>
                      <a:pt x="50" y="12"/>
                      <a:pt x="50" y="13"/>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 name="Rectangle 102"/>
              <p:cNvSpPr>
                <a:spLocks noChangeArrowheads="1"/>
              </p:cNvSpPr>
              <p:nvPr userDrawn="1"/>
            </p:nvSpPr>
            <p:spPr bwMode="auto">
              <a:xfrm>
                <a:off x="1990" y="2082"/>
                <a:ext cx="14" cy="15"/>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 name="Rectangle 103"/>
              <p:cNvSpPr>
                <a:spLocks noChangeArrowheads="1"/>
              </p:cNvSpPr>
              <p:nvPr userDrawn="1"/>
            </p:nvSpPr>
            <p:spPr bwMode="auto">
              <a:xfrm>
                <a:off x="1965" y="2055"/>
                <a:ext cx="13" cy="15"/>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 name="Rectangle 104"/>
              <p:cNvSpPr>
                <a:spLocks noChangeArrowheads="1"/>
              </p:cNvSpPr>
              <p:nvPr userDrawn="1"/>
            </p:nvSpPr>
            <p:spPr bwMode="auto">
              <a:xfrm>
                <a:off x="1965" y="2028"/>
                <a:ext cx="13" cy="16"/>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 name="Rectangle 105"/>
              <p:cNvSpPr>
                <a:spLocks noChangeArrowheads="1"/>
              </p:cNvSpPr>
              <p:nvPr userDrawn="1"/>
            </p:nvSpPr>
            <p:spPr bwMode="auto">
              <a:xfrm>
                <a:off x="1990" y="2055"/>
                <a:ext cx="14" cy="15"/>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 name="Rectangle 106"/>
              <p:cNvSpPr>
                <a:spLocks noChangeArrowheads="1"/>
              </p:cNvSpPr>
              <p:nvPr userDrawn="1"/>
            </p:nvSpPr>
            <p:spPr bwMode="auto">
              <a:xfrm>
                <a:off x="2015" y="2055"/>
                <a:ext cx="14" cy="15"/>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 name="Rectangle 107"/>
              <p:cNvSpPr>
                <a:spLocks noChangeArrowheads="1"/>
              </p:cNvSpPr>
              <p:nvPr userDrawn="1"/>
            </p:nvSpPr>
            <p:spPr bwMode="auto">
              <a:xfrm>
                <a:off x="2015" y="2028"/>
                <a:ext cx="14" cy="16"/>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 name="Rectangle 108"/>
              <p:cNvSpPr>
                <a:spLocks noChangeArrowheads="1"/>
              </p:cNvSpPr>
              <p:nvPr userDrawn="1"/>
            </p:nvSpPr>
            <p:spPr bwMode="auto">
              <a:xfrm>
                <a:off x="2015" y="2082"/>
                <a:ext cx="14" cy="15"/>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 name="Rectangle 109"/>
              <p:cNvSpPr>
                <a:spLocks noChangeArrowheads="1"/>
              </p:cNvSpPr>
              <p:nvPr userDrawn="1"/>
            </p:nvSpPr>
            <p:spPr bwMode="auto">
              <a:xfrm>
                <a:off x="1990" y="2028"/>
                <a:ext cx="14" cy="16"/>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 name="Rectangle 110"/>
              <p:cNvSpPr>
                <a:spLocks noChangeArrowheads="1"/>
              </p:cNvSpPr>
              <p:nvPr userDrawn="1"/>
            </p:nvSpPr>
            <p:spPr bwMode="auto">
              <a:xfrm>
                <a:off x="1965" y="2082"/>
                <a:ext cx="13" cy="15"/>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 name="Rectangle 111"/>
              <p:cNvSpPr>
                <a:spLocks noChangeArrowheads="1"/>
              </p:cNvSpPr>
              <p:nvPr userDrawn="1"/>
            </p:nvSpPr>
            <p:spPr bwMode="auto">
              <a:xfrm>
                <a:off x="1913" y="2082"/>
                <a:ext cx="15" cy="15"/>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 name="Rectangle 112"/>
              <p:cNvSpPr>
                <a:spLocks noChangeArrowheads="1"/>
              </p:cNvSpPr>
              <p:nvPr userDrawn="1"/>
            </p:nvSpPr>
            <p:spPr bwMode="auto">
              <a:xfrm>
                <a:off x="1913" y="2055"/>
                <a:ext cx="15" cy="15"/>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 name="Rectangle 113"/>
              <p:cNvSpPr>
                <a:spLocks noChangeArrowheads="1"/>
              </p:cNvSpPr>
              <p:nvPr userDrawn="1"/>
            </p:nvSpPr>
            <p:spPr bwMode="auto">
              <a:xfrm>
                <a:off x="1938" y="2028"/>
                <a:ext cx="15" cy="16"/>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 name="Rectangle 114"/>
              <p:cNvSpPr>
                <a:spLocks noChangeArrowheads="1"/>
              </p:cNvSpPr>
              <p:nvPr userDrawn="1"/>
            </p:nvSpPr>
            <p:spPr bwMode="auto">
              <a:xfrm>
                <a:off x="1938" y="2082"/>
                <a:ext cx="15" cy="15"/>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 name="Rectangle 115"/>
              <p:cNvSpPr>
                <a:spLocks noChangeArrowheads="1"/>
              </p:cNvSpPr>
              <p:nvPr userDrawn="1"/>
            </p:nvSpPr>
            <p:spPr bwMode="auto">
              <a:xfrm>
                <a:off x="1913" y="2028"/>
                <a:ext cx="15" cy="16"/>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 name="Rectangle 116"/>
              <p:cNvSpPr>
                <a:spLocks noChangeArrowheads="1"/>
              </p:cNvSpPr>
              <p:nvPr userDrawn="1"/>
            </p:nvSpPr>
            <p:spPr bwMode="auto">
              <a:xfrm>
                <a:off x="1938" y="2055"/>
                <a:ext cx="15" cy="15"/>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 name="Rectangle 117"/>
              <p:cNvSpPr>
                <a:spLocks noChangeArrowheads="1"/>
              </p:cNvSpPr>
              <p:nvPr userDrawn="1"/>
            </p:nvSpPr>
            <p:spPr bwMode="auto">
              <a:xfrm>
                <a:off x="1928" y="1960"/>
                <a:ext cx="15" cy="26"/>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 name="Rectangle 118"/>
              <p:cNvSpPr>
                <a:spLocks noChangeArrowheads="1"/>
              </p:cNvSpPr>
              <p:nvPr userDrawn="1"/>
            </p:nvSpPr>
            <p:spPr bwMode="auto">
              <a:xfrm>
                <a:off x="2000" y="1960"/>
                <a:ext cx="15" cy="26"/>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 name="Freeform 119"/>
              <p:cNvSpPr>
                <a:spLocks noEditPoints="1"/>
              </p:cNvSpPr>
              <p:nvPr userDrawn="1"/>
            </p:nvSpPr>
            <p:spPr bwMode="auto">
              <a:xfrm>
                <a:off x="1889" y="1975"/>
                <a:ext cx="165" cy="149"/>
              </a:xfrm>
              <a:custGeom>
                <a:avLst/>
                <a:gdLst>
                  <a:gd name="T0" fmla="*/ 136 w 165"/>
                  <a:gd name="T1" fmla="*/ 0 h 149"/>
                  <a:gd name="T2" fmla="*/ 136 w 165"/>
                  <a:gd name="T3" fmla="*/ 22 h 149"/>
                  <a:gd name="T4" fmla="*/ 100 w 165"/>
                  <a:gd name="T5" fmla="*/ 22 h 149"/>
                  <a:gd name="T6" fmla="*/ 100 w 165"/>
                  <a:gd name="T7" fmla="*/ 0 h 149"/>
                  <a:gd name="T8" fmla="*/ 66 w 165"/>
                  <a:gd name="T9" fmla="*/ 0 h 149"/>
                  <a:gd name="T10" fmla="*/ 66 w 165"/>
                  <a:gd name="T11" fmla="*/ 22 h 149"/>
                  <a:gd name="T12" fmla="*/ 27 w 165"/>
                  <a:gd name="T13" fmla="*/ 22 h 149"/>
                  <a:gd name="T14" fmla="*/ 27 w 165"/>
                  <a:gd name="T15" fmla="*/ 0 h 149"/>
                  <a:gd name="T16" fmla="*/ 0 w 165"/>
                  <a:gd name="T17" fmla="*/ 0 h 149"/>
                  <a:gd name="T18" fmla="*/ 0 w 165"/>
                  <a:gd name="T19" fmla="*/ 149 h 149"/>
                  <a:gd name="T20" fmla="*/ 165 w 165"/>
                  <a:gd name="T21" fmla="*/ 149 h 149"/>
                  <a:gd name="T22" fmla="*/ 165 w 165"/>
                  <a:gd name="T23" fmla="*/ 0 h 149"/>
                  <a:gd name="T24" fmla="*/ 136 w 165"/>
                  <a:gd name="T25" fmla="*/ 0 h 149"/>
                  <a:gd name="T26" fmla="*/ 158 w 165"/>
                  <a:gd name="T27" fmla="*/ 143 h 149"/>
                  <a:gd name="T28" fmla="*/ 7 w 165"/>
                  <a:gd name="T29" fmla="*/ 143 h 149"/>
                  <a:gd name="T30" fmla="*/ 7 w 165"/>
                  <a:gd name="T31" fmla="*/ 33 h 149"/>
                  <a:gd name="T32" fmla="*/ 158 w 165"/>
                  <a:gd name="T33" fmla="*/ 33 h 149"/>
                  <a:gd name="T34" fmla="*/ 158 w 165"/>
                  <a:gd name="T35" fmla="*/ 143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5" h="149">
                    <a:moveTo>
                      <a:pt x="136" y="0"/>
                    </a:moveTo>
                    <a:lnTo>
                      <a:pt x="136" y="22"/>
                    </a:lnTo>
                    <a:lnTo>
                      <a:pt x="100" y="22"/>
                    </a:lnTo>
                    <a:lnTo>
                      <a:pt x="100" y="0"/>
                    </a:lnTo>
                    <a:lnTo>
                      <a:pt x="66" y="0"/>
                    </a:lnTo>
                    <a:lnTo>
                      <a:pt x="66" y="22"/>
                    </a:lnTo>
                    <a:lnTo>
                      <a:pt x="27" y="22"/>
                    </a:lnTo>
                    <a:lnTo>
                      <a:pt x="27" y="0"/>
                    </a:lnTo>
                    <a:lnTo>
                      <a:pt x="0" y="0"/>
                    </a:lnTo>
                    <a:lnTo>
                      <a:pt x="0" y="149"/>
                    </a:lnTo>
                    <a:lnTo>
                      <a:pt x="165" y="149"/>
                    </a:lnTo>
                    <a:lnTo>
                      <a:pt x="165" y="0"/>
                    </a:lnTo>
                    <a:lnTo>
                      <a:pt x="136" y="0"/>
                    </a:lnTo>
                    <a:close/>
                    <a:moveTo>
                      <a:pt x="158" y="143"/>
                    </a:moveTo>
                    <a:lnTo>
                      <a:pt x="7" y="143"/>
                    </a:lnTo>
                    <a:lnTo>
                      <a:pt x="7" y="33"/>
                    </a:lnTo>
                    <a:lnTo>
                      <a:pt x="158" y="33"/>
                    </a:lnTo>
                    <a:lnTo>
                      <a:pt x="158" y="143"/>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 name="Freeform 120"/>
              <p:cNvSpPr>
                <a:spLocks noEditPoints="1"/>
              </p:cNvSpPr>
              <p:nvPr userDrawn="1"/>
            </p:nvSpPr>
            <p:spPr bwMode="auto">
              <a:xfrm>
                <a:off x="2207" y="1264"/>
                <a:ext cx="168" cy="168"/>
              </a:xfrm>
              <a:custGeom>
                <a:avLst/>
                <a:gdLst>
                  <a:gd name="T0" fmla="*/ 0 w 100"/>
                  <a:gd name="T1" fmla="*/ 0 h 100"/>
                  <a:gd name="T2" fmla="*/ 0 w 100"/>
                  <a:gd name="T3" fmla="*/ 100 h 100"/>
                  <a:gd name="T4" fmla="*/ 100 w 100"/>
                  <a:gd name="T5" fmla="*/ 100 h 100"/>
                  <a:gd name="T6" fmla="*/ 100 w 100"/>
                  <a:gd name="T7" fmla="*/ 0 h 100"/>
                  <a:gd name="T8" fmla="*/ 0 w 100"/>
                  <a:gd name="T9" fmla="*/ 0 h 100"/>
                  <a:gd name="T10" fmla="*/ 96 w 100"/>
                  <a:gd name="T11" fmla="*/ 5 h 100"/>
                  <a:gd name="T12" fmla="*/ 96 w 100"/>
                  <a:gd name="T13" fmla="*/ 32 h 100"/>
                  <a:gd name="T14" fmla="*/ 4 w 100"/>
                  <a:gd name="T15" fmla="*/ 32 h 100"/>
                  <a:gd name="T16" fmla="*/ 4 w 100"/>
                  <a:gd name="T17" fmla="*/ 5 h 100"/>
                  <a:gd name="T18" fmla="*/ 96 w 100"/>
                  <a:gd name="T19" fmla="*/ 5 h 100"/>
                  <a:gd name="T20" fmla="*/ 96 w 100"/>
                  <a:gd name="T21" fmla="*/ 36 h 100"/>
                  <a:gd name="T22" fmla="*/ 96 w 100"/>
                  <a:gd name="T23" fmla="*/ 64 h 100"/>
                  <a:gd name="T24" fmla="*/ 4 w 100"/>
                  <a:gd name="T25" fmla="*/ 64 h 100"/>
                  <a:gd name="T26" fmla="*/ 4 w 100"/>
                  <a:gd name="T27" fmla="*/ 36 h 100"/>
                  <a:gd name="T28" fmla="*/ 96 w 100"/>
                  <a:gd name="T29" fmla="*/ 36 h 100"/>
                  <a:gd name="T30" fmla="*/ 4 w 100"/>
                  <a:gd name="T31" fmla="*/ 96 h 100"/>
                  <a:gd name="T32" fmla="*/ 4 w 100"/>
                  <a:gd name="T33" fmla="*/ 68 h 100"/>
                  <a:gd name="T34" fmla="*/ 96 w 100"/>
                  <a:gd name="T35" fmla="*/ 68 h 100"/>
                  <a:gd name="T36" fmla="*/ 96 w 100"/>
                  <a:gd name="T37" fmla="*/ 96 h 100"/>
                  <a:gd name="T38" fmla="*/ 4 w 100"/>
                  <a:gd name="T39" fmla="*/ 96 h 100"/>
                  <a:gd name="T40" fmla="*/ 52 w 100"/>
                  <a:gd name="T41" fmla="*/ 21 h 100"/>
                  <a:gd name="T42" fmla="*/ 15 w 100"/>
                  <a:gd name="T43" fmla="*/ 21 h 100"/>
                  <a:gd name="T44" fmla="*/ 15 w 100"/>
                  <a:gd name="T45" fmla="*/ 16 h 100"/>
                  <a:gd name="T46" fmla="*/ 52 w 100"/>
                  <a:gd name="T47" fmla="*/ 16 h 100"/>
                  <a:gd name="T48" fmla="*/ 52 w 100"/>
                  <a:gd name="T49" fmla="*/ 21 h 100"/>
                  <a:gd name="T50" fmla="*/ 82 w 100"/>
                  <a:gd name="T51" fmla="*/ 18 h 100"/>
                  <a:gd name="T52" fmla="*/ 85 w 100"/>
                  <a:gd name="T53" fmla="*/ 15 h 100"/>
                  <a:gd name="T54" fmla="*/ 89 w 100"/>
                  <a:gd name="T55" fmla="*/ 18 h 100"/>
                  <a:gd name="T56" fmla="*/ 85 w 100"/>
                  <a:gd name="T57" fmla="*/ 22 h 100"/>
                  <a:gd name="T58" fmla="*/ 82 w 100"/>
                  <a:gd name="T59" fmla="*/ 18 h 100"/>
                  <a:gd name="T60" fmla="*/ 15 w 100"/>
                  <a:gd name="T61" fmla="*/ 53 h 100"/>
                  <a:gd name="T62" fmla="*/ 15 w 100"/>
                  <a:gd name="T63" fmla="*/ 48 h 100"/>
                  <a:gd name="T64" fmla="*/ 52 w 100"/>
                  <a:gd name="T65" fmla="*/ 48 h 100"/>
                  <a:gd name="T66" fmla="*/ 52 w 100"/>
                  <a:gd name="T67" fmla="*/ 53 h 100"/>
                  <a:gd name="T68" fmla="*/ 15 w 100"/>
                  <a:gd name="T69" fmla="*/ 53 h 100"/>
                  <a:gd name="T70" fmla="*/ 82 w 100"/>
                  <a:gd name="T71" fmla="*/ 50 h 100"/>
                  <a:gd name="T72" fmla="*/ 85 w 100"/>
                  <a:gd name="T73" fmla="*/ 47 h 100"/>
                  <a:gd name="T74" fmla="*/ 89 w 100"/>
                  <a:gd name="T75" fmla="*/ 50 h 100"/>
                  <a:gd name="T76" fmla="*/ 85 w 100"/>
                  <a:gd name="T77" fmla="*/ 54 h 100"/>
                  <a:gd name="T78" fmla="*/ 82 w 100"/>
                  <a:gd name="T79" fmla="*/ 50 h 100"/>
                  <a:gd name="T80" fmla="*/ 15 w 100"/>
                  <a:gd name="T81" fmla="*/ 80 h 100"/>
                  <a:gd name="T82" fmla="*/ 52 w 100"/>
                  <a:gd name="T83" fmla="*/ 80 h 100"/>
                  <a:gd name="T84" fmla="*/ 52 w 100"/>
                  <a:gd name="T85" fmla="*/ 85 h 100"/>
                  <a:gd name="T86" fmla="*/ 15 w 100"/>
                  <a:gd name="T87" fmla="*/ 85 h 100"/>
                  <a:gd name="T88" fmla="*/ 15 w 100"/>
                  <a:gd name="T89" fmla="*/ 80 h 100"/>
                  <a:gd name="T90" fmla="*/ 89 w 100"/>
                  <a:gd name="T91" fmla="*/ 82 h 100"/>
                  <a:gd name="T92" fmla="*/ 85 w 100"/>
                  <a:gd name="T93" fmla="*/ 86 h 100"/>
                  <a:gd name="T94" fmla="*/ 82 w 100"/>
                  <a:gd name="T95" fmla="*/ 82 h 100"/>
                  <a:gd name="T96" fmla="*/ 85 w 100"/>
                  <a:gd name="T97" fmla="*/ 79 h 100"/>
                  <a:gd name="T98" fmla="*/ 89 w 100"/>
                  <a:gd name="T99" fmla="*/ 8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0" h="100">
                    <a:moveTo>
                      <a:pt x="0" y="0"/>
                    </a:moveTo>
                    <a:cubicBezTo>
                      <a:pt x="0" y="100"/>
                      <a:pt x="0" y="100"/>
                      <a:pt x="0" y="100"/>
                    </a:cubicBezTo>
                    <a:cubicBezTo>
                      <a:pt x="100" y="100"/>
                      <a:pt x="100" y="100"/>
                      <a:pt x="100" y="100"/>
                    </a:cubicBezTo>
                    <a:cubicBezTo>
                      <a:pt x="100" y="0"/>
                      <a:pt x="100" y="0"/>
                      <a:pt x="100" y="0"/>
                    </a:cubicBezTo>
                    <a:lnTo>
                      <a:pt x="0" y="0"/>
                    </a:lnTo>
                    <a:close/>
                    <a:moveTo>
                      <a:pt x="96" y="5"/>
                    </a:moveTo>
                    <a:cubicBezTo>
                      <a:pt x="96" y="32"/>
                      <a:pt x="96" y="32"/>
                      <a:pt x="96" y="32"/>
                    </a:cubicBezTo>
                    <a:cubicBezTo>
                      <a:pt x="4" y="32"/>
                      <a:pt x="4" y="32"/>
                      <a:pt x="4" y="32"/>
                    </a:cubicBezTo>
                    <a:cubicBezTo>
                      <a:pt x="4" y="5"/>
                      <a:pt x="4" y="5"/>
                      <a:pt x="4" y="5"/>
                    </a:cubicBezTo>
                    <a:lnTo>
                      <a:pt x="96" y="5"/>
                    </a:lnTo>
                    <a:close/>
                    <a:moveTo>
                      <a:pt x="96" y="36"/>
                    </a:moveTo>
                    <a:cubicBezTo>
                      <a:pt x="96" y="64"/>
                      <a:pt x="96" y="64"/>
                      <a:pt x="96" y="64"/>
                    </a:cubicBezTo>
                    <a:cubicBezTo>
                      <a:pt x="4" y="64"/>
                      <a:pt x="4" y="64"/>
                      <a:pt x="4" y="64"/>
                    </a:cubicBezTo>
                    <a:cubicBezTo>
                      <a:pt x="4" y="36"/>
                      <a:pt x="4" y="36"/>
                      <a:pt x="4" y="36"/>
                    </a:cubicBezTo>
                    <a:lnTo>
                      <a:pt x="96" y="36"/>
                    </a:lnTo>
                    <a:close/>
                    <a:moveTo>
                      <a:pt x="4" y="96"/>
                    </a:moveTo>
                    <a:cubicBezTo>
                      <a:pt x="4" y="68"/>
                      <a:pt x="4" y="68"/>
                      <a:pt x="4" y="68"/>
                    </a:cubicBezTo>
                    <a:cubicBezTo>
                      <a:pt x="96" y="68"/>
                      <a:pt x="96" y="68"/>
                      <a:pt x="96" y="68"/>
                    </a:cubicBezTo>
                    <a:cubicBezTo>
                      <a:pt x="96" y="96"/>
                      <a:pt x="96" y="96"/>
                      <a:pt x="96" y="96"/>
                    </a:cubicBezTo>
                    <a:lnTo>
                      <a:pt x="4" y="96"/>
                    </a:lnTo>
                    <a:close/>
                    <a:moveTo>
                      <a:pt x="52" y="21"/>
                    </a:moveTo>
                    <a:cubicBezTo>
                      <a:pt x="15" y="21"/>
                      <a:pt x="15" y="21"/>
                      <a:pt x="15" y="21"/>
                    </a:cubicBezTo>
                    <a:cubicBezTo>
                      <a:pt x="15" y="16"/>
                      <a:pt x="15" y="16"/>
                      <a:pt x="15" y="16"/>
                    </a:cubicBezTo>
                    <a:cubicBezTo>
                      <a:pt x="52" y="16"/>
                      <a:pt x="52" y="16"/>
                      <a:pt x="52" y="16"/>
                    </a:cubicBezTo>
                    <a:lnTo>
                      <a:pt x="52" y="21"/>
                    </a:lnTo>
                    <a:close/>
                    <a:moveTo>
                      <a:pt x="82" y="18"/>
                    </a:moveTo>
                    <a:cubicBezTo>
                      <a:pt x="82" y="16"/>
                      <a:pt x="83" y="15"/>
                      <a:pt x="85" y="15"/>
                    </a:cubicBezTo>
                    <a:cubicBezTo>
                      <a:pt x="87" y="15"/>
                      <a:pt x="89" y="16"/>
                      <a:pt x="89" y="18"/>
                    </a:cubicBezTo>
                    <a:cubicBezTo>
                      <a:pt x="89" y="20"/>
                      <a:pt x="87" y="22"/>
                      <a:pt x="85" y="22"/>
                    </a:cubicBezTo>
                    <a:cubicBezTo>
                      <a:pt x="83" y="22"/>
                      <a:pt x="82" y="20"/>
                      <a:pt x="82" y="18"/>
                    </a:cubicBezTo>
                    <a:close/>
                    <a:moveTo>
                      <a:pt x="15" y="53"/>
                    </a:moveTo>
                    <a:cubicBezTo>
                      <a:pt x="15" y="48"/>
                      <a:pt x="15" y="48"/>
                      <a:pt x="15" y="48"/>
                    </a:cubicBezTo>
                    <a:cubicBezTo>
                      <a:pt x="52" y="48"/>
                      <a:pt x="52" y="48"/>
                      <a:pt x="52" y="48"/>
                    </a:cubicBezTo>
                    <a:cubicBezTo>
                      <a:pt x="52" y="53"/>
                      <a:pt x="52" y="53"/>
                      <a:pt x="52" y="53"/>
                    </a:cubicBezTo>
                    <a:lnTo>
                      <a:pt x="15" y="53"/>
                    </a:lnTo>
                    <a:close/>
                    <a:moveTo>
                      <a:pt x="82" y="50"/>
                    </a:moveTo>
                    <a:cubicBezTo>
                      <a:pt x="82" y="48"/>
                      <a:pt x="83" y="47"/>
                      <a:pt x="85" y="47"/>
                    </a:cubicBezTo>
                    <a:cubicBezTo>
                      <a:pt x="87" y="47"/>
                      <a:pt x="89" y="48"/>
                      <a:pt x="89" y="50"/>
                    </a:cubicBezTo>
                    <a:cubicBezTo>
                      <a:pt x="89" y="52"/>
                      <a:pt x="87" y="54"/>
                      <a:pt x="85" y="54"/>
                    </a:cubicBezTo>
                    <a:cubicBezTo>
                      <a:pt x="83" y="54"/>
                      <a:pt x="82" y="52"/>
                      <a:pt x="82" y="50"/>
                    </a:cubicBezTo>
                    <a:close/>
                    <a:moveTo>
                      <a:pt x="15" y="80"/>
                    </a:moveTo>
                    <a:cubicBezTo>
                      <a:pt x="52" y="80"/>
                      <a:pt x="52" y="80"/>
                      <a:pt x="52" y="80"/>
                    </a:cubicBezTo>
                    <a:cubicBezTo>
                      <a:pt x="52" y="85"/>
                      <a:pt x="52" y="85"/>
                      <a:pt x="52" y="85"/>
                    </a:cubicBezTo>
                    <a:cubicBezTo>
                      <a:pt x="15" y="85"/>
                      <a:pt x="15" y="85"/>
                      <a:pt x="15" y="85"/>
                    </a:cubicBezTo>
                    <a:lnTo>
                      <a:pt x="15" y="80"/>
                    </a:lnTo>
                    <a:close/>
                    <a:moveTo>
                      <a:pt x="89" y="82"/>
                    </a:moveTo>
                    <a:cubicBezTo>
                      <a:pt x="89" y="84"/>
                      <a:pt x="87" y="86"/>
                      <a:pt x="85" y="86"/>
                    </a:cubicBezTo>
                    <a:cubicBezTo>
                      <a:pt x="83" y="86"/>
                      <a:pt x="82" y="84"/>
                      <a:pt x="82" y="82"/>
                    </a:cubicBezTo>
                    <a:cubicBezTo>
                      <a:pt x="82" y="80"/>
                      <a:pt x="83" y="79"/>
                      <a:pt x="85" y="79"/>
                    </a:cubicBezTo>
                    <a:cubicBezTo>
                      <a:pt x="87" y="79"/>
                      <a:pt x="89" y="80"/>
                      <a:pt x="89" y="82"/>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 name="Freeform 121"/>
              <p:cNvSpPr>
                <a:spLocks/>
              </p:cNvSpPr>
              <p:nvPr userDrawn="1"/>
            </p:nvSpPr>
            <p:spPr bwMode="auto">
              <a:xfrm>
                <a:off x="1958" y="956"/>
                <a:ext cx="148" cy="46"/>
              </a:xfrm>
              <a:custGeom>
                <a:avLst/>
                <a:gdLst>
                  <a:gd name="T0" fmla="*/ 0 w 88"/>
                  <a:gd name="T1" fmla="*/ 9 h 27"/>
                  <a:gd name="T2" fmla="*/ 0 w 88"/>
                  <a:gd name="T3" fmla="*/ 27 h 27"/>
                  <a:gd name="T4" fmla="*/ 88 w 88"/>
                  <a:gd name="T5" fmla="*/ 27 h 27"/>
                  <a:gd name="T6" fmla="*/ 88 w 88"/>
                  <a:gd name="T7" fmla="*/ 9 h 27"/>
                  <a:gd name="T8" fmla="*/ 0 w 88"/>
                  <a:gd name="T9" fmla="*/ 9 h 27"/>
                </a:gdLst>
                <a:ahLst/>
                <a:cxnLst>
                  <a:cxn ang="0">
                    <a:pos x="T0" y="T1"/>
                  </a:cxn>
                  <a:cxn ang="0">
                    <a:pos x="T2" y="T3"/>
                  </a:cxn>
                  <a:cxn ang="0">
                    <a:pos x="T4" y="T5"/>
                  </a:cxn>
                  <a:cxn ang="0">
                    <a:pos x="T6" y="T7"/>
                  </a:cxn>
                  <a:cxn ang="0">
                    <a:pos x="T8" y="T9"/>
                  </a:cxn>
                </a:cxnLst>
                <a:rect l="0" t="0" r="r" b="b"/>
                <a:pathLst>
                  <a:path w="88" h="27">
                    <a:moveTo>
                      <a:pt x="0" y="9"/>
                    </a:moveTo>
                    <a:cubicBezTo>
                      <a:pt x="0" y="27"/>
                      <a:pt x="0" y="27"/>
                      <a:pt x="0" y="27"/>
                    </a:cubicBezTo>
                    <a:cubicBezTo>
                      <a:pt x="88" y="27"/>
                      <a:pt x="88" y="27"/>
                      <a:pt x="88" y="27"/>
                    </a:cubicBezTo>
                    <a:cubicBezTo>
                      <a:pt x="88" y="9"/>
                      <a:pt x="88" y="9"/>
                      <a:pt x="88" y="9"/>
                    </a:cubicBezTo>
                    <a:cubicBezTo>
                      <a:pt x="55" y="0"/>
                      <a:pt x="29" y="0"/>
                      <a:pt x="0" y="9"/>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 name="Rectangle 122"/>
              <p:cNvSpPr>
                <a:spLocks noChangeArrowheads="1"/>
              </p:cNvSpPr>
              <p:nvPr userDrawn="1"/>
            </p:nvSpPr>
            <p:spPr bwMode="auto">
              <a:xfrm>
                <a:off x="1958" y="1015"/>
                <a:ext cx="148" cy="32"/>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 name="Freeform 123"/>
              <p:cNvSpPr>
                <a:spLocks/>
              </p:cNvSpPr>
              <p:nvPr userDrawn="1"/>
            </p:nvSpPr>
            <p:spPr bwMode="auto">
              <a:xfrm>
                <a:off x="1958" y="1060"/>
                <a:ext cx="148" cy="46"/>
              </a:xfrm>
              <a:custGeom>
                <a:avLst/>
                <a:gdLst>
                  <a:gd name="T0" fmla="*/ 0 w 88"/>
                  <a:gd name="T1" fmla="*/ 18 h 27"/>
                  <a:gd name="T2" fmla="*/ 88 w 88"/>
                  <a:gd name="T3" fmla="*/ 18 h 27"/>
                  <a:gd name="T4" fmla="*/ 88 w 88"/>
                  <a:gd name="T5" fmla="*/ 0 h 27"/>
                  <a:gd name="T6" fmla="*/ 0 w 88"/>
                  <a:gd name="T7" fmla="*/ 0 h 27"/>
                  <a:gd name="T8" fmla="*/ 0 w 88"/>
                  <a:gd name="T9" fmla="*/ 18 h 27"/>
                </a:gdLst>
                <a:ahLst/>
                <a:cxnLst>
                  <a:cxn ang="0">
                    <a:pos x="T0" y="T1"/>
                  </a:cxn>
                  <a:cxn ang="0">
                    <a:pos x="T2" y="T3"/>
                  </a:cxn>
                  <a:cxn ang="0">
                    <a:pos x="T4" y="T5"/>
                  </a:cxn>
                  <a:cxn ang="0">
                    <a:pos x="T6" y="T7"/>
                  </a:cxn>
                  <a:cxn ang="0">
                    <a:pos x="T8" y="T9"/>
                  </a:cxn>
                </a:cxnLst>
                <a:rect l="0" t="0" r="r" b="b"/>
                <a:pathLst>
                  <a:path w="88" h="27">
                    <a:moveTo>
                      <a:pt x="0" y="18"/>
                    </a:moveTo>
                    <a:cubicBezTo>
                      <a:pt x="33" y="27"/>
                      <a:pt x="58" y="27"/>
                      <a:pt x="88" y="18"/>
                    </a:cubicBezTo>
                    <a:cubicBezTo>
                      <a:pt x="88" y="0"/>
                      <a:pt x="88" y="0"/>
                      <a:pt x="88" y="0"/>
                    </a:cubicBezTo>
                    <a:cubicBezTo>
                      <a:pt x="0" y="0"/>
                      <a:pt x="0" y="0"/>
                      <a:pt x="0" y="0"/>
                    </a:cubicBezTo>
                    <a:lnTo>
                      <a:pt x="0" y="18"/>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 name="Freeform 124"/>
              <p:cNvSpPr>
                <a:spLocks noEditPoints="1"/>
              </p:cNvSpPr>
              <p:nvPr userDrawn="1"/>
            </p:nvSpPr>
            <p:spPr bwMode="auto">
              <a:xfrm>
                <a:off x="2368" y="734"/>
                <a:ext cx="168" cy="168"/>
              </a:xfrm>
              <a:custGeom>
                <a:avLst/>
                <a:gdLst>
                  <a:gd name="T0" fmla="*/ 116 w 168"/>
                  <a:gd name="T1" fmla="*/ 76 h 168"/>
                  <a:gd name="T2" fmla="*/ 52 w 168"/>
                  <a:gd name="T3" fmla="*/ 76 h 168"/>
                  <a:gd name="T4" fmla="*/ 52 w 168"/>
                  <a:gd name="T5" fmla="*/ 69 h 168"/>
                  <a:gd name="T6" fmla="*/ 116 w 168"/>
                  <a:gd name="T7" fmla="*/ 69 h 168"/>
                  <a:gd name="T8" fmla="*/ 116 w 168"/>
                  <a:gd name="T9" fmla="*/ 76 h 168"/>
                  <a:gd name="T10" fmla="*/ 116 w 168"/>
                  <a:gd name="T11" fmla="*/ 96 h 168"/>
                  <a:gd name="T12" fmla="*/ 52 w 168"/>
                  <a:gd name="T13" fmla="*/ 96 h 168"/>
                  <a:gd name="T14" fmla="*/ 52 w 168"/>
                  <a:gd name="T15" fmla="*/ 105 h 168"/>
                  <a:gd name="T16" fmla="*/ 116 w 168"/>
                  <a:gd name="T17" fmla="*/ 105 h 168"/>
                  <a:gd name="T18" fmla="*/ 116 w 168"/>
                  <a:gd name="T19" fmla="*/ 96 h 168"/>
                  <a:gd name="T20" fmla="*/ 116 w 168"/>
                  <a:gd name="T21" fmla="*/ 39 h 168"/>
                  <a:gd name="T22" fmla="*/ 52 w 168"/>
                  <a:gd name="T23" fmla="*/ 39 h 168"/>
                  <a:gd name="T24" fmla="*/ 52 w 168"/>
                  <a:gd name="T25" fmla="*/ 47 h 168"/>
                  <a:gd name="T26" fmla="*/ 116 w 168"/>
                  <a:gd name="T27" fmla="*/ 47 h 168"/>
                  <a:gd name="T28" fmla="*/ 116 w 168"/>
                  <a:gd name="T29" fmla="*/ 39 h 168"/>
                  <a:gd name="T30" fmla="*/ 116 w 168"/>
                  <a:gd name="T31" fmla="*/ 126 h 168"/>
                  <a:gd name="T32" fmla="*/ 52 w 168"/>
                  <a:gd name="T33" fmla="*/ 126 h 168"/>
                  <a:gd name="T34" fmla="*/ 52 w 168"/>
                  <a:gd name="T35" fmla="*/ 133 h 168"/>
                  <a:gd name="T36" fmla="*/ 116 w 168"/>
                  <a:gd name="T37" fmla="*/ 133 h 168"/>
                  <a:gd name="T38" fmla="*/ 116 w 168"/>
                  <a:gd name="T39" fmla="*/ 126 h 168"/>
                  <a:gd name="T40" fmla="*/ 168 w 168"/>
                  <a:gd name="T41" fmla="*/ 168 h 168"/>
                  <a:gd name="T42" fmla="*/ 0 w 168"/>
                  <a:gd name="T43" fmla="*/ 168 h 168"/>
                  <a:gd name="T44" fmla="*/ 0 w 168"/>
                  <a:gd name="T45" fmla="*/ 0 h 168"/>
                  <a:gd name="T46" fmla="*/ 168 w 168"/>
                  <a:gd name="T47" fmla="*/ 0 h 168"/>
                  <a:gd name="T48" fmla="*/ 168 w 168"/>
                  <a:gd name="T49" fmla="*/ 168 h 168"/>
                  <a:gd name="T50" fmla="*/ 161 w 168"/>
                  <a:gd name="T51" fmla="*/ 9 h 168"/>
                  <a:gd name="T52" fmla="*/ 8 w 168"/>
                  <a:gd name="T53" fmla="*/ 9 h 168"/>
                  <a:gd name="T54" fmla="*/ 8 w 168"/>
                  <a:gd name="T55" fmla="*/ 162 h 168"/>
                  <a:gd name="T56" fmla="*/ 161 w 168"/>
                  <a:gd name="T57" fmla="*/ 162 h 168"/>
                  <a:gd name="T58" fmla="*/ 161 w 168"/>
                  <a:gd name="T59" fmla="*/ 9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8" h="168">
                    <a:moveTo>
                      <a:pt x="116" y="76"/>
                    </a:moveTo>
                    <a:lnTo>
                      <a:pt x="52" y="76"/>
                    </a:lnTo>
                    <a:lnTo>
                      <a:pt x="52" y="69"/>
                    </a:lnTo>
                    <a:lnTo>
                      <a:pt x="116" y="69"/>
                    </a:lnTo>
                    <a:lnTo>
                      <a:pt x="116" y="76"/>
                    </a:lnTo>
                    <a:close/>
                    <a:moveTo>
                      <a:pt x="116" y="96"/>
                    </a:moveTo>
                    <a:lnTo>
                      <a:pt x="52" y="96"/>
                    </a:lnTo>
                    <a:lnTo>
                      <a:pt x="52" y="105"/>
                    </a:lnTo>
                    <a:lnTo>
                      <a:pt x="116" y="105"/>
                    </a:lnTo>
                    <a:lnTo>
                      <a:pt x="116" y="96"/>
                    </a:lnTo>
                    <a:close/>
                    <a:moveTo>
                      <a:pt x="116" y="39"/>
                    </a:moveTo>
                    <a:lnTo>
                      <a:pt x="52" y="39"/>
                    </a:lnTo>
                    <a:lnTo>
                      <a:pt x="52" y="47"/>
                    </a:lnTo>
                    <a:lnTo>
                      <a:pt x="116" y="47"/>
                    </a:lnTo>
                    <a:lnTo>
                      <a:pt x="116" y="39"/>
                    </a:lnTo>
                    <a:close/>
                    <a:moveTo>
                      <a:pt x="116" y="126"/>
                    </a:moveTo>
                    <a:lnTo>
                      <a:pt x="52" y="126"/>
                    </a:lnTo>
                    <a:lnTo>
                      <a:pt x="52" y="133"/>
                    </a:lnTo>
                    <a:lnTo>
                      <a:pt x="116" y="133"/>
                    </a:lnTo>
                    <a:lnTo>
                      <a:pt x="116" y="126"/>
                    </a:lnTo>
                    <a:close/>
                    <a:moveTo>
                      <a:pt x="168" y="168"/>
                    </a:moveTo>
                    <a:lnTo>
                      <a:pt x="0" y="168"/>
                    </a:lnTo>
                    <a:lnTo>
                      <a:pt x="0" y="0"/>
                    </a:lnTo>
                    <a:lnTo>
                      <a:pt x="168" y="0"/>
                    </a:lnTo>
                    <a:lnTo>
                      <a:pt x="168" y="168"/>
                    </a:lnTo>
                    <a:close/>
                    <a:moveTo>
                      <a:pt x="161" y="9"/>
                    </a:moveTo>
                    <a:lnTo>
                      <a:pt x="8" y="9"/>
                    </a:lnTo>
                    <a:lnTo>
                      <a:pt x="8" y="162"/>
                    </a:lnTo>
                    <a:lnTo>
                      <a:pt x="161" y="162"/>
                    </a:lnTo>
                    <a:lnTo>
                      <a:pt x="161" y="9"/>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 name="Freeform 125"/>
              <p:cNvSpPr>
                <a:spLocks noEditPoints="1"/>
              </p:cNvSpPr>
              <p:nvPr userDrawn="1"/>
            </p:nvSpPr>
            <p:spPr bwMode="auto">
              <a:xfrm>
                <a:off x="2984" y="719"/>
                <a:ext cx="113" cy="163"/>
              </a:xfrm>
              <a:custGeom>
                <a:avLst/>
                <a:gdLst>
                  <a:gd name="T0" fmla="*/ 57 w 67"/>
                  <a:gd name="T1" fmla="*/ 0 h 97"/>
                  <a:gd name="T2" fmla="*/ 10 w 67"/>
                  <a:gd name="T3" fmla="*/ 0 h 97"/>
                  <a:gd name="T4" fmla="*/ 0 w 67"/>
                  <a:gd name="T5" fmla="*/ 10 h 97"/>
                  <a:gd name="T6" fmla="*/ 0 w 67"/>
                  <a:gd name="T7" fmla="*/ 87 h 97"/>
                  <a:gd name="T8" fmla="*/ 10 w 67"/>
                  <a:gd name="T9" fmla="*/ 97 h 97"/>
                  <a:gd name="T10" fmla="*/ 57 w 67"/>
                  <a:gd name="T11" fmla="*/ 97 h 97"/>
                  <a:gd name="T12" fmla="*/ 67 w 67"/>
                  <a:gd name="T13" fmla="*/ 87 h 97"/>
                  <a:gd name="T14" fmla="*/ 67 w 67"/>
                  <a:gd name="T15" fmla="*/ 10 h 97"/>
                  <a:gd name="T16" fmla="*/ 57 w 67"/>
                  <a:gd name="T17" fmla="*/ 0 h 97"/>
                  <a:gd name="T18" fmla="*/ 63 w 67"/>
                  <a:gd name="T19" fmla="*/ 87 h 97"/>
                  <a:gd name="T20" fmla="*/ 57 w 67"/>
                  <a:gd name="T21" fmla="*/ 92 h 97"/>
                  <a:gd name="T22" fmla="*/ 10 w 67"/>
                  <a:gd name="T23" fmla="*/ 92 h 97"/>
                  <a:gd name="T24" fmla="*/ 5 w 67"/>
                  <a:gd name="T25" fmla="*/ 87 h 97"/>
                  <a:gd name="T26" fmla="*/ 5 w 67"/>
                  <a:gd name="T27" fmla="*/ 76 h 97"/>
                  <a:gd name="T28" fmla="*/ 63 w 67"/>
                  <a:gd name="T29" fmla="*/ 76 h 97"/>
                  <a:gd name="T30" fmla="*/ 63 w 67"/>
                  <a:gd name="T31" fmla="*/ 87 h 97"/>
                  <a:gd name="T32" fmla="*/ 63 w 67"/>
                  <a:gd name="T33" fmla="*/ 20 h 97"/>
                  <a:gd name="T34" fmla="*/ 5 w 67"/>
                  <a:gd name="T35" fmla="*/ 20 h 97"/>
                  <a:gd name="T36" fmla="*/ 5 w 67"/>
                  <a:gd name="T37" fmla="*/ 10 h 97"/>
                  <a:gd name="T38" fmla="*/ 10 w 67"/>
                  <a:gd name="T39" fmla="*/ 4 h 97"/>
                  <a:gd name="T40" fmla="*/ 57 w 67"/>
                  <a:gd name="T41" fmla="*/ 4 h 97"/>
                  <a:gd name="T42" fmla="*/ 63 w 67"/>
                  <a:gd name="T43" fmla="*/ 10 h 97"/>
                  <a:gd name="T44" fmla="*/ 63 w 67"/>
                  <a:gd name="T45" fmla="*/ 20 h 97"/>
                  <a:gd name="T46" fmla="*/ 29 w 67"/>
                  <a:gd name="T47" fmla="*/ 84 h 97"/>
                  <a:gd name="T48" fmla="*/ 34 w 67"/>
                  <a:gd name="T49" fmla="*/ 80 h 97"/>
                  <a:gd name="T50" fmla="*/ 38 w 67"/>
                  <a:gd name="T51" fmla="*/ 84 h 97"/>
                  <a:gd name="T52" fmla="*/ 34 w 67"/>
                  <a:gd name="T53" fmla="*/ 89 h 97"/>
                  <a:gd name="T54" fmla="*/ 29 w 67"/>
                  <a:gd name="T55" fmla="*/ 84 h 97"/>
                  <a:gd name="T56" fmla="*/ 26 w 67"/>
                  <a:gd name="T57" fmla="*/ 10 h 97"/>
                  <a:gd name="T58" fmla="*/ 41 w 67"/>
                  <a:gd name="T59" fmla="*/ 10 h 97"/>
                  <a:gd name="T60" fmla="*/ 41 w 67"/>
                  <a:gd name="T61" fmla="*/ 14 h 97"/>
                  <a:gd name="T62" fmla="*/ 26 w 67"/>
                  <a:gd name="T63" fmla="*/ 14 h 97"/>
                  <a:gd name="T64" fmla="*/ 26 w 67"/>
                  <a:gd name="T65" fmla="*/ 1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97">
                    <a:moveTo>
                      <a:pt x="57" y="0"/>
                    </a:moveTo>
                    <a:cubicBezTo>
                      <a:pt x="10" y="0"/>
                      <a:pt x="10" y="0"/>
                      <a:pt x="10" y="0"/>
                    </a:cubicBezTo>
                    <a:cubicBezTo>
                      <a:pt x="5" y="0"/>
                      <a:pt x="0" y="4"/>
                      <a:pt x="0" y="10"/>
                    </a:cubicBezTo>
                    <a:cubicBezTo>
                      <a:pt x="0" y="87"/>
                      <a:pt x="0" y="87"/>
                      <a:pt x="0" y="87"/>
                    </a:cubicBezTo>
                    <a:cubicBezTo>
                      <a:pt x="0" y="92"/>
                      <a:pt x="5" y="97"/>
                      <a:pt x="10" y="97"/>
                    </a:cubicBezTo>
                    <a:cubicBezTo>
                      <a:pt x="57" y="97"/>
                      <a:pt x="57" y="97"/>
                      <a:pt x="57" y="97"/>
                    </a:cubicBezTo>
                    <a:cubicBezTo>
                      <a:pt x="63" y="97"/>
                      <a:pt x="67" y="92"/>
                      <a:pt x="67" y="87"/>
                    </a:cubicBezTo>
                    <a:cubicBezTo>
                      <a:pt x="67" y="10"/>
                      <a:pt x="67" y="10"/>
                      <a:pt x="67" y="10"/>
                    </a:cubicBezTo>
                    <a:cubicBezTo>
                      <a:pt x="67" y="4"/>
                      <a:pt x="63" y="0"/>
                      <a:pt x="57" y="0"/>
                    </a:cubicBezTo>
                    <a:close/>
                    <a:moveTo>
                      <a:pt x="63" y="87"/>
                    </a:moveTo>
                    <a:cubicBezTo>
                      <a:pt x="63" y="90"/>
                      <a:pt x="60" y="92"/>
                      <a:pt x="57" y="92"/>
                    </a:cubicBezTo>
                    <a:cubicBezTo>
                      <a:pt x="10" y="92"/>
                      <a:pt x="10" y="92"/>
                      <a:pt x="10" y="92"/>
                    </a:cubicBezTo>
                    <a:cubicBezTo>
                      <a:pt x="7" y="92"/>
                      <a:pt x="5" y="90"/>
                      <a:pt x="5" y="87"/>
                    </a:cubicBezTo>
                    <a:cubicBezTo>
                      <a:pt x="5" y="76"/>
                      <a:pt x="5" y="76"/>
                      <a:pt x="5" y="76"/>
                    </a:cubicBezTo>
                    <a:cubicBezTo>
                      <a:pt x="63" y="76"/>
                      <a:pt x="63" y="76"/>
                      <a:pt x="63" y="76"/>
                    </a:cubicBezTo>
                    <a:lnTo>
                      <a:pt x="63" y="87"/>
                    </a:lnTo>
                    <a:close/>
                    <a:moveTo>
                      <a:pt x="63" y="20"/>
                    </a:moveTo>
                    <a:cubicBezTo>
                      <a:pt x="5" y="20"/>
                      <a:pt x="5" y="20"/>
                      <a:pt x="5" y="20"/>
                    </a:cubicBezTo>
                    <a:cubicBezTo>
                      <a:pt x="5" y="10"/>
                      <a:pt x="5" y="10"/>
                      <a:pt x="5" y="10"/>
                    </a:cubicBezTo>
                    <a:cubicBezTo>
                      <a:pt x="5" y="7"/>
                      <a:pt x="7" y="4"/>
                      <a:pt x="10" y="4"/>
                    </a:cubicBezTo>
                    <a:cubicBezTo>
                      <a:pt x="57" y="4"/>
                      <a:pt x="57" y="4"/>
                      <a:pt x="57" y="4"/>
                    </a:cubicBezTo>
                    <a:cubicBezTo>
                      <a:pt x="60" y="4"/>
                      <a:pt x="63" y="7"/>
                      <a:pt x="63" y="10"/>
                    </a:cubicBezTo>
                    <a:lnTo>
                      <a:pt x="63" y="20"/>
                    </a:lnTo>
                    <a:close/>
                    <a:moveTo>
                      <a:pt x="29" y="84"/>
                    </a:moveTo>
                    <a:cubicBezTo>
                      <a:pt x="29" y="82"/>
                      <a:pt x="31" y="80"/>
                      <a:pt x="34" y="80"/>
                    </a:cubicBezTo>
                    <a:cubicBezTo>
                      <a:pt x="36" y="80"/>
                      <a:pt x="38" y="82"/>
                      <a:pt x="38" y="84"/>
                    </a:cubicBezTo>
                    <a:cubicBezTo>
                      <a:pt x="38" y="87"/>
                      <a:pt x="36" y="89"/>
                      <a:pt x="34" y="89"/>
                    </a:cubicBezTo>
                    <a:cubicBezTo>
                      <a:pt x="31" y="89"/>
                      <a:pt x="29" y="87"/>
                      <a:pt x="29" y="84"/>
                    </a:cubicBezTo>
                    <a:close/>
                    <a:moveTo>
                      <a:pt x="26" y="10"/>
                    </a:moveTo>
                    <a:cubicBezTo>
                      <a:pt x="41" y="10"/>
                      <a:pt x="41" y="10"/>
                      <a:pt x="41" y="10"/>
                    </a:cubicBezTo>
                    <a:cubicBezTo>
                      <a:pt x="41" y="14"/>
                      <a:pt x="41" y="14"/>
                      <a:pt x="41" y="14"/>
                    </a:cubicBezTo>
                    <a:cubicBezTo>
                      <a:pt x="26" y="14"/>
                      <a:pt x="26" y="14"/>
                      <a:pt x="26" y="14"/>
                    </a:cubicBezTo>
                    <a:lnTo>
                      <a:pt x="26" y="1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 name="Freeform 126"/>
              <p:cNvSpPr>
                <a:spLocks noEditPoints="1"/>
              </p:cNvSpPr>
              <p:nvPr userDrawn="1"/>
            </p:nvSpPr>
            <p:spPr bwMode="auto">
              <a:xfrm>
                <a:off x="798" y="3101"/>
                <a:ext cx="113" cy="163"/>
              </a:xfrm>
              <a:custGeom>
                <a:avLst/>
                <a:gdLst>
                  <a:gd name="T0" fmla="*/ 57 w 67"/>
                  <a:gd name="T1" fmla="*/ 0 h 97"/>
                  <a:gd name="T2" fmla="*/ 10 w 67"/>
                  <a:gd name="T3" fmla="*/ 0 h 97"/>
                  <a:gd name="T4" fmla="*/ 0 w 67"/>
                  <a:gd name="T5" fmla="*/ 10 h 97"/>
                  <a:gd name="T6" fmla="*/ 0 w 67"/>
                  <a:gd name="T7" fmla="*/ 87 h 97"/>
                  <a:gd name="T8" fmla="*/ 10 w 67"/>
                  <a:gd name="T9" fmla="*/ 97 h 97"/>
                  <a:gd name="T10" fmla="*/ 57 w 67"/>
                  <a:gd name="T11" fmla="*/ 97 h 97"/>
                  <a:gd name="T12" fmla="*/ 67 w 67"/>
                  <a:gd name="T13" fmla="*/ 87 h 97"/>
                  <a:gd name="T14" fmla="*/ 67 w 67"/>
                  <a:gd name="T15" fmla="*/ 10 h 97"/>
                  <a:gd name="T16" fmla="*/ 57 w 67"/>
                  <a:gd name="T17" fmla="*/ 0 h 97"/>
                  <a:gd name="T18" fmla="*/ 63 w 67"/>
                  <a:gd name="T19" fmla="*/ 87 h 97"/>
                  <a:gd name="T20" fmla="*/ 57 w 67"/>
                  <a:gd name="T21" fmla="*/ 93 h 97"/>
                  <a:gd name="T22" fmla="*/ 10 w 67"/>
                  <a:gd name="T23" fmla="*/ 93 h 97"/>
                  <a:gd name="T24" fmla="*/ 4 w 67"/>
                  <a:gd name="T25" fmla="*/ 87 h 97"/>
                  <a:gd name="T26" fmla="*/ 4 w 67"/>
                  <a:gd name="T27" fmla="*/ 76 h 97"/>
                  <a:gd name="T28" fmla="*/ 63 w 67"/>
                  <a:gd name="T29" fmla="*/ 76 h 97"/>
                  <a:gd name="T30" fmla="*/ 63 w 67"/>
                  <a:gd name="T31" fmla="*/ 87 h 97"/>
                  <a:gd name="T32" fmla="*/ 63 w 67"/>
                  <a:gd name="T33" fmla="*/ 20 h 97"/>
                  <a:gd name="T34" fmla="*/ 4 w 67"/>
                  <a:gd name="T35" fmla="*/ 20 h 97"/>
                  <a:gd name="T36" fmla="*/ 4 w 67"/>
                  <a:gd name="T37" fmla="*/ 10 h 97"/>
                  <a:gd name="T38" fmla="*/ 10 w 67"/>
                  <a:gd name="T39" fmla="*/ 4 h 97"/>
                  <a:gd name="T40" fmla="*/ 57 w 67"/>
                  <a:gd name="T41" fmla="*/ 4 h 97"/>
                  <a:gd name="T42" fmla="*/ 63 w 67"/>
                  <a:gd name="T43" fmla="*/ 10 h 97"/>
                  <a:gd name="T44" fmla="*/ 63 w 67"/>
                  <a:gd name="T45" fmla="*/ 20 h 97"/>
                  <a:gd name="T46" fmla="*/ 29 w 67"/>
                  <a:gd name="T47" fmla="*/ 84 h 97"/>
                  <a:gd name="T48" fmla="*/ 33 w 67"/>
                  <a:gd name="T49" fmla="*/ 80 h 97"/>
                  <a:gd name="T50" fmla="*/ 38 w 67"/>
                  <a:gd name="T51" fmla="*/ 84 h 97"/>
                  <a:gd name="T52" fmla="*/ 33 w 67"/>
                  <a:gd name="T53" fmla="*/ 89 h 97"/>
                  <a:gd name="T54" fmla="*/ 29 w 67"/>
                  <a:gd name="T55" fmla="*/ 84 h 97"/>
                  <a:gd name="T56" fmla="*/ 26 w 67"/>
                  <a:gd name="T57" fmla="*/ 10 h 97"/>
                  <a:gd name="T58" fmla="*/ 41 w 67"/>
                  <a:gd name="T59" fmla="*/ 10 h 97"/>
                  <a:gd name="T60" fmla="*/ 41 w 67"/>
                  <a:gd name="T61" fmla="*/ 14 h 97"/>
                  <a:gd name="T62" fmla="*/ 26 w 67"/>
                  <a:gd name="T63" fmla="*/ 14 h 97"/>
                  <a:gd name="T64" fmla="*/ 26 w 67"/>
                  <a:gd name="T65" fmla="*/ 1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97">
                    <a:moveTo>
                      <a:pt x="57" y="0"/>
                    </a:moveTo>
                    <a:cubicBezTo>
                      <a:pt x="10" y="0"/>
                      <a:pt x="10" y="0"/>
                      <a:pt x="10" y="0"/>
                    </a:cubicBezTo>
                    <a:cubicBezTo>
                      <a:pt x="5" y="0"/>
                      <a:pt x="0" y="4"/>
                      <a:pt x="0" y="10"/>
                    </a:cubicBezTo>
                    <a:cubicBezTo>
                      <a:pt x="0" y="87"/>
                      <a:pt x="0" y="87"/>
                      <a:pt x="0" y="87"/>
                    </a:cubicBezTo>
                    <a:cubicBezTo>
                      <a:pt x="0" y="92"/>
                      <a:pt x="5" y="97"/>
                      <a:pt x="10" y="97"/>
                    </a:cubicBezTo>
                    <a:cubicBezTo>
                      <a:pt x="57" y="97"/>
                      <a:pt x="57" y="97"/>
                      <a:pt x="57" y="97"/>
                    </a:cubicBezTo>
                    <a:cubicBezTo>
                      <a:pt x="62" y="97"/>
                      <a:pt x="67" y="92"/>
                      <a:pt x="67" y="87"/>
                    </a:cubicBezTo>
                    <a:cubicBezTo>
                      <a:pt x="67" y="10"/>
                      <a:pt x="67" y="10"/>
                      <a:pt x="67" y="10"/>
                    </a:cubicBezTo>
                    <a:cubicBezTo>
                      <a:pt x="67" y="4"/>
                      <a:pt x="62" y="0"/>
                      <a:pt x="57" y="0"/>
                    </a:cubicBezTo>
                    <a:close/>
                    <a:moveTo>
                      <a:pt x="63" y="87"/>
                    </a:moveTo>
                    <a:cubicBezTo>
                      <a:pt x="63" y="90"/>
                      <a:pt x="60" y="93"/>
                      <a:pt x="57" y="93"/>
                    </a:cubicBezTo>
                    <a:cubicBezTo>
                      <a:pt x="10" y="93"/>
                      <a:pt x="10" y="93"/>
                      <a:pt x="10" y="93"/>
                    </a:cubicBezTo>
                    <a:cubicBezTo>
                      <a:pt x="7" y="93"/>
                      <a:pt x="4" y="90"/>
                      <a:pt x="4" y="87"/>
                    </a:cubicBezTo>
                    <a:cubicBezTo>
                      <a:pt x="4" y="76"/>
                      <a:pt x="4" y="76"/>
                      <a:pt x="4" y="76"/>
                    </a:cubicBezTo>
                    <a:cubicBezTo>
                      <a:pt x="63" y="76"/>
                      <a:pt x="63" y="76"/>
                      <a:pt x="63" y="76"/>
                    </a:cubicBezTo>
                    <a:lnTo>
                      <a:pt x="63" y="87"/>
                    </a:lnTo>
                    <a:close/>
                    <a:moveTo>
                      <a:pt x="63" y="20"/>
                    </a:moveTo>
                    <a:cubicBezTo>
                      <a:pt x="4" y="20"/>
                      <a:pt x="4" y="20"/>
                      <a:pt x="4" y="20"/>
                    </a:cubicBezTo>
                    <a:cubicBezTo>
                      <a:pt x="4" y="10"/>
                      <a:pt x="4" y="10"/>
                      <a:pt x="4" y="10"/>
                    </a:cubicBezTo>
                    <a:cubicBezTo>
                      <a:pt x="4" y="7"/>
                      <a:pt x="7" y="4"/>
                      <a:pt x="10" y="4"/>
                    </a:cubicBezTo>
                    <a:cubicBezTo>
                      <a:pt x="57" y="4"/>
                      <a:pt x="57" y="4"/>
                      <a:pt x="57" y="4"/>
                    </a:cubicBezTo>
                    <a:cubicBezTo>
                      <a:pt x="60" y="4"/>
                      <a:pt x="63" y="7"/>
                      <a:pt x="63" y="10"/>
                    </a:cubicBezTo>
                    <a:lnTo>
                      <a:pt x="63" y="20"/>
                    </a:lnTo>
                    <a:close/>
                    <a:moveTo>
                      <a:pt x="29" y="84"/>
                    </a:moveTo>
                    <a:cubicBezTo>
                      <a:pt x="29" y="82"/>
                      <a:pt x="31" y="80"/>
                      <a:pt x="33" y="80"/>
                    </a:cubicBezTo>
                    <a:cubicBezTo>
                      <a:pt x="36" y="80"/>
                      <a:pt x="38" y="82"/>
                      <a:pt x="38" y="84"/>
                    </a:cubicBezTo>
                    <a:cubicBezTo>
                      <a:pt x="38" y="87"/>
                      <a:pt x="36" y="89"/>
                      <a:pt x="33" y="89"/>
                    </a:cubicBezTo>
                    <a:cubicBezTo>
                      <a:pt x="31" y="89"/>
                      <a:pt x="29" y="87"/>
                      <a:pt x="29" y="84"/>
                    </a:cubicBezTo>
                    <a:close/>
                    <a:moveTo>
                      <a:pt x="26" y="10"/>
                    </a:moveTo>
                    <a:cubicBezTo>
                      <a:pt x="41" y="10"/>
                      <a:pt x="41" y="10"/>
                      <a:pt x="41" y="10"/>
                    </a:cubicBezTo>
                    <a:cubicBezTo>
                      <a:pt x="41" y="14"/>
                      <a:pt x="41" y="14"/>
                      <a:pt x="41" y="14"/>
                    </a:cubicBezTo>
                    <a:cubicBezTo>
                      <a:pt x="26" y="14"/>
                      <a:pt x="26" y="14"/>
                      <a:pt x="26" y="14"/>
                    </a:cubicBezTo>
                    <a:lnTo>
                      <a:pt x="26" y="1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 name="Freeform 127"/>
              <p:cNvSpPr>
                <a:spLocks noEditPoints="1"/>
              </p:cNvSpPr>
              <p:nvPr userDrawn="1"/>
            </p:nvSpPr>
            <p:spPr bwMode="auto">
              <a:xfrm>
                <a:off x="4285" y="781"/>
                <a:ext cx="150" cy="155"/>
              </a:xfrm>
              <a:custGeom>
                <a:avLst/>
                <a:gdLst>
                  <a:gd name="T0" fmla="*/ 88 w 89"/>
                  <a:gd name="T1" fmla="*/ 83 h 92"/>
                  <a:gd name="T2" fmla="*/ 62 w 89"/>
                  <a:gd name="T3" fmla="*/ 27 h 92"/>
                  <a:gd name="T4" fmla="*/ 62 w 89"/>
                  <a:gd name="T5" fmla="*/ 4 h 92"/>
                  <a:gd name="T6" fmla="*/ 64 w 89"/>
                  <a:gd name="T7" fmla="*/ 4 h 92"/>
                  <a:gd name="T8" fmla="*/ 64 w 89"/>
                  <a:gd name="T9" fmla="*/ 0 h 92"/>
                  <a:gd name="T10" fmla="*/ 24 w 89"/>
                  <a:gd name="T11" fmla="*/ 0 h 92"/>
                  <a:gd name="T12" fmla="*/ 24 w 89"/>
                  <a:gd name="T13" fmla="*/ 4 h 92"/>
                  <a:gd name="T14" fmla="*/ 27 w 89"/>
                  <a:gd name="T15" fmla="*/ 4 h 92"/>
                  <a:gd name="T16" fmla="*/ 27 w 89"/>
                  <a:gd name="T17" fmla="*/ 27 h 92"/>
                  <a:gd name="T18" fmla="*/ 1 w 89"/>
                  <a:gd name="T19" fmla="*/ 83 h 92"/>
                  <a:gd name="T20" fmla="*/ 2 w 89"/>
                  <a:gd name="T21" fmla="*/ 89 h 92"/>
                  <a:gd name="T22" fmla="*/ 7 w 89"/>
                  <a:gd name="T23" fmla="*/ 92 h 92"/>
                  <a:gd name="T24" fmla="*/ 82 w 89"/>
                  <a:gd name="T25" fmla="*/ 92 h 92"/>
                  <a:gd name="T26" fmla="*/ 87 w 89"/>
                  <a:gd name="T27" fmla="*/ 89 h 92"/>
                  <a:gd name="T28" fmla="*/ 88 w 89"/>
                  <a:gd name="T29" fmla="*/ 83 h 92"/>
                  <a:gd name="T30" fmla="*/ 55 w 89"/>
                  <a:gd name="T31" fmla="*/ 78 h 92"/>
                  <a:gd name="T32" fmla="*/ 51 w 89"/>
                  <a:gd name="T33" fmla="*/ 74 h 92"/>
                  <a:gd name="T34" fmla="*/ 55 w 89"/>
                  <a:gd name="T35" fmla="*/ 70 h 92"/>
                  <a:gd name="T36" fmla="*/ 59 w 89"/>
                  <a:gd name="T37" fmla="*/ 74 h 92"/>
                  <a:gd name="T38" fmla="*/ 55 w 89"/>
                  <a:gd name="T39" fmla="*/ 78 h 92"/>
                  <a:gd name="T40" fmla="*/ 51 w 89"/>
                  <a:gd name="T41" fmla="*/ 61 h 92"/>
                  <a:gd name="T42" fmla="*/ 40 w 89"/>
                  <a:gd name="T43" fmla="*/ 72 h 92"/>
                  <a:gd name="T44" fmla="*/ 29 w 89"/>
                  <a:gd name="T45" fmla="*/ 61 h 92"/>
                  <a:gd name="T46" fmla="*/ 15 w 89"/>
                  <a:gd name="T47" fmla="*/ 61 h 92"/>
                  <a:gd name="T48" fmla="*/ 31 w 89"/>
                  <a:gd name="T49" fmla="*/ 28 h 92"/>
                  <a:gd name="T50" fmla="*/ 31 w 89"/>
                  <a:gd name="T51" fmla="*/ 4 h 92"/>
                  <a:gd name="T52" fmla="*/ 58 w 89"/>
                  <a:gd name="T53" fmla="*/ 4 h 92"/>
                  <a:gd name="T54" fmla="*/ 58 w 89"/>
                  <a:gd name="T55" fmla="*/ 27 h 92"/>
                  <a:gd name="T56" fmla="*/ 43 w 89"/>
                  <a:gd name="T57" fmla="*/ 27 h 92"/>
                  <a:gd name="T58" fmla="*/ 43 w 89"/>
                  <a:gd name="T59" fmla="*/ 31 h 92"/>
                  <a:gd name="T60" fmla="*/ 59 w 89"/>
                  <a:gd name="T61" fmla="*/ 31 h 92"/>
                  <a:gd name="T62" fmla="*/ 61 w 89"/>
                  <a:gd name="T63" fmla="*/ 35 h 92"/>
                  <a:gd name="T64" fmla="*/ 47 w 89"/>
                  <a:gd name="T65" fmla="*/ 35 h 92"/>
                  <a:gd name="T66" fmla="*/ 47 w 89"/>
                  <a:gd name="T67" fmla="*/ 40 h 92"/>
                  <a:gd name="T68" fmla="*/ 63 w 89"/>
                  <a:gd name="T69" fmla="*/ 40 h 92"/>
                  <a:gd name="T70" fmla="*/ 63 w 89"/>
                  <a:gd name="T71" fmla="*/ 39 h 92"/>
                  <a:gd name="T72" fmla="*/ 65 w 89"/>
                  <a:gd name="T73" fmla="*/ 44 h 92"/>
                  <a:gd name="T74" fmla="*/ 50 w 89"/>
                  <a:gd name="T75" fmla="*/ 44 h 92"/>
                  <a:gd name="T76" fmla="*/ 50 w 89"/>
                  <a:gd name="T77" fmla="*/ 48 h 92"/>
                  <a:gd name="T78" fmla="*/ 67 w 89"/>
                  <a:gd name="T79" fmla="*/ 48 h 92"/>
                  <a:gd name="T80" fmla="*/ 67 w 89"/>
                  <a:gd name="T81" fmla="*/ 48 h 92"/>
                  <a:gd name="T82" fmla="*/ 73 w 89"/>
                  <a:gd name="T83" fmla="*/ 61 h 92"/>
                  <a:gd name="T84" fmla="*/ 51 w 89"/>
                  <a:gd name="T85" fmla="*/ 61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9" h="92">
                    <a:moveTo>
                      <a:pt x="88" y="83"/>
                    </a:moveTo>
                    <a:cubicBezTo>
                      <a:pt x="62" y="27"/>
                      <a:pt x="62" y="27"/>
                      <a:pt x="62" y="27"/>
                    </a:cubicBezTo>
                    <a:cubicBezTo>
                      <a:pt x="62" y="25"/>
                      <a:pt x="62" y="13"/>
                      <a:pt x="62" y="4"/>
                    </a:cubicBezTo>
                    <a:cubicBezTo>
                      <a:pt x="64" y="4"/>
                      <a:pt x="64" y="4"/>
                      <a:pt x="64" y="4"/>
                    </a:cubicBezTo>
                    <a:cubicBezTo>
                      <a:pt x="64" y="0"/>
                      <a:pt x="64" y="0"/>
                      <a:pt x="64" y="0"/>
                    </a:cubicBezTo>
                    <a:cubicBezTo>
                      <a:pt x="24" y="0"/>
                      <a:pt x="24" y="0"/>
                      <a:pt x="24" y="0"/>
                    </a:cubicBezTo>
                    <a:cubicBezTo>
                      <a:pt x="24" y="4"/>
                      <a:pt x="24" y="4"/>
                      <a:pt x="24" y="4"/>
                    </a:cubicBezTo>
                    <a:cubicBezTo>
                      <a:pt x="27" y="4"/>
                      <a:pt x="27" y="4"/>
                      <a:pt x="27" y="4"/>
                    </a:cubicBezTo>
                    <a:cubicBezTo>
                      <a:pt x="27" y="27"/>
                      <a:pt x="27" y="27"/>
                      <a:pt x="27" y="27"/>
                    </a:cubicBezTo>
                    <a:cubicBezTo>
                      <a:pt x="1" y="83"/>
                      <a:pt x="1" y="83"/>
                      <a:pt x="1" y="83"/>
                    </a:cubicBezTo>
                    <a:cubicBezTo>
                      <a:pt x="0" y="85"/>
                      <a:pt x="0" y="87"/>
                      <a:pt x="2" y="89"/>
                    </a:cubicBezTo>
                    <a:cubicBezTo>
                      <a:pt x="3" y="91"/>
                      <a:pt x="5" y="92"/>
                      <a:pt x="7" y="92"/>
                    </a:cubicBezTo>
                    <a:cubicBezTo>
                      <a:pt x="82" y="92"/>
                      <a:pt x="82" y="92"/>
                      <a:pt x="82" y="92"/>
                    </a:cubicBezTo>
                    <a:cubicBezTo>
                      <a:pt x="84" y="92"/>
                      <a:pt x="86" y="91"/>
                      <a:pt x="87" y="89"/>
                    </a:cubicBezTo>
                    <a:cubicBezTo>
                      <a:pt x="88" y="87"/>
                      <a:pt x="89" y="85"/>
                      <a:pt x="88" y="83"/>
                    </a:cubicBezTo>
                    <a:close/>
                    <a:moveTo>
                      <a:pt x="55" y="78"/>
                    </a:moveTo>
                    <a:cubicBezTo>
                      <a:pt x="53" y="78"/>
                      <a:pt x="51" y="76"/>
                      <a:pt x="51" y="74"/>
                    </a:cubicBezTo>
                    <a:cubicBezTo>
                      <a:pt x="51" y="72"/>
                      <a:pt x="53" y="70"/>
                      <a:pt x="55" y="70"/>
                    </a:cubicBezTo>
                    <a:cubicBezTo>
                      <a:pt x="58" y="70"/>
                      <a:pt x="59" y="72"/>
                      <a:pt x="59" y="74"/>
                    </a:cubicBezTo>
                    <a:cubicBezTo>
                      <a:pt x="59" y="76"/>
                      <a:pt x="58" y="78"/>
                      <a:pt x="55" y="78"/>
                    </a:cubicBezTo>
                    <a:close/>
                    <a:moveTo>
                      <a:pt x="51" y="61"/>
                    </a:moveTo>
                    <a:cubicBezTo>
                      <a:pt x="51" y="67"/>
                      <a:pt x="46" y="72"/>
                      <a:pt x="40" y="72"/>
                    </a:cubicBezTo>
                    <a:cubicBezTo>
                      <a:pt x="34" y="72"/>
                      <a:pt x="29" y="67"/>
                      <a:pt x="29" y="61"/>
                    </a:cubicBezTo>
                    <a:cubicBezTo>
                      <a:pt x="15" y="61"/>
                      <a:pt x="15" y="61"/>
                      <a:pt x="15" y="61"/>
                    </a:cubicBezTo>
                    <a:cubicBezTo>
                      <a:pt x="31" y="28"/>
                      <a:pt x="31" y="28"/>
                      <a:pt x="31" y="28"/>
                    </a:cubicBezTo>
                    <a:cubicBezTo>
                      <a:pt x="31" y="4"/>
                      <a:pt x="31" y="4"/>
                      <a:pt x="31" y="4"/>
                    </a:cubicBezTo>
                    <a:cubicBezTo>
                      <a:pt x="58" y="4"/>
                      <a:pt x="58" y="4"/>
                      <a:pt x="58" y="4"/>
                    </a:cubicBezTo>
                    <a:cubicBezTo>
                      <a:pt x="58" y="19"/>
                      <a:pt x="58" y="25"/>
                      <a:pt x="58" y="27"/>
                    </a:cubicBezTo>
                    <a:cubicBezTo>
                      <a:pt x="43" y="27"/>
                      <a:pt x="43" y="27"/>
                      <a:pt x="43" y="27"/>
                    </a:cubicBezTo>
                    <a:cubicBezTo>
                      <a:pt x="43" y="31"/>
                      <a:pt x="43" y="31"/>
                      <a:pt x="43" y="31"/>
                    </a:cubicBezTo>
                    <a:cubicBezTo>
                      <a:pt x="59" y="31"/>
                      <a:pt x="59" y="31"/>
                      <a:pt x="59" y="31"/>
                    </a:cubicBezTo>
                    <a:cubicBezTo>
                      <a:pt x="61" y="35"/>
                      <a:pt x="61" y="35"/>
                      <a:pt x="61" y="35"/>
                    </a:cubicBezTo>
                    <a:cubicBezTo>
                      <a:pt x="47" y="35"/>
                      <a:pt x="47" y="35"/>
                      <a:pt x="47" y="35"/>
                    </a:cubicBezTo>
                    <a:cubicBezTo>
                      <a:pt x="47" y="40"/>
                      <a:pt x="47" y="40"/>
                      <a:pt x="47" y="40"/>
                    </a:cubicBezTo>
                    <a:cubicBezTo>
                      <a:pt x="63" y="40"/>
                      <a:pt x="63" y="40"/>
                      <a:pt x="63" y="40"/>
                    </a:cubicBezTo>
                    <a:cubicBezTo>
                      <a:pt x="63" y="39"/>
                      <a:pt x="63" y="39"/>
                      <a:pt x="63" y="39"/>
                    </a:cubicBezTo>
                    <a:cubicBezTo>
                      <a:pt x="65" y="44"/>
                      <a:pt x="65" y="44"/>
                      <a:pt x="65" y="44"/>
                    </a:cubicBezTo>
                    <a:cubicBezTo>
                      <a:pt x="50" y="44"/>
                      <a:pt x="50" y="44"/>
                      <a:pt x="50" y="44"/>
                    </a:cubicBezTo>
                    <a:cubicBezTo>
                      <a:pt x="50" y="48"/>
                      <a:pt x="50" y="48"/>
                      <a:pt x="50" y="48"/>
                    </a:cubicBezTo>
                    <a:cubicBezTo>
                      <a:pt x="67" y="48"/>
                      <a:pt x="67" y="48"/>
                      <a:pt x="67" y="48"/>
                    </a:cubicBezTo>
                    <a:cubicBezTo>
                      <a:pt x="67" y="48"/>
                      <a:pt x="67" y="48"/>
                      <a:pt x="67" y="48"/>
                    </a:cubicBezTo>
                    <a:cubicBezTo>
                      <a:pt x="73" y="61"/>
                      <a:pt x="73" y="61"/>
                      <a:pt x="73" y="61"/>
                    </a:cubicBezTo>
                    <a:lnTo>
                      <a:pt x="51" y="61"/>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 name="Oval 128"/>
              <p:cNvSpPr>
                <a:spLocks noChangeArrowheads="1"/>
              </p:cNvSpPr>
              <p:nvPr userDrawn="1"/>
            </p:nvSpPr>
            <p:spPr bwMode="auto">
              <a:xfrm>
                <a:off x="4335" y="860"/>
                <a:ext cx="16" cy="16"/>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 name="Freeform 129"/>
              <p:cNvSpPr>
                <a:spLocks noEditPoints="1"/>
              </p:cNvSpPr>
              <p:nvPr userDrawn="1"/>
            </p:nvSpPr>
            <p:spPr bwMode="auto">
              <a:xfrm>
                <a:off x="4782" y="865"/>
                <a:ext cx="168" cy="73"/>
              </a:xfrm>
              <a:custGeom>
                <a:avLst/>
                <a:gdLst>
                  <a:gd name="T0" fmla="*/ 78 w 100"/>
                  <a:gd name="T1" fmla="*/ 33 h 43"/>
                  <a:gd name="T2" fmla="*/ 78 w 100"/>
                  <a:gd name="T3" fmla="*/ 33 h 43"/>
                  <a:gd name="T4" fmla="*/ 78 w 100"/>
                  <a:gd name="T5" fmla="*/ 0 h 43"/>
                  <a:gd name="T6" fmla="*/ 22 w 100"/>
                  <a:gd name="T7" fmla="*/ 0 h 43"/>
                  <a:gd name="T8" fmla="*/ 22 w 100"/>
                  <a:gd name="T9" fmla="*/ 33 h 43"/>
                  <a:gd name="T10" fmla="*/ 22 w 100"/>
                  <a:gd name="T11" fmla="*/ 33 h 43"/>
                  <a:gd name="T12" fmla="*/ 0 w 100"/>
                  <a:gd name="T13" fmla="*/ 33 h 43"/>
                  <a:gd name="T14" fmla="*/ 0 w 100"/>
                  <a:gd name="T15" fmla="*/ 43 h 43"/>
                  <a:gd name="T16" fmla="*/ 100 w 100"/>
                  <a:gd name="T17" fmla="*/ 43 h 43"/>
                  <a:gd name="T18" fmla="*/ 100 w 100"/>
                  <a:gd name="T19" fmla="*/ 33 h 43"/>
                  <a:gd name="T20" fmla="*/ 78 w 100"/>
                  <a:gd name="T21" fmla="*/ 33 h 43"/>
                  <a:gd name="T22" fmla="*/ 66 w 100"/>
                  <a:gd name="T23" fmla="*/ 28 h 43"/>
                  <a:gd name="T24" fmla="*/ 66 w 100"/>
                  <a:gd name="T25" fmla="*/ 28 h 43"/>
                  <a:gd name="T26" fmla="*/ 35 w 100"/>
                  <a:gd name="T27" fmla="*/ 28 h 43"/>
                  <a:gd name="T28" fmla="*/ 35 w 100"/>
                  <a:gd name="T29" fmla="*/ 28 h 43"/>
                  <a:gd name="T30" fmla="*/ 35 w 100"/>
                  <a:gd name="T31" fmla="*/ 10 h 43"/>
                  <a:gd name="T32" fmla="*/ 66 w 100"/>
                  <a:gd name="T33" fmla="*/ 10 h 43"/>
                  <a:gd name="T34" fmla="*/ 66 w 100"/>
                  <a:gd name="T35" fmla="*/ 28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0" h="43">
                    <a:moveTo>
                      <a:pt x="78" y="33"/>
                    </a:moveTo>
                    <a:cubicBezTo>
                      <a:pt x="78" y="33"/>
                      <a:pt x="78" y="33"/>
                      <a:pt x="78" y="33"/>
                    </a:cubicBezTo>
                    <a:cubicBezTo>
                      <a:pt x="78" y="0"/>
                      <a:pt x="78" y="0"/>
                      <a:pt x="78" y="0"/>
                    </a:cubicBezTo>
                    <a:cubicBezTo>
                      <a:pt x="22" y="0"/>
                      <a:pt x="22" y="0"/>
                      <a:pt x="22" y="0"/>
                    </a:cubicBezTo>
                    <a:cubicBezTo>
                      <a:pt x="22" y="33"/>
                      <a:pt x="22" y="33"/>
                      <a:pt x="22" y="33"/>
                    </a:cubicBezTo>
                    <a:cubicBezTo>
                      <a:pt x="22" y="33"/>
                      <a:pt x="22" y="33"/>
                      <a:pt x="22" y="33"/>
                    </a:cubicBezTo>
                    <a:cubicBezTo>
                      <a:pt x="0" y="33"/>
                      <a:pt x="0" y="33"/>
                      <a:pt x="0" y="33"/>
                    </a:cubicBezTo>
                    <a:cubicBezTo>
                      <a:pt x="0" y="43"/>
                      <a:pt x="0" y="43"/>
                      <a:pt x="0" y="43"/>
                    </a:cubicBezTo>
                    <a:cubicBezTo>
                      <a:pt x="100" y="43"/>
                      <a:pt x="100" y="43"/>
                      <a:pt x="100" y="43"/>
                    </a:cubicBezTo>
                    <a:cubicBezTo>
                      <a:pt x="100" y="33"/>
                      <a:pt x="100" y="33"/>
                      <a:pt x="100" y="33"/>
                    </a:cubicBezTo>
                    <a:lnTo>
                      <a:pt x="78" y="33"/>
                    </a:lnTo>
                    <a:close/>
                    <a:moveTo>
                      <a:pt x="66" y="28"/>
                    </a:moveTo>
                    <a:cubicBezTo>
                      <a:pt x="66" y="28"/>
                      <a:pt x="66" y="28"/>
                      <a:pt x="66" y="28"/>
                    </a:cubicBezTo>
                    <a:cubicBezTo>
                      <a:pt x="35" y="28"/>
                      <a:pt x="35" y="28"/>
                      <a:pt x="35" y="28"/>
                    </a:cubicBezTo>
                    <a:cubicBezTo>
                      <a:pt x="35" y="28"/>
                      <a:pt x="35" y="28"/>
                      <a:pt x="35" y="28"/>
                    </a:cubicBezTo>
                    <a:cubicBezTo>
                      <a:pt x="35" y="10"/>
                      <a:pt x="35" y="10"/>
                      <a:pt x="35" y="10"/>
                    </a:cubicBezTo>
                    <a:cubicBezTo>
                      <a:pt x="66" y="10"/>
                      <a:pt x="66" y="10"/>
                      <a:pt x="66" y="10"/>
                    </a:cubicBezTo>
                    <a:lnTo>
                      <a:pt x="66" y="28"/>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 name="Rectangle 130"/>
              <p:cNvSpPr>
                <a:spLocks noChangeArrowheads="1"/>
              </p:cNvSpPr>
              <p:nvPr userDrawn="1"/>
            </p:nvSpPr>
            <p:spPr bwMode="auto">
              <a:xfrm>
                <a:off x="4782" y="958"/>
                <a:ext cx="168" cy="12"/>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 name="Rectangle 131"/>
              <p:cNvSpPr>
                <a:spLocks noChangeArrowheads="1"/>
              </p:cNvSpPr>
              <p:nvPr userDrawn="1"/>
            </p:nvSpPr>
            <p:spPr bwMode="auto">
              <a:xfrm>
                <a:off x="4782" y="990"/>
                <a:ext cx="168" cy="12"/>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 name="Rectangle 132"/>
              <p:cNvSpPr>
                <a:spLocks noChangeArrowheads="1"/>
              </p:cNvSpPr>
              <p:nvPr userDrawn="1"/>
            </p:nvSpPr>
            <p:spPr bwMode="auto">
              <a:xfrm>
                <a:off x="4782" y="1023"/>
                <a:ext cx="168" cy="1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 name="Freeform 133"/>
              <p:cNvSpPr>
                <a:spLocks noEditPoints="1"/>
              </p:cNvSpPr>
              <p:nvPr userDrawn="1"/>
            </p:nvSpPr>
            <p:spPr bwMode="auto">
              <a:xfrm>
                <a:off x="5153" y="1551"/>
                <a:ext cx="235" cy="136"/>
              </a:xfrm>
              <a:custGeom>
                <a:avLst/>
                <a:gdLst>
                  <a:gd name="T0" fmla="*/ 116 w 140"/>
                  <a:gd name="T1" fmla="*/ 22 h 81"/>
                  <a:gd name="T2" fmla="*/ 102 w 140"/>
                  <a:gd name="T3" fmla="*/ 9 h 81"/>
                  <a:gd name="T4" fmla="*/ 92 w 140"/>
                  <a:gd name="T5" fmla="*/ 7 h 81"/>
                  <a:gd name="T6" fmla="*/ 82 w 140"/>
                  <a:gd name="T7" fmla="*/ 9 h 81"/>
                  <a:gd name="T8" fmla="*/ 69 w 140"/>
                  <a:gd name="T9" fmla="*/ 5 h 81"/>
                  <a:gd name="T10" fmla="*/ 64 w 140"/>
                  <a:gd name="T11" fmla="*/ 6 h 81"/>
                  <a:gd name="T12" fmla="*/ 46 w 140"/>
                  <a:gd name="T13" fmla="*/ 0 h 81"/>
                  <a:gd name="T14" fmla="*/ 31 w 140"/>
                  <a:gd name="T15" fmla="*/ 3 h 81"/>
                  <a:gd name="T16" fmla="*/ 18 w 140"/>
                  <a:gd name="T17" fmla="*/ 28 h 81"/>
                  <a:gd name="T18" fmla="*/ 16 w 140"/>
                  <a:gd name="T19" fmla="*/ 31 h 81"/>
                  <a:gd name="T20" fmla="*/ 10 w 140"/>
                  <a:gd name="T21" fmla="*/ 34 h 81"/>
                  <a:gd name="T22" fmla="*/ 0 w 140"/>
                  <a:gd name="T23" fmla="*/ 56 h 81"/>
                  <a:gd name="T24" fmla="*/ 24 w 140"/>
                  <a:gd name="T25" fmla="*/ 81 h 81"/>
                  <a:gd name="T26" fmla="*/ 109 w 140"/>
                  <a:gd name="T27" fmla="*/ 81 h 81"/>
                  <a:gd name="T28" fmla="*/ 110 w 140"/>
                  <a:gd name="T29" fmla="*/ 81 h 81"/>
                  <a:gd name="T30" fmla="*/ 140 w 140"/>
                  <a:gd name="T31" fmla="*/ 51 h 81"/>
                  <a:gd name="T32" fmla="*/ 116 w 140"/>
                  <a:gd name="T33" fmla="*/ 22 h 81"/>
                  <a:gd name="T34" fmla="*/ 110 w 140"/>
                  <a:gd name="T35" fmla="*/ 76 h 81"/>
                  <a:gd name="T36" fmla="*/ 109 w 140"/>
                  <a:gd name="T37" fmla="*/ 76 h 81"/>
                  <a:gd name="T38" fmla="*/ 24 w 140"/>
                  <a:gd name="T39" fmla="*/ 76 h 81"/>
                  <a:gd name="T40" fmla="*/ 5 w 140"/>
                  <a:gd name="T41" fmla="*/ 56 h 81"/>
                  <a:gd name="T42" fmla="*/ 13 w 140"/>
                  <a:gd name="T43" fmla="*/ 38 h 81"/>
                  <a:gd name="T44" fmla="*/ 19 w 140"/>
                  <a:gd name="T45" fmla="*/ 35 h 81"/>
                  <a:gd name="T46" fmla="*/ 20 w 140"/>
                  <a:gd name="T47" fmla="*/ 35 h 81"/>
                  <a:gd name="T48" fmla="*/ 20 w 140"/>
                  <a:gd name="T49" fmla="*/ 34 h 81"/>
                  <a:gd name="T50" fmla="*/ 22 w 140"/>
                  <a:gd name="T51" fmla="*/ 31 h 81"/>
                  <a:gd name="T52" fmla="*/ 23 w 140"/>
                  <a:gd name="T53" fmla="*/ 30 h 81"/>
                  <a:gd name="T54" fmla="*/ 23 w 140"/>
                  <a:gd name="T55" fmla="*/ 29 h 81"/>
                  <a:gd name="T56" fmla="*/ 34 w 140"/>
                  <a:gd name="T57" fmla="*/ 8 h 81"/>
                  <a:gd name="T58" fmla="*/ 46 w 140"/>
                  <a:gd name="T59" fmla="*/ 5 h 81"/>
                  <a:gd name="T60" fmla="*/ 61 w 140"/>
                  <a:gd name="T61" fmla="*/ 11 h 81"/>
                  <a:gd name="T62" fmla="*/ 63 w 140"/>
                  <a:gd name="T63" fmla="*/ 12 h 81"/>
                  <a:gd name="T64" fmla="*/ 64 w 140"/>
                  <a:gd name="T65" fmla="*/ 11 h 81"/>
                  <a:gd name="T66" fmla="*/ 80 w 140"/>
                  <a:gd name="T67" fmla="*/ 14 h 81"/>
                  <a:gd name="T68" fmla="*/ 81 w 140"/>
                  <a:gd name="T69" fmla="*/ 15 h 81"/>
                  <a:gd name="T70" fmla="*/ 83 w 140"/>
                  <a:gd name="T71" fmla="*/ 14 h 81"/>
                  <a:gd name="T72" fmla="*/ 92 w 140"/>
                  <a:gd name="T73" fmla="*/ 12 h 81"/>
                  <a:gd name="T74" fmla="*/ 100 w 140"/>
                  <a:gd name="T75" fmla="*/ 14 h 81"/>
                  <a:gd name="T76" fmla="*/ 111 w 140"/>
                  <a:gd name="T77" fmla="*/ 25 h 81"/>
                  <a:gd name="T78" fmla="*/ 112 w 140"/>
                  <a:gd name="T79" fmla="*/ 27 h 81"/>
                  <a:gd name="T80" fmla="*/ 113 w 140"/>
                  <a:gd name="T81" fmla="*/ 27 h 81"/>
                  <a:gd name="T82" fmla="*/ 135 w 140"/>
                  <a:gd name="T83" fmla="*/ 51 h 81"/>
                  <a:gd name="T84" fmla="*/ 110 w 140"/>
                  <a:gd name="T85" fmla="*/ 76 h 81"/>
                  <a:gd name="T86" fmla="*/ 51 w 140"/>
                  <a:gd name="T87" fmla="*/ 48 h 81"/>
                  <a:gd name="T88" fmla="*/ 43 w 140"/>
                  <a:gd name="T89" fmla="*/ 55 h 81"/>
                  <a:gd name="T90" fmla="*/ 36 w 140"/>
                  <a:gd name="T91" fmla="*/ 48 h 81"/>
                  <a:gd name="T92" fmla="*/ 43 w 140"/>
                  <a:gd name="T93" fmla="*/ 41 h 81"/>
                  <a:gd name="T94" fmla="*/ 51 w 140"/>
                  <a:gd name="T95" fmla="*/ 48 h 81"/>
                  <a:gd name="T96" fmla="*/ 82 w 140"/>
                  <a:gd name="T97" fmla="*/ 48 h 81"/>
                  <a:gd name="T98" fmla="*/ 70 w 140"/>
                  <a:gd name="T99" fmla="*/ 59 h 81"/>
                  <a:gd name="T100" fmla="*/ 59 w 140"/>
                  <a:gd name="T101" fmla="*/ 48 h 81"/>
                  <a:gd name="T102" fmla="*/ 70 w 140"/>
                  <a:gd name="T103" fmla="*/ 36 h 81"/>
                  <a:gd name="T104" fmla="*/ 82 w 140"/>
                  <a:gd name="T105" fmla="*/ 48 h 81"/>
                  <a:gd name="T106" fmla="*/ 104 w 140"/>
                  <a:gd name="T107" fmla="*/ 48 h 81"/>
                  <a:gd name="T108" fmla="*/ 97 w 140"/>
                  <a:gd name="T109" fmla="*/ 55 h 81"/>
                  <a:gd name="T110" fmla="*/ 90 w 140"/>
                  <a:gd name="T111" fmla="*/ 48 h 81"/>
                  <a:gd name="T112" fmla="*/ 97 w 140"/>
                  <a:gd name="T113" fmla="*/ 41 h 81"/>
                  <a:gd name="T114" fmla="*/ 104 w 140"/>
                  <a:gd name="T115" fmla="*/ 48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0" h="81">
                    <a:moveTo>
                      <a:pt x="116" y="22"/>
                    </a:moveTo>
                    <a:cubicBezTo>
                      <a:pt x="114" y="17"/>
                      <a:pt x="110" y="12"/>
                      <a:pt x="102" y="9"/>
                    </a:cubicBezTo>
                    <a:cubicBezTo>
                      <a:pt x="101" y="8"/>
                      <a:pt x="97" y="7"/>
                      <a:pt x="92" y="7"/>
                    </a:cubicBezTo>
                    <a:cubicBezTo>
                      <a:pt x="88" y="7"/>
                      <a:pt x="85" y="8"/>
                      <a:pt x="82" y="9"/>
                    </a:cubicBezTo>
                    <a:cubicBezTo>
                      <a:pt x="79" y="7"/>
                      <a:pt x="75" y="5"/>
                      <a:pt x="69" y="5"/>
                    </a:cubicBezTo>
                    <a:cubicBezTo>
                      <a:pt x="68" y="5"/>
                      <a:pt x="66" y="6"/>
                      <a:pt x="64" y="6"/>
                    </a:cubicBezTo>
                    <a:cubicBezTo>
                      <a:pt x="61" y="3"/>
                      <a:pt x="55" y="0"/>
                      <a:pt x="46" y="0"/>
                    </a:cubicBezTo>
                    <a:cubicBezTo>
                      <a:pt x="41" y="0"/>
                      <a:pt x="37" y="1"/>
                      <a:pt x="31" y="3"/>
                    </a:cubicBezTo>
                    <a:cubicBezTo>
                      <a:pt x="31" y="4"/>
                      <a:pt x="18" y="11"/>
                      <a:pt x="18" y="28"/>
                    </a:cubicBezTo>
                    <a:cubicBezTo>
                      <a:pt x="17" y="29"/>
                      <a:pt x="17" y="30"/>
                      <a:pt x="16" y="31"/>
                    </a:cubicBezTo>
                    <a:cubicBezTo>
                      <a:pt x="14" y="31"/>
                      <a:pt x="12" y="33"/>
                      <a:pt x="10" y="34"/>
                    </a:cubicBezTo>
                    <a:cubicBezTo>
                      <a:pt x="5" y="38"/>
                      <a:pt x="0" y="45"/>
                      <a:pt x="0" y="56"/>
                    </a:cubicBezTo>
                    <a:cubicBezTo>
                      <a:pt x="0" y="73"/>
                      <a:pt x="15" y="80"/>
                      <a:pt x="24" y="81"/>
                    </a:cubicBezTo>
                    <a:cubicBezTo>
                      <a:pt x="109" y="81"/>
                      <a:pt x="109" y="81"/>
                      <a:pt x="109" y="81"/>
                    </a:cubicBezTo>
                    <a:cubicBezTo>
                      <a:pt x="109" y="81"/>
                      <a:pt x="110" y="81"/>
                      <a:pt x="110" y="81"/>
                    </a:cubicBezTo>
                    <a:cubicBezTo>
                      <a:pt x="127" y="81"/>
                      <a:pt x="140" y="67"/>
                      <a:pt x="140" y="51"/>
                    </a:cubicBezTo>
                    <a:cubicBezTo>
                      <a:pt x="140" y="37"/>
                      <a:pt x="130" y="24"/>
                      <a:pt x="116" y="22"/>
                    </a:cubicBezTo>
                    <a:close/>
                    <a:moveTo>
                      <a:pt x="110" y="76"/>
                    </a:moveTo>
                    <a:cubicBezTo>
                      <a:pt x="110" y="76"/>
                      <a:pt x="109" y="76"/>
                      <a:pt x="109" y="76"/>
                    </a:cubicBezTo>
                    <a:cubicBezTo>
                      <a:pt x="24" y="76"/>
                      <a:pt x="24" y="76"/>
                      <a:pt x="24" y="76"/>
                    </a:cubicBezTo>
                    <a:cubicBezTo>
                      <a:pt x="19" y="75"/>
                      <a:pt x="5" y="71"/>
                      <a:pt x="5" y="56"/>
                    </a:cubicBezTo>
                    <a:cubicBezTo>
                      <a:pt x="5" y="47"/>
                      <a:pt x="9" y="41"/>
                      <a:pt x="13" y="38"/>
                    </a:cubicBezTo>
                    <a:cubicBezTo>
                      <a:pt x="15" y="37"/>
                      <a:pt x="17" y="36"/>
                      <a:pt x="19" y="35"/>
                    </a:cubicBezTo>
                    <a:cubicBezTo>
                      <a:pt x="20" y="35"/>
                      <a:pt x="20" y="35"/>
                      <a:pt x="20" y="35"/>
                    </a:cubicBezTo>
                    <a:cubicBezTo>
                      <a:pt x="20" y="34"/>
                      <a:pt x="20" y="34"/>
                      <a:pt x="20" y="34"/>
                    </a:cubicBezTo>
                    <a:cubicBezTo>
                      <a:pt x="21" y="33"/>
                      <a:pt x="21" y="32"/>
                      <a:pt x="22" y="31"/>
                    </a:cubicBezTo>
                    <a:cubicBezTo>
                      <a:pt x="23" y="30"/>
                      <a:pt x="23" y="30"/>
                      <a:pt x="23" y="30"/>
                    </a:cubicBezTo>
                    <a:cubicBezTo>
                      <a:pt x="23" y="29"/>
                      <a:pt x="23" y="29"/>
                      <a:pt x="23" y="29"/>
                    </a:cubicBezTo>
                    <a:cubicBezTo>
                      <a:pt x="22" y="14"/>
                      <a:pt x="33" y="8"/>
                      <a:pt x="34" y="8"/>
                    </a:cubicBezTo>
                    <a:cubicBezTo>
                      <a:pt x="38" y="6"/>
                      <a:pt x="42" y="5"/>
                      <a:pt x="46" y="5"/>
                    </a:cubicBezTo>
                    <a:cubicBezTo>
                      <a:pt x="53" y="5"/>
                      <a:pt x="58" y="8"/>
                      <a:pt x="61" y="11"/>
                    </a:cubicBezTo>
                    <a:cubicBezTo>
                      <a:pt x="63" y="12"/>
                      <a:pt x="63" y="12"/>
                      <a:pt x="63" y="12"/>
                    </a:cubicBezTo>
                    <a:cubicBezTo>
                      <a:pt x="64" y="11"/>
                      <a:pt x="64" y="11"/>
                      <a:pt x="64" y="11"/>
                    </a:cubicBezTo>
                    <a:cubicBezTo>
                      <a:pt x="70" y="10"/>
                      <a:pt x="76" y="11"/>
                      <a:pt x="80" y="14"/>
                    </a:cubicBezTo>
                    <a:cubicBezTo>
                      <a:pt x="81" y="15"/>
                      <a:pt x="81" y="15"/>
                      <a:pt x="81" y="15"/>
                    </a:cubicBezTo>
                    <a:cubicBezTo>
                      <a:pt x="83" y="14"/>
                      <a:pt x="83" y="14"/>
                      <a:pt x="83" y="14"/>
                    </a:cubicBezTo>
                    <a:cubicBezTo>
                      <a:pt x="85" y="13"/>
                      <a:pt x="89" y="12"/>
                      <a:pt x="92" y="12"/>
                    </a:cubicBezTo>
                    <a:cubicBezTo>
                      <a:pt x="96" y="12"/>
                      <a:pt x="100" y="13"/>
                      <a:pt x="100" y="14"/>
                    </a:cubicBezTo>
                    <a:cubicBezTo>
                      <a:pt x="106" y="16"/>
                      <a:pt x="109" y="20"/>
                      <a:pt x="111" y="25"/>
                    </a:cubicBezTo>
                    <a:cubicBezTo>
                      <a:pt x="112" y="27"/>
                      <a:pt x="112" y="27"/>
                      <a:pt x="112" y="27"/>
                    </a:cubicBezTo>
                    <a:cubicBezTo>
                      <a:pt x="113" y="27"/>
                      <a:pt x="113" y="27"/>
                      <a:pt x="113" y="27"/>
                    </a:cubicBezTo>
                    <a:cubicBezTo>
                      <a:pt x="126" y="28"/>
                      <a:pt x="135" y="39"/>
                      <a:pt x="135" y="51"/>
                    </a:cubicBezTo>
                    <a:cubicBezTo>
                      <a:pt x="135" y="65"/>
                      <a:pt x="124" y="76"/>
                      <a:pt x="110" y="76"/>
                    </a:cubicBezTo>
                    <a:close/>
                    <a:moveTo>
                      <a:pt x="51" y="48"/>
                    </a:moveTo>
                    <a:cubicBezTo>
                      <a:pt x="51" y="52"/>
                      <a:pt x="47" y="55"/>
                      <a:pt x="43" y="55"/>
                    </a:cubicBezTo>
                    <a:cubicBezTo>
                      <a:pt x="39" y="55"/>
                      <a:pt x="36" y="52"/>
                      <a:pt x="36" y="48"/>
                    </a:cubicBezTo>
                    <a:cubicBezTo>
                      <a:pt x="36" y="44"/>
                      <a:pt x="39" y="41"/>
                      <a:pt x="43" y="41"/>
                    </a:cubicBezTo>
                    <a:cubicBezTo>
                      <a:pt x="47" y="41"/>
                      <a:pt x="51" y="44"/>
                      <a:pt x="51" y="48"/>
                    </a:cubicBezTo>
                    <a:close/>
                    <a:moveTo>
                      <a:pt x="82" y="48"/>
                    </a:moveTo>
                    <a:cubicBezTo>
                      <a:pt x="82" y="54"/>
                      <a:pt x="76" y="59"/>
                      <a:pt x="70" y="59"/>
                    </a:cubicBezTo>
                    <a:cubicBezTo>
                      <a:pt x="64" y="59"/>
                      <a:pt x="59" y="54"/>
                      <a:pt x="59" y="48"/>
                    </a:cubicBezTo>
                    <a:cubicBezTo>
                      <a:pt x="59" y="42"/>
                      <a:pt x="64" y="36"/>
                      <a:pt x="70" y="36"/>
                    </a:cubicBezTo>
                    <a:cubicBezTo>
                      <a:pt x="76" y="36"/>
                      <a:pt x="82" y="42"/>
                      <a:pt x="82" y="48"/>
                    </a:cubicBezTo>
                    <a:close/>
                    <a:moveTo>
                      <a:pt x="104" y="48"/>
                    </a:moveTo>
                    <a:cubicBezTo>
                      <a:pt x="104" y="52"/>
                      <a:pt x="101" y="55"/>
                      <a:pt x="97" y="55"/>
                    </a:cubicBezTo>
                    <a:cubicBezTo>
                      <a:pt x="93" y="55"/>
                      <a:pt x="90" y="52"/>
                      <a:pt x="90" y="48"/>
                    </a:cubicBezTo>
                    <a:cubicBezTo>
                      <a:pt x="90" y="44"/>
                      <a:pt x="93" y="41"/>
                      <a:pt x="97" y="41"/>
                    </a:cubicBezTo>
                    <a:cubicBezTo>
                      <a:pt x="101" y="41"/>
                      <a:pt x="104" y="44"/>
                      <a:pt x="104" y="48"/>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 name="Freeform 134"/>
              <p:cNvSpPr>
                <a:spLocks noEditPoints="1"/>
              </p:cNvSpPr>
              <p:nvPr userDrawn="1"/>
            </p:nvSpPr>
            <p:spPr bwMode="auto">
              <a:xfrm>
                <a:off x="3503" y="872"/>
                <a:ext cx="235" cy="136"/>
              </a:xfrm>
              <a:custGeom>
                <a:avLst/>
                <a:gdLst>
                  <a:gd name="T0" fmla="*/ 116 w 140"/>
                  <a:gd name="T1" fmla="*/ 22 h 81"/>
                  <a:gd name="T2" fmla="*/ 102 w 140"/>
                  <a:gd name="T3" fmla="*/ 9 h 81"/>
                  <a:gd name="T4" fmla="*/ 92 w 140"/>
                  <a:gd name="T5" fmla="*/ 7 h 81"/>
                  <a:gd name="T6" fmla="*/ 82 w 140"/>
                  <a:gd name="T7" fmla="*/ 10 h 81"/>
                  <a:gd name="T8" fmla="*/ 70 w 140"/>
                  <a:gd name="T9" fmla="*/ 6 h 81"/>
                  <a:gd name="T10" fmla="*/ 64 w 140"/>
                  <a:gd name="T11" fmla="*/ 6 h 81"/>
                  <a:gd name="T12" fmla="*/ 46 w 140"/>
                  <a:gd name="T13" fmla="*/ 0 h 81"/>
                  <a:gd name="T14" fmla="*/ 32 w 140"/>
                  <a:gd name="T15" fmla="*/ 4 h 81"/>
                  <a:gd name="T16" fmla="*/ 18 w 140"/>
                  <a:gd name="T17" fmla="*/ 28 h 81"/>
                  <a:gd name="T18" fmla="*/ 16 w 140"/>
                  <a:gd name="T19" fmla="*/ 31 h 81"/>
                  <a:gd name="T20" fmla="*/ 10 w 140"/>
                  <a:gd name="T21" fmla="*/ 35 h 81"/>
                  <a:gd name="T22" fmla="*/ 0 w 140"/>
                  <a:gd name="T23" fmla="*/ 56 h 81"/>
                  <a:gd name="T24" fmla="*/ 24 w 140"/>
                  <a:gd name="T25" fmla="*/ 81 h 81"/>
                  <a:gd name="T26" fmla="*/ 109 w 140"/>
                  <a:gd name="T27" fmla="*/ 81 h 81"/>
                  <a:gd name="T28" fmla="*/ 111 w 140"/>
                  <a:gd name="T29" fmla="*/ 81 h 81"/>
                  <a:gd name="T30" fmla="*/ 140 w 140"/>
                  <a:gd name="T31" fmla="*/ 51 h 81"/>
                  <a:gd name="T32" fmla="*/ 116 w 140"/>
                  <a:gd name="T33" fmla="*/ 22 h 81"/>
                  <a:gd name="T34" fmla="*/ 111 w 140"/>
                  <a:gd name="T35" fmla="*/ 76 h 81"/>
                  <a:gd name="T36" fmla="*/ 109 w 140"/>
                  <a:gd name="T37" fmla="*/ 76 h 81"/>
                  <a:gd name="T38" fmla="*/ 24 w 140"/>
                  <a:gd name="T39" fmla="*/ 76 h 81"/>
                  <a:gd name="T40" fmla="*/ 5 w 140"/>
                  <a:gd name="T41" fmla="*/ 56 h 81"/>
                  <a:gd name="T42" fmla="*/ 13 w 140"/>
                  <a:gd name="T43" fmla="*/ 39 h 81"/>
                  <a:gd name="T44" fmla="*/ 19 w 140"/>
                  <a:gd name="T45" fmla="*/ 35 h 81"/>
                  <a:gd name="T46" fmla="*/ 20 w 140"/>
                  <a:gd name="T47" fmla="*/ 35 h 81"/>
                  <a:gd name="T48" fmla="*/ 20 w 140"/>
                  <a:gd name="T49" fmla="*/ 34 h 81"/>
                  <a:gd name="T50" fmla="*/ 22 w 140"/>
                  <a:gd name="T51" fmla="*/ 31 h 81"/>
                  <a:gd name="T52" fmla="*/ 23 w 140"/>
                  <a:gd name="T53" fmla="*/ 31 h 81"/>
                  <a:gd name="T54" fmla="*/ 23 w 140"/>
                  <a:gd name="T55" fmla="*/ 29 h 81"/>
                  <a:gd name="T56" fmla="*/ 34 w 140"/>
                  <a:gd name="T57" fmla="*/ 8 h 81"/>
                  <a:gd name="T58" fmla="*/ 46 w 140"/>
                  <a:gd name="T59" fmla="*/ 5 h 81"/>
                  <a:gd name="T60" fmla="*/ 62 w 140"/>
                  <a:gd name="T61" fmla="*/ 11 h 81"/>
                  <a:gd name="T62" fmla="*/ 63 w 140"/>
                  <a:gd name="T63" fmla="*/ 12 h 81"/>
                  <a:gd name="T64" fmla="*/ 64 w 140"/>
                  <a:gd name="T65" fmla="*/ 12 h 81"/>
                  <a:gd name="T66" fmla="*/ 80 w 140"/>
                  <a:gd name="T67" fmla="*/ 15 h 81"/>
                  <a:gd name="T68" fmla="*/ 81 w 140"/>
                  <a:gd name="T69" fmla="*/ 16 h 81"/>
                  <a:gd name="T70" fmla="*/ 83 w 140"/>
                  <a:gd name="T71" fmla="*/ 15 h 81"/>
                  <a:gd name="T72" fmla="*/ 92 w 140"/>
                  <a:gd name="T73" fmla="*/ 12 h 81"/>
                  <a:gd name="T74" fmla="*/ 100 w 140"/>
                  <a:gd name="T75" fmla="*/ 14 h 81"/>
                  <a:gd name="T76" fmla="*/ 111 w 140"/>
                  <a:gd name="T77" fmla="*/ 25 h 81"/>
                  <a:gd name="T78" fmla="*/ 112 w 140"/>
                  <a:gd name="T79" fmla="*/ 27 h 81"/>
                  <a:gd name="T80" fmla="*/ 113 w 140"/>
                  <a:gd name="T81" fmla="*/ 27 h 81"/>
                  <a:gd name="T82" fmla="*/ 135 w 140"/>
                  <a:gd name="T83" fmla="*/ 51 h 81"/>
                  <a:gd name="T84" fmla="*/ 111 w 140"/>
                  <a:gd name="T85" fmla="*/ 76 h 81"/>
                  <a:gd name="T86" fmla="*/ 51 w 140"/>
                  <a:gd name="T87" fmla="*/ 48 h 81"/>
                  <a:gd name="T88" fmla="*/ 43 w 140"/>
                  <a:gd name="T89" fmla="*/ 56 h 81"/>
                  <a:gd name="T90" fmla="*/ 36 w 140"/>
                  <a:gd name="T91" fmla="*/ 48 h 81"/>
                  <a:gd name="T92" fmla="*/ 43 w 140"/>
                  <a:gd name="T93" fmla="*/ 41 h 81"/>
                  <a:gd name="T94" fmla="*/ 51 w 140"/>
                  <a:gd name="T95" fmla="*/ 48 h 81"/>
                  <a:gd name="T96" fmla="*/ 82 w 140"/>
                  <a:gd name="T97" fmla="*/ 48 h 81"/>
                  <a:gd name="T98" fmla="*/ 70 w 140"/>
                  <a:gd name="T99" fmla="*/ 60 h 81"/>
                  <a:gd name="T100" fmla="*/ 59 w 140"/>
                  <a:gd name="T101" fmla="*/ 48 h 81"/>
                  <a:gd name="T102" fmla="*/ 70 w 140"/>
                  <a:gd name="T103" fmla="*/ 37 h 81"/>
                  <a:gd name="T104" fmla="*/ 82 w 140"/>
                  <a:gd name="T105" fmla="*/ 48 h 81"/>
                  <a:gd name="T106" fmla="*/ 104 w 140"/>
                  <a:gd name="T107" fmla="*/ 48 h 81"/>
                  <a:gd name="T108" fmla="*/ 97 w 140"/>
                  <a:gd name="T109" fmla="*/ 56 h 81"/>
                  <a:gd name="T110" fmla="*/ 90 w 140"/>
                  <a:gd name="T111" fmla="*/ 48 h 81"/>
                  <a:gd name="T112" fmla="*/ 97 w 140"/>
                  <a:gd name="T113" fmla="*/ 41 h 81"/>
                  <a:gd name="T114" fmla="*/ 104 w 140"/>
                  <a:gd name="T115" fmla="*/ 48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0" h="81">
                    <a:moveTo>
                      <a:pt x="116" y="22"/>
                    </a:moveTo>
                    <a:cubicBezTo>
                      <a:pt x="114" y="18"/>
                      <a:pt x="110" y="12"/>
                      <a:pt x="102" y="9"/>
                    </a:cubicBezTo>
                    <a:cubicBezTo>
                      <a:pt x="101" y="9"/>
                      <a:pt x="97" y="7"/>
                      <a:pt x="92" y="7"/>
                    </a:cubicBezTo>
                    <a:cubicBezTo>
                      <a:pt x="88" y="7"/>
                      <a:pt x="85" y="8"/>
                      <a:pt x="82" y="10"/>
                    </a:cubicBezTo>
                    <a:cubicBezTo>
                      <a:pt x="79" y="8"/>
                      <a:pt x="75" y="6"/>
                      <a:pt x="70" y="6"/>
                    </a:cubicBezTo>
                    <a:cubicBezTo>
                      <a:pt x="68" y="6"/>
                      <a:pt x="66" y="6"/>
                      <a:pt x="64" y="6"/>
                    </a:cubicBezTo>
                    <a:cubicBezTo>
                      <a:pt x="61" y="4"/>
                      <a:pt x="55" y="0"/>
                      <a:pt x="46" y="0"/>
                    </a:cubicBezTo>
                    <a:cubicBezTo>
                      <a:pt x="41" y="0"/>
                      <a:pt x="37" y="1"/>
                      <a:pt x="32" y="4"/>
                    </a:cubicBezTo>
                    <a:cubicBezTo>
                      <a:pt x="31" y="4"/>
                      <a:pt x="18" y="11"/>
                      <a:pt x="18" y="28"/>
                    </a:cubicBezTo>
                    <a:cubicBezTo>
                      <a:pt x="17" y="29"/>
                      <a:pt x="17" y="30"/>
                      <a:pt x="16" y="31"/>
                    </a:cubicBezTo>
                    <a:cubicBezTo>
                      <a:pt x="14" y="32"/>
                      <a:pt x="12" y="33"/>
                      <a:pt x="10" y="35"/>
                    </a:cubicBezTo>
                    <a:cubicBezTo>
                      <a:pt x="5" y="38"/>
                      <a:pt x="0" y="45"/>
                      <a:pt x="0" y="56"/>
                    </a:cubicBezTo>
                    <a:cubicBezTo>
                      <a:pt x="0" y="73"/>
                      <a:pt x="15" y="81"/>
                      <a:pt x="24" y="81"/>
                    </a:cubicBezTo>
                    <a:cubicBezTo>
                      <a:pt x="109" y="81"/>
                      <a:pt x="109" y="81"/>
                      <a:pt x="109" y="81"/>
                    </a:cubicBezTo>
                    <a:cubicBezTo>
                      <a:pt x="109" y="81"/>
                      <a:pt x="110" y="81"/>
                      <a:pt x="111" y="81"/>
                    </a:cubicBezTo>
                    <a:cubicBezTo>
                      <a:pt x="127" y="81"/>
                      <a:pt x="140" y="68"/>
                      <a:pt x="140" y="51"/>
                    </a:cubicBezTo>
                    <a:cubicBezTo>
                      <a:pt x="140" y="37"/>
                      <a:pt x="130" y="25"/>
                      <a:pt x="116" y="22"/>
                    </a:cubicBezTo>
                    <a:close/>
                    <a:moveTo>
                      <a:pt x="111" y="76"/>
                    </a:moveTo>
                    <a:cubicBezTo>
                      <a:pt x="110" y="76"/>
                      <a:pt x="110" y="76"/>
                      <a:pt x="109" y="76"/>
                    </a:cubicBezTo>
                    <a:cubicBezTo>
                      <a:pt x="24" y="76"/>
                      <a:pt x="24" y="76"/>
                      <a:pt x="24" y="76"/>
                    </a:cubicBezTo>
                    <a:cubicBezTo>
                      <a:pt x="19" y="76"/>
                      <a:pt x="5" y="71"/>
                      <a:pt x="5" y="56"/>
                    </a:cubicBezTo>
                    <a:cubicBezTo>
                      <a:pt x="5" y="47"/>
                      <a:pt x="9" y="42"/>
                      <a:pt x="13" y="39"/>
                    </a:cubicBezTo>
                    <a:cubicBezTo>
                      <a:pt x="15" y="37"/>
                      <a:pt x="17" y="36"/>
                      <a:pt x="19" y="35"/>
                    </a:cubicBezTo>
                    <a:cubicBezTo>
                      <a:pt x="20" y="35"/>
                      <a:pt x="20" y="35"/>
                      <a:pt x="20" y="35"/>
                    </a:cubicBezTo>
                    <a:cubicBezTo>
                      <a:pt x="20" y="34"/>
                      <a:pt x="20" y="34"/>
                      <a:pt x="20" y="34"/>
                    </a:cubicBezTo>
                    <a:cubicBezTo>
                      <a:pt x="21" y="33"/>
                      <a:pt x="21" y="32"/>
                      <a:pt x="22" y="31"/>
                    </a:cubicBezTo>
                    <a:cubicBezTo>
                      <a:pt x="23" y="31"/>
                      <a:pt x="23" y="31"/>
                      <a:pt x="23" y="31"/>
                    </a:cubicBezTo>
                    <a:cubicBezTo>
                      <a:pt x="23" y="29"/>
                      <a:pt x="23" y="29"/>
                      <a:pt x="23" y="29"/>
                    </a:cubicBezTo>
                    <a:cubicBezTo>
                      <a:pt x="23" y="15"/>
                      <a:pt x="34" y="9"/>
                      <a:pt x="34" y="8"/>
                    </a:cubicBezTo>
                    <a:cubicBezTo>
                      <a:pt x="38" y="6"/>
                      <a:pt x="42" y="5"/>
                      <a:pt x="46" y="5"/>
                    </a:cubicBezTo>
                    <a:cubicBezTo>
                      <a:pt x="53" y="5"/>
                      <a:pt x="59" y="8"/>
                      <a:pt x="62" y="11"/>
                    </a:cubicBezTo>
                    <a:cubicBezTo>
                      <a:pt x="63" y="12"/>
                      <a:pt x="63" y="12"/>
                      <a:pt x="63" y="12"/>
                    </a:cubicBezTo>
                    <a:cubicBezTo>
                      <a:pt x="64" y="12"/>
                      <a:pt x="64" y="12"/>
                      <a:pt x="64" y="12"/>
                    </a:cubicBezTo>
                    <a:cubicBezTo>
                      <a:pt x="70" y="10"/>
                      <a:pt x="76" y="11"/>
                      <a:pt x="80" y="15"/>
                    </a:cubicBezTo>
                    <a:cubicBezTo>
                      <a:pt x="81" y="16"/>
                      <a:pt x="81" y="16"/>
                      <a:pt x="81" y="16"/>
                    </a:cubicBezTo>
                    <a:cubicBezTo>
                      <a:pt x="83" y="15"/>
                      <a:pt x="83" y="15"/>
                      <a:pt x="83" y="15"/>
                    </a:cubicBezTo>
                    <a:cubicBezTo>
                      <a:pt x="85" y="13"/>
                      <a:pt x="89" y="12"/>
                      <a:pt x="92" y="12"/>
                    </a:cubicBezTo>
                    <a:cubicBezTo>
                      <a:pt x="96" y="12"/>
                      <a:pt x="100" y="14"/>
                      <a:pt x="100" y="14"/>
                    </a:cubicBezTo>
                    <a:cubicBezTo>
                      <a:pt x="106" y="16"/>
                      <a:pt x="110" y="20"/>
                      <a:pt x="111" y="25"/>
                    </a:cubicBezTo>
                    <a:cubicBezTo>
                      <a:pt x="112" y="27"/>
                      <a:pt x="112" y="27"/>
                      <a:pt x="112" y="27"/>
                    </a:cubicBezTo>
                    <a:cubicBezTo>
                      <a:pt x="113" y="27"/>
                      <a:pt x="113" y="27"/>
                      <a:pt x="113" y="27"/>
                    </a:cubicBezTo>
                    <a:cubicBezTo>
                      <a:pt x="126" y="29"/>
                      <a:pt x="135" y="39"/>
                      <a:pt x="135" y="51"/>
                    </a:cubicBezTo>
                    <a:cubicBezTo>
                      <a:pt x="135" y="65"/>
                      <a:pt x="124" y="76"/>
                      <a:pt x="111" y="76"/>
                    </a:cubicBezTo>
                    <a:close/>
                    <a:moveTo>
                      <a:pt x="51" y="48"/>
                    </a:moveTo>
                    <a:cubicBezTo>
                      <a:pt x="51" y="52"/>
                      <a:pt x="47" y="56"/>
                      <a:pt x="43" y="56"/>
                    </a:cubicBezTo>
                    <a:cubicBezTo>
                      <a:pt x="39" y="56"/>
                      <a:pt x="36" y="52"/>
                      <a:pt x="36" y="48"/>
                    </a:cubicBezTo>
                    <a:cubicBezTo>
                      <a:pt x="36" y="44"/>
                      <a:pt x="39" y="41"/>
                      <a:pt x="43" y="41"/>
                    </a:cubicBezTo>
                    <a:cubicBezTo>
                      <a:pt x="47" y="41"/>
                      <a:pt x="51" y="44"/>
                      <a:pt x="51" y="48"/>
                    </a:cubicBezTo>
                    <a:close/>
                    <a:moveTo>
                      <a:pt x="82" y="48"/>
                    </a:moveTo>
                    <a:cubicBezTo>
                      <a:pt x="82" y="55"/>
                      <a:pt x="77" y="60"/>
                      <a:pt x="70" y="60"/>
                    </a:cubicBezTo>
                    <a:cubicBezTo>
                      <a:pt x="64" y="60"/>
                      <a:pt x="59" y="55"/>
                      <a:pt x="59" y="48"/>
                    </a:cubicBezTo>
                    <a:cubicBezTo>
                      <a:pt x="59" y="42"/>
                      <a:pt x="64" y="37"/>
                      <a:pt x="70" y="37"/>
                    </a:cubicBezTo>
                    <a:cubicBezTo>
                      <a:pt x="77" y="37"/>
                      <a:pt x="82" y="42"/>
                      <a:pt x="82" y="48"/>
                    </a:cubicBezTo>
                    <a:close/>
                    <a:moveTo>
                      <a:pt x="104" y="48"/>
                    </a:moveTo>
                    <a:cubicBezTo>
                      <a:pt x="104" y="52"/>
                      <a:pt x="101" y="56"/>
                      <a:pt x="97" y="56"/>
                    </a:cubicBezTo>
                    <a:cubicBezTo>
                      <a:pt x="93" y="56"/>
                      <a:pt x="90" y="52"/>
                      <a:pt x="90" y="48"/>
                    </a:cubicBezTo>
                    <a:cubicBezTo>
                      <a:pt x="90" y="44"/>
                      <a:pt x="93" y="41"/>
                      <a:pt x="97" y="41"/>
                    </a:cubicBezTo>
                    <a:cubicBezTo>
                      <a:pt x="101" y="41"/>
                      <a:pt x="104" y="44"/>
                      <a:pt x="104" y="48"/>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 name="Freeform 135"/>
              <p:cNvSpPr>
                <a:spLocks noEditPoints="1"/>
              </p:cNvSpPr>
              <p:nvPr userDrawn="1"/>
            </p:nvSpPr>
            <p:spPr bwMode="auto">
              <a:xfrm>
                <a:off x="2776" y="1395"/>
                <a:ext cx="174" cy="165"/>
              </a:xfrm>
              <a:custGeom>
                <a:avLst/>
                <a:gdLst>
                  <a:gd name="T0" fmla="*/ 153 w 174"/>
                  <a:gd name="T1" fmla="*/ 54 h 165"/>
                  <a:gd name="T2" fmla="*/ 153 w 174"/>
                  <a:gd name="T3" fmla="*/ 30 h 165"/>
                  <a:gd name="T4" fmla="*/ 122 w 174"/>
                  <a:gd name="T5" fmla="*/ 30 h 165"/>
                  <a:gd name="T6" fmla="*/ 87 w 174"/>
                  <a:gd name="T7" fmla="*/ 0 h 165"/>
                  <a:gd name="T8" fmla="*/ 49 w 174"/>
                  <a:gd name="T9" fmla="*/ 30 h 165"/>
                  <a:gd name="T10" fmla="*/ 20 w 174"/>
                  <a:gd name="T11" fmla="*/ 30 h 165"/>
                  <a:gd name="T12" fmla="*/ 20 w 174"/>
                  <a:gd name="T13" fmla="*/ 52 h 165"/>
                  <a:gd name="T14" fmla="*/ 0 w 174"/>
                  <a:gd name="T15" fmla="*/ 69 h 165"/>
                  <a:gd name="T16" fmla="*/ 0 w 174"/>
                  <a:gd name="T17" fmla="*/ 165 h 165"/>
                  <a:gd name="T18" fmla="*/ 174 w 174"/>
                  <a:gd name="T19" fmla="*/ 165 h 165"/>
                  <a:gd name="T20" fmla="*/ 174 w 174"/>
                  <a:gd name="T21" fmla="*/ 69 h 165"/>
                  <a:gd name="T22" fmla="*/ 153 w 174"/>
                  <a:gd name="T23" fmla="*/ 54 h 165"/>
                  <a:gd name="T24" fmla="*/ 166 w 174"/>
                  <a:gd name="T25" fmla="*/ 158 h 165"/>
                  <a:gd name="T26" fmla="*/ 7 w 174"/>
                  <a:gd name="T27" fmla="*/ 158 h 165"/>
                  <a:gd name="T28" fmla="*/ 7 w 174"/>
                  <a:gd name="T29" fmla="*/ 74 h 165"/>
                  <a:gd name="T30" fmla="*/ 28 w 174"/>
                  <a:gd name="T31" fmla="*/ 57 h 165"/>
                  <a:gd name="T32" fmla="*/ 28 w 174"/>
                  <a:gd name="T33" fmla="*/ 37 h 165"/>
                  <a:gd name="T34" fmla="*/ 52 w 174"/>
                  <a:gd name="T35" fmla="*/ 37 h 165"/>
                  <a:gd name="T36" fmla="*/ 87 w 174"/>
                  <a:gd name="T37" fmla="*/ 10 h 165"/>
                  <a:gd name="T38" fmla="*/ 119 w 174"/>
                  <a:gd name="T39" fmla="*/ 37 h 165"/>
                  <a:gd name="T40" fmla="*/ 146 w 174"/>
                  <a:gd name="T41" fmla="*/ 37 h 165"/>
                  <a:gd name="T42" fmla="*/ 146 w 174"/>
                  <a:gd name="T43" fmla="*/ 57 h 165"/>
                  <a:gd name="T44" fmla="*/ 166 w 174"/>
                  <a:gd name="T45" fmla="*/ 74 h 165"/>
                  <a:gd name="T46" fmla="*/ 166 w 174"/>
                  <a:gd name="T47" fmla="*/ 158 h 165"/>
                  <a:gd name="T48" fmla="*/ 35 w 174"/>
                  <a:gd name="T49" fmla="*/ 91 h 165"/>
                  <a:gd name="T50" fmla="*/ 87 w 174"/>
                  <a:gd name="T51" fmla="*/ 126 h 165"/>
                  <a:gd name="T52" fmla="*/ 139 w 174"/>
                  <a:gd name="T53" fmla="*/ 92 h 165"/>
                  <a:gd name="T54" fmla="*/ 139 w 174"/>
                  <a:gd name="T55" fmla="*/ 45 h 165"/>
                  <a:gd name="T56" fmla="*/ 35 w 174"/>
                  <a:gd name="T57" fmla="*/ 45 h 165"/>
                  <a:gd name="T58" fmla="*/ 35 w 174"/>
                  <a:gd name="T59" fmla="*/ 91 h 165"/>
                  <a:gd name="T60" fmla="*/ 55 w 174"/>
                  <a:gd name="T61" fmla="*/ 57 h 165"/>
                  <a:gd name="T62" fmla="*/ 119 w 174"/>
                  <a:gd name="T63" fmla="*/ 57 h 165"/>
                  <a:gd name="T64" fmla="*/ 119 w 174"/>
                  <a:gd name="T65" fmla="*/ 65 h 165"/>
                  <a:gd name="T66" fmla="*/ 55 w 174"/>
                  <a:gd name="T67" fmla="*/ 65 h 165"/>
                  <a:gd name="T68" fmla="*/ 55 w 174"/>
                  <a:gd name="T69" fmla="*/ 57 h 165"/>
                  <a:gd name="T70" fmla="*/ 55 w 174"/>
                  <a:gd name="T71" fmla="*/ 79 h 165"/>
                  <a:gd name="T72" fmla="*/ 119 w 174"/>
                  <a:gd name="T73" fmla="*/ 79 h 165"/>
                  <a:gd name="T74" fmla="*/ 119 w 174"/>
                  <a:gd name="T75" fmla="*/ 87 h 165"/>
                  <a:gd name="T76" fmla="*/ 55 w 174"/>
                  <a:gd name="T77" fmla="*/ 87 h 165"/>
                  <a:gd name="T78" fmla="*/ 55 w 174"/>
                  <a:gd name="T79" fmla="*/ 79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74" h="165">
                    <a:moveTo>
                      <a:pt x="153" y="54"/>
                    </a:moveTo>
                    <a:lnTo>
                      <a:pt x="153" y="30"/>
                    </a:lnTo>
                    <a:lnTo>
                      <a:pt x="122" y="30"/>
                    </a:lnTo>
                    <a:lnTo>
                      <a:pt x="87" y="0"/>
                    </a:lnTo>
                    <a:lnTo>
                      <a:pt x="49" y="30"/>
                    </a:lnTo>
                    <a:lnTo>
                      <a:pt x="20" y="30"/>
                    </a:lnTo>
                    <a:lnTo>
                      <a:pt x="20" y="52"/>
                    </a:lnTo>
                    <a:lnTo>
                      <a:pt x="0" y="69"/>
                    </a:lnTo>
                    <a:lnTo>
                      <a:pt x="0" y="165"/>
                    </a:lnTo>
                    <a:lnTo>
                      <a:pt x="174" y="165"/>
                    </a:lnTo>
                    <a:lnTo>
                      <a:pt x="174" y="69"/>
                    </a:lnTo>
                    <a:lnTo>
                      <a:pt x="153" y="54"/>
                    </a:lnTo>
                    <a:close/>
                    <a:moveTo>
                      <a:pt x="166" y="158"/>
                    </a:moveTo>
                    <a:lnTo>
                      <a:pt x="7" y="158"/>
                    </a:lnTo>
                    <a:lnTo>
                      <a:pt x="7" y="74"/>
                    </a:lnTo>
                    <a:lnTo>
                      <a:pt x="28" y="57"/>
                    </a:lnTo>
                    <a:lnTo>
                      <a:pt x="28" y="37"/>
                    </a:lnTo>
                    <a:lnTo>
                      <a:pt x="52" y="37"/>
                    </a:lnTo>
                    <a:lnTo>
                      <a:pt x="87" y="10"/>
                    </a:lnTo>
                    <a:lnTo>
                      <a:pt x="119" y="37"/>
                    </a:lnTo>
                    <a:lnTo>
                      <a:pt x="146" y="37"/>
                    </a:lnTo>
                    <a:lnTo>
                      <a:pt x="146" y="57"/>
                    </a:lnTo>
                    <a:lnTo>
                      <a:pt x="166" y="74"/>
                    </a:lnTo>
                    <a:lnTo>
                      <a:pt x="166" y="158"/>
                    </a:lnTo>
                    <a:close/>
                    <a:moveTo>
                      <a:pt x="35" y="91"/>
                    </a:moveTo>
                    <a:lnTo>
                      <a:pt x="87" y="126"/>
                    </a:lnTo>
                    <a:lnTo>
                      <a:pt x="139" y="92"/>
                    </a:lnTo>
                    <a:lnTo>
                      <a:pt x="139" y="45"/>
                    </a:lnTo>
                    <a:lnTo>
                      <a:pt x="35" y="45"/>
                    </a:lnTo>
                    <a:lnTo>
                      <a:pt x="35" y="91"/>
                    </a:lnTo>
                    <a:close/>
                    <a:moveTo>
                      <a:pt x="55" y="57"/>
                    </a:moveTo>
                    <a:lnTo>
                      <a:pt x="119" y="57"/>
                    </a:lnTo>
                    <a:lnTo>
                      <a:pt x="119" y="65"/>
                    </a:lnTo>
                    <a:lnTo>
                      <a:pt x="55" y="65"/>
                    </a:lnTo>
                    <a:lnTo>
                      <a:pt x="55" y="57"/>
                    </a:lnTo>
                    <a:close/>
                    <a:moveTo>
                      <a:pt x="55" y="79"/>
                    </a:moveTo>
                    <a:lnTo>
                      <a:pt x="119" y="79"/>
                    </a:lnTo>
                    <a:lnTo>
                      <a:pt x="119" y="87"/>
                    </a:lnTo>
                    <a:lnTo>
                      <a:pt x="55" y="87"/>
                    </a:lnTo>
                    <a:lnTo>
                      <a:pt x="55" y="79"/>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 name="Freeform 136"/>
              <p:cNvSpPr>
                <a:spLocks noEditPoints="1"/>
              </p:cNvSpPr>
              <p:nvPr userDrawn="1"/>
            </p:nvSpPr>
            <p:spPr bwMode="auto">
              <a:xfrm>
                <a:off x="7221" y="316"/>
                <a:ext cx="175" cy="163"/>
              </a:xfrm>
              <a:custGeom>
                <a:avLst/>
                <a:gdLst>
                  <a:gd name="T0" fmla="*/ 153 w 175"/>
                  <a:gd name="T1" fmla="*/ 52 h 163"/>
                  <a:gd name="T2" fmla="*/ 153 w 175"/>
                  <a:gd name="T3" fmla="*/ 28 h 163"/>
                  <a:gd name="T4" fmla="*/ 123 w 175"/>
                  <a:gd name="T5" fmla="*/ 28 h 163"/>
                  <a:gd name="T6" fmla="*/ 88 w 175"/>
                  <a:gd name="T7" fmla="*/ 0 h 163"/>
                  <a:gd name="T8" fmla="*/ 49 w 175"/>
                  <a:gd name="T9" fmla="*/ 28 h 163"/>
                  <a:gd name="T10" fmla="*/ 20 w 175"/>
                  <a:gd name="T11" fmla="*/ 28 h 163"/>
                  <a:gd name="T12" fmla="*/ 20 w 175"/>
                  <a:gd name="T13" fmla="*/ 52 h 163"/>
                  <a:gd name="T14" fmla="*/ 0 w 175"/>
                  <a:gd name="T15" fmla="*/ 69 h 163"/>
                  <a:gd name="T16" fmla="*/ 0 w 175"/>
                  <a:gd name="T17" fmla="*/ 163 h 163"/>
                  <a:gd name="T18" fmla="*/ 175 w 175"/>
                  <a:gd name="T19" fmla="*/ 163 h 163"/>
                  <a:gd name="T20" fmla="*/ 175 w 175"/>
                  <a:gd name="T21" fmla="*/ 69 h 163"/>
                  <a:gd name="T22" fmla="*/ 153 w 175"/>
                  <a:gd name="T23" fmla="*/ 52 h 163"/>
                  <a:gd name="T24" fmla="*/ 166 w 175"/>
                  <a:gd name="T25" fmla="*/ 156 h 163"/>
                  <a:gd name="T26" fmla="*/ 7 w 175"/>
                  <a:gd name="T27" fmla="*/ 156 h 163"/>
                  <a:gd name="T28" fmla="*/ 7 w 175"/>
                  <a:gd name="T29" fmla="*/ 72 h 163"/>
                  <a:gd name="T30" fmla="*/ 29 w 175"/>
                  <a:gd name="T31" fmla="*/ 55 h 163"/>
                  <a:gd name="T32" fmla="*/ 29 w 175"/>
                  <a:gd name="T33" fmla="*/ 37 h 163"/>
                  <a:gd name="T34" fmla="*/ 52 w 175"/>
                  <a:gd name="T35" fmla="*/ 37 h 163"/>
                  <a:gd name="T36" fmla="*/ 88 w 175"/>
                  <a:gd name="T37" fmla="*/ 8 h 163"/>
                  <a:gd name="T38" fmla="*/ 119 w 175"/>
                  <a:gd name="T39" fmla="*/ 37 h 163"/>
                  <a:gd name="T40" fmla="*/ 146 w 175"/>
                  <a:gd name="T41" fmla="*/ 37 h 163"/>
                  <a:gd name="T42" fmla="*/ 146 w 175"/>
                  <a:gd name="T43" fmla="*/ 57 h 163"/>
                  <a:gd name="T44" fmla="*/ 166 w 175"/>
                  <a:gd name="T45" fmla="*/ 72 h 163"/>
                  <a:gd name="T46" fmla="*/ 166 w 175"/>
                  <a:gd name="T47" fmla="*/ 156 h 163"/>
                  <a:gd name="T48" fmla="*/ 36 w 175"/>
                  <a:gd name="T49" fmla="*/ 91 h 163"/>
                  <a:gd name="T50" fmla="*/ 88 w 175"/>
                  <a:gd name="T51" fmla="*/ 124 h 163"/>
                  <a:gd name="T52" fmla="*/ 140 w 175"/>
                  <a:gd name="T53" fmla="*/ 91 h 163"/>
                  <a:gd name="T54" fmla="*/ 140 w 175"/>
                  <a:gd name="T55" fmla="*/ 45 h 163"/>
                  <a:gd name="T56" fmla="*/ 36 w 175"/>
                  <a:gd name="T57" fmla="*/ 45 h 163"/>
                  <a:gd name="T58" fmla="*/ 36 w 175"/>
                  <a:gd name="T59" fmla="*/ 91 h 163"/>
                  <a:gd name="T60" fmla="*/ 56 w 175"/>
                  <a:gd name="T61" fmla="*/ 55 h 163"/>
                  <a:gd name="T62" fmla="*/ 119 w 175"/>
                  <a:gd name="T63" fmla="*/ 55 h 163"/>
                  <a:gd name="T64" fmla="*/ 119 w 175"/>
                  <a:gd name="T65" fmla="*/ 64 h 163"/>
                  <a:gd name="T66" fmla="*/ 56 w 175"/>
                  <a:gd name="T67" fmla="*/ 64 h 163"/>
                  <a:gd name="T68" fmla="*/ 56 w 175"/>
                  <a:gd name="T69" fmla="*/ 55 h 163"/>
                  <a:gd name="T70" fmla="*/ 56 w 175"/>
                  <a:gd name="T71" fmla="*/ 77 h 163"/>
                  <a:gd name="T72" fmla="*/ 119 w 175"/>
                  <a:gd name="T73" fmla="*/ 77 h 163"/>
                  <a:gd name="T74" fmla="*/ 119 w 175"/>
                  <a:gd name="T75" fmla="*/ 86 h 163"/>
                  <a:gd name="T76" fmla="*/ 56 w 175"/>
                  <a:gd name="T77" fmla="*/ 86 h 163"/>
                  <a:gd name="T78" fmla="*/ 56 w 175"/>
                  <a:gd name="T79"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75" h="163">
                    <a:moveTo>
                      <a:pt x="153" y="52"/>
                    </a:moveTo>
                    <a:lnTo>
                      <a:pt x="153" y="28"/>
                    </a:lnTo>
                    <a:lnTo>
                      <a:pt x="123" y="28"/>
                    </a:lnTo>
                    <a:lnTo>
                      <a:pt x="88" y="0"/>
                    </a:lnTo>
                    <a:lnTo>
                      <a:pt x="49" y="28"/>
                    </a:lnTo>
                    <a:lnTo>
                      <a:pt x="20" y="28"/>
                    </a:lnTo>
                    <a:lnTo>
                      <a:pt x="20" y="52"/>
                    </a:lnTo>
                    <a:lnTo>
                      <a:pt x="0" y="69"/>
                    </a:lnTo>
                    <a:lnTo>
                      <a:pt x="0" y="163"/>
                    </a:lnTo>
                    <a:lnTo>
                      <a:pt x="175" y="163"/>
                    </a:lnTo>
                    <a:lnTo>
                      <a:pt x="175" y="69"/>
                    </a:lnTo>
                    <a:lnTo>
                      <a:pt x="153" y="52"/>
                    </a:lnTo>
                    <a:close/>
                    <a:moveTo>
                      <a:pt x="166" y="156"/>
                    </a:moveTo>
                    <a:lnTo>
                      <a:pt x="7" y="156"/>
                    </a:lnTo>
                    <a:lnTo>
                      <a:pt x="7" y="72"/>
                    </a:lnTo>
                    <a:lnTo>
                      <a:pt x="29" y="55"/>
                    </a:lnTo>
                    <a:lnTo>
                      <a:pt x="29" y="37"/>
                    </a:lnTo>
                    <a:lnTo>
                      <a:pt x="52" y="37"/>
                    </a:lnTo>
                    <a:lnTo>
                      <a:pt x="88" y="8"/>
                    </a:lnTo>
                    <a:lnTo>
                      <a:pt x="119" y="37"/>
                    </a:lnTo>
                    <a:lnTo>
                      <a:pt x="146" y="37"/>
                    </a:lnTo>
                    <a:lnTo>
                      <a:pt x="146" y="57"/>
                    </a:lnTo>
                    <a:lnTo>
                      <a:pt x="166" y="72"/>
                    </a:lnTo>
                    <a:lnTo>
                      <a:pt x="166" y="156"/>
                    </a:lnTo>
                    <a:close/>
                    <a:moveTo>
                      <a:pt x="36" y="91"/>
                    </a:moveTo>
                    <a:lnTo>
                      <a:pt x="88" y="124"/>
                    </a:lnTo>
                    <a:lnTo>
                      <a:pt x="140" y="91"/>
                    </a:lnTo>
                    <a:lnTo>
                      <a:pt x="140" y="45"/>
                    </a:lnTo>
                    <a:lnTo>
                      <a:pt x="36" y="45"/>
                    </a:lnTo>
                    <a:lnTo>
                      <a:pt x="36" y="91"/>
                    </a:lnTo>
                    <a:close/>
                    <a:moveTo>
                      <a:pt x="56" y="55"/>
                    </a:moveTo>
                    <a:lnTo>
                      <a:pt x="119" y="55"/>
                    </a:lnTo>
                    <a:lnTo>
                      <a:pt x="119" y="64"/>
                    </a:lnTo>
                    <a:lnTo>
                      <a:pt x="56" y="64"/>
                    </a:lnTo>
                    <a:lnTo>
                      <a:pt x="56" y="55"/>
                    </a:lnTo>
                    <a:close/>
                    <a:moveTo>
                      <a:pt x="56" y="77"/>
                    </a:moveTo>
                    <a:lnTo>
                      <a:pt x="119" y="77"/>
                    </a:lnTo>
                    <a:lnTo>
                      <a:pt x="119" y="86"/>
                    </a:lnTo>
                    <a:lnTo>
                      <a:pt x="56" y="86"/>
                    </a:lnTo>
                    <a:lnTo>
                      <a:pt x="56" y="77"/>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 name="Freeform 137"/>
              <p:cNvSpPr>
                <a:spLocks noEditPoints="1"/>
              </p:cNvSpPr>
              <p:nvPr userDrawn="1"/>
            </p:nvSpPr>
            <p:spPr bwMode="auto">
              <a:xfrm>
                <a:off x="152" y="2954"/>
                <a:ext cx="175" cy="165"/>
              </a:xfrm>
              <a:custGeom>
                <a:avLst/>
                <a:gdLst>
                  <a:gd name="T0" fmla="*/ 154 w 175"/>
                  <a:gd name="T1" fmla="*/ 54 h 165"/>
                  <a:gd name="T2" fmla="*/ 154 w 175"/>
                  <a:gd name="T3" fmla="*/ 31 h 165"/>
                  <a:gd name="T4" fmla="*/ 122 w 175"/>
                  <a:gd name="T5" fmla="*/ 31 h 165"/>
                  <a:gd name="T6" fmla="*/ 87 w 175"/>
                  <a:gd name="T7" fmla="*/ 0 h 165"/>
                  <a:gd name="T8" fmla="*/ 50 w 175"/>
                  <a:gd name="T9" fmla="*/ 31 h 165"/>
                  <a:gd name="T10" fmla="*/ 22 w 175"/>
                  <a:gd name="T11" fmla="*/ 31 h 165"/>
                  <a:gd name="T12" fmla="*/ 22 w 175"/>
                  <a:gd name="T13" fmla="*/ 53 h 165"/>
                  <a:gd name="T14" fmla="*/ 0 w 175"/>
                  <a:gd name="T15" fmla="*/ 69 h 165"/>
                  <a:gd name="T16" fmla="*/ 0 w 175"/>
                  <a:gd name="T17" fmla="*/ 165 h 165"/>
                  <a:gd name="T18" fmla="*/ 175 w 175"/>
                  <a:gd name="T19" fmla="*/ 165 h 165"/>
                  <a:gd name="T20" fmla="*/ 175 w 175"/>
                  <a:gd name="T21" fmla="*/ 69 h 165"/>
                  <a:gd name="T22" fmla="*/ 154 w 175"/>
                  <a:gd name="T23" fmla="*/ 54 h 165"/>
                  <a:gd name="T24" fmla="*/ 168 w 175"/>
                  <a:gd name="T25" fmla="*/ 158 h 165"/>
                  <a:gd name="T26" fmla="*/ 8 w 175"/>
                  <a:gd name="T27" fmla="*/ 158 h 165"/>
                  <a:gd name="T28" fmla="*/ 8 w 175"/>
                  <a:gd name="T29" fmla="*/ 74 h 165"/>
                  <a:gd name="T30" fmla="*/ 28 w 175"/>
                  <a:gd name="T31" fmla="*/ 58 h 165"/>
                  <a:gd name="T32" fmla="*/ 28 w 175"/>
                  <a:gd name="T33" fmla="*/ 37 h 165"/>
                  <a:gd name="T34" fmla="*/ 52 w 175"/>
                  <a:gd name="T35" fmla="*/ 37 h 165"/>
                  <a:gd name="T36" fmla="*/ 87 w 175"/>
                  <a:gd name="T37" fmla="*/ 11 h 165"/>
                  <a:gd name="T38" fmla="*/ 119 w 175"/>
                  <a:gd name="T39" fmla="*/ 37 h 165"/>
                  <a:gd name="T40" fmla="*/ 146 w 175"/>
                  <a:gd name="T41" fmla="*/ 37 h 165"/>
                  <a:gd name="T42" fmla="*/ 146 w 175"/>
                  <a:gd name="T43" fmla="*/ 58 h 165"/>
                  <a:gd name="T44" fmla="*/ 168 w 175"/>
                  <a:gd name="T45" fmla="*/ 74 h 165"/>
                  <a:gd name="T46" fmla="*/ 168 w 175"/>
                  <a:gd name="T47" fmla="*/ 158 h 165"/>
                  <a:gd name="T48" fmla="*/ 35 w 175"/>
                  <a:gd name="T49" fmla="*/ 91 h 165"/>
                  <a:gd name="T50" fmla="*/ 87 w 175"/>
                  <a:gd name="T51" fmla="*/ 127 h 165"/>
                  <a:gd name="T52" fmla="*/ 139 w 175"/>
                  <a:gd name="T53" fmla="*/ 93 h 165"/>
                  <a:gd name="T54" fmla="*/ 139 w 175"/>
                  <a:gd name="T55" fmla="*/ 46 h 165"/>
                  <a:gd name="T56" fmla="*/ 35 w 175"/>
                  <a:gd name="T57" fmla="*/ 46 h 165"/>
                  <a:gd name="T58" fmla="*/ 35 w 175"/>
                  <a:gd name="T59" fmla="*/ 91 h 165"/>
                  <a:gd name="T60" fmla="*/ 55 w 175"/>
                  <a:gd name="T61" fmla="*/ 58 h 165"/>
                  <a:gd name="T62" fmla="*/ 119 w 175"/>
                  <a:gd name="T63" fmla="*/ 58 h 165"/>
                  <a:gd name="T64" fmla="*/ 119 w 175"/>
                  <a:gd name="T65" fmla="*/ 66 h 165"/>
                  <a:gd name="T66" fmla="*/ 55 w 175"/>
                  <a:gd name="T67" fmla="*/ 66 h 165"/>
                  <a:gd name="T68" fmla="*/ 55 w 175"/>
                  <a:gd name="T69" fmla="*/ 58 h 165"/>
                  <a:gd name="T70" fmla="*/ 55 w 175"/>
                  <a:gd name="T71" fmla="*/ 79 h 165"/>
                  <a:gd name="T72" fmla="*/ 119 w 175"/>
                  <a:gd name="T73" fmla="*/ 79 h 165"/>
                  <a:gd name="T74" fmla="*/ 119 w 175"/>
                  <a:gd name="T75" fmla="*/ 88 h 165"/>
                  <a:gd name="T76" fmla="*/ 55 w 175"/>
                  <a:gd name="T77" fmla="*/ 88 h 165"/>
                  <a:gd name="T78" fmla="*/ 55 w 175"/>
                  <a:gd name="T79" fmla="*/ 79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75" h="165">
                    <a:moveTo>
                      <a:pt x="154" y="54"/>
                    </a:moveTo>
                    <a:lnTo>
                      <a:pt x="154" y="31"/>
                    </a:lnTo>
                    <a:lnTo>
                      <a:pt x="122" y="31"/>
                    </a:lnTo>
                    <a:lnTo>
                      <a:pt x="87" y="0"/>
                    </a:lnTo>
                    <a:lnTo>
                      <a:pt x="50" y="31"/>
                    </a:lnTo>
                    <a:lnTo>
                      <a:pt x="22" y="31"/>
                    </a:lnTo>
                    <a:lnTo>
                      <a:pt x="22" y="53"/>
                    </a:lnTo>
                    <a:lnTo>
                      <a:pt x="0" y="69"/>
                    </a:lnTo>
                    <a:lnTo>
                      <a:pt x="0" y="165"/>
                    </a:lnTo>
                    <a:lnTo>
                      <a:pt x="175" y="165"/>
                    </a:lnTo>
                    <a:lnTo>
                      <a:pt x="175" y="69"/>
                    </a:lnTo>
                    <a:lnTo>
                      <a:pt x="154" y="54"/>
                    </a:lnTo>
                    <a:close/>
                    <a:moveTo>
                      <a:pt x="168" y="158"/>
                    </a:moveTo>
                    <a:lnTo>
                      <a:pt x="8" y="158"/>
                    </a:lnTo>
                    <a:lnTo>
                      <a:pt x="8" y="74"/>
                    </a:lnTo>
                    <a:lnTo>
                      <a:pt x="28" y="58"/>
                    </a:lnTo>
                    <a:lnTo>
                      <a:pt x="28" y="37"/>
                    </a:lnTo>
                    <a:lnTo>
                      <a:pt x="52" y="37"/>
                    </a:lnTo>
                    <a:lnTo>
                      <a:pt x="87" y="11"/>
                    </a:lnTo>
                    <a:lnTo>
                      <a:pt x="119" y="37"/>
                    </a:lnTo>
                    <a:lnTo>
                      <a:pt x="146" y="37"/>
                    </a:lnTo>
                    <a:lnTo>
                      <a:pt x="146" y="58"/>
                    </a:lnTo>
                    <a:lnTo>
                      <a:pt x="168" y="74"/>
                    </a:lnTo>
                    <a:lnTo>
                      <a:pt x="168" y="158"/>
                    </a:lnTo>
                    <a:close/>
                    <a:moveTo>
                      <a:pt x="35" y="91"/>
                    </a:moveTo>
                    <a:lnTo>
                      <a:pt x="87" y="127"/>
                    </a:lnTo>
                    <a:lnTo>
                      <a:pt x="139" y="93"/>
                    </a:lnTo>
                    <a:lnTo>
                      <a:pt x="139" y="46"/>
                    </a:lnTo>
                    <a:lnTo>
                      <a:pt x="35" y="46"/>
                    </a:lnTo>
                    <a:lnTo>
                      <a:pt x="35" y="91"/>
                    </a:lnTo>
                    <a:close/>
                    <a:moveTo>
                      <a:pt x="55" y="58"/>
                    </a:moveTo>
                    <a:lnTo>
                      <a:pt x="119" y="58"/>
                    </a:lnTo>
                    <a:lnTo>
                      <a:pt x="119" y="66"/>
                    </a:lnTo>
                    <a:lnTo>
                      <a:pt x="55" y="66"/>
                    </a:lnTo>
                    <a:lnTo>
                      <a:pt x="55" y="58"/>
                    </a:lnTo>
                    <a:close/>
                    <a:moveTo>
                      <a:pt x="55" y="79"/>
                    </a:moveTo>
                    <a:lnTo>
                      <a:pt x="119" y="79"/>
                    </a:lnTo>
                    <a:lnTo>
                      <a:pt x="119" y="88"/>
                    </a:lnTo>
                    <a:lnTo>
                      <a:pt x="55" y="88"/>
                    </a:lnTo>
                    <a:lnTo>
                      <a:pt x="55" y="79"/>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 name="Rectangle 138"/>
              <p:cNvSpPr>
                <a:spLocks noChangeArrowheads="1"/>
              </p:cNvSpPr>
              <p:nvPr userDrawn="1"/>
            </p:nvSpPr>
            <p:spPr bwMode="auto">
              <a:xfrm>
                <a:off x="4982" y="1990"/>
                <a:ext cx="33" cy="7"/>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 name="Rectangle 139"/>
              <p:cNvSpPr>
                <a:spLocks noChangeArrowheads="1"/>
              </p:cNvSpPr>
              <p:nvPr userDrawn="1"/>
            </p:nvSpPr>
            <p:spPr bwMode="auto">
              <a:xfrm>
                <a:off x="4982" y="1966"/>
                <a:ext cx="50" cy="7"/>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 name="Rectangle 140"/>
              <p:cNvSpPr>
                <a:spLocks noChangeArrowheads="1"/>
              </p:cNvSpPr>
              <p:nvPr userDrawn="1"/>
            </p:nvSpPr>
            <p:spPr bwMode="auto">
              <a:xfrm>
                <a:off x="4982" y="1943"/>
                <a:ext cx="50" cy="6"/>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 name="Rectangle 141"/>
              <p:cNvSpPr>
                <a:spLocks noChangeArrowheads="1"/>
              </p:cNvSpPr>
              <p:nvPr userDrawn="1"/>
            </p:nvSpPr>
            <p:spPr bwMode="auto">
              <a:xfrm>
                <a:off x="4982" y="1921"/>
                <a:ext cx="50" cy="5"/>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 name="Rectangle 142"/>
              <p:cNvSpPr>
                <a:spLocks noChangeArrowheads="1"/>
              </p:cNvSpPr>
              <p:nvPr userDrawn="1"/>
            </p:nvSpPr>
            <p:spPr bwMode="auto">
              <a:xfrm>
                <a:off x="4896" y="1990"/>
                <a:ext cx="34" cy="7"/>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 name="Rectangle 143"/>
              <p:cNvSpPr>
                <a:spLocks noChangeArrowheads="1"/>
              </p:cNvSpPr>
              <p:nvPr userDrawn="1"/>
            </p:nvSpPr>
            <p:spPr bwMode="auto">
              <a:xfrm>
                <a:off x="4896" y="1966"/>
                <a:ext cx="51" cy="7"/>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 name="Rectangle 144"/>
              <p:cNvSpPr>
                <a:spLocks noChangeArrowheads="1"/>
              </p:cNvSpPr>
              <p:nvPr userDrawn="1"/>
            </p:nvSpPr>
            <p:spPr bwMode="auto">
              <a:xfrm>
                <a:off x="4896" y="1943"/>
                <a:ext cx="51" cy="6"/>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 name="Rectangle 145"/>
              <p:cNvSpPr>
                <a:spLocks noChangeArrowheads="1"/>
              </p:cNvSpPr>
              <p:nvPr userDrawn="1"/>
            </p:nvSpPr>
            <p:spPr bwMode="auto">
              <a:xfrm>
                <a:off x="4896" y="1921"/>
                <a:ext cx="51" cy="5"/>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 name="Freeform 146"/>
              <p:cNvSpPr>
                <a:spLocks noEditPoints="1"/>
              </p:cNvSpPr>
              <p:nvPr userDrawn="1"/>
            </p:nvSpPr>
            <p:spPr bwMode="auto">
              <a:xfrm>
                <a:off x="4874" y="1894"/>
                <a:ext cx="185" cy="139"/>
              </a:xfrm>
              <a:custGeom>
                <a:avLst/>
                <a:gdLst>
                  <a:gd name="T0" fmla="*/ 107 w 110"/>
                  <a:gd name="T1" fmla="*/ 29 h 83"/>
                  <a:gd name="T2" fmla="*/ 107 w 110"/>
                  <a:gd name="T3" fmla="*/ 25 h 83"/>
                  <a:gd name="T4" fmla="*/ 108 w 110"/>
                  <a:gd name="T5" fmla="*/ 25 h 83"/>
                  <a:gd name="T6" fmla="*/ 110 w 110"/>
                  <a:gd name="T7" fmla="*/ 18 h 83"/>
                  <a:gd name="T8" fmla="*/ 108 w 110"/>
                  <a:gd name="T9" fmla="*/ 11 h 83"/>
                  <a:gd name="T10" fmla="*/ 107 w 110"/>
                  <a:gd name="T11" fmla="*/ 11 h 83"/>
                  <a:gd name="T12" fmla="*/ 107 w 110"/>
                  <a:gd name="T13" fmla="*/ 0 h 83"/>
                  <a:gd name="T14" fmla="*/ 57 w 110"/>
                  <a:gd name="T15" fmla="*/ 0 h 83"/>
                  <a:gd name="T16" fmla="*/ 53 w 110"/>
                  <a:gd name="T17" fmla="*/ 4 h 83"/>
                  <a:gd name="T18" fmla="*/ 48 w 110"/>
                  <a:gd name="T19" fmla="*/ 0 h 83"/>
                  <a:gd name="T20" fmla="*/ 0 w 110"/>
                  <a:gd name="T21" fmla="*/ 0 h 83"/>
                  <a:gd name="T22" fmla="*/ 0 w 110"/>
                  <a:gd name="T23" fmla="*/ 76 h 83"/>
                  <a:gd name="T24" fmla="*/ 46 w 110"/>
                  <a:gd name="T25" fmla="*/ 76 h 83"/>
                  <a:gd name="T26" fmla="*/ 53 w 110"/>
                  <a:gd name="T27" fmla="*/ 83 h 83"/>
                  <a:gd name="T28" fmla="*/ 59 w 110"/>
                  <a:gd name="T29" fmla="*/ 76 h 83"/>
                  <a:gd name="T30" fmla="*/ 107 w 110"/>
                  <a:gd name="T31" fmla="*/ 76 h 83"/>
                  <a:gd name="T32" fmla="*/ 107 w 110"/>
                  <a:gd name="T33" fmla="*/ 42 h 83"/>
                  <a:gd name="T34" fmla="*/ 108 w 110"/>
                  <a:gd name="T35" fmla="*/ 42 h 83"/>
                  <a:gd name="T36" fmla="*/ 110 w 110"/>
                  <a:gd name="T37" fmla="*/ 36 h 83"/>
                  <a:gd name="T38" fmla="*/ 108 w 110"/>
                  <a:gd name="T39" fmla="*/ 29 h 83"/>
                  <a:gd name="T40" fmla="*/ 107 w 110"/>
                  <a:gd name="T41" fmla="*/ 29 h 83"/>
                  <a:gd name="T42" fmla="*/ 5 w 110"/>
                  <a:gd name="T43" fmla="*/ 5 h 83"/>
                  <a:gd name="T44" fmla="*/ 46 w 110"/>
                  <a:gd name="T45" fmla="*/ 5 h 83"/>
                  <a:gd name="T46" fmla="*/ 51 w 110"/>
                  <a:gd name="T47" fmla="*/ 9 h 83"/>
                  <a:gd name="T48" fmla="*/ 51 w 110"/>
                  <a:gd name="T49" fmla="*/ 71 h 83"/>
                  <a:gd name="T50" fmla="*/ 5 w 110"/>
                  <a:gd name="T51" fmla="*/ 71 h 83"/>
                  <a:gd name="T52" fmla="*/ 5 w 110"/>
                  <a:gd name="T53" fmla="*/ 5 h 83"/>
                  <a:gd name="T54" fmla="*/ 102 w 110"/>
                  <a:gd name="T55" fmla="*/ 71 h 83"/>
                  <a:gd name="T56" fmla="*/ 55 w 110"/>
                  <a:gd name="T57" fmla="*/ 71 h 83"/>
                  <a:gd name="T58" fmla="*/ 55 w 110"/>
                  <a:gd name="T59" fmla="*/ 9 h 83"/>
                  <a:gd name="T60" fmla="*/ 59 w 110"/>
                  <a:gd name="T61" fmla="*/ 5 h 83"/>
                  <a:gd name="T62" fmla="*/ 102 w 110"/>
                  <a:gd name="T63" fmla="*/ 5 h 83"/>
                  <a:gd name="T64" fmla="*/ 102 w 110"/>
                  <a:gd name="T65" fmla="*/ 7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0" h="83">
                    <a:moveTo>
                      <a:pt x="107" y="29"/>
                    </a:moveTo>
                    <a:cubicBezTo>
                      <a:pt x="107" y="25"/>
                      <a:pt x="107" y="25"/>
                      <a:pt x="107" y="25"/>
                    </a:cubicBezTo>
                    <a:cubicBezTo>
                      <a:pt x="108" y="25"/>
                      <a:pt x="108" y="25"/>
                      <a:pt x="108" y="25"/>
                    </a:cubicBezTo>
                    <a:cubicBezTo>
                      <a:pt x="110" y="23"/>
                      <a:pt x="110" y="21"/>
                      <a:pt x="110" y="18"/>
                    </a:cubicBezTo>
                    <a:cubicBezTo>
                      <a:pt x="110" y="16"/>
                      <a:pt x="110" y="13"/>
                      <a:pt x="108" y="11"/>
                    </a:cubicBezTo>
                    <a:cubicBezTo>
                      <a:pt x="107" y="11"/>
                      <a:pt x="107" y="11"/>
                      <a:pt x="107" y="11"/>
                    </a:cubicBezTo>
                    <a:cubicBezTo>
                      <a:pt x="107" y="0"/>
                      <a:pt x="107" y="0"/>
                      <a:pt x="107" y="0"/>
                    </a:cubicBezTo>
                    <a:cubicBezTo>
                      <a:pt x="57" y="0"/>
                      <a:pt x="57" y="0"/>
                      <a:pt x="57" y="0"/>
                    </a:cubicBezTo>
                    <a:cubicBezTo>
                      <a:pt x="53" y="4"/>
                      <a:pt x="53" y="4"/>
                      <a:pt x="53" y="4"/>
                    </a:cubicBezTo>
                    <a:cubicBezTo>
                      <a:pt x="48" y="0"/>
                      <a:pt x="48" y="0"/>
                      <a:pt x="48" y="0"/>
                    </a:cubicBezTo>
                    <a:cubicBezTo>
                      <a:pt x="0" y="0"/>
                      <a:pt x="0" y="0"/>
                      <a:pt x="0" y="0"/>
                    </a:cubicBezTo>
                    <a:cubicBezTo>
                      <a:pt x="0" y="76"/>
                      <a:pt x="0" y="76"/>
                      <a:pt x="0" y="76"/>
                    </a:cubicBezTo>
                    <a:cubicBezTo>
                      <a:pt x="46" y="76"/>
                      <a:pt x="46" y="76"/>
                      <a:pt x="46" y="76"/>
                    </a:cubicBezTo>
                    <a:cubicBezTo>
                      <a:pt x="53" y="83"/>
                      <a:pt x="53" y="83"/>
                      <a:pt x="53" y="83"/>
                    </a:cubicBezTo>
                    <a:cubicBezTo>
                      <a:pt x="59" y="76"/>
                      <a:pt x="59" y="76"/>
                      <a:pt x="59" y="76"/>
                    </a:cubicBezTo>
                    <a:cubicBezTo>
                      <a:pt x="107" y="76"/>
                      <a:pt x="107" y="76"/>
                      <a:pt x="107" y="76"/>
                    </a:cubicBezTo>
                    <a:cubicBezTo>
                      <a:pt x="107" y="42"/>
                      <a:pt x="107" y="42"/>
                      <a:pt x="107" y="42"/>
                    </a:cubicBezTo>
                    <a:cubicBezTo>
                      <a:pt x="108" y="42"/>
                      <a:pt x="108" y="42"/>
                      <a:pt x="108" y="42"/>
                    </a:cubicBezTo>
                    <a:cubicBezTo>
                      <a:pt x="110" y="40"/>
                      <a:pt x="110" y="38"/>
                      <a:pt x="110" y="36"/>
                    </a:cubicBezTo>
                    <a:cubicBezTo>
                      <a:pt x="110" y="33"/>
                      <a:pt x="110" y="31"/>
                      <a:pt x="108" y="29"/>
                    </a:cubicBezTo>
                    <a:lnTo>
                      <a:pt x="107" y="29"/>
                    </a:lnTo>
                    <a:close/>
                    <a:moveTo>
                      <a:pt x="5" y="5"/>
                    </a:moveTo>
                    <a:cubicBezTo>
                      <a:pt x="46" y="5"/>
                      <a:pt x="46" y="5"/>
                      <a:pt x="46" y="5"/>
                    </a:cubicBezTo>
                    <a:cubicBezTo>
                      <a:pt x="51" y="9"/>
                      <a:pt x="51" y="9"/>
                      <a:pt x="51" y="9"/>
                    </a:cubicBezTo>
                    <a:cubicBezTo>
                      <a:pt x="51" y="71"/>
                      <a:pt x="51" y="71"/>
                      <a:pt x="51" y="71"/>
                    </a:cubicBezTo>
                    <a:cubicBezTo>
                      <a:pt x="5" y="71"/>
                      <a:pt x="5" y="71"/>
                      <a:pt x="5" y="71"/>
                    </a:cubicBezTo>
                    <a:lnTo>
                      <a:pt x="5" y="5"/>
                    </a:lnTo>
                    <a:close/>
                    <a:moveTo>
                      <a:pt x="102" y="71"/>
                    </a:moveTo>
                    <a:cubicBezTo>
                      <a:pt x="55" y="71"/>
                      <a:pt x="55" y="71"/>
                      <a:pt x="55" y="71"/>
                    </a:cubicBezTo>
                    <a:cubicBezTo>
                      <a:pt x="55" y="9"/>
                      <a:pt x="55" y="9"/>
                      <a:pt x="55" y="9"/>
                    </a:cubicBezTo>
                    <a:cubicBezTo>
                      <a:pt x="59" y="5"/>
                      <a:pt x="59" y="5"/>
                      <a:pt x="59" y="5"/>
                    </a:cubicBezTo>
                    <a:cubicBezTo>
                      <a:pt x="102" y="5"/>
                      <a:pt x="102" y="5"/>
                      <a:pt x="102" y="5"/>
                    </a:cubicBezTo>
                    <a:lnTo>
                      <a:pt x="102" y="71"/>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 name="Rectangle 147"/>
              <p:cNvSpPr>
                <a:spLocks noChangeArrowheads="1"/>
              </p:cNvSpPr>
              <p:nvPr userDrawn="1"/>
            </p:nvSpPr>
            <p:spPr bwMode="auto">
              <a:xfrm>
                <a:off x="4523" y="2366"/>
                <a:ext cx="56" cy="9"/>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 name="Rectangle 148"/>
              <p:cNvSpPr>
                <a:spLocks noChangeArrowheads="1"/>
              </p:cNvSpPr>
              <p:nvPr userDrawn="1"/>
            </p:nvSpPr>
            <p:spPr bwMode="auto">
              <a:xfrm>
                <a:off x="4515" y="2341"/>
                <a:ext cx="77" cy="7"/>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 name="Rectangle 149"/>
              <p:cNvSpPr>
                <a:spLocks noChangeArrowheads="1"/>
              </p:cNvSpPr>
              <p:nvPr userDrawn="1"/>
            </p:nvSpPr>
            <p:spPr bwMode="auto">
              <a:xfrm>
                <a:off x="4529" y="2316"/>
                <a:ext cx="25" cy="7"/>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 name="Freeform 150"/>
              <p:cNvSpPr>
                <a:spLocks noEditPoints="1"/>
              </p:cNvSpPr>
              <p:nvPr userDrawn="1"/>
            </p:nvSpPr>
            <p:spPr bwMode="auto">
              <a:xfrm>
                <a:off x="4482" y="2279"/>
                <a:ext cx="172" cy="149"/>
              </a:xfrm>
              <a:custGeom>
                <a:avLst/>
                <a:gdLst>
                  <a:gd name="T0" fmla="*/ 84 w 103"/>
                  <a:gd name="T1" fmla="*/ 61 h 89"/>
                  <a:gd name="T2" fmla="*/ 82 w 103"/>
                  <a:gd name="T3" fmla="*/ 64 h 89"/>
                  <a:gd name="T4" fmla="*/ 75 w 103"/>
                  <a:gd name="T5" fmla="*/ 59 h 89"/>
                  <a:gd name="T6" fmla="*/ 65 w 103"/>
                  <a:gd name="T7" fmla="*/ 8 h 89"/>
                  <a:gd name="T8" fmla="*/ 41 w 103"/>
                  <a:gd name="T9" fmla="*/ 0 h 89"/>
                  <a:gd name="T10" fmla="*/ 9 w 103"/>
                  <a:gd name="T11" fmla="*/ 16 h 89"/>
                  <a:gd name="T12" fmla="*/ 2 w 103"/>
                  <a:gd name="T13" fmla="*/ 45 h 89"/>
                  <a:gd name="T14" fmla="*/ 17 w 103"/>
                  <a:gd name="T15" fmla="*/ 71 h 89"/>
                  <a:gd name="T16" fmla="*/ 41 w 103"/>
                  <a:gd name="T17" fmla="*/ 79 h 89"/>
                  <a:gd name="T18" fmla="*/ 69 w 103"/>
                  <a:gd name="T19" fmla="*/ 67 h 89"/>
                  <a:gd name="T20" fmla="*/ 76 w 103"/>
                  <a:gd name="T21" fmla="*/ 72 h 89"/>
                  <a:gd name="T22" fmla="*/ 74 w 103"/>
                  <a:gd name="T23" fmla="*/ 75 h 89"/>
                  <a:gd name="T24" fmla="*/ 92 w 103"/>
                  <a:gd name="T25" fmla="*/ 89 h 89"/>
                  <a:gd name="T26" fmla="*/ 103 w 103"/>
                  <a:gd name="T27" fmla="*/ 75 h 89"/>
                  <a:gd name="T28" fmla="*/ 84 w 103"/>
                  <a:gd name="T29" fmla="*/ 61 h 89"/>
                  <a:gd name="T30" fmla="*/ 41 w 103"/>
                  <a:gd name="T31" fmla="*/ 75 h 89"/>
                  <a:gd name="T32" fmla="*/ 20 w 103"/>
                  <a:gd name="T33" fmla="*/ 68 h 89"/>
                  <a:gd name="T34" fmla="*/ 6 w 103"/>
                  <a:gd name="T35" fmla="*/ 44 h 89"/>
                  <a:gd name="T36" fmla="*/ 13 w 103"/>
                  <a:gd name="T37" fmla="*/ 19 h 89"/>
                  <a:gd name="T38" fmla="*/ 41 w 103"/>
                  <a:gd name="T39" fmla="*/ 5 h 89"/>
                  <a:gd name="T40" fmla="*/ 62 w 103"/>
                  <a:gd name="T41" fmla="*/ 12 h 89"/>
                  <a:gd name="T42" fmla="*/ 69 w 103"/>
                  <a:gd name="T43" fmla="*/ 61 h 89"/>
                  <a:gd name="T44" fmla="*/ 41 w 103"/>
                  <a:gd name="T45" fmla="*/ 75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3" h="89">
                    <a:moveTo>
                      <a:pt x="84" y="61"/>
                    </a:moveTo>
                    <a:cubicBezTo>
                      <a:pt x="82" y="64"/>
                      <a:pt x="82" y="64"/>
                      <a:pt x="82" y="64"/>
                    </a:cubicBezTo>
                    <a:cubicBezTo>
                      <a:pt x="75" y="59"/>
                      <a:pt x="75" y="59"/>
                      <a:pt x="75" y="59"/>
                    </a:cubicBezTo>
                    <a:cubicBezTo>
                      <a:pt x="85" y="42"/>
                      <a:pt x="81" y="20"/>
                      <a:pt x="65" y="8"/>
                    </a:cubicBezTo>
                    <a:cubicBezTo>
                      <a:pt x="58" y="3"/>
                      <a:pt x="50" y="0"/>
                      <a:pt x="41" y="0"/>
                    </a:cubicBezTo>
                    <a:cubicBezTo>
                      <a:pt x="28" y="0"/>
                      <a:pt x="17" y="6"/>
                      <a:pt x="9" y="16"/>
                    </a:cubicBezTo>
                    <a:cubicBezTo>
                      <a:pt x="3" y="24"/>
                      <a:pt x="0" y="35"/>
                      <a:pt x="2" y="45"/>
                    </a:cubicBezTo>
                    <a:cubicBezTo>
                      <a:pt x="3" y="55"/>
                      <a:pt x="9" y="65"/>
                      <a:pt x="17" y="71"/>
                    </a:cubicBezTo>
                    <a:cubicBezTo>
                      <a:pt x="24" y="76"/>
                      <a:pt x="32" y="79"/>
                      <a:pt x="41" y="79"/>
                    </a:cubicBezTo>
                    <a:cubicBezTo>
                      <a:pt x="52" y="79"/>
                      <a:pt x="62" y="75"/>
                      <a:pt x="69" y="67"/>
                    </a:cubicBezTo>
                    <a:cubicBezTo>
                      <a:pt x="76" y="72"/>
                      <a:pt x="76" y="72"/>
                      <a:pt x="76" y="72"/>
                    </a:cubicBezTo>
                    <a:cubicBezTo>
                      <a:pt x="74" y="75"/>
                      <a:pt x="74" y="75"/>
                      <a:pt x="74" y="75"/>
                    </a:cubicBezTo>
                    <a:cubicBezTo>
                      <a:pt x="92" y="89"/>
                      <a:pt x="92" y="89"/>
                      <a:pt x="92" y="89"/>
                    </a:cubicBezTo>
                    <a:cubicBezTo>
                      <a:pt x="103" y="75"/>
                      <a:pt x="103" y="75"/>
                      <a:pt x="103" y="75"/>
                    </a:cubicBezTo>
                    <a:lnTo>
                      <a:pt x="84" y="61"/>
                    </a:lnTo>
                    <a:close/>
                    <a:moveTo>
                      <a:pt x="41" y="75"/>
                    </a:moveTo>
                    <a:cubicBezTo>
                      <a:pt x="33" y="75"/>
                      <a:pt x="26" y="72"/>
                      <a:pt x="20" y="68"/>
                    </a:cubicBezTo>
                    <a:cubicBezTo>
                      <a:pt x="12" y="62"/>
                      <a:pt x="8" y="54"/>
                      <a:pt x="6" y="44"/>
                    </a:cubicBezTo>
                    <a:cubicBezTo>
                      <a:pt x="5" y="35"/>
                      <a:pt x="7" y="26"/>
                      <a:pt x="13" y="19"/>
                    </a:cubicBezTo>
                    <a:cubicBezTo>
                      <a:pt x="20" y="10"/>
                      <a:pt x="30" y="5"/>
                      <a:pt x="41" y="5"/>
                    </a:cubicBezTo>
                    <a:cubicBezTo>
                      <a:pt x="49" y="5"/>
                      <a:pt x="56" y="7"/>
                      <a:pt x="62" y="12"/>
                    </a:cubicBezTo>
                    <a:cubicBezTo>
                      <a:pt x="77" y="23"/>
                      <a:pt x="80" y="45"/>
                      <a:pt x="69" y="61"/>
                    </a:cubicBezTo>
                    <a:cubicBezTo>
                      <a:pt x="62" y="70"/>
                      <a:pt x="52" y="75"/>
                      <a:pt x="41" y="75"/>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 name="Freeform 151"/>
              <p:cNvSpPr>
                <a:spLocks noEditPoints="1"/>
              </p:cNvSpPr>
              <p:nvPr userDrawn="1"/>
            </p:nvSpPr>
            <p:spPr bwMode="auto">
              <a:xfrm>
                <a:off x="4132" y="2583"/>
                <a:ext cx="170" cy="133"/>
              </a:xfrm>
              <a:custGeom>
                <a:avLst/>
                <a:gdLst>
                  <a:gd name="T0" fmla="*/ 93 w 101"/>
                  <a:gd name="T1" fmla="*/ 21 h 79"/>
                  <a:gd name="T2" fmla="*/ 85 w 101"/>
                  <a:gd name="T3" fmla="*/ 21 h 79"/>
                  <a:gd name="T4" fmla="*/ 84 w 101"/>
                  <a:gd name="T5" fmla="*/ 19 h 79"/>
                  <a:gd name="T6" fmla="*/ 79 w 101"/>
                  <a:gd name="T7" fmla="*/ 3 h 79"/>
                  <a:gd name="T8" fmla="*/ 75 w 101"/>
                  <a:gd name="T9" fmla="*/ 1 h 79"/>
                  <a:gd name="T10" fmla="*/ 2 w 101"/>
                  <a:gd name="T11" fmla="*/ 24 h 79"/>
                  <a:gd name="T12" fmla="*/ 0 w 101"/>
                  <a:gd name="T13" fmla="*/ 28 h 79"/>
                  <a:gd name="T14" fmla="*/ 5 w 101"/>
                  <a:gd name="T15" fmla="*/ 44 h 79"/>
                  <a:gd name="T16" fmla="*/ 9 w 101"/>
                  <a:gd name="T17" fmla="*/ 56 h 79"/>
                  <a:gd name="T18" fmla="*/ 9 w 101"/>
                  <a:gd name="T19" fmla="*/ 67 h 79"/>
                  <a:gd name="T20" fmla="*/ 9 w 101"/>
                  <a:gd name="T21" fmla="*/ 71 h 79"/>
                  <a:gd name="T22" fmla="*/ 17 w 101"/>
                  <a:gd name="T23" fmla="*/ 79 h 79"/>
                  <a:gd name="T24" fmla="*/ 21 w 101"/>
                  <a:gd name="T25" fmla="*/ 79 h 79"/>
                  <a:gd name="T26" fmla="*/ 89 w 101"/>
                  <a:gd name="T27" fmla="*/ 79 h 79"/>
                  <a:gd name="T28" fmla="*/ 93 w 101"/>
                  <a:gd name="T29" fmla="*/ 79 h 79"/>
                  <a:gd name="T30" fmla="*/ 101 w 101"/>
                  <a:gd name="T31" fmla="*/ 71 h 79"/>
                  <a:gd name="T32" fmla="*/ 101 w 101"/>
                  <a:gd name="T33" fmla="*/ 67 h 79"/>
                  <a:gd name="T34" fmla="*/ 101 w 101"/>
                  <a:gd name="T35" fmla="*/ 50 h 79"/>
                  <a:gd name="T36" fmla="*/ 101 w 101"/>
                  <a:gd name="T37" fmla="*/ 45 h 79"/>
                  <a:gd name="T38" fmla="*/ 101 w 101"/>
                  <a:gd name="T39" fmla="*/ 29 h 79"/>
                  <a:gd name="T40" fmla="*/ 93 w 101"/>
                  <a:gd name="T41" fmla="*/ 21 h 79"/>
                  <a:gd name="T42" fmla="*/ 97 w 101"/>
                  <a:gd name="T43" fmla="*/ 45 h 79"/>
                  <a:gd name="T44" fmla="*/ 97 w 101"/>
                  <a:gd name="T45" fmla="*/ 50 h 79"/>
                  <a:gd name="T46" fmla="*/ 97 w 101"/>
                  <a:gd name="T47" fmla="*/ 67 h 79"/>
                  <a:gd name="T48" fmla="*/ 97 w 101"/>
                  <a:gd name="T49" fmla="*/ 67 h 79"/>
                  <a:gd name="T50" fmla="*/ 97 w 101"/>
                  <a:gd name="T51" fmla="*/ 71 h 79"/>
                  <a:gd name="T52" fmla="*/ 93 w 101"/>
                  <a:gd name="T53" fmla="*/ 75 h 79"/>
                  <a:gd name="T54" fmla="*/ 89 w 101"/>
                  <a:gd name="T55" fmla="*/ 75 h 79"/>
                  <a:gd name="T56" fmla="*/ 21 w 101"/>
                  <a:gd name="T57" fmla="*/ 75 h 79"/>
                  <a:gd name="T58" fmla="*/ 17 w 101"/>
                  <a:gd name="T59" fmla="*/ 75 h 79"/>
                  <a:gd name="T60" fmla="*/ 14 w 101"/>
                  <a:gd name="T61" fmla="*/ 71 h 79"/>
                  <a:gd name="T62" fmla="*/ 14 w 101"/>
                  <a:gd name="T63" fmla="*/ 67 h 79"/>
                  <a:gd name="T64" fmla="*/ 14 w 101"/>
                  <a:gd name="T65" fmla="*/ 67 h 79"/>
                  <a:gd name="T66" fmla="*/ 14 w 101"/>
                  <a:gd name="T67" fmla="*/ 50 h 79"/>
                  <a:gd name="T68" fmla="*/ 14 w 101"/>
                  <a:gd name="T69" fmla="*/ 45 h 79"/>
                  <a:gd name="T70" fmla="*/ 97 w 101"/>
                  <a:gd name="T71" fmla="*/ 45 h 79"/>
                  <a:gd name="T72" fmla="*/ 97 w 101"/>
                  <a:gd name="T73" fmla="*/ 37 h 79"/>
                  <a:gd name="T74" fmla="*/ 14 w 101"/>
                  <a:gd name="T75" fmla="*/ 37 h 79"/>
                  <a:gd name="T76" fmla="*/ 14 w 101"/>
                  <a:gd name="T77" fmla="*/ 29 h 79"/>
                  <a:gd name="T78" fmla="*/ 17 w 101"/>
                  <a:gd name="T79" fmla="*/ 25 h 79"/>
                  <a:gd name="T80" fmla="*/ 86 w 101"/>
                  <a:gd name="T81" fmla="*/ 25 h 79"/>
                  <a:gd name="T82" fmla="*/ 93 w 101"/>
                  <a:gd name="T83" fmla="*/ 25 h 79"/>
                  <a:gd name="T84" fmla="*/ 97 w 101"/>
                  <a:gd name="T85" fmla="*/ 29 h 79"/>
                  <a:gd name="T86" fmla="*/ 97 w 101"/>
                  <a:gd name="T87" fmla="*/ 45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1" h="79">
                    <a:moveTo>
                      <a:pt x="93" y="21"/>
                    </a:moveTo>
                    <a:cubicBezTo>
                      <a:pt x="85" y="21"/>
                      <a:pt x="85" y="21"/>
                      <a:pt x="85" y="21"/>
                    </a:cubicBezTo>
                    <a:cubicBezTo>
                      <a:pt x="84" y="19"/>
                      <a:pt x="84" y="19"/>
                      <a:pt x="84" y="19"/>
                    </a:cubicBezTo>
                    <a:cubicBezTo>
                      <a:pt x="79" y="3"/>
                      <a:pt x="79" y="3"/>
                      <a:pt x="79" y="3"/>
                    </a:cubicBezTo>
                    <a:cubicBezTo>
                      <a:pt x="79" y="1"/>
                      <a:pt x="77" y="0"/>
                      <a:pt x="75" y="1"/>
                    </a:cubicBezTo>
                    <a:cubicBezTo>
                      <a:pt x="2" y="24"/>
                      <a:pt x="2" y="24"/>
                      <a:pt x="2" y="24"/>
                    </a:cubicBezTo>
                    <a:cubicBezTo>
                      <a:pt x="1" y="24"/>
                      <a:pt x="0" y="26"/>
                      <a:pt x="0" y="28"/>
                    </a:cubicBezTo>
                    <a:cubicBezTo>
                      <a:pt x="5" y="44"/>
                      <a:pt x="5" y="44"/>
                      <a:pt x="5" y="44"/>
                    </a:cubicBezTo>
                    <a:cubicBezTo>
                      <a:pt x="9" y="56"/>
                      <a:pt x="9" y="56"/>
                      <a:pt x="9" y="56"/>
                    </a:cubicBezTo>
                    <a:cubicBezTo>
                      <a:pt x="9" y="67"/>
                      <a:pt x="9" y="67"/>
                      <a:pt x="9" y="67"/>
                    </a:cubicBezTo>
                    <a:cubicBezTo>
                      <a:pt x="9" y="71"/>
                      <a:pt x="9" y="71"/>
                      <a:pt x="9" y="71"/>
                    </a:cubicBezTo>
                    <a:cubicBezTo>
                      <a:pt x="9" y="76"/>
                      <a:pt x="13" y="79"/>
                      <a:pt x="17" y="79"/>
                    </a:cubicBezTo>
                    <a:cubicBezTo>
                      <a:pt x="21" y="79"/>
                      <a:pt x="21" y="79"/>
                      <a:pt x="21" y="79"/>
                    </a:cubicBezTo>
                    <a:cubicBezTo>
                      <a:pt x="89" y="79"/>
                      <a:pt x="89" y="79"/>
                      <a:pt x="89" y="79"/>
                    </a:cubicBezTo>
                    <a:cubicBezTo>
                      <a:pt x="93" y="79"/>
                      <a:pt x="93" y="79"/>
                      <a:pt x="93" y="79"/>
                    </a:cubicBezTo>
                    <a:cubicBezTo>
                      <a:pt x="97" y="79"/>
                      <a:pt x="101" y="76"/>
                      <a:pt x="101" y="71"/>
                    </a:cubicBezTo>
                    <a:cubicBezTo>
                      <a:pt x="101" y="67"/>
                      <a:pt x="101" y="67"/>
                      <a:pt x="101" y="67"/>
                    </a:cubicBezTo>
                    <a:cubicBezTo>
                      <a:pt x="101" y="50"/>
                      <a:pt x="101" y="50"/>
                      <a:pt x="101" y="50"/>
                    </a:cubicBezTo>
                    <a:cubicBezTo>
                      <a:pt x="101" y="45"/>
                      <a:pt x="101" y="45"/>
                      <a:pt x="101" y="45"/>
                    </a:cubicBezTo>
                    <a:cubicBezTo>
                      <a:pt x="101" y="29"/>
                      <a:pt x="101" y="29"/>
                      <a:pt x="101" y="29"/>
                    </a:cubicBezTo>
                    <a:cubicBezTo>
                      <a:pt x="101" y="24"/>
                      <a:pt x="97" y="21"/>
                      <a:pt x="93" y="21"/>
                    </a:cubicBezTo>
                    <a:close/>
                    <a:moveTo>
                      <a:pt x="97" y="45"/>
                    </a:moveTo>
                    <a:cubicBezTo>
                      <a:pt x="97" y="50"/>
                      <a:pt x="97" y="50"/>
                      <a:pt x="97" y="50"/>
                    </a:cubicBezTo>
                    <a:cubicBezTo>
                      <a:pt x="97" y="67"/>
                      <a:pt x="97" y="67"/>
                      <a:pt x="97" y="67"/>
                    </a:cubicBezTo>
                    <a:cubicBezTo>
                      <a:pt x="97" y="67"/>
                      <a:pt x="97" y="67"/>
                      <a:pt x="97" y="67"/>
                    </a:cubicBezTo>
                    <a:cubicBezTo>
                      <a:pt x="97" y="71"/>
                      <a:pt x="97" y="71"/>
                      <a:pt x="97" y="71"/>
                    </a:cubicBezTo>
                    <a:cubicBezTo>
                      <a:pt x="97" y="73"/>
                      <a:pt x="95" y="75"/>
                      <a:pt x="93" y="75"/>
                    </a:cubicBezTo>
                    <a:cubicBezTo>
                      <a:pt x="89" y="75"/>
                      <a:pt x="89" y="75"/>
                      <a:pt x="89" y="75"/>
                    </a:cubicBezTo>
                    <a:cubicBezTo>
                      <a:pt x="21" y="75"/>
                      <a:pt x="21" y="75"/>
                      <a:pt x="21" y="75"/>
                    </a:cubicBezTo>
                    <a:cubicBezTo>
                      <a:pt x="17" y="75"/>
                      <a:pt x="17" y="75"/>
                      <a:pt x="17" y="75"/>
                    </a:cubicBezTo>
                    <a:cubicBezTo>
                      <a:pt x="15" y="75"/>
                      <a:pt x="14" y="73"/>
                      <a:pt x="14" y="71"/>
                    </a:cubicBezTo>
                    <a:cubicBezTo>
                      <a:pt x="14" y="67"/>
                      <a:pt x="14" y="67"/>
                      <a:pt x="14" y="67"/>
                    </a:cubicBezTo>
                    <a:cubicBezTo>
                      <a:pt x="14" y="67"/>
                      <a:pt x="14" y="67"/>
                      <a:pt x="14" y="67"/>
                    </a:cubicBezTo>
                    <a:cubicBezTo>
                      <a:pt x="14" y="50"/>
                      <a:pt x="14" y="50"/>
                      <a:pt x="14" y="50"/>
                    </a:cubicBezTo>
                    <a:cubicBezTo>
                      <a:pt x="14" y="45"/>
                      <a:pt x="14" y="45"/>
                      <a:pt x="14" y="45"/>
                    </a:cubicBezTo>
                    <a:cubicBezTo>
                      <a:pt x="97" y="45"/>
                      <a:pt x="97" y="45"/>
                      <a:pt x="97" y="45"/>
                    </a:cubicBezTo>
                    <a:cubicBezTo>
                      <a:pt x="97" y="37"/>
                      <a:pt x="97" y="37"/>
                      <a:pt x="97" y="37"/>
                    </a:cubicBezTo>
                    <a:cubicBezTo>
                      <a:pt x="14" y="37"/>
                      <a:pt x="14" y="37"/>
                      <a:pt x="14" y="37"/>
                    </a:cubicBezTo>
                    <a:cubicBezTo>
                      <a:pt x="14" y="29"/>
                      <a:pt x="14" y="29"/>
                      <a:pt x="14" y="29"/>
                    </a:cubicBezTo>
                    <a:cubicBezTo>
                      <a:pt x="14" y="27"/>
                      <a:pt x="15" y="25"/>
                      <a:pt x="17" y="25"/>
                    </a:cubicBezTo>
                    <a:cubicBezTo>
                      <a:pt x="86" y="25"/>
                      <a:pt x="86" y="25"/>
                      <a:pt x="86" y="25"/>
                    </a:cubicBezTo>
                    <a:cubicBezTo>
                      <a:pt x="93" y="25"/>
                      <a:pt x="93" y="25"/>
                      <a:pt x="93" y="25"/>
                    </a:cubicBezTo>
                    <a:cubicBezTo>
                      <a:pt x="95" y="25"/>
                      <a:pt x="97" y="27"/>
                      <a:pt x="97" y="29"/>
                    </a:cubicBezTo>
                    <a:lnTo>
                      <a:pt x="97" y="45"/>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 name="Freeform 152"/>
              <p:cNvSpPr>
                <a:spLocks/>
              </p:cNvSpPr>
              <p:nvPr userDrawn="1"/>
            </p:nvSpPr>
            <p:spPr bwMode="auto">
              <a:xfrm>
                <a:off x="4273" y="2670"/>
                <a:ext cx="15" cy="9"/>
              </a:xfrm>
              <a:custGeom>
                <a:avLst/>
                <a:gdLst>
                  <a:gd name="T0" fmla="*/ 0 w 15"/>
                  <a:gd name="T1" fmla="*/ 0 h 9"/>
                  <a:gd name="T2" fmla="*/ 0 w 15"/>
                  <a:gd name="T3" fmla="*/ 9 h 9"/>
                  <a:gd name="T4" fmla="*/ 0 w 15"/>
                  <a:gd name="T5" fmla="*/ 9 h 9"/>
                  <a:gd name="T6" fmla="*/ 15 w 15"/>
                  <a:gd name="T7" fmla="*/ 9 h 9"/>
                  <a:gd name="T8" fmla="*/ 15 w 15"/>
                  <a:gd name="T9" fmla="*/ 0 h 9"/>
                  <a:gd name="T10" fmla="*/ 0 w 15"/>
                  <a:gd name="T11" fmla="*/ 0 h 9"/>
                  <a:gd name="T12" fmla="*/ 0 w 15"/>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15" h="9">
                    <a:moveTo>
                      <a:pt x="0" y="0"/>
                    </a:moveTo>
                    <a:lnTo>
                      <a:pt x="0" y="9"/>
                    </a:lnTo>
                    <a:lnTo>
                      <a:pt x="0" y="9"/>
                    </a:lnTo>
                    <a:lnTo>
                      <a:pt x="15" y="9"/>
                    </a:lnTo>
                    <a:lnTo>
                      <a:pt x="15" y="0"/>
                    </a:lnTo>
                    <a:lnTo>
                      <a:pt x="0" y="0"/>
                    </a:lnTo>
                    <a:lnTo>
                      <a:pt x="0"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 name="Rectangle 153"/>
              <p:cNvSpPr>
                <a:spLocks noChangeArrowheads="1"/>
              </p:cNvSpPr>
              <p:nvPr userDrawn="1"/>
            </p:nvSpPr>
            <p:spPr bwMode="auto">
              <a:xfrm>
                <a:off x="4255" y="2670"/>
                <a:ext cx="13" cy="9"/>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 name="Freeform 154"/>
              <p:cNvSpPr>
                <a:spLocks/>
              </p:cNvSpPr>
              <p:nvPr userDrawn="1"/>
            </p:nvSpPr>
            <p:spPr bwMode="auto">
              <a:xfrm>
                <a:off x="4230" y="2670"/>
                <a:ext cx="20" cy="9"/>
              </a:xfrm>
              <a:custGeom>
                <a:avLst/>
                <a:gdLst>
                  <a:gd name="T0" fmla="*/ 0 w 20"/>
                  <a:gd name="T1" fmla="*/ 9 h 9"/>
                  <a:gd name="T2" fmla="*/ 0 w 20"/>
                  <a:gd name="T3" fmla="*/ 9 h 9"/>
                  <a:gd name="T4" fmla="*/ 20 w 20"/>
                  <a:gd name="T5" fmla="*/ 9 h 9"/>
                  <a:gd name="T6" fmla="*/ 20 w 20"/>
                  <a:gd name="T7" fmla="*/ 0 h 9"/>
                  <a:gd name="T8" fmla="*/ 0 w 20"/>
                  <a:gd name="T9" fmla="*/ 0 h 9"/>
                  <a:gd name="T10" fmla="*/ 0 w 20"/>
                  <a:gd name="T11" fmla="*/ 9 h 9"/>
                </a:gdLst>
                <a:ahLst/>
                <a:cxnLst>
                  <a:cxn ang="0">
                    <a:pos x="T0" y="T1"/>
                  </a:cxn>
                  <a:cxn ang="0">
                    <a:pos x="T2" y="T3"/>
                  </a:cxn>
                  <a:cxn ang="0">
                    <a:pos x="T4" y="T5"/>
                  </a:cxn>
                  <a:cxn ang="0">
                    <a:pos x="T6" y="T7"/>
                  </a:cxn>
                  <a:cxn ang="0">
                    <a:pos x="T8" y="T9"/>
                  </a:cxn>
                  <a:cxn ang="0">
                    <a:pos x="T10" y="T11"/>
                  </a:cxn>
                </a:cxnLst>
                <a:rect l="0" t="0" r="r" b="b"/>
                <a:pathLst>
                  <a:path w="20" h="9">
                    <a:moveTo>
                      <a:pt x="0" y="9"/>
                    </a:moveTo>
                    <a:lnTo>
                      <a:pt x="0" y="9"/>
                    </a:lnTo>
                    <a:lnTo>
                      <a:pt x="20" y="9"/>
                    </a:lnTo>
                    <a:lnTo>
                      <a:pt x="20" y="0"/>
                    </a:lnTo>
                    <a:lnTo>
                      <a:pt x="0" y="0"/>
                    </a:lnTo>
                    <a:lnTo>
                      <a:pt x="0" y="9"/>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 name="Freeform 155"/>
              <p:cNvSpPr>
                <a:spLocks/>
              </p:cNvSpPr>
              <p:nvPr userDrawn="1"/>
            </p:nvSpPr>
            <p:spPr bwMode="auto">
              <a:xfrm>
                <a:off x="4163" y="2670"/>
                <a:ext cx="55" cy="9"/>
              </a:xfrm>
              <a:custGeom>
                <a:avLst/>
                <a:gdLst>
                  <a:gd name="T0" fmla="*/ 0 w 55"/>
                  <a:gd name="T1" fmla="*/ 9 h 9"/>
                  <a:gd name="T2" fmla="*/ 0 w 55"/>
                  <a:gd name="T3" fmla="*/ 9 h 9"/>
                  <a:gd name="T4" fmla="*/ 55 w 55"/>
                  <a:gd name="T5" fmla="*/ 9 h 9"/>
                  <a:gd name="T6" fmla="*/ 55 w 55"/>
                  <a:gd name="T7" fmla="*/ 0 h 9"/>
                  <a:gd name="T8" fmla="*/ 0 w 55"/>
                  <a:gd name="T9" fmla="*/ 0 h 9"/>
                  <a:gd name="T10" fmla="*/ 0 w 55"/>
                  <a:gd name="T11" fmla="*/ 9 h 9"/>
                </a:gdLst>
                <a:ahLst/>
                <a:cxnLst>
                  <a:cxn ang="0">
                    <a:pos x="T0" y="T1"/>
                  </a:cxn>
                  <a:cxn ang="0">
                    <a:pos x="T2" y="T3"/>
                  </a:cxn>
                  <a:cxn ang="0">
                    <a:pos x="T4" y="T5"/>
                  </a:cxn>
                  <a:cxn ang="0">
                    <a:pos x="T6" y="T7"/>
                  </a:cxn>
                  <a:cxn ang="0">
                    <a:pos x="T8" y="T9"/>
                  </a:cxn>
                  <a:cxn ang="0">
                    <a:pos x="T10" y="T11"/>
                  </a:cxn>
                </a:cxnLst>
                <a:rect l="0" t="0" r="r" b="b"/>
                <a:pathLst>
                  <a:path w="55" h="9">
                    <a:moveTo>
                      <a:pt x="0" y="9"/>
                    </a:moveTo>
                    <a:lnTo>
                      <a:pt x="0" y="9"/>
                    </a:lnTo>
                    <a:lnTo>
                      <a:pt x="55" y="9"/>
                    </a:lnTo>
                    <a:lnTo>
                      <a:pt x="55" y="0"/>
                    </a:lnTo>
                    <a:lnTo>
                      <a:pt x="0" y="0"/>
                    </a:lnTo>
                    <a:lnTo>
                      <a:pt x="0" y="9"/>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 name="Freeform 156"/>
              <p:cNvSpPr>
                <a:spLocks/>
              </p:cNvSpPr>
              <p:nvPr userDrawn="1"/>
            </p:nvSpPr>
            <p:spPr bwMode="auto">
              <a:xfrm>
                <a:off x="4163" y="2686"/>
                <a:ext cx="55" cy="8"/>
              </a:xfrm>
              <a:custGeom>
                <a:avLst/>
                <a:gdLst>
                  <a:gd name="T0" fmla="*/ 0 w 55"/>
                  <a:gd name="T1" fmla="*/ 8 h 8"/>
                  <a:gd name="T2" fmla="*/ 0 w 55"/>
                  <a:gd name="T3" fmla="*/ 8 h 8"/>
                  <a:gd name="T4" fmla="*/ 55 w 55"/>
                  <a:gd name="T5" fmla="*/ 8 h 8"/>
                  <a:gd name="T6" fmla="*/ 55 w 55"/>
                  <a:gd name="T7" fmla="*/ 0 h 8"/>
                  <a:gd name="T8" fmla="*/ 0 w 55"/>
                  <a:gd name="T9" fmla="*/ 0 h 8"/>
                  <a:gd name="T10" fmla="*/ 0 w 55"/>
                  <a:gd name="T11" fmla="*/ 8 h 8"/>
                </a:gdLst>
                <a:ahLst/>
                <a:cxnLst>
                  <a:cxn ang="0">
                    <a:pos x="T0" y="T1"/>
                  </a:cxn>
                  <a:cxn ang="0">
                    <a:pos x="T2" y="T3"/>
                  </a:cxn>
                  <a:cxn ang="0">
                    <a:pos x="T4" y="T5"/>
                  </a:cxn>
                  <a:cxn ang="0">
                    <a:pos x="T6" y="T7"/>
                  </a:cxn>
                  <a:cxn ang="0">
                    <a:pos x="T8" y="T9"/>
                  </a:cxn>
                  <a:cxn ang="0">
                    <a:pos x="T10" y="T11"/>
                  </a:cxn>
                </a:cxnLst>
                <a:rect l="0" t="0" r="r" b="b"/>
                <a:pathLst>
                  <a:path w="55" h="8">
                    <a:moveTo>
                      <a:pt x="0" y="8"/>
                    </a:moveTo>
                    <a:lnTo>
                      <a:pt x="0" y="8"/>
                    </a:lnTo>
                    <a:lnTo>
                      <a:pt x="55" y="8"/>
                    </a:lnTo>
                    <a:lnTo>
                      <a:pt x="55" y="0"/>
                    </a:lnTo>
                    <a:lnTo>
                      <a:pt x="0" y="0"/>
                    </a:lnTo>
                    <a:lnTo>
                      <a:pt x="0" y="8"/>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 name="Freeform 157"/>
              <p:cNvSpPr>
                <a:spLocks noEditPoints="1"/>
              </p:cNvSpPr>
              <p:nvPr userDrawn="1"/>
            </p:nvSpPr>
            <p:spPr bwMode="auto">
              <a:xfrm>
                <a:off x="3175" y="2593"/>
                <a:ext cx="180" cy="175"/>
              </a:xfrm>
              <a:custGeom>
                <a:avLst/>
                <a:gdLst>
                  <a:gd name="T0" fmla="*/ 116 w 180"/>
                  <a:gd name="T1" fmla="*/ 119 h 175"/>
                  <a:gd name="T2" fmla="*/ 118 w 180"/>
                  <a:gd name="T3" fmla="*/ 119 h 175"/>
                  <a:gd name="T4" fmla="*/ 118 w 180"/>
                  <a:gd name="T5" fmla="*/ 145 h 175"/>
                  <a:gd name="T6" fmla="*/ 118 w 180"/>
                  <a:gd name="T7" fmla="*/ 145 h 175"/>
                  <a:gd name="T8" fmla="*/ 51 w 180"/>
                  <a:gd name="T9" fmla="*/ 145 h 175"/>
                  <a:gd name="T10" fmla="*/ 21 w 180"/>
                  <a:gd name="T11" fmla="*/ 175 h 175"/>
                  <a:gd name="T12" fmla="*/ 21 w 180"/>
                  <a:gd name="T13" fmla="*/ 145 h 175"/>
                  <a:gd name="T14" fmla="*/ 0 w 180"/>
                  <a:gd name="T15" fmla="*/ 145 h 175"/>
                  <a:gd name="T16" fmla="*/ 0 w 180"/>
                  <a:gd name="T17" fmla="*/ 51 h 175"/>
                  <a:gd name="T18" fmla="*/ 0 w 180"/>
                  <a:gd name="T19" fmla="*/ 51 h 175"/>
                  <a:gd name="T20" fmla="*/ 37 w 180"/>
                  <a:gd name="T21" fmla="*/ 51 h 175"/>
                  <a:gd name="T22" fmla="*/ 37 w 180"/>
                  <a:gd name="T23" fmla="*/ 99 h 175"/>
                  <a:gd name="T24" fmla="*/ 37 w 180"/>
                  <a:gd name="T25" fmla="*/ 113 h 175"/>
                  <a:gd name="T26" fmla="*/ 37 w 180"/>
                  <a:gd name="T27" fmla="*/ 119 h 175"/>
                  <a:gd name="T28" fmla="*/ 44 w 180"/>
                  <a:gd name="T29" fmla="*/ 119 h 175"/>
                  <a:gd name="T30" fmla="*/ 56 w 180"/>
                  <a:gd name="T31" fmla="*/ 119 h 175"/>
                  <a:gd name="T32" fmla="*/ 116 w 180"/>
                  <a:gd name="T33" fmla="*/ 119 h 175"/>
                  <a:gd name="T34" fmla="*/ 180 w 180"/>
                  <a:gd name="T35" fmla="*/ 0 h 175"/>
                  <a:gd name="T36" fmla="*/ 180 w 180"/>
                  <a:gd name="T37" fmla="*/ 109 h 175"/>
                  <a:gd name="T38" fmla="*/ 165 w 180"/>
                  <a:gd name="T39" fmla="*/ 109 h 175"/>
                  <a:gd name="T40" fmla="*/ 165 w 180"/>
                  <a:gd name="T41" fmla="*/ 148 h 175"/>
                  <a:gd name="T42" fmla="*/ 126 w 180"/>
                  <a:gd name="T43" fmla="*/ 109 h 175"/>
                  <a:gd name="T44" fmla="*/ 46 w 180"/>
                  <a:gd name="T45" fmla="*/ 109 h 175"/>
                  <a:gd name="T46" fmla="*/ 46 w 180"/>
                  <a:gd name="T47" fmla="*/ 0 h 175"/>
                  <a:gd name="T48" fmla="*/ 180 w 180"/>
                  <a:gd name="T49" fmla="*/ 0 h 175"/>
                  <a:gd name="T50" fmla="*/ 172 w 180"/>
                  <a:gd name="T51" fmla="*/ 7 h 175"/>
                  <a:gd name="T52" fmla="*/ 54 w 180"/>
                  <a:gd name="T53" fmla="*/ 7 h 175"/>
                  <a:gd name="T54" fmla="*/ 54 w 180"/>
                  <a:gd name="T55" fmla="*/ 103 h 175"/>
                  <a:gd name="T56" fmla="*/ 130 w 180"/>
                  <a:gd name="T57" fmla="*/ 103 h 175"/>
                  <a:gd name="T58" fmla="*/ 157 w 180"/>
                  <a:gd name="T59" fmla="*/ 130 h 175"/>
                  <a:gd name="T60" fmla="*/ 157 w 180"/>
                  <a:gd name="T61" fmla="*/ 103 h 175"/>
                  <a:gd name="T62" fmla="*/ 172 w 180"/>
                  <a:gd name="T63" fmla="*/ 103 h 175"/>
                  <a:gd name="T64" fmla="*/ 172 w 180"/>
                  <a:gd name="T65" fmla="*/ 7 h 175"/>
                  <a:gd name="T66" fmla="*/ 79 w 180"/>
                  <a:gd name="T67" fmla="*/ 79 h 175"/>
                  <a:gd name="T68" fmla="*/ 143 w 180"/>
                  <a:gd name="T69" fmla="*/ 79 h 175"/>
                  <a:gd name="T70" fmla="*/ 143 w 180"/>
                  <a:gd name="T71" fmla="*/ 72 h 175"/>
                  <a:gd name="T72" fmla="*/ 79 w 180"/>
                  <a:gd name="T73" fmla="*/ 72 h 175"/>
                  <a:gd name="T74" fmla="*/ 79 w 180"/>
                  <a:gd name="T75" fmla="*/ 79 h 175"/>
                  <a:gd name="T76" fmla="*/ 158 w 180"/>
                  <a:gd name="T77" fmla="*/ 49 h 175"/>
                  <a:gd name="T78" fmla="*/ 71 w 180"/>
                  <a:gd name="T79" fmla="*/ 49 h 175"/>
                  <a:gd name="T80" fmla="*/ 71 w 180"/>
                  <a:gd name="T81" fmla="*/ 56 h 175"/>
                  <a:gd name="T82" fmla="*/ 158 w 180"/>
                  <a:gd name="T83" fmla="*/ 56 h 175"/>
                  <a:gd name="T84" fmla="*/ 158 w 180"/>
                  <a:gd name="T85" fmla="*/ 49 h 175"/>
                  <a:gd name="T86" fmla="*/ 115 w 180"/>
                  <a:gd name="T87" fmla="*/ 27 h 175"/>
                  <a:gd name="T88" fmla="*/ 86 w 180"/>
                  <a:gd name="T89" fmla="*/ 27 h 175"/>
                  <a:gd name="T90" fmla="*/ 86 w 180"/>
                  <a:gd name="T91" fmla="*/ 32 h 175"/>
                  <a:gd name="T92" fmla="*/ 115 w 180"/>
                  <a:gd name="T93" fmla="*/ 32 h 175"/>
                  <a:gd name="T94" fmla="*/ 115 w 180"/>
                  <a:gd name="T95" fmla="*/ 27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0" h="175">
                    <a:moveTo>
                      <a:pt x="116" y="119"/>
                    </a:moveTo>
                    <a:lnTo>
                      <a:pt x="118" y="119"/>
                    </a:lnTo>
                    <a:lnTo>
                      <a:pt x="118" y="145"/>
                    </a:lnTo>
                    <a:lnTo>
                      <a:pt x="118" y="145"/>
                    </a:lnTo>
                    <a:lnTo>
                      <a:pt x="51" y="145"/>
                    </a:lnTo>
                    <a:lnTo>
                      <a:pt x="21" y="175"/>
                    </a:lnTo>
                    <a:lnTo>
                      <a:pt x="21" y="145"/>
                    </a:lnTo>
                    <a:lnTo>
                      <a:pt x="0" y="145"/>
                    </a:lnTo>
                    <a:lnTo>
                      <a:pt x="0" y="51"/>
                    </a:lnTo>
                    <a:lnTo>
                      <a:pt x="0" y="51"/>
                    </a:lnTo>
                    <a:lnTo>
                      <a:pt x="37" y="51"/>
                    </a:lnTo>
                    <a:lnTo>
                      <a:pt x="37" y="99"/>
                    </a:lnTo>
                    <a:lnTo>
                      <a:pt x="37" y="113"/>
                    </a:lnTo>
                    <a:lnTo>
                      <a:pt x="37" y="119"/>
                    </a:lnTo>
                    <a:lnTo>
                      <a:pt x="44" y="119"/>
                    </a:lnTo>
                    <a:lnTo>
                      <a:pt x="56" y="119"/>
                    </a:lnTo>
                    <a:lnTo>
                      <a:pt x="116" y="119"/>
                    </a:lnTo>
                    <a:close/>
                    <a:moveTo>
                      <a:pt x="180" y="0"/>
                    </a:moveTo>
                    <a:lnTo>
                      <a:pt x="180" y="109"/>
                    </a:lnTo>
                    <a:lnTo>
                      <a:pt x="165" y="109"/>
                    </a:lnTo>
                    <a:lnTo>
                      <a:pt x="165" y="148"/>
                    </a:lnTo>
                    <a:lnTo>
                      <a:pt x="126" y="109"/>
                    </a:lnTo>
                    <a:lnTo>
                      <a:pt x="46" y="109"/>
                    </a:lnTo>
                    <a:lnTo>
                      <a:pt x="46" y="0"/>
                    </a:lnTo>
                    <a:lnTo>
                      <a:pt x="180" y="0"/>
                    </a:lnTo>
                    <a:close/>
                    <a:moveTo>
                      <a:pt x="172" y="7"/>
                    </a:moveTo>
                    <a:lnTo>
                      <a:pt x="54" y="7"/>
                    </a:lnTo>
                    <a:lnTo>
                      <a:pt x="54" y="103"/>
                    </a:lnTo>
                    <a:lnTo>
                      <a:pt x="130" y="103"/>
                    </a:lnTo>
                    <a:lnTo>
                      <a:pt x="157" y="130"/>
                    </a:lnTo>
                    <a:lnTo>
                      <a:pt x="157" y="103"/>
                    </a:lnTo>
                    <a:lnTo>
                      <a:pt x="172" y="103"/>
                    </a:lnTo>
                    <a:lnTo>
                      <a:pt x="172" y="7"/>
                    </a:lnTo>
                    <a:close/>
                    <a:moveTo>
                      <a:pt x="79" y="79"/>
                    </a:moveTo>
                    <a:lnTo>
                      <a:pt x="143" y="79"/>
                    </a:lnTo>
                    <a:lnTo>
                      <a:pt x="143" y="72"/>
                    </a:lnTo>
                    <a:lnTo>
                      <a:pt x="79" y="72"/>
                    </a:lnTo>
                    <a:lnTo>
                      <a:pt x="79" y="79"/>
                    </a:lnTo>
                    <a:close/>
                    <a:moveTo>
                      <a:pt x="158" y="49"/>
                    </a:moveTo>
                    <a:lnTo>
                      <a:pt x="71" y="49"/>
                    </a:lnTo>
                    <a:lnTo>
                      <a:pt x="71" y="56"/>
                    </a:lnTo>
                    <a:lnTo>
                      <a:pt x="158" y="56"/>
                    </a:lnTo>
                    <a:lnTo>
                      <a:pt x="158" y="49"/>
                    </a:lnTo>
                    <a:close/>
                    <a:moveTo>
                      <a:pt x="115" y="27"/>
                    </a:moveTo>
                    <a:lnTo>
                      <a:pt x="86" y="27"/>
                    </a:lnTo>
                    <a:lnTo>
                      <a:pt x="86" y="32"/>
                    </a:lnTo>
                    <a:lnTo>
                      <a:pt x="115" y="32"/>
                    </a:lnTo>
                    <a:lnTo>
                      <a:pt x="115" y="27"/>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 name="Freeform 158"/>
              <p:cNvSpPr>
                <a:spLocks noEditPoints="1"/>
              </p:cNvSpPr>
              <p:nvPr userDrawn="1"/>
            </p:nvSpPr>
            <p:spPr bwMode="auto">
              <a:xfrm>
                <a:off x="2679" y="2049"/>
                <a:ext cx="154" cy="154"/>
              </a:xfrm>
              <a:custGeom>
                <a:avLst/>
                <a:gdLst>
                  <a:gd name="T0" fmla="*/ 90 w 92"/>
                  <a:gd name="T1" fmla="*/ 59 h 92"/>
                  <a:gd name="T2" fmla="*/ 92 w 92"/>
                  <a:gd name="T3" fmla="*/ 51 h 92"/>
                  <a:gd name="T4" fmla="*/ 83 w 92"/>
                  <a:gd name="T5" fmla="*/ 43 h 92"/>
                  <a:gd name="T6" fmla="*/ 91 w 92"/>
                  <a:gd name="T7" fmla="*/ 35 h 92"/>
                  <a:gd name="T8" fmla="*/ 88 w 92"/>
                  <a:gd name="T9" fmla="*/ 27 h 92"/>
                  <a:gd name="T10" fmla="*/ 75 w 92"/>
                  <a:gd name="T11" fmla="*/ 22 h 92"/>
                  <a:gd name="T12" fmla="*/ 76 w 92"/>
                  <a:gd name="T13" fmla="*/ 11 h 92"/>
                  <a:gd name="T14" fmla="*/ 65 w 92"/>
                  <a:gd name="T15" fmla="*/ 14 h 92"/>
                  <a:gd name="T16" fmla="*/ 59 w 92"/>
                  <a:gd name="T17" fmla="*/ 2 h 92"/>
                  <a:gd name="T18" fmla="*/ 50 w 92"/>
                  <a:gd name="T19" fmla="*/ 0 h 92"/>
                  <a:gd name="T20" fmla="*/ 43 w 92"/>
                  <a:gd name="T21" fmla="*/ 9 h 92"/>
                  <a:gd name="T22" fmla="*/ 35 w 92"/>
                  <a:gd name="T23" fmla="*/ 1 h 92"/>
                  <a:gd name="T24" fmla="*/ 27 w 92"/>
                  <a:gd name="T25" fmla="*/ 4 h 92"/>
                  <a:gd name="T26" fmla="*/ 22 w 92"/>
                  <a:gd name="T27" fmla="*/ 17 h 92"/>
                  <a:gd name="T28" fmla="*/ 11 w 92"/>
                  <a:gd name="T29" fmla="*/ 16 h 92"/>
                  <a:gd name="T30" fmla="*/ 14 w 92"/>
                  <a:gd name="T31" fmla="*/ 27 h 92"/>
                  <a:gd name="T32" fmla="*/ 2 w 92"/>
                  <a:gd name="T33" fmla="*/ 33 h 92"/>
                  <a:gd name="T34" fmla="*/ 0 w 92"/>
                  <a:gd name="T35" fmla="*/ 42 h 92"/>
                  <a:gd name="T36" fmla="*/ 8 w 92"/>
                  <a:gd name="T37" fmla="*/ 49 h 92"/>
                  <a:gd name="T38" fmla="*/ 1 w 92"/>
                  <a:gd name="T39" fmla="*/ 57 h 92"/>
                  <a:gd name="T40" fmla="*/ 4 w 92"/>
                  <a:gd name="T41" fmla="*/ 65 h 92"/>
                  <a:gd name="T42" fmla="*/ 17 w 92"/>
                  <a:gd name="T43" fmla="*/ 70 h 92"/>
                  <a:gd name="T44" fmla="*/ 16 w 92"/>
                  <a:gd name="T45" fmla="*/ 81 h 92"/>
                  <a:gd name="T46" fmla="*/ 27 w 92"/>
                  <a:gd name="T47" fmla="*/ 78 h 92"/>
                  <a:gd name="T48" fmla="*/ 33 w 92"/>
                  <a:gd name="T49" fmla="*/ 90 h 92"/>
                  <a:gd name="T50" fmla="*/ 41 w 92"/>
                  <a:gd name="T51" fmla="*/ 92 h 92"/>
                  <a:gd name="T52" fmla="*/ 49 w 92"/>
                  <a:gd name="T53" fmla="*/ 84 h 92"/>
                  <a:gd name="T54" fmla="*/ 57 w 92"/>
                  <a:gd name="T55" fmla="*/ 91 h 92"/>
                  <a:gd name="T56" fmla="*/ 65 w 92"/>
                  <a:gd name="T57" fmla="*/ 88 h 92"/>
                  <a:gd name="T58" fmla="*/ 70 w 92"/>
                  <a:gd name="T59" fmla="*/ 75 h 92"/>
                  <a:gd name="T60" fmla="*/ 81 w 92"/>
                  <a:gd name="T61" fmla="*/ 76 h 92"/>
                  <a:gd name="T62" fmla="*/ 78 w 92"/>
                  <a:gd name="T63" fmla="*/ 65 h 92"/>
                  <a:gd name="T64" fmla="*/ 75 w 92"/>
                  <a:gd name="T65" fmla="*/ 52 h 92"/>
                  <a:gd name="T66" fmla="*/ 17 w 92"/>
                  <a:gd name="T67" fmla="*/ 41 h 92"/>
                  <a:gd name="T68" fmla="*/ 75 w 92"/>
                  <a:gd name="T69" fmla="*/ 52 h 92"/>
                  <a:gd name="T70" fmla="*/ 49 w 92"/>
                  <a:gd name="T71" fmla="*/ 54 h 92"/>
                  <a:gd name="T72" fmla="*/ 43 w 92"/>
                  <a:gd name="T73" fmla="*/ 38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2" h="92">
                    <a:moveTo>
                      <a:pt x="81" y="59"/>
                    </a:moveTo>
                    <a:cubicBezTo>
                      <a:pt x="85" y="59"/>
                      <a:pt x="90" y="59"/>
                      <a:pt x="90" y="59"/>
                    </a:cubicBezTo>
                    <a:cubicBezTo>
                      <a:pt x="91" y="57"/>
                      <a:pt x="91" y="56"/>
                      <a:pt x="91" y="55"/>
                    </a:cubicBezTo>
                    <a:cubicBezTo>
                      <a:pt x="91" y="53"/>
                      <a:pt x="92" y="52"/>
                      <a:pt x="92" y="51"/>
                    </a:cubicBezTo>
                    <a:cubicBezTo>
                      <a:pt x="84" y="47"/>
                      <a:pt x="84" y="47"/>
                      <a:pt x="84" y="47"/>
                    </a:cubicBezTo>
                    <a:cubicBezTo>
                      <a:pt x="84" y="46"/>
                      <a:pt x="84" y="44"/>
                      <a:pt x="83" y="43"/>
                    </a:cubicBezTo>
                    <a:cubicBezTo>
                      <a:pt x="83" y="42"/>
                      <a:pt x="83" y="41"/>
                      <a:pt x="83" y="40"/>
                    </a:cubicBezTo>
                    <a:cubicBezTo>
                      <a:pt x="87" y="38"/>
                      <a:pt x="91" y="35"/>
                      <a:pt x="91" y="35"/>
                    </a:cubicBezTo>
                    <a:cubicBezTo>
                      <a:pt x="90" y="34"/>
                      <a:pt x="90" y="32"/>
                      <a:pt x="89" y="31"/>
                    </a:cubicBezTo>
                    <a:cubicBezTo>
                      <a:pt x="89" y="30"/>
                      <a:pt x="88" y="28"/>
                      <a:pt x="88" y="27"/>
                    </a:cubicBezTo>
                    <a:cubicBezTo>
                      <a:pt x="79" y="28"/>
                      <a:pt x="79" y="28"/>
                      <a:pt x="79" y="28"/>
                    </a:cubicBezTo>
                    <a:cubicBezTo>
                      <a:pt x="78" y="26"/>
                      <a:pt x="76" y="24"/>
                      <a:pt x="75" y="22"/>
                    </a:cubicBezTo>
                    <a:cubicBezTo>
                      <a:pt x="77" y="19"/>
                      <a:pt x="79" y="14"/>
                      <a:pt x="79" y="14"/>
                    </a:cubicBezTo>
                    <a:cubicBezTo>
                      <a:pt x="78" y="13"/>
                      <a:pt x="77" y="12"/>
                      <a:pt x="76" y="11"/>
                    </a:cubicBezTo>
                    <a:cubicBezTo>
                      <a:pt x="75" y="10"/>
                      <a:pt x="74" y="9"/>
                      <a:pt x="73" y="9"/>
                    </a:cubicBezTo>
                    <a:cubicBezTo>
                      <a:pt x="65" y="14"/>
                      <a:pt x="65" y="14"/>
                      <a:pt x="65" y="14"/>
                    </a:cubicBezTo>
                    <a:cubicBezTo>
                      <a:pt x="63" y="13"/>
                      <a:pt x="61" y="12"/>
                      <a:pt x="59" y="11"/>
                    </a:cubicBezTo>
                    <a:cubicBezTo>
                      <a:pt x="59" y="7"/>
                      <a:pt x="59" y="2"/>
                      <a:pt x="59" y="2"/>
                    </a:cubicBezTo>
                    <a:cubicBezTo>
                      <a:pt x="57" y="1"/>
                      <a:pt x="56" y="1"/>
                      <a:pt x="54" y="1"/>
                    </a:cubicBezTo>
                    <a:cubicBezTo>
                      <a:pt x="53" y="1"/>
                      <a:pt x="52" y="0"/>
                      <a:pt x="50" y="0"/>
                    </a:cubicBezTo>
                    <a:cubicBezTo>
                      <a:pt x="46" y="8"/>
                      <a:pt x="46" y="8"/>
                      <a:pt x="46" y="8"/>
                    </a:cubicBezTo>
                    <a:cubicBezTo>
                      <a:pt x="45" y="8"/>
                      <a:pt x="44" y="8"/>
                      <a:pt x="43" y="9"/>
                    </a:cubicBezTo>
                    <a:cubicBezTo>
                      <a:pt x="42" y="9"/>
                      <a:pt x="41" y="9"/>
                      <a:pt x="40" y="9"/>
                    </a:cubicBezTo>
                    <a:cubicBezTo>
                      <a:pt x="37" y="5"/>
                      <a:pt x="35" y="1"/>
                      <a:pt x="35" y="1"/>
                    </a:cubicBezTo>
                    <a:cubicBezTo>
                      <a:pt x="33" y="2"/>
                      <a:pt x="32" y="2"/>
                      <a:pt x="31" y="3"/>
                    </a:cubicBezTo>
                    <a:cubicBezTo>
                      <a:pt x="29" y="3"/>
                      <a:pt x="28" y="4"/>
                      <a:pt x="27" y="4"/>
                    </a:cubicBezTo>
                    <a:cubicBezTo>
                      <a:pt x="28" y="13"/>
                      <a:pt x="28" y="13"/>
                      <a:pt x="28" y="13"/>
                    </a:cubicBezTo>
                    <a:cubicBezTo>
                      <a:pt x="26" y="14"/>
                      <a:pt x="24" y="16"/>
                      <a:pt x="22" y="17"/>
                    </a:cubicBezTo>
                    <a:cubicBezTo>
                      <a:pt x="18" y="15"/>
                      <a:pt x="14" y="13"/>
                      <a:pt x="14" y="13"/>
                    </a:cubicBezTo>
                    <a:cubicBezTo>
                      <a:pt x="13" y="14"/>
                      <a:pt x="12" y="15"/>
                      <a:pt x="11" y="16"/>
                    </a:cubicBezTo>
                    <a:cubicBezTo>
                      <a:pt x="10" y="17"/>
                      <a:pt x="9" y="18"/>
                      <a:pt x="8" y="19"/>
                    </a:cubicBezTo>
                    <a:cubicBezTo>
                      <a:pt x="14" y="27"/>
                      <a:pt x="14" y="27"/>
                      <a:pt x="14" y="27"/>
                    </a:cubicBezTo>
                    <a:cubicBezTo>
                      <a:pt x="12" y="29"/>
                      <a:pt x="11" y="31"/>
                      <a:pt x="11" y="33"/>
                    </a:cubicBezTo>
                    <a:cubicBezTo>
                      <a:pt x="7" y="33"/>
                      <a:pt x="2" y="33"/>
                      <a:pt x="2" y="33"/>
                    </a:cubicBezTo>
                    <a:cubicBezTo>
                      <a:pt x="1" y="35"/>
                      <a:pt x="1" y="36"/>
                      <a:pt x="1" y="38"/>
                    </a:cubicBezTo>
                    <a:cubicBezTo>
                      <a:pt x="0" y="39"/>
                      <a:pt x="0" y="40"/>
                      <a:pt x="0" y="42"/>
                    </a:cubicBezTo>
                    <a:cubicBezTo>
                      <a:pt x="8" y="46"/>
                      <a:pt x="8" y="46"/>
                      <a:pt x="8" y="46"/>
                    </a:cubicBezTo>
                    <a:cubicBezTo>
                      <a:pt x="8" y="47"/>
                      <a:pt x="8" y="48"/>
                      <a:pt x="8" y="49"/>
                    </a:cubicBezTo>
                    <a:cubicBezTo>
                      <a:pt x="8" y="50"/>
                      <a:pt x="9" y="51"/>
                      <a:pt x="9" y="52"/>
                    </a:cubicBezTo>
                    <a:cubicBezTo>
                      <a:pt x="5" y="55"/>
                      <a:pt x="1" y="57"/>
                      <a:pt x="1" y="57"/>
                    </a:cubicBezTo>
                    <a:cubicBezTo>
                      <a:pt x="2" y="59"/>
                      <a:pt x="2" y="60"/>
                      <a:pt x="2" y="61"/>
                    </a:cubicBezTo>
                    <a:cubicBezTo>
                      <a:pt x="3" y="63"/>
                      <a:pt x="3" y="64"/>
                      <a:pt x="4" y="65"/>
                    </a:cubicBezTo>
                    <a:cubicBezTo>
                      <a:pt x="13" y="65"/>
                      <a:pt x="13" y="65"/>
                      <a:pt x="13" y="65"/>
                    </a:cubicBezTo>
                    <a:cubicBezTo>
                      <a:pt x="14" y="66"/>
                      <a:pt x="15" y="68"/>
                      <a:pt x="17" y="70"/>
                    </a:cubicBezTo>
                    <a:cubicBezTo>
                      <a:pt x="15" y="74"/>
                      <a:pt x="13" y="78"/>
                      <a:pt x="13" y="78"/>
                    </a:cubicBezTo>
                    <a:cubicBezTo>
                      <a:pt x="14" y="79"/>
                      <a:pt x="15" y="80"/>
                      <a:pt x="16" y="81"/>
                    </a:cubicBezTo>
                    <a:cubicBezTo>
                      <a:pt x="17" y="82"/>
                      <a:pt x="18" y="83"/>
                      <a:pt x="19" y="84"/>
                    </a:cubicBezTo>
                    <a:cubicBezTo>
                      <a:pt x="27" y="78"/>
                      <a:pt x="27" y="78"/>
                      <a:pt x="27" y="78"/>
                    </a:cubicBezTo>
                    <a:cubicBezTo>
                      <a:pt x="29" y="80"/>
                      <a:pt x="31" y="81"/>
                      <a:pt x="33" y="81"/>
                    </a:cubicBezTo>
                    <a:cubicBezTo>
                      <a:pt x="33" y="86"/>
                      <a:pt x="33" y="90"/>
                      <a:pt x="33" y="90"/>
                    </a:cubicBezTo>
                    <a:cubicBezTo>
                      <a:pt x="35" y="91"/>
                      <a:pt x="36" y="91"/>
                      <a:pt x="37" y="91"/>
                    </a:cubicBezTo>
                    <a:cubicBezTo>
                      <a:pt x="39" y="92"/>
                      <a:pt x="40" y="92"/>
                      <a:pt x="41" y="92"/>
                    </a:cubicBezTo>
                    <a:cubicBezTo>
                      <a:pt x="45" y="84"/>
                      <a:pt x="45" y="84"/>
                      <a:pt x="45" y="84"/>
                    </a:cubicBezTo>
                    <a:cubicBezTo>
                      <a:pt x="47" y="84"/>
                      <a:pt x="48" y="84"/>
                      <a:pt x="49" y="84"/>
                    </a:cubicBezTo>
                    <a:cubicBezTo>
                      <a:pt x="50" y="84"/>
                      <a:pt x="51" y="83"/>
                      <a:pt x="52" y="83"/>
                    </a:cubicBezTo>
                    <a:cubicBezTo>
                      <a:pt x="54" y="87"/>
                      <a:pt x="57" y="91"/>
                      <a:pt x="57" y="91"/>
                    </a:cubicBezTo>
                    <a:cubicBezTo>
                      <a:pt x="58" y="90"/>
                      <a:pt x="60" y="90"/>
                      <a:pt x="61" y="90"/>
                    </a:cubicBezTo>
                    <a:cubicBezTo>
                      <a:pt x="62" y="89"/>
                      <a:pt x="64" y="89"/>
                      <a:pt x="65" y="88"/>
                    </a:cubicBezTo>
                    <a:cubicBezTo>
                      <a:pt x="64" y="79"/>
                      <a:pt x="64" y="79"/>
                      <a:pt x="64" y="79"/>
                    </a:cubicBezTo>
                    <a:cubicBezTo>
                      <a:pt x="66" y="78"/>
                      <a:pt x="68" y="77"/>
                      <a:pt x="70" y="75"/>
                    </a:cubicBezTo>
                    <a:cubicBezTo>
                      <a:pt x="74" y="77"/>
                      <a:pt x="78" y="79"/>
                      <a:pt x="78" y="79"/>
                    </a:cubicBezTo>
                    <a:cubicBezTo>
                      <a:pt x="79" y="78"/>
                      <a:pt x="80" y="77"/>
                      <a:pt x="81" y="76"/>
                    </a:cubicBezTo>
                    <a:cubicBezTo>
                      <a:pt x="82" y="75"/>
                      <a:pt x="83" y="74"/>
                      <a:pt x="83" y="73"/>
                    </a:cubicBezTo>
                    <a:cubicBezTo>
                      <a:pt x="78" y="65"/>
                      <a:pt x="78" y="65"/>
                      <a:pt x="78" y="65"/>
                    </a:cubicBezTo>
                    <a:cubicBezTo>
                      <a:pt x="79" y="63"/>
                      <a:pt x="80" y="62"/>
                      <a:pt x="81" y="59"/>
                    </a:cubicBezTo>
                    <a:close/>
                    <a:moveTo>
                      <a:pt x="75" y="52"/>
                    </a:moveTo>
                    <a:cubicBezTo>
                      <a:pt x="72" y="67"/>
                      <a:pt x="56" y="78"/>
                      <a:pt x="40" y="75"/>
                    </a:cubicBezTo>
                    <a:cubicBezTo>
                      <a:pt x="25" y="72"/>
                      <a:pt x="14" y="57"/>
                      <a:pt x="17" y="41"/>
                    </a:cubicBezTo>
                    <a:cubicBezTo>
                      <a:pt x="20" y="25"/>
                      <a:pt x="35" y="14"/>
                      <a:pt x="51" y="17"/>
                    </a:cubicBezTo>
                    <a:cubicBezTo>
                      <a:pt x="67" y="20"/>
                      <a:pt x="78" y="36"/>
                      <a:pt x="75" y="52"/>
                    </a:cubicBezTo>
                    <a:close/>
                    <a:moveTo>
                      <a:pt x="54" y="43"/>
                    </a:moveTo>
                    <a:cubicBezTo>
                      <a:pt x="55" y="48"/>
                      <a:pt x="53" y="53"/>
                      <a:pt x="49" y="54"/>
                    </a:cubicBezTo>
                    <a:cubicBezTo>
                      <a:pt x="44" y="56"/>
                      <a:pt x="40" y="53"/>
                      <a:pt x="38" y="49"/>
                    </a:cubicBezTo>
                    <a:cubicBezTo>
                      <a:pt x="36" y="44"/>
                      <a:pt x="39" y="40"/>
                      <a:pt x="43" y="38"/>
                    </a:cubicBezTo>
                    <a:cubicBezTo>
                      <a:pt x="48" y="37"/>
                      <a:pt x="52" y="39"/>
                      <a:pt x="54" y="43"/>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 name="Freeform 159"/>
              <p:cNvSpPr>
                <a:spLocks noEditPoints="1"/>
              </p:cNvSpPr>
              <p:nvPr userDrawn="1"/>
            </p:nvSpPr>
            <p:spPr bwMode="auto">
              <a:xfrm>
                <a:off x="2116" y="2361"/>
                <a:ext cx="173" cy="172"/>
              </a:xfrm>
              <a:custGeom>
                <a:avLst/>
                <a:gdLst>
                  <a:gd name="T0" fmla="*/ 60 w 103"/>
                  <a:gd name="T1" fmla="*/ 54 h 102"/>
                  <a:gd name="T2" fmla="*/ 58 w 103"/>
                  <a:gd name="T3" fmla="*/ 63 h 102"/>
                  <a:gd name="T4" fmla="*/ 56 w 103"/>
                  <a:gd name="T5" fmla="*/ 61 h 102"/>
                  <a:gd name="T6" fmla="*/ 54 w 103"/>
                  <a:gd name="T7" fmla="*/ 48 h 102"/>
                  <a:gd name="T8" fmla="*/ 52 w 103"/>
                  <a:gd name="T9" fmla="*/ 50 h 102"/>
                  <a:gd name="T10" fmla="*/ 52 w 103"/>
                  <a:gd name="T11" fmla="*/ 39 h 102"/>
                  <a:gd name="T12" fmla="*/ 58 w 103"/>
                  <a:gd name="T13" fmla="*/ 50 h 102"/>
                  <a:gd name="T14" fmla="*/ 56 w 103"/>
                  <a:gd name="T15" fmla="*/ 48 h 102"/>
                  <a:gd name="T16" fmla="*/ 66 w 103"/>
                  <a:gd name="T17" fmla="*/ 54 h 102"/>
                  <a:gd name="T18" fmla="*/ 64 w 103"/>
                  <a:gd name="T19" fmla="*/ 56 h 102"/>
                  <a:gd name="T20" fmla="*/ 64 w 103"/>
                  <a:gd name="T21" fmla="*/ 46 h 102"/>
                  <a:gd name="T22" fmla="*/ 58 w 103"/>
                  <a:gd name="T23" fmla="*/ 43 h 102"/>
                  <a:gd name="T24" fmla="*/ 56 w 103"/>
                  <a:gd name="T25" fmla="*/ 41 h 102"/>
                  <a:gd name="T26" fmla="*/ 66 w 103"/>
                  <a:gd name="T27" fmla="*/ 61 h 102"/>
                  <a:gd name="T28" fmla="*/ 64 w 103"/>
                  <a:gd name="T29" fmla="*/ 63 h 102"/>
                  <a:gd name="T30" fmla="*/ 64 w 103"/>
                  <a:gd name="T31" fmla="*/ 39 h 102"/>
                  <a:gd name="T32" fmla="*/ 40 w 103"/>
                  <a:gd name="T33" fmla="*/ 50 h 102"/>
                  <a:gd name="T34" fmla="*/ 38 w 103"/>
                  <a:gd name="T35" fmla="*/ 48 h 102"/>
                  <a:gd name="T36" fmla="*/ 42 w 103"/>
                  <a:gd name="T37" fmla="*/ 54 h 102"/>
                  <a:gd name="T38" fmla="*/ 40 w 103"/>
                  <a:gd name="T39" fmla="*/ 56 h 102"/>
                  <a:gd name="T40" fmla="*/ 40 w 103"/>
                  <a:gd name="T41" fmla="*/ 59 h 102"/>
                  <a:gd name="T42" fmla="*/ 52 w 103"/>
                  <a:gd name="T43" fmla="*/ 56 h 102"/>
                  <a:gd name="T44" fmla="*/ 50 w 103"/>
                  <a:gd name="T45" fmla="*/ 54 h 102"/>
                  <a:gd name="T46" fmla="*/ 42 w 103"/>
                  <a:gd name="T47" fmla="*/ 41 h 102"/>
                  <a:gd name="T48" fmla="*/ 40 w 103"/>
                  <a:gd name="T49" fmla="*/ 43 h 102"/>
                  <a:gd name="T50" fmla="*/ 46 w 103"/>
                  <a:gd name="T51" fmla="*/ 52 h 102"/>
                  <a:gd name="T52" fmla="*/ 46 w 103"/>
                  <a:gd name="T53" fmla="*/ 63 h 102"/>
                  <a:gd name="T54" fmla="*/ 44 w 103"/>
                  <a:gd name="T55" fmla="*/ 61 h 102"/>
                  <a:gd name="T56" fmla="*/ 54 w 103"/>
                  <a:gd name="T57" fmla="*/ 61 h 102"/>
                  <a:gd name="T58" fmla="*/ 52 w 103"/>
                  <a:gd name="T59" fmla="*/ 63 h 102"/>
                  <a:gd name="T60" fmla="*/ 46 w 103"/>
                  <a:gd name="T61" fmla="*/ 39 h 102"/>
                  <a:gd name="T62" fmla="*/ 46 w 103"/>
                  <a:gd name="T63" fmla="*/ 50 h 102"/>
                  <a:gd name="T64" fmla="*/ 44 w 103"/>
                  <a:gd name="T65" fmla="*/ 48 h 102"/>
                  <a:gd name="T66" fmla="*/ 70 w 103"/>
                  <a:gd name="T67" fmla="*/ 4 h 102"/>
                  <a:gd name="T68" fmla="*/ 74 w 103"/>
                  <a:gd name="T69" fmla="*/ 0 h 102"/>
                  <a:gd name="T70" fmla="*/ 34 w 103"/>
                  <a:gd name="T71" fmla="*/ 22 h 102"/>
                  <a:gd name="T72" fmla="*/ 34 w 103"/>
                  <a:gd name="T73" fmla="*/ 98 h 102"/>
                  <a:gd name="T74" fmla="*/ 30 w 103"/>
                  <a:gd name="T75" fmla="*/ 102 h 102"/>
                  <a:gd name="T76" fmla="*/ 70 w 103"/>
                  <a:gd name="T77" fmla="*/ 80 h 102"/>
                  <a:gd name="T78" fmla="*/ 103 w 103"/>
                  <a:gd name="T79" fmla="*/ 73 h 102"/>
                  <a:gd name="T80" fmla="*/ 103 w 103"/>
                  <a:gd name="T81" fmla="*/ 29 h 102"/>
                  <a:gd name="T82" fmla="*/ 5 w 103"/>
                  <a:gd name="T83" fmla="*/ 69 h 102"/>
                  <a:gd name="T84" fmla="*/ 71 w 103"/>
                  <a:gd name="T85" fmla="*/ 33 h 102"/>
                  <a:gd name="T86" fmla="*/ 71 w 103"/>
                  <a:gd name="T87" fmla="*/ 69 h 102"/>
                  <a:gd name="T88" fmla="*/ 74 w 103"/>
                  <a:gd name="T89" fmla="*/ 33 h 102"/>
                  <a:gd name="T90" fmla="*/ 99 w 103"/>
                  <a:gd name="T91" fmla="*/ 33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03" h="102">
                    <a:moveTo>
                      <a:pt x="56" y="54"/>
                    </a:moveTo>
                    <a:cubicBezTo>
                      <a:pt x="56" y="53"/>
                      <a:pt x="57" y="52"/>
                      <a:pt x="58" y="52"/>
                    </a:cubicBezTo>
                    <a:cubicBezTo>
                      <a:pt x="59" y="52"/>
                      <a:pt x="60" y="53"/>
                      <a:pt x="60" y="54"/>
                    </a:cubicBezTo>
                    <a:cubicBezTo>
                      <a:pt x="60" y="55"/>
                      <a:pt x="59" y="56"/>
                      <a:pt x="58" y="56"/>
                    </a:cubicBezTo>
                    <a:cubicBezTo>
                      <a:pt x="57" y="56"/>
                      <a:pt x="56" y="55"/>
                      <a:pt x="56" y="54"/>
                    </a:cubicBezTo>
                    <a:close/>
                    <a:moveTo>
                      <a:pt x="58" y="63"/>
                    </a:moveTo>
                    <a:cubicBezTo>
                      <a:pt x="59" y="63"/>
                      <a:pt x="60" y="62"/>
                      <a:pt x="60" y="61"/>
                    </a:cubicBezTo>
                    <a:cubicBezTo>
                      <a:pt x="60" y="60"/>
                      <a:pt x="59" y="59"/>
                      <a:pt x="58" y="59"/>
                    </a:cubicBezTo>
                    <a:cubicBezTo>
                      <a:pt x="57" y="59"/>
                      <a:pt x="56" y="60"/>
                      <a:pt x="56" y="61"/>
                    </a:cubicBezTo>
                    <a:cubicBezTo>
                      <a:pt x="56" y="62"/>
                      <a:pt x="57" y="63"/>
                      <a:pt x="58" y="63"/>
                    </a:cubicBezTo>
                    <a:close/>
                    <a:moveTo>
                      <a:pt x="52" y="50"/>
                    </a:moveTo>
                    <a:cubicBezTo>
                      <a:pt x="53" y="50"/>
                      <a:pt x="54" y="49"/>
                      <a:pt x="54" y="48"/>
                    </a:cubicBezTo>
                    <a:cubicBezTo>
                      <a:pt x="54" y="47"/>
                      <a:pt x="53" y="46"/>
                      <a:pt x="52" y="46"/>
                    </a:cubicBezTo>
                    <a:cubicBezTo>
                      <a:pt x="51" y="46"/>
                      <a:pt x="50" y="47"/>
                      <a:pt x="50" y="48"/>
                    </a:cubicBezTo>
                    <a:cubicBezTo>
                      <a:pt x="50" y="49"/>
                      <a:pt x="51" y="50"/>
                      <a:pt x="52" y="50"/>
                    </a:cubicBezTo>
                    <a:close/>
                    <a:moveTo>
                      <a:pt x="52" y="43"/>
                    </a:moveTo>
                    <a:cubicBezTo>
                      <a:pt x="53" y="43"/>
                      <a:pt x="54" y="42"/>
                      <a:pt x="54" y="41"/>
                    </a:cubicBezTo>
                    <a:cubicBezTo>
                      <a:pt x="54" y="40"/>
                      <a:pt x="53" y="39"/>
                      <a:pt x="52" y="39"/>
                    </a:cubicBezTo>
                    <a:cubicBezTo>
                      <a:pt x="51" y="39"/>
                      <a:pt x="50" y="40"/>
                      <a:pt x="50" y="41"/>
                    </a:cubicBezTo>
                    <a:cubicBezTo>
                      <a:pt x="50" y="42"/>
                      <a:pt x="51" y="43"/>
                      <a:pt x="52" y="43"/>
                    </a:cubicBezTo>
                    <a:close/>
                    <a:moveTo>
                      <a:pt x="58" y="50"/>
                    </a:moveTo>
                    <a:cubicBezTo>
                      <a:pt x="59" y="50"/>
                      <a:pt x="60" y="49"/>
                      <a:pt x="60" y="48"/>
                    </a:cubicBezTo>
                    <a:cubicBezTo>
                      <a:pt x="60" y="47"/>
                      <a:pt x="59" y="46"/>
                      <a:pt x="58" y="46"/>
                    </a:cubicBezTo>
                    <a:cubicBezTo>
                      <a:pt x="57" y="46"/>
                      <a:pt x="56" y="47"/>
                      <a:pt x="56" y="48"/>
                    </a:cubicBezTo>
                    <a:cubicBezTo>
                      <a:pt x="56" y="49"/>
                      <a:pt x="57" y="50"/>
                      <a:pt x="58" y="50"/>
                    </a:cubicBezTo>
                    <a:close/>
                    <a:moveTo>
                      <a:pt x="64" y="56"/>
                    </a:moveTo>
                    <a:cubicBezTo>
                      <a:pt x="65" y="56"/>
                      <a:pt x="66" y="55"/>
                      <a:pt x="66" y="54"/>
                    </a:cubicBezTo>
                    <a:cubicBezTo>
                      <a:pt x="66" y="53"/>
                      <a:pt x="65" y="52"/>
                      <a:pt x="64" y="52"/>
                    </a:cubicBezTo>
                    <a:cubicBezTo>
                      <a:pt x="63" y="52"/>
                      <a:pt x="62" y="53"/>
                      <a:pt x="62" y="54"/>
                    </a:cubicBezTo>
                    <a:cubicBezTo>
                      <a:pt x="62" y="55"/>
                      <a:pt x="63" y="56"/>
                      <a:pt x="64" y="56"/>
                    </a:cubicBezTo>
                    <a:close/>
                    <a:moveTo>
                      <a:pt x="64" y="50"/>
                    </a:moveTo>
                    <a:cubicBezTo>
                      <a:pt x="65" y="50"/>
                      <a:pt x="66" y="49"/>
                      <a:pt x="66" y="48"/>
                    </a:cubicBezTo>
                    <a:cubicBezTo>
                      <a:pt x="66" y="47"/>
                      <a:pt x="65" y="46"/>
                      <a:pt x="64" y="46"/>
                    </a:cubicBezTo>
                    <a:cubicBezTo>
                      <a:pt x="63" y="46"/>
                      <a:pt x="62" y="47"/>
                      <a:pt x="62" y="48"/>
                    </a:cubicBezTo>
                    <a:cubicBezTo>
                      <a:pt x="62" y="49"/>
                      <a:pt x="63" y="50"/>
                      <a:pt x="64" y="50"/>
                    </a:cubicBezTo>
                    <a:close/>
                    <a:moveTo>
                      <a:pt x="58" y="43"/>
                    </a:moveTo>
                    <a:cubicBezTo>
                      <a:pt x="59" y="43"/>
                      <a:pt x="60" y="42"/>
                      <a:pt x="60" y="41"/>
                    </a:cubicBezTo>
                    <a:cubicBezTo>
                      <a:pt x="60" y="40"/>
                      <a:pt x="59" y="39"/>
                      <a:pt x="58" y="39"/>
                    </a:cubicBezTo>
                    <a:cubicBezTo>
                      <a:pt x="57" y="39"/>
                      <a:pt x="56" y="40"/>
                      <a:pt x="56" y="41"/>
                    </a:cubicBezTo>
                    <a:cubicBezTo>
                      <a:pt x="56" y="42"/>
                      <a:pt x="57" y="43"/>
                      <a:pt x="58" y="43"/>
                    </a:cubicBezTo>
                    <a:close/>
                    <a:moveTo>
                      <a:pt x="64" y="63"/>
                    </a:moveTo>
                    <a:cubicBezTo>
                      <a:pt x="65" y="63"/>
                      <a:pt x="66" y="62"/>
                      <a:pt x="66" y="61"/>
                    </a:cubicBezTo>
                    <a:cubicBezTo>
                      <a:pt x="66" y="60"/>
                      <a:pt x="65" y="59"/>
                      <a:pt x="64" y="59"/>
                    </a:cubicBezTo>
                    <a:cubicBezTo>
                      <a:pt x="63" y="59"/>
                      <a:pt x="62" y="60"/>
                      <a:pt x="62" y="61"/>
                    </a:cubicBezTo>
                    <a:cubicBezTo>
                      <a:pt x="62" y="62"/>
                      <a:pt x="63" y="63"/>
                      <a:pt x="64" y="63"/>
                    </a:cubicBezTo>
                    <a:close/>
                    <a:moveTo>
                      <a:pt x="64" y="43"/>
                    </a:moveTo>
                    <a:cubicBezTo>
                      <a:pt x="65" y="43"/>
                      <a:pt x="66" y="42"/>
                      <a:pt x="66" y="41"/>
                    </a:cubicBezTo>
                    <a:cubicBezTo>
                      <a:pt x="66" y="40"/>
                      <a:pt x="65" y="39"/>
                      <a:pt x="64" y="39"/>
                    </a:cubicBezTo>
                    <a:cubicBezTo>
                      <a:pt x="63" y="39"/>
                      <a:pt x="62" y="40"/>
                      <a:pt x="62" y="41"/>
                    </a:cubicBezTo>
                    <a:cubicBezTo>
                      <a:pt x="62" y="42"/>
                      <a:pt x="63" y="43"/>
                      <a:pt x="64" y="43"/>
                    </a:cubicBezTo>
                    <a:close/>
                    <a:moveTo>
                      <a:pt x="40" y="50"/>
                    </a:moveTo>
                    <a:cubicBezTo>
                      <a:pt x="41" y="50"/>
                      <a:pt x="42" y="49"/>
                      <a:pt x="42" y="48"/>
                    </a:cubicBezTo>
                    <a:cubicBezTo>
                      <a:pt x="42" y="47"/>
                      <a:pt x="41" y="46"/>
                      <a:pt x="40" y="46"/>
                    </a:cubicBezTo>
                    <a:cubicBezTo>
                      <a:pt x="39" y="46"/>
                      <a:pt x="38" y="47"/>
                      <a:pt x="38" y="48"/>
                    </a:cubicBezTo>
                    <a:cubicBezTo>
                      <a:pt x="38" y="49"/>
                      <a:pt x="39" y="50"/>
                      <a:pt x="40" y="50"/>
                    </a:cubicBezTo>
                    <a:close/>
                    <a:moveTo>
                      <a:pt x="40" y="56"/>
                    </a:moveTo>
                    <a:cubicBezTo>
                      <a:pt x="41" y="56"/>
                      <a:pt x="42" y="55"/>
                      <a:pt x="42" y="54"/>
                    </a:cubicBezTo>
                    <a:cubicBezTo>
                      <a:pt x="42" y="53"/>
                      <a:pt x="41" y="52"/>
                      <a:pt x="40" y="52"/>
                    </a:cubicBezTo>
                    <a:cubicBezTo>
                      <a:pt x="39" y="52"/>
                      <a:pt x="38" y="53"/>
                      <a:pt x="38" y="54"/>
                    </a:cubicBezTo>
                    <a:cubicBezTo>
                      <a:pt x="38" y="55"/>
                      <a:pt x="39" y="56"/>
                      <a:pt x="40" y="56"/>
                    </a:cubicBezTo>
                    <a:close/>
                    <a:moveTo>
                      <a:pt x="40" y="63"/>
                    </a:moveTo>
                    <a:cubicBezTo>
                      <a:pt x="41" y="63"/>
                      <a:pt x="42" y="62"/>
                      <a:pt x="42" y="61"/>
                    </a:cubicBezTo>
                    <a:cubicBezTo>
                      <a:pt x="42" y="60"/>
                      <a:pt x="41" y="59"/>
                      <a:pt x="40" y="59"/>
                    </a:cubicBezTo>
                    <a:cubicBezTo>
                      <a:pt x="39" y="59"/>
                      <a:pt x="38" y="60"/>
                      <a:pt x="38" y="61"/>
                    </a:cubicBezTo>
                    <a:cubicBezTo>
                      <a:pt x="38" y="62"/>
                      <a:pt x="39" y="63"/>
                      <a:pt x="40" y="63"/>
                    </a:cubicBezTo>
                    <a:close/>
                    <a:moveTo>
                      <a:pt x="52" y="56"/>
                    </a:moveTo>
                    <a:cubicBezTo>
                      <a:pt x="53" y="56"/>
                      <a:pt x="54" y="55"/>
                      <a:pt x="54" y="54"/>
                    </a:cubicBezTo>
                    <a:cubicBezTo>
                      <a:pt x="54" y="53"/>
                      <a:pt x="53" y="52"/>
                      <a:pt x="52" y="52"/>
                    </a:cubicBezTo>
                    <a:cubicBezTo>
                      <a:pt x="51" y="52"/>
                      <a:pt x="50" y="53"/>
                      <a:pt x="50" y="54"/>
                    </a:cubicBezTo>
                    <a:cubicBezTo>
                      <a:pt x="50" y="55"/>
                      <a:pt x="51" y="56"/>
                      <a:pt x="52" y="56"/>
                    </a:cubicBezTo>
                    <a:close/>
                    <a:moveTo>
                      <a:pt x="40" y="43"/>
                    </a:moveTo>
                    <a:cubicBezTo>
                      <a:pt x="41" y="43"/>
                      <a:pt x="42" y="42"/>
                      <a:pt x="42" y="41"/>
                    </a:cubicBezTo>
                    <a:cubicBezTo>
                      <a:pt x="42" y="40"/>
                      <a:pt x="41" y="39"/>
                      <a:pt x="40" y="39"/>
                    </a:cubicBezTo>
                    <a:cubicBezTo>
                      <a:pt x="39" y="39"/>
                      <a:pt x="38" y="40"/>
                      <a:pt x="38" y="41"/>
                    </a:cubicBezTo>
                    <a:cubicBezTo>
                      <a:pt x="38" y="42"/>
                      <a:pt x="39" y="43"/>
                      <a:pt x="40" y="43"/>
                    </a:cubicBezTo>
                    <a:close/>
                    <a:moveTo>
                      <a:pt x="46" y="56"/>
                    </a:moveTo>
                    <a:cubicBezTo>
                      <a:pt x="47" y="56"/>
                      <a:pt x="48" y="55"/>
                      <a:pt x="48" y="54"/>
                    </a:cubicBezTo>
                    <a:cubicBezTo>
                      <a:pt x="48" y="53"/>
                      <a:pt x="47" y="52"/>
                      <a:pt x="46" y="52"/>
                    </a:cubicBezTo>
                    <a:cubicBezTo>
                      <a:pt x="45" y="52"/>
                      <a:pt x="44" y="53"/>
                      <a:pt x="44" y="54"/>
                    </a:cubicBezTo>
                    <a:cubicBezTo>
                      <a:pt x="44" y="55"/>
                      <a:pt x="45" y="56"/>
                      <a:pt x="46" y="56"/>
                    </a:cubicBezTo>
                    <a:close/>
                    <a:moveTo>
                      <a:pt x="46" y="63"/>
                    </a:moveTo>
                    <a:cubicBezTo>
                      <a:pt x="47" y="63"/>
                      <a:pt x="48" y="62"/>
                      <a:pt x="48" y="61"/>
                    </a:cubicBezTo>
                    <a:cubicBezTo>
                      <a:pt x="48" y="60"/>
                      <a:pt x="47" y="59"/>
                      <a:pt x="46" y="59"/>
                    </a:cubicBezTo>
                    <a:cubicBezTo>
                      <a:pt x="45" y="59"/>
                      <a:pt x="44" y="60"/>
                      <a:pt x="44" y="61"/>
                    </a:cubicBezTo>
                    <a:cubicBezTo>
                      <a:pt x="44" y="62"/>
                      <a:pt x="45" y="63"/>
                      <a:pt x="46" y="63"/>
                    </a:cubicBezTo>
                    <a:close/>
                    <a:moveTo>
                      <a:pt x="52" y="63"/>
                    </a:moveTo>
                    <a:cubicBezTo>
                      <a:pt x="53" y="63"/>
                      <a:pt x="54" y="62"/>
                      <a:pt x="54" y="61"/>
                    </a:cubicBezTo>
                    <a:cubicBezTo>
                      <a:pt x="54" y="60"/>
                      <a:pt x="53" y="59"/>
                      <a:pt x="52" y="59"/>
                    </a:cubicBezTo>
                    <a:cubicBezTo>
                      <a:pt x="51" y="59"/>
                      <a:pt x="50" y="60"/>
                      <a:pt x="50" y="61"/>
                    </a:cubicBezTo>
                    <a:cubicBezTo>
                      <a:pt x="50" y="62"/>
                      <a:pt x="51" y="63"/>
                      <a:pt x="52" y="63"/>
                    </a:cubicBezTo>
                    <a:close/>
                    <a:moveTo>
                      <a:pt x="46" y="43"/>
                    </a:moveTo>
                    <a:cubicBezTo>
                      <a:pt x="47" y="43"/>
                      <a:pt x="48" y="42"/>
                      <a:pt x="48" y="41"/>
                    </a:cubicBezTo>
                    <a:cubicBezTo>
                      <a:pt x="48" y="40"/>
                      <a:pt x="47" y="39"/>
                      <a:pt x="46" y="39"/>
                    </a:cubicBezTo>
                    <a:cubicBezTo>
                      <a:pt x="45" y="39"/>
                      <a:pt x="44" y="40"/>
                      <a:pt x="44" y="41"/>
                    </a:cubicBezTo>
                    <a:cubicBezTo>
                      <a:pt x="44" y="42"/>
                      <a:pt x="45" y="43"/>
                      <a:pt x="46" y="43"/>
                    </a:cubicBezTo>
                    <a:close/>
                    <a:moveTo>
                      <a:pt x="46" y="50"/>
                    </a:moveTo>
                    <a:cubicBezTo>
                      <a:pt x="47" y="50"/>
                      <a:pt x="48" y="49"/>
                      <a:pt x="48" y="48"/>
                    </a:cubicBezTo>
                    <a:cubicBezTo>
                      <a:pt x="48" y="47"/>
                      <a:pt x="47" y="46"/>
                      <a:pt x="46" y="46"/>
                    </a:cubicBezTo>
                    <a:cubicBezTo>
                      <a:pt x="45" y="46"/>
                      <a:pt x="44" y="47"/>
                      <a:pt x="44" y="48"/>
                    </a:cubicBezTo>
                    <a:cubicBezTo>
                      <a:pt x="44" y="49"/>
                      <a:pt x="45" y="50"/>
                      <a:pt x="46" y="50"/>
                    </a:cubicBezTo>
                    <a:close/>
                    <a:moveTo>
                      <a:pt x="34" y="4"/>
                    </a:moveTo>
                    <a:cubicBezTo>
                      <a:pt x="70" y="4"/>
                      <a:pt x="70" y="4"/>
                      <a:pt x="70" y="4"/>
                    </a:cubicBezTo>
                    <a:cubicBezTo>
                      <a:pt x="70" y="22"/>
                      <a:pt x="70" y="22"/>
                      <a:pt x="70" y="22"/>
                    </a:cubicBezTo>
                    <a:cubicBezTo>
                      <a:pt x="74" y="22"/>
                      <a:pt x="74" y="22"/>
                      <a:pt x="74" y="22"/>
                    </a:cubicBezTo>
                    <a:cubicBezTo>
                      <a:pt x="74" y="0"/>
                      <a:pt x="74" y="0"/>
                      <a:pt x="74" y="0"/>
                    </a:cubicBezTo>
                    <a:cubicBezTo>
                      <a:pt x="30" y="0"/>
                      <a:pt x="30" y="0"/>
                      <a:pt x="30" y="0"/>
                    </a:cubicBezTo>
                    <a:cubicBezTo>
                      <a:pt x="30" y="22"/>
                      <a:pt x="30" y="22"/>
                      <a:pt x="30" y="22"/>
                    </a:cubicBezTo>
                    <a:cubicBezTo>
                      <a:pt x="34" y="22"/>
                      <a:pt x="34" y="22"/>
                      <a:pt x="34" y="22"/>
                    </a:cubicBezTo>
                    <a:lnTo>
                      <a:pt x="34" y="4"/>
                    </a:lnTo>
                    <a:close/>
                    <a:moveTo>
                      <a:pt x="70" y="98"/>
                    </a:moveTo>
                    <a:cubicBezTo>
                      <a:pt x="34" y="98"/>
                      <a:pt x="34" y="98"/>
                      <a:pt x="34" y="98"/>
                    </a:cubicBezTo>
                    <a:cubicBezTo>
                      <a:pt x="34" y="80"/>
                      <a:pt x="34" y="80"/>
                      <a:pt x="34" y="80"/>
                    </a:cubicBezTo>
                    <a:cubicBezTo>
                      <a:pt x="30" y="80"/>
                      <a:pt x="30" y="80"/>
                      <a:pt x="30" y="80"/>
                    </a:cubicBezTo>
                    <a:cubicBezTo>
                      <a:pt x="30" y="102"/>
                      <a:pt x="30" y="102"/>
                      <a:pt x="30" y="102"/>
                    </a:cubicBezTo>
                    <a:cubicBezTo>
                      <a:pt x="74" y="102"/>
                      <a:pt x="74" y="102"/>
                      <a:pt x="74" y="102"/>
                    </a:cubicBezTo>
                    <a:cubicBezTo>
                      <a:pt x="74" y="80"/>
                      <a:pt x="74" y="80"/>
                      <a:pt x="74" y="80"/>
                    </a:cubicBezTo>
                    <a:cubicBezTo>
                      <a:pt x="70" y="80"/>
                      <a:pt x="70" y="80"/>
                      <a:pt x="70" y="80"/>
                    </a:cubicBezTo>
                    <a:lnTo>
                      <a:pt x="70" y="98"/>
                    </a:lnTo>
                    <a:close/>
                    <a:moveTo>
                      <a:pt x="103" y="29"/>
                    </a:moveTo>
                    <a:cubicBezTo>
                      <a:pt x="103" y="73"/>
                      <a:pt x="103" y="73"/>
                      <a:pt x="103" y="73"/>
                    </a:cubicBezTo>
                    <a:cubicBezTo>
                      <a:pt x="0" y="73"/>
                      <a:pt x="0" y="73"/>
                      <a:pt x="0" y="73"/>
                    </a:cubicBezTo>
                    <a:cubicBezTo>
                      <a:pt x="0" y="29"/>
                      <a:pt x="0" y="29"/>
                      <a:pt x="0" y="29"/>
                    </a:cubicBezTo>
                    <a:lnTo>
                      <a:pt x="103" y="29"/>
                    </a:lnTo>
                    <a:close/>
                    <a:moveTo>
                      <a:pt x="30" y="33"/>
                    </a:moveTo>
                    <a:cubicBezTo>
                      <a:pt x="5" y="33"/>
                      <a:pt x="5" y="33"/>
                      <a:pt x="5" y="33"/>
                    </a:cubicBezTo>
                    <a:cubicBezTo>
                      <a:pt x="5" y="69"/>
                      <a:pt x="5" y="69"/>
                      <a:pt x="5" y="69"/>
                    </a:cubicBezTo>
                    <a:cubicBezTo>
                      <a:pt x="30" y="69"/>
                      <a:pt x="30" y="69"/>
                      <a:pt x="30" y="69"/>
                    </a:cubicBezTo>
                    <a:lnTo>
                      <a:pt x="30" y="33"/>
                    </a:lnTo>
                    <a:close/>
                    <a:moveTo>
                      <a:pt x="71" y="33"/>
                    </a:moveTo>
                    <a:cubicBezTo>
                      <a:pt x="33" y="33"/>
                      <a:pt x="33" y="33"/>
                      <a:pt x="33" y="33"/>
                    </a:cubicBezTo>
                    <a:cubicBezTo>
                      <a:pt x="33" y="69"/>
                      <a:pt x="33" y="69"/>
                      <a:pt x="33" y="69"/>
                    </a:cubicBezTo>
                    <a:cubicBezTo>
                      <a:pt x="71" y="69"/>
                      <a:pt x="71" y="69"/>
                      <a:pt x="71" y="69"/>
                    </a:cubicBezTo>
                    <a:lnTo>
                      <a:pt x="71" y="33"/>
                    </a:lnTo>
                    <a:close/>
                    <a:moveTo>
                      <a:pt x="99" y="33"/>
                    </a:moveTo>
                    <a:cubicBezTo>
                      <a:pt x="74" y="33"/>
                      <a:pt x="74" y="33"/>
                      <a:pt x="74" y="33"/>
                    </a:cubicBezTo>
                    <a:cubicBezTo>
                      <a:pt x="74" y="69"/>
                      <a:pt x="74" y="69"/>
                      <a:pt x="74" y="69"/>
                    </a:cubicBezTo>
                    <a:cubicBezTo>
                      <a:pt x="99" y="69"/>
                      <a:pt x="99" y="69"/>
                      <a:pt x="99" y="69"/>
                    </a:cubicBezTo>
                    <a:lnTo>
                      <a:pt x="99" y="33"/>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 name="Freeform 160"/>
              <p:cNvSpPr>
                <a:spLocks noEditPoints="1"/>
              </p:cNvSpPr>
              <p:nvPr userDrawn="1"/>
            </p:nvSpPr>
            <p:spPr bwMode="auto">
              <a:xfrm>
                <a:off x="7609" y="1849"/>
                <a:ext cx="171" cy="173"/>
              </a:xfrm>
              <a:custGeom>
                <a:avLst/>
                <a:gdLst>
                  <a:gd name="T0" fmla="*/ 59 w 102"/>
                  <a:gd name="T1" fmla="*/ 55 h 103"/>
                  <a:gd name="T2" fmla="*/ 57 w 102"/>
                  <a:gd name="T3" fmla="*/ 64 h 103"/>
                  <a:gd name="T4" fmla="*/ 55 w 102"/>
                  <a:gd name="T5" fmla="*/ 62 h 103"/>
                  <a:gd name="T6" fmla="*/ 53 w 102"/>
                  <a:gd name="T7" fmla="*/ 48 h 103"/>
                  <a:gd name="T8" fmla="*/ 51 w 102"/>
                  <a:gd name="T9" fmla="*/ 50 h 103"/>
                  <a:gd name="T10" fmla="*/ 51 w 102"/>
                  <a:gd name="T11" fmla="*/ 39 h 103"/>
                  <a:gd name="T12" fmla="*/ 57 w 102"/>
                  <a:gd name="T13" fmla="*/ 50 h 103"/>
                  <a:gd name="T14" fmla="*/ 55 w 102"/>
                  <a:gd name="T15" fmla="*/ 48 h 103"/>
                  <a:gd name="T16" fmla="*/ 65 w 102"/>
                  <a:gd name="T17" fmla="*/ 55 h 103"/>
                  <a:gd name="T18" fmla="*/ 63 w 102"/>
                  <a:gd name="T19" fmla="*/ 57 h 103"/>
                  <a:gd name="T20" fmla="*/ 63 w 102"/>
                  <a:gd name="T21" fmla="*/ 46 h 103"/>
                  <a:gd name="T22" fmla="*/ 57 w 102"/>
                  <a:gd name="T23" fmla="*/ 43 h 103"/>
                  <a:gd name="T24" fmla="*/ 55 w 102"/>
                  <a:gd name="T25" fmla="*/ 41 h 103"/>
                  <a:gd name="T26" fmla="*/ 65 w 102"/>
                  <a:gd name="T27" fmla="*/ 62 h 103"/>
                  <a:gd name="T28" fmla="*/ 63 w 102"/>
                  <a:gd name="T29" fmla="*/ 64 h 103"/>
                  <a:gd name="T30" fmla="*/ 63 w 102"/>
                  <a:gd name="T31" fmla="*/ 39 h 103"/>
                  <a:gd name="T32" fmla="*/ 39 w 102"/>
                  <a:gd name="T33" fmla="*/ 50 h 103"/>
                  <a:gd name="T34" fmla="*/ 37 w 102"/>
                  <a:gd name="T35" fmla="*/ 48 h 103"/>
                  <a:gd name="T36" fmla="*/ 41 w 102"/>
                  <a:gd name="T37" fmla="*/ 55 h 103"/>
                  <a:gd name="T38" fmla="*/ 39 w 102"/>
                  <a:gd name="T39" fmla="*/ 57 h 103"/>
                  <a:gd name="T40" fmla="*/ 39 w 102"/>
                  <a:gd name="T41" fmla="*/ 60 h 103"/>
                  <a:gd name="T42" fmla="*/ 51 w 102"/>
                  <a:gd name="T43" fmla="*/ 57 h 103"/>
                  <a:gd name="T44" fmla="*/ 49 w 102"/>
                  <a:gd name="T45" fmla="*/ 55 h 103"/>
                  <a:gd name="T46" fmla="*/ 41 w 102"/>
                  <a:gd name="T47" fmla="*/ 41 h 103"/>
                  <a:gd name="T48" fmla="*/ 39 w 102"/>
                  <a:gd name="T49" fmla="*/ 43 h 103"/>
                  <a:gd name="T50" fmla="*/ 45 w 102"/>
                  <a:gd name="T51" fmla="*/ 53 h 103"/>
                  <a:gd name="T52" fmla="*/ 45 w 102"/>
                  <a:gd name="T53" fmla="*/ 64 h 103"/>
                  <a:gd name="T54" fmla="*/ 43 w 102"/>
                  <a:gd name="T55" fmla="*/ 62 h 103"/>
                  <a:gd name="T56" fmla="*/ 53 w 102"/>
                  <a:gd name="T57" fmla="*/ 62 h 103"/>
                  <a:gd name="T58" fmla="*/ 51 w 102"/>
                  <a:gd name="T59" fmla="*/ 64 h 103"/>
                  <a:gd name="T60" fmla="*/ 45 w 102"/>
                  <a:gd name="T61" fmla="*/ 39 h 103"/>
                  <a:gd name="T62" fmla="*/ 45 w 102"/>
                  <a:gd name="T63" fmla="*/ 50 h 103"/>
                  <a:gd name="T64" fmla="*/ 43 w 102"/>
                  <a:gd name="T65" fmla="*/ 48 h 103"/>
                  <a:gd name="T66" fmla="*/ 69 w 102"/>
                  <a:gd name="T67" fmla="*/ 4 h 103"/>
                  <a:gd name="T68" fmla="*/ 73 w 102"/>
                  <a:gd name="T69" fmla="*/ 0 h 103"/>
                  <a:gd name="T70" fmla="*/ 33 w 102"/>
                  <a:gd name="T71" fmla="*/ 22 h 103"/>
                  <a:gd name="T72" fmla="*/ 33 w 102"/>
                  <a:gd name="T73" fmla="*/ 98 h 103"/>
                  <a:gd name="T74" fmla="*/ 29 w 102"/>
                  <a:gd name="T75" fmla="*/ 103 h 103"/>
                  <a:gd name="T76" fmla="*/ 69 w 102"/>
                  <a:gd name="T77" fmla="*/ 80 h 103"/>
                  <a:gd name="T78" fmla="*/ 102 w 102"/>
                  <a:gd name="T79" fmla="*/ 74 h 103"/>
                  <a:gd name="T80" fmla="*/ 102 w 102"/>
                  <a:gd name="T81" fmla="*/ 29 h 103"/>
                  <a:gd name="T82" fmla="*/ 4 w 102"/>
                  <a:gd name="T83" fmla="*/ 69 h 103"/>
                  <a:gd name="T84" fmla="*/ 70 w 102"/>
                  <a:gd name="T85" fmla="*/ 34 h 103"/>
                  <a:gd name="T86" fmla="*/ 70 w 102"/>
                  <a:gd name="T87" fmla="*/ 69 h 103"/>
                  <a:gd name="T88" fmla="*/ 73 w 102"/>
                  <a:gd name="T89" fmla="*/ 34 h 103"/>
                  <a:gd name="T90" fmla="*/ 98 w 102"/>
                  <a:gd name="T91" fmla="*/ 34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02" h="103">
                    <a:moveTo>
                      <a:pt x="55" y="55"/>
                    </a:moveTo>
                    <a:cubicBezTo>
                      <a:pt x="55" y="54"/>
                      <a:pt x="56" y="53"/>
                      <a:pt x="57" y="53"/>
                    </a:cubicBezTo>
                    <a:cubicBezTo>
                      <a:pt x="58" y="53"/>
                      <a:pt x="59" y="54"/>
                      <a:pt x="59" y="55"/>
                    </a:cubicBezTo>
                    <a:cubicBezTo>
                      <a:pt x="59" y="56"/>
                      <a:pt x="58" y="57"/>
                      <a:pt x="57" y="57"/>
                    </a:cubicBezTo>
                    <a:cubicBezTo>
                      <a:pt x="56" y="57"/>
                      <a:pt x="55" y="56"/>
                      <a:pt x="55" y="55"/>
                    </a:cubicBezTo>
                    <a:close/>
                    <a:moveTo>
                      <a:pt x="57" y="64"/>
                    </a:moveTo>
                    <a:cubicBezTo>
                      <a:pt x="58" y="64"/>
                      <a:pt x="59" y="63"/>
                      <a:pt x="59" y="62"/>
                    </a:cubicBezTo>
                    <a:cubicBezTo>
                      <a:pt x="59" y="60"/>
                      <a:pt x="58" y="60"/>
                      <a:pt x="57" y="60"/>
                    </a:cubicBezTo>
                    <a:cubicBezTo>
                      <a:pt x="56" y="60"/>
                      <a:pt x="55" y="60"/>
                      <a:pt x="55" y="62"/>
                    </a:cubicBezTo>
                    <a:cubicBezTo>
                      <a:pt x="55" y="63"/>
                      <a:pt x="56" y="64"/>
                      <a:pt x="57" y="64"/>
                    </a:cubicBezTo>
                    <a:close/>
                    <a:moveTo>
                      <a:pt x="51" y="50"/>
                    </a:moveTo>
                    <a:cubicBezTo>
                      <a:pt x="52" y="50"/>
                      <a:pt x="53" y="49"/>
                      <a:pt x="53" y="48"/>
                    </a:cubicBezTo>
                    <a:cubicBezTo>
                      <a:pt x="53" y="47"/>
                      <a:pt x="52" y="46"/>
                      <a:pt x="51" y="46"/>
                    </a:cubicBezTo>
                    <a:cubicBezTo>
                      <a:pt x="50" y="46"/>
                      <a:pt x="49" y="47"/>
                      <a:pt x="49" y="48"/>
                    </a:cubicBezTo>
                    <a:cubicBezTo>
                      <a:pt x="49" y="49"/>
                      <a:pt x="50" y="50"/>
                      <a:pt x="51" y="50"/>
                    </a:cubicBezTo>
                    <a:close/>
                    <a:moveTo>
                      <a:pt x="51" y="43"/>
                    </a:moveTo>
                    <a:cubicBezTo>
                      <a:pt x="52" y="43"/>
                      <a:pt x="53" y="42"/>
                      <a:pt x="53" y="41"/>
                    </a:cubicBezTo>
                    <a:cubicBezTo>
                      <a:pt x="53" y="40"/>
                      <a:pt x="52" y="39"/>
                      <a:pt x="51" y="39"/>
                    </a:cubicBezTo>
                    <a:cubicBezTo>
                      <a:pt x="50" y="39"/>
                      <a:pt x="49" y="40"/>
                      <a:pt x="49" y="41"/>
                    </a:cubicBezTo>
                    <a:cubicBezTo>
                      <a:pt x="49" y="42"/>
                      <a:pt x="50" y="43"/>
                      <a:pt x="51" y="43"/>
                    </a:cubicBezTo>
                    <a:close/>
                    <a:moveTo>
                      <a:pt x="57" y="50"/>
                    </a:moveTo>
                    <a:cubicBezTo>
                      <a:pt x="58" y="50"/>
                      <a:pt x="59" y="49"/>
                      <a:pt x="59" y="48"/>
                    </a:cubicBezTo>
                    <a:cubicBezTo>
                      <a:pt x="59" y="47"/>
                      <a:pt x="58" y="46"/>
                      <a:pt x="57" y="46"/>
                    </a:cubicBezTo>
                    <a:cubicBezTo>
                      <a:pt x="56" y="46"/>
                      <a:pt x="55" y="47"/>
                      <a:pt x="55" y="48"/>
                    </a:cubicBezTo>
                    <a:cubicBezTo>
                      <a:pt x="55" y="49"/>
                      <a:pt x="56" y="50"/>
                      <a:pt x="57" y="50"/>
                    </a:cubicBezTo>
                    <a:close/>
                    <a:moveTo>
                      <a:pt x="63" y="57"/>
                    </a:moveTo>
                    <a:cubicBezTo>
                      <a:pt x="64" y="57"/>
                      <a:pt x="65" y="56"/>
                      <a:pt x="65" y="55"/>
                    </a:cubicBezTo>
                    <a:cubicBezTo>
                      <a:pt x="65" y="54"/>
                      <a:pt x="64" y="53"/>
                      <a:pt x="63" y="53"/>
                    </a:cubicBezTo>
                    <a:cubicBezTo>
                      <a:pt x="62" y="53"/>
                      <a:pt x="61" y="54"/>
                      <a:pt x="61" y="55"/>
                    </a:cubicBezTo>
                    <a:cubicBezTo>
                      <a:pt x="61" y="56"/>
                      <a:pt x="62" y="57"/>
                      <a:pt x="63" y="57"/>
                    </a:cubicBezTo>
                    <a:close/>
                    <a:moveTo>
                      <a:pt x="63" y="50"/>
                    </a:moveTo>
                    <a:cubicBezTo>
                      <a:pt x="64" y="50"/>
                      <a:pt x="65" y="49"/>
                      <a:pt x="65" y="48"/>
                    </a:cubicBezTo>
                    <a:cubicBezTo>
                      <a:pt x="65" y="47"/>
                      <a:pt x="64" y="46"/>
                      <a:pt x="63" y="46"/>
                    </a:cubicBezTo>
                    <a:cubicBezTo>
                      <a:pt x="62" y="46"/>
                      <a:pt x="61" y="47"/>
                      <a:pt x="61" y="48"/>
                    </a:cubicBezTo>
                    <a:cubicBezTo>
                      <a:pt x="61" y="49"/>
                      <a:pt x="62" y="50"/>
                      <a:pt x="63" y="50"/>
                    </a:cubicBezTo>
                    <a:close/>
                    <a:moveTo>
                      <a:pt x="57" y="43"/>
                    </a:moveTo>
                    <a:cubicBezTo>
                      <a:pt x="58" y="43"/>
                      <a:pt x="59" y="42"/>
                      <a:pt x="59" y="41"/>
                    </a:cubicBezTo>
                    <a:cubicBezTo>
                      <a:pt x="59" y="40"/>
                      <a:pt x="58" y="39"/>
                      <a:pt x="57" y="39"/>
                    </a:cubicBezTo>
                    <a:cubicBezTo>
                      <a:pt x="56" y="39"/>
                      <a:pt x="55" y="40"/>
                      <a:pt x="55" y="41"/>
                    </a:cubicBezTo>
                    <a:cubicBezTo>
                      <a:pt x="55" y="42"/>
                      <a:pt x="56" y="43"/>
                      <a:pt x="57" y="43"/>
                    </a:cubicBezTo>
                    <a:close/>
                    <a:moveTo>
                      <a:pt x="63" y="64"/>
                    </a:moveTo>
                    <a:cubicBezTo>
                      <a:pt x="64" y="64"/>
                      <a:pt x="65" y="63"/>
                      <a:pt x="65" y="62"/>
                    </a:cubicBezTo>
                    <a:cubicBezTo>
                      <a:pt x="65" y="60"/>
                      <a:pt x="64" y="60"/>
                      <a:pt x="63" y="60"/>
                    </a:cubicBezTo>
                    <a:cubicBezTo>
                      <a:pt x="62" y="60"/>
                      <a:pt x="61" y="60"/>
                      <a:pt x="61" y="62"/>
                    </a:cubicBezTo>
                    <a:cubicBezTo>
                      <a:pt x="61" y="63"/>
                      <a:pt x="62" y="64"/>
                      <a:pt x="63" y="64"/>
                    </a:cubicBezTo>
                    <a:close/>
                    <a:moveTo>
                      <a:pt x="63" y="43"/>
                    </a:moveTo>
                    <a:cubicBezTo>
                      <a:pt x="64" y="43"/>
                      <a:pt x="65" y="42"/>
                      <a:pt x="65" y="41"/>
                    </a:cubicBezTo>
                    <a:cubicBezTo>
                      <a:pt x="65" y="40"/>
                      <a:pt x="64" y="39"/>
                      <a:pt x="63" y="39"/>
                    </a:cubicBezTo>
                    <a:cubicBezTo>
                      <a:pt x="62" y="39"/>
                      <a:pt x="61" y="40"/>
                      <a:pt x="61" y="41"/>
                    </a:cubicBezTo>
                    <a:cubicBezTo>
                      <a:pt x="61" y="42"/>
                      <a:pt x="62" y="43"/>
                      <a:pt x="63" y="43"/>
                    </a:cubicBezTo>
                    <a:close/>
                    <a:moveTo>
                      <a:pt x="39" y="50"/>
                    </a:moveTo>
                    <a:cubicBezTo>
                      <a:pt x="40" y="50"/>
                      <a:pt x="41" y="49"/>
                      <a:pt x="41" y="48"/>
                    </a:cubicBezTo>
                    <a:cubicBezTo>
                      <a:pt x="41" y="47"/>
                      <a:pt x="40" y="46"/>
                      <a:pt x="39" y="46"/>
                    </a:cubicBezTo>
                    <a:cubicBezTo>
                      <a:pt x="38" y="46"/>
                      <a:pt x="37" y="47"/>
                      <a:pt x="37" y="48"/>
                    </a:cubicBezTo>
                    <a:cubicBezTo>
                      <a:pt x="37" y="49"/>
                      <a:pt x="38" y="50"/>
                      <a:pt x="39" y="50"/>
                    </a:cubicBezTo>
                    <a:close/>
                    <a:moveTo>
                      <a:pt x="39" y="57"/>
                    </a:moveTo>
                    <a:cubicBezTo>
                      <a:pt x="40" y="57"/>
                      <a:pt x="41" y="56"/>
                      <a:pt x="41" y="55"/>
                    </a:cubicBezTo>
                    <a:cubicBezTo>
                      <a:pt x="41" y="54"/>
                      <a:pt x="40" y="53"/>
                      <a:pt x="39" y="53"/>
                    </a:cubicBezTo>
                    <a:cubicBezTo>
                      <a:pt x="38" y="53"/>
                      <a:pt x="37" y="54"/>
                      <a:pt x="37" y="55"/>
                    </a:cubicBezTo>
                    <a:cubicBezTo>
                      <a:pt x="37" y="56"/>
                      <a:pt x="38" y="57"/>
                      <a:pt x="39" y="57"/>
                    </a:cubicBezTo>
                    <a:close/>
                    <a:moveTo>
                      <a:pt x="39" y="64"/>
                    </a:moveTo>
                    <a:cubicBezTo>
                      <a:pt x="40" y="64"/>
                      <a:pt x="41" y="63"/>
                      <a:pt x="41" y="62"/>
                    </a:cubicBezTo>
                    <a:cubicBezTo>
                      <a:pt x="41" y="60"/>
                      <a:pt x="40" y="60"/>
                      <a:pt x="39" y="60"/>
                    </a:cubicBezTo>
                    <a:cubicBezTo>
                      <a:pt x="38" y="60"/>
                      <a:pt x="37" y="60"/>
                      <a:pt x="37" y="62"/>
                    </a:cubicBezTo>
                    <a:cubicBezTo>
                      <a:pt x="37" y="63"/>
                      <a:pt x="38" y="64"/>
                      <a:pt x="39" y="64"/>
                    </a:cubicBezTo>
                    <a:close/>
                    <a:moveTo>
                      <a:pt x="51" y="57"/>
                    </a:moveTo>
                    <a:cubicBezTo>
                      <a:pt x="52" y="57"/>
                      <a:pt x="53" y="56"/>
                      <a:pt x="53" y="55"/>
                    </a:cubicBezTo>
                    <a:cubicBezTo>
                      <a:pt x="53" y="54"/>
                      <a:pt x="52" y="53"/>
                      <a:pt x="51" y="53"/>
                    </a:cubicBezTo>
                    <a:cubicBezTo>
                      <a:pt x="50" y="53"/>
                      <a:pt x="49" y="54"/>
                      <a:pt x="49" y="55"/>
                    </a:cubicBezTo>
                    <a:cubicBezTo>
                      <a:pt x="49" y="56"/>
                      <a:pt x="50" y="57"/>
                      <a:pt x="51" y="57"/>
                    </a:cubicBezTo>
                    <a:close/>
                    <a:moveTo>
                      <a:pt x="39" y="43"/>
                    </a:moveTo>
                    <a:cubicBezTo>
                      <a:pt x="40" y="43"/>
                      <a:pt x="41" y="42"/>
                      <a:pt x="41" y="41"/>
                    </a:cubicBezTo>
                    <a:cubicBezTo>
                      <a:pt x="41" y="40"/>
                      <a:pt x="40" y="39"/>
                      <a:pt x="39" y="39"/>
                    </a:cubicBezTo>
                    <a:cubicBezTo>
                      <a:pt x="38" y="39"/>
                      <a:pt x="37" y="40"/>
                      <a:pt x="37" y="41"/>
                    </a:cubicBezTo>
                    <a:cubicBezTo>
                      <a:pt x="37" y="42"/>
                      <a:pt x="38" y="43"/>
                      <a:pt x="39" y="43"/>
                    </a:cubicBezTo>
                    <a:close/>
                    <a:moveTo>
                      <a:pt x="45" y="57"/>
                    </a:moveTo>
                    <a:cubicBezTo>
                      <a:pt x="46" y="57"/>
                      <a:pt x="47" y="56"/>
                      <a:pt x="47" y="55"/>
                    </a:cubicBezTo>
                    <a:cubicBezTo>
                      <a:pt x="47" y="54"/>
                      <a:pt x="46" y="53"/>
                      <a:pt x="45" y="53"/>
                    </a:cubicBezTo>
                    <a:cubicBezTo>
                      <a:pt x="44" y="53"/>
                      <a:pt x="43" y="54"/>
                      <a:pt x="43" y="55"/>
                    </a:cubicBezTo>
                    <a:cubicBezTo>
                      <a:pt x="43" y="56"/>
                      <a:pt x="44" y="57"/>
                      <a:pt x="45" y="57"/>
                    </a:cubicBezTo>
                    <a:close/>
                    <a:moveTo>
                      <a:pt x="45" y="64"/>
                    </a:moveTo>
                    <a:cubicBezTo>
                      <a:pt x="46" y="64"/>
                      <a:pt x="47" y="63"/>
                      <a:pt x="47" y="62"/>
                    </a:cubicBezTo>
                    <a:cubicBezTo>
                      <a:pt x="47" y="60"/>
                      <a:pt x="46" y="60"/>
                      <a:pt x="45" y="60"/>
                    </a:cubicBezTo>
                    <a:cubicBezTo>
                      <a:pt x="44" y="60"/>
                      <a:pt x="43" y="60"/>
                      <a:pt x="43" y="62"/>
                    </a:cubicBezTo>
                    <a:cubicBezTo>
                      <a:pt x="43" y="63"/>
                      <a:pt x="44" y="64"/>
                      <a:pt x="45" y="64"/>
                    </a:cubicBezTo>
                    <a:close/>
                    <a:moveTo>
                      <a:pt x="51" y="64"/>
                    </a:moveTo>
                    <a:cubicBezTo>
                      <a:pt x="52" y="64"/>
                      <a:pt x="53" y="63"/>
                      <a:pt x="53" y="62"/>
                    </a:cubicBezTo>
                    <a:cubicBezTo>
                      <a:pt x="53" y="60"/>
                      <a:pt x="52" y="60"/>
                      <a:pt x="51" y="60"/>
                    </a:cubicBezTo>
                    <a:cubicBezTo>
                      <a:pt x="50" y="60"/>
                      <a:pt x="49" y="60"/>
                      <a:pt x="49" y="62"/>
                    </a:cubicBezTo>
                    <a:cubicBezTo>
                      <a:pt x="49" y="63"/>
                      <a:pt x="50" y="64"/>
                      <a:pt x="51" y="64"/>
                    </a:cubicBezTo>
                    <a:close/>
                    <a:moveTo>
                      <a:pt x="45" y="43"/>
                    </a:moveTo>
                    <a:cubicBezTo>
                      <a:pt x="46" y="43"/>
                      <a:pt x="47" y="42"/>
                      <a:pt x="47" y="41"/>
                    </a:cubicBezTo>
                    <a:cubicBezTo>
                      <a:pt x="47" y="40"/>
                      <a:pt x="46" y="39"/>
                      <a:pt x="45" y="39"/>
                    </a:cubicBezTo>
                    <a:cubicBezTo>
                      <a:pt x="44" y="39"/>
                      <a:pt x="43" y="40"/>
                      <a:pt x="43" y="41"/>
                    </a:cubicBezTo>
                    <a:cubicBezTo>
                      <a:pt x="43" y="42"/>
                      <a:pt x="44" y="43"/>
                      <a:pt x="45" y="43"/>
                    </a:cubicBezTo>
                    <a:close/>
                    <a:moveTo>
                      <a:pt x="45" y="50"/>
                    </a:moveTo>
                    <a:cubicBezTo>
                      <a:pt x="46" y="50"/>
                      <a:pt x="47" y="49"/>
                      <a:pt x="47" y="48"/>
                    </a:cubicBezTo>
                    <a:cubicBezTo>
                      <a:pt x="47" y="47"/>
                      <a:pt x="46" y="46"/>
                      <a:pt x="45" y="46"/>
                    </a:cubicBezTo>
                    <a:cubicBezTo>
                      <a:pt x="44" y="46"/>
                      <a:pt x="43" y="47"/>
                      <a:pt x="43" y="48"/>
                    </a:cubicBezTo>
                    <a:cubicBezTo>
                      <a:pt x="43" y="49"/>
                      <a:pt x="44" y="50"/>
                      <a:pt x="45" y="50"/>
                    </a:cubicBezTo>
                    <a:close/>
                    <a:moveTo>
                      <a:pt x="33" y="4"/>
                    </a:moveTo>
                    <a:cubicBezTo>
                      <a:pt x="69" y="4"/>
                      <a:pt x="69" y="4"/>
                      <a:pt x="69" y="4"/>
                    </a:cubicBezTo>
                    <a:cubicBezTo>
                      <a:pt x="69" y="22"/>
                      <a:pt x="69" y="22"/>
                      <a:pt x="69" y="22"/>
                    </a:cubicBezTo>
                    <a:cubicBezTo>
                      <a:pt x="73" y="22"/>
                      <a:pt x="73" y="22"/>
                      <a:pt x="73" y="22"/>
                    </a:cubicBezTo>
                    <a:cubicBezTo>
                      <a:pt x="73" y="0"/>
                      <a:pt x="73" y="0"/>
                      <a:pt x="73" y="0"/>
                    </a:cubicBezTo>
                    <a:cubicBezTo>
                      <a:pt x="29" y="0"/>
                      <a:pt x="29" y="0"/>
                      <a:pt x="29" y="0"/>
                    </a:cubicBezTo>
                    <a:cubicBezTo>
                      <a:pt x="29" y="22"/>
                      <a:pt x="29" y="22"/>
                      <a:pt x="29" y="22"/>
                    </a:cubicBezTo>
                    <a:cubicBezTo>
                      <a:pt x="33" y="22"/>
                      <a:pt x="33" y="22"/>
                      <a:pt x="33" y="22"/>
                    </a:cubicBezTo>
                    <a:lnTo>
                      <a:pt x="33" y="4"/>
                    </a:lnTo>
                    <a:close/>
                    <a:moveTo>
                      <a:pt x="69" y="98"/>
                    </a:moveTo>
                    <a:cubicBezTo>
                      <a:pt x="33" y="98"/>
                      <a:pt x="33" y="98"/>
                      <a:pt x="33" y="98"/>
                    </a:cubicBezTo>
                    <a:cubicBezTo>
                      <a:pt x="33" y="80"/>
                      <a:pt x="33" y="80"/>
                      <a:pt x="33" y="80"/>
                    </a:cubicBezTo>
                    <a:cubicBezTo>
                      <a:pt x="29" y="80"/>
                      <a:pt x="29" y="80"/>
                      <a:pt x="29" y="80"/>
                    </a:cubicBezTo>
                    <a:cubicBezTo>
                      <a:pt x="29" y="103"/>
                      <a:pt x="29" y="103"/>
                      <a:pt x="29" y="103"/>
                    </a:cubicBezTo>
                    <a:cubicBezTo>
                      <a:pt x="73" y="103"/>
                      <a:pt x="73" y="103"/>
                      <a:pt x="73" y="103"/>
                    </a:cubicBezTo>
                    <a:cubicBezTo>
                      <a:pt x="73" y="80"/>
                      <a:pt x="73" y="80"/>
                      <a:pt x="73" y="80"/>
                    </a:cubicBezTo>
                    <a:cubicBezTo>
                      <a:pt x="69" y="80"/>
                      <a:pt x="69" y="80"/>
                      <a:pt x="69" y="80"/>
                    </a:cubicBezTo>
                    <a:lnTo>
                      <a:pt x="69" y="98"/>
                    </a:lnTo>
                    <a:close/>
                    <a:moveTo>
                      <a:pt x="102" y="29"/>
                    </a:moveTo>
                    <a:cubicBezTo>
                      <a:pt x="102" y="74"/>
                      <a:pt x="102" y="74"/>
                      <a:pt x="102" y="74"/>
                    </a:cubicBezTo>
                    <a:cubicBezTo>
                      <a:pt x="0" y="74"/>
                      <a:pt x="0" y="74"/>
                      <a:pt x="0" y="74"/>
                    </a:cubicBezTo>
                    <a:cubicBezTo>
                      <a:pt x="0" y="29"/>
                      <a:pt x="0" y="29"/>
                      <a:pt x="0" y="29"/>
                    </a:cubicBezTo>
                    <a:lnTo>
                      <a:pt x="102" y="29"/>
                    </a:lnTo>
                    <a:close/>
                    <a:moveTo>
                      <a:pt x="29" y="34"/>
                    </a:moveTo>
                    <a:cubicBezTo>
                      <a:pt x="4" y="34"/>
                      <a:pt x="4" y="34"/>
                      <a:pt x="4" y="34"/>
                    </a:cubicBezTo>
                    <a:cubicBezTo>
                      <a:pt x="4" y="69"/>
                      <a:pt x="4" y="69"/>
                      <a:pt x="4" y="69"/>
                    </a:cubicBezTo>
                    <a:cubicBezTo>
                      <a:pt x="29" y="69"/>
                      <a:pt x="29" y="69"/>
                      <a:pt x="29" y="69"/>
                    </a:cubicBezTo>
                    <a:lnTo>
                      <a:pt x="29" y="34"/>
                    </a:lnTo>
                    <a:close/>
                    <a:moveTo>
                      <a:pt x="70" y="34"/>
                    </a:moveTo>
                    <a:cubicBezTo>
                      <a:pt x="32" y="34"/>
                      <a:pt x="32" y="34"/>
                      <a:pt x="32" y="34"/>
                    </a:cubicBezTo>
                    <a:cubicBezTo>
                      <a:pt x="32" y="69"/>
                      <a:pt x="32" y="69"/>
                      <a:pt x="32" y="69"/>
                    </a:cubicBezTo>
                    <a:cubicBezTo>
                      <a:pt x="70" y="69"/>
                      <a:pt x="70" y="69"/>
                      <a:pt x="70" y="69"/>
                    </a:cubicBezTo>
                    <a:lnTo>
                      <a:pt x="70" y="34"/>
                    </a:lnTo>
                    <a:close/>
                    <a:moveTo>
                      <a:pt x="98" y="34"/>
                    </a:moveTo>
                    <a:cubicBezTo>
                      <a:pt x="73" y="34"/>
                      <a:pt x="73" y="34"/>
                      <a:pt x="73" y="34"/>
                    </a:cubicBezTo>
                    <a:cubicBezTo>
                      <a:pt x="73" y="69"/>
                      <a:pt x="73" y="69"/>
                      <a:pt x="73" y="69"/>
                    </a:cubicBezTo>
                    <a:cubicBezTo>
                      <a:pt x="98" y="69"/>
                      <a:pt x="98" y="69"/>
                      <a:pt x="98" y="69"/>
                    </a:cubicBezTo>
                    <a:lnTo>
                      <a:pt x="98" y="3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 name="Freeform 161"/>
              <p:cNvSpPr>
                <a:spLocks noEditPoints="1"/>
              </p:cNvSpPr>
              <p:nvPr userDrawn="1"/>
            </p:nvSpPr>
            <p:spPr bwMode="auto">
              <a:xfrm>
                <a:off x="2407" y="2281"/>
                <a:ext cx="167" cy="169"/>
              </a:xfrm>
              <a:custGeom>
                <a:avLst/>
                <a:gdLst>
                  <a:gd name="T0" fmla="*/ 0 w 100"/>
                  <a:gd name="T1" fmla="*/ 0 h 101"/>
                  <a:gd name="T2" fmla="*/ 0 w 100"/>
                  <a:gd name="T3" fmla="*/ 101 h 101"/>
                  <a:gd name="T4" fmla="*/ 100 w 100"/>
                  <a:gd name="T5" fmla="*/ 101 h 101"/>
                  <a:gd name="T6" fmla="*/ 100 w 100"/>
                  <a:gd name="T7" fmla="*/ 0 h 101"/>
                  <a:gd name="T8" fmla="*/ 0 w 100"/>
                  <a:gd name="T9" fmla="*/ 0 h 101"/>
                  <a:gd name="T10" fmla="*/ 96 w 100"/>
                  <a:gd name="T11" fmla="*/ 96 h 101"/>
                  <a:gd name="T12" fmla="*/ 5 w 100"/>
                  <a:gd name="T13" fmla="*/ 96 h 101"/>
                  <a:gd name="T14" fmla="*/ 5 w 100"/>
                  <a:gd name="T15" fmla="*/ 25 h 101"/>
                  <a:gd name="T16" fmla="*/ 96 w 100"/>
                  <a:gd name="T17" fmla="*/ 25 h 101"/>
                  <a:gd name="T18" fmla="*/ 96 w 100"/>
                  <a:gd name="T19" fmla="*/ 96 h 101"/>
                  <a:gd name="T20" fmla="*/ 96 w 100"/>
                  <a:gd name="T21" fmla="*/ 20 h 101"/>
                  <a:gd name="T22" fmla="*/ 5 w 100"/>
                  <a:gd name="T23" fmla="*/ 20 h 101"/>
                  <a:gd name="T24" fmla="*/ 5 w 100"/>
                  <a:gd name="T25" fmla="*/ 5 h 101"/>
                  <a:gd name="T26" fmla="*/ 96 w 100"/>
                  <a:gd name="T27" fmla="*/ 5 h 101"/>
                  <a:gd name="T28" fmla="*/ 96 w 100"/>
                  <a:gd name="T29" fmla="*/ 20 h 101"/>
                  <a:gd name="T30" fmla="*/ 79 w 100"/>
                  <a:gd name="T31" fmla="*/ 61 h 101"/>
                  <a:gd name="T32" fmla="*/ 21 w 100"/>
                  <a:gd name="T33" fmla="*/ 61 h 101"/>
                  <a:gd name="T34" fmla="*/ 21 w 100"/>
                  <a:gd name="T35" fmla="*/ 53 h 101"/>
                  <a:gd name="T36" fmla="*/ 79 w 100"/>
                  <a:gd name="T37" fmla="*/ 53 h 101"/>
                  <a:gd name="T38" fmla="*/ 79 w 100"/>
                  <a:gd name="T39" fmla="*/ 61 h 101"/>
                  <a:gd name="T40" fmla="*/ 69 w 100"/>
                  <a:gd name="T41" fmla="*/ 48 h 101"/>
                  <a:gd name="T42" fmla="*/ 31 w 100"/>
                  <a:gd name="T43" fmla="*/ 48 h 101"/>
                  <a:gd name="T44" fmla="*/ 31 w 100"/>
                  <a:gd name="T45" fmla="*/ 44 h 101"/>
                  <a:gd name="T46" fmla="*/ 69 w 100"/>
                  <a:gd name="T47" fmla="*/ 44 h 101"/>
                  <a:gd name="T48" fmla="*/ 69 w 100"/>
                  <a:gd name="T49" fmla="*/ 48 h 101"/>
                  <a:gd name="T50" fmla="*/ 11 w 100"/>
                  <a:gd name="T51" fmla="*/ 13 h 101"/>
                  <a:gd name="T52" fmla="*/ 13 w 100"/>
                  <a:gd name="T53" fmla="*/ 11 h 101"/>
                  <a:gd name="T54" fmla="*/ 16 w 100"/>
                  <a:gd name="T55" fmla="*/ 13 h 101"/>
                  <a:gd name="T56" fmla="*/ 13 w 100"/>
                  <a:gd name="T57" fmla="*/ 16 h 101"/>
                  <a:gd name="T58" fmla="*/ 11 w 100"/>
                  <a:gd name="T59" fmla="*/ 13 h 101"/>
                  <a:gd name="T60" fmla="*/ 19 w 100"/>
                  <a:gd name="T61" fmla="*/ 13 h 101"/>
                  <a:gd name="T62" fmla="*/ 22 w 100"/>
                  <a:gd name="T63" fmla="*/ 11 h 101"/>
                  <a:gd name="T64" fmla="*/ 24 w 100"/>
                  <a:gd name="T65" fmla="*/ 13 h 101"/>
                  <a:gd name="T66" fmla="*/ 22 w 100"/>
                  <a:gd name="T67" fmla="*/ 16 h 101"/>
                  <a:gd name="T68" fmla="*/ 19 w 100"/>
                  <a:gd name="T69" fmla="*/ 13 h 101"/>
                  <a:gd name="T70" fmla="*/ 28 w 100"/>
                  <a:gd name="T71" fmla="*/ 13 h 101"/>
                  <a:gd name="T72" fmla="*/ 30 w 100"/>
                  <a:gd name="T73" fmla="*/ 11 h 101"/>
                  <a:gd name="T74" fmla="*/ 33 w 100"/>
                  <a:gd name="T75" fmla="*/ 13 h 101"/>
                  <a:gd name="T76" fmla="*/ 30 w 100"/>
                  <a:gd name="T77" fmla="*/ 16 h 101"/>
                  <a:gd name="T78" fmla="*/ 28 w 100"/>
                  <a:gd name="T79" fmla="*/ 13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0" h="101">
                    <a:moveTo>
                      <a:pt x="0" y="0"/>
                    </a:moveTo>
                    <a:cubicBezTo>
                      <a:pt x="0" y="101"/>
                      <a:pt x="0" y="101"/>
                      <a:pt x="0" y="101"/>
                    </a:cubicBezTo>
                    <a:cubicBezTo>
                      <a:pt x="100" y="101"/>
                      <a:pt x="100" y="101"/>
                      <a:pt x="100" y="101"/>
                    </a:cubicBezTo>
                    <a:cubicBezTo>
                      <a:pt x="100" y="0"/>
                      <a:pt x="100" y="0"/>
                      <a:pt x="100" y="0"/>
                    </a:cubicBezTo>
                    <a:lnTo>
                      <a:pt x="0" y="0"/>
                    </a:lnTo>
                    <a:close/>
                    <a:moveTo>
                      <a:pt x="96" y="96"/>
                    </a:moveTo>
                    <a:cubicBezTo>
                      <a:pt x="5" y="96"/>
                      <a:pt x="5" y="96"/>
                      <a:pt x="5" y="96"/>
                    </a:cubicBezTo>
                    <a:cubicBezTo>
                      <a:pt x="5" y="25"/>
                      <a:pt x="5" y="25"/>
                      <a:pt x="5" y="25"/>
                    </a:cubicBezTo>
                    <a:cubicBezTo>
                      <a:pt x="96" y="25"/>
                      <a:pt x="96" y="25"/>
                      <a:pt x="96" y="25"/>
                    </a:cubicBezTo>
                    <a:lnTo>
                      <a:pt x="96" y="96"/>
                    </a:lnTo>
                    <a:close/>
                    <a:moveTo>
                      <a:pt x="96" y="20"/>
                    </a:moveTo>
                    <a:cubicBezTo>
                      <a:pt x="5" y="20"/>
                      <a:pt x="5" y="20"/>
                      <a:pt x="5" y="20"/>
                    </a:cubicBezTo>
                    <a:cubicBezTo>
                      <a:pt x="5" y="5"/>
                      <a:pt x="5" y="5"/>
                      <a:pt x="5" y="5"/>
                    </a:cubicBezTo>
                    <a:cubicBezTo>
                      <a:pt x="96" y="5"/>
                      <a:pt x="96" y="5"/>
                      <a:pt x="96" y="5"/>
                    </a:cubicBezTo>
                    <a:lnTo>
                      <a:pt x="96" y="20"/>
                    </a:lnTo>
                    <a:close/>
                    <a:moveTo>
                      <a:pt x="79" y="61"/>
                    </a:moveTo>
                    <a:cubicBezTo>
                      <a:pt x="21" y="61"/>
                      <a:pt x="21" y="61"/>
                      <a:pt x="21" y="61"/>
                    </a:cubicBezTo>
                    <a:cubicBezTo>
                      <a:pt x="21" y="53"/>
                      <a:pt x="21" y="53"/>
                      <a:pt x="21" y="53"/>
                    </a:cubicBezTo>
                    <a:cubicBezTo>
                      <a:pt x="79" y="53"/>
                      <a:pt x="79" y="53"/>
                      <a:pt x="79" y="53"/>
                    </a:cubicBezTo>
                    <a:lnTo>
                      <a:pt x="79" y="61"/>
                    </a:lnTo>
                    <a:close/>
                    <a:moveTo>
                      <a:pt x="69" y="48"/>
                    </a:moveTo>
                    <a:cubicBezTo>
                      <a:pt x="31" y="48"/>
                      <a:pt x="31" y="48"/>
                      <a:pt x="31" y="48"/>
                    </a:cubicBezTo>
                    <a:cubicBezTo>
                      <a:pt x="31" y="44"/>
                      <a:pt x="31" y="44"/>
                      <a:pt x="31" y="44"/>
                    </a:cubicBezTo>
                    <a:cubicBezTo>
                      <a:pt x="69" y="44"/>
                      <a:pt x="69" y="44"/>
                      <a:pt x="69" y="44"/>
                    </a:cubicBezTo>
                    <a:lnTo>
                      <a:pt x="69" y="48"/>
                    </a:lnTo>
                    <a:close/>
                    <a:moveTo>
                      <a:pt x="11" y="13"/>
                    </a:moveTo>
                    <a:cubicBezTo>
                      <a:pt x="11" y="12"/>
                      <a:pt x="12" y="11"/>
                      <a:pt x="13" y="11"/>
                    </a:cubicBezTo>
                    <a:cubicBezTo>
                      <a:pt x="15" y="11"/>
                      <a:pt x="16" y="12"/>
                      <a:pt x="16" y="13"/>
                    </a:cubicBezTo>
                    <a:cubicBezTo>
                      <a:pt x="16" y="15"/>
                      <a:pt x="15" y="16"/>
                      <a:pt x="13" y="16"/>
                    </a:cubicBezTo>
                    <a:cubicBezTo>
                      <a:pt x="12" y="16"/>
                      <a:pt x="11" y="15"/>
                      <a:pt x="11" y="13"/>
                    </a:cubicBezTo>
                    <a:close/>
                    <a:moveTo>
                      <a:pt x="19" y="13"/>
                    </a:moveTo>
                    <a:cubicBezTo>
                      <a:pt x="19" y="12"/>
                      <a:pt x="21" y="11"/>
                      <a:pt x="22" y="11"/>
                    </a:cubicBezTo>
                    <a:cubicBezTo>
                      <a:pt x="23" y="11"/>
                      <a:pt x="24" y="12"/>
                      <a:pt x="24" y="13"/>
                    </a:cubicBezTo>
                    <a:cubicBezTo>
                      <a:pt x="24" y="15"/>
                      <a:pt x="23" y="16"/>
                      <a:pt x="22" y="16"/>
                    </a:cubicBezTo>
                    <a:cubicBezTo>
                      <a:pt x="21" y="16"/>
                      <a:pt x="19" y="15"/>
                      <a:pt x="19" y="13"/>
                    </a:cubicBezTo>
                    <a:close/>
                    <a:moveTo>
                      <a:pt x="28" y="13"/>
                    </a:moveTo>
                    <a:cubicBezTo>
                      <a:pt x="28" y="12"/>
                      <a:pt x="29" y="11"/>
                      <a:pt x="30" y="11"/>
                    </a:cubicBezTo>
                    <a:cubicBezTo>
                      <a:pt x="32" y="11"/>
                      <a:pt x="33" y="12"/>
                      <a:pt x="33" y="13"/>
                    </a:cubicBezTo>
                    <a:cubicBezTo>
                      <a:pt x="33" y="15"/>
                      <a:pt x="32" y="16"/>
                      <a:pt x="30" y="16"/>
                    </a:cubicBezTo>
                    <a:cubicBezTo>
                      <a:pt x="29" y="16"/>
                      <a:pt x="28" y="15"/>
                      <a:pt x="28" y="13"/>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 name="Freeform 162"/>
              <p:cNvSpPr>
                <a:spLocks noEditPoints="1"/>
              </p:cNvSpPr>
              <p:nvPr userDrawn="1"/>
            </p:nvSpPr>
            <p:spPr bwMode="auto">
              <a:xfrm>
                <a:off x="6060" y="341"/>
                <a:ext cx="167" cy="168"/>
              </a:xfrm>
              <a:custGeom>
                <a:avLst/>
                <a:gdLst>
                  <a:gd name="T0" fmla="*/ 0 w 100"/>
                  <a:gd name="T1" fmla="*/ 0 h 100"/>
                  <a:gd name="T2" fmla="*/ 0 w 100"/>
                  <a:gd name="T3" fmla="*/ 100 h 100"/>
                  <a:gd name="T4" fmla="*/ 100 w 100"/>
                  <a:gd name="T5" fmla="*/ 100 h 100"/>
                  <a:gd name="T6" fmla="*/ 100 w 100"/>
                  <a:gd name="T7" fmla="*/ 0 h 100"/>
                  <a:gd name="T8" fmla="*/ 0 w 100"/>
                  <a:gd name="T9" fmla="*/ 0 h 100"/>
                  <a:gd name="T10" fmla="*/ 96 w 100"/>
                  <a:gd name="T11" fmla="*/ 95 h 100"/>
                  <a:gd name="T12" fmla="*/ 5 w 100"/>
                  <a:gd name="T13" fmla="*/ 95 h 100"/>
                  <a:gd name="T14" fmla="*/ 5 w 100"/>
                  <a:gd name="T15" fmla="*/ 24 h 100"/>
                  <a:gd name="T16" fmla="*/ 96 w 100"/>
                  <a:gd name="T17" fmla="*/ 24 h 100"/>
                  <a:gd name="T18" fmla="*/ 96 w 100"/>
                  <a:gd name="T19" fmla="*/ 95 h 100"/>
                  <a:gd name="T20" fmla="*/ 96 w 100"/>
                  <a:gd name="T21" fmla="*/ 20 h 100"/>
                  <a:gd name="T22" fmla="*/ 5 w 100"/>
                  <a:gd name="T23" fmla="*/ 20 h 100"/>
                  <a:gd name="T24" fmla="*/ 5 w 100"/>
                  <a:gd name="T25" fmla="*/ 4 h 100"/>
                  <a:gd name="T26" fmla="*/ 96 w 100"/>
                  <a:gd name="T27" fmla="*/ 4 h 100"/>
                  <a:gd name="T28" fmla="*/ 96 w 100"/>
                  <a:gd name="T29" fmla="*/ 20 h 100"/>
                  <a:gd name="T30" fmla="*/ 79 w 100"/>
                  <a:gd name="T31" fmla="*/ 60 h 100"/>
                  <a:gd name="T32" fmla="*/ 21 w 100"/>
                  <a:gd name="T33" fmla="*/ 60 h 100"/>
                  <a:gd name="T34" fmla="*/ 21 w 100"/>
                  <a:gd name="T35" fmla="*/ 52 h 100"/>
                  <a:gd name="T36" fmla="*/ 79 w 100"/>
                  <a:gd name="T37" fmla="*/ 52 h 100"/>
                  <a:gd name="T38" fmla="*/ 79 w 100"/>
                  <a:gd name="T39" fmla="*/ 60 h 100"/>
                  <a:gd name="T40" fmla="*/ 69 w 100"/>
                  <a:gd name="T41" fmla="*/ 48 h 100"/>
                  <a:gd name="T42" fmla="*/ 31 w 100"/>
                  <a:gd name="T43" fmla="*/ 48 h 100"/>
                  <a:gd name="T44" fmla="*/ 31 w 100"/>
                  <a:gd name="T45" fmla="*/ 43 h 100"/>
                  <a:gd name="T46" fmla="*/ 69 w 100"/>
                  <a:gd name="T47" fmla="*/ 43 h 100"/>
                  <a:gd name="T48" fmla="*/ 69 w 100"/>
                  <a:gd name="T49" fmla="*/ 48 h 100"/>
                  <a:gd name="T50" fmla="*/ 11 w 100"/>
                  <a:gd name="T51" fmla="*/ 13 h 100"/>
                  <a:gd name="T52" fmla="*/ 13 w 100"/>
                  <a:gd name="T53" fmla="*/ 10 h 100"/>
                  <a:gd name="T54" fmla="*/ 16 w 100"/>
                  <a:gd name="T55" fmla="*/ 13 h 100"/>
                  <a:gd name="T56" fmla="*/ 13 w 100"/>
                  <a:gd name="T57" fmla="*/ 15 h 100"/>
                  <a:gd name="T58" fmla="*/ 11 w 100"/>
                  <a:gd name="T59" fmla="*/ 13 h 100"/>
                  <a:gd name="T60" fmla="*/ 19 w 100"/>
                  <a:gd name="T61" fmla="*/ 13 h 100"/>
                  <a:gd name="T62" fmla="*/ 22 w 100"/>
                  <a:gd name="T63" fmla="*/ 10 h 100"/>
                  <a:gd name="T64" fmla="*/ 24 w 100"/>
                  <a:gd name="T65" fmla="*/ 13 h 100"/>
                  <a:gd name="T66" fmla="*/ 22 w 100"/>
                  <a:gd name="T67" fmla="*/ 15 h 100"/>
                  <a:gd name="T68" fmla="*/ 19 w 100"/>
                  <a:gd name="T69" fmla="*/ 13 h 100"/>
                  <a:gd name="T70" fmla="*/ 28 w 100"/>
                  <a:gd name="T71" fmla="*/ 13 h 100"/>
                  <a:gd name="T72" fmla="*/ 30 w 100"/>
                  <a:gd name="T73" fmla="*/ 10 h 100"/>
                  <a:gd name="T74" fmla="*/ 33 w 100"/>
                  <a:gd name="T75" fmla="*/ 13 h 100"/>
                  <a:gd name="T76" fmla="*/ 30 w 100"/>
                  <a:gd name="T77" fmla="*/ 15 h 100"/>
                  <a:gd name="T78" fmla="*/ 28 w 100"/>
                  <a:gd name="T79" fmla="*/ 13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0" h="100">
                    <a:moveTo>
                      <a:pt x="0" y="0"/>
                    </a:moveTo>
                    <a:cubicBezTo>
                      <a:pt x="0" y="100"/>
                      <a:pt x="0" y="100"/>
                      <a:pt x="0" y="100"/>
                    </a:cubicBezTo>
                    <a:cubicBezTo>
                      <a:pt x="100" y="100"/>
                      <a:pt x="100" y="100"/>
                      <a:pt x="100" y="100"/>
                    </a:cubicBezTo>
                    <a:cubicBezTo>
                      <a:pt x="100" y="0"/>
                      <a:pt x="100" y="0"/>
                      <a:pt x="100" y="0"/>
                    </a:cubicBezTo>
                    <a:lnTo>
                      <a:pt x="0" y="0"/>
                    </a:lnTo>
                    <a:close/>
                    <a:moveTo>
                      <a:pt x="96" y="95"/>
                    </a:moveTo>
                    <a:cubicBezTo>
                      <a:pt x="5" y="95"/>
                      <a:pt x="5" y="95"/>
                      <a:pt x="5" y="95"/>
                    </a:cubicBezTo>
                    <a:cubicBezTo>
                      <a:pt x="5" y="24"/>
                      <a:pt x="5" y="24"/>
                      <a:pt x="5" y="24"/>
                    </a:cubicBezTo>
                    <a:cubicBezTo>
                      <a:pt x="96" y="24"/>
                      <a:pt x="96" y="24"/>
                      <a:pt x="96" y="24"/>
                    </a:cubicBezTo>
                    <a:lnTo>
                      <a:pt x="96" y="95"/>
                    </a:lnTo>
                    <a:close/>
                    <a:moveTo>
                      <a:pt x="96" y="20"/>
                    </a:moveTo>
                    <a:cubicBezTo>
                      <a:pt x="5" y="20"/>
                      <a:pt x="5" y="20"/>
                      <a:pt x="5" y="20"/>
                    </a:cubicBezTo>
                    <a:cubicBezTo>
                      <a:pt x="5" y="4"/>
                      <a:pt x="5" y="4"/>
                      <a:pt x="5" y="4"/>
                    </a:cubicBezTo>
                    <a:cubicBezTo>
                      <a:pt x="96" y="4"/>
                      <a:pt x="96" y="4"/>
                      <a:pt x="96" y="4"/>
                    </a:cubicBezTo>
                    <a:lnTo>
                      <a:pt x="96" y="20"/>
                    </a:lnTo>
                    <a:close/>
                    <a:moveTo>
                      <a:pt x="79" y="60"/>
                    </a:moveTo>
                    <a:cubicBezTo>
                      <a:pt x="21" y="60"/>
                      <a:pt x="21" y="60"/>
                      <a:pt x="21" y="60"/>
                    </a:cubicBezTo>
                    <a:cubicBezTo>
                      <a:pt x="21" y="52"/>
                      <a:pt x="21" y="52"/>
                      <a:pt x="21" y="52"/>
                    </a:cubicBezTo>
                    <a:cubicBezTo>
                      <a:pt x="79" y="52"/>
                      <a:pt x="79" y="52"/>
                      <a:pt x="79" y="52"/>
                    </a:cubicBezTo>
                    <a:lnTo>
                      <a:pt x="79" y="60"/>
                    </a:lnTo>
                    <a:close/>
                    <a:moveTo>
                      <a:pt x="69" y="48"/>
                    </a:moveTo>
                    <a:cubicBezTo>
                      <a:pt x="31" y="48"/>
                      <a:pt x="31" y="48"/>
                      <a:pt x="31" y="48"/>
                    </a:cubicBezTo>
                    <a:cubicBezTo>
                      <a:pt x="31" y="43"/>
                      <a:pt x="31" y="43"/>
                      <a:pt x="31" y="43"/>
                    </a:cubicBezTo>
                    <a:cubicBezTo>
                      <a:pt x="69" y="43"/>
                      <a:pt x="69" y="43"/>
                      <a:pt x="69" y="43"/>
                    </a:cubicBezTo>
                    <a:lnTo>
                      <a:pt x="69" y="48"/>
                    </a:lnTo>
                    <a:close/>
                    <a:moveTo>
                      <a:pt x="11" y="13"/>
                    </a:moveTo>
                    <a:cubicBezTo>
                      <a:pt x="11" y="11"/>
                      <a:pt x="12" y="10"/>
                      <a:pt x="13" y="10"/>
                    </a:cubicBezTo>
                    <a:cubicBezTo>
                      <a:pt x="15" y="10"/>
                      <a:pt x="16" y="11"/>
                      <a:pt x="16" y="13"/>
                    </a:cubicBezTo>
                    <a:cubicBezTo>
                      <a:pt x="16" y="14"/>
                      <a:pt x="15" y="15"/>
                      <a:pt x="13" y="15"/>
                    </a:cubicBezTo>
                    <a:cubicBezTo>
                      <a:pt x="12" y="15"/>
                      <a:pt x="11" y="14"/>
                      <a:pt x="11" y="13"/>
                    </a:cubicBezTo>
                    <a:close/>
                    <a:moveTo>
                      <a:pt x="19" y="13"/>
                    </a:moveTo>
                    <a:cubicBezTo>
                      <a:pt x="19" y="11"/>
                      <a:pt x="21" y="10"/>
                      <a:pt x="22" y="10"/>
                    </a:cubicBezTo>
                    <a:cubicBezTo>
                      <a:pt x="23" y="10"/>
                      <a:pt x="24" y="11"/>
                      <a:pt x="24" y="13"/>
                    </a:cubicBezTo>
                    <a:cubicBezTo>
                      <a:pt x="24" y="14"/>
                      <a:pt x="23" y="15"/>
                      <a:pt x="22" y="15"/>
                    </a:cubicBezTo>
                    <a:cubicBezTo>
                      <a:pt x="21" y="15"/>
                      <a:pt x="19" y="14"/>
                      <a:pt x="19" y="13"/>
                    </a:cubicBezTo>
                    <a:close/>
                    <a:moveTo>
                      <a:pt x="28" y="13"/>
                    </a:moveTo>
                    <a:cubicBezTo>
                      <a:pt x="28" y="11"/>
                      <a:pt x="29" y="10"/>
                      <a:pt x="30" y="10"/>
                    </a:cubicBezTo>
                    <a:cubicBezTo>
                      <a:pt x="32" y="10"/>
                      <a:pt x="33" y="11"/>
                      <a:pt x="33" y="13"/>
                    </a:cubicBezTo>
                    <a:cubicBezTo>
                      <a:pt x="33" y="14"/>
                      <a:pt x="32" y="15"/>
                      <a:pt x="30" y="15"/>
                    </a:cubicBezTo>
                    <a:cubicBezTo>
                      <a:pt x="29" y="15"/>
                      <a:pt x="28" y="14"/>
                      <a:pt x="28" y="13"/>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2" name="Oval 163"/>
              <p:cNvSpPr>
                <a:spLocks noChangeArrowheads="1"/>
              </p:cNvSpPr>
              <p:nvPr userDrawn="1"/>
            </p:nvSpPr>
            <p:spPr bwMode="auto">
              <a:xfrm>
                <a:off x="5202" y="2763"/>
                <a:ext cx="18" cy="18"/>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 name="Oval 164"/>
              <p:cNvSpPr>
                <a:spLocks noChangeArrowheads="1"/>
              </p:cNvSpPr>
              <p:nvPr userDrawn="1"/>
            </p:nvSpPr>
            <p:spPr bwMode="auto">
              <a:xfrm>
                <a:off x="5245" y="2763"/>
                <a:ext cx="19" cy="18"/>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 name="Freeform 165"/>
              <p:cNvSpPr>
                <a:spLocks noEditPoints="1"/>
              </p:cNvSpPr>
              <p:nvPr userDrawn="1"/>
            </p:nvSpPr>
            <p:spPr bwMode="auto">
              <a:xfrm>
                <a:off x="5140" y="2639"/>
                <a:ext cx="161" cy="115"/>
              </a:xfrm>
              <a:custGeom>
                <a:avLst/>
                <a:gdLst>
                  <a:gd name="T0" fmla="*/ 161 w 161"/>
                  <a:gd name="T1" fmla="*/ 18 h 115"/>
                  <a:gd name="T2" fmla="*/ 31 w 161"/>
                  <a:gd name="T3" fmla="*/ 18 h 115"/>
                  <a:gd name="T4" fmla="*/ 26 w 161"/>
                  <a:gd name="T5" fmla="*/ 0 h 115"/>
                  <a:gd name="T6" fmla="*/ 0 w 161"/>
                  <a:gd name="T7" fmla="*/ 0 h 115"/>
                  <a:gd name="T8" fmla="*/ 0 w 161"/>
                  <a:gd name="T9" fmla="*/ 11 h 115"/>
                  <a:gd name="T10" fmla="*/ 18 w 161"/>
                  <a:gd name="T11" fmla="*/ 11 h 115"/>
                  <a:gd name="T12" fmla="*/ 47 w 161"/>
                  <a:gd name="T13" fmla="*/ 115 h 115"/>
                  <a:gd name="T14" fmla="*/ 137 w 161"/>
                  <a:gd name="T15" fmla="*/ 115 h 115"/>
                  <a:gd name="T16" fmla="*/ 141 w 161"/>
                  <a:gd name="T17" fmla="*/ 104 h 115"/>
                  <a:gd name="T18" fmla="*/ 55 w 161"/>
                  <a:gd name="T19" fmla="*/ 104 h 115"/>
                  <a:gd name="T20" fmla="*/ 52 w 161"/>
                  <a:gd name="T21" fmla="*/ 92 h 115"/>
                  <a:gd name="T22" fmla="*/ 144 w 161"/>
                  <a:gd name="T23" fmla="*/ 92 h 115"/>
                  <a:gd name="T24" fmla="*/ 161 w 161"/>
                  <a:gd name="T25" fmla="*/ 18 h 115"/>
                  <a:gd name="T26" fmla="*/ 50 w 161"/>
                  <a:gd name="T27" fmla="*/ 85 h 115"/>
                  <a:gd name="T28" fmla="*/ 33 w 161"/>
                  <a:gd name="T29" fmla="*/ 26 h 115"/>
                  <a:gd name="T30" fmla="*/ 151 w 161"/>
                  <a:gd name="T31" fmla="*/ 26 h 115"/>
                  <a:gd name="T32" fmla="*/ 137 w 161"/>
                  <a:gd name="T33" fmla="*/ 85 h 115"/>
                  <a:gd name="T34" fmla="*/ 50 w 161"/>
                  <a:gd name="T35" fmla="*/ 8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1" h="115">
                    <a:moveTo>
                      <a:pt x="161" y="18"/>
                    </a:moveTo>
                    <a:lnTo>
                      <a:pt x="31" y="18"/>
                    </a:lnTo>
                    <a:lnTo>
                      <a:pt x="26" y="0"/>
                    </a:lnTo>
                    <a:lnTo>
                      <a:pt x="0" y="0"/>
                    </a:lnTo>
                    <a:lnTo>
                      <a:pt x="0" y="11"/>
                    </a:lnTo>
                    <a:lnTo>
                      <a:pt x="18" y="11"/>
                    </a:lnTo>
                    <a:lnTo>
                      <a:pt x="47" y="115"/>
                    </a:lnTo>
                    <a:lnTo>
                      <a:pt x="137" y="115"/>
                    </a:lnTo>
                    <a:lnTo>
                      <a:pt x="141" y="104"/>
                    </a:lnTo>
                    <a:lnTo>
                      <a:pt x="55" y="104"/>
                    </a:lnTo>
                    <a:lnTo>
                      <a:pt x="52" y="92"/>
                    </a:lnTo>
                    <a:lnTo>
                      <a:pt x="144" y="92"/>
                    </a:lnTo>
                    <a:lnTo>
                      <a:pt x="161" y="18"/>
                    </a:lnTo>
                    <a:close/>
                    <a:moveTo>
                      <a:pt x="50" y="85"/>
                    </a:moveTo>
                    <a:lnTo>
                      <a:pt x="33" y="26"/>
                    </a:lnTo>
                    <a:lnTo>
                      <a:pt x="151" y="26"/>
                    </a:lnTo>
                    <a:lnTo>
                      <a:pt x="137" y="85"/>
                    </a:lnTo>
                    <a:lnTo>
                      <a:pt x="50" y="85"/>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 name="Freeform 166"/>
              <p:cNvSpPr>
                <a:spLocks/>
              </p:cNvSpPr>
              <p:nvPr userDrawn="1"/>
            </p:nvSpPr>
            <p:spPr bwMode="auto">
              <a:xfrm>
                <a:off x="5200" y="2702"/>
                <a:ext cx="66" cy="9"/>
              </a:xfrm>
              <a:custGeom>
                <a:avLst/>
                <a:gdLst>
                  <a:gd name="T0" fmla="*/ 2 w 66"/>
                  <a:gd name="T1" fmla="*/ 9 h 9"/>
                  <a:gd name="T2" fmla="*/ 64 w 66"/>
                  <a:gd name="T3" fmla="*/ 9 h 9"/>
                  <a:gd name="T4" fmla="*/ 66 w 66"/>
                  <a:gd name="T5" fmla="*/ 0 h 9"/>
                  <a:gd name="T6" fmla="*/ 0 w 66"/>
                  <a:gd name="T7" fmla="*/ 0 h 9"/>
                  <a:gd name="T8" fmla="*/ 2 w 66"/>
                  <a:gd name="T9" fmla="*/ 9 h 9"/>
                </a:gdLst>
                <a:ahLst/>
                <a:cxnLst>
                  <a:cxn ang="0">
                    <a:pos x="T0" y="T1"/>
                  </a:cxn>
                  <a:cxn ang="0">
                    <a:pos x="T2" y="T3"/>
                  </a:cxn>
                  <a:cxn ang="0">
                    <a:pos x="T4" y="T5"/>
                  </a:cxn>
                  <a:cxn ang="0">
                    <a:pos x="T6" y="T7"/>
                  </a:cxn>
                  <a:cxn ang="0">
                    <a:pos x="T8" y="T9"/>
                  </a:cxn>
                </a:cxnLst>
                <a:rect l="0" t="0" r="r" b="b"/>
                <a:pathLst>
                  <a:path w="66" h="9">
                    <a:moveTo>
                      <a:pt x="2" y="9"/>
                    </a:moveTo>
                    <a:lnTo>
                      <a:pt x="64" y="9"/>
                    </a:lnTo>
                    <a:lnTo>
                      <a:pt x="66" y="0"/>
                    </a:lnTo>
                    <a:lnTo>
                      <a:pt x="0" y="0"/>
                    </a:lnTo>
                    <a:lnTo>
                      <a:pt x="2" y="9"/>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 name="Freeform 167"/>
              <p:cNvSpPr>
                <a:spLocks/>
              </p:cNvSpPr>
              <p:nvPr userDrawn="1"/>
            </p:nvSpPr>
            <p:spPr bwMode="auto">
              <a:xfrm>
                <a:off x="5193" y="2677"/>
                <a:ext cx="79" cy="7"/>
              </a:xfrm>
              <a:custGeom>
                <a:avLst/>
                <a:gdLst>
                  <a:gd name="T0" fmla="*/ 2 w 79"/>
                  <a:gd name="T1" fmla="*/ 7 h 7"/>
                  <a:gd name="T2" fmla="*/ 78 w 79"/>
                  <a:gd name="T3" fmla="*/ 7 h 7"/>
                  <a:gd name="T4" fmla="*/ 79 w 79"/>
                  <a:gd name="T5" fmla="*/ 0 h 7"/>
                  <a:gd name="T6" fmla="*/ 0 w 79"/>
                  <a:gd name="T7" fmla="*/ 0 h 7"/>
                  <a:gd name="T8" fmla="*/ 2 w 79"/>
                  <a:gd name="T9" fmla="*/ 7 h 7"/>
                </a:gdLst>
                <a:ahLst/>
                <a:cxnLst>
                  <a:cxn ang="0">
                    <a:pos x="T0" y="T1"/>
                  </a:cxn>
                  <a:cxn ang="0">
                    <a:pos x="T2" y="T3"/>
                  </a:cxn>
                  <a:cxn ang="0">
                    <a:pos x="T4" y="T5"/>
                  </a:cxn>
                  <a:cxn ang="0">
                    <a:pos x="T6" y="T7"/>
                  </a:cxn>
                  <a:cxn ang="0">
                    <a:pos x="T8" y="T9"/>
                  </a:cxn>
                </a:cxnLst>
                <a:rect l="0" t="0" r="r" b="b"/>
                <a:pathLst>
                  <a:path w="79" h="7">
                    <a:moveTo>
                      <a:pt x="2" y="7"/>
                    </a:moveTo>
                    <a:lnTo>
                      <a:pt x="78" y="7"/>
                    </a:lnTo>
                    <a:lnTo>
                      <a:pt x="79" y="0"/>
                    </a:lnTo>
                    <a:lnTo>
                      <a:pt x="0" y="0"/>
                    </a:lnTo>
                    <a:lnTo>
                      <a:pt x="2" y="7"/>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 name="Freeform 168"/>
              <p:cNvSpPr>
                <a:spLocks/>
              </p:cNvSpPr>
              <p:nvPr userDrawn="1"/>
            </p:nvSpPr>
            <p:spPr bwMode="auto">
              <a:xfrm>
                <a:off x="-427" y="781"/>
                <a:ext cx="226" cy="105"/>
              </a:xfrm>
              <a:custGeom>
                <a:avLst/>
                <a:gdLst>
                  <a:gd name="T0" fmla="*/ 205 w 226"/>
                  <a:gd name="T1" fmla="*/ 46 h 105"/>
                  <a:gd name="T2" fmla="*/ 226 w 226"/>
                  <a:gd name="T3" fmla="*/ 37 h 105"/>
                  <a:gd name="T4" fmla="*/ 114 w 226"/>
                  <a:gd name="T5" fmla="*/ 0 h 105"/>
                  <a:gd name="T6" fmla="*/ 0 w 226"/>
                  <a:gd name="T7" fmla="*/ 37 h 105"/>
                  <a:gd name="T8" fmla="*/ 114 w 226"/>
                  <a:gd name="T9" fmla="*/ 76 h 105"/>
                  <a:gd name="T10" fmla="*/ 198 w 226"/>
                  <a:gd name="T11" fmla="*/ 47 h 105"/>
                  <a:gd name="T12" fmla="*/ 198 w 226"/>
                  <a:gd name="T13" fmla="*/ 88 h 105"/>
                  <a:gd name="T14" fmla="*/ 193 w 226"/>
                  <a:gd name="T15" fmla="*/ 88 h 105"/>
                  <a:gd name="T16" fmla="*/ 193 w 226"/>
                  <a:gd name="T17" fmla="*/ 105 h 105"/>
                  <a:gd name="T18" fmla="*/ 215 w 226"/>
                  <a:gd name="T19" fmla="*/ 105 h 105"/>
                  <a:gd name="T20" fmla="*/ 215 w 226"/>
                  <a:gd name="T21" fmla="*/ 88 h 105"/>
                  <a:gd name="T22" fmla="*/ 205 w 226"/>
                  <a:gd name="T23" fmla="*/ 88 h 105"/>
                  <a:gd name="T24" fmla="*/ 205 w 226"/>
                  <a:gd name="T25" fmla="*/ 46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6" h="105">
                    <a:moveTo>
                      <a:pt x="205" y="46"/>
                    </a:moveTo>
                    <a:lnTo>
                      <a:pt x="226" y="37"/>
                    </a:lnTo>
                    <a:lnTo>
                      <a:pt x="114" y="0"/>
                    </a:lnTo>
                    <a:lnTo>
                      <a:pt x="0" y="37"/>
                    </a:lnTo>
                    <a:lnTo>
                      <a:pt x="114" y="76"/>
                    </a:lnTo>
                    <a:lnTo>
                      <a:pt x="198" y="47"/>
                    </a:lnTo>
                    <a:lnTo>
                      <a:pt x="198" y="88"/>
                    </a:lnTo>
                    <a:lnTo>
                      <a:pt x="193" y="88"/>
                    </a:lnTo>
                    <a:lnTo>
                      <a:pt x="193" y="105"/>
                    </a:lnTo>
                    <a:lnTo>
                      <a:pt x="215" y="105"/>
                    </a:lnTo>
                    <a:lnTo>
                      <a:pt x="215" y="88"/>
                    </a:lnTo>
                    <a:lnTo>
                      <a:pt x="205" y="88"/>
                    </a:lnTo>
                    <a:lnTo>
                      <a:pt x="205" y="4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 name="Freeform 169"/>
              <p:cNvSpPr>
                <a:spLocks noEditPoints="1"/>
              </p:cNvSpPr>
              <p:nvPr userDrawn="1"/>
            </p:nvSpPr>
            <p:spPr bwMode="auto">
              <a:xfrm>
                <a:off x="-384" y="849"/>
                <a:ext cx="138" cy="75"/>
              </a:xfrm>
              <a:custGeom>
                <a:avLst/>
                <a:gdLst>
                  <a:gd name="T0" fmla="*/ 0 w 138"/>
                  <a:gd name="T1" fmla="*/ 0 h 75"/>
                  <a:gd name="T2" fmla="*/ 0 w 138"/>
                  <a:gd name="T3" fmla="*/ 58 h 75"/>
                  <a:gd name="T4" fmla="*/ 27 w 138"/>
                  <a:gd name="T5" fmla="*/ 58 h 75"/>
                  <a:gd name="T6" fmla="*/ 27 w 138"/>
                  <a:gd name="T7" fmla="*/ 75 h 75"/>
                  <a:gd name="T8" fmla="*/ 118 w 138"/>
                  <a:gd name="T9" fmla="*/ 75 h 75"/>
                  <a:gd name="T10" fmla="*/ 118 w 138"/>
                  <a:gd name="T11" fmla="*/ 58 h 75"/>
                  <a:gd name="T12" fmla="*/ 138 w 138"/>
                  <a:gd name="T13" fmla="*/ 58 h 75"/>
                  <a:gd name="T14" fmla="*/ 138 w 138"/>
                  <a:gd name="T15" fmla="*/ 0 h 75"/>
                  <a:gd name="T16" fmla="*/ 71 w 138"/>
                  <a:gd name="T17" fmla="*/ 23 h 75"/>
                  <a:gd name="T18" fmla="*/ 0 w 138"/>
                  <a:gd name="T19" fmla="*/ 0 h 75"/>
                  <a:gd name="T20" fmla="*/ 130 w 138"/>
                  <a:gd name="T21" fmla="*/ 50 h 75"/>
                  <a:gd name="T22" fmla="*/ 110 w 138"/>
                  <a:gd name="T23" fmla="*/ 50 h 75"/>
                  <a:gd name="T24" fmla="*/ 110 w 138"/>
                  <a:gd name="T25" fmla="*/ 69 h 75"/>
                  <a:gd name="T26" fmla="*/ 34 w 138"/>
                  <a:gd name="T27" fmla="*/ 69 h 75"/>
                  <a:gd name="T28" fmla="*/ 34 w 138"/>
                  <a:gd name="T29" fmla="*/ 50 h 75"/>
                  <a:gd name="T30" fmla="*/ 7 w 138"/>
                  <a:gd name="T31" fmla="*/ 50 h 75"/>
                  <a:gd name="T32" fmla="*/ 7 w 138"/>
                  <a:gd name="T33" fmla="*/ 10 h 75"/>
                  <a:gd name="T34" fmla="*/ 71 w 138"/>
                  <a:gd name="T35" fmla="*/ 32 h 75"/>
                  <a:gd name="T36" fmla="*/ 130 w 138"/>
                  <a:gd name="T37" fmla="*/ 11 h 75"/>
                  <a:gd name="T38" fmla="*/ 130 w 138"/>
                  <a:gd name="T39" fmla="*/ 5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8" h="75">
                    <a:moveTo>
                      <a:pt x="0" y="0"/>
                    </a:moveTo>
                    <a:lnTo>
                      <a:pt x="0" y="58"/>
                    </a:lnTo>
                    <a:lnTo>
                      <a:pt x="27" y="58"/>
                    </a:lnTo>
                    <a:lnTo>
                      <a:pt x="27" y="75"/>
                    </a:lnTo>
                    <a:lnTo>
                      <a:pt x="118" y="75"/>
                    </a:lnTo>
                    <a:lnTo>
                      <a:pt x="118" y="58"/>
                    </a:lnTo>
                    <a:lnTo>
                      <a:pt x="138" y="58"/>
                    </a:lnTo>
                    <a:lnTo>
                      <a:pt x="138" y="0"/>
                    </a:lnTo>
                    <a:lnTo>
                      <a:pt x="71" y="23"/>
                    </a:lnTo>
                    <a:lnTo>
                      <a:pt x="0" y="0"/>
                    </a:lnTo>
                    <a:close/>
                    <a:moveTo>
                      <a:pt x="130" y="50"/>
                    </a:moveTo>
                    <a:lnTo>
                      <a:pt x="110" y="50"/>
                    </a:lnTo>
                    <a:lnTo>
                      <a:pt x="110" y="69"/>
                    </a:lnTo>
                    <a:lnTo>
                      <a:pt x="34" y="69"/>
                    </a:lnTo>
                    <a:lnTo>
                      <a:pt x="34" y="50"/>
                    </a:lnTo>
                    <a:lnTo>
                      <a:pt x="7" y="50"/>
                    </a:lnTo>
                    <a:lnTo>
                      <a:pt x="7" y="10"/>
                    </a:lnTo>
                    <a:lnTo>
                      <a:pt x="71" y="32"/>
                    </a:lnTo>
                    <a:lnTo>
                      <a:pt x="130" y="11"/>
                    </a:lnTo>
                    <a:lnTo>
                      <a:pt x="130" y="5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 name="Freeform 170"/>
              <p:cNvSpPr>
                <a:spLocks noEditPoints="1"/>
              </p:cNvSpPr>
              <p:nvPr userDrawn="1"/>
            </p:nvSpPr>
            <p:spPr bwMode="auto">
              <a:xfrm>
                <a:off x="6389" y="2603"/>
                <a:ext cx="174" cy="175"/>
              </a:xfrm>
              <a:custGeom>
                <a:avLst/>
                <a:gdLst>
                  <a:gd name="T0" fmla="*/ 0 w 174"/>
                  <a:gd name="T1" fmla="*/ 0 h 175"/>
                  <a:gd name="T2" fmla="*/ 0 w 174"/>
                  <a:gd name="T3" fmla="*/ 175 h 175"/>
                  <a:gd name="T4" fmla="*/ 174 w 174"/>
                  <a:gd name="T5" fmla="*/ 175 h 175"/>
                  <a:gd name="T6" fmla="*/ 174 w 174"/>
                  <a:gd name="T7" fmla="*/ 0 h 175"/>
                  <a:gd name="T8" fmla="*/ 0 w 174"/>
                  <a:gd name="T9" fmla="*/ 0 h 175"/>
                  <a:gd name="T10" fmla="*/ 167 w 174"/>
                  <a:gd name="T11" fmla="*/ 167 h 175"/>
                  <a:gd name="T12" fmla="*/ 8 w 174"/>
                  <a:gd name="T13" fmla="*/ 167 h 175"/>
                  <a:gd name="T14" fmla="*/ 8 w 174"/>
                  <a:gd name="T15" fmla="*/ 9 h 175"/>
                  <a:gd name="T16" fmla="*/ 167 w 174"/>
                  <a:gd name="T17" fmla="*/ 9 h 175"/>
                  <a:gd name="T18" fmla="*/ 167 w 174"/>
                  <a:gd name="T19" fmla="*/ 167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4" h="175">
                    <a:moveTo>
                      <a:pt x="0" y="0"/>
                    </a:moveTo>
                    <a:lnTo>
                      <a:pt x="0" y="175"/>
                    </a:lnTo>
                    <a:lnTo>
                      <a:pt x="174" y="175"/>
                    </a:lnTo>
                    <a:lnTo>
                      <a:pt x="174" y="0"/>
                    </a:lnTo>
                    <a:lnTo>
                      <a:pt x="0" y="0"/>
                    </a:lnTo>
                    <a:close/>
                    <a:moveTo>
                      <a:pt x="167" y="167"/>
                    </a:moveTo>
                    <a:lnTo>
                      <a:pt x="8" y="167"/>
                    </a:lnTo>
                    <a:lnTo>
                      <a:pt x="8" y="9"/>
                    </a:lnTo>
                    <a:lnTo>
                      <a:pt x="167" y="9"/>
                    </a:lnTo>
                    <a:lnTo>
                      <a:pt x="167" y="167"/>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 name="Freeform 171"/>
              <p:cNvSpPr>
                <a:spLocks/>
              </p:cNvSpPr>
              <p:nvPr userDrawn="1"/>
            </p:nvSpPr>
            <p:spPr bwMode="auto">
              <a:xfrm>
                <a:off x="6421" y="2652"/>
                <a:ext cx="110" cy="102"/>
              </a:xfrm>
              <a:custGeom>
                <a:avLst/>
                <a:gdLst>
                  <a:gd name="T0" fmla="*/ 8 w 110"/>
                  <a:gd name="T1" fmla="*/ 67 h 102"/>
                  <a:gd name="T2" fmla="*/ 26 w 110"/>
                  <a:gd name="T3" fmla="*/ 67 h 102"/>
                  <a:gd name="T4" fmla="*/ 26 w 110"/>
                  <a:gd name="T5" fmla="*/ 102 h 102"/>
                  <a:gd name="T6" fmla="*/ 26 w 110"/>
                  <a:gd name="T7" fmla="*/ 102 h 102"/>
                  <a:gd name="T8" fmla="*/ 33 w 110"/>
                  <a:gd name="T9" fmla="*/ 102 h 102"/>
                  <a:gd name="T10" fmla="*/ 33 w 110"/>
                  <a:gd name="T11" fmla="*/ 102 h 102"/>
                  <a:gd name="T12" fmla="*/ 33 w 110"/>
                  <a:gd name="T13" fmla="*/ 44 h 102"/>
                  <a:gd name="T14" fmla="*/ 52 w 110"/>
                  <a:gd name="T15" fmla="*/ 44 h 102"/>
                  <a:gd name="T16" fmla="*/ 52 w 110"/>
                  <a:gd name="T17" fmla="*/ 102 h 102"/>
                  <a:gd name="T18" fmla="*/ 52 w 110"/>
                  <a:gd name="T19" fmla="*/ 102 h 102"/>
                  <a:gd name="T20" fmla="*/ 60 w 110"/>
                  <a:gd name="T21" fmla="*/ 102 h 102"/>
                  <a:gd name="T22" fmla="*/ 60 w 110"/>
                  <a:gd name="T23" fmla="*/ 102 h 102"/>
                  <a:gd name="T24" fmla="*/ 60 w 110"/>
                  <a:gd name="T25" fmla="*/ 30 h 102"/>
                  <a:gd name="T26" fmla="*/ 77 w 110"/>
                  <a:gd name="T27" fmla="*/ 30 h 102"/>
                  <a:gd name="T28" fmla="*/ 77 w 110"/>
                  <a:gd name="T29" fmla="*/ 102 h 102"/>
                  <a:gd name="T30" fmla="*/ 78 w 110"/>
                  <a:gd name="T31" fmla="*/ 102 h 102"/>
                  <a:gd name="T32" fmla="*/ 85 w 110"/>
                  <a:gd name="T33" fmla="*/ 102 h 102"/>
                  <a:gd name="T34" fmla="*/ 85 w 110"/>
                  <a:gd name="T35" fmla="*/ 102 h 102"/>
                  <a:gd name="T36" fmla="*/ 85 w 110"/>
                  <a:gd name="T37" fmla="*/ 7 h 102"/>
                  <a:gd name="T38" fmla="*/ 104 w 110"/>
                  <a:gd name="T39" fmla="*/ 7 h 102"/>
                  <a:gd name="T40" fmla="*/ 104 w 110"/>
                  <a:gd name="T41" fmla="*/ 102 h 102"/>
                  <a:gd name="T42" fmla="*/ 110 w 110"/>
                  <a:gd name="T43" fmla="*/ 102 h 102"/>
                  <a:gd name="T44" fmla="*/ 110 w 110"/>
                  <a:gd name="T45" fmla="*/ 0 h 102"/>
                  <a:gd name="T46" fmla="*/ 78 w 110"/>
                  <a:gd name="T47" fmla="*/ 0 h 102"/>
                  <a:gd name="T48" fmla="*/ 78 w 110"/>
                  <a:gd name="T49" fmla="*/ 23 h 102"/>
                  <a:gd name="T50" fmla="*/ 52 w 110"/>
                  <a:gd name="T51" fmla="*/ 23 h 102"/>
                  <a:gd name="T52" fmla="*/ 52 w 110"/>
                  <a:gd name="T53" fmla="*/ 35 h 102"/>
                  <a:gd name="T54" fmla="*/ 26 w 110"/>
                  <a:gd name="T55" fmla="*/ 35 h 102"/>
                  <a:gd name="T56" fmla="*/ 26 w 110"/>
                  <a:gd name="T57" fmla="*/ 59 h 102"/>
                  <a:gd name="T58" fmla="*/ 0 w 110"/>
                  <a:gd name="T59" fmla="*/ 59 h 102"/>
                  <a:gd name="T60" fmla="*/ 0 w 110"/>
                  <a:gd name="T61" fmla="*/ 102 h 102"/>
                  <a:gd name="T62" fmla="*/ 8 w 110"/>
                  <a:gd name="T63" fmla="*/ 102 h 102"/>
                  <a:gd name="T64" fmla="*/ 8 w 110"/>
                  <a:gd name="T65" fmla="*/ 67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0" h="102">
                    <a:moveTo>
                      <a:pt x="8" y="67"/>
                    </a:moveTo>
                    <a:lnTo>
                      <a:pt x="26" y="67"/>
                    </a:lnTo>
                    <a:lnTo>
                      <a:pt x="26" y="102"/>
                    </a:lnTo>
                    <a:lnTo>
                      <a:pt x="26" y="102"/>
                    </a:lnTo>
                    <a:lnTo>
                      <a:pt x="33" y="102"/>
                    </a:lnTo>
                    <a:lnTo>
                      <a:pt x="33" y="102"/>
                    </a:lnTo>
                    <a:lnTo>
                      <a:pt x="33" y="44"/>
                    </a:lnTo>
                    <a:lnTo>
                      <a:pt x="52" y="44"/>
                    </a:lnTo>
                    <a:lnTo>
                      <a:pt x="52" y="102"/>
                    </a:lnTo>
                    <a:lnTo>
                      <a:pt x="52" y="102"/>
                    </a:lnTo>
                    <a:lnTo>
                      <a:pt x="60" y="102"/>
                    </a:lnTo>
                    <a:lnTo>
                      <a:pt x="60" y="102"/>
                    </a:lnTo>
                    <a:lnTo>
                      <a:pt x="60" y="30"/>
                    </a:lnTo>
                    <a:lnTo>
                      <a:pt x="77" y="30"/>
                    </a:lnTo>
                    <a:lnTo>
                      <a:pt x="77" y="102"/>
                    </a:lnTo>
                    <a:lnTo>
                      <a:pt x="78" y="102"/>
                    </a:lnTo>
                    <a:lnTo>
                      <a:pt x="85" y="102"/>
                    </a:lnTo>
                    <a:lnTo>
                      <a:pt x="85" y="102"/>
                    </a:lnTo>
                    <a:lnTo>
                      <a:pt x="85" y="7"/>
                    </a:lnTo>
                    <a:lnTo>
                      <a:pt x="104" y="7"/>
                    </a:lnTo>
                    <a:lnTo>
                      <a:pt x="104" y="102"/>
                    </a:lnTo>
                    <a:lnTo>
                      <a:pt x="110" y="102"/>
                    </a:lnTo>
                    <a:lnTo>
                      <a:pt x="110" y="0"/>
                    </a:lnTo>
                    <a:lnTo>
                      <a:pt x="78" y="0"/>
                    </a:lnTo>
                    <a:lnTo>
                      <a:pt x="78" y="23"/>
                    </a:lnTo>
                    <a:lnTo>
                      <a:pt x="52" y="23"/>
                    </a:lnTo>
                    <a:lnTo>
                      <a:pt x="52" y="35"/>
                    </a:lnTo>
                    <a:lnTo>
                      <a:pt x="26" y="35"/>
                    </a:lnTo>
                    <a:lnTo>
                      <a:pt x="26" y="59"/>
                    </a:lnTo>
                    <a:lnTo>
                      <a:pt x="0" y="59"/>
                    </a:lnTo>
                    <a:lnTo>
                      <a:pt x="0" y="102"/>
                    </a:lnTo>
                    <a:lnTo>
                      <a:pt x="8" y="102"/>
                    </a:lnTo>
                    <a:lnTo>
                      <a:pt x="8" y="67"/>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 name="Freeform 172"/>
              <p:cNvSpPr>
                <a:spLocks noEditPoints="1"/>
              </p:cNvSpPr>
              <p:nvPr userDrawn="1"/>
            </p:nvSpPr>
            <p:spPr bwMode="auto">
              <a:xfrm>
                <a:off x="6100" y="1190"/>
                <a:ext cx="151" cy="173"/>
              </a:xfrm>
              <a:custGeom>
                <a:avLst/>
                <a:gdLst>
                  <a:gd name="T0" fmla="*/ 71 w 90"/>
                  <a:gd name="T1" fmla="*/ 20 h 103"/>
                  <a:gd name="T2" fmla="*/ 81 w 90"/>
                  <a:gd name="T3" fmla="*/ 47 h 103"/>
                  <a:gd name="T4" fmla="*/ 79 w 90"/>
                  <a:gd name="T5" fmla="*/ 50 h 103"/>
                  <a:gd name="T6" fmla="*/ 79 w 90"/>
                  <a:gd name="T7" fmla="*/ 50 h 103"/>
                  <a:gd name="T8" fmla="*/ 77 w 90"/>
                  <a:gd name="T9" fmla="*/ 47 h 103"/>
                  <a:gd name="T10" fmla="*/ 68 w 90"/>
                  <a:gd name="T11" fmla="*/ 23 h 103"/>
                  <a:gd name="T12" fmla="*/ 44 w 90"/>
                  <a:gd name="T13" fmla="*/ 13 h 103"/>
                  <a:gd name="T14" fmla="*/ 42 w 90"/>
                  <a:gd name="T15" fmla="*/ 11 h 103"/>
                  <a:gd name="T16" fmla="*/ 44 w 90"/>
                  <a:gd name="T17" fmla="*/ 8 h 103"/>
                  <a:gd name="T18" fmla="*/ 45 w 90"/>
                  <a:gd name="T19" fmla="*/ 8 h 103"/>
                  <a:gd name="T20" fmla="*/ 71 w 90"/>
                  <a:gd name="T21" fmla="*/ 20 h 103"/>
                  <a:gd name="T22" fmla="*/ 43 w 90"/>
                  <a:gd name="T23" fmla="*/ 17 h 103"/>
                  <a:gd name="T24" fmla="*/ 43 w 90"/>
                  <a:gd name="T25" fmla="*/ 17 h 103"/>
                  <a:gd name="T26" fmla="*/ 41 w 90"/>
                  <a:gd name="T27" fmla="*/ 19 h 103"/>
                  <a:gd name="T28" fmla="*/ 43 w 90"/>
                  <a:gd name="T29" fmla="*/ 21 h 103"/>
                  <a:gd name="T30" fmla="*/ 61 w 90"/>
                  <a:gd name="T31" fmla="*/ 30 h 103"/>
                  <a:gd name="T32" fmla="*/ 68 w 90"/>
                  <a:gd name="T33" fmla="*/ 48 h 103"/>
                  <a:gd name="T34" fmla="*/ 70 w 90"/>
                  <a:gd name="T35" fmla="*/ 51 h 103"/>
                  <a:gd name="T36" fmla="*/ 71 w 90"/>
                  <a:gd name="T37" fmla="*/ 51 h 103"/>
                  <a:gd name="T38" fmla="*/ 73 w 90"/>
                  <a:gd name="T39" fmla="*/ 48 h 103"/>
                  <a:gd name="T40" fmla="*/ 64 w 90"/>
                  <a:gd name="T41" fmla="*/ 26 h 103"/>
                  <a:gd name="T42" fmla="*/ 43 w 90"/>
                  <a:gd name="T43" fmla="*/ 17 h 103"/>
                  <a:gd name="T44" fmla="*/ 77 w 90"/>
                  <a:gd name="T45" fmla="*/ 14 h 103"/>
                  <a:gd name="T46" fmla="*/ 46 w 90"/>
                  <a:gd name="T47" fmla="*/ 0 h 103"/>
                  <a:gd name="T48" fmla="*/ 43 w 90"/>
                  <a:gd name="T49" fmla="*/ 2 h 103"/>
                  <a:gd name="T50" fmla="*/ 45 w 90"/>
                  <a:gd name="T51" fmla="*/ 5 h 103"/>
                  <a:gd name="T52" fmla="*/ 74 w 90"/>
                  <a:gd name="T53" fmla="*/ 18 h 103"/>
                  <a:gd name="T54" fmla="*/ 85 w 90"/>
                  <a:gd name="T55" fmla="*/ 47 h 103"/>
                  <a:gd name="T56" fmla="*/ 87 w 90"/>
                  <a:gd name="T57" fmla="*/ 49 h 103"/>
                  <a:gd name="T58" fmla="*/ 87 w 90"/>
                  <a:gd name="T59" fmla="*/ 49 h 103"/>
                  <a:gd name="T60" fmla="*/ 89 w 90"/>
                  <a:gd name="T61" fmla="*/ 47 h 103"/>
                  <a:gd name="T62" fmla="*/ 77 w 90"/>
                  <a:gd name="T63" fmla="*/ 14 h 103"/>
                  <a:gd name="T64" fmla="*/ 46 w 90"/>
                  <a:gd name="T65" fmla="*/ 49 h 103"/>
                  <a:gd name="T66" fmla="*/ 70 w 90"/>
                  <a:gd name="T67" fmla="*/ 74 h 103"/>
                  <a:gd name="T68" fmla="*/ 68 w 90"/>
                  <a:gd name="T69" fmla="*/ 75 h 103"/>
                  <a:gd name="T70" fmla="*/ 57 w 90"/>
                  <a:gd name="T71" fmla="*/ 83 h 103"/>
                  <a:gd name="T72" fmla="*/ 66 w 90"/>
                  <a:gd name="T73" fmla="*/ 103 h 103"/>
                  <a:gd name="T74" fmla="*/ 15 w 90"/>
                  <a:gd name="T75" fmla="*/ 103 h 103"/>
                  <a:gd name="T76" fmla="*/ 24 w 90"/>
                  <a:gd name="T77" fmla="*/ 81 h 103"/>
                  <a:gd name="T78" fmla="*/ 14 w 90"/>
                  <a:gd name="T79" fmla="*/ 74 h 103"/>
                  <a:gd name="T80" fmla="*/ 16 w 90"/>
                  <a:gd name="T81" fmla="*/ 20 h 103"/>
                  <a:gd name="T82" fmla="*/ 17 w 90"/>
                  <a:gd name="T83" fmla="*/ 18 h 103"/>
                  <a:gd name="T84" fmla="*/ 41 w 90"/>
                  <a:gd name="T85" fmla="*/ 43 h 103"/>
                  <a:gd name="T86" fmla="*/ 50 w 90"/>
                  <a:gd name="T87" fmla="*/ 35 h 103"/>
                  <a:gd name="T88" fmla="*/ 54 w 90"/>
                  <a:gd name="T89" fmla="*/ 35 h 103"/>
                  <a:gd name="T90" fmla="*/ 55 w 90"/>
                  <a:gd name="T91" fmla="*/ 37 h 103"/>
                  <a:gd name="T92" fmla="*/ 55 w 90"/>
                  <a:gd name="T93" fmla="*/ 40 h 103"/>
                  <a:gd name="T94" fmla="*/ 46 w 90"/>
                  <a:gd name="T95" fmla="*/ 49 h 103"/>
                  <a:gd name="T96" fmla="*/ 64 w 90"/>
                  <a:gd name="T97" fmla="*/ 74 h 103"/>
                  <a:gd name="T98" fmla="*/ 17 w 90"/>
                  <a:gd name="T99" fmla="*/ 25 h 103"/>
                  <a:gd name="T100" fmla="*/ 18 w 90"/>
                  <a:gd name="T101" fmla="*/ 71 h 103"/>
                  <a:gd name="T102" fmla="*/ 42 w 90"/>
                  <a:gd name="T103" fmla="*/ 81 h 103"/>
                  <a:gd name="T104" fmla="*/ 42 w 90"/>
                  <a:gd name="T105" fmla="*/ 81 h 103"/>
                  <a:gd name="T106" fmla="*/ 64 w 90"/>
                  <a:gd name="T107" fmla="*/ 74 h 103"/>
                  <a:gd name="T108" fmla="*/ 15 w 90"/>
                  <a:gd name="T109" fmla="*/ 39 h 103"/>
                  <a:gd name="T110" fmla="*/ 18 w 90"/>
                  <a:gd name="T111" fmla="*/ 42 h 103"/>
                  <a:gd name="T112" fmla="*/ 21 w 90"/>
                  <a:gd name="T113" fmla="*/ 39 h 103"/>
                  <a:gd name="T114" fmla="*/ 18 w 90"/>
                  <a:gd name="T115" fmla="*/ 35 h 103"/>
                  <a:gd name="T116" fmla="*/ 15 w 90"/>
                  <a:gd name="T117" fmla="*/ 39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0" h="103">
                    <a:moveTo>
                      <a:pt x="71" y="20"/>
                    </a:moveTo>
                    <a:cubicBezTo>
                      <a:pt x="78" y="28"/>
                      <a:pt x="82" y="37"/>
                      <a:pt x="81" y="47"/>
                    </a:cubicBezTo>
                    <a:cubicBezTo>
                      <a:pt x="81" y="49"/>
                      <a:pt x="80" y="50"/>
                      <a:pt x="79" y="50"/>
                    </a:cubicBezTo>
                    <a:cubicBezTo>
                      <a:pt x="79" y="50"/>
                      <a:pt x="79" y="50"/>
                      <a:pt x="79" y="50"/>
                    </a:cubicBezTo>
                    <a:cubicBezTo>
                      <a:pt x="78" y="49"/>
                      <a:pt x="77" y="48"/>
                      <a:pt x="77" y="47"/>
                    </a:cubicBezTo>
                    <a:cubicBezTo>
                      <a:pt x="77" y="38"/>
                      <a:pt x="74" y="30"/>
                      <a:pt x="68" y="23"/>
                    </a:cubicBezTo>
                    <a:cubicBezTo>
                      <a:pt x="62" y="17"/>
                      <a:pt x="53" y="13"/>
                      <a:pt x="44" y="13"/>
                    </a:cubicBezTo>
                    <a:cubicBezTo>
                      <a:pt x="43" y="13"/>
                      <a:pt x="42" y="12"/>
                      <a:pt x="42" y="11"/>
                    </a:cubicBezTo>
                    <a:cubicBezTo>
                      <a:pt x="42" y="9"/>
                      <a:pt x="43" y="8"/>
                      <a:pt x="44" y="8"/>
                    </a:cubicBezTo>
                    <a:cubicBezTo>
                      <a:pt x="45" y="8"/>
                      <a:pt x="45" y="8"/>
                      <a:pt x="45" y="8"/>
                    </a:cubicBezTo>
                    <a:cubicBezTo>
                      <a:pt x="55" y="9"/>
                      <a:pt x="64" y="13"/>
                      <a:pt x="71" y="20"/>
                    </a:cubicBezTo>
                    <a:close/>
                    <a:moveTo>
                      <a:pt x="43" y="17"/>
                    </a:moveTo>
                    <a:cubicBezTo>
                      <a:pt x="43" y="17"/>
                      <a:pt x="43" y="17"/>
                      <a:pt x="43" y="17"/>
                    </a:cubicBezTo>
                    <a:cubicBezTo>
                      <a:pt x="42" y="17"/>
                      <a:pt x="41" y="18"/>
                      <a:pt x="41" y="19"/>
                    </a:cubicBezTo>
                    <a:cubicBezTo>
                      <a:pt x="41" y="20"/>
                      <a:pt x="42" y="21"/>
                      <a:pt x="43" y="21"/>
                    </a:cubicBezTo>
                    <a:cubicBezTo>
                      <a:pt x="50" y="22"/>
                      <a:pt x="56" y="25"/>
                      <a:pt x="61" y="30"/>
                    </a:cubicBezTo>
                    <a:cubicBezTo>
                      <a:pt x="66" y="35"/>
                      <a:pt x="68" y="41"/>
                      <a:pt x="68" y="48"/>
                    </a:cubicBezTo>
                    <a:cubicBezTo>
                      <a:pt x="68" y="50"/>
                      <a:pt x="69" y="51"/>
                      <a:pt x="70" y="51"/>
                    </a:cubicBezTo>
                    <a:cubicBezTo>
                      <a:pt x="70" y="51"/>
                      <a:pt x="70" y="51"/>
                      <a:pt x="71" y="51"/>
                    </a:cubicBezTo>
                    <a:cubicBezTo>
                      <a:pt x="72" y="51"/>
                      <a:pt x="73" y="50"/>
                      <a:pt x="73" y="48"/>
                    </a:cubicBezTo>
                    <a:cubicBezTo>
                      <a:pt x="73" y="40"/>
                      <a:pt x="70" y="32"/>
                      <a:pt x="64" y="26"/>
                    </a:cubicBezTo>
                    <a:cubicBezTo>
                      <a:pt x="59" y="20"/>
                      <a:pt x="51" y="17"/>
                      <a:pt x="43" y="17"/>
                    </a:cubicBezTo>
                    <a:close/>
                    <a:moveTo>
                      <a:pt x="77" y="14"/>
                    </a:moveTo>
                    <a:cubicBezTo>
                      <a:pt x="69" y="6"/>
                      <a:pt x="58" y="1"/>
                      <a:pt x="46" y="0"/>
                    </a:cubicBezTo>
                    <a:cubicBezTo>
                      <a:pt x="44" y="0"/>
                      <a:pt x="43" y="1"/>
                      <a:pt x="43" y="2"/>
                    </a:cubicBezTo>
                    <a:cubicBezTo>
                      <a:pt x="43" y="4"/>
                      <a:pt x="44" y="5"/>
                      <a:pt x="45" y="5"/>
                    </a:cubicBezTo>
                    <a:cubicBezTo>
                      <a:pt x="56" y="5"/>
                      <a:pt x="66" y="10"/>
                      <a:pt x="74" y="18"/>
                    </a:cubicBezTo>
                    <a:cubicBezTo>
                      <a:pt x="81" y="25"/>
                      <a:pt x="85" y="36"/>
                      <a:pt x="85" y="47"/>
                    </a:cubicBezTo>
                    <a:cubicBezTo>
                      <a:pt x="85" y="48"/>
                      <a:pt x="86" y="49"/>
                      <a:pt x="87" y="49"/>
                    </a:cubicBezTo>
                    <a:cubicBezTo>
                      <a:pt x="87" y="49"/>
                      <a:pt x="87" y="49"/>
                      <a:pt x="87" y="49"/>
                    </a:cubicBezTo>
                    <a:cubicBezTo>
                      <a:pt x="88" y="49"/>
                      <a:pt x="89" y="48"/>
                      <a:pt x="89" y="47"/>
                    </a:cubicBezTo>
                    <a:cubicBezTo>
                      <a:pt x="90" y="35"/>
                      <a:pt x="85" y="23"/>
                      <a:pt x="77" y="14"/>
                    </a:cubicBezTo>
                    <a:close/>
                    <a:moveTo>
                      <a:pt x="46" y="49"/>
                    </a:moveTo>
                    <a:cubicBezTo>
                      <a:pt x="70" y="74"/>
                      <a:pt x="70" y="74"/>
                      <a:pt x="70" y="74"/>
                    </a:cubicBezTo>
                    <a:cubicBezTo>
                      <a:pt x="68" y="75"/>
                      <a:pt x="68" y="75"/>
                      <a:pt x="68" y="75"/>
                    </a:cubicBezTo>
                    <a:cubicBezTo>
                      <a:pt x="65" y="79"/>
                      <a:pt x="61" y="81"/>
                      <a:pt x="57" y="83"/>
                    </a:cubicBezTo>
                    <a:cubicBezTo>
                      <a:pt x="66" y="103"/>
                      <a:pt x="66" y="103"/>
                      <a:pt x="66" y="103"/>
                    </a:cubicBezTo>
                    <a:cubicBezTo>
                      <a:pt x="15" y="103"/>
                      <a:pt x="15" y="103"/>
                      <a:pt x="15" y="103"/>
                    </a:cubicBezTo>
                    <a:cubicBezTo>
                      <a:pt x="24" y="81"/>
                      <a:pt x="24" y="81"/>
                      <a:pt x="24" y="81"/>
                    </a:cubicBezTo>
                    <a:cubicBezTo>
                      <a:pt x="20" y="79"/>
                      <a:pt x="17" y="77"/>
                      <a:pt x="14" y="74"/>
                    </a:cubicBezTo>
                    <a:cubicBezTo>
                      <a:pt x="0" y="58"/>
                      <a:pt x="0" y="34"/>
                      <a:pt x="16" y="20"/>
                    </a:cubicBezTo>
                    <a:cubicBezTo>
                      <a:pt x="17" y="18"/>
                      <a:pt x="17" y="18"/>
                      <a:pt x="17" y="18"/>
                    </a:cubicBezTo>
                    <a:cubicBezTo>
                      <a:pt x="41" y="43"/>
                      <a:pt x="41" y="43"/>
                      <a:pt x="41" y="43"/>
                    </a:cubicBezTo>
                    <a:cubicBezTo>
                      <a:pt x="50" y="35"/>
                      <a:pt x="50" y="35"/>
                      <a:pt x="50" y="35"/>
                    </a:cubicBezTo>
                    <a:cubicBezTo>
                      <a:pt x="51" y="34"/>
                      <a:pt x="53" y="34"/>
                      <a:pt x="54" y="35"/>
                    </a:cubicBezTo>
                    <a:cubicBezTo>
                      <a:pt x="55" y="37"/>
                      <a:pt x="55" y="37"/>
                      <a:pt x="55" y="37"/>
                    </a:cubicBezTo>
                    <a:cubicBezTo>
                      <a:pt x="56" y="38"/>
                      <a:pt x="56" y="39"/>
                      <a:pt x="55" y="40"/>
                    </a:cubicBezTo>
                    <a:lnTo>
                      <a:pt x="46" y="49"/>
                    </a:lnTo>
                    <a:close/>
                    <a:moveTo>
                      <a:pt x="64" y="74"/>
                    </a:moveTo>
                    <a:cubicBezTo>
                      <a:pt x="17" y="25"/>
                      <a:pt x="17" y="25"/>
                      <a:pt x="17" y="25"/>
                    </a:cubicBezTo>
                    <a:cubicBezTo>
                      <a:pt x="5" y="38"/>
                      <a:pt x="5" y="58"/>
                      <a:pt x="18" y="71"/>
                    </a:cubicBezTo>
                    <a:cubicBezTo>
                      <a:pt x="24" y="78"/>
                      <a:pt x="33" y="81"/>
                      <a:pt x="42" y="81"/>
                    </a:cubicBezTo>
                    <a:cubicBezTo>
                      <a:pt x="42" y="81"/>
                      <a:pt x="42" y="81"/>
                      <a:pt x="42" y="81"/>
                    </a:cubicBezTo>
                    <a:cubicBezTo>
                      <a:pt x="50" y="81"/>
                      <a:pt x="57" y="79"/>
                      <a:pt x="64" y="74"/>
                    </a:cubicBezTo>
                    <a:close/>
                    <a:moveTo>
                      <a:pt x="15" y="39"/>
                    </a:moveTo>
                    <a:cubicBezTo>
                      <a:pt x="15" y="41"/>
                      <a:pt x="16" y="42"/>
                      <a:pt x="18" y="42"/>
                    </a:cubicBezTo>
                    <a:cubicBezTo>
                      <a:pt x="20" y="42"/>
                      <a:pt x="21" y="41"/>
                      <a:pt x="21" y="39"/>
                    </a:cubicBezTo>
                    <a:cubicBezTo>
                      <a:pt x="21" y="37"/>
                      <a:pt x="20" y="35"/>
                      <a:pt x="18" y="35"/>
                    </a:cubicBezTo>
                    <a:cubicBezTo>
                      <a:pt x="16" y="35"/>
                      <a:pt x="15" y="37"/>
                      <a:pt x="15" y="39"/>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 name="Freeform 173"/>
              <p:cNvSpPr>
                <a:spLocks noEditPoints="1"/>
              </p:cNvSpPr>
              <p:nvPr userDrawn="1"/>
            </p:nvSpPr>
            <p:spPr bwMode="auto">
              <a:xfrm>
                <a:off x="5741" y="1507"/>
                <a:ext cx="193" cy="170"/>
              </a:xfrm>
              <a:custGeom>
                <a:avLst/>
                <a:gdLst>
                  <a:gd name="T0" fmla="*/ 105 w 115"/>
                  <a:gd name="T1" fmla="*/ 0 h 101"/>
                  <a:gd name="T2" fmla="*/ 9 w 115"/>
                  <a:gd name="T3" fmla="*/ 0 h 101"/>
                  <a:gd name="T4" fmla="*/ 0 w 115"/>
                  <a:gd name="T5" fmla="*/ 9 h 101"/>
                  <a:gd name="T6" fmla="*/ 0 w 115"/>
                  <a:gd name="T7" fmla="*/ 77 h 101"/>
                  <a:gd name="T8" fmla="*/ 9 w 115"/>
                  <a:gd name="T9" fmla="*/ 86 h 101"/>
                  <a:gd name="T10" fmla="*/ 41 w 115"/>
                  <a:gd name="T11" fmla="*/ 86 h 101"/>
                  <a:gd name="T12" fmla="*/ 41 w 115"/>
                  <a:gd name="T13" fmla="*/ 97 h 101"/>
                  <a:gd name="T14" fmla="*/ 38 w 115"/>
                  <a:gd name="T15" fmla="*/ 97 h 101"/>
                  <a:gd name="T16" fmla="*/ 36 w 115"/>
                  <a:gd name="T17" fmla="*/ 99 h 101"/>
                  <a:gd name="T18" fmla="*/ 38 w 115"/>
                  <a:gd name="T19" fmla="*/ 101 h 101"/>
                  <a:gd name="T20" fmla="*/ 77 w 115"/>
                  <a:gd name="T21" fmla="*/ 101 h 101"/>
                  <a:gd name="T22" fmla="*/ 79 w 115"/>
                  <a:gd name="T23" fmla="*/ 99 h 101"/>
                  <a:gd name="T24" fmla="*/ 77 w 115"/>
                  <a:gd name="T25" fmla="*/ 97 h 101"/>
                  <a:gd name="T26" fmla="*/ 74 w 115"/>
                  <a:gd name="T27" fmla="*/ 97 h 101"/>
                  <a:gd name="T28" fmla="*/ 74 w 115"/>
                  <a:gd name="T29" fmla="*/ 86 h 101"/>
                  <a:gd name="T30" fmla="*/ 105 w 115"/>
                  <a:gd name="T31" fmla="*/ 86 h 101"/>
                  <a:gd name="T32" fmla="*/ 115 w 115"/>
                  <a:gd name="T33" fmla="*/ 77 h 101"/>
                  <a:gd name="T34" fmla="*/ 115 w 115"/>
                  <a:gd name="T35" fmla="*/ 9 h 101"/>
                  <a:gd name="T36" fmla="*/ 105 w 115"/>
                  <a:gd name="T37" fmla="*/ 0 h 101"/>
                  <a:gd name="T38" fmla="*/ 9 w 115"/>
                  <a:gd name="T39" fmla="*/ 5 h 101"/>
                  <a:gd name="T40" fmla="*/ 105 w 115"/>
                  <a:gd name="T41" fmla="*/ 5 h 101"/>
                  <a:gd name="T42" fmla="*/ 110 w 115"/>
                  <a:gd name="T43" fmla="*/ 9 h 101"/>
                  <a:gd name="T44" fmla="*/ 110 w 115"/>
                  <a:gd name="T45" fmla="*/ 62 h 101"/>
                  <a:gd name="T46" fmla="*/ 5 w 115"/>
                  <a:gd name="T47" fmla="*/ 62 h 101"/>
                  <a:gd name="T48" fmla="*/ 5 w 115"/>
                  <a:gd name="T49" fmla="*/ 9 h 101"/>
                  <a:gd name="T50" fmla="*/ 9 w 115"/>
                  <a:gd name="T51" fmla="*/ 5 h 101"/>
                  <a:gd name="T52" fmla="*/ 105 w 115"/>
                  <a:gd name="T53" fmla="*/ 82 h 101"/>
                  <a:gd name="T54" fmla="*/ 9 w 115"/>
                  <a:gd name="T55" fmla="*/ 82 h 101"/>
                  <a:gd name="T56" fmla="*/ 5 w 115"/>
                  <a:gd name="T57" fmla="*/ 77 h 101"/>
                  <a:gd name="T58" fmla="*/ 5 w 115"/>
                  <a:gd name="T59" fmla="*/ 65 h 101"/>
                  <a:gd name="T60" fmla="*/ 110 w 115"/>
                  <a:gd name="T61" fmla="*/ 65 h 101"/>
                  <a:gd name="T62" fmla="*/ 110 w 115"/>
                  <a:gd name="T63" fmla="*/ 77 h 101"/>
                  <a:gd name="T64" fmla="*/ 105 w 115"/>
                  <a:gd name="T65" fmla="*/ 82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5" h="101">
                    <a:moveTo>
                      <a:pt x="105" y="0"/>
                    </a:moveTo>
                    <a:cubicBezTo>
                      <a:pt x="9" y="0"/>
                      <a:pt x="9" y="0"/>
                      <a:pt x="9" y="0"/>
                    </a:cubicBezTo>
                    <a:cubicBezTo>
                      <a:pt x="4" y="0"/>
                      <a:pt x="0" y="4"/>
                      <a:pt x="0" y="9"/>
                    </a:cubicBezTo>
                    <a:cubicBezTo>
                      <a:pt x="0" y="77"/>
                      <a:pt x="0" y="77"/>
                      <a:pt x="0" y="77"/>
                    </a:cubicBezTo>
                    <a:cubicBezTo>
                      <a:pt x="0" y="82"/>
                      <a:pt x="4" y="86"/>
                      <a:pt x="9" y="86"/>
                    </a:cubicBezTo>
                    <a:cubicBezTo>
                      <a:pt x="41" y="86"/>
                      <a:pt x="41" y="86"/>
                      <a:pt x="41" y="86"/>
                    </a:cubicBezTo>
                    <a:cubicBezTo>
                      <a:pt x="41" y="97"/>
                      <a:pt x="41" y="97"/>
                      <a:pt x="41" y="97"/>
                    </a:cubicBezTo>
                    <a:cubicBezTo>
                      <a:pt x="38" y="97"/>
                      <a:pt x="38" y="97"/>
                      <a:pt x="38" y="97"/>
                    </a:cubicBezTo>
                    <a:cubicBezTo>
                      <a:pt x="36" y="97"/>
                      <a:pt x="36" y="97"/>
                      <a:pt x="36" y="99"/>
                    </a:cubicBezTo>
                    <a:cubicBezTo>
                      <a:pt x="36" y="100"/>
                      <a:pt x="36" y="101"/>
                      <a:pt x="38" y="101"/>
                    </a:cubicBezTo>
                    <a:cubicBezTo>
                      <a:pt x="77" y="101"/>
                      <a:pt x="77" y="101"/>
                      <a:pt x="77" y="101"/>
                    </a:cubicBezTo>
                    <a:cubicBezTo>
                      <a:pt x="78" y="101"/>
                      <a:pt x="79" y="100"/>
                      <a:pt x="79" y="99"/>
                    </a:cubicBezTo>
                    <a:cubicBezTo>
                      <a:pt x="79" y="97"/>
                      <a:pt x="78" y="97"/>
                      <a:pt x="77" y="97"/>
                    </a:cubicBezTo>
                    <a:cubicBezTo>
                      <a:pt x="74" y="97"/>
                      <a:pt x="74" y="97"/>
                      <a:pt x="74" y="97"/>
                    </a:cubicBezTo>
                    <a:cubicBezTo>
                      <a:pt x="74" y="86"/>
                      <a:pt x="74" y="86"/>
                      <a:pt x="74" y="86"/>
                    </a:cubicBezTo>
                    <a:cubicBezTo>
                      <a:pt x="105" y="86"/>
                      <a:pt x="105" y="86"/>
                      <a:pt x="105" y="86"/>
                    </a:cubicBezTo>
                    <a:cubicBezTo>
                      <a:pt x="111" y="86"/>
                      <a:pt x="115" y="82"/>
                      <a:pt x="115" y="77"/>
                    </a:cubicBezTo>
                    <a:cubicBezTo>
                      <a:pt x="115" y="9"/>
                      <a:pt x="115" y="9"/>
                      <a:pt x="115" y="9"/>
                    </a:cubicBezTo>
                    <a:cubicBezTo>
                      <a:pt x="115" y="4"/>
                      <a:pt x="111" y="0"/>
                      <a:pt x="105" y="0"/>
                    </a:cubicBezTo>
                    <a:close/>
                    <a:moveTo>
                      <a:pt x="9" y="5"/>
                    </a:moveTo>
                    <a:cubicBezTo>
                      <a:pt x="105" y="5"/>
                      <a:pt x="105" y="5"/>
                      <a:pt x="105" y="5"/>
                    </a:cubicBezTo>
                    <a:cubicBezTo>
                      <a:pt x="108" y="5"/>
                      <a:pt x="110" y="7"/>
                      <a:pt x="110" y="9"/>
                    </a:cubicBezTo>
                    <a:cubicBezTo>
                      <a:pt x="110" y="62"/>
                      <a:pt x="110" y="62"/>
                      <a:pt x="110" y="62"/>
                    </a:cubicBezTo>
                    <a:cubicBezTo>
                      <a:pt x="5" y="62"/>
                      <a:pt x="5" y="62"/>
                      <a:pt x="5" y="62"/>
                    </a:cubicBezTo>
                    <a:cubicBezTo>
                      <a:pt x="5" y="9"/>
                      <a:pt x="5" y="9"/>
                      <a:pt x="5" y="9"/>
                    </a:cubicBezTo>
                    <a:cubicBezTo>
                      <a:pt x="5" y="7"/>
                      <a:pt x="7" y="5"/>
                      <a:pt x="9" y="5"/>
                    </a:cubicBezTo>
                    <a:close/>
                    <a:moveTo>
                      <a:pt x="105" y="82"/>
                    </a:moveTo>
                    <a:cubicBezTo>
                      <a:pt x="9" y="82"/>
                      <a:pt x="9" y="82"/>
                      <a:pt x="9" y="82"/>
                    </a:cubicBezTo>
                    <a:cubicBezTo>
                      <a:pt x="7" y="82"/>
                      <a:pt x="5" y="80"/>
                      <a:pt x="5" y="77"/>
                    </a:cubicBezTo>
                    <a:cubicBezTo>
                      <a:pt x="5" y="65"/>
                      <a:pt x="5" y="65"/>
                      <a:pt x="5" y="65"/>
                    </a:cubicBezTo>
                    <a:cubicBezTo>
                      <a:pt x="110" y="65"/>
                      <a:pt x="110" y="65"/>
                      <a:pt x="110" y="65"/>
                    </a:cubicBezTo>
                    <a:cubicBezTo>
                      <a:pt x="110" y="77"/>
                      <a:pt x="110" y="77"/>
                      <a:pt x="110" y="77"/>
                    </a:cubicBezTo>
                    <a:cubicBezTo>
                      <a:pt x="110" y="80"/>
                      <a:pt x="108" y="82"/>
                      <a:pt x="105" y="82"/>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 name="Oval 174"/>
              <p:cNvSpPr>
                <a:spLocks noChangeArrowheads="1"/>
              </p:cNvSpPr>
              <p:nvPr userDrawn="1"/>
            </p:nvSpPr>
            <p:spPr bwMode="auto">
              <a:xfrm>
                <a:off x="5831" y="1625"/>
                <a:ext cx="10" cy="10"/>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 name="Freeform 175"/>
              <p:cNvSpPr>
                <a:spLocks noEditPoints="1"/>
              </p:cNvSpPr>
              <p:nvPr userDrawn="1"/>
            </p:nvSpPr>
            <p:spPr bwMode="auto">
              <a:xfrm>
                <a:off x="3914" y="437"/>
                <a:ext cx="193" cy="168"/>
              </a:xfrm>
              <a:custGeom>
                <a:avLst/>
                <a:gdLst>
                  <a:gd name="T0" fmla="*/ 105 w 115"/>
                  <a:gd name="T1" fmla="*/ 0 h 100"/>
                  <a:gd name="T2" fmla="*/ 9 w 115"/>
                  <a:gd name="T3" fmla="*/ 0 h 100"/>
                  <a:gd name="T4" fmla="*/ 0 w 115"/>
                  <a:gd name="T5" fmla="*/ 9 h 100"/>
                  <a:gd name="T6" fmla="*/ 0 w 115"/>
                  <a:gd name="T7" fmla="*/ 77 h 100"/>
                  <a:gd name="T8" fmla="*/ 9 w 115"/>
                  <a:gd name="T9" fmla="*/ 86 h 100"/>
                  <a:gd name="T10" fmla="*/ 41 w 115"/>
                  <a:gd name="T11" fmla="*/ 86 h 100"/>
                  <a:gd name="T12" fmla="*/ 41 w 115"/>
                  <a:gd name="T13" fmla="*/ 96 h 100"/>
                  <a:gd name="T14" fmla="*/ 38 w 115"/>
                  <a:gd name="T15" fmla="*/ 96 h 100"/>
                  <a:gd name="T16" fmla="*/ 36 w 115"/>
                  <a:gd name="T17" fmla="*/ 98 h 100"/>
                  <a:gd name="T18" fmla="*/ 38 w 115"/>
                  <a:gd name="T19" fmla="*/ 100 h 100"/>
                  <a:gd name="T20" fmla="*/ 77 w 115"/>
                  <a:gd name="T21" fmla="*/ 100 h 100"/>
                  <a:gd name="T22" fmla="*/ 79 w 115"/>
                  <a:gd name="T23" fmla="*/ 98 h 100"/>
                  <a:gd name="T24" fmla="*/ 77 w 115"/>
                  <a:gd name="T25" fmla="*/ 96 h 100"/>
                  <a:gd name="T26" fmla="*/ 74 w 115"/>
                  <a:gd name="T27" fmla="*/ 96 h 100"/>
                  <a:gd name="T28" fmla="*/ 74 w 115"/>
                  <a:gd name="T29" fmla="*/ 86 h 100"/>
                  <a:gd name="T30" fmla="*/ 105 w 115"/>
                  <a:gd name="T31" fmla="*/ 86 h 100"/>
                  <a:gd name="T32" fmla="*/ 115 w 115"/>
                  <a:gd name="T33" fmla="*/ 77 h 100"/>
                  <a:gd name="T34" fmla="*/ 115 w 115"/>
                  <a:gd name="T35" fmla="*/ 9 h 100"/>
                  <a:gd name="T36" fmla="*/ 105 w 115"/>
                  <a:gd name="T37" fmla="*/ 0 h 100"/>
                  <a:gd name="T38" fmla="*/ 9 w 115"/>
                  <a:gd name="T39" fmla="*/ 4 h 100"/>
                  <a:gd name="T40" fmla="*/ 105 w 115"/>
                  <a:gd name="T41" fmla="*/ 4 h 100"/>
                  <a:gd name="T42" fmla="*/ 110 w 115"/>
                  <a:gd name="T43" fmla="*/ 9 h 100"/>
                  <a:gd name="T44" fmla="*/ 110 w 115"/>
                  <a:gd name="T45" fmla="*/ 61 h 100"/>
                  <a:gd name="T46" fmla="*/ 5 w 115"/>
                  <a:gd name="T47" fmla="*/ 61 h 100"/>
                  <a:gd name="T48" fmla="*/ 5 w 115"/>
                  <a:gd name="T49" fmla="*/ 9 h 100"/>
                  <a:gd name="T50" fmla="*/ 9 w 115"/>
                  <a:gd name="T51" fmla="*/ 4 h 100"/>
                  <a:gd name="T52" fmla="*/ 105 w 115"/>
                  <a:gd name="T53" fmla="*/ 82 h 100"/>
                  <a:gd name="T54" fmla="*/ 9 w 115"/>
                  <a:gd name="T55" fmla="*/ 82 h 100"/>
                  <a:gd name="T56" fmla="*/ 5 w 115"/>
                  <a:gd name="T57" fmla="*/ 77 h 100"/>
                  <a:gd name="T58" fmla="*/ 5 w 115"/>
                  <a:gd name="T59" fmla="*/ 65 h 100"/>
                  <a:gd name="T60" fmla="*/ 110 w 115"/>
                  <a:gd name="T61" fmla="*/ 65 h 100"/>
                  <a:gd name="T62" fmla="*/ 110 w 115"/>
                  <a:gd name="T63" fmla="*/ 77 h 100"/>
                  <a:gd name="T64" fmla="*/ 105 w 115"/>
                  <a:gd name="T65" fmla="*/ 8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5" h="100">
                    <a:moveTo>
                      <a:pt x="105" y="0"/>
                    </a:moveTo>
                    <a:cubicBezTo>
                      <a:pt x="9" y="0"/>
                      <a:pt x="9" y="0"/>
                      <a:pt x="9" y="0"/>
                    </a:cubicBezTo>
                    <a:cubicBezTo>
                      <a:pt x="4" y="0"/>
                      <a:pt x="0" y="4"/>
                      <a:pt x="0" y="9"/>
                    </a:cubicBezTo>
                    <a:cubicBezTo>
                      <a:pt x="0" y="77"/>
                      <a:pt x="0" y="77"/>
                      <a:pt x="0" y="77"/>
                    </a:cubicBezTo>
                    <a:cubicBezTo>
                      <a:pt x="0" y="82"/>
                      <a:pt x="4" y="86"/>
                      <a:pt x="9" y="86"/>
                    </a:cubicBezTo>
                    <a:cubicBezTo>
                      <a:pt x="41" y="86"/>
                      <a:pt x="41" y="86"/>
                      <a:pt x="41" y="86"/>
                    </a:cubicBezTo>
                    <a:cubicBezTo>
                      <a:pt x="41" y="96"/>
                      <a:pt x="41" y="96"/>
                      <a:pt x="41" y="96"/>
                    </a:cubicBezTo>
                    <a:cubicBezTo>
                      <a:pt x="38" y="96"/>
                      <a:pt x="38" y="96"/>
                      <a:pt x="38" y="96"/>
                    </a:cubicBezTo>
                    <a:cubicBezTo>
                      <a:pt x="36" y="96"/>
                      <a:pt x="36" y="97"/>
                      <a:pt x="36" y="98"/>
                    </a:cubicBezTo>
                    <a:cubicBezTo>
                      <a:pt x="36" y="99"/>
                      <a:pt x="36" y="100"/>
                      <a:pt x="38" y="100"/>
                    </a:cubicBezTo>
                    <a:cubicBezTo>
                      <a:pt x="77" y="100"/>
                      <a:pt x="77" y="100"/>
                      <a:pt x="77" y="100"/>
                    </a:cubicBezTo>
                    <a:cubicBezTo>
                      <a:pt x="78" y="100"/>
                      <a:pt x="79" y="99"/>
                      <a:pt x="79" y="98"/>
                    </a:cubicBezTo>
                    <a:cubicBezTo>
                      <a:pt x="79" y="97"/>
                      <a:pt x="78" y="96"/>
                      <a:pt x="77" y="96"/>
                    </a:cubicBezTo>
                    <a:cubicBezTo>
                      <a:pt x="74" y="96"/>
                      <a:pt x="74" y="96"/>
                      <a:pt x="74" y="96"/>
                    </a:cubicBezTo>
                    <a:cubicBezTo>
                      <a:pt x="74" y="86"/>
                      <a:pt x="74" y="86"/>
                      <a:pt x="74" y="86"/>
                    </a:cubicBezTo>
                    <a:cubicBezTo>
                      <a:pt x="105" y="86"/>
                      <a:pt x="105" y="86"/>
                      <a:pt x="105" y="86"/>
                    </a:cubicBezTo>
                    <a:cubicBezTo>
                      <a:pt x="111" y="86"/>
                      <a:pt x="115" y="82"/>
                      <a:pt x="115" y="77"/>
                    </a:cubicBezTo>
                    <a:cubicBezTo>
                      <a:pt x="115" y="9"/>
                      <a:pt x="115" y="9"/>
                      <a:pt x="115" y="9"/>
                    </a:cubicBezTo>
                    <a:cubicBezTo>
                      <a:pt x="115" y="4"/>
                      <a:pt x="111" y="0"/>
                      <a:pt x="105" y="0"/>
                    </a:cubicBezTo>
                    <a:close/>
                    <a:moveTo>
                      <a:pt x="9" y="4"/>
                    </a:moveTo>
                    <a:cubicBezTo>
                      <a:pt x="105" y="4"/>
                      <a:pt x="105" y="4"/>
                      <a:pt x="105" y="4"/>
                    </a:cubicBezTo>
                    <a:cubicBezTo>
                      <a:pt x="108" y="4"/>
                      <a:pt x="110" y="6"/>
                      <a:pt x="110" y="9"/>
                    </a:cubicBezTo>
                    <a:cubicBezTo>
                      <a:pt x="110" y="61"/>
                      <a:pt x="110" y="61"/>
                      <a:pt x="110" y="61"/>
                    </a:cubicBezTo>
                    <a:cubicBezTo>
                      <a:pt x="5" y="61"/>
                      <a:pt x="5" y="61"/>
                      <a:pt x="5" y="61"/>
                    </a:cubicBezTo>
                    <a:cubicBezTo>
                      <a:pt x="5" y="9"/>
                      <a:pt x="5" y="9"/>
                      <a:pt x="5" y="9"/>
                    </a:cubicBezTo>
                    <a:cubicBezTo>
                      <a:pt x="5" y="6"/>
                      <a:pt x="7" y="4"/>
                      <a:pt x="9" y="4"/>
                    </a:cubicBezTo>
                    <a:close/>
                    <a:moveTo>
                      <a:pt x="105" y="82"/>
                    </a:moveTo>
                    <a:cubicBezTo>
                      <a:pt x="9" y="82"/>
                      <a:pt x="9" y="82"/>
                      <a:pt x="9" y="82"/>
                    </a:cubicBezTo>
                    <a:cubicBezTo>
                      <a:pt x="7" y="82"/>
                      <a:pt x="5" y="79"/>
                      <a:pt x="5" y="77"/>
                    </a:cubicBezTo>
                    <a:cubicBezTo>
                      <a:pt x="5" y="65"/>
                      <a:pt x="5" y="65"/>
                      <a:pt x="5" y="65"/>
                    </a:cubicBezTo>
                    <a:cubicBezTo>
                      <a:pt x="110" y="65"/>
                      <a:pt x="110" y="65"/>
                      <a:pt x="110" y="65"/>
                    </a:cubicBezTo>
                    <a:cubicBezTo>
                      <a:pt x="110" y="77"/>
                      <a:pt x="110" y="77"/>
                      <a:pt x="110" y="77"/>
                    </a:cubicBezTo>
                    <a:cubicBezTo>
                      <a:pt x="110" y="79"/>
                      <a:pt x="108" y="82"/>
                      <a:pt x="105" y="82"/>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5" name="Oval 176"/>
              <p:cNvSpPr>
                <a:spLocks noChangeArrowheads="1"/>
              </p:cNvSpPr>
              <p:nvPr userDrawn="1"/>
            </p:nvSpPr>
            <p:spPr bwMode="auto">
              <a:xfrm>
                <a:off x="4005" y="555"/>
                <a:ext cx="10" cy="10"/>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6" name="Freeform 177"/>
              <p:cNvSpPr>
                <a:spLocks/>
              </p:cNvSpPr>
              <p:nvPr userDrawn="1"/>
            </p:nvSpPr>
            <p:spPr bwMode="auto">
              <a:xfrm>
                <a:off x="6019" y="2265"/>
                <a:ext cx="146" cy="44"/>
              </a:xfrm>
              <a:custGeom>
                <a:avLst/>
                <a:gdLst>
                  <a:gd name="T0" fmla="*/ 0 w 87"/>
                  <a:gd name="T1" fmla="*/ 9 h 26"/>
                  <a:gd name="T2" fmla="*/ 0 w 87"/>
                  <a:gd name="T3" fmla="*/ 26 h 26"/>
                  <a:gd name="T4" fmla="*/ 87 w 87"/>
                  <a:gd name="T5" fmla="*/ 26 h 26"/>
                  <a:gd name="T6" fmla="*/ 87 w 87"/>
                  <a:gd name="T7" fmla="*/ 9 h 26"/>
                  <a:gd name="T8" fmla="*/ 0 w 87"/>
                  <a:gd name="T9" fmla="*/ 9 h 26"/>
                </a:gdLst>
                <a:ahLst/>
                <a:cxnLst>
                  <a:cxn ang="0">
                    <a:pos x="T0" y="T1"/>
                  </a:cxn>
                  <a:cxn ang="0">
                    <a:pos x="T2" y="T3"/>
                  </a:cxn>
                  <a:cxn ang="0">
                    <a:pos x="T4" y="T5"/>
                  </a:cxn>
                  <a:cxn ang="0">
                    <a:pos x="T6" y="T7"/>
                  </a:cxn>
                  <a:cxn ang="0">
                    <a:pos x="T8" y="T9"/>
                  </a:cxn>
                </a:cxnLst>
                <a:rect l="0" t="0" r="r" b="b"/>
                <a:pathLst>
                  <a:path w="87" h="26">
                    <a:moveTo>
                      <a:pt x="0" y="9"/>
                    </a:moveTo>
                    <a:cubicBezTo>
                      <a:pt x="0" y="26"/>
                      <a:pt x="0" y="26"/>
                      <a:pt x="0" y="26"/>
                    </a:cubicBezTo>
                    <a:cubicBezTo>
                      <a:pt x="87" y="26"/>
                      <a:pt x="87" y="26"/>
                      <a:pt x="87" y="26"/>
                    </a:cubicBezTo>
                    <a:cubicBezTo>
                      <a:pt x="87" y="9"/>
                      <a:pt x="87" y="9"/>
                      <a:pt x="87" y="9"/>
                    </a:cubicBezTo>
                    <a:cubicBezTo>
                      <a:pt x="55" y="0"/>
                      <a:pt x="29" y="0"/>
                      <a:pt x="0" y="9"/>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7" name="Rectangle 178"/>
              <p:cNvSpPr>
                <a:spLocks noChangeArrowheads="1"/>
              </p:cNvSpPr>
              <p:nvPr userDrawn="1"/>
            </p:nvSpPr>
            <p:spPr bwMode="auto">
              <a:xfrm>
                <a:off x="6019" y="2324"/>
                <a:ext cx="146" cy="32"/>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8" name="Freeform 179"/>
              <p:cNvSpPr>
                <a:spLocks/>
              </p:cNvSpPr>
              <p:nvPr userDrawn="1"/>
            </p:nvSpPr>
            <p:spPr bwMode="auto">
              <a:xfrm>
                <a:off x="6019" y="2370"/>
                <a:ext cx="146" cy="43"/>
              </a:xfrm>
              <a:custGeom>
                <a:avLst/>
                <a:gdLst>
                  <a:gd name="T0" fmla="*/ 0 w 87"/>
                  <a:gd name="T1" fmla="*/ 17 h 26"/>
                  <a:gd name="T2" fmla="*/ 87 w 87"/>
                  <a:gd name="T3" fmla="*/ 17 h 26"/>
                  <a:gd name="T4" fmla="*/ 87 w 87"/>
                  <a:gd name="T5" fmla="*/ 0 h 26"/>
                  <a:gd name="T6" fmla="*/ 0 w 87"/>
                  <a:gd name="T7" fmla="*/ 0 h 26"/>
                  <a:gd name="T8" fmla="*/ 0 w 87"/>
                  <a:gd name="T9" fmla="*/ 17 h 26"/>
                </a:gdLst>
                <a:ahLst/>
                <a:cxnLst>
                  <a:cxn ang="0">
                    <a:pos x="T0" y="T1"/>
                  </a:cxn>
                  <a:cxn ang="0">
                    <a:pos x="T2" y="T3"/>
                  </a:cxn>
                  <a:cxn ang="0">
                    <a:pos x="T4" y="T5"/>
                  </a:cxn>
                  <a:cxn ang="0">
                    <a:pos x="T6" y="T7"/>
                  </a:cxn>
                  <a:cxn ang="0">
                    <a:pos x="T8" y="T9"/>
                  </a:cxn>
                </a:cxnLst>
                <a:rect l="0" t="0" r="r" b="b"/>
                <a:pathLst>
                  <a:path w="87" h="26">
                    <a:moveTo>
                      <a:pt x="0" y="17"/>
                    </a:moveTo>
                    <a:cubicBezTo>
                      <a:pt x="32" y="26"/>
                      <a:pt x="58" y="26"/>
                      <a:pt x="87" y="17"/>
                    </a:cubicBezTo>
                    <a:cubicBezTo>
                      <a:pt x="87" y="0"/>
                      <a:pt x="87" y="0"/>
                      <a:pt x="87" y="0"/>
                    </a:cubicBezTo>
                    <a:cubicBezTo>
                      <a:pt x="0" y="0"/>
                      <a:pt x="0" y="0"/>
                      <a:pt x="0" y="0"/>
                    </a:cubicBezTo>
                    <a:lnTo>
                      <a:pt x="0" y="17"/>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9" name="Freeform 180"/>
              <p:cNvSpPr>
                <a:spLocks noEditPoints="1"/>
              </p:cNvSpPr>
              <p:nvPr userDrawn="1"/>
            </p:nvSpPr>
            <p:spPr bwMode="auto">
              <a:xfrm>
                <a:off x="5348" y="518"/>
                <a:ext cx="156" cy="154"/>
              </a:xfrm>
              <a:custGeom>
                <a:avLst/>
                <a:gdLst>
                  <a:gd name="T0" fmla="*/ 92 w 93"/>
                  <a:gd name="T1" fmla="*/ 51 h 92"/>
                  <a:gd name="T2" fmla="*/ 93 w 93"/>
                  <a:gd name="T3" fmla="*/ 43 h 92"/>
                  <a:gd name="T4" fmla="*/ 83 w 93"/>
                  <a:gd name="T5" fmla="*/ 37 h 92"/>
                  <a:gd name="T6" fmla="*/ 89 w 93"/>
                  <a:gd name="T7" fmla="*/ 28 h 92"/>
                  <a:gd name="T8" fmla="*/ 85 w 93"/>
                  <a:gd name="T9" fmla="*/ 20 h 92"/>
                  <a:gd name="T10" fmla="*/ 71 w 93"/>
                  <a:gd name="T11" fmla="*/ 18 h 92"/>
                  <a:gd name="T12" fmla="*/ 71 w 93"/>
                  <a:gd name="T13" fmla="*/ 7 h 92"/>
                  <a:gd name="T14" fmla="*/ 60 w 93"/>
                  <a:gd name="T15" fmla="*/ 11 h 92"/>
                  <a:gd name="T16" fmla="*/ 52 w 93"/>
                  <a:gd name="T17" fmla="*/ 0 h 92"/>
                  <a:gd name="T18" fmla="*/ 44 w 93"/>
                  <a:gd name="T19" fmla="*/ 0 h 92"/>
                  <a:gd name="T20" fmla="*/ 38 w 93"/>
                  <a:gd name="T21" fmla="*/ 9 h 92"/>
                  <a:gd name="T22" fmla="*/ 28 w 93"/>
                  <a:gd name="T23" fmla="*/ 4 h 92"/>
                  <a:gd name="T24" fmla="*/ 21 w 93"/>
                  <a:gd name="T25" fmla="*/ 8 h 92"/>
                  <a:gd name="T26" fmla="*/ 18 w 93"/>
                  <a:gd name="T27" fmla="*/ 21 h 92"/>
                  <a:gd name="T28" fmla="*/ 7 w 93"/>
                  <a:gd name="T29" fmla="*/ 22 h 92"/>
                  <a:gd name="T30" fmla="*/ 11 w 93"/>
                  <a:gd name="T31" fmla="*/ 32 h 92"/>
                  <a:gd name="T32" fmla="*/ 1 w 93"/>
                  <a:gd name="T33" fmla="*/ 41 h 92"/>
                  <a:gd name="T34" fmla="*/ 1 w 93"/>
                  <a:gd name="T35" fmla="*/ 49 h 92"/>
                  <a:gd name="T36" fmla="*/ 10 w 93"/>
                  <a:gd name="T37" fmla="*/ 55 h 92"/>
                  <a:gd name="T38" fmla="*/ 4 w 93"/>
                  <a:gd name="T39" fmla="*/ 64 h 92"/>
                  <a:gd name="T40" fmla="*/ 8 w 93"/>
                  <a:gd name="T41" fmla="*/ 71 h 92"/>
                  <a:gd name="T42" fmla="*/ 22 w 93"/>
                  <a:gd name="T43" fmla="*/ 74 h 92"/>
                  <a:gd name="T44" fmla="*/ 22 w 93"/>
                  <a:gd name="T45" fmla="*/ 85 h 92"/>
                  <a:gd name="T46" fmla="*/ 33 w 93"/>
                  <a:gd name="T47" fmla="*/ 81 h 92"/>
                  <a:gd name="T48" fmla="*/ 41 w 93"/>
                  <a:gd name="T49" fmla="*/ 92 h 92"/>
                  <a:gd name="T50" fmla="*/ 50 w 93"/>
                  <a:gd name="T51" fmla="*/ 92 h 92"/>
                  <a:gd name="T52" fmla="*/ 55 w 93"/>
                  <a:gd name="T53" fmla="*/ 83 h 92"/>
                  <a:gd name="T54" fmla="*/ 65 w 93"/>
                  <a:gd name="T55" fmla="*/ 88 h 92"/>
                  <a:gd name="T56" fmla="*/ 72 w 93"/>
                  <a:gd name="T57" fmla="*/ 84 h 92"/>
                  <a:gd name="T58" fmla="*/ 75 w 93"/>
                  <a:gd name="T59" fmla="*/ 71 h 92"/>
                  <a:gd name="T60" fmla="*/ 86 w 93"/>
                  <a:gd name="T61" fmla="*/ 70 h 92"/>
                  <a:gd name="T62" fmla="*/ 82 w 93"/>
                  <a:gd name="T63" fmla="*/ 60 h 92"/>
                  <a:gd name="T64" fmla="*/ 76 w 93"/>
                  <a:gd name="T65" fmla="*/ 47 h 92"/>
                  <a:gd name="T66" fmla="*/ 17 w 93"/>
                  <a:gd name="T67" fmla="*/ 45 h 92"/>
                  <a:gd name="T68" fmla="*/ 76 w 93"/>
                  <a:gd name="T69" fmla="*/ 47 h 92"/>
                  <a:gd name="T70" fmla="*/ 51 w 93"/>
                  <a:gd name="T71" fmla="*/ 53 h 92"/>
                  <a:gd name="T72" fmla="*/ 43 w 93"/>
                  <a:gd name="T73" fmla="*/ 39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3" h="92">
                    <a:moveTo>
                      <a:pt x="83" y="53"/>
                    </a:moveTo>
                    <a:cubicBezTo>
                      <a:pt x="88" y="52"/>
                      <a:pt x="92" y="51"/>
                      <a:pt x="92" y="51"/>
                    </a:cubicBezTo>
                    <a:cubicBezTo>
                      <a:pt x="92" y="50"/>
                      <a:pt x="93" y="49"/>
                      <a:pt x="93" y="47"/>
                    </a:cubicBezTo>
                    <a:cubicBezTo>
                      <a:pt x="93" y="46"/>
                      <a:pt x="93" y="44"/>
                      <a:pt x="93" y="43"/>
                    </a:cubicBezTo>
                    <a:cubicBezTo>
                      <a:pt x="84" y="40"/>
                      <a:pt x="84" y="40"/>
                      <a:pt x="84" y="40"/>
                    </a:cubicBezTo>
                    <a:cubicBezTo>
                      <a:pt x="84" y="39"/>
                      <a:pt x="83" y="38"/>
                      <a:pt x="83" y="37"/>
                    </a:cubicBezTo>
                    <a:cubicBezTo>
                      <a:pt x="83" y="36"/>
                      <a:pt x="83" y="35"/>
                      <a:pt x="82" y="34"/>
                    </a:cubicBezTo>
                    <a:cubicBezTo>
                      <a:pt x="85" y="31"/>
                      <a:pt x="89" y="28"/>
                      <a:pt x="89" y="28"/>
                    </a:cubicBezTo>
                    <a:cubicBezTo>
                      <a:pt x="88" y="26"/>
                      <a:pt x="88" y="25"/>
                      <a:pt x="87" y="24"/>
                    </a:cubicBezTo>
                    <a:cubicBezTo>
                      <a:pt x="86" y="23"/>
                      <a:pt x="86" y="21"/>
                      <a:pt x="85" y="20"/>
                    </a:cubicBezTo>
                    <a:cubicBezTo>
                      <a:pt x="76" y="22"/>
                      <a:pt x="76" y="22"/>
                      <a:pt x="76" y="22"/>
                    </a:cubicBezTo>
                    <a:cubicBezTo>
                      <a:pt x="75" y="21"/>
                      <a:pt x="73" y="19"/>
                      <a:pt x="71" y="18"/>
                    </a:cubicBezTo>
                    <a:cubicBezTo>
                      <a:pt x="73" y="14"/>
                      <a:pt x="74" y="9"/>
                      <a:pt x="74" y="9"/>
                    </a:cubicBezTo>
                    <a:cubicBezTo>
                      <a:pt x="73" y="8"/>
                      <a:pt x="72" y="7"/>
                      <a:pt x="71" y="7"/>
                    </a:cubicBezTo>
                    <a:cubicBezTo>
                      <a:pt x="69" y="6"/>
                      <a:pt x="68" y="5"/>
                      <a:pt x="67" y="5"/>
                    </a:cubicBezTo>
                    <a:cubicBezTo>
                      <a:pt x="60" y="11"/>
                      <a:pt x="60" y="11"/>
                      <a:pt x="60" y="11"/>
                    </a:cubicBezTo>
                    <a:cubicBezTo>
                      <a:pt x="58" y="10"/>
                      <a:pt x="56" y="9"/>
                      <a:pt x="54" y="9"/>
                    </a:cubicBezTo>
                    <a:cubicBezTo>
                      <a:pt x="53" y="5"/>
                      <a:pt x="52" y="0"/>
                      <a:pt x="52" y="0"/>
                    </a:cubicBezTo>
                    <a:cubicBezTo>
                      <a:pt x="51" y="0"/>
                      <a:pt x="49" y="0"/>
                      <a:pt x="48" y="0"/>
                    </a:cubicBezTo>
                    <a:cubicBezTo>
                      <a:pt x="46" y="0"/>
                      <a:pt x="45" y="0"/>
                      <a:pt x="44" y="0"/>
                    </a:cubicBezTo>
                    <a:cubicBezTo>
                      <a:pt x="41" y="9"/>
                      <a:pt x="41" y="9"/>
                      <a:pt x="41" y="9"/>
                    </a:cubicBezTo>
                    <a:cubicBezTo>
                      <a:pt x="40" y="9"/>
                      <a:pt x="39" y="9"/>
                      <a:pt x="38" y="9"/>
                    </a:cubicBezTo>
                    <a:cubicBezTo>
                      <a:pt x="37" y="10"/>
                      <a:pt x="36" y="10"/>
                      <a:pt x="35" y="10"/>
                    </a:cubicBezTo>
                    <a:cubicBezTo>
                      <a:pt x="32" y="7"/>
                      <a:pt x="28" y="4"/>
                      <a:pt x="28" y="4"/>
                    </a:cubicBezTo>
                    <a:cubicBezTo>
                      <a:pt x="27" y="4"/>
                      <a:pt x="26" y="5"/>
                      <a:pt x="25" y="5"/>
                    </a:cubicBezTo>
                    <a:cubicBezTo>
                      <a:pt x="23" y="6"/>
                      <a:pt x="22" y="7"/>
                      <a:pt x="21" y="8"/>
                    </a:cubicBezTo>
                    <a:cubicBezTo>
                      <a:pt x="23" y="16"/>
                      <a:pt x="23" y="16"/>
                      <a:pt x="23" y="16"/>
                    </a:cubicBezTo>
                    <a:cubicBezTo>
                      <a:pt x="21" y="18"/>
                      <a:pt x="20" y="19"/>
                      <a:pt x="18" y="21"/>
                    </a:cubicBezTo>
                    <a:cubicBezTo>
                      <a:pt x="14" y="20"/>
                      <a:pt x="10" y="18"/>
                      <a:pt x="10" y="18"/>
                    </a:cubicBezTo>
                    <a:cubicBezTo>
                      <a:pt x="9" y="20"/>
                      <a:pt x="8" y="21"/>
                      <a:pt x="7" y="22"/>
                    </a:cubicBezTo>
                    <a:cubicBezTo>
                      <a:pt x="7" y="23"/>
                      <a:pt x="6" y="24"/>
                      <a:pt x="5" y="26"/>
                    </a:cubicBezTo>
                    <a:cubicBezTo>
                      <a:pt x="11" y="32"/>
                      <a:pt x="11" y="32"/>
                      <a:pt x="11" y="32"/>
                    </a:cubicBezTo>
                    <a:cubicBezTo>
                      <a:pt x="11" y="34"/>
                      <a:pt x="10" y="36"/>
                      <a:pt x="10" y="38"/>
                    </a:cubicBezTo>
                    <a:cubicBezTo>
                      <a:pt x="6" y="39"/>
                      <a:pt x="1" y="41"/>
                      <a:pt x="1" y="41"/>
                    </a:cubicBezTo>
                    <a:cubicBezTo>
                      <a:pt x="1" y="42"/>
                      <a:pt x="1" y="43"/>
                      <a:pt x="0" y="45"/>
                    </a:cubicBezTo>
                    <a:cubicBezTo>
                      <a:pt x="0" y="46"/>
                      <a:pt x="0" y="48"/>
                      <a:pt x="1" y="49"/>
                    </a:cubicBezTo>
                    <a:cubicBezTo>
                      <a:pt x="9" y="51"/>
                      <a:pt x="9" y="51"/>
                      <a:pt x="9" y="51"/>
                    </a:cubicBezTo>
                    <a:cubicBezTo>
                      <a:pt x="9" y="53"/>
                      <a:pt x="10" y="54"/>
                      <a:pt x="10" y="55"/>
                    </a:cubicBezTo>
                    <a:cubicBezTo>
                      <a:pt x="10" y="56"/>
                      <a:pt x="10" y="57"/>
                      <a:pt x="11" y="58"/>
                    </a:cubicBezTo>
                    <a:cubicBezTo>
                      <a:pt x="8" y="61"/>
                      <a:pt x="4" y="64"/>
                      <a:pt x="4" y="64"/>
                    </a:cubicBezTo>
                    <a:cubicBezTo>
                      <a:pt x="5" y="65"/>
                      <a:pt x="5" y="67"/>
                      <a:pt x="6" y="68"/>
                    </a:cubicBezTo>
                    <a:cubicBezTo>
                      <a:pt x="7" y="69"/>
                      <a:pt x="7" y="70"/>
                      <a:pt x="8" y="71"/>
                    </a:cubicBezTo>
                    <a:cubicBezTo>
                      <a:pt x="17" y="69"/>
                      <a:pt x="17" y="69"/>
                      <a:pt x="17" y="69"/>
                    </a:cubicBezTo>
                    <a:cubicBezTo>
                      <a:pt x="18" y="71"/>
                      <a:pt x="20" y="73"/>
                      <a:pt x="22" y="74"/>
                    </a:cubicBezTo>
                    <a:cubicBezTo>
                      <a:pt x="20" y="78"/>
                      <a:pt x="19" y="83"/>
                      <a:pt x="19" y="83"/>
                    </a:cubicBezTo>
                    <a:cubicBezTo>
                      <a:pt x="20" y="84"/>
                      <a:pt x="21" y="84"/>
                      <a:pt x="22" y="85"/>
                    </a:cubicBezTo>
                    <a:cubicBezTo>
                      <a:pt x="24" y="86"/>
                      <a:pt x="25" y="87"/>
                      <a:pt x="26" y="87"/>
                    </a:cubicBezTo>
                    <a:cubicBezTo>
                      <a:pt x="33" y="81"/>
                      <a:pt x="33" y="81"/>
                      <a:pt x="33" y="81"/>
                    </a:cubicBezTo>
                    <a:cubicBezTo>
                      <a:pt x="35" y="82"/>
                      <a:pt x="37" y="82"/>
                      <a:pt x="39" y="83"/>
                    </a:cubicBezTo>
                    <a:cubicBezTo>
                      <a:pt x="40" y="87"/>
                      <a:pt x="41" y="92"/>
                      <a:pt x="41" y="92"/>
                    </a:cubicBezTo>
                    <a:cubicBezTo>
                      <a:pt x="43" y="92"/>
                      <a:pt x="44" y="92"/>
                      <a:pt x="45" y="92"/>
                    </a:cubicBezTo>
                    <a:cubicBezTo>
                      <a:pt x="47" y="92"/>
                      <a:pt x="48" y="92"/>
                      <a:pt x="50" y="92"/>
                    </a:cubicBezTo>
                    <a:cubicBezTo>
                      <a:pt x="52" y="83"/>
                      <a:pt x="52" y="83"/>
                      <a:pt x="52" y="83"/>
                    </a:cubicBezTo>
                    <a:cubicBezTo>
                      <a:pt x="53" y="83"/>
                      <a:pt x="54" y="83"/>
                      <a:pt x="55" y="83"/>
                    </a:cubicBezTo>
                    <a:cubicBezTo>
                      <a:pt x="56" y="82"/>
                      <a:pt x="57" y="82"/>
                      <a:pt x="59" y="82"/>
                    </a:cubicBezTo>
                    <a:cubicBezTo>
                      <a:pt x="61" y="85"/>
                      <a:pt x="65" y="88"/>
                      <a:pt x="65" y="88"/>
                    </a:cubicBezTo>
                    <a:cubicBezTo>
                      <a:pt x="66" y="88"/>
                      <a:pt x="67" y="87"/>
                      <a:pt x="69" y="86"/>
                    </a:cubicBezTo>
                    <a:cubicBezTo>
                      <a:pt x="70" y="86"/>
                      <a:pt x="71" y="85"/>
                      <a:pt x="72" y="84"/>
                    </a:cubicBezTo>
                    <a:cubicBezTo>
                      <a:pt x="70" y="75"/>
                      <a:pt x="70" y="75"/>
                      <a:pt x="70" y="75"/>
                    </a:cubicBezTo>
                    <a:cubicBezTo>
                      <a:pt x="72" y="74"/>
                      <a:pt x="73" y="73"/>
                      <a:pt x="75" y="71"/>
                    </a:cubicBezTo>
                    <a:cubicBezTo>
                      <a:pt x="79" y="72"/>
                      <a:pt x="83" y="73"/>
                      <a:pt x="83" y="73"/>
                    </a:cubicBezTo>
                    <a:cubicBezTo>
                      <a:pt x="84" y="72"/>
                      <a:pt x="85" y="71"/>
                      <a:pt x="86" y="70"/>
                    </a:cubicBezTo>
                    <a:cubicBezTo>
                      <a:pt x="87" y="69"/>
                      <a:pt x="87" y="68"/>
                      <a:pt x="88" y="66"/>
                    </a:cubicBezTo>
                    <a:cubicBezTo>
                      <a:pt x="82" y="60"/>
                      <a:pt x="82" y="60"/>
                      <a:pt x="82" y="60"/>
                    </a:cubicBezTo>
                    <a:cubicBezTo>
                      <a:pt x="82" y="58"/>
                      <a:pt x="83" y="56"/>
                      <a:pt x="83" y="53"/>
                    </a:cubicBezTo>
                    <a:close/>
                    <a:moveTo>
                      <a:pt x="76" y="47"/>
                    </a:moveTo>
                    <a:cubicBezTo>
                      <a:pt x="75" y="63"/>
                      <a:pt x="62" y="76"/>
                      <a:pt x="46" y="75"/>
                    </a:cubicBezTo>
                    <a:cubicBezTo>
                      <a:pt x="30" y="75"/>
                      <a:pt x="17" y="61"/>
                      <a:pt x="17" y="45"/>
                    </a:cubicBezTo>
                    <a:cubicBezTo>
                      <a:pt x="18" y="29"/>
                      <a:pt x="31" y="16"/>
                      <a:pt x="47" y="17"/>
                    </a:cubicBezTo>
                    <a:cubicBezTo>
                      <a:pt x="63" y="17"/>
                      <a:pt x="76" y="30"/>
                      <a:pt x="76" y="47"/>
                    </a:cubicBezTo>
                    <a:close/>
                    <a:moveTo>
                      <a:pt x="54" y="42"/>
                    </a:moveTo>
                    <a:cubicBezTo>
                      <a:pt x="56" y="46"/>
                      <a:pt x="55" y="51"/>
                      <a:pt x="51" y="53"/>
                    </a:cubicBezTo>
                    <a:cubicBezTo>
                      <a:pt x="46" y="55"/>
                      <a:pt x="41" y="54"/>
                      <a:pt x="39" y="50"/>
                    </a:cubicBezTo>
                    <a:cubicBezTo>
                      <a:pt x="37" y="46"/>
                      <a:pt x="38" y="41"/>
                      <a:pt x="43" y="39"/>
                    </a:cubicBezTo>
                    <a:cubicBezTo>
                      <a:pt x="47" y="36"/>
                      <a:pt x="52" y="38"/>
                      <a:pt x="54" y="42"/>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0" name="Freeform 181"/>
              <p:cNvSpPr>
                <a:spLocks noEditPoints="1"/>
              </p:cNvSpPr>
              <p:nvPr userDrawn="1"/>
            </p:nvSpPr>
            <p:spPr bwMode="auto">
              <a:xfrm>
                <a:off x="5836" y="1993"/>
                <a:ext cx="113" cy="163"/>
              </a:xfrm>
              <a:custGeom>
                <a:avLst/>
                <a:gdLst>
                  <a:gd name="T0" fmla="*/ 57 w 67"/>
                  <a:gd name="T1" fmla="*/ 0 h 97"/>
                  <a:gd name="T2" fmla="*/ 10 w 67"/>
                  <a:gd name="T3" fmla="*/ 0 h 97"/>
                  <a:gd name="T4" fmla="*/ 0 w 67"/>
                  <a:gd name="T5" fmla="*/ 10 h 97"/>
                  <a:gd name="T6" fmla="*/ 0 w 67"/>
                  <a:gd name="T7" fmla="*/ 87 h 97"/>
                  <a:gd name="T8" fmla="*/ 10 w 67"/>
                  <a:gd name="T9" fmla="*/ 97 h 97"/>
                  <a:gd name="T10" fmla="*/ 57 w 67"/>
                  <a:gd name="T11" fmla="*/ 97 h 97"/>
                  <a:gd name="T12" fmla="*/ 67 w 67"/>
                  <a:gd name="T13" fmla="*/ 87 h 97"/>
                  <a:gd name="T14" fmla="*/ 67 w 67"/>
                  <a:gd name="T15" fmla="*/ 10 h 97"/>
                  <a:gd name="T16" fmla="*/ 57 w 67"/>
                  <a:gd name="T17" fmla="*/ 0 h 97"/>
                  <a:gd name="T18" fmla="*/ 63 w 67"/>
                  <a:gd name="T19" fmla="*/ 87 h 97"/>
                  <a:gd name="T20" fmla="*/ 57 w 67"/>
                  <a:gd name="T21" fmla="*/ 93 h 97"/>
                  <a:gd name="T22" fmla="*/ 10 w 67"/>
                  <a:gd name="T23" fmla="*/ 93 h 97"/>
                  <a:gd name="T24" fmla="*/ 4 w 67"/>
                  <a:gd name="T25" fmla="*/ 87 h 97"/>
                  <a:gd name="T26" fmla="*/ 4 w 67"/>
                  <a:gd name="T27" fmla="*/ 76 h 97"/>
                  <a:gd name="T28" fmla="*/ 63 w 67"/>
                  <a:gd name="T29" fmla="*/ 76 h 97"/>
                  <a:gd name="T30" fmla="*/ 63 w 67"/>
                  <a:gd name="T31" fmla="*/ 87 h 97"/>
                  <a:gd name="T32" fmla="*/ 63 w 67"/>
                  <a:gd name="T33" fmla="*/ 20 h 97"/>
                  <a:gd name="T34" fmla="*/ 4 w 67"/>
                  <a:gd name="T35" fmla="*/ 20 h 97"/>
                  <a:gd name="T36" fmla="*/ 4 w 67"/>
                  <a:gd name="T37" fmla="*/ 10 h 97"/>
                  <a:gd name="T38" fmla="*/ 10 w 67"/>
                  <a:gd name="T39" fmla="*/ 4 h 97"/>
                  <a:gd name="T40" fmla="*/ 57 w 67"/>
                  <a:gd name="T41" fmla="*/ 4 h 97"/>
                  <a:gd name="T42" fmla="*/ 63 w 67"/>
                  <a:gd name="T43" fmla="*/ 10 h 97"/>
                  <a:gd name="T44" fmla="*/ 63 w 67"/>
                  <a:gd name="T45" fmla="*/ 20 h 97"/>
                  <a:gd name="T46" fmla="*/ 29 w 67"/>
                  <a:gd name="T47" fmla="*/ 84 h 97"/>
                  <a:gd name="T48" fmla="*/ 33 w 67"/>
                  <a:gd name="T49" fmla="*/ 80 h 97"/>
                  <a:gd name="T50" fmla="*/ 38 w 67"/>
                  <a:gd name="T51" fmla="*/ 84 h 97"/>
                  <a:gd name="T52" fmla="*/ 33 w 67"/>
                  <a:gd name="T53" fmla="*/ 89 h 97"/>
                  <a:gd name="T54" fmla="*/ 29 w 67"/>
                  <a:gd name="T55" fmla="*/ 84 h 97"/>
                  <a:gd name="T56" fmla="*/ 26 w 67"/>
                  <a:gd name="T57" fmla="*/ 10 h 97"/>
                  <a:gd name="T58" fmla="*/ 41 w 67"/>
                  <a:gd name="T59" fmla="*/ 10 h 97"/>
                  <a:gd name="T60" fmla="*/ 41 w 67"/>
                  <a:gd name="T61" fmla="*/ 14 h 97"/>
                  <a:gd name="T62" fmla="*/ 26 w 67"/>
                  <a:gd name="T63" fmla="*/ 14 h 97"/>
                  <a:gd name="T64" fmla="*/ 26 w 67"/>
                  <a:gd name="T65" fmla="*/ 1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97">
                    <a:moveTo>
                      <a:pt x="57" y="0"/>
                    </a:moveTo>
                    <a:cubicBezTo>
                      <a:pt x="10" y="0"/>
                      <a:pt x="10" y="0"/>
                      <a:pt x="10" y="0"/>
                    </a:cubicBezTo>
                    <a:cubicBezTo>
                      <a:pt x="5" y="0"/>
                      <a:pt x="0" y="4"/>
                      <a:pt x="0" y="10"/>
                    </a:cubicBezTo>
                    <a:cubicBezTo>
                      <a:pt x="0" y="87"/>
                      <a:pt x="0" y="87"/>
                      <a:pt x="0" y="87"/>
                    </a:cubicBezTo>
                    <a:cubicBezTo>
                      <a:pt x="0" y="92"/>
                      <a:pt x="5" y="97"/>
                      <a:pt x="10" y="97"/>
                    </a:cubicBezTo>
                    <a:cubicBezTo>
                      <a:pt x="57" y="97"/>
                      <a:pt x="57" y="97"/>
                      <a:pt x="57" y="97"/>
                    </a:cubicBezTo>
                    <a:cubicBezTo>
                      <a:pt x="62" y="97"/>
                      <a:pt x="67" y="92"/>
                      <a:pt x="67" y="87"/>
                    </a:cubicBezTo>
                    <a:cubicBezTo>
                      <a:pt x="67" y="10"/>
                      <a:pt x="67" y="10"/>
                      <a:pt x="67" y="10"/>
                    </a:cubicBezTo>
                    <a:cubicBezTo>
                      <a:pt x="67" y="4"/>
                      <a:pt x="62" y="0"/>
                      <a:pt x="57" y="0"/>
                    </a:cubicBezTo>
                    <a:close/>
                    <a:moveTo>
                      <a:pt x="63" y="87"/>
                    </a:moveTo>
                    <a:cubicBezTo>
                      <a:pt x="63" y="90"/>
                      <a:pt x="60" y="93"/>
                      <a:pt x="57" y="93"/>
                    </a:cubicBezTo>
                    <a:cubicBezTo>
                      <a:pt x="10" y="93"/>
                      <a:pt x="10" y="93"/>
                      <a:pt x="10" y="93"/>
                    </a:cubicBezTo>
                    <a:cubicBezTo>
                      <a:pt x="7" y="93"/>
                      <a:pt x="4" y="90"/>
                      <a:pt x="4" y="87"/>
                    </a:cubicBezTo>
                    <a:cubicBezTo>
                      <a:pt x="4" y="76"/>
                      <a:pt x="4" y="76"/>
                      <a:pt x="4" y="76"/>
                    </a:cubicBezTo>
                    <a:cubicBezTo>
                      <a:pt x="63" y="76"/>
                      <a:pt x="63" y="76"/>
                      <a:pt x="63" y="76"/>
                    </a:cubicBezTo>
                    <a:lnTo>
                      <a:pt x="63" y="87"/>
                    </a:lnTo>
                    <a:close/>
                    <a:moveTo>
                      <a:pt x="63" y="20"/>
                    </a:moveTo>
                    <a:cubicBezTo>
                      <a:pt x="4" y="20"/>
                      <a:pt x="4" y="20"/>
                      <a:pt x="4" y="20"/>
                    </a:cubicBezTo>
                    <a:cubicBezTo>
                      <a:pt x="4" y="10"/>
                      <a:pt x="4" y="10"/>
                      <a:pt x="4" y="10"/>
                    </a:cubicBezTo>
                    <a:cubicBezTo>
                      <a:pt x="4" y="7"/>
                      <a:pt x="7" y="4"/>
                      <a:pt x="10" y="4"/>
                    </a:cubicBezTo>
                    <a:cubicBezTo>
                      <a:pt x="57" y="4"/>
                      <a:pt x="57" y="4"/>
                      <a:pt x="57" y="4"/>
                    </a:cubicBezTo>
                    <a:cubicBezTo>
                      <a:pt x="60" y="4"/>
                      <a:pt x="63" y="7"/>
                      <a:pt x="63" y="10"/>
                    </a:cubicBezTo>
                    <a:lnTo>
                      <a:pt x="63" y="20"/>
                    </a:lnTo>
                    <a:close/>
                    <a:moveTo>
                      <a:pt x="29" y="84"/>
                    </a:moveTo>
                    <a:cubicBezTo>
                      <a:pt x="29" y="82"/>
                      <a:pt x="31" y="80"/>
                      <a:pt x="33" y="80"/>
                    </a:cubicBezTo>
                    <a:cubicBezTo>
                      <a:pt x="36" y="80"/>
                      <a:pt x="38" y="82"/>
                      <a:pt x="38" y="84"/>
                    </a:cubicBezTo>
                    <a:cubicBezTo>
                      <a:pt x="38" y="87"/>
                      <a:pt x="36" y="89"/>
                      <a:pt x="33" y="89"/>
                    </a:cubicBezTo>
                    <a:cubicBezTo>
                      <a:pt x="31" y="89"/>
                      <a:pt x="29" y="87"/>
                      <a:pt x="29" y="84"/>
                    </a:cubicBezTo>
                    <a:close/>
                    <a:moveTo>
                      <a:pt x="26" y="10"/>
                    </a:moveTo>
                    <a:cubicBezTo>
                      <a:pt x="41" y="10"/>
                      <a:pt x="41" y="10"/>
                      <a:pt x="41" y="10"/>
                    </a:cubicBezTo>
                    <a:cubicBezTo>
                      <a:pt x="41" y="14"/>
                      <a:pt x="41" y="14"/>
                      <a:pt x="41" y="14"/>
                    </a:cubicBezTo>
                    <a:cubicBezTo>
                      <a:pt x="26" y="14"/>
                      <a:pt x="26" y="14"/>
                      <a:pt x="26" y="14"/>
                    </a:cubicBezTo>
                    <a:lnTo>
                      <a:pt x="26" y="1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1" name="Freeform 182"/>
              <p:cNvSpPr>
                <a:spLocks noEditPoints="1"/>
              </p:cNvSpPr>
              <p:nvPr userDrawn="1"/>
            </p:nvSpPr>
            <p:spPr bwMode="auto">
              <a:xfrm>
                <a:off x="6038" y="1882"/>
                <a:ext cx="111" cy="163"/>
              </a:xfrm>
              <a:custGeom>
                <a:avLst/>
                <a:gdLst>
                  <a:gd name="T0" fmla="*/ 56 w 66"/>
                  <a:gd name="T1" fmla="*/ 0 h 97"/>
                  <a:gd name="T2" fmla="*/ 10 w 66"/>
                  <a:gd name="T3" fmla="*/ 0 h 97"/>
                  <a:gd name="T4" fmla="*/ 0 w 66"/>
                  <a:gd name="T5" fmla="*/ 10 h 97"/>
                  <a:gd name="T6" fmla="*/ 0 w 66"/>
                  <a:gd name="T7" fmla="*/ 87 h 97"/>
                  <a:gd name="T8" fmla="*/ 10 w 66"/>
                  <a:gd name="T9" fmla="*/ 97 h 97"/>
                  <a:gd name="T10" fmla="*/ 56 w 66"/>
                  <a:gd name="T11" fmla="*/ 97 h 97"/>
                  <a:gd name="T12" fmla="*/ 66 w 66"/>
                  <a:gd name="T13" fmla="*/ 87 h 97"/>
                  <a:gd name="T14" fmla="*/ 66 w 66"/>
                  <a:gd name="T15" fmla="*/ 10 h 97"/>
                  <a:gd name="T16" fmla="*/ 56 w 66"/>
                  <a:gd name="T17" fmla="*/ 0 h 97"/>
                  <a:gd name="T18" fmla="*/ 62 w 66"/>
                  <a:gd name="T19" fmla="*/ 87 h 97"/>
                  <a:gd name="T20" fmla="*/ 56 w 66"/>
                  <a:gd name="T21" fmla="*/ 93 h 97"/>
                  <a:gd name="T22" fmla="*/ 10 w 66"/>
                  <a:gd name="T23" fmla="*/ 93 h 97"/>
                  <a:gd name="T24" fmla="*/ 4 w 66"/>
                  <a:gd name="T25" fmla="*/ 87 h 97"/>
                  <a:gd name="T26" fmla="*/ 4 w 66"/>
                  <a:gd name="T27" fmla="*/ 77 h 97"/>
                  <a:gd name="T28" fmla="*/ 62 w 66"/>
                  <a:gd name="T29" fmla="*/ 77 h 97"/>
                  <a:gd name="T30" fmla="*/ 62 w 66"/>
                  <a:gd name="T31" fmla="*/ 87 h 97"/>
                  <a:gd name="T32" fmla="*/ 62 w 66"/>
                  <a:gd name="T33" fmla="*/ 21 h 97"/>
                  <a:gd name="T34" fmla="*/ 4 w 66"/>
                  <a:gd name="T35" fmla="*/ 21 h 97"/>
                  <a:gd name="T36" fmla="*/ 4 w 66"/>
                  <a:gd name="T37" fmla="*/ 10 h 97"/>
                  <a:gd name="T38" fmla="*/ 10 w 66"/>
                  <a:gd name="T39" fmla="*/ 4 h 97"/>
                  <a:gd name="T40" fmla="*/ 56 w 66"/>
                  <a:gd name="T41" fmla="*/ 4 h 97"/>
                  <a:gd name="T42" fmla="*/ 62 w 66"/>
                  <a:gd name="T43" fmla="*/ 10 h 97"/>
                  <a:gd name="T44" fmla="*/ 62 w 66"/>
                  <a:gd name="T45" fmla="*/ 21 h 97"/>
                  <a:gd name="T46" fmla="*/ 29 w 66"/>
                  <a:gd name="T47" fmla="*/ 85 h 97"/>
                  <a:gd name="T48" fmla="*/ 33 w 66"/>
                  <a:gd name="T49" fmla="*/ 80 h 97"/>
                  <a:gd name="T50" fmla="*/ 37 w 66"/>
                  <a:gd name="T51" fmla="*/ 85 h 97"/>
                  <a:gd name="T52" fmla="*/ 33 w 66"/>
                  <a:gd name="T53" fmla="*/ 89 h 97"/>
                  <a:gd name="T54" fmla="*/ 29 w 66"/>
                  <a:gd name="T55" fmla="*/ 85 h 97"/>
                  <a:gd name="T56" fmla="*/ 26 w 66"/>
                  <a:gd name="T57" fmla="*/ 11 h 97"/>
                  <a:gd name="T58" fmla="*/ 41 w 66"/>
                  <a:gd name="T59" fmla="*/ 11 h 97"/>
                  <a:gd name="T60" fmla="*/ 41 w 66"/>
                  <a:gd name="T61" fmla="*/ 14 h 97"/>
                  <a:gd name="T62" fmla="*/ 26 w 66"/>
                  <a:gd name="T63" fmla="*/ 14 h 97"/>
                  <a:gd name="T64" fmla="*/ 26 w 66"/>
                  <a:gd name="T65" fmla="*/ 1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6" h="97">
                    <a:moveTo>
                      <a:pt x="56" y="0"/>
                    </a:moveTo>
                    <a:cubicBezTo>
                      <a:pt x="10" y="0"/>
                      <a:pt x="10" y="0"/>
                      <a:pt x="10" y="0"/>
                    </a:cubicBezTo>
                    <a:cubicBezTo>
                      <a:pt x="4" y="0"/>
                      <a:pt x="0" y="5"/>
                      <a:pt x="0" y="10"/>
                    </a:cubicBezTo>
                    <a:cubicBezTo>
                      <a:pt x="0" y="87"/>
                      <a:pt x="0" y="87"/>
                      <a:pt x="0" y="87"/>
                    </a:cubicBezTo>
                    <a:cubicBezTo>
                      <a:pt x="0" y="93"/>
                      <a:pt x="4" y="97"/>
                      <a:pt x="10" y="97"/>
                    </a:cubicBezTo>
                    <a:cubicBezTo>
                      <a:pt x="56" y="97"/>
                      <a:pt x="56" y="97"/>
                      <a:pt x="56" y="97"/>
                    </a:cubicBezTo>
                    <a:cubicBezTo>
                      <a:pt x="62" y="97"/>
                      <a:pt x="66" y="93"/>
                      <a:pt x="66" y="87"/>
                    </a:cubicBezTo>
                    <a:cubicBezTo>
                      <a:pt x="66" y="10"/>
                      <a:pt x="66" y="10"/>
                      <a:pt x="66" y="10"/>
                    </a:cubicBezTo>
                    <a:cubicBezTo>
                      <a:pt x="66" y="5"/>
                      <a:pt x="62" y="0"/>
                      <a:pt x="56" y="0"/>
                    </a:cubicBezTo>
                    <a:close/>
                    <a:moveTo>
                      <a:pt x="62" y="87"/>
                    </a:moveTo>
                    <a:cubicBezTo>
                      <a:pt x="62" y="90"/>
                      <a:pt x="60" y="93"/>
                      <a:pt x="56" y="93"/>
                    </a:cubicBezTo>
                    <a:cubicBezTo>
                      <a:pt x="10" y="93"/>
                      <a:pt x="10" y="93"/>
                      <a:pt x="10" y="93"/>
                    </a:cubicBezTo>
                    <a:cubicBezTo>
                      <a:pt x="7" y="93"/>
                      <a:pt x="4" y="90"/>
                      <a:pt x="4" y="87"/>
                    </a:cubicBezTo>
                    <a:cubicBezTo>
                      <a:pt x="4" y="77"/>
                      <a:pt x="4" y="77"/>
                      <a:pt x="4" y="77"/>
                    </a:cubicBezTo>
                    <a:cubicBezTo>
                      <a:pt x="62" y="77"/>
                      <a:pt x="62" y="77"/>
                      <a:pt x="62" y="77"/>
                    </a:cubicBezTo>
                    <a:lnTo>
                      <a:pt x="62" y="87"/>
                    </a:lnTo>
                    <a:close/>
                    <a:moveTo>
                      <a:pt x="62" y="21"/>
                    </a:moveTo>
                    <a:cubicBezTo>
                      <a:pt x="4" y="21"/>
                      <a:pt x="4" y="21"/>
                      <a:pt x="4" y="21"/>
                    </a:cubicBezTo>
                    <a:cubicBezTo>
                      <a:pt x="4" y="10"/>
                      <a:pt x="4" y="10"/>
                      <a:pt x="4" y="10"/>
                    </a:cubicBezTo>
                    <a:cubicBezTo>
                      <a:pt x="4" y="7"/>
                      <a:pt x="7" y="4"/>
                      <a:pt x="10" y="4"/>
                    </a:cubicBezTo>
                    <a:cubicBezTo>
                      <a:pt x="56" y="4"/>
                      <a:pt x="56" y="4"/>
                      <a:pt x="56" y="4"/>
                    </a:cubicBezTo>
                    <a:cubicBezTo>
                      <a:pt x="60" y="4"/>
                      <a:pt x="62" y="7"/>
                      <a:pt x="62" y="10"/>
                    </a:cubicBezTo>
                    <a:lnTo>
                      <a:pt x="62" y="21"/>
                    </a:lnTo>
                    <a:close/>
                    <a:moveTo>
                      <a:pt x="29" y="85"/>
                    </a:moveTo>
                    <a:cubicBezTo>
                      <a:pt x="29" y="82"/>
                      <a:pt x="31" y="80"/>
                      <a:pt x="33" y="80"/>
                    </a:cubicBezTo>
                    <a:cubicBezTo>
                      <a:pt x="36" y="80"/>
                      <a:pt x="37" y="82"/>
                      <a:pt x="37" y="85"/>
                    </a:cubicBezTo>
                    <a:cubicBezTo>
                      <a:pt x="37" y="87"/>
                      <a:pt x="36" y="89"/>
                      <a:pt x="33" y="89"/>
                    </a:cubicBezTo>
                    <a:cubicBezTo>
                      <a:pt x="31" y="89"/>
                      <a:pt x="29" y="87"/>
                      <a:pt x="29" y="85"/>
                    </a:cubicBezTo>
                    <a:close/>
                    <a:moveTo>
                      <a:pt x="26" y="11"/>
                    </a:moveTo>
                    <a:cubicBezTo>
                      <a:pt x="41" y="11"/>
                      <a:pt x="41" y="11"/>
                      <a:pt x="41" y="11"/>
                    </a:cubicBezTo>
                    <a:cubicBezTo>
                      <a:pt x="41" y="14"/>
                      <a:pt x="41" y="14"/>
                      <a:pt x="41" y="14"/>
                    </a:cubicBezTo>
                    <a:cubicBezTo>
                      <a:pt x="26" y="14"/>
                      <a:pt x="26" y="14"/>
                      <a:pt x="26" y="14"/>
                    </a:cubicBezTo>
                    <a:lnTo>
                      <a:pt x="26" y="11"/>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2" name="Freeform 183"/>
              <p:cNvSpPr>
                <a:spLocks noEditPoints="1"/>
              </p:cNvSpPr>
              <p:nvPr userDrawn="1"/>
            </p:nvSpPr>
            <p:spPr bwMode="auto">
              <a:xfrm>
                <a:off x="6243" y="1993"/>
                <a:ext cx="110" cy="163"/>
              </a:xfrm>
              <a:custGeom>
                <a:avLst/>
                <a:gdLst>
                  <a:gd name="T0" fmla="*/ 56 w 66"/>
                  <a:gd name="T1" fmla="*/ 0 h 97"/>
                  <a:gd name="T2" fmla="*/ 10 w 66"/>
                  <a:gd name="T3" fmla="*/ 0 h 97"/>
                  <a:gd name="T4" fmla="*/ 0 w 66"/>
                  <a:gd name="T5" fmla="*/ 10 h 97"/>
                  <a:gd name="T6" fmla="*/ 0 w 66"/>
                  <a:gd name="T7" fmla="*/ 87 h 97"/>
                  <a:gd name="T8" fmla="*/ 10 w 66"/>
                  <a:gd name="T9" fmla="*/ 97 h 97"/>
                  <a:gd name="T10" fmla="*/ 56 w 66"/>
                  <a:gd name="T11" fmla="*/ 97 h 97"/>
                  <a:gd name="T12" fmla="*/ 66 w 66"/>
                  <a:gd name="T13" fmla="*/ 87 h 97"/>
                  <a:gd name="T14" fmla="*/ 66 w 66"/>
                  <a:gd name="T15" fmla="*/ 10 h 97"/>
                  <a:gd name="T16" fmla="*/ 56 w 66"/>
                  <a:gd name="T17" fmla="*/ 0 h 97"/>
                  <a:gd name="T18" fmla="*/ 62 w 66"/>
                  <a:gd name="T19" fmla="*/ 87 h 97"/>
                  <a:gd name="T20" fmla="*/ 56 w 66"/>
                  <a:gd name="T21" fmla="*/ 93 h 97"/>
                  <a:gd name="T22" fmla="*/ 10 w 66"/>
                  <a:gd name="T23" fmla="*/ 93 h 97"/>
                  <a:gd name="T24" fmla="*/ 4 w 66"/>
                  <a:gd name="T25" fmla="*/ 87 h 97"/>
                  <a:gd name="T26" fmla="*/ 4 w 66"/>
                  <a:gd name="T27" fmla="*/ 76 h 97"/>
                  <a:gd name="T28" fmla="*/ 62 w 66"/>
                  <a:gd name="T29" fmla="*/ 76 h 97"/>
                  <a:gd name="T30" fmla="*/ 62 w 66"/>
                  <a:gd name="T31" fmla="*/ 87 h 97"/>
                  <a:gd name="T32" fmla="*/ 62 w 66"/>
                  <a:gd name="T33" fmla="*/ 20 h 97"/>
                  <a:gd name="T34" fmla="*/ 4 w 66"/>
                  <a:gd name="T35" fmla="*/ 20 h 97"/>
                  <a:gd name="T36" fmla="*/ 4 w 66"/>
                  <a:gd name="T37" fmla="*/ 10 h 97"/>
                  <a:gd name="T38" fmla="*/ 10 w 66"/>
                  <a:gd name="T39" fmla="*/ 4 h 97"/>
                  <a:gd name="T40" fmla="*/ 56 w 66"/>
                  <a:gd name="T41" fmla="*/ 4 h 97"/>
                  <a:gd name="T42" fmla="*/ 62 w 66"/>
                  <a:gd name="T43" fmla="*/ 10 h 97"/>
                  <a:gd name="T44" fmla="*/ 62 w 66"/>
                  <a:gd name="T45" fmla="*/ 20 h 97"/>
                  <a:gd name="T46" fmla="*/ 29 w 66"/>
                  <a:gd name="T47" fmla="*/ 84 h 97"/>
                  <a:gd name="T48" fmla="*/ 33 w 66"/>
                  <a:gd name="T49" fmla="*/ 80 h 97"/>
                  <a:gd name="T50" fmla="*/ 37 w 66"/>
                  <a:gd name="T51" fmla="*/ 84 h 97"/>
                  <a:gd name="T52" fmla="*/ 33 w 66"/>
                  <a:gd name="T53" fmla="*/ 89 h 97"/>
                  <a:gd name="T54" fmla="*/ 29 w 66"/>
                  <a:gd name="T55" fmla="*/ 84 h 97"/>
                  <a:gd name="T56" fmla="*/ 25 w 66"/>
                  <a:gd name="T57" fmla="*/ 10 h 97"/>
                  <a:gd name="T58" fmla="*/ 41 w 66"/>
                  <a:gd name="T59" fmla="*/ 10 h 97"/>
                  <a:gd name="T60" fmla="*/ 41 w 66"/>
                  <a:gd name="T61" fmla="*/ 14 h 97"/>
                  <a:gd name="T62" fmla="*/ 25 w 66"/>
                  <a:gd name="T63" fmla="*/ 14 h 97"/>
                  <a:gd name="T64" fmla="*/ 25 w 66"/>
                  <a:gd name="T65" fmla="*/ 1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6" h="97">
                    <a:moveTo>
                      <a:pt x="56" y="0"/>
                    </a:moveTo>
                    <a:cubicBezTo>
                      <a:pt x="10" y="0"/>
                      <a:pt x="10" y="0"/>
                      <a:pt x="10" y="0"/>
                    </a:cubicBezTo>
                    <a:cubicBezTo>
                      <a:pt x="4" y="0"/>
                      <a:pt x="0" y="4"/>
                      <a:pt x="0" y="10"/>
                    </a:cubicBezTo>
                    <a:cubicBezTo>
                      <a:pt x="0" y="87"/>
                      <a:pt x="0" y="87"/>
                      <a:pt x="0" y="87"/>
                    </a:cubicBezTo>
                    <a:cubicBezTo>
                      <a:pt x="0" y="92"/>
                      <a:pt x="4" y="97"/>
                      <a:pt x="10" y="97"/>
                    </a:cubicBezTo>
                    <a:cubicBezTo>
                      <a:pt x="56" y="97"/>
                      <a:pt x="56" y="97"/>
                      <a:pt x="56" y="97"/>
                    </a:cubicBezTo>
                    <a:cubicBezTo>
                      <a:pt x="62" y="97"/>
                      <a:pt x="66" y="92"/>
                      <a:pt x="66" y="87"/>
                    </a:cubicBezTo>
                    <a:cubicBezTo>
                      <a:pt x="66" y="10"/>
                      <a:pt x="66" y="10"/>
                      <a:pt x="66" y="10"/>
                    </a:cubicBezTo>
                    <a:cubicBezTo>
                      <a:pt x="66" y="4"/>
                      <a:pt x="62" y="0"/>
                      <a:pt x="56" y="0"/>
                    </a:cubicBezTo>
                    <a:close/>
                    <a:moveTo>
                      <a:pt x="62" y="87"/>
                    </a:moveTo>
                    <a:cubicBezTo>
                      <a:pt x="62" y="90"/>
                      <a:pt x="60" y="93"/>
                      <a:pt x="56" y="93"/>
                    </a:cubicBezTo>
                    <a:cubicBezTo>
                      <a:pt x="10" y="93"/>
                      <a:pt x="10" y="93"/>
                      <a:pt x="10" y="93"/>
                    </a:cubicBezTo>
                    <a:cubicBezTo>
                      <a:pt x="7" y="93"/>
                      <a:pt x="4" y="90"/>
                      <a:pt x="4" y="87"/>
                    </a:cubicBezTo>
                    <a:cubicBezTo>
                      <a:pt x="4" y="76"/>
                      <a:pt x="4" y="76"/>
                      <a:pt x="4" y="76"/>
                    </a:cubicBezTo>
                    <a:cubicBezTo>
                      <a:pt x="62" y="76"/>
                      <a:pt x="62" y="76"/>
                      <a:pt x="62" y="76"/>
                    </a:cubicBezTo>
                    <a:lnTo>
                      <a:pt x="62" y="87"/>
                    </a:lnTo>
                    <a:close/>
                    <a:moveTo>
                      <a:pt x="62" y="20"/>
                    </a:moveTo>
                    <a:cubicBezTo>
                      <a:pt x="4" y="20"/>
                      <a:pt x="4" y="20"/>
                      <a:pt x="4" y="20"/>
                    </a:cubicBezTo>
                    <a:cubicBezTo>
                      <a:pt x="4" y="10"/>
                      <a:pt x="4" y="10"/>
                      <a:pt x="4" y="10"/>
                    </a:cubicBezTo>
                    <a:cubicBezTo>
                      <a:pt x="4" y="7"/>
                      <a:pt x="7" y="4"/>
                      <a:pt x="10" y="4"/>
                    </a:cubicBezTo>
                    <a:cubicBezTo>
                      <a:pt x="56" y="4"/>
                      <a:pt x="56" y="4"/>
                      <a:pt x="56" y="4"/>
                    </a:cubicBezTo>
                    <a:cubicBezTo>
                      <a:pt x="60" y="4"/>
                      <a:pt x="62" y="7"/>
                      <a:pt x="62" y="10"/>
                    </a:cubicBezTo>
                    <a:lnTo>
                      <a:pt x="62" y="20"/>
                    </a:lnTo>
                    <a:close/>
                    <a:moveTo>
                      <a:pt x="29" y="84"/>
                    </a:moveTo>
                    <a:cubicBezTo>
                      <a:pt x="29" y="82"/>
                      <a:pt x="31" y="80"/>
                      <a:pt x="33" y="80"/>
                    </a:cubicBezTo>
                    <a:cubicBezTo>
                      <a:pt x="36" y="80"/>
                      <a:pt x="37" y="82"/>
                      <a:pt x="37" y="84"/>
                    </a:cubicBezTo>
                    <a:cubicBezTo>
                      <a:pt x="37" y="87"/>
                      <a:pt x="36" y="89"/>
                      <a:pt x="33" y="89"/>
                    </a:cubicBezTo>
                    <a:cubicBezTo>
                      <a:pt x="31" y="89"/>
                      <a:pt x="29" y="87"/>
                      <a:pt x="29" y="84"/>
                    </a:cubicBezTo>
                    <a:close/>
                    <a:moveTo>
                      <a:pt x="25" y="10"/>
                    </a:moveTo>
                    <a:cubicBezTo>
                      <a:pt x="41" y="10"/>
                      <a:pt x="41" y="10"/>
                      <a:pt x="41" y="10"/>
                    </a:cubicBezTo>
                    <a:cubicBezTo>
                      <a:pt x="41" y="14"/>
                      <a:pt x="41" y="14"/>
                      <a:pt x="41" y="14"/>
                    </a:cubicBezTo>
                    <a:cubicBezTo>
                      <a:pt x="25" y="14"/>
                      <a:pt x="25" y="14"/>
                      <a:pt x="25" y="14"/>
                    </a:cubicBezTo>
                    <a:lnTo>
                      <a:pt x="25" y="1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3" name="Freeform 184"/>
              <p:cNvSpPr>
                <a:spLocks noEditPoints="1"/>
              </p:cNvSpPr>
              <p:nvPr userDrawn="1"/>
            </p:nvSpPr>
            <p:spPr bwMode="auto">
              <a:xfrm>
                <a:off x="1211" y="494"/>
                <a:ext cx="156" cy="96"/>
              </a:xfrm>
              <a:custGeom>
                <a:avLst/>
                <a:gdLst>
                  <a:gd name="T0" fmla="*/ 156 w 156"/>
                  <a:gd name="T1" fmla="*/ 96 h 96"/>
                  <a:gd name="T2" fmla="*/ 0 w 156"/>
                  <a:gd name="T3" fmla="*/ 96 h 96"/>
                  <a:gd name="T4" fmla="*/ 0 w 156"/>
                  <a:gd name="T5" fmla="*/ 0 h 96"/>
                  <a:gd name="T6" fmla="*/ 156 w 156"/>
                  <a:gd name="T7" fmla="*/ 0 h 96"/>
                  <a:gd name="T8" fmla="*/ 156 w 156"/>
                  <a:gd name="T9" fmla="*/ 96 h 96"/>
                  <a:gd name="T10" fmla="*/ 9 w 156"/>
                  <a:gd name="T11" fmla="*/ 87 h 96"/>
                  <a:gd name="T12" fmla="*/ 146 w 156"/>
                  <a:gd name="T13" fmla="*/ 87 h 96"/>
                  <a:gd name="T14" fmla="*/ 146 w 156"/>
                  <a:gd name="T15" fmla="*/ 8 h 96"/>
                  <a:gd name="T16" fmla="*/ 9 w 156"/>
                  <a:gd name="T17" fmla="*/ 8 h 96"/>
                  <a:gd name="T18" fmla="*/ 9 w 156"/>
                  <a:gd name="T19" fmla="*/ 87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6" h="96">
                    <a:moveTo>
                      <a:pt x="156" y="96"/>
                    </a:moveTo>
                    <a:lnTo>
                      <a:pt x="0" y="96"/>
                    </a:lnTo>
                    <a:lnTo>
                      <a:pt x="0" y="0"/>
                    </a:lnTo>
                    <a:lnTo>
                      <a:pt x="156" y="0"/>
                    </a:lnTo>
                    <a:lnTo>
                      <a:pt x="156" y="96"/>
                    </a:lnTo>
                    <a:close/>
                    <a:moveTo>
                      <a:pt x="9" y="87"/>
                    </a:moveTo>
                    <a:lnTo>
                      <a:pt x="146" y="87"/>
                    </a:lnTo>
                    <a:lnTo>
                      <a:pt x="146" y="8"/>
                    </a:lnTo>
                    <a:lnTo>
                      <a:pt x="9" y="8"/>
                    </a:lnTo>
                    <a:lnTo>
                      <a:pt x="9" y="87"/>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4" name="Freeform 185"/>
              <p:cNvSpPr>
                <a:spLocks/>
              </p:cNvSpPr>
              <p:nvPr userDrawn="1"/>
            </p:nvSpPr>
            <p:spPr bwMode="auto">
              <a:xfrm>
                <a:off x="1230" y="513"/>
                <a:ext cx="151" cy="90"/>
              </a:xfrm>
              <a:custGeom>
                <a:avLst/>
                <a:gdLst>
                  <a:gd name="T0" fmla="*/ 151 w 151"/>
                  <a:gd name="T1" fmla="*/ 90 h 90"/>
                  <a:gd name="T2" fmla="*/ 0 w 151"/>
                  <a:gd name="T3" fmla="*/ 90 h 90"/>
                  <a:gd name="T4" fmla="*/ 0 w 151"/>
                  <a:gd name="T5" fmla="*/ 82 h 90"/>
                  <a:gd name="T6" fmla="*/ 142 w 151"/>
                  <a:gd name="T7" fmla="*/ 82 h 90"/>
                  <a:gd name="T8" fmla="*/ 142 w 151"/>
                  <a:gd name="T9" fmla="*/ 0 h 90"/>
                  <a:gd name="T10" fmla="*/ 151 w 151"/>
                  <a:gd name="T11" fmla="*/ 0 h 90"/>
                  <a:gd name="T12" fmla="*/ 151 w 151"/>
                  <a:gd name="T13" fmla="*/ 90 h 90"/>
                </a:gdLst>
                <a:ahLst/>
                <a:cxnLst>
                  <a:cxn ang="0">
                    <a:pos x="T0" y="T1"/>
                  </a:cxn>
                  <a:cxn ang="0">
                    <a:pos x="T2" y="T3"/>
                  </a:cxn>
                  <a:cxn ang="0">
                    <a:pos x="T4" y="T5"/>
                  </a:cxn>
                  <a:cxn ang="0">
                    <a:pos x="T6" y="T7"/>
                  </a:cxn>
                  <a:cxn ang="0">
                    <a:pos x="T8" y="T9"/>
                  </a:cxn>
                  <a:cxn ang="0">
                    <a:pos x="T10" y="T11"/>
                  </a:cxn>
                  <a:cxn ang="0">
                    <a:pos x="T12" y="T13"/>
                  </a:cxn>
                </a:cxnLst>
                <a:rect l="0" t="0" r="r" b="b"/>
                <a:pathLst>
                  <a:path w="151" h="90">
                    <a:moveTo>
                      <a:pt x="151" y="90"/>
                    </a:moveTo>
                    <a:lnTo>
                      <a:pt x="0" y="90"/>
                    </a:lnTo>
                    <a:lnTo>
                      <a:pt x="0" y="82"/>
                    </a:lnTo>
                    <a:lnTo>
                      <a:pt x="142" y="82"/>
                    </a:lnTo>
                    <a:lnTo>
                      <a:pt x="142" y="0"/>
                    </a:lnTo>
                    <a:lnTo>
                      <a:pt x="151" y="0"/>
                    </a:lnTo>
                    <a:lnTo>
                      <a:pt x="151" y="9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5" name="Freeform 186"/>
              <p:cNvSpPr>
                <a:spLocks/>
              </p:cNvSpPr>
              <p:nvPr userDrawn="1"/>
            </p:nvSpPr>
            <p:spPr bwMode="auto">
              <a:xfrm>
                <a:off x="1243" y="526"/>
                <a:ext cx="151" cy="92"/>
              </a:xfrm>
              <a:custGeom>
                <a:avLst/>
                <a:gdLst>
                  <a:gd name="T0" fmla="*/ 151 w 151"/>
                  <a:gd name="T1" fmla="*/ 92 h 92"/>
                  <a:gd name="T2" fmla="*/ 0 w 151"/>
                  <a:gd name="T3" fmla="*/ 92 h 92"/>
                  <a:gd name="T4" fmla="*/ 0 w 151"/>
                  <a:gd name="T5" fmla="*/ 84 h 92"/>
                  <a:gd name="T6" fmla="*/ 143 w 151"/>
                  <a:gd name="T7" fmla="*/ 84 h 92"/>
                  <a:gd name="T8" fmla="*/ 143 w 151"/>
                  <a:gd name="T9" fmla="*/ 0 h 92"/>
                  <a:gd name="T10" fmla="*/ 151 w 151"/>
                  <a:gd name="T11" fmla="*/ 0 h 92"/>
                  <a:gd name="T12" fmla="*/ 151 w 151"/>
                  <a:gd name="T13" fmla="*/ 92 h 92"/>
                </a:gdLst>
                <a:ahLst/>
                <a:cxnLst>
                  <a:cxn ang="0">
                    <a:pos x="T0" y="T1"/>
                  </a:cxn>
                  <a:cxn ang="0">
                    <a:pos x="T2" y="T3"/>
                  </a:cxn>
                  <a:cxn ang="0">
                    <a:pos x="T4" y="T5"/>
                  </a:cxn>
                  <a:cxn ang="0">
                    <a:pos x="T6" y="T7"/>
                  </a:cxn>
                  <a:cxn ang="0">
                    <a:pos x="T8" y="T9"/>
                  </a:cxn>
                  <a:cxn ang="0">
                    <a:pos x="T10" y="T11"/>
                  </a:cxn>
                  <a:cxn ang="0">
                    <a:pos x="T12" y="T13"/>
                  </a:cxn>
                </a:cxnLst>
                <a:rect l="0" t="0" r="r" b="b"/>
                <a:pathLst>
                  <a:path w="151" h="92">
                    <a:moveTo>
                      <a:pt x="151" y="92"/>
                    </a:moveTo>
                    <a:lnTo>
                      <a:pt x="0" y="92"/>
                    </a:lnTo>
                    <a:lnTo>
                      <a:pt x="0" y="84"/>
                    </a:lnTo>
                    <a:lnTo>
                      <a:pt x="143" y="84"/>
                    </a:lnTo>
                    <a:lnTo>
                      <a:pt x="143" y="0"/>
                    </a:lnTo>
                    <a:lnTo>
                      <a:pt x="151" y="0"/>
                    </a:lnTo>
                    <a:lnTo>
                      <a:pt x="151" y="92"/>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6" name="Freeform 187"/>
              <p:cNvSpPr>
                <a:spLocks/>
              </p:cNvSpPr>
              <p:nvPr userDrawn="1"/>
            </p:nvSpPr>
            <p:spPr bwMode="auto">
              <a:xfrm>
                <a:off x="1277" y="516"/>
                <a:ext cx="28" cy="54"/>
              </a:xfrm>
              <a:custGeom>
                <a:avLst/>
                <a:gdLst>
                  <a:gd name="T0" fmla="*/ 17 w 17"/>
                  <a:gd name="T1" fmla="*/ 21 h 32"/>
                  <a:gd name="T2" fmla="*/ 16 w 17"/>
                  <a:gd name="T3" fmla="*/ 18 h 32"/>
                  <a:gd name="T4" fmla="*/ 15 w 17"/>
                  <a:gd name="T5" fmla="*/ 16 h 32"/>
                  <a:gd name="T6" fmla="*/ 13 w 17"/>
                  <a:gd name="T7" fmla="*/ 15 h 32"/>
                  <a:gd name="T8" fmla="*/ 10 w 17"/>
                  <a:gd name="T9" fmla="*/ 13 h 32"/>
                  <a:gd name="T10" fmla="*/ 8 w 17"/>
                  <a:gd name="T11" fmla="*/ 13 h 32"/>
                  <a:gd name="T12" fmla="*/ 7 w 17"/>
                  <a:gd name="T13" fmla="*/ 12 h 32"/>
                  <a:gd name="T14" fmla="*/ 6 w 17"/>
                  <a:gd name="T15" fmla="*/ 11 h 32"/>
                  <a:gd name="T16" fmla="*/ 6 w 17"/>
                  <a:gd name="T17" fmla="*/ 10 h 32"/>
                  <a:gd name="T18" fmla="*/ 7 w 17"/>
                  <a:gd name="T19" fmla="*/ 9 h 32"/>
                  <a:gd name="T20" fmla="*/ 9 w 17"/>
                  <a:gd name="T21" fmla="*/ 8 h 32"/>
                  <a:gd name="T22" fmla="*/ 12 w 17"/>
                  <a:gd name="T23" fmla="*/ 9 h 32"/>
                  <a:gd name="T24" fmla="*/ 15 w 17"/>
                  <a:gd name="T25" fmla="*/ 10 h 32"/>
                  <a:gd name="T26" fmla="*/ 16 w 17"/>
                  <a:gd name="T27" fmla="*/ 5 h 32"/>
                  <a:gd name="T28" fmla="*/ 14 w 17"/>
                  <a:gd name="T29" fmla="*/ 5 h 32"/>
                  <a:gd name="T30" fmla="*/ 11 w 17"/>
                  <a:gd name="T31" fmla="*/ 4 h 32"/>
                  <a:gd name="T32" fmla="*/ 11 w 17"/>
                  <a:gd name="T33" fmla="*/ 0 h 32"/>
                  <a:gd name="T34" fmla="*/ 6 w 17"/>
                  <a:gd name="T35" fmla="*/ 0 h 32"/>
                  <a:gd name="T36" fmla="*/ 6 w 17"/>
                  <a:gd name="T37" fmla="*/ 4 h 32"/>
                  <a:gd name="T38" fmla="*/ 4 w 17"/>
                  <a:gd name="T39" fmla="*/ 5 h 32"/>
                  <a:gd name="T40" fmla="*/ 2 w 17"/>
                  <a:gd name="T41" fmla="*/ 7 h 32"/>
                  <a:gd name="T42" fmla="*/ 1 w 17"/>
                  <a:gd name="T43" fmla="*/ 9 h 32"/>
                  <a:gd name="T44" fmla="*/ 1 w 17"/>
                  <a:gd name="T45" fmla="*/ 11 h 32"/>
                  <a:gd name="T46" fmla="*/ 1 w 17"/>
                  <a:gd name="T47" fmla="*/ 13 h 32"/>
                  <a:gd name="T48" fmla="*/ 3 w 17"/>
                  <a:gd name="T49" fmla="*/ 15 h 32"/>
                  <a:gd name="T50" fmla="*/ 5 w 17"/>
                  <a:gd name="T51" fmla="*/ 16 h 32"/>
                  <a:gd name="T52" fmla="*/ 7 w 17"/>
                  <a:gd name="T53" fmla="*/ 17 h 32"/>
                  <a:gd name="T54" fmla="*/ 9 w 17"/>
                  <a:gd name="T55" fmla="*/ 18 h 32"/>
                  <a:gd name="T56" fmla="*/ 10 w 17"/>
                  <a:gd name="T57" fmla="*/ 19 h 32"/>
                  <a:gd name="T58" fmla="*/ 11 w 17"/>
                  <a:gd name="T59" fmla="*/ 20 h 32"/>
                  <a:gd name="T60" fmla="*/ 12 w 17"/>
                  <a:gd name="T61" fmla="*/ 21 h 32"/>
                  <a:gd name="T62" fmla="*/ 11 w 17"/>
                  <a:gd name="T63" fmla="*/ 23 h 32"/>
                  <a:gd name="T64" fmla="*/ 8 w 17"/>
                  <a:gd name="T65" fmla="*/ 23 h 32"/>
                  <a:gd name="T66" fmla="*/ 4 w 17"/>
                  <a:gd name="T67" fmla="*/ 23 h 32"/>
                  <a:gd name="T68" fmla="*/ 1 w 17"/>
                  <a:gd name="T69" fmla="*/ 22 h 32"/>
                  <a:gd name="T70" fmla="*/ 0 w 17"/>
                  <a:gd name="T71" fmla="*/ 26 h 32"/>
                  <a:gd name="T72" fmla="*/ 2 w 17"/>
                  <a:gd name="T73" fmla="*/ 27 h 32"/>
                  <a:gd name="T74" fmla="*/ 6 w 17"/>
                  <a:gd name="T75" fmla="*/ 27 h 32"/>
                  <a:gd name="T76" fmla="*/ 6 w 17"/>
                  <a:gd name="T77" fmla="*/ 32 h 32"/>
                  <a:gd name="T78" fmla="*/ 11 w 17"/>
                  <a:gd name="T79" fmla="*/ 32 h 32"/>
                  <a:gd name="T80" fmla="*/ 11 w 17"/>
                  <a:gd name="T81" fmla="*/ 27 h 32"/>
                  <a:gd name="T82" fmla="*/ 14 w 17"/>
                  <a:gd name="T83" fmla="*/ 26 h 32"/>
                  <a:gd name="T84" fmla="*/ 16 w 17"/>
                  <a:gd name="T85" fmla="*/ 25 h 32"/>
                  <a:gd name="T86" fmla="*/ 17 w 17"/>
                  <a:gd name="T87" fmla="*/ 23 h 32"/>
                  <a:gd name="T88" fmla="*/ 17 w 17"/>
                  <a:gd name="T89" fmla="*/ 2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7" h="32">
                    <a:moveTo>
                      <a:pt x="17" y="21"/>
                    </a:moveTo>
                    <a:cubicBezTo>
                      <a:pt x="17" y="20"/>
                      <a:pt x="17" y="19"/>
                      <a:pt x="16" y="18"/>
                    </a:cubicBezTo>
                    <a:cubicBezTo>
                      <a:pt x="16" y="17"/>
                      <a:pt x="16" y="17"/>
                      <a:pt x="15" y="16"/>
                    </a:cubicBezTo>
                    <a:cubicBezTo>
                      <a:pt x="14" y="16"/>
                      <a:pt x="14" y="15"/>
                      <a:pt x="13" y="15"/>
                    </a:cubicBezTo>
                    <a:cubicBezTo>
                      <a:pt x="12" y="14"/>
                      <a:pt x="11" y="14"/>
                      <a:pt x="10" y="13"/>
                    </a:cubicBezTo>
                    <a:cubicBezTo>
                      <a:pt x="9" y="13"/>
                      <a:pt x="9" y="13"/>
                      <a:pt x="8" y="13"/>
                    </a:cubicBezTo>
                    <a:cubicBezTo>
                      <a:pt x="8" y="13"/>
                      <a:pt x="7" y="12"/>
                      <a:pt x="7" y="12"/>
                    </a:cubicBezTo>
                    <a:cubicBezTo>
                      <a:pt x="7" y="12"/>
                      <a:pt x="6" y="12"/>
                      <a:pt x="6" y="11"/>
                    </a:cubicBezTo>
                    <a:cubicBezTo>
                      <a:pt x="6" y="11"/>
                      <a:pt x="6" y="11"/>
                      <a:pt x="6" y="10"/>
                    </a:cubicBezTo>
                    <a:cubicBezTo>
                      <a:pt x="6" y="10"/>
                      <a:pt x="6" y="9"/>
                      <a:pt x="7" y="9"/>
                    </a:cubicBezTo>
                    <a:cubicBezTo>
                      <a:pt x="7" y="9"/>
                      <a:pt x="8" y="8"/>
                      <a:pt x="9" y="8"/>
                    </a:cubicBezTo>
                    <a:cubicBezTo>
                      <a:pt x="10" y="8"/>
                      <a:pt x="11" y="8"/>
                      <a:pt x="12" y="9"/>
                    </a:cubicBezTo>
                    <a:cubicBezTo>
                      <a:pt x="13" y="9"/>
                      <a:pt x="14" y="9"/>
                      <a:pt x="15" y="10"/>
                    </a:cubicBezTo>
                    <a:cubicBezTo>
                      <a:pt x="16" y="5"/>
                      <a:pt x="16" y="5"/>
                      <a:pt x="16" y="5"/>
                    </a:cubicBezTo>
                    <a:cubicBezTo>
                      <a:pt x="16" y="5"/>
                      <a:pt x="15" y="5"/>
                      <a:pt x="14" y="5"/>
                    </a:cubicBezTo>
                    <a:cubicBezTo>
                      <a:pt x="13" y="4"/>
                      <a:pt x="12" y="4"/>
                      <a:pt x="11" y="4"/>
                    </a:cubicBezTo>
                    <a:cubicBezTo>
                      <a:pt x="11" y="0"/>
                      <a:pt x="11" y="0"/>
                      <a:pt x="11" y="0"/>
                    </a:cubicBezTo>
                    <a:cubicBezTo>
                      <a:pt x="6" y="0"/>
                      <a:pt x="6" y="0"/>
                      <a:pt x="6" y="0"/>
                    </a:cubicBezTo>
                    <a:cubicBezTo>
                      <a:pt x="6" y="4"/>
                      <a:pt x="6" y="4"/>
                      <a:pt x="6" y="4"/>
                    </a:cubicBezTo>
                    <a:cubicBezTo>
                      <a:pt x="5" y="4"/>
                      <a:pt x="4" y="5"/>
                      <a:pt x="4" y="5"/>
                    </a:cubicBezTo>
                    <a:cubicBezTo>
                      <a:pt x="3" y="6"/>
                      <a:pt x="2" y="6"/>
                      <a:pt x="2" y="7"/>
                    </a:cubicBezTo>
                    <a:cubicBezTo>
                      <a:pt x="1" y="7"/>
                      <a:pt x="1" y="8"/>
                      <a:pt x="1" y="9"/>
                    </a:cubicBezTo>
                    <a:cubicBezTo>
                      <a:pt x="1" y="9"/>
                      <a:pt x="1" y="10"/>
                      <a:pt x="1" y="11"/>
                    </a:cubicBezTo>
                    <a:cubicBezTo>
                      <a:pt x="1" y="12"/>
                      <a:pt x="1" y="13"/>
                      <a:pt x="1" y="13"/>
                    </a:cubicBezTo>
                    <a:cubicBezTo>
                      <a:pt x="1" y="14"/>
                      <a:pt x="2" y="15"/>
                      <a:pt x="3" y="15"/>
                    </a:cubicBezTo>
                    <a:cubicBezTo>
                      <a:pt x="3" y="16"/>
                      <a:pt x="4" y="16"/>
                      <a:pt x="5" y="16"/>
                    </a:cubicBezTo>
                    <a:cubicBezTo>
                      <a:pt x="5" y="17"/>
                      <a:pt x="6" y="17"/>
                      <a:pt x="7" y="17"/>
                    </a:cubicBezTo>
                    <a:cubicBezTo>
                      <a:pt x="8" y="18"/>
                      <a:pt x="8" y="18"/>
                      <a:pt x="9" y="18"/>
                    </a:cubicBezTo>
                    <a:cubicBezTo>
                      <a:pt x="9" y="18"/>
                      <a:pt x="10" y="19"/>
                      <a:pt x="10" y="19"/>
                    </a:cubicBezTo>
                    <a:cubicBezTo>
                      <a:pt x="11" y="19"/>
                      <a:pt x="11" y="20"/>
                      <a:pt x="11" y="20"/>
                    </a:cubicBezTo>
                    <a:cubicBezTo>
                      <a:pt x="12" y="20"/>
                      <a:pt x="12" y="21"/>
                      <a:pt x="12" y="21"/>
                    </a:cubicBezTo>
                    <a:cubicBezTo>
                      <a:pt x="12" y="22"/>
                      <a:pt x="11" y="22"/>
                      <a:pt x="11" y="23"/>
                    </a:cubicBezTo>
                    <a:cubicBezTo>
                      <a:pt x="10" y="23"/>
                      <a:pt x="9" y="23"/>
                      <a:pt x="8" y="23"/>
                    </a:cubicBezTo>
                    <a:cubicBezTo>
                      <a:pt x="7" y="23"/>
                      <a:pt x="5" y="23"/>
                      <a:pt x="4" y="23"/>
                    </a:cubicBezTo>
                    <a:cubicBezTo>
                      <a:pt x="3" y="22"/>
                      <a:pt x="2" y="22"/>
                      <a:pt x="1" y="22"/>
                    </a:cubicBezTo>
                    <a:cubicBezTo>
                      <a:pt x="0" y="26"/>
                      <a:pt x="0" y="26"/>
                      <a:pt x="0" y="26"/>
                    </a:cubicBezTo>
                    <a:cubicBezTo>
                      <a:pt x="0" y="26"/>
                      <a:pt x="1" y="26"/>
                      <a:pt x="2" y="27"/>
                    </a:cubicBezTo>
                    <a:cubicBezTo>
                      <a:pt x="3" y="27"/>
                      <a:pt x="5" y="27"/>
                      <a:pt x="6" y="27"/>
                    </a:cubicBezTo>
                    <a:cubicBezTo>
                      <a:pt x="6" y="32"/>
                      <a:pt x="6" y="32"/>
                      <a:pt x="6" y="32"/>
                    </a:cubicBezTo>
                    <a:cubicBezTo>
                      <a:pt x="11" y="32"/>
                      <a:pt x="11" y="32"/>
                      <a:pt x="11" y="32"/>
                    </a:cubicBezTo>
                    <a:cubicBezTo>
                      <a:pt x="11" y="27"/>
                      <a:pt x="11" y="27"/>
                      <a:pt x="11" y="27"/>
                    </a:cubicBezTo>
                    <a:cubicBezTo>
                      <a:pt x="12" y="27"/>
                      <a:pt x="13" y="27"/>
                      <a:pt x="14" y="26"/>
                    </a:cubicBezTo>
                    <a:cubicBezTo>
                      <a:pt x="15" y="26"/>
                      <a:pt x="15" y="25"/>
                      <a:pt x="16" y="25"/>
                    </a:cubicBezTo>
                    <a:cubicBezTo>
                      <a:pt x="16" y="24"/>
                      <a:pt x="16" y="24"/>
                      <a:pt x="17" y="23"/>
                    </a:cubicBezTo>
                    <a:cubicBezTo>
                      <a:pt x="17" y="22"/>
                      <a:pt x="17" y="22"/>
                      <a:pt x="17" y="21"/>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7" name="Freeform 188"/>
              <p:cNvSpPr>
                <a:spLocks noEditPoints="1"/>
              </p:cNvSpPr>
              <p:nvPr userDrawn="1"/>
            </p:nvSpPr>
            <p:spPr bwMode="auto">
              <a:xfrm>
                <a:off x="780" y="1005"/>
                <a:ext cx="168" cy="168"/>
              </a:xfrm>
              <a:custGeom>
                <a:avLst/>
                <a:gdLst>
                  <a:gd name="T0" fmla="*/ 0 w 100"/>
                  <a:gd name="T1" fmla="*/ 0 h 100"/>
                  <a:gd name="T2" fmla="*/ 0 w 100"/>
                  <a:gd name="T3" fmla="*/ 100 h 100"/>
                  <a:gd name="T4" fmla="*/ 100 w 100"/>
                  <a:gd name="T5" fmla="*/ 100 h 100"/>
                  <a:gd name="T6" fmla="*/ 100 w 100"/>
                  <a:gd name="T7" fmla="*/ 0 h 100"/>
                  <a:gd name="T8" fmla="*/ 0 w 100"/>
                  <a:gd name="T9" fmla="*/ 0 h 100"/>
                  <a:gd name="T10" fmla="*/ 96 w 100"/>
                  <a:gd name="T11" fmla="*/ 4 h 100"/>
                  <a:gd name="T12" fmla="*/ 96 w 100"/>
                  <a:gd name="T13" fmla="*/ 32 h 100"/>
                  <a:gd name="T14" fmla="*/ 4 w 100"/>
                  <a:gd name="T15" fmla="*/ 32 h 100"/>
                  <a:gd name="T16" fmla="*/ 4 w 100"/>
                  <a:gd name="T17" fmla="*/ 4 h 100"/>
                  <a:gd name="T18" fmla="*/ 96 w 100"/>
                  <a:gd name="T19" fmla="*/ 4 h 100"/>
                  <a:gd name="T20" fmla="*/ 96 w 100"/>
                  <a:gd name="T21" fmla="*/ 36 h 100"/>
                  <a:gd name="T22" fmla="*/ 96 w 100"/>
                  <a:gd name="T23" fmla="*/ 64 h 100"/>
                  <a:gd name="T24" fmla="*/ 4 w 100"/>
                  <a:gd name="T25" fmla="*/ 64 h 100"/>
                  <a:gd name="T26" fmla="*/ 4 w 100"/>
                  <a:gd name="T27" fmla="*/ 36 h 100"/>
                  <a:gd name="T28" fmla="*/ 96 w 100"/>
                  <a:gd name="T29" fmla="*/ 36 h 100"/>
                  <a:gd name="T30" fmla="*/ 4 w 100"/>
                  <a:gd name="T31" fmla="*/ 96 h 100"/>
                  <a:gd name="T32" fmla="*/ 4 w 100"/>
                  <a:gd name="T33" fmla="*/ 68 h 100"/>
                  <a:gd name="T34" fmla="*/ 96 w 100"/>
                  <a:gd name="T35" fmla="*/ 68 h 100"/>
                  <a:gd name="T36" fmla="*/ 96 w 100"/>
                  <a:gd name="T37" fmla="*/ 96 h 100"/>
                  <a:gd name="T38" fmla="*/ 4 w 100"/>
                  <a:gd name="T39" fmla="*/ 96 h 100"/>
                  <a:gd name="T40" fmla="*/ 52 w 100"/>
                  <a:gd name="T41" fmla="*/ 20 h 100"/>
                  <a:gd name="T42" fmla="*/ 15 w 100"/>
                  <a:gd name="T43" fmla="*/ 20 h 100"/>
                  <a:gd name="T44" fmla="*/ 15 w 100"/>
                  <a:gd name="T45" fmla="*/ 16 h 100"/>
                  <a:gd name="T46" fmla="*/ 52 w 100"/>
                  <a:gd name="T47" fmla="*/ 16 h 100"/>
                  <a:gd name="T48" fmla="*/ 52 w 100"/>
                  <a:gd name="T49" fmla="*/ 20 h 100"/>
                  <a:gd name="T50" fmla="*/ 82 w 100"/>
                  <a:gd name="T51" fmla="*/ 18 h 100"/>
                  <a:gd name="T52" fmla="*/ 85 w 100"/>
                  <a:gd name="T53" fmla="*/ 15 h 100"/>
                  <a:gd name="T54" fmla="*/ 89 w 100"/>
                  <a:gd name="T55" fmla="*/ 18 h 100"/>
                  <a:gd name="T56" fmla="*/ 85 w 100"/>
                  <a:gd name="T57" fmla="*/ 22 h 100"/>
                  <a:gd name="T58" fmla="*/ 82 w 100"/>
                  <a:gd name="T59" fmla="*/ 18 h 100"/>
                  <a:gd name="T60" fmla="*/ 15 w 100"/>
                  <a:gd name="T61" fmla="*/ 52 h 100"/>
                  <a:gd name="T62" fmla="*/ 15 w 100"/>
                  <a:gd name="T63" fmla="*/ 48 h 100"/>
                  <a:gd name="T64" fmla="*/ 52 w 100"/>
                  <a:gd name="T65" fmla="*/ 48 h 100"/>
                  <a:gd name="T66" fmla="*/ 52 w 100"/>
                  <a:gd name="T67" fmla="*/ 52 h 100"/>
                  <a:gd name="T68" fmla="*/ 15 w 100"/>
                  <a:gd name="T69" fmla="*/ 52 h 100"/>
                  <a:gd name="T70" fmla="*/ 82 w 100"/>
                  <a:gd name="T71" fmla="*/ 50 h 100"/>
                  <a:gd name="T72" fmla="*/ 85 w 100"/>
                  <a:gd name="T73" fmla="*/ 47 h 100"/>
                  <a:gd name="T74" fmla="*/ 89 w 100"/>
                  <a:gd name="T75" fmla="*/ 50 h 100"/>
                  <a:gd name="T76" fmla="*/ 85 w 100"/>
                  <a:gd name="T77" fmla="*/ 54 h 100"/>
                  <a:gd name="T78" fmla="*/ 82 w 100"/>
                  <a:gd name="T79" fmla="*/ 50 h 100"/>
                  <a:gd name="T80" fmla="*/ 15 w 100"/>
                  <a:gd name="T81" fmla="*/ 80 h 100"/>
                  <a:gd name="T82" fmla="*/ 52 w 100"/>
                  <a:gd name="T83" fmla="*/ 80 h 100"/>
                  <a:gd name="T84" fmla="*/ 52 w 100"/>
                  <a:gd name="T85" fmla="*/ 84 h 100"/>
                  <a:gd name="T86" fmla="*/ 15 w 100"/>
                  <a:gd name="T87" fmla="*/ 84 h 100"/>
                  <a:gd name="T88" fmla="*/ 15 w 100"/>
                  <a:gd name="T89" fmla="*/ 80 h 100"/>
                  <a:gd name="T90" fmla="*/ 89 w 100"/>
                  <a:gd name="T91" fmla="*/ 82 h 100"/>
                  <a:gd name="T92" fmla="*/ 85 w 100"/>
                  <a:gd name="T93" fmla="*/ 86 h 100"/>
                  <a:gd name="T94" fmla="*/ 82 w 100"/>
                  <a:gd name="T95" fmla="*/ 82 h 100"/>
                  <a:gd name="T96" fmla="*/ 85 w 100"/>
                  <a:gd name="T97" fmla="*/ 79 h 100"/>
                  <a:gd name="T98" fmla="*/ 89 w 100"/>
                  <a:gd name="T99" fmla="*/ 8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0" h="100">
                    <a:moveTo>
                      <a:pt x="0" y="0"/>
                    </a:moveTo>
                    <a:cubicBezTo>
                      <a:pt x="0" y="100"/>
                      <a:pt x="0" y="100"/>
                      <a:pt x="0" y="100"/>
                    </a:cubicBezTo>
                    <a:cubicBezTo>
                      <a:pt x="100" y="100"/>
                      <a:pt x="100" y="100"/>
                      <a:pt x="100" y="100"/>
                    </a:cubicBezTo>
                    <a:cubicBezTo>
                      <a:pt x="100" y="0"/>
                      <a:pt x="100" y="0"/>
                      <a:pt x="100" y="0"/>
                    </a:cubicBezTo>
                    <a:lnTo>
                      <a:pt x="0" y="0"/>
                    </a:lnTo>
                    <a:close/>
                    <a:moveTo>
                      <a:pt x="96" y="4"/>
                    </a:moveTo>
                    <a:cubicBezTo>
                      <a:pt x="96" y="32"/>
                      <a:pt x="96" y="32"/>
                      <a:pt x="96" y="32"/>
                    </a:cubicBezTo>
                    <a:cubicBezTo>
                      <a:pt x="4" y="32"/>
                      <a:pt x="4" y="32"/>
                      <a:pt x="4" y="32"/>
                    </a:cubicBezTo>
                    <a:cubicBezTo>
                      <a:pt x="4" y="4"/>
                      <a:pt x="4" y="4"/>
                      <a:pt x="4" y="4"/>
                    </a:cubicBezTo>
                    <a:lnTo>
                      <a:pt x="96" y="4"/>
                    </a:lnTo>
                    <a:close/>
                    <a:moveTo>
                      <a:pt x="96" y="36"/>
                    </a:moveTo>
                    <a:cubicBezTo>
                      <a:pt x="96" y="64"/>
                      <a:pt x="96" y="64"/>
                      <a:pt x="96" y="64"/>
                    </a:cubicBezTo>
                    <a:cubicBezTo>
                      <a:pt x="4" y="64"/>
                      <a:pt x="4" y="64"/>
                      <a:pt x="4" y="64"/>
                    </a:cubicBezTo>
                    <a:cubicBezTo>
                      <a:pt x="4" y="36"/>
                      <a:pt x="4" y="36"/>
                      <a:pt x="4" y="36"/>
                    </a:cubicBezTo>
                    <a:lnTo>
                      <a:pt x="96" y="36"/>
                    </a:lnTo>
                    <a:close/>
                    <a:moveTo>
                      <a:pt x="4" y="96"/>
                    </a:moveTo>
                    <a:cubicBezTo>
                      <a:pt x="4" y="68"/>
                      <a:pt x="4" y="68"/>
                      <a:pt x="4" y="68"/>
                    </a:cubicBezTo>
                    <a:cubicBezTo>
                      <a:pt x="96" y="68"/>
                      <a:pt x="96" y="68"/>
                      <a:pt x="96" y="68"/>
                    </a:cubicBezTo>
                    <a:cubicBezTo>
                      <a:pt x="96" y="96"/>
                      <a:pt x="96" y="96"/>
                      <a:pt x="96" y="96"/>
                    </a:cubicBezTo>
                    <a:lnTo>
                      <a:pt x="4" y="96"/>
                    </a:lnTo>
                    <a:close/>
                    <a:moveTo>
                      <a:pt x="52" y="20"/>
                    </a:moveTo>
                    <a:cubicBezTo>
                      <a:pt x="15" y="20"/>
                      <a:pt x="15" y="20"/>
                      <a:pt x="15" y="20"/>
                    </a:cubicBezTo>
                    <a:cubicBezTo>
                      <a:pt x="15" y="16"/>
                      <a:pt x="15" y="16"/>
                      <a:pt x="15" y="16"/>
                    </a:cubicBezTo>
                    <a:cubicBezTo>
                      <a:pt x="52" y="16"/>
                      <a:pt x="52" y="16"/>
                      <a:pt x="52" y="16"/>
                    </a:cubicBezTo>
                    <a:lnTo>
                      <a:pt x="52" y="20"/>
                    </a:lnTo>
                    <a:close/>
                    <a:moveTo>
                      <a:pt x="82" y="18"/>
                    </a:moveTo>
                    <a:cubicBezTo>
                      <a:pt x="82" y="16"/>
                      <a:pt x="83" y="15"/>
                      <a:pt x="85" y="15"/>
                    </a:cubicBezTo>
                    <a:cubicBezTo>
                      <a:pt x="87" y="15"/>
                      <a:pt x="89" y="16"/>
                      <a:pt x="89" y="18"/>
                    </a:cubicBezTo>
                    <a:cubicBezTo>
                      <a:pt x="89" y="20"/>
                      <a:pt x="87" y="22"/>
                      <a:pt x="85" y="22"/>
                    </a:cubicBezTo>
                    <a:cubicBezTo>
                      <a:pt x="83" y="22"/>
                      <a:pt x="82" y="20"/>
                      <a:pt x="82" y="18"/>
                    </a:cubicBezTo>
                    <a:close/>
                    <a:moveTo>
                      <a:pt x="15" y="52"/>
                    </a:moveTo>
                    <a:cubicBezTo>
                      <a:pt x="15" y="48"/>
                      <a:pt x="15" y="48"/>
                      <a:pt x="15" y="48"/>
                    </a:cubicBezTo>
                    <a:cubicBezTo>
                      <a:pt x="52" y="48"/>
                      <a:pt x="52" y="48"/>
                      <a:pt x="52" y="48"/>
                    </a:cubicBezTo>
                    <a:cubicBezTo>
                      <a:pt x="52" y="52"/>
                      <a:pt x="52" y="52"/>
                      <a:pt x="52" y="52"/>
                    </a:cubicBezTo>
                    <a:lnTo>
                      <a:pt x="15" y="52"/>
                    </a:lnTo>
                    <a:close/>
                    <a:moveTo>
                      <a:pt x="82" y="50"/>
                    </a:moveTo>
                    <a:cubicBezTo>
                      <a:pt x="82" y="48"/>
                      <a:pt x="83" y="47"/>
                      <a:pt x="85" y="47"/>
                    </a:cubicBezTo>
                    <a:cubicBezTo>
                      <a:pt x="87" y="47"/>
                      <a:pt x="89" y="48"/>
                      <a:pt x="89" y="50"/>
                    </a:cubicBezTo>
                    <a:cubicBezTo>
                      <a:pt x="89" y="52"/>
                      <a:pt x="87" y="54"/>
                      <a:pt x="85" y="54"/>
                    </a:cubicBezTo>
                    <a:cubicBezTo>
                      <a:pt x="83" y="54"/>
                      <a:pt x="82" y="52"/>
                      <a:pt x="82" y="50"/>
                    </a:cubicBezTo>
                    <a:close/>
                    <a:moveTo>
                      <a:pt x="15" y="80"/>
                    </a:moveTo>
                    <a:cubicBezTo>
                      <a:pt x="52" y="80"/>
                      <a:pt x="52" y="80"/>
                      <a:pt x="52" y="80"/>
                    </a:cubicBezTo>
                    <a:cubicBezTo>
                      <a:pt x="52" y="84"/>
                      <a:pt x="52" y="84"/>
                      <a:pt x="52" y="84"/>
                    </a:cubicBezTo>
                    <a:cubicBezTo>
                      <a:pt x="15" y="84"/>
                      <a:pt x="15" y="84"/>
                      <a:pt x="15" y="84"/>
                    </a:cubicBezTo>
                    <a:lnTo>
                      <a:pt x="15" y="80"/>
                    </a:lnTo>
                    <a:close/>
                    <a:moveTo>
                      <a:pt x="89" y="82"/>
                    </a:moveTo>
                    <a:cubicBezTo>
                      <a:pt x="89" y="84"/>
                      <a:pt x="87" y="86"/>
                      <a:pt x="85" y="86"/>
                    </a:cubicBezTo>
                    <a:cubicBezTo>
                      <a:pt x="83" y="86"/>
                      <a:pt x="82" y="84"/>
                      <a:pt x="82" y="82"/>
                    </a:cubicBezTo>
                    <a:cubicBezTo>
                      <a:pt x="82" y="80"/>
                      <a:pt x="83" y="79"/>
                      <a:pt x="85" y="79"/>
                    </a:cubicBezTo>
                    <a:cubicBezTo>
                      <a:pt x="87" y="79"/>
                      <a:pt x="89" y="80"/>
                      <a:pt x="89" y="82"/>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8" name="Freeform 189"/>
              <p:cNvSpPr>
                <a:spLocks noEditPoints="1"/>
              </p:cNvSpPr>
              <p:nvPr userDrawn="1"/>
            </p:nvSpPr>
            <p:spPr bwMode="auto">
              <a:xfrm>
                <a:off x="1270" y="2062"/>
                <a:ext cx="170" cy="170"/>
              </a:xfrm>
              <a:custGeom>
                <a:avLst/>
                <a:gdLst>
                  <a:gd name="T0" fmla="*/ 0 w 101"/>
                  <a:gd name="T1" fmla="*/ 0 h 101"/>
                  <a:gd name="T2" fmla="*/ 0 w 101"/>
                  <a:gd name="T3" fmla="*/ 101 h 101"/>
                  <a:gd name="T4" fmla="*/ 101 w 101"/>
                  <a:gd name="T5" fmla="*/ 101 h 101"/>
                  <a:gd name="T6" fmla="*/ 101 w 101"/>
                  <a:gd name="T7" fmla="*/ 0 h 101"/>
                  <a:gd name="T8" fmla="*/ 0 w 101"/>
                  <a:gd name="T9" fmla="*/ 0 h 101"/>
                  <a:gd name="T10" fmla="*/ 96 w 101"/>
                  <a:gd name="T11" fmla="*/ 5 h 101"/>
                  <a:gd name="T12" fmla="*/ 96 w 101"/>
                  <a:gd name="T13" fmla="*/ 32 h 101"/>
                  <a:gd name="T14" fmla="*/ 5 w 101"/>
                  <a:gd name="T15" fmla="*/ 32 h 101"/>
                  <a:gd name="T16" fmla="*/ 5 w 101"/>
                  <a:gd name="T17" fmla="*/ 5 h 101"/>
                  <a:gd name="T18" fmla="*/ 96 w 101"/>
                  <a:gd name="T19" fmla="*/ 5 h 101"/>
                  <a:gd name="T20" fmla="*/ 96 w 101"/>
                  <a:gd name="T21" fmla="*/ 37 h 101"/>
                  <a:gd name="T22" fmla="*/ 96 w 101"/>
                  <a:gd name="T23" fmla="*/ 64 h 101"/>
                  <a:gd name="T24" fmla="*/ 5 w 101"/>
                  <a:gd name="T25" fmla="*/ 64 h 101"/>
                  <a:gd name="T26" fmla="*/ 5 w 101"/>
                  <a:gd name="T27" fmla="*/ 37 h 101"/>
                  <a:gd name="T28" fmla="*/ 96 w 101"/>
                  <a:gd name="T29" fmla="*/ 37 h 101"/>
                  <a:gd name="T30" fmla="*/ 5 w 101"/>
                  <a:gd name="T31" fmla="*/ 96 h 101"/>
                  <a:gd name="T32" fmla="*/ 5 w 101"/>
                  <a:gd name="T33" fmla="*/ 69 h 101"/>
                  <a:gd name="T34" fmla="*/ 96 w 101"/>
                  <a:gd name="T35" fmla="*/ 69 h 101"/>
                  <a:gd name="T36" fmla="*/ 96 w 101"/>
                  <a:gd name="T37" fmla="*/ 96 h 101"/>
                  <a:gd name="T38" fmla="*/ 5 w 101"/>
                  <a:gd name="T39" fmla="*/ 96 h 101"/>
                  <a:gd name="T40" fmla="*/ 53 w 101"/>
                  <a:gd name="T41" fmla="*/ 21 h 101"/>
                  <a:gd name="T42" fmla="*/ 15 w 101"/>
                  <a:gd name="T43" fmla="*/ 21 h 101"/>
                  <a:gd name="T44" fmla="*/ 15 w 101"/>
                  <a:gd name="T45" fmla="*/ 16 h 101"/>
                  <a:gd name="T46" fmla="*/ 53 w 101"/>
                  <a:gd name="T47" fmla="*/ 16 h 101"/>
                  <a:gd name="T48" fmla="*/ 53 w 101"/>
                  <a:gd name="T49" fmla="*/ 21 h 101"/>
                  <a:gd name="T50" fmla="*/ 82 w 101"/>
                  <a:gd name="T51" fmla="*/ 19 h 101"/>
                  <a:gd name="T52" fmla="*/ 86 w 101"/>
                  <a:gd name="T53" fmla="*/ 15 h 101"/>
                  <a:gd name="T54" fmla="*/ 89 w 101"/>
                  <a:gd name="T55" fmla="*/ 19 h 101"/>
                  <a:gd name="T56" fmla="*/ 86 w 101"/>
                  <a:gd name="T57" fmla="*/ 22 h 101"/>
                  <a:gd name="T58" fmla="*/ 82 w 101"/>
                  <a:gd name="T59" fmla="*/ 19 h 101"/>
                  <a:gd name="T60" fmla="*/ 15 w 101"/>
                  <a:gd name="T61" fmla="*/ 53 h 101"/>
                  <a:gd name="T62" fmla="*/ 15 w 101"/>
                  <a:gd name="T63" fmla="*/ 48 h 101"/>
                  <a:gd name="T64" fmla="*/ 53 w 101"/>
                  <a:gd name="T65" fmla="*/ 48 h 101"/>
                  <a:gd name="T66" fmla="*/ 53 w 101"/>
                  <a:gd name="T67" fmla="*/ 53 h 101"/>
                  <a:gd name="T68" fmla="*/ 15 w 101"/>
                  <a:gd name="T69" fmla="*/ 53 h 101"/>
                  <a:gd name="T70" fmla="*/ 82 w 101"/>
                  <a:gd name="T71" fmla="*/ 51 h 101"/>
                  <a:gd name="T72" fmla="*/ 86 w 101"/>
                  <a:gd name="T73" fmla="*/ 47 h 101"/>
                  <a:gd name="T74" fmla="*/ 89 w 101"/>
                  <a:gd name="T75" fmla="*/ 51 h 101"/>
                  <a:gd name="T76" fmla="*/ 86 w 101"/>
                  <a:gd name="T77" fmla="*/ 54 h 101"/>
                  <a:gd name="T78" fmla="*/ 82 w 101"/>
                  <a:gd name="T79" fmla="*/ 51 h 101"/>
                  <a:gd name="T80" fmla="*/ 15 w 101"/>
                  <a:gd name="T81" fmla="*/ 80 h 101"/>
                  <a:gd name="T82" fmla="*/ 53 w 101"/>
                  <a:gd name="T83" fmla="*/ 80 h 101"/>
                  <a:gd name="T84" fmla="*/ 53 w 101"/>
                  <a:gd name="T85" fmla="*/ 85 h 101"/>
                  <a:gd name="T86" fmla="*/ 15 w 101"/>
                  <a:gd name="T87" fmla="*/ 85 h 101"/>
                  <a:gd name="T88" fmla="*/ 15 w 101"/>
                  <a:gd name="T89" fmla="*/ 80 h 101"/>
                  <a:gd name="T90" fmla="*/ 89 w 101"/>
                  <a:gd name="T91" fmla="*/ 83 h 101"/>
                  <a:gd name="T92" fmla="*/ 86 w 101"/>
                  <a:gd name="T93" fmla="*/ 86 h 101"/>
                  <a:gd name="T94" fmla="*/ 82 w 101"/>
                  <a:gd name="T95" fmla="*/ 83 h 101"/>
                  <a:gd name="T96" fmla="*/ 86 w 101"/>
                  <a:gd name="T97" fmla="*/ 79 h 101"/>
                  <a:gd name="T98" fmla="*/ 89 w 101"/>
                  <a:gd name="T99" fmla="*/ 83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1" h="101">
                    <a:moveTo>
                      <a:pt x="0" y="0"/>
                    </a:moveTo>
                    <a:cubicBezTo>
                      <a:pt x="0" y="101"/>
                      <a:pt x="0" y="101"/>
                      <a:pt x="0" y="101"/>
                    </a:cubicBezTo>
                    <a:cubicBezTo>
                      <a:pt x="101" y="101"/>
                      <a:pt x="101" y="101"/>
                      <a:pt x="101" y="101"/>
                    </a:cubicBezTo>
                    <a:cubicBezTo>
                      <a:pt x="101" y="0"/>
                      <a:pt x="101" y="0"/>
                      <a:pt x="101" y="0"/>
                    </a:cubicBezTo>
                    <a:lnTo>
                      <a:pt x="0" y="0"/>
                    </a:lnTo>
                    <a:close/>
                    <a:moveTo>
                      <a:pt x="96" y="5"/>
                    </a:moveTo>
                    <a:cubicBezTo>
                      <a:pt x="96" y="32"/>
                      <a:pt x="96" y="32"/>
                      <a:pt x="96" y="32"/>
                    </a:cubicBezTo>
                    <a:cubicBezTo>
                      <a:pt x="5" y="32"/>
                      <a:pt x="5" y="32"/>
                      <a:pt x="5" y="32"/>
                    </a:cubicBezTo>
                    <a:cubicBezTo>
                      <a:pt x="5" y="5"/>
                      <a:pt x="5" y="5"/>
                      <a:pt x="5" y="5"/>
                    </a:cubicBezTo>
                    <a:lnTo>
                      <a:pt x="96" y="5"/>
                    </a:lnTo>
                    <a:close/>
                    <a:moveTo>
                      <a:pt x="96" y="37"/>
                    </a:moveTo>
                    <a:cubicBezTo>
                      <a:pt x="96" y="64"/>
                      <a:pt x="96" y="64"/>
                      <a:pt x="96" y="64"/>
                    </a:cubicBezTo>
                    <a:cubicBezTo>
                      <a:pt x="5" y="64"/>
                      <a:pt x="5" y="64"/>
                      <a:pt x="5" y="64"/>
                    </a:cubicBezTo>
                    <a:cubicBezTo>
                      <a:pt x="5" y="37"/>
                      <a:pt x="5" y="37"/>
                      <a:pt x="5" y="37"/>
                    </a:cubicBezTo>
                    <a:lnTo>
                      <a:pt x="96" y="37"/>
                    </a:lnTo>
                    <a:close/>
                    <a:moveTo>
                      <a:pt x="5" y="96"/>
                    </a:moveTo>
                    <a:cubicBezTo>
                      <a:pt x="5" y="69"/>
                      <a:pt x="5" y="69"/>
                      <a:pt x="5" y="69"/>
                    </a:cubicBezTo>
                    <a:cubicBezTo>
                      <a:pt x="96" y="69"/>
                      <a:pt x="96" y="69"/>
                      <a:pt x="96" y="69"/>
                    </a:cubicBezTo>
                    <a:cubicBezTo>
                      <a:pt x="96" y="96"/>
                      <a:pt x="96" y="96"/>
                      <a:pt x="96" y="96"/>
                    </a:cubicBezTo>
                    <a:lnTo>
                      <a:pt x="5" y="96"/>
                    </a:lnTo>
                    <a:close/>
                    <a:moveTo>
                      <a:pt x="53" y="21"/>
                    </a:moveTo>
                    <a:cubicBezTo>
                      <a:pt x="15" y="21"/>
                      <a:pt x="15" y="21"/>
                      <a:pt x="15" y="21"/>
                    </a:cubicBezTo>
                    <a:cubicBezTo>
                      <a:pt x="15" y="16"/>
                      <a:pt x="15" y="16"/>
                      <a:pt x="15" y="16"/>
                    </a:cubicBezTo>
                    <a:cubicBezTo>
                      <a:pt x="53" y="16"/>
                      <a:pt x="53" y="16"/>
                      <a:pt x="53" y="16"/>
                    </a:cubicBezTo>
                    <a:lnTo>
                      <a:pt x="53" y="21"/>
                    </a:lnTo>
                    <a:close/>
                    <a:moveTo>
                      <a:pt x="82" y="19"/>
                    </a:moveTo>
                    <a:cubicBezTo>
                      <a:pt x="82" y="17"/>
                      <a:pt x="84" y="15"/>
                      <a:pt x="86" y="15"/>
                    </a:cubicBezTo>
                    <a:cubicBezTo>
                      <a:pt x="88" y="15"/>
                      <a:pt x="89" y="17"/>
                      <a:pt x="89" y="19"/>
                    </a:cubicBezTo>
                    <a:cubicBezTo>
                      <a:pt x="89" y="20"/>
                      <a:pt x="88" y="22"/>
                      <a:pt x="86" y="22"/>
                    </a:cubicBezTo>
                    <a:cubicBezTo>
                      <a:pt x="84" y="22"/>
                      <a:pt x="82" y="20"/>
                      <a:pt x="82" y="19"/>
                    </a:cubicBezTo>
                    <a:close/>
                    <a:moveTo>
                      <a:pt x="15" y="53"/>
                    </a:moveTo>
                    <a:cubicBezTo>
                      <a:pt x="15" y="48"/>
                      <a:pt x="15" y="48"/>
                      <a:pt x="15" y="48"/>
                    </a:cubicBezTo>
                    <a:cubicBezTo>
                      <a:pt x="53" y="48"/>
                      <a:pt x="53" y="48"/>
                      <a:pt x="53" y="48"/>
                    </a:cubicBezTo>
                    <a:cubicBezTo>
                      <a:pt x="53" y="53"/>
                      <a:pt x="53" y="53"/>
                      <a:pt x="53" y="53"/>
                    </a:cubicBezTo>
                    <a:lnTo>
                      <a:pt x="15" y="53"/>
                    </a:lnTo>
                    <a:close/>
                    <a:moveTo>
                      <a:pt x="82" y="51"/>
                    </a:moveTo>
                    <a:cubicBezTo>
                      <a:pt x="82" y="49"/>
                      <a:pt x="84" y="47"/>
                      <a:pt x="86" y="47"/>
                    </a:cubicBezTo>
                    <a:cubicBezTo>
                      <a:pt x="88" y="47"/>
                      <a:pt x="89" y="49"/>
                      <a:pt x="89" y="51"/>
                    </a:cubicBezTo>
                    <a:cubicBezTo>
                      <a:pt x="89" y="52"/>
                      <a:pt x="88" y="54"/>
                      <a:pt x="86" y="54"/>
                    </a:cubicBezTo>
                    <a:cubicBezTo>
                      <a:pt x="84" y="54"/>
                      <a:pt x="82" y="52"/>
                      <a:pt x="82" y="51"/>
                    </a:cubicBezTo>
                    <a:close/>
                    <a:moveTo>
                      <a:pt x="15" y="80"/>
                    </a:moveTo>
                    <a:cubicBezTo>
                      <a:pt x="53" y="80"/>
                      <a:pt x="53" y="80"/>
                      <a:pt x="53" y="80"/>
                    </a:cubicBezTo>
                    <a:cubicBezTo>
                      <a:pt x="53" y="85"/>
                      <a:pt x="53" y="85"/>
                      <a:pt x="53" y="85"/>
                    </a:cubicBezTo>
                    <a:cubicBezTo>
                      <a:pt x="15" y="85"/>
                      <a:pt x="15" y="85"/>
                      <a:pt x="15" y="85"/>
                    </a:cubicBezTo>
                    <a:lnTo>
                      <a:pt x="15" y="80"/>
                    </a:lnTo>
                    <a:close/>
                    <a:moveTo>
                      <a:pt x="89" y="83"/>
                    </a:moveTo>
                    <a:cubicBezTo>
                      <a:pt x="89" y="84"/>
                      <a:pt x="88" y="86"/>
                      <a:pt x="86" y="86"/>
                    </a:cubicBezTo>
                    <a:cubicBezTo>
                      <a:pt x="84" y="86"/>
                      <a:pt x="82" y="84"/>
                      <a:pt x="82" y="83"/>
                    </a:cubicBezTo>
                    <a:cubicBezTo>
                      <a:pt x="82" y="81"/>
                      <a:pt x="84" y="79"/>
                      <a:pt x="86" y="79"/>
                    </a:cubicBezTo>
                    <a:cubicBezTo>
                      <a:pt x="88" y="79"/>
                      <a:pt x="89" y="81"/>
                      <a:pt x="89" y="83"/>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9" name="Freeform 190"/>
              <p:cNvSpPr>
                <a:spLocks noEditPoints="1"/>
              </p:cNvSpPr>
              <p:nvPr userDrawn="1"/>
            </p:nvSpPr>
            <p:spPr bwMode="auto">
              <a:xfrm>
                <a:off x="159" y="2486"/>
                <a:ext cx="169" cy="169"/>
              </a:xfrm>
              <a:custGeom>
                <a:avLst/>
                <a:gdLst>
                  <a:gd name="T0" fmla="*/ 0 w 101"/>
                  <a:gd name="T1" fmla="*/ 0 h 101"/>
                  <a:gd name="T2" fmla="*/ 0 w 101"/>
                  <a:gd name="T3" fmla="*/ 101 h 101"/>
                  <a:gd name="T4" fmla="*/ 101 w 101"/>
                  <a:gd name="T5" fmla="*/ 101 h 101"/>
                  <a:gd name="T6" fmla="*/ 101 w 101"/>
                  <a:gd name="T7" fmla="*/ 0 h 101"/>
                  <a:gd name="T8" fmla="*/ 0 w 101"/>
                  <a:gd name="T9" fmla="*/ 0 h 101"/>
                  <a:gd name="T10" fmla="*/ 96 w 101"/>
                  <a:gd name="T11" fmla="*/ 5 h 101"/>
                  <a:gd name="T12" fmla="*/ 96 w 101"/>
                  <a:gd name="T13" fmla="*/ 32 h 101"/>
                  <a:gd name="T14" fmla="*/ 5 w 101"/>
                  <a:gd name="T15" fmla="*/ 32 h 101"/>
                  <a:gd name="T16" fmla="*/ 5 w 101"/>
                  <a:gd name="T17" fmla="*/ 5 h 101"/>
                  <a:gd name="T18" fmla="*/ 96 w 101"/>
                  <a:gd name="T19" fmla="*/ 5 h 101"/>
                  <a:gd name="T20" fmla="*/ 96 w 101"/>
                  <a:gd name="T21" fmla="*/ 37 h 101"/>
                  <a:gd name="T22" fmla="*/ 96 w 101"/>
                  <a:gd name="T23" fmla="*/ 64 h 101"/>
                  <a:gd name="T24" fmla="*/ 5 w 101"/>
                  <a:gd name="T25" fmla="*/ 64 h 101"/>
                  <a:gd name="T26" fmla="*/ 5 w 101"/>
                  <a:gd name="T27" fmla="*/ 37 h 101"/>
                  <a:gd name="T28" fmla="*/ 96 w 101"/>
                  <a:gd name="T29" fmla="*/ 37 h 101"/>
                  <a:gd name="T30" fmla="*/ 5 w 101"/>
                  <a:gd name="T31" fmla="*/ 96 h 101"/>
                  <a:gd name="T32" fmla="*/ 5 w 101"/>
                  <a:gd name="T33" fmla="*/ 69 h 101"/>
                  <a:gd name="T34" fmla="*/ 96 w 101"/>
                  <a:gd name="T35" fmla="*/ 69 h 101"/>
                  <a:gd name="T36" fmla="*/ 96 w 101"/>
                  <a:gd name="T37" fmla="*/ 96 h 101"/>
                  <a:gd name="T38" fmla="*/ 5 w 101"/>
                  <a:gd name="T39" fmla="*/ 96 h 101"/>
                  <a:gd name="T40" fmla="*/ 53 w 101"/>
                  <a:gd name="T41" fmla="*/ 21 h 101"/>
                  <a:gd name="T42" fmla="*/ 15 w 101"/>
                  <a:gd name="T43" fmla="*/ 21 h 101"/>
                  <a:gd name="T44" fmla="*/ 15 w 101"/>
                  <a:gd name="T45" fmla="*/ 16 h 101"/>
                  <a:gd name="T46" fmla="*/ 53 w 101"/>
                  <a:gd name="T47" fmla="*/ 16 h 101"/>
                  <a:gd name="T48" fmla="*/ 53 w 101"/>
                  <a:gd name="T49" fmla="*/ 21 h 101"/>
                  <a:gd name="T50" fmla="*/ 82 w 101"/>
                  <a:gd name="T51" fmla="*/ 18 h 101"/>
                  <a:gd name="T52" fmla="*/ 86 w 101"/>
                  <a:gd name="T53" fmla="*/ 15 h 101"/>
                  <a:gd name="T54" fmla="*/ 89 w 101"/>
                  <a:gd name="T55" fmla="*/ 18 h 101"/>
                  <a:gd name="T56" fmla="*/ 86 w 101"/>
                  <a:gd name="T57" fmla="*/ 22 h 101"/>
                  <a:gd name="T58" fmla="*/ 82 w 101"/>
                  <a:gd name="T59" fmla="*/ 18 h 101"/>
                  <a:gd name="T60" fmla="*/ 15 w 101"/>
                  <a:gd name="T61" fmla="*/ 53 h 101"/>
                  <a:gd name="T62" fmla="*/ 15 w 101"/>
                  <a:gd name="T63" fmla="*/ 48 h 101"/>
                  <a:gd name="T64" fmla="*/ 53 w 101"/>
                  <a:gd name="T65" fmla="*/ 48 h 101"/>
                  <a:gd name="T66" fmla="*/ 53 w 101"/>
                  <a:gd name="T67" fmla="*/ 53 h 101"/>
                  <a:gd name="T68" fmla="*/ 15 w 101"/>
                  <a:gd name="T69" fmla="*/ 53 h 101"/>
                  <a:gd name="T70" fmla="*/ 82 w 101"/>
                  <a:gd name="T71" fmla="*/ 50 h 101"/>
                  <a:gd name="T72" fmla="*/ 86 w 101"/>
                  <a:gd name="T73" fmla="*/ 47 h 101"/>
                  <a:gd name="T74" fmla="*/ 89 w 101"/>
                  <a:gd name="T75" fmla="*/ 50 h 101"/>
                  <a:gd name="T76" fmla="*/ 86 w 101"/>
                  <a:gd name="T77" fmla="*/ 54 h 101"/>
                  <a:gd name="T78" fmla="*/ 82 w 101"/>
                  <a:gd name="T79" fmla="*/ 50 h 101"/>
                  <a:gd name="T80" fmla="*/ 15 w 101"/>
                  <a:gd name="T81" fmla="*/ 80 h 101"/>
                  <a:gd name="T82" fmla="*/ 53 w 101"/>
                  <a:gd name="T83" fmla="*/ 80 h 101"/>
                  <a:gd name="T84" fmla="*/ 53 w 101"/>
                  <a:gd name="T85" fmla="*/ 85 h 101"/>
                  <a:gd name="T86" fmla="*/ 15 w 101"/>
                  <a:gd name="T87" fmla="*/ 85 h 101"/>
                  <a:gd name="T88" fmla="*/ 15 w 101"/>
                  <a:gd name="T89" fmla="*/ 80 h 101"/>
                  <a:gd name="T90" fmla="*/ 89 w 101"/>
                  <a:gd name="T91" fmla="*/ 82 h 101"/>
                  <a:gd name="T92" fmla="*/ 86 w 101"/>
                  <a:gd name="T93" fmla="*/ 86 h 101"/>
                  <a:gd name="T94" fmla="*/ 82 w 101"/>
                  <a:gd name="T95" fmla="*/ 82 h 101"/>
                  <a:gd name="T96" fmla="*/ 86 w 101"/>
                  <a:gd name="T97" fmla="*/ 79 h 101"/>
                  <a:gd name="T98" fmla="*/ 89 w 101"/>
                  <a:gd name="T99" fmla="*/ 82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1" h="101">
                    <a:moveTo>
                      <a:pt x="0" y="0"/>
                    </a:moveTo>
                    <a:cubicBezTo>
                      <a:pt x="0" y="101"/>
                      <a:pt x="0" y="101"/>
                      <a:pt x="0" y="101"/>
                    </a:cubicBezTo>
                    <a:cubicBezTo>
                      <a:pt x="101" y="101"/>
                      <a:pt x="101" y="101"/>
                      <a:pt x="101" y="101"/>
                    </a:cubicBezTo>
                    <a:cubicBezTo>
                      <a:pt x="101" y="0"/>
                      <a:pt x="101" y="0"/>
                      <a:pt x="101" y="0"/>
                    </a:cubicBezTo>
                    <a:lnTo>
                      <a:pt x="0" y="0"/>
                    </a:lnTo>
                    <a:close/>
                    <a:moveTo>
                      <a:pt x="96" y="5"/>
                    </a:moveTo>
                    <a:cubicBezTo>
                      <a:pt x="96" y="32"/>
                      <a:pt x="96" y="32"/>
                      <a:pt x="96" y="32"/>
                    </a:cubicBezTo>
                    <a:cubicBezTo>
                      <a:pt x="5" y="32"/>
                      <a:pt x="5" y="32"/>
                      <a:pt x="5" y="32"/>
                    </a:cubicBezTo>
                    <a:cubicBezTo>
                      <a:pt x="5" y="5"/>
                      <a:pt x="5" y="5"/>
                      <a:pt x="5" y="5"/>
                    </a:cubicBezTo>
                    <a:lnTo>
                      <a:pt x="96" y="5"/>
                    </a:lnTo>
                    <a:close/>
                    <a:moveTo>
                      <a:pt x="96" y="37"/>
                    </a:moveTo>
                    <a:cubicBezTo>
                      <a:pt x="96" y="64"/>
                      <a:pt x="96" y="64"/>
                      <a:pt x="96" y="64"/>
                    </a:cubicBezTo>
                    <a:cubicBezTo>
                      <a:pt x="5" y="64"/>
                      <a:pt x="5" y="64"/>
                      <a:pt x="5" y="64"/>
                    </a:cubicBezTo>
                    <a:cubicBezTo>
                      <a:pt x="5" y="37"/>
                      <a:pt x="5" y="37"/>
                      <a:pt x="5" y="37"/>
                    </a:cubicBezTo>
                    <a:lnTo>
                      <a:pt x="96" y="37"/>
                    </a:lnTo>
                    <a:close/>
                    <a:moveTo>
                      <a:pt x="5" y="96"/>
                    </a:moveTo>
                    <a:cubicBezTo>
                      <a:pt x="5" y="69"/>
                      <a:pt x="5" y="69"/>
                      <a:pt x="5" y="69"/>
                    </a:cubicBezTo>
                    <a:cubicBezTo>
                      <a:pt x="96" y="69"/>
                      <a:pt x="96" y="69"/>
                      <a:pt x="96" y="69"/>
                    </a:cubicBezTo>
                    <a:cubicBezTo>
                      <a:pt x="96" y="96"/>
                      <a:pt x="96" y="96"/>
                      <a:pt x="96" y="96"/>
                    </a:cubicBezTo>
                    <a:lnTo>
                      <a:pt x="5" y="96"/>
                    </a:lnTo>
                    <a:close/>
                    <a:moveTo>
                      <a:pt x="53" y="21"/>
                    </a:moveTo>
                    <a:cubicBezTo>
                      <a:pt x="15" y="21"/>
                      <a:pt x="15" y="21"/>
                      <a:pt x="15" y="21"/>
                    </a:cubicBezTo>
                    <a:cubicBezTo>
                      <a:pt x="15" y="16"/>
                      <a:pt x="15" y="16"/>
                      <a:pt x="15" y="16"/>
                    </a:cubicBezTo>
                    <a:cubicBezTo>
                      <a:pt x="53" y="16"/>
                      <a:pt x="53" y="16"/>
                      <a:pt x="53" y="16"/>
                    </a:cubicBezTo>
                    <a:lnTo>
                      <a:pt x="53" y="21"/>
                    </a:lnTo>
                    <a:close/>
                    <a:moveTo>
                      <a:pt x="82" y="18"/>
                    </a:moveTo>
                    <a:cubicBezTo>
                      <a:pt x="82" y="17"/>
                      <a:pt x="84" y="15"/>
                      <a:pt x="86" y="15"/>
                    </a:cubicBezTo>
                    <a:cubicBezTo>
                      <a:pt x="87" y="15"/>
                      <a:pt x="89" y="17"/>
                      <a:pt x="89" y="18"/>
                    </a:cubicBezTo>
                    <a:cubicBezTo>
                      <a:pt x="89" y="20"/>
                      <a:pt x="87" y="22"/>
                      <a:pt x="86" y="22"/>
                    </a:cubicBezTo>
                    <a:cubicBezTo>
                      <a:pt x="84" y="22"/>
                      <a:pt x="82" y="20"/>
                      <a:pt x="82" y="18"/>
                    </a:cubicBezTo>
                    <a:close/>
                    <a:moveTo>
                      <a:pt x="15" y="53"/>
                    </a:moveTo>
                    <a:cubicBezTo>
                      <a:pt x="15" y="48"/>
                      <a:pt x="15" y="48"/>
                      <a:pt x="15" y="48"/>
                    </a:cubicBezTo>
                    <a:cubicBezTo>
                      <a:pt x="53" y="48"/>
                      <a:pt x="53" y="48"/>
                      <a:pt x="53" y="48"/>
                    </a:cubicBezTo>
                    <a:cubicBezTo>
                      <a:pt x="53" y="53"/>
                      <a:pt x="53" y="53"/>
                      <a:pt x="53" y="53"/>
                    </a:cubicBezTo>
                    <a:lnTo>
                      <a:pt x="15" y="53"/>
                    </a:lnTo>
                    <a:close/>
                    <a:moveTo>
                      <a:pt x="82" y="50"/>
                    </a:moveTo>
                    <a:cubicBezTo>
                      <a:pt x="82" y="49"/>
                      <a:pt x="84" y="47"/>
                      <a:pt x="86" y="47"/>
                    </a:cubicBezTo>
                    <a:cubicBezTo>
                      <a:pt x="87" y="47"/>
                      <a:pt x="89" y="49"/>
                      <a:pt x="89" y="50"/>
                    </a:cubicBezTo>
                    <a:cubicBezTo>
                      <a:pt x="89" y="52"/>
                      <a:pt x="87" y="54"/>
                      <a:pt x="86" y="54"/>
                    </a:cubicBezTo>
                    <a:cubicBezTo>
                      <a:pt x="84" y="54"/>
                      <a:pt x="82" y="52"/>
                      <a:pt x="82" y="50"/>
                    </a:cubicBezTo>
                    <a:close/>
                    <a:moveTo>
                      <a:pt x="15" y="80"/>
                    </a:moveTo>
                    <a:cubicBezTo>
                      <a:pt x="53" y="80"/>
                      <a:pt x="53" y="80"/>
                      <a:pt x="53" y="80"/>
                    </a:cubicBezTo>
                    <a:cubicBezTo>
                      <a:pt x="53" y="85"/>
                      <a:pt x="53" y="85"/>
                      <a:pt x="53" y="85"/>
                    </a:cubicBezTo>
                    <a:cubicBezTo>
                      <a:pt x="15" y="85"/>
                      <a:pt x="15" y="85"/>
                      <a:pt x="15" y="85"/>
                    </a:cubicBezTo>
                    <a:lnTo>
                      <a:pt x="15" y="80"/>
                    </a:lnTo>
                    <a:close/>
                    <a:moveTo>
                      <a:pt x="89" y="82"/>
                    </a:moveTo>
                    <a:cubicBezTo>
                      <a:pt x="89" y="84"/>
                      <a:pt x="87" y="86"/>
                      <a:pt x="86" y="86"/>
                    </a:cubicBezTo>
                    <a:cubicBezTo>
                      <a:pt x="84" y="86"/>
                      <a:pt x="82" y="84"/>
                      <a:pt x="82" y="82"/>
                    </a:cubicBezTo>
                    <a:cubicBezTo>
                      <a:pt x="82" y="81"/>
                      <a:pt x="84" y="79"/>
                      <a:pt x="86" y="79"/>
                    </a:cubicBezTo>
                    <a:cubicBezTo>
                      <a:pt x="87" y="79"/>
                      <a:pt x="89" y="81"/>
                      <a:pt x="89" y="82"/>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0" name="Freeform 191"/>
              <p:cNvSpPr>
                <a:spLocks/>
              </p:cNvSpPr>
              <p:nvPr userDrawn="1"/>
            </p:nvSpPr>
            <p:spPr bwMode="auto">
              <a:xfrm>
                <a:off x="227" y="430"/>
                <a:ext cx="147" cy="46"/>
              </a:xfrm>
              <a:custGeom>
                <a:avLst/>
                <a:gdLst>
                  <a:gd name="T0" fmla="*/ 0 w 87"/>
                  <a:gd name="T1" fmla="*/ 9 h 27"/>
                  <a:gd name="T2" fmla="*/ 0 w 87"/>
                  <a:gd name="T3" fmla="*/ 27 h 27"/>
                  <a:gd name="T4" fmla="*/ 87 w 87"/>
                  <a:gd name="T5" fmla="*/ 27 h 27"/>
                  <a:gd name="T6" fmla="*/ 87 w 87"/>
                  <a:gd name="T7" fmla="*/ 9 h 27"/>
                  <a:gd name="T8" fmla="*/ 0 w 87"/>
                  <a:gd name="T9" fmla="*/ 9 h 27"/>
                </a:gdLst>
                <a:ahLst/>
                <a:cxnLst>
                  <a:cxn ang="0">
                    <a:pos x="T0" y="T1"/>
                  </a:cxn>
                  <a:cxn ang="0">
                    <a:pos x="T2" y="T3"/>
                  </a:cxn>
                  <a:cxn ang="0">
                    <a:pos x="T4" y="T5"/>
                  </a:cxn>
                  <a:cxn ang="0">
                    <a:pos x="T6" y="T7"/>
                  </a:cxn>
                  <a:cxn ang="0">
                    <a:pos x="T8" y="T9"/>
                  </a:cxn>
                </a:cxnLst>
                <a:rect l="0" t="0" r="r" b="b"/>
                <a:pathLst>
                  <a:path w="87" h="27">
                    <a:moveTo>
                      <a:pt x="0" y="9"/>
                    </a:moveTo>
                    <a:cubicBezTo>
                      <a:pt x="0" y="27"/>
                      <a:pt x="0" y="27"/>
                      <a:pt x="0" y="27"/>
                    </a:cubicBezTo>
                    <a:cubicBezTo>
                      <a:pt x="87" y="27"/>
                      <a:pt x="87" y="27"/>
                      <a:pt x="87" y="27"/>
                    </a:cubicBezTo>
                    <a:cubicBezTo>
                      <a:pt x="87" y="9"/>
                      <a:pt x="87" y="9"/>
                      <a:pt x="87" y="9"/>
                    </a:cubicBezTo>
                    <a:cubicBezTo>
                      <a:pt x="55" y="0"/>
                      <a:pt x="29" y="0"/>
                      <a:pt x="0" y="9"/>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1" name="Rectangle 192"/>
              <p:cNvSpPr>
                <a:spLocks noChangeArrowheads="1"/>
              </p:cNvSpPr>
              <p:nvPr userDrawn="1"/>
            </p:nvSpPr>
            <p:spPr bwMode="auto">
              <a:xfrm>
                <a:off x="227" y="489"/>
                <a:ext cx="147" cy="32"/>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2" name="Freeform 193"/>
              <p:cNvSpPr>
                <a:spLocks/>
              </p:cNvSpPr>
              <p:nvPr userDrawn="1"/>
            </p:nvSpPr>
            <p:spPr bwMode="auto">
              <a:xfrm>
                <a:off x="227" y="534"/>
                <a:ext cx="147" cy="46"/>
              </a:xfrm>
              <a:custGeom>
                <a:avLst/>
                <a:gdLst>
                  <a:gd name="T0" fmla="*/ 0 w 87"/>
                  <a:gd name="T1" fmla="*/ 17 h 27"/>
                  <a:gd name="T2" fmla="*/ 87 w 87"/>
                  <a:gd name="T3" fmla="*/ 17 h 27"/>
                  <a:gd name="T4" fmla="*/ 87 w 87"/>
                  <a:gd name="T5" fmla="*/ 0 h 27"/>
                  <a:gd name="T6" fmla="*/ 0 w 87"/>
                  <a:gd name="T7" fmla="*/ 0 h 27"/>
                  <a:gd name="T8" fmla="*/ 0 w 87"/>
                  <a:gd name="T9" fmla="*/ 17 h 27"/>
                </a:gdLst>
                <a:ahLst/>
                <a:cxnLst>
                  <a:cxn ang="0">
                    <a:pos x="T0" y="T1"/>
                  </a:cxn>
                  <a:cxn ang="0">
                    <a:pos x="T2" y="T3"/>
                  </a:cxn>
                  <a:cxn ang="0">
                    <a:pos x="T4" y="T5"/>
                  </a:cxn>
                  <a:cxn ang="0">
                    <a:pos x="T6" y="T7"/>
                  </a:cxn>
                  <a:cxn ang="0">
                    <a:pos x="T8" y="T9"/>
                  </a:cxn>
                </a:cxnLst>
                <a:rect l="0" t="0" r="r" b="b"/>
                <a:pathLst>
                  <a:path w="87" h="27">
                    <a:moveTo>
                      <a:pt x="0" y="17"/>
                    </a:moveTo>
                    <a:cubicBezTo>
                      <a:pt x="32" y="27"/>
                      <a:pt x="58" y="26"/>
                      <a:pt x="87" y="17"/>
                    </a:cubicBezTo>
                    <a:cubicBezTo>
                      <a:pt x="87" y="0"/>
                      <a:pt x="87" y="0"/>
                      <a:pt x="87" y="0"/>
                    </a:cubicBezTo>
                    <a:cubicBezTo>
                      <a:pt x="0" y="0"/>
                      <a:pt x="0" y="0"/>
                      <a:pt x="0" y="0"/>
                    </a:cubicBezTo>
                    <a:lnTo>
                      <a:pt x="0" y="17"/>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3" name="Freeform 194"/>
              <p:cNvSpPr>
                <a:spLocks/>
              </p:cNvSpPr>
              <p:nvPr userDrawn="1"/>
            </p:nvSpPr>
            <p:spPr bwMode="auto">
              <a:xfrm>
                <a:off x="508" y="1314"/>
                <a:ext cx="146" cy="44"/>
              </a:xfrm>
              <a:custGeom>
                <a:avLst/>
                <a:gdLst>
                  <a:gd name="T0" fmla="*/ 0 w 87"/>
                  <a:gd name="T1" fmla="*/ 9 h 26"/>
                  <a:gd name="T2" fmla="*/ 0 w 87"/>
                  <a:gd name="T3" fmla="*/ 26 h 26"/>
                  <a:gd name="T4" fmla="*/ 87 w 87"/>
                  <a:gd name="T5" fmla="*/ 26 h 26"/>
                  <a:gd name="T6" fmla="*/ 87 w 87"/>
                  <a:gd name="T7" fmla="*/ 9 h 26"/>
                  <a:gd name="T8" fmla="*/ 0 w 87"/>
                  <a:gd name="T9" fmla="*/ 9 h 26"/>
                </a:gdLst>
                <a:ahLst/>
                <a:cxnLst>
                  <a:cxn ang="0">
                    <a:pos x="T0" y="T1"/>
                  </a:cxn>
                  <a:cxn ang="0">
                    <a:pos x="T2" y="T3"/>
                  </a:cxn>
                  <a:cxn ang="0">
                    <a:pos x="T4" y="T5"/>
                  </a:cxn>
                  <a:cxn ang="0">
                    <a:pos x="T6" y="T7"/>
                  </a:cxn>
                  <a:cxn ang="0">
                    <a:pos x="T8" y="T9"/>
                  </a:cxn>
                </a:cxnLst>
                <a:rect l="0" t="0" r="r" b="b"/>
                <a:pathLst>
                  <a:path w="87" h="26">
                    <a:moveTo>
                      <a:pt x="0" y="9"/>
                    </a:moveTo>
                    <a:cubicBezTo>
                      <a:pt x="0" y="26"/>
                      <a:pt x="0" y="26"/>
                      <a:pt x="0" y="26"/>
                    </a:cubicBezTo>
                    <a:cubicBezTo>
                      <a:pt x="87" y="26"/>
                      <a:pt x="87" y="26"/>
                      <a:pt x="87" y="26"/>
                    </a:cubicBezTo>
                    <a:cubicBezTo>
                      <a:pt x="87" y="9"/>
                      <a:pt x="87" y="9"/>
                      <a:pt x="87" y="9"/>
                    </a:cubicBezTo>
                    <a:cubicBezTo>
                      <a:pt x="55" y="0"/>
                      <a:pt x="29" y="0"/>
                      <a:pt x="0" y="9"/>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4" name="Rectangle 195"/>
              <p:cNvSpPr>
                <a:spLocks noChangeArrowheads="1"/>
              </p:cNvSpPr>
              <p:nvPr userDrawn="1"/>
            </p:nvSpPr>
            <p:spPr bwMode="auto">
              <a:xfrm>
                <a:off x="508" y="1371"/>
                <a:ext cx="146" cy="34"/>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5" name="Freeform 196"/>
              <p:cNvSpPr>
                <a:spLocks/>
              </p:cNvSpPr>
              <p:nvPr userDrawn="1"/>
            </p:nvSpPr>
            <p:spPr bwMode="auto">
              <a:xfrm>
                <a:off x="508" y="1418"/>
                <a:ext cx="146" cy="44"/>
              </a:xfrm>
              <a:custGeom>
                <a:avLst/>
                <a:gdLst>
                  <a:gd name="T0" fmla="*/ 0 w 87"/>
                  <a:gd name="T1" fmla="*/ 17 h 26"/>
                  <a:gd name="T2" fmla="*/ 87 w 87"/>
                  <a:gd name="T3" fmla="*/ 17 h 26"/>
                  <a:gd name="T4" fmla="*/ 87 w 87"/>
                  <a:gd name="T5" fmla="*/ 0 h 26"/>
                  <a:gd name="T6" fmla="*/ 0 w 87"/>
                  <a:gd name="T7" fmla="*/ 0 h 26"/>
                  <a:gd name="T8" fmla="*/ 0 w 87"/>
                  <a:gd name="T9" fmla="*/ 17 h 26"/>
                </a:gdLst>
                <a:ahLst/>
                <a:cxnLst>
                  <a:cxn ang="0">
                    <a:pos x="T0" y="T1"/>
                  </a:cxn>
                  <a:cxn ang="0">
                    <a:pos x="T2" y="T3"/>
                  </a:cxn>
                  <a:cxn ang="0">
                    <a:pos x="T4" y="T5"/>
                  </a:cxn>
                  <a:cxn ang="0">
                    <a:pos x="T6" y="T7"/>
                  </a:cxn>
                  <a:cxn ang="0">
                    <a:pos x="T8" y="T9"/>
                  </a:cxn>
                </a:cxnLst>
                <a:rect l="0" t="0" r="r" b="b"/>
                <a:pathLst>
                  <a:path w="87" h="26">
                    <a:moveTo>
                      <a:pt x="0" y="17"/>
                    </a:moveTo>
                    <a:cubicBezTo>
                      <a:pt x="32" y="26"/>
                      <a:pt x="58" y="26"/>
                      <a:pt x="87" y="17"/>
                    </a:cubicBezTo>
                    <a:cubicBezTo>
                      <a:pt x="87" y="0"/>
                      <a:pt x="87" y="0"/>
                      <a:pt x="87" y="0"/>
                    </a:cubicBezTo>
                    <a:cubicBezTo>
                      <a:pt x="0" y="0"/>
                      <a:pt x="0" y="0"/>
                      <a:pt x="0" y="0"/>
                    </a:cubicBezTo>
                    <a:lnTo>
                      <a:pt x="0" y="17"/>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6" name="Freeform 197"/>
              <p:cNvSpPr>
                <a:spLocks noEditPoints="1"/>
              </p:cNvSpPr>
              <p:nvPr userDrawn="1"/>
            </p:nvSpPr>
            <p:spPr bwMode="auto">
              <a:xfrm>
                <a:off x="551" y="1778"/>
                <a:ext cx="163" cy="163"/>
              </a:xfrm>
              <a:custGeom>
                <a:avLst/>
                <a:gdLst>
                  <a:gd name="T0" fmla="*/ 87 w 97"/>
                  <a:gd name="T1" fmla="*/ 0 h 97"/>
                  <a:gd name="T2" fmla="*/ 10 w 97"/>
                  <a:gd name="T3" fmla="*/ 0 h 97"/>
                  <a:gd name="T4" fmla="*/ 0 w 97"/>
                  <a:gd name="T5" fmla="*/ 10 h 97"/>
                  <a:gd name="T6" fmla="*/ 0 w 97"/>
                  <a:gd name="T7" fmla="*/ 87 h 97"/>
                  <a:gd name="T8" fmla="*/ 10 w 97"/>
                  <a:gd name="T9" fmla="*/ 97 h 97"/>
                  <a:gd name="T10" fmla="*/ 87 w 97"/>
                  <a:gd name="T11" fmla="*/ 97 h 97"/>
                  <a:gd name="T12" fmla="*/ 97 w 97"/>
                  <a:gd name="T13" fmla="*/ 87 h 97"/>
                  <a:gd name="T14" fmla="*/ 97 w 97"/>
                  <a:gd name="T15" fmla="*/ 10 h 97"/>
                  <a:gd name="T16" fmla="*/ 87 w 97"/>
                  <a:gd name="T17" fmla="*/ 0 h 97"/>
                  <a:gd name="T18" fmla="*/ 92 w 97"/>
                  <a:gd name="T19" fmla="*/ 87 h 97"/>
                  <a:gd name="T20" fmla="*/ 87 w 97"/>
                  <a:gd name="T21" fmla="*/ 93 h 97"/>
                  <a:gd name="T22" fmla="*/ 10 w 97"/>
                  <a:gd name="T23" fmla="*/ 93 h 97"/>
                  <a:gd name="T24" fmla="*/ 4 w 97"/>
                  <a:gd name="T25" fmla="*/ 87 h 97"/>
                  <a:gd name="T26" fmla="*/ 4 w 97"/>
                  <a:gd name="T27" fmla="*/ 77 h 97"/>
                  <a:gd name="T28" fmla="*/ 92 w 97"/>
                  <a:gd name="T29" fmla="*/ 77 h 97"/>
                  <a:gd name="T30" fmla="*/ 92 w 97"/>
                  <a:gd name="T31" fmla="*/ 87 h 97"/>
                  <a:gd name="T32" fmla="*/ 92 w 97"/>
                  <a:gd name="T33" fmla="*/ 21 h 97"/>
                  <a:gd name="T34" fmla="*/ 4 w 97"/>
                  <a:gd name="T35" fmla="*/ 21 h 97"/>
                  <a:gd name="T36" fmla="*/ 4 w 97"/>
                  <a:gd name="T37" fmla="*/ 10 h 97"/>
                  <a:gd name="T38" fmla="*/ 10 w 97"/>
                  <a:gd name="T39" fmla="*/ 5 h 97"/>
                  <a:gd name="T40" fmla="*/ 87 w 97"/>
                  <a:gd name="T41" fmla="*/ 5 h 97"/>
                  <a:gd name="T42" fmla="*/ 92 w 97"/>
                  <a:gd name="T43" fmla="*/ 10 h 97"/>
                  <a:gd name="T44" fmla="*/ 92 w 97"/>
                  <a:gd name="T45" fmla="*/ 21 h 97"/>
                  <a:gd name="T46" fmla="*/ 44 w 97"/>
                  <a:gd name="T47" fmla="*/ 85 h 97"/>
                  <a:gd name="T48" fmla="*/ 48 w 97"/>
                  <a:gd name="T49" fmla="*/ 81 h 97"/>
                  <a:gd name="T50" fmla="*/ 52 w 97"/>
                  <a:gd name="T51" fmla="*/ 85 h 97"/>
                  <a:gd name="T52" fmla="*/ 48 w 97"/>
                  <a:gd name="T53" fmla="*/ 89 h 97"/>
                  <a:gd name="T54" fmla="*/ 44 w 97"/>
                  <a:gd name="T55" fmla="*/ 85 h 97"/>
                  <a:gd name="T56" fmla="*/ 50 w 97"/>
                  <a:gd name="T57" fmla="*/ 13 h 97"/>
                  <a:gd name="T58" fmla="*/ 48 w 97"/>
                  <a:gd name="T59" fmla="*/ 15 h 97"/>
                  <a:gd name="T60" fmla="*/ 46 w 97"/>
                  <a:gd name="T61" fmla="*/ 13 h 97"/>
                  <a:gd name="T62" fmla="*/ 48 w 97"/>
                  <a:gd name="T63" fmla="*/ 11 h 97"/>
                  <a:gd name="T64" fmla="*/ 50 w 97"/>
                  <a:gd name="T65" fmla="*/ 13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7" h="97">
                    <a:moveTo>
                      <a:pt x="87" y="0"/>
                    </a:moveTo>
                    <a:cubicBezTo>
                      <a:pt x="10" y="0"/>
                      <a:pt x="10" y="0"/>
                      <a:pt x="10" y="0"/>
                    </a:cubicBezTo>
                    <a:cubicBezTo>
                      <a:pt x="4" y="0"/>
                      <a:pt x="0" y="5"/>
                      <a:pt x="0" y="10"/>
                    </a:cubicBezTo>
                    <a:cubicBezTo>
                      <a:pt x="0" y="87"/>
                      <a:pt x="0" y="87"/>
                      <a:pt x="0" y="87"/>
                    </a:cubicBezTo>
                    <a:cubicBezTo>
                      <a:pt x="0" y="93"/>
                      <a:pt x="4" y="97"/>
                      <a:pt x="10" y="97"/>
                    </a:cubicBezTo>
                    <a:cubicBezTo>
                      <a:pt x="87" y="97"/>
                      <a:pt x="87" y="97"/>
                      <a:pt x="87" y="97"/>
                    </a:cubicBezTo>
                    <a:cubicBezTo>
                      <a:pt x="92" y="97"/>
                      <a:pt x="97" y="93"/>
                      <a:pt x="97" y="87"/>
                    </a:cubicBezTo>
                    <a:cubicBezTo>
                      <a:pt x="97" y="10"/>
                      <a:pt x="97" y="10"/>
                      <a:pt x="97" y="10"/>
                    </a:cubicBezTo>
                    <a:cubicBezTo>
                      <a:pt x="97" y="5"/>
                      <a:pt x="92" y="0"/>
                      <a:pt x="87" y="0"/>
                    </a:cubicBezTo>
                    <a:close/>
                    <a:moveTo>
                      <a:pt x="92" y="87"/>
                    </a:moveTo>
                    <a:cubicBezTo>
                      <a:pt x="92" y="91"/>
                      <a:pt x="90" y="93"/>
                      <a:pt x="87" y="93"/>
                    </a:cubicBezTo>
                    <a:cubicBezTo>
                      <a:pt x="10" y="93"/>
                      <a:pt x="10" y="93"/>
                      <a:pt x="10" y="93"/>
                    </a:cubicBezTo>
                    <a:cubicBezTo>
                      <a:pt x="6" y="93"/>
                      <a:pt x="4" y="91"/>
                      <a:pt x="4" y="87"/>
                    </a:cubicBezTo>
                    <a:cubicBezTo>
                      <a:pt x="4" y="77"/>
                      <a:pt x="4" y="77"/>
                      <a:pt x="4" y="77"/>
                    </a:cubicBezTo>
                    <a:cubicBezTo>
                      <a:pt x="92" y="77"/>
                      <a:pt x="92" y="77"/>
                      <a:pt x="92" y="77"/>
                    </a:cubicBezTo>
                    <a:lnTo>
                      <a:pt x="92" y="87"/>
                    </a:lnTo>
                    <a:close/>
                    <a:moveTo>
                      <a:pt x="92" y="21"/>
                    </a:moveTo>
                    <a:cubicBezTo>
                      <a:pt x="4" y="21"/>
                      <a:pt x="4" y="21"/>
                      <a:pt x="4" y="21"/>
                    </a:cubicBezTo>
                    <a:cubicBezTo>
                      <a:pt x="4" y="10"/>
                      <a:pt x="4" y="10"/>
                      <a:pt x="4" y="10"/>
                    </a:cubicBezTo>
                    <a:cubicBezTo>
                      <a:pt x="4" y="7"/>
                      <a:pt x="6" y="5"/>
                      <a:pt x="10" y="5"/>
                    </a:cubicBezTo>
                    <a:cubicBezTo>
                      <a:pt x="87" y="5"/>
                      <a:pt x="87" y="5"/>
                      <a:pt x="87" y="5"/>
                    </a:cubicBezTo>
                    <a:cubicBezTo>
                      <a:pt x="90" y="5"/>
                      <a:pt x="92" y="7"/>
                      <a:pt x="92" y="10"/>
                    </a:cubicBezTo>
                    <a:lnTo>
                      <a:pt x="92" y="21"/>
                    </a:lnTo>
                    <a:close/>
                    <a:moveTo>
                      <a:pt x="44" y="85"/>
                    </a:moveTo>
                    <a:cubicBezTo>
                      <a:pt x="44" y="83"/>
                      <a:pt x="46" y="81"/>
                      <a:pt x="48" y="81"/>
                    </a:cubicBezTo>
                    <a:cubicBezTo>
                      <a:pt x="51" y="81"/>
                      <a:pt x="52" y="83"/>
                      <a:pt x="52" y="85"/>
                    </a:cubicBezTo>
                    <a:cubicBezTo>
                      <a:pt x="52" y="87"/>
                      <a:pt x="51" y="89"/>
                      <a:pt x="48" y="89"/>
                    </a:cubicBezTo>
                    <a:cubicBezTo>
                      <a:pt x="46" y="89"/>
                      <a:pt x="44" y="87"/>
                      <a:pt x="44" y="85"/>
                    </a:cubicBezTo>
                    <a:close/>
                    <a:moveTo>
                      <a:pt x="50" y="13"/>
                    </a:moveTo>
                    <a:cubicBezTo>
                      <a:pt x="50" y="14"/>
                      <a:pt x="49" y="15"/>
                      <a:pt x="48" y="15"/>
                    </a:cubicBezTo>
                    <a:cubicBezTo>
                      <a:pt x="47" y="15"/>
                      <a:pt x="46" y="14"/>
                      <a:pt x="46" y="13"/>
                    </a:cubicBezTo>
                    <a:cubicBezTo>
                      <a:pt x="46" y="12"/>
                      <a:pt x="47" y="11"/>
                      <a:pt x="48" y="11"/>
                    </a:cubicBezTo>
                    <a:cubicBezTo>
                      <a:pt x="49" y="11"/>
                      <a:pt x="50" y="12"/>
                      <a:pt x="50" y="13"/>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7" name="Freeform 198"/>
              <p:cNvSpPr>
                <a:spLocks noEditPoints="1"/>
              </p:cNvSpPr>
              <p:nvPr userDrawn="1"/>
            </p:nvSpPr>
            <p:spPr bwMode="auto">
              <a:xfrm>
                <a:off x="-71" y="1571"/>
                <a:ext cx="112" cy="163"/>
              </a:xfrm>
              <a:custGeom>
                <a:avLst/>
                <a:gdLst>
                  <a:gd name="T0" fmla="*/ 57 w 67"/>
                  <a:gd name="T1" fmla="*/ 0 h 97"/>
                  <a:gd name="T2" fmla="*/ 10 w 67"/>
                  <a:gd name="T3" fmla="*/ 0 h 97"/>
                  <a:gd name="T4" fmla="*/ 0 w 67"/>
                  <a:gd name="T5" fmla="*/ 10 h 97"/>
                  <a:gd name="T6" fmla="*/ 0 w 67"/>
                  <a:gd name="T7" fmla="*/ 87 h 97"/>
                  <a:gd name="T8" fmla="*/ 10 w 67"/>
                  <a:gd name="T9" fmla="*/ 97 h 97"/>
                  <a:gd name="T10" fmla="*/ 57 w 67"/>
                  <a:gd name="T11" fmla="*/ 97 h 97"/>
                  <a:gd name="T12" fmla="*/ 67 w 67"/>
                  <a:gd name="T13" fmla="*/ 87 h 97"/>
                  <a:gd name="T14" fmla="*/ 67 w 67"/>
                  <a:gd name="T15" fmla="*/ 10 h 97"/>
                  <a:gd name="T16" fmla="*/ 57 w 67"/>
                  <a:gd name="T17" fmla="*/ 0 h 97"/>
                  <a:gd name="T18" fmla="*/ 63 w 67"/>
                  <a:gd name="T19" fmla="*/ 87 h 97"/>
                  <a:gd name="T20" fmla="*/ 57 w 67"/>
                  <a:gd name="T21" fmla="*/ 93 h 97"/>
                  <a:gd name="T22" fmla="*/ 10 w 67"/>
                  <a:gd name="T23" fmla="*/ 93 h 97"/>
                  <a:gd name="T24" fmla="*/ 4 w 67"/>
                  <a:gd name="T25" fmla="*/ 87 h 97"/>
                  <a:gd name="T26" fmla="*/ 4 w 67"/>
                  <a:gd name="T27" fmla="*/ 77 h 97"/>
                  <a:gd name="T28" fmla="*/ 63 w 67"/>
                  <a:gd name="T29" fmla="*/ 77 h 97"/>
                  <a:gd name="T30" fmla="*/ 63 w 67"/>
                  <a:gd name="T31" fmla="*/ 87 h 97"/>
                  <a:gd name="T32" fmla="*/ 63 w 67"/>
                  <a:gd name="T33" fmla="*/ 21 h 97"/>
                  <a:gd name="T34" fmla="*/ 4 w 67"/>
                  <a:gd name="T35" fmla="*/ 21 h 97"/>
                  <a:gd name="T36" fmla="*/ 4 w 67"/>
                  <a:gd name="T37" fmla="*/ 10 h 97"/>
                  <a:gd name="T38" fmla="*/ 10 w 67"/>
                  <a:gd name="T39" fmla="*/ 5 h 97"/>
                  <a:gd name="T40" fmla="*/ 57 w 67"/>
                  <a:gd name="T41" fmla="*/ 5 h 97"/>
                  <a:gd name="T42" fmla="*/ 63 w 67"/>
                  <a:gd name="T43" fmla="*/ 10 h 97"/>
                  <a:gd name="T44" fmla="*/ 63 w 67"/>
                  <a:gd name="T45" fmla="*/ 21 h 97"/>
                  <a:gd name="T46" fmla="*/ 29 w 67"/>
                  <a:gd name="T47" fmla="*/ 85 h 97"/>
                  <a:gd name="T48" fmla="*/ 34 w 67"/>
                  <a:gd name="T49" fmla="*/ 81 h 97"/>
                  <a:gd name="T50" fmla="*/ 38 w 67"/>
                  <a:gd name="T51" fmla="*/ 85 h 97"/>
                  <a:gd name="T52" fmla="*/ 34 w 67"/>
                  <a:gd name="T53" fmla="*/ 89 h 97"/>
                  <a:gd name="T54" fmla="*/ 29 w 67"/>
                  <a:gd name="T55" fmla="*/ 85 h 97"/>
                  <a:gd name="T56" fmla="*/ 26 w 67"/>
                  <a:gd name="T57" fmla="*/ 11 h 97"/>
                  <a:gd name="T58" fmla="*/ 41 w 67"/>
                  <a:gd name="T59" fmla="*/ 11 h 97"/>
                  <a:gd name="T60" fmla="*/ 41 w 67"/>
                  <a:gd name="T61" fmla="*/ 14 h 97"/>
                  <a:gd name="T62" fmla="*/ 26 w 67"/>
                  <a:gd name="T63" fmla="*/ 14 h 97"/>
                  <a:gd name="T64" fmla="*/ 26 w 67"/>
                  <a:gd name="T65" fmla="*/ 1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97">
                    <a:moveTo>
                      <a:pt x="57" y="0"/>
                    </a:moveTo>
                    <a:cubicBezTo>
                      <a:pt x="10" y="0"/>
                      <a:pt x="10" y="0"/>
                      <a:pt x="10" y="0"/>
                    </a:cubicBezTo>
                    <a:cubicBezTo>
                      <a:pt x="5" y="0"/>
                      <a:pt x="0" y="5"/>
                      <a:pt x="0" y="10"/>
                    </a:cubicBezTo>
                    <a:cubicBezTo>
                      <a:pt x="0" y="87"/>
                      <a:pt x="0" y="87"/>
                      <a:pt x="0" y="87"/>
                    </a:cubicBezTo>
                    <a:cubicBezTo>
                      <a:pt x="0" y="93"/>
                      <a:pt x="5" y="97"/>
                      <a:pt x="10" y="97"/>
                    </a:cubicBezTo>
                    <a:cubicBezTo>
                      <a:pt x="57" y="97"/>
                      <a:pt x="57" y="97"/>
                      <a:pt x="57" y="97"/>
                    </a:cubicBezTo>
                    <a:cubicBezTo>
                      <a:pt x="62" y="97"/>
                      <a:pt x="67" y="93"/>
                      <a:pt x="67" y="87"/>
                    </a:cubicBezTo>
                    <a:cubicBezTo>
                      <a:pt x="67" y="10"/>
                      <a:pt x="67" y="10"/>
                      <a:pt x="67" y="10"/>
                    </a:cubicBezTo>
                    <a:cubicBezTo>
                      <a:pt x="67" y="5"/>
                      <a:pt x="62" y="0"/>
                      <a:pt x="57" y="0"/>
                    </a:cubicBezTo>
                    <a:close/>
                    <a:moveTo>
                      <a:pt x="63" y="87"/>
                    </a:moveTo>
                    <a:cubicBezTo>
                      <a:pt x="63" y="91"/>
                      <a:pt x="60" y="93"/>
                      <a:pt x="57" y="93"/>
                    </a:cubicBezTo>
                    <a:cubicBezTo>
                      <a:pt x="10" y="93"/>
                      <a:pt x="10" y="93"/>
                      <a:pt x="10" y="93"/>
                    </a:cubicBezTo>
                    <a:cubicBezTo>
                      <a:pt x="7" y="93"/>
                      <a:pt x="4" y="91"/>
                      <a:pt x="4" y="87"/>
                    </a:cubicBezTo>
                    <a:cubicBezTo>
                      <a:pt x="4" y="77"/>
                      <a:pt x="4" y="77"/>
                      <a:pt x="4" y="77"/>
                    </a:cubicBezTo>
                    <a:cubicBezTo>
                      <a:pt x="63" y="77"/>
                      <a:pt x="63" y="77"/>
                      <a:pt x="63" y="77"/>
                    </a:cubicBezTo>
                    <a:lnTo>
                      <a:pt x="63" y="87"/>
                    </a:lnTo>
                    <a:close/>
                    <a:moveTo>
                      <a:pt x="63" y="21"/>
                    </a:moveTo>
                    <a:cubicBezTo>
                      <a:pt x="4" y="21"/>
                      <a:pt x="4" y="21"/>
                      <a:pt x="4" y="21"/>
                    </a:cubicBezTo>
                    <a:cubicBezTo>
                      <a:pt x="4" y="10"/>
                      <a:pt x="4" y="10"/>
                      <a:pt x="4" y="10"/>
                    </a:cubicBezTo>
                    <a:cubicBezTo>
                      <a:pt x="4" y="7"/>
                      <a:pt x="7" y="5"/>
                      <a:pt x="10" y="5"/>
                    </a:cubicBezTo>
                    <a:cubicBezTo>
                      <a:pt x="57" y="5"/>
                      <a:pt x="57" y="5"/>
                      <a:pt x="57" y="5"/>
                    </a:cubicBezTo>
                    <a:cubicBezTo>
                      <a:pt x="60" y="5"/>
                      <a:pt x="63" y="7"/>
                      <a:pt x="63" y="10"/>
                    </a:cubicBezTo>
                    <a:lnTo>
                      <a:pt x="63" y="21"/>
                    </a:lnTo>
                    <a:close/>
                    <a:moveTo>
                      <a:pt x="29" y="85"/>
                    </a:moveTo>
                    <a:cubicBezTo>
                      <a:pt x="29" y="83"/>
                      <a:pt x="31" y="81"/>
                      <a:pt x="34" y="81"/>
                    </a:cubicBezTo>
                    <a:cubicBezTo>
                      <a:pt x="36" y="81"/>
                      <a:pt x="38" y="83"/>
                      <a:pt x="38" y="85"/>
                    </a:cubicBezTo>
                    <a:cubicBezTo>
                      <a:pt x="38" y="87"/>
                      <a:pt x="36" y="89"/>
                      <a:pt x="34" y="89"/>
                    </a:cubicBezTo>
                    <a:cubicBezTo>
                      <a:pt x="31" y="89"/>
                      <a:pt x="29" y="87"/>
                      <a:pt x="29" y="85"/>
                    </a:cubicBezTo>
                    <a:close/>
                    <a:moveTo>
                      <a:pt x="26" y="11"/>
                    </a:moveTo>
                    <a:cubicBezTo>
                      <a:pt x="41" y="11"/>
                      <a:pt x="41" y="11"/>
                      <a:pt x="41" y="11"/>
                    </a:cubicBezTo>
                    <a:cubicBezTo>
                      <a:pt x="41" y="14"/>
                      <a:pt x="41" y="14"/>
                      <a:pt x="41" y="14"/>
                    </a:cubicBezTo>
                    <a:cubicBezTo>
                      <a:pt x="26" y="14"/>
                      <a:pt x="26" y="14"/>
                      <a:pt x="26" y="14"/>
                    </a:cubicBezTo>
                    <a:lnTo>
                      <a:pt x="26" y="11"/>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8" name="Freeform 199"/>
              <p:cNvSpPr>
                <a:spLocks/>
              </p:cNvSpPr>
              <p:nvPr userDrawn="1"/>
            </p:nvSpPr>
            <p:spPr bwMode="auto">
              <a:xfrm>
                <a:off x="251" y="2650"/>
                <a:ext cx="317" cy="264"/>
              </a:xfrm>
              <a:custGeom>
                <a:avLst/>
                <a:gdLst>
                  <a:gd name="T0" fmla="*/ 312 w 317"/>
                  <a:gd name="T1" fmla="*/ 264 h 264"/>
                  <a:gd name="T2" fmla="*/ 0 w 317"/>
                  <a:gd name="T3" fmla="*/ 7 h 264"/>
                  <a:gd name="T4" fmla="*/ 5 w 317"/>
                  <a:gd name="T5" fmla="*/ 0 h 264"/>
                  <a:gd name="T6" fmla="*/ 317 w 317"/>
                  <a:gd name="T7" fmla="*/ 257 h 264"/>
                  <a:gd name="T8" fmla="*/ 312 w 317"/>
                  <a:gd name="T9" fmla="*/ 264 h 264"/>
                </a:gdLst>
                <a:ahLst/>
                <a:cxnLst>
                  <a:cxn ang="0">
                    <a:pos x="T0" y="T1"/>
                  </a:cxn>
                  <a:cxn ang="0">
                    <a:pos x="T2" y="T3"/>
                  </a:cxn>
                  <a:cxn ang="0">
                    <a:pos x="T4" y="T5"/>
                  </a:cxn>
                  <a:cxn ang="0">
                    <a:pos x="T6" y="T7"/>
                  </a:cxn>
                  <a:cxn ang="0">
                    <a:pos x="T8" y="T9"/>
                  </a:cxn>
                </a:cxnLst>
                <a:rect l="0" t="0" r="r" b="b"/>
                <a:pathLst>
                  <a:path w="317" h="264">
                    <a:moveTo>
                      <a:pt x="312" y="264"/>
                    </a:moveTo>
                    <a:lnTo>
                      <a:pt x="0" y="7"/>
                    </a:lnTo>
                    <a:lnTo>
                      <a:pt x="5" y="0"/>
                    </a:lnTo>
                    <a:lnTo>
                      <a:pt x="317" y="257"/>
                    </a:lnTo>
                    <a:lnTo>
                      <a:pt x="312" y="26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9" name="Freeform 200"/>
              <p:cNvSpPr>
                <a:spLocks noEditPoints="1"/>
              </p:cNvSpPr>
              <p:nvPr userDrawn="1"/>
            </p:nvSpPr>
            <p:spPr bwMode="auto">
              <a:xfrm>
                <a:off x="1418" y="1610"/>
                <a:ext cx="235" cy="136"/>
              </a:xfrm>
              <a:custGeom>
                <a:avLst/>
                <a:gdLst>
                  <a:gd name="T0" fmla="*/ 115 w 140"/>
                  <a:gd name="T1" fmla="*/ 22 h 81"/>
                  <a:gd name="T2" fmla="*/ 102 w 140"/>
                  <a:gd name="T3" fmla="*/ 9 h 81"/>
                  <a:gd name="T4" fmla="*/ 92 w 140"/>
                  <a:gd name="T5" fmla="*/ 7 h 81"/>
                  <a:gd name="T6" fmla="*/ 82 w 140"/>
                  <a:gd name="T7" fmla="*/ 9 h 81"/>
                  <a:gd name="T8" fmla="*/ 69 w 140"/>
                  <a:gd name="T9" fmla="*/ 6 h 81"/>
                  <a:gd name="T10" fmla="*/ 64 w 140"/>
                  <a:gd name="T11" fmla="*/ 6 h 81"/>
                  <a:gd name="T12" fmla="*/ 46 w 140"/>
                  <a:gd name="T13" fmla="*/ 0 h 81"/>
                  <a:gd name="T14" fmla="*/ 31 w 140"/>
                  <a:gd name="T15" fmla="*/ 4 h 81"/>
                  <a:gd name="T16" fmla="*/ 18 w 140"/>
                  <a:gd name="T17" fmla="*/ 28 h 81"/>
                  <a:gd name="T18" fmla="*/ 16 w 140"/>
                  <a:gd name="T19" fmla="*/ 31 h 81"/>
                  <a:gd name="T20" fmla="*/ 9 w 140"/>
                  <a:gd name="T21" fmla="*/ 35 h 81"/>
                  <a:gd name="T22" fmla="*/ 0 w 140"/>
                  <a:gd name="T23" fmla="*/ 56 h 81"/>
                  <a:gd name="T24" fmla="*/ 24 w 140"/>
                  <a:gd name="T25" fmla="*/ 81 h 81"/>
                  <a:gd name="T26" fmla="*/ 108 w 140"/>
                  <a:gd name="T27" fmla="*/ 81 h 81"/>
                  <a:gd name="T28" fmla="*/ 110 w 140"/>
                  <a:gd name="T29" fmla="*/ 81 h 81"/>
                  <a:gd name="T30" fmla="*/ 140 w 140"/>
                  <a:gd name="T31" fmla="*/ 51 h 81"/>
                  <a:gd name="T32" fmla="*/ 115 w 140"/>
                  <a:gd name="T33" fmla="*/ 22 h 81"/>
                  <a:gd name="T34" fmla="*/ 110 w 140"/>
                  <a:gd name="T35" fmla="*/ 76 h 81"/>
                  <a:gd name="T36" fmla="*/ 109 w 140"/>
                  <a:gd name="T37" fmla="*/ 76 h 81"/>
                  <a:gd name="T38" fmla="*/ 24 w 140"/>
                  <a:gd name="T39" fmla="*/ 76 h 81"/>
                  <a:gd name="T40" fmla="*/ 5 w 140"/>
                  <a:gd name="T41" fmla="*/ 56 h 81"/>
                  <a:gd name="T42" fmla="*/ 13 w 140"/>
                  <a:gd name="T43" fmla="*/ 38 h 81"/>
                  <a:gd name="T44" fmla="*/ 19 w 140"/>
                  <a:gd name="T45" fmla="*/ 35 h 81"/>
                  <a:gd name="T46" fmla="*/ 20 w 140"/>
                  <a:gd name="T47" fmla="*/ 35 h 81"/>
                  <a:gd name="T48" fmla="*/ 20 w 140"/>
                  <a:gd name="T49" fmla="*/ 34 h 81"/>
                  <a:gd name="T50" fmla="*/ 22 w 140"/>
                  <a:gd name="T51" fmla="*/ 31 h 81"/>
                  <a:gd name="T52" fmla="*/ 23 w 140"/>
                  <a:gd name="T53" fmla="*/ 30 h 81"/>
                  <a:gd name="T54" fmla="*/ 23 w 140"/>
                  <a:gd name="T55" fmla="*/ 29 h 81"/>
                  <a:gd name="T56" fmla="*/ 34 w 140"/>
                  <a:gd name="T57" fmla="*/ 8 h 81"/>
                  <a:gd name="T58" fmla="*/ 46 w 140"/>
                  <a:gd name="T59" fmla="*/ 5 h 81"/>
                  <a:gd name="T60" fmla="*/ 61 w 140"/>
                  <a:gd name="T61" fmla="*/ 11 h 81"/>
                  <a:gd name="T62" fmla="*/ 62 w 140"/>
                  <a:gd name="T63" fmla="*/ 12 h 81"/>
                  <a:gd name="T64" fmla="*/ 64 w 140"/>
                  <a:gd name="T65" fmla="*/ 11 h 81"/>
                  <a:gd name="T66" fmla="*/ 80 w 140"/>
                  <a:gd name="T67" fmla="*/ 14 h 81"/>
                  <a:gd name="T68" fmla="*/ 81 w 140"/>
                  <a:gd name="T69" fmla="*/ 15 h 81"/>
                  <a:gd name="T70" fmla="*/ 83 w 140"/>
                  <a:gd name="T71" fmla="*/ 15 h 81"/>
                  <a:gd name="T72" fmla="*/ 92 w 140"/>
                  <a:gd name="T73" fmla="*/ 12 h 81"/>
                  <a:gd name="T74" fmla="*/ 100 w 140"/>
                  <a:gd name="T75" fmla="*/ 14 h 81"/>
                  <a:gd name="T76" fmla="*/ 111 w 140"/>
                  <a:gd name="T77" fmla="*/ 25 h 81"/>
                  <a:gd name="T78" fmla="*/ 112 w 140"/>
                  <a:gd name="T79" fmla="*/ 27 h 81"/>
                  <a:gd name="T80" fmla="*/ 113 w 140"/>
                  <a:gd name="T81" fmla="*/ 27 h 81"/>
                  <a:gd name="T82" fmla="*/ 135 w 140"/>
                  <a:gd name="T83" fmla="*/ 51 h 81"/>
                  <a:gd name="T84" fmla="*/ 110 w 140"/>
                  <a:gd name="T85" fmla="*/ 76 h 81"/>
                  <a:gd name="T86" fmla="*/ 50 w 140"/>
                  <a:gd name="T87" fmla="*/ 48 h 81"/>
                  <a:gd name="T88" fmla="*/ 43 w 140"/>
                  <a:gd name="T89" fmla="*/ 55 h 81"/>
                  <a:gd name="T90" fmla="*/ 36 w 140"/>
                  <a:gd name="T91" fmla="*/ 48 h 81"/>
                  <a:gd name="T92" fmla="*/ 43 w 140"/>
                  <a:gd name="T93" fmla="*/ 41 h 81"/>
                  <a:gd name="T94" fmla="*/ 50 w 140"/>
                  <a:gd name="T95" fmla="*/ 48 h 81"/>
                  <a:gd name="T96" fmla="*/ 81 w 140"/>
                  <a:gd name="T97" fmla="*/ 48 h 81"/>
                  <a:gd name="T98" fmla="*/ 70 w 140"/>
                  <a:gd name="T99" fmla="*/ 59 h 81"/>
                  <a:gd name="T100" fmla="*/ 58 w 140"/>
                  <a:gd name="T101" fmla="*/ 48 h 81"/>
                  <a:gd name="T102" fmla="*/ 70 w 140"/>
                  <a:gd name="T103" fmla="*/ 36 h 81"/>
                  <a:gd name="T104" fmla="*/ 81 w 140"/>
                  <a:gd name="T105" fmla="*/ 48 h 81"/>
                  <a:gd name="T106" fmla="*/ 104 w 140"/>
                  <a:gd name="T107" fmla="*/ 48 h 81"/>
                  <a:gd name="T108" fmla="*/ 97 w 140"/>
                  <a:gd name="T109" fmla="*/ 55 h 81"/>
                  <a:gd name="T110" fmla="*/ 90 w 140"/>
                  <a:gd name="T111" fmla="*/ 48 h 81"/>
                  <a:gd name="T112" fmla="*/ 97 w 140"/>
                  <a:gd name="T113" fmla="*/ 41 h 81"/>
                  <a:gd name="T114" fmla="*/ 104 w 140"/>
                  <a:gd name="T115" fmla="*/ 48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0" h="81">
                    <a:moveTo>
                      <a:pt x="115" y="22"/>
                    </a:moveTo>
                    <a:cubicBezTo>
                      <a:pt x="114" y="18"/>
                      <a:pt x="110" y="12"/>
                      <a:pt x="102" y="9"/>
                    </a:cubicBezTo>
                    <a:cubicBezTo>
                      <a:pt x="101" y="8"/>
                      <a:pt x="97" y="7"/>
                      <a:pt x="92" y="7"/>
                    </a:cubicBezTo>
                    <a:cubicBezTo>
                      <a:pt x="88" y="7"/>
                      <a:pt x="85" y="8"/>
                      <a:pt x="82" y="9"/>
                    </a:cubicBezTo>
                    <a:cubicBezTo>
                      <a:pt x="79" y="7"/>
                      <a:pt x="75" y="6"/>
                      <a:pt x="69" y="6"/>
                    </a:cubicBezTo>
                    <a:cubicBezTo>
                      <a:pt x="67" y="6"/>
                      <a:pt x="66" y="6"/>
                      <a:pt x="64" y="6"/>
                    </a:cubicBezTo>
                    <a:cubicBezTo>
                      <a:pt x="60" y="3"/>
                      <a:pt x="54" y="0"/>
                      <a:pt x="46" y="0"/>
                    </a:cubicBezTo>
                    <a:cubicBezTo>
                      <a:pt x="41" y="0"/>
                      <a:pt x="36" y="1"/>
                      <a:pt x="31" y="4"/>
                    </a:cubicBezTo>
                    <a:cubicBezTo>
                      <a:pt x="31" y="4"/>
                      <a:pt x="18" y="11"/>
                      <a:pt x="18" y="28"/>
                    </a:cubicBezTo>
                    <a:cubicBezTo>
                      <a:pt x="17" y="29"/>
                      <a:pt x="17" y="30"/>
                      <a:pt x="16" y="31"/>
                    </a:cubicBezTo>
                    <a:cubicBezTo>
                      <a:pt x="14" y="31"/>
                      <a:pt x="12" y="33"/>
                      <a:pt x="9" y="35"/>
                    </a:cubicBezTo>
                    <a:cubicBezTo>
                      <a:pt x="5" y="38"/>
                      <a:pt x="0" y="45"/>
                      <a:pt x="0" y="56"/>
                    </a:cubicBezTo>
                    <a:cubicBezTo>
                      <a:pt x="0" y="73"/>
                      <a:pt x="14" y="80"/>
                      <a:pt x="24" y="81"/>
                    </a:cubicBezTo>
                    <a:cubicBezTo>
                      <a:pt x="108" y="81"/>
                      <a:pt x="108" y="81"/>
                      <a:pt x="108" y="81"/>
                    </a:cubicBezTo>
                    <a:cubicBezTo>
                      <a:pt x="109" y="81"/>
                      <a:pt x="110" y="81"/>
                      <a:pt x="110" y="81"/>
                    </a:cubicBezTo>
                    <a:cubicBezTo>
                      <a:pt x="127" y="81"/>
                      <a:pt x="140" y="67"/>
                      <a:pt x="140" y="51"/>
                    </a:cubicBezTo>
                    <a:cubicBezTo>
                      <a:pt x="140" y="37"/>
                      <a:pt x="130" y="24"/>
                      <a:pt x="115" y="22"/>
                    </a:cubicBezTo>
                    <a:close/>
                    <a:moveTo>
                      <a:pt x="110" y="76"/>
                    </a:moveTo>
                    <a:cubicBezTo>
                      <a:pt x="110" y="76"/>
                      <a:pt x="109" y="76"/>
                      <a:pt x="109" y="76"/>
                    </a:cubicBezTo>
                    <a:cubicBezTo>
                      <a:pt x="24" y="76"/>
                      <a:pt x="24" y="76"/>
                      <a:pt x="24" y="76"/>
                    </a:cubicBezTo>
                    <a:cubicBezTo>
                      <a:pt x="19" y="75"/>
                      <a:pt x="5" y="71"/>
                      <a:pt x="5" y="56"/>
                    </a:cubicBezTo>
                    <a:cubicBezTo>
                      <a:pt x="5" y="47"/>
                      <a:pt x="9" y="41"/>
                      <a:pt x="13" y="38"/>
                    </a:cubicBezTo>
                    <a:cubicBezTo>
                      <a:pt x="15" y="37"/>
                      <a:pt x="17" y="36"/>
                      <a:pt x="19" y="35"/>
                    </a:cubicBezTo>
                    <a:cubicBezTo>
                      <a:pt x="20" y="35"/>
                      <a:pt x="20" y="35"/>
                      <a:pt x="20" y="35"/>
                    </a:cubicBezTo>
                    <a:cubicBezTo>
                      <a:pt x="20" y="34"/>
                      <a:pt x="20" y="34"/>
                      <a:pt x="20" y="34"/>
                    </a:cubicBezTo>
                    <a:cubicBezTo>
                      <a:pt x="21" y="33"/>
                      <a:pt x="21" y="32"/>
                      <a:pt x="22" y="31"/>
                    </a:cubicBezTo>
                    <a:cubicBezTo>
                      <a:pt x="23" y="30"/>
                      <a:pt x="23" y="30"/>
                      <a:pt x="23" y="30"/>
                    </a:cubicBezTo>
                    <a:cubicBezTo>
                      <a:pt x="23" y="29"/>
                      <a:pt x="23" y="29"/>
                      <a:pt x="23" y="29"/>
                    </a:cubicBezTo>
                    <a:cubicBezTo>
                      <a:pt x="22" y="14"/>
                      <a:pt x="33" y="8"/>
                      <a:pt x="34" y="8"/>
                    </a:cubicBezTo>
                    <a:cubicBezTo>
                      <a:pt x="38" y="6"/>
                      <a:pt x="42" y="5"/>
                      <a:pt x="46" y="5"/>
                    </a:cubicBezTo>
                    <a:cubicBezTo>
                      <a:pt x="53" y="5"/>
                      <a:pt x="58" y="8"/>
                      <a:pt x="61" y="11"/>
                    </a:cubicBezTo>
                    <a:cubicBezTo>
                      <a:pt x="62" y="12"/>
                      <a:pt x="62" y="12"/>
                      <a:pt x="62" y="12"/>
                    </a:cubicBezTo>
                    <a:cubicBezTo>
                      <a:pt x="64" y="11"/>
                      <a:pt x="64" y="11"/>
                      <a:pt x="64" y="11"/>
                    </a:cubicBezTo>
                    <a:cubicBezTo>
                      <a:pt x="70" y="10"/>
                      <a:pt x="75" y="11"/>
                      <a:pt x="80" y="14"/>
                    </a:cubicBezTo>
                    <a:cubicBezTo>
                      <a:pt x="81" y="15"/>
                      <a:pt x="81" y="15"/>
                      <a:pt x="81" y="15"/>
                    </a:cubicBezTo>
                    <a:cubicBezTo>
                      <a:pt x="83" y="15"/>
                      <a:pt x="83" y="15"/>
                      <a:pt x="83" y="15"/>
                    </a:cubicBezTo>
                    <a:cubicBezTo>
                      <a:pt x="85" y="13"/>
                      <a:pt x="88" y="12"/>
                      <a:pt x="92" y="12"/>
                    </a:cubicBezTo>
                    <a:cubicBezTo>
                      <a:pt x="96" y="12"/>
                      <a:pt x="100" y="13"/>
                      <a:pt x="100" y="14"/>
                    </a:cubicBezTo>
                    <a:cubicBezTo>
                      <a:pt x="106" y="16"/>
                      <a:pt x="109" y="20"/>
                      <a:pt x="111" y="25"/>
                    </a:cubicBezTo>
                    <a:cubicBezTo>
                      <a:pt x="112" y="27"/>
                      <a:pt x="112" y="27"/>
                      <a:pt x="112" y="27"/>
                    </a:cubicBezTo>
                    <a:cubicBezTo>
                      <a:pt x="113" y="27"/>
                      <a:pt x="113" y="27"/>
                      <a:pt x="113" y="27"/>
                    </a:cubicBezTo>
                    <a:cubicBezTo>
                      <a:pt x="126" y="28"/>
                      <a:pt x="135" y="39"/>
                      <a:pt x="135" y="51"/>
                    </a:cubicBezTo>
                    <a:cubicBezTo>
                      <a:pt x="135" y="65"/>
                      <a:pt x="124" y="76"/>
                      <a:pt x="110" y="76"/>
                    </a:cubicBezTo>
                    <a:close/>
                    <a:moveTo>
                      <a:pt x="50" y="48"/>
                    </a:moveTo>
                    <a:cubicBezTo>
                      <a:pt x="50" y="52"/>
                      <a:pt x="47" y="55"/>
                      <a:pt x="43" y="55"/>
                    </a:cubicBezTo>
                    <a:cubicBezTo>
                      <a:pt x="39" y="55"/>
                      <a:pt x="36" y="52"/>
                      <a:pt x="36" y="48"/>
                    </a:cubicBezTo>
                    <a:cubicBezTo>
                      <a:pt x="36" y="44"/>
                      <a:pt x="39" y="41"/>
                      <a:pt x="43" y="41"/>
                    </a:cubicBezTo>
                    <a:cubicBezTo>
                      <a:pt x="47" y="41"/>
                      <a:pt x="50" y="44"/>
                      <a:pt x="50" y="48"/>
                    </a:cubicBezTo>
                    <a:close/>
                    <a:moveTo>
                      <a:pt x="81" y="48"/>
                    </a:moveTo>
                    <a:cubicBezTo>
                      <a:pt x="81" y="54"/>
                      <a:pt x="76" y="59"/>
                      <a:pt x="70" y="59"/>
                    </a:cubicBezTo>
                    <a:cubicBezTo>
                      <a:pt x="64" y="59"/>
                      <a:pt x="58" y="54"/>
                      <a:pt x="58" y="48"/>
                    </a:cubicBezTo>
                    <a:cubicBezTo>
                      <a:pt x="58" y="42"/>
                      <a:pt x="64" y="36"/>
                      <a:pt x="70" y="36"/>
                    </a:cubicBezTo>
                    <a:cubicBezTo>
                      <a:pt x="76" y="36"/>
                      <a:pt x="81" y="42"/>
                      <a:pt x="81" y="48"/>
                    </a:cubicBezTo>
                    <a:close/>
                    <a:moveTo>
                      <a:pt x="104" y="48"/>
                    </a:moveTo>
                    <a:cubicBezTo>
                      <a:pt x="104" y="52"/>
                      <a:pt x="101" y="55"/>
                      <a:pt x="97" y="55"/>
                    </a:cubicBezTo>
                    <a:cubicBezTo>
                      <a:pt x="93" y="55"/>
                      <a:pt x="90" y="52"/>
                      <a:pt x="90" y="48"/>
                    </a:cubicBezTo>
                    <a:cubicBezTo>
                      <a:pt x="90" y="44"/>
                      <a:pt x="93" y="41"/>
                      <a:pt x="97" y="41"/>
                    </a:cubicBezTo>
                    <a:cubicBezTo>
                      <a:pt x="101" y="41"/>
                      <a:pt x="104" y="44"/>
                      <a:pt x="104" y="48"/>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0" name="Freeform 201"/>
              <p:cNvSpPr>
                <a:spLocks noEditPoints="1"/>
              </p:cNvSpPr>
              <p:nvPr userDrawn="1"/>
            </p:nvSpPr>
            <p:spPr bwMode="auto">
              <a:xfrm>
                <a:off x="1665" y="677"/>
                <a:ext cx="236" cy="136"/>
              </a:xfrm>
              <a:custGeom>
                <a:avLst/>
                <a:gdLst>
                  <a:gd name="T0" fmla="*/ 116 w 141"/>
                  <a:gd name="T1" fmla="*/ 22 h 81"/>
                  <a:gd name="T2" fmla="*/ 102 w 141"/>
                  <a:gd name="T3" fmla="*/ 9 h 81"/>
                  <a:gd name="T4" fmla="*/ 92 w 141"/>
                  <a:gd name="T5" fmla="*/ 7 h 81"/>
                  <a:gd name="T6" fmla="*/ 82 w 141"/>
                  <a:gd name="T7" fmla="*/ 10 h 81"/>
                  <a:gd name="T8" fmla="*/ 70 w 141"/>
                  <a:gd name="T9" fmla="*/ 6 h 81"/>
                  <a:gd name="T10" fmla="*/ 64 w 141"/>
                  <a:gd name="T11" fmla="*/ 6 h 81"/>
                  <a:gd name="T12" fmla="*/ 47 w 141"/>
                  <a:gd name="T13" fmla="*/ 0 h 81"/>
                  <a:gd name="T14" fmla="*/ 32 w 141"/>
                  <a:gd name="T15" fmla="*/ 4 h 81"/>
                  <a:gd name="T16" fmla="*/ 19 w 141"/>
                  <a:gd name="T17" fmla="*/ 28 h 81"/>
                  <a:gd name="T18" fmla="*/ 17 w 141"/>
                  <a:gd name="T19" fmla="*/ 31 h 81"/>
                  <a:gd name="T20" fmla="*/ 10 w 141"/>
                  <a:gd name="T21" fmla="*/ 35 h 81"/>
                  <a:gd name="T22" fmla="*/ 0 w 141"/>
                  <a:gd name="T23" fmla="*/ 56 h 81"/>
                  <a:gd name="T24" fmla="*/ 24 w 141"/>
                  <a:gd name="T25" fmla="*/ 81 h 81"/>
                  <a:gd name="T26" fmla="*/ 109 w 141"/>
                  <a:gd name="T27" fmla="*/ 81 h 81"/>
                  <a:gd name="T28" fmla="*/ 111 w 141"/>
                  <a:gd name="T29" fmla="*/ 81 h 81"/>
                  <a:gd name="T30" fmla="*/ 141 w 141"/>
                  <a:gd name="T31" fmla="*/ 51 h 81"/>
                  <a:gd name="T32" fmla="*/ 116 w 141"/>
                  <a:gd name="T33" fmla="*/ 22 h 81"/>
                  <a:gd name="T34" fmla="*/ 111 w 141"/>
                  <a:gd name="T35" fmla="*/ 76 h 81"/>
                  <a:gd name="T36" fmla="*/ 109 w 141"/>
                  <a:gd name="T37" fmla="*/ 76 h 81"/>
                  <a:gd name="T38" fmla="*/ 24 w 141"/>
                  <a:gd name="T39" fmla="*/ 76 h 81"/>
                  <a:gd name="T40" fmla="*/ 6 w 141"/>
                  <a:gd name="T41" fmla="*/ 56 h 81"/>
                  <a:gd name="T42" fmla="*/ 13 w 141"/>
                  <a:gd name="T43" fmla="*/ 39 h 81"/>
                  <a:gd name="T44" fmla="*/ 19 w 141"/>
                  <a:gd name="T45" fmla="*/ 35 h 81"/>
                  <a:gd name="T46" fmla="*/ 20 w 141"/>
                  <a:gd name="T47" fmla="*/ 35 h 81"/>
                  <a:gd name="T48" fmla="*/ 21 w 141"/>
                  <a:gd name="T49" fmla="*/ 34 h 81"/>
                  <a:gd name="T50" fmla="*/ 23 w 141"/>
                  <a:gd name="T51" fmla="*/ 31 h 81"/>
                  <a:gd name="T52" fmla="*/ 24 w 141"/>
                  <a:gd name="T53" fmla="*/ 31 h 81"/>
                  <a:gd name="T54" fmla="*/ 24 w 141"/>
                  <a:gd name="T55" fmla="*/ 29 h 81"/>
                  <a:gd name="T56" fmla="*/ 34 w 141"/>
                  <a:gd name="T57" fmla="*/ 8 h 81"/>
                  <a:gd name="T58" fmla="*/ 47 w 141"/>
                  <a:gd name="T59" fmla="*/ 5 h 81"/>
                  <a:gd name="T60" fmla="*/ 62 w 141"/>
                  <a:gd name="T61" fmla="*/ 11 h 81"/>
                  <a:gd name="T62" fmla="*/ 63 w 141"/>
                  <a:gd name="T63" fmla="*/ 12 h 81"/>
                  <a:gd name="T64" fmla="*/ 64 w 141"/>
                  <a:gd name="T65" fmla="*/ 12 h 81"/>
                  <a:gd name="T66" fmla="*/ 80 w 141"/>
                  <a:gd name="T67" fmla="*/ 15 h 81"/>
                  <a:gd name="T68" fmla="*/ 82 w 141"/>
                  <a:gd name="T69" fmla="*/ 16 h 81"/>
                  <a:gd name="T70" fmla="*/ 83 w 141"/>
                  <a:gd name="T71" fmla="*/ 15 h 81"/>
                  <a:gd name="T72" fmla="*/ 92 w 141"/>
                  <a:gd name="T73" fmla="*/ 12 h 81"/>
                  <a:gd name="T74" fmla="*/ 101 w 141"/>
                  <a:gd name="T75" fmla="*/ 14 h 81"/>
                  <a:gd name="T76" fmla="*/ 112 w 141"/>
                  <a:gd name="T77" fmla="*/ 25 h 81"/>
                  <a:gd name="T78" fmla="*/ 112 w 141"/>
                  <a:gd name="T79" fmla="*/ 27 h 81"/>
                  <a:gd name="T80" fmla="*/ 114 w 141"/>
                  <a:gd name="T81" fmla="*/ 27 h 81"/>
                  <a:gd name="T82" fmla="*/ 135 w 141"/>
                  <a:gd name="T83" fmla="*/ 51 h 81"/>
                  <a:gd name="T84" fmla="*/ 111 w 141"/>
                  <a:gd name="T85" fmla="*/ 76 h 81"/>
                  <a:gd name="T86" fmla="*/ 51 w 141"/>
                  <a:gd name="T87" fmla="*/ 48 h 81"/>
                  <a:gd name="T88" fmla="*/ 44 w 141"/>
                  <a:gd name="T89" fmla="*/ 56 h 81"/>
                  <a:gd name="T90" fmla="*/ 36 w 141"/>
                  <a:gd name="T91" fmla="*/ 48 h 81"/>
                  <a:gd name="T92" fmla="*/ 44 w 141"/>
                  <a:gd name="T93" fmla="*/ 41 h 81"/>
                  <a:gd name="T94" fmla="*/ 51 w 141"/>
                  <a:gd name="T95" fmla="*/ 48 h 81"/>
                  <a:gd name="T96" fmla="*/ 82 w 141"/>
                  <a:gd name="T97" fmla="*/ 48 h 81"/>
                  <a:gd name="T98" fmla="*/ 70 w 141"/>
                  <a:gd name="T99" fmla="*/ 60 h 81"/>
                  <a:gd name="T100" fmla="*/ 59 w 141"/>
                  <a:gd name="T101" fmla="*/ 48 h 81"/>
                  <a:gd name="T102" fmla="*/ 70 w 141"/>
                  <a:gd name="T103" fmla="*/ 37 h 81"/>
                  <a:gd name="T104" fmla="*/ 82 w 141"/>
                  <a:gd name="T105" fmla="*/ 48 h 81"/>
                  <a:gd name="T106" fmla="*/ 105 w 141"/>
                  <a:gd name="T107" fmla="*/ 48 h 81"/>
                  <a:gd name="T108" fmla="*/ 97 w 141"/>
                  <a:gd name="T109" fmla="*/ 56 h 81"/>
                  <a:gd name="T110" fmla="*/ 90 w 141"/>
                  <a:gd name="T111" fmla="*/ 48 h 81"/>
                  <a:gd name="T112" fmla="*/ 97 w 141"/>
                  <a:gd name="T113" fmla="*/ 41 h 81"/>
                  <a:gd name="T114" fmla="*/ 105 w 141"/>
                  <a:gd name="T115" fmla="*/ 48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1" h="81">
                    <a:moveTo>
                      <a:pt x="116" y="22"/>
                    </a:moveTo>
                    <a:cubicBezTo>
                      <a:pt x="114" y="18"/>
                      <a:pt x="110" y="12"/>
                      <a:pt x="102" y="9"/>
                    </a:cubicBezTo>
                    <a:cubicBezTo>
                      <a:pt x="102" y="9"/>
                      <a:pt x="98" y="7"/>
                      <a:pt x="92" y="7"/>
                    </a:cubicBezTo>
                    <a:cubicBezTo>
                      <a:pt x="89" y="7"/>
                      <a:pt x="85" y="8"/>
                      <a:pt x="82" y="10"/>
                    </a:cubicBezTo>
                    <a:cubicBezTo>
                      <a:pt x="79" y="8"/>
                      <a:pt x="75" y="6"/>
                      <a:pt x="70" y="6"/>
                    </a:cubicBezTo>
                    <a:cubicBezTo>
                      <a:pt x="68" y="6"/>
                      <a:pt x="66" y="6"/>
                      <a:pt x="64" y="6"/>
                    </a:cubicBezTo>
                    <a:cubicBezTo>
                      <a:pt x="61" y="4"/>
                      <a:pt x="55" y="0"/>
                      <a:pt x="47" y="0"/>
                    </a:cubicBezTo>
                    <a:cubicBezTo>
                      <a:pt x="42" y="0"/>
                      <a:pt x="37" y="1"/>
                      <a:pt x="32" y="4"/>
                    </a:cubicBezTo>
                    <a:cubicBezTo>
                      <a:pt x="31" y="4"/>
                      <a:pt x="18" y="11"/>
                      <a:pt x="19" y="28"/>
                    </a:cubicBezTo>
                    <a:cubicBezTo>
                      <a:pt x="18" y="29"/>
                      <a:pt x="17" y="30"/>
                      <a:pt x="17" y="31"/>
                    </a:cubicBezTo>
                    <a:cubicBezTo>
                      <a:pt x="15" y="32"/>
                      <a:pt x="12" y="33"/>
                      <a:pt x="10" y="35"/>
                    </a:cubicBezTo>
                    <a:cubicBezTo>
                      <a:pt x="6" y="38"/>
                      <a:pt x="0" y="45"/>
                      <a:pt x="0" y="56"/>
                    </a:cubicBezTo>
                    <a:cubicBezTo>
                      <a:pt x="0" y="73"/>
                      <a:pt x="15" y="81"/>
                      <a:pt x="24" y="81"/>
                    </a:cubicBezTo>
                    <a:cubicBezTo>
                      <a:pt x="109" y="81"/>
                      <a:pt x="109" y="81"/>
                      <a:pt x="109" y="81"/>
                    </a:cubicBezTo>
                    <a:cubicBezTo>
                      <a:pt x="110" y="81"/>
                      <a:pt x="110" y="81"/>
                      <a:pt x="111" y="81"/>
                    </a:cubicBezTo>
                    <a:cubicBezTo>
                      <a:pt x="127" y="81"/>
                      <a:pt x="141" y="68"/>
                      <a:pt x="141" y="51"/>
                    </a:cubicBezTo>
                    <a:cubicBezTo>
                      <a:pt x="141" y="37"/>
                      <a:pt x="130" y="25"/>
                      <a:pt x="116" y="22"/>
                    </a:cubicBezTo>
                    <a:close/>
                    <a:moveTo>
                      <a:pt x="111" y="76"/>
                    </a:moveTo>
                    <a:cubicBezTo>
                      <a:pt x="110" y="76"/>
                      <a:pt x="110" y="76"/>
                      <a:pt x="109" y="76"/>
                    </a:cubicBezTo>
                    <a:cubicBezTo>
                      <a:pt x="24" y="76"/>
                      <a:pt x="24" y="76"/>
                      <a:pt x="24" y="76"/>
                    </a:cubicBezTo>
                    <a:cubicBezTo>
                      <a:pt x="20" y="76"/>
                      <a:pt x="6" y="71"/>
                      <a:pt x="6" y="56"/>
                    </a:cubicBezTo>
                    <a:cubicBezTo>
                      <a:pt x="6" y="47"/>
                      <a:pt x="10" y="42"/>
                      <a:pt x="13" y="39"/>
                    </a:cubicBezTo>
                    <a:cubicBezTo>
                      <a:pt x="15" y="37"/>
                      <a:pt x="18" y="36"/>
                      <a:pt x="19" y="35"/>
                    </a:cubicBezTo>
                    <a:cubicBezTo>
                      <a:pt x="20" y="35"/>
                      <a:pt x="20" y="35"/>
                      <a:pt x="20" y="35"/>
                    </a:cubicBezTo>
                    <a:cubicBezTo>
                      <a:pt x="21" y="34"/>
                      <a:pt x="21" y="34"/>
                      <a:pt x="21" y="34"/>
                    </a:cubicBezTo>
                    <a:cubicBezTo>
                      <a:pt x="21" y="33"/>
                      <a:pt x="22" y="32"/>
                      <a:pt x="23" y="31"/>
                    </a:cubicBezTo>
                    <a:cubicBezTo>
                      <a:pt x="24" y="31"/>
                      <a:pt x="24" y="31"/>
                      <a:pt x="24" y="31"/>
                    </a:cubicBezTo>
                    <a:cubicBezTo>
                      <a:pt x="24" y="29"/>
                      <a:pt x="24" y="29"/>
                      <a:pt x="24" y="29"/>
                    </a:cubicBezTo>
                    <a:cubicBezTo>
                      <a:pt x="23" y="15"/>
                      <a:pt x="34" y="9"/>
                      <a:pt x="34" y="8"/>
                    </a:cubicBezTo>
                    <a:cubicBezTo>
                      <a:pt x="39" y="6"/>
                      <a:pt x="43" y="5"/>
                      <a:pt x="47" y="5"/>
                    </a:cubicBezTo>
                    <a:cubicBezTo>
                      <a:pt x="54" y="5"/>
                      <a:pt x="59" y="8"/>
                      <a:pt x="62" y="11"/>
                    </a:cubicBezTo>
                    <a:cubicBezTo>
                      <a:pt x="63" y="12"/>
                      <a:pt x="63" y="12"/>
                      <a:pt x="63" y="12"/>
                    </a:cubicBezTo>
                    <a:cubicBezTo>
                      <a:pt x="64" y="12"/>
                      <a:pt x="64" y="12"/>
                      <a:pt x="64" y="12"/>
                    </a:cubicBezTo>
                    <a:cubicBezTo>
                      <a:pt x="70" y="10"/>
                      <a:pt x="76" y="11"/>
                      <a:pt x="80" y="15"/>
                    </a:cubicBezTo>
                    <a:cubicBezTo>
                      <a:pt x="82" y="16"/>
                      <a:pt x="82" y="16"/>
                      <a:pt x="82" y="16"/>
                    </a:cubicBezTo>
                    <a:cubicBezTo>
                      <a:pt x="83" y="15"/>
                      <a:pt x="83" y="15"/>
                      <a:pt x="83" y="15"/>
                    </a:cubicBezTo>
                    <a:cubicBezTo>
                      <a:pt x="86" y="13"/>
                      <a:pt x="89" y="12"/>
                      <a:pt x="92" y="12"/>
                    </a:cubicBezTo>
                    <a:cubicBezTo>
                      <a:pt x="97" y="12"/>
                      <a:pt x="100" y="14"/>
                      <a:pt x="101" y="14"/>
                    </a:cubicBezTo>
                    <a:cubicBezTo>
                      <a:pt x="106" y="16"/>
                      <a:pt x="110" y="20"/>
                      <a:pt x="112" y="25"/>
                    </a:cubicBezTo>
                    <a:cubicBezTo>
                      <a:pt x="112" y="27"/>
                      <a:pt x="112" y="27"/>
                      <a:pt x="112" y="27"/>
                    </a:cubicBezTo>
                    <a:cubicBezTo>
                      <a:pt x="114" y="27"/>
                      <a:pt x="114" y="27"/>
                      <a:pt x="114" y="27"/>
                    </a:cubicBezTo>
                    <a:cubicBezTo>
                      <a:pt x="126" y="29"/>
                      <a:pt x="135" y="39"/>
                      <a:pt x="135" y="51"/>
                    </a:cubicBezTo>
                    <a:cubicBezTo>
                      <a:pt x="135" y="65"/>
                      <a:pt x="124" y="76"/>
                      <a:pt x="111" y="76"/>
                    </a:cubicBezTo>
                    <a:close/>
                    <a:moveTo>
                      <a:pt x="51" y="48"/>
                    </a:moveTo>
                    <a:cubicBezTo>
                      <a:pt x="51" y="52"/>
                      <a:pt x="48" y="56"/>
                      <a:pt x="44" y="56"/>
                    </a:cubicBezTo>
                    <a:cubicBezTo>
                      <a:pt x="40" y="56"/>
                      <a:pt x="36" y="52"/>
                      <a:pt x="36" y="48"/>
                    </a:cubicBezTo>
                    <a:cubicBezTo>
                      <a:pt x="36" y="44"/>
                      <a:pt x="40" y="41"/>
                      <a:pt x="44" y="41"/>
                    </a:cubicBezTo>
                    <a:cubicBezTo>
                      <a:pt x="48" y="41"/>
                      <a:pt x="51" y="44"/>
                      <a:pt x="51" y="48"/>
                    </a:cubicBezTo>
                    <a:close/>
                    <a:moveTo>
                      <a:pt x="82" y="48"/>
                    </a:moveTo>
                    <a:cubicBezTo>
                      <a:pt x="82" y="55"/>
                      <a:pt x="77" y="60"/>
                      <a:pt x="70" y="60"/>
                    </a:cubicBezTo>
                    <a:cubicBezTo>
                      <a:pt x="64" y="60"/>
                      <a:pt x="59" y="55"/>
                      <a:pt x="59" y="48"/>
                    </a:cubicBezTo>
                    <a:cubicBezTo>
                      <a:pt x="59" y="42"/>
                      <a:pt x="64" y="37"/>
                      <a:pt x="70" y="37"/>
                    </a:cubicBezTo>
                    <a:cubicBezTo>
                      <a:pt x="77" y="37"/>
                      <a:pt x="82" y="42"/>
                      <a:pt x="82" y="48"/>
                    </a:cubicBezTo>
                    <a:close/>
                    <a:moveTo>
                      <a:pt x="105" y="48"/>
                    </a:moveTo>
                    <a:cubicBezTo>
                      <a:pt x="105" y="52"/>
                      <a:pt x="101" y="56"/>
                      <a:pt x="97" y="56"/>
                    </a:cubicBezTo>
                    <a:cubicBezTo>
                      <a:pt x="93" y="56"/>
                      <a:pt x="90" y="52"/>
                      <a:pt x="90" y="48"/>
                    </a:cubicBezTo>
                    <a:cubicBezTo>
                      <a:pt x="90" y="44"/>
                      <a:pt x="93" y="41"/>
                      <a:pt x="97" y="41"/>
                    </a:cubicBezTo>
                    <a:cubicBezTo>
                      <a:pt x="101" y="41"/>
                      <a:pt x="105" y="44"/>
                      <a:pt x="105" y="48"/>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1" name="Freeform 202"/>
              <p:cNvSpPr>
                <a:spLocks noEditPoints="1"/>
              </p:cNvSpPr>
              <p:nvPr userDrawn="1"/>
            </p:nvSpPr>
            <p:spPr bwMode="auto">
              <a:xfrm>
                <a:off x="118" y="1676"/>
                <a:ext cx="170" cy="168"/>
              </a:xfrm>
              <a:custGeom>
                <a:avLst/>
                <a:gdLst>
                  <a:gd name="T0" fmla="*/ 0 w 101"/>
                  <a:gd name="T1" fmla="*/ 0 h 100"/>
                  <a:gd name="T2" fmla="*/ 0 w 101"/>
                  <a:gd name="T3" fmla="*/ 100 h 100"/>
                  <a:gd name="T4" fmla="*/ 101 w 101"/>
                  <a:gd name="T5" fmla="*/ 100 h 100"/>
                  <a:gd name="T6" fmla="*/ 101 w 101"/>
                  <a:gd name="T7" fmla="*/ 0 h 100"/>
                  <a:gd name="T8" fmla="*/ 0 w 101"/>
                  <a:gd name="T9" fmla="*/ 0 h 100"/>
                  <a:gd name="T10" fmla="*/ 96 w 101"/>
                  <a:gd name="T11" fmla="*/ 4 h 100"/>
                  <a:gd name="T12" fmla="*/ 96 w 101"/>
                  <a:gd name="T13" fmla="*/ 32 h 100"/>
                  <a:gd name="T14" fmla="*/ 5 w 101"/>
                  <a:gd name="T15" fmla="*/ 32 h 100"/>
                  <a:gd name="T16" fmla="*/ 5 w 101"/>
                  <a:gd name="T17" fmla="*/ 4 h 100"/>
                  <a:gd name="T18" fmla="*/ 96 w 101"/>
                  <a:gd name="T19" fmla="*/ 4 h 100"/>
                  <a:gd name="T20" fmla="*/ 96 w 101"/>
                  <a:gd name="T21" fmla="*/ 36 h 100"/>
                  <a:gd name="T22" fmla="*/ 96 w 101"/>
                  <a:gd name="T23" fmla="*/ 64 h 100"/>
                  <a:gd name="T24" fmla="*/ 5 w 101"/>
                  <a:gd name="T25" fmla="*/ 64 h 100"/>
                  <a:gd name="T26" fmla="*/ 5 w 101"/>
                  <a:gd name="T27" fmla="*/ 36 h 100"/>
                  <a:gd name="T28" fmla="*/ 96 w 101"/>
                  <a:gd name="T29" fmla="*/ 36 h 100"/>
                  <a:gd name="T30" fmla="*/ 5 w 101"/>
                  <a:gd name="T31" fmla="*/ 96 h 100"/>
                  <a:gd name="T32" fmla="*/ 5 w 101"/>
                  <a:gd name="T33" fmla="*/ 68 h 100"/>
                  <a:gd name="T34" fmla="*/ 96 w 101"/>
                  <a:gd name="T35" fmla="*/ 68 h 100"/>
                  <a:gd name="T36" fmla="*/ 96 w 101"/>
                  <a:gd name="T37" fmla="*/ 96 h 100"/>
                  <a:gd name="T38" fmla="*/ 5 w 101"/>
                  <a:gd name="T39" fmla="*/ 96 h 100"/>
                  <a:gd name="T40" fmla="*/ 53 w 101"/>
                  <a:gd name="T41" fmla="*/ 20 h 100"/>
                  <a:gd name="T42" fmla="*/ 15 w 101"/>
                  <a:gd name="T43" fmla="*/ 20 h 100"/>
                  <a:gd name="T44" fmla="*/ 15 w 101"/>
                  <a:gd name="T45" fmla="*/ 15 h 100"/>
                  <a:gd name="T46" fmla="*/ 53 w 101"/>
                  <a:gd name="T47" fmla="*/ 15 h 100"/>
                  <a:gd name="T48" fmla="*/ 53 w 101"/>
                  <a:gd name="T49" fmla="*/ 20 h 100"/>
                  <a:gd name="T50" fmla="*/ 82 w 101"/>
                  <a:gd name="T51" fmla="*/ 18 h 100"/>
                  <a:gd name="T52" fmla="*/ 86 w 101"/>
                  <a:gd name="T53" fmla="*/ 14 h 100"/>
                  <a:gd name="T54" fmla="*/ 89 w 101"/>
                  <a:gd name="T55" fmla="*/ 18 h 100"/>
                  <a:gd name="T56" fmla="*/ 86 w 101"/>
                  <a:gd name="T57" fmla="*/ 21 h 100"/>
                  <a:gd name="T58" fmla="*/ 82 w 101"/>
                  <a:gd name="T59" fmla="*/ 18 h 100"/>
                  <a:gd name="T60" fmla="*/ 15 w 101"/>
                  <a:gd name="T61" fmla="*/ 52 h 100"/>
                  <a:gd name="T62" fmla="*/ 15 w 101"/>
                  <a:gd name="T63" fmla="*/ 47 h 100"/>
                  <a:gd name="T64" fmla="*/ 53 w 101"/>
                  <a:gd name="T65" fmla="*/ 47 h 100"/>
                  <a:gd name="T66" fmla="*/ 53 w 101"/>
                  <a:gd name="T67" fmla="*/ 52 h 100"/>
                  <a:gd name="T68" fmla="*/ 15 w 101"/>
                  <a:gd name="T69" fmla="*/ 52 h 100"/>
                  <a:gd name="T70" fmla="*/ 82 w 101"/>
                  <a:gd name="T71" fmla="*/ 50 h 100"/>
                  <a:gd name="T72" fmla="*/ 86 w 101"/>
                  <a:gd name="T73" fmla="*/ 46 h 100"/>
                  <a:gd name="T74" fmla="*/ 89 w 101"/>
                  <a:gd name="T75" fmla="*/ 50 h 100"/>
                  <a:gd name="T76" fmla="*/ 86 w 101"/>
                  <a:gd name="T77" fmla="*/ 53 h 100"/>
                  <a:gd name="T78" fmla="*/ 82 w 101"/>
                  <a:gd name="T79" fmla="*/ 50 h 100"/>
                  <a:gd name="T80" fmla="*/ 15 w 101"/>
                  <a:gd name="T81" fmla="*/ 79 h 100"/>
                  <a:gd name="T82" fmla="*/ 53 w 101"/>
                  <a:gd name="T83" fmla="*/ 79 h 100"/>
                  <a:gd name="T84" fmla="*/ 53 w 101"/>
                  <a:gd name="T85" fmla="*/ 84 h 100"/>
                  <a:gd name="T86" fmla="*/ 15 w 101"/>
                  <a:gd name="T87" fmla="*/ 84 h 100"/>
                  <a:gd name="T88" fmla="*/ 15 w 101"/>
                  <a:gd name="T89" fmla="*/ 79 h 100"/>
                  <a:gd name="T90" fmla="*/ 89 w 101"/>
                  <a:gd name="T91" fmla="*/ 82 h 100"/>
                  <a:gd name="T92" fmla="*/ 86 w 101"/>
                  <a:gd name="T93" fmla="*/ 85 h 100"/>
                  <a:gd name="T94" fmla="*/ 82 w 101"/>
                  <a:gd name="T95" fmla="*/ 82 h 100"/>
                  <a:gd name="T96" fmla="*/ 86 w 101"/>
                  <a:gd name="T97" fmla="*/ 78 h 100"/>
                  <a:gd name="T98" fmla="*/ 89 w 101"/>
                  <a:gd name="T99" fmla="*/ 8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1" h="100">
                    <a:moveTo>
                      <a:pt x="0" y="0"/>
                    </a:moveTo>
                    <a:cubicBezTo>
                      <a:pt x="0" y="100"/>
                      <a:pt x="0" y="100"/>
                      <a:pt x="0" y="100"/>
                    </a:cubicBezTo>
                    <a:cubicBezTo>
                      <a:pt x="101" y="100"/>
                      <a:pt x="101" y="100"/>
                      <a:pt x="101" y="100"/>
                    </a:cubicBezTo>
                    <a:cubicBezTo>
                      <a:pt x="101" y="0"/>
                      <a:pt x="101" y="0"/>
                      <a:pt x="101" y="0"/>
                    </a:cubicBezTo>
                    <a:lnTo>
                      <a:pt x="0" y="0"/>
                    </a:lnTo>
                    <a:close/>
                    <a:moveTo>
                      <a:pt x="96" y="4"/>
                    </a:moveTo>
                    <a:cubicBezTo>
                      <a:pt x="96" y="32"/>
                      <a:pt x="96" y="32"/>
                      <a:pt x="96" y="32"/>
                    </a:cubicBezTo>
                    <a:cubicBezTo>
                      <a:pt x="5" y="32"/>
                      <a:pt x="5" y="32"/>
                      <a:pt x="5" y="32"/>
                    </a:cubicBezTo>
                    <a:cubicBezTo>
                      <a:pt x="5" y="4"/>
                      <a:pt x="5" y="4"/>
                      <a:pt x="5" y="4"/>
                    </a:cubicBezTo>
                    <a:lnTo>
                      <a:pt x="96" y="4"/>
                    </a:lnTo>
                    <a:close/>
                    <a:moveTo>
                      <a:pt x="96" y="36"/>
                    </a:moveTo>
                    <a:cubicBezTo>
                      <a:pt x="96" y="64"/>
                      <a:pt x="96" y="64"/>
                      <a:pt x="96" y="64"/>
                    </a:cubicBezTo>
                    <a:cubicBezTo>
                      <a:pt x="5" y="64"/>
                      <a:pt x="5" y="64"/>
                      <a:pt x="5" y="64"/>
                    </a:cubicBezTo>
                    <a:cubicBezTo>
                      <a:pt x="5" y="36"/>
                      <a:pt x="5" y="36"/>
                      <a:pt x="5" y="36"/>
                    </a:cubicBezTo>
                    <a:lnTo>
                      <a:pt x="96" y="36"/>
                    </a:lnTo>
                    <a:close/>
                    <a:moveTo>
                      <a:pt x="5" y="96"/>
                    </a:moveTo>
                    <a:cubicBezTo>
                      <a:pt x="5" y="68"/>
                      <a:pt x="5" y="68"/>
                      <a:pt x="5" y="68"/>
                    </a:cubicBezTo>
                    <a:cubicBezTo>
                      <a:pt x="96" y="68"/>
                      <a:pt x="96" y="68"/>
                      <a:pt x="96" y="68"/>
                    </a:cubicBezTo>
                    <a:cubicBezTo>
                      <a:pt x="96" y="96"/>
                      <a:pt x="96" y="96"/>
                      <a:pt x="96" y="96"/>
                    </a:cubicBezTo>
                    <a:lnTo>
                      <a:pt x="5" y="96"/>
                    </a:lnTo>
                    <a:close/>
                    <a:moveTo>
                      <a:pt x="53" y="20"/>
                    </a:moveTo>
                    <a:cubicBezTo>
                      <a:pt x="15" y="20"/>
                      <a:pt x="15" y="20"/>
                      <a:pt x="15" y="20"/>
                    </a:cubicBezTo>
                    <a:cubicBezTo>
                      <a:pt x="15" y="15"/>
                      <a:pt x="15" y="15"/>
                      <a:pt x="15" y="15"/>
                    </a:cubicBezTo>
                    <a:cubicBezTo>
                      <a:pt x="53" y="15"/>
                      <a:pt x="53" y="15"/>
                      <a:pt x="53" y="15"/>
                    </a:cubicBezTo>
                    <a:lnTo>
                      <a:pt x="53" y="20"/>
                    </a:lnTo>
                    <a:close/>
                    <a:moveTo>
                      <a:pt x="82" y="18"/>
                    </a:moveTo>
                    <a:cubicBezTo>
                      <a:pt x="82" y="16"/>
                      <a:pt x="84" y="14"/>
                      <a:pt x="86" y="14"/>
                    </a:cubicBezTo>
                    <a:cubicBezTo>
                      <a:pt x="88" y="14"/>
                      <a:pt x="89" y="16"/>
                      <a:pt x="89" y="18"/>
                    </a:cubicBezTo>
                    <a:cubicBezTo>
                      <a:pt x="89" y="20"/>
                      <a:pt x="88" y="21"/>
                      <a:pt x="86" y="21"/>
                    </a:cubicBezTo>
                    <a:cubicBezTo>
                      <a:pt x="84" y="21"/>
                      <a:pt x="82" y="20"/>
                      <a:pt x="82" y="18"/>
                    </a:cubicBezTo>
                    <a:close/>
                    <a:moveTo>
                      <a:pt x="15" y="52"/>
                    </a:moveTo>
                    <a:cubicBezTo>
                      <a:pt x="15" y="47"/>
                      <a:pt x="15" y="47"/>
                      <a:pt x="15" y="47"/>
                    </a:cubicBezTo>
                    <a:cubicBezTo>
                      <a:pt x="53" y="47"/>
                      <a:pt x="53" y="47"/>
                      <a:pt x="53" y="47"/>
                    </a:cubicBezTo>
                    <a:cubicBezTo>
                      <a:pt x="53" y="52"/>
                      <a:pt x="53" y="52"/>
                      <a:pt x="53" y="52"/>
                    </a:cubicBezTo>
                    <a:lnTo>
                      <a:pt x="15" y="52"/>
                    </a:lnTo>
                    <a:close/>
                    <a:moveTo>
                      <a:pt x="82" y="50"/>
                    </a:moveTo>
                    <a:cubicBezTo>
                      <a:pt x="82" y="48"/>
                      <a:pt x="84" y="46"/>
                      <a:pt x="86" y="46"/>
                    </a:cubicBezTo>
                    <a:cubicBezTo>
                      <a:pt x="88" y="46"/>
                      <a:pt x="89" y="48"/>
                      <a:pt x="89" y="50"/>
                    </a:cubicBezTo>
                    <a:cubicBezTo>
                      <a:pt x="89" y="52"/>
                      <a:pt x="88" y="53"/>
                      <a:pt x="86" y="53"/>
                    </a:cubicBezTo>
                    <a:cubicBezTo>
                      <a:pt x="84" y="53"/>
                      <a:pt x="82" y="52"/>
                      <a:pt x="82" y="50"/>
                    </a:cubicBezTo>
                    <a:close/>
                    <a:moveTo>
                      <a:pt x="15" y="79"/>
                    </a:moveTo>
                    <a:cubicBezTo>
                      <a:pt x="53" y="79"/>
                      <a:pt x="53" y="79"/>
                      <a:pt x="53" y="79"/>
                    </a:cubicBezTo>
                    <a:cubicBezTo>
                      <a:pt x="53" y="84"/>
                      <a:pt x="53" y="84"/>
                      <a:pt x="53" y="84"/>
                    </a:cubicBezTo>
                    <a:cubicBezTo>
                      <a:pt x="15" y="84"/>
                      <a:pt x="15" y="84"/>
                      <a:pt x="15" y="84"/>
                    </a:cubicBezTo>
                    <a:lnTo>
                      <a:pt x="15" y="79"/>
                    </a:lnTo>
                    <a:close/>
                    <a:moveTo>
                      <a:pt x="89" y="82"/>
                    </a:moveTo>
                    <a:cubicBezTo>
                      <a:pt x="89" y="84"/>
                      <a:pt x="88" y="85"/>
                      <a:pt x="86" y="85"/>
                    </a:cubicBezTo>
                    <a:cubicBezTo>
                      <a:pt x="84" y="85"/>
                      <a:pt x="82" y="84"/>
                      <a:pt x="82" y="82"/>
                    </a:cubicBezTo>
                    <a:cubicBezTo>
                      <a:pt x="82" y="80"/>
                      <a:pt x="84" y="78"/>
                      <a:pt x="86" y="78"/>
                    </a:cubicBezTo>
                    <a:cubicBezTo>
                      <a:pt x="88" y="78"/>
                      <a:pt x="89" y="80"/>
                      <a:pt x="89" y="82"/>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2" name="Freeform 203"/>
              <p:cNvSpPr>
                <a:spLocks noEditPoints="1"/>
              </p:cNvSpPr>
              <p:nvPr userDrawn="1"/>
            </p:nvSpPr>
            <p:spPr bwMode="auto">
              <a:xfrm>
                <a:off x="-274" y="1694"/>
                <a:ext cx="112" cy="163"/>
              </a:xfrm>
              <a:custGeom>
                <a:avLst/>
                <a:gdLst>
                  <a:gd name="T0" fmla="*/ 57 w 67"/>
                  <a:gd name="T1" fmla="*/ 0 h 97"/>
                  <a:gd name="T2" fmla="*/ 10 w 67"/>
                  <a:gd name="T3" fmla="*/ 0 h 97"/>
                  <a:gd name="T4" fmla="*/ 0 w 67"/>
                  <a:gd name="T5" fmla="*/ 10 h 97"/>
                  <a:gd name="T6" fmla="*/ 0 w 67"/>
                  <a:gd name="T7" fmla="*/ 87 h 97"/>
                  <a:gd name="T8" fmla="*/ 10 w 67"/>
                  <a:gd name="T9" fmla="*/ 97 h 97"/>
                  <a:gd name="T10" fmla="*/ 57 w 67"/>
                  <a:gd name="T11" fmla="*/ 97 h 97"/>
                  <a:gd name="T12" fmla="*/ 67 w 67"/>
                  <a:gd name="T13" fmla="*/ 87 h 97"/>
                  <a:gd name="T14" fmla="*/ 67 w 67"/>
                  <a:gd name="T15" fmla="*/ 10 h 97"/>
                  <a:gd name="T16" fmla="*/ 57 w 67"/>
                  <a:gd name="T17" fmla="*/ 0 h 97"/>
                  <a:gd name="T18" fmla="*/ 63 w 67"/>
                  <a:gd name="T19" fmla="*/ 87 h 97"/>
                  <a:gd name="T20" fmla="*/ 57 w 67"/>
                  <a:gd name="T21" fmla="*/ 93 h 97"/>
                  <a:gd name="T22" fmla="*/ 10 w 67"/>
                  <a:gd name="T23" fmla="*/ 93 h 97"/>
                  <a:gd name="T24" fmla="*/ 5 w 67"/>
                  <a:gd name="T25" fmla="*/ 87 h 97"/>
                  <a:gd name="T26" fmla="*/ 5 w 67"/>
                  <a:gd name="T27" fmla="*/ 77 h 97"/>
                  <a:gd name="T28" fmla="*/ 63 w 67"/>
                  <a:gd name="T29" fmla="*/ 77 h 97"/>
                  <a:gd name="T30" fmla="*/ 63 w 67"/>
                  <a:gd name="T31" fmla="*/ 87 h 97"/>
                  <a:gd name="T32" fmla="*/ 63 w 67"/>
                  <a:gd name="T33" fmla="*/ 21 h 97"/>
                  <a:gd name="T34" fmla="*/ 5 w 67"/>
                  <a:gd name="T35" fmla="*/ 21 h 97"/>
                  <a:gd name="T36" fmla="*/ 5 w 67"/>
                  <a:gd name="T37" fmla="*/ 10 h 97"/>
                  <a:gd name="T38" fmla="*/ 10 w 67"/>
                  <a:gd name="T39" fmla="*/ 4 h 97"/>
                  <a:gd name="T40" fmla="*/ 57 w 67"/>
                  <a:gd name="T41" fmla="*/ 4 h 97"/>
                  <a:gd name="T42" fmla="*/ 63 w 67"/>
                  <a:gd name="T43" fmla="*/ 10 h 97"/>
                  <a:gd name="T44" fmla="*/ 63 w 67"/>
                  <a:gd name="T45" fmla="*/ 21 h 97"/>
                  <a:gd name="T46" fmla="*/ 29 w 67"/>
                  <a:gd name="T47" fmla="*/ 85 h 97"/>
                  <a:gd name="T48" fmla="*/ 34 w 67"/>
                  <a:gd name="T49" fmla="*/ 80 h 97"/>
                  <a:gd name="T50" fmla="*/ 38 w 67"/>
                  <a:gd name="T51" fmla="*/ 85 h 97"/>
                  <a:gd name="T52" fmla="*/ 34 w 67"/>
                  <a:gd name="T53" fmla="*/ 89 h 97"/>
                  <a:gd name="T54" fmla="*/ 29 w 67"/>
                  <a:gd name="T55" fmla="*/ 85 h 97"/>
                  <a:gd name="T56" fmla="*/ 26 w 67"/>
                  <a:gd name="T57" fmla="*/ 11 h 97"/>
                  <a:gd name="T58" fmla="*/ 41 w 67"/>
                  <a:gd name="T59" fmla="*/ 11 h 97"/>
                  <a:gd name="T60" fmla="*/ 41 w 67"/>
                  <a:gd name="T61" fmla="*/ 14 h 97"/>
                  <a:gd name="T62" fmla="*/ 26 w 67"/>
                  <a:gd name="T63" fmla="*/ 14 h 97"/>
                  <a:gd name="T64" fmla="*/ 26 w 67"/>
                  <a:gd name="T65" fmla="*/ 1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97">
                    <a:moveTo>
                      <a:pt x="57" y="0"/>
                    </a:moveTo>
                    <a:cubicBezTo>
                      <a:pt x="10" y="0"/>
                      <a:pt x="10" y="0"/>
                      <a:pt x="10" y="0"/>
                    </a:cubicBezTo>
                    <a:cubicBezTo>
                      <a:pt x="5" y="0"/>
                      <a:pt x="0" y="5"/>
                      <a:pt x="0" y="10"/>
                    </a:cubicBezTo>
                    <a:cubicBezTo>
                      <a:pt x="0" y="87"/>
                      <a:pt x="0" y="87"/>
                      <a:pt x="0" y="87"/>
                    </a:cubicBezTo>
                    <a:cubicBezTo>
                      <a:pt x="0" y="93"/>
                      <a:pt x="5" y="97"/>
                      <a:pt x="10" y="97"/>
                    </a:cubicBezTo>
                    <a:cubicBezTo>
                      <a:pt x="57" y="97"/>
                      <a:pt x="57" y="97"/>
                      <a:pt x="57" y="97"/>
                    </a:cubicBezTo>
                    <a:cubicBezTo>
                      <a:pt x="63" y="97"/>
                      <a:pt x="67" y="93"/>
                      <a:pt x="67" y="87"/>
                    </a:cubicBezTo>
                    <a:cubicBezTo>
                      <a:pt x="67" y="10"/>
                      <a:pt x="67" y="10"/>
                      <a:pt x="67" y="10"/>
                    </a:cubicBezTo>
                    <a:cubicBezTo>
                      <a:pt x="67" y="5"/>
                      <a:pt x="63" y="0"/>
                      <a:pt x="57" y="0"/>
                    </a:cubicBezTo>
                    <a:close/>
                    <a:moveTo>
                      <a:pt x="63" y="87"/>
                    </a:moveTo>
                    <a:cubicBezTo>
                      <a:pt x="63" y="90"/>
                      <a:pt x="60" y="93"/>
                      <a:pt x="57" y="93"/>
                    </a:cubicBezTo>
                    <a:cubicBezTo>
                      <a:pt x="10" y="93"/>
                      <a:pt x="10" y="93"/>
                      <a:pt x="10" y="93"/>
                    </a:cubicBezTo>
                    <a:cubicBezTo>
                      <a:pt x="7" y="93"/>
                      <a:pt x="5" y="90"/>
                      <a:pt x="5" y="87"/>
                    </a:cubicBezTo>
                    <a:cubicBezTo>
                      <a:pt x="5" y="77"/>
                      <a:pt x="5" y="77"/>
                      <a:pt x="5" y="77"/>
                    </a:cubicBezTo>
                    <a:cubicBezTo>
                      <a:pt x="63" y="77"/>
                      <a:pt x="63" y="77"/>
                      <a:pt x="63" y="77"/>
                    </a:cubicBezTo>
                    <a:lnTo>
                      <a:pt x="63" y="87"/>
                    </a:lnTo>
                    <a:close/>
                    <a:moveTo>
                      <a:pt x="63" y="21"/>
                    </a:moveTo>
                    <a:cubicBezTo>
                      <a:pt x="5" y="21"/>
                      <a:pt x="5" y="21"/>
                      <a:pt x="5" y="21"/>
                    </a:cubicBezTo>
                    <a:cubicBezTo>
                      <a:pt x="5" y="10"/>
                      <a:pt x="5" y="10"/>
                      <a:pt x="5" y="10"/>
                    </a:cubicBezTo>
                    <a:cubicBezTo>
                      <a:pt x="5" y="7"/>
                      <a:pt x="7" y="4"/>
                      <a:pt x="10" y="4"/>
                    </a:cubicBezTo>
                    <a:cubicBezTo>
                      <a:pt x="57" y="4"/>
                      <a:pt x="57" y="4"/>
                      <a:pt x="57" y="4"/>
                    </a:cubicBezTo>
                    <a:cubicBezTo>
                      <a:pt x="60" y="4"/>
                      <a:pt x="63" y="7"/>
                      <a:pt x="63" y="10"/>
                    </a:cubicBezTo>
                    <a:lnTo>
                      <a:pt x="63" y="21"/>
                    </a:lnTo>
                    <a:close/>
                    <a:moveTo>
                      <a:pt x="29" y="85"/>
                    </a:moveTo>
                    <a:cubicBezTo>
                      <a:pt x="29" y="82"/>
                      <a:pt x="31" y="80"/>
                      <a:pt x="34" y="80"/>
                    </a:cubicBezTo>
                    <a:cubicBezTo>
                      <a:pt x="36" y="80"/>
                      <a:pt x="38" y="82"/>
                      <a:pt x="38" y="85"/>
                    </a:cubicBezTo>
                    <a:cubicBezTo>
                      <a:pt x="38" y="87"/>
                      <a:pt x="36" y="89"/>
                      <a:pt x="34" y="89"/>
                    </a:cubicBezTo>
                    <a:cubicBezTo>
                      <a:pt x="31" y="89"/>
                      <a:pt x="29" y="87"/>
                      <a:pt x="29" y="85"/>
                    </a:cubicBezTo>
                    <a:close/>
                    <a:moveTo>
                      <a:pt x="26" y="11"/>
                    </a:moveTo>
                    <a:cubicBezTo>
                      <a:pt x="41" y="11"/>
                      <a:pt x="41" y="11"/>
                      <a:pt x="41" y="11"/>
                    </a:cubicBezTo>
                    <a:cubicBezTo>
                      <a:pt x="41" y="14"/>
                      <a:pt x="41" y="14"/>
                      <a:pt x="41" y="14"/>
                    </a:cubicBezTo>
                    <a:cubicBezTo>
                      <a:pt x="26" y="14"/>
                      <a:pt x="26" y="14"/>
                      <a:pt x="26" y="14"/>
                    </a:cubicBezTo>
                    <a:lnTo>
                      <a:pt x="26" y="11"/>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3" name="Freeform 204"/>
              <p:cNvSpPr>
                <a:spLocks/>
              </p:cNvSpPr>
              <p:nvPr userDrawn="1"/>
            </p:nvSpPr>
            <p:spPr bwMode="auto">
              <a:xfrm>
                <a:off x="565" y="1864"/>
                <a:ext cx="373" cy="1052"/>
              </a:xfrm>
              <a:custGeom>
                <a:avLst/>
                <a:gdLst>
                  <a:gd name="T0" fmla="*/ 8 w 373"/>
                  <a:gd name="T1" fmla="*/ 1052 h 1052"/>
                  <a:gd name="T2" fmla="*/ 0 w 373"/>
                  <a:gd name="T3" fmla="*/ 1048 h 1052"/>
                  <a:gd name="T4" fmla="*/ 364 w 373"/>
                  <a:gd name="T5" fmla="*/ 0 h 1052"/>
                  <a:gd name="T6" fmla="*/ 373 w 373"/>
                  <a:gd name="T7" fmla="*/ 3 h 1052"/>
                  <a:gd name="T8" fmla="*/ 8 w 373"/>
                  <a:gd name="T9" fmla="*/ 1052 h 1052"/>
                </a:gdLst>
                <a:ahLst/>
                <a:cxnLst>
                  <a:cxn ang="0">
                    <a:pos x="T0" y="T1"/>
                  </a:cxn>
                  <a:cxn ang="0">
                    <a:pos x="T2" y="T3"/>
                  </a:cxn>
                  <a:cxn ang="0">
                    <a:pos x="T4" y="T5"/>
                  </a:cxn>
                  <a:cxn ang="0">
                    <a:pos x="T6" y="T7"/>
                  </a:cxn>
                  <a:cxn ang="0">
                    <a:pos x="T8" y="T9"/>
                  </a:cxn>
                </a:cxnLst>
                <a:rect l="0" t="0" r="r" b="b"/>
                <a:pathLst>
                  <a:path w="373" h="1052">
                    <a:moveTo>
                      <a:pt x="8" y="1052"/>
                    </a:moveTo>
                    <a:lnTo>
                      <a:pt x="0" y="1048"/>
                    </a:lnTo>
                    <a:lnTo>
                      <a:pt x="364" y="0"/>
                    </a:lnTo>
                    <a:lnTo>
                      <a:pt x="373" y="3"/>
                    </a:lnTo>
                    <a:lnTo>
                      <a:pt x="8" y="1052"/>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7" name="Group 406"/>
            <p:cNvGrpSpPr>
              <a:grpSpLocks/>
            </p:cNvGrpSpPr>
            <p:nvPr userDrawn="1"/>
          </p:nvGrpSpPr>
          <p:grpSpPr bwMode="auto">
            <a:xfrm>
              <a:off x="-704" y="-2"/>
              <a:ext cx="8867" cy="3266"/>
              <a:chOff x="-704" y="-2"/>
              <a:chExt cx="8867" cy="3266"/>
            </a:xfrm>
          </p:grpSpPr>
          <p:sp>
            <p:nvSpPr>
              <p:cNvPr id="134" name="Freeform 206"/>
              <p:cNvSpPr>
                <a:spLocks/>
              </p:cNvSpPr>
              <p:nvPr userDrawn="1"/>
            </p:nvSpPr>
            <p:spPr bwMode="auto">
              <a:xfrm>
                <a:off x="3379" y="1319"/>
                <a:ext cx="911" cy="899"/>
              </a:xfrm>
              <a:custGeom>
                <a:avLst/>
                <a:gdLst>
                  <a:gd name="T0" fmla="*/ 327 w 543"/>
                  <a:gd name="T1" fmla="*/ 535 h 535"/>
                  <a:gd name="T2" fmla="*/ 324 w 543"/>
                  <a:gd name="T3" fmla="*/ 521 h 535"/>
                  <a:gd name="T4" fmla="*/ 529 w 543"/>
                  <a:gd name="T5" fmla="*/ 270 h 535"/>
                  <a:gd name="T6" fmla="*/ 271 w 543"/>
                  <a:gd name="T7" fmla="*/ 14 h 535"/>
                  <a:gd name="T8" fmla="*/ 14 w 543"/>
                  <a:gd name="T9" fmla="*/ 270 h 535"/>
                  <a:gd name="T10" fmla="*/ 17 w 543"/>
                  <a:gd name="T11" fmla="*/ 311 h 535"/>
                  <a:gd name="T12" fmla="*/ 3 w 543"/>
                  <a:gd name="T13" fmla="*/ 314 h 535"/>
                  <a:gd name="T14" fmla="*/ 0 w 543"/>
                  <a:gd name="T15" fmla="*/ 270 h 535"/>
                  <a:gd name="T16" fmla="*/ 271 w 543"/>
                  <a:gd name="T17" fmla="*/ 0 h 535"/>
                  <a:gd name="T18" fmla="*/ 543 w 543"/>
                  <a:gd name="T19" fmla="*/ 270 h 535"/>
                  <a:gd name="T20" fmla="*/ 327 w 543"/>
                  <a:gd name="T21" fmla="*/ 535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43" h="535">
                    <a:moveTo>
                      <a:pt x="327" y="535"/>
                    </a:moveTo>
                    <a:cubicBezTo>
                      <a:pt x="324" y="521"/>
                      <a:pt x="324" y="521"/>
                      <a:pt x="324" y="521"/>
                    </a:cubicBezTo>
                    <a:cubicBezTo>
                      <a:pt x="442" y="496"/>
                      <a:pt x="529" y="391"/>
                      <a:pt x="529" y="270"/>
                    </a:cubicBezTo>
                    <a:cubicBezTo>
                      <a:pt x="529" y="129"/>
                      <a:pt x="413" y="14"/>
                      <a:pt x="271" y="14"/>
                    </a:cubicBezTo>
                    <a:cubicBezTo>
                      <a:pt x="129" y="14"/>
                      <a:pt x="14" y="129"/>
                      <a:pt x="14" y="270"/>
                    </a:cubicBezTo>
                    <a:cubicBezTo>
                      <a:pt x="14" y="284"/>
                      <a:pt x="15" y="298"/>
                      <a:pt x="17" y="311"/>
                    </a:cubicBezTo>
                    <a:cubicBezTo>
                      <a:pt x="3" y="314"/>
                      <a:pt x="3" y="314"/>
                      <a:pt x="3" y="314"/>
                    </a:cubicBezTo>
                    <a:cubicBezTo>
                      <a:pt x="1" y="299"/>
                      <a:pt x="0" y="285"/>
                      <a:pt x="0" y="270"/>
                    </a:cubicBezTo>
                    <a:cubicBezTo>
                      <a:pt x="0" y="121"/>
                      <a:pt x="121" y="0"/>
                      <a:pt x="271" y="0"/>
                    </a:cubicBezTo>
                    <a:cubicBezTo>
                      <a:pt x="421" y="0"/>
                      <a:pt x="543" y="121"/>
                      <a:pt x="543" y="270"/>
                    </a:cubicBezTo>
                    <a:cubicBezTo>
                      <a:pt x="543" y="397"/>
                      <a:pt x="452" y="509"/>
                      <a:pt x="327" y="535"/>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 name="Freeform 207"/>
              <p:cNvSpPr>
                <a:spLocks/>
              </p:cNvSpPr>
              <p:nvPr userDrawn="1"/>
            </p:nvSpPr>
            <p:spPr bwMode="auto">
              <a:xfrm>
                <a:off x="6886" y="2042"/>
                <a:ext cx="146" cy="45"/>
              </a:xfrm>
              <a:custGeom>
                <a:avLst/>
                <a:gdLst>
                  <a:gd name="T0" fmla="*/ 0 w 87"/>
                  <a:gd name="T1" fmla="*/ 9 h 27"/>
                  <a:gd name="T2" fmla="*/ 0 w 87"/>
                  <a:gd name="T3" fmla="*/ 27 h 27"/>
                  <a:gd name="T4" fmla="*/ 87 w 87"/>
                  <a:gd name="T5" fmla="*/ 27 h 27"/>
                  <a:gd name="T6" fmla="*/ 87 w 87"/>
                  <a:gd name="T7" fmla="*/ 9 h 27"/>
                  <a:gd name="T8" fmla="*/ 0 w 87"/>
                  <a:gd name="T9" fmla="*/ 9 h 27"/>
                </a:gdLst>
                <a:ahLst/>
                <a:cxnLst>
                  <a:cxn ang="0">
                    <a:pos x="T0" y="T1"/>
                  </a:cxn>
                  <a:cxn ang="0">
                    <a:pos x="T2" y="T3"/>
                  </a:cxn>
                  <a:cxn ang="0">
                    <a:pos x="T4" y="T5"/>
                  </a:cxn>
                  <a:cxn ang="0">
                    <a:pos x="T6" y="T7"/>
                  </a:cxn>
                  <a:cxn ang="0">
                    <a:pos x="T8" y="T9"/>
                  </a:cxn>
                </a:cxnLst>
                <a:rect l="0" t="0" r="r" b="b"/>
                <a:pathLst>
                  <a:path w="87" h="27">
                    <a:moveTo>
                      <a:pt x="0" y="9"/>
                    </a:moveTo>
                    <a:cubicBezTo>
                      <a:pt x="0" y="27"/>
                      <a:pt x="0" y="27"/>
                      <a:pt x="0" y="27"/>
                    </a:cubicBezTo>
                    <a:cubicBezTo>
                      <a:pt x="87" y="27"/>
                      <a:pt x="87" y="27"/>
                      <a:pt x="87" y="27"/>
                    </a:cubicBezTo>
                    <a:cubicBezTo>
                      <a:pt x="87" y="9"/>
                      <a:pt x="87" y="9"/>
                      <a:pt x="87" y="9"/>
                    </a:cubicBezTo>
                    <a:cubicBezTo>
                      <a:pt x="55" y="0"/>
                      <a:pt x="29" y="0"/>
                      <a:pt x="0" y="9"/>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 name="Rectangle 208"/>
              <p:cNvSpPr>
                <a:spLocks noChangeArrowheads="1"/>
              </p:cNvSpPr>
              <p:nvPr userDrawn="1"/>
            </p:nvSpPr>
            <p:spPr bwMode="auto">
              <a:xfrm>
                <a:off x="6886" y="2101"/>
                <a:ext cx="146" cy="32"/>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 name="Freeform 209"/>
              <p:cNvSpPr>
                <a:spLocks/>
              </p:cNvSpPr>
              <p:nvPr userDrawn="1"/>
            </p:nvSpPr>
            <p:spPr bwMode="auto">
              <a:xfrm>
                <a:off x="6886" y="2146"/>
                <a:ext cx="146" cy="45"/>
              </a:xfrm>
              <a:custGeom>
                <a:avLst/>
                <a:gdLst>
                  <a:gd name="T0" fmla="*/ 0 w 87"/>
                  <a:gd name="T1" fmla="*/ 17 h 27"/>
                  <a:gd name="T2" fmla="*/ 87 w 87"/>
                  <a:gd name="T3" fmla="*/ 17 h 27"/>
                  <a:gd name="T4" fmla="*/ 87 w 87"/>
                  <a:gd name="T5" fmla="*/ 0 h 27"/>
                  <a:gd name="T6" fmla="*/ 0 w 87"/>
                  <a:gd name="T7" fmla="*/ 0 h 27"/>
                  <a:gd name="T8" fmla="*/ 0 w 87"/>
                  <a:gd name="T9" fmla="*/ 17 h 27"/>
                </a:gdLst>
                <a:ahLst/>
                <a:cxnLst>
                  <a:cxn ang="0">
                    <a:pos x="T0" y="T1"/>
                  </a:cxn>
                  <a:cxn ang="0">
                    <a:pos x="T2" y="T3"/>
                  </a:cxn>
                  <a:cxn ang="0">
                    <a:pos x="T4" y="T5"/>
                  </a:cxn>
                  <a:cxn ang="0">
                    <a:pos x="T6" y="T7"/>
                  </a:cxn>
                  <a:cxn ang="0">
                    <a:pos x="T8" y="T9"/>
                  </a:cxn>
                </a:cxnLst>
                <a:rect l="0" t="0" r="r" b="b"/>
                <a:pathLst>
                  <a:path w="87" h="27">
                    <a:moveTo>
                      <a:pt x="0" y="17"/>
                    </a:moveTo>
                    <a:cubicBezTo>
                      <a:pt x="32" y="27"/>
                      <a:pt x="58" y="27"/>
                      <a:pt x="87" y="17"/>
                    </a:cubicBezTo>
                    <a:cubicBezTo>
                      <a:pt x="87" y="0"/>
                      <a:pt x="87" y="0"/>
                      <a:pt x="87" y="0"/>
                    </a:cubicBezTo>
                    <a:cubicBezTo>
                      <a:pt x="0" y="0"/>
                      <a:pt x="0" y="0"/>
                      <a:pt x="0" y="0"/>
                    </a:cubicBezTo>
                    <a:lnTo>
                      <a:pt x="0" y="17"/>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 name="Freeform 210"/>
              <p:cNvSpPr>
                <a:spLocks noEditPoints="1"/>
              </p:cNvSpPr>
              <p:nvPr userDrawn="1"/>
            </p:nvSpPr>
            <p:spPr bwMode="auto">
              <a:xfrm>
                <a:off x="6971" y="2507"/>
                <a:ext cx="113" cy="163"/>
              </a:xfrm>
              <a:custGeom>
                <a:avLst/>
                <a:gdLst>
                  <a:gd name="T0" fmla="*/ 57 w 67"/>
                  <a:gd name="T1" fmla="*/ 0 h 97"/>
                  <a:gd name="T2" fmla="*/ 10 w 67"/>
                  <a:gd name="T3" fmla="*/ 0 h 97"/>
                  <a:gd name="T4" fmla="*/ 0 w 67"/>
                  <a:gd name="T5" fmla="*/ 10 h 97"/>
                  <a:gd name="T6" fmla="*/ 0 w 67"/>
                  <a:gd name="T7" fmla="*/ 87 h 97"/>
                  <a:gd name="T8" fmla="*/ 10 w 67"/>
                  <a:gd name="T9" fmla="*/ 97 h 97"/>
                  <a:gd name="T10" fmla="*/ 57 w 67"/>
                  <a:gd name="T11" fmla="*/ 97 h 97"/>
                  <a:gd name="T12" fmla="*/ 67 w 67"/>
                  <a:gd name="T13" fmla="*/ 87 h 97"/>
                  <a:gd name="T14" fmla="*/ 67 w 67"/>
                  <a:gd name="T15" fmla="*/ 10 h 97"/>
                  <a:gd name="T16" fmla="*/ 57 w 67"/>
                  <a:gd name="T17" fmla="*/ 0 h 97"/>
                  <a:gd name="T18" fmla="*/ 62 w 67"/>
                  <a:gd name="T19" fmla="*/ 87 h 97"/>
                  <a:gd name="T20" fmla="*/ 57 w 67"/>
                  <a:gd name="T21" fmla="*/ 92 h 97"/>
                  <a:gd name="T22" fmla="*/ 10 w 67"/>
                  <a:gd name="T23" fmla="*/ 92 h 97"/>
                  <a:gd name="T24" fmla="*/ 4 w 67"/>
                  <a:gd name="T25" fmla="*/ 87 h 97"/>
                  <a:gd name="T26" fmla="*/ 4 w 67"/>
                  <a:gd name="T27" fmla="*/ 76 h 97"/>
                  <a:gd name="T28" fmla="*/ 62 w 67"/>
                  <a:gd name="T29" fmla="*/ 76 h 97"/>
                  <a:gd name="T30" fmla="*/ 62 w 67"/>
                  <a:gd name="T31" fmla="*/ 87 h 97"/>
                  <a:gd name="T32" fmla="*/ 62 w 67"/>
                  <a:gd name="T33" fmla="*/ 20 h 97"/>
                  <a:gd name="T34" fmla="*/ 4 w 67"/>
                  <a:gd name="T35" fmla="*/ 20 h 97"/>
                  <a:gd name="T36" fmla="*/ 4 w 67"/>
                  <a:gd name="T37" fmla="*/ 10 h 97"/>
                  <a:gd name="T38" fmla="*/ 10 w 67"/>
                  <a:gd name="T39" fmla="*/ 4 h 97"/>
                  <a:gd name="T40" fmla="*/ 57 w 67"/>
                  <a:gd name="T41" fmla="*/ 4 h 97"/>
                  <a:gd name="T42" fmla="*/ 62 w 67"/>
                  <a:gd name="T43" fmla="*/ 10 h 97"/>
                  <a:gd name="T44" fmla="*/ 62 w 67"/>
                  <a:gd name="T45" fmla="*/ 20 h 97"/>
                  <a:gd name="T46" fmla="*/ 29 w 67"/>
                  <a:gd name="T47" fmla="*/ 84 h 97"/>
                  <a:gd name="T48" fmla="*/ 33 w 67"/>
                  <a:gd name="T49" fmla="*/ 80 h 97"/>
                  <a:gd name="T50" fmla="*/ 38 w 67"/>
                  <a:gd name="T51" fmla="*/ 84 h 97"/>
                  <a:gd name="T52" fmla="*/ 33 w 67"/>
                  <a:gd name="T53" fmla="*/ 89 h 97"/>
                  <a:gd name="T54" fmla="*/ 29 w 67"/>
                  <a:gd name="T55" fmla="*/ 84 h 97"/>
                  <a:gd name="T56" fmla="*/ 26 w 67"/>
                  <a:gd name="T57" fmla="*/ 10 h 97"/>
                  <a:gd name="T58" fmla="*/ 41 w 67"/>
                  <a:gd name="T59" fmla="*/ 10 h 97"/>
                  <a:gd name="T60" fmla="*/ 41 w 67"/>
                  <a:gd name="T61" fmla="*/ 13 h 97"/>
                  <a:gd name="T62" fmla="*/ 26 w 67"/>
                  <a:gd name="T63" fmla="*/ 13 h 97"/>
                  <a:gd name="T64" fmla="*/ 26 w 67"/>
                  <a:gd name="T65" fmla="*/ 1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97">
                    <a:moveTo>
                      <a:pt x="57" y="0"/>
                    </a:moveTo>
                    <a:cubicBezTo>
                      <a:pt x="10" y="0"/>
                      <a:pt x="10" y="0"/>
                      <a:pt x="10" y="0"/>
                    </a:cubicBezTo>
                    <a:cubicBezTo>
                      <a:pt x="4" y="0"/>
                      <a:pt x="0" y="4"/>
                      <a:pt x="0" y="10"/>
                    </a:cubicBezTo>
                    <a:cubicBezTo>
                      <a:pt x="0" y="87"/>
                      <a:pt x="0" y="87"/>
                      <a:pt x="0" y="87"/>
                    </a:cubicBezTo>
                    <a:cubicBezTo>
                      <a:pt x="0" y="92"/>
                      <a:pt x="4" y="97"/>
                      <a:pt x="10" y="97"/>
                    </a:cubicBezTo>
                    <a:cubicBezTo>
                      <a:pt x="57" y="97"/>
                      <a:pt x="57" y="97"/>
                      <a:pt x="57" y="97"/>
                    </a:cubicBezTo>
                    <a:cubicBezTo>
                      <a:pt x="62" y="97"/>
                      <a:pt x="67" y="92"/>
                      <a:pt x="67" y="87"/>
                    </a:cubicBezTo>
                    <a:cubicBezTo>
                      <a:pt x="67" y="10"/>
                      <a:pt x="67" y="10"/>
                      <a:pt x="67" y="10"/>
                    </a:cubicBezTo>
                    <a:cubicBezTo>
                      <a:pt x="67" y="4"/>
                      <a:pt x="62" y="0"/>
                      <a:pt x="57" y="0"/>
                    </a:cubicBezTo>
                    <a:close/>
                    <a:moveTo>
                      <a:pt x="62" y="87"/>
                    </a:moveTo>
                    <a:cubicBezTo>
                      <a:pt x="62" y="90"/>
                      <a:pt x="60" y="92"/>
                      <a:pt x="57" y="92"/>
                    </a:cubicBezTo>
                    <a:cubicBezTo>
                      <a:pt x="10" y="92"/>
                      <a:pt x="10" y="92"/>
                      <a:pt x="10" y="92"/>
                    </a:cubicBezTo>
                    <a:cubicBezTo>
                      <a:pt x="7" y="92"/>
                      <a:pt x="4" y="90"/>
                      <a:pt x="4" y="87"/>
                    </a:cubicBezTo>
                    <a:cubicBezTo>
                      <a:pt x="4" y="76"/>
                      <a:pt x="4" y="76"/>
                      <a:pt x="4" y="76"/>
                    </a:cubicBezTo>
                    <a:cubicBezTo>
                      <a:pt x="62" y="76"/>
                      <a:pt x="62" y="76"/>
                      <a:pt x="62" y="76"/>
                    </a:cubicBezTo>
                    <a:lnTo>
                      <a:pt x="62" y="87"/>
                    </a:lnTo>
                    <a:close/>
                    <a:moveTo>
                      <a:pt x="62" y="20"/>
                    </a:moveTo>
                    <a:cubicBezTo>
                      <a:pt x="4" y="20"/>
                      <a:pt x="4" y="20"/>
                      <a:pt x="4" y="20"/>
                    </a:cubicBezTo>
                    <a:cubicBezTo>
                      <a:pt x="4" y="10"/>
                      <a:pt x="4" y="10"/>
                      <a:pt x="4" y="10"/>
                    </a:cubicBezTo>
                    <a:cubicBezTo>
                      <a:pt x="4" y="6"/>
                      <a:pt x="7" y="4"/>
                      <a:pt x="10" y="4"/>
                    </a:cubicBezTo>
                    <a:cubicBezTo>
                      <a:pt x="57" y="4"/>
                      <a:pt x="57" y="4"/>
                      <a:pt x="57" y="4"/>
                    </a:cubicBezTo>
                    <a:cubicBezTo>
                      <a:pt x="60" y="4"/>
                      <a:pt x="62" y="6"/>
                      <a:pt x="62" y="10"/>
                    </a:cubicBezTo>
                    <a:lnTo>
                      <a:pt x="62" y="20"/>
                    </a:lnTo>
                    <a:close/>
                    <a:moveTo>
                      <a:pt x="29" y="84"/>
                    </a:moveTo>
                    <a:cubicBezTo>
                      <a:pt x="29" y="82"/>
                      <a:pt x="31" y="80"/>
                      <a:pt x="33" y="80"/>
                    </a:cubicBezTo>
                    <a:cubicBezTo>
                      <a:pt x="36" y="80"/>
                      <a:pt x="38" y="82"/>
                      <a:pt x="38" y="84"/>
                    </a:cubicBezTo>
                    <a:cubicBezTo>
                      <a:pt x="38" y="87"/>
                      <a:pt x="36" y="89"/>
                      <a:pt x="33" y="89"/>
                    </a:cubicBezTo>
                    <a:cubicBezTo>
                      <a:pt x="31" y="89"/>
                      <a:pt x="29" y="87"/>
                      <a:pt x="29" y="84"/>
                    </a:cubicBezTo>
                    <a:close/>
                    <a:moveTo>
                      <a:pt x="26" y="10"/>
                    </a:moveTo>
                    <a:cubicBezTo>
                      <a:pt x="41" y="10"/>
                      <a:pt x="41" y="10"/>
                      <a:pt x="41" y="10"/>
                    </a:cubicBezTo>
                    <a:cubicBezTo>
                      <a:pt x="41" y="13"/>
                      <a:pt x="41" y="13"/>
                      <a:pt x="41" y="13"/>
                    </a:cubicBezTo>
                    <a:cubicBezTo>
                      <a:pt x="26" y="13"/>
                      <a:pt x="26" y="13"/>
                      <a:pt x="26" y="13"/>
                    </a:cubicBezTo>
                    <a:lnTo>
                      <a:pt x="26" y="1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 name="Freeform 211"/>
              <p:cNvSpPr>
                <a:spLocks noEditPoints="1"/>
              </p:cNvSpPr>
              <p:nvPr userDrawn="1"/>
            </p:nvSpPr>
            <p:spPr bwMode="auto">
              <a:xfrm>
                <a:off x="6857" y="1351"/>
                <a:ext cx="170" cy="168"/>
              </a:xfrm>
              <a:custGeom>
                <a:avLst/>
                <a:gdLst>
                  <a:gd name="T0" fmla="*/ 0 w 101"/>
                  <a:gd name="T1" fmla="*/ 0 h 100"/>
                  <a:gd name="T2" fmla="*/ 0 w 101"/>
                  <a:gd name="T3" fmla="*/ 100 h 100"/>
                  <a:gd name="T4" fmla="*/ 101 w 101"/>
                  <a:gd name="T5" fmla="*/ 100 h 100"/>
                  <a:gd name="T6" fmla="*/ 101 w 101"/>
                  <a:gd name="T7" fmla="*/ 0 h 100"/>
                  <a:gd name="T8" fmla="*/ 0 w 101"/>
                  <a:gd name="T9" fmla="*/ 0 h 100"/>
                  <a:gd name="T10" fmla="*/ 96 w 101"/>
                  <a:gd name="T11" fmla="*/ 5 h 100"/>
                  <a:gd name="T12" fmla="*/ 96 w 101"/>
                  <a:gd name="T13" fmla="*/ 32 h 100"/>
                  <a:gd name="T14" fmla="*/ 5 w 101"/>
                  <a:gd name="T15" fmla="*/ 32 h 100"/>
                  <a:gd name="T16" fmla="*/ 5 w 101"/>
                  <a:gd name="T17" fmla="*/ 5 h 100"/>
                  <a:gd name="T18" fmla="*/ 96 w 101"/>
                  <a:gd name="T19" fmla="*/ 5 h 100"/>
                  <a:gd name="T20" fmla="*/ 96 w 101"/>
                  <a:gd name="T21" fmla="*/ 36 h 100"/>
                  <a:gd name="T22" fmla="*/ 96 w 101"/>
                  <a:gd name="T23" fmla="*/ 64 h 100"/>
                  <a:gd name="T24" fmla="*/ 5 w 101"/>
                  <a:gd name="T25" fmla="*/ 64 h 100"/>
                  <a:gd name="T26" fmla="*/ 5 w 101"/>
                  <a:gd name="T27" fmla="*/ 36 h 100"/>
                  <a:gd name="T28" fmla="*/ 96 w 101"/>
                  <a:gd name="T29" fmla="*/ 36 h 100"/>
                  <a:gd name="T30" fmla="*/ 5 w 101"/>
                  <a:gd name="T31" fmla="*/ 96 h 100"/>
                  <a:gd name="T32" fmla="*/ 5 w 101"/>
                  <a:gd name="T33" fmla="*/ 68 h 100"/>
                  <a:gd name="T34" fmla="*/ 96 w 101"/>
                  <a:gd name="T35" fmla="*/ 68 h 100"/>
                  <a:gd name="T36" fmla="*/ 96 w 101"/>
                  <a:gd name="T37" fmla="*/ 96 h 100"/>
                  <a:gd name="T38" fmla="*/ 5 w 101"/>
                  <a:gd name="T39" fmla="*/ 96 h 100"/>
                  <a:gd name="T40" fmla="*/ 53 w 101"/>
                  <a:gd name="T41" fmla="*/ 21 h 100"/>
                  <a:gd name="T42" fmla="*/ 15 w 101"/>
                  <a:gd name="T43" fmla="*/ 21 h 100"/>
                  <a:gd name="T44" fmla="*/ 15 w 101"/>
                  <a:gd name="T45" fmla="*/ 16 h 100"/>
                  <a:gd name="T46" fmla="*/ 53 w 101"/>
                  <a:gd name="T47" fmla="*/ 16 h 100"/>
                  <a:gd name="T48" fmla="*/ 53 w 101"/>
                  <a:gd name="T49" fmla="*/ 21 h 100"/>
                  <a:gd name="T50" fmla="*/ 82 w 101"/>
                  <a:gd name="T51" fmla="*/ 18 h 100"/>
                  <a:gd name="T52" fmla="*/ 86 w 101"/>
                  <a:gd name="T53" fmla="*/ 15 h 100"/>
                  <a:gd name="T54" fmla="*/ 89 w 101"/>
                  <a:gd name="T55" fmla="*/ 18 h 100"/>
                  <a:gd name="T56" fmla="*/ 86 w 101"/>
                  <a:gd name="T57" fmla="*/ 22 h 100"/>
                  <a:gd name="T58" fmla="*/ 82 w 101"/>
                  <a:gd name="T59" fmla="*/ 18 h 100"/>
                  <a:gd name="T60" fmla="*/ 15 w 101"/>
                  <a:gd name="T61" fmla="*/ 53 h 100"/>
                  <a:gd name="T62" fmla="*/ 15 w 101"/>
                  <a:gd name="T63" fmla="*/ 48 h 100"/>
                  <a:gd name="T64" fmla="*/ 53 w 101"/>
                  <a:gd name="T65" fmla="*/ 48 h 100"/>
                  <a:gd name="T66" fmla="*/ 53 w 101"/>
                  <a:gd name="T67" fmla="*/ 53 h 100"/>
                  <a:gd name="T68" fmla="*/ 15 w 101"/>
                  <a:gd name="T69" fmla="*/ 53 h 100"/>
                  <a:gd name="T70" fmla="*/ 82 w 101"/>
                  <a:gd name="T71" fmla="*/ 50 h 100"/>
                  <a:gd name="T72" fmla="*/ 86 w 101"/>
                  <a:gd name="T73" fmla="*/ 47 h 100"/>
                  <a:gd name="T74" fmla="*/ 89 w 101"/>
                  <a:gd name="T75" fmla="*/ 50 h 100"/>
                  <a:gd name="T76" fmla="*/ 86 w 101"/>
                  <a:gd name="T77" fmla="*/ 54 h 100"/>
                  <a:gd name="T78" fmla="*/ 82 w 101"/>
                  <a:gd name="T79" fmla="*/ 50 h 100"/>
                  <a:gd name="T80" fmla="*/ 15 w 101"/>
                  <a:gd name="T81" fmla="*/ 80 h 100"/>
                  <a:gd name="T82" fmla="*/ 53 w 101"/>
                  <a:gd name="T83" fmla="*/ 80 h 100"/>
                  <a:gd name="T84" fmla="*/ 53 w 101"/>
                  <a:gd name="T85" fmla="*/ 85 h 100"/>
                  <a:gd name="T86" fmla="*/ 15 w 101"/>
                  <a:gd name="T87" fmla="*/ 85 h 100"/>
                  <a:gd name="T88" fmla="*/ 15 w 101"/>
                  <a:gd name="T89" fmla="*/ 80 h 100"/>
                  <a:gd name="T90" fmla="*/ 89 w 101"/>
                  <a:gd name="T91" fmla="*/ 82 h 100"/>
                  <a:gd name="T92" fmla="*/ 86 w 101"/>
                  <a:gd name="T93" fmla="*/ 86 h 100"/>
                  <a:gd name="T94" fmla="*/ 82 w 101"/>
                  <a:gd name="T95" fmla="*/ 82 h 100"/>
                  <a:gd name="T96" fmla="*/ 86 w 101"/>
                  <a:gd name="T97" fmla="*/ 79 h 100"/>
                  <a:gd name="T98" fmla="*/ 89 w 101"/>
                  <a:gd name="T99" fmla="*/ 8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1" h="100">
                    <a:moveTo>
                      <a:pt x="0" y="0"/>
                    </a:moveTo>
                    <a:cubicBezTo>
                      <a:pt x="0" y="100"/>
                      <a:pt x="0" y="100"/>
                      <a:pt x="0" y="100"/>
                    </a:cubicBezTo>
                    <a:cubicBezTo>
                      <a:pt x="101" y="100"/>
                      <a:pt x="101" y="100"/>
                      <a:pt x="101" y="100"/>
                    </a:cubicBezTo>
                    <a:cubicBezTo>
                      <a:pt x="101" y="0"/>
                      <a:pt x="101" y="0"/>
                      <a:pt x="101" y="0"/>
                    </a:cubicBezTo>
                    <a:lnTo>
                      <a:pt x="0" y="0"/>
                    </a:lnTo>
                    <a:close/>
                    <a:moveTo>
                      <a:pt x="96" y="5"/>
                    </a:moveTo>
                    <a:cubicBezTo>
                      <a:pt x="96" y="32"/>
                      <a:pt x="96" y="32"/>
                      <a:pt x="96" y="32"/>
                    </a:cubicBezTo>
                    <a:cubicBezTo>
                      <a:pt x="5" y="32"/>
                      <a:pt x="5" y="32"/>
                      <a:pt x="5" y="32"/>
                    </a:cubicBezTo>
                    <a:cubicBezTo>
                      <a:pt x="5" y="5"/>
                      <a:pt x="5" y="5"/>
                      <a:pt x="5" y="5"/>
                    </a:cubicBezTo>
                    <a:lnTo>
                      <a:pt x="96" y="5"/>
                    </a:lnTo>
                    <a:close/>
                    <a:moveTo>
                      <a:pt x="96" y="36"/>
                    </a:moveTo>
                    <a:cubicBezTo>
                      <a:pt x="96" y="64"/>
                      <a:pt x="96" y="64"/>
                      <a:pt x="96" y="64"/>
                    </a:cubicBezTo>
                    <a:cubicBezTo>
                      <a:pt x="5" y="64"/>
                      <a:pt x="5" y="64"/>
                      <a:pt x="5" y="64"/>
                    </a:cubicBezTo>
                    <a:cubicBezTo>
                      <a:pt x="5" y="36"/>
                      <a:pt x="5" y="36"/>
                      <a:pt x="5" y="36"/>
                    </a:cubicBezTo>
                    <a:lnTo>
                      <a:pt x="96" y="36"/>
                    </a:lnTo>
                    <a:close/>
                    <a:moveTo>
                      <a:pt x="5" y="96"/>
                    </a:moveTo>
                    <a:cubicBezTo>
                      <a:pt x="5" y="68"/>
                      <a:pt x="5" y="68"/>
                      <a:pt x="5" y="68"/>
                    </a:cubicBezTo>
                    <a:cubicBezTo>
                      <a:pt x="96" y="68"/>
                      <a:pt x="96" y="68"/>
                      <a:pt x="96" y="68"/>
                    </a:cubicBezTo>
                    <a:cubicBezTo>
                      <a:pt x="96" y="96"/>
                      <a:pt x="96" y="96"/>
                      <a:pt x="96" y="96"/>
                    </a:cubicBezTo>
                    <a:lnTo>
                      <a:pt x="5" y="96"/>
                    </a:lnTo>
                    <a:close/>
                    <a:moveTo>
                      <a:pt x="53" y="21"/>
                    </a:moveTo>
                    <a:cubicBezTo>
                      <a:pt x="15" y="21"/>
                      <a:pt x="15" y="21"/>
                      <a:pt x="15" y="21"/>
                    </a:cubicBezTo>
                    <a:cubicBezTo>
                      <a:pt x="15" y="16"/>
                      <a:pt x="15" y="16"/>
                      <a:pt x="15" y="16"/>
                    </a:cubicBezTo>
                    <a:cubicBezTo>
                      <a:pt x="53" y="16"/>
                      <a:pt x="53" y="16"/>
                      <a:pt x="53" y="16"/>
                    </a:cubicBezTo>
                    <a:lnTo>
                      <a:pt x="53" y="21"/>
                    </a:lnTo>
                    <a:close/>
                    <a:moveTo>
                      <a:pt x="82" y="18"/>
                    </a:moveTo>
                    <a:cubicBezTo>
                      <a:pt x="82" y="16"/>
                      <a:pt x="84" y="15"/>
                      <a:pt x="86" y="15"/>
                    </a:cubicBezTo>
                    <a:cubicBezTo>
                      <a:pt x="87" y="15"/>
                      <a:pt x="89" y="16"/>
                      <a:pt x="89" y="18"/>
                    </a:cubicBezTo>
                    <a:cubicBezTo>
                      <a:pt x="89" y="20"/>
                      <a:pt x="87" y="22"/>
                      <a:pt x="86" y="22"/>
                    </a:cubicBezTo>
                    <a:cubicBezTo>
                      <a:pt x="84" y="22"/>
                      <a:pt x="82" y="20"/>
                      <a:pt x="82" y="18"/>
                    </a:cubicBezTo>
                    <a:close/>
                    <a:moveTo>
                      <a:pt x="15" y="53"/>
                    </a:moveTo>
                    <a:cubicBezTo>
                      <a:pt x="15" y="48"/>
                      <a:pt x="15" y="48"/>
                      <a:pt x="15" y="48"/>
                    </a:cubicBezTo>
                    <a:cubicBezTo>
                      <a:pt x="53" y="48"/>
                      <a:pt x="53" y="48"/>
                      <a:pt x="53" y="48"/>
                    </a:cubicBezTo>
                    <a:cubicBezTo>
                      <a:pt x="53" y="53"/>
                      <a:pt x="53" y="53"/>
                      <a:pt x="53" y="53"/>
                    </a:cubicBezTo>
                    <a:lnTo>
                      <a:pt x="15" y="53"/>
                    </a:lnTo>
                    <a:close/>
                    <a:moveTo>
                      <a:pt x="82" y="50"/>
                    </a:moveTo>
                    <a:cubicBezTo>
                      <a:pt x="82" y="48"/>
                      <a:pt x="84" y="47"/>
                      <a:pt x="86" y="47"/>
                    </a:cubicBezTo>
                    <a:cubicBezTo>
                      <a:pt x="87" y="47"/>
                      <a:pt x="89" y="48"/>
                      <a:pt x="89" y="50"/>
                    </a:cubicBezTo>
                    <a:cubicBezTo>
                      <a:pt x="89" y="52"/>
                      <a:pt x="87" y="54"/>
                      <a:pt x="86" y="54"/>
                    </a:cubicBezTo>
                    <a:cubicBezTo>
                      <a:pt x="84" y="54"/>
                      <a:pt x="82" y="52"/>
                      <a:pt x="82" y="50"/>
                    </a:cubicBezTo>
                    <a:close/>
                    <a:moveTo>
                      <a:pt x="15" y="80"/>
                    </a:moveTo>
                    <a:cubicBezTo>
                      <a:pt x="53" y="80"/>
                      <a:pt x="53" y="80"/>
                      <a:pt x="53" y="80"/>
                    </a:cubicBezTo>
                    <a:cubicBezTo>
                      <a:pt x="53" y="85"/>
                      <a:pt x="53" y="85"/>
                      <a:pt x="53" y="85"/>
                    </a:cubicBezTo>
                    <a:cubicBezTo>
                      <a:pt x="15" y="85"/>
                      <a:pt x="15" y="85"/>
                      <a:pt x="15" y="85"/>
                    </a:cubicBezTo>
                    <a:lnTo>
                      <a:pt x="15" y="80"/>
                    </a:lnTo>
                    <a:close/>
                    <a:moveTo>
                      <a:pt x="89" y="82"/>
                    </a:moveTo>
                    <a:cubicBezTo>
                      <a:pt x="89" y="84"/>
                      <a:pt x="87" y="86"/>
                      <a:pt x="86" y="86"/>
                    </a:cubicBezTo>
                    <a:cubicBezTo>
                      <a:pt x="84" y="86"/>
                      <a:pt x="82" y="84"/>
                      <a:pt x="82" y="82"/>
                    </a:cubicBezTo>
                    <a:cubicBezTo>
                      <a:pt x="82" y="80"/>
                      <a:pt x="84" y="79"/>
                      <a:pt x="86" y="79"/>
                    </a:cubicBezTo>
                    <a:cubicBezTo>
                      <a:pt x="87" y="79"/>
                      <a:pt x="89" y="80"/>
                      <a:pt x="89" y="82"/>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 name="Freeform 212"/>
              <p:cNvSpPr>
                <a:spLocks noEditPoints="1"/>
              </p:cNvSpPr>
              <p:nvPr userDrawn="1"/>
            </p:nvSpPr>
            <p:spPr bwMode="auto">
              <a:xfrm>
                <a:off x="3666" y="2489"/>
                <a:ext cx="168" cy="170"/>
              </a:xfrm>
              <a:custGeom>
                <a:avLst/>
                <a:gdLst>
                  <a:gd name="T0" fmla="*/ 0 w 100"/>
                  <a:gd name="T1" fmla="*/ 0 h 101"/>
                  <a:gd name="T2" fmla="*/ 0 w 100"/>
                  <a:gd name="T3" fmla="*/ 101 h 101"/>
                  <a:gd name="T4" fmla="*/ 100 w 100"/>
                  <a:gd name="T5" fmla="*/ 101 h 101"/>
                  <a:gd name="T6" fmla="*/ 100 w 100"/>
                  <a:gd name="T7" fmla="*/ 0 h 101"/>
                  <a:gd name="T8" fmla="*/ 0 w 100"/>
                  <a:gd name="T9" fmla="*/ 0 h 101"/>
                  <a:gd name="T10" fmla="*/ 96 w 100"/>
                  <a:gd name="T11" fmla="*/ 5 h 101"/>
                  <a:gd name="T12" fmla="*/ 96 w 100"/>
                  <a:gd name="T13" fmla="*/ 32 h 101"/>
                  <a:gd name="T14" fmla="*/ 5 w 100"/>
                  <a:gd name="T15" fmla="*/ 32 h 101"/>
                  <a:gd name="T16" fmla="*/ 5 w 100"/>
                  <a:gd name="T17" fmla="*/ 5 h 101"/>
                  <a:gd name="T18" fmla="*/ 96 w 100"/>
                  <a:gd name="T19" fmla="*/ 5 h 101"/>
                  <a:gd name="T20" fmla="*/ 96 w 100"/>
                  <a:gd name="T21" fmla="*/ 37 h 101"/>
                  <a:gd name="T22" fmla="*/ 96 w 100"/>
                  <a:gd name="T23" fmla="*/ 64 h 101"/>
                  <a:gd name="T24" fmla="*/ 5 w 100"/>
                  <a:gd name="T25" fmla="*/ 64 h 101"/>
                  <a:gd name="T26" fmla="*/ 5 w 100"/>
                  <a:gd name="T27" fmla="*/ 37 h 101"/>
                  <a:gd name="T28" fmla="*/ 96 w 100"/>
                  <a:gd name="T29" fmla="*/ 37 h 101"/>
                  <a:gd name="T30" fmla="*/ 5 w 100"/>
                  <a:gd name="T31" fmla="*/ 96 h 101"/>
                  <a:gd name="T32" fmla="*/ 5 w 100"/>
                  <a:gd name="T33" fmla="*/ 69 h 101"/>
                  <a:gd name="T34" fmla="*/ 96 w 100"/>
                  <a:gd name="T35" fmla="*/ 69 h 101"/>
                  <a:gd name="T36" fmla="*/ 96 w 100"/>
                  <a:gd name="T37" fmla="*/ 96 h 101"/>
                  <a:gd name="T38" fmla="*/ 5 w 100"/>
                  <a:gd name="T39" fmla="*/ 96 h 101"/>
                  <a:gd name="T40" fmla="*/ 53 w 100"/>
                  <a:gd name="T41" fmla="*/ 21 h 101"/>
                  <a:gd name="T42" fmla="*/ 15 w 100"/>
                  <a:gd name="T43" fmla="*/ 21 h 101"/>
                  <a:gd name="T44" fmla="*/ 15 w 100"/>
                  <a:gd name="T45" fmla="*/ 16 h 101"/>
                  <a:gd name="T46" fmla="*/ 53 w 100"/>
                  <a:gd name="T47" fmla="*/ 16 h 101"/>
                  <a:gd name="T48" fmla="*/ 53 w 100"/>
                  <a:gd name="T49" fmla="*/ 21 h 101"/>
                  <a:gd name="T50" fmla="*/ 82 w 100"/>
                  <a:gd name="T51" fmla="*/ 18 h 101"/>
                  <a:gd name="T52" fmla="*/ 85 w 100"/>
                  <a:gd name="T53" fmla="*/ 15 h 101"/>
                  <a:gd name="T54" fmla="*/ 89 w 100"/>
                  <a:gd name="T55" fmla="*/ 18 h 101"/>
                  <a:gd name="T56" fmla="*/ 85 w 100"/>
                  <a:gd name="T57" fmla="*/ 22 h 101"/>
                  <a:gd name="T58" fmla="*/ 82 w 100"/>
                  <a:gd name="T59" fmla="*/ 18 h 101"/>
                  <a:gd name="T60" fmla="*/ 15 w 100"/>
                  <a:gd name="T61" fmla="*/ 53 h 101"/>
                  <a:gd name="T62" fmla="*/ 15 w 100"/>
                  <a:gd name="T63" fmla="*/ 48 h 101"/>
                  <a:gd name="T64" fmla="*/ 53 w 100"/>
                  <a:gd name="T65" fmla="*/ 48 h 101"/>
                  <a:gd name="T66" fmla="*/ 53 w 100"/>
                  <a:gd name="T67" fmla="*/ 53 h 101"/>
                  <a:gd name="T68" fmla="*/ 15 w 100"/>
                  <a:gd name="T69" fmla="*/ 53 h 101"/>
                  <a:gd name="T70" fmla="*/ 82 w 100"/>
                  <a:gd name="T71" fmla="*/ 50 h 101"/>
                  <a:gd name="T72" fmla="*/ 85 w 100"/>
                  <a:gd name="T73" fmla="*/ 47 h 101"/>
                  <a:gd name="T74" fmla="*/ 89 w 100"/>
                  <a:gd name="T75" fmla="*/ 50 h 101"/>
                  <a:gd name="T76" fmla="*/ 85 w 100"/>
                  <a:gd name="T77" fmla="*/ 54 h 101"/>
                  <a:gd name="T78" fmla="*/ 82 w 100"/>
                  <a:gd name="T79" fmla="*/ 50 h 101"/>
                  <a:gd name="T80" fmla="*/ 15 w 100"/>
                  <a:gd name="T81" fmla="*/ 80 h 101"/>
                  <a:gd name="T82" fmla="*/ 53 w 100"/>
                  <a:gd name="T83" fmla="*/ 80 h 101"/>
                  <a:gd name="T84" fmla="*/ 53 w 100"/>
                  <a:gd name="T85" fmla="*/ 85 h 101"/>
                  <a:gd name="T86" fmla="*/ 15 w 100"/>
                  <a:gd name="T87" fmla="*/ 85 h 101"/>
                  <a:gd name="T88" fmla="*/ 15 w 100"/>
                  <a:gd name="T89" fmla="*/ 80 h 101"/>
                  <a:gd name="T90" fmla="*/ 89 w 100"/>
                  <a:gd name="T91" fmla="*/ 82 h 101"/>
                  <a:gd name="T92" fmla="*/ 85 w 100"/>
                  <a:gd name="T93" fmla="*/ 86 h 101"/>
                  <a:gd name="T94" fmla="*/ 82 w 100"/>
                  <a:gd name="T95" fmla="*/ 82 h 101"/>
                  <a:gd name="T96" fmla="*/ 85 w 100"/>
                  <a:gd name="T97" fmla="*/ 79 h 101"/>
                  <a:gd name="T98" fmla="*/ 89 w 100"/>
                  <a:gd name="T99" fmla="*/ 82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0" h="101">
                    <a:moveTo>
                      <a:pt x="0" y="0"/>
                    </a:moveTo>
                    <a:cubicBezTo>
                      <a:pt x="0" y="101"/>
                      <a:pt x="0" y="101"/>
                      <a:pt x="0" y="101"/>
                    </a:cubicBezTo>
                    <a:cubicBezTo>
                      <a:pt x="100" y="101"/>
                      <a:pt x="100" y="101"/>
                      <a:pt x="100" y="101"/>
                    </a:cubicBezTo>
                    <a:cubicBezTo>
                      <a:pt x="100" y="0"/>
                      <a:pt x="100" y="0"/>
                      <a:pt x="100" y="0"/>
                    </a:cubicBezTo>
                    <a:lnTo>
                      <a:pt x="0" y="0"/>
                    </a:lnTo>
                    <a:close/>
                    <a:moveTo>
                      <a:pt x="96" y="5"/>
                    </a:moveTo>
                    <a:cubicBezTo>
                      <a:pt x="96" y="32"/>
                      <a:pt x="96" y="32"/>
                      <a:pt x="96" y="32"/>
                    </a:cubicBezTo>
                    <a:cubicBezTo>
                      <a:pt x="5" y="32"/>
                      <a:pt x="5" y="32"/>
                      <a:pt x="5" y="32"/>
                    </a:cubicBezTo>
                    <a:cubicBezTo>
                      <a:pt x="5" y="5"/>
                      <a:pt x="5" y="5"/>
                      <a:pt x="5" y="5"/>
                    </a:cubicBezTo>
                    <a:lnTo>
                      <a:pt x="96" y="5"/>
                    </a:lnTo>
                    <a:close/>
                    <a:moveTo>
                      <a:pt x="96" y="37"/>
                    </a:moveTo>
                    <a:cubicBezTo>
                      <a:pt x="96" y="64"/>
                      <a:pt x="96" y="64"/>
                      <a:pt x="96" y="64"/>
                    </a:cubicBezTo>
                    <a:cubicBezTo>
                      <a:pt x="5" y="64"/>
                      <a:pt x="5" y="64"/>
                      <a:pt x="5" y="64"/>
                    </a:cubicBezTo>
                    <a:cubicBezTo>
                      <a:pt x="5" y="37"/>
                      <a:pt x="5" y="37"/>
                      <a:pt x="5" y="37"/>
                    </a:cubicBezTo>
                    <a:lnTo>
                      <a:pt x="96" y="37"/>
                    </a:lnTo>
                    <a:close/>
                    <a:moveTo>
                      <a:pt x="5" y="96"/>
                    </a:moveTo>
                    <a:cubicBezTo>
                      <a:pt x="5" y="69"/>
                      <a:pt x="5" y="69"/>
                      <a:pt x="5" y="69"/>
                    </a:cubicBezTo>
                    <a:cubicBezTo>
                      <a:pt x="96" y="69"/>
                      <a:pt x="96" y="69"/>
                      <a:pt x="96" y="69"/>
                    </a:cubicBezTo>
                    <a:cubicBezTo>
                      <a:pt x="96" y="96"/>
                      <a:pt x="96" y="96"/>
                      <a:pt x="96" y="96"/>
                    </a:cubicBezTo>
                    <a:lnTo>
                      <a:pt x="5" y="96"/>
                    </a:lnTo>
                    <a:close/>
                    <a:moveTo>
                      <a:pt x="53" y="21"/>
                    </a:moveTo>
                    <a:cubicBezTo>
                      <a:pt x="15" y="21"/>
                      <a:pt x="15" y="21"/>
                      <a:pt x="15" y="21"/>
                    </a:cubicBezTo>
                    <a:cubicBezTo>
                      <a:pt x="15" y="16"/>
                      <a:pt x="15" y="16"/>
                      <a:pt x="15" y="16"/>
                    </a:cubicBezTo>
                    <a:cubicBezTo>
                      <a:pt x="53" y="16"/>
                      <a:pt x="53" y="16"/>
                      <a:pt x="53" y="16"/>
                    </a:cubicBezTo>
                    <a:lnTo>
                      <a:pt x="53" y="21"/>
                    </a:lnTo>
                    <a:close/>
                    <a:moveTo>
                      <a:pt x="82" y="18"/>
                    </a:moveTo>
                    <a:cubicBezTo>
                      <a:pt x="82" y="17"/>
                      <a:pt x="84" y="15"/>
                      <a:pt x="85" y="15"/>
                    </a:cubicBezTo>
                    <a:cubicBezTo>
                      <a:pt x="87" y="15"/>
                      <a:pt x="89" y="17"/>
                      <a:pt x="89" y="18"/>
                    </a:cubicBezTo>
                    <a:cubicBezTo>
                      <a:pt x="89" y="20"/>
                      <a:pt x="87" y="22"/>
                      <a:pt x="85" y="22"/>
                    </a:cubicBezTo>
                    <a:cubicBezTo>
                      <a:pt x="84" y="22"/>
                      <a:pt x="82" y="20"/>
                      <a:pt x="82" y="18"/>
                    </a:cubicBezTo>
                    <a:close/>
                    <a:moveTo>
                      <a:pt x="15" y="53"/>
                    </a:moveTo>
                    <a:cubicBezTo>
                      <a:pt x="15" y="48"/>
                      <a:pt x="15" y="48"/>
                      <a:pt x="15" y="48"/>
                    </a:cubicBezTo>
                    <a:cubicBezTo>
                      <a:pt x="53" y="48"/>
                      <a:pt x="53" y="48"/>
                      <a:pt x="53" y="48"/>
                    </a:cubicBezTo>
                    <a:cubicBezTo>
                      <a:pt x="53" y="53"/>
                      <a:pt x="53" y="53"/>
                      <a:pt x="53" y="53"/>
                    </a:cubicBezTo>
                    <a:lnTo>
                      <a:pt x="15" y="53"/>
                    </a:lnTo>
                    <a:close/>
                    <a:moveTo>
                      <a:pt x="82" y="50"/>
                    </a:moveTo>
                    <a:cubicBezTo>
                      <a:pt x="82" y="49"/>
                      <a:pt x="84" y="47"/>
                      <a:pt x="85" y="47"/>
                    </a:cubicBezTo>
                    <a:cubicBezTo>
                      <a:pt x="87" y="47"/>
                      <a:pt x="89" y="49"/>
                      <a:pt x="89" y="50"/>
                    </a:cubicBezTo>
                    <a:cubicBezTo>
                      <a:pt x="89" y="52"/>
                      <a:pt x="87" y="54"/>
                      <a:pt x="85" y="54"/>
                    </a:cubicBezTo>
                    <a:cubicBezTo>
                      <a:pt x="84" y="54"/>
                      <a:pt x="82" y="52"/>
                      <a:pt x="82" y="50"/>
                    </a:cubicBezTo>
                    <a:close/>
                    <a:moveTo>
                      <a:pt x="15" y="80"/>
                    </a:moveTo>
                    <a:cubicBezTo>
                      <a:pt x="53" y="80"/>
                      <a:pt x="53" y="80"/>
                      <a:pt x="53" y="80"/>
                    </a:cubicBezTo>
                    <a:cubicBezTo>
                      <a:pt x="53" y="85"/>
                      <a:pt x="53" y="85"/>
                      <a:pt x="53" y="85"/>
                    </a:cubicBezTo>
                    <a:cubicBezTo>
                      <a:pt x="15" y="85"/>
                      <a:pt x="15" y="85"/>
                      <a:pt x="15" y="85"/>
                    </a:cubicBezTo>
                    <a:lnTo>
                      <a:pt x="15" y="80"/>
                    </a:lnTo>
                    <a:close/>
                    <a:moveTo>
                      <a:pt x="89" y="82"/>
                    </a:moveTo>
                    <a:cubicBezTo>
                      <a:pt x="89" y="84"/>
                      <a:pt x="87" y="86"/>
                      <a:pt x="85" y="86"/>
                    </a:cubicBezTo>
                    <a:cubicBezTo>
                      <a:pt x="84" y="86"/>
                      <a:pt x="82" y="84"/>
                      <a:pt x="82" y="82"/>
                    </a:cubicBezTo>
                    <a:cubicBezTo>
                      <a:pt x="82" y="81"/>
                      <a:pt x="84" y="79"/>
                      <a:pt x="85" y="79"/>
                    </a:cubicBezTo>
                    <a:cubicBezTo>
                      <a:pt x="87" y="79"/>
                      <a:pt x="89" y="81"/>
                      <a:pt x="89" y="82"/>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1" name="Freeform 213"/>
              <p:cNvSpPr>
                <a:spLocks/>
              </p:cNvSpPr>
              <p:nvPr userDrawn="1"/>
            </p:nvSpPr>
            <p:spPr bwMode="auto">
              <a:xfrm>
                <a:off x="6370" y="958"/>
                <a:ext cx="146" cy="45"/>
              </a:xfrm>
              <a:custGeom>
                <a:avLst/>
                <a:gdLst>
                  <a:gd name="T0" fmla="*/ 0 w 87"/>
                  <a:gd name="T1" fmla="*/ 10 h 27"/>
                  <a:gd name="T2" fmla="*/ 0 w 87"/>
                  <a:gd name="T3" fmla="*/ 27 h 27"/>
                  <a:gd name="T4" fmla="*/ 87 w 87"/>
                  <a:gd name="T5" fmla="*/ 27 h 27"/>
                  <a:gd name="T6" fmla="*/ 87 w 87"/>
                  <a:gd name="T7" fmla="*/ 10 h 27"/>
                  <a:gd name="T8" fmla="*/ 0 w 87"/>
                  <a:gd name="T9" fmla="*/ 10 h 27"/>
                </a:gdLst>
                <a:ahLst/>
                <a:cxnLst>
                  <a:cxn ang="0">
                    <a:pos x="T0" y="T1"/>
                  </a:cxn>
                  <a:cxn ang="0">
                    <a:pos x="T2" y="T3"/>
                  </a:cxn>
                  <a:cxn ang="0">
                    <a:pos x="T4" y="T5"/>
                  </a:cxn>
                  <a:cxn ang="0">
                    <a:pos x="T6" y="T7"/>
                  </a:cxn>
                  <a:cxn ang="0">
                    <a:pos x="T8" y="T9"/>
                  </a:cxn>
                </a:cxnLst>
                <a:rect l="0" t="0" r="r" b="b"/>
                <a:pathLst>
                  <a:path w="87" h="27">
                    <a:moveTo>
                      <a:pt x="0" y="10"/>
                    </a:moveTo>
                    <a:cubicBezTo>
                      <a:pt x="0" y="27"/>
                      <a:pt x="0" y="27"/>
                      <a:pt x="0" y="27"/>
                    </a:cubicBezTo>
                    <a:cubicBezTo>
                      <a:pt x="87" y="27"/>
                      <a:pt x="87" y="27"/>
                      <a:pt x="87" y="27"/>
                    </a:cubicBezTo>
                    <a:cubicBezTo>
                      <a:pt x="87" y="10"/>
                      <a:pt x="87" y="10"/>
                      <a:pt x="87" y="10"/>
                    </a:cubicBezTo>
                    <a:cubicBezTo>
                      <a:pt x="55" y="0"/>
                      <a:pt x="29" y="1"/>
                      <a:pt x="0" y="1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 name="Rectangle 214"/>
              <p:cNvSpPr>
                <a:spLocks noChangeArrowheads="1"/>
              </p:cNvSpPr>
              <p:nvPr userDrawn="1"/>
            </p:nvSpPr>
            <p:spPr bwMode="auto">
              <a:xfrm>
                <a:off x="6370" y="1017"/>
                <a:ext cx="146" cy="32"/>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Freeform 215"/>
              <p:cNvSpPr>
                <a:spLocks/>
              </p:cNvSpPr>
              <p:nvPr userDrawn="1"/>
            </p:nvSpPr>
            <p:spPr bwMode="auto">
              <a:xfrm>
                <a:off x="6370" y="1062"/>
                <a:ext cx="146" cy="45"/>
              </a:xfrm>
              <a:custGeom>
                <a:avLst/>
                <a:gdLst>
                  <a:gd name="T0" fmla="*/ 0 w 87"/>
                  <a:gd name="T1" fmla="*/ 18 h 27"/>
                  <a:gd name="T2" fmla="*/ 87 w 87"/>
                  <a:gd name="T3" fmla="*/ 18 h 27"/>
                  <a:gd name="T4" fmla="*/ 87 w 87"/>
                  <a:gd name="T5" fmla="*/ 0 h 27"/>
                  <a:gd name="T6" fmla="*/ 0 w 87"/>
                  <a:gd name="T7" fmla="*/ 0 h 27"/>
                  <a:gd name="T8" fmla="*/ 0 w 87"/>
                  <a:gd name="T9" fmla="*/ 18 h 27"/>
                </a:gdLst>
                <a:ahLst/>
                <a:cxnLst>
                  <a:cxn ang="0">
                    <a:pos x="T0" y="T1"/>
                  </a:cxn>
                  <a:cxn ang="0">
                    <a:pos x="T2" y="T3"/>
                  </a:cxn>
                  <a:cxn ang="0">
                    <a:pos x="T4" y="T5"/>
                  </a:cxn>
                  <a:cxn ang="0">
                    <a:pos x="T6" y="T7"/>
                  </a:cxn>
                  <a:cxn ang="0">
                    <a:pos x="T8" y="T9"/>
                  </a:cxn>
                </a:cxnLst>
                <a:rect l="0" t="0" r="r" b="b"/>
                <a:pathLst>
                  <a:path w="87" h="27">
                    <a:moveTo>
                      <a:pt x="0" y="18"/>
                    </a:moveTo>
                    <a:cubicBezTo>
                      <a:pt x="32" y="27"/>
                      <a:pt x="58" y="27"/>
                      <a:pt x="87" y="18"/>
                    </a:cubicBezTo>
                    <a:cubicBezTo>
                      <a:pt x="87" y="0"/>
                      <a:pt x="87" y="0"/>
                      <a:pt x="87" y="0"/>
                    </a:cubicBezTo>
                    <a:cubicBezTo>
                      <a:pt x="0" y="0"/>
                      <a:pt x="0" y="0"/>
                      <a:pt x="0" y="0"/>
                    </a:cubicBezTo>
                    <a:lnTo>
                      <a:pt x="0" y="18"/>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216"/>
              <p:cNvSpPr>
                <a:spLocks noEditPoints="1"/>
              </p:cNvSpPr>
              <p:nvPr userDrawn="1"/>
            </p:nvSpPr>
            <p:spPr bwMode="auto">
              <a:xfrm>
                <a:off x="7574" y="2854"/>
                <a:ext cx="169" cy="168"/>
              </a:xfrm>
              <a:custGeom>
                <a:avLst/>
                <a:gdLst>
                  <a:gd name="T0" fmla="*/ 0 w 101"/>
                  <a:gd name="T1" fmla="*/ 0 h 100"/>
                  <a:gd name="T2" fmla="*/ 0 w 101"/>
                  <a:gd name="T3" fmla="*/ 100 h 100"/>
                  <a:gd name="T4" fmla="*/ 101 w 101"/>
                  <a:gd name="T5" fmla="*/ 100 h 100"/>
                  <a:gd name="T6" fmla="*/ 101 w 101"/>
                  <a:gd name="T7" fmla="*/ 0 h 100"/>
                  <a:gd name="T8" fmla="*/ 0 w 101"/>
                  <a:gd name="T9" fmla="*/ 0 h 100"/>
                  <a:gd name="T10" fmla="*/ 96 w 101"/>
                  <a:gd name="T11" fmla="*/ 5 h 100"/>
                  <a:gd name="T12" fmla="*/ 96 w 101"/>
                  <a:gd name="T13" fmla="*/ 32 h 100"/>
                  <a:gd name="T14" fmla="*/ 5 w 101"/>
                  <a:gd name="T15" fmla="*/ 32 h 100"/>
                  <a:gd name="T16" fmla="*/ 5 w 101"/>
                  <a:gd name="T17" fmla="*/ 5 h 100"/>
                  <a:gd name="T18" fmla="*/ 96 w 101"/>
                  <a:gd name="T19" fmla="*/ 5 h 100"/>
                  <a:gd name="T20" fmla="*/ 96 w 101"/>
                  <a:gd name="T21" fmla="*/ 36 h 100"/>
                  <a:gd name="T22" fmla="*/ 96 w 101"/>
                  <a:gd name="T23" fmla="*/ 64 h 100"/>
                  <a:gd name="T24" fmla="*/ 5 w 101"/>
                  <a:gd name="T25" fmla="*/ 64 h 100"/>
                  <a:gd name="T26" fmla="*/ 5 w 101"/>
                  <a:gd name="T27" fmla="*/ 36 h 100"/>
                  <a:gd name="T28" fmla="*/ 96 w 101"/>
                  <a:gd name="T29" fmla="*/ 36 h 100"/>
                  <a:gd name="T30" fmla="*/ 5 w 101"/>
                  <a:gd name="T31" fmla="*/ 96 h 100"/>
                  <a:gd name="T32" fmla="*/ 5 w 101"/>
                  <a:gd name="T33" fmla="*/ 68 h 100"/>
                  <a:gd name="T34" fmla="*/ 96 w 101"/>
                  <a:gd name="T35" fmla="*/ 68 h 100"/>
                  <a:gd name="T36" fmla="*/ 96 w 101"/>
                  <a:gd name="T37" fmla="*/ 96 h 100"/>
                  <a:gd name="T38" fmla="*/ 5 w 101"/>
                  <a:gd name="T39" fmla="*/ 96 h 100"/>
                  <a:gd name="T40" fmla="*/ 53 w 101"/>
                  <a:gd name="T41" fmla="*/ 20 h 100"/>
                  <a:gd name="T42" fmla="*/ 15 w 101"/>
                  <a:gd name="T43" fmla="*/ 20 h 100"/>
                  <a:gd name="T44" fmla="*/ 15 w 101"/>
                  <a:gd name="T45" fmla="*/ 16 h 100"/>
                  <a:gd name="T46" fmla="*/ 53 w 101"/>
                  <a:gd name="T47" fmla="*/ 16 h 100"/>
                  <a:gd name="T48" fmla="*/ 53 w 101"/>
                  <a:gd name="T49" fmla="*/ 20 h 100"/>
                  <a:gd name="T50" fmla="*/ 82 w 101"/>
                  <a:gd name="T51" fmla="*/ 18 h 100"/>
                  <a:gd name="T52" fmla="*/ 86 w 101"/>
                  <a:gd name="T53" fmla="*/ 15 h 100"/>
                  <a:gd name="T54" fmla="*/ 89 w 101"/>
                  <a:gd name="T55" fmla="*/ 18 h 100"/>
                  <a:gd name="T56" fmla="*/ 86 w 101"/>
                  <a:gd name="T57" fmla="*/ 22 h 100"/>
                  <a:gd name="T58" fmla="*/ 82 w 101"/>
                  <a:gd name="T59" fmla="*/ 18 h 100"/>
                  <a:gd name="T60" fmla="*/ 15 w 101"/>
                  <a:gd name="T61" fmla="*/ 52 h 100"/>
                  <a:gd name="T62" fmla="*/ 15 w 101"/>
                  <a:gd name="T63" fmla="*/ 48 h 100"/>
                  <a:gd name="T64" fmla="*/ 53 w 101"/>
                  <a:gd name="T65" fmla="*/ 48 h 100"/>
                  <a:gd name="T66" fmla="*/ 53 w 101"/>
                  <a:gd name="T67" fmla="*/ 52 h 100"/>
                  <a:gd name="T68" fmla="*/ 15 w 101"/>
                  <a:gd name="T69" fmla="*/ 52 h 100"/>
                  <a:gd name="T70" fmla="*/ 82 w 101"/>
                  <a:gd name="T71" fmla="*/ 50 h 100"/>
                  <a:gd name="T72" fmla="*/ 86 w 101"/>
                  <a:gd name="T73" fmla="*/ 47 h 100"/>
                  <a:gd name="T74" fmla="*/ 89 w 101"/>
                  <a:gd name="T75" fmla="*/ 50 h 100"/>
                  <a:gd name="T76" fmla="*/ 86 w 101"/>
                  <a:gd name="T77" fmla="*/ 54 h 100"/>
                  <a:gd name="T78" fmla="*/ 82 w 101"/>
                  <a:gd name="T79" fmla="*/ 50 h 100"/>
                  <a:gd name="T80" fmla="*/ 15 w 101"/>
                  <a:gd name="T81" fmla="*/ 80 h 100"/>
                  <a:gd name="T82" fmla="*/ 53 w 101"/>
                  <a:gd name="T83" fmla="*/ 80 h 100"/>
                  <a:gd name="T84" fmla="*/ 53 w 101"/>
                  <a:gd name="T85" fmla="*/ 84 h 100"/>
                  <a:gd name="T86" fmla="*/ 15 w 101"/>
                  <a:gd name="T87" fmla="*/ 84 h 100"/>
                  <a:gd name="T88" fmla="*/ 15 w 101"/>
                  <a:gd name="T89" fmla="*/ 80 h 100"/>
                  <a:gd name="T90" fmla="*/ 89 w 101"/>
                  <a:gd name="T91" fmla="*/ 82 h 100"/>
                  <a:gd name="T92" fmla="*/ 86 w 101"/>
                  <a:gd name="T93" fmla="*/ 86 h 100"/>
                  <a:gd name="T94" fmla="*/ 82 w 101"/>
                  <a:gd name="T95" fmla="*/ 82 h 100"/>
                  <a:gd name="T96" fmla="*/ 86 w 101"/>
                  <a:gd name="T97" fmla="*/ 79 h 100"/>
                  <a:gd name="T98" fmla="*/ 89 w 101"/>
                  <a:gd name="T99" fmla="*/ 8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1" h="100">
                    <a:moveTo>
                      <a:pt x="0" y="0"/>
                    </a:moveTo>
                    <a:cubicBezTo>
                      <a:pt x="0" y="100"/>
                      <a:pt x="0" y="100"/>
                      <a:pt x="0" y="100"/>
                    </a:cubicBezTo>
                    <a:cubicBezTo>
                      <a:pt x="101" y="100"/>
                      <a:pt x="101" y="100"/>
                      <a:pt x="101" y="100"/>
                    </a:cubicBezTo>
                    <a:cubicBezTo>
                      <a:pt x="101" y="0"/>
                      <a:pt x="101" y="0"/>
                      <a:pt x="101" y="0"/>
                    </a:cubicBezTo>
                    <a:lnTo>
                      <a:pt x="0" y="0"/>
                    </a:lnTo>
                    <a:close/>
                    <a:moveTo>
                      <a:pt x="96" y="5"/>
                    </a:moveTo>
                    <a:cubicBezTo>
                      <a:pt x="96" y="32"/>
                      <a:pt x="96" y="32"/>
                      <a:pt x="96" y="32"/>
                    </a:cubicBezTo>
                    <a:cubicBezTo>
                      <a:pt x="5" y="32"/>
                      <a:pt x="5" y="32"/>
                      <a:pt x="5" y="32"/>
                    </a:cubicBezTo>
                    <a:cubicBezTo>
                      <a:pt x="5" y="5"/>
                      <a:pt x="5" y="5"/>
                      <a:pt x="5" y="5"/>
                    </a:cubicBezTo>
                    <a:lnTo>
                      <a:pt x="96" y="5"/>
                    </a:lnTo>
                    <a:close/>
                    <a:moveTo>
                      <a:pt x="96" y="36"/>
                    </a:moveTo>
                    <a:cubicBezTo>
                      <a:pt x="96" y="64"/>
                      <a:pt x="96" y="64"/>
                      <a:pt x="96" y="64"/>
                    </a:cubicBezTo>
                    <a:cubicBezTo>
                      <a:pt x="5" y="64"/>
                      <a:pt x="5" y="64"/>
                      <a:pt x="5" y="64"/>
                    </a:cubicBezTo>
                    <a:cubicBezTo>
                      <a:pt x="5" y="36"/>
                      <a:pt x="5" y="36"/>
                      <a:pt x="5" y="36"/>
                    </a:cubicBezTo>
                    <a:lnTo>
                      <a:pt x="96" y="36"/>
                    </a:lnTo>
                    <a:close/>
                    <a:moveTo>
                      <a:pt x="5" y="96"/>
                    </a:moveTo>
                    <a:cubicBezTo>
                      <a:pt x="5" y="68"/>
                      <a:pt x="5" y="68"/>
                      <a:pt x="5" y="68"/>
                    </a:cubicBezTo>
                    <a:cubicBezTo>
                      <a:pt x="96" y="68"/>
                      <a:pt x="96" y="68"/>
                      <a:pt x="96" y="68"/>
                    </a:cubicBezTo>
                    <a:cubicBezTo>
                      <a:pt x="96" y="96"/>
                      <a:pt x="96" y="96"/>
                      <a:pt x="96" y="96"/>
                    </a:cubicBezTo>
                    <a:lnTo>
                      <a:pt x="5" y="96"/>
                    </a:lnTo>
                    <a:close/>
                    <a:moveTo>
                      <a:pt x="53" y="20"/>
                    </a:moveTo>
                    <a:cubicBezTo>
                      <a:pt x="15" y="20"/>
                      <a:pt x="15" y="20"/>
                      <a:pt x="15" y="20"/>
                    </a:cubicBezTo>
                    <a:cubicBezTo>
                      <a:pt x="15" y="16"/>
                      <a:pt x="15" y="16"/>
                      <a:pt x="15" y="16"/>
                    </a:cubicBezTo>
                    <a:cubicBezTo>
                      <a:pt x="53" y="16"/>
                      <a:pt x="53" y="16"/>
                      <a:pt x="53" y="16"/>
                    </a:cubicBezTo>
                    <a:lnTo>
                      <a:pt x="53" y="20"/>
                    </a:lnTo>
                    <a:close/>
                    <a:moveTo>
                      <a:pt x="82" y="18"/>
                    </a:moveTo>
                    <a:cubicBezTo>
                      <a:pt x="82" y="16"/>
                      <a:pt x="84" y="15"/>
                      <a:pt x="86" y="15"/>
                    </a:cubicBezTo>
                    <a:cubicBezTo>
                      <a:pt x="88" y="15"/>
                      <a:pt x="89" y="16"/>
                      <a:pt x="89" y="18"/>
                    </a:cubicBezTo>
                    <a:cubicBezTo>
                      <a:pt x="89" y="20"/>
                      <a:pt x="88" y="22"/>
                      <a:pt x="86" y="22"/>
                    </a:cubicBezTo>
                    <a:cubicBezTo>
                      <a:pt x="84" y="22"/>
                      <a:pt x="82" y="20"/>
                      <a:pt x="82" y="18"/>
                    </a:cubicBezTo>
                    <a:close/>
                    <a:moveTo>
                      <a:pt x="15" y="52"/>
                    </a:moveTo>
                    <a:cubicBezTo>
                      <a:pt x="15" y="48"/>
                      <a:pt x="15" y="48"/>
                      <a:pt x="15" y="48"/>
                    </a:cubicBezTo>
                    <a:cubicBezTo>
                      <a:pt x="53" y="48"/>
                      <a:pt x="53" y="48"/>
                      <a:pt x="53" y="48"/>
                    </a:cubicBezTo>
                    <a:cubicBezTo>
                      <a:pt x="53" y="52"/>
                      <a:pt x="53" y="52"/>
                      <a:pt x="53" y="52"/>
                    </a:cubicBezTo>
                    <a:lnTo>
                      <a:pt x="15" y="52"/>
                    </a:lnTo>
                    <a:close/>
                    <a:moveTo>
                      <a:pt x="82" y="50"/>
                    </a:moveTo>
                    <a:cubicBezTo>
                      <a:pt x="82" y="48"/>
                      <a:pt x="84" y="47"/>
                      <a:pt x="86" y="47"/>
                    </a:cubicBezTo>
                    <a:cubicBezTo>
                      <a:pt x="88" y="47"/>
                      <a:pt x="89" y="48"/>
                      <a:pt x="89" y="50"/>
                    </a:cubicBezTo>
                    <a:cubicBezTo>
                      <a:pt x="89" y="52"/>
                      <a:pt x="88" y="54"/>
                      <a:pt x="86" y="54"/>
                    </a:cubicBezTo>
                    <a:cubicBezTo>
                      <a:pt x="84" y="54"/>
                      <a:pt x="82" y="52"/>
                      <a:pt x="82" y="50"/>
                    </a:cubicBezTo>
                    <a:close/>
                    <a:moveTo>
                      <a:pt x="15" y="80"/>
                    </a:moveTo>
                    <a:cubicBezTo>
                      <a:pt x="53" y="80"/>
                      <a:pt x="53" y="80"/>
                      <a:pt x="53" y="80"/>
                    </a:cubicBezTo>
                    <a:cubicBezTo>
                      <a:pt x="53" y="84"/>
                      <a:pt x="53" y="84"/>
                      <a:pt x="53" y="84"/>
                    </a:cubicBezTo>
                    <a:cubicBezTo>
                      <a:pt x="15" y="84"/>
                      <a:pt x="15" y="84"/>
                      <a:pt x="15" y="84"/>
                    </a:cubicBezTo>
                    <a:lnTo>
                      <a:pt x="15" y="80"/>
                    </a:lnTo>
                    <a:close/>
                    <a:moveTo>
                      <a:pt x="89" y="82"/>
                    </a:moveTo>
                    <a:cubicBezTo>
                      <a:pt x="89" y="84"/>
                      <a:pt x="88" y="86"/>
                      <a:pt x="86" y="86"/>
                    </a:cubicBezTo>
                    <a:cubicBezTo>
                      <a:pt x="84" y="86"/>
                      <a:pt x="82" y="84"/>
                      <a:pt x="82" y="82"/>
                    </a:cubicBezTo>
                    <a:cubicBezTo>
                      <a:pt x="82" y="80"/>
                      <a:pt x="84" y="79"/>
                      <a:pt x="86" y="79"/>
                    </a:cubicBezTo>
                    <a:cubicBezTo>
                      <a:pt x="88" y="79"/>
                      <a:pt x="89" y="80"/>
                      <a:pt x="89" y="82"/>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217"/>
              <p:cNvSpPr>
                <a:spLocks noEditPoints="1"/>
              </p:cNvSpPr>
              <p:nvPr userDrawn="1"/>
            </p:nvSpPr>
            <p:spPr bwMode="auto">
              <a:xfrm>
                <a:off x="7570" y="1470"/>
                <a:ext cx="113" cy="163"/>
              </a:xfrm>
              <a:custGeom>
                <a:avLst/>
                <a:gdLst>
                  <a:gd name="T0" fmla="*/ 57 w 67"/>
                  <a:gd name="T1" fmla="*/ 0 h 97"/>
                  <a:gd name="T2" fmla="*/ 10 w 67"/>
                  <a:gd name="T3" fmla="*/ 0 h 97"/>
                  <a:gd name="T4" fmla="*/ 0 w 67"/>
                  <a:gd name="T5" fmla="*/ 10 h 97"/>
                  <a:gd name="T6" fmla="*/ 0 w 67"/>
                  <a:gd name="T7" fmla="*/ 87 h 97"/>
                  <a:gd name="T8" fmla="*/ 10 w 67"/>
                  <a:gd name="T9" fmla="*/ 97 h 97"/>
                  <a:gd name="T10" fmla="*/ 57 w 67"/>
                  <a:gd name="T11" fmla="*/ 97 h 97"/>
                  <a:gd name="T12" fmla="*/ 67 w 67"/>
                  <a:gd name="T13" fmla="*/ 87 h 97"/>
                  <a:gd name="T14" fmla="*/ 67 w 67"/>
                  <a:gd name="T15" fmla="*/ 10 h 97"/>
                  <a:gd name="T16" fmla="*/ 57 w 67"/>
                  <a:gd name="T17" fmla="*/ 0 h 97"/>
                  <a:gd name="T18" fmla="*/ 63 w 67"/>
                  <a:gd name="T19" fmla="*/ 87 h 97"/>
                  <a:gd name="T20" fmla="*/ 57 w 67"/>
                  <a:gd name="T21" fmla="*/ 93 h 97"/>
                  <a:gd name="T22" fmla="*/ 10 w 67"/>
                  <a:gd name="T23" fmla="*/ 93 h 97"/>
                  <a:gd name="T24" fmla="*/ 5 w 67"/>
                  <a:gd name="T25" fmla="*/ 87 h 97"/>
                  <a:gd name="T26" fmla="*/ 5 w 67"/>
                  <a:gd name="T27" fmla="*/ 76 h 97"/>
                  <a:gd name="T28" fmla="*/ 63 w 67"/>
                  <a:gd name="T29" fmla="*/ 76 h 97"/>
                  <a:gd name="T30" fmla="*/ 63 w 67"/>
                  <a:gd name="T31" fmla="*/ 87 h 97"/>
                  <a:gd name="T32" fmla="*/ 63 w 67"/>
                  <a:gd name="T33" fmla="*/ 20 h 97"/>
                  <a:gd name="T34" fmla="*/ 5 w 67"/>
                  <a:gd name="T35" fmla="*/ 20 h 97"/>
                  <a:gd name="T36" fmla="*/ 5 w 67"/>
                  <a:gd name="T37" fmla="*/ 10 h 97"/>
                  <a:gd name="T38" fmla="*/ 10 w 67"/>
                  <a:gd name="T39" fmla="*/ 4 h 97"/>
                  <a:gd name="T40" fmla="*/ 57 w 67"/>
                  <a:gd name="T41" fmla="*/ 4 h 97"/>
                  <a:gd name="T42" fmla="*/ 63 w 67"/>
                  <a:gd name="T43" fmla="*/ 10 h 97"/>
                  <a:gd name="T44" fmla="*/ 63 w 67"/>
                  <a:gd name="T45" fmla="*/ 20 h 97"/>
                  <a:gd name="T46" fmla="*/ 29 w 67"/>
                  <a:gd name="T47" fmla="*/ 84 h 97"/>
                  <a:gd name="T48" fmla="*/ 34 w 67"/>
                  <a:gd name="T49" fmla="*/ 80 h 97"/>
                  <a:gd name="T50" fmla="*/ 38 w 67"/>
                  <a:gd name="T51" fmla="*/ 84 h 97"/>
                  <a:gd name="T52" fmla="*/ 34 w 67"/>
                  <a:gd name="T53" fmla="*/ 89 h 97"/>
                  <a:gd name="T54" fmla="*/ 29 w 67"/>
                  <a:gd name="T55" fmla="*/ 84 h 97"/>
                  <a:gd name="T56" fmla="*/ 26 w 67"/>
                  <a:gd name="T57" fmla="*/ 10 h 97"/>
                  <a:gd name="T58" fmla="*/ 41 w 67"/>
                  <a:gd name="T59" fmla="*/ 10 h 97"/>
                  <a:gd name="T60" fmla="*/ 41 w 67"/>
                  <a:gd name="T61" fmla="*/ 14 h 97"/>
                  <a:gd name="T62" fmla="*/ 26 w 67"/>
                  <a:gd name="T63" fmla="*/ 14 h 97"/>
                  <a:gd name="T64" fmla="*/ 26 w 67"/>
                  <a:gd name="T65" fmla="*/ 1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97">
                    <a:moveTo>
                      <a:pt x="57" y="0"/>
                    </a:moveTo>
                    <a:cubicBezTo>
                      <a:pt x="10" y="0"/>
                      <a:pt x="10" y="0"/>
                      <a:pt x="10" y="0"/>
                    </a:cubicBezTo>
                    <a:cubicBezTo>
                      <a:pt x="5" y="0"/>
                      <a:pt x="0" y="4"/>
                      <a:pt x="0" y="10"/>
                    </a:cubicBezTo>
                    <a:cubicBezTo>
                      <a:pt x="0" y="87"/>
                      <a:pt x="0" y="87"/>
                      <a:pt x="0" y="87"/>
                    </a:cubicBezTo>
                    <a:cubicBezTo>
                      <a:pt x="0" y="92"/>
                      <a:pt x="5" y="97"/>
                      <a:pt x="10" y="97"/>
                    </a:cubicBezTo>
                    <a:cubicBezTo>
                      <a:pt x="57" y="97"/>
                      <a:pt x="57" y="97"/>
                      <a:pt x="57" y="97"/>
                    </a:cubicBezTo>
                    <a:cubicBezTo>
                      <a:pt x="63" y="97"/>
                      <a:pt x="67" y="92"/>
                      <a:pt x="67" y="87"/>
                    </a:cubicBezTo>
                    <a:cubicBezTo>
                      <a:pt x="67" y="10"/>
                      <a:pt x="67" y="10"/>
                      <a:pt x="67" y="10"/>
                    </a:cubicBezTo>
                    <a:cubicBezTo>
                      <a:pt x="67" y="4"/>
                      <a:pt x="63" y="0"/>
                      <a:pt x="57" y="0"/>
                    </a:cubicBezTo>
                    <a:close/>
                    <a:moveTo>
                      <a:pt x="63" y="87"/>
                    </a:moveTo>
                    <a:cubicBezTo>
                      <a:pt x="63" y="90"/>
                      <a:pt x="60" y="93"/>
                      <a:pt x="57" y="93"/>
                    </a:cubicBezTo>
                    <a:cubicBezTo>
                      <a:pt x="10" y="93"/>
                      <a:pt x="10" y="93"/>
                      <a:pt x="10" y="93"/>
                    </a:cubicBezTo>
                    <a:cubicBezTo>
                      <a:pt x="7" y="93"/>
                      <a:pt x="5" y="90"/>
                      <a:pt x="5" y="87"/>
                    </a:cubicBezTo>
                    <a:cubicBezTo>
                      <a:pt x="5" y="76"/>
                      <a:pt x="5" y="76"/>
                      <a:pt x="5" y="76"/>
                    </a:cubicBezTo>
                    <a:cubicBezTo>
                      <a:pt x="63" y="76"/>
                      <a:pt x="63" y="76"/>
                      <a:pt x="63" y="76"/>
                    </a:cubicBezTo>
                    <a:lnTo>
                      <a:pt x="63" y="87"/>
                    </a:lnTo>
                    <a:close/>
                    <a:moveTo>
                      <a:pt x="63" y="20"/>
                    </a:moveTo>
                    <a:cubicBezTo>
                      <a:pt x="5" y="20"/>
                      <a:pt x="5" y="20"/>
                      <a:pt x="5" y="20"/>
                    </a:cubicBezTo>
                    <a:cubicBezTo>
                      <a:pt x="5" y="10"/>
                      <a:pt x="5" y="10"/>
                      <a:pt x="5" y="10"/>
                    </a:cubicBezTo>
                    <a:cubicBezTo>
                      <a:pt x="5" y="7"/>
                      <a:pt x="7" y="4"/>
                      <a:pt x="10" y="4"/>
                    </a:cubicBezTo>
                    <a:cubicBezTo>
                      <a:pt x="57" y="4"/>
                      <a:pt x="57" y="4"/>
                      <a:pt x="57" y="4"/>
                    </a:cubicBezTo>
                    <a:cubicBezTo>
                      <a:pt x="60" y="4"/>
                      <a:pt x="63" y="7"/>
                      <a:pt x="63" y="10"/>
                    </a:cubicBezTo>
                    <a:lnTo>
                      <a:pt x="63" y="20"/>
                    </a:lnTo>
                    <a:close/>
                    <a:moveTo>
                      <a:pt x="29" y="84"/>
                    </a:moveTo>
                    <a:cubicBezTo>
                      <a:pt x="29" y="82"/>
                      <a:pt x="31" y="80"/>
                      <a:pt x="34" y="80"/>
                    </a:cubicBezTo>
                    <a:cubicBezTo>
                      <a:pt x="36" y="80"/>
                      <a:pt x="38" y="82"/>
                      <a:pt x="38" y="84"/>
                    </a:cubicBezTo>
                    <a:cubicBezTo>
                      <a:pt x="38" y="87"/>
                      <a:pt x="36" y="89"/>
                      <a:pt x="34" y="89"/>
                    </a:cubicBezTo>
                    <a:cubicBezTo>
                      <a:pt x="31" y="89"/>
                      <a:pt x="29" y="87"/>
                      <a:pt x="29" y="84"/>
                    </a:cubicBezTo>
                    <a:close/>
                    <a:moveTo>
                      <a:pt x="26" y="10"/>
                    </a:moveTo>
                    <a:cubicBezTo>
                      <a:pt x="41" y="10"/>
                      <a:pt x="41" y="10"/>
                      <a:pt x="41" y="10"/>
                    </a:cubicBezTo>
                    <a:cubicBezTo>
                      <a:pt x="41" y="14"/>
                      <a:pt x="41" y="14"/>
                      <a:pt x="41" y="14"/>
                    </a:cubicBezTo>
                    <a:cubicBezTo>
                      <a:pt x="26" y="14"/>
                      <a:pt x="26" y="14"/>
                      <a:pt x="26" y="14"/>
                    </a:cubicBezTo>
                    <a:lnTo>
                      <a:pt x="26" y="1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218"/>
              <p:cNvSpPr>
                <a:spLocks noEditPoints="1"/>
              </p:cNvSpPr>
              <p:nvPr userDrawn="1"/>
            </p:nvSpPr>
            <p:spPr bwMode="auto">
              <a:xfrm>
                <a:off x="7126" y="2738"/>
                <a:ext cx="167" cy="168"/>
              </a:xfrm>
              <a:custGeom>
                <a:avLst/>
                <a:gdLst>
                  <a:gd name="T0" fmla="*/ 114 w 167"/>
                  <a:gd name="T1" fmla="*/ 75 h 168"/>
                  <a:gd name="T2" fmla="*/ 52 w 167"/>
                  <a:gd name="T3" fmla="*/ 75 h 168"/>
                  <a:gd name="T4" fmla="*/ 52 w 167"/>
                  <a:gd name="T5" fmla="*/ 67 h 168"/>
                  <a:gd name="T6" fmla="*/ 114 w 167"/>
                  <a:gd name="T7" fmla="*/ 67 h 168"/>
                  <a:gd name="T8" fmla="*/ 114 w 167"/>
                  <a:gd name="T9" fmla="*/ 75 h 168"/>
                  <a:gd name="T10" fmla="*/ 114 w 167"/>
                  <a:gd name="T11" fmla="*/ 95 h 168"/>
                  <a:gd name="T12" fmla="*/ 52 w 167"/>
                  <a:gd name="T13" fmla="*/ 95 h 168"/>
                  <a:gd name="T14" fmla="*/ 52 w 167"/>
                  <a:gd name="T15" fmla="*/ 104 h 168"/>
                  <a:gd name="T16" fmla="*/ 114 w 167"/>
                  <a:gd name="T17" fmla="*/ 104 h 168"/>
                  <a:gd name="T18" fmla="*/ 114 w 167"/>
                  <a:gd name="T19" fmla="*/ 95 h 168"/>
                  <a:gd name="T20" fmla="*/ 114 w 167"/>
                  <a:gd name="T21" fmla="*/ 38 h 168"/>
                  <a:gd name="T22" fmla="*/ 52 w 167"/>
                  <a:gd name="T23" fmla="*/ 38 h 168"/>
                  <a:gd name="T24" fmla="*/ 52 w 167"/>
                  <a:gd name="T25" fmla="*/ 47 h 168"/>
                  <a:gd name="T26" fmla="*/ 114 w 167"/>
                  <a:gd name="T27" fmla="*/ 47 h 168"/>
                  <a:gd name="T28" fmla="*/ 114 w 167"/>
                  <a:gd name="T29" fmla="*/ 38 h 168"/>
                  <a:gd name="T30" fmla="*/ 114 w 167"/>
                  <a:gd name="T31" fmla="*/ 126 h 168"/>
                  <a:gd name="T32" fmla="*/ 52 w 167"/>
                  <a:gd name="T33" fmla="*/ 126 h 168"/>
                  <a:gd name="T34" fmla="*/ 52 w 167"/>
                  <a:gd name="T35" fmla="*/ 132 h 168"/>
                  <a:gd name="T36" fmla="*/ 114 w 167"/>
                  <a:gd name="T37" fmla="*/ 132 h 168"/>
                  <a:gd name="T38" fmla="*/ 114 w 167"/>
                  <a:gd name="T39" fmla="*/ 126 h 168"/>
                  <a:gd name="T40" fmla="*/ 167 w 167"/>
                  <a:gd name="T41" fmla="*/ 168 h 168"/>
                  <a:gd name="T42" fmla="*/ 0 w 167"/>
                  <a:gd name="T43" fmla="*/ 168 h 168"/>
                  <a:gd name="T44" fmla="*/ 0 w 167"/>
                  <a:gd name="T45" fmla="*/ 0 h 168"/>
                  <a:gd name="T46" fmla="*/ 167 w 167"/>
                  <a:gd name="T47" fmla="*/ 0 h 168"/>
                  <a:gd name="T48" fmla="*/ 167 w 167"/>
                  <a:gd name="T49" fmla="*/ 168 h 168"/>
                  <a:gd name="T50" fmla="*/ 159 w 167"/>
                  <a:gd name="T51" fmla="*/ 8 h 168"/>
                  <a:gd name="T52" fmla="*/ 6 w 167"/>
                  <a:gd name="T53" fmla="*/ 8 h 168"/>
                  <a:gd name="T54" fmla="*/ 6 w 167"/>
                  <a:gd name="T55" fmla="*/ 161 h 168"/>
                  <a:gd name="T56" fmla="*/ 159 w 167"/>
                  <a:gd name="T57" fmla="*/ 161 h 168"/>
                  <a:gd name="T58" fmla="*/ 159 w 167"/>
                  <a:gd name="T59" fmla="*/ 8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7" h="168">
                    <a:moveTo>
                      <a:pt x="114" y="75"/>
                    </a:moveTo>
                    <a:lnTo>
                      <a:pt x="52" y="75"/>
                    </a:lnTo>
                    <a:lnTo>
                      <a:pt x="52" y="67"/>
                    </a:lnTo>
                    <a:lnTo>
                      <a:pt x="114" y="67"/>
                    </a:lnTo>
                    <a:lnTo>
                      <a:pt x="114" y="75"/>
                    </a:lnTo>
                    <a:close/>
                    <a:moveTo>
                      <a:pt x="114" y="95"/>
                    </a:moveTo>
                    <a:lnTo>
                      <a:pt x="52" y="95"/>
                    </a:lnTo>
                    <a:lnTo>
                      <a:pt x="52" y="104"/>
                    </a:lnTo>
                    <a:lnTo>
                      <a:pt x="114" y="104"/>
                    </a:lnTo>
                    <a:lnTo>
                      <a:pt x="114" y="95"/>
                    </a:lnTo>
                    <a:close/>
                    <a:moveTo>
                      <a:pt x="114" y="38"/>
                    </a:moveTo>
                    <a:lnTo>
                      <a:pt x="52" y="38"/>
                    </a:lnTo>
                    <a:lnTo>
                      <a:pt x="52" y="47"/>
                    </a:lnTo>
                    <a:lnTo>
                      <a:pt x="114" y="47"/>
                    </a:lnTo>
                    <a:lnTo>
                      <a:pt x="114" y="38"/>
                    </a:lnTo>
                    <a:close/>
                    <a:moveTo>
                      <a:pt x="114" y="126"/>
                    </a:moveTo>
                    <a:lnTo>
                      <a:pt x="52" y="126"/>
                    </a:lnTo>
                    <a:lnTo>
                      <a:pt x="52" y="132"/>
                    </a:lnTo>
                    <a:lnTo>
                      <a:pt x="114" y="132"/>
                    </a:lnTo>
                    <a:lnTo>
                      <a:pt x="114" y="126"/>
                    </a:lnTo>
                    <a:close/>
                    <a:moveTo>
                      <a:pt x="167" y="168"/>
                    </a:moveTo>
                    <a:lnTo>
                      <a:pt x="0" y="168"/>
                    </a:lnTo>
                    <a:lnTo>
                      <a:pt x="0" y="0"/>
                    </a:lnTo>
                    <a:lnTo>
                      <a:pt x="167" y="0"/>
                    </a:lnTo>
                    <a:lnTo>
                      <a:pt x="167" y="168"/>
                    </a:lnTo>
                    <a:close/>
                    <a:moveTo>
                      <a:pt x="159" y="8"/>
                    </a:moveTo>
                    <a:lnTo>
                      <a:pt x="6" y="8"/>
                    </a:lnTo>
                    <a:lnTo>
                      <a:pt x="6" y="161"/>
                    </a:lnTo>
                    <a:lnTo>
                      <a:pt x="159" y="161"/>
                    </a:lnTo>
                    <a:lnTo>
                      <a:pt x="159" y="8"/>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Freeform 219"/>
              <p:cNvSpPr>
                <a:spLocks noEditPoints="1"/>
              </p:cNvSpPr>
              <p:nvPr userDrawn="1"/>
            </p:nvSpPr>
            <p:spPr bwMode="auto">
              <a:xfrm>
                <a:off x="7367" y="781"/>
                <a:ext cx="170" cy="73"/>
              </a:xfrm>
              <a:custGeom>
                <a:avLst/>
                <a:gdLst>
                  <a:gd name="T0" fmla="*/ 78 w 101"/>
                  <a:gd name="T1" fmla="*/ 34 h 43"/>
                  <a:gd name="T2" fmla="*/ 78 w 101"/>
                  <a:gd name="T3" fmla="*/ 33 h 43"/>
                  <a:gd name="T4" fmla="*/ 78 w 101"/>
                  <a:gd name="T5" fmla="*/ 0 h 43"/>
                  <a:gd name="T6" fmla="*/ 23 w 101"/>
                  <a:gd name="T7" fmla="*/ 0 h 43"/>
                  <a:gd name="T8" fmla="*/ 23 w 101"/>
                  <a:gd name="T9" fmla="*/ 33 h 43"/>
                  <a:gd name="T10" fmla="*/ 23 w 101"/>
                  <a:gd name="T11" fmla="*/ 34 h 43"/>
                  <a:gd name="T12" fmla="*/ 0 w 101"/>
                  <a:gd name="T13" fmla="*/ 34 h 43"/>
                  <a:gd name="T14" fmla="*/ 0 w 101"/>
                  <a:gd name="T15" fmla="*/ 43 h 43"/>
                  <a:gd name="T16" fmla="*/ 101 w 101"/>
                  <a:gd name="T17" fmla="*/ 43 h 43"/>
                  <a:gd name="T18" fmla="*/ 101 w 101"/>
                  <a:gd name="T19" fmla="*/ 34 h 43"/>
                  <a:gd name="T20" fmla="*/ 78 w 101"/>
                  <a:gd name="T21" fmla="*/ 34 h 43"/>
                  <a:gd name="T22" fmla="*/ 66 w 101"/>
                  <a:gd name="T23" fmla="*/ 29 h 43"/>
                  <a:gd name="T24" fmla="*/ 66 w 101"/>
                  <a:gd name="T25" fmla="*/ 29 h 43"/>
                  <a:gd name="T26" fmla="*/ 35 w 101"/>
                  <a:gd name="T27" fmla="*/ 29 h 43"/>
                  <a:gd name="T28" fmla="*/ 35 w 101"/>
                  <a:gd name="T29" fmla="*/ 29 h 43"/>
                  <a:gd name="T30" fmla="*/ 35 w 101"/>
                  <a:gd name="T31" fmla="*/ 11 h 43"/>
                  <a:gd name="T32" fmla="*/ 66 w 101"/>
                  <a:gd name="T33" fmla="*/ 11 h 43"/>
                  <a:gd name="T34" fmla="*/ 66 w 101"/>
                  <a:gd name="T35" fmla="*/ 2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1" h="43">
                    <a:moveTo>
                      <a:pt x="78" y="34"/>
                    </a:moveTo>
                    <a:cubicBezTo>
                      <a:pt x="78" y="33"/>
                      <a:pt x="78" y="33"/>
                      <a:pt x="78" y="33"/>
                    </a:cubicBezTo>
                    <a:cubicBezTo>
                      <a:pt x="78" y="0"/>
                      <a:pt x="78" y="0"/>
                      <a:pt x="78" y="0"/>
                    </a:cubicBezTo>
                    <a:cubicBezTo>
                      <a:pt x="23" y="0"/>
                      <a:pt x="23" y="0"/>
                      <a:pt x="23" y="0"/>
                    </a:cubicBezTo>
                    <a:cubicBezTo>
                      <a:pt x="23" y="33"/>
                      <a:pt x="23" y="33"/>
                      <a:pt x="23" y="33"/>
                    </a:cubicBezTo>
                    <a:cubicBezTo>
                      <a:pt x="23" y="33"/>
                      <a:pt x="23" y="34"/>
                      <a:pt x="23" y="34"/>
                    </a:cubicBezTo>
                    <a:cubicBezTo>
                      <a:pt x="0" y="34"/>
                      <a:pt x="0" y="34"/>
                      <a:pt x="0" y="34"/>
                    </a:cubicBezTo>
                    <a:cubicBezTo>
                      <a:pt x="0" y="43"/>
                      <a:pt x="0" y="43"/>
                      <a:pt x="0" y="43"/>
                    </a:cubicBezTo>
                    <a:cubicBezTo>
                      <a:pt x="101" y="43"/>
                      <a:pt x="101" y="43"/>
                      <a:pt x="101" y="43"/>
                    </a:cubicBezTo>
                    <a:cubicBezTo>
                      <a:pt x="101" y="34"/>
                      <a:pt x="101" y="34"/>
                      <a:pt x="101" y="34"/>
                    </a:cubicBezTo>
                    <a:lnTo>
                      <a:pt x="78" y="34"/>
                    </a:lnTo>
                    <a:close/>
                    <a:moveTo>
                      <a:pt x="66" y="29"/>
                    </a:moveTo>
                    <a:cubicBezTo>
                      <a:pt x="66" y="29"/>
                      <a:pt x="66" y="29"/>
                      <a:pt x="66" y="29"/>
                    </a:cubicBezTo>
                    <a:cubicBezTo>
                      <a:pt x="35" y="29"/>
                      <a:pt x="35" y="29"/>
                      <a:pt x="35" y="29"/>
                    </a:cubicBezTo>
                    <a:cubicBezTo>
                      <a:pt x="35" y="29"/>
                      <a:pt x="35" y="29"/>
                      <a:pt x="35" y="29"/>
                    </a:cubicBezTo>
                    <a:cubicBezTo>
                      <a:pt x="35" y="11"/>
                      <a:pt x="35" y="11"/>
                      <a:pt x="35" y="11"/>
                    </a:cubicBezTo>
                    <a:cubicBezTo>
                      <a:pt x="66" y="11"/>
                      <a:pt x="66" y="11"/>
                      <a:pt x="66" y="11"/>
                    </a:cubicBezTo>
                    <a:lnTo>
                      <a:pt x="66" y="29"/>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Rectangle 220"/>
              <p:cNvSpPr>
                <a:spLocks noChangeArrowheads="1"/>
              </p:cNvSpPr>
              <p:nvPr userDrawn="1"/>
            </p:nvSpPr>
            <p:spPr bwMode="auto">
              <a:xfrm>
                <a:off x="7367" y="876"/>
                <a:ext cx="170" cy="1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Rectangle 221"/>
              <p:cNvSpPr>
                <a:spLocks noChangeArrowheads="1"/>
              </p:cNvSpPr>
              <p:nvPr userDrawn="1"/>
            </p:nvSpPr>
            <p:spPr bwMode="auto">
              <a:xfrm>
                <a:off x="7367" y="907"/>
                <a:ext cx="170" cy="12"/>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Rectangle 222"/>
              <p:cNvSpPr>
                <a:spLocks noChangeArrowheads="1"/>
              </p:cNvSpPr>
              <p:nvPr userDrawn="1"/>
            </p:nvSpPr>
            <p:spPr bwMode="auto">
              <a:xfrm>
                <a:off x="7367" y="939"/>
                <a:ext cx="170" cy="12"/>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Freeform 223"/>
              <p:cNvSpPr>
                <a:spLocks noEditPoints="1"/>
              </p:cNvSpPr>
              <p:nvPr userDrawn="1"/>
            </p:nvSpPr>
            <p:spPr bwMode="auto">
              <a:xfrm>
                <a:off x="3454" y="1395"/>
                <a:ext cx="759" cy="756"/>
              </a:xfrm>
              <a:custGeom>
                <a:avLst/>
                <a:gdLst>
                  <a:gd name="T0" fmla="*/ 226 w 452"/>
                  <a:gd name="T1" fmla="*/ 0 h 450"/>
                  <a:gd name="T2" fmla="*/ 0 w 452"/>
                  <a:gd name="T3" fmla="*/ 225 h 450"/>
                  <a:gd name="T4" fmla="*/ 226 w 452"/>
                  <a:gd name="T5" fmla="*/ 450 h 450"/>
                  <a:gd name="T6" fmla="*/ 452 w 452"/>
                  <a:gd name="T7" fmla="*/ 225 h 450"/>
                  <a:gd name="T8" fmla="*/ 226 w 452"/>
                  <a:gd name="T9" fmla="*/ 0 h 450"/>
                  <a:gd name="T10" fmla="*/ 226 w 452"/>
                  <a:gd name="T11" fmla="*/ 432 h 450"/>
                  <a:gd name="T12" fmla="*/ 20 w 452"/>
                  <a:gd name="T13" fmla="*/ 226 h 450"/>
                  <a:gd name="T14" fmla="*/ 226 w 452"/>
                  <a:gd name="T15" fmla="*/ 20 h 450"/>
                  <a:gd name="T16" fmla="*/ 432 w 452"/>
                  <a:gd name="T17" fmla="*/ 226 h 450"/>
                  <a:gd name="T18" fmla="*/ 226 w 452"/>
                  <a:gd name="T19" fmla="*/ 432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2" h="450">
                    <a:moveTo>
                      <a:pt x="226" y="0"/>
                    </a:moveTo>
                    <a:cubicBezTo>
                      <a:pt x="102" y="0"/>
                      <a:pt x="0" y="101"/>
                      <a:pt x="0" y="225"/>
                    </a:cubicBezTo>
                    <a:cubicBezTo>
                      <a:pt x="0" y="349"/>
                      <a:pt x="102" y="450"/>
                      <a:pt x="226" y="450"/>
                    </a:cubicBezTo>
                    <a:cubicBezTo>
                      <a:pt x="351" y="450"/>
                      <a:pt x="452" y="349"/>
                      <a:pt x="452" y="225"/>
                    </a:cubicBezTo>
                    <a:cubicBezTo>
                      <a:pt x="452" y="101"/>
                      <a:pt x="351" y="0"/>
                      <a:pt x="226" y="0"/>
                    </a:cubicBezTo>
                    <a:close/>
                    <a:moveTo>
                      <a:pt x="226" y="432"/>
                    </a:moveTo>
                    <a:cubicBezTo>
                      <a:pt x="112" y="432"/>
                      <a:pt x="20" y="340"/>
                      <a:pt x="20" y="226"/>
                    </a:cubicBezTo>
                    <a:cubicBezTo>
                      <a:pt x="20" y="113"/>
                      <a:pt x="112" y="20"/>
                      <a:pt x="226" y="20"/>
                    </a:cubicBezTo>
                    <a:cubicBezTo>
                      <a:pt x="340" y="20"/>
                      <a:pt x="432" y="113"/>
                      <a:pt x="432" y="226"/>
                    </a:cubicBezTo>
                    <a:cubicBezTo>
                      <a:pt x="432" y="340"/>
                      <a:pt x="340" y="432"/>
                      <a:pt x="226" y="432"/>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224"/>
              <p:cNvSpPr>
                <a:spLocks/>
              </p:cNvSpPr>
              <p:nvPr userDrawn="1"/>
            </p:nvSpPr>
            <p:spPr bwMode="auto">
              <a:xfrm>
                <a:off x="3550" y="1531"/>
                <a:ext cx="567" cy="502"/>
              </a:xfrm>
              <a:custGeom>
                <a:avLst/>
                <a:gdLst>
                  <a:gd name="T0" fmla="*/ 112 w 338"/>
                  <a:gd name="T1" fmla="*/ 245 h 299"/>
                  <a:gd name="T2" fmla="*/ 54 w 338"/>
                  <a:gd name="T3" fmla="*/ 151 h 299"/>
                  <a:gd name="T4" fmla="*/ 72 w 338"/>
                  <a:gd name="T5" fmla="*/ 92 h 299"/>
                  <a:gd name="T6" fmla="*/ 146 w 338"/>
                  <a:gd name="T7" fmla="*/ 202 h 299"/>
                  <a:gd name="T8" fmla="*/ 191 w 338"/>
                  <a:gd name="T9" fmla="*/ 202 h 299"/>
                  <a:gd name="T10" fmla="*/ 265 w 338"/>
                  <a:gd name="T11" fmla="*/ 92 h 299"/>
                  <a:gd name="T12" fmla="*/ 283 w 338"/>
                  <a:gd name="T13" fmla="*/ 151 h 299"/>
                  <a:gd name="T14" fmla="*/ 232 w 338"/>
                  <a:gd name="T15" fmla="*/ 241 h 299"/>
                  <a:gd name="T16" fmla="*/ 247 w 338"/>
                  <a:gd name="T17" fmla="*/ 296 h 299"/>
                  <a:gd name="T18" fmla="*/ 338 w 338"/>
                  <a:gd name="T19" fmla="*/ 146 h 299"/>
                  <a:gd name="T20" fmla="*/ 256 w 338"/>
                  <a:gd name="T21" fmla="*/ 0 h 299"/>
                  <a:gd name="T22" fmla="*/ 169 w 338"/>
                  <a:gd name="T23" fmla="*/ 133 h 299"/>
                  <a:gd name="T24" fmla="*/ 84 w 338"/>
                  <a:gd name="T25" fmla="*/ 0 h 299"/>
                  <a:gd name="T26" fmla="*/ 0 w 338"/>
                  <a:gd name="T27" fmla="*/ 146 h 299"/>
                  <a:gd name="T28" fmla="*/ 98 w 338"/>
                  <a:gd name="T29" fmla="*/ 299 h 299"/>
                  <a:gd name="T30" fmla="*/ 112 w 338"/>
                  <a:gd name="T31" fmla="*/ 245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38" h="299">
                    <a:moveTo>
                      <a:pt x="112" y="245"/>
                    </a:moveTo>
                    <a:cubicBezTo>
                      <a:pt x="78" y="229"/>
                      <a:pt x="54" y="193"/>
                      <a:pt x="54" y="151"/>
                    </a:cubicBezTo>
                    <a:cubicBezTo>
                      <a:pt x="54" y="129"/>
                      <a:pt x="61" y="108"/>
                      <a:pt x="72" y="92"/>
                    </a:cubicBezTo>
                    <a:cubicBezTo>
                      <a:pt x="146" y="202"/>
                      <a:pt x="146" y="202"/>
                      <a:pt x="146" y="202"/>
                    </a:cubicBezTo>
                    <a:cubicBezTo>
                      <a:pt x="191" y="202"/>
                      <a:pt x="191" y="202"/>
                      <a:pt x="191" y="202"/>
                    </a:cubicBezTo>
                    <a:cubicBezTo>
                      <a:pt x="265" y="92"/>
                      <a:pt x="265" y="92"/>
                      <a:pt x="265" y="92"/>
                    </a:cubicBezTo>
                    <a:cubicBezTo>
                      <a:pt x="277" y="108"/>
                      <a:pt x="283" y="129"/>
                      <a:pt x="283" y="151"/>
                    </a:cubicBezTo>
                    <a:cubicBezTo>
                      <a:pt x="283" y="190"/>
                      <a:pt x="263" y="224"/>
                      <a:pt x="232" y="241"/>
                    </a:cubicBezTo>
                    <a:cubicBezTo>
                      <a:pt x="247" y="296"/>
                      <a:pt x="247" y="296"/>
                      <a:pt x="247" y="296"/>
                    </a:cubicBezTo>
                    <a:cubicBezTo>
                      <a:pt x="301" y="268"/>
                      <a:pt x="338" y="211"/>
                      <a:pt x="338" y="146"/>
                    </a:cubicBezTo>
                    <a:cubicBezTo>
                      <a:pt x="338" y="84"/>
                      <a:pt x="305" y="30"/>
                      <a:pt x="256" y="0"/>
                    </a:cubicBezTo>
                    <a:cubicBezTo>
                      <a:pt x="169" y="133"/>
                      <a:pt x="169" y="133"/>
                      <a:pt x="169" y="133"/>
                    </a:cubicBezTo>
                    <a:cubicBezTo>
                      <a:pt x="84" y="0"/>
                      <a:pt x="84" y="0"/>
                      <a:pt x="84" y="0"/>
                    </a:cubicBezTo>
                    <a:cubicBezTo>
                      <a:pt x="34" y="29"/>
                      <a:pt x="0" y="84"/>
                      <a:pt x="0" y="146"/>
                    </a:cubicBezTo>
                    <a:cubicBezTo>
                      <a:pt x="0" y="214"/>
                      <a:pt x="40" y="272"/>
                      <a:pt x="98" y="299"/>
                    </a:cubicBezTo>
                    <a:lnTo>
                      <a:pt x="112" y="245"/>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225"/>
              <p:cNvSpPr>
                <a:spLocks/>
              </p:cNvSpPr>
              <p:nvPr userDrawn="1"/>
            </p:nvSpPr>
            <p:spPr bwMode="auto">
              <a:xfrm>
                <a:off x="886" y="1833"/>
                <a:ext cx="124" cy="96"/>
              </a:xfrm>
              <a:custGeom>
                <a:avLst/>
                <a:gdLst>
                  <a:gd name="T0" fmla="*/ 32 w 74"/>
                  <a:gd name="T1" fmla="*/ 57 h 57"/>
                  <a:gd name="T2" fmla="*/ 19 w 74"/>
                  <a:gd name="T3" fmla="*/ 55 h 57"/>
                  <a:gd name="T4" fmla="*/ 0 w 74"/>
                  <a:gd name="T5" fmla="*/ 43 h 57"/>
                  <a:gd name="T6" fmla="*/ 2 w 74"/>
                  <a:gd name="T7" fmla="*/ 41 h 57"/>
                  <a:gd name="T8" fmla="*/ 20 w 74"/>
                  <a:gd name="T9" fmla="*/ 53 h 57"/>
                  <a:gd name="T10" fmla="*/ 49 w 74"/>
                  <a:gd name="T11" fmla="*/ 50 h 57"/>
                  <a:gd name="T12" fmla="*/ 68 w 74"/>
                  <a:gd name="T13" fmla="*/ 27 h 57"/>
                  <a:gd name="T14" fmla="*/ 67 w 74"/>
                  <a:gd name="T15" fmla="*/ 1 h 57"/>
                  <a:gd name="T16" fmla="*/ 70 w 74"/>
                  <a:gd name="T17" fmla="*/ 0 h 57"/>
                  <a:gd name="T18" fmla="*/ 71 w 74"/>
                  <a:gd name="T19" fmla="*/ 28 h 57"/>
                  <a:gd name="T20" fmla="*/ 51 w 74"/>
                  <a:gd name="T21" fmla="*/ 52 h 57"/>
                  <a:gd name="T22" fmla="*/ 32 w 74"/>
                  <a:gd name="T23"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57">
                    <a:moveTo>
                      <a:pt x="32" y="57"/>
                    </a:moveTo>
                    <a:cubicBezTo>
                      <a:pt x="28" y="57"/>
                      <a:pt x="23" y="57"/>
                      <a:pt x="19" y="55"/>
                    </a:cubicBezTo>
                    <a:cubicBezTo>
                      <a:pt x="12" y="53"/>
                      <a:pt x="5" y="49"/>
                      <a:pt x="0" y="43"/>
                    </a:cubicBezTo>
                    <a:cubicBezTo>
                      <a:pt x="2" y="41"/>
                      <a:pt x="2" y="41"/>
                      <a:pt x="2" y="41"/>
                    </a:cubicBezTo>
                    <a:cubicBezTo>
                      <a:pt x="7" y="46"/>
                      <a:pt x="13" y="50"/>
                      <a:pt x="20" y="53"/>
                    </a:cubicBezTo>
                    <a:cubicBezTo>
                      <a:pt x="30" y="56"/>
                      <a:pt x="40" y="55"/>
                      <a:pt x="49" y="50"/>
                    </a:cubicBezTo>
                    <a:cubicBezTo>
                      <a:pt x="59" y="45"/>
                      <a:pt x="65" y="37"/>
                      <a:pt x="68" y="27"/>
                    </a:cubicBezTo>
                    <a:cubicBezTo>
                      <a:pt x="71" y="19"/>
                      <a:pt x="70" y="10"/>
                      <a:pt x="67" y="1"/>
                    </a:cubicBezTo>
                    <a:cubicBezTo>
                      <a:pt x="70" y="0"/>
                      <a:pt x="70" y="0"/>
                      <a:pt x="70" y="0"/>
                    </a:cubicBezTo>
                    <a:cubicBezTo>
                      <a:pt x="73" y="9"/>
                      <a:pt x="74" y="19"/>
                      <a:pt x="71" y="28"/>
                    </a:cubicBezTo>
                    <a:cubicBezTo>
                      <a:pt x="68" y="39"/>
                      <a:pt x="61" y="47"/>
                      <a:pt x="51" y="52"/>
                    </a:cubicBezTo>
                    <a:cubicBezTo>
                      <a:pt x="45" y="56"/>
                      <a:pt x="38" y="57"/>
                      <a:pt x="32" y="57"/>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Freeform 226"/>
              <p:cNvSpPr>
                <a:spLocks/>
              </p:cNvSpPr>
              <p:nvPr userDrawn="1"/>
            </p:nvSpPr>
            <p:spPr bwMode="auto">
              <a:xfrm>
                <a:off x="869" y="1793"/>
                <a:ext cx="53" cy="88"/>
              </a:xfrm>
              <a:custGeom>
                <a:avLst/>
                <a:gdLst>
                  <a:gd name="T0" fmla="*/ 2 w 32"/>
                  <a:gd name="T1" fmla="*/ 52 h 52"/>
                  <a:gd name="T2" fmla="*/ 2 w 32"/>
                  <a:gd name="T3" fmla="*/ 28 h 52"/>
                  <a:gd name="T4" fmla="*/ 31 w 32"/>
                  <a:gd name="T5" fmla="*/ 0 h 52"/>
                  <a:gd name="T6" fmla="*/ 32 w 32"/>
                  <a:gd name="T7" fmla="*/ 3 h 52"/>
                  <a:gd name="T8" fmla="*/ 5 w 32"/>
                  <a:gd name="T9" fmla="*/ 29 h 52"/>
                  <a:gd name="T10" fmla="*/ 5 w 32"/>
                  <a:gd name="T11" fmla="*/ 51 h 52"/>
                  <a:gd name="T12" fmla="*/ 2 w 32"/>
                  <a:gd name="T13" fmla="*/ 52 h 52"/>
                </a:gdLst>
                <a:ahLst/>
                <a:cxnLst>
                  <a:cxn ang="0">
                    <a:pos x="T0" y="T1"/>
                  </a:cxn>
                  <a:cxn ang="0">
                    <a:pos x="T2" y="T3"/>
                  </a:cxn>
                  <a:cxn ang="0">
                    <a:pos x="T4" y="T5"/>
                  </a:cxn>
                  <a:cxn ang="0">
                    <a:pos x="T6" y="T7"/>
                  </a:cxn>
                  <a:cxn ang="0">
                    <a:pos x="T8" y="T9"/>
                  </a:cxn>
                  <a:cxn ang="0">
                    <a:pos x="T10" y="T11"/>
                  </a:cxn>
                  <a:cxn ang="0">
                    <a:pos x="T12" y="T13"/>
                  </a:cxn>
                </a:cxnLst>
                <a:rect l="0" t="0" r="r" b="b"/>
                <a:pathLst>
                  <a:path w="32" h="52">
                    <a:moveTo>
                      <a:pt x="2" y="52"/>
                    </a:moveTo>
                    <a:cubicBezTo>
                      <a:pt x="0" y="44"/>
                      <a:pt x="0" y="36"/>
                      <a:pt x="2" y="28"/>
                    </a:cubicBezTo>
                    <a:cubicBezTo>
                      <a:pt x="6" y="14"/>
                      <a:pt x="17" y="4"/>
                      <a:pt x="31" y="0"/>
                    </a:cubicBezTo>
                    <a:cubicBezTo>
                      <a:pt x="32" y="3"/>
                      <a:pt x="32" y="3"/>
                      <a:pt x="32" y="3"/>
                    </a:cubicBezTo>
                    <a:cubicBezTo>
                      <a:pt x="19" y="6"/>
                      <a:pt x="9" y="16"/>
                      <a:pt x="5" y="29"/>
                    </a:cubicBezTo>
                    <a:cubicBezTo>
                      <a:pt x="3" y="36"/>
                      <a:pt x="3" y="44"/>
                      <a:pt x="5" y="51"/>
                    </a:cubicBezTo>
                    <a:lnTo>
                      <a:pt x="2" y="52"/>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Freeform 227"/>
              <p:cNvSpPr>
                <a:spLocks/>
              </p:cNvSpPr>
              <p:nvPr userDrawn="1"/>
            </p:nvSpPr>
            <p:spPr bwMode="auto">
              <a:xfrm>
                <a:off x="837" y="1818"/>
                <a:ext cx="54" cy="120"/>
              </a:xfrm>
              <a:custGeom>
                <a:avLst/>
                <a:gdLst>
                  <a:gd name="T0" fmla="*/ 30 w 32"/>
                  <a:gd name="T1" fmla="*/ 71 h 71"/>
                  <a:gd name="T2" fmla="*/ 7 w 32"/>
                  <a:gd name="T3" fmla="*/ 8 h 71"/>
                  <a:gd name="T4" fmla="*/ 10 w 32"/>
                  <a:gd name="T5" fmla="*/ 0 h 71"/>
                  <a:gd name="T6" fmla="*/ 15 w 32"/>
                  <a:gd name="T7" fmla="*/ 2 h 71"/>
                  <a:gd name="T8" fmla="*/ 12 w 32"/>
                  <a:gd name="T9" fmla="*/ 9 h 71"/>
                  <a:gd name="T10" fmla="*/ 32 w 32"/>
                  <a:gd name="T11" fmla="*/ 67 h 71"/>
                  <a:gd name="T12" fmla="*/ 30 w 32"/>
                  <a:gd name="T13" fmla="*/ 71 h 71"/>
                </a:gdLst>
                <a:ahLst/>
                <a:cxnLst>
                  <a:cxn ang="0">
                    <a:pos x="T0" y="T1"/>
                  </a:cxn>
                  <a:cxn ang="0">
                    <a:pos x="T2" y="T3"/>
                  </a:cxn>
                  <a:cxn ang="0">
                    <a:pos x="T4" y="T5"/>
                  </a:cxn>
                  <a:cxn ang="0">
                    <a:pos x="T6" y="T7"/>
                  </a:cxn>
                  <a:cxn ang="0">
                    <a:pos x="T8" y="T9"/>
                  </a:cxn>
                  <a:cxn ang="0">
                    <a:pos x="T10" y="T11"/>
                  </a:cxn>
                  <a:cxn ang="0">
                    <a:pos x="T12" y="T13"/>
                  </a:cxn>
                </a:cxnLst>
                <a:rect l="0" t="0" r="r" b="b"/>
                <a:pathLst>
                  <a:path w="32" h="71">
                    <a:moveTo>
                      <a:pt x="30" y="71"/>
                    </a:moveTo>
                    <a:cubicBezTo>
                      <a:pt x="9" y="57"/>
                      <a:pt x="0" y="31"/>
                      <a:pt x="7" y="8"/>
                    </a:cubicBezTo>
                    <a:cubicBezTo>
                      <a:pt x="8" y="5"/>
                      <a:pt x="9" y="3"/>
                      <a:pt x="10" y="0"/>
                    </a:cubicBezTo>
                    <a:cubicBezTo>
                      <a:pt x="15" y="2"/>
                      <a:pt x="15" y="2"/>
                      <a:pt x="15" y="2"/>
                    </a:cubicBezTo>
                    <a:cubicBezTo>
                      <a:pt x="14" y="5"/>
                      <a:pt x="13" y="7"/>
                      <a:pt x="12" y="9"/>
                    </a:cubicBezTo>
                    <a:cubicBezTo>
                      <a:pt x="5" y="31"/>
                      <a:pt x="14" y="55"/>
                      <a:pt x="32" y="67"/>
                    </a:cubicBezTo>
                    <a:lnTo>
                      <a:pt x="30" y="71"/>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228"/>
              <p:cNvSpPr>
                <a:spLocks/>
              </p:cNvSpPr>
              <p:nvPr userDrawn="1"/>
            </p:nvSpPr>
            <p:spPr bwMode="auto">
              <a:xfrm>
                <a:off x="879" y="1761"/>
                <a:ext cx="158" cy="160"/>
              </a:xfrm>
              <a:custGeom>
                <a:avLst/>
                <a:gdLst>
                  <a:gd name="T0" fmla="*/ 78 w 94"/>
                  <a:gd name="T1" fmla="*/ 95 h 95"/>
                  <a:gd name="T2" fmla="*/ 75 w 94"/>
                  <a:gd name="T3" fmla="*/ 92 h 95"/>
                  <a:gd name="T4" fmla="*/ 85 w 94"/>
                  <a:gd name="T5" fmla="*/ 74 h 95"/>
                  <a:gd name="T6" fmla="*/ 81 w 94"/>
                  <a:gd name="T7" fmla="*/ 35 h 95"/>
                  <a:gd name="T8" fmla="*/ 51 w 94"/>
                  <a:gd name="T9" fmla="*/ 10 h 95"/>
                  <a:gd name="T10" fmla="*/ 3 w 94"/>
                  <a:gd name="T11" fmla="*/ 19 h 95"/>
                  <a:gd name="T12" fmla="*/ 0 w 94"/>
                  <a:gd name="T13" fmla="*/ 16 h 95"/>
                  <a:gd name="T14" fmla="*/ 52 w 94"/>
                  <a:gd name="T15" fmla="*/ 5 h 95"/>
                  <a:gd name="T16" fmla="*/ 85 w 94"/>
                  <a:gd name="T17" fmla="*/ 33 h 95"/>
                  <a:gd name="T18" fmla="*/ 89 w 94"/>
                  <a:gd name="T19" fmla="*/ 75 h 95"/>
                  <a:gd name="T20" fmla="*/ 78 w 94"/>
                  <a:gd name="T21" fmla="*/ 9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4" h="95">
                    <a:moveTo>
                      <a:pt x="78" y="95"/>
                    </a:moveTo>
                    <a:cubicBezTo>
                      <a:pt x="75" y="92"/>
                      <a:pt x="75" y="92"/>
                      <a:pt x="75" y="92"/>
                    </a:cubicBezTo>
                    <a:cubicBezTo>
                      <a:pt x="79" y="86"/>
                      <a:pt x="83" y="80"/>
                      <a:pt x="85" y="74"/>
                    </a:cubicBezTo>
                    <a:cubicBezTo>
                      <a:pt x="89" y="61"/>
                      <a:pt x="87" y="47"/>
                      <a:pt x="81" y="35"/>
                    </a:cubicBezTo>
                    <a:cubicBezTo>
                      <a:pt x="75" y="23"/>
                      <a:pt x="64" y="14"/>
                      <a:pt x="51" y="10"/>
                    </a:cubicBezTo>
                    <a:cubicBezTo>
                      <a:pt x="34" y="5"/>
                      <a:pt x="16" y="8"/>
                      <a:pt x="3" y="19"/>
                    </a:cubicBezTo>
                    <a:cubicBezTo>
                      <a:pt x="0" y="16"/>
                      <a:pt x="0" y="16"/>
                      <a:pt x="0" y="16"/>
                    </a:cubicBezTo>
                    <a:cubicBezTo>
                      <a:pt x="15" y="3"/>
                      <a:pt x="34" y="0"/>
                      <a:pt x="52" y="5"/>
                    </a:cubicBezTo>
                    <a:cubicBezTo>
                      <a:pt x="67" y="10"/>
                      <a:pt x="78" y="19"/>
                      <a:pt x="85" y="33"/>
                    </a:cubicBezTo>
                    <a:cubicBezTo>
                      <a:pt x="92" y="46"/>
                      <a:pt x="94" y="61"/>
                      <a:pt x="89" y="75"/>
                    </a:cubicBezTo>
                    <a:cubicBezTo>
                      <a:pt x="87" y="82"/>
                      <a:pt x="83" y="89"/>
                      <a:pt x="78" y="95"/>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Freeform 229"/>
              <p:cNvSpPr>
                <a:spLocks/>
              </p:cNvSpPr>
              <p:nvPr userDrawn="1"/>
            </p:nvSpPr>
            <p:spPr bwMode="auto">
              <a:xfrm>
                <a:off x="1332" y="781"/>
                <a:ext cx="341" cy="76"/>
              </a:xfrm>
              <a:custGeom>
                <a:avLst/>
                <a:gdLst>
                  <a:gd name="T0" fmla="*/ 0 w 341"/>
                  <a:gd name="T1" fmla="*/ 76 h 76"/>
                  <a:gd name="T2" fmla="*/ 0 w 341"/>
                  <a:gd name="T3" fmla="*/ 68 h 76"/>
                  <a:gd name="T4" fmla="*/ 339 w 341"/>
                  <a:gd name="T5" fmla="*/ 0 h 76"/>
                  <a:gd name="T6" fmla="*/ 341 w 341"/>
                  <a:gd name="T7" fmla="*/ 9 h 76"/>
                  <a:gd name="T8" fmla="*/ 0 w 341"/>
                  <a:gd name="T9" fmla="*/ 76 h 76"/>
                </a:gdLst>
                <a:ahLst/>
                <a:cxnLst>
                  <a:cxn ang="0">
                    <a:pos x="T0" y="T1"/>
                  </a:cxn>
                  <a:cxn ang="0">
                    <a:pos x="T2" y="T3"/>
                  </a:cxn>
                  <a:cxn ang="0">
                    <a:pos x="T4" y="T5"/>
                  </a:cxn>
                  <a:cxn ang="0">
                    <a:pos x="T6" y="T7"/>
                  </a:cxn>
                  <a:cxn ang="0">
                    <a:pos x="T8" y="T9"/>
                  </a:cxn>
                </a:cxnLst>
                <a:rect l="0" t="0" r="r" b="b"/>
                <a:pathLst>
                  <a:path w="341" h="76">
                    <a:moveTo>
                      <a:pt x="0" y="76"/>
                    </a:moveTo>
                    <a:lnTo>
                      <a:pt x="0" y="68"/>
                    </a:lnTo>
                    <a:lnTo>
                      <a:pt x="339" y="0"/>
                    </a:lnTo>
                    <a:lnTo>
                      <a:pt x="341" y="9"/>
                    </a:lnTo>
                    <a:lnTo>
                      <a:pt x="0" y="7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230"/>
              <p:cNvSpPr>
                <a:spLocks/>
              </p:cNvSpPr>
              <p:nvPr userDrawn="1"/>
            </p:nvSpPr>
            <p:spPr bwMode="auto">
              <a:xfrm>
                <a:off x="1282" y="847"/>
                <a:ext cx="132" cy="82"/>
              </a:xfrm>
              <a:custGeom>
                <a:avLst/>
                <a:gdLst>
                  <a:gd name="T0" fmla="*/ 37 w 79"/>
                  <a:gd name="T1" fmla="*/ 49 h 49"/>
                  <a:gd name="T2" fmla="*/ 17 w 79"/>
                  <a:gd name="T3" fmla="*/ 44 h 49"/>
                  <a:gd name="T4" fmla="*/ 0 w 79"/>
                  <a:gd name="T5" fmla="*/ 27 h 49"/>
                  <a:gd name="T6" fmla="*/ 3 w 79"/>
                  <a:gd name="T7" fmla="*/ 26 h 49"/>
                  <a:gd name="T8" fmla="*/ 18 w 79"/>
                  <a:gd name="T9" fmla="*/ 41 h 49"/>
                  <a:gd name="T10" fmla="*/ 47 w 79"/>
                  <a:gd name="T11" fmla="*/ 44 h 49"/>
                  <a:gd name="T12" fmla="*/ 70 w 79"/>
                  <a:gd name="T13" fmla="*/ 26 h 49"/>
                  <a:gd name="T14" fmla="*/ 74 w 79"/>
                  <a:gd name="T15" fmla="*/ 0 h 49"/>
                  <a:gd name="T16" fmla="*/ 77 w 79"/>
                  <a:gd name="T17" fmla="*/ 0 h 49"/>
                  <a:gd name="T18" fmla="*/ 73 w 79"/>
                  <a:gd name="T19" fmla="*/ 27 h 49"/>
                  <a:gd name="T20" fmla="*/ 48 w 79"/>
                  <a:gd name="T21" fmla="*/ 47 h 49"/>
                  <a:gd name="T22" fmla="*/ 37 w 79"/>
                  <a:gd name="T23"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9" h="49">
                    <a:moveTo>
                      <a:pt x="37" y="49"/>
                    </a:moveTo>
                    <a:cubicBezTo>
                      <a:pt x="30" y="49"/>
                      <a:pt x="23" y="47"/>
                      <a:pt x="17" y="44"/>
                    </a:cubicBezTo>
                    <a:cubicBezTo>
                      <a:pt x="10" y="40"/>
                      <a:pt x="4" y="34"/>
                      <a:pt x="0" y="27"/>
                    </a:cubicBezTo>
                    <a:cubicBezTo>
                      <a:pt x="3" y="26"/>
                      <a:pt x="3" y="26"/>
                      <a:pt x="3" y="26"/>
                    </a:cubicBezTo>
                    <a:cubicBezTo>
                      <a:pt x="7" y="32"/>
                      <a:pt x="12" y="37"/>
                      <a:pt x="18" y="41"/>
                    </a:cubicBezTo>
                    <a:cubicBezTo>
                      <a:pt x="27" y="46"/>
                      <a:pt x="37" y="47"/>
                      <a:pt x="47" y="44"/>
                    </a:cubicBezTo>
                    <a:cubicBezTo>
                      <a:pt x="57" y="41"/>
                      <a:pt x="65" y="35"/>
                      <a:pt x="70" y="26"/>
                    </a:cubicBezTo>
                    <a:cubicBezTo>
                      <a:pt x="75" y="18"/>
                      <a:pt x="76" y="9"/>
                      <a:pt x="74" y="0"/>
                    </a:cubicBezTo>
                    <a:cubicBezTo>
                      <a:pt x="77" y="0"/>
                      <a:pt x="77" y="0"/>
                      <a:pt x="77" y="0"/>
                    </a:cubicBezTo>
                    <a:cubicBezTo>
                      <a:pt x="79" y="9"/>
                      <a:pt x="77" y="19"/>
                      <a:pt x="73" y="27"/>
                    </a:cubicBezTo>
                    <a:cubicBezTo>
                      <a:pt x="67" y="37"/>
                      <a:pt x="59" y="44"/>
                      <a:pt x="48" y="47"/>
                    </a:cubicBezTo>
                    <a:cubicBezTo>
                      <a:pt x="44" y="48"/>
                      <a:pt x="40" y="49"/>
                      <a:pt x="37" y="49"/>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231"/>
              <p:cNvSpPr>
                <a:spLocks/>
              </p:cNvSpPr>
              <p:nvPr userDrawn="1"/>
            </p:nvSpPr>
            <p:spPr bwMode="auto">
              <a:xfrm>
                <a:off x="1273" y="790"/>
                <a:ext cx="68" cy="75"/>
              </a:xfrm>
              <a:custGeom>
                <a:avLst/>
                <a:gdLst>
                  <a:gd name="T0" fmla="*/ 1 w 40"/>
                  <a:gd name="T1" fmla="*/ 45 h 45"/>
                  <a:gd name="T2" fmla="*/ 6 w 40"/>
                  <a:gd name="T3" fmla="*/ 21 h 45"/>
                  <a:gd name="T4" fmla="*/ 40 w 40"/>
                  <a:gd name="T5" fmla="*/ 0 h 45"/>
                  <a:gd name="T6" fmla="*/ 40 w 40"/>
                  <a:gd name="T7" fmla="*/ 3 h 45"/>
                  <a:gd name="T8" fmla="*/ 8 w 40"/>
                  <a:gd name="T9" fmla="*/ 23 h 45"/>
                  <a:gd name="T10" fmla="*/ 3 w 40"/>
                  <a:gd name="T11" fmla="*/ 45 h 45"/>
                  <a:gd name="T12" fmla="*/ 1 w 40"/>
                  <a:gd name="T13" fmla="*/ 45 h 45"/>
                </a:gdLst>
                <a:ahLst/>
                <a:cxnLst>
                  <a:cxn ang="0">
                    <a:pos x="T0" y="T1"/>
                  </a:cxn>
                  <a:cxn ang="0">
                    <a:pos x="T2" y="T3"/>
                  </a:cxn>
                  <a:cxn ang="0">
                    <a:pos x="T4" y="T5"/>
                  </a:cxn>
                  <a:cxn ang="0">
                    <a:pos x="T6" y="T7"/>
                  </a:cxn>
                  <a:cxn ang="0">
                    <a:pos x="T8" y="T9"/>
                  </a:cxn>
                  <a:cxn ang="0">
                    <a:pos x="T10" y="T11"/>
                  </a:cxn>
                  <a:cxn ang="0">
                    <a:pos x="T12" y="T13"/>
                  </a:cxn>
                </a:cxnLst>
                <a:rect l="0" t="0" r="r" b="b"/>
                <a:pathLst>
                  <a:path w="40" h="45">
                    <a:moveTo>
                      <a:pt x="1" y="45"/>
                    </a:moveTo>
                    <a:cubicBezTo>
                      <a:pt x="0" y="37"/>
                      <a:pt x="2" y="29"/>
                      <a:pt x="6" y="21"/>
                    </a:cubicBezTo>
                    <a:cubicBezTo>
                      <a:pt x="12" y="9"/>
                      <a:pt x="25" y="1"/>
                      <a:pt x="40" y="0"/>
                    </a:cubicBezTo>
                    <a:cubicBezTo>
                      <a:pt x="40" y="3"/>
                      <a:pt x="40" y="3"/>
                      <a:pt x="40" y="3"/>
                    </a:cubicBezTo>
                    <a:cubicBezTo>
                      <a:pt x="26" y="4"/>
                      <a:pt x="15" y="11"/>
                      <a:pt x="8" y="23"/>
                    </a:cubicBezTo>
                    <a:cubicBezTo>
                      <a:pt x="4" y="30"/>
                      <a:pt x="3" y="37"/>
                      <a:pt x="3" y="45"/>
                    </a:cubicBezTo>
                    <a:lnTo>
                      <a:pt x="1" y="45"/>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232"/>
              <p:cNvSpPr>
                <a:spLocks/>
              </p:cNvSpPr>
              <p:nvPr userDrawn="1"/>
            </p:nvSpPr>
            <p:spPr bwMode="auto">
              <a:xfrm>
                <a:off x="1241" y="802"/>
                <a:ext cx="41" cy="122"/>
              </a:xfrm>
              <a:custGeom>
                <a:avLst/>
                <a:gdLst>
                  <a:gd name="T0" fmla="*/ 21 w 24"/>
                  <a:gd name="T1" fmla="*/ 73 h 73"/>
                  <a:gd name="T2" fmla="*/ 12 w 24"/>
                  <a:gd name="T3" fmla="*/ 7 h 73"/>
                  <a:gd name="T4" fmla="*/ 17 w 24"/>
                  <a:gd name="T5" fmla="*/ 0 h 73"/>
                  <a:gd name="T6" fmla="*/ 20 w 24"/>
                  <a:gd name="T7" fmla="*/ 3 h 73"/>
                  <a:gd name="T8" fmla="*/ 16 w 24"/>
                  <a:gd name="T9" fmla="*/ 9 h 73"/>
                  <a:gd name="T10" fmla="*/ 24 w 24"/>
                  <a:gd name="T11" fmla="*/ 70 h 73"/>
                  <a:gd name="T12" fmla="*/ 21 w 24"/>
                  <a:gd name="T13" fmla="*/ 73 h 73"/>
                </a:gdLst>
                <a:ahLst/>
                <a:cxnLst>
                  <a:cxn ang="0">
                    <a:pos x="T0" y="T1"/>
                  </a:cxn>
                  <a:cxn ang="0">
                    <a:pos x="T2" y="T3"/>
                  </a:cxn>
                  <a:cxn ang="0">
                    <a:pos x="T4" y="T5"/>
                  </a:cxn>
                  <a:cxn ang="0">
                    <a:pos x="T6" y="T7"/>
                  </a:cxn>
                  <a:cxn ang="0">
                    <a:pos x="T8" y="T9"/>
                  </a:cxn>
                  <a:cxn ang="0">
                    <a:pos x="T10" y="T11"/>
                  </a:cxn>
                  <a:cxn ang="0">
                    <a:pos x="T12" y="T13"/>
                  </a:cxn>
                </a:cxnLst>
                <a:rect l="0" t="0" r="r" b="b"/>
                <a:pathLst>
                  <a:path w="24" h="73">
                    <a:moveTo>
                      <a:pt x="21" y="73"/>
                    </a:moveTo>
                    <a:cubicBezTo>
                      <a:pt x="4" y="56"/>
                      <a:pt x="0" y="29"/>
                      <a:pt x="12" y="7"/>
                    </a:cubicBezTo>
                    <a:cubicBezTo>
                      <a:pt x="13" y="5"/>
                      <a:pt x="15" y="2"/>
                      <a:pt x="17" y="0"/>
                    </a:cubicBezTo>
                    <a:cubicBezTo>
                      <a:pt x="20" y="3"/>
                      <a:pt x="20" y="3"/>
                      <a:pt x="20" y="3"/>
                    </a:cubicBezTo>
                    <a:cubicBezTo>
                      <a:pt x="19" y="5"/>
                      <a:pt x="17" y="7"/>
                      <a:pt x="16" y="9"/>
                    </a:cubicBezTo>
                    <a:cubicBezTo>
                      <a:pt x="5" y="29"/>
                      <a:pt x="9" y="54"/>
                      <a:pt x="24" y="70"/>
                    </a:cubicBezTo>
                    <a:lnTo>
                      <a:pt x="21" y="73"/>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233"/>
              <p:cNvSpPr>
                <a:spLocks/>
              </p:cNvSpPr>
              <p:nvPr userDrawn="1"/>
            </p:nvSpPr>
            <p:spPr bwMode="auto">
              <a:xfrm>
                <a:off x="1300" y="761"/>
                <a:ext cx="141" cy="172"/>
              </a:xfrm>
              <a:custGeom>
                <a:avLst/>
                <a:gdLst>
                  <a:gd name="T0" fmla="*/ 60 w 84"/>
                  <a:gd name="T1" fmla="*/ 102 h 102"/>
                  <a:gd name="T2" fmla="*/ 57 w 84"/>
                  <a:gd name="T3" fmla="*/ 98 h 102"/>
                  <a:gd name="T4" fmla="*/ 71 w 84"/>
                  <a:gd name="T5" fmla="*/ 83 h 102"/>
                  <a:gd name="T6" fmla="*/ 75 w 84"/>
                  <a:gd name="T7" fmla="*/ 44 h 102"/>
                  <a:gd name="T8" fmla="*/ 51 w 84"/>
                  <a:gd name="T9" fmla="*/ 13 h 102"/>
                  <a:gd name="T10" fmla="*/ 2 w 84"/>
                  <a:gd name="T11" fmla="*/ 13 h 102"/>
                  <a:gd name="T12" fmla="*/ 0 w 84"/>
                  <a:gd name="T13" fmla="*/ 9 h 102"/>
                  <a:gd name="T14" fmla="*/ 53 w 84"/>
                  <a:gd name="T15" fmla="*/ 9 h 102"/>
                  <a:gd name="T16" fmla="*/ 80 w 84"/>
                  <a:gd name="T17" fmla="*/ 43 h 102"/>
                  <a:gd name="T18" fmla="*/ 75 w 84"/>
                  <a:gd name="T19" fmla="*/ 85 h 102"/>
                  <a:gd name="T20" fmla="*/ 60 w 84"/>
                  <a:gd name="T21" fmla="*/ 10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 h="102">
                    <a:moveTo>
                      <a:pt x="60" y="102"/>
                    </a:moveTo>
                    <a:cubicBezTo>
                      <a:pt x="57" y="98"/>
                      <a:pt x="57" y="98"/>
                      <a:pt x="57" y="98"/>
                    </a:cubicBezTo>
                    <a:cubicBezTo>
                      <a:pt x="63" y="94"/>
                      <a:pt x="67" y="89"/>
                      <a:pt x="71" y="83"/>
                    </a:cubicBezTo>
                    <a:cubicBezTo>
                      <a:pt x="77" y="71"/>
                      <a:pt x="79" y="57"/>
                      <a:pt x="75" y="44"/>
                    </a:cubicBezTo>
                    <a:cubicBezTo>
                      <a:pt x="71" y="31"/>
                      <a:pt x="63" y="20"/>
                      <a:pt x="51" y="13"/>
                    </a:cubicBezTo>
                    <a:cubicBezTo>
                      <a:pt x="35" y="5"/>
                      <a:pt x="17" y="5"/>
                      <a:pt x="2" y="13"/>
                    </a:cubicBezTo>
                    <a:cubicBezTo>
                      <a:pt x="0" y="9"/>
                      <a:pt x="0" y="9"/>
                      <a:pt x="0" y="9"/>
                    </a:cubicBezTo>
                    <a:cubicBezTo>
                      <a:pt x="16" y="0"/>
                      <a:pt x="36" y="0"/>
                      <a:pt x="53" y="9"/>
                    </a:cubicBezTo>
                    <a:cubicBezTo>
                      <a:pt x="66" y="16"/>
                      <a:pt x="75" y="28"/>
                      <a:pt x="80" y="43"/>
                    </a:cubicBezTo>
                    <a:cubicBezTo>
                      <a:pt x="84" y="57"/>
                      <a:pt x="82" y="72"/>
                      <a:pt x="75" y="85"/>
                    </a:cubicBezTo>
                    <a:cubicBezTo>
                      <a:pt x="71" y="92"/>
                      <a:pt x="66" y="97"/>
                      <a:pt x="60" y="102"/>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234"/>
              <p:cNvSpPr>
                <a:spLocks/>
              </p:cNvSpPr>
              <p:nvPr userDrawn="1"/>
            </p:nvSpPr>
            <p:spPr bwMode="auto">
              <a:xfrm>
                <a:off x="577" y="2902"/>
                <a:ext cx="230" cy="283"/>
              </a:xfrm>
              <a:custGeom>
                <a:avLst/>
                <a:gdLst>
                  <a:gd name="T0" fmla="*/ 225 w 230"/>
                  <a:gd name="T1" fmla="*/ 283 h 283"/>
                  <a:gd name="T2" fmla="*/ 0 w 230"/>
                  <a:gd name="T3" fmla="*/ 5 h 283"/>
                  <a:gd name="T4" fmla="*/ 6 w 230"/>
                  <a:gd name="T5" fmla="*/ 0 h 283"/>
                  <a:gd name="T6" fmla="*/ 230 w 230"/>
                  <a:gd name="T7" fmla="*/ 278 h 283"/>
                  <a:gd name="T8" fmla="*/ 225 w 230"/>
                  <a:gd name="T9" fmla="*/ 283 h 283"/>
                </a:gdLst>
                <a:ahLst/>
                <a:cxnLst>
                  <a:cxn ang="0">
                    <a:pos x="T0" y="T1"/>
                  </a:cxn>
                  <a:cxn ang="0">
                    <a:pos x="T2" y="T3"/>
                  </a:cxn>
                  <a:cxn ang="0">
                    <a:pos x="T4" y="T5"/>
                  </a:cxn>
                  <a:cxn ang="0">
                    <a:pos x="T6" y="T7"/>
                  </a:cxn>
                  <a:cxn ang="0">
                    <a:pos x="T8" y="T9"/>
                  </a:cxn>
                </a:cxnLst>
                <a:rect l="0" t="0" r="r" b="b"/>
                <a:pathLst>
                  <a:path w="230" h="283">
                    <a:moveTo>
                      <a:pt x="225" y="283"/>
                    </a:moveTo>
                    <a:lnTo>
                      <a:pt x="0" y="5"/>
                    </a:lnTo>
                    <a:lnTo>
                      <a:pt x="6" y="0"/>
                    </a:lnTo>
                    <a:lnTo>
                      <a:pt x="230" y="278"/>
                    </a:lnTo>
                    <a:lnTo>
                      <a:pt x="225" y="283"/>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Freeform 235"/>
              <p:cNvSpPr>
                <a:spLocks/>
              </p:cNvSpPr>
              <p:nvPr userDrawn="1"/>
            </p:nvSpPr>
            <p:spPr bwMode="auto">
              <a:xfrm>
                <a:off x="318" y="2906"/>
                <a:ext cx="255" cy="168"/>
              </a:xfrm>
              <a:custGeom>
                <a:avLst/>
                <a:gdLst>
                  <a:gd name="T0" fmla="*/ 5 w 255"/>
                  <a:gd name="T1" fmla="*/ 168 h 168"/>
                  <a:gd name="T2" fmla="*/ 0 w 255"/>
                  <a:gd name="T3" fmla="*/ 161 h 168"/>
                  <a:gd name="T4" fmla="*/ 250 w 255"/>
                  <a:gd name="T5" fmla="*/ 0 h 168"/>
                  <a:gd name="T6" fmla="*/ 255 w 255"/>
                  <a:gd name="T7" fmla="*/ 6 h 168"/>
                  <a:gd name="T8" fmla="*/ 5 w 255"/>
                  <a:gd name="T9" fmla="*/ 168 h 168"/>
                </a:gdLst>
                <a:ahLst/>
                <a:cxnLst>
                  <a:cxn ang="0">
                    <a:pos x="T0" y="T1"/>
                  </a:cxn>
                  <a:cxn ang="0">
                    <a:pos x="T2" y="T3"/>
                  </a:cxn>
                  <a:cxn ang="0">
                    <a:pos x="T4" y="T5"/>
                  </a:cxn>
                  <a:cxn ang="0">
                    <a:pos x="T6" y="T7"/>
                  </a:cxn>
                  <a:cxn ang="0">
                    <a:pos x="T8" y="T9"/>
                  </a:cxn>
                </a:cxnLst>
                <a:rect l="0" t="0" r="r" b="b"/>
                <a:pathLst>
                  <a:path w="255" h="168">
                    <a:moveTo>
                      <a:pt x="5" y="168"/>
                    </a:moveTo>
                    <a:lnTo>
                      <a:pt x="0" y="161"/>
                    </a:lnTo>
                    <a:lnTo>
                      <a:pt x="250" y="0"/>
                    </a:lnTo>
                    <a:lnTo>
                      <a:pt x="255" y="6"/>
                    </a:lnTo>
                    <a:lnTo>
                      <a:pt x="5" y="168"/>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Freeform 236"/>
              <p:cNvSpPr>
                <a:spLocks/>
              </p:cNvSpPr>
              <p:nvPr userDrawn="1"/>
            </p:nvSpPr>
            <p:spPr bwMode="auto">
              <a:xfrm>
                <a:off x="504" y="2879"/>
                <a:ext cx="116" cy="104"/>
              </a:xfrm>
              <a:custGeom>
                <a:avLst/>
                <a:gdLst>
                  <a:gd name="T0" fmla="*/ 42 w 69"/>
                  <a:gd name="T1" fmla="*/ 62 h 62"/>
                  <a:gd name="T2" fmla="*/ 13 w 69"/>
                  <a:gd name="T3" fmla="*/ 51 h 62"/>
                  <a:gd name="T4" fmla="*/ 0 w 69"/>
                  <a:gd name="T5" fmla="*/ 22 h 62"/>
                  <a:gd name="T6" fmla="*/ 6 w 69"/>
                  <a:gd name="T7" fmla="*/ 0 h 62"/>
                  <a:gd name="T8" fmla="*/ 9 w 69"/>
                  <a:gd name="T9" fmla="*/ 1 h 62"/>
                  <a:gd name="T10" fmla="*/ 3 w 69"/>
                  <a:gd name="T11" fmla="*/ 22 h 62"/>
                  <a:gd name="T12" fmla="*/ 15 w 69"/>
                  <a:gd name="T13" fmla="*/ 49 h 62"/>
                  <a:gd name="T14" fmla="*/ 43 w 69"/>
                  <a:gd name="T15" fmla="*/ 59 h 62"/>
                  <a:gd name="T16" fmla="*/ 67 w 69"/>
                  <a:gd name="T17" fmla="*/ 50 h 62"/>
                  <a:gd name="T18" fmla="*/ 69 w 69"/>
                  <a:gd name="T19" fmla="*/ 52 h 62"/>
                  <a:gd name="T20" fmla="*/ 43 w 69"/>
                  <a:gd name="T21" fmla="*/ 62 h 62"/>
                  <a:gd name="T22" fmla="*/ 42 w 69"/>
                  <a:gd name="T23"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62">
                    <a:moveTo>
                      <a:pt x="42" y="62"/>
                    </a:moveTo>
                    <a:cubicBezTo>
                      <a:pt x="31" y="62"/>
                      <a:pt x="21" y="58"/>
                      <a:pt x="13" y="51"/>
                    </a:cubicBezTo>
                    <a:cubicBezTo>
                      <a:pt x="5" y="43"/>
                      <a:pt x="1" y="33"/>
                      <a:pt x="0" y="22"/>
                    </a:cubicBezTo>
                    <a:cubicBezTo>
                      <a:pt x="0" y="14"/>
                      <a:pt x="2" y="6"/>
                      <a:pt x="6" y="0"/>
                    </a:cubicBezTo>
                    <a:cubicBezTo>
                      <a:pt x="9" y="1"/>
                      <a:pt x="9" y="1"/>
                      <a:pt x="9" y="1"/>
                    </a:cubicBezTo>
                    <a:cubicBezTo>
                      <a:pt x="5" y="7"/>
                      <a:pt x="3" y="15"/>
                      <a:pt x="3" y="22"/>
                    </a:cubicBezTo>
                    <a:cubicBezTo>
                      <a:pt x="4" y="32"/>
                      <a:pt x="8" y="42"/>
                      <a:pt x="15" y="49"/>
                    </a:cubicBezTo>
                    <a:cubicBezTo>
                      <a:pt x="23" y="56"/>
                      <a:pt x="32" y="59"/>
                      <a:pt x="43" y="59"/>
                    </a:cubicBezTo>
                    <a:cubicBezTo>
                      <a:pt x="52" y="59"/>
                      <a:pt x="60" y="55"/>
                      <a:pt x="67" y="50"/>
                    </a:cubicBezTo>
                    <a:cubicBezTo>
                      <a:pt x="69" y="52"/>
                      <a:pt x="69" y="52"/>
                      <a:pt x="69" y="52"/>
                    </a:cubicBezTo>
                    <a:cubicBezTo>
                      <a:pt x="62" y="58"/>
                      <a:pt x="52" y="62"/>
                      <a:pt x="43" y="62"/>
                    </a:cubicBezTo>
                    <a:cubicBezTo>
                      <a:pt x="42" y="62"/>
                      <a:pt x="42" y="62"/>
                      <a:pt x="42" y="62"/>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237"/>
              <p:cNvSpPr>
                <a:spLocks/>
              </p:cNvSpPr>
              <p:nvPr userDrawn="1"/>
            </p:nvSpPr>
            <p:spPr bwMode="auto">
              <a:xfrm>
                <a:off x="533" y="2844"/>
                <a:ext cx="99" cy="35"/>
              </a:xfrm>
              <a:custGeom>
                <a:avLst/>
                <a:gdLst>
                  <a:gd name="T0" fmla="*/ 57 w 59"/>
                  <a:gd name="T1" fmla="*/ 21 h 21"/>
                  <a:gd name="T2" fmla="*/ 23 w 59"/>
                  <a:gd name="T3" fmla="*/ 3 h 21"/>
                  <a:gd name="T4" fmla="*/ 2 w 59"/>
                  <a:gd name="T5" fmla="*/ 11 h 21"/>
                  <a:gd name="T6" fmla="*/ 0 w 59"/>
                  <a:gd name="T7" fmla="*/ 8 h 21"/>
                  <a:gd name="T8" fmla="*/ 23 w 59"/>
                  <a:gd name="T9" fmla="*/ 0 h 21"/>
                  <a:gd name="T10" fmla="*/ 59 w 59"/>
                  <a:gd name="T11" fmla="*/ 19 h 21"/>
                  <a:gd name="T12" fmla="*/ 57 w 59"/>
                  <a:gd name="T13" fmla="*/ 21 h 21"/>
                </a:gdLst>
                <a:ahLst/>
                <a:cxnLst>
                  <a:cxn ang="0">
                    <a:pos x="T0" y="T1"/>
                  </a:cxn>
                  <a:cxn ang="0">
                    <a:pos x="T2" y="T3"/>
                  </a:cxn>
                  <a:cxn ang="0">
                    <a:pos x="T4" y="T5"/>
                  </a:cxn>
                  <a:cxn ang="0">
                    <a:pos x="T6" y="T7"/>
                  </a:cxn>
                  <a:cxn ang="0">
                    <a:pos x="T8" y="T9"/>
                  </a:cxn>
                  <a:cxn ang="0">
                    <a:pos x="T10" y="T11"/>
                  </a:cxn>
                  <a:cxn ang="0">
                    <a:pos x="T12" y="T13"/>
                  </a:cxn>
                </a:cxnLst>
                <a:rect l="0" t="0" r="r" b="b"/>
                <a:pathLst>
                  <a:path w="59" h="21">
                    <a:moveTo>
                      <a:pt x="57" y="21"/>
                    </a:moveTo>
                    <a:cubicBezTo>
                      <a:pt x="49" y="9"/>
                      <a:pt x="37" y="3"/>
                      <a:pt x="23" y="3"/>
                    </a:cubicBezTo>
                    <a:cubicBezTo>
                      <a:pt x="16" y="4"/>
                      <a:pt x="8" y="6"/>
                      <a:pt x="2" y="11"/>
                    </a:cubicBezTo>
                    <a:cubicBezTo>
                      <a:pt x="0" y="8"/>
                      <a:pt x="0" y="8"/>
                      <a:pt x="0" y="8"/>
                    </a:cubicBezTo>
                    <a:cubicBezTo>
                      <a:pt x="7" y="3"/>
                      <a:pt x="15" y="1"/>
                      <a:pt x="23" y="0"/>
                    </a:cubicBezTo>
                    <a:cubicBezTo>
                      <a:pt x="38" y="0"/>
                      <a:pt x="51" y="7"/>
                      <a:pt x="59" y="19"/>
                    </a:cubicBezTo>
                    <a:lnTo>
                      <a:pt x="57" y="21"/>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238"/>
              <p:cNvSpPr>
                <a:spLocks/>
              </p:cNvSpPr>
              <p:nvPr userDrawn="1"/>
            </p:nvSpPr>
            <p:spPr bwMode="auto">
              <a:xfrm>
                <a:off x="484" y="2820"/>
                <a:ext cx="103" cy="72"/>
              </a:xfrm>
              <a:custGeom>
                <a:avLst/>
                <a:gdLst>
                  <a:gd name="T0" fmla="*/ 5 w 61"/>
                  <a:gd name="T1" fmla="*/ 43 h 43"/>
                  <a:gd name="T2" fmla="*/ 0 w 61"/>
                  <a:gd name="T3" fmla="*/ 41 h 43"/>
                  <a:gd name="T4" fmla="*/ 52 w 61"/>
                  <a:gd name="T5" fmla="*/ 0 h 43"/>
                  <a:gd name="T6" fmla="*/ 61 w 61"/>
                  <a:gd name="T7" fmla="*/ 0 h 43"/>
                  <a:gd name="T8" fmla="*/ 60 w 61"/>
                  <a:gd name="T9" fmla="*/ 5 h 43"/>
                  <a:gd name="T10" fmla="*/ 52 w 61"/>
                  <a:gd name="T11" fmla="*/ 5 h 43"/>
                  <a:gd name="T12" fmla="*/ 5 w 61"/>
                  <a:gd name="T13" fmla="*/ 43 h 43"/>
                </a:gdLst>
                <a:ahLst/>
                <a:cxnLst>
                  <a:cxn ang="0">
                    <a:pos x="T0" y="T1"/>
                  </a:cxn>
                  <a:cxn ang="0">
                    <a:pos x="T2" y="T3"/>
                  </a:cxn>
                  <a:cxn ang="0">
                    <a:pos x="T4" y="T5"/>
                  </a:cxn>
                  <a:cxn ang="0">
                    <a:pos x="T6" y="T7"/>
                  </a:cxn>
                  <a:cxn ang="0">
                    <a:pos x="T8" y="T9"/>
                  </a:cxn>
                  <a:cxn ang="0">
                    <a:pos x="T10" y="T11"/>
                  </a:cxn>
                  <a:cxn ang="0">
                    <a:pos x="T12" y="T13"/>
                  </a:cxn>
                </a:cxnLst>
                <a:rect l="0" t="0" r="r" b="b"/>
                <a:pathLst>
                  <a:path w="61" h="43">
                    <a:moveTo>
                      <a:pt x="5" y="43"/>
                    </a:moveTo>
                    <a:cubicBezTo>
                      <a:pt x="0" y="41"/>
                      <a:pt x="0" y="41"/>
                      <a:pt x="0" y="41"/>
                    </a:cubicBezTo>
                    <a:cubicBezTo>
                      <a:pt x="6" y="18"/>
                      <a:pt x="28" y="1"/>
                      <a:pt x="52" y="0"/>
                    </a:cubicBezTo>
                    <a:cubicBezTo>
                      <a:pt x="55" y="0"/>
                      <a:pt x="58" y="0"/>
                      <a:pt x="61" y="0"/>
                    </a:cubicBezTo>
                    <a:cubicBezTo>
                      <a:pt x="60" y="5"/>
                      <a:pt x="60" y="5"/>
                      <a:pt x="60" y="5"/>
                    </a:cubicBezTo>
                    <a:cubicBezTo>
                      <a:pt x="58" y="5"/>
                      <a:pt x="55" y="5"/>
                      <a:pt x="52" y="5"/>
                    </a:cubicBezTo>
                    <a:cubicBezTo>
                      <a:pt x="30" y="5"/>
                      <a:pt x="10" y="21"/>
                      <a:pt x="5" y="43"/>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Freeform 239"/>
              <p:cNvSpPr>
                <a:spLocks/>
              </p:cNvSpPr>
              <p:nvPr userDrawn="1"/>
            </p:nvSpPr>
            <p:spPr bwMode="auto">
              <a:xfrm>
                <a:off x="541" y="2833"/>
                <a:ext cx="128" cy="175"/>
              </a:xfrm>
              <a:custGeom>
                <a:avLst/>
                <a:gdLst>
                  <a:gd name="T0" fmla="*/ 20 w 76"/>
                  <a:gd name="T1" fmla="*/ 104 h 104"/>
                  <a:gd name="T2" fmla="*/ 0 w 76"/>
                  <a:gd name="T3" fmla="*/ 100 h 104"/>
                  <a:gd name="T4" fmla="*/ 1 w 76"/>
                  <a:gd name="T5" fmla="*/ 95 h 104"/>
                  <a:gd name="T6" fmla="*/ 21 w 76"/>
                  <a:gd name="T7" fmla="*/ 99 h 104"/>
                  <a:gd name="T8" fmla="*/ 57 w 76"/>
                  <a:gd name="T9" fmla="*/ 83 h 104"/>
                  <a:gd name="T10" fmla="*/ 71 w 76"/>
                  <a:gd name="T11" fmla="*/ 46 h 104"/>
                  <a:gd name="T12" fmla="*/ 47 w 76"/>
                  <a:gd name="T13" fmla="*/ 4 h 104"/>
                  <a:gd name="T14" fmla="*/ 49 w 76"/>
                  <a:gd name="T15" fmla="*/ 0 h 104"/>
                  <a:gd name="T16" fmla="*/ 76 w 76"/>
                  <a:gd name="T17" fmla="*/ 46 h 104"/>
                  <a:gd name="T18" fmla="*/ 61 w 76"/>
                  <a:gd name="T19" fmla="*/ 86 h 104"/>
                  <a:gd name="T20" fmla="*/ 22 w 76"/>
                  <a:gd name="T21" fmla="*/ 104 h 104"/>
                  <a:gd name="T22" fmla="*/ 20 w 76"/>
                  <a:gd name="T23" fmla="*/ 10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 h="104">
                    <a:moveTo>
                      <a:pt x="20" y="104"/>
                    </a:moveTo>
                    <a:cubicBezTo>
                      <a:pt x="13" y="104"/>
                      <a:pt x="6" y="102"/>
                      <a:pt x="0" y="100"/>
                    </a:cubicBezTo>
                    <a:cubicBezTo>
                      <a:pt x="1" y="95"/>
                      <a:pt x="1" y="95"/>
                      <a:pt x="1" y="95"/>
                    </a:cubicBezTo>
                    <a:cubicBezTo>
                      <a:pt x="8" y="98"/>
                      <a:pt x="14" y="99"/>
                      <a:pt x="21" y="99"/>
                    </a:cubicBezTo>
                    <a:cubicBezTo>
                      <a:pt x="35" y="98"/>
                      <a:pt x="48" y="93"/>
                      <a:pt x="57" y="83"/>
                    </a:cubicBezTo>
                    <a:cubicBezTo>
                      <a:pt x="66" y="73"/>
                      <a:pt x="71" y="60"/>
                      <a:pt x="71" y="46"/>
                    </a:cubicBezTo>
                    <a:cubicBezTo>
                      <a:pt x="70" y="29"/>
                      <a:pt x="61" y="13"/>
                      <a:pt x="47" y="4"/>
                    </a:cubicBezTo>
                    <a:cubicBezTo>
                      <a:pt x="49" y="0"/>
                      <a:pt x="49" y="0"/>
                      <a:pt x="49" y="0"/>
                    </a:cubicBezTo>
                    <a:cubicBezTo>
                      <a:pt x="65" y="10"/>
                      <a:pt x="75" y="27"/>
                      <a:pt x="76" y="46"/>
                    </a:cubicBezTo>
                    <a:cubicBezTo>
                      <a:pt x="76" y="61"/>
                      <a:pt x="71" y="75"/>
                      <a:pt x="61" y="86"/>
                    </a:cubicBezTo>
                    <a:cubicBezTo>
                      <a:pt x="50" y="97"/>
                      <a:pt x="36" y="103"/>
                      <a:pt x="22" y="104"/>
                    </a:cubicBezTo>
                    <a:cubicBezTo>
                      <a:pt x="21" y="104"/>
                      <a:pt x="20" y="104"/>
                      <a:pt x="20" y="104"/>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Freeform 240"/>
              <p:cNvSpPr>
                <a:spLocks/>
              </p:cNvSpPr>
              <p:nvPr userDrawn="1"/>
            </p:nvSpPr>
            <p:spPr bwMode="auto">
              <a:xfrm>
                <a:off x="7772" y="1929"/>
                <a:ext cx="299" cy="239"/>
              </a:xfrm>
              <a:custGeom>
                <a:avLst/>
                <a:gdLst>
                  <a:gd name="T0" fmla="*/ 294 w 299"/>
                  <a:gd name="T1" fmla="*/ 239 h 239"/>
                  <a:gd name="T2" fmla="*/ 0 w 299"/>
                  <a:gd name="T3" fmla="*/ 7 h 239"/>
                  <a:gd name="T4" fmla="*/ 5 w 299"/>
                  <a:gd name="T5" fmla="*/ 0 h 239"/>
                  <a:gd name="T6" fmla="*/ 299 w 299"/>
                  <a:gd name="T7" fmla="*/ 234 h 239"/>
                  <a:gd name="T8" fmla="*/ 294 w 299"/>
                  <a:gd name="T9" fmla="*/ 239 h 239"/>
                </a:gdLst>
                <a:ahLst/>
                <a:cxnLst>
                  <a:cxn ang="0">
                    <a:pos x="T0" y="T1"/>
                  </a:cxn>
                  <a:cxn ang="0">
                    <a:pos x="T2" y="T3"/>
                  </a:cxn>
                  <a:cxn ang="0">
                    <a:pos x="T4" y="T5"/>
                  </a:cxn>
                  <a:cxn ang="0">
                    <a:pos x="T6" y="T7"/>
                  </a:cxn>
                  <a:cxn ang="0">
                    <a:pos x="T8" y="T9"/>
                  </a:cxn>
                </a:cxnLst>
                <a:rect l="0" t="0" r="r" b="b"/>
                <a:pathLst>
                  <a:path w="299" h="239">
                    <a:moveTo>
                      <a:pt x="294" y="239"/>
                    </a:moveTo>
                    <a:lnTo>
                      <a:pt x="0" y="7"/>
                    </a:lnTo>
                    <a:lnTo>
                      <a:pt x="5" y="0"/>
                    </a:lnTo>
                    <a:lnTo>
                      <a:pt x="299" y="234"/>
                    </a:lnTo>
                    <a:lnTo>
                      <a:pt x="294" y="239"/>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 name="Freeform 241"/>
              <p:cNvSpPr>
                <a:spLocks/>
              </p:cNvSpPr>
              <p:nvPr userDrawn="1"/>
            </p:nvSpPr>
            <p:spPr bwMode="auto">
              <a:xfrm>
                <a:off x="8005" y="2144"/>
                <a:ext cx="125" cy="96"/>
              </a:xfrm>
              <a:custGeom>
                <a:avLst/>
                <a:gdLst>
                  <a:gd name="T0" fmla="*/ 31 w 74"/>
                  <a:gd name="T1" fmla="*/ 57 h 57"/>
                  <a:gd name="T2" fmla="*/ 19 w 74"/>
                  <a:gd name="T3" fmla="*/ 55 h 57"/>
                  <a:gd name="T4" fmla="*/ 0 w 74"/>
                  <a:gd name="T5" fmla="*/ 42 h 57"/>
                  <a:gd name="T6" fmla="*/ 2 w 74"/>
                  <a:gd name="T7" fmla="*/ 41 h 57"/>
                  <a:gd name="T8" fmla="*/ 20 w 74"/>
                  <a:gd name="T9" fmla="*/ 52 h 57"/>
                  <a:gd name="T10" fmla="*/ 49 w 74"/>
                  <a:gd name="T11" fmla="*/ 50 h 57"/>
                  <a:gd name="T12" fmla="*/ 68 w 74"/>
                  <a:gd name="T13" fmla="*/ 27 h 57"/>
                  <a:gd name="T14" fmla="*/ 67 w 74"/>
                  <a:gd name="T15" fmla="*/ 1 h 57"/>
                  <a:gd name="T16" fmla="*/ 69 w 74"/>
                  <a:gd name="T17" fmla="*/ 0 h 57"/>
                  <a:gd name="T18" fmla="*/ 71 w 74"/>
                  <a:gd name="T19" fmla="*/ 28 h 57"/>
                  <a:gd name="T20" fmla="*/ 51 w 74"/>
                  <a:gd name="T21" fmla="*/ 52 h 57"/>
                  <a:gd name="T22" fmla="*/ 31 w 74"/>
                  <a:gd name="T23"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57">
                    <a:moveTo>
                      <a:pt x="31" y="57"/>
                    </a:moveTo>
                    <a:cubicBezTo>
                      <a:pt x="27" y="57"/>
                      <a:pt x="23" y="56"/>
                      <a:pt x="19" y="55"/>
                    </a:cubicBezTo>
                    <a:cubicBezTo>
                      <a:pt x="12" y="53"/>
                      <a:pt x="5" y="48"/>
                      <a:pt x="0" y="42"/>
                    </a:cubicBezTo>
                    <a:cubicBezTo>
                      <a:pt x="2" y="41"/>
                      <a:pt x="2" y="41"/>
                      <a:pt x="2" y="41"/>
                    </a:cubicBezTo>
                    <a:cubicBezTo>
                      <a:pt x="7" y="46"/>
                      <a:pt x="13" y="50"/>
                      <a:pt x="20" y="52"/>
                    </a:cubicBezTo>
                    <a:cubicBezTo>
                      <a:pt x="30" y="55"/>
                      <a:pt x="40" y="54"/>
                      <a:pt x="49" y="50"/>
                    </a:cubicBezTo>
                    <a:cubicBezTo>
                      <a:pt x="58" y="45"/>
                      <a:pt x="65" y="37"/>
                      <a:pt x="68" y="27"/>
                    </a:cubicBezTo>
                    <a:cubicBezTo>
                      <a:pt x="71" y="19"/>
                      <a:pt x="70" y="9"/>
                      <a:pt x="67" y="1"/>
                    </a:cubicBezTo>
                    <a:cubicBezTo>
                      <a:pt x="69" y="0"/>
                      <a:pt x="69" y="0"/>
                      <a:pt x="69" y="0"/>
                    </a:cubicBezTo>
                    <a:cubicBezTo>
                      <a:pt x="73" y="9"/>
                      <a:pt x="74" y="19"/>
                      <a:pt x="71" y="28"/>
                    </a:cubicBezTo>
                    <a:cubicBezTo>
                      <a:pt x="67" y="38"/>
                      <a:pt x="60" y="47"/>
                      <a:pt x="51" y="52"/>
                    </a:cubicBezTo>
                    <a:cubicBezTo>
                      <a:pt x="45" y="55"/>
                      <a:pt x="38" y="57"/>
                      <a:pt x="31" y="57"/>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 name="Freeform 242"/>
              <p:cNvSpPr>
                <a:spLocks/>
              </p:cNvSpPr>
              <p:nvPr userDrawn="1"/>
            </p:nvSpPr>
            <p:spPr bwMode="auto">
              <a:xfrm>
                <a:off x="7987" y="2104"/>
                <a:ext cx="55" cy="87"/>
              </a:xfrm>
              <a:custGeom>
                <a:avLst/>
                <a:gdLst>
                  <a:gd name="T0" fmla="*/ 3 w 33"/>
                  <a:gd name="T1" fmla="*/ 52 h 52"/>
                  <a:gd name="T2" fmla="*/ 3 w 33"/>
                  <a:gd name="T3" fmla="*/ 27 h 52"/>
                  <a:gd name="T4" fmla="*/ 32 w 33"/>
                  <a:gd name="T5" fmla="*/ 0 h 52"/>
                  <a:gd name="T6" fmla="*/ 33 w 33"/>
                  <a:gd name="T7" fmla="*/ 3 h 52"/>
                  <a:gd name="T8" fmla="*/ 6 w 33"/>
                  <a:gd name="T9" fmla="*/ 28 h 52"/>
                  <a:gd name="T10" fmla="*/ 6 w 33"/>
                  <a:gd name="T11" fmla="*/ 51 h 52"/>
                  <a:gd name="T12" fmla="*/ 3 w 33"/>
                  <a:gd name="T13" fmla="*/ 52 h 52"/>
                </a:gdLst>
                <a:ahLst/>
                <a:cxnLst>
                  <a:cxn ang="0">
                    <a:pos x="T0" y="T1"/>
                  </a:cxn>
                  <a:cxn ang="0">
                    <a:pos x="T2" y="T3"/>
                  </a:cxn>
                  <a:cxn ang="0">
                    <a:pos x="T4" y="T5"/>
                  </a:cxn>
                  <a:cxn ang="0">
                    <a:pos x="T6" y="T7"/>
                  </a:cxn>
                  <a:cxn ang="0">
                    <a:pos x="T8" y="T9"/>
                  </a:cxn>
                  <a:cxn ang="0">
                    <a:pos x="T10" y="T11"/>
                  </a:cxn>
                  <a:cxn ang="0">
                    <a:pos x="T12" y="T13"/>
                  </a:cxn>
                </a:cxnLst>
                <a:rect l="0" t="0" r="r" b="b"/>
                <a:pathLst>
                  <a:path w="33" h="52">
                    <a:moveTo>
                      <a:pt x="3" y="52"/>
                    </a:moveTo>
                    <a:cubicBezTo>
                      <a:pt x="0" y="44"/>
                      <a:pt x="0" y="35"/>
                      <a:pt x="3" y="27"/>
                    </a:cubicBezTo>
                    <a:cubicBezTo>
                      <a:pt x="7" y="14"/>
                      <a:pt x="18" y="3"/>
                      <a:pt x="32" y="0"/>
                    </a:cubicBezTo>
                    <a:cubicBezTo>
                      <a:pt x="33" y="3"/>
                      <a:pt x="33" y="3"/>
                      <a:pt x="33" y="3"/>
                    </a:cubicBezTo>
                    <a:cubicBezTo>
                      <a:pt x="20" y="6"/>
                      <a:pt x="10" y="16"/>
                      <a:pt x="6" y="28"/>
                    </a:cubicBezTo>
                    <a:cubicBezTo>
                      <a:pt x="3" y="36"/>
                      <a:pt x="3" y="43"/>
                      <a:pt x="6" y="51"/>
                    </a:cubicBezTo>
                    <a:lnTo>
                      <a:pt x="3" y="52"/>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 name="Freeform 243"/>
              <p:cNvSpPr>
                <a:spLocks/>
              </p:cNvSpPr>
              <p:nvPr userDrawn="1"/>
            </p:nvSpPr>
            <p:spPr bwMode="auto">
              <a:xfrm>
                <a:off x="7957" y="2129"/>
                <a:ext cx="53" cy="120"/>
              </a:xfrm>
              <a:custGeom>
                <a:avLst/>
                <a:gdLst>
                  <a:gd name="T0" fmla="*/ 29 w 32"/>
                  <a:gd name="T1" fmla="*/ 71 h 71"/>
                  <a:gd name="T2" fmla="*/ 7 w 32"/>
                  <a:gd name="T3" fmla="*/ 8 h 71"/>
                  <a:gd name="T4" fmla="*/ 10 w 32"/>
                  <a:gd name="T5" fmla="*/ 0 h 71"/>
                  <a:gd name="T6" fmla="*/ 14 w 32"/>
                  <a:gd name="T7" fmla="*/ 2 h 71"/>
                  <a:gd name="T8" fmla="*/ 12 w 32"/>
                  <a:gd name="T9" fmla="*/ 9 h 71"/>
                  <a:gd name="T10" fmla="*/ 32 w 32"/>
                  <a:gd name="T11" fmla="*/ 67 h 71"/>
                  <a:gd name="T12" fmla="*/ 29 w 32"/>
                  <a:gd name="T13" fmla="*/ 71 h 71"/>
                </a:gdLst>
                <a:ahLst/>
                <a:cxnLst>
                  <a:cxn ang="0">
                    <a:pos x="T0" y="T1"/>
                  </a:cxn>
                  <a:cxn ang="0">
                    <a:pos x="T2" y="T3"/>
                  </a:cxn>
                  <a:cxn ang="0">
                    <a:pos x="T4" y="T5"/>
                  </a:cxn>
                  <a:cxn ang="0">
                    <a:pos x="T6" y="T7"/>
                  </a:cxn>
                  <a:cxn ang="0">
                    <a:pos x="T8" y="T9"/>
                  </a:cxn>
                  <a:cxn ang="0">
                    <a:pos x="T10" y="T11"/>
                  </a:cxn>
                  <a:cxn ang="0">
                    <a:pos x="T12" y="T13"/>
                  </a:cxn>
                </a:cxnLst>
                <a:rect l="0" t="0" r="r" b="b"/>
                <a:pathLst>
                  <a:path w="32" h="71">
                    <a:moveTo>
                      <a:pt x="29" y="71"/>
                    </a:moveTo>
                    <a:cubicBezTo>
                      <a:pt x="9" y="57"/>
                      <a:pt x="0" y="31"/>
                      <a:pt x="7" y="8"/>
                    </a:cubicBezTo>
                    <a:cubicBezTo>
                      <a:pt x="8" y="5"/>
                      <a:pt x="9" y="2"/>
                      <a:pt x="10" y="0"/>
                    </a:cubicBezTo>
                    <a:cubicBezTo>
                      <a:pt x="14" y="2"/>
                      <a:pt x="14" y="2"/>
                      <a:pt x="14" y="2"/>
                    </a:cubicBezTo>
                    <a:cubicBezTo>
                      <a:pt x="13" y="4"/>
                      <a:pt x="12" y="7"/>
                      <a:pt x="12" y="9"/>
                    </a:cubicBezTo>
                    <a:cubicBezTo>
                      <a:pt x="5" y="31"/>
                      <a:pt x="13" y="54"/>
                      <a:pt x="32" y="67"/>
                    </a:cubicBezTo>
                    <a:lnTo>
                      <a:pt x="29" y="71"/>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Freeform 244"/>
              <p:cNvSpPr>
                <a:spLocks/>
              </p:cNvSpPr>
              <p:nvPr userDrawn="1"/>
            </p:nvSpPr>
            <p:spPr bwMode="auto">
              <a:xfrm>
                <a:off x="7999" y="2070"/>
                <a:ext cx="164" cy="160"/>
              </a:xfrm>
              <a:custGeom>
                <a:avLst/>
                <a:gdLst>
                  <a:gd name="T0" fmla="*/ 78 w 98"/>
                  <a:gd name="T1" fmla="*/ 95 h 95"/>
                  <a:gd name="T2" fmla="*/ 75 w 98"/>
                  <a:gd name="T3" fmla="*/ 92 h 95"/>
                  <a:gd name="T4" fmla="*/ 84 w 98"/>
                  <a:gd name="T5" fmla="*/ 74 h 95"/>
                  <a:gd name="T6" fmla="*/ 51 w 98"/>
                  <a:gd name="T7" fmla="*/ 11 h 95"/>
                  <a:gd name="T8" fmla="*/ 3 w 98"/>
                  <a:gd name="T9" fmla="*/ 20 h 95"/>
                  <a:gd name="T10" fmla="*/ 0 w 98"/>
                  <a:gd name="T11" fmla="*/ 16 h 95"/>
                  <a:gd name="T12" fmla="*/ 52 w 98"/>
                  <a:gd name="T13" fmla="*/ 6 h 95"/>
                  <a:gd name="T14" fmla="*/ 89 w 98"/>
                  <a:gd name="T15" fmla="*/ 76 h 95"/>
                  <a:gd name="T16" fmla="*/ 78 w 98"/>
                  <a:gd name="T17" fmla="*/ 9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95">
                    <a:moveTo>
                      <a:pt x="78" y="95"/>
                    </a:moveTo>
                    <a:cubicBezTo>
                      <a:pt x="75" y="92"/>
                      <a:pt x="75" y="92"/>
                      <a:pt x="75" y="92"/>
                    </a:cubicBezTo>
                    <a:cubicBezTo>
                      <a:pt x="79" y="87"/>
                      <a:pt x="82" y="81"/>
                      <a:pt x="84" y="74"/>
                    </a:cubicBezTo>
                    <a:cubicBezTo>
                      <a:pt x="93" y="48"/>
                      <a:pt x="78" y="19"/>
                      <a:pt x="51" y="11"/>
                    </a:cubicBezTo>
                    <a:cubicBezTo>
                      <a:pt x="34" y="5"/>
                      <a:pt x="16" y="9"/>
                      <a:pt x="3" y="20"/>
                    </a:cubicBezTo>
                    <a:cubicBezTo>
                      <a:pt x="0" y="16"/>
                      <a:pt x="0" y="16"/>
                      <a:pt x="0" y="16"/>
                    </a:cubicBezTo>
                    <a:cubicBezTo>
                      <a:pt x="14" y="4"/>
                      <a:pt x="34" y="0"/>
                      <a:pt x="52" y="6"/>
                    </a:cubicBezTo>
                    <a:cubicBezTo>
                      <a:pt x="81" y="15"/>
                      <a:pt x="98" y="46"/>
                      <a:pt x="89" y="76"/>
                    </a:cubicBezTo>
                    <a:cubicBezTo>
                      <a:pt x="87" y="83"/>
                      <a:pt x="83" y="90"/>
                      <a:pt x="78" y="95"/>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 name="Freeform 245"/>
              <p:cNvSpPr>
                <a:spLocks/>
              </p:cNvSpPr>
              <p:nvPr userDrawn="1"/>
            </p:nvSpPr>
            <p:spPr bwMode="auto">
              <a:xfrm>
                <a:off x="3875" y="597"/>
                <a:ext cx="133" cy="731"/>
              </a:xfrm>
              <a:custGeom>
                <a:avLst/>
                <a:gdLst>
                  <a:gd name="T0" fmla="*/ 9 w 133"/>
                  <a:gd name="T1" fmla="*/ 731 h 731"/>
                  <a:gd name="T2" fmla="*/ 0 w 133"/>
                  <a:gd name="T3" fmla="*/ 731 h 731"/>
                  <a:gd name="T4" fmla="*/ 126 w 133"/>
                  <a:gd name="T5" fmla="*/ 0 h 731"/>
                  <a:gd name="T6" fmla="*/ 133 w 133"/>
                  <a:gd name="T7" fmla="*/ 1 h 731"/>
                  <a:gd name="T8" fmla="*/ 9 w 133"/>
                  <a:gd name="T9" fmla="*/ 731 h 731"/>
                </a:gdLst>
                <a:ahLst/>
                <a:cxnLst>
                  <a:cxn ang="0">
                    <a:pos x="T0" y="T1"/>
                  </a:cxn>
                  <a:cxn ang="0">
                    <a:pos x="T2" y="T3"/>
                  </a:cxn>
                  <a:cxn ang="0">
                    <a:pos x="T4" y="T5"/>
                  </a:cxn>
                  <a:cxn ang="0">
                    <a:pos x="T6" y="T7"/>
                  </a:cxn>
                  <a:cxn ang="0">
                    <a:pos x="T8" y="T9"/>
                  </a:cxn>
                </a:cxnLst>
                <a:rect l="0" t="0" r="r" b="b"/>
                <a:pathLst>
                  <a:path w="133" h="731">
                    <a:moveTo>
                      <a:pt x="9" y="731"/>
                    </a:moveTo>
                    <a:lnTo>
                      <a:pt x="0" y="731"/>
                    </a:lnTo>
                    <a:lnTo>
                      <a:pt x="126" y="0"/>
                    </a:lnTo>
                    <a:lnTo>
                      <a:pt x="133" y="1"/>
                    </a:lnTo>
                    <a:lnTo>
                      <a:pt x="9" y="731"/>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 name="Freeform 246"/>
              <p:cNvSpPr>
                <a:spLocks/>
              </p:cNvSpPr>
              <p:nvPr userDrawn="1"/>
            </p:nvSpPr>
            <p:spPr bwMode="auto">
              <a:xfrm>
                <a:off x="3620" y="1003"/>
                <a:ext cx="116" cy="340"/>
              </a:xfrm>
              <a:custGeom>
                <a:avLst/>
                <a:gdLst>
                  <a:gd name="T0" fmla="*/ 108 w 116"/>
                  <a:gd name="T1" fmla="*/ 340 h 340"/>
                  <a:gd name="T2" fmla="*/ 0 w 116"/>
                  <a:gd name="T3" fmla="*/ 4 h 340"/>
                  <a:gd name="T4" fmla="*/ 9 w 116"/>
                  <a:gd name="T5" fmla="*/ 0 h 340"/>
                  <a:gd name="T6" fmla="*/ 116 w 116"/>
                  <a:gd name="T7" fmla="*/ 336 h 340"/>
                  <a:gd name="T8" fmla="*/ 108 w 116"/>
                  <a:gd name="T9" fmla="*/ 340 h 340"/>
                </a:gdLst>
                <a:ahLst/>
                <a:cxnLst>
                  <a:cxn ang="0">
                    <a:pos x="T0" y="T1"/>
                  </a:cxn>
                  <a:cxn ang="0">
                    <a:pos x="T2" y="T3"/>
                  </a:cxn>
                  <a:cxn ang="0">
                    <a:pos x="T4" y="T5"/>
                  </a:cxn>
                  <a:cxn ang="0">
                    <a:pos x="T6" y="T7"/>
                  </a:cxn>
                  <a:cxn ang="0">
                    <a:pos x="T8" y="T9"/>
                  </a:cxn>
                </a:cxnLst>
                <a:rect l="0" t="0" r="r" b="b"/>
                <a:pathLst>
                  <a:path w="116" h="340">
                    <a:moveTo>
                      <a:pt x="108" y="340"/>
                    </a:moveTo>
                    <a:lnTo>
                      <a:pt x="0" y="4"/>
                    </a:lnTo>
                    <a:lnTo>
                      <a:pt x="9" y="0"/>
                    </a:lnTo>
                    <a:lnTo>
                      <a:pt x="116" y="336"/>
                    </a:lnTo>
                    <a:lnTo>
                      <a:pt x="108" y="34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 name="Freeform 247"/>
              <p:cNvSpPr>
                <a:spLocks/>
              </p:cNvSpPr>
              <p:nvPr userDrawn="1"/>
            </p:nvSpPr>
            <p:spPr bwMode="auto">
              <a:xfrm>
                <a:off x="3741" y="2277"/>
                <a:ext cx="25" cy="215"/>
              </a:xfrm>
              <a:custGeom>
                <a:avLst/>
                <a:gdLst>
                  <a:gd name="T0" fmla="*/ 9 w 25"/>
                  <a:gd name="T1" fmla="*/ 215 h 215"/>
                  <a:gd name="T2" fmla="*/ 0 w 25"/>
                  <a:gd name="T3" fmla="*/ 215 h 215"/>
                  <a:gd name="T4" fmla="*/ 19 w 25"/>
                  <a:gd name="T5" fmla="*/ 0 h 215"/>
                  <a:gd name="T6" fmla="*/ 25 w 25"/>
                  <a:gd name="T7" fmla="*/ 0 h 215"/>
                  <a:gd name="T8" fmla="*/ 9 w 25"/>
                  <a:gd name="T9" fmla="*/ 215 h 215"/>
                </a:gdLst>
                <a:ahLst/>
                <a:cxnLst>
                  <a:cxn ang="0">
                    <a:pos x="T0" y="T1"/>
                  </a:cxn>
                  <a:cxn ang="0">
                    <a:pos x="T2" y="T3"/>
                  </a:cxn>
                  <a:cxn ang="0">
                    <a:pos x="T4" y="T5"/>
                  </a:cxn>
                  <a:cxn ang="0">
                    <a:pos x="T6" y="T7"/>
                  </a:cxn>
                  <a:cxn ang="0">
                    <a:pos x="T8" y="T9"/>
                  </a:cxn>
                </a:cxnLst>
                <a:rect l="0" t="0" r="r" b="b"/>
                <a:pathLst>
                  <a:path w="25" h="215">
                    <a:moveTo>
                      <a:pt x="9" y="215"/>
                    </a:moveTo>
                    <a:lnTo>
                      <a:pt x="0" y="215"/>
                    </a:lnTo>
                    <a:lnTo>
                      <a:pt x="19" y="0"/>
                    </a:lnTo>
                    <a:lnTo>
                      <a:pt x="25" y="0"/>
                    </a:lnTo>
                    <a:lnTo>
                      <a:pt x="9" y="215"/>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 name="Freeform 248"/>
              <p:cNvSpPr>
                <a:spLocks/>
              </p:cNvSpPr>
              <p:nvPr userDrawn="1"/>
            </p:nvSpPr>
            <p:spPr bwMode="auto">
              <a:xfrm>
                <a:off x="6222" y="437"/>
                <a:ext cx="440" cy="185"/>
              </a:xfrm>
              <a:custGeom>
                <a:avLst/>
                <a:gdLst>
                  <a:gd name="T0" fmla="*/ 437 w 440"/>
                  <a:gd name="T1" fmla="*/ 185 h 185"/>
                  <a:gd name="T2" fmla="*/ 0 w 440"/>
                  <a:gd name="T3" fmla="*/ 7 h 185"/>
                  <a:gd name="T4" fmla="*/ 4 w 440"/>
                  <a:gd name="T5" fmla="*/ 0 h 185"/>
                  <a:gd name="T6" fmla="*/ 440 w 440"/>
                  <a:gd name="T7" fmla="*/ 178 h 185"/>
                  <a:gd name="T8" fmla="*/ 437 w 440"/>
                  <a:gd name="T9" fmla="*/ 185 h 185"/>
                </a:gdLst>
                <a:ahLst/>
                <a:cxnLst>
                  <a:cxn ang="0">
                    <a:pos x="T0" y="T1"/>
                  </a:cxn>
                  <a:cxn ang="0">
                    <a:pos x="T2" y="T3"/>
                  </a:cxn>
                  <a:cxn ang="0">
                    <a:pos x="T4" y="T5"/>
                  </a:cxn>
                  <a:cxn ang="0">
                    <a:pos x="T6" y="T7"/>
                  </a:cxn>
                  <a:cxn ang="0">
                    <a:pos x="T8" y="T9"/>
                  </a:cxn>
                </a:cxnLst>
                <a:rect l="0" t="0" r="r" b="b"/>
                <a:pathLst>
                  <a:path w="440" h="185">
                    <a:moveTo>
                      <a:pt x="437" y="185"/>
                    </a:moveTo>
                    <a:lnTo>
                      <a:pt x="0" y="7"/>
                    </a:lnTo>
                    <a:lnTo>
                      <a:pt x="4" y="0"/>
                    </a:lnTo>
                    <a:lnTo>
                      <a:pt x="440" y="178"/>
                    </a:lnTo>
                    <a:lnTo>
                      <a:pt x="437" y="185"/>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 name="Freeform 249"/>
              <p:cNvSpPr>
                <a:spLocks/>
              </p:cNvSpPr>
              <p:nvPr userDrawn="1"/>
            </p:nvSpPr>
            <p:spPr bwMode="auto">
              <a:xfrm>
                <a:off x="6666" y="427"/>
                <a:ext cx="564" cy="201"/>
              </a:xfrm>
              <a:custGeom>
                <a:avLst/>
                <a:gdLst>
                  <a:gd name="T0" fmla="*/ 3 w 564"/>
                  <a:gd name="T1" fmla="*/ 201 h 201"/>
                  <a:gd name="T2" fmla="*/ 0 w 564"/>
                  <a:gd name="T3" fmla="*/ 195 h 201"/>
                  <a:gd name="T4" fmla="*/ 560 w 564"/>
                  <a:gd name="T5" fmla="*/ 0 h 201"/>
                  <a:gd name="T6" fmla="*/ 564 w 564"/>
                  <a:gd name="T7" fmla="*/ 7 h 201"/>
                  <a:gd name="T8" fmla="*/ 3 w 564"/>
                  <a:gd name="T9" fmla="*/ 201 h 201"/>
                </a:gdLst>
                <a:ahLst/>
                <a:cxnLst>
                  <a:cxn ang="0">
                    <a:pos x="T0" y="T1"/>
                  </a:cxn>
                  <a:cxn ang="0">
                    <a:pos x="T2" y="T3"/>
                  </a:cxn>
                  <a:cxn ang="0">
                    <a:pos x="T4" y="T5"/>
                  </a:cxn>
                  <a:cxn ang="0">
                    <a:pos x="T6" y="T7"/>
                  </a:cxn>
                  <a:cxn ang="0">
                    <a:pos x="T8" y="T9"/>
                  </a:cxn>
                </a:cxnLst>
                <a:rect l="0" t="0" r="r" b="b"/>
                <a:pathLst>
                  <a:path w="564" h="201">
                    <a:moveTo>
                      <a:pt x="3" y="201"/>
                    </a:moveTo>
                    <a:lnTo>
                      <a:pt x="0" y="195"/>
                    </a:lnTo>
                    <a:lnTo>
                      <a:pt x="560" y="0"/>
                    </a:lnTo>
                    <a:lnTo>
                      <a:pt x="564" y="7"/>
                    </a:lnTo>
                    <a:lnTo>
                      <a:pt x="3" y="201"/>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 name="Freeform 250"/>
              <p:cNvSpPr>
                <a:spLocks/>
              </p:cNvSpPr>
              <p:nvPr userDrawn="1"/>
            </p:nvSpPr>
            <p:spPr bwMode="auto">
              <a:xfrm>
                <a:off x="6592" y="588"/>
                <a:ext cx="116" cy="106"/>
              </a:xfrm>
              <a:custGeom>
                <a:avLst/>
                <a:gdLst>
                  <a:gd name="T0" fmla="*/ 41 w 69"/>
                  <a:gd name="T1" fmla="*/ 63 h 63"/>
                  <a:gd name="T2" fmla="*/ 13 w 69"/>
                  <a:gd name="T3" fmla="*/ 51 h 63"/>
                  <a:gd name="T4" fmla="*/ 0 w 69"/>
                  <a:gd name="T5" fmla="*/ 23 h 63"/>
                  <a:gd name="T6" fmla="*/ 6 w 69"/>
                  <a:gd name="T7" fmla="*/ 0 h 63"/>
                  <a:gd name="T8" fmla="*/ 8 w 69"/>
                  <a:gd name="T9" fmla="*/ 2 h 63"/>
                  <a:gd name="T10" fmla="*/ 3 w 69"/>
                  <a:gd name="T11" fmla="*/ 22 h 63"/>
                  <a:gd name="T12" fmla="*/ 15 w 69"/>
                  <a:gd name="T13" fmla="*/ 49 h 63"/>
                  <a:gd name="T14" fmla="*/ 42 w 69"/>
                  <a:gd name="T15" fmla="*/ 60 h 63"/>
                  <a:gd name="T16" fmla="*/ 67 w 69"/>
                  <a:gd name="T17" fmla="*/ 50 h 63"/>
                  <a:gd name="T18" fmla="*/ 69 w 69"/>
                  <a:gd name="T19" fmla="*/ 52 h 63"/>
                  <a:gd name="T20" fmla="*/ 43 w 69"/>
                  <a:gd name="T21" fmla="*/ 63 h 63"/>
                  <a:gd name="T22" fmla="*/ 41 w 69"/>
                  <a:gd name="T23"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63">
                    <a:moveTo>
                      <a:pt x="41" y="63"/>
                    </a:moveTo>
                    <a:cubicBezTo>
                      <a:pt x="31" y="63"/>
                      <a:pt x="21" y="59"/>
                      <a:pt x="13" y="51"/>
                    </a:cubicBezTo>
                    <a:cubicBezTo>
                      <a:pt x="5" y="44"/>
                      <a:pt x="0" y="34"/>
                      <a:pt x="0" y="23"/>
                    </a:cubicBezTo>
                    <a:cubicBezTo>
                      <a:pt x="0" y="15"/>
                      <a:pt x="2" y="7"/>
                      <a:pt x="6" y="0"/>
                    </a:cubicBezTo>
                    <a:cubicBezTo>
                      <a:pt x="8" y="2"/>
                      <a:pt x="8" y="2"/>
                      <a:pt x="8" y="2"/>
                    </a:cubicBezTo>
                    <a:cubicBezTo>
                      <a:pt x="5" y="8"/>
                      <a:pt x="3" y="15"/>
                      <a:pt x="3" y="22"/>
                    </a:cubicBezTo>
                    <a:cubicBezTo>
                      <a:pt x="3" y="33"/>
                      <a:pt x="8" y="42"/>
                      <a:pt x="15" y="49"/>
                    </a:cubicBezTo>
                    <a:cubicBezTo>
                      <a:pt x="22" y="56"/>
                      <a:pt x="32" y="60"/>
                      <a:pt x="42" y="60"/>
                    </a:cubicBezTo>
                    <a:cubicBezTo>
                      <a:pt x="51" y="59"/>
                      <a:pt x="60" y="56"/>
                      <a:pt x="67" y="50"/>
                    </a:cubicBezTo>
                    <a:cubicBezTo>
                      <a:pt x="69" y="52"/>
                      <a:pt x="69" y="52"/>
                      <a:pt x="69" y="52"/>
                    </a:cubicBezTo>
                    <a:cubicBezTo>
                      <a:pt x="61" y="59"/>
                      <a:pt x="52" y="62"/>
                      <a:pt x="43" y="63"/>
                    </a:cubicBezTo>
                    <a:cubicBezTo>
                      <a:pt x="42" y="63"/>
                      <a:pt x="42" y="63"/>
                      <a:pt x="41" y="63"/>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 name="Freeform 251"/>
              <p:cNvSpPr>
                <a:spLocks/>
              </p:cNvSpPr>
              <p:nvPr userDrawn="1"/>
            </p:nvSpPr>
            <p:spPr bwMode="auto">
              <a:xfrm>
                <a:off x="6620" y="555"/>
                <a:ext cx="99" cy="33"/>
              </a:xfrm>
              <a:custGeom>
                <a:avLst/>
                <a:gdLst>
                  <a:gd name="T0" fmla="*/ 56 w 59"/>
                  <a:gd name="T1" fmla="*/ 20 h 20"/>
                  <a:gd name="T2" fmla="*/ 23 w 59"/>
                  <a:gd name="T3" fmla="*/ 3 h 20"/>
                  <a:gd name="T4" fmla="*/ 2 w 59"/>
                  <a:gd name="T5" fmla="*/ 10 h 20"/>
                  <a:gd name="T6" fmla="*/ 0 w 59"/>
                  <a:gd name="T7" fmla="*/ 8 h 20"/>
                  <a:gd name="T8" fmla="*/ 23 w 59"/>
                  <a:gd name="T9" fmla="*/ 0 h 20"/>
                  <a:gd name="T10" fmla="*/ 59 w 59"/>
                  <a:gd name="T11" fmla="*/ 19 h 20"/>
                  <a:gd name="T12" fmla="*/ 56 w 59"/>
                  <a:gd name="T13" fmla="*/ 20 h 20"/>
                </a:gdLst>
                <a:ahLst/>
                <a:cxnLst>
                  <a:cxn ang="0">
                    <a:pos x="T0" y="T1"/>
                  </a:cxn>
                  <a:cxn ang="0">
                    <a:pos x="T2" y="T3"/>
                  </a:cxn>
                  <a:cxn ang="0">
                    <a:pos x="T4" y="T5"/>
                  </a:cxn>
                  <a:cxn ang="0">
                    <a:pos x="T6" y="T7"/>
                  </a:cxn>
                  <a:cxn ang="0">
                    <a:pos x="T8" y="T9"/>
                  </a:cxn>
                  <a:cxn ang="0">
                    <a:pos x="T10" y="T11"/>
                  </a:cxn>
                  <a:cxn ang="0">
                    <a:pos x="T12" y="T13"/>
                  </a:cxn>
                </a:cxnLst>
                <a:rect l="0" t="0" r="r" b="b"/>
                <a:pathLst>
                  <a:path w="59" h="20">
                    <a:moveTo>
                      <a:pt x="56" y="20"/>
                    </a:moveTo>
                    <a:cubicBezTo>
                      <a:pt x="49" y="9"/>
                      <a:pt x="37" y="3"/>
                      <a:pt x="23" y="3"/>
                    </a:cubicBezTo>
                    <a:cubicBezTo>
                      <a:pt x="16" y="3"/>
                      <a:pt x="8" y="6"/>
                      <a:pt x="2" y="10"/>
                    </a:cubicBezTo>
                    <a:cubicBezTo>
                      <a:pt x="0" y="8"/>
                      <a:pt x="0" y="8"/>
                      <a:pt x="0" y="8"/>
                    </a:cubicBezTo>
                    <a:cubicBezTo>
                      <a:pt x="7" y="3"/>
                      <a:pt x="15" y="0"/>
                      <a:pt x="23" y="0"/>
                    </a:cubicBezTo>
                    <a:cubicBezTo>
                      <a:pt x="37" y="0"/>
                      <a:pt x="51" y="7"/>
                      <a:pt x="59" y="19"/>
                    </a:cubicBezTo>
                    <a:lnTo>
                      <a:pt x="56" y="2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 name="Freeform 252"/>
              <p:cNvSpPr>
                <a:spLocks/>
              </p:cNvSpPr>
              <p:nvPr userDrawn="1"/>
            </p:nvSpPr>
            <p:spPr bwMode="auto">
              <a:xfrm>
                <a:off x="6572" y="529"/>
                <a:ext cx="102" cy="73"/>
              </a:xfrm>
              <a:custGeom>
                <a:avLst/>
                <a:gdLst>
                  <a:gd name="T0" fmla="*/ 4 w 61"/>
                  <a:gd name="T1" fmla="*/ 43 h 43"/>
                  <a:gd name="T2" fmla="*/ 0 w 61"/>
                  <a:gd name="T3" fmla="*/ 42 h 43"/>
                  <a:gd name="T4" fmla="*/ 52 w 61"/>
                  <a:gd name="T5" fmla="*/ 0 h 43"/>
                  <a:gd name="T6" fmla="*/ 61 w 61"/>
                  <a:gd name="T7" fmla="*/ 1 h 43"/>
                  <a:gd name="T8" fmla="*/ 60 w 61"/>
                  <a:gd name="T9" fmla="*/ 6 h 43"/>
                  <a:gd name="T10" fmla="*/ 52 w 61"/>
                  <a:gd name="T11" fmla="*/ 5 h 43"/>
                  <a:gd name="T12" fmla="*/ 4 w 61"/>
                  <a:gd name="T13" fmla="*/ 43 h 43"/>
                </a:gdLst>
                <a:ahLst/>
                <a:cxnLst>
                  <a:cxn ang="0">
                    <a:pos x="T0" y="T1"/>
                  </a:cxn>
                  <a:cxn ang="0">
                    <a:pos x="T2" y="T3"/>
                  </a:cxn>
                  <a:cxn ang="0">
                    <a:pos x="T4" y="T5"/>
                  </a:cxn>
                  <a:cxn ang="0">
                    <a:pos x="T6" y="T7"/>
                  </a:cxn>
                  <a:cxn ang="0">
                    <a:pos x="T8" y="T9"/>
                  </a:cxn>
                  <a:cxn ang="0">
                    <a:pos x="T10" y="T11"/>
                  </a:cxn>
                  <a:cxn ang="0">
                    <a:pos x="T12" y="T13"/>
                  </a:cxn>
                </a:cxnLst>
                <a:rect l="0" t="0" r="r" b="b"/>
                <a:pathLst>
                  <a:path w="61" h="43">
                    <a:moveTo>
                      <a:pt x="4" y="43"/>
                    </a:moveTo>
                    <a:cubicBezTo>
                      <a:pt x="0" y="42"/>
                      <a:pt x="0" y="42"/>
                      <a:pt x="0" y="42"/>
                    </a:cubicBezTo>
                    <a:cubicBezTo>
                      <a:pt x="6" y="18"/>
                      <a:pt x="28" y="1"/>
                      <a:pt x="52" y="0"/>
                    </a:cubicBezTo>
                    <a:cubicBezTo>
                      <a:pt x="55" y="0"/>
                      <a:pt x="58" y="1"/>
                      <a:pt x="61" y="1"/>
                    </a:cubicBezTo>
                    <a:cubicBezTo>
                      <a:pt x="60" y="6"/>
                      <a:pt x="60" y="6"/>
                      <a:pt x="60" y="6"/>
                    </a:cubicBezTo>
                    <a:cubicBezTo>
                      <a:pt x="57" y="5"/>
                      <a:pt x="55" y="5"/>
                      <a:pt x="52" y="5"/>
                    </a:cubicBezTo>
                    <a:cubicBezTo>
                      <a:pt x="30" y="6"/>
                      <a:pt x="10" y="22"/>
                      <a:pt x="4" y="43"/>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 name="Freeform 253"/>
              <p:cNvSpPr>
                <a:spLocks/>
              </p:cNvSpPr>
              <p:nvPr userDrawn="1"/>
            </p:nvSpPr>
            <p:spPr bwMode="auto">
              <a:xfrm>
                <a:off x="6627" y="544"/>
                <a:ext cx="129" cy="174"/>
              </a:xfrm>
              <a:custGeom>
                <a:avLst/>
                <a:gdLst>
                  <a:gd name="T0" fmla="*/ 21 w 77"/>
                  <a:gd name="T1" fmla="*/ 103 h 103"/>
                  <a:gd name="T2" fmla="*/ 0 w 77"/>
                  <a:gd name="T3" fmla="*/ 100 h 103"/>
                  <a:gd name="T4" fmla="*/ 2 w 77"/>
                  <a:gd name="T5" fmla="*/ 95 h 103"/>
                  <a:gd name="T6" fmla="*/ 22 w 77"/>
                  <a:gd name="T7" fmla="*/ 98 h 103"/>
                  <a:gd name="T8" fmla="*/ 58 w 77"/>
                  <a:gd name="T9" fmla="*/ 82 h 103"/>
                  <a:gd name="T10" fmla="*/ 72 w 77"/>
                  <a:gd name="T11" fmla="*/ 46 h 103"/>
                  <a:gd name="T12" fmla="*/ 47 w 77"/>
                  <a:gd name="T13" fmla="*/ 4 h 103"/>
                  <a:gd name="T14" fmla="*/ 50 w 77"/>
                  <a:gd name="T15" fmla="*/ 0 h 103"/>
                  <a:gd name="T16" fmla="*/ 77 w 77"/>
                  <a:gd name="T17" fmla="*/ 46 h 103"/>
                  <a:gd name="T18" fmla="*/ 61 w 77"/>
                  <a:gd name="T19" fmla="*/ 86 h 103"/>
                  <a:gd name="T20" fmla="*/ 22 w 77"/>
                  <a:gd name="T21" fmla="*/ 103 h 103"/>
                  <a:gd name="T22" fmla="*/ 21 w 77"/>
                  <a:gd name="T23" fmla="*/ 10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 h="103">
                    <a:moveTo>
                      <a:pt x="21" y="103"/>
                    </a:moveTo>
                    <a:cubicBezTo>
                      <a:pt x="14" y="103"/>
                      <a:pt x="7" y="102"/>
                      <a:pt x="0" y="100"/>
                    </a:cubicBezTo>
                    <a:cubicBezTo>
                      <a:pt x="2" y="95"/>
                      <a:pt x="2" y="95"/>
                      <a:pt x="2" y="95"/>
                    </a:cubicBezTo>
                    <a:cubicBezTo>
                      <a:pt x="9" y="98"/>
                      <a:pt x="15" y="99"/>
                      <a:pt x="22" y="98"/>
                    </a:cubicBezTo>
                    <a:cubicBezTo>
                      <a:pt x="36" y="98"/>
                      <a:pt x="48" y="92"/>
                      <a:pt x="58" y="82"/>
                    </a:cubicBezTo>
                    <a:cubicBezTo>
                      <a:pt x="67" y="73"/>
                      <a:pt x="72" y="60"/>
                      <a:pt x="72" y="46"/>
                    </a:cubicBezTo>
                    <a:cubicBezTo>
                      <a:pt x="71" y="29"/>
                      <a:pt x="62" y="13"/>
                      <a:pt x="47" y="4"/>
                    </a:cubicBezTo>
                    <a:cubicBezTo>
                      <a:pt x="50" y="0"/>
                      <a:pt x="50" y="0"/>
                      <a:pt x="50" y="0"/>
                    </a:cubicBezTo>
                    <a:cubicBezTo>
                      <a:pt x="66" y="10"/>
                      <a:pt x="76" y="27"/>
                      <a:pt x="77" y="46"/>
                    </a:cubicBezTo>
                    <a:cubicBezTo>
                      <a:pt x="77" y="61"/>
                      <a:pt x="72" y="75"/>
                      <a:pt x="61" y="86"/>
                    </a:cubicBezTo>
                    <a:cubicBezTo>
                      <a:pt x="51" y="97"/>
                      <a:pt x="37" y="103"/>
                      <a:pt x="22" y="103"/>
                    </a:cubicBezTo>
                    <a:cubicBezTo>
                      <a:pt x="22" y="103"/>
                      <a:pt x="21" y="103"/>
                      <a:pt x="21" y="103"/>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 name="Freeform 254"/>
              <p:cNvSpPr>
                <a:spLocks noEditPoints="1"/>
              </p:cNvSpPr>
              <p:nvPr userDrawn="1"/>
            </p:nvSpPr>
            <p:spPr bwMode="auto">
              <a:xfrm>
                <a:off x="-123" y="197"/>
                <a:ext cx="147" cy="154"/>
              </a:xfrm>
              <a:custGeom>
                <a:avLst/>
                <a:gdLst>
                  <a:gd name="T0" fmla="*/ 88 w 88"/>
                  <a:gd name="T1" fmla="*/ 83 h 92"/>
                  <a:gd name="T2" fmla="*/ 62 w 88"/>
                  <a:gd name="T3" fmla="*/ 27 h 92"/>
                  <a:gd name="T4" fmla="*/ 62 w 88"/>
                  <a:gd name="T5" fmla="*/ 4 h 92"/>
                  <a:gd name="T6" fmla="*/ 64 w 88"/>
                  <a:gd name="T7" fmla="*/ 4 h 92"/>
                  <a:gd name="T8" fmla="*/ 64 w 88"/>
                  <a:gd name="T9" fmla="*/ 0 h 92"/>
                  <a:gd name="T10" fmla="*/ 24 w 88"/>
                  <a:gd name="T11" fmla="*/ 0 h 92"/>
                  <a:gd name="T12" fmla="*/ 24 w 88"/>
                  <a:gd name="T13" fmla="*/ 4 h 92"/>
                  <a:gd name="T14" fmla="*/ 26 w 88"/>
                  <a:gd name="T15" fmla="*/ 4 h 92"/>
                  <a:gd name="T16" fmla="*/ 26 w 88"/>
                  <a:gd name="T17" fmla="*/ 27 h 92"/>
                  <a:gd name="T18" fmla="*/ 0 w 88"/>
                  <a:gd name="T19" fmla="*/ 83 h 92"/>
                  <a:gd name="T20" fmla="*/ 1 w 88"/>
                  <a:gd name="T21" fmla="*/ 89 h 92"/>
                  <a:gd name="T22" fmla="*/ 7 w 88"/>
                  <a:gd name="T23" fmla="*/ 92 h 92"/>
                  <a:gd name="T24" fmla="*/ 81 w 88"/>
                  <a:gd name="T25" fmla="*/ 92 h 92"/>
                  <a:gd name="T26" fmla="*/ 87 w 88"/>
                  <a:gd name="T27" fmla="*/ 89 h 92"/>
                  <a:gd name="T28" fmla="*/ 88 w 88"/>
                  <a:gd name="T29" fmla="*/ 83 h 92"/>
                  <a:gd name="T30" fmla="*/ 55 w 88"/>
                  <a:gd name="T31" fmla="*/ 78 h 92"/>
                  <a:gd name="T32" fmla="*/ 51 w 88"/>
                  <a:gd name="T33" fmla="*/ 74 h 92"/>
                  <a:gd name="T34" fmla="*/ 55 w 88"/>
                  <a:gd name="T35" fmla="*/ 70 h 92"/>
                  <a:gd name="T36" fmla="*/ 59 w 88"/>
                  <a:gd name="T37" fmla="*/ 74 h 92"/>
                  <a:gd name="T38" fmla="*/ 55 w 88"/>
                  <a:gd name="T39" fmla="*/ 78 h 92"/>
                  <a:gd name="T40" fmla="*/ 50 w 88"/>
                  <a:gd name="T41" fmla="*/ 61 h 92"/>
                  <a:gd name="T42" fmla="*/ 40 w 88"/>
                  <a:gd name="T43" fmla="*/ 72 h 92"/>
                  <a:gd name="T44" fmla="*/ 29 w 88"/>
                  <a:gd name="T45" fmla="*/ 61 h 92"/>
                  <a:gd name="T46" fmla="*/ 15 w 88"/>
                  <a:gd name="T47" fmla="*/ 61 h 92"/>
                  <a:gd name="T48" fmla="*/ 30 w 88"/>
                  <a:gd name="T49" fmla="*/ 28 h 92"/>
                  <a:gd name="T50" fmla="*/ 30 w 88"/>
                  <a:gd name="T51" fmla="*/ 4 h 92"/>
                  <a:gd name="T52" fmla="*/ 58 w 88"/>
                  <a:gd name="T53" fmla="*/ 4 h 92"/>
                  <a:gd name="T54" fmla="*/ 58 w 88"/>
                  <a:gd name="T55" fmla="*/ 27 h 92"/>
                  <a:gd name="T56" fmla="*/ 43 w 88"/>
                  <a:gd name="T57" fmla="*/ 27 h 92"/>
                  <a:gd name="T58" fmla="*/ 43 w 88"/>
                  <a:gd name="T59" fmla="*/ 31 h 92"/>
                  <a:gd name="T60" fmla="*/ 59 w 88"/>
                  <a:gd name="T61" fmla="*/ 31 h 92"/>
                  <a:gd name="T62" fmla="*/ 61 w 88"/>
                  <a:gd name="T63" fmla="*/ 36 h 92"/>
                  <a:gd name="T64" fmla="*/ 46 w 88"/>
                  <a:gd name="T65" fmla="*/ 36 h 92"/>
                  <a:gd name="T66" fmla="*/ 46 w 88"/>
                  <a:gd name="T67" fmla="*/ 40 h 92"/>
                  <a:gd name="T68" fmla="*/ 63 w 88"/>
                  <a:gd name="T69" fmla="*/ 40 h 92"/>
                  <a:gd name="T70" fmla="*/ 63 w 88"/>
                  <a:gd name="T71" fmla="*/ 39 h 92"/>
                  <a:gd name="T72" fmla="*/ 65 w 88"/>
                  <a:gd name="T73" fmla="*/ 44 h 92"/>
                  <a:gd name="T74" fmla="*/ 50 w 88"/>
                  <a:gd name="T75" fmla="*/ 44 h 92"/>
                  <a:gd name="T76" fmla="*/ 50 w 88"/>
                  <a:gd name="T77" fmla="*/ 48 h 92"/>
                  <a:gd name="T78" fmla="*/ 67 w 88"/>
                  <a:gd name="T79" fmla="*/ 48 h 92"/>
                  <a:gd name="T80" fmla="*/ 67 w 88"/>
                  <a:gd name="T81" fmla="*/ 48 h 92"/>
                  <a:gd name="T82" fmla="*/ 73 w 88"/>
                  <a:gd name="T83" fmla="*/ 61 h 92"/>
                  <a:gd name="T84" fmla="*/ 50 w 88"/>
                  <a:gd name="T85" fmla="*/ 61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8" h="92">
                    <a:moveTo>
                      <a:pt x="88" y="83"/>
                    </a:moveTo>
                    <a:cubicBezTo>
                      <a:pt x="62" y="27"/>
                      <a:pt x="62" y="27"/>
                      <a:pt x="62" y="27"/>
                    </a:cubicBezTo>
                    <a:cubicBezTo>
                      <a:pt x="62" y="25"/>
                      <a:pt x="62" y="13"/>
                      <a:pt x="62" y="4"/>
                    </a:cubicBezTo>
                    <a:cubicBezTo>
                      <a:pt x="64" y="4"/>
                      <a:pt x="64" y="4"/>
                      <a:pt x="64" y="4"/>
                    </a:cubicBezTo>
                    <a:cubicBezTo>
                      <a:pt x="64" y="0"/>
                      <a:pt x="64" y="0"/>
                      <a:pt x="64" y="0"/>
                    </a:cubicBezTo>
                    <a:cubicBezTo>
                      <a:pt x="24" y="0"/>
                      <a:pt x="24" y="0"/>
                      <a:pt x="24" y="0"/>
                    </a:cubicBezTo>
                    <a:cubicBezTo>
                      <a:pt x="24" y="4"/>
                      <a:pt x="24" y="4"/>
                      <a:pt x="24" y="4"/>
                    </a:cubicBezTo>
                    <a:cubicBezTo>
                      <a:pt x="26" y="4"/>
                      <a:pt x="26" y="4"/>
                      <a:pt x="26" y="4"/>
                    </a:cubicBezTo>
                    <a:cubicBezTo>
                      <a:pt x="26" y="27"/>
                      <a:pt x="26" y="27"/>
                      <a:pt x="26" y="27"/>
                    </a:cubicBezTo>
                    <a:cubicBezTo>
                      <a:pt x="0" y="83"/>
                      <a:pt x="0" y="83"/>
                      <a:pt x="0" y="83"/>
                    </a:cubicBezTo>
                    <a:cubicBezTo>
                      <a:pt x="0" y="85"/>
                      <a:pt x="0" y="87"/>
                      <a:pt x="1" y="89"/>
                    </a:cubicBezTo>
                    <a:cubicBezTo>
                      <a:pt x="3" y="91"/>
                      <a:pt x="5" y="92"/>
                      <a:pt x="7" y="92"/>
                    </a:cubicBezTo>
                    <a:cubicBezTo>
                      <a:pt x="81" y="92"/>
                      <a:pt x="81" y="92"/>
                      <a:pt x="81" y="92"/>
                    </a:cubicBezTo>
                    <a:cubicBezTo>
                      <a:pt x="83" y="92"/>
                      <a:pt x="85" y="91"/>
                      <a:pt x="87" y="89"/>
                    </a:cubicBezTo>
                    <a:cubicBezTo>
                      <a:pt x="88" y="87"/>
                      <a:pt x="88" y="85"/>
                      <a:pt x="88" y="83"/>
                    </a:cubicBezTo>
                    <a:close/>
                    <a:moveTo>
                      <a:pt x="55" y="78"/>
                    </a:moveTo>
                    <a:cubicBezTo>
                      <a:pt x="53" y="78"/>
                      <a:pt x="51" y="77"/>
                      <a:pt x="51" y="74"/>
                    </a:cubicBezTo>
                    <a:cubicBezTo>
                      <a:pt x="51" y="72"/>
                      <a:pt x="53" y="70"/>
                      <a:pt x="55" y="70"/>
                    </a:cubicBezTo>
                    <a:cubicBezTo>
                      <a:pt x="57" y="70"/>
                      <a:pt x="59" y="72"/>
                      <a:pt x="59" y="74"/>
                    </a:cubicBezTo>
                    <a:cubicBezTo>
                      <a:pt x="59" y="77"/>
                      <a:pt x="57" y="78"/>
                      <a:pt x="55" y="78"/>
                    </a:cubicBezTo>
                    <a:close/>
                    <a:moveTo>
                      <a:pt x="50" y="61"/>
                    </a:moveTo>
                    <a:cubicBezTo>
                      <a:pt x="50" y="67"/>
                      <a:pt x="46" y="72"/>
                      <a:pt x="40" y="72"/>
                    </a:cubicBezTo>
                    <a:cubicBezTo>
                      <a:pt x="34" y="72"/>
                      <a:pt x="29" y="67"/>
                      <a:pt x="29" y="61"/>
                    </a:cubicBezTo>
                    <a:cubicBezTo>
                      <a:pt x="15" y="61"/>
                      <a:pt x="15" y="61"/>
                      <a:pt x="15" y="61"/>
                    </a:cubicBezTo>
                    <a:cubicBezTo>
                      <a:pt x="30" y="28"/>
                      <a:pt x="30" y="28"/>
                      <a:pt x="30" y="28"/>
                    </a:cubicBezTo>
                    <a:cubicBezTo>
                      <a:pt x="30" y="4"/>
                      <a:pt x="30" y="4"/>
                      <a:pt x="30" y="4"/>
                    </a:cubicBezTo>
                    <a:cubicBezTo>
                      <a:pt x="58" y="4"/>
                      <a:pt x="58" y="4"/>
                      <a:pt x="58" y="4"/>
                    </a:cubicBezTo>
                    <a:cubicBezTo>
                      <a:pt x="57" y="19"/>
                      <a:pt x="58" y="25"/>
                      <a:pt x="58" y="27"/>
                    </a:cubicBezTo>
                    <a:cubicBezTo>
                      <a:pt x="43" y="27"/>
                      <a:pt x="43" y="27"/>
                      <a:pt x="43" y="27"/>
                    </a:cubicBezTo>
                    <a:cubicBezTo>
                      <a:pt x="43" y="31"/>
                      <a:pt x="43" y="31"/>
                      <a:pt x="43" y="31"/>
                    </a:cubicBezTo>
                    <a:cubicBezTo>
                      <a:pt x="59" y="31"/>
                      <a:pt x="59" y="31"/>
                      <a:pt x="59" y="31"/>
                    </a:cubicBezTo>
                    <a:cubicBezTo>
                      <a:pt x="61" y="36"/>
                      <a:pt x="61" y="36"/>
                      <a:pt x="61" y="36"/>
                    </a:cubicBezTo>
                    <a:cubicBezTo>
                      <a:pt x="46" y="36"/>
                      <a:pt x="46" y="36"/>
                      <a:pt x="46" y="36"/>
                    </a:cubicBezTo>
                    <a:cubicBezTo>
                      <a:pt x="46" y="40"/>
                      <a:pt x="46" y="40"/>
                      <a:pt x="46" y="40"/>
                    </a:cubicBezTo>
                    <a:cubicBezTo>
                      <a:pt x="63" y="40"/>
                      <a:pt x="63" y="40"/>
                      <a:pt x="63" y="40"/>
                    </a:cubicBezTo>
                    <a:cubicBezTo>
                      <a:pt x="63" y="39"/>
                      <a:pt x="63" y="39"/>
                      <a:pt x="63" y="39"/>
                    </a:cubicBezTo>
                    <a:cubicBezTo>
                      <a:pt x="65" y="44"/>
                      <a:pt x="65" y="44"/>
                      <a:pt x="65" y="44"/>
                    </a:cubicBezTo>
                    <a:cubicBezTo>
                      <a:pt x="50" y="44"/>
                      <a:pt x="50" y="44"/>
                      <a:pt x="50" y="44"/>
                    </a:cubicBezTo>
                    <a:cubicBezTo>
                      <a:pt x="50" y="48"/>
                      <a:pt x="50" y="48"/>
                      <a:pt x="50" y="48"/>
                    </a:cubicBezTo>
                    <a:cubicBezTo>
                      <a:pt x="67" y="48"/>
                      <a:pt x="67" y="48"/>
                      <a:pt x="67" y="48"/>
                    </a:cubicBezTo>
                    <a:cubicBezTo>
                      <a:pt x="67" y="48"/>
                      <a:pt x="67" y="48"/>
                      <a:pt x="67" y="48"/>
                    </a:cubicBezTo>
                    <a:cubicBezTo>
                      <a:pt x="73" y="61"/>
                      <a:pt x="73" y="61"/>
                      <a:pt x="73" y="61"/>
                    </a:cubicBezTo>
                    <a:lnTo>
                      <a:pt x="50" y="61"/>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 name="Oval 255"/>
              <p:cNvSpPr>
                <a:spLocks noChangeArrowheads="1"/>
              </p:cNvSpPr>
              <p:nvPr userDrawn="1"/>
            </p:nvSpPr>
            <p:spPr bwMode="auto">
              <a:xfrm>
                <a:off x="-73" y="276"/>
                <a:ext cx="15" cy="15"/>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 name="Freeform 256"/>
              <p:cNvSpPr>
                <a:spLocks noEditPoints="1"/>
              </p:cNvSpPr>
              <p:nvPr userDrawn="1"/>
            </p:nvSpPr>
            <p:spPr bwMode="auto">
              <a:xfrm>
                <a:off x="3835" y="1180"/>
                <a:ext cx="507" cy="317"/>
              </a:xfrm>
              <a:custGeom>
                <a:avLst/>
                <a:gdLst>
                  <a:gd name="T0" fmla="*/ 271 w 302"/>
                  <a:gd name="T1" fmla="*/ 189 h 189"/>
                  <a:gd name="T2" fmla="*/ 270 w 302"/>
                  <a:gd name="T3" fmla="*/ 187 h 189"/>
                  <a:gd name="T4" fmla="*/ 2 w 302"/>
                  <a:gd name="T5" fmla="*/ 36 h 189"/>
                  <a:gd name="T6" fmla="*/ 0 w 302"/>
                  <a:gd name="T7" fmla="*/ 36 h 189"/>
                  <a:gd name="T8" fmla="*/ 0 w 302"/>
                  <a:gd name="T9" fmla="*/ 0 h 189"/>
                  <a:gd name="T10" fmla="*/ 2 w 302"/>
                  <a:gd name="T11" fmla="*/ 0 h 189"/>
                  <a:gd name="T12" fmla="*/ 301 w 302"/>
                  <a:gd name="T13" fmla="*/ 168 h 189"/>
                  <a:gd name="T14" fmla="*/ 302 w 302"/>
                  <a:gd name="T15" fmla="*/ 169 h 189"/>
                  <a:gd name="T16" fmla="*/ 271 w 302"/>
                  <a:gd name="T17" fmla="*/ 189 h 189"/>
                  <a:gd name="T18" fmla="*/ 4 w 302"/>
                  <a:gd name="T19" fmla="*/ 33 h 189"/>
                  <a:gd name="T20" fmla="*/ 272 w 302"/>
                  <a:gd name="T21" fmla="*/ 184 h 189"/>
                  <a:gd name="T22" fmla="*/ 297 w 302"/>
                  <a:gd name="T23" fmla="*/ 168 h 189"/>
                  <a:gd name="T24" fmla="*/ 4 w 302"/>
                  <a:gd name="T25" fmla="*/ 3 h 189"/>
                  <a:gd name="T26" fmla="*/ 4 w 302"/>
                  <a:gd name="T27" fmla="*/ 33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2" h="189">
                    <a:moveTo>
                      <a:pt x="271" y="189"/>
                    </a:moveTo>
                    <a:cubicBezTo>
                      <a:pt x="270" y="187"/>
                      <a:pt x="270" y="187"/>
                      <a:pt x="270" y="187"/>
                    </a:cubicBezTo>
                    <a:cubicBezTo>
                      <a:pt x="212" y="94"/>
                      <a:pt x="112" y="37"/>
                      <a:pt x="2" y="36"/>
                    </a:cubicBezTo>
                    <a:cubicBezTo>
                      <a:pt x="0" y="36"/>
                      <a:pt x="0" y="36"/>
                      <a:pt x="0" y="36"/>
                    </a:cubicBezTo>
                    <a:cubicBezTo>
                      <a:pt x="0" y="0"/>
                      <a:pt x="0" y="0"/>
                      <a:pt x="0" y="0"/>
                    </a:cubicBezTo>
                    <a:cubicBezTo>
                      <a:pt x="2" y="0"/>
                      <a:pt x="2" y="0"/>
                      <a:pt x="2" y="0"/>
                    </a:cubicBezTo>
                    <a:cubicBezTo>
                      <a:pt x="125" y="1"/>
                      <a:pt x="237" y="63"/>
                      <a:pt x="301" y="168"/>
                    </a:cubicBezTo>
                    <a:cubicBezTo>
                      <a:pt x="302" y="169"/>
                      <a:pt x="302" y="169"/>
                      <a:pt x="302" y="169"/>
                    </a:cubicBezTo>
                    <a:lnTo>
                      <a:pt x="271" y="189"/>
                    </a:lnTo>
                    <a:close/>
                    <a:moveTo>
                      <a:pt x="4" y="33"/>
                    </a:moveTo>
                    <a:cubicBezTo>
                      <a:pt x="113" y="34"/>
                      <a:pt x="214" y="91"/>
                      <a:pt x="272" y="184"/>
                    </a:cubicBezTo>
                    <a:cubicBezTo>
                      <a:pt x="297" y="168"/>
                      <a:pt x="297" y="168"/>
                      <a:pt x="297" y="168"/>
                    </a:cubicBezTo>
                    <a:cubicBezTo>
                      <a:pt x="233" y="66"/>
                      <a:pt x="124" y="5"/>
                      <a:pt x="4" y="3"/>
                    </a:cubicBezTo>
                    <a:lnTo>
                      <a:pt x="4" y="33"/>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 name="Freeform 257"/>
              <p:cNvSpPr>
                <a:spLocks noEditPoints="1"/>
              </p:cNvSpPr>
              <p:nvPr userDrawn="1"/>
            </p:nvSpPr>
            <p:spPr bwMode="auto">
              <a:xfrm>
                <a:off x="3348" y="1289"/>
                <a:ext cx="971" cy="968"/>
              </a:xfrm>
              <a:custGeom>
                <a:avLst/>
                <a:gdLst>
                  <a:gd name="T0" fmla="*/ 279 w 578"/>
                  <a:gd name="T1" fmla="*/ 576 h 576"/>
                  <a:gd name="T2" fmla="*/ 327 w 578"/>
                  <a:gd name="T3" fmla="*/ 571 h 576"/>
                  <a:gd name="T4" fmla="*/ 256 w 578"/>
                  <a:gd name="T5" fmla="*/ 572 h 576"/>
                  <a:gd name="T6" fmla="*/ 336 w 578"/>
                  <a:gd name="T7" fmla="*/ 572 h 576"/>
                  <a:gd name="T8" fmla="*/ 358 w 578"/>
                  <a:gd name="T9" fmla="*/ 566 h 576"/>
                  <a:gd name="T10" fmla="*/ 195 w 578"/>
                  <a:gd name="T11" fmla="*/ 559 h 576"/>
                  <a:gd name="T12" fmla="*/ 396 w 578"/>
                  <a:gd name="T13" fmla="*/ 555 h 576"/>
                  <a:gd name="T14" fmla="*/ 187 w 578"/>
                  <a:gd name="T15" fmla="*/ 557 h 576"/>
                  <a:gd name="T16" fmla="*/ 164 w 578"/>
                  <a:gd name="T17" fmla="*/ 548 h 576"/>
                  <a:gd name="T18" fmla="*/ 438 w 578"/>
                  <a:gd name="T19" fmla="*/ 532 h 576"/>
                  <a:gd name="T20" fmla="*/ 145 w 578"/>
                  <a:gd name="T21" fmla="*/ 534 h 576"/>
                  <a:gd name="T22" fmla="*/ 446 w 578"/>
                  <a:gd name="T23" fmla="*/ 529 h 576"/>
                  <a:gd name="T24" fmla="*/ 465 w 578"/>
                  <a:gd name="T25" fmla="*/ 515 h 576"/>
                  <a:gd name="T26" fmla="*/ 94 w 578"/>
                  <a:gd name="T27" fmla="*/ 498 h 576"/>
                  <a:gd name="T28" fmla="*/ 495 w 578"/>
                  <a:gd name="T29" fmla="*/ 490 h 576"/>
                  <a:gd name="T30" fmla="*/ 88 w 578"/>
                  <a:gd name="T31" fmla="*/ 494 h 576"/>
                  <a:gd name="T32" fmla="*/ 70 w 578"/>
                  <a:gd name="T33" fmla="*/ 476 h 576"/>
                  <a:gd name="T34" fmla="*/ 524 w 578"/>
                  <a:gd name="T35" fmla="*/ 452 h 576"/>
                  <a:gd name="T36" fmla="*/ 57 w 578"/>
                  <a:gd name="T37" fmla="*/ 456 h 576"/>
                  <a:gd name="T38" fmla="*/ 530 w 578"/>
                  <a:gd name="T39" fmla="*/ 446 h 576"/>
                  <a:gd name="T40" fmla="*/ 542 w 578"/>
                  <a:gd name="T41" fmla="*/ 426 h 576"/>
                  <a:gd name="T42" fmla="*/ 25 w 578"/>
                  <a:gd name="T43" fmla="*/ 402 h 576"/>
                  <a:gd name="T44" fmla="*/ 559 w 578"/>
                  <a:gd name="T45" fmla="*/ 391 h 576"/>
                  <a:gd name="T46" fmla="*/ 22 w 578"/>
                  <a:gd name="T47" fmla="*/ 396 h 576"/>
                  <a:gd name="T48" fmla="*/ 13 w 578"/>
                  <a:gd name="T49" fmla="*/ 372 h 576"/>
                  <a:gd name="T50" fmla="*/ 570 w 578"/>
                  <a:gd name="T51" fmla="*/ 345 h 576"/>
                  <a:gd name="T52" fmla="*/ 9 w 578"/>
                  <a:gd name="T53" fmla="*/ 349 h 576"/>
                  <a:gd name="T54" fmla="*/ 573 w 578"/>
                  <a:gd name="T55" fmla="*/ 337 h 576"/>
                  <a:gd name="T56" fmla="*/ 576 w 578"/>
                  <a:gd name="T57" fmla="*/ 313 h 576"/>
                  <a:gd name="T58" fmla="*/ 1 w 578"/>
                  <a:gd name="T59" fmla="*/ 287 h 576"/>
                  <a:gd name="T60" fmla="*/ 577 w 578"/>
                  <a:gd name="T61" fmla="*/ 273 h 576"/>
                  <a:gd name="T62" fmla="*/ 3 w 578"/>
                  <a:gd name="T63" fmla="*/ 264 h 576"/>
                  <a:gd name="T64" fmla="*/ 576 w 578"/>
                  <a:gd name="T65" fmla="*/ 266 h 576"/>
                  <a:gd name="T66" fmla="*/ 572 w 578"/>
                  <a:gd name="T67" fmla="*/ 241 h 576"/>
                  <a:gd name="T68" fmla="*/ 9 w 578"/>
                  <a:gd name="T69" fmla="*/ 217 h 576"/>
                  <a:gd name="T70" fmla="*/ 570 w 578"/>
                  <a:gd name="T71" fmla="*/ 217 h 576"/>
                  <a:gd name="T72" fmla="*/ 13 w 578"/>
                  <a:gd name="T73" fmla="*/ 209 h 576"/>
                  <a:gd name="T74" fmla="*/ 20 w 578"/>
                  <a:gd name="T75" fmla="*/ 187 h 576"/>
                  <a:gd name="T76" fmla="*/ 546 w 578"/>
                  <a:gd name="T77" fmla="*/ 159 h 576"/>
                  <a:gd name="T78" fmla="*/ 37 w 578"/>
                  <a:gd name="T79" fmla="*/ 152 h 576"/>
                  <a:gd name="T80" fmla="*/ 543 w 578"/>
                  <a:gd name="T81" fmla="*/ 153 h 576"/>
                  <a:gd name="T82" fmla="*/ 529 w 578"/>
                  <a:gd name="T83" fmla="*/ 132 h 576"/>
                  <a:gd name="T84" fmla="*/ 61 w 578"/>
                  <a:gd name="T85" fmla="*/ 111 h 576"/>
                  <a:gd name="T86" fmla="*/ 517 w 578"/>
                  <a:gd name="T87" fmla="*/ 111 h 576"/>
                  <a:gd name="T88" fmla="*/ 68 w 578"/>
                  <a:gd name="T89" fmla="*/ 106 h 576"/>
                  <a:gd name="T90" fmla="*/ 83 w 578"/>
                  <a:gd name="T91" fmla="*/ 88 h 576"/>
                  <a:gd name="T92" fmla="*/ 473 w 578"/>
                  <a:gd name="T93" fmla="*/ 67 h 576"/>
                  <a:gd name="T94" fmla="*/ 113 w 578"/>
                  <a:gd name="T95" fmla="*/ 63 h 576"/>
                  <a:gd name="T96" fmla="*/ 466 w 578"/>
                  <a:gd name="T97" fmla="*/ 63 h 576"/>
                  <a:gd name="T98" fmla="*/ 446 w 578"/>
                  <a:gd name="T99" fmla="*/ 49 h 576"/>
                  <a:gd name="T100" fmla="*/ 152 w 578"/>
                  <a:gd name="T101" fmla="*/ 35 h 576"/>
                  <a:gd name="T102" fmla="*/ 427 w 578"/>
                  <a:gd name="T103" fmla="*/ 35 h 576"/>
                  <a:gd name="T104" fmla="*/ 161 w 578"/>
                  <a:gd name="T105" fmla="*/ 33 h 576"/>
                  <a:gd name="T106" fmla="*/ 181 w 578"/>
                  <a:gd name="T107" fmla="*/ 22 h 576"/>
                  <a:gd name="T108" fmla="*/ 368 w 578"/>
                  <a:gd name="T109" fmla="*/ 12 h 576"/>
                  <a:gd name="T110" fmla="*/ 219 w 578"/>
                  <a:gd name="T111" fmla="*/ 11 h 576"/>
                  <a:gd name="T112" fmla="*/ 360 w 578"/>
                  <a:gd name="T113" fmla="*/ 11 h 576"/>
                  <a:gd name="T114" fmla="*/ 337 w 578"/>
                  <a:gd name="T115" fmla="*/ 6 h 576"/>
                  <a:gd name="T116" fmla="*/ 265 w 578"/>
                  <a:gd name="T117" fmla="*/ 1 h 576"/>
                  <a:gd name="T118" fmla="*/ 314 w 578"/>
                  <a:gd name="T119" fmla="*/ 1 h 576"/>
                  <a:gd name="T120" fmla="*/ 289 w 578"/>
                  <a:gd name="T121" fmla="*/ 2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8" h="576">
                    <a:moveTo>
                      <a:pt x="289" y="576"/>
                    </a:moveTo>
                    <a:cubicBezTo>
                      <a:pt x="289" y="576"/>
                      <a:pt x="288" y="575"/>
                      <a:pt x="288" y="575"/>
                    </a:cubicBezTo>
                    <a:cubicBezTo>
                      <a:pt x="288" y="574"/>
                      <a:pt x="288" y="573"/>
                      <a:pt x="289" y="573"/>
                    </a:cubicBezTo>
                    <a:cubicBezTo>
                      <a:pt x="289" y="573"/>
                      <a:pt x="289" y="573"/>
                      <a:pt x="289" y="573"/>
                    </a:cubicBezTo>
                    <a:cubicBezTo>
                      <a:pt x="294" y="573"/>
                      <a:pt x="298" y="573"/>
                      <a:pt x="303" y="573"/>
                    </a:cubicBezTo>
                    <a:cubicBezTo>
                      <a:pt x="304" y="573"/>
                      <a:pt x="304" y="574"/>
                      <a:pt x="304" y="574"/>
                    </a:cubicBezTo>
                    <a:cubicBezTo>
                      <a:pt x="304" y="575"/>
                      <a:pt x="304" y="575"/>
                      <a:pt x="303" y="575"/>
                    </a:cubicBezTo>
                    <a:cubicBezTo>
                      <a:pt x="299" y="576"/>
                      <a:pt x="294" y="576"/>
                      <a:pt x="289" y="576"/>
                    </a:cubicBezTo>
                    <a:close/>
                    <a:moveTo>
                      <a:pt x="279" y="576"/>
                    </a:moveTo>
                    <a:cubicBezTo>
                      <a:pt x="279" y="576"/>
                      <a:pt x="279" y="576"/>
                      <a:pt x="279" y="576"/>
                    </a:cubicBezTo>
                    <a:cubicBezTo>
                      <a:pt x="275" y="575"/>
                      <a:pt x="270" y="575"/>
                      <a:pt x="265" y="575"/>
                    </a:cubicBezTo>
                    <a:cubicBezTo>
                      <a:pt x="264" y="575"/>
                      <a:pt x="264" y="574"/>
                      <a:pt x="264" y="574"/>
                    </a:cubicBezTo>
                    <a:cubicBezTo>
                      <a:pt x="264" y="573"/>
                      <a:pt x="265" y="572"/>
                      <a:pt x="265" y="572"/>
                    </a:cubicBezTo>
                    <a:cubicBezTo>
                      <a:pt x="270" y="573"/>
                      <a:pt x="275" y="573"/>
                      <a:pt x="280" y="573"/>
                    </a:cubicBezTo>
                    <a:cubicBezTo>
                      <a:pt x="280" y="573"/>
                      <a:pt x="281" y="574"/>
                      <a:pt x="281" y="574"/>
                    </a:cubicBezTo>
                    <a:cubicBezTo>
                      <a:pt x="281" y="575"/>
                      <a:pt x="280" y="576"/>
                      <a:pt x="279" y="576"/>
                    </a:cubicBezTo>
                    <a:close/>
                    <a:moveTo>
                      <a:pt x="313" y="575"/>
                    </a:moveTo>
                    <a:cubicBezTo>
                      <a:pt x="312" y="575"/>
                      <a:pt x="312" y="574"/>
                      <a:pt x="311" y="574"/>
                    </a:cubicBezTo>
                    <a:cubicBezTo>
                      <a:pt x="311" y="573"/>
                      <a:pt x="312" y="573"/>
                      <a:pt x="313" y="572"/>
                    </a:cubicBezTo>
                    <a:cubicBezTo>
                      <a:pt x="317" y="572"/>
                      <a:pt x="322" y="572"/>
                      <a:pt x="327" y="571"/>
                    </a:cubicBezTo>
                    <a:cubicBezTo>
                      <a:pt x="327" y="571"/>
                      <a:pt x="328" y="571"/>
                      <a:pt x="328" y="572"/>
                    </a:cubicBezTo>
                    <a:cubicBezTo>
                      <a:pt x="328" y="573"/>
                      <a:pt x="328" y="573"/>
                      <a:pt x="327" y="573"/>
                    </a:cubicBezTo>
                    <a:cubicBezTo>
                      <a:pt x="322" y="574"/>
                      <a:pt x="318" y="574"/>
                      <a:pt x="313" y="575"/>
                    </a:cubicBezTo>
                    <a:cubicBezTo>
                      <a:pt x="313" y="575"/>
                      <a:pt x="313" y="575"/>
                      <a:pt x="313" y="575"/>
                    </a:cubicBezTo>
                    <a:close/>
                    <a:moveTo>
                      <a:pt x="256" y="574"/>
                    </a:moveTo>
                    <a:cubicBezTo>
                      <a:pt x="256" y="574"/>
                      <a:pt x="256" y="574"/>
                      <a:pt x="256" y="574"/>
                    </a:cubicBezTo>
                    <a:cubicBezTo>
                      <a:pt x="251" y="573"/>
                      <a:pt x="246" y="573"/>
                      <a:pt x="241" y="572"/>
                    </a:cubicBezTo>
                    <a:cubicBezTo>
                      <a:pt x="241" y="572"/>
                      <a:pt x="240" y="571"/>
                      <a:pt x="241" y="571"/>
                    </a:cubicBezTo>
                    <a:cubicBezTo>
                      <a:pt x="241" y="570"/>
                      <a:pt x="241" y="569"/>
                      <a:pt x="242" y="570"/>
                    </a:cubicBezTo>
                    <a:cubicBezTo>
                      <a:pt x="247" y="570"/>
                      <a:pt x="251" y="571"/>
                      <a:pt x="256" y="572"/>
                    </a:cubicBezTo>
                    <a:cubicBezTo>
                      <a:pt x="257" y="572"/>
                      <a:pt x="257" y="572"/>
                      <a:pt x="257" y="573"/>
                    </a:cubicBezTo>
                    <a:cubicBezTo>
                      <a:pt x="257" y="573"/>
                      <a:pt x="256" y="574"/>
                      <a:pt x="256" y="574"/>
                    </a:cubicBezTo>
                    <a:close/>
                    <a:moveTo>
                      <a:pt x="336" y="572"/>
                    </a:moveTo>
                    <a:cubicBezTo>
                      <a:pt x="336" y="572"/>
                      <a:pt x="335" y="572"/>
                      <a:pt x="335" y="571"/>
                    </a:cubicBezTo>
                    <a:cubicBezTo>
                      <a:pt x="335" y="570"/>
                      <a:pt x="335" y="570"/>
                      <a:pt x="336" y="570"/>
                    </a:cubicBezTo>
                    <a:cubicBezTo>
                      <a:pt x="341" y="569"/>
                      <a:pt x="345" y="568"/>
                      <a:pt x="350" y="567"/>
                    </a:cubicBezTo>
                    <a:cubicBezTo>
                      <a:pt x="351" y="567"/>
                      <a:pt x="351" y="567"/>
                      <a:pt x="351" y="568"/>
                    </a:cubicBezTo>
                    <a:cubicBezTo>
                      <a:pt x="352" y="569"/>
                      <a:pt x="351" y="569"/>
                      <a:pt x="350" y="569"/>
                    </a:cubicBezTo>
                    <a:cubicBezTo>
                      <a:pt x="346" y="570"/>
                      <a:pt x="341" y="571"/>
                      <a:pt x="336" y="572"/>
                    </a:cubicBezTo>
                    <a:cubicBezTo>
                      <a:pt x="336" y="572"/>
                      <a:pt x="336" y="572"/>
                      <a:pt x="336" y="572"/>
                    </a:cubicBezTo>
                    <a:close/>
                    <a:moveTo>
                      <a:pt x="232" y="570"/>
                    </a:moveTo>
                    <a:cubicBezTo>
                      <a:pt x="232" y="570"/>
                      <a:pt x="232" y="570"/>
                      <a:pt x="232" y="570"/>
                    </a:cubicBezTo>
                    <a:cubicBezTo>
                      <a:pt x="227" y="569"/>
                      <a:pt x="223" y="568"/>
                      <a:pt x="218" y="567"/>
                    </a:cubicBezTo>
                    <a:cubicBezTo>
                      <a:pt x="218" y="567"/>
                      <a:pt x="217" y="566"/>
                      <a:pt x="217" y="566"/>
                    </a:cubicBezTo>
                    <a:cubicBezTo>
                      <a:pt x="217" y="565"/>
                      <a:pt x="218" y="565"/>
                      <a:pt x="219" y="565"/>
                    </a:cubicBezTo>
                    <a:cubicBezTo>
                      <a:pt x="223" y="566"/>
                      <a:pt x="228" y="567"/>
                      <a:pt x="233" y="568"/>
                    </a:cubicBezTo>
                    <a:cubicBezTo>
                      <a:pt x="233" y="568"/>
                      <a:pt x="234" y="569"/>
                      <a:pt x="234" y="569"/>
                    </a:cubicBezTo>
                    <a:cubicBezTo>
                      <a:pt x="233" y="570"/>
                      <a:pt x="233" y="570"/>
                      <a:pt x="232" y="570"/>
                    </a:cubicBezTo>
                    <a:close/>
                    <a:moveTo>
                      <a:pt x="359" y="567"/>
                    </a:moveTo>
                    <a:cubicBezTo>
                      <a:pt x="359" y="567"/>
                      <a:pt x="358" y="567"/>
                      <a:pt x="358" y="566"/>
                    </a:cubicBezTo>
                    <a:cubicBezTo>
                      <a:pt x="358" y="566"/>
                      <a:pt x="359" y="565"/>
                      <a:pt x="359" y="565"/>
                    </a:cubicBezTo>
                    <a:cubicBezTo>
                      <a:pt x="364" y="564"/>
                      <a:pt x="368" y="562"/>
                      <a:pt x="373" y="561"/>
                    </a:cubicBezTo>
                    <a:cubicBezTo>
                      <a:pt x="374" y="561"/>
                      <a:pt x="374" y="561"/>
                      <a:pt x="374" y="562"/>
                    </a:cubicBezTo>
                    <a:cubicBezTo>
                      <a:pt x="375" y="562"/>
                      <a:pt x="374" y="563"/>
                      <a:pt x="374" y="563"/>
                    </a:cubicBezTo>
                    <a:cubicBezTo>
                      <a:pt x="369" y="565"/>
                      <a:pt x="364" y="566"/>
                      <a:pt x="360" y="567"/>
                    </a:cubicBezTo>
                    <a:cubicBezTo>
                      <a:pt x="360" y="567"/>
                      <a:pt x="360" y="567"/>
                      <a:pt x="359" y="567"/>
                    </a:cubicBezTo>
                    <a:close/>
                    <a:moveTo>
                      <a:pt x="209" y="565"/>
                    </a:moveTo>
                    <a:cubicBezTo>
                      <a:pt x="209" y="565"/>
                      <a:pt x="209" y="565"/>
                      <a:pt x="209" y="565"/>
                    </a:cubicBezTo>
                    <a:cubicBezTo>
                      <a:pt x="204" y="563"/>
                      <a:pt x="200" y="562"/>
                      <a:pt x="195" y="560"/>
                    </a:cubicBezTo>
                    <a:cubicBezTo>
                      <a:pt x="195" y="560"/>
                      <a:pt x="194" y="559"/>
                      <a:pt x="195" y="559"/>
                    </a:cubicBezTo>
                    <a:cubicBezTo>
                      <a:pt x="195" y="558"/>
                      <a:pt x="195" y="558"/>
                      <a:pt x="196" y="558"/>
                    </a:cubicBezTo>
                    <a:cubicBezTo>
                      <a:pt x="201" y="560"/>
                      <a:pt x="205" y="561"/>
                      <a:pt x="210" y="562"/>
                    </a:cubicBezTo>
                    <a:cubicBezTo>
                      <a:pt x="210" y="562"/>
                      <a:pt x="211" y="563"/>
                      <a:pt x="210" y="564"/>
                    </a:cubicBezTo>
                    <a:cubicBezTo>
                      <a:pt x="210" y="564"/>
                      <a:pt x="210" y="565"/>
                      <a:pt x="209" y="565"/>
                    </a:cubicBezTo>
                    <a:close/>
                    <a:moveTo>
                      <a:pt x="382" y="560"/>
                    </a:moveTo>
                    <a:cubicBezTo>
                      <a:pt x="382" y="560"/>
                      <a:pt x="381" y="560"/>
                      <a:pt x="381" y="560"/>
                    </a:cubicBezTo>
                    <a:cubicBezTo>
                      <a:pt x="381" y="559"/>
                      <a:pt x="381" y="558"/>
                      <a:pt x="382" y="558"/>
                    </a:cubicBezTo>
                    <a:cubicBezTo>
                      <a:pt x="386" y="557"/>
                      <a:pt x="391" y="555"/>
                      <a:pt x="395" y="553"/>
                    </a:cubicBezTo>
                    <a:cubicBezTo>
                      <a:pt x="396" y="553"/>
                      <a:pt x="397" y="553"/>
                      <a:pt x="397" y="554"/>
                    </a:cubicBezTo>
                    <a:cubicBezTo>
                      <a:pt x="397" y="554"/>
                      <a:pt x="397" y="555"/>
                      <a:pt x="396" y="555"/>
                    </a:cubicBezTo>
                    <a:cubicBezTo>
                      <a:pt x="392" y="557"/>
                      <a:pt x="387" y="559"/>
                      <a:pt x="383" y="560"/>
                    </a:cubicBezTo>
                    <a:cubicBezTo>
                      <a:pt x="383" y="560"/>
                      <a:pt x="382" y="560"/>
                      <a:pt x="382" y="560"/>
                    </a:cubicBezTo>
                    <a:close/>
                    <a:moveTo>
                      <a:pt x="187" y="557"/>
                    </a:moveTo>
                    <a:cubicBezTo>
                      <a:pt x="187" y="557"/>
                      <a:pt x="186" y="557"/>
                      <a:pt x="186" y="557"/>
                    </a:cubicBezTo>
                    <a:cubicBezTo>
                      <a:pt x="182" y="555"/>
                      <a:pt x="177" y="553"/>
                      <a:pt x="173" y="552"/>
                    </a:cubicBezTo>
                    <a:cubicBezTo>
                      <a:pt x="173" y="551"/>
                      <a:pt x="172" y="551"/>
                      <a:pt x="173" y="550"/>
                    </a:cubicBezTo>
                    <a:cubicBezTo>
                      <a:pt x="173" y="549"/>
                      <a:pt x="173" y="549"/>
                      <a:pt x="174" y="549"/>
                    </a:cubicBezTo>
                    <a:cubicBezTo>
                      <a:pt x="178" y="551"/>
                      <a:pt x="183" y="553"/>
                      <a:pt x="187" y="555"/>
                    </a:cubicBezTo>
                    <a:cubicBezTo>
                      <a:pt x="188" y="555"/>
                      <a:pt x="188" y="556"/>
                      <a:pt x="188" y="556"/>
                    </a:cubicBezTo>
                    <a:cubicBezTo>
                      <a:pt x="188" y="557"/>
                      <a:pt x="187" y="557"/>
                      <a:pt x="187" y="557"/>
                    </a:cubicBezTo>
                    <a:close/>
                    <a:moveTo>
                      <a:pt x="404" y="552"/>
                    </a:moveTo>
                    <a:cubicBezTo>
                      <a:pt x="404" y="552"/>
                      <a:pt x="404" y="552"/>
                      <a:pt x="403" y="551"/>
                    </a:cubicBezTo>
                    <a:cubicBezTo>
                      <a:pt x="403" y="551"/>
                      <a:pt x="403" y="550"/>
                      <a:pt x="404" y="550"/>
                    </a:cubicBezTo>
                    <a:cubicBezTo>
                      <a:pt x="408" y="548"/>
                      <a:pt x="413" y="546"/>
                      <a:pt x="417" y="544"/>
                    </a:cubicBezTo>
                    <a:cubicBezTo>
                      <a:pt x="417" y="543"/>
                      <a:pt x="418" y="543"/>
                      <a:pt x="418" y="544"/>
                    </a:cubicBezTo>
                    <a:cubicBezTo>
                      <a:pt x="419" y="545"/>
                      <a:pt x="419" y="545"/>
                      <a:pt x="418" y="546"/>
                    </a:cubicBezTo>
                    <a:cubicBezTo>
                      <a:pt x="414" y="548"/>
                      <a:pt x="409" y="550"/>
                      <a:pt x="405" y="552"/>
                    </a:cubicBezTo>
                    <a:cubicBezTo>
                      <a:pt x="405" y="552"/>
                      <a:pt x="405" y="552"/>
                      <a:pt x="404" y="552"/>
                    </a:cubicBezTo>
                    <a:close/>
                    <a:moveTo>
                      <a:pt x="165" y="548"/>
                    </a:moveTo>
                    <a:cubicBezTo>
                      <a:pt x="165" y="548"/>
                      <a:pt x="165" y="548"/>
                      <a:pt x="164" y="548"/>
                    </a:cubicBezTo>
                    <a:cubicBezTo>
                      <a:pt x="160" y="546"/>
                      <a:pt x="156" y="543"/>
                      <a:pt x="152" y="541"/>
                    </a:cubicBezTo>
                    <a:cubicBezTo>
                      <a:pt x="151" y="541"/>
                      <a:pt x="151" y="540"/>
                      <a:pt x="151" y="540"/>
                    </a:cubicBezTo>
                    <a:cubicBezTo>
                      <a:pt x="152" y="539"/>
                      <a:pt x="152" y="539"/>
                      <a:pt x="153" y="539"/>
                    </a:cubicBezTo>
                    <a:cubicBezTo>
                      <a:pt x="157" y="541"/>
                      <a:pt x="161" y="543"/>
                      <a:pt x="166" y="545"/>
                    </a:cubicBezTo>
                    <a:cubicBezTo>
                      <a:pt x="166" y="546"/>
                      <a:pt x="166" y="546"/>
                      <a:pt x="166" y="547"/>
                    </a:cubicBezTo>
                    <a:cubicBezTo>
                      <a:pt x="166" y="547"/>
                      <a:pt x="165" y="548"/>
                      <a:pt x="165" y="548"/>
                    </a:cubicBezTo>
                    <a:close/>
                    <a:moveTo>
                      <a:pt x="426" y="541"/>
                    </a:moveTo>
                    <a:cubicBezTo>
                      <a:pt x="425" y="541"/>
                      <a:pt x="425" y="541"/>
                      <a:pt x="425" y="541"/>
                    </a:cubicBezTo>
                    <a:cubicBezTo>
                      <a:pt x="424" y="540"/>
                      <a:pt x="425" y="540"/>
                      <a:pt x="425" y="539"/>
                    </a:cubicBezTo>
                    <a:cubicBezTo>
                      <a:pt x="429" y="537"/>
                      <a:pt x="434" y="535"/>
                      <a:pt x="438" y="532"/>
                    </a:cubicBezTo>
                    <a:cubicBezTo>
                      <a:pt x="438" y="532"/>
                      <a:pt x="439" y="532"/>
                      <a:pt x="439" y="533"/>
                    </a:cubicBezTo>
                    <a:cubicBezTo>
                      <a:pt x="440" y="533"/>
                      <a:pt x="439" y="534"/>
                      <a:pt x="439" y="534"/>
                    </a:cubicBezTo>
                    <a:cubicBezTo>
                      <a:pt x="435" y="537"/>
                      <a:pt x="431" y="539"/>
                      <a:pt x="426" y="541"/>
                    </a:cubicBezTo>
                    <a:cubicBezTo>
                      <a:pt x="426" y="541"/>
                      <a:pt x="426" y="541"/>
                      <a:pt x="426" y="541"/>
                    </a:cubicBezTo>
                    <a:close/>
                    <a:moveTo>
                      <a:pt x="144" y="537"/>
                    </a:moveTo>
                    <a:cubicBezTo>
                      <a:pt x="144" y="537"/>
                      <a:pt x="144" y="537"/>
                      <a:pt x="143" y="536"/>
                    </a:cubicBezTo>
                    <a:cubicBezTo>
                      <a:pt x="139" y="534"/>
                      <a:pt x="135" y="532"/>
                      <a:pt x="131" y="529"/>
                    </a:cubicBezTo>
                    <a:cubicBezTo>
                      <a:pt x="131" y="529"/>
                      <a:pt x="131" y="528"/>
                      <a:pt x="131" y="527"/>
                    </a:cubicBezTo>
                    <a:cubicBezTo>
                      <a:pt x="131" y="527"/>
                      <a:pt x="132" y="527"/>
                      <a:pt x="133" y="527"/>
                    </a:cubicBezTo>
                    <a:cubicBezTo>
                      <a:pt x="137" y="530"/>
                      <a:pt x="141" y="532"/>
                      <a:pt x="145" y="534"/>
                    </a:cubicBezTo>
                    <a:cubicBezTo>
                      <a:pt x="145" y="535"/>
                      <a:pt x="145" y="535"/>
                      <a:pt x="145" y="536"/>
                    </a:cubicBezTo>
                    <a:cubicBezTo>
                      <a:pt x="145" y="536"/>
                      <a:pt x="144" y="537"/>
                      <a:pt x="144" y="537"/>
                    </a:cubicBezTo>
                    <a:close/>
                    <a:moveTo>
                      <a:pt x="446" y="529"/>
                    </a:moveTo>
                    <a:cubicBezTo>
                      <a:pt x="446" y="529"/>
                      <a:pt x="446" y="529"/>
                      <a:pt x="445" y="529"/>
                    </a:cubicBezTo>
                    <a:cubicBezTo>
                      <a:pt x="445" y="528"/>
                      <a:pt x="445" y="527"/>
                      <a:pt x="446" y="527"/>
                    </a:cubicBezTo>
                    <a:cubicBezTo>
                      <a:pt x="450" y="525"/>
                      <a:pt x="454" y="522"/>
                      <a:pt x="457" y="519"/>
                    </a:cubicBezTo>
                    <a:cubicBezTo>
                      <a:pt x="458" y="519"/>
                      <a:pt x="459" y="519"/>
                      <a:pt x="459" y="519"/>
                    </a:cubicBezTo>
                    <a:cubicBezTo>
                      <a:pt x="459" y="520"/>
                      <a:pt x="459" y="521"/>
                      <a:pt x="459" y="521"/>
                    </a:cubicBezTo>
                    <a:cubicBezTo>
                      <a:pt x="455" y="524"/>
                      <a:pt x="451" y="527"/>
                      <a:pt x="447" y="529"/>
                    </a:cubicBezTo>
                    <a:cubicBezTo>
                      <a:pt x="447" y="529"/>
                      <a:pt x="447" y="529"/>
                      <a:pt x="446" y="529"/>
                    </a:cubicBezTo>
                    <a:close/>
                    <a:moveTo>
                      <a:pt x="124" y="524"/>
                    </a:moveTo>
                    <a:cubicBezTo>
                      <a:pt x="124" y="524"/>
                      <a:pt x="124" y="524"/>
                      <a:pt x="123" y="524"/>
                    </a:cubicBezTo>
                    <a:cubicBezTo>
                      <a:pt x="119" y="521"/>
                      <a:pt x="116" y="518"/>
                      <a:pt x="112" y="515"/>
                    </a:cubicBezTo>
                    <a:cubicBezTo>
                      <a:pt x="111" y="515"/>
                      <a:pt x="111" y="514"/>
                      <a:pt x="112" y="514"/>
                    </a:cubicBezTo>
                    <a:cubicBezTo>
                      <a:pt x="112" y="513"/>
                      <a:pt x="113" y="513"/>
                      <a:pt x="113" y="513"/>
                    </a:cubicBezTo>
                    <a:cubicBezTo>
                      <a:pt x="117" y="516"/>
                      <a:pt x="121" y="519"/>
                      <a:pt x="125" y="522"/>
                    </a:cubicBezTo>
                    <a:cubicBezTo>
                      <a:pt x="125" y="522"/>
                      <a:pt x="125" y="523"/>
                      <a:pt x="125" y="523"/>
                    </a:cubicBezTo>
                    <a:cubicBezTo>
                      <a:pt x="125" y="524"/>
                      <a:pt x="124" y="524"/>
                      <a:pt x="124" y="524"/>
                    </a:cubicBezTo>
                    <a:close/>
                    <a:moveTo>
                      <a:pt x="466" y="516"/>
                    </a:moveTo>
                    <a:cubicBezTo>
                      <a:pt x="465" y="516"/>
                      <a:pt x="465" y="515"/>
                      <a:pt x="465" y="515"/>
                    </a:cubicBezTo>
                    <a:cubicBezTo>
                      <a:pt x="464" y="515"/>
                      <a:pt x="464" y="514"/>
                      <a:pt x="465" y="513"/>
                    </a:cubicBezTo>
                    <a:cubicBezTo>
                      <a:pt x="469" y="511"/>
                      <a:pt x="472" y="508"/>
                      <a:pt x="476" y="504"/>
                    </a:cubicBezTo>
                    <a:cubicBezTo>
                      <a:pt x="476" y="504"/>
                      <a:pt x="477" y="504"/>
                      <a:pt x="478" y="505"/>
                    </a:cubicBezTo>
                    <a:cubicBezTo>
                      <a:pt x="478" y="505"/>
                      <a:pt x="478" y="506"/>
                      <a:pt x="477" y="506"/>
                    </a:cubicBezTo>
                    <a:cubicBezTo>
                      <a:pt x="474" y="509"/>
                      <a:pt x="470" y="512"/>
                      <a:pt x="466" y="515"/>
                    </a:cubicBezTo>
                    <a:cubicBezTo>
                      <a:pt x="466" y="515"/>
                      <a:pt x="466" y="516"/>
                      <a:pt x="466" y="516"/>
                    </a:cubicBezTo>
                    <a:close/>
                    <a:moveTo>
                      <a:pt x="105" y="510"/>
                    </a:moveTo>
                    <a:cubicBezTo>
                      <a:pt x="105" y="510"/>
                      <a:pt x="105" y="509"/>
                      <a:pt x="104" y="509"/>
                    </a:cubicBezTo>
                    <a:cubicBezTo>
                      <a:pt x="101" y="506"/>
                      <a:pt x="97" y="503"/>
                      <a:pt x="94" y="500"/>
                    </a:cubicBezTo>
                    <a:cubicBezTo>
                      <a:pt x="93" y="499"/>
                      <a:pt x="93" y="499"/>
                      <a:pt x="94" y="498"/>
                    </a:cubicBezTo>
                    <a:cubicBezTo>
                      <a:pt x="94" y="498"/>
                      <a:pt x="95" y="498"/>
                      <a:pt x="95" y="498"/>
                    </a:cubicBezTo>
                    <a:cubicBezTo>
                      <a:pt x="99" y="501"/>
                      <a:pt x="102" y="504"/>
                      <a:pt x="106" y="507"/>
                    </a:cubicBezTo>
                    <a:cubicBezTo>
                      <a:pt x="106" y="508"/>
                      <a:pt x="107" y="509"/>
                      <a:pt x="106" y="509"/>
                    </a:cubicBezTo>
                    <a:cubicBezTo>
                      <a:pt x="106" y="509"/>
                      <a:pt x="106" y="510"/>
                      <a:pt x="105" y="510"/>
                    </a:cubicBezTo>
                    <a:close/>
                    <a:moveTo>
                      <a:pt x="484" y="500"/>
                    </a:moveTo>
                    <a:cubicBezTo>
                      <a:pt x="484" y="500"/>
                      <a:pt x="483" y="500"/>
                      <a:pt x="483" y="500"/>
                    </a:cubicBezTo>
                    <a:cubicBezTo>
                      <a:pt x="483" y="499"/>
                      <a:pt x="483" y="499"/>
                      <a:pt x="483" y="498"/>
                    </a:cubicBezTo>
                    <a:cubicBezTo>
                      <a:pt x="487" y="495"/>
                      <a:pt x="490" y="492"/>
                      <a:pt x="493" y="488"/>
                    </a:cubicBezTo>
                    <a:cubicBezTo>
                      <a:pt x="494" y="488"/>
                      <a:pt x="494" y="488"/>
                      <a:pt x="495" y="488"/>
                    </a:cubicBezTo>
                    <a:cubicBezTo>
                      <a:pt x="495" y="489"/>
                      <a:pt x="495" y="490"/>
                      <a:pt x="495" y="490"/>
                    </a:cubicBezTo>
                    <a:cubicBezTo>
                      <a:pt x="492" y="493"/>
                      <a:pt x="488" y="497"/>
                      <a:pt x="485" y="500"/>
                    </a:cubicBezTo>
                    <a:cubicBezTo>
                      <a:pt x="484" y="500"/>
                      <a:pt x="484" y="500"/>
                      <a:pt x="484" y="500"/>
                    </a:cubicBezTo>
                    <a:close/>
                    <a:moveTo>
                      <a:pt x="88" y="494"/>
                    </a:moveTo>
                    <a:cubicBezTo>
                      <a:pt x="87" y="494"/>
                      <a:pt x="87" y="494"/>
                      <a:pt x="87" y="493"/>
                    </a:cubicBezTo>
                    <a:cubicBezTo>
                      <a:pt x="83" y="490"/>
                      <a:pt x="80" y="487"/>
                      <a:pt x="77" y="483"/>
                    </a:cubicBezTo>
                    <a:cubicBezTo>
                      <a:pt x="76" y="483"/>
                      <a:pt x="76" y="482"/>
                      <a:pt x="77" y="481"/>
                    </a:cubicBezTo>
                    <a:cubicBezTo>
                      <a:pt x="77" y="481"/>
                      <a:pt x="78" y="481"/>
                      <a:pt x="78" y="481"/>
                    </a:cubicBezTo>
                    <a:cubicBezTo>
                      <a:pt x="82" y="485"/>
                      <a:pt x="85" y="488"/>
                      <a:pt x="88" y="492"/>
                    </a:cubicBezTo>
                    <a:cubicBezTo>
                      <a:pt x="89" y="492"/>
                      <a:pt x="89" y="493"/>
                      <a:pt x="88" y="493"/>
                    </a:cubicBezTo>
                    <a:cubicBezTo>
                      <a:pt x="88" y="494"/>
                      <a:pt x="88" y="494"/>
                      <a:pt x="88" y="494"/>
                    </a:cubicBezTo>
                    <a:close/>
                    <a:moveTo>
                      <a:pt x="501" y="484"/>
                    </a:moveTo>
                    <a:cubicBezTo>
                      <a:pt x="500" y="484"/>
                      <a:pt x="500" y="483"/>
                      <a:pt x="500" y="483"/>
                    </a:cubicBezTo>
                    <a:cubicBezTo>
                      <a:pt x="499" y="483"/>
                      <a:pt x="499" y="482"/>
                      <a:pt x="500" y="482"/>
                    </a:cubicBezTo>
                    <a:cubicBezTo>
                      <a:pt x="503" y="478"/>
                      <a:pt x="506" y="475"/>
                      <a:pt x="509" y="471"/>
                    </a:cubicBezTo>
                    <a:cubicBezTo>
                      <a:pt x="510" y="470"/>
                      <a:pt x="510" y="470"/>
                      <a:pt x="511" y="471"/>
                    </a:cubicBezTo>
                    <a:cubicBezTo>
                      <a:pt x="511" y="471"/>
                      <a:pt x="511" y="472"/>
                      <a:pt x="511" y="472"/>
                    </a:cubicBezTo>
                    <a:cubicBezTo>
                      <a:pt x="508" y="476"/>
                      <a:pt x="505" y="480"/>
                      <a:pt x="502" y="483"/>
                    </a:cubicBezTo>
                    <a:cubicBezTo>
                      <a:pt x="501" y="483"/>
                      <a:pt x="501" y="484"/>
                      <a:pt x="501" y="484"/>
                    </a:cubicBezTo>
                    <a:close/>
                    <a:moveTo>
                      <a:pt x="71" y="476"/>
                    </a:moveTo>
                    <a:cubicBezTo>
                      <a:pt x="71" y="476"/>
                      <a:pt x="71" y="476"/>
                      <a:pt x="70" y="476"/>
                    </a:cubicBezTo>
                    <a:cubicBezTo>
                      <a:pt x="67" y="472"/>
                      <a:pt x="64" y="469"/>
                      <a:pt x="61" y="465"/>
                    </a:cubicBezTo>
                    <a:cubicBezTo>
                      <a:pt x="61" y="464"/>
                      <a:pt x="61" y="464"/>
                      <a:pt x="61" y="463"/>
                    </a:cubicBezTo>
                    <a:cubicBezTo>
                      <a:pt x="62" y="463"/>
                      <a:pt x="63" y="463"/>
                      <a:pt x="63" y="463"/>
                    </a:cubicBezTo>
                    <a:cubicBezTo>
                      <a:pt x="66" y="467"/>
                      <a:pt x="69" y="471"/>
                      <a:pt x="72" y="474"/>
                    </a:cubicBezTo>
                    <a:cubicBezTo>
                      <a:pt x="73" y="475"/>
                      <a:pt x="73" y="476"/>
                      <a:pt x="72" y="476"/>
                    </a:cubicBezTo>
                    <a:cubicBezTo>
                      <a:pt x="72" y="476"/>
                      <a:pt x="72" y="476"/>
                      <a:pt x="71" y="476"/>
                    </a:cubicBezTo>
                    <a:close/>
                    <a:moveTo>
                      <a:pt x="516" y="466"/>
                    </a:moveTo>
                    <a:cubicBezTo>
                      <a:pt x="516" y="466"/>
                      <a:pt x="516" y="465"/>
                      <a:pt x="515" y="465"/>
                    </a:cubicBezTo>
                    <a:cubicBezTo>
                      <a:pt x="515" y="465"/>
                      <a:pt x="515" y="464"/>
                      <a:pt x="515" y="464"/>
                    </a:cubicBezTo>
                    <a:cubicBezTo>
                      <a:pt x="518" y="460"/>
                      <a:pt x="521" y="456"/>
                      <a:pt x="524" y="452"/>
                    </a:cubicBezTo>
                    <a:cubicBezTo>
                      <a:pt x="524" y="452"/>
                      <a:pt x="525" y="452"/>
                      <a:pt x="525" y="452"/>
                    </a:cubicBezTo>
                    <a:cubicBezTo>
                      <a:pt x="526" y="452"/>
                      <a:pt x="526" y="453"/>
                      <a:pt x="526" y="454"/>
                    </a:cubicBezTo>
                    <a:cubicBezTo>
                      <a:pt x="523" y="457"/>
                      <a:pt x="520" y="461"/>
                      <a:pt x="517" y="465"/>
                    </a:cubicBezTo>
                    <a:cubicBezTo>
                      <a:pt x="517" y="465"/>
                      <a:pt x="516" y="466"/>
                      <a:pt x="516" y="466"/>
                    </a:cubicBezTo>
                    <a:close/>
                    <a:moveTo>
                      <a:pt x="56" y="458"/>
                    </a:moveTo>
                    <a:cubicBezTo>
                      <a:pt x="56" y="458"/>
                      <a:pt x="56" y="458"/>
                      <a:pt x="56" y="457"/>
                    </a:cubicBezTo>
                    <a:cubicBezTo>
                      <a:pt x="53" y="453"/>
                      <a:pt x="50" y="450"/>
                      <a:pt x="47" y="446"/>
                    </a:cubicBezTo>
                    <a:cubicBezTo>
                      <a:pt x="47" y="445"/>
                      <a:pt x="47" y="444"/>
                      <a:pt x="48" y="444"/>
                    </a:cubicBezTo>
                    <a:cubicBezTo>
                      <a:pt x="48" y="444"/>
                      <a:pt x="49" y="444"/>
                      <a:pt x="49" y="444"/>
                    </a:cubicBezTo>
                    <a:cubicBezTo>
                      <a:pt x="52" y="448"/>
                      <a:pt x="55" y="452"/>
                      <a:pt x="57" y="456"/>
                    </a:cubicBezTo>
                    <a:cubicBezTo>
                      <a:pt x="58" y="456"/>
                      <a:pt x="58" y="457"/>
                      <a:pt x="57" y="458"/>
                    </a:cubicBezTo>
                    <a:cubicBezTo>
                      <a:pt x="57" y="458"/>
                      <a:pt x="57" y="458"/>
                      <a:pt x="56" y="458"/>
                    </a:cubicBezTo>
                    <a:close/>
                    <a:moveTo>
                      <a:pt x="530" y="446"/>
                    </a:moveTo>
                    <a:cubicBezTo>
                      <a:pt x="530" y="446"/>
                      <a:pt x="530" y="446"/>
                      <a:pt x="529" y="446"/>
                    </a:cubicBezTo>
                    <a:cubicBezTo>
                      <a:pt x="529" y="446"/>
                      <a:pt x="529" y="445"/>
                      <a:pt x="529" y="444"/>
                    </a:cubicBezTo>
                    <a:cubicBezTo>
                      <a:pt x="532" y="441"/>
                      <a:pt x="534" y="436"/>
                      <a:pt x="537" y="432"/>
                    </a:cubicBezTo>
                    <a:cubicBezTo>
                      <a:pt x="537" y="432"/>
                      <a:pt x="538" y="432"/>
                      <a:pt x="538" y="432"/>
                    </a:cubicBezTo>
                    <a:cubicBezTo>
                      <a:pt x="539" y="432"/>
                      <a:pt x="539" y="433"/>
                      <a:pt x="539" y="434"/>
                    </a:cubicBezTo>
                    <a:cubicBezTo>
                      <a:pt x="536" y="438"/>
                      <a:pt x="534" y="442"/>
                      <a:pt x="531" y="446"/>
                    </a:cubicBezTo>
                    <a:cubicBezTo>
                      <a:pt x="531" y="446"/>
                      <a:pt x="530" y="446"/>
                      <a:pt x="530" y="446"/>
                    </a:cubicBezTo>
                    <a:close/>
                    <a:moveTo>
                      <a:pt x="43" y="438"/>
                    </a:moveTo>
                    <a:cubicBezTo>
                      <a:pt x="43" y="438"/>
                      <a:pt x="42" y="438"/>
                      <a:pt x="42" y="438"/>
                    </a:cubicBezTo>
                    <a:cubicBezTo>
                      <a:pt x="40" y="433"/>
                      <a:pt x="37" y="429"/>
                      <a:pt x="35" y="425"/>
                    </a:cubicBezTo>
                    <a:cubicBezTo>
                      <a:pt x="35" y="425"/>
                      <a:pt x="35" y="424"/>
                      <a:pt x="35" y="424"/>
                    </a:cubicBezTo>
                    <a:cubicBezTo>
                      <a:pt x="36" y="423"/>
                      <a:pt x="37" y="423"/>
                      <a:pt x="37" y="424"/>
                    </a:cubicBezTo>
                    <a:cubicBezTo>
                      <a:pt x="39" y="428"/>
                      <a:pt x="42" y="432"/>
                      <a:pt x="44" y="436"/>
                    </a:cubicBezTo>
                    <a:cubicBezTo>
                      <a:pt x="45" y="437"/>
                      <a:pt x="44" y="438"/>
                      <a:pt x="44" y="438"/>
                    </a:cubicBezTo>
                    <a:cubicBezTo>
                      <a:pt x="44" y="438"/>
                      <a:pt x="43" y="438"/>
                      <a:pt x="43" y="438"/>
                    </a:cubicBezTo>
                    <a:close/>
                    <a:moveTo>
                      <a:pt x="542" y="426"/>
                    </a:moveTo>
                    <a:cubicBezTo>
                      <a:pt x="542" y="426"/>
                      <a:pt x="542" y="426"/>
                      <a:pt x="542" y="426"/>
                    </a:cubicBezTo>
                    <a:cubicBezTo>
                      <a:pt x="541" y="426"/>
                      <a:pt x="541" y="425"/>
                      <a:pt x="541" y="424"/>
                    </a:cubicBezTo>
                    <a:cubicBezTo>
                      <a:pt x="543" y="420"/>
                      <a:pt x="546" y="416"/>
                      <a:pt x="548" y="412"/>
                    </a:cubicBezTo>
                    <a:cubicBezTo>
                      <a:pt x="548" y="411"/>
                      <a:pt x="549" y="411"/>
                      <a:pt x="549" y="411"/>
                    </a:cubicBezTo>
                    <a:cubicBezTo>
                      <a:pt x="550" y="411"/>
                      <a:pt x="550" y="412"/>
                      <a:pt x="550" y="413"/>
                    </a:cubicBezTo>
                    <a:cubicBezTo>
                      <a:pt x="548" y="417"/>
                      <a:pt x="546" y="421"/>
                      <a:pt x="543" y="425"/>
                    </a:cubicBezTo>
                    <a:cubicBezTo>
                      <a:pt x="543" y="426"/>
                      <a:pt x="543" y="426"/>
                      <a:pt x="542" y="426"/>
                    </a:cubicBezTo>
                    <a:close/>
                    <a:moveTo>
                      <a:pt x="32" y="417"/>
                    </a:moveTo>
                    <a:cubicBezTo>
                      <a:pt x="31" y="417"/>
                      <a:pt x="31" y="417"/>
                      <a:pt x="31" y="417"/>
                    </a:cubicBezTo>
                    <a:cubicBezTo>
                      <a:pt x="28" y="412"/>
                      <a:pt x="26" y="408"/>
                      <a:pt x="24" y="404"/>
                    </a:cubicBezTo>
                    <a:cubicBezTo>
                      <a:pt x="24" y="403"/>
                      <a:pt x="24" y="402"/>
                      <a:pt x="25" y="402"/>
                    </a:cubicBezTo>
                    <a:cubicBezTo>
                      <a:pt x="26" y="402"/>
                      <a:pt x="26" y="402"/>
                      <a:pt x="27" y="403"/>
                    </a:cubicBezTo>
                    <a:cubicBezTo>
                      <a:pt x="29" y="407"/>
                      <a:pt x="31" y="411"/>
                      <a:pt x="33" y="416"/>
                    </a:cubicBezTo>
                    <a:cubicBezTo>
                      <a:pt x="33" y="416"/>
                      <a:pt x="33" y="417"/>
                      <a:pt x="32" y="417"/>
                    </a:cubicBezTo>
                    <a:cubicBezTo>
                      <a:pt x="32" y="417"/>
                      <a:pt x="32" y="417"/>
                      <a:pt x="32" y="417"/>
                    </a:cubicBezTo>
                    <a:close/>
                    <a:moveTo>
                      <a:pt x="553" y="405"/>
                    </a:moveTo>
                    <a:cubicBezTo>
                      <a:pt x="553" y="405"/>
                      <a:pt x="552" y="405"/>
                      <a:pt x="552" y="405"/>
                    </a:cubicBezTo>
                    <a:cubicBezTo>
                      <a:pt x="552" y="404"/>
                      <a:pt x="551" y="404"/>
                      <a:pt x="552" y="403"/>
                    </a:cubicBezTo>
                    <a:cubicBezTo>
                      <a:pt x="554" y="399"/>
                      <a:pt x="555" y="394"/>
                      <a:pt x="557" y="390"/>
                    </a:cubicBezTo>
                    <a:cubicBezTo>
                      <a:pt x="557" y="389"/>
                      <a:pt x="558" y="389"/>
                      <a:pt x="559" y="389"/>
                    </a:cubicBezTo>
                    <a:cubicBezTo>
                      <a:pt x="559" y="390"/>
                      <a:pt x="560" y="390"/>
                      <a:pt x="559" y="391"/>
                    </a:cubicBezTo>
                    <a:cubicBezTo>
                      <a:pt x="558" y="395"/>
                      <a:pt x="556" y="400"/>
                      <a:pt x="554" y="404"/>
                    </a:cubicBezTo>
                    <a:cubicBezTo>
                      <a:pt x="554" y="404"/>
                      <a:pt x="553" y="405"/>
                      <a:pt x="553" y="405"/>
                    </a:cubicBezTo>
                    <a:close/>
                    <a:moveTo>
                      <a:pt x="22" y="396"/>
                    </a:moveTo>
                    <a:cubicBezTo>
                      <a:pt x="21" y="396"/>
                      <a:pt x="21" y="395"/>
                      <a:pt x="21" y="395"/>
                    </a:cubicBezTo>
                    <a:cubicBezTo>
                      <a:pt x="19" y="391"/>
                      <a:pt x="17" y="386"/>
                      <a:pt x="16" y="381"/>
                    </a:cubicBezTo>
                    <a:cubicBezTo>
                      <a:pt x="15" y="381"/>
                      <a:pt x="16" y="380"/>
                      <a:pt x="16" y="380"/>
                    </a:cubicBezTo>
                    <a:cubicBezTo>
                      <a:pt x="17" y="380"/>
                      <a:pt x="18" y="380"/>
                      <a:pt x="18" y="381"/>
                    </a:cubicBezTo>
                    <a:cubicBezTo>
                      <a:pt x="19" y="385"/>
                      <a:pt x="21" y="390"/>
                      <a:pt x="23" y="394"/>
                    </a:cubicBezTo>
                    <a:cubicBezTo>
                      <a:pt x="23" y="395"/>
                      <a:pt x="23" y="395"/>
                      <a:pt x="22" y="396"/>
                    </a:cubicBezTo>
                    <a:cubicBezTo>
                      <a:pt x="22" y="396"/>
                      <a:pt x="22" y="396"/>
                      <a:pt x="22" y="396"/>
                    </a:cubicBezTo>
                    <a:close/>
                    <a:moveTo>
                      <a:pt x="561" y="383"/>
                    </a:moveTo>
                    <a:cubicBezTo>
                      <a:pt x="561" y="383"/>
                      <a:pt x="561" y="383"/>
                      <a:pt x="561" y="383"/>
                    </a:cubicBezTo>
                    <a:cubicBezTo>
                      <a:pt x="560" y="382"/>
                      <a:pt x="560" y="382"/>
                      <a:pt x="560" y="381"/>
                    </a:cubicBezTo>
                    <a:cubicBezTo>
                      <a:pt x="562" y="377"/>
                      <a:pt x="563" y="372"/>
                      <a:pt x="565" y="368"/>
                    </a:cubicBezTo>
                    <a:cubicBezTo>
                      <a:pt x="565" y="367"/>
                      <a:pt x="566" y="367"/>
                      <a:pt x="566" y="367"/>
                    </a:cubicBezTo>
                    <a:cubicBezTo>
                      <a:pt x="567" y="367"/>
                      <a:pt x="567" y="368"/>
                      <a:pt x="567" y="368"/>
                    </a:cubicBezTo>
                    <a:cubicBezTo>
                      <a:pt x="566" y="373"/>
                      <a:pt x="564" y="377"/>
                      <a:pt x="563" y="382"/>
                    </a:cubicBezTo>
                    <a:cubicBezTo>
                      <a:pt x="562" y="382"/>
                      <a:pt x="562" y="383"/>
                      <a:pt x="561" y="383"/>
                    </a:cubicBezTo>
                    <a:close/>
                    <a:moveTo>
                      <a:pt x="14" y="373"/>
                    </a:moveTo>
                    <a:cubicBezTo>
                      <a:pt x="13" y="373"/>
                      <a:pt x="13" y="373"/>
                      <a:pt x="13" y="372"/>
                    </a:cubicBezTo>
                    <a:cubicBezTo>
                      <a:pt x="11" y="368"/>
                      <a:pt x="10" y="363"/>
                      <a:pt x="9" y="359"/>
                    </a:cubicBezTo>
                    <a:cubicBezTo>
                      <a:pt x="9" y="358"/>
                      <a:pt x="9" y="357"/>
                      <a:pt x="10" y="357"/>
                    </a:cubicBezTo>
                    <a:cubicBezTo>
                      <a:pt x="10" y="357"/>
                      <a:pt x="11" y="357"/>
                      <a:pt x="11" y="358"/>
                    </a:cubicBezTo>
                    <a:cubicBezTo>
                      <a:pt x="12" y="363"/>
                      <a:pt x="14" y="367"/>
                      <a:pt x="15" y="372"/>
                    </a:cubicBezTo>
                    <a:cubicBezTo>
                      <a:pt x="15" y="372"/>
                      <a:pt x="15" y="373"/>
                      <a:pt x="14" y="373"/>
                    </a:cubicBezTo>
                    <a:cubicBezTo>
                      <a:pt x="14" y="373"/>
                      <a:pt x="14" y="373"/>
                      <a:pt x="14" y="373"/>
                    </a:cubicBezTo>
                    <a:close/>
                    <a:moveTo>
                      <a:pt x="568" y="360"/>
                    </a:moveTo>
                    <a:cubicBezTo>
                      <a:pt x="568" y="360"/>
                      <a:pt x="568" y="360"/>
                      <a:pt x="568" y="360"/>
                    </a:cubicBezTo>
                    <a:cubicBezTo>
                      <a:pt x="567" y="360"/>
                      <a:pt x="567" y="359"/>
                      <a:pt x="567" y="358"/>
                    </a:cubicBezTo>
                    <a:cubicBezTo>
                      <a:pt x="568" y="354"/>
                      <a:pt x="569" y="349"/>
                      <a:pt x="570" y="345"/>
                    </a:cubicBezTo>
                    <a:cubicBezTo>
                      <a:pt x="570" y="344"/>
                      <a:pt x="571" y="344"/>
                      <a:pt x="572" y="344"/>
                    </a:cubicBezTo>
                    <a:cubicBezTo>
                      <a:pt x="572" y="344"/>
                      <a:pt x="573" y="344"/>
                      <a:pt x="573" y="345"/>
                    </a:cubicBezTo>
                    <a:cubicBezTo>
                      <a:pt x="572" y="350"/>
                      <a:pt x="571" y="354"/>
                      <a:pt x="569" y="359"/>
                    </a:cubicBezTo>
                    <a:cubicBezTo>
                      <a:pt x="569" y="360"/>
                      <a:pt x="569" y="360"/>
                      <a:pt x="568" y="360"/>
                    </a:cubicBezTo>
                    <a:close/>
                    <a:moveTo>
                      <a:pt x="8" y="350"/>
                    </a:moveTo>
                    <a:cubicBezTo>
                      <a:pt x="7" y="350"/>
                      <a:pt x="7" y="350"/>
                      <a:pt x="7" y="349"/>
                    </a:cubicBezTo>
                    <a:cubicBezTo>
                      <a:pt x="6" y="345"/>
                      <a:pt x="5" y="340"/>
                      <a:pt x="4" y="335"/>
                    </a:cubicBezTo>
                    <a:cubicBezTo>
                      <a:pt x="4" y="335"/>
                      <a:pt x="4" y="334"/>
                      <a:pt x="5" y="334"/>
                    </a:cubicBezTo>
                    <a:cubicBezTo>
                      <a:pt x="6" y="334"/>
                      <a:pt x="6" y="334"/>
                      <a:pt x="6" y="335"/>
                    </a:cubicBezTo>
                    <a:cubicBezTo>
                      <a:pt x="7" y="340"/>
                      <a:pt x="8" y="344"/>
                      <a:pt x="9" y="349"/>
                    </a:cubicBezTo>
                    <a:cubicBezTo>
                      <a:pt x="9" y="349"/>
                      <a:pt x="9" y="350"/>
                      <a:pt x="8" y="350"/>
                    </a:cubicBezTo>
                    <a:cubicBezTo>
                      <a:pt x="8" y="350"/>
                      <a:pt x="8" y="350"/>
                      <a:pt x="8" y="350"/>
                    </a:cubicBezTo>
                    <a:close/>
                    <a:moveTo>
                      <a:pt x="573" y="337"/>
                    </a:moveTo>
                    <a:cubicBezTo>
                      <a:pt x="573" y="337"/>
                      <a:pt x="573" y="337"/>
                      <a:pt x="573" y="337"/>
                    </a:cubicBezTo>
                    <a:cubicBezTo>
                      <a:pt x="572" y="337"/>
                      <a:pt x="572" y="336"/>
                      <a:pt x="572" y="335"/>
                    </a:cubicBezTo>
                    <a:cubicBezTo>
                      <a:pt x="573" y="331"/>
                      <a:pt x="574" y="326"/>
                      <a:pt x="574" y="321"/>
                    </a:cubicBezTo>
                    <a:cubicBezTo>
                      <a:pt x="574" y="321"/>
                      <a:pt x="575" y="320"/>
                      <a:pt x="575" y="320"/>
                    </a:cubicBezTo>
                    <a:cubicBezTo>
                      <a:pt x="576" y="320"/>
                      <a:pt x="577" y="321"/>
                      <a:pt x="576" y="322"/>
                    </a:cubicBezTo>
                    <a:cubicBezTo>
                      <a:pt x="576" y="326"/>
                      <a:pt x="575" y="331"/>
                      <a:pt x="574" y="336"/>
                    </a:cubicBezTo>
                    <a:cubicBezTo>
                      <a:pt x="574" y="336"/>
                      <a:pt x="574" y="337"/>
                      <a:pt x="573" y="337"/>
                    </a:cubicBezTo>
                    <a:close/>
                    <a:moveTo>
                      <a:pt x="4" y="327"/>
                    </a:moveTo>
                    <a:cubicBezTo>
                      <a:pt x="3" y="327"/>
                      <a:pt x="3" y="326"/>
                      <a:pt x="3" y="326"/>
                    </a:cubicBezTo>
                    <a:cubicBezTo>
                      <a:pt x="2" y="321"/>
                      <a:pt x="1" y="316"/>
                      <a:pt x="1" y="312"/>
                    </a:cubicBezTo>
                    <a:cubicBezTo>
                      <a:pt x="1" y="311"/>
                      <a:pt x="1" y="310"/>
                      <a:pt x="2" y="310"/>
                    </a:cubicBezTo>
                    <a:cubicBezTo>
                      <a:pt x="3" y="310"/>
                      <a:pt x="3" y="311"/>
                      <a:pt x="3" y="311"/>
                    </a:cubicBezTo>
                    <a:cubicBezTo>
                      <a:pt x="4" y="316"/>
                      <a:pt x="4" y="321"/>
                      <a:pt x="5" y="326"/>
                    </a:cubicBezTo>
                    <a:cubicBezTo>
                      <a:pt x="5" y="326"/>
                      <a:pt x="5" y="327"/>
                      <a:pt x="4" y="327"/>
                    </a:cubicBezTo>
                    <a:cubicBezTo>
                      <a:pt x="4" y="327"/>
                      <a:pt x="4" y="327"/>
                      <a:pt x="4" y="327"/>
                    </a:cubicBezTo>
                    <a:close/>
                    <a:moveTo>
                      <a:pt x="576" y="313"/>
                    </a:moveTo>
                    <a:cubicBezTo>
                      <a:pt x="576" y="313"/>
                      <a:pt x="576" y="313"/>
                      <a:pt x="576" y="313"/>
                    </a:cubicBezTo>
                    <a:cubicBezTo>
                      <a:pt x="575" y="313"/>
                      <a:pt x="575" y="313"/>
                      <a:pt x="575" y="312"/>
                    </a:cubicBezTo>
                    <a:cubicBezTo>
                      <a:pt x="575" y="307"/>
                      <a:pt x="576" y="302"/>
                      <a:pt x="576" y="298"/>
                    </a:cubicBezTo>
                    <a:cubicBezTo>
                      <a:pt x="576" y="297"/>
                      <a:pt x="576" y="297"/>
                      <a:pt x="577" y="297"/>
                    </a:cubicBezTo>
                    <a:cubicBezTo>
                      <a:pt x="578" y="297"/>
                      <a:pt x="578" y="297"/>
                      <a:pt x="578" y="298"/>
                    </a:cubicBezTo>
                    <a:cubicBezTo>
                      <a:pt x="578" y="303"/>
                      <a:pt x="578" y="307"/>
                      <a:pt x="577" y="312"/>
                    </a:cubicBezTo>
                    <a:cubicBezTo>
                      <a:pt x="577" y="313"/>
                      <a:pt x="577" y="313"/>
                      <a:pt x="576" y="313"/>
                    </a:cubicBezTo>
                    <a:close/>
                    <a:moveTo>
                      <a:pt x="2" y="303"/>
                    </a:moveTo>
                    <a:cubicBezTo>
                      <a:pt x="1" y="303"/>
                      <a:pt x="0" y="303"/>
                      <a:pt x="0" y="302"/>
                    </a:cubicBezTo>
                    <a:cubicBezTo>
                      <a:pt x="0" y="297"/>
                      <a:pt x="0" y="293"/>
                      <a:pt x="0" y="288"/>
                    </a:cubicBezTo>
                    <a:cubicBezTo>
                      <a:pt x="0" y="287"/>
                      <a:pt x="1" y="287"/>
                      <a:pt x="1" y="287"/>
                    </a:cubicBezTo>
                    <a:cubicBezTo>
                      <a:pt x="2" y="287"/>
                      <a:pt x="2" y="287"/>
                      <a:pt x="2" y="288"/>
                    </a:cubicBezTo>
                    <a:cubicBezTo>
                      <a:pt x="2" y="288"/>
                      <a:pt x="2" y="288"/>
                      <a:pt x="2" y="288"/>
                    </a:cubicBezTo>
                    <a:cubicBezTo>
                      <a:pt x="2" y="293"/>
                      <a:pt x="3" y="297"/>
                      <a:pt x="3" y="302"/>
                    </a:cubicBezTo>
                    <a:cubicBezTo>
                      <a:pt x="3" y="303"/>
                      <a:pt x="2" y="303"/>
                      <a:pt x="2" y="303"/>
                    </a:cubicBezTo>
                    <a:cubicBezTo>
                      <a:pt x="2" y="303"/>
                      <a:pt x="2" y="303"/>
                      <a:pt x="2" y="303"/>
                    </a:cubicBezTo>
                    <a:close/>
                    <a:moveTo>
                      <a:pt x="577" y="289"/>
                    </a:moveTo>
                    <a:cubicBezTo>
                      <a:pt x="577" y="289"/>
                      <a:pt x="576" y="289"/>
                      <a:pt x="576" y="288"/>
                    </a:cubicBezTo>
                    <a:cubicBezTo>
                      <a:pt x="576" y="288"/>
                      <a:pt x="576" y="288"/>
                      <a:pt x="576" y="288"/>
                    </a:cubicBezTo>
                    <a:cubicBezTo>
                      <a:pt x="576" y="283"/>
                      <a:pt x="576" y="279"/>
                      <a:pt x="576" y="274"/>
                    </a:cubicBezTo>
                    <a:cubicBezTo>
                      <a:pt x="576" y="273"/>
                      <a:pt x="576" y="273"/>
                      <a:pt x="577" y="273"/>
                    </a:cubicBezTo>
                    <a:cubicBezTo>
                      <a:pt x="577" y="273"/>
                      <a:pt x="578" y="273"/>
                      <a:pt x="578" y="274"/>
                    </a:cubicBezTo>
                    <a:cubicBezTo>
                      <a:pt x="578" y="279"/>
                      <a:pt x="578" y="283"/>
                      <a:pt x="578" y="288"/>
                    </a:cubicBezTo>
                    <a:cubicBezTo>
                      <a:pt x="578" y="288"/>
                      <a:pt x="578" y="288"/>
                      <a:pt x="578" y="288"/>
                    </a:cubicBezTo>
                    <a:cubicBezTo>
                      <a:pt x="578" y="289"/>
                      <a:pt x="578" y="289"/>
                      <a:pt x="577" y="289"/>
                    </a:cubicBezTo>
                    <a:close/>
                    <a:moveTo>
                      <a:pt x="1" y="280"/>
                    </a:moveTo>
                    <a:cubicBezTo>
                      <a:pt x="1" y="280"/>
                      <a:pt x="1" y="280"/>
                      <a:pt x="1" y="280"/>
                    </a:cubicBezTo>
                    <a:cubicBezTo>
                      <a:pt x="1" y="280"/>
                      <a:pt x="0" y="279"/>
                      <a:pt x="0" y="278"/>
                    </a:cubicBezTo>
                    <a:cubicBezTo>
                      <a:pt x="0" y="274"/>
                      <a:pt x="1" y="269"/>
                      <a:pt x="1" y="264"/>
                    </a:cubicBezTo>
                    <a:cubicBezTo>
                      <a:pt x="1" y="263"/>
                      <a:pt x="2" y="263"/>
                      <a:pt x="2" y="263"/>
                    </a:cubicBezTo>
                    <a:cubicBezTo>
                      <a:pt x="3" y="263"/>
                      <a:pt x="3" y="264"/>
                      <a:pt x="3" y="264"/>
                    </a:cubicBezTo>
                    <a:cubicBezTo>
                      <a:pt x="3" y="269"/>
                      <a:pt x="3" y="274"/>
                      <a:pt x="3" y="278"/>
                    </a:cubicBezTo>
                    <a:cubicBezTo>
                      <a:pt x="3" y="279"/>
                      <a:pt x="2" y="280"/>
                      <a:pt x="1" y="280"/>
                    </a:cubicBezTo>
                    <a:close/>
                    <a:moveTo>
                      <a:pt x="576" y="266"/>
                    </a:moveTo>
                    <a:cubicBezTo>
                      <a:pt x="576" y="266"/>
                      <a:pt x="575" y="265"/>
                      <a:pt x="575" y="265"/>
                    </a:cubicBezTo>
                    <a:cubicBezTo>
                      <a:pt x="575" y="260"/>
                      <a:pt x="574" y="255"/>
                      <a:pt x="574" y="251"/>
                    </a:cubicBezTo>
                    <a:cubicBezTo>
                      <a:pt x="574" y="250"/>
                      <a:pt x="574" y="249"/>
                      <a:pt x="575" y="249"/>
                    </a:cubicBezTo>
                    <a:cubicBezTo>
                      <a:pt x="575" y="249"/>
                      <a:pt x="576" y="250"/>
                      <a:pt x="576" y="250"/>
                    </a:cubicBezTo>
                    <a:cubicBezTo>
                      <a:pt x="577" y="255"/>
                      <a:pt x="577" y="260"/>
                      <a:pt x="577" y="264"/>
                    </a:cubicBezTo>
                    <a:cubicBezTo>
                      <a:pt x="578" y="265"/>
                      <a:pt x="577" y="266"/>
                      <a:pt x="576" y="266"/>
                    </a:cubicBezTo>
                    <a:cubicBezTo>
                      <a:pt x="576" y="266"/>
                      <a:pt x="576" y="266"/>
                      <a:pt x="576" y="266"/>
                    </a:cubicBezTo>
                    <a:close/>
                    <a:moveTo>
                      <a:pt x="3" y="256"/>
                    </a:moveTo>
                    <a:cubicBezTo>
                      <a:pt x="3" y="256"/>
                      <a:pt x="3" y="256"/>
                      <a:pt x="3" y="256"/>
                    </a:cubicBezTo>
                    <a:cubicBezTo>
                      <a:pt x="2" y="256"/>
                      <a:pt x="2" y="255"/>
                      <a:pt x="2" y="255"/>
                    </a:cubicBezTo>
                    <a:cubicBezTo>
                      <a:pt x="2" y="250"/>
                      <a:pt x="3" y="245"/>
                      <a:pt x="4" y="240"/>
                    </a:cubicBezTo>
                    <a:cubicBezTo>
                      <a:pt x="4" y="240"/>
                      <a:pt x="5" y="239"/>
                      <a:pt x="5" y="239"/>
                    </a:cubicBezTo>
                    <a:cubicBezTo>
                      <a:pt x="6" y="239"/>
                      <a:pt x="6" y="240"/>
                      <a:pt x="6" y="241"/>
                    </a:cubicBezTo>
                    <a:cubicBezTo>
                      <a:pt x="6" y="245"/>
                      <a:pt x="5" y="250"/>
                      <a:pt x="4" y="255"/>
                    </a:cubicBezTo>
                    <a:cubicBezTo>
                      <a:pt x="4" y="255"/>
                      <a:pt x="4" y="256"/>
                      <a:pt x="3" y="256"/>
                    </a:cubicBezTo>
                    <a:close/>
                    <a:moveTo>
                      <a:pt x="573" y="242"/>
                    </a:moveTo>
                    <a:cubicBezTo>
                      <a:pt x="573" y="242"/>
                      <a:pt x="572" y="242"/>
                      <a:pt x="572" y="241"/>
                    </a:cubicBezTo>
                    <a:cubicBezTo>
                      <a:pt x="571" y="237"/>
                      <a:pt x="571" y="232"/>
                      <a:pt x="570" y="227"/>
                    </a:cubicBezTo>
                    <a:cubicBezTo>
                      <a:pt x="569" y="227"/>
                      <a:pt x="570" y="226"/>
                      <a:pt x="570" y="226"/>
                    </a:cubicBezTo>
                    <a:cubicBezTo>
                      <a:pt x="571" y="226"/>
                      <a:pt x="572" y="226"/>
                      <a:pt x="572" y="227"/>
                    </a:cubicBezTo>
                    <a:cubicBezTo>
                      <a:pt x="573" y="231"/>
                      <a:pt x="574" y="236"/>
                      <a:pt x="575" y="241"/>
                    </a:cubicBezTo>
                    <a:cubicBezTo>
                      <a:pt x="575" y="241"/>
                      <a:pt x="574" y="242"/>
                      <a:pt x="574" y="242"/>
                    </a:cubicBezTo>
                    <a:cubicBezTo>
                      <a:pt x="574" y="242"/>
                      <a:pt x="573" y="242"/>
                      <a:pt x="573" y="242"/>
                    </a:cubicBezTo>
                    <a:close/>
                    <a:moveTo>
                      <a:pt x="7" y="232"/>
                    </a:moveTo>
                    <a:cubicBezTo>
                      <a:pt x="7" y="232"/>
                      <a:pt x="7" y="232"/>
                      <a:pt x="7" y="232"/>
                    </a:cubicBezTo>
                    <a:cubicBezTo>
                      <a:pt x="6" y="232"/>
                      <a:pt x="6" y="232"/>
                      <a:pt x="6" y="231"/>
                    </a:cubicBezTo>
                    <a:cubicBezTo>
                      <a:pt x="7" y="226"/>
                      <a:pt x="8" y="222"/>
                      <a:pt x="9" y="217"/>
                    </a:cubicBezTo>
                    <a:cubicBezTo>
                      <a:pt x="9" y="216"/>
                      <a:pt x="10" y="216"/>
                      <a:pt x="10" y="216"/>
                    </a:cubicBezTo>
                    <a:cubicBezTo>
                      <a:pt x="11" y="216"/>
                      <a:pt x="11" y="217"/>
                      <a:pt x="11" y="218"/>
                    </a:cubicBezTo>
                    <a:cubicBezTo>
                      <a:pt x="10" y="222"/>
                      <a:pt x="9" y="227"/>
                      <a:pt x="8" y="231"/>
                    </a:cubicBezTo>
                    <a:cubicBezTo>
                      <a:pt x="8" y="232"/>
                      <a:pt x="7" y="232"/>
                      <a:pt x="7" y="232"/>
                    </a:cubicBezTo>
                    <a:close/>
                    <a:moveTo>
                      <a:pt x="569" y="219"/>
                    </a:moveTo>
                    <a:cubicBezTo>
                      <a:pt x="568" y="219"/>
                      <a:pt x="568" y="219"/>
                      <a:pt x="567" y="218"/>
                    </a:cubicBezTo>
                    <a:cubicBezTo>
                      <a:pt x="566" y="214"/>
                      <a:pt x="565" y="209"/>
                      <a:pt x="564" y="204"/>
                    </a:cubicBezTo>
                    <a:cubicBezTo>
                      <a:pt x="563" y="204"/>
                      <a:pt x="564" y="203"/>
                      <a:pt x="564" y="203"/>
                    </a:cubicBezTo>
                    <a:cubicBezTo>
                      <a:pt x="565" y="203"/>
                      <a:pt x="566" y="203"/>
                      <a:pt x="566" y="204"/>
                    </a:cubicBezTo>
                    <a:cubicBezTo>
                      <a:pt x="567" y="208"/>
                      <a:pt x="569" y="213"/>
                      <a:pt x="570" y="217"/>
                    </a:cubicBezTo>
                    <a:cubicBezTo>
                      <a:pt x="570" y="218"/>
                      <a:pt x="569" y="219"/>
                      <a:pt x="569" y="219"/>
                    </a:cubicBezTo>
                    <a:cubicBezTo>
                      <a:pt x="569" y="219"/>
                      <a:pt x="569" y="219"/>
                      <a:pt x="569" y="219"/>
                    </a:cubicBezTo>
                    <a:close/>
                    <a:moveTo>
                      <a:pt x="13" y="209"/>
                    </a:moveTo>
                    <a:cubicBezTo>
                      <a:pt x="12" y="209"/>
                      <a:pt x="12" y="209"/>
                      <a:pt x="12" y="209"/>
                    </a:cubicBezTo>
                    <a:cubicBezTo>
                      <a:pt x="12" y="209"/>
                      <a:pt x="11" y="208"/>
                      <a:pt x="11" y="208"/>
                    </a:cubicBezTo>
                    <a:cubicBezTo>
                      <a:pt x="13" y="203"/>
                      <a:pt x="14" y="199"/>
                      <a:pt x="16" y="194"/>
                    </a:cubicBezTo>
                    <a:cubicBezTo>
                      <a:pt x="16" y="194"/>
                      <a:pt x="17" y="193"/>
                      <a:pt x="17" y="193"/>
                    </a:cubicBezTo>
                    <a:cubicBezTo>
                      <a:pt x="18" y="194"/>
                      <a:pt x="18" y="194"/>
                      <a:pt x="18" y="195"/>
                    </a:cubicBezTo>
                    <a:cubicBezTo>
                      <a:pt x="16" y="199"/>
                      <a:pt x="15" y="204"/>
                      <a:pt x="14" y="209"/>
                    </a:cubicBezTo>
                    <a:cubicBezTo>
                      <a:pt x="14" y="209"/>
                      <a:pt x="13" y="209"/>
                      <a:pt x="13" y="209"/>
                    </a:cubicBezTo>
                    <a:close/>
                    <a:moveTo>
                      <a:pt x="562" y="196"/>
                    </a:moveTo>
                    <a:cubicBezTo>
                      <a:pt x="561" y="196"/>
                      <a:pt x="561" y="196"/>
                      <a:pt x="561" y="195"/>
                    </a:cubicBezTo>
                    <a:cubicBezTo>
                      <a:pt x="559" y="191"/>
                      <a:pt x="557" y="187"/>
                      <a:pt x="556" y="182"/>
                    </a:cubicBezTo>
                    <a:cubicBezTo>
                      <a:pt x="555" y="181"/>
                      <a:pt x="556" y="181"/>
                      <a:pt x="556" y="181"/>
                    </a:cubicBezTo>
                    <a:cubicBezTo>
                      <a:pt x="557" y="180"/>
                      <a:pt x="558" y="181"/>
                      <a:pt x="558" y="181"/>
                    </a:cubicBezTo>
                    <a:cubicBezTo>
                      <a:pt x="560" y="186"/>
                      <a:pt x="561" y="190"/>
                      <a:pt x="563" y="195"/>
                    </a:cubicBezTo>
                    <a:cubicBezTo>
                      <a:pt x="563" y="195"/>
                      <a:pt x="563" y="196"/>
                      <a:pt x="562" y="196"/>
                    </a:cubicBezTo>
                    <a:cubicBezTo>
                      <a:pt x="562" y="196"/>
                      <a:pt x="562" y="196"/>
                      <a:pt x="562" y="196"/>
                    </a:cubicBezTo>
                    <a:close/>
                    <a:moveTo>
                      <a:pt x="20" y="187"/>
                    </a:moveTo>
                    <a:cubicBezTo>
                      <a:pt x="20" y="187"/>
                      <a:pt x="20" y="187"/>
                      <a:pt x="20" y="187"/>
                    </a:cubicBezTo>
                    <a:cubicBezTo>
                      <a:pt x="19" y="187"/>
                      <a:pt x="19" y="186"/>
                      <a:pt x="19" y="185"/>
                    </a:cubicBezTo>
                    <a:cubicBezTo>
                      <a:pt x="21" y="181"/>
                      <a:pt x="23" y="176"/>
                      <a:pt x="24" y="172"/>
                    </a:cubicBezTo>
                    <a:cubicBezTo>
                      <a:pt x="25" y="171"/>
                      <a:pt x="25" y="171"/>
                      <a:pt x="26" y="171"/>
                    </a:cubicBezTo>
                    <a:cubicBezTo>
                      <a:pt x="27" y="172"/>
                      <a:pt x="27" y="172"/>
                      <a:pt x="27" y="173"/>
                    </a:cubicBezTo>
                    <a:cubicBezTo>
                      <a:pt x="25" y="177"/>
                      <a:pt x="23" y="182"/>
                      <a:pt x="21" y="186"/>
                    </a:cubicBezTo>
                    <a:cubicBezTo>
                      <a:pt x="21" y="187"/>
                      <a:pt x="21" y="187"/>
                      <a:pt x="20" y="187"/>
                    </a:cubicBezTo>
                    <a:close/>
                    <a:moveTo>
                      <a:pt x="553" y="174"/>
                    </a:moveTo>
                    <a:cubicBezTo>
                      <a:pt x="553" y="174"/>
                      <a:pt x="552" y="174"/>
                      <a:pt x="552" y="173"/>
                    </a:cubicBezTo>
                    <a:cubicBezTo>
                      <a:pt x="550" y="169"/>
                      <a:pt x="548" y="165"/>
                      <a:pt x="546" y="161"/>
                    </a:cubicBezTo>
                    <a:cubicBezTo>
                      <a:pt x="546" y="160"/>
                      <a:pt x="546" y="159"/>
                      <a:pt x="546" y="159"/>
                    </a:cubicBezTo>
                    <a:cubicBezTo>
                      <a:pt x="547" y="159"/>
                      <a:pt x="548" y="159"/>
                      <a:pt x="548" y="159"/>
                    </a:cubicBezTo>
                    <a:cubicBezTo>
                      <a:pt x="550" y="164"/>
                      <a:pt x="552" y="168"/>
                      <a:pt x="554" y="172"/>
                    </a:cubicBezTo>
                    <a:cubicBezTo>
                      <a:pt x="554" y="173"/>
                      <a:pt x="554" y="174"/>
                      <a:pt x="553" y="174"/>
                    </a:cubicBezTo>
                    <a:cubicBezTo>
                      <a:pt x="553" y="174"/>
                      <a:pt x="553" y="174"/>
                      <a:pt x="553" y="174"/>
                    </a:cubicBezTo>
                    <a:close/>
                    <a:moveTo>
                      <a:pt x="30" y="165"/>
                    </a:moveTo>
                    <a:cubicBezTo>
                      <a:pt x="29" y="165"/>
                      <a:pt x="29" y="165"/>
                      <a:pt x="29" y="165"/>
                    </a:cubicBezTo>
                    <a:cubicBezTo>
                      <a:pt x="28" y="165"/>
                      <a:pt x="28" y="164"/>
                      <a:pt x="28" y="163"/>
                    </a:cubicBezTo>
                    <a:cubicBezTo>
                      <a:pt x="31" y="159"/>
                      <a:pt x="33" y="155"/>
                      <a:pt x="35" y="151"/>
                    </a:cubicBezTo>
                    <a:cubicBezTo>
                      <a:pt x="35" y="150"/>
                      <a:pt x="36" y="150"/>
                      <a:pt x="37" y="150"/>
                    </a:cubicBezTo>
                    <a:cubicBezTo>
                      <a:pt x="37" y="151"/>
                      <a:pt x="37" y="151"/>
                      <a:pt x="37" y="152"/>
                    </a:cubicBezTo>
                    <a:cubicBezTo>
                      <a:pt x="35" y="156"/>
                      <a:pt x="33" y="160"/>
                      <a:pt x="31" y="164"/>
                    </a:cubicBezTo>
                    <a:cubicBezTo>
                      <a:pt x="30" y="165"/>
                      <a:pt x="30" y="165"/>
                      <a:pt x="30" y="165"/>
                    </a:cubicBezTo>
                    <a:close/>
                    <a:moveTo>
                      <a:pt x="543" y="153"/>
                    </a:moveTo>
                    <a:cubicBezTo>
                      <a:pt x="542" y="153"/>
                      <a:pt x="542" y="153"/>
                      <a:pt x="541" y="152"/>
                    </a:cubicBezTo>
                    <a:cubicBezTo>
                      <a:pt x="539" y="148"/>
                      <a:pt x="537" y="144"/>
                      <a:pt x="534" y="140"/>
                    </a:cubicBezTo>
                    <a:cubicBezTo>
                      <a:pt x="534" y="139"/>
                      <a:pt x="534" y="139"/>
                      <a:pt x="535" y="138"/>
                    </a:cubicBezTo>
                    <a:cubicBezTo>
                      <a:pt x="535" y="138"/>
                      <a:pt x="536" y="138"/>
                      <a:pt x="536" y="139"/>
                    </a:cubicBezTo>
                    <a:cubicBezTo>
                      <a:pt x="539" y="143"/>
                      <a:pt x="541" y="147"/>
                      <a:pt x="544" y="151"/>
                    </a:cubicBezTo>
                    <a:cubicBezTo>
                      <a:pt x="544" y="152"/>
                      <a:pt x="544" y="152"/>
                      <a:pt x="543" y="153"/>
                    </a:cubicBezTo>
                    <a:cubicBezTo>
                      <a:pt x="543" y="153"/>
                      <a:pt x="543" y="153"/>
                      <a:pt x="543" y="153"/>
                    </a:cubicBezTo>
                    <a:close/>
                    <a:moveTo>
                      <a:pt x="41" y="144"/>
                    </a:moveTo>
                    <a:cubicBezTo>
                      <a:pt x="41" y="144"/>
                      <a:pt x="40" y="144"/>
                      <a:pt x="40" y="144"/>
                    </a:cubicBezTo>
                    <a:cubicBezTo>
                      <a:pt x="40" y="144"/>
                      <a:pt x="39" y="143"/>
                      <a:pt x="40" y="142"/>
                    </a:cubicBezTo>
                    <a:cubicBezTo>
                      <a:pt x="42" y="138"/>
                      <a:pt x="45" y="134"/>
                      <a:pt x="47" y="130"/>
                    </a:cubicBezTo>
                    <a:cubicBezTo>
                      <a:pt x="48" y="130"/>
                      <a:pt x="48" y="130"/>
                      <a:pt x="49" y="130"/>
                    </a:cubicBezTo>
                    <a:cubicBezTo>
                      <a:pt x="49" y="130"/>
                      <a:pt x="50" y="131"/>
                      <a:pt x="49" y="132"/>
                    </a:cubicBezTo>
                    <a:cubicBezTo>
                      <a:pt x="47" y="136"/>
                      <a:pt x="44" y="140"/>
                      <a:pt x="42" y="144"/>
                    </a:cubicBezTo>
                    <a:cubicBezTo>
                      <a:pt x="42" y="144"/>
                      <a:pt x="41" y="144"/>
                      <a:pt x="41" y="144"/>
                    </a:cubicBezTo>
                    <a:close/>
                    <a:moveTo>
                      <a:pt x="530" y="132"/>
                    </a:moveTo>
                    <a:cubicBezTo>
                      <a:pt x="530" y="132"/>
                      <a:pt x="530" y="132"/>
                      <a:pt x="529" y="132"/>
                    </a:cubicBezTo>
                    <a:cubicBezTo>
                      <a:pt x="527" y="128"/>
                      <a:pt x="524" y="124"/>
                      <a:pt x="521" y="120"/>
                    </a:cubicBezTo>
                    <a:cubicBezTo>
                      <a:pt x="521" y="120"/>
                      <a:pt x="521" y="119"/>
                      <a:pt x="521" y="119"/>
                    </a:cubicBezTo>
                    <a:cubicBezTo>
                      <a:pt x="522" y="118"/>
                      <a:pt x="523" y="118"/>
                      <a:pt x="523" y="119"/>
                    </a:cubicBezTo>
                    <a:cubicBezTo>
                      <a:pt x="526" y="123"/>
                      <a:pt x="529" y="127"/>
                      <a:pt x="531" y="131"/>
                    </a:cubicBezTo>
                    <a:cubicBezTo>
                      <a:pt x="532" y="131"/>
                      <a:pt x="531" y="132"/>
                      <a:pt x="531" y="132"/>
                    </a:cubicBezTo>
                    <a:cubicBezTo>
                      <a:pt x="531" y="132"/>
                      <a:pt x="530" y="132"/>
                      <a:pt x="530" y="132"/>
                    </a:cubicBezTo>
                    <a:close/>
                    <a:moveTo>
                      <a:pt x="54" y="124"/>
                    </a:moveTo>
                    <a:cubicBezTo>
                      <a:pt x="53" y="124"/>
                      <a:pt x="53" y="124"/>
                      <a:pt x="53" y="124"/>
                    </a:cubicBezTo>
                    <a:cubicBezTo>
                      <a:pt x="52" y="124"/>
                      <a:pt x="52" y="123"/>
                      <a:pt x="53" y="122"/>
                    </a:cubicBezTo>
                    <a:cubicBezTo>
                      <a:pt x="55" y="119"/>
                      <a:pt x="58" y="115"/>
                      <a:pt x="61" y="111"/>
                    </a:cubicBezTo>
                    <a:cubicBezTo>
                      <a:pt x="62" y="110"/>
                      <a:pt x="62" y="110"/>
                      <a:pt x="63" y="111"/>
                    </a:cubicBezTo>
                    <a:cubicBezTo>
                      <a:pt x="63" y="111"/>
                      <a:pt x="63" y="112"/>
                      <a:pt x="63" y="112"/>
                    </a:cubicBezTo>
                    <a:cubicBezTo>
                      <a:pt x="60" y="116"/>
                      <a:pt x="57" y="120"/>
                      <a:pt x="55" y="124"/>
                    </a:cubicBezTo>
                    <a:cubicBezTo>
                      <a:pt x="54" y="124"/>
                      <a:pt x="54" y="124"/>
                      <a:pt x="54" y="124"/>
                    </a:cubicBezTo>
                    <a:close/>
                    <a:moveTo>
                      <a:pt x="516" y="113"/>
                    </a:moveTo>
                    <a:cubicBezTo>
                      <a:pt x="516" y="113"/>
                      <a:pt x="516" y="113"/>
                      <a:pt x="515" y="113"/>
                    </a:cubicBezTo>
                    <a:cubicBezTo>
                      <a:pt x="513" y="109"/>
                      <a:pt x="510" y="105"/>
                      <a:pt x="506" y="102"/>
                    </a:cubicBezTo>
                    <a:cubicBezTo>
                      <a:pt x="506" y="101"/>
                      <a:pt x="506" y="100"/>
                      <a:pt x="507" y="100"/>
                    </a:cubicBezTo>
                    <a:cubicBezTo>
                      <a:pt x="507" y="100"/>
                      <a:pt x="508" y="100"/>
                      <a:pt x="508" y="100"/>
                    </a:cubicBezTo>
                    <a:cubicBezTo>
                      <a:pt x="511" y="104"/>
                      <a:pt x="514" y="107"/>
                      <a:pt x="517" y="111"/>
                    </a:cubicBezTo>
                    <a:cubicBezTo>
                      <a:pt x="518" y="112"/>
                      <a:pt x="518" y="112"/>
                      <a:pt x="517" y="113"/>
                    </a:cubicBezTo>
                    <a:cubicBezTo>
                      <a:pt x="517" y="113"/>
                      <a:pt x="517" y="113"/>
                      <a:pt x="516" y="113"/>
                    </a:cubicBezTo>
                    <a:close/>
                    <a:moveTo>
                      <a:pt x="68" y="106"/>
                    </a:moveTo>
                    <a:cubicBezTo>
                      <a:pt x="68" y="106"/>
                      <a:pt x="68" y="105"/>
                      <a:pt x="67" y="105"/>
                    </a:cubicBezTo>
                    <a:cubicBezTo>
                      <a:pt x="67" y="105"/>
                      <a:pt x="67" y="104"/>
                      <a:pt x="67" y="104"/>
                    </a:cubicBezTo>
                    <a:cubicBezTo>
                      <a:pt x="70" y="100"/>
                      <a:pt x="73" y="96"/>
                      <a:pt x="77" y="93"/>
                    </a:cubicBezTo>
                    <a:cubicBezTo>
                      <a:pt x="77" y="92"/>
                      <a:pt x="78" y="92"/>
                      <a:pt x="78" y="93"/>
                    </a:cubicBezTo>
                    <a:cubicBezTo>
                      <a:pt x="79" y="93"/>
                      <a:pt x="79" y="94"/>
                      <a:pt x="78" y="95"/>
                    </a:cubicBezTo>
                    <a:cubicBezTo>
                      <a:pt x="75" y="98"/>
                      <a:pt x="72" y="102"/>
                      <a:pt x="69" y="105"/>
                    </a:cubicBezTo>
                    <a:cubicBezTo>
                      <a:pt x="69" y="105"/>
                      <a:pt x="68" y="106"/>
                      <a:pt x="68" y="106"/>
                    </a:cubicBezTo>
                    <a:close/>
                    <a:moveTo>
                      <a:pt x="501" y="95"/>
                    </a:moveTo>
                    <a:cubicBezTo>
                      <a:pt x="501" y="95"/>
                      <a:pt x="500" y="95"/>
                      <a:pt x="500" y="95"/>
                    </a:cubicBezTo>
                    <a:cubicBezTo>
                      <a:pt x="497" y="91"/>
                      <a:pt x="494" y="88"/>
                      <a:pt x="490" y="84"/>
                    </a:cubicBezTo>
                    <a:cubicBezTo>
                      <a:pt x="490" y="84"/>
                      <a:pt x="490" y="83"/>
                      <a:pt x="490" y="83"/>
                    </a:cubicBezTo>
                    <a:cubicBezTo>
                      <a:pt x="491" y="82"/>
                      <a:pt x="491" y="82"/>
                      <a:pt x="492" y="83"/>
                    </a:cubicBezTo>
                    <a:cubicBezTo>
                      <a:pt x="495" y="86"/>
                      <a:pt x="499" y="90"/>
                      <a:pt x="502" y="93"/>
                    </a:cubicBezTo>
                    <a:cubicBezTo>
                      <a:pt x="502" y="93"/>
                      <a:pt x="502" y="94"/>
                      <a:pt x="502" y="95"/>
                    </a:cubicBezTo>
                    <a:cubicBezTo>
                      <a:pt x="502" y="95"/>
                      <a:pt x="501" y="95"/>
                      <a:pt x="501" y="95"/>
                    </a:cubicBezTo>
                    <a:close/>
                    <a:moveTo>
                      <a:pt x="84" y="88"/>
                    </a:moveTo>
                    <a:cubicBezTo>
                      <a:pt x="84" y="88"/>
                      <a:pt x="84" y="88"/>
                      <a:pt x="83" y="88"/>
                    </a:cubicBezTo>
                    <a:cubicBezTo>
                      <a:pt x="83" y="87"/>
                      <a:pt x="83" y="86"/>
                      <a:pt x="83" y="86"/>
                    </a:cubicBezTo>
                    <a:cubicBezTo>
                      <a:pt x="87" y="83"/>
                      <a:pt x="90" y="79"/>
                      <a:pt x="94" y="76"/>
                    </a:cubicBezTo>
                    <a:cubicBezTo>
                      <a:pt x="94" y="76"/>
                      <a:pt x="95" y="76"/>
                      <a:pt x="95" y="76"/>
                    </a:cubicBezTo>
                    <a:cubicBezTo>
                      <a:pt x="96" y="77"/>
                      <a:pt x="96" y="77"/>
                      <a:pt x="95" y="78"/>
                    </a:cubicBezTo>
                    <a:cubicBezTo>
                      <a:pt x="92" y="81"/>
                      <a:pt x="88" y="84"/>
                      <a:pt x="85" y="88"/>
                    </a:cubicBezTo>
                    <a:cubicBezTo>
                      <a:pt x="85" y="88"/>
                      <a:pt x="84" y="88"/>
                      <a:pt x="84" y="88"/>
                    </a:cubicBezTo>
                    <a:close/>
                    <a:moveTo>
                      <a:pt x="484" y="78"/>
                    </a:moveTo>
                    <a:cubicBezTo>
                      <a:pt x="484" y="78"/>
                      <a:pt x="484" y="78"/>
                      <a:pt x="483" y="78"/>
                    </a:cubicBezTo>
                    <a:cubicBezTo>
                      <a:pt x="480" y="75"/>
                      <a:pt x="476" y="72"/>
                      <a:pt x="473" y="69"/>
                    </a:cubicBezTo>
                    <a:cubicBezTo>
                      <a:pt x="472" y="68"/>
                      <a:pt x="472" y="67"/>
                      <a:pt x="473" y="67"/>
                    </a:cubicBezTo>
                    <a:cubicBezTo>
                      <a:pt x="473" y="66"/>
                      <a:pt x="474" y="66"/>
                      <a:pt x="474" y="67"/>
                    </a:cubicBezTo>
                    <a:cubicBezTo>
                      <a:pt x="478" y="70"/>
                      <a:pt x="481" y="73"/>
                      <a:pt x="485" y="76"/>
                    </a:cubicBezTo>
                    <a:cubicBezTo>
                      <a:pt x="485" y="77"/>
                      <a:pt x="485" y="77"/>
                      <a:pt x="485" y="78"/>
                    </a:cubicBezTo>
                    <a:cubicBezTo>
                      <a:pt x="485" y="78"/>
                      <a:pt x="484" y="78"/>
                      <a:pt x="484" y="78"/>
                    </a:cubicBezTo>
                    <a:close/>
                    <a:moveTo>
                      <a:pt x="102" y="72"/>
                    </a:moveTo>
                    <a:cubicBezTo>
                      <a:pt x="101" y="72"/>
                      <a:pt x="101" y="72"/>
                      <a:pt x="101" y="71"/>
                    </a:cubicBezTo>
                    <a:cubicBezTo>
                      <a:pt x="100" y="71"/>
                      <a:pt x="100" y="70"/>
                      <a:pt x="101" y="70"/>
                    </a:cubicBezTo>
                    <a:cubicBezTo>
                      <a:pt x="104" y="67"/>
                      <a:pt x="108" y="64"/>
                      <a:pt x="112" y="61"/>
                    </a:cubicBezTo>
                    <a:cubicBezTo>
                      <a:pt x="112" y="60"/>
                      <a:pt x="113" y="60"/>
                      <a:pt x="113" y="61"/>
                    </a:cubicBezTo>
                    <a:cubicBezTo>
                      <a:pt x="114" y="61"/>
                      <a:pt x="114" y="62"/>
                      <a:pt x="113" y="63"/>
                    </a:cubicBezTo>
                    <a:cubicBezTo>
                      <a:pt x="110" y="65"/>
                      <a:pt x="106" y="69"/>
                      <a:pt x="102" y="72"/>
                    </a:cubicBezTo>
                    <a:cubicBezTo>
                      <a:pt x="102" y="72"/>
                      <a:pt x="102" y="72"/>
                      <a:pt x="102" y="72"/>
                    </a:cubicBezTo>
                    <a:close/>
                    <a:moveTo>
                      <a:pt x="466" y="63"/>
                    </a:moveTo>
                    <a:cubicBezTo>
                      <a:pt x="466" y="63"/>
                      <a:pt x="466" y="63"/>
                      <a:pt x="465" y="63"/>
                    </a:cubicBezTo>
                    <a:cubicBezTo>
                      <a:pt x="462" y="60"/>
                      <a:pt x="458" y="57"/>
                      <a:pt x="454" y="54"/>
                    </a:cubicBezTo>
                    <a:cubicBezTo>
                      <a:pt x="453" y="54"/>
                      <a:pt x="453" y="53"/>
                      <a:pt x="454" y="53"/>
                    </a:cubicBezTo>
                    <a:cubicBezTo>
                      <a:pt x="454" y="52"/>
                      <a:pt x="455" y="52"/>
                      <a:pt x="455" y="52"/>
                    </a:cubicBezTo>
                    <a:cubicBezTo>
                      <a:pt x="459" y="55"/>
                      <a:pt x="463" y="58"/>
                      <a:pt x="467" y="61"/>
                    </a:cubicBezTo>
                    <a:cubicBezTo>
                      <a:pt x="467" y="61"/>
                      <a:pt x="467" y="62"/>
                      <a:pt x="467" y="63"/>
                    </a:cubicBezTo>
                    <a:cubicBezTo>
                      <a:pt x="467" y="63"/>
                      <a:pt x="466" y="63"/>
                      <a:pt x="466" y="63"/>
                    </a:cubicBezTo>
                    <a:close/>
                    <a:moveTo>
                      <a:pt x="120" y="57"/>
                    </a:moveTo>
                    <a:cubicBezTo>
                      <a:pt x="120" y="57"/>
                      <a:pt x="119" y="57"/>
                      <a:pt x="119" y="57"/>
                    </a:cubicBezTo>
                    <a:cubicBezTo>
                      <a:pt x="119" y="56"/>
                      <a:pt x="119" y="55"/>
                      <a:pt x="119" y="55"/>
                    </a:cubicBezTo>
                    <a:cubicBezTo>
                      <a:pt x="123" y="52"/>
                      <a:pt x="127" y="49"/>
                      <a:pt x="131" y="47"/>
                    </a:cubicBezTo>
                    <a:cubicBezTo>
                      <a:pt x="132" y="47"/>
                      <a:pt x="133" y="47"/>
                      <a:pt x="133" y="47"/>
                    </a:cubicBezTo>
                    <a:cubicBezTo>
                      <a:pt x="133" y="48"/>
                      <a:pt x="133" y="49"/>
                      <a:pt x="133" y="49"/>
                    </a:cubicBezTo>
                    <a:cubicBezTo>
                      <a:pt x="129" y="51"/>
                      <a:pt x="125" y="54"/>
                      <a:pt x="121" y="57"/>
                    </a:cubicBezTo>
                    <a:cubicBezTo>
                      <a:pt x="121" y="57"/>
                      <a:pt x="120" y="57"/>
                      <a:pt x="120" y="57"/>
                    </a:cubicBezTo>
                    <a:close/>
                    <a:moveTo>
                      <a:pt x="447" y="49"/>
                    </a:moveTo>
                    <a:cubicBezTo>
                      <a:pt x="446" y="49"/>
                      <a:pt x="446" y="49"/>
                      <a:pt x="446" y="49"/>
                    </a:cubicBezTo>
                    <a:cubicBezTo>
                      <a:pt x="442" y="46"/>
                      <a:pt x="438" y="44"/>
                      <a:pt x="434" y="42"/>
                    </a:cubicBezTo>
                    <a:cubicBezTo>
                      <a:pt x="433" y="41"/>
                      <a:pt x="433" y="41"/>
                      <a:pt x="434" y="40"/>
                    </a:cubicBezTo>
                    <a:cubicBezTo>
                      <a:pt x="434" y="39"/>
                      <a:pt x="435" y="39"/>
                      <a:pt x="435" y="40"/>
                    </a:cubicBezTo>
                    <a:cubicBezTo>
                      <a:pt x="439" y="42"/>
                      <a:pt x="443" y="44"/>
                      <a:pt x="447" y="47"/>
                    </a:cubicBezTo>
                    <a:cubicBezTo>
                      <a:pt x="448" y="47"/>
                      <a:pt x="448" y="48"/>
                      <a:pt x="448" y="49"/>
                    </a:cubicBezTo>
                    <a:cubicBezTo>
                      <a:pt x="447" y="49"/>
                      <a:pt x="447" y="49"/>
                      <a:pt x="447" y="49"/>
                    </a:cubicBezTo>
                    <a:close/>
                    <a:moveTo>
                      <a:pt x="140" y="44"/>
                    </a:moveTo>
                    <a:cubicBezTo>
                      <a:pt x="140" y="44"/>
                      <a:pt x="139" y="44"/>
                      <a:pt x="139" y="43"/>
                    </a:cubicBezTo>
                    <a:cubicBezTo>
                      <a:pt x="139" y="43"/>
                      <a:pt x="139" y="42"/>
                      <a:pt x="139" y="42"/>
                    </a:cubicBezTo>
                    <a:cubicBezTo>
                      <a:pt x="143" y="39"/>
                      <a:pt x="148" y="37"/>
                      <a:pt x="152" y="35"/>
                    </a:cubicBezTo>
                    <a:cubicBezTo>
                      <a:pt x="152" y="34"/>
                      <a:pt x="153" y="35"/>
                      <a:pt x="153" y="35"/>
                    </a:cubicBezTo>
                    <a:cubicBezTo>
                      <a:pt x="154" y="36"/>
                      <a:pt x="153" y="36"/>
                      <a:pt x="153" y="37"/>
                    </a:cubicBezTo>
                    <a:cubicBezTo>
                      <a:pt x="149" y="39"/>
                      <a:pt x="145" y="41"/>
                      <a:pt x="141" y="44"/>
                    </a:cubicBezTo>
                    <a:cubicBezTo>
                      <a:pt x="140" y="44"/>
                      <a:pt x="140" y="44"/>
                      <a:pt x="140" y="44"/>
                    </a:cubicBezTo>
                    <a:close/>
                    <a:moveTo>
                      <a:pt x="426" y="37"/>
                    </a:moveTo>
                    <a:cubicBezTo>
                      <a:pt x="426" y="37"/>
                      <a:pt x="426" y="37"/>
                      <a:pt x="426" y="37"/>
                    </a:cubicBezTo>
                    <a:cubicBezTo>
                      <a:pt x="422" y="35"/>
                      <a:pt x="417" y="33"/>
                      <a:pt x="413" y="30"/>
                    </a:cubicBezTo>
                    <a:cubicBezTo>
                      <a:pt x="413" y="30"/>
                      <a:pt x="412" y="30"/>
                      <a:pt x="413" y="29"/>
                    </a:cubicBezTo>
                    <a:cubicBezTo>
                      <a:pt x="413" y="28"/>
                      <a:pt x="414" y="28"/>
                      <a:pt x="414" y="28"/>
                    </a:cubicBezTo>
                    <a:cubicBezTo>
                      <a:pt x="418" y="30"/>
                      <a:pt x="423" y="33"/>
                      <a:pt x="427" y="35"/>
                    </a:cubicBezTo>
                    <a:cubicBezTo>
                      <a:pt x="427" y="35"/>
                      <a:pt x="428" y="36"/>
                      <a:pt x="427" y="36"/>
                    </a:cubicBezTo>
                    <a:cubicBezTo>
                      <a:pt x="427" y="37"/>
                      <a:pt x="427" y="37"/>
                      <a:pt x="426" y="37"/>
                    </a:cubicBezTo>
                    <a:close/>
                    <a:moveTo>
                      <a:pt x="161" y="33"/>
                    </a:moveTo>
                    <a:cubicBezTo>
                      <a:pt x="160" y="33"/>
                      <a:pt x="160" y="32"/>
                      <a:pt x="160" y="32"/>
                    </a:cubicBezTo>
                    <a:cubicBezTo>
                      <a:pt x="159" y="31"/>
                      <a:pt x="160" y="31"/>
                      <a:pt x="160" y="30"/>
                    </a:cubicBezTo>
                    <a:cubicBezTo>
                      <a:pt x="165" y="28"/>
                      <a:pt x="169" y="26"/>
                      <a:pt x="173" y="24"/>
                    </a:cubicBezTo>
                    <a:cubicBezTo>
                      <a:pt x="174" y="24"/>
                      <a:pt x="175" y="24"/>
                      <a:pt x="175" y="25"/>
                    </a:cubicBezTo>
                    <a:cubicBezTo>
                      <a:pt x="175" y="25"/>
                      <a:pt x="175" y="26"/>
                      <a:pt x="174" y="26"/>
                    </a:cubicBezTo>
                    <a:cubicBezTo>
                      <a:pt x="170" y="28"/>
                      <a:pt x="166" y="30"/>
                      <a:pt x="161" y="32"/>
                    </a:cubicBezTo>
                    <a:cubicBezTo>
                      <a:pt x="161" y="33"/>
                      <a:pt x="161" y="33"/>
                      <a:pt x="161" y="33"/>
                    </a:cubicBezTo>
                    <a:close/>
                    <a:moveTo>
                      <a:pt x="405" y="27"/>
                    </a:moveTo>
                    <a:cubicBezTo>
                      <a:pt x="405" y="27"/>
                      <a:pt x="405" y="27"/>
                      <a:pt x="405" y="27"/>
                    </a:cubicBezTo>
                    <a:cubicBezTo>
                      <a:pt x="400" y="25"/>
                      <a:pt x="396" y="23"/>
                      <a:pt x="391" y="21"/>
                    </a:cubicBezTo>
                    <a:cubicBezTo>
                      <a:pt x="391" y="21"/>
                      <a:pt x="391" y="20"/>
                      <a:pt x="391" y="20"/>
                    </a:cubicBezTo>
                    <a:cubicBezTo>
                      <a:pt x="391" y="19"/>
                      <a:pt x="392" y="19"/>
                      <a:pt x="392" y="19"/>
                    </a:cubicBezTo>
                    <a:cubicBezTo>
                      <a:pt x="397" y="21"/>
                      <a:pt x="401" y="22"/>
                      <a:pt x="406" y="24"/>
                    </a:cubicBezTo>
                    <a:cubicBezTo>
                      <a:pt x="406" y="25"/>
                      <a:pt x="406" y="25"/>
                      <a:pt x="406" y="26"/>
                    </a:cubicBezTo>
                    <a:cubicBezTo>
                      <a:pt x="406" y="26"/>
                      <a:pt x="406" y="27"/>
                      <a:pt x="405" y="27"/>
                    </a:cubicBezTo>
                    <a:close/>
                    <a:moveTo>
                      <a:pt x="183" y="23"/>
                    </a:moveTo>
                    <a:cubicBezTo>
                      <a:pt x="182" y="23"/>
                      <a:pt x="182" y="23"/>
                      <a:pt x="181" y="22"/>
                    </a:cubicBezTo>
                    <a:cubicBezTo>
                      <a:pt x="181" y="21"/>
                      <a:pt x="181" y="21"/>
                      <a:pt x="182" y="21"/>
                    </a:cubicBezTo>
                    <a:cubicBezTo>
                      <a:pt x="186" y="19"/>
                      <a:pt x="191" y="17"/>
                      <a:pt x="196" y="16"/>
                    </a:cubicBezTo>
                    <a:cubicBezTo>
                      <a:pt x="196" y="15"/>
                      <a:pt x="197" y="16"/>
                      <a:pt x="197" y="16"/>
                    </a:cubicBezTo>
                    <a:cubicBezTo>
                      <a:pt x="197" y="17"/>
                      <a:pt x="197" y="18"/>
                      <a:pt x="196" y="18"/>
                    </a:cubicBezTo>
                    <a:cubicBezTo>
                      <a:pt x="192" y="19"/>
                      <a:pt x="187" y="21"/>
                      <a:pt x="183" y="23"/>
                    </a:cubicBezTo>
                    <a:cubicBezTo>
                      <a:pt x="183" y="23"/>
                      <a:pt x="183" y="23"/>
                      <a:pt x="183" y="23"/>
                    </a:cubicBezTo>
                    <a:close/>
                    <a:moveTo>
                      <a:pt x="383" y="18"/>
                    </a:moveTo>
                    <a:cubicBezTo>
                      <a:pt x="383" y="18"/>
                      <a:pt x="383" y="18"/>
                      <a:pt x="383" y="18"/>
                    </a:cubicBezTo>
                    <a:cubicBezTo>
                      <a:pt x="378" y="16"/>
                      <a:pt x="374" y="15"/>
                      <a:pt x="369" y="14"/>
                    </a:cubicBezTo>
                    <a:cubicBezTo>
                      <a:pt x="368" y="14"/>
                      <a:pt x="368" y="13"/>
                      <a:pt x="368" y="12"/>
                    </a:cubicBezTo>
                    <a:cubicBezTo>
                      <a:pt x="368" y="12"/>
                      <a:pt x="369" y="11"/>
                      <a:pt x="370" y="11"/>
                    </a:cubicBezTo>
                    <a:cubicBezTo>
                      <a:pt x="374" y="13"/>
                      <a:pt x="379" y="14"/>
                      <a:pt x="383" y="16"/>
                    </a:cubicBezTo>
                    <a:cubicBezTo>
                      <a:pt x="384" y="16"/>
                      <a:pt x="384" y="17"/>
                      <a:pt x="384" y="17"/>
                    </a:cubicBezTo>
                    <a:cubicBezTo>
                      <a:pt x="384" y="18"/>
                      <a:pt x="383" y="18"/>
                      <a:pt x="383" y="18"/>
                    </a:cubicBezTo>
                    <a:close/>
                    <a:moveTo>
                      <a:pt x="205" y="15"/>
                    </a:moveTo>
                    <a:cubicBezTo>
                      <a:pt x="204" y="15"/>
                      <a:pt x="204" y="15"/>
                      <a:pt x="204" y="14"/>
                    </a:cubicBezTo>
                    <a:cubicBezTo>
                      <a:pt x="204" y="13"/>
                      <a:pt x="204" y="13"/>
                      <a:pt x="205" y="13"/>
                    </a:cubicBezTo>
                    <a:cubicBezTo>
                      <a:pt x="209" y="11"/>
                      <a:pt x="214" y="10"/>
                      <a:pt x="218" y="9"/>
                    </a:cubicBezTo>
                    <a:cubicBezTo>
                      <a:pt x="219" y="9"/>
                      <a:pt x="220" y="9"/>
                      <a:pt x="220" y="10"/>
                    </a:cubicBezTo>
                    <a:cubicBezTo>
                      <a:pt x="220" y="10"/>
                      <a:pt x="220" y="11"/>
                      <a:pt x="219" y="11"/>
                    </a:cubicBezTo>
                    <a:cubicBezTo>
                      <a:pt x="214" y="12"/>
                      <a:pt x="210" y="14"/>
                      <a:pt x="205" y="15"/>
                    </a:cubicBezTo>
                    <a:cubicBezTo>
                      <a:pt x="205" y="15"/>
                      <a:pt x="205" y="15"/>
                      <a:pt x="205" y="15"/>
                    </a:cubicBezTo>
                    <a:close/>
                    <a:moveTo>
                      <a:pt x="360" y="11"/>
                    </a:moveTo>
                    <a:cubicBezTo>
                      <a:pt x="360" y="11"/>
                      <a:pt x="360" y="11"/>
                      <a:pt x="360" y="11"/>
                    </a:cubicBezTo>
                    <a:cubicBezTo>
                      <a:pt x="355" y="10"/>
                      <a:pt x="351" y="9"/>
                      <a:pt x="346" y="8"/>
                    </a:cubicBezTo>
                    <a:cubicBezTo>
                      <a:pt x="345" y="8"/>
                      <a:pt x="345" y="7"/>
                      <a:pt x="345" y="7"/>
                    </a:cubicBezTo>
                    <a:cubicBezTo>
                      <a:pt x="345" y="6"/>
                      <a:pt x="346" y="6"/>
                      <a:pt x="347" y="6"/>
                    </a:cubicBezTo>
                    <a:cubicBezTo>
                      <a:pt x="351" y="7"/>
                      <a:pt x="356" y="8"/>
                      <a:pt x="361" y="9"/>
                    </a:cubicBezTo>
                    <a:cubicBezTo>
                      <a:pt x="361" y="9"/>
                      <a:pt x="362" y="10"/>
                      <a:pt x="361" y="10"/>
                    </a:cubicBezTo>
                    <a:cubicBezTo>
                      <a:pt x="361" y="11"/>
                      <a:pt x="361" y="11"/>
                      <a:pt x="360" y="11"/>
                    </a:cubicBezTo>
                    <a:close/>
                    <a:moveTo>
                      <a:pt x="228" y="9"/>
                    </a:moveTo>
                    <a:cubicBezTo>
                      <a:pt x="227" y="9"/>
                      <a:pt x="227" y="9"/>
                      <a:pt x="227" y="8"/>
                    </a:cubicBezTo>
                    <a:cubicBezTo>
                      <a:pt x="227" y="7"/>
                      <a:pt x="227" y="7"/>
                      <a:pt x="228" y="7"/>
                    </a:cubicBezTo>
                    <a:cubicBezTo>
                      <a:pt x="232" y="6"/>
                      <a:pt x="237" y="5"/>
                      <a:pt x="242" y="4"/>
                    </a:cubicBezTo>
                    <a:cubicBezTo>
                      <a:pt x="242" y="4"/>
                      <a:pt x="243" y="4"/>
                      <a:pt x="243" y="5"/>
                    </a:cubicBezTo>
                    <a:cubicBezTo>
                      <a:pt x="243" y="6"/>
                      <a:pt x="243" y="6"/>
                      <a:pt x="242" y="6"/>
                    </a:cubicBezTo>
                    <a:cubicBezTo>
                      <a:pt x="237" y="7"/>
                      <a:pt x="233" y="8"/>
                      <a:pt x="228" y="9"/>
                    </a:cubicBezTo>
                    <a:cubicBezTo>
                      <a:pt x="228" y="9"/>
                      <a:pt x="228" y="9"/>
                      <a:pt x="228" y="9"/>
                    </a:cubicBezTo>
                    <a:close/>
                    <a:moveTo>
                      <a:pt x="337" y="6"/>
                    </a:moveTo>
                    <a:cubicBezTo>
                      <a:pt x="337" y="6"/>
                      <a:pt x="337" y="6"/>
                      <a:pt x="337" y="6"/>
                    </a:cubicBezTo>
                    <a:cubicBezTo>
                      <a:pt x="332" y="6"/>
                      <a:pt x="327" y="5"/>
                      <a:pt x="323" y="4"/>
                    </a:cubicBezTo>
                    <a:cubicBezTo>
                      <a:pt x="322" y="4"/>
                      <a:pt x="322" y="4"/>
                      <a:pt x="322" y="3"/>
                    </a:cubicBezTo>
                    <a:cubicBezTo>
                      <a:pt x="322" y="2"/>
                      <a:pt x="322" y="2"/>
                      <a:pt x="323" y="2"/>
                    </a:cubicBezTo>
                    <a:cubicBezTo>
                      <a:pt x="328" y="3"/>
                      <a:pt x="333" y="3"/>
                      <a:pt x="337" y="4"/>
                    </a:cubicBezTo>
                    <a:cubicBezTo>
                      <a:pt x="338" y="4"/>
                      <a:pt x="338" y="5"/>
                      <a:pt x="338" y="5"/>
                    </a:cubicBezTo>
                    <a:cubicBezTo>
                      <a:pt x="338" y="6"/>
                      <a:pt x="338" y="6"/>
                      <a:pt x="337" y="6"/>
                    </a:cubicBezTo>
                    <a:close/>
                    <a:moveTo>
                      <a:pt x="251" y="5"/>
                    </a:moveTo>
                    <a:cubicBezTo>
                      <a:pt x="251" y="5"/>
                      <a:pt x="250" y="4"/>
                      <a:pt x="250" y="4"/>
                    </a:cubicBezTo>
                    <a:cubicBezTo>
                      <a:pt x="250" y="3"/>
                      <a:pt x="251" y="3"/>
                      <a:pt x="251" y="3"/>
                    </a:cubicBezTo>
                    <a:cubicBezTo>
                      <a:pt x="256" y="2"/>
                      <a:pt x="261" y="1"/>
                      <a:pt x="265" y="1"/>
                    </a:cubicBezTo>
                    <a:cubicBezTo>
                      <a:pt x="266" y="1"/>
                      <a:pt x="267" y="1"/>
                      <a:pt x="267" y="2"/>
                    </a:cubicBezTo>
                    <a:cubicBezTo>
                      <a:pt x="267" y="3"/>
                      <a:pt x="266" y="3"/>
                      <a:pt x="266" y="3"/>
                    </a:cubicBezTo>
                    <a:cubicBezTo>
                      <a:pt x="261" y="4"/>
                      <a:pt x="256" y="4"/>
                      <a:pt x="251" y="5"/>
                    </a:cubicBezTo>
                    <a:cubicBezTo>
                      <a:pt x="251" y="5"/>
                      <a:pt x="251" y="5"/>
                      <a:pt x="251" y="5"/>
                    </a:cubicBezTo>
                    <a:close/>
                    <a:moveTo>
                      <a:pt x="313" y="3"/>
                    </a:moveTo>
                    <a:cubicBezTo>
                      <a:pt x="313" y="3"/>
                      <a:pt x="313" y="3"/>
                      <a:pt x="313" y="3"/>
                    </a:cubicBezTo>
                    <a:cubicBezTo>
                      <a:pt x="309" y="3"/>
                      <a:pt x="304" y="3"/>
                      <a:pt x="299" y="3"/>
                    </a:cubicBezTo>
                    <a:cubicBezTo>
                      <a:pt x="299" y="3"/>
                      <a:pt x="298" y="2"/>
                      <a:pt x="298" y="1"/>
                    </a:cubicBezTo>
                    <a:cubicBezTo>
                      <a:pt x="298" y="1"/>
                      <a:pt x="299" y="0"/>
                      <a:pt x="299" y="0"/>
                    </a:cubicBezTo>
                    <a:cubicBezTo>
                      <a:pt x="304" y="0"/>
                      <a:pt x="309" y="1"/>
                      <a:pt x="314" y="1"/>
                    </a:cubicBezTo>
                    <a:cubicBezTo>
                      <a:pt x="314" y="1"/>
                      <a:pt x="315" y="2"/>
                      <a:pt x="315" y="2"/>
                    </a:cubicBezTo>
                    <a:cubicBezTo>
                      <a:pt x="315" y="3"/>
                      <a:pt x="314" y="3"/>
                      <a:pt x="313" y="3"/>
                    </a:cubicBezTo>
                    <a:close/>
                    <a:moveTo>
                      <a:pt x="275" y="3"/>
                    </a:moveTo>
                    <a:cubicBezTo>
                      <a:pt x="274" y="3"/>
                      <a:pt x="274" y="2"/>
                      <a:pt x="274" y="2"/>
                    </a:cubicBezTo>
                    <a:cubicBezTo>
                      <a:pt x="274" y="1"/>
                      <a:pt x="274" y="0"/>
                      <a:pt x="275" y="0"/>
                    </a:cubicBezTo>
                    <a:cubicBezTo>
                      <a:pt x="280" y="0"/>
                      <a:pt x="284" y="0"/>
                      <a:pt x="289" y="0"/>
                    </a:cubicBezTo>
                    <a:cubicBezTo>
                      <a:pt x="290" y="0"/>
                      <a:pt x="290" y="0"/>
                      <a:pt x="290" y="0"/>
                    </a:cubicBezTo>
                    <a:cubicBezTo>
                      <a:pt x="290" y="0"/>
                      <a:pt x="291" y="1"/>
                      <a:pt x="291" y="1"/>
                    </a:cubicBezTo>
                    <a:cubicBezTo>
                      <a:pt x="291" y="2"/>
                      <a:pt x="290" y="2"/>
                      <a:pt x="290" y="2"/>
                    </a:cubicBezTo>
                    <a:cubicBezTo>
                      <a:pt x="289" y="2"/>
                      <a:pt x="289" y="2"/>
                      <a:pt x="289" y="2"/>
                    </a:cubicBezTo>
                    <a:cubicBezTo>
                      <a:pt x="284" y="2"/>
                      <a:pt x="280" y="3"/>
                      <a:pt x="275" y="3"/>
                    </a:cubicBezTo>
                    <a:cubicBezTo>
                      <a:pt x="275" y="3"/>
                      <a:pt x="275" y="3"/>
                      <a:pt x="275" y="3"/>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6" name="Freeform 258"/>
              <p:cNvSpPr>
                <a:spLocks/>
              </p:cNvSpPr>
              <p:nvPr userDrawn="1"/>
            </p:nvSpPr>
            <p:spPr bwMode="auto">
              <a:xfrm>
                <a:off x="3303" y="1203"/>
                <a:ext cx="1027" cy="1131"/>
              </a:xfrm>
              <a:custGeom>
                <a:avLst/>
                <a:gdLst>
                  <a:gd name="T0" fmla="*/ 317 w 612"/>
                  <a:gd name="T1" fmla="*/ 646 h 673"/>
                  <a:gd name="T2" fmla="*/ 20 w 612"/>
                  <a:gd name="T3" fmla="*/ 415 h 673"/>
                  <a:gd name="T4" fmla="*/ 53 w 612"/>
                  <a:gd name="T5" fmla="*/ 182 h 673"/>
                  <a:gd name="T6" fmla="*/ 240 w 612"/>
                  <a:gd name="T7" fmla="*/ 42 h 673"/>
                  <a:gd name="T8" fmla="*/ 612 w 612"/>
                  <a:gd name="T9" fmla="*/ 263 h 673"/>
                  <a:gd name="T10" fmla="*/ 610 w 612"/>
                  <a:gd name="T11" fmla="*/ 266 h 673"/>
                  <a:gd name="T12" fmla="*/ 608 w 612"/>
                  <a:gd name="T13" fmla="*/ 264 h 673"/>
                  <a:gd name="T14" fmla="*/ 241 w 612"/>
                  <a:gd name="T15" fmla="*/ 46 h 673"/>
                  <a:gd name="T16" fmla="*/ 57 w 612"/>
                  <a:gd name="T17" fmla="*/ 185 h 673"/>
                  <a:gd name="T18" fmla="*/ 25 w 612"/>
                  <a:gd name="T19" fmla="*/ 414 h 673"/>
                  <a:gd name="T20" fmla="*/ 391 w 612"/>
                  <a:gd name="T21" fmla="*/ 632 h 673"/>
                  <a:gd name="T22" fmla="*/ 394 w 612"/>
                  <a:gd name="T23" fmla="*/ 633 h 673"/>
                  <a:gd name="T24" fmla="*/ 393 w 612"/>
                  <a:gd name="T25" fmla="*/ 636 h 673"/>
                  <a:gd name="T26" fmla="*/ 317 w 612"/>
                  <a:gd name="T27" fmla="*/ 646 h 6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12" h="673">
                    <a:moveTo>
                      <a:pt x="317" y="646"/>
                    </a:moveTo>
                    <a:cubicBezTo>
                      <a:pt x="181" y="646"/>
                      <a:pt x="56" y="553"/>
                      <a:pt x="20" y="415"/>
                    </a:cubicBezTo>
                    <a:cubicBezTo>
                      <a:pt x="0" y="336"/>
                      <a:pt x="12" y="253"/>
                      <a:pt x="53" y="182"/>
                    </a:cubicBezTo>
                    <a:cubicBezTo>
                      <a:pt x="95" y="112"/>
                      <a:pt x="161" y="62"/>
                      <a:pt x="240" y="42"/>
                    </a:cubicBezTo>
                    <a:cubicBezTo>
                      <a:pt x="403" y="0"/>
                      <a:pt x="570" y="99"/>
                      <a:pt x="612" y="263"/>
                    </a:cubicBezTo>
                    <a:cubicBezTo>
                      <a:pt x="612" y="264"/>
                      <a:pt x="612" y="266"/>
                      <a:pt x="610" y="266"/>
                    </a:cubicBezTo>
                    <a:cubicBezTo>
                      <a:pt x="609" y="266"/>
                      <a:pt x="608" y="265"/>
                      <a:pt x="608" y="264"/>
                    </a:cubicBezTo>
                    <a:cubicBezTo>
                      <a:pt x="566" y="103"/>
                      <a:pt x="402" y="5"/>
                      <a:pt x="241" y="46"/>
                    </a:cubicBezTo>
                    <a:cubicBezTo>
                      <a:pt x="163" y="66"/>
                      <a:pt x="98" y="115"/>
                      <a:pt x="57" y="185"/>
                    </a:cubicBezTo>
                    <a:cubicBezTo>
                      <a:pt x="16" y="254"/>
                      <a:pt x="5" y="336"/>
                      <a:pt x="25" y="414"/>
                    </a:cubicBezTo>
                    <a:cubicBezTo>
                      <a:pt x="66" y="575"/>
                      <a:pt x="231" y="673"/>
                      <a:pt x="391" y="632"/>
                    </a:cubicBezTo>
                    <a:cubicBezTo>
                      <a:pt x="393" y="631"/>
                      <a:pt x="394" y="632"/>
                      <a:pt x="394" y="633"/>
                    </a:cubicBezTo>
                    <a:cubicBezTo>
                      <a:pt x="395" y="635"/>
                      <a:pt x="394" y="636"/>
                      <a:pt x="393" y="636"/>
                    </a:cubicBezTo>
                    <a:cubicBezTo>
                      <a:pt x="367" y="643"/>
                      <a:pt x="342" y="646"/>
                      <a:pt x="317" y="646"/>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7" name="Freeform 259"/>
              <p:cNvSpPr>
                <a:spLocks/>
              </p:cNvSpPr>
              <p:nvPr userDrawn="1"/>
            </p:nvSpPr>
            <p:spPr bwMode="auto">
              <a:xfrm>
                <a:off x="3424" y="1365"/>
                <a:ext cx="819" cy="816"/>
              </a:xfrm>
              <a:custGeom>
                <a:avLst/>
                <a:gdLst>
                  <a:gd name="T0" fmla="*/ 244 w 488"/>
                  <a:gd name="T1" fmla="*/ 486 h 486"/>
                  <a:gd name="T2" fmla="*/ 0 w 488"/>
                  <a:gd name="T3" fmla="*/ 243 h 486"/>
                  <a:gd name="T4" fmla="*/ 244 w 488"/>
                  <a:gd name="T5" fmla="*/ 0 h 486"/>
                  <a:gd name="T6" fmla="*/ 247 w 488"/>
                  <a:gd name="T7" fmla="*/ 2 h 486"/>
                  <a:gd name="T8" fmla="*/ 244 w 488"/>
                  <a:gd name="T9" fmla="*/ 5 h 486"/>
                  <a:gd name="T10" fmla="*/ 5 w 488"/>
                  <a:gd name="T11" fmla="*/ 243 h 486"/>
                  <a:gd name="T12" fmla="*/ 244 w 488"/>
                  <a:gd name="T13" fmla="*/ 481 h 486"/>
                  <a:gd name="T14" fmla="*/ 484 w 488"/>
                  <a:gd name="T15" fmla="*/ 243 h 486"/>
                  <a:gd name="T16" fmla="*/ 486 w 488"/>
                  <a:gd name="T17" fmla="*/ 241 h 486"/>
                  <a:gd name="T18" fmla="*/ 488 w 488"/>
                  <a:gd name="T19" fmla="*/ 243 h 486"/>
                  <a:gd name="T20" fmla="*/ 244 w 488"/>
                  <a:gd name="T21" fmla="*/ 486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8" h="486">
                    <a:moveTo>
                      <a:pt x="244" y="486"/>
                    </a:moveTo>
                    <a:cubicBezTo>
                      <a:pt x="110" y="486"/>
                      <a:pt x="0" y="377"/>
                      <a:pt x="0" y="243"/>
                    </a:cubicBezTo>
                    <a:cubicBezTo>
                      <a:pt x="0" y="109"/>
                      <a:pt x="110" y="0"/>
                      <a:pt x="244" y="0"/>
                    </a:cubicBezTo>
                    <a:cubicBezTo>
                      <a:pt x="246" y="0"/>
                      <a:pt x="247" y="1"/>
                      <a:pt x="247" y="2"/>
                    </a:cubicBezTo>
                    <a:cubicBezTo>
                      <a:pt x="247" y="4"/>
                      <a:pt x="246" y="5"/>
                      <a:pt x="244" y="5"/>
                    </a:cubicBezTo>
                    <a:cubicBezTo>
                      <a:pt x="112" y="5"/>
                      <a:pt x="5" y="112"/>
                      <a:pt x="5" y="243"/>
                    </a:cubicBezTo>
                    <a:cubicBezTo>
                      <a:pt x="5" y="374"/>
                      <a:pt x="112" y="481"/>
                      <a:pt x="244" y="481"/>
                    </a:cubicBezTo>
                    <a:cubicBezTo>
                      <a:pt x="376" y="481"/>
                      <a:pt x="484" y="374"/>
                      <a:pt x="484" y="243"/>
                    </a:cubicBezTo>
                    <a:cubicBezTo>
                      <a:pt x="484" y="242"/>
                      <a:pt x="485" y="241"/>
                      <a:pt x="486" y="241"/>
                    </a:cubicBezTo>
                    <a:cubicBezTo>
                      <a:pt x="487" y="241"/>
                      <a:pt x="488" y="242"/>
                      <a:pt x="488" y="243"/>
                    </a:cubicBezTo>
                    <a:cubicBezTo>
                      <a:pt x="488" y="377"/>
                      <a:pt x="379" y="486"/>
                      <a:pt x="244" y="486"/>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8" name="Freeform 260"/>
              <p:cNvSpPr>
                <a:spLocks/>
              </p:cNvSpPr>
              <p:nvPr userDrawn="1"/>
            </p:nvSpPr>
            <p:spPr bwMode="auto">
              <a:xfrm>
                <a:off x="4265" y="1842"/>
                <a:ext cx="99" cy="27"/>
              </a:xfrm>
              <a:custGeom>
                <a:avLst/>
                <a:gdLst>
                  <a:gd name="T0" fmla="*/ 59 w 59"/>
                  <a:gd name="T1" fmla="*/ 12 h 16"/>
                  <a:gd name="T2" fmla="*/ 1 w 59"/>
                  <a:gd name="T3" fmla="*/ 0 h 16"/>
                  <a:gd name="T4" fmla="*/ 0 w 59"/>
                  <a:gd name="T5" fmla="*/ 5 h 16"/>
                  <a:gd name="T6" fmla="*/ 58 w 59"/>
                  <a:gd name="T7" fmla="*/ 16 h 16"/>
                  <a:gd name="T8" fmla="*/ 59 w 59"/>
                  <a:gd name="T9" fmla="*/ 12 h 16"/>
                </a:gdLst>
                <a:ahLst/>
                <a:cxnLst>
                  <a:cxn ang="0">
                    <a:pos x="T0" y="T1"/>
                  </a:cxn>
                  <a:cxn ang="0">
                    <a:pos x="T2" y="T3"/>
                  </a:cxn>
                  <a:cxn ang="0">
                    <a:pos x="T4" y="T5"/>
                  </a:cxn>
                  <a:cxn ang="0">
                    <a:pos x="T6" y="T7"/>
                  </a:cxn>
                  <a:cxn ang="0">
                    <a:pos x="T8" y="T9"/>
                  </a:cxn>
                </a:cxnLst>
                <a:rect l="0" t="0" r="r" b="b"/>
                <a:pathLst>
                  <a:path w="59" h="16">
                    <a:moveTo>
                      <a:pt x="59" y="12"/>
                    </a:moveTo>
                    <a:cubicBezTo>
                      <a:pt x="1" y="0"/>
                      <a:pt x="1" y="0"/>
                      <a:pt x="1" y="0"/>
                    </a:cubicBezTo>
                    <a:cubicBezTo>
                      <a:pt x="0" y="5"/>
                      <a:pt x="0" y="5"/>
                      <a:pt x="0" y="5"/>
                    </a:cubicBezTo>
                    <a:cubicBezTo>
                      <a:pt x="58" y="16"/>
                      <a:pt x="58" y="16"/>
                      <a:pt x="58" y="16"/>
                    </a:cubicBezTo>
                    <a:cubicBezTo>
                      <a:pt x="58" y="15"/>
                      <a:pt x="58" y="13"/>
                      <a:pt x="59" y="12"/>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9" name="Freeform 261"/>
              <p:cNvSpPr>
                <a:spLocks/>
              </p:cNvSpPr>
              <p:nvPr userDrawn="1"/>
            </p:nvSpPr>
            <p:spPr bwMode="auto">
              <a:xfrm>
                <a:off x="4418" y="1872"/>
                <a:ext cx="463" cy="99"/>
              </a:xfrm>
              <a:custGeom>
                <a:avLst/>
                <a:gdLst>
                  <a:gd name="T0" fmla="*/ 0 w 276"/>
                  <a:gd name="T1" fmla="*/ 0 h 59"/>
                  <a:gd name="T2" fmla="*/ 0 w 276"/>
                  <a:gd name="T3" fmla="*/ 5 h 59"/>
                  <a:gd name="T4" fmla="*/ 275 w 276"/>
                  <a:gd name="T5" fmla="*/ 59 h 59"/>
                  <a:gd name="T6" fmla="*/ 276 w 276"/>
                  <a:gd name="T7" fmla="*/ 55 h 59"/>
                  <a:gd name="T8" fmla="*/ 0 w 276"/>
                  <a:gd name="T9" fmla="*/ 0 h 59"/>
                </a:gdLst>
                <a:ahLst/>
                <a:cxnLst>
                  <a:cxn ang="0">
                    <a:pos x="T0" y="T1"/>
                  </a:cxn>
                  <a:cxn ang="0">
                    <a:pos x="T2" y="T3"/>
                  </a:cxn>
                  <a:cxn ang="0">
                    <a:pos x="T4" y="T5"/>
                  </a:cxn>
                  <a:cxn ang="0">
                    <a:pos x="T6" y="T7"/>
                  </a:cxn>
                  <a:cxn ang="0">
                    <a:pos x="T8" y="T9"/>
                  </a:cxn>
                </a:cxnLst>
                <a:rect l="0" t="0" r="r" b="b"/>
                <a:pathLst>
                  <a:path w="276" h="59">
                    <a:moveTo>
                      <a:pt x="0" y="0"/>
                    </a:moveTo>
                    <a:cubicBezTo>
                      <a:pt x="0" y="2"/>
                      <a:pt x="0" y="3"/>
                      <a:pt x="0" y="5"/>
                    </a:cubicBezTo>
                    <a:cubicBezTo>
                      <a:pt x="275" y="59"/>
                      <a:pt x="275" y="59"/>
                      <a:pt x="275" y="59"/>
                    </a:cubicBezTo>
                    <a:cubicBezTo>
                      <a:pt x="276" y="55"/>
                      <a:pt x="276" y="55"/>
                      <a:pt x="276" y="55"/>
                    </a:cubicBezTo>
                    <a:lnTo>
                      <a:pt x="0" y="0"/>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0" name="Freeform 262"/>
              <p:cNvSpPr>
                <a:spLocks noEditPoints="1"/>
              </p:cNvSpPr>
              <p:nvPr userDrawn="1"/>
            </p:nvSpPr>
            <p:spPr bwMode="auto">
              <a:xfrm>
                <a:off x="3877" y="1770"/>
                <a:ext cx="552" cy="595"/>
              </a:xfrm>
              <a:custGeom>
                <a:avLst/>
                <a:gdLst>
                  <a:gd name="T0" fmla="*/ 3 w 329"/>
                  <a:gd name="T1" fmla="*/ 354 h 354"/>
                  <a:gd name="T2" fmla="*/ 0 w 329"/>
                  <a:gd name="T3" fmla="*/ 317 h 354"/>
                  <a:gd name="T4" fmla="*/ 2 w 329"/>
                  <a:gd name="T5" fmla="*/ 317 h 354"/>
                  <a:gd name="T6" fmla="*/ 208 w 329"/>
                  <a:gd name="T7" fmla="*/ 216 h 354"/>
                  <a:gd name="T8" fmla="*/ 292 w 329"/>
                  <a:gd name="T9" fmla="*/ 2 h 354"/>
                  <a:gd name="T10" fmla="*/ 292 w 329"/>
                  <a:gd name="T11" fmla="*/ 0 h 354"/>
                  <a:gd name="T12" fmla="*/ 329 w 329"/>
                  <a:gd name="T13" fmla="*/ 0 h 354"/>
                  <a:gd name="T14" fmla="*/ 329 w 329"/>
                  <a:gd name="T15" fmla="*/ 2 h 354"/>
                  <a:gd name="T16" fmla="*/ 235 w 329"/>
                  <a:gd name="T17" fmla="*/ 241 h 354"/>
                  <a:gd name="T18" fmla="*/ 5 w 329"/>
                  <a:gd name="T19" fmla="*/ 354 h 354"/>
                  <a:gd name="T20" fmla="*/ 3 w 329"/>
                  <a:gd name="T21" fmla="*/ 354 h 354"/>
                  <a:gd name="T22" fmla="*/ 4 w 329"/>
                  <a:gd name="T23" fmla="*/ 321 h 354"/>
                  <a:gd name="T24" fmla="*/ 6 w 329"/>
                  <a:gd name="T25" fmla="*/ 350 h 354"/>
                  <a:gd name="T26" fmla="*/ 232 w 329"/>
                  <a:gd name="T27" fmla="*/ 239 h 354"/>
                  <a:gd name="T28" fmla="*/ 326 w 329"/>
                  <a:gd name="T29" fmla="*/ 4 h 354"/>
                  <a:gd name="T30" fmla="*/ 296 w 329"/>
                  <a:gd name="T31" fmla="*/ 4 h 354"/>
                  <a:gd name="T32" fmla="*/ 211 w 329"/>
                  <a:gd name="T33" fmla="*/ 219 h 354"/>
                  <a:gd name="T34" fmla="*/ 4 w 329"/>
                  <a:gd name="T35" fmla="*/ 321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9" h="354">
                    <a:moveTo>
                      <a:pt x="3" y="354"/>
                    </a:moveTo>
                    <a:cubicBezTo>
                      <a:pt x="0" y="317"/>
                      <a:pt x="0" y="317"/>
                      <a:pt x="0" y="317"/>
                    </a:cubicBezTo>
                    <a:cubicBezTo>
                      <a:pt x="2" y="317"/>
                      <a:pt x="2" y="317"/>
                      <a:pt x="2" y="317"/>
                    </a:cubicBezTo>
                    <a:cubicBezTo>
                      <a:pt x="81" y="311"/>
                      <a:pt x="154" y="275"/>
                      <a:pt x="208" y="216"/>
                    </a:cubicBezTo>
                    <a:cubicBezTo>
                      <a:pt x="262" y="158"/>
                      <a:pt x="292" y="82"/>
                      <a:pt x="292" y="2"/>
                    </a:cubicBezTo>
                    <a:cubicBezTo>
                      <a:pt x="292" y="0"/>
                      <a:pt x="292" y="0"/>
                      <a:pt x="292" y="0"/>
                    </a:cubicBezTo>
                    <a:cubicBezTo>
                      <a:pt x="329" y="0"/>
                      <a:pt x="329" y="0"/>
                      <a:pt x="329" y="0"/>
                    </a:cubicBezTo>
                    <a:cubicBezTo>
                      <a:pt x="329" y="2"/>
                      <a:pt x="329" y="2"/>
                      <a:pt x="329" y="2"/>
                    </a:cubicBezTo>
                    <a:cubicBezTo>
                      <a:pt x="329" y="91"/>
                      <a:pt x="296" y="176"/>
                      <a:pt x="235" y="241"/>
                    </a:cubicBezTo>
                    <a:cubicBezTo>
                      <a:pt x="175" y="307"/>
                      <a:pt x="93" y="346"/>
                      <a:pt x="5" y="354"/>
                    </a:cubicBezTo>
                    <a:lnTo>
                      <a:pt x="3" y="354"/>
                    </a:lnTo>
                    <a:close/>
                    <a:moveTo>
                      <a:pt x="4" y="321"/>
                    </a:moveTo>
                    <a:cubicBezTo>
                      <a:pt x="6" y="350"/>
                      <a:pt x="6" y="350"/>
                      <a:pt x="6" y="350"/>
                    </a:cubicBezTo>
                    <a:cubicBezTo>
                      <a:pt x="93" y="342"/>
                      <a:pt x="173" y="303"/>
                      <a:pt x="232" y="239"/>
                    </a:cubicBezTo>
                    <a:cubicBezTo>
                      <a:pt x="292" y="175"/>
                      <a:pt x="325" y="91"/>
                      <a:pt x="326" y="4"/>
                    </a:cubicBezTo>
                    <a:cubicBezTo>
                      <a:pt x="296" y="4"/>
                      <a:pt x="296" y="4"/>
                      <a:pt x="296" y="4"/>
                    </a:cubicBezTo>
                    <a:cubicBezTo>
                      <a:pt x="295" y="84"/>
                      <a:pt x="265" y="160"/>
                      <a:pt x="211" y="219"/>
                    </a:cubicBezTo>
                    <a:cubicBezTo>
                      <a:pt x="156" y="277"/>
                      <a:pt x="83" y="313"/>
                      <a:pt x="4" y="321"/>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1" name="Freeform 263"/>
              <p:cNvSpPr>
                <a:spLocks/>
              </p:cNvSpPr>
              <p:nvPr userDrawn="1"/>
            </p:nvSpPr>
            <p:spPr bwMode="auto">
              <a:xfrm>
                <a:off x="4201" y="2015"/>
                <a:ext cx="309" cy="292"/>
              </a:xfrm>
              <a:custGeom>
                <a:avLst/>
                <a:gdLst>
                  <a:gd name="T0" fmla="*/ 302 w 309"/>
                  <a:gd name="T1" fmla="*/ 292 h 292"/>
                  <a:gd name="T2" fmla="*/ 0 w 309"/>
                  <a:gd name="T3" fmla="*/ 5 h 292"/>
                  <a:gd name="T4" fmla="*/ 5 w 309"/>
                  <a:gd name="T5" fmla="*/ 0 h 292"/>
                  <a:gd name="T6" fmla="*/ 309 w 309"/>
                  <a:gd name="T7" fmla="*/ 287 h 292"/>
                  <a:gd name="T8" fmla="*/ 302 w 309"/>
                  <a:gd name="T9" fmla="*/ 292 h 292"/>
                </a:gdLst>
                <a:ahLst/>
                <a:cxnLst>
                  <a:cxn ang="0">
                    <a:pos x="T0" y="T1"/>
                  </a:cxn>
                  <a:cxn ang="0">
                    <a:pos x="T2" y="T3"/>
                  </a:cxn>
                  <a:cxn ang="0">
                    <a:pos x="T4" y="T5"/>
                  </a:cxn>
                  <a:cxn ang="0">
                    <a:pos x="T6" y="T7"/>
                  </a:cxn>
                  <a:cxn ang="0">
                    <a:pos x="T8" y="T9"/>
                  </a:cxn>
                </a:cxnLst>
                <a:rect l="0" t="0" r="r" b="b"/>
                <a:pathLst>
                  <a:path w="309" h="292">
                    <a:moveTo>
                      <a:pt x="302" y="292"/>
                    </a:moveTo>
                    <a:lnTo>
                      <a:pt x="0" y="5"/>
                    </a:lnTo>
                    <a:lnTo>
                      <a:pt x="5" y="0"/>
                    </a:lnTo>
                    <a:lnTo>
                      <a:pt x="309" y="287"/>
                    </a:lnTo>
                    <a:lnTo>
                      <a:pt x="302" y="292"/>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 name="Freeform 264"/>
              <p:cNvSpPr>
                <a:spLocks/>
              </p:cNvSpPr>
              <p:nvPr userDrawn="1"/>
            </p:nvSpPr>
            <p:spPr bwMode="auto">
              <a:xfrm>
                <a:off x="4285" y="1655"/>
                <a:ext cx="871" cy="101"/>
              </a:xfrm>
              <a:custGeom>
                <a:avLst/>
                <a:gdLst>
                  <a:gd name="T0" fmla="*/ 0 w 871"/>
                  <a:gd name="T1" fmla="*/ 101 h 101"/>
                  <a:gd name="T2" fmla="*/ 0 w 871"/>
                  <a:gd name="T3" fmla="*/ 93 h 101"/>
                  <a:gd name="T4" fmla="*/ 871 w 871"/>
                  <a:gd name="T5" fmla="*/ 0 h 101"/>
                  <a:gd name="T6" fmla="*/ 871 w 871"/>
                  <a:gd name="T7" fmla="*/ 7 h 101"/>
                  <a:gd name="T8" fmla="*/ 0 w 871"/>
                  <a:gd name="T9" fmla="*/ 101 h 101"/>
                </a:gdLst>
                <a:ahLst/>
                <a:cxnLst>
                  <a:cxn ang="0">
                    <a:pos x="T0" y="T1"/>
                  </a:cxn>
                  <a:cxn ang="0">
                    <a:pos x="T2" y="T3"/>
                  </a:cxn>
                  <a:cxn ang="0">
                    <a:pos x="T4" y="T5"/>
                  </a:cxn>
                  <a:cxn ang="0">
                    <a:pos x="T6" y="T7"/>
                  </a:cxn>
                  <a:cxn ang="0">
                    <a:pos x="T8" y="T9"/>
                  </a:cxn>
                </a:cxnLst>
                <a:rect l="0" t="0" r="r" b="b"/>
                <a:pathLst>
                  <a:path w="871" h="101">
                    <a:moveTo>
                      <a:pt x="0" y="101"/>
                    </a:moveTo>
                    <a:lnTo>
                      <a:pt x="0" y="93"/>
                    </a:lnTo>
                    <a:lnTo>
                      <a:pt x="871" y="0"/>
                    </a:lnTo>
                    <a:lnTo>
                      <a:pt x="871" y="7"/>
                    </a:lnTo>
                    <a:lnTo>
                      <a:pt x="0" y="101"/>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3" name="Freeform 265"/>
              <p:cNvSpPr>
                <a:spLocks noEditPoints="1"/>
              </p:cNvSpPr>
              <p:nvPr userDrawn="1"/>
            </p:nvSpPr>
            <p:spPr bwMode="auto">
              <a:xfrm>
                <a:off x="4309" y="1502"/>
                <a:ext cx="99" cy="126"/>
              </a:xfrm>
              <a:custGeom>
                <a:avLst/>
                <a:gdLst>
                  <a:gd name="T0" fmla="*/ 23 w 59"/>
                  <a:gd name="T1" fmla="*/ 75 h 75"/>
                  <a:gd name="T2" fmla="*/ 23 w 59"/>
                  <a:gd name="T3" fmla="*/ 73 h 75"/>
                  <a:gd name="T4" fmla="*/ 1 w 59"/>
                  <a:gd name="T5" fmla="*/ 18 h 75"/>
                  <a:gd name="T6" fmla="*/ 0 w 59"/>
                  <a:gd name="T7" fmla="*/ 17 h 75"/>
                  <a:gd name="T8" fmla="*/ 33 w 59"/>
                  <a:gd name="T9" fmla="*/ 0 h 75"/>
                  <a:gd name="T10" fmla="*/ 34 w 59"/>
                  <a:gd name="T11" fmla="*/ 2 h 75"/>
                  <a:gd name="T12" fmla="*/ 58 w 59"/>
                  <a:gd name="T13" fmla="*/ 63 h 75"/>
                  <a:gd name="T14" fmla="*/ 59 w 59"/>
                  <a:gd name="T15" fmla="*/ 65 h 75"/>
                  <a:gd name="T16" fmla="*/ 23 w 59"/>
                  <a:gd name="T17" fmla="*/ 75 h 75"/>
                  <a:gd name="T18" fmla="*/ 5 w 59"/>
                  <a:gd name="T19" fmla="*/ 18 h 75"/>
                  <a:gd name="T20" fmla="*/ 26 w 59"/>
                  <a:gd name="T21" fmla="*/ 70 h 75"/>
                  <a:gd name="T22" fmla="*/ 54 w 59"/>
                  <a:gd name="T23" fmla="*/ 62 h 75"/>
                  <a:gd name="T24" fmla="*/ 32 w 59"/>
                  <a:gd name="T25" fmla="*/ 5 h 75"/>
                  <a:gd name="T26" fmla="*/ 5 w 59"/>
                  <a:gd name="T27" fmla="*/ 1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9" h="75">
                    <a:moveTo>
                      <a:pt x="23" y="75"/>
                    </a:moveTo>
                    <a:cubicBezTo>
                      <a:pt x="23" y="73"/>
                      <a:pt x="23" y="73"/>
                      <a:pt x="23" y="73"/>
                    </a:cubicBezTo>
                    <a:cubicBezTo>
                      <a:pt x="17" y="54"/>
                      <a:pt x="10" y="36"/>
                      <a:pt x="1" y="18"/>
                    </a:cubicBezTo>
                    <a:cubicBezTo>
                      <a:pt x="0" y="17"/>
                      <a:pt x="0" y="17"/>
                      <a:pt x="0" y="17"/>
                    </a:cubicBezTo>
                    <a:cubicBezTo>
                      <a:pt x="33" y="0"/>
                      <a:pt x="33" y="0"/>
                      <a:pt x="33" y="0"/>
                    </a:cubicBezTo>
                    <a:cubicBezTo>
                      <a:pt x="34" y="2"/>
                      <a:pt x="34" y="2"/>
                      <a:pt x="34" y="2"/>
                    </a:cubicBezTo>
                    <a:cubicBezTo>
                      <a:pt x="44" y="21"/>
                      <a:pt x="52" y="42"/>
                      <a:pt x="58" y="63"/>
                    </a:cubicBezTo>
                    <a:cubicBezTo>
                      <a:pt x="59" y="65"/>
                      <a:pt x="59" y="65"/>
                      <a:pt x="59" y="65"/>
                    </a:cubicBezTo>
                    <a:lnTo>
                      <a:pt x="23" y="75"/>
                    </a:lnTo>
                    <a:close/>
                    <a:moveTo>
                      <a:pt x="5" y="18"/>
                    </a:moveTo>
                    <a:cubicBezTo>
                      <a:pt x="14" y="35"/>
                      <a:pt x="20" y="53"/>
                      <a:pt x="26" y="70"/>
                    </a:cubicBezTo>
                    <a:cubicBezTo>
                      <a:pt x="54" y="62"/>
                      <a:pt x="54" y="62"/>
                      <a:pt x="54" y="62"/>
                    </a:cubicBezTo>
                    <a:cubicBezTo>
                      <a:pt x="49" y="42"/>
                      <a:pt x="41" y="23"/>
                      <a:pt x="32" y="5"/>
                    </a:cubicBezTo>
                    <a:lnTo>
                      <a:pt x="5" y="18"/>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4" name="Freeform 266"/>
              <p:cNvSpPr>
                <a:spLocks/>
              </p:cNvSpPr>
              <p:nvPr userDrawn="1"/>
            </p:nvSpPr>
            <p:spPr bwMode="auto">
              <a:xfrm>
                <a:off x="4194" y="1023"/>
                <a:ext cx="677" cy="486"/>
              </a:xfrm>
              <a:custGeom>
                <a:avLst/>
                <a:gdLst>
                  <a:gd name="T0" fmla="*/ 4 w 677"/>
                  <a:gd name="T1" fmla="*/ 486 h 486"/>
                  <a:gd name="T2" fmla="*/ 0 w 677"/>
                  <a:gd name="T3" fmla="*/ 479 h 486"/>
                  <a:gd name="T4" fmla="*/ 672 w 677"/>
                  <a:gd name="T5" fmla="*/ 0 h 486"/>
                  <a:gd name="T6" fmla="*/ 677 w 677"/>
                  <a:gd name="T7" fmla="*/ 7 h 486"/>
                  <a:gd name="T8" fmla="*/ 4 w 677"/>
                  <a:gd name="T9" fmla="*/ 486 h 486"/>
                </a:gdLst>
                <a:ahLst/>
                <a:cxnLst>
                  <a:cxn ang="0">
                    <a:pos x="T0" y="T1"/>
                  </a:cxn>
                  <a:cxn ang="0">
                    <a:pos x="T2" y="T3"/>
                  </a:cxn>
                  <a:cxn ang="0">
                    <a:pos x="T4" y="T5"/>
                  </a:cxn>
                  <a:cxn ang="0">
                    <a:pos x="T6" y="T7"/>
                  </a:cxn>
                  <a:cxn ang="0">
                    <a:pos x="T8" y="T9"/>
                  </a:cxn>
                </a:cxnLst>
                <a:rect l="0" t="0" r="r" b="b"/>
                <a:pathLst>
                  <a:path w="677" h="486">
                    <a:moveTo>
                      <a:pt x="4" y="486"/>
                    </a:moveTo>
                    <a:lnTo>
                      <a:pt x="0" y="479"/>
                    </a:lnTo>
                    <a:lnTo>
                      <a:pt x="672" y="0"/>
                    </a:lnTo>
                    <a:lnTo>
                      <a:pt x="677" y="7"/>
                    </a:lnTo>
                    <a:lnTo>
                      <a:pt x="4" y="486"/>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5" name="Freeform 267"/>
              <p:cNvSpPr>
                <a:spLocks noEditPoints="1"/>
              </p:cNvSpPr>
              <p:nvPr userDrawn="1"/>
            </p:nvSpPr>
            <p:spPr bwMode="auto">
              <a:xfrm>
                <a:off x="3238" y="1770"/>
                <a:ext cx="340" cy="524"/>
              </a:xfrm>
              <a:custGeom>
                <a:avLst/>
                <a:gdLst>
                  <a:gd name="T0" fmla="*/ 185 w 203"/>
                  <a:gd name="T1" fmla="*/ 312 h 312"/>
                  <a:gd name="T2" fmla="*/ 183 w 203"/>
                  <a:gd name="T3" fmla="*/ 311 h 312"/>
                  <a:gd name="T4" fmla="*/ 0 w 203"/>
                  <a:gd name="T5" fmla="*/ 2 h 312"/>
                  <a:gd name="T6" fmla="*/ 0 w 203"/>
                  <a:gd name="T7" fmla="*/ 0 h 312"/>
                  <a:gd name="T8" fmla="*/ 37 w 203"/>
                  <a:gd name="T9" fmla="*/ 0 h 312"/>
                  <a:gd name="T10" fmla="*/ 37 w 203"/>
                  <a:gd name="T11" fmla="*/ 2 h 312"/>
                  <a:gd name="T12" fmla="*/ 201 w 203"/>
                  <a:gd name="T13" fmla="*/ 279 h 312"/>
                  <a:gd name="T14" fmla="*/ 203 w 203"/>
                  <a:gd name="T15" fmla="*/ 280 h 312"/>
                  <a:gd name="T16" fmla="*/ 185 w 203"/>
                  <a:gd name="T17" fmla="*/ 312 h 312"/>
                  <a:gd name="T18" fmla="*/ 4 w 203"/>
                  <a:gd name="T19" fmla="*/ 4 h 312"/>
                  <a:gd name="T20" fmla="*/ 183 w 203"/>
                  <a:gd name="T21" fmla="*/ 307 h 312"/>
                  <a:gd name="T22" fmla="*/ 198 w 203"/>
                  <a:gd name="T23" fmla="*/ 281 h 312"/>
                  <a:gd name="T24" fmla="*/ 34 w 203"/>
                  <a:gd name="T25" fmla="*/ 4 h 312"/>
                  <a:gd name="T26" fmla="*/ 4 w 203"/>
                  <a:gd name="T27" fmla="*/ 4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3" h="312">
                    <a:moveTo>
                      <a:pt x="185" y="312"/>
                    </a:moveTo>
                    <a:cubicBezTo>
                      <a:pt x="183" y="311"/>
                      <a:pt x="183" y="311"/>
                      <a:pt x="183" y="311"/>
                    </a:cubicBezTo>
                    <a:cubicBezTo>
                      <a:pt x="70" y="249"/>
                      <a:pt x="0" y="130"/>
                      <a:pt x="0" y="2"/>
                    </a:cubicBezTo>
                    <a:cubicBezTo>
                      <a:pt x="0" y="0"/>
                      <a:pt x="0" y="0"/>
                      <a:pt x="0" y="0"/>
                    </a:cubicBezTo>
                    <a:cubicBezTo>
                      <a:pt x="37" y="0"/>
                      <a:pt x="37" y="0"/>
                      <a:pt x="37" y="0"/>
                    </a:cubicBezTo>
                    <a:cubicBezTo>
                      <a:pt x="37" y="2"/>
                      <a:pt x="37" y="2"/>
                      <a:pt x="37" y="2"/>
                    </a:cubicBezTo>
                    <a:cubicBezTo>
                      <a:pt x="37" y="117"/>
                      <a:pt x="100" y="223"/>
                      <a:pt x="201" y="279"/>
                    </a:cubicBezTo>
                    <a:cubicBezTo>
                      <a:pt x="203" y="280"/>
                      <a:pt x="203" y="280"/>
                      <a:pt x="203" y="280"/>
                    </a:cubicBezTo>
                    <a:lnTo>
                      <a:pt x="185" y="312"/>
                    </a:lnTo>
                    <a:close/>
                    <a:moveTo>
                      <a:pt x="4" y="4"/>
                    </a:moveTo>
                    <a:cubicBezTo>
                      <a:pt x="4" y="129"/>
                      <a:pt x="73" y="245"/>
                      <a:pt x="183" y="307"/>
                    </a:cubicBezTo>
                    <a:cubicBezTo>
                      <a:pt x="198" y="281"/>
                      <a:pt x="198" y="281"/>
                      <a:pt x="198" y="281"/>
                    </a:cubicBezTo>
                    <a:cubicBezTo>
                      <a:pt x="97" y="224"/>
                      <a:pt x="34" y="118"/>
                      <a:pt x="34" y="4"/>
                    </a:cubicBezTo>
                    <a:lnTo>
                      <a:pt x="4" y="4"/>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6" name="Freeform 268"/>
              <p:cNvSpPr>
                <a:spLocks/>
              </p:cNvSpPr>
              <p:nvPr userDrawn="1"/>
            </p:nvSpPr>
            <p:spPr bwMode="auto">
              <a:xfrm>
                <a:off x="3286" y="2112"/>
                <a:ext cx="333" cy="488"/>
              </a:xfrm>
              <a:custGeom>
                <a:avLst/>
                <a:gdLst>
                  <a:gd name="T0" fmla="*/ 7 w 333"/>
                  <a:gd name="T1" fmla="*/ 488 h 488"/>
                  <a:gd name="T2" fmla="*/ 0 w 333"/>
                  <a:gd name="T3" fmla="*/ 483 h 488"/>
                  <a:gd name="T4" fmla="*/ 326 w 333"/>
                  <a:gd name="T5" fmla="*/ 0 h 488"/>
                  <a:gd name="T6" fmla="*/ 333 w 333"/>
                  <a:gd name="T7" fmla="*/ 4 h 488"/>
                  <a:gd name="T8" fmla="*/ 7 w 333"/>
                  <a:gd name="T9" fmla="*/ 488 h 488"/>
                </a:gdLst>
                <a:ahLst/>
                <a:cxnLst>
                  <a:cxn ang="0">
                    <a:pos x="T0" y="T1"/>
                  </a:cxn>
                  <a:cxn ang="0">
                    <a:pos x="T2" y="T3"/>
                  </a:cxn>
                  <a:cxn ang="0">
                    <a:pos x="T4" y="T5"/>
                  </a:cxn>
                  <a:cxn ang="0">
                    <a:pos x="T6" y="T7"/>
                  </a:cxn>
                  <a:cxn ang="0">
                    <a:pos x="T8" y="T9"/>
                  </a:cxn>
                </a:cxnLst>
                <a:rect l="0" t="0" r="r" b="b"/>
                <a:pathLst>
                  <a:path w="333" h="488">
                    <a:moveTo>
                      <a:pt x="7" y="488"/>
                    </a:moveTo>
                    <a:lnTo>
                      <a:pt x="0" y="483"/>
                    </a:lnTo>
                    <a:lnTo>
                      <a:pt x="326" y="0"/>
                    </a:lnTo>
                    <a:lnTo>
                      <a:pt x="333" y="4"/>
                    </a:lnTo>
                    <a:lnTo>
                      <a:pt x="7" y="488"/>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7" name="Freeform 269"/>
              <p:cNvSpPr>
                <a:spLocks/>
              </p:cNvSpPr>
              <p:nvPr userDrawn="1"/>
            </p:nvSpPr>
            <p:spPr bwMode="auto">
              <a:xfrm>
                <a:off x="2944" y="1507"/>
                <a:ext cx="460" cy="148"/>
              </a:xfrm>
              <a:custGeom>
                <a:avLst/>
                <a:gdLst>
                  <a:gd name="T0" fmla="*/ 458 w 460"/>
                  <a:gd name="T1" fmla="*/ 148 h 148"/>
                  <a:gd name="T2" fmla="*/ 0 w 460"/>
                  <a:gd name="T3" fmla="*/ 7 h 148"/>
                  <a:gd name="T4" fmla="*/ 1 w 460"/>
                  <a:gd name="T5" fmla="*/ 0 h 148"/>
                  <a:gd name="T6" fmla="*/ 460 w 460"/>
                  <a:gd name="T7" fmla="*/ 142 h 148"/>
                  <a:gd name="T8" fmla="*/ 458 w 460"/>
                  <a:gd name="T9" fmla="*/ 148 h 148"/>
                </a:gdLst>
                <a:ahLst/>
                <a:cxnLst>
                  <a:cxn ang="0">
                    <a:pos x="T0" y="T1"/>
                  </a:cxn>
                  <a:cxn ang="0">
                    <a:pos x="T2" y="T3"/>
                  </a:cxn>
                  <a:cxn ang="0">
                    <a:pos x="T4" y="T5"/>
                  </a:cxn>
                  <a:cxn ang="0">
                    <a:pos x="T6" y="T7"/>
                  </a:cxn>
                  <a:cxn ang="0">
                    <a:pos x="T8" y="T9"/>
                  </a:cxn>
                </a:cxnLst>
                <a:rect l="0" t="0" r="r" b="b"/>
                <a:pathLst>
                  <a:path w="460" h="148">
                    <a:moveTo>
                      <a:pt x="458" y="148"/>
                    </a:moveTo>
                    <a:lnTo>
                      <a:pt x="0" y="7"/>
                    </a:lnTo>
                    <a:lnTo>
                      <a:pt x="1" y="0"/>
                    </a:lnTo>
                    <a:lnTo>
                      <a:pt x="460" y="142"/>
                    </a:lnTo>
                    <a:lnTo>
                      <a:pt x="458" y="148"/>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8" name="Freeform 270"/>
              <p:cNvSpPr>
                <a:spLocks/>
              </p:cNvSpPr>
              <p:nvPr userDrawn="1"/>
            </p:nvSpPr>
            <p:spPr bwMode="auto">
              <a:xfrm>
                <a:off x="2049" y="1877"/>
                <a:ext cx="1291" cy="177"/>
              </a:xfrm>
              <a:custGeom>
                <a:avLst/>
                <a:gdLst>
                  <a:gd name="T0" fmla="*/ 2 w 1291"/>
                  <a:gd name="T1" fmla="*/ 177 h 177"/>
                  <a:gd name="T2" fmla="*/ 0 w 1291"/>
                  <a:gd name="T3" fmla="*/ 168 h 177"/>
                  <a:gd name="T4" fmla="*/ 1289 w 1291"/>
                  <a:gd name="T5" fmla="*/ 0 h 177"/>
                  <a:gd name="T6" fmla="*/ 1291 w 1291"/>
                  <a:gd name="T7" fmla="*/ 9 h 177"/>
                  <a:gd name="T8" fmla="*/ 2 w 1291"/>
                  <a:gd name="T9" fmla="*/ 177 h 177"/>
                </a:gdLst>
                <a:ahLst/>
                <a:cxnLst>
                  <a:cxn ang="0">
                    <a:pos x="T0" y="T1"/>
                  </a:cxn>
                  <a:cxn ang="0">
                    <a:pos x="T2" y="T3"/>
                  </a:cxn>
                  <a:cxn ang="0">
                    <a:pos x="T4" y="T5"/>
                  </a:cxn>
                  <a:cxn ang="0">
                    <a:pos x="T6" y="T7"/>
                  </a:cxn>
                  <a:cxn ang="0">
                    <a:pos x="T8" y="T9"/>
                  </a:cxn>
                </a:cxnLst>
                <a:rect l="0" t="0" r="r" b="b"/>
                <a:pathLst>
                  <a:path w="1291" h="177">
                    <a:moveTo>
                      <a:pt x="2" y="177"/>
                    </a:moveTo>
                    <a:lnTo>
                      <a:pt x="0" y="168"/>
                    </a:lnTo>
                    <a:lnTo>
                      <a:pt x="1289" y="0"/>
                    </a:lnTo>
                    <a:lnTo>
                      <a:pt x="1291" y="9"/>
                    </a:lnTo>
                    <a:lnTo>
                      <a:pt x="2" y="177"/>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9" name="Freeform 271"/>
              <p:cNvSpPr>
                <a:spLocks/>
              </p:cNvSpPr>
              <p:nvPr userDrawn="1"/>
            </p:nvSpPr>
            <p:spPr bwMode="auto">
              <a:xfrm>
                <a:off x="4240" y="1956"/>
                <a:ext cx="898" cy="398"/>
              </a:xfrm>
              <a:custGeom>
                <a:avLst/>
                <a:gdLst>
                  <a:gd name="T0" fmla="*/ 896 w 898"/>
                  <a:gd name="T1" fmla="*/ 398 h 398"/>
                  <a:gd name="T2" fmla="*/ 0 w 898"/>
                  <a:gd name="T3" fmla="*/ 7 h 398"/>
                  <a:gd name="T4" fmla="*/ 3 w 898"/>
                  <a:gd name="T5" fmla="*/ 0 h 398"/>
                  <a:gd name="T6" fmla="*/ 898 w 898"/>
                  <a:gd name="T7" fmla="*/ 390 h 398"/>
                  <a:gd name="T8" fmla="*/ 896 w 898"/>
                  <a:gd name="T9" fmla="*/ 398 h 398"/>
                </a:gdLst>
                <a:ahLst/>
                <a:cxnLst>
                  <a:cxn ang="0">
                    <a:pos x="T0" y="T1"/>
                  </a:cxn>
                  <a:cxn ang="0">
                    <a:pos x="T2" y="T3"/>
                  </a:cxn>
                  <a:cxn ang="0">
                    <a:pos x="T4" y="T5"/>
                  </a:cxn>
                  <a:cxn ang="0">
                    <a:pos x="T6" y="T7"/>
                  </a:cxn>
                  <a:cxn ang="0">
                    <a:pos x="T8" y="T9"/>
                  </a:cxn>
                </a:cxnLst>
                <a:rect l="0" t="0" r="r" b="b"/>
                <a:pathLst>
                  <a:path w="898" h="398">
                    <a:moveTo>
                      <a:pt x="896" y="398"/>
                    </a:moveTo>
                    <a:lnTo>
                      <a:pt x="0" y="7"/>
                    </a:lnTo>
                    <a:lnTo>
                      <a:pt x="3" y="0"/>
                    </a:lnTo>
                    <a:lnTo>
                      <a:pt x="898" y="390"/>
                    </a:lnTo>
                    <a:lnTo>
                      <a:pt x="896" y="398"/>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0" name="Freeform 272"/>
              <p:cNvSpPr>
                <a:spLocks/>
              </p:cNvSpPr>
              <p:nvPr userDrawn="1"/>
            </p:nvSpPr>
            <p:spPr bwMode="auto">
              <a:xfrm>
                <a:off x="5138" y="2336"/>
                <a:ext cx="901" cy="18"/>
              </a:xfrm>
              <a:custGeom>
                <a:avLst/>
                <a:gdLst>
                  <a:gd name="T0" fmla="*/ 0 w 901"/>
                  <a:gd name="T1" fmla="*/ 18 h 18"/>
                  <a:gd name="T2" fmla="*/ 0 w 901"/>
                  <a:gd name="T3" fmla="*/ 10 h 18"/>
                  <a:gd name="T4" fmla="*/ 901 w 901"/>
                  <a:gd name="T5" fmla="*/ 0 h 18"/>
                  <a:gd name="T6" fmla="*/ 901 w 901"/>
                  <a:gd name="T7" fmla="*/ 8 h 18"/>
                  <a:gd name="T8" fmla="*/ 0 w 901"/>
                  <a:gd name="T9" fmla="*/ 18 h 18"/>
                </a:gdLst>
                <a:ahLst/>
                <a:cxnLst>
                  <a:cxn ang="0">
                    <a:pos x="T0" y="T1"/>
                  </a:cxn>
                  <a:cxn ang="0">
                    <a:pos x="T2" y="T3"/>
                  </a:cxn>
                  <a:cxn ang="0">
                    <a:pos x="T4" y="T5"/>
                  </a:cxn>
                  <a:cxn ang="0">
                    <a:pos x="T6" y="T7"/>
                  </a:cxn>
                  <a:cxn ang="0">
                    <a:pos x="T8" y="T9"/>
                  </a:cxn>
                </a:cxnLst>
                <a:rect l="0" t="0" r="r" b="b"/>
                <a:pathLst>
                  <a:path w="901" h="18">
                    <a:moveTo>
                      <a:pt x="0" y="18"/>
                    </a:moveTo>
                    <a:lnTo>
                      <a:pt x="0" y="10"/>
                    </a:lnTo>
                    <a:lnTo>
                      <a:pt x="901" y="0"/>
                    </a:lnTo>
                    <a:lnTo>
                      <a:pt x="901" y="8"/>
                    </a:lnTo>
                    <a:lnTo>
                      <a:pt x="0" y="18"/>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1" name="Freeform 273"/>
              <p:cNvSpPr>
                <a:spLocks/>
              </p:cNvSpPr>
              <p:nvPr userDrawn="1"/>
            </p:nvSpPr>
            <p:spPr bwMode="auto">
              <a:xfrm>
                <a:off x="5922" y="2086"/>
                <a:ext cx="151" cy="215"/>
              </a:xfrm>
              <a:custGeom>
                <a:avLst/>
                <a:gdLst>
                  <a:gd name="T0" fmla="*/ 144 w 151"/>
                  <a:gd name="T1" fmla="*/ 215 h 215"/>
                  <a:gd name="T2" fmla="*/ 0 w 151"/>
                  <a:gd name="T3" fmla="*/ 5 h 215"/>
                  <a:gd name="T4" fmla="*/ 7 w 151"/>
                  <a:gd name="T5" fmla="*/ 0 h 215"/>
                  <a:gd name="T6" fmla="*/ 151 w 151"/>
                  <a:gd name="T7" fmla="*/ 210 h 215"/>
                  <a:gd name="T8" fmla="*/ 144 w 151"/>
                  <a:gd name="T9" fmla="*/ 215 h 215"/>
                </a:gdLst>
                <a:ahLst/>
                <a:cxnLst>
                  <a:cxn ang="0">
                    <a:pos x="T0" y="T1"/>
                  </a:cxn>
                  <a:cxn ang="0">
                    <a:pos x="T2" y="T3"/>
                  </a:cxn>
                  <a:cxn ang="0">
                    <a:pos x="T4" y="T5"/>
                  </a:cxn>
                  <a:cxn ang="0">
                    <a:pos x="T6" y="T7"/>
                  </a:cxn>
                  <a:cxn ang="0">
                    <a:pos x="T8" y="T9"/>
                  </a:cxn>
                </a:cxnLst>
                <a:rect l="0" t="0" r="r" b="b"/>
                <a:pathLst>
                  <a:path w="151" h="215">
                    <a:moveTo>
                      <a:pt x="144" y="215"/>
                    </a:moveTo>
                    <a:lnTo>
                      <a:pt x="0" y="5"/>
                    </a:lnTo>
                    <a:lnTo>
                      <a:pt x="7" y="0"/>
                    </a:lnTo>
                    <a:lnTo>
                      <a:pt x="151" y="210"/>
                    </a:lnTo>
                    <a:lnTo>
                      <a:pt x="144" y="215"/>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2" name="Freeform 274"/>
              <p:cNvSpPr>
                <a:spLocks/>
              </p:cNvSpPr>
              <p:nvPr userDrawn="1"/>
            </p:nvSpPr>
            <p:spPr bwMode="auto">
              <a:xfrm>
                <a:off x="6118" y="2086"/>
                <a:ext cx="151" cy="215"/>
              </a:xfrm>
              <a:custGeom>
                <a:avLst/>
                <a:gdLst>
                  <a:gd name="T0" fmla="*/ 7 w 151"/>
                  <a:gd name="T1" fmla="*/ 215 h 215"/>
                  <a:gd name="T2" fmla="*/ 0 w 151"/>
                  <a:gd name="T3" fmla="*/ 210 h 215"/>
                  <a:gd name="T4" fmla="*/ 145 w 151"/>
                  <a:gd name="T5" fmla="*/ 0 h 215"/>
                  <a:gd name="T6" fmla="*/ 151 w 151"/>
                  <a:gd name="T7" fmla="*/ 5 h 215"/>
                  <a:gd name="T8" fmla="*/ 7 w 151"/>
                  <a:gd name="T9" fmla="*/ 215 h 215"/>
                </a:gdLst>
                <a:ahLst/>
                <a:cxnLst>
                  <a:cxn ang="0">
                    <a:pos x="T0" y="T1"/>
                  </a:cxn>
                  <a:cxn ang="0">
                    <a:pos x="T2" y="T3"/>
                  </a:cxn>
                  <a:cxn ang="0">
                    <a:pos x="T4" y="T5"/>
                  </a:cxn>
                  <a:cxn ang="0">
                    <a:pos x="T6" y="T7"/>
                  </a:cxn>
                  <a:cxn ang="0">
                    <a:pos x="T8" y="T9"/>
                  </a:cxn>
                </a:cxnLst>
                <a:rect l="0" t="0" r="r" b="b"/>
                <a:pathLst>
                  <a:path w="151" h="215">
                    <a:moveTo>
                      <a:pt x="7" y="215"/>
                    </a:moveTo>
                    <a:lnTo>
                      <a:pt x="0" y="210"/>
                    </a:lnTo>
                    <a:lnTo>
                      <a:pt x="145" y="0"/>
                    </a:lnTo>
                    <a:lnTo>
                      <a:pt x="151" y="5"/>
                    </a:lnTo>
                    <a:lnTo>
                      <a:pt x="7" y="215"/>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 name="Rectangle 275"/>
              <p:cNvSpPr>
                <a:spLocks noChangeArrowheads="1"/>
              </p:cNvSpPr>
              <p:nvPr userDrawn="1"/>
            </p:nvSpPr>
            <p:spPr bwMode="auto">
              <a:xfrm>
                <a:off x="6091" y="2039"/>
                <a:ext cx="9" cy="253"/>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4" name="Freeform 276"/>
              <p:cNvSpPr>
                <a:spLocks/>
              </p:cNvSpPr>
              <p:nvPr userDrawn="1"/>
            </p:nvSpPr>
            <p:spPr bwMode="auto">
              <a:xfrm>
                <a:off x="5135" y="2346"/>
                <a:ext cx="99" cy="314"/>
              </a:xfrm>
              <a:custGeom>
                <a:avLst/>
                <a:gdLst>
                  <a:gd name="T0" fmla="*/ 90 w 99"/>
                  <a:gd name="T1" fmla="*/ 314 h 314"/>
                  <a:gd name="T2" fmla="*/ 0 w 99"/>
                  <a:gd name="T3" fmla="*/ 2 h 314"/>
                  <a:gd name="T4" fmla="*/ 6 w 99"/>
                  <a:gd name="T5" fmla="*/ 0 h 314"/>
                  <a:gd name="T6" fmla="*/ 99 w 99"/>
                  <a:gd name="T7" fmla="*/ 311 h 314"/>
                  <a:gd name="T8" fmla="*/ 90 w 99"/>
                  <a:gd name="T9" fmla="*/ 314 h 314"/>
                </a:gdLst>
                <a:ahLst/>
                <a:cxnLst>
                  <a:cxn ang="0">
                    <a:pos x="T0" y="T1"/>
                  </a:cxn>
                  <a:cxn ang="0">
                    <a:pos x="T2" y="T3"/>
                  </a:cxn>
                  <a:cxn ang="0">
                    <a:pos x="T4" y="T5"/>
                  </a:cxn>
                  <a:cxn ang="0">
                    <a:pos x="T6" y="T7"/>
                  </a:cxn>
                  <a:cxn ang="0">
                    <a:pos x="T8" y="T9"/>
                  </a:cxn>
                </a:cxnLst>
                <a:rect l="0" t="0" r="r" b="b"/>
                <a:pathLst>
                  <a:path w="99" h="314">
                    <a:moveTo>
                      <a:pt x="90" y="314"/>
                    </a:moveTo>
                    <a:lnTo>
                      <a:pt x="0" y="2"/>
                    </a:lnTo>
                    <a:lnTo>
                      <a:pt x="6" y="0"/>
                    </a:lnTo>
                    <a:lnTo>
                      <a:pt x="99" y="311"/>
                    </a:lnTo>
                    <a:lnTo>
                      <a:pt x="90" y="314"/>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 name="Freeform 277"/>
              <p:cNvSpPr>
                <a:spLocks/>
              </p:cNvSpPr>
              <p:nvPr userDrawn="1"/>
            </p:nvSpPr>
            <p:spPr bwMode="auto">
              <a:xfrm>
                <a:off x="5422" y="1170"/>
                <a:ext cx="408" cy="346"/>
              </a:xfrm>
              <a:custGeom>
                <a:avLst/>
                <a:gdLst>
                  <a:gd name="T0" fmla="*/ 401 w 408"/>
                  <a:gd name="T1" fmla="*/ 346 h 346"/>
                  <a:gd name="T2" fmla="*/ 0 w 408"/>
                  <a:gd name="T3" fmla="*/ 6 h 346"/>
                  <a:gd name="T4" fmla="*/ 5 w 408"/>
                  <a:gd name="T5" fmla="*/ 0 h 346"/>
                  <a:gd name="T6" fmla="*/ 408 w 408"/>
                  <a:gd name="T7" fmla="*/ 339 h 346"/>
                  <a:gd name="T8" fmla="*/ 401 w 408"/>
                  <a:gd name="T9" fmla="*/ 346 h 346"/>
                </a:gdLst>
                <a:ahLst/>
                <a:cxnLst>
                  <a:cxn ang="0">
                    <a:pos x="T0" y="T1"/>
                  </a:cxn>
                  <a:cxn ang="0">
                    <a:pos x="T2" y="T3"/>
                  </a:cxn>
                  <a:cxn ang="0">
                    <a:pos x="T4" y="T5"/>
                  </a:cxn>
                  <a:cxn ang="0">
                    <a:pos x="T6" y="T7"/>
                  </a:cxn>
                  <a:cxn ang="0">
                    <a:pos x="T8" y="T9"/>
                  </a:cxn>
                </a:cxnLst>
                <a:rect l="0" t="0" r="r" b="b"/>
                <a:pathLst>
                  <a:path w="408" h="346">
                    <a:moveTo>
                      <a:pt x="401" y="346"/>
                    </a:moveTo>
                    <a:lnTo>
                      <a:pt x="0" y="6"/>
                    </a:lnTo>
                    <a:lnTo>
                      <a:pt x="5" y="0"/>
                    </a:lnTo>
                    <a:lnTo>
                      <a:pt x="408" y="339"/>
                    </a:lnTo>
                    <a:lnTo>
                      <a:pt x="401" y="346"/>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 name="Rectangle 278"/>
              <p:cNvSpPr>
                <a:spLocks noChangeArrowheads="1"/>
              </p:cNvSpPr>
              <p:nvPr userDrawn="1"/>
            </p:nvSpPr>
            <p:spPr bwMode="auto">
              <a:xfrm>
                <a:off x="5420" y="650"/>
                <a:ext cx="8" cy="520"/>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 name="Freeform 279"/>
              <p:cNvSpPr>
                <a:spLocks/>
              </p:cNvSpPr>
              <p:nvPr userDrawn="1"/>
            </p:nvSpPr>
            <p:spPr bwMode="auto">
              <a:xfrm>
                <a:off x="5423" y="620"/>
                <a:ext cx="1241" cy="555"/>
              </a:xfrm>
              <a:custGeom>
                <a:avLst/>
                <a:gdLst>
                  <a:gd name="T0" fmla="*/ 2 w 1241"/>
                  <a:gd name="T1" fmla="*/ 555 h 555"/>
                  <a:gd name="T2" fmla="*/ 0 w 1241"/>
                  <a:gd name="T3" fmla="*/ 546 h 555"/>
                  <a:gd name="T4" fmla="*/ 1238 w 1241"/>
                  <a:gd name="T5" fmla="*/ 0 h 555"/>
                  <a:gd name="T6" fmla="*/ 1241 w 1241"/>
                  <a:gd name="T7" fmla="*/ 7 h 555"/>
                  <a:gd name="T8" fmla="*/ 2 w 1241"/>
                  <a:gd name="T9" fmla="*/ 555 h 555"/>
                </a:gdLst>
                <a:ahLst/>
                <a:cxnLst>
                  <a:cxn ang="0">
                    <a:pos x="T0" y="T1"/>
                  </a:cxn>
                  <a:cxn ang="0">
                    <a:pos x="T2" y="T3"/>
                  </a:cxn>
                  <a:cxn ang="0">
                    <a:pos x="T4" y="T5"/>
                  </a:cxn>
                  <a:cxn ang="0">
                    <a:pos x="T6" y="T7"/>
                  </a:cxn>
                  <a:cxn ang="0">
                    <a:pos x="T8" y="T9"/>
                  </a:cxn>
                </a:cxnLst>
                <a:rect l="0" t="0" r="r" b="b"/>
                <a:pathLst>
                  <a:path w="1241" h="555">
                    <a:moveTo>
                      <a:pt x="2" y="555"/>
                    </a:moveTo>
                    <a:lnTo>
                      <a:pt x="0" y="546"/>
                    </a:lnTo>
                    <a:lnTo>
                      <a:pt x="1238" y="0"/>
                    </a:lnTo>
                    <a:lnTo>
                      <a:pt x="1241" y="7"/>
                    </a:lnTo>
                    <a:lnTo>
                      <a:pt x="2" y="555"/>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 name="Freeform 280"/>
              <p:cNvSpPr>
                <a:spLocks/>
              </p:cNvSpPr>
              <p:nvPr userDrawn="1"/>
            </p:nvSpPr>
            <p:spPr bwMode="auto">
              <a:xfrm>
                <a:off x="5422" y="1165"/>
                <a:ext cx="695" cy="122"/>
              </a:xfrm>
              <a:custGeom>
                <a:avLst/>
                <a:gdLst>
                  <a:gd name="T0" fmla="*/ 693 w 695"/>
                  <a:gd name="T1" fmla="*/ 122 h 122"/>
                  <a:gd name="T2" fmla="*/ 0 w 695"/>
                  <a:gd name="T3" fmla="*/ 8 h 122"/>
                  <a:gd name="T4" fmla="*/ 1 w 695"/>
                  <a:gd name="T5" fmla="*/ 0 h 122"/>
                  <a:gd name="T6" fmla="*/ 695 w 695"/>
                  <a:gd name="T7" fmla="*/ 114 h 122"/>
                  <a:gd name="T8" fmla="*/ 693 w 695"/>
                  <a:gd name="T9" fmla="*/ 122 h 122"/>
                </a:gdLst>
                <a:ahLst/>
                <a:cxnLst>
                  <a:cxn ang="0">
                    <a:pos x="T0" y="T1"/>
                  </a:cxn>
                  <a:cxn ang="0">
                    <a:pos x="T2" y="T3"/>
                  </a:cxn>
                  <a:cxn ang="0">
                    <a:pos x="T4" y="T5"/>
                  </a:cxn>
                  <a:cxn ang="0">
                    <a:pos x="T6" y="T7"/>
                  </a:cxn>
                  <a:cxn ang="0">
                    <a:pos x="T8" y="T9"/>
                  </a:cxn>
                </a:cxnLst>
                <a:rect l="0" t="0" r="r" b="b"/>
                <a:pathLst>
                  <a:path w="695" h="122">
                    <a:moveTo>
                      <a:pt x="693" y="122"/>
                    </a:moveTo>
                    <a:lnTo>
                      <a:pt x="0" y="8"/>
                    </a:lnTo>
                    <a:lnTo>
                      <a:pt x="1" y="0"/>
                    </a:lnTo>
                    <a:lnTo>
                      <a:pt x="695" y="114"/>
                    </a:lnTo>
                    <a:lnTo>
                      <a:pt x="693" y="122"/>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 name="Freeform 281"/>
              <p:cNvSpPr>
                <a:spLocks/>
              </p:cNvSpPr>
              <p:nvPr userDrawn="1"/>
            </p:nvSpPr>
            <p:spPr bwMode="auto">
              <a:xfrm>
                <a:off x="6434" y="628"/>
                <a:ext cx="237" cy="358"/>
              </a:xfrm>
              <a:custGeom>
                <a:avLst/>
                <a:gdLst>
                  <a:gd name="T0" fmla="*/ 7 w 237"/>
                  <a:gd name="T1" fmla="*/ 358 h 358"/>
                  <a:gd name="T2" fmla="*/ 0 w 237"/>
                  <a:gd name="T3" fmla="*/ 353 h 358"/>
                  <a:gd name="T4" fmla="*/ 230 w 237"/>
                  <a:gd name="T5" fmla="*/ 0 h 358"/>
                  <a:gd name="T6" fmla="*/ 237 w 237"/>
                  <a:gd name="T7" fmla="*/ 4 h 358"/>
                  <a:gd name="T8" fmla="*/ 7 w 237"/>
                  <a:gd name="T9" fmla="*/ 358 h 358"/>
                </a:gdLst>
                <a:ahLst/>
                <a:cxnLst>
                  <a:cxn ang="0">
                    <a:pos x="T0" y="T1"/>
                  </a:cxn>
                  <a:cxn ang="0">
                    <a:pos x="T2" y="T3"/>
                  </a:cxn>
                  <a:cxn ang="0">
                    <a:pos x="T4" y="T5"/>
                  </a:cxn>
                  <a:cxn ang="0">
                    <a:pos x="T6" y="T7"/>
                  </a:cxn>
                  <a:cxn ang="0">
                    <a:pos x="T8" y="T9"/>
                  </a:cxn>
                </a:cxnLst>
                <a:rect l="0" t="0" r="r" b="b"/>
                <a:pathLst>
                  <a:path w="237" h="358">
                    <a:moveTo>
                      <a:pt x="7" y="358"/>
                    </a:moveTo>
                    <a:lnTo>
                      <a:pt x="0" y="353"/>
                    </a:lnTo>
                    <a:lnTo>
                      <a:pt x="230" y="0"/>
                    </a:lnTo>
                    <a:lnTo>
                      <a:pt x="237" y="4"/>
                    </a:lnTo>
                    <a:lnTo>
                      <a:pt x="7" y="358"/>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 name="Freeform 282"/>
              <p:cNvSpPr>
                <a:spLocks/>
              </p:cNvSpPr>
              <p:nvPr userDrawn="1"/>
            </p:nvSpPr>
            <p:spPr bwMode="auto">
              <a:xfrm>
                <a:off x="6652" y="627"/>
                <a:ext cx="846" cy="564"/>
              </a:xfrm>
              <a:custGeom>
                <a:avLst/>
                <a:gdLst>
                  <a:gd name="T0" fmla="*/ 841 w 846"/>
                  <a:gd name="T1" fmla="*/ 564 h 564"/>
                  <a:gd name="T2" fmla="*/ 0 w 846"/>
                  <a:gd name="T3" fmla="*/ 7 h 564"/>
                  <a:gd name="T4" fmla="*/ 5 w 846"/>
                  <a:gd name="T5" fmla="*/ 0 h 564"/>
                  <a:gd name="T6" fmla="*/ 846 w 846"/>
                  <a:gd name="T7" fmla="*/ 558 h 564"/>
                  <a:gd name="T8" fmla="*/ 841 w 846"/>
                  <a:gd name="T9" fmla="*/ 564 h 564"/>
                </a:gdLst>
                <a:ahLst/>
                <a:cxnLst>
                  <a:cxn ang="0">
                    <a:pos x="T0" y="T1"/>
                  </a:cxn>
                  <a:cxn ang="0">
                    <a:pos x="T2" y="T3"/>
                  </a:cxn>
                  <a:cxn ang="0">
                    <a:pos x="T4" y="T5"/>
                  </a:cxn>
                  <a:cxn ang="0">
                    <a:pos x="T6" y="T7"/>
                  </a:cxn>
                  <a:cxn ang="0">
                    <a:pos x="T8" y="T9"/>
                  </a:cxn>
                </a:cxnLst>
                <a:rect l="0" t="0" r="r" b="b"/>
                <a:pathLst>
                  <a:path w="846" h="564">
                    <a:moveTo>
                      <a:pt x="841" y="564"/>
                    </a:moveTo>
                    <a:lnTo>
                      <a:pt x="0" y="7"/>
                    </a:lnTo>
                    <a:lnTo>
                      <a:pt x="5" y="0"/>
                    </a:lnTo>
                    <a:lnTo>
                      <a:pt x="846" y="558"/>
                    </a:lnTo>
                    <a:lnTo>
                      <a:pt x="841" y="564"/>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1" name="Freeform 283"/>
              <p:cNvSpPr>
                <a:spLocks/>
              </p:cNvSpPr>
              <p:nvPr userDrawn="1"/>
            </p:nvSpPr>
            <p:spPr bwMode="auto">
              <a:xfrm>
                <a:off x="5353" y="1136"/>
                <a:ext cx="116" cy="104"/>
              </a:xfrm>
              <a:custGeom>
                <a:avLst/>
                <a:gdLst>
                  <a:gd name="T0" fmla="*/ 42 w 69"/>
                  <a:gd name="T1" fmla="*/ 62 h 62"/>
                  <a:gd name="T2" fmla="*/ 13 w 69"/>
                  <a:gd name="T3" fmla="*/ 51 h 62"/>
                  <a:gd name="T4" fmla="*/ 0 w 69"/>
                  <a:gd name="T5" fmla="*/ 22 h 62"/>
                  <a:gd name="T6" fmla="*/ 6 w 69"/>
                  <a:gd name="T7" fmla="*/ 0 h 62"/>
                  <a:gd name="T8" fmla="*/ 9 w 69"/>
                  <a:gd name="T9" fmla="*/ 1 h 62"/>
                  <a:gd name="T10" fmla="*/ 3 w 69"/>
                  <a:gd name="T11" fmla="*/ 22 h 62"/>
                  <a:gd name="T12" fmla="*/ 15 w 69"/>
                  <a:gd name="T13" fmla="*/ 49 h 62"/>
                  <a:gd name="T14" fmla="*/ 43 w 69"/>
                  <a:gd name="T15" fmla="*/ 59 h 62"/>
                  <a:gd name="T16" fmla="*/ 67 w 69"/>
                  <a:gd name="T17" fmla="*/ 50 h 62"/>
                  <a:gd name="T18" fmla="*/ 69 w 69"/>
                  <a:gd name="T19" fmla="*/ 52 h 62"/>
                  <a:gd name="T20" fmla="*/ 43 w 69"/>
                  <a:gd name="T21" fmla="*/ 62 h 62"/>
                  <a:gd name="T22" fmla="*/ 42 w 69"/>
                  <a:gd name="T23"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62">
                    <a:moveTo>
                      <a:pt x="42" y="62"/>
                    </a:moveTo>
                    <a:cubicBezTo>
                      <a:pt x="31" y="62"/>
                      <a:pt x="21" y="58"/>
                      <a:pt x="13" y="51"/>
                    </a:cubicBezTo>
                    <a:cubicBezTo>
                      <a:pt x="5" y="43"/>
                      <a:pt x="1" y="33"/>
                      <a:pt x="0" y="22"/>
                    </a:cubicBezTo>
                    <a:cubicBezTo>
                      <a:pt x="0" y="14"/>
                      <a:pt x="2" y="7"/>
                      <a:pt x="6" y="0"/>
                    </a:cubicBezTo>
                    <a:cubicBezTo>
                      <a:pt x="9" y="1"/>
                      <a:pt x="9" y="1"/>
                      <a:pt x="9" y="1"/>
                    </a:cubicBezTo>
                    <a:cubicBezTo>
                      <a:pt x="5" y="8"/>
                      <a:pt x="3" y="15"/>
                      <a:pt x="3" y="22"/>
                    </a:cubicBezTo>
                    <a:cubicBezTo>
                      <a:pt x="4" y="32"/>
                      <a:pt x="8" y="42"/>
                      <a:pt x="15" y="49"/>
                    </a:cubicBezTo>
                    <a:cubicBezTo>
                      <a:pt x="23" y="56"/>
                      <a:pt x="32" y="60"/>
                      <a:pt x="43" y="59"/>
                    </a:cubicBezTo>
                    <a:cubicBezTo>
                      <a:pt x="52" y="59"/>
                      <a:pt x="60" y="56"/>
                      <a:pt x="67" y="50"/>
                    </a:cubicBezTo>
                    <a:cubicBezTo>
                      <a:pt x="69" y="52"/>
                      <a:pt x="69" y="52"/>
                      <a:pt x="69" y="52"/>
                    </a:cubicBezTo>
                    <a:cubicBezTo>
                      <a:pt x="62" y="58"/>
                      <a:pt x="52" y="62"/>
                      <a:pt x="43" y="62"/>
                    </a:cubicBezTo>
                    <a:cubicBezTo>
                      <a:pt x="42" y="62"/>
                      <a:pt x="42" y="62"/>
                      <a:pt x="42" y="62"/>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2" name="Freeform 284"/>
              <p:cNvSpPr>
                <a:spLocks/>
              </p:cNvSpPr>
              <p:nvPr userDrawn="1"/>
            </p:nvSpPr>
            <p:spPr bwMode="auto">
              <a:xfrm>
                <a:off x="5383" y="1101"/>
                <a:ext cx="97" cy="35"/>
              </a:xfrm>
              <a:custGeom>
                <a:avLst/>
                <a:gdLst>
                  <a:gd name="T0" fmla="*/ 56 w 58"/>
                  <a:gd name="T1" fmla="*/ 21 h 21"/>
                  <a:gd name="T2" fmla="*/ 23 w 58"/>
                  <a:gd name="T3" fmla="*/ 4 h 21"/>
                  <a:gd name="T4" fmla="*/ 1 w 58"/>
                  <a:gd name="T5" fmla="*/ 11 h 21"/>
                  <a:gd name="T6" fmla="*/ 0 w 58"/>
                  <a:gd name="T7" fmla="*/ 8 h 21"/>
                  <a:gd name="T8" fmla="*/ 22 w 58"/>
                  <a:gd name="T9" fmla="*/ 1 h 21"/>
                  <a:gd name="T10" fmla="*/ 58 w 58"/>
                  <a:gd name="T11" fmla="*/ 19 h 21"/>
                  <a:gd name="T12" fmla="*/ 56 w 58"/>
                  <a:gd name="T13" fmla="*/ 21 h 21"/>
                </a:gdLst>
                <a:ahLst/>
                <a:cxnLst>
                  <a:cxn ang="0">
                    <a:pos x="T0" y="T1"/>
                  </a:cxn>
                  <a:cxn ang="0">
                    <a:pos x="T2" y="T3"/>
                  </a:cxn>
                  <a:cxn ang="0">
                    <a:pos x="T4" y="T5"/>
                  </a:cxn>
                  <a:cxn ang="0">
                    <a:pos x="T6" y="T7"/>
                  </a:cxn>
                  <a:cxn ang="0">
                    <a:pos x="T8" y="T9"/>
                  </a:cxn>
                  <a:cxn ang="0">
                    <a:pos x="T10" y="T11"/>
                  </a:cxn>
                  <a:cxn ang="0">
                    <a:pos x="T12" y="T13"/>
                  </a:cxn>
                </a:cxnLst>
                <a:rect l="0" t="0" r="r" b="b"/>
                <a:pathLst>
                  <a:path w="58" h="21">
                    <a:moveTo>
                      <a:pt x="56" y="21"/>
                    </a:moveTo>
                    <a:cubicBezTo>
                      <a:pt x="48" y="10"/>
                      <a:pt x="36" y="3"/>
                      <a:pt x="23" y="4"/>
                    </a:cubicBezTo>
                    <a:cubicBezTo>
                      <a:pt x="15" y="4"/>
                      <a:pt x="7" y="6"/>
                      <a:pt x="1" y="11"/>
                    </a:cubicBezTo>
                    <a:cubicBezTo>
                      <a:pt x="0" y="8"/>
                      <a:pt x="0" y="8"/>
                      <a:pt x="0" y="8"/>
                    </a:cubicBezTo>
                    <a:cubicBezTo>
                      <a:pt x="6" y="4"/>
                      <a:pt x="14" y="1"/>
                      <a:pt x="22" y="1"/>
                    </a:cubicBezTo>
                    <a:cubicBezTo>
                      <a:pt x="37" y="0"/>
                      <a:pt x="50" y="7"/>
                      <a:pt x="58" y="19"/>
                    </a:cubicBezTo>
                    <a:lnTo>
                      <a:pt x="56" y="21"/>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3" name="Freeform 285"/>
              <p:cNvSpPr>
                <a:spLocks/>
              </p:cNvSpPr>
              <p:nvPr userDrawn="1"/>
            </p:nvSpPr>
            <p:spPr bwMode="auto">
              <a:xfrm>
                <a:off x="5333" y="1077"/>
                <a:ext cx="102" cy="72"/>
              </a:xfrm>
              <a:custGeom>
                <a:avLst/>
                <a:gdLst>
                  <a:gd name="T0" fmla="*/ 5 w 61"/>
                  <a:gd name="T1" fmla="*/ 43 h 43"/>
                  <a:gd name="T2" fmla="*/ 0 w 61"/>
                  <a:gd name="T3" fmla="*/ 41 h 43"/>
                  <a:gd name="T4" fmla="*/ 52 w 61"/>
                  <a:gd name="T5" fmla="*/ 0 h 43"/>
                  <a:gd name="T6" fmla="*/ 61 w 61"/>
                  <a:gd name="T7" fmla="*/ 0 h 43"/>
                  <a:gd name="T8" fmla="*/ 60 w 61"/>
                  <a:gd name="T9" fmla="*/ 5 h 43"/>
                  <a:gd name="T10" fmla="*/ 52 w 61"/>
                  <a:gd name="T11" fmla="*/ 5 h 43"/>
                  <a:gd name="T12" fmla="*/ 5 w 61"/>
                  <a:gd name="T13" fmla="*/ 43 h 43"/>
                </a:gdLst>
                <a:ahLst/>
                <a:cxnLst>
                  <a:cxn ang="0">
                    <a:pos x="T0" y="T1"/>
                  </a:cxn>
                  <a:cxn ang="0">
                    <a:pos x="T2" y="T3"/>
                  </a:cxn>
                  <a:cxn ang="0">
                    <a:pos x="T4" y="T5"/>
                  </a:cxn>
                  <a:cxn ang="0">
                    <a:pos x="T6" y="T7"/>
                  </a:cxn>
                  <a:cxn ang="0">
                    <a:pos x="T8" y="T9"/>
                  </a:cxn>
                  <a:cxn ang="0">
                    <a:pos x="T10" y="T11"/>
                  </a:cxn>
                  <a:cxn ang="0">
                    <a:pos x="T12" y="T13"/>
                  </a:cxn>
                </a:cxnLst>
                <a:rect l="0" t="0" r="r" b="b"/>
                <a:pathLst>
                  <a:path w="61" h="43">
                    <a:moveTo>
                      <a:pt x="5" y="43"/>
                    </a:moveTo>
                    <a:cubicBezTo>
                      <a:pt x="0" y="41"/>
                      <a:pt x="0" y="41"/>
                      <a:pt x="0" y="41"/>
                    </a:cubicBezTo>
                    <a:cubicBezTo>
                      <a:pt x="6" y="18"/>
                      <a:pt x="28" y="1"/>
                      <a:pt x="52" y="0"/>
                    </a:cubicBezTo>
                    <a:cubicBezTo>
                      <a:pt x="55" y="0"/>
                      <a:pt x="58" y="0"/>
                      <a:pt x="61" y="0"/>
                    </a:cubicBezTo>
                    <a:cubicBezTo>
                      <a:pt x="60" y="5"/>
                      <a:pt x="60" y="5"/>
                      <a:pt x="60" y="5"/>
                    </a:cubicBezTo>
                    <a:cubicBezTo>
                      <a:pt x="58" y="5"/>
                      <a:pt x="55" y="5"/>
                      <a:pt x="52" y="5"/>
                    </a:cubicBezTo>
                    <a:cubicBezTo>
                      <a:pt x="30" y="6"/>
                      <a:pt x="10" y="21"/>
                      <a:pt x="5" y="43"/>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4" name="Freeform 286"/>
              <p:cNvSpPr>
                <a:spLocks/>
              </p:cNvSpPr>
              <p:nvPr userDrawn="1"/>
            </p:nvSpPr>
            <p:spPr bwMode="auto">
              <a:xfrm>
                <a:off x="5390" y="1091"/>
                <a:ext cx="127" cy="174"/>
              </a:xfrm>
              <a:custGeom>
                <a:avLst/>
                <a:gdLst>
                  <a:gd name="T0" fmla="*/ 20 w 76"/>
                  <a:gd name="T1" fmla="*/ 104 h 104"/>
                  <a:gd name="T2" fmla="*/ 0 w 76"/>
                  <a:gd name="T3" fmla="*/ 100 h 104"/>
                  <a:gd name="T4" fmla="*/ 1 w 76"/>
                  <a:gd name="T5" fmla="*/ 96 h 104"/>
                  <a:gd name="T6" fmla="*/ 21 w 76"/>
                  <a:gd name="T7" fmla="*/ 99 h 104"/>
                  <a:gd name="T8" fmla="*/ 57 w 76"/>
                  <a:gd name="T9" fmla="*/ 83 h 104"/>
                  <a:gd name="T10" fmla="*/ 71 w 76"/>
                  <a:gd name="T11" fmla="*/ 47 h 104"/>
                  <a:gd name="T12" fmla="*/ 47 w 76"/>
                  <a:gd name="T13" fmla="*/ 4 h 104"/>
                  <a:gd name="T14" fmla="*/ 49 w 76"/>
                  <a:gd name="T15" fmla="*/ 0 h 104"/>
                  <a:gd name="T16" fmla="*/ 76 w 76"/>
                  <a:gd name="T17" fmla="*/ 46 h 104"/>
                  <a:gd name="T18" fmla="*/ 61 w 76"/>
                  <a:gd name="T19" fmla="*/ 86 h 104"/>
                  <a:gd name="T20" fmla="*/ 22 w 76"/>
                  <a:gd name="T21" fmla="*/ 104 h 104"/>
                  <a:gd name="T22" fmla="*/ 20 w 76"/>
                  <a:gd name="T23" fmla="*/ 10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 h="104">
                    <a:moveTo>
                      <a:pt x="20" y="104"/>
                    </a:moveTo>
                    <a:cubicBezTo>
                      <a:pt x="13" y="104"/>
                      <a:pt x="6" y="103"/>
                      <a:pt x="0" y="100"/>
                    </a:cubicBezTo>
                    <a:cubicBezTo>
                      <a:pt x="1" y="96"/>
                      <a:pt x="1" y="96"/>
                      <a:pt x="1" y="96"/>
                    </a:cubicBezTo>
                    <a:cubicBezTo>
                      <a:pt x="8" y="98"/>
                      <a:pt x="15" y="99"/>
                      <a:pt x="21" y="99"/>
                    </a:cubicBezTo>
                    <a:cubicBezTo>
                      <a:pt x="35" y="99"/>
                      <a:pt x="48" y="93"/>
                      <a:pt x="57" y="83"/>
                    </a:cubicBezTo>
                    <a:cubicBezTo>
                      <a:pt x="67" y="73"/>
                      <a:pt x="71" y="60"/>
                      <a:pt x="71" y="47"/>
                    </a:cubicBezTo>
                    <a:cubicBezTo>
                      <a:pt x="71" y="29"/>
                      <a:pt x="61" y="13"/>
                      <a:pt x="47" y="4"/>
                    </a:cubicBezTo>
                    <a:cubicBezTo>
                      <a:pt x="49" y="0"/>
                      <a:pt x="49" y="0"/>
                      <a:pt x="49" y="0"/>
                    </a:cubicBezTo>
                    <a:cubicBezTo>
                      <a:pt x="65" y="10"/>
                      <a:pt x="75" y="27"/>
                      <a:pt x="76" y="46"/>
                    </a:cubicBezTo>
                    <a:cubicBezTo>
                      <a:pt x="76" y="61"/>
                      <a:pt x="71" y="76"/>
                      <a:pt x="61" y="86"/>
                    </a:cubicBezTo>
                    <a:cubicBezTo>
                      <a:pt x="50" y="97"/>
                      <a:pt x="37" y="103"/>
                      <a:pt x="22" y="104"/>
                    </a:cubicBezTo>
                    <a:cubicBezTo>
                      <a:pt x="21" y="104"/>
                      <a:pt x="20" y="104"/>
                      <a:pt x="20" y="104"/>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5" name="Freeform 287"/>
              <p:cNvSpPr>
                <a:spLocks/>
              </p:cNvSpPr>
              <p:nvPr userDrawn="1"/>
            </p:nvSpPr>
            <p:spPr bwMode="auto">
              <a:xfrm>
                <a:off x="2487" y="2020"/>
                <a:ext cx="1029" cy="619"/>
              </a:xfrm>
              <a:custGeom>
                <a:avLst/>
                <a:gdLst>
                  <a:gd name="T0" fmla="*/ 3 w 1029"/>
                  <a:gd name="T1" fmla="*/ 619 h 619"/>
                  <a:gd name="T2" fmla="*/ 0 w 1029"/>
                  <a:gd name="T3" fmla="*/ 612 h 619"/>
                  <a:gd name="T4" fmla="*/ 1026 w 1029"/>
                  <a:gd name="T5" fmla="*/ 0 h 619"/>
                  <a:gd name="T6" fmla="*/ 1029 w 1029"/>
                  <a:gd name="T7" fmla="*/ 7 h 619"/>
                  <a:gd name="T8" fmla="*/ 3 w 1029"/>
                  <a:gd name="T9" fmla="*/ 619 h 619"/>
                </a:gdLst>
                <a:ahLst/>
                <a:cxnLst>
                  <a:cxn ang="0">
                    <a:pos x="T0" y="T1"/>
                  </a:cxn>
                  <a:cxn ang="0">
                    <a:pos x="T2" y="T3"/>
                  </a:cxn>
                  <a:cxn ang="0">
                    <a:pos x="T4" y="T5"/>
                  </a:cxn>
                  <a:cxn ang="0">
                    <a:pos x="T6" y="T7"/>
                  </a:cxn>
                  <a:cxn ang="0">
                    <a:pos x="T8" y="T9"/>
                  </a:cxn>
                </a:cxnLst>
                <a:rect l="0" t="0" r="r" b="b"/>
                <a:pathLst>
                  <a:path w="1029" h="619">
                    <a:moveTo>
                      <a:pt x="3" y="619"/>
                    </a:moveTo>
                    <a:lnTo>
                      <a:pt x="0" y="612"/>
                    </a:lnTo>
                    <a:lnTo>
                      <a:pt x="1026" y="0"/>
                    </a:lnTo>
                    <a:lnTo>
                      <a:pt x="1029" y="7"/>
                    </a:lnTo>
                    <a:lnTo>
                      <a:pt x="3" y="619"/>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6" name="Freeform 288"/>
              <p:cNvSpPr>
                <a:spLocks/>
              </p:cNvSpPr>
              <p:nvPr userDrawn="1"/>
            </p:nvSpPr>
            <p:spPr bwMode="auto">
              <a:xfrm>
                <a:off x="7018" y="1190"/>
                <a:ext cx="467" cy="259"/>
              </a:xfrm>
              <a:custGeom>
                <a:avLst/>
                <a:gdLst>
                  <a:gd name="T0" fmla="*/ 4 w 467"/>
                  <a:gd name="T1" fmla="*/ 259 h 259"/>
                  <a:gd name="T2" fmla="*/ 0 w 467"/>
                  <a:gd name="T3" fmla="*/ 252 h 259"/>
                  <a:gd name="T4" fmla="*/ 464 w 467"/>
                  <a:gd name="T5" fmla="*/ 0 h 259"/>
                  <a:gd name="T6" fmla="*/ 467 w 467"/>
                  <a:gd name="T7" fmla="*/ 7 h 259"/>
                  <a:gd name="T8" fmla="*/ 4 w 467"/>
                  <a:gd name="T9" fmla="*/ 259 h 259"/>
                </a:gdLst>
                <a:ahLst/>
                <a:cxnLst>
                  <a:cxn ang="0">
                    <a:pos x="T0" y="T1"/>
                  </a:cxn>
                  <a:cxn ang="0">
                    <a:pos x="T2" y="T3"/>
                  </a:cxn>
                  <a:cxn ang="0">
                    <a:pos x="T4" y="T5"/>
                  </a:cxn>
                  <a:cxn ang="0">
                    <a:pos x="T6" y="T7"/>
                  </a:cxn>
                  <a:cxn ang="0">
                    <a:pos x="T8" y="T9"/>
                  </a:cxn>
                </a:cxnLst>
                <a:rect l="0" t="0" r="r" b="b"/>
                <a:pathLst>
                  <a:path w="467" h="259">
                    <a:moveTo>
                      <a:pt x="4" y="259"/>
                    </a:moveTo>
                    <a:lnTo>
                      <a:pt x="0" y="252"/>
                    </a:lnTo>
                    <a:lnTo>
                      <a:pt x="464" y="0"/>
                    </a:lnTo>
                    <a:lnTo>
                      <a:pt x="467" y="7"/>
                    </a:lnTo>
                    <a:lnTo>
                      <a:pt x="4" y="259"/>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7" name="Freeform 289"/>
              <p:cNvSpPr>
                <a:spLocks/>
              </p:cNvSpPr>
              <p:nvPr userDrawn="1"/>
            </p:nvSpPr>
            <p:spPr bwMode="auto">
              <a:xfrm>
                <a:off x="7310" y="1190"/>
                <a:ext cx="178" cy="1400"/>
              </a:xfrm>
              <a:custGeom>
                <a:avLst/>
                <a:gdLst>
                  <a:gd name="T0" fmla="*/ 9 w 178"/>
                  <a:gd name="T1" fmla="*/ 1400 h 1400"/>
                  <a:gd name="T2" fmla="*/ 0 w 178"/>
                  <a:gd name="T3" fmla="*/ 1398 h 1400"/>
                  <a:gd name="T4" fmla="*/ 170 w 178"/>
                  <a:gd name="T5" fmla="*/ 0 h 1400"/>
                  <a:gd name="T6" fmla="*/ 178 w 178"/>
                  <a:gd name="T7" fmla="*/ 0 h 1400"/>
                  <a:gd name="T8" fmla="*/ 9 w 178"/>
                  <a:gd name="T9" fmla="*/ 1400 h 1400"/>
                </a:gdLst>
                <a:ahLst/>
                <a:cxnLst>
                  <a:cxn ang="0">
                    <a:pos x="T0" y="T1"/>
                  </a:cxn>
                  <a:cxn ang="0">
                    <a:pos x="T2" y="T3"/>
                  </a:cxn>
                  <a:cxn ang="0">
                    <a:pos x="T4" y="T5"/>
                  </a:cxn>
                  <a:cxn ang="0">
                    <a:pos x="T6" y="T7"/>
                  </a:cxn>
                  <a:cxn ang="0">
                    <a:pos x="T8" y="T9"/>
                  </a:cxn>
                </a:cxnLst>
                <a:rect l="0" t="0" r="r" b="b"/>
                <a:pathLst>
                  <a:path w="178" h="1400">
                    <a:moveTo>
                      <a:pt x="9" y="1400"/>
                    </a:moveTo>
                    <a:lnTo>
                      <a:pt x="0" y="1398"/>
                    </a:lnTo>
                    <a:lnTo>
                      <a:pt x="170" y="0"/>
                    </a:lnTo>
                    <a:lnTo>
                      <a:pt x="178" y="0"/>
                    </a:lnTo>
                    <a:lnTo>
                      <a:pt x="9" y="1400"/>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8" name="Freeform 290"/>
              <p:cNvSpPr>
                <a:spLocks/>
              </p:cNvSpPr>
              <p:nvPr userDrawn="1"/>
            </p:nvSpPr>
            <p:spPr bwMode="auto">
              <a:xfrm>
                <a:off x="7455" y="943"/>
                <a:ext cx="32" cy="247"/>
              </a:xfrm>
              <a:custGeom>
                <a:avLst/>
                <a:gdLst>
                  <a:gd name="T0" fmla="*/ 25 w 32"/>
                  <a:gd name="T1" fmla="*/ 247 h 247"/>
                  <a:gd name="T2" fmla="*/ 0 w 32"/>
                  <a:gd name="T3" fmla="*/ 0 h 247"/>
                  <a:gd name="T4" fmla="*/ 8 w 32"/>
                  <a:gd name="T5" fmla="*/ 0 h 247"/>
                  <a:gd name="T6" fmla="*/ 32 w 32"/>
                  <a:gd name="T7" fmla="*/ 245 h 247"/>
                  <a:gd name="T8" fmla="*/ 25 w 32"/>
                  <a:gd name="T9" fmla="*/ 247 h 247"/>
                </a:gdLst>
                <a:ahLst/>
                <a:cxnLst>
                  <a:cxn ang="0">
                    <a:pos x="T0" y="T1"/>
                  </a:cxn>
                  <a:cxn ang="0">
                    <a:pos x="T2" y="T3"/>
                  </a:cxn>
                  <a:cxn ang="0">
                    <a:pos x="T4" y="T5"/>
                  </a:cxn>
                  <a:cxn ang="0">
                    <a:pos x="T6" y="T7"/>
                  </a:cxn>
                  <a:cxn ang="0">
                    <a:pos x="T8" y="T9"/>
                  </a:cxn>
                </a:cxnLst>
                <a:rect l="0" t="0" r="r" b="b"/>
                <a:pathLst>
                  <a:path w="32" h="247">
                    <a:moveTo>
                      <a:pt x="25" y="247"/>
                    </a:moveTo>
                    <a:lnTo>
                      <a:pt x="0" y="0"/>
                    </a:lnTo>
                    <a:lnTo>
                      <a:pt x="8" y="0"/>
                    </a:lnTo>
                    <a:lnTo>
                      <a:pt x="32" y="245"/>
                    </a:lnTo>
                    <a:lnTo>
                      <a:pt x="25" y="247"/>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9" name="Freeform 291"/>
              <p:cNvSpPr>
                <a:spLocks/>
              </p:cNvSpPr>
              <p:nvPr userDrawn="1"/>
            </p:nvSpPr>
            <p:spPr bwMode="auto">
              <a:xfrm>
                <a:off x="7480" y="1175"/>
                <a:ext cx="146" cy="299"/>
              </a:xfrm>
              <a:custGeom>
                <a:avLst/>
                <a:gdLst>
                  <a:gd name="T0" fmla="*/ 139 w 146"/>
                  <a:gd name="T1" fmla="*/ 299 h 299"/>
                  <a:gd name="T2" fmla="*/ 0 w 146"/>
                  <a:gd name="T3" fmla="*/ 3 h 299"/>
                  <a:gd name="T4" fmla="*/ 7 w 146"/>
                  <a:gd name="T5" fmla="*/ 0 h 299"/>
                  <a:gd name="T6" fmla="*/ 146 w 146"/>
                  <a:gd name="T7" fmla="*/ 295 h 299"/>
                  <a:gd name="T8" fmla="*/ 139 w 146"/>
                  <a:gd name="T9" fmla="*/ 299 h 299"/>
                </a:gdLst>
                <a:ahLst/>
                <a:cxnLst>
                  <a:cxn ang="0">
                    <a:pos x="T0" y="T1"/>
                  </a:cxn>
                  <a:cxn ang="0">
                    <a:pos x="T2" y="T3"/>
                  </a:cxn>
                  <a:cxn ang="0">
                    <a:pos x="T4" y="T5"/>
                  </a:cxn>
                  <a:cxn ang="0">
                    <a:pos x="T6" y="T7"/>
                  </a:cxn>
                  <a:cxn ang="0">
                    <a:pos x="T8" y="T9"/>
                  </a:cxn>
                </a:cxnLst>
                <a:rect l="0" t="0" r="r" b="b"/>
                <a:pathLst>
                  <a:path w="146" h="299">
                    <a:moveTo>
                      <a:pt x="139" y="299"/>
                    </a:moveTo>
                    <a:lnTo>
                      <a:pt x="0" y="3"/>
                    </a:lnTo>
                    <a:lnTo>
                      <a:pt x="7" y="0"/>
                    </a:lnTo>
                    <a:lnTo>
                      <a:pt x="146" y="295"/>
                    </a:lnTo>
                    <a:lnTo>
                      <a:pt x="139" y="299"/>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0" name="Freeform 292"/>
              <p:cNvSpPr>
                <a:spLocks/>
              </p:cNvSpPr>
              <p:nvPr userDrawn="1"/>
            </p:nvSpPr>
            <p:spPr bwMode="auto">
              <a:xfrm>
                <a:off x="6956" y="2158"/>
                <a:ext cx="363" cy="423"/>
              </a:xfrm>
              <a:custGeom>
                <a:avLst/>
                <a:gdLst>
                  <a:gd name="T0" fmla="*/ 358 w 363"/>
                  <a:gd name="T1" fmla="*/ 423 h 423"/>
                  <a:gd name="T2" fmla="*/ 0 w 363"/>
                  <a:gd name="T3" fmla="*/ 5 h 423"/>
                  <a:gd name="T4" fmla="*/ 7 w 363"/>
                  <a:gd name="T5" fmla="*/ 0 h 423"/>
                  <a:gd name="T6" fmla="*/ 363 w 363"/>
                  <a:gd name="T7" fmla="*/ 418 h 423"/>
                  <a:gd name="T8" fmla="*/ 358 w 363"/>
                  <a:gd name="T9" fmla="*/ 423 h 423"/>
                </a:gdLst>
                <a:ahLst/>
                <a:cxnLst>
                  <a:cxn ang="0">
                    <a:pos x="T0" y="T1"/>
                  </a:cxn>
                  <a:cxn ang="0">
                    <a:pos x="T2" y="T3"/>
                  </a:cxn>
                  <a:cxn ang="0">
                    <a:pos x="T4" y="T5"/>
                  </a:cxn>
                  <a:cxn ang="0">
                    <a:pos x="T6" y="T7"/>
                  </a:cxn>
                  <a:cxn ang="0">
                    <a:pos x="T8" y="T9"/>
                  </a:cxn>
                </a:cxnLst>
                <a:rect l="0" t="0" r="r" b="b"/>
                <a:pathLst>
                  <a:path w="363" h="423">
                    <a:moveTo>
                      <a:pt x="358" y="423"/>
                    </a:moveTo>
                    <a:lnTo>
                      <a:pt x="0" y="5"/>
                    </a:lnTo>
                    <a:lnTo>
                      <a:pt x="7" y="0"/>
                    </a:lnTo>
                    <a:lnTo>
                      <a:pt x="363" y="418"/>
                    </a:lnTo>
                    <a:lnTo>
                      <a:pt x="358" y="423"/>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1" name="Rectangle 293"/>
              <p:cNvSpPr>
                <a:spLocks noChangeArrowheads="1"/>
              </p:cNvSpPr>
              <p:nvPr userDrawn="1"/>
            </p:nvSpPr>
            <p:spPr bwMode="auto">
              <a:xfrm>
                <a:off x="7074" y="2583"/>
                <a:ext cx="241" cy="8"/>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2" name="Freeform 294"/>
              <p:cNvSpPr>
                <a:spLocks/>
              </p:cNvSpPr>
              <p:nvPr userDrawn="1"/>
            </p:nvSpPr>
            <p:spPr bwMode="auto">
              <a:xfrm>
                <a:off x="7215" y="2581"/>
                <a:ext cx="109" cy="165"/>
              </a:xfrm>
              <a:custGeom>
                <a:avLst/>
                <a:gdLst>
                  <a:gd name="T0" fmla="*/ 6 w 109"/>
                  <a:gd name="T1" fmla="*/ 165 h 165"/>
                  <a:gd name="T2" fmla="*/ 0 w 109"/>
                  <a:gd name="T3" fmla="*/ 160 h 165"/>
                  <a:gd name="T4" fmla="*/ 102 w 109"/>
                  <a:gd name="T5" fmla="*/ 0 h 165"/>
                  <a:gd name="T6" fmla="*/ 109 w 109"/>
                  <a:gd name="T7" fmla="*/ 4 h 165"/>
                  <a:gd name="T8" fmla="*/ 6 w 109"/>
                  <a:gd name="T9" fmla="*/ 165 h 165"/>
                </a:gdLst>
                <a:ahLst/>
                <a:cxnLst>
                  <a:cxn ang="0">
                    <a:pos x="T0" y="T1"/>
                  </a:cxn>
                  <a:cxn ang="0">
                    <a:pos x="T2" y="T3"/>
                  </a:cxn>
                  <a:cxn ang="0">
                    <a:pos x="T4" y="T5"/>
                  </a:cxn>
                  <a:cxn ang="0">
                    <a:pos x="T6" y="T7"/>
                  </a:cxn>
                  <a:cxn ang="0">
                    <a:pos x="T8" y="T9"/>
                  </a:cxn>
                </a:cxnLst>
                <a:rect l="0" t="0" r="r" b="b"/>
                <a:pathLst>
                  <a:path w="109" h="165">
                    <a:moveTo>
                      <a:pt x="6" y="165"/>
                    </a:moveTo>
                    <a:lnTo>
                      <a:pt x="0" y="160"/>
                    </a:lnTo>
                    <a:lnTo>
                      <a:pt x="102" y="0"/>
                    </a:lnTo>
                    <a:lnTo>
                      <a:pt x="109" y="4"/>
                    </a:lnTo>
                    <a:lnTo>
                      <a:pt x="6" y="165"/>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3" name="Freeform 295"/>
              <p:cNvSpPr>
                <a:spLocks/>
              </p:cNvSpPr>
              <p:nvPr userDrawn="1"/>
            </p:nvSpPr>
            <p:spPr bwMode="auto">
              <a:xfrm>
                <a:off x="7310" y="2588"/>
                <a:ext cx="341" cy="274"/>
              </a:xfrm>
              <a:custGeom>
                <a:avLst/>
                <a:gdLst>
                  <a:gd name="T0" fmla="*/ 336 w 341"/>
                  <a:gd name="T1" fmla="*/ 274 h 274"/>
                  <a:gd name="T2" fmla="*/ 0 w 341"/>
                  <a:gd name="T3" fmla="*/ 7 h 274"/>
                  <a:gd name="T4" fmla="*/ 5 w 341"/>
                  <a:gd name="T5" fmla="*/ 0 h 274"/>
                  <a:gd name="T6" fmla="*/ 341 w 341"/>
                  <a:gd name="T7" fmla="*/ 267 h 274"/>
                  <a:gd name="T8" fmla="*/ 336 w 341"/>
                  <a:gd name="T9" fmla="*/ 274 h 274"/>
                </a:gdLst>
                <a:ahLst/>
                <a:cxnLst>
                  <a:cxn ang="0">
                    <a:pos x="T0" y="T1"/>
                  </a:cxn>
                  <a:cxn ang="0">
                    <a:pos x="T2" y="T3"/>
                  </a:cxn>
                  <a:cxn ang="0">
                    <a:pos x="T4" y="T5"/>
                  </a:cxn>
                  <a:cxn ang="0">
                    <a:pos x="T6" y="T7"/>
                  </a:cxn>
                  <a:cxn ang="0">
                    <a:pos x="T8" y="T9"/>
                  </a:cxn>
                </a:cxnLst>
                <a:rect l="0" t="0" r="r" b="b"/>
                <a:pathLst>
                  <a:path w="341" h="274">
                    <a:moveTo>
                      <a:pt x="336" y="274"/>
                    </a:moveTo>
                    <a:lnTo>
                      <a:pt x="0" y="7"/>
                    </a:lnTo>
                    <a:lnTo>
                      <a:pt x="5" y="0"/>
                    </a:lnTo>
                    <a:lnTo>
                      <a:pt x="341" y="267"/>
                    </a:lnTo>
                    <a:lnTo>
                      <a:pt x="336" y="274"/>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4" name="Freeform 296"/>
              <p:cNvSpPr>
                <a:spLocks/>
              </p:cNvSpPr>
              <p:nvPr userDrawn="1"/>
            </p:nvSpPr>
            <p:spPr bwMode="auto">
              <a:xfrm>
                <a:off x="5133" y="2344"/>
                <a:ext cx="844" cy="646"/>
              </a:xfrm>
              <a:custGeom>
                <a:avLst/>
                <a:gdLst>
                  <a:gd name="T0" fmla="*/ 839 w 844"/>
                  <a:gd name="T1" fmla="*/ 646 h 646"/>
                  <a:gd name="T2" fmla="*/ 0 w 844"/>
                  <a:gd name="T3" fmla="*/ 5 h 646"/>
                  <a:gd name="T4" fmla="*/ 5 w 844"/>
                  <a:gd name="T5" fmla="*/ 0 h 646"/>
                  <a:gd name="T6" fmla="*/ 844 w 844"/>
                  <a:gd name="T7" fmla="*/ 639 h 646"/>
                  <a:gd name="T8" fmla="*/ 839 w 844"/>
                  <a:gd name="T9" fmla="*/ 646 h 646"/>
                </a:gdLst>
                <a:ahLst/>
                <a:cxnLst>
                  <a:cxn ang="0">
                    <a:pos x="T0" y="T1"/>
                  </a:cxn>
                  <a:cxn ang="0">
                    <a:pos x="T2" y="T3"/>
                  </a:cxn>
                  <a:cxn ang="0">
                    <a:pos x="T4" y="T5"/>
                  </a:cxn>
                  <a:cxn ang="0">
                    <a:pos x="T6" y="T7"/>
                  </a:cxn>
                  <a:cxn ang="0">
                    <a:pos x="T8" y="T9"/>
                  </a:cxn>
                </a:cxnLst>
                <a:rect l="0" t="0" r="r" b="b"/>
                <a:pathLst>
                  <a:path w="844" h="646">
                    <a:moveTo>
                      <a:pt x="839" y="646"/>
                    </a:moveTo>
                    <a:lnTo>
                      <a:pt x="0" y="5"/>
                    </a:lnTo>
                    <a:lnTo>
                      <a:pt x="5" y="0"/>
                    </a:lnTo>
                    <a:lnTo>
                      <a:pt x="844" y="639"/>
                    </a:lnTo>
                    <a:lnTo>
                      <a:pt x="839" y="646"/>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 name="Freeform 297"/>
              <p:cNvSpPr>
                <a:spLocks/>
              </p:cNvSpPr>
              <p:nvPr userDrawn="1"/>
            </p:nvSpPr>
            <p:spPr bwMode="auto">
              <a:xfrm>
                <a:off x="5067" y="2281"/>
                <a:ext cx="63" cy="137"/>
              </a:xfrm>
              <a:custGeom>
                <a:avLst/>
                <a:gdLst>
                  <a:gd name="T0" fmla="*/ 37 w 37"/>
                  <a:gd name="T1" fmla="*/ 82 h 82"/>
                  <a:gd name="T2" fmla="*/ 12 w 37"/>
                  <a:gd name="T3" fmla="*/ 69 h 82"/>
                  <a:gd name="T4" fmla="*/ 1 w 37"/>
                  <a:gd name="T5" fmla="*/ 39 h 82"/>
                  <a:gd name="T6" fmla="*/ 14 w 37"/>
                  <a:gd name="T7" fmla="*/ 11 h 82"/>
                  <a:gd name="T8" fmla="*/ 34 w 37"/>
                  <a:gd name="T9" fmla="*/ 0 h 82"/>
                  <a:gd name="T10" fmla="*/ 35 w 37"/>
                  <a:gd name="T11" fmla="*/ 3 h 82"/>
                  <a:gd name="T12" fmla="*/ 16 w 37"/>
                  <a:gd name="T13" fmla="*/ 13 h 82"/>
                  <a:gd name="T14" fmla="*/ 4 w 37"/>
                  <a:gd name="T15" fmla="*/ 39 h 82"/>
                  <a:gd name="T16" fmla="*/ 14 w 37"/>
                  <a:gd name="T17" fmla="*/ 67 h 82"/>
                  <a:gd name="T18" fmla="*/ 37 w 37"/>
                  <a:gd name="T19" fmla="*/ 79 h 82"/>
                  <a:gd name="T20" fmla="*/ 37 w 37"/>
                  <a:gd name="T21" fmla="*/ 8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 h="82">
                    <a:moveTo>
                      <a:pt x="37" y="82"/>
                    </a:moveTo>
                    <a:cubicBezTo>
                      <a:pt x="27" y="80"/>
                      <a:pt x="18" y="76"/>
                      <a:pt x="12" y="69"/>
                    </a:cubicBezTo>
                    <a:cubicBezTo>
                      <a:pt x="4" y="61"/>
                      <a:pt x="0" y="50"/>
                      <a:pt x="1" y="39"/>
                    </a:cubicBezTo>
                    <a:cubicBezTo>
                      <a:pt x="1" y="28"/>
                      <a:pt x="6" y="18"/>
                      <a:pt x="14" y="11"/>
                    </a:cubicBezTo>
                    <a:cubicBezTo>
                      <a:pt x="20" y="5"/>
                      <a:pt x="27" y="2"/>
                      <a:pt x="34" y="0"/>
                    </a:cubicBezTo>
                    <a:cubicBezTo>
                      <a:pt x="35" y="3"/>
                      <a:pt x="35" y="3"/>
                      <a:pt x="35" y="3"/>
                    </a:cubicBezTo>
                    <a:cubicBezTo>
                      <a:pt x="28" y="4"/>
                      <a:pt x="21" y="8"/>
                      <a:pt x="16" y="13"/>
                    </a:cubicBezTo>
                    <a:cubicBezTo>
                      <a:pt x="8" y="20"/>
                      <a:pt x="4" y="29"/>
                      <a:pt x="4" y="39"/>
                    </a:cubicBezTo>
                    <a:cubicBezTo>
                      <a:pt x="3" y="50"/>
                      <a:pt x="7" y="59"/>
                      <a:pt x="14" y="67"/>
                    </a:cubicBezTo>
                    <a:cubicBezTo>
                      <a:pt x="20" y="73"/>
                      <a:pt x="28" y="78"/>
                      <a:pt x="37" y="79"/>
                    </a:cubicBezTo>
                    <a:lnTo>
                      <a:pt x="37" y="82"/>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6" name="Freeform 298"/>
              <p:cNvSpPr>
                <a:spLocks/>
              </p:cNvSpPr>
              <p:nvPr userDrawn="1"/>
            </p:nvSpPr>
            <p:spPr bwMode="auto">
              <a:xfrm>
                <a:off x="5153" y="2281"/>
                <a:ext cx="59" cy="85"/>
              </a:xfrm>
              <a:custGeom>
                <a:avLst/>
                <a:gdLst>
                  <a:gd name="T0" fmla="*/ 31 w 35"/>
                  <a:gd name="T1" fmla="*/ 51 h 51"/>
                  <a:gd name="T2" fmla="*/ 28 w 35"/>
                  <a:gd name="T3" fmla="*/ 51 h 51"/>
                  <a:gd name="T4" fmla="*/ 19 w 35"/>
                  <a:gd name="T5" fmla="*/ 15 h 51"/>
                  <a:gd name="T6" fmla="*/ 0 w 35"/>
                  <a:gd name="T7" fmla="*/ 3 h 51"/>
                  <a:gd name="T8" fmla="*/ 0 w 35"/>
                  <a:gd name="T9" fmla="*/ 0 h 51"/>
                  <a:gd name="T10" fmla="*/ 21 w 35"/>
                  <a:gd name="T11" fmla="*/ 13 h 51"/>
                  <a:gd name="T12" fmla="*/ 31 w 35"/>
                  <a:gd name="T13" fmla="*/ 51 h 51"/>
                </a:gdLst>
                <a:ahLst/>
                <a:cxnLst>
                  <a:cxn ang="0">
                    <a:pos x="T0" y="T1"/>
                  </a:cxn>
                  <a:cxn ang="0">
                    <a:pos x="T2" y="T3"/>
                  </a:cxn>
                  <a:cxn ang="0">
                    <a:pos x="T4" y="T5"/>
                  </a:cxn>
                  <a:cxn ang="0">
                    <a:pos x="T6" y="T7"/>
                  </a:cxn>
                  <a:cxn ang="0">
                    <a:pos x="T8" y="T9"/>
                  </a:cxn>
                  <a:cxn ang="0">
                    <a:pos x="T10" y="T11"/>
                  </a:cxn>
                  <a:cxn ang="0">
                    <a:pos x="T12" y="T13"/>
                  </a:cxn>
                </a:cxnLst>
                <a:rect l="0" t="0" r="r" b="b"/>
                <a:pathLst>
                  <a:path w="35" h="51">
                    <a:moveTo>
                      <a:pt x="31" y="51"/>
                    </a:moveTo>
                    <a:cubicBezTo>
                      <a:pt x="28" y="51"/>
                      <a:pt x="28" y="51"/>
                      <a:pt x="28" y="51"/>
                    </a:cubicBezTo>
                    <a:cubicBezTo>
                      <a:pt x="32" y="38"/>
                      <a:pt x="28" y="24"/>
                      <a:pt x="19" y="15"/>
                    </a:cubicBezTo>
                    <a:cubicBezTo>
                      <a:pt x="14" y="9"/>
                      <a:pt x="7" y="5"/>
                      <a:pt x="0" y="3"/>
                    </a:cubicBezTo>
                    <a:cubicBezTo>
                      <a:pt x="0" y="0"/>
                      <a:pt x="0" y="0"/>
                      <a:pt x="0" y="0"/>
                    </a:cubicBezTo>
                    <a:cubicBezTo>
                      <a:pt x="8" y="2"/>
                      <a:pt x="16" y="6"/>
                      <a:pt x="21" y="13"/>
                    </a:cubicBezTo>
                    <a:cubicBezTo>
                      <a:pt x="31" y="23"/>
                      <a:pt x="35" y="38"/>
                      <a:pt x="31" y="51"/>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7" name="Freeform 299"/>
              <p:cNvSpPr>
                <a:spLocks/>
              </p:cNvSpPr>
              <p:nvPr userDrawn="1"/>
            </p:nvSpPr>
            <p:spPr bwMode="auto">
              <a:xfrm>
                <a:off x="5096" y="2247"/>
                <a:ext cx="119" cy="54"/>
              </a:xfrm>
              <a:custGeom>
                <a:avLst/>
                <a:gdLst>
                  <a:gd name="T0" fmla="*/ 67 w 71"/>
                  <a:gd name="T1" fmla="*/ 32 h 32"/>
                  <a:gd name="T2" fmla="*/ 63 w 71"/>
                  <a:gd name="T3" fmla="*/ 26 h 32"/>
                  <a:gd name="T4" fmla="*/ 3 w 71"/>
                  <a:gd name="T5" fmla="*/ 15 h 32"/>
                  <a:gd name="T6" fmla="*/ 0 w 71"/>
                  <a:gd name="T7" fmla="*/ 11 h 32"/>
                  <a:gd name="T8" fmla="*/ 66 w 71"/>
                  <a:gd name="T9" fmla="*/ 23 h 32"/>
                  <a:gd name="T10" fmla="*/ 71 w 71"/>
                  <a:gd name="T11" fmla="*/ 29 h 32"/>
                  <a:gd name="T12" fmla="*/ 67 w 71"/>
                  <a:gd name="T13" fmla="*/ 32 h 32"/>
                </a:gdLst>
                <a:ahLst/>
                <a:cxnLst>
                  <a:cxn ang="0">
                    <a:pos x="T0" y="T1"/>
                  </a:cxn>
                  <a:cxn ang="0">
                    <a:pos x="T2" y="T3"/>
                  </a:cxn>
                  <a:cxn ang="0">
                    <a:pos x="T4" y="T5"/>
                  </a:cxn>
                  <a:cxn ang="0">
                    <a:pos x="T6" y="T7"/>
                  </a:cxn>
                  <a:cxn ang="0">
                    <a:pos x="T8" y="T9"/>
                  </a:cxn>
                  <a:cxn ang="0">
                    <a:pos x="T10" y="T11"/>
                  </a:cxn>
                  <a:cxn ang="0">
                    <a:pos x="T12" y="T13"/>
                  </a:cxn>
                </a:cxnLst>
                <a:rect l="0" t="0" r="r" b="b"/>
                <a:pathLst>
                  <a:path w="71" h="32">
                    <a:moveTo>
                      <a:pt x="67" y="32"/>
                    </a:moveTo>
                    <a:cubicBezTo>
                      <a:pt x="66" y="30"/>
                      <a:pt x="64" y="28"/>
                      <a:pt x="63" y="26"/>
                    </a:cubicBezTo>
                    <a:cubicBezTo>
                      <a:pt x="47" y="10"/>
                      <a:pt x="23" y="5"/>
                      <a:pt x="3" y="15"/>
                    </a:cubicBezTo>
                    <a:cubicBezTo>
                      <a:pt x="0" y="11"/>
                      <a:pt x="0" y="11"/>
                      <a:pt x="0" y="11"/>
                    </a:cubicBezTo>
                    <a:cubicBezTo>
                      <a:pt x="22" y="0"/>
                      <a:pt x="49" y="5"/>
                      <a:pt x="66" y="23"/>
                    </a:cubicBezTo>
                    <a:cubicBezTo>
                      <a:pt x="68" y="25"/>
                      <a:pt x="70" y="27"/>
                      <a:pt x="71" y="29"/>
                    </a:cubicBezTo>
                    <a:lnTo>
                      <a:pt x="67" y="32"/>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8" name="Freeform 300"/>
              <p:cNvSpPr>
                <a:spLocks/>
              </p:cNvSpPr>
              <p:nvPr userDrawn="1"/>
            </p:nvSpPr>
            <p:spPr bwMode="auto">
              <a:xfrm>
                <a:off x="5051" y="2333"/>
                <a:ext cx="186" cy="112"/>
              </a:xfrm>
              <a:custGeom>
                <a:avLst/>
                <a:gdLst>
                  <a:gd name="T0" fmla="*/ 52 w 111"/>
                  <a:gd name="T1" fmla="*/ 66 h 67"/>
                  <a:gd name="T2" fmla="*/ 11 w 111"/>
                  <a:gd name="T3" fmla="*/ 48 h 67"/>
                  <a:gd name="T4" fmla="*/ 0 w 111"/>
                  <a:gd name="T5" fmla="*/ 29 h 67"/>
                  <a:gd name="T6" fmla="*/ 4 w 111"/>
                  <a:gd name="T7" fmla="*/ 28 h 67"/>
                  <a:gd name="T8" fmla="*/ 15 w 111"/>
                  <a:gd name="T9" fmla="*/ 45 h 67"/>
                  <a:gd name="T10" fmla="*/ 87 w 111"/>
                  <a:gd name="T11" fmla="*/ 47 h 67"/>
                  <a:gd name="T12" fmla="*/ 103 w 111"/>
                  <a:gd name="T13" fmla="*/ 1 h 67"/>
                  <a:gd name="T14" fmla="*/ 107 w 111"/>
                  <a:gd name="T15" fmla="*/ 0 h 67"/>
                  <a:gd name="T16" fmla="*/ 90 w 111"/>
                  <a:gd name="T17" fmla="*/ 51 h 67"/>
                  <a:gd name="T18" fmla="*/ 52 w 111"/>
                  <a:gd name="T19" fmla="*/ 66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1" h="67">
                    <a:moveTo>
                      <a:pt x="52" y="66"/>
                    </a:moveTo>
                    <a:cubicBezTo>
                      <a:pt x="37" y="66"/>
                      <a:pt x="22" y="60"/>
                      <a:pt x="11" y="48"/>
                    </a:cubicBezTo>
                    <a:cubicBezTo>
                      <a:pt x="6" y="43"/>
                      <a:pt x="2" y="36"/>
                      <a:pt x="0" y="29"/>
                    </a:cubicBezTo>
                    <a:cubicBezTo>
                      <a:pt x="4" y="28"/>
                      <a:pt x="4" y="28"/>
                      <a:pt x="4" y="28"/>
                    </a:cubicBezTo>
                    <a:cubicBezTo>
                      <a:pt x="7" y="34"/>
                      <a:pt x="10" y="40"/>
                      <a:pt x="15" y="45"/>
                    </a:cubicBezTo>
                    <a:cubicBezTo>
                      <a:pt x="34" y="65"/>
                      <a:pt x="67" y="67"/>
                      <a:pt x="87" y="47"/>
                    </a:cubicBezTo>
                    <a:cubicBezTo>
                      <a:pt x="100" y="36"/>
                      <a:pt x="106" y="18"/>
                      <a:pt x="103" y="1"/>
                    </a:cubicBezTo>
                    <a:cubicBezTo>
                      <a:pt x="107" y="0"/>
                      <a:pt x="107" y="0"/>
                      <a:pt x="107" y="0"/>
                    </a:cubicBezTo>
                    <a:cubicBezTo>
                      <a:pt x="111" y="19"/>
                      <a:pt x="104" y="38"/>
                      <a:pt x="90" y="51"/>
                    </a:cubicBezTo>
                    <a:cubicBezTo>
                      <a:pt x="80" y="61"/>
                      <a:pt x="66" y="66"/>
                      <a:pt x="52" y="66"/>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9" name="Freeform 301"/>
              <p:cNvSpPr>
                <a:spLocks/>
              </p:cNvSpPr>
              <p:nvPr userDrawn="1"/>
            </p:nvSpPr>
            <p:spPr bwMode="auto">
              <a:xfrm>
                <a:off x="5972" y="2707"/>
                <a:ext cx="422" cy="283"/>
              </a:xfrm>
              <a:custGeom>
                <a:avLst/>
                <a:gdLst>
                  <a:gd name="T0" fmla="*/ 4 w 422"/>
                  <a:gd name="T1" fmla="*/ 283 h 283"/>
                  <a:gd name="T2" fmla="*/ 0 w 422"/>
                  <a:gd name="T3" fmla="*/ 276 h 283"/>
                  <a:gd name="T4" fmla="*/ 418 w 422"/>
                  <a:gd name="T5" fmla="*/ 0 h 283"/>
                  <a:gd name="T6" fmla="*/ 422 w 422"/>
                  <a:gd name="T7" fmla="*/ 7 h 283"/>
                  <a:gd name="T8" fmla="*/ 4 w 422"/>
                  <a:gd name="T9" fmla="*/ 283 h 283"/>
                </a:gdLst>
                <a:ahLst/>
                <a:cxnLst>
                  <a:cxn ang="0">
                    <a:pos x="T0" y="T1"/>
                  </a:cxn>
                  <a:cxn ang="0">
                    <a:pos x="T2" y="T3"/>
                  </a:cxn>
                  <a:cxn ang="0">
                    <a:pos x="T4" y="T5"/>
                  </a:cxn>
                  <a:cxn ang="0">
                    <a:pos x="T6" y="T7"/>
                  </a:cxn>
                  <a:cxn ang="0">
                    <a:pos x="T8" y="T9"/>
                  </a:cxn>
                </a:cxnLst>
                <a:rect l="0" t="0" r="r" b="b"/>
                <a:pathLst>
                  <a:path w="422" h="283">
                    <a:moveTo>
                      <a:pt x="4" y="283"/>
                    </a:moveTo>
                    <a:lnTo>
                      <a:pt x="0" y="276"/>
                    </a:lnTo>
                    <a:lnTo>
                      <a:pt x="418" y="0"/>
                    </a:lnTo>
                    <a:lnTo>
                      <a:pt x="422" y="7"/>
                    </a:lnTo>
                    <a:lnTo>
                      <a:pt x="4" y="283"/>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0" name="Freeform 302"/>
              <p:cNvSpPr>
                <a:spLocks/>
              </p:cNvSpPr>
              <p:nvPr userDrawn="1"/>
            </p:nvSpPr>
            <p:spPr bwMode="auto">
              <a:xfrm>
                <a:off x="7319" y="2171"/>
                <a:ext cx="735" cy="415"/>
              </a:xfrm>
              <a:custGeom>
                <a:avLst/>
                <a:gdLst>
                  <a:gd name="T0" fmla="*/ 3 w 735"/>
                  <a:gd name="T1" fmla="*/ 415 h 415"/>
                  <a:gd name="T2" fmla="*/ 0 w 735"/>
                  <a:gd name="T3" fmla="*/ 409 h 415"/>
                  <a:gd name="T4" fmla="*/ 732 w 735"/>
                  <a:gd name="T5" fmla="*/ 0 h 415"/>
                  <a:gd name="T6" fmla="*/ 735 w 735"/>
                  <a:gd name="T7" fmla="*/ 7 h 415"/>
                  <a:gd name="T8" fmla="*/ 3 w 735"/>
                  <a:gd name="T9" fmla="*/ 415 h 415"/>
                </a:gdLst>
                <a:ahLst/>
                <a:cxnLst>
                  <a:cxn ang="0">
                    <a:pos x="T0" y="T1"/>
                  </a:cxn>
                  <a:cxn ang="0">
                    <a:pos x="T2" y="T3"/>
                  </a:cxn>
                  <a:cxn ang="0">
                    <a:pos x="T4" y="T5"/>
                  </a:cxn>
                  <a:cxn ang="0">
                    <a:pos x="T6" y="T7"/>
                  </a:cxn>
                  <a:cxn ang="0">
                    <a:pos x="T8" y="T9"/>
                  </a:cxn>
                </a:cxnLst>
                <a:rect l="0" t="0" r="r" b="b"/>
                <a:pathLst>
                  <a:path w="735" h="415">
                    <a:moveTo>
                      <a:pt x="3" y="415"/>
                    </a:moveTo>
                    <a:lnTo>
                      <a:pt x="0" y="409"/>
                    </a:lnTo>
                    <a:lnTo>
                      <a:pt x="732" y="0"/>
                    </a:lnTo>
                    <a:lnTo>
                      <a:pt x="735" y="7"/>
                    </a:lnTo>
                    <a:lnTo>
                      <a:pt x="3" y="415"/>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1" name="Freeform 303"/>
              <p:cNvSpPr>
                <a:spLocks/>
              </p:cNvSpPr>
              <p:nvPr userDrawn="1"/>
            </p:nvSpPr>
            <p:spPr bwMode="auto">
              <a:xfrm>
                <a:off x="7263" y="2561"/>
                <a:ext cx="124" cy="99"/>
              </a:xfrm>
              <a:custGeom>
                <a:avLst/>
                <a:gdLst>
                  <a:gd name="T0" fmla="*/ 32 w 74"/>
                  <a:gd name="T1" fmla="*/ 57 h 59"/>
                  <a:gd name="T2" fmla="*/ 20 w 74"/>
                  <a:gd name="T3" fmla="*/ 56 h 59"/>
                  <a:gd name="T4" fmla="*/ 0 w 74"/>
                  <a:gd name="T5" fmla="*/ 43 h 59"/>
                  <a:gd name="T6" fmla="*/ 3 w 74"/>
                  <a:gd name="T7" fmla="*/ 41 h 59"/>
                  <a:gd name="T8" fmla="*/ 21 w 74"/>
                  <a:gd name="T9" fmla="*/ 53 h 59"/>
                  <a:gd name="T10" fmla="*/ 69 w 74"/>
                  <a:gd name="T11" fmla="*/ 28 h 59"/>
                  <a:gd name="T12" fmla="*/ 67 w 74"/>
                  <a:gd name="T13" fmla="*/ 2 h 59"/>
                  <a:gd name="T14" fmla="*/ 70 w 74"/>
                  <a:gd name="T15" fmla="*/ 0 h 59"/>
                  <a:gd name="T16" fmla="*/ 71 w 74"/>
                  <a:gd name="T17" fmla="*/ 28 h 59"/>
                  <a:gd name="T18" fmla="*/ 32 w 74"/>
                  <a:gd name="T19" fmla="*/ 5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 h="59">
                    <a:moveTo>
                      <a:pt x="32" y="57"/>
                    </a:moveTo>
                    <a:cubicBezTo>
                      <a:pt x="28" y="57"/>
                      <a:pt x="24" y="57"/>
                      <a:pt x="20" y="56"/>
                    </a:cubicBezTo>
                    <a:cubicBezTo>
                      <a:pt x="12" y="53"/>
                      <a:pt x="6" y="49"/>
                      <a:pt x="0" y="43"/>
                    </a:cubicBezTo>
                    <a:cubicBezTo>
                      <a:pt x="3" y="41"/>
                      <a:pt x="3" y="41"/>
                      <a:pt x="3" y="41"/>
                    </a:cubicBezTo>
                    <a:cubicBezTo>
                      <a:pt x="7" y="47"/>
                      <a:pt x="14" y="51"/>
                      <a:pt x="21" y="53"/>
                    </a:cubicBezTo>
                    <a:cubicBezTo>
                      <a:pt x="41" y="59"/>
                      <a:pt x="62" y="48"/>
                      <a:pt x="69" y="28"/>
                    </a:cubicBezTo>
                    <a:cubicBezTo>
                      <a:pt x="71" y="19"/>
                      <a:pt x="71" y="10"/>
                      <a:pt x="67" y="2"/>
                    </a:cubicBezTo>
                    <a:cubicBezTo>
                      <a:pt x="70" y="0"/>
                      <a:pt x="70" y="0"/>
                      <a:pt x="70" y="0"/>
                    </a:cubicBezTo>
                    <a:cubicBezTo>
                      <a:pt x="74" y="9"/>
                      <a:pt x="74" y="19"/>
                      <a:pt x="71" y="28"/>
                    </a:cubicBezTo>
                    <a:cubicBezTo>
                      <a:pt x="66" y="46"/>
                      <a:pt x="49" y="57"/>
                      <a:pt x="32" y="57"/>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2" name="Freeform 304"/>
              <p:cNvSpPr>
                <a:spLocks/>
              </p:cNvSpPr>
              <p:nvPr userDrawn="1"/>
            </p:nvSpPr>
            <p:spPr bwMode="auto">
              <a:xfrm>
                <a:off x="7246" y="2521"/>
                <a:ext cx="54" cy="87"/>
              </a:xfrm>
              <a:custGeom>
                <a:avLst/>
                <a:gdLst>
                  <a:gd name="T0" fmla="*/ 2 w 32"/>
                  <a:gd name="T1" fmla="*/ 52 h 52"/>
                  <a:gd name="T2" fmla="*/ 2 w 32"/>
                  <a:gd name="T3" fmla="*/ 28 h 52"/>
                  <a:gd name="T4" fmla="*/ 31 w 32"/>
                  <a:gd name="T5" fmla="*/ 0 h 52"/>
                  <a:gd name="T6" fmla="*/ 32 w 32"/>
                  <a:gd name="T7" fmla="*/ 3 h 52"/>
                  <a:gd name="T8" fmla="*/ 5 w 32"/>
                  <a:gd name="T9" fmla="*/ 29 h 52"/>
                  <a:gd name="T10" fmla="*/ 5 w 32"/>
                  <a:gd name="T11" fmla="*/ 51 h 52"/>
                  <a:gd name="T12" fmla="*/ 2 w 32"/>
                  <a:gd name="T13" fmla="*/ 52 h 52"/>
                </a:gdLst>
                <a:ahLst/>
                <a:cxnLst>
                  <a:cxn ang="0">
                    <a:pos x="T0" y="T1"/>
                  </a:cxn>
                  <a:cxn ang="0">
                    <a:pos x="T2" y="T3"/>
                  </a:cxn>
                  <a:cxn ang="0">
                    <a:pos x="T4" y="T5"/>
                  </a:cxn>
                  <a:cxn ang="0">
                    <a:pos x="T6" y="T7"/>
                  </a:cxn>
                  <a:cxn ang="0">
                    <a:pos x="T8" y="T9"/>
                  </a:cxn>
                  <a:cxn ang="0">
                    <a:pos x="T10" y="T11"/>
                  </a:cxn>
                  <a:cxn ang="0">
                    <a:pos x="T12" y="T13"/>
                  </a:cxn>
                </a:cxnLst>
                <a:rect l="0" t="0" r="r" b="b"/>
                <a:pathLst>
                  <a:path w="32" h="52">
                    <a:moveTo>
                      <a:pt x="2" y="52"/>
                    </a:moveTo>
                    <a:cubicBezTo>
                      <a:pt x="0" y="44"/>
                      <a:pt x="0" y="36"/>
                      <a:pt x="2" y="28"/>
                    </a:cubicBezTo>
                    <a:cubicBezTo>
                      <a:pt x="7" y="14"/>
                      <a:pt x="18" y="4"/>
                      <a:pt x="31" y="0"/>
                    </a:cubicBezTo>
                    <a:cubicBezTo>
                      <a:pt x="32" y="3"/>
                      <a:pt x="32" y="3"/>
                      <a:pt x="32" y="3"/>
                    </a:cubicBezTo>
                    <a:cubicBezTo>
                      <a:pt x="19" y="6"/>
                      <a:pt x="9" y="16"/>
                      <a:pt x="5" y="29"/>
                    </a:cubicBezTo>
                    <a:cubicBezTo>
                      <a:pt x="3" y="36"/>
                      <a:pt x="3" y="44"/>
                      <a:pt x="5" y="51"/>
                    </a:cubicBezTo>
                    <a:lnTo>
                      <a:pt x="2" y="52"/>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3" name="Freeform 305"/>
              <p:cNvSpPr>
                <a:spLocks/>
              </p:cNvSpPr>
              <p:nvPr userDrawn="1"/>
            </p:nvSpPr>
            <p:spPr bwMode="auto">
              <a:xfrm>
                <a:off x="7215" y="2546"/>
                <a:ext cx="53" cy="119"/>
              </a:xfrm>
              <a:custGeom>
                <a:avLst/>
                <a:gdLst>
                  <a:gd name="T0" fmla="*/ 30 w 32"/>
                  <a:gd name="T1" fmla="*/ 71 h 71"/>
                  <a:gd name="T2" fmla="*/ 8 w 32"/>
                  <a:gd name="T3" fmla="*/ 8 h 71"/>
                  <a:gd name="T4" fmla="*/ 11 w 32"/>
                  <a:gd name="T5" fmla="*/ 0 h 71"/>
                  <a:gd name="T6" fmla="*/ 15 w 32"/>
                  <a:gd name="T7" fmla="*/ 3 h 71"/>
                  <a:gd name="T8" fmla="*/ 12 w 32"/>
                  <a:gd name="T9" fmla="*/ 10 h 71"/>
                  <a:gd name="T10" fmla="*/ 32 w 32"/>
                  <a:gd name="T11" fmla="*/ 67 h 71"/>
                  <a:gd name="T12" fmla="*/ 30 w 32"/>
                  <a:gd name="T13" fmla="*/ 71 h 71"/>
                </a:gdLst>
                <a:ahLst/>
                <a:cxnLst>
                  <a:cxn ang="0">
                    <a:pos x="T0" y="T1"/>
                  </a:cxn>
                  <a:cxn ang="0">
                    <a:pos x="T2" y="T3"/>
                  </a:cxn>
                  <a:cxn ang="0">
                    <a:pos x="T4" y="T5"/>
                  </a:cxn>
                  <a:cxn ang="0">
                    <a:pos x="T6" y="T7"/>
                  </a:cxn>
                  <a:cxn ang="0">
                    <a:pos x="T8" y="T9"/>
                  </a:cxn>
                  <a:cxn ang="0">
                    <a:pos x="T10" y="T11"/>
                  </a:cxn>
                  <a:cxn ang="0">
                    <a:pos x="T12" y="T13"/>
                  </a:cxn>
                </a:cxnLst>
                <a:rect l="0" t="0" r="r" b="b"/>
                <a:pathLst>
                  <a:path w="32" h="71">
                    <a:moveTo>
                      <a:pt x="30" y="71"/>
                    </a:moveTo>
                    <a:cubicBezTo>
                      <a:pt x="9" y="58"/>
                      <a:pt x="0" y="32"/>
                      <a:pt x="8" y="8"/>
                    </a:cubicBezTo>
                    <a:cubicBezTo>
                      <a:pt x="8" y="6"/>
                      <a:pt x="9" y="3"/>
                      <a:pt x="11" y="0"/>
                    </a:cubicBezTo>
                    <a:cubicBezTo>
                      <a:pt x="15" y="3"/>
                      <a:pt x="15" y="3"/>
                      <a:pt x="15" y="3"/>
                    </a:cubicBezTo>
                    <a:cubicBezTo>
                      <a:pt x="14" y="5"/>
                      <a:pt x="13" y="7"/>
                      <a:pt x="12" y="10"/>
                    </a:cubicBezTo>
                    <a:cubicBezTo>
                      <a:pt x="6" y="31"/>
                      <a:pt x="14" y="55"/>
                      <a:pt x="32" y="67"/>
                    </a:cubicBezTo>
                    <a:lnTo>
                      <a:pt x="30" y="71"/>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4" name="Freeform 306"/>
              <p:cNvSpPr>
                <a:spLocks/>
              </p:cNvSpPr>
              <p:nvPr userDrawn="1"/>
            </p:nvSpPr>
            <p:spPr bwMode="auto">
              <a:xfrm>
                <a:off x="7257" y="2489"/>
                <a:ext cx="157" cy="160"/>
              </a:xfrm>
              <a:custGeom>
                <a:avLst/>
                <a:gdLst>
                  <a:gd name="T0" fmla="*/ 79 w 94"/>
                  <a:gd name="T1" fmla="*/ 95 h 95"/>
                  <a:gd name="T2" fmla="*/ 75 w 94"/>
                  <a:gd name="T3" fmla="*/ 92 h 95"/>
                  <a:gd name="T4" fmla="*/ 85 w 94"/>
                  <a:gd name="T5" fmla="*/ 74 h 95"/>
                  <a:gd name="T6" fmla="*/ 81 w 94"/>
                  <a:gd name="T7" fmla="*/ 35 h 95"/>
                  <a:gd name="T8" fmla="*/ 51 w 94"/>
                  <a:gd name="T9" fmla="*/ 10 h 95"/>
                  <a:gd name="T10" fmla="*/ 3 w 94"/>
                  <a:gd name="T11" fmla="*/ 20 h 95"/>
                  <a:gd name="T12" fmla="*/ 0 w 94"/>
                  <a:gd name="T13" fmla="*/ 16 h 95"/>
                  <a:gd name="T14" fmla="*/ 53 w 94"/>
                  <a:gd name="T15" fmla="*/ 5 h 95"/>
                  <a:gd name="T16" fmla="*/ 86 w 94"/>
                  <a:gd name="T17" fmla="*/ 33 h 95"/>
                  <a:gd name="T18" fmla="*/ 89 w 94"/>
                  <a:gd name="T19" fmla="*/ 75 h 95"/>
                  <a:gd name="T20" fmla="*/ 79 w 94"/>
                  <a:gd name="T21" fmla="*/ 9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4" h="95">
                    <a:moveTo>
                      <a:pt x="79" y="95"/>
                    </a:moveTo>
                    <a:cubicBezTo>
                      <a:pt x="75" y="92"/>
                      <a:pt x="75" y="92"/>
                      <a:pt x="75" y="92"/>
                    </a:cubicBezTo>
                    <a:cubicBezTo>
                      <a:pt x="79" y="87"/>
                      <a:pt x="83" y="81"/>
                      <a:pt x="85" y="74"/>
                    </a:cubicBezTo>
                    <a:cubicBezTo>
                      <a:pt x="89" y="61"/>
                      <a:pt x="88" y="47"/>
                      <a:pt x="81" y="35"/>
                    </a:cubicBezTo>
                    <a:cubicBezTo>
                      <a:pt x="75" y="23"/>
                      <a:pt x="64" y="14"/>
                      <a:pt x="51" y="10"/>
                    </a:cubicBezTo>
                    <a:cubicBezTo>
                      <a:pt x="35" y="5"/>
                      <a:pt x="17" y="8"/>
                      <a:pt x="3" y="20"/>
                    </a:cubicBezTo>
                    <a:cubicBezTo>
                      <a:pt x="0" y="16"/>
                      <a:pt x="0" y="16"/>
                      <a:pt x="0" y="16"/>
                    </a:cubicBezTo>
                    <a:cubicBezTo>
                      <a:pt x="15" y="4"/>
                      <a:pt x="34" y="0"/>
                      <a:pt x="53" y="5"/>
                    </a:cubicBezTo>
                    <a:cubicBezTo>
                      <a:pt x="67" y="10"/>
                      <a:pt x="79" y="20"/>
                      <a:pt x="86" y="33"/>
                    </a:cubicBezTo>
                    <a:cubicBezTo>
                      <a:pt x="92" y="46"/>
                      <a:pt x="94" y="61"/>
                      <a:pt x="89" y="75"/>
                    </a:cubicBezTo>
                    <a:cubicBezTo>
                      <a:pt x="87" y="83"/>
                      <a:pt x="84" y="89"/>
                      <a:pt x="79" y="95"/>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5" name="Freeform 307"/>
              <p:cNvSpPr>
                <a:spLocks/>
              </p:cNvSpPr>
              <p:nvPr userDrawn="1"/>
            </p:nvSpPr>
            <p:spPr bwMode="auto">
              <a:xfrm>
                <a:off x="7423" y="1180"/>
                <a:ext cx="132" cy="82"/>
              </a:xfrm>
              <a:custGeom>
                <a:avLst/>
                <a:gdLst>
                  <a:gd name="T0" fmla="*/ 36 w 79"/>
                  <a:gd name="T1" fmla="*/ 49 h 49"/>
                  <a:gd name="T2" fmla="*/ 16 w 79"/>
                  <a:gd name="T3" fmla="*/ 43 h 49"/>
                  <a:gd name="T4" fmla="*/ 0 w 79"/>
                  <a:gd name="T5" fmla="*/ 27 h 49"/>
                  <a:gd name="T6" fmla="*/ 3 w 79"/>
                  <a:gd name="T7" fmla="*/ 26 h 49"/>
                  <a:gd name="T8" fmla="*/ 18 w 79"/>
                  <a:gd name="T9" fmla="*/ 41 h 49"/>
                  <a:gd name="T10" fmla="*/ 47 w 79"/>
                  <a:gd name="T11" fmla="*/ 44 h 49"/>
                  <a:gd name="T12" fmla="*/ 70 w 79"/>
                  <a:gd name="T13" fmla="*/ 26 h 49"/>
                  <a:gd name="T14" fmla="*/ 74 w 79"/>
                  <a:gd name="T15" fmla="*/ 0 h 49"/>
                  <a:gd name="T16" fmla="*/ 77 w 79"/>
                  <a:gd name="T17" fmla="*/ 0 h 49"/>
                  <a:gd name="T18" fmla="*/ 72 w 79"/>
                  <a:gd name="T19" fmla="*/ 27 h 49"/>
                  <a:gd name="T20" fmla="*/ 48 w 79"/>
                  <a:gd name="T21" fmla="*/ 47 h 49"/>
                  <a:gd name="T22" fmla="*/ 36 w 79"/>
                  <a:gd name="T23"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9" h="49">
                    <a:moveTo>
                      <a:pt x="36" y="49"/>
                    </a:moveTo>
                    <a:cubicBezTo>
                      <a:pt x="29" y="49"/>
                      <a:pt x="22" y="47"/>
                      <a:pt x="16" y="43"/>
                    </a:cubicBezTo>
                    <a:cubicBezTo>
                      <a:pt x="9" y="40"/>
                      <a:pt x="4" y="34"/>
                      <a:pt x="0" y="27"/>
                    </a:cubicBezTo>
                    <a:cubicBezTo>
                      <a:pt x="3" y="26"/>
                      <a:pt x="3" y="26"/>
                      <a:pt x="3" y="26"/>
                    </a:cubicBezTo>
                    <a:cubicBezTo>
                      <a:pt x="6" y="32"/>
                      <a:pt x="11" y="37"/>
                      <a:pt x="18" y="41"/>
                    </a:cubicBezTo>
                    <a:cubicBezTo>
                      <a:pt x="27" y="46"/>
                      <a:pt x="37" y="47"/>
                      <a:pt x="47" y="44"/>
                    </a:cubicBezTo>
                    <a:cubicBezTo>
                      <a:pt x="57" y="41"/>
                      <a:pt x="65" y="35"/>
                      <a:pt x="70" y="26"/>
                    </a:cubicBezTo>
                    <a:cubicBezTo>
                      <a:pt x="74" y="18"/>
                      <a:pt x="76" y="9"/>
                      <a:pt x="74" y="0"/>
                    </a:cubicBezTo>
                    <a:cubicBezTo>
                      <a:pt x="77" y="0"/>
                      <a:pt x="77" y="0"/>
                      <a:pt x="77" y="0"/>
                    </a:cubicBezTo>
                    <a:cubicBezTo>
                      <a:pt x="79" y="9"/>
                      <a:pt x="77" y="19"/>
                      <a:pt x="72" y="27"/>
                    </a:cubicBezTo>
                    <a:cubicBezTo>
                      <a:pt x="67" y="37"/>
                      <a:pt x="58" y="44"/>
                      <a:pt x="48" y="47"/>
                    </a:cubicBezTo>
                    <a:cubicBezTo>
                      <a:pt x="44" y="48"/>
                      <a:pt x="40" y="49"/>
                      <a:pt x="36" y="49"/>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6" name="Freeform 308"/>
              <p:cNvSpPr>
                <a:spLocks/>
              </p:cNvSpPr>
              <p:nvPr userDrawn="1"/>
            </p:nvSpPr>
            <p:spPr bwMode="auto">
              <a:xfrm>
                <a:off x="7413" y="1123"/>
                <a:ext cx="67" cy="75"/>
              </a:xfrm>
              <a:custGeom>
                <a:avLst/>
                <a:gdLst>
                  <a:gd name="T0" fmla="*/ 1 w 40"/>
                  <a:gd name="T1" fmla="*/ 45 h 45"/>
                  <a:gd name="T2" fmla="*/ 6 w 40"/>
                  <a:gd name="T3" fmla="*/ 21 h 45"/>
                  <a:gd name="T4" fmla="*/ 40 w 40"/>
                  <a:gd name="T5" fmla="*/ 0 h 45"/>
                  <a:gd name="T6" fmla="*/ 40 w 40"/>
                  <a:gd name="T7" fmla="*/ 3 h 45"/>
                  <a:gd name="T8" fmla="*/ 9 w 40"/>
                  <a:gd name="T9" fmla="*/ 23 h 45"/>
                  <a:gd name="T10" fmla="*/ 4 w 40"/>
                  <a:gd name="T11" fmla="*/ 45 h 45"/>
                  <a:gd name="T12" fmla="*/ 1 w 40"/>
                  <a:gd name="T13" fmla="*/ 45 h 45"/>
                </a:gdLst>
                <a:ahLst/>
                <a:cxnLst>
                  <a:cxn ang="0">
                    <a:pos x="T0" y="T1"/>
                  </a:cxn>
                  <a:cxn ang="0">
                    <a:pos x="T2" y="T3"/>
                  </a:cxn>
                  <a:cxn ang="0">
                    <a:pos x="T4" y="T5"/>
                  </a:cxn>
                  <a:cxn ang="0">
                    <a:pos x="T6" y="T7"/>
                  </a:cxn>
                  <a:cxn ang="0">
                    <a:pos x="T8" y="T9"/>
                  </a:cxn>
                  <a:cxn ang="0">
                    <a:pos x="T10" y="T11"/>
                  </a:cxn>
                  <a:cxn ang="0">
                    <a:pos x="T12" y="T13"/>
                  </a:cxn>
                </a:cxnLst>
                <a:rect l="0" t="0" r="r" b="b"/>
                <a:pathLst>
                  <a:path w="40" h="45">
                    <a:moveTo>
                      <a:pt x="1" y="45"/>
                    </a:moveTo>
                    <a:cubicBezTo>
                      <a:pt x="0" y="37"/>
                      <a:pt x="2" y="29"/>
                      <a:pt x="6" y="21"/>
                    </a:cubicBezTo>
                    <a:cubicBezTo>
                      <a:pt x="13" y="9"/>
                      <a:pt x="26" y="1"/>
                      <a:pt x="40" y="0"/>
                    </a:cubicBezTo>
                    <a:cubicBezTo>
                      <a:pt x="40" y="3"/>
                      <a:pt x="40" y="3"/>
                      <a:pt x="40" y="3"/>
                    </a:cubicBezTo>
                    <a:cubicBezTo>
                      <a:pt x="27" y="4"/>
                      <a:pt x="15" y="11"/>
                      <a:pt x="9" y="23"/>
                    </a:cubicBezTo>
                    <a:cubicBezTo>
                      <a:pt x="5" y="29"/>
                      <a:pt x="3" y="37"/>
                      <a:pt x="4" y="45"/>
                    </a:cubicBezTo>
                    <a:lnTo>
                      <a:pt x="1" y="45"/>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7" name="Freeform 309"/>
              <p:cNvSpPr>
                <a:spLocks/>
              </p:cNvSpPr>
              <p:nvPr userDrawn="1"/>
            </p:nvSpPr>
            <p:spPr bwMode="auto">
              <a:xfrm>
                <a:off x="7382" y="1134"/>
                <a:ext cx="41" cy="123"/>
              </a:xfrm>
              <a:custGeom>
                <a:avLst/>
                <a:gdLst>
                  <a:gd name="T0" fmla="*/ 20 w 24"/>
                  <a:gd name="T1" fmla="*/ 73 h 73"/>
                  <a:gd name="T2" fmla="*/ 11 w 24"/>
                  <a:gd name="T3" fmla="*/ 7 h 73"/>
                  <a:gd name="T4" fmla="*/ 16 w 24"/>
                  <a:gd name="T5" fmla="*/ 0 h 73"/>
                  <a:gd name="T6" fmla="*/ 20 w 24"/>
                  <a:gd name="T7" fmla="*/ 3 h 73"/>
                  <a:gd name="T8" fmla="*/ 16 w 24"/>
                  <a:gd name="T9" fmla="*/ 9 h 73"/>
                  <a:gd name="T10" fmla="*/ 24 w 24"/>
                  <a:gd name="T11" fmla="*/ 70 h 73"/>
                  <a:gd name="T12" fmla="*/ 20 w 24"/>
                  <a:gd name="T13" fmla="*/ 73 h 73"/>
                </a:gdLst>
                <a:ahLst/>
                <a:cxnLst>
                  <a:cxn ang="0">
                    <a:pos x="T0" y="T1"/>
                  </a:cxn>
                  <a:cxn ang="0">
                    <a:pos x="T2" y="T3"/>
                  </a:cxn>
                  <a:cxn ang="0">
                    <a:pos x="T4" y="T5"/>
                  </a:cxn>
                  <a:cxn ang="0">
                    <a:pos x="T6" y="T7"/>
                  </a:cxn>
                  <a:cxn ang="0">
                    <a:pos x="T8" y="T9"/>
                  </a:cxn>
                  <a:cxn ang="0">
                    <a:pos x="T10" y="T11"/>
                  </a:cxn>
                  <a:cxn ang="0">
                    <a:pos x="T12" y="T13"/>
                  </a:cxn>
                </a:cxnLst>
                <a:rect l="0" t="0" r="r" b="b"/>
                <a:pathLst>
                  <a:path w="24" h="73">
                    <a:moveTo>
                      <a:pt x="20" y="73"/>
                    </a:moveTo>
                    <a:cubicBezTo>
                      <a:pt x="3" y="56"/>
                      <a:pt x="0" y="28"/>
                      <a:pt x="11" y="7"/>
                    </a:cubicBezTo>
                    <a:cubicBezTo>
                      <a:pt x="13" y="5"/>
                      <a:pt x="14" y="2"/>
                      <a:pt x="16" y="0"/>
                    </a:cubicBezTo>
                    <a:cubicBezTo>
                      <a:pt x="20" y="3"/>
                      <a:pt x="20" y="3"/>
                      <a:pt x="20" y="3"/>
                    </a:cubicBezTo>
                    <a:cubicBezTo>
                      <a:pt x="18" y="5"/>
                      <a:pt x="17" y="7"/>
                      <a:pt x="16" y="9"/>
                    </a:cubicBezTo>
                    <a:cubicBezTo>
                      <a:pt x="5" y="29"/>
                      <a:pt x="8" y="54"/>
                      <a:pt x="24" y="70"/>
                    </a:cubicBezTo>
                    <a:lnTo>
                      <a:pt x="20" y="73"/>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8" name="Freeform 310"/>
              <p:cNvSpPr>
                <a:spLocks/>
              </p:cNvSpPr>
              <p:nvPr userDrawn="1"/>
            </p:nvSpPr>
            <p:spPr bwMode="auto">
              <a:xfrm>
                <a:off x="7440" y="1094"/>
                <a:ext cx="151" cy="171"/>
              </a:xfrm>
              <a:custGeom>
                <a:avLst/>
                <a:gdLst>
                  <a:gd name="T0" fmla="*/ 61 w 90"/>
                  <a:gd name="T1" fmla="*/ 102 h 102"/>
                  <a:gd name="T2" fmla="*/ 58 w 90"/>
                  <a:gd name="T3" fmla="*/ 98 h 102"/>
                  <a:gd name="T4" fmla="*/ 71 w 90"/>
                  <a:gd name="T5" fmla="*/ 83 h 102"/>
                  <a:gd name="T6" fmla="*/ 51 w 90"/>
                  <a:gd name="T7" fmla="*/ 13 h 102"/>
                  <a:gd name="T8" fmla="*/ 2 w 90"/>
                  <a:gd name="T9" fmla="*/ 13 h 102"/>
                  <a:gd name="T10" fmla="*/ 0 w 90"/>
                  <a:gd name="T11" fmla="*/ 9 h 102"/>
                  <a:gd name="T12" fmla="*/ 53 w 90"/>
                  <a:gd name="T13" fmla="*/ 9 h 102"/>
                  <a:gd name="T14" fmla="*/ 75 w 90"/>
                  <a:gd name="T15" fmla="*/ 85 h 102"/>
                  <a:gd name="T16" fmla="*/ 61 w 90"/>
                  <a:gd name="T17" fmla="*/ 10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102">
                    <a:moveTo>
                      <a:pt x="61" y="102"/>
                    </a:moveTo>
                    <a:cubicBezTo>
                      <a:pt x="58" y="98"/>
                      <a:pt x="58" y="98"/>
                      <a:pt x="58" y="98"/>
                    </a:cubicBezTo>
                    <a:cubicBezTo>
                      <a:pt x="63" y="94"/>
                      <a:pt x="68" y="89"/>
                      <a:pt x="71" y="83"/>
                    </a:cubicBezTo>
                    <a:cubicBezTo>
                      <a:pt x="85" y="58"/>
                      <a:pt x="76" y="27"/>
                      <a:pt x="51" y="13"/>
                    </a:cubicBezTo>
                    <a:cubicBezTo>
                      <a:pt x="36" y="5"/>
                      <a:pt x="18" y="5"/>
                      <a:pt x="2" y="13"/>
                    </a:cubicBezTo>
                    <a:cubicBezTo>
                      <a:pt x="0" y="9"/>
                      <a:pt x="0" y="9"/>
                      <a:pt x="0" y="9"/>
                    </a:cubicBezTo>
                    <a:cubicBezTo>
                      <a:pt x="17" y="0"/>
                      <a:pt x="37" y="0"/>
                      <a:pt x="53" y="9"/>
                    </a:cubicBezTo>
                    <a:cubicBezTo>
                      <a:pt x="80" y="24"/>
                      <a:pt x="90" y="58"/>
                      <a:pt x="75" y="85"/>
                    </a:cubicBezTo>
                    <a:cubicBezTo>
                      <a:pt x="72" y="92"/>
                      <a:pt x="67" y="97"/>
                      <a:pt x="61" y="102"/>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9" name="Freeform 311"/>
              <p:cNvSpPr>
                <a:spLocks/>
              </p:cNvSpPr>
              <p:nvPr userDrawn="1"/>
            </p:nvSpPr>
            <p:spPr bwMode="auto">
              <a:xfrm>
                <a:off x="3038" y="876"/>
                <a:ext cx="545" cy="586"/>
              </a:xfrm>
              <a:custGeom>
                <a:avLst/>
                <a:gdLst>
                  <a:gd name="T0" fmla="*/ 539 w 545"/>
                  <a:gd name="T1" fmla="*/ 586 h 586"/>
                  <a:gd name="T2" fmla="*/ 0 w 545"/>
                  <a:gd name="T3" fmla="*/ 5 h 586"/>
                  <a:gd name="T4" fmla="*/ 6 w 545"/>
                  <a:gd name="T5" fmla="*/ 0 h 586"/>
                  <a:gd name="T6" fmla="*/ 545 w 545"/>
                  <a:gd name="T7" fmla="*/ 581 h 586"/>
                  <a:gd name="T8" fmla="*/ 539 w 545"/>
                  <a:gd name="T9" fmla="*/ 586 h 586"/>
                </a:gdLst>
                <a:ahLst/>
                <a:cxnLst>
                  <a:cxn ang="0">
                    <a:pos x="T0" y="T1"/>
                  </a:cxn>
                  <a:cxn ang="0">
                    <a:pos x="T2" y="T3"/>
                  </a:cxn>
                  <a:cxn ang="0">
                    <a:pos x="T4" y="T5"/>
                  </a:cxn>
                  <a:cxn ang="0">
                    <a:pos x="T6" y="T7"/>
                  </a:cxn>
                  <a:cxn ang="0">
                    <a:pos x="T8" y="T9"/>
                  </a:cxn>
                </a:cxnLst>
                <a:rect l="0" t="0" r="r" b="b"/>
                <a:pathLst>
                  <a:path w="545" h="586">
                    <a:moveTo>
                      <a:pt x="539" y="586"/>
                    </a:moveTo>
                    <a:lnTo>
                      <a:pt x="0" y="5"/>
                    </a:lnTo>
                    <a:lnTo>
                      <a:pt x="6" y="0"/>
                    </a:lnTo>
                    <a:lnTo>
                      <a:pt x="545" y="581"/>
                    </a:lnTo>
                    <a:lnTo>
                      <a:pt x="539" y="586"/>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0" name="Freeform 312"/>
              <p:cNvSpPr>
                <a:spLocks/>
              </p:cNvSpPr>
              <p:nvPr userDrawn="1"/>
            </p:nvSpPr>
            <p:spPr bwMode="auto">
              <a:xfrm>
                <a:off x="2541" y="1057"/>
                <a:ext cx="906" cy="504"/>
              </a:xfrm>
              <a:custGeom>
                <a:avLst/>
                <a:gdLst>
                  <a:gd name="T0" fmla="*/ 901 w 906"/>
                  <a:gd name="T1" fmla="*/ 504 h 504"/>
                  <a:gd name="T2" fmla="*/ 0 w 906"/>
                  <a:gd name="T3" fmla="*/ 8 h 504"/>
                  <a:gd name="T4" fmla="*/ 3 w 906"/>
                  <a:gd name="T5" fmla="*/ 0 h 504"/>
                  <a:gd name="T6" fmla="*/ 906 w 906"/>
                  <a:gd name="T7" fmla="*/ 498 h 504"/>
                  <a:gd name="T8" fmla="*/ 901 w 906"/>
                  <a:gd name="T9" fmla="*/ 504 h 504"/>
                </a:gdLst>
                <a:ahLst/>
                <a:cxnLst>
                  <a:cxn ang="0">
                    <a:pos x="T0" y="T1"/>
                  </a:cxn>
                  <a:cxn ang="0">
                    <a:pos x="T2" y="T3"/>
                  </a:cxn>
                  <a:cxn ang="0">
                    <a:pos x="T4" y="T5"/>
                  </a:cxn>
                  <a:cxn ang="0">
                    <a:pos x="T6" y="T7"/>
                  </a:cxn>
                  <a:cxn ang="0">
                    <a:pos x="T8" y="T9"/>
                  </a:cxn>
                </a:cxnLst>
                <a:rect l="0" t="0" r="r" b="b"/>
                <a:pathLst>
                  <a:path w="906" h="504">
                    <a:moveTo>
                      <a:pt x="901" y="504"/>
                    </a:moveTo>
                    <a:lnTo>
                      <a:pt x="0" y="8"/>
                    </a:lnTo>
                    <a:lnTo>
                      <a:pt x="3" y="0"/>
                    </a:lnTo>
                    <a:lnTo>
                      <a:pt x="906" y="498"/>
                    </a:lnTo>
                    <a:lnTo>
                      <a:pt x="901" y="504"/>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1" name="Freeform 313"/>
              <p:cNvSpPr>
                <a:spLocks/>
              </p:cNvSpPr>
              <p:nvPr userDrawn="1"/>
            </p:nvSpPr>
            <p:spPr bwMode="auto">
              <a:xfrm>
                <a:off x="2086" y="1020"/>
                <a:ext cx="457" cy="42"/>
              </a:xfrm>
              <a:custGeom>
                <a:avLst/>
                <a:gdLst>
                  <a:gd name="T0" fmla="*/ 457 w 457"/>
                  <a:gd name="T1" fmla="*/ 42 h 42"/>
                  <a:gd name="T2" fmla="*/ 0 w 457"/>
                  <a:gd name="T3" fmla="*/ 8 h 42"/>
                  <a:gd name="T4" fmla="*/ 2 w 457"/>
                  <a:gd name="T5" fmla="*/ 0 h 42"/>
                  <a:gd name="T6" fmla="*/ 457 w 457"/>
                  <a:gd name="T7" fmla="*/ 34 h 42"/>
                  <a:gd name="T8" fmla="*/ 457 w 457"/>
                  <a:gd name="T9" fmla="*/ 42 h 42"/>
                </a:gdLst>
                <a:ahLst/>
                <a:cxnLst>
                  <a:cxn ang="0">
                    <a:pos x="T0" y="T1"/>
                  </a:cxn>
                  <a:cxn ang="0">
                    <a:pos x="T2" y="T3"/>
                  </a:cxn>
                  <a:cxn ang="0">
                    <a:pos x="T4" y="T5"/>
                  </a:cxn>
                  <a:cxn ang="0">
                    <a:pos x="T6" y="T7"/>
                  </a:cxn>
                  <a:cxn ang="0">
                    <a:pos x="T8" y="T9"/>
                  </a:cxn>
                </a:cxnLst>
                <a:rect l="0" t="0" r="r" b="b"/>
                <a:pathLst>
                  <a:path w="457" h="42">
                    <a:moveTo>
                      <a:pt x="457" y="42"/>
                    </a:moveTo>
                    <a:lnTo>
                      <a:pt x="0" y="8"/>
                    </a:lnTo>
                    <a:lnTo>
                      <a:pt x="2" y="0"/>
                    </a:lnTo>
                    <a:lnTo>
                      <a:pt x="457" y="34"/>
                    </a:lnTo>
                    <a:lnTo>
                      <a:pt x="457" y="42"/>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2" name="Freeform 314"/>
              <p:cNvSpPr>
                <a:spLocks/>
              </p:cNvSpPr>
              <p:nvPr userDrawn="1"/>
            </p:nvSpPr>
            <p:spPr bwMode="auto">
              <a:xfrm>
                <a:off x="575" y="2630"/>
                <a:ext cx="1910" cy="284"/>
              </a:xfrm>
              <a:custGeom>
                <a:avLst/>
                <a:gdLst>
                  <a:gd name="T0" fmla="*/ 0 w 1910"/>
                  <a:gd name="T1" fmla="*/ 284 h 284"/>
                  <a:gd name="T2" fmla="*/ 0 w 1910"/>
                  <a:gd name="T3" fmla="*/ 276 h 284"/>
                  <a:gd name="T4" fmla="*/ 1909 w 1910"/>
                  <a:gd name="T5" fmla="*/ 0 h 284"/>
                  <a:gd name="T6" fmla="*/ 1910 w 1910"/>
                  <a:gd name="T7" fmla="*/ 9 h 284"/>
                  <a:gd name="T8" fmla="*/ 0 w 1910"/>
                  <a:gd name="T9" fmla="*/ 284 h 284"/>
                </a:gdLst>
                <a:ahLst/>
                <a:cxnLst>
                  <a:cxn ang="0">
                    <a:pos x="T0" y="T1"/>
                  </a:cxn>
                  <a:cxn ang="0">
                    <a:pos x="T2" y="T3"/>
                  </a:cxn>
                  <a:cxn ang="0">
                    <a:pos x="T4" y="T5"/>
                  </a:cxn>
                  <a:cxn ang="0">
                    <a:pos x="T6" y="T7"/>
                  </a:cxn>
                  <a:cxn ang="0">
                    <a:pos x="T8" y="T9"/>
                  </a:cxn>
                </a:cxnLst>
                <a:rect l="0" t="0" r="r" b="b"/>
                <a:pathLst>
                  <a:path w="1910" h="284">
                    <a:moveTo>
                      <a:pt x="0" y="284"/>
                    </a:moveTo>
                    <a:lnTo>
                      <a:pt x="0" y="276"/>
                    </a:lnTo>
                    <a:lnTo>
                      <a:pt x="1909" y="0"/>
                    </a:lnTo>
                    <a:lnTo>
                      <a:pt x="1910" y="9"/>
                    </a:lnTo>
                    <a:lnTo>
                      <a:pt x="0" y="284"/>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3" name="Freeform 315"/>
              <p:cNvSpPr>
                <a:spLocks/>
              </p:cNvSpPr>
              <p:nvPr userDrawn="1"/>
            </p:nvSpPr>
            <p:spPr bwMode="auto">
              <a:xfrm>
                <a:off x="2485" y="2449"/>
                <a:ext cx="14" cy="181"/>
              </a:xfrm>
              <a:custGeom>
                <a:avLst/>
                <a:gdLst>
                  <a:gd name="T0" fmla="*/ 7 w 14"/>
                  <a:gd name="T1" fmla="*/ 181 h 181"/>
                  <a:gd name="T2" fmla="*/ 0 w 14"/>
                  <a:gd name="T3" fmla="*/ 181 h 181"/>
                  <a:gd name="T4" fmla="*/ 5 w 14"/>
                  <a:gd name="T5" fmla="*/ 0 h 181"/>
                  <a:gd name="T6" fmla="*/ 14 w 14"/>
                  <a:gd name="T7" fmla="*/ 0 h 181"/>
                  <a:gd name="T8" fmla="*/ 7 w 14"/>
                  <a:gd name="T9" fmla="*/ 181 h 181"/>
                </a:gdLst>
                <a:ahLst/>
                <a:cxnLst>
                  <a:cxn ang="0">
                    <a:pos x="T0" y="T1"/>
                  </a:cxn>
                  <a:cxn ang="0">
                    <a:pos x="T2" y="T3"/>
                  </a:cxn>
                  <a:cxn ang="0">
                    <a:pos x="T4" y="T5"/>
                  </a:cxn>
                  <a:cxn ang="0">
                    <a:pos x="T6" y="T7"/>
                  </a:cxn>
                  <a:cxn ang="0">
                    <a:pos x="T8" y="T9"/>
                  </a:cxn>
                </a:cxnLst>
                <a:rect l="0" t="0" r="r" b="b"/>
                <a:pathLst>
                  <a:path w="14" h="181">
                    <a:moveTo>
                      <a:pt x="7" y="181"/>
                    </a:moveTo>
                    <a:lnTo>
                      <a:pt x="0" y="181"/>
                    </a:lnTo>
                    <a:lnTo>
                      <a:pt x="5" y="0"/>
                    </a:lnTo>
                    <a:lnTo>
                      <a:pt x="14" y="0"/>
                    </a:lnTo>
                    <a:lnTo>
                      <a:pt x="7" y="181"/>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4" name="Freeform 316"/>
              <p:cNvSpPr>
                <a:spLocks/>
              </p:cNvSpPr>
              <p:nvPr userDrawn="1"/>
            </p:nvSpPr>
            <p:spPr bwMode="auto">
              <a:xfrm>
                <a:off x="2282" y="2454"/>
                <a:ext cx="214" cy="183"/>
              </a:xfrm>
              <a:custGeom>
                <a:avLst/>
                <a:gdLst>
                  <a:gd name="T0" fmla="*/ 208 w 214"/>
                  <a:gd name="T1" fmla="*/ 183 h 183"/>
                  <a:gd name="T2" fmla="*/ 0 w 214"/>
                  <a:gd name="T3" fmla="*/ 6 h 183"/>
                  <a:gd name="T4" fmla="*/ 7 w 214"/>
                  <a:gd name="T5" fmla="*/ 0 h 183"/>
                  <a:gd name="T6" fmla="*/ 214 w 214"/>
                  <a:gd name="T7" fmla="*/ 178 h 183"/>
                  <a:gd name="T8" fmla="*/ 208 w 214"/>
                  <a:gd name="T9" fmla="*/ 183 h 183"/>
                </a:gdLst>
                <a:ahLst/>
                <a:cxnLst>
                  <a:cxn ang="0">
                    <a:pos x="T0" y="T1"/>
                  </a:cxn>
                  <a:cxn ang="0">
                    <a:pos x="T2" y="T3"/>
                  </a:cxn>
                  <a:cxn ang="0">
                    <a:pos x="T4" y="T5"/>
                  </a:cxn>
                  <a:cxn ang="0">
                    <a:pos x="T6" y="T7"/>
                  </a:cxn>
                  <a:cxn ang="0">
                    <a:pos x="T8" y="T9"/>
                  </a:cxn>
                </a:cxnLst>
                <a:rect l="0" t="0" r="r" b="b"/>
                <a:pathLst>
                  <a:path w="214" h="183">
                    <a:moveTo>
                      <a:pt x="208" y="183"/>
                    </a:moveTo>
                    <a:lnTo>
                      <a:pt x="0" y="6"/>
                    </a:lnTo>
                    <a:lnTo>
                      <a:pt x="7" y="0"/>
                    </a:lnTo>
                    <a:lnTo>
                      <a:pt x="214" y="178"/>
                    </a:lnTo>
                    <a:lnTo>
                      <a:pt x="208" y="183"/>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5" name="Freeform 317"/>
              <p:cNvSpPr>
                <a:spLocks/>
              </p:cNvSpPr>
              <p:nvPr userDrawn="1"/>
            </p:nvSpPr>
            <p:spPr bwMode="auto">
              <a:xfrm>
                <a:off x="2418" y="2639"/>
                <a:ext cx="136" cy="70"/>
              </a:xfrm>
              <a:custGeom>
                <a:avLst/>
                <a:gdLst>
                  <a:gd name="T0" fmla="*/ 42 w 81"/>
                  <a:gd name="T1" fmla="*/ 40 h 42"/>
                  <a:gd name="T2" fmla="*/ 7 w 81"/>
                  <a:gd name="T3" fmla="*/ 22 h 42"/>
                  <a:gd name="T4" fmla="*/ 0 w 81"/>
                  <a:gd name="T5" fmla="*/ 0 h 42"/>
                  <a:gd name="T6" fmla="*/ 3 w 81"/>
                  <a:gd name="T7" fmla="*/ 0 h 42"/>
                  <a:gd name="T8" fmla="*/ 10 w 81"/>
                  <a:gd name="T9" fmla="*/ 20 h 42"/>
                  <a:gd name="T10" fmla="*/ 63 w 81"/>
                  <a:gd name="T11" fmla="*/ 30 h 42"/>
                  <a:gd name="T12" fmla="*/ 78 w 81"/>
                  <a:gd name="T13" fmla="*/ 9 h 42"/>
                  <a:gd name="T14" fmla="*/ 81 w 81"/>
                  <a:gd name="T15" fmla="*/ 10 h 42"/>
                  <a:gd name="T16" fmla="*/ 65 w 81"/>
                  <a:gd name="T17" fmla="*/ 33 h 42"/>
                  <a:gd name="T18" fmla="*/ 42 w 81"/>
                  <a:gd name="T19" fmla="*/ 4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1" h="42">
                    <a:moveTo>
                      <a:pt x="42" y="40"/>
                    </a:moveTo>
                    <a:cubicBezTo>
                      <a:pt x="28" y="40"/>
                      <a:pt x="15" y="33"/>
                      <a:pt x="7" y="22"/>
                    </a:cubicBezTo>
                    <a:cubicBezTo>
                      <a:pt x="3" y="15"/>
                      <a:pt x="0" y="8"/>
                      <a:pt x="0" y="0"/>
                    </a:cubicBezTo>
                    <a:cubicBezTo>
                      <a:pt x="3" y="0"/>
                      <a:pt x="3" y="0"/>
                      <a:pt x="3" y="0"/>
                    </a:cubicBezTo>
                    <a:cubicBezTo>
                      <a:pt x="3" y="7"/>
                      <a:pt x="6" y="14"/>
                      <a:pt x="10" y="20"/>
                    </a:cubicBezTo>
                    <a:cubicBezTo>
                      <a:pt x="22" y="38"/>
                      <a:pt x="45" y="42"/>
                      <a:pt x="63" y="30"/>
                    </a:cubicBezTo>
                    <a:cubicBezTo>
                      <a:pt x="70" y="25"/>
                      <a:pt x="76" y="18"/>
                      <a:pt x="78" y="9"/>
                    </a:cubicBezTo>
                    <a:cubicBezTo>
                      <a:pt x="81" y="10"/>
                      <a:pt x="81" y="10"/>
                      <a:pt x="81" y="10"/>
                    </a:cubicBezTo>
                    <a:cubicBezTo>
                      <a:pt x="78" y="19"/>
                      <a:pt x="73" y="27"/>
                      <a:pt x="65" y="33"/>
                    </a:cubicBezTo>
                    <a:cubicBezTo>
                      <a:pt x="58" y="38"/>
                      <a:pt x="50" y="40"/>
                      <a:pt x="42" y="40"/>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6" name="Freeform 318"/>
              <p:cNvSpPr>
                <a:spLocks/>
              </p:cNvSpPr>
              <p:nvPr userDrawn="1"/>
            </p:nvSpPr>
            <p:spPr bwMode="auto">
              <a:xfrm>
                <a:off x="2423" y="2563"/>
                <a:ext cx="93" cy="49"/>
              </a:xfrm>
              <a:custGeom>
                <a:avLst/>
                <a:gdLst>
                  <a:gd name="T0" fmla="*/ 3 w 55"/>
                  <a:gd name="T1" fmla="*/ 29 h 29"/>
                  <a:gd name="T2" fmla="*/ 0 w 55"/>
                  <a:gd name="T3" fmla="*/ 28 h 29"/>
                  <a:gd name="T4" fmla="*/ 15 w 55"/>
                  <a:gd name="T5" fmla="*/ 9 h 29"/>
                  <a:gd name="T6" fmla="*/ 55 w 55"/>
                  <a:gd name="T7" fmla="*/ 6 h 29"/>
                  <a:gd name="T8" fmla="*/ 54 w 55"/>
                  <a:gd name="T9" fmla="*/ 8 h 29"/>
                  <a:gd name="T10" fmla="*/ 17 w 55"/>
                  <a:gd name="T11" fmla="*/ 12 h 29"/>
                  <a:gd name="T12" fmla="*/ 3 w 55"/>
                  <a:gd name="T13" fmla="*/ 29 h 29"/>
                </a:gdLst>
                <a:ahLst/>
                <a:cxnLst>
                  <a:cxn ang="0">
                    <a:pos x="T0" y="T1"/>
                  </a:cxn>
                  <a:cxn ang="0">
                    <a:pos x="T2" y="T3"/>
                  </a:cxn>
                  <a:cxn ang="0">
                    <a:pos x="T4" y="T5"/>
                  </a:cxn>
                  <a:cxn ang="0">
                    <a:pos x="T6" y="T7"/>
                  </a:cxn>
                  <a:cxn ang="0">
                    <a:pos x="T8" y="T9"/>
                  </a:cxn>
                  <a:cxn ang="0">
                    <a:pos x="T10" y="T11"/>
                  </a:cxn>
                  <a:cxn ang="0">
                    <a:pos x="T12" y="T13"/>
                  </a:cxn>
                </a:cxnLst>
                <a:rect l="0" t="0" r="r" b="b"/>
                <a:pathLst>
                  <a:path w="55" h="29">
                    <a:moveTo>
                      <a:pt x="3" y="29"/>
                    </a:moveTo>
                    <a:cubicBezTo>
                      <a:pt x="0" y="28"/>
                      <a:pt x="0" y="28"/>
                      <a:pt x="0" y="28"/>
                    </a:cubicBezTo>
                    <a:cubicBezTo>
                      <a:pt x="3" y="21"/>
                      <a:pt x="8" y="14"/>
                      <a:pt x="15" y="9"/>
                    </a:cubicBezTo>
                    <a:cubicBezTo>
                      <a:pt x="27" y="1"/>
                      <a:pt x="42" y="0"/>
                      <a:pt x="55" y="6"/>
                    </a:cubicBezTo>
                    <a:cubicBezTo>
                      <a:pt x="54" y="8"/>
                      <a:pt x="54" y="8"/>
                      <a:pt x="54" y="8"/>
                    </a:cubicBezTo>
                    <a:cubicBezTo>
                      <a:pt x="42" y="3"/>
                      <a:pt x="28" y="4"/>
                      <a:pt x="17" y="12"/>
                    </a:cubicBezTo>
                    <a:cubicBezTo>
                      <a:pt x="11" y="16"/>
                      <a:pt x="6" y="22"/>
                      <a:pt x="3" y="29"/>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7" name="Freeform 319"/>
              <p:cNvSpPr>
                <a:spLocks/>
              </p:cNvSpPr>
              <p:nvPr userDrawn="1"/>
            </p:nvSpPr>
            <p:spPr bwMode="auto">
              <a:xfrm>
                <a:off x="2386" y="2551"/>
                <a:ext cx="66" cy="113"/>
              </a:xfrm>
              <a:custGeom>
                <a:avLst/>
                <a:gdLst>
                  <a:gd name="T0" fmla="*/ 7 w 39"/>
                  <a:gd name="T1" fmla="*/ 67 h 67"/>
                  <a:gd name="T2" fmla="*/ 29 w 39"/>
                  <a:gd name="T3" fmla="*/ 4 h 67"/>
                  <a:gd name="T4" fmla="*/ 37 w 39"/>
                  <a:gd name="T5" fmla="*/ 0 h 67"/>
                  <a:gd name="T6" fmla="*/ 39 w 39"/>
                  <a:gd name="T7" fmla="*/ 4 h 67"/>
                  <a:gd name="T8" fmla="*/ 32 w 39"/>
                  <a:gd name="T9" fmla="*/ 8 h 67"/>
                  <a:gd name="T10" fmla="*/ 12 w 39"/>
                  <a:gd name="T11" fmla="*/ 66 h 67"/>
                  <a:gd name="T12" fmla="*/ 7 w 39"/>
                  <a:gd name="T13" fmla="*/ 67 h 67"/>
                </a:gdLst>
                <a:ahLst/>
                <a:cxnLst>
                  <a:cxn ang="0">
                    <a:pos x="T0" y="T1"/>
                  </a:cxn>
                  <a:cxn ang="0">
                    <a:pos x="T2" y="T3"/>
                  </a:cxn>
                  <a:cxn ang="0">
                    <a:pos x="T4" y="T5"/>
                  </a:cxn>
                  <a:cxn ang="0">
                    <a:pos x="T6" y="T7"/>
                  </a:cxn>
                  <a:cxn ang="0">
                    <a:pos x="T8" y="T9"/>
                  </a:cxn>
                  <a:cxn ang="0">
                    <a:pos x="T10" y="T11"/>
                  </a:cxn>
                  <a:cxn ang="0">
                    <a:pos x="T12" y="T13"/>
                  </a:cxn>
                </a:cxnLst>
                <a:rect l="0" t="0" r="r" b="b"/>
                <a:pathLst>
                  <a:path w="39" h="67">
                    <a:moveTo>
                      <a:pt x="7" y="67"/>
                    </a:moveTo>
                    <a:cubicBezTo>
                      <a:pt x="0" y="44"/>
                      <a:pt x="9" y="18"/>
                      <a:pt x="29" y="4"/>
                    </a:cubicBezTo>
                    <a:cubicBezTo>
                      <a:pt x="32" y="2"/>
                      <a:pt x="34" y="1"/>
                      <a:pt x="37" y="0"/>
                    </a:cubicBezTo>
                    <a:cubicBezTo>
                      <a:pt x="39" y="4"/>
                      <a:pt x="39" y="4"/>
                      <a:pt x="39" y="4"/>
                    </a:cubicBezTo>
                    <a:cubicBezTo>
                      <a:pt x="36" y="5"/>
                      <a:pt x="34" y="7"/>
                      <a:pt x="32" y="8"/>
                    </a:cubicBezTo>
                    <a:cubicBezTo>
                      <a:pt x="14" y="21"/>
                      <a:pt x="5" y="44"/>
                      <a:pt x="12" y="66"/>
                    </a:cubicBezTo>
                    <a:lnTo>
                      <a:pt x="7" y="67"/>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8" name="Freeform 320"/>
              <p:cNvSpPr>
                <a:spLocks/>
              </p:cNvSpPr>
              <p:nvPr userDrawn="1"/>
            </p:nvSpPr>
            <p:spPr bwMode="auto">
              <a:xfrm>
                <a:off x="2487" y="2541"/>
                <a:ext cx="108" cy="187"/>
              </a:xfrm>
              <a:custGeom>
                <a:avLst/>
                <a:gdLst>
                  <a:gd name="T0" fmla="*/ 12 w 64"/>
                  <a:gd name="T1" fmla="*/ 111 h 111"/>
                  <a:gd name="T2" fmla="*/ 11 w 64"/>
                  <a:gd name="T3" fmla="*/ 107 h 111"/>
                  <a:gd name="T4" fmla="*/ 29 w 64"/>
                  <a:gd name="T5" fmla="*/ 99 h 111"/>
                  <a:gd name="T6" fmla="*/ 43 w 64"/>
                  <a:gd name="T7" fmla="*/ 28 h 111"/>
                  <a:gd name="T8" fmla="*/ 0 w 64"/>
                  <a:gd name="T9" fmla="*/ 5 h 111"/>
                  <a:gd name="T10" fmla="*/ 0 w 64"/>
                  <a:gd name="T11" fmla="*/ 0 h 111"/>
                  <a:gd name="T12" fmla="*/ 47 w 64"/>
                  <a:gd name="T13" fmla="*/ 25 h 111"/>
                  <a:gd name="T14" fmla="*/ 32 w 64"/>
                  <a:gd name="T15" fmla="*/ 103 h 111"/>
                  <a:gd name="T16" fmla="*/ 12 w 64"/>
                  <a:gd name="T17" fmla="*/ 111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111">
                    <a:moveTo>
                      <a:pt x="12" y="111"/>
                    </a:moveTo>
                    <a:cubicBezTo>
                      <a:pt x="11" y="107"/>
                      <a:pt x="11" y="107"/>
                      <a:pt x="11" y="107"/>
                    </a:cubicBezTo>
                    <a:cubicBezTo>
                      <a:pt x="17" y="105"/>
                      <a:pt x="24" y="103"/>
                      <a:pt x="29" y="99"/>
                    </a:cubicBezTo>
                    <a:cubicBezTo>
                      <a:pt x="53" y="83"/>
                      <a:pt x="59" y="51"/>
                      <a:pt x="43" y="28"/>
                    </a:cubicBezTo>
                    <a:cubicBezTo>
                      <a:pt x="33" y="13"/>
                      <a:pt x="17" y="5"/>
                      <a:pt x="0" y="5"/>
                    </a:cubicBezTo>
                    <a:cubicBezTo>
                      <a:pt x="0" y="0"/>
                      <a:pt x="0" y="0"/>
                      <a:pt x="0" y="0"/>
                    </a:cubicBezTo>
                    <a:cubicBezTo>
                      <a:pt x="19" y="0"/>
                      <a:pt x="36" y="9"/>
                      <a:pt x="47" y="25"/>
                    </a:cubicBezTo>
                    <a:cubicBezTo>
                      <a:pt x="64" y="51"/>
                      <a:pt x="58" y="85"/>
                      <a:pt x="32" y="103"/>
                    </a:cubicBezTo>
                    <a:cubicBezTo>
                      <a:pt x="26" y="107"/>
                      <a:pt x="19" y="110"/>
                      <a:pt x="12" y="111"/>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9" name="Freeform 321"/>
              <p:cNvSpPr>
                <a:spLocks/>
              </p:cNvSpPr>
              <p:nvPr userDrawn="1"/>
            </p:nvSpPr>
            <p:spPr bwMode="auto">
              <a:xfrm>
                <a:off x="2297" y="1059"/>
                <a:ext cx="244" cy="211"/>
              </a:xfrm>
              <a:custGeom>
                <a:avLst/>
                <a:gdLst>
                  <a:gd name="T0" fmla="*/ 5 w 244"/>
                  <a:gd name="T1" fmla="*/ 211 h 211"/>
                  <a:gd name="T2" fmla="*/ 0 w 244"/>
                  <a:gd name="T3" fmla="*/ 205 h 211"/>
                  <a:gd name="T4" fmla="*/ 239 w 244"/>
                  <a:gd name="T5" fmla="*/ 0 h 211"/>
                  <a:gd name="T6" fmla="*/ 244 w 244"/>
                  <a:gd name="T7" fmla="*/ 5 h 211"/>
                  <a:gd name="T8" fmla="*/ 5 w 244"/>
                  <a:gd name="T9" fmla="*/ 211 h 211"/>
                </a:gdLst>
                <a:ahLst/>
                <a:cxnLst>
                  <a:cxn ang="0">
                    <a:pos x="T0" y="T1"/>
                  </a:cxn>
                  <a:cxn ang="0">
                    <a:pos x="T2" y="T3"/>
                  </a:cxn>
                  <a:cxn ang="0">
                    <a:pos x="T4" y="T5"/>
                  </a:cxn>
                  <a:cxn ang="0">
                    <a:pos x="T6" y="T7"/>
                  </a:cxn>
                  <a:cxn ang="0">
                    <a:pos x="T8" y="T9"/>
                  </a:cxn>
                </a:cxnLst>
                <a:rect l="0" t="0" r="r" b="b"/>
                <a:pathLst>
                  <a:path w="244" h="211">
                    <a:moveTo>
                      <a:pt x="5" y="211"/>
                    </a:moveTo>
                    <a:lnTo>
                      <a:pt x="0" y="205"/>
                    </a:lnTo>
                    <a:lnTo>
                      <a:pt x="239" y="0"/>
                    </a:lnTo>
                    <a:lnTo>
                      <a:pt x="244" y="5"/>
                    </a:lnTo>
                    <a:lnTo>
                      <a:pt x="5" y="211"/>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0" name="Freeform 322"/>
              <p:cNvSpPr>
                <a:spLocks/>
              </p:cNvSpPr>
              <p:nvPr userDrawn="1"/>
            </p:nvSpPr>
            <p:spPr bwMode="auto">
              <a:xfrm>
                <a:off x="2457" y="899"/>
                <a:ext cx="87" cy="161"/>
              </a:xfrm>
              <a:custGeom>
                <a:avLst/>
                <a:gdLst>
                  <a:gd name="T0" fmla="*/ 80 w 87"/>
                  <a:gd name="T1" fmla="*/ 161 h 161"/>
                  <a:gd name="T2" fmla="*/ 0 w 87"/>
                  <a:gd name="T3" fmla="*/ 5 h 161"/>
                  <a:gd name="T4" fmla="*/ 7 w 87"/>
                  <a:gd name="T5" fmla="*/ 0 h 161"/>
                  <a:gd name="T6" fmla="*/ 87 w 87"/>
                  <a:gd name="T7" fmla="*/ 158 h 161"/>
                  <a:gd name="T8" fmla="*/ 80 w 87"/>
                  <a:gd name="T9" fmla="*/ 161 h 161"/>
                </a:gdLst>
                <a:ahLst/>
                <a:cxnLst>
                  <a:cxn ang="0">
                    <a:pos x="T0" y="T1"/>
                  </a:cxn>
                  <a:cxn ang="0">
                    <a:pos x="T2" y="T3"/>
                  </a:cxn>
                  <a:cxn ang="0">
                    <a:pos x="T4" y="T5"/>
                  </a:cxn>
                  <a:cxn ang="0">
                    <a:pos x="T6" y="T7"/>
                  </a:cxn>
                  <a:cxn ang="0">
                    <a:pos x="T8" y="T9"/>
                  </a:cxn>
                </a:cxnLst>
                <a:rect l="0" t="0" r="r" b="b"/>
                <a:pathLst>
                  <a:path w="87" h="161">
                    <a:moveTo>
                      <a:pt x="80" y="161"/>
                    </a:moveTo>
                    <a:lnTo>
                      <a:pt x="0" y="5"/>
                    </a:lnTo>
                    <a:lnTo>
                      <a:pt x="7" y="0"/>
                    </a:lnTo>
                    <a:lnTo>
                      <a:pt x="87" y="158"/>
                    </a:lnTo>
                    <a:lnTo>
                      <a:pt x="80" y="161"/>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1" name="Freeform 323"/>
              <p:cNvSpPr>
                <a:spLocks/>
              </p:cNvSpPr>
              <p:nvPr userDrawn="1"/>
            </p:nvSpPr>
            <p:spPr bwMode="auto">
              <a:xfrm>
                <a:off x="2499" y="1030"/>
                <a:ext cx="114" cy="106"/>
              </a:xfrm>
              <a:custGeom>
                <a:avLst/>
                <a:gdLst>
                  <a:gd name="T0" fmla="*/ 26 w 68"/>
                  <a:gd name="T1" fmla="*/ 63 h 63"/>
                  <a:gd name="T2" fmla="*/ 21 w 68"/>
                  <a:gd name="T3" fmla="*/ 63 h 63"/>
                  <a:gd name="T4" fmla="*/ 0 w 68"/>
                  <a:gd name="T5" fmla="*/ 54 h 63"/>
                  <a:gd name="T6" fmla="*/ 2 w 68"/>
                  <a:gd name="T7" fmla="*/ 52 h 63"/>
                  <a:gd name="T8" fmla="*/ 21 w 68"/>
                  <a:gd name="T9" fmla="*/ 60 h 63"/>
                  <a:gd name="T10" fmla="*/ 50 w 68"/>
                  <a:gd name="T11" fmla="*/ 52 h 63"/>
                  <a:gd name="T12" fmla="*/ 64 w 68"/>
                  <a:gd name="T13" fmla="*/ 27 h 63"/>
                  <a:gd name="T14" fmla="*/ 59 w 68"/>
                  <a:gd name="T15" fmla="*/ 1 h 63"/>
                  <a:gd name="T16" fmla="*/ 61 w 68"/>
                  <a:gd name="T17" fmla="*/ 0 h 63"/>
                  <a:gd name="T18" fmla="*/ 67 w 68"/>
                  <a:gd name="T19" fmla="*/ 27 h 63"/>
                  <a:gd name="T20" fmla="*/ 52 w 68"/>
                  <a:gd name="T21" fmla="*/ 55 h 63"/>
                  <a:gd name="T22" fmla="*/ 26 w 68"/>
                  <a:gd name="T23"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8" h="63">
                    <a:moveTo>
                      <a:pt x="26" y="63"/>
                    </a:moveTo>
                    <a:cubicBezTo>
                      <a:pt x="25" y="63"/>
                      <a:pt x="23" y="63"/>
                      <a:pt x="21" y="63"/>
                    </a:cubicBezTo>
                    <a:cubicBezTo>
                      <a:pt x="13" y="62"/>
                      <a:pt x="6" y="59"/>
                      <a:pt x="0" y="54"/>
                    </a:cubicBezTo>
                    <a:cubicBezTo>
                      <a:pt x="2" y="52"/>
                      <a:pt x="2" y="52"/>
                      <a:pt x="2" y="52"/>
                    </a:cubicBezTo>
                    <a:cubicBezTo>
                      <a:pt x="7" y="56"/>
                      <a:pt x="14" y="59"/>
                      <a:pt x="21" y="60"/>
                    </a:cubicBezTo>
                    <a:cubicBezTo>
                      <a:pt x="32" y="61"/>
                      <a:pt x="42" y="59"/>
                      <a:pt x="50" y="52"/>
                    </a:cubicBezTo>
                    <a:cubicBezTo>
                      <a:pt x="58" y="46"/>
                      <a:pt x="63" y="37"/>
                      <a:pt x="64" y="27"/>
                    </a:cubicBezTo>
                    <a:cubicBezTo>
                      <a:pt x="65" y="18"/>
                      <a:pt x="63" y="9"/>
                      <a:pt x="59" y="1"/>
                    </a:cubicBezTo>
                    <a:cubicBezTo>
                      <a:pt x="61" y="0"/>
                      <a:pt x="61" y="0"/>
                      <a:pt x="61" y="0"/>
                    </a:cubicBezTo>
                    <a:cubicBezTo>
                      <a:pt x="66" y="8"/>
                      <a:pt x="68" y="18"/>
                      <a:pt x="67" y="27"/>
                    </a:cubicBezTo>
                    <a:cubicBezTo>
                      <a:pt x="66" y="38"/>
                      <a:pt x="60" y="48"/>
                      <a:pt x="52" y="55"/>
                    </a:cubicBezTo>
                    <a:cubicBezTo>
                      <a:pt x="44" y="60"/>
                      <a:pt x="35" y="63"/>
                      <a:pt x="26" y="63"/>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2" name="Freeform 324"/>
              <p:cNvSpPr>
                <a:spLocks/>
              </p:cNvSpPr>
              <p:nvPr userDrawn="1"/>
            </p:nvSpPr>
            <p:spPr bwMode="auto">
              <a:xfrm>
                <a:off x="2472" y="1005"/>
                <a:ext cx="44" cy="94"/>
              </a:xfrm>
              <a:custGeom>
                <a:avLst/>
                <a:gdLst>
                  <a:gd name="T0" fmla="*/ 5 w 26"/>
                  <a:gd name="T1" fmla="*/ 56 h 56"/>
                  <a:gd name="T2" fmla="*/ 1 w 26"/>
                  <a:gd name="T3" fmla="*/ 32 h 56"/>
                  <a:gd name="T4" fmla="*/ 25 w 26"/>
                  <a:gd name="T5" fmla="*/ 0 h 56"/>
                  <a:gd name="T6" fmla="*/ 26 w 26"/>
                  <a:gd name="T7" fmla="*/ 2 h 56"/>
                  <a:gd name="T8" fmla="*/ 4 w 26"/>
                  <a:gd name="T9" fmla="*/ 32 h 56"/>
                  <a:gd name="T10" fmla="*/ 8 w 26"/>
                  <a:gd name="T11" fmla="*/ 54 h 56"/>
                  <a:gd name="T12" fmla="*/ 5 w 26"/>
                  <a:gd name="T13" fmla="*/ 56 h 56"/>
                </a:gdLst>
                <a:ahLst/>
                <a:cxnLst>
                  <a:cxn ang="0">
                    <a:pos x="T0" y="T1"/>
                  </a:cxn>
                  <a:cxn ang="0">
                    <a:pos x="T2" y="T3"/>
                  </a:cxn>
                  <a:cxn ang="0">
                    <a:pos x="T4" y="T5"/>
                  </a:cxn>
                  <a:cxn ang="0">
                    <a:pos x="T6" y="T7"/>
                  </a:cxn>
                  <a:cxn ang="0">
                    <a:pos x="T8" y="T9"/>
                  </a:cxn>
                  <a:cxn ang="0">
                    <a:pos x="T10" y="T11"/>
                  </a:cxn>
                  <a:cxn ang="0">
                    <a:pos x="T12" y="T13"/>
                  </a:cxn>
                </a:cxnLst>
                <a:rect l="0" t="0" r="r" b="b"/>
                <a:pathLst>
                  <a:path w="26" h="56">
                    <a:moveTo>
                      <a:pt x="5" y="56"/>
                    </a:moveTo>
                    <a:cubicBezTo>
                      <a:pt x="2" y="48"/>
                      <a:pt x="0" y="40"/>
                      <a:pt x="1" y="32"/>
                    </a:cubicBezTo>
                    <a:cubicBezTo>
                      <a:pt x="3" y="18"/>
                      <a:pt x="12" y="6"/>
                      <a:pt x="25" y="0"/>
                    </a:cubicBezTo>
                    <a:cubicBezTo>
                      <a:pt x="26" y="2"/>
                      <a:pt x="26" y="2"/>
                      <a:pt x="26" y="2"/>
                    </a:cubicBezTo>
                    <a:cubicBezTo>
                      <a:pt x="14" y="8"/>
                      <a:pt x="6" y="19"/>
                      <a:pt x="4" y="32"/>
                    </a:cubicBezTo>
                    <a:cubicBezTo>
                      <a:pt x="3" y="40"/>
                      <a:pt x="5" y="47"/>
                      <a:pt x="8" y="54"/>
                    </a:cubicBezTo>
                    <a:lnTo>
                      <a:pt x="5" y="56"/>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3" name="Freeform 325"/>
              <p:cNvSpPr>
                <a:spLocks/>
              </p:cNvSpPr>
              <p:nvPr userDrawn="1"/>
            </p:nvSpPr>
            <p:spPr bwMode="auto">
              <a:xfrm>
                <a:off x="2445" y="1040"/>
                <a:ext cx="64" cy="113"/>
              </a:xfrm>
              <a:custGeom>
                <a:avLst/>
                <a:gdLst>
                  <a:gd name="T0" fmla="*/ 36 w 38"/>
                  <a:gd name="T1" fmla="*/ 67 h 67"/>
                  <a:gd name="T2" fmla="*/ 3 w 38"/>
                  <a:gd name="T3" fmla="*/ 9 h 67"/>
                  <a:gd name="T4" fmla="*/ 5 w 38"/>
                  <a:gd name="T5" fmla="*/ 0 h 67"/>
                  <a:gd name="T6" fmla="*/ 9 w 38"/>
                  <a:gd name="T7" fmla="*/ 2 h 67"/>
                  <a:gd name="T8" fmla="*/ 8 w 38"/>
                  <a:gd name="T9" fmla="*/ 9 h 67"/>
                  <a:gd name="T10" fmla="*/ 38 w 38"/>
                  <a:gd name="T11" fmla="*/ 62 h 67"/>
                  <a:gd name="T12" fmla="*/ 36 w 38"/>
                  <a:gd name="T13" fmla="*/ 67 h 67"/>
                </a:gdLst>
                <a:ahLst/>
                <a:cxnLst>
                  <a:cxn ang="0">
                    <a:pos x="T0" y="T1"/>
                  </a:cxn>
                  <a:cxn ang="0">
                    <a:pos x="T2" y="T3"/>
                  </a:cxn>
                  <a:cxn ang="0">
                    <a:pos x="T4" y="T5"/>
                  </a:cxn>
                  <a:cxn ang="0">
                    <a:pos x="T6" y="T7"/>
                  </a:cxn>
                  <a:cxn ang="0">
                    <a:pos x="T8" y="T9"/>
                  </a:cxn>
                  <a:cxn ang="0">
                    <a:pos x="T10" y="T11"/>
                  </a:cxn>
                  <a:cxn ang="0">
                    <a:pos x="T12" y="T13"/>
                  </a:cxn>
                </a:cxnLst>
                <a:rect l="0" t="0" r="r" b="b"/>
                <a:pathLst>
                  <a:path w="38" h="67">
                    <a:moveTo>
                      <a:pt x="36" y="67"/>
                    </a:moveTo>
                    <a:cubicBezTo>
                      <a:pt x="13" y="57"/>
                      <a:pt x="0" y="33"/>
                      <a:pt x="3" y="9"/>
                    </a:cubicBezTo>
                    <a:cubicBezTo>
                      <a:pt x="3" y="6"/>
                      <a:pt x="4" y="3"/>
                      <a:pt x="5" y="0"/>
                    </a:cubicBezTo>
                    <a:cubicBezTo>
                      <a:pt x="9" y="2"/>
                      <a:pt x="9" y="2"/>
                      <a:pt x="9" y="2"/>
                    </a:cubicBezTo>
                    <a:cubicBezTo>
                      <a:pt x="9" y="4"/>
                      <a:pt x="8" y="7"/>
                      <a:pt x="8" y="9"/>
                    </a:cubicBezTo>
                    <a:cubicBezTo>
                      <a:pt x="5" y="31"/>
                      <a:pt x="17" y="53"/>
                      <a:pt x="38" y="62"/>
                    </a:cubicBezTo>
                    <a:lnTo>
                      <a:pt x="36" y="67"/>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4" name="Freeform 326"/>
              <p:cNvSpPr>
                <a:spLocks/>
              </p:cNvSpPr>
              <p:nvPr userDrawn="1"/>
            </p:nvSpPr>
            <p:spPr bwMode="auto">
              <a:xfrm>
                <a:off x="2472" y="970"/>
                <a:ext cx="171" cy="144"/>
              </a:xfrm>
              <a:custGeom>
                <a:avLst/>
                <a:gdLst>
                  <a:gd name="T0" fmla="*/ 91 w 102"/>
                  <a:gd name="T1" fmla="*/ 86 h 86"/>
                  <a:gd name="T2" fmla="*/ 87 w 102"/>
                  <a:gd name="T3" fmla="*/ 83 h 86"/>
                  <a:gd name="T4" fmla="*/ 93 w 102"/>
                  <a:gd name="T5" fmla="*/ 64 h 86"/>
                  <a:gd name="T6" fmla="*/ 49 w 102"/>
                  <a:gd name="T7" fmla="*/ 7 h 86"/>
                  <a:gd name="T8" fmla="*/ 3 w 102"/>
                  <a:gd name="T9" fmla="*/ 25 h 86"/>
                  <a:gd name="T10" fmla="*/ 0 w 102"/>
                  <a:gd name="T11" fmla="*/ 22 h 86"/>
                  <a:gd name="T12" fmla="*/ 49 w 102"/>
                  <a:gd name="T13" fmla="*/ 2 h 86"/>
                  <a:gd name="T14" fmla="*/ 98 w 102"/>
                  <a:gd name="T15" fmla="*/ 65 h 86"/>
                  <a:gd name="T16" fmla="*/ 91 w 102"/>
                  <a:gd name="T17" fmla="*/ 86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2" h="86">
                    <a:moveTo>
                      <a:pt x="91" y="86"/>
                    </a:moveTo>
                    <a:cubicBezTo>
                      <a:pt x="87" y="83"/>
                      <a:pt x="87" y="83"/>
                      <a:pt x="87" y="83"/>
                    </a:cubicBezTo>
                    <a:cubicBezTo>
                      <a:pt x="90" y="77"/>
                      <a:pt x="92" y="71"/>
                      <a:pt x="93" y="64"/>
                    </a:cubicBezTo>
                    <a:cubicBezTo>
                      <a:pt x="97" y="36"/>
                      <a:pt x="77" y="11"/>
                      <a:pt x="49" y="7"/>
                    </a:cubicBezTo>
                    <a:cubicBezTo>
                      <a:pt x="32" y="5"/>
                      <a:pt x="15" y="11"/>
                      <a:pt x="3" y="25"/>
                    </a:cubicBezTo>
                    <a:cubicBezTo>
                      <a:pt x="0" y="22"/>
                      <a:pt x="0" y="22"/>
                      <a:pt x="0" y="22"/>
                    </a:cubicBezTo>
                    <a:cubicBezTo>
                      <a:pt x="12" y="7"/>
                      <a:pt x="31" y="0"/>
                      <a:pt x="49" y="2"/>
                    </a:cubicBezTo>
                    <a:cubicBezTo>
                      <a:pt x="80" y="6"/>
                      <a:pt x="102" y="34"/>
                      <a:pt x="98" y="65"/>
                    </a:cubicBezTo>
                    <a:cubicBezTo>
                      <a:pt x="97" y="72"/>
                      <a:pt x="95" y="79"/>
                      <a:pt x="91" y="86"/>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5" name="Freeform 327"/>
              <p:cNvSpPr>
                <a:spLocks/>
              </p:cNvSpPr>
              <p:nvPr userDrawn="1"/>
            </p:nvSpPr>
            <p:spPr bwMode="auto">
              <a:xfrm>
                <a:off x="2645" y="1696"/>
                <a:ext cx="782" cy="60"/>
              </a:xfrm>
              <a:custGeom>
                <a:avLst/>
                <a:gdLst>
                  <a:gd name="T0" fmla="*/ 782 w 782"/>
                  <a:gd name="T1" fmla="*/ 60 h 60"/>
                  <a:gd name="T2" fmla="*/ 0 w 782"/>
                  <a:gd name="T3" fmla="*/ 8 h 60"/>
                  <a:gd name="T4" fmla="*/ 2 w 782"/>
                  <a:gd name="T5" fmla="*/ 0 h 60"/>
                  <a:gd name="T6" fmla="*/ 782 w 782"/>
                  <a:gd name="T7" fmla="*/ 52 h 60"/>
                  <a:gd name="T8" fmla="*/ 782 w 782"/>
                  <a:gd name="T9" fmla="*/ 60 h 60"/>
                </a:gdLst>
                <a:ahLst/>
                <a:cxnLst>
                  <a:cxn ang="0">
                    <a:pos x="T0" y="T1"/>
                  </a:cxn>
                  <a:cxn ang="0">
                    <a:pos x="T2" y="T3"/>
                  </a:cxn>
                  <a:cxn ang="0">
                    <a:pos x="T4" y="T5"/>
                  </a:cxn>
                  <a:cxn ang="0">
                    <a:pos x="T6" y="T7"/>
                  </a:cxn>
                  <a:cxn ang="0">
                    <a:pos x="T8" y="T9"/>
                  </a:cxn>
                </a:cxnLst>
                <a:rect l="0" t="0" r="r" b="b"/>
                <a:pathLst>
                  <a:path w="782" h="60">
                    <a:moveTo>
                      <a:pt x="782" y="60"/>
                    </a:moveTo>
                    <a:lnTo>
                      <a:pt x="0" y="8"/>
                    </a:lnTo>
                    <a:lnTo>
                      <a:pt x="2" y="0"/>
                    </a:lnTo>
                    <a:lnTo>
                      <a:pt x="782" y="52"/>
                    </a:lnTo>
                    <a:lnTo>
                      <a:pt x="782" y="60"/>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6" name="Freeform 328"/>
              <p:cNvSpPr>
                <a:spLocks/>
              </p:cNvSpPr>
              <p:nvPr userDrawn="1"/>
            </p:nvSpPr>
            <p:spPr bwMode="auto">
              <a:xfrm>
                <a:off x="-85" y="1960"/>
                <a:ext cx="136" cy="42"/>
              </a:xfrm>
              <a:custGeom>
                <a:avLst/>
                <a:gdLst>
                  <a:gd name="T0" fmla="*/ 81 w 81"/>
                  <a:gd name="T1" fmla="*/ 9 h 25"/>
                  <a:gd name="T2" fmla="*/ 81 w 81"/>
                  <a:gd name="T3" fmla="*/ 25 h 25"/>
                  <a:gd name="T4" fmla="*/ 0 w 81"/>
                  <a:gd name="T5" fmla="*/ 25 h 25"/>
                  <a:gd name="T6" fmla="*/ 0 w 81"/>
                  <a:gd name="T7" fmla="*/ 9 h 25"/>
                  <a:gd name="T8" fmla="*/ 81 w 81"/>
                  <a:gd name="T9" fmla="*/ 9 h 25"/>
                </a:gdLst>
                <a:ahLst/>
                <a:cxnLst>
                  <a:cxn ang="0">
                    <a:pos x="T0" y="T1"/>
                  </a:cxn>
                  <a:cxn ang="0">
                    <a:pos x="T2" y="T3"/>
                  </a:cxn>
                  <a:cxn ang="0">
                    <a:pos x="T4" y="T5"/>
                  </a:cxn>
                  <a:cxn ang="0">
                    <a:pos x="T6" y="T7"/>
                  </a:cxn>
                  <a:cxn ang="0">
                    <a:pos x="T8" y="T9"/>
                  </a:cxn>
                </a:cxnLst>
                <a:rect l="0" t="0" r="r" b="b"/>
                <a:pathLst>
                  <a:path w="81" h="25">
                    <a:moveTo>
                      <a:pt x="81" y="9"/>
                    </a:moveTo>
                    <a:cubicBezTo>
                      <a:pt x="81" y="25"/>
                      <a:pt x="81" y="25"/>
                      <a:pt x="81" y="25"/>
                    </a:cubicBezTo>
                    <a:cubicBezTo>
                      <a:pt x="0" y="25"/>
                      <a:pt x="0" y="25"/>
                      <a:pt x="0" y="25"/>
                    </a:cubicBezTo>
                    <a:cubicBezTo>
                      <a:pt x="0" y="9"/>
                      <a:pt x="0" y="9"/>
                      <a:pt x="0" y="9"/>
                    </a:cubicBezTo>
                    <a:cubicBezTo>
                      <a:pt x="30" y="0"/>
                      <a:pt x="54" y="0"/>
                      <a:pt x="81" y="9"/>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7" name="Rectangle 329"/>
              <p:cNvSpPr>
                <a:spLocks noChangeArrowheads="1"/>
              </p:cNvSpPr>
              <p:nvPr userDrawn="1"/>
            </p:nvSpPr>
            <p:spPr bwMode="auto">
              <a:xfrm>
                <a:off x="-85" y="2013"/>
                <a:ext cx="136" cy="31"/>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8" name="Freeform 330"/>
              <p:cNvSpPr>
                <a:spLocks/>
              </p:cNvSpPr>
              <p:nvPr userDrawn="1"/>
            </p:nvSpPr>
            <p:spPr bwMode="auto">
              <a:xfrm>
                <a:off x="-85" y="2055"/>
                <a:ext cx="136" cy="42"/>
              </a:xfrm>
              <a:custGeom>
                <a:avLst/>
                <a:gdLst>
                  <a:gd name="T0" fmla="*/ 81 w 81"/>
                  <a:gd name="T1" fmla="*/ 17 h 25"/>
                  <a:gd name="T2" fmla="*/ 0 w 81"/>
                  <a:gd name="T3" fmla="*/ 17 h 25"/>
                  <a:gd name="T4" fmla="*/ 0 w 81"/>
                  <a:gd name="T5" fmla="*/ 0 h 25"/>
                  <a:gd name="T6" fmla="*/ 81 w 81"/>
                  <a:gd name="T7" fmla="*/ 0 h 25"/>
                  <a:gd name="T8" fmla="*/ 81 w 81"/>
                  <a:gd name="T9" fmla="*/ 17 h 25"/>
                </a:gdLst>
                <a:ahLst/>
                <a:cxnLst>
                  <a:cxn ang="0">
                    <a:pos x="T0" y="T1"/>
                  </a:cxn>
                  <a:cxn ang="0">
                    <a:pos x="T2" y="T3"/>
                  </a:cxn>
                  <a:cxn ang="0">
                    <a:pos x="T4" y="T5"/>
                  </a:cxn>
                  <a:cxn ang="0">
                    <a:pos x="T6" y="T7"/>
                  </a:cxn>
                  <a:cxn ang="0">
                    <a:pos x="T8" y="T9"/>
                  </a:cxn>
                </a:cxnLst>
                <a:rect l="0" t="0" r="r" b="b"/>
                <a:pathLst>
                  <a:path w="81" h="25">
                    <a:moveTo>
                      <a:pt x="81" y="17"/>
                    </a:moveTo>
                    <a:cubicBezTo>
                      <a:pt x="51" y="25"/>
                      <a:pt x="27" y="25"/>
                      <a:pt x="0" y="17"/>
                    </a:cubicBezTo>
                    <a:cubicBezTo>
                      <a:pt x="0" y="0"/>
                      <a:pt x="0" y="0"/>
                      <a:pt x="0" y="0"/>
                    </a:cubicBezTo>
                    <a:cubicBezTo>
                      <a:pt x="81" y="0"/>
                      <a:pt x="81" y="0"/>
                      <a:pt x="81" y="0"/>
                    </a:cubicBezTo>
                    <a:lnTo>
                      <a:pt x="81" y="17"/>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9" name="Freeform 331"/>
              <p:cNvSpPr>
                <a:spLocks/>
              </p:cNvSpPr>
              <p:nvPr userDrawn="1"/>
            </p:nvSpPr>
            <p:spPr bwMode="auto">
              <a:xfrm>
                <a:off x="-419" y="2027"/>
                <a:ext cx="351" cy="65"/>
              </a:xfrm>
              <a:custGeom>
                <a:avLst/>
                <a:gdLst>
                  <a:gd name="T0" fmla="*/ 0 w 351"/>
                  <a:gd name="T1" fmla="*/ 65 h 65"/>
                  <a:gd name="T2" fmla="*/ 0 w 351"/>
                  <a:gd name="T3" fmla="*/ 57 h 65"/>
                  <a:gd name="T4" fmla="*/ 349 w 351"/>
                  <a:gd name="T5" fmla="*/ 0 h 65"/>
                  <a:gd name="T6" fmla="*/ 351 w 351"/>
                  <a:gd name="T7" fmla="*/ 6 h 65"/>
                  <a:gd name="T8" fmla="*/ 0 w 351"/>
                  <a:gd name="T9" fmla="*/ 65 h 65"/>
                </a:gdLst>
                <a:ahLst/>
                <a:cxnLst>
                  <a:cxn ang="0">
                    <a:pos x="T0" y="T1"/>
                  </a:cxn>
                  <a:cxn ang="0">
                    <a:pos x="T2" y="T3"/>
                  </a:cxn>
                  <a:cxn ang="0">
                    <a:pos x="T4" y="T5"/>
                  </a:cxn>
                  <a:cxn ang="0">
                    <a:pos x="T6" y="T7"/>
                  </a:cxn>
                  <a:cxn ang="0">
                    <a:pos x="T8" y="T9"/>
                  </a:cxn>
                </a:cxnLst>
                <a:rect l="0" t="0" r="r" b="b"/>
                <a:pathLst>
                  <a:path w="351" h="65">
                    <a:moveTo>
                      <a:pt x="0" y="65"/>
                    </a:moveTo>
                    <a:lnTo>
                      <a:pt x="0" y="57"/>
                    </a:lnTo>
                    <a:lnTo>
                      <a:pt x="349" y="0"/>
                    </a:lnTo>
                    <a:lnTo>
                      <a:pt x="351" y="6"/>
                    </a:lnTo>
                    <a:lnTo>
                      <a:pt x="0" y="65"/>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0" name="Freeform 332"/>
              <p:cNvSpPr>
                <a:spLocks/>
              </p:cNvSpPr>
              <p:nvPr userDrawn="1"/>
            </p:nvSpPr>
            <p:spPr bwMode="auto">
              <a:xfrm>
                <a:off x="-187" y="1775"/>
                <a:ext cx="151" cy="215"/>
              </a:xfrm>
              <a:custGeom>
                <a:avLst/>
                <a:gdLst>
                  <a:gd name="T0" fmla="*/ 144 w 151"/>
                  <a:gd name="T1" fmla="*/ 215 h 215"/>
                  <a:gd name="T2" fmla="*/ 0 w 151"/>
                  <a:gd name="T3" fmla="*/ 5 h 215"/>
                  <a:gd name="T4" fmla="*/ 7 w 151"/>
                  <a:gd name="T5" fmla="*/ 0 h 215"/>
                  <a:gd name="T6" fmla="*/ 151 w 151"/>
                  <a:gd name="T7" fmla="*/ 210 h 215"/>
                  <a:gd name="T8" fmla="*/ 144 w 151"/>
                  <a:gd name="T9" fmla="*/ 215 h 215"/>
                </a:gdLst>
                <a:ahLst/>
                <a:cxnLst>
                  <a:cxn ang="0">
                    <a:pos x="T0" y="T1"/>
                  </a:cxn>
                  <a:cxn ang="0">
                    <a:pos x="T2" y="T3"/>
                  </a:cxn>
                  <a:cxn ang="0">
                    <a:pos x="T4" y="T5"/>
                  </a:cxn>
                  <a:cxn ang="0">
                    <a:pos x="T6" y="T7"/>
                  </a:cxn>
                  <a:cxn ang="0">
                    <a:pos x="T8" y="T9"/>
                  </a:cxn>
                </a:cxnLst>
                <a:rect l="0" t="0" r="r" b="b"/>
                <a:pathLst>
                  <a:path w="151" h="215">
                    <a:moveTo>
                      <a:pt x="144" y="215"/>
                    </a:moveTo>
                    <a:lnTo>
                      <a:pt x="0" y="5"/>
                    </a:lnTo>
                    <a:lnTo>
                      <a:pt x="7" y="0"/>
                    </a:lnTo>
                    <a:lnTo>
                      <a:pt x="151" y="210"/>
                    </a:lnTo>
                    <a:lnTo>
                      <a:pt x="144" y="215"/>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1" name="Freeform 333"/>
              <p:cNvSpPr>
                <a:spLocks/>
              </p:cNvSpPr>
              <p:nvPr userDrawn="1"/>
            </p:nvSpPr>
            <p:spPr bwMode="auto">
              <a:xfrm>
                <a:off x="11" y="1839"/>
                <a:ext cx="191" cy="151"/>
              </a:xfrm>
              <a:custGeom>
                <a:avLst/>
                <a:gdLst>
                  <a:gd name="T0" fmla="*/ 5 w 191"/>
                  <a:gd name="T1" fmla="*/ 151 h 151"/>
                  <a:gd name="T2" fmla="*/ 0 w 191"/>
                  <a:gd name="T3" fmla="*/ 146 h 151"/>
                  <a:gd name="T4" fmla="*/ 186 w 191"/>
                  <a:gd name="T5" fmla="*/ 0 h 151"/>
                  <a:gd name="T6" fmla="*/ 191 w 191"/>
                  <a:gd name="T7" fmla="*/ 5 h 151"/>
                  <a:gd name="T8" fmla="*/ 5 w 191"/>
                  <a:gd name="T9" fmla="*/ 151 h 151"/>
                </a:gdLst>
                <a:ahLst/>
                <a:cxnLst>
                  <a:cxn ang="0">
                    <a:pos x="T0" y="T1"/>
                  </a:cxn>
                  <a:cxn ang="0">
                    <a:pos x="T2" y="T3"/>
                  </a:cxn>
                  <a:cxn ang="0">
                    <a:pos x="T4" y="T5"/>
                  </a:cxn>
                  <a:cxn ang="0">
                    <a:pos x="T6" y="T7"/>
                  </a:cxn>
                  <a:cxn ang="0">
                    <a:pos x="T8" y="T9"/>
                  </a:cxn>
                </a:cxnLst>
                <a:rect l="0" t="0" r="r" b="b"/>
                <a:pathLst>
                  <a:path w="191" h="151">
                    <a:moveTo>
                      <a:pt x="5" y="151"/>
                    </a:moveTo>
                    <a:lnTo>
                      <a:pt x="0" y="146"/>
                    </a:lnTo>
                    <a:lnTo>
                      <a:pt x="186" y="0"/>
                    </a:lnTo>
                    <a:lnTo>
                      <a:pt x="191" y="5"/>
                    </a:lnTo>
                    <a:lnTo>
                      <a:pt x="5" y="151"/>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2" name="Rectangle 334"/>
              <p:cNvSpPr>
                <a:spLocks noChangeArrowheads="1"/>
              </p:cNvSpPr>
              <p:nvPr userDrawn="1"/>
            </p:nvSpPr>
            <p:spPr bwMode="auto">
              <a:xfrm>
                <a:off x="-18" y="1728"/>
                <a:ext cx="9" cy="253"/>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3" name="Freeform 335"/>
              <p:cNvSpPr>
                <a:spLocks/>
              </p:cNvSpPr>
              <p:nvPr userDrawn="1"/>
            </p:nvSpPr>
            <p:spPr bwMode="auto">
              <a:xfrm>
                <a:off x="-13" y="89"/>
                <a:ext cx="526" cy="183"/>
              </a:xfrm>
              <a:custGeom>
                <a:avLst/>
                <a:gdLst>
                  <a:gd name="T0" fmla="*/ 4 w 526"/>
                  <a:gd name="T1" fmla="*/ 183 h 183"/>
                  <a:gd name="T2" fmla="*/ 0 w 526"/>
                  <a:gd name="T3" fmla="*/ 176 h 183"/>
                  <a:gd name="T4" fmla="*/ 523 w 526"/>
                  <a:gd name="T5" fmla="*/ 0 h 183"/>
                  <a:gd name="T6" fmla="*/ 526 w 526"/>
                  <a:gd name="T7" fmla="*/ 7 h 183"/>
                  <a:gd name="T8" fmla="*/ 4 w 526"/>
                  <a:gd name="T9" fmla="*/ 183 h 183"/>
                </a:gdLst>
                <a:ahLst/>
                <a:cxnLst>
                  <a:cxn ang="0">
                    <a:pos x="T0" y="T1"/>
                  </a:cxn>
                  <a:cxn ang="0">
                    <a:pos x="T2" y="T3"/>
                  </a:cxn>
                  <a:cxn ang="0">
                    <a:pos x="T4" y="T5"/>
                  </a:cxn>
                  <a:cxn ang="0">
                    <a:pos x="T6" y="T7"/>
                  </a:cxn>
                  <a:cxn ang="0">
                    <a:pos x="T8" y="T9"/>
                  </a:cxn>
                </a:cxnLst>
                <a:rect l="0" t="0" r="r" b="b"/>
                <a:pathLst>
                  <a:path w="526" h="183">
                    <a:moveTo>
                      <a:pt x="4" y="183"/>
                    </a:moveTo>
                    <a:lnTo>
                      <a:pt x="0" y="176"/>
                    </a:lnTo>
                    <a:lnTo>
                      <a:pt x="523" y="0"/>
                    </a:lnTo>
                    <a:lnTo>
                      <a:pt x="526" y="7"/>
                    </a:lnTo>
                    <a:lnTo>
                      <a:pt x="4" y="183"/>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4" name="Freeform 336"/>
              <p:cNvSpPr>
                <a:spLocks/>
              </p:cNvSpPr>
              <p:nvPr userDrawn="1"/>
            </p:nvSpPr>
            <p:spPr bwMode="auto">
              <a:xfrm>
                <a:off x="-704" y="630"/>
                <a:ext cx="362" cy="182"/>
              </a:xfrm>
              <a:custGeom>
                <a:avLst/>
                <a:gdLst>
                  <a:gd name="T0" fmla="*/ 359 w 362"/>
                  <a:gd name="T1" fmla="*/ 182 h 182"/>
                  <a:gd name="T2" fmla="*/ 0 w 362"/>
                  <a:gd name="T3" fmla="*/ 7 h 182"/>
                  <a:gd name="T4" fmla="*/ 3 w 362"/>
                  <a:gd name="T5" fmla="*/ 0 h 182"/>
                  <a:gd name="T6" fmla="*/ 362 w 362"/>
                  <a:gd name="T7" fmla="*/ 175 h 182"/>
                  <a:gd name="T8" fmla="*/ 359 w 362"/>
                  <a:gd name="T9" fmla="*/ 182 h 182"/>
                </a:gdLst>
                <a:ahLst/>
                <a:cxnLst>
                  <a:cxn ang="0">
                    <a:pos x="T0" y="T1"/>
                  </a:cxn>
                  <a:cxn ang="0">
                    <a:pos x="T2" y="T3"/>
                  </a:cxn>
                  <a:cxn ang="0">
                    <a:pos x="T4" y="T5"/>
                  </a:cxn>
                  <a:cxn ang="0">
                    <a:pos x="T6" y="T7"/>
                  </a:cxn>
                  <a:cxn ang="0">
                    <a:pos x="T8" y="T9"/>
                  </a:cxn>
                </a:cxnLst>
                <a:rect l="0" t="0" r="r" b="b"/>
                <a:pathLst>
                  <a:path w="362" h="182">
                    <a:moveTo>
                      <a:pt x="359" y="182"/>
                    </a:moveTo>
                    <a:lnTo>
                      <a:pt x="0" y="7"/>
                    </a:lnTo>
                    <a:lnTo>
                      <a:pt x="3" y="0"/>
                    </a:lnTo>
                    <a:lnTo>
                      <a:pt x="362" y="175"/>
                    </a:lnTo>
                    <a:lnTo>
                      <a:pt x="359" y="182"/>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5" name="Freeform 337"/>
              <p:cNvSpPr>
                <a:spLocks/>
              </p:cNvSpPr>
              <p:nvPr userDrawn="1"/>
            </p:nvSpPr>
            <p:spPr bwMode="auto">
              <a:xfrm>
                <a:off x="283" y="97"/>
                <a:ext cx="237" cy="358"/>
              </a:xfrm>
              <a:custGeom>
                <a:avLst/>
                <a:gdLst>
                  <a:gd name="T0" fmla="*/ 7 w 237"/>
                  <a:gd name="T1" fmla="*/ 358 h 358"/>
                  <a:gd name="T2" fmla="*/ 0 w 237"/>
                  <a:gd name="T3" fmla="*/ 353 h 358"/>
                  <a:gd name="T4" fmla="*/ 228 w 237"/>
                  <a:gd name="T5" fmla="*/ 0 h 358"/>
                  <a:gd name="T6" fmla="*/ 237 w 237"/>
                  <a:gd name="T7" fmla="*/ 4 h 358"/>
                  <a:gd name="T8" fmla="*/ 7 w 237"/>
                  <a:gd name="T9" fmla="*/ 358 h 358"/>
                </a:gdLst>
                <a:ahLst/>
                <a:cxnLst>
                  <a:cxn ang="0">
                    <a:pos x="T0" y="T1"/>
                  </a:cxn>
                  <a:cxn ang="0">
                    <a:pos x="T2" y="T3"/>
                  </a:cxn>
                  <a:cxn ang="0">
                    <a:pos x="T4" y="T5"/>
                  </a:cxn>
                  <a:cxn ang="0">
                    <a:pos x="T6" y="T7"/>
                  </a:cxn>
                  <a:cxn ang="0">
                    <a:pos x="T8" y="T9"/>
                  </a:cxn>
                </a:cxnLst>
                <a:rect l="0" t="0" r="r" b="b"/>
                <a:pathLst>
                  <a:path w="237" h="358">
                    <a:moveTo>
                      <a:pt x="7" y="358"/>
                    </a:moveTo>
                    <a:lnTo>
                      <a:pt x="0" y="353"/>
                    </a:lnTo>
                    <a:lnTo>
                      <a:pt x="228" y="0"/>
                    </a:lnTo>
                    <a:lnTo>
                      <a:pt x="237" y="4"/>
                    </a:lnTo>
                    <a:lnTo>
                      <a:pt x="7" y="358"/>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6" name="Freeform 338"/>
              <p:cNvSpPr>
                <a:spLocks/>
              </p:cNvSpPr>
              <p:nvPr userDrawn="1"/>
            </p:nvSpPr>
            <p:spPr bwMode="auto">
              <a:xfrm>
                <a:off x="501" y="96"/>
                <a:ext cx="856" cy="763"/>
              </a:xfrm>
              <a:custGeom>
                <a:avLst/>
                <a:gdLst>
                  <a:gd name="T0" fmla="*/ 851 w 856"/>
                  <a:gd name="T1" fmla="*/ 763 h 763"/>
                  <a:gd name="T2" fmla="*/ 0 w 856"/>
                  <a:gd name="T3" fmla="*/ 6 h 763"/>
                  <a:gd name="T4" fmla="*/ 5 w 856"/>
                  <a:gd name="T5" fmla="*/ 0 h 763"/>
                  <a:gd name="T6" fmla="*/ 856 w 856"/>
                  <a:gd name="T7" fmla="*/ 758 h 763"/>
                  <a:gd name="T8" fmla="*/ 851 w 856"/>
                  <a:gd name="T9" fmla="*/ 763 h 763"/>
                </a:gdLst>
                <a:ahLst/>
                <a:cxnLst>
                  <a:cxn ang="0">
                    <a:pos x="T0" y="T1"/>
                  </a:cxn>
                  <a:cxn ang="0">
                    <a:pos x="T2" y="T3"/>
                  </a:cxn>
                  <a:cxn ang="0">
                    <a:pos x="T4" y="T5"/>
                  </a:cxn>
                  <a:cxn ang="0">
                    <a:pos x="T6" y="T7"/>
                  </a:cxn>
                  <a:cxn ang="0">
                    <a:pos x="T8" y="T9"/>
                  </a:cxn>
                </a:cxnLst>
                <a:rect l="0" t="0" r="r" b="b"/>
                <a:pathLst>
                  <a:path w="856" h="763">
                    <a:moveTo>
                      <a:pt x="851" y="763"/>
                    </a:moveTo>
                    <a:lnTo>
                      <a:pt x="0" y="6"/>
                    </a:lnTo>
                    <a:lnTo>
                      <a:pt x="5" y="0"/>
                    </a:lnTo>
                    <a:lnTo>
                      <a:pt x="856" y="758"/>
                    </a:lnTo>
                    <a:lnTo>
                      <a:pt x="851" y="763"/>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7" name="Freeform 339"/>
              <p:cNvSpPr>
                <a:spLocks/>
              </p:cNvSpPr>
              <p:nvPr userDrawn="1"/>
            </p:nvSpPr>
            <p:spPr bwMode="auto">
              <a:xfrm>
                <a:off x="441" y="57"/>
                <a:ext cx="114" cy="106"/>
              </a:xfrm>
              <a:custGeom>
                <a:avLst/>
                <a:gdLst>
                  <a:gd name="T0" fmla="*/ 41 w 68"/>
                  <a:gd name="T1" fmla="*/ 63 h 63"/>
                  <a:gd name="T2" fmla="*/ 13 w 68"/>
                  <a:gd name="T3" fmla="*/ 51 h 63"/>
                  <a:gd name="T4" fmla="*/ 0 w 68"/>
                  <a:gd name="T5" fmla="*/ 23 h 63"/>
                  <a:gd name="T6" fmla="*/ 6 w 68"/>
                  <a:gd name="T7" fmla="*/ 0 h 63"/>
                  <a:gd name="T8" fmla="*/ 8 w 68"/>
                  <a:gd name="T9" fmla="*/ 2 h 63"/>
                  <a:gd name="T10" fmla="*/ 3 w 68"/>
                  <a:gd name="T11" fmla="*/ 23 h 63"/>
                  <a:gd name="T12" fmla="*/ 15 w 68"/>
                  <a:gd name="T13" fmla="*/ 49 h 63"/>
                  <a:gd name="T14" fmla="*/ 42 w 68"/>
                  <a:gd name="T15" fmla="*/ 60 h 63"/>
                  <a:gd name="T16" fmla="*/ 66 w 68"/>
                  <a:gd name="T17" fmla="*/ 50 h 63"/>
                  <a:gd name="T18" fmla="*/ 68 w 68"/>
                  <a:gd name="T19" fmla="*/ 52 h 63"/>
                  <a:gd name="T20" fmla="*/ 42 w 68"/>
                  <a:gd name="T21" fmla="*/ 63 h 63"/>
                  <a:gd name="T22" fmla="*/ 41 w 68"/>
                  <a:gd name="T23"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8" h="63">
                    <a:moveTo>
                      <a:pt x="41" y="63"/>
                    </a:moveTo>
                    <a:cubicBezTo>
                      <a:pt x="31" y="63"/>
                      <a:pt x="21" y="59"/>
                      <a:pt x="13" y="51"/>
                    </a:cubicBezTo>
                    <a:cubicBezTo>
                      <a:pt x="5" y="44"/>
                      <a:pt x="0" y="34"/>
                      <a:pt x="0" y="23"/>
                    </a:cubicBezTo>
                    <a:cubicBezTo>
                      <a:pt x="0" y="15"/>
                      <a:pt x="2" y="7"/>
                      <a:pt x="6" y="0"/>
                    </a:cubicBezTo>
                    <a:cubicBezTo>
                      <a:pt x="8" y="2"/>
                      <a:pt x="8" y="2"/>
                      <a:pt x="8" y="2"/>
                    </a:cubicBezTo>
                    <a:cubicBezTo>
                      <a:pt x="4" y="8"/>
                      <a:pt x="3" y="15"/>
                      <a:pt x="3" y="23"/>
                    </a:cubicBezTo>
                    <a:cubicBezTo>
                      <a:pt x="3" y="33"/>
                      <a:pt x="7" y="42"/>
                      <a:pt x="15" y="49"/>
                    </a:cubicBezTo>
                    <a:cubicBezTo>
                      <a:pt x="22" y="56"/>
                      <a:pt x="32" y="60"/>
                      <a:pt x="42" y="60"/>
                    </a:cubicBezTo>
                    <a:cubicBezTo>
                      <a:pt x="51" y="60"/>
                      <a:pt x="60" y="56"/>
                      <a:pt x="66" y="50"/>
                    </a:cubicBezTo>
                    <a:cubicBezTo>
                      <a:pt x="68" y="52"/>
                      <a:pt x="68" y="52"/>
                      <a:pt x="68" y="52"/>
                    </a:cubicBezTo>
                    <a:cubicBezTo>
                      <a:pt x="61" y="59"/>
                      <a:pt x="52" y="62"/>
                      <a:pt x="42" y="63"/>
                    </a:cubicBezTo>
                    <a:cubicBezTo>
                      <a:pt x="42" y="63"/>
                      <a:pt x="42" y="63"/>
                      <a:pt x="41" y="63"/>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8" name="Freeform 340"/>
              <p:cNvSpPr>
                <a:spLocks/>
              </p:cNvSpPr>
              <p:nvPr userDrawn="1"/>
            </p:nvSpPr>
            <p:spPr bwMode="auto">
              <a:xfrm>
                <a:off x="469" y="23"/>
                <a:ext cx="99" cy="34"/>
              </a:xfrm>
              <a:custGeom>
                <a:avLst/>
                <a:gdLst>
                  <a:gd name="T0" fmla="*/ 56 w 59"/>
                  <a:gd name="T1" fmla="*/ 20 h 20"/>
                  <a:gd name="T2" fmla="*/ 23 w 59"/>
                  <a:gd name="T3" fmla="*/ 3 h 20"/>
                  <a:gd name="T4" fmla="*/ 2 w 59"/>
                  <a:gd name="T5" fmla="*/ 10 h 20"/>
                  <a:gd name="T6" fmla="*/ 0 w 59"/>
                  <a:gd name="T7" fmla="*/ 8 h 20"/>
                  <a:gd name="T8" fmla="*/ 23 w 59"/>
                  <a:gd name="T9" fmla="*/ 0 h 20"/>
                  <a:gd name="T10" fmla="*/ 59 w 59"/>
                  <a:gd name="T11" fmla="*/ 19 h 20"/>
                  <a:gd name="T12" fmla="*/ 56 w 59"/>
                  <a:gd name="T13" fmla="*/ 20 h 20"/>
                </a:gdLst>
                <a:ahLst/>
                <a:cxnLst>
                  <a:cxn ang="0">
                    <a:pos x="T0" y="T1"/>
                  </a:cxn>
                  <a:cxn ang="0">
                    <a:pos x="T2" y="T3"/>
                  </a:cxn>
                  <a:cxn ang="0">
                    <a:pos x="T4" y="T5"/>
                  </a:cxn>
                  <a:cxn ang="0">
                    <a:pos x="T6" y="T7"/>
                  </a:cxn>
                  <a:cxn ang="0">
                    <a:pos x="T8" y="T9"/>
                  </a:cxn>
                  <a:cxn ang="0">
                    <a:pos x="T10" y="T11"/>
                  </a:cxn>
                  <a:cxn ang="0">
                    <a:pos x="T12" y="T13"/>
                  </a:cxn>
                </a:cxnLst>
                <a:rect l="0" t="0" r="r" b="b"/>
                <a:pathLst>
                  <a:path w="59" h="20">
                    <a:moveTo>
                      <a:pt x="56" y="20"/>
                    </a:moveTo>
                    <a:cubicBezTo>
                      <a:pt x="49" y="9"/>
                      <a:pt x="36" y="3"/>
                      <a:pt x="23" y="3"/>
                    </a:cubicBezTo>
                    <a:cubicBezTo>
                      <a:pt x="15" y="3"/>
                      <a:pt x="8" y="6"/>
                      <a:pt x="2" y="10"/>
                    </a:cubicBezTo>
                    <a:cubicBezTo>
                      <a:pt x="0" y="8"/>
                      <a:pt x="0" y="8"/>
                      <a:pt x="0" y="8"/>
                    </a:cubicBezTo>
                    <a:cubicBezTo>
                      <a:pt x="7" y="3"/>
                      <a:pt x="15" y="0"/>
                      <a:pt x="23" y="0"/>
                    </a:cubicBezTo>
                    <a:cubicBezTo>
                      <a:pt x="37" y="0"/>
                      <a:pt x="51" y="7"/>
                      <a:pt x="59" y="19"/>
                    </a:cubicBezTo>
                    <a:lnTo>
                      <a:pt x="56" y="20"/>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9" name="Freeform 341"/>
              <p:cNvSpPr>
                <a:spLocks/>
              </p:cNvSpPr>
              <p:nvPr userDrawn="1"/>
            </p:nvSpPr>
            <p:spPr bwMode="auto">
              <a:xfrm>
                <a:off x="419" y="-2"/>
                <a:ext cx="102" cy="72"/>
              </a:xfrm>
              <a:custGeom>
                <a:avLst/>
                <a:gdLst>
                  <a:gd name="T0" fmla="*/ 5 w 61"/>
                  <a:gd name="T1" fmla="*/ 43 h 43"/>
                  <a:gd name="T2" fmla="*/ 0 w 61"/>
                  <a:gd name="T3" fmla="*/ 42 h 43"/>
                  <a:gd name="T4" fmla="*/ 53 w 61"/>
                  <a:gd name="T5" fmla="*/ 1 h 43"/>
                  <a:gd name="T6" fmla="*/ 61 w 61"/>
                  <a:gd name="T7" fmla="*/ 1 h 43"/>
                  <a:gd name="T8" fmla="*/ 61 w 61"/>
                  <a:gd name="T9" fmla="*/ 6 h 43"/>
                  <a:gd name="T10" fmla="*/ 53 w 61"/>
                  <a:gd name="T11" fmla="*/ 5 h 43"/>
                  <a:gd name="T12" fmla="*/ 5 w 61"/>
                  <a:gd name="T13" fmla="*/ 43 h 43"/>
                </a:gdLst>
                <a:ahLst/>
                <a:cxnLst>
                  <a:cxn ang="0">
                    <a:pos x="T0" y="T1"/>
                  </a:cxn>
                  <a:cxn ang="0">
                    <a:pos x="T2" y="T3"/>
                  </a:cxn>
                  <a:cxn ang="0">
                    <a:pos x="T4" y="T5"/>
                  </a:cxn>
                  <a:cxn ang="0">
                    <a:pos x="T6" y="T7"/>
                  </a:cxn>
                  <a:cxn ang="0">
                    <a:pos x="T8" y="T9"/>
                  </a:cxn>
                  <a:cxn ang="0">
                    <a:pos x="T10" y="T11"/>
                  </a:cxn>
                  <a:cxn ang="0">
                    <a:pos x="T12" y="T13"/>
                  </a:cxn>
                </a:cxnLst>
                <a:rect l="0" t="0" r="r" b="b"/>
                <a:pathLst>
                  <a:path w="61" h="43">
                    <a:moveTo>
                      <a:pt x="5" y="43"/>
                    </a:moveTo>
                    <a:cubicBezTo>
                      <a:pt x="0" y="42"/>
                      <a:pt x="0" y="42"/>
                      <a:pt x="0" y="42"/>
                    </a:cubicBezTo>
                    <a:cubicBezTo>
                      <a:pt x="7" y="18"/>
                      <a:pt x="28" y="1"/>
                      <a:pt x="53" y="1"/>
                    </a:cubicBezTo>
                    <a:cubicBezTo>
                      <a:pt x="56" y="0"/>
                      <a:pt x="59" y="1"/>
                      <a:pt x="61" y="1"/>
                    </a:cubicBezTo>
                    <a:cubicBezTo>
                      <a:pt x="61" y="6"/>
                      <a:pt x="61" y="6"/>
                      <a:pt x="61" y="6"/>
                    </a:cubicBezTo>
                    <a:cubicBezTo>
                      <a:pt x="58" y="5"/>
                      <a:pt x="56" y="5"/>
                      <a:pt x="53" y="5"/>
                    </a:cubicBezTo>
                    <a:cubicBezTo>
                      <a:pt x="31" y="6"/>
                      <a:pt x="11" y="22"/>
                      <a:pt x="5" y="43"/>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0" name="Freeform 342"/>
              <p:cNvSpPr>
                <a:spLocks/>
              </p:cNvSpPr>
              <p:nvPr userDrawn="1"/>
            </p:nvSpPr>
            <p:spPr bwMode="auto">
              <a:xfrm>
                <a:off x="476" y="13"/>
                <a:ext cx="129" cy="173"/>
              </a:xfrm>
              <a:custGeom>
                <a:avLst/>
                <a:gdLst>
                  <a:gd name="T0" fmla="*/ 20 w 77"/>
                  <a:gd name="T1" fmla="*/ 103 h 103"/>
                  <a:gd name="T2" fmla="*/ 0 w 77"/>
                  <a:gd name="T3" fmla="*/ 100 h 103"/>
                  <a:gd name="T4" fmla="*/ 2 w 77"/>
                  <a:gd name="T5" fmla="*/ 95 h 103"/>
                  <a:gd name="T6" fmla="*/ 22 w 77"/>
                  <a:gd name="T7" fmla="*/ 99 h 103"/>
                  <a:gd name="T8" fmla="*/ 58 w 77"/>
                  <a:gd name="T9" fmla="*/ 83 h 103"/>
                  <a:gd name="T10" fmla="*/ 72 w 77"/>
                  <a:gd name="T11" fmla="*/ 46 h 103"/>
                  <a:gd name="T12" fmla="*/ 47 w 77"/>
                  <a:gd name="T13" fmla="*/ 4 h 103"/>
                  <a:gd name="T14" fmla="*/ 50 w 77"/>
                  <a:gd name="T15" fmla="*/ 0 h 103"/>
                  <a:gd name="T16" fmla="*/ 76 w 77"/>
                  <a:gd name="T17" fmla="*/ 46 h 103"/>
                  <a:gd name="T18" fmla="*/ 61 w 77"/>
                  <a:gd name="T19" fmla="*/ 86 h 103"/>
                  <a:gd name="T20" fmla="*/ 22 w 77"/>
                  <a:gd name="T21" fmla="*/ 103 h 103"/>
                  <a:gd name="T22" fmla="*/ 20 w 77"/>
                  <a:gd name="T23" fmla="*/ 10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 h="103">
                    <a:moveTo>
                      <a:pt x="20" y="103"/>
                    </a:moveTo>
                    <a:cubicBezTo>
                      <a:pt x="13" y="103"/>
                      <a:pt x="7" y="102"/>
                      <a:pt x="0" y="100"/>
                    </a:cubicBezTo>
                    <a:cubicBezTo>
                      <a:pt x="2" y="95"/>
                      <a:pt x="2" y="95"/>
                      <a:pt x="2" y="95"/>
                    </a:cubicBezTo>
                    <a:cubicBezTo>
                      <a:pt x="8" y="98"/>
                      <a:pt x="15" y="99"/>
                      <a:pt x="22" y="99"/>
                    </a:cubicBezTo>
                    <a:cubicBezTo>
                      <a:pt x="36" y="98"/>
                      <a:pt x="48" y="92"/>
                      <a:pt x="58" y="83"/>
                    </a:cubicBezTo>
                    <a:cubicBezTo>
                      <a:pt x="67" y="73"/>
                      <a:pt x="72" y="60"/>
                      <a:pt x="72" y="46"/>
                    </a:cubicBezTo>
                    <a:cubicBezTo>
                      <a:pt x="71" y="29"/>
                      <a:pt x="62" y="13"/>
                      <a:pt x="47" y="4"/>
                    </a:cubicBezTo>
                    <a:cubicBezTo>
                      <a:pt x="50" y="0"/>
                      <a:pt x="50" y="0"/>
                      <a:pt x="50" y="0"/>
                    </a:cubicBezTo>
                    <a:cubicBezTo>
                      <a:pt x="66" y="10"/>
                      <a:pt x="76" y="27"/>
                      <a:pt x="76" y="46"/>
                    </a:cubicBezTo>
                    <a:cubicBezTo>
                      <a:pt x="77" y="61"/>
                      <a:pt x="71" y="75"/>
                      <a:pt x="61" y="86"/>
                    </a:cubicBezTo>
                    <a:cubicBezTo>
                      <a:pt x="51" y="97"/>
                      <a:pt x="37" y="103"/>
                      <a:pt x="22" y="103"/>
                    </a:cubicBezTo>
                    <a:cubicBezTo>
                      <a:pt x="22" y="103"/>
                      <a:pt x="21" y="103"/>
                      <a:pt x="20" y="103"/>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1" name="Freeform 343"/>
              <p:cNvSpPr>
                <a:spLocks/>
              </p:cNvSpPr>
              <p:nvPr userDrawn="1"/>
            </p:nvSpPr>
            <p:spPr bwMode="auto">
              <a:xfrm>
                <a:off x="944" y="857"/>
                <a:ext cx="402" cy="239"/>
              </a:xfrm>
              <a:custGeom>
                <a:avLst/>
                <a:gdLst>
                  <a:gd name="T0" fmla="*/ 5 w 402"/>
                  <a:gd name="T1" fmla="*/ 239 h 239"/>
                  <a:gd name="T2" fmla="*/ 0 w 402"/>
                  <a:gd name="T3" fmla="*/ 232 h 239"/>
                  <a:gd name="T4" fmla="*/ 397 w 402"/>
                  <a:gd name="T5" fmla="*/ 0 h 239"/>
                  <a:gd name="T6" fmla="*/ 402 w 402"/>
                  <a:gd name="T7" fmla="*/ 7 h 239"/>
                  <a:gd name="T8" fmla="*/ 5 w 402"/>
                  <a:gd name="T9" fmla="*/ 239 h 239"/>
                </a:gdLst>
                <a:ahLst/>
                <a:cxnLst>
                  <a:cxn ang="0">
                    <a:pos x="T0" y="T1"/>
                  </a:cxn>
                  <a:cxn ang="0">
                    <a:pos x="T2" y="T3"/>
                  </a:cxn>
                  <a:cxn ang="0">
                    <a:pos x="T4" y="T5"/>
                  </a:cxn>
                  <a:cxn ang="0">
                    <a:pos x="T6" y="T7"/>
                  </a:cxn>
                  <a:cxn ang="0">
                    <a:pos x="T8" y="T9"/>
                  </a:cxn>
                </a:cxnLst>
                <a:rect l="0" t="0" r="r" b="b"/>
                <a:pathLst>
                  <a:path w="402" h="239">
                    <a:moveTo>
                      <a:pt x="5" y="239"/>
                    </a:moveTo>
                    <a:lnTo>
                      <a:pt x="0" y="232"/>
                    </a:lnTo>
                    <a:lnTo>
                      <a:pt x="397" y="0"/>
                    </a:lnTo>
                    <a:lnTo>
                      <a:pt x="402" y="7"/>
                    </a:lnTo>
                    <a:lnTo>
                      <a:pt x="5" y="239"/>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2" name="Freeform 344"/>
              <p:cNvSpPr>
                <a:spLocks/>
              </p:cNvSpPr>
              <p:nvPr userDrawn="1"/>
            </p:nvSpPr>
            <p:spPr bwMode="auto">
              <a:xfrm>
                <a:off x="933" y="855"/>
                <a:ext cx="414" cy="1007"/>
              </a:xfrm>
              <a:custGeom>
                <a:avLst/>
                <a:gdLst>
                  <a:gd name="T0" fmla="*/ 6 w 414"/>
                  <a:gd name="T1" fmla="*/ 1007 h 1007"/>
                  <a:gd name="T2" fmla="*/ 0 w 414"/>
                  <a:gd name="T3" fmla="*/ 1004 h 1007"/>
                  <a:gd name="T4" fmla="*/ 408 w 414"/>
                  <a:gd name="T5" fmla="*/ 0 h 1007"/>
                  <a:gd name="T6" fmla="*/ 414 w 414"/>
                  <a:gd name="T7" fmla="*/ 4 h 1007"/>
                  <a:gd name="T8" fmla="*/ 6 w 414"/>
                  <a:gd name="T9" fmla="*/ 1007 h 1007"/>
                </a:gdLst>
                <a:ahLst/>
                <a:cxnLst>
                  <a:cxn ang="0">
                    <a:pos x="T0" y="T1"/>
                  </a:cxn>
                  <a:cxn ang="0">
                    <a:pos x="T2" y="T3"/>
                  </a:cxn>
                  <a:cxn ang="0">
                    <a:pos x="T4" y="T5"/>
                  </a:cxn>
                  <a:cxn ang="0">
                    <a:pos x="T6" y="T7"/>
                  </a:cxn>
                  <a:cxn ang="0">
                    <a:pos x="T8" y="T9"/>
                  </a:cxn>
                </a:cxnLst>
                <a:rect l="0" t="0" r="r" b="b"/>
                <a:pathLst>
                  <a:path w="414" h="1007">
                    <a:moveTo>
                      <a:pt x="6" y="1007"/>
                    </a:moveTo>
                    <a:lnTo>
                      <a:pt x="0" y="1004"/>
                    </a:lnTo>
                    <a:lnTo>
                      <a:pt x="408" y="0"/>
                    </a:lnTo>
                    <a:lnTo>
                      <a:pt x="414" y="4"/>
                    </a:lnTo>
                    <a:lnTo>
                      <a:pt x="6" y="1007"/>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3" name="Freeform 345"/>
              <p:cNvSpPr>
                <a:spLocks/>
              </p:cNvSpPr>
              <p:nvPr userDrawn="1"/>
            </p:nvSpPr>
            <p:spPr bwMode="auto">
              <a:xfrm>
                <a:off x="1314" y="610"/>
                <a:ext cx="33" cy="247"/>
              </a:xfrm>
              <a:custGeom>
                <a:avLst/>
                <a:gdLst>
                  <a:gd name="T0" fmla="*/ 25 w 33"/>
                  <a:gd name="T1" fmla="*/ 247 h 247"/>
                  <a:gd name="T2" fmla="*/ 0 w 33"/>
                  <a:gd name="T3" fmla="*/ 0 h 247"/>
                  <a:gd name="T4" fmla="*/ 8 w 33"/>
                  <a:gd name="T5" fmla="*/ 0 h 247"/>
                  <a:gd name="T6" fmla="*/ 33 w 33"/>
                  <a:gd name="T7" fmla="*/ 245 h 247"/>
                  <a:gd name="T8" fmla="*/ 25 w 33"/>
                  <a:gd name="T9" fmla="*/ 247 h 247"/>
                </a:gdLst>
                <a:ahLst/>
                <a:cxnLst>
                  <a:cxn ang="0">
                    <a:pos x="T0" y="T1"/>
                  </a:cxn>
                  <a:cxn ang="0">
                    <a:pos x="T2" y="T3"/>
                  </a:cxn>
                  <a:cxn ang="0">
                    <a:pos x="T4" y="T5"/>
                  </a:cxn>
                  <a:cxn ang="0">
                    <a:pos x="T6" y="T7"/>
                  </a:cxn>
                  <a:cxn ang="0">
                    <a:pos x="T8" y="T9"/>
                  </a:cxn>
                </a:cxnLst>
                <a:rect l="0" t="0" r="r" b="b"/>
                <a:pathLst>
                  <a:path w="33" h="247">
                    <a:moveTo>
                      <a:pt x="25" y="247"/>
                    </a:moveTo>
                    <a:lnTo>
                      <a:pt x="0" y="0"/>
                    </a:lnTo>
                    <a:lnTo>
                      <a:pt x="8" y="0"/>
                    </a:lnTo>
                    <a:lnTo>
                      <a:pt x="33" y="245"/>
                    </a:lnTo>
                    <a:lnTo>
                      <a:pt x="25" y="247"/>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4" name="Freeform 346"/>
              <p:cNvSpPr>
                <a:spLocks/>
              </p:cNvSpPr>
              <p:nvPr userDrawn="1"/>
            </p:nvSpPr>
            <p:spPr bwMode="auto">
              <a:xfrm>
                <a:off x="578" y="1428"/>
                <a:ext cx="363" cy="426"/>
              </a:xfrm>
              <a:custGeom>
                <a:avLst/>
                <a:gdLst>
                  <a:gd name="T0" fmla="*/ 356 w 363"/>
                  <a:gd name="T1" fmla="*/ 426 h 426"/>
                  <a:gd name="T2" fmla="*/ 0 w 363"/>
                  <a:gd name="T3" fmla="*/ 7 h 426"/>
                  <a:gd name="T4" fmla="*/ 5 w 363"/>
                  <a:gd name="T5" fmla="*/ 0 h 426"/>
                  <a:gd name="T6" fmla="*/ 363 w 363"/>
                  <a:gd name="T7" fmla="*/ 421 h 426"/>
                  <a:gd name="T8" fmla="*/ 356 w 363"/>
                  <a:gd name="T9" fmla="*/ 426 h 426"/>
                </a:gdLst>
                <a:ahLst/>
                <a:cxnLst>
                  <a:cxn ang="0">
                    <a:pos x="T0" y="T1"/>
                  </a:cxn>
                  <a:cxn ang="0">
                    <a:pos x="T2" y="T3"/>
                  </a:cxn>
                  <a:cxn ang="0">
                    <a:pos x="T4" y="T5"/>
                  </a:cxn>
                  <a:cxn ang="0">
                    <a:pos x="T6" y="T7"/>
                  </a:cxn>
                  <a:cxn ang="0">
                    <a:pos x="T8" y="T9"/>
                  </a:cxn>
                </a:cxnLst>
                <a:rect l="0" t="0" r="r" b="b"/>
                <a:pathLst>
                  <a:path w="363" h="426">
                    <a:moveTo>
                      <a:pt x="356" y="426"/>
                    </a:moveTo>
                    <a:lnTo>
                      <a:pt x="0" y="7"/>
                    </a:lnTo>
                    <a:lnTo>
                      <a:pt x="5" y="0"/>
                    </a:lnTo>
                    <a:lnTo>
                      <a:pt x="363" y="421"/>
                    </a:lnTo>
                    <a:lnTo>
                      <a:pt x="356" y="426"/>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5" name="Rectangle 347"/>
              <p:cNvSpPr>
                <a:spLocks noChangeArrowheads="1"/>
              </p:cNvSpPr>
              <p:nvPr userDrawn="1"/>
            </p:nvSpPr>
            <p:spPr bwMode="auto">
              <a:xfrm>
                <a:off x="696" y="1855"/>
                <a:ext cx="242" cy="9"/>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6" name="Freeform 348"/>
              <p:cNvSpPr>
                <a:spLocks/>
              </p:cNvSpPr>
              <p:nvPr userDrawn="1"/>
            </p:nvSpPr>
            <p:spPr bwMode="auto">
              <a:xfrm>
                <a:off x="931" y="1860"/>
                <a:ext cx="342" cy="273"/>
              </a:xfrm>
              <a:custGeom>
                <a:avLst/>
                <a:gdLst>
                  <a:gd name="T0" fmla="*/ 337 w 342"/>
                  <a:gd name="T1" fmla="*/ 273 h 273"/>
                  <a:gd name="T2" fmla="*/ 0 w 342"/>
                  <a:gd name="T3" fmla="*/ 7 h 273"/>
                  <a:gd name="T4" fmla="*/ 5 w 342"/>
                  <a:gd name="T5" fmla="*/ 0 h 273"/>
                  <a:gd name="T6" fmla="*/ 342 w 342"/>
                  <a:gd name="T7" fmla="*/ 268 h 273"/>
                  <a:gd name="T8" fmla="*/ 337 w 342"/>
                  <a:gd name="T9" fmla="*/ 273 h 273"/>
                </a:gdLst>
                <a:ahLst/>
                <a:cxnLst>
                  <a:cxn ang="0">
                    <a:pos x="T0" y="T1"/>
                  </a:cxn>
                  <a:cxn ang="0">
                    <a:pos x="T2" y="T3"/>
                  </a:cxn>
                  <a:cxn ang="0">
                    <a:pos x="T4" y="T5"/>
                  </a:cxn>
                  <a:cxn ang="0">
                    <a:pos x="T6" y="T7"/>
                  </a:cxn>
                  <a:cxn ang="0">
                    <a:pos x="T8" y="T9"/>
                  </a:cxn>
                </a:cxnLst>
                <a:rect l="0" t="0" r="r" b="b"/>
                <a:pathLst>
                  <a:path w="342" h="273">
                    <a:moveTo>
                      <a:pt x="337" y="273"/>
                    </a:moveTo>
                    <a:lnTo>
                      <a:pt x="0" y="7"/>
                    </a:lnTo>
                    <a:lnTo>
                      <a:pt x="5" y="0"/>
                    </a:lnTo>
                    <a:lnTo>
                      <a:pt x="342" y="268"/>
                    </a:lnTo>
                    <a:lnTo>
                      <a:pt x="337" y="273"/>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7" name="Freeform 349"/>
              <p:cNvSpPr>
                <a:spLocks/>
              </p:cNvSpPr>
              <p:nvPr userDrawn="1"/>
            </p:nvSpPr>
            <p:spPr bwMode="auto">
              <a:xfrm>
                <a:off x="941" y="1711"/>
                <a:ext cx="487" cy="148"/>
              </a:xfrm>
              <a:custGeom>
                <a:avLst/>
                <a:gdLst>
                  <a:gd name="T0" fmla="*/ 2 w 487"/>
                  <a:gd name="T1" fmla="*/ 148 h 148"/>
                  <a:gd name="T2" fmla="*/ 0 w 487"/>
                  <a:gd name="T3" fmla="*/ 139 h 148"/>
                  <a:gd name="T4" fmla="*/ 483 w 487"/>
                  <a:gd name="T5" fmla="*/ 0 h 148"/>
                  <a:gd name="T6" fmla="*/ 487 w 487"/>
                  <a:gd name="T7" fmla="*/ 8 h 148"/>
                  <a:gd name="T8" fmla="*/ 2 w 487"/>
                  <a:gd name="T9" fmla="*/ 148 h 148"/>
                </a:gdLst>
                <a:ahLst/>
                <a:cxnLst>
                  <a:cxn ang="0">
                    <a:pos x="T0" y="T1"/>
                  </a:cxn>
                  <a:cxn ang="0">
                    <a:pos x="T2" y="T3"/>
                  </a:cxn>
                  <a:cxn ang="0">
                    <a:pos x="T4" y="T5"/>
                  </a:cxn>
                  <a:cxn ang="0">
                    <a:pos x="T6" y="T7"/>
                  </a:cxn>
                  <a:cxn ang="0">
                    <a:pos x="T8" y="T9"/>
                  </a:cxn>
                </a:cxnLst>
                <a:rect l="0" t="0" r="r" b="b"/>
                <a:pathLst>
                  <a:path w="487" h="148">
                    <a:moveTo>
                      <a:pt x="2" y="148"/>
                    </a:moveTo>
                    <a:lnTo>
                      <a:pt x="0" y="139"/>
                    </a:lnTo>
                    <a:lnTo>
                      <a:pt x="483" y="0"/>
                    </a:lnTo>
                    <a:lnTo>
                      <a:pt x="487" y="8"/>
                    </a:lnTo>
                    <a:lnTo>
                      <a:pt x="2" y="148"/>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8" name="Freeform 350"/>
              <p:cNvSpPr>
                <a:spLocks/>
              </p:cNvSpPr>
              <p:nvPr userDrawn="1"/>
            </p:nvSpPr>
            <p:spPr bwMode="auto">
              <a:xfrm>
                <a:off x="5922" y="2961"/>
                <a:ext cx="124" cy="99"/>
              </a:xfrm>
              <a:custGeom>
                <a:avLst/>
                <a:gdLst>
                  <a:gd name="T0" fmla="*/ 31 w 74"/>
                  <a:gd name="T1" fmla="*/ 57 h 59"/>
                  <a:gd name="T2" fmla="*/ 19 w 74"/>
                  <a:gd name="T3" fmla="*/ 55 h 59"/>
                  <a:gd name="T4" fmla="*/ 0 w 74"/>
                  <a:gd name="T5" fmla="*/ 43 h 59"/>
                  <a:gd name="T6" fmla="*/ 2 w 74"/>
                  <a:gd name="T7" fmla="*/ 41 h 59"/>
                  <a:gd name="T8" fmla="*/ 20 w 74"/>
                  <a:gd name="T9" fmla="*/ 52 h 59"/>
                  <a:gd name="T10" fmla="*/ 68 w 74"/>
                  <a:gd name="T11" fmla="*/ 27 h 59"/>
                  <a:gd name="T12" fmla="*/ 67 w 74"/>
                  <a:gd name="T13" fmla="*/ 1 h 59"/>
                  <a:gd name="T14" fmla="*/ 70 w 74"/>
                  <a:gd name="T15" fmla="*/ 0 h 59"/>
                  <a:gd name="T16" fmla="*/ 71 w 74"/>
                  <a:gd name="T17" fmla="*/ 28 h 59"/>
                  <a:gd name="T18" fmla="*/ 31 w 74"/>
                  <a:gd name="T19" fmla="*/ 5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 h="59">
                    <a:moveTo>
                      <a:pt x="31" y="57"/>
                    </a:moveTo>
                    <a:cubicBezTo>
                      <a:pt x="27" y="57"/>
                      <a:pt x="23" y="57"/>
                      <a:pt x="19" y="55"/>
                    </a:cubicBezTo>
                    <a:cubicBezTo>
                      <a:pt x="12" y="53"/>
                      <a:pt x="5" y="49"/>
                      <a:pt x="0" y="43"/>
                    </a:cubicBezTo>
                    <a:cubicBezTo>
                      <a:pt x="2" y="41"/>
                      <a:pt x="2" y="41"/>
                      <a:pt x="2" y="41"/>
                    </a:cubicBezTo>
                    <a:cubicBezTo>
                      <a:pt x="7" y="46"/>
                      <a:pt x="13" y="50"/>
                      <a:pt x="20" y="52"/>
                    </a:cubicBezTo>
                    <a:cubicBezTo>
                      <a:pt x="40" y="59"/>
                      <a:pt x="62" y="47"/>
                      <a:pt x="68" y="27"/>
                    </a:cubicBezTo>
                    <a:cubicBezTo>
                      <a:pt x="71" y="19"/>
                      <a:pt x="70" y="9"/>
                      <a:pt x="67" y="1"/>
                    </a:cubicBezTo>
                    <a:cubicBezTo>
                      <a:pt x="70" y="0"/>
                      <a:pt x="70" y="0"/>
                      <a:pt x="70" y="0"/>
                    </a:cubicBezTo>
                    <a:cubicBezTo>
                      <a:pt x="73" y="9"/>
                      <a:pt x="74" y="19"/>
                      <a:pt x="71" y="28"/>
                    </a:cubicBezTo>
                    <a:cubicBezTo>
                      <a:pt x="65" y="46"/>
                      <a:pt x="49" y="57"/>
                      <a:pt x="31" y="57"/>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9" name="Freeform 351"/>
              <p:cNvSpPr>
                <a:spLocks/>
              </p:cNvSpPr>
              <p:nvPr userDrawn="1"/>
            </p:nvSpPr>
            <p:spPr bwMode="auto">
              <a:xfrm>
                <a:off x="5905" y="2921"/>
                <a:ext cx="54" cy="87"/>
              </a:xfrm>
              <a:custGeom>
                <a:avLst/>
                <a:gdLst>
                  <a:gd name="T0" fmla="*/ 2 w 32"/>
                  <a:gd name="T1" fmla="*/ 52 h 52"/>
                  <a:gd name="T2" fmla="*/ 2 w 32"/>
                  <a:gd name="T3" fmla="*/ 28 h 52"/>
                  <a:gd name="T4" fmla="*/ 31 w 32"/>
                  <a:gd name="T5" fmla="*/ 0 h 52"/>
                  <a:gd name="T6" fmla="*/ 32 w 32"/>
                  <a:gd name="T7" fmla="*/ 3 h 52"/>
                  <a:gd name="T8" fmla="*/ 5 w 32"/>
                  <a:gd name="T9" fmla="*/ 28 h 52"/>
                  <a:gd name="T10" fmla="*/ 5 w 32"/>
                  <a:gd name="T11" fmla="*/ 51 h 52"/>
                  <a:gd name="T12" fmla="*/ 2 w 32"/>
                  <a:gd name="T13" fmla="*/ 52 h 52"/>
                </a:gdLst>
                <a:ahLst/>
                <a:cxnLst>
                  <a:cxn ang="0">
                    <a:pos x="T0" y="T1"/>
                  </a:cxn>
                  <a:cxn ang="0">
                    <a:pos x="T2" y="T3"/>
                  </a:cxn>
                  <a:cxn ang="0">
                    <a:pos x="T4" y="T5"/>
                  </a:cxn>
                  <a:cxn ang="0">
                    <a:pos x="T6" y="T7"/>
                  </a:cxn>
                  <a:cxn ang="0">
                    <a:pos x="T8" y="T9"/>
                  </a:cxn>
                  <a:cxn ang="0">
                    <a:pos x="T10" y="T11"/>
                  </a:cxn>
                  <a:cxn ang="0">
                    <a:pos x="T12" y="T13"/>
                  </a:cxn>
                </a:cxnLst>
                <a:rect l="0" t="0" r="r" b="b"/>
                <a:pathLst>
                  <a:path w="32" h="52">
                    <a:moveTo>
                      <a:pt x="2" y="52"/>
                    </a:moveTo>
                    <a:cubicBezTo>
                      <a:pt x="0" y="44"/>
                      <a:pt x="0" y="35"/>
                      <a:pt x="2" y="28"/>
                    </a:cubicBezTo>
                    <a:cubicBezTo>
                      <a:pt x="6" y="14"/>
                      <a:pt x="17" y="4"/>
                      <a:pt x="31" y="0"/>
                    </a:cubicBezTo>
                    <a:cubicBezTo>
                      <a:pt x="32" y="3"/>
                      <a:pt x="32" y="3"/>
                      <a:pt x="32" y="3"/>
                    </a:cubicBezTo>
                    <a:cubicBezTo>
                      <a:pt x="19" y="6"/>
                      <a:pt x="9" y="16"/>
                      <a:pt x="5" y="28"/>
                    </a:cubicBezTo>
                    <a:cubicBezTo>
                      <a:pt x="3" y="36"/>
                      <a:pt x="3" y="44"/>
                      <a:pt x="5" y="51"/>
                    </a:cubicBezTo>
                    <a:lnTo>
                      <a:pt x="2" y="52"/>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0" name="Freeform 352"/>
              <p:cNvSpPr>
                <a:spLocks/>
              </p:cNvSpPr>
              <p:nvPr userDrawn="1"/>
            </p:nvSpPr>
            <p:spPr bwMode="auto">
              <a:xfrm>
                <a:off x="5873" y="2946"/>
                <a:ext cx="54" cy="119"/>
              </a:xfrm>
              <a:custGeom>
                <a:avLst/>
                <a:gdLst>
                  <a:gd name="T0" fmla="*/ 29 w 32"/>
                  <a:gd name="T1" fmla="*/ 71 h 71"/>
                  <a:gd name="T2" fmla="*/ 7 w 32"/>
                  <a:gd name="T3" fmla="*/ 8 h 71"/>
                  <a:gd name="T4" fmla="*/ 10 w 32"/>
                  <a:gd name="T5" fmla="*/ 0 h 71"/>
                  <a:gd name="T6" fmla="*/ 15 w 32"/>
                  <a:gd name="T7" fmla="*/ 2 h 71"/>
                  <a:gd name="T8" fmla="*/ 12 w 32"/>
                  <a:gd name="T9" fmla="*/ 9 h 71"/>
                  <a:gd name="T10" fmla="*/ 32 w 32"/>
                  <a:gd name="T11" fmla="*/ 67 h 71"/>
                  <a:gd name="T12" fmla="*/ 29 w 32"/>
                  <a:gd name="T13" fmla="*/ 71 h 71"/>
                </a:gdLst>
                <a:ahLst/>
                <a:cxnLst>
                  <a:cxn ang="0">
                    <a:pos x="T0" y="T1"/>
                  </a:cxn>
                  <a:cxn ang="0">
                    <a:pos x="T2" y="T3"/>
                  </a:cxn>
                  <a:cxn ang="0">
                    <a:pos x="T4" y="T5"/>
                  </a:cxn>
                  <a:cxn ang="0">
                    <a:pos x="T6" y="T7"/>
                  </a:cxn>
                  <a:cxn ang="0">
                    <a:pos x="T8" y="T9"/>
                  </a:cxn>
                  <a:cxn ang="0">
                    <a:pos x="T10" y="T11"/>
                  </a:cxn>
                  <a:cxn ang="0">
                    <a:pos x="T12" y="T13"/>
                  </a:cxn>
                </a:cxnLst>
                <a:rect l="0" t="0" r="r" b="b"/>
                <a:pathLst>
                  <a:path w="32" h="71">
                    <a:moveTo>
                      <a:pt x="29" y="71"/>
                    </a:moveTo>
                    <a:cubicBezTo>
                      <a:pt x="9" y="57"/>
                      <a:pt x="0" y="31"/>
                      <a:pt x="7" y="8"/>
                    </a:cubicBezTo>
                    <a:cubicBezTo>
                      <a:pt x="8" y="5"/>
                      <a:pt x="9" y="3"/>
                      <a:pt x="10" y="0"/>
                    </a:cubicBezTo>
                    <a:cubicBezTo>
                      <a:pt x="15" y="2"/>
                      <a:pt x="15" y="2"/>
                      <a:pt x="15" y="2"/>
                    </a:cubicBezTo>
                    <a:cubicBezTo>
                      <a:pt x="14" y="4"/>
                      <a:pt x="13" y="7"/>
                      <a:pt x="12" y="9"/>
                    </a:cubicBezTo>
                    <a:cubicBezTo>
                      <a:pt x="5" y="31"/>
                      <a:pt x="13" y="54"/>
                      <a:pt x="32" y="67"/>
                    </a:cubicBezTo>
                    <a:lnTo>
                      <a:pt x="29" y="71"/>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1" name="Freeform 353"/>
              <p:cNvSpPr>
                <a:spLocks/>
              </p:cNvSpPr>
              <p:nvPr userDrawn="1"/>
            </p:nvSpPr>
            <p:spPr bwMode="auto">
              <a:xfrm>
                <a:off x="5915" y="2887"/>
                <a:ext cx="165" cy="162"/>
              </a:xfrm>
              <a:custGeom>
                <a:avLst/>
                <a:gdLst>
                  <a:gd name="T0" fmla="*/ 78 w 98"/>
                  <a:gd name="T1" fmla="*/ 96 h 96"/>
                  <a:gd name="T2" fmla="*/ 75 w 98"/>
                  <a:gd name="T3" fmla="*/ 92 h 96"/>
                  <a:gd name="T4" fmla="*/ 84 w 98"/>
                  <a:gd name="T5" fmla="*/ 75 h 96"/>
                  <a:gd name="T6" fmla="*/ 51 w 98"/>
                  <a:gd name="T7" fmla="*/ 11 h 96"/>
                  <a:gd name="T8" fmla="*/ 3 w 98"/>
                  <a:gd name="T9" fmla="*/ 20 h 96"/>
                  <a:gd name="T10" fmla="*/ 0 w 98"/>
                  <a:gd name="T11" fmla="*/ 16 h 96"/>
                  <a:gd name="T12" fmla="*/ 52 w 98"/>
                  <a:gd name="T13" fmla="*/ 6 h 96"/>
                  <a:gd name="T14" fmla="*/ 89 w 98"/>
                  <a:gd name="T15" fmla="*/ 76 h 96"/>
                  <a:gd name="T16" fmla="*/ 78 w 98"/>
                  <a:gd name="T17"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96">
                    <a:moveTo>
                      <a:pt x="78" y="96"/>
                    </a:moveTo>
                    <a:cubicBezTo>
                      <a:pt x="75" y="92"/>
                      <a:pt x="75" y="92"/>
                      <a:pt x="75" y="92"/>
                    </a:cubicBezTo>
                    <a:cubicBezTo>
                      <a:pt x="79" y="87"/>
                      <a:pt x="82" y="81"/>
                      <a:pt x="84" y="75"/>
                    </a:cubicBezTo>
                    <a:cubicBezTo>
                      <a:pt x="93" y="48"/>
                      <a:pt x="78" y="19"/>
                      <a:pt x="51" y="11"/>
                    </a:cubicBezTo>
                    <a:cubicBezTo>
                      <a:pt x="34" y="6"/>
                      <a:pt x="16" y="9"/>
                      <a:pt x="3" y="20"/>
                    </a:cubicBezTo>
                    <a:cubicBezTo>
                      <a:pt x="0" y="16"/>
                      <a:pt x="0" y="16"/>
                      <a:pt x="0" y="16"/>
                    </a:cubicBezTo>
                    <a:cubicBezTo>
                      <a:pt x="15" y="4"/>
                      <a:pt x="34" y="0"/>
                      <a:pt x="52" y="6"/>
                    </a:cubicBezTo>
                    <a:cubicBezTo>
                      <a:pt x="82" y="15"/>
                      <a:pt x="98" y="47"/>
                      <a:pt x="89" y="76"/>
                    </a:cubicBezTo>
                    <a:cubicBezTo>
                      <a:pt x="87" y="83"/>
                      <a:pt x="83" y="90"/>
                      <a:pt x="78" y="96"/>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2" name="Freeform 354"/>
              <p:cNvSpPr>
                <a:spLocks noEditPoints="1"/>
              </p:cNvSpPr>
              <p:nvPr userDrawn="1"/>
            </p:nvSpPr>
            <p:spPr bwMode="auto">
              <a:xfrm>
                <a:off x="2499" y="1618"/>
                <a:ext cx="163" cy="163"/>
              </a:xfrm>
              <a:custGeom>
                <a:avLst/>
                <a:gdLst>
                  <a:gd name="T0" fmla="*/ 87 w 97"/>
                  <a:gd name="T1" fmla="*/ 0 h 97"/>
                  <a:gd name="T2" fmla="*/ 10 w 97"/>
                  <a:gd name="T3" fmla="*/ 0 h 97"/>
                  <a:gd name="T4" fmla="*/ 0 w 97"/>
                  <a:gd name="T5" fmla="*/ 10 h 97"/>
                  <a:gd name="T6" fmla="*/ 0 w 97"/>
                  <a:gd name="T7" fmla="*/ 87 h 97"/>
                  <a:gd name="T8" fmla="*/ 10 w 97"/>
                  <a:gd name="T9" fmla="*/ 97 h 97"/>
                  <a:gd name="T10" fmla="*/ 87 w 97"/>
                  <a:gd name="T11" fmla="*/ 97 h 97"/>
                  <a:gd name="T12" fmla="*/ 97 w 97"/>
                  <a:gd name="T13" fmla="*/ 87 h 97"/>
                  <a:gd name="T14" fmla="*/ 97 w 97"/>
                  <a:gd name="T15" fmla="*/ 10 h 97"/>
                  <a:gd name="T16" fmla="*/ 87 w 97"/>
                  <a:gd name="T17" fmla="*/ 0 h 97"/>
                  <a:gd name="T18" fmla="*/ 93 w 97"/>
                  <a:gd name="T19" fmla="*/ 87 h 97"/>
                  <a:gd name="T20" fmla="*/ 87 w 97"/>
                  <a:gd name="T21" fmla="*/ 93 h 97"/>
                  <a:gd name="T22" fmla="*/ 10 w 97"/>
                  <a:gd name="T23" fmla="*/ 93 h 97"/>
                  <a:gd name="T24" fmla="*/ 4 w 97"/>
                  <a:gd name="T25" fmla="*/ 87 h 97"/>
                  <a:gd name="T26" fmla="*/ 4 w 97"/>
                  <a:gd name="T27" fmla="*/ 76 h 97"/>
                  <a:gd name="T28" fmla="*/ 93 w 97"/>
                  <a:gd name="T29" fmla="*/ 76 h 97"/>
                  <a:gd name="T30" fmla="*/ 93 w 97"/>
                  <a:gd name="T31" fmla="*/ 87 h 97"/>
                  <a:gd name="T32" fmla="*/ 93 w 97"/>
                  <a:gd name="T33" fmla="*/ 21 h 97"/>
                  <a:gd name="T34" fmla="*/ 4 w 97"/>
                  <a:gd name="T35" fmla="*/ 21 h 97"/>
                  <a:gd name="T36" fmla="*/ 4 w 97"/>
                  <a:gd name="T37" fmla="*/ 10 h 97"/>
                  <a:gd name="T38" fmla="*/ 10 w 97"/>
                  <a:gd name="T39" fmla="*/ 4 h 97"/>
                  <a:gd name="T40" fmla="*/ 87 w 97"/>
                  <a:gd name="T41" fmla="*/ 4 h 97"/>
                  <a:gd name="T42" fmla="*/ 93 w 97"/>
                  <a:gd name="T43" fmla="*/ 10 h 97"/>
                  <a:gd name="T44" fmla="*/ 93 w 97"/>
                  <a:gd name="T45" fmla="*/ 21 h 97"/>
                  <a:gd name="T46" fmla="*/ 44 w 97"/>
                  <a:gd name="T47" fmla="*/ 84 h 97"/>
                  <a:gd name="T48" fmla="*/ 48 w 97"/>
                  <a:gd name="T49" fmla="*/ 80 h 97"/>
                  <a:gd name="T50" fmla="*/ 53 w 97"/>
                  <a:gd name="T51" fmla="*/ 84 h 97"/>
                  <a:gd name="T52" fmla="*/ 48 w 97"/>
                  <a:gd name="T53" fmla="*/ 89 h 97"/>
                  <a:gd name="T54" fmla="*/ 44 w 97"/>
                  <a:gd name="T55" fmla="*/ 84 h 97"/>
                  <a:gd name="T56" fmla="*/ 50 w 97"/>
                  <a:gd name="T57" fmla="*/ 13 h 97"/>
                  <a:gd name="T58" fmla="*/ 48 w 97"/>
                  <a:gd name="T59" fmla="*/ 15 h 97"/>
                  <a:gd name="T60" fmla="*/ 46 w 97"/>
                  <a:gd name="T61" fmla="*/ 13 h 97"/>
                  <a:gd name="T62" fmla="*/ 48 w 97"/>
                  <a:gd name="T63" fmla="*/ 11 h 97"/>
                  <a:gd name="T64" fmla="*/ 50 w 97"/>
                  <a:gd name="T65" fmla="*/ 13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7" h="97">
                    <a:moveTo>
                      <a:pt x="87" y="0"/>
                    </a:moveTo>
                    <a:cubicBezTo>
                      <a:pt x="10" y="0"/>
                      <a:pt x="10" y="0"/>
                      <a:pt x="10" y="0"/>
                    </a:cubicBezTo>
                    <a:cubicBezTo>
                      <a:pt x="4" y="0"/>
                      <a:pt x="0" y="4"/>
                      <a:pt x="0" y="10"/>
                    </a:cubicBezTo>
                    <a:cubicBezTo>
                      <a:pt x="0" y="87"/>
                      <a:pt x="0" y="87"/>
                      <a:pt x="0" y="87"/>
                    </a:cubicBezTo>
                    <a:cubicBezTo>
                      <a:pt x="0" y="93"/>
                      <a:pt x="4" y="97"/>
                      <a:pt x="10" y="97"/>
                    </a:cubicBezTo>
                    <a:cubicBezTo>
                      <a:pt x="87" y="97"/>
                      <a:pt x="87" y="97"/>
                      <a:pt x="87" y="97"/>
                    </a:cubicBezTo>
                    <a:cubicBezTo>
                      <a:pt x="92" y="97"/>
                      <a:pt x="97" y="93"/>
                      <a:pt x="97" y="87"/>
                    </a:cubicBezTo>
                    <a:cubicBezTo>
                      <a:pt x="97" y="10"/>
                      <a:pt x="97" y="10"/>
                      <a:pt x="97" y="10"/>
                    </a:cubicBezTo>
                    <a:cubicBezTo>
                      <a:pt x="97" y="4"/>
                      <a:pt x="92" y="0"/>
                      <a:pt x="87" y="0"/>
                    </a:cubicBezTo>
                    <a:close/>
                    <a:moveTo>
                      <a:pt x="93" y="87"/>
                    </a:moveTo>
                    <a:cubicBezTo>
                      <a:pt x="93" y="90"/>
                      <a:pt x="90" y="93"/>
                      <a:pt x="87" y="93"/>
                    </a:cubicBezTo>
                    <a:cubicBezTo>
                      <a:pt x="10" y="93"/>
                      <a:pt x="10" y="93"/>
                      <a:pt x="10" y="93"/>
                    </a:cubicBezTo>
                    <a:cubicBezTo>
                      <a:pt x="7" y="93"/>
                      <a:pt x="4" y="90"/>
                      <a:pt x="4" y="87"/>
                    </a:cubicBezTo>
                    <a:cubicBezTo>
                      <a:pt x="4" y="76"/>
                      <a:pt x="4" y="76"/>
                      <a:pt x="4" y="76"/>
                    </a:cubicBezTo>
                    <a:cubicBezTo>
                      <a:pt x="93" y="76"/>
                      <a:pt x="93" y="76"/>
                      <a:pt x="93" y="76"/>
                    </a:cubicBezTo>
                    <a:lnTo>
                      <a:pt x="93" y="87"/>
                    </a:lnTo>
                    <a:close/>
                    <a:moveTo>
                      <a:pt x="93" y="21"/>
                    </a:moveTo>
                    <a:cubicBezTo>
                      <a:pt x="4" y="21"/>
                      <a:pt x="4" y="21"/>
                      <a:pt x="4" y="21"/>
                    </a:cubicBezTo>
                    <a:cubicBezTo>
                      <a:pt x="4" y="10"/>
                      <a:pt x="4" y="10"/>
                      <a:pt x="4" y="10"/>
                    </a:cubicBezTo>
                    <a:cubicBezTo>
                      <a:pt x="4" y="7"/>
                      <a:pt x="7" y="4"/>
                      <a:pt x="10" y="4"/>
                    </a:cubicBezTo>
                    <a:cubicBezTo>
                      <a:pt x="87" y="4"/>
                      <a:pt x="87" y="4"/>
                      <a:pt x="87" y="4"/>
                    </a:cubicBezTo>
                    <a:cubicBezTo>
                      <a:pt x="90" y="4"/>
                      <a:pt x="93" y="7"/>
                      <a:pt x="93" y="10"/>
                    </a:cubicBezTo>
                    <a:lnTo>
                      <a:pt x="93" y="21"/>
                    </a:lnTo>
                    <a:close/>
                    <a:moveTo>
                      <a:pt x="44" y="84"/>
                    </a:moveTo>
                    <a:cubicBezTo>
                      <a:pt x="44" y="82"/>
                      <a:pt x="46" y="80"/>
                      <a:pt x="48" y="80"/>
                    </a:cubicBezTo>
                    <a:cubicBezTo>
                      <a:pt x="51" y="80"/>
                      <a:pt x="53" y="82"/>
                      <a:pt x="53" y="84"/>
                    </a:cubicBezTo>
                    <a:cubicBezTo>
                      <a:pt x="53" y="87"/>
                      <a:pt x="51" y="89"/>
                      <a:pt x="48" y="89"/>
                    </a:cubicBezTo>
                    <a:cubicBezTo>
                      <a:pt x="46" y="89"/>
                      <a:pt x="44" y="87"/>
                      <a:pt x="44" y="84"/>
                    </a:cubicBezTo>
                    <a:close/>
                    <a:moveTo>
                      <a:pt x="50" y="13"/>
                    </a:moveTo>
                    <a:cubicBezTo>
                      <a:pt x="50" y="14"/>
                      <a:pt x="49" y="15"/>
                      <a:pt x="48" y="15"/>
                    </a:cubicBezTo>
                    <a:cubicBezTo>
                      <a:pt x="47" y="15"/>
                      <a:pt x="46" y="14"/>
                      <a:pt x="46" y="13"/>
                    </a:cubicBezTo>
                    <a:cubicBezTo>
                      <a:pt x="46" y="12"/>
                      <a:pt x="47" y="11"/>
                      <a:pt x="48" y="11"/>
                    </a:cubicBezTo>
                    <a:cubicBezTo>
                      <a:pt x="49" y="11"/>
                      <a:pt x="50" y="12"/>
                      <a:pt x="50" y="13"/>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3" name="Rectangle 355"/>
              <p:cNvSpPr>
                <a:spLocks noChangeArrowheads="1"/>
              </p:cNvSpPr>
              <p:nvPr userDrawn="1"/>
            </p:nvSpPr>
            <p:spPr bwMode="auto">
              <a:xfrm>
                <a:off x="1990" y="2082"/>
                <a:ext cx="14" cy="15"/>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4" name="Rectangle 356"/>
              <p:cNvSpPr>
                <a:spLocks noChangeArrowheads="1"/>
              </p:cNvSpPr>
              <p:nvPr userDrawn="1"/>
            </p:nvSpPr>
            <p:spPr bwMode="auto">
              <a:xfrm>
                <a:off x="1965" y="2055"/>
                <a:ext cx="13" cy="15"/>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5" name="Rectangle 357"/>
              <p:cNvSpPr>
                <a:spLocks noChangeArrowheads="1"/>
              </p:cNvSpPr>
              <p:nvPr userDrawn="1"/>
            </p:nvSpPr>
            <p:spPr bwMode="auto">
              <a:xfrm>
                <a:off x="1965" y="2028"/>
                <a:ext cx="13" cy="16"/>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6" name="Rectangle 358"/>
              <p:cNvSpPr>
                <a:spLocks noChangeArrowheads="1"/>
              </p:cNvSpPr>
              <p:nvPr userDrawn="1"/>
            </p:nvSpPr>
            <p:spPr bwMode="auto">
              <a:xfrm>
                <a:off x="1990" y="2055"/>
                <a:ext cx="14" cy="15"/>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7" name="Rectangle 359"/>
              <p:cNvSpPr>
                <a:spLocks noChangeArrowheads="1"/>
              </p:cNvSpPr>
              <p:nvPr userDrawn="1"/>
            </p:nvSpPr>
            <p:spPr bwMode="auto">
              <a:xfrm>
                <a:off x="2015" y="2055"/>
                <a:ext cx="14" cy="15"/>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8" name="Rectangle 360"/>
              <p:cNvSpPr>
                <a:spLocks noChangeArrowheads="1"/>
              </p:cNvSpPr>
              <p:nvPr userDrawn="1"/>
            </p:nvSpPr>
            <p:spPr bwMode="auto">
              <a:xfrm>
                <a:off x="2015" y="2028"/>
                <a:ext cx="14" cy="16"/>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9" name="Rectangle 361"/>
              <p:cNvSpPr>
                <a:spLocks noChangeArrowheads="1"/>
              </p:cNvSpPr>
              <p:nvPr userDrawn="1"/>
            </p:nvSpPr>
            <p:spPr bwMode="auto">
              <a:xfrm>
                <a:off x="2015" y="2082"/>
                <a:ext cx="14" cy="15"/>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0" name="Rectangle 362"/>
              <p:cNvSpPr>
                <a:spLocks noChangeArrowheads="1"/>
              </p:cNvSpPr>
              <p:nvPr userDrawn="1"/>
            </p:nvSpPr>
            <p:spPr bwMode="auto">
              <a:xfrm>
                <a:off x="1990" y="2028"/>
                <a:ext cx="14" cy="16"/>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1" name="Rectangle 363"/>
              <p:cNvSpPr>
                <a:spLocks noChangeArrowheads="1"/>
              </p:cNvSpPr>
              <p:nvPr userDrawn="1"/>
            </p:nvSpPr>
            <p:spPr bwMode="auto">
              <a:xfrm>
                <a:off x="1965" y="2082"/>
                <a:ext cx="13" cy="15"/>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2" name="Rectangle 364"/>
              <p:cNvSpPr>
                <a:spLocks noChangeArrowheads="1"/>
              </p:cNvSpPr>
              <p:nvPr userDrawn="1"/>
            </p:nvSpPr>
            <p:spPr bwMode="auto">
              <a:xfrm>
                <a:off x="1913" y="2082"/>
                <a:ext cx="15" cy="15"/>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3" name="Rectangle 365"/>
              <p:cNvSpPr>
                <a:spLocks noChangeArrowheads="1"/>
              </p:cNvSpPr>
              <p:nvPr userDrawn="1"/>
            </p:nvSpPr>
            <p:spPr bwMode="auto">
              <a:xfrm>
                <a:off x="1913" y="2055"/>
                <a:ext cx="15" cy="15"/>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4" name="Rectangle 366"/>
              <p:cNvSpPr>
                <a:spLocks noChangeArrowheads="1"/>
              </p:cNvSpPr>
              <p:nvPr userDrawn="1"/>
            </p:nvSpPr>
            <p:spPr bwMode="auto">
              <a:xfrm>
                <a:off x="1938" y="2028"/>
                <a:ext cx="15" cy="16"/>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 name="Rectangle 367"/>
              <p:cNvSpPr>
                <a:spLocks noChangeArrowheads="1"/>
              </p:cNvSpPr>
              <p:nvPr userDrawn="1"/>
            </p:nvSpPr>
            <p:spPr bwMode="auto">
              <a:xfrm>
                <a:off x="1938" y="2082"/>
                <a:ext cx="15" cy="15"/>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 name="Rectangle 368"/>
              <p:cNvSpPr>
                <a:spLocks noChangeArrowheads="1"/>
              </p:cNvSpPr>
              <p:nvPr userDrawn="1"/>
            </p:nvSpPr>
            <p:spPr bwMode="auto">
              <a:xfrm>
                <a:off x="1913" y="2028"/>
                <a:ext cx="15" cy="16"/>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 name="Rectangle 369"/>
              <p:cNvSpPr>
                <a:spLocks noChangeArrowheads="1"/>
              </p:cNvSpPr>
              <p:nvPr userDrawn="1"/>
            </p:nvSpPr>
            <p:spPr bwMode="auto">
              <a:xfrm>
                <a:off x="1938" y="2055"/>
                <a:ext cx="15" cy="15"/>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 name="Rectangle 370"/>
              <p:cNvSpPr>
                <a:spLocks noChangeArrowheads="1"/>
              </p:cNvSpPr>
              <p:nvPr userDrawn="1"/>
            </p:nvSpPr>
            <p:spPr bwMode="auto">
              <a:xfrm>
                <a:off x="1928" y="1960"/>
                <a:ext cx="15" cy="26"/>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 name="Rectangle 371"/>
              <p:cNvSpPr>
                <a:spLocks noChangeArrowheads="1"/>
              </p:cNvSpPr>
              <p:nvPr userDrawn="1"/>
            </p:nvSpPr>
            <p:spPr bwMode="auto">
              <a:xfrm>
                <a:off x="2000" y="1960"/>
                <a:ext cx="15" cy="26"/>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 name="Freeform 372"/>
              <p:cNvSpPr>
                <a:spLocks noEditPoints="1"/>
              </p:cNvSpPr>
              <p:nvPr userDrawn="1"/>
            </p:nvSpPr>
            <p:spPr bwMode="auto">
              <a:xfrm>
                <a:off x="1889" y="1975"/>
                <a:ext cx="165" cy="149"/>
              </a:xfrm>
              <a:custGeom>
                <a:avLst/>
                <a:gdLst>
                  <a:gd name="T0" fmla="*/ 136 w 165"/>
                  <a:gd name="T1" fmla="*/ 0 h 149"/>
                  <a:gd name="T2" fmla="*/ 136 w 165"/>
                  <a:gd name="T3" fmla="*/ 22 h 149"/>
                  <a:gd name="T4" fmla="*/ 100 w 165"/>
                  <a:gd name="T5" fmla="*/ 22 h 149"/>
                  <a:gd name="T6" fmla="*/ 100 w 165"/>
                  <a:gd name="T7" fmla="*/ 0 h 149"/>
                  <a:gd name="T8" fmla="*/ 66 w 165"/>
                  <a:gd name="T9" fmla="*/ 0 h 149"/>
                  <a:gd name="T10" fmla="*/ 66 w 165"/>
                  <a:gd name="T11" fmla="*/ 22 h 149"/>
                  <a:gd name="T12" fmla="*/ 27 w 165"/>
                  <a:gd name="T13" fmla="*/ 22 h 149"/>
                  <a:gd name="T14" fmla="*/ 27 w 165"/>
                  <a:gd name="T15" fmla="*/ 0 h 149"/>
                  <a:gd name="T16" fmla="*/ 0 w 165"/>
                  <a:gd name="T17" fmla="*/ 0 h 149"/>
                  <a:gd name="T18" fmla="*/ 0 w 165"/>
                  <a:gd name="T19" fmla="*/ 149 h 149"/>
                  <a:gd name="T20" fmla="*/ 165 w 165"/>
                  <a:gd name="T21" fmla="*/ 149 h 149"/>
                  <a:gd name="T22" fmla="*/ 165 w 165"/>
                  <a:gd name="T23" fmla="*/ 0 h 149"/>
                  <a:gd name="T24" fmla="*/ 136 w 165"/>
                  <a:gd name="T25" fmla="*/ 0 h 149"/>
                  <a:gd name="T26" fmla="*/ 158 w 165"/>
                  <a:gd name="T27" fmla="*/ 143 h 149"/>
                  <a:gd name="T28" fmla="*/ 7 w 165"/>
                  <a:gd name="T29" fmla="*/ 143 h 149"/>
                  <a:gd name="T30" fmla="*/ 7 w 165"/>
                  <a:gd name="T31" fmla="*/ 33 h 149"/>
                  <a:gd name="T32" fmla="*/ 158 w 165"/>
                  <a:gd name="T33" fmla="*/ 33 h 149"/>
                  <a:gd name="T34" fmla="*/ 158 w 165"/>
                  <a:gd name="T35" fmla="*/ 143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5" h="149">
                    <a:moveTo>
                      <a:pt x="136" y="0"/>
                    </a:moveTo>
                    <a:lnTo>
                      <a:pt x="136" y="22"/>
                    </a:lnTo>
                    <a:lnTo>
                      <a:pt x="100" y="22"/>
                    </a:lnTo>
                    <a:lnTo>
                      <a:pt x="100" y="0"/>
                    </a:lnTo>
                    <a:lnTo>
                      <a:pt x="66" y="0"/>
                    </a:lnTo>
                    <a:lnTo>
                      <a:pt x="66" y="22"/>
                    </a:lnTo>
                    <a:lnTo>
                      <a:pt x="27" y="22"/>
                    </a:lnTo>
                    <a:lnTo>
                      <a:pt x="27" y="0"/>
                    </a:lnTo>
                    <a:lnTo>
                      <a:pt x="0" y="0"/>
                    </a:lnTo>
                    <a:lnTo>
                      <a:pt x="0" y="149"/>
                    </a:lnTo>
                    <a:lnTo>
                      <a:pt x="165" y="149"/>
                    </a:lnTo>
                    <a:lnTo>
                      <a:pt x="165" y="0"/>
                    </a:lnTo>
                    <a:lnTo>
                      <a:pt x="136" y="0"/>
                    </a:lnTo>
                    <a:close/>
                    <a:moveTo>
                      <a:pt x="158" y="143"/>
                    </a:moveTo>
                    <a:lnTo>
                      <a:pt x="7" y="143"/>
                    </a:lnTo>
                    <a:lnTo>
                      <a:pt x="7" y="33"/>
                    </a:lnTo>
                    <a:lnTo>
                      <a:pt x="158" y="33"/>
                    </a:lnTo>
                    <a:lnTo>
                      <a:pt x="158" y="143"/>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1" name="Freeform 373"/>
              <p:cNvSpPr>
                <a:spLocks noEditPoints="1"/>
              </p:cNvSpPr>
              <p:nvPr userDrawn="1"/>
            </p:nvSpPr>
            <p:spPr bwMode="auto">
              <a:xfrm>
                <a:off x="2207" y="1264"/>
                <a:ext cx="168" cy="168"/>
              </a:xfrm>
              <a:custGeom>
                <a:avLst/>
                <a:gdLst>
                  <a:gd name="T0" fmla="*/ 0 w 100"/>
                  <a:gd name="T1" fmla="*/ 0 h 100"/>
                  <a:gd name="T2" fmla="*/ 0 w 100"/>
                  <a:gd name="T3" fmla="*/ 100 h 100"/>
                  <a:gd name="T4" fmla="*/ 100 w 100"/>
                  <a:gd name="T5" fmla="*/ 100 h 100"/>
                  <a:gd name="T6" fmla="*/ 100 w 100"/>
                  <a:gd name="T7" fmla="*/ 0 h 100"/>
                  <a:gd name="T8" fmla="*/ 0 w 100"/>
                  <a:gd name="T9" fmla="*/ 0 h 100"/>
                  <a:gd name="T10" fmla="*/ 96 w 100"/>
                  <a:gd name="T11" fmla="*/ 5 h 100"/>
                  <a:gd name="T12" fmla="*/ 96 w 100"/>
                  <a:gd name="T13" fmla="*/ 32 h 100"/>
                  <a:gd name="T14" fmla="*/ 4 w 100"/>
                  <a:gd name="T15" fmla="*/ 32 h 100"/>
                  <a:gd name="T16" fmla="*/ 4 w 100"/>
                  <a:gd name="T17" fmla="*/ 5 h 100"/>
                  <a:gd name="T18" fmla="*/ 96 w 100"/>
                  <a:gd name="T19" fmla="*/ 5 h 100"/>
                  <a:gd name="T20" fmla="*/ 96 w 100"/>
                  <a:gd name="T21" fmla="*/ 36 h 100"/>
                  <a:gd name="T22" fmla="*/ 96 w 100"/>
                  <a:gd name="T23" fmla="*/ 64 h 100"/>
                  <a:gd name="T24" fmla="*/ 4 w 100"/>
                  <a:gd name="T25" fmla="*/ 64 h 100"/>
                  <a:gd name="T26" fmla="*/ 4 w 100"/>
                  <a:gd name="T27" fmla="*/ 36 h 100"/>
                  <a:gd name="T28" fmla="*/ 96 w 100"/>
                  <a:gd name="T29" fmla="*/ 36 h 100"/>
                  <a:gd name="T30" fmla="*/ 4 w 100"/>
                  <a:gd name="T31" fmla="*/ 96 h 100"/>
                  <a:gd name="T32" fmla="*/ 4 w 100"/>
                  <a:gd name="T33" fmla="*/ 68 h 100"/>
                  <a:gd name="T34" fmla="*/ 96 w 100"/>
                  <a:gd name="T35" fmla="*/ 68 h 100"/>
                  <a:gd name="T36" fmla="*/ 96 w 100"/>
                  <a:gd name="T37" fmla="*/ 96 h 100"/>
                  <a:gd name="T38" fmla="*/ 4 w 100"/>
                  <a:gd name="T39" fmla="*/ 96 h 100"/>
                  <a:gd name="T40" fmla="*/ 52 w 100"/>
                  <a:gd name="T41" fmla="*/ 21 h 100"/>
                  <a:gd name="T42" fmla="*/ 15 w 100"/>
                  <a:gd name="T43" fmla="*/ 21 h 100"/>
                  <a:gd name="T44" fmla="*/ 15 w 100"/>
                  <a:gd name="T45" fmla="*/ 16 h 100"/>
                  <a:gd name="T46" fmla="*/ 52 w 100"/>
                  <a:gd name="T47" fmla="*/ 16 h 100"/>
                  <a:gd name="T48" fmla="*/ 52 w 100"/>
                  <a:gd name="T49" fmla="*/ 21 h 100"/>
                  <a:gd name="T50" fmla="*/ 82 w 100"/>
                  <a:gd name="T51" fmla="*/ 18 h 100"/>
                  <a:gd name="T52" fmla="*/ 85 w 100"/>
                  <a:gd name="T53" fmla="*/ 15 h 100"/>
                  <a:gd name="T54" fmla="*/ 89 w 100"/>
                  <a:gd name="T55" fmla="*/ 18 h 100"/>
                  <a:gd name="T56" fmla="*/ 85 w 100"/>
                  <a:gd name="T57" fmla="*/ 22 h 100"/>
                  <a:gd name="T58" fmla="*/ 82 w 100"/>
                  <a:gd name="T59" fmla="*/ 18 h 100"/>
                  <a:gd name="T60" fmla="*/ 15 w 100"/>
                  <a:gd name="T61" fmla="*/ 53 h 100"/>
                  <a:gd name="T62" fmla="*/ 15 w 100"/>
                  <a:gd name="T63" fmla="*/ 48 h 100"/>
                  <a:gd name="T64" fmla="*/ 52 w 100"/>
                  <a:gd name="T65" fmla="*/ 48 h 100"/>
                  <a:gd name="T66" fmla="*/ 52 w 100"/>
                  <a:gd name="T67" fmla="*/ 53 h 100"/>
                  <a:gd name="T68" fmla="*/ 15 w 100"/>
                  <a:gd name="T69" fmla="*/ 53 h 100"/>
                  <a:gd name="T70" fmla="*/ 82 w 100"/>
                  <a:gd name="T71" fmla="*/ 50 h 100"/>
                  <a:gd name="T72" fmla="*/ 85 w 100"/>
                  <a:gd name="T73" fmla="*/ 47 h 100"/>
                  <a:gd name="T74" fmla="*/ 89 w 100"/>
                  <a:gd name="T75" fmla="*/ 50 h 100"/>
                  <a:gd name="T76" fmla="*/ 85 w 100"/>
                  <a:gd name="T77" fmla="*/ 54 h 100"/>
                  <a:gd name="T78" fmla="*/ 82 w 100"/>
                  <a:gd name="T79" fmla="*/ 50 h 100"/>
                  <a:gd name="T80" fmla="*/ 15 w 100"/>
                  <a:gd name="T81" fmla="*/ 80 h 100"/>
                  <a:gd name="T82" fmla="*/ 52 w 100"/>
                  <a:gd name="T83" fmla="*/ 80 h 100"/>
                  <a:gd name="T84" fmla="*/ 52 w 100"/>
                  <a:gd name="T85" fmla="*/ 85 h 100"/>
                  <a:gd name="T86" fmla="*/ 15 w 100"/>
                  <a:gd name="T87" fmla="*/ 85 h 100"/>
                  <a:gd name="T88" fmla="*/ 15 w 100"/>
                  <a:gd name="T89" fmla="*/ 80 h 100"/>
                  <a:gd name="T90" fmla="*/ 89 w 100"/>
                  <a:gd name="T91" fmla="*/ 82 h 100"/>
                  <a:gd name="T92" fmla="*/ 85 w 100"/>
                  <a:gd name="T93" fmla="*/ 86 h 100"/>
                  <a:gd name="T94" fmla="*/ 82 w 100"/>
                  <a:gd name="T95" fmla="*/ 82 h 100"/>
                  <a:gd name="T96" fmla="*/ 85 w 100"/>
                  <a:gd name="T97" fmla="*/ 79 h 100"/>
                  <a:gd name="T98" fmla="*/ 89 w 100"/>
                  <a:gd name="T99" fmla="*/ 8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0" h="100">
                    <a:moveTo>
                      <a:pt x="0" y="0"/>
                    </a:moveTo>
                    <a:cubicBezTo>
                      <a:pt x="0" y="100"/>
                      <a:pt x="0" y="100"/>
                      <a:pt x="0" y="100"/>
                    </a:cubicBezTo>
                    <a:cubicBezTo>
                      <a:pt x="100" y="100"/>
                      <a:pt x="100" y="100"/>
                      <a:pt x="100" y="100"/>
                    </a:cubicBezTo>
                    <a:cubicBezTo>
                      <a:pt x="100" y="0"/>
                      <a:pt x="100" y="0"/>
                      <a:pt x="100" y="0"/>
                    </a:cubicBezTo>
                    <a:lnTo>
                      <a:pt x="0" y="0"/>
                    </a:lnTo>
                    <a:close/>
                    <a:moveTo>
                      <a:pt x="96" y="5"/>
                    </a:moveTo>
                    <a:cubicBezTo>
                      <a:pt x="96" y="32"/>
                      <a:pt x="96" y="32"/>
                      <a:pt x="96" y="32"/>
                    </a:cubicBezTo>
                    <a:cubicBezTo>
                      <a:pt x="4" y="32"/>
                      <a:pt x="4" y="32"/>
                      <a:pt x="4" y="32"/>
                    </a:cubicBezTo>
                    <a:cubicBezTo>
                      <a:pt x="4" y="5"/>
                      <a:pt x="4" y="5"/>
                      <a:pt x="4" y="5"/>
                    </a:cubicBezTo>
                    <a:lnTo>
                      <a:pt x="96" y="5"/>
                    </a:lnTo>
                    <a:close/>
                    <a:moveTo>
                      <a:pt x="96" y="36"/>
                    </a:moveTo>
                    <a:cubicBezTo>
                      <a:pt x="96" y="64"/>
                      <a:pt x="96" y="64"/>
                      <a:pt x="96" y="64"/>
                    </a:cubicBezTo>
                    <a:cubicBezTo>
                      <a:pt x="4" y="64"/>
                      <a:pt x="4" y="64"/>
                      <a:pt x="4" y="64"/>
                    </a:cubicBezTo>
                    <a:cubicBezTo>
                      <a:pt x="4" y="36"/>
                      <a:pt x="4" y="36"/>
                      <a:pt x="4" y="36"/>
                    </a:cubicBezTo>
                    <a:lnTo>
                      <a:pt x="96" y="36"/>
                    </a:lnTo>
                    <a:close/>
                    <a:moveTo>
                      <a:pt x="4" y="96"/>
                    </a:moveTo>
                    <a:cubicBezTo>
                      <a:pt x="4" y="68"/>
                      <a:pt x="4" y="68"/>
                      <a:pt x="4" y="68"/>
                    </a:cubicBezTo>
                    <a:cubicBezTo>
                      <a:pt x="96" y="68"/>
                      <a:pt x="96" y="68"/>
                      <a:pt x="96" y="68"/>
                    </a:cubicBezTo>
                    <a:cubicBezTo>
                      <a:pt x="96" y="96"/>
                      <a:pt x="96" y="96"/>
                      <a:pt x="96" y="96"/>
                    </a:cubicBezTo>
                    <a:lnTo>
                      <a:pt x="4" y="96"/>
                    </a:lnTo>
                    <a:close/>
                    <a:moveTo>
                      <a:pt x="52" y="21"/>
                    </a:moveTo>
                    <a:cubicBezTo>
                      <a:pt x="15" y="21"/>
                      <a:pt x="15" y="21"/>
                      <a:pt x="15" y="21"/>
                    </a:cubicBezTo>
                    <a:cubicBezTo>
                      <a:pt x="15" y="16"/>
                      <a:pt x="15" y="16"/>
                      <a:pt x="15" y="16"/>
                    </a:cubicBezTo>
                    <a:cubicBezTo>
                      <a:pt x="52" y="16"/>
                      <a:pt x="52" y="16"/>
                      <a:pt x="52" y="16"/>
                    </a:cubicBezTo>
                    <a:lnTo>
                      <a:pt x="52" y="21"/>
                    </a:lnTo>
                    <a:close/>
                    <a:moveTo>
                      <a:pt x="82" y="18"/>
                    </a:moveTo>
                    <a:cubicBezTo>
                      <a:pt x="82" y="16"/>
                      <a:pt x="83" y="15"/>
                      <a:pt x="85" y="15"/>
                    </a:cubicBezTo>
                    <a:cubicBezTo>
                      <a:pt x="87" y="15"/>
                      <a:pt x="89" y="16"/>
                      <a:pt x="89" y="18"/>
                    </a:cubicBezTo>
                    <a:cubicBezTo>
                      <a:pt x="89" y="20"/>
                      <a:pt x="87" y="22"/>
                      <a:pt x="85" y="22"/>
                    </a:cubicBezTo>
                    <a:cubicBezTo>
                      <a:pt x="83" y="22"/>
                      <a:pt x="82" y="20"/>
                      <a:pt x="82" y="18"/>
                    </a:cubicBezTo>
                    <a:close/>
                    <a:moveTo>
                      <a:pt x="15" y="53"/>
                    </a:moveTo>
                    <a:cubicBezTo>
                      <a:pt x="15" y="48"/>
                      <a:pt x="15" y="48"/>
                      <a:pt x="15" y="48"/>
                    </a:cubicBezTo>
                    <a:cubicBezTo>
                      <a:pt x="52" y="48"/>
                      <a:pt x="52" y="48"/>
                      <a:pt x="52" y="48"/>
                    </a:cubicBezTo>
                    <a:cubicBezTo>
                      <a:pt x="52" y="53"/>
                      <a:pt x="52" y="53"/>
                      <a:pt x="52" y="53"/>
                    </a:cubicBezTo>
                    <a:lnTo>
                      <a:pt x="15" y="53"/>
                    </a:lnTo>
                    <a:close/>
                    <a:moveTo>
                      <a:pt x="82" y="50"/>
                    </a:moveTo>
                    <a:cubicBezTo>
                      <a:pt x="82" y="48"/>
                      <a:pt x="83" y="47"/>
                      <a:pt x="85" y="47"/>
                    </a:cubicBezTo>
                    <a:cubicBezTo>
                      <a:pt x="87" y="47"/>
                      <a:pt x="89" y="48"/>
                      <a:pt x="89" y="50"/>
                    </a:cubicBezTo>
                    <a:cubicBezTo>
                      <a:pt x="89" y="52"/>
                      <a:pt x="87" y="54"/>
                      <a:pt x="85" y="54"/>
                    </a:cubicBezTo>
                    <a:cubicBezTo>
                      <a:pt x="83" y="54"/>
                      <a:pt x="82" y="52"/>
                      <a:pt x="82" y="50"/>
                    </a:cubicBezTo>
                    <a:close/>
                    <a:moveTo>
                      <a:pt x="15" y="80"/>
                    </a:moveTo>
                    <a:cubicBezTo>
                      <a:pt x="52" y="80"/>
                      <a:pt x="52" y="80"/>
                      <a:pt x="52" y="80"/>
                    </a:cubicBezTo>
                    <a:cubicBezTo>
                      <a:pt x="52" y="85"/>
                      <a:pt x="52" y="85"/>
                      <a:pt x="52" y="85"/>
                    </a:cubicBezTo>
                    <a:cubicBezTo>
                      <a:pt x="15" y="85"/>
                      <a:pt x="15" y="85"/>
                      <a:pt x="15" y="85"/>
                    </a:cubicBezTo>
                    <a:lnTo>
                      <a:pt x="15" y="80"/>
                    </a:lnTo>
                    <a:close/>
                    <a:moveTo>
                      <a:pt x="89" y="82"/>
                    </a:moveTo>
                    <a:cubicBezTo>
                      <a:pt x="89" y="84"/>
                      <a:pt x="87" y="86"/>
                      <a:pt x="85" y="86"/>
                    </a:cubicBezTo>
                    <a:cubicBezTo>
                      <a:pt x="83" y="86"/>
                      <a:pt x="82" y="84"/>
                      <a:pt x="82" y="82"/>
                    </a:cubicBezTo>
                    <a:cubicBezTo>
                      <a:pt x="82" y="80"/>
                      <a:pt x="83" y="79"/>
                      <a:pt x="85" y="79"/>
                    </a:cubicBezTo>
                    <a:cubicBezTo>
                      <a:pt x="87" y="79"/>
                      <a:pt x="89" y="80"/>
                      <a:pt x="89" y="82"/>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2" name="Freeform 374"/>
              <p:cNvSpPr>
                <a:spLocks/>
              </p:cNvSpPr>
              <p:nvPr userDrawn="1"/>
            </p:nvSpPr>
            <p:spPr bwMode="auto">
              <a:xfrm>
                <a:off x="1958" y="956"/>
                <a:ext cx="148" cy="46"/>
              </a:xfrm>
              <a:custGeom>
                <a:avLst/>
                <a:gdLst>
                  <a:gd name="T0" fmla="*/ 0 w 88"/>
                  <a:gd name="T1" fmla="*/ 9 h 27"/>
                  <a:gd name="T2" fmla="*/ 0 w 88"/>
                  <a:gd name="T3" fmla="*/ 27 h 27"/>
                  <a:gd name="T4" fmla="*/ 88 w 88"/>
                  <a:gd name="T5" fmla="*/ 27 h 27"/>
                  <a:gd name="T6" fmla="*/ 88 w 88"/>
                  <a:gd name="T7" fmla="*/ 9 h 27"/>
                  <a:gd name="T8" fmla="*/ 0 w 88"/>
                  <a:gd name="T9" fmla="*/ 9 h 27"/>
                </a:gdLst>
                <a:ahLst/>
                <a:cxnLst>
                  <a:cxn ang="0">
                    <a:pos x="T0" y="T1"/>
                  </a:cxn>
                  <a:cxn ang="0">
                    <a:pos x="T2" y="T3"/>
                  </a:cxn>
                  <a:cxn ang="0">
                    <a:pos x="T4" y="T5"/>
                  </a:cxn>
                  <a:cxn ang="0">
                    <a:pos x="T6" y="T7"/>
                  </a:cxn>
                  <a:cxn ang="0">
                    <a:pos x="T8" y="T9"/>
                  </a:cxn>
                </a:cxnLst>
                <a:rect l="0" t="0" r="r" b="b"/>
                <a:pathLst>
                  <a:path w="88" h="27">
                    <a:moveTo>
                      <a:pt x="0" y="9"/>
                    </a:moveTo>
                    <a:cubicBezTo>
                      <a:pt x="0" y="27"/>
                      <a:pt x="0" y="27"/>
                      <a:pt x="0" y="27"/>
                    </a:cubicBezTo>
                    <a:cubicBezTo>
                      <a:pt x="88" y="27"/>
                      <a:pt x="88" y="27"/>
                      <a:pt x="88" y="27"/>
                    </a:cubicBezTo>
                    <a:cubicBezTo>
                      <a:pt x="88" y="9"/>
                      <a:pt x="88" y="9"/>
                      <a:pt x="88" y="9"/>
                    </a:cubicBezTo>
                    <a:cubicBezTo>
                      <a:pt x="55" y="0"/>
                      <a:pt x="29" y="0"/>
                      <a:pt x="0" y="9"/>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3" name="Rectangle 375"/>
              <p:cNvSpPr>
                <a:spLocks noChangeArrowheads="1"/>
              </p:cNvSpPr>
              <p:nvPr userDrawn="1"/>
            </p:nvSpPr>
            <p:spPr bwMode="auto">
              <a:xfrm>
                <a:off x="1958" y="1015"/>
                <a:ext cx="148" cy="32"/>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4" name="Freeform 376"/>
              <p:cNvSpPr>
                <a:spLocks/>
              </p:cNvSpPr>
              <p:nvPr userDrawn="1"/>
            </p:nvSpPr>
            <p:spPr bwMode="auto">
              <a:xfrm>
                <a:off x="1958" y="1060"/>
                <a:ext cx="148" cy="46"/>
              </a:xfrm>
              <a:custGeom>
                <a:avLst/>
                <a:gdLst>
                  <a:gd name="T0" fmla="*/ 0 w 88"/>
                  <a:gd name="T1" fmla="*/ 18 h 27"/>
                  <a:gd name="T2" fmla="*/ 88 w 88"/>
                  <a:gd name="T3" fmla="*/ 18 h 27"/>
                  <a:gd name="T4" fmla="*/ 88 w 88"/>
                  <a:gd name="T5" fmla="*/ 0 h 27"/>
                  <a:gd name="T6" fmla="*/ 0 w 88"/>
                  <a:gd name="T7" fmla="*/ 0 h 27"/>
                  <a:gd name="T8" fmla="*/ 0 w 88"/>
                  <a:gd name="T9" fmla="*/ 18 h 27"/>
                </a:gdLst>
                <a:ahLst/>
                <a:cxnLst>
                  <a:cxn ang="0">
                    <a:pos x="T0" y="T1"/>
                  </a:cxn>
                  <a:cxn ang="0">
                    <a:pos x="T2" y="T3"/>
                  </a:cxn>
                  <a:cxn ang="0">
                    <a:pos x="T4" y="T5"/>
                  </a:cxn>
                  <a:cxn ang="0">
                    <a:pos x="T6" y="T7"/>
                  </a:cxn>
                  <a:cxn ang="0">
                    <a:pos x="T8" y="T9"/>
                  </a:cxn>
                </a:cxnLst>
                <a:rect l="0" t="0" r="r" b="b"/>
                <a:pathLst>
                  <a:path w="88" h="27">
                    <a:moveTo>
                      <a:pt x="0" y="18"/>
                    </a:moveTo>
                    <a:cubicBezTo>
                      <a:pt x="33" y="27"/>
                      <a:pt x="58" y="27"/>
                      <a:pt x="88" y="18"/>
                    </a:cubicBezTo>
                    <a:cubicBezTo>
                      <a:pt x="88" y="0"/>
                      <a:pt x="88" y="0"/>
                      <a:pt x="88" y="0"/>
                    </a:cubicBezTo>
                    <a:cubicBezTo>
                      <a:pt x="0" y="0"/>
                      <a:pt x="0" y="0"/>
                      <a:pt x="0" y="0"/>
                    </a:cubicBezTo>
                    <a:lnTo>
                      <a:pt x="0" y="18"/>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5" name="Freeform 377"/>
              <p:cNvSpPr>
                <a:spLocks noEditPoints="1"/>
              </p:cNvSpPr>
              <p:nvPr userDrawn="1"/>
            </p:nvSpPr>
            <p:spPr bwMode="auto">
              <a:xfrm>
                <a:off x="2368" y="734"/>
                <a:ext cx="168" cy="168"/>
              </a:xfrm>
              <a:custGeom>
                <a:avLst/>
                <a:gdLst>
                  <a:gd name="T0" fmla="*/ 116 w 168"/>
                  <a:gd name="T1" fmla="*/ 76 h 168"/>
                  <a:gd name="T2" fmla="*/ 52 w 168"/>
                  <a:gd name="T3" fmla="*/ 76 h 168"/>
                  <a:gd name="T4" fmla="*/ 52 w 168"/>
                  <a:gd name="T5" fmla="*/ 69 h 168"/>
                  <a:gd name="T6" fmla="*/ 116 w 168"/>
                  <a:gd name="T7" fmla="*/ 69 h 168"/>
                  <a:gd name="T8" fmla="*/ 116 w 168"/>
                  <a:gd name="T9" fmla="*/ 76 h 168"/>
                  <a:gd name="T10" fmla="*/ 116 w 168"/>
                  <a:gd name="T11" fmla="*/ 96 h 168"/>
                  <a:gd name="T12" fmla="*/ 52 w 168"/>
                  <a:gd name="T13" fmla="*/ 96 h 168"/>
                  <a:gd name="T14" fmla="*/ 52 w 168"/>
                  <a:gd name="T15" fmla="*/ 105 h 168"/>
                  <a:gd name="T16" fmla="*/ 116 w 168"/>
                  <a:gd name="T17" fmla="*/ 105 h 168"/>
                  <a:gd name="T18" fmla="*/ 116 w 168"/>
                  <a:gd name="T19" fmla="*/ 96 h 168"/>
                  <a:gd name="T20" fmla="*/ 116 w 168"/>
                  <a:gd name="T21" fmla="*/ 39 h 168"/>
                  <a:gd name="T22" fmla="*/ 52 w 168"/>
                  <a:gd name="T23" fmla="*/ 39 h 168"/>
                  <a:gd name="T24" fmla="*/ 52 w 168"/>
                  <a:gd name="T25" fmla="*/ 47 h 168"/>
                  <a:gd name="T26" fmla="*/ 116 w 168"/>
                  <a:gd name="T27" fmla="*/ 47 h 168"/>
                  <a:gd name="T28" fmla="*/ 116 w 168"/>
                  <a:gd name="T29" fmla="*/ 39 h 168"/>
                  <a:gd name="T30" fmla="*/ 116 w 168"/>
                  <a:gd name="T31" fmla="*/ 126 h 168"/>
                  <a:gd name="T32" fmla="*/ 52 w 168"/>
                  <a:gd name="T33" fmla="*/ 126 h 168"/>
                  <a:gd name="T34" fmla="*/ 52 w 168"/>
                  <a:gd name="T35" fmla="*/ 133 h 168"/>
                  <a:gd name="T36" fmla="*/ 116 w 168"/>
                  <a:gd name="T37" fmla="*/ 133 h 168"/>
                  <a:gd name="T38" fmla="*/ 116 w 168"/>
                  <a:gd name="T39" fmla="*/ 126 h 168"/>
                  <a:gd name="T40" fmla="*/ 168 w 168"/>
                  <a:gd name="T41" fmla="*/ 168 h 168"/>
                  <a:gd name="T42" fmla="*/ 0 w 168"/>
                  <a:gd name="T43" fmla="*/ 168 h 168"/>
                  <a:gd name="T44" fmla="*/ 0 w 168"/>
                  <a:gd name="T45" fmla="*/ 0 h 168"/>
                  <a:gd name="T46" fmla="*/ 168 w 168"/>
                  <a:gd name="T47" fmla="*/ 0 h 168"/>
                  <a:gd name="T48" fmla="*/ 168 w 168"/>
                  <a:gd name="T49" fmla="*/ 168 h 168"/>
                  <a:gd name="T50" fmla="*/ 161 w 168"/>
                  <a:gd name="T51" fmla="*/ 9 h 168"/>
                  <a:gd name="T52" fmla="*/ 8 w 168"/>
                  <a:gd name="T53" fmla="*/ 9 h 168"/>
                  <a:gd name="T54" fmla="*/ 8 w 168"/>
                  <a:gd name="T55" fmla="*/ 162 h 168"/>
                  <a:gd name="T56" fmla="*/ 161 w 168"/>
                  <a:gd name="T57" fmla="*/ 162 h 168"/>
                  <a:gd name="T58" fmla="*/ 161 w 168"/>
                  <a:gd name="T59" fmla="*/ 9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8" h="168">
                    <a:moveTo>
                      <a:pt x="116" y="76"/>
                    </a:moveTo>
                    <a:lnTo>
                      <a:pt x="52" y="76"/>
                    </a:lnTo>
                    <a:lnTo>
                      <a:pt x="52" y="69"/>
                    </a:lnTo>
                    <a:lnTo>
                      <a:pt x="116" y="69"/>
                    </a:lnTo>
                    <a:lnTo>
                      <a:pt x="116" y="76"/>
                    </a:lnTo>
                    <a:close/>
                    <a:moveTo>
                      <a:pt x="116" y="96"/>
                    </a:moveTo>
                    <a:lnTo>
                      <a:pt x="52" y="96"/>
                    </a:lnTo>
                    <a:lnTo>
                      <a:pt x="52" y="105"/>
                    </a:lnTo>
                    <a:lnTo>
                      <a:pt x="116" y="105"/>
                    </a:lnTo>
                    <a:lnTo>
                      <a:pt x="116" y="96"/>
                    </a:lnTo>
                    <a:close/>
                    <a:moveTo>
                      <a:pt x="116" y="39"/>
                    </a:moveTo>
                    <a:lnTo>
                      <a:pt x="52" y="39"/>
                    </a:lnTo>
                    <a:lnTo>
                      <a:pt x="52" y="47"/>
                    </a:lnTo>
                    <a:lnTo>
                      <a:pt x="116" y="47"/>
                    </a:lnTo>
                    <a:lnTo>
                      <a:pt x="116" y="39"/>
                    </a:lnTo>
                    <a:close/>
                    <a:moveTo>
                      <a:pt x="116" y="126"/>
                    </a:moveTo>
                    <a:lnTo>
                      <a:pt x="52" y="126"/>
                    </a:lnTo>
                    <a:lnTo>
                      <a:pt x="52" y="133"/>
                    </a:lnTo>
                    <a:lnTo>
                      <a:pt x="116" y="133"/>
                    </a:lnTo>
                    <a:lnTo>
                      <a:pt x="116" y="126"/>
                    </a:lnTo>
                    <a:close/>
                    <a:moveTo>
                      <a:pt x="168" y="168"/>
                    </a:moveTo>
                    <a:lnTo>
                      <a:pt x="0" y="168"/>
                    </a:lnTo>
                    <a:lnTo>
                      <a:pt x="0" y="0"/>
                    </a:lnTo>
                    <a:lnTo>
                      <a:pt x="168" y="0"/>
                    </a:lnTo>
                    <a:lnTo>
                      <a:pt x="168" y="168"/>
                    </a:lnTo>
                    <a:close/>
                    <a:moveTo>
                      <a:pt x="161" y="9"/>
                    </a:moveTo>
                    <a:lnTo>
                      <a:pt x="8" y="9"/>
                    </a:lnTo>
                    <a:lnTo>
                      <a:pt x="8" y="162"/>
                    </a:lnTo>
                    <a:lnTo>
                      <a:pt x="161" y="162"/>
                    </a:lnTo>
                    <a:lnTo>
                      <a:pt x="161" y="9"/>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6" name="Freeform 378"/>
              <p:cNvSpPr>
                <a:spLocks noEditPoints="1"/>
              </p:cNvSpPr>
              <p:nvPr userDrawn="1"/>
            </p:nvSpPr>
            <p:spPr bwMode="auto">
              <a:xfrm>
                <a:off x="2984" y="719"/>
                <a:ext cx="113" cy="163"/>
              </a:xfrm>
              <a:custGeom>
                <a:avLst/>
                <a:gdLst>
                  <a:gd name="T0" fmla="*/ 57 w 67"/>
                  <a:gd name="T1" fmla="*/ 0 h 97"/>
                  <a:gd name="T2" fmla="*/ 10 w 67"/>
                  <a:gd name="T3" fmla="*/ 0 h 97"/>
                  <a:gd name="T4" fmla="*/ 0 w 67"/>
                  <a:gd name="T5" fmla="*/ 10 h 97"/>
                  <a:gd name="T6" fmla="*/ 0 w 67"/>
                  <a:gd name="T7" fmla="*/ 87 h 97"/>
                  <a:gd name="T8" fmla="*/ 10 w 67"/>
                  <a:gd name="T9" fmla="*/ 97 h 97"/>
                  <a:gd name="T10" fmla="*/ 57 w 67"/>
                  <a:gd name="T11" fmla="*/ 97 h 97"/>
                  <a:gd name="T12" fmla="*/ 67 w 67"/>
                  <a:gd name="T13" fmla="*/ 87 h 97"/>
                  <a:gd name="T14" fmla="*/ 67 w 67"/>
                  <a:gd name="T15" fmla="*/ 10 h 97"/>
                  <a:gd name="T16" fmla="*/ 57 w 67"/>
                  <a:gd name="T17" fmla="*/ 0 h 97"/>
                  <a:gd name="T18" fmla="*/ 63 w 67"/>
                  <a:gd name="T19" fmla="*/ 87 h 97"/>
                  <a:gd name="T20" fmla="*/ 57 w 67"/>
                  <a:gd name="T21" fmla="*/ 92 h 97"/>
                  <a:gd name="T22" fmla="*/ 10 w 67"/>
                  <a:gd name="T23" fmla="*/ 92 h 97"/>
                  <a:gd name="T24" fmla="*/ 5 w 67"/>
                  <a:gd name="T25" fmla="*/ 87 h 97"/>
                  <a:gd name="T26" fmla="*/ 5 w 67"/>
                  <a:gd name="T27" fmla="*/ 76 h 97"/>
                  <a:gd name="T28" fmla="*/ 63 w 67"/>
                  <a:gd name="T29" fmla="*/ 76 h 97"/>
                  <a:gd name="T30" fmla="*/ 63 w 67"/>
                  <a:gd name="T31" fmla="*/ 87 h 97"/>
                  <a:gd name="T32" fmla="*/ 63 w 67"/>
                  <a:gd name="T33" fmla="*/ 20 h 97"/>
                  <a:gd name="T34" fmla="*/ 5 w 67"/>
                  <a:gd name="T35" fmla="*/ 20 h 97"/>
                  <a:gd name="T36" fmla="*/ 5 w 67"/>
                  <a:gd name="T37" fmla="*/ 10 h 97"/>
                  <a:gd name="T38" fmla="*/ 10 w 67"/>
                  <a:gd name="T39" fmla="*/ 4 h 97"/>
                  <a:gd name="T40" fmla="*/ 57 w 67"/>
                  <a:gd name="T41" fmla="*/ 4 h 97"/>
                  <a:gd name="T42" fmla="*/ 63 w 67"/>
                  <a:gd name="T43" fmla="*/ 10 h 97"/>
                  <a:gd name="T44" fmla="*/ 63 w 67"/>
                  <a:gd name="T45" fmla="*/ 20 h 97"/>
                  <a:gd name="T46" fmla="*/ 29 w 67"/>
                  <a:gd name="T47" fmla="*/ 84 h 97"/>
                  <a:gd name="T48" fmla="*/ 34 w 67"/>
                  <a:gd name="T49" fmla="*/ 80 h 97"/>
                  <a:gd name="T50" fmla="*/ 38 w 67"/>
                  <a:gd name="T51" fmla="*/ 84 h 97"/>
                  <a:gd name="T52" fmla="*/ 34 w 67"/>
                  <a:gd name="T53" fmla="*/ 89 h 97"/>
                  <a:gd name="T54" fmla="*/ 29 w 67"/>
                  <a:gd name="T55" fmla="*/ 84 h 97"/>
                  <a:gd name="T56" fmla="*/ 26 w 67"/>
                  <a:gd name="T57" fmla="*/ 10 h 97"/>
                  <a:gd name="T58" fmla="*/ 41 w 67"/>
                  <a:gd name="T59" fmla="*/ 10 h 97"/>
                  <a:gd name="T60" fmla="*/ 41 w 67"/>
                  <a:gd name="T61" fmla="*/ 14 h 97"/>
                  <a:gd name="T62" fmla="*/ 26 w 67"/>
                  <a:gd name="T63" fmla="*/ 14 h 97"/>
                  <a:gd name="T64" fmla="*/ 26 w 67"/>
                  <a:gd name="T65" fmla="*/ 1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97">
                    <a:moveTo>
                      <a:pt x="57" y="0"/>
                    </a:moveTo>
                    <a:cubicBezTo>
                      <a:pt x="10" y="0"/>
                      <a:pt x="10" y="0"/>
                      <a:pt x="10" y="0"/>
                    </a:cubicBezTo>
                    <a:cubicBezTo>
                      <a:pt x="5" y="0"/>
                      <a:pt x="0" y="4"/>
                      <a:pt x="0" y="10"/>
                    </a:cubicBezTo>
                    <a:cubicBezTo>
                      <a:pt x="0" y="87"/>
                      <a:pt x="0" y="87"/>
                      <a:pt x="0" y="87"/>
                    </a:cubicBezTo>
                    <a:cubicBezTo>
                      <a:pt x="0" y="92"/>
                      <a:pt x="5" y="97"/>
                      <a:pt x="10" y="97"/>
                    </a:cubicBezTo>
                    <a:cubicBezTo>
                      <a:pt x="57" y="97"/>
                      <a:pt x="57" y="97"/>
                      <a:pt x="57" y="97"/>
                    </a:cubicBezTo>
                    <a:cubicBezTo>
                      <a:pt x="63" y="97"/>
                      <a:pt x="67" y="92"/>
                      <a:pt x="67" y="87"/>
                    </a:cubicBezTo>
                    <a:cubicBezTo>
                      <a:pt x="67" y="10"/>
                      <a:pt x="67" y="10"/>
                      <a:pt x="67" y="10"/>
                    </a:cubicBezTo>
                    <a:cubicBezTo>
                      <a:pt x="67" y="4"/>
                      <a:pt x="63" y="0"/>
                      <a:pt x="57" y="0"/>
                    </a:cubicBezTo>
                    <a:close/>
                    <a:moveTo>
                      <a:pt x="63" y="87"/>
                    </a:moveTo>
                    <a:cubicBezTo>
                      <a:pt x="63" y="90"/>
                      <a:pt x="60" y="92"/>
                      <a:pt x="57" y="92"/>
                    </a:cubicBezTo>
                    <a:cubicBezTo>
                      <a:pt x="10" y="92"/>
                      <a:pt x="10" y="92"/>
                      <a:pt x="10" y="92"/>
                    </a:cubicBezTo>
                    <a:cubicBezTo>
                      <a:pt x="7" y="92"/>
                      <a:pt x="5" y="90"/>
                      <a:pt x="5" y="87"/>
                    </a:cubicBezTo>
                    <a:cubicBezTo>
                      <a:pt x="5" y="76"/>
                      <a:pt x="5" y="76"/>
                      <a:pt x="5" y="76"/>
                    </a:cubicBezTo>
                    <a:cubicBezTo>
                      <a:pt x="63" y="76"/>
                      <a:pt x="63" y="76"/>
                      <a:pt x="63" y="76"/>
                    </a:cubicBezTo>
                    <a:lnTo>
                      <a:pt x="63" y="87"/>
                    </a:lnTo>
                    <a:close/>
                    <a:moveTo>
                      <a:pt x="63" y="20"/>
                    </a:moveTo>
                    <a:cubicBezTo>
                      <a:pt x="5" y="20"/>
                      <a:pt x="5" y="20"/>
                      <a:pt x="5" y="20"/>
                    </a:cubicBezTo>
                    <a:cubicBezTo>
                      <a:pt x="5" y="10"/>
                      <a:pt x="5" y="10"/>
                      <a:pt x="5" y="10"/>
                    </a:cubicBezTo>
                    <a:cubicBezTo>
                      <a:pt x="5" y="7"/>
                      <a:pt x="7" y="4"/>
                      <a:pt x="10" y="4"/>
                    </a:cubicBezTo>
                    <a:cubicBezTo>
                      <a:pt x="57" y="4"/>
                      <a:pt x="57" y="4"/>
                      <a:pt x="57" y="4"/>
                    </a:cubicBezTo>
                    <a:cubicBezTo>
                      <a:pt x="60" y="4"/>
                      <a:pt x="63" y="7"/>
                      <a:pt x="63" y="10"/>
                    </a:cubicBezTo>
                    <a:lnTo>
                      <a:pt x="63" y="20"/>
                    </a:lnTo>
                    <a:close/>
                    <a:moveTo>
                      <a:pt x="29" y="84"/>
                    </a:moveTo>
                    <a:cubicBezTo>
                      <a:pt x="29" y="82"/>
                      <a:pt x="31" y="80"/>
                      <a:pt x="34" y="80"/>
                    </a:cubicBezTo>
                    <a:cubicBezTo>
                      <a:pt x="36" y="80"/>
                      <a:pt x="38" y="82"/>
                      <a:pt x="38" y="84"/>
                    </a:cubicBezTo>
                    <a:cubicBezTo>
                      <a:pt x="38" y="87"/>
                      <a:pt x="36" y="89"/>
                      <a:pt x="34" y="89"/>
                    </a:cubicBezTo>
                    <a:cubicBezTo>
                      <a:pt x="31" y="89"/>
                      <a:pt x="29" y="87"/>
                      <a:pt x="29" y="84"/>
                    </a:cubicBezTo>
                    <a:close/>
                    <a:moveTo>
                      <a:pt x="26" y="10"/>
                    </a:moveTo>
                    <a:cubicBezTo>
                      <a:pt x="41" y="10"/>
                      <a:pt x="41" y="10"/>
                      <a:pt x="41" y="10"/>
                    </a:cubicBezTo>
                    <a:cubicBezTo>
                      <a:pt x="41" y="14"/>
                      <a:pt x="41" y="14"/>
                      <a:pt x="41" y="14"/>
                    </a:cubicBezTo>
                    <a:cubicBezTo>
                      <a:pt x="26" y="14"/>
                      <a:pt x="26" y="14"/>
                      <a:pt x="26" y="14"/>
                    </a:cubicBezTo>
                    <a:lnTo>
                      <a:pt x="26" y="10"/>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7" name="Freeform 379"/>
              <p:cNvSpPr>
                <a:spLocks noEditPoints="1"/>
              </p:cNvSpPr>
              <p:nvPr userDrawn="1"/>
            </p:nvSpPr>
            <p:spPr bwMode="auto">
              <a:xfrm>
                <a:off x="798" y="3101"/>
                <a:ext cx="113" cy="163"/>
              </a:xfrm>
              <a:custGeom>
                <a:avLst/>
                <a:gdLst>
                  <a:gd name="T0" fmla="*/ 57 w 67"/>
                  <a:gd name="T1" fmla="*/ 0 h 97"/>
                  <a:gd name="T2" fmla="*/ 10 w 67"/>
                  <a:gd name="T3" fmla="*/ 0 h 97"/>
                  <a:gd name="T4" fmla="*/ 0 w 67"/>
                  <a:gd name="T5" fmla="*/ 10 h 97"/>
                  <a:gd name="T6" fmla="*/ 0 w 67"/>
                  <a:gd name="T7" fmla="*/ 87 h 97"/>
                  <a:gd name="T8" fmla="*/ 10 w 67"/>
                  <a:gd name="T9" fmla="*/ 97 h 97"/>
                  <a:gd name="T10" fmla="*/ 57 w 67"/>
                  <a:gd name="T11" fmla="*/ 97 h 97"/>
                  <a:gd name="T12" fmla="*/ 67 w 67"/>
                  <a:gd name="T13" fmla="*/ 87 h 97"/>
                  <a:gd name="T14" fmla="*/ 67 w 67"/>
                  <a:gd name="T15" fmla="*/ 10 h 97"/>
                  <a:gd name="T16" fmla="*/ 57 w 67"/>
                  <a:gd name="T17" fmla="*/ 0 h 97"/>
                  <a:gd name="T18" fmla="*/ 63 w 67"/>
                  <a:gd name="T19" fmla="*/ 87 h 97"/>
                  <a:gd name="T20" fmla="*/ 57 w 67"/>
                  <a:gd name="T21" fmla="*/ 93 h 97"/>
                  <a:gd name="T22" fmla="*/ 10 w 67"/>
                  <a:gd name="T23" fmla="*/ 93 h 97"/>
                  <a:gd name="T24" fmla="*/ 4 w 67"/>
                  <a:gd name="T25" fmla="*/ 87 h 97"/>
                  <a:gd name="T26" fmla="*/ 4 w 67"/>
                  <a:gd name="T27" fmla="*/ 76 h 97"/>
                  <a:gd name="T28" fmla="*/ 63 w 67"/>
                  <a:gd name="T29" fmla="*/ 76 h 97"/>
                  <a:gd name="T30" fmla="*/ 63 w 67"/>
                  <a:gd name="T31" fmla="*/ 87 h 97"/>
                  <a:gd name="T32" fmla="*/ 63 w 67"/>
                  <a:gd name="T33" fmla="*/ 20 h 97"/>
                  <a:gd name="T34" fmla="*/ 4 w 67"/>
                  <a:gd name="T35" fmla="*/ 20 h 97"/>
                  <a:gd name="T36" fmla="*/ 4 w 67"/>
                  <a:gd name="T37" fmla="*/ 10 h 97"/>
                  <a:gd name="T38" fmla="*/ 10 w 67"/>
                  <a:gd name="T39" fmla="*/ 4 h 97"/>
                  <a:gd name="T40" fmla="*/ 57 w 67"/>
                  <a:gd name="T41" fmla="*/ 4 h 97"/>
                  <a:gd name="T42" fmla="*/ 63 w 67"/>
                  <a:gd name="T43" fmla="*/ 10 h 97"/>
                  <a:gd name="T44" fmla="*/ 63 w 67"/>
                  <a:gd name="T45" fmla="*/ 20 h 97"/>
                  <a:gd name="T46" fmla="*/ 29 w 67"/>
                  <a:gd name="T47" fmla="*/ 84 h 97"/>
                  <a:gd name="T48" fmla="*/ 33 w 67"/>
                  <a:gd name="T49" fmla="*/ 80 h 97"/>
                  <a:gd name="T50" fmla="*/ 38 w 67"/>
                  <a:gd name="T51" fmla="*/ 84 h 97"/>
                  <a:gd name="T52" fmla="*/ 33 w 67"/>
                  <a:gd name="T53" fmla="*/ 89 h 97"/>
                  <a:gd name="T54" fmla="*/ 29 w 67"/>
                  <a:gd name="T55" fmla="*/ 84 h 97"/>
                  <a:gd name="T56" fmla="*/ 26 w 67"/>
                  <a:gd name="T57" fmla="*/ 10 h 97"/>
                  <a:gd name="T58" fmla="*/ 41 w 67"/>
                  <a:gd name="T59" fmla="*/ 10 h 97"/>
                  <a:gd name="T60" fmla="*/ 41 w 67"/>
                  <a:gd name="T61" fmla="*/ 14 h 97"/>
                  <a:gd name="T62" fmla="*/ 26 w 67"/>
                  <a:gd name="T63" fmla="*/ 14 h 97"/>
                  <a:gd name="T64" fmla="*/ 26 w 67"/>
                  <a:gd name="T65" fmla="*/ 1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97">
                    <a:moveTo>
                      <a:pt x="57" y="0"/>
                    </a:moveTo>
                    <a:cubicBezTo>
                      <a:pt x="10" y="0"/>
                      <a:pt x="10" y="0"/>
                      <a:pt x="10" y="0"/>
                    </a:cubicBezTo>
                    <a:cubicBezTo>
                      <a:pt x="5" y="0"/>
                      <a:pt x="0" y="4"/>
                      <a:pt x="0" y="10"/>
                    </a:cubicBezTo>
                    <a:cubicBezTo>
                      <a:pt x="0" y="87"/>
                      <a:pt x="0" y="87"/>
                      <a:pt x="0" y="87"/>
                    </a:cubicBezTo>
                    <a:cubicBezTo>
                      <a:pt x="0" y="92"/>
                      <a:pt x="5" y="97"/>
                      <a:pt x="10" y="97"/>
                    </a:cubicBezTo>
                    <a:cubicBezTo>
                      <a:pt x="57" y="97"/>
                      <a:pt x="57" y="97"/>
                      <a:pt x="57" y="97"/>
                    </a:cubicBezTo>
                    <a:cubicBezTo>
                      <a:pt x="62" y="97"/>
                      <a:pt x="67" y="92"/>
                      <a:pt x="67" y="87"/>
                    </a:cubicBezTo>
                    <a:cubicBezTo>
                      <a:pt x="67" y="10"/>
                      <a:pt x="67" y="10"/>
                      <a:pt x="67" y="10"/>
                    </a:cubicBezTo>
                    <a:cubicBezTo>
                      <a:pt x="67" y="4"/>
                      <a:pt x="62" y="0"/>
                      <a:pt x="57" y="0"/>
                    </a:cubicBezTo>
                    <a:close/>
                    <a:moveTo>
                      <a:pt x="63" y="87"/>
                    </a:moveTo>
                    <a:cubicBezTo>
                      <a:pt x="63" y="90"/>
                      <a:pt x="60" y="93"/>
                      <a:pt x="57" y="93"/>
                    </a:cubicBezTo>
                    <a:cubicBezTo>
                      <a:pt x="10" y="93"/>
                      <a:pt x="10" y="93"/>
                      <a:pt x="10" y="93"/>
                    </a:cubicBezTo>
                    <a:cubicBezTo>
                      <a:pt x="7" y="93"/>
                      <a:pt x="4" y="90"/>
                      <a:pt x="4" y="87"/>
                    </a:cubicBezTo>
                    <a:cubicBezTo>
                      <a:pt x="4" y="76"/>
                      <a:pt x="4" y="76"/>
                      <a:pt x="4" y="76"/>
                    </a:cubicBezTo>
                    <a:cubicBezTo>
                      <a:pt x="63" y="76"/>
                      <a:pt x="63" y="76"/>
                      <a:pt x="63" y="76"/>
                    </a:cubicBezTo>
                    <a:lnTo>
                      <a:pt x="63" y="87"/>
                    </a:lnTo>
                    <a:close/>
                    <a:moveTo>
                      <a:pt x="63" y="20"/>
                    </a:moveTo>
                    <a:cubicBezTo>
                      <a:pt x="4" y="20"/>
                      <a:pt x="4" y="20"/>
                      <a:pt x="4" y="20"/>
                    </a:cubicBezTo>
                    <a:cubicBezTo>
                      <a:pt x="4" y="10"/>
                      <a:pt x="4" y="10"/>
                      <a:pt x="4" y="10"/>
                    </a:cubicBezTo>
                    <a:cubicBezTo>
                      <a:pt x="4" y="7"/>
                      <a:pt x="7" y="4"/>
                      <a:pt x="10" y="4"/>
                    </a:cubicBezTo>
                    <a:cubicBezTo>
                      <a:pt x="57" y="4"/>
                      <a:pt x="57" y="4"/>
                      <a:pt x="57" y="4"/>
                    </a:cubicBezTo>
                    <a:cubicBezTo>
                      <a:pt x="60" y="4"/>
                      <a:pt x="63" y="7"/>
                      <a:pt x="63" y="10"/>
                    </a:cubicBezTo>
                    <a:lnTo>
                      <a:pt x="63" y="20"/>
                    </a:lnTo>
                    <a:close/>
                    <a:moveTo>
                      <a:pt x="29" y="84"/>
                    </a:moveTo>
                    <a:cubicBezTo>
                      <a:pt x="29" y="82"/>
                      <a:pt x="31" y="80"/>
                      <a:pt x="33" y="80"/>
                    </a:cubicBezTo>
                    <a:cubicBezTo>
                      <a:pt x="36" y="80"/>
                      <a:pt x="38" y="82"/>
                      <a:pt x="38" y="84"/>
                    </a:cubicBezTo>
                    <a:cubicBezTo>
                      <a:pt x="38" y="87"/>
                      <a:pt x="36" y="89"/>
                      <a:pt x="33" y="89"/>
                    </a:cubicBezTo>
                    <a:cubicBezTo>
                      <a:pt x="31" y="89"/>
                      <a:pt x="29" y="87"/>
                      <a:pt x="29" y="84"/>
                    </a:cubicBezTo>
                    <a:close/>
                    <a:moveTo>
                      <a:pt x="26" y="10"/>
                    </a:moveTo>
                    <a:cubicBezTo>
                      <a:pt x="41" y="10"/>
                      <a:pt x="41" y="10"/>
                      <a:pt x="41" y="10"/>
                    </a:cubicBezTo>
                    <a:cubicBezTo>
                      <a:pt x="41" y="14"/>
                      <a:pt x="41" y="14"/>
                      <a:pt x="41" y="14"/>
                    </a:cubicBezTo>
                    <a:cubicBezTo>
                      <a:pt x="26" y="14"/>
                      <a:pt x="26" y="14"/>
                      <a:pt x="26" y="14"/>
                    </a:cubicBezTo>
                    <a:lnTo>
                      <a:pt x="26" y="10"/>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8" name="Freeform 380"/>
              <p:cNvSpPr>
                <a:spLocks noEditPoints="1"/>
              </p:cNvSpPr>
              <p:nvPr userDrawn="1"/>
            </p:nvSpPr>
            <p:spPr bwMode="auto">
              <a:xfrm>
                <a:off x="4285" y="781"/>
                <a:ext cx="150" cy="155"/>
              </a:xfrm>
              <a:custGeom>
                <a:avLst/>
                <a:gdLst>
                  <a:gd name="T0" fmla="*/ 88 w 89"/>
                  <a:gd name="T1" fmla="*/ 83 h 92"/>
                  <a:gd name="T2" fmla="*/ 62 w 89"/>
                  <a:gd name="T3" fmla="*/ 27 h 92"/>
                  <a:gd name="T4" fmla="*/ 62 w 89"/>
                  <a:gd name="T5" fmla="*/ 4 h 92"/>
                  <a:gd name="T6" fmla="*/ 64 w 89"/>
                  <a:gd name="T7" fmla="*/ 4 h 92"/>
                  <a:gd name="T8" fmla="*/ 64 w 89"/>
                  <a:gd name="T9" fmla="*/ 0 h 92"/>
                  <a:gd name="T10" fmla="*/ 24 w 89"/>
                  <a:gd name="T11" fmla="*/ 0 h 92"/>
                  <a:gd name="T12" fmla="*/ 24 w 89"/>
                  <a:gd name="T13" fmla="*/ 4 h 92"/>
                  <a:gd name="T14" fmla="*/ 27 w 89"/>
                  <a:gd name="T15" fmla="*/ 4 h 92"/>
                  <a:gd name="T16" fmla="*/ 27 w 89"/>
                  <a:gd name="T17" fmla="*/ 27 h 92"/>
                  <a:gd name="T18" fmla="*/ 1 w 89"/>
                  <a:gd name="T19" fmla="*/ 83 h 92"/>
                  <a:gd name="T20" fmla="*/ 2 w 89"/>
                  <a:gd name="T21" fmla="*/ 89 h 92"/>
                  <a:gd name="T22" fmla="*/ 7 w 89"/>
                  <a:gd name="T23" fmla="*/ 92 h 92"/>
                  <a:gd name="T24" fmla="*/ 82 w 89"/>
                  <a:gd name="T25" fmla="*/ 92 h 92"/>
                  <a:gd name="T26" fmla="*/ 87 w 89"/>
                  <a:gd name="T27" fmla="*/ 89 h 92"/>
                  <a:gd name="T28" fmla="*/ 88 w 89"/>
                  <a:gd name="T29" fmla="*/ 83 h 92"/>
                  <a:gd name="T30" fmla="*/ 55 w 89"/>
                  <a:gd name="T31" fmla="*/ 78 h 92"/>
                  <a:gd name="T32" fmla="*/ 51 w 89"/>
                  <a:gd name="T33" fmla="*/ 74 h 92"/>
                  <a:gd name="T34" fmla="*/ 55 w 89"/>
                  <a:gd name="T35" fmla="*/ 70 h 92"/>
                  <a:gd name="T36" fmla="*/ 59 w 89"/>
                  <a:gd name="T37" fmla="*/ 74 h 92"/>
                  <a:gd name="T38" fmla="*/ 55 w 89"/>
                  <a:gd name="T39" fmla="*/ 78 h 92"/>
                  <a:gd name="T40" fmla="*/ 51 w 89"/>
                  <a:gd name="T41" fmla="*/ 61 h 92"/>
                  <a:gd name="T42" fmla="*/ 40 w 89"/>
                  <a:gd name="T43" fmla="*/ 72 h 92"/>
                  <a:gd name="T44" fmla="*/ 29 w 89"/>
                  <a:gd name="T45" fmla="*/ 61 h 92"/>
                  <a:gd name="T46" fmla="*/ 15 w 89"/>
                  <a:gd name="T47" fmla="*/ 61 h 92"/>
                  <a:gd name="T48" fmla="*/ 31 w 89"/>
                  <a:gd name="T49" fmla="*/ 28 h 92"/>
                  <a:gd name="T50" fmla="*/ 31 w 89"/>
                  <a:gd name="T51" fmla="*/ 4 h 92"/>
                  <a:gd name="T52" fmla="*/ 58 w 89"/>
                  <a:gd name="T53" fmla="*/ 4 h 92"/>
                  <a:gd name="T54" fmla="*/ 58 w 89"/>
                  <a:gd name="T55" fmla="*/ 27 h 92"/>
                  <a:gd name="T56" fmla="*/ 43 w 89"/>
                  <a:gd name="T57" fmla="*/ 27 h 92"/>
                  <a:gd name="T58" fmla="*/ 43 w 89"/>
                  <a:gd name="T59" fmla="*/ 31 h 92"/>
                  <a:gd name="T60" fmla="*/ 59 w 89"/>
                  <a:gd name="T61" fmla="*/ 31 h 92"/>
                  <a:gd name="T62" fmla="*/ 61 w 89"/>
                  <a:gd name="T63" fmla="*/ 35 h 92"/>
                  <a:gd name="T64" fmla="*/ 47 w 89"/>
                  <a:gd name="T65" fmla="*/ 35 h 92"/>
                  <a:gd name="T66" fmla="*/ 47 w 89"/>
                  <a:gd name="T67" fmla="*/ 40 h 92"/>
                  <a:gd name="T68" fmla="*/ 63 w 89"/>
                  <a:gd name="T69" fmla="*/ 40 h 92"/>
                  <a:gd name="T70" fmla="*/ 63 w 89"/>
                  <a:gd name="T71" fmla="*/ 39 h 92"/>
                  <a:gd name="T72" fmla="*/ 65 w 89"/>
                  <a:gd name="T73" fmla="*/ 44 h 92"/>
                  <a:gd name="T74" fmla="*/ 50 w 89"/>
                  <a:gd name="T75" fmla="*/ 44 h 92"/>
                  <a:gd name="T76" fmla="*/ 50 w 89"/>
                  <a:gd name="T77" fmla="*/ 48 h 92"/>
                  <a:gd name="T78" fmla="*/ 67 w 89"/>
                  <a:gd name="T79" fmla="*/ 48 h 92"/>
                  <a:gd name="T80" fmla="*/ 67 w 89"/>
                  <a:gd name="T81" fmla="*/ 48 h 92"/>
                  <a:gd name="T82" fmla="*/ 73 w 89"/>
                  <a:gd name="T83" fmla="*/ 61 h 92"/>
                  <a:gd name="T84" fmla="*/ 51 w 89"/>
                  <a:gd name="T85" fmla="*/ 61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9" h="92">
                    <a:moveTo>
                      <a:pt x="88" y="83"/>
                    </a:moveTo>
                    <a:cubicBezTo>
                      <a:pt x="62" y="27"/>
                      <a:pt x="62" y="27"/>
                      <a:pt x="62" y="27"/>
                    </a:cubicBezTo>
                    <a:cubicBezTo>
                      <a:pt x="62" y="25"/>
                      <a:pt x="62" y="13"/>
                      <a:pt x="62" y="4"/>
                    </a:cubicBezTo>
                    <a:cubicBezTo>
                      <a:pt x="64" y="4"/>
                      <a:pt x="64" y="4"/>
                      <a:pt x="64" y="4"/>
                    </a:cubicBezTo>
                    <a:cubicBezTo>
                      <a:pt x="64" y="0"/>
                      <a:pt x="64" y="0"/>
                      <a:pt x="64" y="0"/>
                    </a:cubicBezTo>
                    <a:cubicBezTo>
                      <a:pt x="24" y="0"/>
                      <a:pt x="24" y="0"/>
                      <a:pt x="24" y="0"/>
                    </a:cubicBezTo>
                    <a:cubicBezTo>
                      <a:pt x="24" y="4"/>
                      <a:pt x="24" y="4"/>
                      <a:pt x="24" y="4"/>
                    </a:cubicBezTo>
                    <a:cubicBezTo>
                      <a:pt x="27" y="4"/>
                      <a:pt x="27" y="4"/>
                      <a:pt x="27" y="4"/>
                    </a:cubicBezTo>
                    <a:cubicBezTo>
                      <a:pt x="27" y="27"/>
                      <a:pt x="27" y="27"/>
                      <a:pt x="27" y="27"/>
                    </a:cubicBezTo>
                    <a:cubicBezTo>
                      <a:pt x="1" y="83"/>
                      <a:pt x="1" y="83"/>
                      <a:pt x="1" y="83"/>
                    </a:cubicBezTo>
                    <a:cubicBezTo>
                      <a:pt x="0" y="85"/>
                      <a:pt x="0" y="87"/>
                      <a:pt x="2" y="89"/>
                    </a:cubicBezTo>
                    <a:cubicBezTo>
                      <a:pt x="3" y="91"/>
                      <a:pt x="5" y="92"/>
                      <a:pt x="7" y="92"/>
                    </a:cubicBezTo>
                    <a:cubicBezTo>
                      <a:pt x="82" y="92"/>
                      <a:pt x="82" y="92"/>
                      <a:pt x="82" y="92"/>
                    </a:cubicBezTo>
                    <a:cubicBezTo>
                      <a:pt x="84" y="92"/>
                      <a:pt x="86" y="91"/>
                      <a:pt x="87" y="89"/>
                    </a:cubicBezTo>
                    <a:cubicBezTo>
                      <a:pt x="88" y="87"/>
                      <a:pt x="89" y="85"/>
                      <a:pt x="88" y="83"/>
                    </a:cubicBezTo>
                    <a:close/>
                    <a:moveTo>
                      <a:pt x="55" y="78"/>
                    </a:moveTo>
                    <a:cubicBezTo>
                      <a:pt x="53" y="78"/>
                      <a:pt x="51" y="76"/>
                      <a:pt x="51" y="74"/>
                    </a:cubicBezTo>
                    <a:cubicBezTo>
                      <a:pt x="51" y="72"/>
                      <a:pt x="53" y="70"/>
                      <a:pt x="55" y="70"/>
                    </a:cubicBezTo>
                    <a:cubicBezTo>
                      <a:pt x="58" y="70"/>
                      <a:pt x="59" y="72"/>
                      <a:pt x="59" y="74"/>
                    </a:cubicBezTo>
                    <a:cubicBezTo>
                      <a:pt x="59" y="76"/>
                      <a:pt x="58" y="78"/>
                      <a:pt x="55" y="78"/>
                    </a:cubicBezTo>
                    <a:close/>
                    <a:moveTo>
                      <a:pt x="51" y="61"/>
                    </a:moveTo>
                    <a:cubicBezTo>
                      <a:pt x="51" y="67"/>
                      <a:pt x="46" y="72"/>
                      <a:pt x="40" y="72"/>
                    </a:cubicBezTo>
                    <a:cubicBezTo>
                      <a:pt x="34" y="72"/>
                      <a:pt x="29" y="67"/>
                      <a:pt x="29" y="61"/>
                    </a:cubicBezTo>
                    <a:cubicBezTo>
                      <a:pt x="15" y="61"/>
                      <a:pt x="15" y="61"/>
                      <a:pt x="15" y="61"/>
                    </a:cubicBezTo>
                    <a:cubicBezTo>
                      <a:pt x="31" y="28"/>
                      <a:pt x="31" y="28"/>
                      <a:pt x="31" y="28"/>
                    </a:cubicBezTo>
                    <a:cubicBezTo>
                      <a:pt x="31" y="4"/>
                      <a:pt x="31" y="4"/>
                      <a:pt x="31" y="4"/>
                    </a:cubicBezTo>
                    <a:cubicBezTo>
                      <a:pt x="58" y="4"/>
                      <a:pt x="58" y="4"/>
                      <a:pt x="58" y="4"/>
                    </a:cubicBezTo>
                    <a:cubicBezTo>
                      <a:pt x="58" y="19"/>
                      <a:pt x="58" y="25"/>
                      <a:pt x="58" y="27"/>
                    </a:cubicBezTo>
                    <a:cubicBezTo>
                      <a:pt x="43" y="27"/>
                      <a:pt x="43" y="27"/>
                      <a:pt x="43" y="27"/>
                    </a:cubicBezTo>
                    <a:cubicBezTo>
                      <a:pt x="43" y="31"/>
                      <a:pt x="43" y="31"/>
                      <a:pt x="43" y="31"/>
                    </a:cubicBezTo>
                    <a:cubicBezTo>
                      <a:pt x="59" y="31"/>
                      <a:pt x="59" y="31"/>
                      <a:pt x="59" y="31"/>
                    </a:cubicBezTo>
                    <a:cubicBezTo>
                      <a:pt x="61" y="35"/>
                      <a:pt x="61" y="35"/>
                      <a:pt x="61" y="35"/>
                    </a:cubicBezTo>
                    <a:cubicBezTo>
                      <a:pt x="47" y="35"/>
                      <a:pt x="47" y="35"/>
                      <a:pt x="47" y="35"/>
                    </a:cubicBezTo>
                    <a:cubicBezTo>
                      <a:pt x="47" y="40"/>
                      <a:pt x="47" y="40"/>
                      <a:pt x="47" y="40"/>
                    </a:cubicBezTo>
                    <a:cubicBezTo>
                      <a:pt x="63" y="40"/>
                      <a:pt x="63" y="40"/>
                      <a:pt x="63" y="40"/>
                    </a:cubicBezTo>
                    <a:cubicBezTo>
                      <a:pt x="63" y="39"/>
                      <a:pt x="63" y="39"/>
                      <a:pt x="63" y="39"/>
                    </a:cubicBezTo>
                    <a:cubicBezTo>
                      <a:pt x="65" y="44"/>
                      <a:pt x="65" y="44"/>
                      <a:pt x="65" y="44"/>
                    </a:cubicBezTo>
                    <a:cubicBezTo>
                      <a:pt x="50" y="44"/>
                      <a:pt x="50" y="44"/>
                      <a:pt x="50" y="44"/>
                    </a:cubicBezTo>
                    <a:cubicBezTo>
                      <a:pt x="50" y="48"/>
                      <a:pt x="50" y="48"/>
                      <a:pt x="50" y="48"/>
                    </a:cubicBezTo>
                    <a:cubicBezTo>
                      <a:pt x="67" y="48"/>
                      <a:pt x="67" y="48"/>
                      <a:pt x="67" y="48"/>
                    </a:cubicBezTo>
                    <a:cubicBezTo>
                      <a:pt x="67" y="48"/>
                      <a:pt x="67" y="48"/>
                      <a:pt x="67" y="48"/>
                    </a:cubicBezTo>
                    <a:cubicBezTo>
                      <a:pt x="73" y="61"/>
                      <a:pt x="73" y="61"/>
                      <a:pt x="73" y="61"/>
                    </a:cubicBezTo>
                    <a:lnTo>
                      <a:pt x="51" y="61"/>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9" name="Oval 381"/>
              <p:cNvSpPr>
                <a:spLocks noChangeArrowheads="1"/>
              </p:cNvSpPr>
              <p:nvPr userDrawn="1"/>
            </p:nvSpPr>
            <p:spPr bwMode="auto">
              <a:xfrm>
                <a:off x="4335" y="860"/>
                <a:ext cx="16" cy="16"/>
              </a:xfrm>
              <a:prstGeom prst="ellipse">
                <a:avLst/>
              </a:pr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0" name="Freeform 382"/>
              <p:cNvSpPr>
                <a:spLocks noEditPoints="1"/>
              </p:cNvSpPr>
              <p:nvPr userDrawn="1"/>
            </p:nvSpPr>
            <p:spPr bwMode="auto">
              <a:xfrm>
                <a:off x="4782" y="865"/>
                <a:ext cx="168" cy="73"/>
              </a:xfrm>
              <a:custGeom>
                <a:avLst/>
                <a:gdLst>
                  <a:gd name="T0" fmla="*/ 78 w 100"/>
                  <a:gd name="T1" fmla="*/ 33 h 43"/>
                  <a:gd name="T2" fmla="*/ 78 w 100"/>
                  <a:gd name="T3" fmla="*/ 33 h 43"/>
                  <a:gd name="T4" fmla="*/ 78 w 100"/>
                  <a:gd name="T5" fmla="*/ 0 h 43"/>
                  <a:gd name="T6" fmla="*/ 22 w 100"/>
                  <a:gd name="T7" fmla="*/ 0 h 43"/>
                  <a:gd name="T8" fmla="*/ 22 w 100"/>
                  <a:gd name="T9" fmla="*/ 33 h 43"/>
                  <a:gd name="T10" fmla="*/ 22 w 100"/>
                  <a:gd name="T11" fmla="*/ 33 h 43"/>
                  <a:gd name="T12" fmla="*/ 0 w 100"/>
                  <a:gd name="T13" fmla="*/ 33 h 43"/>
                  <a:gd name="T14" fmla="*/ 0 w 100"/>
                  <a:gd name="T15" fmla="*/ 43 h 43"/>
                  <a:gd name="T16" fmla="*/ 100 w 100"/>
                  <a:gd name="T17" fmla="*/ 43 h 43"/>
                  <a:gd name="T18" fmla="*/ 100 w 100"/>
                  <a:gd name="T19" fmla="*/ 33 h 43"/>
                  <a:gd name="T20" fmla="*/ 78 w 100"/>
                  <a:gd name="T21" fmla="*/ 33 h 43"/>
                  <a:gd name="T22" fmla="*/ 66 w 100"/>
                  <a:gd name="T23" fmla="*/ 28 h 43"/>
                  <a:gd name="T24" fmla="*/ 66 w 100"/>
                  <a:gd name="T25" fmla="*/ 28 h 43"/>
                  <a:gd name="T26" fmla="*/ 35 w 100"/>
                  <a:gd name="T27" fmla="*/ 28 h 43"/>
                  <a:gd name="T28" fmla="*/ 35 w 100"/>
                  <a:gd name="T29" fmla="*/ 28 h 43"/>
                  <a:gd name="T30" fmla="*/ 35 w 100"/>
                  <a:gd name="T31" fmla="*/ 10 h 43"/>
                  <a:gd name="T32" fmla="*/ 66 w 100"/>
                  <a:gd name="T33" fmla="*/ 10 h 43"/>
                  <a:gd name="T34" fmla="*/ 66 w 100"/>
                  <a:gd name="T35" fmla="*/ 28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0" h="43">
                    <a:moveTo>
                      <a:pt x="78" y="33"/>
                    </a:moveTo>
                    <a:cubicBezTo>
                      <a:pt x="78" y="33"/>
                      <a:pt x="78" y="33"/>
                      <a:pt x="78" y="33"/>
                    </a:cubicBezTo>
                    <a:cubicBezTo>
                      <a:pt x="78" y="0"/>
                      <a:pt x="78" y="0"/>
                      <a:pt x="78" y="0"/>
                    </a:cubicBezTo>
                    <a:cubicBezTo>
                      <a:pt x="22" y="0"/>
                      <a:pt x="22" y="0"/>
                      <a:pt x="22" y="0"/>
                    </a:cubicBezTo>
                    <a:cubicBezTo>
                      <a:pt x="22" y="33"/>
                      <a:pt x="22" y="33"/>
                      <a:pt x="22" y="33"/>
                    </a:cubicBezTo>
                    <a:cubicBezTo>
                      <a:pt x="22" y="33"/>
                      <a:pt x="22" y="33"/>
                      <a:pt x="22" y="33"/>
                    </a:cubicBezTo>
                    <a:cubicBezTo>
                      <a:pt x="0" y="33"/>
                      <a:pt x="0" y="33"/>
                      <a:pt x="0" y="33"/>
                    </a:cubicBezTo>
                    <a:cubicBezTo>
                      <a:pt x="0" y="43"/>
                      <a:pt x="0" y="43"/>
                      <a:pt x="0" y="43"/>
                    </a:cubicBezTo>
                    <a:cubicBezTo>
                      <a:pt x="100" y="43"/>
                      <a:pt x="100" y="43"/>
                      <a:pt x="100" y="43"/>
                    </a:cubicBezTo>
                    <a:cubicBezTo>
                      <a:pt x="100" y="33"/>
                      <a:pt x="100" y="33"/>
                      <a:pt x="100" y="33"/>
                    </a:cubicBezTo>
                    <a:lnTo>
                      <a:pt x="78" y="33"/>
                    </a:lnTo>
                    <a:close/>
                    <a:moveTo>
                      <a:pt x="66" y="28"/>
                    </a:moveTo>
                    <a:cubicBezTo>
                      <a:pt x="66" y="28"/>
                      <a:pt x="66" y="28"/>
                      <a:pt x="66" y="28"/>
                    </a:cubicBezTo>
                    <a:cubicBezTo>
                      <a:pt x="35" y="28"/>
                      <a:pt x="35" y="28"/>
                      <a:pt x="35" y="28"/>
                    </a:cubicBezTo>
                    <a:cubicBezTo>
                      <a:pt x="35" y="28"/>
                      <a:pt x="35" y="28"/>
                      <a:pt x="35" y="28"/>
                    </a:cubicBezTo>
                    <a:cubicBezTo>
                      <a:pt x="35" y="10"/>
                      <a:pt x="35" y="10"/>
                      <a:pt x="35" y="10"/>
                    </a:cubicBezTo>
                    <a:cubicBezTo>
                      <a:pt x="66" y="10"/>
                      <a:pt x="66" y="10"/>
                      <a:pt x="66" y="10"/>
                    </a:cubicBezTo>
                    <a:lnTo>
                      <a:pt x="66" y="28"/>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1" name="Rectangle 383"/>
              <p:cNvSpPr>
                <a:spLocks noChangeArrowheads="1"/>
              </p:cNvSpPr>
              <p:nvPr userDrawn="1"/>
            </p:nvSpPr>
            <p:spPr bwMode="auto">
              <a:xfrm>
                <a:off x="4782" y="958"/>
                <a:ext cx="168" cy="12"/>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2" name="Rectangle 384"/>
              <p:cNvSpPr>
                <a:spLocks noChangeArrowheads="1"/>
              </p:cNvSpPr>
              <p:nvPr userDrawn="1"/>
            </p:nvSpPr>
            <p:spPr bwMode="auto">
              <a:xfrm>
                <a:off x="4782" y="990"/>
                <a:ext cx="168" cy="12"/>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3" name="Rectangle 385"/>
              <p:cNvSpPr>
                <a:spLocks noChangeArrowheads="1"/>
              </p:cNvSpPr>
              <p:nvPr userDrawn="1"/>
            </p:nvSpPr>
            <p:spPr bwMode="auto">
              <a:xfrm>
                <a:off x="4782" y="1023"/>
                <a:ext cx="168" cy="11"/>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4" name="Freeform 386"/>
              <p:cNvSpPr>
                <a:spLocks noEditPoints="1"/>
              </p:cNvSpPr>
              <p:nvPr userDrawn="1"/>
            </p:nvSpPr>
            <p:spPr bwMode="auto">
              <a:xfrm>
                <a:off x="5153" y="1551"/>
                <a:ext cx="235" cy="136"/>
              </a:xfrm>
              <a:custGeom>
                <a:avLst/>
                <a:gdLst>
                  <a:gd name="T0" fmla="*/ 116 w 140"/>
                  <a:gd name="T1" fmla="*/ 22 h 81"/>
                  <a:gd name="T2" fmla="*/ 102 w 140"/>
                  <a:gd name="T3" fmla="*/ 9 h 81"/>
                  <a:gd name="T4" fmla="*/ 92 w 140"/>
                  <a:gd name="T5" fmla="*/ 7 h 81"/>
                  <a:gd name="T6" fmla="*/ 82 w 140"/>
                  <a:gd name="T7" fmla="*/ 9 h 81"/>
                  <a:gd name="T8" fmla="*/ 69 w 140"/>
                  <a:gd name="T9" fmla="*/ 5 h 81"/>
                  <a:gd name="T10" fmla="*/ 64 w 140"/>
                  <a:gd name="T11" fmla="*/ 6 h 81"/>
                  <a:gd name="T12" fmla="*/ 46 w 140"/>
                  <a:gd name="T13" fmla="*/ 0 h 81"/>
                  <a:gd name="T14" fmla="*/ 31 w 140"/>
                  <a:gd name="T15" fmla="*/ 3 h 81"/>
                  <a:gd name="T16" fmla="*/ 18 w 140"/>
                  <a:gd name="T17" fmla="*/ 28 h 81"/>
                  <a:gd name="T18" fmla="*/ 16 w 140"/>
                  <a:gd name="T19" fmla="*/ 31 h 81"/>
                  <a:gd name="T20" fmla="*/ 10 w 140"/>
                  <a:gd name="T21" fmla="*/ 34 h 81"/>
                  <a:gd name="T22" fmla="*/ 0 w 140"/>
                  <a:gd name="T23" fmla="*/ 56 h 81"/>
                  <a:gd name="T24" fmla="*/ 24 w 140"/>
                  <a:gd name="T25" fmla="*/ 81 h 81"/>
                  <a:gd name="T26" fmla="*/ 109 w 140"/>
                  <a:gd name="T27" fmla="*/ 81 h 81"/>
                  <a:gd name="T28" fmla="*/ 110 w 140"/>
                  <a:gd name="T29" fmla="*/ 81 h 81"/>
                  <a:gd name="T30" fmla="*/ 140 w 140"/>
                  <a:gd name="T31" fmla="*/ 51 h 81"/>
                  <a:gd name="T32" fmla="*/ 116 w 140"/>
                  <a:gd name="T33" fmla="*/ 22 h 81"/>
                  <a:gd name="T34" fmla="*/ 110 w 140"/>
                  <a:gd name="T35" fmla="*/ 76 h 81"/>
                  <a:gd name="T36" fmla="*/ 109 w 140"/>
                  <a:gd name="T37" fmla="*/ 76 h 81"/>
                  <a:gd name="T38" fmla="*/ 24 w 140"/>
                  <a:gd name="T39" fmla="*/ 76 h 81"/>
                  <a:gd name="T40" fmla="*/ 5 w 140"/>
                  <a:gd name="T41" fmla="*/ 56 h 81"/>
                  <a:gd name="T42" fmla="*/ 13 w 140"/>
                  <a:gd name="T43" fmla="*/ 38 h 81"/>
                  <a:gd name="T44" fmla="*/ 19 w 140"/>
                  <a:gd name="T45" fmla="*/ 35 h 81"/>
                  <a:gd name="T46" fmla="*/ 20 w 140"/>
                  <a:gd name="T47" fmla="*/ 35 h 81"/>
                  <a:gd name="T48" fmla="*/ 20 w 140"/>
                  <a:gd name="T49" fmla="*/ 34 h 81"/>
                  <a:gd name="T50" fmla="*/ 22 w 140"/>
                  <a:gd name="T51" fmla="*/ 31 h 81"/>
                  <a:gd name="T52" fmla="*/ 23 w 140"/>
                  <a:gd name="T53" fmla="*/ 30 h 81"/>
                  <a:gd name="T54" fmla="*/ 23 w 140"/>
                  <a:gd name="T55" fmla="*/ 29 h 81"/>
                  <a:gd name="T56" fmla="*/ 34 w 140"/>
                  <a:gd name="T57" fmla="*/ 8 h 81"/>
                  <a:gd name="T58" fmla="*/ 46 w 140"/>
                  <a:gd name="T59" fmla="*/ 5 h 81"/>
                  <a:gd name="T60" fmla="*/ 61 w 140"/>
                  <a:gd name="T61" fmla="*/ 11 h 81"/>
                  <a:gd name="T62" fmla="*/ 63 w 140"/>
                  <a:gd name="T63" fmla="*/ 12 h 81"/>
                  <a:gd name="T64" fmla="*/ 64 w 140"/>
                  <a:gd name="T65" fmla="*/ 11 h 81"/>
                  <a:gd name="T66" fmla="*/ 80 w 140"/>
                  <a:gd name="T67" fmla="*/ 14 h 81"/>
                  <a:gd name="T68" fmla="*/ 81 w 140"/>
                  <a:gd name="T69" fmla="*/ 15 h 81"/>
                  <a:gd name="T70" fmla="*/ 83 w 140"/>
                  <a:gd name="T71" fmla="*/ 14 h 81"/>
                  <a:gd name="T72" fmla="*/ 92 w 140"/>
                  <a:gd name="T73" fmla="*/ 12 h 81"/>
                  <a:gd name="T74" fmla="*/ 100 w 140"/>
                  <a:gd name="T75" fmla="*/ 14 h 81"/>
                  <a:gd name="T76" fmla="*/ 111 w 140"/>
                  <a:gd name="T77" fmla="*/ 25 h 81"/>
                  <a:gd name="T78" fmla="*/ 112 w 140"/>
                  <a:gd name="T79" fmla="*/ 27 h 81"/>
                  <a:gd name="T80" fmla="*/ 113 w 140"/>
                  <a:gd name="T81" fmla="*/ 27 h 81"/>
                  <a:gd name="T82" fmla="*/ 135 w 140"/>
                  <a:gd name="T83" fmla="*/ 51 h 81"/>
                  <a:gd name="T84" fmla="*/ 110 w 140"/>
                  <a:gd name="T85" fmla="*/ 76 h 81"/>
                  <a:gd name="T86" fmla="*/ 51 w 140"/>
                  <a:gd name="T87" fmla="*/ 48 h 81"/>
                  <a:gd name="T88" fmla="*/ 43 w 140"/>
                  <a:gd name="T89" fmla="*/ 55 h 81"/>
                  <a:gd name="T90" fmla="*/ 36 w 140"/>
                  <a:gd name="T91" fmla="*/ 48 h 81"/>
                  <a:gd name="T92" fmla="*/ 43 w 140"/>
                  <a:gd name="T93" fmla="*/ 41 h 81"/>
                  <a:gd name="T94" fmla="*/ 51 w 140"/>
                  <a:gd name="T95" fmla="*/ 48 h 81"/>
                  <a:gd name="T96" fmla="*/ 82 w 140"/>
                  <a:gd name="T97" fmla="*/ 48 h 81"/>
                  <a:gd name="T98" fmla="*/ 70 w 140"/>
                  <a:gd name="T99" fmla="*/ 59 h 81"/>
                  <a:gd name="T100" fmla="*/ 59 w 140"/>
                  <a:gd name="T101" fmla="*/ 48 h 81"/>
                  <a:gd name="T102" fmla="*/ 70 w 140"/>
                  <a:gd name="T103" fmla="*/ 36 h 81"/>
                  <a:gd name="T104" fmla="*/ 82 w 140"/>
                  <a:gd name="T105" fmla="*/ 48 h 81"/>
                  <a:gd name="T106" fmla="*/ 104 w 140"/>
                  <a:gd name="T107" fmla="*/ 48 h 81"/>
                  <a:gd name="T108" fmla="*/ 97 w 140"/>
                  <a:gd name="T109" fmla="*/ 55 h 81"/>
                  <a:gd name="T110" fmla="*/ 90 w 140"/>
                  <a:gd name="T111" fmla="*/ 48 h 81"/>
                  <a:gd name="T112" fmla="*/ 97 w 140"/>
                  <a:gd name="T113" fmla="*/ 41 h 81"/>
                  <a:gd name="T114" fmla="*/ 104 w 140"/>
                  <a:gd name="T115" fmla="*/ 48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0" h="81">
                    <a:moveTo>
                      <a:pt x="116" y="22"/>
                    </a:moveTo>
                    <a:cubicBezTo>
                      <a:pt x="114" y="17"/>
                      <a:pt x="110" y="12"/>
                      <a:pt x="102" y="9"/>
                    </a:cubicBezTo>
                    <a:cubicBezTo>
                      <a:pt x="101" y="8"/>
                      <a:pt x="97" y="7"/>
                      <a:pt x="92" y="7"/>
                    </a:cubicBezTo>
                    <a:cubicBezTo>
                      <a:pt x="88" y="7"/>
                      <a:pt x="85" y="8"/>
                      <a:pt x="82" y="9"/>
                    </a:cubicBezTo>
                    <a:cubicBezTo>
                      <a:pt x="79" y="7"/>
                      <a:pt x="75" y="5"/>
                      <a:pt x="69" y="5"/>
                    </a:cubicBezTo>
                    <a:cubicBezTo>
                      <a:pt x="68" y="5"/>
                      <a:pt x="66" y="6"/>
                      <a:pt x="64" y="6"/>
                    </a:cubicBezTo>
                    <a:cubicBezTo>
                      <a:pt x="61" y="3"/>
                      <a:pt x="55" y="0"/>
                      <a:pt x="46" y="0"/>
                    </a:cubicBezTo>
                    <a:cubicBezTo>
                      <a:pt x="41" y="0"/>
                      <a:pt x="37" y="1"/>
                      <a:pt x="31" y="3"/>
                    </a:cubicBezTo>
                    <a:cubicBezTo>
                      <a:pt x="31" y="4"/>
                      <a:pt x="18" y="11"/>
                      <a:pt x="18" y="28"/>
                    </a:cubicBezTo>
                    <a:cubicBezTo>
                      <a:pt x="17" y="29"/>
                      <a:pt x="17" y="30"/>
                      <a:pt x="16" y="31"/>
                    </a:cubicBezTo>
                    <a:cubicBezTo>
                      <a:pt x="14" y="31"/>
                      <a:pt x="12" y="33"/>
                      <a:pt x="10" y="34"/>
                    </a:cubicBezTo>
                    <a:cubicBezTo>
                      <a:pt x="5" y="38"/>
                      <a:pt x="0" y="45"/>
                      <a:pt x="0" y="56"/>
                    </a:cubicBezTo>
                    <a:cubicBezTo>
                      <a:pt x="0" y="73"/>
                      <a:pt x="15" y="80"/>
                      <a:pt x="24" y="81"/>
                    </a:cubicBezTo>
                    <a:cubicBezTo>
                      <a:pt x="109" y="81"/>
                      <a:pt x="109" y="81"/>
                      <a:pt x="109" y="81"/>
                    </a:cubicBezTo>
                    <a:cubicBezTo>
                      <a:pt x="109" y="81"/>
                      <a:pt x="110" y="81"/>
                      <a:pt x="110" y="81"/>
                    </a:cubicBezTo>
                    <a:cubicBezTo>
                      <a:pt x="127" y="81"/>
                      <a:pt x="140" y="67"/>
                      <a:pt x="140" y="51"/>
                    </a:cubicBezTo>
                    <a:cubicBezTo>
                      <a:pt x="140" y="37"/>
                      <a:pt x="130" y="24"/>
                      <a:pt x="116" y="22"/>
                    </a:cubicBezTo>
                    <a:close/>
                    <a:moveTo>
                      <a:pt x="110" y="76"/>
                    </a:moveTo>
                    <a:cubicBezTo>
                      <a:pt x="110" y="76"/>
                      <a:pt x="109" y="76"/>
                      <a:pt x="109" y="76"/>
                    </a:cubicBezTo>
                    <a:cubicBezTo>
                      <a:pt x="24" y="76"/>
                      <a:pt x="24" y="76"/>
                      <a:pt x="24" y="76"/>
                    </a:cubicBezTo>
                    <a:cubicBezTo>
                      <a:pt x="19" y="75"/>
                      <a:pt x="5" y="71"/>
                      <a:pt x="5" y="56"/>
                    </a:cubicBezTo>
                    <a:cubicBezTo>
                      <a:pt x="5" y="47"/>
                      <a:pt x="9" y="41"/>
                      <a:pt x="13" y="38"/>
                    </a:cubicBezTo>
                    <a:cubicBezTo>
                      <a:pt x="15" y="37"/>
                      <a:pt x="17" y="36"/>
                      <a:pt x="19" y="35"/>
                    </a:cubicBezTo>
                    <a:cubicBezTo>
                      <a:pt x="20" y="35"/>
                      <a:pt x="20" y="35"/>
                      <a:pt x="20" y="35"/>
                    </a:cubicBezTo>
                    <a:cubicBezTo>
                      <a:pt x="20" y="34"/>
                      <a:pt x="20" y="34"/>
                      <a:pt x="20" y="34"/>
                    </a:cubicBezTo>
                    <a:cubicBezTo>
                      <a:pt x="21" y="33"/>
                      <a:pt x="21" y="32"/>
                      <a:pt x="22" y="31"/>
                    </a:cubicBezTo>
                    <a:cubicBezTo>
                      <a:pt x="23" y="30"/>
                      <a:pt x="23" y="30"/>
                      <a:pt x="23" y="30"/>
                    </a:cubicBezTo>
                    <a:cubicBezTo>
                      <a:pt x="23" y="29"/>
                      <a:pt x="23" y="29"/>
                      <a:pt x="23" y="29"/>
                    </a:cubicBezTo>
                    <a:cubicBezTo>
                      <a:pt x="22" y="14"/>
                      <a:pt x="33" y="8"/>
                      <a:pt x="34" y="8"/>
                    </a:cubicBezTo>
                    <a:cubicBezTo>
                      <a:pt x="38" y="6"/>
                      <a:pt x="42" y="5"/>
                      <a:pt x="46" y="5"/>
                    </a:cubicBezTo>
                    <a:cubicBezTo>
                      <a:pt x="53" y="5"/>
                      <a:pt x="58" y="8"/>
                      <a:pt x="61" y="11"/>
                    </a:cubicBezTo>
                    <a:cubicBezTo>
                      <a:pt x="63" y="12"/>
                      <a:pt x="63" y="12"/>
                      <a:pt x="63" y="12"/>
                    </a:cubicBezTo>
                    <a:cubicBezTo>
                      <a:pt x="64" y="11"/>
                      <a:pt x="64" y="11"/>
                      <a:pt x="64" y="11"/>
                    </a:cubicBezTo>
                    <a:cubicBezTo>
                      <a:pt x="70" y="10"/>
                      <a:pt x="76" y="11"/>
                      <a:pt x="80" y="14"/>
                    </a:cubicBezTo>
                    <a:cubicBezTo>
                      <a:pt x="81" y="15"/>
                      <a:pt x="81" y="15"/>
                      <a:pt x="81" y="15"/>
                    </a:cubicBezTo>
                    <a:cubicBezTo>
                      <a:pt x="83" y="14"/>
                      <a:pt x="83" y="14"/>
                      <a:pt x="83" y="14"/>
                    </a:cubicBezTo>
                    <a:cubicBezTo>
                      <a:pt x="85" y="13"/>
                      <a:pt x="89" y="12"/>
                      <a:pt x="92" y="12"/>
                    </a:cubicBezTo>
                    <a:cubicBezTo>
                      <a:pt x="96" y="12"/>
                      <a:pt x="100" y="13"/>
                      <a:pt x="100" y="14"/>
                    </a:cubicBezTo>
                    <a:cubicBezTo>
                      <a:pt x="106" y="16"/>
                      <a:pt x="109" y="20"/>
                      <a:pt x="111" y="25"/>
                    </a:cubicBezTo>
                    <a:cubicBezTo>
                      <a:pt x="112" y="27"/>
                      <a:pt x="112" y="27"/>
                      <a:pt x="112" y="27"/>
                    </a:cubicBezTo>
                    <a:cubicBezTo>
                      <a:pt x="113" y="27"/>
                      <a:pt x="113" y="27"/>
                      <a:pt x="113" y="27"/>
                    </a:cubicBezTo>
                    <a:cubicBezTo>
                      <a:pt x="126" y="28"/>
                      <a:pt x="135" y="39"/>
                      <a:pt x="135" y="51"/>
                    </a:cubicBezTo>
                    <a:cubicBezTo>
                      <a:pt x="135" y="65"/>
                      <a:pt x="124" y="76"/>
                      <a:pt x="110" y="76"/>
                    </a:cubicBezTo>
                    <a:close/>
                    <a:moveTo>
                      <a:pt x="51" y="48"/>
                    </a:moveTo>
                    <a:cubicBezTo>
                      <a:pt x="51" y="52"/>
                      <a:pt x="47" y="55"/>
                      <a:pt x="43" y="55"/>
                    </a:cubicBezTo>
                    <a:cubicBezTo>
                      <a:pt x="39" y="55"/>
                      <a:pt x="36" y="52"/>
                      <a:pt x="36" y="48"/>
                    </a:cubicBezTo>
                    <a:cubicBezTo>
                      <a:pt x="36" y="44"/>
                      <a:pt x="39" y="41"/>
                      <a:pt x="43" y="41"/>
                    </a:cubicBezTo>
                    <a:cubicBezTo>
                      <a:pt x="47" y="41"/>
                      <a:pt x="51" y="44"/>
                      <a:pt x="51" y="48"/>
                    </a:cubicBezTo>
                    <a:close/>
                    <a:moveTo>
                      <a:pt x="82" y="48"/>
                    </a:moveTo>
                    <a:cubicBezTo>
                      <a:pt x="82" y="54"/>
                      <a:pt x="76" y="59"/>
                      <a:pt x="70" y="59"/>
                    </a:cubicBezTo>
                    <a:cubicBezTo>
                      <a:pt x="64" y="59"/>
                      <a:pt x="59" y="54"/>
                      <a:pt x="59" y="48"/>
                    </a:cubicBezTo>
                    <a:cubicBezTo>
                      <a:pt x="59" y="42"/>
                      <a:pt x="64" y="36"/>
                      <a:pt x="70" y="36"/>
                    </a:cubicBezTo>
                    <a:cubicBezTo>
                      <a:pt x="76" y="36"/>
                      <a:pt x="82" y="42"/>
                      <a:pt x="82" y="48"/>
                    </a:cubicBezTo>
                    <a:close/>
                    <a:moveTo>
                      <a:pt x="104" y="48"/>
                    </a:moveTo>
                    <a:cubicBezTo>
                      <a:pt x="104" y="52"/>
                      <a:pt x="101" y="55"/>
                      <a:pt x="97" y="55"/>
                    </a:cubicBezTo>
                    <a:cubicBezTo>
                      <a:pt x="93" y="55"/>
                      <a:pt x="90" y="52"/>
                      <a:pt x="90" y="48"/>
                    </a:cubicBezTo>
                    <a:cubicBezTo>
                      <a:pt x="90" y="44"/>
                      <a:pt x="93" y="41"/>
                      <a:pt x="97" y="41"/>
                    </a:cubicBezTo>
                    <a:cubicBezTo>
                      <a:pt x="101" y="41"/>
                      <a:pt x="104" y="44"/>
                      <a:pt x="104" y="48"/>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5" name="Freeform 387"/>
              <p:cNvSpPr>
                <a:spLocks noEditPoints="1"/>
              </p:cNvSpPr>
              <p:nvPr userDrawn="1"/>
            </p:nvSpPr>
            <p:spPr bwMode="auto">
              <a:xfrm>
                <a:off x="3503" y="872"/>
                <a:ext cx="235" cy="136"/>
              </a:xfrm>
              <a:custGeom>
                <a:avLst/>
                <a:gdLst>
                  <a:gd name="T0" fmla="*/ 116 w 140"/>
                  <a:gd name="T1" fmla="*/ 22 h 81"/>
                  <a:gd name="T2" fmla="*/ 102 w 140"/>
                  <a:gd name="T3" fmla="*/ 9 h 81"/>
                  <a:gd name="T4" fmla="*/ 92 w 140"/>
                  <a:gd name="T5" fmla="*/ 7 h 81"/>
                  <a:gd name="T6" fmla="*/ 82 w 140"/>
                  <a:gd name="T7" fmla="*/ 10 h 81"/>
                  <a:gd name="T8" fmla="*/ 70 w 140"/>
                  <a:gd name="T9" fmla="*/ 6 h 81"/>
                  <a:gd name="T10" fmla="*/ 64 w 140"/>
                  <a:gd name="T11" fmla="*/ 6 h 81"/>
                  <a:gd name="T12" fmla="*/ 46 w 140"/>
                  <a:gd name="T13" fmla="*/ 0 h 81"/>
                  <a:gd name="T14" fmla="*/ 32 w 140"/>
                  <a:gd name="T15" fmla="*/ 4 h 81"/>
                  <a:gd name="T16" fmla="*/ 18 w 140"/>
                  <a:gd name="T17" fmla="*/ 28 h 81"/>
                  <a:gd name="T18" fmla="*/ 16 w 140"/>
                  <a:gd name="T19" fmla="*/ 31 h 81"/>
                  <a:gd name="T20" fmla="*/ 10 w 140"/>
                  <a:gd name="T21" fmla="*/ 35 h 81"/>
                  <a:gd name="T22" fmla="*/ 0 w 140"/>
                  <a:gd name="T23" fmla="*/ 56 h 81"/>
                  <a:gd name="T24" fmla="*/ 24 w 140"/>
                  <a:gd name="T25" fmla="*/ 81 h 81"/>
                  <a:gd name="T26" fmla="*/ 109 w 140"/>
                  <a:gd name="T27" fmla="*/ 81 h 81"/>
                  <a:gd name="T28" fmla="*/ 111 w 140"/>
                  <a:gd name="T29" fmla="*/ 81 h 81"/>
                  <a:gd name="T30" fmla="*/ 140 w 140"/>
                  <a:gd name="T31" fmla="*/ 51 h 81"/>
                  <a:gd name="T32" fmla="*/ 116 w 140"/>
                  <a:gd name="T33" fmla="*/ 22 h 81"/>
                  <a:gd name="T34" fmla="*/ 111 w 140"/>
                  <a:gd name="T35" fmla="*/ 76 h 81"/>
                  <a:gd name="T36" fmla="*/ 109 w 140"/>
                  <a:gd name="T37" fmla="*/ 76 h 81"/>
                  <a:gd name="T38" fmla="*/ 24 w 140"/>
                  <a:gd name="T39" fmla="*/ 76 h 81"/>
                  <a:gd name="T40" fmla="*/ 5 w 140"/>
                  <a:gd name="T41" fmla="*/ 56 h 81"/>
                  <a:gd name="T42" fmla="*/ 13 w 140"/>
                  <a:gd name="T43" fmla="*/ 39 h 81"/>
                  <a:gd name="T44" fmla="*/ 19 w 140"/>
                  <a:gd name="T45" fmla="*/ 35 h 81"/>
                  <a:gd name="T46" fmla="*/ 20 w 140"/>
                  <a:gd name="T47" fmla="*/ 35 h 81"/>
                  <a:gd name="T48" fmla="*/ 20 w 140"/>
                  <a:gd name="T49" fmla="*/ 34 h 81"/>
                  <a:gd name="T50" fmla="*/ 22 w 140"/>
                  <a:gd name="T51" fmla="*/ 31 h 81"/>
                  <a:gd name="T52" fmla="*/ 23 w 140"/>
                  <a:gd name="T53" fmla="*/ 31 h 81"/>
                  <a:gd name="T54" fmla="*/ 23 w 140"/>
                  <a:gd name="T55" fmla="*/ 29 h 81"/>
                  <a:gd name="T56" fmla="*/ 34 w 140"/>
                  <a:gd name="T57" fmla="*/ 8 h 81"/>
                  <a:gd name="T58" fmla="*/ 46 w 140"/>
                  <a:gd name="T59" fmla="*/ 5 h 81"/>
                  <a:gd name="T60" fmla="*/ 62 w 140"/>
                  <a:gd name="T61" fmla="*/ 11 h 81"/>
                  <a:gd name="T62" fmla="*/ 63 w 140"/>
                  <a:gd name="T63" fmla="*/ 12 h 81"/>
                  <a:gd name="T64" fmla="*/ 64 w 140"/>
                  <a:gd name="T65" fmla="*/ 12 h 81"/>
                  <a:gd name="T66" fmla="*/ 80 w 140"/>
                  <a:gd name="T67" fmla="*/ 15 h 81"/>
                  <a:gd name="T68" fmla="*/ 81 w 140"/>
                  <a:gd name="T69" fmla="*/ 16 h 81"/>
                  <a:gd name="T70" fmla="*/ 83 w 140"/>
                  <a:gd name="T71" fmla="*/ 15 h 81"/>
                  <a:gd name="T72" fmla="*/ 92 w 140"/>
                  <a:gd name="T73" fmla="*/ 12 h 81"/>
                  <a:gd name="T74" fmla="*/ 100 w 140"/>
                  <a:gd name="T75" fmla="*/ 14 h 81"/>
                  <a:gd name="T76" fmla="*/ 111 w 140"/>
                  <a:gd name="T77" fmla="*/ 25 h 81"/>
                  <a:gd name="T78" fmla="*/ 112 w 140"/>
                  <a:gd name="T79" fmla="*/ 27 h 81"/>
                  <a:gd name="T80" fmla="*/ 113 w 140"/>
                  <a:gd name="T81" fmla="*/ 27 h 81"/>
                  <a:gd name="T82" fmla="*/ 135 w 140"/>
                  <a:gd name="T83" fmla="*/ 51 h 81"/>
                  <a:gd name="T84" fmla="*/ 111 w 140"/>
                  <a:gd name="T85" fmla="*/ 76 h 81"/>
                  <a:gd name="T86" fmla="*/ 51 w 140"/>
                  <a:gd name="T87" fmla="*/ 48 h 81"/>
                  <a:gd name="T88" fmla="*/ 43 w 140"/>
                  <a:gd name="T89" fmla="*/ 56 h 81"/>
                  <a:gd name="T90" fmla="*/ 36 w 140"/>
                  <a:gd name="T91" fmla="*/ 48 h 81"/>
                  <a:gd name="T92" fmla="*/ 43 w 140"/>
                  <a:gd name="T93" fmla="*/ 41 h 81"/>
                  <a:gd name="T94" fmla="*/ 51 w 140"/>
                  <a:gd name="T95" fmla="*/ 48 h 81"/>
                  <a:gd name="T96" fmla="*/ 82 w 140"/>
                  <a:gd name="T97" fmla="*/ 48 h 81"/>
                  <a:gd name="T98" fmla="*/ 70 w 140"/>
                  <a:gd name="T99" fmla="*/ 60 h 81"/>
                  <a:gd name="T100" fmla="*/ 59 w 140"/>
                  <a:gd name="T101" fmla="*/ 48 h 81"/>
                  <a:gd name="T102" fmla="*/ 70 w 140"/>
                  <a:gd name="T103" fmla="*/ 37 h 81"/>
                  <a:gd name="T104" fmla="*/ 82 w 140"/>
                  <a:gd name="T105" fmla="*/ 48 h 81"/>
                  <a:gd name="T106" fmla="*/ 104 w 140"/>
                  <a:gd name="T107" fmla="*/ 48 h 81"/>
                  <a:gd name="T108" fmla="*/ 97 w 140"/>
                  <a:gd name="T109" fmla="*/ 56 h 81"/>
                  <a:gd name="T110" fmla="*/ 90 w 140"/>
                  <a:gd name="T111" fmla="*/ 48 h 81"/>
                  <a:gd name="T112" fmla="*/ 97 w 140"/>
                  <a:gd name="T113" fmla="*/ 41 h 81"/>
                  <a:gd name="T114" fmla="*/ 104 w 140"/>
                  <a:gd name="T115" fmla="*/ 48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0" h="81">
                    <a:moveTo>
                      <a:pt x="116" y="22"/>
                    </a:moveTo>
                    <a:cubicBezTo>
                      <a:pt x="114" y="18"/>
                      <a:pt x="110" y="12"/>
                      <a:pt x="102" y="9"/>
                    </a:cubicBezTo>
                    <a:cubicBezTo>
                      <a:pt x="101" y="9"/>
                      <a:pt x="97" y="7"/>
                      <a:pt x="92" y="7"/>
                    </a:cubicBezTo>
                    <a:cubicBezTo>
                      <a:pt x="88" y="7"/>
                      <a:pt x="85" y="8"/>
                      <a:pt x="82" y="10"/>
                    </a:cubicBezTo>
                    <a:cubicBezTo>
                      <a:pt x="79" y="8"/>
                      <a:pt x="75" y="6"/>
                      <a:pt x="70" y="6"/>
                    </a:cubicBezTo>
                    <a:cubicBezTo>
                      <a:pt x="68" y="6"/>
                      <a:pt x="66" y="6"/>
                      <a:pt x="64" y="6"/>
                    </a:cubicBezTo>
                    <a:cubicBezTo>
                      <a:pt x="61" y="4"/>
                      <a:pt x="55" y="0"/>
                      <a:pt x="46" y="0"/>
                    </a:cubicBezTo>
                    <a:cubicBezTo>
                      <a:pt x="41" y="0"/>
                      <a:pt x="37" y="1"/>
                      <a:pt x="32" y="4"/>
                    </a:cubicBezTo>
                    <a:cubicBezTo>
                      <a:pt x="31" y="4"/>
                      <a:pt x="18" y="11"/>
                      <a:pt x="18" y="28"/>
                    </a:cubicBezTo>
                    <a:cubicBezTo>
                      <a:pt x="17" y="29"/>
                      <a:pt x="17" y="30"/>
                      <a:pt x="16" y="31"/>
                    </a:cubicBezTo>
                    <a:cubicBezTo>
                      <a:pt x="14" y="32"/>
                      <a:pt x="12" y="33"/>
                      <a:pt x="10" y="35"/>
                    </a:cubicBezTo>
                    <a:cubicBezTo>
                      <a:pt x="5" y="38"/>
                      <a:pt x="0" y="45"/>
                      <a:pt x="0" y="56"/>
                    </a:cubicBezTo>
                    <a:cubicBezTo>
                      <a:pt x="0" y="73"/>
                      <a:pt x="15" y="81"/>
                      <a:pt x="24" y="81"/>
                    </a:cubicBezTo>
                    <a:cubicBezTo>
                      <a:pt x="109" y="81"/>
                      <a:pt x="109" y="81"/>
                      <a:pt x="109" y="81"/>
                    </a:cubicBezTo>
                    <a:cubicBezTo>
                      <a:pt x="109" y="81"/>
                      <a:pt x="110" y="81"/>
                      <a:pt x="111" y="81"/>
                    </a:cubicBezTo>
                    <a:cubicBezTo>
                      <a:pt x="127" y="81"/>
                      <a:pt x="140" y="68"/>
                      <a:pt x="140" y="51"/>
                    </a:cubicBezTo>
                    <a:cubicBezTo>
                      <a:pt x="140" y="37"/>
                      <a:pt x="130" y="25"/>
                      <a:pt x="116" y="22"/>
                    </a:cubicBezTo>
                    <a:close/>
                    <a:moveTo>
                      <a:pt x="111" y="76"/>
                    </a:moveTo>
                    <a:cubicBezTo>
                      <a:pt x="110" y="76"/>
                      <a:pt x="110" y="76"/>
                      <a:pt x="109" y="76"/>
                    </a:cubicBezTo>
                    <a:cubicBezTo>
                      <a:pt x="24" y="76"/>
                      <a:pt x="24" y="76"/>
                      <a:pt x="24" y="76"/>
                    </a:cubicBezTo>
                    <a:cubicBezTo>
                      <a:pt x="19" y="76"/>
                      <a:pt x="5" y="71"/>
                      <a:pt x="5" y="56"/>
                    </a:cubicBezTo>
                    <a:cubicBezTo>
                      <a:pt x="5" y="47"/>
                      <a:pt x="9" y="42"/>
                      <a:pt x="13" y="39"/>
                    </a:cubicBezTo>
                    <a:cubicBezTo>
                      <a:pt x="15" y="37"/>
                      <a:pt x="17" y="36"/>
                      <a:pt x="19" y="35"/>
                    </a:cubicBezTo>
                    <a:cubicBezTo>
                      <a:pt x="20" y="35"/>
                      <a:pt x="20" y="35"/>
                      <a:pt x="20" y="35"/>
                    </a:cubicBezTo>
                    <a:cubicBezTo>
                      <a:pt x="20" y="34"/>
                      <a:pt x="20" y="34"/>
                      <a:pt x="20" y="34"/>
                    </a:cubicBezTo>
                    <a:cubicBezTo>
                      <a:pt x="21" y="33"/>
                      <a:pt x="21" y="32"/>
                      <a:pt x="22" y="31"/>
                    </a:cubicBezTo>
                    <a:cubicBezTo>
                      <a:pt x="23" y="31"/>
                      <a:pt x="23" y="31"/>
                      <a:pt x="23" y="31"/>
                    </a:cubicBezTo>
                    <a:cubicBezTo>
                      <a:pt x="23" y="29"/>
                      <a:pt x="23" y="29"/>
                      <a:pt x="23" y="29"/>
                    </a:cubicBezTo>
                    <a:cubicBezTo>
                      <a:pt x="23" y="15"/>
                      <a:pt x="34" y="9"/>
                      <a:pt x="34" y="8"/>
                    </a:cubicBezTo>
                    <a:cubicBezTo>
                      <a:pt x="38" y="6"/>
                      <a:pt x="42" y="5"/>
                      <a:pt x="46" y="5"/>
                    </a:cubicBezTo>
                    <a:cubicBezTo>
                      <a:pt x="53" y="5"/>
                      <a:pt x="59" y="8"/>
                      <a:pt x="62" y="11"/>
                    </a:cubicBezTo>
                    <a:cubicBezTo>
                      <a:pt x="63" y="12"/>
                      <a:pt x="63" y="12"/>
                      <a:pt x="63" y="12"/>
                    </a:cubicBezTo>
                    <a:cubicBezTo>
                      <a:pt x="64" y="12"/>
                      <a:pt x="64" y="12"/>
                      <a:pt x="64" y="12"/>
                    </a:cubicBezTo>
                    <a:cubicBezTo>
                      <a:pt x="70" y="10"/>
                      <a:pt x="76" y="11"/>
                      <a:pt x="80" y="15"/>
                    </a:cubicBezTo>
                    <a:cubicBezTo>
                      <a:pt x="81" y="16"/>
                      <a:pt x="81" y="16"/>
                      <a:pt x="81" y="16"/>
                    </a:cubicBezTo>
                    <a:cubicBezTo>
                      <a:pt x="83" y="15"/>
                      <a:pt x="83" y="15"/>
                      <a:pt x="83" y="15"/>
                    </a:cubicBezTo>
                    <a:cubicBezTo>
                      <a:pt x="85" y="13"/>
                      <a:pt x="89" y="12"/>
                      <a:pt x="92" y="12"/>
                    </a:cubicBezTo>
                    <a:cubicBezTo>
                      <a:pt x="96" y="12"/>
                      <a:pt x="100" y="14"/>
                      <a:pt x="100" y="14"/>
                    </a:cubicBezTo>
                    <a:cubicBezTo>
                      <a:pt x="106" y="16"/>
                      <a:pt x="110" y="20"/>
                      <a:pt x="111" y="25"/>
                    </a:cubicBezTo>
                    <a:cubicBezTo>
                      <a:pt x="112" y="27"/>
                      <a:pt x="112" y="27"/>
                      <a:pt x="112" y="27"/>
                    </a:cubicBezTo>
                    <a:cubicBezTo>
                      <a:pt x="113" y="27"/>
                      <a:pt x="113" y="27"/>
                      <a:pt x="113" y="27"/>
                    </a:cubicBezTo>
                    <a:cubicBezTo>
                      <a:pt x="126" y="29"/>
                      <a:pt x="135" y="39"/>
                      <a:pt x="135" y="51"/>
                    </a:cubicBezTo>
                    <a:cubicBezTo>
                      <a:pt x="135" y="65"/>
                      <a:pt x="124" y="76"/>
                      <a:pt x="111" y="76"/>
                    </a:cubicBezTo>
                    <a:close/>
                    <a:moveTo>
                      <a:pt x="51" y="48"/>
                    </a:moveTo>
                    <a:cubicBezTo>
                      <a:pt x="51" y="52"/>
                      <a:pt x="47" y="56"/>
                      <a:pt x="43" y="56"/>
                    </a:cubicBezTo>
                    <a:cubicBezTo>
                      <a:pt x="39" y="56"/>
                      <a:pt x="36" y="52"/>
                      <a:pt x="36" y="48"/>
                    </a:cubicBezTo>
                    <a:cubicBezTo>
                      <a:pt x="36" y="44"/>
                      <a:pt x="39" y="41"/>
                      <a:pt x="43" y="41"/>
                    </a:cubicBezTo>
                    <a:cubicBezTo>
                      <a:pt x="47" y="41"/>
                      <a:pt x="51" y="44"/>
                      <a:pt x="51" y="48"/>
                    </a:cubicBezTo>
                    <a:close/>
                    <a:moveTo>
                      <a:pt x="82" y="48"/>
                    </a:moveTo>
                    <a:cubicBezTo>
                      <a:pt x="82" y="55"/>
                      <a:pt x="77" y="60"/>
                      <a:pt x="70" y="60"/>
                    </a:cubicBezTo>
                    <a:cubicBezTo>
                      <a:pt x="64" y="60"/>
                      <a:pt x="59" y="55"/>
                      <a:pt x="59" y="48"/>
                    </a:cubicBezTo>
                    <a:cubicBezTo>
                      <a:pt x="59" y="42"/>
                      <a:pt x="64" y="37"/>
                      <a:pt x="70" y="37"/>
                    </a:cubicBezTo>
                    <a:cubicBezTo>
                      <a:pt x="77" y="37"/>
                      <a:pt x="82" y="42"/>
                      <a:pt x="82" y="48"/>
                    </a:cubicBezTo>
                    <a:close/>
                    <a:moveTo>
                      <a:pt x="104" y="48"/>
                    </a:moveTo>
                    <a:cubicBezTo>
                      <a:pt x="104" y="52"/>
                      <a:pt x="101" y="56"/>
                      <a:pt x="97" y="56"/>
                    </a:cubicBezTo>
                    <a:cubicBezTo>
                      <a:pt x="93" y="56"/>
                      <a:pt x="90" y="52"/>
                      <a:pt x="90" y="48"/>
                    </a:cubicBezTo>
                    <a:cubicBezTo>
                      <a:pt x="90" y="44"/>
                      <a:pt x="93" y="41"/>
                      <a:pt x="97" y="41"/>
                    </a:cubicBezTo>
                    <a:cubicBezTo>
                      <a:pt x="101" y="41"/>
                      <a:pt x="104" y="44"/>
                      <a:pt x="104" y="48"/>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6" name="Freeform 388"/>
              <p:cNvSpPr>
                <a:spLocks noEditPoints="1"/>
              </p:cNvSpPr>
              <p:nvPr userDrawn="1"/>
            </p:nvSpPr>
            <p:spPr bwMode="auto">
              <a:xfrm>
                <a:off x="2776" y="1395"/>
                <a:ext cx="174" cy="165"/>
              </a:xfrm>
              <a:custGeom>
                <a:avLst/>
                <a:gdLst>
                  <a:gd name="T0" fmla="*/ 153 w 174"/>
                  <a:gd name="T1" fmla="*/ 54 h 165"/>
                  <a:gd name="T2" fmla="*/ 153 w 174"/>
                  <a:gd name="T3" fmla="*/ 30 h 165"/>
                  <a:gd name="T4" fmla="*/ 122 w 174"/>
                  <a:gd name="T5" fmla="*/ 30 h 165"/>
                  <a:gd name="T6" fmla="*/ 87 w 174"/>
                  <a:gd name="T7" fmla="*/ 0 h 165"/>
                  <a:gd name="T8" fmla="*/ 49 w 174"/>
                  <a:gd name="T9" fmla="*/ 30 h 165"/>
                  <a:gd name="T10" fmla="*/ 20 w 174"/>
                  <a:gd name="T11" fmla="*/ 30 h 165"/>
                  <a:gd name="T12" fmla="*/ 20 w 174"/>
                  <a:gd name="T13" fmla="*/ 52 h 165"/>
                  <a:gd name="T14" fmla="*/ 0 w 174"/>
                  <a:gd name="T15" fmla="*/ 69 h 165"/>
                  <a:gd name="T16" fmla="*/ 0 w 174"/>
                  <a:gd name="T17" fmla="*/ 165 h 165"/>
                  <a:gd name="T18" fmla="*/ 174 w 174"/>
                  <a:gd name="T19" fmla="*/ 165 h 165"/>
                  <a:gd name="T20" fmla="*/ 174 w 174"/>
                  <a:gd name="T21" fmla="*/ 69 h 165"/>
                  <a:gd name="T22" fmla="*/ 153 w 174"/>
                  <a:gd name="T23" fmla="*/ 54 h 165"/>
                  <a:gd name="T24" fmla="*/ 166 w 174"/>
                  <a:gd name="T25" fmla="*/ 158 h 165"/>
                  <a:gd name="T26" fmla="*/ 7 w 174"/>
                  <a:gd name="T27" fmla="*/ 158 h 165"/>
                  <a:gd name="T28" fmla="*/ 7 w 174"/>
                  <a:gd name="T29" fmla="*/ 74 h 165"/>
                  <a:gd name="T30" fmla="*/ 28 w 174"/>
                  <a:gd name="T31" fmla="*/ 57 h 165"/>
                  <a:gd name="T32" fmla="*/ 28 w 174"/>
                  <a:gd name="T33" fmla="*/ 37 h 165"/>
                  <a:gd name="T34" fmla="*/ 52 w 174"/>
                  <a:gd name="T35" fmla="*/ 37 h 165"/>
                  <a:gd name="T36" fmla="*/ 87 w 174"/>
                  <a:gd name="T37" fmla="*/ 10 h 165"/>
                  <a:gd name="T38" fmla="*/ 119 w 174"/>
                  <a:gd name="T39" fmla="*/ 37 h 165"/>
                  <a:gd name="T40" fmla="*/ 146 w 174"/>
                  <a:gd name="T41" fmla="*/ 37 h 165"/>
                  <a:gd name="T42" fmla="*/ 146 w 174"/>
                  <a:gd name="T43" fmla="*/ 57 h 165"/>
                  <a:gd name="T44" fmla="*/ 166 w 174"/>
                  <a:gd name="T45" fmla="*/ 74 h 165"/>
                  <a:gd name="T46" fmla="*/ 166 w 174"/>
                  <a:gd name="T47" fmla="*/ 158 h 165"/>
                  <a:gd name="T48" fmla="*/ 35 w 174"/>
                  <a:gd name="T49" fmla="*/ 91 h 165"/>
                  <a:gd name="T50" fmla="*/ 87 w 174"/>
                  <a:gd name="T51" fmla="*/ 126 h 165"/>
                  <a:gd name="T52" fmla="*/ 139 w 174"/>
                  <a:gd name="T53" fmla="*/ 92 h 165"/>
                  <a:gd name="T54" fmla="*/ 139 w 174"/>
                  <a:gd name="T55" fmla="*/ 45 h 165"/>
                  <a:gd name="T56" fmla="*/ 35 w 174"/>
                  <a:gd name="T57" fmla="*/ 45 h 165"/>
                  <a:gd name="T58" fmla="*/ 35 w 174"/>
                  <a:gd name="T59" fmla="*/ 91 h 165"/>
                  <a:gd name="T60" fmla="*/ 55 w 174"/>
                  <a:gd name="T61" fmla="*/ 57 h 165"/>
                  <a:gd name="T62" fmla="*/ 119 w 174"/>
                  <a:gd name="T63" fmla="*/ 57 h 165"/>
                  <a:gd name="T64" fmla="*/ 119 w 174"/>
                  <a:gd name="T65" fmla="*/ 65 h 165"/>
                  <a:gd name="T66" fmla="*/ 55 w 174"/>
                  <a:gd name="T67" fmla="*/ 65 h 165"/>
                  <a:gd name="T68" fmla="*/ 55 w 174"/>
                  <a:gd name="T69" fmla="*/ 57 h 165"/>
                  <a:gd name="T70" fmla="*/ 55 w 174"/>
                  <a:gd name="T71" fmla="*/ 79 h 165"/>
                  <a:gd name="T72" fmla="*/ 119 w 174"/>
                  <a:gd name="T73" fmla="*/ 79 h 165"/>
                  <a:gd name="T74" fmla="*/ 119 w 174"/>
                  <a:gd name="T75" fmla="*/ 87 h 165"/>
                  <a:gd name="T76" fmla="*/ 55 w 174"/>
                  <a:gd name="T77" fmla="*/ 87 h 165"/>
                  <a:gd name="T78" fmla="*/ 55 w 174"/>
                  <a:gd name="T79" fmla="*/ 79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74" h="165">
                    <a:moveTo>
                      <a:pt x="153" y="54"/>
                    </a:moveTo>
                    <a:lnTo>
                      <a:pt x="153" y="30"/>
                    </a:lnTo>
                    <a:lnTo>
                      <a:pt x="122" y="30"/>
                    </a:lnTo>
                    <a:lnTo>
                      <a:pt x="87" y="0"/>
                    </a:lnTo>
                    <a:lnTo>
                      <a:pt x="49" y="30"/>
                    </a:lnTo>
                    <a:lnTo>
                      <a:pt x="20" y="30"/>
                    </a:lnTo>
                    <a:lnTo>
                      <a:pt x="20" y="52"/>
                    </a:lnTo>
                    <a:lnTo>
                      <a:pt x="0" y="69"/>
                    </a:lnTo>
                    <a:lnTo>
                      <a:pt x="0" y="165"/>
                    </a:lnTo>
                    <a:lnTo>
                      <a:pt x="174" y="165"/>
                    </a:lnTo>
                    <a:lnTo>
                      <a:pt x="174" y="69"/>
                    </a:lnTo>
                    <a:lnTo>
                      <a:pt x="153" y="54"/>
                    </a:lnTo>
                    <a:close/>
                    <a:moveTo>
                      <a:pt x="166" y="158"/>
                    </a:moveTo>
                    <a:lnTo>
                      <a:pt x="7" y="158"/>
                    </a:lnTo>
                    <a:lnTo>
                      <a:pt x="7" y="74"/>
                    </a:lnTo>
                    <a:lnTo>
                      <a:pt x="28" y="57"/>
                    </a:lnTo>
                    <a:lnTo>
                      <a:pt x="28" y="37"/>
                    </a:lnTo>
                    <a:lnTo>
                      <a:pt x="52" y="37"/>
                    </a:lnTo>
                    <a:lnTo>
                      <a:pt x="87" y="10"/>
                    </a:lnTo>
                    <a:lnTo>
                      <a:pt x="119" y="37"/>
                    </a:lnTo>
                    <a:lnTo>
                      <a:pt x="146" y="37"/>
                    </a:lnTo>
                    <a:lnTo>
                      <a:pt x="146" y="57"/>
                    </a:lnTo>
                    <a:lnTo>
                      <a:pt x="166" y="74"/>
                    </a:lnTo>
                    <a:lnTo>
                      <a:pt x="166" y="158"/>
                    </a:lnTo>
                    <a:close/>
                    <a:moveTo>
                      <a:pt x="35" y="91"/>
                    </a:moveTo>
                    <a:lnTo>
                      <a:pt x="87" y="126"/>
                    </a:lnTo>
                    <a:lnTo>
                      <a:pt x="139" y="92"/>
                    </a:lnTo>
                    <a:lnTo>
                      <a:pt x="139" y="45"/>
                    </a:lnTo>
                    <a:lnTo>
                      <a:pt x="35" y="45"/>
                    </a:lnTo>
                    <a:lnTo>
                      <a:pt x="35" y="91"/>
                    </a:lnTo>
                    <a:close/>
                    <a:moveTo>
                      <a:pt x="55" y="57"/>
                    </a:moveTo>
                    <a:lnTo>
                      <a:pt x="119" y="57"/>
                    </a:lnTo>
                    <a:lnTo>
                      <a:pt x="119" y="65"/>
                    </a:lnTo>
                    <a:lnTo>
                      <a:pt x="55" y="65"/>
                    </a:lnTo>
                    <a:lnTo>
                      <a:pt x="55" y="57"/>
                    </a:lnTo>
                    <a:close/>
                    <a:moveTo>
                      <a:pt x="55" y="79"/>
                    </a:moveTo>
                    <a:lnTo>
                      <a:pt x="119" y="79"/>
                    </a:lnTo>
                    <a:lnTo>
                      <a:pt x="119" y="87"/>
                    </a:lnTo>
                    <a:lnTo>
                      <a:pt x="55" y="87"/>
                    </a:lnTo>
                    <a:lnTo>
                      <a:pt x="55" y="79"/>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7" name="Freeform 389"/>
              <p:cNvSpPr>
                <a:spLocks noEditPoints="1"/>
              </p:cNvSpPr>
              <p:nvPr userDrawn="1"/>
            </p:nvSpPr>
            <p:spPr bwMode="auto">
              <a:xfrm>
                <a:off x="7221" y="316"/>
                <a:ext cx="175" cy="163"/>
              </a:xfrm>
              <a:custGeom>
                <a:avLst/>
                <a:gdLst>
                  <a:gd name="T0" fmla="*/ 153 w 175"/>
                  <a:gd name="T1" fmla="*/ 52 h 163"/>
                  <a:gd name="T2" fmla="*/ 153 w 175"/>
                  <a:gd name="T3" fmla="*/ 28 h 163"/>
                  <a:gd name="T4" fmla="*/ 123 w 175"/>
                  <a:gd name="T5" fmla="*/ 28 h 163"/>
                  <a:gd name="T6" fmla="*/ 88 w 175"/>
                  <a:gd name="T7" fmla="*/ 0 h 163"/>
                  <a:gd name="T8" fmla="*/ 49 w 175"/>
                  <a:gd name="T9" fmla="*/ 28 h 163"/>
                  <a:gd name="T10" fmla="*/ 20 w 175"/>
                  <a:gd name="T11" fmla="*/ 28 h 163"/>
                  <a:gd name="T12" fmla="*/ 20 w 175"/>
                  <a:gd name="T13" fmla="*/ 52 h 163"/>
                  <a:gd name="T14" fmla="*/ 0 w 175"/>
                  <a:gd name="T15" fmla="*/ 69 h 163"/>
                  <a:gd name="T16" fmla="*/ 0 w 175"/>
                  <a:gd name="T17" fmla="*/ 163 h 163"/>
                  <a:gd name="T18" fmla="*/ 175 w 175"/>
                  <a:gd name="T19" fmla="*/ 163 h 163"/>
                  <a:gd name="T20" fmla="*/ 175 w 175"/>
                  <a:gd name="T21" fmla="*/ 69 h 163"/>
                  <a:gd name="T22" fmla="*/ 153 w 175"/>
                  <a:gd name="T23" fmla="*/ 52 h 163"/>
                  <a:gd name="T24" fmla="*/ 166 w 175"/>
                  <a:gd name="T25" fmla="*/ 156 h 163"/>
                  <a:gd name="T26" fmla="*/ 7 w 175"/>
                  <a:gd name="T27" fmla="*/ 156 h 163"/>
                  <a:gd name="T28" fmla="*/ 7 w 175"/>
                  <a:gd name="T29" fmla="*/ 72 h 163"/>
                  <a:gd name="T30" fmla="*/ 29 w 175"/>
                  <a:gd name="T31" fmla="*/ 55 h 163"/>
                  <a:gd name="T32" fmla="*/ 29 w 175"/>
                  <a:gd name="T33" fmla="*/ 37 h 163"/>
                  <a:gd name="T34" fmla="*/ 52 w 175"/>
                  <a:gd name="T35" fmla="*/ 37 h 163"/>
                  <a:gd name="T36" fmla="*/ 88 w 175"/>
                  <a:gd name="T37" fmla="*/ 8 h 163"/>
                  <a:gd name="T38" fmla="*/ 119 w 175"/>
                  <a:gd name="T39" fmla="*/ 37 h 163"/>
                  <a:gd name="T40" fmla="*/ 146 w 175"/>
                  <a:gd name="T41" fmla="*/ 37 h 163"/>
                  <a:gd name="T42" fmla="*/ 146 w 175"/>
                  <a:gd name="T43" fmla="*/ 57 h 163"/>
                  <a:gd name="T44" fmla="*/ 166 w 175"/>
                  <a:gd name="T45" fmla="*/ 72 h 163"/>
                  <a:gd name="T46" fmla="*/ 166 w 175"/>
                  <a:gd name="T47" fmla="*/ 156 h 163"/>
                  <a:gd name="T48" fmla="*/ 36 w 175"/>
                  <a:gd name="T49" fmla="*/ 91 h 163"/>
                  <a:gd name="T50" fmla="*/ 88 w 175"/>
                  <a:gd name="T51" fmla="*/ 124 h 163"/>
                  <a:gd name="T52" fmla="*/ 140 w 175"/>
                  <a:gd name="T53" fmla="*/ 91 h 163"/>
                  <a:gd name="T54" fmla="*/ 140 w 175"/>
                  <a:gd name="T55" fmla="*/ 45 h 163"/>
                  <a:gd name="T56" fmla="*/ 36 w 175"/>
                  <a:gd name="T57" fmla="*/ 45 h 163"/>
                  <a:gd name="T58" fmla="*/ 36 w 175"/>
                  <a:gd name="T59" fmla="*/ 91 h 163"/>
                  <a:gd name="T60" fmla="*/ 56 w 175"/>
                  <a:gd name="T61" fmla="*/ 55 h 163"/>
                  <a:gd name="T62" fmla="*/ 119 w 175"/>
                  <a:gd name="T63" fmla="*/ 55 h 163"/>
                  <a:gd name="T64" fmla="*/ 119 w 175"/>
                  <a:gd name="T65" fmla="*/ 64 h 163"/>
                  <a:gd name="T66" fmla="*/ 56 w 175"/>
                  <a:gd name="T67" fmla="*/ 64 h 163"/>
                  <a:gd name="T68" fmla="*/ 56 w 175"/>
                  <a:gd name="T69" fmla="*/ 55 h 163"/>
                  <a:gd name="T70" fmla="*/ 56 w 175"/>
                  <a:gd name="T71" fmla="*/ 77 h 163"/>
                  <a:gd name="T72" fmla="*/ 119 w 175"/>
                  <a:gd name="T73" fmla="*/ 77 h 163"/>
                  <a:gd name="T74" fmla="*/ 119 w 175"/>
                  <a:gd name="T75" fmla="*/ 86 h 163"/>
                  <a:gd name="T76" fmla="*/ 56 w 175"/>
                  <a:gd name="T77" fmla="*/ 86 h 163"/>
                  <a:gd name="T78" fmla="*/ 56 w 175"/>
                  <a:gd name="T79"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75" h="163">
                    <a:moveTo>
                      <a:pt x="153" y="52"/>
                    </a:moveTo>
                    <a:lnTo>
                      <a:pt x="153" y="28"/>
                    </a:lnTo>
                    <a:lnTo>
                      <a:pt x="123" y="28"/>
                    </a:lnTo>
                    <a:lnTo>
                      <a:pt x="88" y="0"/>
                    </a:lnTo>
                    <a:lnTo>
                      <a:pt x="49" y="28"/>
                    </a:lnTo>
                    <a:lnTo>
                      <a:pt x="20" y="28"/>
                    </a:lnTo>
                    <a:lnTo>
                      <a:pt x="20" y="52"/>
                    </a:lnTo>
                    <a:lnTo>
                      <a:pt x="0" y="69"/>
                    </a:lnTo>
                    <a:lnTo>
                      <a:pt x="0" y="163"/>
                    </a:lnTo>
                    <a:lnTo>
                      <a:pt x="175" y="163"/>
                    </a:lnTo>
                    <a:lnTo>
                      <a:pt x="175" y="69"/>
                    </a:lnTo>
                    <a:lnTo>
                      <a:pt x="153" y="52"/>
                    </a:lnTo>
                    <a:close/>
                    <a:moveTo>
                      <a:pt x="166" y="156"/>
                    </a:moveTo>
                    <a:lnTo>
                      <a:pt x="7" y="156"/>
                    </a:lnTo>
                    <a:lnTo>
                      <a:pt x="7" y="72"/>
                    </a:lnTo>
                    <a:lnTo>
                      <a:pt x="29" y="55"/>
                    </a:lnTo>
                    <a:lnTo>
                      <a:pt x="29" y="37"/>
                    </a:lnTo>
                    <a:lnTo>
                      <a:pt x="52" y="37"/>
                    </a:lnTo>
                    <a:lnTo>
                      <a:pt x="88" y="8"/>
                    </a:lnTo>
                    <a:lnTo>
                      <a:pt x="119" y="37"/>
                    </a:lnTo>
                    <a:lnTo>
                      <a:pt x="146" y="37"/>
                    </a:lnTo>
                    <a:lnTo>
                      <a:pt x="146" y="57"/>
                    </a:lnTo>
                    <a:lnTo>
                      <a:pt x="166" y="72"/>
                    </a:lnTo>
                    <a:lnTo>
                      <a:pt x="166" y="156"/>
                    </a:lnTo>
                    <a:close/>
                    <a:moveTo>
                      <a:pt x="36" y="91"/>
                    </a:moveTo>
                    <a:lnTo>
                      <a:pt x="88" y="124"/>
                    </a:lnTo>
                    <a:lnTo>
                      <a:pt x="140" y="91"/>
                    </a:lnTo>
                    <a:lnTo>
                      <a:pt x="140" y="45"/>
                    </a:lnTo>
                    <a:lnTo>
                      <a:pt x="36" y="45"/>
                    </a:lnTo>
                    <a:lnTo>
                      <a:pt x="36" y="91"/>
                    </a:lnTo>
                    <a:close/>
                    <a:moveTo>
                      <a:pt x="56" y="55"/>
                    </a:moveTo>
                    <a:lnTo>
                      <a:pt x="119" y="55"/>
                    </a:lnTo>
                    <a:lnTo>
                      <a:pt x="119" y="64"/>
                    </a:lnTo>
                    <a:lnTo>
                      <a:pt x="56" y="64"/>
                    </a:lnTo>
                    <a:lnTo>
                      <a:pt x="56" y="55"/>
                    </a:lnTo>
                    <a:close/>
                    <a:moveTo>
                      <a:pt x="56" y="77"/>
                    </a:moveTo>
                    <a:lnTo>
                      <a:pt x="119" y="77"/>
                    </a:lnTo>
                    <a:lnTo>
                      <a:pt x="119" y="86"/>
                    </a:lnTo>
                    <a:lnTo>
                      <a:pt x="56" y="86"/>
                    </a:lnTo>
                    <a:lnTo>
                      <a:pt x="56" y="77"/>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8" name="Freeform 390"/>
              <p:cNvSpPr>
                <a:spLocks noEditPoints="1"/>
              </p:cNvSpPr>
              <p:nvPr userDrawn="1"/>
            </p:nvSpPr>
            <p:spPr bwMode="auto">
              <a:xfrm>
                <a:off x="152" y="2954"/>
                <a:ext cx="175" cy="165"/>
              </a:xfrm>
              <a:custGeom>
                <a:avLst/>
                <a:gdLst>
                  <a:gd name="T0" fmla="*/ 154 w 175"/>
                  <a:gd name="T1" fmla="*/ 54 h 165"/>
                  <a:gd name="T2" fmla="*/ 154 w 175"/>
                  <a:gd name="T3" fmla="*/ 31 h 165"/>
                  <a:gd name="T4" fmla="*/ 122 w 175"/>
                  <a:gd name="T5" fmla="*/ 31 h 165"/>
                  <a:gd name="T6" fmla="*/ 87 w 175"/>
                  <a:gd name="T7" fmla="*/ 0 h 165"/>
                  <a:gd name="T8" fmla="*/ 50 w 175"/>
                  <a:gd name="T9" fmla="*/ 31 h 165"/>
                  <a:gd name="T10" fmla="*/ 22 w 175"/>
                  <a:gd name="T11" fmla="*/ 31 h 165"/>
                  <a:gd name="T12" fmla="*/ 22 w 175"/>
                  <a:gd name="T13" fmla="*/ 53 h 165"/>
                  <a:gd name="T14" fmla="*/ 0 w 175"/>
                  <a:gd name="T15" fmla="*/ 69 h 165"/>
                  <a:gd name="T16" fmla="*/ 0 w 175"/>
                  <a:gd name="T17" fmla="*/ 165 h 165"/>
                  <a:gd name="T18" fmla="*/ 175 w 175"/>
                  <a:gd name="T19" fmla="*/ 165 h 165"/>
                  <a:gd name="T20" fmla="*/ 175 w 175"/>
                  <a:gd name="T21" fmla="*/ 69 h 165"/>
                  <a:gd name="T22" fmla="*/ 154 w 175"/>
                  <a:gd name="T23" fmla="*/ 54 h 165"/>
                  <a:gd name="T24" fmla="*/ 168 w 175"/>
                  <a:gd name="T25" fmla="*/ 158 h 165"/>
                  <a:gd name="T26" fmla="*/ 8 w 175"/>
                  <a:gd name="T27" fmla="*/ 158 h 165"/>
                  <a:gd name="T28" fmla="*/ 8 w 175"/>
                  <a:gd name="T29" fmla="*/ 74 h 165"/>
                  <a:gd name="T30" fmla="*/ 28 w 175"/>
                  <a:gd name="T31" fmla="*/ 58 h 165"/>
                  <a:gd name="T32" fmla="*/ 28 w 175"/>
                  <a:gd name="T33" fmla="*/ 37 h 165"/>
                  <a:gd name="T34" fmla="*/ 52 w 175"/>
                  <a:gd name="T35" fmla="*/ 37 h 165"/>
                  <a:gd name="T36" fmla="*/ 87 w 175"/>
                  <a:gd name="T37" fmla="*/ 11 h 165"/>
                  <a:gd name="T38" fmla="*/ 119 w 175"/>
                  <a:gd name="T39" fmla="*/ 37 h 165"/>
                  <a:gd name="T40" fmla="*/ 146 w 175"/>
                  <a:gd name="T41" fmla="*/ 37 h 165"/>
                  <a:gd name="T42" fmla="*/ 146 w 175"/>
                  <a:gd name="T43" fmla="*/ 58 h 165"/>
                  <a:gd name="T44" fmla="*/ 168 w 175"/>
                  <a:gd name="T45" fmla="*/ 74 h 165"/>
                  <a:gd name="T46" fmla="*/ 168 w 175"/>
                  <a:gd name="T47" fmla="*/ 158 h 165"/>
                  <a:gd name="T48" fmla="*/ 35 w 175"/>
                  <a:gd name="T49" fmla="*/ 91 h 165"/>
                  <a:gd name="T50" fmla="*/ 87 w 175"/>
                  <a:gd name="T51" fmla="*/ 127 h 165"/>
                  <a:gd name="T52" fmla="*/ 139 w 175"/>
                  <a:gd name="T53" fmla="*/ 93 h 165"/>
                  <a:gd name="T54" fmla="*/ 139 w 175"/>
                  <a:gd name="T55" fmla="*/ 46 h 165"/>
                  <a:gd name="T56" fmla="*/ 35 w 175"/>
                  <a:gd name="T57" fmla="*/ 46 h 165"/>
                  <a:gd name="T58" fmla="*/ 35 w 175"/>
                  <a:gd name="T59" fmla="*/ 91 h 165"/>
                  <a:gd name="T60" fmla="*/ 55 w 175"/>
                  <a:gd name="T61" fmla="*/ 58 h 165"/>
                  <a:gd name="T62" fmla="*/ 119 w 175"/>
                  <a:gd name="T63" fmla="*/ 58 h 165"/>
                  <a:gd name="T64" fmla="*/ 119 w 175"/>
                  <a:gd name="T65" fmla="*/ 66 h 165"/>
                  <a:gd name="T66" fmla="*/ 55 w 175"/>
                  <a:gd name="T67" fmla="*/ 66 h 165"/>
                  <a:gd name="T68" fmla="*/ 55 w 175"/>
                  <a:gd name="T69" fmla="*/ 58 h 165"/>
                  <a:gd name="T70" fmla="*/ 55 w 175"/>
                  <a:gd name="T71" fmla="*/ 79 h 165"/>
                  <a:gd name="T72" fmla="*/ 119 w 175"/>
                  <a:gd name="T73" fmla="*/ 79 h 165"/>
                  <a:gd name="T74" fmla="*/ 119 w 175"/>
                  <a:gd name="T75" fmla="*/ 88 h 165"/>
                  <a:gd name="T76" fmla="*/ 55 w 175"/>
                  <a:gd name="T77" fmla="*/ 88 h 165"/>
                  <a:gd name="T78" fmla="*/ 55 w 175"/>
                  <a:gd name="T79" fmla="*/ 79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75" h="165">
                    <a:moveTo>
                      <a:pt x="154" y="54"/>
                    </a:moveTo>
                    <a:lnTo>
                      <a:pt x="154" y="31"/>
                    </a:lnTo>
                    <a:lnTo>
                      <a:pt x="122" y="31"/>
                    </a:lnTo>
                    <a:lnTo>
                      <a:pt x="87" y="0"/>
                    </a:lnTo>
                    <a:lnTo>
                      <a:pt x="50" y="31"/>
                    </a:lnTo>
                    <a:lnTo>
                      <a:pt x="22" y="31"/>
                    </a:lnTo>
                    <a:lnTo>
                      <a:pt x="22" y="53"/>
                    </a:lnTo>
                    <a:lnTo>
                      <a:pt x="0" y="69"/>
                    </a:lnTo>
                    <a:lnTo>
                      <a:pt x="0" y="165"/>
                    </a:lnTo>
                    <a:lnTo>
                      <a:pt x="175" y="165"/>
                    </a:lnTo>
                    <a:lnTo>
                      <a:pt x="175" y="69"/>
                    </a:lnTo>
                    <a:lnTo>
                      <a:pt x="154" y="54"/>
                    </a:lnTo>
                    <a:close/>
                    <a:moveTo>
                      <a:pt x="168" y="158"/>
                    </a:moveTo>
                    <a:lnTo>
                      <a:pt x="8" y="158"/>
                    </a:lnTo>
                    <a:lnTo>
                      <a:pt x="8" y="74"/>
                    </a:lnTo>
                    <a:lnTo>
                      <a:pt x="28" y="58"/>
                    </a:lnTo>
                    <a:lnTo>
                      <a:pt x="28" y="37"/>
                    </a:lnTo>
                    <a:lnTo>
                      <a:pt x="52" y="37"/>
                    </a:lnTo>
                    <a:lnTo>
                      <a:pt x="87" y="11"/>
                    </a:lnTo>
                    <a:lnTo>
                      <a:pt x="119" y="37"/>
                    </a:lnTo>
                    <a:lnTo>
                      <a:pt x="146" y="37"/>
                    </a:lnTo>
                    <a:lnTo>
                      <a:pt x="146" y="58"/>
                    </a:lnTo>
                    <a:lnTo>
                      <a:pt x="168" y="74"/>
                    </a:lnTo>
                    <a:lnTo>
                      <a:pt x="168" y="158"/>
                    </a:lnTo>
                    <a:close/>
                    <a:moveTo>
                      <a:pt x="35" y="91"/>
                    </a:moveTo>
                    <a:lnTo>
                      <a:pt x="87" y="127"/>
                    </a:lnTo>
                    <a:lnTo>
                      <a:pt x="139" y="93"/>
                    </a:lnTo>
                    <a:lnTo>
                      <a:pt x="139" y="46"/>
                    </a:lnTo>
                    <a:lnTo>
                      <a:pt x="35" y="46"/>
                    </a:lnTo>
                    <a:lnTo>
                      <a:pt x="35" y="91"/>
                    </a:lnTo>
                    <a:close/>
                    <a:moveTo>
                      <a:pt x="55" y="58"/>
                    </a:moveTo>
                    <a:lnTo>
                      <a:pt x="119" y="58"/>
                    </a:lnTo>
                    <a:lnTo>
                      <a:pt x="119" y="66"/>
                    </a:lnTo>
                    <a:lnTo>
                      <a:pt x="55" y="66"/>
                    </a:lnTo>
                    <a:lnTo>
                      <a:pt x="55" y="58"/>
                    </a:lnTo>
                    <a:close/>
                    <a:moveTo>
                      <a:pt x="55" y="79"/>
                    </a:moveTo>
                    <a:lnTo>
                      <a:pt x="119" y="79"/>
                    </a:lnTo>
                    <a:lnTo>
                      <a:pt x="119" y="88"/>
                    </a:lnTo>
                    <a:lnTo>
                      <a:pt x="55" y="88"/>
                    </a:lnTo>
                    <a:lnTo>
                      <a:pt x="55" y="79"/>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9" name="Rectangle 391"/>
              <p:cNvSpPr>
                <a:spLocks noChangeArrowheads="1"/>
              </p:cNvSpPr>
              <p:nvPr userDrawn="1"/>
            </p:nvSpPr>
            <p:spPr bwMode="auto">
              <a:xfrm>
                <a:off x="4982" y="1990"/>
                <a:ext cx="33" cy="7"/>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0" name="Rectangle 392"/>
              <p:cNvSpPr>
                <a:spLocks noChangeArrowheads="1"/>
              </p:cNvSpPr>
              <p:nvPr userDrawn="1"/>
            </p:nvSpPr>
            <p:spPr bwMode="auto">
              <a:xfrm>
                <a:off x="4982" y="1966"/>
                <a:ext cx="50" cy="7"/>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 name="Rectangle 393"/>
              <p:cNvSpPr>
                <a:spLocks noChangeArrowheads="1"/>
              </p:cNvSpPr>
              <p:nvPr userDrawn="1"/>
            </p:nvSpPr>
            <p:spPr bwMode="auto">
              <a:xfrm>
                <a:off x="4982" y="1943"/>
                <a:ext cx="50" cy="6"/>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 name="Rectangle 394"/>
              <p:cNvSpPr>
                <a:spLocks noChangeArrowheads="1"/>
              </p:cNvSpPr>
              <p:nvPr userDrawn="1"/>
            </p:nvSpPr>
            <p:spPr bwMode="auto">
              <a:xfrm>
                <a:off x="4982" y="1921"/>
                <a:ext cx="50" cy="5"/>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 name="Rectangle 395"/>
              <p:cNvSpPr>
                <a:spLocks noChangeArrowheads="1"/>
              </p:cNvSpPr>
              <p:nvPr userDrawn="1"/>
            </p:nvSpPr>
            <p:spPr bwMode="auto">
              <a:xfrm>
                <a:off x="4896" y="1990"/>
                <a:ext cx="34" cy="7"/>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 name="Rectangle 396"/>
              <p:cNvSpPr>
                <a:spLocks noChangeArrowheads="1"/>
              </p:cNvSpPr>
              <p:nvPr userDrawn="1"/>
            </p:nvSpPr>
            <p:spPr bwMode="auto">
              <a:xfrm>
                <a:off x="4896" y="1966"/>
                <a:ext cx="51" cy="7"/>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 name="Rectangle 397"/>
              <p:cNvSpPr>
                <a:spLocks noChangeArrowheads="1"/>
              </p:cNvSpPr>
              <p:nvPr userDrawn="1"/>
            </p:nvSpPr>
            <p:spPr bwMode="auto">
              <a:xfrm>
                <a:off x="4896" y="1943"/>
                <a:ext cx="51" cy="6"/>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6" name="Rectangle 398"/>
              <p:cNvSpPr>
                <a:spLocks noChangeArrowheads="1"/>
              </p:cNvSpPr>
              <p:nvPr userDrawn="1"/>
            </p:nvSpPr>
            <p:spPr bwMode="auto">
              <a:xfrm>
                <a:off x="4896" y="1921"/>
                <a:ext cx="51" cy="5"/>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7" name="Freeform 399"/>
              <p:cNvSpPr>
                <a:spLocks noEditPoints="1"/>
              </p:cNvSpPr>
              <p:nvPr userDrawn="1"/>
            </p:nvSpPr>
            <p:spPr bwMode="auto">
              <a:xfrm>
                <a:off x="4874" y="1894"/>
                <a:ext cx="185" cy="139"/>
              </a:xfrm>
              <a:custGeom>
                <a:avLst/>
                <a:gdLst>
                  <a:gd name="T0" fmla="*/ 107 w 110"/>
                  <a:gd name="T1" fmla="*/ 29 h 83"/>
                  <a:gd name="T2" fmla="*/ 107 w 110"/>
                  <a:gd name="T3" fmla="*/ 25 h 83"/>
                  <a:gd name="T4" fmla="*/ 108 w 110"/>
                  <a:gd name="T5" fmla="*/ 25 h 83"/>
                  <a:gd name="T6" fmla="*/ 110 w 110"/>
                  <a:gd name="T7" fmla="*/ 18 h 83"/>
                  <a:gd name="T8" fmla="*/ 108 w 110"/>
                  <a:gd name="T9" fmla="*/ 11 h 83"/>
                  <a:gd name="T10" fmla="*/ 107 w 110"/>
                  <a:gd name="T11" fmla="*/ 11 h 83"/>
                  <a:gd name="T12" fmla="*/ 107 w 110"/>
                  <a:gd name="T13" fmla="*/ 0 h 83"/>
                  <a:gd name="T14" fmla="*/ 57 w 110"/>
                  <a:gd name="T15" fmla="*/ 0 h 83"/>
                  <a:gd name="T16" fmla="*/ 53 w 110"/>
                  <a:gd name="T17" fmla="*/ 4 h 83"/>
                  <a:gd name="T18" fmla="*/ 48 w 110"/>
                  <a:gd name="T19" fmla="*/ 0 h 83"/>
                  <a:gd name="T20" fmla="*/ 0 w 110"/>
                  <a:gd name="T21" fmla="*/ 0 h 83"/>
                  <a:gd name="T22" fmla="*/ 0 w 110"/>
                  <a:gd name="T23" fmla="*/ 76 h 83"/>
                  <a:gd name="T24" fmla="*/ 46 w 110"/>
                  <a:gd name="T25" fmla="*/ 76 h 83"/>
                  <a:gd name="T26" fmla="*/ 53 w 110"/>
                  <a:gd name="T27" fmla="*/ 83 h 83"/>
                  <a:gd name="T28" fmla="*/ 59 w 110"/>
                  <a:gd name="T29" fmla="*/ 76 h 83"/>
                  <a:gd name="T30" fmla="*/ 107 w 110"/>
                  <a:gd name="T31" fmla="*/ 76 h 83"/>
                  <a:gd name="T32" fmla="*/ 107 w 110"/>
                  <a:gd name="T33" fmla="*/ 42 h 83"/>
                  <a:gd name="T34" fmla="*/ 108 w 110"/>
                  <a:gd name="T35" fmla="*/ 42 h 83"/>
                  <a:gd name="T36" fmla="*/ 110 w 110"/>
                  <a:gd name="T37" fmla="*/ 36 h 83"/>
                  <a:gd name="T38" fmla="*/ 108 w 110"/>
                  <a:gd name="T39" fmla="*/ 29 h 83"/>
                  <a:gd name="T40" fmla="*/ 107 w 110"/>
                  <a:gd name="T41" fmla="*/ 29 h 83"/>
                  <a:gd name="T42" fmla="*/ 5 w 110"/>
                  <a:gd name="T43" fmla="*/ 5 h 83"/>
                  <a:gd name="T44" fmla="*/ 46 w 110"/>
                  <a:gd name="T45" fmla="*/ 5 h 83"/>
                  <a:gd name="T46" fmla="*/ 51 w 110"/>
                  <a:gd name="T47" fmla="*/ 9 h 83"/>
                  <a:gd name="T48" fmla="*/ 51 w 110"/>
                  <a:gd name="T49" fmla="*/ 71 h 83"/>
                  <a:gd name="T50" fmla="*/ 5 w 110"/>
                  <a:gd name="T51" fmla="*/ 71 h 83"/>
                  <a:gd name="T52" fmla="*/ 5 w 110"/>
                  <a:gd name="T53" fmla="*/ 5 h 83"/>
                  <a:gd name="T54" fmla="*/ 102 w 110"/>
                  <a:gd name="T55" fmla="*/ 71 h 83"/>
                  <a:gd name="T56" fmla="*/ 55 w 110"/>
                  <a:gd name="T57" fmla="*/ 71 h 83"/>
                  <a:gd name="T58" fmla="*/ 55 w 110"/>
                  <a:gd name="T59" fmla="*/ 9 h 83"/>
                  <a:gd name="T60" fmla="*/ 59 w 110"/>
                  <a:gd name="T61" fmla="*/ 5 h 83"/>
                  <a:gd name="T62" fmla="*/ 102 w 110"/>
                  <a:gd name="T63" fmla="*/ 5 h 83"/>
                  <a:gd name="T64" fmla="*/ 102 w 110"/>
                  <a:gd name="T65" fmla="*/ 7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0" h="83">
                    <a:moveTo>
                      <a:pt x="107" y="29"/>
                    </a:moveTo>
                    <a:cubicBezTo>
                      <a:pt x="107" y="25"/>
                      <a:pt x="107" y="25"/>
                      <a:pt x="107" y="25"/>
                    </a:cubicBezTo>
                    <a:cubicBezTo>
                      <a:pt x="108" y="25"/>
                      <a:pt x="108" y="25"/>
                      <a:pt x="108" y="25"/>
                    </a:cubicBezTo>
                    <a:cubicBezTo>
                      <a:pt x="110" y="23"/>
                      <a:pt x="110" y="21"/>
                      <a:pt x="110" y="18"/>
                    </a:cubicBezTo>
                    <a:cubicBezTo>
                      <a:pt x="110" y="16"/>
                      <a:pt x="110" y="13"/>
                      <a:pt x="108" y="11"/>
                    </a:cubicBezTo>
                    <a:cubicBezTo>
                      <a:pt x="107" y="11"/>
                      <a:pt x="107" y="11"/>
                      <a:pt x="107" y="11"/>
                    </a:cubicBezTo>
                    <a:cubicBezTo>
                      <a:pt x="107" y="0"/>
                      <a:pt x="107" y="0"/>
                      <a:pt x="107" y="0"/>
                    </a:cubicBezTo>
                    <a:cubicBezTo>
                      <a:pt x="57" y="0"/>
                      <a:pt x="57" y="0"/>
                      <a:pt x="57" y="0"/>
                    </a:cubicBezTo>
                    <a:cubicBezTo>
                      <a:pt x="53" y="4"/>
                      <a:pt x="53" y="4"/>
                      <a:pt x="53" y="4"/>
                    </a:cubicBezTo>
                    <a:cubicBezTo>
                      <a:pt x="48" y="0"/>
                      <a:pt x="48" y="0"/>
                      <a:pt x="48" y="0"/>
                    </a:cubicBezTo>
                    <a:cubicBezTo>
                      <a:pt x="0" y="0"/>
                      <a:pt x="0" y="0"/>
                      <a:pt x="0" y="0"/>
                    </a:cubicBezTo>
                    <a:cubicBezTo>
                      <a:pt x="0" y="76"/>
                      <a:pt x="0" y="76"/>
                      <a:pt x="0" y="76"/>
                    </a:cubicBezTo>
                    <a:cubicBezTo>
                      <a:pt x="46" y="76"/>
                      <a:pt x="46" y="76"/>
                      <a:pt x="46" y="76"/>
                    </a:cubicBezTo>
                    <a:cubicBezTo>
                      <a:pt x="53" y="83"/>
                      <a:pt x="53" y="83"/>
                      <a:pt x="53" y="83"/>
                    </a:cubicBezTo>
                    <a:cubicBezTo>
                      <a:pt x="59" y="76"/>
                      <a:pt x="59" y="76"/>
                      <a:pt x="59" y="76"/>
                    </a:cubicBezTo>
                    <a:cubicBezTo>
                      <a:pt x="107" y="76"/>
                      <a:pt x="107" y="76"/>
                      <a:pt x="107" y="76"/>
                    </a:cubicBezTo>
                    <a:cubicBezTo>
                      <a:pt x="107" y="42"/>
                      <a:pt x="107" y="42"/>
                      <a:pt x="107" y="42"/>
                    </a:cubicBezTo>
                    <a:cubicBezTo>
                      <a:pt x="108" y="42"/>
                      <a:pt x="108" y="42"/>
                      <a:pt x="108" y="42"/>
                    </a:cubicBezTo>
                    <a:cubicBezTo>
                      <a:pt x="110" y="40"/>
                      <a:pt x="110" y="38"/>
                      <a:pt x="110" y="36"/>
                    </a:cubicBezTo>
                    <a:cubicBezTo>
                      <a:pt x="110" y="33"/>
                      <a:pt x="110" y="31"/>
                      <a:pt x="108" y="29"/>
                    </a:cubicBezTo>
                    <a:lnTo>
                      <a:pt x="107" y="29"/>
                    </a:lnTo>
                    <a:close/>
                    <a:moveTo>
                      <a:pt x="5" y="5"/>
                    </a:moveTo>
                    <a:cubicBezTo>
                      <a:pt x="46" y="5"/>
                      <a:pt x="46" y="5"/>
                      <a:pt x="46" y="5"/>
                    </a:cubicBezTo>
                    <a:cubicBezTo>
                      <a:pt x="51" y="9"/>
                      <a:pt x="51" y="9"/>
                      <a:pt x="51" y="9"/>
                    </a:cubicBezTo>
                    <a:cubicBezTo>
                      <a:pt x="51" y="71"/>
                      <a:pt x="51" y="71"/>
                      <a:pt x="51" y="71"/>
                    </a:cubicBezTo>
                    <a:cubicBezTo>
                      <a:pt x="5" y="71"/>
                      <a:pt x="5" y="71"/>
                      <a:pt x="5" y="71"/>
                    </a:cubicBezTo>
                    <a:lnTo>
                      <a:pt x="5" y="5"/>
                    </a:lnTo>
                    <a:close/>
                    <a:moveTo>
                      <a:pt x="102" y="71"/>
                    </a:moveTo>
                    <a:cubicBezTo>
                      <a:pt x="55" y="71"/>
                      <a:pt x="55" y="71"/>
                      <a:pt x="55" y="71"/>
                    </a:cubicBezTo>
                    <a:cubicBezTo>
                      <a:pt x="55" y="9"/>
                      <a:pt x="55" y="9"/>
                      <a:pt x="55" y="9"/>
                    </a:cubicBezTo>
                    <a:cubicBezTo>
                      <a:pt x="59" y="5"/>
                      <a:pt x="59" y="5"/>
                      <a:pt x="59" y="5"/>
                    </a:cubicBezTo>
                    <a:cubicBezTo>
                      <a:pt x="102" y="5"/>
                      <a:pt x="102" y="5"/>
                      <a:pt x="102" y="5"/>
                    </a:cubicBezTo>
                    <a:lnTo>
                      <a:pt x="102" y="71"/>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8" name="Rectangle 400"/>
              <p:cNvSpPr>
                <a:spLocks noChangeArrowheads="1"/>
              </p:cNvSpPr>
              <p:nvPr userDrawn="1"/>
            </p:nvSpPr>
            <p:spPr bwMode="auto">
              <a:xfrm>
                <a:off x="4523" y="2366"/>
                <a:ext cx="56" cy="9"/>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9" name="Rectangle 401"/>
              <p:cNvSpPr>
                <a:spLocks noChangeArrowheads="1"/>
              </p:cNvSpPr>
              <p:nvPr userDrawn="1"/>
            </p:nvSpPr>
            <p:spPr bwMode="auto">
              <a:xfrm>
                <a:off x="4515" y="2341"/>
                <a:ext cx="77" cy="7"/>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0" name="Rectangle 402"/>
              <p:cNvSpPr>
                <a:spLocks noChangeArrowheads="1"/>
              </p:cNvSpPr>
              <p:nvPr userDrawn="1"/>
            </p:nvSpPr>
            <p:spPr bwMode="auto">
              <a:xfrm>
                <a:off x="4529" y="2316"/>
                <a:ext cx="25" cy="7"/>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1" name="Freeform 403"/>
              <p:cNvSpPr>
                <a:spLocks noEditPoints="1"/>
              </p:cNvSpPr>
              <p:nvPr userDrawn="1"/>
            </p:nvSpPr>
            <p:spPr bwMode="auto">
              <a:xfrm>
                <a:off x="4482" y="2279"/>
                <a:ext cx="172" cy="149"/>
              </a:xfrm>
              <a:custGeom>
                <a:avLst/>
                <a:gdLst>
                  <a:gd name="T0" fmla="*/ 84 w 103"/>
                  <a:gd name="T1" fmla="*/ 61 h 89"/>
                  <a:gd name="T2" fmla="*/ 82 w 103"/>
                  <a:gd name="T3" fmla="*/ 64 h 89"/>
                  <a:gd name="T4" fmla="*/ 75 w 103"/>
                  <a:gd name="T5" fmla="*/ 59 h 89"/>
                  <a:gd name="T6" fmla="*/ 65 w 103"/>
                  <a:gd name="T7" fmla="*/ 8 h 89"/>
                  <a:gd name="T8" fmla="*/ 41 w 103"/>
                  <a:gd name="T9" fmla="*/ 0 h 89"/>
                  <a:gd name="T10" fmla="*/ 9 w 103"/>
                  <a:gd name="T11" fmla="*/ 16 h 89"/>
                  <a:gd name="T12" fmla="*/ 2 w 103"/>
                  <a:gd name="T13" fmla="*/ 45 h 89"/>
                  <a:gd name="T14" fmla="*/ 17 w 103"/>
                  <a:gd name="T15" fmla="*/ 71 h 89"/>
                  <a:gd name="T16" fmla="*/ 41 w 103"/>
                  <a:gd name="T17" fmla="*/ 79 h 89"/>
                  <a:gd name="T18" fmla="*/ 69 w 103"/>
                  <a:gd name="T19" fmla="*/ 67 h 89"/>
                  <a:gd name="T20" fmla="*/ 76 w 103"/>
                  <a:gd name="T21" fmla="*/ 72 h 89"/>
                  <a:gd name="T22" fmla="*/ 74 w 103"/>
                  <a:gd name="T23" fmla="*/ 75 h 89"/>
                  <a:gd name="T24" fmla="*/ 92 w 103"/>
                  <a:gd name="T25" fmla="*/ 89 h 89"/>
                  <a:gd name="T26" fmla="*/ 103 w 103"/>
                  <a:gd name="T27" fmla="*/ 75 h 89"/>
                  <a:gd name="T28" fmla="*/ 84 w 103"/>
                  <a:gd name="T29" fmla="*/ 61 h 89"/>
                  <a:gd name="T30" fmla="*/ 41 w 103"/>
                  <a:gd name="T31" fmla="*/ 75 h 89"/>
                  <a:gd name="T32" fmla="*/ 20 w 103"/>
                  <a:gd name="T33" fmla="*/ 68 h 89"/>
                  <a:gd name="T34" fmla="*/ 6 w 103"/>
                  <a:gd name="T35" fmla="*/ 44 h 89"/>
                  <a:gd name="T36" fmla="*/ 13 w 103"/>
                  <a:gd name="T37" fmla="*/ 19 h 89"/>
                  <a:gd name="T38" fmla="*/ 41 w 103"/>
                  <a:gd name="T39" fmla="*/ 5 h 89"/>
                  <a:gd name="T40" fmla="*/ 62 w 103"/>
                  <a:gd name="T41" fmla="*/ 12 h 89"/>
                  <a:gd name="T42" fmla="*/ 69 w 103"/>
                  <a:gd name="T43" fmla="*/ 61 h 89"/>
                  <a:gd name="T44" fmla="*/ 41 w 103"/>
                  <a:gd name="T45" fmla="*/ 75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3" h="89">
                    <a:moveTo>
                      <a:pt x="84" y="61"/>
                    </a:moveTo>
                    <a:cubicBezTo>
                      <a:pt x="82" y="64"/>
                      <a:pt x="82" y="64"/>
                      <a:pt x="82" y="64"/>
                    </a:cubicBezTo>
                    <a:cubicBezTo>
                      <a:pt x="75" y="59"/>
                      <a:pt x="75" y="59"/>
                      <a:pt x="75" y="59"/>
                    </a:cubicBezTo>
                    <a:cubicBezTo>
                      <a:pt x="85" y="42"/>
                      <a:pt x="81" y="20"/>
                      <a:pt x="65" y="8"/>
                    </a:cubicBezTo>
                    <a:cubicBezTo>
                      <a:pt x="58" y="3"/>
                      <a:pt x="50" y="0"/>
                      <a:pt x="41" y="0"/>
                    </a:cubicBezTo>
                    <a:cubicBezTo>
                      <a:pt x="28" y="0"/>
                      <a:pt x="17" y="6"/>
                      <a:pt x="9" y="16"/>
                    </a:cubicBezTo>
                    <a:cubicBezTo>
                      <a:pt x="3" y="24"/>
                      <a:pt x="0" y="35"/>
                      <a:pt x="2" y="45"/>
                    </a:cubicBezTo>
                    <a:cubicBezTo>
                      <a:pt x="3" y="55"/>
                      <a:pt x="9" y="65"/>
                      <a:pt x="17" y="71"/>
                    </a:cubicBezTo>
                    <a:cubicBezTo>
                      <a:pt x="24" y="76"/>
                      <a:pt x="32" y="79"/>
                      <a:pt x="41" y="79"/>
                    </a:cubicBezTo>
                    <a:cubicBezTo>
                      <a:pt x="52" y="79"/>
                      <a:pt x="62" y="75"/>
                      <a:pt x="69" y="67"/>
                    </a:cubicBezTo>
                    <a:cubicBezTo>
                      <a:pt x="76" y="72"/>
                      <a:pt x="76" y="72"/>
                      <a:pt x="76" y="72"/>
                    </a:cubicBezTo>
                    <a:cubicBezTo>
                      <a:pt x="74" y="75"/>
                      <a:pt x="74" y="75"/>
                      <a:pt x="74" y="75"/>
                    </a:cubicBezTo>
                    <a:cubicBezTo>
                      <a:pt x="92" y="89"/>
                      <a:pt x="92" y="89"/>
                      <a:pt x="92" y="89"/>
                    </a:cubicBezTo>
                    <a:cubicBezTo>
                      <a:pt x="103" y="75"/>
                      <a:pt x="103" y="75"/>
                      <a:pt x="103" y="75"/>
                    </a:cubicBezTo>
                    <a:lnTo>
                      <a:pt x="84" y="61"/>
                    </a:lnTo>
                    <a:close/>
                    <a:moveTo>
                      <a:pt x="41" y="75"/>
                    </a:moveTo>
                    <a:cubicBezTo>
                      <a:pt x="33" y="75"/>
                      <a:pt x="26" y="72"/>
                      <a:pt x="20" y="68"/>
                    </a:cubicBezTo>
                    <a:cubicBezTo>
                      <a:pt x="12" y="62"/>
                      <a:pt x="8" y="54"/>
                      <a:pt x="6" y="44"/>
                    </a:cubicBezTo>
                    <a:cubicBezTo>
                      <a:pt x="5" y="35"/>
                      <a:pt x="7" y="26"/>
                      <a:pt x="13" y="19"/>
                    </a:cubicBezTo>
                    <a:cubicBezTo>
                      <a:pt x="20" y="10"/>
                      <a:pt x="30" y="5"/>
                      <a:pt x="41" y="5"/>
                    </a:cubicBezTo>
                    <a:cubicBezTo>
                      <a:pt x="49" y="5"/>
                      <a:pt x="56" y="7"/>
                      <a:pt x="62" y="12"/>
                    </a:cubicBezTo>
                    <a:cubicBezTo>
                      <a:pt x="77" y="23"/>
                      <a:pt x="80" y="45"/>
                      <a:pt x="69" y="61"/>
                    </a:cubicBezTo>
                    <a:cubicBezTo>
                      <a:pt x="62" y="70"/>
                      <a:pt x="52" y="75"/>
                      <a:pt x="41" y="75"/>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2" name="Freeform 404"/>
              <p:cNvSpPr>
                <a:spLocks noEditPoints="1"/>
              </p:cNvSpPr>
              <p:nvPr userDrawn="1"/>
            </p:nvSpPr>
            <p:spPr bwMode="auto">
              <a:xfrm>
                <a:off x="4132" y="2583"/>
                <a:ext cx="170" cy="133"/>
              </a:xfrm>
              <a:custGeom>
                <a:avLst/>
                <a:gdLst>
                  <a:gd name="T0" fmla="*/ 93 w 101"/>
                  <a:gd name="T1" fmla="*/ 21 h 79"/>
                  <a:gd name="T2" fmla="*/ 85 w 101"/>
                  <a:gd name="T3" fmla="*/ 21 h 79"/>
                  <a:gd name="T4" fmla="*/ 84 w 101"/>
                  <a:gd name="T5" fmla="*/ 19 h 79"/>
                  <a:gd name="T6" fmla="*/ 79 w 101"/>
                  <a:gd name="T7" fmla="*/ 3 h 79"/>
                  <a:gd name="T8" fmla="*/ 75 w 101"/>
                  <a:gd name="T9" fmla="*/ 1 h 79"/>
                  <a:gd name="T10" fmla="*/ 2 w 101"/>
                  <a:gd name="T11" fmla="*/ 24 h 79"/>
                  <a:gd name="T12" fmla="*/ 0 w 101"/>
                  <a:gd name="T13" fmla="*/ 28 h 79"/>
                  <a:gd name="T14" fmla="*/ 5 w 101"/>
                  <a:gd name="T15" fmla="*/ 44 h 79"/>
                  <a:gd name="T16" fmla="*/ 9 w 101"/>
                  <a:gd name="T17" fmla="*/ 56 h 79"/>
                  <a:gd name="T18" fmla="*/ 9 w 101"/>
                  <a:gd name="T19" fmla="*/ 67 h 79"/>
                  <a:gd name="T20" fmla="*/ 9 w 101"/>
                  <a:gd name="T21" fmla="*/ 71 h 79"/>
                  <a:gd name="T22" fmla="*/ 17 w 101"/>
                  <a:gd name="T23" fmla="*/ 79 h 79"/>
                  <a:gd name="T24" fmla="*/ 21 w 101"/>
                  <a:gd name="T25" fmla="*/ 79 h 79"/>
                  <a:gd name="T26" fmla="*/ 89 w 101"/>
                  <a:gd name="T27" fmla="*/ 79 h 79"/>
                  <a:gd name="T28" fmla="*/ 93 w 101"/>
                  <a:gd name="T29" fmla="*/ 79 h 79"/>
                  <a:gd name="T30" fmla="*/ 101 w 101"/>
                  <a:gd name="T31" fmla="*/ 71 h 79"/>
                  <a:gd name="T32" fmla="*/ 101 w 101"/>
                  <a:gd name="T33" fmla="*/ 67 h 79"/>
                  <a:gd name="T34" fmla="*/ 101 w 101"/>
                  <a:gd name="T35" fmla="*/ 50 h 79"/>
                  <a:gd name="T36" fmla="*/ 101 w 101"/>
                  <a:gd name="T37" fmla="*/ 45 h 79"/>
                  <a:gd name="T38" fmla="*/ 101 w 101"/>
                  <a:gd name="T39" fmla="*/ 29 h 79"/>
                  <a:gd name="T40" fmla="*/ 93 w 101"/>
                  <a:gd name="T41" fmla="*/ 21 h 79"/>
                  <a:gd name="T42" fmla="*/ 97 w 101"/>
                  <a:gd name="T43" fmla="*/ 45 h 79"/>
                  <a:gd name="T44" fmla="*/ 97 w 101"/>
                  <a:gd name="T45" fmla="*/ 50 h 79"/>
                  <a:gd name="T46" fmla="*/ 97 w 101"/>
                  <a:gd name="T47" fmla="*/ 67 h 79"/>
                  <a:gd name="T48" fmla="*/ 97 w 101"/>
                  <a:gd name="T49" fmla="*/ 67 h 79"/>
                  <a:gd name="T50" fmla="*/ 97 w 101"/>
                  <a:gd name="T51" fmla="*/ 71 h 79"/>
                  <a:gd name="T52" fmla="*/ 93 w 101"/>
                  <a:gd name="T53" fmla="*/ 75 h 79"/>
                  <a:gd name="T54" fmla="*/ 89 w 101"/>
                  <a:gd name="T55" fmla="*/ 75 h 79"/>
                  <a:gd name="T56" fmla="*/ 21 w 101"/>
                  <a:gd name="T57" fmla="*/ 75 h 79"/>
                  <a:gd name="T58" fmla="*/ 17 w 101"/>
                  <a:gd name="T59" fmla="*/ 75 h 79"/>
                  <a:gd name="T60" fmla="*/ 14 w 101"/>
                  <a:gd name="T61" fmla="*/ 71 h 79"/>
                  <a:gd name="T62" fmla="*/ 14 w 101"/>
                  <a:gd name="T63" fmla="*/ 67 h 79"/>
                  <a:gd name="T64" fmla="*/ 14 w 101"/>
                  <a:gd name="T65" fmla="*/ 67 h 79"/>
                  <a:gd name="T66" fmla="*/ 14 w 101"/>
                  <a:gd name="T67" fmla="*/ 50 h 79"/>
                  <a:gd name="T68" fmla="*/ 14 w 101"/>
                  <a:gd name="T69" fmla="*/ 45 h 79"/>
                  <a:gd name="T70" fmla="*/ 97 w 101"/>
                  <a:gd name="T71" fmla="*/ 45 h 79"/>
                  <a:gd name="T72" fmla="*/ 97 w 101"/>
                  <a:gd name="T73" fmla="*/ 37 h 79"/>
                  <a:gd name="T74" fmla="*/ 14 w 101"/>
                  <a:gd name="T75" fmla="*/ 37 h 79"/>
                  <a:gd name="T76" fmla="*/ 14 w 101"/>
                  <a:gd name="T77" fmla="*/ 29 h 79"/>
                  <a:gd name="T78" fmla="*/ 17 w 101"/>
                  <a:gd name="T79" fmla="*/ 25 h 79"/>
                  <a:gd name="T80" fmla="*/ 86 w 101"/>
                  <a:gd name="T81" fmla="*/ 25 h 79"/>
                  <a:gd name="T82" fmla="*/ 93 w 101"/>
                  <a:gd name="T83" fmla="*/ 25 h 79"/>
                  <a:gd name="T84" fmla="*/ 97 w 101"/>
                  <a:gd name="T85" fmla="*/ 29 h 79"/>
                  <a:gd name="T86" fmla="*/ 97 w 101"/>
                  <a:gd name="T87" fmla="*/ 45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1" h="79">
                    <a:moveTo>
                      <a:pt x="93" y="21"/>
                    </a:moveTo>
                    <a:cubicBezTo>
                      <a:pt x="85" y="21"/>
                      <a:pt x="85" y="21"/>
                      <a:pt x="85" y="21"/>
                    </a:cubicBezTo>
                    <a:cubicBezTo>
                      <a:pt x="84" y="19"/>
                      <a:pt x="84" y="19"/>
                      <a:pt x="84" y="19"/>
                    </a:cubicBezTo>
                    <a:cubicBezTo>
                      <a:pt x="79" y="3"/>
                      <a:pt x="79" y="3"/>
                      <a:pt x="79" y="3"/>
                    </a:cubicBezTo>
                    <a:cubicBezTo>
                      <a:pt x="79" y="1"/>
                      <a:pt x="77" y="0"/>
                      <a:pt x="75" y="1"/>
                    </a:cubicBezTo>
                    <a:cubicBezTo>
                      <a:pt x="2" y="24"/>
                      <a:pt x="2" y="24"/>
                      <a:pt x="2" y="24"/>
                    </a:cubicBezTo>
                    <a:cubicBezTo>
                      <a:pt x="1" y="24"/>
                      <a:pt x="0" y="26"/>
                      <a:pt x="0" y="28"/>
                    </a:cubicBezTo>
                    <a:cubicBezTo>
                      <a:pt x="5" y="44"/>
                      <a:pt x="5" y="44"/>
                      <a:pt x="5" y="44"/>
                    </a:cubicBezTo>
                    <a:cubicBezTo>
                      <a:pt x="9" y="56"/>
                      <a:pt x="9" y="56"/>
                      <a:pt x="9" y="56"/>
                    </a:cubicBezTo>
                    <a:cubicBezTo>
                      <a:pt x="9" y="67"/>
                      <a:pt x="9" y="67"/>
                      <a:pt x="9" y="67"/>
                    </a:cubicBezTo>
                    <a:cubicBezTo>
                      <a:pt x="9" y="71"/>
                      <a:pt x="9" y="71"/>
                      <a:pt x="9" y="71"/>
                    </a:cubicBezTo>
                    <a:cubicBezTo>
                      <a:pt x="9" y="76"/>
                      <a:pt x="13" y="79"/>
                      <a:pt x="17" y="79"/>
                    </a:cubicBezTo>
                    <a:cubicBezTo>
                      <a:pt x="21" y="79"/>
                      <a:pt x="21" y="79"/>
                      <a:pt x="21" y="79"/>
                    </a:cubicBezTo>
                    <a:cubicBezTo>
                      <a:pt x="89" y="79"/>
                      <a:pt x="89" y="79"/>
                      <a:pt x="89" y="79"/>
                    </a:cubicBezTo>
                    <a:cubicBezTo>
                      <a:pt x="93" y="79"/>
                      <a:pt x="93" y="79"/>
                      <a:pt x="93" y="79"/>
                    </a:cubicBezTo>
                    <a:cubicBezTo>
                      <a:pt x="97" y="79"/>
                      <a:pt x="101" y="76"/>
                      <a:pt x="101" y="71"/>
                    </a:cubicBezTo>
                    <a:cubicBezTo>
                      <a:pt x="101" y="67"/>
                      <a:pt x="101" y="67"/>
                      <a:pt x="101" y="67"/>
                    </a:cubicBezTo>
                    <a:cubicBezTo>
                      <a:pt x="101" y="50"/>
                      <a:pt x="101" y="50"/>
                      <a:pt x="101" y="50"/>
                    </a:cubicBezTo>
                    <a:cubicBezTo>
                      <a:pt x="101" y="45"/>
                      <a:pt x="101" y="45"/>
                      <a:pt x="101" y="45"/>
                    </a:cubicBezTo>
                    <a:cubicBezTo>
                      <a:pt x="101" y="29"/>
                      <a:pt x="101" y="29"/>
                      <a:pt x="101" y="29"/>
                    </a:cubicBezTo>
                    <a:cubicBezTo>
                      <a:pt x="101" y="24"/>
                      <a:pt x="97" y="21"/>
                      <a:pt x="93" y="21"/>
                    </a:cubicBezTo>
                    <a:close/>
                    <a:moveTo>
                      <a:pt x="97" y="45"/>
                    </a:moveTo>
                    <a:cubicBezTo>
                      <a:pt x="97" y="50"/>
                      <a:pt x="97" y="50"/>
                      <a:pt x="97" y="50"/>
                    </a:cubicBezTo>
                    <a:cubicBezTo>
                      <a:pt x="97" y="67"/>
                      <a:pt x="97" y="67"/>
                      <a:pt x="97" y="67"/>
                    </a:cubicBezTo>
                    <a:cubicBezTo>
                      <a:pt x="97" y="67"/>
                      <a:pt x="97" y="67"/>
                      <a:pt x="97" y="67"/>
                    </a:cubicBezTo>
                    <a:cubicBezTo>
                      <a:pt x="97" y="71"/>
                      <a:pt x="97" y="71"/>
                      <a:pt x="97" y="71"/>
                    </a:cubicBezTo>
                    <a:cubicBezTo>
                      <a:pt x="97" y="73"/>
                      <a:pt x="95" y="75"/>
                      <a:pt x="93" y="75"/>
                    </a:cubicBezTo>
                    <a:cubicBezTo>
                      <a:pt x="89" y="75"/>
                      <a:pt x="89" y="75"/>
                      <a:pt x="89" y="75"/>
                    </a:cubicBezTo>
                    <a:cubicBezTo>
                      <a:pt x="21" y="75"/>
                      <a:pt x="21" y="75"/>
                      <a:pt x="21" y="75"/>
                    </a:cubicBezTo>
                    <a:cubicBezTo>
                      <a:pt x="17" y="75"/>
                      <a:pt x="17" y="75"/>
                      <a:pt x="17" y="75"/>
                    </a:cubicBezTo>
                    <a:cubicBezTo>
                      <a:pt x="15" y="75"/>
                      <a:pt x="14" y="73"/>
                      <a:pt x="14" y="71"/>
                    </a:cubicBezTo>
                    <a:cubicBezTo>
                      <a:pt x="14" y="67"/>
                      <a:pt x="14" y="67"/>
                      <a:pt x="14" y="67"/>
                    </a:cubicBezTo>
                    <a:cubicBezTo>
                      <a:pt x="14" y="67"/>
                      <a:pt x="14" y="67"/>
                      <a:pt x="14" y="67"/>
                    </a:cubicBezTo>
                    <a:cubicBezTo>
                      <a:pt x="14" y="50"/>
                      <a:pt x="14" y="50"/>
                      <a:pt x="14" y="50"/>
                    </a:cubicBezTo>
                    <a:cubicBezTo>
                      <a:pt x="14" y="45"/>
                      <a:pt x="14" y="45"/>
                      <a:pt x="14" y="45"/>
                    </a:cubicBezTo>
                    <a:cubicBezTo>
                      <a:pt x="97" y="45"/>
                      <a:pt x="97" y="45"/>
                      <a:pt x="97" y="45"/>
                    </a:cubicBezTo>
                    <a:cubicBezTo>
                      <a:pt x="97" y="37"/>
                      <a:pt x="97" y="37"/>
                      <a:pt x="97" y="37"/>
                    </a:cubicBezTo>
                    <a:cubicBezTo>
                      <a:pt x="14" y="37"/>
                      <a:pt x="14" y="37"/>
                      <a:pt x="14" y="37"/>
                    </a:cubicBezTo>
                    <a:cubicBezTo>
                      <a:pt x="14" y="29"/>
                      <a:pt x="14" y="29"/>
                      <a:pt x="14" y="29"/>
                    </a:cubicBezTo>
                    <a:cubicBezTo>
                      <a:pt x="14" y="27"/>
                      <a:pt x="15" y="25"/>
                      <a:pt x="17" y="25"/>
                    </a:cubicBezTo>
                    <a:cubicBezTo>
                      <a:pt x="86" y="25"/>
                      <a:pt x="86" y="25"/>
                      <a:pt x="86" y="25"/>
                    </a:cubicBezTo>
                    <a:cubicBezTo>
                      <a:pt x="93" y="25"/>
                      <a:pt x="93" y="25"/>
                      <a:pt x="93" y="25"/>
                    </a:cubicBezTo>
                    <a:cubicBezTo>
                      <a:pt x="95" y="25"/>
                      <a:pt x="97" y="27"/>
                      <a:pt x="97" y="29"/>
                    </a:cubicBezTo>
                    <a:lnTo>
                      <a:pt x="97" y="45"/>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3" name="Freeform 405"/>
              <p:cNvSpPr>
                <a:spLocks/>
              </p:cNvSpPr>
              <p:nvPr userDrawn="1"/>
            </p:nvSpPr>
            <p:spPr bwMode="auto">
              <a:xfrm>
                <a:off x="4273" y="2670"/>
                <a:ext cx="15" cy="9"/>
              </a:xfrm>
              <a:custGeom>
                <a:avLst/>
                <a:gdLst>
                  <a:gd name="T0" fmla="*/ 0 w 15"/>
                  <a:gd name="T1" fmla="*/ 0 h 9"/>
                  <a:gd name="T2" fmla="*/ 0 w 15"/>
                  <a:gd name="T3" fmla="*/ 9 h 9"/>
                  <a:gd name="T4" fmla="*/ 0 w 15"/>
                  <a:gd name="T5" fmla="*/ 9 h 9"/>
                  <a:gd name="T6" fmla="*/ 15 w 15"/>
                  <a:gd name="T7" fmla="*/ 9 h 9"/>
                  <a:gd name="T8" fmla="*/ 15 w 15"/>
                  <a:gd name="T9" fmla="*/ 0 h 9"/>
                  <a:gd name="T10" fmla="*/ 0 w 15"/>
                  <a:gd name="T11" fmla="*/ 0 h 9"/>
                  <a:gd name="T12" fmla="*/ 0 w 15"/>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15" h="9">
                    <a:moveTo>
                      <a:pt x="0" y="0"/>
                    </a:moveTo>
                    <a:lnTo>
                      <a:pt x="0" y="9"/>
                    </a:lnTo>
                    <a:lnTo>
                      <a:pt x="0" y="9"/>
                    </a:lnTo>
                    <a:lnTo>
                      <a:pt x="15" y="9"/>
                    </a:lnTo>
                    <a:lnTo>
                      <a:pt x="15" y="0"/>
                    </a:lnTo>
                    <a:lnTo>
                      <a:pt x="0" y="0"/>
                    </a:lnTo>
                    <a:lnTo>
                      <a:pt x="0" y="0"/>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8" name="Rectangle 407"/>
            <p:cNvSpPr>
              <a:spLocks noChangeArrowheads="1"/>
            </p:cNvSpPr>
            <p:nvPr userDrawn="1"/>
          </p:nvSpPr>
          <p:spPr bwMode="auto">
            <a:xfrm>
              <a:off x="4255" y="2670"/>
              <a:ext cx="13" cy="9"/>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408"/>
            <p:cNvSpPr>
              <a:spLocks/>
            </p:cNvSpPr>
            <p:nvPr userDrawn="1"/>
          </p:nvSpPr>
          <p:spPr bwMode="auto">
            <a:xfrm>
              <a:off x="4230" y="2670"/>
              <a:ext cx="20" cy="9"/>
            </a:xfrm>
            <a:custGeom>
              <a:avLst/>
              <a:gdLst>
                <a:gd name="T0" fmla="*/ 0 w 20"/>
                <a:gd name="T1" fmla="*/ 9 h 9"/>
                <a:gd name="T2" fmla="*/ 0 w 20"/>
                <a:gd name="T3" fmla="*/ 9 h 9"/>
                <a:gd name="T4" fmla="*/ 20 w 20"/>
                <a:gd name="T5" fmla="*/ 9 h 9"/>
                <a:gd name="T6" fmla="*/ 20 w 20"/>
                <a:gd name="T7" fmla="*/ 0 h 9"/>
                <a:gd name="T8" fmla="*/ 0 w 20"/>
                <a:gd name="T9" fmla="*/ 0 h 9"/>
                <a:gd name="T10" fmla="*/ 0 w 20"/>
                <a:gd name="T11" fmla="*/ 9 h 9"/>
              </a:gdLst>
              <a:ahLst/>
              <a:cxnLst>
                <a:cxn ang="0">
                  <a:pos x="T0" y="T1"/>
                </a:cxn>
                <a:cxn ang="0">
                  <a:pos x="T2" y="T3"/>
                </a:cxn>
                <a:cxn ang="0">
                  <a:pos x="T4" y="T5"/>
                </a:cxn>
                <a:cxn ang="0">
                  <a:pos x="T6" y="T7"/>
                </a:cxn>
                <a:cxn ang="0">
                  <a:pos x="T8" y="T9"/>
                </a:cxn>
                <a:cxn ang="0">
                  <a:pos x="T10" y="T11"/>
                </a:cxn>
              </a:cxnLst>
              <a:rect l="0" t="0" r="r" b="b"/>
              <a:pathLst>
                <a:path w="20" h="9">
                  <a:moveTo>
                    <a:pt x="0" y="9"/>
                  </a:moveTo>
                  <a:lnTo>
                    <a:pt x="0" y="9"/>
                  </a:lnTo>
                  <a:lnTo>
                    <a:pt x="20" y="9"/>
                  </a:lnTo>
                  <a:lnTo>
                    <a:pt x="20" y="0"/>
                  </a:lnTo>
                  <a:lnTo>
                    <a:pt x="0" y="0"/>
                  </a:lnTo>
                  <a:lnTo>
                    <a:pt x="0" y="9"/>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409"/>
            <p:cNvSpPr>
              <a:spLocks/>
            </p:cNvSpPr>
            <p:nvPr userDrawn="1"/>
          </p:nvSpPr>
          <p:spPr bwMode="auto">
            <a:xfrm>
              <a:off x="4163" y="2670"/>
              <a:ext cx="55" cy="9"/>
            </a:xfrm>
            <a:custGeom>
              <a:avLst/>
              <a:gdLst>
                <a:gd name="T0" fmla="*/ 0 w 55"/>
                <a:gd name="T1" fmla="*/ 9 h 9"/>
                <a:gd name="T2" fmla="*/ 0 w 55"/>
                <a:gd name="T3" fmla="*/ 9 h 9"/>
                <a:gd name="T4" fmla="*/ 55 w 55"/>
                <a:gd name="T5" fmla="*/ 9 h 9"/>
                <a:gd name="T6" fmla="*/ 55 w 55"/>
                <a:gd name="T7" fmla="*/ 0 h 9"/>
                <a:gd name="T8" fmla="*/ 0 w 55"/>
                <a:gd name="T9" fmla="*/ 0 h 9"/>
                <a:gd name="T10" fmla="*/ 0 w 55"/>
                <a:gd name="T11" fmla="*/ 9 h 9"/>
              </a:gdLst>
              <a:ahLst/>
              <a:cxnLst>
                <a:cxn ang="0">
                  <a:pos x="T0" y="T1"/>
                </a:cxn>
                <a:cxn ang="0">
                  <a:pos x="T2" y="T3"/>
                </a:cxn>
                <a:cxn ang="0">
                  <a:pos x="T4" y="T5"/>
                </a:cxn>
                <a:cxn ang="0">
                  <a:pos x="T6" y="T7"/>
                </a:cxn>
                <a:cxn ang="0">
                  <a:pos x="T8" y="T9"/>
                </a:cxn>
                <a:cxn ang="0">
                  <a:pos x="T10" y="T11"/>
                </a:cxn>
              </a:cxnLst>
              <a:rect l="0" t="0" r="r" b="b"/>
              <a:pathLst>
                <a:path w="55" h="9">
                  <a:moveTo>
                    <a:pt x="0" y="9"/>
                  </a:moveTo>
                  <a:lnTo>
                    <a:pt x="0" y="9"/>
                  </a:lnTo>
                  <a:lnTo>
                    <a:pt x="55" y="9"/>
                  </a:lnTo>
                  <a:lnTo>
                    <a:pt x="55" y="0"/>
                  </a:lnTo>
                  <a:lnTo>
                    <a:pt x="0" y="0"/>
                  </a:lnTo>
                  <a:lnTo>
                    <a:pt x="0" y="9"/>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410"/>
            <p:cNvSpPr>
              <a:spLocks/>
            </p:cNvSpPr>
            <p:nvPr userDrawn="1"/>
          </p:nvSpPr>
          <p:spPr bwMode="auto">
            <a:xfrm>
              <a:off x="4163" y="2686"/>
              <a:ext cx="55" cy="8"/>
            </a:xfrm>
            <a:custGeom>
              <a:avLst/>
              <a:gdLst>
                <a:gd name="T0" fmla="*/ 0 w 55"/>
                <a:gd name="T1" fmla="*/ 8 h 8"/>
                <a:gd name="T2" fmla="*/ 0 w 55"/>
                <a:gd name="T3" fmla="*/ 8 h 8"/>
                <a:gd name="T4" fmla="*/ 55 w 55"/>
                <a:gd name="T5" fmla="*/ 8 h 8"/>
                <a:gd name="T6" fmla="*/ 55 w 55"/>
                <a:gd name="T7" fmla="*/ 0 h 8"/>
                <a:gd name="T8" fmla="*/ 0 w 55"/>
                <a:gd name="T9" fmla="*/ 0 h 8"/>
                <a:gd name="T10" fmla="*/ 0 w 55"/>
                <a:gd name="T11" fmla="*/ 8 h 8"/>
              </a:gdLst>
              <a:ahLst/>
              <a:cxnLst>
                <a:cxn ang="0">
                  <a:pos x="T0" y="T1"/>
                </a:cxn>
                <a:cxn ang="0">
                  <a:pos x="T2" y="T3"/>
                </a:cxn>
                <a:cxn ang="0">
                  <a:pos x="T4" y="T5"/>
                </a:cxn>
                <a:cxn ang="0">
                  <a:pos x="T6" y="T7"/>
                </a:cxn>
                <a:cxn ang="0">
                  <a:pos x="T8" y="T9"/>
                </a:cxn>
                <a:cxn ang="0">
                  <a:pos x="T10" y="T11"/>
                </a:cxn>
              </a:cxnLst>
              <a:rect l="0" t="0" r="r" b="b"/>
              <a:pathLst>
                <a:path w="55" h="8">
                  <a:moveTo>
                    <a:pt x="0" y="8"/>
                  </a:moveTo>
                  <a:lnTo>
                    <a:pt x="0" y="8"/>
                  </a:lnTo>
                  <a:lnTo>
                    <a:pt x="55" y="8"/>
                  </a:lnTo>
                  <a:lnTo>
                    <a:pt x="55" y="0"/>
                  </a:lnTo>
                  <a:lnTo>
                    <a:pt x="0" y="0"/>
                  </a:lnTo>
                  <a:lnTo>
                    <a:pt x="0" y="8"/>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411"/>
            <p:cNvSpPr>
              <a:spLocks noEditPoints="1"/>
            </p:cNvSpPr>
            <p:nvPr userDrawn="1"/>
          </p:nvSpPr>
          <p:spPr bwMode="auto">
            <a:xfrm>
              <a:off x="3175" y="2593"/>
              <a:ext cx="180" cy="175"/>
            </a:xfrm>
            <a:custGeom>
              <a:avLst/>
              <a:gdLst>
                <a:gd name="T0" fmla="*/ 116 w 180"/>
                <a:gd name="T1" fmla="*/ 119 h 175"/>
                <a:gd name="T2" fmla="*/ 118 w 180"/>
                <a:gd name="T3" fmla="*/ 119 h 175"/>
                <a:gd name="T4" fmla="*/ 118 w 180"/>
                <a:gd name="T5" fmla="*/ 145 h 175"/>
                <a:gd name="T6" fmla="*/ 118 w 180"/>
                <a:gd name="T7" fmla="*/ 145 h 175"/>
                <a:gd name="T8" fmla="*/ 51 w 180"/>
                <a:gd name="T9" fmla="*/ 145 h 175"/>
                <a:gd name="T10" fmla="*/ 21 w 180"/>
                <a:gd name="T11" fmla="*/ 175 h 175"/>
                <a:gd name="T12" fmla="*/ 21 w 180"/>
                <a:gd name="T13" fmla="*/ 145 h 175"/>
                <a:gd name="T14" fmla="*/ 0 w 180"/>
                <a:gd name="T15" fmla="*/ 145 h 175"/>
                <a:gd name="T16" fmla="*/ 0 w 180"/>
                <a:gd name="T17" fmla="*/ 51 h 175"/>
                <a:gd name="T18" fmla="*/ 0 w 180"/>
                <a:gd name="T19" fmla="*/ 51 h 175"/>
                <a:gd name="T20" fmla="*/ 37 w 180"/>
                <a:gd name="T21" fmla="*/ 51 h 175"/>
                <a:gd name="T22" fmla="*/ 37 w 180"/>
                <a:gd name="T23" fmla="*/ 99 h 175"/>
                <a:gd name="T24" fmla="*/ 37 w 180"/>
                <a:gd name="T25" fmla="*/ 113 h 175"/>
                <a:gd name="T26" fmla="*/ 37 w 180"/>
                <a:gd name="T27" fmla="*/ 119 h 175"/>
                <a:gd name="T28" fmla="*/ 44 w 180"/>
                <a:gd name="T29" fmla="*/ 119 h 175"/>
                <a:gd name="T30" fmla="*/ 56 w 180"/>
                <a:gd name="T31" fmla="*/ 119 h 175"/>
                <a:gd name="T32" fmla="*/ 116 w 180"/>
                <a:gd name="T33" fmla="*/ 119 h 175"/>
                <a:gd name="T34" fmla="*/ 180 w 180"/>
                <a:gd name="T35" fmla="*/ 0 h 175"/>
                <a:gd name="T36" fmla="*/ 180 w 180"/>
                <a:gd name="T37" fmla="*/ 109 h 175"/>
                <a:gd name="T38" fmla="*/ 165 w 180"/>
                <a:gd name="T39" fmla="*/ 109 h 175"/>
                <a:gd name="T40" fmla="*/ 165 w 180"/>
                <a:gd name="T41" fmla="*/ 148 h 175"/>
                <a:gd name="T42" fmla="*/ 126 w 180"/>
                <a:gd name="T43" fmla="*/ 109 h 175"/>
                <a:gd name="T44" fmla="*/ 46 w 180"/>
                <a:gd name="T45" fmla="*/ 109 h 175"/>
                <a:gd name="T46" fmla="*/ 46 w 180"/>
                <a:gd name="T47" fmla="*/ 0 h 175"/>
                <a:gd name="T48" fmla="*/ 180 w 180"/>
                <a:gd name="T49" fmla="*/ 0 h 175"/>
                <a:gd name="T50" fmla="*/ 172 w 180"/>
                <a:gd name="T51" fmla="*/ 7 h 175"/>
                <a:gd name="T52" fmla="*/ 54 w 180"/>
                <a:gd name="T53" fmla="*/ 7 h 175"/>
                <a:gd name="T54" fmla="*/ 54 w 180"/>
                <a:gd name="T55" fmla="*/ 103 h 175"/>
                <a:gd name="T56" fmla="*/ 130 w 180"/>
                <a:gd name="T57" fmla="*/ 103 h 175"/>
                <a:gd name="T58" fmla="*/ 157 w 180"/>
                <a:gd name="T59" fmla="*/ 130 h 175"/>
                <a:gd name="T60" fmla="*/ 157 w 180"/>
                <a:gd name="T61" fmla="*/ 103 h 175"/>
                <a:gd name="T62" fmla="*/ 172 w 180"/>
                <a:gd name="T63" fmla="*/ 103 h 175"/>
                <a:gd name="T64" fmla="*/ 172 w 180"/>
                <a:gd name="T65" fmla="*/ 7 h 175"/>
                <a:gd name="T66" fmla="*/ 79 w 180"/>
                <a:gd name="T67" fmla="*/ 79 h 175"/>
                <a:gd name="T68" fmla="*/ 143 w 180"/>
                <a:gd name="T69" fmla="*/ 79 h 175"/>
                <a:gd name="T70" fmla="*/ 143 w 180"/>
                <a:gd name="T71" fmla="*/ 72 h 175"/>
                <a:gd name="T72" fmla="*/ 79 w 180"/>
                <a:gd name="T73" fmla="*/ 72 h 175"/>
                <a:gd name="T74" fmla="*/ 79 w 180"/>
                <a:gd name="T75" fmla="*/ 79 h 175"/>
                <a:gd name="T76" fmla="*/ 158 w 180"/>
                <a:gd name="T77" fmla="*/ 49 h 175"/>
                <a:gd name="T78" fmla="*/ 71 w 180"/>
                <a:gd name="T79" fmla="*/ 49 h 175"/>
                <a:gd name="T80" fmla="*/ 71 w 180"/>
                <a:gd name="T81" fmla="*/ 56 h 175"/>
                <a:gd name="T82" fmla="*/ 158 w 180"/>
                <a:gd name="T83" fmla="*/ 56 h 175"/>
                <a:gd name="T84" fmla="*/ 158 w 180"/>
                <a:gd name="T85" fmla="*/ 49 h 175"/>
                <a:gd name="T86" fmla="*/ 115 w 180"/>
                <a:gd name="T87" fmla="*/ 27 h 175"/>
                <a:gd name="T88" fmla="*/ 86 w 180"/>
                <a:gd name="T89" fmla="*/ 27 h 175"/>
                <a:gd name="T90" fmla="*/ 86 w 180"/>
                <a:gd name="T91" fmla="*/ 32 h 175"/>
                <a:gd name="T92" fmla="*/ 115 w 180"/>
                <a:gd name="T93" fmla="*/ 32 h 175"/>
                <a:gd name="T94" fmla="*/ 115 w 180"/>
                <a:gd name="T95" fmla="*/ 27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0" h="175">
                  <a:moveTo>
                    <a:pt x="116" y="119"/>
                  </a:moveTo>
                  <a:lnTo>
                    <a:pt x="118" y="119"/>
                  </a:lnTo>
                  <a:lnTo>
                    <a:pt x="118" y="145"/>
                  </a:lnTo>
                  <a:lnTo>
                    <a:pt x="118" y="145"/>
                  </a:lnTo>
                  <a:lnTo>
                    <a:pt x="51" y="145"/>
                  </a:lnTo>
                  <a:lnTo>
                    <a:pt x="21" y="175"/>
                  </a:lnTo>
                  <a:lnTo>
                    <a:pt x="21" y="145"/>
                  </a:lnTo>
                  <a:lnTo>
                    <a:pt x="0" y="145"/>
                  </a:lnTo>
                  <a:lnTo>
                    <a:pt x="0" y="51"/>
                  </a:lnTo>
                  <a:lnTo>
                    <a:pt x="0" y="51"/>
                  </a:lnTo>
                  <a:lnTo>
                    <a:pt x="37" y="51"/>
                  </a:lnTo>
                  <a:lnTo>
                    <a:pt x="37" y="99"/>
                  </a:lnTo>
                  <a:lnTo>
                    <a:pt x="37" y="113"/>
                  </a:lnTo>
                  <a:lnTo>
                    <a:pt x="37" y="119"/>
                  </a:lnTo>
                  <a:lnTo>
                    <a:pt x="44" y="119"/>
                  </a:lnTo>
                  <a:lnTo>
                    <a:pt x="56" y="119"/>
                  </a:lnTo>
                  <a:lnTo>
                    <a:pt x="116" y="119"/>
                  </a:lnTo>
                  <a:close/>
                  <a:moveTo>
                    <a:pt x="180" y="0"/>
                  </a:moveTo>
                  <a:lnTo>
                    <a:pt x="180" y="109"/>
                  </a:lnTo>
                  <a:lnTo>
                    <a:pt x="165" y="109"/>
                  </a:lnTo>
                  <a:lnTo>
                    <a:pt x="165" y="148"/>
                  </a:lnTo>
                  <a:lnTo>
                    <a:pt x="126" y="109"/>
                  </a:lnTo>
                  <a:lnTo>
                    <a:pt x="46" y="109"/>
                  </a:lnTo>
                  <a:lnTo>
                    <a:pt x="46" y="0"/>
                  </a:lnTo>
                  <a:lnTo>
                    <a:pt x="180" y="0"/>
                  </a:lnTo>
                  <a:close/>
                  <a:moveTo>
                    <a:pt x="172" y="7"/>
                  </a:moveTo>
                  <a:lnTo>
                    <a:pt x="54" y="7"/>
                  </a:lnTo>
                  <a:lnTo>
                    <a:pt x="54" y="103"/>
                  </a:lnTo>
                  <a:lnTo>
                    <a:pt x="130" y="103"/>
                  </a:lnTo>
                  <a:lnTo>
                    <a:pt x="157" y="130"/>
                  </a:lnTo>
                  <a:lnTo>
                    <a:pt x="157" y="103"/>
                  </a:lnTo>
                  <a:lnTo>
                    <a:pt x="172" y="103"/>
                  </a:lnTo>
                  <a:lnTo>
                    <a:pt x="172" y="7"/>
                  </a:lnTo>
                  <a:close/>
                  <a:moveTo>
                    <a:pt x="79" y="79"/>
                  </a:moveTo>
                  <a:lnTo>
                    <a:pt x="143" y="79"/>
                  </a:lnTo>
                  <a:lnTo>
                    <a:pt x="143" y="72"/>
                  </a:lnTo>
                  <a:lnTo>
                    <a:pt x="79" y="72"/>
                  </a:lnTo>
                  <a:lnTo>
                    <a:pt x="79" y="79"/>
                  </a:lnTo>
                  <a:close/>
                  <a:moveTo>
                    <a:pt x="158" y="49"/>
                  </a:moveTo>
                  <a:lnTo>
                    <a:pt x="71" y="49"/>
                  </a:lnTo>
                  <a:lnTo>
                    <a:pt x="71" y="56"/>
                  </a:lnTo>
                  <a:lnTo>
                    <a:pt x="158" y="56"/>
                  </a:lnTo>
                  <a:lnTo>
                    <a:pt x="158" y="49"/>
                  </a:lnTo>
                  <a:close/>
                  <a:moveTo>
                    <a:pt x="115" y="27"/>
                  </a:moveTo>
                  <a:lnTo>
                    <a:pt x="86" y="27"/>
                  </a:lnTo>
                  <a:lnTo>
                    <a:pt x="86" y="32"/>
                  </a:lnTo>
                  <a:lnTo>
                    <a:pt x="115" y="32"/>
                  </a:lnTo>
                  <a:lnTo>
                    <a:pt x="115" y="27"/>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412"/>
            <p:cNvSpPr>
              <a:spLocks noEditPoints="1"/>
            </p:cNvSpPr>
            <p:nvPr userDrawn="1"/>
          </p:nvSpPr>
          <p:spPr bwMode="auto">
            <a:xfrm>
              <a:off x="2679" y="2049"/>
              <a:ext cx="154" cy="154"/>
            </a:xfrm>
            <a:custGeom>
              <a:avLst/>
              <a:gdLst>
                <a:gd name="T0" fmla="*/ 90 w 92"/>
                <a:gd name="T1" fmla="*/ 59 h 92"/>
                <a:gd name="T2" fmla="*/ 92 w 92"/>
                <a:gd name="T3" fmla="*/ 51 h 92"/>
                <a:gd name="T4" fmla="*/ 83 w 92"/>
                <a:gd name="T5" fmla="*/ 43 h 92"/>
                <a:gd name="T6" fmla="*/ 91 w 92"/>
                <a:gd name="T7" fmla="*/ 35 h 92"/>
                <a:gd name="T8" fmla="*/ 88 w 92"/>
                <a:gd name="T9" fmla="*/ 27 h 92"/>
                <a:gd name="T10" fmla="*/ 75 w 92"/>
                <a:gd name="T11" fmla="*/ 22 h 92"/>
                <a:gd name="T12" fmla="*/ 76 w 92"/>
                <a:gd name="T13" fmla="*/ 11 h 92"/>
                <a:gd name="T14" fmla="*/ 65 w 92"/>
                <a:gd name="T15" fmla="*/ 14 h 92"/>
                <a:gd name="T16" fmla="*/ 59 w 92"/>
                <a:gd name="T17" fmla="*/ 2 h 92"/>
                <a:gd name="T18" fmla="*/ 50 w 92"/>
                <a:gd name="T19" fmla="*/ 0 h 92"/>
                <a:gd name="T20" fmla="*/ 43 w 92"/>
                <a:gd name="T21" fmla="*/ 9 h 92"/>
                <a:gd name="T22" fmla="*/ 35 w 92"/>
                <a:gd name="T23" fmla="*/ 1 h 92"/>
                <a:gd name="T24" fmla="*/ 27 w 92"/>
                <a:gd name="T25" fmla="*/ 4 h 92"/>
                <a:gd name="T26" fmla="*/ 22 w 92"/>
                <a:gd name="T27" fmla="*/ 17 h 92"/>
                <a:gd name="T28" fmla="*/ 11 w 92"/>
                <a:gd name="T29" fmla="*/ 16 h 92"/>
                <a:gd name="T30" fmla="*/ 14 w 92"/>
                <a:gd name="T31" fmla="*/ 27 h 92"/>
                <a:gd name="T32" fmla="*/ 2 w 92"/>
                <a:gd name="T33" fmla="*/ 33 h 92"/>
                <a:gd name="T34" fmla="*/ 0 w 92"/>
                <a:gd name="T35" fmla="*/ 42 h 92"/>
                <a:gd name="T36" fmla="*/ 8 w 92"/>
                <a:gd name="T37" fmla="*/ 49 h 92"/>
                <a:gd name="T38" fmla="*/ 1 w 92"/>
                <a:gd name="T39" fmla="*/ 57 h 92"/>
                <a:gd name="T40" fmla="*/ 4 w 92"/>
                <a:gd name="T41" fmla="*/ 65 h 92"/>
                <a:gd name="T42" fmla="*/ 17 w 92"/>
                <a:gd name="T43" fmla="*/ 70 h 92"/>
                <a:gd name="T44" fmla="*/ 16 w 92"/>
                <a:gd name="T45" fmla="*/ 81 h 92"/>
                <a:gd name="T46" fmla="*/ 27 w 92"/>
                <a:gd name="T47" fmla="*/ 78 h 92"/>
                <a:gd name="T48" fmla="*/ 33 w 92"/>
                <a:gd name="T49" fmla="*/ 90 h 92"/>
                <a:gd name="T50" fmla="*/ 41 w 92"/>
                <a:gd name="T51" fmla="*/ 92 h 92"/>
                <a:gd name="T52" fmla="*/ 49 w 92"/>
                <a:gd name="T53" fmla="*/ 84 h 92"/>
                <a:gd name="T54" fmla="*/ 57 w 92"/>
                <a:gd name="T55" fmla="*/ 91 h 92"/>
                <a:gd name="T56" fmla="*/ 65 w 92"/>
                <a:gd name="T57" fmla="*/ 88 h 92"/>
                <a:gd name="T58" fmla="*/ 70 w 92"/>
                <a:gd name="T59" fmla="*/ 75 h 92"/>
                <a:gd name="T60" fmla="*/ 81 w 92"/>
                <a:gd name="T61" fmla="*/ 76 h 92"/>
                <a:gd name="T62" fmla="*/ 78 w 92"/>
                <a:gd name="T63" fmla="*/ 65 h 92"/>
                <a:gd name="T64" fmla="*/ 75 w 92"/>
                <a:gd name="T65" fmla="*/ 52 h 92"/>
                <a:gd name="T66" fmla="*/ 17 w 92"/>
                <a:gd name="T67" fmla="*/ 41 h 92"/>
                <a:gd name="T68" fmla="*/ 75 w 92"/>
                <a:gd name="T69" fmla="*/ 52 h 92"/>
                <a:gd name="T70" fmla="*/ 49 w 92"/>
                <a:gd name="T71" fmla="*/ 54 h 92"/>
                <a:gd name="T72" fmla="*/ 43 w 92"/>
                <a:gd name="T73" fmla="*/ 38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2" h="92">
                  <a:moveTo>
                    <a:pt x="81" y="59"/>
                  </a:moveTo>
                  <a:cubicBezTo>
                    <a:pt x="85" y="59"/>
                    <a:pt x="90" y="59"/>
                    <a:pt x="90" y="59"/>
                  </a:cubicBezTo>
                  <a:cubicBezTo>
                    <a:pt x="91" y="57"/>
                    <a:pt x="91" y="56"/>
                    <a:pt x="91" y="55"/>
                  </a:cubicBezTo>
                  <a:cubicBezTo>
                    <a:pt x="91" y="53"/>
                    <a:pt x="92" y="52"/>
                    <a:pt x="92" y="51"/>
                  </a:cubicBezTo>
                  <a:cubicBezTo>
                    <a:pt x="84" y="47"/>
                    <a:pt x="84" y="47"/>
                    <a:pt x="84" y="47"/>
                  </a:cubicBezTo>
                  <a:cubicBezTo>
                    <a:pt x="84" y="46"/>
                    <a:pt x="84" y="44"/>
                    <a:pt x="83" y="43"/>
                  </a:cubicBezTo>
                  <a:cubicBezTo>
                    <a:pt x="83" y="42"/>
                    <a:pt x="83" y="41"/>
                    <a:pt x="83" y="40"/>
                  </a:cubicBezTo>
                  <a:cubicBezTo>
                    <a:pt x="87" y="38"/>
                    <a:pt x="91" y="35"/>
                    <a:pt x="91" y="35"/>
                  </a:cubicBezTo>
                  <a:cubicBezTo>
                    <a:pt x="90" y="34"/>
                    <a:pt x="90" y="32"/>
                    <a:pt x="89" y="31"/>
                  </a:cubicBezTo>
                  <a:cubicBezTo>
                    <a:pt x="89" y="30"/>
                    <a:pt x="88" y="28"/>
                    <a:pt x="88" y="27"/>
                  </a:cubicBezTo>
                  <a:cubicBezTo>
                    <a:pt x="79" y="28"/>
                    <a:pt x="79" y="28"/>
                    <a:pt x="79" y="28"/>
                  </a:cubicBezTo>
                  <a:cubicBezTo>
                    <a:pt x="78" y="26"/>
                    <a:pt x="76" y="24"/>
                    <a:pt x="75" y="22"/>
                  </a:cubicBezTo>
                  <a:cubicBezTo>
                    <a:pt x="77" y="19"/>
                    <a:pt x="79" y="14"/>
                    <a:pt x="79" y="14"/>
                  </a:cubicBezTo>
                  <a:cubicBezTo>
                    <a:pt x="78" y="13"/>
                    <a:pt x="77" y="12"/>
                    <a:pt x="76" y="11"/>
                  </a:cubicBezTo>
                  <a:cubicBezTo>
                    <a:pt x="75" y="10"/>
                    <a:pt x="74" y="9"/>
                    <a:pt x="73" y="9"/>
                  </a:cubicBezTo>
                  <a:cubicBezTo>
                    <a:pt x="65" y="14"/>
                    <a:pt x="65" y="14"/>
                    <a:pt x="65" y="14"/>
                  </a:cubicBezTo>
                  <a:cubicBezTo>
                    <a:pt x="63" y="13"/>
                    <a:pt x="61" y="12"/>
                    <a:pt x="59" y="11"/>
                  </a:cubicBezTo>
                  <a:cubicBezTo>
                    <a:pt x="59" y="7"/>
                    <a:pt x="59" y="2"/>
                    <a:pt x="59" y="2"/>
                  </a:cubicBezTo>
                  <a:cubicBezTo>
                    <a:pt x="57" y="1"/>
                    <a:pt x="56" y="1"/>
                    <a:pt x="54" y="1"/>
                  </a:cubicBezTo>
                  <a:cubicBezTo>
                    <a:pt x="53" y="1"/>
                    <a:pt x="52" y="0"/>
                    <a:pt x="50" y="0"/>
                  </a:cubicBezTo>
                  <a:cubicBezTo>
                    <a:pt x="46" y="8"/>
                    <a:pt x="46" y="8"/>
                    <a:pt x="46" y="8"/>
                  </a:cubicBezTo>
                  <a:cubicBezTo>
                    <a:pt x="45" y="8"/>
                    <a:pt x="44" y="8"/>
                    <a:pt x="43" y="9"/>
                  </a:cubicBezTo>
                  <a:cubicBezTo>
                    <a:pt x="42" y="9"/>
                    <a:pt x="41" y="9"/>
                    <a:pt x="40" y="9"/>
                  </a:cubicBezTo>
                  <a:cubicBezTo>
                    <a:pt x="37" y="5"/>
                    <a:pt x="35" y="1"/>
                    <a:pt x="35" y="1"/>
                  </a:cubicBezTo>
                  <a:cubicBezTo>
                    <a:pt x="33" y="2"/>
                    <a:pt x="32" y="2"/>
                    <a:pt x="31" y="3"/>
                  </a:cubicBezTo>
                  <a:cubicBezTo>
                    <a:pt x="29" y="3"/>
                    <a:pt x="28" y="4"/>
                    <a:pt x="27" y="4"/>
                  </a:cubicBezTo>
                  <a:cubicBezTo>
                    <a:pt x="28" y="13"/>
                    <a:pt x="28" y="13"/>
                    <a:pt x="28" y="13"/>
                  </a:cubicBezTo>
                  <a:cubicBezTo>
                    <a:pt x="26" y="14"/>
                    <a:pt x="24" y="16"/>
                    <a:pt x="22" y="17"/>
                  </a:cubicBezTo>
                  <a:cubicBezTo>
                    <a:pt x="18" y="15"/>
                    <a:pt x="14" y="13"/>
                    <a:pt x="14" y="13"/>
                  </a:cubicBezTo>
                  <a:cubicBezTo>
                    <a:pt x="13" y="14"/>
                    <a:pt x="12" y="15"/>
                    <a:pt x="11" y="16"/>
                  </a:cubicBezTo>
                  <a:cubicBezTo>
                    <a:pt x="10" y="17"/>
                    <a:pt x="9" y="18"/>
                    <a:pt x="8" y="19"/>
                  </a:cubicBezTo>
                  <a:cubicBezTo>
                    <a:pt x="14" y="27"/>
                    <a:pt x="14" y="27"/>
                    <a:pt x="14" y="27"/>
                  </a:cubicBezTo>
                  <a:cubicBezTo>
                    <a:pt x="12" y="29"/>
                    <a:pt x="11" y="31"/>
                    <a:pt x="11" y="33"/>
                  </a:cubicBezTo>
                  <a:cubicBezTo>
                    <a:pt x="7" y="33"/>
                    <a:pt x="2" y="33"/>
                    <a:pt x="2" y="33"/>
                  </a:cubicBezTo>
                  <a:cubicBezTo>
                    <a:pt x="1" y="35"/>
                    <a:pt x="1" y="36"/>
                    <a:pt x="1" y="38"/>
                  </a:cubicBezTo>
                  <a:cubicBezTo>
                    <a:pt x="0" y="39"/>
                    <a:pt x="0" y="40"/>
                    <a:pt x="0" y="42"/>
                  </a:cubicBezTo>
                  <a:cubicBezTo>
                    <a:pt x="8" y="46"/>
                    <a:pt x="8" y="46"/>
                    <a:pt x="8" y="46"/>
                  </a:cubicBezTo>
                  <a:cubicBezTo>
                    <a:pt x="8" y="47"/>
                    <a:pt x="8" y="48"/>
                    <a:pt x="8" y="49"/>
                  </a:cubicBezTo>
                  <a:cubicBezTo>
                    <a:pt x="8" y="50"/>
                    <a:pt x="9" y="51"/>
                    <a:pt x="9" y="52"/>
                  </a:cubicBezTo>
                  <a:cubicBezTo>
                    <a:pt x="5" y="55"/>
                    <a:pt x="1" y="57"/>
                    <a:pt x="1" y="57"/>
                  </a:cubicBezTo>
                  <a:cubicBezTo>
                    <a:pt x="2" y="59"/>
                    <a:pt x="2" y="60"/>
                    <a:pt x="2" y="61"/>
                  </a:cubicBezTo>
                  <a:cubicBezTo>
                    <a:pt x="3" y="63"/>
                    <a:pt x="3" y="64"/>
                    <a:pt x="4" y="65"/>
                  </a:cubicBezTo>
                  <a:cubicBezTo>
                    <a:pt x="13" y="65"/>
                    <a:pt x="13" y="65"/>
                    <a:pt x="13" y="65"/>
                  </a:cubicBezTo>
                  <a:cubicBezTo>
                    <a:pt x="14" y="66"/>
                    <a:pt x="15" y="68"/>
                    <a:pt x="17" y="70"/>
                  </a:cubicBezTo>
                  <a:cubicBezTo>
                    <a:pt x="15" y="74"/>
                    <a:pt x="13" y="78"/>
                    <a:pt x="13" y="78"/>
                  </a:cubicBezTo>
                  <a:cubicBezTo>
                    <a:pt x="14" y="79"/>
                    <a:pt x="15" y="80"/>
                    <a:pt x="16" y="81"/>
                  </a:cubicBezTo>
                  <a:cubicBezTo>
                    <a:pt x="17" y="82"/>
                    <a:pt x="18" y="83"/>
                    <a:pt x="19" y="84"/>
                  </a:cubicBezTo>
                  <a:cubicBezTo>
                    <a:pt x="27" y="78"/>
                    <a:pt x="27" y="78"/>
                    <a:pt x="27" y="78"/>
                  </a:cubicBezTo>
                  <a:cubicBezTo>
                    <a:pt x="29" y="80"/>
                    <a:pt x="31" y="81"/>
                    <a:pt x="33" y="81"/>
                  </a:cubicBezTo>
                  <a:cubicBezTo>
                    <a:pt x="33" y="86"/>
                    <a:pt x="33" y="90"/>
                    <a:pt x="33" y="90"/>
                  </a:cubicBezTo>
                  <a:cubicBezTo>
                    <a:pt x="35" y="91"/>
                    <a:pt x="36" y="91"/>
                    <a:pt x="37" y="91"/>
                  </a:cubicBezTo>
                  <a:cubicBezTo>
                    <a:pt x="39" y="92"/>
                    <a:pt x="40" y="92"/>
                    <a:pt x="41" y="92"/>
                  </a:cubicBezTo>
                  <a:cubicBezTo>
                    <a:pt x="45" y="84"/>
                    <a:pt x="45" y="84"/>
                    <a:pt x="45" y="84"/>
                  </a:cubicBezTo>
                  <a:cubicBezTo>
                    <a:pt x="47" y="84"/>
                    <a:pt x="48" y="84"/>
                    <a:pt x="49" y="84"/>
                  </a:cubicBezTo>
                  <a:cubicBezTo>
                    <a:pt x="50" y="84"/>
                    <a:pt x="51" y="83"/>
                    <a:pt x="52" y="83"/>
                  </a:cubicBezTo>
                  <a:cubicBezTo>
                    <a:pt x="54" y="87"/>
                    <a:pt x="57" y="91"/>
                    <a:pt x="57" y="91"/>
                  </a:cubicBezTo>
                  <a:cubicBezTo>
                    <a:pt x="58" y="90"/>
                    <a:pt x="60" y="90"/>
                    <a:pt x="61" y="90"/>
                  </a:cubicBezTo>
                  <a:cubicBezTo>
                    <a:pt x="62" y="89"/>
                    <a:pt x="64" y="89"/>
                    <a:pt x="65" y="88"/>
                  </a:cubicBezTo>
                  <a:cubicBezTo>
                    <a:pt x="64" y="79"/>
                    <a:pt x="64" y="79"/>
                    <a:pt x="64" y="79"/>
                  </a:cubicBezTo>
                  <a:cubicBezTo>
                    <a:pt x="66" y="78"/>
                    <a:pt x="68" y="77"/>
                    <a:pt x="70" y="75"/>
                  </a:cubicBezTo>
                  <a:cubicBezTo>
                    <a:pt x="74" y="77"/>
                    <a:pt x="78" y="79"/>
                    <a:pt x="78" y="79"/>
                  </a:cubicBezTo>
                  <a:cubicBezTo>
                    <a:pt x="79" y="78"/>
                    <a:pt x="80" y="77"/>
                    <a:pt x="81" y="76"/>
                  </a:cubicBezTo>
                  <a:cubicBezTo>
                    <a:pt x="82" y="75"/>
                    <a:pt x="83" y="74"/>
                    <a:pt x="83" y="73"/>
                  </a:cubicBezTo>
                  <a:cubicBezTo>
                    <a:pt x="78" y="65"/>
                    <a:pt x="78" y="65"/>
                    <a:pt x="78" y="65"/>
                  </a:cubicBezTo>
                  <a:cubicBezTo>
                    <a:pt x="79" y="63"/>
                    <a:pt x="80" y="62"/>
                    <a:pt x="81" y="59"/>
                  </a:cubicBezTo>
                  <a:close/>
                  <a:moveTo>
                    <a:pt x="75" y="52"/>
                  </a:moveTo>
                  <a:cubicBezTo>
                    <a:pt x="72" y="67"/>
                    <a:pt x="56" y="78"/>
                    <a:pt x="40" y="75"/>
                  </a:cubicBezTo>
                  <a:cubicBezTo>
                    <a:pt x="25" y="72"/>
                    <a:pt x="14" y="57"/>
                    <a:pt x="17" y="41"/>
                  </a:cubicBezTo>
                  <a:cubicBezTo>
                    <a:pt x="20" y="25"/>
                    <a:pt x="35" y="14"/>
                    <a:pt x="51" y="17"/>
                  </a:cubicBezTo>
                  <a:cubicBezTo>
                    <a:pt x="67" y="20"/>
                    <a:pt x="78" y="36"/>
                    <a:pt x="75" y="52"/>
                  </a:cubicBezTo>
                  <a:close/>
                  <a:moveTo>
                    <a:pt x="54" y="43"/>
                  </a:moveTo>
                  <a:cubicBezTo>
                    <a:pt x="55" y="48"/>
                    <a:pt x="53" y="53"/>
                    <a:pt x="49" y="54"/>
                  </a:cubicBezTo>
                  <a:cubicBezTo>
                    <a:pt x="44" y="56"/>
                    <a:pt x="40" y="53"/>
                    <a:pt x="38" y="49"/>
                  </a:cubicBezTo>
                  <a:cubicBezTo>
                    <a:pt x="36" y="44"/>
                    <a:pt x="39" y="40"/>
                    <a:pt x="43" y="38"/>
                  </a:cubicBezTo>
                  <a:cubicBezTo>
                    <a:pt x="48" y="37"/>
                    <a:pt x="52" y="39"/>
                    <a:pt x="54" y="43"/>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413"/>
            <p:cNvSpPr>
              <a:spLocks noEditPoints="1"/>
            </p:cNvSpPr>
            <p:nvPr userDrawn="1"/>
          </p:nvSpPr>
          <p:spPr bwMode="auto">
            <a:xfrm>
              <a:off x="2116" y="2361"/>
              <a:ext cx="173" cy="172"/>
            </a:xfrm>
            <a:custGeom>
              <a:avLst/>
              <a:gdLst>
                <a:gd name="T0" fmla="*/ 60 w 103"/>
                <a:gd name="T1" fmla="*/ 54 h 102"/>
                <a:gd name="T2" fmla="*/ 58 w 103"/>
                <a:gd name="T3" fmla="*/ 63 h 102"/>
                <a:gd name="T4" fmla="*/ 56 w 103"/>
                <a:gd name="T5" fmla="*/ 61 h 102"/>
                <a:gd name="T6" fmla="*/ 54 w 103"/>
                <a:gd name="T7" fmla="*/ 48 h 102"/>
                <a:gd name="T8" fmla="*/ 52 w 103"/>
                <a:gd name="T9" fmla="*/ 50 h 102"/>
                <a:gd name="T10" fmla="*/ 52 w 103"/>
                <a:gd name="T11" fmla="*/ 39 h 102"/>
                <a:gd name="T12" fmla="*/ 58 w 103"/>
                <a:gd name="T13" fmla="*/ 50 h 102"/>
                <a:gd name="T14" fmla="*/ 56 w 103"/>
                <a:gd name="T15" fmla="*/ 48 h 102"/>
                <a:gd name="T16" fmla="*/ 66 w 103"/>
                <a:gd name="T17" fmla="*/ 54 h 102"/>
                <a:gd name="T18" fmla="*/ 64 w 103"/>
                <a:gd name="T19" fmla="*/ 56 h 102"/>
                <a:gd name="T20" fmla="*/ 64 w 103"/>
                <a:gd name="T21" fmla="*/ 46 h 102"/>
                <a:gd name="T22" fmla="*/ 58 w 103"/>
                <a:gd name="T23" fmla="*/ 43 h 102"/>
                <a:gd name="T24" fmla="*/ 56 w 103"/>
                <a:gd name="T25" fmla="*/ 41 h 102"/>
                <a:gd name="T26" fmla="*/ 66 w 103"/>
                <a:gd name="T27" fmla="*/ 61 h 102"/>
                <a:gd name="T28" fmla="*/ 64 w 103"/>
                <a:gd name="T29" fmla="*/ 63 h 102"/>
                <a:gd name="T30" fmla="*/ 64 w 103"/>
                <a:gd name="T31" fmla="*/ 39 h 102"/>
                <a:gd name="T32" fmla="*/ 40 w 103"/>
                <a:gd name="T33" fmla="*/ 50 h 102"/>
                <a:gd name="T34" fmla="*/ 38 w 103"/>
                <a:gd name="T35" fmla="*/ 48 h 102"/>
                <a:gd name="T36" fmla="*/ 42 w 103"/>
                <a:gd name="T37" fmla="*/ 54 h 102"/>
                <a:gd name="T38" fmla="*/ 40 w 103"/>
                <a:gd name="T39" fmla="*/ 56 h 102"/>
                <a:gd name="T40" fmla="*/ 40 w 103"/>
                <a:gd name="T41" fmla="*/ 59 h 102"/>
                <a:gd name="T42" fmla="*/ 52 w 103"/>
                <a:gd name="T43" fmla="*/ 56 h 102"/>
                <a:gd name="T44" fmla="*/ 50 w 103"/>
                <a:gd name="T45" fmla="*/ 54 h 102"/>
                <a:gd name="T46" fmla="*/ 42 w 103"/>
                <a:gd name="T47" fmla="*/ 41 h 102"/>
                <a:gd name="T48" fmla="*/ 40 w 103"/>
                <a:gd name="T49" fmla="*/ 43 h 102"/>
                <a:gd name="T50" fmla="*/ 46 w 103"/>
                <a:gd name="T51" fmla="*/ 52 h 102"/>
                <a:gd name="T52" fmla="*/ 46 w 103"/>
                <a:gd name="T53" fmla="*/ 63 h 102"/>
                <a:gd name="T54" fmla="*/ 44 w 103"/>
                <a:gd name="T55" fmla="*/ 61 h 102"/>
                <a:gd name="T56" fmla="*/ 54 w 103"/>
                <a:gd name="T57" fmla="*/ 61 h 102"/>
                <a:gd name="T58" fmla="*/ 52 w 103"/>
                <a:gd name="T59" fmla="*/ 63 h 102"/>
                <a:gd name="T60" fmla="*/ 46 w 103"/>
                <a:gd name="T61" fmla="*/ 39 h 102"/>
                <a:gd name="T62" fmla="*/ 46 w 103"/>
                <a:gd name="T63" fmla="*/ 50 h 102"/>
                <a:gd name="T64" fmla="*/ 44 w 103"/>
                <a:gd name="T65" fmla="*/ 48 h 102"/>
                <a:gd name="T66" fmla="*/ 70 w 103"/>
                <a:gd name="T67" fmla="*/ 4 h 102"/>
                <a:gd name="T68" fmla="*/ 74 w 103"/>
                <a:gd name="T69" fmla="*/ 0 h 102"/>
                <a:gd name="T70" fmla="*/ 34 w 103"/>
                <a:gd name="T71" fmla="*/ 22 h 102"/>
                <a:gd name="T72" fmla="*/ 34 w 103"/>
                <a:gd name="T73" fmla="*/ 98 h 102"/>
                <a:gd name="T74" fmla="*/ 30 w 103"/>
                <a:gd name="T75" fmla="*/ 102 h 102"/>
                <a:gd name="T76" fmla="*/ 70 w 103"/>
                <a:gd name="T77" fmla="*/ 80 h 102"/>
                <a:gd name="T78" fmla="*/ 103 w 103"/>
                <a:gd name="T79" fmla="*/ 73 h 102"/>
                <a:gd name="T80" fmla="*/ 103 w 103"/>
                <a:gd name="T81" fmla="*/ 29 h 102"/>
                <a:gd name="T82" fmla="*/ 5 w 103"/>
                <a:gd name="T83" fmla="*/ 69 h 102"/>
                <a:gd name="T84" fmla="*/ 71 w 103"/>
                <a:gd name="T85" fmla="*/ 33 h 102"/>
                <a:gd name="T86" fmla="*/ 71 w 103"/>
                <a:gd name="T87" fmla="*/ 69 h 102"/>
                <a:gd name="T88" fmla="*/ 74 w 103"/>
                <a:gd name="T89" fmla="*/ 33 h 102"/>
                <a:gd name="T90" fmla="*/ 99 w 103"/>
                <a:gd name="T91" fmla="*/ 33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03" h="102">
                  <a:moveTo>
                    <a:pt x="56" y="54"/>
                  </a:moveTo>
                  <a:cubicBezTo>
                    <a:pt x="56" y="53"/>
                    <a:pt x="57" y="52"/>
                    <a:pt x="58" y="52"/>
                  </a:cubicBezTo>
                  <a:cubicBezTo>
                    <a:pt x="59" y="52"/>
                    <a:pt x="60" y="53"/>
                    <a:pt x="60" y="54"/>
                  </a:cubicBezTo>
                  <a:cubicBezTo>
                    <a:pt x="60" y="55"/>
                    <a:pt x="59" y="56"/>
                    <a:pt x="58" y="56"/>
                  </a:cubicBezTo>
                  <a:cubicBezTo>
                    <a:pt x="57" y="56"/>
                    <a:pt x="56" y="55"/>
                    <a:pt x="56" y="54"/>
                  </a:cubicBezTo>
                  <a:close/>
                  <a:moveTo>
                    <a:pt x="58" y="63"/>
                  </a:moveTo>
                  <a:cubicBezTo>
                    <a:pt x="59" y="63"/>
                    <a:pt x="60" y="62"/>
                    <a:pt x="60" y="61"/>
                  </a:cubicBezTo>
                  <a:cubicBezTo>
                    <a:pt x="60" y="60"/>
                    <a:pt x="59" y="59"/>
                    <a:pt x="58" y="59"/>
                  </a:cubicBezTo>
                  <a:cubicBezTo>
                    <a:pt x="57" y="59"/>
                    <a:pt x="56" y="60"/>
                    <a:pt x="56" y="61"/>
                  </a:cubicBezTo>
                  <a:cubicBezTo>
                    <a:pt x="56" y="62"/>
                    <a:pt x="57" y="63"/>
                    <a:pt x="58" y="63"/>
                  </a:cubicBezTo>
                  <a:close/>
                  <a:moveTo>
                    <a:pt x="52" y="50"/>
                  </a:moveTo>
                  <a:cubicBezTo>
                    <a:pt x="53" y="50"/>
                    <a:pt x="54" y="49"/>
                    <a:pt x="54" y="48"/>
                  </a:cubicBezTo>
                  <a:cubicBezTo>
                    <a:pt x="54" y="47"/>
                    <a:pt x="53" y="46"/>
                    <a:pt x="52" y="46"/>
                  </a:cubicBezTo>
                  <a:cubicBezTo>
                    <a:pt x="51" y="46"/>
                    <a:pt x="50" y="47"/>
                    <a:pt x="50" y="48"/>
                  </a:cubicBezTo>
                  <a:cubicBezTo>
                    <a:pt x="50" y="49"/>
                    <a:pt x="51" y="50"/>
                    <a:pt x="52" y="50"/>
                  </a:cubicBezTo>
                  <a:close/>
                  <a:moveTo>
                    <a:pt x="52" y="43"/>
                  </a:moveTo>
                  <a:cubicBezTo>
                    <a:pt x="53" y="43"/>
                    <a:pt x="54" y="42"/>
                    <a:pt x="54" y="41"/>
                  </a:cubicBezTo>
                  <a:cubicBezTo>
                    <a:pt x="54" y="40"/>
                    <a:pt x="53" y="39"/>
                    <a:pt x="52" y="39"/>
                  </a:cubicBezTo>
                  <a:cubicBezTo>
                    <a:pt x="51" y="39"/>
                    <a:pt x="50" y="40"/>
                    <a:pt x="50" y="41"/>
                  </a:cubicBezTo>
                  <a:cubicBezTo>
                    <a:pt x="50" y="42"/>
                    <a:pt x="51" y="43"/>
                    <a:pt x="52" y="43"/>
                  </a:cubicBezTo>
                  <a:close/>
                  <a:moveTo>
                    <a:pt x="58" y="50"/>
                  </a:moveTo>
                  <a:cubicBezTo>
                    <a:pt x="59" y="50"/>
                    <a:pt x="60" y="49"/>
                    <a:pt x="60" y="48"/>
                  </a:cubicBezTo>
                  <a:cubicBezTo>
                    <a:pt x="60" y="47"/>
                    <a:pt x="59" y="46"/>
                    <a:pt x="58" y="46"/>
                  </a:cubicBezTo>
                  <a:cubicBezTo>
                    <a:pt x="57" y="46"/>
                    <a:pt x="56" y="47"/>
                    <a:pt x="56" y="48"/>
                  </a:cubicBezTo>
                  <a:cubicBezTo>
                    <a:pt x="56" y="49"/>
                    <a:pt x="57" y="50"/>
                    <a:pt x="58" y="50"/>
                  </a:cubicBezTo>
                  <a:close/>
                  <a:moveTo>
                    <a:pt x="64" y="56"/>
                  </a:moveTo>
                  <a:cubicBezTo>
                    <a:pt x="65" y="56"/>
                    <a:pt x="66" y="55"/>
                    <a:pt x="66" y="54"/>
                  </a:cubicBezTo>
                  <a:cubicBezTo>
                    <a:pt x="66" y="53"/>
                    <a:pt x="65" y="52"/>
                    <a:pt x="64" y="52"/>
                  </a:cubicBezTo>
                  <a:cubicBezTo>
                    <a:pt x="63" y="52"/>
                    <a:pt x="62" y="53"/>
                    <a:pt x="62" y="54"/>
                  </a:cubicBezTo>
                  <a:cubicBezTo>
                    <a:pt x="62" y="55"/>
                    <a:pt x="63" y="56"/>
                    <a:pt x="64" y="56"/>
                  </a:cubicBezTo>
                  <a:close/>
                  <a:moveTo>
                    <a:pt x="64" y="50"/>
                  </a:moveTo>
                  <a:cubicBezTo>
                    <a:pt x="65" y="50"/>
                    <a:pt x="66" y="49"/>
                    <a:pt x="66" y="48"/>
                  </a:cubicBezTo>
                  <a:cubicBezTo>
                    <a:pt x="66" y="47"/>
                    <a:pt x="65" y="46"/>
                    <a:pt x="64" y="46"/>
                  </a:cubicBezTo>
                  <a:cubicBezTo>
                    <a:pt x="63" y="46"/>
                    <a:pt x="62" y="47"/>
                    <a:pt x="62" y="48"/>
                  </a:cubicBezTo>
                  <a:cubicBezTo>
                    <a:pt x="62" y="49"/>
                    <a:pt x="63" y="50"/>
                    <a:pt x="64" y="50"/>
                  </a:cubicBezTo>
                  <a:close/>
                  <a:moveTo>
                    <a:pt x="58" y="43"/>
                  </a:moveTo>
                  <a:cubicBezTo>
                    <a:pt x="59" y="43"/>
                    <a:pt x="60" y="42"/>
                    <a:pt x="60" y="41"/>
                  </a:cubicBezTo>
                  <a:cubicBezTo>
                    <a:pt x="60" y="40"/>
                    <a:pt x="59" y="39"/>
                    <a:pt x="58" y="39"/>
                  </a:cubicBezTo>
                  <a:cubicBezTo>
                    <a:pt x="57" y="39"/>
                    <a:pt x="56" y="40"/>
                    <a:pt x="56" y="41"/>
                  </a:cubicBezTo>
                  <a:cubicBezTo>
                    <a:pt x="56" y="42"/>
                    <a:pt x="57" y="43"/>
                    <a:pt x="58" y="43"/>
                  </a:cubicBezTo>
                  <a:close/>
                  <a:moveTo>
                    <a:pt x="64" y="63"/>
                  </a:moveTo>
                  <a:cubicBezTo>
                    <a:pt x="65" y="63"/>
                    <a:pt x="66" y="62"/>
                    <a:pt x="66" y="61"/>
                  </a:cubicBezTo>
                  <a:cubicBezTo>
                    <a:pt x="66" y="60"/>
                    <a:pt x="65" y="59"/>
                    <a:pt x="64" y="59"/>
                  </a:cubicBezTo>
                  <a:cubicBezTo>
                    <a:pt x="63" y="59"/>
                    <a:pt x="62" y="60"/>
                    <a:pt x="62" y="61"/>
                  </a:cubicBezTo>
                  <a:cubicBezTo>
                    <a:pt x="62" y="62"/>
                    <a:pt x="63" y="63"/>
                    <a:pt x="64" y="63"/>
                  </a:cubicBezTo>
                  <a:close/>
                  <a:moveTo>
                    <a:pt x="64" y="43"/>
                  </a:moveTo>
                  <a:cubicBezTo>
                    <a:pt x="65" y="43"/>
                    <a:pt x="66" y="42"/>
                    <a:pt x="66" y="41"/>
                  </a:cubicBezTo>
                  <a:cubicBezTo>
                    <a:pt x="66" y="40"/>
                    <a:pt x="65" y="39"/>
                    <a:pt x="64" y="39"/>
                  </a:cubicBezTo>
                  <a:cubicBezTo>
                    <a:pt x="63" y="39"/>
                    <a:pt x="62" y="40"/>
                    <a:pt x="62" y="41"/>
                  </a:cubicBezTo>
                  <a:cubicBezTo>
                    <a:pt x="62" y="42"/>
                    <a:pt x="63" y="43"/>
                    <a:pt x="64" y="43"/>
                  </a:cubicBezTo>
                  <a:close/>
                  <a:moveTo>
                    <a:pt x="40" y="50"/>
                  </a:moveTo>
                  <a:cubicBezTo>
                    <a:pt x="41" y="50"/>
                    <a:pt x="42" y="49"/>
                    <a:pt x="42" y="48"/>
                  </a:cubicBezTo>
                  <a:cubicBezTo>
                    <a:pt x="42" y="47"/>
                    <a:pt x="41" y="46"/>
                    <a:pt x="40" y="46"/>
                  </a:cubicBezTo>
                  <a:cubicBezTo>
                    <a:pt x="39" y="46"/>
                    <a:pt x="38" y="47"/>
                    <a:pt x="38" y="48"/>
                  </a:cubicBezTo>
                  <a:cubicBezTo>
                    <a:pt x="38" y="49"/>
                    <a:pt x="39" y="50"/>
                    <a:pt x="40" y="50"/>
                  </a:cubicBezTo>
                  <a:close/>
                  <a:moveTo>
                    <a:pt x="40" y="56"/>
                  </a:moveTo>
                  <a:cubicBezTo>
                    <a:pt x="41" y="56"/>
                    <a:pt x="42" y="55"/>
                    <a:pt x="42" y="54"/>
                  </a:cubicBezTo>
                  <a:cubicBezTo>
                    <a:pt x="42" y="53"/>
                    <a:pt x="41" y="52"/>
                    <a:pt x="40" y="52"/>
                  </a:cubicBezTo>
                  <a:cubicBezTo>
                    <a:pt x="39" y="52"/>
                    <a:pt x="38" y="53"/>
                    <a:pt x="38" y="54"/>
                  </a:cubicBezTo>
                  <a:cubicBezTo>
                    <a:pt x="38" y="55"/>
                    <a:pt x="39" y="56"/>
                    <a:pt x="40" y="56"/>
                  </a:cubicBezTo>
                  <a:close/>
                  <a:moveTo>
                    <a:pt x="40" y="63"/>
                  </a:moveTo>
                  <a:cubicBezTo>
                    <a:pt x="41" y="63"/>
                    <a:pt x="42" y="62"/>
                    <a:pt x="42" y="61"/>
                  </a:cubicBezTo>
                  <a:cubicBezTo>
                    <a:pt x="42" y="60"/>
                    <a:pt x="41" y="59"/>
                    <a:pt x="40" y="59"/>
                  </a:cubicBezTo>
                  <a:cubicBezTo>
                    <a:pt x="39" y="59"/>
                    <a:pt x="38" y="60"/>
                    <a:pt x="38" y="61"/>
                  </a:cubicBezTo>
                  <a:cubicBezTo>
                    <a:pt x="38" y="62"/>
                    <a:pt x="39" y="63"/>
                    <a:pt x="40" y="63"/>
                  </a:cubicBezTo>
                  <a:close/>
                  <a:moveTo>
                    <a:pt x="52" y="56"/>
                  </a:moveTo>
                  <a:cubicBezTo>
                    <a:pt x="53" y="56"/>
                    <a:pt x="54" y="55"/>
                    <a:pt x="54" y="54"/>
                  </a:cubicBezTo>
                  <a:cubicBezTo>
                    <a:pt x="54" y="53"/>
                    <a:pt x="53" y="52"/>
                    <a:pt x="52" y="52"/>
                  </a:cubicBezTo>
                  <a:cubicBezTo>
                    <a:pt x="51" y="52"/>
                    <a:pt x="50" y="53"/>
                    <a:pt x="50" y="54"/>
                  </a:cubicBezTo>
                  <a:cubicBezTo>
                    <a:pt x="50" y="55"/>
                    <a:pt x="51" y="56"/>
                    <a:pt x="52" y="56"/>
                  </a:cubicBezTo>
                  <a:close/>
                  <a:moveTo>
                    <a:pt x="40" y="43"/>
                  </a:moveTo>
                  <a:cubicBezTo>
                    <a:pt x="41" y="43"/>
                    <a:pt x="42" y="42"/>
                    <a:pt x="42" y="41"/>
                  </a:cubicBezTo>
                  <a:cubicBezTo>
                    <a:pt x="42" y="40"/>
                    <a:pt x="41" y="39"/>
                    <a:pt x="40" y="39"/>
                  </a:cubicBezTo>
                  <a:cubicBezTo>
                    <a:pt x="39" y="39"/>
                    <a:pt x="38" y="40"/>
                    <a:pt x="38" y="41"/>
                  </a:cubicBezTo>
                  <a:cubicBezTo>
                    <a:pt x="38" y="42"/>
                    <a:pt x="39" y="43"/>
                    <a:pt x="40" y="43"/>
                  </a:cubicBezTo>
                  <a:close/>
                  <a:moveTo>
                    <a:pt x="46" y="56"/>
                  </a:moveTo>
                  <a:cubicBezTo>
                    <a:pt x="47" y="56"/>
                    <a:pt x="48" y="55"/>
                    <a:pt x="48" y="54"/>
                  </a:cubicBezTo>
                  <a:cubicBezTo>
                    <a:pt x="48" y="53"/>
                    <a:pt x="47" y="52"/>
                    <a:pt x="46" y="52"/>
                  </a:cubicBezTo>
                  <a:cubicBezTo>
                    <a:pt x="45" y="52"/>
                    <a:pt x="44" y="53"/>
                    <a:pt x="44" y="54"/>
                  </a:cubicBezTo>
                  <a:cubicBezTo>
                    <a:pt x="44" y="55"/>
                    <a:pt x="45" y="56"/>
                    <a:pt x="46" y="56"/>
                  </a:cubicBezTo>
                  <a:close/>
                  <a:moveTo>
                    <a:pt x="46" y="63"/>
                  </a:moveTo>
                  <a:cubicBezTo>
                    <a:pt x="47" y="63"/>
                    <a:pt x="48" y="62"/>
                    <a:pt x="48" y="61"/>
                  </a:cubicBezTo>
                  <a:cubicBezTo>
                    <a:pt x="48" y="60"/>
                    <a:pt x="47" y="59"/>
                    <a:pt x="46" y="59"/>
                  </a:cubicBezTo>
                  <a:cubicBezTo>
                    <a:pt x="45" y="59"/>
                    <a:pt x="44" y="60"/>
                    <a:pt x="44" y="61"/>
                  </a:cubicBezTo>
                  <a:cubicBezTo>
                    <a:pt x="44" y="62"/>
                    <a:pt x="45" y="63"/>
                    <a:pt x="46" y="63"/>
                  </a:cubicBezTo>
                  <a:close/>
                  <a:moveTo>
                    <a:pt x="52" y="63"/>
                  </a:moveTo>
                  <a:cubicBezTo>
                    <a:pt x="53" y="63"/>
                    <a:pt x="54" y="62"/>
                    <a:pt x="54" y="61"/>
                  </a:cubicBezTo>
                  <a:cubicBezTo>
                    <a:pt x="54" y="60"/>
                    <a:pt x="53" y="59"/>
                    <a:pt x="52" y="59"/>
                  </a:cubicBezTo>
                  <a:cubicBezTo>
                    <a:pt x="51" y="59"/>
                    <a:pt x="50" y="60"/>
                    <a:pt x="50" y="61"/>
                  </a:cubicBezTo>
                  <a:cubicBezTo>
                    <a:pt x="50" y="62"/>
                    <a:pt x="51" y="63"/>
                    <a:pt x="52" y="63"/>
                  </a:cubicBezTo>
                  <a:close/>
                  <a:moveTo>
                    <a:pt x="46" y="43"/>
                  </a:moveTo>
                  <a:cubicBezTo>
                    <a:pt x="47" y="43"/>
                    <a:pt x="48" y="42"/>
                    <a:pt x="48" y="41"/>
                  </a:cubicBezTo>
                  <a:cubicBezTo>
                    <a:pt x="48" y="40"/>
                    <a:pt x="47" y="39"/>
                    <a:pt x="46" y="39"/>
                  </a:cubicBezTo>
                  <a:cubicBezTo>
                    <a:pt x="45" y="39"/>
                    <a:pt x="44" y="40"/>
                    <a:pt x="44" y="41"/>
                  </a:cubicBezTo>
                  <a:cubicBezTo>
                    <a:pt x="44" y="42"/>
                    <a:pt x="45" y="43"/>
                    <a:pt x="46" y="43"/>
                  </a:cubicBezTo>
                  <a:close/>
                  <a:moveTo>
                    <a:pt x="46" y="50"/>
                  </a:moveTo>
                  <a:cubicBezTo>
                    <a:pt x="47" y="50"/>
                    <a:pt x="48" y="49"/>
                    <a:pt x="48" y="48"/>
                  </a:cubicBezTo>
                  <a:cubicBezTo>
                    <a:pt x="48" y="47"/>
                    <a:pt x="47" y="46"/>
                    <a:pt x="46" y="46"/>
                  </a:cubicBezTo>
                  <a:cubicBezTo>
                    <a:pt x="45" y="46"/>
                    <a:pt x="44" y="47"/>
                    <a:pt x="44" y="48"/>
                  </a:cubicBezTo>
                  <a:cubicBezTo>
                    <a:pt x="44" y="49"/>
                    <a:pt x="45" y="50"/>
                    <a:pt x="46" y="50"/>
                  </a:cubicBezTo>
                  <a:close/>
                  <a:moveTo>
                    <a:pt x="34" y="4"/>
                  </a:moveTo>
                  <a:cubicBezTo>
                    <a:pt x="70" y="4"/>
                    <a:pt x="70" y="4"/>
                    <a:pt x="70" y="4"/>
                  </a:cubicBezTo>
                  <a:cubicBezTo>
                    <a:pt x="70" y="22"/>
                    <a:pt x="70" y="22"/>
                    <a:pt x="70" y="22"/>
                  </a:cubicBezTo>
                  <a:cubicBezTo>
                    <a:pt x="74" y="22"/>
                    <a:pt x="74" y="22"/>
                    <a:pt x="74" y="22"/>
                  </a:cubicBezTo>
                  <a:cubicBezTo>
                    <a:pt x="74" y="0"/>
                    <a:pt x="74" y="0"/>
                    <a:pt x="74" y="0"/>
                  </a:cubicBezTo>
                  <a:cubicBezTo>
                    <a:pt x="30" y="0"/>
                    <a:pt x="30" y="0"/>
                    <a:pt x="30" y="0"/>
                  </a:cubicBezTo>
                  <a:cubicBezTo>
                    <a:pt x="30" y="22"/>
                    <a:pt x="30" y="22"/>
                    <a:pt x="30" y="22"/>
                  </a:cubicBezTo>
                  <a:cubicBezTo>
                    <a:pt x="34" y="22"/>
                    <a:pt x="34" y="22"/>
                    <a:pt x="34" y="22"/>
                  </a:cubicBezTo>
                  <a:lnTo>
                    <a:pt x="34" y="4"/>
                  </a:lnTo>
                  <a:close/>
                  <a:moveTo>
                    <a:pt x="70" y="98"/>
                  </a:moveTo>
                  <a:cubicBezTo>
                    <a:pt x="34" y="98"/>
                    <a:pt x="34" y="98"/>
                    <a:pt x="34" y="98"/>
                  </a:cubicBezTo>
                  <a:cubicBezTo>
                    <a:pt x="34" y="80"/>
                    <a:pt x="34" y="80"/>
                    <a:pt x="34" y="80"/>
                  </a:cubicBezTo>
                  <a:cubicBezTo>
                    <a:pt x="30" y="80"/>
                    <a:pt x="30" y="80"/>
                    <a:pt x="30" y="80"/>
                  </a:cubicBezTo>
                  <a:cubicBezTo>
                    <a:pt x="30" y="102"/>
                    <a:pt x="30" y="102"/>
                    <a:pt x="30" y="102"/>
                  </a:cubicBezTo>
                  <a:cubicBezTo>
                    <a:pt x="74" y="102"/>
                    <a:pt x="74" y="102"/>
                    <a:pt x="74" y="102"/>
                  </a:cubicBezTo>
                  <a:cubicBezTo>
                    <a:pt x="74" y="80"/>
                    <a:pt x="74" y="80"/>
                    <a:pt x="74" y="80"/>
                  </a:cubicBezTo>
                  <a:cubicBezTo>
                    <a:pt x="70" y="80"/>
                    <a:pt x="70" y="80"/>
                    <a:pt x="70" y="80"/>
                  </a:cubicBezTo>
                  <a:lnTo>
                    <a:pt x="70" y="98"/>
                  </a:lnTo>
                  <a:close/>
                  <a:moveTo>
                    <a:pt x="103" y="29"/>
                  </a:moveTo>
                  <a:cubicBezTo>
                    <a:pt x="103" y="73"/>
                    <a:pt x="103" y="73"/>
                    <a:pt x="103" y="73"/>
                  </a:cubicBezTo>
                  <a:cubicBezTo>
                    <a:pt x="0" y="73"/>
                    <a:pt x="0" y="73"/>
                    <a:pt x="0" y="73"/>
                  </a:cubicBezTo>
                  <a:cubicBezTo>
                    <a:pt x="0" y="29"/>
                    <a:pt x="0" y="29"/>
                    <a:pt x="0" y="29"/>
                  </a:cubicBezTo>
                  <a:lnTo>
                    <a:pt x="103" y="29"/>
                  </a:lnTo>
                  <a:close/>
                  <a:moveTo>
                    <a:pt x="30" y="33"/>
                  </a:moveTo>
                  <a:cubicBezTo>
                    <a:pt x="5" y="33"/>
                    <a:pt x="5" y="33"/>
                    <a:pt x="5" y="33"/>
                  </a:cubicBezTo>
                  <a:cubicBezTo>
                    <a:pt x="5" y="69"/>
                    <a:pt x="5" y="69"/>
                    <a:pt x="5" y="69"/>
                  </a:cubicBezTo>
                  <a:cubicBezTo>
                    <a:pt x="30" y="69"/>
                    <a:pt x="30" y="69"/>
                    <a:pt x="30" y="69"/>
                  </a:cubicBezTo>
                  <a:lnTo>
                    <a:pt x="30" y="33"/>
                  </a:lnTo>
                  <a:close/>
                  <a:moveTo>
                    <a:pt x="71" y="33"/>
                  </a:moveTo>
                  <a:cubicBezTo>
                    <a:pt x="33" y="33"/>
                    <a:pt x="33" y="33"/>
                    <a:pt x="33" y="33"/>
                  </a:cubicBezTo>
                  <a:cubicBezTo>
                    <a:pt x="33" y="69"/>
                    <a:pt x="33" y="69"/>
                    <a:pt x="33" y="69"/>
                  </a:cubicBezTo>
                  <a:cubicBezTo>
                    <a:pt x="71" y="69"/>
                    <a:pt x="71" y="69"/>
                    <a:pt x="71" y="69"/>
                  </a:cubicBezTo>
                  <a:lnTo>
                    <a:pt x="71" y="33"/>
                  </a:lnTo>
                  <a:close/>
                  <a:moveTo>
                    <a:pt x="99" y="33"/>
                  </a:moveTo>
                  <a:cubicBezTo>
                    <a:pt x="74" y="33"/>
                    <a:pt x="74" y="33"/>
                    <a:pt x="74" y="33"/>
                  </a:cubicBezTo>
                  <a:cubicBezTo>
                    <a:pt x="74" y="69"/>
                    <a:pt x="74" y="69"/>
                    <a:pt x="74" y="69"/>
                  </a:cubicBezTo>
                  <a:cubicBezTo>
                    <a:pt x="99" y="69"/>
                    <a:pt x="99" y="69"/>
                    <a:pt x="99" y="69"/>
                  </a:cubicBezTo>
                  <a:lnTo>
                    <a:pt x="99" y="33"/>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414"/>
            <p:cNvSpPr>
              <a:spLocks noEditPoints="1"/>
            </p:cNvSpPr>
            <p:nvPr userDrawn="1"/>
          </p:nvSpPr>
          <p:spPr bwMode="auto">
            <a:xfrm>
              <a:off x="7609" y="1849"/>
              <a:ext cx="171" cy="173"/>
            </a:xfrm>
            <a:custGeom>
              <a:avLst/>
              <a:gdLst>
                <a:gd name="T0" fmla="*/ 59 w 102"/>
                <a:gd name="T1" fmla="*/ 55 h 103"/>
                <a:gd name="T2" fmla="*/ 57 w 102"/>
                <a:gd name="T3" fmla="*/ 64 h 103"/>
                <a:gd name="T4" fmla="*/ 55 w 102"/>
                <a:gd name="T5" fmla="*/ 62 h 103"/>
                <a:gd name="T6" fmla="*/ 53 w 102"/>
                <a:gd name="T7" fmla="*/ 48 h 103"/>
                <a:gd name="T8" fmla="*/ 51 w 102"/>
                <a:gd name="T9" fmla="*/ 50 h 103"/>
                <a:gd name="T10" fmla="*/ 51 w 102"/>
                <a:gd name="T11" fmla="*/ 39 h 103"/>
                <a:gd name="T12" fmla="*/ 57 w 102"/>
                <a:gd name="T13" fmla="*/ 50 h 103"/>
                <a:gd name="T14" fmla="*/ 55 w 102"/>
                <a:gd name="T15" fmla="*/ 48 h 103"/>
                <a:gd name="T16" fmla="*/ 65 w 102"/>
                <a:gd name="T17" fmla="*/ 55 h 103"/>
                <a:gd name="T18" fmla="*/ 63 w 102"/>
                <a:gd name="T19" fmla="*/ 57 h 103"/>
                <a:gd name="T20" fmla="*/ 63 w 102"/>
                <a:gd name="T21" fmla="*/ 46 h 103"/>
                <a:gd name="T22" fmla="*/ 57 w 102"/>
                <a:gd name="T23" fmla="*/ 43 h 103"/>
                <a:gd name="T24" fmla="*/ 55 w 102"/>
                <a:gd name="T25" fmla="*/ 41 h 103"/>
                <a:gd name="T26" fmla="*/ 65 w 102"/>
                <a:gd name="T27" fmla="*/ 62 h 103"/>
                <a:gd name="T28" fmla="*/ 63 w 102"/>
                <a:gd name="T29" fmla="*/ 64 h 103"/>
                <a:gd name="T30" fmla="*/ 63 w 102"/>
                <a:gd name="T31" fmla="*/ 39 h 103"/>
                <a:gd name="T32" fmla="*/ 39 w 102"/>
                <a:gd name="T33" fmla="*/ 50 h 103"/>
                <a:gd name="T34" fmla="*/ 37 w 102"/>
                <a:gd name="T35" fmla="*/ 48 h 103"/>
                <a:gd name="T36" fmla="*/ 41 w 102"/>
                <a:gd name="T37" fmla="*/ 55 h 103"/>
                <a:gd name="T38" fmla="*/ 39 w 102"/>
                <a:gd name="T39" fmla="*/ 57 h 103"/>
                <a:gd name="T40" fmla="*/ 39 w 102"/>
                <a:gd name="T41" fmla="*/ 60 h 103"/>
                <a:gd name="T42" fmla="*/ 51 w 102"/>
                <a:gd name="T43" fmla="*/ 57 h 103"/>
                <a:gd name="T44" fmla="*/ 49 w 102"/>
                <a:gd name="T45" fmla="*/ 55 h 103"/>
                <a:gd name="T46" fmla="*/ 41 w 102"/>
                <a:gd name="T47" fmla="*/ 41 h 103"/>
                <a:gd name="T48" fmla="*/ 39 w 102"/>
                <a:gd name="T49" fmla="*/ 43 h 103"/>
                <a:gd name="T50" fmla="*/ 45 w 102"/>
                <a:gd name="T51" fmla="*/ 53 h 103"/>
                <a:gd name="T52" fmla="*/ 45 w 102"/>
                <a:gd name="T53" fmla="*/ 64 h 103"/>
                <a:gd name="T54" fmla="*/ 43 w 102"/>
                <a:gd name="T55" fmla="*/ 62 h 103"/>
                <a:gd name="T56" fmla="*/ 53 w 102"/>
                <a:gd name="T57" fmla="*/ 62 h 103"/>
                <a:gd name="T58" fmla="*/ 51 w 102"/>
                <a:gd name="T59" fmla="*/ 64 h 103"/>
                <a:gd name="T60" fmla="*/ 45 w 102"/>
                <a:gd name="T61" fmla="*/ 39 h 103"/>
                <a:gd name="T62" fmla="*/ 45 w 102"/>
                <a:gd name="T63" fmla="*/ 50 h 103"/>
                <a:gd name="T64" fmla="*/ 43 w 102"/>
                <a:gd name="T65" fmla="*/ 48 h 103"/>
                <a:gd name="T66" fmla="*/ 69 w 102"/>
                <a:gd name="T67" fmla="*/ 4 h 103"/>
                <a:gd name="T68" fmla="*/ 73 w 102"/>
                <a:gd name="T69" fmla="*/ 0 h 103"/>
                <a:gd name="T70" fmla="*/ 33 w 102"/>
                <a:gd name="T71" fmla="*/ 22 h 103"/>
                <a:gd name="T72" fmla="*/ 33 w 102"/>
                <a:gd name="T73" fmla="*/ 98 h 103"/>
                <a:gd name="T74" fmla="*/ 29 w 102"/>
                <a:gd name="T75" fmla="*/ 103 h 103"/>
                <a:gd name="T76" fmla="*/ 69 w 102"/>
                <a:gd name="T77" fmla="*/ 80 h 103"/>
                <a:gd name="T78" fmla="*/ 102 w 102"/>
                <a:gd name="T79" fmla="*/ 74 h 103"/>
                <a:gd name="T80" fmla="*/ 102 w 102"/>
                <a:gd name="T81" fmla="*/ 29 h 103"/>
                <a:gd name="T82" fmla="*/ 4 w 102"/>
                <a:gd name="T83" fmla="*/ 69 h 103"/>
                <a:gd name="T84" fmla="*/ 70 w 102"/>
                <a:gd name="T85" fmla="*/ 34 h 103"/>
                <a:gd name="T86" fmla="*/ 70 w 102"/>
                <a:gd name="T87" fmla="*/ 69 h 103"/>
                <a:gd name="T88" fmla="*/ 73 w 102"/>
                <a:gd name="T89" fmla="*/ 34 h 103"/>
                <a:gd name="T90" fmla="*/ 98 w 102"/>
                <a:gd name="T91" fmla="*/ 34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02" h="103">
                  <a:moveTo>
                    <a:pt x="55" y="55"/>
                  </a:moveTo>
                  <a:cubicBezTo>
                    <a:pt x="55" y="54"/>
                    <a:pt x="56" y="53"/>
                    <a:pt x="57" y="53"/>
                  </a:cubicBezTo>
                  <a:cubicBezTo>
                    <a:pt x="58" y="53"/>
                    <a:pt x="59" y="54"/>
                    <a:pt x="59" y="55"/>
                  </a:cubicBezTo>
                  <a:cubicBezTo>
                    <a:pt x="59" y="56"/>
                    <a:pt x="58" y="57"/>
                    <a:pt x="57" y="57"/>
                  </a:cubicBezTo>
                  <a:cubicBezTo>
                    <a:pt x="56" y="57"/>
                    <a:pt x="55" y="56"/>
                    <a:pt x="55" y="55"/>
                  </a:cubicBezTo>
                  <a:close/>
                  <a:moveTo>
                    <a:pt x="57" y="64"/>
                  </a:moveTo>
                  <a:cubicBezTo>
                    <a:pt x="58" y="64"/>
                    <a:pt x="59" y="63"/>
                    <a:pt x="59" y="62"/>
                  </a:cubicBezTo>
                  <a:cubicBezTo>
                    <a:pt x="59" y="60"/>
                    <a:pt x="58" y="60"/>
                    <a:pt x="57" y="60"/>
                  </a:cubicBezTo>
                  <a:cubicBezTo>
                    <a:pt x="56" y="60"/>
                    <a:pt x="55" y="60"/>
                    <a:pt x="55" y="62"/>
                  </a:cubicBezTo>
                  <a:cubicBezTo>
                    <a:pt x="55" y="63"/>
                    <a:pt x="56" y="64"/>
                    <a:pt x="57" y="64"/>
                  </a:cubicBezTo>
                  <a:close/>
                  <a:moveTo>
                    <a:pt x="51" y="50"/>
                  </a:moveTo>
                  <a:cubicBezTo>
                    <a:pt x="52" y="50"/>
                    <a:pt x="53" y="49"/>
                    <a:pt x="53" y="48"/>
                  </a:cubicBezTo>
                  <a:cubicBezTo>
                    <a:pt x="53" y="47"/>
                    <a:pt x="52" y="46"/>
                    <a:pt x="51" y="46"/>
                  </a:cubicBezTo>
                  <a:cubicBezTo>
                    <a:pt x="50" y="46"/>
                    <a:pt x="49" y="47"/>
                    <a:pt x="49" y="48"/>
                  </a:cubicBezTo>
                  <a:cubicBezTo>
                    <a:pt x="49" y="49"/>
                    <a:pt x="50" y="50"/>
                    <a:pt x="51" y="50"/>
                  </a:cubicBezTo>
                  <a:close/>
                  <a:moveTo>
                    <a:pt x="51" y="43"/>
                  </a:moveTo>
                  <a:cubicBezTo>
                    <a:pt x="52" y="43"/>
                    <a:pt x="53" y="42"/>
                    <a:pt x="53" y="41"/>
                  </a:cubicBezTo>
                  <a:cubicBezTo>
                    <a:pt x="53" y="40"/>
                    <a:pt x="52" y="39"/>
                    <a:pt x="51" y="39"/>
                  </a:cubicBezTo>
                  <a:cubicBezTo>
                    <a:pt x="50" y="39"/>
                    <a:pt x="49" y="40"/>
                    <a:pt x="49" y="41"/>
                  </a:cubicBezTo>
                  <a:cubicBezTo>
                    <a:pt x="49" y="42"/>
                    <a:pt x="50" y="43"/>
                    <a:pt x="51" y="43"/>
                  </a:cubicBezTo>
                  <a:close/>
                  <a:moveTo>
                    <a:pt x="57" y="50"/>
                  </a:moveTo>
                  <a:cubicBezTo>
                    <a:pt x="58" y="50"/>
                    <a:pt x="59" y="49"/>
                    <a:pt x="59" y="48"/>
                  </a:cubicBezTo>
                  <a:cubicBezTo>
                    <a:pt x="59" y="47"/>
                    <a:pt x="58" y="46"/>
                    <a:pt x="57" y="46"/>
                  </a:cubicBezTo>
                  <a:cubicBezTo>
                    <a:pt x="56" y="46"/>
                    <a:pt x="55" y="47"/>
                    <a:pt x="55" y="48"/>
                  </a:cubicBezTo>
                  <a:cubicBezTo>
                    <a:pt x="55" y="49"/>
                    <a:pt x="56" y="50"/>
                    <a:pt x="57" y="50"/>
                  </a:cubicBezTo>
                  <a:close/>
                  <a:moveTo>
                    <a:pt x="63" y="57"/>
                  </a:moveTo>
                  <a:cubicBezTo>
                    <a:pt x="64" y="57"/>
                    <a:pt x="65" y="56"/>
                    <a:pt x="65" y="55"/>
                  </a:cubicBezTo>
                  <a:cubicBezTo>
                    <a:pt x="65" y="54"/>
                    <a:pt x="64" y="53"/>
                    <a:pt x="63" y="53"/>
                  </a:cubicBezTo>
                  <a:cubicBezTo>
                    <a:pt x="62" y="53"/>
                    <a:pt x="61" y="54"/>
                    <a:pt x="61" y="55"/>
                  </a:cubicBezTo>
                  <a:cubicBezTo>
                    <a:pt x="61" y="56"/>
                    <a:pt x="62" y="57"/>
                    <a:pt x="63" y="57"/>
                  </a:cubicBezTo>
                  <a:close/>
                  <a:moveTo>
                    <a:pt x="63" y="50"/>
                  </a:moveTo>
                  <a:cubicBezTo>
                    <a:pt x="64" y="50"/>
                    <a:pt x="65" y="49"/>
                    <a:pt x="65" y="48"/>
                  </a:cubicBezTo>
                  <a:cubicBezTo>
                    <a:pt x="65" y="47"/>
                    <a:pt x="64" y="46"/>
                    <a:pt x="63" y="46"/>
                  </a:cubicBezTo>
                  <a:cubicBezTo>
                    <a:pt x="62" y="46"/>
                    <a:pt x="61" y="47"/>
                    <a:pt x="61" y="48"/>
                  </a:cubicBezTo>
                  <a:cubicBezTo>
                    <a:pt x="61" y="49"/>
                    <a:pt x="62" y="50"/>
                    <a:pt x="63" y="50"/>
                  </a:cubicBezTo>
                  <a:close/>
                  <a:moveTo>
                    <a:pt x="57" y="43"/>
                  </a:moveTo>
                  <a:cubicBezTo>
                    <a:pt x="58" y="43"/>
                    <a:pt x="59" y="42"/>
                    <a:pt x="59" y="41"/>
                  </a:cubicBezTo>
                  <a:cubicBezTo>
                    <a:pt x="59" y="40"/>
                    <a:pt x="58" y="39"/>
                    <a:pt x="57" y="39"/>
                  </a:cubicBezTo>
                  <a:cubicBezTo>
                    <a:pt x="56" y="39"/>
                    <a:pt x="55" y="40"/>
                    <a:pt x="55" y="41"/>
                  </a:cubicBezTo>
                  <a:cubicBezTo>
                    <a:pt x="55" y="42"/>
                    <a:pt x="56" y="43"/>
                    <a:pt x="57" y="43"/>
                  </a:cubicBezTo>
                  <a:close/>
                  <a:moveTo>
                    <a:pt x="63" y="64"/>
                  </a:moveTo>
                  <a:cubicBezTo>
                    <a:pt x="64" y="64"/>
                    <a:pt x="65" y="63"/>
                    <a:pt x="65" y="62"/>
                  </a:cubicBezTo>
                  <a:cubicBezTo>
                    <a:pt x="65" y="60"/>
                    <a:pt x="64" y="60"/>
                    <a:pt x="63" y="60"/>
                  </a:cubicBezTo>
                  <a:cubicBezTo>
                    <a:pt x="62" y="60"/>
                    <a:pt x="61" y="60"/>
                    <a:pt x="61" y="62"/>
                  </a:cubicBezTo>
                  <a:cubicBezTo>
                    <a:pt x="61" y="63"/>
                    <a:pt x="62" y="64"/>
                    <a:pt x="63" y="64"/>
                  </a:cubicBezTo>
                  <a:close/>
                  <a:moveTo>
                    <a:pt x="63" y="43"/>
                  </a:moveTo>
                  <a:cubicBezTo>
                    <a:pt x="64" y="43"/>
                    <a:pt x="65" y="42"/>
                    <a:pt x="65" y="41"/>
                  </a:cubicBezTo>
                  <a:cubicBezTo>
                    <a:pt x="65" y="40"/>
                    <a:pt x="64" y="39"/>
                    <a:pt x="63" y="39"/>
                  </a:cubicBezTo>
                  <a:cubicBezTo>
                    <a:pt x="62" y="39"/>
                    <a:pt x="61" y="40"/>
                    <a:pt x="61" y="41"/>
                  </a:cubicBezTo>
                  <a:cubicBezTo>
                    <a:pt x="61" y="42"/>
                    <a:pt x="62" y="43"/>
                    <a:pt x="63" y="43"/>
                  </a:cubicBezTo>
                  <a:close/>
                  <a:moveTo>
                    <a:pt x="39" y="50"/>
                  </a:moveTo>
                  <a:cubicBezTo>
                    <a:pt x="40" y="50"/>
                    <a:pt x="41" y="49"/>
                    <a:pt x="41" y="48"/>
                  </a:cubicBezTo>
                  <a:cubicBezTo>
                    <a:pt x="41" y="47"/>
                    <a:pt x="40" y="46"/>
                    <a:pt x="39" y="46"/>
                  </a:cubicBezTo>
                  <a:cubicBezTo>
                    <a:pt x="38" y="46"/>
                    <a:pt x="37" y="47"/>
                    <a:pt x="37" y="48"/>
                  </a:cubicBezTo>
                  <a:cubicBezTo>
                    <a:pt x="37" y="49"/>
                    <a:pt x="38" y="50"/>
                    <a:pt x="39" y="50"/>
                  </a:cubicBezTo>
                  <a:close/>
                  <a:moveTo>
                    <a:pt x="39" y="57"/>
                  </a:moveTo>
                  <a:cubicBezTo>
                    <a:pt x="40" y="57"/>
                    <a:pt x="41" y="56"/>
                    <a:pt x="41" y="55"/>
                  </a:cubicBezTo>
                  <a:cubicBezTo>
                    <a:pt x="41" y="54"/>
                    <a:pt x="40" y="53"/>
                    <a:pt x="39" y="53"/>
                  </a:cubicBezTo>
                  <a:cubicBezTo>
                    <a:pt x="38" y="53"/>
                    <a:pt x="37" y="54"/>
                    <a:pt x="37" y="55"/>
                  </a:cubicBezTo>
                  <a:cubicBezTo>
                    <a:pt x="37" y="56"/>
                    <a:pt x="38" y="57"/>
                    <a:pt x="39" y="57"/>
                  </a:cubicBezTo>
                  <a:close/>
                  <a:moveTo>
                    <a:pt x="39" y="64"/>
                  </a:moveTo>
                  <a:cubicBezTo>
                    <a:pt x="40" y="64"/>
                    <a:pt x="41" y="63"/>
                    <a:pt x="41" y="62"/>
                  </a:cubicBezTo>
                  <a:cubicBezTo>
                    <a:pt x="41" y="60"/>
                    <a:pt x="40" y="60"/>
                    <a:pt x="39" y="60"/>
                  </a:cubicBezTo>
                  <a:cubicBezTo>
                    <a:pt x="38" y="60"/>
                    <a:pt x="37" y="60"/>
                    <a:pt x="37" y="62"/>
                  </a:cubicBezTo>
                  <a:cubicBezTo>
                    <a:pt x="37" y="63"/>
                    <a:pt x="38" y="64"/>
                    <a:pt x="39" y="64"/>
                  </a:cubicBezTo>
                  <a:close/>
                  <a:moveTo>
                    <a:pt x="51" y="57"/>
                  </a:moveTo>
                  <a:cubicBezTo>
                    <a:pt x="52" y="57"/>
                    <a:pt x="53" y="56"/>
                    <a:pt x="53" y="55"/>
                  </a:cubicBezTo>
                  <a:cubicBezTo>
                    <a:pt x="53" y="54"/>
                    <a:pt x="52" y="53"/>
                    <a:pt x="51" y="53"/>
                  </a:cubicBezTo>
                  <a:cubicBezTo>
                    <a:pt x="50" y="53"/>
                    <a:pt x="49" y="54"/>
                    <a:pt x="49" y="55"/>
                  </a:cubicBezTo>
                  <a:cubicBezTo>
                    <a:pt x="49" y="56"/>
                    <a:pt x="50" y="57"/>
                    <a:pt x="51" y="57"/>
                  </a:cubicBezTo>
                  <a:close/>
                  <a:moveTo>
                    <a:pt x="39" y="43"/>
                  </a:moveTo>
                  <a:cubicBezTo>
                    <a:pt x="40" y="43"/>
                    <a:pt x="41" y="42"/>
                    <a:pt x="41" y="41"/>
                  </a:cubicBezTo>
                  <a:cubicBezTo>
                    <a:pt x="41" y="40"/>
                    <a:pt x="40" y="39"/>
                    <a:pt x="39" y="39"/>
                  </a:cubicBezTo>
                  <a:cubicBezTo>
                    <a:pt x="38" y="39"/>
                    <a:pt x="37" y="40"/>
                    <a:pt x="37" y="41"/>
                  </a:cubicBezTo>
                  <a:cubicBezTo>
                    <a:pt x="37" y="42"/>
                    <a:pt x="38" y="43"/>
                    <a:pt x="39" y="43"/>
                  </a:cubicBezTo>
                  <a:close/>
                  <a:moveTo>
                    <a:pt x="45" y="57"/>
                  </a:moveTo>
                  <a:cubicBezTo>
                    <a:pt x="46" y="57"/>
                    <a:pt x="47" y="56"/>
                    <a:pt x="47" y="55"/>
                  </a:cubicBezTo>
                  <a:cubicBezTo>
                    <a:pt x="47" y="54"/>
                    <a:pt x="46" y="53"/>
                    <a:pt x="45" y="53"/>
                  </a:cubicBezTo>
                  <a:cubicBezTo>
                    <a:pt x="44" y="53"/>
                    <a:pt x="43" y="54"/>
                    <a:pt x="43" y="55"/>
                  </a:cubicBezTo>
                  <a:cubicBezTo>
                    <a:pt x="43" y="56"/>
                    <a:pt x="44" y="57"/>
                    <a:pt x="45" y="57"/>
                  </a:cubicBezTo>
                  <a:close/>
                  <a:moveTo>
                    <a:pt x="45" y="64"/>
                  </a:moveTo>
                  <a:cubicBezTo>
                    <a:pt x="46" y="64"/>
                    <a:pt x="47" y="63"/>
                    <a:pt x="47" y="62"/>
                  </a:cubicBezTo>
                  <a:cubicBezTo>
                    <a:pt x="47" y="60"/>
                    <a:pt x="46" y="60"/>
                    <a:pt x="45" y="60"/>
                  </a:cubicBezTo>
                  <a:cubicBezTo>
                    <a:pt x="44" y="60"/>
                    <a:pt x="43" y="60"/>
                    <a:pt x="43" y="62"/>
                  </a:cubicBezTo>
                  <a:cubicBezTo>
                    <a:pt x="43" y="63"/>
                    <a:pt x="44" y="64"/>
                    <a:pt x="45" y="64"/>
                  </a:cubicBezTo>
                  <a:close/>
                  <a:moveTo>
                    <a:pt x="51" y="64"/>
                  </a:moveTo>
                  <a:cubicBezTo>
                    <a:pt x="52" y="64"/>
                    <a:pt x="53" y="63"/>
                    <a:pt x="53" y="62"/>
                  </a:cubicBezTo>
                  <a:cubicBezTo>
                    <a:pt x="53" y="60"/>
                    <a:pt x="52" y="60"/>
                    <a:pt x="51" y="60"/>
                  </a:cubicBezTo>
                  <a:cubicBezTo>
                    <a:pt x="50" y="60"/>
                    <a:pt x="49" y="60"/>
                    <a:pt x="49" y="62"/>
                  </a:cubicBezTo>
                  <a:cubicBezTo>
                    <a:pt x="49" y="63"/>
                    <a:pt x="50" y="64"/>
                    <a:pt x="51" y="64"/>
                  </a:cubicBezTo>
                  <a:close/>
                  <a:moveTo>
                    <a:pt x="45" y="43"/>
                  </a:moveTo>
                  <a:cubicBezTo>
                    <a:pt x="46" y="43"/>
                    <a:pt x="47" y="42"/>
                    <a:pt x="47" y="41"/>
                  </a:cubicBezTo>
                  <a:cubicBezTo>
                    <a:pt x="47" y="40"/>
                    <a:pt x="46" y="39"/>
                    <a:pt x="45" y="39"/>
                  </a:cubicBezTo>
                  <a:cubicBezTo>
                    <a:pt x="44" y="39"/>
                    <a:pt x="43" y="40"/>
                    <a:pt x="43" y="41"/>
                  </a:cubicBezTo>
                  <a:cubicBezTo>
                    <a:pt x="43" y="42"/>
                    <a:pt x="44" y="43"/>
                    <a:pt x="45" y="43"/>
                  </a:cubicBezTo>
                  <a:close/>
                  <a:moveTo>
                    <a:pt x="45" y="50"/>
                  </a:moveTo>
                  <a:cubicBezTo>
                    <a:pt x="46" y="50"/>
                    <a:pt x="47" y="49"/>
                    <a:pt x="47" y="48"/>
                  </a:cubicBezTo>
                  <a:cubicBezTo>
                    <a:pt x="47" y="47"/>
                    <a:pt x="46" y="46"/>
                    <a:pt x="45" y="46"/>
                  </a:cubicBezTo>
                  <a:cubicBezTo>
                    <a:pt x="44" y="46"/>
                    <a:pt x="43" y="47"/>
                    <a:pt x="43" y="48"/>
                  </a:cubicBezTo>
                  <a:cubicBezTo>
                    <a:pt x="43" y="49"/>
                    <a:pt x="44" y="50"/>
                    <a:pt x="45" y="50"/>
                  </a:cubicBezTo>
                  <a:close/>
                  <a:moveTo>
                    <a:pt x="33" y="4"/>
                  </a:moveTo>
                  <a:cubicBezTo>
                    <a:pt x="69" y="4"/>
                    <a:pt x="69" y="4"/>
                    <a:pt x="69" y="4"/>
                  </a:cubicBezTo>
                  <a:cubicBezTo>
                    <a:pt x="69" y="22"/>
                    <a:pt x="69" y="22"/>
                    <a:pt x="69" y="22"/>
                  </a:cubicBezTo>
                  <a:cubicBezTo>
                    <a:pt x="73" y="22"/>
                    <a:pt x="73" y="22"/>
                    <a:pt x="73" y="22"/>
                  </a:cubicBezTo>
                  <a:cubicBezTo>
                    <a:pt x="73" y="0"/>
                    <a:pt x="73" y="0"/>
                    <a:pt x="73" y="0"/>
                  </a:cubicBezTo>
                  <a:cubicBezTo>
                    <a:pt x="29" y="0"/>
                    <a:pt x="29" y="0"/>
                    <a:pt x="29" y="0"/>
                  </a:cubicBezTo>
                  <a:cubicBezTo>
                    <a:pt x="29" y="22"/>
                    <a:pt x="29" y="22"/>
                    <a:pt x="29" y="22"/>
                  </a:cubicBezTo>
                  <a:cubicBezTo>
                    <a:pt x="33" y="22"/>
                    <a:pt x="33" y="22"/>
                    <a:pt x="33" y="22"/>
                  </a:cubicBezTo>
                  <a:lnTo>
                    <a:pt x="33" y="4"/>
                  </a:lnTo>
                  <a:close/>
                  <a:moveTo>
                    <a:pt x="69" y="98"/>
                  </a:moveTo>
                  <a:cubicBezTo>
                    <a:pt x="33" y="98"/>
                    <a:pt x="33" y="98"/>
                    <a:pt x="33" y="98"/>
                  </a:cubicBezTo>
                  <a:cubicBezTo>
                    <a:pt x="33" y="80"/>
                    <a:pt x="33" y="80"/>
                    <a:pt x="33" y="80"/>
                  </a:cubicBezTo>
                  <a:cubicBezTo>
                    <a:pt x="29" y="80"/>
                    <a:pt x="29" y="80"/>
                    <a:pt x="29" y="80"/>
                  </a:cubicBezTo>
                  <a:cubicBezTo>
                    <a:pt x="29" y="103"/>
                    <a:pt x="29" y="103"/>
                    <a:pt x="29" y="103"/>
                  </a:cubicBezTo>
                  <a:cubicBezTo>
                    <a:pt x="73" y="103"/>
                    <a:pt x="73" y="103"/>
                    <a:pt x="73" y="103"/>
                  </a:cubicBezTo>
                  <a:cubicBezTo>
                    <a:pt x="73" y="80"/>
                    <a:pt x="73" y="80"/>
                    <a:pt x="73" y="80"/>
                  </a:cubicBezTo>
                  <a:cubicBezTo>
                    <a:pt x="69" y="80"/>
                    <a:pt x="69" y="80"/>
                    <a:pt x="69" y="80"/>
                  </a:cubicBezTo>
                  <a:lnTo>
                    <a:pt x="69" y="98"/>
                  </a:lnTo>
                  <a:close/>
                  <a:moveTo>
                    <a:pt x="102" y="29"/>
                  </a:moveTo>
                  <a:cubicBezTo>
                    <a:pt x="102" y="74"/>
                    <a:pt x="102" y="74"/>
                    <a:pt x="102" y="74"/>
                  </a:cubicBezTo>
                  <a:cubicBezTo>
                    <a:pt x="0" y="74"/>
                    <a:pt x="0" y="74"/>
                    <a:pt x="0" y="74"/>
                  </a:cubicBezTo>
                  <a:cubicBezTo>
                    <a:pt x="0" y="29"/>
                    <a:pt x="0" y="29"/>
                    <a:pt x="0" y="29"/>
                  </a:cubicBezTo>
                  <a:lnTo>
                    <a:pt x="102" y="29"/>
                  </a:lnTo>
                  <a:close/>
                  <a:moveTo>
                    <a:pt x="29" y="34"/>
                  </a:moveTo>
                  <a:cubicBezTo>
                    <a:pt x="4" y="34"/>
                    <a:pt x="4" y="34"/>
                    <a:pt x="4" y="34"/>
                  </a:cubicBezTo>
                  <a:cubicBezTo>
                    <a:pt x="4" y="69"/>
                    <a:pt x="4" y="69"/>
                    <a:pt x="4" y="69"/>
                  </a:cubicBezTo>
                  <a:cubicBezTo>
                    <a:pt x="29" y="69"/>
                    <a:pt x="29" y="69"/>
                    <a:pt x="29" y="69"/>
                  </a:cubicBezTo>
                  <a:lnTo>
                    <a:pt x="29" y="34"/>
                  </a:lnTo>
                  <a:close/>
                  <a:moveTo>
                    <a:pt x="70" y="34"/>
                  </a:moveTo>
                  <a:cubicBezTo>
                    <a:pt x="32" y="34"/>
                    <a:pt x="32" y="34"/>
                    <a:pt x="32" y="34"/>
                  </a:cubicBezTo>
                  <a:cubicBezTo>
                    <a:pt x="32" y="69"/>
                    <a:pt x="32" y="69"/>
                    <a:pt x="32" y="69"/>
                  </a:cubicBezTo>
                  <a:cubicBezTo>
                    <a:pt x="70" y="69"/>
                    <a:pt x="70" y="69"/>
                    <a:pt x="70" y="69"/>
                  </a:cubicBezTo>
                  <a:lnTo>
                    <a:pt x="70" y="34"/>
                  </a:lnTo>
                  <a:close/>
                  <a:moveTo>
                    <a:pt x="98" y="34"/>
                  </a:moveTo>
                  <a:cubicBezTo>
                    <a:pt x="73" y="34"/>
                    <a:pt x="73" y="34"/>
                    <a:pt x="73" y="34"/>
                  </a:cubicBezTo>
                  <a:cubicBezTo>
                    <a:pt x="73" y="69"/>
                    <a:pt x="73" y="69"/>
                    <a:pt x="73" y="69"/>
                  </a:cubicBezTo>
                  <a:cubicBezTo>
                    <a:pt x="98" y="69"/>
                    <a:pt x="98" y="69"/>
                    <a:pt x="98" y="69"/>
                  </a:cubicBezTo>
                  <a:lnTo>
                    <a:pt x="98" y="34"/>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415"/>
            <p:cNvSpPr>
              <a:spLocks noEditPoints="1"/>
            </p:cNvSpPr>
            <p:nvPr userDrawn="1"/>
          </p:nvSpPr>
          <p:spPr bwMode="auto">
            <a:xfrm>
              <a:off x="2407" y="2281"/>
              <a:ext cx="167" cy="169"/>
            </a:xfrm>
            <a:custGeom>
              <a:avLst/>
              <a:gdLst>
                <a:gd name="T0" fmla="*/ 0 w 100"/>
                <a:gd name="T1" fmla="*/ 0 h 101"/>
                <a:gd name="T2" fmla="*/ 0 w 100"/>
                <a:gd name="T3" fmla="*/ 101 h 101"/>
                <a:gd name="T4" fmla="*/ 100 w 100"/>
                <a:gd name="T5" fmla="*/ 101 h 101"/>
                <a:gd name="T6" fmla="*/ 100 w 100"/>
                <a:gd name="T7" fmla="*/ 0 h 101"/>
                <a:gd name="T8" fmla="*/ 0 w 100"/>
                <a:gd name="T9" fmla="*/ 0 h 101"/>
                <a:gd name="T10" fmla="*/ 96 w 100"/>
                <a:gd name="T11" fmla="*/ 96 h 101"/>
                <a:gd name="T12" fmla="*/ 5 w 100"/>
                <a:gd name="T13" fmla="*/ 96 h 101"/>
                <a:gd name="T14" fmla="*/ 5 w 100"/>
                <a:gd name="T15" fmla="*/ 25 h 101"/>
                <a:gd name="T16" fmla="*/ 96 w 100"/>
                <a:gd name="T17" fmla="*/ 25 h 101"/>
                <a:gd name="T18" fmla="*/ 96 w 100"/>
                <a:gd name="T19" fmla="*/ 96 h 101"/>
                <a:gd name="T20" fmla="*/ 96 w 100"/>
                <a:gd name="T21" fmla="*/ 20 h 101"/>
                <a:gd name="T22" fmla="*/ 5 w 100"/>
                <a:gd name="T23" fmla="*/ 20 h 101"/>
                <a:gd name="T24" fmla="*/ 5 w 100"/>
                <a:gd name="T25" fmla="*/ 5 h 101"/>
                <a:gd name="T26" fmla="*/ 96 w 100"/>
                <a:gd name="T27" fmla="*/ 5 h 101"/>
                <a:gd name="T28" fmla="*/ 96 w 100"/>
                <a:gd name="T29" fmla="*/ 20 h 101"/>
                <a:gd name="T30" fmla="*/ 79 w 100"/>
                <a:gd name="T31" fmla="*/ 61 h 101"/>
                <a:gd name="T32" fmla="*/ 21 w 100"/>
                <a:gd name="T33" fmla="*/ 61 h 101"/>
                <a:gd name="T34" fmla="*/ 21 w 100"/>
                <a:gd name="T35" fmla="*/ 53 h 101"/>
                <a:gd name="T36" fmla="*/ 79 w 100"/>
                <a:gd name="T37" fmla="*/ 53 h 101"/>
                <a:gd name="T38" fmla="*/ 79 w 100"/>
                <a:gd name="T39" fmla="*/ 61 h 101"/>
                <a:gd name="T40" fmla="*/ 69 w 100"/>
                <a:gd name="T41" fmla="*/ 48 h 101"/>
                <a:gd name="T42" fmla="*/ 31 w 100"/>
                <a:gd name="T43" fmla="*/ 48 h 101"/>
                <a:gd name="T44" fmla="*/ 31 w 100"/>
                <a:gd name="T45" fmla="*/ 44 h 101"/>
                <a:gd name="T46" fmla="*/ 69 w 100"/>
                <a:gd name="T47" fmla="*/ 44 h 101"/>
                <a:gd name="T48" fmla="*/ 69 w 100"/>
                <a:gd name="T49" fmla="*/ 48 h 101"/>
                <a:gd name="T50" fmla="*/ 11 w 100"/>
                <a:gd name="T51" fmla="*/ 13 h 101"/>
                <a:gd name="T52" fmla="*/ 13 w 100"/>
                <a:gd name="T53" fmla="*/ 11 h 101"/>
                <a:gd name="T54" fmla="*/ 16 w 100"/>
                <a:gd name="T55" fmla="*/ 13 h 101"/>
                <a:gd name="T56" fmla="*/ 13 w 100"/>
                <a:gd name="T57" fmla="*/ 16 h 101"/>
                <a:gd name="T58" fmla="*/ 11 w 100"/>
                <a:gd name="T59" fmla="*/ 13 h 101"/>
                <a:gd name="T60" fmla="*/ 19 w 100"/>
                <a:gd name="T61" fmla="*/ 13 h 101"/>
                <a:gd name="T62" fmla="*/ 22 w 100"/>
                <a:gd name="T63" fmla="*/ 11 h 101"/>
                <a:gd name="T64" fmla="*/ 24 w 100"/>
                <a:gd name="T65" fmla="*/ 13 h 101"/>
                <a:gd name="T66" fmla="*/ 22 w 100"/>
                <a:gd name="T67" fmla="*/ 16 h 101"/>
                <a:gd name="T68" fmla="*/ 19 w 100"/>
                <a:gd name="T69" fmla="*/ 13 h 101"/>
                <a:gd name="T70" fmla="*/ 28 w 100"/>
                <a:gd name="T71" fmla="*/ 13 h 101"/>
                <a:gd name="T72" fmla="*/ 30 w 100"/>
                <a:gd name="T73" fmla="*/ 11 h 101"/>
                <a:gd name="T74" fmla="*/ 33 w 100"/>
                <a:gd name="T75" fmla="*/ 13 h 101"/>
                <a:gd name="T76" fmla="*/ 30 w 100"/>
                <a:gd name="T77" fmla="*/ 16 h 101"/>
                <a:gd name="T78" fmla="*/ 28 w 100"/>
                <a:gd name="T79" fmla="*/ 13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0" h="101">
                  <a:moveTo>
                    <a:pt x="0" y="0"/>
                  </a:moveTo>
                  <a:cubicBezTo>
                    <a:pt x="0" y="101"/>
                    <a:pt x="0" y="101"/>
                    <a:pt x="0" y="101"/>
                  </a:cubicBezTo>
                  <a:cubicBezTo>
                    <a:pt x="100" y="101"/>
                    <a:pt x="100" y="101"/>
                    <a:pt x="100" y="101"/>
                  </a:cubicBezTo>
                  <a:cubicBezTo>
                    <a:pt x="100" y="0"/>
                    <a:pt x="100" y="0"/>
                    <a:pt x="100" y="0"/>
                  </a:cubicBezTo>
                  <a:lnTo>
                    <a:pt x="0" y="0"/>
                  </a:lnTo>
                  <a:close/>
                  <a:moveTo>
                    <a:pt x="96" y="96"/>
                  </a:moveTo>
                  <a:cubicBezTo>
                    <a:pt x="5" y="96"/>
                    <a:pt x="5" y="96"/>
                    <a:pt x="5" y="96"/>
                  </a:cubicBezTo>
                  <a:cubicBezTo>
                    <a:pt x="5" y="25"/>
                    <a:pt x="5" y="25"/>
                    <a:pt x="5" y="25"/>
                  </a:cubicBezTo>
                  <a:cubicBezTo>
                    <a:pt x="96" y="25"/>
                    <a:pt x="96" y="25"/>
                    <a:pt x="96" y="25"/>
                  </a:cubicBezTo>
                  <a:lnTo>
                    <a:pt x="96" y="96"/>
                  </a:lnTo>
                  <a:close/>
                  <a:moveTo>
                    <a:pt x="96" y="20"/>
                  </a:moveTo>
                  <a:cubicBezTo>
                    <a:pt x="5" y="20"/>
                    <a:pt x="5" y="20"/>
                    <a:pt x="5" y="20"/>
                  </a:cubicBezTo>
                  <a:cubicBezTo>
                    <a:pt x="5" y="5"/>
                    <a:pt x="5" y="5"/>
                    <a:pt x="5" y="5"/>
                  </a:cubicBezTo>
                  <a:cubicBezTo>
                    <a:pt x="96" y="5"/>
                    <a:pt x="96" y="5"/>
                    <a:pt x="96" y="5"/>
                  </a:cubicBezTo>
                  <a:lnTo>
                    <a:pt x="96" y="20"/>
                  </a:lnTo>
                  <a:close/>
                  <a:moveTo>
                    <a:pt x="79" y="61"/>
                  </a:moveTo>
                  <a:cubicBezTo>
                    <a:pt x="21" y="61"/>
                    <a:pt x="21" y="61"/>
                    <a:pt x="21" y="61"/>
                  </a:cubicBezTo>
                  <a:cubicBezTo>
                    <a:pt x="21" y="53"/>
                    <a:pt x="21" y="53"/>
                    <a:pt x="21" y="53"/>
                  </a:cubicBezTo>
                  <a:cubicBezTo>
                    <a:pt x="79" y="53"/>
                    <a:pt x="79" y="53"/>
                    <a:pt x="79" y="53"/>
                  </a:cubicBezTo>
                  <a:lnTo>
                    <a:pt x="79" y="61"/>
                  </a:lnTo>
                  <a:close/>
                  <a:moveTo>
                    <a:pt x="69" y="48"/>
                  </a:moveTo>
                  <a:cubicBezTo>
                    <a:pt x="31" y="48"/>
                    <a:pt x="31" y="48"/>
                    <a:pt x="31" y="48"/>
                  </a:cubicBezTo>
                  <a:cubicBezTo>
                    <a:pt x="31" y="44"/>
                    <a:pt x="31" y="44"/>
                    <a:pt x="31" y="44"/>
                  </a:cubicBezTo>
                  <a:cubicBezTo>
                    <a:pt x="69" y="44"/>
                    <a:pt x="69" y="44"/>
                    <a:pt x="69" y="44"/>
                  </a:cubicBezTo>
                  <a:lnTo>
                    <a:pt x="69" y="48"/>
                  </a:lnTo>
                  <a:close/>
                  <a:moveTo>
                    <a:pt x="11" y="13"/>
                  </a:moveTo>
                  <a:cubicBezTo>
                    <a:pt x="11" y="12"/>
                    <a:pt x="12" y="11"/>
                    <a:pt x="13" y="11"/>
                  </a:cubicBezTo>
                  <a:cubicBezTo>
                    <a:pt x="15" y="11"/>
                    <a:pt x="16" y="12"/>
                    <a:pt x="16" y="13"/>
                  </a:cubicBezTo>
                  <a:cubicBezTo>
                    <a:pt x="16" y="15"/>
                    <a:pt x="15" y="16"/>
                    <a:pt x="13" y="16"/>
                  </a:cubicBezTo>
                  <a:cubicBezTo>
                    <a:pt x="12" y="16"/>
                    <a:pt x="11" y="15"/>
                    <a:pt x="11" y="13"/>
                  </a:cubicBezTo>
                  <a:close/>
                  <a:moveTo>
                    <a:pt x="19" y="13"/>
                  </a:moveTo>
                  <a:cubicBezTo>
                    <a:pt x="19" y="12"/>
                    <a:pt x="21" y="11"/>
                    <a:pt x="22" y="11"/>
                  </a:cubicBezTo>
                  <a:cubicBezTo>
                    <a:pt x="23" y="11"/>
                    <a:pt x="24" y="12"/>
                    <a:pt x="24" y="13"/>
                  </a:cubicBezTo>
                  <a:cubicBezTo>
                    <a:pt x="24" y="15"/>
                    <a:pt x="23" y="16"/>
                    <a:pt x="22" y="16"/>
                  </a:cubicBezTo>
                  <a:cubicBezTo>
                    <a:pt x="21" y="16"/>
                    <a:pt x="19" y="15"/>
                    <a:pt x="19" y="13"/>
                  </a:cubicBezTo>
                  <a:close/>
                  <a:moveTo>
                    <a:pt x="28" y="13"/>
                  </a:moveTo>
                  <a:cubicBezTo>
                    <a:pt x="28" y="12"/>
                    <a:pt x="29" y="11"/>
                    <a:pt x="30" y="11"/>
                  </a:cubicBezTo>
                  <a:cubicBezTo>
                    <a:pt x="32" y="11"/>
                    <a:pt x="33" y="12"/>
                    <a:pt x="33" y="13"/>
                  </a:cubicBezTo>
                  <a:cubicBezTo>
                    <a:pt x="33" y="15"/>
                    <a:pt x="32" y="16"/>
                    <a:pt x="30" y="16"/>
                  </a:cubicBezTo>
                  <a:cubicBezTo>
                    <a:pt x="29" y="16"/>
                    <a:pt x="28" y="15"/>
                    <a:pt x="28" y="13"/>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416"/>
            <p:cNvSpPr>
              <a:spLocks noEditPoints="1"/>
            </p:cNvSpPr>
            <p:nvPr userDrawn="1"/>
          </p:nvSpPr>
          <p:spPr bwMode="auto">
            <a:xfrm>
              <a:off x="6060" y="341"/>
              <a:ext cx="167" cy="168"/>
            </a:xfrm>
            <a:custGeom>
              <a:avLst/>
              <a:gdLst>
                <a:gd name="T0" fmla="*/ 0 w 100"/>
                <a:gd name="T1" fmla="*/ 0 h 100"/>
                <a:gd name="T2" fmla="*/ 0 w 100"/>
                <a:gd name="T3" fmla="*/ 100 h 100"/>
                <a:gd name="T4" fmla="*/ 100 w 100"/>
                <a:gd name="T5" fmla="*/ 100 h 100"/>
                <a:gd name="T6" fmla="*/ 100 w 100"/>
                <a:gd name="T7" fmla="*/ 0 h 100"/>
                <a:gd name="T8" fmla="*/ 0 w 100"/>
                <a:gd name="T9" fmla="*/ 0 h 100"/>
                <a:gd name="T10" fmla="*/ 96 w 100"/>
                <a:gd name="T11" fmla="*/ 95 h 100"/>
                <a:gd name="T12" fmla="*/ 5 w 100"/>
                <a:gd name="T13" fmla="*/ 95 h 100"/>
                <a:gd name="T14" fmla="*/ 5 w 100"/>
                <a:gd name="T15" fmla="*/ 24 h 100"/>
                <a:gd name="T16" fmla="*/ 96 w 100"/>
                <a:gd name="T17" fmla="*/ 24 h 100"/>
                <a:gd name="T18" fmla="*/ 96 w 100"/>
                <a:gd name="T19" fmla="*/ 95 h 100"/>
                <a:gd name="T20" fmla="*/ 96 w 100"/>
                <a:gd name="T21" fmla="*/ 20 h 100"/>
                <a:gd name="T22" fmla="*/ 5 w 100"/>
                <a:gd name="T23" fmla="*/ 20 h 100"/>
                <a:gd name="T24" fmla="*/ 5 w 100"/>
                <a:gd name="T25" fmla="*/ 4 h 100"/>
                <a:gd name="T26" fmla="*/ 96 w 100"/>
                <a:gd name="T27" fmla="*/ 4 h 100"/>
                <a:gd name="T28" fmla="*/ 96 w 100"/>
                <a:gd name="T29" fmla="*/ 20 h 100"/>
                <a:gd name="T30" fmla="*/ 79 w 100"/>
                <a:gd name="T31" fmla="*/ 60 h 100"/>
                <a:gd name="T32" fmla="*/ 21 w 100"/>
                <a:gd name="T33" fmla="*/ 60 h 100"/>
                <a:gd name="T34" fmla="*/ 21 w 100"/>
                <a:gd name="T35" fmla="*/ 52 h 100"/>
                <a:gd name="T36" fmla="*/ 79 w 100"/>
                <a:gd name="T37" fmla="*/ 52 h 100"/>
                <a:gd name="T38" fmla="*/ 79 w 100"/>
                <a:gd name="T39" fmla="*/ 60 h 100"/>
                <a:gd name="T40" fmla="*/ 69 w 100"/>
                <a:gd name="T41" fmla="*/ 48 h 100"/>
                <a:gd name="T42" fmla="*/ 31 w 100"/>
                <a:gd name="T43" fmla="*/ 48 h 100"/>
                <a:gd name="T44" fmla="*/ 31 w 100"/>
                <a:gd name="T45" fmla="*/ 43 h 100"/>
                <a:gd name="T46" fmla="*/ 69 w 100"/>
                <a:gd name="T47" fmla="*/ 43 h 100"/>
                <a:gd name="T48" fmla="*/ 69 w 100"/>
                <a:gd name="T49" fmla="*/ 48 h 100"/>
                <a:gd name="T50" fmla="*/ 11 w 100"/>
                <a:gd name="T51" fmla="*/ 13 h 100"/>
                <a:gd name="T52" fmla="*/ 13 w 100"/>
                <a:gd name="T53" fmla="*/ 10 h 100"/>
                <a:gd name="T54" fmla="*/ 16 w 100"/>
                <a:gd name="T55" fmla="*/ 13 h 100"/>
                <a:gd name="T56" fmla="*/ 13 w 100"/>
                <a:gd name="T57" fmla="*/ 15 h 100"/>
                <a:gd name="T58" fmla="*/ 11 w 100"/>
                <a:gd name="T59" fmla="*/ 13 h 100"/>
                <a:gd name="T60" fmla="*/ 19 w 100"/>
                <a:gd name="T61" fmla="*/ 13 h 100"/>
                <a:gd name="T62" fmla="*/ 22 w 100"/>
                <a:gd name="T63" fmla="*/ 10 h 100"/>
                <a:gd name="T64" fmla="*/ 24 w 100"/>
                <a:gd name="T65" fmla="*/ 13 h 100"/>
                <a:gd name="T66" fmla="*/ 22 w 100"/>
                <a:gd name="T67" fmla="*/ 15 h 100"/>
                <a:gd name="T68" fmla="*/ 19 w 100"/>
                <a:gd name="T69" fmla="*/ 13 h 100"/>
                <a:gd name="T70" fmla="*/ 28 w 100"/>
                <a:gd name="T71" fmla="*/ 13 h 100"/>
                <a:gd name="T72" fmla="*/ 30 w 100"/>
                <a:gd name="T73" fmla="*/ 10 h 100"/>
                <a:gd name="T74" fmla="*/ 33 w 100"/>
                <a:gd name="T75" fmla="*/ 13 h 100"/>
                <a:gd name="T76" fmla="*/ 30 w 100"/>
                <a:gd name="T77" fmla="*/ 15 h 100"/>
                <a:gd name="T78" fmla="*/ 28 w 100"/>
                <a:gd name="T79" fmla="*/ 13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0" h="100">
                  <a:moveTo>
                    <a:pt x="0" y="0"/>
                  </a:moveTo>
                  <a:cubicBezTo>
                    <a:pt x="0" y="100"/>
                    <a:pt x="0" y="100"/>
                    <a:pt x="0" y="100"/>
                  </a:cubicBezTo>
                  <a:cubicBezTo>
                    <a:pt x="100" y="100"/>
                    <a:pt x="100" y="100"/>
                    <a:pt x="100" y="100"/>
                  </a:cubicBezTo>
                  <a:cubicBezTo>
                    <a:pt x="100" y="0"/>
                    <a:pt x="100" y="0"/>
                    <a:pt x="100" y="0"/>
                  </a:cubicBezTo>
                  <a:lnTo>
                    <a:pt x="0" y="0"/>
                  </a:lnTo>
                  <a:close/>
                  <a:moveTo>
                    <a:pt x="96" y="95"/>
                  </a:moveTo>
                  <a:cubicBezTo>
                    <a:pt x="5" y="95"/>
                    <a:pt x="5" y="95"/>
                    <a:pt x="5" y="95"/>
                  </a:cubicBezTo>
                  <a:cubicBezTo>
                    <a:pt x="5" y="24"/>
                    <a:pt x="5" y="24"/>
                    <a:pt x="5" y="24"/>
                  </a:cubicBezTo>
                  <a:cubicBezTo>
                    <a:pt x="96" y="24"/>
                    <a:pt x="96" y="24"/>
                    <a:pt x="96" y="24"/>
                  </a:cubicBezTo>
                  <a:lnTo>
                    <a:pt x="96" y="95"/>
                  </a:lnTo>
                  <a:close/>
                  <a:moveTo>
                    <a:pt x="96" y="20"/>
                  </a:moveTo>
                  <a:cubicBezTo>
                    <a:pt x="5" y="20"/>
                    <a:pt x="5" y="20"/>
                    <a:pt x="5" y="20"/>
                  </a:cubicBezTo>
                  <a:cubicBezTo>
                    <a:pt x="5" y="4"/>
                    <a:pt x="5" y="4"/>
                    <a:pt x="5" y="4"/>
                  </a:cubicBezTo>
                  <a:cubicBezTo>
                    <a:pt x="96" y="4"/>
                    <a:pt x="96" y="4"/>
                    <a:pt x="96" y="4"/>
                  </a:cubicBezTo>
                  <a:lnTo>
                    <a:pt x="96" y="20"/>
                  </a:lnTo>
                  <a:close/>
                  <a:moveTo>
                    <a:pt x="79" y="60"/>
                  </a:moveTo>
                  <a:cubicBezTo>
                    <a:pt x="21" y="60"/>
                    <a:pt x="21" y="60"/>
                    <a:pt x="21" y="60"/>
                  </a:cubicBezTo>
                  <a:cubicBezTo>
                    <a:pt x="21" y="52"/>
                    <a:pt x="21" y="52"/>
                    <a:pt x="21" y="52"/>
                  </a:cubicBezTo>
                  <a:cubicBezTo>
                    <a:pt x="79" y="52"/>
                    <a:pt x="79" y="52"/>
                    <a:pt x="79" y="52"/>
                  </a:cubicBezTo>
                  <a:lnTo>
                    <a:pt x="79" y="60"/>
                  </a:lnTo>
                  <a:close/>
                  <a:moveTo>
                    <a:pt x="69" y="48"/>
                  </a:moveTo>
                  <a:cubicBezTo>
                    <a:pt x="31" y="48"/>
                    <a:pt x="31" y="48"/>
                    <a:pt x="31" y="48"/>
                  </a:cubicBezTo>
                  <a:cubicBezTo>
                    <a:pt x="31" y="43"/>
                    <a:pt x="31" y="43"/>
                    <a:pt x="31" y="43"/>
                  </a:cubicBezTo>
                  <a:cubicBezTo>
                    <a:pt x="69" y="43"/>
                    <a:pt x="69" y="43"/>
                    <a:pt x="69" y="43"/>
                  </a:cubicBezTo>
                  <a:lnTo>
                    <a:pt x="69" y="48"/>
                  </a:lnTo>
                  <a:close/>
                  <a:moveTo>
                    <a:pt x="11" y="13"/>
                  </a:moveTo>
                  <a:cubicBezTo>
                    <a:pt x="11" y="11"/>
                    <a:pt x="12" y="10"/>
                    <a:pt x="13" y="10"/>
                  </a:cubicBezTo>
                  <a:cubicBezTo>
                    <a:pt x="15" y="10"/>
                    <a:pt x="16" y="11"/>
                    <a:pt x="16" y="13"/>
                  </a:cubicBezTo>
                  <a:cubicBezTo>
                    <a:pt x="16" y="14"/>
                    <a:pt x="15" y="15"/>
                    <a:pt x="13" y="15"/>
                  </a:cubicBezTo>
                  <a:cubicBezTo>
                    <a:pt x="12" y="15"/>
                    <a:pt x="11" y="14"/>
                    <a:pt x="11" y="13"/>
                  </a:cubicBezTo>
                  <a:close/>
                  <a:moveTo>
                    <a:pt x="19" y="13"/>
                  </a:moveTo>
                  <a:cubicBezTo>
                    <a:pt x="19" y="11"/>
                    <a:pt x="21" y="10"/>
                    <a:pt x="22" y="10"/>
                  </a:cubicBezTo>
                  <a:cubicBezTo>
                    <a:pt x="23" y="10"/>
                    <a:pt x="24" y="11"/>
                    <a:pt x="24" y="13"/>
                  </a:cubicBezTo>
                  <a:cubicBezTo>
                    <a:pt x="24" y="14"/>
                    <a:pt x="23" y="15"/>
                    <a:pt x="22" y="15"/>
                  </a:cubicBezTo>
                  <a:cubicBezTo>
                    <a:pt x="21" y="15"/>
                    <a:pt x="19" y="14"/>
                    <a:pt x="19" y="13"/>
                  </a:cubicBezTo>
                  <a:close/>
                  <a:moveTo>
                    <a:pt x="28" y="13"/>
                  </a:moveTo>
                  <a:cubicBezTo>
                    <a:pt x="28" y="11"/>
                    <a:pt x="29" y="10"/>
                    <a:pt x="30" y="10"/>
                  </a:cubicBezTo>
                  <a:cubicBezTo>
                    <a:pt x="32" y="10"/>
                    <a:pt x="33" y="11"/>
                    <a:pt x="33" y="13"/>
                  </a:cubicBezTo>
                  <a:cubicBezTo>
                    <a:pt x="33" y="14"/>
                    <a:pt x="32" y="15"/>
                    <a:pt x="30" y="15"/>
                  </a:cubicBezTo>
                  <a:cubicBezTo>
                    <a:pt x="29" y="15"/>
                    <a:pt x="28" y="14"/>
                    <a:pt x="28" y="13"/>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Oval 417"/>
            <p:cNvSpPr>
              <a:spLocks noChangeArrowheads="1"/>
            </p:cNvSpPr>
            <p:nvPr userDrawn="1"/>
          </p:nvSpPr>
          <p:spPr bwMode="auto">
            <a:xfrm>
              <a:off x="5202" y="2763"/>
              <a:ext cx="18" cy="18"/>
            </a:xfrm>
            <a:prstGeom prst="ellipse">
              <a:avLst/>
            </a:pr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Oval 418"/>
            <p:cNvSpPr>
              <a:spLocks noChangeArrowheads="1"/>
            </p:cNvSpPr>
            <p:nvPr userDrawn="1"/>
          </p:nvSpPr>
          <p:spPr bwMode="auto">
            <a:xfrm>
              <a:off x="5245" y="2763"/>
              <a:ext cx="19" cy="18"/>
            </a:xfrm>
            <a:prstGeom prst="ellipse">
              <a:avLst/>
            </a:pr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419"/>
            <p:cNvSpPr>
              <a:spLocks noEditPoints="1"/>
            </p:cNvSpPr>
            <p:nvPr userDrawn="1"/>
          </p:nvSpPr>
          <p:spPr bwMode="auto">
            <a:xfrm>
              <a:off x="5140" y="2639"/>
              <a:ext cx="161" cy="115"/>
            </a:xfrm>
            <a:custGeom>
              <a:avLst/>
              <a:gdLst>
                <a:gd name="T0" fmla="*/ 161 w 161"/>
                <a:gd name="T1" fmla="*/ 18 h 115"/>
                <a:gd name="T2" fmla="*/ 31 w 161"/>
                <a:gd name="T3" fmla="*/ 18 h 115"/>
                <a:gd name="T4" fmla="*/ 26 w 161"/>
                <a:gd name="T5" fmla="*/ 0 h 115"/>
                <a:gd name="T6" fmla="*/ 0 w 161"/>
                <a:gd name="T7" fmla="*/ 0 h 115"/>
                <a:gd name="T8" fmla="*/ 0 w 161"/>
                <a:gd name="T9" fmla="*/ 11 h 115"/>
                <a:gd name="T10" fmla="*/ 18 w 161"/>
                <a:gd name="T11" fmla="*/ 11 h 115"/>
                <a:gd name="T12" fmla="*/ 47 w 161"/>
                <a:gd name="T13" fmla="*/ 115 h 115"/>
                <a:gd name="T14" fmla="*/ 137 w 161"/>
                <a:gd name="T15" fmla="*/ 115 h 115"/>
                <a:gd name="T16" fmla="*/ 141 w 161"/>
                <a:gd name="T17" fmla="*/ 104 h 115"/>
                <a:gd name="T18" fmla="*/ 55 w 161"/>
                <a:gd name="T19" fmla="*/ 104 h 115"/>
                <a:gd name="T20" fmla="*/ 52 w 161"/>
                <a:gd name="T21" fmla="*/ 92 h 115"/>
                <a:gd name="T22" fmla="*/ 144 w 161"/>
                <a:gd name="T23" fmla="*/ 92 h 115"/>
                <a:gd name="T24" fmla="*/ 161 w 161"/>
                <a:gd name="T25" fmla="*/ 18 h 115"/>
                <a:gd name="T26" fmla="*/ 50 w 161"/>
                <a:gd name="T27" fmla="*/ 85 h 115"/>
                <a:gd name="T28" fmla="*/ 33 w 161"/>
                <a:gd name="T29" fmla="*/ 26 h 115"/>
                <a:gd name="T30" fmla="*/ 151 w 161"/>
                <a:gd name="T31" fmla="*/ 26 h 115"/>
                <a:gd name="T32" fmla="*/ 137 w 161"/>
                <a:gd name="T33" fmla="*/ 85 h 115"/>
                <a:gd name="T34" fmla="*/ 50 w 161"/>
                <a:gd name="T35" fmla="*/ 8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1" h="115">
                  <a:moveTo>
                    <a:pt x="161" y="18"/>
                  </a:moveTo>
                  <a:lnTo>
                    <a:pt x="31" y="18"/>
                  </a:lnTo>
                  <a:lnTo>
                    <a:pt x="26" y="0"/>
                  </a:lnTo>
                  <a:lnTo>
                    <a:pt x="0" y="0"/>
                  </a:lnTo>
                  <a:lnTo>
                    <a:pt x="0" y="11"/>
                  </a:lnTo>
                  <a:lnTo>
                    <a:pt x="18" y="11"/>
                  </a:lnTo>
                  <a:lnTo>
                    <a:pt x="47" y="115"/>
                  </a:lnTo>
                  <a:lnTo>
                    <a:pt x="137" y="115"/>
                  </a:lnTo>
                  <a:lnTo>
                    <a:pt x="141" y="104"/>
                  </a:lnTo>
                  <a:lnTo>
                    <a:pt x="55" y="104"/>
                  </a:lnTo>
                  <a:lnTo>
                    <a:pt x="52" y="92"/>
                  </a:lnTo>
                  <a:lnTo>
                    <a:pt x="144" y="92"/>
                  </a:lnTo>
                  <a:lnTo>
                    <a:pt x="161" y="18"/>
                  </a:lnTo>
                  <a:close/>
                  <a:moveTo>
                    <a:pt x="50" y="85"/>
                  </a:moveTo>
                  <a:lnTo>
                    <a:pt x="33" y="26"/>
                  </a:lnTo>
                  <a:lnTo>
                    <a:pt x="151" y="26"/>
                  </a:lnTo>
                  <a:lnTo>
                    <a:pt x="137" y="85"/>
                  </a:lnTo>
                  <a:lnTo>
                    <a:pt x="50" y="85"/>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420"/>
            <p:cNvSpPr>
              <a:spLocks/>
            </p:cNvSpPr>
            <p:nvPr userDrawn="1"/>
          </p:nvSpPr>
          <p:spPr bwMode="auto">
            <a:xfrm>
              <a:off x="5200" y="2702"/>
              <a:ext cx="66" cy="9"/>
            </a:xfrm>
            <a:custGeom>
              <a:avLst/>
              <a:gdLst>
                <a:gd name="T0" fmla="*/ 2 w 66"/>
                <a:gd name="T1" fmla="*/ 9 h 9"/>
                <a:gd name="T2" fmla="*/ 64 w 66"/>
                <a:gd name="T3" fmla="*/ 9 h 9"/>
                <a:gd name="T4" fmla="*/ 66 w 66"/>
                <a:gd name="T5" fmla="*/ 0 h 9"/>
                <a:gd name="T6" fmla="*/ 0 w 66"/>
                <a:gd name="T7" fmla="*/ 0 h 9"/>
                <a:gd name="T8" fmla="*/ 2 w 66"/>
                <a:gd name="T9" fmla="*/ 9 h 9"/>
              </a:gdLst>
              <a:ahLst/>
              <a:cxnLst>
                <a:cxn ang="0">
                  <a:pos x="T0" y="T1"/>
                </a:cxn>
                <a:cxn ang="0">
                  <a:pos x="T2" y="T3"/>
                </a:cxn>
                <a:cxn ang="0">
                  <a:pos x="T4" y="T5"/>
                </a:cxn>
                <a:cxn ang="0">
                  <a:pos x="T6" y="T7"/>
                </a:cxn>
                <a:cxn ang="0">
                  <a:pos x="T8" y="T9"/>
                </a:cxn>
              </a:cxnLst>
              <a:rect l="0" t="0" r="r" b="b"/>
              <a:pathLst>
                <a:path w="66" h="9">
                  <a:moveTo>
                    <a:pt x="2" y="9"/>
                  </a:moveTo>
                  <a:lnTo>
                    <a:pt x="64" y="9"/>
                  </a:lnTo>
                  <a:lnTo>
                    <a:pt x="66" y="0"/>
                  </a:lnTo>
                  <a:lnTo>
                    <a:pt x="0" y="0"/>
                  </a:lnTo>
                  <a:lnTo>
                    <a:pt x="2" y="9"/>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421"/>
            <p:cNvSpPr>
              <a:spLocks/>
            </p:cNvSpPr>
            <p:nvPr userDrawn="1"/>
          </p:nvSpPr>
          <p:spPr bwMode="auto">
            <a:xfrm>
              <a:off x="5193" y="2677"/>
              <a:ext cx="79" cy="7"/>
            </a:xfrm>
            <a:custGeom>
              <a:avLst/>
              <a:gdLst>
                <a:gd name="T0" fmla="*/ 2 w 79"/>
                <a:gd name="T1" fmla="*/ 7 h 7"/>
                <a:gd name="T2" fmla="*/ 78 w 79"/>
                <a:gd name="T3" fmla="*/ 7 h 7"/>
                <a:gd name="T4" fmla="*/ 79 w 79"/>
                <a:gd name="T5" fmla="*/ 0 h 7"/>
                <a:gd name="T6" fmla="*/ 0 w 79"/>
                <a:gd name="T7" fmla="*/ 0 h 7"/>
                <a:gd name="T8" fmla="*/ 2 w 79"/>
                <a:gd name="T9" fmla="*/ 7 h 7"/>
              </a:gdLst>
              <a:ahLst/>
              <a:cxnLst>
                <a:cxn ang="0">
                  <a:pos x="T0" y="T1"/>
                </a:cxn>
                <a:cxn ang="0">
                  <a:pos x="T2" y="T3"/>
                </a:cxn>
                <a:cxn ang="0">
                  <a:pos x="T4" y="T5"/>
                </a:cxn>
                <a:cxn ang="0">
                  <a:pos x="T6" y="T7"/>
                </a:cxn>
                <a:cxn ang="0">
                  <a:pos x="T8" y="T9"/>
                </a:cxn>
              </a:cxnLst>
              <a:rect l="0" t="0" r="r" b="b"/>
              <a:pathLst>
                <a:path w="79" h="7">
                  <a:moveTo>
                    <a:pt x="2" y="7"/>
                  </a:moveTo>
                  <a:lnTo>
                    <a:pt x="78" y="7"/>
                  </a:lnTo>
                  <a:lnTo>
                    <a:pt x="79" y="0"/>
                  </a:lnTo>
                  <a:lnTo>
                    <a:pt x="0" y="0"/>
                  </a:lnTo>
                  <a:lnTo>
                    <a:pt x="2" y="7"/>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422"/>
            <p:cNvSpPr>
              <a:spLocks/>
            </p:cNvSpPr>
            <p:nvPr userDrawn="1"/>
          </p:nvSpPr>
          <p:spPr bwMode="auto">
            <a:xfrm>
              <a:off x="-427" y="781"/>
              <a:ext cx="226" cy="105"/>
            </a:xfrm>
            <a:custGeom>
              <a:avLst/>
              <a:gdLst>
                <a:gd name="T0" fmla="*/ 205 w 226"/>
                <a:gd name="T1" fmla="*/ 46 h 105"/>
                <a:gd name="T2" fmla="*/ 226 w 226"/>
                <a:gd name="T3" fmla="*/ 37 h 105"/>
                <a:gd name="T4" fmla="*/ 114 w 226"/>
                <a:gd name="T5" fmla="*/ 0 h 105"/>
                <a:gd name="T6" fmla="*/ 0 w 226"/>
                <a:gd name="T7" fmla="*/ 37 h 105"/>
                <a:gd name="T8" fmla="*/ 114 w 226"/>
                <a:gd name="T9" fmla="*/ 76 h 105"/>
                <a:gd name="T10" fmla="*/ 198 w 226"/>
                <a:gd name="T11" fmla="*/ 47 h 105"/>
                <a:gd name="T12" fmla="*/ 198 w 226"/>
                <a:gd name="T13" fmla="*/ 88 h 105"/>
                <a:gd name="T14" fmla="*/ 193 w 226"/>
                <a:gd name="T15" fmla="*/ 88 h 105"/>
                <a:gd name="T16" fmla="*/ 193 w 226"/>
                <a:gd name="T17" fmla="*/ 105 h 105"/>
                <a:gd name="T18" fmla="*/ 215 w 226"/>
                <a:gd name="T19" fmla="*/ 105 h 105"/>
                <a:gd name="T20" fmla="*/ 215 w 226"/>
                <a:gd name="T21" fmla="*/ 88 h 105"/>
                <a:gd name="T22" fmla="*/ 205 w 226"/>
                <a:gd name="T23" fmla="*/ 88 h 105"/>
                <a:gd name="T24" fmla="*/ 205 w 226"/>
                <a:gd name="T25" fmla="*/ 46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6" h="105">
                  <a:moveTo>
                    <a:pt x="205" y="46"/>
                  </a:moveTo>
                  <a:lnTo>
                    <a:pt x="226" y="37"/>
                  </a:lnTo>
                  <a:lnTo>
                    <a:pt x="114" y="0"/>
                  </a:lnTo>
                  <a:lnTo>
                    <a:pt x="0" y="37"/>
                  </a:lnTo>
                  <a:lnTo>
                    <a:pt x="114" y="76"/>
                  </a:lnTo>
                  <a:lnTo>
                    <a:pt x="198" y="47"/>
                  </a:lnTo>
                  <a:lnTo>
                    <a:pt x="198" y="88"/>
                  </a:lnTo>
                  <a:lnTo>
                    <a:pt x="193" y="88"/>
                  </a:lnTo>
                  <a:lnTo>
                    <a:pt x="193" y="105"/>
                  </a:lnTo>
                  <a:lnTo>
                    <a:pt x="215" y="105"/>
                  </a:lnTo>
                  <a:lnTo>
                    <a:pt x="215" y="88"/>
                  </a:lnTo>
                  <a:lnTo>
                    <a:pt x="205" y="88"/>
                  </a:lnTo>
                  <a:lnTo>
                    <a:pt x="205" y="46"/>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423"/>
            <p:cNvSpPr>
              <a:spLocks noEditPoints="1"/>
            </p:cNvSpPr>
            <p:nvPr userDrawn="1"/>
          </p:nvSpPr>
          <p:spPr bwMode="auto">
            <a:xfrm>
              <a:off x="-384" y="849"/>
              <a:ext cx="138" cy="75"/>
            </a:xfrm>
            <a:custGeom>
              <a:avLst/>
              <a:gdLst>
                <a:gd name="T0" fmla="*/ 0 w 138"/>
                <a:gd name="T1" fmla="*/ 0 h 75"/>
                <a:gd name="T2" fmla="*/ 0 w 138"/>
                <a:gd name="T3" fmla="*/ 58 h 75"/>
                <a:gd name="T4" fmla="*/ 27 w 138"/>
                <a:gd name="T5" fmla="*/ 58 h 75"/>
                <a:gd name="T6" fmla="*/ 27 w 138"/>
                <a:gd name="T7" fmla="*/ 75 h 75"/>
                <a:gd name="T8" fmla="*/ 118 w 138"/>
                <a:gd name="T9" fmla="*/ 75 h 75"/>
                <a:gd name="T10" fmla="*/ 118 w 138"/>
                <a:gd name="T11" fmla="*/ 58 h 75"/>
                <a:gd name="T12" fmla="*/ 138 w 138"/>
                <a:gd name="T13" fmla="*/ 58 h 75"/>
                <a:gd name="T14" fmla="*/ 138 w 138"/>
                <a:gd name="T15" fmla="*/ 0 h 75"/>
                <a:gd name="T16" fmla="*/ 71 w 138"/>
                <a:gd name="T17" fmla="*/ 23 h 75"/>
                <a:gd name="T18" fmla="*/ 0 w 138"/>
                <a:gd name="T19" fmla="*/ 0 h 75"/>
                <a:gd name="T20" fmla="*/ 130 w 138"/>
                <a:gd name="T21" fmla="*/ 50 h 75"/>
                <a:gd name="T22" fmla="*/ 110 w 138"/>
                <a:gd name="T23" fmla="*/ 50 h 75"/>
                <a:gd name="T24" fmla="*/ 110 w 138"/>
                <a:gd name="T25" fmla="*/ 69 h 75"/>
                <a:gd name="T26" fmla="*/ 34 w 138"/>
                <a:gd name="T27" fmla="*/ 69 h 75"/>
                <a:gd name="T28" fmla="*/ 34 w 138"/>
                <a:gd name="T29" fmla="*/ 50 h 75"/>
                <a:gd name="T30" fmla="*/ 7 w 138"/>
                <a:gd name="T31" fmla="*/ 50 h 75"/>
                <a:gd name="T32" fmla="*/ 7 w 138"/>
                <a:gd name="T33" fmla="*/ 10 h 75"/>
                <a:gd name="T34" fmla="*/ 71 w 138"/>
                <a:gd name="T35" fmla="*/ 32 h 75"/>
                <a:gd name="T36" fmla="*/ 130 w 138"/>
                <a:gd name="T37" fmla="*/ 11 h 75"/>
                <a:gd name="T38" fmla="*/ 130 w 138"/>
                <a:gd name="T39" fmla="*/ 5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8" h="75">
                  <a:moveTo>
                    <a:pt x="0" y="0"/>
                  </a:moveTo>
                  <a:lnTo>
                    <a:pt x="0" y="58"/>
                  </a:lnTo>
                  <a:lnTo>
                    <a:pt x="27" y="58"/>
                  </a:lnTo>
                  <a:lnTo>
                    <a:pt x="27" y="75"/>
                  </a:lnTo>
                  <a:lnTo>
                    <a:pt x="118" y="75"/>
                  </a:lnTo>
                  <a:lnTo>
                    <a:pt x="118" y="58"/>
                  </a:lnTo>
                  <a:lnTo>
                    <a:pt x="138" y="58"/>
                  </a:lnTo>
                  <a:lnTo>
                    <a:pt x="138" y="0"/>
                  </a:lnTo>
                  <a:lnTo>
                    <a:pt x="71" y="23"/>
                  </a:lnTo>
                  <a:lnTo>
                    <a:pt x="0" y="0"/>
                  </a:lnTo>
                  <a:close/>
                  <a:moveTo>
                    <a:pt x="130" y="50"/>
                  </a:moveTo>
                  <a:lnTo>
                    <a:pt x="110" y="50"/>
                  </a:lnTo>
                  <a:lnTo>
                    <a:pt x="110" y="69"/>
                  </a:lnTo>
                  <a:lnTo>
                    <a:pt x="34" y="69"/>
                  </a:lnTo>
                  <a:lnTo>
                    <a:pt x="34" y="50"/>
                  </a:lnTo>
                  <a:lnTo>
                    <a:pt x="7" y="50"/>
                  </a:lnTo>
                  <a:lnTo>
                    <a:pt x="7" y="10"/>
                  </a:lnTo>
                  <a:lnTo>
                    <a:pt x="71" y="32"/>
                  </a:lnTo>
                  <a:lnTo>
                    <a:pt x="130" y="11"/>
                  </a:lnTo>
                  <a:lnTo>
                    <a:pt x="130" y="50"/>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424"/>
            <p:cNvSpPr>
              <a:spLocks noEditPoints="1"/>
            </p:cNvSpPr>
            <p:nvPr userDrawn="1"/>
          </p:nvSpPr>
          <p:spPr bwMode="auto">
            <a:xfrm>
              <a:off x="6389" y="2603"/>
              <a:ext cx="174" cy="175"/>
            </a:xfrm>
            <a:custGeom>
              <a:avLst/>
              <a:gdLst>
                <a:gd name="T0" fmla="*/ 0 w 174"/>
                <a:gd name="T1" fmla="*/ 0 h 175"/>
                <a:gd name="T2" fmla="*/ 0 w 174"/>
                <a:gd name="T3" fmla="*/ 175 h 175"/>
                <a:gd name="T4" fmla="*/ 174 w 174"/>
                <a:gd name="T5" fmla="*/ 175 h 175"/>
                <a:gd name="T6" fmla="*/ 174 w 174"/>
                <a:gd name="T7" fmla="*/ 0 h 175"/>
                <a:gd name="T8" fmla="*/ 0 w 174"/>
                <a:gd name="T9" fmla="*/ 0 h 175"/>
                <a:gd name="T10" fmla="*/ 167 w 174"/>
                <a:gd name="T11" fmla="*/ 167 h 175"/>
                <a:gd name="T12" fmla="*/ 8 w 174"/>
                <a:gd name="T13" fmla="*/ 167 h 175"/>
                <a:gd name="T14" fmla="*/ 8 w 174"/>
                <a:gd name="T15" fmla="*/ 9 h 175"/>
                <a:gd name="T16" fmla="*/ 167 w 174"/>
                <a:gd name="T17" fmla="*/ 9 h 175"/>
                <a:gd name="T18" fmla="*/ 167 w 174"/>
                <a:gd name="T19" fmla="*/ 167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4" h="175">
                  <a:moveTo>
                    <a:pt x="0" y="0"/>
                  </a:moveTo>
                  <a:lnTo>
                    <a:pt x="0" y="175"/>
                  </a:lnTo>
                  <a:lnTo>
                    <a:pt x="174" y="175"/>
                  </a:lnTo>
                  <a:lnTo>
                    <a:pt x="174" y="0"/>
                  </a:lnTo>
                  <a:lnTo>
                    <a:pt x="0" y="0"/>
                  </a:lnTo>
                  <a:close/>
                  <a:moveTo>
                    <a:pt x="167" y="167"/>
                  </a:moveTo>
                  <a:lnTo>
                    <a:pt x="8" y="167"/>
                  </a:lnTo>
                  <a:lnTo>
                    <a:pt x="8" y="9"/>
                  </a:lnTo>
                  <a:lnTo>
                    <a:pt x="167" y="9"/>
                  </a:lnTo>
                  <a:lnTo>
                    <a:pt x="167" y="167"/>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425"/>
            <p:cNvSpPr>
              <a:spLocks/>
            </p:cNvSpPr>
            <p:nvPr userDrawn="1"/>
          </p:nvSpPr>
          <p:spPr bwMode="auto">
            <a:xfrm>
              <a:off x="6421" y="2652"/>
              <a:ext cx="110" cy="102"/>
            </a:xfrm>
            <a:custGeom>
              <a:avLst/>
              <a:gdLst>
                <a:gd name="T0" fmla="*/ 8 w 110"/>
                <a:gd name="T1" fmla="*/ 67 h 102"/>
                <a:gd name="T2" fmla="*/ 26 w 110"/>
                <a:gd name="T3" fmla="*/ 67 h 102"/>
                <a:gd name="T4" fmla="*/ 26 w 110"/>
                <a:gd name="T5" fmla="*/ 102 h 102"/>
                <a:gd name="T6" fmla="*/ 26 w 110"/>
                <a:gd name="T7" fmla="*/ 102 h 102"/>
                <a:gd name="T8" fmla="*/ 33 w 110"/>
                <a:gd name="T9" fmla="*/ 102 h 102"/>
                <a:gd name="T10" fmla="*/ 33 w 110"/>
                <a:gd name="T11" fmla="*/ 102 h 102"/>
                <a:gd name="T12" fmla="*/ 33 w 110"/>
                <a:gd name="T13" fmla="*/ 44 h 102"/>
                <a:gd name="T14" fmla="*/ 52 w 110"/>
                <a:gd name="T15" fmla="*/ 44 h 102"/>
                <a:gd name="T16" fmla="*/ 52 w 110"/>
                <a:gd name="T17" fmla="*/ 102 h 102"/>
                <a:gd name="T18" fmla="*/ 52 w 110"/>
                <a:gd name="T19" fmla="*/ 102 h 102"/>
                <a:gd name="T20" fmla="*/ 60 w 110"/>
                <a:gd name="T21" fmla="*/ 102 h 102"/>
                <a:gd name="T22" fmla="*/ 60 w 110"/>
                <a:gd name="T23" fmla="*/ 102 h 102"/>
                <a:gd name="T24" fmla="*/ 60 w 110"/>
                <a:gd name="T25" fmla="*/ 30 h 102"/>
                <a:gd name="T26" fmla="*/ 77 w 110"/>
                <a:gd name="T27" fmla="*/ 30 h 102"/>
                <a:gd name="T28" fmla="*/ 77 w 110"/>
                <a:gd name="T29" fmla="*/ 102 h 102"/>
                <a:gd name="T30" fmla="*/ 78 w 110"/>
                <a:gd name="T31" fmla="*/ 102 h 102"/>
                <a:gd name="T32" fmla="*/ 85 w 110"/>
                <a:gd name="T33" fmla="*/ 102 h 102"/>
                <a:gd name="T34" fmla="*/ 85 w 110"/>
                <a:gd name="T35" fmla="*/ 102 h 102"/>
                <a:gd name="T36" fmla="*/ 85 w 110"/>
                <a:gd name="T37" fmla="*/ 7 h 102"/>
                <a:gd name="T38" fmla="*/ 104 w 110"/>
                <a:gd name="T39" fmla="*/ 7 h 102"/>
                <a:gd name="T40" fmla="*/ 104 w 110"/>
                <a:gd name="T41" fmla="*/ 102 h 102"/>
                <a:gd name="T42" fmla="*/ 110 w 110"/>
                <a:gd name="T43" fmla="*/ 102 h 102"/>
                <a:gd name="T44" fmla="*/ 110 w 110"/>
                <a:gd name="T45" fmla="*/ 0 h 102"/>
                <a:gd name="T46" fmla="*/ 78 w 110"/>
                <a:gd name="T47" fmla="*/ 0 h 102"/>
                <a:gd name="T48" fmla="*/ 78 w 110"/>
                <a:gd name="T49" fmla="*/ 23 h 102"/>
                <a:gd name="T50" fmla="*/ 52 w 110"/>
                <a:gd name="T51" fmla="*/ 23 h 102"/>
                <a:gd name="T52" fmla="*/ 52 w 110"/>
                <a:gd name="T53" fmla="*/ 35 h 102"/>
                <a:gd name="T54" fmla="*/ 26 w 110"/>
                <a:gd name="T55" fmla="*/ 35 h 102"/>
                <a:gd name="T56" fmla="*/ 26 w 110"/>
                <a:gd name="T57" fmla="*/ 59 h 102"/>
                <a:gd name="T58" fmla="*/ 0 w 110"/>
                <a:gd name="T59" fmla="*/ 59 h 102"/>
                <a:gd name="T60" fmla="*/ 0 w 110"/>
                <a:gd name="T61" fmla="*/ 102 h 102"/>
                <a:gd name="T62" fmla="*/ 8 w 110"/>
                <a:gd name="T63" fmla="*/ 102 h 102"/>
                <a:gd name="T64" fmla="*/ 8 w 110"/>
                <a:gd name="T65" fmla="*/ 67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0" h="102">
                  <a:moveTo>
                    <a:pt x="8" y="67"/>
                  </a:moveTo>
                  <a:lnTo>
                    <a:pt x="26" y="67"/>
                  </a:lnTo>
                  <a:lnTo>
                    <a:pt x="26" y="102"/>
                  </a:lnTo>
                  <a:lnTo>
                    <a:pt x="26" y="102"/>
                  </a:lnTo>
                  <a:lnTo>
                    <a:pt x="33" y="102"/>
                  </a:lnTo>
                  <a:lnTo>
                    <a:pt x="33" y="102"/>
                  </a:lnTo>
                  <a:lnTo>
                    <a:pt x="33" y="44"/>
                  </a:lnTo>
                  <a:lnTo>
                    <a:pt x="52" y="44"/>
                  </a:lnTo>
                  <a:lnTo>
                    <a:pt x="52" y="102"/>
                  </a:lnTo>
                  <a:lnTo>
                    <a:pt x="52" y="102"/>
                  </a:lnTo>
                  <a:lnTo>
                    <a:pt x="60" y="102"/>
                  </a:lnTo>
                  <a:lnTo>
                    <a:pt x="60" y="102"/>
                  </a:lnTo>
                  <a:lnTo>
                    <a:pt x="60" y="30"/>
                  </a:lnTo>
                  <a:lnTo>
                    <a:pt x="77" y="30"/>
                  </a:lnTo>
                  <a:lnTo>
                    <a:pt x="77" y="102"/>
                  </a:lnTo>
                  <a:lnTo>
                    <a:pt x="78" y="102"/>
                  </a:lnTo>
                  <a:lnTo>
                    <a:pt x="85" y="102"/>
                  </a:lnTo>
                  <a:lnTo>
                    <a:pt x="85" y="102"/>
                  </a:lnTo>
                  <a:lnTo>
                    <a:pt x="85" y="7"/>
                  </a:lnTo>
                  <a:lnTo>
                    <a:pt x="104" y="7"/>
                  </a:lnTo>
                  <a:lnTo>
                    <a:pt x="104" y="102"/>
                  </a:lnTo>
                  <a:lnTo>
                    <a:pt x="110" y="102"/>
                  </a:lnTo>
                  <a:lnTo>
                    <a:pt x="110" y="0"/>
                  </a:lnTo>
                  <a:lnTo>
                    <a:pt x="78" y="0"/>
                  </a:lnTo>
                  <a:lnTo>
                    <a:pt x="78" y="23"/>
                  </a:lnTo>
                  <a:lnTo>
                    <a:pt x="52" y="23"/>
                  </a:lnTo>
                  <a:lnTo>
                    <a:pt x="52" y="35"/>
                  </a:lnTo>
                  <a:lnTo>
                    <a:pt x="26" y="35"/>
                  </a:lnTo>
                  <a:lnTo>
                    <a:pt x="26" y="59"/>
                  </a:lnTo>
                  <a:lnTo>
                    <a:pt x="0" y="59"/>
                  </a:lnTo>
                  <a:lnTo>
                    <a:pt x="0" y="102"/>
                  </a:lnTo>
                  <a:lnTo>
                    <a:pt x="8" y="102"/>
                  </a:lnTo>
                  <a:lnTo>
                    <a:pt x="8" y="67"/>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426"/>
            <p:cNvSpPr>
              <a:spLocks noEditPoints="1"/>
            </p:cNvSpPr>
            <p:nvPr userDrawn="1"/>
          </p:nvSpPr>
          <p:spPr bwMode="auto">
            <a:xfrm>
              <a:off x="6100" y="1190"/>
              <a:ext cx="151" cy="173"/>
            </a:xfrm>
            <a:custGeom>
              <a:avLst/>
              <a:gdLst>
                <a:gd name="T0" fmla="*/ 71 w 90"/>
                <a:gd name="T1" fmla="*/ 20 h 103"/>
                <a:gd name="T2" fmla="*/ 81 w 90"/>
                <a:gd name="T3" fmla="*/ 47 h 103"/>
                <a:gd name="T4" fmla="*/ 79 w 90"/>
                <a:gd name="T5" fmla="*/ 50 h 103"/>
                <a:gd name="T6" fmla="*/ 79 w 90"/>
                <a:gd name="T7" fmla="*/ 50 h 103"/>
                <a:gd name="T8" fmla="*/ 77 w 90"/>
                <a:gd name="T9" fmla="*/ 47 h 103"/>
                <a:gd name="T10" fmla="*/ 68 w 90"/>
                <a:gd name="T11" fmla="*/ 23 h 103"/>
                <a:gd name="T12" fmla="*/ 44 w 90"/>
                <a:gd name="T13" fmla="*/ 13 h 103"/>
                <a:gd name="T14" fmla="*/ 42 w 90"/>
                <a:gd name="T15" fmla="*/ 11 h 103"/>
                <a:gd name="T16" fmla="*/ 44 w 90"/>
                <a:gd name="T17" fmla="*/ 8 h 103"/>
                <a:gd name="T18" fmla="*/ 45 w 90"/>
                <a:gd name="T19" fmla="*/ 8 h 103"/>
                <a:gd name="T20" fmla="*/ 71 w 90"/>
                <a:gd name="T21" fmla="*/ 20 h 103"/>
                <a:gd name="T22" fmla="*/ 43 w 90"/>
                <a:gd name="T23" fmla="*/ 17 h 103"/>
                <a:gd name="T24" fmla="*/ 43 w 90"/>
                <a:gd name="T25" fmla="*/ 17 h 103"/>
                <a:gd name="T26" fmla="*/ 41 w 90"/>
                <a:gd name="T27" fmla="*/ 19 h 103"/>
                <a:gd name="T28" fmla="*/ 43 w 90"/>
                <a:gd name="T29" fmla="*/ 21 h 103"/>
                <a:gd name="T30" fmla="*/ 61 w 90"/>
                <a:gd name="T31" fmla="*/ 30 h 103"/>
                <a:gd name="T32" fmla="*/ 68 w 90"/>
                <a:gd name="T33" fmla="*/ 48 h 103"/>
                <a:gd name="T34" fmla="*/ 70 w 90"/>
                <a:gd name="T35" fmla="*/ 51 h 103"/>
                <a:gd name="T36" fmla="*/ 71 w 90"/>
                <a:gd name="T37" fmla="*/ 51 h 103"/>
                <a:gd name="T38" fmla="*/ 73 w 90"/>
                <a:gd name="T39" fmla="*/ 48 h 103"/>
                <a:gd name="T40" fmla="*/ 64 w 90"/>
                <a:gd name="T41" fmla="*/ 26 h 103"/>
                <a:gd name="T42" fmla="*/ 43 w 90"/>
                <a:gd name="T43" fmla="*/ 17 h 103"/>
                <a:gd name="T44" fmla="*/ 77 w 90"/>
                <a:gd name="T45" fmla="*/ 14 h 103"/>
                <a:gd name="T46" fmla="*/ 46 w 90"/>
                <a:gd name="T47" fmla="*/ 0 h 103"/>
                <a:gd name="T48" fmla="*/ 43 w 90"/>
                <a:gd name="T49" fmla="*/ 2 h 103"/>
                <a:gd name="T50" fmla="*/ 45 w 90"/>
                <a:gd name="T51" fmla="*/ 5 h 103"/>
                <a:gd name="T52" fmla="*/ 74 w 90"/>
                <a:gd name="T53" fmla="*/ 18 h 103"/>
                <a:gd name="T54" fmla="*/ 85 w 90"/>
                <a:gd name="T55" fmla="*/ 47 h 103"/>
                <a:gd name="T56" fmla="*/ 87 w 90"/>
                <a:gd name="T57" fmla="*/ 49 h 103"/>
                <a:gd name="T58" fmla="*/ 87 w 90"/>
                <a:gd name="T59" fmla="*/ 49 h 103"/>
                <a:gd name="T60" fmla="*/ 89 w 90"/>
                <a:gd name="T61" fmla="*/ 47 h 103"/>
                <a:gd name="T62" fmla="*/ 77 w 90"/>
                <a:gd name="T63" fmla="*/ 14 h 103"/>
                <a:gd name="T64" fmla="*/ 46 w 90"/>
                <a:gd name="T65" fmla="*/ 49 h 103"/>
                <a:gd name="T66" fmla="*/ 70 w 90"/>
                <a:gd name="T67" fmla="*/ 74 h 103"/>
                <a:gd name="T68" fmla="*/ 68 w 90"/>
                <a:gd name="T69" fmla="*/ 75 h 103"/>
                <a:gd name="T70" fmla="*/ 57 w 90"/>
                <a:gd name="T71" fmla="*/ 83 h 103"/>
                <a:gd name="T72" fmla="*/ 66 w 90"/>
                <a:gd name="T73" fmla="*/ 103 h 103"/>
                <a:gd name="T74" fmla="*/ 15 w 90"/>
                <a:gd name="T75" fmla="*/ 103 h 103"/>
                <a:gd name="T76" fmla="*/ 24 w 90"/>
                <a:gd name="T77" fmla="*/ 81 h 103"/>
                <a:gd name="T78" fmla="*/ 14 w 90"/>
                <a:gd name="T79" fmla="*/ 74 h 103"/>
                <a:gd name="T80" fmla="*/ 16 w 90"/>
                <a:gd name="T81" fmla="*/ 20 h 103"/>
                <a:gd name="T82" fmla="*/ 17 w 90"/>
                <a:gd name="T83" fmla="*/ 18 h 103"/>
                <a:gd name="T84" fmla="*/ 41 w 90"/>
                <a:gd name="T85" fmla="*/ 43 h 103"/>
                <a:gd name="T86" fmla="*/ 50 w 90"/>
                <a:gd name="T87" fmla="*/ 35 h 103"/>
                <a:gd name="T88" fmla="*/ 54 w 90"/>
                <a:gd name="T89" fmla="*/ 35 h 103"/>
                <a:gd name="T90" fmla="*/ 55 w 90"/>
                <a:gd name="T91" fmla="*/ 37 h 103"/>
                <a:gd name="T92" fmla="*/ 55 w 90"/>
                <a:gd name="T93" fmla="*/ 40 h 103"/>
                <a:gd name="T94" fmla="*/ 46 w 90"/>
                <a:gd name="T95" fmla="*/ 49 h 103"/>
                <a:gd name="T96" fmla="*/ 64 w 90"/>
                <a:gd name="T97" fmla="*/ 74 h 103"/>
                <a:gd name="T98" fmla="*/ 17 w 90"/>
                <a:gd name="T99" fmla="*/ 25 h 103"/>
                <a:gd name="T100" fmla="*/ 18 w 90"/>
                <a:gd name="T101" fmla="*/ 71 h 103"/>
                <a:gd name="T102" fmla="*/ 42 w 90"/>
                <a:gd name="T103" fmla="*/ 81 h 103"/>
                <a:gd name="T104" fmla="*/ 42 w 90"/>
                <a:gd name="T105" fmla="*/ 81 h 103"/>
                <a:gd name="T106" fmla="*/ 64 w 90"/>
                <a:gd name="T107" fmla="*/ 74 h 103"/>
                <a:gd name="T108" fmla="*/ 15 w 90"/>
                <a:gd name="T109" fmla="*/ 39 h 103"/>
                <a:gd name="T110" fmla="*/ 18 w 90"/>
                <a:gd name="T111" fmla="*/ 42 h 103"/>
                <a:gd name="T112" fmla="*/ 21 w 90"/>
                <a:gd name="T113" fmla="*/ 39 h 103"/>
                <a:gd name="T114" fmla="*/ 18 w 90"/>
                <a:gd name="T115" fmla="*/ 35 h 103"/>
                <a:gd name="T116" fmla="*/ 15 w 90"/>
                <a:gd name="T117" fmla="*/ 39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0" h="103">
                  <a:moveTo>
                    <a:pt x="71" y="20"/>
                  </a:moveTo>
                  <a:cubicBezTo>
                    <a:pt x="78" y="28"/>
                    <a:pt x="82" y="37"/>
                    <a:pt x="81" y="47"/>
                  </a:cubicBezTo>
                  <a:cubicBezTo>
                    <a:pt x="81" y="49"/>
                    <a:pt x="80" y="50"/>
                    <a:pt x="79" y="50"/>
                  </a:cubicBezTo>
                  <a:cubicBezTo>
                    <a:pt x="79" y="50"/>
                    <a:pt x="79" y="50"/>
                    <a:pt x="79" y="50"/>
                  </a:cubicBezTo>
                  <a:cubicBezTo>
                    <a:pt x="78" y="49"/>
                    <a:pt x="77" y="48"/>
                    <a:pt x="77" y="47"/>
                  </a:cubicBezTo>
                  <a:cubicBezTo>
                    <a:pt x="77" y="38"/>
                    <a:pt x="74" y="30"/>
                    <a:pt x="68" y="23"/>
                  </a:cubicBezTo>
                  <a:cubicBezTo>
                    <a:pt x="62" y="17"/>
                    <a:pt x="53" y="13"/>
                    <a:pt x="44" y="13"/>
                  </a:cubicBezTo>
                  <a:cubicBezTo>
                    <a:pt x="43" y="13"/>
                    <a:pt x="42" y="12"/>
                    <a:pt x="42" y="11"/>
                  </a:cubicBezTo>
                  <a:cubicBezTo>
                    <a:pt x="42" y="9"/>
                    <a:pt x="43" y="8"/>
                    <a:pt x="44" y="8"/>
                  </a:cubicBezTo>
                  <a:cubicBezTo>
                    <a:pt x="45" y="8"/>
                    <a:pt x="45" y="8"/>
                    <a:pt x="45" y="8"/>
                  </a:cubicBezTo>
                  <a:cubicBezTo>
                    <a:pt x="55" y="9"/>
                    <a:pt x="64" y="13"/>
                    <a:pt x="71" y="20"/>
                  </a:cubicBezTo>
                  <a:close/>
                  <a:moveTo>
                    <a:pt x="43" y="17"/>
                  </a:moveTo>
                  <a:cubicBezTo>
                    <a:pt x="43" y="17"/>
                    <a:pt x="43" y="17"/>
                    <a:pt x="43" y="17"/>
                  </a:cubicBezTo>
                  <a:cubicBezTo>
                    <a:pt x="42" y="17"/>
                    <a:pt x="41" y="18"/>
                    <a:pt x="41" y="19"/>
                  </a:cubicBezTo>
                  <a:cubicBezTo>
                    <a:pt x="41" y="20"/>
                    <a:pt x="42" y="21"/>
                    <a:pt x="43" y="21"/>
                  </a:cubicBezTo>
                  <a:cubicBezTo>
                    <a:pt x="50" y="22"/>
                    <a:pt x="56" y="25"/>
                    <a:pt x="61" y="30"/>
                  </a:cubicBezTo>
                  <a:cubicBezTo>
                    <a:pt x="66" y="35"/>
                    <a:pt x="68" y="41"/>
                    <a:pt x="68" y="48"/>
                  </a:cubicBezTo>
                  <a:cubicBezTo>
                    <a:pt x="68" y="50"/>
                    <a:pt x="69" y="51"/>
                    <a:pt x="70" y="51"/>
                  </a:cubicBezTo>
                  <a:cubicBezTo>
                    <a:pt x="70" y="51"/>
                    <a:pt x="70" y="51"/>
                    <a:pt x="71" y="51"/>
                  </a:cubicBezTo>
                  <a:cubicBezTo>
                    <a:pt x="72" y="51"/>
                    <a:pt x="73" y="50"/>
                    <a:pt x="73" y="48"/>
                  </a:cubicBezTo>
                  <a:cubicBezTo>
                    <a:pt x="73" y="40"/>
                    <a:pt x="70" y="32"/>
                    <a:pt x="64" y="26"/>
                  </a:cubicBezTo>
                  <a:cubicBezTo>
                    <a:pt x="59" y="20"/>
                    <a:pt x="51" y="17"/>
                    <a:pt x="43" y="17"/>
                  </a:cubicBezTo>
                  <a:close/>
                  <a:moveTo>
                    <a:pt x="77" y="14"/>
                  </a:moveTo>
                  <a:cubicBezTo>
                    <a:pt x="69" y="6"/>
                    <a:pt x="58" y="1"/>
                    <a:pt x="46" y="0"/>
                  </a:cubicBezTo>
                  <a:cubicBezTo>
                    <a:pt x="44" y="0"/>
                    <a:pt x="43" y="1"/>
                    <a:pt x="43" y="2"/>
                  </a:cubicBezTo>
                  <a:cubicBezTo>
                    <a:pt x="43" y="4"/>
                    <a:pt x="44" y="5"/>
                    <a:pt x="45" y="5"/>
                  </a:cubicBezTo>
                  <a:cubicBezTo>
                    <a:pt x="56" y="5"/>
                    <a:pt x="66" y="10"/>
                    <a:pt x="74" y="18"/>
                  </a:cubicBezTo>
                  <a:cubicBezTo>
                    <a:pt x="81" y="25"/>
                    <a:pt x="85" y="36"/>
                    <a:pt x="85" y="47"/>
                  </a:cubicBezTo>
                  <a:cubicBezTo>
                    <a:pt x="85" y="48"/>
                    <a:pt x="86" y="49"/>
                    <a:pt x="87" y="49"/>
                  </a:cubicBezTo>
                  <a:cubicBezTo>
                    <a:pt x="87" y="49"/>
                    <a:pt x="87" y="49"/>
                    <a:pt x="87" y="49"/>
                  </a:cubicBezTo>
                  <a:cubicBezTo>
                    <a:pt x="88" y="49"/>
                    <a:pt x="89" y="48"/>
                    <a:pt x="89" y="47"/>
                  </a:cubicBezTo>
                  <a:cubicBezTo>
                    <a:pt x="90" y="35"/>
                    <a:pt x="85" y="23"/>
                    <a:pt x="77" y="14"/>
                  </a:cubicBezTo>
                  <a:close/>
                  <a:moveTo>
                    <a:pt x="46" y="49"/>
                  </a:moveTo>
                  <a:cubicBezTo>
                    <a:pt x="70" y="74"/>
                    <a:pt x="70" y="74"/>
                    <a:pt x="70" y="74"/>
                  </a:cubicBezTo>
                  <a:cubicBezTo>
                    <a:pt x="68" y="75"/>
                    <a:pt x="68" y="75"/>
                    <a:pt x="68" y="75"/>
                  </a:cubicBezTo>
                  <a:cubicBezTo>
                    <a:pt x="65" y="79"/>
                    <a:pt x="61" y="81"/>
                    <a:pt x="57" y="83"/>
                  </a:cubicBezTo>
                  <a:cubicBezTo>
                    <a:pt x="66" y="103"/>
                    <a:pt x="66" y="103"/>
                    <a:pt x="66" y="103"/>
                  </a:cubicBezTo>
                  <a:cubicBezTo>
                    <a:pt x="15" y="103"/>
                    <a:pt x="15" y="103"/>
                    <a:pt x="15" y="103"/>
                  </a:cubicBezTo>
                  <a:cubicBezTo>
                    <a:pt x="24" y="81"/>
                    <a:pt x="24" y="81"/>
                    <a:pt x="24" y="81"/>
                  </a:cubicBezTo>
                  <a:cubicBezTo>
                    <a:pt x="20" y="79"/>
                    <a:pt x="17" y="77"/>
                    <a:pt x="14" y="74"/>
                  </a:cubicBezTo>
                  <a:cubicBezTo>
                    <a:pt x="0" y="58"/>
                    <a:pt x="0" y="34"/>
                    <a:pt x="16" y="20"/>
                  </a:cubicBezTo>
                  <a:cubicBezTo>
                    <a:pt x="17" y="18"/>
                    <a:pt x="17" y="18"/>
                    <a:pt x="17" y="18"/>
                  </a:cubicBezTo>
                  <a:cubicBezTo>
                    <a:pt x="41" y="43"/>
                    <a:pt x="41" y="43"/>
                    <a:pt x="41" y="43"/>
                  </a:cubicBezTo>
                  <a:cubicBezTo>
                    <a:pt x="50" y="35"/>
                    <a:pt x="50" y="35"/>
                    <a:pt x="50" y="35"/>
                  </a:cubicBezTo>
                  <a:cubicBezTo>
                    <a:pt x="51" y="34"/>
                    <a:pt x="53" y="34"/>
                    <a:pt x="54" y="35"/>
                  </a:cubicBezTo>
                  <a:cubicBezTo>
                    <a:pt x="55" y="37"/>
                    <a:pt x="55" y="37"/>
                    <a:pt x="55" y="37"/>
                  </a:cubicBezTo>
                  <a:cubicBezTo>
                    <a:pt x="56" y="38"/>
                    <a:pt x="56" y="39"/>
                    <a:pt x="55" y="40"/>
                  </a:cubicBezTo>
                  <a:lnTo>
                    <a:pt x="46" y="49"/>
                  </a:lnTo>
                  <a:close/>
                  <a:moveTo>
                    <a:pt x="64" y="74"/>
                  </a:moveTo>
                  <a:cubicBezTo>
                    <a:pt x="17" y="25"/>
                    <a:pt x="17" y="25"/>
                    <a:pt x="17" y="25"/>
                  </a:cubicBezTo>
                  <a:cubicBezTo>
                    <a:pt x="5" y="38"/>
                    <a:pt x="5" y="58"/>
                    <a:pt x="18" y="71"/>
                  </a:cubicBezTo>
                  <a:cubicBezTo>
                    <a:pt x="24" y="78"/>
                    <a:pt x="33" y="81"/>
                    <a:pt x="42" y="81"/>
                  </a:cubicBezTo>
                  <a:cubicBezTo>
                    <a:pt x="42" y="81"/>
                    <a:pt x="42" y="81"/>
                    <a:pt x="42" y="81"/>
                  </a:cubicBezTo>
                  <a:cubicBezTo>
                    <a:pt x="50" y="81"/>
                    <a:pt x="57" y="79"/>
                    <a:pt x="64" y="74"/>
                  </a:cubicBezTo>
                  <a:close/>
                  <a:moveTo>
                    <a:pt x="15" y="39"/>
                  </a:moveTo>
                  <a:cubicBezTo>
                    <a:pt x="15" y="41"/>
                    <a:pt x="16" y="42"/>
                    <a:pt x="18" y="42"/>
                  </a:cubicBezTo>
                  <a:cubicBezTo>
                    <a:pt x="20" y="42"/>
                    <a:pt x="21" y="41"/>
                    <a:pt x="21" y="39"/>
                  </a:cubicBezTo>
                  <a:cubicBezTo>
                    <a:pt x="21" y="37"/>
                    <a:pt x="20" y="35"/>
                    <a:pt x="18" y="35"/>
                  </a:cubicBezTo>
                  <a:cubicBezTo>
                    <a:pt x="16" y="35"/>
                    <a:pt x="15" y="37"/>
                    <a:pt x="15" y="39"/>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427"/>
            <p:cNvSpPr>
              <a:spLocks noEditPoints="1"/>
            </p:cNvSpPr>
            <p:nvPr userDrawn="1"/>
          </p:nvSpPr>
          <p:spPr bwMode="auto">
            <a:xfrm>
              <a:off x="5741" y="1507"/>
              <a:ext cx="193" cy="170"/>
            </a:xfrm>
            <a:custGeom>
              <a:avLst/>
              <a:gdLst>
                <a:gd name="T0" fmla="*/ 105 w 115"/>
                <a:gd name="T1" fmla="*/ 0 h 101"/>
                <a:gd name="T2" fmla="*/ 9 w 115"/>
                <a:gd name="T3" fmla="*/ 0 h 101"/>
                <a:gd name="T4" fmla="*/ 0 w 115"/>
                <a:gd name="T5" fmla="*/ 9 h 101"/>
                <a:gd name="T6" fmla="*/ 0 w 115"/>
                <a:gd name="T7" fmla="*/ 77 h 101"/>
                <a:gd name="T8" fmla="*/ 9 w 115"/>
                <a:gd name="T9" fmla="*/ 86 h 101"/>
                <a:gd name="T10" fmla="*/ 41 w 115"/>
                <a:gd name="T11" fmla="*/ 86 h 101"/>
                <a:gd name="T12" fmla="*/ 41 w 115"/>
                <a:gd name="T13" fmla="*/ 97 h 101"/>
                <a:gd name="T14" fmla="*/ 38 w 115"/>
                <a:gd name="T15" fmla="*/ 97 h 101"/>
                <a:gd name="T16" fmla="*/ 36 w 115"/>
                <a:gd name="T17" fmla="*/ 99 h 101"/>
                <a:gd name="T18" fmla="*/ 38 w 115"/>
                <a:gd name="T19" fmla="*/ 101 h 101"/>
                <a:gd name="T20" fmla="*/ 77 w 115"/>
                <a:gd name="T21" fmla="*/ 101 h 101"/>
                <a:gd name="T22" fmla="*/ 79 w 115"/>
                <a:gd name="T23" fmla="*/ 99 h 101"/>
                <a:gd name="T24" fmla="*/ 77 w 115"/>
                <a:gd name="T25" fmla="*/ 97 h 101"/>
                <a:gd name="T26" fmla="*/ 74 w 115"/>
                <a:gd name="T27" fmla="*/ 97 h 101"/>
                <a:gd name="T28" fmla="*/ 74 w 115"/>
                <a:gd name="T29" fmla="*/ 86 h 101"/>
                <a:gd name="T30" fmla="*/ 105 w 115"/>
                <a:gd name="T31" fmla="*/ 86 h 101"/>
                <a:gd name="T32" fmla="*/ 115 w 115"/>
                <a:gd name="T33" fmla="*/ 77 h 101"/>
                <a:gd name="T34" fmla="*/ 115 w 115"/>
                <a:gd name="T35" fmla="*/ 9 h 101"/>
                <a:gd name="T36" fmla="*/ 105 w 115"/>
                <a:gd name="T37" fmla="*/ 0 h 101"/>
                <a:gd name="T38" fmla="*/ 9 w 115"/>
                <a:gd name="T39" fmla="*/ 5 h 101"/>
                <a:gd name="T40" fmla="*/ 105 w 115"/>
                <a:gd name="T41" fmla="*/ 5 h 101"/>
                <a:gd name="T42" fmla="*/ 110 w 115"/>
                <a:gd name="T43" fmla="*/ 9 h 101"/>
                <a:gd name="T44" fmla="*/ 110 w 115"/>
                <a:gd name="T45" fmla="*/ 62 h 101"/>
                <a:gd name="T46" fmla="*/ 5 w 115"/>
                <a:gd name="T47" fmla="*/ 62 h 101"/>
                <a:gd name="T48" fmla="*/ 5 w 115"/>
                <a:gd name="T49" fmla="*/ 9 h 101"/>
                <a:gd name="T50" fmla="*/ 9 w 115"/>
                <a:gd name="T51" fmla="*/ 5 h 101"/>
                <a:gd name="T52" fmla="*/ 105 w 115"/>
                <a:gd name="T53" fmla="*/ 82 h 101"/>
                <a:gd name="T54" fmla="*/ 9 w 115"/>
                <a:gd name="T55" fmla="*/ 82 h 101"/>
                <a:gd name="T56" fmla="*/ 5 w 115"/>
                <a:gd name="T57" fmla="*/ 77 h 101"/>
                <a:gd name="T58" fmla="*/ 5 w 115"/>
                <a:gd name="T59" fmla="*/ 65 h 101"/>
                <a:gd name="T60" fmla="*/ 110 w 115"/>
                <a:gd name="T61" fmla="*/ 65 h 101"/>
                <a:gd name="T62" fmla="*/ 110 w 115"/>
                <a:gd name="T63" fmla="*/ 77 h 101"/>
                <a:gd name="T64" fmla="*/ 105 w 115"/>
                <a:gd name="T65" fmla="*/ 82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5" h="101">
                  <a:moveTo>
                    <a:pt x="105" y="0"/>
                  </a:moveTo>
                  <a:cubicBezTo>
                    <a:pt x="9" y="0"/>
                    <a:pt x="9" y="0"/>
                    <a:pt x="9" y="0"/>
                  </a:cubicBezTo>
                  <a:cubicBezTo>
                    <a:pt x="4" y="0"/>
                    <a:pt x="0" y="4"/>
                    <a:pt x="0" y="9"/>
                  </a:cubicBezTo>
                  <a:cubicBezTo>
                    <a:pt x="0" y="77"/>
                    <a:pt x="0" y="77"/>
                    <a:pt x="0" y="77"/>
                  </a:cubicBezTo>
                  <a:cubicBezTo>
                    <a:pt x="0" y="82"/>
                    <a:pt x="4" y="86"/>
                    <a:pt x="9" y="86"/>
                  </a:cubicBezTo>
                  <a:cubicBezTo>
                    <a:pt x="41" y="86"/>
                    <a:pt x="41" y="86"/>
                    <a:pt x="41" y="86"/>
                  </a:cubicBezTo>
                  <a:cubicBezTo>
                    <a:pt x="41" y="97"/>
                    <a:pt x="41" y="97"/>
                    <a:pt x="41" y="97"/>
                  </a:cubicBezTo>
                  <a:cubicBezTo>
                    <a:pt x="38" y="97"/>
                    <a:pt x="38" y="97"/>
                    <a:pt x="38" y="97"/>
                  </a:cubicBezTo>
                  <a:cubicBezTo>
                    <a:pt x="36" y="97"/>
                    <a:pt x="36" y="97"/>
                    <a:pt x="36" y="99"/>
                  </a:cubicBezTo>
                  <a:cubicBezTo>
                    <a:pt x="36" y="100"/>
                    <a:pt x="36" y="101"/>
                    <a:pt x="38" y="101"/>
                  </a:cubicBezTo>
                  <a:cubicBezTo>
                    <a:pt x="77" y="101"/>
                    <a:pt x="77" y="101"/>
                    <a:pt x="77" y="101"/>
                  </a:cubicBezTo>
                  <a:cubicBezTo>
                    <a:pt x="78" y="101"/>
                    <a:pt x="79" y="100"/>
                    <a:pt x="79" y="99"/>
                  </a:cubicBezTo>
                  <a:cubicBezTo>
                    <a:pt x="79" y="97"/>
                    <a:pt x="78" y="97"/>
                    <a:pt x="77" y="97"/>
                  </a:cubicBezTo>
                  <a:cubicBezTo>
                    <a:pt x="74" y="97"/>
                    <a:pt x="74" y="97"/>
                    <a:pt x="74" y="97"/>
                  </a:cubicBezTo>
                  <a:cubicBezTo>
                    <a:pt x="74" y="86"/>
                    <a:pt x="74" y="86"/>
                    <a:pt x="74" y="86"/>
                  </a:cubicBezTo>
                  <a:cubicBezTo>
                    <a:pt x="105" y="86"/>
                    <a:pt x="105" y="86"/>
                    <a:pt x="105" y="86"/>
                  </a:cubicBezTo>
                  <a:cubicBezTo>
                    <a:pt x="111" y="86"/>
                    <a:pt x="115" y="82"/>
                    <a:pt x="115" y="77"/>
                  </a:cubicBezTo>
                  <a:cubicBezTo>
                    <a:pt x="115" y="9"/>
                    <a:pt x="115" y="9"/>
                    <a:pt x="115" y="9"/>
                  </a:cubicBezTo>
                  <a:cubicBezTo>
                    <a:pt x="115" y="4"/>
                    <a:pt x="111" y="0"/>
                    <a:pt x="105" y="0"/>
                  </a:cubicBezTo>
                  <a:close/>
                  <a:moveTo>
                    <a:pt x="9" y="5"/>
                  </a:moveTo>
                  <a:cubicBezTo>
                    <a:pt x="105" y="5"/>
                    <a:pt x="105" y="5"/>
                    <a:pt x="105" y="5"/>
                  </a:cubicBezTo>
                  <a:cubicBezTo>
                    <a:pt x="108" y="5"/>
                    <a:pt x="110" y="7"/>
                    <a:pt x="110" y="9"/>
                  </a:cubicBezTo>
                  <a:cubicBezTo>
                    <a:pt x="110" y="62"/>
                    <a:pt x="110" y="62"/>
                    <a:pt x="110" y="62"/>
                  </a:cubicBezTo>
                  <a:cubicBezTo>
                    <a:pt x="5" y="62"/>
                    <a:pt x="5" y="62"/>
                    <a:pt x="5" y="62"/>
                  </a:cubicBezTo>
                  <a:cubicBezTo>
                    <a:pt x="5" y="9"/>
                    <a:pt x="5" y="9"/>
                    <a:pt x="5" y="9"/>
                  </a:cubicBezTo>
                  <a:cubicBezTo>
                    <a:pt x="5" y="7"/>
                    <a:pt x="7" y="5"/>
                    <a:pt x="9" y="5"/>
                  </a:cubicBezTo>
                  <a:close/>
                  <a:moveTo>
                    <a:pt x="105" y="82"/>
                  </a:moveTo>
                  <a:cubicBezTo>
                    <a:pt x="9" y="82"/>
                    <a:pt x="9" y="82"/>
                    <a:pt x="9" y="82"/>
                  </a:cubicBezTo>
                  <a:cubicBezTo>
                    <a:pt x="7" y="82"/>
                    <a:pt x="5" y="80"/>
                    <a:pt x="5" y="77"/>
                  </a:cubicBezTo>
                  <a:cubicBezTo>
                    <a:pt x="5" y="65"/>
                    <a:pt x="5" y="65"/>
                    <a:pt x="5" y="65"/>
                  </a:cubicBezTo>
                  <a:cubicBezTo>
                    <a:pt x="110" y="65"/>
                    <a:pt x="110" y="65"/>
                    <a:pt x="110" y="65"/>
                  </a:cubicBezTo>
                  <a:cubicBezTo>
                    <a:pt x="110" y="77"/>
                    <a:pt x="110" y="77"/>
                    <a:pt x="110" y="77"/>
                  </a:cubicBezTo>
                  <a:cubicBezTo>
                    <a:pt x="110" y="80"/>
                    <a:pt x="108" y="82"/>
                    <a:pt x="105" y="82"/>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Oval 428"/>
            <p:cNvSpPr>
              <a:spLocks noChangeArrowheads="1"/>
            </p:cNvSpPr>
            <p:nvPr userDrawn="1"/>
          </p:nvSpPr>
          <p:spPr bwMode="auto">
            <a:xfrm>
              <a:off x="5831" y="1625"/>
              <a:ext cx="10" cy="10"/>
            </a:xfrm>
            <a:prstGeom prst="ellipse">
              <a:avLst/>
            </a:pr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429"/>
            <p:cNvSpPr>
              <a:spLocks noEditPoints="1"/>
            </p:cNvSpPr>
            <p:nvPr userDrawn="1"/>
          </p:nvSpPr>
          <p:spPr bwMode="auto">
            <a:xfrm>
              <a:off x="3914" y="437"/>
              <a:ext cx="193" cy="168"/>
            </a:xfrm>
            <a:custGeom>
              <a:avLst/>
              <a:gdLst>
                <a:gd name="T0" fmla="*/ 105 w 115"/>
                <a:gd name="T1" fmla="*/ 0 h 100"/>
                <a:gd name="T2" fmla="*/ 9 w 115"/>
                <a:gd name="T3" fmla="*/ 0 h 100"/>
                <a:gd name="T4" fmla="*/ 0 w 115"/>
                <a:gd name="T5" fmla="*/ 9 h 100"/>
                <a:gd name="T6" fmla="*/ 0 w 115"/>
                <a:gd name="T7" fmla="*/ 77 h 100"/>
                <a:gd name="T8" fmla="*/ 9 w 115"/>
                <a:gd name="T9" fmla="*/ 86 h 100"/>
                <a:gd name="T10" fmla="*/ 41 w 115"/>
                <a:gd name="T11" fmla="*/ 86 h 100"/>
                <a:gd name="T12" fmla="*/ 41 w 115"/>
                <a:gd name="T13" fmla="*/ 96 h 100"/>
                <a:gd name="T14" fmla="*/ 38 w 115"/>
                <a:gd name="T15" fmla="*/ 96 h 100"/>
                <a:gd name="T16" fmla="*/ 36 w 115"/>
                <a:gd name="T17" fmla="*/ 98 h 100"/>
                <a:gd name="T18" fmla="*/ 38 w 115"/>
                <a:gd name="T19" fmla="*/ 100 h 100"/>
                <a:gd name="T20" fmla="*/ 77 w 115"/>
                <a:gd name="T21" fmla="*/ 100 h 100"/>
                <a:gd name="T22" fmla="*/ 79 w 115"/>
                <a:gd name="T23" fmla="*/ 98 h 100"/>
                <a:gd name="T24" fmla="*/ 77 w 115"/>
                <a:gd name="T25" fmla="*/ 96 h 100"/>
                <a:gd name="T26" fmla="*/ 74 w 115"/>
                <a:gd name="T27" fmla="*/ 96 h 100"/>
                <a:gd name="T28" fmla="*/ 74 w 115"/>
                <a:gd name="T29" fmla="*/ 86 h 100"/>
                <a:gd name="T30" fmla="*/ 105 w 115"/>
                <a:gd name="T31" fmla="*/ 86 h 100"/>
                <a:gd name="T32" fmla="*/ 115 w 115"/>
                <a:gd name="T33" fmla="*/ 77 h 100"/>
                <a:gd name="T34" fmla="*/ 115 w 115"/>
                <a:gd name="T35" fmla="*/ 9 h 100"/>
                <a:gd name="T36" fmla="*/ 105 w 115"/>
                <a:gd name="T37" fmla="*/ 0 h 100"/>
                <a:gd name="T38" fmla="*/ 9 w 115"/>
                <a:gd name="T39" fmla="*/ 4 h 100"/>
                <a:gd name="T40" fmla="*/ 105 w 115"/>
                <a:gd name="T41" fmla="*/ 4 h 100"/>
                <a:gd name="T42" fmla="*/ 110 w 115"/>
                <a:gd name="T43" fmla="*/ 9 h 100"/>
                <a:gd name="T44" fmla="*/ 110 w 115"/>
                <a:gd name="T45" fmla="*/ 61 h 100"/>
                <a:gd name="T46" fmla="*/ 5 w 115"/>
                <a:gd name="T47" fmla="*/ 61 h 100"/>
                <a:gd name="T48" fmla="*/ 5 w 115"/>
                <a:gd name="T49" fmla="*/ 9 h 100"/>
                <a:gd name="T50" fmla="*/ 9 w 115"/>
                <a:gd name="T51" fmla="*/ 4 h 100"/>
                <a:gd name="T52" fmla="*/ 105 w 115"/>
                <a:gd name="T53" fmla="*/ 82 h 100"/>
                <a:gd name="T54" fmla="*/ 9 w 115"/>
                <a:gd name="T55" fmla="*/ 82 h 100"/>
                <a:gd name="T56" fmla="*/ 5 w 115"/>
                <a:gd name="T57" fmla="*/ 77 h 100"/>
                <a:gd name="T58" fmla="*/ 5 w 115"/>
                <a:gd name="T59" fmla="*/ 65 h 100"/>
                <a:gd name="T60" fmla="*/ 110 w 115"/>
                <a:gd name="T61" fmla="*/ 65 h 100"/>
                <a:gd name="T62" fmla="*/ 110 w 115"/>
                <a:gd name="T63" fmla="*/ 77 h 100"/>
                <a:gd name="T64" fmla="*/ 105 w 115"/>
                <a:gd name="T65" fmla="*/ 8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5" h="100">
                  <a:moveTo>
                    <a:pt x="105" y="0"/>
                  </a:moveTo>
                  <a:cubicBezTo>
                    <a:pt x="9" y="0"/>
                    <a:pt x="9" y="0"/>
                    <a:pt x="9" y="0"/>
                  </a:cubicBezTo>
                  <a:cubicBezTo>
                    <a:pt x="4" y="0"/>
                    <a:pt x="0" y="4"/>
                    <a:pt x="0" y="9"/>
                  </a:cubicBezTo>
                  <a:cubicBezTo>
                    <a:pt x="0" y="77"/>
                    <a:pt x="0" y="77"/>
                    <a:pt x="0" y="77"/>
                  </a:cubicBezTo>
                  <a:cubicBezTo>
                    <a:pt x="0" y="82"/>
                    <a:pt x="4" y="86"/>
                    <a:pt x="9" y="86"/>
                  </a:cubicBezTo>
                  <a:cubicBezTo>
                    <a:pt x="41" y="86"/>
                    <a:pt x="41" y="86"/>
                    <a:pt x="41" y="86"/>
                  </a:cubicBezTo>
                  <a:cubicBezTo>
                    <a:pt x="41" y="96"/>
                    <a:pt x="41" y="96"/>
                    <a:pt x="41" y="96"/>
                  </a:cubicBezTo>
                  <a:cubicBezTo>
                    <a:pt x="38" y="96"/>
                    <a:pt x="38" y="96"/>
                    <a:pt x="38" y="96"/>
                  </a:cubicBezTo>
                  <a:cubicBezTo>
                    <a:pt x="36" y="96"/>
                    <a:pt x="36" y="97"/>
                    <a:pt x="36" y="98"/>
                  </a:cubicBezTo>
                  <a:cubicBezTo>
                    <a:pt x="36" y="99"/>
                    <a:pt x="36" y="100"/>
                    <a:pt x="38" y="100"/>
                  </a:cubicBezTo>
                  <a:cubicBezTo>
                    <a:pt x="77" y="100"/>
                    <a:pt x="77" y="100"/>
                    <a:pt x="77" y="100"/>
                  </a:cubicBezTo>
                  <a:cubicBezTo>
                    <a:pt x="78" y="100"/>
                    <a:pt x="79" y="99"/>
                    <a:pt x="79" y="98"/>
                  </a:cubicBezTo>
                  <a:cubicBezTo>
                    <a:pt x="79" y="97"/>
                    <a:pt x="78" y="96"/>
                    <a:pt x="77" y="96"/>
                  </a:cubicBezTo>
                  <a:cubicBezTo>
                    <a:pt x="74" y="96"/>
                    <a:pt x="74" y="96"/>
                    <a:pt x="74" y="96"/>
                  </a:cubicBezTo>
                  <a:cubicBezTo>
                    <a:pt x="74" y="86"/>
                    <a:pt x="74" y="86"/>
                    <a:pt x="74" y="86"/>
                  </a:cubicBezTo>
                  <a:cubicBezTo>
                    <a:pt x="105" y="86"/>
                    <a:pt x="105" y="86"/>
                    <a:pt x="105" y="86"/>
                  </a:cubicBezTo>
                  <a:cubicBezTo>
                    <a:pt x="111" y="86"/>
                    <a:pt x="115" y="82"/>
                    <a:pt x="115" y="77"/>
                  </a:cubicBezTo>
                  <a:cubicBezTo>
                    <a:pt x="115" y="9"/>
                    <a:pt x="115" y="9"/>
                    <a:pt x="115" y="9"/>
                  </a:cubicBezTo>
                  <a:cubicBezTo>
                    <a:pt x="115" y="4"/>
                    <a:pt x="111" y="0"/>
                    <a:pt x="105" y="0"/>
                  </a:cubicBezTo>
                  <a:close/>
                  <a:moveTo>
                    <a:pt x="9" y="4"/>
                  </a:moveTo>
                  <a:cubicBezTo>
                    <a:pt x="105" y="4"/>
                    <a:pt x="105" y="4"/>
                    <a:pt x="105" y="4"/>
                  </a:cubicBezTo>
                  <a:cubicBezTo>
                    <a:pt x="108" y="4"/>
                    <a:pt x="110" y="6"/>
                    <a:pt x="110" y="9"/>
                  </a:cubicBezTo>
                  <a:cubicBezTo>
                    <a:pt x="110" y="61"/>
                    <a:pt x="110" y="61"/>
                    <a:pt x="110" y="61"/>
                  </a:cubicBezTo>
                  <a:cubicBezTo>
                    <a:pt x="5" y="61"/>
                    <a:pt x="5" y="61"/>
                    <a:pt x="5" y="61"/>
                  </a:cubicBezTo>
                  <a:cubicBezTo>
                    <a:pt x="5" y="9"/>
                    <a:pt x="5" y="9"/>
                    <a:pt x="5" y="9"/>
                  </a:cubicBezTo>
                  <a:cubicBezTo>
                    <a:pt x="5" y="6"/>
                    <a:pt x="7" y="4"/>
                    <a:pt x="9" y="4"/>
                  </a:cubicBezTo>
                  <a:close/>
                  <a:moveTo>
                    <a:pt x="105" y="82"/>
                  </a:moveTo>
                  <a:cubicBezTo>
                    <a:pt x="9" y="82"/>
                    <a:pt x="9" y="82"/>
                    <a:pt x="9" y="82"/>
                  </a:cubicBezTo>
                  <a:cubicBezTo>
                    <a:pt x="7" y="82"/>
                    <a:pt x="5" y="79"/>
                    <a:pt x="5" y="77"/>
                  </a:cubicBezTo>
                  <a:cubicBezTo>
                    <a:pt x="5" y="65"/>
                    <a:pt x="5" y="65"/>
                    <a:pt x="5" y="65"/>
                  </a:cubicBezTo>
                  <a:cubicBezTo>
                    <a:pt x="110" y="65"/>
                    <a:pt x="110" y="65"/>
                    <a:pt x="110" y="65"/>
                  </a:cubicBezTo>
                  <a:cubicBezTo>
                    <a:pt x="110" y="77"/>
                    <a:pt x="110" y="77"/>
                    <a:pt x="110" y="77"/>
                  </a:cubicBezTo>
                  <a:cubicBezTo>
                    <a:pt x="110" y="79"/>
                    <a:pt x="108" y="82"/>
                    <a:pt x="105" y="82"/>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Oval 430"/>
            <p:cNvSpPr>
              <a:spLocks noChangeArrowheads="1"/>
            </p:cNvSpPr>
            <p:nvPr userDrawn="1"/>
          </p:nvSpPr>
          <p:spPr bwMode="auto">
            <a:xfrm>
              <a:off x="4005" y="555"/>
              <a:ext cx="10" cy="10"/>
            </a:xfrm>
            <a:prstGeom prst="ellipse">
              <a:avLst/>
            </a:pr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431"/>
            <p:cNvSpPr>
              <a:spLocks/>
            </p:cNvSpPr>
            <p:nvPr userDrawn="1"/>
          </p:nvSpPr>
          <p:spPr bwMode="auto">
            <a:xfrm>
              <a:off x="6019" y="2265"/>
              <a:ext cx="146" cy="44"/>
            </a:xfrm>
            <a:custGeom>
              <a:avLst/>
              <a:gdLst>
                <a:gd name="T0" fmla="*/ 0 w 87"/>
                <a:gd name="T1" fmla="*/ 9 h 26"/>
                <a:gd name="T2" fmla="*/ 0 w 87"/>
                <a:gd name="T3" fmla="*/ 26 h 26"/>
                <a:gd name="T4" fmla="*/ 87 w 87"/>
                <a:gd name="T5" fmla="*/ 26 h 26"/>
                <a:gd name="T6" fmla="*/ 87 w 87"/>
                <a:gd name="T7" fmla="*/ 9 h 26"/>
                <a:gd name="T8" fmla="*/ 0 w 87"/>
                <a:gd name="T9" fmla="*/ 9 h 26"/>
              </a:gdLst>
              <a:ahLst/>
              <a:cxnLst>
                <a:cxn ang="0">
                  <a:pos x="T0" y="T1"/>
                </a:cxn>
                <a:cxn ang="0">
                  <a:pos x="T2" y="T3"/>
                </a:cxn>
                <a:cxn ang="0">
                  <a:pos x="T4" y="T5"/>
                </a:cxn>
                <a:cxn ang="0">
                  <a:pos x="T6" y="T7"/>
                </a:cxn>
                <a:cxn ang="0">
                  <a:pos x="T8" y="T9"/>
                </a:cxn>
              </a:cxnLst>
              <a:rect l="0" t="0" r="r" b="b"/>
              <a:pathLst>
                <a:path w="87" h="26">
                  <a:moveTo>
                    <a:pt x="0" y="9"/>
                  </a:moveTo>
                  <a:cubicBezTo>
                    <a:pt x="0" y="26"/>
                    <a:pt x="0" y="26"/>
                    <a:pt x="0" y="26"/>
                  </a:cubicBezTo>
                  <a:cubicBezTo>
                    <a:pt x="87" y="26"/>
                    <a:pt x="87" y="26"/>
                    <a:pt x="87" y="26"/>
                  </a:cubicBezTo>
                  <a:cubicBezTo>
                    <a:pt x="87" y="9"/>
                    <a:pt x="87" y="9"/>
                    <a:pt x="87" y="9"/>
                  </a:cubicBezTo>
                  <a:cubicBezTo>
                    <a:pt x="55" y="0"/>
                    <a:pt x="29" y="0"/>
                    <a:pt x="0" y="9"/>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Rectangle 432"/>
            <p:cNvSpPr>
              <a:spLocks noChangeArrowheads="1"/>
            </p:cNvSpPr>
            <p:nvPr userDrawn="1"/>
          </p:nvSpPr>
          <p:spPr bwMode="auto">
            <a:xfrm>
              <a:off x="6019" y="2324"/>
              <a:ext cx="146" cy="32"/>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433"/>
            <p:cNvSpPr>
              <a:spLocks/>
            </p:cNvSpPr>
            <p:nvPr userDrawn="1"/>
          </p:nvSpPr>
          <p:spPr bwMode="auto">
            <a:xfrm>
              <a:off x="6019" y="2370"/>
              <a:ext cx="146" cy="43"/>
            </a:xfrm>
            <a:custGeom>
              <a:avLst/>
              <a:gdLst>
                <a:gd name="T0" fmla="*/ 0 w 87"/>
                <a:gd name="T1" fmla="*/ 17 h 26"/>
                <a:gd name="T2" fmla="*/ 87 w 87"/>
                <a:gd name="T3" fmla="*/ 17 h 26"/>
                <a:gd name="T4" fmla="*/ 87 w 87"/>
                <a:gd name="T5" fmla="*/ 0 h 26"/>
                <a:gd name="T6" fmla="*/ 0 w 87"/>
                <a:gd name="T7" fmla="*/ 0 h 26"/>
                <a:gd name="T8" fmla="*/ 0 w 87"/>
                <a:gd name="T9" fmla="*/ 17 h 26"/>
              </a:gdLst>
              <a:ahLst/>
              <a:cxnLst>
                <a:cxn ang="0">
                  <a:pos x="T0" y="T1"/>
                </a:cxn>
                <a:cxn ang="0">
                  <a:pos x="T2" y="T3"/>
                </a:cxn>
                <a:cxn ang="0">
                  <a:pos x="T4" y="T5"/>
                </a:cxn>
                <a:cxn ang="0">
                  <a:pos x="T6" y="T7"/>
                </a:cxn>
                <a:cxn ang="0">
                  <a:pos x="T8" y="T9"/>
                </a:cxn>
              </a:cxnLst>
              <a:rect l="0" t="0" r="r" b="b"/>
              <a:pathLst>
                <a:path w="87" h="26">
                  <a:moveTo>
                    <a:pt x="0" y="17"/>
                  </a:moveTo>
                  <a:cubicBezTo>
                    <a:pt x="32" y="26"/>
                    <a:pt x="58" y="26"/>
                    <a:pt x="87" y="17"/>
                  </a:cubicBezTo>
                  <a:cubicBezTo>
                    <a:pt x="87" y="0"/>
                    <a:pt x="87" y="0"/>
                    <a:pt x="87" y="0"/>
                  </a:cubicBezTo>
                  <a:cubicBezTo>
                    <a:pt x="0" y="0"/>
                    <a:pt x="0" y="0"/>
                    <a:pt x="0" y="0"/>
                  </a:cubicBezTo>
                  <a:lnTo>
                    <a:pt x="0" y="17"/>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434"/>
            <p:cNvSpPr>
              <a:spLocks noEditPoints="1"/>
            </p:cNvSpPr>
            <p:nvPr userDrawn="1"/>
          </p:nvSpPr>
          <p:spPr bwMode="auto">
            <a:xfrm>
              <a:off x="5348" y="518"/>
              <a:ext cx="156" cy="154"/>
            </a:xfrm>
            <a:custGeom>
              <a:avLst/>
              <a:gdLst>
                <a:gd name="T0" fmla="*/ 92 w 93"/>
                <a:gd name="T1" fmla="*/ 51 h 92"/>
                <a:gd name="T2" fmla="*/ 93 w 93"/>
                <a:gd name="T3" fmla="*/ 43 h 92"/>
                <a:gd name="T4" fmla="*/ 83 w 93"/>
                <a:gd name="T5" fmla="*/ 37 h 92"/>
                <a:gd name="T6" fmla="*/ 89 w 93"/>
                <a:gd name="T7" fmla="*/ 28 h 92"/>
                <a:gd name="T8" fmla="*/ 85 w 93"/>
                <a:gd name="T9" fmla="*/ 20 h 92"/>
                <a:gd name="T10" fmla="*/ 71 w 93"/>
                <a:gd name="T11" fmla="*/ 18 h 92"/>
                <a:gd name="T12" fmla="*/ 71 w 93"/>
                <a:gd name="T13" fmla="*/ 7 h 92"/>
                <a:gd name="T14" fmla="*/ 60 w 93"/>
                <a:gd name="T15" fmla="*/ 11 h 92"/>
                <a:gd name="T16" fmla="*/ 52 w 93"/>
                <a:gd name="T17" fmla="*/ 0 h 92"/>
                <a:gd name="T18" fmla="*/ 44 w 93"/>
                <a:gd name="T19" fmla="*/ 0 h 92"/>
                <a:gd name="T20" fmla="*/ 38 w 93"/>
                <a:gd name="T21" fmla="*/ 9 h 92"/>
                <a:gd name="T22" fmla="*/ 28 w 93"/>
                <a:gd name="T23" fmla="*/ 4 h 92"/>
                <a:gd name="T24" fmla="*/ 21 w 93"/>
                <a:gd name="T25" fmla="*/ 8 h 92"/>
                <a:gd name="T26" fmla="*/ 18 w 93"/>
                <a:gd name="T27" fmla="*/ 21 h 92"/>
                <a:gd name="T28" fmla="*/ 7 w 93"/>
                <a:gd name="T29" fmla="*/ 22 h 92"/>
                <a:gd name="T30" fmla="*/ 11 w 93"/>
                <a:gd name="T31" fmla="*/ 32 h 92"/>
                <a:gd name="T32" fmla="*/ 1 w 93"/>
                <a:gd name="T33" fmla="*/ 41 h 92"/>
                <a:gd name="T34" fmla="*/ 1 w 93"/>
                <a:gd name="T35" fmla="*/ 49 h 92"/>
                <a:gd name="T36" fmla="*/ 10 w 93"/>
                <a:gd name="T37" fmla="*/ 55 h 92"/>
                <a:gd name="T38" fmla="*/ 4 w 93"/>
                <a:gd name="T39" fmla="*/ 64 h 92"/>
                <a:gd name="T40" fmla="*/ 8 w 93"/>
                <a:gd name="T41" fmla="*/ 71 h 92"/>
                <a:gd name="T42" fmla="*/ 22 w 93"/>
                <a:gd name="T43" fmla="*/ 74 h 92"/>
                <a:gd name="T44" fmla="*/ 22 w 93"/>
                <a:gd name="T45" fmla="*/ 85 h 92"/>
                <a:gd name="T46" fmla="*/ 33 w 93"/>
                <a:gd name="T47" fmla="*/ 81 h 92"/>
                <a:gd name="T48" fmla="*/ 41 w 93"/>
                <a:gd name="T49" fmla="*/ 92 h 92"/>
                <a:gd name="T50" fmla="*/ 50 w 93"/>
                <a:gd name="T51" fmla="*/ 92 h 92"/>
                <a:gd name="T52" fmla="*/ 55 w 93"/>
                <a:gd name="T53" fmla="*/ 83 h 92"/>
                <a:gd name="T54" fmla="*/ 65 w 93"/>
                <a:gd name="T55" fmla="*/ 88 h 92"/>
                <a:gd name="T56" fmla="*/ 72 w 93"/>
                <a:gd name="T57" fmla="*/ 84 h 92"/>
                <a:gd name="T58" fmla="*/ 75 w 93"/>
                <a:gd name="T59" fmla="*/ 71 h 92"/>
                <a:gd name="T60" fmla="*/ 86 w 93"/>
                <a:gd name="T61" fmla="*/ 70 h 92"/>
                <a:gd name="T62" fmla="*/ 82 w 93"/>
                <a:gd name="T63" fmla="*/ 60 h 92"/>
                <a:gd name="T64" fmla="*/ 76 w 93"/>
                <a:gd name="T65" fmla="*/ 47 h 92"/>
                <a:gd name="T66" fmla="*/ 17 w 93"/>
                <a:gd name="T67" fmla="*/ 45 h 92"/>
                <a:gd name="T68" fmla="*/ 76 w 93"/>
                <a:gd name="T69" fmla="*/ 47 h 92"/>
                <a:gd name="T70" fmla="*/ 51 w 93"/>
                <a:gd name="T71" fmla="*/ 53 h 92"/>
                <a:gd name="T72" fmla="*/ 43 w 93"/>
                <a:gd name="T73" fmla="*/ 39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3" h="92">
                  <a:moveTo>
                    <a:pt x="83" y="53"/>
                  </a:moveTo>
                  <a:cubicBezTo>
                    <a:pt x="88" y="52"/>
                    <a:pt x="92" y="51"/>
                    <a:pt x="92" y="51"/>
                  </a:cubicBezTo>
                  <a:cubicBezTo>
                    <a:pt x="92" y="50"/>
                    <a:pt x="93" y="49"/>
                    <a:pt x="93" y="47"/>
                  </a:cubicBezTo>
                  <a:cubicBezTo>
                    <a:pt x="93" y="46"/>
                    <a:pt x="93" y="44"/>
                    <a:pt x="93" y="43"/>
                  </a:cubicBezTo>
                  <a:cubicBezTo>
                    <a:pt x="84" y="40"/>
                    <a:pt x="84" y="40"/>
                    <a:pt x="84" y="40"/>
                  </a:cubicBezTo>
                  <a:cubicBezTo>
                    <a:pt x="84" y="39"/>
                    <a:pt x="83" y="38"/>
                    <a:pt x="83" y="37"/>
                  </a:cubicBezTo>
                  <a:cubicBezTo>
                    <a:pt x="83" y="36"/>
                    <a:pt x="83" y="35"/>
                    <a:pt x="82" y="34"/>
                  </a:cubicBezTo>
                  <a:cubicBezTo>
                    <a:pt x="85" y="31"/>
                    <a:pt x="89" y="28"/>
                    <a:pt x="89" y="28"/>
                  </a:cubicBezTo>
                  <a:cubicBezTo>
                    <a:pt x="88" y="26"/>
                    <a:pt x="88" y="25"/>
                    <a:pt x="87" y="24"/>
                  </a:cubicBezTo>
                  <a:cubicBezTo>
                    <a:pt x="86" y="23"/>
                    <a:pt x="86" y="21"/>
                    <a:pt x="85" y="20"/>
                  </a:cubicBezTo>
                  <a:cubicBezTo>
                    <a:pt x="76" y="22"/>
                    <a:pt x="76" y="22"/>
                    <a:pt x="76" y="22"/>
                  </a:cubicBezTo>
                  <a:cubicBezTo>
                    <a:pt x="75" y="21"/>
                    <a:pt x="73" y="19"/>
                    <a:pt x="71" y="18"/>
                  </a:cubicBezTo>
                  <a:cubicBezTo>
                    <a:pt x="73" y="14"/>
                    <a:pt x="74" y="9"/>
                    <a:pt x="74" y="9"/>
                  </a:cubicBezTo>
                  <a:cubicBezTo>
                    <a:pt x="73" y="8"/>
                    <a:pt x="72" y="7"/>
                    <a:pt x="71" y="7"/>
                  </a:cubicBezTo>
                  <a:cubicBezTo>
                    <a:pt x="69" y="6"/>
                    <a:pt x="68" y="5"/>
                    <a:pt x="67" y="5"/>
                  </a:cubicBezTo>
                  <a:cubicBezTo>
                    <a:pt x="60" y="11"/>
                    <a:pt x="60" y="11"/>
                    <a:pt x="60" y="11"/>
                  </a:cubicBezTo>
                  <a:cubicBezTo>
                    <a:pt x="58" y="10"/>
                    <a:pt x="56" y="9"/>
                    <a:pt x="54" y="9"/>
                  </a:cubicBezTo>
                  <a:cubicBezTo>
                    <a:pt x="53" y="5"/>
                    <a:pt x="52" y="0"/>
                    <a:pt x="52" y="0"/>
                  </a:cubicBezTo>
                  <a:cubicBezTo>
                    <a:pt x="51" y="0"/>
                    <a:pt x="49" y="0"/>
                    <a:pt x="48" y="0"/>
                  </a:cubicBezTo>
                  <a:cubicBezTo>
                    <a:pt x="46" y="0"/>
                    <a:pt x="45" y="0"/>
                    <a:pt x="44" y="0"/>
                  </a:cubicBezTo>
                  <a:cubicBezTo>
                    <a:pt x="41" y="9"/>
                    <a:pt x="41" y="9"/>
                    <a:pt x="41" y="9"/>
                  </a:cubicBezTo>
                  <a:cubicBezTo>
                    <a:pt x="40" y="9"/>
                    <a:pt x="39" y="9"/>
                    <a:pt x="38" y="9"/>
                  </a:cubicBezTo>
                  <a:cubicBezTo>
                    <a:pt x="37" y="10"/>
                    <a:pt x="36" y="10"/>
                    <a:pt x="35" y="10"/>
                  </a:cubicBezTo>
                  <a:cubicBezTo>
                    <a:pt x="32" y="7"/>
                    <a:pt x="28" y="4"/>
                    <a:pt x="28" y="4"/>
                  </a:cubicBezTo>
                  <a:cubicBezTo>
                    <a:pt x="27" y="4"/>
                    <a:pt x="26" y="5"/>
                    <a:pt x="25" y="5"/>
                  </a:cubicBezTo>
                  <a:cubicBezTo>
                    <a:pt x="23" y="6"/>
                    <a:pt x="22" y="7"/>
                    <a:pt x="21" y="8"/>
                  </a:cubicBezTo>
                  <a:cubicBezTo>
                    <a:pt x="23" y="16"/>
                    <a:pt x="23" y="16"/>
                    <a:pt x="23" y="16"/>
                  </a:cubicBezTo>
                  <a:cubicBezTo>
                    <a:pt x="21" y="18"/>
                    <a:pt x="20" y="19"/>
                    <a:pt x="18" y="21"/>
                  </a:cubicBezTo>
                  <a:cubicBezTo>
                    <a:pt x="14" y="20"/>
                    <a:pt x="10" y="18"/>
                    <a:pt x="10" y="18"/>
                  </a:cubicBezTo>
                  <a:cubicBezTo>
                    <a:pt x="9" y="20"/>
                    <a:pt x="8" y="21"/>
                    <a:pt x="7" y="22"/>
                  </a:cubicBezTo>
                  <a:cubicBezTo>
                    <a:pt x="7" y="23"/>
                    <a:pt x="6" y="24"/>
                    <a:pt x="5" y="26"/>
                  </a:cubicBezTo>
                  <a:cubicBezTo>
                    <a:pt x="11" y="32"/>
                    <a:pt x="11" y="32"/>
                    <a:pt x="11" y="32"/>
                  </a:cubicBezTo>
                  <a:cubicBezTo>
                    <a:pt x="11" y="34"/>
                    <a:pt x="10" y="36"/>
                    <a:pt x="10" y="38"/>
                  </a:cubicBezTo>
                  <a:cubicBezTo>
                    <a:pt x="6" y="39"/>
                    <a:pt x="1" y="41"/>
                    <a:pt x="1" y="41"/>
                  </a:cubicBezTo>
                  <a:cubicBezTo>
                    <a:pt x="1" y="42"/>
                    <a:pt x="1" y="43"/>
                    <a:pt x="0" y="45"/>
                  </a:cubicBezTo>
                  <a:cubicBezTo>
                    <a:pt x="0" y="46"/>
                    <a:pt x="0" y="48"/>
                    <a:pt x="1" y="49"/>
                  </a:cubicBezTo>
                  <a:cubicBezTo>
                    <a:pt x="9" y="51"/>
                    <a:pt x="9" y="51"/>
                    <a:pt x="9" y="51"/>
                  </a:cubicBezTo>
                  <a:cubicBezTo>
                    <a:pt x="9" y="53"/>
                    <a:pt x="10" y="54"/>
                    <a:pt x="10" y="55"/>
                  </a:cubicBezTo>
                  <a:cubicBezTo>
                    <a:pt x="10" y="56"/>
                    <a:pt x="10" y="57"/>
                    <a:pt x="11" y="58"/>
                  </a:cubicBezTo>
                  <a:cubicBezTo>
                    <a:pt x="8" y="61"/>
                    <a:pt x="4" y="64"/>
                    <a:pt x="4" y="64"/>
                  </a:cubicBezTo>
                  <a:cubicBezTo>
                    <a:pt x="5" y="65"/>
                    <a:pt x="5" y="67"/>
                    <a:pt x="6" y="68"/>
                  </a:cubicBezTo>
                  <a:cubicBezTo>
                    <a:pt x="7" y="69"/>
                    <a:pt x="7" y="70"/>
                    <a:pt x="8" y="71"/>
                  </a:cubicBezTo>
                  <a:cubicBezTo>
                    <a:pt x="17" y="69"/>
                    <a:pt x="17" y="69"/>
                    <a:pt x="17" y="69"/>
                  </a:cubicBezTo>
                  <a:cubicBezTo>
                    <a:pt x="18" y="71"/>
                    <a:pt x="20" y="73"/>
                    <a:pt x="22" y="74"/>
                  </a:cubicBezTo>
                  <a:cubicBezTo>
                    <a:pt x="20" y="78"/>
                    <a:pt x="19" y="83"/>
                    <a:pt x="19" y="83"/>
                  </a:cubicBezTo>
                  <a:cubicBezTo>
                    <a:pt x="20" y="84"/>
                    <a:pt x="21" y="84"/>
                    <a:pt x="22" y="85"/>
                  </a:cubicBezTo>
                  <a:cubicBezTo>
                    <a:pt x="24" y="86"/>
                    <a:pt x="25" y="87"/>
                    <a:pt x="26" y="87"/>
                  </a:cubicBezTo>
                  <a:cubicBezTo>
                    <a:pt x="33" y="81"/>
                    <a:pt x="33" y="81"/>
                    <a:pt x="33" y="81"/>
                  </a:cubicBezTo>
                  <a:cubicBezTo>
                    <a:pt x="35" y="82"/>
                    <a:pt x="37" y="82"/>
                    <a:pt x="39" y="83"/>
                  </a:cubicBezTo>
                  <a:cubicBezTo>
                    <a:pt x="40" y="87"/>
                    <a:pt x="41" y="92"/>
                    <a:pt x="41" y="92"/>
                  </a:cubicBezTo>
                  <a:cubicBezTo>
                    <a:pt x="43" y="92"/>
                    <a:pt x="44" y="92"/>
                    <a:pt x="45" y="92"/>
                  </a:cubicBezTo>
                  <a:cubicBezTo>
                    <a:pt x="47" y="92"/>
                    <a:pt x="48" y="92"/>
                    <a:pt x="50" y="92"/>
                  </a:cubicBezTo>
                  <a:cubicBezTo>
                    <a:pt x="52" y="83"/>
                    <a:pt x="52" y="83"/>
                    <a:pt x="52" y="83"/>
                  </a:cubicBezTo>
                  <a:cubicBezTo>
                    <a:pt x="53" y="83"/>
                    <a:pt x="54" y="83"/>
                    <a:pt x="55" y="83"/>
                  </a:cubicBezTo>
                  <a:cubicBezTo>
                    <a:pt x="56" y="82"/>
                    <a:pt x="57" y="82"/>
                    <a:pt x="59" y="82"/>
                  </a:cubicBezTo>
                  <a:cubicBezTo>
                    <a:pt x="61" y="85"/>
                    <a:pt x="65" y="88"/>
                    <a:pt x="65" y="88"/>
                  </a:cubicBezTo>
                  <a:cubicBezTo>
                    <a:pt x="66" y="88"/>
                    <a:pt x="67" y="87"/>
                    <a:pt x="69" y="86"/>
                  </a:cubicBezTo>
                  <a:cubicBezTo>
                    <a:pt x="70" y="86"/>
                    <a:pt x="71" y="85"/>
                    <a:pt x="72" y="84"/>
                  </a:cubicBezTo>
                  <a:cubicBezTo>
                    <a:pt x="70" y="75"/>
                    <a:pt x="70" y="75"/>
                    <a:pt x="70" y="75"/>
                  </a:cubicBezTo>
                  <a:cubicBezTo>
                    <a:pt x="72" y="74"/>
                    <a:pt x="73" y="73"/>
                    <a:pt x="75" y="71"/>
                  </a:cubicBezTo>
                  <a:cubicBezTo>
                    <a:pt x="79" y="72"/>
                    <a:pt x="83" y="73"/>
                    <a:pt x="83" y="73"/>
                  </a:cubicBezTo>
                  <a:cubicBezTo>
                    <a:pt x="84" y="72"/>
                    <a:pt x="85" y="71"/>
                    <a:pt x="86" y="70"/>
                  </a:cubicBezTo>
                  <a:cubicBezTo>
                    <a:pt x="87" y="69"/>
                    <a:pt x="87" y="68"/>
                    <a:pt x="88" y="66"/>
                  </a:cubicBezTo>
                  <a:cubicBezTo>
                    <a:pt x="82" y="60"/>
                    <a:pt x="82" y="60"/>
                    <a:pt x="82" y="60"/>
                  </a:cubicBezTo>
                  <a:cubicBezTo>
                    <a:pt x="82" y="58"/>
                    <a:pt x="83" y="56"/>
                    <a:pt x="83" y="53"/>
                  </a:cubicBezTo>
                  <a:close/>
                  <a:moveTo>
                    <a:pt x="76" y="47"/>
                  </a:moveTo>
                  <a:cubicBezTo>
                    <a:pt x="75" y="63"/>
                    <a:pt x="62" y="76"/>
                    <a:pt x="46" y="75"/>
                  </a:cubicBezTo>
                  <a:cubicBezTo>
                    <a:pt x="30" y="75"/>
                    <a:pt x="17" y="61"/>
                    <a:pt x="17" y="45"/>
                  </a:cubicBezTo>
                  <a:cubicBezTo>
                    <a:pt x="18" y="29"/>
                    <a:pt x="31" y="16"/>
                    <a:pt x="47" y="17"/>
                  </a:cubicBezTo>
                  <a:cubicBezTo>
                    <a:pt x="63" y="17"/>
                    <a:pt x="76" y="30"/>
                    <a:pt x="76" y="47"/>
                  </a:cubicBezTo>
                  <a:close/>
                  <a:moveTo>
                    <a:pt x="54" y="42"/>
                  </a:moveTo>
                  <a:cubicBezTo>
                    <a:pt x="56" y="46"/>
                    <a:pt x="55" y="51"/>
                    <a:pt x="51" y="53"/>
                  </a:cubicBezTo>
                  <a:cubicBezTo>
                    <a:pt x="46" y="55"/>
                    <a:pt x="41" y="54"/>
                    <a:pt x="39" y="50"/>
                  </a:cubicBezTo>
                  <a:cubicBezTo>
                    <a:pt x="37" y="46"/>
                    <a:pt x="38" y="41"/>
                    <a:pt x="43" y="39"/>
                  </a:cubicBezTo>
                  <a:cubicBezTo>
                    <a:pt x="47" y="36"/>
                    <a:pt x="52" y="38"/>
                    <a:pt x="54" y="42"/>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435"/>
            <p:cNvSpPr>
              <a:spLocks noEditPoints="1"/>
            </p:cNvSpPr>
            <p:nvPr userDrawn="1"/>
          </p:nvSpPr>
          <p:spPr bwMode="auto">
            <a:xfrm>
              <a:off x="5836" y="1993"/>
              <a:ext cx="113" cy="163"/>
            </a:xfrm>
            <a:custGeom>
              <a:avLst/>
              <a:gdLst>
                <a:gd name="T0" fmla="*/ 57 w 67"/>
                <a:gd name="T1" fmla="*/ 0 h 97"/>
                <a:gd name="T2" fmla="*/ 10 w 67"/>
                <a:gd name="T3" fmla="*/ 0 h 97"/>
                <a:gd name="T4" fmla="*/ 0 w 67"/>
                <a:gd name="T5" fmla="*/ 10 h 97"/>
                <a:gd name="T6" fmla="*/ 0 w 67"/>
                <a:gd name="T7" fmla="*/ 87 h 97"/>
                <a:gd name="T8" fmla="*/ 10 w 67"/>
                <a:gd name="T9" fmla="*/ 97 h 97"/>
                <a:gd name="T10" fmla="*/ 57 w 67"/>
                <a:gd name="T11" fmla="*/ 97 h 97"/>
                <a:gd name="T12" fmla="*/ 67 w 67"/>
                <a:gd name="T13" fmla="*/ 87 h 97"/>
                <a:gd name="T14" fmla="*/ 67 w 67"/>
                <a:gd name="T15" fmla="*/ 10 h 97"/>
                <a:gd name="T16" fmla="*/ 57 w 67"/>
                <a:gd name="T17" fmla="*/ 0 h 97"/>
                <a:gd name="T18" fmla="*/ 63 w 67"/>
                <a:gd name="T19" fmla="*/ 87 h 97"/>
                <a:gd name="T20" fmla="*/ 57 w 67"/>
                <a:gd name="T21" fmla="*/ 93 h 97"/>
                <a:gd name="T22" fmla="*/ 10 w 67"/>
                <a:gd name="T23" fmla="*/ 93 h 97"/>
                <a:gd name="T24" fmla="*/ 4 w 67"/>
                <a:gd name="T25" fmla="*/ 87 h 97"/>
                <a:gd name="T26" fmla="*/ 4 w 67"/>
                <a:gd name="T27" fmla="*/ 76 h 97"/>
                <a:gd name="T28" fmla="*/ 63 w 67"/>
                <a:gd name="T29" fmla="*/ 76 h 97"/>
                <a:gd name="T30" fmla="*/ 63 w 67"/>
                <a:gd name="T31" fmla="*/ 87 h 97"/>
                <a:gd name="T32" fmla="*/ 63 w 67"/>
                <a:gd name="T33" fmla="*/ 20 h 97"/>
                <a:gd name="T34" fmla="*/ 4 w 67"/>
                <a:gd name="T35" fmla="*/ 20 h 97"/>
                <a:gd name="T36" fmla="*/ 4 w 67"/>
                <a:gd name="T37" fmla="*/ 10 h 97"/>
                <a:gd name="T38" fmla="*/ 10 w 67"/>
                <a:gd name="T39" fmla="*/ 4 h 97"/>
                <a:gd name="T40" fmla="*/ 57 w 67"/>
                <a:gd name="T41" fmla="*/ 4 h 97"/>
                <a:gd name="T42" fmla="*/ 63 w 67"/>
                <a:gd name="T43" fmla="*/ 10 h 97"/>
                <a:gd name="T44" fmla="*/ 63 w 67"/>
                <a:gd name="T45" fmla="*/ 20 h 97"/>
                <a:gd name="T46" fmla="*/ 29 w 67"/>
                <a:gd name="T47" fmla="*/ 84 h 97"/>
                <a:gd name="T48" fmla="*/ 33 w 67"/>
                <a:gd name="T49" fmla="*/ 80 h 97"/>
                <a:gd name="T50" fmla="*/ 38 w 67"/>
                <a:gd name="T51" fmla="*/ 84 h 97"/>
                <a:gd name="T52" fmla="*/ 33 w 67"/>
                <a:gd name="T53" fmla="*/ 89 h 97"/>
                <a:gd name="T54" fmla="*/ 29 w 67"/>
                <a:gd name="T55" fmla="*/ 84 h 97"/>
                <a:gd name="T56" fmla="*/ 26 w 67"/>
                <a:gd name="T57" fmla="*/ 10 h 97"/>
                <a:gd name="T58" fmla="*/ 41 w 67"/>
                <a:gd name="T59" fmla="*/ 10 h 97"/>
                <a:gd name="T60" fmla="*/ 41 w 67"/>
                <a:gd name="T61" fmla="*/ 14 h 97"/>
                <a:gd name="T62" fmla="*/ 26 w 67"/>
                <a:gd name="T63" fmla="*/ 14 h 97"/>
                <a:gd name="T64" fmla="*/ 26 w 67"/>
                <a:gd name="T65" fmla="*/ 1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97">
                  <a:moveTo>
                    <a:pt x="57" y="0"/>
                  </a:moveTo>
                  <a:cubicBezTo>
                    <a:pt x="10" y="0"/>
                    <a:pt x="10" y="0"/>
                    <a:pt x="10" y="0"/>
                  </a:cubicBezTo>
                  <a:cubicBezTo>
                    <a:pt x="5" y="0"/>
                    <a:pt x="0" y="4"/>
                    <a:pt x="0" y="10"/>
                  </a:cubicBezTo>
                  <a:cubicBezTo>
                    <a:pt x="0" y="87"/>
                    <a:pt x="0" y="87"/>
                    <a:pt x="0" y="87"/>
                  </a:cubicBezTo>
                  <a:cubicBezTo>
                    <a:pt x="0" y="92"/>
                    <a:pt x="5" y="97"/>
                    <a:pt x="10" y="97"/>
                  </a:cubicBezTo>
                  <a:cubicBezTo>
                    <a:pt x="57" y="97"/>
                    <a:pt x="57" y="97"/>
                    <a:pt x="57" y="97"/>
                  </a:cubicBezTo>
                  <a:cubicBezTo>
                    <a:pt x="62" y="97"/>
                    <a:pt x="67" y="92"/>
                    <a:pt x="67" y="87"/>
                  </a:cubicBezTo>
                  <a:cubicBezTo>
                    <a:pt x="67" y="10"/>
                    <a:pt x="67" y="10"/>
                    <a:pt x="67" y="10"/>
                  </a:cubicBezTo>
                  <a:cubicBezTo>
                    <a:pt x="67" y="4"/>
                    <a:pt x="62" y="0"/>
                    <a:pt x="57" y="0"/>
                  </a:cubicBezTo>
                  <a:close/>
                  <a:moveTo>
                    <a:pt x="63" y="87"/>
                  </a:moveTo>
                  <a:cubicBezTo>
                    <a:pt x="63" y="90"/>
                    <a:pt x="60" y="93"/>
                    <a:pt x="57" y="93"/>
                  </a:cubicBezTo>
                  <a:cubicBezTo>
                    <a:pt x="10" y="93"/>
                    <a:pt x="10" y="93"/>
                    <a:pt x="10" y="93"/>
                  </a:cubicBezTo>
                  <a:cubicBezTo>
                    <a:pt x="7" y="93"/>
                    <a:pt x="4" y="90"/>
                    <a:pt x="4" y="87"/>
                  </a:cubicBezTo>
                  <a:cubicBezTo>
                    <a:pt x="4" y="76"/>
                    <a:pt x="4" y="76"/>
                    <a:pt x="4" y="76"/>
                  </a:cubicBezTo>
                  <a:cubicBezTo>
                    <a:pt x="63" y="76"/>
                    <a:pt x="63" y="76"/>
                    <a:pt x="63" y="76"/>
                  </a:cubicBezTo>
                  <a:lnTo>
                    <a:pt x="63" y="87"/>
                  </a:lnTo>
                  <a:close/>
                  <a:moveTo>
                    <a:pt x="63" y="20"/>
                  </a:moveTo>
                  <a:cubicBezTo>
                    <a:pt x="4" y="20"/>
                    <a:pt x="4" y="20"/>
                    <a:pt x="4" y="20"/>
                  </a:cubicBezTo>
                  <a:cubicBezTo>
                    <a:pt x="4" y="10"/>
                    <a:pt x="4" y="10"/>
                    <a:pt x="4" y="10"/>
                  </a:cubicBezTo>
                  <a:cubicBezTo>
                    <a:pt x="4" y="7"/>
                    <a:pt x="7" y="4"/>
                    <a:pt x="10" y="4"/>
                  </a:cubicBezTo>
                  <a:cubicBezTo>
                    <a:pt x="57" y="4"/>
                    <a:pt x="57" y="4"/>
                    <a:pt x="57" y="4"/>
                  </a:cubicBezTo>
                  <a:cubicBezTo>
                    <a:pt x="60" y="4"/>
                    <a:pt x="63" y="7"/>
                    <a:pt x="63" y="10"/>
                  </a:cubicBezTo>
                  <a:lnTo>
                    <a:pt x="63" y="20"/>
                  </a:lnTo>
                  <a:close/>
                  <a:moveTo>
                    <a:pt x="29" y="84"/>
                  </a:moveTo>
                  <a:cubicBezTo>
                    <a:pt x="29" y="82"/>
                    <a:pt x="31" y="80"/>
                    <a:pt x="33" y="80"/>
                  </a:cubicBezTo>
                  <a:cubicBezTo>
                    <a:pt x="36" y="80"/>
                    <a:pt x="38" y="82"/>
                    <a:pt x="38" y="84"/>
                  </a:cubicBezTo>
                  <a:cubicBezTo>
                    <a:pt x="38" y="87"/>
                    <a:pt x="36" y="89"/>
                    <a:pt x="33" y="89"/>
                  </a:cubicBezTo>
                  <a:cubicBezTo>
                    <a:pt x="31" y="89"/>
                    <a:pt x="29" y="87"/>
                    <a:pt x="29" y="84"/>
                  </a:cubicBezTo>
                  <a:close/>
                  <a:moveTo>
                    <a:pt x="26" y="10"/>
                  </a:moveTo>
                  <a:cubicBezTo>
                    <a:pt x="41" y="10"/>
                    <a:pt x="41" y="10"/>
                    <a:pt x="41" y="10"/>
                  </a:cubicBezTo>
                  <a:cubicBezTo>
                    <a:pt x="41" y="14"/>
                    <a:pt x="41" y="14"/>
                    <a:pt x="41" y="14"/>
                  </a:cubicBezTo>
                  <a:cubicBezTo>
                    <a:pt x="26" y="14"/>
                    <a:pt x="26" y="14"/>
                    <a:pt x="26" y="14"/>
                  </a:cubicBezTo>
                  <a:lnTo>
                    <a:pt x="26" y="10"/>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436"/>
            <p:cNvSpPr>
              <a:spLocks noEditPoints="1"/>
            </p:cNvSpPr>
            <p:nvPr userDrawn="1"/>
          </p:nvSpPr>
          <p:spPr bwMode="auto">
            <a:xfrm>
              <a:off x="6038" y="1882"/>
              <a:ext cx="111" cy="163"/>
            </a:xfrm>
            <a:custGeom>
              <a:avLst/>
              <a:gdLst>
                <a:gd name="T0" fmla="*/ 56 w 66"/>
                <a:gd name="T1" fmla="*/ 0 h 97"/>
                <a:gd name="T2" fmla="*/ 10 w 66"/>
                <a:gd name="T3" fmla="*/ 0 h 97"/>
                <a:gd name="T4" fmla="*/ 0 w 66"/>
                <a:gd name="T5" fmla="*/ 10 h 97"/>
                <a:gd name="T6" fmla="*/ 0 w 66"/>
                <a:gd name="T7" fmla="*/ 87 h 97"/>
                <a:gd name="T8" fmla="*/ 10 w 66"/>
                <a:gd name="T9" fmla="*/ 97 h 97"/>
                <a:gd name="T10" fmla="*/ 56 w 66"/>
                <a:gd name="T11" fmla="*/ 97 h 97"/>
                <a:gd name="T12" fmla="*/ 66 w 66"/>
                <a:gd name="T13" fmla="*/ 87 h 97"/>
                <a:gd name="T14" fmla="*/ 66 w 66"/>
                <a:gd name="T15" fmla="*/ 10 h 97"/>
                <a:gd name="T16" fmla="*/ 56 w 66"/>
                <a:gd name="T17" fmla="*/ 0 h 97"/>
                <a:gd name="T18" fmla="*/ 62 w 66"/>
                <a:gd name="T19" fmla="*/ 87 h 97"/>
                <a:gd name="T20" fmla="*/ 56 w 66"/>
                <a:gd name="T21" fmla="*/ 93 h 97"/>
                <a:gd name="T22" fmla="*/ 10 w 66"/>
                <a:gd name="T23" fmla="*/ 93 h 97"/>
                <a:gd name="T24" fmla="*/ 4 w 66"/>
                <a:gd name="T25" fmla="*/ 87 h 97"/>
                <a:gd name="T26" fmla="*/ 4 w 66"/>
                <a:gd name="T27" fmla="*/ 77 h 97"/>
                <a:gd name="T28" fmla="*/ 62 w 66"/>
                <a:gd name="T29" fmla="*/ 77 h 97"/>
                <a:gd name="T30" fmla="*/ 62 w 66"/>
                <a:gd name="T31" fmla="*/ 87 h 97"/>
                <a:gd name="T32" fmla="*/ 62 w 66"/>
                <a:gd name="T33" fmla="*/ 21 h 97"/>
                <a:gd name="T34" fmla="*/ 4 w 66"/>
                <a:gd name="T35" fmla="*/ 21 h 97"/>
                <a:gd name="T36" fmla="*/ 4 w 66"/>
                <a:gd name="T37" fmla="*/ 10 h 97"/>
                <a:gd name="T38" fmla="*/ 10 w 66"/>
                <a:gd name="T39" fmla="*/ 4 h 97"/>
                <a:gd name="T40" fmla="*/ 56 w 66"/>
                <a:gd name="T41" fmla="*/ 4 h 97"/>
                <a:gd name="T42" fmla="*/ 62 w 66"/>
                <a:gd name="T43" fmla="*/ 10 h 97"/>
                <a:gd name="T44" fmla="*/ 62 w 66"/>
                <a:gd name="T45" fmla="*/ 21 h 97"/>
                <a:gd name="T46" fmla="*/ 29 w 66"/>
                <a:gd name="T47" fmla="*/ 85 h 97"/>
                <a:gd name="T48" fmla="*/ 33 w 66"/>
                <a:gd name="T49" fmla="*/ 80 h 97"/>
                <a:gd name="T50" fmla="*/ 37 w 66"/>
                <a:gd name="T51" fmla="*/ 85 h 97"/>
                <a:gd name="T52" fmla="*/ 33 w 66"/>
                <a:gd name="T53" fmla="*/ 89 h 97"/>
                <a:gd name="T54" fmla="*/ 29 w 66"/>
                <a:gd name="T55" fmla="*/ 85 h 97"/>
                <a:gd name="T56" fmla="*/ 26 w 66"/>
                <a:gd name="T57" fmla="*/ 11 h 97"/>
                <a:gd name="T58" fmla="*/ 41 w 66"/>
                <a:gd name="T59" fmla="*/ 11 h 97"/>
                <a:gd name="T60" fmla="*/ 41 w 66"/>
                <a:gd name="T61" fmla="*/ 14 h 97"/>
                <a:gd name="T62" fmla="*/ 26 w 66"/>
                <a:gd name="T63" fmla="*/ 14 h 97"/>
                <a:gd name="T64" fmla="*/ 26 w 66"/>
                <a:gd name="T65" fmla="*/ 1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6" h="97">
                  <a:moveTo>
                    <a:pt x="56" y="0"/>
                  </a:moveTo>
                  <a:cubicBezTo>
                    <a:pt x="10" y="0"/>
                    <a:pt x="10" y="0"/>
                    <a:pt x="10" y="0"/>
                  </a:cubicBezTo>
                  <a:cubicBezTo>
                    <a:pt x="4" y="0"/>
                    <a:pt x="0" y="5"/>
                    <a:pt x="0" y="10"/>
                  </a:cubicBezTo>
                  <a:cubicBezTo>
                    <a:pt x="0" y="87"/>
                    <a:pt x="0" y="87"/>
                    <a:pt x="0" y="87"/>
                  </a:cubicBezTo>
                  <a:cubicBezTo>
                    <a:pt x="0" y="93"/>
                    <a:pt x="4" y="97"/>
                    <a:pt x="10" y="97"/>
                  </a:cubicBezTo>
                  <a:cubicBezTo>
                    <a:pt x="56" y="97"/>
                    <a:pt x="56" y="97"/>
                    <a:pt x="56" y="97"/>
                  </a:cubicBezTo>
                  <a:cubicBezTo>
                    <a:pt x="62" y="97"/>
                    <a:pt x="66" y="93"/>
                    <a:pt x="66" y="87"/>
                  </a:cubicBezTo>
                  <a:cubicBezTo>
                    <a:pt x="66" y="10"/>
                    <a:pt x="66" y="10"/>
                    <a:pt x="66" y="10"/>
                  </a:cubicBezTo>
                  <a:cubicBezTo>
                    <a:pt x="66" y="5"/>
                    <a:pt x="62" y="0"/>
                    <a:pt x="56" y="0"/>
                  </a:cubicBezTo>
                  <a:close/>
                  <a:moveTo>
                    <a:pt x="62" y="87"/>
                  </a:moveTo>
                  <a:cubicBezTo>
                    <a:pt x="62" y="90"/>
                    <a:pt x="60" y="93"/>
                    <a:pt x="56" y="93"/>
                  </a:cubicBezTo>
                  <a:cubicBezTo>
                    <a:pt x="10" y="93"/>
                    <a:pt x="10" y="93"/>
                    <a:pt x="10" y="93"/>
                  </a:cubicBezTo>
                  <a:cubicBezTo>
                    <a:pt x="7" y="93"/>
                    <a:pt x="4" y="90"/>
                    <a:pt x="4" y="87"/>
                  </a:cubicBezTo>
                  <a:cubicBezTo>
                    <a:pt x="4" y="77"/>
                    <a:pt x="4" y="77"/>
                    <a:pt x="4" y="77"/>
                  </a:cubicBezTo>
                  <a:cubicBezTo>
                    <a:pt x="62" y="77"/>
                    <a:pt x="62" y="77"/>
                    <a:pt x="62" y="77"/>
                  </a:cubicBezTo>
                  <a:lnTo>
                    <a:pt x="62" y="87"/>
                  </a:lnTo>
                  <a:close/>
                  <a:moveTo>
                    <a:pt x="62" y="21"/>
                  </a:moveTo>
                  <a:cubicBezTo>
                    <a:pt x="4" y="21"/>
                    <a:pt x="4" y="21"/>
                    <a:pt x="4" y="21"/>
                  </a:cubicBezTo>
                  <a:cubicBezTo>
                    <a:pt x="4" y="10"/>
                    <a:pt x="4" y="10"/>
                    <a:pt x="4" y="10"/>
                  </a:cubicBezTo>
                  <a:cubicBezTo>
                    <a:pt x="4" y="7"/>
                    <a:pt x="7" y="4"/>
                    <a:pt x="10" y="4"/>
                  </a:cubicBezTo>
                  <a:cubicBezTo>
                    <a:pt x="56" y="4"/>
                    <a:pt x="56" y="4"/>
                    <a:pt x="56" y="4"/>
                  </a:cubicBezTo>
                  <a:cubicBezTo>
                    <a:pt x="60" y="4"/>
                    <a:pt x="62" y="7"/>
                    <a:pt x="62" y="10"/>
                  </a:cubicBezTo>
                  <a:lnTo>
                    <a:pt x="62" y="21"/>
                  </a:lnTo>
                  <a:close/>
                  <a:moveTo>
                    <a:pt x="29" y="85"/>
                  </a:moveTo>
                  <a:cubicBezTo>
                    <a:pt x="29" y="82"/>
                    <a:pt x="31" y="80"/>
                    <a:pt x="33" y="80"/>
                  </a:cubicBezTo>
                  <a:cubicBezTo>
                    <a:pt x="36" y="80"/>
                    <a:pt x="37" y="82"/>
                    <a:pt x="37" y="85"/>
                  </a:cubicBezTo>
                  <a:cubicBezTo>
                    <a:pt x="37" y="87"/>
                    <a:pt x="36" y="89"/>
                    <a:pt x="33" y="89"/>
                  </a:cubicBezTo>
                  <a:cubicBezTo>
                    <a:pt x="31" y="89"/>
                    <a:pt x="29" y="87"/>
                    <a:pt x="29" y="85"/>
                  </a:cubicBezTo>
                  <a:close/>
                  <a:moveTo>
                    <a:pt x="26" y="11"/>
                  </a:moveTo>
                  <a:cubicBezTo>
                    <a:pt x="41" y="11"/>
                    <a:pt x="41" y="11"/>
                    <a:pt x="41" y="11"/>
                  </a:cubicBezTo>
                  <a:cubicBezTo>
                    <a:pt x="41" y="14"/>
                    <a:pt x="41" y="14"/>
                    <a:pt x="41" y="14"/>
                  </a:cubicBezTo>
                  <a:cubicBezTo>
                    <a:pt x="26" y="14"/>
                    <a:pt x="26" y="14"/>
                    <a:pt x="26" y="14"/>
                  </a:cubicBezTo>
                  <a:lnTo>
                    <a:pt x="26" y="11"/>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437"/>
            <p:cNvSpPr>
              <a:spLocks noEditPoints="1"/>
            </p:cNvSpPr>
            <p:nvPr userDrawn="1"/>
          </p:nvSpPr>
          <p:spPr bwMode="auto">
            <a:xfrm>
              <a:off x="6243" y="1993"/>
              <a:ext cx="110" cy="163"/>
            </a:xfrm>
            <a:custGeom>
              <a:avLst/>
              <a:gdLst>
                <a:gd name="T0" fmla="*/ 56 w 66"/>
                <a:gd name="T1" fmla="*/ 0 h 97"/>
                <a:gd name="T2" fmla="*/ 10 w 66"/>
                <a:gd name="T3" fmla="*/ 0 h 97"/>
                <a:gd name="T4" fmla="*/ 0 w 66"/>
                <a:gd name="T5" fmla="*/ 10 h 97"/>
                <a:gd name="T6" fmla="*/ 0 w 66"/>
                <a:gd name="T7" fmla="*/ 87 h 97"/>
                <a:gd name="T8" fmla="*/ 10 w 66"/>
                <a:gd name="T9" fmla="*/ 97 h 97"/>
                <a:gd name="T10" fmla="*/ 56 w 66"/>
                <a:gd name="T11" fmla="*/ 97 h 97"/>
                <a:gd name="T12" fmla="*/ 66 w 66"/>
                <a:gd name="T13" fmla="*/ 87 h 97"/>
                <a:gd name="T14" fmla="*/ 66 w 66"/>
                <a:gd name="T15" fmla="*/ 10 h 97"/>
                <a:gd name="T16" fmla="*/ 56 w 66"/>
                <a:gd name="T17" fmla="*/ 0 h 97"/>
                <a:gd name="T18" fmla="*/ 62 w 66"/>
                <a:gd name="T19" fmla="*/ 87 h 97"/>
                <a:gd name="T20" fmla="*/ 56 w 66"/>
                <a:gd name="T21" fmla="*/ 93 h 97"/>
                <a:gd name="T22" fmla="*/ 10 w 66"/>
                <a:gd name="T23" fmla="*/ 93 h 97"/>
                <a:gd name="T24" fmla="*/ 4 w 66"/>
                <a:gd name="T25" fmla="*/ 87 h 97"/>
                <a:gd name="T26" fmla="*/ 4 w 66"/>
                <a:gd name="T27" fmla="*/ 76 h 97"/>
                <a:gd name="T28" fmla="*/ 62 w 66"/>
                <a:gd name="T29" fmla="*/ 76 h 97"/>
                <a:gd name="T30" fmla="*/ 62 w 66"/>
                <a:gd name="T31" fmla="*/ 87 h 97"/>
                <a:gd name="T32" fmla="*/ 62 w 66"/>
                <a:gd name="T33" fmla="*/ 20 h 97"/>
                <a:gd name="T34" fmla="*/ 4 w 66"/>
                <a:gd name="T35" fmla="*/ 20 h 97"/>
                <a:gd name="T36" fmla="*/ 4 w 66"/>
                <a:gd name="T37" fmla="*/ 10 h 97"/>
                <a:gd name="T38" fmla="*/ 10 w 66"/>
                <a:gd name="T39" fmla="*/ 4 h 97"/>
                <a:gd name="T40" fmla="*/ 56 w 66"/>
                <a:gd name="T41" fmla="*/ 4 h 97"/>
                <a:gd name="T42" fmla="*/ 62 w 66"/>
                <a:gd name="T43" fmla="*/ 10 h 97"/>
                <a:gd name="T44" fmla="*/ 62 w 66"/>
                <a:gd name="T45" fmla="*/ 20 h 97"/>
                <a:gd name="T46" fmla="*/ 29 w 66"/>
                <a:gd name="T47" fmla="*/ 84 h 97"/>
                <a:gd name="T48" fmla="*/ 33 w 66"/>
                <a:gd name="T49" fmla="*/ 80 h 97"/>
                <a:gd name="T50" fmla="*/ 37 w 66"/>
                <a:gd name="T51" fmla="*/ 84 h 97"/>
                <a:gd name="T52" fmla="*/ 33 w 66"/>
                <a:gd name="T53" fmla="*/ 89 h 97"/>
                <a:gd name="T54" fmla="*/ 29 w 66"/>
                <a:gd name="T55" fmla="*/ 84 h 97"/>
                <a:gd name="T56" fmla="*/ 25 w 66"/>
                <a:gd name="T57" fmla="*/ 10 h 97"/>
                <a:gd name="T58" fmla="*/ 41 w 66"/>
                <a:gd name="T59" fmla="*/ 10 h 97"/>
                <a:gd name="T60" fmla="*/ 41 w 66"/>
                <a:gd name="T61" fmla="*/ 14 h 97"/>
                <a:gd name="T62" fmla="*/ 25 w 66"/>
                <a:gd name="T63" fmla="*/ 14 h 97"/>
                <a:gd name="T64" fmla="*/ 25 w 66"/>
                <a:gd name="T65" fmla="*/ 1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6" h="97">
                  <a:moveTo>
                    <a:pt x="56" y="0"/>
                  </a:moveTo>
                  <a:cubicBezTo>
                    <a:pt x="10" y="0"/>
                    <a:pt x="10" y="0"/>
                    <a:pt x="10" y="0"/>
                  </a:cubicBezTo>
                  <a:cubicBezTo>
                    <a:pt x="4" y="0"/>
                    <a:pt x="0" y="4"/>
                    <a:pt x="0" y="10"/>
                  </a:cubicBezTo>
                  <a:cubicBezTo>
                    <a:pt x="0" y="87"/>
                    <a:pt x="0" y="87"/>
                    <a:pt x="0" y="87"/>
                  </a:cubicBezTo>
                  <a:cubicBezTo>
                    <a:pt x="0" y="92"/>
                    <a:pt x="4" y="97"/>
                    <a:pt x="10" y="97"/>
                  </a:cubicBezTo>
                  <a:cubicBezTo>
                    <a:pt x="56" y="97"/>
                    <a:pt x="56" y="97"/>
                    <a:pt x="56" y="97"/>
                  </a:cubicBezTo>
                  <a:cubicBezTo>
                    <a:pt x="62" y="97"/>
                    <a:pt x="66" y="92"/>
                    <a:pt x="66" y="87"/>
                  </a:cubicBezTo>
                  <a:cubicBezTo>
                    <a:pt x="66" y="10"/>
                    <a:pt x="66" y="10"/>
                    <a:pt x="66" y="10"/>
                  </a:cubicBezTo>
                  <a:cubicBezTo>
                    <a:pt x="66" y="4"/>
                    <a:pt x="62" y="0"/>
                    <a:pt x="56" y="0"/>
                  </a:cubicBezTo>
                  <a:close/>
                  <a:moveTo>
                    <a:pt x="62" y="87"/>
                  </a:moveTo>
                  <a:cubicBezTo>
                    <a:pt x="62" y="90"/>
                    <a:pt x="60" y="93"/>
                    <a:pt x="56" y="93"/>
                  </a:cubicBezTo>
                  <a:cubicBezTo>
                    <a:pt x="10" y="93"/>
                    <a:pt x="10" y="93"/>
                    <a:pt x="10" y="93"/>
                  </a:cubicBezTo>
                  <a:cubicBezTo>
                    <a:pt x="7" y="93"/>
                    <a:pt x="4" y="90"/>
                    <a:pt x="4" y="87"/>
                  </a:cubicBezTo>
                  <a:cubicBezTo>
                    <a:pt x="4" y="76"/>
                    <a:pt x="4" y="76"/>
                    <a:pt x="4" y="76"/>
                  </a:cubicBezTo>
                  <a:cubicBezTo>
                    <a:pt x="62" y="76"/>
                    <a:pt x="62" y="76"/>
                    <a:pt x="62" y="76"/>
                  </a:cubicBezTo>
                  <a:lnTo>
                    <a:pt x="62" y="87"/>
                  </a:lnTo>
                  <a:close/>
                  <a:moveTo>
                    <a:pt x="62" y="20"/>
                  </a:moveTo>
                  <a:cubicBezTo>
                    <a:pt x="4" y="20"/>
                    <a:pt x="4" y="20"/>
                    <a:pt x="4" y="20"/>
                  </a:cubicBezTo>
                  <a:cubicBezTo>
                    <a:pt x="4" y="10"/>
                    <a:pt x="4" y="10"/>
                    <a:pt x="4" y="10"/>
                  </a:cubicBezTo>
                  <a:cubicBezTo>
                    <a:pt x="4" y="7"/>
                    <a:pt x="7" y="4"/>
                    <a:pt x="10" y="4"/>
                  </a:cubicBezTo>
                  <a:cubicBezTo>
                    <a:pt x="56" y="4"/>
                    <a:pt x="56" y="4"/>
                    <a:pt x="56" y="4"/>
                  </a:cubicBezTo>
                  <a:cubicBezTo>
                    <a:pt x="60" y="4"/>
                    <a:pt x="62" y="7"/>
                    <a:pt x="62" y="10"/>
                  </a:cubicBezTo>
                  <a:lnTo>
                    <a:pt x="62" y="20"/>
                  </a:lnTo>
                  <a:close/>
                  <a:moveTo>
                    <a:pt x="29" y="84"/>
                  </a:moveTo>
                  <a:cubicBezTo>
                    <a:pt x="29" y="82"/>
                    <a:pt x="31" y="80"/>
                    <a:pt x="33" y="80"/>
                  </a:cubicBezTo>
                  <a:cubicBezTo>
                    <a:pt x="36" y="80"/>
                    <a:pt x="37" y="82"/>
                    <a:pt x="37" y="84"/>
                  </a:cubicBezTo>
                  <a:cubicBezTo>
                    <a:pt x="37" y="87"/>
                    <a:pt x="36" y="89"/>
                    <a:pt x="33" y="89"/>
                  </a:cubicBezTo>
                  <a:cubicBezTo>
                    <a:pt x="31" y="89"/>
                    <a:pt x="29" y="87"/>
                    <a:pt x="29" y="84"/>
                  </a:cubicBezTo>
                  <a:close/>
                  <a:moveTo>
                    <a:pt x="25" y="10"/>
                  </a:moveTo>
                  <a:cubicBezTo>
                    <a:pt x="41" y="10"/>
                    <a:pt x="41" y="10"/>
                    <a:pt x="41" y="10"/>
                  </a:cubicBezTo>
                  <a:cubicBezTo>
                    <a:pt x="41" y="14"/>
                    <a:pt x="41" y="14"/>
                    <a:pt x="41" y="14"/>
                  </a:cubicBezTo>
                  <a:cubicBezTo>
                    <a:pt x="25" y="14"/>
                    <a:pt x="25" y="14"/>
                    <a:pt x="25" y="14"/>
                  </a:cubicBezTo>
                  <a:lnTo>
                    <a:pt x="25" y="10"/>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438"/>
            <p:cNvSpPr>
              <a:spLocks noEditPoints="1"/>
            </p:cNvSpPr>
            <p:nvPr userDrawn="1"/>
          </p:nvSpPr>
          <p:spPr bwMode="auto">
            <a:xfrm>
              <a:off x="1211" y="494"/>
              <a:ext cx="156" cy="96"/>
            </a:xfrm>
            <a:custGeom>
              <a:avLst/>
              <a:gdLst>
                <a:gd name="T0" fmla="*/ 156 w 156"/>
                <a:gd name="T1" fmla="*/ 96 h 96"/>
                <a:gd name="T2" fmla="*/ 0 w 156"/>
                <a:gd name="T3" fmla="*/ 96 h 96"/>
                <a:gd name="T4" fmla="*/ 0 w 156"/>
                <a:gd name="T5" fmla="*/ 0 h 96"/>
                <a:gd name="T6" fmla="*/ 156 w 156"/>
                <a:gd name="T7" fmla="*/ 0 h 96"/>
                <a:gd name="T8" fmla="*/ 156 w 156"/>
                <a:gd name="T9" fmla="*/ 96 h 96"/>
                <a:gd name="T10" fmla="*/ 9 w 156"/>
                <a:gd name="T11" fmla="*/ 87 h 96"/>
                <a:gd name="T12" fmla="*/ 146 w 156"/>
                <a:gd name="T13" fmla="*/ 87 h 96"/>
                <a:gd name="T14" fmla="*/ 146 w 156"/>
                <a:gd name="T15" fmla="*/ 8 h 96"/>
                <a:gd name="T16" fmla="*/ 9 w 156"/>
                <a:gd name="T17" fmla="*/ 8 h 96"/>
                <a:gd name="T18" fmla="*/ 9 w 156"/>
                <a:gd name="T19" fmla="*/ 87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6" h="96">
                  <a:moveTo>
                    <a:pt x="156" y="96"/>
                  </a:moveTo>
                  <a:lnTo>
                    <a:pt x="0" y="96"/>
                  </a:lnTo>
                  <a:lnTo>
                    <a:pt x="0" y="0"/>
                  </a:lnTo>
                  <a:lnTo>
                    <a:pt x="156" y="0"/>
                  </a:lnTo>
                  <a:lnTo>
                    <a:pt x="156" y="96"/>
                  </a:lnTo>
                  <a:close/>
                  <a:moveTo>
                    <a:pt x="9" y="87"/>
                  </a:moveTo>
                  <a:lnTo>
                    <a:pt x="146" y="87"/>
                  </a:lnTo>
                  <a:lnTo>
                    <a:pt x="146" y="8"/>
                  </a:lnTo>
                  <a:lnTo>
                    <a:pt x="9" y="8"/>
                  </a:lnTo>
                  <a:lnTo>
                    <a:pt x="9" y="87"/>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439"/>
            <p:cNvSpPr>
              <a:spLocks/>
            </p:cNvSpPr>
            <p:nvPr userDrawn="1"/>
          </p:nvSpPr>
          <p:spPr bwMode="auto">
            <a:xfrm>
              <a:off x="1230" y="513"/>
              <a:ext cx="151" cy="90"/>
            </a:xfrm>
            <a:custGeom>
              <a:avLst/>
              <a:gdLst>
                <a:gd name="T0" fmla="*/ 151 w 151"/>
                <a:gd name="T1" fmla="*/ 90 h 90"/>
                <a:gd name="T2" fmla="*/ 0 w 151"/>
                <a:gd name="T3" fmla="*/ 90 h 90"/>
                <a:gd name="T4" fmla="*/ 0 w 151"/>
                <a:gd name="T5" fmla="*/ 82 h 90"/>
                <a:gd name="T6" fmla="*/ 142 w 151"/>
                <a:gd name="T7" fmla="*/ 82 h 90"/>
                <a:gd name="T8" fmla="*/ 142 w 151"/>
                <a:gd name="T9" fmla="*/ 0 h 90"/>
                <a:gd name="T10" fmla="*/ 151 w 151"/>
                <a:gd name="T11" fmla="*/ 0 h 90"/>
                <a:gd name="T12" fmla="*/ 151 w 151"/>
                <a:gd name="T13" fmla="*/ 90 h 90"/>
              </a:gdLst>
              <a:ahLst/>
              <a:cxnLst>
                <a:cxn ang="0">
                  <a:pos x="T0" y="T1"/>
                </a:cxn>
                <a:cxn ang="0">
                  <a:pos x="T2" y="T3"/>
                </a:cxn>
                <a:cxn ang="0">
                  <a:pos x="T4" y="T5"/>
                </a:cxn>
                <a:cxn ang="0">
                  <a:pos x="T6" y="T7"/>
                </a:cxn>
                <a:cxn ang="0">
                  <a:pos x="T8" y="T9"/>
                </a:cxn>
                <a:cxn ang="0">
                  <a:pos x="T10" y="T11"/>
                </a:cxn>
                <a:cxn ang="0">
                  <a:pos x="T12" y="T13"/>
                </a:cxn>
              </a:cxnLst>
              <a:rect l="0" t="0" r="r" b="b"/>
              <a:pathLst>
                <a:path w="151" h="90">
                  <a:moveTo>
                    <a:pt x="151" y="90"/>
                  </a:moveTo>
                  <a:lnTo>
                    <a:pt x="0" y="90"/>
                  </a:lnTo>
                  <a:lnTo>
                    <a:pt x="0" y="82"/>
                  </a:lnTo>
                  <a:lnTo>
                    <a:pt x="142" y="82"/>
                  </a:lnTo>
                  <a:lnTo>
                    <a:pt x="142" y="0"/>
                  </a:lnTo>
                  <a:lnTo>
                    <a:pt x="151" y="0"/>
                  </a:lnTo>
                  <a:lnTo>
                    <a:pt x="151" y="90"/>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440"/>
            <p:cNvSpPr>
              <a:spLocks/>
            </p:cNvSpPr>
            <p:nvPr userDrawn="1"/>
          </p:nvSpPr>
          <p:spPr bwMode="auto">
            <a:xfrm>
              <a:off x="1243" y="526"/>
              <a:ext cx="151" cy="92"/>
            </a:xfrm>
            <a:custGeom>
              <a:avLst/>
              <a:gdLst>
                <a:gd name="T0" fmla="*/ 151 w 151"/>
                <a:gd name="T1" fmla="*/ 92 h 92"/>
                <a:gd name="T2" fmla="*/ 0 w 151"/>
                <a:gd name="T3" fmla="*/ 92 h 92"/>
                <a:gd name="T4" fmla="*/ 0 w 151"/>
                <a:gd name="T5" fmla="*/ 84 h 92"/>
                <a:gd name="T6" fmla="*/ 143 w 151"/>
                <a:gd name="T7" fmla="*/ 84 h 92"/>
                <a:gd name="T8" fmla="*/ 143 w 151"/>
                <a:gd name="T9" fmla="*/ 0 h 92"/>
                <a:gd name="T10" fmla="*/ 151 w 151"/>
                <a:gd name="T11" fmla="*/ 0 h 92"/>
                <a:gd name="T12" fmla="*/ 151 w 151"/>
                <a:gd name="T13" fmla="*/ 92 h 92"/>
              </a:gdLst>
              <a:ahLst/>
              <a:cxnLst>
                <a:cxn ang="0">
                  <a:pos x="T0" y="T1"/>
                </a:cxn>
                <a:cxn ang="0">
                  <a:pos x="T2" y="T3"/>
                </a:cxn>
                <a:cxn ang="0">
                  <a:pos x="T4" y="T5"/>
                </a:cxn>
                <a:cxn ang="0">
                  <a:pos x="T6" y="T7"/>
                </a:cxn>
                <a:cxn ang="0">
                  <a:pos x="T8" y="T9"/>
                </a:cxn>
                <a:cxn ang="0">
                  <a:pos x="T10" y="T11"/>
                </a:cxn>
                <a:cxn ang="0">
                  <a:pos x="T12" y="T13"/>
                </a:cxn>
              </a:cxnLst>
              <a:rect l="0" t="0" r="r" b="b"/>
              <a:pathLst>
                <a:path w="151" h="92">
                  <a:moveTo>
                    <a:pt x="151" y="92"/>
                  </a:moveTo>
                  <a:lnTo>
                    <a:pt x="0" y="92"/>
                  </a:lnTo>
                  <a:lnTo>
                    <a:pt x="0" y="84"/>
                  </a:lnTo>
                  <a:lnTo>
                    <a:pt x="143" y="84"/>
                  </a:lnTo>
                  <a:lnTo>
                    <a:pt x="143" y="0"/>
                  </a:lnTo>
                  <a:lnTo>
                    <a:pt x="151" y="0"/>
                  </a:lnTo>
                  <a:lnTo>
                    <a:pt x="151" y="92"/>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441"/>
            <p:cNvSpPr>
              <a:spLocks/>
            </p:cNvSpPr>
            <p:nvPr userDrawn="1"/>
          </p:nvSpPr>
          <p:spPr bwMode="auto">
            <a:xfrm>
              <a:off x="1277" y="516"/>
              <a:ext cx="28" cy="54"/>
            </a:xfrm>
            <a:custGeom>
              <a:avLst/>
              <a:gdLst>
                <a:gd name="T0" fmla="*/ 17 w 17"/>
                <a:gd name="T1" fmla="*/ 21 h 32"/>
                <a:gd name="T2" fmla="*/ 16 w 17"/>
                <a:gd name="T3" fmla="*/ 18 h 32"/>
                <a:gd name="T4" fmla="*/ 15 w 17"/>
                <a:gd name="T5" fmla="*/ 16 h 32"/>
                <a:gd name="T6" fmla="*/ 13 w 17"/>
                <a:gd name="T7" fmla="*/ 15 h 32"/>
                <a:gd name="T8" fmla="*/ 10 w 17"/>
                <a:gd name="T9" fmla="*/ 13 h 32"/>
                <a:gd name="T10" fmla="*/ 8 w 17"/>
                <a:gd name="T11" fmla="*/ 13 h 32"/>
                <a:gd name="T12" fmla="*/ 7 w 17"/>
                <a:gd name="T13" fmla="*/ 12 h 32"/>
                <a:gd name="T14" fmla="*/ 6 w 17"/>
                <a:gd name="T15" fmla="*/ 11 h 32"/>
                <a:gd name="T16" fmla="*/ 6 w 17"/>
                <a:gd name="T17" fmla="*/ 10 h 32"/>
                <a:gd name="T18" fmla="*/ 7 w 17"/>
                <a:gd name="T19" fmla="*/ 9 h 32"/>
                <a:gd name="T20" fmla="*/ 9 w 17"/>
                <a:gd name="T21" fmla="*/ 8 h 32"/>
                <a:gd name="T22" fmla="*/ 12 w 17"/>
                <a:gd name="T23" fmla="*/ 9 h 32"/>
                <a:gd name="T24" fmla="*/ 15 w 17"/>
                <a:gd name="T25" fmla="*/ 10 h 32"/>
                <a:gd name="T26" fmla="*/ 16 w 17"/>
                <a:gd name="T27" fmla="*/ 5 h 32"/>
                <a:gd name="T28" fmla="*/ 14 w 17"/>
                <a:gd name="T29" fmla="*/ 5 h 32"/>
                <a:gd name="T30" fmla="*/ 11 w 17"/>
                <a:gd name="T31" fmla="*/ 4 h 32"/>
                <a:gd name="T32" fmla="*/ 11 w 17"/>
                <a:gd name="T33" fmla="*/ 0 h 32"/>
                <a:gd name="T34" fmla="*/ 6 w 17"/>
                <a:gd name="T35" fmla="*/ 0 h 32"/>
                <a:gd name="T36" fmla="*/ 6 w 17"/>
                <a:gd name="T37" fmla="*/ 4 h 32"/>
                <a:gd name="T38" fmla="*/ 4 w 17"/>
                <a:gd name="T39" fmla="*/ 5 h 32"/>
                <a:gd name="T40" fmla="*/ 2 w 17"/>
                <a:gd name="T41" fmla="*/ 7 h 32"/>
                <a:gd name="T42" fmla="*/ 1 w 17"/>
                <a:gd name="T43" fmla="*/ 9 h 32"/>
                <a:gd name="T44" fmla="*/ 1 w 17"/>
                <a:gd name="T45" fmla="*/ 11 h 32"/>
                <a:gd name="T46" fmla="*/ 1 w 17"/>
                <a:gd name="T47" fmla="*/ 13 h 32"/>
                <a:gd name="T48" fmla="*/ 3 w 17"/>
                <a:gd name="T49" fmla="*/ 15 h 32"/>
                <a:gd name="T50" fmla="*/ 5 w 17"/>
                <a:gd name="T51" fmla="*/ 16 h 32"/>
                <a:gd name="T52" fmla="*/ 7 w 17"/>
                <a:gd name="T53" fmla="*/ 17 h 32"/>
                <a:gd name="T54" fmla="*/ 9 w 17"/>
                <a:gd name="T55" fmla="*/ 18 h 32"/>
                <a:gd name="T56" fmla="*/ 10 w 17"/>
                <a:gd name="T57" fmla="*/ 19 h 32"/>
                <a:gd name="T58" fmla="*/ 11 w 17"/>
                <a:gd name="T59" fmla="*/ 20 h 32"/>
                <a:gd name="T60" fmla="*/ 12 w 17"/>
                <a:gd name="T61" fmla="*/ 21 h 32"/>
                <a:gd name="T62" fmla="*/ 11 w 17"/>
                <a:gd name="T63" fmla="*/ 23 h 32"/>
                <a:gd name="T64" fmla="*/ 8 w 17"/>
                <a:gd name="T65" fmla="*/ 23 h 32"/>
                <a:gd name="T66" fmla="*/ 4 w 17"/>
                <a:gd name="T67" fmla="*/ 23 h 32"/>
                <a:gd name="T68" fmla="*/ 1 w 17"/>
                <a:gd name="T69" fmla="*/ 22 h 32"/>
                <a:gd name="T70" fmla="*/ 0 w 17"/>
                <a:gd name="T71" fmla="*/ 26 h 32"/>
                <a:gd name="T72" fmla="*/ 2 w 17"/>
                <a:gd name="T73" fmla="*/ 27 h 32"/>
                <a:gd name="T74" fmla="*/ 6 w 17"/>
                <a:gd name="T75" fmla="*/ 27 h 32"/>
                <a:gd name="T76" fmla="*/ 6 w 17"/>
                <a:gd name="T77" fmla="*/ 32 h 32"/>
                <a:gd name="T78" fmla="*/ 11 w 17"/>
                <a:gd name="T79" fmla="*/ 32 h 32"/>
                <a:gd name="T80" fmla="*/ 11 w 17"/>
                <a:gd name="T81" fmla="*/ 27 h 32"/>
                <a:gd name="T82" fmla="*/ 14 w 17"/>
                <a:gd name="T83" fmla="*/ 26 h 32"/>
                <a:gd name="T84" fmla="*/ 16 w 17"/>
                <a:gd name="T85" fmla="*/ 25 h 32"/>
                <a:gd name="T86" fmla="*/ 17 w 17"/>
                <a:gd name="T87" fmla="*/ 23 h 32"/>
                <a:gd name="T88" fmla="*/ 17 w 17"/>
                <a:gd name="T89" fmla="*/ 2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7" h="32">
                  <a:moveTo>
                    <a:pt x="17" y="21"/>
                  </a:moveTo>
                  <a:cubicBezTo>
                    <a:pt x="17" y="20"/>
                    <a:pt x="17" y="19"/>
                    <a:pt x="16" y="18"/>
                  </a:cubicBezTo>
                  <a:cubicBezTo>
                    <a:pt x="16" y="17"/>
                    <a:pt x="16" y="17"/>
                    <a:pt x="15" y="16"/>
                  </a:cubicBezTo>
                  <a:cubicBezTo>
                    <a:pt x="14" y="16"/>
                    <a:pt x="14" y="15"/>
                    <a:pt x="13" y="15"/>
                  </a:cubicBezTo>
                  <a:cubicBezTo>
                    <a:pt x="12" y="14"/>
                    <a:pt x="11" y="14"/>
                    <a:pt x="10" y="13"/>
                  </a:cubicBezTo>
                  <a:cubicBezTo>
                    <a:pt x="9" y="13"/>
                    <a:pt x="9" y="13"/>
                    <a:pt x="8" y="13"/>
                  </a:cubicBezTo>
                  <a:cubicBezTo>
                    <a:pt x="8" y="13"/>
                    <a:pt x="7" y="12"/>
                    <a:pt x="7" y="12"/>
                  </a:cubicBezTo>
                  <a:cubicBezTo>
                    <a:pt x="7" y="12"/>
                    <a:pt x="6" y="12"/>
                    <a:pt x="6" y="11"/>
                  </a:cubicBezTo>
                  <a:cubicBezTo>
                    <a:pt x="6" y="11"/>
                    <a:pt x="6" y="11"/>
                    <a:pt x="6" y="10"/>
                  </a:cubicBezTo>
                  <a:cubicBezTo>
                    <a:pt x="6" y="10"/>
                    <a:pt x="6" y="9"/>
                    <a:pt x="7" y="9"/>
                  </a:cubicBezTo>
                  <a:cubicBezTo>
                    <a:pt x="7" y="9"/>
                    <a:pt x="8" y="8"/>
                    <a:pt x="9" y="8"/>
                  </a:cubicBezTo>
                  <a:cubicBezTo>
                    <a:pt x="10" y="8"/>
                    <a:pt x="11" y="8"/>
                    <a:pt x="12" y="9"/>
                  </a:cubicBezTo>
                  <a:cubicBezTo>
                    <a:pt x="13" y="9"/>
                    <a:pt x="14" y="9"/>
                    <a:pt x="15" y="10"/>
                  </a:cubicBezTo>
                  <a:cubicBezTo>
                    <a:pt x="16" y="5"/>
                    <a:pt x="16" y="5"/>
                    <a:pt x="16" y="5"/>
                  </a:cubicBezTo>
                  <a:cubicBezTo>
                    <a:pt x="16" y="5"/>
                    <a:pt x="15" y="5"/>
                    <a:pt x="14" y="5"/>
                  </a:cubicBezTo>
                  <a:cubicBezTo>
                    <a:pt x="13" y="4"/>
                    <a:pt x="12" y="4"/>
                    <a:pt x="11" y="4"/>
                  </a:cubicBezTo>
                  <a:cubicBezTo>
                    <a:pt x="11" y="0"/>
                    <a:pt x="11" y="0"/>
                    <a:pt x="11" y="0"/>
                  </a:cubicBezTo>
                  <a:cubicBezTo>
                    <a:pt x="6" y="0"/>
                    <a:pt x="6" y="0"/>
                    <a:pt x="6" y="0"/>
                  </a:cubicBezTo>
                  <a:cubicBezTo>
                    <a:pt x="6" y="4"/>
                    <a:pt x="6" y="4"/>
                    <a:pt x="6" y="4"/>
                  </a:cubicBezTo>
                  <a:cubicBezTo>
                    <a:pt x="5" y="4"/>
                    <a:pt x="4" y="5"/>
                    <a:pt x="4" y="5"/>
                  </a:cubicBezTo>
                  <a:cubicBezTo>
                    <a:pt x="3" y="6"/>
                    <a:pt x="2" y="6"/>
                    <a:pt x="2" y="7"/>
                  </a:cubicBezTo>
                  <a:cubicBezTo>
                    <a:pt x="1" y="7"/>
                    <a:pt x="1" y="8"/>
                    <a:pt x="1" y="9"/>
                  </a:cubicBezTo>
                  <a:cubicBezTo>
                    <a:pt x="1" y="9"/>
                    <a:pt x="1" y="10"/>
                    <a:pt x="1" y="11"/>
                  </a:cubicBezTo>
                  <a:cubicBezTo>
                    <a:pt x="1" y="12"/>
                    <a:pt x="1" y="13"/>
                    <a:pt x="1" y="13"/>
                  </a:cubicBezTo>
                  <a:cubicBezTo>
                    <a:pt x="1" y="14"/>
                    <a:pt x="2" y="15"/>
                    <a:pt x="3" y="15"/>
                  </a:cubicBezTo>
                  <a:cubicBezTo>
                    <a:pt x="3" y="16"/>
                    <a:pt x="4" y="16"/>
                    <a:pt x="5" y="16"/>
                  </a:cubicBezTo>
                  <a:cubicBezTo>
                    <a:pt x="5" y="17"/>
                    <a:pt x="6" y="17"/>
                    <a:pt x="7" y="17"/>
                  </a:cubicBezTo>
                  <a:cubicBezTo>
                    <a:pt x="8" y="18"/>
                    <a:pt x="8" y="18"/>
                    <a:pt x="9" y="18"/>
                  </a:cubicBezTo>
                  <a:cubicBezTo>
                    <a:pt x="9" y="18"/>
                    <a:pt x="10" y="19"/>
                    <a:pt x="10" y="19"/>
                  </a:cubicBezTo>
                  <a:cubicBezTo>
                    <a:pt x="11" y="19"/>
                    <a:pt x="11" y="20"/>
                    <a:pt x="11" y="20"/>
                  </a:cubicBezTo>
                  <a:cubicBezTo>
                    <a:pt x="12" y="20"/>
                    <a:pt x="12" y="21"/>
                    <a:pt x="12" y="21"/>
                  </a:cubicBezTo>
                  <a:cubicBezTo>
                    <a:pt x="12" y="22"/>
                    <a:pt x="11" y="22"/>
                    <a:pt x="11" y="23"/>
                  </a:cubicBezTo>
                  <a:cubicBezTo>
                    <a:pt x="10" y="23"/>
                    <a:pt x="9" y="23"/>
                    <a:pt x="8" y="23"/>
                  </a:cubicBezTo>
                  <a:cubicBezTo>
                    <a:pt x="7" y="23"/>
                    <a:pt x="5" y="23"/>
                    <a:pt x="4" y="23"/>
                  </a:cubicBezTo>
                  <a:cubicBezTo>
                    <a:pt x="3" y="22"/>
                    <a:pt x="2" y="22"/>
                    <a:pt x="1" y="22"/>
                  </a:cubicBezTo>
                  <a:cubicBezTo>
                    <a:pt x="0" y="26"/>
                    <a:pt x="0" y="26"/>
                    <a:pt x="0" y="26"/>
                  </a:cubicBezTo>
                  <a:cubicBezTo>
                    <a:pt x="0" y="26"/>
                    <a:pt x="1" y="26"/>
                    <a:pt x="2" y="27"/>
                  </a:cubicBezTo>
                  <a:cubicBezTo>
                    <a:pt x="3" y="27"/>
                    <a:pt x="5" y="27"/>
                    <a:pt x="6" y="27"/>
                  </a:cubicBezTo>
                  <a:cubicBezTo>
                    <a:pt x="6" y="32"/>
                    <a:pt x="6" y="32"/>
                    <a:pt x="6" y="32"/>
                  </a:cubicBezTo>
                  <a:cubicBezTo>
                    <a:pt x="11" y="32"/>
                    <a:pt x="11" y="32"/>
                    <a:pt x="11" y="32"/>
                  </a:cubicBezTo>
                  <a:cubicBezTo>
                    <a:pt x="11" y="27"/>
                    <a:pt x="11" y="27"/>
                    <a:pt x="11" y="27"/>
                  </a:cubicBezTo>
                  <a:cubicBezTo>
                    <a:pt x="12" y="27"/>
                    <a:pt x="13" y="27"/>
                    <a:pt x="14" y="26"/>
                  </a:cubicBezTo>
                  <a:cubicBezTo>
                    <a:pt x="15" y="26"/>
                    <a:pt x="15" y="25"/>
                    <a:pt x="16" y="25"/>
                  </a:cubicBezTo>
                  <a:cubicBezTo>
                    <a:pt x="16" y="24"/>
                    <a:pt x="16" y="24"/>
                    <a:pt x="17" y="23"/>
                  </a:cubicBezTo>
                  <a:cubicBezTo>
                    <a:pt x="17" y="22"/>
                    <a:pt x="17" y="22"/>
                    <a:pt x="17" y="21"/>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442"/>
            <p:cNvSpPr>
              <a:spLocks noEditPoints="1"/>
            </p:cNvSpPr>
            <p:nvPr userDrawn="1"/>
          </p:nvSpPr>
          <p:spPr bwMode="auto">
            <a:xfrm>
              <a:off x="780" y="1005"/>
              <a:ext cx="168" cy="168"/>
            </a:xfrm>
            <a:custGeom>
              <a:avLst/>
              <a:gdLst>
                <a:gd name="T0" fmla="*/ 0 w 100"/>
                <a:gd name="T1" fmla="*/ 0 h 100"/>
                <a:gd name="T2" fmla="*/ 0 w 100"/>
                <a:gd name="T3" fmla="*/ 100 h 100"/>
                <a:gd name="T4" fmla="*/ 100 w 100"/>
                <a:gd name="T5" fmla="*/ 100 h 100"/>
                <a:gd name="T6" fmla="*/ 100 w 100"/>
                <a:gd name="T7" fmla="*/ 0 h 100"/>
                <a:gd name="T8" fmla="*/ 0 w 100"/>
                <a:gd name="T9" fmla="*/ 0 h 100"/>
                <a:gd name="T10" fmla="*/ 96 w 100"/>
                <a:gd name="T11" fmla="*/ 4 h 100"/>
                <a:gd name="T12" fmla="*/ 96 w 100"/>
                <a:gd name="T13" fmla="*/ 32 h 100"/>
                <a:gd name="T14" fmla="*/ 4 w 100"/>
                <a:gd name="T15" fmla="*/ 32 h 100"/>
                <a:gd name="T16" fmla="*/ 4 w 100"/>
                <a:gd name="T17" fmla="*/ 4 h 100"/>
                <a:gd name="T18" fmla="*/ 96 w 100"/>
                <a:gd name="T19" fmla="*/ 4 h 100"/>
                <a:gd name="T20" fmla="*/ 96 w 100"/>
                <a:gd name="T21" fmla="*/ 36 h 100"/>
                <a:gd name="T22" fmla="*/ 96 w 100"/>
                <a:gd name="T23" fmla="*/ 64 h 100"/>
                <a:gd name="T24" fmla="*/ 4 w 100"/>
                <a:gd name="T25" fmla="*/ 64 h 100"/>
                <a:gd name="T26" fmla="*/ 4 w 100"/>
                <a:gd name="T27" fmla="*/ 36 h 100"/>
                <a:gd name="T28" fmla="*/ 96 w 100"/>
                <a:gd name="T29" fmla="*/ 36 h 100"/>
                <a:gd name="T30" fmla="*/ 4 w 100"/>
                <a:gd name="T31" fmla="*/ 96 h 100"/>
                <a:gd name="T32" fmla="*/ 4 w 100"/>
                <a:gd name="T33" fmla="*/ 68 h 100"/>
                <a:gd name="T34" fmla="*/ 96 w 100"/>
                <a:gd name="T35" fmla="*/ 68 h 100"/>
                <a:gd name="T36" fmla="*/ 96 w 100"/>
                <a:gd name="T37" fmla="*/ 96 h 100"/>
                <a:gd name="T38" fmla="*/ 4 w 100"/>
                <a:gd name="T39" fmla="*/ 96 h 100"/>
                <a:gd name="T40" fmla="*/ 52 w 100"/>
                <a:gd name="T41" fmla="*/ 20 h 100"/>
                <a:gd name="T42" fmla="*/ 15 w 100"/>
                <a:gd name="T43" fmla="*/ 20 h 100"/>
                <a:gd name="T44" fmla="*/ 15 w 100"/>
                <a:gd name="T45" fmla="*/ 16 h 100"/>
                <a:gd name="T46" fmla="*/ 52 w 100"/>
                <a:gd name="T47" fmla="*/ 16 h 100"/>
                <a:gd name="T48" fmla="*/ 52 w 100"/>
                <a:gd name="T49" fmla="*/ 20 h 100"/>
                <a:gd name="T50" fmla="*/ 82 w 100"/>
                <a:gd name="T51" fmla="*/ 18 h 100"/>
                <a:gd name="T52" fmla="*/ 85 w 100"/>
                <a:gd name="T53" fmla="*/ 15 h 100"/>
                <a:gd name="T54" fmla="*/ 89 w 100"/>
                <a:gd name="T55" fmla="*/ 18 h 100"/>
                <a:gd name="T56" fmla="*/ 85 w 100"/>
                <a:gd name="T57" fmla="*/ 22 h 100"/>
                <a:gd name="T58" fmla="*/ 82 w 100"/>
                <a:gd name="T59" fmla="*/ 18 h 100"/>
                <a:gd name="T60" fmla="*/ 15 w 100"/>
                <a:gd name="T61" fmla="*/ 52 h 100"/>
                <a:gd name="T62" fmla="*/ 15 w 100"/>
                <a:gd name="T63" fmla="*/ 48 h 100"/>
                <a:gd name="T64" fmla="*/ 52 w 100"/>
                <a:gd name="T65" fmla="*/ 48 h 100"/>
                <a:gd name="T66" fmla="*/ 52 w 100"/>
                <a:gd name="T67" fmla="*/ 52 h 100"/>
                <a:gd name="T68" fmla="*/ 15 w 100"/>
                <a:gd name="T69" fmla="*/ 52 h 100"/>
                <a:gd name="T70" fmla="*/ 82 w 100"/>
                <a:gd name="T71" fmla="*/ 50 h 100"/>
                <a:gd name="T72" fmla="*/ 85 w 100"/>
                <a:gd name="T73" fmla="*/ 47 h 100"/>
                <a:gd name="T74" fmla="*/ 89 w 100"/>
                <a:gd name="T75" fmla="*/ 50 h 100"/>
                <a:gd name="T76" fmla="*/ 85 w 100"/>
                <a:gd name="T77" fmla="*/ 54 h 100"/>
                <a:gd name="T78" fmla="*/ 82 w 100"/>
                <a:gd name="T79" fmla="*/ 50 h 100"/>
                <a:gd name="T80" fmla="*/ 15 w 100"/>
                <a:gd name="T81" fmla="*/ 80 h 100"/>
                <a:gd name="T82" fmla="*/ 52 w 100"/>
                <a:gd name="T83" fmla="*/ 80 h 100"/>
                <a:gd name="T84" fmla="*/ 52 w 100"/>
                <a:gd name="T85" fmla="*/ 84 h 100"/>
                <a:gd name="T86" fmla="*/ 15 w 100"/>
                <a:gd name="T87" fmla="*/ 84 h 100"/>
                <a:gd name="T88" fmla="*/ 15 w 100"/>
                <a:gd name="T89" fmla="*/ 80 h 100"/>
                <a:gd name="T90" fmla="*/ 89 w 100"/>
                <a:gd name="T91" fmla="*/ 82 h 100"/>
                <a:gd name="T92" fmla="*/ 85 w 100"/>
                <a:gd name="T93" fmla="*/ 86 h 100"/>
                <a:gd name="T94" fmla="*/ 82 w 100"/>
                <a:gd name="T95" fmla="*/ 82 h 100"/>
                <a:gd name="T96" fmla="*/ 85 w 100"/>
                <a:gd name="T97" fmla="*/ 79 h 100"/>
                <a:gd name="T98" fmla="*/ 89 w 100"/>
                <a:gd name="T99" fmla="*/ 8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0" h="100">
                  <a:moveTo>
                    <a:pt x="0" y="0"/>
                  </a:moveTo>
                  <a:cubicBezTo>
                    <a:pt x="0" y="100"/>
                    <a:pt x="0" y="100"/>
                    <a:pt x="0" y="100"/>
                  </a:cubicBezTo>
                  <a:cubicBezTo>
                    <a:pt x="100" y="100"/>
                    <a:pt x="100" y="100"/>
                    <a:pt x="100" y="100"/>
                  </a:cubicBezTo>
                  <a:cubicBezTo>
                    <a:pt x="100" y="0"/>
                    <a:pt x="100" y="0"/>
                    <a:pt x="100" y="0"/>
                  </a:cubicBezTo>
                  <a:lnTo>
                    <a:pt x="0" y="0"/>
                  </a:lnTo>
                  <a:close/>
                  <a:moveTo>
                    <a:pt x="96" y="4"/>
                  </a:moveTo>
                  <a:cubicBezTo>
                    <a:pt x="96" y="32"/>
                    <a:pt x="96" y="32"/>
                    <a:pt x="96" y="32"/>
                  </a:cubicBezTo>
                  <a:cubicBezTo>
                    <a:pt x="4" y="32"/>
                    <a:pt x="4" y="32"/>
                    <a:pt x="4" y="32"/>
                  </a:cubicBezTo>
                  <a:cubicBezTo>
                    <a:pt x="4" y="4"/>
                    <a:pt x="4" y="4"/>
                    <a:pt x="4" y="4"/>
                  </a:cubicBezTo>
                  <a:lnTo>
                    <a:pt x="96" y="4"/>
                  </a:lnTo>
                  <a:close/>
                  <a:moveTo>
                    <a:pt x="96" y="36"/>
                  </a:moveTo>
                  <a:cubicBezTo>
                    <a:pt x="96" y="64"/>
                    <a:pt x="96" y="64"/>
                    <a:pt x="96" y="64"/>
                  </a:cubicBezTo>
                  <a:cubicBezTo>
                    <a:pt x="4" y="64"/>
                    <a:pt x="4" y="64"/>
                    <a:pt x="4" y="64"/>
                  </a:cubicBezTo>
                  <a:cubicBezTo>
                    <a:pt x="4" y="36"/>
                    <a:pt x="4" y="36"/>
                    <a:pt x="4" y="36"/>
                  </a:cubicBezTo>
                  <a:lnTo>
                    <a:pt x="96" y="36"/>
                  </a:lnTo>
                  <a:close/>
                  <a:moveTo>
                    <a:pt x="4" y="96"/>
                  </a:moveTo>
                  <a:cubicBezTo>
                    <a:pt x="4" y="68"/>
                    <a:pt x="4" y="68"/>
                    <a:pt x="4" y="68"/>
                  </a:cubicBezTo>
                  <a:cubicBezTo>
                    <a:pt x="96" y="68"/>
                    <a:pt x="96" y="68"/>
                    <a:pt x="96" y="68"/>
                  </a:cubicBezTo>
                  <a:cubicBezTo>
                    <a:pt x="96" y="96"/>
                    <a:pt x="96" y="96"/>
                    <a:pt x="96" y="96"/>
                  </a:cubicBezTo>
                  <a:lnTo>
                    <a:pt x="4" y="96"/>
                  </a:lnTo>
                  <a:close/>
                  <a:moveTo>
                    <a:pt x="52" y="20"/>
                  </a:moveTo>
                  <a:cubicBezTo>
                    <a:pt x="15" y="20"/>
                    <a:pt x="15" y="20"/>
                    <a:pt x="15" y="20"/>
                  </a:cubicBezTo>
                  <a:cubicBezTo>
                    <a:pt x="15" y="16"/>
                    <a:pt x="15" y="16"/>
                    <a:pt x="15" y="16"/>
                  </a:cubicBezTo>
                  <a:cubicBezTo>
                    <a:pt x="52" y="16"/>
                    <a:pt x="52" y="16"/>
                    <a:pt x="52" y="16"/>
                  </a:cubicBezTo>
                  <a:lnTo>
                    <a:pt x="52" y="20"/>
                  </a:lnTo>
                  <a:close/>
                  <a:moveTo>
                    <a:pt x="82" y="18"/>
                  </a:moveTo>
                  <a:cubicBezTo>
                    <a:pt x="82" y="16"/>
                    <a:pt x="83" y="15"/>
                    <a:pt x="85" y="15"/>
                  </a:cubicBezTo>
                  <a:cubicBezTo>
                    <a:pt x="87" y="15"/>
                    <a:pt x="89" y="16"/>
                    <a:pt x="89" y="18"/>
                  </a:cubicBezTo>
                  <a:cubicBezTo>
                    <a:pt x="89" y="20"/>
                    <a:pt x="87" y="22"/>
                    <a:pt x="85" y="22"/>
                  </a:cubicBezTo>
                  <a:cubicBezTo>
                    <a:pt x="83" y="22"/>
                    <a:pt x="82" y="20"/>
                    <a:pt x="82" y="18"/>
                  </a:cubicBezTo>
                  <a:close/>
                  <a:moveTo>
                    <a:pt x="15" y="52"/>
                  </a:moveTo>
                  <a:cubicBezTo>
                    <a:pt x="15" y="48"/>
                    <a:pt x="15" y="48"/>
                    <a:pt x="15" y="48"/>
                  </a:cubicBezTo>
                  <a:cubicBezTo>
                    <a:pt x="52" y="48"/>
                    <a:pt x="52" y="48"/>
                    <a:pt x="52" y="48"/>
                  </a:cubicBezTo>
                  <a:cubicBezTo>
                    <a:pt x="52" y="52"/>
                    <a:pt x="52" y="52"/>
                    <a:pt x="52" y="52"/>
                  </a:cubicBezTo>
                  <a:lnTo>
                    <a:pt x="15" y="52"/>
                  </a:lnTo>
                  <a:close/>
                  <a:moveTo>
                    <a:pt x="82" y="50"/>
                  </a:moveTo>
                  <a:cubicBezTo>
                    <a:pt x="82" y="48"/>
                    <a:pt x="83" y="47"/>
                    <a:pt x="85" y="47"/>
                  </a:cubicBezTo>
                  <a:cubicBezTo>
                    <a:pt x="87" y="47"/>
                    <a:pt x="89" y="48"/>
                    <a:pt x="89" y="50"/>
                  </a:cubicBezTo>
                  <a:cubicBezTo>
                    <a:pt x="89" y="52"/>
                    <a:pt x="87" y="54"/>
                    <a:pt x="85" y="54"/>
                  </a:cubicBezTo>
                  <a:cubicBezTo>
                    <a:pt x="83" y="54"/>
                    <a:pt x="82" y="52"/>
                    <a:pt x="82" y="50"/>
                  </a:cubicBezTo>
                  <a:close/>
                  <a:moveTo>
                    <a:pt x="15" y="80"/>
                  </a:moveTo>
                  <a:cubicBezTo>
                    <a:pt x="52" y="80"/>
                    <a:pt x="52" y="80"/>
                    <a:pt x="52" y="80"/>
                  </a:cubicBezTo>
                  <a:cubicBezTo>
                    <a:pt x="52" y="84"/>
                    <a:pt x="52" y="84"/>
                    <a:pt x="52" y="84"/>
                  </a:cubicBezTo>
                  <a:cubicBezTo>
                    <a:pt x="15" y="84"/>
                    <a:pt x="15" y="84"/>
                    <a:pt x="15" y="84"/>
                  </a:cubicBezTo>
                  <a:lnTo>
                    <a:pt x="15" y="80"/>
                  </a:lnTo>
                  <a:close/>
                  <a:moveTo>
                    <a:pt x="89" y="82"/>
                  </a:moveTo>
                  <a:cubicBezTo>
                    <a:pt x="89" y="84"/>
                    <a:pt x="87" y="86"/>
                    <a:pt x="85" y="86"/>
                  </a:cubicBezTo>
                  <a:cubicBezTo>
                    <a:pt x="83" y="86"/>
                    <a:pt x="82" y="84"/>
                    <a:pt x="82" y="82"/>
                  </a:cubicBezTo>
                  <a:cubicBezTo>
                    <a:pt x="82" y="80"/>
                    <a:pt x="83" y="79"/>
                    <a:pt x="85" y="79"/>
                  </a:cubicBezTo>
                  <a:cubicBezTo>
                    <a:pt x="87" y="79"/>
                    <a:pt x="89" y="80"/>
                    <a:pt x="89" y="82"/>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443"/>
            <p:cNvSpPr>
              <a:spLocks noEditPoints="1"/>
            </p:cNvSpPr>
            <p:nvPr userDrawn="1"/>
          </p:nvSpPr>
          <p:spPr bwMode="auto">
            <a:xfrm>
              <a:off x="1270" y="2062"/>
              <a:ext cx="170" cy="170"/>
            </a:xfrm>
            <a:custGeom>
              <a:avLst/>
              <a:gdLst>
                <a:gd name="T0" fmla="*/ 0 w 101"/>
                <a:gd name="T1" fmla="*/ 0 h 101"/>
                <a:gd name="T2" fmla="*/ 0 w 101"/>
                <a:gd name="T3" fmla="*/ 101 h 101"/>
                <a:gd name="T4" fmla="*/ 101 w 101"/>
                <a:gd name="T5" fmla="*/ 101 h 101"/>
                <a:gd name="T6" fmla="*/ 101 w 101"/>
                <a:gd name="T7" fmla="*/ 0 h 101"/>
                <a:gd name="T8" fmla="*/ 0 w 101"/>
                <a:gd name="T9" fmla="*/ 0 h 101"/>
                <a:gd name="T10" fmla="*/ 96 w 101"/>
                <a:gd name="T11" fmla="*/ 5 h 101"/>
                <a:gd name="T12" fmla="*/ 96 w 101"/>
                <a:gd name="T13" fmla="*/ 32 h 101"/>
                <a:gd name="T14" fmla="*/ 5 w 101"/>
                <a:gd name="T15" fmla="*/ 32 h 101"/>
                <a:gd name="T16" fmla="*/ 5 w 101"/>
                <a:gd name="T17" fmla="*/ 5 h 101"/>
                <a:gd name="T18" fmla="*/ 96 w 101"/>
                <a:gd name="T19" fmla="*/ 5 h 101"/>
                <a:gd name="T20" fmla="*/ 96 w 101"/>
                <a:gd name="T21" fmla="*/ 37 h 101"/>
                <a:gd name="T22" fmla="*/ 96 w 101"/>
                <a:gd name="T23" fmla="*/ 64 h 101"/>
                <a:gd name="T24" fmla="*/ 5 w 101"/>
                <a:gd name="T25" fmla="*/ 64 h 101"/>
                <a:gd name="T26" fmla="*/ 5 w 101"/>
                <a:gd name="T27" fmla="*/ 37 h 101"/>
                <a:gd name="T28" fmla="*/ 96 w 101"/>
                <a:gd name="T29" fmla="*/ 37 h 101"/>
                <a:gd name="T30" fmla="*/ 5 w 101"/>
                <a:gd name="T31" fmla="*/ 96 h 101"/>
                <a:gd name="T32" fmla="*/ 5 w 101"/>
                <a:gd name="T33" fmla="*/ 69 h 101"/>
                <a:gd name="T34" fmla="*/ 96 w 101"/>
                <a:gd name="T35" fmla="*/ 69 h 101"/>
                <a:gd name="T36" fmla="*/ 96 w 101"/>
                <a:gd name="T37" fmla="*/ 96 h 101"/>
                <a:gd name="T38" fmla="*/ 5 w 101"/>
                <a:gd name="T39" fmla="*/ 96 h 101"/>
                <a:gd name="T40" fmla="*/ 53 w 101"/>
                <a:gd name="T41" fmla="*/ 21 h 101"/>
                <a:gd name="T42" fmla="*/ 15 w 101"/>
                <a:gd name="T43" fmla="*/ 21 h 101"/>
                <a:gd name="T44" fmla="*/ 15 w 101"/>
                <a:gd name="T45" fmla="*/ 16 h 101"/>
                <a:gd name="T46" fmla="*/ 53 w 101"/>
                <a:gd name="T47" fmla="*/ 16 h 101"/>
                <a:gd name="T48" fmla="*/ 53 w 101"/>
                <a:gd name="T49" fmla="*/ 21 h 101"/>
                <a:gd name="T50" fmla="*/ 82 w 101"/>
                <a:gd name="T51" fmla="*/ 19 h 101"/>
                <a:gd name="T52" fmla="*/ 86 w 101"/>
                <a:gd name="T53" fmla="*/ 15 h 101"/>
                <a:gd name="T54" fmla="*/ 89 w 101"/>
                <a:gd name="T55" fmla="*/ 19 h 101"/>
                <a:gd name="T56" fmla="*/ 86 w 101"/>
                <a:gd name="T57" fmla="*/ 22 h 101"/>
                <a:gd name="T58" fmla="*/ 82 w 101"/>
                <a:gd name="T59" fmla="*/ 19 h 101"/>
                <a:gd name="T60" fmla="*/ 15 w 101"/>
                <a:gd name="T61" fmla="*/ 53 h 101"/>
                <a:gd name="T62" fmla="*/ 15 w 101"/>
                <a:gd name="T63" fmla="*/ 48 h 101"/>
                <a:gd name="T64" fmla="*/ 53 w 101"/>
                <a:gd name="T65" fmla="*/ 48 h 101"/>
                <a:gd name="T66" fmla="*/ 53 w 101"/>
                <a:gd name="T67" fmla="*/ 53 h 101"/>
                <a:gd name="T68" fmla="*/ 15 w 101"/>
                <a:gd name="T69" fmla="*/ 53 h 101"/>
                <a:gd name="T70" fmla="*/ 82 w 101"/>
                <a:gd name="T71" fmla="*/ 51 h 101"/>
                <a:gd name="T72" fmla="*/ 86 w 101"/>
                <a:gd name="T73" fmla="*/ 47 h 101"/>
                <a:gd name="T74" fmla="*/ 89 w 101"/>
                <a:gd name="T75" fmla="*/ 51 h 101"/>
                <a:gd name="T76" fmla="*/ 86 w 101"/>
                <a:gd name="T77" fmla="*/ 54 h 101"/>
                <a:gd name="T78" fmla="*/ 82 w 101"/>
                <a:gd name="T79" fmla="*/ 51 h 101"/>
                <a:gd name="T80" fmla="*/ 15 w 101"/>
                <a:gd name="T81" fmla="*/ 80 h 101"/>
                <a:gd name="T82" fmla="*/ 53 w 101"/>
                <a:gd name="T83" fmla="*/ 80 h 101"/>
                <a:gd name="T84" fmla="*/ 53 w 101"/>
                <a:gd name="T85" fmla="*/ 85 h 101"/>
                <a:gd name="T86" fmla="*/ 15 w 101"/>
                <a:gd name="T87" fmla="*/ 85 h 101"/>
                <a:gd name="T88" fmla="*/ 15 w 101"/>
                <a:gd name="T89" fmla="*/ 80 h 101"/>
                <a:gd name="T90" fmla="*/ 89 w 101"/>
                <a:gd name="T91" fmla="*/ 83 h 101"/>
                <a:gd name="T92" fmla="*/ 86 w 101"/>
                <a:gd name="T93" fmla="*/ 86 h 101"/>
                <a:gd name="T94" fmla="*/ 82 w 101"/>
                <a:gd name="T95" fmla="*/ 83 h 101"/>
                <a:gd name="T96" fmla="*/ 86 w 101"/>
                <a:gd name="T97" fmla="*/ 79 h 101"/>
                <a:gd name="T98" fmla="*/ 89 w 101"/>
                <a:gd name="T99" fmla="*/ 83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1" h="101">
                  <a:moveTo>
                    <a:pt x="0" y="0"/>
                  </a:moveTo>
                  <a:cubicBezTo>
                    <a:pt x="0" y="101"/>
                    <a:pt x="0" y="101"/>
                    <a:pt x="0" y="101"/>
                  </a:cubicBezTo>
                  <a:cubicBezTo>
                    <a:pt x="101" y="101"/>
                    <a:pt x="101" y="101"/>
                    <a:pt x="101" y="101"/>
                  </a:cubicBezTo>
                  <a:cubicBezTo>
                    <a:pt x="101" y="0"/>
                    <a:pt x="101" y="0"/>
                    <a:pt x="101" y="0"/>
                  </a:cubicBezTo>
                  <a:lnTo>
                    <a:pt x="0" y="0"/>
                  </a:lnTo>
                  <a:close/>
                  <a:moveTo>
                    <a:pt x="96" y="5"/>
                  </a:moveTo>
                  <a:cubicBezTo>
                    <a:pt x="96" y="32"/>
                    <a:pt x="96" y="32"/>
                    <a:pt x="96" y="32"/>
                  </a:cubicBezTo>
                  <a:cubicBezTo>
                    <a:pt x="5" y="32"/>
                    <a:pt x="5" y="32"/>
                    <a:pt x="5" y="32"/>
                  </a:cubicBezTo>
                  <a:cubicBezTo>
                    <a:pt x="5" y="5"/>
                    <a:pt x="5" y="5"/>
                    <a:pt x="5" y="5"/>
                  </a:cubicBezTo>
                  <a:lnTo>
                    <a:pt x="96" y="5"/>
                  </a:lnTo>
                  <a:close/>
                  <a:moveTo>
                    <a:pt x="96" y="37"/>
                  </a:moveTo>
                  <a:cubicBezTo>
                    <a:pt x="96" y="64"/>
                    <a:pt x="96" y="64"/>
                    <a:pt x="96" y="64"/>
                  </a:cubicBezTo>
                  <a:cubicBezTo>
                    <a:pt x="5" y="64"/>
                    <a:pt x="5" y="64"/>
                    <a:pt x="5" y="64"/>
                  </a:cubicBezTo>
                  <a:cubicBezTo>
                    <a:pt x="5" y="37"/>
                    <a:pt x="5" y="37"/>
                    <a:pt x="5" y="37"/>
                  </a:cubicBezTo>
                  <a:lnTo>
                    <a:pt x="96" y="37"/>
                  </a:lnTo>
                  <a:close/>
                  <a:moveTo>
                    <a:pt x="5" y="96"/>
                  </a:moveTo>
                  <a:cubicBezTo>
                    <a:pt x="5" y="69"/>
                    <a:pt x="5" y="69"/>
                    <a:pt x="5" y="69"/>
                  </a:cubicBezTo>
                  <a:cubicBezTo>
                    <a:pt x="96" y="69"/>
                    <a:pt x="96" y="69"/>
                    <a:pt x="96" y="69"/>
                  </a:cubicBezTo>
                  <a:cubicBezTo>
                    <a:pt x="96" y="96"/>
                    <a:pt x="96" y="96"/>
                    <a:pt x="96" y="96"/>
                  </a:cubicBezTo>
                  <a:lnTo>
                    <a:pt x="5" y="96"/>
                  </a:lnTo>
                  <a:close/>
                  <a:moveTo>
                    <a:pt x="53" y="21"/>
                  </a:moveTo>
                  <a:cubicBezTo>
                    <a:pt x="15" y="21"/>
                    <a:pt x="15" y="21"/>
                    <a:pt x="15" y="21"/>
                  </a:cubicBezTo>
                  <a:cubicBezTo>
                    <a:pt x="15" y="16"/>
                    <a:pt x="15" y="16"/>
                    <a:pt x="15" y="16"/>
                  </a:cubicBezTo>
                  <a:cubicBezTo>
                    <a:pt x="53" y="16"/>
                    <a:pt x="53" y="16"/>
                    <a:pt x="53" y="16"/>
                  </a:cubicBezTo>
                  <a:lnTo>
                    <a:pt x="53" y="21"/>
                  </a:lnTo>
                  <a:close/>
                  <a:moveTo>
                    <a:pt x="82" y="19"/>
                  </a:moveTo>
                  <a:cubicBezTo>
                    <a:pt x="82" y="17"/>
                    <a:pt x="84" y="15"/>
                    <a:pt x="86" y="15"/>
                  </a:cubicBezTo>
                  <a:cubicBezTo>
                    <a:pt x="88" y="15"/>
                    <a:pt x="89" y="17"/>
                    <a:pt x="89" y="19"/>
                  </a:cubicBezTo>
                  <a:cubicBezTo>
                    <a:pt x="89" y="20"/>
                    <a:pt x="88" y="22"/>
                    <a:pt x="86" y="22"/>
                  </a:cubicBezTo>
                  <a:cubicBezTo>
                    <a:pt x="84" y="22"/>
                    <a:pt x="82" y="20"/>
                    <a:pt x="82" y="19"/>
                  </a:cubicBezTo>
                  <a:close/>
                  <a:moveTo>
                    <a:pt x="15" y="53"/>
                  </a:moveTo>
                  <a:cubicBezTo>
                    <a:pt x="15" y="48"/>
                    <a:pt x="15" y="48"/>
                    <a:pt x="15" y="48"/>
                  </a:cubicBezTo>
                  <a:cubicBezTo>
                    <a:pt x="53" y="48"/>
                    <a:pt x="53" y="48"/>
                    <a:pt x="53" y="48"/>
                  </a:cubicBezTo>
                  <a:cubicBezTo>
                    <a:pt x="53" y="53"/>
                    <a:pt x="53" y="53"/>
                    <a:pt x="53" y="53"/>
                  </a:cubicBezTo>
                  <a:lnTo>
                    <a:pt x="15" y="53"/>
                  </a:lnTo>
                  <a:close/>
                  <a:moveTo>
                    <a:pt x="82" y="51"/>
                  </a:moveTo>
                  <a:cubicBezTo>
                    <a:pt x="82" y="49"/>
                    <a:pt x="84" y="47"/>
                    <a:pt x="86" y="47"/>
                  </a:cubicBezTo>
                  <a:cubicBezTo>
                    <a:pt x="88" y="47"/>
                    <a:pt x="89" y="49"/>
                    <a:pt x="89" y="51"/>
                  </a:cubicBezTo>
                  <a:cubicBezTo>
                    <a:pt x="89" y="52"/>
                    <a:pt x="88" y="54"/>
                    <a:pt x="86" y="54"/>
                  </a:cubicBezTo>
                  <a:cubicBezTo>
                    <a:pt x="84" y="54"/>
                    <a:pt x="82" y="52"/>
                    <a:pt x="82" y="51"/>
                  </a:cubicBezTo>
                  <a:close/>
                  <a:moveTo>
                    <a:pt x="15" y="80"/>
                  </a:moveTo>
                  <a:cubicBezTo>
                    <a:pt x="53" y="80"/>
                    <a:pt x="53" y="80"/>
                    <a:pt x="53" y="80"/>
                  </a:cubicBezTo>
                  <a:cubicBezTo>
                    <a:pt x="53" y="85"/>
                    <a:pt x="53" y="85"/>
                    <a:pt x="53" y="85"/>
                  </a:cubicBezTo>
                  <a:cubicBezTo>
                    <a:pt x="15" y="85"/>
                    <a:pt x="15" y="85"/>
                    <a:pt x="15" y="85"/>
                  </a:cubicBezTo>
                  <a:lnTo>
                    <a:pt x="15" y="80"/>
                  </a:lnTo>
                  <a:close/>
                  <a:moveTo>
                    <a:pt x="89" y="83"/>
                  </a:moveTo>
                  <a:cubicBezTo>
                    <a:pt x="89" y="84"/>
                    <a:pt x="88" y="86"/>
                    <a:pt x="86" y="86"/>
                  </a:cubicBezTo>
                  <a:cubicBezTo>
                    <a:pt x="84" y="86"/>
                    <a:pt x="82" y="84"/>
                    <a:pt x="82" y="83"/>
                  </a:cubicBezTo>
                  <a:cubicBezTo>
                    <a:pt x="82" y="81"/>
                    <a:pt x="84" y="79"/>
                    <a:pt x="86" y="79"/>
                  </a:cubicBezTo>
                  <a:cubicBezTo>
                    <a:pt x="88" y="79"/>
                    <a:pt x="89" y="81"/>
                    <a:pt x="89" y="83"/>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444"/>
            <p:cNvSpPr>
              <a:spLocks noEditPoints="1"/>
            </p:cNvSpPr>
            <p:nvPr userDrawn="1"/>
          </p:nvSpPr>
          <p:spPr bwMode="auto">
            <a:xfrm>
              <a:off x="159" y="2486"/>
              <a:ext cx="169" cy="169"/>
            </a:xfrm>
            <a:custGeom>
              <a:avLst/>
              <a:gdLst>
                <a:gd name="T0" fmla="*/ 0 w 101"/>
                <a:gd name="T1" fmla="*/ 0 h 101"/>
                <a:gd name="T2" fmla="*/ 0 w 101"/>
                <a:gd name="T3" fmla="*/ 101 h 101"/>
                <a:gd name="T4" fmla="*/ 101 w 101"/>
                <a:gd name="T5" fmla="*/ 101 h 101"/>
                <a:gd name="T6" fmla="*/ 101 w 101"/>
                <a:gd name="T7" fmla="*/ 0 h 101"/>
                <a:gd name="T8" fmla="*/ 0 w 101"/>
                <a:gd name="T9" fmla="*/ 0 h 101"/>
                <a:gd name="T10" fmla="*/ 96 w 101"/>
                <a:gd name="T11" fmla="*/ 5 h 101"/>
                <a:gd name="T12" fmla="*/ 96 w 101"/>
                <a:gd name="T13" fmla="*/ 32 h 101"/>
                <a:gd name="T14" fmla="*/ 5 w 101"/>
                <a:gd name="T15" fmla="*/ 32 h 101"/>
                <a:gd name="T16" fmla="*/ 5 w 101"/>
                <a:gd name="T17" fmla="*/ 5 h 101"/>
                <a:gd name="T18" fmla="*/ 96 w 101"/>
                <a:gd name="T19" fmla="*/ 5 h 101"/>
                <a:gd name="T20" fmla="*/ 96 w 101"/>
                <a:gd name="T21" fmla="*/ 37 h 101"/>
                <a:gd name="T22" fmla="*/ 96 w 101"/>
                <a:gd name="T23" fmla="*/ 64 h 101"/>
                <a:gd name="T24" fmla="*/ 5 w 101"/>
                <a:gd name="T25" fmla="*/ 64 h 101"/>
                <a:gd name="T26" fmla="*/ 5 w 101"/>
                <a:gd name="T27" fmla="*/ 37 h 101"/>
                <a:gd name="T28" fmla="*/ 96 w 101"/>
                <a:gd name="T29" fmla="*/ 37 h 101"/>
                <a:gd name="T30" fmla="*/ 5 w 101"/>
                <a:gd name="T31" fmla="*/ 96 h 101"/>
                <a:gd name="T32" fmla="*/ 5 w 101"/>
                <a:gd name="T33" fmla="*/ 69 h 101"/>
                <a:gd name="T34" fmla="*/ 96 w 101"/>
                <a:gd name="T35" fmla="*/ 69 h 101"/>
                <a:gd name="T36" fmla="*/ 96 w 101"/>
                <a:gd name="T37" fmla="*/ 96 h 101"/>
                <a:gd name="T38" fmla="*/ 5 w 101"/>
                <a:gd name="T39" fmla="*/ 96 h 101"/>
                <a:gd name="T40" fmla="*/ 53 w 101"/>
                <a:gd name="T41" fmla="*/ 21 h 101"/>
                <a:gd name="T42" fmla="*/ 15 w 101"/>
                <a:gd name="T43" fmla="*/ 21 h 101"/>
                <a:gd name="T44" fmla="*/ 15 w 101"/>
                <a:gd name="T45" fmla="*/ 16 h 101"/>
                <a:gd name="T46" fmla="*/ 53 w 101"/>
                <a:gd name="T47" fmla="*/ 16 h 101"/>
                <a:gd name="T48" fmla="*/ 53 w 101"/>
                <a:gd name="T49" fmla="*/ 21 h 101"/>
                <a:gd name="T50" fmla="*/ 82 w 101"/>
                <a:gd name="T51" fmla="*/ 18 h 101"/>
                <a:gd name="T52" fmla="*/ 86 w 101"/>
                <a:gd name="T53" fmla="*/ 15 h 101"/>
                <a:gd name="T54" fmla="*/ 89 w 101"/>
                <a:gd name="T55" fmla="*/ 18 h 101"/>
                <a:gd name="T56" fmla="*/ 86 w 101"/>
                <a:gd name="T57" fmla="*/ 22 h 101"/>
                <a:gd name="T58" fmla="*/ 82 w 101"/>
                <a:gd name="T59" fmla="*/ 18 h 101"/>
                <a:gd name="T60" fmla="*/ 15 w 101"/>
                <a:gd name="T61" fmla="*/ 53 h 101"/>
                <a:gd name="T62" fmla="*/ 15 w 101"/>
                <a:gd name="T63" fmla="*/ 48 h 101"/>
                <a:gd name="T64" fmla="*/ 53 w 101"/>
                <a:gd name="T65" fmla="*/ 48 h 101"/>
                <a:gd name="T66" fmla="*/ 53 w 101"/>
                <a:gd name="T67" fmla="*/ 53 h 101"/>
                <a:gd name="T68" fmla="*/ 15 w 101"/>
                <a:gd name="T69" fmla="*/ 53 h 101"/>
                <a:gd name="T70" fmla="*/ 82 w 101"/>
                <a:gd name="T71" fmla="*/ 50 h 101"/>
                <a:gd name="T72" fmla="*/ 86 w 101"/>
                <a:gd name="T73" fmla="*/ 47 h 101"/>
                <a:gd name="T74" fmla="*/ 89 w 101"/>
                <a:gd name="T75" fmla="*/ 50 h 101"/>
                <a:gd name="T76" fmla="*/ 86 w 101"/>
                <a:gd name="T77" fmla="*/ 54 h 101"/>
                <a:gd name="T78" fmla="*/ 82 w 101"/>
                <a:gd name="T79" fmla="*/ 50 h 101"/>
                <a:gd name="T80" fmla="*/ 15 w 101"/>
                <a:gd name="T81" fmla="*/ 80 h 101"/>
                <a:gd name="T82" fmla="*/ 53 w 101"/>
                <a:gd name="T83" fmla="*/ 80 h 101"/>
                <a:gd name="T84" fmla="*/ 53 w 101"/>
                <a:gd name="T85" fmla="*/ 85 h 101"/>
                <a:gd name="T86" fmla="*/ 15 w 101"/>
                <a:gd name="T87" fmla="*/ 85 h 101"/>
                <a:gd name="T88" fmla="*/ 15 w 101"/>
                <a:gd name="T89" fmla="*/ 80 h 101"/>
                <a:gd name="T90" fmla="*/ 89 w 101"/>
                <a:gd name="T91" fmla="*/ 82 h 101"/>
                <a:gd name="T92" fmla="*/ 86 w 101"/>
                <a:gd name="T93" fmla="*/ 86 h 101"/>
                <a:gd name="T94" fmla="*/ 82 w 101"/>
                <a:gd name="T95" fmla="*/ 82 h 101"/>
                <a:gd name="T96" fmla="*/ 86 w 101"/>
                <a:gd name="T97" fmla="*/ 79 h 101"/>
                <a:gd name="T98" fmla="*/ 89 w 101"/>
                <a:gd name="T99" fmla="*/ 82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1" h="101">
                  <a:moveTo>
                    <a:pt x="0" y="0"/>
                  </a:moveTo>
                  <a:cubicBezTo>
                    <a:pt x="0" y="101"/>
                    <a:pt x="0" y="101"/>
                    <a:pt x="0" y="101"/>
                  </a:cubicBezTo>
                  <a:cubicBezTo>
                    <a:pt x="101" y="101"/>
                    <a:pt x="101" y="101"/>
                    <a:pt x="101" y="101"/>
                  </a:cubicBezTo>
                  <a:cubicBezTo>
                    <a:pt x="101" y="0"/>
                    <a:pt x="101" y="0"/>
                    <a:pt x="101" y="0"/>
                  </a:cubicBezTo>
                  <a:lnTo>
                    <a:pt x="0" y="0"/>
                  </a:lnTo>
                  <a:close/>
                  <a:moveTo>
                    <a:pt x="96" y="5"/>
                  </a:moveTo>
                  <a:cubicBezTo>
                    <a:pt x="96" y="32"/>
                    <a:pt x="96" y="32"/>
                    <a:pt x="96" y="32"/>
                  </a:cubicBezTo>
                  <a:cubicBezTo>
                    <a:pt x="5" y="32"/>
                    <a:pt x="5" y="32"/>
                    <a:pt x="5" y="32"/>
                  </a:cubicBezTo>
                  <a:cubicBezTo>
                    <a:pt x="5" y="5"/>
                    <a:pt x="5" y="5"/>
                    <a:pt x="5" y="5"/>
                  </a:cubicBezTo>
                  <a:lnTo>
                    <a:pt x="96" y="5"/>
                  </a:lnTo>
                  <a:close/>
                  <a:moveTo>
                    <a:pt x="96" y="37"/>
                  </a:moveTo>
                  <a:cubicBezTo>
                    <a:pt x="96" y="64"/>
                    <a:pt x="96" y="64"/>
                    <a:pt x="96" y="64"/>
                  </a:cubicBezTo>
                  <a:cubicBezTo>
                    <a:pt x="5" y="64"/>
                    <a:pt x="5" y="64"/>
                    <a:pt x="5" y="64"/>
                  </a:cubicBezTo>
                  <a:cubicBezTo>
                    <a:pt x="5" y="37"/>
                    <a:pt x="5" y="37"/>
                    <a:pt x="5" y="37"/>
                  </a:cubicBezTo>
                  <a:lnTo>
                    <a:pt x="96" y="37"/>
                  </a:lnTo>
                  <a:close/>
                  <a:moveTo>
                    <a:pt x="5" y="96"/>
                  </a:moveTo>
                  <a:cubicBezTo>
                    <a:pt x="5" y="69"/>
                    <a:pt x="5" y="69"/>
                    <a:pt x="5" y="69"/>
                  </a:cubicBezTo>
                  <a:cubicBezTo>
                    <a:pt x="96" y="69"/>
                    <a:pt x="96" y="69"/>
                    <a:pt x="96" y="69"/>
                  </a:cubicBezTo>
                  <a:cubicBezTo>
                    <a:pt x="96" y="96"/>
                    <a:pt x="96" y="96"/>
                    <a:pt x="96" y="96"/>
                  </a:cubicBezTo>
                  <a:lnTo>
                    <a:pt x="5" y="96"/>
                  </a:lnTo>
                  <a:close/>
                  <a:moveTo>
                    <a:pt x="53" y="21"/>
                  </a:moveTo>
                  <a:cubicBezTo>
                    <a:pt x="15" y="21"/>
                    <a:pt x="15" y="21"/>
                    <a:pt x="15" y="21"/>
                  </a:cubicBezTo>
                  <a:cubicBezTo>
                    <a:pt x="15" y="16"/>
                    <a:pt x="15" y="16"/>
                    <a:pt x="15" y="16"/>
                  </a:cubicBezTo>
                  <a:cubicBezTo>
                    <a:pt x="53" y="16"/>
                    <a:pt x="53" y="16"/>
                    <a:pt x="53" y="16"/>
                  </a:cubicBezTo>
                  <a:lnTo>
                    <a:pt x="53" y="21"/>
                  </a:lnTo>
                  <a:close/>
                  <a:moveTo>
                    <a:pt x="82" y="18"/>
                  </a:moveTo>
                  <a:cubicBezTo>
                    <a:pt x="82" y="17"/>
                    <a:pt x="84" y="15"/>
                    <a:pt x="86" y="15"/>
                  </a:cubicBezTo>
                  <a:cubicBezTo>
                    <a:pt x="87" y="15"/>
                    <a:pt x="89" y="17"/>
                    <a:pt x="89" y="18"/>
                  </a:cubicBezTo>
                  <a:cubicBezTo>
                    <a:pt x="89" y="20"/>
                    <a:pt x="87" y="22"/>
                    <a:pt x="86" y="22"/>
                  </a:cubicBezTo>
                  <a:cubicBezTo>
                    <a:pt x="84" y="22"/>
                    <a:pt x="82" y="20"/>
                    <a:pt x="82" y="18"/>
                  </a:cubicBezTo>
                  <a:close/>
                  <a:moveTo>
                    <a:pt x="15" y="53"/>
                  </a:moveTo>
                  <a:cubicBezTo>
                    <a:pt x="15" y="48"/>
                    <a:pt x="15" y="48"/>
                    <a:pt x="15" y="48"/>
                  </a:cubicBezTo>
                  <a:cubicBezTo>
                    <a:pt x="53" y="48"/>
                    <a:pt x="53" y="48"/>
                    <a:pt x="53" y="48"/>
                  </a:cubicBezTo>
                  <a:cubicBezTo>
                    <a:pt x="53" y="53"/>
                    <a:pt x="53" y="53"/>
                    <a:pt x="53" y="53"/>
                  </a:cubicBezTo>
                  <a:lnTo>
                    <a:pt x="15" y="53"/>
                  </a:lnTo>
                  <a:close/>
                  <a:moveTo>
                    <a:pt x="82" y="50"/>
                  </a:moveTo>
                  <a:cubicBezTo>
                    <a:pt x="82" y="49"/>
                    <a:pt x="84" y="47"/>
                    <a:pt x="86" y="47"/>
                  </a:cubicBezTo>
                  <a:cubicBezTo>
                    <a:pt x="87" y="47"/>
                    <a:pt x="89" y="49"/>
                    <a:pt x="89" y="50"/>
                  </a:cubicBezTo>
                  <a:cubicBezTo>
                    <a:pt x="89" y="52"/>
                    <a:pt x="87" y="54"/>
                    <a:pt x="86" y="54"/>
                  </a:cubicBezTo>
                  <a:cubicBezTo>
                    <a:pt x="84" y="54"/>
                    <a:pt x="82" y="52"/>
                    <a:pt x="82" y="50"/>
                  </a:cubicBezTo>
                  <a:close/>
                  <a:moveTo>
                    <a:pt x="15" y="80"/>
                  </a:moveTo>
                  <a:cubicBezTo>
                    <a:pt x="53" y="80"/>
                    <a:pt x="53" y="80"/>
                    <a:pt x="53" y="80"/>
                  </a:cubicBezTo>
                  <a:cubicBezTo>
                    <a:pt x="53" y="85"/>
                    <a:pt x="53" y="85"/>
                    <a:pt x="53" y="85"/>
                  </a:cubicBezTo>
                  <a:cubicBezTo>
                    <a:pt x="15" y="85"/>
                    <a:pt x="15" y="85"/>
                    <a:pt x="15" y="85"/>
                  </a:cubicBezTo>
                  <a:lnTo>
                    <a:pt x="15" y="80"/>
                  </a:lnTo>
                  <a:close/>
                  <a:moveTo>
                    <a:pt x="89" y="82"/>
                  </a:moveTo>
                  <a:cubicBezTo>
                    <a:pt x="89" y="84"/>
                    <a:pt x="87" y="86"/>
                    <a:pt x="86" y="86"/>
                  </a:cubicBezTo>
                  <a:cubicBezTo>
                    <a:pt x="84" y="86"/>
                    <a:pt x="82" y="84"/>
                    <a:pt x="82" y="82"/>
                  </a:cubicBezTo>
                  <a:cubicBezTo>
                    <a:pt x="82" y="81"/>
                    <a:pt x="84" y="79"/>
                    <a:pt x="86" y="79"/>
                  </a:cubicBezTo>
                  <a:cubicBezTo>
                    <a:pt x="87" y="79"/>
                    <a:pt x="89" y="81"/>
                    <a:pt x="89" y="82"/>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445"/>
            <p:cNvSpPr>
              <a:spLocks/>
            </p:cNvSpPr>
            <p:nvPr userDrawn="1"/>
          </p:nvSpPr>
          <p:spPr bwMode="auto">
            <a:xfrm>
              <a:off x="227" y="430"/>
              <a:ext cx="147" cy="46"/>
            </a:xfrm>
            <a:custGeom>
              <a:avLst/>
              <a:gdLst>
                <a:gd name="T0" fmla="*/ 0 w 87"/>
                <a:gd name="T1" fmla="*/ 9 h 27"/>
                <a:gd name="T2" fmla="*/ 0 w 87"/>
                <a:gd name="T3" fmla="*/ 27 h 27"/>
                <a:gd name="T4" fmla="*/ 87 w 87"/>
                <a:gd name="T5" fmla="*/ 27 h 27"/>
                <a:gd name="T6" fmla="*/ 87 w 87"/>
                <a:gd name="T7" fmla="*/ 9 h 27"/>
                <a:gd name="T8" fmla="*/ 0 w 87"/>
                <a:gd name="T9" fmla="*/ 9 h 27"/>
              </a:gdLst>
              <a:ahLst/>
              <a:cxnLst>
                <a:cxn ang="0">
                  <a:pos x="T0" y="T1"/>
                </a:cxn>
                <a:cxn ang="0">
                  <a:pos x="T2" y="T3"/>
                </a:cxn>
                <a:cxn ang="0">
                  <a:pos x="T4" y="T5"/>
                </a:cxn>
                <a:cxn ang="0">
                  <a:pos x="T6" y="T7"/>
                </a:cxn>
                <a:cxn ang="0">
                  <a:pos x="T8" y="T9"/>
                </a:cxn>
              </a:cxnLst>
              <a:rect l="0" t="0" r="r" b="b"/>
              <a:pathLst>
                <a:path w="87" h="27">
                  <a:moveTo>
                    <a:pt x="0" y="9"/>
                  </a:moveTo>
                  <a:cubicBezTo>
                    <a:pt x="0" y="27"/>
                    <a:pt x="0" y="27"/>
                    <a:pt x="0" y="27"/>
                  </a:cubicBezTo>
                  <a:cubicBezTo>
                    <a:pt x="87" y="27"/>
                    <a:pt x="87" y="27"/>
                    <a:pt x="87" y="27"/>
                  </a:cubicBezTo>
                  <a:cubicBezTo>
                    <a:pt x="87" y="9"/>
                    <a:pt x="87" y="9"/>
                    <a:pt x="87" y="9"/>
                  </a:cubicBezTo>
                  <a:cubicBezTo>
                    <a:pt x="55" y="0"/>
                    <a:pt x="29" y="0"/>
                    <a:pt x="0" y="9"/>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Rectangle 446"/>
            <p:cNvSpPr>
              <a:spLocks noChangeArrowheads="1"/>
            </p:cNvSpPr>
            <p:nvPr userDrawn="1"/>
          </p:nvSpPr>
          <p:spPr bwMode="auto">
            <a:xfrm>
              <a:off x="227" y="489"/>
              <a:ext cx="147" cy="32"/>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447"/>
            <p:cNvSpPr>
              <a:spLocks/>
            </p:cNvSpPr>
            <p:nvPr userDrawn="1"/>
          </p:nvSpPr>
          <p:spPr bwMode="auto">
            <a:xfrm>
              <a:off x="227" y="534"/>
              <a:ext cx="147" cy="46"/>
            </a:xfrm>
            <a:custGeom>
              <a:avLst/>
              <a:gdLst>
                <a:gd name="T0" fmla="*/ 0 w 87"/>
                <a:gd name="T1" fmla="*/ 17 h 27"/>
                <a:gd name="T2" fmla="*/ 87 w 87"/>
                <a:gd name="T3" fmla="*/ 17 h 27"/>
                <a:gd name="T4" fmla="*/ 87 w 87"/>
                <a:gd name="T5" fmla="*/ 0 h 27"/>
                <a:gd name="T6" fmla="*/ 0 w 87"/>
                <a:gd name="T7" fmla="*/ 0 h 27"/>
                <a:gd name="T8" fmla="*/ 0 w 87"/>
                <a:gd name="T9" fmla="*/ 17 h 27"/>
              </a:gdLst>
              <a:ahLst/>
              <a:cxnLst>
                <a:cxn ang="0">
                  <a:pos x="T0" y="T1"/>
                </a:cxn>
                <a:cxn ang="0">
                  <a:pos x="T2" y="T3"/>
                </a:cxn>
                <a:cxn ang="0">
                  <a:pos x="T4" y="T5"/>
                </a:cxn>
                <a:cxn ang="0">
                  <a:pos x="T6" y="T7"/>
                </a:cxn>
                <a:cxn ang="0">
                  <a:pos x="T8" y="T9"/>
                </a:cxn>
              </a:cxnLst>
              <a:rect l="0" t="0" r="r" b="b"/>
              <a:pathLst>
                <a:path w="87" h="27">
                  <a:moveTo>
                    <a:pt x="0" y="17"/>
                  </a:moveTo>
                  <a:cubicBezTo>
                    <a:pt x="32" y="27"/>
                    <a:pt x="58" y="26"/>
                    <a:pt x="87" y="17"/>
                  </a:cubicBezTo>
                  <a:cubicBezTo>
                    <a:pt x="87" y="0"/>
                    <a:pt x="87" y="0"/>
                    <a:pt x="87" y="0"/>
                  </a:cubicBezTo>
                  <a:cubicBezTo>
                    <a:pt x="0" y="0"/>
                    <a:pt x="0" y="0"/>
                    <a:pt x="0" y="0"/>
                  </a:cubicBezTo>
                  <a:lnTo>
                    <a:pt x="0" y="17"/>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448"/>
            <p:cNvSpPr>
              <a:spLocks/>
            </p:cNvSpPr>
            <p:nvPr userDrawn="1"/>
          </p:nvSpPr>
          <p:spPr bwMode="auto">
            <a:xfrm>
              <a:off x="508" y="1314"/>
              <a:ext cx="146" cy="44"/>
            </a:xfrm>
            <a:custGeom>
              <a:avLst/>
              <a:gdLst>
                <a:gd name="T0" fmla="*/ 0 w 87"/>
                <a:gd name="T1" fmla="*/ 9 h 26"/>
                <a:gd name="T2" fmla="*/ 0 w 87"/>
                <a:gd name="T3" fmla="*/ 26 h 26"/>
                <a:gd name="T4" fmla="*/ 87 w 87"/>
                <a:gd name="T5" fmla="*/ 26 h 26"/>
                <a:gd name="T6" fmla="*/ 87 w 87"/>
                <a:gd name="T7" fmla="*/ 9 h 26"/>
                <a:gd name="T8" fmla="*/ 0 w 87"/>
                <a:gd name="T9" fmla="*/ 9 h 26"/>
              </a:gdLst>
              <a:ahLst/>
              <a:cxnLst>
                <a:cxn ang="0">
                  <a:pos x="T0" y="T1"/>
                </a:cxn>
                <a:cxn ang="0">
                  <a:pos x="T2" y="T3"/>
                </a:cxn>
                <a:cxn ang="0">
                  <a:pos x="T4" y="T5"/>
                </a:cxn>
                <a:cxn ang="0">
                  <a:pos x="T6" y="T7"/>
                </a:cxn>
                <a:cxn ang="0">
                  <a:pos x="T8" y="T9"/>
                </a:cxn>
              </a:cxnLst>
              <a:rect l="0" t="0" r="r" b="b"/>
              <a:pathLst>
                <a:path w="87" h="26">
                  <a:moveTo>
                    <a:pt x="0" y="9"/>
                  </a:moveTo>
                  <a:cubicBezTo>
                    <a:pt x="0" y="26"/>
                    <a:pt x="0" y="26"/>
                    <a:pt x="0" y="26"/>
                  </a:cubicBezTo>
                  <a:cubicBezTo>
                    <a:pt x="87" y="26"/>
                    <a:pt x="87" y="26"/>
                    <a:pt x="87" y="26"/>
                  </a:cubicBezTo>
                  <a:cubicBezTo>
                    <a:pt x="87" y="9"/>
                    <a:pt x="87" y="9"/>
                    <a:pt x="87" y="9"/>
                  </a:cubicBezTo>
                  <a:cubicBezTo>
                    <a:pt x="55" y="0"/>
                    <a:pt x="29" y="0"/>
                    <a:pt x="0" y="9"/>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Rectangle 449"/>
            <p:cNvSpPr>
              <a:spLocks noChangeArrowheads="1"/>
            </p:cNvSpPr>
            <p:nvPr userDrawn="1"/>
          </p:nvSpPr>
          <p:spPr bwMode="auto">
            <a:xfrm>
              <a:off x="508" y="1371"/>
              <a:ext cx="146" cy="34"/>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450"/>
            <p:cNvSpPr>
              <a:spLocks/>
            </p:cNvSpPr>
            <p:nvPr userDrawn="1"/>
          </p:nvSpPr>
          <p:spPr bwMode="auto">
            <a:xfrm>
              <a:off x="508" y="1418"/>
              <a:ext cx="146" cy="44"/>
            </a:xfrm>
            <a:custGeom>
              <a:avLst/>
              <a:gdLst>
                <a:gd name="T0" fmla="*/ 0 w 87"/>
                <a:gd name="T1" fmla="*/ 17 h 26"/>
                <a:gd name="T2" fmla="*/ 87 w 87"/>
                <a:gd name="T3" fmla="*/ 17 h 26"/>
                <a:gd name="T4" fmla="*/ 87 w 87"/>
                <a:gd name="T5" fmla="*/ 0 h 26"/>
                <a:gd name="T6" fmla="*/ 0 w 87"/>
                <a:gd name="T7" fmla="*/ 0 h 26"/>
                <a:gd name="T8" fmla="*/ 0 w 87"/>
                <a:gd name="T9" fmla="*/ 17 h 26"/>
              </a:gdLst>
              <a:ahLst/>
              <a:cxnLst>
                <a:cxn ang="0">
                  <a:pos x="T0" y="T1"/>
                </a:cxn>
                <a:cxn ang="0">
                  <a:pos x="T2" y="T3"/>
                </a:cxn>
                <a:cxn ang="0">
                  <a:pos x="T4" y="T5"/>
                </a:cxn>
                <a:cxn ang="0">
                  <a:pos x="T6" y="T7"/>
                </a:cxn>
                <a:cxn ang="0">
                  <a:pos x="T8" y="T9"/>
                </a:cxn>
              </a:cxnLst>
              <a:rect l="0" t="0" r="r" b="b"/>
              <a:pathLst>
                <a:path w="87" h="26">
                  <a:moveTo>
                    <a:pt x="0" y="17"/>
                  </a:moveTo>
                  <a:cubicBezTo>
                    <a:pt x="32" y="26"/>
                    <a:pt x="58" y="26"/>
                    <a:pt x="87" y="17"/>
                  </a:cubicBezTo>
                  <a:cubicBezTo>
                    <a:pt x="87" y="0"/>
                    <a:pt x="87" y="0"/>
                    <a:pt x="87" y="0"/>
                  </a:cubicBezTo>
                  <a:cubicBezTo>
                    <a:pt x="0" y="0"/>
                    <a:pt x="0" y="0"/>
                    <a:pt x="0" y="0"/>
                  </a:cubicBezTo>
                  <a:lnTo>
                    <a:pt x="0" y="17"/>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451"/>
            <p:cNvSpPr>
              <a:spLocks noEditPoints="1"/>
            </p:cNvSpPr>
            <p:nvPr userDrawn="1"/>
          </p:nvSpPr>
          <p:spPr bwMode="auto">
            <a:xfrm>
              <a:off x="551" y="1778"/>
              <a:ext cx="163" cy="163"/>
            </a:xfrm>
            <a:custGeom>
              <a:avLst/>
              <a:gdLst>
                <a:gd name="T0" fmla="*/ 87 w 97"/>
                <a:gd name="T1" fmla="*/ 0 h 97"/>
                <a:gd name="T2" fmla="*/ 10 w 97"/>
                <a:gd name="T3" fmla="*/ 0 h 97"/>
                <a:gd name="T4" fmla="*/ 0 w 97"/>
                <a:gd name="T5" fmla="*/ 10 h 97"/>
                <a:gd name="T6" fmla="*/ 0 w 97"/>
                <a:gd name="T7" fmla="*/ 87 h 97"/>
                <a:gd name="T8" fmla="*/ 10 w 97"/>
                <a:gd name="T9" fmla="*/ 97 h 97"/>
                <a:gd name="T10" fmla="*/ 87 w 97"/>
                <a:gd name="T11" fmla="*/ 97 h 97"/>
                <a:gd name="T12" fmla="*/ 97 w 97"/>
                <a:gd name="T13" fmla="*/ 87 h 97"/>
                <a:gd name="T14" fmla="*/ 97 w 97"/>
                <a:gd name="T15" fmla="*/ 10 h 97"/>
                <a:gd name="T16" fmla="*/ 87 w 97"/>
                <a:gd name="T17" fmla="*/ 0 h 97"/>
                <a:gd name="T18" fmla="*/ 92 w 97"/>
                <a:gd name="T19" fmla="*/ 87 h 97"/>
                <a:gd name="T20" fmla="*/ 87 w 97"/>
                <a:gd name="T21" fmla="*/ 93 h 97"/>
                <a:gd name="T22" fmla="*/ 10 w 97"/>
                <a:gd name="T23" fmla="*/ 93 h 97"/>
                <a:gd name="T24" fmla="*/ 4 w 97"/>
                <a:gd name="T25" fmla="*/ 87 h 97"/>
                <a:gd name="T26" fmla="*/ 4 w 97"/>
                <a:gd name="T27" fmla="*/ 77 h 97"/>
                <a:gd name="T28" fmla="*/ 92 w 97"/>
                <a:gd name="T29" fmla="*/ 77 h 97"/>
                <a:gd name="T30" fmla="*/ 92 w 97"/>
                <a:gd name="T31" fmla="*/ 87 h 97"/>
                <a:gd name="T32" fmla="*/ 92 w 97"/>
                <a:gd name="T33" fmla="*/ 21 h 97"/>
                <a:gd name="T34" fmla="*/ 4 w 97"/>
                <a:gd name="T35" fmla="*/ 21 h 97"/>
                <a:gd name="T36" fmla="*/ 4 w 97"/>
                <a:gd name="T37" fmla="*/ 10 h 97"/>
                <a:gd name="T38" fmla="*/ 10 w 97"/>
                <a:gd name="T39" fmla="*/ 5 h 97"/>
                <a:gd name="T40" fmla="*/ 87 w 97"/>
                <a:gd name="T41" fmla="*/ 5 h 97"/>
                <a:gd name="T42" fmla="*/ 92 w 97"/>
                <a:gd name="T43" fmla="*/ 10 h 97"/>
                <a:gd name="T44" fmla="*/ 92 w 97"/>
                <a:gd name="T45" fmla="*/ 21 h 97"/>
                <a:gd name="T46" fmla="*/ 44 w 97"/>
                <a:gd name="T47" fmla="*/ 85 h 97"/>
                <a:gd name="T48" fmla="*/ 48 w 97"/>
                <a:gd name="T49" fmla="*/ 81 h 97"/>
                <a:gd name="T50" fmla="*/ 52 w 97"/>
                <a:gd name="T51" fmla="*/ 85 h 97"/>
                <a:gd name="T52" fmla="*/ 48 w 97"/>
                <a:gd name="T53" fmla="*/ 89 h 97"/>
                <a:gd name="T54" fmla="*/ 44 w 97"/>
                <a:gd name="T55" fmla="*/ 85 h 97"/>
                <a:gd name="T56" fmla="*/ 50 w 97"/>
                <a:gd name="T57" fmla="*/ 13 h 97"/>
                <a:gd name="T58" fmla="*/ 48 w 97"/>
                <a:gd name="T59" fmla="*/ 15 h 97"/>
                <a:gd name="T60" fmla="*/ 46 w 97"/>
                <a:gd name="T61" fmla="*/ 13 h 97"/>
                <a:gd name="T62" fmla="*/ 48 w 97"/>
                <a:gd name="T63" fmla="*/ 11 h 97"/>
                <a:gd name="T64" fmla="*/ 50 w 97"/>
                <a:gd name="T65" fmla="*/ 13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7" h="97">
                  <a:moveTo>
                    <a:pt x="87" y="0"/>
                  </a:moveTo>
                  <a:cubicBezTo>
                    <a:pt x="10" y="0"/>
                    <a:pt x="10" y="0"/>
                    <a:pt x="10" y="0"/>
                  </a:cubicBezTo>
                  <a:cubicBezTo>
                    <a:pt x="4" y="0"/>
                    <a:pt x="0" y="5"/>
                    <a:pt x="0" y="10"/>
                  </a:cubicBezTo>
                  <a:cubicBezTo>
                    <a:pt x="0" y="87"/>
                    <a:pt x="0" y="87"/>
                    <a:pt x="0" y="87"/>
                  </a:cubicBezTo>
                  <a:cubicBezTo>
                    <a:pt x="0" y="93"/>
                    <a:pt x="4" y="97"/>
                    <a:pt x="10" y="97"/>
                  </a:cubicBezTo>
                  <a:cubicBezTo>
                    <a:pt x="87" y="97"/>
                    <a:pt x="87" y="97"/>
                    <a:pt x="87" y="97"/>
                  </a:cubicBezTo>
                  <a:cubicBezTo>
                    <a:pt x="92" y="97"/>
                    <a:pt x="97" y="93"/>
                    <a:pt x="97" y="87"/>
                  </a:cubicBezTo>
                  <a:cubicBezTo>
                    <a:pt x="97" y="10"/>
                    <a:pt x="97" y="10"/>
                    <a:pt x="97" y="10"/>
                  </a:cubicBezTo>
                  <a:cubicBezTo>
                    <a:pt x="97" y="5"/>
                    <a:pt x="92" y="0"/>
                    <a:pt x="87" y="0"/>
                  </a:cubicBezTo>
                  <a:close/>
                  <a:moveTo>
                    <a:pt x="92" y="87"/>
                  </a:moveTo>
                  <a:cubicBezTo>
                    <a:pt x="92" y="91"/>
                    <a:pt x="90" y="93"/>
                    <a:pt x="87" y="93"/>
                  </a:cubicBezTo>
                  <a:cubicBezTo>
                    <a:pt x="10" y="93"/>
                    <a:pt x="10" y="93"/>
                    <a:pt x="10" y="93"/>
                  </a:cubicBezTo>
                  <a:cubicBezTo>
                    <a:pt x="6" y="93"/>
                    <a:pt x="4" y="91"/>
                    <a:pt x="4" y="87"/>
                  </a:cubicBezTo>
                  <a:cubicBezTo>
                    <a:pt x="4" y="77"/>
                    <a:pt x="4" y="77"/>
                    <a:pt x="4" y="77"/>
                  </a:cubicBezTo>
                  <a:cubicBezTo>
                    <a:pt x="92" y="77"/>
                    <a:pt x="92" y="77"/>
                    <a:pt x="92" y="77"/>
                  </a:cubicBezTo>
                  <a:lnTo>
                    <a:pt x="92" y="87"/>
                  </a:lnTo>
                  <a:close/>
                  <a:moveTo>
                    <a:pt x="92" y="21"/>
                  </a:moveTo>
                  <a:cubicBezTo>
                    <a:pt x="4" y="21"/>
                    <a:pt x="4" y="21"/>
                    <a:pt x="4" y="21"/>
                  </a:cubicBezTo>
                  <a:cubicBezTo>
                    <a:pt x="4" y="10"/>
                    <a:pt x="4" y="10"/>
                    <a:pt x="4" y="10"/>
                  </a:cubicBezTo>
                  <a:cubicBezTo>
                    <a:pt x="4" y="7"/>
                    <a:pt x="6" y="5"/>
                    <a:pt x="10" y="5"/>
                  </a:cubicBezTo>
                  <a:cubicBezTo>
                    <a:pt x="87" y="5"/>
                    <a:pt x="87" y="5"/>
                    <a:pt x="87" y="5"/>
                  </a:cubicBezTo>
                  <a:cubicBezTo>
                    <a:pt x="90" y="5"/>
                    <a:pt x="92" y="7"/>
                    <a:pt x="92" y="10"/>
                  </a:cubicBezTo>
                  <a:lnTo>
                    <a:pt x="92" y="21"/>
                  </a:lnTo>
                  <a:close/>
                  <a:moveTo>
                    <a:pt x="44" y="85"/>
                  </a:moveTo>
                  <a:cubicBezTo>
                    <a:pt x="44" y="83"/>
                    <a:pt x="46" y="81"/>
                    <a:pt x="48" y="81"/>
                  </a:cubicBezTo>
                  <a:cubicBezTo>
                    <a:pt x="51" y="81"/>
                    <a:pt x="52" y="83"/>
                    <a:pt x="52" y="85"/>
                  </a:cubicBezTo>
                  <a:cubicBezTo>
                    <a:pt x="52" y="87"/>
                    <a:pt x="51" y="89"/>
                    <a:pt x="48" y="89"/>
                  </a:cubicBezTo>
                  <a:cubicBezTo>
                    <a:pt x="46" y="89"/>
                    <a:pt x="44" y="87"/>
                    <a:pt x="44" y="85"/>
                  </a:cubicBezTo>
                  <a:close/>
                  <a:moveTo>
                    <a:pt x="50" y="13"/>
                  </a:moveTo>
                  <a:cubicBezTo>
                    <a:pt x="50" y="14"/>
                    <a:pt x="49" y="15"/>
                    <a:pt x="48" y="15"/>
                  </a:cubicBezTo>
                  <a:cubicBezTo>
                    <a:pt x="47" y="15"/>
                    <a:pt x="46" y="14"/>
                    <a:pt x="46" y="13"/>
                  </a:cubicBezTo>
                  <a:cubicBezTo>
                    <a:pt x="46" y="12"/>
                    <a:pt x="47" y="11"/>
                    <a:pt x="48" y="11"/>
                  </a:cubicBezTo>
                  <a:cubicBezTo>
                    <a:pt x="49" y="11"/>
                    <a:pt x="50" y="12"/>
                    <a:pt x="50" y="13"/>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452"/>
            <p:cNvSpPr>
              <a:spLocks noEditPoints="1"/>
            </p:cNvSpPr>
            <p:nvPr userDrawn="1"/>
          </p:nvSpPr>
          <p:spPr bwMode="auto">
            <a:xfrm>
              <a:off x="-71" y="1571"/>
              <a:ext cx="112" cy="163"/>
            </a:xfrm>
            <a:custGeom>
              <a:avLst/>
              <a:gdLst>
                <a:gd name="T0" fmla="*/ 57 w 67"/>
                <a:gd name="T1" fmla="*/ 0 h 97"/>
                <a:gd name="T2" fmla="*/ 10 w 67"/>
                <a:gd name="T3" fmla="*/ 0 h 97"/>
                <a:gd name="T4" fmla="*/ 0 w 67"/>
                <a:gd name="T5" fmla="*/ 10 h 97"/>
                <a:gd name="T6" fmla="*/ 0 w 67"/>
                <a:gd name="T7" fmla="*/ 87 h 97"/>
                <a:gd name="T8" fmla="*/ 10 w 67"/>
                <a:gd name="T9" fmla="*/ 97 h 97"/>
                <a:gd name="T10" fmla="*/ 57 w 67"/>
                <a:gd name="T11" fmla="*/ 97 h 97"/>
                <a:gd name="T12" fmla="*/ 67 w 67"/>
                <a:gd name="T13" fmla="*/ 87 h 97"/>
                <a:gd name="T14" fmla="*/ 67 w 67"/>
                <a:gd name="T15" fmla="*/ 10 h 97"/>
                <a:gd name="T16" fmla="*/ 57 w 67"/>
                <a:gd name="T17" fmla="*/ 0 h 97"/>
                <a:gd name="T18" fmla="*/ 63 w 67"/>
                <a:gd name="T19" fmla="*/ 87 h 97"/>
                <a:gd name="T20" fmla="*/ 57 w 67"/>
                <a:gd name="T21" fmla="*/ 93 h 97"/>
                <a:gd name="T22" fmla="*/ 10 w 67"/>
                <a:gd name="T23" fmla="*/ 93 h 97"/>
                <a:gd name="T24" fmla="*/ 4 w 67"/>
                <a:gd name="T25" fmla="*/ 87 h 97"/>
                <a:gd name="T26" fmla="*/ 4 w 67"/>
                <a:gd name="T27" fmla="*/ 77 h 97"/>
                <a:gd name="T28" fmla="*/ 63 w 67"/>
                <a:gd name="T29" fmla="*/ 77 h 97"/>
                <a:gd name="T30" fmla="*/ 63 w 67"/>
                <a:gd name="T31" fmla="*/ 87 h 97"/>
                <a:gd name="T32" fmla="*/ 63 w 67"/>
                <a:gd name="T33" fmla="*/ 21 h 97"/>
                <a:gd name="T34" fmla="*/ 4 w 67"/>
                <a:gd name="T35" fmla="*/ 21 h 97"/>
                <a:gd name="T36" fmla="*/ 4 w 67"/>
                <a:gd name="T37" fmla="*/ 10 h 97"/>
                <a:gd name="T38" fmla="*/ 10 w 67"/>
                <a:gd name="T39" fmla="*/ 5 h 97"/>
                <a:gd name="T40" fmla="*/ 57 w 67"/>
                <a:gd name="T41" fmla="*/ 5 h 97"/>
                <a:gd name="T42" fmla="*/ 63 w 67"/>
                <a:gd name="T43" fmla="*/ 10 h 97"/>
                <a:gd name="T44" fmla="*/ 63 w 67"/>
                <a:gd name="T45" fmla="*/ 21 h 97"/>
                <a:gd name="T46" fmla="*/ 29 w 67"/>
                <a:gd name="T47" fmla="*/ 85 h 97"/>
                <a:gd name="T48" fmla="*/ 34 w 67"/>
                <a:gd name="T49" fmla="*/ 81 h 97"/>
                <a:gd name="T50" fmla="*/ 38 w 67"/>
                <a:gd name="T51" fmla="*/ 85 h 97"/>
                <a:gd name="T52" fmla="*/ 34 w 67"/>
                <a:gd name="T53" fmla="*/ 89 h 97"/>
                <a:gd name="T54" fmla="*/ 29 w 67"/>
                <a:gd name="T55" fmla="*/ 85 h 97"/>
                <a:gd name="T56" fmla="*/ 26 w 67"/>
                <a:gd name="T57" fmla="*/ 11 h 97"/>
                <a:gd name="T58" fmla="*/ 41 w 67"/>
                <a:gd name="T59" fmla="*/ 11 h 97"/>
                <a:gd name="T60" fmla="*/ 41 w 67"/>
                <a:gd name="T61" fmla="*/ 14 h 97"/>
                <a:gd name="T62" fmla="*/ 26 w 67"/>
                <a:gd name="T63" fmla="*/ 14 h 97"/>
                <a:gd name="T64" fmla="*/ 26 w 67"/>
                <a:gd name="T65" fmla="*/ 1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97">
                  <a:moveTo>
                    <a:pt x="57" y="0"/>
                  </a:moveTo>
                  <a:cubicBezTo>
                    <a:pt x="10" y="0"/>
                    <a:pt x="10" y="0"/>
                    <a:pt x="10" y="0"/>
                  </a:cubicBezTo>
                  <a:cubicBezTo>
                    <a:pt x="5" y="0"/>
                    <a:pt x="0" y="5"/>
                    <a:pt x="0" y="10"/>
                  </a:cubicBezTo>
                  <a:cubicBezTo>
                    <a:pt x="0" y="87"/>
                    <a:pt x="0" y="87"/>
                    <a:pt x="0" y="87"/>
                  </a:cubicBezTo>
                  <a:cubicBezTo>
                    <a:pt x="0" y="93"/>
                    <a:pt x="5" y="97"/>
                    <a:pt x="10" y="97"/>
                  </a:cubicBezTo>
                  <a:cubicBezTo>
                    <a:pt x="57" y="97"/>
                    <a:pt x="57" y="97"/>
                    <a:pt x="57" y="97"/>
                  </a:cubicBezTo>
                  <a:cubicBezTo>
                    <a:pt x="62" y="97"/>
                    <a:pt x="67" y="93"/>
                    <a:pt x="67" y="87"/>
                  </a:cubicBezTo>
                  <a:cubicBezTo>
                    <a:pt x="67" y="10"/>
                    <a:pt x="67" y="10"/>
                    <a:pt x="67" y="10"/>
                  </a:cubicBezTo>
                  <a:cubicBezTo>
                    <a:pt x="67" y="5"/>
                    <a:pt x="62" y="0"/>
                    <a:pt x="57" y="0"/>
                  </a:cubicBezTo>
                  <a:close/>
                  <a:moveTo>
                    <a:pt x="63" y="87"/>
                  </a:moveTo>
                  <a:cubicBezTo>
                    <a:pt x="63" y="91"/>
                    <a:pt x="60" y="93"/>
                    <a:pt x="57" y="93"/>
                  </a:cubicBezTo>
                  <a:cubicBezTo>
                    <a:pt x="10" y="93"/>
                    <a:pt x="10" y="93"/>
                    <a:pt x="10" y="93"/>
                  </a:cubicBezTo>
                  <a:cubicBezTo>
                    <a:pt x="7" y="93"/>
                    <a:pt x="4" y="91"/>
                    <a:pt x="4" y="87"/>
                  </a:cubicBezTo>
                  <a:cubicBezTo>
                    <a:pt x="4" y="77"/>
                    <a:pt x="4" y="77"/>
                    <a:pt x="4" y="77"/>
                  </a:cubicBezTo>
                  <a:cubicBezTo>
                    <a:pt x="63" y="77"/>
                    <a:pt x="63" y="77"/>
                    <a:pt x="63" y="77"/>
                  </a:cubicBezTo>
                  <a:lnTo>
                    <a:pt x="63" y="87"/>
                  </a:lnTo>
                  <a:close/>
                  <a:moveTo>
                    <a:pt x="63" y="21"/>
                  </a:moveTo>
                  <a:cubicBezTo>
                    <a:pt x="4" y="21"/>
                    <a:pt x="4" y="21"/>
                    <a:pt x="4" y="21"/>
                  </a:cubicBezTo>
                  <a:cubicBezTo>
                    <a:pt x="4" y="10"/>
                    <a:pt x="4" y="10"/>
                    <a:pt x="4" y="10"/>
                  </a:cubicBezTo>
                  <a:cubicBezTo>
                    <a:pt x="4" y="7"/>
                    <a:pt x="7" y="5"/>
                    <a:pt x="10" y="5"/>
                  </a:cubicBezTo>
                  <a:cubicBezTo>
                    <a:pt x="57" y="5"/>
                    <a:pt x="57" y="5"/>
                    <a:pt x="57" y="5"/>
                  </a:cubicBezTo>
                  <a:cubicBezTo>
                    <a:pt x="60" y="5"/>
                    <a:pt x="63" y="7"/>
                    <a:pt x="63" y="10"/>
                  </a:cubicBezTo>
                  <a:lnTo>
                    <a:pt x="63" y="21"/>
                  </a:lnTo>
                  <a:close/>
                  <a:moveTo>
                    <a:pt x="29" y="85"/>
                  </a:moveTo>
                  <a:cubicBezTo>
                    <a:pt x="29" y="83"/>
                    <a:pt x="31" y="81"/>
                    <a:pt x="34" y="81"/>
                  </a:cubicBezTo>
                  <a:cubicBezTo>
                    <a:pt x="36" y="81"/>
                    <a:pt x="38" y="83"/>
                    <a:pt x="38" y="85"/>
                  </a:cubicBezTo>
                  <a:cubicBezTo>
                    <a:pt x="38" y="87"/>
                    <a:pt x="36" y="89"/>
                    <a:pt x="34" y="89"/>
                  </a:cubicBezTo>
                  <a:cubicBezTo>
                    <a:pt x="31" y="89"/>
                    <a:pt x="29" y="87"/>
                    <a:pt x="29" y="85"/>
                  </a:cubicBezTo>
                  <a:close/>
                  <a:moveTo>
                    <a:pt x="26" y="11"/>
                  </a:moveTo>
                  <a:cubicBezTo>
                    <a:pt x="41" y="11"/>
                    <a:pt x="41" y="11"/>
                    <a:pt x="41" y="11"/>
                  </a:cubicBezTo>
                  <a:cubicBezTo>
                    <a:pt x="41" y="14"/>
                    <a:pt x="41" y="14"/>
                    <a:pt x="41" y="14"/>
                  </a:cubicBezTo>
                  <a:cubicBezTo>
                    <a:pt x="26" y="14"/>
                    <a:pt x="26" y="14"/>
                    <a:pt x="26" y="14"/>
                  </a:cubicBezTo>
                  <a:lnTo>
                    <a:pt x="26" y="11"/>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453"/>
            <p:cNvSpPr>
              <a:spLocks/>
            </p:cNvSpPr>
            <p:nvPr userDrawn="1"/>
          </p:nvSpPr>
          <p:spPr bwMode="auto">
            <a:xfrm>
              <a:off x="251" y="2650"/>
              <a:ext cx="317" cy="264"/>
            </a:xfrm>
            <a:custGeom>
              <a:avLst/>
              <a:gdLst>
                <a:gd name="T0" fmla="*/ 312 w 317"/>
                <a:gd name="T1" fmla="*/ 264 h 264"/>
                <a:gd name="T2" fmla="*/ 0 w 317"/>
                <a:gd name="T3" fmla="*/ 7 h 264"/>
                <a:gd name="T4" fmla="*/ 5 w 317"/>
                <a:gd name="T5" fmla="*/ 0 h 264"/>
                <a:gd name="T6" fmla="*/ 317 w 317"/>
                <a:gd name="T7" fmla="*/ 257 h 264"/>
                <a:gd name="T8" fmla="*/ 312 w 317"/>
                <a:gd name="T9" fmla="*/ 264 h 264"/>
              </a:gdLst>
              <a:ahLst/>
              <a:cxnLst>
                <a:cxn ang="0">
                  <a:pos x="T0" y="T1"/>
                </a:cxn>
                <a:cxn ang="0">
                  <a:pos x="T2" y="T3"/>
                </a:cxn>
                <a:cxn ang="0">
                  <a:pos x="T4" y="T5"/>
                </a:cxn>
                <a:cxn ang="0">
                  <a:pos x="T6" y="T7"/>
                </a:cxn>
                <a:cxn ang="0">
                  <a:pos x="T8" y="T9"/>
                </a:cxn>
              </a:cxnLst>
              <a:rect l="0" t="0" r="r" b="b"/>
              <a:pathLst>
                <a:path w="317" h="264">
                  <a:moveTo>
                    <a:pt x="312" y="264"/>
                  </a:moveTo>
                  <a:lnTo>
                    <a:pt x="0" y="7"/>
                  </a:lnTo>
                  <a:lnTo>
                    <a:pt x="5" y="0"/>
                  </a:lnTo>
                  <a:lnTo>
                    <a:pt x="317" y="257"/>
                  </a:lnTo>
                  <a:lnTo>
                    <a:pt x="312" y="264"/>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454"/>
            <p:cNvSpPr>
              <a:spLocks noEditPoints="1"/>
            </p:cNvSpPr>
            <p:nvPr userDrawn="1"/>
          </p:nvSpPr>
          <p:spPr bwMode="auto">
            <a:xfrm>
              <a:off x="1418" y="1610"/>
              <a:ext cx="235" cy="136"/>
            </a:xfrm>
            <a:custGeom>
              <a:avLst/>
              <a:gdLst>
                <a:gd name="T0" fmla="*/ 115 w 140"/>
                <a:gd name="T1" fmla="*/ 22 h 81"/>
                <a:gd name="T2" fmla="*/ 102 w 140"/>
                <a:gd name="T3" fmla="*/ 9 h 81"/>
                <a:gd name="T4" fmla="*/ 92 w 140"/>
                <a:gd name="T5" fmla="*/ 7 h 81"/>
                <a:gd name="T6" fmla="*/ 82 w 140"/>
                <a:gd name="T7" fmla="*/ 9 h 81"/>
                <a:gd name="T8" fmla="*/ 69 w 140"/>
                <a:gd name="T9" fmla="*/ 6 h 81"/>
                <a:gd name="T10" fmla="*/ 64 w 140"/>
                <a:gd name="T11" fmla="*/ 6 h 81"/>
                <a:gd name="T12" fmla="*/ 46 w 140"/>
                <a:gd name="T13" fmla="*/ 0 h 81"/>
                <a:gd name="T14" fmla="*/ 31 w 140"/>
                <a:gd name="T15" fmla="*/ 4 h 81"/>
                <a:gd name="T16" fmla="*/ 18 w 140"/>
                <a:gd name="T17" fmla="*/ 28 h 81"/>
                <a:gd name="T18" fmla="*/ 16 w 140"/>
                <a:gd name="T19" fmla="*/ 31 h 81"/>
                <a:gd name="T20" fmla="*/ 9 w 140"/>
                <a:gd name="T21" fmla="*/ 35 h 81"/>
                <a:gd name="T22" fmla="*/ 0 w 140"/>
                <a:gd name="T23" fmla="*/ 56 h 81"/>
                <a:gd name="T24" fmla="*/ 24 w 140"/>
                <a:gd name="T25" fmla="*/ 81 h 81"/>
                <a:gd name="T26" fmla="*/ 108 w 140"/>
                <a:gd name="T27" fmla="*/ 81 h 81"/>
                <a:gd name="T28" fmla="*/ 110 w 140"/>
                <a:gd name="T29" fmla="*/ 81 h 81"/>
                <a:gd name="T30" fmla="*/ 140 w 140"/>
                <a:gd name="T31" fmla="*/ 51 h 81"/>
                <a:gd name="T32" fmla="*/ 115 w 140"/>
                <a:gd name="T33" fmla="*/ 22 h 81"/>
                <a:gd name="T34" fmla="*/ 110 w 140"/>
                <a:gd name="T35" fmla="*/ 76 h 81"/>
                <a:gd name="T36" fmla="*/ 109 w 140"/>
                <a:gd name="T37" fmla="*/ 76 h 81"/>
                <a:gd name="T38" fmla="*/ 24 w 140"/>
                <a:gd name="T39" fmla="*/ 76 h 81"/>
                <a:gd name="T40" fmla="*/ 5 w 140"/>
                <a:gd name="T41" fmla="*/ 56 h 81"/>
                <a:gd name="T42" fmla="*/ 13 w 140"/>
                <a:gd name="T43" fmla="*/ 38 h 81"/>
                <a:gd name="T44" fmla="*/ 19 w 140"/>
                <a:gd name="T45" fmla="*/ 35 h 81"/>
                <a:gd name="T46" fmla="*/ 20 w 140"/>
                <a:gd name="T47" fmla="*/ 35 h 81"/>
                <a:gd name="T48" fmla="*/ 20 w 140"/>
                <a:gd name="T49" fmla="*/ 34 h 81"/>
                <a:gd name="T50" fmla="*/ 22 w 140"/>
                <a:gd name="T51" fmla="*/ 31 h 81"/>
                <a:gd name="T52" fmla="*/ 23 w 140"/>
                <a:gd name="T53" fmla="*/ 30 h 81"/>
                <a:gd name="T54" fmla="*/ 23 w 140"/>
                <a:gd name="T55" fmla="*/ 29 h 81"/>
                <a:gd name="T56" fmla="*/ 34 w 140"/>
                <a:gd name="T57" fmla="*/ 8 h 81"/>
                <a:gd name="T58" fmla="*/ 46 w 140"/>
                <a:gd name="T59" fmla="*/ 5 h 81"/>
                <a:gd name="T60" fmla="*/ 61 w 140"/>
                <a:gd name="T61" fmla="*/ 11 h 81"/>
                <a:gd name="T62" fmla="*/ 62 w 140"/>
                <a:gd name="T63" fmla="*/ 12 h 81"/>
                <a:gd name="T64" fmla="*/ 64 w 140"/>
                <a:gd name="T65" fmla="*/ 11 h 81"/>
                <a:gd name="T66" fmla="*/ 80 w 140"/>
                <a:gd name="T67" fmla="*/ 14 h 81"/>
                <a:gd name="T68" fmla="*/ 81 w 140"/>
                <a:gd name="T69" fmla="*/ 15 h 81"/>
                <a:gd name="T70" fmla="*/ 83 w 140"/>
                <a:gd name="T71" fmla="*/ 15 h 81"/>
                <a:gd name="T72" fmla="*/ 92 w 140"/>
                <a:gd name="T73" fmla="*/ 12 h 81"/>
                <a:gd name="T74" fmla="*/ 100 w 140"/>
                <a:gd name="T75" fmla="*/ 14 h 81"/>
                <a:gd name="T76" fmla="*/ 111 w 140"/>
                <a:gd name="T77" fmla="*/ 25 h 81"/>
                <a:gd name="T78" fmla="*/ 112 w 140"/>
                <a:gd name="T79" fmla="*/ 27 h 81"/>
                <a:gd name="T80" fmla="*/ 113 w 140"/>
                <a:gd name="T81" fmla="*/ 27 h 81"/>
                <a:gd name="T82" fmla="*/ 135 w 140"/>
                <a:gd name="T83" fmla="*/ 51 h 81"/>
                <a:gd name="T84" fmla="*/ 110 w 140"/>
                <a:gd name="T85" fmla="*/ 76 h 81"/>
                <a:gd name="T86" fmla="*/ 50 w 140"/>
                <a:gd name="T87" fmla="*/ 48 h 81"/>
                <a:gd name="T88" fmla="*/ 43 w 140"/>
                <a:gd name="T89" fmla="*/ 55 h 81"/>
                <a:gd name="T90" fmla="*/ 36 w 140"/>
                <a:gd name="T91" fmla="*/ 48 h 81"/>
                <a:gd name="T92" fmla="*/ 43 w 140"/>
                <a:gd name="T93" fmla="*/ 41 h 81"/>
                <a:gd name="T94" fmla="*/ 50 w 140"/>
                <a:gd name="T95" fmla="*/ 48 h 81"/>
                <a:gd name="T96" fmla="*/ 81 w 140"/>
                <a:gd name="T97" fmla="*/ 48 h 81"/>
                <a:gd name="T98" fmla="*/ 70 w 140"/>
                <a:gd name="T99" fmla="*/ 59 h 81"/>
                <a:gd name="T100" fmla="*/ 58 w 140"/>
                <a:gd name="T101" fmla="*/ 48 h 81"/>
                <a:gd name="T102" fmla="*/ 70 w 140"/>
                <a:gd name="T103" fmla="*/ 36 h 81"/>
                <a:gd name="T104" fmla="*/ 81 w 140"/>
                <a:gd name="T105" fmla="*/ 48 h 81"/>
                <a:gd name="T106" fmla="*/ 104 w 140"/>
                <a:gd name="T107" fmla="*/ 48 h 81"/>
                <a:gd name="T108" fmla="*/ 97 w 140"/>
                <a:gd name="T109" fmla="*/ 55 h 81"/>
                <a:gd name="T110" fmla="*/ 90 w 140"/>
                <a:gd name="T111" fmla="*/ 48 h 81"/>
                <a:gd name="T112" fmla="*/ 97 w 140"/>
                <a:gd name="T113" fmla="*/ 41 h 81"/>
                <a:gd name="T114" fmla="*/ 104 w 140"/>
                <a:gd name="T115" fmla="*/ 48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0" h="81">
                  <a:moveTo>
                    <a:pt x="115" y="22"/>
                  </a:moveTo>
                  <a:cubicBezTo>
                    <a:pt x="114" y="18"/>
                    <a:pt x="110" y="12"/>
                    <a:pt x="102" y="9"/>
                  </a:cubicBezTo>
                  <a:cubicBezTo>
                    <a:pt x="101" y="8"/>
                    <a:pt x="97" y="7"/>
                    <a:pt x="92" y="7"/>
                  </a:cubicBezTo>
                  <a:cubicBezTo>
                    <a:pt x="88" y="7"/>
                    <a:pt x="85" y="8"/>
                    <a:pt x="82" y="9"/>
                  </a:cubicBezTo>
                  <a:cubicBezTo>
                    <a:pt x="79" y="7"/>
                    <a:pt x="75" y="6"/>
                    <a:pt x="69" y="6"/>
                  </a:cubicBezTo>
                  <a:cubicBezTo>
                    <a:pt x="67" y="6"/>
                    <a:pt x="66" y="6"/>
                    <a:pt x="64" y="6"/>
                  </a:cubicBezTo>
                  <a:cubicBezTo>
                    <a:pt x="60" y="3"/>
                    <a:pt x="54" y="0"/>
                    <a:pt x="46" y="0"/>
                  </a:cubicBezTo>
                  <a:cubicBezTo>
                    <a:pt x="41" y="0"/>
                    <a:pt x="36" y="1"/>
                    <a:pt x="31" y="4"/>
                  </a:cubicBezTo>
                  <a:cubicBezTo>
                    <a:pt x="31" y="4"/>
                    <a:pt x="18" y="11"/>
                    <a:pt x="18" y="28"/>
                  </a:cubicBezTo>
                  <a:cubicBezTo>
                    <a:pt x="17" y="29"/>
                    <a:pt x="17" y="30"/>
                    <a:pt x="16" y="31"/>
                  </a:cubicBezTo>
                  <a:cubicBezTo>
                    <a:pt x="14" y="31"/>
                    <a:pt x="12" y="33"/>
                    <a:pt x="9" y="35"/>
                  </a:cubicBezTo>
                  <a:cubicBezTo>
                    <a:pt x="5" y="38"/>
                    <a:pt x="0" y="45"/>
                    <a:pt x="0" y="56"/>
                  </a:cubicBezTo>
                  <a:cubicBezTo>
                    <a:pt x="0" y="73"/>
                    <a:pt x="14" y="80"/>
                    <a:pt x="24" y="81"/>
                  </a:cubicBezTo>
                  <a:cubicBezTo>
                    <a:pt x="108" y="81"/>
                    <a:pt x="108" y="81"/>
                    <a:pt x="108" y="81"/>
                  </a:cubicBezTo>
                  <a:cubicBezTo>
                    <a:pt x="109" y="81"/>
                    <a:pt x="110" y="81"/>
                    <a:pt x="110" y="81"/>
                  </a:cubicBezTo>
                  <a:cubicBezTo>
                    <a:pt x="127" y="81"/>
                    <a:pt x="140" y="67"/>
                    <a:pt x="140" y="51"/>
                  </a:cubicBezTo>
                  <a:cubicBezTo>
                    <a:pt x="140" y="37"/>
                    <a:pt x="130" y="24"/>
                    <a:pt x="115" y="22"/>
                  </a:cubicBezTo>
                  <a:close/>
                  <a:moveTo>
                    <a:pt x="110" y="76"/>
                  </a:moveTo>
                  <a:cubicBezTo>
                    <a:pt x="110" y="76"/>
                    <a:pt x="109" y="76"/>
                    <a:pt x="109" y="76"/>
                  </a:cubicBezTo>
                  <a:cubicBezTo>
                    <a:pt x="24" y="76"/>
                    <a:pt x="24" y="76"/>
                    <a:pt x="24" y="76"/>
                  </a:cubicBezTo>
                  <a:cubicBezTo>
                    <a:pt x="19" y="75"/>
                    <a:pt x="5" y="71"/>
                    <a:pt x="5" y="56"/>
                  </a:cubicBezTo>
                  <a:cubicBezTo>
                    <a:pt x="5" y="47"/>
                    <a:pt x="9" y="41"/>
                    <a:pt x="13" y="38"/>
                  </a:cubicBezTo>
                  <a:cubicBezTo>
                    <a:pt x="15" y="37"/>
                    <a:pt x="17" y="36"/>
                    <a:pt x="19" y="35"/>
                  </a:cubicBezTo>
                  <a:cubicBezTo>
                    <a:pt x="20" y="35"/>
                    <a:pt x="20" y="35"/>
                    <a:pt x="20" y="35"/>
                  </a:cubicBezTo>
                  <a:cubicBezTo>
                    <a:pt x="20" y="34"/>
                    <a:pt x="20" y="34"/>
                    <a:pt x="20" y="34"/>
                  </a:cubicBezTo>
                  <a:cubicBezTo>
                    <a:pt x="21" y="33"/>
                    <a:pt x="21" y="32"/>
                    <a:pt x="22" y="31"/>
                  </a:cubicBezTo>
                  <a:cubicBezTo>
                    <a:pt x="23" y="30"/>
                    <a:pt x="23" y="30"/>
                    <a:pt x="23" y="30"/>
                  </a:cubicBezTo>
                  <a:cubicBezTo>
                    <a:pt x="23" y="29"/>
                    <a:pt x="23" y="29"/>
                    <a:pt x="23" y="29"/>
                  </a:cubicBezTo>
                  <a:cubicBezTo>
                    <a:pt x="22" y="14"/>
                    <a:pt x="33" y="8"/>
                    <a:pt x="34" y="8"/>
                  </a:cubicBezTo>
                  <a:cubicBezTo>
                    <a:pt x="38" y="6"/>
                    <a:pt x="42" y="5"/>
                    <a:pt x="46" y="5"/>
                  </a:cubicBezTo>
                  <a:cubicBezTo>
                    <a:pt x="53" y="5"/>
                    <a:pt x="58" y="8"/>
                    <a:pt x="61" y="11"/>
                  </a:cubicBezTo>
                  <a:cubicBezTo>
                    <a:pt x="62" y="12"/>
                    <a:pt x="62" y="12"/>
                    <a:pt x="62" y="12"/>
                  </a:cubicBezTo>
                  <a:cubicBezTo>
                    <a:pt x="64" y="11"/>
                    <a:pt x="64" y="11"/>
                    <a:pt x="64" y="11"/>
                  </a:cubicBezTo>
                  <a:cubicBezTo>
                    <a:pt x="70" y="10"/>
                    <a:pt x="75" y="11"/>
                    <a:pt x="80" y="14"/>
                  </a:cubicBezTo>
                  <a:cubicBezTo>
                    <a:pt x="81" y="15"/>
                    <a:pt x="81" y="15"/>
                    <a:pt x="81" y="15"/>
                  </a:cubicBezTo>
                  <a:cubicBezTo>
                    <a:pt x="83" y="15"/>
                    <a:pt x="83" y="15"/>
                    <a:pt x="83" y="15"/>
                  </a:cubicBezTo>
                  <a:cubicBezTo>
                    <a:pt x="85" y="13"/>
                    <a:pt x="88" y="12"/>
                    <a:pt x="92" y="12"/>
                  </a:cubicBezTo>
                  <a:cubicBezTo>
                    <a:pt x="96" y="12"/>
                    <a:pt x="100" y="13"/>
                    <a:pt x="100" y="14"/>
                  </a:cubicBezTo>
                  <a:cubicBezTo>
                    <a:pt x="106" y="16"/>
                    <a:pt x="109" y="20"/>
                    <a:pt x="111" y="25"/>
                  </a:cubicBezTo>
                  <a:cubicBezTo>
                    <a:pt x="112" y="27"/>
                    <a:pt x="112" y="27"/>
                    <a:pt x="112" y="27"/>
                  </a:cubicBezTo>
                  <a:cubicBezTo>
                    <a:pt x="113" y="27"/>
                    <a:pt x="113" y="27"/>
                    <a:pt x="113" y="27"/>
                  </a:cubicBezTo>
                  <a:cubicBezTo>
                    <a:pt x="126" y="28"/>
                    <a:pt x="135" y="39"/>
                    <a:pt x="135" y="51"/>
                  </a:cubicBezTo>
                  <a:cubicBezTo>
                    <a:pt x="135" y="65"/>
                    <a:pt x="124" y="76"/>
                    <a:pt x="110" y="76"/>
                  </a:cubicBezTo>
                  <a:close/>
                  <a:moveTo>
                    <a:pt x="50" y="48"/>
                  </a:moveTo>
                  <a:cubicBezTo>
                    <a:pt x="50" y="52"/>
                    <a:pt x="47" y="55"/>
                    <a:pt x="43" y="55"/>
                  </a:cubicBezTo>
                  <a:cubicBezTo>
                    <a:pt x="39" y="55"/>
                    <a:pt x="36" y="52"/>
                    <a:pt x="36" y="48"/>
                  </a:cubicBezTo>
                  <a:cubicBezTo>
                    <a:pt x="36" y="44"/>
                    <a:pt x="39" y="41"/>
                    <a:pt x="43" y="41"/>
                  </a:cubicBezTo>
                  <a:cubicBezTo>
                    <a:pt x="47" y="41"/>
                    <a:pt x="50" y="44"/>
                    <a:pt x="50" y="48"/>
                  </a:cubicBezTo>
                  <a:close/>
                  <a:moveTo>
                    <a:pt x="81" y="48"/>
                  </a:moveTo>
                  <a:cubicBezTo>
                    <a:pt x="81" y="54"/>
                    <a:pt x="76" y="59"/>
                    <a:pt x="70" y="59"/>
                  </a:cubicBezTo>
                  <a:cubicBezTo>
                    <a:pt x="64" y="59"/>
                    <a:pt x="58" y="54"/>
                    <a:pt x="58" y="48"/>
                  </a:cubicBezTo>
                  <a:cubicBezTo>
                    <a:pt x="58" y="42"/>
                    <a:pt x="64" y="36"/>
                    <a:pt x="70" y="36"/>
                  </a:cubicBezTo>
                  <a:cubicBezTo>
                    <a:pt x="76" y="36"/>
                    <a:pt x="81" y="42"/>
                    <a:pt x="81" y="48"/>
                  </a:cubicBezTo>
                  <a:close/>
                  <a:moveTo>
                    <a:pt x="104" y="48"/>
                  </a:moveTo>
                  <a:cubicBezTo>
                    <a:pt x="104" y="52"/>
                    <a:pt x="101" y="55"/>
                    <a:pt x="97" y="55"/>
                  </a:cubicBezTo>
                  <a:cubicBezTo>
                    <a:pt x="93" y="55"/>
                    <a:pt x="90" y="52"/>
                    <a:pt x="90" y="48"/>
                  </a:cubicBezTo>
                  <a:cubicBezTo>
                    <a:pt x="90" y="44"/>
                    <a:pt x="93" y="41"/>
                    <a:pt x="97" y="41"/>
                  </a:cubicBezTo>
                  <a:cubicBezTo>
                    <a:pt x="101" y="41"/>
                    <a:pt x="104" y="44"/>
                    <a:pt x="104" y="48"/>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455"/>
            <p:cNvSpPr>
              <a:spLocks noEditPoints="1"/>
            </p:cNvSpPr>
            <p:nvPr userDrawn="1"/>
          </p:nvSpPr>
          <p:spPr bwMode="auto">
            <a:xfrm>
              <a:off x="1665" y="677"/>
              <a:ext cx="236" cy="136"/>
            </a:xfrm>
            <a:custGeom>
              <a:avLst/>
              <a:gdLst>
                <a:gd name="T0" fmla="*/ 116 w 141"/>
                <a:gd name="T1" fmla="*/ 22 h 81"/>
                <a:gd name="T2" fmla="*/ 102 w 141"/>
                <a:gd name="T3" fmla="*/ 9 h 81"/>
                <a:gd name="T4" fmla="*/ 92 w 141"/>
                <a:gd name="T5" fmla="*/ 7 h 81"/>
                <a:gd name="T6" fmla="*/ 82 w 141"/>
                <a:gd name="T7" fmla="*/ 10 h 81"/>
                <a:gd name="T8" fmla="*/ 70 w 141"/>
                <a:gd name="T9" fmla="*/ 6 h 81"/>
                <a:gd name="T10" fmla="*/ 64 w 141"/>
                <a:gd name="T11" fmla="*/ 6 h 81"/>
                <a:gd name="T12" fmla="*/ 47 w 141"/>
                <a:gd name="T13" fmla="*/ 0 h 81"/>
                <a:gd name="T14" fmla="*/ 32 w 141"/>
                <a:gd name="T15" fmla="*/ 4 h 81"/>
                <a:gd name="T16" fmla="*/ 19 w 141"/>
                <a:gd name="T17" fmla="*/ 28 h 81"/>
                <a:gd name="T18" fmla="*/ 17 w 141"/>
                <a:gd name="T19" fmla="*/ 31 h 81"/>
                <a:gd name="T20" fmla="*/ 10 w 141"/>
                <a:gd name="T21" fmla="*/ 35 h 81"/>
                <a:gd name="T22" fmla="*/ 0 w 141"/>
                <a:gd name="T23" fmla="*/ 56 h 81"/>
                <a:gd name="T24" fmla="*/ 24 w 141"/>
                <a:gd name="T25" fmla="*/ 81 h 81"/>
                <a:gd name="T26" fmla="*/ 109 w 141"/>
                <a:gd name="T27" fmla="*/ 81 h 81"/>
                <a:gd name="T28" fmla="*/ 111 w 141"/>
                <a:gd name="T29" fmla="*/ 81 h 81"/>
                <a:gd name="T30" fmla="*/ 141 w 141"/>
                <a:gd name="T31" fmla="*/ 51 h 81"/>
                <a:gd name="T32" fmla="*/ 116 w 141"/>
                <a:gd name="T33" fmla="*/ 22 h 81"/>
                <a:gd name="T34" fmla="*/ 111 w 141"/>
                <a:gd name="T35" fmla="*/ 76 h 81"/>
                <a:gd name="T36" fmla="*/ 109 w 141"/>
                <a:gd name="T37" fmla="*/ 76 h 81"/>
                <a:gd name="T38" fmla="*/ 24 w 141"/>
                <a:gd name="T39" fmla="*/ 76 h 81"/>
                <a:gd name="T40" fmla="*/ 6 w 141"/>
                <a:gd name="T41" fmla="*/ 56 h 81"/>
                <a:gd name="T42" fmla="*/ 13 w 141"/>
                <a:gd name="T43" fmla="*/ 39 h 81"/>
                <a:gd name="T44" fmla="*/ 19 w 141"/>
                <a:gd name="T45" fmla="*/ 35 h 81"/>
                <a:gd name="T46" fmla="*/ 20 w 141"/>
                <a:gd name="T47" fmla="*/ 35 h 81"/>
                <a:gd name="T48" fmla="*/ 21 w 141"/>
                <a:gd name="T49" fmla="*/ 34 h 81"/>
                <a:gd name="T50" fmla="*/ 23 w 141"/>
                <a:gd name="T51" fmla="*/ 31 h 81"/>
                <a:gd name="T52" fmla="*/ 24 w 141"/>
                <a:gd name="T53" fmla="*/ 31 h 81"/>
                <a:gd name="T54" fmla="*/ 24 w 141"/>
                <a:gd name="T55" fmla="*/ 29 h 81"/>
                <a:gd name="T56" fmla="*/ 34 w 141"/>
                <a:gd name="T57" fmla="*/ 8 h 81"/>
                <a:gd name="T58" fmla="*/ 47 w 141"/>
                <a:gd name="T59" fmla="*/ 5 h 81"/>
                <a:gd name="T60" fmla="*/ 62 w 141"/>
                <a:gd name="T61" fmla="*/ 11 h 81"/>
                <a:gd name="T62" fmla="*/ 63 w 141"/>
                <a:gd name="T63" fmla="*/ 12 h 81"/>
                <a:gd name="T64" fmla="*/ 64 w 141"/>
                <a:gd name="T65" fmla="*/ 12 h 81"/>
                <a:gd name="T66" fmla="*/ 80 w 141"/>
                <a:gd name="T67" fmla="*/ 15 h 81"/>
                <a:gd name="T68" fmla="*/ 82 w 141"/>
                <a:gd name="T69" fmla="*/ 16 h 81"/>
                <a:gd name="T70" fmla="*/ 83 w 141"/>
                <a:gd name="T71" fmla="*/ 15 h 81"/>
                <a:gd name="T72" fmla="*/ 92 w 141"/>
                <a:gd name="T73" fmla="*/ 12 h 81"/>
                <a:gd name="T74" fmla="*/ 101 w 141"/>
                <a:gd name="T75" fmla="*/ 14 h 81"/>
                <a:gd name="T76" fmla="*/ 112 w 141"/>
                <a:gd name="T77" fmla="*/ 25 h 81"/>
                <a:gd name="T78" fmla="*/ 112 w 141"/>
                <a:gd name="T79" fmla="*/ 27 h 81"/>
                <a:gd name="T80" fmla="*/ 114 w 141"/>
                <a:gd name="T81" fmla="*/ 27 h 81"/>
                <a:gd name="T82" fmla="*/ 135 w 141"/>
                <a:gd name="T83" fmla="*/ 51 h 81"/>
                <a:gd name="T84" fmla="*/ 111 w 141"/>
                <a:gd name="T85" fmla="*/ 76 h 81"/>
                <a:gd name="T86" fmla="*/ 51 w 141"/>
                <a:gd name="T87" fmla="*/ 48 h 81"/>
                <a:gd name="T88" fmla="*/ 44 w 141"/>
                <a:gd name="T89" fmla="*/ 56 h 81"/>
                <a:gd name="T90" fmla="*/ 36 w 141"/>
                <a:gd name="T91" fmla="*/ 48 h 81"/>
                <a:gd name="T92" fmla="*/ 44 w 141"/>
                <a:gd name="T93" fmla="*/ 41 h 81"/>
                <a:gd name="T94" fmla="*/ 51 w 141"/>
                <a:gd name="T95" fmla="*/ 48 h 81"/>
                <a:gd name="T96" fmla="*/ 82 w 141"/>
                <a:gd name="T97" fmla="*/ 48 h 81"/>
                <a:gd name="T98" fmla="*/ 70 w 141"/>
                <a:gd name="T99" fmla="*/ 60 h 81"/>
                <a:gd name="T100" fmla="*/ 59 w 141"/>
                <a:gd name="T101" fmla="*/ 48 h 81"/>
                <a:gd name="T102" fmla="*/ 70 w 141"/>
                <a:gd name="T103" fmla="*/ 37 h 81"/>
                <a:gd name="T104" fmla="*/ 82 w 141"/>
                <a:gd name="T105" fmla="*/ 48 h 81"/>
                <a:gd name="T106" fmla="*/ 105 w 141"/>
                <a:gd name="T107" fmla="*/ 48 h 81"/>
                <a:gd name="T108" fmla="*/ 97 w 141"/>
                <a:gd name="T109" fmla="*/ 56 h 81"/>
                <a:gd name="T110" fmla="*/ 90 w 141"/>
                <a:gd name="T111" fmla="*/ 48 h 81"/>
                <a:gd name="T112" fmla="*/ 97 w 141"/>
                <a:gd name="T113" fmla="*/ 41 h 81"/>
                <a:gd name="T114" fmla="*/ 105 w 141"/>
                <a:gd name="T115" fmla="*/ 48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1" h="81">
                  <a:moveTo>
                    <a:pt x="116" y="22"/>
                  </a:moveTo>
                  <a:cubicBezTo>
                    <a:pt x="114" y="18"/>
                    <a:pt x="110" y="12"/>
                    <a:pt x="102" y="9"/>
                  </a:cubicBezTo>
                  <a:cubicBezTo>
                    <a:pt x="102" y="9"/>
                    <a:pt x="98" y="7"/>
                    <a:pt x="92" y="7"/>
                  </a:cubicBezTo>
                  <a:cubicBezTo>
                    <a:pt x="89" y="7"/>
                    <a:pt x="85" y="8"/>
                    <a:pt x="82" y="10"/>
                  </a:cubicBezTo>
                  <a:cubicBezTo>
                    <a:pt x="79" y="8"/>
                    <a:pt x="75" y="6"/>
                    <a:pt x="70" y="6"/>
                  </a:cubicBezTo>
                  <a:cubicBezTo>
                    <a:pt x="68" y="6"/>
                    <a:pt x="66" y="6"/>
                    <a:pt x="64" y="6"/>
                  </a:cubicBezTo>
                  <a:cubicBezTo>
                    <a:pt x="61" y="4"/>
                    <a:pt x="55" y="0"/>
                    <a:pt x="47" y="0"/>
                  </a:cubicBezTo>
                  <a:cubicBezTo>
                    <a:pt x="42" y="0"/>
                    <a:pt x="37" y="1"/>
                    <a:pt x="32" y="4"/>
                  </a:cubicBezTo>
                  <a:cubicBezTo>
                    <a:pt x="31" y="4"/>
                    <a:pt x="18" y="11"/>
                    <a:pt x="19" y="28"/>
                  </a:cubicBezTo>
                  <a:cubicBezTo>
                    <a:pt x="18" y="29"/>
                    <a:pt x="17" y="30"/>
                    <a:pt x="17" y="31"/>
                  </a:cubicBezTo>
                  <a:cubicBezTo>
                    <a:pt x="15" y="32"/>
                    <a:pt x="12" y="33"/>
                    <a:pt x="10" y="35"/>
                  </a:cubicBezTo>
                  <a:cubicBezTo>
                    <a:pt x="6" y="38"/>
                    <a:pt x="0" y="45"/>
                    <a:pt x="0" y="56"/>
                  </a:cubicBezTo>
                  <a:cubicBezTo>
                    <a:pt x="0" y="73"/>
                    <a:pt x="15" y="81"/>
                    <a:pt x="24" y="81"/>
                  </a:cubicBezTo>
                  <a:cubicBezTo>
                    <a:pt x="109" y="81"/>
                    <a:pt x="109" y="81"/>
                    <a:pt x="109" y="81"/>
                  </a:cubicBezTo>
                  <a:cubicBezTo>
                    <a:pt x="110" y="81"/>
                    <a:pt x="110" y="81"/>
                    <a:pt x="111" y="81"/>
                  </a:cubicBezTo>
                  <a:cubicBezTo>
                    <a:pt x="127" y="81"/>
                    <a:pt x="141" y="68"/>
                    <a:pt x="141" y="51"/>
                  </a:cubicBezTo>
                  <a:cubicBezTo>
                    <a:pt x="141" y="37"/>
                    <a:pt x="130" y="25"/>
                    <a:pt x="116" y="22"/>
                  </a:cubicBezTo>
                  <a:close/>
                  <a:moveTo>
                    <a:pt x="111" y="76"/>
                  </a:moveTo>
                  <a:cubicBezTo>
                    <a:pt x="110" y="76"/>
                    <a:pt x="110" y="76"/>
                    <a:pt x="109" y="76"/>
                  </a:cubicBezTo>
                  <a:cubicBezTo>
                    <a:pt x="24" y="76"/>
                    <a:pt x="24" y="76"/>
                    <a:pt x="24" y="76"/>
                  </a:cubicBezTo>
                  <a:cubicBezTo>
                    <a:pt x="20" y="76"/>
                    <a:pt x="6" y="71"/>
                    <a:pt x="6" y="56"/>
                  </a:cubicBezTo>
                  <a:cubicBezTo>
                    <a:pt x="6" y="47"/>
                    <a:pt x="10" y="42"/>
                    <a:pt x="13" y="39"/>
                  </a:cubicBezTo>
                  <a:cubicBezTo>
                    <a:pt x="15" y="37"/>
                    <a:pt x="18" y="36"/>
                    <a:pt x="19" y="35"/>
                  </a:cubicBezTo>
                  <a:cubicBezTo>
                    <a:pt x="20" y="35"/>
                    <a:pt x="20" y="35"/>
                    <a:pt x="20" y="35"/>
                  </a:cubicBezTo>
                  <a:cubicBezTo>
                    <a:pt x="21" y="34"/>
                    <a:pt x="21" y="34"/>
                    <a:pt x="21" y="34"/>
                  </a:cubicBezTo>
                  <a:cubicBezTo>
                    <a:pt x="21" y="33"/>
                    <a:pt x="22" y="32"/>
                    <a:pt x="23" y="31"/>
                  </a:cubicBezTo>
                  <a:cubicBezTo>
                    <a:pt x="24" y="31"/>
                    <a:pt x="24" y="31"/>
                    <a:pt x="24" y="31"/>
                  </a:cubicBezTo>
                  <a:cubicBezTo>
                    <a:pt x="24" y="29"/>
                    <a:pt x="24" y="29"/>
                    <a:pt x="24" y="29"/>
                  </a:cubicBezTo>
                  <a:cubicBezTo>
                    <a:pt x="23" y="15"/>
                    <a:pt x="34" y="9"/>
                    <a:pt x="34" y="8"/>
                  </a:cubicBezTo>
                  <a:cubicBezTo>
                    <a:pt x="39" y="6"/>
                    <a:pt x="43" y="5"/>
                    <a:pt x="47" y="5"/>
                  </a:cubicBezTo>
                  <a:cubicBezTo>
                    <a:pt x="54" y="5"/>
                    <a:pt x="59" y="8"/>
                    <a:pt x="62" y="11"/>
                  </a:cubicBezTo>
                  <a:cubicBezTo>
                    <a:pt x="63" y="12"/>
                    <a:pt x="63" y="12"/>
                    <a:pt x="63" y="12"/>
                  </a:cubicBezTo>
                  <a:cubicBezTo>
                    <a:pt x="64" y="12"/>
                    <a:pt x="64" y="12"/>
                    <a:pt x="64" y="12"/>
                  </a:cubicBezTo>
                  <a:cubicBezTo>
                    <a:pt x="70" y="10"/>
                    <a:pt x="76" y="11"/>
                    <a:pt x="80" y="15"/>
                  </a:cubicBezTo>
                  <a:cubicBezTo>
                    <a:pt x="82" y="16"/>
                    <a:pt x="82" y="16"/>
                    <a:pt x="82" y="16"/>
                  </a:cubicBezTo>
                  <a:cubicBezTo>
                    <a:pt x="83" y="15"/>
                    <a:pt x="83" y="15"/>
                    <a:pt x="83" y="15"/>
                  </a:cubicBezTo>
                  <a:cubicBezTo>
                    <a:pt x="86" y="13"/>
                    <a:pt x="89" y="12"/>
                    <a:pt x="92" y="12"/>
                  </a:cubicBezTo>
                  <a:cubicBezTo>
                    <a:pt x="97" y="12"/>
                    <a:pt x="100" y="14"/>
                    <a:pt x="101" y="14"/>
                  </a:cubicBezTo>
                  <a:cubicBezTo>
                    <a:pt x="106" y="16"/>
                    <a:pt x="110" y="20"/>
                    <a:pt x="112" y="25"/>
                  </a:cubicBezTo>
                  <a:cubicBezTo>
                    <a:pt x="112" y="27"/>
                    <a:pt x="112" y="27"/>
                    <a:pt x="112" y="27"/>
                  </a:cubicBezTo>
                  <a:cubicBezTo>
                    <a:pt x="114" y="27"/>
                    <a:pt x="114" y="27"/>
                    <a:pt x="114" y="27"/>
                  </a:cubicBezTo>
                  <a:cubicBezTo>
                    <a:pt x="126" y="29"/>
                    <a:pt x="135" y="39"/>
                    <a:pt x="135" y="51"/>
                  </a:cubicBezTo>
                  <a:cubicBezTo>
                    <a:pt x="135" y="65"/>
                    <a:pt x="124" y="76"/>
                    <a:pt x="111" y="76"/>
                  </a:cubicBezTo>
                  <a:close/>
                  <a:moveTo>
                    <a:pt x="51" y="48"/>
                  </a:moveTo>
                  <a:cubicBezTo>
                    <a:pt x="51" y="52"/>
                    <a:pt x="48" y="56"/>
                    <a:pt x="44" y="56"/>
                  </a:cubicBezTo>
                  <a:cubicBezTo>
                    <a:pt x="40" y="56"/>
                    <a:pt x="36" y="52"/>
                    <a:pt x="36" y="48"/>
                  </a:cubicBezTo>
                  <a:cubicBezTo>
                    <a:pt x="36" y="44"/>
                    <a:pt x="40" y="41"/>
                    <a:pt x="44" y="41"/>
                  </a:cubicBezTo>
                  <a:cubicBezTo>
                    <a:pt x="48" y="41"/>
                    <a:pt x="51" y="44"/>
                    <a:pt x="51" y="48"/>
                  </a:cubicBezTo>
                  <a:close/>
                  <a:moveTo>
                    <a:pt x="82" y="48"/>
                  </a:moveTo>
                  <a:cubicBezTo>
                    <a:pt x="82" y="55"/>
                    <a:pt x="77" y="60"/>
                    <a:pt x="70" y="60"/>
                  </a:cubicBezTo>
                  <a:cubicBezTo>
                    <a:pt x="64" y="60"/>
                    <a:pt x="59" y="55"/>
                    <a:pt x="59" y="48"/>
                  </a:cubicBezTo>
                  <a:cubicBezTo>
                    <a:pt x="59" y="42"/>
                    <a:pt x="64" y="37"/>
                    <a:pt x="70" y="37"/>
                  </a:cubicBezTo>
                  <a:cubicBezTo>
                    <a:pt x="77" y="37"/>
                    <a:pt x="82" y="42"/>
                    <a:pt x="82" y="48"/>
                  </a:cubicBezTo>
                  <a:close/>
                  <a:moveTo>
                    <a:pt x="105" y="48"/>
                  </a:moveTo>
                  <a:cubicBezTo>
                    <a:pt x="105" y="52"/>
                    <a:pt x="101" y="56"/>
                    <a:pt x="97" y="56"/>
                  </a:cubicBezTo>
                  <a:cubicBezTo>
                    <a:pt x="93" y="56"/>
                    <a:pt x="90" y="52"/>
                    <a:pt x="90" y="48"/>
                  </a:cubicBezTo>
                  <a:cubicBezTo>
                    <a:pt x="90" y="44"/>
                    <a:pt x="93" y="41"/>
                    <a:pt x="97" y="41"/>
                  </a:cubicBezTo>
                  <a:cubicBezTo>
                    <a:pt x="101" y="41"/>
                    <a:pt x="105" y="44"/>
                    <a:pt x="105" y="48"/>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456"/>
            <p:cNvSpPr>
              <a:spLocks noEditPoints="1"/>
            </p:cNvSpPr>
            <p:nvPr userDrawn="1"/>
          </p:nvSpPr>
          <p:spPr bwMode="auto">
            <a:xfrm>
              <a:off x="118" y="1676"/>
              <a:ext cx="170" cy="168"/>
            </a:xfrm>
            <a:custGeom>
              <a:avLst/>
              <a:gdLst>
                <a:gd name="T0" fmla="*/ 0 w 101"/>
                <a:gd name="T1" fmla="*/ 0 h 100"/>
                <a:gd name="T2" fmla="*/ 0 w 101"/>
                <a:gd name="T3" fmla="*/ 100 h 100"/>
                <a:gd name="T4" fmla="*/ 101 w 101"/>
                <a:gd name="T5" fmla="*/ 100 h 100"/>
                <a:gd name="T6" fmla="*/ 101 w 101"/>
                <a:gd name="T7" fmla="*/ 0 h 100"/>
                <a:gd name="T8" fmla="*/ 0 w 101"/>
                <a:gd name="T9" fmla="*/ 0 h 100"/>
                <a:gd name="T10" fmla="*/ 96 w 101"/>
                <a:gd name="T11" fmla="*/ 4 h 100"/>
                <a:gd name="T12" fmla="*/ 96 w 101"/>
                <a:gd name="T13" fmla="*/ 32 h 100"/>
                <a:gd name="T14" fmla="*/ 5 w 101"/>
                <a:gd name="T15" fmla="*/ 32 h 100"/>
                <a:gd name="T16" fmla="*/ 5 w 101"/>
                <a:gd name="T17" fmla="*/ 4 h 100"/>
                <a:gd name="T18" fmla="*/ 96 w 101"/>
                <a:gd name="T19" fmla="*/ 4 h 100"/>
                <a:gd name="T20" fmla="*/ 96 w 101"/>
                <a:gd name="T21" fmla="*/ 36 h 100"/>
                <a:gd name="T22" fmla="*/ 96 w 101"/>
                <a:gd name="T23" fmla="*/ 64 h 100"/>
                <a:gd name="T24" fmla="*/ 5 w 101"/>
                <a:gd name="T25" fmla="*/ 64 h 100"/>
                <a:gd name="T26" fmla="*/ 5 w 101"/>
                <a:gd name="T27" fmla="*/ 36 h 100"/>
                <a:gd name="T28" fmla="*/ 96 w 101"/>
                <a:gd name="T29" fmla="*/ 36 h 100"/>
                <a:gd name="T30" fmla="*/ 5 w 101"/>
                <a:gd name="T31" fmla="*/ 96 h 100"/>
                <a:gd name="T32" fmla="*/ 5 w 101"/>
                <a:gd name="T33" fmla="*/ 68 h 100"/>
                <a:gd name="T34" fmla="*/ 96 w 101"/>
                <a:gd name="T35" fmla="*/ 68 h 100"/>
                <a:gd name="T36" fmla="*/ 96 w 101"/>
                <a:gd name="T37" fmla="*/ 96 h 100"/>
                <a:gd name="T38" fmla="*/ 5 w 101"/>
                <a:gd name="T39" fmla="*/ 96 h 100"/>
                <a:gd name="T40" fmla="*/ 53 w 101"/>
                <a:gd name="T41" fmla="*/ 20 h 100"/>
                <a:gd name="T42" fmla="*/ 15 w 101"/>
                <a:gd name="T43" fmla="*/ 20 h 100"/>
                <a:gd name="T44" fmla="*/ 15 w 101"/>
                <a:gd name="T45" fmla="*/ 15 h 100"/>
                <a:gd name="T46" fmla="*/ 53 w 101"/>
                <a:gd name="T47" fmla="*/ 15 h 100"/>
                <a:gd name="T48" fmla="*/ 53 w 101"/>
                <a:gd name="T49" fmla="*/ 20 h 100"/>
                <a:gd name="T50" fmla="*/ 82 w 101"/>
                <a:gd name="T51" fmla="*/ 18 h 100"/>
                <a:gd name="T52" fmla="*/ 86 w 101"/>
                <a:gd name="T53" fmla="*/ 14 h 100"/>
                <a:gd name="T54" fmla="*/ 89 w 101"/>
                <a:gd name="T55" fmla="*/ 18 h 100"/>
                <a:gd name="T56" fmla="*/ 86 w 101"/>
                <a:gd name="T57" fmla="*/ 21 h 100"/>
                <a:gd name="T58" fmla="*/ 82 w 101"/>
                <a:gd name="T59" fmla="*/ 18 h 100"/>
                <a:gd name="T60" fmla="*/ 15 w 101"/>
                <a:gd name="T61" fmla="*/ 52 h 100"/>
                <a:gd name="T62" fmla="*/ 15 w 101"/>
                <a:gd name="T63" fmla="*/ 47 h 100"/>
                <a:gd name="T64" fmla="*/ 53 w 101"/>
                <a:gd name="T65" fmla="*/ 47 h 100"/>
                <a:gd name="T66" fmla="*/ 53 w 101"/>
                <a:gd name="T67" fmla="*/ 52 h 100"/>
                <a:gd name="T68" fmla="*/ 15 w 101"/>
                <a:gd name="T69" fmla="*/ 52 h 100"/>
                <a:gd name="T70" fmla="*/ 82 w 101"/>
                <a:gd name="T71" fmla="*/ 50 h 100"/>
                <a:gd name="T72" fmla="*/ 86 w 101"/>
                <a:gd name="T73" fmla="*/ 46 h 100"/>
                <a:gd name="T74" fmla="*/ 89 w 101"/>
                <a:gd name="T75" fmla="*/ 50 h 100"/>
                <a:gd name="T76" fmla="*/ 86 w 101"/>
                <a:gd name="T77" fmla="*/ 53 h 100"/>
                <a:gd name="T78" fmla="*/ 82 w 101"/>
                <a:gd name="T79" fmla="*/ 50 h 100"/>
                <a:gd name="T80" fmla="*/ 15 w 101"/>
                <a:gd name="T81" fmla="*/ 79 h 100"/>
                <a:gd name="T82" fmla="*/ 53 w 101"/>
                <a:gd name="T83" fmla="*/ 79 h 100"/>
                <a:gd name="T84" fmla="*/ 53 w 101"/>
                <a:gd name="T85" fmla="*/ 84 h 100"/>
                <a:gd name="T86" fmla="*/ 15 w 101"/>
                <a:gd name="T87" fmla="*/ 84 h 100"/>
                <a:gd name="T88" fmla="*/ 15 w 101"/>
                <a:gd name="T89" fmla="*/ 79 h 100"/>
                <a:gd name="T90" fmla="*/ 89 w 101"/>
                <a:gd name="T91" fmla="*/ 82 h 100"/>
                <a:gd name="T92" fmla="*/ 86 w 101"/>
                <a:gd name="T93" fmla="*/ 85 h 100"/>
                <a:gd name="T94" fmla="*/ 82 w 101"/>
                <a:gd name="T95" fmla="*/ 82 h 100"/>
                <a:gd name="T96" fmla="*/ 86 w 101"/>
                <a:gd name="T97" fmla="*/ 78 h 100"/>
                <a:gd name="T98" fmla="*/ 89 w 101"/>
                <a:gd name="T99" fmla="*/ 8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1" h="100">
                  <a:moveTo>
                    <a:pt x="0" y="0"/>
                  </a:moveTo>
                  <a:cubicBezTo>
                    <a:pt x="0" y="100"/>
                    <a:pt x="0" y="100"/>
                    <a:pt x="0" y="100"/>
                  </a:cubicBezTo>
                  <a:cubicBezTo>
                    <a:pt x="101" y="100"/>
                    <a:pt x="101" y="100"/>
                    <a:pt x="101" y="100"/>
                  </a:cubicBezTo>
                  <a:cubicBezTo>
                    <a:pt x="101" y="0"/>
                    <a:pt x="101" y="0"/>
                    <a:pt x="101" y="0"/>
                  </a:cubicBezTo>
                  <a:lnTo>
                    <a:pt x="0" y="0"/>
                  </a:lnTo>
                  <a:close/>
                  <a:moveTo>
                    <a:pt x="96" y="4"/>
                  </a:moveTo>
                  <a:cubicBezTo>
                    <a:pt x="96" y="32"/>
                    <a:pt x="96" y="32"/>
                    <a:pt x="96" y="32"/>
                  </a:cubicBezTo>
                  <a:cubicBezTo>
                    <a:pt x="5" y="32"/>
                    <a:pt x="5" y="32"/>
                    <a:pt x="5" y="32"/>
                  </a:cubicBezTo>
                  <a:cubicBezTo>
                    <a:pt x="5" y="4"/>
                    <a:pt x="5" y="4"/>
                    <a:pt x="5" y="4"/>
                  </a:cubicBezTo>
                  <a:lnTo>
                    <a:pt x="96" y="4"/>
                  </a:lnTo>
                  <a:close/>
                  <a:moveTo>
                    <a:pt x="96" y="36"/>
                  </a:moveTo>
                  <a:cubicBezTo>
                    <a:pt x="96" y="64"/>
                    <a:pt x="96" y="64"/>
                    <a:pt x="96" y="64"/>
                  </a:cubicBezTo>
                  <a:cubicBezTo>
                    <a:pt x="5" y="64"/>
                    <a:pt x="5" y="64"/>
                    <a:pt x="5" y="64"/>
                  </a:cubicBezTo>
                  <a:cubicBezTo>
                    <a:pt x="5" y="36"/>
                    <a:pt x="5" y="36"/>
                    <a:pt x="5" y="36"/>
                  </a:cubicBezTo>
                  <a:lnTo>
                    <a:pt x="96" y="36"/>
                  </a:lnTo>
                  <a:close/>
                  <a:moveTo>
                    <a:pt x="5" y="96"/>
                  </a:moveTo>
                  <a:cubicBezTo>
                    <a:pt x="5" y="68"/>
                    <a:pt x="5" y="68"/>
                    <a:pt x="5" y="68"/>
                  </a:cubicBezTo>
                  <a:cubicBezTo>
                    <a:pt x="96" y="68"/>
                    <a:pt x="96" y="68"/>
                    <a:pt x="96" y="68"/>
                  </a:cubicBezTo>
                  <a:cubicBezTo>
                    <a:pt x="96" y="96"/>
                    <a:pt x="96" y="96"/>
                    <a:pt x="96" y="96"/>
                  </a:cubicBezTo>
                  <a:lnTo>
                    <a:pt x="5" y="96"/>
                  </a:lnTo>
                  <a:close/>
                  <a:moveTo>
                    <a:pt x="53" y="20"/>
                  </a:moveTo>
                  <a:cubicBezTo>
                    <a:pt x="15" y="20"/>
                    <a:pt x="15" y="20"/>
                    <a:pt x="15" y="20"/>
                  </a:cubicBezTo>
                  <a:cubicBezTo>
                    <a:pt x="15" y="15"/>
                    <a:pt x="15" y="15"/>
                    <a:pt x="15" y="15"/>
                  </a:cubicBezTo>
                  <a:cubicBezTo>
                    <a:pt x="53" y="15"/>
                    <a:pt x="53" y="15"/>
                    <a:pt x="53" y="15"/>
                  </a:cubicBezTo>
                  <a:lnTo>
                    <a:pt x="53" y="20"/>
                  </a:lnTo>
                  <a:close/>
                  <a:moveTo>
                    <a:pt x="82" y="18"/>
                  </a:moveTo>
                  <a:cubicBezTo>
                    <a:pt x="82" y="16"/>
                    <a:pt x="84" y="14"/>
                    <a:pt x="86" y="14"/>
                  </a:cubicBezTo>
                  <a:cubicBezTo>
                    <a:pt x="88" y="14"/>
                    <a:pt x="89" y="16"/>
                    <a:pt x="89" y="18"/>
                  </a:cubicBezTo>
                  <a:cubicBezTo>
                    <a:pt x="89" y="20"/>
                    <a:pt x="88" y="21"/>
                    <a:pt x="86" y="21"/>
                  </a:cubicBezTo>
                  <a:cubicBezTo>
                    <a:pt x="84" y="21"/>
                    <a:pt x="82" y="20"/>
                    <a:pt x="82" y="18"/>
                  </a:cubicBezTo>
                  <a:close/>
                  <a:moveTo>
                    <a:pt x="15" y="52"/>
                  </a:moveTo>
                  <a:cubicBezTo>
                    <a:pt x="15" y="47"/>
                    <a:pt x="15" y="47"/>
                    <a:pt x="15" y="47"/>
                  </a:cubicBezTo>
                  <a:cubicBezTo>
                    <a:pt x="53" y="47"/>
                    <a:pt x="53" y="47"/>
                    <a:pt x="53" y="47"/>
                  </a:cubicBezTo>
                  <a:cubicBezTo>
                    <a:pt x="53" y="52"/>
                    <a:pt x="53" y="52"/>
                    <a:pt x="53" y="52"/>
                  </a:cubicBezTo>
                  <a:lnTo>
                    <a:pt x="15" y="52"/>
                  </a:lnTo>
                  <a:close/>
                  <a:moveTo>
                    <a:pt x="82" y="50"/>
                  </a:moveTo>
                  <a:cubicBezTo>
                    <a:pt x="82" y="48"/>
                    <a:pt x="84" y="46"/>
                    <a:pt x="86" y="46"/>
                  </a:cubicBezTo>
                  <a:cubicBezTo>
                    <a:pt x="88" y="46"/>
                    <a:pt x="89" y="48"/>
                    <a:pt x="89" y="50"/>
                  </a:cubicBezTo>
                  <a:cubicBezTo>
                    <a:pt x="89" y="52"/>
                    <a:pt x="88" y="53"/>
                    <a:pt x="86" y="53"/>
                  </a:cubicBezTo>
                  <a:cubicBezTo>
                    <a:pt x="84" y="53"/>
                    <a:pt x="82" y="52"/>
                    <a:pt x="82" y="50"/>
                  </a:cubicBezTo>
                  <a:close/>
                  <a:moveTo>
                    <a:pt x="15" y="79"/>
                  </a:moveTo>
                  <a:cubicBezTo>
                    <a:pt x="53" y="79"/>
                    <a:pt x="53" y="79"/>
                    <a:pt x="53" y="79"/>
                  </a:cubicBezTo>
                  <a:cubicBezTo>
                    <a:pt x="53" y="84"/>
                    <a:pt x="53" y="84"/>
                    <a:pt x="53" y="84"/>
                  </a:cubicBezTo>
                  <a:cubicBezTo>
                    <a:pt x="15" y="84"/>
                    <a:pt x="15" y="84"/>
                    <a:pt x="15" y="84"/>
                  </a:cubicBezTo>
                  <a:lnTo>
                    <a:pt x="15" y="79"/>
                  </a:lnTo>
                  <a:close/>
                  <a:moveTo>
                    <a:pt x="89" y="82"/>
                  </a:moveTo>
                  <a:cubicBezTo>
                    <a:pt x="89" y="84"/>
                    <a:pt x="88" y="85"/>
                    <a:pt x="86" y="85"/>
                  </a:cubicBezTo>
                  <a:cubicBezTo>
                    <a:pt x="84" y="85"/>
                    <a:pt x="82" y="84"/>
                    <a:pt x="82" y="82"/>
                  </a:cubicBezTo>
                  <a:cubicBezTo>
                    <a:pt x="82" y="80"/>
                    <a:pt x="84" y="78"/>
                    <a:pt x="86" y="78"/>
                  </a:cubicBezTo>
                  <a:cubicBezTo>
                    <a:pt x="88" y="78"/>
                    <a:pt x="89" y="80"/>
                    <a:pt x="89" y="82"/>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457"/>
            <p:cNvSpPr>
              <a:spLocks noEditPoints="1"/>
            </p:cNvSpPr>
            <p:nvPr userDrawn="1"/>
          </p:nvSpPr>
          <p:spPr bwMode="auto">
            <a:xfrm>
              <a:off x="-274" y="1694"/>
              <a:ext cx="112" cy="163"/>
            </a:xfrm>
            <a:custGeom>
              <a:avLst/>
              <a:gdLst>
                <a:gd name="T0" fmla="*/ 57 w 67"/>
                <a:gd name="T1" fmla="*/ 0 h 97"/>
                <a:gd name="T2" fmla="*/ 10 w 67"/>
                <a:gd name="T3" fmla="*/ 0 h 97"/>
                <a:gd name="T4" fmla="*/ 0 w 67"/>
                <a:gd name="T5" fmla="*/ 10 h 97"/>
                <a:gd name="T6" fmla="*/ 0 w 67"/>
                <a:gd name="T7" fmla="*/ 87 h 97"/>
                <a:gd name="T8" fmla="*/ 10 w 67"/>
                <a:gd name="T9" fmla="*/ 97 h 97"/>
                <a:gd name="T10" fmla="*/ 57 w 67"/>
                <a:gd name="T11" fmla="*/ 97 h 97"/>
                <a:gd name="T12" fmla="*/ 67 w 67"/>
                <a:gd name="T13" fmla="*/ 87 h 97"/>
                <a:gd name="T14" fmla="*/ 67 w 67"/>
                <a:gd name="T15" fmla="*/ 10 h 97"/>
                <a:gd name="T16" fmla="*/ 57 w 67"/>
                <a:gd name="T17" fmla="*/ 0 h 97"/>
                <a:gd name="T18" fmla="*/ 63 w 67"/>
                <a:gd name="T19" fmla="*/ 87 h 97"/>
                <a:gd name="T20" fmla="*/ 57 w 67"/>
                <a:gd name="T21" fmla="*/ 93 h 97"/>
                <a:gd name="T22" fmla="*/ 10 w 67"/>
                <a:gd name="T23" fmla="*/ 93 h 97"/>
                <a:gd name="T24" fmla="*/ 5 w 67"/>
                <a:gd name="T25" fmla="*/ 87 h 97"/>
                <a:gd name="T26" fmla="*/ 5 w 67"/>
                <a:gd name="T27" fmla="*/ 77 h 97"/>
                <a:gd name="T28" fmla="*/ 63 w 67"/>
                <a:gd name="T29" fmla="*/ 77 h 97"/>
                <a:gd name="T30" fmla="*/ 63 w 67"/>
                <a:gd name="T31" fmla="*/ 87 h 97"/>
                <a:gd name="T32" fmla="*/ 63 w 67"/>
                <a:gd name="T33" fmla="*/ 21 h 97"/>
                <a:gd name="T34" fmla="*/ 5 w 67"/>
                <a:gd name="T35" fmla="*/ 21 h 97"/>
                <a:gd name="T36" fmla="*/ 5 w 67"/>
                <a:gd name="T37" fmla="*/ 10 h 97"/>
                <a:gd name="T38" fmla="*/ 10 w 67"/>
                <a:gd name="T39" fmla="*/ 4 h 97"/>
                <a:gd name="T40" fmla="*/ 57 w 67"/>
                <a:gd name="T41" fmla="*/ 4 h 97"/>
                <a:gd name="T42" fmla="*/ 63 w 67"/>
                <a:gd name="T43" fmla="*/ 10 h 97"/>
                <a:gd name="T44" fmla="*/ 63 w 67"/>
                <a:gd name="T45" fmla="*/ 21 h 97"/>
                <a:gd name="T46" fmla="*/ 29 w 67"/>
                <a:gd name="T47" fmla="*/ 85 h 97"/>
                <a:gd name="T48" fmla="*/ 34 w 67"/>
                <a:gd name="T49" fmla="*/ 80 h 97"/>
                <a:gd name="T50" fmla="*/ 38 w 67"/>
                <a:gd name="T51" fmla="*/ 85 h 97"/>
                <a:gd name="T52" fmla="*/ 34 w 67"/>
                <a:gd name="T53" fmla="*/ 89 h 97"/>
                <a:gd name="T54" fmla="*/ 29 w 67"/>
                <a:gd name="T55" fmla="*/ 85 h 97"/>
                <a:gd name="T56" fmla="*/ 26 w 67"/>
                <a:gd name="T57" fmla="*/ 11 h 97"/>
                <a:gd name="T58" fmla="*/ 41 w 67"/>
                <a:gd name="T59" fmla="*/ 11 h 97"/>
                <a:gd name="T60" fmla="*/ 41 w 67"/>
                <a:gd name="T61" fmla="*/ 14 h 97"/>
                <a:gd name="T62" fmla="*/ 26 w 67"/>
                <a:gd name="T63" fmla="*/ 14 h 97"/>
                <a:gd name="T64" fmla="*/ 26 w 67"/>
                <a:gd name="T65" fmla="*/ 1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97">
                  <a:moveTo>
                    <a:pt x="57" y="0"/>
                  </a:moveTo>
                  <a:cubicBezTo>
                    <a:pt x="10" y="0"/>
                    <a:pt x="10" y="0"/>
                    <a:pt x="10" y="0"/>
                  </a:cubicBezTo>
                  <a:cubicBezTo>
                    <a:pt x="5" y="0"/>
                    <a:pt x="0" y="5"/>
                    <a:pt x="0" y="10"/>
                  </a:cubicBezTo>
                  <a:cubicBezTo>
                    <a:pt x="0" y="87"/>
                    <a:pt x="0" y="87"/>
                    <a:pt x="0" y="87"/>
                  </a:cubicBezTo>
                  <a:cubicBezTo>
                    <a:pt x="0" y="93"/>
                    <a:pt x="5" y="97"/>
                    <a:pt x="10" y="97"/>
                  </a:cubicBezTo>
                  <a:cubicBezTo>
                    <a:pt x="57" y="97"/>
                    <a:pt x="57" y="97"/>
                    <a:pt x="57" y="97"/>
                  </a:cubicBezTo>
                  <a:cubicBezTo>
                    <a:pt x="63" y="97"/>
                    <a:pt x="67" y="93"/>
                    <a:pt x="67" y="87"/>
                  </a:cubicBezTo>
                  <a:cubicBezTo>
                    <a:pt x="67" y="10"/>
                    <a:pt x="67" y="10"/>
                    <a:pt x="67" y="10"/>
                  </a:cubicBezTo>
                  <a:cubicBezTo>
                    <a:pt x="67" y="5"/>
                    <a:pt x="63" y="0"/>
                    <a:pt x="57" y="0"/>
                  </a:cubicBezTo>
                  <a:close/>
                  <a:moveTo>
                    <a:pt x="63" y="87"/>
                  </a:moveTo>
                  <a:cubicBezTo>
                    <a:pt x="63" y="90"/>
                    <a:pt x="60" y="93"/>
                    <a:pt x="57" y="93"/>
                  </a:cubicBezTo>
                  <a:cubicBezTo>
                    <a:pt x="10" y="93"/>
                    <a:pt x="10" y="93"/>
                    <a:pt x="10" y="93"/>
                  </a:cubicBezTo>
                  <a:cubicBezTo>
                    <a:pt x="7" y="93"/>
                    <a:pt x="5" y="90"/>
                    <a:pt x="5" y="87"/>
                  </a:cubicBezTo>
                  <a:cubicBezTo>
                    <a:pt x="5" y="77"/>
                    <a:pt x="5" y="77"/>
                    <a:pt x="5" y="77"/>
                  </a:cubicBezTo>
                  <a:cubicBezTo>
                    <a:pt x="63" y="77"/>
                    <a:pt x="63" y="77"/>
                    <a:pt x="63" y="77"/>
                  </a:cubicBezTo>
                  <a:lnTo>
                    <a:pt x="63" y="87"/>
                  </a:lnTo>
                  <a:close/>
                  <a:moveTo>
                    <a:pt x="63" y="21"/>
                  </a:moveTo>
                  <a:cubicBezTo>
                    <a:pt x="5" y="21"/>
                    <a:pt x="5" y="21"/>
                    <a:pt x="5" y="21"/>
                  </a:cubicBezTo>
                  <a:cubicBezTo>
                    <a:pt x="5" y="10"/>
                    <a:pt x="5" y="10"/>
                    <a:pt x="5" y="10"/>
                  </a:cubicBezTo>
                  <a:cubicBezTo>
                    <a:pt x="5" y="7"/>
                    <a:pt x="7" y="4"/>
                    <a:pt x="10" y="4"/>
                  </a:cubicBezTo>
                  <a:cubicBezTo>
                    <a:pt x="57" y="4"/>
                    <a:pt x="57" y="4"/>
                    <a:pt x="57" y="4"/>
                  </a:cubicBezTo>
                  <a:cubicBezTo>
                    <a:pt x="60" y="4"/>
                    <a:pt x="63" y="7"/>
                    <a:pt x="63" y="10"/>
                  </a:cubicBezTo>
                  <a:lnTo>
                    <a:pt x="63" y="21"/>
                  </a:lnTo>
                  <a:close/>
                  <a:moveTo>
                    <a:pt x="29" y="85"/>
                  </a:moveTo>
                  <a:cubicBezTo>
                    <a:pt x="29" y="82"/>
                    <a:pt x="31" y="80"/>
                    <a:pt x="34" y="80"/>
                  </a:cubicBezTo>
                  <a:cubicBezTo>
                    <a:pt x="36" y="80"/>
                    <a:pt x="38" y="82"/>
                    <a:pt x="38" y="85"/>
                  </a:cubicBezTo>
                  <a:cubicBezTo>
                    <a:pt x="38" y="87"/>
                    <a:pt x="36" y="89"/>
                    <a:pt x="34" y="89"/>
                  </a:cubicBezTo>
                  <a:cubicBezTo>
                    <a:pt x="31" y="89"/>
                    <a:pt x="29" y="87"/>
                    <a:pt x="29" y="85"/>
                  </a:cubicBezTo>
                  <a:close/>
                  <a:moveTo>
                    <a:pt x="26" y="11"/>
                  </a:moveTo>
                  <a:cubicBezTo>
                    <a:pt x="41" y="11"/>
                    <a:pt x="41" y="11"/>
                    <a:pt x="41" y="11"/>
                  </a:cubicBezTo>
                  <a:cubicBezTo>
                    <a:pt x="41" y="14"/>
                    <a:pt x="41" y="14"/>
                    <a:pt x="41" y="14"/>
                  </a:cubicBezTo>
                  <a:cubicBezTo>
                    <a:pt x="26" y="14"/>
                    <a:pt x="26" y="14"/>
                    <a:pt x="26" y="14"/>
                  </a:cubicBezTo>
                  <a:lnTo>
                    <a:pt x="26" y="11"/>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458"/>
            <p:cNvSpPr>
              <a:spLocks/>
            </p:cNvSpPr>
            <p:nvPr userDrawn="1"/>
          </p:nvSpPr>
          <p:spPr bwMode="auto">
            <a:xfrm>
              <a:off x="565" y="1864"/>
              <a:ext cx="373" cy="1052"/>
            </a:xfrm>
            <a:custGeom>
              <a:avLst/>
              <a:gdLst>
                <a:gd name="T0" fmla="*/ 8 w 373"/>
                <a:gd name="T1" fmla="*/ 1052 h 1052"/>
                <a:gd name="T2" fmla="*/ 0 w 373"/>
                <a:gd name="T3" fmla="*/ 1048 h 1052"/>
                <a:gd name="T4" fmla="*/ 364 w 373"/>
                <a:gd name="T5" fmla="*/ 0 h 1052"/>
                <a:gd name="T6" fmla="*/ 373 w 373"/>
                <a:gd name="T7" fmla="*/ 3 h 1052"/>
                <a:gd name="T8" fmla="*/ 8 w 373"/>
                <a:gd name="T9" fmla="*/ 1052 h 1052"/>
              </a:gdLst>
              <a:ahLst/>
              <a:cxnLst>
                <a:cxn ang="0">
                  <a:pos x="T0" y="T1"/>
                </a:cxn>
                <a:cxn ang="0">
                  <a:pos x="T2" y="T3"/>
                </a:cxn>
                <a:cxn ang="0">
                  <a:pos x="T4" y="T5"/>
                </a:cxn>
                <a:cxn ang="0">
                  <a:pos x="T6" y="T7"/>
                </a:cxn>
                <a:cxn ang="0">
                  <a:pos x="T8" y="T9"/>
                </a:cxn>
              </a:cxnLst>
              <a:rect l="0" t="0" r="r" b="b"/>
              <a:pathLst>
                <a:path w="373" h="1052">
                  <a:moveTo>
                    <a:pt x="8" y="1052"/>
                  </a:moveTo>
                  <a:lnTo>
                    <a:pt x="0" y="1048"/>
                  </a:lnTo>
                  <a:lnTo>
                    <a:pt x="364" y="0"/>
                  </a:lnTo>
                  <a:lnTo>
                    <a:pt x="373" y="3"/>
                  </a:lnTo>
                  <a:lnTo>
                    <a:pt x="8" y="1052"/>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459"/>
            <p:cNvSpPr>
              <a:spLocks/>
            </p:cNvSpPr>
            <p:nvPr userDrawn="1"/>
          </p:nvSpPr>
          <p:spPr bwMode="auto">
            <a:xfrm>
              <a:off x="3379" y="1319"/>
              <a:ext cx="911" cy="899"/>
            </a:xfrm>
            <a:custGeom>
              <a:avLst/>
              <a:gdLst>
                <a:gd name="T0" fmla="*/ 327 w 543"/>
                <a:gd name="T1" fmla="*/ 535 h 535"/>
                <a:gd name="T2" fmla="*/ 324 w 543"/>
                <a:gd name="T3" fmla="*/ 521 h 535"/>
                <a:gd name="T4" fmla="*/ 529 w 543"/>
                <a:gd name="T5" fmla="*/ 270 h 535"/>
                <a:gd name="T6" fmla="*/ 271 w 543"/>
                <a:gd name="T7" fmla="*/ 14 h 535"/>
                <a:gd name="T8" fmla="*/ 14 w 543"/>
                <a:gd name="T9" fmla="*/ 270 h 535"/>
                <a:gd name="T10" fmla="*/ 17 w 543"/>
                <a:gd name="T11" fmla="*/ 311 h 535"/>
                <a:gd name="T12" fmla="*/ 3 w 543"/>
                <a:gd name="T13" fmla="*/ 314 h 535"/>
                <a:gd name="T14" fmla="*/ 0 w 543"/>
                <a:gd name="T15" fmla="*/ 270 h 535"/>
                <a:gd name="T16" fmla="*/ 271 w 543"/>
                <a:gd name="T17" fmla="*/ 0 h 535"/>
                <a:gd name="T18" fmla="*/ 543 w 543"/>
                <a:gd name="T19" fmla="*/ 270 h 535"/>
                <a:gd name="T20" fmla="*/ 327 w 543"/>
                <a:gd name="T21" fmla="*/ 535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43" h="535">
                  <a:moveTo>
                    <a:pt x="327" y="535"/>
                  </a:moveTo>
                  <a:cubicBezTo>
                    <a:pt x="324" y="521"/>
                    <a:pt x="324" y="521"/>
                    <a:pt x="324" y="521"/>
                  </a:cubicBezTo>
                  <a:cubicBezTo>
                    <a:pt x="442" y="496"/>
                    <a:pt x="529" y="391"/>
                    <a:pt x="529" y="270"/>
                  </a:cubicBezTo>
                  <a:cubicBezTo>
                    <a:pt x="529" y="129"/>
                    <a:pt x="413" y="14"/>
                    <a:pt x="271" y="14"/>
                  </a:cubicBezTo>
                  <a:cubicBezTo>
                    <a:pt x="129" y="14"/>
                    <a:pt x="14" y="129"/>
                    <a:pt x="14" y="270"/>
                  </a:cubicBezTo>
                  <a:cubicBezTo>
                    <a:pt x="14" y="284"/>
                    <a:pt x="15" y="298"/>
                    <a:pt x="17" y="311"/>
                  </a:cubicBezTo>
                  <a:cubicBezTo>
                    <a:pt x="3" y="314"/>
                    <a:pt x="3" y="314"/>
                    <a:pt x="3" y="314"/>
                  </a:cubicBezTo>
                  <a:cubicBezTo>
                    <a:pt x="1" y="299"/>
                    <a:pt x="0" y="285"/>
                    <a:pt x="0" y="270"/>
                  </a:cubicBezTo>
                  <a:cubicBezTo>
                    <a:pt x="0" y="121"/>
                    <a:pt x="121" y="0"/>
                    <a:pt x="271" y="0"/>
                  </a:cubicBezTo>
                  <a:cubicBezTo>
                    <a:pt x="421" y="0"/>
                    <a:pt x="543" y="121"/>
                    <a:pt x="543" y="270"/>
                  </a:cubicBezTo>
                  <a:cubicBezTo>
                    <a:pt x="543" y="397"/>
                    <a:pt x="452" y="509"/>
                    <a:pt x="327" y="535"/>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460"/>
            <p:cNvSpPr>
              <a:spLocks/>
            </p:cNvSpPr>
            <p:nvPr userDrawn="1"/>
          </p:nvSpPr>
          <p:spPr bwMode="auto">
            <a:xfrm>
              <a:off x="6886" y="2042"/>
              <a:ext cx="146" cy="45"/>
            </a:xfrm>
            <a:custGeom>
              <a:avLst/>
              <a:gdLst>
                <a:gd name="T0" fmla="*/ 0 w 87"/>
                <a:gd name="T1" fmla="*/ 9 h 27"/>
                <a:gd name="T2" fmla="*/ 0 w 87"/>
                <a:gd name="T3" fmla="*/ 27 h 27"/>
                <a:gd name="T4" fmla="*/ 87 w 87"/>
                <a:gd name="T5" fmla="*/ 27 h 27"/>
                <a:gd name="T6" fmla="*/ 87 w 87"/>
                <a:gd name="T7" fmla="*/ 9 h 27"/>
                <a:gd name="T8" fmla="*/ 0 w 87"/>
                <a:gd name="T9" fmla="*/ 9 h 27"/>
              </a:gdLst>
              <a:ahLst/>
              <a:cxnLst>
                <a:cxn ang="0">
                  <a:pos x="T0" y="T1"/>
                </a:cxn>
                <a:cxn ang="0">
                  <a:pos x="T2" y="T3"/>
                </a:cxn>
                <a:cxn ang="0">
                  <a:pos x="T4" y="T5"/>
                </a:cxn>
                <a:cxn ang="0">
                  <a:pos x="T6" y="T7"/>
                </a:cxn>
                <a:cxn ang="0">
                  <a:pos x="T8" y="T9"/>
                </a:cxn>
              </a:cxnLst>
              <a:rect l="0" t="0" r="r" b="b"/>
              <a:pathLst>
                <a:path w="87" h="27">
                  <a:moveTo>
                    <a:pt x="0" y="9"/>
                  </a:moveTo>
                  <a:cubicBezTo>
                    <a:pt x="0" y="27"/>
                    <a:pt x="0" y="27"/>
                    <a:pt x="0" y="27"/>
                  </a:cubicBezTo>
                  <a:cubicBezTo>
                    <a:pt x="87" y="27"/>
                    <a:pt x="87" y="27"/>
                    <a:pt x="87" y="27"/>
                  </a:cubicBezTo>
                  <a:cubicBezTo>
                    <a:pt x="87" y="9"/>
                    <a:pt x="87" y="9"/>
                    <a:pt x="87" y="9"/>
                  </a:cubicBezTo>
                  <a:cubicBezTo>
                    <a:pt x="55" y="0"/>
                    <a:pt x="29" y="0"/>
                    <a:pt x="0" y="9"/>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Rectangle 461"/>
            <p:cNvSpPr>
              <a:spLocks noChangeArrowheads="1"/>
            </p:cNvSpPr>
            <p:nvPr userDrawn="1"/>
          </p:nvSpPr>
          <p:spPr bwMode="auto">
            <a:xfrm>
              <a:off x="6886" y="2101"/>
              <a:ext cx="146" cy="32"/>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462"/>
            <p:cNvSpPr>
              <a:spLocks/>
            </p:cNvSpPr>
            <p:nvPr userDrawn="1"/>
          </p:nvSpPr>
          <p:spPr bwMode="auto">
            <a:xfrm>
              <a:off x="6886" y="2146"/>
              <a:ext cx="146" cy="45"/>
            </a:xfrm>
            <a:custGeom>
              <a:avLst/>
              <a:gdLst>
                <a:gd name="T0" fmla="*/ 0 w 87"/>
                <a:gd name="T1" fmla="*/ 17 h 27"/>
                <a:gd name="T2" fmla="*/ 87 w 87"/>
                <a:gd name="T3" fmla="*/ 17 h 27"/>
                <a:gd name="T4" fmla="*/ 87 w 87"/>
                <a:gd name="T5" fmla="*/ 0 h 27"/>
                <a:gd name="T6" fmla="*/ 0 w 87"/>
                <a:gd name="T7" fmla="*/ 0 h 27"/>
                <a:gd name="T8" fmla="*/ 0 w 87"/>
                <a:gd name="T9" fmla="*/ 17 h 27"/>
              </a:gdLst>
              <a:ahLst/>
              <a:cxnLst>
                <a:cxn ang="0">
                  <a:pos x="T0" y="T1"/>
                </a:cxn>
                <a:cxn ang="0">
                  <a:pos x="T2" y="T3"/>
                </a:cxn>
                <a:cxn ang="0">
                  <a:pos x="T4" y="T5"/>
                </a:cxn>
                <a:cxn ang="0">
                  <a:pos x="T6" y="T7"/>
                </a:cxn>
                <a:cxn ang="0">
                  <a:pos x="T8" y="T9"/>
                </a:cxn>
              </a:cxnLst>
              <a:rect l="0" t="0" r="r" b="b"/>
              <a:pathLst>
                <a:path w="87" h="27">
                  <a:moveTo>
                    <a:pt x="0" y="17"/>
                  </a:moveTo>
                  <a:cubicBezTo>
                    <a:pt x="32" y="27"/>
                    <a:pt x="58" y="27"/>
                    <a:pt x="87" y="17"/>
                  </a:cubicBezTo>
                  <a:cubicBezTo>
                    <a:pt x="87" y="0"/>
                    <a:pt x="87" y="0"/>
                    <a:pt x="87" y="0"/>
                  </a:cubicBezTo>
                  <a:cubicBezTo>
                    <a:pt x="0" y="0"/>
                    <a:pt x="0" y="0"/>
                    <a:pt x="0" y="0"/>
                  </a:cubicBezTo>
                  <a:lnTo>
                    <a:pt x="0" y="17"/>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463"/>
            <p:cNvSpPr>
              <a:spLocks noEditPoints="1"/>
            </p:cNvSpPr>
            <p:nvPr userDrawn="1"/>
          </p:nvSpPr>
          <p:spPr bwMode="auto">
            <a:xfrm>
              <a:off x="6971" y="2507"/>
              <a:ext cx="113" cy="163"/>
            </a:xfrm>
            <a:custGeom>
              <a:avLst/>
              <a:gdLst>
                <a:gd name="T0" fmla="*/ 57 w 67"/>
                <a:gd name="T1" fmla="*/ 0 h 97"/>
                <a:gd name="T2" fmla="*/ 10 w 67"/>
                <a:gd name="T3" fmla="*/ 0 h 97"/>
                <a:gd name="T4" fmla="*/ 0 w 67"/>
                <a:gd name="T5" fmla="*/ 10 h 97"/>
                <a:gd name="T6" fmla="*/ 0 w 67"/>
                <a:gd name="T7" fmla="*/ 87 h 97"/>
                <a:gd name="T8" fmla="*/ 10 w 67"/>
                <a:gd name="T9" fmla="*/ 97 h 97"/>
                <a:gd name="T10" fmla="*/ 57 w 67"/>
                <a:gd name="T11" fmla="*/ 97 h 97"/>
                <a:gd name="T12" fmla="*/ 67 w 67"/>
                <a:gd name="T13" fmla="*/ 87 h 97"/>
                <a:gd name="T14" fmla="*/ 67 w 67"/>
                <a:gd name="T15" fmla="*/ 10 h 97"/>
                <a:gd name="T16" fmla="*/ 57 w 67"/>
                <a:gd name="T17" fmla="*/ 0 h 97"/>
                <a:gd name="T18" fmla="*/ 62 w 67"/>
                <a:gd name="T19" fmla="*/ 87 h 97"/>
                <a:gd name="T20" fmla="*/ 57 w 67"/>
                <a:gd name="T21" fmla="*/ 92 h 97"/>
                <a:gd name="T22" fmla="*/ 10 w 67"/>
                <a:gd name="T23" fmla="*/ 92 h 97"/>
                <a:gd name="T24" fmla="*/ 4 w 67"/>
                <a:gd name="T25" fmla="*/ 87 h 97"/>
                <a:gd name="T26" fmla="*/ 4 w 67"/>
                <a:gd name="T27" fmla="*/ 76 h 97"/>
                <a:gd name="T28" fmla="*/ 62 w 67"/>
                <a:gd name="T29" fmla="*/ 76 h 97"/>
                <a:gd name="T30" fmla="*/ 62 w 67"/>
                <a:gd name="T31" fmla="*/ 87 h 97"/>
                <a:gd name="T32" fmla="*/ 62 w 67"/>
                <a:gd name="T33" fmla="*/ 20 h 97"/>
                <a:gd name="T34" fmla="*/ 4 w 67"/>
                <a:gd name="T35" fmla="*/ 20 h 97"/>
                <a:gd name="T36" fmla="*/ 4 w 67"/>
                <a:gd name="T37" fmla="*/ 10 h 97"/>
                <a:gd name="T38" fmla="*/ 10 w 67"/>
                <a:gd name="T39" fmla="*/ 4 h 97"/>
                <a:gd name="T40" fmla="*/ 57 w 67"/>
                <a:gd name="T41" fmla="*/ 4 h 97"/>
                <a:gd name="T42" fmla="*/ 62 w 67"/>
                <a:gd name="T43" fmla="*/ 10 h 97"/>
                <a:gd name="T44" fmla="*/ 62 w 67"/>
                <a:gd name="T45" fmla="*/ 20 h 97"/>
                <a:gd name="T46" fmla="*/ 29 w 67"/>
                <a:gd name="T47" fmla="*/ 84 h 97"/>
                <a:gd name="T48" fmla="*/ 33 w 67"/>
                <a:gd name="T49" fmla="*/ 80 h 97"/>
                <a:gd name="T50" fmla="*/ 38 w 67"/>
                <a:gd name="T51" fmla="*/ 84 h 97"/>
                <a:gd name="T52" fmla="*/ 33 w 67"/>
                <a:gd name="T53" fmla="*/ 89 h 97"/>
                <a:gd name="T54" fmla="*/ 29 w 67"/>
                <a:gd name="T55" fmla="*/ 84 h 97"/>
                <a:gd name="T56" fmla="*/ 26 w 67"/>
                <a:gd name="T57" fmla="*/ 10 h 97"/>
                <a:gd name="T58" fmla="*/ 41 w 67"/>
                <a:gd name="T59" fmla="*/ 10 h 97"/>
                <a:gd name="T60" fmla="*/ 41 w 67"/>
                <a:gd name="T61" fmla="*/ 13 h 97"/>
                <a:gd name="T62" fmla="*/ 26 w 67"/>
                <a:gd name="T63" fmla="*/ 13 h 97"/>
                <a:gd name="T64" fmla="*/ 26 w 67"/>
                <a:gd name="T65" fmla="*/ 1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97">
                  <a:moveTo>
                    <a:pt x="57" y="0"/>
                  </a:moveTo>
                  <a:cubicBezTo>
                    <a:pt x="10" y="0"/>
                    <a:pt x="10" y="0"/>
                    <a:pt x="10" y="0"/>
                  </a:cubicBezTo>
                  <a:cubicBezTo>
                    <a:pt x="4" y="0"/>
                    <a:pt x="0" y="4"/>
                    <a:pt x="0" y="10"/>
                  </a:cubicBezTo>
                  <a:cubicBezTo>
                    <a:pt x="0" y="87"/>
                    <a:pt x="0" y="87"/>
                    <a:pt x="0" y="87"/>
                  </a:cubicBezTo>
                  <a:cubicBezTo>
                    <a:pt x="0" y="92"/>
                    <a:pt x="4" y="97"/>
                    <a:pt x="10" y="97"/>
                  </a:cubicBezTo>
                  <a:cubicBezTo>
                    <a:pt x="57" y="97"/>
                    <a:pt x="57" y="97"/>
                    <a:pt x="57" y="97"/>
                  </a:cubicBezTo>
                  <a:cubicBezTo>
                    <a:pt x="62" y="97"/>
                    <a:pt x="67" y="92"/>
                    <a:pt x="67" y="87"/>
                  </a:cubicBezTo>
                  <a:cubicBezTo>
                    <a:pt x="67" y="10"/>
                    <a:pt x="67" y="10"/>
                    <a:pt x="67" y="10"/>
                  </a:cubicBezTo>
                  <a:cubicBezTo>
                    <a:pt x="67" y="4"/>
                    <a:pt x="62" y="0"/>
                    <a:pt x="57" y="0"/>
                  </a:cubicBezTo>
                  <a:close/>
                  <a:moveTo>
                    <a:pt x="62" y="87"/>
                  </a:moveTo>
                  <a:cubicBezTo>
                    <a:pt x="62" y="90"/>
                    <a:pt x="60" y="92"/>
                    <a:pt x="57" y="92"/>
                  </a:cubicBezTo>
                  <a:cubicBezTo>
                    <a:pt x="10" y="92"/>
                    <a:pt x="10" y="92"/>
                    <a:pt x="10" y="92"/>
                  </a:cubicBezTo>
                  <a:cubicBezTo>
                    <a:pt x="7" y="92"/>
                    <a:pt x="4" y="90"/>
                    <a:pt x="4" y="87"/>
                  </a:cubicBezTo>
                  <a:cubicBezTo>
                    <a:pt x="4" y="76"/>
                    <a:pt x="4" y="76"/>
                    <a:pt x="4" y="76"/>
                  </a:cubicBezTo>
                  <a:cubicBezTo>
                    <a:pt x="62" y="76"/>
                    <a:pt x="62" y="76"/>
                    <a:pt x="62" y="76"/>
                  </a:cubicBezTo>
                  <a:lnTo>
                    <a:pt x="62" y="87"/>
                  </a:lnTo>
                  <a:close/>
                  <a:moveTo>
                    <a:pt x="62" y="20"/>
                  </a:moveTo>
                  <a:cubicBezTo>
                    <a:pt x="4" y="20"/>
                    <a:pt x="4" y="20"/>
                    <a:pt x="4" y="20"/>
                  </a:cubicBezTo>
                  <a:cubicBezTo>
                    <a:pt x="4" y="10"/>
                    <a:pt x="4" y="10"/>
                    <a:pt x="4" y="10"/>
                  </a:cubicBezTo>
                  <a:cubicBezTo>
                    <a:pt x="4" y="6"/>
                    <a:pt x="7" y="4"/>
                    <a:pt x="10" y="4"/>
                  </a:cubicBezTo>
                  <a:cubicBezTo>
                    <a:pt x="57" y="4"/>
                    <a:pt x="57" y="4"/>
                    <a:pt x="57" y="4"/>
                  </a:cubicBezTo>
                  <a:cubicBezTo>
                    <a:pt x="60" y="4"/>
                    <a:pt x="62" y="6"/>
                    <a:pt x="62" y="10"/>
                  </a:cubicBezTo>
                  <a:lnTo>
                    <a:pt x="62" y="20"/>
                  </a:lnTo>
                  <a:close/>
                  <a:moveTo>
                    <a:pt x="29" y="84"/>
                  </a:moveTo>
                  <a:cubicBezTo>
                    <a:pt x="29" y="82"/>
                    <a:pt x="31" y="80"/>
                    <a:pt x="33" y="80"/>
                  </a:cubicBezTo>
                  <a:cubicBezTo>
                    <a:pt x="36" y="80"/>
                    <a:pt x="38" y="82"/>
                    <a:pt x="38" y="84"/>
                  </a:cubicBezTo>
                  <a:cubicBezTo>
                    <a:pt x="38" y="87"/>
                    <a:pt x="36" y="89"/>
                    <a:pt x="33" y="89"/>
                  </a:cubicBezTo>
                  <a:cubicBezTo>
                    <a:pt x="31" y="89"/>
                    <a:pt x="29" y="87"/>
                    <a:pt x="29" y="84"/>
                  </a:cubicBezTo>
                  <a:close/>
                  <a:moveTo>
                    <a:pt x="26" y="10"/>
                  </a:moveTo>
                  <a:cubicBezTo>
                    <a:pt x="41" y="10"/>
                    <a:pt x="41" y="10"/>
                    <a:pt x="41" y="10"/>
                  </a:cubicBezTo>
                  <a:cubicBezTo>
                    <a:pt x="41" y="13"/>
                    <a:pt x="41" y="13"/>
                    <a:pt x="41" y="13"/>
                  </a:cubicBezTo>
                  <a:cubicBezTo>
                    <a:pt x="26" y="13"/>
                    <a:pt x="26" y="13"/>
                    <a:pt x="26" y="13"/>
                  </a:cubicBezTo>
                  <a:lnTo>
                    <a:pt x="26" y="10"/>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464"/>
            <p:cNvSpPr>
              <a:spLocks noEditPoints="1"/>
            </p:cNvSpPr>
            <p:nvPr userDrawn="1"/>
          </p:nvSpPr>
          <p:spPr bwMode="auto">
            <a:xfrm>
              <a:off x="6857" y="1351"/>
              <a:ext cx="170" cy="168"/>
            </a:xfrm>
            <a:custGeom>
              <a:avLst/>
              <a:gdLst>
                <a:gd name="T0" fmla="*/ 0 w 101"/>
                <a:gd name="T1" fmla="*/ 0 h 100"/>
                <a:gd name="T2" fmla="*/ 0 w 101"/>
                <a:gd name="T3" fmla="*/ 100 h 100"/>
                <a:gd name="T4" fmla="*/ 101 w 101"/>
                <a:gd name="T5" fmla="*/ 100 h 100"/>
                <a:gd name="T6" fmla="*/ 101 w 101"/>
                <a:gd name="T7" fmla="*/ 0 h 100"/>
                <a:gd name="T8" fmla="*/ 0 w 101"/>
                <a:gd name="T9" fmla="*/ 0 h 100"/>
                <a:gd name="T10" fmla="*/ 96 w 101"/>
                <a:gd name="T11" fmla="*/ 5 h 100"/>
                <a:gd name="T12" fmla="*/ 96 w 101"/>
                <a:gd name="T13" fmla="*/ 32 h 100"/>
                <a:gd name="T14" fmla="*/ 5 w 101"/>
                <a:gd name="T15" fmla="*/ 32 h 100"/>
                <a:gd name="T16" fmla="*/ 5 w 101"/>
                <a:gd name="T17" fmla="*/ 5 h 100"/>
                <a:gd name="T18" fmla="*/ 96 w 101"/>
                <a:gd name="T19" fmla="*/ 5 h 100"/>
                <a:gd name="T20" fmla="*/ 96 w 101"/>
                <a:gd name="T21" fmla="*/ 36 h 100"/>
                <a:gd name="T22" fmla="*/ 96 w 101"/>
                <a:gd name="T23" fmla="*/ 64 h 100"/>
                <a:gd name="T24" fmla="*/ 5 w 101"/>
                <a:gd name="T25" fmla="*/ 64 h 100"/>
                <a:gd name="T26" fmla="*/ 5 w 101"/>
                <a:gd name="T27" fmla="*/ 36 h 100"/>
                <a:gd name="T28" fmla="*/ 96 w 101"/>
                <a:gd name="T29" fmla="*/ 36 h 100"/>
                <a:gd name="T30" fmla="*/ 5 w 101"/>
                <a:gd name="T31" fmla="*/ 96 h 100"/>
                <a:gd name="T32" fmla="*/ 5 w 101"/>
                <a:gd name="T33" fmla="*/ 68 h 100"/>
                <a:gd name="T34" fmla="*/ 96 w 101"/>
                <a:gd name="T35" fmla="*/ 68 h 100"/>
                <a:gd name="T36" fmla="*/ 96 w 101"/>
                <a:gd name="T37" fmla="*/ 96 h 100"/>
                <a:gd name="T38" fmla="*/ 5 w 101"/>
                <a:gd name="T39" fmla="*/ 96 h 100"/>
                <a:gd name="T40" fmla="*/ 53 w 101"/>
                <a:gd name="T41" fmla="*/ 21 h 100"/>
                <a:gd name="T42" fmla="*/ 15 w 101"/>
                <a:gd name="T43" fmla="*/ 21 h 100"/>
                <a:gd name="T44" fmla="*/ 15 w 101"/>
                <a:gd name="T45" fmla="*/ 16 h 100"/>
                <a:gd name="T46" fmla="*/ 53 w 101"/>
                <a:gd name="T47" fmla="*/ 16 h 100"/>
                <a:gd name="T48" fmla="*/ 53 w 101"/>
                <a:gd name="T49" fmla="*/ 21 h 100"/>
                <a:gd name="T50" fmla="*/ 82 w 101"/>
                <a:gd name="T51" fmla="*/ 18 h 100"/>
                <a:gd name="T52" fmla="*/ 86 w 101"/>
                <a:gd name="T53" fmla="*/ 15 h 100"/>
                <a:gd name="T54" fmla="*/ 89 w 101"/>
                <a:gd name="T55" fmla="*/ 18 h 100"/>
                <a:gd name="T56" fmla="*/ 86 w 101"/>
                <a:gd name="T57" fmla="*/ 22 h 100"/>
                <a:gd name="T58" fmla="*/ 82 w 101"/>
                <a:gd name="T59" fmla="*/ 18 h 100"/>
                <a:gd name="T60" fmla="*/ 15 w 101"/>
                <a:gd name="T61" fmla="*/ 53 h 100"/>
                <a:gd name="T62" fmla="*/ 15 w 101"/>
                <a:gd name="T63" fmla="*/ 48 h 100"/>
                <a:gd name="T64" fmla="*/ 53 w 101"/>
                <a:gd name="T65" fmla="*/ 48 h 100"/>
                <a:gd name="T66" fmla="*/ 53 w 101"/>
                <a:gd name="T67" fmla="*/ 53 h 100"/>
                <a:gd name="T68" fmla="*/ 15 w 101"/>
                <a:gd name="T69" fmla="*/ 53 h 100"/>
                <a:gd name="T70" fmla="*/ 82 w 101"/>
                <a:gd name="T71" fmla="*/ 50 h 100"/>
                <a:gd name="T72" fmla="*/ 86 w 101"/>
                <a:gd name="T73" fmla="*/ 47 h 100"/>
                <a:gd name="T74" fmla="*/ 89 w 101"/>
                <a:gd name="T75" fmla="*/ 50 h 100"/>
                <a:gd name="T76" fmla="*/ 86 w 101"/>
                <a:gd name="T77" fmla="*/ 54 h 100"/>
                <a:gd name="T78" fmla="*/ 82 w 101"/>
                <a:gd name="T79" fmla="*/ 50 h 100"/>
                <a:gd name="T80" fmla="*/ 15 w 101"/>
                <a:gd name="T81" fmla="*/ 80 h 100"/>
                <a:gd name="T82" fmla="*/ 53 w 101"/>
                <a:gd name="T83" fmla="*/ 80 h 100"/>
                <a:gd name="T84" fmla="*/ 53 w 101"/>
                <a:gd name="T85" fmla="*/ 85 h 100"/>
                <a:gd name="T86" fmla="*/ 15 w 101"/>
                <a:gd name="T87" fmla="*/ 85 h 100"/>
                <a:gd name="T88" fmla="*/ 15 w 101"/>
                <a:gd name="T89" fmla="*/ 80 h 100"/>
                <a:gd name="T90" fmla="*/ 89 w 101"/>
                <a:gd name="T91" fmla="*/ 82 h 100"/>
                <a:gd name="T92" fmla="*/ 86 w 101"/>
                <a:gd name="T93" fmla="*/ 86 h 100"/>
                <a:gd name="T94" fmla="*/ 82 w 101"/>
                <a:gd name="T95" fmla="*/ 82 h 100"/>
                <a:gd name="T96" fmla="*/ 86 w 101"/>
                <a:gd name="T97" fmla="*/ 79 h 100"/>
                <a:gd name="T98" fmla="*/ 89 w 101"/>
                <a:gd name="T99" fmla="*/ 8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1" h="100">
                  <a:moveTo>
                    <a:pt x="0" y="0"/>
                  </a:moveTo>
                  <a:cubicBezTo>
                    <a:pt x="0" y="100"/>
                    <a:pt x="0" y="100"/>
                    <a:pt x="0" y="100"/>
                  </a:cubicBezTo>
                  <a:cubicBezTo>
                    <a:pt x="101" y="100"/>
                    <a:pt x="101" y="100"/>
                    <a:pt x="101" y="100"/>
                  </a:cubicBezTo>
                  <a:cubicBezTo>
                    <a:pt x="101" y="0"/>
                    <a:pt x="101" y="0"/>
                    <a:pt x="101" y="0"/>
                  </a:cubicBezTo>
                  <a:lnTo>
                    <a:pt x="0" y="0"/>
                  </a:lnTo>
                  <a:close/>
                  <a:moveTo>
                    <a:pt x="96" y="5"/>
                  </a:moveTo>
                  <a:cubicBezTo>
                    <a:pt x="96" y="32"/>
                    <a:pt x="96" y="32"/>
                    <a:pt x="96" y="32"/>
                  </a:cubicBezTo>
                  <a:cubicBezTo>
                    <a:pt x="5" y="32"/>
                    <a:pt x="5" y="32"/>
                    <a:pt x="5" y="32"/>
                  </a:cubicBezTo>
                  <a:cubicBezTo>
                    <a:pt x="5" y="5"/>
                    <a:pt x="5" y="5"/>
                    <a:pt x="5" y="5"/>
                  </a:cubicBezTo>
                  <a:lnTo>
                    <a:pt x="96" y="5"/>
                  </a:lnTo>
                  <a:close/>
                  <a:moveTo>
                    <a:pt x="96" y="36"/>
                  </a:moveTo>
                  <a:cubicBezTo>
                    <a:pt x="96" y="64"/>
                    <a:pt x="96" y="64"/>
                    <a:pt x="96" y="64"/>
                  </a:cubicBezTo>
                  <a:cubicBezTo>
                    <a:pt x="5" y="64"/>
                    <a:pt x="5" y="64"/>
                    <a:pt x="5" y="64"/>
                  </a:cubicBezTo>
                  <a:cubicBezTo>
                    <a:pt x="5" y="36"/>
                    <a:pt x="5" y="36"/>
                    <a:pt x="5" y="36"/>
                  </a:cubicBezTo>
                  <a:lnTo>
                    <a:pt x="96" y="36"/>
                  </a:lnTo>
                  <a:close/>
                  <a:moveTo>
                    <a:pt x="5" y="96"/>
                  </a:moveTo>
                  <a:cubicBezTo>
                    <a:pt x="5" y="68"/>
                    <a:pt x="5" y="68"/>
                    <a:pt x="5" y="68"/>
                  </a:cubicBezTo>
                  <a:cubicBezTo>
                    <a:pt x="96" y="68"/>
                    <a:pt x="96" y="68"/>
                    <a:pt x="96" y="68"/>
                  </a:cubicBezTo>
                  <a:cubicBezTo>
                    <a:pt x="96" y="96"/>
                    <a:pt x="96" y="96"/>
                    <a:pt x="96" y="96"/>
                  </a:cubicBezTo>
                  <a:lnTo>
                    <a:pt x="5" y="96"/>
                  </a:lnTo>
                  <a:close/>
                  <a:moveTo>
                    <a:pt x="53" y="21"/>
                  </a:moveTo>
                  <a:cubicBezTo>
                    <a:pt x="15" y="21"/>
                    <a:pt x="15" y="21"/>
                    <a:pt x="15" y="21"/>
                  </a:cubicBezTo>
                  <a:cubicBezTo>
                    <a:pt x="15" y="16"/>
                    <a:pt x="15" y="16"/>
                    <a:pt x="15" y="16"/>
                  </a:cubicBezTo>
                  <a:cubicBezTo>
                    <a:pt x="53" y="16"/>
                    <a:pt x="53" y="16"/>
                    <a:pt x="53" y="16"/>
                  </a:cubicBezTo>
                  <a:lnTo>
                    <a:pt x="53" y="21"/>
                  </a:lnTo>
                  <a:close/>
                  <a:moveTo>
                    <a:pt x="82" y="18"/>
                  </a:moveTo>
                  <a:cubicBezTo>
                    <a:pt x="82" y="16"/>
                    <a:pt x="84" y="15"/>
                    <a:pt x="86" y="15"/>
                  </a:cubicBezTo>
                  <a:cubicBezTo>
                    <a:pt x="87" y="15"/>
                    <a:pt x="89" y="16"/>
                    <a:pt x="89" y="18"/>
                  </a:cubicBezTo>
                  <a:cubicBezTo>
                    <a:pt x="89" y="20"/>
                    <a:pt x="87" y="22"/>
                    <a:pt x="86" y="22"/>
                  </a:cubicBezTo>
                  <a:cubicBezTo>
                    <a:pt x="84" y="22"/>
                    <a:pt x="82" y="20"/>
                    <a:pt x="82" y="18"/>
                  </a:cubicBezTo>
                  <a:close/>
                  <a:moveTo>
                    <a:pt x="15" y="53"/>
                  </a:moveTo>
                  <a:cubicBezTo>
                    <a:pt x="15" y="48"/>
                    <a:pt x="15" y="48"/>
                    <a:pt x="15" y="48"/>
                  </a:cubicBezTo>
                  <a:cubicBezTo>
                    <a:pt x="53" y="48"/>
                    <a:pt x="53" y="48"/>
                    <a:pt x="53" y="48"/>
                  </a:cubicBezTo>
                  <a:cubicBezTo>
                    <a:pt x="53" y="53"/>
                    <a:pt x="53" y="53"/>
                    <a:pt x="53" y="53"/>
                  </a:cubicBezTo>
                  <a:lnTo>
                    <a:pt x="15" y="53"/>
                  </a:lnTo>
                  <a:close/>
                  <a:moveTo>
                    <a:pt x="82" y="50"/>
                  </a:moveTo>
                  <a:cubicBezTo>
                    <a:pt x="82" y="48"/>
                    <a:pt x="84" y="47"/>
                    <a:pt x="86" y="47"/>
                  </a:cubicBezTo>
                  <a:cubicBezTo>
                    <a:pt x="87" y="47"/>
                    <a:pt x="89" y="48"/>
                    <a:pt x="89" y="50"/>
                  </a:cubicBezTo>
                  <a:cubicBezTo>
                    <a:pt x="89" y="52"/>
                    <a:pt x="87" y="54"/>
                    <a:pt x="86" y="54"/>
                  </a:cubicBezTo>
                  <a:cubicBezTo>
                    <a:pt x="84" y="54"/>
                    <a:pt x="82" y="52"/>
                    <a:pt x="82" y="50"/>
                  </a:cubicBezTo>
                  <a:close/>
                  <a:moveTo>
                    <a:pt x="15" y="80"/>
                  </a:moveTo>
                  <a:cubicBezTo>
                    <a:pt x="53" y="80"/>
                    <a:pt x="53" y="80"/>
                    <a:pt x="53" y="80"/>
                  </a:cubicBezTo>
                  <a:cubicBezTo>
                    <a:pt x="53" y="85"/>
                    <a:pt x="53" y="85"/>
                    <a:pt x="53" y="85"/>
                  </a:cubicBezTo>
                  <a:cubicBezTo>
                    <a:pt x="15" y="85"/>
                    <a:pt x="15" y="85"/>
                    <a:pt x="15" y="85"/>
                  </a:cubicBezTo>
                  <a:lnTo>
                    <a:pt x="15" y="80"/>
                  </a:lnTo>
                  <a:close/>
                  <a:moveTo>
                    <a:pt x="89" y="82"/>
                  </a:moveTo>
                  <a:cubicBezTo>
                    <a:pt x="89" y="84"/>
                    <a:pt x="87" y="86"/>
                    <a:pt x="86" y="86"/>
                  </a:cubicBezTo>
                  <a:cubicBezTo>
                    <a:pt x="84" y="86"/>
                    <a:pt x="82" y="84"/>
                    <a:pt x="82" y="82"/>
                  </a:cubicBezTo>
                  <a:cubicBezTo>
                    <a:pt x="82" y="80"/>
                    <a:pt x="84" y="79"/>
                    <a:pt x="86" y="79"/>
                  </a:cubicBezTo>
                  <a:cubicBezTo>
                    <a:pt x="87" y="79"/>
                    <a:pt x="89" y="80"/>
                    <a:pt x="89" y="82"/>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465"/>
            <p:cNvSpPr>
              <a:spLocks noEditPoints="1"/>
            </p:cNvSpPr>
            <p:nvPr userDrawn="1"/>
          </p:nvSpPr>
          <p:spPr bwMode="auto">
            <a:xfrm>
              <a:off x="3666" y="2489"/>
              <a:ext cx="168" cy="170"/>
            </a:xfrm>
            <a:custGeom>
              <a:avLst/>
              <a:gdLst>
                <a:gd name="T0" fmla="*/ 0 w 100"/>
                <a:gd name="T1" fmla="*/ 0 h 101"/>
                <a:gd name="T2" fmla="*/ 0 w 100"/>
                <a:gd name="T3" fmla="*/ 101 h 101"/>
                <a:gd name="T4" fmla="*/ 100 w 100"/>
                <a:gd name="T5" fmla="*/ 101 h 101"/>
                <a:gd name="T6" fmla="*/ 100 w 100"/>
                <a:gd name="T7" fmla="*/ 0 h 101"/>
                <a:gd name="T8" fmla="*/ 0 w 100"/>
                <a:gd name="T9" fmla="*/ 0 h 101"/>
                <a:gd name="T10" fmla="*/ 96 w 100"/>
                <a:gd name="T11" fmla="*/ 5 h 101"/>
                <a:gd name="T12" fmla="*/ 96 w 100"/>
                <a:gd name="T13" fmla="*/ 32 h 101"/>
                <a:gd name="T14" fmla="*/ 5 w 100"/>
                <a:gd name="T15" fmla="*/ 32 h 101"/>
                <a:gd name="T16" fmla="*/ 5 w 100"/>
                <a:gd name="T17" fmla="*/ 5 h 101"/>
                <a:gd name="T18" fmla="*/ 96 w 100"/>
                <a:gd name="T19" fmla="*/ 5 h 101"/>
                <a:gd name="T20" fmla="*/ 96 w 100"/>
                <a:gd name="T21" fmla="*/ 37 h 101"/>
                <a:gd name="T22" fmla="*/ 96 w 100"/>
                <a:gd name="T23" fmla="*/ 64 h 101"/>
                <a:gd name="T24" fmla="*/ 5 w 100"/>
                <a:gd name="T25" fmla="*/ 64 h 101"/>
                <a:gd name="T26" fmla="*/ 5 w 100"/>
                <a:gd name="T27" fmla="*/ 37 h 101"/>
                <a:gd name="T28" fmla="*/ 96 w 100"/>
                <a:gd name="T29" fmla="*/ 37 h 101"/>
                <a:gd name="T30" fmla="*/ 5 w 100"/>
                <a:gd name="T31" fmla="*/ 96 h 101"/>
                <a:gd name="T32" fmla="*/ 5 w 100"/>
                <a:gd name="T33" fmla="*/ 69 h 101"/>
                <a:gd name="T34" fmla="*/ 96 w 100"/>
                <a:gd name="T35" fmla="*/ 69 h 101"/>
                <a:gd name="T36" fmla="*/ 96 w 100"/>
                <a:gd name="T37" fmla="*/ 96 h 101"/>
                <a:gd name="T38" fmla="*/ 5 w 100"/>
                <a:gd name="T39" fmla="*/ 96 h 101"/>
                <a:gd name="T40" fmla="*/ 53 w 100"/>
                <a:gd name="T41" fmla="*/ 21 h 101"/>
                <a:gd name="T42" fmla="*/ 15 w 100"/>
                <a:gd name="T43" fmla="*/ 21 h 101"/>
                <a:gd name="T44" fmla="*/ 15 w 100"/>
                <a:gd name="T45" fmla="*/ 16 h 101"/>
                <a:gd name="T46" fmla="*/ 53 w 100"/>
                <a:gd name="T47" fmla="*/ 16 h 101"/>
                <a:gd name="T48" fmla="*/ 53 w 100"/>
                <a:gd name="T49" fmla="*/ 21 h 101"/>
                <a:gd name="T50" fmla="*/ 82 w 100"/>
                <a:gd name="T51" fmla="*/ 18 h 101"/>
                <a:gd name="T52" fmla="*/ 85 w 100"/>
                <a:gd name="T53" fmla="*/ 15 h 101"/>
                <a:gd name="T54" fmla="*/ 89 w 100"/>
                <a:gd name="T55" fmla="*/ 18 h 101"/>
                <a:gd name="T56" fmla="*/ 85 w 100"/>
                <a:gd name="T57" fmla="*/ 22 h 101"/>
                <a:gd name="T58" fmla="*/ 82 w 100"/>
                <a:gd name="T59" fmla="*/ 18 h 101"/>
                <a:gd name="T60" fmla="*/ 15 w 100"/>
                <a:gd name="T61" fmla="*/ 53 h 101"/>
                <a:gd name="T62" fmla="*/ 15 w 100"/>
                <a:gd name="T63" fmla="*/ 48 h 101"/>
                <a:gd name="T64" fmla="*/ 53 w 100"/>
                <a:gd name="T65" fmla="*/ 48 h 101"/>
                <a:gd name="T66" fmla="*/ 53 w 100"/>
                <a:gd name="T67" fmla="*/ 53 h 101"/>
                <a:gd name="T68" fmla="*/ 15 w 100"/>
                <a:gd name="T69" fmla="*/ 53 h 101"/>
                <a:gd name="T70" fmla="*/ 82 w 100"/>
                <a:gd name="T71" fmla="*/ 50 h 101"/>
                <a:gd name="T72" fmla="*/ 85 w 100"/>
                <a:gd name="T73" fmla="*/ 47 h 101"/>
                <a:gd name="T74" fmla="*/ 89 w 100"/>
                <a:gd name="T75" fmla="*/ 50 h 101"/>
                <a:gd name="T76" fmla="*/ 85 w 100"/>
                <a:gd name="T77" fmla="*/ 54 h 101"/>
                <a:gd name="T78" fmla="*/ 82 w 100"/>
                <a:gd name="T79" fmla="*/ 50 h 101"/>
                <a:gd name="T80" fmla="*/ 15 w 100"/>
                <a:gd name="T81" fmla="*/ 80 h 101"/>
                <a:gd name="T82" fmla="*/ 53 w 100"/>
                <a:gd name="T83" fmla="*/ 80 h 101"/>
                <a:gd name="T84" fmla="*/ 53 w 100"/>
                <a:gd name="T85" fmla="*/ 85 h 101"/>
                <a:gd name="T86" fmla="*/ 15 w 100"/>
                <a:gd name="T87" fmla="*/ 85 h 101"/>
                <a:gd name="T88" fmla="*/ 15 w 100"/>
                <a:gd name="T89" fmla="*/ 80 h 101"/>
                <a:gd name="T90" fmla="*/ 89 w 100"/>
                <a:gd name="T91" fmla="*/ 82 h 101"/>
                <a:gd name="T92" fmla="*/ 85 w 100"/>
                <a:gd name="T93" fmla="*/ 86 h 101"/>
                <a:gd name="T94" fmla="*/ 82 w 100"/>
                <a:gd name="T95" fmla="*/ 82 h 101"/>
                <a:gd name="T96" fmla="*/ 85 w 100"/>
                <a:gd name="T97" fmla="*/ 79 h 101"/>
                <a:gd name="T98" fmla="*/ 89 w 100"/>
                <a:gd name="T99" fmla="*/ 82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0" h="101">
                  <a:moveTo>
                    <a:pt x="0" y="0"/>
                  </a:moveTo>
                  <a:cubicBezTo>
                    <a:pt x="0" y="101"/>
                    <a:pt x="0" y="101"/>
                    <a:pt x="0" y="101"/>
                  </a:cubicBezTo>
                  <a:cubicBezTo>
                    <a:pt x="100" y="101"/>
                    <a:pt x="100" y="101"/>
                    <a:pt x="100" y="101"/>
                  </a:cubicBezTo>
                  <a:cubicBezTo>
                    <a:pt x="100" y="0"/>
                    <a:pt x="100" y="0"/>
                    <a:pt x="100" y="0"/>
                  </a:cubicBezTo>
                  <a:lnTo>
                    <a:pt x="0" y="0"/>
                  </a:lnTo>
                  <a:close/>
                  <a:moveTo>
                    <a:pt x="96" y="5"/>
                  </a:moveTo>
                  <a:cubicBezTo>
                    <a:pt x="96" y="32"/>
                    <a:pt x="96" y="32"/>
                    <a:pt x="96" y="32"/>
                  </a:cubicBezTo>
                  <a:cubicBezTo>
                    <a:pt x="5" y="32"/>
                    <a:pt x="5" y="32"/>
                    <a:pt x="5" y="32"/>
                  </a:cubicBezTo>
                  <a:cubicBezTo>
                    <a:pt x="5" y="5"/>
                    <a:pt x="5" y="5"/>
                    <a:pt x="5" y="5"/>
                  </a:cubicBezTo>
                  <a:lnTo>
                    <a:pt x="96" y="5"/>
                  </a:lnTo>
                  <a:close/>
                  <a:moveTo>
                    <a:pt x="96" y="37"/>
                  </a:moveTo>
                  <a:cubicBezTo>
                    <a:pt x="96" y="64"/>
                    <a:pt x="96" y="64"/>
                    <a:pt x="96" y="64"/>
                  </a:cubicBezTo>
                  <a:cubicBezTo>
                    <a:pt x="5" y="64"/>
                    <a:pt x="5" y="64"/>
                    <a:pt x="5" y="64"/>
                  </a:cubicBezTo>
                  <a:cubicBezTo>
                    <a:pt x="5" y="37"/>
                    <a:pt x="5" y="37"/>
                    <a:pt x="5" y="37"/>
                  </a:cubicBezTo>
                  <a:lnTo>
                    <a:pt x="96" y="37"/>
                  </a:lnTo>
                  <a:close/>
                  <a:moveTo>
                    <a:pt x="5" y="96"/>
                  </a:moveTo>
                  <a:cubicBezTo>
                    <a:pt x="5" y="69"/>
                    <a:pt x="5" y="69"/>
                    <a:pt x="5" y="69"/>
                  </a:cubicBezTo>
                  <a:cubicBezTo>
                    <a:pt x="96" y="69"/>
                    <a:pt x="96" y="69"/>
                    <a:pt x="96" y="69"/>
                  </a:cubicBezTo>
                  <a:cubicBezTo>
                    <a:pt x="96" y="96"/>
                    <a:pt x="96" y="96"/>
                    <a:pt x="96" y="96"/>
                  </a:cubicBezTo>
                  <a:lnTo>
                    <a:pt x="5" y="96"/>
                  </a:lnTo>
                  <a:close/>
                  <a:moveTo>
                    <a:pt x="53" y="21"/>
                  </a:moveTo>
                  <a:cubicBezTo>
                    <a:pt x="15" y="21"/>
                    <a:pt x="15" y="21"/>
                    <a:pt x="15" y="21"/>
                  </a:cubicBezTo>
                  <a:cubicBezTo>
                    <a:pt x="15" y="16"/>
                    <a:pt x="15" y="16"/>
                    <a:pt x="15" y="16"/>
                  </a:cubicBezTo>
                  <a:cubicBezTo>
                    <a:pt x="53" y="16"/>
                    <a:pt x="53" y="16"/>
                    <a:pt x="53" y="16"/>
                  </a:cubicBezTo>
                  <a:lnTo>
                    <a:pt x="53" y="21"/>
                  </a:lnTo>
                  <a:close/>
                  <a:moveTo>
                    <a:pt x="82" y="18"/>
                  </a:moveTo>
                  <a:cubicBezTo>
                    <a:pt x="82" y="17"/>
                    <a:pt x="84" y="15"/>
                    <a:pt x="85" y="15"/>
                  </a:cubicBezTo>
                  <a:cubicBezTo>
                    <a:pt x="87" y="15"/>
                    <a:pt x="89" y="17"/>
                    <a:pt x="89" y="18"/>
                  </a:cubicBezTo>
                  <a:cubicBezTo>
                    <a:pt x="89" y="20"/>
                    <a:pt x="87" y="22"/>
                    <a:pt x="85" y="22"/>
                  </a:cubicBezTo>
                  <a:cubicBezTo>
                    <a:pt x="84" y="22"/>
                    <a:pt x="82" y="20"/>
                    <a:pt x="82" y="18"/>
                  </a:cubicBezTo>
                  <a:close/>
                  <a:moveTo>
                    <a:pt x="15" y="53"/>
                  </a:moveTo>
                  <a:cubicBezTo>
                    <a:pt x="15" y="48"/>
                    <a:pt x="15" y="48"/>
                    <a:pt x="15" y="48"/>
                  </a:cubicBezTo>
                  <a:cubicBezTo>
                    <a:pt x="53" y="48"/>
                    <a:pt x="53" y="48"/>
                    <a:pt x="53" y="48"/>
                  </a:cubicBezTo>
                  <a:cubicBezTo>
                    <a:pt x="53" y="53"/>
                    <a:pt x="53" y="53"/>
                    <a:pt x="53" y="53"/>
                  </a:cubicBezTo>
                  <a:lnTo>
                    <a:pt x="15" y="53"/>
                  </a:lnTo>
                  <a:close/>
                  <a:moveTo>
                    <a:pt x="82" y="50"/>
                  </a:moveTo>
                  <a:cubicBezTo>
                    <a:pt x="82" y="49"/>
                    <a:pt x="84" y="47"/>
                    <a:pt x="85" y="47"/>
                  </a:cubicBezTo>
                  <a:cubicBezTo>
                    <a:pt x="87" y="47"/>
                    <a:pt x="89" y="49"/>
                    <a:pt x="89" y="50"/>
                  </a:cubicBezTo>
                  <a:cubicBezTo>
                    <a:pt x="89" y="52"/>
                    <a:pt x="87" y="54"/>
                    <a:pt x="85" y="54"/>
                  </a:cubicBezTo>
                  <a:cubicBezTo>
                    <a:pt x="84" y="54"/>
                    <a:pt x="82" y="52"/>
                    <a:pt x="82" y="50"/>
                  </a:cubicBezTo>
                  <a:close/>
                  <a:moveTo>
                    <a:pt x="15" y="80"/>
                  </a:moveTo>
                  <a:cubicBezTo>
                    <a:pt x="53" y="80"/>
                    <a:pt x="53" y="80"/>
                    <a:pt x="53" y="80"/>
                  </a:cubicBezTo>
                  <a:cubicBezTo>
                    <a:pt x="53" y="85"/>
                    <a:pt x="53" y="85"/>
                    <a:pt x="53" y="85"/>
                  </a:cubicBezTo>
                  <a:cubicBezTo>
                    <a:pt x="15" y="85"/>
                    <a:pt x="15" y="85"/>
                    <a:pt x="15" y="85"/>
                  </a:cubicBezTo>
                  <a:lnTo>
                    <a:pt x="15" y="80"/>
                  </a:lnTo>
                  <a:close/>
                  <a:moveTo>
                    <a:pt x="89" y="82"/>
                  </a:moveTo>
                  <a:cubicBezTo>
                    <a:pt x="89" y="84"/>
                    <a:pt x="87" y="86"/>
                    <a:pt x="85" y="86"/>
                  </a:cubicBezTo>
                  <a:cubicBezTo>
                    <a:pt x="84" y="86"/>
                    <a:pt x="82" y="84"/>
                    <a:pt x="82" y="82"/>
                  </a:cubicBezTo>
                  <a:cubicBezTo>
                    <a:pt x="82" y="81"/>
                    <a:pt x="84" y="79"/>
                    <a:pt x="85" y="79"/>
                  </a:cubicBezTo>
                  <a:cubicBezTo>
                    <a:pt x="87" y="79"/>
                    <a:pt x="89" y="81"/>
                    <a:pt x="89" y="82"/>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466"/>
            <p:cNvSpPr>
              <a:spLocks/>
            </p:cNvSpPr>
            <p:nvPr userDrawn="1"/>
          </p:nvSpPr>
          <p:spPr bwMode="auto">
            <a:xfrm>
              <a:off x="6370" y="958"/>
              <a:ext cx="146" cy="45"/>
            </a:xfrm>
            <a:custGeom>
              <a:avLst/>
              <a:gdLst>
                <a:gd name="T0" fmla="*/ 0 w 87"/>
                <a:gd name="T1" fmla="*/ 10 h 27"/>
                <a:gd name="T2" fmla="*/ 0 w 87"/>
                <a:gd name="T3" fmla="*/ 27 h 27"/>
                <a:gd name="T4" fmla="*/ 87 w 87"/>
                <a:gd name="T5" fmla="*/ 27 h 27"/>
                <a:gd name="T6" fmla="*/ 87 w 87"/>
                <a:gd name="T7" fmla="*/ 10 h 27"/>
                <a:gd name="T8" fmla="*/ 0 w 87"/>
                <a:gd name="T9" fmla="*/ 10 h 27"/>
              </a:gdLst>
              <a:ahLst/>
              <a:cxnLst>
                <a:cxn ang="0">
                  <a:pos x="T0" y="T1"/>
                </a:cxn>
                <a:cxn ang="0">
                  <a:pos x="T2" y="T3"/>
                </a:cxn>
                <a:cxn ang="0">
                  <a:pos x="T4" y="T5"/>
                </a:cxn>
                <a:cxn ang="0">
                  <a:pos x="T6" y="T7"/>
                </a:cxn>
                <a:cxn ang="0">
                  <a:pos x="T8" y="T9"/>
                </a:cxn>
              </a:cxnLst>
              <a:rect l="0" t="0" r="r" b="b"/>
              <a:pathLst>
                <a:path w="87" h="27">
                  <a:moveTo>
                    <a:pt x="0" y="10"/>
                  </a:moveTo>
                  <a:cubicBezTo>
                    <a:pt x="0" y="27"/>
                    <a:pt x="0" y="27"/>
                    <a:pt x="0" y="27"/>
                  </a:cubicBezTo>
                  <a:cubicBezTo>
                    <a:pt x="87" y="27"/>
                    <a:pt x="87" y="27"/>
                    <a:pt x="87" y="27"/>
                  </a:cubicBezTo>
                  <a:cubicBezTo>
                    <a:pt x="87" y="10"/>
                    <a:pt x="87" y="10"/>
                    <a:pt x="87" y="10"/>
                  </a:cubicBezTo>
                  <a:cubicBezTo>
                    <a:pt x="55" y="0"/>
                    <a:pt x="29" y="1"/>
                    <a:pt x="0" y="10"/>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Rectangle 467"/>
            <p:cNvSpPr>
              <a:spLocks noChangeArrowheads="1"/>
            </p:cNvSpPr>
            <p:nvPr userDrawn="1"/>
          </p:nvSpPr>
          <p:spPr bwMode="auto">
            <a:xfrm>
              <a:off x="6370" y="1017"/>
              <a:ext cx="146" cy="32"/>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468"/>
            <p:cNvSpPr>
              <a:spLocks/>
            </p:cNvSpPr>
            <p:nvPr userDrawn="1"/>
          </p:nvSpPr>
          <p:spPr bwMode="auto">
            <a:xfrm>
              <a:off x="6370" y="1062"/>
              <a:ext cx="146" cy="45"/>
            </a:xfrm>
            <a:custGeom>
              <a:avLst/>
              <a:gdLst>
                <a:gd name="T0" fmla="*/ 0 w 87"/>
                <a:gd name="T1" fmla="*/ 18 h 27"/>
                <a:gd name="T2" fmla="*/ 87 w 87"/>
                <a:gd name="T3" fmla="*/ 18 h 27"/>
                <a:gd name="T4" fmla="*/ 87 w 87"/>
                <a:gd name="T5" fmla="*/ 0 h 27"/>
                <a:gd name="T6" fmla="*/ 0 w 87"/>
                <a:gd name="T7" fmla="*/ 0 h 27"/>
                <a:gd name="T8" fmla="*/ 0 w 87"/>
                <a:gd name="T9" fmla="*/ 18 h 27"/>
              </a:gdLst>
              <a:ahLst/>
              <a:cxnLst>
                <a:cxn ang="0">
                  <a:pos x="T0" y="T1"/>
                </a:cxn>
                <a:cxn ang="0">
                  <a:pos x="T2" y="T3"/>
                </a:cxn>
                <a:cxn ang="0">
                  <a:pos x="T4" y="T5"/>
                </a:cxn>
                <a:cxn ang="0">
                  <a:pos x="T6" y="T7"/>
                </a:cxn>
                <a:cxn ang="0">
                  <a:pos x="T8" y="T9"/>
                </a:cxn>
              </a:cxnLst>
              <a:rect l="0" t="0" r="r" b="b"/>
              <a:pathLst>
                <a:path w="87" h="27">
                  <a:moveTo>
                    <a:pt x="0" y="18"/>
                  </a:moveTo>
                  <a:cubicBezTo>
                    <a:pt x="32" y="27"/>
                    <a:pt x="58" y="27"/>
                    <a:pt x="87" y="18"/>
                  </a:cubicBezTo>
                  <a:cubicBezTo>
                    <a:pt x="87" y="0"/>
                    <a:pt x="87" y="0"/>
                    <a:pt x="87" y="0"/>
                  </a:cubicBezTo>
                  <a:cubicBezTo>
                    <a:pt x="0" y="0"/>
                    <a:pt x="0" y="0"/>
                    <a:pt x="0" y="0"/>
                  </a:cubicBezTo>
                  <a:lnTo>
                    <a:pt x="0" y="18"/>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469"/>
            <p:cNvSpPr>
              <a:spLocks noEditPoints="1"/>
            </p:cNvSpPr>
            <p:nvPr userDrawn="1"/>
          </p:nvSpPr>
          <p:spPr bwMode="auto">
            <a:xfrm>
              <a:off x="7574" y="2854"/>
              <a:ext cx="169" cy="168"/>
            </a:xfrm>
            <a:custGeom>
              <a:avLst/>
              <a:gdLst>
                <a:gd name="T0" fmla="*/ 0 w 101"/>
                <a:gd name="T1" fmla="*/ 0 h 100"/>
                <a:gd name="T2" fmla="*/ 0 w 101"/>
                <a:gd name="T3" fmla="*/ 100 h 100"/>
                <a:gd name="T4" fmla="*/ 101 w 101"/>
                <a:gd name="T5" fmla="*/ 100 h 100"/>
                <a:gd name="T6" fmla="*/ 101 w 101"/>
                <a:gd name="T7" fmla="*/ 0 h 100"/>
                <a:gd name="T8" fmla="*/ 0 w 101"/>
                <a:gd name="T9" fmla="*/ 0 h 100"/>
                <a:gd name="T10" fmla="*/ 96 w 101"/>
                <a:gd name="T11" fmla="*/ 5 h 100"/>
                <a:gd name="T12" fmla="*/ 96 w 101"/>
                <a:gd name="T13" fmla="*/ 32 h 100"/>
                <a:gd name="T14" fmla="*/ 5 w 101"/>
                <a:gd name="T15" fmla="*/ 32 h 100"/>
                <a:gd name="T16" fmla="*/ 5 w 101"/>
                <a:gd name="T17" fmla="*/ 5 h 100"/>
                <a:gd name="T18" fmla="*/ 96 w 101"/>
                <a:gd name="T19" fmla="*/ 5 h 100"/>
                <a:gd name="T20" fmla="*/ 96 w 101"/>
                <a:gd name="T21" fmla="*/ 36 h 100"/>
                <a:gd name="T22" fmla="*/ 96 w 101"/>
                <a:gd name="T23" fmla="*/ 64 h 100"/>
                <a:gd name="T24" fmla="*/ 5 w 101"/>
                <a:gd name="T25" fmla="*/ 64 h 100"/>
                <a:gd name="T26" fmla="*/ 5 w 101"/>
                <a:gd name="T27" fmla="*/ 36 h 100"/>
                <a:gd name="T28" fmla="*/ 96 w 101"/>
                <a:gd name="T29" fmla="*/ 36 h 100"/>
                <a:gd name="T30" fmla="*/ 5 w 101"/>
                <a:gd name="T31" fmla="*/ 96 h 100"/>
                <a:gd name="T32" fmla="*/ 5 w 101"/>
                <a:gd name="T33" fmla="*/ 68 h 100"/>
                <a:gd name="T34" fmla="*/ 96 w 101"/>
                <a:gd name="T35" fmla="*/ 68 h 100"/>
                <a:gd name="T36" fmla="*/ 96 w 101"/>
                <a:gd name="T37" fmla="*/ 96 h 100"/>
                <a:gd name="T38" fmla="*/ 5 w 101"/>
                <a:gd name="T39" fmla="*/ 96 h 100"/>
                <a:gd name="T40" fmla="*/ 53 w 101"/>
                <a:gd name="T41" fmla="*/ 20 h 100"/>
                <a:gd name="T42" fmla="*/ 15 w 101"/>
                <a:gd name="T43" fmla="*/ 20 h 100"/>
                <a:gd name="T44" fmla="*/ 15 w 101"/>
                <a:gd name="T45" fmla="*/ 16 h 100"/>
                <a:gd name="T46" fmla="*/ 53 w 101"/>
                <a:gd name="T47" fmla="*/ 16 h 100"/>
                <a:gd name="T48" fmla="*/ 53 w 101"/>
                <a:gd name="T49" fmla="*/ 20 h 100"/>
                <a:gd name="T50" fmla="*/ 82 w 101"/>
                <a:gd name="T51" fmla="*/ 18 h 100"/>
                <a:gd name="T52" fmla="*/ 86 w 101"/>
                <a:gd name="T53" fmla="*/ 15 h 100"/>
                <a:gd name="T54" fmla="*/ 89 w 101"/>
                <a:gd name="T55" fmla="*/ 18 h 100"/>
                <a:gd name="T56" fmla="*/ 86 w 101"/>
                <a:gd name="T57" fmla="*/ 22 h 100"/>
                <a:gd name="T58" fmla="*/ 82 w 101"/>
                <a:gd name="T59" fmla="*/ 18 h 100"/>
                <a:gd name="T60" fmla="*/ 15 w 101"/>
                <a:gd name="T61" fmla="*/ 52 h 100"/>
                <a:gd name="T62" fmla="*/ 15 w 101"/>
                <a:gd name="T63" fmla="*/ 48 h 100"/>
                <a:gd name="T64" fmla="*/ 53 w 101"/>
                <a:gd name="T65" fmla="*/ 48 h 100"/>
                <a:gd name="T66" fmla="*/ 53 w 101"/>
                <a:gd name="T67" fmla="*/ 52 h 100"/>
                <a:gd name="T68" fmla="*/ 15 w 101"/>
                <a:gd name="T69" fmla="*/ 52 h 100"/>
                <a:gd name="T70" fmla="*/ 82 w 101"/>
                <a:gd name="T71" fmla="*/ 50 h 100"/>
                <a:gd name="T72" fmla="*/ 86 w 101"/>
                <a:gd name="T73" fmla="*/ 47 h 100"/>
                <a:gd name="T74" fmla="*/ 89 w 101"/>
                <a:gd name="T75" fmla="*/ 50 h 100"/>
                <a:gd name="T76" fmla="*/ 86 w 101"/>
                <a:gd name="T77" fmla="*/ 54 h 100"/>
                <a:gd name="T78" fmla="*/ 82 w 101"/>
                <a:gd name="T79" fmla="*/ 50 h 100"/>
                <a:gd name="T80" fmla="*/ 15 w 101"/>
                <a:gd name="T81" fmla="*/ 80 h 100"/>
                <a:gd name="T82" fmla="*/ 53 w 101"/>
                <a:gd name="T83" fmla="*/ 80 h 100"/>
                <a:gd name="T84" fmla="*/ 53 w 101"/>
                <a:gd name="T85" fmla="*/ 84 h 100"/>
                <a:gd name="T86" fmla="*/ 15 w 101"/>
                <a:gd name="T87" fmla="*/ 84 h 100"/>
                <a:gd name="T88" fmla="*/ 15 w 101"/>
                <a:gd name="T89" fmla="*/ 80 h 100"/>
                <a:gd name="T90" fmla="*/ 89 w 101"/>
                <a:gd name="T91" fmla="*/ 82 h 100"/>
                <a:gd name="T92" fmla="*/ 86 w 101"/>
                <a:gd name="T93" fmla="*/ 86 h 100"/>
                <a:gd name="T94" fmla="*/ 82 w 101"/>
                <a:gd name="T95" fmla="*/ 82 h 100"/>
                <a:gd name="T96" fmla="*/ 86 w 101"/>
                <a:gd name="T97" fmla="*/ 79 h 100"/>
                <a:gd name="T98" fmla="*/ 89 w 101"/>
                <a:gd name="T99" fmla="*/ 8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1" h="100">
                  <a:moveTo>
                    <a:pt x="0" y="0"/>
                  </a:moveTo>
                  <a:cubicBezTo>
                    <a:pt x="0" y="100"/>
                    <a:pt x="0" y="100"/>
                    <a:pt x="0" y="100"/>
                  </a:cubicBezTo>
                  <a:cubicBezTo>
                    <a:pt x="101" y="100"/>
                    <a:pt x="101" y="100"/>
                    <a:pt x="101" y="100"/>
                  </a:cubicBezTo>
                  <a:cubicBezTo>
                    <a:pt x="101" y="0"/>
                    <a:pt x="101" y="0"/>
                    <a:pt x="101" y="0"/>
                  </a:cubicBezTo>
                  <a:lnTo>
                    <a:pt x="0" y="0"/>
                  </a:lnTo>
                  <a:close/>
                  <a:moveTo>
                    <a:pt x="96" y="5"/>
                  </a:moveTo>
                  <a:cubicBezTo>
                    <a:pt x="96" y="32"/>
                    <a:pt x="96" y="32"/>
                    <a:pt x="96" y="32"/>
                  </a:cubicBezTo>
                  <a:cubicBezTo>
                    <a:pt x="5" y="32"/>
                    <a:pt x="5" y="32"/>
                    <a:pt x="5" y="32"/>
                  </a:cubicBezTo>
                  <a:cubicBezTo>
                    <a:pt x="5" y="5"/>
                    <a:pt x="5" y="5"/>
                    <a:pt x="5" y="5"/>
                  </a:cubicBezTo>
                  <a:lnTo>
                    <a:pt x="96" y="5"/>
                  </a:lnTo>
                  <a:close/>
                  <a:moveTo>
                    <a:pt x="96" y="36"/>
                  </a:moveTo>
                  <a:cubicBezTo>
                    <a:pt x="96" y="64"/>
                    <a:pt x="96" y="64"/>
                    <a:pt x="96" y="64"/>
                  </a:cubicBezTo>
                  <a:cubicBezTo>
                    <a:pt x="5" y="64"/>
                    <a:pt x="5" y="64"/>
                    <a:pt x="5" y="64"/>
                  </a:cubicBezTo>
                  <a:cubicBezTo>
                    <a:pt x="5" y="36"/>
                    <a:pt x="5" y="36"/>
                    <a:pt x="5" y="36"/>
                  </a:cubicBezTo>
                  <a:lnTo>
                    <a:pt x="96" y="36"/>
                  </a:lnTo>
                  <a:close/>
                  <a:moveTo>
                    <a:pt x="5" y="96"/>
                  </a:moveTo>
                  <a:cubicBezTo>
                    <a:pt x="5" y="68"/>
                    <a:pt x="5" y="68"/>
                    <a:pt x="5" y="68"/>
                  </a:cubicBezTo>
                  <a:cubicBezTo>
                    <a:pt x="96" y="68"/>
                    <a:pt x="96" y="68"/>
                    <a:pt x="96" y="68"/>
                  </a:cubicBezTo>
                  <a:cubicBezTo>
                    <a:pt x="96" y="96"/>
                    <a:pt x="96" y="96"/>
                    <a:pt x="96" y="96"/>
                  </a:cubicBezTo>
                  <a:lnTo>
                    <a:pt x="5" y="96"/>
                  </a:lnTo>
                  <a:close/>
                  <a:moveTo>
                    <a:pt x="53" y="20"/>
                  </a:moveTo>
                  <a:cubicBezTo>
                    <a:pt x="15" y="20"/>
                    <a:pt x="15" y="20"/>
                    <a:pt x="15" y="20"/>
                  </a:cubicBezTo>
                  <a:cubicBezTo>
                    <a:pt x="15" y="16"/>
                    <a:pt x="15" y="16"/>
                    <a:pt x="15" y="16"/>
                  </a:cubicBezTo>
                  <a:cubicBezTo>
                    <a:pt x="53" y="16"/>
                    <a:pt x="53" y="16"/>
                    <a:pt x="53" y="16"/>
                  </a:cubicBezTo>
                  <a:lnTo>
                    <a:pt x="53" y="20"/>
                  </a:lnTo>
                  <a:close/>
                  <a:moveTo>
                    <a:pt x="82" y="18"/>
                  </a:moveTo>
                  <a:cubicBezTo>
                    <a:pt x="82" y="16"/>
                    <a:pt x="84" y="15"/>
                    <a:pt x="86" y="15"/>
                  </a:cubicBezTo>
                  <a:cubicBezTo>
                    <a:pt x="88" y="15"/>
                    <a:pt x="89" y="16"/>
                    <a:pt x="89" y="18"/>
                  </a:cubicBezTo>
                  <a:cubicBezTo>
                    <a:pt x="89" y="20"/>
                    <a:pt x="88" y="22"/>
                    <a:pt x="86" y="22"/>
                  </a:cubicBezTo>
                  <a:cubicBezTo>
                    <a:pt x="84" y="22"/>
                    <a:pt x="82" y="20"/>
                    <a:pt x="82" y="18"/>
                  </a:cubicBezTo>
                  <a:close/>
                  <a:moveTo>
                    <a:pt x="15" y="52"/>
                  </a:moveTo>
                  <a:cubicBezTo>
                    <a:pt x="15" y="48"/>
                    <a:pt x="15" y="48"/>
                    <a:pt x="15" y="48"/>
                  </a:cubicBezTo>
                  <a:cubicBezTo>
                    <a:pt x="53" y="48"/>
                    <a:pt x="53" y="48"/>
                    <a:pt x="53" y="48"/>
                  </a:cubicBezTo>
                  <a:cubicBezTo>
                    <a:pt x="53" y="52"/>
                    <a:pt x="53" y="52"/>
                    <a:pt x="53" y="52"/>
                  </a:cubicBezTo>
                  <a:lnTo>
                    <a:pt x="15" y="52"/>
                  </a:lnTo>
                  <a:close/>
                  <a:moveTo>
                    <a:pt x="82" y="50"/>
                  </a:moveTo>
                  <a:cubicBezTo>
                    <a:pt x="82" y="48"/>
                    <a:pt x="84" y="47"/>
                    <a:pt x="86" y="47"/>
                  </a:cubicBezTo>
                  <a:cubicBezTo>
                    <a:pt x="88" y="47"/>
                    <a:pt x="89" y="48"/>
                    <a:pt x="89" y="50"/>
                  </a:cubicBezTo>
                  <a:cubicBezTo>
                    <a:pt x="89" y="52"/>
                    <a:pt x="88" y="54"/>
                    <a:pt x="86" y="54"/>
                  </a:cubicBezTo>
                  <a:cubicBezTo>
                    <a:pt x="84" y="54"/>
                    <a:pt x="82" y="52"/>
                    <a:pt x="82" y="50"/>
                  </a:cubicBezTo>
                  <a:close/>
                  <a:moveTo>
                    <a:pt x="15" y="80"/>
                  </a:moveTo>
                  <a:cubicBezTo>
                    <a:pt x="53" y="80"/>
                    <a:pt x="53" y="80"/>
                    <a:pt x="53" y="80"/>
                  </a:cubicBezTo>
                  <a:cubicBezTo>
                    <a:pt x="53" y="84"/>
                    <a:pt x="53" y="84"/>
                    <a:pt x="53" y="84"/>
                  </a:cubicBezTo>
                  <a:cubicBezTo>
                    <a:pt x="15" y="84"/>
                    <a:pt x="15" y="84"/>
                    <a:pt x="15" y="84"/>
                  </a:cubicBezTo>
                  <a:lnTo>
                    <a:pt x="15" y="80"/>
                  </a:lnTo>
                  <a:close/>
                  <a:moveTo>
                    <a:pt x="89" y="82"/>
                  </a:moveTo>
                  <a:cubicBezTo>
                    <a:pt x="89" y="84"/>
                    <a:pt x="88" y="86"/>
                    <a:pt x="86" y="86"/>
                  </a:cubicBezTo>
                  <a:cubicBezTo>
                    <a:pt x="84" y="86"/>
                    <a:pt x="82" y="84"/>
                    <a:pt x="82" y="82"/>
                  </a:cubicBezTo>
                  <a:cubicBezTo>
                    <a:pt x="82" y="80"/>
                    <a:pt x="84" y="79"/>
                    <a:pt x="86" y="79"/>
                  </a:cubicBezTo>
                  <a:cubicBezTo>
                    <a:pt x="88" y="79"/>
                    <a:pt x="89" y="80"/>
                    <a:pt x="89" y="82"/>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470"/>
            <p:cNvSpPr>
              <a:spLocks noEditPoints="1"/>
            </p:cNvSpPr>
            <p:nvPr userDrawn="1"/>
          </p:nvSpPr>
          <p:spPr bwMode="auto">
            <a:xfrm>
              <a:off x="7570" y="1470"/>
              <a:ext cx="113" cy="163"/>
            </a:xfrm>
            <a:custGeom>
              <a:avLst/>
              <a:gdLst>
                <a:gd name="T0" fmla="*/ 57 w 67"/>
                <a:gd name="T1" fmla="*/ 0 h 97"/>
                <a:gd name="T2" fmla="*/ 10 w 67"/>
                <a:gd name="T3" fmla="*/ 0 h 97"/>
                <a:gd name="T4" fmla="*/ 0 w 67"/>
                <a:gd name="T5" fmla="*/ 10 h 97"/>
                <a:gd name="T6" fmla="*/ 0 w 67"/>
                <a:gd name="T7" fmla="*/ 87 h 97"/>
                <a:gd name="T8" fmla="*/ 10 w 67"/>
                <a:gd name="T9" fmla="*/ 97 h 97"/>
                <a:gd name="T10" fmla="*/ 57 w 67"/>
                <a:gd name="T11" fmla="*/ 97 h 97"/>
                <a:gd name="T12" fmla="*/ 67 w 67"/>
                <a:gd name="T13" fmla="*/ 87 h 97"/>
                <a:gd name="T14" fmla="*/ 67 w 67"/>
                <a:gd name="T15" fmla="*/ 10 h 97"/>
                <a:gd name="T16" fmla="*/ 57 w 67"/>
                <a:gd name="T17" fmla="*/ 0 h 97"/>
                <a:gd name="T18" fmla="*/ 63 w 67"/>
                <a:gd name="T19" fmla="*/ 87 h 97"/>
                <a:gd name="T20" fmla="*/ 57 w 67"/>
                <a:gd name="T21" fmla="*/ 93 h 97"/>
                <a:gd name="T22" fmla="*/ 10 w 67"/>
                <a:gd name="T23" fmla="*/ 93 h 97"/>
                <a:gd name="T24" fmla="*/ 5 w 67"/>
                <a:gd name="T25" fmla="*/ 87 h 97"/>
                <a:gd name="T26" fmla="*/ 5 w 67"/>
                <a:gd name="T27" fmla="*/ 76 h 97"/>
                <a:gd name="T28" fmla="*/ 63 w 67"/>
                <a:gd name="T29" fmla="*/ 76 h 97"/>
                <a:gd name="T30" fmla="*/ 63 w 67"/>
                <a:gd name="T31" fmla="*/ 87 h 97"/>
                <a:gd name="T32" fmla="*/ 63 w 67"/>
                <a:gd name="T33" fmla="*/ 20 h 97"/>
                <a:gd name="T34" fmla="*/ 5 w 67"/>
                <a:gd name="T35" fmla="*/ 20 h 97"/>
                <a:gd name="T36" fmla="*/ 5 w 67"/>
                <a:gd name="T37" fmla="*/ 10 h 97"/>
                <a:gd name="T38" fmla="*/ 10 w 67"/>
                <a:gd name="T39" fmla="*/ 4 h 97"/>
                <a:gd name="T40" fmla="*/ 57 w 67"/>
                <a:gd name="T41" fmla="*/ 4 h 97"/>
                <a:gd name="T42" fmla="*/ 63 w 67"/>
                <a:gd name="T43" fmla="*/ 10 h 97"/>
                <a:gd name="T44" fmla="*/ 63 w 67"/>
                <a:gd name="T45" fmla="*/ 20 h 97"/>
                <a:gd name="T46" fmla="*/ 29 w 67"/>
                <a:gd name="T47" fmla="*/ 84 h 97"/>
                <a:gd name="T48" fmla="*/ 34 w 67"/>
                <a:gd name="T49" fmla="*/ 80 h 97"/>
                <a:gd name="T50" fmla="*/ 38 w 67"/>
                <a:gd name="T51" fmla="*/ 84 h 97"/>
                <a:gd name="T52" fmla="*/ 34 w 67"/>
                <a:gd name="T53" fmla="*/ 89 h 97"/>
                <a:gd name="T54" fmla="*/ 29 w 67"/>
                <a:gd name="T55" fmla="*/ 84 h 97"/>
                <a:gd name="T56" fmla="*/ 26 w 67"/>
                <a:gd name="T57" fmla="*/ 10 h 97"/>
                <a:gd name="T58" fmla="*/ 41 w 67"/>
                <a:gd name="T59" fmla="*/ 10 h 97"/>
                <a:gd name="T60" fmla="*/ 41 w 67"/>
                <a:gd name="T61" fmla="*/ 14 h 97"/>
                <a:gd name="T62" fmla="*/ 26 w 67"/>
                <a:gd name="T63" fmla="*/ 14 h 97"/>
                <a:gd name="T64" fmla="*/ 26 w 67"/>
                <a:gd name="T65" fmla="*/ 1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97">
                  <a:moveTo>
                    <a:pt x="57" y="0"/>
                  </a:moveTo>
                  <a:cubicBezTo>
                    <a:pt x="10" y="0"/>
                    <a:pt x="10" y="0"/>
                    <a:pt x="10" y="0"/>
                  </a:cubicBezTo>
                  <a:cubicBezTo>
                    <a:pt x="5" y="0"/>
                    <a:pt x="0" y="4"/>
                    <a:pt x="0" y="10"/>
                  </a:cubicBezTo>
                  <a:cubicBezTo>
                    <a:pt x="0" y="87"/>
                    <a:pt x="0" y="87"/>
                    <a:pt x="0" y="87"/>
                  </a:cubicBezTo>
                  <a:cubicBezTo>
                    <a:pt x="0" y="92"/>
                    <a:pt x="5" y="97"/>
                    <a:pt x="10" y="97"/>
                  </a:cubicBezTo>
                  <a:cubicBezTo>
                    <a:pt x="57" y="97"/>
                    <a:pt x="57" y="97"/>
                    <a:pt x="57" y="97"/>
                  </a:cubicBezTo>
                  <a:cubicBezTo>
                    <a:pt x="63" y="97"/>
                    <a:pt x="67" y="92"/>
                    <a:pt x="67" y="87"/>
                  </a:cubicBezTo>
                  <a:cubicBezTo>
                    <a:pt x="67" y="10"/>
                    <a:pt x="67" y="10"/>
                    <a:pt x="67" y="10"/>
                  </a:cubicBezTo>
                  <a:cubicBezTo>
                    <a:pt x="67" y="4"/>
                    <a:pt x="63" y="0"/>
                    <a:pt x="57" y="0"/>
                  </a:cubicBezTo>
                  <a:close/>
                  <a:moveTo>
                    <a:pt x="63" y="87"/>
                  </a:moveTo>
                  <a:cubicBezTo>
                    <a:pt x="63" y="90"/>
                    <a:pt x="60" y="93"/>
                    <a:pt x="57" y="93"/>
                  </a:cubicBezTo>
                  <a:cubicBezTo>
                    <a:pt x="10" y="93"/>
                    <a:pt x="10" y="93"/>
                    <a:pt x="10" y="93"/>
                  </a:cubicBezTo>
                  <a:cubicBezTo>
                    <a:pt x="7" y="93"/>
                    <a:pt x="5" y="90"/>
                    <a:pt x="5" y="87"/>
                  </a:cubicBezTo>
                  <a:cubicBezTo>
                    <a:pt x="5" y="76"/>
                    <a:pt x="5" y="76"/>
                    <a:pt x="5" y="76"/>
                  </a:cubicBezTo>
                  <a:cubicBezTo>
                    <a:pt x="63" y="76"/>
                    <a:pt x="63" y="76"/>
                    <a:pt x="63" y="76"/>
                  </a:cubicBezTo>
                  <a:lnTo>
                    <a:pt x="63" y="87"/>
                  </a:lnTo>
                  <a:close/>
                  <a:moveTo>
                    <a:pt x="63" y="20"/>
                  </a:moveTo>
                  <a:cubicBezTo>
                    <a:pt x="5" y="20"/>
                    <a:pt x="5" y="20"/>
                    <a:pt x="5" y="20"/>
                  </a:cubicBezTo>
                  <a:cubicBezTo>
                    <a:pt x="5" y="10"/>
                    <a:pt x="5" y="10"/>
                    <a:pt x="5" y="10"/>
                  </a:cubicBezTo>
                  <a:cubicBezTo>
                    <a:pt x="5" y="7"/>
                    <a:pt x="7" y="4"/>
                    <a:pt x="10" y="4"/>
                  </a:cubicBezTo>
                  <a:cubicBezTo>
                    <a:pt x="57" y="4"/>
                    <a:pt x="57" y="4"/>
                    <a:pt x="57" y="4"/>
                  </a:cubicBezTo>
                  <a:cubicBezTo>
                    <a:pt x="60" y="4"/>
                    <a:pt x="63" y="7"/>
                    <a:pt x="63" y="10"/>
                  </a:cubicBezTo>
                  <a:lnTo>
                    <a:pt x="63" y="20"/>
                  </a:lnTo>
                  <a:close/>
                  <a:moveTo>
                    <a:pt x="29" y="84"/>
                  </a:moveTo>
                  <a:cubicBezTo>
                    <a:pt x="29" y="82"/>
                    <a:pt x="31" y="80"/>
                    <a:pt x="34" y="80"/>
                  </a:cubicBezTo>
                  <a:cubicBezTo>
                    <a:pt x="36" y="80"/>
                    <a:pt x="38" y="82"/>
                    <a:pt x="38" y="84"/>
                  </a:cubicBezTo>
                  <a:cubicBezTo>
                    <a:pt x="38" y="87"/>
                    <a:pt x="36" y="89"/>
                    <a:pt x="34" y="89"/>
                  </a:cubicBezTo>
                  <a:cubicBezTo>
                    <a:pt x="31" y="89"/>
                    <a:pt x="29" y="87"/>
                    <a:pt x="29" y="84"/>
                  </a:cubicBezTo>
                  <a:close/>
                  <a:moveTo>
                    <a:pt x="26" y="10"/>
                  </a:moveTo>
                  <a:cubicBezTo>
                    <a:pt x="41" y="10"/>
                    <a:pt x="41" y="10"/>
                    <a:pt x="41" y="10"/>
                  </a:cubicBezTo>
                  <a:cubicBezTo>
                    <a:pt x="41" y="14"/>
                    <a:pt x="41" y="14"/>
                    <a:pt x="41" y="14"/>
                  </a:cubicBezTo>
                  <a:cubicBezTo>
                    <a:pt x="26" y="14"/>
                    <a:pt x="26" y="14"/>
                    <a:pt x="26" y="14"/>
                  </a:cubicBezTo>
                  <a:lnTo>
                    <a:pt x="26" y="10"/>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471"/>
            <p:cNvSpPr>
              <a:spLocks noEditPoints="1"/>
            </p:cNvSpPr>
            <p:nvPr userDrawn="1"/>
          </p:nvSpPr>
          <p:spPr bwMode="auto">
            <a:xfrm>
              <a:off x="7126" y="2738"/>
              <a:ext cx="167" cy="168"/>
            </a:xfrm>
            <a:custGeom>
              <a:avLst/>
              <a:gdLst>
                <a:gd name="T0" fmla="*/ 114 w 167"/>
                <a:gd name="T1" fmla="*/ 75 h 168"/>
                <a:gd name="T2" fmla="*/ 52 w 167"/>
                <a:gd name="T3" fmla="*/ 75 h 168"/>
                <a:gd name="T4" fmla="*/ 52 w 167"/>
                <a:gd name="T5" fmla="*/ 67 h 168"/>
                <a:gd name="T6" fmla="*/ 114 w 167"/>
                <a:gd name="T7" fmla="*/ 67 h 168"/>
                <a:gd name="T8" fmla="*/ 114 w 167"/>
                <a:gd name="T9" fmla="*/ 75 h 168"/>
                <a:gd name="T10" fmla="*/ 114 w 167"/>
                <a:gd name="T11" fmla="*/ 95 h 168"/>
                <a:gd name="T12" fmla="*/ 52 w 167"/>
                <a:gd name="T13" fmla="*/ 95 h 168"/>
                <a:gd name="T14" fmla="*/ 52 w 167"/>
                <a:gd name="T15" fmla="*/ 104 h 168"/>
                <a:gd name="T16" fmla="*/ 114 w 167"/>
                <a:gd name="T17" fmla="*/ 104 h 168"/>
                <a:gd name="T18" fmla="*/ 114 w 167"/>
                <a:gd name="T19" fmla="*/ 95 h 168"/>
                <a:gd name="T20" fmla="*/ 114 w 167"/>
                <a:gd name="T21" fmla="*/ 38 h 168"/>
                <a:gd name="T22" fmla="*/ 52 w 167"/>
                <a:gd name="T23" fmla="*/ 38 h 168"/>
                <a:gd name="T24" fmla="*/ 52 w 167"/>
                <a:gd name="T25" fmla="*/ 47 h 168"/>
                <a:gd name="T26" fmla="*/ 114 w 167"/>
                <a:gd name="T27" fmla="*/ 47 h 168"/>
                <a:gd name="T28" fmla="*/ 114 w 167"/>
                <a:gd name="T29" fmla="*/ 38 h 168"/>
                <a:gd name="T30" fmla="*/ 114 w 167"/>
                <a:gd name="T31" fmla="*/ 126 h 168"/>
                <a:gd name="T32" fmla="*/ 52 w 167"/>
                <a:gd name="T33" fmla="*/ 126 h 168"/>
                <a:gd name="T34" fmla="*/ 52 w 167"/>
                <a:gd name="T35" fmla="*/ 132 h 168"/>
                <a:gd name="T36" fmla="*/ 114 w 167"/>
                <a:gd name="T37" fmla="*/ 132 h 168"/>
                <a:gd name="T38" fmla="*/ 114 w 167"/>
                <a:gd name="T39" fmla="*/ 126 h 168"/>
                <a:gd name="T40" fmla="*/ 167 w 167"/>
                <a:gd name="T41" fmla="*/ 168 h 168"/>
                <a:gd name="T42" fmla="*/ 0 w 167"/>
                <a:gd name="T43" fmla="*/ 168 h 168"/>
                <a:gd name="T44" fmla="*/ 0 w 167"/>
                <a:gd name="T45" fmla="*/ 0 h 168"/>
                <a:gd name="T46" fmla="*/ 167 w 167"/>
                <a:gd name="T47" fmla="*/ 0 h 168"/>
                <a:gd name="T48" fmla="*/ 167 w 167"/>
                <a:gd name="T49" fmla="*/ 168 h 168"/>
                <a:gd name="T50" fmla="*/ 159 w 167"/>
                <a:gd name="T51" fmla="*/ 8 h 168"/>
                <a:gd name="T52" fmla="*/ 6 w 167"/>
                <a:gd name="T53" fmla="*/ 8 h 168"/>
                <a:gd name="T54" fmla="*/ 6 w 167"/>
                <a:gd name="T55" fmla="*/ 161 h 168"/>
                <a:gd name="T56" fmla="*/ 159 w 167"/>
                <a:gd name="T57" fmla="*/ 161 h 168"/>
                <a:gd name="T58" fmla="*/ 159 w 167"/>
                <a:gd name="T59" fmla="*/ 8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7" h="168">
                  <a:moveTo>
                    <a:pt x="114" y="75"/>
                  </a:moveTo>
                  <a:lnTo>
                    <a:pt x="52" y="75"/>
                  </a:lnTo>
                  <a:lnTo>
                    <a:pt x="52" y="67"/>
                  </a:lnTo>
                  <a:lnTo>
                    <a:pt x="114" y="67"/>
                  </a:lnTo>
                  <a:lnTo>
                    <a:pt x="114" y="75"/>
                  </a:lnTo>
                  <a:close/>
                  <a:moveTo>
                    <a:pt x="114" y="95"/>
                  </a:moveTo>
                  <a:lnTo>
                    <a:pt x="52" y="95"/>
                  </a:lnTo>
                  <a:lnTo>
                    <a:pt x="52" y="104"/>
                  </a:lnTo>
                  <a:lnTo>
                    <a:pt x="114" y="104"/>
                  </a:lnTo>
                  <a:lnTo>
                    <a:pt x="114" y="95"/>
                  </a:lnTo>
                  <a:close/>
                  <a:moveTo>
                    <a:pt x="114" y="38"/>
                  </a:moveTo>
                  <a:lnTo>
                    <a:pt x="52" y="38"/>
                  </a:lnTo>
                  <a:lnTo>
                    <a:pt x="52" y="47"/>
                  </a:lnTo>
                  <a:lnTo>
                    <a:pt x="114" y="47"/>
                  </a:lnTo>
                  <a:lnTo>
                    <a:pt x="114" y="38"/>
                  </a:lnTo>
                  <a:close/>
                  <a:moveTo>
                    <a:pt x="114" y="126"/>
                  </a:moveTo>
                  <a:lnTo>
                    <a:pt x="52" y="126"/>
                  </a:lnTo>
                  <a:lnTo>
                    <a:pt x="52" y="132"/>
                  </a:lnTo>
                  <a:lnTo>
                    <a:pt x="114" y="132"/>
                  </a:lnTo>
                  <a:lnTo>
                    <a:pt x="114" y="126"/>
                  </a:lnTo>
                  <a:close/>
                  <a:moveTo>
                    <a:pt x="167" y="168"/>
                  </a:moveTo>
                  <a:lnTo>
                    <a:pt x="0" y="168"/>
                  </a:lnTo>
                  <a:lnTo>
                    <a:pt x="0" y="0"/>
                  </a:lnTo>
                  <a:lnTo>
                    <a:pt x="167" y="0"/>
                  </a:lnTo>
                  <a:lnTo>
                    <a:pt x="167" y="168"/>
                  </a:lnTo>
                  <a:close/>
                  <a:moveTo>
                    <a:pt x="159" y="8"/>
                  </a:moveTo>
                  <a:lnTo>
                    <a:pt x="6" y="8"/>
                  </a:lnTo>
                  <a:lnTo>
                    <a:pt x="6" y="161"/>
                  </a:lnTo>
                  <a:lnTo>
                    <a:pt x="159" y="161"/>
                  </a:lnTo>
                  <a:lnTo>
                    <a:pt x="159" y="8"/>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Freeform 472"/>
            <p:cNvSpPr>
              <a:spLocks noEditPoints="1"/>
            </p:cNvSpPr>
            <p:nvPr userDrawn="1"/>
          </p:nvSpPr>
          <p:spPr bwMode="auto">
            <a:xfrm>
              <a:off x="7367" y="781"/>
              <a:ext cx="170" cy="73"/>
            </a:xfrm>
            <a:custGeom>
              <a:avLst/>
              <a:gdLst>
                <a:gd name="T0" fmla="*/ 78 w 101"/>
                <a:gd name="T1" fmla="*/ 34 h 43"/>
                <a:gd name="T2" fmla="*/ 78 w 101"/>
                <a:gd name="T3" fmla="*/ 33 h 43"/>
                <a:gd name="T4" fmla="*/ 78 w 101"/>
                <a:gd name="T5" fmla="*/ 0 h 43"/>
                <a:gd name="T6" fmla="*/ 23 w 101"/>
                <a:gd name="T7" fmla="*/ 0 h 43"/>
                <a:gd name="T8" fmla="*/ 23 w 101"/>
                <a:gd name="T9" fmla="*/ 33 h 43"/>
                <a:gd name="T10" fmla="*/ 23 w 101"/>
                <a:gd name="T11" fmla="*/ 34 h 43"/>
                <a:gd name="T12" fmla="*/ 0 w 101"/>
                <a:gd name="T13" fmla="*/ 34 h 43"/>
                <a:gd name="T14" fmla="*/ 0 w 101"/>
                <a:gd name="T15" fmla="*/ 43 h 43"/>
                <a:gd name="T16" fmla="*/ 101 w 101"/>
                <a:gd name="T17" fmla="*/ 43 h 43"/>
                <a:gd name="T18" fmla="*/ 101 w 101"/>
                <a:gd name="T19" fmla="*/ 34 h 43"/>
                <a:gd name="T20" fmla="*/ 78 w 101"/>
                <a:gd name="T21" fmla="*/ 34 h 43"/>
                <a:gd name="T22" fmla="*/ 66 w 101"/>
                <a:gd name="T23" fmla="*/ 29 h 43"/>
                <a:gd name="T24" fmla="*/ 66 w 101"/>
                <a:gd name="T25" fmla="*/ 29 h 43"/>
                <a:gd name="T26" fmla="*/ 35 w 101"/>
                <a:gd name="T27" fmla="*/ 29 h 43"/>
                <a:gd name="T28" fmla="*/ 35 w 101"/>
                <a:gd name="T29" fmla="*/ 29 h 43"/>
                <a:gd name="T30" fmla="*/ 35 w 101"/>
                <a:gd name="T31" fmla="*/ 11 h 43"/>
                <a:gd name="T32" fmla="*/ 66 w 101"/>
                <a:gd name="T33" fmla="*/ 11 h 43"/>
                <a:gd name="T34" fmla="*/ 66 w 101"/>
                <a:gd name="T35" fmla="*/ 2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1" h="43">
                  <a:moveTo>
                    <a:pt x="78" y="34"/>
                  </a:moveTo>
                  <a:cubicBezTo>
                    <a:pt x="78" y="33"/>
                    <a:pt x="78" y="33"/>
                    <a:pt x="78" y="33"/>
                  </a:cubicBezTo>
                  <a:cubicBezTo>
                    <a:pt x="78" y="0"/>
                    <a:pt x="78" y="0"/>
                    <a:pt x="78" y="0"/>
                  </a:cubicBezTo>
                  <a:cubicBezTo>
                    <a:pt x="23" y="0"/>
                    <a:pt x="23" y="0"/>
                    <a:pt x="23" y="0"/>
                  </a:cubicBezTo>
                  <a:cubicBezTo>
                    <a:pt x="23" y="33"/>
                    <a:pt x="23" y="33"/>
                    <a:pt x="23" y="33"/>
                  </a:cubicBezTo>
                  <a:cubicBezTo>
                    <a:pt x="23" y="33"/>
                    <a:pt x="23" y="34"/>
                    <a:pt x="23" y="34"/>
                  </a:cubicBezTo>
                  <a:cubicBezTo>
                    <a:pt x="0" y="34"/>
                    <a:pt x="0" y="34"/>
                    <a:pt x="0" y="34"/>
                  </a:cubicBezTo>
                  <a:cubicBezTo>
                    <a:pt x="0" y="43"/>
                    <a:pt x="0" y="43"/>
                    <a:pt x="0" y="43"/>
                  </a:cubicBezTo>
                  <a:cubicBezTo>
                    <a:pt x="101" y="43"/>
                    <a:pt x="101" y="43"/>
                    <a:pt x="101" y="43"/>
                  </a:cubicBezTo>
                  <a:cubicBezTo>
                    <a:pt x="101" y="34"/>
                    <a:pt x="101" y="34"/>
                    <a:pt x="101" y="34"/>
                  </a:cubicBezTo>
                  <a:lnTo>
                    <a:pt x="78" y="34"/>
                  </a:lnTo>
                  <a:close/>
                  <a:moveTo>
                    <a:pt x="66" y="29"/>
                  </a:moveTo>
                  <a:cubicBezTo>
                    <a:pt x="66" y="29"/>
                    <a:pt x="66" y="29"/>
                    <a:pt x="66" y="29"/>
                  </a:cubicBezTo>
                  <a:cubicBezTo>
                    <a:pt x="35" y="29"/>
                    <a:pt x="35" y="29"/>
                    <a:pt x="35" y="29"/>
                  </a:cubicBezTo>
                  <a:cubicBezTo>
                    <a:pt x="35" y="29"/>
                    <a:pt x="35" y="29"/>
                    <a:pt x="35" y="29"/>
                  </a:cubicBezTo>
                  <a:cubicBezTo>
                    <a:pt x="35" y="11"/>
                    <a:pt x="35" y="11"/>
                    <a:pt x="35" y="11"/>
                  </a:cubicBezTo>
                  <a:cubicBezTo>
                    <a:pt x="66" y="11"/>
                    <a:pt x="66" y="11"/>
                    <a:pt x="66" y="11"/>
                  </a:cubicBezTo>
                  <a:lnTo>
                    <a:pt x="66" y="29"/>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Rectangle 473"/>
            <p:cNvSpPr>
              <a:spLocks noChangeArrowheads="1"/>
            </p:cNvSpPr>
            <p:nvPr userDrawn="1"/>
          </p:nvSpPr>
          <p:spPr bwMode="auto">
            <a:xfrm>
              <a:off x="7367" y="876"/>
              <a:ext cx="170" cy="11"/>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Rectangle 474"/>
            <p:cNvSpPr>
              <a:spLocks noChangeArrowheads="1"/>
            </p:cNvSpPr>
            <p:nvPr userDrawn="1"/>
          </p:nvSpPr>
          <p:spPr bwMode="auto">
            <a:xfrm>
              <a:off x="7367" y="907"/>
              <a:ext cx="170" cy="12"/>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Rectangle 475"/>
            <p:cNvSpPr>
              <a:spLocks noChangeArrowheads="1"/>
            </p:cNvSpPr>
            <p:nvPr userDrawn="1"/>
          </p:nvSpPr>
          <p:spPr bwMode="auto">
            <a:xfrm>
              <a:off x="7367" y="939"/>
              <a:ext cx="170" cy="12"/>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476"/>
            <p:cNvSpPr>
              <a:spLocks noEditPoints="1"/>
            </p:cNvSpPr>
            <p:nvPr userDrawn="1"/>
          </p:nvSpPr>
          <p:spPr bwMode="auto">
            <a:xfrm>
              <a:off x="3454" y="1395"/>
              <a:ext cx="759" cy="756"/>
            </a:xfrm>
            <a:custGeom>
              <a:avLst/>
              <a:gdLst>
                <a:gd name="T0" fmla="*/ 226 w 452"/>
                <a:gd name="T1" fmla="*/ 0 h 450"/>
                <a:gd name="T2" fmla="*/ 0 w 452"/>
                <a:gd name="T3" fmla="*/ 225 h 450"/>
                <a:gd name="T4" fmla="*/ 226 w 452"/>
                <a:gd name="T5" fmla="*/ 450 h 450"/>
                <a:gd name="T6" fmla="*/ 452 w 452"/>
                <a:gd name="T7" fmla="*/ 225 h 450"/>
                <a:gd name="T8" fmla="*/ 226 w 452"/>
                <a:gd name="T9" fmla="*/ 0 h 450"/>
                <a:gd name="T10" fmla="*/ 226 w 452"/>
                <a:gd name="T11" fmla="*/ 432 h 450"/>
                <a:gd name="T12" fmla="*/ 20 w 452"/>
                <a:gd name="T13" fmla="*/ 226 h 450"/>
                <a:gd name="T14" fmla="*/ 226 w 452"/>
                <a:gd name="T15" fmla="*/ 20 h 450"/>
                <a:gd name="T16" fmla="*/ 432 w 452"/>
                <a:gd name="T17" fmla="*/ 226 h 450"/>
                <a:gd name="T18" fmla="*/ 226 w 452"/>
                <a:gd name="T19" fmla="*/ 432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2" h="450">
                  <a:moveTo>
                    <a:pt x="226" y="0"/>
                  </a:moveTo>
                  <a:cubicBezTo>
                    <a:pt x="102" y="0"/>
                    <a:pt x="0" y="101"/>
                    <a:pt x="0" y="225"/>
                  </a:cubicBezTo>
                  <a:cubicBezTo>
                    <a:pt x="0" y="349"/>
                    <a:pt x="102" y="450"/>
                    <a:pt x="226" y="450"/>
                  </a:cubicBezTo>
                  <a:cubicBezTo>
                    <a:pt x="351" y="450"/>
                    <a:pt x="452" y="349"/>
                    <a:pt x="452" y="225"/>
                  </a:cubicBezTo>
                  <a:cubicBezTo>
                    <a:pt x="452" y="101"/>
                    <a:pt x="351" y="0"/>
                    <a:pt x="226" y="0"/>
                  </a:cubicBezTo>
                  <a:close/>
                  <a:moveTo>
                    <a:pt x="226" y="432"/>
                  </a:moveTo>
                  <a:cubicBezTo>
                    <a:pt x="112" y="432"/>
                    <a:pt x="20" y="340"/>
                    <a:pt x="20" y="226"/>
                  </a:cubicBezTo>
                  <a:cubicBezTo>
                    <a:pt x="20" y="113"/>
                    <a:pt x="112" y="20"/>
                    <a:pt x="226" y="20"/>
                  </a:cubicBezTo>
                  <a:cubicBezTo>
                    <a:pt x="340" y="20"/>
                    <a:pt x="432" y="113"/>
                    <a:pt x="432" y="226"/>
                  </a:cubicBezTo>
                  <a:cubicBezTo>
                    <a:pt x="432" y="340"/>
                    <a:pt x="340" y="432"/>
                    <a:pt x="226" y="432"/>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477"/>
            <p:cNvSpPr>
              <a:spLocks/>
            </p:cNvSpPr>
            <p:nvPr userDrawn="1"/>
          </p:nvSpPr>
          <p:spPr bwMode="auto">
            <a:xfrm>
              <a:off x="3550" y="1531"/>
              <a:ext cx="567" cy="502"/>
            </a:xfrm>
            <a:custGeom>
              <a:avLst/>
              <a:gdLst>
                <a:gd name="T0" fmla="*/ 112 w 338"/>
                <a:gd name="T1" fmla="*/ 245 h 299"/>
                <a:gd name="T2" fmla="*/ 54 w 338"/>
                <a:gd name="T3" fmla="*/ 151 h 299"/>
                <a:gd name="T4" fmla="*/ 72 w 338"/>
                <a:gd name="T5" fmla="*/ 92 h 299"/>
                <a:gd name="T6" fmla="*/ 146 w 338"/>
                <a:gd name="T7" fmla="*/ 202 h 299"/>
                <a:gd name="T8" fmla="*/ 191 w 338"/>
                <a:gd name="T9" fmla="*/ 202 h 299"/>
                <a:gd name="T10" fmla="*/ 265 w 338"/>
                <a:gd name="T11" fmla="*/ 92 h 299"/>
                <a:gd name="T12" fmla="*/ 283 w 338"/>
                <a:gd name="T13" fmla="*/ 151 h 299"/>
                <a:gd name="T14" fmla="*/ 232 w 338"/>
                <a:gd name="T15" fmla="*/ 241 h 299"/>
                <a:gd name="T16" fmla="*/ 247 w 338"/>
                <a:gd name="T17" fmla="*/ 296 h 299"/>
                <a:gd name="T18" fmla="*/ 338 w 338"/>
                <a:gd name="T19" fmla="*/ 146 h 299"/>
                <a:gd name="T20" fmla="*/ 256 w 338"/>
                <a:gd name="T21" fmla="*/ 0 h 299"/>
                <a:gd name="T22" fmla="*/ 169 w 338"/>
                <a:gd name="T23" fmla="*/ 133 h 299"/>
                <a:gd name="T24" fmla="*/ 84 w 338"/>
                <a:gd name="T25" fmla="*/ 0 h 299"/>
                <a:gd name="T26" fmla="*/ 0 w 338"/>
                <a:gd name="T27" fmla="*/ 146 h 299"/>
                <a:gd name="T28" fmla="*/ 98 w 338"/>
                <a:gd name="T29" fmla="*/ 299 h 299"/>
                <a:gd name="T30" fmla="*/ 112 w 338"/>
                <a:gd name="T31" fmla="*/ 245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38" h="299">
                  <a:moveTo>
                    <a:pt x="112" y="245"/>
                  </a:moveTo>
                  <a:cubicBezTo>
                    <a:pt x="78" y="229"/>
                    <a:pt x="54" y="193"/>
                    <a:pt x="54" y="151"/>
                  </a:cubicBezTo>
                  <a:cubicBezTo>
                    <a:pt x="54" y="129"/>
                    <a:pt x="61" y="108"/>
                    <a:pt x="72" y="92"/>
                  </a:cubicBezTo>
                  <a:cubicBezTo>
                    <a:pt x="146" y="202"/>
                    <a:pt x="146" y="202"/>
                    <a:pt x="146" y="202"/>
                  </a:cubicBezTo>
                  <a:cubicBezTo>
                    <a:pt x="191" y="202"/>
                    <a:pt x="191" y="202"/>
                    <a:pt x="191" y="202"/>
                  </a:cubicBezTo>
                  <a:cubicBezTo>
                    <a:pt x="265" y="92"/>
                    <a:pt x="265" y="92"/>
                    <a:pt x="265" y="92"/>
                  </a:cubicBezTo>
                  <a:cubicBezTo>
                    <a:pt x="277" y="108"/>
                    <a:pt x="283" y="129"/>
                    <a:pt x="283" y="151"/>
                  </a:cubicBezTo>
                  <a:cubicBezTo>
                    <a:pt x="283" y="190"/>
                    <a:pt x="263" y="224"/>
                    <a:pt x="232" y="241"/>
                  </a:cubicBezTo>
                  <a:cubicBezTo>
                    <a:pt x="247" y="296"/>
                    <a:pt x="247" y="296"/>
                    <a:pt x="247" y="296"/>
                  </a:cubicBezTo>
                  <a:cubicBezTo>
                    <a:pt x="301" y="268"/>
                    <a:pt x="338" y="211"/>
                    <a:pt x="338" y="146"/>
                  </a:cubicBezTo>
                  <a:cubicBezTo>
                    <a:pt x="338" y="84"/>
                    <a:pt x="305" y="30"/>
                    <a:pt x="256" y="0"/>
                  </a:cubicBezTo>
                  <a:cubicBezTo>
                    <a:pt x="169" y="133"/>
                    <a:pt x="169" y="133"/>
                    <a:pt x="169" y="133"/>
                  </a:cubicBezTo>
                  <a:cubicBezTo>
                    <a:pt x="84" y="0"/>
                    <a:pt x="84" y="0"/>
                    <a:pt x="84" y="0"/>
                  </a:cubicBezTo>
                  <a:cubicBezTo>
                    <a:pt x="34" y="29"/>
                    <a:pt x="0" y="84"/>
                    <a:pt x="0" y="146"/>
                  </a:cubicBezTo>
                  <a:cubicBezTo>
                    <a:pt x="0" y="214"/>
                    <a:pt x="40" y="272"/>
                    <a:pt x="98" y="299"/>
                  </a:cubicBezTo>
                  <a:lnTo>
                    <a:pt x="112" y="245"/>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478"/>
            <p:cNvSpPr>
              <a:spLocks/>
            </p:cNvSpPr>
            <p:nvPr userDrawn="1"/>
          </p:nvSpPr>
          <p:spPr bwMode="auto">
            <a:xfrm>
              <a:off x="886" y="1833"/>
              <a:ext cx="124" cy="96"/>
            </a:xfrm>
            <a:custGeom>
              <a:avLst/>
              <a:gdLst>
                <a:gd name="T0" fmla="*/ 32 w 74"/>
                <a:gd name="T1" fmla="*/ 57 h 57"/>
                <a:gd name="T2" fmla="*/ 19 w 74"/>
                <a:gd name="T3" fmla="*/ 55 h 57"/>
                <a:gd name="T4" fmla="*/ 0 w 74"/>
                <a:gd name="T5" fmla="*/ 43 h 57"/>
                <a:gd name="T6" fmla="*/ 2 w 74"/>
                <a:gd name="T7" fmla="*/ 41 h 57"/>
                <a:gd name="T8" fmla="*/ 20 w 74"/>
                <a:gd name="T9" fmla="*/ 53 h 57"/>
                <a:gd name="T10" fmla="*/ 49 w 74"/>
                <a:gd name="T11" fmla="*/ 50 h 57"/>
                <a:gd name="T12" fmla="*/ 68 w 74"/>
                <a:gd name="T13" fmla="*/ 27 h 57"/>
                <a:gd name="T14" fmla="*/ 67 w 74"/>
                <a:gd name="T15" fmla="*/ 1 h 57"/>
                <a:gd name="T16" fmla="*/ 70 w 74"/>
                <a:gd name="T17" fmla="*/ 0 h 57"/>
                <a:gd name="T18" fmla="*/ 71 w 74"/>
                <a:gd name="T19" fmla="*/ 28 h 57"/>
                <a:gd name="T20" fmla="*/ 51 w 74"/>
                <a:gd name="T21" fmla="*/ 52 h 57"/>
                <a:gd name="T22" fmla="*/ 32 w 74"/>
                <a:gd name="T23"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57">
                  <a:moveTo>
                    <a:pt x="32" y="57"/>
                  </a:moveTo>
                  <a:cubicBezTo>
                    <a:pt x="28" y="57"/>
                    <a:pt x="23" y="57"/>
                    <a:pt x="19" y="55"/>
                  </a:cubicBezTo>
                  <a:cubicBezTo>
                    <a:pt x="12" y="53"/>
                    <a:pt x="5" y="49"/>
                    <a:pt x="0" y="43"/>
                  </a:cubicBezTo>
                  <a:cubicBezTo>
                    <a:pt x="2" y="41"/>
                    <a:pt x="2" y="41"/>
                    <a:pt x="2" y="41"/>
                  </a:cubicBezTo>
                  <a:cubicBezTo>
                    <a:pt x="7" y="46"/>
                    <a:pt x="13" y="50"/>
                    <a:pt x="20" y="53"/>
                  </a:cubicBezTo>
                  <a:cubicBezTo>
                    <a:pt x="30" y="56"/>
                    <a:pt x="40" y="55"/>
                    <a:pt x="49" y="50"/>
                  </a:cubicBezTo>
                  <a:cubicBezTo>
                    <a:pt x="59" y="45"/>
                    <a:pt x="65" y="37"/>
                    <a:pt x="68" y="27"/>
                  </a:cubicBezTo>
                  <a:cubicBezTo>
                    <a:pt x="71" y="19"/>
                    <a:pt x="70" y="10"/>
                    <a:pt x="67" y="1"/>
                  </a:cubicBezTo>
                  <a:cubicBezTo>
                    <a:pt x="70" y="0"/>
                    <a:pt x="70" y="0"/>
                    <a:pt x="70" y="0"/>
                  </a:cubicBezTo>
                  <a:cubicBezTo>
                    <a:pt x="73" y="9"/>
                    <a:pt x="74" y="19"/>
                    <a:pt x="71" y="28"/>
                  </a:cubicBezTo>
                  <a:cubicBezTo>
                    <a:pt x="68" y="39"/>
                    <a:pt x="61" y="47"/>
                    <a:pt x="51" y="52"/>
                  </a:cubicBezTo>
                  <a:cubicBezTo>
                    <a:pt x="45" y="56"/>
                    <a:pt x="38" y="57"/>
                    <a:pt x="32" y="57"/>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479"/>
            <p:cNvSpPr>
              <a:spLocks/>
            </p:cNvSpPr>
            <p:nvPr userDrawn="1"/>
          </p:nvSpPr>
          <p:spPr bwMode="auto">
            <a:xfrm>
              <a:off x="869" y="1793"/>
              <a:ext cx="53" cy="88"/>
            </a:xfrm>
            <a:custGeom>
              <a:avLst/>
              <a:gdLst>
                <a:gd name="T0" fmla="*/ 2 w 32"/>
                <a:gd name="T1" fmla="*/ 52 h 52"/>
                <a:gd name="T2" fmla="*/ 2 w 32"/>
                <a:gd name="T3" fmla="*/ 28 h 52"/>
                <a:gd name="T4" fmla="*/ 31 w 32"/>
                <a:gd name="T5" fmla="*/ 0 h 52"/>
                <a:gd name="T6" fmla="*/ 32 w 32"/>
                <a:gd name="T7" fmla="*/ 3 h 52"/>
                <a:gd name="T8" fmla="*/ 5 w 32"/>
                <a:gd name="T9" fmla="*/ 29 h 52"/>
                <a:gd name="T10" fmla="*/ 5 w 32"/>
                <a:gd name="T11" fmla="*/ 51 h 52"/>
                <a:gd name="T12" fmla="*/ 2 w 32"/>
                <a:gd name="T13" fmla="*/ 52 h 52"/>
              </a:gdLst>
              <a:ahLst/>
              <a:cxnLst>
                <a:cxn ang="0">
                  <a:pos x="T0" y="T1"/>
                </a:cxn>
                <a:cxn ang="0">
                  <a:pos x="T2" y="T3"/>
                </a:cxn>
                <a:cxn ang="0">
                  <a:pos x="T4" y="T5"/>
                </a:cxn>
                <a:cxn ang="0">
                  <a:pos x="T6" y="T7"/>
                </a:cxn>
                <a:cxn ang="0">
                  <a:pos x="T8" y="T9"/>
                </a:cxn>
                <a:cxn ang="0">
                  <a:pos x="T10" y="T11"/>
                </a:cxn>
                <a:cxn ang="0">
                  <a:pos x="T12" y="T13"/>
                </a:cxn>
              </a:cxnLst>
              <a:rect l="0" t="0" r="r" b="b"/>
              <a:pathLst>
                <a:path w="32" h="52">
                  <a:moveTo>
                    <a:pt x="2" y="52"/>
                  </a:moveTo>
                  <a:cubicBezTo>
                    <a:pt x="0" y="44"/>
                    <a:pt x="0" y="36"/>
                    <a:pt x="2" y="28"/>
                  </a:cubicBezTo>
                  <a:cubicBezTo>
                    <a:pt x="6" y="14"/>
                    <a:pt x="17" y="4"/>
                    <a:pt x="31" y="0"/>
                  </a:cubicBezTo>
                  <a:cubicBezTo>
                    <a:pt x="32" y="3"/>
                    <a:pt x="32" y="3"/>
                    <a:pt x="32" y="3"/>
                  </a:cubicBezTo>
                  <a:cubicBezTo>
                    <a:pt x="19" y="6"/>
                    <a:pt x="9" y="16"/>
                    <a:pt x="5" y="29"/>
                  </a:cubicBezTo>
                  <a:cubicBezTo>
                    <a:pt x="3" y="36"/>
                    <a:pt x="3" y="44"/>
                    <a:pt x="5" y="51"/>
                  </a:cubicBezTo>
                  <a:lnTo>
                    <a:pt x="2" y="52"/>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480"/>
            <p:cNvSpPr>
              <a:spLocks/>
            </p:cNvSpPr>
            <p:nvPr userDrawn="1"/>
          </p:nvSpPr>
          <p:spPr bwMode="auto">
            <a:xfrm>
              <a:off x="837" y="1818"/>
              <a:ext cx="54" cy="120"/>
            </a:xfrm>
            <a:custGeom>
              <a:avLst/>
              <a:gdLst>
                <a:gd name="T0" fmla="*/ 30 w 32"/>
                <a:gd name="T1" fmla="*/ 71 h 71"/>
                <a:gd name="T2" fmla="*/ 7 w 32"/>
                <a:gd name="T3" fmla="*/ 8 h 71"/>
                <a:gd name="T4" fmla="*/ 10 w 32"/>
                <a:gd name="T5" fmla="*/ 0 h 71"/>
                <a:gd name="T6" fmla="*/ 15 w 32"/>
                <a:gd name="T7" fmla="*/ 2 h 71"/>
                <a:gd name="T8" fmla="*/ 12 w 32"/>
                <a:gd name="T9" fmla="*/ 9 h 71"/>
                <a:gd name="T10" fmla="*/ 32 w 32"/>
                <a:gd name="T11" fmla="*/ 67 h 71"/>
                <a:gd name="T12" fmla="*/ 30 w 32"/>
                <a:gd name="T13" fmla="*/ 71 h 71"/>
              </a:gdLst>
              <a:ahLst/>
              <a:cxnLst>
                <a:cxn ang="0">
                  <a:pos x="T0" y="T1"/>
                </a:cxn>
                <a:cxn ang="0">
                  <a:pos x="T2" y="T3"/>
                </a:cxn>
                <a:cxn ang="0">
                  <a:pos x="T4" y="T5"/>
                </a:cxn>
                <a:cxn ang="0">
                  <a:pos x="T6" y="T7"/>
                </a:cxn>
                <a:cxn ang="0">
                  <a:pos x="T8" y="T9"/>
                </a:cxn>
                <a:cxn ang="0">
                  <a:pos x="T10" y="T11"/>
                </a:cxn>
                <a:cxn ang="0">
                  <a:pos x="T12" y="T13"/>
                </a:cxn>
              </a:cxnLst>
              <a:rect l="0" t="0" r="r" b="b"/>
              <a:pathLst>
                <a:path w="32" h="71">
                  <a:moveTo>
                    <a:pt x="30" y="71"/>
                  </a:moveTo>
                  <a:cubicBezTo>
                    <a:pt x="9" y="57"/>
                    <a:pt x="0" y="31"/>
                    <a:pt x="7" y="8"/>
                  </a:cubicBezTo>
                  <a:cubicBezTo>
                    <a:pt x="8" y="5"/>
                    <a:pt x="9" y="3"/>
                    <a:pt x="10" y="0"/>
                  </a:cubicBezTo>
                  <a:cubicBezTo>
                    <a:pt x="15" y="2"/>
                    <a:pt x="15" y="2"/>
                    <a:pt x="15" y="2"/>
                  </a:cubicBezTo>
                  <a:cubicBezTo>
                    <a:pt x="14" y="5"/>
                    <a:pt x="13" y="7"/>
                    <a:pt x="12" y="9"/>
                  </a:cubicBezTo>
                  <a:cubicBezTo>
                    <a:pt x="5" y="31"/>
                    <a:pt x="14" y="55"/>
                    <a:pt x="32" y="67"/>
                  </a:cubicBezTo>
                  <a:lnTo>
                    <a:pt x="30" y="71"/>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481"/>
            <p:cNvSpPr>
              <a:spLocks/>
            </p:cNvSpPr>
            <p:nvPr userDrawn="1"/>
          </p:nvSpPr>
          <p:spPr bwMode="auto">
            <a:xfrm>
              <a:off x="879" y="1761"/>
              <a:ext cx="164" cy="160"/>
            </a:xfrm>
            <a:custGeom>
              <a:avLst/>
              <a:gdLst>
                <a:gd name="T0" fmla="*/ 78 w 98"/>
                <a:gd name="T1" fmla="*/ 95 h 95"/>
                <a:gd name="T2" fmla="*/ 75 w 98"/>
                <a:gd name="T3" fmla="*/ 92 h 95"/>
                <a:gd name="T4" fmla="*/ 85 w 98"/>
                <a:gd name="T5" fmla="*/ 74 h 95"/>
                <a:gd name="T6" fmla="*/ 51 w 98"/>
                <a:gd name="T7" fmla="*/ 10 h 95"/>
                <a:gd name="T8" fmla="*/ 3 w 98"/>
                <a:gd name="T9" fmla="*/ 19 h 95"/>
                <a:gd name="T10" fmla="*/ 0 w 98"/>
                <a:gd name="T11" fmla="*/ 16 h 95"/>
                <a:gd name="T12" fmla="*/ 52 w 98"/>
                <a:gd name="T13" fmla="*/ 5 h 95"/>
                <a:gd name="T14" fmla="*/ 89 w 98"/>
                <a:gd name="T15" fmla="*/ 75 h 95"/>
                <a:gd name="T16" fmla="*/ 78 w 98"/>
                <a:gd name="T17" fmla="*/ 9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95">
                  <a:moveTo>
                    <a:pt x="78" y="95"/>
                  </a:moveTo>
                  <a:cubicBezTo>
                    <a:pt x="75" y="92"/>
                    <a:pt x="75" y="92"/>
                    <a:pt x="75" y="92"/>
                  </a:cubicBezTo>
                  <a:cubicBezTo>
                    <a:pt x="79" y="86"/>
                    <a:pt x="82" y="80"/>
                    <a:pt x="85" y="74"/>
                  </a:cubicBezTo>
                  <a:cubicBezTo>
                    <a:pt x="93" y="47"/>
                    <a:pt x="78" y="18"/>
                    <a:pt x="51" y="10"/>
                  </a:cubicBezTo>
                  <a:cubicBezTo>
                    <a:pt x="34" y="5"/>
                    <a:pt x="16" y="8"/>
                    <a:pt x="3" y="19"/>
                  </a:cubicBezTo>
                  <a:cubicBezTo>
                    <a:pt x="0" y="16"/>
                    <a:pt x="0" y="16"/>
                    <a:pt x="0" y="16"/>
                  </a:cubicBezTo>
                  <a:cubicBezTo>
                    <a:pt x="15" y="3"/>
                    <a:pt x="34" y="0"/>
                    <a:pt x="52" y="5"/>
                  </a:cubicBezTo>
                  <a:cubicBezTo>
                    <a:pt x="82" y="14"/>
                    <a:pt x="98" y="46"/>
                    <a:pt x="89" y="75"/>
                  </a:cubicBezTo>
                  <a:cubicBezTo>
                    <a:pt x="87" y="82"/>
                    <a:pt x="83" y="89"/>
                    <a:pt x="78" y="95"/>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Freeform 482"/>
            <p:cNvSpPr>
              <a:spLocks/>
            </p:cNvSpPr>
            <p:nvPr userDrawn="1"/>
          </p:nvSpPr>
          <p:spPr bwMode="auto">
            <a:xfrm>
              <a:off x="1332" y="781"/>
              <a:ext cx="341" cy="76"/>
            </a:xfrm>
            <a:custGeom>
              <a:avLst/>
              <a:gdLst>
                <a:gd name="T0" fmla="*/ 0 w 341"/>
                <a:gd name="T1" fmla="*/ 76 h 76"/>
                <a:gd name="T2" fmla="*/ 0 w 341"/>
                <a:gd name="T3" fmla="*/ 68 h 76"/>
                <a:gd name="T4" fmla="*/ 339 w 341"/>
                <a:gd name="T5" fmla="*/ 0 h 76"/>
                <a:gd name="T6" fmla="*/ 341 w 341"/>
                <a:gd name="T7" fmla="*/ 9 h 76"/>
                <a:gd name="T8" fmla="*/ 0 w 341"/>
                <a:gd name="T9" fmla="*/ 76 h 76"/>
              </a:gdLst>
              <a:ahLst/>
              <a:cxnLst>
                <a:cxn ang="0">
                  <a:pos x="T0" y="T1"/>
                </a:cxn>
                <a:cxn ang="0">
                  <a:pos x="T2" y="T3"/>
                </a:cxn>
                <a:cxn ang="0">
                  <a:pos x="T4" y="T5"/>
                </a:cxn>
                <a:cxn ang="0">
                  <a:pos x="T6" y="T7"/>
                </a:cxn>
                <a:cxn ang="0">
                  <a:pos x="T8" y="T9"/>
                </a:cxn>
              </a:cxnLst>
              <a:rect l="0" t="0" r="r" b="b"/>
              <a:pathLst>
                <a:path w="341" h="76">
                  <a:moveTo>
                    <a:pt x="0" y="76"/>
                  </a:moveTo>
                  <a:lnTo>
                    <a:pt x="0" y="68"/>
                  </a:lnTo>
                  <a:lnTo>
                    <a:pt x="339" y="0"/>
                  </a:lnTo>
                  <a:lnTo>
                    <a:pt x="341" y="9"/>
                  </a:lnTo>
                  <a:lnTo>
                    <a:pt x="0" y="76"/>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483"/>
            <p:cNvSpPr>
              <a:spLocks/>
            </p:cNvSpPr>
            <p:nvPr userDrawn="1"/>
          </p:nvSpPr>
          <p:spPr bwMode="auto">
            <a:xfrm>
              <a:off x="1282" y="847"/>
              <a:ext cx="132" cy="82"/>
            </a:xfrm>
            <a:custGeom>
              <a:avLst/>
              <a:gdLst>
                <a:gd name="T0" fmla="*/ 37 w 79"/>
                <a:gd name="T1" fmla="*/ 49 h 49"/>
                <a:gd name="T2" fmla="*/ 17 w 79"/>
                <a:gd name="T3" fmla="*/ 44 h 49"/>
                <a:gd name="T4" fmla="*/ 0 w 79"/>
                <a:gd name="T5" fmla="*/ 27 h 49"/>
                <a:gd name="T6" fmla="*/ 3 w 79"/>
                <a:gd name="T7" fmla="*/ 26 h 49"/>
                <a:gd name="T8" fmla="*/ 18 w 79"/>
                <a:gd name="T9" fmla="*/ 41 h 49"/>
                <a:gd name="T10" fmla="*/ 47 w 79"/>
                <a:gd name="T11" fmla="*/ 44 h 49"/>
                <a:gd name="T12" fmla="*/ 70 w 79"/>
                <a:gd name="T13" fmla="*/ 26 h 49"/>
                <a:gd name="T14" fmla="*/ 74 w 79"/>
                <a:gd name="T15" fmla="*/ 0 h 49"/>
                <a:gd name="T16" fmla="*/ 77 w 79"/>
                <a:gd name="T17" fmla="*/ 0 h 49"/>
                <a:gd name="T18" fmla="*/ 73 w 79"/>
                <a:gd name="T19" fmla="*/ 27 h 49"/>
                <a:gd name="T20" fmla="*/ 48 w 79"/>
                <a:gd name="T21" fmla="*/ 47 h 49"/>
                <a:gd name="T22" fmla="*/ 37 w 79"/>
                <a:gd name="T23"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9" h="49">
                  <a:moveTo>
                    <a:pt x="37" y="49"/>
                  </a:moveTo>
                  <a:cubicBezTo>
                    <a:pt x="30" y="49"/>
                    <a:pt x="23" y="47"/>
                    <a:pt x="17" y="44"/>
                  </a:cubicBezTo>
                  <a:cubicBezTo>
                    <a:pt x="10" y="40"/>
                    <a:pt x="4" y="34"/>
                    <a:pt x="0" y="27"/>
                  </a:cubicBezTo>
                  <a:cubicBezTo>
                    <a:pt x="3" y="26"/>
                    <a:pt x="3" y="26"/>
                    <a:pt x="3" y="26"/>
                  </a:cubicBezTo>
                  <a:cubicBezTo>
                    <a:pt x="7" y="32"/>
                    <a:pt x="12" y="37"/>
                    <a:pt x="18" y="41"/>
                  </a:cubicBezTo>
                  <a:cubicBezTo>
                    <a:pt x="27" y="46"/>
                    <a:pt x="37" y="47"/>
                    <a:pt x="47" y="44"/>
                  </a:cubicBezTo>
                  <a:cubicBezTo>
                    <a:pt x="57" y="41"/>
                    <a:pt x="65" y="35"/>
                    <a:pt x="70" y="26"/>
                  </a:cubicBezTo>
                  <a:cubicBezTo>
                    <a:pt x="75" y="18"/>
                    <a:pt x="76" y="9"/>
                    <a:pt x="74" y="0"/>
                  </a:cubicBezTo>
                  <a:cubicBezTo>
                    <a:pt x="77" y="0"/>
                    <a:pt x="77" y="0"/>
                    <a:pt x="77" y="0"/>
                  </a:cubicBezTo>
                  <a:cubicBezTo>
                    <a:pt x="79" y="9"/>
                    <a:pt x="77" y="19"/>
                    <a:pt x="73" y="27"/>
                  </a:cubicBezTo>
                  <a:cubicBezTo>
                    <a:pt x="67" y="37"/>
                    <a:pt x="59" y="44"/>
                    <a:pt x="48" y="47"/>
                  </a:cubicBezTo>
                  <a:cubicBezTo>
                    <a:pt x="44" y="48"/>
                    <a:pt x="40" y="49"/>
                    <a:pt x="37" y="49"/>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Freeform 484"/>
            <p:cNvSpPr>
              <a:spLocks/>
            </p:cNvSpPr>
            <p:nvPr userDrawn="1"/>
          </p:nvSpPr>
          <p:spPr bwMode="auto">
            <a:xfrm>
              <a:off x="1273" y="790"/>
              <a:ext cx="68" cy="75"/>
            </a:xfrm>
            <a:custGeom>
              <a:avLst/>
              <a:gdLst>
                <a:gd name="T0" fmla="*/ 1 w 40"/>
                <a:gd name="T1" fmla="*/ 45 h 45"/>
                <a:gd name="T2" fmla="*/ 6 w 40"/>
                <a:gd name="T3" fmla="*/ 21 h 45"/>
                <a:gd name="T4" fmla="*/ 40 w 40"/>
                <a:gd name="T5" fmla="*/ 0 h 45"/>
                <a:gd name="T6" fmla="*/ 40 w 40"/>
                <a:gd name="T7" fmla="*/ 3 h 45"/>
                <a:gd name="T8" fmla="*/ 8 w 40"/>
                <a:gd name="T9" fmla="*/ 23 h 45"/>
                <a:gd name="T10" fmla="*/ 3 w 40"/>
                <a:gd name="T11" fmla="*/ 45 h 45"/>
                <a:gd name="T12" fmla="*/ 1 w 40"/>
                <a:gd name="T13" fmla="*/ 45 h 45"/>
              </a:gdLst>
              <a:ahLst/>
              <a:cxnLst>
                <a:cxn ang="0">
                  <a:pos x="T0" y="T1"/>
                </a:cxn>
                <a:cxn ang="0">
                  <a:pos x="T2" y="T3"/>
                </a:cxn>
                <a:cxn ang="0">
                  <a:pos x="T4" y="T5"/>
                </a:cxn>
                <a:cxn ang="0">
                  <a:pos x="T6" y="T7"/>
                </a:cxn>
                <a:cxn ang="0">
                  <a:pos x="T8" y="T9"/>
                </a:cxn>
                <a:cxn ang="0">
                  <a:pos x="T10" y="T11"/>
                </a:cxn>
                <a:cxn ang="0">
                  <a:pos x="T12" y="T13"/>
                </a:cxn>
              </a:cxnLst>
              <a:rect l="0" t="0" r="r" b="b"/>
              <a:pathLst>
                <a:path w="40" h="45">
                  <a:moveTo>
                    <a:pt x="1" y="45"/>
                  </a:moveTo>
                  <a:cubicBezTo>
                    <a:pt x="0" y="37"/>
                    <a:pt x="2" y="29"/>
                    <a:pt x="6" y="21"/>
                  </a:cubicBezTo>
                  <a:cubicBezTo>
                    <a:pt x="12" y="9"/>
                    <a:pt x="25" y="1"/>
                    <a:pt x="40" y="0"/>
                  </a:cubicBezTo>
                  <a:cubicBezTo>
                    <a:pt x="40" y="3"/>
                    <a:pt x="40" y="3"/>
                    <a:pt x="40" y="3"/>
                  </a:cubicBezTo>
                  <a:cubicBezTo>
                    <a:pt x="26" y="4"/>
                    <a:pt x="15" y="11"/>
                    <a:pt x="8" y="23"/>
                  </a:cubicBezTo>
                  <a:cubicBezTo>
                    <a:pt x="4" y="30"/>
                    <a:pt x="3" y="37"/>
                    <a:pt x="3" y="45"/>
                  </a:cubicBezTo>
                  <a:lnTo>
                    <a:pt x="1" y="45"/>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Freeform 485"/>
            <p:cNvSpPr>
              <a:spLocks/>
            </p:cNvSpPr>
            <p:nvPr userDrawn="1"/>
          </p:nvSpPr>
          <p:spPr bwMode="auto">
            <a:xfrm>
              <a:off x="1241" y="802"/>
              <a:ext cx="41" cy="122"/>
            </a:xfrm>
            <a:custGeom>
              <a:avLst/>
              <a:gdLst>
                <a:gd name="T0" fmla="*/ 21 w 24"/>
                <a:gd name="T1" fmla="*/ 73 h 73"/>
                <a:gd name="T2" fmla="*/ 12 w 24"/>
                <a:gd name="T3" fmla="*/ 7 h 73"/>
                <a:gd name="T4" fmla="*/ 17 w 24"/>
                <a:gd name="T5" fmla="*/ 0 h 73"/>
                <a:gd name="T6" fmla="*/ 20 w 24"/>
                <a:gd name="T7" fmla="*/ 3 h 73"/>
                <a:gd name="T8" fmla="*/ 16 w 24"/>
                <a:gd name="T9" fmla="*/ 9 h 73"/>
                <a:gd name="T10" fmla="*/ 24 w 24"/>
                <a:gd name="T11" fmla="*/ 70 h 73"/>
                <a:gd name="T12" fmla="*/ 21 w 24"/>
                <a:gd name="T13" fmla="*/ 73 h 73"/>
              </a:gdLst>
              <a:ahLst/>
              <a:cxnLst>
                <a:cxn ang="0">
                  <a:pos x="T0" y="T1"/>
                </a:cxn>
                <a:cxn ang="0">
                  <a:pos x="T2" y="T3"/>
                </a:cxn>
                <a:cxn ang="0">
                  <a:pos x="T4" y="T5"/>
                </a:cxn>
                <a:cxn ang="0">
                  <a:pos x="T6" y="T7"/>
                </a:cxn>
                <a:cxn ang="0">
                  <a:pos x="T8" y="T9"/>
                </a:cxn>
                <a:cxn ang="0">
                  <a:pos x="T10" y="T11"/>
                </a:cxn>
                <a:cxn ang="0">
                  <a:pos x="T12" y="T13"/>
                </a:cxn>
              </a:cxnLst>
              <a:rect l="0" t="0" r="r" b="b"/>
              <a:pathLst>
                <a:path w="24" h="73">
                  <a:moveTo>
                    <a:pt x="21" y="73"/>
                  </a:moveTo>
                  <a:cubicBezTo>
                    <a:pt x="4" y="56"/>
                    <a:pt x="0" y="29"/>
                    <a:pt x="12" y="7"/>
                  </a:cubicBezTo>
                  <a:cubicBezTo>
                    <a:pt x="13" y="5"/>
                    <a:pt x="15" y="2"/>
                    <a:pt x="17" y="0"/>
                  </a:cubicBezTo>
                  <a:cubicBezTo>
                    <a:pt x="20" y="3"/>
                    <a:pt x="20" y="3"/>
                    <a:pt x="20" y="3"/>
                  </a:cubicBezTo>
                  <a:cubicBezTo>
                    <a:pt x="19" y="5"/>
                    <a:pt x="17" y="7"/>
                    <a:pt x="16" y="9"/>
                  </a:cubicBezTo>
                  <a:cubicBezTo>
                    <a:pt x="5" y="29"/>
                    <a:pt x="9" y="54"/>
                    <a:pt x="24" y="70"/>
                  </a:cubicBezTo>
                  <a:lnTo>
                    <a:pt x="21" y="73"/>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486"/>
            <p:cNvSpPr>
              <a:spLocks/>
            </p:cNvSpPr>
            <p:nvPr userDrawn="1"/>
          </p:nvSpPr>
          <p:spPr bwMode="auto">
            <a:xfrm>
              <a:off x="1300" y="761"/>
              <a:ext cx="151" cy="172"/>
            </a:xfrm>
            <a:custGeom>
              <a:avLst/>
              <a:gdLst>
                <a:gd name="T0" fmla="*/ 60 w 90"/>
                <a:gd name="T1" fmla="*/ 102 h 102"/>
                <a:gd name="T2" fmla="*/ 57 w 90"/>
                <a:gd name="T3" fmla="*/ 98 h 102"/>
                <a:gd name="T4" fmla="*/ 71 w 90"/>
                <a:gd name="T5" fmla="*/ 83 h 102"/>
                <a:gd name="T6" fmla="*/ 51 w 90"/>
                <a:gd name="T7" fmla="*/ 13 h 102"/>
                <a:gd name="T8" fmla="*/ 2 w 90"/>
                <a:gd name="T9" fmla="*/ 13 h 102"/>
                <a:gd name="T10" fmla="*/ 0 w 90"/>
                <a:gd name="T11" fmla="*/ 9 h 102"/>
                <a:gd name="T12" fmla="*/ 53 w 90"/>
                <a:gd name="T13" fmla="*/ 9 h 102"/>
                <a:gd name="T14" fmla="*/ 75 w 90"/>
                <a:gd name="T15" fmla="*/ 85 h 102"/>
                <a:gd name="T16" fmla="*/ 60 w 90"/>
                <a:gd name="T17" fmla="*/ 10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102">
                  <a:moveTo>
                    <a:pt x="60" y="102"/>
                  </a:moveTo>
                  <a:cubicBezTo>
                    <a:pt x="57" y="98"/>
                    <a:pt x="57" y="98"/>
                    <a:pt x="57" y="98"/>
                  </a:cubicBezTo>
                  <a:cubicBezTo>
                    <a:pt x="63" y="94"/>
                    <a:pt x="67" y="89"/>
                    <a:pt x="71" y="83"/>
                  </a:cubicBezTo>
                  <a:cubicBezTo>
                    <a:pt x="84" y="58"/>
                    <a:pt x="75" y="27"/>
                    <a:pt x="51" y="13"/>
                  </a:cubicBezTo>
                  <a:cubicBezTo>
                    <a:pt x="35" y="5"/>
                    <a:pt x="17" y="5"/>
                    <a:pt x="2" y="13"/>
                  </a:cubicBezTo>
                  <a:cubicBezTo>
                    <a:pt x="0" y="9"/>
                    <a:pt x="0" y="9"/>
                    <a:pt x="0" y="9"/>
                  </a:cubicBezTo>
                  <a:cubicBezTo>
                    <a:pt x="16" y="0"/>
                    <a:pt x="36" y="0"/>
                    <a:pt x="53" y="9"/>
                  </a:cubicBezTo>
                  <a:cubicBezTo>
                    <a:pt x="80" y="24"/>
                    <a:pt x="90" y="58"/>
                    <a:pt x="75" y="85"/>
                  </a:cubicBezTo>
                  <a:cubicBezTo>
                    <a:pt x="71" y="92"/>
                    <a:pt x="66" y="97"/>
                    <a:pt x="60" y="102"/>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487"/>
            <p:cNvSpPr>
              <a:spLocks/>
            </p:cNvSpPr>
            <p:nvPr userDrawn="1"/>
          </p:nvSpPr>
          <p:spPr bwMode="auto">
            <a:xfrm>
              <a:off x="577" y="2902"/>
              <a:ext cx="230" cy="283"/>
            </a:xfrm>
            <a:custGeom>
              <a:avLst/>
              <a:gdLst>
                <a:gd name="T0" fmla="*/ 223 w 230"/>
                <a:gd name="T1" fmla="*/ 283 h 283"/>
                <a:gd name="T2" fmla="*/ 0 w 230"/>
                <a:gd name="T3" fmla="*/ 5 h 283"/>
                <a:gd name="T4" fmla="*/ 6 w 230"/>
                <a:gd name="T5" fmla="*/ 0 h 283"/>
                <a:gd name="T6" fmla="*/ 230 w 230"/>
                <a:gd name="T7" fmla="*/ 278 h 283"/>
                <a:gd name="T8" fmla="*/ 223 w 230"/>
                <a:gd name="T9" fmla="*/ 283 h 283"/>
              </a:gdLst>
              <a:ahLst/>
              <a:cxnLst>
                <a:cxn ang="0">
                  <a:pos x="T0" y="T1"/>
                </a:cxn>
                <a:cxn ang="0">
                  <a:pos x="T2" y="T3"/>
                </a:cxn>
                <a:cxn ang="0">
                  <a:pos x="T4" y="T5"/>
                </a:cxn>
                <a:cxn ang="0">
                  <a:pos x="T6" y="T7"/>
                </a:cxn>
                <a:cxn ang="0">
                  <a:pos x="T8" y="T9"/>
                </a:cxn>
              </a:cxnLst>
              <a:rect l="0" t="0" r="r" b="b"/>
              <a:pathLst>
                <a:path w="230" h="283">
                  <a:moveTo>
                    <a:pt x="223" y="283"/>
                  </a:moveTo>
                  <a:lnTo>
                    <a:pt x="0" y="5"/>
                  </a:lnTo>
                  <a:lnTo>
                    <a:pt x="6" y="0"/>
                  </a:lnTo>
                  <a:lnTo>
                    <a:pt x="230" y="278"/>
                  </a:lnTo>
                  <a:lnTo>
                    <a:pt x="223" y="283"/>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Freeform 488"/>
            <p:cNvSpPr>
              <a:spLocks/>
            </p:cNvSpPr>
            <p:nvPr userDrawn="1"/>
          </p:nvSpPr>
          <p:spPr bwMode="auto">
            <a:xfrm>
              <a:off x="318" y="2906"/>
              <a:ext cx="255" cy="168"/>
            </a:xfrm>
            <a:custGeom>
              <a:avLst/>
              <a:gdLst>
                <a:gd name="T0" fmla="*/ 5 w 255"/>
                <a:gd name="T1" fmla="*/ 168 h 168"/>
                <a:gd name="T2" fmla="*/ 0 w 255"/>
                <a:gd name="T3" fmla="*/ 161 h 168"/>
                <a:gd name="T4" fmla="*/ 250 w 255"/>
                <a:gd name="T5" fmla="*/ 0 h 168"/>
                <a:gd name="T6" fmla="*/ 255 w 255"/>
                <a:gd name="T7" fmla="*/ 6 h 168"/>
                <a:gd name="T8" fmla="*/ 5 w 255"/>
                <a:gd name="T9" fmla="*/ 168 h 168"/>
              </a:gdLst>
              <a:ahLst/>
              <a:cxnLst>
                <a:cxn ang="0">
                  <a:pos x="T0" y="T1"/>
                </a:cxn>
                <a:cxn ang="0">
                  <a:pos x="T2" y="T3"/>
                </a:cxn>
                <a:cxn ang="0">
                  <a:pos x="T4" y="T5"/>
                </a:cxn>
                <a:cxn ang="0">
                  <a:pos x="T6" y="T7"/>
                </a:cxn>
                <a:cxn ang="0">
                  <a:pos x="T8" y="T9"/>
                </a:cxn>
              </a:cxnLst>
              <a:rect l="0" t="0" r="r" b="b"/>
              <a:pathLst>
                <a:path w="255" h="168">
                  <a:moveTo>
                    <a:pt x="5" y="168"/>
                  </a:moveTo>
                  <a:lnTo>
                    <a:pt x="0" y="161"/>
                  </a:lnTo>
                  <a:lnTo>
                    <a:pt x="250" y="0"/>
                  </a:lnTo>
                  <a:lnTo>
                    <a:pt x="255" y="6"/>
                  </a:lnTo>
                  <a:lnTo>
                    <a:pt x="5" y="168"/>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Freeform 489"/>
            <p:cNvSpPr>
              <a:spLocks/>
            </p:cNvSpPr>
            <p:nvPr userDrawn="1"/>
          </p:nvSpPr>
          <p:spPr bwMode="auto">
            <a:xfrm>
              <a:off x="504" y="2879"/>
              <a:ext cx="116" cy="104"/>
            </a:xfrm>
            <a:custGeom>
              <a:avLst/>
              <a:gdLst>
                <a:gd name="T0" fmla="*/ 42 w 69"/>
                <a:gd name="T1" fmla="*/ 62 h 62"/>
                <a:gd name="T2" fmla="*/ 13 w 69"/>
                <a:gd name="T3" fmla="*/ 51 h 62"/>
                <a:gd name="T4" fmla="*/ 0 w 69"/>
                <a:gd name="T5" fmla="*/ 22 h 62"/>
                <a:gd name="T6" fmla="*/ 6 w 69"/>
                <a:gd name="T7" fmla="*/ 0 h 62"/>
                <a:gd name="T8" fmla="*/ 9 w 69"/>
                <a:gd name="T9" fmla="*/ 1 h 62"/>
                <a:gd name="T10" fmla="*/ 3 w 69"/>
                <a:gd name="T11" fmla="*/ 22 h 62"/>
                <a:gd name="T12" fmla="*/ 15 w 69"/>
                <a:gd name="T13" fmla="*/ 49 h 62"/>
                <a:gd name="T14" fmla="*/ 43 w 69"/>
                <a:gd name="T15" fmla="*/ 59 h 62"/>
                <a:gd name="T16" fmla="*/ 67 w 69"/>
                <a:gd name="T17" fmla="*/ 50 h 62"/>
                <a:gd name="T18" fmla="*/ 69 w 69"/>
                <a:gd name="T19" fmla="*/ 52 h 62"/>
                <a:gd name="T20" fmla="*/ 43 w 69"/>
                <a:gd name="T21" fmla="*/ 62 h 62"/>
                <a:gd name="T22" fmla="*/ 42 w 69"/>
                <a:gd name="T23"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62">
                  <a:moveTo>
                    <a:pt x="42" y="62"/>
                  </a:moveTo>
                  <a:cubicBezTo>
                    <a:pt x="31" y="62"/>
                    <a:pt x="21" y="58"/>
                    <a:pt x="13" y="51"/>
                  </a:cubicBezTo>
                  <a:cubicBezTo>
                    <a:pt x="5" y="43"/>
                    <a:pt x="1" y="33"/>
                    <a:pt x="0" y="22"/>
                  </a:cubicBezTo>
                  <a:cubicBezTo>
                    <a:pt x="0" y="14"/>
                    <a:pt x="2" y="6"/>
                    <a:pt x="6" y="0"/>
                  </a:cubicBezTo>
                  <a:cubicBezTo>
                    <a:pt x="9" y="1"/>
                    <a:pt x="9" y="1"/>
                    <a:pt x="9" y="1"/>
                  </a:cubicBezTo>
                  <a:cubicBezTo>
                    <a:pt x="5" y="7"/>
                    <a:pt x="3" y="15"/>
                    <a:pt x="3" y="22"/>
                  </a:cubicBezTo>
                  <a:cubicBezTo>
                    <a:pt x="4" y="32"/>
                    <a:pt x="8" y="42"/>
                    <a:pt x="15" y="49"/>
                  </a:cubicBezTo>
                  <a:cubicBezTo>
                    <a:pt x="23" y="56"/>
                    <a:pt x="32" y="59"/>
                    <a:pt x="43" y="59"/>
                  </a:cubicBezTo>
                  <a:cubicBezTo>
                    <a:pt x="52" y="59"/>
                    <a:pt x="60" y="55"/>
                    <a:pt x="67" y="50"/>
                  </a:cubicBezTo>
                  <a:cubicBezTo>
                    <a:pt x="69" y="52"/>
                    <a:pt x="69" y="52"/>
                    <a:pt x="69" y="52"/>
                  </a:cubicBezTo>
                  <a:cubicBezTo>
                    <a:pt x="62" y="58"/>
                    <a:pt x="52" y="62"/>
                    <a:pt x="43" y="62"/>
                  </a:cubicBezTo>
                  <a:cubicBezTo>
                    <a:pt x="42" y="62"/>
                    <a:pt x="42" y="62"/>
                    <a:pt x="42" y="62"/>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490"/>
            <p:cNvSpPr>
              <a:spLocks/>
            </p:cNvSpPr>
            <p:nvPr userDrawn="1"/>
          </p:nvSpPr>
          <p:spPr bwMode="auto">
            <a:xfrm>
              <a:off x="533" y="2844"/>
              <a:ext cx="99" cy="35"/>
            </a:xfrm>
            <a:custGeom>
              <a:avLst/>
              <a:gdLst>
                <a:gd name="T0" fmla="*/ 57 w 59"/>
                <a:gd name="T1" fmla="*/ 21 h 21"/>
                <a:gd name="T2" fmla="*/ 23 w 59"/>
                <a:gd name="T3" fmla="*/ 3 h 21"/>
                <a:gd name="T4" fmla="*/ 2 w 59"/>
                <a:gd name="T5" fmla="*/ 11 h 21"/>
                <a:gd name="T6" fmla="*/ 0 w 59"/>
                <a:gd name="T7" fmla="*/ 8 h 21"/>
                <a:gd name="T8" fmla="*/ 23 w 59"/>
                <a:gd name="T9" fmla="*/ 0 h 21"/>
                <a:gd name="T10" fmla="*/ 59 w 59"/>
                <a:gd name="T11" fmla="*/ 19 h 21"/>
                <a:gd name="T12" fmla="*/ 57 w 59"/>
                <a:gd name="T13" fmla="*/ 21 h 21"/>
              </a:gdLst>
              <a:ahLst/>
              <a:cxnLst>
                <a:cxn ang="0">
                  <a:pos x="T0" y="T1"/>
                </a:cxn>
                <a:cxn ang="0">
                  <a:pos x="T2" y="T3"/>
                </a:cxn>
                <a:cxn ang="0">
                  <a:pos x="T4" y="T5"/>
                </a:cxn>
                <a:cxn ang="0">
                  <a:pos x="T6" y="T7"/>
                </a:cxn>
                <a:cxn ang="0">
                  <a:pos x="T8" y="T9"/>
                </a:cxn>
                <a:cxn ang="0">
                  <a:pos x="T10" y="T11"/>
                </a:cxn>
                <a:cxn ang="0">
                  <a:pos x="T12" y="T13"/>
                </a:cxn>
              </a:cxnLst>
              <a:rect l="0" t="0" r="r" b="b"/>
              <a:pathLst>
                <a:path w="59" h="21">
                  <a:moveTo>
                    <a:pt x="57" y="21"/>
                  </a:moveTo>
                  <a:cubicBezTo>
                    <a:pt x="49" y="9"/>
                    <a:pt x="37" y="3"/>
                    <a:pt x="23" y="3"/>
                  </a:cubicBezTo>
                  <a:cubicBezTo>
                    <a:pt x="16" y="4"/>
                    <a:pt x="8" y="6"/>
                    <a:pt x="2" y="11"/>
                  </a:cubicBezTo>
                  <a:cubicBezTo>
                    <a:pt x="0" y="8"/>
                    <a:pt x="0" y="8"/>
                    <a:pt x="0" y="8"/>
                  </a:cubicBezTo>
                  <a:cubicBezTo>
                    <a:pt x="7" y="3"/>
                    <a:pt x="15" y="1"/>
                    <a:pt x="23" y="0"/>
                  </a:cubicBezTo>
                  <a:cubicBezTo>
                    <a:pt x="38" y="0"/>
                    <a:pt x="51" y="7"/>
                    <a:pt x="59" y="19"/>
                  </a:cubicBezTo>
                  <a:lnTo>
                    <a:pt x="57" y="21"/>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Freeform 491"/>
            <p:cNvSpPr>
              <a:spLocks/>
            </p:cNvSpPr>
            <p:nvPr userDrawn="1"/>
          </p:nvSpPr>
          <p:spPr bwMode="auto">
            <a:xfrm>
              <a:off x="484" y="2820"/>
              <a:ext cx="103" cy="72"/>
            </a:xfrm>
            <a:custGeom>
              <a:avLst/>
              <a:gdLst>
                <a:gd name="T0" fmla="*/ 5 w 61"/>
                <a:gd name="T1" fmla="*/ 43 h 43"/>
                <a:gd name="T2" fmla="*/ 0 w 61"/>
                <a:gd name="T3" fmla="*/ 41 h 43"/>
                <a:gd name="T4" fmla="*/ 52 w 61"/>
                <a:gd name="T5" fmla="*/ 0 h 43"/>
                <a:gd name="T6" fmla="*/ 61 w 61"/>
                <a:gd name="T7" fmla="*/ 0 h 43"/>
                <a:gd name="T8" fmla="*/ 60 w 61"/>
                <a:gd name="T9" fmla="*/ 5 h 43"/>
                <a:gd name="T10" fmla="*/ 52 w 61"/>
                <a:gd name="T11" fmla="*/ 5 h 43"/>
                <a:gd name="T12" fmla="*/ 5 w 61"/>
                <a:gd name="T13" fmla="*/ 43 h 43"/>
              </a:gdLst>
              <a:ahLst/>
              <a:cxnLst>
                <a:cxn ang="0">
                  <a:pos x="T0" y="T1"/>
                </a:cxn>
                <a:cxn ang="0">
                  <a:pos x="T2" y="T3"/>
                </a:cxn>
                <a:cxn ang="0">
                  <a:pos x="T4" y="T5"/>
                </a:cxn>
                <a:cxn ang="0">
                  <a:pos x="T6" y="T7"/>
                </a:cxn>
                <a:cxn ang="0">
                  <a:pos x="T8" y="T9"/>
                </a:cxn>
                <a:cxn ang="0">
                  <a:pos x="T10" y="T11"/>
                </a:cxn>
                <a:cxn ang="0">
                  <a:pos x="T12" y="T13"/>
                </a:cxn>
              </a:cxnLst>
              <a:rect l="0" t="0" r="r" b="b"/>
              <a:pathLst>
                <a:path w="61" h="43">
                  <a:moveTo>
                    <a:pt x="5" y="43"/>
                  </a:moveTo>
                  <a:cubicBezTo>
                    <a:pt x="0" y="41"/>
                    <a:pt x="0" y="41"/>
                    <a:pt x="0" y="41"/>
                  </a:cubicBezTo>
                  <a:cubicBezTo>
                    <a:pt x="6" y="18"/>
                    <a:pt x="28" y="1"/>
                    <a:pt x="52" y="0"/>
                  </a:cubicBezTo>
                  <a:cubicBezTo>
                    <a:pt x="55" y="0"/>
                    <a:pt x="58" y="0"/>
                    <a:pt x="61" y="0"/>
                  </a:cubicBezTo>
                  <a:cubicBezTo>
                    <a:pt x="60" y="5"/>
                    <a:pt x="60" y="5"/>
                    <a:pt x="60" y="5"/>
                  </a:cubicBezTo>
                  <a:cubicBezTo>
                    <a:pt x="58" y="5"/>
                    <a:pt x="55" y="5"/>
                    <a:pt x="52" y="5"/>
                  </a:cubicBezTo>
                  <a:cubicBezTo>
                    <a:pt x="30" y="5"/>
                    <a:pt x="10" y="21"/>
                    <a:pt x="5" y="43"/>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Freeform 492"/>
            <p:cNvSpPr>
              <a:spLocks/>
            </p:cNvSpPr>
            <p:nvPr userDrawn="1"/>
          </p:nvSpPr>
          <p:spPr bwMode="auto">
            <a:xfrm>
              <a:off x="541" y="2833"/>
              <a:ext cx="130" cy="175"/>
            </a:xfrm>
            <a:custGeom>
              <a:avLst/>
              <a:gdLst>
                <a:gd name="T0" fmla="*/ 20 w 77"/>
                <a:gd name="T1" fmla="*/ 104 h 104"/>
                <a:gd name="T2" fmla="*/ 0 w 77"/>
                <a:gd name="T3" fmla="*/ 100 h 104"/>
                <a:gd name="T4" fmla="*/ 1 w 77"/>
                <a:gd name="T5" fmla="*/ 95 h 104"/>
                <a:gd name="T6" fmla="*/ 21 w 77"/>
                <a:gd name="T7" fmla="*/ 99 h 104"/>
                <a:gd name="T8" fmla="*/ 71 w 77"/>
                <a:gd name="T9" fmla="*/ 46 h 104"/>
                <a:gd name="T10" fmla="*/ 47 w 77"/>
                <a:gd name="T11" fmla="*/ 4 h 104"/>
                <a:gd name="T12" fmla="*/ 49 w 77"/>
                <a:gd name="T13" fmla="*/ 0 h 104"/>
                <a:gd name="T14" fmla="*/ 76 w 77"/>
                <a:gd name="T15" fmla="*/ 46 h 104"/>
                <a:gd name="T16" fmla="*/ 22 w 77"/>
                <a:gd name="T17" fmla="*/ 104 h 104"/>
                <a:gd name="T18" fmla="*/ 20 w 77"/>
                <a:gd name="T19" fmla="*/ 10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 h="104">
                  <a:moveTo>
                    <a:pt x="20" y="104"/>
                  </a:moveTo>
                  <a:cubicBezTo>
                    <a:pt x="13" y="104"/>
                    <a:pt x="6" y="102"/>
                    <a:pt x="0" y="100"/>
                  </a:cubicBezTo>
                  <a:cubicBezTo>
                    <a:pt x="1" y="95"/>
                    <a:pt x="1" y="95"/>
                    <a:pt x="1" y="95"/>
                  </a:cubicBezTo>
                  <a:cubicBezTo>
                    <a:pt x="8" y="98"/>
                    <a:pt x="14" y="99"/>
                    <a:pt x="21" y="99"/>
                  </a:cubicBezTo>
                  <a:cubicBezTo>
                    <a:pt x="50" y="98"/>
                    <a:pt x="72" y="74"/>
                    <a:pt x="71" y="46"/>
                  </a:cubicBezTo>
                  <a:cubicBezTo>
                    <a:pt x="70" y="29"/>
                    <a:pt x="61" y="13"/>
                    <a:pt x="47" y="4"/>
                  </a:cubicBezTo>
                  <a:cubicBezTo>
                    <a:pt x="49" y="0"/>
                    <a:pt x="49" y="0"/>
                    <a:pt x="49" y="0"/>
                  </a:cubicBezTo>
                  <a:cubicBezTo>
                    <a:pt x="65" y="10"/>
                    <a:pt x="75" y="27"/>
                    <a:pt x="76" y="46"/>
                  </a:cubicBezTo>
                  <a:cubicBezTo>
                    <a:pt x="77" y="77"/>
                    <a:pt x="52" y="103"/>
                    <a:pt x="22" y="104"/>
                  </a:cubicBezTo>
                  <a:cubicBezTo>
                    <a:pt x="21" y="104"/>
                    <a:pt x="20" y="104"/>
                    <a:pt x="20" y="104"/>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Freeform 493"/>
            <p:cNvSpPr>
              <a:spLocks/>
            </p:cNvSpPr>
            <p:nvPr userDrawn="1"/>
          </p:nvSpPr>
          <p:spPr bwMode="auto">
            <a:xfrm>
              <a:off x="7772" y="1929"/>
              <a:ext cx="299" cy="239"/>
            </a:xfrm>
            <a:custGeom>
              <a:avLst/>
              <a:gdLst>
                <a:gd name="T0" fmla="*/ 294 w 299"/>
                <a:gd name="T1" fmla="*/ 239 h 239"/>
                <a:gd name="T2" fmla="*/ 0 w 299"/>
                <a:gd name="T3" fmla="*/ 7 h 239"/>
                <a:gd name="T4" fmla="*/ 5 w 299"/>
                <a:gd name="T5" fmla="*/ 0 h 239"/>
                <a:gd name="T6" fmla="*/ 299 w 299"/>
                <a:gd name="T7" fmla="*/ 234 h 239"/>
                <a:gd name="T8" fmla="*/ 294 w 299"/>
                <a:gd name="T9" fmla="*/ 239 h 239"/>
              </a:gdLst>
              <a:ahLst/>
              <a:cxnLst>
                <a:cxn ang="0">
                  <a:pos x="T0" y="T1"/>
                </a:cxn>
                <a:cxn ang="0">
                  <a:pos x="T2" y="T3"/>
                </a:cxn>
                <a:cxn ang="0">
                  <a:pos x="T4" y="T5"/>
                </a:cxn>
                <a:cxn ang="0">
                  <a:pos x="T6" y="T7"/>
                </a:cxn>
                <a:cxn ang="0">
                  <a:pos x="T8" y="T9"/>
                </a:cxn>
              </a:cxnLst>
              <a:rect l="0" t="0" r="r" b="b"/>
              <a:pathLst>
                <a:path w="299" h="239">
                  <a:moveTo>
                    <a:pt x="294" y="239"/>
                  </a:moveTo>
                  <a:lnTo>
                    <a:pt x="0" y="7"/>
                  </a:lnTo>
                  <a:lnTo>
                    <a:pt x="5" y="0"/>
                  </a:lnTo>
                  <a:lnTo>
                    <a:pt x="299" y="234"/>
                  </a:lnTo>
                  <a:lnTo>
                    <a:pt x="294" y="239"/>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Freeform 494"/>
            <p:cNvSpPr>
              <a:spLocks/>
            </p:cNvSpPr>
            <p:nvPr userDrawn="1"/>
          </p:nvSpPr>
          <p:spPr bwMode="auto">
            <a:xfrm>
              <a:off x="8005" y="2144"/>
              <a:ext cx="125" cy="100"/>
            </a:xfrm>
            <a:custGeom>
              <a:avLst/>
              <a:gdLst>
                <a:gd name="T0" fmla="*/ 31 w 74"/>
                <a:gd name="T1" fmla="*/ 57 h 59"/>
                <a:gd name="T2" fmla="*/ 19 w 74"/>
                <a:gd name="T3" fmla="*/ 55 h 59"/>
                <a:gd name="T4" fmla="*/ 0 w 74"/>
                <a:gd name="T5" fmla="*/ 42 h 59"/>
                <a:gd name="T6" fmla="*/ 2 w 74"/>
                <a:gd name="T7" fmla="*/ 41 h 59"/>
                <a:gd name="T8" fmla="*/ 20 w 74"/>
                <a:gd name="T9" fmla="*/ 52 h 59"/>
                <a:gd name="T10" fmla="*/ 68 w 74"/>
                <a:gd name="T11" fmla="*/ 27 h 59"/>
                <a:gd name="T12" fmla="*/ 67 w 74"/>
                <a:gd name="T13" fmla="*/ 1 h 59"/>
                <a:gd name="T14" fmla="*/ 69 w 74"/>
                <a:gd name="T15" fmla="*/ 0 h 59"/>
                <a:gd name="T16" fmla="*/ 71 w 74"/>
                <a:gd name="T17" fmla="*/ 28 h 59"/>
                <a:gd name="T18" fmla="*/ 31 w 74"/>
                <a:gd name="T19" fmla="*/ 5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 h="59">
                  <a:moveTo>
                    <a:pt x="31" y="57"/>
                  </a:moveTo>
                  <a:cubicBezTo>
                    <a:pt x="27" y="57"/>
                    <a:pt x="23" y="56"/>
                    <a:pt x="19" y="55"/>
                  </a:cubicBezTo>
                  <a:cubicBezTo>
                    <a:pt x="12" y="53"/>
                    <a:pt x="5" y="48"/>
                    <a:pt x="0" y="42"/>
                  </a:cubicBezTo>
                  <a:cubicBezTo>
                    <a:pt x="2" y="41"/>
                    <a:pt x="2" y="41"/>
                    <a:pt x="2" y="41"/>
                  </a:cubicBezTo>
                  <a:cubicBezTo>
                    <a:pt x="7" y="46"/>
                    <a:pt x="13" y="50"/>
                    <a:pt x="20" y="52"/>
                  </a:cubicBezTo>
                  <a:cubicBezTo>
                    <a:pt x="40" y="59"/>
                    <a:pt x="62" y="47"/>
                    <a:pt x="68" y="27"/>
                  </a:cubicBezTo>
                  <a:cubicBezTo>
                    <a:pt x="71" y="19"/>
                    <a:pt x="70" y="9"/>
                    <a:pt x="67" y="1"/>
                  </a:cubicBezTo>
                  <a:cubicBezTo>
                    <a:pt x="69" y="0"/>
                    <a:pt x="69" y="0"/>
                    <a:pt x="69" y="0"/>
                  </a:cubicBezTo>
                  <a:cubicBezTo>
                    <a:pt x="73" y="9"/>
                    <a:pt x="74" y="19"/>
                    <a:pt x="71" y="28"/>
                  </a:cubicBezTo>
                  <a:cubicBezTo>
                    <a:pt x="65" y="46"/>
                    <a:pt x="49" y="57"/>
                    <a:pt x="31" y="57"/>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Freeform 495"/>
            <p:cNvSpPr>
              <a:spLocks/>
            </p:cNvSpPr>
            <p:nvPr userDrawn="1"/>
          </p:nvSpPr>
          <p:spPr bwMode="auto">
            <a:xfrm>
              <a:off x="7987" y="2104"/>
              <a:ext cx="55" cy="87"/>
            </a:xfrm>
            <a:custGeom>
              <a:avLst/>
              <a:gdLst>
                <a:gd name="T0" fmla="*/ 3 w 33"/>
                <a:gd name="T1" fmla="*/ 52 h 52"/>
                <a:gd name="T2" fmla="*/ 3 w 33"/>
                <a:gd name="T3" fmla="*/ 27 h 52"/>
                <a:gd name="T4" fmla="*/ 32 w 33"/>
                <a:gd name="T5" fmla="*/ 0 h 52"/>
                <a:gd name="T6" fmla="*/ 33 w 33"/>
                <a:gd name="T7" fmla="*/ 3 h 52"/>
                <a:gd name="T8" fmla="*/ 6 w 33"/>
                <a:gd name="T9" fmla="*/ 28 h 52"/>
                <a:gd name="T10" fmla="*/ 6 w 33"/>
                <a:gd name="T11" fmla="*/ 51 h 52"/>
                <a:gd name="T12" fmla="*/ 3 w 33"/>
                <a:gd name="T13" fmla="*/ 52 h 52"/>
              </a:gdLst>
              <a:ahLst/>
              <a:cxnLst>
                <a:cxn ang="0">
                  <a:pos x="T0" y="T1"/>
                </a:cxn>
                <a:cxn ang="0">
                  <a:pos x="T2" y="T3"/>
                </a:cxn>
                <a:cxn ang="0">
                  <a:pos x="T4" y="T5"/>
                </a:cxn>
                <a:cxn ang="0">
                  <a:pos x="T6" y="T7"/>
                </a:cxn>
                <a:cxn ang="0">
                  <a:pos x="T8" y="T9"/>
                </a:cxn>
                <a:cxn ang="0">
                  <a:pos x="T10" y="T11"/>
                </a:cxn>
                <a:cxn ang="0">
                  <a:pos x="T12" y="T13"/>
                </a:cxn>
              </a:cxnLst>
              <a:rect l="0" t="0" r="r" b="b"/>
              <a:pathLst>
                <a:path w="33" h="52">
                  <a:moveTo>
                    <a:pt x="3" y="52"/>
                  </a:moveTo>
                  <a:cubicBezTo>
                    <a:pt x="0" y="44"/>
                    <a:pt x="0" y="35"/>
                    <a:pt x="3" y="27"/>
                  </a:cubicBezTo>
                  <a:cubicBezTo>
                    <a:pt x="7" y="14"/>
                    <a:pt x="18" y="3"/>
                    <a:pt x="32" y="0"/>
                  </a:cubicBezTo>
                  <a:cubicBezTo>
                    <a:pt x="33" y="3"/>
                    <a:pt x="33" y="3"/>
                    <a:pt x="33" y="3"/>
                  </a:cubicBezTo>
                  <a:cubicBezTo>
                    <a:pt x="20" y="6"/>
                    <a:pt x="10" y="16"/>
                    <a:pt x="6" y="28"/>
                  </a:cubicBezTo>
                  <a:cubicBezTo>
                    <a:pt x="3" y="36"/>
                    <a:pt x="3" y="43"/>
                    <a:pt x="6" y="51"/>
                  </a:cubicBezTo>
                  <a:lnTo>
                    <a:pt x="3" y="52"/>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Freeform 496"/>
            <p:cNvSpPr>
              <a:spLocks/>
            </p:cNvSpPr>
            <p:nvPr userDrawn="1"/>
          </p:nvSpPr>
          <p:spPr bwMode="auto">
            <a:xfrm>
              <a:off x="7957" y="2129"/>
              <a:ext cx="53" cy="120"/>
            </a:xfrm>
            <a:custGeom>
              <a:avLst/>
              <a:gdLst>
                <a:gd name="T0" fmla="*/ 29 w 32"/>
                <a:gd name="T1" fmla="*/ 71 h 71"/>
                <a:gd name="T2" fmla="*/ 7 w 32"/>
                <a:gd name="T3" fmla="*/ 8 h 71"/>
                <a:gd name="T4" fmla="*/ 10 w 32"/>
                <a:gd name="T5" fmla="*/ 0 h 71"/>
                <a:gd name="T6" fmla="*/ 14 w 32"/>
                <a:gd name="T7" fmla="*/ 2 h 71"/>
                <a:gd name="T8" fmla="*/ 12 w 32"/>
                <a:gd name="T9" fmla="*/ 9 h 71"/>
                <a:gd name="T10" fmla="*/ 32 w 32"/>
                <a:gd name="T11" fmla="*/ 67 h 71"/>
                <a:gd name="T12" fmla="*/ 29 w 32"/>
                <a:gd name="T13" fmla="*/ 71 h 71"/>
              </a:gdLst>
              <a:ahLst/>
              <a:cxnLst>
                <a:cxn ang="0">
                  <a:pos x="T0" y="T1"/>
                </a:cxn>
                <a:cxn ang="0">
                  <a:pos x="T2" y="T3"/>
                </a:cxn>
                <a:cxn ang="0">
                  <a:pos x="T4" y="T5"/>
                </a:cxn>
                <a:cxn ang="0">
                  <a:pos x="T6" y="T7"/>
                </a:cxn>
                <a:cxn ang="0">
                  <a:pos x="T8" y="T9"/>
                </a:cxn>
                <a:cxn ang="0">
                  <a:pos x="T10" y="T11"/>
                </a:cxn>
                <a:cxn ang="0">
                  <a:pos x="T12" y="T13"/>
                </a:cxn>
              </a:cxnLst>
              <a:rect l="0" t="0" r="r" b="b"/>
              <a:pathLst>
                <a:path w="32" h="71">
                  <a:moveTo>
                    <a:pt x="29" y="71"/>
                  </a:moveTo>
                  <a:cubicBezTo>
                    <a:pt x="9" y="57"/>
                    <a:pt x="0" y="31"/>
                    <a:pt x="7" y="8"/>
                  </a:cubicBezTo>
                  <a:cubicBezTo>
                    <a:pt x="8" y="5"/>
                    <a:pt x="9" y="2"/>
                    <a:pt x="10" y="0"/>
                  </a:cubicBezTo>
                  <a:cubicBezTo>
                    <a:pt x="14" y="2"/>
                    <a:pt x="14" y="2"/>
                    <a:pt x="14" y="2"/>
                  </a:cubicBezTo>
                  <a:cubicBezTo>
                    <a:pt x="13" y="4"/>
                    <a:pt x="12" y="7"/>
                    <a:pt x="12" y="9"/>
                  </a:cubicBezTo>
                  <a:cubicBezTo>
                    <a:pt x="5" y="31"/>
                    <a:pt x="13" y="54"/>
                    <a:pt x="32" y="67"/>
                  </a:cubicBezTo>
                  <a:lnTo>
                    <a:pt x="29" y="71"/>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Freeform 497"/>
            <p:cNvSpPr>
              <a:spLocks/>
            </p:cNvSpPr>
            <p:nvPr userDrawn="1"/>
          </p:nvSpPr>
          <p:spPr bwMode="auto">
            <a:xfrm>
              <a:off x="7999" y="2070"/>
              <a:ext cx="156" cy="160"/>
            </a:xfrm>
            <a:custGeom>
              <a:avLst/>
              <a:gdLst>
                <a:gd name="T0" fmla="*/ 78 w 93"/>
                <a:gd name="T1" fmla="*/ 95 h 95"/>
                <a:gd name="T2" fmla="*/ 75 w 93"/>
                <a:gd name="T3" fmla="*/ 92 h 95"/>
                <a:gd name="T4" fmla="*/ 84 w 93"/>
                <a:gd name="T5" fmla="*/ 74 h 95"/>
                <a:gd name="T6" fmla="*/ 81 w 93"/>
                <a:gd name="T7" fmla="*/ 36 h 95"/>
                <a:gd name="T8" fmla="*/ 51 w 93"/>
                <a:gd name="T9" fmla="*/ 11 h 95"/>
                <a:gd name="T10" fmla="*/ 3 w 93"/>
                <a:gd name="T11" fmla="*/ 20 h 95"/>
                <a:gd name="T12" fmla="*/ 0 w 93"/>
                <a:gd name="T13" fmla="*/ 16 h 95"/>
                <a:gd name="T14" fmla="*/ 52 w 93"/>
                <a:gd name="T15" fmla="*/ 6 h 95"/>
                <a:gd name="T16" fmla="*/ 85 w 93"/>
                <a:gd name="T17" fmla="*/ 33 h 95"/>
                <a:gd name="T18" fmla="*/ 89 w 93"/>
                <a:gd name="T19" fmla="*/ 76 h 95"/>
                <a:gd name="T20" fmla="*/ 78 w 93"/>
                <a:gd name="T21" fmla="*/ 9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95">
                  <a:moveTo>
                    <a:pt x="78" y="95"/>
                  </a:moveTo>
                  <a:cubicBezTo>
                    <a:pt x="75" y="92"/>
                    <a:pt x="75" y="92"/>
                    <a:pt x="75" y="92"/>
                  </a:cubicBezTo>
                  <a:cubicBezTo>
                    <a:pt x="79" y="87"/>
                    <a:pt x="82" y="81"/>
                    <a:pt x="84" y="74"/>
                  </a:cubicBezTo>
                  <a:cubicBezTo>
                    <a:pt x="88" y="61"/>
                    <a:pt x="87" y="48"/>
                    <a:pt x="81" y="36"/>
                  </a:cubicBezTo>
                  <a:cubicBezTo>
                    <a:pt x="74" y="23"/>
                    <a:pt x="64" y="15"/>
                    <a:pt x="51" y="11"/>
                  </a:cubicBezTo>
                  <a:cubicBezTo>
                    <a:pt x="34" y="5"/>
                    <a:pt x="16" y="9"/>
                    <a:pt x="3" y="20"/>
                  </a:cubicBezTo>
                  <a:cubicBezTo>
                    <a:pt x="0" y="16"/>
                    <a:pt x="0" y="16"/>
                    <a:pt x="0" y="16"/>
                  </a:cubicBezTo>
                  <a:cubicBezTo>
                    <a:pt x="14" y="4"/>
                    <a:pt x="34" y="0"/>
                    <a:pt x="52" y="6"/>
                  </a:cubicBezTo>
                  <a:cubicBezTo>
                    <a:pt x="66" y="10"/>
                    <a:pt x="78" y="20"/>
                    <a:pt x="85" y="33"/>
                  </a:cubicBezTo>
                  <a:cubicBezTo>
                    <a:pt x="92" y="47"/>
                    <a:pt x="93" y="62"/>
                    <a:pt x="89" y="76"/>
                  </a:cubicBezTo>
                  <a:cubicBezTo>
                    <a:pt x="87" y="83"/>
                    <a:pt x="83" y="90"/>
                    <a:pt x="78" y="95"/>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Freeform 498"/>
            <p:cNvSpPr>
              <a:spLocks/>
            </p:cNvSpPr>
            <p:nvPr userDrawn="1"/>
          </p:nvSpPr>
          <p:spPr bwMode="auto">
            <a:xfrm>
              <a:off x="3875" y="597"/>
              <a:ext cx="133" cy="731"/>
            </a:xfrm>
            <a:custGeom>
              <a:avLst/>
              <a:gdLst>
                <a:gd name="T0" fmla="*/ 9 w 133"/>
                <a:gd name="T1" fmla="*/ 731 h 731"/>
                <a:gd name="T2" fmla="*/ 0 w 133"/>
                <a:gd name="T3" fmla="*/ 731 h 731"/>
                <a:gd name="T4" fmla="*/ 126 w 133"/>
                <a:gd name="T5" fmla="*/ 0 h 731"/>
                <a:gd name="T6" fmla="*/ 133 w 133"/>
                <a:gd name="T7" fmla="*/ 1 h 731"/>
                <a:gd name="T8" fmla="*/ 9 w 133"/>
                <a:gd name="T9" fmla="*/ 731 h 731"/>
              </a:gdLst>
              <a:ahLst/>
              <a:cxnLst>
                <a:cxn ang="0">
                  <a:pos x="T0" y="T1"/>
                </a:cxn>
                <a:cxn ang="0">
                  <a:pos x="T2" y="T3"/>
                </a:cxn>
                <a:cxn ang="0">
                  <a:pos x="T4" y="T5"/>
                </a:cxn>
                <a:cxn ang="0">
                  <a:pos x="T6" y="T7"/>
                </a:cxn>
                <a:cxn ang="0">
                  <a:pos x="T8" y="T9"/>
                </a:cxn>
              </a:cxnLst>
              <a:rect l="0" t="0" r="r" b="b"/>
              <a:pathLst>
                <a:path w="133" h="731">
                  <a:moveTo>
                    <a:pt x="9" y="731"/>
                  </a:moveTo>
                  <a:lnTo>
                    <a:pt x="0" y="731"/>
                  </a:lnTo>
                  <a:lnTo>
                    <a:pt x="126" y="0"/>
                  </a:lnTo>
                  <a:lnTo>
                    <a:pt x="133" y="1"/>
                  </a:lnTo>
                  <a:lnTo>
                    <a:pt x="9" y="731"/>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Freeform 499"/>
            <p:cNvSpPr>
              <a:spLocks/>
            </p:cNvSpPr>
            <p:nvPr userDrawn="1"/>
          </p:nvSpPr>
          <p:spPr bwMode="auto">
            <a:xfrm>
              <a:off x="3620" y="1003"/>
              <a:ext cx="116" cy="340"/>
            </a:xfrm>
            <a:custGeom>
              <a:avLst/>
              <a:gdLst>
                <a:gd name="T0" fmla="*/ 108 w 116"/>
                <a:gd name="T1" fmla="*/ 340 h 340"/>
                <a:gd name="T2" fmla="*/ 0 w 116"/>
                <a:gd name="T3" fmla="*/ 4 h 340"/>
                <a:gd name="T4" fmla="*/ 9 w 116"/>
                <a:gd name="T5" fmla="*/ 0 h 340"/>
                <a:gd name="T6" fmla="*/ 116 w 116"/>
                <a:gd name="T7" fmla="*/ 336 h 340"/>
                <a:gd name="T8" fmla="*/ 108 w 116"/>
                <a:gd name="T9" fmla="*/ 340 h 340"/>
              </a:gdLst>
              <a:ahLst/>
              <a:cxnLst>
                <a:cxn ang="0">
                  <a:pos x="T0" y="T1"/>
                </a:cxn>
                <a:cxn ang="0">
                  <a:pos x="T2" y="T3"/>
                </a:cxn>
                <a:cxn ang="0">
                  <a:pos x="T4" y="T5"/>
                </a:cxn>
                <a:cxn ang="0">
                  <a:pos x="T6" y="T7"/>
                </a:cxn>
                <a:cxn ang="0">
                  <a:pos x="T8" y="T9"/>
                </a:cxn>
              </a:cxnLst>
              <a:rect l="0" t="0" r="r" b="b"/>
              <a:pathLst>
                <a:path w="116" h="340">
                  <a:moveTo>
                    <a:pt x="108" y="340"/>
                  </a:moveTo>
                  <a:lnTo>
                    <a:pt x="0" y="4"/>
                  </a:lnTo>
                  <a:lnTo>
                    <a:pt x="9" y="0"/>
                  </a:lnTo>
                  <a:lnTo>
                    <a:pt x="116" y="336"/>
                  </a:lnTo>
                  <a:lnTo>
                    <a:pt x="108" y="340"/>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Freeform 500"/>
            <p:cNvSpPr>
              <a:spLocks/>
            </p:cNvSpPr>
            <p:nvPr userDrawn="1"/>
          </p:nvSpPr>
          <p:spPr bwMode="auto">
            <a:xfrm>
              <a:off x="3741" y="2277"/>
              <a:ext cx="25" cy="215"/>
            </a:xfrm>
            <a:custGeom>
              <a:avLst/>
              <a:gdLst>
                <a:gd name="T0" fmla="*/ 9 w 25"/>
                <a:gd name="T1" fmla="*/ 215 h 215"/>
                <a:gd name="T2" fmla="*/ 0 w 25"/>
                <a:gd name="T3" fmla="*/ 215 h 215"/>
                <a:gd name="T4" fmla="*/ 19 w 25"/>
                <a:gd name="T5" fmla="*/ 0 h 215"/>
                <a:gd name="T6" fmla="*/ 25 w 25"/>
                <a:gd name="T7" fmla="*/ 0 h 215"/>
                <a:gd name="T8" fmla="*/ 9 w 25"/>
                <a:gd name="T9" fmla="*/ 215 h 215"/>
              </a:gdLst>
              <a:ahLst/>
              <a:cxnLst>
                <a:cxn ang="0">
                  <a:pos x="T0" y="T1"/>
                </a:cxn>
                <a:cxn ang="0">
                  <a:pos x="T2" y="T3"/>
                </a:cxn>
                <a:cxn ang="0">
                  <a:pos x="T4" y="T5"/>
                </a:cxn>
                <a:cxn ang="0">
                  <a:pos x="T6" y="T7"/>
                </a:cxn>
                <a:cxn ang="0">
                  <a:pos x="T8" y="T9"/>
                </a:cxn>
              </a:cxnLst>
              <a:rect l="0" t="0" r="r" b="b"/>
              <a:pathLst>
                <a:path w="25" h="215">
                  <a:moveTo>
                    <a:pt x="9" y="215"/>
                  </a:moveTo>
                  <a:lnTo>
                    <a:pt x="0" y="215"/>
                  </a:lnTo>
                  <a:lnTo>
                    <a:pt x="19" y="0"/>
                  </a:lnTo>
                  <a:lnTo>
                    <a:pt x="25" y="0"/>
                  </a:lnTo>
                  <a:lnTo>
                    <a:pt x="9" y="215"/>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Freeform 501"/>
            <p:cNvSpPr>
              <a:spLocks/>
            </p:cNvSpPr>
            <p:nvPr userDrawn="1"/>
          </p:nvSpPr>
          <p:spPr bwMode="auto">
            <a:xfrm>
              <a:off x="6222" y="437"/>
              <a:ext cx="440" cy="185"/>
            </a:xfrm>
            <a:custGeom>
              <a:avLst/>
              <a:gdLst>
                <a:gd name="T0" fmla="*/ 437 w 440"/>
                <a:gd name="T1" fmla="*/ 185 h 185"/>
                <a:gd name="T2" fmla="*/ 0 w 440"/>
                <a:gd name="T3" fmla="*/ 7 h 185"/>
                <a:gd name="T4" fmla="*/ 4 w 440"/>
                <a:gd name="T5" fmla="*/ 0 h 185"/>
                <a:gd name="T6" fmla="*/ 440 w 440"/>
                <a:gd name="T7" fmla="*/ 178 h 185"/>
                <a:gd name="T8" fmla="*/ 437 w 440"/>
                <a:gd name="T9" fmla="*/ 185 h 185"/>
              </a:gdLst>
              <a:ahLst/>
              <a:cxnLst>
                <a:cxn ang="0">
                  <a:pos x="T0" y="T1"/>
                </a:cxn>
                <a:cxn ang="0">
                  <a:pos x="T2" y="T3"/>
                </a:cxn>
                <a:cxn ang="0">
                  <a:pos x="T4" y="T5"/>
                </a:cxn>
                <a:cxn ang="0">
                  <a:pos x="T6" y="T7"/>
                </a:cxn>
                <a:cxn ang="0">
                  <a:pos x="T8" y="T9"/>
                </a:cxn>
              </a:cxnLst>
              <a:rect l="0" t="0" r="r" b="b"/>
              <a:pathLst>
                <a:path w="440" h="185">
                  <a:moveTo>
                    <a:pt x="437" y="185"/>
                  </a:moveTo>
                  <a:lnTo>
                    <a:pt x="0" y="7"/>
                  </a:lnTo>
                  <a:lnTo>
                    <a:pt x="4" y="0"/>
                  </a:lnTo>
                  <a:lnTo>
                    <a:pt x="440" y="178"/>
                  </a:lnTo>
                  <a:lnTo>
                    <a:pt x="437" y="185"/>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Freeform 502"/>
            <p:cNvSpPr>
              <a:spLocks/>
            </p:cNvSpPr>
            <p:nvPr userDrawn="1"/>
          </p:nvSpPr>
          <p:spPr bwMode="auto">
            <a:xfrm>
              <a:off x="6666" y="427"/>
              <a:ext cx="564" cy="201"/>
            </a:xfrm>
            <a:custGeom>
              <a:avLst/>
              <a:gdLst>
                <a:gd name="T0" fmla="*/ 3 w 564"/>
                <a:gd name="T1" fmla="*/ 201 h 201"/>
                <a:gd name="T2" fmla="*/ 0 w 564"/>
                <a:gd name="T3" fmla="*/ 195 h 201"/>
                <a:gd name="T4" fmla="*/ 560 w 564"/>
                <a:gd name="T5" fmla="*/ 0 h 201"/>
                <a:gd name="T6" fmla="*/ 564 w 564"/>
                <a:gd name="T7" fmla="*/ 7 h 201"/>
                <a:gd name="T8" fmla="*/ 3 w 564"/>
                <a:gd name="T9" fmla="*/ 201 h 201"/>
              </a:gdLst>
              <a:ahLst/>
              <a:cxnLst>
                <a:cxn ang="0">
                  <a:pos x="T0" y="T1"/>
                </a:cxn>
                <a:cxn ang="0">
                  <a:pos x="T2" y="T3"/>
                </a:cxn>
                <a:cxn ang="0">
                  <a:pos x="T4" y="T5"/>
                </a:cxn>
                <a:cxn ang="0">
                  <a:pos x="T6" y="T7"/>
                </a:cxn>
                <a:cxn ang="0">
                  <a:pos x="T8" y="T9"/>
                </a:cxn>
              </a:cxnLst>
              <a:rect l="0" t="0" r="r" b="b"/>
              <a:pathLst>
                <a:path w="564" h="201">
                  <a:moveTo>
                    <a:pt x="3" y="201"/>
                  </a:moveTo>
                  <a:lnTo>
                    <a:pt x="0" y="195"/>
                  </a:lnTo>
                  <a:lnTo>
                    <a:pt x="560" y="0"/>
                  </a:lnTo>
                  <a:lnTo>
                    <a:pt x="564" y="7"/>
                  </a:lnTo>
                  <a:lnTo>
                    <a:pt x="3" y="201"/>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Freeform 503"/>
            <p:cNvSpPr>
              <a:spLocks/>
            </p:cNvSpPr>
            <p:nvPr userDrawn="1"/>
          </p:nvSpPr>
          <p:spPr bwMode="auto">
            <a:xfrm>
              <a:off x="6592" y="588"/>
              <a:ext cx="116" cy="106"/>
            </a:xfrm>
            <a:custGeom>
              <a:avLst/>
              <a:gdLst>
                <a:gd name="T0" fmla="*/ 41 w 69"/>
                <a:gd name="T1" fmla="*/ 63 h 63"/>
                <a:gd name="T2" fmla="*/ 13 w 69"/>
                <a:gd name="T3" fmla="*/ 51 h 63"/>
                <a:gd name="T4" fmla="*/ 0 w 69"/>
                <a:gd name="T5" fmla="*/ 23 h 63"/>
                <a:gd name="T6" fmla="*/ 6 w 69"/>
                <a:gd name="T7" fmla="*/ 0 h 63"/>
                <a:gd name="T8" fmla="*/ 8 w 69"/>
                <a:gd name="T9" fmla="*/ 2 h 63"/>
                <a:gd name="T10" fmla="*/ 3 w 69"/>
                <a:gd name="T11" fmla="*/ 22 h 63"/>
                <a:gd name="T12" fmla="*/ 15 w 69"/>
                <a:gd name="T13" fmla="*/ 49 h 63"/>
                <a:gd name="T14" fmla="*/ 42 w 69"/>
                <a:gd name="T15" fmla="*/ 60 h 63"/>
                <a:gd name="T16" fmla="*/ 67 w 69"/>
                <a:gd name="T17" fmla="*/ 50 h 63"/>
                <a:gd name="T18" fmla="*/ 69 w 69"/>
                <a:gd name="T19" fmla="*/ 52 h 63"/>
                <a:gd name="T20" fmla="*/ 43 w 69"/>
                <a:gd name="T21" fmla="*/ 63 h 63"/>
                <a:gd name="T22" fmla="*/ 41 w 69"/>
                <a:gd name="T23"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63">
                  <a:moveTo>
                    <a:pt x="41" y="63"/>
                  </a:moveTo>
                  <a:cubicBezTo>
                    <a:pt x="31" y="63"/>
                    <a:pt x="21" y="59"/>
                    <a:pt x="13" y="51"/>
                  </a:cubicBezTo>
                  <a:cubicBezTo>
                    <a:pt x="5" y="44"/>
                    <a:pt x="0" y="34"/>
                    <a:pt x="0" y="23"/>
                  </a:cubicBezTo>
                  <a:cubicBezTo>
                    <a:pt x="0" y="15"/>
                    <a:pt x="2" y="7"/>
                    <a:pt x="6" y="0"/>
                  </a:cubicBezTo>
                  <a:cubicBezTo>
                    <a:pt x="8" y="2"/>
                    <a:pt x="8" y="2"/>
                    <a:pt x="8" y="2"/>
                  </a:cubicBezTo>
                  <a:cubicBezTo>
                    <a:pt x="5" y="8"/>
                    <a:pt x="3" y="15"/>
                    <a:pt x="3" y="22"/>
                  </a:cubicBezTo>
                  <a:cubicBezTo>
                    <a:pt x="3" y="33"/>
                    <a:pt x="8" y="42"/>
                    <a:pt x="15" y="49"/>
                  </a:cubicBezTo>
                  <a:cubicBezTo>
                    <a:pt x="22" y="56"/>
                    <a:pt x="32" y="60"/>
                    <a:pt x="42" y="60"/>
                  </a:cubicBezTo>
                  <a:cubicBezTo>
                    <a:pt x="51" y="59"/>
                    <a:pt x="60" y="56"/>
                    <a:pt x="67" y="50"/>
                  </a:cubicBezTo>
                  <a:cubicBezTo>
                    <a:pt x="69" y="52"/>
                    <a:pt x="69" y="52"/>
                    <a:pt x="69" y="52"/>
                  </a:cubicBezTo>
                  <a:cubicBezTo>
                    <a:pt x="61" y="59"/>
                    <a:pt x="52" y="62"/>
                    <a:pt x="43" y="63"/>
                  </a:cubicBezTo>
                  <a:cubicBezTo>
                    <a:pt x="42" y="63"/>
                    <a:pt x="42" y="63"/>
                    <a:pt x="41" y="63"/>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Freeform 504"/>
            <p:cNvSpPr>
              <a:spLocks/>
            </p:cNvSpPr>
            <p:nvPr userDrawn="1"/>
          </p:nvSpPr>
          <p:spPr bwMode="auto">
            <a:xfrm>
              <a:off x="6620" y="555"/>
              <a:ext cx="99" cy="33"/>
            </a:xfrm>
            <a:custGeom>
              <a:avLst/>
              <a:gdLst>
                <a:gd name="T0" fmla="*/ 56 w 59"/>
                <a:gd name="T1" fmla="*/ 20 h 20"/>
                <a:gd name="T2" fmla="*/ 23 w 59"/>
                <a:gd name="T3" fmla="*/ 3 h 20"/>
                <a:gd name="T4" fmla="*/ 2 w 59"/>
                <a:gd name="T5" fmla="*/ 10 h 20"/>
                <a:gd name="T6" fmla="*/ 0 w 59"/>
                <a:gd name="T7" fmla="*/ 8 h 20"/>
                <a:gd name="T8" fmla="*/ 23 w 59"/>
                <a:gd name="T9" fmla="*/ 0 h 20"/>
                <a:gd name="T10" fmla="*/ 59 w 59"/>
                <a:gd name="T11" fmla="*/ 19 h 20"/>
                <a:gd name="T12" fmla="*/ 56 w 59"/>
                <a:gd name="T13" fmla="*/ 20 h 20"/>
              </a:gdLst>
              <a:ahLst/>
              <a:cxnLst>
                <a:cxn ang="0">
                  <a:pos x="T0" y="T1"/>
                </a:cxn>
                <a:cxn ang="0">
                  <a:pos x="T2" y="T3"/>
                </a:cxn>
                <a:cxn ang="0">
                  <a:pos x="T4" y="T5"/>
                </a:cxn>
                <a:cxn ang="0">
                  <a:pos x="T6" y="T7"/>
                </a:cxn>
                <a:cxn ang="0">
                  <a:pos x="T8" y="T9"/>
                </a:cxn>
                <a:cxn ang="0">
                  <a:pos x="T10" y="T11"/>
                </a:cxn>
                <a:cxn ang="0">
                  <a:pos x="T12" y="T13"/>
                </a:cxn>
              </a:cxnLst>
              <a:rect l="0" t="0" r="r" b="b"/>
              <a:pathLst>
                <a:path w="59" h="20">
                  <a:moveTo>
                    <a:pt x="56" y="20"/>
                  </a:moveTo>
                  <a:cubicBezTo>
                    <a:pt x="49" y="9"/>
                    <a:pt x="37" y="3"/>
                    <a:pt x="23" y="3"/>
                  </a:cubicBezTo>
                  <a:cubicBezTo>
                    <a:pt x="16" y="3"/>
                    <a:pt x="8" y="6"/>
                    <a:pt x="2" y="10"/>
                  </a:cubicBezTo>
                  <a:cubicBezTo>
                    <a:pt x="0" y="8"/>
                    <a:pt x="0" y="8"/>
                    <a:pt x="0" y="8"/>
                  </a:cubicBezTo>
                  <a:cubicBezTo>
                    <a:pt x="7" y="3"/>
                    <a:pt x="15" y="0"/>
                    <a:pt x="23" y="0"/>
                  </a:cubicBezTo>
                  <a:cubicBezTo>
                    <a:pt x="38" y="0"/>
                    <a:pt x="51" y="7"/>
                    <a:pt x="59" y="19"/>
                  </a:cubicBezTo>
                  <a:lnTo>
                    <a:pt x="56" y="20"/>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Freeform 505"/>
            <p:cNvSpPr>
              <a:spLocks/>
            </p:cNvSpPr>
            <p:nvPr userDrawn="1"/>
          </p:nvSpPr>
          <p:spPr bwMode="auto">
            <a:xfrm>
              <a:off x="6572" y="529"/>
              <a:ext cx="102" cy="73"/>
            </a:xfrm>
            <a:custGeom>
              <a:avLst/>
              <a:gdLst>
                <a:gd name="T0" fmla="*/ 4 w 61"/>
                <a:gd name="T1" fmla="*/ 43 h 43"/>
                <a:gd name="T2" fmla="*/ 0 w 61"/>
                <a:gd name="T3" fmla="*/ 42 h 43"/>
                <a:gd name="T4" fmla="*/ 52 w 61"/>
                <a:gd name="T5" fmla="*/ 0 h 43"/>
                <a:gd name="T6" fmla="*/ 61 w 61"/>
                <a:gd name="T7" fmla="*/ 1 h 43"/>
                <a:gd name="T8" fmla="*/ 60 w 61"/>
                <a:gd name="T9" fmla="*/ 6 h 43"/>
                <a:gd name="T10" fmla="*/ 52 w 61"/>
                <a:gd name="T11" fmla="*/ 5 h 43"/>
                <a:gd name="T12" fmla="*/ 4 w 61"/>
                <a:gd name="T13" fmla="*/ 43 h 43"/>
              </a:gdLst>
              <a:ahLst/>
              <a:cxnLst>
                <a:cxn ang="0">
                  <a:pos x="T0" y="T1"/>
                </a:cxn>
                <a:cxn ang="0">
                  <a:pos x="T2" y="T3"/>
                </a:cxn>
                <a:cxn ang="0">
                  <a:pos x="T4" y="T5"/>
                </a:cxn>
                <a:cxn ang="0">
                  <a:pos x="T6" y="T7"/>
                </a:cxn>
                <a:cxn ang="0">
                  <a:pos x="T8" y="T9"/>
                </a:cxn>
                <a:cxn ang="0">
                  <a:pos x="T10" y="T11"/>
                </a:cxn>
                <a:cxn ang="0">
                  <a:pos x="T12" y="T13"/>
                </a:cxn>
              </a:cxnLst>
              <a:rect l="0" t="0" r="r" b="b"/>
              <a:pathLst>
                <a:path w="61" h="43">
                  <a:moveTo>
                    <a:pt x="4" y="43"/>
                  </a:moveTo>
                  <a:cubicBezTo>
                    <a:pt x="0" y="42"/>
                    <a:pt x="0" y="42"/>
                    <a:pt x="0" y="42"/>
                  </a:cubicBezTo>
                  <a:cubicBezTo>
                    <a:pt x="6" y="18"/>
                    <a:pt x="28" y="1"/>
                    <a:pt x="52" y="0"/>
                  </a:cubicBezTo>
                  <a:cubicBezTo>
                    <a:pt x="55" y="0"/>
                    <a:pt x="58" y="1"/>
                    <a:pt x="61" y="1"/>
                  </a:cubicBezTo>
                  <a:cubicBezTo>
                    <a:pt x="60" y="6"/>
                    <a:pt x="60" y="6"/>
                    <a:pt x="60" y="6"/>
                  </a:cubicBezTo>
                  <a:cubicBezTo>
                    <a:pt x="57" y="5"/>
                    <a:pt x="55" y="5"/>
                    <a:pt x="52" y="5"/>
                  </a:cubicBezTo>
                  <a:cubicBezTo>
                    <a:pt x="30" y="6"/>
                    <a:pt x="10" y="22"/>
                    <a:pt x="4" y="43"/>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Freeform 506"/>
            <p:cNvSpPr>
              <a:spLocks/>
            </p:cNvSpPr>
            <p:nvPr userDrawn="1"/>
          </p:nvSpPr>
          <p:spPr bwMode="auto">
            <a:xfrm>
              <a:off x="6627" y="544"/>
              <a:ext cx="129" cy="174"/>
            </a:xfrm>
            <a:custGeom>
              <a:avLst/>
              <a:gdLst>
                <a:gd name="T0" fmla="*/ 21 w 77"/>
                <a:gd name="T1" fmla="*/ 103 h 103"/>
                <a:gd name="T2" fmla="*/ 0 w 77"/>
                <a:gd name="T3" fmla="*/ 100 h 103"/>
                <a:gd name="T4" fmla="*/ 2 w 77"/>
                <a:gd name="T5" fmla="*/ 95 h 103"/>
                <a:gd name="T6" fmla="*/ 22 w 77"/>
                <a:gd name="T7" fmla="*/ 98 h 103"/>
                <a:gd name="T8" fmla="*/ 58 w 77"/>
                <a:gd name="T9" fmla="*/ 82 h 103"/>
                <a:gd name="T10" fmla="*/ 72 w 77"/>
                <a:gd name="T11" fmla="*/ 46 h 103"/>
                <a:gd name="T12" fmla="*/ 47 w 77"/>
                <a:gd name="T13" fmla="*/ 4 h 103"/>
                <a:gd name="T14" fmla="*/ 50 w 77"/>
                <a:gd name="T15" fmla="*/ 0 h 103"/>
                <a:gd name="T16" fmla="*/ 77 w 77"/>
                <a:gd name="T17" fmla="*/ 46 h 103"/>
                <a:gd name="T18" fmla="*/ 22 w 77"/>
                <a:gd name="T19" fmla="*/ 103 h 103"/>
                <a:gd name="T20" fmla="*/ 21 w 77"/>
                <a:gd name="T21" fmla="*/ 10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 h="103">
                  <a:moveTo>
                    <a:pt x="21" y="103"/>
                  </a:moveTo>
                  <a:cubicBezTo>
                    <a:pt x="14" y="103"/>
                    <a:pt x="7" y="102"/>
                    <a:pt x="0" y="100"/>
                  </a:cubicBezTo>
                  <a:cubicBezTo>
                    <a:pt x="2" y="95"/>
                    <a:pt x="2" y="95"/>
                    <a:pt x="2" y="95"/>
                  </a:cubicBezTo>
                  <a:cubicBezTo>
                    <a:pt x="9" y="98"/>
                    <a:pt x="15" y="99"/>
                    <a:pt x="22" y="98"/>
                  </a:cubicBezTo>
                  <a:cubicBezTo>
                    <a:pt x="36" y="98"/>
                    <a:pt x="48" y="92"/>
                    <a:pt x="58" y="82"/>
                  </a:cubicBezTo>
                  <a:cubicBezTo>
                    <a:pt x="67" y="73"/>
                    <a:pt x="72" y="60"/>
                    <a:pt x="72" y="46"/>
                  </a:cubicBezTo>
                  <a:cubicBezTo>
                    <a:pt x="71" y="29"/>
                    <a:pt x="62" y="13"/>
                    <a:pt x="47" y="4"/>
                  </a:cubicBezTo>
                  <a:cubicBezTo>
                    <a:pt x="50" y="0"/>
                    <a:pt x="50" y="0"/>
                    <a:pt x="50" y="0"/>
                  </a:cubicBezTo>
                  <a:cubicBezTo>
                    <a:pt x="66" y="10"/>
                    <a:pt x="76" y="27"/>
                    <a:pt x="77" y="46"/>
                  </a:cubicBezTo>
                  <a:cubicBezTo>
                    <a:pt x="77" y="77"/>
                    <a:pt x="53" y="102"/>
                    <a:pt x="22" y="103"/>
                  </a:cubicBezTo>
                  <a:cubicBezTo>
                    <a:pt x="22" y="103"/>
                    <a:pt x="21" y="103"/>
                    <a:pt x="21" y="103"/>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Freeform 507"/>
            <p:cNvSpPr>
              <a:spLocks noEditPoints="1"/>
            </p:cNvSpPr>
            <p:nvPr userDrawn="1"/>
          </p:nvSpPr>
          <p:spPr bwMode="auto">
            <a:xfrm>
              <a:off x="-123" y="197"/>
              <a:ext cx="147" cy="154"/>
            </a:xfrm>
            <a:custGeom>
              <a:avLst/>
              <a:gdLst>
                <a:gd name="T0" fmla="*/ 88 w 88"/>
                <a:gd name="T1" fmla="*/ 83 h 92"/>
                <a:gd name="T2" fmla="*/ 62 w 88"/>
                <a:gd name="T3" fmla="*/ 27 h 92"/>
                <a:gd name="T4" fmla="*/ 62 w 88"/>
                <a:gd name="T5" fmla="*/ 4 h 92"/>
                <a:gd name="T6" fmla="*/ 64 w 88"/>
                <a:gd name="T7" fmla="*/ 4 h 92"/>
                <a:gd name="T8" fmla="*/ 64 w 88"/>
                <a:gd name="T9" fmla="*/ 0 h 92"/>
                <a:gd name="T10" fmla="*/ 24 w 88"/>
                <a:gd name="T11" fmla="*/ 0 h 92"/>
                <a:gd name="T12" fmla="*/ 24 w 88"/>
                <a:gd name="T13" fmla="*/ 4 h 92"/>
                <a:gd name="T14" fmla="*/ 26 w 88"/>
                <a:gd name="T15" fmla="*/ 4 h 92"/>
                <a:gd name="T16" fmla="*/ 26 w 88"/>
                <a:gd name="T17" fmla="*/ 27 h 92"/>
                <a:gd name="T18" fmla="*/ 0 w 88"/>
                <a:gd name="T19" fmla="*/ 83 h 92"/>
                <a:gd name="T20" fmla="*/ 1 w 88"/>
                <a:gd name="T21" fmla="*/ 89 h 92"/>
                <a:gd name="T22" fmla="*/ 7 w 88"/>
                <a:gd name="T23" fmla="*/ 92 h 92"/>
                <a:gd name="T24" fmla="*/ 81 w 88"/>
                <a:gd name="T25" fmla="*/ 92 h 92"/>
                <a:gd name="T26" fmla="*/ 87 w 88"/>
                <a:gd name="T27" fmla="*/ 89 h 92"/>
                <a:gd name="T28" fmla="*/ 88 w 88"/>
                <a:gd name="T29" fmla="*/ 83 h 92"/>
                <a:gd name="T30" fmla="*/ 55 w 88"/>
                <a:gd name="T31" fmla="*/ 78 h 92"/>
                <a:gd name="T32" fmla="*/ 51 w 88"/>
                <a:gd name="T33" fmla="*/ 74 h 92"/>
                <a:gd name="T34" fmla="*/ 55 w 88"/>
                <a:gd name="T35" fmla="*/ 70 h 92"/>
                <a:gd name="T36" fmla="*/ 59 w 88"/>
                <a:gd name="T37" fmla="*/ 74 h 92"/>
                <a:gd name="T38" fmla="*/ 55 w 88"/>
                <a:gd name="T39" fmla="*/ 78 h 92"/>
                <a:gd name="T40" fmla="*/ 50 w 88"/>
                <a:gd name="T41" fmla="*/ 61 h 92"/>
                <a:gd name="T42" fmla="*/ 40 w 88"/>
                <a:gd name="T43" fmla="*/ 72 h 92"/>
                <a:gd name="T44" fmla="*/ 29 w 88"/>
                <a:gd name="T45" fmla="*/ 61 h 92"/>
                <a:gd name="T46" fmla="*/ 15 w 88"/>
                <a:gd name="T47" fmla="*/ 61 h 92"/>
                <a:gd name="T48" fmla="*/ 30 w 88"/>
                <a:gd name="T49" fmla="*/ 28 h 92"/>
                <a:gd name="T50" fmla="*/ 30 w 88"/>
                <a:gd name="T51" fmla="*/ 4 h 92"/>
                <a:gd name="T52" fmla="*/ 58 w 88"/>
                <a:gd name="T53" fmla="*/ 4 h 92"/>
                <a:gd name="T54" fmla="*/ 58 w 88"/>
                <a:gd name="T55" fmla="*/ 27 h 92"/>
                <a:gd name="T56" fmla="*/ 43 w 88"/>
                <a:gd name="T57" fmla="*/ 27 h 92"/>
                <a:gd name="T58" fmla="*/ 43 w 88"/>
                <a:gd name="T59" fmla="*/ 31 h 92"/>
                <a:gd name="T60" fmla="*/ 59 w 88"/>
                <a:gd name="T61" fmla="*/ 31 h 92"/>
                <a:gd name="T62" fmla="*/ 61 w 88"/>
                <a:gd name="T63" fmla="*/ 36 h 92"/>
                <a:gd name="T64" fmla="*/ 46 w 88"/>
                <a:gd name="T65" fmla="*/ 36 h 92"/>
                <a:gd name="T66" fmla="*/ 46 w 88"/>
                <a:gd name="T67" fmla="*/ 40 h 92"/>
                <a:gd name="T68" fmla="*/ 63 w 88"/>
                <a:gd name="T69" fmla="*/ 40 h 92"/>
                <a:gd name="T70" fmla="*/ 63 w 88"/>
                <a:gd name="T71" fmla="*/ 39 h 92"/>
                <a:gd name="T72" fmla="*/ 65 w 88"/>
                <a:gd name="T73" fmla="*/ 44 h 92"/>
                <a:gd name="T74" fmla="*/ 50 w 88"/>
                <a:gd name="T75" fmla="*/ 44 h 92"/>
                <a:gd name="T76" fmla="*/ 50 w 88"/>
                <a:gd name="T77" fmla="*/ 48 h 92"/>
                <a:gd name="T78" fmla="*/ 67 w 88"/>
                <a:gd name="T79" fmla="*/ 48 h 92"/>
                <a:gd name="T80" fmla="*/ 67 w 88"/>
                <a:gd name="T81" fmla="*/ 48 h 92"/>
                <a:gd name="T82" fmla="*/ 73 w 88"/>
                <a:gd name="T83" fmla="*/ 61 h 92"/>
                <a:gd name="T84" fmla="*/ 50 w 88"/>
                <a:gd name="T85" fmla="*/ 61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8" h="92">
                  <a:moveTo>
                    <a:pt x="88" y="83"/>
                  </a:moveTo>
                  <a:cubicBezTo>
                    <a:pt x="62" y="27"/>
                    <a:pt x="62" y="27"/>
                    <a:pt x="62" y="27"/>
                  </a:cubicBezTo>
                  <a:cubicBezTo>
                    <a:pt x="62" y="25"/>
                    <a:pt x="62" y="13"/>
                    <a:pt x="62" y="4"/>
                  </a:cubicBezTo>
                  <a:cubicBezTo>
                    <a:pt x="64" y="4"/>
                    <a:pt x="64" y="4"/>
                    <a:pt x="64" y="4"/>
                  </a:cubicBezTo>
                  <a:cubicBezTo>
                    <a:pt x="64" y="0"/>
                    <a:pt x="64" y="0"/>
                    <a:pt x="64" y="0"/>
                  </a:cubicBezTo>
                  <a:cubicBezTo>
                    <a:pt x="24" y="0"/>
                    <a:pt x="24" y="0"/>
                    <a:pt x="24" y="0"/>
                  </a:cubicBezTo>
                  <a:cubicBezTo>
                    <a:pt x="24" y="4"/>
                    <a:pt x="24" y="4"/>
                    <a:pt x="24" y="4"/>
                  </a:cubicBezTo>
                  <a:cubicBezTo>
                    <a:pt x="26" y="4"/>
                    <a:pt x="26" y="4"/>
                    <a:pt x="26" y="4"/>
                  </a:cubicBezTo>
                  <a:cubicBezTo>
                    <a:pt x="26" y="27"/>
                    <a:pt x="26" y="27"/>
                    <a:pt x="26" y="27"/>
                  </a:cubicBezTo>
                  <a:cubicBezTo>
                    <a:pt x="0" y="83"/>
                    <a:pt x="0" y="83"/>
                    <a:pt x="0" y="83"/>
                  </a:cubicBezTo>
                  <a:cubicBezTo>
                    <a:pt x="0" y="85"/>
                    <a:pt x="0" y="87"/>
                    <a:pt x="1" y="89"/>
                  </a:cubicBezTo>
                  <a:cubicBezTo>
                    <a:pt x="3" y="91"/>
                    <a:pt x="5" y="92"/>
                    <a:pt x="7" y="92"/>
                  </a:cubicBezTo>
                  <a:cubicBezTo>
                    <a:pt x="81" y="92"/>
                    <a:pt x="81" y="92"/>
                    <a:pt x="81" y="92"/>
                  </a:cubicBezTo>
                  <a:cubicBezTo>
                    <a:pt x="83" y="92"/>
                    <a:pt x="85" y="91"/>
                    <a:pt x="87" y="89"/>
                  </a:cubicBezTo>
                  <a:cubicBezTo>
                    <a:pt x="88" y="87"/>
                    <a:pt x="88" y="85"/>
                    <a:pt x="88" y="83"/>
                  </a:cubicBezTo>
                  <a:close/>
                  <a:moveTo>
                    <a:pt x="55" y="78"/>
                  </a:moveTo>
                  <a:cubicBezTo>
                    <a:pt x="53" y="78"/>
                    <a:pt x="51" y="77"/>
                    <a:pt x="51" y="74"/>
                  </a:cubicBezTo>
                  <a:cubicBezTo>
                    <a:pt x="51" y="72"/>
                    <a:pt x="53" y="70"/>
                    <a:pt x="55" y="70"/>
                  </a:cubicBezTo>
                  <a:cubicBezTo>
                    <a:pt x="57" y="70"/>
                    <a:pt x="59" y="72"/>
                    <a:pt x="59" y="74"/>
                  </a:cubicBezTo>
                  <a:cubicBezTo>
                    <a:pt x="59" y="77"/>
                    <a:pt x="57" y="78"/>
                    <a:pt x="55" y="78"/>
                  </a:cubicBezTo>
                  <a:close/>
                  <a:moveTo>
                    <a:pt x="50" y="61"/>
                  </a:moveTo>
                  <a:cubicBezTo>
                    <a:pt x="50" y="67"/>
                    <a:pt x="46" y="72"/>
                    <a:pt x="40" y="72"/>
                  </a:cubicBezTo>
                  <a:cubicBezTo>
                    <a:pt x="34" y="72"/>
                    <a:pt x="29" y="67"/>
                    <a:pt x="29" y="61"/>
                  </a:cubicBezTo>
                  <a:cubicBezTo>
                    <a:pt x="15" y="61"/>
                    <a:pt x="15" y="61"/>
                    <a:pt x="15" y="61"/>
                  </a:cubicBezTo>
                  <a:cubicBezTo>
                    <a:pt x="30" y="28"/>
                    <a:pt x="30" y="28"/>
                    <a:pt x="30" y="28"/>
                  </a:cubicBezTo>
                  <a:cubicBezTo>
                    <a:pt x="30" y="4"/>
                    <a:pt x="30" y="4"/>
                    <a:pt x="30" y="4"/>
                  </a:cubicBezTo>
                  <a:cubicBezTo>
                    <a:pt x="58" y="4"/>
                    <a:pt x="58" y="4"/>
                    <a:pt x="58" y="4"/>
                  </a:cubicBezTo>
                  <a:cubicBezTo>
                    <a:pt x="57" y="19"/>
                    <a:pt x="58" y="25"/>
                    <a:pt x="58" y="27"/>
                  </a:cubicBezTo>
                  <a:cubicBezTo>
                    <a:pt x="43" y="27"/>
                    <a:pt x="43" y="27"/>
                    <a:pt x="43" y="27"/>
                  </a:cubicBezTo>
                  <a:cubicBezTo>
                    <a:pt x="43" y="31"/>
                    <a:pt x="43" y="31"/>
                    <a:pt x="43" y="31"/>
                  </a:cubicBezTo>
                  <a:cubicBezTo>
                    <a:pt x="59" y="31"/>
                    <a:pt x="59" y="31"/>
                    <a:pt x="59" y="31"/>
                  </a:cubicBezTo>
                  <a:cubicBezTo>
                    <a:pt x="61" y="36"/>
                    <a:pt x="61" y="36"/>
                    <a:pt x="61" y="36"/>
                  </a:cubicBezTo>
                  <a:cubicBezTo>
                    <a:pt x="46" y="36"/>
                    <a:pt x="46" y="36"/>
                    <a:pt x="46" y="36"/>
                  </a:cubicBezTo>
                  <a:cubicBezTo>
                    <a:pt x="46" y="40"/>
                    <a:pt x="46" y="40"/>
                    <a:pt x="46" y="40"/>
                  </a:cubicBezTo>
                  <a:cubicBezTo>
                    <a:pt x="63" y="40"/>
                    <a:pt x="63" y="40"/>
                    <a:pt x="63" y="40"/>
                  </a:cubicBezTo>
                  <a:cubicBezTo>
                    <a:pt x="63" y="39"/>
                    <a:pt x="63" y="39"/>
                    <a:pt x="63" y="39"/>
                  </a:cubicBezTo>
                  <a:cubicBezTo>
                    <a:pt x="65" y="44"/>
                    <a:pt x="65" y="44"/>
                    <a:pt x="65" y="44"/>
                  </a:cubicBezTo>
                  <a:cubicBezTo>
                    <a:pt x="50" y="44"/>
                    <a:pt x="50" y="44"/>
                    <a:pt x="50" y="44"/>
                  </a:cubicBezTo>
                  <a:cubicBezTo>
                    <a:pt x="50" y="48"/>
                    <a:pt x="50" y="48"/>
                    <a:pt x="50" y="48"/>
                  </a:cubicBezTo>
                  <a:cubicBezTo>
                    <a:pt x="67" y="48"/>
                    <a:pt x="67" y="48"/>
                    <a:pt x="67" y="48"/>
                  </a:cubicBezTo>
                  <a:cubicBezTo>
                    <a:pt x="67" y="48"/>
                    <a:pt x="67" y="48"/>
                    <a:pt x="67" y="48"/>
                  </a:cubicBezTo>
                  <a:cubicBezTo>
                    <a:pt x="73" y="61"/>
                    <a:pt x="73" y="61"/>
                    <a:pt x="73" y="61"/>
                  </a:cubicBezTo>
                  <a:lnTo>
                    <a:pt x="50" y="61"/>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Oval 508"/>
            <p:cNvSpPr>
              <a:spLocks noChangeArrowheads="1"/>
            </p:cNvSpPr>
            <p:nvPr userDrawn="1"/>
          </p:nvSpPr>
          <p:spPr bwMode="auto">
            <a:xfrm>
              <a:off x="-73" y="276"/>
              <a:ext cx="15" cy="15"/>
            </a:xfrm>
            <a:prstGeom prst="ellipse">
              <a:avLst/>
            </a:pr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 name="Freeform 509"/>
            <p:cNvSpPr>
              <a:spLocks/>
            </p:cNvSpPr>
            <p:nvPr userDrawn="1"/>
          </p:nvSpPr>
          <p:spPr bwMode="auto">
            <a:xfrm>
              <a:off x="5089" y="2299"/>
              <a:ext cx="99" cy="101"/>
            </a:xfrm>
            <a:custGeom>
              <a:avLst/>
              <a:gdLst>
                <a:gd name="T0" fmla="*/ 10 w 59"/>
                <a:gd name="T1" fmla="*/ 48 h 60"/>
                <a:gd name="T2" fmla="*/ 11 w 59"/>
                <a:gd name="T3" fmla="*/ 10 h 60"/>
                <a:gd name="T4" fmla="*/ 49 w 59"/>
                <a:gd name="T5" fmla="*/ 12 h 60"/>
                <a:gd name="T6" fmla="*/ 48 w 59"/>
                <a:gd name="T7" fmla="*/ 50 h 60"/>
                <a:gd name="T8" fmla="*/ 10 w 59"/>
                <a:gd name="T9" fmla="*/ 48 h 60"/>
              </a:gdLst>
              <a:ahLst/>
              <a:cxnLst>
                <a:cxn ang="0">
                  <a:pos x="T0" y="T1"/>
                </a:cxn>
                <a:cxn ang="0">
                  <a:pos x="T2" y="T3"/>
                </a:cxn>
                <a:cxn ang="0">
                  <a:pos x="T4" y="T5"/>
                </a:cxn>
                <a:cxn ang="0">
                  <a:pos x="T6" y="T7"/>
                </a:cxn>
                <a:cxn ang="0">
                  <a:pos x="T8" y="T9"/>
                </a:cxn>
              </a:cxnLst>
              <a:rect l="0" t="0" r="r" b="b"/>
              <a:pathLst>
                <a:path w="59" h="60">
                  <a:moveTo>
                    <a:pt x="10" y="48"/>
                  </a:moveTo>
                  <a:cubicBezTo>
                    <a:pt x="0" y="37"/>
                    <a:pt x="0" y="21"/>
                    <a:pt x="11" y="10"/>
                  </a:cubicBezTo>
                  <a:cubicBezTo>
                    <a:pt x="22" y="0"/>
                    <a:pt x="39" y="1"/>
                    <a:pt x="49" y="12"/>
                  </a:cubicBezTo>
                  <a:cubicBezTo>
                    <a:pt x="59" y="23"/>
                    <a:pt x="58" y="39"/>
                    <a:pt x="48" y="50"/>
                  </a:cubicBezTo>
                  <a:cubicBezTo>
                    <a:pt x="37" y="60"/>
                    <a:pt x="20" y="59"/>
                    <a:pt x="10" y="48"/>
                  </a:cubicBezTo>
                  <a:close/>
                </a:path>
              </a:pathLst>
            </a:custGeom>
            <a:solidFill>
              <a:srgbClr val="62CAF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Freeform 510"/>
            <p:cNvSpPr>
              <a:spLocks/>
            </p:cNvSpPr>
            <p:nvPr userDrawn="1"/>
          </p:nvSpPr>
          <p:spPr bwMode="auto">
            <a:xfrm>
              <a:off x="7267" y="2538"/>
              <a:ext cx="100" cy="101"/>
            </a:xfrm>
            <a:custGeom>
              <a:avLst/>
              <a:gdLst>
                <a:gd name="T0" fmla="*/ 56 w 60"/>
                <a:gd name="T1" fmla="*/ 38 h 60"/>
                <a:gd name="T2" fmla="*/ 22 w 60"/>
                <a:gd name="T3" fmla="*/ 55 h 60"/>
                <a:gd name="T4" fmla="*/ 4 w 60"/>
                <a:gd name="T5" fmla="*/ 22 h 60"/>
                <a:gd name="T6" fmla="*/ 38 w 60"/>
                <a:gd name="T7" fmla="*/ 4 h 60"/>
                <a:gd name="T8" fmla="*/ 56 w 60"/>
                <a:gd name="T9" fmla="*/ 38 h 60"/>
              </a:gdLst>
              <a:ahLst/>
              <a:cxnLst>
                <a:cxn ang="0">
                  <a:pos x="T0" y="T1"/>
                </a:cxn>
                <a:cxn ang="0">
                  <a:pos x="T2" y="T3"/>
                </a:cxn>
                <a:cxn ang="0">
                  <a:pos x="T4" y="T5"/>
                </a:cxn>
                <a:cxn ang="0">
                  <a:pos x="T6" y="T7"/>
                </a:cxn>
                <a:cxn ang="0">
                  <a:pos x="T8" y="T9"/>
                </a:cxn>
              </a:cxnLst>
              <a:rect l="0" t="0" r="r" b="b"/>
              <a:pathLst>
                <a:path w="60" h="60">
                  <a:moveTo>
                    <a:pt x="56" y="38"/>
                  </a:moveTo>
                  <a:cubicBezTo>
                    <a:pt x="51" y="52"/>
                    <a:pt x="36" y="60"/>
                    <a:pt x="22" y="55"/>
                  </a:cubicBezTo>
                  <a:cubicBezTo>
                    <a:pt x="8" y="51"/>
                    <a:pt x="0" y="36"/>
                    <a:pt x="4" y="22"/>
                  </a:cubicBezTo>
                  <a:cubicBezTo>
                    <a:pt x="9" y="8"/>
                    <a:pt x="24" y="0"/>
                    <a:pt x="38" y="4"/>
                  </a:cubicBezTo>
                  <a:cubicBezTo>
                    <a:pt x="52" y="9"/>
                    <a:pt x="60" y="24"/>
                    <a:pt x="56" y="38"/>
                  </a:cubicBezTo>
                  <a:close/>
                </a:path>
              </a:pathLst>
            </a:custGeom>
            <a:solidFill>
              <a:srgbClr val="62CAF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 name="Freeform 511"/>
            <p:cNvSpPr>
              <a:spLocks/>
            </p:cNvSpPr>
            <p:nvPr userDrawn="1"/>
          </p:nvSpPr>
          <p:spPr bwMode="auto">
            <a:xfrm>
              <a:off x="7433" y="1139"/>
              <a:ext cx="102" cy="105"/>
            </a:xfrm>
            <a:custGeom>
              <a:avLst/>
              <a:gdLst>
                <a:gd name="T0" fmla="*/ 54 w 61"/>
                <a:gd name="T1" fmla="*/ 44 h 62"/>
                <a:gd name="T2" fmla="*/ 17 w 61"/>
                <a:gd name="T3" fmla="*/ 54 h 62"/>
                <a:gd name="T4" fmla="*/ 7 w 61"/>
                <a:gd name="T5" fmla="*/ 18 h 62"/>
                <a:gd name="T6" fmla="*/ 43 w 61"/>
                <a:gd name="T7" fmla="*/ 8 h 62"/>
                <a:gd name="T8" fmla="*/ 54 w 61"/>
                <a:gd name="T9" fmla="*/ 44 h 62"/>
              </a:gdLst>
              <a:ahLst/>
              <a:cxnLst>
                <a:cxn ang="0">
                  <a:pos x="T0" y="T1"/>
                </a:cxn>
                <a:cxn ang="0">
                  <a:pos x="T2" y="T3"/>
                </a:cxn>
                <a:cxn ang="0">
                  <a:pos x="T4" y="T5"/>
                </a:cxn>
                <a:cxn ang="0">
                  <a:pos x="T6" y="T7"/>
                </a:cxn>
                <a:cxn ang="0">
                  <a:pos x="T8" y="T9"/>
                </a:cxn>
              </a:cxnLst>
              <a:rect l="0" t="0" r="r" b="b"/>
              <a:pathLst>
                <a:path w="61" h="62">
                  <a:moveTo>
                    <a:pt x="54" y="44"/>
                  </a:moveTo>
                  <a:cubicBezTo>
                    <a:pt x="47" y="57"/>
                    <a:pt x="30" y="62"/>
                    <a:pt x="17" y="54"/>
                  </a:cubicBezTo>
                  <a:cubicBezTo>
                    <a:pt x="5" y="47"/>
                    <a:pt x="0" y="31"/>
                    <a:pt x="7" y="18"/>
                  </a:cubicBezTo>
                  <a:cubicBezTo>
                    <a:pt x="14" y="5"/>
                    <a:pt x="30" y="0"/>
                    <a:pt x="43" y="8"/>
                  </a:cubicBezTo>
                  <a:cubicBezTo>
                    <a:pt x="56" y="15"/>
                    <a:pt x="61" y="31"/>
                    <a:pt x="54" y="44"/>
                  </a:cubicBezTo>
                  <a:close/>
                </a:path>
              </a:pathLst>
            </a:custGeom>
            <a:solidFill>
              <a:srgbClr val="62CAF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Freeform 512"/>
            <p:cNvSpPr>
              <a:spLocks/>
            </p:cNvSpPr>
            <p:nvPr userDrawn="1"/>
          </p:nvSpPr>
          <p:spPr bwMode="auto">
            <a:xfrm>
              <a:off x="2437" y="2585"/>
              <a:ext cx="102" cy="102"/>
            </a:xfrm>
            <a:custGeom>
              <a:avLst/>
              <a:gdLst>
                <a:gd name="T0" fmla="*/ 46 w 61"/>
                <a:gd name="T1" fmla="*/ 53 h 61"/>
                <a:gd name="T2" fmla="*/ 9 w 61"/>
                <a:gd name="T3" fmla="*/ 45 h 61"/>
                <a:gd name="T4" fmla="*/ 16 w 61"/>
                <a:gd name="T5" fmla="*/ 8 h 61"/>
                <a:gd name="T6" fmla="*/ 53 w 61"/>
                <a:gd name="T7" fmla="*/ 15 h 61"/>
                <a:gd name="T8" fmla="*/ 46 w 61"/>
                <a:gd name="T9" fmla="*/ 53 h 61"/>
              </a:gdLst>
              <a:ahLst/>
              <a:cxnLst>
                <a:cxn ang="0">
                  <a:pos x="T0" y="T1"/>
                </a:cxn>
                <a:cxn ang="0">
                  <a:pos x="T2" y="T3"/>
                </a:cxn>
                <a:cxn ang="0">
                  <a:pos x="T4" y="T5"/>
                </a:cxn>
                <a:cxn ang="0">
                  <a:pos x="T6" y="T7"/>
                </a:cxn>
                <a:cxn ang="0">
                  <a:pos x="T8" y="T9"/>
                </a:cxn>
              </a:cxnLst>
              <a:rect l="0" t="0" r="r" b="b"/>
              <a:pathLst>
                <a:path w="61" h="61">
                  <a:moveTo>
                    <a:pt x="46" y="53"/>
                  </a:moveTo>
                  <a:cubicBezTo>
                    <a:pt x="34" y="61"/>
                    <a:pt x="17" y="58"/>
                    <a:pt x="9" y="45"/>
                  </a:cubicBezTo>
                  <a:cubicBezTo>
                    <a:pt x="0" y="33"/>
                    <a:pt x="4" y="16"/>
                    <a:pt x="16" y="8"/>
                  </a:cubicBezTo>
                  <a:cubicBezTo>
                    <a:pt x="28" y="0"/>
                    <a:pt x="45" y="3"/>
                    <a:pt x="53" y="15"/>
                  </a:cubicBezTo>
                  <a:cubicBezTo>
                    <a:pt x="61" y="28"/>
                    <a:pt x="58" y="44"/>
                    <a:pt x="46" y="53"/>
                  </a:cubicBezTo>
                  <a:close/>
                </a:path>
              </a:pathLst>
            </a:custGeom>
            <a:solidFill>
              <a:srgbClr val="62CAF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Freeform 513"/>
            <p:cNvSpPr>
              <a:spLocks/>
            </p:cNvSpPr>
            <p:nvPr userDrawn="1"/>
          </p:nvSpPr>
          <p:spPr bwMode="auto">
            <a:xfrm>
              <a:off x="2496" y="1018"/>
              <a:ext cx="95" cy="96"/>
            </a:xfrm>
            <a:custGeom>
              <a:avLst/>
              <a:gdLst>
                <a:gd name="T0" fmla="*/ 55 w 57"/>
                <a:gd name="T1" fmla="*/ 32 h 57"/>
                <a:gd name="T2" fmla="*/ 25 w 57"/>
                <a:gd name="T3" fmla="*/ 55 h 57"/>
                <a:gd name="T4" fmla="*/ 2 w 57"/>
                <a:gd name="T5" fmla="*/ 25 h 57"/>
                <a:gd name="T6" fmla="*/ 32 w 57"/>
                <a:gd name="T7" fmla="*/ 2 h 57"/>
                <a:gd name="T8" fmla="*/ 55 w 57"/>
                <a:gd name="T9" fmla="*/ 32 h 57"/>
              </a:gdLst>
              <a:ahLst/>
              <a:cxnLst>
                <a:cxn ang="0">
                  <a:pos x="T0" y="T1"/>
                </a:cxn>
                <a:cxn ang="0">
                  <a:pos x="T2" y="T3"/>
                </a:cxn>
                <a:cxn ang="0">
                  <a:pos x="T4" y="T5"/>
                </a:cxn>
                <a:cxn ang="0">
                  <a:pos x="T6" y="T7"/>
                </a:cxn>
                <a:cxn ang="0">
                  <a:pos x="T8" y="T9"/>
                </a:cxn>
              </a:cxnLst>
              <a:rect l="0" t="0" r="r" b="b"/>
              <a:pathLst>
                <a:path w="57" h="57">
                  <a:moveTo>
                    <a:pt x="55" y="32"/>
                  </a:moveTo>
                  <a:cubicBezTo>
                    <a:pt x="53" y="47"/>
                    <a:pt x="40" y="57"/>
                    <a:pt x="25" y="55"/>
                  </a:cubicBezTo>
                  <a:cubicBezTo>
                    <a:pt x="10" y="53"/>
                    <a:pt x="0" y="40"/>
                    <a:pt x="2" y="25"/>
                  </a:cubicBezTo>
                  <a:cubicBezTo>
                    <a:pt x="4" y="11"/>
                    <a:pt x="17" y="0"/>
                    <a:pt x="32" y="2"/>
                  </a:cubicBezTo>
                  <a:cubicBezTo>
                    <a:pt x="46" y="4"/>
                    <a:pt x="57" y="17"/>
                    <a:pt x="55" y="32"/>
                  </a:cubicBezTo>
                  <a:close/>
                </a:path>
              </a:pathLst>
            </a:custGeom>
            <a:solidFill>
              <a:srgbClr val="62CAF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Freeform 514"/>
            <p:cNvSpPr>
              <a:spLocks/>
            </p:cNvSpPr>
            <p:nvPr userDrawn="1"/>
          </p:nvSpPr>
          <p:spPr bwMode="auto">
            <a:xfrm>
              <a:off x="464" y="47"/>
              <a:ext cx="93" cy="92"/>
            </a:xfrm>
            <a:custGeom>
              <a:avLst/>
              <a:gdLst>
                <a:gd name="T0" fmla="*/ 28 w 55"/>
                <a:gd name="T1" fmla="*/ 54 h 55"/>
                <a:gd name="T2" fmla="*/ 1 w 55"/>
                <a:gd name="T3" fmla="*/ 28 h 55"/>
                <a:gd name="T4" fmla="*/ 27 w 55"/>
                <a:gd name="T5" fmla="*/ 1 h 55"/>
                <a:gd name="T6" fmla="*/ 54 w 55"/>
                <a:gd name="T7" fmla="*/ 27 h 55"/>
                <a:gd name="T8" fmla="*/ 28 w 55"/>
                <a:gd name="T9" fmla="*/ 54 h 55"/>
              </a:gdLst>
              <a:ahLst/>
              <a:cxnLst>
                <a:cxn ang="0">
                  <a:pos x="T0" y="T1"/>
                </a:cxn>
                <a:cxn ang="0">
                  <a:pos x="T2" y="T3"/>
                </a:cxn>
                <a:cxn ang="0">
                  <a:pos x="T4" y="T5"/>
                </a:cxn>
                <a:cxn ang="0">
                  <a:pos x="T6" y="T7"/>
                </a:cxn>
                <a:cxn ang="0">
                  <a:pos x="T8" y="T9"/>
                </a:cxn>
              </a:cxnLst>
              <a:rect l="0" t="0" r="r" b="b"/>
              <a:pathLst>
                <a:path w="55" h="55">
                  <a:moveTo>
                    <a:pt x="28" y="54"/>
                  </a:moveTo>
                  <a:cubicBezTo>
                    <a:pt x="14" y="55"/>
                    <a:pt x="1" y="43"/>
                    <a:pt x="1" y="28"/>
                  </a:cubicBezTo>
                  <a:cubicBezTo>
                    <a:pt x="0" y="13"/>
                    <a:pt x="12" y="1"/>
                    <a:pt x="27" y="1"/>
                  </a:cubicBezTo>
                  <a:cubicBezTo>
                    <a:pt x="42" y="0"/>
                    <a:pt x="54" y="12"/>
                    <a:pt x="54" y="27"/>
                  </a:cubicBezTo>
                  <a:cubicBezTo>
                    <a:pt x="55" y="41"/>
                    <a:pt x="43" y="54"/>
                    <a:pt x="28" y="54"/>
                  </a:cubicBezTo>
                  <a:close/>
                </a:path>
              </a:pathLst>
            </a:custGeom>
            <a:solidFill>
              <a:srgbClr val="62CAF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Freeform 515"/>
            <p:cNvSpPr>
              <a:spLocks/>
            </p:cNvSpPr>
            <p:nvPr userDrawn="1"/>
          </p:nvSpPr>
          <p:spPr bwMode="auto">
            <a:xfrm>
              <a:off x="5925" y="2938"/>
              <a:ext cx="101" cy="99"/>
            </a:xfrm>
            <a:custGeom>
              <a:avLst/>
              <a:gdLst>
                <a:gd name="T0" fmla="*/ 55 w 60"/>
                <a:gd name="T1" fmla="*/ 37 h 59"/>
                <a:gd name="T2" fmla="*/ 22 w 60"/>
                <a:gd name="T3" fmla="*/ 55 h 59"/>
                <a:gd name="T4" fmla="*/ 4 w 60"/>
                <a:gd name="T5" fmla="*/ 22 h 59"/>
                <a:gd name="T6" fmla="*/ 38 w 60"/>
                <a:gd name="T7" fmla="*/ 4 h 59"/>
                <a:gd name="T8" fmla="*/ 55 w 60"/>
                <a:gd name="T9" fmla="*/ 37 h 59"/>
              </a:gdLst>
              <a:ahLst/>
              <a:cxnLst>
                <a:cxn ang="0">
                  <a:pos x="T0" y="T1"/>
                </a:cxn>
                <a:cxn ang="0">
                  <a:pos x="T2" y="T3"/>
                </a:cxn>
                <a:cxn ang="0">
                  <a:pos x="T4" y="T5"/>
                </a:cxn>
                <a:cxn ang="0">
                  <a:pos x="T6" y="T7"/>
                </a:cxn>
                <a:cxn ang="0">
                  <a:pos x="T8" y="T9"/>
                </a:cxn>
              </a:cxnLst>
              <a:rect l="0" t="0" r="r" b="b"/>
              <a:pathLst>
                <a:path w="60" h="59">
                  <a:moveTo>
                    <a:pt x="55" y="37"/>
                  </a:moveTo>
                  <a:cubicBezTo>
                    <a:pt x="51" y="52"/>
                    <a:pt x="36" y="59"/>
                    <a:pt x="22" y="55"/>
                  </a:cubicBezTo>
                  <a:cubicBezTo>
                    <a:pt x="8" y="51"/>
                    <a:pt x="0" y="36"/>
                    <a:pt x="4" y="22"/>
                  </a:cubicBezTo>
                  <a:cubicBezTo>
                    <a:pt x="8" y="7"/>
                    <a:pt x="23" y="0"/>
                    <a:pt x="38" y="4"/>
                  </a:cubicBezTo>
                  <a:cubicBezTo>
                    <a:pt x="52" y="8"/>
                    <a:pt x="60" y="23"/>
                    <a:pt x="55" y="37"/>
                  </a:cubicBezTo>
                  <a:close/>
                </a:path>
              </a:pathLst>
            </a:custGeom>
            <a:solidFill>
              <a:srgbClr val="62CAF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Freeform 516"/>
            <p:cNvSpPr>
              <a:spLocks/>
            </p:cNvSpPr>
            <p:nvPr userDrawn="1"/>
          </p:nvSpPr>
          <p:spPr bwMode="auto">
            <a:xfrm>
              <a:off x="889" y="1810"/>
              <a:ext cx="101" cy="101"/>
            </a:xfrm>
            <a:custGeom>
              <a:avLst/>
              <a:gdLst>
                <a:gd name="T0" fmla="*/ 55 w 60"/>
                <a:gd name="T1" fmla="*/ 38 h 60"/>
                <a:gd name="T2" fmla="*/ 22 w 60"/>
                <a:gd name="T3" fmla="*/ 55 h 60"/>
                <a:gd name="T4" fmla="*/ 4 w 60"/>
                <a:gd name="T5" fmla="*/ 22 h 60"/>
                <a:gd name="T6" fmla="*/ 38 w 60"/>
                <a:gd name="T7" fmla="*/ 4 h 60"/>
                <a:gd name="T8" fmla="*/ 55 w 60"/>
                <a:gd name="T9" fmla="*/ 38 h 60"/>
              </a:gdLst>
              <a:ahLst/>
              <a:cxnLst>
                <a:cxn ang="0">
                  <a:pos x="T0" y="T1"/>
                </a:cxn>
                <a:cxn ang="0">
                  <a:pos x="T2" y="T3"/>
                </a:cxn>
                <a:cxn ang="0">
                  <a:pos x="T4" y="T5"/>
                </a:cxn>
                <a:cxn ang="0">
                  <a:pos x="T6" y="T7"/>
                </a:cxn>
                <a:cxn ang="0">
                  <a:pos x="T8" y="T9"/>
                </a:cxn>
              </a:cxnLst>
              <a:rect l="0" t="0" r="r" b="b"/>
              <a:pathLst>
                <a:path w="60" h="60">
                  <a:moveTo>
                    <a:pt x="55" y="38"/>
                  </a:moveTo>
                  <a:cubicBezTo>
                    <a:pt x="51" y="52"/>
                    <a:pt x="36" y="60"/>
                    <a:pt x="22" y="55"/>
                  </a:cubicBezTo>
                  <a:cubicBezTo>
                    <a:pt x="8" y="51"/>
                    <a:pt x="0" y="36"/>
                    <a:pt x="4" y="22"/>
                  </a:cubicBezTo>
                  <a:cubicBezTo>
                    <a:pt x="9" y="8"/>
                    <a:pt x="24" y="0"/>
                    <a:pt x="38" y="4"/>
                  </a:cubicBezTo>
                  <a:cubicBezTo>
                    <a:pt x="52" y="8"/>
                    <a:pt x="60" y="23"/>
                    <a:pt x="55" y="38"/>
                  </a:cubicBezTo>
                  <a:close/>
                </a:path>
              </a:pathLst>
            </a:custGeom>
            <a:solidFill>
              <a:srgbClr val="62CAF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 name="Freeform 517"/>
            <p:cNvSpPr>
              <a:spLocks/>
            </p:cNvSpPr>
            <p:nvPr userDrawn="1"/>
          </p:nvSpPr>
          <p:spPr bwMode="auto">
            <a:xfrm>
              <a:off x="1292" y="808"/>
              <a:ext cx="102" cy="103"/>
            </a:xfrm>
            <a:custGeom>
              <a:avLst/>
              <a:gdLst>
                <a:gd name="T0" fmla="*/ 54 w 61"/>
                <a:gd name="T1" fmla="*/ 43 h 61"/>
                <a:gd name="T2" fmla="*/ 18 w 61"/>
                <a:gd name="T3" fmla="*/ 54 h 61"/>
                <a:gd name="T4" fmla="*/ 7 w 61"/>
                <a:gd name="T5" fmla="*/ 17 h 61"/>
                <a:gd name="T6" fmla="*/ 44 w 61"/>
                <a:gd name="T7" fmla="*/ 7 h 61"/>
                <a:gd name="T8" fmla="*/ 54 w 61"/>
                <a:gd name="T9" fmla="*/ 43 h 61"/>
              </a:gdLst>
              <a:ahLst/>
              <a:cxnLst>
                <a:cxn ang="0">
                  <a:pos x="T0" y="T1"/>
                </a:cxn>
                <a:cxn ang="0">
                  <a:pos x="T2" y="T3"/>
                </a:cxn>
                <a:cxn ang="0">
                  <a:pos x="T4" y="T5"/>
                </a:cxn>
                <a:cxn ang="0">
                  <a:pos x="T6" y="T7"/>
                </a:cxn>
                <a:cxn ang="0">
                  <a:pos x="T8" y="T9"/>
                </a:cxn>
              </a:cxnLst>
              <a:rect l="0" t="0" r="r" b="b"/>
              <a:pathLst>
                <a:path w="61" h="61">
                  <a:moveTo>
                    <a:pt x="54" y="43"/>
                  </a:moveTo>
                  <a:cubicBezTo>
                    <a:pt x="47" y="56"/>
                    <a:pt x="31" y="61"/>
                    <a:pt x="18" y="54"/>
                  </a:cubicBezTo>
                  <a:cubicBezTo>
                    <a:pt x="5" y="46"/>
                    <a:pt x="0" y="30"/>
                    <a:pt x="7" y="17"/>
                  </a:cubicBezTo>
                  <a:cubicBezTo>
                    <a:pt x="15" y="4"/>
                    <a:pt x="31" y="0"/>
                    <a:pt x="44" y="7"/>
                  </a:cubicBezTo>
                  <a:cubicBezTo>
                    <a:pt x="57" y="14"/>
                    <a:pt x="61" y="30"/>
                    <a:pt x="54" y="43"/>
                  </a:cubicBezTo>
                  <a:close/>
                </a:path>
              </a:pathLst>
            </a:custGeom>
            <a:solidFill>
              <a:srgbClr val="62CAF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 name="Freeform 518"/>
            <p:cNvSpPr>
              <a:spLocks/>
            </p:cNvSpPr>
            <p:nvPr userDrawn="1"/>
          </p:nvSpPr>
          <p:spPr bwMode="auto">
            <a:xfrm>
              <a:off x="530" y="2869"/>
              <a:ext cx="90" cy="91"/>
            </a:xfrm>
            <a:custGeom>
              <a:avLst/>
              <a:gdLst>
                <a:gd name="T0" fmla="*/ 28 w 54"/>
                <a:gd name="T1" fmla="*/ 54 h 54"/>
                <a:gd name="T2" fmla="*/ 0 w 54"/>
                <a:gd name="T3" fmla="*/ 28 h 54"/>
                <a:gd name="T4" fmla="*/ 26 w 54"/>
                <a:gd name="T5" fmla="*/ 0 h 54"/>
                <a:gd name="T6" fmla="*/ 54 w 54"/>
                <a:gd name="T7" fmla="*/ 26 h 54"/>
                <a:gd name="T8" fmla="*/ 28 w 54"/>
                <a:gd name="T9" fmla="*/ 54 h 54"/>
              </a:gdLst>
              <a:ahLst/>
              <a:cxnLst>
                <a:cxn ang="0">
                  <a:pos x="T0" y="T1"/>
                </a:cxn>
                <a:cxn ang="0">
                  <a:pos x="T2" y="T3"/>
                </a:cxn>
                <a:cxn ang="0">
                  <a:pos x="T4" y="T5"/>
                </a:cxn>
                <a:cxn ang="0">
                  <a:pos x="T6" y="T7"/>
                </a:cxn>
                <a:cxn ang="0">
                  <a:pos x="T8" y="T9"/>
                </a:cxn>
              </a:cxnLst>
              <a:rect l="0" t="0" r="r" b="b"/>
              <a:pathLst>
                <a:path w="54" h="54">
                  <a:moveTo>
                    <a:pt x="28" y="54"/>
                  </a:moveTo>
                  <a:cubicBezTo>
                    <a:pt x="13" y="54"/>
                    <a:pt x="1" y="42"/>
                    <a:pt x="0" y="28"/>
                  </a:cubicBezTo>
                  <a:cubicBezTo>
                    <a:pt x="0" y="13"/>
                    <a:pt x="11" y="0"/>
                    <a:pt x="26" y="0"/>
                  </a:cubicBezTo>
                  <a:cubicBezTo>
                    <a:pt x="41" y="0"/>
                    <a:pt x="53" y="11"/>
                    <a:pt x="54" y="26"/>
                  </a:cubicBezTo>
                  <a:cubicBezTo>
                    <a:pt x="54" y="41"/>
                    <a:pt x="42" y="53"/>
                    <a:pt x="28" y="54"/>
                  </a:cubicBezTo>
                  <a:close/>
                </a:path>
              </a:pathLst>
            </a:custGeom>
            <a:solidFill>
              <a:srgbClr val="62CAF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 name="Freeform 519"/>
            <p:cNvSpPr>
              <a:spLocks/>
            </p:cNvSpPr>
            <p:nvPr userDrawn="1"/>
          </p:nvSpPr>
          <p:spPr bwMode="auto">
            <a:xfrm>
              <a:off x="8009" y="2119"/>
              <a:ext cx="99" cy="101"/>
            </a:xfrm>
            <a:custGeom>
              <a:avLst/>
              <a:gdLst>
                <a:gd name="T0" fmla="*/ 55 w 59"/>
                <a:gd name="T1" fmla="*/ 38 h 60"/>
                <a:gd name="T2" fmla="*/ 22 w 59"/>
                <a:gd name="T3" fmla="*/ 56 h 60"/>
                <a:gd name="T4" fmla="*/ 4 w 59"/>
                <a:gd name="T5" fmla="*/ 22 h 60"/>
                <a:gd name="T6" fmla="*/ 37 w 59"/>
                <a:gd name="T7" fmla="*/ 5 h 60"/>
                <a:gd name="T8" fmla="*/ 55 w 59"/>
                <a:gd name="T9" fmla="*/ 38 h 60"/>
              </a:gdLst>
              <a:ahLst/>
              <a:cxnLst>
                <a:cxn ang="0">
                  <a:pos x="T0" y="T1"/>
                </a:cxn>
                <a:cxn ang="0">
                  <a:pos x="T2" y="T3"/>
                </a:cxn>
                <a:cxn ang="0">
                  <a:pos x="T4" y="T5"/>
                </a:cxn>
                <a:cxn ang="0">
                  <a:pos x="T6" y="T7"/>
                </a:cxn>
                <a:cxn ang="0">
                  <a:pos x="T8" y="T9"/>
                </a:cxn>
              </a:cxnLst>
              <a:rect l="0" t="0" r="r" b="b"/>
              <a:pathLst>
                <a:path w="59" h="60">
                  <a:moveTo>
                    <a:pt x="55" y="38"/>
                  </a:moveTo>
                  <a:cubicBezTo>
                    <a:pt x="51" y="52"/>
                    <a:pt x="36" y="60"/>
                    <a:pt x="22" y="56"/>
                  </a:cubicBezTo>
                  <a:cubicBezTo>
                    <a:pt x="7" y="52"/>
                    <a:pt x="0" y="37"/>
                    <a:pt x="4" y="22"/>
                  </a:cubicBezTo>
                  <a:cubicBezTo>
                    <a:pt x="8" y="8"/>
                    <a:pt x="23" y="0"/>
                    <a:pt x="37" y="5"/>
                  </a:cubicBezTo>
                  <a:cubicBezTo>
                    <a:pt x="52" y="9"/>
                    <a:pt x="59" y="24"/>
                    <a:pt x="55" y="38"/>
                  </a:cubicBezTo>
                  <a:close/>
                </a:path>
              </a:pathLst>
            </a:custGeom>
            <a:solidFill>
              <a:srgbClr val="62CAF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4" name="Freeform 520"/>
            <p:cNvSpPr>
              <a:spLocks/>
            </p:cNvSpPr>
            <p:nvPr userDrawn="1"/>
          </p:nvSpPr>
          <p:spPr bwMode="auto">
            <a:xfrm>
              <a:off x="6617" y="578"/>
              <a:ext cx="91" cy="92"/>
            </a:xfrm>
            <a:custGeom>
              <a:avLst/>
              <a:gdLst>
                <a:gd name="T0" fmla="*/ 27 w 54"/>
                <a:gd name="T1" fmla="*/ 54 h 55"/>
                <a:gd name="T2" fmla="*/ 0 w 54"/>
                <a:gd name="T3" fmla="*/ 28 h 55"/>
                <a:gd name="T4" fmla="*/ 26 w 54"/>
                <a:gd name="T5" fmla="*/ 1 h 55"/>
                <a:gd name="T6" fmla="*/ 53 w 54"/>
                <a:gd name="T7" fmla="*/ 27 h 55"/>
                <a:gd name="T8" fmla="*/ 27 w 54"/>
                <a:gd name="T9" fmla="*/ 54 h 55"/>
              </a:gdLst>
              <a:ahLst/>
              <a:cxnLst>
                <a:cxn ang="0">
                  <a:pos x="T0" y="T1"/>
                </a:cxn>
                <a:cxn ang="0">
                  <a:pos x="T2" y="T3"/>
                </a:cxn>
                <a:cxn ang="0">
                  <a:pos x="T4" y="T5"/>
                </a:cxn>
                <a:cxn ang="0">
                  <a:pos x="T6" y="T7"/>
                </a:cxn>
                <a:cxn ang="0">
                  <a:pos x="T8" y="T9"/>
                </a:cxn>
              </a:cxnLst>
              <a:rect l="0" t="0" r="r" b="b"/>
              <a:pathLst>
                <a:path w="54" h="55">
                  <a:moveTo>
                    <a:pt x="27" y="54"/>
                  </a:moveTo>
                  <a:cubicBezTo>
                    <a:pt x="13" y="55"/>
                    <a:pt x="0" y="43"/>
                    <a:pt x="0" y="28"/>
                  </a:cubicBezTo>
                  <a:cubicBezTo>
                    <a:pt x="0" y="13"/>
                    <a:pt x="11" y="1"/>
                    <a:pt x="26" y="1"/>
                  </a:cubicBezTo>
                  <a:cubicBezTo>
                    <a:pt x="41" y="0"/>
                    <a:pt x="53" y="12"/>
                    <a:pt x="53" y="27"/>
                  </a:cubicBezTo>
                  <a:cubicBezTo>
                    <a:pt x="54" y="41"/>
                    <a:pt x="42" y="54"/>
                    <a:pt x="27" y="54"/>
                  </a:cubicBezTo>
                  <a:close/>
                </a:path>
              </a:pathLst>
            </a:custGeom>
            <a:solidFill>
              <a:srgbClr val="62CAF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 name="Freeform 521"/>
            <p:cNvSpPr>
              <a:spLocks/>
            </p:cNvSpPr>
            <p:nvPr userDrawn="1"/>
          </p:nvSpPr>
          <p:spPr bwMode="auto">
            <a:xfrm>
              <a:off x="4055" y="2318"/>
              <a:ext cx="161" cy="304"/>
            </a:xfrm>
            <a:custGeom>
              <a:avLst/>
              <a:gdLst>
                <a:gd name="T0" fmla="*/ 0 w 96"/>
                <a:gd name="T1" fmla="*/ 2 h 181"/>
                <a:gd name="T2" fmla="*/ 91 w 96"/>
                <a:gd name="T3" fmla="*/ 181 h 181"/>
                <a:gd name="T4" fmla="*/ 96 w 96"/>
                <a:gd name="T5" fmla="*/ 179 h 181"/>
                <a:gd name="T6" fmla="*/ 5 w 96"/>
                <a:gd name="T7" fmla="*/ 0 h 181"/>
                <a:gd name="T8" fmla="*/ 0 w 96"/>
                <a:gd name="T9" fmla="*/ 2 h 181"/>
              </a:gdLst>
              <a:ahLst/>
              <a:cxnLst>
                <a:cxn ang="0">
                  <a:pos x="T0" y="T1"/>
                </a:cxn>
                <a:cxn ang="0">
                  <a:pos x="T2" y="T3"/>
                </a:cxn>
                <a:cxn ang="0">
                  <a:pos x="T4" y="T5"/>
                </a:cxn>
                <a:cxn ang="0">
                  <a:pos x="T6" y="T7"/>
                </a:cxn>
                <a:cxn ang="0">
                  <a:pos x="T8" y="T9"/>
                </a:cxn>
              </a:cxnLst>
              <a:rect l="0" t="0" r="r" b="b"/>
              <a:pathLst>
                <a:path w="96" h="181">
                  <a:moveTo>
                    <a:pt x="0" y="2"/>
                  </a:moveTo>
                  <a:cubicBezTo>
                    <a:pt x="91" y="181"/>
                    <a:pt x="91" y="181"/>
                    <a:pt x="91" y="181"/>
                  </a:cubicBezTo>
                  <a:cubicBezTo>
                    <a:pt x="96" y="179"/>
                    <a:pt x="96" y="179"/>
                    <a:pt x="96" y="179"/>
                  </a:cubicBezTo>
                  <a:cubicBezTo>
                    <a:pt x="5" y="0"/>
                    <a:pt x="5" y="0"/>
                    <a:pt x="5" y="0"/>
                  </a:cubicBezTo>
                  <a:cubicBezTo>
                    <a:pt x="3" y="1"/>
                    <a:pt x="2" y="1"/>
                    <a:pt x="0" y="2"/>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 name="Freeform 522"/>
            <p:cNvSpPr>
              <a:spLocks/>
            </p:cNvSpPr>
            <p:nvPr userDrawn="1"/>
          </p:nvSpPr>
          <p:spPr bwMode="auto">
            <a:xfrm>
              <a:off x="3986" y="2181"/>
              <a:ext cx="52" cy="89"/>
            </a:xfrm>
            <a:custGeom>
              <a:avLst/>
              <a:gdLst>
                <a:gd name="T0" fmla="*/ 31 w 31"/>
                <a:gd name="T1" fmla="*/ 51 h 53"/>
                <a:gd name="T2" fmla="*/ 5 w 31"/>
                <a:gd name="T3" fmla="*/ 0 h 53"/>
                <a:gd name="T4" fmla="*/ 0 w 31"/>
                <a:gd name="T5" fmla="*/ 2 h 53"/>
                <a:gd name="T6" fmla="*/ 26 w 31"/>
                <a:gd name="T7" fmla="*/ 53 h 53"/>
                <a:gd name="T8" fmla="*/ 31 w 31"/>
                <a:gd name="T9" fmla="*/ 51 h 53"/>
              </a:gdLst>
              <a:ahLst/>
              <a:cxnLst>
                <a:cxn ang="0">
                  <a:pos x="T0" y="T1"/>
                </a:cxn>
                <a:cxn ang="0">
                  <a:pos x="T2" y="T3"/>
                </a:cxn>
                <a:cxn ang="0">
                  <a:pos x="T4" y="T5"/>
                </a:cxn>
                <a:cxn ang="0">
                  <a:pos x="T6" y="T7"/>
                </a:cxn>
                <a:cxn ang="0">
                  <a:pos x="T8" y="T9"/>
                </a:cxn>
              </a:cxnLst>
              <a:rect l="0" t="0" r="r" b="b"/>
              <a:pathLst>
                <a:path w="31" h="53">
                  <a:moveTo>
                    <a:pt x="31" y="51"/>
                  </a:moveTo>
                  <a:cubicBezTo>
                    <a:pt x="5" y="0"/>
                    <a:pt x="5" y="0"/>
                    <a:pt x="5" y="0"/>
                  </a:cubicBezTo>
                  <a:cubicBezTo>
                    <a:pt x="0" y="2"/>
                    <a:pt x="0" y="2"/>
                    <a:pt x="0" y="2"/>
                  </a:cubicBezTo>
                  <a:cubicBezTo>
                    <a:pt x="26" y="53"/>
                    <a:pt x="26" y="53"/>
                    <a:pt x="26" y="53"/>
                  </a:cubicBezTo>
                  <a:cubicBezTo>
                    <a:pt x="28" y="53"/>
                    <a:pt x="29" y="52"/>
                    <a:pt x="31" y="51"/>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 name="Freeform 523"/>
            <p:cNvSpPr>
              <a:spLocks/>
            </p:cNvSpPr>
            <p:nvPr userDrawn="1"/>
          </p:nvSpPr>
          <p:spPr bwMode="auto">
            <a:xfrm>
              <a:off x="4389" y="1170"/>
              <a:ext cx="1034" cy="403"/>
            </a:xfrm>
            <a:custGeom>
              <a:avLst/>
              <a:gdLst>
                <a:gd name="T0" fmla="*/ 1 w 616"/>
                <a:gd name="T1" fmla="*/ 240 h 240"/>
                <a:gd name="T2" fmla="*/ 616 w 616"/>
                <a:gd name="T3" fmla="*/ 4 h 240"/>
                <a:gd name="T4" fmla="*/ 614 w 616"/>
                <a:gd name="T5" fmla="*/ 0 h 240"/>
                <a:gd name="T6" fmla="*/ 0 w 616"/>
                <a:gd name="T7" fmla="*/ 235 h 240"/>
                <a:gd name="T8" fmla="*/ 1 w 616"/>
                <a:gd name="T9" fmla="*/ 240 h 240"/>
              </a:gdLst>
              <a:ahLst/>
              <a:cxnLst>
                <a:cxn ang="0">
                  <a:pos x="T0" y="T1"/>
                </a:cxn>
                <a:cxn ang="0">
                  <a:pos x="T2" y="T3"/>
                </a:cxn>
                <a:cxn ang="0">
                  <a:pos x="T4" y="T5"/>
                </a:cxn>
                <a:cxn ang="0">
                  <a:pos x="T6" y="T7"/>
                </a:cxn>
                <a:cxn ang="0">
                  <a:pos x="T8" y="T9"/>
                </a:cxn>
              </a:cxnLst>
              <a:rect l="0" t="0" r="r" b="b"/>
              <a:pathLst>
                <a:path w="616" h="240">
                  <a:moveTo>
                    <a:pt x="1" y="240"/>
                  </a:moveTo>
                  <a:cubicBezTo>
                    <a:pt x="616" y="4"/>
                    <a:pt x="616" y="4"/>
                    <a:pt x="616" y="4"/>
                  </a:cubicBezTo>
                  <a:cubicBezTo>
                    <a:pt x="614" y="0"/>
                    <a:pt x="614" y="0"/>
                    <a:pt x="614" y="0"/>
                  </a:cubicBezTo>
                  <a:cubicBezTo>
                    <a:pt x="0" y="235"/>
                    <a:pt x="0" y="235"/>
                    <a:pt x="0" y="235"/>
                  </a:cubicBezTo>
                  <a:cubicBezTo>
                    <a:pt x="0" y="237"/>
                    <a:pt x="1" y="238"/>
                    <a:pt x="1" y="240"/>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 name="Freeform 524"/>
            <p:cNvSpPr>
              <a:spLocks/>
            </p:cNvSpPr>
            <p:nvPr userDrawn="1"/>
          </p:nvSpPr>
          <p:spPr bwMode="auto">
            <a:xfrm>
              <a:off x="4257" y="1585"/>
              <a:ext cx="82" cy="38"/>
            </a:xfrm>
            <a:custGeom>
              <a:avLst/>
              <a:gdLst>
                <a:gd name="T0" fmla="*/ 48 w 49"/>
                <a:gd name="T1" fmla="*/ 0 h 23"/>
                <a:gd name="T2" fmla="*/ 0 w 49"/>
                <a:gd name="T3" fmla="*/ 18 h 23"/>
                <a:gd name="T4" fmla="*/ 2 w 49"/>
                <a:gd name="T5" fmla="*/ 23 h 23"/>
                <a:gd name="T6" fmla="*/ 49 w 49"/>
                <a:gd name="T7" fmla="*/ 5 h 23"/>
                <a:gd name="T8" fmla="*/ 48 w 49"/>
                <a:gd name="T9" fmla="*/ 0 h 23"/>
              </a:gdLst>
              <a:ahLst/>
              <a:cxnLst>
                <a:cxn ang="0">
                  <a:pos x="T0" y="T1"/>
                </a:cxn>
                <a:cxn ang="0">
                  <a:pos x="T2" y="T3"/>
                </a:cxn>
                <a:cxn ang="0">
                  <a:pos x="T4" y="T5"/>
                </a:cxn>
                <a:cxn ang="0">
                  <a:pos x="T6" y="T7"/>
                </a:cxn>
                <a:cxn ang="0">
                  <a:pos x="T8" y="T9"/>
                </a:cxn>
              </a:cxnLst>
              <a:rect l="0" t="0" r="r" b="b"/>
              <a:pathLst>
                <a:path w="49" h="23">
                  <a:moveTo>
                    <a:pt x="48" y="0"/>
                  </a:moveTo>
                  <a:cubicBezTo>
                    <a:pt x="0" y="18"/>
                    <a:pt x="0" y="18"/>
                    <a:pt x="0" y="18"/>
                  </a:cubicBezTo>
                  <a:cubicBezTo>
                    <a:pt x="2" y="23"/>
                    <a:pt x="2" y="23"/>
                    <a:pt x="2" y="23"/>
                  </a:cubicBezTo>
                  <a:cubicBezTo>
                    <a:pt x="49" y="5"/>
                    <a:pt x="49" y="5"/>
                    <a:pt x="49" y="5"/>
                  </a:cubicBezTo>
                  <a:cubicBezTo>
                    <a:pt x="49" y="3"/>
                    <a:pt x="48" y="2"/>
                    <a:pt x="48" y="0"/>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 name="Freeform 525"/>
            <p:cNvSpPr>
              <a:spLocks/>
            </p:cNvSpPr>
            <p:nvPr userDrawn="1"/>
          </p:nvSpPr>
          <p:spPr bwMode="auto">
            <a:xfrm>
              <a:off x="4147" y="923"/>
              <a:ext cx="217" cy="353"/>
            </a:xfrm>
            <a:custGeom>
              <a:avLst/>
              <a:gdLst>
                <a:gd name="T0" fmla="*/ 4 w 129"/>
                <a:gd name="T1" fmla="*/ 210 h 210"/>
                <a:gd name="T2" fmla="*/ 129 w 129"/>
                <a:gd name="T3" fmla="*/ 2 h 210"/>
                <a:gd name="T4" fmla="*/ 125 w 129"/>
                <a:gd name="T5" fmla="*/ 0 h 210"/>
                <a:gd name="T6" fmla="*/ 0 w 129"/>
                <a:gd name="T7" fmla="*/ 207 h 210"/>
                <a:gd name="T8" fmla="*/ 4 w 129"/>
                <a:gd name="T9" fmla="*/ 210 h 210"/>
              </a:gdLst>
              <a:ahLst/>
              <a:cxnLst>
                <a:cxn ang="0">
                  <a:pos x="T0" y="T1"/>
                </a:cxn>
                <a:cxn ang="0">
                  <a:pos x="T2" y="T3"/>
                </a:cxn>
                <a:cxn ang="0">
                  <a:pos x="T4" y="T5"/>
                </a:cxn>
                <a:cxn ang="0">
                  <a:pos x="T6" y="T7"/>
                </a:cxn>
                <a:cxn ang="0">
                  <a:pos x="T8" y="T9"/>
                </a:cxn>
              </a:cxnLst>
              <a:rect l="0" t="0" r="r" b="b"/>
              <a:pathLst>
                <a:path w="129" h="210">
                  <a:moveTo>
                    <a:pt x="4" y="210"/>
                  </a:moveTo>
                  <a:cubicBezTo>
                    <a:pt x="129" y="2"/>
                    <a:pt x="129" y="2"/>
                    <a:pt x="129" y="2"/>
                  </a:cubicBezTo>
                  <a:cubicBezTo>
                    <a:pt x="125" y="0"/>
                    <a:pt x="125" y="0"/>
                    <a:pt x="125" y="0"/>
                  </a:cubicBezTo>
                  <a:cubicBezTo>
                    <a:pt x="0" y="207"/>
                    <a:pt x="0" y="207"/>
                    <a:pt x="0" y="207"/>
                  </a:cubicBezTo>
                  <a:cubicBezTo>
                    <a:pt x="1" y="208"/>
                    <a:pt x="2" y="209"/>
                    <a:pt x="4" y="210"/>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 name="Freeform 526"/>
            <p:cNvSpPr>
              <a:spLocks/>
            </p:cNvSpPr>
            <p:nvPr userDrawn="1"/>
          </p:nvSpPr>
          <p:spPr bwMode="auto">
            <a:xfrm>
              <a:off x="4104" y="1319"/>
              <a:ext cx="20" cy="25"/>
            </a:xfrm>
            <a:custGeom>
              <a:avLst/>
              <a:gdLst>
                <a:gd name="T0" fmla="*/ 8 w 12"/>
                <a:gd name="T1" fmla="*/ 0 h 15"/>
                <a:gd name="T2" fmla="*/ 0 w 12"/>
                <a:gd name="T3" fmla="*/ 12 h 15"/>
                <a:gd name="T4" fmla="*/ 5 w 12"/>
                <a:gd name="T5" fmla="*/ 15 h 15"/>
                <a:gd name="T6" fmla="*/ 12 w 12"/>
                <a:gd name="T7" fmla="*/ 2 h 15"/>
                <a:gd name="T8" fmla="*/ 8 w 12"/>
                <a:gd name="T9" fmla="*/ 0 h 15"/>
              </a:gdLst>
              <a:ahLst/>
              <a:cxnLst>
                <a:cxn ang="0">
                  <a:pos x="T0" y="T1"/>
                </a:cxn>
                <a:cxn ang="0">
                  <a:pos x="T2" y="T3"/>
                </a:cxn>
                <a:cxn ang="0">
                  <a:pos x="T4" y="T5"/>
                </a:cxn>
                <a:cxn ang="0">
                  <a:pos x="T6" y="T7"/>
                </a:cxn>
                <a:cxn ang="0">
                  <a:pos x="T8" y="T9"/>
                </a:cxn>
              </a:cxnLst>
              <a:rect l="0" t="0" r="r" b="b"/>
              <a:pathLst>
                <a:path w="12" h="15">
                  <a:moveTo>
                    <a:pt x="8" y="0"/>
                  </a:moveTo>
                  <a:cubicBezTo>
                    <a:pt x="0" y="12"/>
                    <a:pt x="0" y="12"/>
                    <a:pt x="0" y="12"/>
                  </a:cubicBezTo>
                  <a:cubicBezTo>
                    <a:pt x="5" y="15"/>
                    <a:pt x="5" y="15"/>
                    <a:pt x="5" y="15"/>
                  </a:cubicBezTo>
                  <a:cubicBezTo>
                    <a:pt x="12" y="2"/>
                    <a:pt x="12" y="2"/>
                    <a:pt x="12" y="2"/>
                  </a:cubicBezTo>
                  <a:cubicBezTo>
                    <a:pt x="11" y="1"/>
                    <a:pt x="10" y="0"/>
                    <a:pt x="8" y="0"/>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 name="Freeform 527"/>
            <p:cNvSpPr>
              <a:spLocks/>
            </p:cNvSpPr>
            <p:nvPr userDrawn="1"/>
          </p:nvSpPr>
          <p:spPr bwMode="auto">
            <a:xfrm>
              <a:off x="3340" y="1951"/>
              <a:ext cx="131" cy="37"/>
            </a:xfrm>
            <a:custGeom>
              <a:avLst/>
              <a:gdLst>
                <a:gd name="T0" fmla="*/ 1 w 78"/>
                <a:gd name="T1" fmla="*/ 22 h 22"/>
                <a:gd name="T2" fmla="*/ 78 w 78"/>
                <a:gd name="T3" fmla="*/ 4 h 22"/>
                <a:gd name="T4" fmla="*/ 77 w 78"/>
                <a:gd name="T5" fmla="*/ 0 h 22"/>
                <a:gd name="T6" fmla="*/ 0 w 78"/>
                <a:gd name="T7" fmla="*/ 17 h 22"/>
                <a:gd name="T8" fmla="*/ 1 w 78"/>
                <a:gd name="T9" fmla="*/ 22 h 22"/>
              </a:gdLst>
              <a:ahLst/>
              <a:cxnLst>
                <a:cxn ang="0">
                  <a:pos x="T0" y="T1"/>
                </a:cxn>
                <a:cxn ang="0">
                  <a:pos x="T2" y="T3"/>
                </a:cxn>
                <a:cxn ang="0">
                  <a:pos x="T4" y="T5"/>
                </a:cxn>
                <a:cxn ang="0">
                  <a:pos x="T6" y="T7"/>
                </a:cxn>
                <a:cxn ang="0">
                  <a:pos x="T8" y="T9"/>
                </a:cxn>
              </a:cxnLst>
              <a:rect l="0" t="0" r="r" b="b"/>
              <a:pathLst>
                <a:path w="78" h="22">
                  <a:moveTo>
                    <a:pt x="1" y="22"/>
                  </a:moveTo>
                  <a:cubicBezTo>
                    <a:pt x="78" y="4"/>
                    <a:pt x="78" y="4"/>
                    <a:pt x="78" y="4"/>
                  </a:cubicBezTo>
                  <a:cubicBezTo>
                    <a:pt x="77" y="0"/>
                    <a:pt x="77" y="0"/>
                    <a:pt x="77" y="0"/>
                  </a:cubicBezTo>
                  <a:cubicBezTo>
                    <a:pt x="0" y="17"/>
                    <a:pt x="0" y="17"/>
                    <a:pt x="0" y="17"/>
                  </a:cubicBezTo>
                  <a:cubicBezTo>
                    <a:pt x="0" y="19"/>
                    <a:pt x="1" y="20"/>
                    <a:pt x="1" y="22"/>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2" name="Freeform 528"/>
            <p:cNvSpPr>
              <a:spLocks/>
            </p:cNvSpPr>
            <p:nvPr userDrawn="1"/>
          </p:nvSpPr>
          <p:spPr bwMode="auto">
            <a:xfrm>
              <a:off x="2811" y="1993"/>
              <a:ext cx="475" cy="116"/>
            </a:xfrm>
            <a:custGeom>
              <a:avLst/>
              <a:gdLst>
                <a:gd name="T0" fmla="*/ 282 w 283"/>
                <a:gd name="T1" fmla="*/ 0 h 69"/>
                <a:gd name="T2" fmla="*/ 0 w 283"/>
                <a:gd name="T3" fmla="*/ 64 h 69"/>
                <a:gd name="T4" fmla="*/ 2 w 283"/>
                <a:gd name="T5" fmla="*/ 69 h 69"/>
                <a:gd name="T6" fmla="*/ 283 w 283"/>
                <a:gd name="T7" fmla="*/ 4 h 69"/>
                <a:gd name="T8" fmla="*/ 282 w 283"/>
                <a:gd name="T9" fmla="*/ 0 h 69"/>
              </a:gdLst>
              <a:ahLst/>
              <a:cxnLst>
                <a:cxn ang="0">
                  <a:pos x="T0" y="T1"/>
                </a:cxn>
                <a:cxn ang="0">
                  <a:pos x="T2" y="T3"/>
                </a:cxn>
                <a:cxn ang="0">
                  <a:pos x="T4" y="T5"/>
                </a:cxn>
                <a:cxn ang="0">
                  <a:pos x="T6" y="T7"/>
                </a:cxn>
                <a:cxn ang="0">
                  <a:pos x="T8" y="T9"/>
                </a:cxn>
              </a:cxnLst>
              <a:rect l="0" t="0" r="r" b="b"/>
              <a:pathLst>
                <a:path w="283" h="69">
                  <a:moveTo>
                    <a:pt x="282" y="0"/>
                  </a:moveTo>
                  <a:cubicBezTo>
                    <a:pt x="0" y="64"/>
                    <a:pt x="0" y="64"/>
                    <a:pt x="0" y="64"/>
                  </a:cubicBezTo>
                  <a:cubicBezTo>
                    <a:pt x="2" y="69"/>
                    <a:pt x="2" y="69"/>
                    <a:pt x="2" y="69"/>
                  </a:cubicBezTo>
                  <a:cubicBezTo>
                    <a:pt x="283" y="4"/>
                    <a:pt x="283" y="4"/>
                    <a:pt x="283" y="4"/>
                  </a:cubicBezTo>
                  <a:cubicBezTo>
                    <a:pt x="283" y="3"/>
                    <a:pt x="282" y="1"/>
                    <a:pt x="282" y="0"/>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 name="Freeform 529"/>
            <p:cNvSpPr>
              <a:spLocks/>
            </p:cNvSpPr>
            <p:nvPr userDrawn="1"/>
          </p:nvSpPr>
          <p:spPr bwMode="auto">
            <a:xfrm>
              <a:off x="5378" y="1126"/>
              <a:ext cx="91" cy="91"/>
            </a:xfrm>
            <a:custGeom>
              <a:avLst/>
              <a:gdLst>
                <a:gd name="T0" fmla="*/ 28 w 54"/>
                <a:gd name="T1" fmla="*/ 54 h 54"/>
                <a:gd name="T2" fmla="*/ 0 w 54"/>
                <a:gd name="T3" fmla="*/ 28 h 54"/>
                <a:gd name="T4" fmla="*/ 26 w 54"/>
                <a:gd name="T5" fmla="*/ 0 h 54"/>
                <a:gd name="T6" fmla="*/ 54 w 54"/>
                <a:gd name="T7" fmla="*/ 26 h 54"/>
                <a:gd name="T8" fmla="*/ 28 w 54"/>
                <a:gd name="T9" fmla="*/ 54 h 54"/>
              </a:gdLst>
              <a:ahLst/>
              <a:cxnLst>
                <a:cxn ang="0">
                  <a:pos x="T0" y="T1"/>
                </a:cxn>
                <a:cxn ang="0">
                  <a:pos x="T2" y="T3"/>
                </a:cxn>
                <a:cxn ang="0">
                  <a:pos x="T4" y="T5"/>
                </a:cxn>
                <a:cxn ang="0">
                  <a:pos x="T6" y="T7"/>
                </a:cxn>
                <a:cxn ang="0">
                  <a:pos x="T8" y="T9"/>
                </a:cxn>
              </a:cxnLst>
              <a:rect l="0" t="0" r="r" b="b"/>
              <a:pathLst>
                <a:path w="54" h="54">
                  <a:moveTo>
                    <a:pt x="28" y="54"/>
                  </a:moveTo>
                  <a:cubicBezTo>
                    <a:pt x="13" y="54"/>
                    <a:pt x="1" y="43"/>
                    <a:pt x="0" y="28"/>
                  </a:cubicBezTo>
                  <a:cubicBezTo>
                    <a:pt x="0" y="13"/>
                    <a:pt x="11" y="1"/>
                    <a:pt x="26" y="0"/>
                  </a:cubicBezTo>
                  <a:cubicBezTo>
                    <a:pt x="41" y="0"/>
                    <a:pt x="53" y="11"/>
                    <a:pt x="54" y="26"/>
                  </a:cubicBezTo>
                  <a:cubicBezTo>
                    <a:pt x="54" y="41"/>
                    <a:pt x="43" y="53"/>
                    <a:pt x="28" y="54"/>
                  </a:cubicBezTo>
                  <a:close/>
                </a:path>
              </a:pathLst>
            </a:custGeom>
            <a:solidFill>
              <a:srgbClr val="62CAF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03791861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160" userDrawn="1">
          <p15:clr>
            <a:srgbClr val="FBAE40"/>
          </p15:clr>
        </p15:guide>
        <p15:guide id="2" pos="3839"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Thank You dark">
    <p:bg>
      <p:bgPr>
        <a:solidFill>
          <a:schemeClr val="tx2"/>
        </a:solidFill>
        <a:effectLst/>
      </p:bgPr>
    </p:bg>
    <p:spTree>
      <p:nvGrpSpPr>
        <p:cNvPr id="1" name=""/>
        <p:cNvGrpSpPr/>
        <p:nvPr/>
      </p:nvGrpSpPr>
      <p:grpSpPr>
        <a:xfrm>
          <a:off x="0" y="0"/>
          <a:ext cx="0" cy="0"/>
          <a:chOff x="0" y="0"/>
          <a:chExt cx="0" cy="0"/>
        </a:xfrm>
      </p:grpSpPr>
      <p:sp>
        <p:nvSpPr>
          <p:cNvPr id="5" name="Title 4"/>
          <p:cNvSpPr>
            <a:spLocks noGrp="1"/>
          </p:cNvSpPr>
          <p:nvPr>
            <p:ph type="title" hasCustomPrompt="1"/>
          </p:nvPr>
        </p:nvSpPr>
        <p:spPr bwMode="black">
          <a:xfrm>
            <a:off x="609442" y="4846351"/>
            <a:ext cx="10959363" cy="1340667"/>
          </a:xfrm>
        </p:spPr>
        <p:txBody>
          <a:bodyPr anchor="ctr"/>
          <a:lstStyle>
            <a:lvl1pPr algn="ctr">
              <a:defRPr sz="5300"/>
            </a:lvl1pPr>
          </a:lstStyle>
          <a:p>
            <a:r>
              <a:rPr lang="en-US" dirty="0" smtClean="0"/>
              <a:t>Thank You</a:t>
            </a:r>
            <a:endParaRPr lang="en-US" dirty="0"/>
          </a:p>
        </p:txBody>
      </p:sp>
      <p:grpSp>
        <p:nvGrpSpPr>
          <p:cNvPr id="2" name="Group 4"/>
          <p:cNvGrpSpPr>
            <a:grpSpLocks noChangeAspect="1"/>
          </p:cNvGrpSpPr>
          <p:nvPr userDrawn="1"/>
        </p:nvGrpSpPr>
        <p:grpSpPr bwMode="auto">
          <a:xfrm>
            <a:off x="-1146175" y="-26761"/>
            <a:ext cx="14147800" cy="5208588"/>
            <a:chOff x="-722" y="-10"/>
            <a:chExt cx="8912" cy="3281"/>
          </a:xfrm>
        </p:grpSpPr>
        <p:sp>
          <p:nvSpPr>
            <p:cNvPr id="3" name="AutoShape 3"/>
            <p:cNvSpPr>
              <a:spLocks noChangeAspect="1" noChangeArrowheads="1" noTextEdit="1"/>
            </p:cNvSpPr>
            <p:nvPr userDrawn="1"/>
          </p:nvSpPr>
          <p:spPr bwMode="auto">
            <a:xfrm>
              <a:off x="-722" y="-10"/>
              <a:ext cx="8912" cy="328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4" name="Group 205"/>
            <p:cNvGrpSpPr>
              <a:grpSpLocks/>
            </p:cNvGrpSpPr>
            <p:nvPr userDrawn="1"/>
          </p:nvGrpSpPr>
          <p:grpSpPr bwMode="auto">
            <a:xfrm>
              <a:off x="-720" y="-12"/>
              <a:ext cx="8810" cy="3285"/>
              <a:chOff x="-720" y="-12"/>
              <a:chExt cx="8810" cy="3285"/>
            </a:xfrm>
          </p:grpSpPr>
          <p:sp>
            <p:nvSpPr>
              <p:cNvPr id="334" name="Freeform 5"/>
              <p:cNvSpPr>
                <a:spLocks noEditPoints="1"/>
              </p:cNvSpPr>
              <p:nvPr userDrawn="1"/>
            </p:nvSpPr>
            <p:spPr bwMode="auto">
              <a:xfrm>
                <a:off x="3846" y="1177"/>
                <a:ext cx="510" cy="319"/>
              </a:xfrm>
              <a:custGeom>
                <a:avLst/>
                <a:gdLst>
                  <a:gd name="T0" fmla="*/ 271 w 302"/>
                  <a:gd name="T1" fmla="*/ 189 h 189"/>
                  <a:gd name="T2" fmla="*/ 270 w 302"/>
                  <a:gd name="T3" fmla="*/ 187 h 189"/>
                  <a:gd name="T4" fmla="*/ 2 w 302"/>
                  <a:gd name="T5" fmla="*/ 36 h 189"/>
                  <a:gd name="T6" fmla="*/ 0 w 302"/>
                  <a:gd name="T7" fmla="*/ 36 h 189"/>
                  <a:gd name="T8" fmla="*/ 0 w 302"/>
                  <a:gd name="T9" fmla="*/ 0 h 189"/>
                  <a:gd name="T10" fmla="*/ 2 w 302"/>
                  <a:gd name="T11" fmla="*/ 0 h 189"/>
                  <a:gd name="T12" fmla="*/ 301 w 302"/>
                  <a:gd name="T13" fmla="*/ 168 h 189"/>
                  <a:gd name="T14" fmla="*/ 302 w 302"/>
                  <a:gd name="T15" fmla="*/ 169 h 189"/>
                  <a:gd name="T16" fmla="*/ 271 w 302"/>
                  <a:gd name="T17" fmla="*/ 189 h 189"/>
                  <a:gd name="T18" fmla="*/ 4 w 302"/>
                  <a:gd name="T19" fmla="*/ 33 h 189"/>
                  <a:gd name="T20" fmla="*/ 272 w 302"/>
                  <a:gd name="T21" fmla="*/ 184 h 189"/>
                  <a:gd name="T22" fmla="*/ 297 w 302"/>
                  <a:gd name="T23" fmla="*/ 168 h 189"/>
                  <a:gd name="T24" fmla="*/ 4 w 302"/>
                  <a:gd name="T25" fmla="*/ 3 h 189"/>
                  <a:gd name="T26" fmla="*/ 4 w 302"/>
                  <a:gd name="T27" fmla="*/ 33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2" h="189">
                    <a:moveTo>
                      <a:pt x="271" y="189"/>
                    </a:moveTo>
                    <a:cubicBezTo>
                      <a:pt x="270" y="187"/>
                      <a:pt x="270" y="187"/>
                      <a:pt x="270" y="187"/>
                    </a:cubicBezTo>
                    <a:cubicBezTo>
                      <a:pt x="212" y="94"/>
                      <a:pt x="112" y="37"/>
                      <a:pt x="2" y="36"/>
                    </a:cubicBezTo>
                    <a:cubicBezTo>
                      <a:pt x="0" y="36"/>
                      <a:pt x="0" y="36"/>
                      <a:pt x="0" y="36"/>
                    </a:cubicBezTo>
                    <a:cubicBezTo>
                      <a:pt x="0" y="0"/>
                      <a:pt x="0" y="0"/>
                      <a:pt x="0" y="0"/>
                    </a:cubicBezTo>
                    <a:cubicBezTo>
                      <a:pt x="2" y="0"/>
                      <a:pt x="2" y="0"/>
                      <a:pt x="2" y="0"/>
                    </a:cubicBezTo>
                    <a:cubicBezTo>
                      <a:pt x="125" y="1"/>
                      <a:pt x="237" y="63"/>
                      <a:pt x="301" y="168"/>
                    </a:cubicBezTo>
                    <a:cubicBezTo>
                      <a:pt x="302" y="169"/>
                      <a:pt x="302" y="169"/>
                      <a:pt x="302" y="169"/>
                    </a:cubicBezTo>
                    <a:lnTo>
                      <a:pt x="271" y="189"/>
                    </a:lnTo>
                    <a:close/>
                    <a:moveTo>
                      <a:pt x="4" y="33"/>
                    </a:moveTo>
                    <a:cubicBezTo>
                      <a:pt x="113" y="34"/>
                      <a:pt x="214" y="91"/>
                      <a:pt x="272" y="184"/>
                    </a:cubicBezTo>
                    <a:cubicBezTo>
                      <a:pt x="297" y="168"/>
                      <a:pt x="297" y="168"/>
                      <a:pt x="297" y="168"/>
                    </a:cubicBezTo>
                    <a:cubicBezTo>
                      <a:pt x="233" y="66"/>
                      <a:pt x="124" y="5"/>
                      <a:pt x="4" y="3"/>
                    </a:cubicBezTo>
                    <a:lnTo>
                      <a:pt x="4" y="33"/>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5" name="Freeform 6"/>
              <p:cNvSpPr>
                <a:spLocks noEditPoints="1"/>
              </p:cNvSpPr>
              <p:nvPr userDrawn="1"/>
            </p:nvSpPr>
            <p:spPr bwMode="auto">
              <a:xfrm>
                <a:off x="3357" y="1286"/>
                <a:ext cx="976" cy="974"/>
              </a:xfrm>
              <a:custGeom>
                <a:avLst/>
                <a:gdLst>
                  <a:gd name="T0" fmla="*/ 279 w 578"/>
                  <a:gd name="T1" fmla="*/ 576 h 576"/>
                  <a:gd name="T2" fmla="*/ 327 w 578"/>
                  <a:gd name="T3" fmla="*/ 571 h 576"/>
                  <a:gd name="T4" fmla="*/ 256 w 578"/>
                  <a:gd name="T5" fmla="*/ 572 h 576"/>
                  <a:gd name="T6" fmla="*/ 336 w 578"/>
                  <a:gd name="T7" fmla="*/ 572 h 576"/>
                  <a:gd name="T8" fmla="*/ 358 w 578"/>
                  <a:gd name="T9" fmla="*/ 566 h 576"/>
                  <a:gd name="T10" fmla="*/ 195 w 578"/>
                  <a:gd name="T11" fmla="*/ 559 h 576"/>
                  <a:gd name="T12" fmla="*/ 396 w 578"/>
                  <a:gd name="T13" fmla="*/ 555 h 576"/>
                  <a:gd name="T14" fmla="*/ 187 w 578"/>
                  <a:gd name="T15" fmla="*/ 557 h 576"/>
                  <a:gd name="T16" fmla="*/ 164 w 578"/>
                  <a:gd name="T17" fmla="*/ 548 h 576"/>
                  <a:gd name="T18" fmla="*/ 438 w 578"/>
                  <a:gd name="T19" fmla="*/ 532 h 576"/>
                  <a:gd name="T20" fmla="*/ 145 w 578"/>
                  <a:gd name="T21" fmla="*/ 534 h 576"/>
                  <a:gd name="T22" fmla="*/ 446 w 578"/>
                  <a:gd name="T23" fmla="*/ 529 h 576"/>
                  <a:gd name="T24" fmla="*/ 465 w 578"/>
                  <a:gd name="T25" fmla="*/ 515 h 576"/>
                  <a:gd name="T26" fmla="*/ 94 w 578"/>
                  <a:gd name="T27" fmla="*/ 498 h 576"/>
                  <a:gd name="T28" fmla="*/ 495 w 578"/>
                  <a:gd name="T29" fmla="*/ 490 h 576"/>
                  <a:gd name="T30" fmla="*/ 88 w 578"/>
                  <a:gd name="T31" fmla="*/ 494 h 576"/>
                  <a:gd name="T32" fmla="*/ 70 w 578"/>
                  <a:gd name="T33" fmla="*/ 476 h 576"/>
                  <a:gd name="T34" fmla="*/ 524 w 578"/>
                  <a:gd name="T35" fmla="*/ 452 h 576"/>
                  <a:gd name="T36" fmla="*/ 57 w 578"/>
                  <a:gd name="T37" fmla="*/ 456 h 576"/>
                  <a:gd name="T38" fmla="*/ 530 w 578"/>
                  <a:gd name="T39" fmla="*/ 446 h 576"/>
                  <a:gd name="T40" fmla="*/ 542 w 578"/>
                  <a:gd name="T41" fmla="*/ 426 h 576"/>
                  <a:gd name="T42" fmla="*/ 25 w 578"/>
                  <a:gd name="T43" fmla="*/ 402 h 576"/>
                  <a:gd name="T44" fmla="*/ 559 w 578"/>
                  <a:gd name="T45" fmla="*/ 391 h 576"/>
                  <a:gd name="T46" fmla="*/ 22 w 578"/>
                  <a:gd name="T47" fmla="*/ 396 h 576"/>
                  <a:gd name="T48" fmla="*/ 13 w 578"/>
                  <a:gd name="T49" fmla="*/ 372 h 576"/>
                  <a:gd name="T50" fmla="*/ 570 w 578"/>
                  <a:gd name="T51" fmla="*/ 345 h 576"/>
                  <a:gd name="T52" fmla="*/ 9 w 578"/>
                  <a:gd name="T53" fmla="*/ 349 h 576"/>
                  <a:gd name="T54" fmla="*/ 573 w 578"/>
                  <a:gd name="T55" fmla="*/ 337 h 576"/>
                  <a:gd name="T56" fmla="*/ 576 w 578"/>
                  <a:gd name="T57" fmla="*/ 313 h 576"/>
                  <a:gd name="T58" fmla="*/ 1 w 578"/>
                  <a:gd name="T59" fmla="*/ 287 h 576"/>
                  <a:gd name="T60" fmla="*/ 576 w 578"/>
                  <a:gd name="T61" fmla="*/ 274 h 576"/>
                  <a:gd name="T62" fmla="*/ 2 w 578"/>
                  <a:gd name="T63" fmla="*/ 263 h 576"/>
                  <a:gd name="T64" fmla="*/ 576 w 578"/>
                  <a:gd name="T65" fmla="*/ 266 h 576"/>
                  <a:gd name="T66" fmla="*/ 573 w 578"/>
                  <a:gd name="T67" fmla="*/ 242 h 576"/>
                  <a:gd name="T68" fmla="*/ 6 w 578"/>
                  <a:gd name="T69" fmla="*/ 231 h 576"/>
                  <a:gd name="T70" fmla="*/ 566 w 578"/>
                  <a:gd name="T71" fmla="*/ 204 h 576"/>
                  <a:gd name="T72" fmla="*/ 14 w 578"/>
                  <a:gd name="T73" fmla="*/ 209 h 576"/>
                  <a:gd name="T74" fmla="*/ 20 w 578"/>
                  <a:gd name="T75" fmla="*/ 187 h 576"/>
                  <a:gd name="T76" fmla="*/ 546 w 578"/>
                  <a:gd name="T77" fmla="*/ 161 h 576"/>
                  <a:gd name="T78" fmla="*/ 37 w 578"/>
                  <a:gd name="T79" fmla="*/ 150 h 576"/>
                  <a:gd name="T80" fmla="*/ 543 w 578"/>
                  <a:gd name="T81" fmla="*/ 153 h 576"/>
                  <a:gd name="T82" fmla="*/ 530 w 578"/>
                  <a:gd name="T83" fmla="*/ 132 h 576"/>
                  <a:gd name="T84" fmla="*/ 53 w 578"/>
                  <a:gd name="T85" fmla="*/ 122 h 576"/>
                  <a:gd name="T86" fmla="*/ 508 w 578"/>
                  <a:gd name="T87" fmla="*/ 100 h 576"/>
                  <a:gd name="T88" fmla="*/ 69 w 578"/>
                  <a:gd name="T89" fmla="*/ 105 h 576"/>
                  <a:gd name="T90" fmla="*/ 84 w 578"/>
                  <a:gd name="T91" fmla="*/ 88 h 576"/>
                  <a:gd name="T92" fmla="*/ 473 w 578"/>
                  <a:gd name="T93" fmla="*/ 69 h 576"/>
                  <a:gd name="T94" fmla="*/ 113 w 578"/>
                  <a:gd name="T95" fmla="*/ 61 h 576"/>
                  <a:gd name="T96" fmla="*/ 467 w 578"/>
                  <a:gd name="T97" fmla="*/ 63 h 576"/>
                  <a:gd name="T98" fmla="*/ 447 w 578"/>
                  <a:gd name="T99" fmla="*/ 49 h 576"/>
                  <a:gd name="T100" fmla="*/ 139 w 578"/>
                  <a:gd name="T101" fmla="*/ 42 h 576"/>
                  <a:gd name="T102" fmla="*/ 414 w 578"/>
                  <a:gd name="T103" fmla="*/ 28 h 576"/>
                  <a:gd name="T104" fmla="*/ 161 w 578"/>
                  <a:gd name="T105" fmla="*/ 32 h 576"/>
                  <a:gd name="T106" fmla="*/ 183 w 578"/>
                  <a:gd name="T107" fmla="*/ 23 h 576"/>
                  <a:gd name="T108" fmla="*/ 369 w 578"/>
                  <a:gd name="T109" fmla="*/ 14 h 576"/>
                  <a:gd name="T110" fmla="*/ 220 w 578"/>
                  <a:gd name="T111" fmla="*/ 10 h 576"/>
                  <a:gd name="T112" fmla="*/ 361 w 578"/>
                  <a:gd name="T113" fmla="*/ 10 h 576"/>
                  <a:gd name="T114" fmla="*/ 337 w 578"/>
                  <a:gd name="T115" fmla="*/ 6 h 576"/>
                  <a:gd name="T116" fmla="*/ 251 w 578"/>
                  <a:gd name="T117" fmla="*/ 3 h 576"/>
                  <a:gd name="T118" fmla="*/ 299 w 578"/>
                  <a:gd name="T119" fmla="*/ 0 h 576"/>
                  <a:gd name="T120" fmla="*/ 290 w 578"/>
                  <a:gd name="T121" fmla="*/ 2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8" h="576">
                    <a:moveTo>
                      <a:pt x="289" y="576"/>
                    </a:moveTo>
                    <a:cubicBezTo>
                      <a:pt x="289" y="576"/>
                      <a:pt x="288" y="575"/>
                      <a:pt x="288" y="575"/>
                    </a:cubicBezTo>
                    <a:cubicBezTo>
                      <a:pt x="288" y="574"/>
                      <a:pt x="288" y="573"/>
                      <a:pt x="289" y="573"/>
                    </a:cubicBezTo>
                    <a:cubicBezTo>
                      <a:pt x="289" y="573"/>
                      <a:pt x="289" y="573"/>
                      <a:pt x="289" y="573"/>
                    </a:cubicBezTo>
                    <a:cubicBezTo>
                      <a:pt x="294" y="573"/>
                      <a:pt x="298" y="573"/>
                      <a:pt x="303" y="573"/>
                    </a:cubicBezTo>
                    <a:cubicBezTo>
                      <a:pt x="304" y="573"/>
                      <a:pt x="304" y="574"/>
                      <a:pt x="304" y="574"/>
                    </a:cubicBezTo>
                    <a:cubicBezTo>
                      <a:pt x="304" y="575"/>
                      <a:pt x="304" y="575"/>
                      <a:pt x="303" y="575"/>
                    </a:cubicBezTo>
                    <a:cubicBezTo>
                      <a:pt x="299" y="576"/>
                      <a:pt x="294" y="576"/>
                      <a:pt x="289" y="576"/>
                    </a:cubicBezTo>
                    <a:close/>
                    <a:moveTo>
                      <a:pt x="279" y="576"/>
                    </a:moveTo>
                    <a:cubicBezTo>
                      <a:pt x="279" y="576"/>
                      <a:pt x="279" y="576"/>
                      <a:pt x="279" y="576"/>
                    </a:cubicBezTo>
                    <a:cubicBezTo>
                      <a:pt x="275" y="575"/>
                      <a:pt x="270" y="575"/>
                      <a:pt x="265" y="575"/>
                    </a:cubicBezTo>
                    <a:cubicBezTo>
                      <a:pt x="264" y="575"/>
                      <a:pt x="264" y="574"/>
                      <a:pt x="264" y="574"/>
                    </a:cubicBezTo>
                    <a:cubicBezTo>
                      <a:pt x="264" y="573"/>
                      <a:pt x="265" y="572"/>
                      <a:pt x="265" y="572"/>
                    </a:cubicBezTo>
                    <a:cubicBezTo>
                      <a:pt x="270" y="573"/>
                      <a:pt x="275" y="573"/>
                      <a:pt x="280" y="573"/>
                    </a:cubicBezTo>
                    <a:cubicBezTo>
                      <a:pt x="280" y="573"/>
                      <a:pt x="281" y="574"/>
                      <a:pt x="281" y="574"/>
                    </a:cubicBezTo>
                    <a:cubicBezTo>
                      <a:pt x="281" y="575"/>
                      <a:pt x="280" y="576"/>
                      <a:pt x="279" y="576"/>
                    </a:cubicBezTo>
                    <a:close/>
                    <a:moveTo>
                      <a:pt x="313" y="575"/>
                    </a:moveTo>
                    <a:cubicBezTo>
                      <a:pt x="312" y="575"/>
                      <a:pt x="312" y="574"/>
                      <a:pt x="311" y="574"/>
                    </a:cubicBezTo>
                    <a:cubicBezTo>
                      <a:pt x="311" y="573"/>
                      <a:pt x="312" y="573"/>
                      <a:pt x="313" y="572"/>
                    </a:cubicBezTo>
                    <a:cubicBezTo>
                      <a:pt x="317" y="572"/>
                      <a:pt x="322" y="572"/>
                      <a:pt x="327" y="571"/>
                    </a:cubicBezTo>
                    <a:cubicBezTo>
                      <a:pt x="327" y="571"/>
                      <a:pt x="328" y="571"/>
                      <a:pt x="328" y="572"/>
                    </a:cubicBezTo>
                    <a:cubicBezTo>
                      <a:pt x="328" y="573"/>
                      <a:pt x="328" y="573"/>
                      <a:pt x="327" y="573"/>
                    </a:cubicBezTo>
                    <a:cubicBezTo>
                      <a:pt x="322" y="574"/>
                      <a:pt x="318" y="574"/>
                      <a:pt x="313" y="575"/>
                    </a:cubicBezTo>
                    <a:cubicBezTo>
                      <a:pt x="313" y="575"/>
                      <a:pt x="313" y="575"/>
                      <a:pt x="313" y="575"/>
                    </a:cubicBezTo>
                    <a:close/>
                    <a:moveTo>
                      <a:pt x="256" y="574"/>
                    </a:moveTo>
                    <a:cubicBezTo>
                      <a:pt x="256" y="574"/>
                      <a:pt x="256" y="574"/>
                      <a:pt x="256" y="574"/>
                    </a:cubicBezTo>
                    <a:cubicBezTo>
                      <a:pt x="251" y="573"/>
                      <a:pt x="246" y="573"/>
                      <a:pt x="241" y="572"/>
                    </a:cubicBezTo>
                    <a:cubicBezTo>
                      <a:pt x="241" y="572"/>
                      <a:pt x="240" y="571"/>
                      <a:pt x="241" y="571"/>
                    </a:cubicBezTo>
                    <a:cubicBezTo>
                      <a:pt x="241" y="570"/>
                      <a:pt x="241" y="569"/>
                      <a:pt x="242" y="570"/>
                    </a:cubicBezTo>
                    <a:cubicBezTo>
                      <a:pt x="247" y="570"/>
                      <a:pt x="251" y="571"/>
                      <a:pt x="256" y="572"/>
                    </a:cubicBezTo>
                    <a:cubicBezTo>
                      <a:pt x="257" y="572"/>
                      <a:pt x="257" y="572"/>
                      <a:pt x="257" y="573"/>
                    </a:cubicBezTo>
                    <a:cubicBezTo>
                      <a:pt x="257" y="573"/>
                      <a:pt x="256" y="574"/>
                      <a:pt x="256" y="574"/>
                    </a:cubicBezTo>
                    <a:close/>
                    <a:moveTo>
                      <a:pt x="336" y="572"/>
                    </a:moveTo>
                    <a:cubicBezTo>
                      <a:pt x="336" y="572"/>
                      <a:pt x="335" y="572"/>
                      <a:pt x="335" y="571"/>
                    </a:cubicBezTo>
                    <a:cubicBezTo>
                      <a:pt x="335" y="570"/>
                      <a:pt x="335" y="570"/>
                      <a:pt x="336" y="570"/>
                    </a:cubicBezTo>
                    <a:cubicBezTo>
                      <a:pt x="341" y="569"/>
                      <a:pt x="345" y="568"/>
                      <a:pt x="350" y="567"/>
                    </a:cubicBezTo>
                    <a:cubicBezTo>
                      <a:pt x="351" y="567"/>
                      <a:pt x="351" y="567"/>
                      <a:pt x="351" y="568"/>
                    </a:cubicBezTo>
                    <a:cubicBezTo>
                      <a:pt x="352" y="569"/>
                      <a:pt x="351" y="569"/>
                      <a:pt x="350" y="569"/>
                    </a:cubicBezTo>
                    <a:cubicBezTo>
                      <a:pt x="346" y="570"/>
                      <a:pt x="341" y="571"/>
                      <a:pt x="336" y="572"/>
                    </a:cubicBezTo>
                    <a:cubicBezTo>
                      <a:pt x="336" y="572"/>
                      <a:pt x="336" y="572"/>
                      <a:pt x="336" y="572"/>
                    </a:cubicBezTo>
                    <a:close/>
                    <a:moveTo>
                      <a:pt x="232" y="570"/>
                    </a:moveTo>
                    <a:cubicBezTo>
                      <a:pt x="232" y="570"/>
                      <a:pt x="232" y="570"/>
                      <a:pt x="232" y="570"/>
                    </a:cubicBezTo>
                    <a:cubicBezTo>
                      <a:pt x="227" y="569"/>
                      <a:pt x="223" y="568"/>
                      <a:pt x="218" y="567"/>
                    </a:cubicBezTo>
                    <a:cubicBezTo>
                      <a:pt x="218" y="567"/>
                      <a:pt x="217" y="566"/>
                      <a:pt x="217" y="566"/>
                    </a:cubicBezTo>
                    <a:cubicBezTo>
                      <a:pt x="217" y="565"/>
                      <a:pt x="218" y="565"/>
                      <a:pt x="219" y="565"/>
                    </a:cubicBezTo>
                    <a:cubicBezTo>
                      <a:pt x="223" y="566"/>
                      <a:pt x="228" y="567"/>
                      <a:pt x="233" y="568"/>
                    </a:cubicBezTo>
                    <a:cubicBezTo>
                      <a:pt x="233" y="568"/>
                      <a:pt x="234" y="569"/>
                      <a:pt x="234" y="569"/>
                    </a:cubicBezTo>
                    <a:cubicBezTo>
                      <a:pt x="233" y="570"/>
                      <a:pt x="233" y="570"/>
                      <a:pt x="232" y="570"/>
                    </a:cubicBezTo>
                    <a:close/>
                    <a:moveTo>
                      <a:pt x="359" y="567"/>
                    </a:moveTo>
                    <a:cubicBezTo>
                      <a:pt x="359" y="567"/>
                      <a:pt x="358" y="567"/>
                      <a:pt x="358" y="566"/>
                    </a:cubicBezTo>
                    <a:cubicBezTo>
                      <a:pt x="358" y="566"/>
                      <a:pt x="359" y="565"/>
                      <a:pt x="359" y="565"/>
                    </a:cubicBezTo>
                    <a:cubicBezTo>
                      <a:pt x="364" y="564"/>
                      <a:pt x="368" y="562"/>
                      <a:pt x="373" y="561"/>
                    </a:cubicBezTo>
                    <a:cubicBezTo>
                      <a:pt x="374" y="561"/>
                      <a:pt x="374" y="561"/>
                      <a:pt x="374" y="562"/>
                    </a:cubicBezTo>
                    <a:cubicBezTo>
                      <a:pt x="375" y="562"/>
                      <a:pt x="374" y="563"/>
                      <a:pt x="374" y="563"/>
                    </a:cubicBezTo>
                    <a:cubicBezTo>
                      <a:pt x="369" y="565"/>
                      <a:pt x="364" y="566"/>
                      <a:pt x="360" y="567"/>
                    </a:cubicBezTo>
                    <a:cubicBezTo>
                      <a:pt x="360" y="567"/>
                      <a:pt x="360" y="567"/>
                      <a:pt x="359" y="567"/>
                    </a:cubicBezTo>
                    <a:close/>
                    <a:moveTo>
                      <a:pt x="209" y="565"/>
                    </a:moveTo>
                    <a:cubicBezTo>
                      <a:pt x="209" y="565"/>
                      <a:pt x="209" y="565"/>
                      <a:pt x="209" y="565"/>
                    </a:cubicBezTo>
                    <a:cubicBezTo>
                      <a:pt x="204" y="563"/>
                      <a:pt x="200" y="562"/>
                      <a:pt x="195" y="560"/>
                    </a:cubicBezTo>
                    <a:cubicBezTo>
                      <a:pt x="195" y="560"/>
                      <a:pt x="194" y="559"/>
                      <a:pt x="195" y="559"/>
                    </a:cubicBezTo>
                    <a:cubicBezTo>
                      <a:pt x="195" y="558"/>
                      <a:pt x="195" y="558"/>
                      <a:pt x="196" y="558"/>
                    </a:cubicBezTo>
                    <a:cubicBezTo>
                      <a:pt x="201" y="560"/>
                      <a:pt x="205" y="561"/>
                      <a:pt x="210" y="562"/>
                    </a:cubicBezTo>
                    <a:cubicBezTo>
                      <a:pt x="210" y="562"/>
                      <a:pt x="211" y="563"/>
                      <a:pt x="210" y="564"/>
                    </a:cubicBezTo>
                    <a:cubicBezTo>
                      <a:pt x="210" y="564"/>
                      <a:pt x="210" y="565"/>
                      <a:pt x="209" y="565"/>
                    </a:cubicBezTo>
                    <a:close/>
                    <a:moveTo>
                      <a:pt x="382" y="560"/>
                    </a:moveTo>
                    <a:cubicBezTo>
                      <a:pt x="382" y="560"/>
                      <a:pt x="381" y="560"/>
                      <a:pt x="381" y="560"/>
                    </a:cubicBezTo>
                    <a:cubicBezTo>
                      <a:pt x="381" y="559"/>
                      <a:pt x="381" y="558"/>
                      <a:pt x="382" y="558"/>
                    </a:cubicBezTo>
                    <a:cubicBezTo>
                      <a:pt x="386" y="557"/>
                      <a:pt x="391" y="555"/>
                      <a:pt x="395" y="553"/>
                    </a:cubicBezTo>
                    <a:cubicBezTo>
                      <a:pt x="396" y="553"/>
                      <a:pt x="397" y="553"/>
                      <a:pt x="397" y="554"/>
                    </a:cubicBezTo>
                    <a:cubicBezTo>
                      <a:pt x="397" y="554"/>
                      <a:pt x="397" y="555"/>
                      <a:pt x="396" y="555"/>
                    </a:cubicBezTo>
                    <a:cubicBezTo>
                      <a:pt x="392" y="557"/>
                      <a:pt x="387" y="559"/>
                      <a:pt x="383" y="560"/>
                    </a:cubicBezTo>
                    <a:cubicBezTo>
                      <a:pt x="383" y="560"/>
                      <a:pt x="382" y="560"/>
                      <a:pt x="382" y="560"/>
                    </a:cubicBezTo>
                    <a:close/>
                    <a:moveTo>
                      <a:pt x="187" y="557"/>
                    </a:moveTo>
                    <a:cubicBezTo>
                      <a:pt x="187" y="557"/>
                      <a:pt x="186" y="557"/>
                      <a:pt x="186" y="557"/>
                    </a:cubicBezTo>
                    <a:cubicBezTo>
                      <a:pt x="182" y="555"/>
                      <a:pt x="177" y="553"/>
                      <a:pt x="173" y="552"/>
                    </a:cubicBezTo>
                    <a:cubicBezTo>
                      <a:pt x="173" y="551"/>
                      <a:pt x="172" y="551"/>
                      <a:pt x="173" y="550"/>
                    </a:cubicBezTo>
                    <a:cubicBezTo>
                      <a:pt x="173" y="549"/>
                      <a:pt x="173" y="549"/>
                      <a:pt x="174" y="549"/>
                    </a:cubicBezTo>
                    <a:cubicBezTo>
                      <a:pt x="178" y="551"/>
                      <a:pt x="183" y="553"/>
                      <a:pt x="187" y="555"/>
                    </a:cubicBezTo>
                    <a:cubicBezTo>
                      <a:pt x="188" y="555"/>
                      <a:pt x="188" y="556"/>
                      <a:pt x="188" y="556"/>
                    </a:cubicBezTo>
                    <a:cubicBezTo>
                      <a:pt x="188" y="557"/>
                      <a:pt x="187" y="557"/>
                      <a:pt x="187" y="557"/>
                    </a:cubicBezTo>
                    <a:close/>
                    <a:moveTo>
                      <a:pt x="404" y="552"/>
                    </a:moveTo>
                    <a:cubicBezTo>
                      <a:pt x="404" y="552"/>
                      <a:pt x="404" y="552"/>
                      <a:pt x="403" y="551"/>
                    </a:cubicBezTo>
                    <a:cubicBezTo>
                      <a:pt x="403" y="551"/>
                      <a:pt x="403" y="550"/>
                      <a:pt x="404" y="550"/>
                    </a:cubicBezTo>
                    <a:cubicBezTo>
                      <a:pt x="408" y="548"/>
                      <a:pt x="413" y="546"/>
                      <a:pt x="417" y="544"/>
                    </a:cubicBezTo>
                    <a:cubicBezTo>
                      <a:pt x="417" y="543"/>
                      <a:pt x="418" y="543"/>
                      <a:pt x="418" y="544"/>
                    </a:cubicBezTo>
                    <a:cubicBezTo>
                      <a:pt x="419" y="545"/>
                      <a:pt x="419" y="545"/>
                      <a:pt x="418" y="546"/>
                    </a:cubicBezTo>
                    <a:cubicBezTo>
                      <a:pt x="414" y="548"/>
                      <a:pt x="409" y="550"/>
                      <a:pt x="405" y="552"/>
                    </a:cubicBezTo>
                    <a:cubicBezTo>
                      <a:pt x="405" y="552"/>
                      <a:pt x="405" y="552"/>
                      <a:pt x="404" y="552"/>
                    </a:cubicBezTo>
                    <a:close/>
                    <a:moveTo>
                      <a:pt x="165" y="548"/>
                    </a:moveTo>
                    <a:cubicBezTo>
                      <a:pt x="165" y="548"/>
                      <a:pt x="165" y="548"/>
                      <a:pt x="164" y="548"/>
                    </a:cubicBezTo>
                    <a:cubicBezTo>
                      <a:pt x="160" y="546"/>
                      <a:pt x="156" y="543"/>
                      <a:pt x="152" y="541"/>
                    </a:cubicBezTo>
                    <a:cubicBezTo>
                      <a:pt x="151" y="541"/>
                      <a:pt x="151" y="540"/>
                      <a:pt x="151" y="540"/>
                    </a:cubicBezTo>
                    <a:cubicBezTo>
                      <a:pt x="152" y="539"/>
                      <a:pt x="152" y="539"/>
                      <a:pt x="153" y="539"/>
                    </a:cubicBezTo>
                    <a:cubicBezTo>
                      <a:pt x="157" y="541"/>
                      <a:pt x="161" y="543"/>
                      <a:pt x="166" y="545"/>
                    </a:cubicBezTo>
                    <a:cubicBezTo>
                      <a:pt x="166" y="546"/>
                      <a:pt x="166" y="546"/>
                      <a:pt x="166" y="547"/>
                    </a:cubicBezTo>
                    <a:cubicBezTo>
                      <a:pt x="166" y="547"/>
                      <a:pt x="165" y="548"/>
                      <a:pt x="165" y="548"/>
                    </a:cubicBezTo>
                    <a:close/>
                    <a:moveTo>
                      <a:pt x="426" y="541"/>
                    </a:moveTo>
                    <a:cubicBezTo>
                      <a:pt x="425" y="541"/>
                      <a:pt x="425" y="541"/>
                      <a:pt x="425" y="541"/>
                    </a:cubicBezTo>
                    <a:cubicBezTo>
                      <a:pt x="425" y="540"/>
                      <a:pt x="425" y="540"/>
                      <a:pt x="425" y="539"/>
                    </a:cubicBezTo>
                    <a:cubicBezTo>
                      <a:pt x="429" y="537"/>
                      <a:pt x="434" y="535"/>
                      <a:pt x="438" y="532"/>
                    </a:cubicBezTo>
                    <a:cubicBezTo>
                      <a:pt x="438" y="532"/>
                      <a:pt x="439" y="532"/>
                      <a:pt x="439" y="533"/>
                    </a:cubicBezTo>
                    <a:cubicBezTo>
                      <a:pt x="440" y="533"/>
                      <a:pt x="439" y="534"/>
                      <a:pt x="439" y="534"/>
                    </a:cubicBezTo>
                    <a:cubicBezTo>
                      <a:pt x="435" y="537"/>
                      <a:pt x="431" y="539"/>
                      <a:pt x="426" y="541"/>
                    </a:cubicBezTo>
                    <a:cubicBezTo>
                      <a:pt x="426" y="541"/>
                      <a:pt x="426" y="541"/>
                      <a:pt x="426" y="541"/>
                    </a:cubicBezTo>
                    <a:close/>
                    <a:moveTo>
                      <a:pt x="144" y="537"/>
                    </a:moveTo>
                    <a:cubicBezTo>
                      <a:pt x="144" y="537"/>
                      <a:pt x="144" y="537"/>
                      <a:pt x="143" y="536"/>
                    </a:cubicBezTo>
                    <a:cubicBezTo>
                      <a:pt x="139" y="534"/>
                      <a:pt x="135" y="532"/>
                      <a:pt x="131" y="529"/>
                    </a:cubicBezTo>
                    <a:cubicBezTo>
                      <a:pt x="131" y="529"/>
                      <a:pt x="131" y="528"/>
                      <a:pt x="131" y="527"/>
                    </a:cubicBezTo>
                    <a:cubicBezTo>
                      <a:pt x="131" y="527"/>
                      <a:pt x="132" y="527"/>
                      <a:pt x="133" y="527"/>
                    </a:cubicBezTo>
                    <a:cubicBezTo>
                      <a:pt x="137" y="530"/>
                      <a:pt x="141" y="532"/>
                      <a:pt x="145" y="534"/>
                    </a:cubicBezTo>
                    <a:cubicBezTo>
                      <a:pt x="145" y="535"/>
                      <a:pt x="145" y="535"/>
                      <a:pt x="145" y="536"/>
                    </a:cubicBezTo>
                    <a:cubicBezTo>
                      <a:pt x="145" y="536"/>
                      <a:pt x="144" y="537"/>
                      <a:pt x="144" y="537"/>
                    </a:cubicBezTo>
                    <a:close/>
                    <a:moveTo>
                      <a:pt x="446" y="529"/>
                    </a:moveTo>
                    <a:cubicBezTo>
                      <a:pt x="446" y="529"/>
                      <a:pt x="446" y="529"/>
                      <a:pt x="445" y="529"/>
                    </a:cubicBezTo>
                    <a:cubicBezTo>
                      <a:pt x="445" y="528"/>
                      <a:pt x="445" y="527"/>
                      <a:pt x="446" y="527"/>
                    </a:cubicBezTo>
                    <a:cubicBezTo>
                      <a:pt x="450" y="525"/>
                      <a:pt x="454" y="522"/>
                      <a:pt x="457" y="519"/>
                    </a:cubicBezTo>
                    <a:cubicBezTo>
                      <a:pt x="458" y="519"/>
                      <a:pt x="459" y="519"/>
                      <a:pt x="459" y="519"/>
                    </a:cubicBezTo>
                    <a:cubicBezTo>
                      <a:pt x="459" y="520"/>
                      <a:pt x="459" y="521"/>
                      <a:pt x="459" y="521"/>
                    </a:cubicBezTo>
                    <a:cubicBezTo>
                      <a:pt x="455" y="524"/>
                      <a:pt x="451" y="527"/>
                      <a:pt x="447" y="529"/>
                    </a:cubicBezTo>
                    <a:cubicBezTo>
                      <a:pt x="447" y="529"/>
                      <a:pt x="447" y="529"/>
                      <a:pt x="446" y="529"/>
                    </a:cubicBezTo>
                    <a:close/>
                    <a:moveTo>
                      <a:pt x="124" y="524"/>
                    </a:moveTo>
                    <a:cubicBezTo>
                      <a:pt x="124" y="524"/>
                      <a:pt x="124" y="524"/>
                      <a:pt x="123" y="524"/>
                    </a:cubicBezTo>
                    <a:cubicBezTo>
                      <a:pt x="119" y="521"/>
                      <a:pt x="116" y="518"/>
                      <a:pt x="112" y="515"/>
                    </a:cubicBezTo>
                    <a:cubicBezTo>
                      <a:pt x="111" y="515"/>
                      <a:pt x="111" y="514"/>
                      <a:pt x="112" y="514"/>
                    </a:cubicBezTo>
                    <a:cubicBezTo>
                      <a:pt x="112" y="513"/>
                      <a:pt x="113" y="513"/>
                      <a:pt x="113" y="513"/>
                    </a:cubicBezTo>
                    <a:cubicBezTo>
                      <a:pt x="117" y="516"/>
                      <a:pt x="121" y="519"/>
                      <a:pt x="125" y="522"/>
                    </a:cubicBezTo>
                    <a:cubicBezTo>
                      <a:pt x="125" y="522"/>
                      <a:pt x="125" y="523"/>
                      <a:pt x="125" y="523"/>
                    </a:cubicBezTo>
                    <a:cubicBezTo>
                      <a:pt x="125" y="524"/>
                      <a:pt x="124" y="524"/>
                      <a:pt x="124" y="524"/>
                    </a:cubicBezTo>
                    <a:close/>
                    <a:moveTo>
                      <a:pt x="466" y="516"/>
                    </a:moveTo>
                    <a:cubicBezTo>
                      <a:pt x="465" y="516"/>
                      <a:pt x="465" y="515"/>
                      <a:pt x="465" y="515"/>
                    </a:cubicBezTo>
                    <a:cubicBezTo>
                      <a:pt x="464" y="515"/>
                      <a:pt x="464" y="514"/>
                      <a:pt x="465" y="513"/>
                    </a:cubicBezTo>
                    <a:cubicBezTo>
                      <a:pt x="469" y="511"/>
                      <a:pt x="472" y="508"/>
                      <a:pt x="476" y="504"/>
                    </a:cubicBezTo>
                    <a:cubicBezTo>
                      <a:pt x="476" y="504"/>
                      <a:pt x="477" y="504"/>
                      <a:pt x="478" y="505"/>
                    </a:cubicBezTo>
                    <a:cubicBezTo>
                      <a:pt x="478" y="505"/>
                      <a:pt x="478" y="506"/>
                      <a:pt x="478" y="506"/>
                    </a:cubicBezTo>
                    <a:cubicBezTo>
                      <a:pt x="474" y="509"/>
                      <a:pt x="470" y="512"/>
                      <a:pt x="466" y="515"/>
                    </a:cubicBezTo>
                    <a:cubicBezTo>
                      <a:pt x="466" y="515"/>
                      <a:pt x="466" y="516"/>
                      <a:pt x="466" y="516"/>
                    </a:cubicBezTo>
                    <a:close/>
                    <a:moveTo>
                      <a:pt x="105" y="510"/>
                    </a:moveTo>
                    <a:cubicBezTo>
                      <a:pt x="105" y="510"/>
                      <a:pt x="105" y="509"/>
                      <a:pt x="104" y="509"/>
                    </a:cubicBezTo>
                    <a:cubicBezTo>
                      <a:pt x="101" y="506"/>
                      <a:pt x="97" y="503"/>
                      <a:pt x="94" y="500"/>
                    </a:cubicBezTo>
                    <a:cubicBezTo>
                      <a:pt x="93" y="499"/>
                      <a:pt x="93" y="499"/>
                      <a:pt x="94" y="498"/>
                    </a:cubicBezTo>
                    <a:cubicBezTo>
                      <a:pt x="94" y="498"/>
                      <a:pt x="95" y="498"/>
                      <a:pt x="95" y="498"/>
                    </a:cubicBezTo>
                    <a:cubicBezTo>
                      <a:pt x="99" y="501"/>
                      <a:pt x="102" y="504"/>
                      <a:pt x="106" y="507"/>
                    </a:cubicBezTo>
                    <a:cubicBezTo>
                      <a:pt x="106" y="508"/>
                      <a:pt x="107" y="509"/>
                      <a:pt x="106" y="509"/>
                    </a:cubicBezTo>
                    <a:cubicBezTo>
                      <a:pt x="106" y="509"/>
                      <a:pt x="106" y="510"/>
                      <a:pt x="105" y="510"/>
                    </a:cubicBezTo>
                    <a:close/>
                    <a:moveTo>
                      <a:pt x="484" y="500"/>
                    </a:moveTo>
                    <a:cubicBezTo>
                      <a:pt x="484" y="500"/>
                      <a:pt x="483" y="500"/>
                      <a:pt x="483" y="500"/>
                    </a:cubicBezTo>
                    <a:cubicBezTo>
                      <a:pt x="483" y="499"/>
                      <a:pt x="483" y="499"/>
                      <a:pt x="483" y="498"/>
                    </a:cubicBezTo>
                    <a:cubicBezTo>
                      <a:pt x="487" y="495"/>
                      <a:pt x="490" y="492"/>
                      <a:pt x="493" y="488"/>
                    </a:cubicBezTo>
                    <a:cubicBezTo>
                      <a:pt x="494" y="488"/>
                      <a:pt x="495" y="488"/>
                      <a:pt x="495" y="488"/>
                    </a:cubicBezTo>
                    <a:cubicBezTo>
                      <a:pt x="495" y="489"/>
                      <a:pt x="495" y="490"/>
                      <a:pt x="495" y="490"/>
                    </a:cubicBezTo>
                    <a:cubicBezTo>
                      <a:pt x="492" y="493"/>
                      <a:pt x="488" y="497"/>
                      <a:pt x="485" y="500"/>
                    </a:cubicBezTo>
                    <a:cubicBezTo>
                      <a:pt x="484" y="500"/>
                      <a:pt x="484" y="500"/>
                      <a:pt x="484" y="500"/>
                    </a:cubicBezTo>
                    <a:close/>
                    <a:moveTo>
                      <a:pt x="88" y="494"/>
                    </a:moveTo>
                    <a:cubicBezTo>
                      <a:pt x="87" y="494"/>
                      <a:pt x="87" y="494"/>
                      <a:pt x="87" y="493"/>
                    </a:cubicBezTo>
                    <a:cubicBezTo>
                      <a:pt x="83" y="490"/>
                      <a:pt x="80" y="487"/>
                      <a:pt x="77" y="483"/>
                    </a:cubicBezTo>
                    <a:cubicBezTo>
                      <a:pt x="76" y="483"/>
                      <a:pt x="76" y="482"/>
                      <a:pt x="77" y="481"/>
                    </a:cubicBezTo>
                    <a:cubicBezTo>
                      <a:pt x="77" y="481"/>
                      <a:pt x="78" y="481"/>
                      <a:pt x="79" y="481"/>
                    </a:cubicBezTo>
                    <a:cubicBezTo>
                      <a:pt x="82" y="485"/>
                      <a:pt x="85" y="488"/>
                      <a:pt x="88" y="492"/>
                    </a:cubicBezTo>
                    <a:cubicBezTo>
                      <a:pt x="89" y="492"/>
                      <a:pt x="89" y="493"/>
                      <a:pt x="88" y="493"/>
                    </a:cubicBezTo>
                    <a:cubicBezTo>
                      <a:pt x="88" y="494"/>
                      <a:pt x="88" y="494"/>
                      <a:pt x="88" y="494"/>
                    </a:cubicBezTo>
                    <a:close/>
                    <a:moveTo>
                      <a:pt x="501" y="484"/>
                    </a:moveTo>
                    <a:cubicBezTo>
                      <a:pt x="500" y="484"/>
                      <a:pt x="500" y="483"/>
                      <a:pt x="500" y="483"/>
                    </a:cubicBezTo>
                    <a:cubicBezTo>
                      <a:pt x="499" y="483"/>
                      <a:pt x="499" y="482"/>
                      <a:pt x="500" y="482"/>
                    </a:cubicBezTo>
                    <a:cubicBezTo>
                      <a:pt x="503" y="478"/>
                      <a:pt x="506" y="475"/>
                      <a:pt x="509" y="471"/>
                    </a:cubicBezTo>
                    <a:cubicBezTo>
                      <a:pt x="510" y="470"/>
                      <a:pt x="510" y="470"/>
                      <a:pt x="511" y="471"/>
                    </a:cubicBezTo>
                    <a:cubicBezTo>
                      <a:pt x="511" y="471"/>
                      <a:pt x="511" y="472"/>
                      <a:pt x="511" y="472"/>
                    </a:cubicBezTo>
                    <a:cubicBezTo>
                      <a:pt x="508" y="476"/>
                      <a:pt x="505" y="480"/>
                      <a:pt x="502" y="483"/>
                    </a:cubicBezTo>
                    <a:cubicBezTo>
                      <a:pt x="501" y="483"/>
                      <a:pt x="501" y="484"/>
                      <a:pt x="501" y="484"/>
                    </a:cubicBezTo>
                    <a:close/>
                    <a:moveTo>
                      <a:pt x="71" y="476"/>
                    </a:moveTo>
                    <a:cubicBezTo>
                      <a:pt x="71" y="476"/>
                      <a:pt x="71" y="476"/>
                      <a:pt x="70" y="476"/>
                    </a:cubicBezTo>
                    <a:cubicBezTo>
                      <a:pt x="67" y="472"/>
                      <a:pt x="64" y="469"/>
                      <a:pt x="61" y="465"/>
                    </a:cubicBezTo>
                    <a:cubicBezTo>
                      <a:pt x="61" y="464"/>
                      <a:pt x="61" y="464"/>
                      <a:pt x="61" y="463"/>
                    </a:cubicBezTo>
                    <a:cubicBezTo>
                      <a:pt x="62" y="463"/>
                      <a:pt x="63" y="463"/>
                      <a:pt x="63" y="463"/>
                    </a:cubicBezTo>
                    <a:cubicBezTo>
                      <a:pt x="66" y="467"/>
                      <a:pt x="69" y="471"/>
                      <a:pt x="72" y="474"/>
                    </a:cubicBezTo>
                    <a:cubicBezTo>
                      <a:pt x="73" y="475"/>
                      <a:pt x="73" y="476"/>
                      <a:pt x="72" y="476"/>
                    </a:cubicBezTo>
                    <a:cubicBezTo>
                      <a:pt x="72" y="476"/>
                      <a:pt x="72" y="476"/>
                      <a:pt x="71" y="476"/>
                    </a:cubicBezTo>
                    <a:close/>
                    <a:moveTo>
                      <a:pt x="516" y="466"/>
                    </a:moveTo>
                    <a:cubicBezTo>
                      <a:pt x="516" y="466"/>
                      <a:pt x="516" y="465"/>
                      <a:pt x="515" y="465"/>
                    </a:cubicBezTo>
                    <a:cubicBezTo>
                      <a:pt x="515" y="465"/>
                      <a:pt x="515" y="464"/>
                      <a:pt x="515" y="464"/>
                    </a:cubicBezTo>
                    <a:cubicBezTo>
                      <a:pt x="518" y="460"/>
                      <a:pt x="521" y="456"/>
                      <a:pt x="524" y="452"/>
                    </a:cubicBezTo>
                    <a:cubicBezTo>
                      <a:pt x="524" y="452"/>
                      <a:pt x="525" y="452"/>
                      <a:pt x="525" y="452"/>
                    </a:cubicBezTo>
                    <a:cubicBezTo>
                      <a:pt x="526" y="452"/>
                      <a:pt x="526" y="453"/>
                      <a:pt x="526" y="454"/>
                    </a:cubicBezTo>
                    <a:cubicBezTo>
                      <a:pt x="523" y="457"/>
                      <a:pt x="520" y="461"/>
                      <a:pt x="517" y="465"/>
                    </a:cubicBezTo>
                    <a:cubicBezTo>
                      <a:pt x="517" y="465"/>
                      <a:pt x="516" y="466"/>
                      <a:pt x="516" y="466"/>
                    </a:cubicBezTo>
                    <a:close/>
                    <a:moveTo>
                      <a:pt x="56" y="458"/>
                    </a:moveTo>
                    <a:cubicBezTo>
                      <a:pt x="56" y="458"/>
                      <a:pt x="56" y="458"/>
                      <a:pt x="56" y="457"/>
                    </a:cubicBezTo>
                    <a:cubicBezTo>
                      <a:pt x="53" y="453"/>
                      <a:pt x="50" y="450"/>
                      <a:pt x="47" y="446"/>
                    </a:cubicBezTo>
                    <a:cubicBezTo>
                      <a:pt x="47" y="445"/>
                      <a:pt x="47" y="444"/>
                      <a:pt x="48" y="444"/>
                    </a:cubicBezTo>
                    <a:cubicBezTo>
                      <a:pt x="48" y="444"/>
                      <a:pt x="49" y="444"/>
                      <a:pt x="49" y="444"/>
                    </a:cubicBezTo>
                    <a:cubicBezTo>
                      <a:pt x="52" y="448"/>
                      <a:pt x="55" y="452"/>
                      <a:pt x="57" y="456"/>
                    </a:cubicBezTo>
                    <a:cubicBezTo>
                      <a:pt x="58" y="456"/>
                      <a:pt x="58" y="457"/>
                      <a:pt x="57" y="458"/>
                    </a:cubicBezTo>
                    <a:cubicBezTo>
                      <a:pt x="57" y="458"/>
                      <a:pt x="57" y="458"/>
                      <a:pt x="56" y="458"/>
                    </a:cubicBezTo>
                    <a:close/>
                    <a:moveTo>
                      <a:pt x="530" y="446"/>
                    </a:moveTo>
                    <a:cubicBezTo>
                      <a:pt x="530" y="446"/>
                      <a:pt x="530" y="446"/>
                      <a:pt x="529" y="446"/>
                    </a:cubicBezTo>
                    <a:cubicBezTo>
                      <a:pt x="529" y="446"/>
                      <a:pt x="529" y="445"/>
                      <a:pt x="529" y="444"/>
                    </a:cubicBezTo>
                    <a:cubicBezTo>
                      <a:pt x="532" y="441"/>
                      <a:pt x="534" y="436"/>
                      <a:pt x="537" y="432"/>
                    </a:cubicBezTo>
                    <a:cubicBezTo>
                      <a:pt x="537" y="432"/>
                      <a:pt x="538" y="432"/>
                      <a:pt x="538" y="432"/>
                    </a:cubicBezTo>
                    <a:cubicBezTo>
                      <a:pt x="539" y="432"/>
                      <a:pt x="539" y="433"/>
                      <a:pt x="539" y="434"/>
                    </a:cubicBezTo>
                    <a:cubicBezTo>
                      <a:pt x="536" y="438"/>
                      <a:pt x="534" y="442"/>
                      <a:pt x="531" y="446"/>
                    </a:cubicBezTo>
                    <a:cubicBezTo>
                      <a:pt x="531" y="446"/>
                      <a:pt x="530" y="446"/>
                      <a:pt x="530" y="446"/>
                    </a:cubicBezTo>
                    <a:close/>
                    <a:moveTo>
                      <a:pt x="43" y="438"/>
                    </a:moveTo>
                    <a:cubicBezTo>
                      <a:pt x="43" y="438"/>
                      <a:pt x="42" y="438"/>
                      <a:pt x="42" y="438"/>
                    </a:cubicBezTo>
                    <a:cubicBezTo>
                      <a:pt x="40" y="433"/>
                      <a:pt x="37" y="429"/>
                      <a:pt x="35" y="425"/>
                    </a:cubicBezTo>
                    <a:cubicBezTo>
                      <a:pt x="35" y="425"/>
                      <a:pt x="35" y="424"/>
                      <a:pt x="35" y="424"/>
                    </a:cubicBezTo>
                    <a:cubicBezTo>
                      <a:pt x="36" y="423"/>
                      <a:pt x="37" y="423"/>
                      <a:pt x="37" y="424"/>
                    </a:cubicBezTo>
                    <a:cubicBezTo>
                      <a:pt x="39" y="428"/>
                      <a:pt x="42" y="432"/>
                      <a:pt x="44" y="436"/>
                    </a:cubicBezTo>
                    <a:cubicBezTo>
                      <a:pt x="45" y="437"/>
                      <a:pt x="44" y="438"/>
                      <a:pt x="44" y="438"/>
                    </a:cubicBezTo>
                    <a:cubicBezTo>
                      <a:pt x="44" y="438"/>
                      <a:pt x="43" y="438"/>
                      <a:pt x="43" y="438"/>
                    </a:cubicBezTo>
                    <a:close/>
                    <a:moveTo>
                      <a:pt x="542" y="426"/>
                    </a:moveTo>
                    <a:cubicBezTo>
                      <a:pt x="542" y="426"/>
                      <a:pt x="542" y="426"/>
                      <a:pt x="542" y="426"/>
                    </a:cubicBezTo>
                    <a:cubicBezTo>
                      <a:pt x="541" y="426"/>
                      <a:pt x="541" y="425"/>
                      <a:pt x="541" y="424"/>
                    </a:cubicBezTo>
                    <a:cubicBezTo>
                      <a:pt x="543" y="420"/>
                      <a:pt x="546" y="416"/>
                      <a:pt x="548" y="412"/>
                    </a:cubicBezTo>
                    <a:cubicBezTo>
                      <a:pt x="548" y="411"/>
                      <a:pt x="549" y="411"/>
                      <a:pt x="549" y="411"/>
                    </a:cubicBezTo>
                    <a:cubicBezTo>
                      <a:pt x="550" y="411"/>
                      <a:pt x="550" y="412"/>
                      <a:pt x="550" y="413"/>
                    </a:cubicBezTo>
                    <a:cubicBezTo>
                      <a:pt x="548" y="417"/>
                      <a:pt x="546" y="421"/>
                      <a:pt x="543" y="425"/>
                    </a:cubicBezTo>
                    <a:cubicBezTo>
                      <a:pt x="543" y="426"/>
                      <a:pt x="543" y="426"/>
                      <a:pt x="542" y="426"/>
                    </a:cubicBezTo>
                    <a:close/>
                    <a:moveTo>
                      <a:pt x="32" y="417"/>
                    </a:moveTo>
                    <a:cubicBezTo>
                      <a:pt x="31" y="417"/>
                      <a:pt x="31" y="417"/>
                      <a:pt x="31" y="417"/>
                    </a:cubicBezTo>
                    <a:cubicBezTo>
                      <a:pt x="28" y="412"/>
                      <a:pt x="26" y="408"/>
                      <a:pt x="24" y="404"/>
                    </a:cubicBezTo>
                    <a:cubicBezTo>
                      <a:pt x="24" y="403"/>
                      <a:pt x="24" y="402"/>
                      <a:pt x="25" y="402"/>
                    </a:cubicBezTo>
                    <a:cubicBezTo>
                      <a:pt x="26" y="402"/>
                      <a:pt x="26" y="402"/>
                      <a:pt x="27" y="403"/>
                    </a:cubicBezTo>
                    <a:cubicBezTo>
                      <a:pt x="29" y="407"/>
                      <a:pt x="31" y="411"/>
                      <a:pt x="33" y="416"/>
                    </a:cubicBezTo>
                    <a:cubicBezTo>
                      <a:pt x="33" y="416"/>
                      <a:pt x="33" y="417"/>
                      <a:pt x="32" y="417"/>
                    </a:cubicBezTo>
                    <a:cubicBezTo>
                      <a:pt x="32" y="417"/>
                      <a:pt x="32" y="417"/>
                      <a:pt x="32" y="417"/>
                    </a:cubicBezTo>
                    <a:close/>
                    <a:moveTo>
                      <a:pt x="553" y="405"/>
                    </a:moveTo>
                    <a:cubicBezTo>
                      <a:pt x="553" y="405"/>
                      <a:pt x="552" y="405"/>
                      <a:pt x="552" y="405"/>
                    </a:cubicBezTo>
                    <a:cubicBezTo>
                      <a:pt x="552" y="404"/>
                      <a:pt x="551" y="404"/>
                      <a:pt x="552" y="403"/>
                    </a:cubicBezTo>
                    <a:cubicBezTo>
                      <a:pt x="554" y="399"/>
                      <a:pt x="555" y="394"/>
                      <a:pt x="557" y="390"/>
                    </a:cubicBezTo>
                    <a:cubicBezTo>
                      <a:pt x="557" y="389"/>
                      <a:pt x="558" y="389"/>
                      <a:pt x="559" y="389"/>
                    </a:cubicBezTo>
                    <a:cubicBezTo>
                      <a:pt x="559" y="390"/>
                      <a:pt x="560" y="390"/>
                      <a:pt x="559" y="391"/>
                    </a:cubicBezTo>
                    <a:cubicBezTo>
                      <a:pt x="558" y="395"/>
                      <a:pt x="556" y="400"/>
                      <a:pt x="554" y="404"/>
                    </a:cubicBezTo>
                    <a:cubicBezTo>
                      <a:pt x="554" y="404"/>
                      <a:pt x="553" y="405"/>
                      <a:pt x="553" y="405"/>
                    </a:cubicBezTo>
                    <a:close/>
                    <a:moveTo>
                      <a:pt x="22" y="396"/>
                    </a:moveTo>
                    <a:cubicBezTo>
                      <a:pt x="21" y="396"/>
                      <a:pt x="21" y="395"/>
                      <a:pt x="21" y="395"/>
                    </a:cubicBezTo>
                    <a:cubicBezTo>
                      <a:pt x="19" y="391"/>
                      <a:pt x="17" y="386"/>
                      <a:pt x="16" y="381"/>
                    </a:cubicBezTo>
                    <a:cubicBezTo>
                      <a:pt x="15" y="381"/>
                      <a:pt x="16" y="380"/>
                      <a:pt x="16" y="380"/>
                    </a:cubicBezTo>
                    <a:cubicBezTo>
                      <a:pt x="17" y="380"/>
                      <a:pt x="18" y="380"/>
                      <a:pt x="18" y="381"/>
                    </a:cubicBezTo>
                    <a:cubicBezTo>
                      <a:pt x="19" y="385"/>
                      <a:pt x="21" y="390"/>
                      <a:pt x="23" y="394"/>
                    </a:cubicBezTo>
                    <a:cubicBezTo>
                      <a:pt x="23" y="395"/>
                      <a:pt x="23" y="395"/>
                      <a:pt x="22" y="396"/>
                    </a:cubicBezTo>
                    <a:cubicBezTo>
                      <a:pt x="22" y="396"/>
                      <a:pt x="22" y="396"/>
                      <a:pt x="22" y="396"/>
                    </a:cubicBezTo>
                    <a:close/>
                    <a:moveTo>
                      <a:pt x="561" y="383"/>
                    </a:moveTo>
                    <a:cubicBezTo>
                      <a:pt x="561" y="383"/>
                      <a:pt x="561" y="383"/>
                      <a:pt x="561" y="383"/>
                    </a:cubicBezTo>
                    <a:cubicBezTo>
                      <a:pt x="560" y="382"/>
                      <a:pt x="560" y="382"/>
                      <a:pt x="560" y="381"/>
                    </a:cubicBezTo>
                    <a:cubicBezTo>
                      <a:pt x="562" y="377"/>
                      <a:pt x="563" y="372"/>
                      <a:pt x="565" y="368"/>
                    </a:cubicBezTo>
                    <a:cubicBezTo>
                      <a:pt x="565" y="367"/>
                      <a:pt x="566" y="367"/>
                      <a:pt x="566" y="367"/>
                    </a:cubicBezTo>
                    <a:cubicBezTo>
                      <a:pt x="567" y="367"/>
                      <a:pt x="567" y="368"/>
                      <a:pt x="567" y="368"/>
                    </a:cubicBezTo>
                    <a:cubicBezTo>
                      <a:pt x="566" y="373"/>
                      <a:pt x="564" y="377"/>
                      <a:pt x="563" y="382"/>
                    </a:cubicBezTo>
                    <a:cubicBezTo>
                      <a:pt x="562" y="382"/>
                      <a:pt x="562" y="383"/>
                      <a:pt x="561" y="383"/>
                    </a:cubicBezTo>
                    <a:close/>
                    <a:moveTo>
                      <a:pt x="14" y="373"/>
                    </a:moveTo>
                    <a:cubicBezTo>
                      <a:pt x="13" y="373"/>
                      <a:pt x="13" y="373"/>
                      <a:pt x="13" y="372"/>
                    </a:cubicBezTo>
                    <a:cubicBezTo>
                      <a:pt x="11" y="368"/>
                      <a:pt x="10" y="363"/>
                      <a:pt x="9" y="359"/>
                    </a:cubicBezTo>
                    <a:cubicBezTo>
                      <a:pt x="9" y="358"/>
                      <a:pt x="9" y="357"/>
                      <a:pt x="10" y="357"/>
                    </a:cubicBezTo>
                    <a:cubicBezTo>
                      <a:pt x="10" y="357"/>
                      <a:pt x="11" y="357"/>
                      <a:pt x="11" y="358"/>
                    </a:cubicBezTo>
                    <a:cubicBezTo>
                      <a:pt x="12" y="363"/>
                      <a:pt x="14" y="367"/>
                      <a:pt x="15" y="372"/>
                    </a:cubicBezTo>
                    <a:cubicBezTo>
                      <a:pt x="15" y="372"/>
                      <a:pt x="15" y="373"/>
                      <a:pt x="14" y="373"/>
                    </a:cubicBezTo>
                    <a:cubicBezTo>
                      <a:pt x="14" y="373"/>
                      <a:pt x="14" y="373"/>
                      <a:pt x="14" y="373"/>
                    </a:cubicBezTo>
                    <a:close/>
                    <a:moveTo>
                      <a:pt x="568" y="360"/>
                    </a:moveTo>
                    <a:cubicBezTo>
                      <a:pt x="568" y="360"/>
                      <a:pt x="568" y="360"/>
                      <a:pt x="568" y="360"/>
                    </a:cubicBezTo>
                    <a:cubicBezTo>
                      <a:pt x="567" y="360"/>
                      <a:pt x="567" y="359"/>
                      <a:pt x="567" y="358"/>
                    </a:cubicBezTo>
                    <a:cubicBezTo>
                      <a:pt x="568" y="354"/>
                      <a:pt x="569" y="349"/>
                      <a:pt x="570" y="345"/>
                    </a:cubicBezTo>
                    <a:cubicBezTo>
                      <a:pt x="570" y="344"/>
                      <a:pt x="571" y="344"/>
                      <a:pt x="572" y="344"/>
                    </a:cubicBezTo>
                    <a:cubicBezTo>
                      <a:pt x="572" y="344"/>
                      <a:pt x="573" y="344"/>
                      <a:pt x="573" y="345"/>
                    </a:cubicBezTo>
                    <a:cubicBezTo>
                      <a:pt x="572" y="350"/>
                      <a:pt x="571" y="354"/>
                      <a:pt x="569" y="359"/>
                    </a:cubicBezTo>
                    <a:cubicBezTo>
                      <a:pt x="569" y="360"/>
                      <a:pt x="569" y="360"/>
                      <a:pt x="568" y="360"/>
                    </a:cubicBezTo>
                    <a:close/>
                    <a:moveTo>
                      <a:pt x="8" y="350"/>
                    </a:moveTo>
                    <a:cubicBezTo>
                      <a:pt x="7" y="350"/>
                      <a:pt x="7" y="350"/>
                      <a:pt x="7" y="349"/>
                    </a:cubicBezTo>
                    <a:cubicBezTo>
                      <a:pt x="6" y="345"/>
                      <a:pt x="5" y="340"/>
                      <a:pt x="4" y="335"/>
                    </a:cubicBezTo>
                    <a:cubicBezTo>
                      <a:pt x="4" y="335"/>
                      <a:pt x="4" y="334"/>
                      <a:pt x="5" y="334"/>
                    </a:cubicBezTo>
                    <a:cubicBezTo>
                      <a:pt x="6" y="334"/>
                      <a:pt x="6" y="334"/>
                      <a:pt x="6" y="335"/>
                    </a:cubicBezTo>
                    <a:cubicBezTo>
                      <a:pt x="7" y="340"/>
                      <a:pt x="8" y="344"/>
                      <a:pt x="9" y="349"/>
                    </a:cubicBezTo>
                    <a:cubicBezTo>
                      <a:pt x="9" y="349"/>
                      <a:pt x="9" y="350"/>
                      <a:pt x="8" y="350"/>
                    </a:cubicBezTo>
                    <a:cubicBezTo>
                      <a:pt x="8" y="350"/>
                      <a:pt x="8" y="350"/>
                      <a:pt x="8" y="350"/>
                    </a:cubicBezTo>
                    <a:close/>
                    <a:moveTo>
                      <a:pt x="573" y="337"/>
                    </a:moveTo>
                    <a:cubicBezTo>
                      <a:pt x="573" y="337"/>
                      <a:pt x="573" y="337"/>
                      <a:pt x="573" y="337"/>
                    </a:cubicBezTo>
                    <a:cubicBezTo>
                      <a:pt x="572" y="337"/>
                      <a:pt x="572" y="336"/>
                      <a:pt x="572" y="335"/>
                    </a:cubicBezTo>
                    <a:cubicBezTo>
                      <a:pt x="573" y="331"/>
                      <a:pt x="574" y="326"/>
                      <a:pt x="574" y="321"/>
                    </a:cubicBezTo>
                    <a:cubicBezTo>
                      <a:pt x="574" y="321"/>
                      <a:pt x="575" y="320"/>
                      <a:pt x="575" y="320"/>
                    </a:cubicBezTo>
                    <a:cubicBezTo>
                      <a:pt x="576" y="320"/>
                      <a:pt x="577" y="321"/>
                      <a:pt x="576" y="322"/>
                    </a:cubicBezTo>
                    <a:cubicBezTo>
                      <a:pt x="576" y="326"/>
                      <a:pt x="575" y="331"/>
                      <a:pt x="574" y="336"/>
                    </a:cubicBezTo>
                    <a:cubicBezTo>
                      <a:pt x="574" y="336"/>
                      <a:pt x="574" y="337"/>
                      <a:pt x="573" y="337"/>
                    </a:cubicBezTo>
                    <a:close/>
                    <a:moveTo>
                      <a:pt x="4" y="327"/>
                    </a:moveTo>
                    <a:cubicBezTo>
                      <a:pt x="3" y="327"/>
                      <a:pt x="3" y="326"/>
                      <a:pt x="3" y="326"/>
                    </a:cubicBezTo>
                    <a:cubicBezTo>
                      <a:pt x="2" y="321"/>
                      <a:pt x="1" y="316"/>
                      <a:pt x="1" y="312"/>
                    </a:cubicBezTo>
                    <a:cubicBezTo>
                      <a:pt x="1" y="311"/>
                      <a:pt x="1" y="310"/>
                      <a:pt x="2" y="310"/>
                    </a:cubicBezTo>
                    <a:cubicBezTo>
                      <a:pt x="3" y="310"/>
                      <a:pt x="3" y="311"/>
                      <a:pt x="3" y="311"/>
                    </a:cubicBezTo>
                    <a:cubicBezTo>
                      <a:pt x="4" y="316"/>
                      <a:pt x="4" y="321"/>
                      <a:pt x="5" y="326"/>
                    </a:cubicBezTo>
                    <a:cubicBezTo>
                      <a:pt x="5" y="326"/>
                      <a:pt x="5" y="327"/>
                      <a:pt x="4" y="327"/>
                    </a:cubicBezTo>
                    <a:cubicBezTo>
                      <a:pt x="4" y="327"/>
                      <a:pt x="4" y="327"/>
                      <a:pt x="4" y="327"/>
                    </a:cubicBezTo>
                    <a:close/>
                    <a:moveTo>
                      <a:pt x="576" y="313"/>
                    </a:moveTo>
                    <a:cubicBezTo>
                      <a:pt x="576" y="313"/>
                      <a:pt x="576" y="313"/>
                      <a:pt x="576" y="313"/>
                    </a:cubicBezTo>
                    <a:cubicBezTo>
                      <a:pt x="575" y="313"/>
                      <a:pt x="575" y="313"/>
                      <a:pt x="575" y="312"/>
                    </a:cubicBezTo>
                    <a:cubicBezTo>
                      <a:pt x="575" y="307"/>
                      <a:pt x="576" y="302"/>
                      <a:pt x="576" y="298"/>
                    </a:cubicBezTo>
                    <a:cubicBezTo>
                      <a:pt x="576" y="297"/>
                      <a:pt x="576" y="297"/>
                      <a:pt x="577" y="297"/>
                    </a:cubicBezTo>
                    <a:cubicBezTo>
                      <a:pt x="578" y="297"/>
                      <a:pt x="578" y="297"/>
                      <a:pt x="578" y="298"/>
                    </a:cubicBezTo>
                    <a:cubicBezTo>
                      <a:pt x="578" y="303"/>
                      <a:pt x="578" y="307"/>
                      <a:pt x="577" y="312"/>
                    </a:cubicBezTo>
                    <a:cubicBezTo>
                      <a:pt x="577" y="313"/>
                      <a:pt x="577" y="313"/>
                      <a:pt x="576" y="313"/>
                    </a:cubicBezTo>
                    <a:close/>
                    <a:moveTo>
                      <a:pt x="2" y="303"/>
                    </a:moveTo>
                    <a:cubicBezTo>
                      <a:pt x="1" y="303"/>
                      <a:pt x="0" y="303"/>
                      <a:pt x="0" y="302"/>
                    </a:cubicBezTo>
                    <a:cubicBezTo>
                      <a:pt x="0" y="297"/>
                      <a:pt x="0" y="293"/>
                      <a:pt x="0" y="288"/>
                    </a:cubicBezTo>
                    <a:cubicBezTo>
                      <a:pt x="0" y="287"/>
                      <a:pt x="1" y="287"/>
                      <a:pt x="1" y="287"/>
                    </a:cubicBezTo>
                    <a:cubicBezTo>
                      <a:pt x="2" y="287"/>
                      <a:pt x="2" y="287"/>
                      <a:pt x="2" y="288"/>
                    </a:cubicBezTo>
                    <a:cubicBezTo>
                      <a:pt x="1" y="288"/>
                      <a:pt x="1" y="288"/>
                      <a:pt x="1" y="288"/>
                    </a:cubicBezTo>
                    <a:cubicBezTo>
                      <a:pt x="2" y="288"/>
                      <a:pt x="2" y="288"/>
                      <a:pt x="2" y="288"/>
                    </a:cubicBezTo>
                    <a:cubicBezTo>
                      <a:pt x="2" y="293"/>
                      <a:pt x="3" y="297"/>
                      <a:pt x="3" y="302"/>
                    </a:cubicBezTo>
                    <a:cubicBezTo>
                      <a:pt x="3" y="303"/>
                      <a:pt x="2" y="303"/>
                      <a:pt x="2" y="303"/>
                    </a:cubicBezTo>
                    <a:cubicBezTo>
                      <a:pt x="2" y="303"/>
                      <a:pt x="2" y="303"/>
                      <a:pt x="2" y="303"/>
                    </a:cubicBezTo>
                    <a:close/>
                    <a:moveTo>
                      <a:pt x="577" y="289"/>
                    </a:moveTo>
                    <a:cubicBezTo>
                      <a:pt x="577" y="289"/>
                      <a:pt x="576" y="289"/>
                      <a:pt x="576" y="288"/>
                    </a:cubicBezTo>
                    <a:cubicBezTo>
                      <a:pt x="576" y="288"/>
                      <a:pt x="576" y="288"/>
                      <a:pt x="576" y="288"/>
                    </a:cubicBezTo>
                    <a:cubicBezTo>
                      <a:pt x="576" y="283"/>
                      <a:pt x="576" y="279"/>
                      <a:pt x="576" y="274"/>
                    </a:cubicBezTo>
                    <a:cubicBezTo>
                      <a:pt x="576" y="273"/>
                      <a:pt x="576" y="273"/>
                      <a:pt x="577" y="273"/>
                    </a:cubicBezTo>
                    <a:cubicBezTo>
                      <a:pt x="577" y="273"/>
                      <a:pt x="578" y="273"/>
                      <a:pt x="578" y="274"/>
                    </a:cubicBezTo>
                    <a:cubicBezTo>
                      <a:pt x="578" y="279"/>
                      <a:pt x="578" y="283"/>
                      <a:pt x="578" y="288"/>
                    </a:cubicBezTo>
                    <a:cubicBezTo>
                      <a:pt x="578" y="288"/>
                      <a:pt x="578" y="288"/>
                      <a:pt x="578" y="288"/>
                    </a:cubicBezTo>
                    <a:cubicBezTo>
                      <a:pt x="578" y="289"/>
                      <a:pt x="578" y="289"/>
                      <a:pt x="577" y="289"/>
                    </a:cubicBezTo>
                    <a:close/>
                    <a:moveTo>
                      <a:pt x="1" y="280"/>
                    </a:moveTo>
                    <a:cubicBezTo>
                      <a:pt x="1" y="280"/>
                      <a:pt x="1" y="280"/>
                      <a:pt x="1" y="280"/>
                    </a:cubicBezTo>
                    <a:cubicBezTo>
                      <a:pt x="1" y="280"/>
                      <a:pt x="0" y="279"/>
                      <a:pt x="0" y="278"/>
                    </a:cubicBezTo>
                    <a:cubicBezTo>
                      <a:pt x="0" y="274"/>
                      <a:pt x="1" y="269"/>
                      <a:pt x="1" y="264"/>
                    </a:cubicBezTo>
                    <a:cubicBezTo>
                      <a:pt x="1" y="263"/>
                      <a:pt x="2" y="263"/>
                      <a:pt x="2" y="263"/>
                    </a:cubicBezTo>
                    <a:cubicBezTo>
                      <a:pt x="3" y="263"/>
                      <a:pt x="3" y="264"/>
                      <a:pt x="3" y="264"/>
                    </a:cubicBezTo>
                    <a:cubicBezTo>
                      <a:pt x="3" y="269"/>
                      <a:pt x="3" y="274"/>
                      <a:pt x="3" y="278"/>
                    </a:cubicBezTo>
                    <a:cubicBezTo>
                      <a:pt x="3" y="279"/>
                      <a:pt x="2" y="280"/>
                      <a:pt x="1" y="280"/>
                    </a:cubicBezTo>
                    <a:close/>
                    <a:moveTo>
                      <a:pt x="576" y="266"/>
                    </a:moveTo>
                    <a:cubicBezTo>
                      <a:pt x="576" y="266"/>
                      <a:pt x="575" y="265"/>
                      <a:pt x="575" y="265"/>
                    </a:cubicBezTo>
                    <a:cubicBezTo>
                      <a:pt x="575" y="260"/>
                      <a:pt x="574" y="255"/>
                      <a:pt x="574" y="251"/>
                    </a:cubicBezTo>
                    <a:cubicBezTo>
                      <a:pt x="574" y="250"/>
                      <a:pt x="574" y="249"/>
                      <a:pt x="575" y="249"/>
                    </a:cubicBezTo>
                    <a:cubicBezTo>
                      <a:pt x="575" y="249"/>
                      <a:pt x="576" y="250"/>
                      <a:pt x="576" y="250"/>
                    </a:cubicBezTo>
                    <a:cubicBezTo>
                      <a:pt x="577" y="255"/>
                      <a:pt x="577" y="260"/>
                      <a:pt x="577" y="264"/>
                    </a:cubicBezTo>
                    <a:cubicBezTo>
                      <a:pt x="578" y="265"/>
                      <a:pt x="577" y="266"/>
                      <a:pt x="576" y="266"/>
                    </a:cubicBezTo>
                    <a:cubicBezTo>
                      <a:pt x="576" y="266"/>
                      <a:pt x="576" y="266"/>
                      <a:pt x="576" y="266"/>
                    </a:cubicBezTo>
                    <a:close/>
                    <a:moveTo>
                      <a:pt x="3" y="256"/>
                    </a:moveTo>
                    <a:cubicBezTo>
                      <a:pt x="3" y="256"/>
                      <a:pt x="3" y="256"/>
                      <a:pt x="3" y="256"/>
                    </a:cubicBezTo>
                    <a:cubicBezTo>
                      <a:pt x="2" y="256"/>
                      <a:pt x="2" y="255"/>
                      <a:pt x="2" y="255"/>
                    </a:cubicBezTo>
                    <a:cubicBezTo>
                      <a:pt x="2" y="250"/>
                      <a:pt x="3" y="245"/>
                      <a:pt x="4" y="240"/>
                    </a:cubicBezTo>
                    <a:cubicBezTo>
                      <a:pt x="4" y="240"/>
                      <a:pt x="5" y="239"/>
                      <a:pt x="5" y="239"/>
                    </a:cubicBezTo>
                    <a:cubicBezTo>
                      <a:pt x="6" y="240"/>
                      <a:pt x="6" y="240"/>
                      <a:pt x="6" y="241"/>
                    </a:cubicBezTo>
                    <a:cubicBezTo>
                      <a:pt x="6" y="245"/>
                      <a:pt x="5" y="250"/>
                      <a:pt x="4" y="255"/>
                    </a:cubicBezTo>
                    <a:cubicBezTo>
                      <a:pt x="4" y="255"/>
                      <a:pt x="4" y="256"/>
                      <a:pt x="3" y="256"/>
                    </a:cubicBezTo>
                    <a:close/>
                    <a:moveTo>
                      <a:pt x="573" y="242"/>
                    </a:moveTo>
                    <a:cubicBezTo>
                      <a:pt x="573" y="242"/>
                      <a:pt x="572" y="242"/>
                      <a:pt x="572" y="241"/>
                    </a:cubicBezTo>
                    <a:cubicBezTo>
                      <a:pt x="571" y="237"/>
                      <a:pt x="571" y="232"/>
                      <a:pt x="570" y="227"/>
                    </a:cubicBezTo>
                    <a:cubicBezTo>
                      <a:pt x="569" y="227"/>
                      <a:pt x="570" y="226"/>
                      <a:pt x="570" y="226"/>
                    </a:cubicBezTo>
                    <a:cubicBezTo>
                      <a:pt x="571" y="226"/>
                      <a:pt x="572" y="226"/>
                      <a:pt x="572" y="227"/>
                    </a:cubicBezTo>
                    <a:cubicBezTo>
                      <a:pt x="573" y="231"/>
                      <a:pt x="574" y="236"/>
                      <a:pt x="575" y="241"/>
                    </a:cubicBezTo>
                    <a:cubicBezTo>
                      <a:pt x="575" y="241"/>
                      <a:pt x="574" y="242"/>
                      <a:pt x="574" y="242"/>
                    </a:cubicBezTo>
                    <a:cubicBezTo>
                      <a:pt x="574" y="242"/>
                      <a:pt x="573" y="242"/>
                      <a:pt x="573" y="242"/>
                    </a:cubicBezTo>
                    <a:close/>
                    <a:moveTo>
                      <a:pt x="7" y="232"/>
                    </a:moveTo>
                    <a:cubicBezTo>
                      <a:pt x="7" y="232"/>
                      <a:pt x="7" y="232"/>
                      <a:pt x="7" y="232"/>
                    </a:cubicBezTo>
                    <a:cubicBezTo>
                      <a:pt x="6" y="232"/>
                      <a:pt x="6" y="232"/>
                      <a:pt x="6" y="231"/>
                    </a:cubicBezTo>
                    <a:cubicBezTo>
                      <a:pt x="7" y="226"/>
                      <a:pt x="8" y="222"/>
                      <a:pt x="9" y="217"/>
                    </a:cubicBezTo>
                    <a:cubicBezTo>
                      <a:pt x="9" y="216"/>
                      <a:pt x="10" y="216"/>
                      <a:pt x="10" y="216"/>
                    </a:cubicBezTo>
                    <a:cubicBezTo>
                      <a:pt x="11" y="216"/>
                      <a:pt x="11" y="217"/>
                      <a:pt x="11" y="218"/>
                    </a:cubicBezTo>
                    <a:cubicBezTo>
                      <a:pt x="10" y="222"/>
                      <a:pt x="9" y="227"/>
                      <a:pt x="8" y="231"/>
                    </a:cubicBezTo>
                    <a:cubicBezTo>
                      <a:pt x="8" y="232"/>
                      <a:pt x="7" y="232"/>
                      <a:pt x="7" y="232"/>
                    </a:cubicBezTo>
                    <a:close/>
                    <a:moveTo>
                      <a:pt x="569" y="219"/>
                    </a:moveTo>
                    <a:cubicBezTo>
                      <a:pt x="568" y="219"/>
                      <a:pt x="568" y="219"/>
                      <a:pt x="567" y="218"/>
                    </a:cubicBezTo>
                    <a:cubicBezTo>
                      <a:pt x="566" y="214"/>
                      <a:pt x="565" y="209"/>
                      <a:pt x="564" y="204"/>
                    </a:cubicBezTo>
                    <a:cubicBezTo>
                      <a:pt x="563" y="204"/>
                      <a:pt x="564" y="203"/>
                      <a:pt x="564" y="203"/>
                    </a:cubicBezTo>
                    <a:cubicBezTo>
                      <a:pt x="565" y="203"/>
                      <a:pt x="566" y="203"/>
                      <a:pt x="566" y="204"/>
                    </a:cubicBezTo>
                    <a:cubicBezTo>
                      <a:pt x="567" y="208"/>
                      <a:pt x="569" y="213"/>
                      <a:pt x="570" y="217"/>
                    </a:cubicBezTo>
                    <a:cubicBezTo>
                      <a:pt x="570" y="218"/>
                      <a:pt x="569" y="219"/>
                      <a:pt x="569" y="219"/>
                    </a:cubicBezTo>
                    <a:cubicBezTo>
                      <a:pt x="569" y="219"/>
                      <a:pt x="569" y="219"/>
                      <a:pt x="569" y="219"/>
                    </a:cubicBezTo>
                    <a:close/>
                    <a:moveTo>
                      <a:pt x="13" y="209"/>
                    </a:moveTo>
                    <a:cubicBezTo>
                      <a:pt x="12" y="209"/>
                      <a:pt x="12" y="209"/>
                      <a:pt x="12" y="209"/>
                    </a:cubicBezTo>
                    <a:cubicBezTo>
                      <a:pt x="12" y="209"/>
                      <a:pt x="11" y="208"/>
                      <a:pt x="11" y="208"/>
                    </a:cubicBezTo>
                    <a:cubicBezTo>
                      <a:pt x="13" y="203"/>
                      <a:pt x="14" y="199"/>
                      <a:pt x="16" y="194"/>
                    </a:cubicBezTo>
                    <a:cubicBezTo>
                      <a:pt x="16" y="194"/>
                      <a:pt x="17" y="193"/>
                      <a:pt x="17" y="193"/>
                    </a:cubicBezTo>
                    <a:cubicBezTo>
                      <a:pt x="18" y="194"/>
                      <a:pt x="18" y="194"/>
                      <a:pt x="18" y="195"/>
                    </a:cubicBezTo>
                    <a:cubicBezTo>
                      <a:pt x="16" y="199"/>
                      <a:pt x="15" y="204"/>
                      <a:pt x="14" y="209"/>
                    </a:cubicBezTo>
                    <a:cubicBezTo>
                      <a:pt x="14" y="209"/>
                      <a:pt x="13" y="209"/>
                      <a:pt x="13" y="209"/>
                    </a:cubicBezTo>
                    <a:close/>
                    <a:moveTo>
                      <a:pt x="562" y="196"/>
                    </a:moveTo>
                    <a:cubicBezTo>
                      <a:pt x="561" y="196"/>
                      <a:pt x="561" y="196"/>
                      <a:pt x="561" y="195"/>
                    </a:cubicBezTo>
                    <a:cubicBezTo>
                      <a:pt x="559" y="191"/>
                      <a:pt x="557" y="187"/>
                      <a:pt x="556" y="182"/>
                    </a:cubicBezTo>
                    <a:cubicBezTo>
                      <a:pt x="555" y="181"/>
                      <a:pt x="556" y="181"/>
                      <a:pt x="556" y="181"/>
                    </a:cubicBezTo>
                    <a:cubicBezTo>
                      <a:pt x="557" y="180"/>
                      <a:pt x="558" y="181"/>
                      <a:pt x="558" y="181"/>
                    </a:cubicBezTo>
                    <a:cubicBezTo>
                      <a:pt x="560" y="186"/>
                      <a:pt x="561" y="190"/>
                      <a:pt x="563" y="195"/>
                    </a:cubicBezTo>
                    <a:cubicBezTo>
                      <a:pt x="563" y="195"/>
                      <a:pt x="563" y="196"/>
                      <a:pt x="562" y="196"/>
                    </a:cubicBezTo>
                    <a:cubicBezTo>
                      <a:pt x="562" y="196"/>
                      <a:pt x="562" y="196"/>
                      <a:pt x="562" y="196"/>
                    </a:cubicBezTo>
                    <a:close/>
                    <a:moveTo>
                      <a:pt x="20" y="187"/>
                    </a:moveTo>
                    <a:cubicBezTo>
                      <a:pt x="20" y="187"/>
                      <a:pt x="20" y="187"/>
                      <a:pt x="20" y="187"/>
                    </a:cubicBezTo>
                    <a:cubicBezTo>
                      <a:pt x="19" y="187"/>
                      <a:pt x="19" y="186"/>
                      <a:pt x="19" y="185"/>
                    </a:cubicBezTo>
                    <a:cubicBezTo>
                      <a:pt x="21" y="181"/>
                      <a:pt x="23" y="176"/>
                      <a:pt x="24" y="172"/>
                    </a:cubicBezTo>
                    <a:cubicBezTo>
                      <a:pt x="25" y="171"/>
                      <a:pt x="25" y="171"/>
                      <a:pt x="26" y="171"/>
                    </a:cubicBezTo>
                    <a:cubicBezTo>
                      <a:pt x="27" y="172"/>
                      <a:pt x="27" y="172"/>
                      <a:pt x="27" y="173"/>
                    </a:cubicBezTo>
                    <a:cubicBezTo>
                      <a:pt x="25" y="177"/>
                      <a:pt x="23" y="182"/>
                      <a:pt x="21" y="186"/>
                    </a:cubicBezTo>
                    <a:cubicBezTo>
                      <a:pt x="21" y="187"/>
                      <a:pt x="21" y="187"/>
                      <a:pt x="20" y="187"/>
                    </a:cubicBezTo>
                    <a:close/>
                    <a:moveTo>
                      <a:pt x="553" y="174"/>
                    </a:moveTo>
                    <a:cubicBezTo>
                      <a:pt x="553" y="174"/>
                      <a:pt x="552" y="174"/>
                      <a:pt x="552" y="173"/>
                    </a:cubicBezTo>
                    <a:cubicBezTo>
                      <a:pt x="550" y="169"/>
                      <a:pt x="548" y="165"/>
                      <a:pt x="546" y="161"/>
                    </a:cubicBezTo>
                    <a:cubicBezTo>
                      <a:pt x="546" y="160"/>
                      <a:pt x="546" y="159"/>
                      <a:pt x="546" y="159"/>
                    </a:cubicBezTo>
                    <a:cubicBezTo>
                      <a:pt x="547" y="159"/>
                      <a:pt x="548" y="159"/>
                      <a:pt x="548" y="159"/>
                    </a:cubicBezTo>
                    <a:cubicBezTo>
                      <a:pt x="550" y="164"/>
                      <a:pt x="552" y="168"/>
                      <a:pt x="554" y="172"/>
                    </a:cubicBezTo>
                    <a:cubicBezTo>
                      <a:pt x="554" y="173"/>
                      <a:pt x="554" y="174"/>
                      <a:pt x="553" y="174"/>
                    </a:cubicBezTo>
                    <a:cubicBezTo>
                      <a:pt x="553" y="174"/>
                      <a:pt x="553" y="174"/>
                      <a:pt x="553" y="174"/>
                    </a:cubicBezTo>
                    <a:close/>
                    <a:moveTo>
                      <a:pt x="30" y="165"/>
                    </a:moveTo>
                    <a:cubicBezTo>
                      <a:pt x="29" y="165"/>
                      <a:pt x="29" y="165"/>
                      <a:pt x="29" y="165"/>
                    </a:cubicBezTo>
                    <a:cubicBezTo>
                      <a:pt x="28" y="165"/>
                      <a:pt x="28" y="164"/>
                      <a:pt x="28" y="163"/>
                    </a:cubicBezTo>
                    <a:cubicBezTo>
                      <a:pt x="31" y="159"/>
                      <a:pt x="33" y="155"/>
                      <a:pt x="35" y="151"/>
                    </a:cubicBezTo>
                    <a:cubicBezTo>
                      <a:pt x="35" y="150"/>
                      <a:pt x="36" y="150"/>
                      <a:pt x="37" y="150"/>
                    </a:cubicBezTo>
                    <a:cubicBezTo>
                      <a:pt x="37" y="151"/>
                      <a:pt x="37" y="151"/>
                      <a:pt x="37" y="152"/>
                    </a:cubicBezTo>
                    <a:cubicBezTo>
                      <a:pt x="35" y="156"/>
                      <a:pt x="33" y="160"/>
                      <a:pt x="31" y="164"/>
                    </a:cubicBezTo>
                    <a:cubicBezTo>
                      <a:pt x="30" y="165"/>
                      <a:pt x="30" y="165"/>
                      <a:pt x="30" y="165"/>
                    </a:cubicBezTo>
                    <a:close/>
                    <a:moveTo>
                      <a:pt x="543" y="153"/>
                    </a:moveTo>
                    <a:cubicBezTo>
                      <a:pt x="542" y="153"/>
                      <a:pt x="542" y="153"/>
                      <a:pt x="541" y="152"/>
                    </a:cubicBezTo>
                    <a:cubicBezTo>
                      <a:pt x="539" y="148"/>
                      <a:pt x="537" y="144"/>
                      <a:pt x="534" y="140"/>
                    </a:cubicBezTo>
                    <a:cubicBezTo>
                      <a:pt x="534" y="139"/>
                      <a:pt x="534" y="139"/>
                      <a:pt x="535" y="138"/>
                    </a:cubicBezTo>
                    <a:cubicBezTo>
                      <a:pt x="535" y="138"/>
                      <a:pt x="536" y="138"/>
                      <a:pt x="536" y="139"/>
                    </a:cubicBezTo>
                    <a:cubicBezTo>
                      <a:pt x="539" y="143"/>
                      <a:pt x="541" y="147"/>
                      <a:pt x="544" y="151"/>
                    </a:cubicBezTo>
                    <a:cubicBezTo>
                      <a:pt x="544" y="152"/>
                      <a:pt x="544" y="152"/>
                      <a:pt x="543" y="153"/>
                    </a:cubicBezTo>
                    <a:cubicBezTo>
                      <a:pt x="543" y="153"/>
                      <a:pt x="543" y="153"/>
                      <a:pt x="543" y="153"/>
                    </a:cubicBezTo>
                    <a:close/>
                    <a:moveTo>
                      <a:pt x="41" y="144"/>
                    </a:moveTo>
                    <a:cubicBezTo>
                      <a:pt x="41" y="144"/>
                      <a:pt x="40" y="144"/>
                      <a:pt x="40" y="144"/>
                    </a:cubicBezTo>
                    <a:cubicBezTo>
                      <a:pt x="40" y="144"/>
                      <a:pt x="39" y="143"/>
                      <a:pt x="40" y="142"/>
                    </a:cubicBezTo>
                    <a:cubicBezTo>
                      <a:pt x="42" y="138"/>
                      <a:pt x="45" y="134"/>
                      <a:pt x="47" y="130"/>
                    </a:cubicBezTo>
                    <a:cubicBezTo>
                      <a:pt x="48" y="130"/>
                      <a:pt x="48" y="130"/>
                      <a:pt x="49" y="130"/>
                    </a:cubicBezTo>
                    <a:cubicBezTo>
                      <a:pt x="49" y="130"/>
                      <a:pt x="50" y="131"/>
                      <a:pt x="49" y="132"/>
                    </a:cubicBezTo>
                    <a:cubicBezTo>
                      <a:pt x="47" y="136"/>
                      <a:pt x="44" y="140"/>
                      <a:pt x="42" y="144"/>
                    </a:cubicBezTo>
                    <a:cubicBezTo>
                      <a:pt x="42" y="144"/>
                      <a:pt x="41" y="144"/>
                      <a:pt x="41" y="144"/>
                    </a:cubicBezTo>
                    <a:close/>
                    <a:moveTo>
                      <a:pt x="530" y="132"/>
                    </a:moveTo>
                    <a:cubicBezTo>
                      <a:pt x="530" y="132"/>
                      <a:pt x="530" y="132"/>
                      <a:pt x="529" y="132"/>
                    </a:cubicBezTo>
                    <a:cubicBezTo>
                      <a:pt x="527" y="128"/>
                      <a:pt x="524" y="124"/>
                      <a:pt x="521" y="120"/>
                    </a:cubicBezTo>
                    <a:cubicBezTo>
                      <a:pt x="521" y="120"/>
                      <a:pt x="521" y="119"/>
                      <a:pt x="521" y="119"/>
                    </a:cubicBezTo>
                    <a:cubicBezTo>
                      <a:pt x="522" y="118"/>
                      <a:pt x="523" y="118"/>
                      <a:pt x="523" y="119"/>
                    </a:cubicBezTo>
                    <a:cubicBezTo>
                      <a:pt x="526" y="123"/>
                      <a:pt x="529" y="127"/>
                      <a:pt x="531" y="131"/>
                    </a:cubicBezTo>
                    <a:cubicBezTo>
                      <a:pt x="532" y="131"/>
                      <a:pt x="531" y="132"/>
                      <a:pt x="531" y="132"/>
                    </a:cubicBezTo>
                    <a:cubicBezTo>
                      <a:pt x="531" y="132"/>
                      <a:pt x="530" y="132"/>
                      <a:pt x="530" y="132"/>
                    </a:cubicBezTo>
                    <a:close/>
                    <a:moveTo>
                      <a:pt x="54" y="124"/>
                    </a:moveTo>
                    <a:cubicBezTo>
                      <a:pt x="53" y="124"/>
                      <a:pt x="53" y="124"/>
                      <a:pt x="53" y="124"/>
                    </a:cubicBezTo>
                    <a:cubicBezTo>
                      <a:pt x="52" y="124"/>
                      <a:pt x="52" y="123"/>
                      <a:pt x="53" y="122"/>
                    </a:cubicBezTo>
                    <a:cubicBezTo>
                      <a:pt x="55" y="119"/>
                      <a:pt x="58" y="115"/>
                      <a:pt x="61" y="111"/>
                    </a:cubicBezTo>
                    <a:cubicBezTo>
                      <a:pt x="62" y="110"/>
                      <a:pt x="62" y="110"/>
                      <a:pt x="63" y="111"/>
                    </a:cubicBezTo>
                    <a:cubicBezTo>
                      <a:pt x="63" y="111"/>
                      <a:pt x="63" y="112"/>
                      <a:pt x="63" y="112"/>
                    </a:cubicBezTo>
                    <a:cubicBezTo>
                      <a:pt x="60" y="116"/>
                      <a:pt x="57" y="120"/>
                      <a:pt x="55" y="124"/>
                    </a:cubicBezTo>
                    <a:cubicBezTo>
                      <a:pt x="54" y="124"/>
                      <a:pt x="54" y="124"/>
                      <a:pt x="54" y="124"/>
                    </a:cubicBezTo>
                    <a:close/>
                    <a:moveTo>
                      <a:pt x="516" y="113"/>
                    </a:moveTo>
                    <a:cubicBezTo>
                      <a:pt x="516" y="113"/>
                      <a:pt x="516" y="113"/>
                      <a:pt x="515" y="113"/>
                    </a:cubicBezTo>
                    <a:cubicBezTo>
                      <a:pt x="513" y="109"/>
                      <a:pt x="510" y="105"/>
                      <a:pt x="506" y="102"/>
                    </a:cubicBezTo>
                    <a:cubicBezTo>
                      <a:pt x="506" y="101"/>
                      <a:pt x="506" y="100"/>
                      <a:pt x="507" y="100"/>
                    </a:cubicBezTo>
                    <a:cubicBezTo>
                      <a:pt x="507" y="100"/>
                      <a:pt x="508" y="100"/>
                      <a:pt x="508" y="100"/>
                    </a:cubicBezTo>
                    <a:cubicBezTo>
                      <a:pt x="511" y="104"/>
                      <a:pt x="514" y="107"/>
                      <a:pt x="517" y="111"/>
                    </a:cubicBezTo>
                    <a:cubicBezTo>
                      <a:pt x="518" y="112"/>
                      <a:pt x="518" y="112"/>
                      <a:pt x="517" y="113"/>
                    </a:cubicBezTo>
                    <a:cubicBezTo>
                      <a:pt x="517" y="113"/>
                      <a:pt x="517" y="113"/>
                      <a:pt x="516" y="113"/>
                    </a:cubicBezTo>
                    <a:close/>
                    <a:moveTo>
                      <a:pt x="68" y="106"/>
                    </a:moveTo>
                    <a:cubicBezTo>
                      <a:pt x="68" y="106"/>
                      <a:pt x="68" y="105"/>
                      <a:pt x="67" y="105"/>
                    </a:cubicBezTo>
                    <a:cubicBezTo>
                      <a:pt x="67" y="105"/>
                      <a:pt x="67" y="104"/>
                      <a:pt x="67" y="104"/>
                    </a:cubicBezTo>
                    <a:cubicBezTo>
                      <a:pt x="70" y="100"/>
                      <a:pt x="73" y="96"/>
                      <a:pt x="77" y="93"/>
                    </a:cubicBezTo>
                    <a:cubicBezTo>
                      <a:pt x="77" y="92"/>
                      <a:pt x="78" y="92"/>
                      <a:pt x="78" y="93"/>
                    </a:cubicBezTo>
                    <a:cubicBezTo>
                      <a:pt x="79" y="93"/>
                      <a:pt x="79" y="94"/>
                      <a:pt x="78" y="95"/>
                    </a:cubicBezTo>
                    <a:cubicBezTo>
                      <a:pt x="75" y="98"/>
                      <a:pt x="72" y="102"/>
                      <a:pt x="69" y="105"/>
                    </a:cubicBezTo>
                    <a:cubicBezTo>
                      <a:pt x="69" y="105"/>
                      <a:pt x="68" y="106"/>
                      <a:pt x="68" y="106"/>
                    </a:cubicBezTo>
                    <a:close/>
                    <a:moveTo>
                      <a:pt x="501" y="95"/>
                    </a:moveTo>
                    <a:cubicBezTo>
                      <a:pt x="501" y="95"/>
                      <a:pt x="500" y="95"/>
                      <a:pt x="500" y="95"/>
                    </a:cubicBezTo>
                    <a:cubicBezTo>
                      <a:pt x="497" y="91"/>
                      <a:pt x="494" y="88"/>
                      <a:pt x="490" y="84"/>
                    </a:cubicBezTo>
                    <a:cubicBezTo>
                      <a:pt x="490" y="84"/>
                      <a:pt x="490" y="83"/>
                      <a:pt x="490" y="83"/>
                    </a:cubicBezTo>
                    <a:cubicBezTo>
                      <a:pt x="491" y="82"/>
                      <a:pt x="491" y="82"/>
                      <a:pt x="492" y="83"/>
                    </a:cubicBezTo>
                    <a:cubicBezTo>
                      <a:pt x="495" y="86"/>
                      <a:pt x="499" y="90"/>
                      <a:pt x="502" y="93"/>
                    </a:cubicBezTo>
                    <a:cubicBezTo>
                      <a:pt x="502" y="93"/>
                      <a:pt x="502" y="94"/>
                      <a:pt x="502" y="95"/>
                    </a:cubicBezTo>
                    <a:cubicBezTo>
                      <a:pt x="502" y="95"/>
                      <a:pt x="501" y="95"/>
                      <a:pt x="501" y="95"/>
                    </a:cubicBezTo>
                    <a:close/>
                    <a:moveTo>
                      <a:pt x="84" y="88"/>
                    </a:moveTo>
                    <a:cubicBezTo>
                      <a:pt x="84" y="88"/>
                      <a:pt x="84" y="88"/>
                      <a:pt x="83" y="88"/>
                    </a:cubicBezTo>
                    <a:cubicBezTo>
                      <a:pt x="83" y="87"/>
                      <a:pt x="83" y="86"/>
                      <a:pt x="83" y="86"/>
                    </a:cubicBezTo>
                    <a:cubicBezTo>
                      <a:pt x="87" y="83"/>
                      <a:pt x="90" y="79"/>
                      <a:pt x="94" y="76"/>
                    </a:cubicBezTo>
                    <a:cubicBezTo>
                      <a:pt x="94" y="76"/>
                      <a:pt x="95" y="76"/>
                      <a:pt x="95" y="76"/>
                    </a:cubicBezTo>
                    <a:cubicBezTo>
                      <a:pt x="96" y="77"/>
                      <a:pt x="96" y="77"/>
                      <a:pt x="95" y="78"/>
                    </a:cubicBezTo>
                    <a:cubicBezTo>
                      <a:pt x="92" y="81"/>
                      <a:pt x="88" y="84"/>
                      <a:pt x="85" y="88"/>
                    </a:cubicBezTo>
                    <a:cubicBezTo>
                      <a:pt x="85" y="88"/>
                      <a:pt x="84" y="88"/>
                      <a:pt x="84" y="88"/>
                    </a:cubicBezTo>
                    <a:close/>
                    <a:moveTo>
                      <a:pt x="484" y="78"/>
                    </a:moveTo>
                    <a:cubicBezTo>
                      <a:pt x="484" y="78"/>
                      <a:pt x="484" y="78"/>
                      <a:pt x="483" y="78"/>
                    </a:cubicBezTo>
                    <a:cubicBezTo>
                      <a:pt x="480" y="75"/>
                      <a:pt x="476" y="72"/>
                      <a:pt x="473" y="69"/>
                    </a:cubicBezTo>
                    <a:cubicBezTo>
                      <a:pt x="472" y="68"/>
                      <a:pt x="472" y="67"/>
                      <a:pt x="473" y="67"/>
                    </a:cubicBezTo>
                    <a:cubicBezTo>
                      <a:pt x="473" y="66"/>
                      <a:pt x="474" y="66"/>
                      <a:pt x="474" y="67"/>
                    </a:cubicBezTo>
                    <a:cubicBezTo>
                      <a:pt x="478" y="70"/>
                      <a:pt x="481" y="73"/>
                      <a:pt x="485" y="76"/>
                    </a:cubicBezTo>
                    <a:cubicBezTo>
                      <a:pt x="485" y="77"/>
                      <a:pt x="485" y="77"/>
                      <a:pt x="485" y="78"/>
                    </a:cubicBezTo>
                    <a:cubicBezTo>
                      <a:pt x="485" y="78"/>
                      <a:pt x="484" y="78"/>
                      <a:pt x="484" y="78"/>
                    </a:cubicBezTo>
                    <a:close/>
                    <a:moveTo>
                      <a:pt x="102" y="72"/>
                    </a:moveTo>
                    <a:cubicBezTo>
                      <a:pt x="101" y="72"/>
                      <a:pt x="101" y="72"/>
                      <a:pt x="101" y="71"/>
                    </a:cubicBezTo>
                    <a:cubicBezTo>
                      <a:pt x="100" y="71"/>
                      <a:pt x="100" y="70"/>
                      <a:pt x="101" y="70"/>
                    </a:cubicBezTo>
                    <a:cubicBezTo>
                      <a:pt x="104" y="67"/>
                      <a:pt x="108" y="64"/>
                      <a:pt x="112" y="61"/>
                    </a:cubicBezTo>
                    <a:cubicBezTo>
                      <a:pt x="112" y="60"/>
                      <a:pt x="113" y="60"/>
                      <a:pt x="113" y="61"/>
                    </a:cubicBezTo>
                    <a:cubicBezTo>
                      <a:pt x="114" y="61"/>
                      <a:pt x="114" y="62"/>
                      <a:pt x="113" y="63"/>
                    </a:cubicBezTo>
                    <a:cubicBezTo>
                      <a:pt x="110" y="65"/>
                      <a:pt x="106" y="68"/>
                      <a:pt x="102" y="72"/>
                    </a:cubicBezTo>
                    <a:cubicBezTo>
                      <a:pt x="102" y="72"/>
                      <a:pt x="102" y="72"/>
                      <a:pt x="102" y="72"/>
                    </a:cubicBezTo>
                    <a:close/>
                    <a:moveTo>
                      <a:pt x="466" y="63"/>
                    </a:moveTo>
                    <a:cubicBezTo>
                      <a:pt x="466" y="63"/>
                      <a:pt x="466" y="63"/>
                      <a:pt x="465" y="63"/>
                    </a:cubicBezTo>
                    <a:cubicBezTo>
                      <a:pt x="462" y="60"/>
                      <a:pt x="458" y="57"/>
                      <a:pt x="454" y="54"/>
                    </a:cubicBezTo>
                    <a:cubicBezTo>
                      <a:pt x="453" y="54"/>
                      <a:pt x="453" y="53"/>
                      <a:pt x="454" y="53"/>
                    </a:cubicBezTo>
                    <a:cubicBezTo>
                      <a:pt x="454" y="52"/>
                      <a:pt x="455" y="52"/>
                      <a:pt x="455" y="52"/>
                    </a:cubicBezTo>
                    <a:cubicBezTo>
                      <a:pt x="459" y="55"/>
                      <a:pt x="463" y="58"/>
                      <a:pt x="467" y="61"/>
                    </a:cubicBezTo>
                    <a:cubicBezTo>
                      <a:pt x="467" y="61"/>
                      <a:pt x="467" y="62"/>
                      <a:pt x="467" y="63"/>
                    </a:cubicBezTo>
                    <a:cubicBezTo>
                      <a:pt x="467" y="63"/>
                      <a:pt x="466" y="63"/>
                      <a:pt x="466" y="63"/>
                    </a:cubicBezTo>
                    <a:close/>
                    <a:moveTo>
                      <a:pt x="120" y="57"/>
                    </a:moveTo>
                    <a:cubicBezTo>
                      <a:pt x="120" y="57"/>
                      <a:pt x="119" y="57"/>
                      <a:pt x="119" y="57"/>
                    </a:cubicBezTo>
                    <a:cubicBezTo>
                      <a:pt x="119" y="56"/>
                      <a:pt x="119" y="55"/>
                      <a:pt x="119" y="55"/>
                    </a:cubicBezTo>
                    <a:cubicBezTo>
                      <a:pt x="123" y="52"/>
                      <a:pt x="127" y="49"/>
                      <a:pt x="131" y="47"/>
                    </a:cubicBezTo>
                    <a:cubicBezTo>
                      <a:pt x="132" y="47"/>
                      <a:pt x="133" y="47"/>
                      <a:pt x="133" y="47"/>
                    </a:cubicBezTo>
                    <a:cubicBezTo>
                      <a:pt x="133" y="48"/>
                      <a:pt x="133" y="49"/>
                      <a:pt x="133" y="49"/>
                    </a:cubicBezTo>
                    <a:cubicBezTo>
                      <a:pt x="129" y="51"/>
                      <a:pt x="125" y="54"/>
                      <a:pt x="121" y="57"/>
                    </a:cubicBezTo>
                    <a:cubicBezTo>
                      <a:pt x="121" y="57"/>
                      <a:pt x="120" y="57"/>
                      <a:pt x="120" y="57"/>
                    </a:cubicBezTo>
                    <a:close/>
                    <a:moveTo>
                      <a:pt x="447" y="49"/>
                    </a:moveTo>
                    <a:cubicBezTo>
                      <a:pt x="446" y="49"/>
                      <a:pt x="446" y="49"/>
                      <a:pt x="446" y="49"/>
                    </a:cubicBezTo>
                    <a:cubicBezTo>
                      <a:pt x="442" y="46"/>
                      <a:pt x="438" y="44"/>
                      <a:pt x="434" y="42"/>
                    </a:cubicBezTo>
                    <a:cubicBezTo>
                      <a:pt x="433" y="41"/>
                      <a:pt x="433" y="41"/>
                      <a:pt x="434" y="40"/>
                    </a:cubicBezTo>
                    <a:cubicBezTo>
                      <a:pt x="434" y="39"/>
                      <a:pt x="435" y="39"/>
                      <a:pt x="435" y="40"/>
                    </a:cubicBezTo>
                    <a:cubicBezTo>
                      <a:pt x="439" y="42"/>
                      <a:pt x="443" y="44"/>
                      <a:pt x="447" y="47"/>
                    </a:cubicBezTo>
                    <a:cubicBezTo>
                      <a:pt x="448" y="47"/>
                      <a:pt x="448" y="48"/>
                      <a:pt x="448" y="49"/>
                    </a:cubicBezTo>
                    <a:cubicBezTo>
                      <a:pt x="447" y="49"/>
                      <a:pt x="447" y="49"/>
                      <a:pt x="447" y="49"/>
                    </a:cubicBezTo>
                    <a:close/>
                    <a:moveTo>
                      <a:pt x="140" y="44"/>
                    </a:moveTo>
                    <a:cubicBezTo>
                      <a:pt x="140" y="44"/>
                      <a:pt x="139" y="44"/>
                      <a:pt x="139" y="43"/>
                    </a:cubicBezTo>
                    <a:cubicBezTo>
                      <a:pt x="139" y="43"/>
                      <a:pt x="139" y="42"/>
                      <a:pt x="139" y="42"/>
                    </a:cubicBezTo>
                    <a:cubicBezTo>
                      <a:pt x="143" y="39"/>
                      <a:pt x="148" y="37"/>
                      <a:pt x="152" y="35"/>
                    </a:cubicBezTo>
                    <a:cubicBezTo>
                      <a:pt x="152" y="34"/>
                      <a:pt x="153" y="35"/>
                      <a:pt x="153" y="35"/>
                    </a:cubicBezTo>
                    <a:cubicBezTo>
                      <a:pt x="154" y="36"/>
                      <a:pt x="153" y="36"/>
                      <a:pt x="153" y="37"/>
                    </a:cubicBezTo>
                    <a:cubicBezTo>
                      <a:pt x="149" y="39"/>
                      <a:pt x="145" y="41"/>
                      <a:pt x="141" y="44"/>
                    </a:cubicBezTo>
                    <a:cubicBezTo>
                      <a:pt x="140" y="44"/>
                      <a:pt x="140" y="44"/>
                      <a:pt x="140" y="44"/>
                    </a:cubicBezTo>
                    <a:close/>
                    <a:moveTo>
                      <a:pt x="426" y="37"/>
                    </a:moveTo>
                    <a:cubicBezTo>
                      <a:pt x="426" y="37"/>
                      <a:pt x="426" y="37"/>
                      <a:pt x="426" y="37"/>
                    </a:cubicBezTo>
                    <a:cubicBezTo>
                      <a:pt x="422" y="35"/>
                      <a:pt x="417" y="33"/>
                      <a:pt x="413" y="30"/>
                    </a:cubicBezTo>
                    <a:cubicBezTo>
                      <a:pt x="413" y="30"/>
                      <a:pt x="412" y="30"/>
                      <a:pt x="413" y="29"/>
                    </a:cubicBezTo>
                    <a:cubicBezTo>
                      <a:pt x="413" y="28"/>
                      <a:pt x="414" y="28"/>
                      <a:pt x="414" y="28"/>
                    </a:cubicBezTo>
                    <a:cubicBezTo>
                      <a:pt x="418" y="30"/>
                      <a:pt x="423" y="33"/>
                      <a:pt x="427" y="35"/>
                    </a:cubicBezTo>
                    <a:cubicBezTo>
                      <a:pt x="427" y="35"/>
                      <a:pt x="428" y="36"/>
                      <a:pt x="427" y="36"/>
                    </a:cubicBezTo>
                    <a:cubicBezTo>
                      <a:pt x="427" y="37"/>
                      <a:pt x="427" y="37"/>
                      <a:pt x="426" y="37"/>
                    </a:cubicBezTo>
                    <a:close/>
                    <a:moveTo>
                      <a:pt x="161" y="33"/>
                    </a:moveTo>
                    <a:cubicBezTo>
                      <a:pt x="160" y="33"/>
                      <a:pt x="160" y="32"/>
                      <a:pt x="160" y="32"/>
                    </a:cubicBezTo>
                    <a:cubicBezTo>
                      <a:pt x="159" y="31"/>
                      <a:pt x="160" y="31"/>
                      <a:pt x="160" y="30"/>
                    </a:cubicBezTo>
                    <a:cubicBezTo>
                      <a:pt x="165" y="28"/>
                      <a:pt x="169" y="26"/>
                      <a:pt x="173" y="24"/>
                    </a:cubicBezTo>
                    <a:cubicBezTo>
                      <a:pt x="174" y="24"/>
                      <a:pt x="175" y="24"/>
                      <a:pt x="175" y="25"/>
                    </a:cubicBezTo>
                    <a:cubicBezTo>
                      <a:pt x="175" y="25"/>
                      <a:pt x="175" y="26"/>
                      <a:pt x="174" y="26"/>
                    </a:cubicBezTo>
                    <a:cubicBezTo>
                      <a:pt x="170" y="28"/>
                      <a:pt x="166" y="30"/>
                      <a:pt x="161" y="32"/>
                    </a:cubicBezTo>
                    <a:cubicBezTo>
                      <a:pt x="161" y="33"/>
                      <a:pt x="161" y="33"/>
                      <a:pt x="161" y="33"/>
                    </a:cubicBezTo>
                    <a:close/>
                    <a:moveTo>
                      <a:pt x="405" y="27"/>
                    </a:moveTo>
                    <a:cubicBezTo>
                      <a:pt x="405" y="27"/>
                      <a:pt x="405" y="27"/>
                      <a:pt x="405" y="27"/>
                    </a:cubicBezTo>
                    <a:cubicBezTo>
                      <a:pt x="400" y="25"/>
                      <a:pt x="396" y="23"/>
                      <a:pt x="391" y="21"/>
                    </a:cubicBezTo>
                    <a:cubicBezTo>
                      <a:pt x="391" y="21"/>
                      <a:pt x="391" y="20"/>
                      <a:pt x="391" y="20"/>
                    </a:cubicBezTo>
                    <a:cubicBezTo>
                      <a:pt x="391" y="19"/>
                      <a:pt x="392" y="19"/>
                      <a:pt x="392" y="19"/>
                    </a:cubicBezTo>
                    <a:cubicBezTo>
                      <a:pt x="397" y="21"/>
                      <a:pt x="401" y="22"/>
                      <a:pt x="406" y="24"/>
                    </a:cubicBezTo>
                    <a:cubicBezTo>
                      <a:pt x="406" y="25"/>
                      <a:pt x="406" y="25"/>
                      <a:pt x="406" y="26"/>
                    </a:cubicBezTo>
                    <a:cubicBezTo>
                      <a:pt x="406" y="26"/>
                      <a:pt x="406" y="27"/>
                      <a:pt x="405" y="27"/>
                    </a:cubicBezTo>
                    <a:close/>
                    <a:moveTo>
                      <a:pt x="183" y="23"/>
                    </a:moveTo>
                    <a:cubicBezTo>
                      <a:pt x="182" y="23"/>
                      <a:pt x="182" y="23"/>
                      <a:pt x="181" y="22"/>
                    </a:cubicBezTo>
                    <a:cubicBezTo>
                      <a:pt x="181" y="21"/>
                      <a:pt x="181" y="21"/>
                      <a:pt x="182" y="21"/>
                    </a:cubicBezTo>
                    <a:cubicBezTo>
                      <a:pt x="187" y="19"/>
                      <a:pt x="191" y="17"/>
                      <a:pt x="196" y="16"/>
                    </a:cubicBezTo>
                    <a:cubicBezTo>
                      <a:pt x="196" y="15"/>
                      <a:pt x="197" y="16"/>
                      <a:pt x="197" y="16"/>
                    </a:cubicBezTo>
                    <a:cubicBezTo>
                      <a:pt x="197" y="17"/>
                      <a:pt x="197" y="18"/>
                      <a:pt x="196" y="18"/>
                    </a:cubicBezTo>
                    <a:cubicBezTo>
                      <a:pt x="192" y="19"/>
                      <a:pt x="187" y="21"/>
                      <a:pt x="183" y="23"/>
                    </a:cubicBezTo>
                    <a:cubicBezTo>
                      <a:pt x="183" y="23"/>
                      <a:pt x="183" y="23"/>
                      <a:pt x="183" y="23"/>
                    </a:cubicBezTo>
                    <a:close/>
                    <a:moveTo>
                      <a:pt x="383" y="18"/>
                    </a:moveTo>
                    <a:cubicBezTo>
                      <a:pt x="383" y="18"/>
                      <a:pt x="383" y="18"/>
                      <a:pt x="383" y="18"/>
                    </a:cubicBezTo>
                    <a:cubicBezTo>
                      <a:pt x="378" y="16"/>
                      <a:pt x="374" y="15"/>
                      <a:pt x="369" y="14"/>
                    </a:cubicBezTo>
                    <a:cubicBezTo>
                      <a:pt x="368" y="14"/>
                      <a:pt x="368" y="13"/>
                      <a:pt x="368" y="12"/>
                    </a:cubicBezTo>
                    <a:cubicBezTo>
                      <a:pt x="368" y="12"/>
                      <a:pt x="369" y="11"/>
                      <a:pt x="370" y="11"/>
                    </a:cubicBezTo>
                    <a:cubicBezTo>
                      <a:pt x="374" y="13"/>
                      <a:pt x="379" y="14"/>
                      <a:pt x="383" y="16"/>
                    </a:cubicBezTo>
                    <a:cubicBezTo>
                      <a:pt x="384" y="16"/>
                      <a:pt x="384" y="17"/>
                      <a:pt x="384" y="17"/>
                    </a:cubicBezTo>
                    <a:cubicBezTo>
                      <a:pt x="384" y="18"/>
                      <a:pt x="383" y="18"/>
                      <a:pt x="383" y="18"/>
                    </a:cubicBezTo>
                    <a:close/>
                    <a:moveTo>
                      <a:pt x="205" y="15"/>
                    </a:moveTo>
                    <a:cubicBezTo>
                      <a:pt x="204" y="15"/>
                      <a:pt x="204" y="15"/>
                      <a:pt x="204" y="14"/>
                    </a:cubicBezTo>
                    <a:cubicBezTo>
                      <a:pt x="204" y="13"/>
                      <a:pt x="204" y="13"/>
                      <a:pt x="205" y="13"/>
                    </a:cubicBezTo>
                    <a:cubicBezTo>
                      <a:pt x="209" y="11"/>
                      <a:pt x="214" y="10"/>
                      <a:pt x="218" y="9"/>
                    </a:cubicBezTo>
                    <a:cubicBezTo>
                      <a:pt x="219" y="9"/>
                      <a:pt x="220" y="9"/>
                      <a:pt x="220" y="10"/>
                    </a:cubicBezTo>
                    <a:cubicBezTo>
                      <a:pt x="220" y="10"/>
                      <a:pt x="220" y="11"/>
                      <a:pt x="219" y="11"/>
                    </a:cubicBezTo>
                    <a:cubicBezTo>
                      <a:pt x="214" y="12"/>
                      <a:pt x="210" y="14"/>
                      <a:pt x="205" y="15"/>
                    </a:cubicBezTo>
                    <a:cubicBezTo>
                      <a:pt x="205" y="15"/>
                      <a:pt x="205" y="15"/>
                      <a:pt x="205" y="15"/>
                    </a:cubicBezTo>
                    <a:close/>
                    <a:moveTo>
                      <a:pt x="360" y="11"/>
                    </a:moveTo>
                    <a:cubicBezTo>
                      <a:pt x="360" y="11"/>
                      <a:pt x="360" y="11"/>
                      <a:pt x="360" y="11"/>
                    </a:cubicBezTo>
                    <a:cubicBezTo>
                      <a:pt x="355" y="10"/>
                      <a:pt x="351" y="9"/>
                      <a:pt x="346" y="8"/>
                    </a:cubicBezTo>
                    <a:cubicBezTo>
                      <a:pt x="345" y="8"/>
                      <a:pt x="345" y="7"/>
                      <a:pt x="345" y="7"/>
                    </a:cubicBezTo>
                    <a:cubicBezTo>
                      <a:pt x="345" y="6"/>
                      <a:pt x="346" y="6"/>
                      <a:pt x="347" y="6"/>
                    </a:cubicBezTo>
                    <a:cubicBezTo>
                      <a:pt x="351" y="7"/>
                      <a:pt x="356" y="8"/>
                      <a:pt x="361" y="9"/>
                    </a:cubicBezTo>
                    <a:cubicBezTo>
                      <a:pt x="361" y="9"/>
                      <a:pt x="362" y="10"/>
                      <a:pt x="361" y="10"/>
                    </a:cubicBezTo>
                    <a:cubicBezTo>
                      <a:pt x="361" y="11"/>
                      <a:pt x="361" y="11"/>
                      <a:pt x="360" y="11"/>
                    </a:cubicBezTo>
                    <a:close/>
                    <a:moveTo>
                      <a:pt x="228" y="9"/>
                    </a:moveTo>
                    <a:cubicBezTo>
                      <a:pt x="227" y="9"/>
                      <a:pt x="227" y="9"/>
                      <a:pt x="227" y="8"/>
                    </a:cubicBezTo>
                    <a:cubicBezTo>
                      <a:pt x="227" y="7"/>
                      <a:pt x="227" y="7"/>
                      <a:pt x="228" y="7"/>
                    </a:cubicBezTo>
                    <a:cubicBezTo>
                      <a:pt x="232" y="6"/>
                      <a:pt x="237" y="5"/>
                      <a:pt x="242" y="4"/>
                    </a:cubicBezTo>
                    <a:cubicBezTo>
                      <a:pt x="242" y="4"/>
                      <a:pt x="243" y="4"/>
                      <a:pt x="243" y="5"/>
                    </a:cubicBezTo>
                    <a:cubicBezTo>
                      <a:pt x="243" y="6"/>
                      <a:pt x="243" y="6"/>
                      <a:pt x="242" y="6"/>
                    </a:cubicBezTo>
                    <a:cubicBezTo>
                      <a:pt x="237" y="7"/>
                      <a:pt x="233" y="8"/>
                      <a:pt x="228" y="9"/>
                    </a:cubicBezTo>
                    <a:cubicBezTo>
                      <a:pt x="228" y="9"/>
                      <a:pt x="228" y="9"/>
                      <a:pt x="228" y="9"/>
                    </a:cubicBezTo>
                    <a:close/>
                    <a:moveTo>
                      <a:pt x="337" y="6"/>
                    </a:moveTo>
                    <a:cubicBezTo>
                      <a:pt x="337" y="6"/>
                      <a:pt x="337" y="6"/>
                      <a:pt x="337" y="6"/>
                    </a:cubicBezTo>
                    <a:cubicBezTo>
                      <a:pt x="332" y="6"/>
                      <a:pt x="327" y="5"/>
                      <a:pt x="323" y="4"/>
                    </a:cubicBezTo>
                    <a:cubicBezTo>
                      <a:pt x="322" y="4"/>
                      <a:pt x="322" y="4"/>
                      <a:pt x="322" y="3"/>
                    </a:cubicBezTo>
                    <a:cubicBezTo>
                      <a:pt x="322" y="2"/>
                      <a:pt x="322" y="2"/>
                      <a:pt x="323" y="2"/>
                    </a:cubicBezTo>
                    <a:cubicBezTo>
                      <a:pt x="328" y="3"/>
                      <a:pt x="333" y="3"/>
                      <a:pt x="337" y="4"/>
                    </a:cubicBezTo>
                    <a:cubicBezTo>
                      <a:pt x="338" y="4"/>
                      <a:pt x="338" y="5"/>
                      <a:pt x="338" y="5"/>
                    </a:cubicBezTo>
                    <a:cubicBezTo>
                      <a:pt x="338" y="6"/>
                      <a:pt x="338" y="6"/>
                      <a:pt x="337" y="6"/>
                    </a:cubicBezTo>
                    <a:close/>
                    <a:moveTo>
                      <a:pt x="251" y="5"/>
                    </a:moveTo>
                    <a:cubicBezTo>
                      <a:pt x="251" y="5"/>
                      <a:pt x="250" y="4"/>
                      <a:pt x="250" y="4"/>
                    </a:cubicBezTo>
                    <a:cubicBezTo>
                      <a:pt x="250" y="3"/>
                      <a:pt x="251" y="3"/>
                      <a:pt x="251" y="3"/>
                    </a:cubicBezTo>
                    <a:cubicBezTo>
                      <a:pt x="256" y="2"/>
                      <a:pt x="261" y="1"/>
                      <a:pt x="265" y="1"/>
                    </a:cubicBezTo>
                    <a:cubicBezTo>
                      <a:pt x="266" y="1"/>
                      <a:pt x="267" y="1"/>
                      <a:pt x="267" y="2"/>
                    </a:cubicBezTo>
                    <a:cubicBezTo>
                      <a:pt x="267" y="3"/>
                      <a:pt x="266" y="3"/>
                      <a:pt x="266" y="3"/>
                    </a:cubicBezTo>
                    <a:cubicBezTo>
                      <a:pt x="261" y="4"/>
                      <a:pt x="256" y="4"/>
                      <a:pt x="251" y="5"/>
                    </a:cubicBezTo>
                    <a:cubicBezTo>
                      <a:pt x="251" y="5"/>
                      <a:pt x="251" y="5"/>
                      <a:pt x="251" y="5"/>
                    </a:cubicBezTo>
                    <a:close/>
                    <a:moveTo>
                      <a:pt x="313" y="3"/>
                    </a:moveTo>
                    <a:cubicBezTo>
                      <a:pt x="313" y="3"/>
                      <a:pt x="313" y="3"/>
                      <a:pt x="313" y="3"/>
                    </a:cubicBezTo>
                    <a:cubicBezTo>
                      <a:pt x="309" y="3"/>
                      <a:pt x="304" y="3"/>
                      <a:pt x="299" y="3"/>
                    </a:cubicBezTo>
                    <a:cubicBezTo>
                      <a:pt x="299" y="3"/>
                      <a:pt x="298" y="2"/>
                      <a:pt x="298" y="1"/>
                    </a:cubicBezTo>
                    <a:cubicBezTo>
                      <a:pt x="298" y="1"/>
                      <a:pt x="299" y="0"/>
                      <a:pt x="299" y="0"/>
                    </a:cubicBezTo>
                    <a:cubicBezTo>
                      <a:pt x="304" y="0"/>
                      <a:pt x="309" y="1"/>
                      <a:pt x="314" y="1"/>
                    </a:cubicBezTo>
                    <a:cubicBezTo>
                      <a:pt x="314" y="1"/>
                      <a:pt x="315" y="2"/>
                      <a:pt x="315" y="2"/>
                    </a:cubicBezTo>
                    <a:cubicBezTo>
                      <a:pt x="315" y="3"/>
                      <a:pt x="314" y="3"/>
                      <a:pt x="313" y="3"/>
                    </a:cubicBezTo>
                    <a:close/>
                    <a:moveTo>
                      <a:pt x="275" y="3"/>
                    </a:moveTo>
                    <a:cubicBezTo>
                      <a:pt x="274" y="3"/>
                      <a:pt x="274" y="2"/>
                      <a:pt x="274" y="2"/>
                    </a:cubicBezTo>
                    <a:cubicBezTo>
                      <a:pt x="274" y="1"/>
                      <a:pt x="274" y="0"/>
                      <a:pt x="275" y="0"/>
                    </a:cubicBezTo>
                    <a:cubicBezTo>
                      <a:pt x="280" y="0"/>
                      <a:pt x="284" y="0"/>
                      <a:pt x="289" y="0"/>
                    </a:cubicBezTo>
                    <a:cubicBezTo>
                      <a:pt x="290" y="0"/>
                      <a:pt x="290" y="0"/>
                      <a:pt x="290" y="0"/>
                    </a:cubicBezTo>
                    <a:cubicBezTo>
                      <a:pt x="290" y="0"/>
                      <a:pt x="291" y="1"/>
                      <a:pt x="291" y="1"/>
                    </a:cubicBezTo>
                    <a:cubicBezTo>
                      <a:pt x="291" y="2"/>
                      <a:pt x="290" y="2"/>
                      <a:pt x="290" y="2"/>
                    </a:cubicBezTo>
                    <a:cubicBezTo>
                      <a:pt x="289" y="2"/>
                      <a:pt x="289" y="2"/>
                      <a:pt x="289" y="2"/>
                    </a:cubicBezTo>
                    <a:cubicBezTo>
                      <a:pt x="284" y="2"/>
                      <a:pt x="280" y="3"/>
                      <a:pt x="275" y="3"/>
                    </a:cubicBezTo>
                    <a:cubicBezTo>
                      <a:pt x="275" y="3"/>
                      <a:pt x="275" y="3"/>
                      <a:pt x="275" y="3"/>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6" name="Freeform 7"/>
              <p:cNvSpPr>
                <a:spLocks/>
              </p:cNvSpPr>
              <p:nvPr userDrawn="1"/>
            </p:nvSpPr>
            <p:spPr bwMode="auto">
              <a:xfrm>
                <a:off x="3311" y="1200"/>
                <a:ext cx="1034" cy="1138"/>
              </a:xfrm>
              <a:custGeom>
                <a:avLst/>
                <a:gdLst>
                  <a:gd name="T0" fmla="*/ 317 w 612"/>
                  <a:gd name="T1" fmla="*/ 646 h 673"/>
                  <a:gd name="T2" fmla="*/ 20 w 612"/>
                  <a:gd name="T3" fmla="*/ 415 h 673"/>
                  <a:gd name="T4" fmla="*/ 53 w 612"/>
                  <a:gd name="T5" fmla="*/ 182 h 673"/>
                  <a:gd name="T6" fmla="*/ 240 w 612"/>
                  <a:gd name="T7" fmla="*/ 42 h 673"/>
                  <a:gd name="T8" fmla="*/ 612 w 612"/>
                  <a:gd name="T9" fmla="*/ 263 h 673"/>
                  <a:gd name="T10" fmla="*/ 610 w 612"/>
                  <a:gd name="T11" fmla="*/ 266 h 673"/>
                  <a:gd name="T12" fmla="*/ 608 w 612"/>
                  <a:gd name="T13" fmla="*/ 264 h 673"/>
                  <a:gd name="T14" fmla="*/ 241 w 612"/>
                  <a:gd name="T15" fmla="*/ 46 h 673"/>
                  <a:gd name="T16" fmla="*/ 57 w 612"/>
                  <a:gd name="T17" fmla="*/ 185 h 673"/>
                  <a:gd name="T18" fmla="*/ 25 w 612"/>
                  <a:gd name="T19" fmla="*/ 414 h 673"/>
                  <a:gd name="T20" fmla="*/ 391 w 612"/>
                  <a:gd name="T21" fmla="*/ 632 h 673"/>
                  <a:gd name="T22" fmla="*/ 394 w 612"/>
                  <a:gd name="T23" fmla="*/ 633 h 673"/>
                  <a:gd name="T24" fmla="*/ 393 w 612"/>
                  <a:gd name="T25" fmla="*/ 636 h 673"/>
                  <a:gd name="T26" fmla="*/ 317 w 612"/>
                  <a:gd name="T27" fmla="*/ 646 h 6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12" h="673">
                    <a:moveTo>
                      <a:pt x="317" y="646"/>
                    </a:moveTo>
                    <a:cubicBezTo>
                      <a:pt x="181" y="646"/>
                      <a:pt x="56" y="553"/>
                      <a:pt x="20" y="415"/>
                    </a:cubicBezTo>
                    <a:cubicBezTo>
                      <a:pt x="0" y="336"/>
                      <a:pt x="12" y="253"/>
                      <a:pt x="53" y="182"/>
                    </a:cubicBezTo>
                    <a:cubicBezTo>
                      <a:pt x="95" y="112"/>
                      <a:pt x="161" y="62"/>
                      <a:pt x="240" y="42"/>
                    </a:cubicBezTo>
                    <a:cubicBezTo>
                      <a:pt x="403" y="0"/>
                      <a:pt x="570" y="99"/>
                      <a:pt x="612" y="263"/>
                    </a:cubicBezTo>
                    <a:cubicBezTo>
                      <a:pt x="612" y="264"/>
                      <a:pt x="612" y="266"/>
                      <a:pt x="610" y="266"/>
                    </a:cubicBezTo>
                    <a:cubicBezTo>
                      <a:pt x="609" y="266"/>
                      <a:pt x="608" y="265"/>
                      <a:pt x="608" y="264"/>
                    </a:cubicBezTo>
                    <a:cubicBezTo>
                      <a:pt x="566" y="103"/>
                      <a:pt x="402" y="5"/>
                      <a:pt x="241" y="46"/>
                    </a:cubicBezTo>
                    <a:cubicBezTo>
                      <a:pt x="163" y="66"/>
                      <a:pt x="98" y="115"/>
                      <a:pt x="57" y="185"/>
                    </a:cubicBezTo>
                    <a:cubicBezTo>
                      <a:pt x="16" y="254"/>
                      <a:pt x="5" y="336"/>
                      <a:pt x="25" y="414"/>
                    </a:cubicBezTo>
                    <a:cubicBezTo>
                      <a:pt x="66" y="575"/>
                      <a:pt x="231" y="673"/>
                      <a:pt x="391" y="632"/>
                    </a:cubicBezTo>
                    <a:cubicBezTo>
                      <a:pt x="393" y="631"/>
                      <a:pt x="394" y="632"/>
                      <a:pt x="394" y="633"/>
                    </a:cubicBezTo>
                    <a:cubicBezTo>
                      <a:pt x="395" y="635"/>
                      <a:pt x="394" y="636"/>
                      <a:pt x="393" y="636"/>
                    </a:cubicBezTo>
                    <a:cubicBezTo>
                      <a:pt x="367" y="643"/>
                      <a:pt x="342" y="646"/>
                      <a:pt x="317" y="646"/>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7" name="Freeform 8"/>
              <p:cNvSpPr>
                <a:spLocks/>
              </p:cNvSpPr>
              <p:nvPr userDrawn="1"/>
            </p:nvSpPr>
            <p:spPr bwMode="auto">
              <a:xfrm>
                <a:off x="3433" y="1363"/>
                <a:ext cx="824" cy="821"/>
              </a:xfrm>
              <a:custGeom>
                <a:avLst/>
                <a:gdLst>
                  <a:gd name="T0" fmla="*/ 244 w 488"/>
                  <a:gd name="T1" fmla="*/ 486 h 486"/>
                  <a:gd name="T2" fmla="*/ 0 w 488"/>
                  <a:gd name="T3" fmla="*/ 243 h 486"/>
                  <a:gd name="T4" fmla="*/ 244 w 488"/>
                  <a:gd name="T5" fmla="*/ 0 h 486"/>
                  <a:gd name="T6" fmla="*/ 247 w 488"/>
                  <a:gd name="T7" fmla="*/ 2 h 486"/>
                  <a:gd name="T8" fmla="*/ 244 w 488"/>
                  <a:gd name="T9" fmla="*/ 5 h 486"/>
                  <a:gd name="T10" fmla="*/ 5 w 488"/>
                  <a:gd name="T11" fmla="*/ 243 h 486"/>
                  <a:gd name="T12" fmla="*/ 244 w 488"/>
                  <a:gd name="T13" fmla="*/ 481 h 486"/>
                  <a:gd name="T14" fmla="*/ 484 w 488"/>
                  <a:gd name="T15" fmla="*/ 243 h 486"/>
                  <a:gd name="T16" fmla="*/ 486 w 488"/>
                  <a:gd name="T17" fmla="*/ 241 h 486"/>
                  <a:gd name="T18" fmla="*/ 488 w 488"/>
                  <a:gd name="T19" fmla="*/ 243 h 486"/>
                  <a:gd name="T20" fmla="*/ 244 w 488"/>
                  <a:gd name="T21" fmla="*/ 486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8" h="486">
                    <a:moveTo>
                      <a:pt x="244" y="486"/>
                    </a:moveTo>
                    <a:cubicBezTo>
                      <a:pt x="110" y="486"/>
                      <a:pt x="0" y="377"/>
                      <a:pt x="0" y="243"/>
                    </a:cubicBezTo>
                    <a:cubicBezTo>
                      <a:pt x="0" y="109"/>
                      <a:pt x="110" y="0"/>
                      <a:pt x="244" y="0"/>
                    </a:cubicBezTo>
                    <a:cubicBezTo>
                      <a:pt x="246" y="0"/>
                      <a:pt x="247" y="1"/>
                      <a:pt x="247" y="2"/>
                    </a:cubicBezTo>
                    <a:cubicBezTo>
                      <a:pt x="247" y="4"/>
                      <a:pt x="246" y="5"/>
                      <a:pt x="244" y="5"/>
                    </a:cubicBezTo>
                    <a:cubicBezTo>
                      <a:pt x="112" y="5"/>
                      <a:pt x="5" y="112"/>
                      <a:pt x="5" y="243"/>
                    </a:cubicBezTo>
                    <a:cubicBezTo>
                      <a:pt x="5" y="374"/>
                      <a:pt x="112" y="481"/>
                      <a:pt x="244" y="481"/>
                    </a:cubicBezTo>
                    <a:cubicBezTo>
                      <a:pt x="376" y="481"/>
                      <a:pt x="484" y="374"/>
                      <a:pt x="484" y="243"/>
                    </a:cubicBezTo>
                    <a:cubicBezTo>
                      <a:pt x="484" y="242"/>
                      <a:pt x="485" y="241"/>
                      <a:pt x="486" y="241"/>
                    </a:cubicBezTo>
                    <a:cubicBezTo>
                      <a:pt x="487" y="241"/>
                      <a:pt x="488" y="242"/>
                      <a:pt x="488" y="243"/>
                    </a:cubicBezTo>
                    <a:cubicBezTo>
                      <a:pt x="488" y="377"/>
                      <a:pt x="379" y="486"/>
                      <a:pt x="244" y="486"/>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8" name="Freeform 9"/>
              <p:cNvSpPr>
                <a:spLocks noEditPoints="1"/>
              </p:cNvSpPr>
              <p:nvPr userDrawn="1"/>
            </p:nvSpPr>
            <p:spPr bwMode="auto">
              <a:xfrm>
                <a:off x="3889" y="1770"/>
                <a:ext cx="555" cy="598"/>
              </a:xfrm>
              <a:custGeom>
                <a:avLst/>
                <a:gdLst>
                  <a:gd name="T0" fmla="*/ 3 w 329"/>
                  <a:gd name="T1" fmla="*/ 354 h 354"/>
                  <a:gd name="T2" fmla="*/ 0 w 329"/>
                  <a:gd name="T3" fmla="*/ 317 h 354"/>
                  <a:gd name="T4" fmla="*/ 2 w 329"/>
                  <a:gd name="T5" fmla="*/ 317 h 354"/>
                  <a:gd name="T6" fmla="*/ 208 w 329"/>
                  <a:gd name="T7" fmla="*/ 216 h 354"/>
                  <a:gd name="T8" fmla="*/ 292 w 329"/>
                  <a:gd name="T9" fmla="*/ 2 h 354"/>
                  <a:gd name="T10" fmla="*/ 292 w 329"/>
                  <a:gd name="T11" fmla="*/ 0 h 354"/>
                  <a:gd name="T12" fmla="*/ 329 w 329"/>
                  <a:gd name="T13" fmla="*/ 0 h 354"/>
                  <a:gd name="T14" fmla="*/ 329 w 329"/>
                  <a:gd name="T15" fmla="*/ 2 h 354"/>
                  <a:gd name="T16" fmla="*/ 235 w 329"/>
                  <a:gd name="T17" fmla="*/ 241 h 354"/>
                  <a:gd name="T18" fmla="*/ 5 w 329"/>
                  <a:gd name="T19" fmla="*/ 354 h 354"/>
                  <a:gd name="T20" fmla="*/ 3 w 329"/>
                  <a:gd name="T21" fmla="*/ 354 h 354"/>
                  <a:gd name="T22" fmla="*/ 4 w 329"/>
                  <a:gd name="T23" fmla="*/ 321 h 354"/>
                  <a:gd name="T24" fmla="*/ 6 w 329"/>
                  <a:gd name="T25" fmla="*/ 350 h 354"/>
                  <a:gd name="T26" fmla="*/ 232 w 329"/>
                  <a:gd name="T27" fmla="*/ 239 h 354"/>
                  <a:gd name="T28" fmla="*/ 326 w 329"/>
                  <a:gd name="T29" fmla="*/ 4 h 354"/>
                  <a:gd name="T30" fmla="*/ 296 w 329"/>
                  <a:gd name="T31" fmla="*/ 4 h 354"/>
                  <a:gd name="T32" fmla="*/ 211 w 329"/>
                  <a:gd name="T33" fmla="*/ 219 h 354"/>
                  <a:gd name="T34" fmla="*/ 4 w 329"/>
                  <a:gd name="T35" fmla="*/ 321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9" h="354">
                    <a:moveTo>
                      <a:pt x="3" y="354"/>
                    </a:moveTo>
                    <a:cubicBezTo>
                      <a:pt x="0" y="317"/>
                      <a:pt x="0" y="317"/>
                      <a:pt x="0" y="317"/>
                    </a:cubicBezTo>
                    <a:cubicBezTo>
                      <a:pt x="2" y="317"/>
                      <a:pt x="2" y="317"/>
                      <a:pt x="2" y="317"/>
                    </a:cubicBezTo>
                    <a:cubicBezTo>
                      <a:pt x="81" y="311"/>
                      <a:pt x="154" y="275"/>
                      <a:pt x="208" y="216"/>
                    </a:cubicBezTo>
                    <a:cubicBezTo>
                      <a:pt x="262" y="158"/>
                      <a:pt x="292" y="82"/>
                      <a:pt x="292" y="2"/>
                    </a:cubicBezTo>
                    <a:cubicBezTo>
                      <a:pt x="292" y="0"/>
                      <a:pt x="292" y="0"/>
                      <a:pt x="292" y="0"/>
                    </a:cubicBezTo>
                    <a:cubicBezTo>
                      <a:pt x="329" y="0"/>
                      <a:pt x="329" y="0"/>
                      <a:pt x="329" y="0"/>
                    </a:cubicBezTo>
                    <a:cubicBezTo>
                      <a:pt x="329" y="2"/>
                      <a:pt x="329" y="2"/>
                      <a:pt x="329" y="2"/>
                    </a:cubicBezTo>
                    <a:cubicBezTo>
                      <a:pt x="329" y="91"/>
                      <a:pt x="296" y="176"/>
                      <a:pt x="235" y="241"/>
                    </a:cubicBezTo>
                    <a:cubicBezTo>
                      <a:pt x="175" y="307"/>
                      <a:pt x="93" y="346"/>
                      <a:pt x="5" y="354"/>
                    </a:cubicBezTo>
                    <a:lnTo>
                      <a:pt x="3" y="354"/>
                    </a:lnTo>
                    <a:close/>
                    <a:moveTo>
                      <a:pt x="4" y="321"/>
                    </a:moveTo>
                    <a:cubicBezTo>
                      <a:pt x="6" y="350"/>
                      <a:pt x="6" y="350"/>
                      <a:pt x="6" y="350"/>
                    </a:cubicBezTo>
                    <a:cubicBezTo>
                      <a:pt x="93" y="342"/>
                      <a:pt x="173" y="303"/>
                      <a:pt x="232" y="239"/>
                    </a:cubicBezTo>
                    <a:cubicBezTo>
                      <a:pt x="292" y="175"/>
                      <a:pt x="325" y="91"/>
                      <a:pt x="326" y="4"/>
                    </a:cubicBezTo>
                    <a:cubicBezTo>
                      <a:pt x="296" y="4"/>
                      <a:pt x="296" y="4"/>
                      <a:pt x="296" y="4"/>
                    </a:cubicBezTo>
                    <a:cubicBezTo>
                      <a:pt x="295" y="84"/>
                      <a:pt x="265" y="160"/>
                      <a:pt x="211" y="219"/>
                    </a:cubicBezTo>
                    <a:cubicBezTo>
                      <a:pt x="156" y="277"/>
                      <a:pt x="83" y="313"/>
                      <a:pt x="4" y="321"/>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9" name="Freeform 10"/>
              <p:cNvSpPr>
                <a:spLocks/>
              </p:cNvSpPr>
              <p:nvPr userDrawn="1"/>
            </p:nvSpPr>
            <p:spPr bwMode="auto">
              <a:xfrm>
                <a:off x="4215" y="2017"/>
                <a:ext cx="310" cy="294"/>
              </a:xfrm>
              <a:custGeom>
                <a:avLst/>
                <a:gdLst>
                  <a:gd name="T0" fmla="*/ 304 w 310"/>
                  <a:gd name="T1" fmla="*/ 294 h 294"/>
                  <a:gd name="T2" fmla="*/ 0 w 310"/>
                  <a:gd name="T3" fmla="*/ 5 h 294"/>
                  <a:gd name="T4" fmla="*/ 5 w 310"/>
                  <a:gd name="T5" fmla="*/ 0 h 294"/>
                  <a:gd name="T6" fmla="*/ 310 w 310"/>
                  <a:gd name="T7" fmla="*/ 289 h 294"/>
                  <a:gd name="T8" fmla="*/ 304 w 310"/>
                  <a:gd name="T9" fmla="*/ 294 h 294"/>
                </a:gdLst>
                <a:ahLst/>
                <a:cxnLst>
                  <a:cxn ang="0">
                    <a:pos x="T0" y="T1"/>
                  </a:cxn>
                  <a:cxn ang="0">
                    <a:pos x="T2" y="T3"/>
                  </a:cxn>
                  <a:cxn ang="0">
                    <a:pos x="T4" y="T5"/>
                  </a:cxn>
                  <a:cxn ang="0">
                    <a:pos x="T6" y="T7"/>
                  </a:cxn>
                  <a:cxn ang="0">
                    <a:pos x="T8" y="T9"/>
                  </a:cxn>
                </a:cxnLst>
                <a:rect l="0" t="0" r="r" b="b"/>
                <a:pathLst>
                  <a:path w="310" h="294">
                    <a:moveTo>
                      <a:pt x="304" y="294"/>
                    </a:moveTo>
                    <a:lnTo>
                      <a:pt x="0" y="5"/>
                    </a:lnTo>
                    <a:lnTo>
                      <a:pt x="5" y="0"/>
                    </a:lnTo>
                    <a:lnTo>
                      <a:pt x="310" y="289"/>
                    </a:lnTo>
                    <a:lnTo>
                      <a:pt x="304" y="29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0" name="Freeform 11"/>
              <p:cNvSpPr>
                <a:spLocks/>
              </p:cNvSpPr>
              <p:nvPr userDrawn="1"/>
            </p:nvSpPr>
            <p:spPr bwMode="auto">
              <a:xfrm>
                <a:off x="4299" y="1655"/>
                <a:ext cx="876" cy="101"/>
              </a:xfrm>
              <a:custGeom>
                <a:avLst/>
                <a:gdLst>
                  <a:gd name="T0" fmla="*/ 0 w 876"/>
                  <a:gd name="T1" fmla="*/ 101 h 101"/>
                  <a:gd name="T2" fmla="*/ 0 w 876"/>
                  <a:gd name="T3" fmla="*/ 93 h 101"/>
                  <a:gd name="T4" fmla="*/ 876 w 876"/>
                  <a:gd name="T5" fmla="*/ 0 h 101"/>
                  <a:gd name="T6" fmla="*/ 876 w 876"/>
                  <a:gd name="T7" fmla="*/ 7 h 101"/>
                  <a:gd name="T8" fmla="*/ 0 w 876"/>
                  <a:gd name="T9" fmla="*/ 101 h 101"/>
                </a:gdLst>
                <a:ahLst/>
                <a:cxnLst>
                  <a:cxn ang="0">
                    <a:pos x="T0" y="T1"/>
                  </a:cxn>
                  <a:cxn ang="0">
                    <a:pos x="T2" y="T3"/>
                  </a:cxn>
                  <a:cxn ang="0">
                    <a:pos x="T4" y="T5"/>
                  </a:cxn>
                  <a:cxn ang="0">
                    <a:pos x="T6" y="T7"/>
                  </a:cxn>
                  <a:cxn ang="0">
                    <a:pos x="T8" y="T9"/>
                  </a:cxn>
                </a:cxnLst>
                <a:rect l="0" t="0" r="r" b="b"/>
                <a:pathLst>
                  <a:path w="876" h="101">
                    <a:moveTo>
                      <a:pt x="0" y="101"/>
                    </a:moveTo>
                    <a:lnTo>
                      <a:pt x="0" y="93"/>
                    </a:lnTo>
                    <a:lnTo>
                      <a:pt x="876" y="0"/>
                    </a:lnTo>
                    <a:lnTo>
                      <a:pt x="876" y="7"/>
                    </a:lnTo>
                    <a:lnTo>
                      <a:pt x="0" y="101"/>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1" name="Freeform 12"/>
              <p:cNvSpPr>
                <a:spLocks noEditPoints="1"/>
              </p:cNvSpPr>
              <p:nvPr userDrawn="1"/>
            </p:nvSpPr>
            <p:spPr bwMode="auto">
              <a:xfrm>
                <a:off x="4323" y="1501"/>
                <a:ext cx="99" cy="127"/>
              </a:xfrm>
              <a:custGeom>
                <a:avLst/>
                <a:gdLst>
                  <a:gd name="T0" fmla="*/ 23 w 59"/>
                  <a:gd name="T1" fmla="*/ 75 h 75"/>
                  <a:gd name="T2" fmla="*/ 23 w 59"/>
                  <a:gd name="T3" fmla="*/ 73 h 75"/>
                  <a:gd name="T4" fmla="*/ 1 w 59"/>
                  <a:gd name="T5" fmla="*/ 18 h 75"/>
                  <a:gd name="T6" fmla="*/ 0 w 59"/>
                  <a:gd name="T7" fmla="*/ 17 h 75"/>
                  <a:gd name="T8" fmla="*/ 33 w 59"/>
                  <a:gd name="T9" fmla="*/ 0 h 75"/>
                  <a:gd name="T10" fmla="*/ 34 w 59"/>
                  <a:gd name="T11" fmla="*/ 2 h 75"/>
                  <a:gd name="T12" fmla="*/ 58 w 59"/>
                  <a:gd name="T13" fmla="*/ 63 h 75"/>
                  <a:gd name="T14" fmla="*/ 59 w 59"/>
                  <a:gd name="T15" fmla="*/ 65 h 75"/>
                  <a:gd name="T16" fmla="*/ 23 w 59"/>
                  <a:gd name="T17" fmla="*/ 75 h 75"/>
                  <a:gd name="T18" fmla="*/ 5 w 59"/>
                  <a:gd name="T19" fmla="*/ 18 h 75"/>
                  <a:gd name="T20" fmla="*/ 26 w 59"/>
                  <a:gd name="T21" fmla="*/ 70 h 75"/>
                  <a:gd name="T22" fmla="*/ 54 w 59"/>
                  <a:gd name="T23" fmla="*/ 62 h 75"/>
                  <a:gd name="T24" fmla="*/ 32 w 59"/>
                  <a:gd name="T25" fmla="*/ 5 h 75"/>
                  <a:gd name="T26" fmla="*/ 5 w 59"/>
                  <a:gd name="T27" fmla="*/ 1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9" h="75">
                    <a:moveTo>
                      <a:pt x="23" y="75"/>
                    </a:moveTo>
                    <a:cubicBezTo>
                      <a:pt x="23" y="73"/>
                      <a:pt x="23" y="73"/>
                      <a:pt x="23" y="73"/>
                    </a:cubicBezTo>
                    <a:cubicBezTo>
                      <a:pt x="17" y="54"/>
                      <a:pt x="10" y="36"/>
                      <a:pt x="1" y="18"/>
                    </a:cubicBezTo>
                    <a:cubicBezTo>
                      <a:pt x="0" y="17"/>
                      <a:pt x="0" y="17"/>
                      <a:pt x="0" y="17"/>
                    </a:cubicBezTo>
                    <a:cubicBezTo>
                      <a:pt x="33" y="0"/>
                      <a:pt x="33" y="0"/>
                      <a:pt x="33" y="0"/>
                    </a:cubicBezTo>
                    <a:cubicBezTo>
                      <a:pt x="34" y="2"/>
                      <a:pt x="34" y="2"/>
                      <a:pt x="34" y="2"/>
                    </a:cubicBezTo>
                    <a:cubicBezTo>
                      <a:pt x="44" y="21"/>
                      <a:pt x="52" y="42"/>
                      <a:pt x="58" y="63"/>
                    </a:cubicBezTo>
                    <a:cubicBezTo>
                      <a:pt x="59" y="65"/>
                      <a:pt x="59" y="65"/>
                      <a:pt x="59" y="65"/>
                    </a:cubicBezTo>
                    <a:lnTo>
                      <a:pt x="23" y="75"/>
                    </a:lnTo>
                    <a:close/>
                    <a:moveTo>
                      <a:pt x="5" y="18"/>
                    </a:moveTo>
                    <a:cubicBezTo>
                      <a:pt x="14" y="35"/>
                      <a:pt x="20" y="53"/>
                      <a:pt x="26" y="70"/>
                    </a:cubicBezTo>
                    <a:cubicBezTo>
                      <a:pt x="54" y="62"/>
                      <a:pt x="54" y="62"/>
                      <a:pt x="54" y="62"/>
                    </a:cubicBezTo>
                    <a:cubicBezTo>
                      <a:pt x="49" y="42"/>
                      <a:pt x="41" y="23"/>
                      <a:pt x="32" y="5"/>
                    </a:cubicBezTo>
                    <a:lnTo>
                      <a:pt x="5" y="18"/>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2" name="Freeform 13"/>
              <p:cNvSpPr>
                <a:spLocks/>
              </p:cNvSpPr>
              <p:nvPr userDrawn="1"/>
            </p:nvSpPr>
            <p:spPr bwMode="auto">
              <a:xfrm>
                <a:off x="4208" y="1019"/>
                <a:ext cx="680" cy="489"/>
              </a:xfrm>
              <a:custGeom>
                <a:avLst/>
                <a:gdLst>
                  <a:gd name="T0" fmla="*/ 3 w 680"/>
                  <a:gd name="T1" fmla="*/ 489 h 489"/>
                  <a:gd name="T2" fmla="*/ 0 w 680"/>
                  <a:gd name="T3" fmla="*/ 482 h 489"/>
                  <a:gd name="T4" fmla="*/ 675 w 680"/>
                  <a:gd name="T5" fmla="*/ 0 h 489"/>
                  <a:gd name="T6" fmla="*/ 680 w 680"/>
                  <a:gd name="T7" fmla="*/ 7 h 489"/>
                  <a:gd name="T8" fmla="*/ 3 w 680"/>
                  <a:gd name="T9" fmla="*/ 489 h 489"/>
                </a:gdLst>
                <a:ahLst/>
                <a:cxnLst>
                  <a:cxn ang="0">
                    <a:pos x="T0" y="T1"/>
                  </a:cxn>
                  <a:cxn ang="0">
                    <a:pos x="T2" y="T3"/>
                  </a:cxn>
                  <a:cxn ang="0">
                    <a:pos x="T4" y="T5"/>
                  </a:cxn>
                  <a:cxn ang="0">
                    <a:pos x="T6" y="T7"/>
                  </a:cxn>
                  <a:cxn ang="0">
                    <a:pos x="T8" y="T9"/>
                  </a:cxn>
                </a:cxnLst>
                <a:rect l="0" t="0" r="r" b="b"/>
                <a:pathLst>
                  <a:path w="680" h="489">
                    <a:moveTo>
                      <a:pt x="3" y="489"/>
                    </a:moveTo>
                    <a:lnTo>
                      <a:pt x="0" y="482"/>
                    </a:lnTo>
                    <a:lnTo>
                      <a:pt x="675" y="0"/>
                    </a:lnTo>
                    <a:lnTo>
                      <a:pt x="680" y="7"/>
                    </a:lnTo>
                    <a:lnTo>
                      <a:pt x="3" y="489"/>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3" name="Freeform 14"/>
              <p:cNvSpPr>
                <a:spLocks noEditPoints="1"/>
              </p:cNvSpPr>
              <p:nvPr userDrawn="1"/>
            </p:nvSpPr>
            <p:spPr bwMode="auto">
              <a:xfrm>
                <a:off x="3245" y="1770"/>
                <a:ext cx="343" cy="527"/>
              </a:xfrm>
              <a:custGeom>
                <a:avLst/>
                <a:gdLst>
                  <a:gd name="T0" fmla="*/ 185 w 203"/>
                  <a:gd name="T1" fmla="*/ 312 h 312"/>
                  <a:gd name="T2" fmla="*/ 183 w 203"/>
                  <a:gd name="T3" fmla="*/ 311 h 312"/>
                  <a:gd name="T4" fmla="*/ 0 w 203"/>
                  <a:gd name="T5" fmla="*/ 2 h 312"/>
                  <a:gd name="T6" fmla="*/ 0 w 203"/>
                  <a:gd name="T7" fmla="*/ 0 h 312"/>
                  <a:gd name="T8" fmla="*/ 37 w 203"/>
                  <a:gd name="T9" fmla="*/ 0 h 312"/>
                  <a:gd name="T10" fmla="*/ 37 w 203"/>
                  <a:gd name="T11" fmla="*/ 2 h 312"/>
                  <a:gd name="T12" fmla="*/ 201 w 203"/>
                  <a:gd name="T13" fmla="*/ 279 h 312"/>
                  <a:gd name="T14" fmla="*/ 203 w 203"/>
                  <a:gd name="T15" fmla="*/ 280 h 312"/>
                  <a:gd name="T16" fmla="*/ 185 w 203"/>
                  <a:gd name="T17" fmla="*/ 312 h 312"/>
                  <a:gd name="T18" fmla="*/ 4 w 203"/>
                  <a:gd name="T19" fmla="*/ 4 h 312"/>
                  <a:gd name="T20" fmla="*/ 183 w 203"/>
                  <a:gd name="T21" fmla="*/ 307 h 312"/>
                  <a:gd name="T22" fmla="*/ 198 w 203"/>
                  <a:gd name="T23" fmla="*/ 281 h 312"/>
                  <a:gd name="T24" fmla="*/ 34 w 203"/>
                  <a:gd name="T25" fmla="*/ 4 h 312"/>
                  <a:gd name="T26" fmla="*/ 4 w 203"/>
                  <a:gd name="T27" fmla="*/ 4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3" h="312">
                    <a:moveTo>
                      <a:pt x="185" y="312"/>
                    </a:moveTo>
                    <a:cubicBezTo>
                      <a:pt x="183" y="311"/>
                      <a:pt x="183" y="311"/>
                      <a:pt x="183" y="311"/>
                    </a:cubicBezTo>
                    <a:cubicBezTo>
                      <a:pt x="70" y="249"/>
                      <a:pt x="0" y="130"/>
                      <a:pt x="0" y="2"/>
                    </a:cubicBezTo>
                    <a:cubicBezTo>
                      <a:pt x="0" y="0"/>
                      <a:pt x="0" y="0"/>
                      <a:pt x="0" y="0"/>
                    </a:cubicBezTo>
                    <a:cubicBezTo>
                      <a:pt x="37" y="0"/>
                      <a:pt x="37" y="0"/>
                      <a:pt x="37" y="0"/>
                    </a:cubicBezTo>
                    <a:cubicBezTo>
                      <a:pt x="37" y="2"/>
                      <a:pt x="37" y="2"/>
                      <a:pt x="37" y="2"/>
                    </a:cubicBezTo>
                    <a:cubicBezTo>
                      <a:pt x="37" y="117"/>
                      <a:pt x="100" y="223"/>
                      <a:pt x="201" y="279"/>
                    </a:cubicBezTo>
                    <a:cubicBezTo>
                      <a:pt x="203" y="280"/>
                      <a:pt x="203" y="280"/>
                      <a:pt x="203" y="280"/>
                    </a:cubicBezTo>
                    <a:lnTo>
                      <a:pt x="185" y="312"/>
                    </a:lnTo>
                    <a:close/>
                    <a:moveTo>
                      <a:pt x="4" y="4"/>
                    </a:moveTo>
                    <a:cubicBezTo>
                      <a:pt x="4" y="129"/>
                      <a:pt x="73" y="245"/>
                      <a:pt x="183" y="307"/>
                    </a:cubicBezTo>
                    <a:cubicBezTo>
                      <a:pt x="198" y="281"/>
                      <a:pt x="198" y="281"/>
                      <a:pt x="198" y="281"/>
                    </a:cubicBezTo>
                    <a:cubicBezTo>
                      <a:pt x="97" y="224"/>
                      <a:pt x="34" y="118"/>
                      <a:pt x="34" y="4"/>
                    </a:cubicBezTo>
                    <a:lnTo>
                      <a:pt x="4" y="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4" name="Freeform 15"/>
              <p:cNvSpPr>
                <a:spLocks/>
              </p:cNvSpPr>
              <p:nvPr userDrawn="1"/>
            </p:nvSpPr>
            <p:spPr bwMode="auto">
              <a:xfrm>
                <a:off x="3294" y="2115"/>
                <a:ext cx="335" cy="490"/>
              </a:xfrm>
              <a:custGeom>
                <a:avLst/>
                <a:gdLst>
                  <a:gd name="T0" fmla="*/ 7 w 335"/>
                  <a:gd name="T1" fmla="*/ 490 h 490"/>
                  <a:gd name="T2" fmla="*/ 0 w 335"/>
                  <a:gd name="T3" fmla="*/ 485 h 490"/>
                  <a:gd name="T4" fmla="*/ 328 w 335"/>
                  <a:gd name="T5" fmla="*/ 0 h 490"/>
                  <a:gd name="T6" fmla="*/ 335 w 335"/>
                  <a:gd name="T7" fmla="*/ 3 h 490"/>
                  <a:gd name="T8" fmla="*/ 7 w 335"/>
                  <a:gd name="T9" fmla="*/ 490 h 490"/>
                </a:gdLst>
                <a:ahLst/>
                <a:cxnLst>
                  <a:cxn ang="0">
                    <a:pos x="T0" y="T1"/>
                  </a:cxn>
                  <a:cxn ang="0">
                    <a:pos x="T2" y="T3"/>
                  </a:cxn>
                  <a:cxn ang="0">
                    <a:pos x="T4" y="T5"/>
                  </a:cxn>
                  <a:cxn ang="0">
                    <a:pos x="T6" y="T7"/>
                  </a:cxn>
                  <a:cxn ang="0">
                    <a:pos x="T8" y="T9"/>
                  </a:cxn>
                </a:cxnLst>
                <a:rect l="0" t="0" r="r" b="b"/>
                <a:pathLst>
                  <a:path w="335" h="490">
                    <a:moveTo>
                      <a:pt x="7" y="490"/>
                    </a:moveTo>
                    <a:lnTo>
                      <a:pt x="0" y="485"/>
                    </a:lnTo>
                    <a:lnTo>
                      <a:pt x="328" y="0"/>
                    </a:lnTo>
                    <a:lnTo>
                      <a:pt x="335" y="3"/>
                    </a:lnTo>
                    <a:lnTo>
                      <a:pt x="7" y="49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5" name="Freeform 16"/>
              <p:cNvSpPr>
                <a:spLocks/>
              </p:cNvSpPr>
              <p:nvPr userDrawn="1"/>
            </p:nvSpPr>
            <p:spPr bwMode="auto">
              <a:xfrm>
                <a:off x="2950" y="1506"/>
                <a:ext cx="462" cy="149"/>
              </a:xfrm>
              <a:custGeom>
                <a:avLst/>
                <a:gdLst>
                  <a:gd name="T0" fmla="*/ 461 w 462"/>
                  <a:gd name="T1" fmla="*/ 149 h 149"/>
                  <a:gd name="T2" fmla="*/ 0 w 462"/>
                  <a:gd name="T3" fmla="*/ 7 h 149"/>
                  <a:gd name="T4" fmla="*/ 1 w 462"/>
                  <a:gd name="T5" fmla="*/ 0 h 149"/>
                  <a:gd name="T6" fmla="*/ 462 w 462"/>
                  <a:gd name="T7" fmla="*/ 142 h 149"/>
                  <a:gd name="T8" fmla="*/ 461 w 462"/>
                  <a:gd name="T9" fmla="*/ 149 h 149"/>
                </a:gdLst>
                <a:ahLst/>
                <a:cxnLst>
                  <a:cxn ang="0">
                    <a:pos x="T0" y="T1"/>
                  </a:cxn>
                  <a:cxn ang="0">
                    <a:pos x="T2" y="T3"/>
                  </a:cxn>
                  <a:cxn ang="0">
                    <a:pos x="T4" y="T5"/>
                  </a:cxn>
                  <a:cxn ang="0">
                    <a:pos x="T6" y="T7"/>
                  </a:cxn>
                  <a:cxn ang="0">
                    <a:pos x="T8" y="T9"/>
                  </a:cxn>
                </a:cxnLst>
                <a:rect l="0" t="0" r="r" b="b"/>
                <a:pathLst>
                  <a:path w="462" h="149">
                    <a:moveTo>
                      <a:pt x="461" y="149"/>
                    </a:moveTo>
                    <a:lnTo>
                      <a:pt x="0" y="7"/>
                    </a:lnTo>
                    <a:lnTo>
                      <a:pt x="1" y="0"/>
                    </a:lnTo>
                    <a:lnTo>
                      <a:pt x="462" y="142"/>
                    </a:lnTo>
                    <a:lnTo>
                      <a:pt x="461" y="149"/>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6" name="Freeform 17"/>
              <p:cNvSpPr>
                <a:spLocks/>
              </p:cNvSpPr>
              <p:nvPr userDrawn="1"/>
            </p:nvSpPr>
            <p:spPr bwMode="auto">
              <a:xfrm>
                <a:off x="2049" y="1878"/>
                <a:ext cx="1299" cy="178"/>
              </a:xfrm>
              <a:custGeom>
                <a:avLst/>
                <a:gdLst>
                  <a:gd name="T0" fmla="*/ 2 w 1299"/>
                  <a:gd name="T1" fmla="*/ 178 h 178"/>
                  <a:gd name="T2" fmla="*/ 0 w 1299"/>
                  <a:gd name="T3" fmla="*/ 169 h 178"/>
                  <a:gd name="T4" fmla="*/ 1297 w 1299"/>
                  <a:gd name="T5" fmla="*/ 0 h 178"/>
                  <a:gd name="T6" fmla="*/ 1299 w 1299"/>
                  <a:gd name="T7" fmla="*/ 9 h 178"/>
                  <a:gd name="T8" fmla="*/ 2 w 1299"/>
                  <a:gd name="T9" fmla="*/ 178 h 178"/>
                </a:gdLst>
                <a:ahLst/>
                <a:cxnLst>
                  <a:cxn ang="0">
                    <a:pos x="T0" y="T1"/>
                  </a:cxn>
                  <a:cxn ang="0">
                    <a:pos x="T2" y="T3"/>
                  </a:cxn>
                  <a:cxn ang="0">
                    <a:pos x="T4" y="T5"/>
                  </a:cxn>
                  <a:cxn ang="0">
                    <a:pos x="T6" y="T7"/>
                  </a:cxn>
                  <a:cxn ang="0">
                    <a:pos x="T8" y="T9"/>
                  </a:cxn>
                </a:cxnLst>
                <a:rect l="0" t="0" r="r" b="b"/>
                <a:pathLst>
                  <a:path w="1299" h="178">
                    <a:moveTo>
                      <a:pt x="2" y="178"/>
                    </a:moveTo>
                    <a:lnTo>
                      <a:pt x="0" y="169"/>
                    </a:lnTo>
                    <a:lnTo>
                      <a:pt x="1297" y="0"/>
                    </a:lnTo>
                    <a:lnTo>
                      <a:pt x="1299" y="9"/>
                    </a:lnTo>
                    <a:lnTo>
                      <a:pt x="2" y="178"/>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7" name="Freeform 18"/>
              <p:cNvSpPr>
                <a:spLocks/>
              </p:cNvSpPr>
              <p:nvPr userDrawn="1"/>
            </p:nvSpPr>
            <p:spPr bwMode="auto">
              <a:xfrm>
                <a:off x="4253" y="1958"/>
                <a:ext cx="904" cy="400"/>
              </a:xfrm>
              <a:custGeom>
                <a:avLst/>
                <a:gdLst>
                  <a:gd name="T0" fmla="*/ 902 w 904"/>
                  <a:gd name="T1" fmla="*/ 400 h 400"/>
                  <a:gd name="T2" fmla="*/ 0 w 904"/>
                  <a:gd name="T3" fmla="*/ 6 h 400"/>
                  <a:gd name="T4" fmla="*/ 4 w 904"/>
                  <a:gd name="T5" fmla="*/ 0 h 400"/>
                  <a:gd name="T6" fmla="*/ 904 w 904"/>
                  <a:gd name="T7" fmla="*/ 392 h 400"/>
                  <a:gd name="T8" fmla="*/ 902 w 904"/>
                  <a:gd name="T9" fmla="*/ 400 h 400"/>
                </a:gdLst>
                <a:ahLst/>
                <a:cxnLst>
                  <a:cxn ang="0">
                    <a:pos x="T0" y="T1"/>
                  </a:cxn>
                  <a:cxn ang="0">
                    <a:pos x="T2" y="T3"/>
                  </a:cxn>
                  <a:cxn ang="0">
                    <a:pos x="T4" y="T5"/>
                  </a:cxn>
                  <a:cxn ang="0">
                    <a:pos x="T6" y="T7"/>
                  </a:cxn>
                  <a:cxn ang="0">
                    <a:pos x="T8" y="T9"/>
                  </a:cxn>
                </a:cxnLst>
                <a:rect l="0" t="0" r="r" b="b"/>
                <a:pathLst>
                  <a:path w="904" h="400">
                    <a:moveTo>
                      <a:pt x="902" y="400"/>
                    </a:moveTo>
                    <a:lnTo>
                      <a:pt x="0" y="6"/>
                    </a:lnTo>
                    <a:lnTo>
                      <a:pt x="4" y="0"/>
                    </a:lnTo>
                    <a:lnTo>
                      <a:pt x="904" y="392"/>
                    </a:lnTo>
                    <a:lnTo>
                      <a:pt x="902" y="40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8" name="Freeform 19"/>
              <p:cNvSpPr>
                <a:spLocks/>
              </p:cNvSpPr>
              <p:nvPr userDrawn="1"/>
            </p:nvSpPr>
            <p:spPr bwMode="auto">
              <a:xfrm>
                <a:off x="5157" y="2340"/>
                <a:ext cx="907" cy="18"/>
              </a:xfrm>
              <a:custGeom>
                <a:avLst/>
                <a:gdLst>
                  <a:gd name="T0" fmla="*/ 0 w 907"/>
                  <a:gd name="T1" fmla="*/ 18 h 18"/>
                  <a:gd name="T2" fmla="*/ 0 w 907"/>
                  <a:gd name="T3" fmla="*/ 10 h 18"/>
                  <a:gd name="T4" fmla="*/ 907 w 907"/>
                  <a:gd name="T5" fmla="*/ 0 h 18"/>
                  <a:gd name="T6" fmla="*/ 907 w 907"/>
                  <a:gd name="T7" fmla="*/ 8 h 18"/>
                  <a:gd name="T8" fmla="*/ 0 w 907"/>
                  <a:gd name="T9" fmla="*/ 18 h 18"/>
                </a:gdLst>
                <a:ahLst/>
                <a:cxnLst>
                  <a:cxn ang="0">
                    <a:pos x="T0" y="T1"/>
                  </a:cxn>
                  <a:cxn ang="0">
                    <a:pos x="T2" y="T3"/>
                  </a:cxn>
                  <a:cxn ang="0">
                    <a:pos x="T4" y="T5"/>
                  </a:cxn>
                  <a:cxn ang="0">
                    <a:pos x="T6" y="T7"/>
                  </a:cxn>
                  <a:cxn ang="0">
                    <a:pos x="T8" y="T9"/>
                  </a:cxn>
                </a:cxnLst>
                <a:rect l="0" t="0" r="r" b="b"/>
                <a:pathLst>
                  <a:path w="907" h="18">
                    <a:moveTo>
                      <a:pt x="0" y="18"/>
                    </a:moveTo>
                    <a:lnTo>
                      <a:pt x="0" y="10"/>
                    </a:lnTo>
                    <a:lnTo>
                      <a:pt x="907" y="0"/>
                    </a:lnTo>
                    <a:lnTo>
                      <a:pt x="907" y="8"/>
                    </a:lnTo>
                    <a:lnTo>
                      <a:pt x="0" y="18"/>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9" name="Freeform 20"/>
              <p:cNvSpPr>
                <a:spLocks/>
              </p:cNvSpPr>
              <p:nvPr userDrawn="1"/>
            </p:nvSpPr>
            <p:spPr bwMode="auto">
              <a:xfrm>
                <a:off x="5946" y="2088"/>
                <a:ext cx="152" cy="216"/>
              </a:xfrm>
              <a:custGeom>
                <a:avLst/>
                <a:gdLst>
                  <a:gd name="T0" fmla="*/ 145 w 152"/>
                  <a:gd name="T1" fmla="*/ 216 h 216"/>
                  <a:gd name="T2" fmla="*/ 0 w 152"/>
                  <a:gd name="T3" fmla="*/ 5 h 216"/>
                  <a:gd name="T4" fmla="*/ 6 w 152"/>
                  <a:gd name="T5" fmla="*/ 0 h 216"/>
                  <a:gd name="T6" fmla="*/ 152 w 152"/>
                  <a:gd name="T7" fmla="*/ 211 h 216"/>
                  <a:gd name="T8" fmla="*/ 145 w 152"/>
                  <a:gd name="T9" fmla="*/ 216 h 216"/>
                </a:gdLst>
                <a:ahLst/>
                <a:cxnLst>
                  <a:cxn ang="0">
                    <a:pos x="T0" y="T1"/>
                  </a:cxn>
                  <a:cxn ang="0">
                    <a:pos x="T2" y="T3"/>
                  </a:cxn>
                  <a:cxn ang="0">
                    <a:pos x="T4" y="T5"/>
                  </a:cxn>
                  <a:cxn ang="0">
                    <a:pos x="T6" y="T7"/>
                  </a:cxn>
                  <a:cxn ang="0">
                    <a:pos x="T8" y="T9"/>
                  </a:cxn>
                </a:cxnLst>
                <a:rect l="0" t="0" r="r" b="b"/>
                <a:pathLst>
                  <a:path w="152" h="216">
                    <a:moveTo>
                      <a:pt x="145" y="216"/>
                    </a:moveTo>
                    <a:lnTo>
                      <a:pt x="0" y="5"/>
                    </a:lnTo>
                    <a:lnTo>
                      <a:pt x="6" y="0"/>
                    </a:lnTo>
                    <a:lnTo>
                      <a:pt x="152" y="211"/>
                    </a:lnTo>
                    <a:lnTo>
                      <a:pt x="145" y="21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0" name="Freeform 21"/>
              <p:cNvSpPr>
                <a:spLocks/>
              </p:cNvSpPr>
              <p:nvPr userDrawn="1"/>
            </p:nvSpPr>
            <p:spPr bwMode="auto">
              <a:xfrm>
                <a:off x="6143" y="2088"/>
                <a:ext cx="152" cy="216"/>
              </a:xfrm>
              <a:custGeom>
                <a:avLst/>
                <a:gdLst>
                  <a:gd name="T0" fmla="*/ 7 w 152"/>
                  <a:gd name="T1" fmla="*/ 216 h 216"/>
                  <a:gd name="T2" fmla="*/ 0 w 152"/>
                  <a:gd name="T3" fmla="*/ 211 h 216"/>
                  <a:gd name="T4" fmla="*/ 145 w 152"/>
                  <a:gd name="T5" fmla="*/ 0 h 216"/>
                  <a:gd name="T6" fmla="*/ 152 w 152"/>
                  <a:gd name="T7" fmla="*/ 5 h 216"/>
                  <a:gd name="T8" fmla="*/ 7 w 152"/>
                  <a:gd name="T9" fmla="*/ 216 h 216"/>
                </a:gdLst>
                <a:ahLst/>
                <a:cxnLst>
                  <a:cxn ang="0">
                    <a:pos x="T0" y="T1"/>
                  </a:cxn>
                  <a:cxn ang="0">
                    <a:pos x="T2" y="T3"/>
                  </a:cxn>
                  <a:cxn ang="0">
                    <a:pos x="T4" y="T5"/>
                  </a:cxn>
                  <a:cxn ang="0">
                    <a:pos x="T6" y="T7"/>
                  </a:cxn>
                  <a:cxn ang="0">
                    <a:pos x="T8" y="T9"/>
                  </a:cxn>
                </a:cxnLst>
                <a:rect l="0" t="0" r="r" b="b"/>
                <a:pathLst>
                  <a:path w="152" h="216">
                    <a:moveTo>
                      <a:pt x="7" y="216"/>
                    </a:moveTo>
                    <a:lnTo>
                      <a:pt x="0" y="211"/>
                    </a:lnTo>
                    <a:lnTo>
                      <a:pt x="145" y="0"/>
                    </a:lnTo>
                    <a:lnTo>
                      <a:pt x="152" y="5"/>
                    </a:lnTo>
                    <a:lnTo>
                      <a:pt x="7" y="21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1" name="Rectangle 22"/>
              <p:cNvSpPr>
                <a:spLocks noChangeArrowheads="1"/>
              </p:cNvSpPr>
              <p:nvPr userDrawn="1"/>
            </p:nvSpPr>
            <p:spPr bwMode="auto">
              <a:xfrm>
                <a:off x="6116" y="2040"/>
                <a:ext cx="9" cy="256"/>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 name="Freeform 23"/>
              <p:cNvSpPr>
                <a:spLocks/>
              </p:cNvSpPr>
              <p:nvPr userDrawn="1"/>
            </p:nvSpPr>
            <p:spPr bwMode="auto">
              <a:xfrm>
                <a:off x="5154" y="2350"/>
                <a:ext cx="99" cy="316"/>
              </a:xfrm>
              <a:custGeom>
                <a:avLst/>
                <a:gdLst>
                  <a:gd name="T0" fmla="*/ 91 w 99"/>
                  <a:gd name="T1" fmla="*/ 316 h 316"/>
                  <a:gd name="T2" fmla="*/ 0 w 99"/>
                  <a:gd name="T3" fmla="*/ 1 h 316"/>
                  <a:gd name="T4" fmla="*/ 6 w 99"/>
                  <a:gd name="T5" fmla="*/ 0 h 316"/>
                  <a:gd name="T6" fmla="*/ 99 w 99"/>
                  <a:gd name="T7" fmla="*/ 312 h 316"/>
                  <a:gd name="T8" fmla="*/ 91 w 99"/>
                  <a:gd name="T9" fmla="*/ 316 h 316"/>
                </a:gdLst>
                <a:ahLst/>
                <a:cxnLst>
                  <a:cxn ang="0">
                    <a:pos x="T0" y="T1"/>
                  </a:cxn>
                  <a:cxn ang="0">
                    <a:pos x="T2" y="T3"/>
                  </a:cxn>
                  <a:cxn ang="0">
                    <a:pos x="T4" y="T5"/>
                  </a:cxn>
                  <a:cxn ang="0">
                    <a:pos x="T6" y="T7"/>
                  </a:cxn>
                  <a:cxn ang="0">
                    <a:pos x="T8" y="T9"/>
                  </a:cxn>
                </a:cxnLst>
                <a:rect l="0" t="0" r="r" b="b"/>
                <a:pathLst>
                  <a:path w="99" h="316">
                    <a:moveTo>
                      <a:pt x="91" y="316"/>
                    </a:moveTo>
                    <a:lnTo>
                      <a:pt x="0" y="1"/>
                    </a:lnTo>
                    <a:lnTo>
                      <a:pt x="6" y="0"/>
                    </a:lnTo>
                    <a:lnTo>
                      <a:pt x="99" y="312"/>
                    </a:lnTo>
                    <a:lnTo>
                      <a:pt x="91" y="31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 name="Freeform 24"/>
              <p:cNvSpPr>
                <a:spLocks/>
              </p:cNvSpPr>
              <p:nvPr userDrawn="1"/>
            </p:nvSpPr>
            <p:spPr bwMode="auto">
              <a:xfrm>
                <a:off x="5442" y="1166"/>
                <a:ext cx="411" cy="349"/>
              </a:xfrm>
              <a:custGeom>
                <a:avLst/>
                <a:gdLst>
                  <a:gd name="T0" fmla="*/ 404 w 411"/>
                  <a:gd name="T1" fmla="*/ 349 h 349"/>
                  <a:gd name="T2" fmla="*/ 0 w 411"/>
                  <a:gd name="T3" fmla="*/ 7 h 349"/>
                  <a:gd name="T4" fmla="*/ 5 w 411"/>
                  <a:gd name="T5" fmla="*/ 0 h 349"/>
                  <a:gd name="T6" fmla="*/ 411 w 411"/>
                  <a:gd name="T7" fmla="*/ 342 h 349"/>
                  <a:gd name="T8" fmla="*/ 404 w 411"/>
                  <a:gd name="T9" fmla="*/ 349 h 349"/>
                </a:gdLst>
                <a:ahLst/>
                <a:cxnLst>
                  <a:cxn ang="0">
                    <a:pos x="T0" y="T1"/>
                  </a:cxn>
                  <a:cxn ang="0">
                    <a:pos x="T2" y="T3"/>
                  </a:cxn>
                  <a:cxn ang="0">
                    <a:pos x="T4" y="T5"/>
                  </a:cxn>
                  <a:cxn ang="0">
                    <a:pos x="T6" y="T7"/>
                  </a:cxn>
                  <a:cxn ang="0">
                    <a:pos x="T8" y="T9"/>
                  </a:cxn>
                </a:cxnLst>
                <a:rect l="0" t="0" r="r" b="b"/>
                <a:pathLst>
                  <a:path w="411" h="349">
                    <a:moveTo>
                      <a:pt x="404" y="349"/>
                    </a:moveTo>
                    <a:lnTo>
                      <a:pt x="0" y="7"/>
                    </a:lnTo>
                    <a:lnTo>
                      <a:pt x="5" y="0"/>
                    </a:lnTo>
                    <a:lnTo>
                      <a:pt x="411" y="342"/>
                    </a:lnTo>
                    <a:lnTo>
                      <a:pt x="404" y="349"/>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 name="Rectangle 25"/>
              <p:cNvSpPr>
                <a:spLocks noChangeArrowheads="1"/>
              </p:cNvSpPr>
              <p:nvPr userDrawn="1"/>
            </p:nvSpPr>
            <p:spPr bwMode="auto">
              <a:xfrm>
                <a:off x="5441" y="644"/>
                <a:ext cx="8" cy="522"/>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 name="Freeform 26"/>
              <p:cNvSpPr>
                <a:spLocks/>
              </p:cNvSpPr>
              <p:nvPr userDrawn="1"/>
            </p:nvSpPr>
            <p:spPr bwMode="auto">
              <a:xfrm>
                <a:off x="5444" y="614"/>
                <a:ext cx="1248" cy="558"/>
              </a:xfrm>
              <a:custGeom>
                <a:avLst/>
                <a:gdLst>
                  <a:gd name="T0" fmla="*/ 2 w 1248"/>
                  <a:gd name="T1" fmla="*/ 558 h 558"/>
                  <a:gd name="T2" fmla="*/ 0 w 1248"/>
                  <a:gd name="T3" fmla="*/ 549 h 558"/>
                  <a:gd name="T4" fmla="*/ 1245 w 1248"/>
                  <a:gd name="T5" fmla="*/ 0 h 558"/>
                  <a:gd name="T6" fmla="*/ 1248 w 1248"/>
                  <a:gd name="T7" fmla="*/ 6 h 558"/>
                  <a:gd name="T8" fmla="*/ 2 w 1248"/>
                  <a:gd name="T9" fmla="*/ 558 h 558"/>
                </a:gdLst>
                <a:ahLst/>
                <a:cxnLst>
                  <a:cxn ang="0">
                    <a:pos x="T0" y="T1"/>
                  </a:cxn>
                  <a:cxn ang="0">
                    <a:pos x="T2" y="T3"/>
                  </a:cxn>
                  <a:cxn ang="0">
                    <a:pos x="T4" y="T5"/>
                  </a:cxn>
                  <a:cxn ang="0">
                    <a:pos x="T6" y="T7"/>
                  </a:cxn>
                  <a:cxn ang="0">
                    <a:pos x="T8" y="T9"/>
                  </a:cxn>
                </a:cxnLst>
                <a:rect l="0" t="0" r="r" b="b"/>
                <a:pathLst>
                  <a:path w="1248" h="558">
                    <a:moveTo>
                      <a:pt x="2" y="558"/>
                    </a:moveTo>
                    <a:lnTo>
                      <a:pt x="0" y="549"/>
                    </a:lnTo>
                    <a:lnTo>
                      <a:pt x="1245" y="0"/>
                    </a:lnTo>
                    <a:lnTo>
                      <a:pt x="1248" y="6"/>
                    </a:lnTo>
                    <a:lnTo>
                      <a:pt x="2" y="558"/>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 name="Freeform 27"/>
              <p:cNvSpPr>
                <a:spLocks/>
              </p:cNvSpPr>
              <p:nvPr userDrawn="1"/>
            </p:nvSpPr>
            <p:spPr bwMode="auto">
              <a:xfrm>
                <a:off x="5442" y="1161"/>
                <a:ext cx="699" cy="124"/>
              </a:xfrm>
              <a:custGeom>
                <a:avLst/>
                <a:gdLst>
                  <a:gd name="T0" fmla="*/ 698 w 699"/>
                  <a:gd name="T1" fmla="*/ 124 h 124"/>
                  <a:gd name="T2" fmla="*/ 0 w 699"/>
                  <a:gd name="T3" fmla="*/ 9 h 124"/>
                  <a:gd name="T4" fmla="*/ 2 w 699"/>
                  <a:gd name="T5" fmla="*/ 0 h 124"/>
                  <a:gd name="T6" fmla="*/ 699 w 699"/>
                  <a:gd name="T7" fmla="*/ 115 h 124"/>
                  <a:gd name="T8" fmla="*/ 698 w 699"/>
                  <a:gd name="T9" fmla="*/ 124 h 124"/>
                </a:gdLst>
                <a:ahLst/>
                <a:cxnLst>
                  <a:cxn ang="0">
                    <a:pos x="T0" y="T1"/>
                  </a:cxn>
                  <a:cxn ang="0">
                    <a:pos x="T2" y="T3"/>
                  </a:cxn>
                  <a:cxn ang="0">
                    <a:pos x="T4" y="T5"/>
                  </a:cxn>
                  <a:cxn ang="0">
                    <a:pos x="T6" y="T7"/>
                  </a:cxn>
                  <a:cxn ang="0">
                    <a:pos x="T8" y="T9"/>
                  </a:cxn>
                </a:cxnLst>
                <a:rect l="0" t="0" r="r" b="b"/>
                <a:pathLst>
                  <a:path w="699" h="124">
                    <a:moveTo>
                      <a:pt x="698" y="124"/>
                    </a:moveTo>
                    <a:lnTo>
                      <a:pt x="0" y="9"/>
                    </a:lnTo>
                    <a:lnTo>
                      <a:pt x="2" y="0"/>
                    </a:lnTo>
                    <a:lnTo>
                      <a:pt x="699" y="115"/>
                    </a:lnTo>
                    <a:lnTo>
                      <a:pt x="698" y="12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 name="Freeform 28"/>
              <p:cNvSpPr>
                <a:spLocks/>
              </p:cNvSpPr>
              <p:nvPr userDrawn="1"/>
            </p:nvSpPr>
            <p:spPr bwMode="auto">
              <a:xfrm>
                <a:off x="6461" y="622"/>
                <a:ext cx="238" cy="360"/>
              </a:xfrm>
              <a:custGeom>
                <a:avLst/>
                <a:gdLst>
                  <a:gd name="T0" fmla="*/ 6 w 238"/>
                  <a:gd name="T1" fmla="*/ 360 h 360"/>
                  <a:gd name="T2" fmla="*/ 0 w 238"/>
                  <a:gd name="T3" fmla="*/ 355 h 360"/>
                  <a:gd name="T4" fmla="*/ 231 w 238"/>
                  <a:gd name="T5" fmla="*/ 0 h 360"/>
                  <a:gd name="T6" fmla="*/ 238 w 238"/>
                  <a:gd name="T7" fmla="*/ 4 h 360"/>
                  <a:gd name="T8" fmla="*/ 6 w 238"/>
                  <a:gd name="T9" fmla="*/ 360 h 360"/>
                </a:gdLst>
                <a:ahLst/>
                <a:cxnLst>
                  <a:cxn ang="0">
                    <a:pos x="T0" y="T1"/>
                  </a:cxn>
                  <a:cxn ang="0">
                    <a:pos x="T2" y="T3"/>
                  </a:cxn>
                  <a:cxn ang="0">
                    <a:pos x="T4" y="T5"/>
                  </a:cxn>
                  <a:cxn ang="0">
                    <a:pos x="T6" y="T7"/>
                  </a:cxn>
                  <a:cxn ang="0">
                    <a:pos x="T8" y="T9"/>
                  </a:cxn>
                </a:cxnLst>
                <a:rect l="0" t="0" r="r" b="b"/>
                <a:pathLst>
                  <a:path w="238" h="360">
                    <a:moveTo>
                      <a:pt x="6" y="360"/>
                    </a:moveTo>
                    <a:lnTo>
                      <a:pt x="0" y="355"/>
                    </a:lnTo>
                    <a:lnTo>
                      <a:pt x="231" y="0"/>
                    </a:lnTo>
                    <a:lnTo>
                      <a:pt x="238" y="4"/>
                    </a:lnTo>
                    <a:lnTo>
                      <a:pt x="6" y="36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 name="Freeform 29"/>
              <p:cNvSpPr>
                <a:spLocks/>
              </p:cNvSpPr>
              <p:nvPr userDrawn="1"/>
            </p:nvSpPr>
            <p:spPr bwMode="auto">
              <a:xfrm>
                <a:off x="6680" y="620"/>
                <a:ext cx="851" cy="568"/>
              </a:xfrm>
              <a:custGeom>
                <a:avLst/>
                <a:gdLst>
                  <a:gd name="T0" fmla="*/ 846 w 851"/>
                  <a:gd name="T1" fmla="*/ 568 h 568"/>
                  <a:gd name="T2" fmla="*/ 0 w 851"/>
                  <a:gd name="T3" fmla="*/ 7 h 568"/>
                  <a:gd name="T4" fmla="*/ 5 w 851"/>
                  <a:gd name="T5" fmla="*/ 0 h 568"/>
                  <a:gd name="T6" fmla="*/ 851 w 851"/>
                  <a:gd name="T7" fmla="*/ 562 h 568"/>
                  <a:gd name="T8" fmla="*/ 846 w 851"/>
                  <a:gd name="T9" fmla="*/ 568 h 568"/>
                </a:gdLst>
                <a:ahLst/>
                <a:cxnLst>
                  <a:cxn ang="0">
                    <a:pos x="T0" y="T1"/>
                  </a:cxn>
                  <a:cxn ang="0">
                    <a:pos x="T2" y="T3"/>
                  </a:cxn>
                  <a:cxn ang="0">
                    <a:pos x="T4" y="T5"/>
                  </a:cxn>
                  <a:cxn ang="0">
                    <a:pos x="T6" y="T7"/>
                  </a:cxn>
                  <a:cxn ang="0">
                    <a:pos x="T8" y="T9"/>
                  </a:cxn>
                </a:cxnLst>
                <a:rect l="0" t="0" r="r" b="b"/>
                <a:pathLst>
                  <a:path w="851" h="568">
                    <a:moveTo>
                      <a:pt x="846" y="568"/>
                    </a:moveTo>
                    <a:lnTo>
                      <a:pt x="0" y="7"/>
                    </a:lnTo>
                    <a:lnTo>
                      <a:pt x="5" y="0"/>
                    </a:lnTo>
                    <a:lnTo>
                      <a:pt x="851" y="562"/>
                    </a:lnTo>
                    <a:lnTo>
                      <a:pt x="846" y="568"/>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 name="Freeform 30"/>
              <p:cNvSpPr>
                <a:spLocks/>
              </p:cNvSpPr>
              <p:nvPr userDrawn="1"/>
            </p:nvSpPr>
            <p:spPr bwMode="auto">
              <a:xfrm>
                <a:off x="5373" y="1133"/>
                <a:ext cx="117" cy="104"/>
              </a:xfrm>
              <a:custGeom>
                <a:avLst/>
                <a:gdLst>
                  <a:gd name="T0" fmla="*/ 42 w 69"/>
                  <a:gd name="T1" fmla="*/ 62 h 62"/>
                  <a:gd name="T2" fmla="*/ 0 w 69"/>
                  <a:gd name="T3" fmla="*/ 22 h 62"/>
                  <a:gd name="T4" fmla="*/ 6 w 69"/>
                  <a:gd name="T5" fmla="*/ 0 h 62"/>
                  <a:gd name="T6" fmla="*/ 9 w 69"/>
                  <a:gd name="T7" fmla="*/ 1 h 62"/>
                  <a:gd name="T8" fmla="*/ 3 w 69"/>
                  <a:gd name="T9" fmla="*/ 22 h 62"/>
                  <a:gd name="T10" fmla="*/ 43 w 69"/>
                  <a:gd name="T11" fmla="*/ 59 h 62"/>
                  <a:gd name="T12" fmla="*/ 67 w 69"/>
                  <a:gd name="T13" fmla="*/ 50 h 62"/>
                  <a:gd name="T14" fmla="*/ 69 w 69"/>
                  <a:gd name="T15" fmla="*/ 52 h 62"/>
                  <a:gd name="T16" fmla="*/ 43 w 69"/>
                  <a:gd name="T17" fmla="*/ 62 h 62"/>
                  <a:gd name="T18" fmla="*/ 42 w 69"/>
                  <a:gd name="T19"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9" h="62">
                    <a:moveTo>
                      <a:pt x="42" y="62"/>
                    </a:moveTo>
                    <a:cubicBezTo>
                      <a:pt x="19" y="62"/>
                      <a:pt x="1" y="45"/>
                      <a:pt x="0" y="22"/>
                    </a:cubicBezTo>
                    <a:cubicBezTo>
                      <a:pt x="0" y="14"/>
                      <a:pt x="2" y="7"/>
                      <a:pt x="6" y="0"/>
                    </a:cubicBezTo>
                    <a:cubicBezTo>
                      <a:pt x="9" y="1"/>
                      <a:pt x="9" y="1"/>
                      <a:pt x="9" y="1"/>
                    </a:cubicBezTo>
                    <a:cubicBezTo>
                      <a:pt x="5" y="8"/>
                      <a:pt x="3" y="15"/>
                      <a:pt x="3" y="22"/>
                    </a:cubicBezTo>
                    <a:cubicBezTo>
                      <a:pt x="4" y="43"/>
                      <a:pt x="22" y="60"/>
                      <a:pt x="43" y="59"/>
                    </a:cubicBezTo>
                    <a:cubicBezTo>
                      <a:pt x="52" y="59"/>
                      <a:pt x="60" y="56"/>
                      <a:pt x="67" y="50"/>
                    </a:cubicBezTo>
                    <a:cubicBezTo>
                      <a:pt x="69" y="52"/>
                      <a:pt x="69" y="52"/>
                      <a:pt x="69" y="52"/>
                    </a:cubicBezTo>
                    <a:cubicBezTo>
                      <a:pt x="62" y="58"/>
                      <a:pt x="52" y="62"/>
                      <a:pt x="43" y="62"/>
                    </a:cubicBezTo>
                    <a:cubicBezTo>
                      <a:pt x="42" y="62"/>
                      <a:pt x="42" y="62"/>
                      <a:pt x="42" y="62"/>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 name="Freeform 31"/>
              <p:cNvSpPr>
                <a:spLocks/>
              </p:cNvSpPr>
              <p:nvPr userDrawn="1"/>
            </p:nvSpPr>
            <p:spPr bwMode="auto">
              <a:xfrm>
                <a:off x="5403" y="1097"/>
                <a:ext cx="98" cy="36"/>
              </a:xfrm>
              <a:custGeom>
                <a:avLst/>
                <a:gdLst>
                  <a:gd name="T0" fmla="*/ 56 w 58"/>
                  <a:gd name="T1" fmla="*/ 21 h 21"/>
                  <a:gd name="T2" fmla="*/ 23 w 58"/>
                  <a:gd name="T3" fmla="*/ 4 h 21"/>
                  <a:gd name="T4" fmla="*/ 1 w 58"/>
                  <a:gd name="T5" fmla="*/ 11 h 21"/>
                  <a:gd name="T6" fmla="*/ 0 w 58"/>
                  <a:gd name="T7" fmla="*/ 8 h 21"/>
                  <a:gd name="T8" fmla="*/ 22 w 58"/>
                  <a:gd name="T9" fmla="*/ 1 h 21"/>
                  <a:gd name="T10" fmla="*/ 58 w 58"/>
                  <a:gd name="T11" fmla="*/ 19 h 21"/>
                  <a:gd name="T12" fmla="*/ 56 w 58"/>
                  <a:gd name="T13" fmla="*/ 21 h 21"/>
                </a:gdLst>
                <a:ahLst/>
                <a:cxnLst>
                  <a:cxn ang="0">
                    <a:pos x="T0" y="T1"/>
                  </a:cxn>
                  <a:cxn ang="0">
                    <a:pos x="T2" y="T3"/>
                  </a:cxn>
                  <a:cxn ang="0">
                    <a:pos x="T4" y="T5"/>
                  </a:cxn>
                  <a:cxn ang="0">
                    <a:pos x="T6" y="T7"/>
                  </a:cxn>
                  <a:cxn ang="0">
                    <a:pos x="T8" y="T9"/>
                  </a:cxn>
                  <a:cxn ang="0">
                    <a:pos x="T10" y="T11"/>
                  </a:cxn>
                  <a:cxn ang="0">
                    <a:pos x="T12" y="T13"/>
                  </a:cxn>
                </a:cxnLst>
                <a:rect l="0" t="0" r="r" b="b"/>
                <a:pathLst>
                  <a:path w="58" h="21">
                    <a:moveTo>
                      <a:pt x="56" y="21"/>
                    </a:moveTo>
                    <a:cubicBezTo>
                      <a:pt x="48" y="10"/>
                      <a:pt x="36" y="3"/>
                      <a:pt x="23" y="4"/>
                    </a:cubicBezTo>
                    <a:cubicBezTo>
                      <a:pt x="15" y="4"/>
                      <a:pt x="7" y="6"/>
                      <a:pt x="1" y="11"/>
                    </a:cubicBezTo>
                    <a:cubicBezTo>
                      <a:pt x="0" y="8"/>
                      <a:pt x="0" y="8"/>
                      <a:pt x="0" y="8"/>
                    </a:cubicBezTo>
                    <a:cubicBezTo>
                      <a:pt x="6" y="4"/>
                      <a:pt x="14" y="1"/>
                      <a:pt x="22" y="1"/>
                    </a:cubicBezTo>
                    <a:cubicBezTo>
                      <a:pt x="37" y="0"/>
                      <a:pt x="50" y="7"/>
                      <a:pt x="58" y="19"/>
                    </a:cubicBezTo>
                    <a:lnTo>
                      <a:pt x="56" y="21"/>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 name="Freeform 32"/>
              <p:cNvSpPr>
                <a:spLocks/>
              </p:cNvSpPr>
              <p:nvPr userDrawn="1"/>
            </p:nvSpPr>
            <p:spPr bwMode="auto">
              <a:xfrm>
                <a:off x="5353" y="1073"/>
                <a:ext cx="103" cy="73"/>
              </a:xfrm>
              <a:custGeom>
                <a:avLst/>
                <a:gdLst>
                  <a:gd name="T0" fmla="*/ 5 w 61"/>
                  <a:gd name="T1" fmla="*/ 43 h 43"/>
                  <a:gd name="T2" fmla="*/ 0 w 61"/>
                  <a:gd name="T3" fmla="*/ 41 h 43"/>
                  <a:gd name="T4" fmla="*/ 52 w 61"/>
                  <a:gd name="T5" fmla="*/ 0 h 43"/>
                  <a:gd name="T6" fmla="*/ 61 w 61"/>
                  <a:gd name="T7" fmla="*/ 0 h 43"/>
                  <a:gd name="T8" fmla="*/ 60 w 61"/>
                  <a:gd name="T9" fmla="*/ 5 h 43"/>
                  <a:gd name="T10" fmla="*/ 52 w 61"/>
                  <a:gd name="T11" fmla="*/ 5 h 43"/>
                  <a:gd name="T12" fmla="*/ 5 w 61"/>
                  <a:gd name="T13" fmla="*/ 43 h 43"/>
                </a:gdLst>
                <a:ahLst/>
                <a:cxnLst>
                  <a:cxn ang="0">
                    <a:pos x="T0" y="T1"/>
                  </a:cxn>
                  <a:cxn ang="0">
                    <a:pos x="T2" y="T3"/>
                  </a:cxn>
                  <a:cxn ang="0">
                    <a:pos x="T4" y="T5"/>
                  </a:cxn>
                  <a:cxn ang="0">
                    <a:pos x="T6" y="T7"/>
                  </a:cxn>
                  <a:cxn ang="0">
                    <a:pos x="T8" y="T9"/>
                  </a:cxn>
                  <a:cxn ang="0">
                    <a:pos x="T10" y="T11"/>
                  </a:cxn>
                  <a:cxn ang="0">
                    <a:pos x="T12" y="T13"/>
                  </a:cxn>
                </a:cxnLst>
                <a:rect l="0" t="0" r="r" b="b"/>
                <a:pathLst>
                  <a:path w="61" h="43">
                    <a:moveTo>
                      <a:pt x="5" y="43"/>
                    </a:moveTo>
                    <a:cubicBezTo>
                      <a:pt x="0" y="41"/>
                      <a:pt x="0" y="41"/>
                      <a:pt x="0" y="41"/>
                    </a:cubicBezTo>
                    <a:cubicBezTo>
                      <a:pt x="6" y="18"/>
                      <a:pt x="28" y="1"/>
                      <a:pt x="52" y="0"/>
                    </a:cubicBezTo>
                    <a:cubicBezTo>
                      <a:pt x="55" y="0"/>
                      <a:pt x="58" y="0"/>
                      <a:pt x="61" y="0"/>
                    </a:cubicBezTo>
                    <a:cubicBezTo>
                      <a:pt x="60" y="5"/>
                      <a:pt x="60" y="5"/>
                      <a:pt x="60" y="5"/>
                    </a:cubicBezTo>
                    <a:cubicBezTo>
                      <a:pt x="58" y="5"/>
                      <a:pt x="55" y="5"/>
                      <a:pt x="52" y="5"/>
                    </a:cubicBezTo>
                    <a:cubicBezTo>
                      <a:pt x="30" y="6"/>
                      <a:pt x="10" y="21"/>
                      <a:pt x="5" y="43"/>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 name="Freeform 33"/>
              <p:cNvSpPr>
                <a:spLocks/>
              </p:cNvSpPr>
              <p:nvPr userDrawn="1"/>
            </p:nvSpPr>
            <p:spPr bwMode="auto">
              <a:xfrm>
                <a:off x="5410" y="1087"/>
                <a:ext cx="130" cy="176"/>
              </a:xfrm>
              <a:custGeom>
                <a:avLst/>
                <a:gdLst>
                  <a:gd name="T0" fmla="*/ 20 w 77"/>
                  <a:gd name="T1" fmla="*/ 104 h 104"/>
                  <a:gd name="T2" fmla="*/ 0 w 77"/>
                  <a:gd name="T3" fmla="*/ 100 h 104"/>
                  <a:gd name="T4" fmla="*/ 1 w 77"/>
                  <a:gd name="T5" fmla="*/ 96 h 104"/>
                  <a:gd name="T6" fmla="*/ 21 w 77"/>
                  <a:gd name="T7" fmla="*/ 99 h 104"/>
                  <a:gd name="T8" fmla="*/ 71 w 77"/>
                  <a:gd name="T9" fmla="*/ 47 h 104"/>
                  <a:gd name="T10" fmla="*/ 47 w 77"/>
                  <a:gd name="T11" fmla="*/ 4 h 104"/>
                  <a:gd name="T12" fmla="*/ 49 w 77"/>
                  <a:gd name="T13" fmla="*/ 0 h 104"/>
                  <a:gd name="T14" fmla="*/ 76 w 77"/>
                  <a:gd name="T15" fmla="*/ 46 h 104"/>
                  <a:gd name="T16" fmla="*/ 22 w 77"/>
                  <a:gd name="T17" fmla="*/ 104 h 104"/>
                  <a:gd name="T18" fmla="*/ 20 w 77"/>
                  <a:gd name="T19" fmla="*/ 10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 h="104">
                    <a:moveTo>
                      <a:pt x="20" y="104"/>
                    </a:moveTo>
                    <a:cubicBezTo>
                      <a:pt x="13" y="104"/>
                      <a:pt x="6" y="103"/>
                      <a:pt x="0" y="100"/>
                    </a:cubicBezTo>
                    <a:cubicBezTo>
                      <a:pt x="1" y="96"/>
                      <a:pt x="1" y="96"/>
                      <a:pt x="1" y="96"/>
                    </a:cubicBezTo>
                    <a:cubicBezTo>
                      <a:pt x="8" y="98"/>
                      <a:pt x="14" y="99"/>
                      <a:pt x="21" y="99"/>
                    </a:cubicBezTo>
                    <a:cubicBezTo>
                      <a:pt x="50" y="98"/>
                      <a:pt x="72" y="75"/>
                      <a:pt x="71" y="47"/>
                    </a:cubicBezTo>
                    <a:cubicBezTo>
                      <a:pt x="71" y="29"/>
                      <a:pt x="61" y="13"/>
                      <a:pt x="47" y="4"/>
                    </a:cubicBezTo>
                    <a:cubicBezTo>
                      <a:pt x="49" y="0"/>
                      <a:pt x="49" y="0"/>
                      <a:pt x="49" y="0"/>
                    </a:cubicBezTo>
                    <a:cubicBezTo>
                      <a:pt x="65" y="10"/>
                      <a:pt x="75" y="27"/>
                      <a:pt x="76" y="46"/>
                    </a:cubicBezTo>
                    <a:cubicBezTo>
                      <a:pt x="77" y="77"/>
                      <a:pt x="52" y="103"/>
                      <a:pt x="22" y="104"/>
                    </a:cubicBezTo>
                    <a:cubicBezTo>
                      <a:pt x="21" y="104"/>
                      <a:pt x="20" y="104"/>
                      <a:pt x="20" y="104"/>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 name="Freeform 34"/>
              <p:cNvSpPr>
                <a:spLocks/>
              </p:cNvSpPr>
              <p:nvPr userDrawn="1"/>
            </p:nvSpPr>
            <p:spPr bwMode="auto">
              <a:xfrm>
                <a:off x="2490" y="2022"/>
                <a:ext cx="1035" cy="622"/>
              </a:xfrm>
              <a:custGeom>
                <a:avLst/>
                <a:gdLst>
                  <a:gd name="T0" fmla="*/ 4 w 1035"/>
                  <a:gd name="T1" fmla="*/ 622 h 622"/>
                  <a:gd name="T2" fmla="*/ 0 w 1035"/>
                  <a:gd name="T3" fmla="*/ 615 h 622"/>
                  <a:gd name="T4" fmla="*/ 1032 w 1035"/>
                  <a:gd name="T5" fmla="*/ 0 h 622"/>
                  <a:gd name="T6" fmla="*/ 1035 w 1035"/>
                  <a:gd name="T7" fmla="*/ 7 h 622"/>
                  <a:gd name="T8" fmla="*/ 4 w 1035"/>
                  <a:gd name="T9" fmla="*/ 622 h 622"/>
                </a:gdLst>
                <a:ahLst/>
                <a:cxnLst>
                  <a:cxn ang="0">
                    <a:pos x="T0" y="T1"/>
                  </a:cxn>
                  <a:cxn ang="0">
                    <a:pos x="T2" y="T3"/>
                  </a:cxn>
                  <a:cxn ang="0">
                    <a:pos x="T4" y="T5"/>
                  </a:cxn>
                  <a:cxn ang="0">
                    <a:pos x="T6" y="T7"/>
                  </a:cxn>
                  <a:cxn ang="0">
                    <a:pos x="T8" y="T9"/>
                  </a:cxn>
                </a:cxnLst>
                <a:rect l="0" t="0" r="r" b="b"/>
                <a:pathLst>
                  <a:path w="1035" h="622">
                    <a:moveTo>
                      <a:pt x="4" y="622"/>
                    </a:moveTo>
                    <a:lnTo>
                      <a:pt x="0" y="615"/>
                    </a:lnTo>
                    <a:lnTo>
                      <a:pt x="1032" y="0"/>
                    </a:lnTo>
                    <a:lnTo>
                      <a:pt x="1035" y="7"/>
                    </a:lnTo>
                    <a:lnTo>
                      <a:pt x="4" y="622"/>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4" name="Freeform 35"/>
              <p:cNvSpPr>
                <a:spLocks/>
              </p:cNvSpPr>
              <p:nvPr userDrawn="1"/>
            </p:nvSpPr>
            <p:spPr bwMode="auto">
              <a:xfrm>
                <a:off x="7048" y="1187"/>
                <a:ext cx="470" cy="260"/>
              </a:xfrm>
              <a:custGeom>
                <a:avLst/>
                <a:gdLst>
                  <a:gd name="T0" fmla="*/ 4 w 470"/>
                  <a:gd name="T1" fmla="*/ 260 h 260"/>
                  <a:gd name="T2" fmla="*/ 0 w 470"/>
                  <a:gd name="T3" fmla="*/ 253 h 260"/>
                  <a:gd name="T4" fmla="*/ 467 w 470"/>
                  <a:gd name="T5" fmla="*/ 0 h 260"/>
                  <a:gd name="T6" fmla="*/ 470 w 470"/>
                  <a:gd name="T7" fmla="*/ 7 h 260"/>
                  <a:gd name="T8" fmla="*/ 4 w 470"/>
                  <a:gd name="T9" fmla="*/ 260 h 260"/>
                </a:gdLst>
                <a:ahLst/>
                <a:cxnLst>
                  <a:cxn ang="0">
                    <a:pos x="T0" y="T1"/>
                  </a:cxn>
                  <a:cxn ang="0">
                    <a:pos x="T2" y="T3"/>
                  </a:cxn>
                  <a:cxn ang="0">
                    <a:pos x="T4" y="T5"/>
                  </a:cxn>
                  <a:cxn ang="0">
                    <a:pos x="T6" y="T7"/>
                  </a:cxn>
                  <a:cxn ang="0">
                    <a:pos x="T8" y="T9"/>
                  </a:cxn>
                </a:cxnLst>
                <a:rect l="0" t="0" r="r" b="b"/>
                <a:pathLst>
                  <a:path w="470" h="260">
                    <a:moveTo>
                      <a:pt x="4" y="260"/>
                    </a:moveTo>
                    <a:lnTo>
                      <a:pt x="0" y="253"/>
                    </a:lnTo>
                    <a:lnTo>
                      <a:pt x="467" y="0"/>
                    </a:lnTo>
                    <a:lnTo>
                      <a:pt x="470" y="7"/>
                    </a:lnTo>
                    <a:lnTo>
                      <a:pt x="4" y="26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5" name="Freeform 36"/>
              <p:cNvSpPr>
                <a:spLocks/>
              </p:cNvSpPr>
              <p:nvPr userDrawn="1"/>
            </p:nvSpPr>
            <p:spPr bwMode="auto">
              <a:xfrm>
                <a:off x="7342" y="1187"/>
                <a:ext cx="179" cy="1408"/>
              </a:xfrm>
              <a:custGeom>
                <a:avLst/>
                <a:gdLst>
                  <a:gd name="T0" fmla="*/ 9 w 179"/>
                  <a:gd name="T1" fmla="*/ 1408 h 1408"/>
                  <a:gd name="T2" fmla="*/ 0 w 179"/>
                  <a:gd name="T3" fmla="*/ 1406 h 1408"/>
                  <a:gd name="T4" fmla="*/ 171 w 179"/>
                  <a:gd name="T5" fmla="*/ 0 h 1408"/>
                  <a:gd name="T6" fmla="*/ 179 w 179"/>
                  <a:gd name="T7" fmla="*/ 0 h 1408"/>
                  <a:gd name="T8" fmla="*/ 9 w 179"/>
                  <a:gd name="T9" fmla="*/ 1408 h 1408"/>
                </a:gdLst>
                <a:ahLst/>
                <a:cxnLst>
                  <a:cxn ang="0">
                    <a:pos x="T0" y="T1"/>
                  </a:cxn>
                  <a:cxn ang="0">
                    <a:pos x="T2" y="T3"/>
                  </a:cxn>
                  <a:cxn ang="0">
                    <a:pos x="T4" y="T5"/>
                  </a:cxn>
                  <a:cxn ang="0">
                    <a:pos x="T6" y="T7"/>
                  </a:cxn>
                  <a:cxn ang="0">
                    <a:pos x="T8" y="T9"/>
                  </a:cxn>
                </a:cxnLst>
                <a:rect l="0" t="0" r="r" b="b"/>
                <a:pathLst>
                  <a:path w="179" h="1408">
                    <a:moveTo>
                      <a:pt x="9" y="1408"/>
                    </a:moveTo>
                    <a:lnTo>
                      <a:pt x="0" y="1406"/>
                    </a:lnTo>
                    <a:lnTo>
                      <a:pt x="171" y="0"/>
                    </a:lnTo>
                    <a:lnTo>
                      <a:pt x="179" y="0"/>
                    </a:lnTo>
                    <a:lnTo>
                      <a:pt x="9" y="1408"/>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6" name="Freeform 37"/>
              <p:cNvSpPr>
                <a:spLocks/>
              </p:cNvSpPr>
              <p:nvPr userDrawn="1"/>
            </p:nvSpPr>
            <p:spPr bwMode="auto">
              <a:xfrm>
                <a:off x="7487" y="938"/>
                <a:ext cx="33" cy="249"/>
              </a:xfrm>
              <a:custGeom>
                <a:avLst/>
                <a:gdLst>
                  <a:gd name="T0" fmla="*/ 26 w 33"/>
                  <a:gd name="T1" fmla="*/ 249 h 249"/>
                  <a:gd name="T2" fmla="*/ 0 w 33"/>
                  <a:gd name="T3" fmla="*/ 0 h 249"/>
                  <a:gd name="T4" fmla="*/ 9 w 33"/>
                  <a:gd name="T5" fmla="*/ 0 h 249"/>
                  <a:gd name="T6" fmla="*/ 33 w 33"/>
                  <a:gd name="T7" fmla="*/ 247 h 249"/>
                  <a:gd name="T8" fmla="*/ 26 w 33"/>
                  <a:gd name="T9" fmla="*/ 249 h 249"/>
                </a:gdLst>
                <a:ahLst/>
                <a:cxnLst>
                  <a:cxn ang="0">
                    <a:pos x="T0" y="T1"/>
                  </a:cxn>
                  <a:cxn ang="0">
                    <a:pos x="T2" y="T3"/>
                  </a:cxn>
                  <a:cxn ang="0">
                    <a:pos x="T4" y="T5"/>
                  </a:cxn>
                  <a:cxn ang="0">
                    <a:pos x="T6" y="T7"/>
                  </a:cxn>
                  <a:cxn ang="0">
                    <a:pos x="T8" y="T9"/>
                  </a:cxn>
                </a:cxnLst>
                <a:rect l="0" t="0" r="r" b="b"/>
                <a:pathLst>
                  <a:path w="33" h="249">
                    <a:moveTo>
                      <a:pt x="26" y="249"/>
                    </a:moveTo>
                    <a:lnTo>
                      <a:pt x="0" y="0"/>
                    </a:lnTo>
                    <a:lnTo>
                      <a:pt x="9" y="0"/>
                    </a:lnTo>
                    <a:lnTo>
                      <a:pt x="33" y="247"/>
                    </a:lnTo>
                    <a:lnTo>
                      <a:pt x="26" y="249"/>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7" name="Freeform 38"/>
              <p:cNvSpPr>
                <a:spLocks/>
              </p:cNvSpPr>
              <p:nvPr userDrawn="1"/>
            </p:nvSpPr>
            <p:spPr bwMode="auto">
              <a:xfrm>
                <a:off x="7513" y="1172"/>
                <a:ext cx="147" cy="300"/>
              </a:xfrm>
              <a:custGeom>
                <a:avLst/>
                <a:gdLst>
                  <a:gd name="T0" fmla="*/ 140 w 147"/>
                  <a:gd name="T1" fmla="*/ 300 h 300"/>
                  <a:gd name="T2" fmla="*/ 0 w 147"/>
                  <a:gd name="T3" fmla="*/ 3 h 300"/>
                  <a:gd name="T4" fmla="*/ 7 w 147"/>
                  <a:gd name="T5" fmla="*/ 0 h 300"/>
                  <a:gd name="T6" fmla="*/ 147 w 147"/>
                  <a:gd name="T7" fmla="*/ 297 h 300"/>
                  <a:gd name="T8" fmla="*/ 140 w 147"/>
                  <a:gd name="T9" fmla="*/ 300 h 300"/>
                </a:gdLst>
                <a:ahLst/>
                <a:cxnLst>
                  <a:cxn ang="0">
                    <a:pos x="T0" y="T1"/>
                  </a:cxn>
                  <a:cxn ang="0">
                    <a:pos x="T2" y="T3"/>
                  </a:cxn>
                  <a:cxn ang="0">
                    <a:pos x="T4" y="T5"/>
                  </a:cxn>
                  <a:cxn ang="0">
                    <a:pos x="T6" y="T7"/>
                  </a:cxn>
                  <a:cxn ang="0">
                    <a:pos x="T8" y="T9"/>
                  </a:cxn>
                </a:cxnLst>
                <a:rect l="0" t="0" r="r" b="b"/>
                <a:pathLst>
                  <a:path w="147" h="300">
                    <a:moveTo>
                      <a:pt x="140" y="300"/>
                    </a:moveTo>
                    <a:lnTo>
                      <a:pt x="0" y="3"/>
                    </a:lnTo>
                    <a:lnTo>
                      <a:pt x="7" y="0"/>
                    </a:lnTo>
                    <a:lnTo>
                      <a:pt x="147" y="297"/>
                    </a:lnTo>
                    <a:lnTo>
                      <a:pt x="140" y="30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8" name="Freeform 39"/>
              <p:cNvSpPr>
                <a:spLocks/>
              </p:cNvSpPr>
              <p:nvPr userDrawn="1"/>
            </p:nvSpPr>
            <p:spPr bwMode="auto">
              <a:xfrm>
                <a:off x="6986" y="2160"/>
                <a:ext cx="365" cy="426"/>
              </a:xfrm>
              <a:custGeom>
                <a:avLst/>
                <a:gdLst>
                  <a:gd name="T0" fmla="*/ 360 w 365"/>
                  <a:gd name="T1" fmla="*/ 426 h 426"/>
                  <a:gd name="T2" fmla="*/ 0 w 365"/>
                  <a:gd name="T3" fmla="*/ 6 h 426"/>
                  <a:gd name="T4" fmla="*/ 7 w 365"/>
                  <a:gd name="T5" fmla="*/ 0 h 426"/>
                  <a:gd name="T6" fmla="*/ 365 w 365"/>
                  <a:gd name="T7" fmla="*/ 421 h 426"/>
                  <a:gd name="T8" fmla="*/ 360 w 365"/>
                  <a:gd name="T9" fmla="*/ 426 h 426"/>
                </a:gdLst>
                <a:ahLst/>
                <a:cxnLst>
                  <a:cxn ang="0">
                    <a:pos x="T0" y="T1"/>
                  </a:cxn>
                  <a:cxn ang="0">
                    <a:pos x="T2" y="T3"/>
                  </a:cxn>
                  <a:cxn ang="0">
                    <a:pos x="T4" y="T5"/>
                  </a:cxn>
                  <a:cxn ang="0">
                    <a:pos x="T6" y="T7"/>
                  </a:cxn>
                  <a:cxn ang="0">
                    <a:pos x="T8" y="T9"/>
                  </a:cxn>
                </a:cxnLst>
                <a:rect l="0" t="0" r="r" b="b"/>
                <a:pathLst>
                  <a:path w="365" h="426">
                    <a:moveTo>
                      <a:pt x="360" y="426"/>
                    </a:moveTo>
                    <a:lnTo>
                      <a:pt x="0" y="6"/>
                    </a:lnTo>
                    <a:lnTo>
                      <a:pt x="7" y="0"/>
                    </a:lnTo>
                    <a:lnTo>
                      <a:pt x="365" y="421"/>
                    </a:lnTo>
                    <a:lnTo>
                      <a:pt x="360" y="42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9" name="Rectangle 40"/>
              <p:cNvSpPr>
                <a:spLocks noChangeArrowheads="1"/>
              </p:cNvSpPr>
              <p:nvPr userDrawn="1"/>
            </p:nvSpPr>
            <p:spPr bwMode="auto">
              <a:xfrm>
                <a:off x="7104" y="2588"/>
                <a:ext cx="243" cy="9"/>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0" name="Freeform 41"/>
              <p:cNvSpPr>
                <a:spLocks/>
              </p:cNvSpPr>
              <p:nvPr userDrawn="1"/>
            </p:nvSpPr>
            <p:spPr bwMode="auto">
              <a:xfrm>
                <a:off x="7246" y="2586"/>
                <a:ext cx="110" cy="166"/>
              </a:xfrm>
              <a:custGeom>
                <a:avLst/>
                <a:gdLst>
                  <a:gd name="T0" fmla="*/ 7 w 110"/>
                  <a:gd name="T1" fmla="*/ 166 h 166"/>
                  <a:gd name="T2" fmla="*/ 0 w 110"/>
                  <a:gd name="T3" fmla="*/ 161 h 166"/>
                  <a:gd name="T4" fmla="*/ 103 w 110"/>
                  <a:gd name="T5" fmla="*/ 0 h 166"/>
                  <a:gd name="T6" fmla="*/ 110 w 110"/>
                  <a:gd name="T7" fmla="*/ 4 h 166"/>
                  <a:gd name="T8" fmla="*/ 7 w 110"/>
                  <a:gd name="T9" fmla="*/ 166 h 166"/>
                </a:gdLst>
                <a:ahLst/>
                <a:cxnLst>
                  <a:cxn ang="0">
                    <a:pos x="T0" y="T1"/>
                  </a:cxn>
                  <a:cxn ang="0">
                    <a:pos x="T2" y="T3"/>
                  </a:cxn>
                  <a:cxn ang="0">
                    <a:pos x="T4" y="T5"/>
                  </a:cxn>
                  <a:cxn ang="0">
                    <a:pos x="T6" y="T7"/>
                  </a:cxn>
                  <a:cxn ang="0">
                    <a:pos x="T8" y="T9"/>
                  </a:cxn>
                </a:cxnLst>
                <a:rect l="0" t="0" r="r" b="b"/>
                <a:pathLst>
                  <a:path w="110" h="166">
                    <a:moveTo>
                      <a:pt x="7" y="166"/>
                    </a:moveTo>
                    <a:lnTo>
                      <a:pt x="0" y="161"/>
                    </a:lnTo>
                    <a:lnTo>
                      <a:pt x="103" y="0"/>
                    </a:lnTo>
                    <a:lnTo>
                      <a:pt x="110" y="4"/>
                    </a:lnTo>
                    <a:lnTo>
                      <a:pt x="7" y="16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1" name="Freeform 42"/>
              <p:cNvSpPr>
                <a:spLocks/>
              </p:cNvSpPr>
              <p:nvPr userDrawn="1"/>
            </p:nvSpPr>
            <p:spPr bwMode="auto">
              <a:xfrm>
                <a:off x="7342" y="2593"/>
                <a:ext cx="343" cy="276"/>
              </a:xfrm>
              <a:custGeom>
                <a:avLst/>
                <a:gdLst>
                  <a:gd name="T0" fmla="*/ 338 w 343"/>
                  <a:gd name="T1" fmla="*/ 276 h 276"/>
                  <a:gd name="T2" fmla="*/ 0 w 343"/>
                  <a:gd name="T3" fmla="*/ 7 h 276"/>
                  <a:gd name="T4" fmla="*/ 5 w 343"/>
                  <a:gd name="T5" fmla="*/ 0 h 276"/>
                  <a:gd name="T6" fmla="*/ 343 w 343"/>
                  <a:gd name="T7" fmla="*/ 269 h 276"/>
                  <a:gd name="T8" fmla="*/ 338 w 343"/>
                  <a:gd name="T9" fmla="*/ 276 h 276"/>
                </a:gdLst>
                <a:ahLst/>
                <a:cxnLst>
                  <a:cxn ang="0">
                    <a:pos x="T0" y="T1"/>
                  </a:cxn>
                  <a:cxn ang="0">
                    <a:pos x="T2" y="T3"/>
                  </a:cxn>
                  <a:cxn ang="0">
                    <a:pos x="T4" y="T5"/>
                  </a:cxn>
                  <a:cxn ang="0">
                    <a:pos x="T6" y="T7"/>
                  </a:cxn>
                  <a:cxn ang="0">
                    <a:pos x="T8" y="T9"/>
                  </a:cxn>
                </a:cxnLst>
                <a:rect l="0" t="0" r="r" b="b"/>
                <a:pathLst>
                  <a:path w="343" h="276">
                    <a:moveTo>
                      <a:pt x="338" y="276"/>
                    </a:moveTo>
                    <a:lnTo>
                      <a:pt x="0" y="7"/>
                    </a:lnTo>
                    <a:lnTo>
                      <a:pt x="5" y="0"/>
                    </a:lnTo>
                    <a:lnTo>
                      <a:pt x="343" y="269"/>
                    </a:lnTo>
                    <a:lnTo>
                      <a:pt x="338" y="27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2" name="Freeform 43"/>
              <p:cNvSpPr>
                <a:spLocks/>
              </p:cNvSpPr>
              <p:nvPr userDrawn="1"/>
            </p:nvSpPr>
            <p:spPr bwMode="auto">
              <a:xfrm>
                <a:off x="5152" y="2348"/>
                <a:ext cx="849" cy="649"/>
              </a:xfrm>
              <a:custGeom>
                <a:avLst/>
                <a:gdLst>
                  <a:gd name="T0" fmla="*/ 844 w 849"/>
                  <a:gd name="T1" fmla="*/ 649 h 649"/>
                  <a:gd name="T2" fmla="*/ 0 w 849"/>
                  <a:gd name="T3" fmla="*/ 5 h 649"/>
                  <a:gd name="T4" fmla="*/ 5 w 849"/>
                  <a:gd name="T5" fmla="*/ 0 h 649"/>
                  <a:gd name="T6" fmla="*/ 849 w 849"/>
                  <a:gd name="T7" fmla="*/ 642 h 649"/>
                  <a:gd name="T8" fmla="*/ 844 w 849"/>
                  <a:gd name="T9" fmla="*/ 649 h 649"/>
                </a:gdLst>
                <a:ahLst/>
                <a:cxnLst>
                  <a:cxn ang="0">
                    <a:pos x="T0" y="T1"/>
                  </a:cxn>
                  <a:cxn ang="0">
                    <a:pos x="T2" y="T3"/>
                  </a:cxn>
                  <a:cxn ang="0">
                    <a:pos x="T4" y="T5"/>
                  </a:cxn>
                  <a:cxn ang="0">
                    <a:pos x="T6" y="T7"/>
                  </a:cxn>
                  <a:cxn ang="0">
                    <a:pos x="T8" y="T9"/>
                  </a:cxn>
                </a:cxnLst>
                <a:rect l="0" t="0" r="r" b="b"/>
                <a:pathLst>
                  <a:path w="849" h="649">
                    <a:moveTo>
                      <a:pt x="844" y="649"/>
                    </a:moveTo>
                    <a:lnTo>
                      <a:pt x="0" y="5"/>
                    </a:lnTo>
                    <a:lnTo>
                      <a:pt x="5" y="0"/>
                    </a:lnTo>
                    <a:lnTo>
                      <a:pt x="849" y="642"/>
                    </a:lnTo>
                    <a:lnTo>
                      <a:pt x="844" y="649"/>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3" name="Freeform 44"/>
              <p:cNvSpPr>
                <a:spLocks/>
              </p:cNvSpPr>
              <p:nvPr userDrawn="1"/>
            </p:nvSpPr>
            <p:spPr bwMode="auto">
              <a:xfrm>
                <a:off x="5079" y="2284"/>
                <a:ext cx="69" cy="138"/>
              </a:xfrm>
              <a:custGeom>
                <a:avLst/>
                <a:gdLst>
                  <a:gd name="T0" fmla="*/ 41 w 41"/>
                  <a:gd name="T1" fmla="*/ 82 h 82"/>
                  <a:gd name="T2" fmla="*/ 16 w 41"/>
                  <a:gd name="T3" fmla="*/ 69 h 82"/>
                  <a:gd name="T4" fmla="*/ 18 w 41"/>
                  <a:gd name="T5" fmla="*/ 11 h 82"/>
                  <a:gd name="T6" fmla="*/ 38 w 41"/>
                  <a:gd name="T7" fmla="*/ 0 h 82"/>
                  <a:gd name="T8" fmla="*/ 39 w 41"/>
                  <a:gd name="T9" fmla="*/ 3 h 82"/>
                  <a:gd name="T10" fmla="*/ 20 w 41"/>
                  <a:gd name="T11" fmla="*/ 13 h 82"/>
                  <a:gd name="T12" fmla="*/ 18 w 41"/>
                  <a:gd name="T13" fmla="*/ 67 h 82"/>
                  <a:gd name="T14" fmla="*/ 41 w 41"/>
                  <a:gd name="T15" fmla="*/ 79 h 82"/>
                  <a:gd name="T16" fmla="*/ 41 w 41"/>
                  <a:gd name="T17" fmla="*/ 8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82">
                    <a:moveTo>
                      <a:pt x="41" y="82"/>
                    </a:moveTo>
                    <a:cubicBezTo>
                      <a:pt x="31" y="80"/>
                      <a:pt x="22" y="76"/>
                      <a:pt x="16" y="69"/>
                    </a:cubicBezTo>
                    <a:cubicBezTo>
                      <a:pt x="0" y="52"/>
                      <a:pt x="1" y="26"/>
                      <a:pt x="18" y="11"/>
                    </a:cubicBezTo>
                    <a:cubicBezTo>
                      <a:pt x="24" y="5"/>
                      <a:pt x="31" y="2"/>
                      <a:pt x="38" y="0"/>
                    </a:cubicBezTo>
                    <a:cubicBezTo>
                      <a:pt x="39" y="3"/>
                      <a:pt x="39" y="3"/>
                      <a:pt x="39" y="3"/>
                    </a:cubicBezTo>
                    <a:cubicBezTo>
                      <a:pt x="32" y="4"/>
                      <a:pt x="25" y="8"/>
                      <a:pt x="20" y="13"/>
                    </a:cubicBezTo>
                    <a:cubicBezTo>
                      <a:pt x="4" y="27"/>
                      <a:pt x="4" y="51"/>
                      <a:pt x="18" y="67"/>
                    </a:cubicBezTo>
                    <a:cubicBezTo>
                      <a:pt x="24" y="73"/>
                      <a:pt x="32" y="78"/>
                      <a:pt x="41" y="79"/>
                    </a:cubicBezTo>
                    <a:lnTo>
                      <a:pt x="41" y="82"/>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4" name="Freeform 45"/>
              <p:cNvSpPr>
                <a:spLocks/>
              </p:cNvSpPr>
              <p:nvPr userDrawn="1"/>
            </p:nvSpPr>
            <p:spPr bwMode="auto">
              <a:xfrm>
                <a:off x="5172" y="2284"/>
                <a:ext cx="59" cy="86"/>
              </a:xfrm>
              <a:custGeom>
                <a:avLst/>
                <a:gdLst>
                  <a:gd name="T0" fmla="*/ 31 w 35"/>
                  <a:gd name="T1" fmla="*/ 51 h 51"/>
                  <a:gd name="T2" fmla="*/ 28 w 35"/>
                  <a:gd name="T3" fmla="*/ 51 h 51"/>
                  <a:gd name="T4" fmla="*/ 19 w 35"/>
                  <a:gd name="T5" fmla="*/ 15 h 51"/>
                  <a:gd name="T6" fmla="*/ 0 w 35"/>
                  <a:gd name="T7" fmla="*/ 3 h 51"/>
                  <a:gd name="T8" fmla="*/ 0 w 35"/>
                  <a:gd name="T9" fmla="*/ 0 h 51"/>
                  <a:gd name="T10" fmla="*/ 21 w 35"/>
                  <a:gd name="T11" fmla="*/ 13 h 51"/>
                  <a:gd name="T12" fmla="*/ 31 w 35"/>
                  <a:gd name="T13" fmla="*/ 51 h 51"/>
                </a:gdLst>
                <a:ahLst/>
                <a:cxnLst>
                  <a:cxn ang="0">
                    <a:pos x="T0" y="T1"/>
                  </a:cxn>
                  <a:cxn ang="0">
                    <a:pos x="T2" y="T3"/>
                  </a:cxn>
                  <a:cxn ang="0">
                    <a:pos x="T4" y="T5"/>
                  </a:cxn>
                  <a:cxn ang="0">
                    <a:pos x="T6" y="T7"/>
                  </a:cxn>
                  <a:cxn ang="0">
                    <a:pos x="T8" y="T9"/>
                  </a:cxn>
                  <a:cxn ang="0">
                    <a:pos x="T10" y="T11"/>
                  </a:cxn>
                  <a:cxn ang="0">
                    <a:pos x="T12" y="T13"/>
                  </a:cxn>
                </a:cxnLst>
                <a:rect l="0" t="0" r="r" b="b"/>
                <a:pathLst>
                  <a:path w="35" h="51">
                    <a:moveTo>
                      <a:pt x="31" y="51"/>
                    </a:moveTo>
                    <a:cubicBezTo>
                      <a:pt x="28" y="51"/>
                      <a:pt x="28" y="51"/>
                      <a:pt x="28" y="51"/>
                    </a:cubicBezTo>
                    <a:cubicBezTo>
                      <a:pt x="32" y="38"/>
                      <a:pt x="28" y="24"/>
                      <a:pt x="19" y="15"/>
                    </a:cubicBezTo>
                    <a:cubicBezTo>
                      <a:pt x="14" y="9"/>
                      <a:pt x="7" y="5"/>
                      <a:pt x="0" y="3"/>
                    </a:cubicBezTo>
                    <a:cubicBezTo>
                      <a:pt x="0" y="0"/>
                      <a:pt x="0" y="0"/>
                      <a:pt x="0" y="0"/>
                    </a:cubicBezTo>
                    <a:cubicBezTo>
                      <a:pt x="8" y="2"/>
                      <a:pt x="16" y="6"/>
                      <a:pt x="21" y="13"/>
                    </a:cubicBezTo>
                    <a:cubicBezTo>
                      <a:pt x="31" y="23"/>
                      <a:pt x="35" y="38"/>
                      <a:pt x="31" y="51"/>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5" name="Freeform 46"/>
              <p:cNvSpPr>
                <a:spLocks/>
              </p:cNvSpPr>
              <p:nvPr userDrawn="1"/>
            </p:nvSpPr>
            <p:spPr bwMode="auto">
              <a:xfrm>
                <a:off x="5115" y="2250"/>
                <a:ext cx="120" cy="54"/>
              </a:xfrm>
              <a:custGeom>
                <a:avLst/>
                <a:gdLst>
                  <a:gd name="T0" fmla="*/ 67 w 71"/>
                  <a:gd name="T1" fmla="*/ 32 h 32"/>
                  <a:gd name="T2" fmla="*/ 63 w 71"/>
                  <a:gd name="T3" fmla="*/ 26 h 32"/>
                  <a:gd name="T4" fmla="*/ 3 w 71"/>
                  <a:gd name="T5" fmla="*/ 15 h 32"/>
                  <a:gd name="T6" fmla="*/ 0 w 71"/>
                  <a:gd name="T7" fmla="*/ 11 h 32"/>
                  <a:gd name="T8" fmla="*/ 66 w 71"/>
                  <a:gd name="T9" fmla="*/ 23 h 32"/>
                  <a:gd name="T10" fmla="*/ 71 w 71"/>
                  <a:gd name="T11" fmla="*/ 29 h 32"/>
                  <a:gd name="T12" fmla="*/ 67 w 71"/>
                  <a:gd name="T13" fmla="*/ 32 h 32"/>
                </a:gdLst>
                <a:ahLst/>
                <a:cxnLst>
                  <a:cxn ang="0">
                    <a:pos x="T0" y="T1"/>
                  </a:cxn>
                  <a:cxn ang="0">
                    <a:pos x="T2" y="T3"/>
                  </a:cxn>
                  <a:cxn ang="0">
                    <a:pos x="T4" y="T5"/>
                  </a:cxn>
                  <a:cxn ang="0">
                    <a:pos x="T6" y="T7"/>
                  </a:cxn>
                  <a:cxn ang="0">
                    <a:pos x="T8" y="T9"/>
                  </a:cxn>
                  <a:cxn ang="0">
                    <a:pos x="T10" y="T11"/>
                  </a:cxn>
                  <a:cxn ang="0">
                    <a:pos x="T12" y="T13"/>
                  </a:cxn>
                </a:cxnLst>
                <a:rect l="0" t="0" r="r" b="b"/>
                <a:pathLst>
                  <a:path w="71" h="32">
                    <a:moveTo>
                      <a:pt x="67" y="32"/>
                    </a:moveTo>
                    <a:cubicBezTo>
                      <a:pt x="66" y="30"/>
                      <a:pt x="64" y="28"/>
                      <a:pt x="63" y="26"/>
                    </a:cubicBezTo>
                    <a:cubicBezTo>
                      <a:pt x="47" y="10"/>
                      <a:pt x="23" y="5"/>
                      <a:pt x="3" y="15"/>
                    </a:cubicBezTo>
                    <a:cubicBezTo>
                      <a:pt x="0" y="11"/>
                      <a:pt x="0" y="11"/>
                      <a:pt x="0" y="11"/>
                    </a:cubicBezTo>
                    <a:cubicBezTo>
                      <a:pt x="22" y="0"/>
                      <a:pt x="49" y="5"/>
                      <a:pt x="66" y="23"/>
                    </a:cubicBezTo>
                    <a:cubicBezTo>
                      <a:pt x="68" y="25"/>
                      <a:pt x="70" y="27"/>
                      <a:pt x="71" y="29"/>
                    </a:cubicBezTo>
                    <a:lnTo>
                      <a:pt x="67" y="32"/>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6" name="Freeform 47"/>
              <p:cNvSpPr>
                <a:spLocks/>
              </p:cNvSpPr>
              <p:nvPr userDrawn="1"/>
            </p:nvSpPr>
            <p:spPr bwMode="auto">
              <a:xfrm>
                <a:off x="5069" y="2336"/>
                <a:ext cx="188" cy="112"/>
              </a:xfrm>
              <a:custGeom>
                <a:avLst/>
                <a:gdLst>
                  <a:gd name="T0" fmla="*/ 52 w 111"/>
                  <a:gd name="T1" fmla="*/ 66 h 66"/>
                  <a:gd name="T2" fmla="*/ 50 w 111"/>
                  <a:gd name="T3" fmla="*/ 66 h 66"/>
                  <a:gd name="T4" fmla="*/ 11 w 111"/>
                  <a:gd name="T5" fmla="*/ 48 h 66"/>
                  <a:gd name="T6" fmla="*/ 0 w 111"/>
                  <a:gd name="T7" fmla="*/ 29 h 66"/>
                  <a:gd name="T8" fmla="*/ 4 w 111"/>
                  <a:gd name="T9" fmla="*/ 28 h 66"/>
                  <a:gd name="T10" fmla="*/ 15 w 111"/>
                  <a:gd name="T11" fmla="*/ 45 h 66"/>
                  <a:gd name="T12" fmla="*/ 51 w 111"/>
                  <a:gd name="T13" fmla="*/ 61 h 66"/>
                  <a:gd name="T14" fmla="*/ 87 w 111"/>
                  <a:gd name="T15" fmla="*/ 47 h 66"/>
                  <a:gd name="T16" fmla="*/ 103 w 111"/>
                  <a:gd name="T17" fmla="*/ 1 h 66"/>
                  <a:gd name="T18" fmla="*/ 107 w 111"/>
                  <a:gd name="T19" fmla="*/ 0 h 66"/>
                  <a:gd name="T20" fmla="*/ 90 w 111"/>
                  <a:gd name="T21" fmla="*/ 51 h 66"/>
                  <a:gd name="T22" fmla="*/ 52 w 111"/>
                  <a:gd name="T23" fmla="*/ 6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1" h="66">
                    <a:moveTo>
                      <a:pt x="52" y="66"/>
                    </a:moveTo>
                    <a:cubicBezTo>
                      <a:pt x="52" y="66"/>
                      <a:pt x="51" y="66"/>
                      <a:pt x="50" y="66"/>
                    </a:cubicBezTo>
                    <a:cubicBezTo>
                      <a:pt x="35" y="65"/>
                      <a:pt x="22" y="59"/>
                      <a:pt x="11" y="48"/>
                    </a:cubicBezTo>
                    <a:cubicBezTo>
                      <a:pt x="6" y="43"/>
                      <a:pt x="2" y="36"/>
                      <a:pt x="0" y="29"/>
                    </a:cubicBezTo>
                    <a:cubicBezTo>
                      <a:pt x="4" y="28"/>
                      <a:pt x="4" y="28"/>
                      <a:pt x="4" y="28"/>
                    </a:cubicBezTo>
                    <a:cubicBezTo>
                      <a:pt x="7" y="34"/>
                      <a:pt x="10" y="40"/>
                      <a:pt x="15" y="45"/>
                    </a:cubicBezTo>
                    <a:cubicBezTo>
                      <a:pt x="24" y="55"/>
                      <a:pt x="37" y="61"/>
                      <a:pt x="51" y="61"/>
                    </a:cubicBezTo>
                    <a:cubicBezTo>
                      <a:pt x="64" y="62"/>
                      <a:pt x="77" y="57"/>
                      <a:pt x="87" y="47"/>
                    </a:cubicBezTo>
                    <a:cubicBezTo>
                      <a:pt x="100" y="35"/>
                      <a:pt x="106" y="18"/>
                      <a:pt x="103" y="1"/>
                    </a:cubicBezTo>
                    <a:cubicBezTo>
                      <a:pt x="107" y="0"/>
                      <a:pt x="107" y="0"/>
                      <a:pt x="107" y="0"/>
                    </a:cubicBezTo>
                    <a:cubicBezTo>
                      <a:pt x="111" y="19"/>
                      <a:pt x="104" y="38"/>
                      <a:pt x="90" y="51"/>
                    </a:cubicBezTo>
                    <a:cubicBezTo>
                      <a:pt x="80" y="61"/>
                      <a:pt x="67" y="66"/>
                      <a:pt x="52" y="66"/>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7" name="Freeform 48"/>
              <p:cNvSpPr>
                <a:spLocks/>
              </p:cNvSpPr>
              <p:nvPr userDrawn="1"/>
            </p:nvSpPr>
            <p:spPr bwMode="auto">
              <a:xfrm>
                <a:off x="5996" y="2713"/>
                <a:ext cx="424" cy="284"/>
              </a:xfrm>
              <a:custGeom>
                <a:avLst/>
                <a:gdLst>
                  <a:gd name="T0" fmla="*/ 4 w 424"/>
                  <a:gd name="T1" fmla="*/ 284 h 284"/>
                  <a:gd name="T2" fmla="*/ 0 w 424"/>
                  <a:gd name="T3" fmla="*/ 277 h 284"/>
                  <a:gd name="T4" fmla="*/ 421 w 424"/>
                  <a:gd name="T5" fmla="*/ 0 h 284"/>
                  <a:gd name="T6" fmla="*/ 424 w 424"/>
                  <a:gd name="T7" fmla="*/ 7 h 284"/>
                  <a:gd name="T8" fmla="*/ 4 w 424"/>
                  <a:gd name="T9" fmla="*/ 284 h 284"/>
                </a:gdLst>
                <a:ahLst/>
                <a:cxnLst>
                  <a:cxn ang="0">
                    <a:pos x="T0" y="T1"/>
                  </a:cxn>
                  <a:cxn ang="0">
                    <a:pos x="T2" y="T3"/>
                  </a:cxn>
                  <a:cxn ang="0">
                    <a:pos x="T4" y="T5"/>
                  </a:cxn>
                  <a:cxn ang="0">
                    <a:pos x="T6" y="T7"/>
                  </a:cxn>
                  <a:cxn ang="0">
                    <a:pos x="T8" y="T9"/>
                  </a:cxn>
                </a:cxnLst>
                <a:rect l="0" t="0" r="r" b="b"/>
                <a:pathLst>
                  <a:path w="424" h="284">
                    <a:moveTo>
                      <a:pt x="4" y="284"/>
                    </a:moveTo>
                    <a:lnTo>
                      <a:pt x="0" y="277"/>
                    </a:lnTo>
                    <a:lnTo>
                      <a:pt x="421" y="0"/>
                    </a:lnTo>
                    <a:lnTo>
                      <a:pt x="424" y="7"/>
                    </a:lnTo>
                    <a:lnTo>
                      <a:pt x="4" y="28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 name="Freeform 49"/>
              <p:cNvSpPr>
                <a:spLocks/>
              </p:cNvSpPr>
              <p:nvPr userDrawn="1"/>
            </p:nvSpPr>
            <p:spPr bwMode="auto">
              <a:xfrm>
                <a:off x="7351" y="2174"/>
                <a:ext cx="739" cy="417"/>
              </a:xfrm>
              <a:custGeom>
                <a:avLst/>
                <a:gdLst>
                  <a:gd name="T0" fmla="*/ 3 w 739"/>
                  <a:gd name="T1" fmla="*/ 417 h 417"/>
                  <a:gd name="T2" fmla="*/ 0 w 739"/>
                  <a:gd name="T3" fmla="*/ 411 h 417"/>
                  <a:gd name="T4" fmla="*/ 736 w 739"/>
                  <a:gd name="T5" fmla="*/ 0 h 417"/>
                  <a:gd name="T6" fmla="*/ 739 w 739"/>
                  <a:gd name="T7" fmla="*/ 7 h 417"/>
                  <a:gd name="T8" fmla="*/ 3 w 739"/>
                  <a:gd name="T9" fmla="*/ 417 h 417"/>
                </a:gdLst>
                <a:ahLst/>
                <a:cxnLst>
                  <a:cxn ang="0">
                    <a:pos x="T0" y="T1"/>
                  </a:cxn>
                  <a:cxn ang="0">
                    <a:pos x="T2" y="T3"/>
                  </a:cxn>
                  <a:cxn ang="0">
                    <a:pos x="T4" y="T5"/>
                  </a:cxn>
                  <a:cxn ang="0">
                    <a:pos x="T6" y="T7"/>
                  </a:cxn>
                  <a:cxn ang="0">
                    <a:pos x="T8" y="T9"/>
                  </a:cxn>
                </a:cxnLst>
                <a:rect l="0" t="0" r="r" b="b"/>
                <a:pathLst>
                  <a:path w="739" h="417">
                    <a:moveTo>
                      <a:pt x="3" y="417"/>
                    </a:moveTo>
                    <a:lnTo>
                      <a:pt x="0" y="411"/>
                    </a:lnTo>
                    <a:lnTo>
                      <a:pt x="736" y="0"/>
                    </a:lnTo>
                    <a:lnTo>
                      <a:pt x="739" y="7"/>
                    </a:lnTo>
                    <a:lnTo>
                      <a:pt x="3" y="417"/>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 name="Freeform 50"/>
              <p:cNvSpPr>
                <a:spLocks/>
              </p:cNvSpPr>
              <p:nvPr userDrawn="1"/>
            </p:nvSpPr>
            <p:spPr bwMode="auto">
              <a:xfrm>
                <a:off x="7295" y="2566"/>
                <a:ext cx="125" cy="100"/>
              </a:xfrm>
              <a:custGeom>
                <a:avLst/>
                <a:gdLst>
                  <a:gd name="T0" fmla="*/ 32 w 74"/>
                  <a:gd name="T1" fmla="*/ 57 h 59"/>
                  <a:gd name="T2" fmla="*/ 20 w 74"/>
                  <a:gd name="T3" fmla="*/ 56 h 59"/>
                  <a:gd name="T4" fmla="*/ 0 w 74"/>
                  <a:gd name="T5" fmla="*/ 43 h 59"/>
                  <a:gd name="T6" fmla="*/ 3 w 74"/>
                  <a:gd name="T7" fmla="*/ 41 h 59"/>
                  <a:gd name="T8" fmla="*/ 21 w 74"/>
                  <a:gd name="T9" fmla="*/ 53 h 59"/>
                  <a:gd name="T10" fmla="*/ 69 w 74"/>
                  <a:gd name="T11" fmla="*/ 28 h 59"/>
                  <a:gd name="T12" fmla="*/ 67 w 74"/>
                  <a:gd name="T13" fmla="*/ 2 h 59"/>
                  <a:gd name="T14" fmla="*/ 70 w 74"/>
                  <a:gd name="T15" fmla="*/ 0 h 59"/>
                  <a:gd name="T16" fmla="*/ 71 w 74"/>
                  <a:gd name="T17" fmla="*/ 28 h 59"/>
                  <a:gd name="T18" fmla="*/ 32 w 74"/>
                  <a:gd name="T19" fmla="*/ 5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 h="59">
                    <a:moveTo>
                      <a:pt x="32" y="57"/>
                    </a:moveTo>
                    <a:cubicBezTo>
                      <a:pt x="28" y="57"/>
                      <a:pt x="24" y="57"/>
                      <a:pt x="20" y="56"/>
                    </a:cubicBezTo>
                    <a:cubicBezTo>
                      <a:pt x="12" y="53"/>
                      <a:pt x="6" y="49"/>
                      <a:pt x="0" y="43"/>
                    </a:cubicBezTo>
                    <a:cubicBezTo>
                      <a:pt x="3" y="41"/>
                      <a:pt x="3" y="41"/>
                      <a:pt x="3" y="41"/>
                    </a:cubicBezTo>
                    <a:cubicBezTo>
                      <a:pt x="7" y="47"/>
                      <a:pt x="14" y="51"/>
                      <a:pt x="21" y="53"/>
                    </a:cubicBezTo>
                    <a:cubicBezTo>
                      <a:pt x="41" y="59"/>
                      <a:pt x="62" y="48"/>
                      <a:pt x="69" y="28"/>
                    </a:cubicBezTo>
                    <a:cubicBezTo>
                      <a:pt x="71" y="19"/>
                      <a:pt x="71" y="10"/>
                      <a:pt x="67" y="2"/>
                    </a:cubicBezTo>
                    <a:cubicBezTo>
                      <a:pt x="70" y="0"/>
                      <a:pt x="70" y="0"/>
                      <a:pt x="70" y="0"/>
                    </a:cubicBezTo>
                    <a:cubicBezTo>
                      <a:pt x="74" y="9"/>
                      <a:pt x="74" y="19"/>
                      <a:pt x="71" y="28"/>
                    </a:cubicBezTo>
                    <a:cubicBezTo>
                      <a:pt x="66" y="46"/>
                      <a:pt x="49" y="57"/>
                      <a:pt x="32" y="57"/>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 name="Freeform 51"/>
              <p:cNvSpPr>
                <a:spLocks/>
              </p:cNvSpPr>
              <p:nvPr userDrawn="1"/>
            </p:nvSpPr>
            <p:spPr bwMode="auto">
              <a:xfrm>
                <a:off x="7278" y="2526"/>
                <a:ext cx="54" cy="87"/>
              </a:xfrm>
              <a:custGeom>
                <a:avLst/>
                <a:gdLst>
                  <a:gd name="T0" fmla="*/ 2 w 32"/>
                  <a:gd name="T1" fmla="*/ 52 h 52"/>
                  <a:gd name="T2" fmla="*/ 2 w 32"/>
                  <a:gd name="T3" fmla="*/ 28 h 52"/>
                  <a:gd name="T4" fmla="*/ 31 w 32"/>
                  <a:gd name="T5" fmla="*/ 0 h 52"/>
                  <a:gd name="T6" fmla="*/ 32 w 32"/>
                  <a:gd name="T7" fmla="*/ 3 h 52"/>
                  <a:gd name="T8" fmla="*/ 5 w 32"/>
                  <a:gd name="T9" fmla="*/ 29 h 52"/>
                  <a:gd name="T10" fmla="*/ 5 w 32"/>
                  <a:gd name="T11" fmla="*/ 51 h 52"/>
                  <a:gd name="T12" fmla="*/ 2 w 32"/>
                  <a:gd name="T13" fmla="*/ 52 h 52"/>
                </a:gdLst>
                <a:ahLst/>
                <a:cxnLst>
                  <a:cxn ang="0">
                    <a:pos x="T0" y="T1"/>
                  </a:cxn>
                  <a:cxn ang="0">
                    <a:pos x="T2" y="T3"/>
                  </a:cxn>
                  <a:cxn ang="0">
                    <a:pos x="T4" y="T5"/>
                  </a:cxn>
                  <a:cxn ang="0">
                    <a:pos x="T6" y="T7"/>
                  </a:cxn>
                  <a:cxn ang="0">
                    <a:pos x="T8" y="T9"/>
                  </a:cxn>
                  <a:cxn ang="0">
                    <a:pos x="T10" y="T11"/>
                  </a:cxn>
                  <a:cxn ang="0">
                    <a:pos x="T12" y="T13"/>
                  </a:cxn>
                </a:cxnLst>
                <a:rect l="0" t="0" r="r" b="b"/>
                <a:pathLst>
                  <a:path w="32" h="52">
                    <a:moveTo>
                      <a:pt x="2" y="52"/>
                    </a:moveTo>
                    <a:cubicBezTo>
                      <a:pt x="0" y="44"/>
                      <a:pt x="0" y="36"/>
                      <a:pt x="2" y="28"/>
                    </a:cubicBezTo>
                    <a:cubicBezTo>
                      <a:pt x="7" y="14"/>
                      <a:pt x="18" y="4"/>
                      <a:pt x="31" y="0"/>
                    </a:cubicBezTo>
                    <a:cubicBezTo>
                      <a:pt x="32" y="3"/>
                      <a:pt x="32" y="3"/>
                      <a:pt x="32" y="3"/>
                    </a:cubicBezTo>
                    <a:cubicBezTo>
                      <a:pt x="19" y="6"/>
                      <a:pt x="9" y="16"/>
                      <a:pt x="5" y="29"/>
                    </a:cubicBezTo>
                    <a:cubicBezTo>
                      <a:pt x="3" y="36"/>
                      <a:pt x="3" y="44"/>
                      <a:pt x="5" y="51"/>
                    </a:cubicBezTo>
                    <a:lnTo>
                      <a:pt x="2" y="52"/>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 name="Freeform 52"/>
              <p:cNvSpPr>
                <a:spLocks/>
              </p:cNvSpPr>
              <p:nvPr userDrawn="1"/>
            </p:nvSpPr>
            <p:spPr bwMode="auto">
              <a:xfrm>
                <a:off x="7246" y="2551"/>
                <a:ext cx="54" cy="120"/>
              </a:xfrm>
              <a:custGeom>
                <a:avLst/>
                <a:gdLst>
                  <a:gd name="T0" fmla="*/ 30 w 32"/>
                  <a:gd name="T1" fmla="*/ 71 h 71"/>
                  <a:gd name="T2" fmla="*/ 8 w 32"/>
                  <a:gd name="T3" fmla="*/ 8 h 71"/>
                  <a:gd name="T4" fmla="*/ 11 w 32"/>
                  <a:gd name="T5" fmla="*/ 0 h 71"/>
                  <a:gd name="T6" fmla="*/ 15 w 32"/>
                  <a:gd name="T7" fmla="*/ 3 h 71"/>
                  <a:gd name="T8" fmla="*/ 12 w 32"/>
                  <a:gd name="T9" fmla="*/ 10 h 71"/>
                  <a:gd name="T10" fmla="*/ 32 w 32"/>
                  <a:gd name="T11" fmla="*/ 67 h 71"/>
                  <a:gd name="T12" fmla="*/ 30 w 32"/>
                  <a:gd name="T13" fmla="*/ 71 h 71"/>
                </a:gdLst>
                <a:ahLst/>
                <a:cxnLst>
                  <a:cxn ang="0">
                    <a:pos x="T0" y="T1"/>
                  </a:cxn>
                  <a:cxn ang="0">
                    <a:pos x="T2" y="T3"/>
                  </a:cxn>
                  <a:cxn ang="0">
                    <a:pos x="T4" y="T5"/>
                  </a:cxn>
                  <a:cxn ang="0">
                    <a:pos x="T6" y="T7"/>
                  </a:cxn>
                  <a:cxn ang="0">
                    <a:pos x="T8" y="T9"/>
                  </a:cxn>
                  <a:cxn ang="0">
                    <a:pos x="T10" y="T11"/>
                  </a:cxn>
                  <a:cxn ang="0">
                    <a:pos x="T12" y="T13"/>
                  </a:cxn>
                </a:cxnLst>
                <a:rect l="0" t="0" r="r" b="b"/>
                <a:pathLst>
                  <a:path w="32" h="71">
                    <a:moveTo>
                      <a:pt x="30" y="71"/>
                    </a:moveTo>
                    <a:cubicBezTo>
                      <a:pt x="9" y="58"/>
                      <a:pt x="0" y="32"/>
                      <a:pt x="8" y="8"/>
                    </a:cubicBezTo>
                    <a:cubicBezTo>
                      <a:pt x="8" y="6"/>
                      <a:pt x="9" y="3"/>
                      <a:pt x="11" y="0"/>
                    </a:cubicBezTo>
                    <a:cubicBezTo>
                      <a:pt x="15" y="3"/>
                      <a:pt x="15" y="3"/>
                      <a:pt x="15" y="3"/>
                    </a:cubicBezTo>
                    <a:cubicBezTo>
                      <a:pt x="14" y="5"/>
                      <a:pt x="13" y="7"/>
                      <a:pt x="12" y="10"/>
                    </a:cubicBezTo>
                    <a:cubicBezTo>
                      <a:pt x="6" y="31"/>
                      <a:pt x="14" y="55"/>
                      <a:pt x="32" y="67"/>
                    </a:cubicBezTo>
                    <a:lnTo>
                      <a:pt x="30" y="71"/>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 name="Freeform 53"/>
              <p:cNvSpPr>
                <a:spLocks/>
              </p:cNvSpPr>
              <p:nvPr userDrawn="1"/>
            </p:nvSpPr>
            <p:spPr bwMode="auto">
              <a:xfrm>
                <a:off x="7288" y="2493"/>
                <a:ext cx="167" cy="161"/>
              </a:xfrm>
              <a:custGeom>
                <a:avLst/>
                <a:gdLst>
                  <a:gd name="T0" fmla="*/ 79 w 99"/>
                  <a:gd name="T1" fmla="*/ 95 h 95"/>
                  <a:gd name="T2" fmla="*/ 75 w 99"/>
                  <a:gd name="T3" fmla="*/ 92 h 95"/>
                  <a:gd name="T4" fmla="*/ 85 w 99"/>
                  <a:gd name="T5" fmla="*/ 74 h 95"/>
                  <a:gd name="T6" fmla="*/ 51 w 99"/>
                  <a:gd name="T7" fmla="*/ 10 h 95"/>
                  <a:gd name="T8" fmla="*/ 3 w 99"/>
                  <a:gd name="T9" fmla="*/ 20 h 95"/>
                  <a:gd name="T10" fmla="*/ 0 w 99"/>
                  <a:gd name="T11" fmla="*/ 16 h 95"/>
                  <a:gd name="T12" fmla="*/ 53 w 99"/>
                  <a:gd name="T13" fmla="*/ 5 h 95"/>
                  <a:gd name="T14" fmla="*/ 89 w 99"/>
                  <a:gd name="T15" fmla="*/ 75 h 95"/>
                  <a:gd name="T16" fmla="*/ 79 w 99"/>
                  <a:gd name="T17" fmla="*/ 9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95">
                    <a:moveTo>
                      <a:pt x="79" y="95"/>
                    </a:moveTo>
                    <a:cubicBezTo>
                      <a:pt x="75" y="92"/>
                      <a:pt x="75" y="92"/>
                      <a:pt x="75" y="92"/>
                    </a:cubicBezTo>
                    <a:cubicBezTo>
                      <a:pt x="80" y="87"/>
                      <a:pt x="83" y="81"/>
                      <a:pt x="85" y="74"/>
                    </a:cubicBezTo>
                    <a:cubicBezTo>
                      <a:pt x="93" y="47"/>
                      <a:pt x="78" y="18"/>
                      <a:pt x="51" y="10"/>
                    </a:cubicBezTo>
                    <a:cubicBezTo>
                      <a:pt x="35" y="5"/>
                      <a:pt x="17" y="8"/>
                      <a:pt x="3" y="20"/>
                    </a:cubicBezTo>
                    <a:cubicBezTo>
                      <a:pt x="0" y="16"/>
                      <a:pt x="0" y="16"/>
                      <a:pt x="0" y="16"/>
                    </a:cubicBezTo>
                    <a:cubicBezTo>
                      <a:pt x="15" y="4"/>
                      <a:pt x="34" y="0"/>
                      <a:pt x="53" y="5"/>
                    </a:cubicBezTo>
                    <a:cubicBezTo>
                      <a:pt x="82" y="15"/>
                      <a:pt x="99" y="46"/>
                      <a:pt x="89" y="75"/>
                    </a:cubicBezTo>
                    <a:cubicBezTo>
                      <a:pt x="87" y="83"/>
                      <a:pt x="84" y="89"/>
                      <a:pt x="79" y="95"/>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 name="Freeform 54"/>
              <p:cNvSpPr>
                <a:spLocks/>
              </p:cNvSpPr>
              <p:nvPr userDrawn="1"/>
            </p:nvSpPr>
            <p:spPr bwMode="auto">
              <a:xfrm>
                <a:off x="7455" y="1177"/>
                <a:ext cx="134" cy="86"/>
              </a:xfrm>
              <a:custGeom>
                <a:avLst/>
                <a:gdLst>
                  <a:gd name="T0" fmla="*/ 36 w 79"/>
                  <a:gd name="T1" fmla="*/ 49 h 51"/>
                  <a:gd name="T2" fmla="*/ 16 w 79"/>
                  <a:gd name="T3" fmla="*/ 43 h 51"/>
                  <a:gd name="T4" fmla="*/ 0 w 79"/>
                  <a:gd name="T5" fmla="*/ 27 h 51"/>
                  <a:gd name="T6" fmla="*/ 3 w 79"/>
                  <a:gd name="T7" fmla="*/ 26 h 51"/>
                  <a:gd name="T8" fmla="*/ 18 w 79"/>
                  <a:gd name="T9" fmla="*/ 41 h 51"/>
                  <a:gd name="T10" fmla="*/ 70 w 79"/>
                  <a:gd name="T11" fmla="*/ 26 h 51"/>
                  <a:gd name="T12" fmla="*/ 74 w 79"/>
                  <a:gd name="T13" fmla="*/ 0 h 51"/>
                  <a:gd name="T14" fmla="*/ 77 w 79"/>
                  <a:gd name="T15" fmla="*/ 0 h 51"/>
                  <a:gd name="T16" fmla="*/ 72 w 79"/>
                  <a:gd name="T17" fmla="*/ 27 h 51"/>
                  <a:gd name="T18" fmla="*/ 36 w 79"/>
                  <a:gd name="T19" fmla="*/ 49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9" h="51">
                    <a:moveTo>
                      <a:pt x="36" y="49"/>
                    </a:moveTo>
                    <a:cubicBezTo>
                      <a:pt x="29" y="49"/>
                      <a:pt x="23" y="47"/>
                      <a:pt x="16" y="43"/>
                    </a:cubicBezTo>
                    <a:cubicBezTo>
                      <a:pt x="9" y="40"/>
                      <a:pt x="4" y="34"/>
                      <a:pt x="0" y="27"/>
                    </a:cubicBezTo>
                    <a:cubicBezTo>
                      <a:pt x="3" y="26"/>
                      <a:pt x="3" y="26"/>
                      <a:pt x="3" y="26"/>
                    </a:cubicBezTo>
                    <a:cubicBezTo>
                      <a:pt x="6" y="32"/>
                      <a:pt x="11" y="37"/>
                      <a:pt x="18" y="41"/>
                    </a:cubicBezTo>
                    <a:cubicBezTo>
                      <a:pt x="36" y="51"/>
                      <a:pt x="60" y="44"/>
                      <a:pt x="70" y="26"/>
                    </a:cubicBezTo>
                    <a:cubicBezTo>
                      <a:pt x="74" y="18"/>
                      <a:pt x="76" y="9"/>
                      <a:pt x="74" y="0"/>
                    </a:cubicBezTo>
                    <a:cubicBezTo>
                      <a:pt x="77" y="0"/>
                      <a:pt x="77" y="0"/>
                      <a:pt x="77" y="0"/>
                    </a:cubicBezTo>
                    <a:cubicBezTo>
                      <a:pt x="79" y="9"/>
                      <a:pt x="77" y="19"/>
                      <a:pt x="72" y="27"/>
                    </a:cubicBezTo>
                    <a:cubicBezTo>
                      <a:pt x="65" y="41"/>
                      <a:pt x="51" y="49"/>
                      <a:pt x="36" y="49"/>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 name="Freeform 55"/>
              <p:cNvSpPr>
                <a:spLocks/>
              </p:cNvSpPr>
              <p:nvPr userDrawn="1"/>
            </p:nvSpPr>
            <p:spPr bwMode="auto">
              <a:xfrm>
                <a:off x="7445" y="1119"/>
                <a:ext cx="68" cy="76"/>
              </a:xfrm>
              <a:custGeom>
                <a:avLst/>
                <a:gdLst>
                  <a:gd name="T0" fmla="*/ 1 w 40"/>
                  <a:gd name="T1" fmla="*/ 45 h 45"/>
                  <a:gd name="T2" fmla="*/ 6 w 40"/>
                  <a:gd name="T3" fmla="*/ 21 h 45"/>
                  <a:gd name="T4" fmla="*/ 40 w 40"/>
                  <a:gd name="T5" fmla="*/ 0 h 45"/>
                  <a:gd name="T6" fmla="*/ 40 w 40"/>
                  <a:gd name="T7" fmla="*/ 3 h 45"/>
                  <a:gd name="T8" fmla="*/ 9 w 40"/>
                  <a:gd name="T9" fmla="*/ 23 h 45"/>
                  <a:gd name="T10" fmla="*/ 4 w 40"/>
                  <a:gd name="T11" fmla="*/ 45 h 45"/>
                  <a:gd name="T12" fmla="*/ 1 w 40"/>
                  <a:gd name="T13" fmla="*/ 45 h 45"/>
                </a:gdLst>
                <a:ahLst/>
                <a:cxnLst>
                  <a:cxn ang="0">
                    <a:pos x="T0" y="T1"/>
                  </a:cxn>
                  <a:cxn ang="0">
                    <a:pos x="T2" y="T3"/>
                  </a:cxn>
                  <a:cxn ang="0">
                    <a:pos x="T4" y="T5"/>
                  </a:cxn>
                  <a:cxn ang="0">
                    <a:pos x="T6" y="T7"/>
                  </a:cxn>
                  <a:cxn ang="0">
                    <a:pos x="T8" y="T9"/>
                  </a:cxn>
                  <a:cxn ang="0">
                    <a:pos x="T10" y="T11"/>
                  </a:cxn>
                  <a:cxn ang="0">
                    <a:pos x="T12" y="T13"/>
                  </a:cxn>
                </a:cxnLst>
                <a:rect l="0" t="0" r="r" b="b"/>
                <a:pathLst>
                  <a:path w="40" h="45">
                    <a:moveTo>
                      <a:pt x="1" y="45"/>
                    </a:moveTo>
                    <a:cubicBezTo>
                      <a:pt x="0" y="37"/>
                      <a:pt x="2" y="29"/>
                      <a:pt x="6" y="21"/>
                    </a:cubicBezTo>
                    <a:cubicBezTo>
                      <a:pt x="13" y="9"/>
                      <a:pt x="26" y="1"/>
                      <a:pt x="40" y="0"/>
                    </a:cubicBezTo>
                    <a:cubicBezTo>
                      <a:pt x="40" y="3"/>
                      <a:pt x="40" y="3"/>
                      <a:pt x="40" y="3"/>
                    </a:cubicBezTo>
                    <a:cubicBezTo>
                      <a:pt x="27" y="4"/>
                      <a:pt x="15" y="11"/>
                      <a:pt x="9" y="23"/>
                    </a:cubicBezTo>
                    <a:cubicBezTo>
                      <a:pt x="5" y="30"/>
                      <a:pt x="3" y="37"/>
                      <a:pt x="4" y="45"/>
                    </a:cubicBezTo>
                    <a:lnTo>
                      <a:pt x="1" y="45"/>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 name="Freeform 56"/>
              <p:cNvSpPr>
                <a:spLocks/>
              </p:cNvSpPr>
              <p:nvPr userDrawn="1"/>
            </p:nvSpPr>
            <p:spPr bwMode="auto">
              <a:xfrm>
                <a:off x="7415" y="1131"/>
                <a:ext cx="40" cy="123"/>
              </a:xfrm>
              <a:custGeom>
                <a:avLst/>
                <a:gdLst>
                  <a:gd name="T0" fmla="*/ 20 w 24"/>
                  <a:gd name="T1" fmla="*/ 73 h 73"/>
                  <a:gd name="T2" fmla="*/ 11 w 24"/>
                  <a:gd name="T3" fmla="*/ 7 h 73"/>
                  <a:gd name="T4" fmla="*/ 16 w 24"/>
                  <a:gd name="T5" fmla="*/ 0 h 73"/>
                  <a:gd name="T6" fmla="*/ 20 w 24"/>
                  <a:gd name="T7" fmla="*/ 3 h 73"/>
                  <a:gd name="T8" fmla="*/ 16 w 24"/>
                  <a:gd name="T9" fmla="*/ 9 h 73"/>
                  <a:gd name="T10" fmla="*/ 24 w 24"/>
                  <a:gd name="T11" fmla="*/ 70 h 73"/>
                  <a:gd name="T12" fmla="*/ 20 w 24"/>
                  <a:gd name="T13" fmla="*/ 73 h 73"/>
                </a:gdLst>
                <a:ahLst/>
                <a:cxnLst>
                  <a:cxn ang="0">
                    <a:pos x="T0" y="T1"/>
                  </a:cxn>
                  <a:cxn ang="0">
                    <a:pos x="T2" y="T3"/>
                  </a:cxn>
                  <a:cxn ang="0">
                    <a:pos x="T4" y="T5"/>
                  </a:cxn>
                  <a:cxn ang="0">
                    <a:pos x="T6" y="T7"/>
                  </a:cxn>
                  <a:cxn ang="0">
                    <a:pos x="T8" y="T9"/>
                  </a:cxn>
                  <a:cxn ang="0">
                    <a:pos x="T10" y="T11"/>
                  </a:cxn>
                  <a:cxn ang="0">
                    <a:pos x="T12" y="T13"/>
                  </a:cxn>
                </a:cxnLst>
                <a:rect l="0" t="0" r="r" b="b"/>
                <a:pathLst>
                  <a:path w="24" h="73">
                    <a:moveTo>
                      <a:pt x="20" y="73"/>
                    </a:moveTo>
                    <a:cubicBezTo>
                      <a:pt x="3" y="56"/>
                      <a:pt x="0" y="28"/>
                      <a:pt x="11" y="7"/>
                    </a:cubicBezTo>
                    <a:cubicBezTo>
                      <a:pt x="13" y="4"/>
                      <a:pt x="14" y="2"/>
                      <a:pt x="16" y="0"/>
                    </a:cubicBezTo>
                    <a:cubicBezTo>
                      <a:pt x="20" y="3"/>
                      <a:pt x="20" y="3"/>
                      <a:pt x="20" y="3"/>
                    </a:cubicBezTo>
                    <a:cubicBezTo>
                      <a:pt x="18" y="5"/>
                      <a:pt x="17" y="7"/>
                      <a:pt x="16" y="9"/>
                    </a:cubicBezTo>
                    <a:cubicBezTo>
                      <a:pt x="5" y="29"/>
                      <a:pt x="8" y="54"/>
                      <a:pt x="24" y="70"/>
                    </a:cubicBezTo>
                    <a:lnTo>
                      <a:pt x="20" y="73"/>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 name="Freeform 57"/>
              <p:cNvSpPr>
                <a:spLocks/>
              </p:cNvSpPr>
              <p:nvPr userDrawn="1"/>
            </p:nvSpPr>
            <p:spPr bwMode="auto">
              <a:xfrm>
                <a:off x="7472" y="1090"/>
                <a:ext cx="142" cy="173"/>
              </a:xfrm>
              <a:custGeom>
                <a:avLst/>
                <a:gdLst>
                  <a:gd name="T0" fmla="*/ 61 w 84"/>
                  <a:gd name="T1" fmla="*/ 102 h 102"/>
                  <a:gd name="T2" fmla="*/ 58 w 84"/>
                  <a:gd name="T3" fmla="*/ 98 h 102"/>
                  <a:gd name="T4" fmla="*/ 71 w 84"/>
                  <a:gd name="T5" fmla="*/ 83 h 102"/>
                  <a:gd name="T6" fmla="*/ 76 w 84"/>
                  <a:gd name="T7" fmla="*/ 44 h 102"/>
                  <a:gd name="T8" fmla="*/ 51 w 84"/>
                  <a:gd name="T9" fmla="*/ 13 h 102"/>
                  <a:gd name="T10" fmla="*/ 2 w 84"/>
                  <a:gd name="T11" fmla="*/ 13 h 102"/>
                  <a:gd name="T12" fmla="*/ 0 w 84"/>
                  <a:gd name="T13" fmla="*/ 9 h 102"/>
                  <a:gd name="T14" fmla="*/ 53 w 84"/>
                  <a:gd name="T15" fmla="*/ 9 h 102"/>
                  <a:gd name="T16" fmla="*/ 80 w 84"/>
                  <a:gd name="T17" fmla="*/ 43 h 102"/>
                  <a:gd name="T18" fmla="*/ 75 w 84"/>
                  <a:gd name="T19" fmla="*/ 85 h 102"/>
                  <a:gd name="T20" fmla="*/ 61 w 84"/>
                  <a:gd name="T21" fmla="*/ 10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 h="102">
                    <a:moveTo>
                      <a:pt x="61" y="102"/>
                    </a:moveTo>
                    <a:cubicBezTo>
                      <a:pt x="58" y="98"/>
                      <a:pt x="58" y="98"/>
                      <a:pt x="58" y="98"/>
                    </a:cubicBezTo>
                    <a:cubicBezTo>
                      <a:pt x="63" y="94"/>
                      <a:pt x="68" y="89"/>
                      <a:pt x="71" y="83"/>
                    </a:cubicBezTo>
                    <a:cubicBezTo>
                      <a:pt x="78" y="71"/>
                      <a:pt x="79" y="57"/>
                      <a:pt x="76" y="44"/>
                    </a:cubicBezTo>
                    <a:cubicBezTo>
                      <a:pt x="72" y="31"/>
                      <a:pt x="63" y="20"/>
                      <a:pt x="51" y="13"/>
                    </a:cubicBezTo>
                    <a:cubicBezTo>
                      <a:pt x="36" y="5"/>
                      <a:pt x="18" y="5"/>
                      <a:pt x="2" y="13"/>
                    </a:cubicBezTo>
                    <a:cubicBezTo>
                      <a:pt x="0" y="9"/>
                      <a:pt x="0" y="9"/>
                      <a:pt x="0" y="9"/>
                    </a:cubicBezTo>
                    <a:cubicBezTo>
                      <a:pt x="17" y="0"/>
                      <a:pt x="37" y="0"/>
                      <a:pt x="53" y="9"/>
                    </a:cubicBezTo>
                    <a:cubicBezTo>
                      <a:pt x="67" y="16"/>
                      <a:pt x="76" y="28"/>
                      <a:pt x="80" y="43"/>
                    </a:cubicBezTo>
                    <a:cubicBezTo>
                      <a:pt x="84" y="57"/>
                      <a:pt x="83" y="72"/>
                      <a:pt x="75" y="85"/>
                    </a:cubicBezTo>
                    <a:cubicBezTo>
                      <a:pt x="72" y="92"/>
                      <a:pt x="67" y="97"/>
                      <a:pt x="61" y="102"/>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 name="Freeform 58"/>
              <p:cNvSpPr>
                <a:spLocks/>
              </p:cNvSpPr>
              <p:nvPr userDrawn="1"/>
            </p:nvSpPr>
            <p:spPr bwMode="auto">
              <a:xfrm>
                <a:off x="3044" y="871"/>
                <a:ext cx="549" cy="590"/>
              </a:xfrm>
              <a:custGeom>
                <a:avLst/>
                <a:gdLst>
                  <a:gd name="T0" fmla="*/ 542 w 549"/>
                  <a:gd name="T1" fmla="*/ 590 h 590"/>
                  <a:gd name="T2" fmla="*/ 0 w 549"/>
                  <a:gd name="T3" fmla="*/ 5 h 590"/>
                  <a:gd name="T4" fmla="*/ 7 w 549"/>
                  <a:gd name="T5" fmla="*/ 0 h 590"/>
                  <a:gd name="T6" fmla="*/ 549 w 549"/>
                  <a:gd name="T7" fmla="*/ 585 h 590"/>
                  <a:gd name="T8" fmla="*/ 542 w 549"/>
                  <a:gd name="T9" fmla="*/ 590 h 590"/>
                </a:gdLst>
                <a:ahLst/>
                <a:cxnLst>
                  <a:cxn ang="0">
                    <a:pos x="T0" y="T1"/>
                  </a:cxn>
                  <a:cxn ang="0">
                    <a:pos x="T2" y="T3"/>
                  </a:cxn>
                  <a:cxn ang="0">
                    <a:pos x="T4" y="T5"/>
                  </a:cxn>
                  <a:cxn ang="0">
                    <a:pos x="T6" y="T7"/>
                  </a:cxn>
                  <a:cxn ang="0">
                    <a:pos x="T8" y="T9"/>
                  </a:cxn>
                </a:cxnLst>
                <a:rect l="0" t="0" r="r" b="b"/>
                <a:pathLst>
                  <a:path w="549" h="590">
                    <a:moveTo>
                      <a:pt x="542" y="590"/>
                    </a:moveTo>
                    <a:lnTo>
                      <a:pt x="0" y="5"/>
                    </a:lnTo>
                    <a:lnTo>
                      <a:pt x="7" y="0"/>
                    </a:lnTo>
                    <a:lnTo>
                      <a:pt x="549" y="585"/>
                    </a:lnTo>
                    <a:lnTo>
                      <a:pt x="542" y="59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 name="Freeform 59"/>
              <p:cNvSpPr>
                <a:spLocks/>
              </p:cNvSpPr>
              <p:nvPr userDrawn="1"/>
            </p:nvSpPr>
            <p:spPr bwMode="auto">
              <a:xfrm>
                <a:off x="2544" y="1053"/>
                <a:ext cx="912" cy="507"/>
              </a:xfrm>
              <a:custGeom>
                <a:avLst/>
                <a:gdLst>
                  <a:gd name="T0" fmla="*/ 907 w 912"/>
                  <a:gd name="T1" fmla="*/ 507 h 507"/>
                  <a:gd name="T2" fmla="*/ 0 w 912"/>
                  <a:gd name="T3" fmla="*/ 9 h 507"/>
                  <a:gd name="T4" fmla="*/ 4 w 912"/>
                  <a:gd name="T5" fmla="*/ 0 h 507"/>
                  <a:gd name="T6" fmla="*/ 912 w 912"/>
                  <a:gd name="T7" fmla="*/ 501 h 507"/>
                  <a:gd name="T8" fmla="*/ 907 w 912"/>
                  <a:gd name="T9" fmla="*/ 507 h 507"/>
                </a:gdLst>
                <a:ahLst/>
                <a:cxnLst>
                  <a:cxn ang="0">
                    <a:pos x="T0" y="T1"/>
                  </a:cxn>
                  <a:cxn ang="0">
                    <a:pos x="T2" y="T3"/>
                  </a:cxn>
                  <a:cxn ang="0">
                    <a:pos x="T4" y="T5"/>
                  </a:cxn>
                  <a:cxn ang="0">
                    <a:pos x="T6" y="T7"/>
                  </a:cxn>
                  <a:cxn ang="0">
                    <a:pos x="T8" y="T9"/>
                  </a:cxn>
                </a:cxnLst>
                <a:rect l="0" t="0" r="r" b="b"/>
                <a:pathLst>
                  <a:path w="912" h="507">
                    <a:moveTo>
                      <a:pt x="907" y="507"/>
                    </a:moveTo>
                    <a:lnTo>
                      <a:pt x="0" y="9"/>
                    </a:lnTo>
                    <a:lnTo>
                      <a:pt x="4" y="0"/>
                    </a:lnTo>
                    <a:lnTo>
                      <a:pt x="912" y="501"/>
                    </a:lnTo>
                    <a:lnTo>
                      <a:pt x="907" y="507"/>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 name="Freeform 60"/>
              <p:cNvSpPr>
                <a:spLocks/>
              </p:cNvSpPr>
              <p:nvPr userDrawn="1"/>
            </p:nvSpPr>
            <p:spPr bwMode="auto">
              <a:xfrm>
                <a:off x="2087" y="1016"/>
                <a:ext cx="459" cy="42"/>
              </a:xfrm>
              <a:custGeom>
                <a:avLst/>
                <a:gdLst>
                  <a:gd name="T0" fmla="*/ 459 w 459"/>
                  <a:gd name="T1" fmla="*/ 42 h 42"/>
                  <a:gd name="T2" fmla="*/ 0 w 459"/>
                  <a:gd name="T3" fmla="*/ 8 h 42"/>
                  <a:gd name="T4" fmla="*/ 1 w 459"/>
                  <a:gd name="T5" fmla="*/ 0 h 42"/>
                  <a:gd name="T6" fmla="*/ 459 w 459"/>
                  <a:gd name="T7" fmla="*/ 34 h 42"/>
                  <a:gd name="T8" fmla="*/ 459 w 459"/>
                  <a:gd name="T9" fmla="*/ 42 h 42"/>
                </a:gdLst>
                <a:ahLst/>
                <a:cxnLst>
                  <a:cxn ang="0">
                    <a:pos x="T0" y="T1"/>
                  </a:cxn>
                  <a:cxn ang="0">
                    <a:pos x="T2" y="T3"/>
                  </a:cxn>
                  <a:cxn ang="0">
                    <a:pos x="T4" y="T5"/>
                  </a:cxn>
                  <a:cxn ang="0">
                    <a:pos x="T6" y="T7"/>
                  </a:cxn>
                  <a:cxn ang="0">
                    <a:pos x="T8" y="T9"/>
                  </a:cxn>
                </a:cxnLst>
                <a:rect l="0" t="0" r="r" b="b"/>
                <a:pathLst>
                  <a:path w="459" h="42">
                    <a:moveTo>
                      <a:pt x="459" y="42"/>
                    </a:moveTo>
                    <a:lnTo>
                      <a:pt x="0" y="8"/>
                    </a:lnTo>
                    <a:lnTo>
                      <a:pt x="1" y="0"/>
                    </a:lnTo>
                    <a:lnTo>
                      <a:pt x="459" y="34"/>
                    </a:lnTo>
                    <a:lnTo>
                      <a:pt x="459" y="42"/>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 name="Freeform 61"/>
              <p:cNvSpPr>
                <a:spLocks/>
              </p:cNvSpPr>
              <p:nvPr userDrawn="1"/>
            </p:nvSpPr>
            <p:spPr bwMode="auto">
              <a:xfrm>
                <a:off x="567" y="2635"/>
                <a:ext cx="1922" cy="286"/>
              </a:xfrm>
              <a:custGeom>
                <a:avLst/>
                <a:gdLst>
                  <a:gd name="T0" fmla="*/ 0 w 1922"/>
                  <a:gd name="T1" fmla="*/ 286 h 286"/>
                  <a:gd name="T2" fmla="*/ 0 w 1922"/>
                  <a:gd name="T3" fmla="*/ 278 h 286"/>
                  <a:gd name="T4" fmla="*/ 1920 w 1922"/>
                  <a:gd name="T5" fmla="*/ 0 h 286"/>
                  <a:gd name="T6" fmla="*/ 1922 w 1922"/>
                  <a:gd name="T7" fmla="*/ 9 h 286"/>
                  <a:gd name="T8" fmla="*/ 0 w 1922"/>
                  <a:gd name="T9" fmla="*/ 286 h 286"/>
                </a:gdLst>
                <a:ahLst/>
                <a:cxnLst>
                  <a:cxn ang="0">
                    <a:pos x="T0" y="T1"/>
                  </a:cxn>
                  <a:cxn ang="0">
                    <a:pos x="T2" y="T3"/>
                  </a:cxn>
                  <a:cxn ang="0">
                    <a:pos x="T4" y="T5"/>
                  </a:cxn>
                  <a:cxn ang="0">
                    <a:pos x="T6" y="T7"/>
                  </a:cxn>
                  <a:cxn ang="0">
                    <a:pos x="T8" y="T9"/>
                  </a:cxn>
                </a:cxnLst>
                <a:rect l="0" t="0" r="r" b="b"/>
                <a:pathLst>
                  <a:path w="1922" h="286">
                    <a:moveTo>
                      <a:pt x="0" y="286"/>
                    </a:moveTo>
                    <a:lnTo>
                      <a:pt x="0" y="278"/>
                    </a:lnTo>
                    <a:lnTo>
                      <a:pt x="1920" y="0"/>
                    </a:lnTo>
                    <a:lnTo>
                      <a:pt x="1922" y="9"/>
                    </a:lnTo>
                    <a:lnTo>
                      <a:pt x="0" y="28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 name="Freeform 62"/>
              <p:cNvSpPr>
                <a:spLocks/>
              </p:cNvSpPr>
              <p:nvPr userDrawn="1"/>
            </p:nvSpPr>
            <p:spPr bwMode="auto">
              <a:xfrm>
                <a:off x="2489" y="2453"/>
                <a:ext cx="13" cy="182"/>
              </a:xfrm>
              <a:custGeom>
                <a:avLst/>
                <a:gdLst>
                  <a:gd name="T0" fmla="*/ 6 w 13"/>
                  <a:gd name="T1" fmla="*/ 182 h 182"/>
                  <a:gd name="T2" fmla="*/ 0 w 13"/>
                  <a:gd name="T3" fmla="*/ 182 h 182"/>
                  <a:gd name="T4" fmla="*/ 5 w 13"/>
                  <a:gd name="T5" fmla="*/ 0 h 182"/>
                  <a:gd name="T6" fmla="*/ 13 w 13"/>
                  <a:gd name="T7" fmla="*/ 0 h 182"/>
                  <a:gd name="T8" fmla="*/ 6 w 13"/>
                  <a:gd name="T9" fmla="*/ 182 h 182"/>
                </a:gdLst>
                <a:ahLst/>
                <a:cxnLst>
                  <a:cxn ang="0">
                    <a:pos x="T0" y="T1"/>
                  </a:cxn>
                  <a:cxn ang="0">
                    <a:pos x="T2" y="T3"/>
                  </a:cxn>
                  <a:cxn ang="0">
                    <a:pos x="T4" y="T5"/>
                  </a:cxn>
                  <a:cxn ang="0">
                    <a:pos x="T6" y="T7"/>
                  </a:cxn>
                  <a:cxn ang="0">
                    <a:pos x="T8" y="T9"/>
                  </a:cxn>
                </a:cxnLst>
                <a:rect l="0" t="0" r="r" b="b"/>
                <a:pathLst>
                  <a:path w="13" h="182">
                    <a:moveTo>
                      <a:pt x="6" y="182"/>
                    </a:moveTo>
                    <a:lnTo>
                      <a:pt x="0" y="182"/>
                    </a:lnTo>
                    <a:lnTo>
                      <a:pt x="5" y="0"/>
                    </a:lnTo>
                    <a:lnTo>
                      <a:pt x="13" y="0"/>
                    </a:lnTo>
                    <a:lnTo>
                      <a:pt x="6" y="182"/>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2" name="Freeform 63"/>
              <p:cNvSpPr>
                <a:spLocks/>
              </p:cNvSpPr>
              <p:nvPr userDrawn="1"/>
            </p:nvSpPr>
            <p:spPr bwMode="auto">
              <a:xfrm>
                <a:off x="2284" y="2458"/>
                <a:ext cx="215" cy="184"/>
              </a:xfrm>
              <a:custGeom>
                <a:avLst/>
                <a:gdLst>
                  <a:gd name="T0" fmla="*/ 210 w 215"/>
                  <a:gd name="T1" fmla="*/ 184 h 184"/>
                  <a:gd name="T2" fmla="*/ 0 w 215"/>
                  <a:gd name="T3" fmla="*/ 7 h 184"/>
                  <a:gd name="T4" fmla="*/ 7 w 215"/>
                  <a:gd name="T5" fmla="*/ 0 h 184"/>
                  <a:gd name="T6" fmla="*/ 215 w 215"/>
                  <a:gd name="T7" fmla="*/ 179 h 184"/>
                  <a:gd name="T8" fmla="*/ 210 w 215"/>
                  <a:gd name="T9" fmla="*/ 184 h 184"/>
                </a:gdLst>
                <a:ahLst/>
                <a:cxnLst>
                  <a:cxn ang="0">
                    <a:pos x="T0" y="T1"/>
                  </a:cxn>
                  <a:cxn ang="0">
                    <a:pos x="T2" y="T3"/>
                  </a:cxn>
                  <a:cxn ang="0">
                    <a:pos x="T4" y="T5"/>
                  </a:cxn>
                  <a:cxn ang="0">
                    <a:pos x="T6" y="T7"/>
                  </a:cxn>
                  <a:cxn ang="0">
                    <a:pos x="T8" y="T9"/>
                  </a:cxn>
                </a:cxnLst>
                <a:rect l="0" t="0" r="r" b="b"/>
                <a:pathLst>
                  <a:path w="215" h="184">
                    <a:moveTo>
                      <a:pt x="210" y="184"/>
                    </a:moveTo>
                    <a:lnTo>
                      <a:pt x="0" y="7"/>
                    </a:lnTo>
                    <a:lnTo>
                      <a:pt x="7" y="0"/>
                    </a:lnTo>
                    <a:lnTo>
                      <a:pt x="215" y="179"/>
                    </a:lnTo>
                    <a:lnTo>
                      <a:pt x="210" y="18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3" name="Freeform 64"/>
              <p:cNvSpPr>
                <a:spLocks/>
              </p:cNvSpPr>
              <p:nvPr userDrawn="1"/>
            </p:nvSpPr>
            <p:spPr bwMode="auto">
              <a:xfrm>
                <a:off x="2421" y="2644"/>
                <a:ext cx="137" cy="68"/>
              </a:xfrm>
              <a:custGeom>
                <a:avLst/>
                <a:gdLst>
                  <a:gd name="T0" fmla="*/ 42 w 81"/>
                  <a:gd name="T1" fmla="*/ 40 h 40"/>
                  <a:gd name="T2" fmla="*/ 34 w 81"/>
                  <a:gd name="T3" fmla="*/ 39 h 40"/>
                  <a:gd name="T4" fmla="*/ 7 w 81"/>
                  <a:gd name="T5" fmla="*/ 22 h 40"/>
                  <a:gd name="T6" fmla="*/ 0 w 81"/>
                  <a:gd name="T7" fmla="*/ 0 h 40"/>
                  <a:gd name="T8" fmla="*/ 3 w 81"/>
                  <a:gd name="T9" fmla="*/ 0 h 40"/>
                  <a:gd name="T10" fmla="*/ 10 w 81"/>
                  <a:gd name="T11" fmla="*/ 20 h 40"/>
                  <a:gd name="T12" fmla="*/ 34 w 81"/>
                  <a:gd name="T13" fmla="*/ 36 h 40"/>
                  <a:gd name="T14" fmla="*/ 63 w 81"/>
                  <a:gd name="T15" fmla="*/ 30 h 40"/>
                  <a:gd name="T16" fmla="*/ 78 w 81"/>
                  <a:gd name="T17" fmla="*/ 9 h 40"/>
                  <a:gd name="T18" fmla="*/ 81 w 81"/>
                  <a:gd name="T19" fmla="*/ 10 h 40"/>
                  <a:gd name="T20" fmla="*/ 65 w 81"/>
                  <a:gd name="T21" fmla="*/ 33 h 40"/>
                  <a:gd name="T22" fmla="*/ 42 w 81"/>
                  <a:gd name="T23"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1" h="40">
                    <a:moveTo>
                      <a:pt x="42" y="40"/>
                    </a:moveTo>
                    <a:cubicBezTo>
                      <a:pt x="39" y="40"/>
                      <a:pt x="36" y="40"/>
                      <a:pt x="34" y="39"/>
                    </a:cubicBezTo>
                    <a:cubicBezTo>
                      <a:pt x="23" y="37"/>
                      <a:pt x="13" y="31"/>
                      <a:pt x="7" y="22"/>
                    </a:cubicBezTo>
                    <a:cubicBezTo>
                      <a:pt x="3" y="15"/>
                      <a:pt x="0" y="8"/>
                      <a:pt x="0" y="0"/>
                    </a:cubicBezTo>
                    <a:cubicBezTo>
                      <a:pt x="3" y="0"/>
                      <a:pt x="3" y="0"/>
                      <a:pt x="3" y="0"/>
                    </a:cubicBezTo>
                    <a:cubicBezTo>
                      <a:pt x="3" y="7"/>
                      <a:pt x="6" y="14"/>
                      <a:pt x="10" y="20"/>
                    </a:cubicBezTo>
                    <a:cubicBezTo>
                      <a:pt x="15" y="29"/>
                      <a:pt x="24" y="34"/>
                      <a:pt x="34" y="36"/>
                    </a:cubicBezTo>
                    <a:cubicBezTo>
                      <a:pt x="44" y="38"/>
                      <a:pt x="55" y="36"/>
                      <a:pt x="63" y="30"/>
                    </a:cubicBezTo>
                    <a:cubicBezTo>
                      <a:pt x="70" y="25"/>
                      <a:pt x="76" y="18"/>
                      <a:pt x="78" y="9"/>
                    </a:cubicBezTo>
                    <a:cubicBezTo>
                      <a:pt x="81" y="10"/>
                      <a:pt x="81" y="10"/>
                      <a:pt x="81" y="10"/>
                    </a:cubicBezTo>
                    <a:cubicBezTo>
                      <a:pt x="78" y="19"/>
                      <a:pt x="73" y="27"/>
                      <a:pt x="65" y="33"/>
                    </a:cubicBezTo>
                    <a:cubicBezTo>
                      <a:pt x="58" y="37"/>
                      <a:pt x="50" y="40"/>
                      <a:pt x="42" y="4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 name="Freeform 65"/>
              <p:cNvSpPr>
                <a:spLocks/>
              </p:cNvSpPr>
              <p:nvPr userDrawn="1"/>
            </p:nvSpPr>
            <p:spPr bwMode="auto">
              <a:xfrm>
                <a:off x="2426" y="2568"/>
                <a:ext cx="93" cy="49"/>
              </a:xfrm>
              <a:custGeom>
                <a:avLst/>
                <a:gdLst>
                  <a:gd name="T0" fmla="*/ 3 w 55"/>
                  <a:gd name="T1" fmla="*/ 29 h 29"/>
                  <a:gd name="T2" fmla="*/ 0 w 55"/>
                  <a:gd name="T3" fmla="*/ 28 h 29"/>
                  <a:gd name="T4" fmla="*/ 15 w 55"/>
                  <a:gd name="T5" fmla="*/ 9 h 29"/>
                  <a:gd name="T6" fmla="*/ 55 w 55"/>
                  <a:gd name="T7" fmla="*/ 6 h 29"/>
                  <a:gd name="T8" fmla="*/ 54 w 55"/>
                  <a:gd name="T9" fmla="*/ 8 h 29"/>
                  <a:gd name="T10" fmla="*/ 17 w 55"/>
                  <a:gd name="T11" fmla="*/ 12 h 29"/>
                  <a:gd name="T12" fmla="*/ 3 w 55"/>
                  <a:gd name="T13" fmla="*/ 29 h 29"/>
                </a:gdLst>
                <a:ahLst/>
                <a:cxnLst>
                  <a:cxn ang="0">
                    <a:pos x="T0" y="T1"/>
                  </a:cxn>
                  <a:cxn ang="0">
                    <a:pos x="T2" y="T3"/>
                  </a:cxn>
                  <a:cxn ang="0">
                    <a:pos x="T4" y="T5"/>
                  </a:cxn>
                  <a:cxn ang="0">
                    <a:pos x="T6" y="T7"/>
                  </a:cxn>
                  <a:cxn ang="0">
                    <a:pos x="T8" y="T9"/>
                  </a:cxn>
                  <a:cxn ang="0">
                    <a:pos x="T10" y="T11"/>
                  </a:cxn>
                  <a:cxn ang="0">
                    <a:pos x="T12" y="T13"/>
                  </a:cxn>
                </a:cxnLst>
                <a:rect l="0" t="0" r="r" b="b"/>
                <a:pathLst>
                  <a:path w="55" h="29">
                    <a:moveTo>
                      <a:pt x="3" y="29"/>
                    </a:moveTo>
                    <a:cubicBezTo>
                      <a:pt x="0" y="28"/>
                      <a:pt x="0" y="28"/>
                      <a:pt x="0" y="28"/>
                    </a:cubicBezTo>
                    <a:cubicBezTo>
                      <a:pt x="3" y="21"/>
                      <a:pt x="8" y="14"/>
                      <a:pt x="15" y="9"/>
                    </a:cubicBezTo>
                    <a:cubicBezTo>
                      <a:pt x="27" y="1"/>
                      <a:pt x="42" y="0"/>
                      <a:pt x="55" y="6"/>
                    </a:cubicBezTo>
                    <a:cubicBezTo>
                      <a:pt x="54" y="8"/>
                      <a:pt x="54" y="8"/>
                      <a:pt x="54" y="8"/>
                    </a:cubicBezTo>
                    <a:cubicBezTo>
                      <a:pt x="42" y="3"/>
                      <a:pt x="28" y="4"/>
                      <a:pt x="17" y="12"/>
                    </a:cubicBezTo>
                    <a:cubicBezTo>
                      <a:pt x="11" y="16"/>
                      <a:pt x="6" y="22"/>
                      <a:pt x="3" y="29"/>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 name="Freeform 66"/>
              <p:cNvSpPr>
                <a:spLocks/>
              </p:cNvSpPr>
              <p:nvPr userDrawn="1"/>
            </p:nvSpPr>
            <p:spPr bwMode="auto">
              <a:xfrm>
                <a:off x="2389" y="2556"/>
                <a:ext cx="66" cy="113"/>
              </a:xfrm>
              <a:custGeom>
                <a:avLst/>
                <a:gdLst>
                  <a:gd name="T0" fmla="*/ 7 w 39"/>
                  <a:gd name="T1" fmla="*/ 67 h 67"/>
                  <a:gd name="T2" fmla="*/ 29 w 39"/>
                  <a:gd name="T3" fmla="*/ 4 h 67"/>
                  <a:gd name="T4" fmla="*/ 37 w 39"/>
                  <a:gd name="T5" fmla="*/ 0 h 67"/>
                  <a:gd name="T6" fmla="*/ 39 w 39"/>
                  <a:gd name="T7" fmla="*/ 4 h 67"/>
                  <a:gd name="T8" fmla="*/ 32 w 39"/>
                  <a:gd name="T9" fmla="*/ 8 h 67"/>
                  <a:gd name="T10" fmla="*/ 12 w 39"/>
                  <a:gd name="T11" fmla="*/ 66 h 67"/>
                  <a:gd name="T12" fmla="*/ 7 w 39"/>
                  <a:gd name="T13" fmla="*/ 67 h 67"/>
                </a:gdLst>
                <a:ahLst/>
                <a:cxnLst>
                  <a:cxn ang="0">
                    <a:pos x="T0" y="T1"/>
                  </a:cxn>
                  <a:cxn ang="0">
                    <a:pos x="T2" y="T3"/>
                  </a:cxn>
                  <a:cxn ang="0">
                    <a:pos x="T4" y="T5"/>
                  </a:cxn>
                  <a:cxn ang="0">
                    <a:pos x="T6" y="T7"/>
                  </a:cxn>
                  <a:cxn ang="0">
                    <a:pos x="T8" y="T9"/>
                  </a:cxn>
                  <a:cxn ang="0">
                    <a:pos x="T10" y="T11"/>
                  </a:cxn>
                  <a:cxn ang="0">
                    <a:pos x="T12" y="T13"/>
                  </a:cxn>
                </a:cxnLst>
                <a:rect l="0" t="0" r="r" b="b"/>
                <a:pathLst>
                  <a:path w="39" h="67">
                    <a:moveTo>
                      <a:pt x="7" y="67"/>
                    </a:moveTo>
                    <a:cubicBezTo>
                      <a:pt x="0" y="44"/>
                      <a:pt x="9" y="18"/>
                      <a:pt x="29" y="4"/>
                    </a:cubicBezTo>
                    <a:cubicBezTo>
                      <a:pt x="32" y="2"/>
                      <a:pt x="34" y="1"/>
                      <a:pt x="37" y="0"/>
                    </a:cubicBezTo>
                    <a:cubicBezTo>
                      <a:pt x="39" y="4"/>
                      <a:pt x="39" y="4"/>
                      <a:pt x="39" y="4"/>
                    </a:cubicBezTo>
                    <a:cubicBezTo>
                      <a:pt x="37" y="5"/>
                      <a:pt x="34" y="7"/>
                      <a:pt x="32" y="8"/>
                    </a:cubicBezTo>
                    <a:cubicBezTo>
                      <a:pt x="14" y="21"/>
                      <a:pt x="5" y="44"/>
                      <a:pt x="12" y="66"/>
                    </a:cubicBezTo>
                    <a:lnTo>
                      <a:pt x="7" y="67"/>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 name="Freeform 67"/>
              <p:cNvSpPr>
                <a:spLocks/>
              </p:cNvSpPr>
              <p:nvPr userDrawn="1"/>
            </p:nvSpPr>
            <p:spPr bwMode="auto">
              <a:xfrm>
                <a:off x="2490" y="2546"/>
                <a:ext cx="100" cy="187"/>
              </a:xfrm>
              <a:custGeom>
                <a:avLst/>
                <a:gdLst>
                  <a:gd name="T0" fmla="*/ 12 w 59"/>
                  <a:gd name="T1" fmla="*/ 111 h 111"/>
                  <a:gd name="T2" fmla="*/ 11 w 59"/>
                  <a:gd name="T3" fmla="*/ 107 h 111"/>
                  <a:gd name="T4" fmla="*/ 29 w 59"/>
                  <a:gd name="T5" fmla="*/ 99 h 111"/>
                  <a:gd name="T6" fmla="*/ 51 w 59"/>
                  <a:gd name="T7" fmla="*/ 66 h 111"/>
                  <a:gd name="T8" fmla="*/ 43 w 59"/>
                  <a:gd name="T9" fmla="*/ 28 h 111"/>
                  <a:gd name="T10" fmla="*/ 0 w 59"/>
                  <a:gd name="T11" fmla="*/ 5 h 111"/>
                  <a:gd name="T12" fmla="*/ 0 w 59"/>
                  <a:gd name="T13" fmla="*/ 0 h 111"/>
                  <a:gd name="T14" fmla="*/ 47 w 59"/>
                  <a:gd name="T15" fmla="*/ 25 h 111"/>
                  <a:gd name="T16" fmla="*/ 56 w 59"/>
                  <a:gd name="T17" fmla="*/ 67 h 111"/>
                  <a:gd name="T18" fmla="*/ 32 w 59"/>
                  <a:gd name="T19" fmla="*/ 103 h 111"/>
                  <a:gd name="T20" fmla="*/ 12 w 59"/>
                  <a:gd name="T21" fmla="*/ 111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111">
                    <a:moveTo>
                      <a:pt x="12" y="111"/>
                    </a:moveTo>
                    <a:cubicBezTo>
                      <a:pt x="11" y="107"/>
                      <a:pt x="11" y="107"/>
                      <a:pt x="11" y="107"/>
                    </a:cubicBezTo>
                    <a:cubicBezTo>
                      <a:pt x="17" y="105"/>
                      <a:pt x="24" y="103"/>
                      <a:pt x="29" y="99"/>
                    </a:cubicBezTo>
                    <a:cubicBezTo>
                      <a:pt x="41" y="91"/>
                      <a:pt x="48" y="79"/>
                      <a:pt x="51" y="66"/>
                    </a:cubicBezTo>
                    <a:cubicBezTo>
                      <a:pt x="54" y="53"/>
                      <a:pt x="51" y="39"/>
                      <a:pt x="43" y="28"/>
                    </a:cubicBezTo>
                    <a:cubicBezTo>
                      <a:pt x="33" y="13"/>
                      <a:pt x="17" y="5"/>
                      <a:pt x="0" y="5"/>
                    </a:cubicBezTo>
                    <a:cubicBezTo>
                      <a:pt x="0" y="0"/>
                      <a:pt x="0" y="0"/>
                      <a:pt x="0" y="0"/>
                    </a:cubicBezTo>
                    <a:cubicBezTo>
                      <a:pt x="19" y="0"/>
                      <a:pt x="36" y="9"/>
                      <a:pt x="47" y="25"/>
                    </a:cubicBezTo>
                    <a:cubicBezTo>
                      <a:pt x="55" y="37"/>
                      <a:pt x="59" y="52"/>
                      <a:pt x="56" y="67"/>
                    </a:cubicBezTo>
                    <a:cubicBezTo>
                      <a:pt x="53" y="82"/>
                      <a:pt x="45" y="94"/>
                      <a:pt x="32" y="103"/>
                    </a:cubicBezTo>
                    <a:cubicBezTo>
                      <a:pt x="26" y="107"/>
                      <a:pt x="19" y="110"/>
                      <a:pt x="12" y="111"/>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 name="Freeform 68"/>
              <p:cNvSpPr>
                <a:spLocks/>
              </p:cNvSpPr>
              <p:nvPr userDrawn="1"/>
            </p:nvSpPr>
            <p:spPr bwMode="auto">
              <a:xfrm>
                <a:off x="2299" y="1055"/>
                <a:ext cx="245" cy="213"/>
              </a:xfrm>
              <a:custGeom>
                <a:avLst/>
                <a:gdLst>
                  <a:gd name="T0" fmla="*/ 5 w 245"/>
                  <a:gd name="T1" fmla="*/ 213 h 213"/>
                  <a:gd name="T2" fmla="*/ 0 w 245"/>
                  <a:gd name="T3" fmla="*/ 206 h 213"/>
                  <a:gd name="T4" fmla="*/ 240 w 245"/>
                  <a:gd name="T5" fmla="*/ 0 h 213"/>
                  <a:gd name="T6" fmla="*/ 245 w 245"/>
                  <a:gd name="T7" fmla="*/ 5 h 213"/>
                  <a:gd name="T8" fmla="*/ 5 w 245"/>
                  <a:gd name="T9" fmla="*/ 213 h 213"/>
                </a:gdLst>
                <a:ahLst/>
                <a:cxnLst>
                  <a:cxn ang="0">
                    <a:pos x="T0" y="T1"/>
                  </a:cxn>
                  <a:cxn ang="0">
                    <a:pos x="T2" y="T3"/>
                  </a:cxn>
                  <a:cxn ang="0">
                    <a:pos x="T4" y="T5"/>
                  </a:cxn>
                  <a:cxn ang="0">
                    <a:pos x="T6" y="T7"/>
                  </a:cxn>
                  <a:cxn ang="0">
                    <a:pos x="T8" y="T9"/>
                  </a:cxn>
                </a:cxnLst>
                <a:rect l="0" t="0" r="r" b="b"/>
                <a:pathLst>
                  <a:path w="245" h="213">
                    <a:moveTo>
                      <a:pt x="5" y="213"/>
                    </a:moveTo>
                    <a:lnTo>
                      <a:pt x="0" y="206"/>
                    </a:lnTo>
                    <a:lnTo>
                      <a:pt x="240" y="0"/>
                    </a:lnTo>
                    <a:lnTo>
                      <a:pt x="245" y="5"/>
                    </a:lnTo>
                    <a:lnTo>
                      <a:pt x="5" y="213"/>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 name="Freeform 69"/>
              <p:cNvSpPr>
                <a:spLocks/>
              </p:cNvSpPr>
              <p:nvPr userDrawn="1"/>
            </p:nvSpPr>
            <p:spPr bwMode="auto">
              <a:xfrm>
                <a:off x="2460" y="894"/>
                <a:ext cx="88" cy="163"/>
              </a:xfrm>
              <a:custGeom>
                <a:avLst/>
                <a:gdLst>
                  <a:gd name="T0" fmla="*/ 81 w 88"/>
                  <a:gd name="T1" fmla="*/ 163 h 163"/>
                  <a:gd name="T2" fmla="*/ 0 w 88"/>
                  <a:gd name="T3" fmla="*/ 5 h 163"/>
                  <a:gd name="T4" fmla="*/ 7 w 88"/>
                  <a:gd name="T5" fmla="*/ 0 h 163"/>
                  <a:gd name="T6" fmla="*/ 88 w 88"/>
                  <a:gd name="T7" fmla="*/ 159 h 163"/>
                  <a:gd name="T8" fmla="*/ 81 w 88"/>
                  <a:gd name="T9" fmla="*/ 163 h 163"/>
                </a:gdLst>
                <a:ahLst/>
                <a:cxnLst>
                  <a:cxn ang="0">
                    <a:pos x="T0" y="T1"/>
                  </a:cxn>
                  <a:cxn ang="0">
                    <a:pos x="T2" y="T3"/>
                  </a:cxn>
                  <a:cxn ang="0">
                    <a:pos x="T4" y="T5"/>
                  </a:cxn>
                  <a:cxn ang="0">
                    <a:pos x="T6" y="T7"/>
                  </a:cxn>
                  <a:cxn ang="0">
                    <a:pos x="T8" y="T9"/>
                  </a:cxn>
                </a:cxnLst>
                <a:rect l="0" t="0" r="r" b="b"/>
                <a:pathLst>
                  <a:path w="88" h="163">
                    <a:moveTo>
                      <a:pt x="81" y="163"/>
                    </a:moveTo>
                    <a:lnTo>
                      <a:pt x="0" y="5"/>
                    </a:lnTo>
                    <a:lnTo>
                      <a:pt x="7" y="0"/>
                    </a:lnTo>
                    <a:lnTo>
                      <a:pt x="88" y="159"/>
                    </a:lnTo>
                    <a:lnTo>
                      <a:pt x="81" y="163"/>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 name="Freeform 70"/>
              <p:cNvSpPr>
                <a:spLocks/>
              </p:cNvSpPr>
              <p:nvPr userDrawn="1"/>
            </p:nvSpPr>
            <p:spPr bwMode="auto">
              <a:xfrm>
                <a:off x="2502" y="1026"/>
                <a:ext cx="115" cy="107"/>
              </a:xfrm>
              <a:custGeom>
                <a:avLst/>
                <a:gdLst>
                  <a:gd name="T0" fmla="*/ 26 w 68"/>
                  <a:gd name="T1" fmla="*/ 63 h 63"/>
                  <a:gd name="T2" fmla="*/ 21 w 68"/>
                  <a:gd name="T3" fmla="*/ 63 h 63"/>
                  <a:gd name="T4" fmla="*/ 0 w 68"/>
                  <a:gd name="T5" fmla="*/ 54 h 63"/>
                  <a:gd name="T6" fmla="*/ 2 w 68"/>
                  <a:gd name="T7" fmla="*/ 52 h 63"/>
                  <a:gd name="T8" fmla="*/ 21 w 68"/>
                  <a:gd name="T9" fmla="*/ 60 h 63"/>
                  <a:gd name="T10" fmla="*/ 50 w 68"/>
                  <a:gd name="T11" fmla="*/ 52 h 63"/>
                  <a:gd name="T12" fmla="*/ 64 w 68"/>
                  <a:gd name="T13" fmla="*/ 27 h 63"/>
                  <a:gd name="T14" fmla="*/ 59 w 68"/>
                  <a:gd name="T15" fmla="*/ 1 h 63"/>
                  <a:gd name="T16" fmla="*/ 61 w 68"/>
                  <a:gd name="T17" fmla="*/ 0 h 63"/>
                  <a:gd name="T18" fmla="*/ 67 w 68"/>
                  <a:gd name="T19" fmla="*/ 27 h 63"/>
                  <a:gd name="T20" fmla="*/ 52 w 68"/>
                  <a:gd name="T21" fmla="*/ 55 h 63"/>
                  <a:gd name="T22" fmla="*/ 26 w 68"/>
                  <a:gd name="T23"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8" h="63">
                    <a:moveTo>
                      <a:pt x="26" y="63"/>
                    </a:moveTo>
                    <a:cubicBezTo>
                      <a:pt x="25" y="63"/>
                      <a:pt x="23" y="63"/>
                      <a:pt x="21" y="63"/>
                    </a:cubicBezTo>
                    <a:cubicBezTo>
                      <a:pt x="13" y="62"/>
                      <a:pt x="6" y="59"/>
                      <a:pt x="0" y="54"/>
                    </a:cubicBezTo>
                    <a:cubicBezTo>
                      <a:pt x="2" y="52"/>
                      <a:pt x="2" y="52"/>
                      <a:pt x="2" y="52"/>
                    </a:cubicBezTo>
                    <a:cubicBezTo>
                      <a:pt x="7" y="56"/>
                      <a:pt x="14" y="59"/>
                      <a:pt x="21" y="60"/>
                    </a:cubicBezTo>
                    <a:cubicBezTo>
                      <a:pt x="32" y="61"/>
                      <a:pt x="42" y="59"/>
                      <a:pt x="50" y="52"/>
                    </a:cubicBezTo>
                    <a:cubicBezTo>
                      <a:pt x="58" y="46"/>
                      <a:pt x="63" y="37"/>
                      <a:pt x="64" y="27"/>
                    </a:cubicBezTo>
                    <a:cubicBezTo>
                      <a:pt x="65" y="18"/>
                      <a:pt x="63" y="9"/>
                      <a:pt x="59" y="1"/>
                    </a:cubicBezTo>
                    <a:cubicBezTo>
                      <a:pt x="61" y="0"/>
                      <a:pt x="61" y="0"/>
                      <a:pt x="61" y="0"/>
                    </a:cubicBezTo>
                    <a:cubicBezTo>
                      <a:pt x="66" y="8"/>
                      <a:pt x="68" y="18"/>
                      <a:pt x="67" y="27"/>
                    </a:cubicBezTo>
                    <a:cubicBezTo>
                      <a:pt x="66" y="38"/>
                      <a:pt x="60" y="48"/>
                      <a:pt x="52" y="55"/>
                    </a:cubicBezTo>
                    <a:cubicBezTo>
                      <a:pt x="44" y="60"/>
                      <a:pt x="35" y="63"/>
                      <a:pt x="26" y="63"/>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 name="Freeform 71"/>
              <p:cNvSpPr>
                <a:spLocks/>
              </p:cNvSpPr>
              <p:nvPr userDrawn="1"/>
            </p:nvSpPr>
            <p:spPr bwMode="auto">
              <a:xfrm>
                <a:off x="2475" y="1001"/>
                <a:ext cx="44" cy="94"/>
              </a:xfrm>
              <a:custGeom>
                <a:avLst/>
                <a:gdLst>
                  <a:gd name="T0" fmla="*/ 5 w 26"/>
                  <a:gd name="T1" fmla="*/ 56 h 56"/>
                  <a:gd name="T2" fmla="*/ 1 w 26"/>
                  <a:gd name="T3" fmla="*/ 32 h 56"/>
                  <a:gd name="T4" fmla="*/ 25 w 26"/>
                  <a:gd name="T5" fmla="*/ 0 h 56"/>
                  <a:gd name="T6" fmla="*/ 26 w 26"/>
                  <a:gd name="T7" fmla="*/ 2 h 56"/>
                  <a:gd name="T8" fmla="*/ 4 w 26"/>
                  <a:gd name="T9" fmla="*/ 32 h 56"/>
                  <a:gd name="T10" fmla="*/ 8 w 26"/>
                  <a:gd name="T11" fmla="*/ 54 h 56"/>
                  <a:gd name="T12" fmla="*/ 5 w 26"/>
                  <a:gd name="T13" fmla="*/ 56 h 56"/>
                </a:gdLst>
                <a:ahLst/>
                <a:cxnLst>
                  <a:cxn ang="0">
                    <a:pos x="T0" y="T1"/>
                  </a:cxn>
                  <a:cxn ang="0">
                    <a:pos x="T2" y="T3"/>
                  </a:cxn>
                  <a:cxn ang="0">
                    <a:pos x="T4" y="T5"/>
                  </a:cxn>
                  <a:cxn ang="0">
                    <a:pos x="T6" y="T7"/>
                  </a:cxn>
                  <a:cxn ang="0">
                    <a:pos x="T8" y="T9"/>
                  </a:cxn>
                  <a:cxn ang="0">
                    <a:pos x="T10" y="T11"/>
                  </a:cxn>
                  <a:cxn ang="0">
                    <a:pos x="T12" y="T13"/>
                  </a:cxn>
                </a:cxnLst>
                <a:rect l="0" t="0" r="r" b="b"/>
                <a:pathLst>
                  <a:path w="26" h="56">
                    <a:moveTo>
                      <a:pt x="5" y="56"/>
                    </a:moveTo>
                    <a:cubicBezTo>
                      <a:pt x="2" y="48"/>
                      <a:pt x="0" y="40"/>
                      <a:pt x="1" y="32"/>
                    </a:cubicBezTo>
                    <a:cubicBezTo>
                      <a:pt x="3" y="18"/>
                      <a:pt x="12" y="6"/>
                      <a:pt x="25" y="0"/>
                    </a:cubicBezTo>
                    <a:cubicBezTo>
                      <a:pt x="26" y="2"/>
                      <a:pt x="26" y="2"/>
                      <a:pt x="26" y="2"/>
                    </a:cubicBezTo>
                    <a:cubicBezTo>
                      <a:pt x="14" y="8"/>
                      <a:pt x="6" y="19"/>
                      <a:pt x="4" y="32"/>
                    </a:cubicBezTo>
                    <a:cubicBezTo>
                      <a:pt x="3" y="40"/>
                      <a:pt x="5" y="48"/>
                      <a:pt x="8" y="54"/>
                    </a:cubicBezTo>
                    <a:lnTo>
                      <a:pt x="5" y="5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 name="Freeform 72"/>
              <p:cNvSpPr>
                <a:spLocks/>
              </p:cNvSpPr>
              <p:nvPr userDrawn="1"/>
            </p:nvSpPr>
            <p:spPr bwMode="auto">
              <a:xfrm>
                <a:off x="2448" y="1036"/>
                <a:ext cx="64" cy="114"/>
              </a:xfrm>
              <a:custGeom>
                <a:avLst/>
                <a:gdLst>
                  <a:gd name="T0" fmla="*/ 36 w 38"/>
                  <a:gd name="T1" fmla="*/ 67 h 67"/>
                  <a:gd name="T2" fmla="*/ 3 w 38"/>
                  <a:gd name="T3" fmla="*/ 9 h 67"/>
                  <a:gd name="T4" fmla="*/ 5 w 38"/>
                  <a:gd name="T5" fmla="*/ 0 h 67"/>
                  <a:gd name="T6" fmla="*/ 9 w 38"/>
                  <a:gd name="T7" fmla="*/ 2 h 67"/>
                  <a:gd name="T8" fmla="*/ 8 w 38"/>
                  <a:gd name="T9" fmla="*/ 9 h 67"/>
                  <a:gd name="T10" fmla="*/ 38 w 38"/>
                  <a:gd name="T11" fmla="*/ 62 h 67"/>
                  <a:gd name="T12" fmla="*/ 36 w 38"/>
                  <a:gd name="T13" fmla="*/ 67 h 67"/>
                </a:gdLst>
                <a:ahLst/>
                <a:cxnLst>
                  <a:cxn ang="0">
                    <a:pos x="T0" y="T1"/>
                  </a:cxn>
                  <a:cxn ang="0">
                    <a:pos x="T2" y="T3"/>
                  </a:cxn>
                  <a:cxn ang="0">
                    <a:pos x="T4" y="T5"/>
                  </a:cxn>
                  <a:cxn ang="0">
                    <a:pos x="T6" y="T7"/>
                  </a:cxn>
                  <a:cxn ang="0">
                    <a:pos x="T8" y="T9"/>
                  </a:cxn>
                  <a:cxn ang="0">
                    <a:pos x="T10" y="T11"/>
                  </a:cxn>
                  <a:cxn ang="0">
                    <a:pos x="T12" y="T13"/>
                  </a:cxn>
                </a:cxnLst>
                <a:rect l="0" t="0" r="r" b="b"/>
                <a:pathLst>
                  <a:path w="38" h="67">
                    <a:moveTo>
                      <a:pt x="36" y="67"/>
                    </a:moveTo>
                    <a:cubicBezTo>
                      <a:pt x="13" y="57"/>
                      <a:pt x="0" y="33"/>
                      <a:pt x="3" y="9"/>
                    </a:cubicBezTo>
                    <a:cubicBezTo>
                      <a:pt x="3" y="6"/>
                      <a:pt x="4" y="3"/>
                      <a:pt x="5" y="0"/>
                    </a:cubicBezTo>
                    <a:cubicBezTo>
                      <a:pt x="9" y="2"/>
                      <a:pt x="9" y="2"/>
                      <a:pt x="9" y="2"/>
                    </a:cubicBezTo>
                    <a:cubicBezTo>
                      <a:pt x="9" y="4"/>
                      <a:pt x="8" y="7"/>
                      <a:pt x="8" y="9"/>
                    </a:cubicBezTo>
                    <a:cubicBezTo>
                      <a:pt x="5" y="31"/>
                      <a:pt x="17" y="53"/>
                      <a:pt x="38" y="62"/>
                    </a:cubicBezTo>
                    <a:lnTo>
                      <a:pt x="36" y="67"/>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 name="Freeform 73"/>
              <p:cNvSpPr>
                <a:spLocks/>
              </p:cNvSpPr>
              <p:nvPr userDrawn="1"/>
            </p:nvSpPr>
            <p:spPr bwMode="auto">
              <a:xfrm>
                <a:off x="2475" y="965"/>
                <a:ext cx="172" cy="146"/>
              </a:xfrm>
              <a:custGeom>
                <a:avLst/>
                <a:gdLst>
                  <a:gd name="T0" fmla="*/ 91 w 102"/>
                  <a:gd name="T1" fmla="*/ 86 h 86"/>
                  <a:gd name="T2" fmla="*/ 87 w 102"/>
                  <a:gd name="T3" fmla="*/ 83 h 86"/>
                  <a:gd name="T4" fmla="*/ 93 w 102"/>
                  <a:gd name="T5" fmla="*/ 64 h 86"/>
                  <a:gd name="T6" fmla="*/ 49 w 102"/>
                  <a:gd name="T7" fmla="*/ 7 h 86"/>
                  <a:gd name="T8" fmla="*/ 3 w 102"/>
                  <a:gd name="T9" fmla="*/ 25 h 86"/>
                  <a:gd name="T10" fmla="*/ 0 w 102"/>
                  <a:gd name="T11" fmla="*/ 22 h 86"/>
                  <a:gd name="T12" fmla="*/ 49 w 102"/>
                  <a:gd name="T13" fmla="*/ 2 h 86"/>
                  <a:gd name="T14" fmla="*/ 98 w 102"/>
                  <a:gd name="T15" fmla="*/ 65 h 86"/>
                  <a:gd name="T16" fmla="*/ 91 w 102"/>
                  <a:gd name="T17" fmla="*/ 86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2" h="86">
                    <a:moveTo>
                      <a:pt x="91" y="86"/>
                    </a:moveTo>
                    <a:cubicBezTo>
                      <a:pt x="87" y="83"/>
                      <a:pt x="87" y="83"/>
                      <a:pt x="87" y="83"/>
                    </a:cubicBezTo>
                    <a:cubicBezTo>
                      <a:pt x="90" y="77"/>
                      <a:pt x="92" y="71"/>
                      <a:pt x="93" y="64"/>
                    </a:cubicBezTo>
                    <a:cubicBezTo>
                      <a:pt x="97" y="36"/>
                      <a:pt x="77" y="11"/>
                      <a:pt x="49" y="7"/>
                    </a:cubicBezTo>
                    <a:cubicBezTo>
                      <a:pt x="32" y="5"/>
                      <a:pt x="15" y="11"/>
                      <a:pt x="3" y="25"/>
                    </a:cubicBezTo>
                    <a:cubicBezTo>
                      <a:pt x="0" y="22"/>
                      <a:pt x="0" y="22"/>
                      <a:pt x="0" y="22"/>
                    </a:cubicBezTo>
                    <a:cubicBezTo>
                      <a:pt x="12" y="7"/>
                      <a:pt x="31" y="0"/>
                      <a:pt x="49" y="2"/>
                    </a:cubicBezTo>
                    <a:cubicBezTo>
                      <a:pt x="80" y="6"/>
                      <a:pt x="102" y="34"/>
                      <a:pt x="98" y="65"/>
                    </a:cubicBezTo>
                    <a:cubicBezTo>
                      <a:pt x="97" y="72"/>
                      <a:pt x="95" y="79"/>
                      <a:pt x="91" y="86"/>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 name="Freeform 74"/>
              <p:cNvSpPr>
                <a:spLocks/>
              </p:cNvSpPr>
              <p:nvPr userDrawn="1"/>
            </p:nvSpPr>
            <p:spPr bwMode="auto">
              <a:xfrm>
                <a:off x="2649" y="1696"/>
                <a:ext cx="787" cy="60"/>
              </a:xfrm>
              <a:custGeom>
                <a:avLst/>
                <a:gdLst>
                  <a:gd name="T0" fmla="*/ 787 w 787"/>
                  <a:gd name="T1" fmla="*/ 60 h 60"/>
                  <a:gd name="T2" fmla="*/ 0 w 787"/>
                  <a:gd name="T3" fmla="*/ 8 h 60"/>
                  <a:gd name="T4" fmla="*/ 2 w 787"/>
                  <a:gd name="T5" fmla="*/ 0 h 60"/>
                  <a:gd name="T6" fmla="*/ 787 w 787"/>
                  <a:gd name="T7" fmla="*/ 52 h 60"/>
                  <a:gd name="T8" fmla="*/ 787 w 787"/>
                  <a:gd name="T9" fmla="*/ 60 h 60"/>
                </a:gdLst>
                <a:ahLst/>
                <a:cxnLst>
                  <a:cxn ang="0">
                    <a:pos x="T0" y="T1"/>
                  </a:cxn>
                  <a:cxn ang="0">
                    <a:pos x="T2" y="T3"/>
                  </a:cxn>
                  <a:cxn ang="0">
                    <a:pos x="T4" y="T5"/>
                  </a:cxn>
                  <a:cxn ang="0">
                    <a:pos x="T6" y="T7"/>
                  </a:cxn>
                  <a:cxn ang="0">
                    <a:pos x="T8" y="T9"/>
                  </a:cxn>
                </a:cxnLst>
                <a:rect l="0" t="0" r="r" b="b"/>
                <a:pathLst>
                  <a:path w="787" h="60">
                    <a:moveTo>
                      <a:pt x="787" y="60"/>
                    </a:moveTo>
                    <a:lnTo>
                      <a:pt x="0" y="8"/>
                    </a:lnTo>
                    <a:lnTo>
                      <a:pt x="2" y="0"/>
                    </a:lnTo>
                    <a:lnTo>
                      <a:pt x="787" y="52"/>
                    </a:lnTo>
                    <a:lnTo>
                      <a:pt x="787" y="6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 name="Freeform 75"/>
              <p:cNvSpPr>
                <a:spLocks/>
              </p:cNvSpPr>
              <p:nvPr userDrawn="1"/>
            </p:nvSpPr>
            <p:spPr bwMode="auto">
              <a:xfrm>
                <a:off x="-97" y="1961"/>
                <a:ext cx="137" cy="42"/>
              </a:xfrm>
              <a:custGeom>
                <a:avLst/>
                <a:gdLst>
                  <a:gd name="T0" fmla="*/ 81 w 81"/>
                  <a:gd name="T1" fmla="*/ 9 h 25"/>
                  <a:gd name="T2" fmla="*/ 81 w 81"/>
                  <a:gd name="T3" fmla="*/ 25 h 25"/>
                  <a:gd name="T4" fmla="*/ 0 w 81"/>
                  <a:gd name="T5" fmla="*/ 25 h 25"/>
                  <a:gd name="T6" fmla="*/ 0 w 81"/>
                  <a:gd name="T7" fmla="*/ 9 h 25"/>
                  <a:gd name="T8" fmla="*/ 81 w 81"/>
                  <a:gd name="T9" fmla="*/ 9 h 25"/>
                </a:gdLst>
                <a:ahLst/>
                <a:cxnLst>
                  <a:cxn ang="0">
                    <a:pos x="T0" y="T1"/>
                  </a:cxn>
                  <a:cxn ang="0">
                    <a:pos x="T2" y="T3"/>
                  </a:cxn>
                  <a:cxn ang="0">
                    <a:pos x="T4" y="T5"/>
                  </a:cxn>
                  <a:cxn ang="0">
                    <a:pos x="T6" y="T7"/>
                  </a:cxn>
                  <a:cxn ang="0">
                    <a:pos x="T8" y="T9"/>
                  </a:cxn>
                </a:cxnLst>
                <a:rect l="0" t="0" r="r" b="b"/>
                <a:pathLst>
                  <a:path w="81" h="25">
                    <a:moveTo>
                      <a:pt x="81" y="9"/>
                    </a:moveTo>
                    <a:cubicBezTo>
                      <a:pt x="81" y="25"/>
                      <a:pt x="81" y="25"/>
                      <a:pt x="81" y="25"/>
                    </a:cubicBezTo>
                    <a:cubicBezTo>
                      <a:pt x="0" y="25"/>
                      <a:pt x="0" y="25"/>
                      <a:pt x="0" y="25"/>
                    </a:cubicBezTo>
                    <a:cubicBezTo>
                      <a:pt x="0" y="9"/>
                      <a:pt x="0" y="9"/>
                      <a:pt x="0" y="9"/>
                    </a:cubicBezTo>
                    <a:cubicBezTo>
                      <a:pt x="30" y="0"/>
                      <a:pt x="54" y="0"/>
                      <a:pt x="81" y="9"/>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 name="Rectangle 76"/>
              <p:cNvSpPr>
                <a:spLocks noChangeArrowheads="1"/>
              </p:cNvSpPr>
              <p:nvPr userDrawn="1"/>
            </p:nvSpPr>
            <p:spPr bwMode="auto">
              <a:xfrm>
                <a:off x="-97" y="2015"/>
                <a:ext cx="137" cy="3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 name="Freeform 77"/>
              <p:cNvSpPr>
                <a:spLocks/>
              </p:cNvSpPr>
              <p:nvPr userDrawn="1"/>
            </p:nvSpPr>
            <p:spPr bwMode="auto">
              <a:xfrm>
                <a:off x="-97" y="2057"/>
                <a:ext cx="137" cy="43"/>
              </a:xfrm>
              <a:custGeom>
                <a:avLst/>
                <a:gdLst>
                  <a:gd name="T0" fmla="*/ 81 w 81"/>
                  <a:gd name="T1" fmla="*/ 17 h 25"/>
                  <a:gd name="T2" fmla="*/ 0 w 81"/>
                  <a:gd name="T3" fmla="*/ 17 h 25"/>
                  <a:gd name="T4" fmla="*/ 0 w 81"/>
                  <a:gd name="T5" fmla="*/ 0 h 25"/>
                  <a:gd name="T6" fmla="*/ 81 w 81"/>
                  <a:gd name="T7" fmla="*/ 0 h 25"/>
                  <a:gd name="T8" fmla="*/ 81 w 81"/>
                  <a:gd name="T9" fmla="*/ 17 h 25"/>
                </a:gdLst>
                <a:ahLst/>
                <a:cxnLst>
                  <a:cxn ang="0">
                    <a:pos x="T0" y="T1"/>
                  </a:cxn>
                  <a:cxn ang="0">
                    <a:pos x="T2" y="T3"/>
                  </a:cxn>
                  <a:cxn ang="0">
                    <a:pos x="T4" y="T5"/>
                  </a:cxn>
                  <a:cxn ang="0">
                    <a:pos x="T6" y="T7"/>
                  </a:cxn>
                  <a:cxn ang="0">
                    <a:pos x="T8" y="T9"/>
                  </a:cxn>
                </a:cxnLst>
                <a:rect l="0" t="0" r="r" b="b"/>
                <a:pathLst>
                  <a:path w="81" h="25">
                    <a:moveTo>
                      <a:pt x="81" y="17"/>
                    </a:moveTo>
                    <a:cubicBezTo>
                      <a:pt x="51" y="25"/>
                      <a:pt x="27" y="25"/>
                      <a:pt x="0" y="17"/>
                    </a:cubicBezTo>
                    <a:cubicBezTo>
                      <a:pt x="0" y="0"/>
                      <a:pt x="0" y="0"/>
                      <a:pt x="0" y="0"/>
                    </a:cubicBezTo>
                    <a:cubicBezTo>
                      <a:pt x="81" y="0"/>
                      <a:pt x="81" y="0"/>
                      <a:pt x="81" y="0"/>
                    </a:cubicBezTo>
                    <a:lnTo>
                      <a:pt x="81" y="17"/>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 name="Freeform 78"/>
              <p:cNvSpPr>
                <a:spLocks/>
              </p:cNvSpPr>
              <p:nvPr userDrawn="1"/>
            </p:nvSpPr>
            <p:spPr bwMode="auto">
              <a:xfrm>
                <a:off x="-433" y="2029"/>
                <a:ext cx="353" cy="66"/>
              </a:xfrm>
              <a:custGeom>
                <a:avLst/>
                <a:gdLst>
                  <a:gd name="T0" fmla="*/ 0 w 353"/>
                  <a:gd name="T1" fmla="*/ 66 h 66"/>
                  <a:gd name="T2" fmla="*/ 0 w 353"/>
                  <a:gd name="T3" fmla="*/ 57 h 66"/>
                  <a:gd name="T4" fmla="*/ 351 w 353"/>
                  <a:gd name="T5" fmla="*/ 0 h 66"/>
                  <a:gd name="T6" fmla="*/ 353 w 353"/>
                  <a:gd name="T7" fmla="*/ 6 h 66"/>
                  <a:gd name="T8" fmla="*/ 0 w 353"/>
                  <a:gd name="T9" fmla="*/ 66 h 66"/>
                </a:gdLst>
                <a:ahLst/>
                <a:cxnLst>
                  <a:cxn ang="0">
                    <a:pos x="T0" y="T1"/>
                  </a:cxn>
                  <a:cxn ang="0">
                    <a:pos x="T2" y="T3"/>
                  </a:cxn>
                  <a:cxn ang="0">
                    <a:pos x="T4" y="T5"/>
                  </a:cxn>
                  <a:cxn ang="0">
                    <a:pos x="T6" y="T7"/>
                  </a:cxn>
                  <a:cxn ang="0">
                    <a:pos x="T8" y="T9"/>
                  </a:cxn>
                </a:cxnLst>
                <a:rect l="0" t="0" r="r" b="b"/>
                <a:pathLst>
                  <a:path w="353" h="66">
                    <a:moveTo>
                      <a:pt x="0" y="66"/>
                    </a:moveTo>
                    <a:lnTo>
                      <a:pt x="0" y="57"/>
                    </a:lnTo>
                    <a:lnTo>
                      <a:pt x="351" y="0"/>
                    </a:lnTo>
                    <a:lnTo>
                      <a:pt x="353" y="6"/>
                    </a:lnTo>
                    <a:lnTo>
                      <a:pt x="0" y="6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 name="Freeform 79"/>
              <p:cNvSpPr>
                <a:spLocks/>
              </p:cNvSpPr>
              <p:nvPr userDrawn="1"/>
            </p:nvSpPr>
            <p:spPr bwMode="auto">
              <a:xfrm>
                <a:off x="-200" y="1775"/>
                <a:ext cx="152" cy="216"/>
              </a:xfrm>
              <a:custGeom>
                <a:avLst/>
                <a:gdLst>
                  <a:gd name="T0" fmla="*/ 145 w 152"/>
                  <a:gd name="T1" fmla="*/ 216 h 216"/>
                  <a:gd name="T2" fmla="*/ 0 w 152"/>
                  <a:gd name="T3" fmla="*/ 5 h 216"/>
                  <a:gd name="T4" fmla="*/ 7 w 152"/>
                  <a:gd name="T5" fmla="*/ 0 h 216"/>
                  <a:gd name="T6" fmla="*/ 152 w 152"/>
                  <a:gd name="T7" fmla="*/ 211 h 216"/>
                  <a:gd name="T8" fmla="*/ 145 w 152"/>
                  <a:gd name="T9" fmla="*/ 216 h 216"/>
                </a:gdLst>
                <a:ahLst/>
                <a:cxnLst>
                  <a:cxn ang="0">
                    <a:pos x="T0" y="T1"/>
                  </a:cxn>
                  <a:cxn ang="0">
                    <a:pos x="T2" y="T3"/>
                  </a:cxn>
                  <a:cxn ang="0">
                    <a:pos x="T4" y="T5"/>
                  </a:cxn>
                  <a:cxn ang="0">
                    <a:pos x="T6" y="T7"/>
                  </a:cxn>
                  <a:cxn ang="0">
                    <a:pos x="T8" y="T9"/>
                  </a:cxn>
                </a:cxnLst>
                <a:rect l="0" t="0" r="r" b="b"/>
                <a:pathLst>
                  <a:path w="152" h="216">
                    <a:moveTo>
                      <a:pt x="145" y="216"/>
                    </a:moveTo>
                    <a:lnTo>
                      <a:pt x="0" y="5"/>
                    </a:lnTo>
                    <a:lnTo>
                      <a:pt x="7" y="0"/>
                    </a:lnTo>
                    <a:lnTo>
                      <a:pt x="152" y="211"/>
                    </a:lnTo>
                    <a:lnTo>
                      <a:pt x="145" y="21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 name="Freeform 80"/>
              <p:cNvSpPr>
                <a:spLocks/>
              </p:cNvSpPr>
              <p:nvPr userDrawn="1"/>
            </p:nvSpPr>
            <p:spPr bwMode="auto">
              <a:xfrm>
                <a:off x="-1" y="1839"/>
                <a:ext cx="193" cy="152"/>
              </a:xfrm>
              <a:custGeom>
                <a:avLst/>
                <a:gdLst>
                  <a:gd name="T0" fmla="*/ 5 w 193"/>
                  <a:gd name="T1" fmla="*/ 152 h 152"/>
                  <a:gd name="T2" fmla="*/ 0 w 193"/>
                  <a:gd name="T3" fmla="*/ 147 h 152"/>
                  <a:gd name="T4" fmla="*/ 188 w 193"/>
                  <a:gd name="T5" fmla="*/ 0 h 152"/>
                  <a:gd name="T6" fmla="*/ 193 w 193"/>
                  <a:gd name="T7" fmla="*/ 5 h 152"/>
                  <a:gd name="T8" fmla="*/ 5 w 193"/>
                  <a:gd name="T9" fmla="*/ 152 h 152"/>
                </a:gdLst>
                <a:ahLst/>
                <a:cxnLst>
                  <a:cxn ang="0">
                    <a:pos x="T0" y="T1"/>
                  </a:cxn>
                  <a:cxn ang="0">
                    <a:pos x="T2" y="T3"/>
                  </a:cxn>
                  <a:cxn ang="0">
                    <a:pos x="T4" y="T5"/>
                  </a:cxn>
                  <a:cxn ang="0">
                    <a:pos x="T6" y="T7"/>
                  </a:cxn>
                  <a:cxn ang="0">
                    <a:pos x="T8" y="T9"/>
                  </a:cxn>
                </a:cxnLst>
                <a:rect l="0" t="0" r="r" b="b"/>
                <a:pathLst>
                  <a:path w="193" h="152">
                    <a:moveTo>
                      <a:pt x="5" y="152"/>
                    </a:moveTo>
                    <a:lnTo>
                      <a:pt x="0" y="147"/>
                    </a:lnTo>
                    <a:lnTo>
                      <a:pt x="188" y="0"/>
                    </a:lnTo>
                    <a:lnTo>
                      <a:pt x="193" y="5"/>
                    </a:lnTo>
                    <a:lnTo>
                      <a:pt x="5" y="152"/>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 name="Rectangle 81"/>
              <p:cNvSpPr>
                <a:spLocks noChangeArrowheads="1"/>
              </p:cNvSpPr>
              <p:nvPr userDrawn="1"/>
            </p:nvSpPr>
            <p:spPr bwMode="auto">
              <a:xfrm>
                <a:off x="-29" y="1728"/>
                <a:ext cx="8" cy="255"/>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 name="Freeform 82"/>
              <p:cNvSpPr>
                <a:spLocks/>
              </p:cNvSpPr>
              <p:nvPr userDrawn="1"/>
            </p:nvSpPr>
            <p:spPr bwMode="auto">
              <a:xfrm>
                <a:off x="-24" y="80"/>
                <a:ext cx="528" cy="184"/>
              </a:xfrm>
              <a:custGeom>
                <a:avLst/>
                <a:gdLst>
                  <a:gd name="T0" fmla="*/ 3 w 528"/>
                  <a:gd name="T1" fmla="*/ 184 h 184"/>
                  <a:gd name="T2" fmla="*/ 0 w 528"/>
                  <a:gd name="T3" fmla="*/ 177 h 184"/>
                  <a:gd name="T4" fmla="*/ 525 w 528"/>
                  <a:gd name="T5" fmla="*/ 0 h 184"/>
                  <a:gd name="T6" fmla="*/ 528 w 528"/>
                  <a:gd name="T7" fmla="*/ 6 h 184"/>
                  <a:gd name="T8" fmla="*/ 3 w 528"/>
                  <a:gd name="T9" fmla="*/ 184 h 184"/>
                </a:gdLst>
                <a:ahLst/>
                <a:cxnLst>
                  <a:cxn ang="0">
                    <a:pos x="T0" y="T1"/>
                  </a:cxn>
                  <a:cxn ang="0">
                    <a:pos x="T2" y="T3"/>
                  </a:cxn>
                  <a:cxn ang="0">
                    <a:pos x="T4" y="T5"/>
                  </a:cxn>
                  <a:cxn ang="0">
                    <a:pos x="T6" y="T7"/>
                  </a:cxn>
                  <a:cxn ang="0">
                    <a:pos x="T8" y="T9"/>
                  </a:cxn>
                </a:cxnLst>
                <a:rect l="0" t="0" r="r" b="b"/>
                <a:pathLst>
                  <a:path w="528" h="184">
                    <a:moveTo>
                      <a:pt x="3" y="184"/>
                    </a:moveTo>
                    <a:lnTo>
                      <a:pt x="0" y="177"/>
                    </a:lnTo>
                    <a:lnTo>
                      <a:pt x="525" y="0"/>
                    </a:lnTo>
                    <a:lnTo>
                      <a:pt x="528" y="6"/>
                    </a:lnTo>
                    <a:lnTo>
                      <a:pt x="3" y="18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 name="Freeform 83"/>
              <p:cNvSpPr>
                <a:spLocks/>
              </p:cNvSpPr>
              <p:nvPr userDrawn="1"/>
            </p:nvSpPr>
            <p:spPr bwMode="auto">
              <a:xfrm>
                <a:off x="-720" y="624"/>
                <a:ext cx="365" cy="182"/>
              </a:xfrm>
              <a:custGeom>
                <a:avLst/>
                <a:gdLst>
                  <a:gd name="T0" fmla="*/ 361 w 365"/>
                  <a:gd name="T1" fmla="*/ 182 h 182"/>
                  <a:gd name="T2" fmla="*/ 0 w 365"/>
                  <a:gd name="T3" fmla="*/ 7 h 182"/>
                  <a:gd name="T4" fmla="*/ 3 w 365"/>
                  <a:gd name="T5" fmla="*/ 0 h 182"/>
                  <a:gd name="T6" fmla="*/ 365 w 365"/>
                  <a:gd name="T7" fmla="*/ 176 h 182"/>
                  <a:gd name="T8" fmla="*/ 361 w 365"/>
                  <a:gd name="T9" fmla="*/ 182 h 182"/>
                </a:gdLst>
                <a:ahLst/>
                <a:cxnLst>
                  <a:cxn ang="0">
                    <a:pos x="T0" y="T1"/>
                  </a:cxn>
                  <a:cxn ang="0">
                    <a:pos x="T2" y="T3"/>
                  </a:cxn>
                  <a:cxn ang="0">
                    <a:pos x="T4" y="T5"/>
                  </a:cxn>
                  <a:cxn ang="0">
                    <a:pos x="T6" y="T7"/>
                  </a:cxn>
                  <a:cxn ang="0">
                    <a:pos x="T8" y="T9"/>
                  </a:cxn>
                </a:cxnLst>
                <a:rect l="0" t="0" r="r" b="b"/>
                <a:pathLst>
                  <a:path w="365" h="182">
                    <a:moveTo>
                      <a:pt x="361" y="182"/>
                    </a:moveTo>
                    <a:lnTo>
                      <a:pt x="0" y="7"/>
                    </a:lnTo>
                    <a:lnTo>
                      <a:pt x="3" y="0"/>
                    </a:lnTo>
                    <a:lnTo>
                      <a:pt x="365" y="176"/>
                    </a:lnTo>
                    <a:lnTo>
                      <a:pt x="361" y="182"/>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 name="Freeform 84"/>
              <p:cNvSpPr>
                <a:spLocks/>
              </p:cNvSpPr>
              <p:nvPr userDrawn="1"/>
            </p:nvSpPr>
            <p:spPr bwMode="auto">
              <a:xfrm>
                <a:off x="273" y="88"/>
                <a:ext cx="238" cy="360"/>
              </a:xfrm>
              <a:custGeom>
                <a:avLst/>
                <a:gdLst>
                  <a:gd name="T0" fmla="*/ 7 w 238"/>
                  <a:gd name="T1" fmla="*/ 360 h 360"/>
                  <a:gd name="T2" fmla="*/ 0 w 238"/>
                  <a:gd name="T3" fmla="*/ 355 h 360"/>
                  <a:gd name="T4" fmla="*/ 229 w 238"/>
                  <a:gd name="T5" fmla="*/ 0 h 360"/>
                  <a:gd name="T6" fmla="*/ 238 w 238"/>
                  <a:gd name="T7" fmla="*/ 3 h 360"/>
                  <a:gd name="T8" fmla="*/ 7 w 238"/>
                  <a:gd name="T9" fmla="*/ 360 h 360"/>
                </a:gdLst>
                <a:ahLst/>
                <a:cxnLst>
                  <a:cxn ang="0">
                    <a:pos x="T0" y="T1"/>
                  </a:cxn>
                  <a:cxn ang="0">
                    <a:pos x="T2" y="T3"/>
                  </a:cxn>
                  <a:cxn ang="0">
                    <a:pos x="T4" y="T5"/>
                  </a:cxn>
                  <a:cxn ang="0">
                    <a:pos x="T6" y="T7"/>
                  </a:cxn>
                  <a:cxn ang="0">
                    <a:pos x="T8" y="T9"/>
                  </a:cxn>
                </a:cxnLst>
                <a:rect l="0" t="0" r="r" b="b"/>
                <a:pathLst>
                  <a:path w="238" h="360">
                    <a:moveTo>
                      <a:pt x="7" y="360"/>
                    </a:moveTo>
                    <a:lnTo>
                      <a:pt x="0" y="355"/>
                    </a:lnTo>
                    <a:lnTo>
                      <a:pt x="229" y="0"/>
                    </a:lnTo>
                    <a:lnTo>
                      <a:pt x="238" y="3"/>
                    </a:lnTo>
                    <a:lnTo>
                      <a:pt x="7" y="36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 name="Freeform 85"/>
              <p:cNvSpPr>
                <a:spLocks/>
              </p:cNvSpPr>
              <p:nvPr userDrawn="1"/>
            </p:nvSpPr>
            <p:spPr bwMode="auto">
              <a:xfrm>
                <a:off x="492" y="86"/>
                <a:ext cx="862" cy="768"/>
              </a:xfrm>
              <a:custGeom>
                <a:avLst/>
                <a:gdLst>
                  <a:gd name="T0" fmla="*/ 857 w 862"/>
                  <a:gd name="T1" fmla="*/ 768 h 768"/>
                  <a:gd name="T2" fmla="*/ 0 w 862"/>
                  <a:gd name="T3" fmla="*/ 7 h 768"/>
                  <a:gd name="T4" fmla="*/ 5 w 862"/>
                  <a:gd name="T5" fmla="*/ 0 h 768"/>
                  <a:gd name="T6" fmla="*/ 862 w 862"/>
                  <a:gd name="T7" fmla="*/ 763 h 768"/>
                  <a:gd name="T8" fmla="*/ 857 w 862"/>
                  <a:gd name="T9" fmla="*/ 768 h 768"/>
                </a:gdLst>
                <a:ahLst/>
                <a:cxnLst>
                  <a:cxn ang="0">
                    <a:pos x="T0" y="T1"/>
                  </a:cxn>
                  <a:cxn ang="0">
                    <a:pos x="T2" y="T3"/>
                  </a:cxn>
                  <a:cxn ang="0">
                    <a:pos x="T4" y="T5"/>
                  </a:cxn>
                  <a:cxn ang="0">
                    <a:pos x="T6" y="T7"/>
                  </a:cxn>
                  <a:cxn ang="0">
                    <a:pos x="T8" y="T9"/>
                  </a:cxn>
                </a:cxnLst>
                <a:rect l="0" t="0" r="r" b="b"/>
                <a:pathLst>
                  <a:path w="862" h="768">
                    <a:moveTo>
                      <a:pt x="857" y="768"/>
                    </a:moveTo>
                    <a:lnTo>
                      <a:pt x="0" y="7"/>
                    </a:lnTo>
                    <a:lnTo>
                      <a:pt x="5" y="0"/>
                    </a:lnTo>
                    <a:lnTo>
                      <a:pt x="862" y="763"/>
                    </a:lnTo>
                    <a:lnTo>
                      <a:pt x="857" y="768"/>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 name="Freeform 86"/>
              <p:cNvSpPr>
                <a:spLocks/>
              </p:cNvSpPr>
              <p:nvPr userDrawn="1"/>
            </p:nvSpPr>
            <p:spPr bwMode="auto">
              <a:xfrm>
                <a:off x="432" y="47"/>
                <a:ext cx="114" cy="107"/>
              </a:xfrm>
              <a:custGeom>
                <a:avLst/>
                <a:gdLst>
                  <a:gd name="T0" fmla="*/ 41 w 68"/>
                  <a:gd name="T1" fmla="*/ 63 h 63"/>
                  <a:gd name="T2" fmla="*/ 13 w 68"/>
                  <a:gd name="T3" fmla="*/ 51 h 63"/>
                  <a:gd name="T4" fmla="*/ 0 w 68"/>
                  <a:gd name="T5" fmla="*/ 23 h 63"/>
                  <a:gd name="T6" fmla="*/ 6 w 68"/>
                  <a:gd name="T7" fmla="*/ 0 h 63"/>
                  <a:gd name="T8" fmla="*/ 8 w 68"/>
                  <a:gd name="T9" fmla="*/ 2 h 63"/>
                  <a:gd name="T10" fmla="*/ 3 w 68"/>
                  <a:gd name="T11" fmla="*/ 23 h 63"/>
                  <a:gd name="T12" fmla="*/ 15 w 68"/>
                  <a:gd name="T13" fmla="*/ 49 h 63"/>
                  <a:gd name="T14" fmla="*/ 42 w 68"/>
                  <a:gd name="T15" fmla="*/ 60 h 63"/>
                  <a:gd name="T16" fmla="*/ 66 w 68"/>
                  <a:gd name="T17" fmla="*/ 50 h 63"/>
                  <a:gd name="T18" fmla="*/ 68 w 68"/>
                  <a:gd name="T19" fmla="*/ 52 h 63"/>
                  <a:gd name="T20" fmla="*/ 42 w 68"/>
                  <a:gd name="T21" fmla="*/ 63 h 63"/>
                  <a:gd name="T22" fmla="*/ 41 w 68"/>
                  <a:gd name="T23"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8" h="63">
                    <a:moveTo>
                      <a:pt x="41" y="63"/>
                    </a:moveTo>
                    <a:cubicBezTo>
                      <a:pt x="31" y="63"/>
                      <a:pt x="21" y="59"/>
                      <a:pt x="13" y="51"/>
                    </a:cubicBezTo>
                    <a:cubicBezTo>
                      <a:pt x="5" y="44"/>
                      <a:pt x="0" y="34"/>
                      <a:pt x="0" y="23"/>
                    </a:cubicBezTo>
                    <a:cubicBezTo>
                      <a:pt x="0" y="15"/>
                      <a:pt x="2" y="7"/>
                      <a:pt x="6" y="0"/>
                    </a:cubicBezTo>
                    <a:cubicBezTo>
                      <a:pt x="8" y="2"/>
                      <a:pt x="8" y="2"/>
                      <a:pt x="8" y="2"/>
                    </a:cubicBezTo>
                    <a:cubicBezTo>
                      <a:pt x="4" y="8"/>
                      <a:pt x="3" y="15"/>
                      <a:pt x="3" y="23"/>
                    </a:cubicBezTo>
                    <a:cubicBezTo>
                      <a:pt x="3" y="33"/>
                      <a:pt x="7" y="42"/>
                      <a:pt x="15" y="49"/>
                    </a:cubicBezTo>
                    <a:cubicBezTo>
                      <a:pt x="22" y="56"/>
                      <a:pt x="32" y="60"/>
                      <a:pt x="42" y="60"/>
                    </a:cubicBezTo>
                    <a:cubicBezTo>
                      <a:pt x="51" y="60"/>
                      <a:pt x="60" y="56"/>
                      <a:pt x="66" y="50"/>
                    </a:cubicBezTo>
                    <a:cubicBezTo>
                      <a:pt x="68" y="52"/>
                      <a:pt x="68" y="52"/>
                      <a:pt x="68" y="52"/>
                    </a:cubicBezTo>
                    <a:cubicBezTo>
                      <a:pt x="61" y="59"/>
                      <a:pt x="52" y="62"/>
                      <a:pt x="42" y="63"/>
                    </a:cubicBezTo>
                    <a:cubicBezTo>
                      <a:pt x="42" y="63"/>
                      <a:pt x="42" y="63"/>
                      <a:pt x="41" y="63"/>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 name="Freeform 87"/>
              <p:cNvSpPr>
                <a:spLocks/>
              </p:cNvSpPr>
              <p:nvPr userDrawn="1"/>
            </p:nvSpPr>
            <p:spPr bwMode="auto">
              <a:xfrm>
                <a:off x="460" y="14"/>
                <a:ext cx="100" cy="33"/>
              </a:xfrm>
              <a:custGeom>
                <a:avLst/>
                <a:gdLst>
                  <a:gd name="T0" fmla="*/ 56 w 59"/>
                  <a:gd name="T1" fmla="*/ 20 h 20"/>
                  <a:gd name="T2" fmla="*/ 23 w 59"/>
                  <a:gd name="T3" fmla="*/ 3 h 20"/>
                  <a:gd name="T4" fmla="*/ 2 w 59"/>
                  <a:gd name="T5" fmla="*/ 10 h 20"/>
                  <a:gd name="T6" fmla="*/ 0 w 59"/>
                  <a:gd name="T7" fmla="*/ 8 h 20"/>
                  <a:gd name="T8" fmla="*/ 23 w 59"/>
                  <a:gd name="T9" fmla="*/ 0 h 20"/>
                  <a:gd name="T10" fmla="*/ 59 w 59"/>
                  <a:gd name="T11" fmla="*/ 19 h 20"/>
                  <a:gd name="T12" fmla="*/ 56 w 59"/>
                  <a:gd name="T13" fmla="*/ 20 h 20"/>
                </a:gdLst>
                <a:ahLst/>
                <a:cxnLst>
                  <a:cxn ang="0">
                    <a:pos x="T0" y="T1"/>
                  </a:cxn>
                  <a:cxn ang="0">
                    <a:pos x="T2" y="T3"/>
                  </a:cxn>
                  <a:cxn ang="0">
                    <a:pos x="T4" y="T5"/>
                  </a:cxn>
                  <a:cxn ang="0">
                    <a:pos x="T6" y="T7"/>
                  </a:cxn>
                  <a:cxn ang="0">
                    <a:pos x="T8" y="T9"/>
                  </a:cxn>
                  <a:cxn ang="0">
                    <a:pos x="T10" y="T11"/>
                  </a:cxn>
                  <a:cxn ang="0">
                    <a:pos x="T12" y="T13"/>
                  </a:cxn>
                </a:cxnLst>
                <a:rect l="0" t="0" r="r" b="b"/>
                <a:pathLst>
                  <a:path w="59" h="20">
                    <a:moveTo>
                      <a:pt x="56" y="20"/>
                    </a:moveTo>
                    <a:cubicBezTo>
                      <a:pt x="49" y="9"/>
                      <a:pt x="36" y="3"/>
                      <a:pt x="23" y="3"/>
                    </a:cubicBezTo>
                    <a:cubicBezTo>
                      <a:pt x="15" y="3"/>
                      <a:pt x="8" y="6"/>
                      <a:pt x="2" y="10"/>
                    </a:cubicBezTo>
                    <a:cubicBezTo>
                      <a:pt x="0" y="8"/>
                      <a:pt x="0" y="8"/>
                      <a:pt x="0" y="8"/>
                    </a:cubicBezTo>
                    <a:cubicBezTo>
                      <a:pt x="7" y="3"/>
                      <a:pt x="15" y="0"/>
                      <a:pt x="23" y="0"/>
                    </a:cubicBezTo>
                    <a:cubicBezTo>
                      <a:pt x="37" y="0"/>
                      <a:pt x="51" y="7"/>
                      <a:pt x="59" y="19"/>
                    </a:cubicBezTo>
                    <a:lnTo>
                      <a:pt x="56" y="2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 name="Freeform 88"/>
              <p:cNvSpPr>
                <a:spLocks/>
              </p:cNvSpPr>
              <p:nvPr userDrawn="1"/>
            </p:nvSpPr>
            <p:spPr bwMode="auto">
              <a:xfrm>
                <a:off x="410" y="-12"/>
                <a:ext cx="103" cy="73"/>
              </a:xfrm>
              <a:custGeom>
                <a:avLst/>
                <a:gdLst>
                  <a:gd name="T0" fmla="*/ 5 w 61"/>
                  <a:gd name="T1" fmla="*/ 43 h 43"/>
                  <a:gd name="T2" fmla="*/ 0 w 61"/>
                  <a:gd name="T3" fmla="*/ 42 h 43"/>
                  <a:gd name="T4" fmla="*/ 53 w 61"/>
                  <a:gd name="T5" fmla="*/ 1 h 43"/>
                  <a:gd name="T6" fmla="*/ 61 w 61"/>
                  <a:gd name="T7" fmla="*/ 1 h 43"/>
                  <a:gd name="T8" fmla="*/ 61 w 61"/>
                  <a:gd name="T9" fmla="*/ 6 h 43"/>
                  <a:gd name="T10" fmla="*/ 53 w 61"/>
                  <a:gd name="T11" fmla="*/ 5 h 43"/>
                  <a:gd name="T12" fmla="*/ 5 w 61"/>
                  <a:gd name="T13" fmla="*/ 43 h 43"/>
                </a:gdLst>
                <a:ahLst/>
                <a:cxnLst>
                  <a:cxn ang="0">
                    <a:pos x="T0" y="T1"/>
                  </a:cxn>
                  <a:cxn ang="0">
                    <a:pos x="T2" y="T3"/>
                  </a:cxn>
                  <a:cxn ang="0">
                    <a:pos x="T4" y="T5"/>
                  </a:cxn>
                  <a:cxn ang="0">
                    <a:pos x="T6" y="T7"/>
                  </a:cxn>
                  <a:cxn ang="0">
                    <a:pos x="T8" y="T9"/>
                  </a:cxn>
                  <a:cxn ang="0">
                    <a:pos x="T10" y="T11"/>
                  </a:cxn>
                  <a:cxn ang="0">
                    <a:pos x="T12" y="T13"/>
                  </a:cxn>
                </a:cxnLst>
                <a:rect l="0" t="0" r="r" b="b"/>
                <a:pathLst>
                  <a:path w="61" h="43">
                    <a:moveTo>
                      <a:pt x="5" y="43"/>
                    </a:moveTo>
                    <a:cubicBezTo>
                      <a:pt x="0" y="42"/>
                      <a:pt x="0" y="42"/>
                      <a:pt x="0" y="42"/>
                    </a:cubicBezTo>
                    <a:cubicBezTo>
                      <a:pt x="7" y="18"/>
                      <a:pt x="28" y="1"/>
                      <a:pt x="53" y="1"/>
                    </a:cubicBezTo>
                    <a:cubicBezTo>
                      <a:pt x="56" y="0"/>
                      <a:pt x="59" y="1"/>
                      <a:pt x="61" y="1"/>
                    </a:cubicBezTo>
                    <a:cubicBezTo>
                      <a:pt x="61" y="6"/>
                      <a:pt x="61" y="6"/>
                      <a:pt x="61" y="6"/>
                    </a:cubicBezTo>
                    <a:cubicBezTo>
                      <a:pt x="58" y="5"/>
                      <a:pt x="56" y="5"/>
                      <a:pt x="53" y="5"/>
                    </a:cubicBezTo>
                    <a:cubicBezTo>
                      <a:pt x="31" y="6"/>
                      <a:pt x="11" y="22"/>
                      <a:pt x="5" y="43"/>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 name="Freeform 89"/>
              <p:cNvSpPr>
                <a:spLocks/>
              </p:cNvSpPr>
              <p:nvPr userDrawn="1"/>
            </p:nvSpPr>
            <p:spPr bwMode="auto">
              <a:xfrm>
                <a:off x="467" y="3"/>
                <a:ext cx="130" cy="175"/>
              </a:xfrm>
              <a:custGeom>
                <a:avLst/>
                <a:gdLst>
                  <a:gd name="T0" fmla="*/ 20 w 77"/>
                  <a:gd name="T1" fmla="*/ 103 h 103"/>
                  <a:gd name="T2" fmla="*/ 0 w 77"/>
                  <a:gd name="T3" fmla="*/ 100 h 103"/>
                  <a:gd name="T4" fmla="*/ 2 w 77"/>
                  <a:gd name="T5" fmla="*/ 95 h 103"/>
                  <a:gd name="T6" fmla="*/ 22 w 77"/>
                  <a:gd name="T7" fmla="*/ 99 h 103"/>
                  <a:gd name="T8" fmla="*/ 58 w 77"/>
                  <a:gd name="T9" fmla="*/ 83 h 103"/>
                  <a:gd name="T10" fmla="*/ 72 w 77"/>
                  <a:gd name="T11" fmla="*/ 46 h 103"/>
                  <a:gd name="T12" fmla="*/ 47 w 77"/>
                  <a:gd name="T13" fmla="*/ 4 h 103"/>
                  <a:gd name="T14" fmla="*/ 50 w 77"/>
                  <a:gd name="T15" fmla="*/ 0 h 103"/>
                  <a:gd name="T16" fmla="*/ 76 w 77"/>
                  <a:gd name="T17" fmla="*/ 46 h 103"/>
                  <a:gd name="T18" fmla="*/ 61 w 77"/>
                  <a:gd name="T19" fmla="*/ 86 h 103"/>
                  <a:gd name="T20" fmla="*/ 22 w 77"/>
                  <a:gd name="T21" fmla="*/ 103 h 103"/>
                  <a:gd name="T22" fmla="*/ 20 w 77"/>
                  <a:gd name="T23" fmla="*/ 10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 h="103">
                    <a:moveTo>
                      <a:pt x="20" y="103"/>
                    </a:moveTo>
                    <a:cubicBezTo>
                      <a:pt x="13" y="103"/>
                      <a:pt x="7" y="102"/>
                      <a:pt x="0" y="100"/>
                    </a:cubicBezTo>
                    <a:cubicBezTo>
                      <a:pt x="2" y="95"/>
                      <a:pt x="2" y="95"/>
                      <a:pt x="2" y="95"/>
                    </a:cubicBezTo>
                    <a:cubicBezTo>
                      <a:pt x="8" y="98"/>
                      <a:pt x="15" y="99"/>
                      <a:pt x="22" y="99"/>
                    </a:cubicBezTo>
                    <a:cubicBezTo>
                      <a:pt x="36" y="98"/>
                      <a:pt x="48" y="92"/>
                      <a:pt x="58" y="83"/>
                    </a:cubicBezTo>
                    <a:cubicBezTo>
                      <a:pt x="67" y="73"/>
                      <a:pt x="72" y="60"/>
                      <a:pt x="72" y="46"/>
                    </a:cubicBezTo>
                    <a:cubicBezTo>
                      <a:pt x="71" y="29"/>
                      <a:pt x="62" y="13"/>
                      <a:pt x="47" y="4"/>
                    </a:cubicBezTo>
                    <a:cubicBezTo>
                      <a:pt x="50" y="0"/>
                      <a:pt x="50" y="0"/>
                      <a:pt x="50" y="0"/>
                    </a:cubicBezTo>
                    <a:cubicBezTo>
                      <a:pt x="66" y="10"/>
                      <a:pt x="76" y="27"/>
                      <a:pt x="76" y="46"/>
                    </a:cubicBezTo>
                    <a:cubicBezTo>
                      <a:pt x="77" y="61"/>
                      <a:pt x="71" y="75"/>
                      <a:pt x="61" y="86"/>
                    </a:cubicBezTo>
                    <a:cubicBezTo>
                      <a:pt x="51" y="97"/>
                      <a:pt x="37" y="103"/>
                      <a:pt x="22" y="103"/>
                    </a:cubicBezTo>
                    <a:cubicBezTo>
                      <a:pt x="22" y="103"/>
                      <a:pt x="21" y="103"/>
                      <a:pt x="20" y="103"/>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 name="Freeform 90"/>
              <p:cNvSpPr>
                <a:spLocks/>
              </p:cNvSpPr>
              <p:nvPr userDrawn="1"/>
            </p:nvSpPr>
            <p:spPr bwMode="auto">
              <a:xfrm>
                <a:off x="938" y="852"/>
                <a:ext cx="404" cy="240"/>
              </a:xfrm>
              <a:custGeom>
                <a:avLst/>
                <a:gdLst>
                  <a:gd name="T0" fmla="*/ 5 w 404"/>
                  <a:gd name="T1" fmla="*/ 240 h 240"/>
                  <a:gd name="T2" fmla="*/ 0 w 404"/>
                  <a:gd name="T3" fmla="*/ 233 h 240"/>
                  <a:gd name="T4" fmla="*/ 399 w 404"/>
                  <a:gd name="T5" fmla="*/ 0 h 240"/>
                  <a:gd name="T6" fmla="*/ 404 w 404"/>
                  <a:gd name="T7" fmla="*/ 7 h 240"/>
                  <a:gd name="T8" fmla="*/ 5 w 404"/>
                  <a:gd name="T9" fmla="*/ 240 h 240"/>
                </a:gdLst>
                <a:ahLst/>
                <a:cxnLst>
                  <a:cxn ang="0">
                    <a:pos x="T0" y="T1"/>
                  </a:cxn>
                  <a:cxn ang="0">
                    <a:pos x="T2" y="T3"/>
                  </a:cxn>
                  <a:cxn ang="0">
                    <a:pos x="T4" y="T5"/>
                  </a:cxn>
                  <a:cxn ang="0">
                    <a:pos x="T6" y="T7"/>
                  </a:cxn>
                  <a:cxn ang="0">
                    <a:pos x="T8" y="T9"/>
                  </a:cxn>
                </a:cxnLst>
                <a:rect l="0" t="0" r="r" b="b"/>
                <a:pathLst>
                  <a:path w="404" h="240">
                    <a:moveTo>
                      <a:pt x="5" y="240"/>
                    </a:moveTo>
                    <a:lnTo>
                      <a:pt x="0" y="233"/>
                    </a:lnTo>
                    <a:lnTo>
                      <a:pt x="399" y="0"/>
                    </a:lnTo>
                    <a:lnTo>
                      <a:pt x="404" y="7"/>
                    </a:lnTo>
                    <a:lnTo>
                      <a:pt x="5" y="24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 name="Freeform 91"/>
              <p:cNvSpPr>
                <a:spLocks/>
              </p:cNvSpPr>
              <p:nvPr userDrawn="1"/>
            </p:nvSpPr>
            <p:spPr bwMode="auto">
              <a:xfrm>
                <a:off x="926" y="850"/>
                <a:ext cx="418" cy="1013"/>
              </a:xfrm>
              <a:custGeom>
                <a:avLst/>
                <a:gdLst>
                  <a:gd name="T0" fmla="*/ 7 w 418"/>
                  <a:gd name="T1" fmla="*/ 1013 h 1013"/>
                  <a:gd name="T2" fmla="*/ 0 w 418"/>
                  <a:gd name="T3" fmla="*/ 1010 h 1013"/>
                  <a:gd name="T4" fmla="*/ 411 w 418"/>
                  <a:gd name="T5" fmla="*/ 0 h 1013"/>
                  <a:gd name="T6" fmla="*/ 418 w 418"/>
                  <a:gd name="T7" fmla="*/ 4 h 1013"/>
                  <a:gd name="T8" fmla="*/ 7 w 418"/>
                  <a:gd name="T9" fmla="*/ 1013 h 1013"/>
                </a:gdLst>
                <a:ahLst/>
                <a:cxnLst>
                  <a:cxn ang="0">
                    <a:pos x="T0" y="T1"/>
                  </a:cxn>
                  <a:cxn ang="0">
                    <a:pos x="T2" y="T3"/>
                  </a:cxn>
                  <a:cxn ang="0">
                    <a:pos x="T4" y="T5"/>
                  </a:cxn>
                  <a:cxn ang="0">
                    <a:pos x="T6" y="T7"/>
                  </a:cxn>
                  <a:cxn ang="0">
                    <a:pos x="T8" y="T9"/>
                  </a:cxn>
                </a:cxnLst>
                <a:rect l="0" t="0" r="r" b="b"/>
                <a:pathLst>
                  <a:path w="418" h="1013">
                    <a:moveTo>
                      <a:pt x="7" y="1013"/>
                    </a:moveTo>
                    <a:lnTo>
                      <a:pt x="0" y="1010"/>
                    </a:lnTo>
                    <a:lnTo>
                      <a:pt x="411" y="0"/>
                    </a:lnTo>
                    <a:lnTo>
                      <a:pt x="418" y="4"/>
                    </a:lnTo>
                    <a:lnTo>
                      <a:pt x="7" y="1013"/>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 name="Freeform 92"/>
              <p:cNvSpPr>
                <a:spLocks/>
              </p:cNvSpPr>
              <p:nvPr userDrawn="1"/>
            </p:nvSpPr>
            <p:spPr bwMode="auto">
              <a:xfrm>
                <a:off x="1310" y="604"/>
                <a:ext cx="34" cy="248"/>
              </a:xfrm>
              <a:custGeom>
                <a:avLst/>
                <a:gdLst>
                  <a:gd name="T0" fmla="*/ 25 w 34"/>
                  <a:gd name="T1" fmla="*/ 248 h 248"/>
                  <a:gd name="T2" fmla="*/ 0 w 34"/>
                  <a:gd name="T3" fmla="*/ 0 h 248"/>
                  <a:gd name="T4" fmla="*/ 8 w 34"/>
                  <a:gd name="T5" fmla="*/ 0 h 248"/>
                  <a:gd name="T6" fmla="*/ 34 w 34"/>
                  <a:gd name="T7" fmla="*/ 246 h 248"/>
                  <a:gd name="T8" fmla="*/ 25 w 34"/>
                  <a:gd name="T9" fmla="*/ 248 h 248"/>
                </a:gdLst>
                <a:ahLst/>
                <a:cxnLst>
                  <a:cxn ang="0">
                    <a:pos x="T0" y="T1"/>
                  </a:cxn>
                  <a:cxn ang="0">
                    <a:pos x="T2" y="T3"/>
                  </a:cxn>
                  <a:cxn ang="0">
                    <a:pos x="T4" y="T5"/>
                  </a:cxn>
                  <a:cxn ang="0">
                    <a:pos x="T6" y="T7"/>
                  </a:cxn>
                  <a:cxn ang="0">
                    <a:pos x="T8" y="T9"/>
                  </a:cxn>
                </a:cxnLst>
                <a:rect l="0" t="0" r="r" b="b"/>
                <a:pathLst>
                  <a:path w="34" h="248">
                    <a:moveTo>
                      <a:pt x="25" y="248"/>
                    </a:moveTo>
                    <a:lnTo>
                      <a:pt x="0" y="0"/>
                    </a:lnTo>
                    <a:lnTo>
                      <a:pt x="8" y="0"/>
                    </a:lnTo>
                    <a:lnTo>
                      <a:pt x="34" y="246"/>
                    </a:lnTo>
                    <a:lnTo>
                      <a:pt x="25" y="248"/>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 name="Freeform 93"/>
              <p:cNvSpPr>
                <a:spLocks/>
              </p:cNvSpPr>
              <p:nvPr userDrawn="1"/>
            </p:nvSpPr>
            <p:spPr bwMode="auto">
              <a:xfrm>
                <a:off x="570" y="1427"/>
                <a:ext cx="365" cy="427"/>
              </a:xfrm>
              <a:custGeom>
                <a:avLst/>
                <a:gdLst>
                  <a:gd name="T0" fmla="*/ 358 w 365"/>
                  <a:gd name="T1" fmla="*/ 427 h 427"/>
                  <a:gd name="T2" fmla="*/ 0 w 365"/>
                  <a:gd name="T3" fmla="*/ 7 h 427"/>
                  <a:gd name="T4" fmla="*/ 5 w 365"/>
                  <a:gd name="T5" fmla="*/ 0 h 427"/>
                  <a:gd name="T6" fmla="*/ 365 w 365"/>
                  <a:gd name="T7" fmla="*/ 422 h 427"/>
                  <a:gd name="T8" fmla="*/ 358 w 365"/>
                  <a:gd name="T9" fmla="*/ 427 h 427"/>
                </a:gdLst>
                <a:ahLst/>
                <a:cxnLst>
                  <a:cxn ang="0">
                    <a:pos x="T0" y="T1"/>
                  </a:cxn>
                  <a:cxn ang="0">
                    <a:pos x="T2" y="T3"/>
                  </a:cxn>
                  <a:cxn ang="0">
                    <a:pos x="T4" y="T5"/>
                  </a:cxn>
                  <a:cxn ang="0">
                    <a:pos x="T6" y="T7"/>
                  </a:cxn>
                  <a:cxn ang="0">
                    <a:pos x="T8" y="T9"/>
                  </a:cxn>
                </a:cxnLst>
                <a:rect l="0" t="0" r="r" b="b"/>
                <a:pathLst>
                  <a:path w="365" h="427">
                    <a:moveTo>
                      <a:pt x="358" y="427"/>
                    </a:moveTo>
                    <a:lnTo>
                      <a:pt x="0" y="7"/>
                    </a:lnTo>
                    <a:lnTo>
                      <a:pt x="5" y="0"/>
                    </a:lnTo>
                    <a:lnTo>
                      <a:pt x="365" y="422"/>
                    </a:lnTo>
                    <a:lnTo>
                      <a:pt x="358" y="427"/>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 name="Rectangle 94"/>
              <p:cNvSpPr>
                <a:spLocks noChangeArrowheads="1"/>
              </p:cNvSpPr>
              <p:nvPr userDrawn="1"/>
            </p:nvSpPr>
            <p:spPr bwMode="auto">
              <a:xfrm>
                <a:off x="688" y="1856"/>
                <a:ext cx="243" cy="9"/>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 name="Freeform 95"/>
              <p:cNvSpPr>
                <a:spLocks/>
              </p:cNvSpPr>
              <p:nvPr userDrawn="1"/>
            </p:nvSpPr>
            <p:spPr bwMode="auto">
              <a:xfrm>
                <a:off x="925" y="1861"/>
                <a:ext cx="344" cy="274"/>
              </a:xfrm>
              <a:custGeom>
                <a:avLst/>
                <a:gdLst>
                  <a:gd name="T0" fmla="*/ 339 w 344"/>
                  <a:gd name="T1" fmla="*/ 274 h 274"/>
                  <a:gd name="T2" fmla="*/ 0 w 344"/>
                  <a:gd name="T3" fmla="*/ 7 h 274"/>
                  <a:gd name="T4" fmla="*/ 5 w 344"/>
                  <a:gd name="T5" fmla="*/ 0 h 274"/>
                  <a:gd name="T6" fmla="*/ 344 w 344"/>
                  <a:gd name="T7" fmla="*/ 269 h 274"/>
                  <a:gd name="T8" fmla="*/ 339 w 344"/>
                  <a:gd name="T9" fmla="*/ 274 h 274"/>
                </a:gdLst>
                <a:ahLst/>
                <a:cxnLst>
                  <a:cxn ang="0">
                    <a:pos x="T0" y="T1"/>
                  </a:cxn>
                  <a:cxn ang="0">
                    <a:pos x="T2" y="T3"/>
                  </a:cxn>
                  <a:cxn ang="0">
                    <a:pos x="T4" y="T5"/>
                  </a:cxn>
                  <a:cxn ang="0">
                    <a:pos x="T6" y="T7"/>
                  </a:cxn>
                  <a:cxn ang="0">
                    <a:pos x="T8" y="T9"/>
                  </a:cxn>
                </a:cxnLst>
                <a:rect l="0" t="0" r="r" b="b"/>
                <a:pathLst>
                  <a:path w="344" h="274">
                    <a:moveTo>
                      <a:pt x="339" y="274"/>
                    </a:moveTo>
                    <a:lnTo>
                      <a:pt x="0" y="7"/>
                    </a:lnTo>
                    <a:lnTo>
                      <a:pt x="5" y="0"/>
                    </a:lnTo>
                    <a:lnTo>
                      <a:pt x="344" y="269"/>
                    </a:lnTo>
                    <a:lnTo>
                      <a:pt x="339" y="27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 name="Freeform 96"/>
              <p:cNvSpPr>
                <a:spLocks/>
              </p:cNvSpPr>
              <p:nvPr userDrawn="1"/>
            </p:nvSpPr>
            <p:spPr bwMode="auto">
              <a:xfrm>
                <a:off x="935" y="1711"/>
                <a:ext cx="490" cy="149"/>
              </a:xfrm>
              <a:custGeom>
                <a:avLst/>
                <a:gdLst>
                  <a:gd name="T0" fmla="*/ 2 w 490"/>
                  <a:gd name="T1" fmla="*/ 149 h 149"/>
                  <a:gd name="T2" fmla="*/ 0 w 490"/>
                  <a:gd name="T3" fmla="*/ 140 h 149"/>
                  <a:gd name="T4" fmla="*/ 486 w 490"/>
                  <a:gd name="T5" fmla="*/ 0 h 149"/>
                  <a:gd name="T6" fmla="*/ 490 w 490"/>
                  <a:gd name="T7" fmla="*/ 8 h 149"/>
                  <a:gd name="T8" fmla="*/ 2 w 490"/>
                  <a:gd name="T9" fmla="*/ 149 h 149"/>
                </a:gdLst>
                <a:ahLst/>
                <a:cxnLst>
                  <a:cxn ang="0">
                    <a:pos x="T0" y="T1"/>
                  </a:cxn>
                  <a:cxn ang="0">
                    <a:pos x="T2" y="T3"/>
                  </a:cxn>
                  <a:cxn ang="0">
                    <a:pos x="T4" y="T5"/>
                  </a:cxn>
                  <a:cxn ang="0">
                    <a:pos x="T6" y="T7"/>
                  </a:cxn>
                  <a:cxn ang="0">
                    <a:pos x="T8" y="T9"/>
                  </a:cxn>
                </a:cxnLst>
                <a:rect l="0" t="0" r="r" b="b"/>
                <a:pathLst>
                  <a:path w="490" h="149">
                    <a:moveTo>
                      <a:pt x="2" y="149"/>
                    </a:moveTo>
                    <a:lnTo>
                      <a:pt x="0" y="140"/>
                    </a:lnTo>
                    <a:lnTo>
                      <a:pt x="486" y="0"/>
                    </a:lnTo>
                    <a:lnTo>
                      <a:pt x="490" y="8"/>
                    </a:lnTo>
                    <a:lnTo>
                      <a:pt x="2" y="149"/>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 name="Freeform 97"/>
              <p:cNvSpPr>
                <a:spLocks/>
              </p:cNvSpPr>
              <p:nvPr userDrawn="1"/>
            </p:nvSpPr>
            <p:spPr bwMode="auto">
              <a:xfrm>
                <a:off x="5946" y="2968"/>
                <a:ext cx="125" cy="97"/>
              </a:xfrm>
              <a:custGeom>
                <a:avLst/>
                <a:gdLst>
                  <a:gd name="T0" fmla="*/ 32 w 74"/>
                  <a:gd name="T1" fmla="*/ 57 h 57"/>
                  <a:gd name="T2" fmla="*/ 19 w 74"/>
                  <a:gd name="T3" fmla="*/ 55 h 57"/>
                  <a:gd name="T4" fmla="*/ 0 w 74"/>
                  <a:gd name="T5" fmla="*/ 43 h 57"/>
                  <a:gd name="T6" fmla="*/ 2 w 74"/>
                  <a:gd name="T7" fmla="*/ 41 h 57"/>
                  <a:gd name="T8" fmla="*/ 20 w 74"/>
                  <a:gd name="T9" fmla="*/ 52 h 57"/>
                  <a:gd name="T10" fmla="*/ 49 w 74"/>
                  <a:gd name="T11" fmla="*/ 50 h 57"/>
                  <a:gd name="T12" fmla="*/ 68 w 74"/>
                  <a:gd name="T13" fmla="*/ 27 h 57"/>
                  <a:gd name="T14" fmla="*/ 67 w 74"/>
                  <a:gd name="T15" fmla="*/ 1 h 57"/>
                  <a:gd name="T16" fmla="*/ 70 w 74"/>
                  <a:gd name="T17" fmla="*/ 0 h 57"/>
                  <a:gd name="T18" fmla="*/ 71 w 74"/>
                  <a:gd name="T19" fmla="*/ 28 h 57"/>
                  <a:gd name="T20" fmla="*/ 51 w 74"/>
                  <a:gd name="T21" fmla="*/ 52 h 57"/>
                  <a:gd name="T22" fmla="*/ 32 w 74"/>
                  <a:gd name="T23"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57">
                    <a:moveTo>
                      <a:pt x="32" y="57"/>
                    </a:moveTo>
                    <a:cubicBezTo>
                      <a:pt x="27" y="57"/>
                      <a:pt x="23" y="56"/>
                      <a:pt x="19" y="55"/>
                    </a:cubicBezTo>
                    <a:cubicBezTo>
                      <a:pt x="12" y="53"/>
                      <a:pt x="5" y="49"/>
                      <a:pt x="0" y="43"/>
                    </a:cubicBezTo>
                    <a:cubicBezTo>
                      <a:pt x="2" y="41"/>
                      <a:pt x="2" y="41"/>
                      <a:pt x="2" y="41"/>
                    </a:cubicBezTo>
                    <a:cubicBezTo>
                      <a:pt x="7" y="46"/>
                      <a:pt x="13" y="50"/>
                      <a:pt x="20" y="52"/>
                    </a:cubicBezTo>
                    <a:cubicBezTo>
                      <a:pt x="30" y="55"/>
                      <a:pt x="40" y="55"/>
                      <a:pt x="49" y="50"/>
                    </a:cubicBezTo>
                    <a:cubicBezTo>
                      <a:pt x="58" y="45"/>
                      <a:pt x="65" y="37"/>
                      <a:pt x="68" y="27"/>
                    </a:cubicBezTo>
                    <a:cubicBezTo>
                      <a:pt x="71" y="19"/>
                      <a:pt x="70" y="9"/>
                      <a:pt x="67" y="1"/>
                    </a:cubicBezTo>
                    <a:cubicBezTo>
                      <a:pt x="70" y="0"/>
                      <a:pt x="70" y="0"/>
                      <a:pt x="70" y="0"/>
                    </a:cubicBezTo>
                    <a:cubicBezTo>
                      <a:pt x="73" y="9"/>
                      <a:pt x="74" y="19"/>
                      <a:pt x="71" y="28"/>
                    </a:cubicBezTo>
                    <a:cubicBezTo>
                      <a:pt x="68" y="39"/>
                      <a:pt x="60" y="47"/>
                      <a:pt x="51" y="52"/>
                    </a:cubicBezTo>
                    <a:cubicBezTo>
                      <a:pt x="45" y="56"/>
                      <a:pt x="38" y="57"/>
                      <a:pt x="32" y="57"/>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 name="Freeform 98"/>
              <p:cNvSpPr>
                <a:spLocks/>
              </p:cNvSpPr>
              <p:nvPr userDrawn="1"/>
            </p:nvSpPr>
            <p:spPr bwMode="auto">
              <a:xfrm>
                <a:off x="5929" y="2928"/>
                <a:ext cx="54" cy="88"/>
              </a:xfrm>
              <a:custGeom>
                <a:avLst/>
                <a:gdLst>
                  <a:gd name="T0" fmla="*/ 2 w 32"/>
                  <a:gd name="T1" fmla="*/ 52 h 52"/>
                  <a:gd name="T2" fmla="*/ 2 w 32"/>
                  <a:gd name="T3" fmla="*/ 28 h 52"/>
                  <a:gd name="T4" fmla="*/ 31 w 32"/>
                  <a:gd name="T5" fmla="*/ 0 h 52"/>
                  <a:gd name="T6" fmla="*/ 32 w 32"/>
                  <a:gd name="T7" fmla="*/ 3 h 52"/>
                  <a:gd name="T8" fmla="*/ 5 w 32"/>
                  <a:gd name="T9" fmla="*/ 28 h 52"/>
                  <a:gd name="T10" fmla="*/ 5 w 32"/>
                  <a:gd name="T11" fmla="*/ 51 h 52"/>
                  <a:gd name="T12" fmla="*/ 2 w 32"/>
                  <a:gd name="T13" fmla="*/ 52 h 52"/>
                </a:gdLst>
                <a:ahLst/>
                <a:cxnLst>
                  <a:cxn ang="0">
                    <a:pos x="T0" y="T1"/>
                  </a:cxn>
                  <a:cxn ang="0">
                    <a:pos x="T2" y="T3"/>
                  </a:cxn>
                  <a:cxn ang="0">
                    <a:pos x="T4" y="T5"/>
                  </a:cxn>
                  <a:cxn ang="0">
                    <a:pos x="T6" y="T7"/>
                  </a:cxn>
                  <a:cxn ang="0">
                    <a:pos x="T8" y="T9"/>
                  </a:cxn>
                  <a:cxn ang="0">
                    <a:pos x="T10" y="T11"/>
                  </a:cxn>
                  <a:cxn ang="0">
                    <a:pos x="T12" y="T13"/>
                  </a:cxn>
                </a:cxnLst>
                <a:rect l="0" t="0" r="r" b="b"/>
                <a:pathLst>
                  <a:path w="32" h="52">
                    <a:moveTo>
                      <a:pt x="2" y="52"/>
                    </a:moveTo>
                    <a:cubicBezTo>
                      <a:pt x="0" y="44"/>
                      <a:pt x="0" y="35"/>
                      <a:pt x="2" y="28"/>
                    </a:cubicBezTo>
                    <a:cubicBezTo>
                      <a:pt x="6" y="14"/>
                      <a:pt x="17" y="4"/>
                      <a:pt x="31" y="0"/>
                    </a:cubicBezTo>
                    <a:cubicBezTo>
                      <a:pt x="32" y="3"/>
                      <a:pt x="32" y="3"/>
                      <a:pt x="32" y="3"/>
                    </a:cubicBezTo>
                    <a:cubicBezTo>
                      <a:pt x="19" y="6"/>
                      <a:pt x="9" y="16"/>
                      <a:pt x="5" y="28"/>
                    </a:cubicBezTo>
                    <a:cubicBezTo>
                      <a:pt x="3" y="36"/>
                      <a:pt x="3" y="44"/>
                      <a:pt x="5" y="51"/>
                    </a:cubicBezTo>
                    <a:lnTo>
                      <a:pt x="2" y="52"/>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 name="Freeform 99"/>
              <p:cNvSpPr>
                <a:spLocks/>
              </p:cNvSpPr>
              <p:nvPr userDrawn="1"/>
            </p:nvSpPr>
            <p:spPr bwMode="auto">
              <a:xfrm>
                <a:off x="5897" y="2953"/>
                <a:ext cx="54" cy="120"/>
              </a:xfrm>
              <a:custGeom>
                <a:avLst/>
                <a:gdLst>
                  <a:gd name="T0" fmla="*/ 29 w 32"/>
                  <a:gd name="T1" fmla="*/ 71 h 71"/>
                  <a:gd name="T2" fmla="*/ 7 w 32"/>
                  <a:gd name="T3" fmla="*/ 8 h 71"/>
                  <a:gd name="T4" fmla="*/ 10 w 32"/>
                  <a:gd name="T5" fmla="*/ 0 h 71"/>
                  <a:gd name="T6" fmla="*/ 15 w 32"/>
                  <a:gd name="T7" fmla="*/ 2 h 71"/>
                  <a:gd name="T8" fmla="*/ 12 w 32"/>
                  <a:gd name="T9" fmla="*/ 9 h 71"/>
                  <a:gd name="T10" fmla="*/ 32 w 32"/>
                  <a:gd name="T11" fmla="*/ 67 h 71"/>
                  <a:gd name="T12" fmla="*/ 29 w 32"/>
                  <a:gd name="T13" fmla="*/ 71 h 71"/>
                </a:gdLst>
                <a:ahLst/>
                <a:cxnLst>
                  <a:cxn ang="0">
                    <a:pos x="T0" y="T1"/>
                  </a:cxn>
                  <a:cxn ang="0">
                    <a:pos x="T2" y="T3"/>
                  </a:cxn>
                  <a:cxn ang="0">
                    <a:pos x="T4" y="T5"/>
                  </a:cxn>
                  <a:cxn ang="0">
                    <a:pos x="T6" y="T7"/>
                  </a:cxn>
                  <a:cxn ang="0">
                    <a:pos x="T8" y="T9"/>
                  </a:cxn>
                  <a:cxn ang="0">
                    <a:pos x="T10" y="T11"/>
                  </a:cxn>
                  <a:cxn ang="0">
                    <a:pos x="T12" y="T13"/>
                  </a:cxn>
                </a:cxnLst>
                <a:rect l="0" t="0" r="r" b="b"/>
                <a:pathLst>
                  <a:path w="32" h="71">
                    <a:moveTo>
                      <a:pt x="29" y="71"/>
                    </a:moveTo>
                    <a:cubicBezTo>
                      <a:pt x="9" y="57"/>
                      <a:pt x="0" y="31"/>
                      <a:pt x="7" y="8"/>
                    </a:cubicBezTo>
                    <a:cubicBezTo>
                      <a:pt x="8" y="5"/>
                      <a:pt x="9" y="3"/>
                      <a:pt x="10" y="0"/>
                    </a:cubicBezTo>
                    <a:cubicBezTo>
                      <a:pt x="15" y="2"/>
                      <a:pt x="15" y="2"/>
                      <a:pt x="15" y="2"/>
                    </a:cubicBezTo>
                    <a:cubicBezTo>
                      <a:pt x="14" y="4"/>
                      <a:pt x="13" y="7"/>
                      <a:pt x="12" y="9"/>
                    </a:cubicBezTo>
                    <a:cubicBezTo>
                      <a:pt x="5" y="31"/>
                      <a:pt x="14" y="54"/>
                      <a:pt x="32" y="67"/>
                    </a:cubicBezTo>
                    <a:lnTo>
                      <a:pt x="29" y="71"/>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 name="Freeform 100"/>
              <p:cNvSpPr>
                <a:spLocks/>
              </p:cNvSpPr>
              <p:nvPr userDrawn="1"/>
            </p:nvSpPr>
            <p:spPr bwMode="auto">
              <a:xfrm>
                <a:off x="5939" y="2894"/>
                <a:ext cx="157" cy="162"/>
              </a:xfrm>
              <a:custGeom>
                <a:avLst/>
                <a:gdLst>
                  <a:gd name="T0" fmla="*/ 78 w 93"/>
                  <a:gd name="T1" fmla="*/ 96 h 96"/>
                  <a:gd name="T2" fmla="*/ 75 w 93"/>
                  <a:gd name="T3" fmla="*/ 92 h 96"/>
                  <a:gd name="T4" fmla="*/ 84 w 93"/>
                  <a:gd name="T5" fmla="*/ 75 h 96"/>
                  <a:gd name="T6" fmla="*/ 81 w 93"/>
                  <a:gd name="T7" fmla="*/ 36 h 96"/>
                  <a:gd name="T8" fmla="*/ 51 w 93"/>
                  <a:gd name="T9" fmla="*/ 11 h 96"/>
                  <a:gd name="T10" fmla="*/ 3 w 93"/>
                  <a:gd name="T11" fmla="*/ 20 h 96"/>
                  <a:gd name="T12" fmla="*/ 0 w 93"/>
                  <a:gd name="T13" fmla="*/ 16 h 96"/>
                  <a:gd name="T14" fmla="*/ 52 w 93"/>
                  <a:gd name="T15" fmla="*/ 6 h 96"/>
                  <a:gd name="T16" fmla="*/ 85 w 93"/>
                  <a:gd name="T17" fmla="*/ 33 h 96"/>
                  <a:gd name="T18" fmla="*/ 89 w 93"/>
                  <a:gd name="T19" fmla="*/ 76 h 96"/>
                  <a:gd name="T20" fmla="*/ 78 w 93"/>
                  <a:gd name="T21"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96">
                    <a:moveTo>
                      <a:pt x="78" y="96"/>
                    </a:moveTo>
                    <a:cubicBezTo>
                      <a:pt x="75" y="92"/>
                      <a:pt x="75" y="92"/>
                      <a:pt x="75" y="92"/>
                    </a:cubicBezTo>
                    <a:cubicBezTo>
                      <a:pt x="79" y="87"/>
                      <a:pt x="82" y="81"/>
                      <a:pt x="84" y="75"/>
                    </a:cubicBezTo>
                    <a:cubicBezTo>
                      <a:pt x="88" y="62"/>
                      <a:pt x="87" y="48"/>
                      <a:pt x="81" y="36"/>
                    </a:cubicBezTo>
                    <a:cubicBezTo>
                      <a:pt x="75" y="24"/>
                      <a:pt x="64" y="15"/>
                      <a:pt x="51" y="11"/>
                    </a:cubicBezTo>
                    <a:cubicBezTo>
                      <a:pt x="34" y="6"/>
                      <a:pt x="16" y="9"/>
                      <a:pt x="3" y="20"/>
                    </a:cubicBezTo>
                    <a:cubicBezTo>
                      <a:pt x="0" y="16"/>
                      <a:pt x="0" y="16"/>
                      <a:pt x="0" y="16"/>
                    </a:cubicBezTo>
                    <a:cubicBezTo>
                      <a:pt x="15" y="4"/>
                      <a:pt x="34" y="0"/>
                      <a:pt x="52" y="6"/>
                    </a:cubicBezTo>
                    <a:cubicBezTo>
                      <a:pt x="66" y="11"/>
                      <a:pt x="78" y="20"/>
                      <a:pt x="85" y="33"/>
                    </a:cubicBezTo>
                    <a:cubicBezTo>
                      <a:pt x="92" y="47"/>
                      <a:pt x="93" y="62"/>
                      <a:pt x="89" y="76"/>
                    </a:cubicBezTo>
                    <a:cubicBezTo>
                      <a:pt x="87" y="83"/>
                      <a:pt x="83" y="90"/>
                      <a:pt x="78" y="96"/>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0" name="Freeform 101"/>
              <p:cNvSpPr>
                <a:spLocks noEditPoints="1"/>
              </p:cNvSpPr>
              <p:nvPr userDrawn="1"/>
            </p:nvSpPr>
            <p:spPr bwMode="auto">
              <a:xfrm>
                <a:off x="2502" y="1618"/>
                <a:ext cx="164" cy="164"/>
              </a:xfrm>
              <a:custGeom>
                <a:avLst/>
                <a:gdLst>
                  <a:gd name="T0" fmla="*/ 87 w 97"/>
                  <a:gd name="T1" fmla="*/ 0 h 97"/>
                  <a:gd name="T2" fmla="*/ 10 w 97"/>
                  <a:gd name="T3" fmla="*/ 0 h 97"/>
                  <a:gd name="T4" fmla="*/ 0 w 97"/>
                  <a:gd name="T5" fmla="*/ 10 h 97"/>
                  <a:gd name="T6" fmla="*/ 0 w 97"/>
                  <a:gd name="T7" fmla="*/ 87 h 97"/>
                  <a:gd name="T8" fmla="*/ 10 w 97"/>
                  <a:gd name="T9" fmla="*/ 97 h 97"/>
                  <a:gd name="T10" fmla="*/ 87 w 97"/>
                  <a:gd name="T11" fmla="*/ 97 h 97"/>
                  <a:gd name="T12" fmla="*/ 97 w 97"/>
                  <a:gd name="T13" fmla="*/ 87 h 97"/>
                  <a:gd name="T14" fmla="*/ 97 w 97"/>
                  <a:gd name="T15" fmla="*/ 10 h 97"/>
                  <a:gd name="T16" fmla="*/ 87 w 97"/>
                  <a:gd name="T17" fmla="*/ 0 h 97"/>
                  <a:gd name="T18" fmla="*/ 93 w 97"/>
                  <a:gd name="T19" fmla="*/ 87 h 97"/>
                  <a:gd name="T20" fmla="*/ 87 w 97"/>
                  <a:gd name="T21" fmla="*/ 93 h 97"/>
                  <a:gd name="T22" fmla="*/ 10 w 97"/>
                  <a:gd name="T23" fmla="*/ 93 h 97"/>
                  <a:gd name="T24" fmla="*/ 4 w 97"/>
                  <a:gd name="T25" fmla="*/ 87 h 97"/>
                  <a:gd name="T26" fmla="*/ 4 w 97"/>
                  <a:gd name="T27" fmla="*/ 76 h 97"/>
                  <a:gd name="T28" fmla="*/ 93 w 97"/>
                  <a:gd name="T29" fmla="*/ 76 h 97"/>
                  <a:gd name="T30" fmla="*/ 93 w 97"/>
                  <a:gd name="T31" fmla="*/ 87 h 97"/>
                  <a:gd name="T32" fmla="*/ 93 w 97"/>
                  <a:gd name="T33" fmla="*/ 21 h 97"/>
                  <a:gd name="T34" fmla="*/ 4 w 97"/>
                  <a:gd name="T35" fmla="*/ 21 h 97"/>
                  <a:gd name="T36" fmla="*/ 4 w 97"/>
                  <a:gd name="T37" fmla="*/ 10 h 97"/>
                  <a:gd name="T38" fmla="*/ 10 w 97"/>
                  <a:gd name="T39" fmla="*/ 4 h 97"/>
                  <a:gd name="T40" fmla="*/ 87 w 97"/>
                  <a:gd name="T41" fmla="*/ 4 h 97"/>
                  <a:gd name="T42" fmla="*/ 93 w 97"/>
                  <a:gd name="T43" fmla="*/ 10 h 97"/>
                  <a:gd name="T44" fmla="*/ 93 w 97"/>
                  <a:gd name="T45" fmla="*/ 21 h 97"/>
                  <a:gd name="T46" fmla="*/ 44 w 97"/>
                  <a:gd name="T47" fmla="*/ 84 h 97"/>
                  <a:gd name="T48" fmla="*/ 48 w 97"/>
                  <a:gd name="T49" fmla="*/ 80 h 97"/>
                  <a:gd name="T50" fmla="*/ 53 w 97"/>
                  <a:gd name="T51" fmla="*/ 84 h 97"/>
                  <a:gd name="T52" fmla="*/ 48 w 97"/>
                  <a:gd name="T53" fmla="*/ 89 h 97"/>
                  <a:gd name="T54" fmla="*/ 44 w 97"/>
                  <a:gd name="T55" fmla="*/ 84 h 97"/>
                  <a:gd name="T56" fmla="*/ 50 w 97"/>
                  <a:gd name="T57" fmla="*/ 13 h 97"/>
                  <a:gd name="T58" fmla="*/ 48 w 97"/>
                  <a:gd name="T59" fmla="*/ 15 h 97"/>
                  <a:gd name="T60" fmla="*/ 46 w 97"/>
                  <a:gd name="T61" fmla="*/ 13 h 97"/>
                  <a:gd name="T62" fmla="*/ 48 w 97"/>
                  <a:gd name="T63" fmla="*/ 11 h 97"/>
                  <a:gd name="T64" fmla="*/ 50 w 97"/>
                  <a:gd name="T65" fmla="*/ 13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7" h="97">
                    <a:moveTo>
                      <a:pt x="87" y="0"/>
                    </a:moveTo>
                    <a:cubicBezTo>
                      <a:pt x="10" y="0"/>
                      <a:pt x="10" y="0"/>
                      <a:pt x="10" y="0"/>
                    </a:cubicBezTo>
                    <a:cubicBezTo>
                      <a:pt x="4" y="0"/>
                      <a:pt x="0" y="4"/>
                      <a:pt x="0" y="10"/>
                    </a:cubicBezTo>
                    <a:cubicBezTo>
                      <a:pt x="0" y="87"/>
                      <a:pt x="0" y="87"/>
                      <a:pt x="0" y="87"/>
                    </a:cubicBezTo>
                    <a:cubicBezTo>
                      <a:pt x="0" y="93"/>
                      <a:pt x="4" y="97"/>
                      <a:pt x="10" y="97"/>
                    </a:cubicBezTo>
                    <a:cubicBezTo>
                      <a:pt x="87" y="97"/>
                      <a:pt x="87" y="97"/>
                      <a:pt x="87" y="97"/>
                    </a:cubicBezTo>
                    <a:cubicBezTo>
                      <a:pt x="92" y="97"/>
                      <a:pt x="97" y="93"/>
                      <a:pt x="97" y="87"/>
                    </a:cubicBezTo>
                    <a:cubicBezTo>
                      <a:pt x="97" y="10"/>
                      <a:pt x="97" y="10"/>
                      <a:pt x="97" y="10"/>
                    </a:cubicBezTo>
                    <a:cubicBezTo>
                      <a:pt x="97" y="4"/>
                      <a:pt x="92" y="0"/>
                      <a:pt x="87" y="0"/>
                    </a:cubicBezTo>
                    <a:close/>
                    <a:moveTo>
                      <a:pt x="93" y="87"/>
                    </a:moveTo>
                    <a:cubicBezTo>
                      <a:pt x="93" y="90"/>
                      <a:pt x="90" y="93"/>
                      <a:pt x="87" y="93"/>
                    </a:cubicBezTo>
                    <a:cubicBezTo>
                      <a:pt x="10" y="93"/>
                      <a:pt x="10" y="93"/>
                      <a:pt x="10" y="93"/>
                    </a:cubicBezTo>
                    <a:cubicBezTo>
                      <a:pt x="7" y="93"/>
                      <a:pt x="4" y="90"/>
                      <a:pt x="4" y="87"/>
                    </a:cubicBezTo>
                    <a:cubicBezTo>
                      <a:pt x="4" y="76"/>
                      <a:pt x="4" y="76"/>
                      <a:pt x="4" y="76"/>
                    </a:cubicBezTo>
                    <a:cubicBezTo>
                      <a:pt x="93" y="76"/>
                      <a:pt x="93" y="76"/>
                      <a:pt x="93" y="76"/>
                    </a:cubicBezTo>
                    <a:lnTo>
                      <a:pt x="93" y="87"/>
                    </a:lnTo>
                    <a:close/>
                    <a:moveTo>
                      <a:pt x="93" y="21"/>
                    </a:moveTo>
                    <a:cubicBezTo>
                      <a:pt x="4" y="21"/>
                      <a:pt x="4" y="21"/>
                      <a:pt x="4" y="21"/>
                    </a:cubicBezTo>
                    <a:cubicBezTo>
                      <a:pt x="4" y="10"/>
                      <a:pt x="4" y="10"/>
                      <a:pt x="4" y="10"/>
                    </a:cubicBezTo>
                    <a:cubicBezTo>
                      <a:pt x="4" y="7"/>
                      <a:pt x="7" y="4"/>
                      <a:pt x="10" y="4"/>
                    </a:cubicBezTo>
                    <a:cubicBezTo>
                      <a:pt x="87" y="4"/>
                      <a:pt x="87" y="4"/>
                      <a:pt x="87" y="4"/>
                    </a:cubicBezTo>
                    <a:cubicBezTo>
                      <a:pt x="90" y="4"/>
                      <a:pt x="93" y="7"/>
                      <a:pt x="93" y="10"/>
                    </a:cubicBezTo>
                    <a:lnTo>
                      <a:pt x="93" y="21"/>
                    </a:lnTo>
                    <a:close/>
                    <a:moveTo>
                      <a:pt x="44" y="84"/>
                    </a:moveTo>
                    <a:cubicBezTo>
                      <a:pt x="44" y="82"/>
                      <a:pt x="46" y="80"/>
                      <a:pt x="48" y="80"/>
                    </a:cubicBezTo>
                    <a:cubicBezTo>
                      <a:pt x="51" y="80"/>
                      <a:pt x="53" y="82"/>
                      <a:pt x="53" y="84"/>
                    </a:cubicBezTo>
                    <a:cubicBezTo>
                      <a:pt x="53" y="87"/>
                      <a:pt x="51" y="89"/>
                      <a:pt x="48" y="89"/>
                    </a:cubicBezTo>
                    <a:cubicBezTo>
                      <a:pt x="46" y="89"/>
                      <a:pt x="44" y="87"/>
                      <a:pt x="44" y="84"/>
                    </a:cubicBezTo>
                    <a:close/>
                    <a:moveTo>
                      <a:pt x="50" y="13"/>
                    </a:moveTo>
                    <a:cubicBezTo>
                      <a:pt x="50" y="14"/>
                      <a:pt x="49" y="15"/>
                      <a:pt x="48" y="15"/>
                    </a:cubicBezTo>
                    <a:cubicBezTo>
                      <a:pt x="47" y="15"/>
                      <a:pt x="46" y="14"/>
                      <a:pt x="46" y="13"/>
                    </a:cubicBezTo>
                    <a:cubicBezTo>
                      <a:pt x="46" y="12"/>
                      <a:pt x="47" y="11"/>
                      <a:pt x="48" y="11"/>
                    </a:cubicBezTo>
                    <a:cubicBezTo>
                      <a:pt x="49" y="11"/>
                      <a:pt x="50" y="12"/>
                      <a:pt x="50" y="13"/>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 name="Rectangle 102"/>
              <p:cNvSpPr>
                <a:spLocks noChangeArrowheads="1"/>
              </p:cNvSpPr>
              <p:nvPr userDrawn="1"/>
            </p:nvSpPr>
            <p:spPr bwMode="auto">
              <a:xfrm>
                <a:off x="1990" y="2084"/>
                <a:ext cx="14" cy="16"/>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 name="Rectangle 103"/>
              <p:cNvSpPr>
                <a:spLocks noChangeArrowheads="1"/>
              </p:cNvSpPr>
              <p:nvPr userDrawn="1"/>
            </p:nvSpPr>
            <p:spPr bwMode="auto">
              <a:xfrm>
                <a:off x="1965" y="2057"/>
                <a:ext cx="14" cy="16"/>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 name="Rectangle 104"/>
              <p:cNvSpPr>
                <a:spLocks noChangeArrowheads="1"/>
              </p:cNvSpPr>
              <p:nvPr userDrawn="1"/>
            </p:nvSpPr>
            <p:spPr bwMode="auto">
              <a:xfrm>
                <a:off x="1965" y="2030"/>
                <a:ext cx="14" cy="15"/>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 name="Rectangle 105"/>
              <p:cNvSpPr>
                <a:spLocks noChangeArrowheads="1"/>
              </p:cNvSpPr>
              <p:nvPr userDrawn="1"/>
            </p:nvSpPr>
            <p:spPr bwMode="auto">
              <a:xfrm>
                <a:off x="1990" y="2057"/>
                <a:ext cx="14" cy="16"/>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 name="Rectangle 106"/>
              <p:cNvSpPr>
                <a:spLocks noChangeArrowheads="1"/>
              </p:cNvSpPr>
              <p:nvPr userDrawn="1"/>
            </p:nvSpPr>
            <p:spPr bwMode="auto">
              <a:xfrm>
                <a:off x="2016" y="2057"/>
                <a:ext cx="13" cy="16"/>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 name="Rectangle 107"/>
              <p:cNvSpPr>
                <a:spLocks noChangeArrowheads="1"/>
              </p:cNvSpPr>
              <p:nvPr userDrawn="1"/>
            </p:nvSpPr>
            <p:spPr bwMode="auto">
              <a:xfrm>
                <a:off x="2016" y="2030"/>
                <a:ext cx="13" cy="15"/>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 name="Rectangle 108"/>
              <p:cNvSpPr>
                <a:spLocks noChangeArrowheads="1"/>
              </p:cNvSpPr>
              <p:nvPr userDrawn="1"/>
            </p:nvSpPr>
            <p:spPr bwMode="auto">
              <a:xfrm>
                <a:off x="2016" y="2084"/>
                <a:ext cx="13" cy="16"/>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 name="Rectangle 109"/>
              <p:cNvSpPr>
                <a:spLocks noChangeArrowheads="1"/>
              </p:cNvSpPr>
              <p:nvPr userDrawn="1"/>
            </p:nvSpPr>
            <p:spPr bwMode="auto">
              <a:xfrm>
                <a:off x="1990" y="2030"/>
                <a:ext cx="14" cy="15"/>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 name="Rectangle 110"/>
              <p:cNvSpPr>
                <a:spLocks noChangeArrowheads="1"/>
              </p:cNvSpPr>
              <p:nvPr userDrawn="1"/>
            </p:nvSpPr>
            <p:spPr bwMode="auto">
              <a:xfrm>
                <a:off x="1965" y="2084"/>
                <a:ext cx="14" cy="16"/>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 name="Rectangle 111"/>
              <p:cNvSpPr>
                <a:spLocks noChangeArrowheads="1"/>
              </p:cNvSpPr>
              <p:nvPr userDrawn="1"/>
            </p:nvSpPr>
            <p:spPr bwMode="auto">
              <a:xfrm>
                <a:off x="1913" y="2084"/>
                <a:ext cx="15" cy="16"/>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 name="Rectangle 112"/>
              <p:cNvSpPr>
                <a:spLocks noChangeArrowheads="1"/>
              </p:cNvSpPr>
              <p:nvPr userDrawn="1"/>
            </p:nvSpPr>
            <p:spPr bwMode="auto">
              <a:xfrm>
                <a:off x="1913" y="2057"/>
                <a:ext cx="15" cy="16"/>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 name="Rectangle 113"/>
              <p:cNvSpPr>
                <a:spLocks noChangeArrowheads="1"/>
              </p:cNvSpPr>
              <p:nvPr userDrawn="1"/>
            </p:nvSpPr>
            <p:spPr bwMode="auto">
              <a:xfrm>
                <a:off x="1938" y="2030"/>
                <a:ext cx="15" cy="15"/>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 name="Rectangle 114"/>
              <p:cNvSpPr>
                <a:spLocks noChangeArrowheads="1"/>
              </p:cNvSpPr>
              <p:nvPr userDrawn="1"/>
            </p:nvSpPr>
            <p:spPr bwMode="auto">
              <a:xfrm>
                <a:off x="1938" y="2084"/>
                <a:ext cx="15" cy="16"/>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 name="Rectangle 115"/>
              <p:cNvSpPr>
                <a:spLocks noChangeArrowheads="1"/>
              </p:cNvSpPr>
              <p:nvPr userDrawn="1"/>
            </p:nvSpPr>
            <p:spPr bwMode="auto">
              <a:xfrm>
                <a:off x="1913" y="2030"/>
                <a:ext cx="15" cy="15"/>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 name="Rectangle 116"/>
              <p:cNvSpPr>
                <a:spLocks noChangeArrowheads="1"/>
              </p:cNvSpPr>
              <p:nvPr userDrawn="1"/>
            </p:nvSpPr>
            <p:spPr bwMode="auto">
              <a:xfrm>
                <a:off x="1938" y="2057"/>
                <a:ext cx="15" cy="16"/>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 name="Rectangle 117"/>
              <p:cNvSpPr>
                <a:spLocks noChangeArrowheads="1"/>
              </p:cNvSpPr>
              <p:nvPr userDrawn="1"/>
            </p:nvSpPr>
            <p:spPr bwMode="auto">
              <a:xfrm>
                <a:off x="1928" y="1961"/>
                <a:ext cx="15" cy="27"/>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 name="Rectangle 118"/>
              <p:cNvSpPr>
                <a:spLocks noChangeArrowheads="1"/>
              </p:cNvSpPr>
              <p:nvPr userDrawn="1"/>
            </p:nvSpPr>
            <p:spPr bwMode="auto">
              <a:xfrm>
                <a:off x="2000" y="1961"/>
                <a:ext cx="16" cy="27"/>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 name="Freeform 119"/>
              <p:cNvSpPr>
                <a:spLocks noEditPoints="1"/>
              </p:cNvSpPr>
              <p:nvPr userDrawn="1"/>
            </p:nvSpPr>
            <p:spPr bwMode="auto">
              <a:xfrm>
                <a:off x="1889" y="1976"/>
                <a:ext cx="166" cy="151"/>
              </a:xfrm>
              <a:custGeom>
                <a:avLst/>
                <a:gdLst>
                  <a:gd name="T0" fmla="*/ 137 w 166"/>
                  <a:gd name="T1" fmla="*/ 0 h 151"/>
                  <a:gd name="T2" fmla="*/ 137 w 166"/>
                  <a:gd name="T3" fmla="*/ 22 h 151"/>
                  <a:gd name="T4" fmla="*/ 100 w 166"/>
                  <a:gd name="T5" fmla="*/ 22 h 151"/>
                  <a:gd name="T6" fmla="*/ 100 w 166"/>
                  <a:gd name="T7" fmla="*/ 0 h 151"/>
                  <a:gd name="T8" fmla="*/ 66 w 166"/>
                  <a:gd name="T9" fmla="*/ 0 h 151"/>
                  <a:gd name="T10" fmla="*/ 66 w 166"/>
                  <a:gd name="T11" fmla="*/ 22 h 151"/>
                  <a:gd name="T12" fmla="*/ 27 w 166"/>
                  <a:gd name="T13" fmla="*/ 22 h 151"/>
                  <a:gd name="T14" fmla="*/ 27 w 166"/>
                  <a:gd name="T15" fmla="*/ 0 h 151"/>
                  <a:gd name="T16" fmla="*/ 0 w 166"/>
                  <a:gd name="T17" fmla="*/ 0 h 151"/>
                  <a:gd name="T18" fmla="*/ 0 w 166"/>
                  <a:gd name="T19" fmla="*/ 151 h 151"/>
                  <a:gd name="T20" fmla="*/ 166 w 166"/>
                  <a:gd name="T21" fmla="*/ 151 h 151"/>
                  <a:gd name="T22" fmla="*/ 166 w 166"/>
                  <a:gd name="T23" fmla="*/ 0 h 151"/>
                  <a:gd name="T24" fmla="*/ 137 w 166"/>
                  <a:gd name="T25" fmla="*/ 0 h 151"/>
                  <a:gd name="T26" fmla="*/ 159 w 166"/>
                  <a:gd name="T27" fmla="*/ 144 h 151"/>
                  <a:gd name="T28" fmla="*/ 7 w 166"/>
                  <a:gd name="T29" fmla="*/ 144 h 151"/>
                  <a:gd name="T30" fmla="*/ 7 w 166"/>
                  <a:gd name="T31" fmla="*/ 34 h 151"/>
                  <a:gd name="T32" fmla="*/ 159 w 166"/>
                  <a:gd name="T33" fmla="*/ 34 h 151"/>
                  <a:gd name="T34" fmla="*/ 159 w 166"/>
                  <a:gd name="T35" fmla="*/ 144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6" h="151">
                    <a:moveTo>
                      <a:pt x="137" y="0"/>
                    </a:moveTo>
                    <a:lnTo>
                      <a:pt x="137" y="22"/>
                    </a:lnTo>
                    <a:lnTo>
                      <a:pt x="100" y="22"/>
                    </a:lnTo>
                    <a:lnTo>
                      <a:pt x="100" y="0"/>
                    </a:lnTo>
                    <a:lnTo>
                      <a:pt x="66" y="0"/>
                    </a:lnTo>
                    <a:lnTo>
                      <a:pt x="66" y="22"/>
                    </a:lnTo>
                    <a:lnTo>
                      <a:pt x="27" y="22"/>
                    </a:lnTo>
                    <a:lnTo>
                      <a:pt x="27" y="0"/>
                    </a:lnTo>
                    <a:lnTo>
                      <a:pt x="0" y="0"/>
                    </a:lnTo>
                    <a:lnTo>
                      <a:pt x="0" y="151"/>
                    </a:lnTo>
                    <a:lnTo>
                      <a:pt x="166" y="151"/>
                    </a:lnTo>
                    <a:lnTo>
                      <a:pt x="166" y="0"/>
                    </a:lnTo>
                    <a:lnTo>
                      <a:pt x="137" y="0"/>
                    </a:lnTo>
                    <a:close/>
                    <a:moveTo>
                      <a:pt x="159" y="144"/>
                    </a:moveTo>
                    <a:lnTo>
                      <a:pt x="7" y="144"/>
                    </a:lnTo>
                    <a:lnTo>
                      <a:pt x="7" y="34"/>
                    </a:lnTo>
                    <a:lnTo>
                      <a:pt x="159" y="34"/>
                    </a:lnTo>
                    <a:lnTo>
                      <a:pt x="159" y="14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 name="Freeform 120"/>
              <p:cNvSpPr>
                <a:spLocks noEditPoints="1"/>
              </p:cNvSpPr>
              <p:nvPr userDrawn="1"/>
            </p:nvSpPr>
            <p:spPr bwMode="auto">
              <a:xfrm>
                <a:off x="2208" y="1261"/>
                <a:ext cx="169" cy="169"/>
              </a:xfrm>
              <a:custGeom>
                <a:avLst/>
                <a:gdLst>
                  <a:gd name="T0" fmla="*/ 0 w 100"/>
                  <a:gd name="T1" fmla="*/ 0 h 100"/>
                  <a:gd name="T2" fmla="*/ 0 w 100"/>
                  <a:gd name="T3" fmla="*/ 100 h 100"/>
                  <a:gd name="T4" fmla="*/ 100 w 100"/>
                  <a:gd name="T5" fmla="*/ 100 h 100"/>
                  <a:gd name="T6" fmla="*/ 100 w 100"/>
                  <a:gd name="T7" fmla="*/ 0 h 100"/>
                  <a:gd name="T8" fmla="*/ 0 w 100"/>
                  <a:gd name="T9" fmla="*/ 0 h 100"/>
                  <a:gd name="T10" fmla="*/ 96 w 100"/>
                  <a:gd name="T11" fmla="*/ 5 h 100"/>
                  <a:gd name="T12" fmla="*/ 96 w 100"/>
                  <a:gd name="T13" fmla="*/ 32 h 100"/>
                  <a:gd name="T14" fmla="*/ 4 w 100"/>
                  <a:gd name="T15" fmla="*/ 32 h 100"/>
                  <a:gd name="T16" fmla="*/ 4 w 100"/>
                  <a:gd name="T17" fmla="*/ 5 h 100"/>
                  <a:gd name="T18" fmla="*/ 96 w 100"/>
                  <a:gd name="T19" fmla="*/ 5 h 100"/>
                  <a:gd name="T20" fmla="*/ 96 w 100"/>
                  <a:gd name="T21" fmla="*/ 36 h 100"/>
                  <a:gd name="T22" fmla="*/ 96 w 100"/>
                  <a:gd name="T23" fmla="*/ 64 h 100"/>
                  <a:gd name="T24" fmla="*/ 4 w 100"/>
                  <a:gd name="T25" fmla="*/ 64 h 100"/>
                  <a:gd name="T26" fmla="*/ 4 w 100"/>
                  <a:gd name="T27" fmla="*/ 36 h 100"/>
                  <a:gd name="T28" fmla="*/ 96 w 100"/>
                  <a:gd name="T29" fmla="*/ 36 h 100"/>
                  <a:gd name="T30" fmla="*/ 4 w 100"/>
                  <a:gd name="T31" fmla="*/ 96 h 100"/>
                  <a:gd name="T32" fmla="*/ 4 w 100"/>
                  <a:gd name="T33" fmla="*/ 68 h 100"/>
                  <a:gd name="T34" fmla="*/ 96 w 100"/>
                  <a:gd name="T35" fmla="*/ 68 h 100"/>
                  <a:gd name="T36" fmla="*/ 96 w 100"/>
                  <a:gd name="T37" fmla="*/ 96 h 100"/>
                  <a:gd name="T38" fmla="*/ 4 w 100"/>
                  <a:gd name="T39" fmla="*/ 96 h 100"/>
                  <a:gd name="T40" fmla="*/ 52 w 100"/>
                  <a:gd name="T41" fmla="*/ 21 h 100"/>
                  <a:gd name="T42" fmla="*/ 15 w 100"/>
                  <a:gd name="T43" fmla="*/ 21 h 100"/>
                  <a:gd name="T44" fmla="*/ 15 w 100"/>
                  <a:gd name="T45" fmla="*/ 16 h 100"/>
                  <a:gd name="T46" fmla="*/ 52 w 100"/>
                  <a:gd name="T47" fmla="*/ 16 h 100"/>
                  <a:gd name="T48" fmla="*/ 52 w 100"/>
                  <a:gd name="T49" fmla="*/ 21 h 100"/>
                  <a:gd name="T50" fmla="*/ 82 w 100"/>
                  <a:gd name="T51" fmla="*/ 18 h 100"/>
                  <a:gd name="T52" fmla="*/ 85 w 100"/>
                  <a:gd name="T53" fmla="*/ 15 h 100"/>
                  <a:gd name="T54" fmla="*/ 89 w 100"/>
                  <a:gd name="T55" fmla="*/ 18 h 100"/>
                  <a:gd name="T56" fmla="*/ 85 w 100"/>
                  <a:gd name="T57" fmla="*/ 22 h 100"/>
                  <a:gd name="T58" fmla="*/ 82 w 100"/>
                  <a:gd name="T59" fmla="*/ 18 h 100"/>
                  <a:gd name="T60" fmla="*/ 15 w 100"/>
                  <a:gd name="T61" fmla="*/ 53 h 100"/>
                  <a:gd name="T62" fmla="*/ 15 w 100"/>
                  <a:gd name="T63" fmla="*/ 48 h 100"/>
                  <a:gd name="T64" fmla="*/ 52 w 100"/>
                  <a:gd name="T65" fmla="*/ 48 h 100"/>
                  <a:gd name="T66" fmla="*/ 52 w 100"/>
                  <a:gd name="T67" fmla="*/ 53 h 100"/>
                  <a:gd name="T68" fmla="*/ 15 w 100"/>
                  <a:gd name="T69" fmla="*/ 53 h 100"/>
                  <a:gd name="T70" fmla="*/ 82 w 100"/>
                  <a:gd name="T71" fmla="*/ 50 h 100"/>
                  <a:gd name="T72" fmla="*/ 85 w 100"/>
                  <a:gd name="T73" fmla="*/ 47 h 100"/>
                  <a:gd name="T74" fmla="*/ 89 w 100"/>
                  <a:gd name="T75" fmla="*/ 50 h 100"/>
                  <a:gd name="T76" fmla="*/ 85 w 100"/>
                  <a:gd name="T77" fmla="*/ 54 h 100"/>
                  <a:gd name="T78" fmla="*/ 82 w 100"/>
                  <a:gd name="T79" fmla="*/ 50 h 100"/>
                  <a:gd name="T80" fmla="*/ 15 w 100"/>
                  <a:gd name="T81" fmla="*/ 80 h 100"/>
                  <a:gd name="T82" fmla="*/ 52 w 100"/>
                  <a:gd name="T83" fmla="*/ 80 h 100"/>
                  <a:gd name="T84" fmla="*/ 52 w 100"/>
                  <a:gd name="T85" fmla="*/ 85 h 100"/>
                  <a:gd name="T86" fmla="*/ 15 w 100"/>
                  <a:gd name="T87" fmla="*/ 85 h 100"/>
                  <a:gd name="T88" fmla="*/ 15 w 100"/>
                  <a:gd name="T89" fmla="*/ 80 h 100"/>
                  <a:gd name="T90" fmla="*/ 89 w 100"/>
                  <a:gd name="T91" fmla="*/ 82 h 100"/>
                  <a:gd name="T92" fmla="*/ 85 w 100"/>
                  <a:gd name="T93" fmla="*/ 86 h 100"/>
                  <a:gd name="T94" fmla="*/ 82 w 100"/>
                  <a:gd name="T95" fmla="*/ 82 h 100"/>
                  <a:gd name="T96" fmla="*/ 85 w 100"/>
                  <a:gd name="T97" fmla="*/ 79 h 100"/>
                  <a:gd name="T98" fmla="*/ 89 w 100"/>
                  <a:gd name="T99" fmla="*/ 8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0" h="100">
                    <a:moveTo>
                      <a:pt x="0" y="0"/>
                    </a:moveTo>
                    <a:cubicBezTo>
                      <a:pt x="0" y="100"/>
                      <a:pt x="0" y="100"/>
                      <a:pt x="0" y="100"/>
                    </a:cubicBezTo>
                    <a:cubicBezTo>
                      <a:pt x="100" y="100"/>
                      <a:pt x="100" y="100"/>
                      <a:pt x="100" y="100"/>
                    </a:cubicBezTo>
                    <a:cubicBezTo>
                      <a:pt x="100" y="0"/>
                      <a:pt x="100" y="0"/>
                      <a:pt x="100" y="0"/>
                    </a:cubicBezTo>
                    <a:lnTo>
                      <a:pt x="0" y="0"/>
                    </a:lnTo>
                    <a:close/>
                    <a:moveTo>
                      <a:pt x="96" y="5"/>
                    </a:moveTo>
                    <a:cubicBezTo>
                      <a:pt x="96" y="32"/>
                      <a:pt x="96" y="32"/>
                      <a:pt x="96" y="32"/>
                    </a:cubicBezTo>
                    <a:cubicBezTo>
                      <a:pt x="4" y="32"/>
                      <a:pt x="4" y="32"/>
                      <a:pt x="4" y="32"/>
                    </a:cubicBezTo>
                    <a:cubicBezTo>
                      <a:pt x="4" y="5"/>
                      <a:pt x="4" y="5"/>
                      <a:pt x="4" y="5"/>
                    </a:cubicBezTo>
                    <a:lnTo>
                      <a:pt x="96" y="5"/>
                    </a:lnTo>
                    <a:close/>
                    <a:moveTo>
                      <a:pt x="96" y="36"/>
                    </a:moveTo>
                    <a:cubicBezTo>
                      <a:pt x="96" y="64"/>
                      <a:pt x="96" y="64"/>
                      <a:pt x="96" y="64"/>
                    </a:cubicBezTo>
                    <a:cubicBezTo>
                      <a:pt x="4" y="64"/>
                      <a:pt x="4" y="64"/>
                      <a:pt x="4" y="64"/>
                    </a:cubicBezTo>
                    <a:cubicBezTo>
                      <a:pt x="4" y="36"/>
                      <a:pt x="4" y="36"/>
                      <a:pt x="4" y="36"/>
                    </a:cubicBezTo>
                    <a:lnTo>
                      <a:pt x="96" y="36"/>
                    </a:lnTo>
                    <a:close/>
                    <a:moveTo>
                      <a:pt x="4" y="96"/>
                    </a:moveTo>
                    <a:cubicBezTo>
                      <a:pt x="4" y="68"/>
                      <a:pt x="4" y="68"/>
                      <a:pt x="4" y="68"/>
                    </a:cubicBezTo>
                    <a:cubicBezTo>
                      <a:pt x="96" y="68"/>
                      <a:pt x="96" y="68"/>
                      <a:pt x="96" y="68"/>
                    </a:cubicBezTo>
                    <a:cubicBezTo>
                      <a:pt x="96" y="96"/>
                      <a:pt x="96" y="96"/>
                      <a:pt x="96" y="96"/>
                    </a:cubicBezTo>
                    <a:lnTo>
                      <a:pt x="4" y="96"/>
                    </a:lnTo>
                    <a:close/>
                    <a:moveTo>
                      <a:pt x="52" y="21"/>
                    </a:moveTo>
                    <a:cubicBezTo>
                      <a:pt x="15" y="21"/>
                      <a:pt x="15" y="21"/>
                      <a:pt x="15" y="21"/>
                    </a:cubicBezTo>
                    <a:cubicBezTo>
                      <a:pt x="15" y="16"/>
                      <a:pt x="15" y="16"/>
                      <a:pt x="15" y="16"/>
                    </a:cubicBezTo>
                    <a:cubicBezTo>
                      <a:pt x="52" y="16"/>
                      <a:pt x="52" y="16"/>
                      <a:pt x="52" y="16"/>
                    </a:cubicBezTo>
                    <a:lnTo>
                      <a:pt x="52" y="21"/>
                    </a:lnTo>
                    <a:close/>
                    <a:moveTo>
                      <a:pt x="82" y="18"/>
                    </a:moveTo>
                    <a:cubicBezTo>
                      <a:pt x="82" y="16"/>
                      <a:pt x="83" y="15"/>
                      <a:pt x="85" y="15"/>
                    </a:cubicBezTo>
                    <a:cubicBezTo>
                      <a:pt x="87" y="15"/>
                      <a:pt x="89" y="16"/>
                      <a:pt x="89" y="18"/>
                    </a:cubicBezTo>
                    <a:cubicBezTo>
                      <a:pt x="89" y="20"/>
                      <a:pt x="87" y="22"/>
                      <a:pt x="85" y="22"/>
                    </a:cubicBezTo>
                    <a:cubicBezTo>
                      <a:pt x="83" y="22"/>
                      <a:pt x="82" y="20"/>
                      <a:pt x="82" y="18"/>
                    </a:cubicBezTo>
                    <a:close/>
                    <a:moveTo>
                      <a:pt x="15" y="53"/>
                    </a:moveTo>
                    <a:cubicBezTo>
                      <a:pt x="15" y="48"/>
                      <a:pt x="15" y="48"/>
                      <a:pt x="15" y="48"/>
                    </a:cubicBezTo>
                    <a:cubicBezTo>
                      <a:pt x="52" y="48"/>
                      <a:pt x="52" y="48"/>
                      <a:pt x="52" y="48"/>
                    </a:cubicBezTo>
                    <a:cubicBezTo>
                      <a:pt x="52" y="53"/>
                      <a:pt x="52" y="53"/>
                      <a:pt x="52" y="53"/>
                    </a:cubicBezTo>
                    <a:lnTo>
                      <a:pt x="15" y="53"/>
                    </a:lnTo>
                    <a:close/>
                    <a:moveTo>
                      <a:pt x="82" y="50"/>
                    </a:moveTo>
                    <a:cubicBezTo>
                      <a:pt x="82" y="48"/>
                      <a:pt x="83" y="47"/>
                      <a:pt x="85" y="47"/>
                    </a:cubicBezTo>
                    <a:cubicBezTo>
                      <a:pt x="87" y="47"/>
                      <a:pt x="89" y="48"/>
                      <a:pt x="89" y="50"/>
                    </a:cubicBezTo>
                    <a:cubicBezTo>
                      <a:pt x="89" y="52"/>
                      <a:pt x="87" y="54"/>
                      <a:pt x="85" y="54"/>
                    </a:cubicBezTo>
                    <a:cubicBezTo>
                      <a:pt x="83" y="54"/>
                      <a:pt x="82" y="52"/>
                      <a:pt x="82" y="50"/>
                    </a:cubicBezTo>
                    <a:close/>
                    <a:moveTo>
                      <a:pt x="15" y="80"/>
                    </a:moveTo>
                    <a:cubicBezTo>
                      <a:pt x="52" y="80"/>
                      <a:pt x="52" y="80"/>
                      <a:pt x="52" y="80"/>
                    </a:cubicBezTo>
                    <a:cubicBezTo>
                      <a:pt x="52" y="85"/>
                      <a:pt x="52" y="85"/>
                      <a:pt x="52" y="85"/>
                    </a:cubicBezTo>
                    <a:cubicBezTo>
                      <a:pt x="15" y="85"/>
                      <a:pt x="15" y="85"/>
                      <a:pt x="15" y="85"/>
                    </a:cubicBezTo>
                    <a:lnTo>
                      <a:pt x="15" y="80"/>
                    </a:lnTo>
                    <a:close/>
                    <a:moveTo>
                      <a:pt x="89" y="82"/>
                    </a:moveTo>
                    <a:cubicBezTo>
                      <a:pt x="89" y="84"/>
                      <a:pt x="87" y="86"/>
                      <a:pt x="85" y="86"/>
                    </a:cubicBezTo>
                    <a:cubicBezTo>
                      <a:pt x="83" y="86"/>
                      <a:pt x="82" y="84"/>
                      <a:pt x="82" y="82"/>
                    </a:cubicBezTo>
                    <a:cubicBezTo>
                      <a:pt x="82" y="80"/>
                      <a:pt x="83" y="79"/>
                      <a:pt x="85" y="79"/>
                    </a:cubicBezTo>
                    <a:cubicBezTo>
                      <a:pt x="87" y="79"/>
                      <a:pt x="89" y="80"/>
                      <a:pt x="89" y="82"/>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 name="Freeform 121"/>
              <p:cNvSpPr>
                <a:spLocks/>
              </p:cNvSpPr>
              <p:nvPr userDrawn="1"/>
            </p:nvSpPr>
            <p:spPr bwMode="auto">
              <a:xfrm>
                <a:off x="1958" y="952"/>
                <a:ext cx="149" cy="45"/>
              </a:xfrm>
              <a:custGeom>
                <a:avLst/>
                <a:gdLst>
                  <a:gd name="T0" fmla="*/ 0 w 88"/>
                  <a:gd name="T1" fmla="*/ 9 h 27"/>
                  <a:gd name="T2" fmla="*/ 0 w 88"/>
                  <a:gd name="T3" fmla="*/ 27 h 27"/>
                  <a:gd name="T4" fmla="*/ 88 w 88"/>
                  <a:gd name="T5" fmla="*/ 27 h 27"/>
                  <a:gd name="T6" fmla="*/ 88 w 88"/>
                  <a:gd name="T7" fmla="*/ 9 h 27"/>
                  <a:gd name="T8" fmla="*/ 0 w 88"/>
                  <a:gd name="T9" fmla="*/ 9 h 27"/>
                </a:gdLst>
                <a:ahLst/>
                <a:cxnLst>
                  <a:cxn ang="0">
                    <a:pos x="T0" y="T1"/>
                  </a:cxn>
                  <a:cxn ang="0">
                    <a:pos x="T2" y="T3"/>
                  </a:cxn>
                  <a:cxn ang="0">
                    <a:pos x="T4" y="T5"/>
                  </a:cxn>
                  <a:cxn ang="0">
                    <a:pos x="T6" y="T7"/>
                  </a:cxn>
                  <a:cxn ang="0">
                    <a:pos x="T8" y="T9"/>
                  </a:cxn>
                </a:cxnLst>
                <a:rect l="0" t="0" r="r" b="b"/>
                <a:pathLst>
                  <a:path w="88" h="27">
                    <a:moveTo>
                      <a:pt x="0" y="9"/>
                    </a:moveTo>
                    <a:cubicBezTo>
                      <a:pt x="0" y="27"/>
                      <a:pt x="0" y="27"/>
                      <a:pt x="0" y="27"/>
                    </a:cubicBezTo>
                    <a:cubicBezTo>
                      <a:pt x="88" y="27"/>
                      <a:pt x="88" y="27"/>
                      <a:pt x="88" y="27"/>
                    </a:cubicBezTo>
                    <a:cubicBezTo>
                      <a:pt x="88" y="9"/>
                      <a:pt x="88" y="9"/>
                      <a:pt x="88" y="9"/>
                    </a:cubicBezTo>
                    <a:cubicBezTo>
                      <a:pt x="55" y="0"/>
                      <a:pt x="29" y="0"/>
                      <a:pt x="0" y="9"/>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 name="Rectangle 122"/>
              <p:cNvSpPr>
                <a:spLocks noChangeArrowheads="1"/>
              </p:cNvSpPr>
              <p:nvPr userDrawn="1"/>
            </p:nvSpPr>
            <p:spPr bwMode="auto">
              <a:xfrm>
                <a:off x="1958" y="1011"/>
                <a:ext cx="149" cy="32"/>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 name="Freeform 123"/>
              <p:cNvSpPr>
                <a:spLocks/>
              </p:cNvSpPr>
              <p:nvPr userDrawn="1"/>
            </p:nvSpPr>
            <p:spPr bwMode="auto">
              <a:xfrm>
                <a:off x="1958" y="1057"/>
                <a:ext cx="149" cy="45"/>
              </a:xfrm>
              <a:custGeom>
                <a:avLst/>
                <a:gdLst>
                  <a:gd name="T0" fmla="*/ 0 w 88"/>
                  <a:gd name="T1" fmla="*/ 18 h 27"/>
                  <a:gd name="T2" fmla="*/ 88 w 88"/>
                  <a:gd name="T3" fmla="*/ 18 h 27"/>
                  <a:gd name="T4" fmla="*/ 88 w 88"/>
                  <a:gd name="T5" fmla="*/ 0 h 27"/>
                  <a:gd name="T6" fmla="*/ 0 w 88"/>
                  <a:gd name="T7" fmla="*/ 0 h 27"/>
                  <a:gd name="T8" fmla="*/ 0 w 88"/>
                  <a:gd name="T9" fmla="*/ 18 h 27"/>
                </a:gdLst>
                <a:ahLst/>
                <a:cxnLst>
                  <a:cxn ang="0">
                    <a:pos x="T0" y="T1"/>
                  </a:cxn>
                  <a:cxn ang="0">
                    <a:pos x="T2" y="T3"/>
                  </a:cxn>
                  <a:cxn ang="0">
                    <a:pos x="T4" y="T5"/>
                  </a:cxn>
                  <a:cxn ang="0">
                    <a:pos x="T6" y="T7"/>
                  </a:cxn>
                  <a:cxn ang="0">
                    <a:pos x="T8" y="T9"/>
                  </a:cxn>
                </a:cxnLst>
                <a:rect l="0" t="0" r="r" b="b"/>
                <a:pathLst>
                  <a:path w="88" h="27">
                    <a:moveTo>
                      <a:pt x="0" y="18"/>
                    </a:moveTo>
                    <a:cubicBezTo>
                      <a:pt x="33" y="27"/>
                      <a:pt x="58" y="27"/>
                      <a:pt x="88" y="18"/>
                    </a:cubicBezTo>
                    <a:cubicBezTo>
                      <a:pt x="88" y="0"/>
                      <a:pt x="88" y="0"/>
                      <a:pt x="88" y="0"/>
                    </a:cubicBezTo>
                    <a:cubicBezTo>
                      <a:pt x="0" y="0"/>
                      <a:pt x="0" y="0"/>
                      <a:pt x="0" y="0"/>
                    </a:cubicBezTo>
                    <a:lnTo>
                      <a:pt x="0" y="18"/>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 name="Freeform 124"/>
              <p:cNvSpPr>
                <a:spLocks noEditPoints="1"/>
              </p:cNvSpPr>
              <p:nvPr userDrawn="1"/>
            </p:nvSpPr>
            <p:spPr bwMode="auto">
              <a:xfrm>
                <a:off x="2370" y="729"/>
                <a:ext cx="169" cy="169"/>
              </a:xfrm>
              <a:custGeom>
                <a:avLst/>
                <a:gdLst>
                  <a:gd name="T0" fmla="*/ 117 w 169"/>
                  <a:gd name="T1" fmla="*/ 76 h 169"/>
                  <a:gd name="T2" fmla="*/ 53 w 169"/>
                  <a:gd name="T3" fmla="*/ 76 h 169"/>
                  <a:gd name="T4" fmla="*/ 53 w 169"/>
                  <a:gd name="T5" fmla="*/ 69 h 169"/>
                  <a:gd name="T6" fmla="*/ 117 w 169"/>
                  <a:gd name="T7" fmla="*/ 69 h 169"/>
                  <a:gd name="T8" fmla="*/ 117 w 169"/>
                  <a:gd name="T9" fmla="*/ 76 h 169"/>
                  <a:gd name="T10" fmla="*/ 117 w 169"/>
                  <a:gd name="T11" fmla="*/ 96 h 169"/>
                  <a:gd name="T12" fmla="*/ 53 w 169"/>
                  <a:gd name="T13" fmla="*/ 96 h 169"/>
                  <a:gd name="T14" fmla="*/ 53 w 169"/>
                  <a:gd name="T15" fmla="*/ 104 h 169"/>
                  <a:gd name="T16" fmla="*/ 117 w 169"/>
                  <a:gd name="T17" fmla="*/ 104 h 169"/>
                  <a:gd name="T18" fmla="*/ 117 w 169"/>
                  <a:gd name="T19" fmla="*/ 96 h 169"/>
                  <a:gd name="T20" fmla="*/ 117 w 169"/>
                  <a:gd name="T21" fmla="*/ 39 h 169"/>
                  <a:gd name="T22" fmla="*/ 53 w 169"/>
                  <a:gd name="T23" fmla="*/ 39 h 169"/>
                  <a:gd name="T24" fmla="*/ 53 w 169"/>
                  <a:gd name="T25" fmla="*/ 47 h 169"/>
                  <a:gd name="T26" fmla="*/ 117 w 169"/>
                  <a:gd name="T27" fmla="*/ 47 h 169"/>
                  <a:gd name="T28" fmla="*/ 117 w 169"/>
                  <a:gd name="T29" fmla="*/ 39 h 169"/>
                  <a:gd name="T30" fmla="*/ 117 w 169"/>
                  <a:gd name="T31" fmla="*/ 126 h 169"/>
                  <a:gd name="T32" fmla="*/ 53 w 169"/>
                  <a:gd name="T33" fmla="*/ 126 h 169"/>
                  <a:gd name="T34" fmla="*/ 53 w 169"/>
                  <a:gd name="T35" fmla="*/ 133 h 169"/>
                  <a:gd name="T36" fmla="*/ 117 w 169"/>
                  <a:gd name="T37" fmla="*/ 133 h 169"/>
                  <a:gd name="T38" fmla="*/ 117 w 169"/>
                  <a:gd name="T39" fmla="*/ 126 h 169"/>
                  <a:gd name="T40" fmla="*/ 169 w 169"/>
                  <a:gd name="T41" fmla="*/ 169 h 169"/>
                  <a:gd name="T42" fmla="*/ 0 w 169"/>
                  <a:gd name="T43" fmla="*/ 169 h 169"/>
                  <a:gd name="T44" fmla="*/ 0 w 169"/>
                  <a:gd name="T45" fmla="*/ 0 h 169"/>
                  <a:gd name="T46" fmla="*/ 169 w 169"/>
                  <a:gd name="T47" fmla="*/ 0 h 169"/>
                  <a:gd name="T48" fmla="*/ 169 w 169"/>
                  <a:gd name="T49" fmla="*/ 169 h 169"/>
                  <a:gd name="T50" fmla="*/ 162 w 169"/>
                  <a:gd name="T51" fmla="*/ 8 h 169"/>
                  <a:gd name="T52" fmla="*/ 9 w 169"/>
                  <a:gd name="T53" fmla="*/ 8 h 169"/>
                  <a:gd name="T54" fmla="*/ 9 w 169"/>
                  <a:gd name="T55" fmla="*/ 162 h 169"/>
                  <a:gd name="T56" fmla="*/ 162 w 169"/>
                  <a:gd name="T57" fmla="*/ 162 h 169"/>
                  <a:gd name="T58" fmla="*/ 162 w 169"/>
                  <a:gd name="T59" fmla="*/ 8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9" h="169">
                    <a:moveTo>
                      <a:pt x="117" y="76"/>
                    </a:moveTo>
                    <a:lnTo>
                      <a:pt x="53" y="76"/>
                    </a:lnTo>
                    <a:lnTo>
                      <a:pt x="53" y="69"/>
                    </a:lnTo>
                    <a:lnTo>
                      <a:pt x="117" y="69"/>
                    </a:lnTo>
                    <a:lnTo>
                      <a:pt x="117" y="76"/>
                    </a:lnTo>
                    <a:close/>
                    <a:moveTo>
                      <a:pt x="117" y="96"/>
                    </a:moveTo>
                    <a:lnTo>
                      <a:pt x="53" y="96"/>
                    </a:lnTo>
                    <a:lnTo>
                      <a:pt x="53" y="104"/>
                    </a:lnTo>
                    <a:lnTo>
                      <a:pt x="117" y="104"/>
                    </a:lnTo>
                    <a:lnTo>
                      <a:pt x="117" y="96"/>
                    </a:lnTo>
                    <a:close/>
                    <a:moveTo>
                      <a:pt x="117" y="39"/>
                    </a:moveTo>
                    <a:lnTo>
                      <a:pt x="53" y="39"/>
                    </a:lnTo>
                    <a:lnTo>
                      <a:pt x="53" y="47"/>
                    </a:lnTo>
                    <a:lnTo>
                      <a:pt x="117" y="47"/>
                    </a:lnTo>
                    <a:lnTo>
                      <a:pt x="117" y="39"/>
                    </a:lnTo>
                    <a:close/>
                    <a:moveTo>
                      <a:pt x="117" y="126"/>
                    </a:moveTo>
                    <a:lnTo>
                      <a:pt x="53" y="126"/>
                    </a:lnTo>
                    <a:lnTo>
                      <a:pt x="53" y="133"/>
                    </a:lnTo>
                    <a:lnTo>
                      <a:pt x="117" y="133"/>
                    </a:lnTo>
                    <a:lnTo>
                      <a:pt x="117" y="126"/>
                    </a:lnTo>
                    <a:close/>
                    <a:moveTo>
                      <a:pt x="169" y="169"/>
                    </a:moveTo>
                    <a:lnTo>
                      <a:pt x="0" y="169"/>
                    </a:lnTo>
                    <a:lnTo>
                      <a:pt x="0" y="0"/>
                    </a:lnTo>
                    <a:lnTo>
                      <a:pt x="169" y="0"/>
                    </a:lnTo>
                    <a:lnTo>
                      <a:pt x="169" y="169"/>
                    </a:lnTo>
                    <a:close/>
                    <a:moveTo>
                      <a:pt x="162" y="8"/>
                    </a:moveTo>
                    <a:lnTo>
                      <a:pt x="9" y="8"/>
                    </a:lnTo>
                    <a:lnTo>
                      <a:pt x="9" y="162"/>
                    </a:lnTo>
                    <a:lnTo>
                      <a:pt x="162" y="162"/>
                    </a:lnTo>
                    <a:lnTo>
                      <a:pt x="162" y="8"/>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 name="Freeform 125"/>
              <p:cNvSpPr>
                <a:spLocks noEditPoints="1"/>
              </p:cNvSpPr>
              <p:nvPr userDrawn="1"/>
            </p:nvSpPr>
            <p:spPr bwMode="auto">
              <a:xfrm>
                <a:off x="2990" y="713"/>
                <a:ext cx="113" cy="164"/>
              </a:xfrm>
              <a:custGeom>
                <a:avLst/>
                <a:gdLst>
                  <a:gd name="T0" fmla="*/ 57 w 67"/>
                  <a:gd name="T1" fmla="*/ 0 h 97"/>
                  <a:gd name="T2" fmla="*/ 10 w 67"/>
                  <a:gd name="T3" fmla="*/ 0 h 97"/>
                  <a:gd name="T4" fmla="*/ 0 w 67"/>
                  <a:gd name="T5" fmla="*/ 10 h 97"/>
                  <a:gd name="T6" fmla="*/ 0 w 67"/>
                  <a:gd name="T7" fmla="*/ 87 h 97"/>
                  <a:gd name="T8" fmla="*/ 10 w 67"/>
                  <a:gd name="T9" fmla="*/ 97 h 97"/>
                  <a:gd name="T10" fmla="*/ 57 w 67"/>
                  <a:gd name="T11" fmla="*/ 97 h 97"/>
                  <a:gd name="T12" fmla="*/ 67 w 67"/>
                  <a:gd name="T13" fmla="*/ 87 h 97"/>
                  <a:gd name="T14" fmla="*/ 67 w 67"/>
                  <a:gd name="T15" fmla="*/ 10 h 97"/>
                  <a:gd name="T16" fmla="*/ 57 w 67"/>
                  <a:gd name="T17" fmla="*/ 0 h 97"/>
                  <a:gd name="T18" fmla="*/ 63 w 67"/>
                  <a:gd name="T19" fmla="*/ 87 h 97"/>
                  <a:gd name="T20" fmla="*/ 57 w 67"/>
                  <a:gd name="T21" fmla="*/ 92 h 97"/>
                  <a:gd name="T22" fmla="*/ 10 w 67"/>
                  <a:gd name="T23" fmla="*/ 92 h 97"/>
                  <a:gd name="T24" fmla="*/ 5 w 67"/>
                  <a:gd name="T25" fmla="*/ 87 h 97"/>
                  <a:gd name="T26" fmla="*/ 5 w 67"/>
                  <a:gd name="T27" fmla="*/ 76 h 97"/>
                  <a:gd name="T28" fmla="*/ 63 w 67"/>
                  <a:gd name="T29" fmla="*/ 76 h 97"/>
                  <a:gd name="T30" fmla="*/ 63 w 67"/>
                  <a:gd name="T31" fmla="*/ 87 h 97"/>
                  <a:gd name="T32" fmla="*/ 63 w 67"/>
                  <a:gd name="T33" fmla="*/ 20 h 97"/>
                  <a:gd name="T34" fmla="*/ 5 w 67"/>
                  <a:gd name="T35" fmla="*/ 20 h 97"/>
                  <a:gd name="T36" fmla="*/ 5 w 67"/>
                  <a:gd name="T37" fmla="*/ 10 h 97"/>
                  <a:gd name="T38" fmla="*/ 10 w 67"/>
                  <a:gd name="T39" fmla="*/ 4 h 97"/>
                  <a:gd name="T40" fmla="*/ 57 w 67"/>
                  <a:gd name="T41" fmla="*/ 4 h 97"/>
                  <a:gd name="T42" fmla="*/ 63 w 67"/>
                  <a:gd name="T43" fmla="*/ 10 h 97"/>
                  <a:gd name="T44" fmla="*/ 63 w 67"/>
                  <a:gd name="T45" fmla="*/ 20 h 97"/>
                  <a:gd name="T46" fmla="*/ 29 w 67"/>
                  <a:gd name="T47" fmla="*/ 84 h 97"/>
                  <a:gd name="T48" fmla="*/ 34 w 67"/>
                  <a:gd name="T49" fmla="*/ 80 h 97"/>
                  <a:gd name="T50" fmla="*/ 38 w 67"/>
                  <a:gd name="T51" fmla="*/ 84 h 97"/>
                  <a:gd name="T52" fmla="*/ 34 w 67"/>
                  <a:gd name="T53" fmla="*/ 89 h 97"/>
                  <a:gd name="T54" fmla="*/ 29 w 67"/>
                  <a:gd name="T55" fmla="*/ 84 h 97"/>
                  <a:gd name="T56" fmla="*/ 26 w 67"/>
                  <a:gd name="T57" fmla="*/ 10 h 97"/>
                  <a:gd name="T58" fmla="*/ 41 w 67"/>
                  <a:gd name="T59" fmla="*/ 10 h 97"/>
                  <a:gd name="T60" fmla="*/ 41 w 67"/>
                  <a:gd name="T61" fmla="*/ 14 h 97"/>
                  <a:gd name="T62" fmla="*/ 26 w 67"/>
                  <a:gd name="T63" fmla="*/ 14 h 97"/>
                  <a:gd name="T64" fmla="*/ 26 w 67"/>
                  <a:gd name="T65" fmla="*/ 1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97">
                    <a:moveTo>
                      <a:pt x="57" y="0"/>
                    </a:moveTo>
                    <a:cubicBezTo>
                      <a:pt x="10" y="0"/>
                      <a:pt x="10" y="0"/>
                      <a:pt x="10" y="0"/>
                    </a:cubicBezTo>
                    <a:cubicBezTo>
                      <a:pt x="5" y="0"/>
                      <a:pt x="0" y="4"/>
                      <a:pt x="0" y="10"/>
                    </a:cubicBezTo>
                    <a:cubicBezTo>
                      <a:pt x="0" y="87"/>
                      <a:pt x="0" y="87"/>
                      <a:pt x="0" y="87"/>
                    </a:cubicBezTo>
                    <a:cubicBezTo>
                      <a:pt x="0" y="92"/>
                      <a:pt x="5" y="97"/>
                      <a:pt x="10" y="97"/>
                    </a:cubicBezTo>
                    <a:cubicBezTo>
                      <a:pt x="57" y="97"/>
                      <a:pt x="57" y="97"/>
                      <a:pt x="57" y="97"/>
                    </a:cubicBezTo>
                    <a:cubicBezTo>
                      <a:pt x="63" y="97"/>
                      <a:pt x="67" y="92"/>
                      <a:pt x="67" y="87"/>
                    </a:cubicBezTo>
                    <a:cubicBezTo>
                      <a:pt x="67" y="10"/>
                      <a:pt x="67" y="10"/>
                      <a:pt x="67" y="10"/>
                    </a:cubicBezTo>
                    <a:cubicBezTo>
                      <a:pt x="67" y="4"/>
                      <a:pt x="63" y="0"/>
                      <a:pt x="57" y="0"/>
                    </a:cubicBezTo>
                    <a:close/>
                    <a:moveTo>
                      <a:pt x="63" y="87"/>
                    </a:moveTo>
                    <a:cubicBezTo>
                      <a:pt x="63" y="90"/>
                      <a:pt x="60" y="92"/>
                      <a:pt x="57" y="92"/>
                    </a:cubicBezTo>
                    <a:cubicBezTo>
                      <a:pt x="10" y="92"/>
                      <a:pt x="10" y="92"/>
                      <a:pt x="10" y="92"/>
                    </a:cubicBezTo>
                    <a:cubicBezTo>
                      <a:pt x="7" y="92"/>
                      <a:pt x="5" y="90"/>
                      <a:pt x="5" y="87"/>
                    </a:cubicBezTo>
                    <a:cubicBezTo>
                      <a:pt x="5" y="76"/>
                      <a:pt x="5" y="76"/>
                      <a:pt x="5" y="76"/>
                    </a:cubicBezTo>
                    <a:cubicBezTo>
                      <a:pt x="63" y="76"/>
                      <a:pt x="63" y="76"/>
                      <a:pt x="63" y="76"/>
                    </a:cubicBezTo>
                    <a:lnTo>
                      <a:pt x="63" y="87"/>
                    </a:lnTo>
                    <a:close/>
                    <a:moveTo>
                      <a:pt x="63" y="20"/>
                    </a:moveTo>
                    <a:cubicBezTo>
                      <a:pt x="5" y="20"/>
                      <a:pt x="5" y="20"/>
                      <a:pt x="5" y="20"/>
                    </a:cubicBezTo>
                    <a:cubicBezTo>
                      <a:pt x="5" y="10"/>
                      <a:pt x="5" y="10"/>
                      <a:pt x="5" y="10"/>
                    </a:cubicBezTo>
                    <a:cubicBezTo>
                      <a:pt x="5" y="7"/>
                      <a:pt x="7" y="4"/>
                      <a:pt x="10" y="4"/>
                    </a:cubicBezTo>
                    <a:cubicBezTo>
                      <a:pt x="57" y="4"/>
                      <a:pt x="57" y="4"/>
                      <a:pt x="57" y="4"/>
                    </a:cubicBezTo>
                    <a:cubicBezTo>
                      <a:pt x="60" y="4"/>
                      <a:pt x="63" y="7"/>
                      <a:pt x="63" y="10"/>
                    </a:cubicBezTo>
                    <a:lnTo>
                      <a:pt x="63" y="20"/>
                    </a:lnTo>
                    <a:close/>
                    <a:moveTo>
                      <a:pt x="29" y="84"/>
                    </a:moveTo>
                    <a:cubicBezTo>
                      <a:pt x="29" y="82"/>
                      <a:pt x="31" y="80"/>
                      <a:pt x="34" y="80"/>
                    </a:cubicBezTo>
                    <a:cubicBezTo>
                      <a:pt x="36" y="80"/>
                      <a:pt x="38" y="82"/>
                      <a:pt x="38" y="84"/>
                    </a:cubicBezTo>
                    <a:cubicBezTo>
                      <a:pt x="38" y="87"/>
                      <a:pt x="36" y="89"/>
                      <a:pt x="34" y="89"/>
                    </a:cubicBezTo>
                    <a:cubicBezTo>
                      <a:pt x="31" y="89"/>
                      <a:pt x="29" y="87"/>
                      <a:pt x="29" y="84"/>
                    </a:cubicBezTo>
                    <a:close/>
                    <a:moveTo>
                      <a:pt x="26" y="10"/>
                    </a:moveTo>
                    <a:cubicBezTo>
                      <a:pt x="41" y="10"/>
                      <a:pt x="41" y="10"/>
                      <a:pt x="41" y="10"/>
                    </a:cubicBezTo>
                    <a:cubicBezTo>
                      <a:pt x="41" y="14"/>
                      <a:pt x="41" y="14"/>
                      <a:pt x="41" y="14"/>
                    </a:cubicBezTo>
                    <a:cubicBezTo>
                      <a:pt x="26" y="14"/>
                      <a:pt x="26" y="14"/>
                      <a:pt x="26" y="14"/>
                    </a:cubicBezTo>
                    <a:lnTo>
                      <a:pt x="26" y="1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 name="Freeform 126"/>
              <p:cNvSpPr>
                <a:spLocks noEditPoints="1"/>
              </p:cNvSpPr>
              <p:nvPr userDrawn="1"/>
            </p:nvSpPr>
            <p:spPr bwMode="auto">
              <a:xfrm>
                <a:off x="791" y="3109"/>
                <a:ext cx="113" cy="164"/>
              </a:xfrm>
              <a:custGeom>
                <a:avLst/>
                <a:gdLst>
                  <a:gd name="T0" fmla="*/ 57 w 67"/>
                  <a:gd name="T1" fmla="*/ 0 h 97"/>
                  <a:gd name="T2" fmla="*/ 10 w 67"/>
                  <a:gd name="T3" fmla="*/ 0 h 97"/>
                  <a:gd name="T4" fmla="*/ 0 w 67"/>
                  <a:gd name="T5" fmla="*/ 10 h 97"/>
                  <a:gd name="T6" fmla="*/ 0 w 67"/>
                  <a:gd name="T7" fmla="*/ 87 h 97"/>
                  <a:gd name="T8" fmla="*/ 10 w 67"/>
                  <a:gd name="T9" fmla="*/ 97 h 97"/>
                  <a:gd name="T10" fmla="*/ 57 w 67"/>
                  <a:gd name="T11" fmla="*/ 97 h 97"/>
                  <a:gd name="T12" fmla="*/ 67 w 67"/>
                  <a:gd name="T13" fmla="*/ 87 h 97"/>
                  <a:gd name="T14" fmla="*/ 67 w 67"/>
                  <a:gd name="T15" fmla="*/ 10 h 97"/>
                  <a:gd name="T16" fmla="*/ 57 w 67"/>
                  <a:gd name="T17" fmla="*/ 0 h 97"/>
                  <a:gd name="T18" fmla="*/ 63 w 67"/>
                  <a:gd name="T19" fmla="*/ 87 h 97"/>
                  <a:gd name="T20" fmla="*/ 57 w 67"/>
                  <a:gd name="T21" fmla="*/ 93 h 97"/>
                  <a:gd name="T22" fmla="*/ 10 w 67"/>
                  <a:gd name="T23" fmla="*/ 93 h 97"/>
                  <a:gd name="T24" fmla="*/ 4 w 67"/>
                  <a:gd name="T25" fmla="*/ 87 h 97"/>
                  <a:gd name="T26" fmla="*/ 4 w 67"/>
                  <a:gd name="T27" fmla="*/ 76 h 97"/>
                  <a:gd name="T28" fmla="*/ 63 w 67"/>
                  <a:gd name="T29" fmla="*/ 76 h 97"/>
                  <a:gd name="T30" fmla="*/ 63 w 67"/>
                  <a:gd name="T31" fmla="*/ 87 h 97"/>
                  <a:gd name="T32" fmla="*/ 63 w 67"/>
                  <a:gd name="T33" fmla="*/ 20 h 97"/>
                  <a:gd name="T34" fmla="*/ 4 w 67"/>
                  <a:gd name="T35" fmla="*/ 20 h 97"/>
                  <a:gd name="T36" fmla="*/ 4 w 67"/>
                  <a:gd name="T37" fmla="*/ 10 h 97"/>
                  <a:gd name="T38" fmla="*/ 10 w 67"/>
                  <a:gd name="T39" fmla="*/ 4 h 97"/>
                  <a:gd name="T40" fmla="*/ 57 w 67"/>
                  <a:gd name="T41" fmla="*/ 4 h 97"/>
                  <a:gd name="T42" fmla="*/ 63 w 67"/>
                  <a:gd name="T43" fmla="*/ 10 h 97"/>
                  <a:gd name="T44" fmla="*/ 63 w 67"/>
                  <a:gd name="T45" fmla="*/ 20 h 97"/>
                  <a:gd name="T46" fmla="*/ 29 w 67"/>
                  <a:gd name="T47" fmla="*/ 84 h 97"/>
                  <a:gd name="T48" fmla="*/ 33 w 67"/>
                  <a:gd name="T49" fmla="*/ 80 h 97"/>
                  <a:gd name="T50" fmla="*/ 38 w 67"/>
                  <a:gd name="T51" fmla="*/ 84 h 97"/>
                  <a:gd name="T52" fmla="*/ 33 w 67"/>
                  <a:gd name="T53" fmla="*/ 89 h 97"/>
                  <a:gd name="T54" fmla="*/ 29 w 67"/>
                  <a:gd name="T55" fmla="*/ 84 h 97"/>
                  <a:gd name="T56" fmla="*/ 26 w 67"/>
                  <a:gd name="T57" fmla="*/ 10 h 97"/>
                  <a:gd name="T58" fmla="*/ 41 w 67"/>
                  <a:gd name="T59" fmla="*/ 10 h 97"/>
                  <a:gd name="T60" fmla="*/ 41 w 67"/>
                  <a:gd name="T61" fmla="*/ 14 h 97"/>
                  <a:gd name="T62" fmla="*/ 26 w 67"/>
                  <a:gd name="T63" fmla="*/ 14 h 97"/>
                  <a:gd name="T64" fmla="*/ 26 w 67"/>
                  <a:gd name="T65" fmla="*/ 1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97">
                    <a:moveTo>
                      <a:pt x="57" y="0"/>
                    </a:moveTo>
                    <a:cubicBezTo>
                      <a:pt x="10" y="0"/>
                      <a:pt x="10" y="0"/>
                      <a:pt x="10" y="0"/>
                    </a:cubicBezTo>
                    <a:cubicBezTo>
                      <a:pt x="5" y="0"/>
                      <a:pt x="0" y="4"/>
                      <a:pt x="0" y="10"/>
                    </a:cubicBezTo>
                    <a:cubicBezTo>
                      <a:pt x="0" y="87"/>
                      <a:pt x="0" y="87"/>
                      <a:pt x="0" y="87"/>
                    </a:cubicBezTo>
                    <a:cubicBezTo>
                      <a:pt x="0" y="92"/>
                      <a:pt x="5" y="97"/>
                      <a:pt x="10" y="97"/>
                    </a:cubicBezTo>
                    <a:cubicBezTo>
                      <a:pt x="57" y="97"/>
                      <a:pt x="57" y="97"/>
                      <a:pt x="57" y="97"/>
                    </a:cubicBezTo>
                    <a:cubicBezTo>
                      <a:pt x="62" y="97"/>
                      <a:pt x="67" y="92"/>
                      <a:pt x="67" y="87"/>
                    </a:cubicBezTo>
                    <a:cubicBezTo>
                      <a:pt x="67" y="10"/>
                      <a:pt x="67" y="10"/>
                      <a:pt x="67" y="10"/>
                    </a:cubicBezTo>
                    <a:cubicBezTo>
                      <a:pt x="67" y="4"/>
                      <a:pt x="62" y="0"/>
                      <a:pt x="57" y="0"/>
                    </a:cubicBezTo>
                    <a:close/>
                    <a:moveTo>
                      <a:pt x="63" y="87"/>
                    </a:moveTo>
                    <a:cubicBezTo>
                      <a:pt x="63" y="90"/>
                      <a:pt x="60" y="93"/>
                      <a:pt x="57" y="93"/>
                    </a:cubicBezTo>
                    <a:cubicBezTo>
                      <a:pt x="10" y="93"/>
                      <a:pt x="10" y="93"/>
                      <a:pt x="10" y="93"/>
                    </a:cubicBezTo>
                    <a:cubicBezTo>
                      <a:pt x="7" y="93"/>
                      <a:pt x="4" y="90"/>
                      <a:pt x="4" y="87"/>
                    </a:cubicBezTo>
                    <a:cubicBezTo>
                      <a:pt x="4" y="76"/>
                      <a:pt x="4" y="76"/>
                      <a:pt x="4" y="76"/>
                    </a:cubicBezTo>
                    <a:cubicBezTo>
                      <a:pt x="63" y="76"/>
                      <a:pt x="63" y="76"/>
                      <a:pt x="63" y="76"/>
                    </a:cubicBezTo>
                    <a:lnTo>
                      <a:pt x="63" y="87"/>
                    </a:lnTo>
                    <a:close/>
                    <a:moveTo>
                      <a:pt x="63" y="20"/>
                    </a:moveTo>
                    <a:cubicBezTo>
                      <a:pt x="4" y="20"/>
                      <a:pt x="4" y="20"/>
                      <a:pt x="4" y="20"/>
                    </a:cubicBezTo>
                    <a:cubicBezTo>
                      <a:pt x="4" y="10"/>
                      <a:pt x="4" y="10"/>
                      <a:pt x="4" y="10"/>
                    </a:cubicBezTo>
                    <a:cubicBezTo>
                      <a:pt x="4" y="7"/>
                      <a:pt x="7" y="4"/>
                      <a:pt x="10" y="4"/>
                    </a:cubicBezTo>
                    <a:cubicBezTo>
                      <a:pt x="57" y="4"/>
                      <a:pt x="57" y="4"/>
                      <a:pt x="57" y="4"/>
                    </a:cubicBezTo>
                    <a:cubicBezTo>
                      <a:pt x="60" y="4"/>
                      <a:pt x="63" y="7"/>
                      <a:pt x="63" y="10"/>
                    </a:cubicBezTo>
                    <a:lnTo>
                      <a:pt x="63" y="20"/>
                    </a:lnTo>
                    <a:close/>
                    <a:moveTo>
                      <a:pt x="29" y="84"/>
                    </a:moveTo>
                    <a:cubicBezTo>
                      <a:pt x="29" y="82"/>
                      <a:pt x="31" y="80"/>
                      <a:pt x="33" y="80"/>
                    </a:cubicBezTo>
                    <a:cubicBezTo>
                      <a:pt x="36" y="80"/>
                      <a:pt x="38" y="82"/>
                      <a:pt x="38" y="84"/>
                    </a:cubicBezTo>
                    <a:cubicBezTo>
                      <a:pt x="38" y="87"/>
                      <a:pt x="36" y="89"/>
                      <a:pt x="33" y="89"/>
                    </a:cubicBezTo>
                    <a:cubicBezTo>
                      <a:pt x="31" y="89"/>
                      <a:pt x="29" y="87"/>
                      <a:pt x="29" y="84"/>
                    </a:cubicBezTo>
                    <a:close/>
                    <a:moveTo>
                      <a:pt x="26" y="10"/>
                    </a:moveTo>
                    <a:cubicBezTo>
                      <a:pt x="41" y="10"/>
                      <a:pt x="41" y="10"/>
                      <a:pt x="41" y="10"/>
                    </a:cubicBezTo>
                    <a:cubicBezTo>
                      <a:pt x="41" y="14"/>
                      <a:pt x="41" y="14"/>
                      <a:pt x="41" y="14"/>
                    </a:cubicBezTo>
                    <a:cubicBezTo>
                      <a:pt x="26" y="14"/>
                      <a:pt x="26" y="14"/>
                      <a:pt x="26" y="14"/>
                    </a:cubicBezTo>
                    <a:lnTo>
                      <a:pt x="26" y="1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 name="Freeform 127"/>
              <p:cNvSpPr>
                <a:spLocks noEditPoints="1"/>
              </p:cNvSpPr>
              <p:nvPr userDrawn="1"/>
            </p:nvSpPr>
            <p:spPr bwMode="auto">
              <a:xfrm>
                <a:off x="4299" y="776"/>
                <a:ext cx="150" cy="155"/>
              </a:xfrm>
              <a:custGeom>
                <a:avLst/>
                <a:gdLst>
                  <a:gd name="T0" fmla="*/ 88 w 89"/>
                  <a:gd name="T1" fmla="*/ 83 h 92"/>
                  <a:gd name="T2" fmla="*/ 62 w 89"/>
                  <a:gd name="T3" fmla="*/ 27 h 92"/>
                  <a:gd name="T4" fmla="*/ 62 w 89"/>
                  <a:gd name="T5" fmla="*/ 4 h 92"/>
                  <a:gd name="T6" fmla="*/ 64 w 89"/>
                  <a:gd name="T7" fmla="*/ 4 h 92"/>
                  <a:gd name="T8" fmla="*/ 64 w 89"/>
                  <a:gd name="T9" fmla="*/ 0 h 92"/>
                  <a:gd name="T10" fmla="*/ 24 w 89"/>
                  <a:gd name="T11" fmla="*/ 0 h 92"/>
                  <a:gd name="T12" fmla="*/ 24 w 89"/>
                  <a:gd name="T13" fmla="*/ 4 h 92"/>
                  <a:gd name="T14" fmla="*/ 27 w 89"/>
                  <a:gd name="T15" fmla="*/ 4 h 92"/>
                  <a:gd name="T16" fmla="*/ 27 w 89"/>
                  <a:gd name="T17" fmla="*/ 27 h 92"/>
                  <a:gd name="T18" fmla="*/ 1 w 89"/>
                  <a:gd name="T19" fmla="*/ 83 h 92"/>
                  <a:gd name="T20" fmla="*/ 2 w 89"/>
                  <a:gd name="T21" fmla="*/ 89 h 92"/>
                  <a:gd name="T22" fmla="*/ 7 w 89"/>
                  <a:gd name="T23" fmla="*/ 92 h 92"/>
                  <a:gd name="T24" fmla="*/ 82 w 89"/>
                  <a:gd name="T25" fmla="*/ 92 h 92"/>
                  <a:gd name="T26" fmla="*/ 87 w 89"/>
                  <a:gd name="T27" fmla="*/ 89 h 92"/>
                  <a:gd name="T28" fmla="*/ 88 w 89"/>
                  <a:gd name="T29" fmla="*/ 83 h 92"/>
                  <a:gd name="T30" fmla="*/ 55 w 89"/>
                  <a:gd name="T31" fmla="*/ 78 h 92"/>
                  <a:gd name="T32" fmla="*/ 51 w 89"/>
                  <a:gd name="T33" fmla="*/ 74 h 92"/>
                  <a:gd name="T34" fmla="*/ 55 w 89"/>
                  <a:gd name="T35" fmla="*/ 70 h 92"/>
                  <a:gd name="T36" fmla="*/ 59 w 89"/>
                  <a:gd name="T37" fmla="*/ 74 h 92"/>
                  <a:gd name="T38" fmla="*/ 55 w 89"/>
                  <a:gd name="T39" fmla="*/ 78 h 92"/>
                  <a:gd name="T40" fmla="*/ 51 w 89"/>
                  <a:gd name="T41" fmla="*/ 61 h 92"/>
                  <a:gd name="T42" fmla="*/ 40 w 89"/>
                  <a:gd name="T43" fmla="*/ 72 h 92"/>
                  <a:gd name="T44" fmla="*/ 29 w 89"/>
                  <a:gd name="T45" fmla="*/ 61 h 92"/>
                  <a:gd name="T46" fmla="*/ 15 w 89"/>
                  <a:gd name="T47" fmla="*/ 61 h 92"/>
                  <a:gd name="T48" fmla="*/ 31 w 89"/>
                  <a:gd name="T49" fmla="*/ 28 h 92"/>
                  <a:gd name="T50" fmla="*/ 31 w 89"/>
                  <a:gd name="T51" fmla="*/ 4 h 92"/>
                  <a:gd name="T52" fmla="*/ 58 w 89"/>
                  <a:gd name="T53" fmla="*/ 4 h 92"/>
                  <a:gd name="T54" fmla="*/ 58 w 89"/>
                  <a:gd name="T55" fmla="*/ 27 h 92"/>
                  <a:gd name="T56" fmla="*/ 43 w 89"/>
                  <a:gd name="T57" fmla="*/ 27 h 92"/>
                  <a:gd name="T58" fmla="*/ 43 w 89"/>
                  <a:gd name="T59" fmla="*/ 31 h 92"/>
                  <a:gd name="T60" fmla="*/ 59 w 89"/>
                  <a:gd name="T61" fmla="*/ 31 h 92"/>
                  <a:gd name="T62" fmla="*/ 61 w 89"/>
                  <a:gd name="T63" fmla="*/ 35 h 92"/>
                  <a:gd name="T64" fmla="*/ 47 w 89"/>
                  <a:gd name="T65" fmla="*/ 35 h 92"/>
                  <a:gd name="T66" fmla="*/ 47 w 89"/>
                  <a:gd name="T67" fmla="*/ 40 h 92"/>
                  <a:gd name="T68" fmla="*/ 63 w 89"/>
                  <a:gd name="T69" fmla="*/ 40 h 92"/>
                  <a:gd name="T70" fmla="*/ 63 w 89"/>
                  <a:gd name="T71" fmla="*/ 39 h 92"/>
                  <a:gd name="T72" fmla="*/ 65 w 89"/>
                  <a:gd name="T73" fmla="*/ 44 h 92"/>
                  <a:gd name="T74" fmla="*/ 50 w 89"/>
                  <a:gd name="T75" fmla="*/ 44 h 92"/>
                  <a:gd name="T76" fmla="*/ 50 w 89"/>
                  <a:gd name="T77" fmla="*/ 48 h 92"/>
                  <a:gd name="T78" fmla="*/ 67 w 89"/>
                  <a:gd name="T79" fmla="*/ 48 h 92"/>
                  <a:gd name="T80" fmla="*/ 67 w 89"/>
                  <a:gd name="T81" fmla="*/ 48 h 92"/>
                  <a:gd name="T82" fmla="*/ 73 w 89"/>
                  <a:gd name="T83" fmla="*/ 61 h 92"/>
                  <a:gd name="T84" fmla="*/ 51 w 89"/>
                  <a:gd name="T85" fmla="*/ 61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9" h="92">
                    <a:moveTo>
                      <a:pt x="88" y="83"/>
                    </a:moveTo>
                    <a:cubicBezTo>
                      <a:pt x="62" y="27"/>
                      <a:pt x="62" y="27"/>
                      <a:pt x="62" y="27"/>
                    </a:cubicBezTo>
                    <a:cubicBezTo>
                      <a:pt x="62" y="25"/>
                      <a:pt x="62" y="13"/>
                      <a:pt x="62" y="4"/>
                    </a:cubicBezTo>
                    <a:cubicBezTo>
                      <a:pt x="64" y="4"/>
                      <a:pt x="64" y="4"/>
                      <a:pt x="64" y="4"/>
                    </a:cubicBezTo>
                    <a:cubicBezTo>
                      <a:pt x="64" y="0"/>
                      <a:pt x="64" y="0"/>
                      <a:pt x="64" y="0"/>
                    </a:cubicBezTo>
                    <a:cubicBezTo>
                      <a:pt x="24" y="0"/>
                      <a:pt x="24" y="0"/>
                      <a:pt x="24" y="0"/>
                    </a:cubicBezTo>
                    <a:cubicBezTo>
                      <a:pt x="24" y="4"/>
                      <a:pt x="24" y="4"/>
                      <a:pt x="24" y="4"/>
                    </a:cubicBezTo>
                    <a:cubicBezTo>
                      <a:pt x="27" y="4"/>
                      <a:pt x="27" y="4"/>
                      <a:pt x="27" y="4"/>
                    </a:cubicBezTo>
                    <a:cubicBezTo>
                      <a:pt x="27" y="27"/>
                      <a:pt x="27" y="27"/>
                      <a:pt x="27" y="27"/>
                    </a:cubicBezTo>
                    <a:cubicBezTo>
                      <a:pt x="1" y="83"/>
                      <a:pt x="1" y="83"/>
                      <a:pt x="1" y="83"/>
                    </a:cubicBezTo>
                    <a:cubicBezTo>
                      <a:pt x="0" y="85"/>
                      <a:pt x="0" y="87"/>
                      <a:pt x="2" y="89"/>
                    </a:cubicBezTo>
                    <a:cubicBezTo>
                      <a:pt x="3" y="91"/>
                      <a:pt x="5" y="92"/>
                      <a:pt x="7" y="92"/>
                    </a:cubicBezTo>
                    <a:cubicBezTo>
                      <a:pt x="82" y="92"/>
                      <a:pt x="82" y="92"/>
                      <a:pt x="82" y="92"/>
                    </a:cubicBezTo>
                    <a:cubicBezTo>
                      <a:pt x="84" y="92"/>
                      <a:pt x="86" y="91"/>
                      <a:pt x="87" y="89"/>
                    </a:cubicBezTo>
                    <a:cubicBezTo>
                      <a:pt x="88" y="87"/>
                      <a:pt x="89" y="85"/>
                      <a:pt x="88" y="83"/>
                    </a:cubicBezTo>
                    <a:close/>
                    <a:moveTo>
                      <a:pt x="55" y="78"/>
                    </a:moveTo>
                    <a:cubicBezTo>
                      <a:pt x="53" y="78"/>
                      <a:pt x="51" y="76"/>
                      <a:pt x="51" y="74"/>
                    </a:cubicBezTo>
                    <a:cubicBezTo>
                      <a:pt x="51" y="72"/>
                      <a:pt x="53" y="70"/>
                      <a:pt x="55" y="70"/>
                    </a:cubicBezTo>
                    <a:cubicBezTo>
                      <a:pt x="58" y="70"/>
                      <a:pt x="59" y="72"/>
                      <a:pt x="59" y="74"/>
                    </a:cubicBezTo>
                    <a:cubicBezTo>
                      <a:pt x="59" y="76"/>
                      <a:pt x="58" y="78"/>
                      <a:pt x="55" y="78"/>
                    </a:cubicBezTo>
                    <a:close/>
                    <a:moveTo>
                      <a:pt x="51" y="61"/>
                    </a:moveTo>
                    <a:cubicBezTo>
                      <a:pt x="51" y="67"/>
                      <a:pt x="46" y="72"/>
                      <a:pt x="40" y="72"/>
                    </a:cubicBezTo>
                    <a:cubicBezTo>
                      <a:pt x="34" y="72"/>
                      <a:pt x="29" y="67"/>
                      <a:pt x="29" y="61"/>
                    </a:cubicBezTo>
                    <a:cubicBezTo>
                      <a:pt x="15" y="61"/>
                      <a:pt x="15" y="61"/>
                      <a:pt x="15" y="61"/>
                    </a:cubicBezTo>
                    <a:cubicBezTo>
                      <a:pt x="31" y="28"/>
                      <a:pt x="31" y="28"/>
                      <a:pt x="31" y="28"/>
                    </a:cubicBezTo>
                    <a:cubicBezTo>
                      <a:pt x="31" y="4"/>
                      <a:pt x="31" y="4"/>
                      <a:pt x="31" y="4"/>
                    </a:cubicBezTo>
                    <a:cubicBezTo>
                      <a:pt x="58" y="4"/>
                      <a:pt x="58" y="4"/>
                      <a:pt x="58" y="4"/>
                    </a:cubicBezTo>
                    <a:cubicBezTo>
                      <a:pt x="58" y="19"/>
                      <a:pt x="58" y="25"/>
                      <a:pt x="58" y="27"/>
                    </a:cubicBezTo>
                    <a:cubicBezTo>
                      <a:pt x="43" y="27"/>
                      <a:pt x="43" y="27"/>
                      <a:pt x="43" y="27"/>
                    </a:cubicBezTo>
                    <a:cubicBezTo>
                      <a:pt x="43" y="31"/>
                      <a:pt x="43" y="31"/>
                      <a:pt x="43" y="31"/>
                    </a:cubicBezTo>
                    <a:cubicBezTo>
                      <a:pt x="59" y="31"/>
                      <a:pt x="59" y="31"/>
                      <a:pt x="59" y="31"/>
                    </a:cubicBezTo>
                    <a:cubicBezTo>
                      <a:pt x="61" y="35"/>
                      <a:pt x="61" y="35"/>
                      <a:pt x="61" y="35"/>
                    </a:cubicBezTo>
                    <a:cubicBezTo>
                      <a:pt x="47" y="35"/>
                      <a:pt x="47" y="35"/>
                      <a:pt x="47" y="35"/>
                    </a:cubicBezTo>
                    <a:cubicBezTo>
                      <a:pt x="47" y="40"/>
                      <a:pt x="47" y="40"/>
                      <a:pt x="47" y="40"/>
                    </a:cubicBezTo>
                    <a:cubicBezTo>
                      <a:pt x="63" y="40"/>
                      <a:pt x="63" y="40"/>
                      <a:pt x="63" y="40"/>
                    </a:cubicBezTo>
                    <a:cubicBezTo>
                      <a:pt x="63" y="39"/>
                      <a:pt x="63" y="39"/>
                      <a:pt x="63" y="39"/>
                    </a:cubicBezTo>
                    <a:cubicBezTo>
                      <a:pt x="65" y="44"/>
                      <a:pt x="65" y="44"/>
                      <a:pt x="65" y="44"/>
                    </a:cubicBezTo>
                    <a:cubicBezTo>
                      <a:pt x="50" y="44"/>
                      <a:pt x="50" y="44"/>
                      <a:pt x="50" y="44"/>
                    </a:cubicBezTo>
                    <a:cubicBezTo>
                      <a:pt x="50" y="48"/>
                      <a:pt x="50" y="48"/>
                      <a:pt x="50" y="48"/>
                    </a:cubicBezTo>
                    <a:cubicBezTo>
                      <a:pt x="67" y="48"/>
                      <a:pt x="67" y="48"/>
                      <a:pt x="67" y="48"/>
                    </a:cubicBezTo>
                    <a:cubicBezTo>
                      <a:pt x="67" y="48"/>
                      <a:pt x="67" y="48"/>
                      <a:pt x="67" y="48"/>
                    </a:cubicBezTo>
                    <a:cubicBezTo>
                      <a:pt x="73" y="61"/>
                      <a:pt x="73" y="61"/>
                      <a:pt x="73" y="61"/>
                    </a:cubicBezTo>
                    <a:lnTo>
                      <a:pt x="51" y="61"/>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 name="Oval 128"/>
              <p:cNvSpPr>
                <a:spLocks noChangeArrowheads="1"/>
              </p:cNvSpPr>
              <p:nvPr userDrawn="1"/>
            </p:nvSpPr>
            <p:spPr bwMode="auto">
              <a:xfrm>
                <a:off x="4350" y="855"/>
                <a:ext cx="15" cy="16"/>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 name="Freeform 129"/>
              <p:cNvSpPr>
                <a:spLocks noEditPoints="1"/>
              </p:cNvSpPr>
              <p:nvPr userDrawn="1"/>
            </p:nvSpPr>
            <p:spPr bwMode="auto">
              <a:xfrm>
                <a:off x="4799" y="860"/>
                <a:ext cx="169" cy="73"/>
              </a:xfrm>
              <a:custGeom>
                <a:avLst/>
                <a:gdLst>
                  <a:gd name="T0" fmla="*/ 78 w 100"/>
                  <a:gd name="T1" fmla="*/ 33 h 43"/>
                  <a:gd name="T2" fmla="*/ 78 w 100"/>
                  <a:gd name="T3" fmla="*/ 33 h 43"/>
                  <a:gd name="T4" fmla="*/ 78 w 100"/>
                  <a:gd name="T5" fmla="*/ 0 h 43"/>
                  <a:gd name="T6" fmla="*/ 22 w 100"/>
                  <a:gd name="T7" fmla="*/ 0 h 43"/>
                  <a:gd name="T8" fmla="*/ 22 w 100"/>
                  <a:gd name="T9" fmla="*/ 33 h 43"/>
                  <a:gd name="T10" fmla="*/ 22 w 100"/>
                  <a:gd name="T11" fmla="*/ 33 h 43"/>
                  <a:gd name="T12" fmla="*/ 0 w 100"/>
                  <a:gd name="T13" fmla="*/ 33 h 43"/>
                  <a:gd name="T14" fmla="*/ 0 w 100"/>
                  <a:gd name="T15" fmla="*/ 43 h 43"/>
                  <a:gd name="T16" fmla="*/ 100 w 100"/>
                  <a:gd name="T17" fmla="*/ 43 h 43"/>
                  <a:gd name="T18" fmla="*/ 100 w 100"/>
                  <a:gd name="T19" fmla="*/ 33 h 43"/>
                  <a:gd name="T20" fmla="*/ 78 w 100"/>
                  <a:gd name="T21" fmla="*/ 33 h 43"/>
                  <a:gd name="T22" fmla="*/ 66 w 100"/>
                  <a:gd name="T23" fmla="*/ 28 h 43"/>
                  <a:gd name="T24" fmla="*/ 66 w 100"/>
                  <a:gd name="T25" fmla="*/ 28 h 43"/>
                  <a:gd name="T26" fmla="*/ 35 w 100"/>
                  <a:gd name="T27" fmla="*/ 28 h 43"/>
                  <a:gd name="T28" fmla="*/ 35 w 100"/>
                  <a:gd name="T29" fmla="*/ 28 h 43"/>
                  <a:gd name="T30" fmla="*/ 35 w 100"/>
                  <a:gd name="T31" fmla="*/ 10 h 43"/>
                  <a:gd name="T32" fmla="*/ 66 w 100"/>
                  <a:gd name="T33" fmla="*/ 10 h 43"/>
                  <a:gd name="T34" fmla="*/ 66 w 100"/>
                  <a:gd name="T35" fmla="*/ 28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0" h="43">
                    <a:moveTo>
                      <a:pt x="78" y="33"/>
                    </a:moveTo>
                    <a:cubicBezTo>
                      <a:pt x="78" y="33"/>
                      <a:pt x="78" y="33"/>
                      <a:pt x="78" y="33"/>
                    </a:cubicBezTo>
                    <a:cubicBezTo>
                      <a:pt x="78" y="0"/>
                      <a:pt x="78" y="0"/>
                      <a:pt x="78" y="0"/>
                    </a:cubicBezTo>
                    <a:cubicBezTo>
                      <a:pt x="22" y="0"/>
                      <a:pt x="22" y="0"/>
                      <a:pt x="22" y="0"/>
                    </a:cubicBezTo>
                    <a:cubicBezTo>
                      <a:pt x="22" y="33"/>
                      <a:pt x="22" y="33"/>
                      <a:pt x="22" y="33"/>
                    </a:cubicBezTo>
                    <a:cubicBezTo>
                      <a:pt x="22" y="33"/>
                      <a:pt x="22" y="33"/>
                      <a:pt x="22" y="33"/>
                    </a:cubicBezTo>
                    <a:cubicBezTo>
                      <a:pt x="0" y="33"/>
                      <a:pt x="0" y="33"/>
                      <a:pt x="0" y="33"/>
                    </a:cubicBezTo>
                    <a:cubicBezTo>
                      <a:pt x="0" y="43"/>
                      <a:pt x="0" y="43"/>
                      <a:pt x="0" y="43"/>
                    </a:cubicBezTo>
                    <a:cubicBezTo>
                      <a:pt x="100" y="43"/>
                      <a:pt x="100" y="43"/>
                      <a:pt x="100" y="43"/>
                    </a:cubicBezTo>
                    <a:cubicBezTo>
                      <a:pt x="100" y="33"/>
                      <a:pt x="100" y="33"/>
                      <a:pt x="100" y="33"/>
                    </a:cubicBezTo>
                    <a:lnTo>
                      <a:pt x="78" y="33"/>
                    </a:lnTo>
                    <a:close/>
                    <a:moveTo>
                      <a:pt x="66" y="28"/>
                    </a:moveTo>
                    <a:cubicBezTo>
                      <a:pt x="66" y="28"/>
                      <a:pt x="66" y="28"/>
                      <a:pt x="66" y="28"/>
                    </a:cubicBezTo>
                    <a:cubicBezTo>
                      <a:pt x="35" y="28"/>
                      <a:pt x="35" y="28"/>
                      <a:pt x="35" y="28"/>
                    </a:cubicBezTo>
                    <a:cubicBezTo>
                      <a:pt x="35" y="28"/>
                      <a:pt x="35" y="28"/>
                      <a:pt x="35" y="28"/>
                    </a:cubicBezTo>
                    <a:cubicBezTo>
                      <a:pt x="35" y="10"/>
                      <a:pt x="35" y="10"/>
                      <a:pt x="35" y="10"/>
                    </a:cubicBezTo>
                    <a:cubicBezTo>
                      <a:pt x="66" y="10"/>
                      <a:pt x="66" y="10"/>
                      <a:pt x="66" y="10"/>
                    </a:cubicBezTo>
                    <a:lnTo>
                      <a:pt x="66" y="28"/>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 name="Rectangle 130"/>
              <p:cNvSpPr>
                <a:spLocks noChangeArrowheads="1"/>
              </p:cNvSpPr>
              <p:nvPr userDrawn="1"/>
            </p:nvSpPr>
            <p:spPr bwMode="auto">
              <a:xfrm>
                <a:off x="4799" y="953"/>
                <a:ext cx="169" cy="12"/>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 name="Rectangle 131"/>
              <p:cNvSpPr>
                <a:spLocks noChangeArrowheads="1"/>
              </p:cNvSpPr>
              <p:nvPr userDrawn="1"/>
            </p:nvSpPr>
            <p:spPr bwMode="auto">
              <a:xfrm>
                <a:off x="4799" y="986"/>
                <a:ext cx="169" cy="1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 name="Rectangle 132"/>
              <p:cNvSpPr>
                <a:spLocks noChangeArrowheads="1"/>
              </p:cNvSpPr>
              <p:nvPr userDrawn="1"/>
            </p:nvSpPr>
            <p:spPr bwMode="auto">
              <a:xfrm>
                <a:off x="4799" y="1019"/>
                <a:ext cx="169" cy="1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 name="Freeform 133"/>
              <p:cNvSpPr>
                <a:spLocks noEditPoints="1"/>
              </p:cNvSpPr>
              <p:nvPr userDrawn="1"/>
            </p:nvSpPr>
            <p:spPr bwMode="auto">
              <a:xfrm>
                <a:off x="5172" y="1550"/>
                <a:ext cx="237" cy="137"/>
              </a:xfrm>
              <a:custGeom>
                <a:avLst/>
                <a:gdLst>
                  <a:gd name="T0" fmla="*/ 116 w 140"/>
                  <a:gd name="T1" fmla="*/ 22 h 81"/>
                  <a:gd name="T2" fmla="*/ 102 w 140"/>
                  <a:gd name="T3" fmla="*/ 9 h 81"/>
                  <a:gd name="T4" fmla="*/ 92 w 140"/>
                  <a:gd name="T5" fmla="*/ 7 h 81"/>
                  <a:gd name="T6" fmla="*/ 82 w 140"/>
                  <a:gd name="T7" fmla="*/ 9 h 81"/>
                  <a:gd name="T8" fmla="*/ 69 w 140"/>
                  <a:gd name="T9" fmla="*/ 5 h 81"/>
                  <a:gd name="T10" fmla="*/ 64 w 140"/>
                  <a:gd name="T11" fmla="*/ 6 h 81"/>
                  <a:gd name="T12" fmla="*/ 46 w 140"/>
                  <a:gd name="T13" fmla="*/ 0 h 81"/>
                  <a:gd name="T14" fmla="*/ 31 w 140"/>
                  <a:gd name="T15" fmla="*/ 3 h 81"/>
                  <a:gd name="T16" fmla="*/ 18 w 140"/>
                  <a:gd name="T17" fmla="*/ 28 h 81"/>
                  <a:gd name="T18" fmla="*/ 16 w 140"/>
                  <a:gd name="T19" fmla="*/ 31 h 81"/>
                  <a:gd name="T20" fmla="*/ 10 w 140"/>
                  <a:gd name="T21" fmla="*/ 34 h 81"/>
                  <a:gd name="T22" fmla="*/ 0 w 140"/>
                  <a:gd name="T23" fmla="*/ 56 h 81"/>
                  <a:gd name="T24" fmla="*/ 24 w 140"/>
                  <a:gd name="T25" fmla="*/ 81 h 81"/>
                  <a:gd name="T26" fmla="*/ 109 w 140"/>
                  <a:gd name="T27" fmla="*/ 81 h 81"/>
                  <a:gd name="T28" fmla="*/ 110 w 140"/>
                  <a:gd name="T29" fmla="*/ 81 h 81"/>
                  <a:gd name="T30" fmla="*/ 140 w 140"/>
                  <a:gd name="T31" fmla="*/ 51 h 81"/>
                  <a:gd name="T32" fmla="*/ 116 w 140"/>
                  <a:gd name="T33" fmla="*/ 22 h 81"/>
                  <a:gd name="T34" fmla="*/ 110 w 140"/>
                  <a:gd name="T35" fmla="*/ 76 h 81"/>
                  <a:gd name="T36" fmla="*/ 109 w 140"/>
                  <a:gd name="T37" fmla="*/ 76 h 81"/>
                  <a:gd name="T38" fmla="*/ 24 w 140"/>
                  <a:gd name="T39" fmla="*/ 76 h 81"/>
                  <a:gd name="T40" fmla="*/ 5 w 140"/>
                  <a:gd name="T41" fmla="*/ 56 h 81"/>
                  <a:gd name="T42" fmla="*/ 13 w 140"/>
                  <a:gd name="T43" fmla="*/ 38 h 81"/>
                  <a:gd name="T44" fmla="*/ 19 w 140"/>
                  <a:gd name="T45" fmla="*/ 35 h 81"/>
                  <a:gd name="T46" fmla="*/ 20 w 140"/>
                  <a:gd name="T47" fmla="*/ 35 h 81"/>
                  <a:gd name="T48" fmla="*/ 20 w 140"/>
                  <a:gd name="T49" fmla="*/ 34 h 81"/>
                  <a:gd name="T50" fmla="*/ 22 w 140"/>
                  <a:gd name="T51" fmla="*/ 31 h 81"/>
                  <a:gd name="T52" fmla="*/ 23 w 140"/>
                  <a:gd name="T53" fmla="*/ 30 h 81"/>
                  <a:gd name="T54" fmla="*/ 23 w 140"/>
                  <a:gd name="T55" fmla="*/ 29 h 81"/>
                  <a:gd name="T56" fmla="*/ 34 w 140"/>
                  <a:gd name="T57" fmla="*/ 8 h 81"/>
                  <a:gd name="T58" fmla="*/ 46 w 140"/>
                  <a:gd name="T59" fmla="*/ 5 h 81"/>
                  <a:gd name="T60" fmla="*/ 61 w 140"/>
                  <a:gd name="T61" fmla="*/ 11 h 81"/>
                  <a:gd name="T62" fmla="*/ 63 w 140"/>
                  <a:gd name="T63" fmla="*/ 12 h 81"/>
                  <a:gd name="T64" fmla="*/ 64 w 140"/>
                  <a:gd name="T65" fmla="*/ 11 h 81"/>
                  <a:gd name="T66" fmla="*/ 80 w 140"/>
                  <a:gd name="T67" fmla="*/ 14 h 81"/>
                  <a:gd name="T68" fmla="*/ 81 w 140"/>
                  <a:gd name="T69" fmla="*/ 15 h 81"/>
                  <a:gd name="T70" fmla="*/ 83 w 140"/>
                  <a:gd name="T71" fmla="*/ 14 h 81"/>
                  <a:gd name="T72" fmla="*/ 92 w 140"/>
                  <a:gd name="T73" fmla="*/ 12 h 81"/>
                  <a:gd name="T74" fmla="*/ 100 w 140"/>
                  <a:gd name="T75" fmla="*/ 14 h 81"/>
                  <a:gd name="T76" fmla="*/ 111 w 140"/>
                  <a:gd name="T77" fmla="*/ 25 h 81"/>
                  <a:gd name="T78" fmla="*/ 112 w 140"/>
                  <a:gd name="T79" fmla="*/ 27 h 81"/>
                  <a:gd name="T80" fmla="*/ 113 w 140"/>
                  <a:gd name="T81" fmla="*/ 27 h 81"/>
                  <a:gd name="T82" fmla="*/ 135 w 140"/>
                  <a:gd name="T83" fmla="*/ 51 h 81"/>
                  <a:gd name="T84" fmla="*/ 110 w 140"/>
                  <a:gd name="T85" fmla="*/ 76 h 81"/>
                  <a:gd name="T86" fmla="*/ 51 w 140"/>
                  <a:gd name="T87" fmla="*/ 48 h 81"/>
                  <a:gd name="T88" fmla="*/ 43 w 140"/>
                  <a:gd name="T89" fmla="*/ 55 h 81"/>
                  <a:gd name="T90" fmla="*/ 36 w 140"/>
                  <a:gd name="T91" fmla="*/ 48 h 81"/>
                  <a:gd name="T92" fmla="*/ 43 w 140"/>
                  <a:gd name="T93" fmla="*/ 41 h 81"/>
                  <a:gd name="T94" fmla="*/ 51 w 140"/>
                  <a:gd name="T95" fmla="*/ 48 h 81"/>
                  <a:gd name="T96" fmla="*/ 82 w 140"/>
                  <a:gd name="T97" fmla="*/ 48 h 81"/>
                  <a:gd name="T98" fmla="*/ 70 w 140"/>
                  <a:gd name="T99" fmla="*/ 59 h 81"/>
                  <a:gd name="T100" fmla="*/ 59 w 140"/>
                  <a:gd name="T101" fmla="*/ 48 h 81"/>
                  <a:gd name="T102" fmla="*/ 70 w 140"/>
                  <a:gd name="T103" fmla="*/ 36 h 81"/>
                  <a:gd name="T104" fmla="*/ 82 w 140"/>
                  <a:gd name="T105" fmla="*/ 48 h 81"/>
                  <a:gd name="T106" fmla="*/ 104 w 140"/>
                  <a:gd name="T107" fmla="*/ 48 h 81"/>
                  <a:gd name="T108" fmla="*/ 97 w 140"/>
                  <a:gd name="T109" fmla="*/ 55 h 81"/>
                  <a:gd name="T110" fmla="*/ 90 w 140"/>
                  <a:gd name="T111" fmla="*/ 48 h 81"/>
                  <a:gd name="T112" fmla="*/ 97 w 140"/>
                  <a:gd name="T113" fmla="*/ 41 h 81"/>
                  <a:gd name="T114" fmla="*/ 104 w 140"/>
                  <a:gd name="T115" fmla="*/ 48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0" h="81">
                    <a:moveTo>
                      <a:pt x="116" y="22"/>
                    </a:moveTo>
                    <a:cubicBezTo>
                      <a:pt x="114" y="17"/>
                      <a:pt x="110" y="12"/>
                      <a:pt x="102" y="9"/>
                    </a:cubicBezTo>
                    <a:cubicBezTo>
                      <a:pt x="101" y="8"/>
                      <a:pt x="97" y="7"/>
                      <a:pt x="92" y="7"/>
                    </a:cubicBezTo>
                    <a:cubicBezTo>
                      <a:pt x="88" y="7"/>
                      <a:pt x="85" y="8"/>
                      <a:pt x="82" y="9"/>
                    </a:cubicBezTo>
                    <a:cubicBezTo>
                      <a:pt x="79" y="7"/>
                      <a:pt x="75" y="5"/>
                      <a:pt x="69" y="5"/>
                    </a:cubicBezTo>
                    <a:cubicBezTo>
                      <a:pt x="68" y="5"/>
                      <a:pt x="66" y="6"/>
                      <a:pt x="64" y="6"/>
                    </a:cubicBezTo>
                    <a:cubicBezTo>
                      <a:pt x="61" y="3"/>
                      <a:pt x="55" y="0"/>
                      <a:pt x="46" y="0"/>
                    </a:cubicBezTo>
                    <a:cubicBezTo>
                      <a:pt x="41" y="0"/>
                      <a:pt x="37" y="1"/>
                      <a:pt x="31" y="3"/>
                    </a:cubicBezTo>
                    <a:cubicBezTo>
                      <a:pt x="31" y="4"/>
                      <a:pt x="18" y="11"/>
                      <a:pt x="18" y="28"/>
                    </a:cubicBezTo>
                    <a:cubicBezTo>
                      <a:pt x="17" y="29"/>
                      <a:pt x="17" y="30"/>
                      <a:pt x="16" y="31"/>
                    </a:cubicBezTo>
                    <a:cubicBezTo>
                      <a:pt x="14" y="31"/>
                      <a:pt x="12" y="33"/>
                      <a:pt x="10" y="34"/>
                    </a:cubicBezTo>
                    <a:cubicBezTo>
                      <a:pt x="5" y="38"/>
                      <a:pt x="0" y="45"/>
                      <a:pt x="0" y="56"/>
                    </a:cubicBezTo>
                    <a:cubicBezTo>
                      <a:pt x="0" y="73"/>
                      <a:pt x="15" y="80"/>
                      <a:pt x="24" y="81"/>
                    </a:cubicBezTo>
                    <a:cubicBezTo>
                      <a:pt x="109" y="81"/>
                      <a:pt x="109" y="81"/>
                      <a:pt x="109" y="81"/>
                    </a:cubicBezTo>
                    <a:cubicBezTo>
                      <a:pt x="109" y="81"/>
                      <a:pt x="110" y="81"/>
                      <a:pt x="110" y="81"/>
                    </a:cubicBezTo>
                    <a:cubicBezTo>
                      <a:pt x="127" y="81"/>
                      <a:pt x="140" y="67"/>
                      <a:pt x="140" y="51"/>
                    </a:cubicBezTo>
                    <a:cubicBezTo>
                      <a:pt x="140" y="37"/>
                      <a:pt x="130" y="24"/>
                      <a:pt x="116" y="22"/>
                    </a:cubicBezTo>
                    <a:close/>
                    <a:moveTo>
                      <a:pt x="110" y="76"/>
                    </a:moveTo>
                    <a:cubicBezTo>
                      <a:pt x="110" y="76"/>
                      <a:pt x="109" y="76"/>
                      <a:pt x="109" y="76"/>
                    </a:cubicBezTo>
                    <a:cubicBezTo>
                      <a:pt x="24" y="76"/>
                      <a:pt x="24" y="76"/>
                      <a:pt x="24" y="76"/>
                    </a:cubicBezTo>
                    <a:cubicBezTo>
                      <a:pt x="19" y="75"/>
                      <a:pt x="5" y="71"/>
                      <a:pt x="5" y="56"/>
                    </a:cubicBezTo>
                    <a:cubicBezTo>
                      <a:pt x="5" y="47"/>
                      <a:pt x="9" y="41"/>
                      <a:pt x="13" y="38"/>
                    </a:cubicBezTo>
                    <a:cubicBezTo>
                      <a:pt x="15" y="37"/>
                      <a:pt x="17" y="36"/>
                      <a:pt x="19" y="35"/>
                    </a:cubicBezTo>
                    <a:cubicBezTo>
                      <a:pt x="20" y="35"/>
                      <a:pt x="20" y="35"/>
                      <a:pt x="20" y="35"/>
                    </a:cubicBezTo>
                    <a:cubicBezTo>
                      <a:pt x="20" y="34"/>
                      <a:pt x="20" y="34"/>
                      <a:pt x="20" y="34"/>
                    </a:cubicBezTo>
                    <a:cubicBezTo>
                      <a:pt x="21" y="33"/>
                      <a:pt x="21" y="32"/>
                      <a:pt x="22" y="31"/>
                    </a:cubicBezTo>
                    <a:cubicBezTo>
                      <a:pt x="23" y="30"/>
                      <a:pt x="23" y="30"/>
                      <a:pt x="23" y="30"/>
                    </a:cubicBezTo>
                    <a:cubicBezTo>
                      <a:pt x="23" y="29"/>
                      <a:pt x="23" y="29"/>
                      <a:pt x="23" y="29"/>
                    </a:cubicBezTo>
                    <a:cubicBezTo>
                      <a:pt x="22" y="14"/>
                      <a:pt x="33" y="8"/>
                      <a:pt x="34" y="8"/>
                    </a:cubicBezTo>
                    <a:cubicBezTo>
                      <a:pt x="38" y="6"/>
                      <a:pt x="42" y="5"/>
                      <a:pt x="46" y="5"/>
                    </a:cubicBezTo>
                    <a:cubicBezTo>
                      <a:pt x="53" y="5"/>
                      <a:pt x="58" y="8"/>
                      <a:pt x="61" y="11"/>
                    </a:cubicBezTo>
                    <a:cubicBezTo>
                      <a:pt x="63" y="12"/>
                      <a:pt x="63" y="12"/>
                      <a:pt x="63" y="12"/>
                    </a:cubicBezTo>
                    <a:cubicBezTo>
                      <a:pt x="64" y="11"/>
                      <a:pt x="64" y="11"/>
                      <a:pt x="64" y="11"/>
                    </a:cubicBezTo>
                    <a:cubicBezTo>
                      <a:pt x="70" y="10"/>
                      <a:pt x="76" y="11"/>
                      <a:pt x="80" y="14"/>
                    </a:cubicBezTo>
                    <a:cubicBezTo>
                      <a:pt x="81" y="15"/>
                      <a:pt x="81" y="15"/>
                      <a:pt x="81" y="15"/>
                    </a:cubicBezTo>
                    <a:cubicBezTo>
                      <a:pt x="83" y="14"/>
                      <a:pt x="83" y="14"/>
                      <a:pt x="83" y="14"/>
                    </a:cubicBezTo>
                    <a:cubicBezTo>
                      <a:pt x="85" y="13"/>
                      <a:pt x="89" y="12"/>
                      <a:pt x="92" y="12"/>
                    </a:cubicBezTo>
                    <a:cubicBezTo>
                      <a:pt x="96" y="12"/>
                      <a:pt x="100" y="13"/>
                      <a:pt x="100" y="14"/>
                    </a:cubicBezTo>
                    <a:cubicBezTo>
                      <a:pt x="106" y="16"/>
                      <a:pt x="109" y="20"/>
                      <a:pt x="111" y="25"/>
                    </a:cubicBezTo>
                    <a:cubicBezTo>
                      <a:pt x="112" y="27"/>
                      <a:pt x="112" y="27"/>
                      <a:pt x="112" y="27"/>
                    </a:cubicBezTo>
                    <a:cubicBezTo>
                      <a:pt x="113" y="27"/>
                      <a:pt x="113" y="27"/>
                      <a:pt x="113" y="27"/>
                    </a:cubicBezTo>
                    <a:cubicBezTo>
                      <a:pt x="126" y="28"/>
                      <a:pt x="135" y="39"/>
                      <a:pt x="135" y="51"/>
                    </a:cubicBezTo>
                    <a:cubicBezTo>
                      <a:pt x="135" y="65"/>
                      <a:pt x="124" y="76"/>
                      <a:pt x="110" y="76"/>
                    </a:cubicBezTo>
                    <a:close/>
                    <a:moveTo>
                      <a:pt x="51" y="48"/>
                    </a:moveTo>
                    <a:cubicBezTo>
                      <a:pt x="51" y="52"/>
                      <a:pt x="47" y="55"/>
                      <a:pt x="43" y="55"/>
                    </a:cubicBezTo>
                    <a:cubicBezTo>
                      <a:pt x="39" y="55"/>
                      <a:pt x="36" y="52"/>
                      <a:pt x="36" y="48"/>
                    </a:cubicBezTo>
                    <a:cubicBezTo>
                      <a:pt x="36" y="44"/>
                      <a:pt x="39" y="41"/>
                      <a:pt x="43" y="41"/>
                    </a:cubicBezTo>
                    <a:cubicBezTo>
                      <a:pt x="47" y="41"/>
                      <a:pt x="51" y="44"/>
                      <a:pt x="51" y="48"/>
                    </a:cubicBezTo>
                    <a:close/>
                    <a:moveTo>
                      <a:pt x="82" y="48"/>
                    </a:moveTo>
                    <a:cubicBezTo>
                      <a:pt x="82" y="54"/>
                      <a:pt x="76" y="59"/>
                      <a:pt x="70" y="59"/>
                    </a:cubicBezTo>
                    <a:cubicBezTo>
                      <a:pt x="64" y="59"/>
                      <a:pt x="59" y="54"/>
                      <a:pt x="59" y="48"/>
                    </a:cubicBezTo>
                    <a:cubicBezTo>
                      <a:pt x="59" y="42"/>
                      <a:pt x="64" y="36"/>
                      <a:pt x="70" y="36"/>
                    </a:cubicBezTo>
                    <a:cubicBezTo>
                      <a:pt x="76" y="36"/>
                      <a:pt x="82" y="42"/>
                      <a:pt x="82" y="48"/>
                    </a:cubicBezTo>
                    <a:close/>
                    <a:moveTo>
                      <a:pt x="104" y="48"/>
                    </a:moveTo>
                    <a:cubicBezTo>
                      <a:pt x="104" y="52"/>
                      <a:pt x="101" y="55"/>
                      <a:pt x="97" y="55"/>
                    </a:cubicBezTo>
                    <a:cubicBezTo>
                      <a:pt x="93" y="55"/>
                      <a:pt x="90" y="52"/>
                      <a:pt x="90" y="48"/>
                    </a:cubicBezTo>
                    <a:cubicBezTo>
                      <a:pt x="90" y="44"/>
                      <a:pt x="93" y="41"/>
                      <a:pt x="97" y="41"/>
                    </a:cubicBezTo>
                    <a:cubicBezTo>
                      <a:pt x="101" y="41"/>
                      <a:pt x="104" y="44"/>
                      <a:pt x="104" y="48"/>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 name="Freeform 134"/>
              <p:cNvSpPr>
                <a:spLocks noEditPoints="1"/>
              </p:cNvSpPr>
              <p:nvPr userDrawn="1"/>
            </p:nvSpPr>
            <p:spPr bwMode="auto">
              <a:xfrm>
                <a:off x="3512" y="867"/>
                <a:ext cx="236" cy="137"/>
              </a:xfrm>
              <a:custGeom>
                <a:avLst/>
                <a:gdLst>
                  <a:gd name="T0" fmla="*/ 116 w 140"/>
                  <a:gd name="T1" fmla="*/ 22 h 81"/>
                  <a:gd name="T2" fmla="*/ 102 w 140"/>
                  <a:gd name="T3" fmla="*/ 9 h 81"/>
                  <a:gd name="T4" fmla="*/ 92 w 140"/>
                  <a:gd name="T5" fmla="*/ 7 h 81"/>
                  <a:gd name="T6" fmla="*/ 82 w 140"/>
                  <a:gd name="T7" fmla="*/ 10 h 81"/>
                  <a:gd name="T8" fmla="*/ 70 w 140"/>
                  <a:gd name="T9" fmla="*/ 6 h 81"/>
                  <a:gd name="T10" fmla="*/ 64 w 140"/>
                  <a:gd name="T11" fmla="*/ 6 h 81"/>
                  <a:gd name="T12" fmla="*/ 46 w 140"/>
                  <a:gd name="T13" fmla="*/ 0 h 81"/>
                  <a:gd name="T14" fmla="*/ 32 w 140"/>
                  <a:gd name="T15" fmla="*/ 4 h 81"/>
                  <a:gd name="T16" fmla="*/ 18 w 140"/>
                  <a:gd name="T17" fmla="*/ 28 h 81"/>
                  <a:gd name="T18" fmla="*/ 16 w 140"/>
                  <a:gd name="T19" fmla="*/ 31 h 81"/>
                  <a:gd name="T20" fmla="*/ 10 w 140"/>
                  <a:gd name="T21" fmla="*/ 35 h 81"/>
                  <a:gd name="T22" fmla="*/ 0 w 140"/>
                  <a:gd name="T23" fmla="*/ 56 h 81"/>
                  <a:gd name="T24" fmla="*/ 24 w 140"/>
                  <a:gd name="T25" fmla="*/ 81 h 81"/>
                  <a:gd name="T26" fmla="*/ 109 w 140"/>
                  <a:gd name="T27" fmla="*/ 81 h 81"/>
                  <a:gd name="T28" fmla="*/ 111 w 140"/>
                  <a:gd name="T29" fmla="*/ 81 h 81"/>
                  <a:gd name="T30" fmla="*/ 140 w 140"/>
                  <a:gd name="T31" fmla="*/ 51 h 81"/>
                  <a:gd name="T32" fmla="*/ 116 w 140"/>
                  <a:gd name="T33" fmla="*/ 22 h 81"/>
                  <a:gd name="T34" fmla="*/ 111 w 140"/>
                  <a:gd name="T35" fmla="*/ 76 h 81"/>
                  <a:gd name="T36" fmla="*/ 109 w 140"/>
                  <a:gd name="T37" fmla="*/ 76 h 81"/>
                  <a:gd name="T38" fmla="*/ 24 w 140"/>
                  <a:gd name="T39" fmla="*/ 76 h 81"/>
                  <a:gd name="T40" fmla="*/ 5 w 140"/>
                  <a:gd name="T41" fmla="*/ 56 h 81"/>
                  <a:gd name="T42" fmla="*/ 13 w 140"/>
                  <a:gd name="T43" fmla="*/ 39 h 81"/>
                  <a:gd name="T44" fmla="*/ 19 w 140"/>
                  <a:gd name="T45" fmla="*/ 35 h 81"/>
                  <a:gd name="T46" fmla="*/ 20 w 140"/>
                  <a:gd name="T47" fmla="*/ 35 h 81"/>
                  <a:gd name="T48" fmla="*/ 20 w 140"/>
                  <a:gd name="T49" fmla="*/ 34 h 81"/>
                  <a:gd name="T50" fmla="*/ 22 w 140"/>
                  <a:gd name="T51" fmla="*/ 31 h 81"/>
                  <a:gd name="T52" fmla="*/ 23 w 140"/>
                  <a:gd name="T53" fmla="*/ 31 h 81"/>
                  <a:gd name="T54" fmla="*/ 23 w 140"/>
                  <a:gd name="T55" fmla="*/ 29 h 81"/>
                  <a:gd name="T56" fmla="*/ 34 w 140"/>
                  <a:gd name="T57" fmla="*/ 8 h 81"/>
                  <a:gd name="T58" fmla="*/ 46 w 140"/>
                  <a:gd name="T59" fmla="*/ 5 h 81"/>
                  <a:gd name="T60" fmla="*/ 62 w 140"/>
                  <a:gd name="T61" fmla="*/ 11 h 81"/>
                  <a:gd name="T62" fmla="*/ 63 w 140"/>
                  <a:gd name="T63" fmla="*/ 12 h 81"/>
                  <a:gd name="T64" fmla="*/ 64 w 140"/>
                  <a:gd name="T65" fmla="*/ 12 h 81"/>
                  <a:gd name="T66" fmla="*/ 80 w 140"/>
                  <a:gd name="T67" fmla="*/ 15 h 81"/>
                  <a:gd name="T68" fmla="*/ 81 w 140"/>
                  <a:gd name="T69" fmla="*/ 16 h 81"/>
                  <a:gd name="T70" fmla="*/ 83 w 140"/>
                  <a:gd name="T71" fmla="*/ 15 h 81"/>
                  <a:gd name="T72" fmla="*/ 92 w 140"/>
                  <a:gd name="T73" fmla="*/ 12 h 81"/>
                  <a:gd name="T74" fmla="*/ 100 w 140"/>
                  <a:gd name="T75" fmla="*/ 14 h 81"/>
                  <a:gd name="T76" fmla="*/ 111 w 140"/>
                  <a:gd name="T77" fmla="*/ 25 h 81"/>
                  <a:gd name="T78" fmla="*/ 112 w 140"/>
                  <a:gd name="T79" fmla="*/ 27 h 81"/>
                  <a:gd name="T80" fmla="*/ 113 w 140"/>
                  <a:gd name="T81" fmla="*/ 27 h 81"/>
                  <a:gd name="T82" fmla="*/ 135 w 140"/>
                  <a:gd name="T83" fmla="*/ 51 h 81"/>
                  <a:gd name="T84" fmla="*/ 111 w 140"/>
                  <a:gd name="T85" fmla="*/ 76 h 81"/>
                  <a:gd name="T86" fmla="*/ 51 w 140"/>
                  <a:gd name="T87" fmla="*/ 48 h 81"/>
                  <a:gd name="T88" fmla="*/ 43 w 140"/>
                  <a:gd name="T89" fmla="*/ 56 h 81"/>
                  <a:gd name="T90" fmla="*/ 36 w 140"/>
                  <a:gd name="T91" fmla="*/ 48 h 81"/>
                  <a:gd name="T92" fmla="*/ 43 w 140"/>
                  <a:gd name="T93" fmla="*/ 41 h 81"/>
                  <a:gd name="T94" fmla="*/ 51 w 140"/>
                  <a:gd name="T95" fmla="*/ 48 h 81"/>
                  <a:gd name="T96" fmla="*/ 82 w 140"/>
                  <a:gd name="T97" fmla="*/ 48 h 81"/>
                  <a:gd name="T98" fmla="*/ 70 w 140"/>
                  <a:gd name="T99" fmla="*/ 60 h 81"/>
                  <a:gd name="T100" fmla="*/ 59 w 140"/>
                  <a:gd name="T101" fmla="*/ 48 h 81"/>
                  <a:gd name="T102" fmla="*/ 70 w 140"/>
                  <a:gd name="T103" fmla="*/ 37 h 81"/>
                  <a:gd name="T104" fmla="*/ 82 w 140"/>
                  <a:gd name="T105" fmla="*/ 48 h 81"/>
                  <a:gd name="T106" fmla="*/ 104 w 140"/>
                  <a:gd name="T107" fmla="*/ 48 h 81"/>
                  <a:gd name="T108" fmla="*/ 97 w 140"/>
                  <a:gd name="T109" fmla="*/ 56 h 81"/>
                  <a:gd name="T110" fmla="*/ 90 w 140"/>
                  <a:gd name="T111" fmla="*/ 48 h 81"/>
                  <a:gd name="T112" fmla="*/ 97 w 140"/>
                  <a:gd name="T113" fmla="*/ 41 h 81"/>
                  <a:gd name="T114" fmla="*/ 104 w 140"/>
                  <a:gd name="T115" fmla="*/ 48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0" h="81">
                    <a:moveTo>
                      <a:pt x="116" y="22"/>
                    </a:moveTo>
                    <a:cubicBezTo>
                      <a:pt x="114" y="18"/>
                      <a:pt x="110" y="12"/>
                      <a:pt x="102" y="9"/>
                    </a:cubicBezTo>
                    <a:cubicBezTo>
                      <a:pt x="101" y="9"/>
                      <a:pt x="97" y="7"/>
                      <a:pt x="92" y="7"/>
                    </a:cubicBezTo>
                    <a:cubicBezTo>
                      <a:pt x="88" y="7"/>
                      <a:pt x="85" y="8"/>
                      <a:pt x="82" y="10"/>
                    </a:cubicBezTo>
                    <a:cubicBezTo>
                      <a:pt x="79" y="8"/>
                      <a:pt x="75" y="6"/>
                      <a:pt x="70" y="6"/>
                    </a:cubicBezTo>
                    <a:cubicBezTo>
                      <a:pt x="68" y="6"/>
                      <a:pt x="66" y="6"/>
                      <a:pt x="64" y="6"/>
                    </a:cubicBezTo>
                    <a:cubicBezTo>
                      <a:pt x="61" y="4"/>
                      <a:pt x="55" y="0"/>
                      <a:pt x="46" y="0"/>
                    </a:cubicBezTo>
                    <a:cubicBezTo>
                      <a:pt x="41" y="0"/>
                      <a:pt x="37" y="1"/>
                      <a:pt x="32" y="4"/>
                    </a:cubicBezTo>
                    <a:cubicBezTo>
                      <a:pt x="31" y="4"/>
                      <a:pt x="18" y="11"/>
                      <a:pt x="18" y="28"/>
                    </a:cubicBezTo>
                    <a:cubicBezTo>
                      <a:pt x="17" y="29"/>
                      <a:pt x="17" y="30"/>
                      <a:pt x="16" y="31"/>
                    </a:cubicBezTo>
                    <a:cubicBezTo>
                      <a:pt x="14" y="32"/>
                      <a:pt x="12" y="33"/>
                      <a:pt x="10" y="35"/>
                    </a:cubicBezTo>
                    <a:cubicBezTo>
                      <a:pt x="5" y="38"/>
                      <a:pt x="0" y="45"/>
                      <a:pt x="0" y="56"/>
                    </a:cubicBezTo>
                    <a:cubicBezTo>
                      <a:pt x="0" y="73"/>
                      <a:pt x="15" y="81"/>
                      <a:pt x="24" y="81"/>
                    </a:cubicBezTo>
                    <a:cubicBezTo>
                      <a:pt x="109" y="81"/>
                      <a:pt x="109" y="81"/>
                      <a:pt x="109" y="81"/>
                    </a:cubicBezTo>
                    <a:cubicBezTo>
                      <a:pt x="109" y="81"/>
                      <a:pt x="110" y="81"/>
                      <a:pt x="111" y="81"/>
                    </a:cubicBezTo>
                    <a:cubicBezTo>
                      <a:pt x="127" y="81"/>
                      <a:pt x="140" y="68"/>
                      <a:pt x="140" y="51"/>
                    </a:cubicBezTo>
                    <a:cubicBezTo>
                      <a:pt x="140" y="37"/>
                      <a:pt x="130" y="25"/>
                      <a:pt x="116" y="22"/>
                    </a:cubicBezTo>
                    <a:close/>
                    <a:moveTo>
                      <a:pt x="111" y="76"/>
                    </a:moveTo>
                    <a:cubicBezTo>
                      <a:pt x="110" y="76"/>
                      <a:pt x="110" y="76"/>
                      <a:pt x="109" y="76"/>
                    </a:cubicBezTo>
                    <a:cubicBezTo>
                      <a:pt x="24" y="76"/>
                      <a:pt x="24" y="76"/>
                      <a:pt x="24" y="76"/>
                    </a:cubicBezTo>
                    <a:cubicBezTo>
                      <a:pt x="19" y="76"/>
                      <a:pt x="5" y="71"/>
                      <a:pt x="5" y="56"/>
                    </a:cubicBezTo>
                    <a:cubicBezTo>
                      <a:pt x="5" y="47"/>
                      <a:pt x="9" y="42"/>
                      <a:pt x="13" y="39"/>
                    </a:cubicBezTo>
                    <a:cubicBezTo>
                      <a:pt x="15" y="37"/>
                      <a:pt x="17" y="36"/>
                      <a:pt x="19" y="35"/>
                    </a:cubicBezTo>
                    <a:cubicBezTo>
                      <a:pt x="20" y="35"/>
                      <a:pt x="20" y="35"/>
                      <a:pt x="20" y="35"/>
                    </a:cubicBezTo>
                    <a:cubicBezTo>
                      <a:pt x="20" y="34"/>
                      <a:pt x="20" y="34"/>
                      <a:pt x="20" y="34"/>
                    </a:cubicBezTo>
                    <a:cubicBezTo>
                      <a:pt x="21" y="33"/>
                      <a:pt x="21" y="32"/>
                      <a:pt x="22" y="31"/>
                    </a:cubicBezTo>
                    <a:cubicBezTo>
                      <a:pt x="23" y="31"/>
                      <a:pt x="23" y="31"/>
                      <a:pt x="23" y="31"/>
                    </a:cubicBezTo>
                    <a:cubicBezTo>
                      <a:pt x="23" y="29"/>
                      <a:pt x="23" y="29"/>
                      <a:pt x="23" y="29"/>
                    </a:cubicBezTo>
                    <a:cubicBezTo>
                      <a:pt x="23" y="15"/>
                      <a:pt x="34" y="9"/>
                      <a:pt x="34" y="8"/>
                    </a:cubicBezTo>
                    <a:cubicBezTo>
                      <a:pt x="38" y="6"/>
                      <a:pt x="42" y="5"/>
                      <a:pt x="46" y="5"/>
                    </a:cubicBezTo>
                    <a:cubicBezTo>
                      <a:pt x="53" y="5"/>
                      <a:pt x="59" y="8"/>
                      <a:pt x="62" y="11"/>
                    </a:cubicBezTo>
                    <a:cubicBezTo>
                      <a:pt x="63" y="12"/>
                      <a:pt x="63" y="12"/>
                      <a:pt x="63" y="12"/>
                    </a:cubicBezTo>
                    <a:cubicBezTo>
                      <a:pt x="64" y="12"/>
                      <a:pt x="64" y="12"/>
                      <a:pt x="64" y="12"/>
                    </a:cubicBezTo>
                    <a:cubicBezTo>
                      <a:pt x="70" y="10"/>
                      <a:pt x="76" y="11"/>
                      <a:pt x="80" y="15"/>
                    </a:cubicBezTo>
                    <a:cubicBezTo>
                      <a:pt x="81" y="16"/>
                      <a:pt x="81" y="16"/>
                      <a:pt x="81" y="16"/>
                    </a:cubicBezTo>
                    <a:cubicBezTo>
                      <a:pt x="83" y="15"/>
                      <a:pt x="83" y="15"/>
                      <a:pt x="83" y="15"/>
                    </a:cubicBezTo>
                    <a:cubicBezTo>
                      <a:pt x="85" y="13"/>
                      <a:pt x="89" y="12"/>
                      <a:pt x="92" y="12"/>
                    </a:cubicBezTo>
                    <a:cubicBezTo>
                      <a:pt x="96" y="12"/>
                      <a:pt x="100" y="14"/>
                      <a:pt x="100" y="14"/>
                    </a:cubicBezTo>
                    <a:cubicBezTo>
                      <a:pt x="106" y="16"/>
                      <a:pt x="110" y="20"/>
                      <a:pt x="111" y="25"/>
                    </a:cubicBezTo>
                    <a:cubicBezTo>
                      <a:pt x="112" y="27"/>
                      <a:pt x="112" y="27"/>
                      <a:pt x="112" y="27"/>
                    </a:cubicBezTo>
                    <a:cubicBezTo>
                      <a:pt x="113" y="27"/>
                      <a:pt x="113" y="27"/>
                      <a:pt x="113" y="27"/>
                    </a:cubicBezTo>
                    <a:cubicBezTo>
                      <a:pt x="126" y="29"/>
                      <a:pt x="135" y="39"/>
                      <a:pt x="135" y="51"/>
                    </a:cubicBezTo>
                    <a:cubicBezTo>
                      <a:pt x="135" y="65"/>
                      <a:pt x="124" y="76"/>
                      <a:pt x="111" y="76"/>
                    </a:cubicBezTo>
                    <a:close/>
                    <a:moveTo>
                      <a:pt x="51" y="48"/>
                    </a:moveTo>
                    <a:cubicBezTo>
                      <a:pt x="51" y="52"/>
                      <a:pt x="47" y="56"/>
                      <a:pt x="43" y="56"/>
                    </a:cubicBezTo>
                    <a:cubicBezTo>
                      <a:pt x="39" y="56"/>
                      <a:pt x="36" y="52"/>
                      <a:pt x="36" y="48"/>
                    </a:cubicBezTo>
                    <a:cubicBezTo>
                      <a:pt x="36" y="44"/>
                      <a:pt x="39" y="41"/>
                      <a:pt x="43" y="41"/>
                    </a:cubicBezTo>
                    <a:cubicBezTo>
                      <a:pt x="47" y="41"/>
                      <a:pt x="51" y="44"/>
                      <a:pt x="51" y="48"/>
                    </a:cubicBezTo>
                    <a:close/>
                    <a:moveTo>
                      <a:pt x="82" y="48"/>
                    </a:moveTo>
                    <a:cubicBezTo>
                      <a:pt x="82" y="55"/>
                      <a:pt x="77" y="60"/>
                      <a:pt x="70" y="60"/>
                    </a:cubicBezTo>
                    <a:cubicBezTo>
                      <a:pt x="64" y="60"/>
                      <a:pt x="59" y="55"/>
                      <a:pt x="59" y="48"/>
                    </a:cubicBezTo>
                    <a:cubicBezTo>
                      <a:pt x="59" y="42"/>
                      <a:pt x="64" y="37"/>
                      <a:pt x="70" y="37"/>
                    </a:cubicBezTo>
                    <a:cubicBezTo>
                      <a:pt x="77" y="37"/>
                      <a:pt x="82" y="42"/>
                      <a:pt x="82" y="48"/>
                    </a:cubicBezTo>
                    <a:close/>
                    <a:moveTo>
                      <a:pt x="104" y="48"/>
                    </a:moveTo>
                    <a:cubicBezTo>
                      <a:pt x="104" y="52"/>
                      <a:pt x="101" y="56"/>
                      <a:pt x="97" y="56"/>
                    </a:cubicBezTo>
                    <a:cubicBezTo>
                      <a:pt x="93" y="56"/>
                      <a:pt x="90" y="52"/>
                      <a:pt x="90" y="48"/>
                    </a:cubicBezTo>
                    <a:cubicBezTo>
                      <a:pt x="90" y="44"/>
                      <a:pt x="93" y="41"/>
                      <a:pt x="97" y="41"/>
                    </a:cubicBezTo>
                    <a:cubicBezTo>
                      <a:pt x="101" y="41"/>
                      <a:pt x="104" y="44"/>
                      <a:pt x="104" y="48"/>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 name="Freeform 135"/>
              <p:cNvSpPr>
                <a:spLocks noEditPoints="1"/>
              </p:cNvSpPr>
              <p:nvPr userDrawn="1"/>
            </p:nvSpPr>
            <p:spPr bwMode="auto">
              <a:xfrm>
                <a:off x="2781" y="1393"/>
                <a:ext cx="175" cy="166"/>
              </a:xfrm>
              <a:custGeom>
                <a:avLst/>
                <a:gdLst>
                  <a:gd name="T0" fmla="*/ 153 w 175"/>
                  <a:gd name="T1" fmla="*/ 54 h 166"/>
                  <a:gd name="T2" fmla="*/ 153 w 175"/>
                  <a:gd name="T3" fmla="*/ 30 h 166"/>
                  <a:gd name="T4" fmla="*/ 123 w 175"/>
                  <a:gd name="T5" fmla="*/ 30 h 166"/>
                  <a:gd name="T6" fmla="*/ 88 w 175"/>
                  <a:gd name="T7" fmla="*/ 0 h 166"/>
                  <a:gd name="T8" fmla="*/ 49 w 175"/>
                  <a:gd name="T9" fmla="*/ 30 h 166"/>
                  <a:gd name="T10" fmla="*/ 20 w 175"/>
                  <a:gd name="T11" fmla="*/ 30 h 166"/>
                  <a:gd name="T12" fmla="*/ 20 w 175"/>
                  <a:gd name="T13" fmla="*/ 52 h 166"/>
                  <a:gd name="T14" fmla="*/ 0 w 175"/>
                  <a:gd name="T15" fmla="*/ 69 h 166"/>
                  <a:gd name="T16" fmla="*/ 0 w 175"/>
                  <a:gd name="T17" fmla="*/ 166 h 166"/>
                  <a:gd name="T18" fmla="*/ 175 w 175"/>
                  <a:gd name="T19" fmla="*/ 166 h 166"/>
                  <a:gd name="T20" fmla="*/ 175 w 175"/>
                  <a:gd name="T21" fmla="*/ 69 h 166"/>
                  <a:gd name="T22" fmla="*/ 153 w 175"/>
                  <a:gd name="T23" fmla="*/ 54 h 166"/>
                  <a:gd name="T24" fmla="*/ 167 w 175"/>
                  <a:gd name="T25" fmla="*/ 159 h 166"/>
                  <a:gd name="T26" fmla="*/ 6 w 175"/>
                  <a:gd name="T27" fmla="*/ 159 h 166"/>
                  <a:gd name="T28" fmla="*/ 6 w 175"/>
                  <a:gd name="T29" fmla="*/ 74 h 166"/>
                  <a:gd name="T30" fmla="*/ 28 w 175"/>
                  <a:gd name="T31" fmla="*/ 57 h 166"/>
                  <a:gd name="T32" fmla="*/ 28 w 175"/>
                  <a:gd name="T33" fmla="*/ 37 h 166"/>
                  <a:gd name="T34" fmla="*/ 52 w 175"/>
                  <a:gd name="T35" fmla="*/ 37 h 166"/>
                  <a:gd name="T36" fmla="*/ 88 w 175"/>
                  <a:gd name="T37" fmla="*/ 10 h 166"/>
                  <a:gd name="T38" fmla="*/ 120 w 175"/>
                  <a:gd name="T39" fmla="*/ 37 h 166"/>
                  <a:gd name="T40" fmla="*/ 147 w 175"/>
                  <a:gd name="T41" fmla="*/ 37 h 166"/>
                  <a:gd name="T42" fmla="*/ 147 w 175"/>
                  <a:gd name="T43" fmla="*/ 57 h 166"/>
                  <a:gd name="T44" fmla="*/ 167 w 175"/>
                  <a:gd name="T45" fmla="*/ 74 h 166"/>
                  <a:gd name="T46" fmla="*/ 167 w 175"/>
                  <a:gd name="T47" fmla="*/ 159 h 166"/>
                  <a:gd name="T48" fmla="*/ 35 w 175"/>
                  <a:gd name="T49" fmla="*/ 91 h 166"/>
                  <a:gd name="T50" fmla="*/ 88 w 175"/>
                  <a:gd name="T51" fmla="*/ 127 h 166"/>
                  <a:gd name="T52" fmla="*/ 140 w 175"/>
                  <a:gd name="T53" fmla="*/ 93 h 166"/>
                  <a:gd name="T54" fmla="*/ 140 w 175"/>
                  <a:gd name="T55" fmla="*/ 46 h 166"/>
                  <a:gd name="T56" fmla="*/ 35 w 175"/>
                  <a:gd name="T57" fmla="*/ 46 h 166"/>
                  <a:gd name="T58" fmla="*/ 35 w 175"/>
                  <a:gd name="T59" fmla="*/ 91 h 166"/>
                  <a:gd name="T60" fmla="*/ 55 w 175"/>
                  <a:gd name="T61" fmla="*/ 57 h 166"/>
                  <a:gd name="T62" fmla="*/ 120 w 175"/>
                  <a:gd name="T63" fmla="*/ 57 h 166"/>
                  <a:gd name="T64" fmla="*/ 120 w 175"/>
                  <a:gd name="T65" fmla="*/ 66 h 166"/>
                  <a:gd name="T66" fmla="*/ 55 w 175"/>
                  <a:gd name="T67" fmla="*/ 66 h 166"/>
                  <a:gd name="T68" fmla="*/ 55 w 175"/>
                  <a:gd name="T69" fmla="*/ 57 h 166"/>
                  <a:gd name="T70" fmla="*/ 55 w 175"/>
                  <a:gd name="T71" fmla="*/ 79 h 166"/>
                  <a:gd name="T72" fmla="*/ 120 w 175"/>
                  <a:gd name="T73" fmla="*/ 79 h 166"/>
                  <a:gd name="T74" fmla="*/ 120 w 175"/>
                  <a:gd name="T75" fmla="*/ 88 h 166"/>
                  <a:gd name="T76" fmla="*/ 55 w 175"/>
                  <a:gd name="T77" fmla="*/ 88 h 166"/>
                  <a:gd name="T78" fmla="*/ 55 w 175"/>
                  <a:gd name="T79" fmla="*/ 79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75" h="166">
                    <a:moveTo>
                      <a:pt x="153" y="54"/>
                    </a:moveTo>
                    <a:lnTo>
                      <a:pt x="153" y="30"/>
                    </a:lnTo>
                    <a:lnTo>
                      <a:pt x="123" y="30"/>
                    </a:lnTo>
                    <a:lnTo>
                      <a:pt x="88" y="0"/>
                    </a:lnTo>
                    <a:lnTo>
                      <a:pt x="49" y="30"/>
                    </a:lnTo>
                    <a:lnTo>
                      <a:pt x="20" y="30"/>
                    </a:lnTo>
                    <a:lnTo>
                      <a:pt x="20" y="52"/>
                    </a:lnTo>
                    <a:lnTo>
                      <a:pt x="0" y="69"/>
                    </a:lnTo>
                    <a:lnTo>
                      <a:pt x="0" y="166"/>
                    </a:lnTo>
                    <a:lnTo>
                      <a:pt x="175" y="166"/>
                    </a:lnTo>
                    <a:lnTo>
                      <a:pt x="175" y="69"/>
                    </a:lnTo>
                    <a:lnTo>
                      <a:pt x="153" y="54"/>
                    </a:lnTo>
                    <a:close/>
                    <a:moveTo>
                      <a:pt x="167" y="159"/>
                    </a:moveTo>
                    <a:lnTo>
                      <a:pt x="6" y="159"/>
                    </a:lnTo>
                    <a:lnTo>
                      <a:pt x="6" y="74"/>
                    </a:lnTo>
                    <a:lnTo>
                      <a:pt x="28" y="57"/>
                    </a:lnTo>
                    <a:lnTo>
                      <a:pt x="28" y="37"/>
                    </a:lnTo>
                    <a:lnTo>
                      <a:pt x="52" y="37"/>
                    </a:lnTo>
                    <a:lnTo>
                      <a:pt x="88" y="10"/>
                    </a:lnTo>
                    <a:lnTo>
                      <a:pt x="120" y="37"/>
                    </a:lnTo>
                    <a:lnTo>
                      <a:pt x="147" y="37"/>
                    </a:lnTo>
                    <a:lnTo>
                      <a:pt x="147" y="57"/>
                    </a:lnTo>
                    <a:lnTo>
                      <a:pt x="167" y="74"/>
                    </a:lnTo>
                    <a:lnTo>
                      <a:pt x="167" y="159"/>
                    </a:lnTo>
                    <a:close/>
                    <a:moveTo>
                      <a:pt x="35" y="91"/>
                    </a:moveTo>
                    <a:lnTo>
                      <a:pt x="88" y="127"/>
                    </a:lnTo>
                    <a:lnTo>
                      <a:pt x="140" y="93"/>
                    </a:lnTo>
                    <a:lnTo>
                      <a:pt x="140" y="46"/>
                    </a:lnTo>
                    <a:lnTo>
                      <a:pt x="35" y="46"/>
                    </a:lnTo>
                    <a:lnTo>
                      <a:pt x="35" y="91"/>
                    </a:lnTo>
                    <a:close/>
                    <a:moveTo>
                      <a:pt x="55" y="57"/>
                    </a:moveTo>
                    <a:lnTo>
                      <a:pt x="120" y="57"/>
                    </a:lnTo>
                    <a:lnTo>
                      <a:pt x="120" y="66"/>
                    </a:lnTo>
                    <a:lnTo>
                      <a:pt x="55" y="66"/>
                    </a:lnTo>
                    <a:lnTo>
                      <a:pt x="55" y="57"/>
                    </a:lnTo>
                    <a:close/>
                    <a:moveTo>
                      <a:pt x="55" y="79"/>
                    </a:moveTo>
                    <a:lnTo>
                      <a:pt x="120" y="79"/>
                    </a:lnTo>
                    <a:lnTo>
                      <a:pt x="120" y="88"/>
                    </a:lnTo>
                    <a:lnTo>
                      <a:pt x="55" y="88"/>
                    </a:lnTo>
                    <a:lnTo>
                      <a:pt x="55" y="79"/>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 name="Freeform 136"/>
              <p:cNvSpPr>
                <a:spLocks noEditPoints="1"/>
              </p:cNvSpPr>
              <p:nvPr userDrawn="1"/>
            </p:nvSpPr>
            <p:spPr bwMode="auto">
              <a:xfrm>
                <a:off x="7253" y="308"/>
                <a:ext cx="175" cy="164"/>
              </a:xfrm>
              <a:custGeom>
                <a:avLst/>
                <a:gdLst>
                  <a:gd name="T0" fmla="*/ 153 w 175"/>
                  <a:gd name="T1" fmla="*/ 52 h 164"/>
                  <a:gd name="T2" fmla="*/ 153 w 175"/>
                  <a:gd name="T3" fmla="*/ 28 h 164"/>
                  <a:gd name="T4" fmla="*/ 123 w 175"/>
                  <a:gd name="T5" fmla="*/ 28 h 164"/>
                  <a:gd name="T6" fmla="*/ 88 w 175"/>
                  <a:gd name="T7" fmla="*/ 0 h 164"/>
                  <a:gd name="T8" fmla="*/ 49 w 175"/>
                  <a:gd name="T9" fmla="*/ 28 h 164"/>
                  <a:gd name="T10" fmla="*/ 20 w 175"/>
                  <a:gd name="T11" fmla="*/ 28 h 164"/>
                  <a:gd name="T12" fmla="*/ 20 w 175"/>
                  <a:gd name="T13" fmla="*/ 52 h 164"/>
                  <a:gd name="T14" fmla="*/ 0 w 175"/>
                  <a:gd name="T15" fmla="*/ 69 h 164"/>
                  <a:gd name="T16" fmla="*/ 0 w 175"/>
                  <a:gd name="T17" fmla="*/ 164 h 164"/>
                  <a:gd name="T18" fmla="*/ 175 w 175"/>
                  <a:gd name="T19" fmla="*/ 164 h 164"/>
                  <a:gd name="T20" fmla="*/ 175 w 175"/>
                  <a:gd name="T21" fmla="*/ 69 h 164"/>
                  <a:gd name="T22" fmla="*/ 153 w 175"/>
                  <a:gd name="T23" fmla="*/ 52 h 164"/>
                  <a:gd name="T24" fmla="*/ 167 w 175"/>
                  <a:gd name="T25" fmla="*/ 157 h 164"/>
                  <a:gd name="T26" fmla="*/ 7 w 175"/>
                  <a:gd name="T27" fmla="*/ 157 h 164"/>
                  <a:gd name="T28" fmla="*/ 7 w 175"/>
                  <a:gd name="T29" fmla="*/ 72 h 164"/>
                  <a:gd name="T30" fmla="*/ 28 w 175"/>
                  <a:gd name="T31" fmla="*/ 56 h 164"/>
                  <a:gd name="T32" fmla="*/ 28 w 175"/>
                  <a:gd name="T33" fmla="*/ 37 h 164"/>
                  <a:gd name="T34" fmla="*/ 52 w 175"/>
                  <a:gd name="T35" fmla="*/ 37 h 164"/>
                  <a:gd name="T36" fmla="*/ 88 w 175"/>
                  <a:gd name="T37" fmla="*/ 8 h 164"/>
                  <a:gd name="T38" fmla="*/ 120 w 175"/>
                  <a:gd name="T39" fmla="*/ 37 h 164"/>
                  <a:gd name="T40" fmla="*/ 147 w 175"/>
                  <a:gd name="T41" fmla="*/ 37 h 164"/>
                  <a:gd name="T42" fmla="*/ 147 w 175"/>
                  <a:gd name="T43" fmla="*/ 57 h 164"/>
                  <a:gd name="T44" fmla="*/ 167 w 175"/>
                  <a:gd name="T45" fmla="*/ 72 h 164"/>
                  <a:gd name="T46" fmla="*/ 167 w 175"/>
                  <a:gd name="T47" fmla="*/ 157 h 164"/>
                  <a:gd name="T48" fmla="*/ 35 w 175"/>
                  <a:gd name="T49" fmla="*/ 91 h 164"/>
                  <a:gd name="T50" fmla="*/ 88 w 175"/>
                  <a:gd name="T51" fmla="*/ 125 h 164"/>
                  <a:gd name="T52" fmla="*/ 140 w 175"/>
                  <a:gd name="T53" fmla="*/ 91 h 164"/>
                  <a:gd name="T54" fmla="*/ 140 w 175"/>
                  <a:gd name="T55" fmla="*/ 45 h 164"/>
                  <a:gd name="T56" fmla="*/ 35 w 175"/>
                  <a:gd name="T57" fmla="*/ 45 h 164"/>
                  <a:gd name="T58" fmla="*/ 35 w 175"/>
                  <a:gd name="T59" fmla="*/ 91 h 164"/>
                  <a:gd name="T60" fmla="*/ 55 w 175"/>
                  <a:gd name="T61" fmla="*/ 56 h 164"/>
                  <a:gd name="T62" fmla="*/ 120 w 175"/>
                  <a:gd name="T63" fmla="*/ 56 h 164"/>
                  <a:gd name="T64" fmla="*/ 120 w 175"/>
                  <a:gd name="T65" fmla="*/ 64 h 164"/>
                  <a:gd name="T66" fmla="*/ 55 w 175"/>
                  <a:gd name="T67" fmla="*/ 64 h 164"/>
                  <a:gd name="T68" fmla="*/ 55 w 175"/>
                  <a:gd name="T69" fmla="*/ 56 h 164"/>
                  <a:gd name="T70" fmla="*/ 55 w 175"/>
                  <a:gd name="T71" fmla="*/ 77 h 164"/>
                  <a:gd name="T72" fmla="*/ 120 w 175"/>
                  <a:gd name="T73" fmla="*/ 77 h 164"/>
                  <a:gd name="T74" fmla="*/ 120 w 175"/>
                  <a:gd name="T75" fmla="*/ 86 h 164"/>
                  <a:gd name="T76" fmla="*/ 55 w 175"/>
                  <a:gd name="T77" fmla="*/ 86 h 164"/>
                  <a:gd name="T78" fmla="*/ 55 w 175"/>
                  <a:gd name="T79" fmla="*/ 77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75" h="164">
                    <a:moveTo>
                      <a:pt x="153" y="52"/>
                    </a:moveTo>
                    <a:lnTo>
                      <a:pt x="153" y="28"/>
                    </a:lnTo>
                    <a:lnTo>
                      <a:pt x="123" y="28"/>
                    </a:lnTo>
                    <a:lnTo>
                      <a:pt x="88" y="0"/>
                    </a:lnTo>
                    <a:lnTo>
                      <a:pt x="49" y="28"/>
                    </a:lnTo>
                    <a:lnTo>
                      <a:pt x="20" y="28"/>
                    </a:lnTo>
                    <a:lnTo>
                      <a:pt x="20" y="52"/>
                    </a:lnTo>
                    <a:lnTo>
                      <a:pt x="0" y="69"/>
                    </a:lnTo>
                    <a:lnTo>
                      <a:pt x="0" y="164"/>
                    </a:lnTo>
                    <a:lnTo>
                      <a:pt x="175" y="164"/>
                    </a:lnTo>
                    <a:lnTo>
                      <a:pt x="175" y="69"/>
                    </a:lnTo>
                    <a:lnTo>
                      <a:pt x="153" y="52"/>
                    </a:lnTo>
                    <a:close/>
                    <a:moveTo>
                      <a:pt x="167" y="157"/>
                    </a:moveTo>
                    <a:lnTo>
                      <a:pt x="7" y="157"/>
                    </a:lnTo>
                    <a:lnTo>
                      <a:pt x="7" y="72"/>
                    </a:lnTo>
                    <a:lnTo>
                      <a:pt x="28" y="56"/>
                    </a:lnTo>
                    <a:lnTo>
                      <a:pt x="28" y="37"/>
                    </a:lnTo>
                    <a:lnTo>
                      <a:pt x="52" y="37"/>
                    </a:lnTo>
                    <a:lnTo>
                      <a:pt x="88" y="8"/>
                    </a:lnTo>
                    <a:lnTo>
                      <a:pt x="120" y="37"/>
                    </a:lnTo>
                    <a:lnTo>
                      <a:pt x="147" y="37"/>
                    </a:lnTo>
                    <a:lnTo>
                      <a:pt x="147" y="57"/>
                    </a:lnTo>
                    <a:lnTo>
                      <a:pt x="167" y="72"/>
                    </a:lnTo>
                    <a:lnTo>
                      <a:pt x="167" y="157"/>
                    </a:lnTo>
                    <a:close/>
                    <a:moveTo>
                      <a:pt x="35" y="91"/>
                    </a:moveTo>
                    <a:lnTo>
                      <a:pt x="88" y="125"/>
                    </a:lnTo>
                    <a:lnTo>
                      <a:pt x="140" y="91"/>
                    </a:lnTo>
                    <a:lnTo>
                      <a:pt x="140" y="45"/>
                    </a:lnTo>
                    <a:lnTo>
                      <a:pt x="35" y="45"/>
                    </a:lnTo>
                    <a:lnTo>
                      <a:pt x="35" y="91"/>
                    </a:lnTo>
                    <a:close/>
                    <a:moveTo>
                      <a:pt x="55" y="56"/>
                    </a:moveTo>
                    <a:lnTo>
                      <a:pt x="120" y="56"/>
                    </a:lnTo>
                    <a:lnTo>
                      <a:pt x="120" y="64"/>
                    </a:lnTo>
                    <a:lnTo>
                      <a:pt x="55" y="64"/>
                    </a:lnTo>
                    <a:lnTo>
                      <a:pt x="55" y="56"/>
                    </a:lnTo>
                    <a:close/>
                    <a:moveTo>
                      <a:pt x="55" y="77"/>
                    </a:moveTo>
                    <a:lnTo>
                      <a:pt x="120" y="77"/>
                    </a:lnTo>
                    <a:lnTo>
                      <a:pt x="120" y="86"/>
                    </a:lnTo>
                    <a:lnTo>
                      <a:pt x="55" y="86"/>
                    </a:lnTo>
                    <a:lnTo>
                      <a:pt x="55" y="77"/>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 name="Freeform 137"/>
              <p:cNvSpPr>
                <a:spLocks noEditPoints="1"/>
              </p:cNvSpPr>
              <p:nvPr userDrawn="1"/>
            </p:nvSpPr>
            <p:spPr bwMode="auto">
              <a:xfrm>
                <a:off x="141" y="2962"/>
                <a:ext cx="176" cy="165"/>
              </a:xfrm>
              <a:custGeom>
                <a:avLst/>
                <a:gdLst>
                  <a:gd name="T0" fmla="*/ 155 w 176"/>
                  <a:gd name="T1" fmla="*/ 54 h 165"/>
                  <a:gd name="T2" fmla="*/ 155 w 176"/>
                  <a:gd name="T3" fmla="*/ 30 h 165"/>
                  <a:gd name="T4" fmla="*/ 123 w 176"/>
                  <a:gd name="T5" fmla="*/ 30 h 165"/>
                  <a:gd name="T6" fmla="*/ 88 w 176"/>
                  <a:gd name="T7" fmla="*/ 0 h 165"/>
                  <a:gd name="T8" fmla="*/ 51 w 176"/>
                  <a:gd name="T9" fmla="*/ 30 h 165"/>
                  <a:gd name="T10" fmla="*/ 22 w 176"/>
                  <a:gd name="T11" fmla="*/ 30 h 165"/>
                  <a:gd name="T12" fmla="*/ 22 w 176"/>
                  <a:gd name="T13" fmla="*/ 52 h 165"/>
                  <a:gd name="T14" fmla="*/ 0 w 176"/>
                  <a:gd name="T15" fmla="*/ 69 h 165"/>
                  <a:gd name="T16" fmla="*/ 0 w 176"/>
                  <a:gd name="T17" fmla="*/ 165 h 165"/>
                  <a:gd name="T18" fmla="*/ 176 w 176"/>
                  <a:gd name="T19" fmla="*/ 165 h 165"/>
                  <a:gd name="T20" fmla="*/ 176 w 176"/>
                  <a:gd name="T21" fmla="*/ 69 h 165"/>
                  <a:gd name="T22" fmla="*/ 155 w 176"/>
                  <a:gd name="T23" fmla="*/ 54 h 165"/>
                  <a:gd name="T24" fmla="*/ 169 w 176"/>
                  <a:gd name="T25" fmla="*/ 159 h 165"/>
                  <a:gd name="T26" fmla="*/ 9 w 176"/>
                  <a:gd name="T27" fmla="*/ 159 h 165"/>
                  <a:gd name="T28" fmla="*/ 9 w 176"/>
                  <a:gd name="T29" fmla="*/ 74 h 165"/>
                  <a:gd name="T30" fmla="*/ 29 w 176"/>
                  <a:gd name="T31" fmla="*/ 57 h 165"/>
                  <a:gd name="T32" fmla="*/ 29 w 176"/>
                  <a:gd name="T33" fmla="*/ 37 h 165"/>
                  <a:gd name="T34" fmla="*/ 52 w 176"/>
                  <a:gd name="T35" fmla="*/ 37 h 165"/>
                  <a:gd name="T36" fmla="*/ 88 w 176"/>
                  <a:gd name="T37" fmla="*/ 10 h 165"/>
                  <a:gd name="T38" fmla="*/ 120 w 176"/>
                  <a:gd name="T39" fmla="*/ 37 h 165"/>
                  <a:gd name="T40" fmla="*/ 147 w 176"/>
                  <a:gd name="T41" fmla="*/ 37 h 165"/>
                  <a:gd name="T42" fmla="*/ 147 w 176"/>
                  <a:gd name="T43" fmla="*/ 57 h 165"/>
                  <a:gd name="T44" fmla="*/ 169 w 176"/>
                  <a:gd name="T45" fmla="*/ 74 h 165"/>
                  <a:gd name="T46" fmla="*/ 169 w 176"/>
                  <a:gd name="T47" fmla="*/ 159 h 165"/>
                  <a:gd name="T48" fmla="*/ 36 w 176"/>
                  <a:gd name="T49" fmla="*/ 91 h 165"/>
                  <a:gd name="T50" fmla="*/ 88 w 176"/>
                  <a:gd name="T51" fmla="*/ 126 h 165"/>
                  <a:gd name="T52" fmla="*/ 140 w 176"/>
                  <a:gd name="T53" fmla="*/ 93 h 165"/>
                  <a:gd name="T54" fmla="*/ 140 w 176"/>
                  <a:gd name="T55" fmla="*/ 45 h 165"/>
                  <a:gd name="T56" fmla="*/ 36 w 176"/>
                  <a:gd name="T57" fmla="*/ 45 h 165"/>
                  <a:gd name="T58" fmla="*/ 36 w 176"/>
                  <a:gd name="T59" fmla="*/ 91 h 165"/>
                  <a:gd name="T60" fmla="*/ 56 w 176"/>
                  <a:gd name="T61" fmla="*/ 57 h 165"/>
                  <a:gd name="T62" fmla="*/ 120 w 176"/>
                  <a:gd name="T63" fmla="*/ 57 h 165"/>
                  <a:gd name="T64" fmla="*/ 120 w 176"/>
                  <a:gd name="T65" fmla="*/ 66 h 165"/>
                  <a:gd name="T66" fmla="*/ 56 w 176"/>
                  <a:gd name="T67" fmla="*/ 66 h 165"/>
                  <a:gd name="T68" fmla="*/ 56 w 176"/>
                  <a:gd name="T69" fmla="*/ 57 h 165"/>
                  <a:gd name="T70" fmla="*/ 56 w 176"/>
                  <a:gd name="T71" fmla="*/ 79 h 165"/>
                  <a:gd name="T72" fmla="*/ 120 w 176"/>
                  <a:gd name="T73" fmla="*/ 79 h 165"/>
                  <a:gd name="T74" fmla="*/ 120 w 176"/>
                  <a:gd name="T75" fmla="*/ 88 h 165"/>
                  <a:gd name="T76" fmla="*/ 56 w 176"/>
                  <a:gd name="T77" fmla="*/ 88 h 165"/>
                  <a:gd name="T78" fmla="*/ 56 w 176"/>
                  <a:gd name="T79" fmla="*/ 79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76" h="165">
                    <a:moveTo>
                      <a:pt x="155" y="54"/>
                    </a:moveTo>
                    <a:lnTo>
                      <a:pt x="155" y="30"/>
                    </a:lnTo>
                    <a:lnTo>
                      <a:pt x="123" y="30"/>
                    </a:lnTo>
                    <a:lnTo>
                      <a:pt x="88" y="0"/>
                    </a:lnTo>
                    <a:lnTo>
                      <a:pt x="51" y="30"/>
                    </a:lnTo>
                    <a:lnTo>
                      <a:pt x="22" y="30"/>
                    </a:lnTo>
                    <a:lnTo>
                      <a:pt x="22" y="52"/>
                    </a:lnTo>
                    <a:lnTo>
                      <a:pt x="0" y="69"/>
                    </a:lnTo>
                    <a:lnTo>
                      <a:pt x="0" y="165"/>
                    </a:lnTo>
                    <a:lnTo>
                      <a:pt x="176" y="165"/>
                    </a:lnTo>
                    <a:lnTo>
                      <a:pt x="176" y="69"/>
                    </a:lnTo>
                    <a:lnTo>
                      <a:pt x="155" y="54"/>
                    </a:lnTo>
                    <a:close/>
                    <a:moveTo>
                      <a:pt x="169" y="159"/>
                    </a:moveTo>
                    <a:lnTo>
                      <a:pt x="9" y="159"/>
                    </a:lnTo>
                    <a:lnTo>
                      <a:pt x="9" y="74"/>
                    </a:lnTo>
                    <a:lnTo>
                      <a:pt x="29" y="57"/>
                    </a:lnTo>
                    <a:lnTo>
                      <a:pt x="29" y="37"/>
                    </a:lnTo>
                    <a:lnTo>
                      <a:pt x="52" y="37"/>
                    </a:lnTo>
                    <a:lnTo>
                      <a:pt x="88" y="10"/>
                    </a:lnTo>
                    <a:lnTo>
                      <a:pt x="120" y="37"/>
                    </a:lnTo>
                    <a:lnTo>
                      <a:pt x="147" y="37"/>
                    </a:lnTo>
                    <a:lnTo>
                      <a:pt x="147" y="57"/>
                    </a:lnTo>
                    <a:lnTo>
                      <a:pt x="169" y="74"/>
                    </a:lnTo>
                    <a:lnTo>
                      <a:pt x="169" y="159"/>
                    </a:lnTo>
                    <a:close/>
                    <a:moveTo>
                      <a:pt x="36" y="91"/>
                    </a:moveTo>
                    <a:lnTo>
                      <a:pt x="88" y="126"/>
                    </a:lnTo>
                    <a:lnTo>
                      <a:pt x="140" y="93"/>
                    </a:lnTo>
                    <a:lnTo>
                      <a:pt x="140" y="45"/>
                    </a:lnTo>
                    <a:lnTo>
                      <a:pt x="36" y="45"/>
                    </a:lnTo>
                    <a:lnTo>
                      <a:pt x="36" y="91"/>
                    </a:lnTo>
                    <a:close/>
                    <a:moveTo>
                      <a:pt x="56" y="57"/>
                    </a:moveTo>
                    <a:lnTo>
                      <a:pt x="120" y="57"/>
                    </a:lnTo>
                    <a:lnTo>
                      <a:pt x="120" y="66"/>
                    </a:lnTo>
                    <a:lnTo>
                      <a:pt x="56" y="66"/>
                    </a:lnTo>
                    <a:lnTo>
                      <a:pt x="56" y="57"/>
                    </a:lnTo>
                    <a:close/>
                    <a:moveTo>
                      <a:pt x="56" y="79"/>
                    </a:moveTo>
                    <a:lnTo>
                      <a:pt x="120" y="79"/>
                    </a:lnTo>
                    <a:lnTo>
                      <a:pt x="120" y="88"/>
                    </a:lnTo>
                    <a:lnTo>
                      <a:pt x="56" y="88"/>
                    </a:lnTo>
                    <a:lnTo>
                      <a:pt x="56" y="79"/>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 name="Rectangle 138"/>
              <p:cNvSpPr>
                <a:spLocks noChangeArrowheads="1"/>
              </p:cNvSpPr>
              <p:nvPr userDrawn="1"/>
            </p:nvSpPr>
            <p:spPr bwMode="auto">
              <a:xfrm>
                <a:off x="5000" y="1991"/>
                <a:ext cx="34" cy="7"/>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 name="Rectangle 139"/>
              <p:cNvSpPr>
                <a:spLocks noChangeArrowheads="1"/>
              </p:cNvSpPr>
              <p:nvPr userDrawn="1"/>
            </p:nvSpPr>
            <p:spPr bwMode="auto">
              <a:xfrm>
                <a:off x="5000" y="1968"/>
                <a:ext cx="51" cy="6"/>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 name="Rectangle 140"/>
              <p:cNvSpPr>
                <a:spLocks noChangeArrowheads="1"/>
              </p:cNvSpPr>
              <p:nvPr userDrawn="1"/>
            </p:nvSpPr>
            <p:spPr bwMode="auto">
              <a:xfrm>
                <a:off x="5000" y="1944"/>
                <a:ext cx="51" cy="7"/>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 name="Rectangle 141"/>
              <p:cNvSpPr>
                <a:spLocks noChangeArrowheads="1"/>
              </p:cNvSpPr>
              <p:nvPr userDrawn="1"/>
            </p:nvSpPr>
            <p:spPr bwMode="auto">
              <a:xfrm>
                <a:off x="5000" y="1922"/>
                <a:ext cx="51" cy="5"/>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 name="Rectangle 142"/>
              <p:cNvSpPr>
                <a:spLocks noChangeArrowheads="1"/>
              </p:cNvSpPr>
              <p:nvPr userDrawn="1"/>
            </p:nvSpPr>
            <p:spPr bwMode="auto">
              <a:xfrm>
                <a:off x="4914" y="1991"/>
                <a:ext cx="33" cy="7"/>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 name="Rectangle 143"/>
              <p:cNvSpPr>
                <a:spLocks noChangeArrowheads="1"/>
              </p:cNvSpPr>
              <p:nvPr userDrawn="1"/>
            </p:nvSpPr>
            <p:spPr bwMode="auto">
              <a:xfrm>
                <a:off x="4914" y="1968"/>
                <a:ext cx="50" cy="6"/>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 name="Rectangle 144"/>
              <p:cNvSpPr>
                <a:spLocks noChangeArrowheads="1"/>
              </p:cNvSpPr>
              <p:nvPr userDrawn="1"/>
            </p:nvSpPr>
            <p:spPr bwMode="auto">
              <a:xfrm>
                <a:off x="4914" y="1944"/>
                <a:ext cx="50" cy="7"/>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 name="Rectangle 145"/>
              <p:cNvSpPr>
                <a:spLocks noChangeArrowheads="1"/>
              </p:cNvSpPr>
              <p:nvPr userDrawn="1"/>
            </p:nvSpPr>
            <p:spPr bwMode="auto">
              <a:xfrm>
                <a:off x="4914" y="1922"/>
                <a:ext cx="50" cy="5"/>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 name="Freeform 146"/>
              <p:cNvSpPr>
                <a:spLocks noEditPoints="1"/>
              </p:cNvSpPr>
              <p:nvPr userDrawn="1"/>
            </p:nvSpPr>
            <p:spPr bwMode="auto">
              <a:xfrm>
                <a:off x="4892" y="1895"/>
                <a:ext cx="186" cy="140"/>
              </a:xfrm>
              <a:custGeom>
                <a:avLst/>
                <a:gdLst>
                  <a:gd name="T0" fmla="*/ 107 w 110"/>
                  <a:gd name="T1" fmla="*/ 29 h 83"/>
                  <a:gd name="T2" fmla="*/ 107 w 110"/>
                  <a:gd name="T3" fmla="*/ 25 h 83"/>
                  <a:gd name="T4" fmla="*/ 108 w 110"/>
                  <a:gd name="T5" fmla="*/ 25 h 83"/>
                  <a:gd name="T6" fmla="*/ 110 w 110"/>
                  <a:gd name="T7" fmla="*/ 18 h 83"/>
                  <a:gd name="T8" fmla="*/ 108 w 110"/>
                  <a:gd name="T9" fmla="*/ 11 h 83"/>
                  <a:gd name="T10" fmla="*/ 107 w 110"/>
                  <a:gd name="T11" fmla="*/ 11 h 83"/>
                  <a:gd name="T12" fmla="*/ 107 w 110"/>
                  <a:gd name="T13" fmla="*/ 0 h 83"/>
                  <a:gd name="T14" fmla="*/ 57 w 110"/>
                  <a:gd name="T15" fmla="*/ 0 h 83"/>
                  <a:gd name="T16" fmla="*/ 53 w 110"/>
                  <a:gd name="T17" fmla="*/ 4 h 83"/>
                  <a:gd name="T18" fmla="*/ 48 w 110"/>
                  <a:gd name="T19" fmla="*/ 0 h 83"/>
                  <a:gd name="T20" fmla="*/ 0 w 110"/>
                  <a:gd name="T21" fmla="*/ 0 h 83"/>
                  <a:gd name="T22" fmla="*/ 0 w 110"/>
                  <a:gd name="T23" fmla="*/ 76 h 83"/>
                  <a:gd name="T24" fmla="*/ 46 w 110"/>
                  <a:gd name="T25" fmla="*/ 76 h 83"/>
                  <a:gd name="T26" fmla="*/ 53 w 110"/>
                  <a:gd name="T27" fmla="*/ 83 h 83"/>
                  <a:gd name="T28" fmla="*/ 59 w 110"/>
                  <a:gd name="T29" fmla="*/ 76 h 83"/>
                  <a:gd name="T30" fmla="*/ 107 w 110"/>
                  <a:gd name="T31" fmla="*/ 76 h 83"/>
                  <a:gd name="T32" fmla="*/ 107 w 110"/>
                  <a:gd name="T33" fmla="*/ 42 h 83"/>
                  <a:gd name="T34" fmla="*/ 108 w 110"/>
                  <a:gd name="T35" fmla="*/ 42 h 83"/>
                  <a:gd name="T36" fmla="*/ 110 w 110"/>
                  <a:gd name="T37" fmla="*/ 36 h 83"/>
                  <a:gd name="T38" fmla="*/ 108 w 110"/>
                  <a:gd name="T39" fmla="*/ 29 h 83"/>
                  <a:gd name="T40" fmla="*/ 107 w 110"/>
                  <a:gd name="T41" fmla="*/ 29 h 83"/>
                  <a:gd name="T42" fmla="*/ 5 w 110"/>
                  <a:gd name="T43" fmla="*/ 5 h 83"/>
                  <a:gd name="T44" fmla="*/ 46 w 110"/>
                  <a:gd name="T45" fmla="*/ 5 h 83"/>
                  <a:gd name="T46" fmla="*/ 51 w 110"/>
                  <a:gd name="T47" fmla="*/ 9 h 83"/>
                  <a:gd name="T48" fmla="*/ 51 w 110"/>
                  <a:gd name="T49" fmla="*/ 71 h 83"/>
                  <a:gd name="T50" fmla="*/ 5 w 110"/>
                  <a:gd name="T51" fmla="*/ 71 h 83"/>
                  <a:gd name="T52" fmla="*/ 5 w 110"/>
                  <a:gd name="T53" fmla="*/ 5 h 83"/>
                  <a:gd name="T54" fmla="*/ 102 w 110"/>
                  <a:gd name="T55" fmla="*/ 71 h 83"/>
                  <a:gd name="T56" fmla="*/ 55 w 110"/>
                  <a:gd name="T57" fmla="*/ 71 h 83"/>
                  <a:gd name="T58" fmla="*/ 55 w 110"/>
                  <a:gd name="T59" fmla="*/ 9 h 83"/>
                  <a:gd name="T60" fmla="*/ 59 w 110"/>
                  <a:gd name="T61" fmla="*/ 5 h 83"/>
                  <a:gd name="T62" fmla="*/ 102 w 110"/>
                  <a:gd name="T63" fmla="*/ 5 h 83"/>
                  <a:gd name="T64" fmla="*/ 102 w 110"/>
                  <a:gd name="T65" fmla="*/ 7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0" h="83">
                    <a:moveTo>
                      <a:pt x="107" y="29"/>
                    </a:moveTo>
                    <a:cubicBezTo>
                      <a:pt x="107" y="25"/>
                      <a:pt x="107" y="25"/>
                      <a:pt x="107" y="25"/>
                    </a:cubicBezTo>
                    <a:cubicBezTo>
                      <a:pt x="108" y="25"/>
                      <a:pt x="108" y="25"/>
                      <a:pt x="108" y="25"/>
                    </a:cubicBezTo>
                    <a:cubicBezTo>
                      <a:pt x="110" y="23"/>
                      <a:pt x="110" y="21"/>
                      <a:pt x="110" y="18"/>
                    </a:cubicBezTo>
                    <a:cubicBezTo>
                      <a:pt x="110" y="16"/>
                      <a:pt x="110" y="13"/>
                      <a:pt x="108" y="11"/>
                    </a:cubicBezTo>
                    <a:cubicBezTo>
                      <a:pt x="107" y="11"/>
                      <a:pt x="107" y="11"/>
                      <a:pt x="107" y="11"/>
                    </a:cubicBezTo>
                    <a:cubicBezTo>
                      <a:pt x="107" y="0"/>
                      <a:pt x="107" y="0"/>
                      <a:pt x="107" y="0"/>
                    </a:cubicBezTo>
                    <a:cubicBezTo>
                      <a:pt x="57" y="0"/>
                      <a:pt x="57" y="0"/>
                      <a:pt x="57" y="0"/>
                    </a:cubicBezTo>
                    <a:cubicBezTo>
                      <a:pt x="53" y="4"/>
                      <a:pt x="53" y="4"/>
                      <a:pt x="53" y="4"/>
                    </a:cubicBezTo>
                    <a:cubicBezTo>
                      <a:pt x="48" y="0"/>
                      <a:pt x="48" y="0"/>
                      <a:pt x="48" y="0"/>
                    </a:cubicBezTo>
                    <a:cubicBezTo>
                      <a:pt x="0" y="0"/>
                      <a:pt x="0" y="0"/>
                      <a:pt x="0" y="0"/>
                    </a:cubicBezTo>
                    <a:cubicBezTo>
                      <a:pt x="0" y="76"/>
                      <a:pt x="0" y="76"/>
                      <a:pt x="0" y="76"/>
                    </a:cubicBezTo>
                    <a:cubicBezTo>
                      <a:pt x="46" y="76"/>
                      <a:pt x="46" y="76"/>
                      <a:pt x="46" y="76"/>
                    </a:cubicBezTo>
                    <a:cubicBezTo>
                      <a:pt x="53" y="83"/>
                      <a:pt x="53" y="83"/>
                      <a:pt x="53" y="83"/>
                    </a:cubicBezTo>
                    <a:cubicBezTo>
                      <a:pt x="59" y="76"/>
                      <a:pt x="59" y="76"/>
                      <a:pt x="59" y="76"/>
                    </a:cubicBezTo>
                    <a:cubicBezTo>
                      <a:pt x="107" y="76"/>
                      <a:pt x="107" y="76"/>
                      <a:pt x="107" y="76"/>
                    </a:cubicBezTo>
                    <a:cubicBezTo>
                      <a:pt x="107" y="42"/>
                      <a:pt x="107" y="42"/>
                      <a:pt x="107" y="42"/>
                    </a:cubicBezTo>
                    <a:cubicBezTo>
                      <a:pt x="108" y="42"/>
                      <a:pt x="108" y="42"/>
                      <a:pt x="108" y="42"/>
                    </a:cubicBezTo>
                    <a:cubicBezTo>
                      <a:pt x="110" y="40"/>
                      <a:pt x="110" y="38"/>
                      <a:pt x="110" y="36"/>
                    </a:cubicBezTo>
                    <a:cubicBezTo>
                      <a:pt x="110" y="33"/>
                      <a:pt x="110" y="31"/>
                      <a:pt x="108" y="29"/>
                    </a:cubicBezTo>
                    <a:lnTo>
                      <a:pt x="107" y="29"/>
                    </a:lnTo>
                    <a:close/>
                    <a:moveTo>
                      <a:pt x="5" y="5"/>
                    </a:moveTo>
                    <a:cubicBezTo>
                      <a:pt x="46" y="5"/>
                      <a:pt x="46" y="5"/>
                      <a:pt x="46" y="5"/>
                    </a:cubicBezTo>
                    <a:cubicBezTo>
                      <a:pt x="51" y="9"/>
                      <a:pt x="51" y="9"/>
                      <a:pt x="51" y="9"/>
                    </a:cubicBezTo>
                    <a:cubicBezTo>
                      <a:pt x="51" y="71"/>
                      <a:pt x="51" y="71"/>
                      <a:pt x="51" y="71"/>
                    </a:cubicBezTo>
                    <a:cubicBezTo>
                      <a:pt x="5" y="71"/>
                      <a:pt x="5" y="71"/>
                      <a:pt x="5" y="71"/>
                    </a:cubicBezTo>
                    <a:lnTo>
                      <a:pt x="5" y="5"/>
                    </a:lnTo>
                    <a:close/>
                    <a:moveTo>
                      <a:pt x="102" y="71"/>
                    </a:moveTo>
                    <a:cubicBezTo>
                      <a:pt x="55" y="71"/>
                      <a:pt x="55" y="71"/>
                      <a:pt x="55" y="71"/>
                    </a:cubicBezTo>
                    <a:cubicBezTo>
                      <a:pt x="55" y="9"/>
                      <a:pt x="55" y="9"/>
                      <a:pt x="55" y="9"/>
                    </a:cubicBezTo>
                    <a:cubicBezTo>
                      <a:pt x="59" y="5"/>
                      <a:pt x="59" y="5"/>
                      <a:pt x="59" y="5"/>
                    </a:cubicBezTo>
                    <a:cubicBezTo>
                      <a:pt x="102" y="5"/>
                      <a:pt x="102" y="5"/>
                      <a:pt x="102" y="5"/>
                    </a:cubicBezTo>
                    <a:lnTo>
                      <a:pt x="102" y="71"/>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 name="Rectangle 147"/>
              <p:cNvSpPr>
                <a:spLocks noChangeArrowheads="1"/>
              </p:cNvSpPr>
              <p:nvPr userDrawn="1"/>
            </p:nvSpPr>
            <p:spPr bwMode="auto">
              <a:xfrm>
                <a:off x="4539" y="2370"/>
                <a:ext cx="56" cy="8"/>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 name="Rectangle 148"/>
              <p:cNvSpPr>
                <a:spLocks noChangeArrowheads="1"/>
              </p:cNvSpPr>
              <p:nvPr userDrawn="1"/>
            </p:nvSpPr>
            <p:spPr bwMode="auto">
              <a:xfrm>
                <a:off x="4530" y="2345"/>
                <a:ext cx="78" cy="6"/>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 name="Rectangle 149"/>
              <p:cNvSpPr>
                <a:spLocks noChangeArrowheads="1"/>
              </p:cNvSpPr>
              <p:nvPr userDrawn="1"/>
            </p:nvSpPr>
            <p:spPr bwMode="auto">
              <a:xfrm>
                <a:off x="4544" y="2319"/>
                <a:ext cx="25" cy="7"/>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 name="Freeform 150"/>
              <p:cNvSpPr>
                <a:spLocks noEditPoints="1"/>
              </p:cNvSpPr>
              <p:nvPr userDrawn="1"/>
            </p:nvSpPr>
            <p:spPr bwMode="auto">
              <a:xfrm>
                <a:off x="4497" y="2282"/>
                <a:ext cx="174" cy="151"/>
              </a:xfrm>
              <a:custGeom>
                <a:avLst/>
                <a:gdLst>
                  <a:gd name="T0" fmla="*/ 84 w 103"/>
                  <a:gd name="T1" fmla="*/ 61 h 89"/>
                  <a:gd name="T2" fmla="*/ 82 w 103"/>
                  <a:gd name="T3" fmla="*/ 64 h 89"/>
                  <a:gd name="T4" fmla="*/ 75 w 103"/>
                  <a:gd name="T5" fmla="*/ 59 h 89"/>
                  <a:gd name="T6" fmla="*/ 65 w 103"/>
                  <a:gd name="T7" fmla="*/ 8 h 89"/>
                  <a:gd name="T8" fmla="*/ 41 w 103"/>
                  <a:gd name="T9" fmla="*/ 0 h 89"/>
                  <a:gd name="T10" fmla="*/ 9 w 103"/>
                  <a:gd name="T11" fmla="*/ 16 h 89"/>
                  <a:gd name="T12" fmla="*/ 2 w 103"/>
                  <a:gd name="T13" fmla="*/ 45 h 89"/>
                  <a:gd name="T14" fmla="*/ 17 w 103"/>
                  <a:gd name="T15" fmla="*/ 71 h 89"/>
                  <a:gd name="T16" fmla="*/ 41 w 103"/>
                  <a:gd name="T17" fmla="*/ 79 h 89"/>
                  <a:gd name="T18" fmla="*/ 69 w 103"/>
                  <a:gd name="T19" fmla="*/ 67 h 89"/>
                  <a:gd name="T20" fmla="*/ 76 w 103"/>
                  <a:gd name="T21" fmla="*/ 72 h 89"/>
                  <a:gd name="T22" fmla="*/ 74 w 103"/>
                  <a:gd name="T23" fmla="*/ 75 h 89"/>
                  <a:gd name="T24" fmla="*/ 92 w 103"/>
                  <a:gd name="T25" fmla="*/ 89 h 89"/>
                  <a:gd name="T26" fmla="*/ 103 w 103"/>
                  <a:gd name="T27" fmla="*/ 75 h 89"/>
                  <a:gd name="T28" fmla="*/ 84 w 103"/>
                  <a:gd name="T29" fmla="*/ 61 h 89"/>
                  <a:gd name="T30" fmla="*/ 41 w 103"/>
                  <a:gd name="T31" fmla="*/ 75 h 89"/>
                  <a:gd name="T32" fmla="*/ 20 w 103"/>
                  <a:gd name="T33" fmla="*/ 68 h 89"/>
                  <a:gd name="T34" fmla="*/ 6 w 103"/>
                  <a:gd name="T35" fmla="*/ 44 h 89"/>
                  <a:gd name="T36" fmla="*/ 13 w 103"/>
                  <a:gd name="T37" fmla="*/ 19 h 89"/>
                  <a:gd name="T38" fmla="*/ 41 w 103"/>
                  <a:gd name="T39" fmla="*/ 5 h 89"/>
                  <a:gd name="T40" fmla="*/ 62 w 103"/>
                  <a:gd name="T41" fmla="*/ 12 h 89"/>
                  <a:gd name="T42" fmla="*/ 69 w 103"/>
                  <a:gd name="T43" fmla="*/ 61 h 89"/>
                  <a:gd name="T44" fmla="*/ 41 w 103"/>
                  <a:gd name="T45" fmla="*/ 75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3" h="89">
                    <a:moveTo>
                      <a:pt x="84" y="61"/>
                    </a:moveTo>
                    <a:cubicBezTo>
                      <a:pt x="82" y="64"/>
                      <a:pt x="82" y="64"/>
                      <a:pt x="82" y="64"/>
                    </a:cubicBezTo>
                    <a:cubicBezTo>
                      <a:pt x="75" y="59"/>
                      <a:pt x="75" y="59"/>
                      <a:pt x="75" y="59"/>
                    </a:cubicBezTo>
                    <a:cubicBezTo>
                      <a:pt x="85" y="42"/>
                      <a:pt x="81" y="20"/>
                      <a:pt x="65" y="8"/>
                    </a:cubicBezTo>
                    <a:cubicBezTo>
                      <a:pt x="58" y="3"/>
                      <a:pt x="50" y="0"/>
                      <a:pt x="41" y="0"/>
                    </a:cubicBezTo>
                    <a:cubicBezTo>
                      <a:pt x="28" y="0"/>
                      <a:pt x="17" y="6"/>
                      <a:pt x="9" y="16"/>
                    </a:cubicBezTo>
                    <a:cubicBezTo>
                      <a:pt x="3" y="24"/>
                      <a:pt x="0" y="35"/>
                      <a:pt x="2" y="45"/>
                    </a:cubicBezTo>
                    <a:cubicBezTo>
                      <a:pt x="3" y="55"/>
                      <a:pt x="9" y="65"/>
                      <a:pt x="17" y="71"/>
                    </a:cubicBezTo>
                    <a:cubicBezTo>
                      <a:pt x="24" y="76"/>
                      <a:pt x="32" y="79"/>
                      <a:pt x="41" y="79"/>
                    </a:cubicBezTo>
                    <a:cubicBezTo>
                      <a:pt x="52" y="79"/>
                      <a:pt x="62" y="75"/>
                      <a:pt x="69" y="67"/>
                    </a:cubicBezTo>
                    <a:cubicBezTo>
                      <a:pt x="76" y="72"/>
                      <a:pt x="76" y="72"/>
                      <a:pt x="76" y="72"/>
                    </a:cubicBezTo>
                    <a:cubicBezTo>
                      <a:pt x="74" y="75"/>
                      <a:pt x="74" y="75"/>
                      <a:pt x="74" y="75"/>
                    </a:cubicBezTo>
                    <a:cubicBezTo>
                      <a:pt x="92" y="89"/>
                      <a:pt x="92" y="89"/>
                      <a:pt x="92" y="89"/>
                    </a:cubicBezTo>
                    <a:cubicBezTo>
                      <a:pt x="103" y="75"/>
                      <a:pt x="103" y="75"/>
                      <a:pt x="103" y="75"/>
                    </a:cubicBezTo>
                    <a:lnTo>
                      <a:pt x="84" y="61"/>
                    </a:lnTo>
                    <a:close/>
                    <a:moveTo>
                      <a:pt x="41" y="75"/>
                    </a:moveTo>
                    <a:cubicBezTo>
                      <a:pt x="33" y="75"/>
                      <a:pt x="26" y="72"/>
                      <a:pt x="20" y="68"/>
                    </a:cubicBezTo>
                    <a:cubicBezTo>
                      <a:pt x="12" y="62"/>
                      <a:pt x="8" y="54"/>
                      <a:pt x="6" y="44"/>
                    </a:cubicBezTo>
                    <a:cubicBezTo>
                      <a:pt x="5" y="35"/>
                      <a:pt x="7" y="26"/>
                      <a:pt x="13" y="19"/>
                    </a:cubicBezTo>
                    <a:cubicBezTo>
                      <a:pt x="20" y="10"/>
                      <a:pt x="30" y="5"/>
                      <a:pt x="41" y="5"/>
                    </a:cubicBezTo>
                    <a:cubicBezTo>
                      <a:pt x="49" y="5"/>
                      <a:pt x="56" y="7"/>
                      <a:pt x="62" y="12"/>
                    </a:cubicBezTo>
                    <a:cubicBezTo>
                      <a:pt x="77" y="23"/>
                      <a:pt x="80" y="45"/>
                      <a:pt x="69" y="61"/>
                    </a:cubicBezTo>
                    <a:cubicBezTo>
                      <a:pt x="62" y="70"/>
                      <a:pt x="52" y="75"/>
                      <a:pt x="41" y="75"/>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 name="Freeform 151"/>
              <p:cNvSpPr>
                <a:spLocks noEditPoints="1"/>
              </p:cNvSpPr>
              <p:nvPr userDrawn="1"/>
            </p:nvSpPr>
            <p:spPr bwMode="auto">
              <a:xfrm>
                <a:off x="4145" y="2588"/>
                <a:ext cx="171" cy="134"/>
              </a:xfrm>
              <a:custGeom>
                <a:avLst/>
                <a:gdLst>
                  <a:gd name="T0" fmla="*/ 93 w 101"/>
                  <a:gd name="T1" fmla="*/ 21 h 79"/>
                  <a:gd name="T2" fmla="*/ 85 w 101"/>
                  <a:gd name="T3" fmla="*/ 21 h 79"/>
                  <a:gd name="T4" fmla="*/ 84 w 101"/>
                  <a:gd name="T5" fmla="*/ 19 h 79"/>
                  <a:gd name="T6" fmla="*/ 79 w 101"/>
                  <a:gd name="T7" fmla="*/ 3 h 79"/>
                  <a:gd name="T8" fmla="*/ 75 w 101"/>
                  <a:gd name="T9" fmla="*/ 1 h 79"/>
                  <a:gd name="T10" fmla="*/ 2 w 101"/>
                  <a:gd name="T11" fmla="*/ 24 h 79"/>
                  <a:gd name="T12" fmla="*/ 0 w 101"/>
                  <a:gd name="T13" fmla="*/ 28 h 79"/>
                  <a:gd name="T14" fmla="*/ 5 w 101"/>
                  <a:gd name="T15" fmla="*/ 44 h 79"/>
                  <a:gd name="T16" fmla="*/ 9 w 101"/>
                  <a:gd name="T17" fmla="*/ 56 h 79"/>
                  <a:gd name="T18" fmla="*/ 9 w 101"/>
                  <a:gd name="T19" fmla="*/ 67 h 79"/>
                  <a:gd name="T20" fmla="*/ 9 w 101"/>
                  <a:gd name="T21" fmla="*/ 71 h 79"/>
                  <a:gd name="T22" fmla="*/ 17 w 101"/>
                  <a:gd name="T23" fmla="*/ 79 h 79"/>
                  <a:gd name="T24" fmla="*/ 21 w 101"/>
                  <a:gd name="T25" fmla="*/ 79 h 79"/>
                  <a:gd name="T26" fmla="*/ 89 w 101"/>
                  <a:gd name="T27" fmla="*/ 79 h 79"/>
                  <a:gd name="T28" fmla="*/ 93 w 101"/>
                  <a:gd name="T29" fmla="*/ 79 h 79"/>
                  <a:gd name="T30" fmla="*/ 101 w 101"/>
                  <a:gd name="T31" fmla="*/ 71 h 79"/>
                  <a:gd name="T32" fmla="*/ 101 w 101"/>
                  <a:gd name="T33" fmla="*/ 67 h 79"/>
                  <a:gd name="T34" fmla="*/ 101 w 101"/>
                  <a:gd name="T35" fmla="*/ 50 h 79"/>
                  <a:gd name="T36" fmla="*/ 101 w 101"/>
                  <a:gd name="T37" fmla="*/ 45 h 79"/>
                  <a:gd name="T38" fmla="*/ 101 w 101"/>
                  <a:gd name="T39" fmla="*/ 29 h 79"/>
                  <a:gd name="T40" fmla="*/ 93 w 101"/>
                  <a:gd name="T41" fmla="*/ 21 h 79"/>
                  <a:gd name="T42" fmla="*/ 97 w 101"/>
                  <a:gd name="T43" fmla="*/ 45 h 79"/>
                  <a:gd name="T44" fmla="*/ 97 w 101"/>
                  <a:gd name="T45" fmla="*/ 50 h 79"/>
                  <a:gd name="T46" fmla="*/ 97 w 101"/>
                  <a:gd name="T47" fmla="*/ 67 h 79"/>
                  <a:gd name="T48" fmla="*/ 97 w 101"/>
                  <a:gd name="T49" fmla="*/ 67 h 79"/>
                  <a:gd name="T50" fmla="*/ 97 w 101"/>
                  <a:gd name="T51" fmla="*/ 71 h 79"/>
                  <a:gd name="T52" fmla="*/ 93 w 101"/>
                  <a:gd name="T53" fmla="*/ 75 h 79"/>
                  <a:gd name="T54" fmla="*/ 89 w 101"/>
                  <a:gd name="T55" fmla="*/ 75 h 79"/>
                  <a:gd name="T56" fmla="*/ 21 w 101"/>
                  <a:gd name="T57" fmla="*/ 75 h 79"/>
                  <a:gd name="T58" fmla="*/ 17 w 101"/>
                  <a:gd name="T59" fmla="*/ 75 h 79"/>
                  <a:gd name="T60" fmla="*/ 14 w 101"/>
                  <a:gd name="T61" fmla="*/ 71 h 79"/>
                  <a:gd name="T62" fmla="*/ 14 w 101"/>
                  <a:gd name="T63" fmla="*/ 67 h 79"/>
                  <a:gd name="T64" fmla="*/ 14 w 101"/>
                  <a:gd name="T65" fmla="*/ 67 h 79"/>
                  <a:gd name="T66" fmla="*/ 14 w 101"/>
                  <a:gd name="T67" fmla="*/ 50 h 79"/>
                  <a:gd name="T68" fmla="*/ 14 w 101"/>
                  <a:gd name="T69" fmla="*/ 45 h 79"/>
                  <a:gd name="T70" fmla="*/ 97 w 101"/>
                  <a:gd name="T71" fmla="*/ 45 h 79"/>
                  <a:gd name="T72" fmla="*/ 97 w 101"/>
                  <a:gd name="T73" fmla="*/ 37 h 79"/>
                  <a:gd name="T74" fmla="*/ 14 w 101"/>
                  <a:gd name="T75" fmla="*/ 37 h 79"/>
                  <a:gd name="T76" fmla="*/ 14 w 101"/>
                  <a:gd name="T77" fmla="*/ 29 h 79"/>
                  <a:gd name="T78" fmla="*/ 17 w 101"/>
                  <a:gd name="T79" fmla="*/ 25 h 79"/>
                  <a:gd name="T80" fmla="*/ 86 w 101"/>
                  <a:gd name="T81" fmla="*/ 25 h 79"/>
                  <a:gd name="T82" fmla="*/ 93 w 101"/>
                  <a:gd name="T83" fmla="*/ 25 h 79"/>
                  <a:gd name="T84" fmla="*/ 97 w 101"/>
                  <a:gd name="T85" fmla="*/ 29 h 79"/>
                  <a:gd name="T86" fmla="*/ 97 w 101"/>
                  <a:gd name="T87" fmla="*/ 45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1" h="79">
                    <a:moveTo>
                      <a:pt x="93" y="21"/>
                    </a:moveTo>
                    <a:cubicBezTo>
                      <a:pt x="85" y="21"/>
                      <a:pt x="85" y="21"/>
                      <a:pt x="85" y="21"/>
                    </a:cubicBezTo>
                    <a:cubicBezTo>
                      <a:pt x="84" y="19"/>
                      <a:pt x="84" y="19"/>
                      <a:pt x="84" y="19"/>
                    </a:cubicBezTo>
                    <a:cubicBezTo>
                      <a:pt x="79" y="3"/>
                      <a:pt x="79" y="3"/>
                      <a:pt x="79" y="3"/>
                    </a:cubicBezTo>
                    <a:cubicBezTo>
                      <a:pt x="79" y="1"/>
                      <a:pt x="77" y="0"/>
                      <a:pt x="75" y="1"/>
                    </a:cubicBezTo>
                    <a:cubicBezTo>
                      <a:pt x="2" y="24"/>
                      <a:pt x="2" y="24"/>
                      <a:pt x="2" y="24"/>
                    </a:cubicBezTo>
                    <a:cubicBezTo>
                      <a:pt x="1" y="24"/>
                      <a:pt x="0" y="26"/>
                      <a:pt x="0" y="28"/>
                    </a:cubicBezTo>
                    <a:cubicBezTo>
                      <a:pt x="5" y="44"/>
                      <a:pt x="5" y="44"/>
                      <a:pt x="5" y="44"/>
                    </a:cubicBezTo>
                    <a:cubicBezTo>
                      <a:pt x="9" y="56"/>
                      <a:pt x="9" y="56"/>
                      <a:pt x="9" y="56"/>
                    </a:cubicBezTo>
                    <a:cubicBezTo>
                      <a:pt x="9" y="67"/>
                      <a:pt x="9" y="67"/>
                      <a:pt x="9" y="67"/>
                    </a:cubicBezTo>
                    <a:cubicBezTo>
                      <a:pt x="9" y="71"/>
                      <a:pt x="9" y="71"/>
                      <a:pt x="9" y="71"/>
                    </a:cubicBezTo>
                    <a:cubicBezTo>
                      <a:pt x="9" y="76"/>
                      <a:pt x="13" y="79"/>
                      <a:pt x="17" y="79"/>
                    </a:cubicBezTo>
                    <a:cubicBezTo>
                      <a:pt x="21" y="79"/>
                      <a:pt x="21" y="79"/>
                      <a:pt x="21" y="79"/>
                    </a:cubicBezTo>
                    <a:cubicBezTo>
                      <a:pt x="89" y="79"/>
                      <a:pt x="89" y="79"/>
                      <a:pt x="89" y="79"/>
                    </a:cubicBezTo>
                    <a:cubicBezTo>
                      <a:pt x="93" y="79"/>
                      <a:pt x="93" y="79"/>
                      <a:pt x="93" y="79"/>
                    </a:cubicBezTo>
                    <a:cubicBezTo>
                      <a:pt x="97" y="79"/>
                      <a:pt x="101" y="76"/>
                      <a:pt x="101" y="71"/>
                    </a:cubicBezTo>
                    <a:cubicBezTo>
                      <a:pt x="101" y="67"/>
                      <a:pt x="101" y="67"/>
                      <a:pt x="101" y="67"/>
                    </a:cubicBezTo>
                    <a:cubicBezTo>
                      <a:pt x="101" y="50"/>
                      <a:pt x="101" y="50"/>
                      <a:pt x="101" y="50"/>
                    </a:cubicBezTo>
                    <a:cubicBezTo>
                      <a:pt x="101" y="45"/>
                      <a:pt x="101" y="45"/>
                      <a:pt x="101" y="45"/>
                    </a:cubicBezTo>
                    <a:cubicBezTo>
                      <a:pt x="101" y="29"/>
                      <a:pt x="101" y="29"/>
                      <a:pt x="101" y="29"/>
                    </a:cubicBezTo>
                    <a:cubicBezTo>
                      <a:pt x="101" y="24"/>
                      <a:pt x="97" y="21"/>
                      <a:pt x="93" y="21"/>
                    </a:cubicBezTo>
                    <a:close/>
                    <a:moveTo>
                      <a:pt x="97" y="45"/>
                    </a:moveTo>
                    <a:cubicBezTo>
                      <a:pt x="97" y="50"/>
                      <a:pt x="97" y="50"/>
                      <a:pt x="97" y="50"/>
                    </a:cubicBezTo>
                    <a:cubicBezTo>
                      <a:pt x="97" y="67"/>
                      <a:pt x="97" y="67"/>
                      <a:pt x="97" y="67"/>
                    </a:cubicBezTo>
                    <a:cubicBezTo>
                      <a:pt x="97" y="67"/>
                      <a:pt x="97" y="67"/>
                      <a:pt x="97" y="67"/>
                    </a:cubicBezTo>
                    <a:cubicBezTo>
                      <a:pt x="97" y="71"/>
                      <a:pt x="97" y="71"/>
                      <a:pt x="97" y="71"/>
                    </a:cubicBezTo>
                    <a:cubicBezTo>
                      <a:pt x="97" y="73"/>
                      <a:pt x="95" y="75"/>
                      <a:pt x="93" y="75"/>
                    </a:cubicBezTo>
                    <a:cubicBezTo>
                      <a:pt x="89" y="75"/>
                      <a:pt x="89" y="75"/>
                      <a:pt x="89" y="75"/>
                    </a:cubicBezTo>
                    <a:cubicBezTo>
                      <a:pt x="21" y="75"/>
                      <a:pt x="21" y="75"/>
                      <a:pt x="21" y="75"/>
                    </a:cubicBezTo>
                    <a:cubicBezTo>
                      <a:pt x="17" y="75"/>
                      <a:pt x="17" y="75"/>
                      <a:pt x="17" y="75"/>
                    </a:cubicBezTo>
                    <a:cubicBezTo>
                      <a:pt x="15" y="75"/>
                      <a:pt x="14" y="73"/>
                      <a:pt x="14" y="71"/>
                    </a:cubicBezTo>
                    <a:cubicBezTo>
                      <a:pt x="14" y="67"/>
                      <a:pt x="14" y="67"/>
                      <a:pt x="14" y="67"/>
                    </a:cubicBezTo>
                    <a:cubicBezTo>
                      <a:pt x="14" y="67"/>
                      <a:pt x="14" y="67"/>
                      <a:pt x="14" y="67"/>
                    </a:cubicBezTo>
                    <a:cubicBezTo>
                      <a:pt x="14" y="50"/>
                      <a:pt x="14" y="50"/>
                      <a:pt x="14" y="50"/>
                    </a:cubicBezTo>
                    <a:cubicBezTo>
                      <a:pt x="14" y="45"/>
                      <a:pt x="14" y="45"/>
                      <a:pt x="14" y="45"/>
                    </a:cubicBezTo>
                    <a:cubicBezTo>
                      <a:pt x="97" y="45"/>
                      <a:pt x="97" y="45"/>
                      <a:pt x="97" y="45"/>
                    </a:cubicBezTo>
                    <a:cubicBezTo>
                      <a:pt x="97" y="37"/>
                      <a:pt x="97" y="37"/>
                      <a:pt x="97" y="37"/>
                    </a:cubicBezTo>
                    <a:cubicBezTo>
                      <a:pt x="14" y="37"/>
                      <a:pt x="14" y="37"/>
                      <a:pt x="14" y="37"/>
                    </a:cubicBezTo>
                    <a:cubicBezTo>
                      <a:pt x="14" y="29"/>
                      <a:pt x="14" y="29"/>
                      <a:pt x="14" y="29"/>
                    </a:cubicBezTo>
                    <a:cubicBezTo>
                      <a:pt x="14" y="27"/>
                      <a:pt x="15" y="25"/>
                      <a:pt x="17" y="25"/>
                    </a:cubicBezTo>
                    <a:cubicBezTo>
                      <a:pt x="86" y="25"/>
                      <a:pt x="86" y="25"/>
                      <a:pt x="86" y="25"/>
                    </a:cubicBezTo>
                    <a:cubicBezTo>
                      <a:pt x="93" y="25"/>
                      <a:pt x="93" y="25"/>
                      <a:pt x="93" y="25"/>
                    </a:cubicBezTo>
                    <a:cubicBezTo>
                      <a:pt x="95" y="25"/>
                      <a:pt x="97" y="27"/>
                      <a:pt x="97" y="29"/>
                    </a:cubicBezTo>
                    <a:lnTo>
                      <a:pt x="97" y="45"/>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 name="Freeform 152"/>
              <p:cNvSpPr>
                <a:spLocks/>
              </p:cNvSpPr>
              <p:nvPr userDrawn="1"/>
            </p:nvSpPr>
            <p:spPr bwMode="auto">
              <a:xfrm>
                <a:off x="4287" y="2676"/>
                <a:ext cx="15" cy="8"/>
              </a:xfrm>
              <a:custGeom>
                <a:avLst/>
                <a:gdLst>
                  <a:gd name="T0" fmla="*/ 0 w 15"/>
                  <a:gd name="T1" fmla="*/ 0 h 8"/>
                  <a:gd name="T2" fmla="*/ 0 w 15"/>
                  <a:gd name="T3" fmla="*/ 8 h 8"/>
                  <a:gd name="T4" fmla="*/ 0 w 15"/>
                  <a:gd name="T5" fmla="*/ 8 h 8"/>
                  <a:gd name="T6" fmla="*/ 15 w 15"/>
                  <a:gd name="T7" fmla="*/ 8 h 8"/>
                  <a:gd name="T8" fmla="*/ 15 w 15"/>
                  <a:gd name="T9" fmla="*/ 0 h 8"/>
                  <a:gd name="T10" fmla="*/ 0 w 15"/>
                  <a:gd name="T11" fmla="*/ 0 h 8"/>
                  <a:gd name="T12" fmla="*/ 0 w 15"/>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15" h="8">
                    <a:moveTo>
                      <a:pt x="0" y="0"/>
                    </a:moveTo>
                    <a:lnTo>
                      <a:pt x="0" y="8"/>
                    </a:lnTo>
                    <a:lnTo>
                      <a:pt x="0" y="8"/>
                    </a:lnTo>
                    <a:lnTo>
                      <a:pt x="15" y="8"/>
                    </a:lnTo>
                    <a:lnTo>
                      <a:pt x="15" y="0"/>
                    </a:lnTo>
                    <a:lnTo>
                      <a:pt x="0" y="0"/>
                    </a:lnTo>
                    <a:lnTo>
                      <a:pt x="0"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 name="Rectangle 153"/>
              <p:cNvSpPr>
                <a:spLocks noChangeArrowheads="1"/>
              </p:cNvSpPr>
              <p:nvPr userDrawn="1"/>
            </p:nvSpPr>
            <p:spPr bwMode="auto">
              <a:xfrm>
                <a:off x="4269" y="2676"/>
                <a:ext cx="13" cy="8"/>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 name="Freeform 154"/>
              <p:cNvSpPr>
                <a:spLocks/>
              </p:cNvSpPr>
              <p:nvPr userDrawn="1"/>
            </p:nvSpPr>
            <p:spPr bwMode="auto">
              <a:xfrm>
                <a:off x="4243" y="2676"/>
                <a:ext cx="21" cy="8"/>
              </a:xfrm>
              <a:custGeom>
                <a:avLst/>
                <a:gdLst>
                  <a:gd name="T0" fmla="*/ 0 w 21"/>
                  <a:gd name="T1" fmla="*/ 8 h 8"/>
                  <a:gd name="T2" fmla="*/ 0 w 21"/>
                  <a:gd name="T3" fmla="*/ 8 h 8"/>
                  <a:gd name="T4" fmla="*/ 21 w 21"/>
                  <a:gd name="T5" fmla="*/ 8 h 8"/>
                  <a:gd name="T6" fmla="*/ 21 w 21"/>
                  <a:gd name="T7" fmla="*/ 0 h 8"/>
                  <a:gd name="T8" fmla="*/ 0 w 21"/>
                  <a:gd name="T9" fmla="*/ 0 h 8"/>
                  <a:gd name="T10" fmla="*/ 0 w 21"/>
                  <a:gd name="T11" fmla="*/ 8 h 8"/>
                </a:gdLst>
                <a:ahLst/>
                <a:cxnLst>
                  <a:cxn ang="0">
                    <a:pos x="T0" y="T1"/>
                  </a:cxn>
                  <a:cxn ang="0">
                    <a:pos x="T2" y="T3"/>
                  </a:cxn>
                  <a:cxn ang="0">
                    <a:pos x="T4" y="T5"/>
                  </a:cxn>
                  <a:cxn ang="0">
                    <a:pos x="T6" y="T7"/>
                  </a:cxn>
                  <a:cxn ang="0">
                    <a:pos x="T8" y="T9"/>
                  </a:cxn>
                  <a:cxn ang="0">
                    <a:pos x="T10" y="T11"/>
                  </a:cxn>
                </a:cxnLst>
                <a:rect l="0" t="0" r="r" b="b"/>
                <a:pathLst>
                  <a:path w="21" h="8">
                    <a:moveTo>
                      <a:pt x="0" y="8"/>
                    </a:moveTo>
                    <a:lnTo>
                      <a:pt x="0" y="8"/>
                    </a:lnTo>
                    <a:lnTo>
                      <a:pt x="21" y="8"/>
                    </a:lnTo>
                    <a:lnTo>
                      <a:pt x="21" y="0"/>
                    </a:lnTo>
                    <a:lnTo>
                      <a:pt x="0" y="0"/>
                    </a:lnTo>
                    <a:lnTo>
                      <a:pt x="0" y="8"/>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 name="Freeform 155"/>
              <p:cNvSpPr>
                <a:spLocks/>
              </p:cNvSpPr>
              <p:nvPr userDrawn="1"/>
            </p:nvSpPr>
            <p:spPr bwMode="auto">
              <a:xfrm>
                <a:off x="4176" y="2676"/>
                <a:ext cx="55" cy="8"/>
              </a:xfrm>
              <a:custGeom>
                <a:avLst/>
                <a:gdLst>
                  <a:gd name="T0" fmla="*/ 0 w 55"/>
                  <a:gd name="T1" fmla="*/ 8 h 8"/>
                  <a:gd name="T2" fmla="*/ 0 w 55"/>
                  <a:gd name="T3" fmla="*/ 8 h 8"/>
                  <a:gd name="T4" fmla="*/ 55 w 55"/>
                  <a:gd name="T5" fmla="*/ 8 h 8"/>
                  <a:gd name="T6" fmla="*/ 55 w 55"/>
                  <a:gd name="T7" fmla="*/ 0 h 8"/>
                  <a:gd name="T8" fmla="*/ 0 w 55"/>
                  <a:gd name="T9" fmla="*/ 0 h 8"/>
                  <a:gd name="T10" fmla="*/ 0 w 55"/>
                  <a:gd name="T11" fmla="*/ 8 h 8"/>
                </a:gdLst>
                <a:ahLst/>
                <a:cxnLst>
                  <a:cxn ang="0">
                    <a:pos x="T0" y="T1"/>
                  </a:cxn>
                  <a:cxn ang="0">
                    <a:pos x="T2" y="T3"/>
                  </a:cxn>
                  <a:cxn ang="0">
                    <a:pos x="T4" y="T5"/>
                  </a:cxn>
                  <a:cxn ang="0">
                    <a:pos x="T6" y="T7"/>
                  </a:cxn>
                  <a:cxn ang="0">
                    <a:pos x="T8" y="T9"/>
                  </a:cxn>
                  <a:cxn ang="0">
                    <a:pos x="T10" y="T11"/>
                  </a:cxn>
                </a:cxnLst>
                <a:rect l="0" t="0" r="r" b="b"/>
                <a:pathLst>
                  <a:path w="55" h="8">
                    <a:moveTo>
                      <a:pt x="0" y="8"/>
                    </a:moveTo>
                    <a:lnTo>
                      <a:pt x="0" y="8"/>
                    </a:lnTo>
                    <a:lnTo>
                      <a:pt x="55" y="8"/>
                    </a:lnTo>
                    <a:lnTo>
                      <a:pt x="55" y="0"/>
                    </a:lnTo>
                    <a:lnTo>
                      <a:pt x="0" y="0"/>
                    </a:lnTo>
                    <a:lnTo>
                      <a:pt x="0" y="8"/>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 name="Freeform 156"/>
              <p:cNvSpPr>
                <a:spLocks/>
              </p:cNvSpPr>
              <p:nvPr userDrawn="1"/>
            </p:nvSpPr>
            <p:spPr bwMode="auto">
              <a:xfrm>
                <a:off x="4176" y="2691"/>
                <a:ext cx="55" cy="9"/>
              </a:xfrm>
              <a:custGeom>
                <a:avLst/>
                <a:gdLst>
                  <a:gd name="T0" fmla="*/ 0 w 55"/>
                  <a:gd name="T1" fmla="*/ 9 h 9"/>
                  <a:gd name="T2" fmla="*/ 0 w 55"/>
                  <a:gd name="T3" fmla="*/ 9 h 9"/>
                  <a:gd name="T4" fmla="*/ 55 w 55"/>
                  <a:gd name="T5" fmla="*/ 9 h 9"/>
                  <a:gd name="T6" fmla="*/ 55 w 55"/>
                  <a:gd name="T7" fmla="*/ 0 h 9"/>
                  <a:gd name="T8" fmla="*/ 0 w 55"/>
                  <a:gd name="T9" fmla="*/ 0 h 9"/>
                  <a:gd name="T10" fmla="*/ 0 w 55"/>
                  <a:gd name="T11" fmla="*/ 9 h 9"/>
                </a:gdLst>
                <a:ahLst/>
                <a:cxnLst>
                  <a:cxn ang="0">
                    <a:pos x="T0" y="T1"/>
                  </a:cxn>
                  <a:cxn ang="0">
                    <a:pos x="T2" y="T3"/>
                  </a:cxn>
                  <a:cxn ang="0">
                    <a:pos x="T4" y="T5"/>
                  </a:cxn>
                  <a:cxn ang="0">
                    <a:pos x="T6" y="T7"/>
                  </a:cxn>
                  <a:cxn ang="0">
                    <a:pos x="T8" y="T9"/>
                  </a:cxn>
                  <a:cxn ang="0">
                    <a:pos x="T10" y="T11"/>
                  </a:cxn>
                </a:cxnLst>
                <a:rect l="0" t="0" r="r" b="b"/>
                <a:pathLst>
                  <a:path w="55" h="9">
                    <a:moveTo>
                      <a:pt x="0" y="9"/>
                    </a:moveTo>
                    <a:lnTo>
                      <a:pt x="0" y="9"/>
                    </a:lnTo>
                    <a:lnTo>
                      <a:pt x="55" y="9"/>
                    </a:lnTo>
                    <a:lnTo>
                      <a:pt x="55" y="0"/>
                    </a:lnTo>
                    <a:lnTo>
                      <a:pt x="0" y="0"/>
                    </a:lnTo>
                    <a:lnTo>
                      <a:pt x="0" y="9"/>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 name="Freeform 157"/>
              <p:cNvSpPr>
                <a:spLocks noEditPoints="1"/>
              </p:cNvSpPr>
              <p:nvPr userDrawn="1"/>
            </p:nvSpPr>
            <p:spPr bwMode="auto">
              <a:xfrm>
                <a:off x="3183" y="2598"/>
                <a:ext cx="180" cy="176"/>
              </a:xfrm>
              <a:custGeom>
                <a:avLst/>
                <a:gdLst>
                  <a:gd name="T0" fmla="*/ 116 w 180"/>
                  <a:gd name="T1" fmla="*/ 120 h 176"/>
                  <a:gd name="T2" fmla="*/ 118 w 180"/>
                  <a:gd name="T3" fmla="*/ 120 h 176"/>
                  <a:gd name="T4" fmla="*/ 118 w 180"/>
                  <a:gd name="T5" fmla="*/ 146 h 176"/>
                  <a:gd name="T6" fmla="*/ 118 w 180"/>
                  <a:gd name="T7" fmla="*/ 146 h 176"/>
                  <a:gd name="T8" fmla="*/ 50 w 180"/>
                  <a:gd name="T9" fmla="*/ 146 h 176"/>
                  <a:gd name="T10" fmla="*/ 20 w 180"/>
                  <a:gd name="T11" fmla="*/ 176 h 176"/>
                  <a:gd name="T12" fmla="*/ 20 w 180"/>
                  <a:gd name="T13" fmla="*/ 146 h 176"/>
                  <a:gd name="T14" fmla="*/ 0 w 180"/>
                  <a:gd name="T15" fmla="*/ 146 h 176"/>
                  <a:gd name="T16" fmla="*/ 0 w 180"/>
                  <a:gd name="T17" fmla="*/ 51 h 176"/>
                  <a:gd name="T18" fmla="*/ 0 w 180"/>
                  <a:gd name="T19" fmla="*/ 51 h 176"/>
                  <a:gd name="T20" fmla="*/ 37 w 180"/>
                  <a:gd name="T21" fmla="*/ 51 h 176"/>
                  <a:gd name="T22" fmla="*/ 37 w 180"/>
                  <a:gd name="T23" fmla="*/ 100 h 176"/>
                  <a:gd name="T24" fmla="*/ 37 w 180"/>
                  <a:gd name="T25" fmla="*/ 114 h 176"/>
                  <a:gd name="T26" fmla="*/ 37 w 180"/>
                  <a:gd name="T27" fmla="*/ 120 h 176"/>
                  <a:gd name="T28" fmla="*/ 44 w 180"/>
                  <a:gd name="T29" fmla="*/ 120 h 176"/>
                  <a:gd name="T30" fmla="*/ 55 w 180"/>
                  <a:gd name="T31" fmla="*/ 120 h 176"/>
                  <a:gd name="T32" fmla="*/ 116 w 180"/>
                  <a:gd name="T33" fmla="*/ 120 h 176"/>
                  <a:gd name="T34" fmla="*/ 180 w 180"/>
                  <a:gd name="T35" fmla="*/ 0 h 176"/>
                  <a:gd name="T36" fmla="*/ 180 w 180"/>
                  <a:gd name="T37" fmla="*/ 110 h 176"/>
                  <a:gd name="T38" fmla="*/ 165 w 180"/>
                  <a:gd name="T39" fmla="*/ 110 h 176"/>
                  <a:gd name="T40" fmla="*/ 165 w 180"/>
                  <a:gd name="T41" fmla="*/ 149 h 176"/>
                  <a:gd name="T42" fmla="*/ 126 w 180"/>
                  <a:gd name="T43" fmla="*/ 110 h 176"/>
                  <a:gd name="T44" fmla="*/ 45 w 180"/>
                  <a:gd name="T45" fmla="*/ 110 h 176"/>
                  <a:gd name="T46" fmla="*/ 45 w 180"/>
                  <a:gd name="T47" fmla="*/ 0 h 176"/>
                  <a:gd name="T48" fmla="*/ 180 w 180"/>
                  <a:gd name="T49" fmla="*/ 0 h 176"/>
                  <a:gd name="T50" fmla="*/ 172 w 180"/>
                  <a:gd name="T51" fmla="*/ 7 h 176"/>
                  <a:gd name="T52" fmla="*/ 54 w 180"/>
                  <a:gd name="T53" fmla="*/ 7 h 176"/>
                  <a:gd name="T54" fmla="*/ 54 w 180"/>
                  <a:gd name="T55" fmla="*/ 103 h 176"/>
                  <a:gd name="T56" fmla="*/ 130 w 180"/>
                  <a:gd name="T57" fmla="*/ 103 h 176"/>
                  <a:gd name="T58" fmla="*/ 157 w 180"/>
                  <a:gd name="T59" fmla="*/ 130 h 176"/>
                  <a:gd name="T60" fmla="*/ 157 w 180"/>
                  <a:gd name="T61" fmla="*/ 103 h 176"/>
                  <a:gd name="T62" fmla="*/ 172 w 180"/>
                  <a:gd name="T63" fmla="*/ 103 h 176"/>
                  <a:gd name="T64" fmla="*/ 172 w 180"/>
                  <a:gd name="T65" fmla="*/ 7 h 176"/>
                  <a:gd name="T66" fmla="*/ 79 w 180"/>
                  <a:gd name="T67" fmla="*/ 80 h 176"/>
                  <a:gd name="T68" fmla="*/ 143 w 180"/>
                  <a:gd name="T69" fmla="*/ 80 h 176"/>
                  <a:gd name="T70" fmla="*/ 143 w 180"/>
                  <a:gd name="T71" fmla="*/ 73 h 176"/>
                  <a:gd name="T72" fmla="*/ 79 w 180"/>
                  <a:gd name="T73" fmla="*/ 73 h 176"/>
                  <a:gd name="T74" fmla="*/ 79 w 180"/>
                  <a:gd name="T75" fmla="*/ 80 h 176"/>
                  <a:gd name="T76" fmla="*/ 158 w 180"/>
                  <a:gd name="T77" fmla="*/ 49 h 176"/>
                  <a:gd name="T78" fmla="*/ 71 w 180"/>
                  <a:gd name="T79" fmla="*/ 49 h 176"/>
                  <a:gd name="T80" fmla="*/ 71 w 180"/>
                  <a:gd name="T81" fmla="*/ 56 h 176"/>
                  <a:gd name="T82" fmla="*/ 158 w 180"/>
                  <a:gd name="T83" fmla="*/ 56 h 176"/>
                  <a:gd name="T84" fmla="*/ 158 w 180"/>
                  <a:gd name="T85" fmla="*/ 49 h 176"/>
                  <a:gd name="T86" fmla="*/ 115 w 180"/>
                  <a:gd name="T87" fmla="*/ 27 h 176"/>
                  <a:gd name="T88" fmla="*/ 86 w 180"/>
                  <a:gd name="T89" fmla="*/ 27 h 176"/>
                  <a:gd name="T90" fmla="*/ 86 w 180"/>
                  <a:gd name="T91" fmla="*/ 32 h 176"/>
                  <a:gd name="T92" fmla="*/ 115 w 180"/>
                  <a:gd name="T93" fmla="*/ 32 h 176"/>
                  <a:gd name="T94" fmla="*/ 115 w 180"/>
                  <a:gd name="T95" fmla="*/ 27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0" h="176">
                    <a:moveTo>
                      <a:pt x="116" y="120"/>
                    </a:moveTo>
                    <a:lnTo>
                      <a:pt x="118" y="120"/>
                    </a:lnTo>
                    <a:lnTo>
                      <a:pt x="118" y="146"/>
                    </a:lnTo>
                    <a:lnTo>
                      <a:pt x="118" y="146"/>
                    </a:lnTo>
                    <a:lnTo>
                      <a:pt x="50" y="146"/>
                    </a:lnTo>
                    <a:lnTo>
                      <a:pt x="20" y="176"/>
                    </a:lnTo>
                    <a:lnTo>
                      <a:pt x="20" y="146"/>
                    </a:lnTo>
                    <a:lnTo>
                      <a:pt x="0" y="146"/>
                    </a:lnTo>
                    <a:lnTo>
                      <a:pt x="0" y="51"/>
                    </a:lnTo>
                    <a:lnTo>
                      <a:pt x="0" y="51"/>
                    </a:lnTo>
                    <a:lnTo>
                      <a:pt x="37" y="51"/>
                    </a:lnTo>
                    <a:lnTo>
                      <a:pt x="37" y="100"/>
                    </a:lnTo>
                    <a:lnTo>
                      <a:pt x="37" y="114"/>
                    </a:lnTo>
                    <a:lnTo>
                      <a:pt x="37" y="120"/>
                    </a:lnTo>
                    <a:lnTo>
                      <a:pt x="44" y="120"/>
                    </a:lnTo>
                    <a:lnTo>
                      <a:pt x="55" y="120"/>
                    </a:lnTo>
                    <a:lnTo>
                      <a:pt x="116" y="120"/>
                    </a:lnTo>
                    <a:close/>
                    <a:moveTo>
                      <a:pt x="180" y="0"/>
                    </a:moveTo>
                    <a:lnTo>
                      <a:pt x="180" y="110"/>
                    </a:lnTo>
                    <a:lnTo>
                      <a:pt x="165" y="110"/>
                    </a:lnTo>
                    <a:lnTo>
                      <a:pt x="165" y="149"/>
                    </a:lnTo>
                    <a:lnTo>
                      <a:pt x="126" y="110"/>
                    </a:lnTo>
                    <a:lnTo>
                      <a:pt x="45" y="110"/>
                    </a:lnTo>
                    <a:lnTo>
                      <a:pt x="45" y="0"/>
                    </a:lnTo>
                    <a:lnTo>
                      <a:pt x="180" y="0"/>
                    </a:lnTo>
                    <a:close/>
                    <a:moveTo>
                      <a:pt x="172" y="7"/>
                    </a:moveTo>
                    <a:lnTo>
                      <a:pt x="54" y="7"/>
                    </a:lnTo>
                    <a:lnTo>
                      <a:pt x="54" y="103"/>
                    </a:lnTo>
                    <a:lnTo>
                      <a:pt x="130" y="103"/>
                    </a:lnTo>
                    <a:lnTo>
                      <a:pt x="157" y="130"/>
                    </a:lnTo>
                    <a:lnTo>
                      <a:pt x="157" y="103"/>
                    </a:lnTo>
                    <a:lnTo>
                      <a:pt x="172" y="103"/>
                    </a:lnTo>
                    <a:lnTo>
                      <a:pt x="172" y="7"/>
                    </a:lnTo>
                    <a:close/>
                    <a:moveTo>
                      <a:pt x="79" y="80"/>
                    </a:moveTo>
                    <a:lnTo>
                      <a:pt x="143" y="80"/>
                    </a:lnTo>
                    <a:lnTo>
                      <a:pt x="143" y="73"/>
                    </a:lnTo>
                    <a:lnTo>
                      <a:pt x="79" y="73"/>
                    </a:lnTo>
                    <a:lnTo>
                      <a:pt x="79" y="80"/>
                    </a:lnTo>
                    <a:close/>
                    <a:moveTo>
                      <a:pt x="158" y="49"/>
                    </a:moveTo>
                    <a:lnTo>
                      <a:pt x="71" y="49"/>
                    </a:lnTo>
                    <a:lnTo>
                      <a:pt x="71" y="56"/>
                    </a:lnTo>
                    <a:lnTo>
                      <a:pt x="158" y="56"/>
                    </a:lnTo>
                    <a:lnTo>
                      <a:pt x="158" y="49"/>
                    </a:lnTo>
                    <a:close/>
                    <a:moveTo>
                      <a:pt x="115" y="27"/>
                    </a:moveTo>
                    <a:lnTo>
                      <a:pt x="86" y="27"/>
                    </a:lnTo>
                    <a:lnTo>
                      <a:pt x="86" y="32"/>
                    </a:lnTo>
                    <a:lnTo>
                      <a:pt x="115" y="32"/>
                    </a:lnTo>
                    <a:lnTo>
                      <a:pt x="115" y="27"/>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 name="Freeform 158"/>
              <p:cNvSpPr>
                <a:spLocks noEditPoints="1"/>
              </p:cNvSpPr>
              <p:nvPr userDrawn="1"/>
            </p:nvSpPr>
            <p:spPr bwMode="auto">
              <a:xfrm>
                <a:off x="2683" y="2051"/>
                <a:ext cx="155" cy="155"/>
              </a:xfrm>
              <a:custGeom>
                <a:avLst/>
                <a:gdLst>
                  <a:gd name="T0" fmla="*/ 90 w 92"/>
                  <a:gd name="T1" fmla="*/ 59 h 92"/>
                  <a:gd name="T2" fmla="*/ 92 w 92"/>
                  <a:gd name="T3" fmla="*/ 51 h 92"/>
                  <a:gd name="T4" fmla="*/ 83 w 92"/>
                  <a:gd name="T5" fmla="*/ 43 h 92"/>
                  <a:gd name="T6" fmla="*/ 91 w 92"/>
                  <a:gd name="T7" fmla="*/ 35 h 92"/>
                  <a:gd name="T8" fmla="*/ 88 w 92"/>
                  <a:gd name="T9" fmla="*/ 27 h 92"/>
                  <a:gd name="T10" fmla="*/ 75 w 92"/>
                  <a:gd name="T11" fmla="*/ 22 h 92"/>
                  <a:gd name="T12" fmla="*/ 76 w 92"/>
                  <a:gd name="T13" fmla="*/ 11 h 92"/>
                  <a:gd name="T14" fmla="*/ 65 w 92"/>
                  <a:gd name="T15" fmla="*/ 14 h 92"/>
                  <a:gd name="T16" fmla="*/ 59 w 92"/>
                  <a:gd name="T17" fmla="*/ 2 h 92"/>
                  <a:gd name="T18" fmla="*/ 50 w 92"/>
                  <a:gd name="T19" fmla="*/ 0 h 92"/>
                  <a:gd name="T20" fmla="*/ 43 w 92"/>
                  <a:gd name="T21" fmla="*/ 9 h 92"/>
                  <a:gd name="T22" fmla="*/ 35 w 92"/>
                  <a:gd name="T23" fmla="*/ 1 h 92"/>
                  <a:gd name="T24" fmla="*/ 27 w 92"/>
                  <a:gd name="T25" fmla="*/ 4 h 92"/>
                  <a:gd name="T26" fmla="*/ 22 w 92"/>
                  <a:gd name="T27" fmla="*/ 17 h 92"/>
                  <a:gd name="T28" fmla="*/ 11 w 92"/>
                  <a:gd name="T29" fmla="*/ 16 h 92"/>
                  <a:gd name="T30" fmla="*/ 14 w 92"/>
                  <a:gd name="T31" fmla="*/ 27 h 92"/>
                  <a:gd name="T32" fmla="*/ 2 w 92"/>
                  <a:gd name="T33" fmla="*/ 33 h 92"/>
                  <a:gd name="T34" fmla="*/ 0 w 92"/>
                  <a:gd name="T35" fmla="*/ 42 h 92"/>
                  <a:gd name="T36" fmla="*/ 8 w 92"/>
                  <a:gd name="T37" fmla="*/ 49 h 92"/>
                  <a:gd name="T38" fmla="*/ 1 w 92"/>
                  <a:gd name="T39" fmla="*/ 57 h 92"/>
                  <a:gd name="T40" fmla="*/ 4 w 92"/>
                  <a:gd name="T41" fmla="*/ 65 h 92"/>
                  <a:gd name="T42" fmla="*/ 17 w 92"/>
                  <a:gd name="T43" fmla="*/ 70 h 92"/>
                  <a:gd name="T44" fmla="*/ 16 w 92"/>
                  <a:gd name="T45" fmla="*/ 81 h 92"/>
                  <a:gd name="T46" fmla="*/ 27 w 92"/>
                  <a:gd name="T47" fmla="*/ 78 h 92"/>
                  <a:gd name="T48" fmla="*/ 33 w 92"/>
                  <a:gd name="T49" fmla="*/ 90 h 92"/>
                  <a:gd name="T50" fmla="*/ 41 w 92"/>
                  <a:gd name="T51" fmla="*/ 92 h 92"/>
                  <a:gd name="T52" fmla="*/ 49 w 92"/>
                  <a:gd name="T53" fmla="*/ 84 h 92"/>
                  <a:gd name="T54" fmla="*/ 57 w 92"/>
                  <a:gd name="T55" fmla="*/ 91 h 92"/>
                  <a:gd name="T56" fmla="*/ 65 w 92"/>
                  <a:gd name="T57" fmla="*/ 88 h 92"/>
                  <a:gd name="T58" fmla="*/ 70 w 92"/>
                  <a:gd name="T59" fmla="*/ 75 h 92"/>
                  <a:gd name="T60" fmla="*/ 81 w 92"/>
                  <a:gd name="T61" fmla="*/ 76 h 92"/>
                  <a:gd name="T62" fmla="*/ 78 w 92"/>
                  <a:gd name="T63" fmla="*/ 65 h 92"/>
                  <a:gd name="T64" fmla="*/ 75 w 92"/>
                  <a:gd name="T65" fmla="*/ 52 h 92"/>
                  <a:gd name="T66" fmla="*/ 17 w 92"/>
                  <a:gd name="T67" fmla="*/ 41 h 92"/>
                  <a:gd name="T68" fmla="*/ 75 w 92"/>
                  <a:gd name="T69" fmla="*/ 52 h 92"/>
                  <a:gd name="T70" fmla="*/ 49 w 92"/>
                  <a:gd name="T71" fmla="*/ 54 h 92"/>
                  <a:gd name="T72" fmla="*/ 43 w 92"/>
                  <a:gd name="T73" fmla="*/ 38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2" h="92">
                    <a:moveTo>
                      <a:pt x="81" y="59"/>
                    </a:moveTo>
                    <a:cubicBezTo>
                      <a:pt x="85" y="59"/>
                      <a:pt x="90" y="59"/>
                      <a:pt x="90" y="59"/>
                    </a:cubicBezTo>
                    <a:cubicBezTo>
                      <a:pt x="91" y="57"/>
                      <a:pt x="91" y="56"/>
                      <a:pt x="91" y="55"/>
                    </a:cubicBezTo>
                    <a:cubicBezTo>
                      <a:pt x="91" y="53"/>
                      <a:pt x="92" y="52"/>
                      <a:pt x="92" y="51"/>
                    </a:cubicBezTo>
                    <a:cubicBezTo>
                      <a:pt x="84" y="47"/>
                      <a:pt x="84" y="47"/>
                      <a:pt x="84" y="47"/>
                    </a:cubicBezTo>
                    <a:cubicBezTo>
                      <a:pt x="84" y="46"/>
                      <a:pt x="84" y="44"/>
                      <a:pt x="83" y="43"/>
                    </a:cubicBezTo>
                    <a:cubicBezTo>
                      <a:pt x="83" y="42"/>
                      <a:pt x="83" y="41"/>
                      <a:pt x="83" y="40"/>
                    </a:cubicBezTo>
                    <a:cubicBezTo>
                      <a:pt x="87" y="38"/>
                      <a:pt x="91" y="35"/>
                      <a:pt x="91" y="35"/>
                    </a:cubicBezTo>
                    <a:cubicBezTo>
                      <a:pt x="90" y="34"/>
                      <a:pt x="90" y="32"/>
                      <a:pt x="89" y="31"/>
                    </a:cubicBezTo>
                    <a:cubicBezTo>
                      <a:pt x="89" y="30"/>
                      <a:pt x="88" y="28"/>
                      <a:pt x="88" y="27"/>
                    </a:cubicBezTo>
                    <a:cubicBezTo>
                      <a:pt x="79" y="28"/>
                      <a:pt x="79" y="28"/>
                      <a:pt x="79" y="28"/>
                    </a:cubicBezTo>
                    <a:cubicBezTo>
                      <a:pt x="78" y="26"/>
                      <a:pt x="76" y="24"/>
                      <a:pt x="75" y="22"/>
                    </a:cubicBezTo>
                    <a:cubicBezTo>
                      <a:pt x="77" y="19"/>
                      <a:pt x="79" y="14"/>
                      <a:pt x="79" y="14"/>
                    </a:cubicBezTo>
                    <a:cubicBezTo>
                      <a:pt x="78" y="13"/>
                      <a:pt x="77" y="12"/>
                      <a:pt x="76" y="11"/>
                    </a:cubicBezTo>
                    <a:cubicBezTo>
                      <a:pt x="75" y="10"/>
                      <a:pt x="74" y="9"/>
                      <a:pt x="73" y="9"/>
                    </a:cubicBezTo>
                    <a:cubicBezTo>
                      <a:pt x="65" y="14"/>
                      <a:pt x="65" y="14"/>
                      <a:pt x="65" y="14"/>
                    </a:cubicBezTo>
                    <a:cubicBezTo>
                      <a:pt x="63" y="13"/>
                      <a:pt x="61" y="12"/>
                      <a:pt x="59" y="11"/>
                    </a:cubicBezTo>
                    <a:cubicBezTo>
                      <a:pt x="59" y="7"/>
                      <a:pt x="59" y="2"/>
                      <a:pt x="59" y="2"/>
                    </a:cubicBezTo>
                    <a:cubicBezTo>
                      <a:pt x="57" y="1"/>
                      <a:pt x="56" y="1"/>
                      <a:pt x="54" y="1"/>
                    </a:cubicBezTo>
                    <a:cubicBezTo>
                      <a:pt x="53" y="1"/>
                      <a:pt x="52" y="0"/>
                      <a:pt x="50" y="0"/>
                    </a:cubicBezTo>
                    <a:cubicBezTo>
                      <a:pt x="46" y="8"/>
                      <a:pt x="46" y="8"/>
                      <a:pt x="46" y="8"/>
                    </a:cubicBezTo>
                    <a:cubicBezTo>
                      <a:pt x="45" y="8"/>
                      <a:pt x="44" y="8"/>
                      <a:pt x="43" y="9"/>
                    </a:cubicBezTo>
                    <a:cubicBezTo>
                      <a:pt x="42" y="9"/>
                      <a:pt x="41" y="9"/>
                      <a:pt x="40" y="9"/>
                    </a:cubicBezTo>
                    <a:cubicBezTo>
                      <a:pt x="37" y="5"/>
                      <a:pt x="35" y="1"/>
                      <a:pt x="35" y="1"/>
                    </a:cubicBezTo>
                    <a:cubicBezTo>
                      <a:pt x="33" y="2"/>
                      <a:pt x="32" y="2"/>
                      <a:pt x="31" y="3"/>
                    </a:cubicBezTo>
                    <a:cubicBezTo>
                      <a:pt x="29" y="3"/>
                      <a:pt x="28" y="4"/>
                      <a:pt x="27" y="4"/>
                    </a:cubicBezTo>
                    <a:cubicBezTo>
                      <a:pt x="28" y="13"/>
                      <a:pt x="28" y="13"/>
                      <a:pt x="28" y="13"/>
                    </a:cubicBezTo>
                    <a:cubicBezTo>
                      <a:pt x="26" y="14"/>
                      <a:pt x="24" y="16"/>
                      <a:pt x="22" y="17"/>
                    </a:cubicBezTo>
                    <a:cubicBezTo>
                      <a:pt x="18" y="15"/>
                      <a:pt x="14" y="13"/>
                      <a:pt x="14" y="13"/>
                    </a:cubicBezTo>
                    <a:cubicBezTo>
                      <a:pt x="13" y="14"/>
                      <a:pt x="12" y="15"/>
                      <a:pt x="11" y="16"/>
                    </a:cubicBezTo>
                    <a:cubicBezTo>
                      <a:pt x="10" y="17"/>
                      <a:pt x="9" y="18"/>
                      <a:pt x="8" y="19"/>
                    </a:cubicBezTo>
                    <a:cubicBezTo>
                      <a:pt x="14" y="27"/>
                      <a:pt x="14" y="27"/>
                      <a:pt x="14" y="27"/>
                    </a:cubicBezTo>
                    <a:cubicBezTo>
                      <a:pt x="12" y="29"/>
                      <a:pt x="11" y="31"/>
                      <a:pt x="11" y="33"/>
                    </a:cubicBezTo>
                    <a:cubicBezTo>
                      <a:pt x="7" y="33"/>
                      <a:pt x="2" y="33"/>
                      <a:pt x="2" y="33"/>
                    </a:cubicBezTo>
                    <a:cubicBezTo>
                      <a:pt x="1" y="35"/>
                      <a:pt x="1" y="36"/>
                      <a:pt x="1" y="38"/>
                    </a:cubicBezTo>
                    <a:cubicBezTo>
                      <a:pt x="0" y="39"/>
                      <a:pt x="0" y="40"/>
                      <a:pt x="0" y="42"/>
                    </a:cubicBezTo>
                    <a:cubicBezTo>
                      <a:pt x="8" y="46"/>
                      <a:pt x="8" y="46"/>
                      <a:pt x="8" y="46"/>
                    </a:cubicBezTo>
                    <a:cubicBezTo>
                      <a:pt x="8" y="47"/>
                      <a:pt x="8" y="48"/>
                      <a:pt x="8" y="49"/>
                    </a:cubicBezTo>
                    <a:cubicBezTo>
                      <a:pt x="8" y="50"/>
                      <a:pt x="9" y="51"/>
                      <a:pt x="9" y="52"/>
                    </a:cubicBezTo>
                    <a:cubicBezTo>
                      <a:pt x="5" y="55"/>
                      <a:pt x="1" y="57"/>
                      <a:pt x="1" y="57"/>
                    </a:cubicBezTo>
                    <a:cubicBezTo>
                      <a:pt x="2" y="59"/>
                      <a:pt x="2" y="60"/>
                      <a:pt x="2" y="61"/>
                    </a:cubicBezTo>
                    <a:cubicBezTo>
                      <a:pt x="3" y="63"/>
                      <a:pt x="3" y="64"/>
                      <a:pt x="4" y="65"/>
                    </a:cubicBezTo>
                    <a:cubicBezTo>
                      <a:pt x="13" y="65"/>
                      <a:pt x="13" y="65"/>
                      <a:pt x="13" y="65"/>
                    </a:cubicBezTo>
                    <a:cubicBezTo>
                      <a:pt x="14" y="66"/>
                      <a:pt x="15" y="68"/>
                      <a:pt x="17" y="70"/>
                    </a:cubicBezTo>
                    <a:cubicBezTo>
                      <a:pt x="15" y="74"/>
                      <a:pt x="13" y="78"/>
                      <a:pt x="13" y="78"/>
                    </a:cubicBezTo>
                    <a:cubicBezTo>
                      <a:pt x="14" y="79"/>
                      <a:pt x="15" y="80"/>
                      <a:pt x="16" y="81"/>
                    </a:cubicBezTo>
                    <a:cubicBezTo>
                      <a:pt x="17" y="82"/>
                      <a:pt x="18" y="83"/>
                      <a:pt x="19" y="84"/>
                    </a:cubicBezTo>
                    <a:cubicBezTo>
                      <a:pt x="27" y="78"/>
                      <a:pt x="27" y="78"/>
                      <a:pt x="27" y="78"/>
                    </a:cubicBezTo>
                    <a:cubicBezTo>
                      <a:pt x="29" y="80"/>
                      <a:pt x="31" y="81"/>
                      <a:pt x="33" y="81"/>
                    </a:cubicBezTo>
                    <a:cubicBezTo>
                      <a:pt x="33" y="86"/>
                      <a:pt x="33" y="90"/>
                      <a:pt x="33" y="90"/>
                    </a:cubicBezTo>
                    <a:cubicBezTo>
                      <a:pt x="35" y="91"/>
                      <a:pt x="36" y="91"/>
                      <a:pt x="37" y="91"/>
                    </a:cubicBezTo>
                    <a:cubicBezTo>
                      <a:pt x="39" y="92"/>
                      <a:pt x="40" y="92"/>
                      <a:pt x="41" y="92"/>
                    </a:cubicBezTo>
                    <a:cubicBezTo>
                      <a:pt x="45" y="84"/>
                      <a:pt x="45" y="84"/>
                      <a:pt x="45" y="84"/>
                    </a:cubicBezTo>
                    <a:cubicBezTo>
                      <a:pt x="47" y="84"/>
                      <a:pt x="48" y="84"/>
                      <a:pt x="49" y="84"/>
                    </a:cubicBezTo>
                    <a:cubicBezTo>
                      <a:pt x="50" y="84"/>
                      <a:pt x="51" y="83"/>
                      <a:pt x="52" y="83"/>
                    </a:cubicBezTo>
                    <a:cubicBezTo>
                      <a:pt x="54" y="87"/>
                      <a:pt x="57" y="91"/>
                      <a:pt x="57" y="91"/>
                    </a:cubicBezTo>
                    <a:cubicBezTo>
                      <a:pt x="58" y="90"/>
                      <a:pt x="60" y="90"/>
                      <a:pt x="61" y="90"/>
                    </a:cubicBezTo>
                    <a:cubicBezTo>
                      <a:pt x="62" y="89"/>
                      <a:pt x="64" y="89"/>
                      <a:pt x="65" y="88"/>
                    </a:cubicBezTo>
                    <a:cubicBezTo>
                      <a:pt x="64" y="79"/>
                      <a:pt x="64" y="79"/>
                      <a:pt x="64" y="79"/>
                    </a:cubicBezTo>
                    <a:cubicBezTo>
                      <a:pt x="66" y="78"/>
                      <a:pt x="68" y="77"/>
                      <a:pt x="70" y="75"/>
                    </a:cubicBezTo>
                    <a:cubicBezTo>
                      <a:pt x="74" y="77"/>
                      <a:pt x="78" y="79"/>
                      <a:pt x="78" y="79"/>
                    </a:cubicBezTo>
                    <a:cubicBezTo>
                      <a:pt x="79" y="78"/>
                      <a:pt x="80" y="77"/>
                      <a:pt x="81" y="76"/>
                    </a:cubicBezTo>
                    <a:cubicBezTo>
                      <a:pt x="82" y="75"/>
                      <a:pt x="83" y="74"/>
                      <a:pt x="83" y="73"/>
                    </a:cubicBezTo>
                    <a:cubicBezTo>
                      <a:pt x="78" y="65"/>
                      <a:pt x="78" y="65"/>
                      <a:pt x="78" y="65"/>
                    </a:cubicBezTo>
                    <a:cubicBezTo>
                      <a:pt x="79" y="63"/>
                      <a:pt x="80" y="62"/>
                      <a:pt x="81" y="59"/>
                    </a:cubicBezTo>
                    <a:close/>
                    <a:moveTo>
                      <a:pt x="75" y="52"/>
                    </a:moveTo>
                    <a:cubicBezTo>
                      <a:pt x="72" y="67"/>
                      <a:pt x="56" y="78"/>
                      <a:pt x="40" y="75"/>
                    </a:cubicBezTo>
                    <a:cubicBezTo>
                      <a:pt x="25" y="72"/>
                      <a:pt x="14" y="57"/>
                      <a:pt x="17" y="41"/>
                    </a:cubicBezTo>
                    <a:cubicBezTo>
                      <a:pt x="20" y="25"/>
                      <a:pt x="35" y="14"/>
                      <a:pt x="51" y="17"/>
                    </a:cubicBezTo>
                    <a:cubicBezTo>
                      <a:pt x="67" y="20"/>
                      <a:pt x="78" y="36"/>
                      <a:pt x="75" y="52"/>
                    </a:cubicBezTo>
                    <a:close/>
                    <a:moveTo>
                      <a:pt x="54" y="43"/>
                    </a:moveTo>
                    <a:cubicBezTo>
                      <a:pt x="55" y="48"/>
                      <a:pt x="53" y="53"/>
                      <a:pt x="49" y="54"/>
                    </a:cubicBezTo>
                    <a:cubicBezTo>
                      <a:pt x="44" y="56"/>
                      <a:pt x="40" y="53"/>
                      <a:pt x="38" y="49"/>
                    </a:cubicBezTo>
                    <a:cubicBezTo>
                      <a:pt x="36" y="44"/>
                      <a:pt x="39" y="40"/>
                      <a:pt x="43" y="38"/>
                    </a:cubicBezTo>
                    <a:cubicBezTo>
                      <a:pt x="48" y="37"/>
                      <a:pt x="52" y="39"/>
                      <a:pt x="54" y="43"/>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 name="Freeform 159"/>
              <p:cNvSpPr>
                <a:spLocks noEditPoints="1"/>
              </p:cNvSpPr>
              <p:nvPr userDrawn="1"/>
            </p:nvSpPr>
            <p:spPr bwMode="auto">
              <a:xfrm>
                <a:off x="2117" y="2365"/>
                <a:ext cx="174" cy="172"/>
              </a:xfrm>
              <a:custGeom>
                <a:avLst/>
                <a:gdLst>
                  <a:gd name="T0" fmla="*/ 60 w 103"/>
                  <a:gd name="T1" fmla="*/ 54 h 102"/>
                  <a:gd name="T2" fmla="*/ 58 w 103"/>
                  <a:gd name="T3" fmla="*/ 63 h 102"/>
                  <a:gd name="T4" fmla="*/ 56 w 103"/>
                  <a:gd name="T5" fmla="*/ 61 h 102"/>
                  <a:gd name="T6" fmla="*/ 54 w 103"/>
                  <a:gd name="T7" fmla="*/ 48 h 102"/>
                  <a:gd name="T8" fmla="*/ 52 w 103"/>
                  <a:gd name="T9" fmla="*/ 50 h 102"/>
                  <a:gd name="T10" fmla="*/ 52 w 103"/>
                  <a:gd name="T11" fmla="*/ 39 h 102"/>
                  <a:gd name="T12" fmla="*/ 58 w 103"/>
                  <a:gd name="T13" fmla="*/ 50 h 102"/>
                  <a:gd name="T14" fmla="*/ 56 w 103"/>
                  <a:gd name="T15" fmla="*/ 48 h 102"/>
                  <a:gd name="T16" fmla="*/ 66 w 103"/>
                  <a:gd name="T17" fmla="*/ 54 h 102"/>
                  <a:gd name="T18" fmla="*/ 64 w 103"/>
                  <a:gd name="T19" fmla="*/ 56 h 102"/>
                  <a:gd name="T20" fmla="*/ 64 w 103"/>
                  <a:gd name="T21" fmla="*/ 46 h 102"/>
                  <a:gd name="T22" fmla="*/ 58 w 103"/>
                  <a:gd name="T23" fmla="*/ 43 h 102"/>
                  <a:gd name="T24" fmla="*/ 56 w 103"/>
                  <a:gd name="T25" fmla="*/ 41 h 102"/>
                  <a:gd name="T26" fmla="*/ 66 w 103"/>
                  <a:gd name="T27" fmla="*/ 61 h 102"/>
                  <a:gd name="T28" fmla="*/ 64 w 103"/>
                  <a:gd name="T29" fmla="*/ 63 h 102"/>
                  <a:gd name="T30" fmla="*/ 64 w 103"/>
                  <a:gd name="T31" fmla="*/ 39 h 102"/>
                  <a:gd name="T32" fmla="*/ 40 w 103"/>
                  <a:gd name="T33" fmla="*/ 50 h 102"/>
                  <a:gd name="T34" fmla="*/ 38 w 103"/>
                  <a:gd name="T35" fmla="*/ 48 h 102"/>
                  <a:gd name="T36" fmla="*/ 42 w 103"/>
                  <a:gd name="T37" fmla="*/ 54 h 102"/>
                  <a:gd name="T38" fmla="*/ 40 w 103"/>
                  <a:gd name="T39" fmla="*/ 56 h 102"/>
                  <a:gd name="T40" fmla="*/ 40 w 103"/>
                  <a:gd name="T41" fmla="*/ 59 h 102"/>
                  <a:gd name="T42" fmla="*/ 52 w 103"/>
                  <a:gd name="T43" fmla="*/ 56 h 102"/>
                  <a:gd name="T44" fmla="*/ 50 w 103"/>
                  <a:gd name="T45" fmla="*/ 54 h 102"/>
                  <a:gd name="T46" fmla="*/ 42 w 103"/>
                  <a:gd name="T47" fmla="*/ 41 h 102"/>
                  <a:gd name="T48" fmla="*/ 40 w 103"/>
                  <a:gd name="T49" fmla="*/ 43 h 102"/>
                  <a:gd name="T50" fmla="*/ 46 w 103"/>
                  <a:gd name="T51" fmla="*/ 52 h 102"/>
                  <a:gd name="T52" fmla="*/ 46 w 103"/>
                  <a:gd name="T53" fmla="*/ 63 h 102"/>
                  <a:gd name="T54" fmla="*/ 44 w 103"/>
                  <a:gd name="T55" fmla="*/ 61 h 102"/>
                  <a:gd name="T56" fmla="*/ 54 w 103"/>
                  <a:gd name="T57" fmla="*/ 61 h 102"/>
                  <a:gd name="T58" fmla="*/ 52 w 103"/>
                  <a:gd name="T59" fmla="*/ 63 h 102"/>
                  <a:gd name="T60" fmla="*/ 46 w 103"/>
                  <a:gd name="T61" fmla="*/ 39 h 102"/>
                  <a:gd name="T62" fmla="*/ 46 w 103"/>
                  <a:gd name="T63" fmla="*/ 50 h 102"/>
                  <a:gd name="T64" fmla="*/ 44 w 103"/>
                  <a:gd name="T65" fmla="*/ 48 h 102"/>
                  <a:gd name="T66" fmla="*/ 70 w 103"/>
                  <a:gd name="T67" fmla="*/ 4 h 102"/>
                  <a:gd name="T68" fmla="*/ 74 w 103"/>
                  <a:gd name="T69" fmla="*/ 0 h 102"/>
                  <a:gd name="T70" fmla="*/ 34 w 103"/>
                  <a:gd name="T71" fmla="*/ 22 h 102"/>
                  <a:gd name="T72" fmla="*/ 34 w 103"/>
                  <a:gd name="T73" fmla="*/ 98 h 102"/>
                  <a:gd name="T74" fmla="*/ 30 w 103"/>
                  <a:gd name="T75" fmla="*/ 102 h 102"/>
                  <a:gd name="T76" fmla="*/ 70 w 103"/>
                  <a:gd name="T77" fmla="*/ 80 h 102"/>
                  <a:gd name="T78" fmla="*/ 103 w 103"/>
                  <a:gd name="T79" fmla="*/ 73 h 102"/>
                  <a:gd name="T80" fmla="*/ 103 w 103"/>
                  <a:gd name="T81" fmla="*/ 29 h 102"/>
                  <a:gd name="T82" fmla="*/ 5 w 103"/>
                  <a:gd name="T83" fmla="*/ 69 h 102"/>
                  <a:gd name="T84" fmla="*/ 71 w 103"/>
                  <a:gd name="T85" fmla="*/ 33 h 102"/>
                  <a:gd name="T86" fmla="*/ 71 w 103"/>
                  <a:gd name="T87" fmla="*/ 69 h 102"/>
                  <a:gd name="T88" fmla="*/ 74 w 103"/>
                  <a:gd name="T89" fmla="*/ 33 h 102"/>
                  <a:gd name="T90" fmla="*/ 99 w 103"/>
                  <a:gd name="T91" fmla="*/ 33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03" h="102">
                    <a:moveTo>
                      <a:pt x="56" y="54"/>
                    </a:moveTo>
                    <a:cubicBezTo>
                      <a:pt x="56" y="53"/>
                      <a:pt x="57" y="52"/>
                      <a:pt x="58" y="52"/>
                    </a:cubicBezTo>
                    <a:cubicBezTo>
                      <a:pt x="59" y="52"/>
                      <a:pt x="60" y="53"/>
                      <a:pt x="60" y="54"/>
                    </a:cubicBezTo>
                    <a:cubicBezTo>
                      <a:pt x="60" y="55"/>
                      <a:pt x="59" y="56"/>
                      <a:pt x="58" y="56"/>
                    </a:cubicBezTo>
                    <a:cubicBezTo>
                      <a:pt x="57" y="56"/>
                      <a:pt x="56" y="55"/>
                      <a:pt x="56" y="54"/>
                    </a:cubicBezTo>
                    <a:close/>
                    <a:moveTo>
                      <a:pt x="58" y="63"/>
                    </a:moveTo>
                    <a:cubicBezTo>
                      <a:pt x="59" y="63"/>
                      <a:pt x="60" y="62"/>
                      <a:pt x="60" y="61"/>
                    </a:cubicBezTo>
                    <a:cubicBezTo>
                      <a:pt x="60" y="60"/>
                      <a:pt x="59" y="59"/>
                      <a:pt x="58" y="59"/>
                    </a:cubicBezTo>
                    <a:cubicBezTo>
                      <a:pt x="57" y="59"/>
                      <a:pt x="56" y="60"/>
                      <a:pt x="56" y="61"/>
                    </a:cubicBezTo>
                    <a:cubicBezTo>
                      <a:pt x="56" y="62"/>
                      <a:pt x="57" y="63"/>
                      <a:pt x="58" y="63"/>
                    </a:cubicBezTo>
                    <a:close/>
                    <a:moveTo>
                      <a:pt x="52" y="50"/>
                    </a:moveTo>
                    <a:cubicBezTo>
                      <a:pt x="53" y="50"/>
                      <a:pt x="54" y="49"/>
                      <a:pt x="54" y="48"/>
                    </a:cubicBezTo>
                    <a:cubicBezTo>
                      <a:pt x="54" y="47"/>
                      <a:pt x="53" y="46"/>
                      <a:pt x="52" y="46"/>
                    </a:cubicBezTo>
                    <a:cubicBezTo>
                      <a:pt x="51" y="46"/>
                      <a:pt x="50" y="47"/>
                      <a:pt x="50" y="48"/>
                    </a:cubicBezTo>
                    <a:cubicBezTo>
                      <a:pt x="50" y="49"/>
                      <a:pt x="51" y="50"/>
                      <a:pt x="52" y="50"/>
                    </a:cubicBezTo>
                    <a:close/>
                    <a:moveTo>
                      <a:pt x="52" y="43"/>
                    </a:moveTo>
                    <a:cubicBezTo>
                      <a:pt x="53" y="43"/>
                      <a:pt x="54" y="42"/>
                      <a:pt x="54" y="41"/>
                    </a:cubicBezTo>
                    <a:cubicBezTo>
                      <a:pt x="54" y="40"/>
                      <a:pt x="53" y="39"/>
                      <a:pt x="52" y="39"/>
                    </a:cubicBezTo>
                    <a:cubicBezTo>
                      <a:pt x="51" y="39"/>
                      <a:pt x="50" y="40"/>
                      <a:pt x="50" y="41"/>
                    </a:cubicBezTo>
                    <a:cubicBezTo>
                      <a:pt x="50" y="42"/>
                      <a:pt x="51" y="43"/>
                      <a:pt x="52" y="43"/>
                    </a:cubicBezTo>
                    <a:close/>
                    <a:moveTo>
                      <a:pt x="58" y="50"/>
                    </a:moveTo>
                    <a:cubicBezTo>
                      <a:pt x="59" y="50"/>
                      <a:pt x="60" y="49"/>
                      <a:pt x="60" y="48"/>
                    </a:cubicBezTo>
                    <a:cubicBezTo>
                      <a:pt x="60" y="47"/>
                      <a:pt x="59" y="46"/>
                      <a:pt x="58" y="46"/>
                    </a:cubicBezTo>
                    <a:cubicBezTo>
                      <a:pt x="57" y="46"/>
                      <a:pt x="56" y="47"/>
                      <a:pt x="56" y="48"/>
                    </a:cubicBezTo>
                    <a:cubicBezTo>
                      <a:pt x="56" y="49"/>
                      <a:pt x="57" y="50"/>
                      <a:pt x="58" y="50"/>
                    </a:cubicBezTo>
                    <a:close/>
                    <a:moveTo>
                      <a:pt x="64" y="56"/>
                    </a:moveTo>
                    <a:cubicBezTo>
                      <a:pt x="65" y="56"/>
                      <a:pt x="66" y="55"/>
                      <a:pt x="66" y="54"/>
                    </a:cubicBezTo>
                    <a:cubicBezTo>
                      <a:pt x="66" y="53"/>
                      <a:pt x="65" y="52"/>
                      <a:pt x="64" y="52"/>
                    </a:cubicBezTo>
                    <a:cubicBezTo>
                      <a:pt x="63" y="52"/>
                      <a:pt x="62" y="53"/>
                      <a:pt x="62" y="54"/>
                    </a:cubicBezTo>
                    <a:cubicBezTo>
                      <a:pt x="62" y="55"/>
                      <a:pt x="63" y="56"/>
                      <a:pt x="64" y="56"/>
                    </a:cubicBezTo>
                    <a:close/>
                    <a:moveTo>
                      <a:pt x="64" y="50"/>
                    </a:moveTo>
                    <a:cubicBezTo>
                      <a:pt x="65" y="50"/>
                      <a:pt x="66" y="49"/>
                      <a:pt x="66" y="48"/>
                    </a:cubicBezTo>
                    <a:cubicBezTo>
                      <a:pt x="66" y="47"/>
                      <a:pt x="65" y="46"/>
                      <a:pt x="64" y="46"/>
                    </a:cubicBezTo>
                    <a:cubicBezTo>
                      <a:pt x="63" y="46"/>
                      <a:pt x="62" y="47"/>
                      <a:pt x="62" y="48"/>
                    </a:cubicBezTo>
                    <a:cubicBezTo>
                      <a:pt x="62" y="49"/>
                      <a:pt x="63" y="50"/>
                      <a:pt x="64" y="50"/>
                    </a:cubicBezTo>
                    <a:close/>
                    <a:moveTo>
                      <a:pt x="58" y="43"/>
                    </a:moveTo>
                    <a:cubicBezTo>
                      <a:pt x="59" y="43"/>
                      <a:pt x="60" y="42"/>
                      <a:pt x="60" y="41"/>
                    </a:cubicBezTo>
                    <a:cubicBezTo>
                      <a:pt x="60" y="40"/>
                      <a:pt x="59" y="39"/>
                      <a:pt x="58" y="39"/>
                    </a:cubicBezTo>
                    <a:cubicBezTo>
                      <a:pt x="57" y="39"/>
                      <a:pt x="56" y="40"/>
                      <a:pt x="56" y="41"/>
                    </a:cubicBezTo>
                    <a:cubicBezTo>
                      <a:pt x="56" y="42"/>
                      <a:pt x="57" y="43"/>
                      <a:pt x="58" y="43"/>
                    </a:cubicBezTo>
                    <a:close/>
                    <a:moveTo>
                      <a:pt x="64" y="63"/>
                    </a:moveTo>
                    <a:cubicBezTo>
                      <a:pt x="65" y="63"/>
                      <a:pt x="66" y="62"/>
                      <a:pt x="66" y="61"/>
                    </a:cubicBezTo>
                    <a:cubicBezTo>
                      <a:pt x="66" y="60"/>
                      <a:pt x="65" y="59"/>
                      <a:pt x="64" y="59"/>
                    </a:cubicBezTo>
                    <a:cubicBezTo>
                      <a:pt x="63" y="59"/>
                      <a:pt x="62" y="60"/>
                      <a:pt x="62" y="61"/>
                    </a:cubicBezTo>
                    <a:cubicBezTo>
                      <a:pt x="62" y="62"/>
                      <a:pt x="63" y="63"/>
                      <a:pt x="64" y="63"/>
                    </a:cubicBezTo>
                    <a:close/>
                    <a:moveTo>
                      <a:pt x="64" y="43"/>
                    </a:moveTo>
                    <a:cubicBezTo>
                      <a:pt x="65" y="43"/>
                      <a:pt x="66" y="42"/>
                      <a:pt x="66" y="41"/>
                    </a:cubicBezTo>
                    <a:cubicBezTo>
                      <a:pt x="66" y="40"/>
                      <a:pt x="65" y="39"/>
                      <a:pt x="64" y="39"/>
                    </a:cubicBezTo>
                    <a:cubicBezTo>
                      <a:pt x="63" y="39"/>
                      <a:pt x="62" y="40"/>
                      <a:pt x="62" y="41"/>
                    </a:cubicBezTo>
                    <a:cubicBezTo>
                      <a:pt x="62" y="42"/>
                      <a:pt x="63" y="43"/>
                      <a:pt x="64" y="43"/>
                    </a:cubicBezTo>
                    <a:close/>
                    <a:moveTo>
                      <a:pt x="40" y="50"/>
                    </a:moveTo>
                    <a:cubicBezTo>
                      <a:pt x="41" y="50"/>
                      <a:pt x="42" y="49"/>
                      <a:pt x="42" y="48"/>
                    </a:cubicBezTo>
                    <a:cubicBezTo>
                      <a:pt x="42" y="47"/>
                      <a:pt x="41" y="46"/>
                      <a:pt x="40" y="46"/>
                    </a:cubicBezTo>
                    <a:cubicBezTo>
                      <a:pt x="39" y="46"/>
                      <a:pt x="38" y="47"/>
                      <a:pt x="38" y="48"/>
                    </a:cubicBezTo>
                    <a:cubicBezTo>
                      <a:pt x="38" y="49"/>
                      <a:pt x="39" y="50"/>
                      <a:pt x="40" y="50"/>
                    </a:cubicBezTo>
                    <a:close/>
                    <a:moveTo>
                      <a:pt x="40" y="56"/>
                    </a:moveTo>
                    <a:cubicBezTo>
                      <a:pt x="41" y="56"/>
                      <a:pt x="42" y="55"/>
                      <a:pt x="42" y="54"/>
                    </a:cubicBezTo>
                    <a:cubicBezTo>
                      <a:pt x="42" y="53"/>
                      <a:pt x="41" y="52"/>
                      <a:pt x="40" y="52"/>
                    </a:cubicBezTo>
                    <a:cubicBezTo>
                      <a:pt x="39" y="52"/>
                      <a:pt x="38" y="53"/>
                      <a:pt x="38" y="54"/>
                    </a:cubicBezTo>
                    <a:cubicBezTo>
                      <a:pt x="38" y="55"/>
                      <a:pt x="39" y="56"/>
                      <a:pt x="40" y="56"/>
                    </a:cubicBezTo>
                    <a:close/>
                    <a:moveTo>
                      <a:pt x="40" y="63"/>
                    </a:moveTo>
                    <a:cubicBezTo>
                      <a:pt x="41" y="63"/>
                      <a:pt x="42" y="62"/>
                      <a:pt x="42" y="61"/>
                    </a:cubicBezTo>
                    <a:cubicBezTo>
                      <a:pt x="42" y="60"/>
                      <a:pt x="41" y="59"/>
                      <a:pt x="40" y="59"/>
                    </a:cubicBezTo>
                    <a:cubicBezTo>
                      <a:pt x="39" y="59"/>
                      <a:pt x="38" y="60"/>
                      <a:pt x="38" y="61"/>
                    </a:cubicBezTo>
                    <a:cubicBezTo>
                      <a:pt x="38" y="62"/>
                      <a:pt x="39" y="63"/>
                      <a:pt x="40" y="63"/>
                    </a:cubicBezTo>
                    <a:close/>
                    <a:moveTo>
                      <a:pt x="52" y="56"/>
                    </a:moveTo>
                    <a:cubicBezTo>
                      <a:pt x="53" y="56"/>
                      <a:pt x="54" y="55"/>
                      <a:pt x="54" y="54"/>
                    </a:cubicBezTo>
                    <a:cubicBezTo>
                      <a:pt x="54" y="53"/>
                      <a:pt x="53" y="52"/>
                      <a:pt x="52" y="52"/>
                    </a:cubicBezTo>
                    <a:cubicBezTo>
                      <a:pt x="51" y="52"/>
                      <a:pt x="50" y="53"/>
                      <a:pt x="50" y="54"/>
                    </a:cubicBezTo>
                    <a:cubicBezTo>
                      <a:pt x="50" y="55"/>
                      <a:pt x="51" y="56"/>
                      <a:pt x="52" y="56"/>
                    </a:cubicBezTo>
                    <a:close/>
                    <a:moveTo>
                      <a:pt x="40" y="43"/>
                    </a:moveTo>
                    <a:cubicBezTo>
                      <a:pt x="41" y="43"/>
                      <a:pt x="42" y="42"/>
                      <a:pt x="42" y="41"/>
                    </a:cubicBezTo>
                    <a:cubicBezTo>
                      <a:pt x="42" y="40"/>
                      <a:pt x="41" y="39"/>
                      <a:pt x="40" y="39"/>
                    </a:cubicBezTo>
                    <a:cubicBezTo>
                      <a:pt x="39" y="39"/>
                      <a:pt x="38" y="40"/>
                      <a:pt x="38" y="41"/>
                    </a:cubicBezTo>
                    <a:cubicBezTo>
                      <a:pt x="38" y="42"/>
                      <a:pt x="39" y="43"/>
                      <a:pt x="40" y="43"/>
                    </a:cubicBezTo>
                    <a:close/>
                    <a:moveTo>
                      <a:pt x="46" y="56"/>
                    </a:moveTo>
                    <a:cubicBezTo>
                      <a:pt x="47" y="56"/>
                      <a:pt x="48" y="55"/>
                      <a:pt x="48" y="54"/>
                    </a:cubicBezTo>
                    <a:cubicBezTo>
                      <a:pt x="48" y="53"/>
                      <a:pt x="47" y="52"/>
                      <a:pt x="46" y="52"/>
                    </a:cubicBezTo>
                    <a:cubicBezTo>
                      <a:pt x="45" y="52"/>
                      <a:pt x="44" y="53"/>
                      <a:pt x="44" y="54"/>
                    </a:cubicBezTo>
                    <a:cubicBezTo>
                      <a:pt x="44" y="55"/>
                      <a:pt x="45" y="56"/>
                      <a:pt x="46" y="56"/>
                    </a:cubicBezTo>
                    <a:close/>
                    <a:moveTo>
                      <a:pt x="46" y="63"/>
                    </a:moveTo>
                    <a:cubicBezTo>
                      <a:pt x="47" y="63"/>
                      <a:pt x="48" y="62"/>
                      <a:pt x="48" y="61"/>
                    </a:cubicBezTo>
                    <a:cubicBezTo>
                      <a:pt x="48" y="60"/>
                      <a:pt x="47" y="59"/>
                      <a:pt x="46" y="59"/>
                    </a:cubicBezTo>
                    <a:cubicBezTo>
                      <a:pt x="45" y="59"/>
                      <a:pt x="44" y="60"/>
                      <a:pt x="44" y="61"/>
                    </a:cubicBezTo>
                    <a:cubicBezTo>
                      <a:pt x="44" y="62"/>
                      <a:pt x="45" y="63"/>
                      <a:pt x="46" y="63"/>
                    </a:cubicBezTo>
                    <a:close/>
                    <a:moveTo>
                      <a:pt x="52" y="63"/>
                    </a:moveTo>
                    <a:cubicBezTo>
                      <a:pt x="53" y="63"/>
                      <a:pt x="54" y="62"/>
                      <a:pt x="54" y="61"/>
                    </a:cubicBezTo>
                    <a:cubicBezTo>
                      <a:pt x="54" y="60"/>
                      <a:pt x="53" y="59"/>
                      <a:pt x="52" y="59"/>
                    </a:cubicBezTo>
                    <a:cubicBezTo>
                      <a:pt x="51" y="59"/>
                      <a:pt x="50" y="60"/>
                      <a:pt x="50" y="61"/>
                    </a:cubicBezTo>
                    <a:cubicBezTo>
                      <a:pt x="50" y="62"/>
                      <a:pt x="51" y="63"/>
                      <a:pt x="52" y="63"/>
                    </a:cubicBezTo>
                    <a:close/>
                    <a:moveTo>
                      <a:pt x="46" y="43"/>
                    </a:moveTo>
                    <a:cubicBezTo>
                      <a:pt x="47" y="43"/>
                      <a:pt x="48" y="42"/>
                      <a:pt x="48" y="41"/>
                    </a:cubicBezTo>
                    <a:cubicBezTo>
                      <a:pt x="48" y="40"/>
                      <a:pt x="47" y="39"/>
                      <a:pt x="46" y="39"/>
                    </a:cubicBezTo>
                    <a:cubicBezTo>
                      <a:pt x="45" y="39"/>
                      <a:pt x="44" y="40"/>
                      <a:pt x="44" y="41"/>
                    </a:cubicBezTo>
                    <a:cubicBezTo>
                      <a:pt x="44" y="42"/>
                      <a:pt x="45" y="43"/>
                      <a:pt x="46" y="43"/>
                    </a:cubicBezTo>
                    <a:close/>
                    <a:moveTo>
                      <a:pt x="46" y="50"/>
                    </a:moveTo>
                    <a:cubicBezTo>
                      <a:pt x="47" y="50"/>
                      <a:pt x="48" y="49"/>
                      <a:pt x="48" y="48"/>
                    </a:cubicBezTo>
                    <a:cubicBezTo>
                      <a:pt x="48" y="47"/>
                      <a:pt x="47" y="46"/>
                      <a:pt x="46" y="46"/>
                    </a:cubicBezTo>
                    <a:cubicBezTo>
                      <a:pt x="45" y="46"/>
                      <a:pt x="44" y="47"/>
                      <a:pt x="44" y="48"/>
                    </a:cubicBezTo>
                    <a:cubicBezTo>
                      <a:pt x="44" y="49"/>
                      <a:pt x="45" y="50"/>
                      <a:pt x="46" y="50"/>
                    </a:cubicBezTo>
                    <a:close/>
                    <a:moveTo>
                      <a:pt x="34" y="4"/>
                    </a:moveTo>
                    <a:cubicBezTo>
                      <a:pt x="70" y="4"/>
                      <a:pt x="70" y="4"/>
                      <a:pt x="70" y="4"/>
                    </a:cubicBezTo>
                    <a:cubicBezTo>
                      <a:pt x="70" y="22"/>
                      <a:pt x="70" y="22"/>
                      <a:pt x="70" y="22"/>
                    </a:cubicBezTo>
                    <a:cubicBezTo>
                      <a:pt x="74" y="22"/>
                      <a:pt x="74" y="22"/>
                      <a:pt x="74" y="22"/>
                    </a:cubicBezTo>
                    <a:cubicBezTo>
                      <a:pt x="74" y="0"/>
                      <a:pt x="74" y="0"/>
                      <a:pt x="74" y="0"/>
                    </a:cubicBezTo>
                    <a:cubicBezTo>
                      <a:pt x="30" y="0"/>
                      <a:pt x="30" y="0"/>
                      <a:pt x="30" y="0"/>
                    </a:cubicBezTo>
                    <a:cubicBezTo>
                      <a:pt x="30" y="22"/>
                      <a:pt x="30" y="22"/>
                      <a:pt x="30" y="22"/>
                    </a:cubicBezTo>
                    <a:cubicBezTo>
                      <a:pt x="34" y="22"/>
                      <a:pt x="34" y="22"/>
                      <a:pt x="34" y="22"/>
                    </a:cubicBezTo>
                    <a:lnTo>
                      <a:pt x="34" y="4"/>
                    </a:lnTo>
                    <a:close/>
                    <a:moveTo>
                      <a:pt x="70" y="98"/>
                    </a:moveTo>
                    <a:cubicBezTo>
                      <a:pt x="34" y="98"/>
                      <a:pt x="34" y="98"/>
                      <a:pt x="34" y="98"/>
                    </a:cubicBezTo>
                    <a:cubicBezTo>
                      <a:pt x="34" y="80"/>
                      <a:pt x="34" y="80"/>
                      <a:pt x="34" y="80"/>
                    </a:cubicBezTo>
                    <a:cubicBezTo>
                      <a:pt x="30" y="80"/>
                      <a:pt x="30" y="80"/>
                      <a:pt x="30" y="80"/>
                    </a:cubicBezTo>
                    <a:cubicBezTo>
                      <a:pt x="30" y="102"/>
                      <a:pt x="30" y="102"/>
                      <a:pt x="30" y="102"/>
                    </a:cubicBezTo>
                    <a:cubicBezTo>
                      <a:pt x="74" y="102"/>
                      <a:pt x="74" y="102"/>
                      <a:pt x="74" y="102"/>
                    </a:cubicBezTo>
                    <a:cubicBezTo>
                      <a:pt x="74" y="80"/>
                      <a:pt x="74" y="80"/>
                      <a:pt x="74" y="80"/>
                    </a:cubicBezTo>
                    <a:cubicBezTo>
                      <a:pt x="70" y="80"/>
                      <a:pt x="70" y="80"/>
                      <a:pt x="70" y="80"/>
                    </a:cubicBezTo>
                    <a:lnTo>
                      <a:pt x="70" y="98"/>
                    </a:lnTo>
                    <a:close/>
                    <a:moveTo>
                      <a:pt x="103" y="29"/>
                    </a:moveTo>
                    <a:cubicBezTo>
                      <a:pt x="103" y="73"/>
                      <a:pt x="103" y="73"/>
                      <a:pt x="103" y="73"/>
                    </a:cubicBezTo>
                    <a:cubicBezTo>
                      <a:pt x="0" y="73"/>
                      <a:pt x="0" y="73"/>
                      <a:pt x="0" y="73"/>
                    </a:cubicBezTo>
                    <a:cubicBezTo>
                      <a:pt x="0" y="29"/>
                      <a:pt x="0" y="29"/>
                      <a:pt x="0" y="29"/>
                    </a:cubicBezTo>
                    <a:lnTo>
                      <a:pt x="103" y="29"/>
                    </a:lnTo>
                    <a:close/>
                    <a:moveTo>
                      <a:pt x="30" y="33"/>
                    </a:moveTo>
                    <a:cubicBezTo>
                      <a:pt x="5" y="33"/>
                      <a:pt x="5" y="33"/>
                      <a:pt x="5" y="33"/>
                    </a:cubicBezTo>
                    <a:cubicBezTo>
                      <a:pt x="5" y="69"/>
                      <a:pt x="5" y="69"/>
                      <a:pt x="5" y="69"/>
                    </a:cubicBezTo>
                    <a:cubicBezTo>
                      <a:pt x="30" y="69"/>
                      <a:pt x="30" y="69"/>
                      <a:pt x="30" y="69"/>
                    </a:cubicBezTo>
                    <a:lnTo>
                      <a:pt x="30" y="33"/>
                    </a:lnTo>
                    <a:close/>
                    <a:moveTo>
                      <a:pt x="71" y="33"/>
                    </a:moveTo>
                    <a:cubicBezTo>
                      <a:pt x="33" y="33"/>
                      <a:pt x="33" y="33"/>
                      <a:pt x="33" y="33"/>
                    </a:cubicBezTo>
                    <a:cubicBezTo>
                      <a:pt x="33" y="69"/>
                      <a:pt x="33" y="69"/>
                      <a:pt x="33" y="69"/>
                    </a:cubicBezTo>
                    <a:cubicBezTo>
                      <a:pt x="71" y="69"/>
                      <a:pt x="71" y="69"/>
                      <a:pt x="71" y="69"/>
                    </a:cubicBezTo>
                    <a:lnTo>
                      <a:pt x="71" y="33"/>
                    </a:lnTo>
                    <a:close/>
                    <a:moveTo>
                      <a:pt x="99" y="33"/>
                    </a:moveTo>
                    <a:cubicBezTo>
                      <a:pt x="74" y="33"/>
                      <a:pt x="74" y="33"/>
                      <a:pt x="74" y="33"/>
                    </a:cubicBezTo>
                    <a:cubicBezTo>
                      <a:pt x="74" y="69"/>
                      <a:pt x="74" y="69"/>
                      <a:pt x="74" y="69"/>
                    </a:cubicBezTo>
                    <a:cubicBezTo>
                      <a:pt x="99" y="69"/>
                      <a:pt x="99" y="69"/>
                      <a:pt x="99" y="69"/>
                    </a:cubicBezTo>
                    <a:lnTo>
                      <a:pt x="99" y="33"/>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 name="Freeform 160"/>
              <p:cNvSpPr>
                <a:spLocks noEditPoints="1"/>
              </p:cNvSpPr>
              <p:nvPr userDrawn="1"/>
            </p:nvSpPr>
            <p:spPr bwMode="auto">
              <a:xfrm>
                <a:off x="7643" y="1849"/>
                <a:ext cx="172" cy="175"/>
              </a:xfrm>
              <a:custGeom>
                <a:avLst/>
                <a:gdLst>
                  <a:gd name="T0" fmla="*/ 59 w 102"/>
                  <a:gd name="T1" fmla="*/ 55 h 103"/>
                  <a:gd name="T2" fmla="*/ 57 w 102"/>
                  <a:gd name="T3" fmla="*/ 64 h 103"/>
                  <a:gd name="T4" fmla="*/ 55 w 102"/>
                  <a:gd name="T5" fmla="*/ 62 h 103"/>
                  <a:gd name="T6" fmla="*/ 53 w 102"/>
                  <a:gd name="T7" fmla="*/ 48 h 103"/>
                  <a:gd name="T8" fmla="*/ 51 w 102"/>
                  <a:gd name="T9" fmla="*/ 50 h 103"/>
                  <a:gd name="T10" fmla="*/ 51 w 102"/>
                  <a:gd name="T11" fmla="*/ 39 h 103"/>
                  <a:gd name="T12" fmla="*/ 57 w 102"/>
                  <a:gd name="T13" fmla="*/ 50 h 103"/>
                  <a:gd name="T14" fmla="*/ 55 w 102"/>
                  <a:gd name="T15" fmla="*/ 48 h 103"/>
                  <a:gd name="T16" fmla="*/ 65 w 102"/>
                  <a:gd name="T17" fmla="*/ 55 h 103"/>
                  <a:gd name="T18" fmla="*/ 63 w 102"/>
                  <a:gd name="T19" fmla="*/ 57 h 103"/>
                  <a:gd name="T20" fmla="*/ 63 w 102"/>
                  <a:gd name="T21" fmla="*/ 46 h 103"/>
                  <a:gd name="T22" fmla="*/ 57 w 102"/>
                  <a:gd name="T23" fmla="*/ 43 h 103"/>
                  <a:gd name="T24" fmla="*/ 55 w 102"/>
                  <a:gd name="T25" fmla="*/ 41 h 103"/>
                  <a:gd name="T26" fmla="*/ 65 w 102"/>
                  <a:gd name="T27" fmla="*/ 62 h 103"/>
                  <a:gd name="T28" fmla="*/ 63 w 102"/>
                  <a:gd name="T29" fmla="*/ 64 h 103"/>
                  <a:gd name="T30" fmla="*/ 63 w 102"/>
                  <a:gd name="T31" fmla="*/ 39 h 103"/>
                  <a:gd name="T32" fmla="*/ 39 w 102"/>
                  <a:gd name="T33" fmla="*/ 50 h 103"/>
                  <a:gd name="T34" fmla="*/ 37 w 102"/>
                  <a:gd name="T35" fmla="*/ 48 h 103"/>
                  <a:gd name="T36" fmla="*/ 41 w 102"/>
                  <a:gd name="T37" fmla="*/ 55 h 103"/>
                  <a:gd name="T38" fmla="*/ 39 w 102"/>
                  <a:gd name="T39" fmla="*/ 57 h 103"/>
                  <a:gd name="T40" fmla="*/ 39 w 102"/>
                  <a:gd name="T41" fmla="*/ 60 h 103"/>
                  <a:gd name="T42" fmla="*/ 51 w 102"/>
                  <a:gd name="T43" fmla="*/ 57 h 103"/>
                  <a:gd name="T44" fmla="*/ 49 w 102"/>
                  <a:gd name="T45" fmla="*/ 55 h 103"/>
                  <a:gd name="T46" fmla="*/ 41 w 102"/>
                  <a:gd name="T47" fmla="*/ 41 h 103"/>
                  <a:gd name="T48" fmla="*/ 39 w 102"/>
                  <a:gd name="T49" fmla="*/ 43 h 103"/>
                  <a:gd name="T50" fmla="*/ 45 w 102"/>
                  <a:gd name="T51" fmla="*/ 53 h 103"/>
                  <a:gd name="T52" fmla="*/ 45 w 102"/>
                  <a:gd name="T53" fmla="*/ 64 h 103"/>
                  <a:gd name="T54" fmla="*/ 43 w 102"/>
                  <a:gd name="T55" fmla="*/ 62 h 103"/>
                  <a:gd name="T56" fmla="*/ 53 w 102"/>
                  <a:gd name="T57" fmla="*/ 62 h 103"/>
                  <a:gd name="T58" fmla="*/ 51 w 102"/>
                  <a:gd name="T59" fmla="*/ 64 h 103"/>
                  <a:gd name="T60" fmla="*/ 45 w 102"/>
                  <a:gd name="T61" fmla="*/ 39 h 103"/>
                  <a:gd name="T62" fmla="*/ 45 w 102"/>
                  <a:gd name="T63" fmla="*/ 50 h 103"/>
                  <a:gd name="T64" fmla="*/ 43 w 102"/>
                  <a:gd name="T65" fmla="*/ 48 h 103"/>
                  <a:gd name="T66" fmla="*/ 69 w 102"/>
                  <a:gd name="T67" fmla="*/ 4 h 103"/>
                  <a:gd name="T68" fmla="*/ 73 w 102"/>
                  <a:gd name="T69" fmla="*/ 0 h 103"/>
                  <a:gd name="T70" fmla="*/ 33 w 102"/>
                  <a:gd name="T71" fmla="*/ 22 h 103"/>
                  <a:gd name="T72" fmla="*/ 33 w 102"/>
                  <a:gd name="T73" fmla="*/ 98 h 103"/>
                  <a:gd name="T74" fmla="*/ 29 w 102"/>
                  <a:gd name="T75" fmla="*/ 103 h 103"/>
                  <a:gd name="T76" fmla="*/ 69 w 102"/>
                  <a:gd name="T77" fmla="*/ 80 h 103"/>
                  <a:gd name="T78" fmla="*/ 102 w 102"/>
                  <a:gd name="T79" fmla="*/ 74 h 103"/>
                  <a:gd name="T80" fmla="*/ 102 w 102"/>
                  <a:gd name="T81" fmla="*/ 29 h 103"/>
                  <a:gd name="T82" fmla="*/ 4 w 102"/>
                  <a:gd name="T83" fmla="*/ 69 h 103"/>
                  <a:gd name="T84" fmla="*/ 70 w 102"/>
                  <a:gd name="T85" fmla="*/ 34 h 103"/>
                  <a:gd name="T86" fmla="*/ 70 w 102"/>
                  <a:gd name="T87" fmla="*/ 69 h 103"/>
                  <a:gd name="T88" fmla="*/ 73 w 102"/>
                  <a:gd name="T89" fmla="*/ 34 h 103"/>
                  <a:gd name="T90" fmla="*/ 98 w 102"/>
                  <a:gd name="T91" fmla="*/ 34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02" h="103">
                    <a:moveTo>
                      <a:pt x="55" y="55"/>
                    </a:moveTo>
                    <a:cubicBezTo>
                      <a:pt x="55" y="54"/>
                      <a:pt x="56" y="53"/>
                      <a:pt x="57" y="53"/>
                    </a:cubicBezTo>
                    <a:cubicBezTo>
                      <a:pt x="58" y="53"/>
                      <a:pt x="59" y="54"/>
                      <a:pt x="59" y="55"/>
                    </a:cubicBezTo>
                    <a:cubicBezTo>
                      <a:pt x="59" y="56"/>
                      <a:pt x="58" y="57"/>
                      <a:pt x="57" y="57"/>
                    </a:cubicBezTo>
                    <a:cubicBezTo>
                      <a:pt x="56" y="57"/>
                      <a:pt x="55" y="56"/>
                      <a:pt x="55" y="55"/>
                    </a:cubicBezTo>
                    <a:close/>
                    <a:moveTo>
                      <a:pt x="57" y="64"/>
                    </a:moveTo>
                    <a:cubicBezTo>
                      <a:pt x="58" y="64"/>
                      <a:pt x="59" y="63"/>
                      <a:pt x="59" y="62"/>
                    </a:cubicBezTo>
                    <a:cubicBezTo>
                      <a:pt x="59" y="60"/>
                      <a:pt x="58" y="60"/>
                      <a:pt x="57" y="60"/>
                    </a:cubicBezTo>
                    <a:cubicBezTo>
                      <a:pt x="56" y="60"/>
                      <a:pt x="55" y="60"/>
                      <a:pt x="55" y="62"/>
                    </a:cubicBezTo>
                    <a:cubicBezTo>
                      <a:pt x="55" y="63"/>
                      <a:pt x="56" y="64"/>
                      <a:pt x="57" y="64"/>
                    </a:cubicBezTo>
                    <a:close/>
                    <a:moveTo>
                      <a:pt x="51" y="50"/>
                    </a:moveTo>
                    <a:cubicBezTo>
                      <a:pt x="52" y="50"/>
                      <a:pt x="53" y="49"/>
                      <a:pt x="53" y="48"/>
                    </a:cubicBezTo>
                    <a:cubicBezTo>
                      <a:pt x="53" y="47"/>
                      <a:pt x="52" y="46"/>
                      <a:pt x="51" y="46"/>
                    </a:cubicBezTo>
                    <a:cubicBezTo>
                      <a:pt x="50" y="46"/>
                      <a:pt x="49" y="47"/>
                      <a:pt x="49" y="48"/>
                    </a:cubicBezTo>
                    <a:cubicBezTo>
                      <a:pt x="49" y="49"/>
                      <a:pt x="50" y="50"/>
                      <a:pt x="51" y="50"/>
                    </a:cubicBezTo>
                    <a:close/>
                    <a:moveTo>
                      <a:pt x="51" y="43"/>
                    </a:moveTo>
                    <a:cubicBezTo>
                      <a:pt x="52" y="43"/>
                      <a:pt x="53" y="42"/>
                      <a:pt x="53" y="41"/>
                    </a:cubicBezTo>
                    <a:cubicBezTo>
                      <a:pt x="53" y="40"/>
                      <a:pt x="52" y="39"/>
                      <a:pt x="51" y="39"/>
                    </a:cubicBezTo>
                    <a:cubicBezTo>
                      <a:pt x="50" y="39"/>
                      <a:pt x="49" y="40"/>
                      <a:pt x="49" y="41"/>
                    </a:cubicBezTo>
                    <a:cubicBezTo>
                      <a:pt x="49" y="42"/>
                      <a:pt x="50" y="43"/>
                      <a:pt x="51" y="43"/>
                    </a:cubicBezTo>
                    <a:close/>
                    <a:moveTo>
                      <a:pt x="57" y="50"/>
                    </a:moveTo>
                    <a:cubicBezTo>
                      <a:pt x="58" y="50"/>
                      <a:pt x="59" y="49"/>
                      <a:pt x="59" y="48"/>
                    </a:cubicBezTo>
                    <a:cubicBezTo>
                      <a:pt x="59" y="47"/>
                      <a:pt x="58" y="46"/>
                      <a:pt x="57" y="46"/>
                    </a:cubicBezTo>
                    <a:cubicBezTo>
                      <a:pt x="56" y="46"/>
                      <a:pt x="55" y="47"/>
                      <a:pt x="55" y="48"/>
                    </a:cubicBezTo>
                    <a:cubicBezTo>
                      <a:pt x="55" y="49"/>
                      <a:pt x="56" y="50"/>
                      <a:pt x="57" y="50"/>
                    </a:cubicBezTo>
                    <a:close/>
                    <a:moveTo>
                      <a:pt x="63" y="57"/>
                    </a:moveTo>
                    <a:cubicBezTo>
                      <a:pt x="64" y="57"/>
                      <a:pt x="65" y="56"/>
                      <a:pt x="65" y="55"/>
                    </a:cubicBezTo>
                    <a:cubicBezTo>
                      <a:pt x="65" y="54"/>
                      <a:pt x="64" y="53"/>
                      <a:pt x="63" y="53"/>
                    </a:cubicBezTo>
                    <a:cubicBezTo>
                      <a:pt x="62" y="53"/>
                      <a:pt x="61" y="54"/>
                      <a:pt x="61" y="55"/>
                    </a:cubicBezTo>
                    <a:cubicBezTo>
                      <a:pt x="61" y="56"/>
                      <a:pt x="62" y="57"/>
                      <a:pt x="63" y="57"/>
                    </a:cubicBezTo>
                    <a:close/>
                    <a:moveTo>
                      <a:pt x="63" y="50"/>
                    </a:moveTo>
                    <a:cubicBezTo>
                      <a:pt x="64" y="50"/>
                      <a:pt x="65" y="49"/>
                      <a:pt x="65" y="48"/>
                    </a:cubicBezTo>
                    <a:cubicBezTo>
                      <a:pt x="65" y="47"/>
                      <a:pt x="64" y="46"/>
                      <a:pt x="63" y="46"/>
                    </a:cubicBezTo>
                    <a:cubicBezTo>
                      <a:pt x="62" y="46"/>
                      <a:pt x="61" y="47"/>
                      <a:pt x="61" y="48"/>
                    </a:cubicBezTo>
                    <a:cubicBezTo>
                      <a:pt x="61" y="49"/>
                      <a:pt x="62" y="50"/>
                      <a:pt x="63" y="50"/>
                    </a:cubicBezTo>
                    <a:close/>
                    <a:moveTo>
                      <a:pt x="57" y="43"/>
                    </a:moveTo>
                    <a:cubicBezTo>
                      <a:pt x="58" y="43"/>
                      <a:pt x="59" y="42"/>
                      <a:pt x="59" y="41"/>
                    </a:cubicBezTo>
                    <a:cubicBezTo>
                      <a:pt x="59" y="40"/>
                      <a:pt x="58" y="39"/>
                      <a:pt x="57" y="39"/>
                    </a:cubicBezTo>
                    <a:cubicBezTo>
                      <a:pt x="56" y="39"/>
                      <a:pt x="55" y="40"/>
                      <a:pt x="55" y="41"/>
                    </a:cubicBezTo>
                    <a:cubicBezTo>
                      <a:pt x="55" y="42"/>
                      <a:pt x="56" y="43"/>
                      <a:pt x="57" y="43"/>
                    </a:cubicBezTo>
                    <a:close/>
                    <a:moveTo>
                      <a:pt x="63" y="64"/>
                    </a:moveTo>
                    <a:cubicBezTo>
                      <a:pt x="64" y="64"/>
                      <a:pt x="65" y="63"/>
                      <a:pt x="65" y="62"/>
                    </a:cubicBezTo>
                    <a:cubicBezTo>
                      <a:pt x="65" y="60"/>
                      <a:pt x="64" y="60"/>
                      <a:pt x="63" y="60"/>
                    </a:cubicBezTo>
                    <a:cubicBezTo>
                      <a:pt x="62" y="60"/>
                      <a:pt x="61" y="60"/>
                      <a:pt x="61" y="62"/>
                    </a:cubicBezTo>
                    <a:cubicBezTo>
                      <a:pt x="61" y="63"/>
                      <a:pt x="62" y="64"/>
                      <a:pt x="63" y="64"/>
                    </a:cubicBezTo>
                    <a:close/>
                    <a:moveTo>
                      <a:pt x="63" y="43"/>
                    </a:moveTo>
                    <a:cubicBezTo>
                      <a:pt x="64" y="43"/>
                      <a:pt x="65" y="42"/>
                      <a:pt x="65" y="41"/>
                    </a:cubicBezTo>
                    <a:cubicBezTo>
                      <a:pt x="65" y="40"/>
                      <a:pt x="64" y="39"/>
                      <a:pt x="63" y="39"/>
                    </a:cubicBezTo>
                    <a:cubicBezTo>
                      <a:pt x="62" y="39"/>
                      <a:pt x="61" y="40"/>
                      <a:pt x="61" y="41"/>
                    </a:cubicBezTo>
                    <a:cubicBezTo>
                      <a:pt x="61" y="42"/>
                      <a:pt x="62" y="43"/>
                      <a:pt x="63" y="43"/>
                    </a:cubicBezTo>
                    <a:close/>
                    <a:moveTo>
                      <a:pt x="39" y="50"/>
                    </a:moveTo>
                    <a:cubicBezTo>
                      <a:pt x="40" y="50"/>
                      <a:pt x="41" y="49"/>
                      <a:pt x="41" y="48"/>
                    </a:cubicBezTo>
                    <a:cubicBezTo>
                      <a:pt x="41" y="47"/>
                      <a:pt x="40" y="46"/>
                      <a:pt x="39" y="46"/>
                    </a:cubicBezTo>
                    <a:cubicBezTo>
                      <a:pt x="38" y="46"/>
                      <a:pt x="37" y="47"/>
                      <a:pt x="37" y="48"/>
                    </a:cubicBezTo>
                    <a:cubicBezTo>
                      <a:pt x="37" y="49"/>
                      <a:pt x="38" y="50"/>
                      <a:pt x="39" y="50"/>
                    </a:cubicBezTo>
                    <a:close/>
                    <a:moveTo>
                      <a:pt x="39" y="57"/>
                    </a:moveTo>
                    <a:cubicBezTo>
                      <a:pt x="40" y="57"/>
                      <a:pt x="41" y="56"/>
                      <a:pt x="41" y="55"/>
                    </a:cubicBezTo>
                    <a:cubicBezTo>
                      <a:pt x="41" y="54"/>
                      <a:pt x="40" y="53"/>
                      <a:pt x="39" y="53"/>
                    </a:cubicBezTo>
                    <a:cubicBezTo>
                      <a:pt x="38" y="53"/>
                      <a:pt x="37" y="54"/>
                      <a:pt x="37" y="55"/>
                    </a:cubicBezTo>
                    <a:cubicBezTo>
                      <a:pt x="37" y="56"/>
                      <a:pt x="38" y="57"/>
                      <a:pt x="39" y="57"/>
                    </a:cubicBezTo>
                    <a:close/>
                    <a:moveTo>
                      <a:pt x="39" y="64"/>
                    </a:moveTo>
                    <a:cubicBezTo>
                      <a:pt x="40" y="64"/>
                      <a:pt x="41" y="63"/>
                      <a:pt x="41" y="62"/>
                    </a:cubicBezTo>
                    <a:cubicBezTo>
                      <a:pt x="41" y="60"/>
                      <a:pt x="40" y="60"/>
                      <a:pt x="39" y="60"/>
                    </a:cubicBezTo>
                    <a:cubicBezTo>
                      <a:pt x="38" y="60"/>
                      <a:pt x="37" y="60"/>
                      <a:pt x="37" y="62"/>
                    </a:cubicBezTo>
                    <a:cubicBezTo>
                      <a:pt x="37" y="63"/>
                      <a:pt x="38" y="64"/>
                      <a:pt x="39" y="64"/>
                    </a:cubicBezTo>
                    <a:close/>
                    <a:moveTo>
                      <a:pt x="51" y="57"/>
                    </a:moveTo>
                    <a:cubicBezTo>
                      <a:pt x="52" y="57"/>
                      <a:pt x="53" y="56"/>
                      <a:pt x="53" y="55"/>
                    </a:cubicBezTo>
                    <a:cubicBezTo>
                      <a:pt x="53" y="54"/>
                      <a:pt x="52" y="53"/>
                      <a:pt x="51" y="53"/>
                    </a:cubicBezTo>
                    <a:cubicBezTo>
                      <a:pt x="50" y="53"/>
                      <a:pt x="49" y="54"/>
                      <a:pt x="49" y="55"/>
                    </a:cubicBezTo>
                    <a:cubicBezTo>
                      <a:pt x="49" y="56"/>
                      <a:pt x="50" y="57"/>
                      <a:pt x="51" y="57"/>
                    </a:cubicBezTo>
                    <a:close/>
                    <a:moveTo>
                      <a:pt x="39" y="43"/>
                    </a:moveTo>
                    <a:cubicBezTo>
                      <a:pt x="40" y="43"/>
                      <a:pt x="41" y="42"/>
                      <a:pt x="41" y="41"/>
                    </a:cubicBezTo>
                    <a:cubicBezTo>
                      <a:pt x="41" y="40"/>
                      <a:pt x="40" y="39"/>
                      <a:pt x="39" y="39"/>
                    </a:cubicBezTo>
                    <a:cubicBezTo>
                      <a:pt x="38" y="39"/>
                      <a:pt x="37" y="40"/>
                      <a:pt x="37" y="41"/>
                    </a:cubicBezTo>
                    <a:cubicBezTo>
                      <a:pt x="37" y="42"/>
                      <a:pt x="38" y="43"/>
                      <a:pt x="39" y="43"/>
                    </a:cubicBezTo>
                    <a:close/>
                    <a:moveTo>
                      <a:pt x="45" y="57"/>
                    </a:moveTo>
                    <a:cubicBezTo>
                      <a:pt x="46" y="57"/>
                      <a:pt x="47" y="56"/>
                      <a:pt x="47" y="55"/>
                    </a:cubicBezTo>
                    <a:cubicBezTo>
                      <a:pt x="47" y="54"/>
                      <a:pt x="46" y="53"/>
                      <a:pt x="45" y="53"/>
                    </a:cubicBezTo>
                    <a:cubicBezTo>
                      <a:pt x="44" y="53"/>
                      <a:pt x="43" y="54"/>
                      <a:pt x="43" y="55"/>
                    </a:cubicBezTo>
                    <a:cubicBezTo>
                      <a:pt x="43" y="56"/>
                      <a:pt x="44" y="57"/>
                      <a:pt x="45" y="57"/>
                    </a:cubicBezTo>
                    <a:close/>
                    <a:moveTo>
                      <a:pt x="45" y="64"/>
                    </a:moveTo>
                    <a:cubicBezTo>
                      <a:pt x="46" y="64"/>
                      <a:pt x="47" y="63"/>
                      <a:pt x="47" y="62"/>
                    </a:cubicBezTo>
                    <a:cubicBezTo>
                      <a:pt x="47" y="60"/>
                      <a:pt x="46" y="60"/>
                      <a:pt x="45" y="60"/>
                    </a:cubicBezTo>
                    <a:cubicBezTo>
                      <a:pt x="44" y="60"/>
                      <a:pt x="43" y="60"/>
                      <a:pt x="43" y="62"/>
                    </a:cubicBezTo>
                    <a:cubicBezTo>
                      <a:pt x="43" y="63"/>
                      <a:pt x="44" y="64"/>
                      <a:pt x="45" y="64"/>
                    </a:cubicBezTo>
                    <a:close/>
                    <a:moveTo>
                      <a:pt x="51" y="64"/>
                    </a:moveTo>
                    <a:cubicBezTo>
                      <a:pt x="52" y="64"/>
                      <a:pt x="53" y="63"/>
                      <a:pt x="53" y="62"/>
                    </a:cubicBezTo>
                    <a:cubicBezTo>
                      <a:pt x="53" y="60"/>
                      <a:pt x="52" y="60"/>
                      <a:pt x="51" y="60"/>
                    </a:cubicBezTo>
                    <a:cubicBezTo>
                      <a:pt x="50" y="60"/>
                      <a:pt x="49" y="60"/>
                      <a:pt x="49" y="62"/>
                    </a:cubicBezTo>
                    <a:cubicBezTo>
                      <a:pt x="49" y="63"/>
                      <a:pt x="50" y="64"/>
                      <a:pt x="51" y="64"/>
                    </a:cubicBezTo>
                    <a:close/>
                    <a:moveTo>
                      <a:pt x="45" y="43"/>
                    </a:moveTo>
                    <a:cubicBezTo>
                      <a:pt x="46" y="43"/>
                      <a:pt x="47" y="42"/>
                      <a:pt x="47" y="41"/>
                    </a:cubicBezTo>
                    <a:cubicBezTo>
                      <a:pt x="47" y="40"/>
                      <a:pt x="46" y="39"/>
                      <a:pt x="45" y="39"/>
                    </a:cubicBezTo>
                    <a:cubicBezTo>
                      <a:pt x="44" y="39"/>
                      <a:pt x="43" y="40"/>
                      <a:pt x="43" y="41"/>
                    </a:cubicBezTo>
                    <a:cubicBezTo>
                      <a:pt x="43" y="42"/>
                      <a:pt x="44" y="43"/>
                      <a:pt x="45" y="43"/>
                    </a:cubicBezTo>
                    <a:close/>
                    <a:moveTo>
                      <a:pt x="45" y="50"/>
                    </a:moveTo>
                    <a:cubicBezTo>
                      <a:pt x="46" y="50"/>
                      <a:pt x="47" y="49"/>
                      <a:pt x="47" y="48"/>
                    </a:cubicBezTo>
                    <a:cubicBezTo>
                      <a:pt x="47" y="47"/>
                      <a:pt x="46" y="46"/>
                      <a:pt x="45" y="46"/>
                    </a:cubicBezTo>
                    <a:cubicBezTo>
                      <a:pt x="44" y="46"/>
                      <a:pt x="43" y="47"/>
                      <a:pt x="43" y="48"/>
                    </a:cubicBezTo>
                    <a:cubicBezTo>
                      <a:pt x="43" y="49"/>
                      <a:pt x="44" y="50"/>
                      <a:pt x="45" y="50"/>
                    </a:cubicBezTo>
                    <a:close/>
                    <a:moveTo>
                      <a:pt x="33" y="4"/>
                    </a:moveTo>
                    <a:cubicBezTo>
                      <a:pt x="69" y="4"/>
                      <a:pt x="69" y="4"/>
                      <a:pt x="69" y="4"/>
                    </a:cubicBezTo>
                    <a:cubicBezTo>
                      <a:pt x="69" y="22"/>
                      <a:pt x="69" y="22"/>
                      <a:pt x="69" y="22"/>
                    </a:cubicBezTo>
                    <a:cubicBezTo>
                      <a:pt x="73" y="22"/>
                      <a:pt x="73" y="22"/>
                      <a:pt x="73" y="22"/>
                    </a:cubicBezTo>
                    <a:cubicBezTo>
                      <a:pt x="73" y="0"/>
                      <a:pt x="73" y="0"/>
                      <a:pt x="73" y="0"/>
                    </a:cubicBezTo>
                    <a:cubicBezTo>
                      <a:pt x="29" y="0"/>
                      <a:pt x="29" y="0"/>
                      <a:pt x="29" y="0"/>
                    </a:cubicBezTo>
                    <a:cubicBezTo>
                      <a:pt x="29" y="22"/>
                      <a:pt x="29" y="22"/>
                      <a:pt x="29" y="22"/>
                    </a:cubicBezTo>
                    <a:cubicBezTo>
                      <a:pt x="33" y="22"/>
                      <a:pt x="33" y="22"/>
                      <a:pt x="33" y="22"/>
                    </a:cubicBezTo>
                    <a:lnTo>
                      <a:pt x="33" y="4"/>
                    </a:lnTo>
                    <a:close/>
                    <a:moveTo>
                      <a:pt x="69" y="98"/>
                    </a:moveTo>
                    <a:cubicBezTo>
                      <a:pt x="33" y="98"/>
                      <a:pt x="33" y="98"/>
                      <a:pt x="33" y="98"/>
                    </a:cubicBezTo>
                    <a:cubicBezTo>
                      <a:pt x="33" y="80"/>
                      <a:pt x="33" y="80"/>
                      <a:pt x="33" y="80"/>
                    </a:cubicBezTo>
                    <a:cubicBezTo>
                      <a:pt x="29" y="80"/>
                      <a:pt x="29" y="80"/>
                      <a:pt x="29" y="80"/>
                    </a:cubicBezTo>
                    <a:cubicBezTo>
                      <a:pt x="29" y="103"/>
                      <a:pt x="29" y="103"/>
                      <a:pt x="29" y="103"/>
                    </a:cubicBezTo>
                    <a:cubicBezTo>
                      <a:pt x="73" y="103"/>
                      <a:pt x="73" y="103"/>
                      <a:pt x="73" y="103"/>
                    </a:cubicBezTo>
                    <a:cubicBezTo>
                      <a:pt x="73" y="80"/>
                      <a:pt x="73" y="80"/>
                      <a:pt x="73" y="80"/>
                    </a:cubicBezTo>
                    <a:cubicBezTo>
                      <a:pt x="69" y="80"/>
                      <a:pt x="69" y="80"/>
                      <a:pt x="69" y="80"/>
                    </a:cubicBezTo>
                    <a:lnTo>
                      <a:pt x="69" y="98"/>
                    </a:lnTo>
                    <a:close/>
                    <a:moveTo>
                      <a:pt x="102" y="29"/>
                    </a:moveTo>
                    <a:cubicBezTo>
                      <a:pt x="102" y="74"/>
                      <a:pt x="102" y="74"/>
                      <a:pt x="102" y="74"/>
                    </a:cubicBezTo>
                    <a:cubicBezTo>
                      <a:pt x="0" y="74"/>
                      <a:pt x="0" y="74"/>
                      <a:pt x="0" y="74"/>
                    </a:cubicBezTo>
                    <a:cubicBezTo>
                      <a:pt x="0" y="29"/>
                      <a:pt x="0" y="29"/>
                      <a:pt x="0" y="29"/>
                    </a:cubicBezTo>
                    <a:lnTo>
                      <a:pt x="102" y="29"/>
                    </a:lnTo>
                    <a:close/>
                    <a:moveTo>
                      <a:pt x="29" y="34"/>
                    </a:moveTo>
                    <a:cubicBezTo>
                      <a:pt x="4" y="34"/>
                      <a:pt x="4" y="34"/>
                      <a:pt x="4" y="34"/>
                    </a:cubicBezTo>
                    <a:cubicBezTo>
                      <a:pt x="4" y="69"/>
                      <a:pt x="4" y="69"/>
                      <a:pt x="4" y="69"/>
                    </a:cubicBezTo>
                    <a:cubicBezTo>
                      <a:pt x="29" y="69"/>
                      <a:pt x="29" y="69"/>
                      <a:pt x="29" y="69"/>
                    </a:cubicBezTo>
                    <a:lnTo>
                      <a:pt x="29" y="34"/>
                    </a:lnTo>
                    <a:close/>
                    <a:moveTo>
                      <a:pt x="70" y="34"/>
                    </a:moveTo>
                    <a:cubicBezTo>
                      <a:pt x="32" y="34"/>
                      <a:pt x="32" y="34"/>
                      <a:pt x="32" y="34"/>
                    </a:cubicBezTo>
                    <a:cubicBezTo>
                      <a:pt x="32" y="69"/>
                      <a:pt x="32" y="69"/>
                      <a:pt x="32" y="69"/>
                    </a:cubicBezTo>
                    <a:cubicBezTo>
                      <a:pt x="70" y="69"/>
                      <a:pt x="70" y="69"/>
                      <a:pt x="70" y="69"/>
                    </a:cubicBezTo>
                    <a:lnTo>
                      <a:pt x="70" y="34"/>
                    </a:lnTo>
                    <a:close/>
                    <a:moveTo>
                      <a:pt x="98" y="34"/>
                    </a:moveTo>
                    <a:cubicBezTo>
                      <a:pt x="73" y="34"/>
                      <a:pt x="73" y="34"/>
                      <a:pt x="73" y="34"/>
                    </a:cubicBezTo>
                    <a:cubicBezTo>
                      <a:pt x="73" y="69"/>
                      <a:pt x="73" y="69"/>
                      <a:pt x="73" y="69"/>
                    </a:cubicBezTo>
                    <a:cubicBezTo>
                      <a:pt x="98" y="69"/>
                      <a:pt x="98" y="69"/>
                      <a:pt x="98" y="69"/>
                    </a:cubicBezTo>
                    <a:lnTo>
                      <a:pt x="98" y="3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 name="Freeform 161"/>
              <p:cNvSpPr>
                <a:spLocks noEditPoints="1"/>
              </p:cNvSpPr>
              <p:nvPr userDrawn="1"/>
            </p:nvSpPr>
            <p:spPr bwMode="auto">
              <a:xfrm>
                <a:off x="2409" y="2284"/>
                <a:ext cx="169" cy="171"/>
              </a:xfrm>
              <a:custGeom>
                <a:avLst/>
                <a:gdLst>
                  <a:gd name="T0" fmla="*/ 0 w 100"/>
                  <a:gd name="T1" fmla="*/ 0 h 101"/>
                  <a:gd name="T2" fmla="*/ 0 w 100"/>
                  <a:gd name="T3" fmla="*/ 101 h 101"/>
                  <a:gd name="T4" fmla="*/ 100 w 100"/>
                  <a:gd name="T5" fmla="*/ 101 h 101"/>
                  <a:gd name="T6" fmla="*/ 100 w 100"/>
                  <a:gd name="T7" fmla="*/ 0 h 101"/>
                  <a:gd name="T8" fmla="*/ 0 w 100"/>
                  <a:gd name="T9" fmla="*/ 0 h 101"/>
                  <a:gd name="T10" fmla="*/ 96 w 100"/>
                  <a:gd name="T11" fmla="*/ 96 h 101"/>
                  <a:gd name="T12" fmla="*/ 5 w 100"/>
                  <a:gd name="T13" fmla="*/ 96 h 101"/>
                  <a:gd name="T14" fmla="*/ 5 w 100"/>
                  <a:gd name="T15" fmla="*/ 25 h 101"/>
                  <a:gd name="T16" fmla="*/ 96 w 100"/>
                  <a:gd name="T17" fmla="*/ 25 h 101"/>
                  <a:gd name="T18" fmla="*/ 96 w 100"/>
                  <a:gd name="T19" fmla="*/ 96 h 101"/>
                  <a:gd name="T20" fmla="*/ 96 w 100"/>
                  <a:gd name="T21" fmla="*/ 20 h 101"/>
                  <a:gd name="T22" fmla="*/ 5 w 100"/>
                  <a:gd name="T23" fmla="*/ 20 h 101"/>
                  <a:gd name="T24" fmla="*/ 5 w 100"/>
                  <a:gd name="T25" fmla="*/ 5 h 101"/>
                  <a:gd name="T26" fmla="*/ 96 w 100"/>
                  <a:gd name="T27" fmla="*/ 5 h 101"/>
                  <a:gd name="T28" fmla="*/ 96 w 100"/>
                  <a:gd name="T29" fmla="*/ 20 h 101"/>
                  <a:gd name="T30" fmla="*/ 79 w 100"/>
                  <a:gd name="T31" fmla="*/ 61 h 101"/>
                  <a:gd name="T32" fmla="*/ 21 w 100"/>
                  <a:gd name="T33" fmla="*/ 61 h 101"/>
                  <a:gd name="T34" fmla="*/ 21 w 100"/>
                  <a:gd name="T35" fmla="*/ 53 h 101"/>
                  <a:gd name="T36" fmla="*/ 79 w 100"/>
                  <a:gd name="T37" fmla="*/ 53 h 101"/>
                  <a:gd name="T38" fmla="*/ 79 w 100"/>
                  <a:gd name="T39" fmla="*/ 61 h 101"/>
                  <a:gd name="T40" fmla="*/ 69 w 100"/>
                  <a:gd name="T41" fmla="*/ 48 h 101"/>
                  <a:gd name="T42" fmla="*/ 31 w 100"/>
                  <a:gd name="T43" fmla="*/ 48 h 101"/>
                  <a:gd name="T44" fmla="*/ 31 w 100"/>
                  <a:gd name="T45" fmla="*/ 44 h 101"/>
                  <a:gd name="T46" fmla="*/ 69 w 100"/>
                  <a:gd name="T47" fmla="*/ 44 h 101"/>
                  <a:gd name="T48" fmla="*/ 69 w 100"/>
                  <a:gd name="T49" fmla="*/ 48 h 101"/>
                  <a:gd name="T50" fmla="*/ 11 w 100"/>
                  <a:gd name="T51" fmla="*/ 13 h 101"/>
                  <a:gd name="T52" fmla="*/ 13 w 100"/>
                  <a:gd name="T53" fmla="*/ 11 h 101"/>
                  <a:gd name="T54" fmla="*/ 16 w 100"/>
                  <a:gd name="T55" fmla="*/ 13 h 101"/>
                  <a:gd name="T56" fmla="*/ 13 w 100"/>
                  <a:gd name="T57" fmla="*/ 16 h 101"/>
                  <a:gd name="T58" fmla="*/ 11 w 100"/>
                  <a:gd name="T59" fmla="*/ 13 h 101"/>
                  <a:gd name="T60" fmla="*/ 19 w 100"/>
                  <a:gd name="T61" fmla="*/ 13 h 101"/>
                  <a:gd name="T62" fmla="*/ 22 w 100"/>
                  <a:gd name="T63" fmla="*/ 11 h 101"/>
                  <a:gd name="T64" fmla="*/ 24 w 100"/>
                  <a:gd name="T65" fmla="*/ 13 h 101"/>
                  <a:gd name="T66" fmla="*/ 22 w 100"/>
                  <a:gd name="T67" fmla="*/ 16 h 101"/>
                  <a:gd name="T68" fmla="*/ 19 w 100"/>
                  <a:gd name="T69" fmla="*/ 13 h 101"/>
                  <a:gd name="T70" fmla="*/ 28 w 100"/>
                  <a:gd name="T71" fmla="*/ 13 h 101"/>
                  <a:gd name="T72" fmla="*/ 30 w 100"/>
                  <a:gd name="T73" fmla="*/ 11 h 101"/>
                  <a:gd name="T74" fmla="*/ 33 w 100"/>
                  <a:gd name="T75" fmla="*/ 13 h 101"/>
                  <a:gd name="T76" fmla="*/ 30 w 100"/>
                  <a:gd name="T77" fmla="*/ 16 h 101"/>
                  <a:gd name="T78" fmla="*/ 28 w 100"/>
                  <a:gd name="T79" fmla="*/ 13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0" h="101">
                    <a:moveTo>
                      <a:pt x="0" y="0"/>
                    </a:moveTo>
                    <a:cubicBezTo>
                      <a:pt x="0" y="101"/>
                      <a:pt x="0" y="101"/>
                      <a:pt x="0" y="101"/>
                    </a:cubicBezTo>
                    <a:cubicBezTo>
                      <a:pt x="100" y="101"/>
                      <a:pt x="100" y="101"/>
                      <a:pt x="100" y="101"/>
                    </a:cubicBezTo>
                    <a:cubicBezTo>
                      <a:pt x="100" y="0"/>
                      <a:pt x="100" y="0"/>
                      <a:pt x="100" y="0"/>
                    </a:cubicBezTo>
                    <a:lnTo>
                      <a:pt x="0" y="0"/>
                    </a:lnTo>
                    <a:close/>
                    <a:moveTo>
                      <a:pt x="96" y="96"/>
                    </a:moveTo>
                    <a:cubicBezTo>
                      <a:pt x="5" y="96"/>
                      <a:pt x="5" y="96"/>
                      <a:pt x="5" y="96"/>
                    </a:cubicBezTo>
                    <a:cubicBezTo>
                      <a:pt x="5" y="25"/>
                      <a:pt x="5" y="25"/>
                      <a:pt x="5" y="25"/>
                    </a:cubicBezTo>
                    <a:cubicBezTo>
                      <a:pt x="96" y="25"/>
                      <a:pt x="96" y="25"/>
                      <a:pt x="96" y="25"/>
                    </a:cubicBezTo>
                    <a:lnTo>
                      <a:pt x="96" y="96"/>
                    </a:lnTo>
                    <a:close/>
                    <a:moveTo>
                      <a:pt x="96" y="20"/>
                    </a:moveTo>
                    <a:cubicBezTo>
                      <a:pt x="5" y="20"/>
                      <a:pt x="5" y="20"/>
                      <a:pt x="5" y="20"/>
                    </a:cubicBezTo>
                    <a:cubicBezTo>
                      <a:pt x="5" y="5"/>
                      <a:pt x="5" y="5"/>
                      <a:pt x="5" y="5"/>
                    </a:cubicBezTo>
                    <a:cubicBezTo>
                      <a:pt x="96" y="5"/>
                      <a:pt x="96" y="5"/>
                      <a:pt x="96" y="5"/>
                    </a:cubicBezTo>
                    <a:lnTo>
                      <a:pt x="96" y="20"/>
                    </a:lnTo>
                    <a:close/>
                    <a:moveTo>
                      <a:pt x="79" y="61"/>
                    </a:moveTo>
                    <a:cubicBezTo>
                      <a:pt x="21" y="61"/>
                      <a:pt x="21" y="61"/>
                      <a:pt x="21" y="61"/>
                    </a:cubicBezTo>
                    <a:cubicBezTo>
                      <a:pt x="21" y="53"/>
                      <a:pt x="21" y="53"/>
                      <a:pt x="21" y="53"/>
                    </a:cubicBezTo>
                    <a:cubicBezTo>
                      <a:pt x="79" y="53"/>
                      <a:pt x="79" y="53"/>
                      <a:pt x="79" y="53"/>
                    </a:cubicBezTo>
                    <a:lnTo>
                      <a:pt x="79" y="61"/>
                    </a:lnTo>
                    <a:close/>
                    <a:moveTo>
                      <a:pt x="69" y="48"/>
                    </a:moveTo>
                    <a:cubicBezTo>
                      <a:pt x="31" y="48"/>
                      <a:pt x="31" y="48"/>
                      <a:pt x="31" y="48"/>
                    </a:cubicBezTo>
                    <a:cubicBezTo>
                      <a:pt x="31" y="44"/>
                      <a:pt x="31" y="44"/>
                      <a:pt x="31" y="44"/>
                    </a:cubicBezTo>
                    <a:cubicBezTo>
                      <a:pt x="69" y="44"/>
                      <a:pt x="69" y="44"/>
                      <a:pt x="69" y="44"/>
                    </a:cubicBezTo>
                    <a:lnTo>
                      <a:pt x="69" y="48"/>
                    </a:lnTo>
                    <a:close/>
                    <a:moveTo>
                      <a:pt x="11" y="13"/>
                    </a:moveTo>
                    <a:cubicBezTo>
                      <a:pt x="11" y="12"/>
                      <a:pt x="12" y="11"/>
                      <a:pt x="13" y="11"/>
                    </a:cubicBezTo>
                    <a:cubicBezTo>
                      <a:pt x="15" y="11"/>
                      <a:pt x="16" y="12"/>
                      <a:pt x="16" y="13"/>
                    </a:cubicBezTo>
                    <a:cubicBezTo>
                      <a:pt x="16" y="15"/>
                      <a:pt x="15" y="16"/>
                      <a:pt x="13" y="16"/>
                    </a:cubicBezTo>
                    <a:cubicBezTo>
                      <a:pt x="12" y="16"/>
                      <a:pt x="11" y="15"/>
                      <a:pt x="11" y="13"/>
                    </a:cubicBezTo>
                    <a:close/>
                    <a:moveTo>
                      <a:pt x="19" y="13"/>
                    </a:moveTo>
                    <a:cubicBezTo>
                      <a:pt x="19" y="12"/>
                      <a:pt x="21" y="11"/>
                      <a:pt x="22" y="11"/>
                    </a:cubicBezTo>
                    <a:cubicBezTo>
                      <a:pt x="23" y="11"/>
                      <a:pt x="24" y="12"/>
                      <a:pt x="24" y="13"/>
                    </a:cubicBezTo>
                    <a:cubicBezTo>
                      <a:pt x="24" y="15"/>
                      <a:pt x="23" y="16"/>
                      <a:pt x="22" y="16"/>
                    </a:cubicBezTo>
                    <a:cubicBezTo>
                      <a:pt x="21" y="16"/>
                      <a:pt x="19" y="15"/>
                      <a:pt x="19" y="13"/>
                    </a:cubicBezTo>
                    <a:close/>
                    <a:moveTo>
                      <a:pt x="28" y="13"/>
                    </a:moveTo>
                    <a:cubicBezTo>
                      <a:pt x="28" y="12"/>
                      <a:pt x="29" y="11"/>
                      <a:pt x="30" y="11"/>
                    </a:cubicBezTo>
                    <a:cubicBezTo>
                      <a:pt x="32" y="11"/>
                      <a:pt x="33" y="12"/>
                      <a:pt x="33" y="13"/>
                    </a:cubicBezTo>
                    <a:cubicBezTo>
                      <a:pt x="33" y="15"/>
                      <a:pt x="32" y="16"/>
                      <a:pt x="30" y="16"/>
                    </a:cubicBezTo>
                    <a:cubicBezTo>
                      <a:pt x="29" y="16"/>
                      <a:pt x="28" y="15"/>
                      <a:pt x="28" y="13"/>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 name="Freeform 162"/>
              <p:cNvSpPr>
                <a:spLocks noEditPoints="1"/>
              </p:cNvSpPr>
              <p:nvPr userDrawn="1"/>
            </p:nvSpPr>
            <p:spPr bwMode="auto">
              <a:xfrm>
                <a:off x="6084" y="333"/>
                <a:ext cx="169" cy="169"/>
              </a:xfrm>
              <a:custGeom>
                <a:avLst/>
                <a:gdLst>
                  <a:gd name="T0" fmla="*/ 0 w 100"/>
                  <a:gd name="T1" fmla="*/ 0 h 100"/>
                  <a:gd name="T2" fmla="*/ 0 w 100"/>
                  <a:gd name="T3" fmla="*/ 100 h 100"/>
                  <a:gd name="T4" fmla="*/ 100 w 100"/>
                  <a:gd name="T5" fmla="*/ 100 h 100"/>
                  <a:gd name="T6" fmla="*/ 100 w 100"/>
                  <a:gd name="T7" fmla="*/ 0 h 100"/>
                  <a:gd name="T8" fmla="*/ 0 w 100"/>
                  <a:gd name="T9" fmla="*/ 0 h 100"/>
                  <a:gd name="T10" fmla="*/ 96 w 100"/>
                  <a:gd name="T11" fmla="*/ 95 h 100"/>
                  <a:gd name="T12" fmla="*/ 5 w 100"/>
                  <a:gd name="T13" fmla="*/ 95 h 100"/>
                  <a:gd name="T14" fmla="*/ 5 w 100"/>
                  <a:gd name="T15" fmla="*/ 24 h 100"/>
                  <a:gd name="T16" fmla="*/ 96 w 100"/>
                  <a:gd name="T17" fmla="*/ 24 h 100"/>
                  <a:gd name="T18" fmla="*/ 96 w 100"/>
                  <a:gd name="T19" fmla="*/ 95 h 100"/>
                  <a:gd name="T20" fmla="*/ 96 w 100"/>
                  <a:gd name="T21" fmla="*/ 20 h 100"/>
                  <a:gd name="T22" fmla="*/ 5 w 100"/>
                  <a:gd name="T23" fmla="*/ 20 h 100"/>
                  <a:gd name="T24" fmla="*/ 5 w 100"/>
                  <a:gd name="T25" fmla="*/ 4 h 100"/>
                  <a:gd name="T26" fmla="*/ 96 w 100"/>
                  <a:gd name="T27" fmla="*/ 4 h 100"/>
                  <a:gd name="T28" fmla="*/ 96 w 100"/>
                  <a:gd name="T29" fmla="*/ 20 h 100"/>
                  <a:gd name="T30" fmla="*/ 79 w 100"/>
                  <a:gd name="T31" fmla="*/ 60 h 100"/>
                  <a:gd name="T32" fmla="*/ 21 w 100"/>
                  <a:gd name="T33" fmla="*/ 60 h 100"/>
                  <a:gd name="T34" fmla="*/ 21 w 100"/>
                  <a:gd name="T35" fmla="*/ 52 h 100"/>
                  <a:gd name="T36" fmla="*/ 79 w 100"/>
                  <a:gd name="T37" fmla="*/ 52 h 100"/>
                  <a:gd name="T38" fmla="*/ 79 w 100"/>
                  <a:gd name="T39" fmla="*/ 60 h 100"/>
                  <a:gd name="T40" fmla="*/ 69 w 100"/>
                  <a:gd name="T41" fmla="*/ 48 h 100"/>
                  <a:gd name="T42" fmla="*/ 31 w 100"/>
                  <a:gd name="T43" fmla="*/ 48 h 100"/>
                  <a:gd name="T44" fmla="*/ 31 w 100"/>
                  <a:gd name="T45" fmla="*/ 43 h 100"/>
                  <a:gd name="T46" fmla="*/ 69 w 100"/>
                  <a:gd name="T47" fmla="*/ 43 h 100"/>
                  <a:gd name="T48" fmla="*/ 69 w 100"/>
                  <a:gd name="T49" fmla="*/ 48 h 100"/>
                  <a:gd name="T50" fmla="*/ 11 w 100"/>
                  <a:gd name="T51" fmla="*/ 13 h 100"/>
                  <a:gd name="T52" fmla="*/ 13 w 100"/>
                  <a:gd name="T53" fmla="*/ 10 h 100"/>
                  <a:gd name="T54" fmla="*/ 16 w 100"/>
                  <a:gd name="T55" fmla="*/ 13 h 100"/>
                  <a:gd name="T56" fmla="*/ 13 w 100"/>
                  <a:gd name="T57" fmla="*/ 15 h 100"/>
                  <a:gd name="T58" fmla="*/ 11 w 100"/>
                  <a:gd name="T59" fmla="*/ 13 h 100"/>
                  <a:gd name="T60" fmla="*/ 19 w 100"/>
                  <a:gd name="T61" fmla="*/ 13 h 100"/>
                  <a:gd name="T62" fmla="*/ 22 w 100"/>
                  <a:gd name="T63" fmla="*/ 10 h 100"/>
                  <a:gd name="T64" fmla="*/ 24 w 100"/>
                  <a:gd name="T65" fmla="*/ 13 h 100"/>
                  <a:gd name="T66" fmla="*/ 22 w 100"/>
                  <a:gd name="T67" fmla="*/ 15 h 100"/>
                  <a:gd name="T68" fmla="*/ 19 w 100"/>
                  <a:gd name="T69" fmla="*/ 13 h 100"/>
                  <a:gd name="T70" fmla="*/ 28 w 100"/>
                  <a:gd name="T71" fmla="*/ 13 h 100"/>
                  <a:gd name="T72" fmla="*/ 30 w 100"/>
                  <a:gd name="T73" fmla="*/ 10 h 100"/>
                  <a:gd name="T74" fmla="*/ 33 w 100"/>
                  <a:gd name="T75" fmla="*/ 13 h 100"/>
                  <a:gd name="T76" fmla="*/ 30 w 100"/>
                  <a:gd name="T77" fmla="*/ 15 h 100"/>
                  <a:gd name="T78" fmla="*/ 28 w 100"/>
                  <a:gd name="T79" fmla="*/ 13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0" h="100">
                    <a:moveTo>
                      <a:pt x="0" y="0"/>
                    </a:moveTo>
                    <a:cubicBezTo>
                      <a:pt x="0" y="100"/>
                      <a:pt x="0" y="100"/>
                      <a:pt x="0" y="100"/>
                    </a:cubicBezTo>
                    <a:cubicBezTo>
                      <a:pt x="100" y="100"/>
                      <a:pt x="100" y="100"/>
                      <a:pt x="100" y="100"/>
                    </a:cubicBezTo>
                    <a:cubicBezTo>
                      <a:pt x="100" y="0"/>
                      <a:pt x="100" y="0"/>
                      <a:pt x="100" y="0"/>
                    </a:cubicBezTo>
                    <a:lnTo>
                      <a:pt x="0" y="0"/>
                    </a:lnTo>
                    <a:close/>
                    <a:moveTo>
                      <a:pt x="96" y="95"/>
                    </a:moveTo>
                    <a:cubicBezTo>
                      <a:pt x="5" y="95"/>
                      <a:pt x="5" y="95"/>
                      <a:pt x="5" y="95"/>
                    </a:cubicBezTo>
                    <a:cubicBezTo>
                      <a:pt x="5" y="24"/>
                      <a:pt x="5" y="24"/>
                      <a:pt x="5" y="24"/>
                    </a:cubicBezTo>
                    <a:cubicBezTo>
                      <a:pt x="96" y="24"/>
                      <a:pt x="96" y="24"/>
                      <a:pt x="96" y="24"/>
                    </a:cubicBezTo>
                    <a:lnTo>
                      <a:pt x="96" y="95"/>
                    </a:lnTo>
                    <a:close/>
                    <a:moveTo>
                      <a:pt x="96" y="20"/>
                    </a:moveTo>
                    <a:cubicBezTo>
                      <a:pt x="5" y="20"/>
                      <a:pt x="5" y="20"/>
                      <a:pt x="5" y="20"/>
                    </a:cubicBezTo>
                    <a:cubicBezTo>
                      <a:pt x="5" y="4"/>
                      <a:pt x="5" y="4"/>
                      <a:pt x="5" y="4"/>
                    </a:cubicBezTo>
                    <a:cubicBezTo>
                      <a:pt x="96" y="4"/>
                      <a:pt x="96" y="4"/>
                      <a:pt x="96" y="4"/>
                    </a:cubicBezTo>
                    <a:lnTo>
                      <a:pt x="96" y="20"/>
                    </a:lnTo>
                    <a:close/>
                    <a:moveTo>
                      <a:pt x="79" y="60"/>
                    </a:moveTo>
                    <a:cubicBezTo>
                      <a:pt x="21" y="60"/>
                      <a:pt x="21" y="60"/>
                      <a:pt x="21" y="60"/>
                    </a:cubicBezTo>
                    <a:cubicBezTo>
                      <a:pt x="21" y="52"/>
                      <a:pt x="21" y="52"/>
                      <a:pt x="21" y="52"/>
                    </a:cubicBezTo>
                    <a:cubicBezTo>
                      <a:pt x="79" y="52"/>
                      <a:pt x="79" y="52"/>
                      <a:pt x="79" y="52"/>
                    </a:cubicBezTo>
                    <a:lnTo>
                      <a:pt x="79" y="60"/>
                    </a:lnTo>
                    <a:close/>
                    <a:moveTo>
                      <a:pt x="69" y="48"/>
                    </a:moveTo>
                    <a:cubicBezTo>
                      <a:pt x="31" y="48"/>
                      <a:pt x="31" y="48"/>
                      <a:pt x="31" y="48"/>
                    </a:cubicBezTo>
                    <a:cubicBezTo>
                      <a:pt x="31" y="43"/>
                      <a:pt x="31" y="43"/>
                      <a:pt x="31" y="43"/>
                    </a:cubicBezTo>
                    <a:cubicBezTo>
                      <a:pt x="69" y="43"/>
                      <a:pt x="69" y="43"/>
                      <a:pt x="69" y="43"/>
                    </a:cubicBezTo>
                    <a:lnTo>
                      <a:pt x="69" y="48"/>
                    </a:lnTo>
                    <a:close/>
                    <a:moveTo>
                      <a:pt x="11" y="13"/>
                    </a:moveTo>
                    <a:cubicBezTo>
                      <a:pt x="11" y="11"/>
                      <a:pt x="12" y="10"/>
                      <a:pt x="13" y="10"/>
                    </a:cubicBezTo>
                    <a:cubicBezTo>
                      <a:pt x="15" y="10"/>
                      <a:pt x="16" y="11"/>
                      <a:pt x="16" y="13"/>
                    </a:cubicBezTo>
                    <a:cubicBezTo>
                      <a:pt x="16" y="14"/>
                      <a:pt x="15" y="15"/>
                      <a:pt x="13" y="15"/>
                    </a:cubicBezTo>
                    <a:cubicBezTo>
                      <a:pt x="12" y="15"/>
                      <a:pt x="11" y="14"/>
                      <a:pt x="11" y="13"/>
                    </a:cubicBezTo>
                    <a:close/>
                    <a:moveTo>
                      <a:pt x="19" y="13"/>
                    </a:moveTo>
                    <a:cubicBezTo>
                      <a:pt x="19" y="11"/>
                      <a:pt x="21" y="10"/>
                      <a:pt x="22" y="10"/>
                    </a:cubicBezTo>
                    <a:cubicBezTo>
                      <a:pt x="23" y="10"/>
                      <a:pt x="24" y="11"/>
                      <a:pt x="24" y="13"/>
                    </a:cubicBezTo>
                    <a:cubicBezTo>
                      <a:pt x="24" y="14"/>
                      <a:pt x="23" y="15"/>
                      <a:pt x="22" y="15"/>
                    </a:cubicBezTo>
                    <a:cubicBezTo>
                      <a:pt x="21" y="15"/>
                      <a:pt x="19" y="14"/>
                      <a:pt x="19" y="13"/>
                    </a:cubicBezTo>
                    <a:close/>
                    <a:moveTo>
                      <a:pt x="28" y="13"/>
                    </a:moveTo>
                    <a:cubicBezTo>
                      <a:pt x="28" y="11"/>
                      <a:pt x="29" y="10"/>
                      <a:pt x="30" y="10"/>
                    </a:cubicBezTo>
                    <a:cubicBezTo>
                      <a:pt x="32" y="10"/>
                      <a:pt x="33" y="11"/>
                      <a:pt x="33" y="13"/>
                    </a:cubicBezTo>
                    <a:cubicBezTo>
                      <a:pt x="33" y="14"/>
                      <a:pt x="32" y="15"/>
                      <a:pt x="30" y="15"/>
                    </a:cubicBezTo>
                    <a:cubicBezTo>
                      <a:pt x="29" y="15"/>
                      <a:pt x="28" y="14"/>
                      <a:pt x="28" y="13"/>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2" name="Oval 163"/>
              <p:cNvSpPr>
                <a:spLocks noChangeArrowheads="1"/>
              </p:cNvSpPr>
              <p:nvPr userDrawn="1"/>
            </p:nvSpPr>
            <p:spPr bwMode="auto">
              <a:xfrm>
                <a:off x="5221" y="2769"/>
                <a:ext cx="19" cy="19"/>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 name="Oval 164"/>
              <p:cNvSpPr>
                <a:spLocks noChangeArrowheads="1"/>
              </p:cNvSpPr>
              <p:nvPr userDrawn="1"/>
            </p:nvSpPr>
            <p:spPr bwMode="auto">
              <a:xfrm>
                <a:off x="5265" y="2769"/>
                <a:ext cx="19" cy="19"/>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 name="Freeform 165"/>
              <p:cNvSpPr>
                <a:spLocks noEditPoints="1"/>
              </p:cNvSpPr>
              <p:nvPr userDrawn="1"/>
            </p:nvSpPr>
            <p:spPr bwMode="auto">
              <a:xfrm>
                <a:off x="5159" y="2644"/>
                <a:ext cx="162" cy="117"/>
              </a:xfrm>
              <a:custGeom>
                <a:avLst/>
                <a:gdLst>
                  <a:gd name="T0" fmla="*/ 162 w 162"/>
                  <a:gd name="T1" fmla="*/ 18 h 117"/>
                  <a:gd name="T2" fmla="*/ 32 w 162"/>
                  <a:gd name="T3" fmla="*/ 18 h 117"/>
                  <a:gd name="T4" fmla="*/ 27 w 162"/>
                  <a:gd name="T5" fmla="*/ 0 h 117"/>
                  <a:gd name="T6" fmla="*/ 0 w 162"/>
                  <a:gd name="T7" fmla="*/ 0 h 117"/>
                  <a:gd name="T8" fmla="*/ 0 w 162"/>
                  <a:gd name="T9" fmla="*/ 12 h 117"/>
                  <a:gd name="T10" fmla="*/ 18 w 162"/>
                  <a:gd name="T11" fmla="*/ 12 h 117"/>
                  <a:gd name="T12" fmla="*/ 47 w 162"/>
                  <a:gd name="T13" fmla="*/ 117 h 117"/>
                  <a:gd name="T14" fmla="*/ 138 w 162"/>
                  <a:gd name="T15" fmla="*/ 117 h 117"/>
                  <a:gd name="T16" fmla="*/ 141 w 162"/>
                  <a:gd name="T17" fmla="*/ 105 h 117"/>
                  <a:gd name="T18" fmla="*/ 55 w 162"/>
                  <a:gd name="T19" fmla="*/ 105 h 117"/>
                  <a:gd name="T20" fmla="*/ 52 w 162"/>
                  <a:gd name="T21" fmla="*/ 93 h 117"/>
                  <a:gd name="T22" fmla="*/ 145 w 162"/>
                  <a:gd name="T23" fmla="*/ 93 h 117"/>
                  <a:gd name="T24" fmla="*/ 162 w 162"/>
                  <a:gd name="T25" fmla="*/ 18 h 117"/>
                  <a:gd name="T26" fmla="*/ 50 w 162"/>
                  <a:gd name="T27" fmla="*/ 86 h 117"/>
                  <a:gd name="T28" fmla="*/ 33 w 162"/>
                  <a:gd name="T29" fmla="*/ 27 h 117"/>
                  <a:gd name="T30" fmla="*/ 152 w 162"/>
                  <a:gd name="T31" fmla="*/ 27 h 117"/>
                  <a:gd name="T32" fmla="*/ 138 w 162"/>
                  <a:gd name="T33" fmla="*/ 86 h 117"/>
                  <a:gd name="T34" fmla="*/ 50 w 162"/>
                  <a:gd name="T35" fmla="*/ 86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2" h="117">
                    <a:moveTo>
                      <a:pt x="162" y="18"/>
                    </a:moveTo>
                    <a:lnTo>
                      <a:pt x="32" y="18"/>
                    </a:lnTo>
                    <a:lnTo>
                      <a:pt x="27" y="0"/>
                    </a:lnTo>
                    <a:lnTo>
                      <a:pt x="0" y="0"/>
                    </a:lnTo>
                    <a:lnTo>
                      <a:pt x="0" y="12"/>
                    </a:lnTo>
                    <a:lnTo>
                      <a:pt x="18" y="12"/>
                    </a:lnTo>
                    <a:lnTo>
                      <a:pt x="47" y="117"/>
                    </a:lnTo>
                    <a:lnTo>
                      <a:pt x="138" y="117"/>
                    </a:lnTo>
                    <a:lnTo>
                      <a:pt x="141" y="105"/>
                    </a:lnTo>
                    <a:lnTo>
                      <a:pt x="55" y="105"/>
                    </a:lnTo>
                    <a:lnTo>
                      <a:pt x="52" y="93"/>
                    </a:lnTo>
                    <a:lnTo>
                      <a:pt x="145" y="93"/>
                    </a:lnTo>
                    <a:lnTo>
                      <a:pt x="162" y="18"/>
                    </a:lnTo>
                    <a:close/>
                    <a:moveTo>
                      <a:pt x="50" y="86"/>
                    </a:moveTo>
                    <a:lnTo>
                      <a:pt x="33" y="27"/>
                    </a:lnTo>
                    <a:lnTo>
                      <a:pt x="152" y="27"/>
                    </a:lnTo>
                    <a:lnTo>
                      <a:pt x="138" y="86"/>
                    </a:lnTo>
                    <a:lnTo>
                      <a:pt x="50" y="8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 name="Freeform 166"/>
              <p:cNvSpPr>
                <a:spLocks/>
              </p:cNvSpPr>
              <p:nvPr userDrawn="1"/>
            </p:nvSpPr>
            <p:spPr bwMode="auto">
              <a:xfrm>
                <a:off x="5219" y="2708"/>
                <a:ext cx="66" cy="9"/>
              </a:xfrm>
              <a:custGeom>
                <a:avLst/>
                <a:gdLst>
                  <a:gd name="T0" fmla="*/ 2 w 66"/>
                  <a:gd name="T1" fmla="*/ 9 h 9"/>
                  <a:gd name="T2" fmla="*/ 65 w 66"/>
                  <a:gd name="T3" fmla="*/ 9 h 9"/>
                  <a:gd name="T4" fmla="*/ 66 w 66"/>
                  <a:gd name="T5" fmla="*/ 0 h 9"/>
                  <a:gd name="T6" fmla="*/ 0 w 66"/>
                  <a:gd name="T7" fmla="*/ 0 h 9"/>
                  <a:gd name="T8" fmla="*/ 2 w 66"/>
                  <a:gd name="T9" fmla="*/ 9 h 9"/>
                </a:gdLst>
                <a:ahLst/>
                <a:cxnLst>
                  <a:cxn ang="0">
                    <a:pos x="T0" y="T1"/>
                  </a:cxn>
                  <a:cxn ang="0">
                    <a:pos x="T2" y="T3"/>
                  </a:cxn>
                  <a:cxn ang="0">
                    <a:pos x="T4" y="T5"/>
                  </a:cxn>
                  <a:cxn ang="0">
                    <a:pos x="T6" y="T7"/>
                  </a:cxn>
                  <a:cxn ang="0">
                    <a:pos x="T8" y="T9"/>
                  </a:cxn>
                </a:cxnLst>
                <a:rect l="0" t="0" r="r" b="b"/>
                <a:pathLst>
                  <a:path w="66" h="9">
                    <a:moveTo>
                      <a:pt x="2" y="9"/>
                    </a:moveTo>
                    <a:lnTo>
                      <a:pt x="65" y="9"/>
                    </a:lnTo>
                    <a:lnTo>
                      <a:pt x="66" y="0"/>
                    </a:lnTo>
                    <a:lnTo>
                      <a:pt x="0" y="0"/>
                    </a:lnTo>
                    <a:lnTo>
                      <a:pt x="2" y="9"/>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 name="Freeform 167"/>
              <p:cNvSpPr>
                <a:spLocks/>
              </p:cNvSpPr>
              <p:nvPr userDrawn="1"/>
            </p:nvSpPr>
            <p:spPr bwMode="auto">
              <a:xfrm>
                <a:off x="5213" y="2683"/>
                <a:ext cx="79" cy="7"/>
              </a:xfrm>
              <a:custGeom>
                <a:avLst/>
                <a:gdLst>
                  <a:gd name="T0" fmla="*/ 1 w 79"/>
                  <a:gd name="T1" fmla="*/ 7 h 7"/>
                  <a:gd name="T2" fmla="*/ 77 w 79"/>
                  <a:gd name="T3" fmla="*/ 7 h 7"/>
                  <a:gd name="T4" fmla="*/ 79 w 79"/>
                  <a:gd name="T5" fmla="*/ 0 h 7"/>
                  <a:gd name="T6" fmla="*/ 0 w 79"/>
                  <a:gd name="T7" fmla="*/ 0 h 7"/>
                  <a:gd name="T8" fmla="*/ 1 w 79"/>
                  <a:gd name="T9" fmla="*/ 7 h 7"/>
                </a:gdLst>
                <a:ahLst/>
                <a:cxnLst>
                  <a:cxn ang="0">
                    <a:pos x="T0" y="T1"/>
                  </a:cxn>
                  <a:cxn ang="0">
                    <a:pos x="T2" y="T3"/>
                  </a:cxn>
                  <a:cxn ang="0">
                    <a:pos x="T4" y="T5"/>
                  </a:cxn>
                  <a:cxn ang="0">
                    <a:pos x="T6" y="T7"/>
                  </a:cxn>
                  <a:cxn ang="0">
                    <a:pos x="T8" y="T9"/>
                  </a:cxn>
                </a:cxnLst>
                <a:rect l="0" t="0" r="r" b="b"/>
                <a:pathLst>
                  <a:path w="79" h="7">
                    <a:moveTo>
                      <a:pt x="1" y="7"/>
                    </a:moveTo>
                    <a:lnTo>
                      <a:pt x="77" y="7"/>
                    </a:lnTo>
                    <a:lnTo>
                      <a:pt x="79" y="0"/>
                    </a:lnTo>
                    <a:lnTo>
                      <a:pt x="0" y="0"/>
                    </a:lnTo>
                    <a:lnTo>
                      <a:pt x="1" y="7"/>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 name="Freeform 168"/>
              <p:cNvSpPr>
                <a:spLocks/>
              </p:cNvSpPr>
              <p:nvPr userDrawn="1"/>
            </p:nvSpPr>
            <p:spPr bwMode="auto">
              <a:xfrm>
                <a:off x="-442" y="776"/>
                <a:ext cx="228" cy="105"/>
              </a:xfrm>
              <a:custGeom>
                <a:avLst/>
                <a:gdLst>
                  <a:gd name="T0" fmla="*/ 207 w 228"/>
                  <a:gd name="T1" fmla="*/ 46 h 105"/>
                  <a:gd name="T2" fmla="*/ 228 w 228"/>
                  <a:gd name="T3" fmla="*/ 37 h 105"/>
                  <a:gd name="T4" fmla="*/ 115 w 228"/>
                  <a:gd name="T5" fmla="*/ 0 h 105"/>
                  <a:gd name="T6" fmla="*/ 0 w 228"/>
                  <a:gd name="T7" fmla="*/ 37 h 105"/>
                  <a:gd name="T8" fmla="*/ 115 w 228"/>
                  <a:gd name="T9" fmla="*/ 76 h 105"/>
                  <a:gd name="T10" fmla="*/ 200 w 228"/>
                  <a:gd name="T11" fmla="*/ 47 h 105"/>
                  <a:gd name="T12" fmla="*/ 200 w 228"/>
                  <a:gd name="T13" fmla="*/ 88 h 105"/>
                  <a:gd name="T14" fmla="*/ 195 w 228"/>
                  <a:gd name="T15" fmla="*/ 88 h 105"/>
                  <a:gd name="T16" fmla="*/ 195 w 228"/>
                  <a:gd name="T17" fmla="*/ 105 h 105"/>
                  <a:gd name="T18" fmla="*/ 217 w 228"/>
                  <a:gd name="T19" fmla="*/ 105 h 105"/>
                  <a:gd name="T20" fmla="*/ 217 w 228"/>
                  <a:gd name="T21" fmla="*/ 88 h 105"/>
                  <a:gd name="T22" fmla="*/ 207 w 228"/>
                  <a:gd name="T23" fmla="*/ 88 h 105"/>
                  <a:gd name="T24" fmla="*/ 207 w 228"/>
                  <a:gd name="T25" fmla="*/ 46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8" h="105">
                    <a:moveTo>
                      <a:pt x="207" y="46"/>
                    </a:moveTo>
                    <a:lnTo>
                      <a:pt x="228" y="37"/>
                    </a:lnTo>
                    <a:lnTo>
                      <a:pt x="115" y="0"/>
                    </a:lnTo>
                    <a:lnTo>
                      <a:pt x="0" y="37"/>
                    </a:lnTo>
                    <a:lnTo>
                      <a:pt x="115" y="76"/>
                    </a:lnTo>
                    <a:lnTo>
                      <a:pt x="200" y="47"/>
                    </a:lnTo>
                    <a:lnTo>
                      <a:pt x="200" y="88"/>
                    </a:lnTo>
                    <a:lnTo>
                      <a:pt x="195" y="88"/>
                    </a:lnTo>
                    <a:lnTo>
                      <a:pt x="195" y="105"/>
                    </a:lnTo>
                    <a:lnTo>
                      <a:pt x="217" y="105"/>
                    </a:lnTo>
                    <a:lnTo>
                      <a:pt x="217" y="88"/>
                    </a:lnTo>
                    <a:lnTo>
                      <a:pt x="207" y="88"/>
                    </a:lnTo>
                    <a:lnTo>
                      <a:pt x="207" y="4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 name="Freeform 169"/>
              <p:cNvSpPr>
                <a:spLocks noEditPoints="1"/>
              </p:cNvSpPr>
              <p:nvPr userDrawn="1"/>
            </p:nvSpPr>
            <p:spPr bwMode="auto">
              <a:xfrm>
                <a:off x="-398" y="844"/>
                <a:ext cx="139" cy="76"/>
              </a:xfrm>
              <a:custGeom>
                <a:avLst/>
                <a:gdLst>
                  <a:gd name="T0" fmla="*/ 0 w 139"/>
                  <a:gd name="T1" fmla="*/ 0 h 76"/>
                  <a:gd name="T2" fmla="*/ 0 w 139"/>
                  <a:gd name="T3" fmla="*/ 59 h 76"/>
                  <a:gd name="T4" fmla="*/ 27 w 139"/>
                  <a:gd name="T5" fmla="*/ 59 h 76"/>
                  <a:gd name="T6" fmla="*/ 27 w 139"/>
                  <a:gd name="T7" fmla="*/ 76 h 76"/>
                  <a:gd name="T8" fmla="*/ 119 w 139"/>
                  <a:gd name="T9" fmla="*/ 76 h 76"/>
                  <a:gd name="T10" fmla="*/ 119 w 139"/>
                  <a:gd name="T11" fmla="*/ 59 h 76"/>
                  <a:gd name="T12" fmla="*/ 139 w 139"/>
                  <a:gd name="T13" fmla="*/ 59 h 76"/>
                  <a:gd name="T14" fmla="*/ 139 w 139"/>
                  <a:gd name="T15" fmla="*/ 0 h 76"/>
                  <a:gd name="T16" fmla="*/ 71 w 139"/>
                  <a:gd name="T17" fmla="*/ 23 h 76"/>
                  <a:gd name="T18" fmla="*/ 0 w 139"/>
                  <a:gd name="T19" fmla="*/ 0 h 76"/>
                  <a:gd name="T20" fmla="*/ 130 w 139"/>
                  <a:gd name="T21" fmla="*/ 50 h 76"/>
                  <a:gd name="T22" fmla="*/ 110 w 139"/>
                  <a:gd name="T23" fmla="*/ 50 h 76"/>
                  <a:gd name="T24" fmla="*/ 110 w 139"/>
                  <a:gd name="T25" fmla="*/ 69 h 76"/>
                  <a:gd name="T26" fmla="*/ 34 w 139"/>
                  <a:gd name="T27" fmla="*/ 69 h 76"/>
                  <a:gd name="T28" fmla="*/ 34 w 139"/>
                  <a:gd name="T29" fmla="*/ 50 h 76"/>
                  <a:gd name="T30" fmla="*/ 7 w 139"/>
                  <a:gd name="T31" fmla="*/ 50 h 76"/>
                  <a:gd name="T32" fmla="*/ 7 w 139"/>
                  <a:gd name="T33" fmla="*/ 10 h 76"/>
                  <a:gd name="T34" fmla="*/ 71 w 139"/>
                  <a:gd name="T35" fmla="*/ 32 h 76"/>
                  <a:gd name="T36" fmla="*/ 130 w 139"/>
                  <a:gd name="T37" fmla="*/ 11 h 76"/>
                  <a:gd name="T38" fmla="*/ 130 w 139"/>
                  <a:gd name="T39" fmla="*/ 5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9" h="76">
                    <a:moveTo>
                      <a:pt x="0" y="0"/>
                    </a:moveTo>
                    <a:lnTo>
                      <a:pt x="0" y="59"/>
                    </a:lnTo>
                    <a:lnTo>
                      <a:pt x="27" y="59"/>
                    </a:lnTo>
                    <a:lnTo>
                      <a:pt x="27" y="76"/>
                    </a:lnTo>
                    <a:lnTo>
                      <a:pt x="119" y="76"/>
                    </a:lnTo>
                    <a:lnTo>
                      <a:pt x="119" y="59"/>
                    </a:lnTo>
                    <a:lnTo>
                      <a:pt x="139" y="59"/>
                    </a:lnTo>
                    <a:lnTo>
                      <a:pt x="139" y="0"/>
                    </a:lnTo>
                    <a:lnTo>
                      <a:pt x="71" y="23"/>
                    </a:lnTo>
                    <a:lnTo>
                      <a:pt x="0" y="0"/>
                    </a:lnTo>
                    <a:close/>
                    <a:moveTo>
                      <a:pt x="130" y="50"/>
                    </a:moveTo>
                    <a:lnTo>
                      <a:pt x="110" y="50"/>
                    </a:lnTo>
                    <a:lnTo>
                      <a:pt x="110" y="69"/>
                    </a:lnTo>
                    <a:lnTo>
                      <a:pt x="34" y="69"/>
                    </a:lnTo>
                    <a:lnTo>
                      <a:pt x="34" y="50"/>
                    </a:lnTo>
                    <a:lnTo>
                      <a:pt x="7" y="50"/>
                    </a:lnTo>
                    <a:lnTo>
                      <a:pt x="7" y="10"/>
                    </a:lnTo>
                    <a:lnTo>
                      <a:pt x="71" y="32"/>
                    </a:lnTo>
                    <a:lnTo>
                      <a:pt x="130" y="11"/>
                    </a:lnTo>
                    <a:lnTo>
                      <a:pt x="130" y="5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 name="Freeform 170"/>
              <p:cNvSpPr>
                <a:spLocks noEditPoints="1"/>
              </p:cNvSpPr>
              <p:nvPr userDrawn="1"/>
            </p:nvSpPr>
            <p:spPr bwMode="auto">
              <a:xfrm>
                <a:off x="6415" y="2608"/>
                <a:ext cx="176" cy="176"/>
              </a:xfrm>
              <a:custGeom>
                <a:avLst/>
                <a:gdLst>
                  <a:gd name="T0" fmla="*/ 0 w 176"/>
                  <a:gd name="T1" fmla="*/ 0 h 176"/>
                  <a:gd name="T2" fmla="*/ 0 w 176"/>
                  <a:gd name="T3" fmla="*/ 176 h 176"/>
                  <a:gd name="T4" fmla="*/ 176 w 176"/>
                  <a:gd name="T5" fmla="*/ 176 h 176"/>
                  <a:gd name="T6" fmla="*/ 176 w 176"/>
                  <a:gd name="T7" fmla="*/ 0 h 176"/>
                  <a:gd name="T8" fmla="*/ 0 w 176"/>
                  <a:gd name="T9" fmla="*/ 0 h 176"/>
                  <a:gd name="T10" fmla="*/ 169 w 176"/>
                  <a:gd name="T11" fmla="*/ 168 h 176"/>
                  <a:gd name="T12" fmla="*/ 9 w 176"/>
                  <a:gd name="T13" fmla="*/ 168 h 176"/>
                  <a:gd name="T14" fmla="*/ 9 w 176"/>
                  <a:gd name="T15" fmla="*/ 9 h 176"/>
                  <a:gd name="T16" fmla="*/ 169 w 176"/>
                  <a:gd name="T17" fmla="*/ 9 h 176"/>
                  <a:gd name="T18" fmla="*/ 169 w 176"/>
                  <a:gd name="T19"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6" h="176">
                    <a:moveTo>
                      <a:pt x="0" y="0"/>
                    </a:moveTo>
                    <a:lnTo>
                      <a:pt x="0" y="176"/>
                    </a:lnTo>
                    <a:lnTo>
                      <a:pt x="176" y="176"/>
                    </a:lnTo>
                    <a:lnTo>
                      <a:pt x="176" y="0"/>
                    </a:lnTo>
                    <a:lnTo>
                      <a:pt x="0" y="0"/>
                    </a:lnTo>
                    <a:close/>
                    <a:moveTo>
                      <a:pt x="169" y="168"/>
                    </a:moveTo>
                    <a:lnTo>
                      <a:pt x="9" y="168"/>
                    </a:lnTo>
                    <a:lnTo>
                      <a:pt x="9" y="9"/>
                    </a:lnTo>
                    <a:lnTo>
                      <a:pt x="169" y="9"/>
                    </a:lnTo>
                    <a:lnTo>
                      <a:pt x="169" y="168"/>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 name="Freeform 171"/>
              <p:cNvSpPr>
                <a:spLocks/>
              </p:cNvSpPr>
              <p:nvPr userDrawn="1"/>
            </p:nvSpPr>
            <p:spPr bwMode="auto">
              <a:xfrm>
                <a:off x="6447" y="2657"/>
                <a:ext cx="112" cy="104"/>
              </a:xfrm>
              <a:custGeom>
                <a:avLst/>
                <a:gdLst>
                  <a:gd name="T0" fmla="*/ 9 w 112"/>
                  <a:gd name="T1" fmla="*/ 68 h 104"/>
                  <a:gd name="T2" fmla="*/ 27 w 112"/>
                  <a:gd name="T3" fmla="*/ 68 h 104"/>
                  <a:gd name="T4" fmla="*/ 27 w 112"/>
                  <a:gd name="T5" fmla="*/ 104 h 104"/>
                  <a:gd name="T6" fmla="*/ 27 w 112"/>
                  <a:gd name="T7" fmla="*/ 104 h 104"/>
                  <a:gd name="T8" fmla="*/ 34 w 112"/>
                  <a:gd name="T9" fmla="*/ 104 h 104"/>
                  <a:gd name="T10" fmla="*/ 34 w 112"/>
                  <a:gd name="T11" fmla="*/ 104 h 104"/>
                  <a:gd name="T12" fmla="*/ 34 w 112"/>
                  <a:gd name="T13" fmla="*/ 44 h 104"/>
                  <a:gd name="T14" fmla="*/ 53 w 112"/>
                  <a:gd name="T15" fmla="*/ 44 h 104"/>
                  <a:gd name="T16" fmla="*/ 53 w 112"/>
                  <a:gd name="T17" fmla="*/ 104 h 104"/>
                  <a:gd name="T18" fmla="*/ 53 w 112"/>
                  <a:gd name="T19" fmla="*/ 104 h 104"/>
                  <a:gd name="T20" fmla="*/ 61 w 112"/>
                  <a:gd name="T21" fmla="*/ 104 h 104"/>
                  <a:gd name="T22" fmla="*/ 61 w 112"/>
                  <a:gd name="T23" fmla="*/ 104 h 104"/>
                  <a:gd name="T24" fmla="*/ 61 w 112"/>
                  <a:gd name="T25" fmla="*/ 31 h 104"/>
                  <a:gd name="T26" fmla="*/ 78 w 112"/>
                  <a:gd name="T27" fmla="*/ 31 h 104"/>
                  <a:gd name="T28" fmla="*/ 78 w 112"/>
                  <a:gd name="T29" fmla="*/ 104 h 104"/>
                  <a:gd name="T30" fmla="*/ 80 w 112"/>
                  <a:gd name="T31" fmla="*/ 104 h 104"/>
                  <a:gd name="T32" fmla="*/ 86 w 112"/>
                  <a:gd name="T33" fmla="*/ 104 h 104"/>
                  <a:gd name="T34" fmla="*/ 86 w 112"/>
                  <a:gd name="T35" fmla="*/ 104 h 104"/>
                  <a:gd name="T36" fmla="*/ 86 w 112"/>
                  <a:gd name="T37" fmla="*/ 7 h 104"/>
                  <a:gd name="T38" fmla="*/ 105 w 112"/>
                  <a:gd name="T39" fmla="*/ 7 h 104"/>
                  <a:gd name="T40" fmla="*/ 105 w 112"/>
                  <a:gd name="T41" fmla="*/ 104 h 104"/>
                  <a:gd name="T42" fmla="*/ 112 w 112"/>
                  <a:gd name="T43" fmla="*/ 104 h 104"/>
                  <a:gd name="T44" fmla="*/ 112 w 112"/>
                  <a:gd name="T45" fmla="*/ 0 h 104"/>
                  <a:gd name="T46" fmla="*/ 80 w 112"/>
                  <a:gd name="T47" fmla="*/ 0 h 104"/>
                  <a:gd name="T48" fmla="*/ 80 w 112"/>
                  <a:gd name="T49" fmla="*/ 24 h 104"/>
                  <a:gd name="T50" fmla="*/ 53 w 112"/>
                  <a:gd name="T51" fmla="*/ 24 h 104"/>
                  <a:gd name="T52" fmla="*/ 53 w 112"/>
                  <a:gd name="T53" fmla="*/ 36 h 104"/>
                  <a:gd name="T54" fmla="*/ 27 w 112"/>
                  <a:gd name="T55" fmla="*/ 36 h 104"/>
                  <a:gd name="T56" fmla="*/ 27 w 112"/>
                  <a:gd name="T57" fmla="*/ 60 h 104"/>
                  <a:gd name="T58" fmla="*/ 0 w 112"/>
                  <a:gd name="T59" fmla="*/ 60 h 104"/>
                  <a:gd name="T60" fmla="*/ 0 w 112"/>
                  <a:gd name="T61" fmla="*/ 104 h 104"/>
                  <a:gd name="T62" fmla="*/ 9 w 112"/>
                  <a:gd name="T63" fmla="*/ 104 h 104"/>
                  <a:gd name="T64" fmla="*/ 9 w 112"/>
                  <a:gd name="T65" fmla="*/ 68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2" h="104">
                    <a:moveTo>
                      <a:pt x="9" y="68"/>
                    </a:moveTo>
                    <a:lnTo>
                      <a:pt x="27" y="68"/>
                    </a:lnTo>
                    <a:lnTo>
                      <a:pt x="27" y="104"/>
                    </a:lnTo>
                    <a:lnTo>
                      <a:pt x="27" y="104"/>
                    </a:lnTo>
                    <a:lnTo>
                      <a:pt x="34" y="104"/>
                    </a:lnTo>
                    <a:lnTo>
                      <a:pt x="34" y="104"/>
                    </a:lnTo>
                    <a:lnTo>
                      <a:pt x="34" y="44"/>
                    </a:lnTo>
                    <a:lnTo>
                      <a:pt x="53" y="44"/>
                    </a:lnTo>
                    <a:lnTo>
                      <a:pt x="53" y="104"/>
                    </a:lnTo>
                    <a:lnTo>
                      <a:pt x="53" y="104"/>
                    </a:lnTo>
                    <a:lnTo>
                      <a:pt x="61" y="104"/>
                    </a:lnTo>
                    <a:lnTo>
                      <a:pt x="61" y="104"/>
                    </a:lnTo>
                    <a:lnTo>
                      <a:pt x="61" y="31"/>
                    </a:lnTo>
                    <a:lnTo>
                      <a:pt x="78" y="31"/>
                    </a:lnTo>
                    <a:lnTo>
                      <a:pt x="78" y="104"/>
                    </a:lnTo>
                    <a:lnTo>
                      <a:pt x="80" y="104"/>
                    </a:lnTo>
                    <a:lnTo>
                      <a:pt x="86" y="104"/>
                    </a:lnTo>
                    <a:lnTo>
                      <a:pt x="86" y="104"/>
                    </a:lnTo>
                    <a:lnTo>
                      <a:pt x="86" y="7"/>
                    </a:lnTo>
                    <a:lnTo>
                      <a:pt x="105" y="7"/>
                    </a:lnTo>
                    <a:lnTo>
                      <a:pt x="105" y="104"/>
                    </a:lnTo>
                    <a:lnTo>
                      <a:pt x="112" y="104"/>
                    </a:lnTo>
                    <a:lnTo>
                      <a:pt x="112" y="0"/>
                    </a:lnTo>
                    <a:lnTo>
                      <a:pt x="80" y="0"/>
                    </a:lnTo>
                    <a:lnTo>
                      <a:pt x="80" y="24"/>
                    </a:lnTo>
                    <a:lnTo>
                      <a:pt x="53" y="24"/>
                    </a:lnTo>
                    <a:lnTo>
                      <a:pt x="53" y="36"/>
                    </a:lnTo>
                    <a:lnTo>
                      <a:pt x="27" y="36"/>
                    </a:lnTo>
                    <a:lnTo>
                      <a:pt x="27" y="60"/>
                    </a:lnTo>
                    <a:lnTo>
                      <a:pt x="0" y="60"/>
                    </a:lnTo>
                    <a:lnTo>
                      <a:pt x="0" y="104"/>
                    </a:lnTo>
                    <a:lnTo>
                      <a:pt x="9" y="104"/>
                    </a:lnTo>
                    <a:lnTo>
                      <a:pt x="9" y="68"/>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 name="Freeform 172"/>
              <p:cNvSpPr>
                <a:spLocks noEditPoints="1"/>
              </p:cNvSpPr>
              <p:nvPr userDrawn="1"/>
            </p:nvSpPr>
            <p:spPr bwMode="auto">
              <a:xfrm>
                <a:off x="6125" y="1187"/>
                <a:ext cx="152" cy="174"/>
              </a:xfrm>
              <a:custGeom>
                <a:avLst/>
                <a:gdLst>
                  <a:gd name="T0" fmla="*/ 71 w 90"/>
                  <a:gd name="T1" fmla="*/ 20 h 103"/>
                  <a:gd name="T2" fmla="*/ 81 w 90"/>
                  <a:gd name="T3" fmla="*/ 47 h 103"/>
                  <a:gd name="T4" fmla="*/ 79 w 90"/>
                  <a:gd name="T5" fmla="*/ 50 h 103"/>
                  <a:gd name="T6" fmla="*/ 79 w 90"/>
                  <a:gd name="T7" fmla="*/ 50 h 103"/>
                  <a:gd name="T8" fmla="*/ 77 w 90"/>
                  <a:gd name="T9" fmla="*/ 47 h 103"/>
                  <a:gd name="T10" fmla="*/ 68 w 90"/>
                  <a:gd name="T11" fmla="*/ 23 h 103"/>
                  <a:gd name="T12" fmla="*/ 44 w 90"/>
                  <a:gd name="T13" fmla="*/ 13 h 103"/>
                  <a:gd name="T14" fmla="*/ 42 w 90"/>
                  <a:gd name="T15" fmla="*/ 11 h 103"/>
                  <a:gd name="T16" fmla="*/ 44 w 90"/>
                  <a:gd name="T17" fmla="*/ 8 h 103"/>
                  <a:gd name="T18" fmla="*/ 45 w 90"/>
                  <a:gd name="T19" fmla="*/ 8 h 103"/>
                  <a:gd name="T20" fmla="*/ 71 w 90"/>
                  <a:gd name="T21" fmla="*/ 20 h 103"/>
                  <a:gd name="T22" fmla="*/ 43 w 90"/>
                  <a:gd name="T23" fmla="*/ 17 h 103"/>
                  <a:gd name="T24" fmla="*/ 43 w 90"/>
                  <a:gd name="T25" fmla="*/ 17 h 103"/>
                  <a:gd name="T26" fmla="*/ 41 w 90"/>
                  <a:gd name="T27" fmla="*/ 19 h 103"/>
                  <a:gd name="T28" fmla="*/ 43 w 90"/>
                  <a:gd name="T29" fmla="*/ 21 h 103"/>
                  <a:gd name="T30" fmla="*/ 61 w 90"/>
                  <a:gd name="T31" fmla="*/ 30 h 103"/>
                  <a:gd name="T32" fmla="*/ 68 w 90"/>
                  <a:gd name="T33" fmla="*/ 48 h 103"/>
                  <a:gd name="T34" fmla="*/ 70 w 90"/>
                  <a:gd name="T35" fmla="*/ 51 h 103"/>
                  <a:gd name="T36" fmla="*/ 71 w 90"/>
                  <a:gd name="T37" fmla="*/ 51 h 103"/>
                  <a:gd name="T38" fmla="*/ 73 w 90"/>
                  <a:gd name="T39" fmla="*/ 48 h 103"/>
                  <a:gd name="T40" fmla="*/ 64 w 90"/>
                  <a:gd name="T41" fmla="*/ 26 h 103"/>
                  <a:gd name="T42" fmla="*/ 43 w 90"/>
                  <a:gd name="T43" fmla="*/ 17 h 103"/>
                  <a:gd name="T44" fmla="*/ 77 w 90"/>
                  <a:gd name="T45" fmla="*/ 14 h 103"/>
                  <a:gd name="T46" fmla="*/ 46 w 90"/>
                  <a:gd name="T47" fmla="*/ 0 h 103"/>
                  <a:gd name="T48" fmla="*/ 43 w 90"/>
                  <a:gd name="T49" fmla="*/ 2 h 103"/>
                  <a:gd name="T50" fmla="*/ 45 w 90"/>
                  <a:gd name="T51" fmla="*/ 5 h 103"/>
                  <a:gd name="T52" fmla="*/ 74 w 90"/>
                  <a:gd name="T53" fmla="*/ 18 h 103"/>
                  <a:gd name="T54" fmla="*/ 85 w 90"/>
                  <a:gd name="T55" fmla="*/ 47 h 103"/>
                  <a:gd name="T56" fmla="*/ 87 w 90"/>
                  <a:gd name="T57" fmla="*/ 49 h 103"/>
                  <a:gd name="T58" fmla="*/ 87 w 90"/>
                  <a:gd name="T59" fmla="*/ 49 h 103"/>
                  <a:gd name="T60" fmla="*/ 89 w 90"/>
                  <a:gd name="T61" fmla="*/ 47 h 103"/>
                  <a:gd name="T62" fmla="*/ 77 w 90"/>
                  <a:gd name="T63" fmla="*/ 14 h 103"/>
                  <a:gd name="T64" fmla="*/ 46 w 90"/>
                  <a:gd name="T65" fmla="*/ 49 h 103"/>
                  <a:gd name="T66" fmla="*/ 70 w 90"/>
                  <a:gd name="T67" fmla="*/ 74 h 103"/>
                  <a:gd name="T68" fmla="*/ 68 w 90"/>
                  <a:gd name="T69" fmla="*/ 75 h 103"/>
                  <a:gd name="T70" fmla="*/ 57 w 90"/>
                  <a:gd name="T71" fmla="*/ 83 h 103"/>
                  <a:gd name="T72" fmla="*/ 66 w 90"/>
                  <a:gd name="T73" fmla="*/ 103 h 103"/>
                  <a:gd name="T74" fmla="*/ 15 w 90"/>
                  <a:gd name="T75" fmla="*/ 103 h 103"/>
                  <a:gd name="T76" fmla="*/ 24 w 90"/>
                  <a:gd name="T77" fmla="*/ 81 h 103"/>
                  <a:gd name="T78" fmla="*/ 14 w 90"/>
                  <a:gd name="T79" fmla="*/ 74 h 103"/>
                  <a:gd name="T80" fmla="*/ 16 w 90"/>
                  <a:gd name="T81" fmla="*/ 20 h 103"/>
                  <a:gd name="T82" fmla="*/ 17 w 90"/>
                  <a:gd name="T83" fmla="*/ 18 h 103"/>
                  <a:gd name="T84" fmla="*/ 41 w 90"/>
                  <a:gd name="T85" fmla="*/ 43 h 103"/>
                  <a:gd name="T86" fmla="*/ 50 w 90"/>
                  <a:gd name="T87" fmla="*/ 35 h 103"/>
                  <a:gd name="T88" fmla="*/ 54 w 90"/>
                  <a:gd name="T89" fmla="*/ 35 h 103"/>
                  <a:gd name="T90" fmla="*/ 55 w 90"/>
                  <a:gd name="T91" fmla="*/ 37 h 103"/>
                  <a:gd name="T92" fmla="*/ 55 w 90"/>
                  <a:gd name="T93" fmla="*/ 40 h 103"/>
                  <a:gd name="T94" fmla="*/ 46 w 90"/>
                  <a:gd name="T95" fmla="*/ 49 h 103"/>
                  <a:gd name="T96" fmla="*/ 64 w 90"/>
                  <a:gd name="T97" fmla="*/ 74 h 103"/>
                  <a:gd name="T98" fmla="*/ 17 w 90"/>
                  <a:gd name="T99" fmla="*/ 25 h 103"/>
                  <a:gd name="T100" fmla="*/ 18 w 90"/>
                  <a:gd name="T101" fmla="*/ 71 h 103"/>
                  <a:gd name="T102" fmla="*/ 42 w 90"/>
                  <a:gd name="T103" fmla="*/ 81 h 103"/>
                  <a:gd name="T104" fmla="*/ 42 w 90"/>
                  <a:gd name="T105" fmla="*/ 81 h 103"/>
                  <a:gd name="T106" fmla="*/ 64 w 90"/>
                  <a:gd name="T107" fmla="*/ 74 h 103"/>
                  <a:gd name="T108" fmla="*/ 15 w 90"/>
                  <a:gd name="T109" fmla="*/ 39 h 103"/>
                  <a:gd name="T110" fmla="*/ 18 w 90"/>
                  <a:gd name="T111" fmla="*/ 42 h 103"/>
                  <a:gd name="T112" fmla="*/ 21 w 90"/>
                  <a:gd name="T113" fmla="*/ 39 h 103"/>
                  <a:gd name="T114" fmla="*/ 18 w 90"/>
                  <a:gd name="T115" fmla="*/ 35 h 103"/>
                  <a:gd name="T116" fmla="*/ 15 w 90"/>
                  <a:gd name="T117" fmla="*/ 39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0" h="103">
                    <a:moveTo>
                      <a:pt x="71" y="20"/>
                    </a:moveTo>
                    <a:cubicBezTo>
                      <a:pt x="78" y="28"/>
                      <a:pt x="82" y="37"/>
                      <a:pt x="81" y="47"/>
                    </a:cubicBezTo>
                    <a:cubicBezTo>
                      <a:pt x="81" y="49"/>
                      <a:pt x="80" y="50"/>
                      <a:pt x="79" y="50"/>
                    </a:cubicBezTo>
                    <a:cubicBezTo>
                      <a:pt x="79" y="50"/>
                      <a:pt x="79" y="50"/>
                      <a:pt x="79" y="50"/>
                    </a:cubicBezTo>
                    <a:cubicBezTo>
                      <a:pt x="78" y="49"/>
                      <a:pt x="77" y="48"/>
                      <a:pt x="77" y="47"/>
                    </a:cubicBezTo>
                    <a:cubicBezTo>
                      <a:pt x="77" y="38"/>
                      <a:pt x="74" y="30"/>
                      <a:pt x="68" y="23"/>
                    </a:cubicBezTo>
                    <a:cubicBezTo>
                      <a:pt x="62" y="17"/>
                      <a:pt x="53" y="13"/>
                      <a:pt x="44" y="13"/>
                    </a:cubicBezTo>
                    <a:cubicBezTo>
                      <a:pt x="43" y="13"/>
                      <a:pt x="42" y="12"/>
                      <a:pt x="42" y="11"/>
                    </a:cubicBezTo>
                    <a:cubicBezTo>
                      <a:pt x="42" y="9"/>
                      <a:pt x="43" y="8"/>
                      <a:pt x="44" y="8"/>
                    </a:cubicBezTo>
                    <a:cubicBezTo>
                      <a:pt x="45" y="8"/>
                      <a:pt x="45" y="8"/>
                      <a:pt x="45" y="8"/>
                    </a:cubicBezTo>
                    <a:cubicBezTo>
                      <a:pt x="55" y="9"/>
                      <a:pt x="64" y="13"/>
                      <a:pt x="71" y="20"/>
                    </a:cubicBezTo>
                    <a:close/>
                    <a:moveTo>
                      <a:pt x="43" y="17"/>
                    </a:moveTo>
                    <a:cubicBezTo>
                      <a:pt x="43" y="17"/>
                      <a:pt x="43" y="17"/>
                      <a:pt x="43" y="17"/>
                    </a:cubicBezTo>
                    <a:cubicBezTo>
                      <a:pt x="42" y="17"/>
                      <a:pt x="41" y="18"/>
                      <a:pt x="41" y="19"/>
                    </a:cubicBezTo>
                    <a:cubicBezTo>
                      <a:pt x="41" y="20"/>
                      <a:pt x="42" y="21"/>
                      <a:pt x="43" y="21"/>
                    </a:cubicBezTo>
                    <a:cubicBezTo>
                      <a:pt x="50" y="22"/>
                      <a:pt x="56" y="25"/>
                      <a:pt x="61" y="30"/>
                    </a:cubicBezTo>
                    <a:cubicBezTo>
                      <a:pt x="66" y="35"/>
                      <a:pt x="68" y="41"/>
                      <a:pt x="68" y="48"/>
                    </a:cubicBezTo>
                    <a:cubicBezTo>
                      <a:pt x="68" y="50"/>
                      <a:pt x="69" y="51"/>
                      <a:pt x="70" y="51"/>
                    </a:cubicBezTo>
                    <a:cubicBezTo>
                      <a:pt x="70" y="51"/>
                      <a:pt x="70" y="51"/>
                      <a:pt x="71" y="51"/>
                    </a:cubicBezTo>
                    <a:cubicBezTo>
                      <a:pt x="72" y="51"/>
                      <a:pt x="73" y="50"/>
                      <a:pt x="73" y="48"/>
                    </a:cubicBezTo>
                    <a:cubicBezTo>
                      <a:pt x="73" y="40"/>
                      <a:pt x="70" y="32"/>
                      <a:pt x="64" y="26"/>
                    </a:cubicBezTo>
                    <a:cubicBezTo>
                      <a:pt x="59" y="20"/>
                      <a:pt x="51" y="17"/>
                      <a:pt x="43" y="17"/>
                    </a:cubicBezTo>
                    <a:close/>
                    <a:moveTo>
                      <a:pt x="77" y="14"/>
                    </a:moveTo>
                    <a:cubicBezTo>
                      <a:pt x="69" y="6"/>
                      <a:pt x="58" y="1"/>
                      <a:pt x="46" y="0"/>
                    </a:cubicBezTo>
                    <a:cubicBezTo>
                      <a:pt x="44" y="0"/>
                      <a:pt x="43" y="1"/>
                      <a:pt x="43" y="2"/>
                    </a:cubicBezTo>
                    <a:cubicBezTo>
                      <a:pt x="43" y="4"/>
                      <a:pt x="44" y="5"/>
                      <a:pt x="45" y="5"/>
                    </a:cubicBezTo>
                    <a:cubicBezTo>
                      <a:pt x="56" y="5"/>
                      <a:pt x="66" y="10"/>
                      <a:pt x="74" y="18"/>
                    </a:cubicBezTo>
                    <a:cubicBezTo>
                      <a:pt x="81" y="25"/>
                      <a:pt x="85" y="36"/>
                      <a:pt x="85" y="47"/>
                    </a:cubicBezTo>
                    <a:cubicBezTo>
                      <a:pt x="85" y="48"/>
                      <a:pt x="86" y="49"/>
                      <a:pt x="87" y="49"/>
                    </a:cubicBezTo>
                    <a:cubicBezTo>
                      <a:pt x="87" y="49"/>
                      <a:pt x="87" y="49"/>
                      <a:pt x="87" y="49"/>
                    </a:cubicBezTo>
                    <a:cubicBezTo>
                      <a:pt x="88" y="49"/>
                      <a:pt x="89" y="48"/>
                      <a:pt x="89" y="47"/>
                    </a:cubicBezTo>
                    <a:cubicBezTo>
                      <a:pt x="90" y="35"/>
                      <a:pt x="85" y="23"/>
                      <a:pt x="77" y="14"/>
                    </a:cubicBezTo>
                    <a:close/>
                    <a:moveTo>
                      <a:pt x="46" y="49"/>
                    </a:moveTo>
                    <a:cubicBezTo>
                      <a:pt x="70" y="74"/>
                      <a:pt x="70" y="74"/>
                      <a:pt x="70" y="74"/>
                    </a:cubicBezTo>
                    <a:cubicBezTo>
                      <a:pt x="68" y="75"/>
                      <a:pt x="68" y="75"/>
                      <a:pt x="68" y="75"/>
                    </a:cubicBezTo>
                    <a:cubicBezTo>
                      <a:pt x="65" y="79"/>
                      <a:pt x="61" y="81"/>
                      <a:pt x="57" y="83"/>
                    </a:cubicBezTo>
                    <a:cubicBezTo>
                      <a:pt x="66" y="103"/>
                      <a:pt x="66" y="103"/>
                      <a:pt x="66" y="103"/>
                    </a:cubicBezTo>
                    <a:cubicBezTo>
                      <a:pt x="15" y="103"/>
                      <a:pt x="15" y="103"/>
                      <a:pt x="15" y="103"/>
                    </a:cubicBezTo>
                    <a:cubicBezTo>
                      <a:pt x="24" y="81"/>
                      <a:pt x="24" y="81"/>
                      <a:pt x="24" y="81"/>
                    </a:cubicBezTo>
                    <a:cubicBezTo>
                      <a:pt x="20" y="79"/>
                      <a:pt x="17" y="77"/>
                      <a:pt x="14" y="74"/>
                    </a:cubicBezTo>
                    <a:cubicBezTo>
                      <a:pt x="0" y="58"/>
                      <a:pt x="0" y="34"/>
                      <a:pt x="16" y="20"/>
                    </a:cubicBezTo>
                    <a:cubicBezTo>
                      <a:pt x="17" y="18"/>
                      <a:pt x="17" y="18"/>
                      <a:pt x="17" y="18"/>
                    </a:cubicBezTo>
                    <a:cubicBezTo>
                      <a:pt x="41" y="43"/>
                      <a:pt x="41" y="43"/>
                      <a:pt x="41" y="43"/>
                    </a:cubicBezTo>
                    <a:cubicBezTo>
                      <a:pt x="50" y="35"/>
                      <a:pt x="50" y="35"/>
                      <a:pt x="50" y="35"/>
                    </a:cubicBezTo>
                    <a:cubicBezTo>
                      <a:pt x="51" y="34"/>
                      <a:pt x="53" y="34"/>
                      <a:pt x="54" y="35"/>
                    </a:cubicBezTo>
                    <a:cubicBezTo>
                      <a:pt x="55" y="37"/>
                      <a:pt x="55" y="37"/>
                      <a:pt x="55" y="37"/>
                    </a:cubicBezTo>
                    <a:cubicBezTo>
                      <a:pt x="56" y="38"/>
                      <a:pt x="56" y="39"/>
                      <a:pt x="55" y="40"/>
                    </a:cubicBezTo>
                    <a:lnTo>
                      <a:pt x="46" y="49"/>
                    </a:lnTo>
                    <a:close/>
                    <a:moveTo>
                      <a:pt x="64" y="74"/>
                    </a:moveTo>
                    <a:cubicBezTo>
                      <a:pt x="17" y="25"/>
                      <a:pt x="17" y="25"/>
                      <a:pt x="17" y="25"/>
                    </a:cubicBezTo>
                    <a:cubicBezTo>
                      <a:pt x="5" y="38"/>
                      <a:pt x="5" y="58"/>
                      <a:pt x="18" y="71"/>
                    </a:cubicBezTo>
                    <a:cubicBezTo>
                      <a:pt x="24" y="78"/>
                      <a:pt x="33" y="81"/>
                      <a:pt x="42" y="81"/>
                    </a:cubicBezTo>
                    <a:cubicBezTo>
                      <a:pt x="42" y="81"/>
                      <a:pt x="42" y="81"/>
                      <a:pt x="42" y="81"/>
                    </a:cubicBezTo>
                    <a:cubicBezTo>
                      <a:pt x="50" y="81"/>
                      <a:pt x="57" y="79"/>
                      <a:pt x="64" y="74"/>
                    </a:cubicBezTo>
                    <a:close/>
                    <a:moveTo>
                      <a:pt x="15" y="39"/>
                    </a:moveTo>
                    <a:cubicBezTo>
                      <a:pt x="15" y="41"/>
                      <a:pt x="16" y="42"/>
                      <a:pt x="18" y="42"/>
                    </a:cubicBezTo>
                    <a:cubicBezTo>
                      <a:pt x="20" y="42"/>
                      <a:pt x="21" y="41"/>
                      <a:pt x="21" y="39"/>
                    </a:cubicBezTo>
                    <a:cubicBezTo>
                      <a:pt x="21" y="37"/>
                      <a:pt x="20" y="35"/>
                      <a:pt x="18" y="35"/>
                    </a:cubicBezTo>
                    <a:cubicBezTo>
                      <a:pt x="16" y="35"/>
                      <a:pt x="15" y="37"/>
                      <a:pt x="15" y="39"/>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 name="Freeform 173"/>
              <p:cNvSpPr>
                <a:spLocks noEditPoints="1"/>
              </p:cNvSpPr>
              <p:nvPr userDrawn="1"/>
            </p:nvSpPr>
            <p:spPr bwMode="auto">
              <a:xfrm>
                <a:off x="5763" y="1506"/>
                <a:ext cx="194" cy="171"/>
              </a:xfrm>
              <a:custGeom>
                <a:avLst/>
                <a:gdLst>
                  <a:gd name="T0" fmla="*/ 105 w 115"/>
                  <a:gd name="T1" fmla="*/ 0 h 101"/>
                  <a:gd name="T2" fmla="*/ 9 w 115"/>
                  <a:gd name="T3" fmla="*/ 0 h 101"/>
                  <a:gd name="T4" fmla="*/ 0 w 115"/>
                  <a:gd name="T5" fmla="*/ 9 h 101"/>
                  <a:gd name="T6" fmla="*/ 0 w 115"/>
                  <a:gd name="T7" fmla="*/ 77 h 101"/>
                  <a:gd name="T8" fmla="*/ 9 w 115"/>
                  <a:gd name="T9" fmla="*/ 86 h 101"/>
                  <a:gd name="T10" fmla="*/ 41 w 115"/>
                  <a:gd name="T11" fmla="*/ 86 h 101"/>
                  <a:gd name="T12" fmla="*/ 41 w 115"/>
                  <a:gd name="T13" fmla="*/ 97 h 101"/>
                  <a:gd name="T14" fmla="*/ 38 w 115"/>
                  <a:gd name="T15" fmla="*/ 97 h 101"/>
                  <a:gd name="T16" fmla="*/ 36 w 115"/>
                  <a:gd name="T17" fmla="*/ 99 h 101"/>
                  <a:gd name="T18" fmla="*/ 38 w 115"/>
                  <a:gd name="T19" fmla="*/ 101 h 101"/>
                  <a:gd name="T20" fmla="*/ 77 w 115"/>
                  <a:gd name="T21" fmla="*/ 101 h 101"/>
                  <a:gd name="T22" fmla="*/ 79 w 115"/>
                  <a:gd name="T23" fmla="*/ 99 h 101"/>
                  <a:gd name="T24" fmla="*/ 77 w 115"/>
                  <a:gd name="T25" fmla="*/ 97 h 101"/>
                  <a:gd name="T26" fmla="*/ 74 w 115"/>
                  <a:gd name="T27" fmla="*/ 97 h 101"/>
                  <a:gd name="T28" fmla="*/ 74 w 115"/>
                  <a:gd name="T29" fmla="*/ 86 h 101"/>
                  <a:gd name="T30" fmla="*/ 105 w 115"/>
                  <a:gd name="T31" fmla="*/ 86 h 101"/>
                  <a:gd name="T32" fmla="*/ 115 w 115"/>
                  <a:gd name="T33" fmla="*/ 77 h 101"/>
                  <a:gd name="T34" fmla="*/ 115 w 115"/>
                  <a:gd name="T35" fmla="*/ 9 h 101"/>
                  <a:gd name="T36" fmla="*/ 105 w 115"/>
                  <a:gd name="T37" fmla="*/ 0 h 101"/>
                  <a:gd name="T38" fmla="*/ 9 w 115"/>
                  <a:gd name="T39" fmla="*/ 5 h 101"/>
                  <a:gd name="T40" fmla="*/ 105 w 115"/>
                  <a:gd name="T41" fmla="*/ 5 h 101"/>
                  <a:gd name="T42" fmla="*/ 110 w 115"/>
                  <a:gd name="T43" fmla="*/ 9 h 101"/>
                  <a:gd name="T44" fmla="*/ 110 w 115"/>
                  <a:gd name="T45" fmla="*/ 62 h 101"/>
                  <a:gd name="T46" fmla="*/ 5 w 115"/>
                  <a:gd name="T47" fmla="*/ 62 h 101"/>
                  <a:gd name="T48" fmla="*/ 5 w 115"/>
                  <a:gd name="T49" fmla="*/ 9 h 101"/>
                  <a:gd name="T50" fmla="*/ 9 w 115"/>
                  <a:gd name="T51" fmla="*/ 5 h 101"/>
                  <a:gd name="T52" fmla="*/ 105 w 115"/>
                  <a:gd name="T53" fmla="*/ 82 h 101"/>
                  <a:gd name="T54" fmla="*/ 9 w 115"/>
                  <a:gd name="T55" fmla="*/ 82 h 101"/>
                  <a:gd name="T56" fmla="*/ 5 w 115"/>
                  <a:gd name="T57" fmla="*/ 77 h 101"/>
                  <a:gd name="T58" fmla="*/ 5 w 115"/>
                  <a:gd name="T59" fmla="*/ 65 h 101"/>
                  <a:gd name="T60" fmla="*/ 110 w 115"/>
                  <a:gd name="T61" fmla="*/ 65 h 101"/>
                  <a:gd name="T62" fmla="*/ 110 w 115"/>
                  <a:gd name="T63" fmla="*/ 77 h 101"/>
                  <a:gd name="T64" fmla="*/ 105 w 115"/>
                  <a:gd name="T65" fmla="*/ 82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5" h="101">
                    <a:moveTo>
                      <a:pt x="105" y="0"/>
                    </a:moveTo>
                    <a:cubicBezTo>
                      <a:pt x="9" y="0"/>
                      <a:pt x="9" y="0"/>
                      <a:pt x="9" y="0"/>
                    </a:cubicBezTo>
                    <a:cubicBezTo>
                      <a:pt x="4" y="0"/>
                      <a:pt x="0" y="4"/>
                      <a:pt x="0" y="9"/>
                    </a:cubicBezTo>
                    <a:cubicBezTo>
                      <a:pt x="0" y="77"/>
                      <a:pt x="0" y="77"/>
                      <a:pt x="0" y="77"/>
                    </a:cubicBezTo>
                    <a:cubicBezTo>
                      <a:pt x="0" y="82"/>
                      <a:pt x="4" y="86"/>
                      <a:pt x="9" y="86"/>
                    </a:cubicBezTo>
                    <a:cubicBezTo>
                      <a:pt x="41" y="86"/>
                      <a:pt x="41" y="86"/>
                      <a:pt x="41" y="86"/>
                    </a:cubicBezTo>
                    <a:cubicBezTo>
                      <a:pt x="41" y="97"/>
                      <a:pt x="41" y="97"/>
                      <a:pt x="41" y="97"/>
                    </a:cubicBezTo>
                    <a:cubicBezTo>
                      <a:pt x="38" y="97"/>
                      <a:pt x="38" y="97"/>
                      <a:pt x="38" y="97"/>
                    </a:cubicBezTo>
                    <a:cubicBezTo>
                      <a:pt x="36" y="97"/>
                      <a:pt x="36" y="97"/>
                      <a:pt x="36" y="99"/>
                    </a:cubicBezTo>
                    <a:cubicBezTo>
                      <a:pt x="36" y="100"/>
                      <a:pt x="36" y="101"/>
                      <a:pt x="38" y="101"/>
                    </a:cubicBezTo>
                    <a:cubicBezTo>
                      <a:pt x="77" y="101"/>
                      <a:pt x="77" y="101"/>
                      <a:pt x="77" y="101"/>
                    </a:cubicBezTo>
                    <a:cubicBezTo>
                      <a:pt x="78" y="101"/>
                      <a:pt x="79" y="100"/>
                      <a:pt x="79" y="99"/>
                    </a:cubicBezTo>
                    <a:cubicBezTo>
                      <a:pt x="79" y="97"/>
                      <a:pt x="78" y="97"/>
                      <a:pt x="77" y="97"/>
                    </a:cubicBezTo>
                    <a:cubicBezTo>
                      <a:pt x="74" y="97"/>
                      <a:pt x="74" y="97"/>
                      <a:pt x="74" y="97"/>
                    </a:cubicBezTo>
                    <a:cubicBezTo>
                      <a:pt x="74" y="86"/>
                      <a:pt x="74" y="86"/>
                      <a:pt x="74" y="86"/>
                    </a:cubicBezTo>
                    <a:cubicBezTo>
                      <a:pt x="105" y="86"/>
                      <a:pt x="105" y="86"/>
                      <a:pt x="105" y="86"/>
                    </a:cubicBezTo>
                    <a:cubicBezTo>
                      <a:pt x="111" y="86"/>
                      <a:pt x="115" y="82"/>
                      <a:pt x="115" y="77"/>
                    </a:cubicBezTo>
                    <a:cubicBezTo>
                      <a:pt x="115" y="9"/>
                      <a:pt x="115" y="9"/>
                      <a:pt x="115" y="9"/>
                    </a:cubicBezTo>
                    <a:cubicBezTo>
                      <a:pt x="115" y="4"/>
                      <a:pt x="111" y="0"/>
                      <a:pt x="105" y="0"/>
                    </a:cubicBezTo>
                    <a:close/>
                    <a:moveTo>
                      <a:pt x="9" y="5"/>
                    </a:moveTo>
                    <a:cubicBezTo>
                      <a:pt x="105" y="5"/>
                      <a:pt x="105" y="5"/>
                      <a:pt x="105" y="5"/>
                    </a:cubicBezTo>
                    <a:cubicBezTo>
                      <a:pt x="108" y="5"/>
                      <a:pt x="110" y="7"/>
                      <a:pt x="110" y="9"/>
                    </a:cubicBezTo>
                    <a:cubicBezTo>
                      <a:pt x="110" y="62"/>
                      <a:pt x="110" y="62"/>
                      <a:pt x="110" y="62"/>
                    </a:cubicBezTo>
                    <a:cubicBezTo>
                      <a:pt x="5" y="62"/>
                      <a:pt x="5" y="62"/>
                      <a:pt x="5" y="62"/>
                    </a:cubicBezTo>
                    <a:cubicBezTo>
                      <a:pt x="5" y="9"/>
                      <a:pt x="5" y="9"/>
                      <a:pt x="5" y="9"/>
                    </a:cubicBezTo>
                    <a:cubicBezTo>
                      <a:pt x="5" y="7"/>
                      <a:pt x="7" y="5"/>
                      <a:pt x="9" y="5"/>
                    </a:cubicBezTo>
                    <a:close/>
                    <a:moveTo>
                      <a:pt x="105" y="82"/>
                    </a:moveTo>
                    <a:cubicBezTo>
                      <a:pt x="9" y="82"/>
                      <a:pt x="9" y="82"/>
                      <a:pt x="9" y="82"/>
                    </a:cubicBezTo>
                    <a:cubicBezTo>
                      <a:pt x="7" y="82"/>
                      <a:pt x="5" y="80"/>
                      <a:pt x="5" y="77"/>
                    </a:cubicBezTo>
                    <a:cubicBezTo>
                      <a:pt x="5" y="65"/>
                      <a:pt x="5" y="65"/>
                      <a:pt x="5" y="65"/>
                    </a:cubicBezTo>
                    <a:cubicBezTo>
                      <a:pt x="110" y="65"/>
                      <a:pt x="110" y="65"/>
                      <a:pt x="110" y="65"/>
                    </a:cubicBezTo>
                    <a:cubicBezTo>
                      <a:pt x="110" y="77"/>
                      <a:pt x="110" y="77"/>
                      <a:pt x="110" y="77"/>
                    </a:cubicBezTo>
                    <a:cubicBezTo>
                      <a:pt x="110" y="80"/>
                      <a:pt x="108" y="82"/>
                      <a:pt x="105" y="82"/>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 name="Oval 174"/>
              <p:cNvSpPr>
                <a:spLocks noChangeArrowheads="1"/>
              </p:cNvSpPr>
              <p:nvPr userDrawn="1"/>
            </p:nvSpPr>
            <p:spPr bwMode="auto">
              <a:xfrm>
                <a:off x="5854" y="1625"/>
                <a:ext cx="11" cy="10"/>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 name="Freeform 175"/>
              <p:cNvSpPr>
                <a:spLocks noEditPoints="1"/>
              </p:cNvSpPr>
              <p:nvPr userDrawn="1"/>
            </p:nvSpPr>
            <p:spPr bwMode="auto">
              <a:xfrm>
                <a:off x="3926" y="429"/>
                <a:ext cx="194" cy="169"/>
              </a:xfrm>
              <a:custGeom>
                <a:avLst/>
                <a:gdLst>
                  <a:gd name="T0" fmla="*/ 105 w 115"/>
                  <a:gd name="T1" fmla="*/ 0 h 100"/>
                  <a:gd name="T2" fmla="*/ 9 w 115"/>
                  <a:gd name="T3" fmla="*/ 0 h 100"/>
                  <a:gd name="T4" fmla="*/ 0 w 115"/>
                  <a:gd name="T5" fmla="*/ 9 h 100"/>
                  <a:gd name="T6" fmla="*/ 0 w 115"/>
                  <a:gd name="T7" fmla="*/ 77 h 100"/>
                  <a:gd name="T8" fmla="*/ 9 w 115"/>
                  <a:gd name="T9" fmla="*/ 86 h 100"/>
                  <a:gd name="T10" fmla="*/ 41 w 115"/>
                  <a:gd name="T11" fmla="*/ 86 h 100"/>
                  <a:gd name="T12" fmla="*/ 41 w 115"/>
                  <a:gd name="T13" fmla="*/ 96 h 100"/>
                  <a:gd name="T14" fmla="*/ 38 w 115"/>
                  <a:gd name="T15" fmla="*/ 96 h 100"/>
                  <a:gd name="T16" fmla="*/ 36 w 115"/>
                  <a:gd name="T17" fmla="*/ 98 h 100"/>
                  <a:gd name="T18" fmla="*/ 38 w 115"/>
                  <a:gd name="T19" fmla="*/ 100 h 100"/>
                  <a:gd name="T20" fmla="*/ 77 w 115"/>
                  <a:gd name="T21" fmla="*/ 100 h 100"/>
                  <a:gd name="T22" fmla="*/ 79 w 115"/>
                  <a:gd name="T23" fmla="*/ 98 h 100"/>
                  <a:gd name="T24" fmla="*/ 77 w 115"/>
                  <a:gd name="T25" fmla="*/ 96 h 100"/>
                  <a:gd name="T26" fmla="*/ 74 w 115"/>
                  <a:gd name="T27" fmla="*/ 96 h 100"/>
                  <a:gd name="T28" fmla="*/ 74 w 115"/>
                  <a:gd name="T29" fmla="*/ 86 h 100"/>
                  <a:gd name="T30" fmla="*/ 105 w 115"/>
                  <a:gd name="T31" fmla="*/ 86 h 100"/>
                  <a:gd name="T32" fmla="*/ 115 w 115"/>
                  <a:gd name="T33" fmla="*/ 77 h 100"/>
                  <a:gd name="T34" fmla="*/ 115 w 115"/>
                  <a:gd name="T35" fmla="*/ 9 h 100"/>
                  <a:gd name="T36" fmla="*/ 105 w 115"/>
                  <a:gd name="T37" fmla="*/ 0 h 100"/>
                  <a:gd name="T38" fmla="*/ 9 w 115"/>
                  <a:gd name="T39" fmla="*/ 4 h 100"/>
                  <a:gd name="T40" fmla="*/ 105 w 115"/>
                  <a:gd name="T41" fmla="*/ 4 h 100"/>
                  <a:gd name="T42" fmla="*/ 110 w 115"/>
                  <a:gd name="T43" fmla="*/ 9 h 100"/>
                  <a:gd name="T44" fmla="*/ 110 w 115"/>
                  <a:gd name="T45" fmla="*/ 61 h 100"/>
                  <a:gd name="T46" fmla="*/ 5 w 115"/>
                  <a:gd name="T47" fmla="*/ 61 h 100"/>
                  <a:gd name="T48" fmla="*/ 5 w 115"/>
                  <a:gd name="T49" fmla="*/ 9 h 100"/>
                  <a:gd name="T50" fmla="*/ 9 w 115"/>
                  <a:gd name="T51" fmla="*/ 4 h 100"/>
                  <a:gd name="T52" fmla="*/ 105 w 115"/>
                  <a:gd name="T53" fmla="*/ 82 h 100"/>
                  <a:gd name="T54" fmla="*/ 9 w 115"/>
                  <a:gd name="T55" fmla="*/ 82 h 100"/>
                  <a:gd name="T56" fmla="*/ 5 w 115"/>
                  <a:gd name="T57" fmla="*/ 77 h 100"/>
                  <a:gd name="T58" fmla="*/ 5 w 115"/>
                  <a:gd name="T59" fmla="*/ 65 h 100"/>
                  <a:gd name="T60" fmla="*/ 110 w 115"/>
                  <a:gd name="T61" fmla="*/ 65 h 100"/>
                  <a:gd name="T62" fmla="*/ 110 w 115"/>
                  <a:gd name="T63" fmla="*/ 77 h 100"/>
                  <a:gd name="T64" fmla="*/ 105 w 115"/>
                  <a:gd name="T65" fmla="*/ 8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5" h="100">
                    <a:moveTo>
                      <a:pt x="105" y="0"/>
                    </a:moveTo>
                    <a:cubicBezTo>
                      <a:pt x="9" y="0"/>
                      <a:pt x="9" y="0"/>
                      <a:pt x="9" y="0"/>
                    </a:cubicBezTo>
                    <a:cubicBezTo>
                      <a:pt x="4" y="0"/>
                      <a:pt x="0" y="4"/>
                      <a:pt x="0" y="9"/>
                    </a:cubicBezTo>
                    <a:cubicBezTo>
                      <a:pt x="0" y="77"/>
                      <a:pt x="0" y="77"/>
                      <a:pt x="0" y="77"/>
                    </a:cubicBezTo>
                    <a:cubicBezTo>
                      <a:pt x="0" y="82"/>
                      <a:pt x="4" y="86"/>
                      <a:pt x="9" y="86"/>
                    </a:cubicBezTo>
                    <a:cubicBezTo>
                      <a:pt x="41" y="86"/>
                      <a:pt x="41" y="86"/>
                      <a:pt x="41" y="86"/>
                    </a:cubicBezTo>
                    <a:cubicBezTo>
                      <a:pt x="41" y="96"/>
                      <a:pt x="41" y="96"/>
                      <a:pt x="41" y="96"/>
                    </a:cubicBezTo>
                    <a:cubicBezTo>
                      <a:pt x="38" y="96"/>
                      <a:pt x="38" y="96"/>
                      <a:pt x="38" y="96"/>
                    </a:cubicBezTo>
                    <a:cubicBezTo>
                      <a:pt x="36" y="96"/>
                      <a:pt x="36" y="97"/>
                      <a:pt x="36" y="98"/>
                    </a:cubicBezTo>
                    <a:cubicBezTo>
                      <a:pt x="36" y="99"/>
                      <a:pt x="36" y="100"/>
                      <a:pt x="38" y="100"/>
                    </a:cubicBezTo>
                    <a:cubicBezTo>
                      <a:pt x="77" y="100"/>
                      <a:pt x="77" y="100"/>
                      <a:pt x="77" y="100"/>
                    </a:cubicBezTo>
                    <a:cubicBezTo>
                      <a:pt x="78" y="100"/>
                      <a:pt x="79" y="99"/>
                      <a:pt x="79" y="98"/>
                    </a:cubicBezTo>
                    <a:cubicBezTo>
                      <a:pt x="79" y="97"/>
                      <a:pt x="78" y="96"/>
                      <a:pt x="77" y="96"/>
                    </a:cubicBezTo>
                    <a:cubicBezTo>
                      <a:pt x="74" y="96"/>
                      <a:pt x="74" y="96"/>
                      <a:pt x="74" y="96"/>
                    </a:cubicBezTo>
                    <a:cubicBezTo>
                      <a:pt x="74" y="86"/>
                      <a:pt x="74" y="86"/>
                      <a:pt x="74" y="86"/>
                    </a:cubicBezTo>
                    <a:cubicBezTo>
                      <a:pt x="105" y="86"/>
                      <a:pt x="105" y="86"/>
                      <a:pt x="105" y="86"/>
                    </a:cubicBezTo>
                    <a:cubicBezTo>
                      <a:pt x="111" y="86"/>
                      <a:pt x="115" y="82"/>
                      <a:pt x="115" y="77"/>
                    </a:cubicBezTo>
                    <a:cubicBezTo>
                      <a:pt x="115" y="9"/>
                      <a:pt x="115" y="9"/>
                      <a:pt x="115" y="9"/>
                    </a:cubicBezTo>
                    <a:cubicBezTo>
                      <a:pt x="115" y="4"/>
                      <a:pt x="111" y="0"/>
                      <a:pt x="105" y="0"/>
                    </a:cubicBezTo>
                    <a:close/>
                    <a:moveTo>
                      <a:pt x="9" y="4"/>
                    </a:moveTo>
                    <a:cubicBezTo>
                      <a:pt x="105" y="4"/>
                      <a:pt x="105" y="4"/>
                      <a:pt x="105" y="4"/>
                    </a:cubicBezTo>
                    <a:cubicBezTo>
                      <a:pt x="108" y="4"/>
                      <a:pt x="110" y="6"/>
                      <a:pt x="110" y="9"/>
                    </a:cubicBezTo>
                    <a:cubicBezTo>
                      <a:pt x="110" y="61"/>
                      <a:pt x="110" y="61"/>
                      <a:pt x="110" y="61"/>
                    </a:cubicBezTo>
                    <a:cubicBezTo>
                      <a:pt x="5" y="61"/>
                      <a:pt x="5" y="61"/>
                      <a:pt x="5" y="61"/>
                    </a:cubicBezTo>
                    <a:cubicBezTo>
                      <a:pt x="5" y="9"/>
                      <a:pt x="5" y="9"/>
                      <a:pt x="5" y="9"/>
                    </a:cubicBezTo>
                    <a:cubicBezTo>
                      <a:pt x="5" y="6"/>
                      <a:pt x="7" y="4"/>
                      <a:pt x="9" y="4"/>
                    </a:cubicBezTo>
                    <a:close/>
                    <a:moveTo>
                      <a:pt x="105" y="82"/>
                    </a:moveTo>
                    <a:cubicBezTo>
                      <a:pt x="9" y="82"/>
                      <a:pt x="9" y="82"/>
                      <a:pt x="9" y="82"/>
                    </a:cubicBezTo>
                    <a:cubicBezTo>
                      <a:pt x="7" y="82"/>
                      <a:pt x="5" y="79"/>
                      <a:pt x="5" y="77"/>
                    </a:cubicBezTo>
                    <a:cubicBezTo>
                      <a:pt x="5" y="65"/>
                      <a:pt x="5" y="65"/>
                      <a:pt x="5" y="65"/>
                    </a:cubicBezTo>
                    <a:cubicBezTo>
                      <a:pt x="110" y="65"/>
                      <a:pt x="110" y="65"/>
                      <a:pt x="110" y="65"/>
                    </a:cubicBezTo>
                    <a:cubicBezTo>
                      <a:pt x="110" y="77"/>
                      <a:pt x="110" y="77"/>
                      <a:pt x="110" y="77"/>
                    </a:cubicBezTo>
                    <a:cubicBezTo>
                      <a:pt x="110" y="79"/>
                      <a:pt x="108" y="82"/>
                      <a:pt x="105" y="82"/>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5" name="Oval 176"/>
              <p:cNvSpPr>
                <a:spLocks noChangeArrowheads="1"/>
              </p:cNvSpPr>
              <p:nvPr userDrawn="1"/>
            </p:nvSpPr>
            <p:spPr bwMode="auto">
              <a:xfrm>
                <a:off x="4017" y="548"/>
                <a:ext cx="10" cy="10"/>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6" name="Freeform 177"/>
              <p:cNvSpPr>
                <a:spLocks/>
              </p:cNvSpPr>
              <p:nvPr userDrawn="1"/>
            </p:nvSpPr>
            <p:spPr bwMode="auto">
              <a:xfrm>
                <a:off x="6044" y="2269"/>
                <a:ext cx="146" cy="44"/>
              </a:xfrm>
              <a:custGeom>
                <a:avLst/>
                <a:gdLst>
                  <a:gd name="T0" fmla="*/ 0 w 87"/>
                  <a:gd name="T1" fmla="*/ 9 h 26"/>
                  <a:gd name="T2" fmla="*/ 0 w 87"/>
                  <a:gd name="T3" fmla="*/ 26 h 26"/>
                  <a:gd name="T4" fmla="*/ 87 w 87"/>
                  <a:gd name="T5" fmla="*/ 26 h 26"/>
                  <a:gd name="T6" fmla="*/ 87 w 87"/>
                  <a:gd name="T7" fmla="*/ 9 h 26"/>
                  <a:gd name="T8" fmla="*/ 0 w 87"/>
                  <a:gd name="T9" fmla="*/ 9 h 26"/>
                </a:gdLst>
                <a:ahLst/>
                <a:cxnLst>
                  <a:cxn ang="0">
                    <a:pos x="T0" y="T1"/>
                  </a:cxn>
                  <a:cxn ang="0">
                    <a:pos x="T2" y="T3"/>
                  </a:cxn>
                  <a:cxn ang="0">
                    <a:pos x="T4" y="T5"/>
                  </a:cxn>
                  <a:cxn ang="0">
                    <a:pos x="T6" y="T7"/>
                  </a:cxn>
                  <a:cxn ang="0">
                    <a:pos x="T8" y="T9"/>
                  </a:cxn>
                </a:cxnLst>
                <a:rect l="0" t="0" r="r" b="b"/>
                <a:pathLst>
                  <a:path w="87" h="26">
                    <a:moveTo>
                      <a:pt x="0" y="9"/>
                    </a:moveTo>
                    <a:cubicBezTo>
                      <a:pt x="0" y="26"/>
                      <a:pt x="0" y="26"/>
                      <a:pt x="0" y="26"/>
                    </a:cubicBezTo>
                    <a:cubicBezTo>
                      <a:pt x="87" y="26"/>
                      <a:pt x="87" y="26"/>
                      <a:pt x="87" y="26"/>
                    </a:cubicBezTo>
                    <a:cubicBezTo>
                      <a:pt x="87" y="9"/>
                      <a:pt x="87" y="9"/>
                      <a:pt x="87" y="9"/>
                    </a:cubicBezTo>
                    <a:cubicBezTo>
                      <a:pt x="55" y="0"/>
                      <a:pt x="29" y="0"/>
                      <a:pt x="0" y="9"/>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7" name="Rectangle 178"/>
              <p:cNvSpPr>
                <a:spLocks noChangeArrowheads="1"/>
              </p:cNvSpPr>
              <p:nvPr userDrawn="1"/>
            </p:nvSpPr>
            <p:spPr bwMode="auto">
              <a:xfrm>
                <a:off x="6044" y="2328"/>
                <a:ext cx="146" cy="32"/>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8" name="Freeform 179"/>
              <p:cNvSpPr>
                <a:spLocks/>
              </p:cNvSpPr>
              <p:nvPr userDrawn="1"/>
            </p:nvSpPr>
            <p:spPr bwMode="auto">
              <a:xfrm>
                <a:off x="6044" y="2373"/>
                <a:ext cx="146" cy="44"/>
              </a:xfrm>
              <a:custGeom>
                <a:avLst/>
                <a:gdLst>
                  <a:gd name="T0" fmla="*/ 0 w 87"/>
                  <a:gd name="T1" fmla="*/ 17 h 26"/>
                  <a:gd name="T2" fmla="*/ 87 w 87"/>
                  <a:gd name="T3" fmla="*/ 17 h 26"/>
                  <a:gd name="T4" fmla="*/ 87 w 87"/>
                  <a:gd name="T5" fmla="*/ 0 h 26"/>
                  <a:gd name="T6" fmla="*/ 0 w 87"/>
                  <a:gd name="T7" fmla="*/ 0 h 26"/>
                  <a:gd name="T8" fmla="*/ 0 w 87"/>
                  <a:gd name="T9" fmla="*/ 17 h 26"/>
                </a:gdLst>
                <a:ahLst/>
                <a:cxnLst>
                  <a:cxn ang="0">
                    <a:pos x="T0" y="T1"/>
                  </a:cxn>
                  <a:cxn ang="0">
                    <a:pos x="T2" y="T3"/>
                  </a:cxn>
                  <a:cxn ang="0">
                    <a:pos x="T4" y="T5"/>
                  </a:cxn>
                  <a:cxn ang="0">
                    <a:pos x="T6" y="T7"/>
                  </a:cxn>
                  <a:cxn ang="0">
                    <a:pos x="T8" y="T9"/>
                  </a:cxn>
                </a:cxnLst>
                <a:rect l="0" t="0" r="r" b="b"/>
                <a:pathLst>
                  <a:path w="87" h="26">
                    <a:moveTo>
                      <a:pt x="0" y="17"/>
                    </a:moveTo>
                    <a:cubicBezTo>
                      <a:pt x="32" y="26"/>
                      <a:pt x="58" y="26"/>
                      <a:pt x="87" y="17"/>
                    </a:cubicBezTo>
                    <a:cubicBezTo>
                      <a:pt x="87" y="0"/>
                      <a:pt x="87" y="0"/>
                      <a:pt x="87" y="0"/>
                    </a:cubicBezTo>
                    <a:cubicBezTo>
                      <a:pt x="0" y="0"/>
                      <a:pt x="0" y="0"/>
                      <a:pt x="0" y="0"/>
                    </a:cubicBezTo>
                    <a:lnTo>
                      <a:pt x="0" y="17"/>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9" name="Freeform 180"/>
              <p:cNvSpPr>
                <a:spLocks noEditPoints="1"/>
              </p:cNvSpPr>
              <p:nvPr userDrawn="1"/>
            </p:nvSpPr>
            <p:spPr bwMode="auto">
              <a:xfrm>
                <a:off x="5368" y="511"/>
                <a:ext cx="157" cy="155"/>
              </a:xfrm>
              <a:custGeom>
                <a:avLst/>
                <a:gdLst>
                  <a:gd name="T0" fmla="*/ 92 w 93"/>
                  <a:gd name="T1" fmla="*/ 51 h 92"/>
                  <a:gd name="T2" fmla="*/ 93 w 93"/>
                  <a:gd name="T3" fmla="*/ 43 h 92"/>
                  <a:gd name="T4" fmla="*/ 83 w 93"/>
                  <a:gd name="T5" fmla="*/ 37 h 92"/>
                  <a:gd name="T6" fmla="*/ 89 w 93"/>
                  <a:gd name="T7" fmla="*/ 28 h 92"/>
                  <a:gd name="T8" fmla="*/ 85 w 93"/>
                  <a:gd name="T9" fmla="*/ 20 h 92"/>
                  <a:gd name="T10" fmla="*/ 71 w 93"/>
                  <a:gd name="T11" fmla="*/ 18 h 92"/>
                  <a:gd name="T12" fmla="*/ 71 w 93"/>
                  <a:gd name="T13" fmla="*/ 7 h 92"/>
                  <a:gd name="T14" fmla="*/ 60 w 93"/>
                  <a:gd name="T15" fmla="*/ 11 h 92"/>
                  <a:gd name="T16" fmla="*/ 52 w 93"/>
                  <a:gd name="T17" fmla="*/ 0 h 92"/>
                  <a:gd name="T18" fmla="*/ 44 w 93"/>
                  <a:gd name="T19" fmla="*/ 0 h 92"/>
                  <a:gd name="T20" fmla="*/ 38 w 93"/>
                  <a:gd name="T21" fmla="*/ 9 h 92"/>
                  <a:gd name="T22" fmla="*/ 28 w 93"/>
                  <a:gd name="T23" fmla="*/ 4 h 92"/>
                  <a:gd name="T24" fmla="*/ 21 w 93"/>
                  <a:gd name="T25" fmla="*/ 8 h 92"/>
                  <a:gd name="T26" fmla="*/ 18 w 93"/>
                  <a:gd name="T27" fmla="*/ 21 h 92"/>
                  <a:gd name="T28" fmla="*/ 7 w 93"/>
                  <a:gd name="T29" fmla="*/ 22 h 92"/>
                  <a:gd name="T30" fmla="*/ 11 w 93"/>
                  <a:gd name="T31" fmla="*/ 32 h 92"/>
                  <a:gd name="T32" fmla="*/ 1 w 93"/>
                  <a:gd name="T33" fmla="*/ 41 h 92"/>
                  <a:gd name="T34" fmla="*/ 1 w 93"/>
                  <a:gd name="T35" fmla="*/ 49 h 92"/>
                  <a:gd name="T36" fmla="*/ 10 w 93"/>
                  <a:gd name="T37" fmla="*/ 55 h 92"/>
                  <a:gd name="T38" fmla="*/ 4 w 93"/>
                  <a:gd name="T39" fmla="*/ 64 h 92"/>
                  <a:gd name="T40" fmla="*/ 8 w 93"/>
                  <a:gd name="T41" fmla="*/ 71 h 92"/>
                  <a:gd name="T42" fmla="*/ 22 w 93"/>
                  <a:gd name="T43" fmla="*/ 74 h 92"/>
                  <a:gd name="T44" fmla="*/ 22 w 93"/>
                  <a:gd name="T45" fmla="*/ 85 h 92"/>
                  <a:gd name="T46" fmla="*/ 33 w 93"/>
                  <a:gd name="T47" fmla="*/ 81 h 92"/>
                  <a:gd name="T48" fmla="*/ 41 w 93"/>
                  <a:gd name="T49" fmla="*/ 92 h 92"/>
                  <a:gd name="T50" fmla="*/ 50 w 93"/>
                  <a:gd name="T51" fmla="*/ 92 h 92"/>
                  <a:gd name="T52" fmla="*/ 55 w 93"/>
                  <a:gd name="T53" fmla="*/ 83 h 92"/>
                  <a:gd name="T54" fmla="*/ 65 w 93"/>
                  <a:gd name="T55" fmla="*/ 88 h 92"/>
                  <a:gd name="T56" fmla="*/ 72 w 93"/>
                  <a:gd name="T57" fmla="*/ 84 h 92"/>
                  <a:gd name="T58" fmla="*/ 75 w 93"/>
                  <a:gd name="T59" fmla="*/ 71 h 92"/>
                  <a:gd name="T60" fmla="*/ 86 w 93"/>
                  <a:gd name="T61" fmla="*/ 70 h 92"/>
                  <a:gd name="T62" fmla="*/ 82 w 93"/>
                  <a:gd name="T63" fmla="*/ 60 h 92"/>
                  <a:gd name="T64" fmla="*/ 76 w 93"/>
                  <a:gd name="T65" fmla="*/ 47 h 92"/>
                  <a:gd name="T66" fmla="*/ 17 w 93"/>
                  <a:gd name="T67" fmla="*/ 45 h 92"/>
                  <a:gd name="T68" fmla="*/ 76 w 93"/>
                  <a:gd name="T69" fmla="*/ 47 h 92"/>
                  <a:gd name="T70" fmla="*/ 51 w 93"/>
                  <a:gd name="T71" fmla="*/ 53 h 92"/>
                  <a:gd name="T72" fmla="*/ 43 w 93"/>
                  <a:gd name="T73" fmla="*/ 39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3" h="92">
                    <a:moveTo>
                      <a:pt x="83" y="53"/>
                    </a:moveTo>
                    <a:cubicBezTo>
                      <a:pt x="88" y="52"/>
                      <a:pt x="92" y="51"/>
                      <a:pt x="92" y="51"/>
                    </a:cubicBezTo>
                    <a:cubicBezTo>
                      <a:pt x="92" y="50"/>
                      <a:pt x="93" y="49"/>
                      <a:pt x="93" y="47"/>
                    </a:cubicBezTo>
                    <a:cubicBezTo>
                      <a:pt x="93" y="46"/>
                      <a:pt x="93" y="44"/>
                      <a:pt x="93" y="43"/>
                    </a:cubicBezTo>
                    <a:cubicBezTo>
                      <a:pt x="84" y="40"/>
                      <a:pt x="84" y="40"/>
                      <a:pt x="84" y="40"/>
                    </a:cubicBezTo>
                    <a:cubicBezTo>
                      <a:pt x="84" y="39"/>
                      <a:pt x="83" y="38"/>
                      <a:pt x="83" y="37"/>
                    </a:cubicBezTo>
                    <a:cubicBezTo>
                      <a:pt x="83" y="36"/>
                      <a:pt x="83" y="35"/>
                      <a:pt x="82" y="34"/>
                    </a:cubicBezTo>
                    <a:cubicBezTo>
                      <a:pt x="85" y="31"/>
                      <a:pt x="89" y="28"/>
                      <a:pt x="89" y="28"/>
                    </a:cubicBezTo>
                    <a:cubicBezTo>
                      <a:pt x="88" y="26"/>
                      <a:pt x="88" y="25"/>
                      <a:pt x="87" y="24"/>
                    </a:cubicBezTo>
                    <a:cubicBezTo>
                      <a:pt x="86" y="23"/>
                      <a:pt x="86" y="21"/>
                      <a:pt x="85" y="20"/>
                    </a:cubicBezTo>
                    <a:cubicBezTo>
                      <a:pt x="76" y="22"/>
                      <a:pt x="76" y="22"/>
                      <a:pt x="76" y="22"/>
                    </a:cubicBezTo>
                    <a:cubicBezTo>
                      <a:pt x="75" y="21"/>
                      <a:pt x="73" y="19"/>
                      <a:pt x="71" y="18"/>
                    </a:cubicBezTo>
                    <a:cubicBezTo>
                      <a:pt x="73" y="14"/>
                      <a:pt x="74" y="9"/>
                      <a:pt x="74" y="9"/>
                    </a:cubicBezTo>
                    <a:cubicBezTo>
                      <a:pt x="73" y="8"/>
                      <a:pt x="72" y="7"/>
                      <a:pt x="71" y="7"/>
                    </a:cubicBezTo>
                    <a:cubicBezTo>
                      <a:pt x="69" y="6"/>
                      <a:pt x="68" y="5"/>
                      <a:pt x="67" y="5"/>
                    </a:cubicBezTo>
                    <a:cubicBezTo>
                      <a:pt x="60" y="11"/>
                      <a:pt x="60" y="11"/>
                      <a:pt x="60" y="11"/>
                    </a:cubicBezTo>
                    <a:cubicBezTo>
                      <a:pt x="58" y="10"/>
                      <a:pt x="56" y="9"/>
                      <a:pt x="54" y="9"/>
                    </a:cubicBezTo>
                    <a:cubicBezTo>
                      <a:pt x="53" y="5"/>
                      <a:pt x="52" y="0"/>
                      <a:pt x="52" y="0"/>
                    </a:cubicBezTo>
                    <a:cubicBezTo>
                      <a:pt x="51" y="0"/>
                      <a:pt x="49" y="0"/>
                      <a:pt x="48" y="0"/>
                    </a:cubicBezTo>
                    <a:cubicBezTo>
                      <a:pt x="46" y="0"/>
                      <a:pt x="45" y="0"/>
                      <a:pt x="44" y="0"/>
                    </a:cubicBezTo>
                    <a:cubicBezTo>
                      <a:pt x="41" y="9"/>
                      <a:pt x="41" y="9"/>
                      <a:pt x="41" y="9"/>
                    </a:cubicBezTo>
                    <a:cubicBezTo>
                      <a:pt x="40" y="9"/>
                      <a:pt x="39" y="9"/>
                      <a:pt x="38" y="9"/>
                    </a:cubicBezTo>
                    <a:cubicBezTo>
                      <a:pt x="37" y="10"/>
                      <a:pt x="36" y="10"/>
                      <a:pt x="35" y="10"/>
                    </a:cubicBezTo>
                    <a:cubicBezTo>
                      <a:pt x="32" y="7"/>
                      <a:pt x="28" y="4"/>
                      <a:pt x="28" y="4"/>
                    </a:cubicBezTo>
                    <a:cubicBezTo>
                      <a:pt x="27" y="4"/>
                      <a:pt x="26" y="5"/>
                      <a:pt x="25" y="5"/>
                    </a:cubicBezTo>
                    <a:cubicBezTo>
                      <a:pt x="23" y="6"/>
                      <a:pt x="22" y="7"/>
                      <a:pt x="21" y="8"/>
                    </a:cubicBezTo>
                    <a:cubicBezTo>
                      <a:pt x="23" y="16"/>
                      <a:pt x="23" y="16"/>
                      <a:pt x="23" y="16"/>
                    </a:cubicBezTo>
                    <a:cubicBezTo>
                      <a:pt x="21" y="18"/>
                      <a:pt x="20" y="19"/>
                      <a:pt x="18" y="21"/>
                    </a:cubicBezTo>
                    <a:cubicBezTo>
                      <a:pt x="14" y="20"/>
                      <a:pt x="10" y="18"/>
                      <a:pt x="10" y="18"/>
                    </a:cubicBezTo>
                    <a:cubicBezTo>
                      <a:pt x="9" y="20"/>
                      <a:pt x="8" y="21"/>
                      <a:pt x="7" y="22"/>
                    </a:cubicBezTo>
                    <a:cubicBezTo>
                      <a:pt x="7" y="23"/>
                      <a:pt x="6" y="24"/>
                      <a:pt x="5" y="26"/>
                    </a:cubicBezTo>
                    <a:cubicBezTo>
                      <a:pt x="11" y="32"/>
                      <a:pt x="11" y="32"/>
                      <a:pt x="11" y="32"/>
                    </a:cubicBezTo>
                    <a:cubicBezTo>
                      <a:pt x="11" y="34"/>
                      <a:pt x="10" y="36"/>
                      <a:pt x="10" y="38"/>
                    </a:cubicBezTo>
                    <a:cubicBezTo>
                      <a:pt x="6" y="39"/>
                      <a:pt x="1" y="41"/>
                      <a:pt x="1" y="41"/>
                    </a:cubicBezTo>
                    <a:cubicBezTo>
                      <a:pt x="1" y="42"/>
                      <a:pt x="1" y="43"/>
                      <a:pt x="0" y="45"/>
                    </a:cubicBezTo>
                    <a:cubicBezTo>
                      <a:pt x="0" y="46"/>
                      <a:pt x="0" y="48"/>
                      <a:pt x="1" y="49"/>
                    </a:cubicBezTo>
                    <a:cubicBezTo>
                      <a:pt x="9" y="51"/>
                      <a:pt x="9" y="51"/>
                      <a:pt x="9" y="51"/>
                    </a:cubicBezTo>
                    <a:cubicBezTo>
                      <a:pt x="9" y="53"/>
                      <a:pt x="10" y="54"/>
                      <a:pt x="10" y="55"/>
                    </a:cubicBezTo>
                    <a:cubicBezTo>
                      <a:pt x="10" y="56"/>
                      <a:pt x="10" y="57"/>
                      <a:pt x="11" y="58"/>
                    </a:cubicBezTo>
                    <a:cubicBezTo>
                      <a:pt x="8" y="61"/>
                      <a:pt x="4" y="64"/>
                      <a:pt x="4" y="64"/>
                    </a:cubicBezTo>
                    <a:cubicBezTo>
                      <a:pt x="5" y="65"/>
                      <a:pt x="5" y="67"/>
                      <a:pt x="6" y="68"/>
                    </a:cubicBezTo>
                    <a:cubicBezTo>
                      <a:pt x="7" y="69"/>
                      <a:pt x="7" y="70"/>
                      <a:pt x="8" y="71"/>
                    </a:cubicBezTo>
                    <a:cubicBezTo>
                      <a:pt x="17" y="69"/>
                      <a:pt x="17" y="69"/>
                      <a:pt x="17" y="69"/>
                    </a:cubicBezTo>
                    <a:cubicBezTo>
                      <a:pt x="18" y="71"/>
                      <a:pt x="20" y="73"/>
                      <a:pt x="22" y="74"/>
                    </a:cubicBezTo>
                    <a:cubicBezTo>
                      <a:pt x="20" y="78"/>
                      <a:pt x="19" y="83"/>
                      <a:pt x="19" y="83"/>
                    </a:cubicBezTo>
                    <a:cubicBezTo>
                      <a:pt x="20" y="84"/>
                      <a:pt x="21" y="84"/>
                      <a:pt x="22" y="85"/>
                    </a:cubicBezTo>
                    <a:cubicBezTo>
                      <a:pt x="24" y="86"/>
                      <a:pt x="25" y="87"/>
                      <a:pt x="26" y="87"/>
                    </a:cubicBezTo>
                    <a:cubicBezTo>
                      <a:pt x="33" y="81"/>
                      <a:pt x="33" y="81"/>
                      <a:pt x="33" y="81"/>
                    </a:cubicBezTo>
                    <a:cubicBezTo>
                      <a:pt x="35" y="82"/>
                      <a:pt x="37" y="82"/>
                      <a:pt x="39" y="83"/>
                    </a:cubicBezTo>
                    <a:cubicBezTo>
                      <a:pt x="40" y="87"/>
                      <a:pt x="41" y="92"/>
                      <a:pt x="41" y="92"/>
                    </a:cubicBezTo>
                    <a:cubicBezTo>
                      <a:pt x="43" y="92"/>
                      <a:pt x="44" y="92"/>
                      <a:pt x="45" y="92"/>
                    </a:cubicBezTo>
                    <a:cubicBezTo>
                      <a:pt x="47" y="92"/>
                      <a:pt x="48" y="92"/>
                      <a:pt x="50" y="92"/>
                    </a:cubicBezTo>
                    <a:cubicBezTo>
                      <a:pt x="52" y="83"/>
                      <a:pt x="52" y="83"/>
                      <a:pt x="52" y="83"/>
                    </a:cubicBezTo>
                    <a:cubicBezTo>
                      <a:pt x="53" y="83"/>
                      <a:pt x="54" y="83"/>
                      <a:pt x="55" y="83"/>
                    </a:cubicBezTo>
                    <a:cubicBezTo>
                      <a:pt x="56" y="82"/>
                      <a:pt x="57" y="82"/>
                      <a:pt x="59" y="82"/>
                    </a:cubicBezTo>
                    <a:cubicBezTo>
                      <a:pt x="61" y="85"/>
                      <a:pt x="65" y="88"/>
                      <a:pt x="65" y="88"/>
                    </a:cubicBezTo>
                    <a:cubicBezTo>
                      <a:pt x="66" y="88"/>
                      <a:pt x="67" y="87"/>
                      <a:pt x="69" y="86"/>
                    </a:cubicBezTo>
                    <a:cubicBezTo>
                      <a:pt x="70" y="86"/>
                      <a:pt x="71" y="85"/>
                      <a:pt x="72" y="84"/>
                    </a:cubicBezTo>
                    <a:cubicBezTo>
                      <a:pt x="70" y="75"/>
                      <a:pt x="70" y="75"/>
                      <a:pt x="70" y="75"/>
                    </a:cubicBezTo>
                    <a:cubicBezTo>
                      <a:pt x="72" y="74"/>
                      <a:pt x="73" y="73"/>
                      <a:pt x="75" y="71"/>
                    </a:cubicBezTo>
                    <a:cubicBezTo>
                      <a:pt x="79" y="72"/>
                      <a:pt x="83" y="73"/>
                      <a:pt x="83" y="73"/>
                    </a:cubicBezTo>
                    <a:cubicBezTo>
                      <a:pt x="84" y="72"/>
                      <a:pt x="85" y="71"/>
                      <a:pt x="86" y="70"/>
                    </a:cubicBezTo>
                    <a:cubicBezTo>
                      <a:pt x="87" y="69"/>
                      <a:pt x="87" y="68"/>
                      <a:pt x="88" y="66"/>
                    </a:cubicBezTo>
                    <a:cubicBezTo>
                      <a:pt x="82" y="60"/>
                      <a:pt x="82" y="60"/>
                      <a:pt x="82" y="60"/>
                    </a:cubicBezTo>
                    <a:cubicBezTo>
                      <a:pt x="82" y="58"/>
                      <a:pt x="83" y="56"/>
                      <a:pt x="83" y="53"/>
                    </a:cubicBezTo>
                    <a:close/>
                    <a:moveTo>
                      <a:pt x="76" y="47"/>
                    </a:moveTo>
                    <a:cubicBezTo>
                      <a:pt x="75" y="63"/>
                      <a:pt x="62" y="76"/>
                      <a:pt x="46" y="75"/>
                    </a:cubicBezTo>
                    <a:cubicBezTo>
                      <a:pt x="30" y="75"/>
                      <a:pt x="17" y="61"/>
                      <a:pt x="17" y="45"/>
                    </a:cubicBezTo>
                    <a:cubicBezTo>
                      <a:pt x="18" y="29"/>
                      <a:pt x="31" y="16"/>
                      <a:pt x="47" y="17"/>
                    </a:cubicBezTo>
                    <a:cubicBezTo>
                      <a:pt x="63" y="17"/>
                      <a:pt x="76" y="30"/>
                      <a:pt x="76" y="47"/>
                    </a:cubicBezTo>
                    <a:close/>
                    <a:moveTo>
                      <a:pt x="54" y="42"/>
                    </a:moveTo>
                    <a:cubicBezTo>
                      <a:pt x="56" y="46"/>
                      <a:pt x="55" y="51"/>
                      <a:pt x="51" y="53"/>
                    </a:cubicBezTo>
                    <a:cubicBezTo>
                      <a:pt x="46" y="55"/>
                      <a:pt x="41" y="54"/>
                      <a:pt x="39" y="50"/>
                    </a:cubicBezTo>
                    <a:cubicBezTo>
                      <a:pt x="37" y="46"/>
                      <a:pt x="38" y="41"/>
                      <a:pt x="43" y="39"/>
                    </a:cubicBezTo>
                    <a:cubicBezTo>
                      <a:pt x="47" y="36"/>
                      <a:pt x="52" y="38"/>
                      <a:pt x="54" y="42"/>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0" name="Freeform 181"/>
              <p:cNvSpPr>
                <a:spLocks noEditPoints="1"/>
              </p:cNvSpPr>
              <p:nvPr userDrawn="1"/>
            </p:nvSpPr>
            <p:spPr bwMode="auto">
              <a:xfrm>
                <a:off x="5859" y="1995"/>
                <a:ext cx="114" cy="164"/>
              </a:xfrm>
              <a:custGeom>
                <a:avLst/>
                <a:gdLst>
                  <a:gd name="T0" fmla="*/ 57 w 67"/>
                  <a:gd name="T1" fmla="*/ 0 h 97"/>
                  <a:gd name="T2" fmla="*/ 10 w 67"/>
                  <a:gd name="T3" fmla="*/ 0 h 97"/>
                  <a:gd name="T4" fmla="*/ 0 w 67"/>
                  <a:gd name="T5" fmla="*/ 10 h 97"/>
                  <a:gd name="T6" fmla="*/ 0 w 67"/>
                  <a:gd name="T7" fmla="*/ 87 h 97"/>
                  <a:gd name="T8" fmla="*/ 10 w 67"/>
                  <a:gd name="T9" fmla="*/ 97 h 97"/>
                  <a:gd name="T10" fmla="*/ 57 w 67"/>
                  <a:gd name="T11" fmla="*/ 97 h 97"/>
                  <a:gd name="T12" fmla="*/ 67 w 67"/>
                  <a:gd name="T13" fmla="*/ 87 h 97"/>
                  <a:gd name="T14" fmla="*/ 67 w 67"/>
                  <a:gd name="T15" fmla="*/ 10 h 97"/>
                  <a:gd name="T16" fmla="*/ 57 w 67"/>
                  <a:gd name="T17" fmla="*/ 0 h 97"/>
                  <a:gd name="T18" fmla="*/ 63 w 67"/>
                  <a:gd name="T19" fmla="*/ 87 h 97"/>
                  <a:gd name="T20" fmla="*/ 57 w 67"/>
                  <a:gd name="T21" fmla="*/ 93 h 97"/>
                  <a:gd name="T22" fmla="*/ 10 w 67"/>
                  <a:gd name="T23" fmla="*/ 93 h 97"/>
                  <a:gd name="T24" fmla="*/ 4 w 67"/>
                  <a:gd name="T25" fmla="*/ 87 h 97"/>
                  <a:gd name="T26" fmla="*/ 4 w 67"/>
                  <a:gd name="T27" fmla="*/ 76 h 97"/>
                  <a:gd name="T28" fmla="*/ 63 w 67"/>
                  <a:gd name="T29" fmla="*/ 76 h 97"/>
                  <a:gd name="T30" fmla="*/ 63 w 67"/>
                  <a:gd name="T31" fmla="*/ 87 h 97"/>
                  <a:gd name="T32" fmla="*/ 63 w 67"/>
                  <a:gd name="T33" fmla="*/ 20 h 97"/>
                  <a:gd name="T34" fmla="*/ 4 w 67"/>
                  <a:gd name="T35" fmla="*/ 20 h 97"/>
                  <a:gd name="T36" fmla="*/ 4 w 67"/>
                  <a:gd name="T37" fmla="*/ 10 h 97"/>
                  <a:gd name="T38" fmla="*/ 10 w 67"/>
                  <a:gd name="T39" fmla="*/ 4 h 97"/>
                  <a:gd name="T40" fmla="*/ 57 w 67"/>
                  <a:gd name="T41" fmla="*/ 4 h 97"/>
                  <a:gd name="T42" fmla="*/ 63 w 67"/>
                  <a:gd name="T43" fmla="*/ 10 h 97"/>
                  <a:gd name="T44" fmla="*/ 63 w 67"/>
                  <a:gd name="T45" fmla="*/ 20 h 97"/>
                  <a:gd name="T46" fmla="*/ 29 w 67"/>
                  <a:gd name="T47" fmla="*/ 84 h 97"/>
                  <a:gd name="T48" fmla="*/ 33 w 67"/>
                  <a:gd name="T49" fmla="*/ 80 h 97"/>
                  <a:gd name="T50" fmla="*/ 38 w 67"/>
                  <a:gd name="T51" fmla="*/ 84 h 97"/>
                  <a:gd name="T52" fmla="*/ 33 w 67"/>
                  <a:gd name="T53" fmla="*/ 89 h 97"/>
                  <a:gd name="T54" fmla="*/ 29 w 67"/>
                  <a:gd name="T55" fmla="*/ 84 h 97"/>
                  <a:gd name="T56" fmla="*/ 26 w 67"/>
                  <a:gd name="T57" fmla="*/ 10 h 97"/>
                  <a:gd name="T58" fmla="*/ 41 w 67"/>
                  <a:gd name="T59" fmla="*/ 10 h 97"/>
                  <a:gd name="T60" fmla="*/ 41 w 67"/>
                  <a:gd name="T61" fmla="*/ 14 h 97"/>
                  <a:gd name="T62" fmla="*/ 26 w 67"/>
                  <a:gd name="T63" fmla="*/ 14 h 97"/>
                  <a:gd name="T64" fmla="*/ 26 w 67"/>
                  <a:gd name="T65" fmla="*/ 1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97">
                    <a:moveTo>
                      <a:pt x="57" y="0"/>
                    </a:moveTo>
                    <a:cubicBezTo>
                      <a:pt x="10" y="0"/>
                      <a:pt x="10" y="0"/>
                      <a:pt x="10" y="0"/>
                    </a:cubicBezTo>
                    <a:cubicBezTo>
                      <a:pt x="5" y="0"/>
                      <a:pt x="0" y="4"/>
                      <a:pt x="0" y="10"/>
                    </a:cubicBezTo>
                    <a:cubicBezTo>
                      <a:pt x="0" y="87"/>
                      <a:pt x="0" y="87"/>
                      <a:pt x="0" y="87"/>
                    </a:cubicBezTo>
                    <a:cubicBezTo>
                      <a:pt x="0" y="92"/>
                      <a:pt x="5" y="97"/>
                      <a:pt x="10" y="97"/>
                    </a:cubicBezTo>
                    <a:cubicBezTo>
                      <a:pt x="57" y="97"/>
                      <a:pt x="57" y="97"/>
                      <a:pt x="57" y="97"/>
                    </a:cubicBezTo>
                    <a:cubicBezTo>
                      <a:pt x="62" y="97"/>
                      <a:pt x="67" y="92"/>
                      <a:pt x="67" y="87"/>
                    </a:cubicBezTo>
                    <a:cubicBezTo>
                      <a:pt x="67" y="10"/>
                      <a:pt x="67" y="10"/>
                      <a:pt x="67" y="10"/>
                    </a:cubicBezTo>
                    <a:cubicBezTo>
                      <a:pt x="67" y="4"/>
                      <a:pt x="62" y="0"/>
                      <a:pt x="57" y="0"/>
                    </a:cubicBezTo>
                    <a:close/>
                    <a:moveTo>
                      <a:pt x="63" y="87"/>
                    </a:moveTo>
                    <a:cubicBezTo>
                      <a:pt x="63" y="90"/>
                      <a:pt x="60" y="93"/>
                      <a:pt x="57" y="93"/>
                    </a:cubicBezTo>
                    <a:cubicBezTo>
                      <a:pt x="10" y="93"/>
                      <a:pt x="10" y="93"/>
                      <a:pt x="10" y="93"/>
                    </a:cubicBezTo>
                    <a:cubicBezTo>
                      <a:pt x="7" y="93"/>
                      <a:pt x="4" y="90"/>
                      <a:pt x="4" y="87"/>
                    </a:cubicBezTo>
                    <a:cubicBezTo>
                      <a:pt x="4" y="76"/>
                      <a:pt x="4" y="76"/>
                      <a:pt x="4" y="76"/>
                    </a:cubicBezTo>
                    <a:cubicBezTo>
                      <a:pt x="63" y="76"/>
                      <a:pt x="63" y="76"/>
                      <a:pt x="63" y="76"/>
                    </a:cubicBezTo>
                    <a:lnTo>
                      <a:pt x="63" y="87"/>
                    </a:lnTo>
                    <a:close/>
                    <a:moveTo>
                      <a:pt x="63" y="20"/>
                    </a:moveTo>
                    <a:cubicBezTo>
                      <a:pt x="4" y="20"/>
                      <a:pt x="4" y="20"/>
                      <a:pt x="4" y="20"/>
                    </a:cubicBezTo>
                    <a:cubicBezTo>
                      <a:pt x="4" y="10"/>
                      <a:pt x="4" y="10"/>
                      <a:pt x="4" y="10"/>
                    </a:cubicBezTo>
                    <a:cubicBezTo>
                      <a:pt x="4" y="7"/>
                      <a:pt x="7" y="4"/>
                      <a:pt x="10" y="4"/>
                    </a:cubicBezTo>
                    <a:cubicBezTo>
                      <a:pt x="57" y="4"/>
                      <a:pt x="57" y="4"/>
                      <a:pt x="57" y="4"/>
                    </a:cubicBezTo>
                    <a:cubicBezTo>
                      <a:pt x="60" y="4"/>
                      <a:pt x="63" y="7"/>
                      <a:pt x="63" y="10"/>
                    </a:cubicBezTo>
                    <a:lnTo>
                      <a:pt x="63" y="20"/>
                    </a:lnTo>
                    <a:close/>
                    <a:moveTo>
                      <a:pt x="29" y="84"/>
                    </a:moveTo>
                    <a:cubicBezTo>
                      <a:pt x="29" y="82"/>
                      <a:pt x="31" y="80"/>
                      <a:pt x="33" y="80"/>
                    </a:cubicBezTo>
                    <a:cubicBezTo>
                      <a:pt x="36" y="80"/>
                      <a:pt x="38" y="82"/>
                      <a:pt x="38" y="84"/>
                    </a:cubicBezTo>
                    <a:cubicBezTo>
                      <a:pt x="38" y="87"/>
                      <a:pt x="36" y="89"/>
                      <a:pt x="33" y="89"/>
                    </a:cubicBezTo>
                    <a:cubicBezTo>
                      <a:pt x="31" y="89"/>
                      <a:pt x="29" y="87"/>
                      <a:pt x="29" y="84"/>
                    </a:cubicBezTo>
                    <a:close/>
                    <a:moveTo>
                      <a:pt x="26" y="10"/>
                    </a:moveTo>
                    <a:cubicBezTo>
                      <a:pt x="41" y="10"/>
                      <a:pt x="41" y="10"/>
                      <a:pt x="41" y="10"/>
                    </a:cubicBezTo>
                    <a:cubicBezTo>
                      <a:pt x="41" y="14"/>
                      <a:pt x="41" y="14"/>
                      <a:pt x="41" y="14"/>
                    </a:cubicBezTo>
                    <a:cubicBezTo>
                      <a:pt x="26" y="14"/>
                      <a:pt x="26" y="14"/>
                      <a:pt x="26" y="14"/>
                    </a:cubicBezTo>
                    <a:lnTo>
                      <a:pt x="26" y="1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1" name="Freeform 182"/>
              <p:cNvSpPr>
                <a:spLocks noEditPoints="1"/>
              </p:cNvSpPr>
              <p:nvPr userDrawn="1"/>
            </p:nvSpPr>
            <p:spPr bwMode="auto">
              <a:xfrm>
                <a:off x="6062" y="1883"/>
                <a:ext cx="112" cy="164"/>
              </a:xfrm>
              <a:custGeom>
                <a:avLst/>
                <a:gdLst>
                  <a:gd name="T0" fmla="*/ 56 w 66"/>
                  <a:gd name="T1" fmla="*/ 0 h 97"/>
                  <a:gd name="T2" fmla="*/ 10 w 66"/>
                  <a:gd name="T3" fmla="*/ 0 h 97"/>
                  <a:gd name="T4" fmla="*/ 0 w 66"/>
                  <a:gd name="T5" fmla="*/ 10 h 97"/>
                  <a:gd name="T6" fmla="*/ 0 w 66"/>
                  <a:gd name="T7" fmla="*/ 87 h 97"/>
                  <a:gd name="T8" fmla="*/ 10 w 66"/>
                  <a:gd name="T9" fmla="*/ 97 h 97"/>
                  <a:gd name="T10" fmla="*/ 56 w 66"/>
                  <a:gd name="T11" fmla="*/ 97 h 97"/>
                  <a:gd name="T12" fmla="*/ 66 w 66"/>
                  <a:gd name="T13" fmla="*/ 87 h 97"/>
                  <a:gd name="T14" fmla="*/ 66 w 66"/>
                  <a:gd name="T15" fmla="*/ 10 h 97"/>
                  <a:gd name="T16" fmla="*/ 56 w 66"/>
                  <a:gd name="T17" fmla="*/ 0 h 97"/>
                  <a:gd name="T18" fmla="*/ 62 w 66"/>
                  <a:gd name="T19" fmla="*/ 87 h 97"/>
                  <a:gd name="T20" fmla="*/ 56 w 66"/>
                  <a:gd name="T21" fmla="*/ 93 h 97"/>
                  <a:gd name="T22" fmla="*/ 10 w 66"/>
                  <a:gd name="T23" fmla="*/ 93 h 97"/>
                  <a:gd name="T24" fmla="*/ 4 w 66"/>
                  <a:gd name="T25" fmla="*/ 87 h 97"/>
                  <a:gd name="T26" fmla="*/ 4 w 66"/>
                  <a:gd name="T27" fmla="*/ 77 h 97"/>
                  <a:gd name="T28" fmla="*/ 62 w 66"/>
                  <a:gd name="T29" fmla="*/ 77 h 97"/>
                  <a:gd name="T30" fmla="*/ 62 w 66"/>
                  <a:gd name="T31" fmla="*/ 87 h 97"/>
                  <a:gd name="T32" fmla="*/ 62 w 66"/>
                  <a:gd name="T33" fmla="*/ 21 h 97"/>
                  <a:gd name="T34" fmla="*/ 4 w 66"/>
                  <a:gd name="T35" fmla="*/ 21 h 97"/>
                  <a:gd name="T36" fmla="*/ 4 w 66"/>
                  <a:gd name="T37" fmla="*/ 10 h 97"/>
                  <a:gd name="T38" fmla="*/ 10 w 66"/>
                  <a:gd name="T39" fmla="*/ 4 h 97"/>
                  <a:gd name="T40" fmla="*/ 56 w 66"/>
                  <a:gd name="T41" fmla="*/ 4 h 97"/>
                  <a:gd name="T42" fmla="*/ 62 w 66"/>
                  <a:gd name="T43" fmla="*/ 10 h 97"/>
                  <a:gd name="T44" fmla="*/ 62 w 66"/>
                  <a:gd name="T45" fmla="*/ 21 h 97"/>
                  <a:gd name="T46" fmla="*/ 29 w 66"/>
                  <a:gd name="T47" fmla="*/ 85 h 97"/>
                  <a:gd name="T48" fmla="*/ 33 w 66"/>
                  <a:gd name="T49" fmla="*/ 80 h 97"/>
                  <a:gd name="T50" fmla="*/ 37 w 66"/>
                  <a:gd name="T51" fmla="*/ 85 h 97"/>
                  <a:gd name="T52" fmla="*/ 33 w 66"/>
                  <a:gd name="T53" fmla="*/ 89 h 97"/>
                  <a:gd name="T54" fmla="*/ 29 w 66"/>
                  <a:gd name="T55" fmla="*/ 85 h 97"/>
                  <a:gd name="T56" fmla="*/ 26 w 66"/>
                  <a:gd name="T57" fmla="*/ 11 h 97"/>
                  <a:gd name="T58" fmla="*/ 41 w 66"/>
                  <a:gd name="T59" fmla="*/ 11 h 97"/>
                  <a:gd name="T60" fmla="*/ 41 w 66"/>
                  <a:gd name="T61" fmla="*/ 14 h 97"/>
                  <a:gd name="T62" fmla="*/ 26 w 66"/>
                  <a:gd name="T63" fmla="*/ 14 h 97"/>
                  <a:gd name="T64" fmla="*/ 26 w 66"/>
                  <a:gd name="T65" fmla="*/ 1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6" h="97">
                    <a:moveTo>
                      <a:pt x="56" y="0"/>
                    </a:moveTo>
                    <a:cubicBezTo>
                      <a:pt x="10" y="0"/>
                      <a:pt x="10" y="0"/>
                      <a:pt x="10" y="0"/>
                    </a:cubicBezTo>
                    <a:cubicBezTo>
                      <a:pt x="4" y="0"/>
                      <a:pt x="0" y="5"/>
                      <a:pt x="0" y="10"/>
                    </a:cubicBezTo>
                    <a:cubicBezTo>
                      <a:pt x="0" y="87"/>
                      <a:pt x="0" y="87"/>
                      <a:pt x="0" y="87"/>
                    </a:cubicBezTo>
                    <a:cubicBezTo>
                      <a:pt x="0" y="93"/>
                      <a:pt x="4" y="97"/>
                      <a:pt x="10" y="97"/>
                    </a:cubicBezTo>
                    <a:cubicBezTo>
                      <a:pt x="56" y="97"/>
                      <a:pt x="56" y="97"/>
                      <a:pt x="56" y="97"/>
                    </a:cubicBezTo>
                    <a:cubicBezTo>
                      <a:pt x="62" y="97"/>
                      <a:pt x="66" y="93"/>
                      <a:pt x="66" y="87"/>
                    </a:cubicBezTo>
                    <a:cubicBezTo>
                      <a:pt x="66" y="10"/>
                      <a:pt x="66" y="10"/>
                      <a:pt x="66" y="10"/>
                    </a:cubicBezTo>
                    <a:cubicBezTo>
                      <a:pt x="66" y="5"/>
                      <a:pt x="62" y="0"/>
                      <a:pt x="56" y="0"/>
                    </a:cubicBezTo>
                    <a:close/>
                    <a:moveTo>
                      <a:pt x="62" y="87"/>
                    </a:moveTo>
                    <a:cubicBezTo>
                      <a:pt x="62" y="90"/>
                      <a:pt x="60" y="93"/>
                      <a:pt x="56" y="93"/>
                    </a:cubicBezTo>
                    <a:cubicBezTo>
                      <a:pt x="10" y="93"/>
                      <a:pt x="10" y="93"/>
                      <a:pt x="10" y="93"/>
                    </a:cubicBezTo>
                    <a:cubicBezTo>
                      <a:pt x="7" y="93"/>
                      <a:pt x="4" y="90"/>
                      <a:pt x="4" y="87"/>
                    </a:cubicBezTo>
                    <a:cubicBezTo>
                      <a:pt x="4" y="77"/>
                      <a:pt x="4" y="77"/>
                      <a:pt x="4" y="77"/>
                    </a:cubicBezTo>
                    <a:cubicBezTo>
                      <a:pt x="62" y="77"/>
                      <a:pt x="62" y="77"/>
                      <a:pt x="62" y="77"/>
                    </a:cubicBezTo>
                    <a:lnTo>
                      <a:pt x="62" y="87"/>
                    </a:lnTo>
                    <a:close/>
                    <a:moveTo>
                      <a:pt x="62" y="21"/>
                    </a:moveTo>
                    <a:cubicBezTo>
                      <a:pt x="4" y="21"/>
                      <a:pt x="4" y="21"/>
                      <a:pt x="4" y="21"/>
                    </a:cubicBezTo>
                    <a:cubicBezTo>
                      <a:pt x="4" y="10"/>
                      <a:pt x="4" y="10"/>
                      <a:pt x="4" y="10"/>
                    </a:cubicBezTo>
                    <a:cubicBezTo>
                      <a:pt x="4" y="7"/>
                      <a:pt x="7" y="4"/>
                      <a:pt x="10" y="4"/>
                    </a:cubicBezTo>
                    <a:cubicBezTo>
                      <a:pt x="56" y="4"/>
                      <a:pt x="56" y="4"/>
                      <a:pt x="56" y="4"/>
                    </a:cubicBezTo>
                    <a:cubicBezTo>
                      <a:pt x="60" y="4"/>
                      <a:pt x="62" y="7"/>
                      <a:pt x="62" y="10"/>
                    </a:cubicBezTo>
                    <a:lnTo>
                      <a:pt x="62" y="21"/>
                    </a:lnTo>
                    <a:close/>
                    <a:moveTo>
                      <a:pt x="29" y="85"/>
                    </a:moveTo>
                    <a:cubicBezTo>
                      <a:pt x="29" y="82"/>
                      <a:pt x="31" y="80"/>
                      <a:pt x="33" y="80"/>
                    </a:cubicBezTo>
                    <a:cubicBezTo>
                      <a:pt x="36" y="80"/>
                      <a:pt x="37" y="82"/>
                      <a:pt x="37" y="85"/>
                    </a:cubicBezTo>
                    <a:cubicBezTo>
                      <a:pt x="37" y="87"/>
                      <a:pt x="36" y="89"/>
                      <a:pt x="33" y="89"/>
                    </a:cubicBezTo>
                    <a:cubicBezTo>
                      <a:pt x="31" y="89"/>
                      <a:pt x="29" y="87"/>
                      <a:pt x="29" y="85"/>
                    </a:cubicBezTo>
                    <a:close/>
                    <a:moveTo>
                      <a:pt x="26" y="11"/>
                    </a:moveTo>
                    <a:cubicBezTo>
                      <a:pt x="41" y="11"/>
                      <a:pt x="41" y="11"/>
                      <a:pt x="41" y="11"/>
                    </a:cubicBezTo>
                    <a:cubicBezTo>
                      <a:pt x="41" y="14"/>
                      <a:pt x="41" y="14"/>
                      <a:pt x="41" y="14"/>
                    </a:cubicBezTo>
                    <a:cubicBezTo>
                      <a:pt x="26" y="14"/>
                      <a:pt x="26" y="14"/>
                      <a:pt x="26" y="14"/>
                    </a:cubicBezTo>
                    <a:lnTo>
                      <a:pt x="26" y="11"/>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2" name="Freeform 183"/>
              <p:cNvSpPr>
                <a:spLocks noEditPoints="1"/>
              </p:cNvSpPr>
              <p:nvPr userDrawn="1"/>
            </p:nvSpPr>
            <p:spPr bwMode="auto">
              <a:xfrm>
                <a:off x="6268" y="1995"/>
                <a:ext cx="112" cy="164"/>
              </a:xfrm>
              <a:custGeom>
                <a:avLst/>
                <a:gdLst>
                  <a:gd name="T0" fmla="*/ 56 w 66"/>
                  <a:gd name="T1" fmla="*/ 0 h 97"/>
                  <a:gd name="T2" fmla="*/ 10 w 66"/>
                  <a:gd name="T3" fmla="*/ 0 h 97"/>
                  <a:gd name="T4" fmla="*/ 0 w 66"/>
                  <a:gd name="T5" fmla="*/ 10 h 97"/>
                  <a:gd name="T6" fmla="*/ 0 w 66"/>
                  <a:gd name="T7" fmla="*/ 87 h 97"/>
                  <a:gd name="T8" fmla="*/ 10 w 66"/>
                  <a:gd name="T9" fmla="*/ 97 h 97"/>
                  <a:gd name="T10" fmla="*/ 56 w 66"/>
                  <a:gd name="T11" fmla="*/ 97 h 97"/>
                  <a:gd name="T12" fmla="*/ 66 w 66"/>
                  <a:gd name="T13" fmla="*/ 87 h 97"/>
                  <a:gd name="T14" fmla="*/ 66 w 66"/>
                  <a:gd name="T15" fmla="*/ 10 h 97"/>
                  <a:gd name="T16" fmla="*/ 56 w 66"/>
                  <a:gd name="T17" fmla="*/ 0 h 97"/>
                  <a:gd name="T18" fmla="*/ 62 w 66"/>
                  <a:gd name="T19" fmla="*/ 87 h 97"/>
                  <a:gd name="T20" fmla="*/ 56 w 66"/>
                  <a:gd name="T21" fmla="*/ 93 h 97"/>
                  <a:gd name="T22" fmla="*/ 10 w 66"/>
                  <a:gd name="T23" fmla="*/ 93 h 97"/>
                  <a:gd name="T24" fmla="*/ 4 w 66"/>
                  <a:gd name="T25" fmla="*/ 87 h 97"/>
                  <a:gd name="T26" fmla="*/ 4 w 66"/>
                  <a:gd name="T27" fmla="*/ 76 h 97"/>
                  <a:gd name="T28" fmla="*/ 62 w 66"/>
                  <a:gd name="T29" fmla="*/ 76 h 97"/>
                  <a:gd name="T30" fmla="*/ 62 w 66"/>
                  <a:gd name="T31" fmla="*/ 87 h 97"/>
                  <a:gd name="T32" fmla="*/ 62 w 66"/>
                  <a:gd name="T33" fmla="*/ 20 h 97"/>
                  <a:gd name="T34" fmla="*/ 4 w 66"/>
                  <a:gd name="T35" fmla="*/ 20 h 97"/>
                  <a:gd name="T36" fmla="*/ 4 w 66"/>
                  <a:gd name="T37" fmla="*/ 10 h 97"/>
                  <a:gd name="T38" fmla="*/ 10 w 66"/>
                  <a:gd name="T39" fmla="*/ 4 h 97"/>
                  <a:gd name="T40" fmla="*/ 56 w 66"/>
                  <a:gd name="T41" fmla="*/ 4 h 97"/>
                  <a:gd name="T42" fmla="*/ 62 w 66"/>
                  <a:gd name="T43" fmla="*/ 10 h 97"/>
                  <a:gd name="T44" fmla="*/ 62 w 66"/>
                  <a:gd name="T45" fmla="*/ 20 h 97"/>
                  <a:gd name="T46" fmla="*/ 29 w 66"/>
                  <a:gd name="T47" fmla="*/ 84 h 97"/>
                  <a:gd name="T48" fmla="*/ 33 w 66"/>
                  <a:gd name="T49" fmla="*/ 80 h 97"/>
                  <a:gd name="T50" fmla="*/ 37 w 66"/>
                  <a:gd name="T51" fmla="*/ 84 h 97"/>
                  <a:gd name="T52" fmla="*/ 33 w 66"/>
                  <a:gd name="T53" fmla="*/ 89 h 97"/>
                  <a:gd name="T54" fmla="*/ 29 w 66"/>
                  <a:gd name="T55" fmla="*/ 84 h 97"/>
                  <a:gd name="T56" fmla="*/ 25 w 66"/>
                  <a:gd name="T57" fmla="*/ 10 h 97"/>
                  <a:gd name="T58" fmla="*/ 41 w 66"/>
                  <a:gd name="T59" fmla="*/ 10 h 97"/>
                  <a:gd name="T60" fmla="*/ 41 w 66"/>
                  <a:gd name="T61" fmla="*/ 14 h 97"/>
                  <a:gd name="T62" fmla="*/ 25 w 66"/>
                  <a:gd name="T63" fmla="*/ 14 h 97"/>
                  <a:gd name="T64" fmla="*/ 25 w 66"/>
                  <a:gd name="T65" fmla="*/ 1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6" h="97">
                    <a:moveTo>
                      <a:pt x="56" y="0"/>
                    </a:moveTo>
                    <a:cubicBezTo>
                      <a:pt x="10" y="0"/>
                      <a:pt x="10" y="0"/>
                      <a:pt x="10" y="0"/>
                    </a:cubicBezTo>
                    <a:cubicBezTo>
                      <a:pt x="4" y="0"/>
                      <a:pt x="0" y="4"/>
                      <a:pt x="0" y="10"/>
                    </a:cubicBezTo>
                    <a:cubicBezTo>
                      <a:pt x="0" y="87"/>
                      <a:pt x="0" y="87"/>
                      <a:pt x="0" y="87"/>
                    </a:cubicBezTo>
                    <a:cubicBezTo>
                      <a:pt x="0" y="92"/>
                      <a:pt x="4" y="97"/>
                      <a:pt x="10" y="97"/>
                    </a:cubicBezTo>
                    <a:cubicBezTo>
                      <a:pt x="56" y="97"/>
                      <a:pt x="56" y="97"/>
                      <a:pt x="56" y="97"/>
                    </a:cubicBezTo>
                    <a:cubicBezTo>
                      <a:pt x="62" y="97"/>
                      <a:pt x="66" y="92"/>
                      <a:pt x="66" y="87"/>
                    </a:cubicBezTo>
                    <a:cubicBezTo>
                      <a:pt x="66" y="10"/>
                      <a:pt x="66" y="10"/>
                      <a:pt x="66" y="10"/>
                    </a:cubicBezTo>
                    <a:cubicBezTo>
                      <a:pt x="66" y="4"/>
                      <a:pt x="62" y="0"/>
                      <a:pt x="56" y="0"/>
                    </a:cubicBezTo>
                    <a:close/>
                    <a:moveTo>
                      <a:pt x="62" y="87"/>
                    </a:moveTo>
                    <a:cubicBezTo>
                      <a:pt x="62" y="90"/>
                      <a:pt x="60" y="93"/>
                      <a:pt x="56" y="93"/>
                    </a:cubicBezTo>
                    <a:cubicBezTo>
                      <a:pt x="10" y="93"/>
                      <a:pt x="10" y="93"/>
                      <a:pt x="10" y="93"/>
                    </a:cubicBezTo>
                    <a:cubicBezTo>
                      <a:pt x="7" y="93"/>
                      <a:pt x="4" y="90"/>
                      <a:pt x="4" y="87"/>
                    </a:cubicBezTo>
                    <a:cubicBezTo>
                      <a:pt x="4" y="76"/>
                      <a:pt x="4" y="76"/>
                      <a:pt x="4" y="76"/>
                    </a:cubicBezTo>
                    <a:cubicBezTo>
                      <a:pt x="62" y="76"/>
                      <a:pt x="62" y="76"/>
                      <a:pt x="62" y="76"/>
                    </a:cubicBezTo>
                    <a:lnTo>
                      <a:pt x="62" y="87"/>
                    </a:lnTo>
                    <a:close/>
                    <a:moveTo>
                      <a:pt x="62" y="20"/>
                    </a:moveTo>
                    <a:cubicBezTo>
                      <a:pt x="4" y="20"/>
                      <a:pt x="4" y="20"/>
                      <a:pt x="4" y="20"/>
                    </a:cubicBezTo>
                    <a:cubicBezTo>
                      <a:pt x="4" y="10"/>
                      <a:pt x="4" y="10"/>
                      <a:pt x="4" y="10"/>
                    </a:cubicBezTo>
                    <a:cubicBezTo>
                      <a:pt x="4" y="7"/>
                      <a:pt x="7" y="4"/>
                      <a:pt x="10" y="4"/>
                    </a:cubicBezTo>
                    <a:cubicBezTo>
                      <a:pt x="56" y="4"/>
                      <a:pt x="56" y="4"/>
                      <a:pt x="56" y="4"/>
                    </a:cubicBezTo>
                    <a:cubicBezTo>
                      <a:pt x="60" y="4"/>
                      <a:pt x="62" y="7"/>
                      <a:pt x="62" y="10"/>
                    </a:cubicBezTo>
                    <a:lnTo>
                      <a:pt x="62" y="20"/>
                    </a:lnTo>
                    <a:close/>
                    <a:moveTo>
                      <a:pt x="29" y="84"/>
                    </a:moveTo>
                    <a:cubicBezTo>
                      <a:pt x="29" y="82"/>
                      <a:pt x="31" y="80"/>
                      <a:pt x="33" y="80"/>
                    </a:cubicBezTo>
                    <a:cubicBezTo>
                      <a:pt x="36" y="80"/>
                      <a:pt x="37" y="82"/>
                      <a:pt x="37" y="84"/>
                    </a:cubicBezTo>
                    <a:cubicBezTo>
                      <a:pt x="37" y="87"/>
                      <a:pt x="36" y="89"/>
                      <a:pt x="33" y="89"/>
                    </a:cubicBezTo>
                    <a:cubicBezTo>
                      <a:pt x="31" y="89"/>
                      <a:pt x="29" y="87"/>
                      <a:pt x="29" y="84"/>
                    </a:cubicBezTo>
                    <a:close/>
                    <a:moveTo>
                      <a:pt x="25" y="10"/>
                    </a:moveTo>
                    <a:cubicBezTo>
                      <a:pt x="41" y="10"/>
                      <a:pt x="41" y="10"/>
                      <a:pt x="41" y="10"/>
                    </a:cubicBezTo>
                    <a:cubicBezTo>
                      <a:pt x="41" y="14"/>
                      <a:pt x="41" y="14"/>
                      <a:pt x="41" y="14"/>
                    </a:cubicBezTo>
                    <a:cubicBezTo>
                      <a:pt x="25" y="14"/>
                      <a:pt x="25" y="14"/>
                      <a:pt x="25" y="14"/>
                    </a:cubicBezTo>
                    <a:lnTo>
                      <a:pt x="25" y="1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3" name="Freeform 184"/>
              <p:cNvSpPr>
                <a:spLocks noEditPoints="1"/>
              </p:cNvSpPr>
              <p:nvPr userDrawn="1"/>
            </p:nvSpPr>
            <p:spPr bwMode="auto">
              <a:xfrm>
                <a:off x="1207" y="487"/>
                <a:ext cx="157" cy="96"/>
              </a:xfrm>
              <a:custGeom>
                <a:avLst/>
                <a:gdLst>
                  <a:gd name="T0" fmla="*/ 157 w 157"/>
                  <a:gd name="T1" fmla="*/ 96 h 96"/>
                  <a:gd name="T2" fmla="*/ 0 w 157"/>
                  <a:gd name="T3" fmla="*/ 96 h 96"/>
                  <a:gd name="T4" fmla="*/ 0 w 157"/>
                  <a:gd name="T5" fmla="*/ 0 h 96"/>
                  <a:gd name="T6" fmla="*/ 157 w 157"/>
                  <a:gd name="T7" fmla="*/ 0 h 96"/>
                  <a:gd name="T8" fmla="*/ 157 w 157"/>
                  <a:gd name="T9" fmla="*/ 96 h 96"/>
                  <a:gd name="T10" fmla="*/ 8 w 157"/>
                  <a:gd name="T11" fmla="*/ 88 h 96"/>
                  <a:gd name="T12" fmla="*/ 147 w 157"/>
                  <a:gd name="T13" fmla="*/ 88 h 96"/>
                  <a:gd name="T14" fmla="*/ 147 w 157"/>
                  <a:gd name="T15" fmla="*/ 8 h 96"/>
                  <a:gd name="T16" fmla="*/ 8 w 157"/>
                  <a:gd name="T17" fmla="*/ 8 h 96"/>
                  <a:gd name="T18" fmla="*/ 8 w 157"/>
                  <a:gd name="T19" fmla="*/ 8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7" h="96">
                    <a:moveTo>
                      <a:pt x="157" y="96"/>
                    </a:moveTo>
                    <a:lnTo>
                      <a:pt x="0" y="96"/>
                    </a:lnTo>
                    <a:lnTo>
                      <a:pt x="0" y="0"/>
                    </a:lnTo>
                    <a:lnTo>
                      <a:pt x="157" y="0"/>
                    </a:lnTo>
                    <a:lnTo>
                      <a:pt x="157" y="96"/>
                    </a:lnTo>
                    <a:close/>
                    <a:moveTo>
                      <a:pt x="8" y="88"/>
                    </a:moveTo>
                    <a:lnTo>
                      <a:pt x="147" y="88"/>
                    </a:lnTo>
                    <a:lnTo>
                      <a:pt x="147" y="8"/>
                    </a:lnTo>
                    <a:lnTo>
                      <a:pt x="8" y="8"/>
                    </a:lnTo>
                    <a:lnTo>
                      <a:pt x="8" y="88"/>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4" name="Freeform 185"/>
              <p:cNvSpPr>
                <a:spLocks/>
              </p:cNvSpPr>
              <p:nvPr userDrawn="1"/>
            </p:nvSpPr>
            <p:spPr bwMode="auto">
              <a:xfrm>
                <a:off x="1225" y="506"/>
                <a:ext cx="152" cy="91"/>
              </a:xfrm>
              <a:custGeom>
                <a:avLst/>
                <a:gdLst>
                  <a:gd name="T0" fmla="*/ 152 w 152"/>
                  <a:gd name="T1" fmla="*/ 91 h 91"/>
                  <a:gd name="T2" fmla="*/ 0 w 152"/>
                  <a:gd name="T3" fmla="*/ 91 h 91"/>
                  <a:gd name="T4" fmla="*/ 0 w 152"/>
                  <a:gd name="T5" fmla="*/ 82 h 91"/>
                  <a:gd name="T6" fmla="*/ 144 w 152"/>
                  <a:gd name="T7" fmla="*/ 82 h 91"/>
                  <a:gd name="T8" fmla="*/ 144 w 152"/>
                  <a:gd name="T9" fmla="*/ 0 h 91"/>
                  <a:gd name="T10" fmla="*/ 152 w 152"/>
                  <a:gd name="T11" fmla="*/ 0 h 91"/>
                  <a:gd name="T12" fmla="*/ 152 w 152"/>
                  <a:gd name="T13" fmla="*/ 91 h 91"/>
                </a:gdLst>
                <a:ahLst/>
                <a:cxnLst>
                  <a:cxn ang="0">
                    <a:pos x="T0" y="T1"/>
                  </a:cxn>
                  <a:cxn ang="0">
                    <a:pos x="T2" y="T3"/>
                  </a:cxn>
                  <a:cxn ang="0">
                    <a:pos x="T4" y="T5"/>
                  </a:cxn>
                  <a:cxn ang="0">
                    <a:pos x="T6" y="T7"/>
                  </a:cxn>
                  <a:cxn ang="0">
                    <a:pos x="T8" y="T9"/>
                  </a:cxn>
                  <a:cxn ang="0">
                    <a:pos x="T10" y="T11"/>
                  </a:cxn>
                  <a:cxn ang="0">
                    <a:pos x="T12" y="T13"/>
                  </a:cxn>
                </a:cxnLst>
                <a:rect l="0" t="0" r="r" b="b"/>
                <a:pathLst>
                  <a:path w="152" h="91">
                    <a:moveTo>
                      <a:pt x="152" y="91"/>
                    </a:moveTo>
                    <a:lnTo>
                      <a:pt x="0" y="91"/>
                    </a:lnTo>
                    <a:lnTo>
                      <a:pt x="0" y="82"/>
                    </a:lnTo>
                    <a:lnTo>
                      <a:pt x="144" y="82"/>
                    </a:lnTo>
                    <a:lnTo>
                      <a:pt x="144" y="0"/>
                    </a:lnTo>
                    <a:lnTo>
                      <a:pt x="152" y="0"/>
                    </a:lnTo>
                    <a:lnTo>
                      <a:pt x="152" y="91"/>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5" name="Freeform 186"/>
              <p:cNvSpPr>
                <a:spLocks/>
              </p:cNvSpPr>
              <p:nvPr userDrawn="1"/>
            </p:nvSpPr>
            <p:spPr bwMode="auto">
              <a:xfrm>
                <a:off x="1239" y="519"/>
                <a:ext cx="152" cy="93"/>
              </a:xfrm>
              <a:custGeom>
                <a:avLst/>
                <a:gdLst>
                  <a:gd name="T0" fmla="*/ 152 w 152"/>
                  <a:gd name="T1" fmla="*/ 93 h 93"/>
                  <a:gd name="T2" fmla="*/ 0 w 152"/>
                  <a:gd name="T3" fmla="*/ 93 h 93"/>
                  <a:gd name="T4" fmla="*/ 0 w 152"/>
                  <a:gd name="T5" fmla="*/ 85 h 93"/>
                  <a:gd name="T6" fmla="*/ 143 w 152"/>
                  <a:gd name="T7" fmla="*/ 85 h 93"/>
                  <a:gd name="T8" fmla="*/ 143 w 152"/>
                  <a:gd name="T9" fmla="*/ 0 h 93"/>
                  <a:gd name="T10" fmla="*/ 152 w 152"/>
                  <a:gd name="T11" fmla="*/ 0 h 93"/>
                  <a:gd name="T12" fmla="*/ 152 w 152"/>
                  <a:gd name="T13" fmla="*/ 93 h 93"/>
                </a:gdLst>
                <a:ahLst/>
                <a:cxnLst>
                  <a:cxn ang="0">
                    <a:pos x="T0" y="T1"/>
                  </a:cxn>
                  <a:cxn ang="0">
                    <a:pos x="T2" y="T3"/>
                  </a:cxn>
                  <a:cxn ang="0">
                    <a:pos x="T4" y="T5"/>
                  </a:cxn>
                  <a:cxn ang="0">
                    <a:pos x="T6" y="T7"/>
                  </a:cxn>
                  <a:cxn ang="0">
                    <a:pos x="T8" y="T9"/>
                  </a:cxn>
                  <a:cxn ang="0">
                    <a:pos x="T10" y="T11"/>
                  </a:cxn>
                  <a:cxn ang="0">
                    <a:pos x="T12" y="T13"/>
                  </a:cxn>
                </a:cxnLst>
                <a:rect l="0" t="0" r="r" b="b"/>
                <a:pathLst>
                  <a:path w="152" h="93">
                    <a:moveTo>
                      <a:pt x="152" y="93"/>
                    </a:moveTo>
                    <a:lnTo>
                      <a:pt x="0" y="93"/>
                    </a:lnTo>
                    <a:lnTo>
                      <a:pt x="0" y="85"/>
                    </a:lnTo>
                    <a:lnTo>
                      <a:pt x="143" y="85"/>
                    </a:lnTo>
                    <a:lnTo>
                      <a:pt x="143" y="0"/>
                    </a:lnTo>
                    <a:lnTo>
                      <a:pt x="152" y="0"/>
                    </a:lnTo>
                    <a:lnTo>
                      <a:pt x="152" y="93"/>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6" name="Freeform 187"/>
              <p:cNvSpPr>
                <a:spLocks/>
              </p:cNvSpPr>
              <p:nvPr userDrawn="1"/>
            </p:nvSpPr>
            <p:spPr bwMode="auto">
              <a:xfrm>
                <a:off x="1273" y="509"/>
                <a:ext cx="28" cy="54"/>
              </a:xfrm>
              <a:custGeom>
                <a:avLst/>
                <a:gdLst>
                  <a:gd name="T0" fmla="*/ 17 w 17"/>
                  <a:gd name="T1" fmla="*/ 21 h 32"/>
                  <a:gd name="T2" fmla="*/ 16 w 17"/>
                  <a:gd name="T3" fmla="*/ 18 h 32"/>
                  <a:gd name="T4" fmla="*/ 15 w 17"/>
                  <a:gd name="T5" fmla="*/ 16 h 32"/>
                  <a:gd name="T6" fmla="*/ 13 w 17"/>
                  <a:gd name="T7" fmla="*/ 15 h 32"/>
                  <a:gd name="T8" fmla="*/ 10 w 17"/>
                  <a:gd name="T9" fmla="*/ 13 h 32"/>
                  <a:gd name="T10" fmla="*/ 8 w 17"/>
                  <a:gd name="T11" fmla="*/ 13 h 32"/>
                  <a:gd name="T12" fmla="*/ 7 w 17"/>
                  <a:gd name="T13" fmla="*/ 12 h 32"/>
                  <a:gd name="T14" fmla="*/ 6 w 17"/>
                  <a:gd name="T15" fmla="*/ 11 h 32"/>
                  <a:gd name="T16" fmla="*/ 6 w 17"/>
                  <a:gd name="T17" fmla="*/ 10 h 32"/>
                  <a:gd name="T18" fmla="*/ 7 w 17"/>
                  <a:gd name="T19" fmla="*/ 9 h 32"/>
                  <a:gd name="T20" fmla="*/ 9 w 17"/>
                  <a:gd name="T21" fmla="*/ 8 h 32"/>
                  <a:gd name="T22" fmla="*/ 12 w 17"/>
                  <a:gd name="T23" fmla="*/ 9 h 32"/>
                  <a:gd name="T24" fmla="*/ 15 w 17"/>
                  <a:gd name="T25" fmla="*/ 10 h 32"/>
                  <a:gd name="T26" fmla="*/ 16 w 17"/>
                  <a:gd name="T27" fmla="*/ 5 h 32"/>
                  <a:gd name="T28" fmla="*/ 14 w 17"/>
                  <a:gd name="T29" fmla="*/ 5 h 32"/>
                  <a:gd name="T30" fmla="*/ 11 w 17"/>
                  <a:gd name="T31" fmla="*/ 4 h 32"/>
                  <a:gd name="T32" fmla="*/ 11 w 17"/>
                  <a:gd name="T33" fmla="*/ 0 h 32"/>
                  <a:gd name="T34" fmla="*/ 6 w 17"/>
                  <a:gd name="T35" fmla="*/ 0 h 32"/>
                  <a:gd name="T36" fmla="*/ 6 w 17"/>
                  <a:gd name="T37" fmla="*/ 4 h 32"/>
                  <a:gd name="T38" fmla="*/ 4 w 17"/>
                  <a:gd name="T39" fmla="*/ 5 h 32"/>
                  <a:gd name="T40" fmla="*/ 2 w 17"/>
                  <a:gd name="T41" fmla="*/ 7 h 32"/>
                  <a:gd name="T42" fmla="*/ 1 w 17"/>
                  <a:gd name="T43" fmla="*/ 9 h 32"/>
                  <a:gd name="T44" fmla="*/ 1 w 17"/>
                  <a:gd name="T45" fmla="*/ 11 h 32"/>
                  <a:gd name="T46" fmla="*/ 1 w 17"/>
                  <a:gd name="T47" fmla="*/ 13 h 32"/>
                  <a:gd name="T48" fmla="*/ 3 w 17"/>
                  <a:gd name="T49" fmla="*/ 15 h 32"/>
                  <a:gd name="T50" fmla="*/ 5 w 17"/>
                  <a:gd name="T51" fmla="*/ 16 h 32"/>
                  <a:gd name="T52" fmla="*/ 7 w 17"/>
                  <a:gd name="T53" fmla="*/ 17 h 32"/>
                  <a:gd name="T54" fmla="*/ 9 w 17"/>
                  <a:gd name="T55" fmla="*/ 18 h 32"/>
                  <a:gd name="T56" fmla="*/ 10 w 17"/>
                  <a:gd name="T57" fmla="*/ 19 h 32"/>
                  <a:gd name="T58" fmla="*/ 11 w 17"/>
                  <a:gd name="T59" fmla="*/ 20 h 32"/>
                  <a:gd name="T60" fmla="*/ 12 w 17"/>
                  <a:gd name="T61" fmla="*/ 21 h 32"/>
                  <a:gd name="T62" fmla="*/ 11 w 17"/>
                  <a:gd name="T63" fmla="*/ 23 h 32"/>
                  <a:gd name="T64" fmla="*/ 8 w 17"/>
                  <a:gd name="T65" fmla="*/ 23 h 32"/>
                  <a:gd name="T66" fmla="*/ 4 w 17"/>
                  <a:gd name="T67" fmla="*/ 23 h 32"/>
                  <a:gd name="T68" fmla="*/ 1 w 17"/>
                  <a:gd name="T69" fmla="*/ 22 h 32"/>
                  <a:gd name="T70" fmla="*/ 0 w 17"/>
                  <a:gd name="T71" fmla="*/ 26 h 32"/>
                  <a:gd name="T72" fmla="*/ 2 w 17"/>
                  <a:gd name="T73" fmla="*/ 27 h 32"/>
                  <a:gd name="T74" fmla="*/ 6 w 17"/>
                  <a:gd name="T75" fmla="*/ 27 h 32"/>
                  <a:gd name="T76" fmla="*/ 6 w 17"/>
                  <a:gd name="T77" fmla="*/ 32 h 32"/>
                  <a:gd name="T78" fmla="*/ 11 w 17"/>
                  <a:gd name="T79" fmla="*/ 32 h 32"/>
                  <a:gd name="T80" fmla="*/ 11 w 17"/>
                  <a:gd name="T81" fmla="*/ 27 h 32"/>
                  <a:gd name="T82" fmla="*/ 14 w 17"/>
                  <a:gd name="T83" fmla="*/ 26 h 32"/>
                  <a:gd name="T84" fmla="*/ 16 w 17"/>
                  <a:gd name="T85" fmla="*/ 25 h 32"/>
                  <a:gd name="T86" fmla="*/ 17 w 17"/>
                  <a:gd name="T87" fmla="*/ 23 h 32"/>
                  <a:gd name="T88" fmla="*/ 17 w 17"/>
                  <a:gd name="T89" fmla="*/ 2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7" h="32">
                    <a:moveTo>
                      <a:pt x="17" y="21"/>
                    </a:moveTo>
                    <a:cubicBezTo>
                      <a:pt x="17" y="20"/>
                      <a:pt x="17" y="19"/>
                      <a:pt x="16" y="18"/>
                    </a:cubicBezTo>
                    <a:cubicBezTo>
                      <a:pt x="16" y="17"/>
                      <a:pt x="16" y="17"/>
                      <a:pt x="15" y="16"/>
                    </a:cubicBezTo>
                    <a:cubicBezTo>
                      <a:pt x="14" y="16"/>
                      <a:pt x="14" y="15"/>
                      <a:pt x="13" y="15"/>
                    </a:cubicBezTo>
                    <a:cubicBezTo>
                      <a:pt x="12" y="14"/>
                      <a:pt x="11" y="14"/>
                      <a:pt x="10" y="13"/>
                    </a:cubicBezTo>
                    <a:cubicBezTo>
                      <a:pt x="9" y="13"/>
                      <a:pt x="9" y="13"/>
                      <a:pt x="8" y="13"/>
                    </a:cubicBezTo>
                    <a:cubicBezTo>
                      <a:pt x="8" y="13"/>
                      <a:pt x="7" y="12"/>
                      <a:pt x="7" y="12"/>
                    </a:cubicBezTo>
                    <a:cubicBezTo>
                      <a:pt x="7" y="12"/>
                      <a:pt x="6" y="12"/>
                      <a:pt x="6" y="11"/>
                    </a:cubicBezTo>
                    <a:cubicBezTo>
                      <a:pt x="6" y="11"/>
                      <a:pt x="6" y="11"/>
                      <a:pt x="6" y="10"/>
                    </a:cubicBezTo>
                    <a:cubicBezTo>
                      <a:pt x="6" y="10"/>
                      <a:pt x="6" y="9"/>
                      <a:pt x="7" y="9"/>
                    </a:cubicBezTo>
                    <a:cubicBezTo>
                      <a:pt x="7" y="9"/>
                      <a:pt x="8" y="8"/>
                      <a:pt x="9" y="8"/>
                    </a:cubicBezTo>
                    <a:cubicBezTo>
                      <a:pt x="10" y="8"/>
                      <a:pt x="11" y="8"/>
                      <a:pt x="12" y="9"/>
                    </a:cubicBezTo>
                    <a:cubicBezTo>
                      <a:pt x="13" y="9"/>
                      <a:pt x="14" y="9"/>
                      <a:pt x="15" y="10"/>
                    </a:cubicBezTo>
                    <a:cubicBezTo>
                      <a:pt x="16" y="5"/>
                      <a:pt x="16" y="5"/>
                      <a:pt x="16" y="5"/>
                    </a:cubicBezTo>
                    <a:cubicBezTo>
                      <a:pt x="16" y="5"/>
                      <a:pt x="15" y="5"/>
                      <a:pt x="14" y="5"/>
                    </a:cubicBezTo>
                    <a:cubicBezTo>
                      <a:pt x="13" y="4"/>
                      <a:pt x="12" y="4"/>
                      <a:pt x="11" y="4"/>
                    </a:cubicBezTo>
                    <a:cubicBezTo>
                      <a:pt x="11" y="0"/>
                      <a:pt x="11" y="0"/>
                      <a:pt x="11" y="0"/>
                    </a:cubicBezTo>
                    <a:cubicBezTo>
                      <a:pt x="6" y="0"/>
                      <a:pt x="6" y="0"/>
                      <a:pt x="6" y="0"/>
                    </a:cubicBezTo>
                    <a:cubicBezTo>
                      <a:pt x="6" y="4"/>
                      <a:pt x="6" y="4"/>
                      <a:pt x="6" y="4"/>
                    </a:cubicBezTo>
                    <a:cubicBezTo>
                      <a:pt x="5" y="4"/>
                      <a:pt x="4" y="5"/>
                      <a:pt x="4" y="5"/>
                    </a:cubicBezTo>
                    <a:cubicBezTo>
                      <a:pt x="3" y="6"/>
                      <a:pt x="2" y="6"/>
                      <a:pt x="2" y="7"/>
                    </a:cubicBezTo>
                    <a:cubicBezTo>
                      <a:pt x="1" y="7"/>
                      <a:pt x="1" y="8"/>
                      <a:pt x="1" y="9"/>
                    </a:cubicBezTo>
                    <a:cubicBezTo>
                      <a:pt x="1" y="9"/>
                      <a:pt x="1" y="10"/>
                      <a:pt x="1" y="11"/>
                    </a:cubicBezTo>
                    <a:cubicBezTo>
                      <a:pt x="1" y="12"/>
                      <a:pt x="1" y="13"/>
                      <a:pt x="1" y="13"/>
                    </a:cubicBezTo>
                    <a:cubicBezTo>
                      <a:pt x="1" y="14"/>
                      <a:pt x="2" y="15"/>
                      <a:pt x="3" y="15"/>
                    </a:cubicBezTo>
                    <a:cubicBezTo>
                      <a:pt x="3" y="16"/>
                      <a:pt x="4" y="16"/>
                      <a:pt x="5" y="16"/>
                    </a:cubicBezTo>
                    <a:cubicBezTo>
                      <a:pt x="5" y="17"/>
                      <a:pt x="6" y="17"/>
                      <a:pt x="7" y="17"/>
                    </a:cubicBezTo>
                    <a:cubicBezTo>
                      <a:pt x="8" y="18"/>
                      <a:pt x="8" y="18"/>
                      <a:pt x="9" y="18"/>
                    </a:cubicBezTo>
                    <a:cubicBezTo>
                      <a:pt x="9" y="18"/>
                      <a:pt x="10" y="19"/>
                      <a:pt x="10" y="19"/>
                    </a:cubicBezTo>
                    <a:cubicBezTo>
                      <a:pt x="11" y="19"/>
                      <a:pt x="11" y="20"/>
                      <a:pt x="11" y="20"/>
                    </a:cubicBezTo>
                    <a:cubicBezTo>
                      <a:pt x="12" y="20"/>
                      <a:pt x="12" y="21"/>
                      <a:pt x="12" y="21"/>
                    </a:cubicBezTo>
                    <a:cubicBezTo>
                      <a:pt x="12" y="22"/>
                      <a:pt x="11" y="22"/>
                      <a:pt x="11" y="23"/>
                    </a:cubicBezTo>
                    <a:cubicBezTo>
                      <a:pt x="10" y="23"/>
                      <a:pt x="9" y="23"/>
                      <a:pt x="8" y="23"/>
                    </a:cubicBezTo>
                    <a:cubicBezTo>
                      <a:pt x="7" y="23"/>
                      <a:pt x="5" y="23"/>
                      <a:pt x="4" y="23"/>
                    </a:cubicBezTo>
                    <a:cubicBezTo>
                      <a:pt x="3" y="22"/>
                      <a:pt x="2" y="22"/>
                      <a:pt x="1" y="22"/>
                    </a:cubicBezTo>
                    <a:cubicBezTo>
                      <a:pt x="0" y="26"/>
                      <a:pt x="0" y="26"/>
                      <a:pt x="0" y="26"/>
                    </a:cubicBezTo>
                    <a:cubicBezTo>
                      <a:pt x="0" y="26"/>
                      <a:pt x="1" y="26"/>
                      <a:pt x="2" y="27"/>
                    </a:cubicBezTo>
                    <a:cubicBezTo>
                      <a:pt x="3" y="27"/>
                      <a:pt x="5" y="27"/>
                      <a:pt x="6" y="27"/>
                    </a:cubicBezTo>
                    <a:cubicBezTo>
                      <a:pt x="6" y="32"/>
                      <a:pt x="6" y="32"/>
                      <a:pt x="6" y="32"/>
                    </a:cubicBezTo>
                    <a:cubicBezTo>
                      <a:pt x="11" y="32"/>
                      <a:pt x="11" y="32"/>
                      <a:pt x="11" y="32"/>
                    </a:cubicBezTo>
                    <a:cubicBezTo>
                      <a:pt x="11" y="27"/>
                      <a:pt x="11" y="27"/>
                      <a:pt x="11" y="27"/>
                    </a:cubicBezTo>
                    <a:cubicBezTo>
                      <a:pt x="12" y="27"/>
                      <a:pt x="13" y="27"/>
                      <a:pt x="14" y="26"/>
                    </a:cubicBezTo>
                    <a:cubicBezTo>
                      <a:pt x="15" y="26"/>
                      <a:pt x="15" y="25"/>
                      <a:pt x="16" y="25"/>
                    </a:cubicBezTo>
                    <a:cubicBezTo>
                      <a:pt x="16" y="24"/>
                      <a:pt x="16" y="24"/>
                      <a:pt x="17" y="23"/>
                    </a:cubicBezTo>
                    <a:cubicBezTo>
                      <a:pt x="17" y="22"/>
                      <a:pt x="17" y="22"/>
                      <a:pt x="17" y="21"/>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7" name="Freeform 188"/>
              <p:cNvSpPr>
                <a:spLocks noEditPoints="1"/>
              </p:cNvSpPr>
              <p:nvPr userDrawn="1"/>
            </p:nvSpPr>
            <p:spPr bwMode="auto">
              <a:xfrm>
                <a:off x="773" y="1001"/>
                <a:ext cx="169" cy="169"/>
              </a:xfrm>
              <a:custGeom>
                <a:avLst/>
                <a:gdLst>
                  <a:gd name="T0" fmla="*/ 0 w 100"/>
                  <a:gd name="T1" fmla="*/ 0 h 100"/>
                  <a:gd name="T2" fmla="*/ 0 w 100"/>
                  <a:gd name="T3" fmla="*/ 100 h 100"/>
                  <a:gd name="T4" fmla="*/ 100 w 100"/>
                  <a:gd name="T5" fmla="*/ 100 h 100"/>
                  <a:gd name="T6" fmla="*/ 100 w 100"/>
                  <a:gd name="T7" fmla="*/ 0 h 100"/>
                  <a:gd name="T8" fmla="*/ 0 w 100"/>
                  <a:gd name="T9" fmla="*/ 0 h 100"/>
                  <a:gd name="T10" fmla="*/ 96 w 100"/>
                  <a:gd name="T11" fmla="*/ 4 h 100"/>
                  <a:gd name="T12" fmla="*/ 96 w 100"/>
                  <a:gd name="T13" fmla="*/ 32 h 100"/>
                  <a:gd name="T14" fmla="*/ 4 w 100"/>
                  <a:gd name="T15" fmla="*/ 32 h 100"/>
                  <a:gd name="T16" fmla="*/ 4 w 100"/>
                  <a:gd name="T17" fmla="*/ 4 h 100"/>
                  <a:gd name="T18" fmla="*/ 96 w 100"/>
                  <a:gd name="T19" fmla="*/ 4 h 100"/>
                  <a:gd name="T20" fmla="*/ 96 w 100"/>
                  <a:gd name="T21" fmla="*/ 36 h 100"/>
                  <a:gd name="T22" fmla="*/ 96 w 100"/>
                  <a:gd name="T23" fmla="*/ 64 h 100"/>
                  <a:gd name="T24" fmla="*/ 4 w 100"/>
                  <a:gd name="T25" fmla="*/ 64 h 100"/>
                  <a:gd name="T26" fmla="*/ 4 w 100"/>
                  <a:gd name="T27" fmla="*/ 36 h 100"/>
                  <a:gd name="T28" fmla="*/ 96 w 100"/>
                  <a:gd name="T29" fmla="*/ 36 h 100"/>
                  <a:gd name="T30" fmla="*/ 4 w 100"/>
                  <a:gd name="T31" fmla="*/ 96 h 100"/>
                  <a:gd name="T32" fmla="*/ 4 w 100"/>
                  <a:gd name="T33" fmla="*/ 68 h 100"/>
                  <a:gd name="T34" fmla="*/ 96 w 100"/>
                  <a:gd name="T35" fmla="*/ 68 h 100"/>
                  <a:gd name="T36" fmla="*/ 96 w 100"/>
                  <a:gd name="T37" fmla="*/ 96 h 100"/>
                  <a:gd name="T38" fmla="*/ 4 w 100"/>
                  <a:gd name="T39" fmla="*/ 96 h 100"/>
                  <a:gd name="T40" fmla="*/ 52 w 100"/>
                  <a:gd name="T41" fmla="*/ 20 h 100"/>
                  <a:gd name="T42" fmla="*/ 15 w 100"/>
                  <a:gd name="T43" fmla="*/ 20 h 100"/>
                  <a:gd name="T44" fmla="*/ 15 w 100"/>
                  <a:gd name="T45" fmla="*/ 16 h 100"/>
                  <a:gd name="T46" fmla="*/ 52 w 100"/>
                  <a:gd name="T47" fmla="*/ 16 h 100"/>
                  <a:gd name="T48" fmla="*/ 52 w 100"/>
                  <a:gd name="T49" fmla="*/ 20 h 100"/>
                  <a:gd name="T50" fmla="*/ 82 w 100"/>
                  <a:gd name="T51" fmla="*/ 18 h 100"/>
                  <a:gd name="T52" fmla="*/ 85 w 100"/>
                  <a:gd name="T53" fmla="*/ 15 h 100"/>
                  <a:gd name="T54" fmla="*/ 89 w 100"/>
                  <a:gd name="T55" fmla="*/ 18 h 100"/>
                  <a:gd name="T56" fmla="*/ 85 w 100"/>
                  <a:gd name="T57" fmla="*/ 22 h 100"/>
                  <a:gd name="T58" fmla="*/ 82 w 100"/>
                  <a:gd name="T59" fmla="*/ 18 h 100"/>
                  <a:gd name="T60" fmla="*/ 15 w 100"/>
                  <a:gd name="T61" fmla="*/ 52 h 100"/>
                  <a:gd name="T62" fmla="*/ 15 w 100"/>
                  <a:gd name="T63" fmla="*/ 48 h 100"/>
                  <a:gd name="T64" fmla="*/ 52 w 100"/>
                  <a:gd name="T65" fmla="*/ 48 h 100"/>
                  <a:gd name="T66" fmla="*/ 52 w 100"/>
                  <a:gd name="T67" fmla="*/ 52 h 100"/>
                  <a:gd name="T68" fmla="*/ 15 w 100"/>
                  <a:gd name="T69" fmla="*/ 52 h 100"/>
                  <a:gd name="T70" fmla="*/ 82 w 100"/>
                  <a:gd name="T71" fmla="*/ 50 h 100"/>
                  <a:gd name="T72" fmla="*/ 85 w 100"/>
                  <a:gd name="T73" fmla="*/ 47 h 100"/>
                  <a:gd name="T74" fmla="*/ 89 w 100"/>
                  <a:gd name="T75" fmla="*/ 50 h 100"/>
                  <a:gd name="T76" fmla="*/ 85 w 100"/>
                  <a:gd name="T77" fmla="*/ 54 h 100"/>
                  <a:gd name="T78" fmla="*/ 82 w 100"/>
                  <a:gd name="T79" fmla="*/ 50 h 100"/>
                  <a:gd name="T80" fmla="*/ 15 w 100"/>
                  <a:gd name="T81" fmla="*/ 80 h 100"/>
                  <a:gd name="T82" fmla="*/ 52 w 100"/>
                  <a:gd name="T83" fmla="*/ 80 h 100"/>
                  <a:gd name="T84" fmla="*/ 52 w 100"/>
                  <a:gd name="T85" fmla="*/ 84 h 100"/>
                  <a:gd name="T86" fmla="*/ 15 w 100"/>
                  <a:gd name="T87" fmla="*/ 84 h 100"/>
                  <a:gd name="T88" fmla="*/ 15 w 100"/>
                  <a:gd name="T89" fmla="*/ 80 h 100"/>
                  <a:gd name="T90" fmla="*/ 89 w 100"/>
                  <a:gd name="T91" fmla="*/ 82 h 100"/>
                  <a:gd name="T92" fmla="*/ 85 w 100"/>
                  <a:gd name="T93" fmla="*/ 86 h 100"/>
                  <a:gd name="T94" fmla="*/ 82 w 100"/>
                  <a:gd name="T95" fmla="*/ 82 h 100"/>
                  <a:gd name="T96" fmla="*/ 85 w 100"/>
                  <a:gd name="T97" fmla="*/ 79 h 100"/>
                  <a:gd name="T98" fmla="*/ 89 w 100"/>
                  <a:gd name="T99" fmla="*/ 8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0" h="100">
                    <a:moveTo>
                      <a:pt x="0" y="0"/>
                    </a:moveTo>
                    <a:cubicBezTo>
                      <a:pt x="0" y="100"/>
                      <a:pt x="0" y="100"/>
                      <a:pt x="0" y="100"/>
                    </a:cubicBezTo>
                    <a:cubicBezTo>
                      <a:pt x="100" y="100"/>
                      <a:pt x="100" y="100"/>
                      <a:pt x="100" y="100"/>
                    </a:cubicBezTo>
                    <a:cubicBezTo>
                      <a:pt x="100" y="0"/>
                      <a:pt x="100" y="0"/>
                      <a:pt x="100" y="0"/>
                    </a:cubicBezTo>
                    <a:lnTo>
                      <a:pt x="0" y="0"/>
                    </a:lnTo>
                    <a:close/>
                    <a:moveTo>
                      <a:pt x="96" y="4"/>
                    </a:moveTo>
                    <a:cubicBezTo>
                      <a:pt x="96" y="32"/>
                      <a:pt x="96" y="32"/>
                      <a:pt x="96" y="32"/>
                    </a:cubicBezTo>
                    <a:cubicBezTo>
                      <a:pt x="4" y="32"/>
                      <a:pt x="4" y="32"/>
                      <a:pt x="4" y="32"/>
                    </a:cubicBezTo>
                    <a:cubicBezTo>
                      <a:pt x="4" y="4"/>
                      <a:pt x="4" y="4"/>
                      <a:pt x="4" y="4"/>
                    </a:cubicBezTo>
                    <a:lnTo>
                      <a:pt x="96" y="4"/>
                    </a:lnTo>
                    <a:close/>
                    <a:moveTo>
                      <a:pt x="96" y="36"/>
                    </a:moveTo>
                    <a:cubicBezTo>
                      <a:pt x="96" y="64"/>
                      <a:pt x="96" y="64"/>
                      <a:pt x="96" y="64"/>
                    </a:cubicBezTo>
                    <a:cubicBezTo>
                      <a:pt x="4" y="64"/>
                      <a:pt x="4" y="64"/>
                      <a:pt x="4" y="64"/>
                    </a:cubicBezTo>
                    <a:cubicBezTo>
                      <a:pt x="4" y="36"/>
                      <a:pt x="4" y="36"/>
                      <a:pt x="4" y="36"/>
                    </a:cubicBezTo>
                    <a:lnTo>
                      <a:pt x="96" y="36"/>
                    </a:lnTo>
                    <a:close/>
                    <a:moveTo>
                      <a:pt x="4" y="96"/>
                    </a:moveTo>
                    <a:cubicBezTo>
                      <a:pt x="4" y="68"/>
                      <a:pt x="4" y="68"/>
                      <a:pt x="4" y="68"/>
                    </a:cubicBezTo>
                    <a:cubicBezTo>
                      <a:pt x="96" y="68"/>
                      <a:pt x="96" y="68"/>
                      <a:pt x="96" y="68"/>
                    </a:cubicBezTo>
                    <a:cubicBezTo>
                      <a:pt x="96" y="96"/>
                      <a:pt x="96" y="96"/>
                      <a:pt x="96" y="96"/>
                    </a:cubicBezTo>
                    <a:lnTo>
                      <a:pt x="4" y="96"/>
                    </a:lnTo>
                    <a:close/>
                    <a:moveTo>
                      <a:pt x="52" y="20"/>
                    </a:moveTo>
                    <a:cubicBezTo>
                      <a:pt x="15" y="20"/>
                      <a:pt x="15" y="20"/>
                      <a:pt x="15" y="20"/>
                    </a:cubicBezTo>
                    <a:cubicBezTo>
                      <a:pt x="15" y="16"/>
                      <a:pt x="15" y="16"/>
                      <a:pt x="15" y="16"/>
                    </a:cubicBezTo>
                    <a:cubicBezTo>
                      <a:pt x="52" y="16"/>
                      <a:pt x="52" y="16"/>
                      <a:pt x="52" y="16"/>
                    </a:cubicBezTo>
                    <a:lnTo>
                      <a:pt x="52" y="20"/>
                    </a:lnTo>
                    <a:close/>
                    <a:moveTo>
                      <a:pt x="82" y="18"/>
                    </a:moveTo>
                    <a:cubicBezTo>
                      <a:pt x="82" y="16"/>
                      <a:pt x="83" y="15"/>
                      <a:pt x="85" y="15"/>
                    </a:cubicBezTo>
                    <a:cubicBezTo>
                      <a:pt x="87" y="15"/>
                      <a:pt x="89" y="16"/>
                      <a:pt x="89" y="18"/>
                    </a:cubicBezTo>
                    <a:cubicBezTo>
                      <a:pt x="89" y="20"/>
                      <a:pt x="87" y="22"/>
                      <a:pt x="85" y="22"/>
                    </a:cubicBezTo>
                    <a:cubicBezTo>
                      <a:pt x="83" y="22"/>
                      <a:pt x="82" y="20"/>
                      <a:pt x="82" y="18"/>
                    </a:cubicBezTo>
                    <a:close/>
                    <a:moveTo>
                      <a:pt x="15" y="52"/>
                    </a:moveTo>
                    <a:cubicBezTo>
                      <a:pt x="15" y="48"/>
                      <a:pt x="15" y="48"/>
                      <a:pt x="15" y="48"/>
                    </a:cubicBezTo>
                    <a:cubicBezTo>
                      <a:pt x="52" y="48"/>
                      <a:pt x="52" y="48"/>
                      <a:pt x="52" y="48"/>
                    </a:cubicBezTo>
                    <a:cubicBezTo>
                      <a:pt x="52" y="52"/>
                      <a:pt x="52" y="52"/>
                      <a:pt x="52" y="52"/>
                    </a:cubicBezTo>
                    <a:lnTo>
                      <a:pt x="15" y="52"/>
                    </a:lnTo>
                    <a:close/>
                    <a:moveTo>
                      <a:pt x="82" y="50"/>
                    </a:moveTo>
                    <a:cubicBezTo>
                      <a:pt x="82" y="48"/>
                      <a:pt x="83" y="47"/>
                      <a:pt x="85" y="47"/>
                    </a:cubicBezTo>
                    <a:cubicBezTo>
                      <a:pt x="87" y="47"/>
                      <a:pt x="89" y="48"/>
                      <a:pt x="89" y="50"/>
                    </a:cubicBezTo>
                    <a:cubicBezTo>
                      <a:pt x="89" y="52"/>
                      <a:pt x="87" y="54"/>
                      <a:pt x="85" y="54"/>
                    </a:cubicBezTo>
                    <a:cubicBezTo>
                      <a:pt x="83" y="54"/>
                      <a:pt x="82" y="52"/>
                      <a:pt x="82" y="50"/>
                    </a:cubicBezTo>
                    <a:close/>
                    <a:moveTo>
                      <a:pt x="15" y="80"/>
                    </a:moveTo>
                    <a:cubicBezTo>
                      <a:pt x="52" y="80"/>
                      <a:pt x="52" y="80"/>
                      <a:pt x="52" y="80"/>
                    </a:cubicBezTo>
                    <a:cubicBezTo>
                      <a:pt x="52" y="84"/>
                      <a:pt x="52" y="84"/>
                      <a:pt x="52" y="84"/>
                    </a:cubicBezTo>
                    <a:cubicBezTo>
                      <a:pt x="15" y="84"/>
                      <a:pt x="15" y="84"/>
                      <a:pt x="15" y="84"/>
                    </a:cubicBezTo>
                    <a:lnTo>
                      <a:pt x="15" y="80"/>
                    </a:lnTo>
                    <a:close/>
                    <a:moveTo>
                      <a:pt x="89" y="82"/>
                    </a:moveTo>
                    <a:cubicBezTo>
                      <a:pt x="89" y="84"/>
                      <a:pt x="87" y="86"/>
                      <a:pt x="85" y="86"/>
                    </a:cubicBezTo>
                    <a:cubicBezTo>
                      <a:pt x="83" y="86"/>
                      <a:pt x="82" y="84"/>
                      <a:pt x="82" y="82"/>
                    </a:cubicBezTo>
                    <a:cubicBezTo>
                      <a:pt x="82" y="80"/>
                      <a:pt x="83" y="79"/>
                      <a:pt x="85" y="79"/>
                    </a:cubicBezTo>
                    <a:cubicBezTo>
                      <a:pt x="87" y="79"/>
                      <a:pt x="89" y="80"/>
                      <a:pt x="89" y="82"/>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8" name="Freeform 189"/>
              <p:cNvSpPr>
                <a:spLocks noEditPoints="1"/>
              </p:cNvSpPr>
              <p:nvPr userDrawn="1"/>
            </p:nvSpPr>
            <p:spPr bwMode="auto">
              <a:xfrm>
                <a:off x="1266" y="2064"/>
                <a:ext cx="170" cy="171"/>
              </a:xfrm>
              <a:custGeom>
                <a:avLst/>
                <a:gdLst>
                  <a:gd name="T0" fmla="*/ 0 w 101"/>
                  <a:gd name="T1" fmla="*/ 0 h 101"/>
                  <a:gd name="T2" fmla="*/ 0 w 101"/>
                  <a:gd name="T3" fmla="*/ 101 h 101"/>
                  <a:gd name="T4" fmla="*/ 101 w 101"/>
                  <a:gd name="T5" fmla="*/ 101 h 101"/>
                  <a:gd name="T6" fmla="*/ 101 w 101"/>
                  <a:gd name="T7" fmla="*/ 0 h 101"/>
                  <a:gd name="T8" fmla="*/ 0 w 101"/>
                  <a:gd name="T9" fmla="*/ 0 h 101"/>
                  <a:gd name="T10" fmla="*/ 96 w 101"/>
                  <a:gd name="T11" fmla="*/ 5 h 101"/>
                  <a:gd name="T12" fmla="*/ 96 w 101"/>
                  <a:gd name="T13" fmla="*/ 32 h 101"/>
                  <a:gd name="T14" fmla="*/ 5 w 101"/>
                  <a:gd name="T15" fmla="*/ 32 h 101"/>
                  <a:gd name="T16" fmla="*/ 5 w 101"/>
                  <a:gd name="T17" fmla="*/ 5 h 101"/>
                  <a:gd name="T18" fmla="*/ 96 w 101"/>
                  <a:gd name="T19" fmla="*/ 5 h 101"/>
                  <a:gd name="T20" fmla="*/ 96 w 101"/>
                  <a:gd name="T21" fmla="*/ 37 h 101"/>
                  <a:gd name="T22" fmla="*/ 96 w 101"/>
                  <a:gd name="T23" fmla="*/ 64 h 101"/>
                  <a:gd name="T24" fmla="*/ 5 w 101"/>
                  <a:gd name="T25" fmla="*/ 64 h 101"/>
                  <a:gd name="T26" fmla="*/ 5 w 101"/>
                  <a:gd name="T27" fmla="*/ 37 h 101"/>
                  <a:gd name="T28" fmla="*/ 96 w 101"/>
                  <a:gd name="T29" fmla="*/ 37 h 101"/>
                  <a:gd name="T30" fmla="*/ 5 w 101"/>
                  <a:gd name="T31" fmla="*/ 96 h 101"/>
                  <a:gd name="T32" fmla="*/ 5 w 101"/>
                  <a:gd name="T33" fmla="*/ 69 h 101"/>
                  <a:gd name="T34" fmla="*/ 96 w 101"/>
                  <a:gd name="T35" fmla="*/ 69 h 101"/>
                  <a:gd name="T36" fmla="*/ 96 w 101"/>
                  <a:gd name="T37" fmla="*/ 96 h 101"/>
                  <a:gd name="T38" fmla="*/ 5 w 101"/>
                  <a:gd name="T39" fmla="*/ 96 h 101"/>
                  <a:gd name="T40" fmla="*/ 53 w 101"/>
                  <a:gd name="T41" fmla="*/ 21 h 101"/>
                  <a:gd name="T42" fmla="*/ 15 w 101"/>
                  <a:gd name="T43" fmla="*/ 21 h 101"/>
                  <a:gd name="T44" fmla="*/ 15 w 101"/>
                  <a:gd name="T45" fmla="*/ 16 h 101"/>
                  <a:gd name="T46" fmla="*/ 53 w 101"/>
                  <a:gd name="T47" fmla="*/ 16 h 101"/>
                  <a:gd name="T48" fmla="*/ 53 w 101"/>
                  <a:gd name="T49" fmla="*/ 21 h 101"/>
                  <a:gd name="T50" fmla="*/ 82 w 101"/>
                  <a:gd name="T51" fmla="*/ 19 h 101"/>
                  <a:gd name="T52" fmla="*/ 86 w 101"/>
                  <a:gd name="T53" fmla="*/ 15 h 101"/>
                  <a:gd name="T54" fmla="*/ 89 w 101"/>
                  <a:gd name="T55" fmla="*/ 19 h 101"/>
                  <a:gd name="T56" fmla="*/ 86 w 101"/>
                  <a:gd name="T57" fmla="*/ 22 h 101"/>
                  <a:gd name="T58" fmla="*/ 82 w 101"/>
                  <a:gd name="T59" fmla="*/ 19 h 101"/>
                  <a:gd name="T60" fmla="*/ 15 w 101"/>
                  <a:gd name="T61" fmla="*/ 53 h 101"/>
                  <a:gd name="T62" fmla="*/ 15 w 101"/>
                  <a:gd name="T63" fmla="*/ 48 h 101"/>
                  <a:gd name="T64" fmla="*/ 53 w 101"/>
                  <a:gd name="T65" fmla="*/ 48 h 101"/>
                  <a:gd name="T66" fmla="*/ 53 w 101"/>
                  <a:gd name="T67" fmla="*/ 53 h 101"/>
                  <a:gd name="T68" fmla="*/ 15 w 101"/>
                  <a:gd name="T69" fmla="*/ 53 h 101"/>
                  <a:gd name="T70" fmla="*/ 82 w 101"/>
                  <a:gd name="T71" fmla="*/ 51 h 101"/>
                  <a:gd name="T72" fmla="*/ 86 w 101"/>
                  <a:gd name="T73" fmla="*/ 47 h 101"/>
                  <a:gd name="T74" fmla="*/ 89 w 101"/>
                  <a:gd name="T75" fmla="*/ 51 h 101"/>
                  <a:gd name="T76" fmla="*/ 86 w 101"/>
                  <a:gd name="T77" fmla="*/ 54 h 101"/>
                  <a:gd name="T78" fmla="*/ 82 w 101"/>
                  <a:gd name="T79" fmla="*/ 51 h 101"/>
                  <a:gd name="T80" fmla="*/ 15 w 101"/>
                  <a:gd name="T81" fmla="*/ 80 h 101"/>
                  <a:gd name="T82" fmla="*/ 53 w 101"/>
                  <a:gd name="T83" fmla="*/ 80 h 101"/>
                  <a:gd name="T84" fmla="*/ 53 w 101"/>
                  <a:gd name="T85" fmla="*/ 85 h 101"/>
                  <a:gd name="T86" fmla="*/ 15 w 101"/>
                  <a:gd name="T87" fmla="*/ 85 h 101"/>
                  <a:gd name="T88" fmla="*/ 15 w 101"/>
                  <a:gd name="T89" fmla="*/ 80 h 101"/>
                  <a:gd name="T90" fmla="*/ 89 w 101"/>
                  <a:gd name="T91" fmla="*/ 83 h 101"/>
                  <a:gd name="T92" fmla="*/ 86 w 101"/>
                  <a:gd name="T93" fmla="*/ 86 h 101"/>
                  <a:gd name="T94" fmla="*/ 82 w 101"/>
                  <a:gd name="T95" fmla="*/ 83 h 101"/>
                  <a:gd name="T96" fmla="*/ 86 w 101"/>
                  <a:gd name="T97" fmla="*/ 79 h 101"/>
                  <a:gd name="T98" fmla="*/ 89 w 101"/>
                  <a:gd name="T99" fmla="*/ 83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1" h="101">
                    <a:moveTo>
                      <a:pt x="0" y="0"/>
                    </a:moveTo>
                    <a:cubicBezTo>
                      <a:pt x="0" y="101"/>
                      <a:pt x="0" y="101"/>
                      <a:pt x="0" y="101"/>
                    </a:cubicBezTo>
                    <a:cubicBezTo>
                      <a:pt x="101" y="101"/>
                      <a:pt x="101" y="101"/>
                      <a:pt x="101" y="101"/>
                    </a:cubicBezTo>
                    <a:cubicBezTo>
                      <a:pt x="101" y="0"/>
                      <a:pt x="101" y="0"/>
                      <a:pt x="101" y="0"/>
                    </a:cubicBezTo>
                    <a:lnTo>
                      <a:pt x="0" y="0"/>
                    </a:lnTo>
                    <a:close/>
                    <a:moveTo>
                      <a:pt x="96" y="5"/>
                    </a:moveTo>
                    <a:cubicBezTo>
                      <a:pt x="96" y="32"/>
                      <a:pt x="96" y="32"/>
                      <a:pt x="96" y="32"/>
                    </a:cubicBezTo>
                    <a:cubicBezTo>
                      <a:pt x="5" y="32"/>
                      <a:pt x="5" y="32"/>
                      <a:pt x="5" y="32"/>
                    </a:cubicBezTo>
                    <a:cubicBezTo>
                      <a:pt x="5" y="5"/>
                      <a:pt x="5" y="5"/>
                      <a:pt x="5" y="5"/>
                    </a:cubicBezTo>
                    <a:lnTo>
                      <a:pt x="96" y="5"/>
                    </a:lnTo>
                    <a:close/>
                    <a:moveTo>
                      <a:pt x="96" y="37"/>
                    </a:moveTo>
                    <a:cubicBezTo>
                      <a:pt x="96" y="64"/>
                      <a:pt x="96" y="64"/>
                      <a:pt x="96" y="64"/>
                    </a:cubicBezTo>
                    <a:cubicBezTo>
                      <a:pt x="5" y="64"/>
                      <a:pt x="5" y="64"/>
                      <a:pt x="5" y="64"/>
                    </a:cubicBezTo>
                    <a:cubicBezTo>
                      <a:pt x="5" y="37"/>
                      <a:pt x="5" y="37"/>
                      <a:pt x="5" y="37"/>
                    </a:cubicBezTo>
                    <a:lnTo>
                      <a:pt x="96" y="37"/>
                    </a:lnTo>
                    <a:close/>
                    <a:moveTo>
                      <a:pt x="5" y="96"/>
                    </a:moveTo>
                    <a:cubicBezTo>
                      <a:pt x="5" y="69"/>
                      <a:pt x="5" y="69"/>
                      <a:pt x="5" y="69"/>
                    </a:cubicBezTo>
                    <a:cubicBezTo>
                      <a:pt x="96" y="69"/>
                      <a:pt x="96" y="69"/>
                      <a:pt x="96" y="69"/>
                    </a:cubicBezTo>
                    <a:cubicBezTo>
                      <a:pt x="96" y="96"/>
                      <a:pt x="96" y="96"/>
                      <a:pt x="96" y="96"/>
                    </a:cubicBezTo>
                    <a:lnTo>
                      <a:pt x="5" y="96"/>
                    </a:lnTo>
                    <a:close/>
                    <a:moveTo>
                      <a:pt x="53" y="21"/>
                    </a:moveTo>
                    <a:cubicBezTo>
                      <a:pt x="15" y="21"/>
                      <a:pt x="15" y="21"/>
                      <a:pt x="15" y="21"/>
                    </a:cubicBezTo>
                    <a:cubicBezTo>
                      <a:pt x="15" y="16"/>
                      <a:pt x="15" y="16"/>
                      <a:pt x="15" y="16"/>
                    </a:cubicBezTo>
                    <a:cubicBezTo>
                      <a:pt x="53" y="16"/>
                      <a:pt x="53" y="16"/>
                      <a:pt x="53" y="16"/>
                    </a:cubicBezTo>
                    <a:lnTo>
                      <a:pt x="53" y="21"/>
                    </a:lnTo>
                    <a:close/>
                    <a:moveTo>
                      <a:pt x="82" y="19"/>
                    </a:moveTo>
                    <a:cubicBezTo>
                      <a:pt x="82" y="17"/>
                      <a:pt x="84" y="15"/>
                      <a:pt x="86" y="15"/>
                    </a:cubicBezTo>
                    <a:cubicBezTo>
                      <a:pt x="88" y="15"/>
                      <a:pt x="89" y="17"/>
                      <a:pt x="89" y="19"/>
                    </a:cubicBezTo>
                    <a:cubicBezTo>
                      <a:pt x="89" y="20"/>
                      <a:pt x="88" y="22"/>
                      <a:pt x="86" y="22"/>
                    </a:cubicBezTo>
                    <a:cubicBezTo>
                      <a:pt x="84" y="22"/>
                      <a:pt x="82" y="20"/>
                      <a:pt x="82" y="19"/>
                    </a:cubicBezTo>
                    <a:close/>
                    <a:moveTo>
                      <a:pt x="15" y="53"/>
                    </a:moveTo>
                    <a:cubicBezTo>
                      <a:pt x="15" y="48"/>
                      <a:pt x="15" y="48"/>
                      <a:pt x="15" y="48"/>
                    </a:cubicBezTo>
                    <a:cubicBezTo>
                      <a:pt x="53" y="48"/>
                      <a:pt x="53" y="48"/>
                      <a:pt x="53" y="48"/>
                    </a:cubicBezTo>
                    <a:cubicBezTo>
                      <a:pt x="53" y="53"/>
                      <a:pt x="53" y="53"/>
                      <a:pt x="53" y="53"/>
                    </a:cubicBezTo>
                    <a:lnTo>
                      <a:pt x="15" y="53"/>
                    </a:lnTo>
                    <a:close/>
                    <a:moveTo>
                      <a:pt x="82" y="51"/>
                    </a:moveTo>
                    <a:cubicBezTo>
                      <a:pt x="82" y="49"/>
                      <a:pt x="84" y="47"/>
                      <a:pt x="86" y="47"/>
                    </a:cubicBezTo>
                    <a:cubicBezTo>
                      <a:pt x="88" y="47"/>
                      <a:pt x="89" y="49"/>
                      <a:pt x="89" y="51"/>
                    </a:cubicBezTo>
                    <a:cubicBezTo>
                      <a:pt x="89" y="52"/>
                      <a:pt x="88" y="54"/>
                      <a:pt x="86" y="54"/>
                    </a:cubicBezTo>
                    <a:cubicBezTo>
                      <a:pt x="84" y="54"/>
                      <a:pt x="82" y="52"/>
                      <a:pt x="82" y="51"/>
                    </a:cubicBezTo>
                    <a:close/>
                    <a:moveTo>
                      <a:pt x="15" y="80"/>
                    </a:moveTo>
                    <a:cubicBezTo>
                      <a:pt x="53" y="80"/>
                      <a:pt x="53" y="80"/>
                      <a:pt x="53" y="80"/>
                    </a:cubicBezTo>
                    <a:cubicBezTo>
                      <a:pt x="53" y="85"/>
                      <a:pt x="53" y="85"/>
                      <a:pt x="53" y="85"/>
                    </a:cubicBezTo>
                    <a:cubicBezTo>
                      <a:pt x="15" y="85"/>
                      <a:pt x="15" y="85"/>
                      <a:pt x="15" y="85"/>
                    </a:cubicBezTo>
                    <a:lnTo>
                      <a:pt x="15" y="80"/>
                    </a:lnTo>
                    <a:close/>
                    <a:moveTo>
                      <a:pt x="89" y="83"/>
                    </a:moveTo>
                    <a:cubicBezTo>
                      <a:pt x="89" y="84"/>
                      <a:pt x="88" y="86"/>
                      <a:pt x="86" y="86"/>
                    </a:cubicBezTo>
                    <a:cubicBezTo>
                      <a:pt x="84" y="86"/>
                      <a:pt x="82" y="84"/>
                      <a:pt x="82" y="83"/>
                    </a:cubicBezTo>
                    <a:cubicBezTo>
                      <a:pt x="82" y="81"/>
                      <a:pt x="84" y="79"/>
                      <a:pt x="86" y="79"/>
                    </a:cubicBezTo>
                    <a:cubicBezTo>
                      <a:pt x="88" y="79"/>
                      <a:pt x="89" y="81"/>
                      <a:pt x="89" y="83"/>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9" name="Freeform 190"/>
              <p:cNvSpPr>
                <a:spLocks noEditPoints="1"/>
              </p:cNvSpPr>
              <p:nvPr userDrawn="1"/>
            </p:nvSpPr>
            <p:spPr bwMode="auto">
              <a:xfrm>
                <a:off x="148" y="2490"/>
                <a:ext cx="170" cy="171"/>
              </a:xfrm>
              <a:custGeom>
                <a:avLst/>
                <a:gdLst>
                  <a:gd name="T0" fmla="*/ 0 w 101"/>
                  <a:gd name="T1" fmla="*/ 0 h 101"/>
                  <a:gd name="T2" fmla="*/ 0 w 101"/>
                  <a:gd name="T3" fmla="*/ 101 h 101"/>
                  <a:gd name="T4" fmla="*/ 101 w 101"/>
                  <a:gd name="T5" fmla="*/ 101 h 101"/>
                  <a:gd name="T6" fmla="*/ 101 w 101"/>
                  <a:gd name="T7" fmla="*/ 0 h 101"/>
                  <a:gd name="T8" fmla="*/ 0 w 101"/>
                  <a:gd name="T9" fmla="*/ 0 h 101"/>
                  <a:gd name="T10" fmla="*/ 96 w 101"/>
                  <a:gd name="T11" fmla="*/ 5 h 101"/>
                  <a:gd name="T12" fmla="*/ 96 w 101"/>
                  <a:gd name="T13" fmla="*/ 32 h 101"/>
                  <a:gd name="T14" fmla="*/ 5 w 101"/>
                  <a:gd name="T15" fmla="*/ 32 h 101"/>
                  <a:gd name="T16" fmla="*/ 5 w 101"/>
                  <a:gd name="T17" fmla="*/ 5 h 101"/>
                  <a:gd name="T18" fmla="*/ 96 w 101"/>
                  <a:gd name="T19" fmla="*/ 5 h 101"/>
                  <a:gd name="T20" fmla="*/ 96 w 101"/>
                  <a:gd name="T21" fmla="*/ 37 h 101"/>
                  <a:gd name="T22" fmla="*/ 96 w 101"/>
                  <a:gd name="T23" fmla="*/ 64 h 101"/>
                  <a:gd name="T24" fmla="*/ 5 w 101"/>
                  <a:gd name="T25" fmla="*/ 64 h 101"/>
                  <a:gd name="T26" fmla="*/ 5 w 101"/>
                  <a:gd name="T27" fmla="*/ 37 h 101"/>
                  <a:gd name="T28" fmla="*/ 96 w 101"/>
                  <a:gd name="T29" fmla="*/ 37 h 101"/>
                  <a:gd name="T30" fmla="*/ 5 w 101"/>
                  <a:gd name="T31" fmla="*/ 96 h 101"/>
                  <a:gd name="T32" fmla="*/ 5 w 101"/>
                  <a:gd name="T33" fmla="*/ 69 h 101"/>
                  <a:gd name="T34" fmla="*/ 96 w 101"/>
                  <a:gd name="T35" fmla="*/ 69 h 101"/>
                  <a:gd name="T36" fmla="*/ 96 w 101"/>
                  <a:gd name="T37" fmla="*/ 96 h 101"/>
                  <a:gd name="T38" fmla="*/ 5 w 101"/>
                  <a:gd name="T39" fmla="*/ 96 h 101"/>
                  <a:gd name="T40" fmla="*/ 53 w 101"/>
                  <a:gd name="T41" fmla="*/ 21 h 101"/>
                  <a:gd name="T42" fmla="*/ 15 w 101"/>
                  <a:gd name="T43" fmla="*/ 21 h 101"/>
                  <a:gd name="T44" fmla="*/ 15 w 101"/>
                  <a:gd name="T45" fmla="*/ 16 h 101"/>
                  <a:gd name="T46" fmla="*/ 53 w 101"/>
                  <a:gd name="T47" fmla="*/ 16 h 101"/>
                  <a:gd name="T48" fmla="*/ 53 w 101"/>
                  <a:gd name="T49" fmla="*/ 21 h 101"/>
                  <a:gd name="T50" fmla="*/ 82 w 101"/>
                  <a:gd name="T51" fmla="*/ 18 h 101"/>
                  <a:gd name="T52" fmla="*/ 86 w 101"/>
                  <a:gd name="T53" fmla="*/ 15 h 101"/>
                  <a:gd name="T54" fmla="*/ 89 w 101"/>
                  <a:gd name="T55" fmla="*/ 18 h 101"/>
                  <a:gd name="T56" fmla="*/ 86 w 101"/>
                  <a:gd name="T57" fmla="*/ 22 h 101"/>
                  <a:gd name="T58" fmla="*/ 82 w 101"/>
                  <a:gd name="T59" fmla="*/ 18 h 101"/>
                  <a:gd name="T60" fmla="*/ 15 w 101"/>
                  <a:gd name="T61" fmla="*/ 53 h 101"/>
                  <a:gd name="T62" fmla="*/ 15 w 101"/>
                  <a:gd name="T63" fmla="*/ 48 h 101"/>
                  <a:gd name="T64" fmla="*/ 53 w 101"/>
                  <a:gd name="T65" fmla="*/ 48 h 101"/>
                  <a:gd name="T66" fmla="*/ 53 w 101"/>
                  <a:gd name="T67" fmla="*/ 53 h 101"/>
                  <a:gd name="T68" fmla="*/ 15 w 101"/>
                  <a:gd name="T69" fmla="*/ 53 h 101"/>
                  <a:gd name="T70" fmla="*/ 82 w 101"/>
                  <a:gd name="T71" fmla="*/ 50 h 101"/>
                  <a:gd name="T72" fmla="*/ 86 w 101"/>
                  <a:gd name="T73" fmla="*/ 47 h 101"/>
                  <a:gd name="T74" fmla="*/ 89 w 101"/>
                  <a:gd name="T75" fmla="*/ 50 h 101"/>
                  <a:gd name="T76" fmla="*/ 86 w 101"/>
                  <a:gd name="T77" fmla="*/ 54 h 101"/>
                  <a:gd name="T78" fmla="*/ 82 w 101"/>
                  <a:gd name="T79" fmla="*/ 50 h 101"/>
                  <a:gd name="T80" fmla="*/ 15 w 101"/>
                  <a:gd name="T81" fmla="*/ 80 h 101"/>
                  <a:gd name="T82" fmla="*/ 53 w 101"/>
                  <a:gd name="T83" fmla="*/ 80 h 101"/>
                  <a:gd name="T84" fmla="*/ 53 w 101"/>
                  <a:gd name="T85" fmla="*/ 85 h 101"/>
                  <a:gd name="T86" fmla="*/ 15 w 101"/>
                  <a:gd name="T87" fmla="*/ 85 h 101"/>
                  <a:gd name="T88" fmla="*/ 15 w 101"/>
                  <a:gd name="T89" fmla="*/ 80 h 101"/>
                  <a:gd name="T90" fmla="*/ 89 w 101"/>
                  <a:gd name="T91" fmla="*/ 82 h 101"/>
                  <a:gd name="T92" fmla="*/ 86 w 101"/>
                  <a:gd name="T93" fmla="*/ 86 h 101"/>
                  <a:gd name="T94" fmla="*/ 82 w 101"/>
                  <a:gd name="T95" fmla="*/ 82 h 101"/>
                  <a:gd name="T96" fmla="*/ 86 w 101"/>
                  <a:gd name="T97" fmla="*/ 79 h 101"/>
                  <a:gd name="T98" fmla="*/ 89 w 101"/>
                  <a:gd name="T99" fmla="*/ 82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1" h="101">
                    <a:moveTo>
                      <a:pt x="0" y="0"/>
                    </a:moveTo>
                    <a:cubicBezTo>
                      <a:pt x="0" y="101"/>
                      <a:pt x="0" y="101"/>
                      <a:pt x="0" y="101"/>
                    </a:cubicBezTo>
                    <a:cubicBezTo>
                      <a:pt x="101" y="101"/>
                      <a:pt x="101" y="101"/>
                      <a:pt x="101" y="101"/>
                    </a:cubicBezTo>
                    <a:cubicBezTo>
                      <a:pt x="101" y="0"/>
                      <a:pt x="101" y="0"/>
                      <a:pt x="101" y="0"/>
                    </a:cubicBezTo>
                    <a:lnTo>
                      <a:pt x="0" y="0"/>
                    </a:lnTo>
                    <a:close/>
                    <a:moveTo>
                      <a:pt x="96" y="5"/>
                    </a:moveTo>
                    <a:cubicBezTo>
                      <a:pt x="96" y="32"/>
                      <a:pt x="96" y="32"/>
                      <a:pt x="96" y="32"/>
                    </a:cubicBezTo>
                    <a:cubicBezTo>
                      <a:pt x="5" y="32"/>
                      <a:pt x="5" y="32"/>
                      <a:pt x="5" y="32"/>
                    </a:cubicBezTo>
                    <a:cubicBezTo>
                      <a:pt x="5" y="5"/>
                      <a:pt x="5" y="5"/>
                      <a:pt x="5" y="5"/>
                    </a:cubicBezTo>
                    <a:lnTo>
                      <a:pt x="96" y="5"/>
                    </a:lnTo>
                    <a:close/>
                    <a:moveTo>
                      <a:pt x="96" y="37"/>
                    </a:moveTo>
                    <a:cubicBezTo>
                      <a:pt x="96" y="64"/>
                      <a:pt x="96" y="64"/>
                      <a:pt x="96" y="64"/>
                    </a:cubicBezTo>
                    <a:cubicBezTo>
                      <a:pt x="5" y="64"/>
                      <a:pt x="5" y="64"/>
                      <a:pt x="5" y="64"/>
                    </a:cubicBezTo>
                    <a:cubicBezTo>
                      <a:pt x="5" y="37"/>
                      <a:pt x="5" y="37"/>
                      <a:pt x="5" y="37"/>
                    </a:cubicBezTo>
                    <a:lnTo>
                      <a:pt x="96" y="37"/>
                    </a:lnTo>
                    <a:close/>
                    <a:moveTo>
                      <a:pt x="5" y="96"/>
                    </a:moveTo>
                    <a:cubicBezTo>
                      <a:pt x="5" y="69"/>
                      <a:pt x="5" y="69"/>
                      <a:pt x="5" y="69"/>
                    </a:cubicBezTo>
                    <a:cubicBezTo>
                      <a:pt x="96" y="69"/>
                      <a:pt x="96" y="69"/>
                      <a:pt x="96" y="69"/>
                    </a:cubicBezTo>
                    <a:cubicBezTo>
                      <a:pt x="96" y="96"/>
                      <a:pt x="96" y="96"/>
                      <a:pt x="96" y="96"/>
                    </a:cubicBezTo>
                    <a:lnTo>
                      <a:pt x="5" y="96"/>
                    </a:lnTo>
                    <a:close/>
                    <a:moveTo>
                      <a:pt x="53" y="21"/>
                    </a:moveTo>
                    <a:cubicBezTo>
                      <a:pt x="15" y="21"/>
                      <a:pt x="15" y="21"/>
                      <a:pt x="15" y="21"/>
                    </a:cubicBezTo>
                    <a:cubicBezTo>
                      <a:pt x="15" y="16"/>
                      <a:pt x="15" y="16"/>
                      <a:pt x="15" y="16"/>
                    </a:cubicBezTo>
                    <a:cubicBezTo>
                      <a:pt x="53" y="16"/>
                      <a:pt x="53" y="16"/>
                      <a:pt x="53" y="16"/>
                    </a:cubicBezTo>
                    <a:lnTo>
                      <a:pt x="53" y="21"/>
                    </a:lnTo>
                    <a:close/>
                    <a:moveTo>
                      <a:pt x="82" y="18"/>
                    </a:moveTo>
                    <a:cubicBezTo>
                      <a:pt x="82" y="17"/>
                      <a:pt x="84" y="15"/>
                      <a:pt x="86" y="15"/>
                    </a:cubicBezTo>
                    <a:cubicBezTo>
                      <a:pt x="87" y="15"/>
                      <a:pt x="89" y="17"/>
                      <a:pt x="89" y="18"/>
                    </a:cubicBezTo>
                    <a:cubicBezTo>
                      <a:pt x="89" y="20"/>
                      <a:pt x="87" y="22"/>
                      <a:pt x="86" y="22"/>
                    </a:cubicBezTo>
                    <a:cubicBezTo>
                      <a:pt x="84" y="22"/>
                      <a:pt x="82" y="20"/>
                      <a:pt x="82" y="18"/>
                    </a:cubicBezTo>
                    <a:close/>
                    <a:moveTo>
                      <a:pt x="15" y="53"/>
                    </a:moveTo>
                    <a:cubicBezTo>
                      <a:pt x="15" y="48"/>
                      <a:pt x="15" y="48"/>
                      <a:pt x="15" y="48"/>
                    </a:cubicBezTo>
                    <a:cubicBezTo>
                      <a:pt x="53" y="48"/>
                      <a:pt x="53" y="48"/>
                      <a:pt x="53" y="48"/>
                    </a:cubicBezTo>
                    <a:cubicBezTo>
                      <a:pt x="53" y="53"/>
                      <a:pt x="53" y="53"/>
                      <a:pt x="53" y="53"/>
                    </a:cubicBezTo>
                    <a:lnTo>
                      <a:pt x="15" y="53"/>
                    </a:lnTo>
                    <a:close/>
                    <a:moveTo>
                      <a:pt x="82" y="50"/>
                    </a:moveTo>
                    <a:cubicBezTo>
                      <a:pt x="82" y="49"/>
                      <a:pt x="84" y="47"/>
                      <a:pt x="86" y="47"/>
                    </a:cubicBezTo>
                    <a:cubicBezTo>
                      <a:pt x="87" y="47"/>
                      <a:pt x="89" y="49"/>
                      <a:pt x="89" y="50"/>
                    </a:cubicBezTo>
                    <a:cubicBezTo>
                      <a:pt x="89" y="52"/>
                      <a:pt x="87" y="54"/>
                      <a:pt x="86" y="54"/>
                    </a:cubicBezTo>
                    <a:cubicBezTo>
                      <a:pt x="84" y="54"/>
                      <a:pt x="82" y="52"/>
                      <a:pt x="82" y="50"/>
                    </a:cubicBezTo>
                    <a:close/>
                    <a:moveTo>
                      <a:pt x="15" y="80"/>
                    </a:moveTo>
                    <a:cubicBezTo>
                      <a:pt x="53" y="80"/>
                      <a:pt x="53" y="80"/>
                      <a:pt x="53" y="80"/>
                    </a:cubicBezTo>
                    <a:cubicBezTo>
                      <a:pt x="53" y="85"/>
                      <a:pt x="53" y="85"/>
                      <a:pt x="53" y="85"/>
                    </a:cubicBezTo>
                    <a:cubicBezTo>
                      <a:pt x="15" y="85"/>
                      <a:pt x="15" y="85"/>
                      <a:pt x="15" y="85"/>
                    </a:cubicBezTo>
                    <a:lnTo>
                      <a:pt x="15" y="80"/>
                    </a:lnTo>
                    <a:close/>
                    <a:moveTo>
                      <a:pt x="89" y="82"/>
                    </a:moveTo>
                    <a:cubicBezTo>
                      <a:pt x="89" y="84"/>
                      <a:pt x="87" y="86"/>
                      <a:pt x="86" y="86"/>
                    </a:cubicBezTo>
                    <a:cubicBezTo>
                      <a:pt x="84" y="86"/>
                      <a:pt x="82" y="84"/>
                      <a:pt x="82" y="82"/>
                    </a:cubicBezTo>
                    <a:cubicBezTo>
                      <a:pt x="82" y="81"/>
                      <a:pt x="84" y="79"/>
                      <a:pt x="86" y="79"/>
                    </a:cubicBezTo>
                    <a:cubicBezTo>
                      <a:pt x="87" y="79"/>
                      <a:pt x="89" y="81"/>
                      <a:pt x="89" y="82"/>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0" name="Freeform 191"/>
              <p:cNvSpPr>
                <a:spLocks/>
              </p:cNvSpPr>
              <p:nvPr userDrawn="1"/>
            </p:nvSpPr>
            <p:spPr bwMode="auto">
              <a:xfrm>
                <a:off x="217" y="423"/>
                <a:ext cx="147" cy="45"/>
              </a:xfrm>
              <a:custGeom>
                <a:avLst/>
                <a:gdLst>
                  <a:gd name="T0" fmla="*/ 0 w 87"/>
                  <a:gd name="T1" fmla="*/ 9 h 27"/>
                  <a:gd name="T2" fmla="*/ 0 w 87"/>
                  <a:gd name="T3" fmla="*/ 27 h 27"/>
                  <a:gd name="T4" fmla="*/ 87 w 87"/>
                  <a:gd name="T5" fmla="*/ 27 h 27"/>
                  <a:gd name="T6" fmla="*/ 87 w 87"/>
                  <a:gd name="T7" fmla="*/ 9 h 27"/>
                  <a:gd name="T8" fmla="*/ 0 w 87"/>
                  <a:gd name="T9" fmla="*/ 9 h 27"/>
                </a:gdLst>
                <a:ahLst/>
                <a:cxnLst>
                  <a:cxn ang="0">
                    <a:pos x="T0" y="T1"/>
                  </a:cxn>
                  <a:cxn ang="0">
                    <a:pos x="T2" y="T3"/>
                  </a:cxn>
                  <a:cxn ang="0">
                    <a:pos x="T4" y="T5"/>
                  </a:cxn>
                  <a:cxn ang="0">
                    <a:pos x="T6" y="T7"/>
                  </a:cxn>
                  <a:cxn ang="0">
                    <a:pos x="T8" y="T9"/>
                  </a:cxn>
                </a:cxnLst>
                <a:rect l="0" t="0" r="r" b="b"/>
                <a:pathLst>
                  <a:path w="87" h="27">
                    <a:moveTo>
                      <a:pt x="0" y="9"/>
                    </a:moveTo>
                    <a:cubicBezTo>
                      <a:pt x="0" y="27"/>
                      <a:pt x="0" y="27"/>
                      <a:pt x="0" y="27"/>
                    </a:cubicBezTo>
                    <a:cubicBezTo>
                      <a:pt x="87" y="27"/>
                      <a:pt x="87" y="27"/>
                      <a:pt x="87" y="27"/>
                    </a:cubicBezTo>
                    <a:cubicBezTo>
                      <a:pt x="87" y="9"/>
                      <a:pt x="87" y="9"/>
                      <a:pt x="87" y="9"/>
                    </a:cubicBezTo>
                    <a:cubicBezTo>
                      <a:pt x="55" y="0"/>
                      <a:pt x="29" y="0"/>
                      <a:pt x="0" y="9"/>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1" name="Rectangle 192"/>
              <p:cNvSpPr>
                <a:spLocks noChangeArrowheads="1"/>
              </p:cNvSpPr>
              <p:nvPr userDrawn="1"/>
            </p:nvSpPr>
            <p:spPr bwMode="auto">
              <a:xfrm>
                <a:off x="217" y="482"/>
                <a:ext cx="147" cy="32"/>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2" name="Freeform 193"/>
              <p:cNvSpPr>
                <a:spLocks/>
              </p:cNvSpPr>
              <p:nvPr userDrawn="1"/>
            </p:nvSpPr>
            <p:spPr bwMode="auto">
              <a:xfrm>
                <a:off x="217" y="527"/>
                <a:ext cx="147" cy="46"/>
              </a:xfrm>
              <a:custGeom>
                <a:avLst/>
                <a:gdLst>
                  <a:gd name="T0" fmla="*/ 0 w 87"/>
                  <a:gd name="T1" fmla="*/ 17 h 27"/>
                  <a:gd name="T2" fmla="*/ 87 w 87"/>
                  <a:gd name="T3" fmla="*/ 17 h 27"/>
                  <a:gd name="T4" fmla="*/ 87 w 87"/>
                  <a:gd name="T5" fmla="*/ 0 h 27"/>
                  <a:gd name="T6" fmla="*/ 0 w 87"/>
                  <a:gd name="T7" fmla="*/ 0 h 27"/>
                  <a:gd name="T8" fmla="*/ 0 w 87"/>
                  <a:gd name="T9" fmla="*/ 17 h 27"/>
                </a:gdLst>
                <a:ahLst/>
                <a:cxnLst>
                  <a:cxn ang="0">
                    <a:pos x="T0" y="T1"/>
                  </a:cxn>
                  <a:cxn ang="0">
                    <a:pos x="T2" y="T3"/>
                  </a:cxn>
                  <a:cxn ang="0">
                    <a:pos x="T4" y="T5"/>
                  </a:cxn>
                  <a:cxn ang="0">
                    <a:pos x="T6" y="T7"/>
                  </a:cxn>
                  <a:cxn ang="0">
                    <a:pos x="T8" y="T9"/>
                  </a:cxn>
                </a:cxnLst>
                <a:rect l="0" t="0" r="r" b="b"/>
                <a:pathLst>
                  <a:path w="87" h="27">
                    <a:moveTo>
                      <a:pt x="0" y="17"/>
                    </a:moveTo>
                    <a:cubicBezTo>
                      <a:pt x="32" y="27"/>
                      <a:pt x="58" y="26"/>
                      <a:pt x="87" y="17"/>
                    </a:cubicBezTo>
                    <a:cubicBezTo>
                      <a:pt x="87" y="0"/>
                      <a:pt x="87" y="0"/>
                      <a:pt x="87" y="0"/>
                    </a:cubicBezTo>
                    <a:cubicBezTo>
                      <a:pt x="0" y="0"/>
                      <a:pt x="0" y="0"/>
                      <a:pt x="0" y="0"/>
                    </a:cubicBezTo>
                    <a:lnTo>
                      <a:pt x="0" y="17"/>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3" name="Freeform 194"/>
              <p:cNvSpPr>
                <a:spLocks/>
              </p:cNvSpPr>
              <p:nvPr userDrawn="1"/>
            </p:nvSpPr>
            <p:spPr bwMode="auto">
              <a:xfrm>
                <a:off x="499" y="1312"/>
                <a:ext cx="147" cy="44"/>
              </a:xfrm>
              <a:custGeom>
                <a:avLst/>
                <a:gdLst>
                  <a:gd name="T0" fmla="*/ 0 w 87"/>
                  <a:gd name="T1" fmla="*/ 9 h 26"/>
                  <a:gd name="T2" fmla="*/ 0 w 87"/>
                  <a:gd name="T3" fmla="*/ 26 h 26"/>
                  <a:gd name="T4" fmla="*/ 87 w 87"/>
                  <a:gd name="T5" fmla="*/ 26 h 26"/>
                  <a:gd name="T6" fmla="*/ 87 w 87"/>
                  <a:gd name="T7" fmla="*/ 9 h 26"/>
                  <a:gd name="T8" fmla="*/ 0 w 87"/>
                  <a:gd name="T9" fmla="*/ 9 h 26"/>
                </a:gdLst>
                <a:ahLst/>
                <a:cxnLst>
                  <a:cxn ang="0">
                    <a:pos x="T0" y="T1"/>
                  </a:cxn>
                  <a:cxn ang="0">
                    <a:pos x="T2" y="T3"/>
                  </a:cxn>
                  <a:cxn ang="0">
                    <a:pos x="T4" y="T5"/>
                  </a:cxn>
                  <a:cxn ang="0">
                    <a:pos x="T6" y="T7"/>
                  </a:cxn>
                  <a:cxn ang="0">
                    <a:pos x="T8" y="T9"/>
                  </a:cxn>
                </a:cxnLst>
                <a:rect l="0" t="0" r="r" b="b"/>
                <a:pathLst>
                  <a:path w="87" h="26">
                    <a:moveTo>
                      <a:pt x="0" y="9"/>
                    </a:moveTo>
                    <a:cubicBezTo>
                      <a:pt x="0" y="26"/>
                      <a:pt x="0" y="26"/>
                      <a:pt x="0" y="26"/>
                    </a:cubicBezTo>
                    <a:cubicBezTo>
                      <a:pt x="87" y="26"/>
                      <a:pt x="87" y="26"/>
                      <a:pt x="87" y="26"/>
                    </a:cubicBezTo>
                    <a:cubicBezTo>
                      <a:pt x="87" y="9"/>
                      <a:pt x="87" y="9"/>
                      <a:pt x="87" y="9"/>
                    </a:cubicBezTo>
                    <a:cubicBezTo>
                      <a:pt x="55" y="0"/>
                      <a:pt x="29" y="0"/>
                      <a:pt x="0" y="9"/>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4" name="Rectangle 195"/>
              <p:cNvSpPr>
                <a:spLocks noChangeArrowheads="1"/>
              </p:cNvSpPr>
              <p:nvPr userDrawn="1"/>
            </p:nvSpPr>
            <p:spPr bwMode="auto">
              <a:xfrm>
                <a:off x="499" y="1369"/>
                <a:ext cx="147" cy="34"/>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5" name="Freeform 196"/>
              <p:cNvSpPr>
                <a:spLocks/>
              </p:cNvSpPr>
              <p:nvPr userDrawn="1"/>
            </p:nvSpPr>
            <p:spPr bwMode="auto">
              <a:xfrm>
                <a:off x="499" y="1417"/>
                <a:ext cx="147" cy="44"/>
              </a:xfrm>
              <a:custGeom>
                <a:avLst/>
                <a:gdLst>
                  <a:gd name="T0" fmla="*/ 0 w 87"/>
                  <a:gd name="T1" fmla="*/ 17 h 26"/>
                  <a:gd name="T2" fmla="*/ 87 w 87"/>
                  <a:gd name="T3" fmla="*/ 17 h 26"/>
                  <a:gd name="T4" fmla="*/ 87 w 87"/>
                  <a:gd name="T5" fmla="*/ 0 h 26"/>
                  <a:gd name="T6" fmla="*/ 0 w 87"/>
                  <a:gd name="T7" fmla="*/ 0 h 26"/>
                  <a:gd name="T8" fmla="*/ 0 w 87"/>
                  <a:gd name="T9" fmla="*/ 17 h 26"/>
                </a:gdLst>
                <a:ahLst/>
                <a:cxnLst>
                  <a:cxn ang="0">
                    <a:pos x="T0" y="T1"/>
                  </a:cxn>
                  <a:cxn ang="0">
                    <a:pos x="T2" y="T3"/>
                  </a:cxn>
                  <a:cxn ang="0">
                    <a:pos x="T4" y="T5"/>
                  </a:cxn>
                  <a:cxn ang="0">
                    <a:pos x="T6" y="T7"/>
                  </a:cxn>
                  <a:cxn ang="0">
                    <a:pos x="T8" y="T9"/>
                  </a:cxn>
                </a:cxnLst>
                <a:rect l="0" t="0" r="r" b="b"/>
                <a:pathLst>
                  <a:path w="87" h="26">
                    <a:moveTo>
                      <a:pt x="0" y="17"/>
                    </a:moveTo>
                    <a:cubicBezTo>
                      <a:pt x="32" y="26"/>
                      <a:pt x="58" y="26"/>
                      <a:pt x="87" y="17"/>
                    </a:cubicBezTo>
                    <a:cubicBezTo>
                      <a:pt x="87" y="0"/>
                      <a:pt x="87" y="0"/>
                      <a:pt x="87" y="0"/>
                    </a:cubicBezTo>
                    <a:cubicBezTo>
                      <a:pt x="0" y="0"/>
                      <a:pt x="0" y="0"/>
                      <a:pt x="0" y="0"/>
                    </a:cubicBezTo>
                    <a:lnTo>
                      <a:pt x="0" y="17"/>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6" name="Freeform 197"/>
              <p:cNvSpPr>
                <a:spLocks noEditPoints="1"/>
              </p:cNvSpPr>
              <p:nvPr userDrawn="1"/>
            </p:nvSpPr>
            <p:spPr bwMode="auto">
              <a:xfrm>
                <a:off x="543" y="1778"/>
                <a:ext cx="164" cy="164"/>
              </a:xfrm>
              <a:custGeom>
                <a:avLst/>
                <a:gdLst>
                  <a:gd name="T0" fmla="*/ 87 w 97"/>
                  <a:gd name="T1" fmla="*/ 0 h 97"/>
                  <a:gd name="T2" fmla="*/ 10 w 97"/>
                  <a:gd name="T3" fmla="*/ 0 h 97"/>
                  <a:gd name="T4" fmla="*/ 0 w 97"/>
                  <a:gd name="T5" fmla="*/ 10 h 97"/>
                  <a:gd name="T6" fmla="*/ 0 w 97"/>
                  <a:gd name="T7" fmla="*/ 87 h 97"/>
                  <a:gd name="T8" fmla="*/ 10 w 97"/>
                  <a:gd name="T9" fmla="*/ 97 h 97"/>
                  <a:gd name="T10" fmla="*/ 87 w 97"/>
                  <a:gd name="T11" fmla="*/ 97 h 97"/>
                  <a:gd name="T12" fmla="*/ 97 w 97"/>
                  <a:gd name="T13" fmla="*/ 87 h 97"/>
                  <a:gd name="T14" fmla="*/ 97 w 97"/>
                  <a:gd name="T15" fmla="*/ 10 h 97"/>
                  <a:gd name="T16" fmla="*/ 87 w 97"/>
                  <a:gd name="T17" fmla="*/ 0 h 97"/>
                  <a:gd name="T18" fmla="*/ 92 w 97"/>
                  <a:gd name="T19" fmla="*/ 87 h 97"/>
                  <a:gd name="T20" fmla="*/ 87 w 97"/>
                  <a:gd name="T21" fmla="*/ 93 h 97"/>
                  <a:gd name="T22" fmla="*/ 10 w 97"/>
                  <a:gd name="T23" fmla="*/ 93 h 97"/>
                  <a:gd name="T24" fmla="*/ 4 w 97"/>
                  <a:gd name="T25" fmla="*/ 87 h 97"/>
                  <a:gd name="T26" fmla="*/ 4 w 97"/>
                  <a:gd name="T27" fmla="*/ 77 h 97"/>
                  <a:gd name="T28" fmla="*/ 92 w 97"/>
                  <a:gd name="T29" fmla="*/ 77 h 97"/>
                  <a:gd name="T30" fmla="*/ 92 w 97"/>
                  <a:gd name="T31" fmla="*/ 87 h 97"/>
                  <a:gd name="T32" fmla="*/ 92 w 97"/>
                  <a:gd name="T33" fmla="*/ 21 h 97"/>
                  <a:gd name="T34" fmla="*/ 4 w 97"/>
                  <a:gd name="T35" fmla="*/ 21 h 97"/>
                  <a:gd name="T36" fmla="*/ 4 w 97"/>
                  <a:gd name="T37" fmla="*/ 10 h 97"/>
                  <a:gd name="T38" fmla="*/ 10 w 97"/>
                  <a:gd name="T39" fmla="*/ 5 h 97"/>
                  <a:gd name="T40" fmla="*/ 87 w 97"/>
                  <a:gd name="T41" fmla="*/ 5 h 97"/>
                  <a:gd name="T42" fmla="*/ 92 w 97"/>
                  <a:gd name="T43" fmla="*/ 10 h 97"/>
                  <a:gd name="T44" fmla="*/ 92 w 97"/>
                  <a:gd name="T45" fmla="*/ 21 h 97"/>
                  <a:gd name="T46" fmla="*/ 44 w 97"/>
                  <a:gd name="T47" fmla="*/ 85 h 97"/>
                  <a:gd name="T48" fmla="*/ 48 w 97"/>
                  <a:gd name="T49" fmla="*/ 81 h 97"/>
                  <a:gd name="T50" fmla="*/ 52 w 97"/>
                  <a:gd name="T51" fmla="*/ 85 h 97"/>
                  <a:gd name="T52" fmla="*/ 48 w 97"/>
                  <a:gd name="T53" fmla="*/ 89 h 97"/>
                  <a:gd name="T54" fmla="*/ 44 w 97"/>
                  <a:gd name="T55" fmla="*/ 85 h 97"/>
                  <a:gd name="T56" fmla="*/ 50 w 97"/>
                  <a:gd name="T57" fmla="*/ 13 h 97"/>
                  <a:gd name="T58" fmla="*/ 48 w 97"/>
                  <a:gd name="T59" fmla="*/ 15 h 97"/>
                  <a:gd name="T60" fmla="*/ 46 w 97"/>
                  <a:gd name="T61" fmla="*/ 13 h 97"/>
                  <a:gd name="T62" fmla="*/ 48 w 97"/>
                  <a:gd name="T63" fmla="*/ 11 h 97"/>
                  <a:gd name="T64" fmla="*/ 50 w 97"/>
                  <a:gd name="T65" fmla="*/ 13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7" h="97">
                    <a:moveTo>
                      <a:pt x="87" y="0"/>
                    </a:moveTo>
                    <a:cubicBezTo>
                      <a:pt x="10" y="0"/>
                      <a:pt x="10" y="0"/>
                      <a:pt x="10" y="0"/>
                    </a:cubicBezTo>
                    <a:cubicBezTo>
                      <a:pt x="4" y="0"/>
                      <a:pt x="0" y="5"/>
                      <a:pt x="0" y="10"/>
                    </a:cubicBezTo>
                    <a:cubicBezTo>
                      <a:pt x="0" y="87"/>
                      <a:pt x="0" y="87"/>
                      <a:pt x="0" y="87"/>
                    </a:cubicBezTo>
                    <a:cubicBezTo>
                      <a:pt x="0" y="93"/>
                      <a:pt x="4" y="97"/>
                      <a:pt x="10" y="97"/>
                    </a:cubicBezTo>
                    <a:cubicBezTo>
                      <a:pt x="87" y="97"/>
                      <a:pt x="87" y="97"/>
                      <a:pt x="87" y="97"/>
                    </a:cubicBezTo>
                    <a:cubicBezTo>
                      <a:pt x="92" y="97"/>
                      <a:pt x="97" y="93"/>
                      <a:pt x="97" y="87"/>
                    </a:cubicBezTo>
                    <a:cubicBezTo>
                      <a:pt x="97" y="10"/>
                      <a:pt x="97" y="10"/>
                      <a:pt x="97" y="10"/>
                    </a:cubicBezTo>
                    <a:cubicBezTo>
                      <a:pt x="97" y="5"/>
                      <a:pt x="92" y="0"/>
                      <a:pt x="87" y="0"/>
                    </a:cubicBezTo>
                    <a:close/>
                    <a:moveTo>
                      <a:pt x="92" y="87"/>
                    </a:moveTo>
                    <a:cubicBezTo>
                      <a:pt x="92" y="91"/>
                      <a:pt x="90" y="93"/>
                      <a:pt x="87" y="93"/>
                    </a:cubicBezTo>
                    <a:cubicBezTo>
                      <a:pt x="10" y="93"/>
                      <a:pt x="10" y="93"/>
                      <a:pt x="10" y="93"/>
                    </a:cubicBezTo>
                    <a:cubicBezTo>
                      <a:pt x="6" y="93"/>
                      <a:pt x="4" y="91"/>
                      <a:pt x="4" y="87"/>
                    </a:cubicBezTo>
                    <a:cubicBezTo>
                      <a:pt x="4" y="77"/>
                      <a:pt x="4" y="77"/>
                      <a:pt x="4" y="77"/>
                    </a:cubicBezTo>
                    <a:cubicBezTo>
                      <a:pt x="92" y="77"/>
                      <a:pt x="92" y="77"/>
                      <a:pt x="92" y="77"/>
                    </a:cubicBezTo>
                    <a:lnTo>
                      <a:pt x="92" y="87"/>
                    </a:lnTo>
                    <a:close/>
                    <a:moveTo>
                      <a:pt x="92" y="21"/>
                    </a:moveTo>
                    <a:cubicBezTo>
                      <a:pt x="4" y="21"/>
                      <a:pt x="4" y="21"/>
                      <a:pt x="4" y="21"/>
                    </a:cubicBezTo>
                    <a:cubicBezTo>
                      <a:pt x="4" y="10"/>
                      <a:pt x="4" y="10"/>
                      <a:pt x="4" y="10"/>
                    </a:cubicBezTo>
                    <a:cubicBezTo>
                      <a:pt x="4" y="7"/>
                      <a:pt x="6" y="5"/>
                      <a:pt x="10" y="5"/>
                    </a:cubicBezTo>
                    <a:cubicBezTo>
                      <a:pt x="87" y="5"/>
                      <a:pt x="87" y="5"/>
                      <a:pt x="87" y="5"/>
                    </a:cubicBezTo>
                    <a:cubicBezTo>
                      <a:pt x="90" y="5"/>
                      <a:pt x="92" y="7"/>
                      <a:pt x="92" y="10"/>
                    </a:cubicBezTo>
                    <a:lnTo>
                      <a:pt x="92" y="21"/>
                    </a:lnTo>
                    <a:close/>
                    <a:moveTo>
                      <a:pt x="44" y="85"/>
                    </a:moveTo>
                    <a:cubicBezTo>
                      <a:pt x="44" y="83"/>
                      <a:pt x="46" y="81"/>
                      <a:pt x="48" y="81"/>
                    </a:cubicBezTo>
                    <a:cubicBezTo>
                      <a:pt x="51" y="81"/>
                      <a:pt x="52" y="83"/>
                      <a:pt x="52" y="85"/>
                    </a:cubicBezTo>
                    <a:cubicBezTo>
                      <a:pt x="52" y="87"/>
                      <a:pt x="51" y="89"/>
                      <a:pt x="48" y="89"/>
                    </a:cubicBezTo>
                    <a:cubicBezTo>
                      <a:pt x="46" y="89"/>
                      <a:pt x="44" y="87"/>
                      <a:pt x="44" y="85"/>
                    </a:cubicBezTo>
                    <a:close/>
                    <a:moveTo>
                      <a:pt x="50" y="13"/>
                    </a:moveTo>
                    <a:cubicBezTo>
                      <a:pt x="50" y="14"/>
                      <a:pt x="49" y="15"/>
                      <a:pt x="48" y="15"/>
                    </a:cubicBezTo>
                    <a:cubicBezTo>
                      <a:pt x="47" y="15"/>
                      <a:pt x="46" y="14"/>
                      <a:pt x="46" y="13"/>
                    </a:cubicBezTo>
                    <a:cubicBezTo>
                      <a:pt x="46" y="12"/>
                      <a:pt x="47" y="11"/>
                      <a:pt x="48" y="11"/>
                    </a:cubicBezTo>
                    <a:cubicBezTo>
                      <a:pt x="49" y="11"/>
                      <a:pt x="50" y="12"/>
                      <a:pt x="50" y="13"/>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7" name="Freeform 198"/>
              <p:cNvSpPr>
                <a:spLocks noEditPoints="1"/>
              </p:cNvSpPr>
              <p:nvPr userDrawn="1"/>
            </p:nvSpPr>
            <p:spPr bwMode="auto">
              <a:xfrm>
                <a:off x="-83" y="1570"/>
                <a:ext cx="113" cy="164"/>
              </a:xfrm>
              <a:custGeom>
                <a:avLst/>
                <a:gdLst>
                  <a:gd name="T0" fmla="*/ 57 w 67"/>
                  <a:gd name="T1" fmla="*/ 0 h 97"/>
                  <a:gd name="T2" fmla="*/ 10 w 67"/>
                  <a:gd name="T3" fmla="*/ 0 h 97"/>
                  <a:gd name="T4" fmla="*/ 0 w 67"/>
                  <a:gd name="T5" fmla="*/ 10 h 97"/>
                  <a:gd name="T6" fmla="*/ 0 w 67"/>
                  <a:gd name="T7" fmla="*/ 87 h 97"/>
                  <a:gd name="T8" fmla="*/ 10 w 67"/>
                  <a:gd name="T9" fmla="*/ 97 h 97"/>
                  <a:gd name="T10" fmla="*/ 57 w 67"/>
                  <a:gd name="T11" fmla="*/ 97 h 97"/>
                  <a:gd name="T12" fmla="*/ 67 w 67"/>
                  <a:gd name="T13" fmla="*/ 87 h 97"/>
                  <a:gd name="T14" fmla="*/ 67 w 67"/>
                  <a:gd name="T15" fmla="*/ 10 h 97"/>
                  <a:gd name="T16" fmla="*/ 57 w 67"/>
                  <a:gd name="T17" fmla="*/ 0 h 97"/>
                  <a:gd name="T18" fmla="*/ 63 w 67"/>
                  <a:gd name="T19" fmla="*/ 87 h 97"/>
                  <a:gd name="T20" fmla="*/ 57 w 67"/>
                  <a:gd name="T21" fmla="*/ 93 h 97"/>
                  <a:gd name="T22" fmla="*/ 10 w 67"/>
                  <a:gd name="T23" fmla="*/ 93 h 97"/>
                  <a:gd name="T24" fmla="*/ 4 w 67"/>
                  <a:gd name="T25" fmla="*/ 87 h 97"/>
                  <a:gd name="T26" fmla="*/ 4 w 67"/>
                  <a:gd name="T27" fmla="*/ 77 h 97"/>
                  <a:gd name="T28" fmla="*/ 63 w 67"/>
                  <a:gd name="T29" fmla="*/ 77 h 97"/>
                  <a:gd name="T30" fmla="*/ 63 w 67"/>
                  <a:gd name="T31" fmla="*/ 87 h 97"/>
                  <a:gd name="T32" fmla="*/ 63 w 67"/>
                  <a:gd name="T33" fmla="*/ 21 h 97"/>
                  <a:gd name="T34" fmla="*/ 4 w 67"/>
                  <a:gd name="T35" fmla="*/ 21 h 97"/>
                  <a:gd name="T36" fmla="*/ 4 w 67"/>
                  <a:gd name="T37" fmla="*/ 10 h 97"/>
                  <a:gd name="T38" fmla="*/ 10 w 67"/>
                  <a:gd name="T39" fmla="*/ 5 h 97"/>
                  <a:gd name="T40" fmla="*/ 57 w 67"/>
                  <a:gd name="T41" fmla="*/ 5 h 97"/>
                  <a:gd name="T42" fmla="*/ 63 w 67"/>
                  <a:gd name="T43" fmla="*/ 10 h 97"/>
                  <a:gd name="T44" fmla="*/ 63 w 67"/>
                  <a:gd name="T45" fmla="*/ 21 h 97"/>
                  <a:gd name="T46" fmla="*/ 29 w 67"/>
                  <a:gd name="T47" fmla="*/ 85 h 97"/>
                  <a:gd name="T48" fmla="*/ 34 w 67"/>
                  <a:gd name="T49" fmla="*/ 81 h 97"/>
                  <a:gd name="T50" fmla="*/ 38 w 67"/>
                  <a:gd name="T51" fmla="*/ 85 h 97"/>
                  <a:gd name="T52" fmla="*/ 34 w 67"/>
                  <a:gd name="T53" fmla="*/ 89 h 97"/>
                  <a:gd name="T54" fmla="*/ 29 w 67"/>
                  <a:gd name="T55" fmla="*/ 85 h 97"/>
                  <a:gd name="T56" fmla="*/ 26 w 67"/>
                  <a:gd name="T57" fmla="*/ 11 h 97"/>
                  <a:gd name="T58" fmla="*/ 41 w 67"/>
                  <a:gd name="T59" fmla="*/ 11 h 97"/>
                  <a:gd name="T60" fmla="*/ 41 w 67"/>
                  <a:gd name="T61" fmla="*/ 14 h 97"/>
                  <a:gd name="T62" fmla="*/ 26 w 67"/>
                  <a:gd name="T63" fmla="*/ 14 h 97"/>
                  <a:gd name="T64" fmla="*/ 26 w 67"/>
                  <a:gd name="T65" fmla="*/ 1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97">
                    <a:moveTo>
                      <a:pt x="57" y="0"/>
                    </a:moveTo>
                    <a:cubicBezTo>
                      <a:pt x="10" y="0"/>
                      <a:pt x="10" y="0"/>
                      <a:pt x="10" y="0"/>
                    </a:cubicBezTo>
                    <a:cubicBezTo>
                      <a:pt x="5" y="0"/>
                      <a:pt x="0" y="5"/>
                      <a:pt x="0" y="10"/>
                    </a:cubicBezTo>
                    <a:cubicBezTo>
                      <a:pt x="0" y="87"/>
                      <a:pt x="0" y="87"/>
                      <a:pt x="0" y="87"/>
                    </a:cubicBezTo>
                    <a:cubicBezTo>
                      <a:pt x="0" y="93"/>
                      <a:pt x="5" y="97"/>
                      <a:pt x="10" y="97"/>
                    </a:cubicBezTo>
                    <a:cubicBezTo>
                      <a:pt x="57" y="97"/>
                      <a:pt x="57" y="97"/>
                      <a:pt x="57" y="97"/>
                    </a:cubicBezTo>
                    <a:cubicBezTo>
                      <a:pt x="62" y="97"/>
                      <a:pt x="67" y="93"/>
                      <a:pt x="67" y="87"/>
                    </a:cubicBezTo>
                    <a:cubicBezTo>
                      <a:pt x="67" y="10"/>
                      <a:pt x="67" y="10"/>
                      <a:pt x="67" y="10"/>
                    </a:cubicBezTo>
                    <a:cubicBezTo>
                      <a:pt x="67" y="5"/>
                      <a:pt x="62" y="0"/>
                      <a:pt x="57" y="0"/>
                    </a:cubicBezTo>
                    <a:close/>
                    <a:moveTo>
                      <a:pt x="63" y="87"/>
                    </a:moveTo>
                    <a:cubicBezTo>
                      <a:pt x="63" y="91"/>
                      <a:pt x="60" y="93"/>
                      <a:pt x="57" y="93"/>
                    </a:cubicBezTo>
                    <a:cubicBezTo>
                      <a:pt x="10" y="93"/>
                      <a:pt x="10" y="93"/>
                      <a:pt x="10" y="93"/>
                    </a:cubicBezTo>
                    <a:cubicBezTo>
                      <a:pt x="7" y="93"/>
                      <a:pt x="4" y="91"/>
                      <a:pt x="4" y="87"/>
                    </a:cubicBezTo>
                    <a:cubicBezTo>
                      <a:pt x="4" y="77"/>
                      <a:pt x="4" y="77"/>
                      <a:pt x="4" y="77"/>
                    </a:cubicBezTo>
                    <a:cubicBezTo>
                      <a:pt x="63" y="77"/>
                      <a:pt x="63" y="77"/>
                      <a:pt x="63" y="77"/>
                    </a:cubicBezTo>
                    <a:lnTo>
                      <a:pt x="63" y="87"/>
                    </a:lnTo>
                    <a:close/>
                    <a:moveTo>
                      <a:pt x="63" y="21"/>
                    </a:moveTo>
                    <a:cubicBezTo>
                      <a:pt x="4" y="21"/>
                      <a:pt x="4" y="21"/>
                      <a:pt x="4" y="21"/>
                    </a:cubicBezTo>
                    <a:cubicBezTo>
                      <a:pt x="4" y="10"/>
                      <a:pt x="4" y="10"/>
                      <a:pt x="4" y="10"/>
                    </a:cubicBezTo>
                    <a:cubicBezTo>
                      <a:pt x="4" y="7"/>
                      <a:pt x="7" y="5"/>
                      <a:pt x="10" y="5"/>
                    </a:cubicBezTo>
                    <a:cubicBezTo>
                      <a:pt x="57" y="5"/>
                      <a:pt x="57" y="5"/>
                      <a:pt x="57" y="5"/>
                    </a:cubicBezTo>
                    <a:cubicBezTo>
                      <a:pt x="60" y="5"/>
                      <a:pt x="63" y="7"/>
                      <a:pt x="63" y="10"/>
                    </a:cubicBezTo>
                    <a:lnTo>
                      <a:pt x="63" y="21"/>
                    </a:lnTo>
                    <a:close/>
                    <a:moveTo>
                      <a:pt x="29" y="85"/>
                    </a:moveTo>
                    <a:cubicBezTo>
                      <a:pt x="29" y="83"/>
                      <a:pt x="31" y="81"/>
                      <a:pt x="34" y="81"/>
                    </a:cubicBezTo>
                    <a:cubicBezTo>
                      <a:pt x="36" y="81"/>
                      <a:pt x="38" y="83"/>
                      <a:pt x="38" y="85"/>
                    </a:cubicBezTo>
                    <a:cubicBezTo>
                      <a:pt x="38" y="87"/>
                      <a:pt x="36" y="89"/>
                      <a:pt x="34" y="89"/>
                    </a:cubicBezTo>
                    <a:cubicBezTo>
                      <a:pt x="31" y="89"/>
                      <a:pt x="29" y="87"/>
                      <a:pt x="29" y="85"/>
                    </a:cubicBezTo>
                    <a:close/>
                    <a:moveTo>
                      <a:pt x="26" y="11"/>
                    </a:moveTo>
                    <a:cubicBezTo>
                      <a:pt x="41" y="11"/>
                      <a:pt x="41" y="11"/>
                      <a:pt x="41" y="11"/>
                    </a:cubicBezTo>
                    <a:cubicBezTo>
                      <a:pt x="41" y="14"/>
                      <a:pt x="41" y="14"/>
                      <a:pt x="41" y="14"/>
                    </a:cubicBezTo>
                    <a:cubicBezTo>
                      <a:pt x="26" y="14"/>
                      <a:pt x="26" y="14"/>
                      <a:pt x="26" y="14"/>
                    </a:cubicBezTo>
                    <a:lnTo>
                      <a:pt x="26" y="11"/>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8" name="Freeform 199"/>
              <p:cNvSpPr>
                <a:spLocks/>
              </p:cNvSpPr>
              <p:nvPr userDrawn="1"/>
            </p:nvSpPr>
            <p:spPr bwMode="auto">
              <a:xfrm>
                <a:off x="241" y="2656"/>
                <a:ext cx="319" cy="265"/>
              </a:xfrm>
              <a:custGeom>
                <a:avLst/>
                <a:gdLst>
                  <a:gd name="T0" fmla="*/ 314 w 319"/>
                  <a:gd name="T1" fmla="*/ 265 h 265"/>
                  <a:gd name="T2" fmla="*/ 0 w 319"/>
                  <a:gd name="T3" fmla="*/ 6 h 265"/>
                  <a:gd name="T4" fmla="*/ 5 w 319"/>
                  <a:gd name="T5" fmla="*/ 0 h 265"/>
                  <a:gd name="T6" fmla="*/ 319 w 319"/>
                  <a:gd name="T7" fmla="*/ 258 h 265"/>
                  <a:gd name="T8" fmla="*/ 314 w 319"/>
                  <a:gd name="T9" fmla="*/ 265 h 265"/>
                </a:gdLst>
                <a:ahLst/>
                <a:cxnLst>
                  <a:cxn ang="0">
                    <a:pos x="T0" y="T1"/>
                  </a:cxn>
                  <a:cxn ang="0">
                    <a:pos x="T2" y="T3"/>
                  </a:cxn>
                  <a:cxn ang="0">
                    <a:pos x="T4" y="T5"/>
                  </a:cxn>
                  <a:cxn ang="0">
                    <a:pos x="T6" y="T7"/>
                  </a:cxn>
                  <a:cxn ang="0">
                    <a:pos x="T8" y="T9"/>
                  </a:cxn>
                </a:cxnLst>
                <a:rect l="0" t="0" r="r" b="b"/>
                <a:pathLst>
                  <a:path w="319" h="265">
                    <a:moveTo>
                      <a:pt x="314" y="265"/>
                    </a:moveTo>
                    <a:lnTo>
                      <a:pt x="0" y="6"/>
                    </a:lnTo>
                    <a:lnTo>
                      <a:pt x="5" y="0"/>
                    </a:lnTo>
                    <a:lnTo>
                      <a:pt x="319" y="258"/>
                    </a:lnTo>
                    <a:lnTo>
                      <a:pt x="314" y="265"/>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9" name="Freeform 200"/>
              <p:cNvSpPr>
                <a:spLocks noEditPoints="1"/>
              </p:cNvSpPr>
              <p:nvPr userDrawn="1"/>
            </p:nvSpPr>
            <p:spPr bwMode="auto">
              <a:xfrm>
                <a:off x="1414" y="1609"/>
                <a:ext cx="237" cy="137"/>
              </a:xfrm>
              <a:custGeom>
                <a:avLst/>
                <a:gdLst>
                  <a:gd name="T0" fmla="*/ 115 w 140"/>
                  <a:gd name="T1" fmla="*/ 22 h 81"/>
                  <a:gd name="T2" fmla="*/ 102 w 140"/>
                  <a:gd name="T3" fmla="*/ 9 h 81"/>
                  <a:gd name="T4" fmla="*/ 92 w 140"/>
                  <a:gd name="T5" fmla="*/ 7 h 81"/>
                  <a:gd name="T6" fmla="*/ 82 w 140"/>
                  <a:gd name="T7" fmla="*/ 9 h 81"/>
                  <a:gd name="T8" fmla="*/ 69 w 140"/>
                  <a:gd name="T9" fmla="*/ 6 h 81"/>
                  <a:gd name="T10" fmla="*/ 64 w 140"/>
                  <a:gd name="T11" fmla="*/ 6 h 81"/>
                  <a:gd name="T12" fmla="*/ 46 w 140"/>
                  <a:gd name="T13" fmla="*/ 0 h 81"/>
                  <a:gd name="T14" fmla="*/ 31 w 140"/>
                  <a:gd name="T15" fmla="*/ 4 h 81"/>
                  <a:gd name="T16" fmla="*/ 18 w 140"/>
                  <a:gd name="T17" fmla="*/ 28 h 81"/>
                  <a:gd name="T18" fmla="*/ 16 w 140"/>
                  <a:gd name="T19" fmla="*/ 31 h 81"/>
                  <a:gd name="T20" fmla="*/ 9 w 140"/>
                  <a:gd name="T21" fmla="*/ 35 h 81"/>
                  <a:gd name="T22" fmla="*/ 0 w 140"/>
                  <a:gd name="T23" fmla="*/ 56 h 81"/>
                  <a:gd name="T24" fmla="*/ 24 w 140"/>
                  <a:gd name="T25" fmla="*/ 81 h 81"/>
                  <a:gd name="T26" fmla="*/ 108 w 140"/>
                  <a:gd name="T27" fmla="*/ 81 h 81"/>
                  <a:gd name="T28" fmla="*/ 110 w 140"/>
                  <a:gd name="T29" fmla="*/ 81 h 81"/>
                  <a:gd name="T30" fmla="*/ 140 w 140"/>
                  <a:gd name="T31" fmla="*/ 51 h 81"/>
                  <a:gd name="T32" fmla="*/ 115 w 140"/>
                  <a:gd name="T33" fmla="*/ 22 h 81"/>
                  <a:gd name="T34" fmla="*/ 110 w 140"/>
                  <a:gd name="T35" fmla="*/ 76 h 81"/>
                  <a:gd name="T36" fmla="*/ 109 w 140"/>
                  <a:gd name="T37" fmla="*/ 76 h 81"/>
                  <a:gd name="T38" fmla="*/ 24 w 140"/>
                  <a:gd name="T39" fmla="*/ 76 h 81"/>
                  <a:gd name="T40" fmla="*/ 5 w 140"/>
                  <a:gd name="T41" fmla="*/ 56 h 81"/>
                  <a:gd name="T42" fmla="*/ 13 w 140"/>
                  <a:gd name="T43" fmla="*/ 38 h 81"/>
                  <a:gd name="T44" fmla="*/ 19 w 140"/>
                  <a:gd name="T45" fmla="*/ 35 h 81"/>
                  <a:gd name="T46" fmla="*/ 20 w 140"/>
                  <a:gd name="T47" fmla="*/ 35 h 81"/>
                  <a:gd name="T48" fmla="*/ 20 w 140"/>
                  <a:gd name="T49" fmla="*/ 34 h 81"/>
                  <a:gd name="T50" fmla="*/ 22 w 140"/>
                  <a:gd name="T51" fmla="*/ 31 h 81"/>
                  <a:gd name="T52" fmla="*/ 23 w 140"/>
                  <a:gd name="T53" fmla="*/ 30 h 81"/>
                  <a:gd name="T54" fmla="*/ 23 w 140"/>
                  <a:gd name="T55" fmla="*/ 29 h 81"/>
                  <a:gd name="T56" fmla="*/ 34 w 140"/>
                  <a:gd name="T57" fmla="*/ 8 h 81"/>
                  <a:gd name="T58" fmla="*/ 46 w 140"/>
                  <a:gd name="T59" fmla="*/ 5 h 81"/>
                  <a:gd name="T60" fmla="*/ 61 w 140"/>
                  <a:gd name="T61" fmla="*/ 11 h 81"/>
                  <a:gd name="T62" fmla="*/ 62 w 140"/>
                  <a:gd name="T63" fmla="*/ 12 h 81"/>
                  <a:gd name="T64" fmla="*/ 64 w 140"/>
                  <a:gd name="T65" fmla="*/ 11 h 81"/>
                  <a:gd name="T66" fmla="*/ 80 w 140"/>
                  <a:gd name="T67" fmla="*/ 14 h 81"/>
                  <a:gd name="T68" fmla="*/ 81 w 140"/>
                  <a:gd name="T69" fmla="*/ 15 h 81"/>
                  <a:gd name="T70" fmla="*/ 83 w 140"/>
                  <a:gd name="T71" fmla="*/ 15 h 81"/>
                  <a:gd name="T72" fmla="*/ 92 w 140"/>
                  <a:gd name="T73" fmla="*/ 12 h 81"/>
                  <a:gd name="T74" fmla="*/ 100 w 140"/>
                  <a:gd name="T75" fmla="*/ 14 h 81"/>
                  <a:gd name="T76" fmla="*/ 111 w 140"/>
                  <a:gd name="T77" fmla="*/ 25 h 81"/>
                  <a:gd name="T78" fmla="*/ 112 w 140"/>
                  <a:gd name="T79" fmla="*/ 27 h 81"/>
                  <a:gd name="T80" fmla="*/ 113 w 140"/>
                  <a:gd name="T81" fmla="*/ 27 h 81"/>
                  <a:gd name="T82" fmla="*/ 135 w 140"/>
                  <a:gd name="T83" fmla="*/ 51 h 81"/>
                  <a:gd name="T84" fmla="*/ 110 w 140"/>
                  <a:gd name="T85" fmla="*/ 76 h 81"/>
                  <a:gd name="T86" fmla="*/ 50 w 140"/>
                  <a:gd name="T87" fmla="*/ 48 h 81"/>
                  <a:gd name="T88" fmla="*/ 43 w 140"/>
                  <a:gd name="T89" fmla="*/ 55 h 81"/>
                  <a:gd name="T90" fmla="*/ 36 w 140"/>
                  <a:gd name="T91" fmla="*/ 48 h 81"/>
                  <a:gd name="T92" fmla="*/ 43 w 140"/>
                  <a:gd name="T93" fmla="*/ 41 h 81"/>
                  <a:gd name="T94" fmla="*/ 50 w 140"/>
                  <a:gd name="T95" fmla="*/ 48 h 81"/>
                  <a:gd name="T96" fmla="*/ 81 w 140"/>
                  <a:gd name="T97" fmla="*/ 48 h 81"/>
                  <a:gd name="T98" fmla="*/ 70 w 140"/>
                  <a:gd name="T99" fmla="*/ 59 h 81"/>
                  <a:gd name="T100" fmla="*/ 58 w 140"/>
                  <a:gd name="T101" fmla="*/ 48 h 81"/>
                  <a:gd name="T102" fmla="*/ 70 w 140"/>
                  <a:gd name="T103" fmla="*/ 36 h 81"/>
                  <a:gd name="T104" fmla="*/ 81 w 140"/>
                  <a:gd name="T105" fmla="*/ 48 h 81"/>
                  <a:gd name="T106" fmla="*/ 104 w 140"/>
                  <a:gd name="T107" fmla="*/ 48 h 81"/>
                  <a:gd name="T108" fmla="*/ 97 w 140"/>
                  <a:gd name="T109" fmla="*/ 55 h 81"/>
                  <a:gd name="T110" fmla="*/ 90 w 140"/>
                  <a:gd name="T111" fmla="*/ 48 h 81"/>
                  <a:gd name="T112" fmla="*/ 97 w 140"/>
                  <a:gd name="T113" fmla="*/ 41 h 81"/>
                  <a:gd name="T114" fmla="*/ 104 w 140"/>
                  <a:gd name="T115" fmla="*/ 48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0" h="81">
                    <a:moveTo>
                      <a:pt x="115" y="22"/>
                    </a:moveTo>
                    <a:cubicBezTo>
                      <a:pt x="114" y="18"/>
                      <a:pt x="110" y="12"/>
                      <a:pt x="102" y="9"/>
                    </a:cubicBezTo>
                    <a:cubicBezTo>
                      <a:pt x="101" y="8"/>
                      <a:pt x="97" y="7"/>
                      <a:pt x="92" y="7"/>
                    </a:cubicBezTo>
                    <a:cubicBezTo>
                      <a:pt x="88" y="7"/>
                      <a:pt x="85" y="8"/>
                      <a:pt x="82" y="9"/>
                    </a:cubicBezTo>
                    <a:cubicBezTo>
                      <a:pt x="79" y="7"/>
                      <a:pt x="75" y="6"/>
                      <a:pt x="69" y="6"/>
                    </a:cubicBezTo>
                    <a:cubicBezTo>
                      <a:pt x="67" y="6"/>
                      <a:pt x="66" y="6"/>
                      <a:pt x="64" y="6"/>
                    </a:cubicBezTo>
                    <a:cubicBezTo>
                      <a:pt x="60" y="3"/>
                      <a:pt x="54" y="0"/>
                      <a:pt x="46" y="0"/>
                    </a:cubicBezTo>
                    <a:cubicBezTo>
                      <a:pt x="41" y="0"/>
                      <a:pt x="36" y="1"/>
                      <a:pt x="31" y="4"/>
                    </a:cubicBezTo>
                    <a:cubicBezTo>
                      <a:pt x="31" y="4"/>
                      <a:pt x="18" y="11"/>
                      <a:pt x="18" y="28"/>
                    </a:cubicBezTo>
                    <a:cubicBezTo>
                      <a:pt x="17" y="29"/>
                      <a:pt x="17" y="30"/>
                      <a:pt x="16" y="31"/>
                    </a:cubicBezTo>
                    <a:cubicBezTo>
                      <a:pt x="14" y="31"/>
                      <a:pt x="12" y="33"/>
                      <a:pt x="9" y="35"/>
                    </a:cubicBezTo>
                    <a:cubicBezTo>
                      <a:pt x="5" y="38"/>
                      <a:pt x="0" y="45"/>
                      <a:pt x="0" y="56"/>
                    </a:cubicBezTo>
                    <a:cubicBezTo>
                      <a:pt x="0" y="73"/>
                      <a:pt x="14" y="80"/>
                      <a:pt x="24" y="81"/>
                    </a:cubicBezTo>
                    <a:cubicBezTo>
                      <a:pt x="108" y="81"/>
                      <a:pt x="108" y="81"/>
                      <a:pt x="108" y="81"/>
                    </a:cubicBezTo>
                    <a:cubicBezTo>
                      <a:pt x="109" y="81"/>
                      <a:pt x="110" y="81"/>
                      <a:pt x="110" y="81"/>
                    </a:cubicBezTo>
                    <a:cubicBezTo>
                      <a:pt x="127" y="81"/>
                      <a:pt x="140" y="67"/>
                      <a:pt x="140" y="51"/>
                    </a:cubicBezTo>
                    <a:cubicBezTo>
                      <a:pt x="140" y="37"/>
                      <a:pt x="130" y="24"/>
                      <a:pt x="115" y="22"/>
                    </a:cubicBezTo>
                    <a:close/>
                    <a:moveTo>
                      <a:pt x="110" y="76"/>
                    </a:moveTo>
                    <a:cubicBezTo>
                      <a:pt x="110" y="76"/>
                      <a:pt x="109" y="76"/>
                      <a:pt x="109" y="76"/>
                    </a:cubicBezTo>
                    <a:cubicBezTo>
                      <a:pt x="24" y="76"/>
                      <a:pt x="24" y="76"/>
                      <a:pt x="24" y="76"/>
                    </a:cubicBezTo>
                    <a:cubicBezTo>
                      <a:pt x="19" y="75"/>
                      <a:pt x="5" y="71"/>
                      <a:pt x="5" y="56"/>
                    </a:cubicBezTo>
                    <a:cubicBezTo>
                      <a:pt x="5" y="47"/>
                      <a:pt x="9" y="41"/>
                      <a:pt x="13" y="38"/>
                    </a:cubicBezTo>
                    <a:cubicBezTo>
                      <a:pt x="15" y="37"/>
                      <a:pt x="17" y="36"/>
                      <a:pt x="19" y="35"/>
                    </a:cubicBezTo>
                    <a:cubicBezTo>
                      <a:pt x="20" y="35"/>
                      <a:pt x="20" y="35"/>
                      <a:pt x="20" y="35"/>
                    </a:cubicBezTo>
                    <a:cubicBezTo>
                      <a:pt x="20" y="34"/>
                      <a:pt x="20" y="34"/>
                      <a:pt x="20" y="34"/>
                    </a:cubicBezTo>
                    <a:cubicBezTo>
                      <a:pt x="21" y="33"/>
                      <a:pt x="21" y="32"/>
                      <a:pt x="22" y="31"/>
                    </a:cubicBezTo>
                    <a:cubicBezTo>
                      <a:pt x="23" y="30"/>
                      <a:pt x="23" y="30"/>
                      <a:pt x="23" y="30"/>
                    </a:cubicBezTo>
                    <a:cubicBezTo>
                      <a:pt x="23" y="29"/>
                      <a:pt x="23" y="29"/>
                      <a:pt x="23" y="29"/>
                    </a:cubicBezTo>
                    <a:cubicBezTo>
                      <a:pt x="22" y="14"/>
                      <a:pt x="33" y="8"/>
                      <a:pt x="34" y="8"/>
                    </a:cubicBezTo>
                    <a:cubicBezTo>
                      <a:pt x="38" y="6"/>
                      <a:pt x="42" y="5"/>
                      <a:pt x="46" y="5"/>
                    </a:cubicBezTo>
                    <a:cubicBezTo>
                      <a:pt x="53" y="5"/>
                      <a:pt x="58" y="8"/>
                      <a:pt x="61" y="11"/>
                    </a:cubicBezTo>
                    <a:cubicBezTo>
                      <a:pt x="62" y="12"/>
                      <a:pt x="62" y="12"/>
                      <a:pt x="62" y="12"/>
                    </a:cubicBezTo>
                    <a:cubicBezTo>
                      <a:pt x="64" y="11"/>
                      <a:pt x="64" y="11"/>
                      <a:pt x="64" y="11"/>
                    </a:cubicBezTo>
                    <a:cubicBezTo>
                      <a:pt x="70" y="10"/>
                      <a:pt x="75" y="11"/>
                      <a:pt x="80" y="14"/>
                    </a:cubicBezTo>
                    <a:cubicBezTo>
                      <a:pt x="81" y="15"/>
                      <a:pt x="81" y="15"/>
                      <a:pt x="81" y="15"/>
                    </a:cubicBezTo>
                    <a:cubicBezTo>
                      <a:pt x="83" y="15"/>
                      <a:pt x="83" y="15"/>
                      <a:pt x="83" y="15"/>
                    </a:cubicBezTo>
                    <a:cubicBezTo>
                      <a:pt x="85" y="13"/>
                      <a:pt x="88" y="12"/>
                      <a:pt x="92" y="12"/>
                    </a:cubicBezTo>
                    <a:cubicBezTo>
                      <a:pt x="96" y="12"/>
                      <a:pt x="100" y="13"/>
                      <a:pt x="100" y="14"/>
                    </a:cubicBezTo>
                    <a:cubicBezTo>
                      <a:pt x="106" y="16"/>
                      <a:pt x="109" y="20"/>
                      <a:pt x="111" y="25"/>
                    </a:cubicBezTo>
                    <a:cubicBezTo>
                      <a:pt x="112" y="27"/>
                      <a:pt x="112" y="27"/>
                      <a:pt x="112" y="27"/>
                    </a:cubicBezTo>
                    <a:cubicBezTo>
                      <a:pt x="113" y="27"/>
                      <a:pt x="113" y="27"/>
                      <a:pt x="113" y="27"/>
                    </a:cubicBezTo>
                    <a:cubicBezTo>
                      <a:pt x="126" y="28"/>
                      <a:pt x="135" y="39"/>
                      <a:pt x="135" y="51"/>
                    </a:cubicBezTo>
                    <a:cubicBezTo>
                      <a:pt x="135" y="65"/>
                      <a:pt x="124" y="76"/>
                      <a:pt x="110" y="76"/>
                    </a:cubicBezTo>
                    <a:close/>
                    <a:moveTo>
                      <a:pt x="50" y="48"/>
                    </a:moveTo>
                    <a:cubicBezTo>
                      <a:pt x="50" y="52"/>
                      <a:pt x="47" y="55"/>
                      <a:pt x="43" y="55"/>
                    </a:cubicBezTo>
                    <a:cubicBezTo>
                      <a:pt x="39" y="55"/>
                      <a:pt x="36" y="52"/>
                      <a:pt x="36" y="48"/>
                    </a:cubicBezTo>
                    <a:cubicBezTo>
                      <a:pt x="36" y="44"/>
                      <a:pt x="39" y="41"/>
                      <a:pt x="43" y="41"/>
                    </a:cubicBezTo>
                    <a:cubicBezTo>
                      <a:pt x="47" y="41"/>
                      <a:pt x="50" y="44"/>
                      <a:pt x="50" y="48"/>
                    </a:cubicBezTo>
                    <a:close/>
                    <a:moveTo>
                      <a:pt x="81" y="48"/>
                    </a:moveTo>
                    <a:cubicBezTo>
                      <a:pt x="81" y="54"/>
                      <a:pt x="76" y="59"/>
                      <a:pt x="70" y="59"/>
                    </a:cubicBezTo>
                    <a:cubicBezTo>
                      <a:pt x="64" y="59"/>
                      <a:pt x="58" y="54"/>
                      <a:pt x="58" y="48"/>
                    </a:cubicBezTo>
                    <a:cubicBezTo>
                      <a:pt x="58" y="42"/>
                      <a:pt x="64" y="36"/>
                      <a:pt x="70" y="36"/>
                    </a:cubicBezTo>
                    <a:cubicBezTo>
                      <a:pt x="76" y="36"/>
                      <a:pt x="81" y="42"/>
                      <a:pt x="81" y="48"/>
                    </a:cubicBezTo>
                    <a:close/>
                    <a:moveTo>
                      <a:pt x="104" y="48"/>
                    </a:moveTo>
                    <a:cubicBezTo>
                      <a:pt x="104" y="52"/>
                      <a:pt x="101" y="55"/>
                      <a:pt x="97" y="55"/>
                    </a:cubicBezTo>
                    <a:cubicBezTo>
                      <a:pt x="93" y="55"/>
                      <a:pt x="90" y="52"/>
                      <a:pt x="90" y="48"/>
                    </a:cubicBezTo>
                    <a:cubicBezTo>
                      <a:pt x="90" y="44"/>
                      <a:pt x="93" y="41"/>
                      <a:pt x="97" y="41"/>
                    </a:cubicBezTo>
                    <a:cubicBezTo>
                      <a:pt x="101" y="41"/>
                      <a:pt x="104" y="44"/>
                      <a:pt x="104" y="48"/>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0" name="Freeform 201"/>
              <p:cNvSpPr>
                <a:spLocks noEditPoints="1"/>
              </p:cNvSpPr>
              <p:nvPr userDrawn="1"/>
            </p:nvSpPr>
            <p:spPr bwMode="auto">
              <a:xfrm>
                <a:off x="1663" y="671"/>
                <a:ext cx="238" cy="137"/>
              </a:xfrm>
              <a:custGeom>
                <a:avLst/>
                <a:gdLst>
                  <a:gd name="T0" fmla="*/ 116 w 141"/>
                  <a:gd name="T1" fmla="*/ 22 h 81"/>
                  <a:gd name="T2" fmla="*/ 102 w 141"/>
                  <a:gd name="T3" fmla="*/ 9 h 81"/>
                  <a:gd name="T4" fmla="*/ 92 w 141"/>
                  <a:gd name="T5" fmla="*/ 7 h 81"/>
                  <a:gd name="T6" fmla="*/ 82 w 141"/>
                  <a:gd name="T7" fmla="*/ 10 h 81"/>
                  <a:gd name="T8" fmla="*/ 70 w 141"/>
                  <a:gd name="T9" fmla="*/ 6 h 81"/>
                  <a:gd name="T10" fmla="*/ 64 w 141"/>
                  <a:gd name="T11" fmla="*/ 6 h 81"/>
                  <a:gd name="T12" fmla="*/ 47 w 141"/>
                  <a:gd name="T13" fmla="*/ 0 h 81"/>
                  <a:gd name="T14" fmla="*/ 32 w 141"/>
                  <a:gd name="T15" fmla="*/ 4 h 81"/>
                  <a:gd name="T16" fmla="*/ 19 w 141"/>
                  <a:gd name="T17" fmla="*/ 28 h 81"/>
                  <a:gd name="T18" fmla="*/ 17 w 141"/>
                  <a:gd name="T19" fmla="*/ 31 h 81"/>
                  <a:gd name="T20" fmla="*/ 10 w 141"/>
                  <a:gd name="T21" fmla="*/ 35 h 81"/>
                  <a:gd name="T22" fmla="*/ 0 w 141"/>
                  <a:gd name="T23" fmla="*/ 56 h 81"/>
                  <a:gd name="T24" fmla="*/ 24 w 141"/>
                  <a:gd name="T25" fmla="*/ 81 h 81"/>
                  <a:gd name="T26" fmla="*/ 109 w 141"/>
                  <a:gd name="T27" fmla="*/ 81 h 81"/>
                  <a:gd name="T28" fmla="*/ 111 w 141"/>
                  <a:gd name="T29" fmla="*/ 81 h 81"/>
                  <a:gd name="T30" fmla="*/ 141 w 141"/>
                  <a:gd name="T31" fmla="*/ 51 h 81"/>
                  <a:gd name="T32" fmla="*/ 116 w 141"/>
                  <a:gd name="T33" fmla="*/ 22 h 81"/>
                  <a:gd name="T34" fmla="*/ 111 w 141"/>
                  <a:gd name="T35" fmla="*/ 76 h 81"/>
                  <a:gd name="T36" fmla="*/ 109 w 141"/>
                  <a:gd name="T37" fmla="*/ 76 h 81"/>
                  <a:gd name="T38" fmla="*/ 24 w 141"/>
                  <a:gd name="T39" fmla="*/ 76 h 81"/>
                  <a:gd name="T40" fmla="*/ 6 w 141"/>
                  <a:gd name="T41" fmla="*/ 56 h 81"/>
                  <a:gd name="T42" fmla="*/ 13 w 141"/>
                  <a:gd name="T43" fmla="*/ 39 h 81"/>
                  <a:gd name="T44" fmla="*/ 19 w 141"/>
                  <a:gd name="T45" fmla="*/ 35 h 81"/>
                  <a:gd name="T46" fmla="*/ 20 w 141"/>
                  <a:gd name="T47" fmla="*/ 35 h 81"/>
                  <a:gd name="T48" fmla="*/ 21 w 141"/>
                  <a:gd name="T49" fmla="*/ 34 h 81"/>
                  <a:gd name="T50" fmla="*/ 23 w 141"/>
                  <a:gd name="T51" fmla="*/ 31 h 81"/>
                  <a:gd name="T52" fmla="*/ 24 w 141"/>
                  <a:gd name="T53" fmla="*/ 31 h 81"/>
                  <a:gd name="T54" fmla="*/ 24 w 141"/>
                  <a:gd name="T55" fmla="*/ 29 h 81"/>
                  <a:gd name="T56" fmla="*/ 34 w 141"/>
                  <a:gd name="T57" fmla="*/ 8 h 81"/>
                  <a:gd name="T58" fmla="*/ 47 w 141"/>
                  <a:gd name="T59" fmla="*/ 5 h 81"/>
                  <a:gd name="T60" fmla="*/ 62 w 141"/>
                  <a:gd name="T61" fmla="*/ 11 h 81"/>
                  <a:gd name="T62" fmla="*/ 63 w 141"/>
                  <a:gd name="T63" fmla="*/ 12 h 81"/>
                  <a:gd name="T64" fmla="*/ 64 w 141"/>
                  <a:gd name="T65" fmla="*/ 12 h 81"/>
                  <a:gd name="T66" fmla="*/ 80 w 141"/>
                  <a:gd name="T67" fmla="*/ 15 h 81"/>
                  <a:gd name="T68" fmla="*/ 82 w 141"/>
                  <a:gd name="T69" fmla="*/ 16 h 81"/>
                  <a:gd name="T70" fmla="*/ 83 w 141"/>
                  <a:gd name="T71" fmla="*/ 15 h 81"/>
                  <a:gd name="T72" fmla="*/ 92 w 141"/>
                  <a:gd name="T73" fmla="*/ 12 h 81"/>
                  <a:gd name="T74" fmla="*/ 101 w 141"/>
                  <a:gd name="T75" fmla="*/ 14 h 81"/>
                  <a:gd name="T76" fmla="*/ 112 w 141"/>
                  <a:gd name="T77" fmla="*/ 25 h 81"/>
                  <a:gd name="T78" fmla="*/ 112 w 141"/>
                  <a:gd name="T79" fmla="*/ 27 h 81"/>
                  <a:gd name="T80" fmla="*/ 114 w 141"/>
                  <a:gd name="T81" fmla="*/ 27 h 81"/>
                  <a:gd name="T82" fmla="*/ 135 w 141"/>
                  <a:gd name="T83" fmla="*/ 51 h 81"/>
                  <a:gd name="T84" fmla="*/ 111 w 141"/>
                  <a:gd name="T85" fmla="*/ 76 h 81"/>
                  <a:gd name="T86" fmla="*/ 51 w 141"/>
                  <a:gd name="T87" fmla="*/ 48 h 81"/>
                  <a:gd name="T88" fmla="*/ 44 w 141"/>
                  <a:gd name="T89" fmla="*/ 56 h 81"/>
                  <a:gd name="T90" fmla="*/ 36 w 141"/>
                  <a:gd name="T91" fmla="*/ 48 h 81"/>
                  <a:gd name="T92" fmla="*/ 44 w 141"/>
                  <a:gd name="T93" fmla="*/ 41 h 81"/>
                  <a:gd name="T94" fmla="*/ 51 w 141"/>
                  <a:gd name="T95" fmla="*/ 48 h 81"/>
                  <a:gd name="T96" fmla="*/ 82 w 141"/>
                  <a:gd name="T97" fmla="*/ 48 h 81"/>
                  <a:gd name="T98" fmla="*/ 70 w 141"/>
                  <a:gd name="T99" fmla="*/ 60 h 81"/>
                  <a:gd name="T100" fmla="*/ 59 w 141"/>
                  <a:gd name="T101" fmla="*/ 48 h 81"/>
                  <a:gd name="T102" fmla="*/ 70 w 141"/>
                  <a:gd name="T103" fmla="*/ 37 h 81"/>
                  <a:gd name="T104" fmla="*/ 82 w 141"/>
                  <a:gd name="T105" fmla="*/ 48 h 81"/>
                  <a:gd name="T106" fmla="*/ 105 w 141"/>
                  <a:gd name="T107" fmla="*/ 48 h 81"/>
                  <a:gd name="T108" fmla="*/ 97 w 141"/>
                  <a:gd name="T109" fmla="*/ 56 h 81"/>
                  <a:gd name="T110" fmla="*/ 90 w 141"/>
                  <a:gd name="T111" fmla="*/ 48 h 81"/>
                  <a:gd name="T112" fmla="*/ 97 w 141"/>
                  <a:gd name="T113" fmla="*/ 41 h 81"/>
                  <a:gd name="T114" fmla="*/ 105 w 141"/>
                  <a:gd name="T115" fmla="*/ 48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1" h="81">
                    <a:moveTo>
                      <a:pt x="116" y="22"/>
                    </a:moveTo>
                    <a:cubicBezTo>
                      <a:pt x="114" y="18"/>
                      <a:pt x="110" y="12"/>
                      <a:pt x="102" y="9"/>
                    </a:cubicBezTo>
                    <a:cubicBezTo>
                      <a:pt x="102" y="9"/>
                      <a:pt x="98" y="7"/>
                      <a:pt x="92" y="7"/>
                    </a:cubicBezTo>
                    <a:cubicBezTo>
                      <a:pt x="89" y="7"/>
                      <a:pt x="85" y="8"/>
                      <a:pt x="82" y="10"/>
                    </a:cubicBezTo>
                    <a:cubicBezTo>
                      <a:pt x="79" y="8"/>
                      <a:pt x="75" y="6"/>
                      <a:pt x="70" y="6"/>
                    </a:cubicBezTo>
                    <a:cubicBezTo>
                      <a:pt x="68" y="6"/>
                      <a:pt x="66" y="6"/>
                      <a:pt x="64" y="6"/>
                    </a:cubicBezTo>
                    <a:cubicBezTo>
                      <a:pt x="61" y="4"/>
                      <a:pt x="55" y="0"/>
                      <a:pt x="47" y="0"/>
                    </a:cubicBezTo>
                    <a:cubicBezTo>
                      <a:pt x="42" y="0"/>
                      <a:pt x="37" y="1"/>
                      <a:pt x="32" y="4"/>
                    </a:cubicBezTo>
                    <a:cubicBezTo>
                      <a:pt x="31" y="4"/>
                      <a:pt x="18" y="11"/>
                      <a:pt x="19" y="28"/>
                    </a:cubicBezTo>
                    <a:cubicBezTo>
                      <a:pt x="18" y="29"/>
                      <a:pt x="17" y="30"/>
                      <a:pt x="17" y="31"/>
                    </a:cubicBezTo>
                    <a:cubicBezTo>
                      <a:pt x="15" y="32"/>
                      <a:pt x="12" y="33"/>
                      <a:pt x="10" y="35"/>
                    </a:cubicBezTo>
                    <a:cubicBezTo>
                      <a:pt x="6" y="38"/>
                      <a:pt x="0" y="45"/>
                      <a:pt x="0" y="56"/>
                    </a:cubicBezTo>
                    <a:cubicBezTo>
                      <a:pt x="0" y="73"/>
                      <a:pt x="15" y="81"/>
                      <a:pt x="24" y="81"/>
                    </a:cubicBezTo>
                    <a:cubicBezTo>
                      <a:pt x="109" y="81"/>
                      <a:pt x="109" y="81"/>
                      <a:pt x="109" y="81"/>
                    </a:cubicBezTo>
                    <a:cubicBezTo>
                      <a:pt x="110" y="81"/>
                      <a:pt x="110" y="81"/>
                      <a:pt x="111" y="81"/>
                    </a:cubicBezTo>
                    <a:cubicBezTo>
                      <a:pt x="127" y="81"/>
                      <a:pt x="141" y="68"/>
                      <a:pt x="141" y="51"/>
                    </a:cubicBezTo>
                    <a:cubicBezTo>
                      <a:pt x="141" y="37"/>
                      <a:pt x="130" y="25"/>
                      <a:pt x="116" y="22"/>
                    </a:cubicBezTo>
                    <a:close/>
                    <a:moveTo>
                      <a:pt x="111" y="76"/>
                    </a:moveTo>
                    <a:cubicBezTo>
                      <a:pt x="110" y="76"/>
                      <a:pt x="110" y="76"/>
                      <a:pt x="109" y="76"/>
                    </a:cubicBezTo>
                    <a:cubicBezTo>
                      <a:pt x="24" y="76"/>
                      <a:pt x="24" y="76"/>
                      <a:pt x="24" y="76"/>
                    </a:cubicBezTo>
                    <a:cubicBezTo>
                      <a:pt x="20" y="76"/>
                      <a:pt x="6" y="71"/>
                      <a:pt x="6" y="56"/>
                    </a:cubicBezTo>
                    <a:cubicBezTo>
                      <a:pt x="6" y="47"/>
                      <a:pt x="10" y="42"/>
                      <a:pt x="13" y="39"/>
                    </a:cubicBezTo>
                    <a:cubicBezTo>
                      <a:pt x="15" y="37"/>
                      <a:pt x="18" y="36"/>
                      <a:pt x="19" y="35"/>
                    </a:cubicBezTo>
                    <a:cubicBezTo>
                      <a:pt x="20" y="35"/>
                      <a:pt x="20" y="35"/>
                      <a:pt x="20" y="35"/>
                    </a:cubicBezTo>
                    <a:cubicBezTo>
                      <a:pt x="21" y="34"/>
                      <a:pt x="21" y="34"/>
                      <a:pt x="21" y="34"/>
                    </a:cubicBezTo>
                    <a:cubicBezTo>
                      <a:pt x="21" y="33"/>
                      <a:pt x="22" y="32"/>
                      <a:pt x="23" y="31"/>
                    </a:cubicBezTo>
                    <a:cubicBezTo>
                      <a:pt x="24" y="31"/>
                      <a:pt x="24" y="31"/>
                      <a:pt x="24" y="31"/>
                    </a:cubicBezTo>
                    <a:cubicBezTo>
                      <a:pt x="24" y="29"/>
                      <a:pt x="24" y="29"/>
                      <a:pt x="24" y="29"/>
                    </a:cubicBezTo>
                    <a:cubicBezTo>
                      <a:pt x="23" y="15"/>
                      <a:pt x="34" y="9"/>
                      <a:pt x="34" y="8"/>
                    </a:cubicBezTo>
                    <a:cubicBezTo>
                      <a:pt x="39" y="6"/>
                      <a:pt x="43" y="5"/>
                      <a:pt x="47" y="5"/>
                    </a:cubicBezTo>
                    <a:cubicBezTo>
                      <a:pt x="54" y="5"/>
                      <a:pt x="59" y="8"/>
                      <a:pt x="62" y="11"/>
                    </a:cubicBezTo>
                    <a:cubicBezTo>
                      <a:pt x="63" y="12"/>
                      <a:pt x="63" y="12"/>
                      <a:pt x="63" y="12"/>
                    </a:cubicBezTo>
                    <a:cubicBezTo>
                      <a:pt x="64" y="12"/>
                      <a:pt x="64" y="12"/>
                      <a:pt x="64" y="12"/>
                    </a:cubicBezTo>
                    <a:cubicBezTo>
                      <a:pt x="70" y="10"/>
                      <a:pt x="76" y="11"/>
                      <a:pt x="80" y="15"/>
                    </a:cubicBezTo>
                    <a:cubicBezTo>
                      <a:pt x="82" y="16"/>
                      <a:pt x="82" y="16"/>
                      <a:pt x="82" y="16"/>
                    </a:cubicBezTo>
                    <a:cubicBezTo>
                      <a:pt x="83" y="15"/>
                      <a:pt x="83" y="15"/>
                      <a:pt x="83" y="15"/>
                    </a:cubicBezTo>
                    <a:cubicBezTo>
                      <a:pt x="86" y="13"/>
                      <a:pt x="89" y="12"/>
                      <a:pt x="92" y="12"/>
                    </a:cubicBezTo>
                    <a:cubicBezTo>
                      <a:pt x="97" y="12"/>
                      <a:pt x="100" y="14"/>
                      <a:pt x="101" y="14"/>
                    </a:cubicBezTo>
                    <a:cubicBezTo>
                      <a:pt x="106" y="16"/>
                      <a:pt x="110" y="20"/>
                      <a:pt x="112" y="25"/>
                    </a:cubicBezTo>
                    <a:cubicBezTo>
                      <a:pt x="112" y="27"/>
                      <a:pt x="112" y="27"/>
                      <a:pt x="112" y="27"/>
                    </a:cubicBezTo>
                    <a:cubicBezTo>
                      <a:pt x="114" y="27"/>
                      <a:pt x="114" y="27"/>
                      <a:pt x="114" y="27"/>
                    </a:cubicBezTo>
                    <a:cubicBezTo>
                      <a:pt x="126" y="29"/>
                      <a:pt x="135" y="39"/>
                      <a:pt x="135" y="51"/>
                    </a:cubicBezTo>
                    <a:cubicBezTo>
                      <a:pt x="135" y="65"/>
                      <a:pt x="124" y="76"/>
                      <a:pt x="111" y="76"/>
                    </a:cubicBezTo>
                    <a:close/>
                    <a:moveTo>
                      <a:pt x="51" y="48"/>
                    </a:moveTo>
                    <a:cubicBezTo>
                      <a:pt x="51" y="52"/>
                      <a:pt x="48" y="56"/>
                      <a:pt x="44" y="56"/>
                    </a:cubicBezTo>
                    <a:cubicBezTo>
                      <a:pt x="40" y="56"/>
                      <a:pt x="36" y="52"/>
                      <a:pt x="36" y="48"/>
                    </a:cubicBezTo>
                    <a:cubicBezTo>
                      <a:pt x="36" y="44"/>
                      <a:pt x="40" y="41"/>
                      <a:pt x="44" y="41"/>
                    </a:cubicBezTo>
                    <a:cubicBezTo>
                      <a:pt x="48" y="41"/>
                      <a:pt x="51" y="44"/>
                      <a:pt x="51" y="48"/>
                    </a:cubicBezTo>
                    <a:close/>
                    <a:moveTo>
                      <a:pt x="82" y="48"/>
                    </a:moveTo>
                    <a:cubicBezTo>
                      <a:pt x="82" y="55"/>
                      <a:pt x="77" y="60"/>
                      <a:pt x="70" y="60"/>
                    </a:cubicBezTo>
                    <a:cubicBezTo>
                      <a:pt x="64" y="60"/>
                      <a:pt x="59" y="55"/>
                      <a:pt x="59" y="48"/>
                    </a:cubicBezTo>
                    <a:cubicBezTo>
                      <a:pt x="59" y="42"/>
                      <a:pt x="64" y="37"/>
                      <a:pt x="70" y="37"/>
                    </a:cubicBezTo>
                    <a:cubicBezTo>
                      <a:pt x="77" y="37"/>
                      <a:pt x="82" y="42"/>
                      <a:pt x="82" y="48"/>
                    </a:cubicBezTo>
                    <a:close/>
                    <a:moveTo>
                      <a:pt x="105" y="48"/>
                    </a:moveTo>
                    <a:cubicBezTo>
                      <a:pt x="105" y="52"/>
                      <a:pt x="101" y="56"/>
                      <a:pt x="97" y="56"/>
                    </a:cubicBezTo>
                    <a:cubicBezTo>
                      <a:pt x="93" y="56"/>
                      <a:pt x="90" y="52"/>
                      <a:pt x="90" y="48"/>
                    </a:cubicBezTo>
                    <a:cubicBezTo>
                      <a:pt x="90" y="44"/>
                      <a:pt x="93" y="41"/>
                      <a:pt x="97" y="41"/>
                    </a:cubicBezTo>
                    <a:cubicBezTo>
                      <a:pt x="101" y="41"/>
                      <a:pt x="105" y="44"/>
                      <a:pt x="105" y="48"/>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1" name="Freeform 202"/>
              <p:cNvSpPr>
                <a:spLocks noEditPoints="1"/>
              </p:cNvSpPr>
              <p:nvPr userDrawn="1"/>
            </p:nvSpPr>
            <p:spPr bwMode="auto">
              <a:xfrm>
                <a:off x="107" y="1675"/>
                <a:ext cx="171" cy="169"/>
              </a:xfrm>
              <a:custGeom>
                <a:avLst/>
                <a:gdLst>
                  <a:gd name="T0" fmla="*/ 0 w 101"/>
                  <a:gd name="T1" fmla="*/ 0 h 100"/>
                  <a:gd name="T2" fmla="*/ 0 w 101"/>
                  <a:gd name="T3" fmla="*/ 100 h 100"/>
                  <a:gd name="T4" fmla="*/ 101 w 101"/>
                  <a:gd name="T5" fmla="*/ 100 h 100"/>
                  <a:gd name="T6" fmla="*/ 101 w 101"/>
                  <a:gd name="T7" fmla="*/ 0 h 100"/>
                  <a:gd name="T8" fmla="*/ 0 w 101"/>
                  <a:gd name="T9" fmla="*/ 0 h 100"/>
                  <a:gd name="T10" fmla="*/ 96 w 101"/>
                  <a:gd name="T11" fmla="*/ 4 h 100"/>
                  <a:gd name="T12" fmla="*/ 96 w 101"/>
                  <a:gd name="T13" fmla="*/ 32 h 100"/>
                  <a:gd name="T14" fmla="*/ 5 w 101"/>
                  <a:gd name="T15" fmla="*/ 32 h 100"/>
                  <a:gd name="T16" fmla="*/ 5 w 101"/>
                  <a:gd name="T17" fmla="*/ 4 h 100"/>
                  <a:gd name="T18" fmla="*/ 96 w 101"/>
                  <a:gd name="T19" fmla="*/ 4 h 100"/>
                  <a:gd name="T20" fmla="*/ 96 w 101"/>
                  <a:gd name="T21" fmla="*/ 36 h 100"/>
                  <a:gd name="T22" fmla="*/ 96 w 101"/>
                  <a:gd name="T23" fmla="*/ 64 h 100"/>
                  <a:gd name="T24" fmla="*/ 5 w 101"/>
                  <a:gd name="T25" fmla="*/ 64 h 100"/>
                  <a:gd name="T26" fmla="*/ 5 w 101"/>
                  <a:gd name="T27" fmla="*/ 36 h 100"/>
                  <a:gd name="T28" fmla="*/ 96 w 101"/>
                  <a:gd name="T29" fmla="*/ 36 h 100"/>
                  <a:gd name="T30" fmla="*/ 5 w 101"/>
                  <a:gd name="T31" fmla="*/ 96 h 100"/>
                  <a:gd name="T32" fmla="*/ 5 w 101"/>
                  <a:gd name="T33" fmla="*/ 68 h 100"/>
                  <a:gd name="T34" fmla="*/ 96 w 101"/>
                  <a:gd name="T35" fmla="*/ 68 h 100"/>
                  <a:gd name="T36" fmla="*/ 96 w 101"/>
                  <a:gd name="T37" fmla="*/ 96 h 100"/>
                  <a:gd name="T38" fmla="*/ 5 w 101"/>
                  <a:gd name="T39" fmla="*/ 96 h 100"/>
                  <a:gd name="T40" fmla="*/ 53 w 101"/>
                  <a:gd name="T41" fmla="*/ 20 h 100"/>
                  <a:gd name="T42" fmla="*/ 15 w 101"/>
                  <a:gd name="T43" fmla="*/ 20 h 100"/>
                  <a:gd name="T44" fmla="*/ 15 w 101"/>
                  <a:gd name="T45" fmla="*/ 15 h 100"/>
                  <a:gd name="T46" fmla="*/ 53 w 101"/>
                  <a:gd name="T47" fmla="*/ 15 h 100"/>
                  <a:gd name="T48" fmla="*/ 53 w 101"/>
                  <a:gd name="T49" fmla="*/ 20 h 100"/>
                  <a:gd name="T50" fmla="*/ 82 w 101"/>
                  <a:gd name="T51" fmla="*/ 18 h 100"/>
                  <a:gd name="T52" fmla="*/ 86 w 101"/>
                  <a:gd name="T53" fmla="*/ 14 h 100"/>
                  <a:gd name="T54" fmla="*/ 89 w 101"/>
                  <a:gd name="T55" fmla="*/ 18 h 100"/>
                  <a:gd name="T56" fmla="*/ 86 w 101"/>
                  <a:gd name="T57" fmla="*/ 21 h 100"/>
                  <a:gd name="T58" fmla="*/ 82 w 101"/>
                  <a:gd name="T59" fmla="*/ 18 h 100"/>
                  <a:gd name="T60" fmla="*/ 15 w 101"/>
                  <a:gd name="T61" fmla="*/ 52 h 100"/>
                  <a:gd name="T62" fmla="*/ 15 w 101"/>
                  <a:gd name="T63" fmla="*/ 47 h 100"/>
                  <a:gd name="T64" fmla="*/ 53 w 101"/>
                  <a:gd name="T65" fmla="*/ 47 h 100"/>
                  <a:gd name="T66" fmla="*/ 53 w 101"/>
                  <a:gd name="T67" fmla="*/ 52 h 100"/>
                  <a:gd name="T68" fmla="*/ 15 w 101"/>
                  <a:gd name="T69" fmla="*/ 52 h 100"/>
                  <a:gd name="T70" fmla="*/ 82 w 101"/>
                  <a:gd name="T71" fmla="*/ 50 h 100"/>
                  <a:gd name="T72" fmla="*/ 86 w 101"/>
                  <a:gd name="T73" fmla="*/ 46 h 100"/>
                  <a:gd name="T74" fmla="*/ 89 w 101"/>
                  <a:gd name="T75" fmla="*/ 50 h 100"/>
                  <a:gd name="T76" fmla="*/ 86 w 101"/>
                  <a:gd name="T77" fmla="*/ 53 h 100"/>
                  <a:gd name="T78" fmla="*/ 82 w 101"/>
                  <a:gd name="T79" fmla="*/ 50 h 100"/>
                  <a:gd name="T80" fmla="*/ 15 w 101"/>
                  <a:gd name="T81" fmla="*/ 79 h 100"/>
                  <a:gd name="T82" fmla="*/ 53 w 101"/>
                  <a:gd name="T83" fmla="*/ 79 h 100"/>
                  <a:gd name="T84" fmla="*/ 53 w 101"/>
                  <a:gd name="T85" fmla="*/ 84 h 100"/>
                  <a:gd name="T86" fmla="*/ 15 w 101"/>
                  <a:gd name="T87" fmla="*/ 84 h 100"/>
                  <a:gd name="T88" fmla="*/ 15 w 101"/>
                  <a:gd name="T89" fmla="*/ 79 h 100"/>
                  <a:gd name="T90" fmla="*/ 89 w 101"/>
                  <a:gd name="T91" fmla="*/ 82 h 100"/>
                  <a:gd name="T92" fmla="*/ 86 w 101"/>
                  <a:gd name="T93" fmla="*/ 85 h 100"/>
                  <a:gd name="T94" fmla="*/ 82 w 101"/>
                  <a:gd name="T95" fmla="*/ 82 h 100"/>
                  <a:gd name="T96" fmla="*/ 86 w 101"/>
                  <a:gd name="T97" fmla="*/ 78 h 100"/>
                  <a:gd name="T98" fmla="*/ 89 w 101"/>
                  <a:gd name="T99" fmla="*/ 8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1" h="100">
                    <a:moveTo>
                      <a:pt x="0" y="0"/>
                    </a:moveTo>
                    <a:cubicBezTo>
                      <a:pt x="0" y="100"/>
                      <a:pt x="0" y="100"/>
                      <a:pt x="0" y="100"/>
                    </a:cubicBezTo>
                    <a:cubicBezTo>
                      <a:pt x="101" y="100"/>
                      <a:pt x="101" y="100"/>
                      <a:pt x="101" y="100"/>
                    </a:cubicBezTo>
                    <a:cubicBezTo>
                      <a:pt x="101" y="0"/>
                      <a:pt x="101" y="0"/>
                      <a:pt x="101" y="0"/>
                    </a:cubicBezTo>
                    <a:lnTo>
                      <a:pt x="0" y="0"/>
                    </a:lnTo>
                    <a:close/>
                    <a:moveTo>
                      <a:pt x="96" y="4"/>
                    </a:moveTo>
                    <a:cubicBezTo>
                      <a:pt x="96" y="32"/>
                      <a:pt x="96" y="32"/>
                      <a:pt x="96" y="32"/>
                    </a:cubicBezTo>
                    <a:cubicBezTo>
                      <a:pt x="5" y="32"/>
                      <a:pt x="5" y="32"/>
                      <a:pt x="5" y="32"/>
                    </a:cubicBezTo>
                    <a:cubicBezTo>
                      <a:pt x="5" y="4"/>
                      <a:pt x="5" y="4"/>
                      <a:pt x="5" y="4"/>
                    </a:cubicBezTo>
                    <a:lnTo>
                      <a:pt x="96" y="4"/>
                    </a:lnTo>
                    <a:close/>
                    <a:moveTo>
                      <a:pt x="96" y="36"/>
                    </a:moveTo>
                    <a:cubicBezTo>
                      <a:pt x="96" y="64"/>
                      <a:pt x="96" y="64"/>
                      <a:pt x="96" y="64"/>
                    </a:cubicBezTo>
                    <a:cubicBezTo>
                      <a:pt x="5" y="64"/>
                      <a:pt x="5" y="64"/>
                      <a:pt x="5" y="64"/>
                    </a:cubicBezTo>
                    <a:cubicBezTo>
                      <a:pt x="5" y="36"/>
                      <a:pt x="5" y="36"/>
                      <a:pt x="5" y="36"/>
                    </a:cubicBezTo>
                    <a:lnTo>
                      <a:pt x="96" y="36"/>
                    </a:lnTo>
                    <a:close/>
                    <a:moveTo>
                      <a:pt x="5" y="96"/>
                    </a:moveTo>
                    <a:cubicBezTo>
                      <a:pt x="5" y="68"/>
                      <a:pt x="5" y="68"/>
                      <a:pt x="5" y="68"/>
                    </a:cubicBezTo>
                    <a:cubicBezTo>
                      <a:pt x="96" y="68"/>
                      <a:pt x="96" y="68"/>
                      <a:pt x="96" y="68"/>
                    </a:cubicBezTo>
                    <a:cubicBezTo>
                      <a:pt x="96" y="96"/>
                      <a:pt x="96" y="96"/>
                      <a:pt x="96" y="96"/>
                    </a:cubicBezTo>
                    <a:lnTo>
                      <a:pt x="5" y="96"/>
                    </a:lnTo>
                    <a:close/>
                    <a:moveTo>
                      <a:pt x="53" y="20"/>
                    </a:moveTo>
                    <a:cubicBezTo>
                      <a:pt x="15" y="20"/>
                      <a:pt x="15" y="20"/>
                      <a:pt x="15" y="20"/>
                    </a:cubicBezTo>
                    <a:cubicBezTo>
                      <a:pt x="15" y="15"/>
                      <a:pt x="15" y="15"/>
                      <a:pt x="15" y="15"/>
                    </a:cubicBezTo>
                    <a:cubicBezTo>
                      <a:pt x="53" y="15"/>
                      <a:pt x="53" y="15"/>
                      <a:pt x="53" y="15"/>
                    </a:cubicBezTo>
                    <a:lnTo>
                      <a:pt x="53" y="20"/>
                    </a:lnTo>
                    <a:close/>
                    <a:moveTo>
                      <a:pt x="82" y="18"/>
                    </a:moveTo>
                    <a:cubicBezTo>
                      <a:pt x="82" y="16"/>
                      <a:pt x="84" y="14"/>
                      <a:pt x="86" y="14"/>
                    </a:cubicBezTo>
                    <a:cubicBezTo>
                      <a:pt x="88" y="14"/>
                      <a:pt x="89" y="16"/>
                      <a:pt x="89" y="18"/>
                    </a:cubicBezTo>
                    <a:cubicBezTo>
                      <a:pt x="89" y="20"/>
                      <a:pt x="88" y="21"/>
                      <a:pt x="86" y="21"/>
                    </a:cubicBezTo>
                    <a:cubicBezTo>
                      <a:pt x="84" y="21"/>
                      <a:pt x="82" y="20"/>
                      <a:pt x="82" y="18"/>
                    </a:cubicBezTo>
                    <a:close/>
                    <a:moveTo>
                      <a:pt x="15" y="52"/>
                    </a:moveTo>
                    <a:cubicBezTo>
                      <a:pt x="15" y="47"/>
                      <a:pt x="15" y="47"/>
                      <a:pt x="15" y="47"/>
                    </a:cubicBezTo>
                    <a:cubicBezTo>
                      <a:pt x="53" y="47"/>
                      <a:pt x="53" y="47"/>
                      <a:pt x="53" y="47"/>
                    </a:cubicBezTo>
                    <a:cubicBezTo>
                      <a:pt x="53" y="52"/>
                      <a:pt x="53" y="52"/>
                      <a:pt x="53" y="52"/>
                    </a:cubicBezTo>
                    <a:lnTo>
                      <a:pt x="15" y="52"/>
                    </a:lnTo>
                    <a:close/>
                    <a:moveTo>
                      <a:pt x="82" y="50"/>
                    </a:moveTo>
                    <a:cubicBezTo>
                      <a:pt x="82" y="48"/>
                      <a:pt x="84" y="46"/>
                      <a:pt x="86" y="46"/>
                    </a:cubicBezTo>
                    <a:cubicBezTo>
                      <a:pt x="88" y="46"/>
                      <a:pt x="89" y="48"/>
                      <a:pt x="89" y="50"/>
                    </a:cubicBezTo>
                    <a:cubicBezTo>
                      <a:pt x="89" y="52"/>
                      <a:pt x="88" y="53"/>
                      <a:pt x="86" y="53"/>
                    </a:cubicBezTo>
                    <a:cubicBezTo>
                      <a:pt x="84" y="53"/>
                      <a:pt x="82" y="52"/>
                      <a:pt x="82" y="50"/>
                    </a:cubicBezTo>
                    <a:close/>
                    <a:moveTo>
                      <a:pt x="15" y="79"/>
                    </a:moveTo>
                    <a:cubicBezTo>
                      <a:pt x="53" y="79"/>
                      <a:pt x="53" y="79"/>
                      <a:pt x="53" y="79"/>
                    </a:cubicBezTo>
                    <a:cubicBezTo>
                      <a:pt x="53" y="84"/>
                      <a:pt x="53" y="84"/>
                      <a:pt x="53" y="84"/>
                    </a:cubicBezTo>
                    <a:cubicBezTo>
                      <a:pt x="15" y="84"/>
                      <a:pt x="15" y="84"/>
                      <a:pt x="15" y="84"/>
                    </a:cubicBezTo>
                    <a:lnTo>
                      <a:pt x="15" y="79"/>
                    </a:lnTo>
                    <a:close/>
                    <a:moveTo>
                      <a:pt x="89" y="82"/>
                    </a:moveTo>
                    <a:cubicBezTo>
                      <a:pt x="89" y="84"/>
                      <a:pt x="88" y="85"/>
                      <a:pt x="86" y="85"/>
                    </a:cubicBezTo>
                    <a:cubicBezTo>
                      <a:pt x="84" y="85"/>
                      <a:pt x="82" y="84"/>
                      <a:pt x="82" y="82"/>
                    </a:cubicBezTo>
                    <a:cubicBezTo>
                      <a:pt x="82" y="80"/>
                      <a:pt x="84" y="78"/>
                      <a:pt x="86" y="78"/>
                    </a:cubicBezTo>
                    <a:cubicBezTo>
                      <a:pt x="88" y="78"/>
                      <a:pt x="89" y="80"/>
                      <a:pt x="89" y="82"/>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2" name="Freeform 203"/>
              <p:cNvSpPr>
                <a:spLocks noEditPoints="1"/>
              </p:cNvSpPr>
              <p:nvPr userDrawn="1"/>
            </p:nvSpPr>
            <p:spPr bwMode="auto">
              <a:xfrm>
                <a:off x="-288" y="1694"/>
                <a:ext cx="113" cy="164"/>
              </a:xfrm>
              <a:custGeom>
                <a:avLst/>
                <a:gdLst>
                  <a:gd name="T0" fmla="*/ 57 w 67"/>
                  <a:gd name="T1" fmla="*/ 0 h 97"/>
                  <a:gd name="T2" fmla="*/ 10 w 67"/>
                  <a:gd name="T3" fmla="*/ 0 h 97"/>
                  <a:gd name="T4" fmla="*/ 0 w 67"/>
                  <a:gd name="T5" fmla="*/ 10 h 97"/>
                  <a:gd name="T6" fmla="*/ 0 w 67"/>
                  <a:gd name="T7" fmla="*/ 87 h 97"/>
                  <a:gd name="T8" fmla="*/ 10 w 67"/>
                  <a:gd name="T9" fmla="*/ 97 h 97"/>
                  <a:gd name="T10" fmla="*/ 57 w 67"/>
                  <a:gd name="T11" fmla="*/ 97 h 97"/>
                  <a:gd name="T12" fmla="*/ 67 w 67"/>
                  <a:gd name="T13" fmla="*/ 87 h 97"/>
                  <a:gd name="T14" fmla="*/ 67 w 67"/>
                  <a:gd name="T15" fmla="*/ 10 h 97"/>
                  <a:gd name="T16" fmla="*/ 57 w 67"/>
                  <a:gd name="T17" fmla="*/ 0 h 97"/>
                  <a:gd name="T18" fmla="*/ 63 w 67"/>
                  <a:gd name="T19" fmla="*/ 87 h 97"/>
                  <a:gd name="T20" fmla="*/ 57 w 67"/>
                  <a:gd name="T21" fmla="*/ 93 h 97"/>
                  <a:gd name="T22" fmla="*/ 10 w 67"/>
                  <a:gd name="T23" fmla="*/ 93 h 97"/>
                  <a:gd name="T24" fmla="*/ 5 w 67"/>
                  <a:gd name="T25" fmla="*/ 87 h 97"/>
                  <a:gd name="T26" fmla="*/ 5 w 67"/>
                  <a:gd name="T27" fmla="*/ 77 h 97"/>
                  <a:gd name="T28" fmla="*/ 63 w 67"/>
                  <a:gd name="T29" fmla="*/ 77 h 97"/>
                  <a:gd name="T30" fmla="*/ 63 w 67"/>
                  <a:gd name="T31" fmla="*/ 87 h 97"/>
                  <a:gd name="T32" fmla="*/ 63 w 67"/>
                  <a:gd name="T33" fmla="*/ 21 h 97"/>
                  <a:gd name="T34" fmla="*/ 5 w 67"/>
                  <a:gd name="T35" fmla="*/ 21 h 97"/>
                  <a:gd name="T36" fmla="*/ 5 w 67"/>
                  <a:gd name="T37" fmla="*/ 10 h 97"/>
                  <a:gd name="T38" fmla="*/ 10 w 67"/>
                  <a:gd name="T39" fmla="*/ 4 h 97"/>
                  <a:gd name="T40" fmla="*/ 57 w 67"/>
                  <a:gd name="T41" fmla="*/ 4 h 97"/>
                  <a:gd name="T42" fmla="*/ 63 w 67"/>
                  <a:gd name="T43" fmla="*/ 10 h 97"/>
                  <a:gd name="T44" fmla="*/ 63 w 67"/>
                  <a:gd name="T45" fmla="*/ 21 h 97"/>
                  <a:gd name="T46" fmla="*/ 29 w 67"/>
                  <a:gd name="T47" fmla="*/ 85 h 97"/>
                  <a:gd name="T48" fmla="*/ 34 w 67"/>
                  <a:gd name="T49" fmla="*/ 80 h 97"/>
                  <a:gd name="T50" fmla="*/ 38 w 67"/>
                  <a:gd name="T51" fmla="*/ 85 h 97"/>
                  <a:gd name="T52" fmla="*/ 34 w 67"/>
                  <a:gd name="T53" fmla="*/ 89 h 97"/>
                  <a:gd name="T54" fmla="*/ 29 w 67"/>
                  <a:gd name="T55" fmla="*/ 85 h 97"/>
                  <a:gd name="T56" fmla="*/ 26 w 67"/>
                  <a:gd name="T57" fmla="*/ 11 h 97"/>
                  <a:gd name="T58" fmla="*/ 41 w 67"/>
                  <a:gd name="T59" fmla="*/ 11 h 97"/>
                  <a:gd name="T60" fmla="*/ 41 w 67"/>
                  <a:gd name="T61" fmla="*/ 14 h 97"/>
                  <a:gd name="T62" fmla="*/ 26 w 67"/>
                  <a:gd name="T63" fmla="*/ 14 h 97"/>
                  <a:gd name="T64" fmla="*/ 26 w 67"/>
                  <a:gd name="T65" fmla="*/ 1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97">
                    <a:moveTo>
                      <a:pt x="57" y="0"/>
                    </a:moveTo>
                    <a:cubicBezTo>
                      <a:pt x="10" y="0"/>
                      <a:pt x="10" y="0"/>
                      <a:pt x="10" y="0"/>
                    </a:cubicBezTo>
                    <a:cubicBezTo>
                      <a:pt x="5" y="0"/>
                      <a:pt x="0" y="5"/>
                      <a:pt x="0" y="10"/>
                    </a:cubicBezTo>
                    <a:cubicBezTo>
                      <a:pt x="0" y="87"/>
                      <a:pt x="0" y="87"/>
                      <a:pt x="0" y="87"/>
                    </a:cubicBezTo>
                    <a:cubicBezTo>
                      <a:pt x="0" y="93"/>
                      <a:pt x="5" y="97"/>
                      <a:pt x="10" y="97"/>
                    </a:cubicBezTo>
                    <a:cubicBezTo>
                      <a:pt x="57" y="97"/>
                      <a:pt x="57" y="97"/>
                      <a:pt x="57" y="97"/>
                    </a:cubicBezTo>
                    <a:cubicBezTo>
                      <a:pt x="63" y="97"/>
                      <a:pt x="67" y="93"/>
                      <a:pt x="67" y="87"/>
                    </a:cubicBezTo>
                    <a:cubicBezTo>
                      <a:pt x="67" y="10"/>
                      <a:pt x="67" y="10"/>
                      <a:pt x="67" y="10"/>
                    </a:cubicBezTo>
                    <a:cubicBezTo>
                      <a:pt x="67" y="5"/>
                      <a:pt x="63" y="0"/>
                      <a:pt x="57" y="0"/>
                    </a:cubicBezTo>
                    <a:close/>
                    <a:moveTo>
                      <a:pt x="63" y="87"/>
                    </a:moveTo>
                    <a:cubicBezTo>
                      <a:pt x="63" y="90"/>
                      <a:pt x="60" y="93"/>
                      <a:pt x="57" y="93"/>
                    </a:cubicBezTo>
                    <a:cubicBezTo>
                      <a:pt x="10" y="93"/>
                      <a:pt x="10" y="93"/>
                      <a:pt x="10" y="93"/>
                    </a:cubicBezTo>
                    <a:cubicBezTo>
                      <a:pt x="7" y="93"/>
                      <a:pt x="5" y="90"/>
                      <a:pt x="5" y="87"/>
                    </a:cubicBezTo>
                    <a:cubicBezTo>
                      <a:pt x="5" y="77"/>
                      <a:pt x="5" y="77"/>
                      <a:pt x="5" y="77"/>
                    </a:cubicBezTo>
                    <a:cubicBezTo>
                      <a:pt x="63" y="77"/>
                      <a:pt x="63" y="77"/>
                      <a:pt x="63" y="77"/>
                    </a:cubicBezTo>
                    <a:lnTo>
                      <a:pt x="63" y="87"/>
                    </a:lnTo>
                    <a:close/>
                    <a:moveTo>
                      <a:pt x="63" y="21"/>
                    </a:moveTo>
                    <a:cubicBezTo>
                      <a:pt x="5" y="21"/>
                      <a:pt x="5" y="21"/>
                      <a:pt x="5" y="21"/>
                    </a:cubicBezTo>
                    <a:cubicBezTo>
                      <a:pt x="5" y="10"/>
                      <a:pt x="5" y="10"/>
                      <a:pt x="5" y="10"/>
                    </a:cubicBezTo>
                    <a:cubicBezTo>
                      <a:pt x="5" y="7"/>
                      <a:pt x="7" y="4"/>
                      <a:pt x="10" y="4"/>
                    </a:cubicBezTo>
                    <a:cubicBezTo>
                      <a:pt x="57" y="4"/>
                      <a:pt x="57" y="4"/>
                      <a:pt x="57" y="4"/>
                    </a:cubicBezTo>
                    <a:cubicBezTo>
                      <a:pt x="60" y="4"/>
                      <a:pt x="63" y="7"/>
                      <a:pt x="63" y="10"/>
                    </a:cubicBezTo>
                    <a:lnTo>
                      <a:pt x="63" y="21"/>
                    </a:lnTo>
                    <a:close/>
                    <a:moveTo>
                      <a:pt x="29" y="85"/>
                    </a:moveTo>
                    <a:cubicBezTo>
                      <a:pt x="29" y="82"/>
                      <a:pt x="31" y="80"/>
                      <a:pt x="34" y="80"/>
                    </a:cubicBezTo>
                    <a:cubicBezTo>
                      <a:pt x="36" y="80"/>
                      <a:pt x="38" y="82"/>
                      <a:pt x="38" y="85"/>
                    </a:cubicBezTo>
                    <a:cubicBezTo>
                      <a:pt x="38" y="87"/>
                      <a:pt x="36" y="89"/>
                      <a:pt x="34" y="89"/>
                    </a:cubicBezTo>
                    <a:cubicBezTo>
                      <a:pt x="31" y="89"/>
                      <a:pt x="29" y="87"/>
                      <a:pt x="29" y="85"/>
                    </a:cubicBezTo>
                    <a:close/>
                    <a:moveTo>
                      <a:pt x="26" y="11"/>
                    </a:moveTo>
                    <a:cubicBezTo>
                      <a:pt x="41" y="11"/>
                      <a:pt x="41" y="11"/>
                      <a:pt x="41" y="11"/>
                    </a:cubicBezTo>
                    <a:cubicBezTo>
                      <a:pt x="41" y="14"/>
                      <a:pt x="41" y="14"/>
                      <a:pt x="41" y="14"/>
                    </a:cubicBezTo>
                    <a:cubicBezTo>
                      <a:pt x="26" y="14"/>
                      <a:pt x="26" y="14"/>
                      <a:pt x="26" y="14"/>
                    </a:cubicBezTo>
                    <a:lnTo>
                      <a:pt x="26" y="11"/>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3" name="Freeform 204"/>
              <p:cNvSpPr>
                <a:spLocks/>
              </p:cNvSpPr>
              <p:nvPr userDrawn="1"/>
            </p:nvSpPr>
            <p:spPr bwMode="auto">
              <a:xfrm>
                <a:off x="557" y="1865"/>
                <a:ext cx="374" cy="1058"/>
              </a:xfrm>
              <a:custGeom>
                <a:avLst/>
                <a:gdLst>
                  <a:gd name="T0" fmla="*/ 8 w 374"/>
                  <a:gd name="T1" fmla="*/ 1058 h 1058"/>
                  <a:gd name="T2" fmla="*/ 0 w 374"/>
                  <a:gd name="T3" fmla="*/ 1054 h 1058"/>
                  <a:gd name="T4" fmla="*/ 366 w 374"/>
                  <a:gd name="T5" fmla="*/ 0 h 1058"/>
                  <a:gd name="T6" fmla="*/ 374 w 374"/>
                  <a:gd name="T7" fmla="*/ 3 h 1058"/>
                  <a:gd name="T8" fmla="*/ 8 w 374"/>
                  <a:gd name="T9" fmla="*/ 1058 h 1058"/>
                </a:gdLst>
                <a:ahLst/>
                <a:cxnLst>
                  <a:cxn ang="0">
                    <a:pos x="T0" y="T1"/>
                  </a:cxn>
                  <a:cxn ang="0">
                    <a:pos x="T2" y="T3"/>
                  </a:cxn>
                  <a:cxn ang="0">
                    <a:pos x="T4" y="T5"/>
                  </a:cxn>
                  <a:cxn ang="0">
                    <a:pos x="T6" y="T7"/>
                  </a:cxn>
                  <a:cxn ang="0">
                    <a:pos x="T8" y="T9"/>
                  </a:cxn>
                </a:cxnLst>
                <a:rect l="0" t="0" r="r" b="b"/>
                <a:pathLst>
                  <a:path w="374" h="1058">
                    <a:moveTo>
                      <a:pt x="8" y="1058"/>
                    </a:moveTo>
                    <a:lnTo>
                      <a:pt x="0" y="1054"/>
                    </a:lnTo>
                    <a:lnTo>
                      <a:pt x="366" y="0"/>
                    </a:lnTo>
                    <a:lnTo>
                      <a:pt x="374" y="3"/>
                    </a:lnTo>
                    <a:lnTo>
                      <a:pt x="8" y="1058"/>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7" name="Group 406"/>
            <p:cNvGrpSpPr>
              <a:grpSpLocks/>
            </p:cNvGrpSpPr>
            <p:nvPr userDrawn="1"/>
          </p:nvGrpSpPr>
          <p:grpSpPr bwMode="auto">
            <a:xfrm>
              <a:off x="-720" y="-12"/>
              <a:ext cx="8920" cy="3285"/>
              <a:chOff x="-720" y="-12"/>
              <a:chExt cx="8920" cy="3285"/>
            </a:xfrm>
          </p:grpSpPr>
          <p:sp>
            <p:nvSpPr>
              <p:cNvPr id="134" name="Freeform 206"/>
              <p:cNvSpPr>
                <a:spLocks/>
              </p:cNvSpPr>
              <p:nvPr userDrawn="1"/>
            </p:nvSpPr>
            <p:spPr bwMode="auto">
              <a:xfrm>
                <a:off x="3387" y="1317"/>
                <a:ext cx="917" cy="904"/>
              </a:xfrm>
              <a:custGeom>
                <a:avLst/>
                <a:gdLst>
                  <a:gd name="T0" fmla="*/ 327 w 543"/>
                  <a:gd name="T1" fmla="*/ 535 h 535"/>
                  <a:gd name="T2" fmla="*/ 324 w 543"/>
                  <a:gd name="T3" fmla="*/ 521 h 535"/>
                  <a:gd name="T4" fmla="*/ 529 w 543"/>
                  <a:gd name="T5" fmla="*/ 270 h 535"/>
                  <a:gd name="T6" fmla="*/ 271 w 543"/>
                  <a:gd name="T7" fmla="*/ 14 h 535"/>
                  <a:gd name="T8" fmla="*/ 14 w 543"/>
                  <a:gd name="T9" fmla="*/ 270 h 535"/>
                  <a:gd name="T10" fmla="*/ 17 w 543"/>
                  <a:gd name="T11" fmla="*/ 311 h 535"/>
                  <a:gd name="T12" fmla="*/ 3 w 543"/>
                  <a:gd name="T13" fmla="*/ 314 h 535"/>
                  <a:gd name="T14" fmla="*/ 0 w 543"/>
                  <a:gd name="T15" fmla="*/ 270 h 535"/>
                  <a:gd name="T16" fmla="*/ 271 w 543"/>
                  <a:gd name="T17" fmla="*/ 0 h 535"/>
                  <a:gd name="T18" fmla="*/ 543 w 543"/>
                  <a:gd name="T19" fmla="*/ 270 h 535"/>
                  <a:gd name="T20" fmla="*/ 327 w 543"/>
                  <a:gd name="T21" fmla="*/ 535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43" h="535">
                    <a:moveTo>
                      <a:pt x="327" y="535"/>
                    </a:moveTo>
                    <a:cubicBezTo>
                      <a:pt x="324" y="521"/>
                      <a:pt x="324" y="521"/>
                      <a:pt x="324" y="521"/>
                    </a:cubicBezTo>
                    <a:cubicBezTo>
                      <a:pt x="442" y="496"/>
                      <a:pt x="529" y="391"/>
                      <a:pt x="529" y="270"/>
                    </a:cubicBezTo>
                    <a:cubicBezTo>
                      <a:pt x="529" y="129"/>
                      <a:pt x="413" y="14"/>
                      <a:pt x="271" y="14"/>
                    </a:cubicBezTo>
                    <a:cubicBezTo>
                      <a:pt x="129" y="14"/>
                      <a:pt x="14" y="129"/>
                      <a:pt x="14" y="270"/>
                    </a:cubicBezTo>
                    <a:cubicBezTo>
                      <a:pt x="14" y="284"/>
                      <a:pt x="15" y="298"/>
                      <a:pt x="17" y="311"/>
                    </a:cubicBezTo>
                    <a:cubicBezTo>
                      <a:pt x="3" y="314"/>
                      <a:pt x="3" y="314"/>
                      <a:pt x="3" y="314"/>
                    </a:cubicBezTo>
                    <a:cubicBezTo>
                      <a:pt x="1" y="299"/>
                      <a:pt x="0" y="285"/>
                      <a:pt x="0" y="270"/>
                    </a:cubicBezTo>
                    <a:cubicBezTo>
                      <a:pt x="0" y="121"/>
                      <a:pt x="121" y="0"/>
                      <a:pt x="271" y="0"/>
                    </a:cubicBezTo>
                    <a:cubicBezTo>
                      <a:pt x="421" y="0"/>
                      <a:pt x="543" y="121"/>
                      <a:pt x="543" y="270"/>
                    </a:cubicBezTo>
                    <a:cubicBezTo>
                      <a:pt x="543" y="397"/>
                      <a:pt x="452" y="509"/>
                      <a:pt x="327" y="535"/>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 name="Freeform 207"/>
              <p:cNvSpPr>
                <a:spLocks/>
              </p:cNvSpPr>
              <p:nvPr userDrawn="1"/>
            </p:nvSpPr>
            <p:spPr bwMode="auto">
              <a:xfrm>
                <a:off x="6915" y="2044"/>
                <a:ext cx="147" cy="45"/>
              </a:xfrm>
              <a:custGeom>
                <a:avLst/>
                <a:gdLst>
                  <a:gd name="T0" fmla="*/ 0 w 87"/>
                  <a:gd name="T1" fmla="*/ 9 h 27"/>
                  <a:gd name="T2" fmla="*/ 0 w 87"/>
                  <a:gd name="T3" fmla="*/ 27 h 27"/>
                  <a:gd name="T4" fmla="*/ 87 w 87"/>
                  <a:gd name="T5" fmla="*/ 27 h 27"/>
                  <a:gd name="T6" fmla="*/ 87 w 87"/>
                  <a:gd name="T7" fmla="*/ 9 h 27"/>
                  <a:gd name="T8" fmla="*/ 0 w 87"/>
                  <a:gd name="T9" fmla="*/ 9 h 27"/>
                </a:gdLst>
                <a:ahLst/>
                <a:cxnLst>
                  <a:cxn ang="0">
                    <a:pos x="T0" y="T1"/>
                  </a:cxn>
                  <a:cxn ang="0">
                    <a:pos x="T2" y="T3"/>
                  </a:cxn>
                  <a:cxn ang="0">
                    <a:pos x="T4" y="T5"/>
                  </a:cxn>
                  <a:cxn ang="0">
                    <a:pos x="T6" y="T7"/>
                  </a:cxn>
                  <a:cxn ang="0">
                    <a:pos x="T8" y="T9"/>
                  </a:cxn>
                </a:cxnLst>
                <a:rect l="0" t="0" r="r" b="b"/>
                <a:pathLst>
                  <a:path w="87" h="27">
                    <a:moveTo>
                      <a:pt x="0" y="9"/>
                    </a:moveTo>
                    <a:cubicBezTo>
                      <a:pt x="0" y="27"/>
                      <a:pt x="0" y="27"/>
                      <a:pt x="0" y="27"/>
                    </a:cubicBezTo>
                    <a:cubicBezTo>
                      <a:pt x="87" y="27"/>
                      <a:pt x="87" y="27"/>
                      <a:pt x="87" y="27"/>
                    </a:cubicBezTo>
                    <a:cubicBezTo>
                      <a:pt x="87" y="9"/>
                      <a:pt x="87" y="9"/>
                      <a:pt x="87" y="9"/>
                    </a:cubicBezTo>
                    <a:cubicBezTo>
                      <a:pt x="55" y="0"/>
                      <a:pt x="29" y="0"/>
                      <a:pt x="0" y="9"/>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 name="Rectangle 208"/>
              <p:cNvSpPr>
                <a:spLocks noChangeArrowheads="1"/>
              </p:cNvSpPr>
              <p:nvPr userDrawn="1"/>
            </p:nvSpPr>
            <p:spPr bwMode="auto">
              <a:xfrm>
                <a:off x="6915" y="2103"/>
                <a:ext cx="147" cy="32"/>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 name="Freeform 209"/>
              <p:cNvSpPr>
                <a:spLocks/>
              </p:cNvSpPr>
              <p:nvPr userDrawn="1"/>
            </p:nvSpPr>
            <p:spPr bwMode="auto">
              <a:xfrm>
                <a:off x="6915" y="2149"/>
                <a:ext cx="147" cy="45"/>
              </a:xfrm>
              <a:custGeom>
                <a:avLst/>
                <a:gdLst>
                  <a:gd name="T0" fmla="*/ 0 w 87"/>
                  <a:gd name="T1" fmla="*/ 17 h 27"/>
                  <a:gd name="T2" fmla="*/ 87 w 87"/>
                  <a:gd name="T3" fmla="*/ 17 h 27"/>
                  <a:gd name="T4" fmla="*/ 87 w 87"/>
                  <a:gd name="T5" fmla="*/ 0 h 27"/>
                  <a:gd name="T6" fmla="*/ 0 w 87"/>
                  <a:gd name="T7" fmla="*/ 0 h 27"/>
                  <a:gd name="T8" fmla="*/ 0 w 87"/>
                  <a:gd name="T9" fmla="*/ 17 h 27"/>
                </a:gdLst>
                <a:ahLst/>
                <a:cxnLst>
                  <a:cxn ang="0">
                    <a:pos x="T0" y="T1"/>
                  </a:cxn>
                  <a:cxn ang="0">
                    <a:pos x="T2" y="T3"/>
                  </a:cxn>
                  <a:cxn ang="0">
                    <a:pos x="T4" y="T5"/>
                  </a:cxn>
                  <a:cxn ang="0">
                    <a:pos x="T6" y="T7"/>
                  </a:cxn>
                  <a:cxn ang="0">
                    <a:pos x="T8" y="T9"/>
                  </a:cxn>
                </a:cxnLst>
                <a:rect l="0" t="0" r="r" b="b"/>
                <a:pathLst>
                  <a:path w="87" h="27">
                    <a:moveTo>
                      <a:pt x="0" y="17"/>
                    </a:moveTo>
                    <a:cubicBezTo>
                      <a:pt x="32" y="27"/>
                      <a:pt x="58" y="27"/>
                      <a:pt x="87" y="17"/>
                    </a:cubicBezTo>
                    <a:cubicBezTo>
                      <a:pt x="87" y="0"/>
                      <a:pt x="87" y="0"/>
                      <a:pt x="87" y="0"/>
                    </a:cubicBezTo>
                    <a:cubicBezTo>
                      <a:pt x="0" y="0"/>
                      <a:pt x="0" y="0"/>
                      <a:pt x="0" y="0"/>
                    </a:cubicBezTo>
                    <a:lnTo>
                      <a:pt x="0" y="17"/>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 name="Freeform 210"/>
              <p:cNvSpPr>
                <a:spLocks noEditPoints="1"/>
              </p:cNvSpPr>
              <p:nvPr userDrawn="1"/>
            </p:nvSpPr>
            <p:spPr bwMode="auto">
              <a:xfrm>
                <a:off x="7001" y="2512"/>
                <a:ext cx="113" cy="164"/>
              </a:xfrm>
              <a:custGeom>
                <a:avLst/>
                <a:gdLst>
                  <a:gd name="T0" fmla="*/ 57 w 67"/>
                  <a:gd name="T1" fmla="*/ 0 h 97"/>
                  <a:gd name="T2" fmla="*/ 10 w 67"/>
                  <a:gd name="T3" fmla="*/ 0 h 97"/>
                  <a:gd name="T4" fmla="*/ 0 w 67"/>
                  <a:gd name="T5" fmla="*/ 10 h 97"/>
                  <a:gd name="T6" fmla="*/ 0 w 67"/>
                  <a:gd name="T7" fmla="*/ 87 h 97"/>
                  <a:gd name="T8" fmla="*/ 10 w 67"/>
                  <a:gd name="T9" fmla="*/ 97 h 97"/>
                  <a:gd name="T10" fmla="*/ 57 w 67"/>
                  <a:gd name="T11" fmla="*/ 97 h 97"/>
                  <a:gd name="T12" fmla="*/ 67 w 67"/>
                  <a:gd name="T13" fmla="*/ 87 h 97"/>
                  <a:gd name="T14" fmla="*/ 67 w 67"/>
                  <a:gd name="T15" fmla="*/ 10 h 97"/>
                  <a:gd name="T16" fmla="*/ 57 w 67"/>
                  <a:gd name="T17" fmla="*/ 0 h 97"/>
                  <a:gd name="T18" fmla="*/ 62 w 67"/>
                  <a:gd name="T19" fmla="*/ 87 h 97"/>
                  <a:gd name="T20" fmla="*/ 57 w 67"/>
                  <a:gd name="T21" fmla="*/ 92 h 97"/>
                  <a:gd name="T22" fmla="*/ 10 w 67"/>
                  <a:gd name="T23" fmla="*/ 92 h 97"/>
                  <a:gd name="T24" fmla="*/ 4 w 67"/>
                  <a:gd name="T25" fmla="*/ 87 h 97"/>
                  <a:gd name="T26" fmla="*/ 4 w 67"/>
                  <a:gd name="T27" fmla="*/ 76 h 97"/>
                  <a:gd name="T28" fmla="*/ 62 w 67"/>
                  <a:gd name="T29" fmla="*/ 76 h 97"/>
                  <a:gd name="T30" fmla="*/ 62 w 67"/>
                  <a:gd name="T31" fmla="*/ 87 h 97"/>
                  <a:gd name="T32" fmla="*/ 62 w 67"/>
                  <a:gd name="T33" fmla="*/ 20 h 97"/>
                  <a:gd name="T34" fmla="*/ 4 w 67"/>
                  <a:gd name="T35" fmla="*/ 20 h 97"/>
                  <a:gd name="T36" fmla="*/ 4 w 67"/>
                  <a:gd name="T37" fmla="*/ 10 h 97"/>
                  <a:gd name="T38" fmla="*/ 10 w 67"/>
                  <a:gd name="T39" fmla="*/ 4 h 97"/>
                  <a:gd name="T40" fmla="*/ 57 w 67"/>
                  <a:gd name="T41" fmla="*/ 4 h 97"/>
                  <a:gd name="T42" fmla="*/ 62 w 67"/>
                  <a:gd name="T43" fmla="*/ 10 h 97"/>
                  <a:gd name="T44" fmla="*/ 62 w 67"/>
                  <a:gd name="T45" fmla="*/ 20 h 97"/>
                  <a:gd name="T46" fmla="*/ 29 w 67"/>
                  <a:gd name="T47" fmla="*/ 84 h 97"/>
                  <a:gd name="T48" fmla="*/ 33 w 67"/>
                  <a:gd name="T49" fmla="*/ 80 h 97"/>
                  <a:gd name="T50" fmla="*/ 38 w 67"/>
                  <a:gd name="T51" fmla="*/ 84 h 97"/>
                  <a:gd name="T52" fmla="*/ 33 w 67"/>
                  <a:gd name="T53" fmla="*/ 89 h 97"/>
                  <a:gd name="T54" fmla="*/ 29 w 67"/>
                  <a:gd name="T55" fmla="*/ 84 h 97"/>
                  <a:gd name="T56" fmla="*/ 26 w 67"/>
                  <a:gd name="T57" fmla="*/ 10 h 97"/>
                  <a:gd name="T58" fmla="*/ 41 w 67"/>
                  <a:gd name="T59" fmla="*/ 10 h 97"/>
                  <a:gd name="T60" fmla="*/ 41 w 67"/>
                  <a:gd name="T61" fmla="*/ 13 h 97"/>
                  <a:gd name="T62" fmla="*/ 26 w 67"/>
                  <a:gd name="T63" fmla="*/ 13 h 97"/>
                  <a:gd name="T64" fmla="*/ 26 w 67"/>
                  <a:gd name="T65" fmla="*/ 1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97">
                    <a:moveTo>
                      <a:pt x="57" y="0"/>
                    </a:moveTo>
                    <a:cubicBezTo>
                      <a:pt x="10" y="0"/>
                      <a:pt x="10" y="0"/>
                      <a:pt x="10" y="0"/>
                    </a:cubicBezTo>
                    <a:cubicBezTo>
                      <a:pt x="4" y="0"/>
                      <a:pt x="0" y="4"/>
                      <a:pt x="0" y="10"/>
                    </a:cubicBezTo>
                    <a:cubicBezTo>
                      <a:pt x="0" y="87"/>
                      <a:pt x="0" y="87"/>
                      <a:pt x="0" y="87"/>
                    </a:cubicBezTo>
                    <a:cubicBezTo>
                      <a:pt x="0" y="92"/>
                      <a:pt x="4" y="97"/>
                      <a:pt x="10" y="97"/>
                    </a:cubicBezTo>
                    <a:cubicBezTo>
                      <a:pt x="57" y="97"/>
                      <a:pt x="57" y="97"/>
                      <a:pt x="57" y="97"/>
                    </a:cubicBezTo>
                    <a:cubicBezTo>
                      <a:pt x="62" y="97"/>
                      <a:pt x="67" y="92"/>
                      <a:pt x="67" y="87"/>
                    </a:cubicBezTo>
                    <a:cubicBezTo>
                      <a:pt x="67" y="10"/>
                      <a:pt x="67" y="10"/>
                      <a:pt x="67" y="10"/>
                    </a:cubicBezTo>
                    <a:cubicBezTo>
                      <a:pt x="67" y="4"/>
                      <a:pt x="62" y="0"/>
                      <a:pt x="57" y="0"/>
                    </a:cubicBezTo>
                    <a:close/>
                    <a:moveTo>
                      <a:pt x="62" y="87"/>
                    </a:moveTo>
                    <a:cubicBezTo>
                      <a:pt x="62" y="90"/>
                      <a:pt x="60" y="92"/>
                      <a:pt x="57" y="92"/>
                    </a:cubicBezTo>
                    <a:cubicBezTo>
                      <a:pt x="10" y="92"/>
                      <a:pt x="10" y="92"/>
                      <a:pt x="10" y="92"/>
                    </a:cubicBezTo>
                    <a:cubicBezTo>
                      <a:pt x="7" y="92"/>
                      <a:pt x="4" y="90"/>
                      <a:pt x="4" y="87"/>
                    </a:cubicBezTo>
                    <a:cubicBezTo>
                      <a:pt x="4" y="76"/>
                      <a:pt x="4" y="76"/>
                      <a:pt x="4" y="76"/>
                    </a:cubicBezTo>
                    <a:cubicBezTo>
                      <a:pt x="62" y="76"/>
                      <a:pt x="62" y="76"/>
                      <a:pt x="62" y="76"/>
                    </a:cubicBezTo>
                    <a:lnTo>
                      <a:pt x="62" y="87"/>
                    </a:lnTo>
                    <a:close/>
                    <a:moveTo>
                      <a:pt x="62" y="20"/>
                    </a:moveTo>
                    <a:cubicBezTo>
                      <a:pt x="4" y="20"/>
                      <a:pt x="4" y="20"/>
                      <a:pt x="4" y="20"/>
                    </a:cubicBezTo>
                    <a:cubicBezTo>
                      <a:pt x="4" y="10"/>
                      <a:pt x="4" y="10"/>
                      <a:pt x="4" y="10"/>
                    </a:cubicBezTo>
                    <a:cubicBezTo>
                      <a:pt x="4" y="6"/>
                      <a:pt x="7" y="4"/>
                      <a:pt x="10" y="4"/>
                    </a:cubicBezTo>
                    <a:cubicBezTo>
                      <a:pt x="57" y="4"/>
                      <a:pt x="57" y="4"/>
                      <a:pt x="57" y="4"/>
                    </a:cubicBezTo>
                    <a:cubicBezTo>
                      <a:pt x="60" y="4"/>
                      <a:pt x="62" y="6"/>
                      <a:pt x="62" y="10"/>
                    </a:cubicBezTo>
                    <a:lnTo>
                      <a:pt x="62" y="20"/>
                    </a:lnTo>
                    <a:close/>
                    <a:moveTo>
                      <a:pt x="29" y="84"/>
                    </a:moveTo>
                    <a:cubicBezTo>
                      <a:pt x="29" y="82"/>
                      <a:pt x="31" y="80"/>
                      <a:pt x="33" y="80"/>
                    </a:cubicBezTo>
                    <a:cubicBezTo>
                      <a:pt x="36" y="80"/>
                      <a:pt x="38" y="82"/>
                      <a:pt x="38" y="84"/>
                    </a:cubicBezTo>
                    <a:cubicBezTo>
                      <a:pt x="38" y="87"/>
                      <a:pt x="36" y="89"/>
                      <a:pt x="33" y="89"/>
                    </a:cubicBezTo>
                    <a:cubicBezTo>
                      <a:pt x="31" y="89"/>
                      <a:pt x="29" y="87"/>
                      <a:pt x="29" y="84"/>
                    </a:cubicBezTo>
                    <a:close/>
                    <a:moveTo>
                      <a:pt x="26" y="10"/>
                    </a:moveTo>
                    <a:cubicBezTo>
                      <a:pt x="41" y="10"/>
                      <a:pt x="41" y="10"/>
                      <a:pt x="41" y="10"/>
                    </a:cubicBezTo>
                    <a:cubicBezTo>
                      <a:pt x="41" y="13"/>
                      <a:pt x="41" y="13"/>
                      <a:pt x="41" y="13"/>
                    </a:cubicBezTo>
                    <a:cubicBezTo>
                      <a:pt x="26" y="13"/>
                      <a:pt x="26" y="13"/>
                      <a:pt x="26" y="13"/>
                    </a:cubicBezTo>
                    <a:lnTo>
                      <a:pt x="26" y="1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 name="Freeform 211"/>
              <p:cNvSpPr>
                <a:spLocks noEditPoints="1"/>
              </p:cNvSpPr>
              <p:nvPr userDrawn="1"/>
            </p:nvSpPr>
            <p:spPr bwMode="auto">
              <a:xfrm>
                <a:off x="6886" y="1349"/>
                <a:ext cx="171" cy="169"/>
              </a:xfrm>
              <a:custGeom>
                <a:avLst/>
                <a:gdLst>
                  <a:gd name="T0" fmla="*/ 0 w 101"/>
                  <a:gd name="T1" fmla="*/ 0 h 100"/>
                  <a:gd name="T2" fmla="*/ 0 w 101"/>
                  <a:gd name="T3" fmla="*/ 100 h 100"/>
                  <a:gd name="T4" fmla="*/ 101 w 101"/>
                  <a:gd name="T5" fmla="*/ 100 h 100"/>
                  <a:gd name="T6" fmla="*/ 101 w 101"/>
                  <a:gd name="T7" fmla="*/ 0 h 100"/>
                  <a:gd name="T8" fmla="*/ 0 w 101"/>
                  <a:gd name="T9" fmla="*/ 0 h 100"/>
                  <a:gd name="T10" fmla="*/ 96 w 101"/>
                  <a:gd name="T11" fmla="*/ 5 h 100"/>
                  <a:gd name="T12" fmla="*/ 96 w 101"/>
                  <a:gd name="T13" fmla="*/ 32 h 100"/>
                  <a:gd name="T14" fmla="*/ 5 w 101"/>
                  <a:gd name="T15" fmla="*/ 32 h 100"/>
                  <a:gd name="T16" fmla="*/ 5 w 101"/>
                  <a:gd name="T17" fmla="*/ 5 h 100"/>
                  <a:gd name="T18" fmla="*/ 96 w 101"/>
                  <a:gd name="T19" fmla="*/ 5 h 100"/>
                  <a:gd name="T20" fmla="*/ 96 w 101"/>
                  <a:gd name="T21" fmla="*/ 36 h 100"/>
                  <a:gd name="T22" fmla="*/ 96 w 101"/>
                  <a:gd name="T23" fmla="*/ 64 h 100"/>
                  <a:gd name="T24" fmla="*/ 5 w 101"/>
                  <a:gd name="T25" fmla="*/ 64 h 100"/>
                  <a:gd name="T26" fmla="*/ 5 w 101"/>
                  <a:gd name="T27" fmla="*/ 36 h 100"/>
                  <a:gd name="T28" fmla="*/ 96 w 101"/>
                  <a:gd name="T29" fmla="*/ 36 h 100"/>
                  <a:gd name="T30" fmla="*/ 5 w 101"/>
                  <a:gd name="T31" fmla="*/ 96 h 100"/>
                  <a:gd name="T32" fmla="*/ 5 w 101"/>
                  <a:gd name="T33" fmla="*/ 68 h 100"/>
                  <a:gd name="T34" fmla="*/ 96 w 101"/>
                  <a:gd name="T35" fmla="*/ 68 h 100"/>
                  <a:gd name="T36" fmla="*/ 96 w 101"/>
                  <a:gd name="T37" fmla="*/ 96 h 100"/>
                  <a:gd name="T38" fmla="*/ 5 w 101"/>
                  <a:gd name="T39" fmla="*/ 96 h 100"/>
                  <a:gd name="T40" fmla="*/ 53 w 101"/>
                  <a:gd name="T41" fmla="*/ 21 h 100"/>
                  <a:gd name="T42" fmla="*/ 15 w 101"/>
                  <a:gd name="T43" fmla="*/ 21 h 100"/>
                  <a:gd name="T44" fmla="*/ 15 w 101"/>
                  <a:gd name="T45" fmla="*/ 16 h 100"/>
                  <a:gd name="T46" fmla="*/ 53 w 101"/>
                  <a:gd name="T47" fmla="*/ 16 h 100"/>
                  <a:gd name="T48" fmla="*/ 53 w 101"/>
                  <a:gd name="T49" fmla="*/ 21 h 100"/>
                  <a:gd name="T50" fmla="*/ 82 w 101"/>
                  <a:gd name="T51" fmla="*/ 18 h 100"/>
                  <a:gd name="T52" fmla="*/ 86 w 101"/>
                  <a:gd name="T53" fmla="*/ 15 h 100"/>
                  <a:gd name="T54" fmla="*/ 89 w 101"/>
                  <a:gd name="T55" fmla="*/ 18 h 100"/>
                  <a:gd name="T56" fmla="*/ 86 w 101"/>
                  <a:gd name="T57" fmla="*/ 22 h 100"/>
                  <a:gd name="T58" fmla="*/ 82 w 101"/>
                  <a:gd name="T59" fmla="*/ 18 h 100"/>
                  <a:gd name="T60" fmla="*/ 15 w 101"/>
                  <a:gd name="T61" fmla="*/ 53 h 100"/>
                  <a:gd name="T62" fmla="*/ 15 w 101"/>
                  <a:gd name="T63" fmla="*/ 48 h 100"/>
                  <a:gd name="T64" fmla="*/ 53 w 101"/>
                  <a:gd name="T65" fmla="*/ 48 h 100"/>
                  <a:gd name="T66" fmla="*/ 53 w 101"/>
                  <a:gd name="T67" fmla="*/ 53 h 100"/>
                  <a:gd name="T68" fmla="*/ 15 w 101"/>
                  <a:gd name="T69" fmla="*/ 53 h 100"/>
                  <a:gd name="T70" fmla="*/ 82 w 101"/>
                  <a:gd name="T71" fmla="*/ 50 h 100"/>
                  <a:gd name="T72" fmla="*/ 86 w 101"/>
                  <a:gd name="T73" fmla="*/ 47 h 100"/>
                  <a:gd name="T74" fmla="*/ 89 w 101"/>
                  <a:gd name="T75" fmla="*/ 50 h 100"/>
                  <a:gd name="T76" fmla="*/ 86 w 101"/>
                  <a:gd name="T77" fmla="*/ 54 h 100"/>
                  <a:gd name="T78" fmla="*/ 82 w 101"/>
                  <a:gd name="T79" fmla="*/ 50 h 100"/>
                  <a:gd name="T80" fmla="*/ 15 w 101"/>
                  <a:gd name="T81" fmla="*/ 80 h 100"/>
                  <a:gd name="T82" fmla="*/ 53 w 101"/>
                  <a:gd name="T83" fmla="*/ 80 h 100"/>
                  <a:gd name="T84" fmla="*/ 53 w 101"/>
                  <a:gd name="T85" fmla="*/ 85 h 100"/>
                  <a:gd name="T86" fmla="*/ 15 w 101"/>
                  <a:gd name="T87" fmla="*/ 85 h 100"/>
                  <a:gd name="T88" fmla="*/ 15 w 101"/>
                  <a:gd name="T89" fmla="*/ 80 h 100"/>
                  <a:gd name="T90" fmla="*/ 89 w 101"/>
                  <a:gd name="T91" fmla="*/ 82 h 100"/>
                  <a:gd name="T92" fmla="*/ 86 w 101"/>
                  <a:gd name="T93" fmla="*/ 86 h 100"/>
                  <a:gd name="T94" fmla="*/ 82 w 101"/>
                  <a:gd name="T95" fmla="*/ 82 h 100"/>
                  <a:gd name="T96" fmla="*/ 86 w 101"/>
                  <a:gd name="T97" fmla="*/ 79 h 100"/>
                  <a:gd name="T98" fmla="*/ 89 w 101"/>
                  <a:gd name="T99" fmla="*/ 8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1" h="100">
                    <a:moveTo>
                      <a:pt x="0" y="0"/>
                    </a:moveTo>
                    <a:cubicBezTo>
                      <a:pt x="0" y="100"/>
                      <a:pt x="0" y="100"/>
                      <a:pt x="0" y="100"/>
                    </a:cubicBezTo>
                    <a:cubicBezTo>
                      <a:pt x="101" y="100"/>
                      <a:pt x="101" y="100"/>
                      <a:pt x="101" y="100"/>
                    </a:cubicBezTo>
                    <a:cubicBezTo>
                      <a:pt x="101" y="0"/>
                      <a:pt x="101" y="0"/>
                      <a:pt x="101" y="0"/>
                    </a:cubicBezTo>
                    <a:lnTo>
                      <a:pt x="0" y="0"/>
                    </a:lnTo>
                    <a:close/>
                    <a:moveTo>
                      <a:pt x="96" y="5"/>
                    </a:moveTo>
                    <a:cubicBezTo>
                      <a:pt x="96" y="32"/>
                      <a:pt x="96" y="32"/>
                      <a:pt x="96" y="32"/>
                    </a:cubicBezTo>
                    <a:cubicBezTo>
                      <a:pt x="5" y="32"/>
                      <a:pt x="5" y="32"/>
                      <a:pt x="5" y="32"/>
                    </a:cubicBezTo>
                    <a:cubicBezTo>
                      <a:pt x="5" y="5"/>
                      <a:pt x="5" y="5"/>
                      <a:pt x="5" y="5"/>
                    </a:cubicBezTo>
                    <a:lnTo>
                      <a:pt x="96" y="5"/>
                    </a:lnTo>
                    <a:close/>
                    <a:moveTo>
                      <a:pt x="96" y="36"/>
                    </a:moveTo>
                    <a:cubicBezTo>
                      <a:pt x="96" y="64"/>
                      <a:pt x="96" y="64"/>
                      <a:pt x="96" y="64"/>
                    </a:cubicBezTo>
                    <a:cubicBezTo>
                      <a:pt x="5" y="64"/>
                      <a:pt x="5" y="64"/>
                      <a:pt x="5" y="64"/>
                    </a:cubicBezTo>
                    <a:cubicBezTo>
                      <a:pt x="5" y="36"/>
                      <a:pt x="5" y="36"/>
                      <a:pt x="5" y="36"/>
                    </a:cubicBezTo>
                    <a:lnTo>
                      <a:pt x="96" y="36"/>
                    </a:lnTo>
                    <a:close/>
                    <a:moveTo>
                      <a:pt x="5" y="96"/>
                    </a:moveTo>
                    <a:cubicBezTo>
                      <a:pt x="5" y="68"/>
                      <a:pt x="5" y="68"/>
                      <a:pt x="5" y="68"/>
                    </a:cubicBezTo>
                    <a:cubicBezTo>
                      <a:pt x="96" y="68"/>
                      <a:pt x="96" y="68"/>
                      <a:pt x="96" y="68"/>
                    </a:cubicBezTo>
                    <a:cubicBezTo>
                      <a:pt x="96" y="96"/>
                      <a:pt x="96" y="96"/>
                      <a:pt x="96" y="96"/>
                    </a:cubicBezTo>
                    <a:lnTo>
                      <a:pt x="5" y="96"/>
                    </a:lnTo>
                    <a:close/>
                    <a:moveTo>
                      <a:pt x="53" y="21"/>
                    </a:moveTo>
                    <a:cubicBezTo>
                      <a:pt x="15" y="21"/>
                      <a:pt x="15" y="21"/>
                      <a:pt x="15" y="21"/>
                    </a:cubicBezTo>
                    <a:cubicBezTo>
                      <a:pt x="15" y="16"/>
                      <a:pt x="15" y="16"/>
                      <a:pt x="15" y="16"/>
                    </a:cubicBezTo>
                    <a:cubicBezTo>
                      <a:pt x="53" y="16"/>
                      <a:pt x="53" y="16"/>
                      <a:pt x="53" y="16"/>
                    </a:cubicBezTo>
                    <a:lnTo>
                      <a:pt x="53" y="21"/>
                    </a:lnTo>
                    <a:close/>
                    <a:moveTo>
                      <a:pt x="82" y="18"/>
                    </a:moveTo>
                    <a:cubicBezTo>
                      <a:pt x="82" y="16"/>
                      <a:pt x="84" y="15"/>
                      <a:pt x="86" y="15"/>
                    </a:cubicBezTo>
                    <a:cubicBezTo>
                      <a:pt x="87" y="15"/>
                      <a:pt x="89" y="16"/>
                      <a:pt x="89" y="18"/>
                    </a:cubicBezTo>
                    <a:cubicBezTo>
                      <a:pt x="89" y="20"/>
                      <a:pt x="87" y="22"/>
                      <a:pt x="86" y="22"/>
                    </a:cubicBezTo>
                    <a:cubicBezTo>
                      <a:pt x="84" y="22"/>
                      <a:pt x="82" y="20"/>
                      <a:pt x="82" y="18"/>
                    </a:cubicBezTo>
                    <a:close/>
                    <a:moveTo>
                      <a:pt x="15" y="53"/>
                    </a:moveTo>
                    <a:cubicBezTo>
                      <a:pt x="15" y="48"/>
                      <a:pt x="15" y="48"/>
                      <a:pt x="15" y="48"/>
                    </a:cubicBezTo>
                    <a:cubicBezTo>
                      <a:pt x="53" y="48"/>
                      <a:pt x="53" y="48"/>
                      <a:pt x="53" y="48"/>
                    </a:cubicBezTo>
                    <a:cubicBezTo>
                      <a:pt x="53" y="53"/>
                      <a:pt x="53" y="53"/>
                      <a:pt x="53" y="53"/>
                    </a:cubicBezTo>
                    <a:lnTo>
                      <a:pt x="15" y="53"/>
                    </a:lnTo>
                    <a:close/>
                    <a:moveTo>
                      <a:pt x="82" y="50"/>
                    </a:moveTo>
                    <a:cubicBezTo>
                      <a:pt x="82" y="48"/>
                      <a:pt x="84" y="47"/>
                      <a:pt x="86" y="47"/>
                    </a:cubicBezTo>
                    <a:cubicBezTo>
                      <a:pt x="87" y="47"/>
                      <a:pt x="89" y="48"/>
                      <a:pt x="89" y="50"/>
                    </a:cubicBezTo>
                    <a:cubicBezTo>
                      <a:pt x="89" y="52"/>
                      <a:pt x="87" y="54"/>
                      <a:pt x="86" y="54"/>
                    </a:cubicBezTo>
                    <a:cubicBezTo>
                      <a:pt x="84" y="54"/>
                      <a:pt x="82" y="52"/>
                      <a:pt x="82" y="50"/>
                    </a:cubicBezTo>
                    <a:close/>
                    <a:moveTo>
                      <a:pt x="15" y="80"/>
                    </a:moveTo>
                    <a:cubicBezTo>
                      <a:pt x="53" y="80"/>
                      <a:pt x="53" y="80"/>
                      <a:pt x="53" y="80"/>
                    </a:cubicBezTo>
                    <a:cubicBezTo>
                      <a:pt x="53" y="85"/>
                      <a:pt x="53" y="85"/>
                      <a:pt x="53" y="85"/>
                    </a:cubicBezTo>
                    <a:cubicBezTo>
                      <a:pt x="15" y="85"/>
                      <a:pt x="15" y="85"/>
                      <a:pt x="15" y="85"/>
                    </a:cubicBezTo>
                    <a:lnTo>
                      <a:pt x="15" y="80"/>
                    </a:lnTo>
                    <a:close/>
                    <a:moveTo>
                      <a:pt x="89" y="82"/>
                    </a:moveTo>
                    <a:cubicBezTo>
                      <a:pt x="89" y="84"/>
                      <a:pt x="87" y="86"/>
                      <a:pt x="86" y="86"/>
                    </a:cubicBezTo>
                    <a:cubicBezTo>
                      <a:pt x="84" y="86"/>
                      <a:pt x="82" y="84"/>
                      <a:pt x="82" y="82"/>
                    </a:cubicBezTo>
                    <a:cubicBezTo>
                      <a:pt x="82" y="80"/>
                      <a:pt x="84" y="79"/>
                      <a:pt x="86" y="79"/>
                    </a:cubicBezTo>
                    <a:cubicBezTo>
                      <a:pt x="87" y="79"/>
                      <a:pt x="89" y="80"/>
                      <a:pt x="89" y="82"/>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 name="Freeform 212"/>
              <p:cNvSpPr>
                <a:spLocks noEditPoints="1"/>
              </p:cNvSpPr>
              <p:nvPr userDrawn="1"/>
            </p:nvSpPr>
            <p:spPr bwMode="auto">
              <a:xfrm>
                <a:off x="3676" y="2493"/>
                <a:ext cx="169" cy="171"/>
              </a:xfrm>
              <a:custGeom>
                <a:avLst/>
                <a:gdLst>
                  <a:gd name="T0" fmla="*/ 0 w 100"/>
                  <a:gd name="T1" fmla="*/ 0 h 101"/>
                  <a:gd name="T2" fmla="*/ 0 w 100"/>
                  <a:gd name="T3" fmla="*/ 101 h 101"/>
                  <a:gd name="T4" fmla="*/ 100 w 100"/>
                  <a:gd name="T5" fmla="*/ 101 h 101"/>
                  <a:gd name="T6" fmla="*/ 100 w 100"/>
                  <a:gd name="T7" fmla="*/ 0 h 101"/>
                  <a:gd name="T8" fmla="*/ 0 w 100"/>
                  <a:gd name="T9" fmla="*/ 0 h 101"/>
                  <a:gd name="T10" fmla="*/ 96 w 100"/>
                  <a:gd name="T11" fmla="*/ 5 h 101"/>
                  <a:gd name="T12" fmla="*/ 96 w 100"/>
                  <a:gd name="T13" fmla="*/ 32 h 101"/>
                  <a:gd name="T14" fmla="*/ 5 w 100"/>
                  <a:gd name="T15" fmla="*/ 32 h 101"/>
                  <a:gd name="T16" fmla="*/ 5 w 100"/>
                  <a:gd name="T17" fmla="*/ 5 h 101"/>
                  <a:gd name="T18" fmla="*/ 96 w 100"/>
                  <a:gd name="T19" fmla="*/ 5 h 101"/>
                  <a:gd name="T20" fmla="*/ 96 w 100"/>
                  <a:gd name="T21" fmla="*/ 37 h 101"/>
                  <a:gd name="T22" fmla="*/ 96 w 100"/>
                  <a:gd name="T23" fmla="*/ 64 h 101"/>
                  <a:gd name="T24" fmla="*/ 5 w 100"/>
                  <a:gd name="T25" fmla="*/ 64 h 101"/>
                  <a:gd name="T26" fmla="*/ 5 w 100"/>
                  <a:gd name="T27" fmla="*/ 37 h 101"/>
                  <a:gd name="T28" fmla="*/ 96 w 100"/>
                  <a:gd name="T29" fmla="*/ 37 h 101"/>
                  <a:gd name="T30" fmla="*/ 5 w 100"/>
                  <a:gd name="T31" fmla="*/ 96 h 101"/>
                  <a:gd name="T32" fmla="*/ 5 w 100"/>
                  <a:gd name="T33" fmla="*/ 69 h 101"/>
                  <a:gd name="T34" fmla="*/ 96 w 100"/>
                  <a:gd name="T35" fmla="*/ 69 h 101"/>
                  <a:gd name="T36" fmla="*/ 96 w 100"/>
                  <a:gd name="T37" fmla="*/ 96 h 101"/>
                  <a:gd name="T38" fmla="*/ 5 w 100"/>
                  <a:gd name="T39" fmla="*/ 96 h 101"/>
                  <a:gd name="T40" fmla="*/ 53 w 100"/>
                  <a:gd name="T41" fmla="*/ 21 h 101"/>
                  <a:gd name="T42" fmla="*/ 15 w 100"/>
                  <a:gd name="T43" fmla="*/ 21 h 101"/>
                  <a:gd name="T44" fmla="*/ 15 w 100"/>
                  <a:gd name="T45" fmla="*/ 16 h 101"/>
                  <a:gd name="T46" fmla="*/ 53 w 100"/>
                  <a:gd name="T47" fmla="*/ 16 h 101"/>
                  <a:gd name="T48" fmla="*/ 53 w 100"/>
                  <a:gd name="T49" fmla="*/ 21 h 101"/>
                  <a:gd name="T50" fmla="*/ 82 w 100"/>
                  <a:gd name="T51" fmla="*/ 18 h 101"/>
                  <a:gd name="T52" fmla="*/ 85 w 100"/>
                  <a:gd name="T53" fmla="*/ 15 h 101"/>
                  <a:gd name="T54" fmla="*/ 89 w 100"/>
                  <a:gd name="T55" fmla="*/ 18 h 101"/>
                  <a:gd name="T56" fmla="*/ 85 w 100"/>
                  <a:gd name="T57" fmla="*/ 22 h 101"/>
                  <a:gd name="T58" fmla="*/ 82 w 100"/>
                  <a:gd name="T59" fmla="*/ 18 h 101"/>
                  <a:gd name="T60" fmla="*/ 15 w 100"/>
                  <a:gd name="T61" fmla="*/ 53 h 101"/>
                  <a:gd name="T62" fmla="*/ 15 w 100"/>
                  <a:gd name="T63" fmla="*/ 48 h 101"/>
                  <a:gd name="T64" fmla="*/ 53 w 100"/>
                  <a:gd name="T65" fmla="*/ 48 h 101"/>
                  <a:gd name="T66" fmla="*/ 53 w 100"/>
                  <a:gd name="T67" fmla="*/ 53 h 101"/>
                  <a:gd name="T68" fmla="*/ 15 w 100"/>
                  <a:gd name="T69" fmla="*/ 53 h 101"/>
                  <a:gd name="T70" fmla="*/ 82 w 100"/>
                  <a:gd name="T71" fmla="*/ 50 h 101"/>
                  <a:gd name="T72" fmla="*/ 85 w 100"/>
                  <a:gd name="T73" fmla="*/ 47 h 101"/>
                  <a:gd name="T74" fmla="*/ 89 w 100"/>
                  <a:gd name="T75" fmla="*/ 50 h 101"/>
                  <a:gd name="T76" fmla="*/ 85 w 100"/>
                  <a:gd name="T77" fmla="*/ 54 h 101"/>
                  <a:gd name="T78" fmla="*/ 82 w 100"/>
                  <a:gd name="T79" fmla="*/ 50 h 101"/>
                  <a:gd name="T80" fmla="*/ 15 w 100"/>
                  <a:gd name="T81" fmla="*/ 80 h 101"/>
                  <a:gd name="T82" fmla="*/ 53 w 100"/>
                  <a:gd name="T83" fmla="*/ 80 h 101"/>
                  <a:gd name="T84" fmla="*/ 53 w 100"/>
                  <a:gd name="T85" fmla="*/ 85 h 101"/>
                  <a:gd name="T86" fmla="*/ 15 w 100"/>
                  <a:gd name="T87" fmla="*/ 85 h 101"/>
                  <a:gd name="T88" fmla="*/ 15 w 100"/>
                  <a:gd name="T89" fmla="*/ 80 h 101"/>
                  <a:gd name="T90" fmla="*/ 89 w 100"/>
                  <a:gd name="T91" fmla="*/ 82 h 101"/>
                  <a:gd name="T92" fmla="*/ 85 w 100"/>
                  <a:gd name="T93" fmla="*/ 86 h 101"/>
                  <a:gd name="T94" fmla="*/ 82 w 100"/>
                  <a:gd name="T95" fmla="*/ 82 h 101"/>
                  <a:gd name="T96" fmla="*/ 85 w 100"/>
                  <a:gd name="T97" fmla="*/ 79 h 101"/>
                  <a:gd name="T98" fmla="*/ 89 w 100"/>
                  <a:gd name="T99" fmla="*/ 82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0" h="101">
                    <a:moveTo>
                      <a:pt x="0" y="0"/>
                    </a:moveTo>
                    <a:cubicBezTo>
                      <a:pt x="0" y="101"/>
                      <a:pt x="0" y="101"/>
                      <a:pt x="0" y="101"/>
                    </a:cubicBezTo>
                    <a:cubicBezTo>
                      <a:pt x="100" y="101"/>
                      <a:pt x="100" y="101"/>
                      <a:pt x="100" y="101"/>
                    </a:cubicBezTo>
                    <a:cubicBezTo>
                      <a:pt x="100" y="0"/>
                      <a:pt x="100" y="0"/>
                      <a:pt x="100" y="0"/>
                    </a:cubicBezTo>
                    <a:lnTo>
                      <a:pt x="0" y="0"/>
                    </a:lnTo>
                    <a:close/>
                    <a:moveTo>
                      <a:pt x="96" y="5"/>
                    </a:moveTo>
                    <a:cubicBezTo>
                      <a:pt x="96" y="32"/>
                      <a:pt x="96" y="32"/>
                      <a:pt x="96" y="32"/>
                    </a:cubicBezTo>
                    <a:cubicBezTo>
                      <a:pt x="5" y="32"/>
                      <a:pt x="5" y="32"/>
                      <a:pt x="5" y="32"/>
                    </a:cubicBezTo>
                    <a:cubicBezTo>
                      <a:pt x="5" y="5"/>
                      <a:pt x="5" y="5"/>
                      <a:pt x="5" y="5"/>
                    </a:cubicBezTo>
                    <a:lnTo>
                      <a:pt x="96" y="5"/>
                    </a:lnTo>
                    <a:close/>
                    <a:moveTo>
                      <a:pt x="96" y="37"/>
                    </a:moveTo>
                    <a:cubicBezTo>
                      <a:pt x="96" y="64"/>
                      <a:pt x="96" y="64"/>
                      <a:pt x="96" y="64"/>
                    </a:cubicBezTo>
                    <a:cubicBezTo>
                      <a:pt x="5" y="64"/>
                      <a:pt x="5" y="64"/>
                      <a:pt x="5" y="64"/>
                    </a:cubicBezTo>
                    <a:cubicBezTo>
                      <a:pt x="5" y="37"/>
                      <a:pt x="5" y="37"/>
                      <a:pt x="5" y="37"/>
                    </a:cubicBezTo>
                    <a:lnTo>
                      <a:pt x="96" y="37"/>
                    </a:lnTo>
                    <a:close/>
                    <a:moveTo>
                      <a:pt x="5" y="96"/>
                    </a:moveTo>
                    <a:cubicBezTo>
                      <a:pt x="5" y="69"/>
                      <a:pt x="5" y="69"/>
                      <a:pt x="5" y="69"/>
                    </a:cubicBezTo>
                    <a:cubicBezTo>
                      <a:pt x="96" y="69"/>
                      <a:pt x="96" y="69"/>
                      <a:pt x="96" y="69"/>
                    </a:cubicBezTo>
                    <a:cubicBezTo>
                      <a:pt x="96" y="96"/>
                      <a:pt x="96" y="96"/>
                      <a:pt x="96" y="96"/>
                    </a:cubicBezTo>
                    <a:lnTo>
                      <a:pt x="5" y="96"/>
                    </a:lnTo>
                    <a:close/>
                    <a:moveTo>
                      <a:pt x="53" y="21"/>
                    </a:moveTo>
                    <a:cubicBezTo>
                      <a:pt x="15" y="21"/>
                      <a:pt x="15" y="21"/>
                      <a:pt x="15" y="21"/>
                    </a:cubicBezTo>
                    <a:cubicBezTo>
                      <a:pt x="15" y="16"/>
                      <a:pt x="15" y="16"/>
                      <a:pt x="15" y="16"/>
                    </a:cubicBezTo>
                    <a:cubicBezTo>
                      <a:pt x="53" y="16"/>
                      <a:pt x="53" y="16"/>
                      <a:pt x="53" y="16"/>
                    </a:cubicBezTo>
                    <a:lnTo>
                      <a:pt x="53" y="21"/>
                    </a:lnTo>
                    <a:close/>
                    <a:moveTo>
                      <a:pt x="82" y="18"/>
                    </a:moveTo>
                    <a:cubicBezTo>
                      <a:pt x="82" y="17"/>
                      <a:pt x="84" y="15"/>
                      <a:pt x="85" y="15"/>
                    </a:cubicBezTo>
                    <a:cubicBezTo>
                      <a:pt x="87" y="15"/>
                      <a:pt x="89" y="17"/>
                      <a:pt x="89" y="18"/>
                    </a:cubicBezTo>
                    <a:cubicBezTo>
                      <a:pt x="89" y="20"/>
                      <a:pt x="87" y="22"/>
                      <a:pt x="85" y="22"/>
                    </a:cubicBezTo>
                    <a:cubicBezTo>
                      <a:pt x="84" y="22"/>
                      <a:pt x="82" y="20"/>
                      <a:pt x="82" y="18"/>
                    </a:cubicBezTo>
                    <a:close/>
                    <a:moveTo>
                      <a:pt x="15" y="53"/>
                    </a:moveTo>
                    <a:cubicBezTo>
                      <a:pt x="15" y="48"/>
                      <a:pt x="15" y="48"/>
                      <a:pt x="15" y="48"/>
                    </a:cubicBezTo>
                    <a:cubicBezTo>
                      <a:pt x="53" y="48"/>
                      <a:pt x="53" y="48"/>
                      <a:pt x="53" y="48"/>
                    </a:cubicBezTo>
                    <a:cubicBezTo>
                      <a:pt x="53" y="53"/>
                      <a:pt x="53" y="53"/>
                      <a:pt x="53" y="53"/>
                    </a:cubicBezTo>
                    <a:lnTo>
                      <a:pt x="15" y="53"/>
                    </a:lnTo>
                    <a:close/>
                    <a:moveTo>
                      <a:pt x="82" y="50"/>
                    </a:moveTo>
                    <a:cubicBezTo>
                      <a:pt x="82" y="49"/>
                      <a:pt x="84" y="47"/>
                      <a:pt x="85" y="47"/>
                    </a:cubicBezTo>
                    <a:cubicBezTo>
                      <a:pt x="87" y="47"/>
                      <a:pt x="89" y="49"/>
                      <a:pt x="89" y="50"/>
                    </a:cubicBezTo>
                    <a:cubicBezTo>
                      <a:pt x="89" y="52"/>
                      <a:pt x="87" y="54"/>
                      <a:pt x="85" y="54"/>
                    </a:cubicBezTo>
                    <a:cubicBezTo>
                      <a:pt x="84" y="54"/>
                      <a:pt x="82" y="52"/>
                      <a:pt x="82" y="50"/>
                    </a:cubicBezTo>
                    <a:close/>
                    <a:moveTo>
                      <a:pt x="15" y="80"/>
                    </a:moveTo>
                    <a:cubicBezTo>
                      <a:pt x="53" y="80"/>
                      <a:pt x="53" y="80"/>
                      <a:pt x="53" y="80"/>
                    </a:cubicBezTo>
                    <a:cubicBezTo>
                      <a:pt x="53" y="85"/>
                      <a:pt x="53" y="85"/>
                      <a:pt x="53" y="85"/>
                    </a:cubicBezTo>
                    <a:cubicBezTo>
                      <a:pt x="15" y="85"/>
                      <a:pt x="15" y="85"/>
                      <a:pt x="15" y="85"/>
                    </a:cubicBezTo>
                    <a:lnTo>
                      <a:pt x="15" y="80"/>
                    </a:lnTo>
                    <a:close/>
                    <a:moveTo>
                      <a:pt x="89" y="82"/>
                    </a:moveTo>
                    <a:cubicBezTo>
                      <a:pt x="89" y="84"/>
                      <a:pt x="87" y="86"/>
                      <a:pt x="85" y="86"/>
                    </a:cubicBezTo>
                    <a:cubicBezTo>
                      <a:pt x="84" y="86"/>
                      <a:pt x="82" y="84"/>
                      <a:pt x="82" y="82"/>
                    </a:cubicBezTo>
                    <a:cubicBezTo>
                      <a:pt x="82" y="81"/>
                      <a:pt x="84" y="79"/>
                      <a:pt x="85" y="79"/>
                    </a:cubicBezTo>
                    <a:cubicBezTo>
                      <a:pt x="87" y="79"/>
                      <a:pt x="89" y="81"/>
                      <a:pt x="89" y="82"/>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1" name="Freeform 213"/>
              <p:cNvSpPr>
                <a:spLocks/>
              </p:cNvSpPr>
              <p:nvPr userDrawn="1"/>
            </p:nvSpPr>
            <p:spPr bwMode="auto">
              <a:xfrm>
                <a:off x="6397" y="953"/>
                <a:ext cx="146" cy="46"/>
              </a:xfrm>
              <a:custGeom>
                <a:avLst/>
                <a:gdLst>
                  <a:gd name="T0" fmla="*/ 0 w 87"/>
                  <a:gd name="T1" fmla="*/ 10 h 27"/>
                  <a:gd name="T2" fmla="*/ 0 w 87"/>
                  <a:gd name="T3" fmla="*/ 27 h 27"/>
                  <a:gd name="T4" fmla="*/ 87 w 87"/>
                  <a:gd name="T5" fmla="*/ 27 h 27"/>
                  <a:gd name="T6" fmla="*/ 87 w 87"/>
                  <a:gd name="T7" fmla="*/ 10 h 27"/>
                  <a:gd name="T8" fmla="*/ 0 w 87"/>
                  <a:gd name="T9" fmla="*/ 10 h 27"/>
                </a:gdLst>
                <a:ahLst/>
                <a:cxnLst>
                  <a:cxn ang="0">
                    <a:pos x="T0" y="T1"/>
                  </a:cxn>
                  <a:cxn ang="0">
                    <a:pos x="T2" y="T3"/>
                  </a:cxn>
                  <a:cxn ang="0">
                    <a:pos x="T4" y="T5"/>
                  </a:cxn>
                  <a:cxn ang="0">
                    <a:pos x="T6" y="T7"/>
                  </a:cxn>
                  <a:cxn ang="0">
                    <a:pos x="T8" y="T9"/>
                  </a:cxn>
                </a:cxnLst>
                <a:rect l="0" t="0" r="r" b="b"/>
                <a:pathLst>
                  <a:path w="87" h="27">
                    <a:moveTo>
                      <a:pt x="0" y="10"/>
                    </a:moveTo>
                    <a:cubicBezTo>
                      <a:pt x="0" y="27"/>
                      <a:pt x="0" y="27"/>
                      <a:pt x="0" y="27"/>
                    </a:cubicBezTo>
                    <a:cubicBezTo>
                      <a:pt x="87" y="27"/>
                      <a:pt x="87" y="27"/>
                      <a:pt x="87" y="27"/>
                    </a:cubicBezTo>
                    <a:cubicBezTo>
                      <a:pt x="87" y="10"/>
                      <a:pt x="87" y="10"/>
                      <a:pt x="87" y="10"/>
                    </a:cubicBezTo>
                    <a:cubicBezTo>
                      <a:pt x="55" y="0"/>
                      <a:pt x="29" y="1"/>
                      <a:pt x="0" y="1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 name="Rectangle 214"/>
              <p:cNvSpPr>
                <a:spLocks noChangeArrowheads="1"/>
              </p:cNvSpPr>
              <p:nvPr userDrawn="1"/>
            </p:nvSpPr>
            <p:spPr bwMode="auto">
              <a:xfrm>
                <a:off x="6397" y="1013"/>
                <a:ext cx="146" cy="32"/>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Freeform 215"/>
              <p:cNvSpPr>
                <a:spLocks/>
              </p:cNvSpPr>
              <p:nvPr userDrawn="1"/>
            </p:nvSpPr>
            <p:spPr bwMode="auto">
              <a:xfrm>
                <a:off x="6397" y="1058"/>
                <a:ext cx="146" cy="46"/>
              </a:xfrm>
              <a:custGeom>
                <a:avLst/>
                <a:gdLst>
                  <a:gd name="T0" fmla="*/ 0 w 87"/>
                  <a:gd name="T1" fmla="*/ 18 h 27"/>
                  <a:gd name="T2" fmla="*/ 87 w 87"/>
                  <a:gd name="T3" fmla="*/ 18 h 27"/>
                  <a:gd name="T4" fmla="*/ 87 w 87"/>
                  <a:gd name="T5" fmla="*/ 0 h 27"/>
                  <a:gd name="T6" fmla="*/ 0 w 87"/>
                  <a:gd name="T7" fmla="*/ 0 h 27"/>
                  <a:gd name="T8" fmla="*/ 0 w 87"/>
                  <a:gd name="T9" fmla="*/ 18 h 27"/>
                </a:gdLst>
                <a:ahLst/>
                <a:cxnLst>
                  <a:cxn ang="0">
                    <a:pos x="T0" y="T1"/>
                  </a:cxn>
                  <a:cxn ang="0">
                    <a:pos x="T2" y="T3"/>
                  </a:cxn>
                  <a:cxn ang="0">
                    <a:pos x="T4" y="T5"/>
                  </a:cxn>
                  <a:cxn ang="0">
                    <a:pos x="T6" y="T7"/>
                  </a:cxn>
                  <a:cxn ang="0">
                    <a:pos x="T8" y="T9"/>
                  </a:cxn>
                </a:cxnLst>
                <a:rect l="0" t="0" r="r" b="b"/>
                <a:pathLst>
                  <a:path w="87" h="27">
                    <a:moveTo>
                      <a:pt x="0" y="18"/>
                    </a:moveTo>
                    <a:cubicBezTo>
                      <a:pt x="32" y="27"/>
                      <a:pt x="58" y="27"/>
                      <a:pt x="87" y="18"/>
                    </a:cubicBezTo>
                    <a:cubicBezTo>
                      <a:pt x="87" y="0"/>
                      <a:pt x="87" y="0"/>
                      <a:pt x="87" y="0"/>
                    </a:cubicBezTo>
                    <a:cubicBezTo>
                      <a:pt x="0" y="0"/>
                      <a:pt x="0" y="0"/>
                      <a:pt x="0" y="0"/>
                    </a:cubicBezTo>
                    <a:lnTo>
                      <a:pt x="0" y="18"/>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216"/>
              <p:cNvSpPr>
                <a:spLocks noEditPoints="1"/>
              </p:cNvSpPr>
              <p:nvPr userDrawn="1"/>
            </p:nvSpPr>
            <p:spPr bwMode="auto">
              <a:xfrm>
                <a:off x="7607" y="2860"/>
                <a:ext cx="171" cy="169"/>
              </a:xfrm>
              <a:custGeom>
                <a:avLst/>
                <a:gdLst>
                  <a:gd name="T0" fmla="*/ 0 w 101"/>
                  <a:gd name="T1" fmla="*/ 0 h 100"/>
                  <a:gd name="T2" fmla="*/ 0 w 101"/>
                  <a:gd name="T3" fmla="*/ 100 h 100"/>
                  <a:gd name="T4" fmla="*/ 101 w 101"/>
                  <a:gd name="T5" fmla="*/ 100 h 100"/>
                  <a:gd name="T6" fmla="*/ 101 w 101"/>
                  <a:gd name="T7" fmla="*/ 0 h 100"/>
                  <a:gd name="T8" fmla="*/ 0 w 101"/>
                  <a:gd name="T9" fmla="*/ 0 h 100"/>
                  <a:gd name="T10" fmla="*/ 96 w 101"/>
                  <a:gd name="T11" fmla="*/ 5 h 100"/>
                  <a:gd name="T12" fmla="*/ 96 w 101"/>
                  <a:gd name="T13" fmla="*/ 32 h 100"/>
                  <a:gd name="T14" fmla="*/ 5 w 101"/>
                  <a:gd name="T15" fmla="*/ 32 h 100"/>
                  <a:gd name="T16" fmla="*/ 5 w 101"/>
                  <a:gd name="T17" fmla="*/ 5 h 100"/>
                  <a:gd name="T18" fmla="*/ 96 w 101"/>
                  <a:gd name="T19" fmla="*/ 5 h 100"/>
                  <a:gd name="T20" fmla="*/ 96 w 101"/>
                  <a:gd name="T21" fmla="*/ 36 h 100"/>
                  <a:gd name="T22" fmla="*/ 96 w 101"/>
                  <a:gd name="T23" fmla="*/ 64 h 100"/>
                  <a:gd name="T24" fmla="*/ 5 w 101"/>
                  <a:gd name="T25" fmla="*/ 64 h 100"/>
                  <a:gd name="T26" fmla="*/ 5 w 101"/>
                  <a:gd name="T27" fmla="*/ 36 h 100"/>
                  <a:gd name="T28" fmla="*/ 96 w 101"/>
                  <a:gd name="T29" fmla="*/ 36 h 100"/>
                  <a:gd name="T30" fmla="*/ 5 w 101"/>
                  <a:gd name="T31" fmla="*/ 96 h 100"/>
                  <a:gd name="T32" fmla="*/ 5 w 101"/>
                  <a:gd name="T33" fmla="*/ 68 h 100"/>
                  <a:gd name="T34" fmla="*/ 96 w 101"/>
                  <a:gd name="T35" fmla="*/ 68 h 100"/>
                  <a:gd name="T36" fmla="*/ 96 w 101"/>
                  <a:gd name="T37" fmla="*/ 96 h 100"/>
                  <a:gd name="T38" fmla="*/ 5 w 101"/>
                  <a:gd name="T39" fmla="*/ 96 h 100"/>
                  <a:gd name="T40" fmla="*/ 53 w 101"/>
                  <a:gd name="T41" fmla="*/ 20 h 100"/>
                  <a:gd name="T42" fmla="*/ 15 w 101"/>
                  <a:gd name="T43" fmla="*/ 20 h 100"/>
                  <a:gd name="T44" fmla="*/ 15 w 101"/>
                  <a:gd name="T45" fmla="*/ 16 h 100"/>
                  <a:gd name="T46" fmla="*/ 53 w 101"/>
                  <a:gd name="T47" fmla="*/ 16 h 100"/>
                  <a:gd name="T48" fmla="*/ 53 w 101"/>
                  <a:gd name="T49" fmla="*/ 20 h 100"/>
                  <a:gd name="T50" fmla="*/ 82 w 101"/>
                  <a:gd name="T51" fmla="*/ 18 h 100"/>
                  <a:gd name="T52" fmla="*/ 86 w 101"/>
                  <a:gd name="T53" fmla="*/ 15 h 100"/>
                  <a:gd name="T54" fmla="*/ 89 w 101"/>
                  <a:gd name="T55" fmla="*/ 18 h 100"/>
                  <a:gd name="T56" fmla="*/ 86 w 101"/>
                  <a:gd name="T57" fmla="*/ 22 h 100"/>
                  <a:gd name="T58" fmla="*/ 82 w 101"/>
                  <a:gd name="T59" fmla="*/ 18 h 100"/>
                  <a:gd name="T60" fmla="*/ 15 w 101"/>
                  <a:gd name="T61" fmla="*/ 52 h 100"/>
                  <a:gd name="T62" fmla="*/ 15 w 101"/>
                  <a:gd name="T63" fmla="*/ 48 h 100"/>
                  <a:gd name="T64" fmla="*/ 53 w 101"/>
                  <a:gd name="T65" fmla="*/ 48 h 100"/>
                  <a:gd name="T66" fmla="*/ 53 w 101"/>
                  <a:gd name="T67" fmla="*/ 52 h 100"/>
                  <a:gd name="T68" fmla="*/ 15 w 101"/>
                  <a:gd name="T69" fmla="*/ 52 h 100"/>
                  <a:gd name="T70" fmla="*/ 82 w 101"/>
                  <a:gd name="T71" fmla="*/ 50 h 100"/>
                  <a:gd name="T72" fmla="*/ 86 w 101"/>
                  <a:gd name="T73" fmla="*/ 47 h 100"/>
                  <a:gd name="T74" fmla="*/ 89 w 101"/>
                  <a:gd name="T75" fmla="*/ 50 h 100"/>
                  <a:gd name="T76" fmla="*/ 86 w 101"/>
                  <a:gd name="T77" fmla="*/ 54 h 100"/>
                  <a:gd name="T78" fmla="*/ 82 w 101"/>
                  <a:gd name="T79" fmla="*/ 50 h 100"/>
                  <a:gd name="T80" fmla="*/ 15 w 101"/>
                  <a:gd name="T81" fmla="*/ 80 h 100"/>
                  <a:gd name="T82" fmla="*/ 53 w 101"/>
                  <a:gd name="T83" fmla="*/ 80 h 100"/>
                  <a:gd name="T84" fmla="*/ 53 w 101"/>
                  <a:gd name="T85" fmla="*/ 84 h 100"/>
                  <a:gd name="T86" fmla="*/ 15 w 101"/>
                  <a:gd name="T87" fmla="*/ 84 h 100"/>
                  <a:gd name="T88" fmla="*/ 15 w 101"/>
                  <a:gd name="T89" fmla="*/ 80 h 100"/>
                  <a:gd name="T90" fmla="*/ 89 w 101"/>
                  <a:gd name="T91" fmla="*/ 82 h 100"/>
                  <a:gd name="T92" fmla="*/ 86 w 101"/>
                  <a:gd name="T93" fmla="*/ 86 h 100"/>
                  <a:gd name="T94" fmla="*/ 82 w 101"/>
                  <a:gd name="T95" fmla="*/ 82 h 100"/>
                  <a:gd name="T96" fmla="*/ 86 w 101"/>
                  <a:gd name="T97" fmla="*/ 79 h 100"/>
                  <a:gd name="T98" fmla="*/ 89 w 101"/>
                  <a:gd name="T99" fmla="*/ 8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1" h="100">
                    <a:moveTo>
                      <a:pt x="0" y="0"/>
                    </a:moveTo>
                    <a:cubicBezTo>
                      <a:pt x="0" y="100"/>
                      <a:pt x="0" y="100"/>
                      <a:pt x="0" y="100"/>
                    </a:cubicBezTo>
                    <a:cubicBezTo>
                      <a:pt x="101" y="100"/>
                      <a:pt x="101" y="100"/>
                      <a:pt x="101" y="100"/>
                    </a:cubicBezTo>
                    <a:cubicBezTo>
                      <a:pt x="101" y="0"/>
                      <a:pt x="101" y="0"/>
                      <a:pt x="101" y="0"/>
                    </a:cubicBezTo>
                    <a:lnTo>
                      <a:pt x="0" y="0"/>
                    </a:lnTo>
                    <a:close/>
                    <a:moveTo>
                      <a:pt x="96" y="5"/>
                    </a:moveTo>
                    <a:cubicBezTo>
                      <a:pt x="96" y="32"/>
                      <a:pt x="96" y="32"/>
                      <a:pt x="96" y="32"/>
                    </a:cubicBezTo>
                    <a:cubicBezTo>
                      <a:pt x="5" y="32"/>
                      <a:pt x="5" y="32"/>
                      <a:pt x="5" y="32"/>
                    </a:cubicBezTo>
                    <a:cubicBezTo>
                      <a:pt x="5" y="5"/>
                      <a:pt x="5" y="5"/>
                      <a:pt x="5" y="5"/>
                    </a:cubicBezTo>
                    <a:lnTo>
                      <a:pt x="96" y="5"/>
                    </a:lnTo>
                    <a:close/>
                    <a:moveTo>
                      <a:pt x="96" y="36"/>
                    </a:moveTo>
                    <a:cubicBezTo>
                      <a:pt x="96" y="64"/>
                      <a:pt x="96" y="64"/>
                      <a:pt x="96" y="64"/>
                    </a:cubicBezTo>
                    <a:cubicBezTo>
                      <a:pt x="5" y="64"/>
                      <a:pt x="5" y="64"/>
                      <a:pt x="5" y="64"/>
                    </a:cubicBezTo>
                    <a:cubicBezTo>
                      <a:pt x="5" y="36"/>
                      <a:pt x="5" y="36"/>
                      <a:pt x="5" y="36"/>
                    </a:cubicBezTo>
                    <a:lnTo>
                      <a:pt x="96" y="36"/>
                    </a:lnTo>
                    <a:close/>
                    <a:moveTo>
                      <a:pt x="5" y="96"/>
                    </a:moveTo>
                    <a:cubicBezTo>
                      <a:pt x="5" y="68"/>
                      <a:pt x="5" y="68"/>
                      <a:pt x="5" y="68"/>
                    </a:cubicBezTo>
                    <a:cubicBezTo>
                      <a:pt x="96" y="68"/>
                      <a:pt x="96" y="68"/>
                      <a:pt x="96" y="68"/>
                    </a:cubicBezTo>
                    <a:cubicBezTo>
                      <a:pt x="96" y="96"/>
                      <a:pt x="96" y="96"/>
                      <a:pt x="96" y="96"/>
                    </a:cubicBezTo>
                    <a:lnTo>
                      <a:pt x="5" y="96"/>
                    </a:lnTo>
                    <a:close/>
                    <a:moveTo>
                      <a:pt x="53" y="20"/>
                    </a:moveTo>
                    <a:cubicBezTo>
                      <a:pt x="15" y="20"/>
                      <a:pt x="15" y="20"/>
                      <a:pt x="15" y="20"/>
                    </a:cubicBezTo>
                    <a:cubicBezTo>
                      <a:pt x="15" y="16"/>
                      <a:pt x="15" y="16"/>
                      <a:pt x="15" y="16"/>
                    </a:cubicBezTo>
                    <a:cubicBezTo>
                      <a:pt x="53" y="16"/>
                      <a:pt x="53" y="16"/>
                      <a:pt x="53" y="16"/>
                    </a:cubicBezTo>
                    <a:lnTo>
                      <a:pt x="53" y="20"/>
                    </a:lnTo>
                    <a:close/>
                    <a:moveTo>
                      <a:pt x="82" y="18"/>
                    </a:moveTo>
                    <a:cubicBezTo>
                      <a:pt x="82" y="16"/>
                      <a:pt x="84" y="15"/>
                      <a:pt x="86" y="15"/>
                    </a:cubicBezTo>
                    <a:cubicBezTo>
                      <a:pt x="88" y="15"/>
                      <a:pt x="89" y="16"/>
                      <a:pt x="89" y="18"/>
                    </a:cubicBezTo>
                    <a:cubicBezTo>
                      <a:pt x="89" y="20"/>
                      <a:pt x="88" y="22"/>
                      <a:pt x="86" y="22"/>
                    </a:cubicBezTo>
                    <a:cubicBezTo>
                      <a:pt x="84" y="22"/>
                      <a:pt x="82" y="20"/>
                      <a:pt x="82" y="18"/>
                    </a:cubicBezTo>
                    <a:close/>
                    <a:moveTo>
                      <a:pt x="15" y="52"/>
                    </a:moveTo>
                    <a:cubicBezTo>
                      <a:pt x="15" y="48"/>
                      <a:pt x="15" y="48"/>
                      <a:pt x="15" y="48"/>
                    </a:cubicBezTo>
                    <a:cubicBezTo>
                      <a:pt x="53" y="48"/>
                      <a:pt x="53" y="48"/>
                      <a:pt x="53" y="48"/>
                    </a:cubicBezTo>
                    <a:cubicBezTo>
                      <a:pt x="53" y="52"/>
                      <a:pt x="53" y="52"/>
                      <a:pt x="53" y="52"/>
                    </a:cubicBezTo>
                    <a:lnTo>
                      <a:pt x="15" y="52"/>
                    </a:lnTo>
                    <a:close/>
                    <a:moveTo>
                      <a:pt x="82" y="50"/>
                    </a:moveTo>
                    <a:cubicBezTo>
                      <a:pt x="82" y="48"/>
                      <a:pt x="84" y="47"/>
                      <a:pt x="86" y="47"/>
                    </a:cubicBezTo>
                    <a:cubicBezTo>
                      <a:pt x="88" y="47"/>
                      <a:pt x="89" y="48"/>
                      <a:pt x="89" y="50"/>
                    </a:cubicBezTo>
                    <a:cubicBezTo>
                      <a:pt x="89" y="52"/>
                      <a:pt x="88" y="54"/>
                      <a:pt x="86" y="54"/>
                    </a:cubicBezTo>
                    <a:cubicBezTo>
                      <a:pt x="84" y="54"/>
                      <a:pt x="82" y="52"/>
                      <a:pt x="82" y="50"/>
                    </a:cubicBezTo>
                    <a:close/>
                    <a:moveTo>
                      <a:pt x="15" y="80"/>
                    </a:moveTo>
                    <a:cubicBezTo>
                      <a:pt x="53" y="80"/>
                      <a:pt x="53" y="80"/>
                      <a:pt x="53" y="80"/>
                    </a:cubicBezTo>
                    <a:cubicBezTo>
                      <a:pt x="53" y="84"/>
                      <a:pt x="53" y="84"/>
                      <a:pt x="53" y="84"/>
                    </a:cubicBezTo>
                    <a:cubicBezTo>
                      <a:pt x="15" y="84"/>
                      <a:pt x="15" y="84"/>
                      <a:pt x="15" y="84"/>
                    </a:cubicBezTo>
                    <a:lnTo>
                      <a:pt x="15" y="80"/>
                    </a:lnTo>
                    <a:close/>
                    <a:moveTo>
                      <a:pt x="89" y="82"/>
                    </a:moveTo>
                    <a:cubicBezTo>
                      <a:pt x="89" y="84"/>
                      <a:pt x="88" y="86"/>
                      <a:pt x="86" y="86"/>
                    </a:cubicBezTo>
                    <a:cubicBezTo>
                      <a:pt x="84" y="86"/>
                      <a:pt x="82" y="84"/>
                      <a:pt x="82" y="82"/>
                    </a:cubicBezTo>
                    <a:cubicBezTo>
                      <a:pt x="82" y="80"/>
                      <a:pt x="84" y="79"/>
                      <a:pt x="86" y="79"/>
                    </a:cubicBezTo>
                    <a:cubicBezTo>
                      <a:pt x="88" y="79"/>
                      <a:pt x="89" y="80"/>
                      <a:pt x="89" y="82"/>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217"/>
              <p:cNvSpPr>
                <a:spLocks noEditPoints="1"/>
              </p:cNvSpPr>
              <p:nvPr userDrawn="1"/>
            </p:nvSpPr>
            <p:spPr bwMode="auto">
              <a:xfrm>
                <a:off x="7604" y="1469"/>
                <a:ext cx="113" cy="164"/>
              </a:xfrm>
              <a:custGeom>
                <a:avLst/>
                <a:gdLst>
                  <a:gd name="T0" fmla="*/ 57 w 67"/>
                  <a:gd name="T1" fmla="*/ 0 h 97"/>
                  <a:gd name="T2" fmla="*/ 10 w 67"/>
                  <a:gd name="T3" fmla="*/ 0 h 97"/>
                  <a:gd name="T4" fmla="*/ 0 w 67"/>
                  <a:gd name="T5" fmla="*/ 10 h 97"/>
                  <a:gd name="T6" fmla="*/ 0 w 67"/>
                  <a:gd name="T7" fmla="*/ 87 h 97"/>
                  <a:gd name="T8" fmla="*/ 10 w 67"/>
                  <a:gd name="T9" fmla="*/ 97 h 97"/>
                  <a:gd name="T10" fmla="*/ 57 w 67"/>
                  <a:gd name="T11" fmla="*/ 97 h 97"/>
                  <a:gd name="T12" fmla="*/ 67 w 67"/>
                  <a:gd name="T13" fmla="*/ 87 h 97"/>
                  <a:gd name="T14" fmla="*/ 67 w 67"/>
                  <a:gd name="T15" fmla="*/ 10 h 97"/>
                  <a:gd name="T16" fmla="*/ 57 w 67"/>
                  <a:gd name="T17" fmla="*/ 0 h 97"/>
                  <a:gd name="T18" fmla="*/ 63 w 67"/>
                  <a:gd name="T19" fmla="*/ 87 h 97"/>
                  <a:gd name="T20" fmla="*/ 57 w 67"/>
                  <a:gd name="T21" fmla="*/ 93 h 97"/>
                  <a:gd name="T22" fmla="*/ 10 w 67"/>
                  <a:gd name="T23" fmla="*/ 93 h 97"/>
                  <a:gd name="T24" fmla="*/ 5 w 67"/>
                  <a:gd name="T25" fmla="*/ 87 h 97"/>
                  <a:gd name="T26" fmla="*/ 5 w 67"/>
                  <a:gd name="T27" fmla="*/ 76 h 97"/>
                  <a:gd name="T28" fmla="*/ 63 w 67"/>
                  <a:gd name="T29" fmla="*/ 76 h 97"/>
                  <a:gd name="T30" fmla="*/ 63 w 67"/>
                  <a:gd name="T31" fmla="*/ 87 h 97"/>
                  <a:gd name="T32" fmla="*/ 63 w 67"/>
                  <a:gd name="T33" fmla="*/ 20 h 97"/>
                  <a:gd name="T34" fmla="*/ 5 w 67"/>
                  <a:gd name="T35" fmla="*/ 20 h 97"/>
                  <a:gd name="T36" fmla="*/ 5 w 67"/>
                  <a:gd name="T37" fmla="*/ 10 h 97"/>
                  <a:gd name="T38" fmla="*/ 10 w 67"/>
                  <a:gd name="T39" fmla="*/ 4 h 97"/>
                  <a:gd name="T40" fmla="*/ 57 w 67"/>
                  <a:gd name="T41" fmla="*/ 4 h 97"/>
                  <a:gd name="T42" fmla="*/ 63 w 67"/>
                  <a:gd name="T43" fmla="*/ 10 h 97"/>
                  <a:gd name="T44" fmla="*/ 63 w 67"/>
                  <a:gd name="T45" fmla="*/ 20 h 97"/>
                  <a:gd name="T46" fmla="*/ 29 w 67"/>
                  <a:gd name="T47" fmla="*/ 84 h 97"/>
                  <a:gd name="T48" fmla="*/ 34 w 67"/>
                  <a:gd name="T49" fmla="*/ 80 h 97"/>
                  <a:gd name="T50" fmla="*/ 38 w 67"/>
                  <a:gd name="T51" fmla="*/ 84 h 97"/>
                  <a:gd name="T52" fmla="*/ 34 w 67"/>
                  <a:gd name="T53" fmla="*/ 89 h 97"/>
                  <a:gd name="T54" fmla="*/ 29 w 67"/>
                  <a:gd name="T55" fmla="*/ 84 h 97"/>
                  <a:gd name="T56" fmla="*/ 26 w 67"/>
                  <a:gd name="T57" fmla="*/ 10 h 97"/>
                  <a:gd name="T58" fmla="*/ 41 w 67"/>
                  <a:gd name="T59" fmla="*/ 10 h 97"/>
                  <a:gd name="T60" fmla="*/ 41 w 67"/>
                  <a:gd name="T61" fmla="*/ 14 h 97"/>
                  <a:gd name="T62" fmla="*/ 26 w 67"/>
                  <a:gd name="T63" fmla="*/ 14 h 97"/>
                  <a:gd name="T64" fmla="*/ 26 w 67"/>
                  <a:gd name="T65" fmla="*/ 1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97">
                    <a:moveTo>
                      <a:pt x="57" y="0"/>
                    </a:moveTo>
                    <a:cubicBezTo>
                      <a:pt x="10" y="0"/>
                      <a:pt x="10" y="0"/>
                      <a:pt x="10" y="0"/>
                    </a:cubicBezTo>
                    <a:cubicBezTo>
                      <a:pt x="5" y="0"/>
                      <a:pt x="0" y="4"/>
                      <a:pt x="0" y="10"/>
                    </a:cubicBezTo>
                    <a:cubicBezTo>
                      <a:pt x="0" y="87"/>
                      <a:pt x="0" y="87"/>
                      <a:pt x="0" y="87"/>
                    </a:cubicBezTo>
                    <a:cubicBezTo>
                      <a:pt x="0" y="92"/>
                      <a:pt x="5" y="97"/>
                      <a:pt x="10" y="97"/>
                    </a:cubicBezTo>
                    <a:cubicBezTo>
                      <a:pt x="57" y="97"/>
                      <a:pt x="57" y="97"/>
                      <a:pt x="57" y="97"/>
                    </a:cubicBezTo>
                    <a:cubicBezTo>
                      <a:pt x="63" y="97"/>
                      <a:pt x="67" y="92"/>
                      <a:pt x="67" y="87"/>
                    </a:cubicBezTo>
                    <a:cubicBezTo>
                      <a:pt x="67" y="10"/>
                      <a:pt x="67" y="10"/>
                      <a:pt x="67" y="10"/>
                    </a:cubicBezTo>
                    <a:cubicBezTo>
                      <a:pt x="67" y="4"/>
                      <a:pt x="63" y="0"/>
                      <a:pt x="57" y="0"/>
                    </a:cubicBezTo>
                    <a:close/>
                    <a:moveTo>
                      <a:pt x="63" y="87"/>
                    </a:moveTo>
                    <a:cubicBezTo>
                      <a:pt x="63" y="90"/>
                      <a:pt x="60" y="93"/>
                      <a:pt x="57" y="93"/>
                    </a:cubicBezTo>
                    <a:cubicBezTo>
                      <a:pt x="10" y="93"/>
                      <a:pt x="10" y="93"/>
                      <a:pt x="10" y="93"/>
                    </a:cubicBezTo>
                    <a:cubicBezTo>
                      <a:pt x="7" y="93"/>
                      <a:pt x="5" y="90"/>
                      <a:pt x="5" y="87"/>
                    </a:cubicBezTo>
                    <a:cubicBezTo>
                      <a:pt x="5" y="76"/>
                      <a:pt x="5" y="76"/>
                      <a:pt x="5" y="76"/>
                    </a:cubicBezTo>
                    <a:cubicBezTo>
                      <a:pt x="63" y="76"/>
                      <a:pt x="63" y="76"/>
                      <a:pt x="63" y="76"/>
                    </a:cubicBezTo>
                    <a:lnTo>
                      <a:pt x="63" y="87"/>
                    </a:lnTo>
                    <a:close/>
                    <a:moveTo>
                      <a:pt x="63" y="20"/>
                    </a:moveTo>
                    <a:cubicBezTo>
                      <a:pt x="5" y="20"/>
                      <a:pt x="5" y="20"/>
                      <a:pt x="5" y="20"/>
                    </a:cubicBezTo>
                    <a:cubicBezTo>
                      <a:pt x="5" y="10"/>
                      <a:pt x="5" y="10"/>
                      <a:pt x="5" y="10"/>
                    </a:cubicBezTo>
                    <a:cubicBezTo>
                      <a:pt x="5" y="7"/>
                      <a:pt x="7" y="4"/>
                      <a:pt x="10" y="4"/>
                    </a:cubicBezTo>
                    <a:cubicBezTo>
                      <a:pt x="57" y="4"/>
                      <a:pt x="57" y="4"/>
                      <a:pt x="57" y="4"/>
                    </a:cubicBezTo>
                    <a:cubicBezTo>
                      <a:pt x="60" y="4"/>
                      <a:pt x="63" y="7"/>
                      <a:pt x="63" y="10"/>
                    </a:cubicBezTo>
                    <a:lnTo>
                      <a:pt x="63" y="20"/>
                    </a:lnTo>
                    <a:close/>
                    <a:moveTo>
                      <a:pt x="29" y="84"/>
                    </a:moveTo>
                    <a:cubicBezTo>
                      <a:pt x="29" y="82"/>
                      <a:pt x="31" y="80"/>
                      <a:pt x="34" y="80"/>
                    </a:cubicBezTo>
                    <a:cubicBezTo>
                      <a:pt x="36" y="80"/>
                      <a:pt x="38" y="82"/>
                      <a:pt x="38" y="84"/>
                    </a:cubicBezTo>
                    <a:cubicBezTo>
                      <a:pt x="38" y="87"/>
                      <a:pt x="36" y="89"/>
                      <a:pt x="34" y="89"/>
                    </a:cubicBezTo>
                    <a:cubicBezTo>
                      <a:pt x="31" y="89"/>
                      <a:pt x="29" y="87"/>
                      <a:pt x="29" y="84"/>
                    </a:cubicBezTo>
                    <a:close/>
                    <a:moveTo>
                      <a:pt x="26" y="10"/>
                    </a:moveTo>
                    <a:cubicBezTo>
                      <a:pt x="41" y="10"/>
                      <a:pt x="41" y="10"/>
                      <a:pt x="41" y="10"/>
                    </a:cubicBezTo>
                    <a:cubicBezTo>
                      <a:pt x="41" y="14"/>
                      <a:pt x="41" y="14"/>
                      <a:pt x="41" y="14"/>
                    </a:cubicBezTo>
                    <a:cubicBezTo>
                      <a:pt x="26" y="14"/>
                      <a:pt x="26" y="14"/>
                      <a:pt x="26" y="14"/>
                    </a:cubicBezTo>
                    <a:lnTo>
                      <a:pt x="26" y="1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218"/>
              <p:cNvSpPr>
                <a:spLocks noEditPoints="1"/>
              </p:cNvSpPr>
              <p:nvPr userDrawn="1"/>
            </p:nvSpPr>
            <p:spPr bwMode="auto">
              <a:xfrm>
                <a:off x="7156" y="2744"/>
                <a:ext cx="169" cy="169"/>
              </a:xfrm>
              <a:custGeom>
                <a:avLst/>
                <a:gdLst>
                  <a:gd name="T0" fmla="*/ 115 w 169"/>
                  <a:gd name="T1" fmla="*/ 76 h 169"/>
                  <a:gd name="T2" fmla="*/ 53 w 169"/>
                  <a:gd name="T3" fmla="*/ 76 h 169"/>
                  <a:gd name="T4" fmla="*/ 53 w 169"/>
                  <a:gd name="T5" fmla="*/ 67 h 169"/>
                  <a:gd name="T6" fmla="*/ 115 w 169"/>
                  <a:gd name="T7" fmla="*/ 67 h 169"/>
                  <a:gd name="T8" fmla="*/ 115 w 169"/>
                  <a:gd name="T9" fmla="*/ 76 h 169"/>
                  <a:gd name="T10" fmla="*/ 115 w 169"/>
                  <a:gd name="T11" fmla="*/ 96 h 169"/>
                  <a:gd name="T12" fmla="*/ 53 w 169"/>
                  <a:gd name="T13" fmla="*/ 96 h 169"/>
                  <a:gd name="T14" fmla="*/ 53 w 169"/>
                  <a:gd name="T15" fmla="*/ 104 h 169"/>
                  <a:gd name="T16" fmla="*/ 115 w 169"/>
                  <a:gd name="T17" fmla="*/ 104 h 169"/>
                  <a:gd name="T18" fmla="*/ 115 w 169"/>
                  <a:gd name="T19" fmla="*/ 96 h 169"/>
                  <a:gd name="T20" fmla="*/ 115 w 169"/>
                  <a:gd name="T21" fmla="*/ 39 h 169"/>
                  <a:gd name="T22" fmla="*/ 53 w 169"/>
                  <a:gd name="T23" fmla="*/ 39 h 169"/>
                  <a:gd name="T24" fmla="*/ 53 w 169"/>
                  <a:gd name="T25" fmla="*/ 47 h 169"/>
                  <a:gd name="T26" fmla="*/ 115 w 169"/>
                  <a:gd name="T27" fmla="*/ 47 h 169"/>
                  <a:gd name="T28" fmla="*/ 115 w 169"/>
                  <a:gd name="T29" fmla="*/ 39 h 169"/>
                  <a:gd name="T30" fmla="*/ 115 w 169"/>
                  <a:gd name="T31" fmla="*/ 126 h 169"/>
                  <a:gd name="T32" fmla="*/ 53 w 169"/>
                  <a:gd name="T33" fmla="*/ 126 h 169"/>
                  <a:gd name="T34" fmla="*/ 53 w 169"/>
                  <a:gd name="T35" fmla="*/ 133 h 169"/>
                  <a:gd name="T36" fmla="*/ 115 w 169"/>
                  <a:gd name="T37" fmla="*/ 133 h 169"/>
                  <a:gd name="T38" fmla="*/ 115 w 169"/>
                  <a:gd name="T39" fmla="*/ 126 h 169"/>
                  <a:gd name="T40" fmla="*/ 169 w 169"/>
                  <a:gd name="T41" fmla="*/ 169 h 169"/>
                  <a:gd name="T42" fmla="*/ 0 w 169"/>
                  <a:gd name="T43" fmla="*/ 169 h 169"/>
                  <a:gd name="T44" fmla="*/ 0 w 169"/>
                  <a:gd name="T45" fmla="*/ 0 h 169"/>
                  <a:gd name="T46" fmla="*/ 169 w 169"/>
                  <a:gd name="T47" fmla="*/ 0 h 169"/>
                  <a:gd name="T48" fmla="*/ 169 w 169"/>
                  <a:gd name="T49" fmla="*/ 169 h 169"/>
                  <a:gd name="T50" fmla="*/ 161 w 169"/>
                  <a:gd name="T51" fmla="*/ 8 h 169"/>
                  <a:gd name="T52" fmla="*/ 7 w 169"/>
                  <a:gd name="T53" fmla="*/ 8 h 169"/>
                  <a:gd name="T54" fmla="*/ 7 w 169"/>
                  <a:gd name="T55" fmla="*/ 162 h 169"/>
                  <a:gd name="T56" fmla="*/ 161 w 169"/>
                  <a:gd name="T57" fmla="*/ 162 h 169"/>
                  <a:gd name="T58" fmla="*/ 161 w 169"/>
                  <a:gd name="T59" fmla="*/ 8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9" h="169">
                    <a:moveTo>
                      <a:pt x="115" y="76"/>
                    </a:moveTo>
                    <a:lnTo>
                      <a:pt x="53" y="76"/>
                    </a:lnTo>
                    <a:lnTo>
                      <a:pt x="53" y="67"/>
                    </a:lnTo>
                    <a:lnTo>
                      <a:pt x="115" y="67"/>
                    </a:lnTo>
                    <a:lnTo>
                      <a:pt x="115" y="76"/>
                    </a:lnTo>
                    <a:close/>
                    <a:moveTo>
                      <a:pt x="115" y="96"/>
                    </a:moveTo>
                    <a:lnTo>
                      <a:pt x="53" y="96"/>
                    </a:lnTo>
                    <a:lnTo>
                      <a:pt x="53" y="104"/>
                    </a:lnTo>
                    <a:lnTo>
                      <a:pt x="115" y="104"/>
                    </a:lnTo>
                    <a:lnTo>
                      <a:pt x="115" y="96"/>
                    </a:lnTo>
                    <a:close/>
                    <a:moveTo>
                      <a:pt x="115" y="39"/>
                    </a:moveTo>
                    <a:lnTo>
                      <a:pt x="53" y="39"/>
                    </a:lnTo>
                    <a:lnTo>
                      <a:pt x="53" y="47"/>
                    </a:lnTo>
                    <a:lnTo>
                      <a:pt x="115" y="47"/>
                    </a:lnTo>
                    <a:lnTo>
                      <a:pt x="115" y="39"/>
                    </a:lnTo>
                    <a:close/>
                    <a:moveTo>
                      <a:pt x="115" y="126"/>
                    </a:moveTo>
                    <a:lnTo>
                      <a:pt x="53" y="126"/>
                    </a:lnTo>
                    <a:lnTo>
                      <a:pt x="53" y="133"/>
                    </a:lnTo>
                    <a:lnTo>
                      <a:pt x="115" y="133"/>
                    </a:lnTo>
                    <a:lnTo>
                      <a:pt x="115" y="126"/>
                    </a:lnTo>
                    <a:close/>
                    <a:moveTo>
                      <a:pt x="169" y="169"/>
                    </a:moveTo>
                    <a:lnTo>
                      <a:pt x="0" y="169"/>
                    </a:lnTo>
                    <a:lnTo>
                      <a:pt x="0" y="0"/>
                    </a:lnTo>
                    <a:lnTo>
                      <a:pt x="169" y="0"/>
                    </a:lnTo>
                    <a:lnTo>
                      <a:pt x="169" y="169"/>
                    </a:lnTo>
                    <a:close/>
                    <a:moveTo>
                      <a:pt x="161" y="8"/>
                    </a:moveTo>
                    <a:lnTo>
                      <a:pt x="7" y="8"/>
                    </a:lnTo>
                    <a:lnTo>
                      <a:pt x="7" y="162"/>
                    </a:lnTo>
                    <a:lnTo>
                      <a:pt x="161" y="162"/>
                    </a:lnTo>
                    <a:lnTo>
                      <a:pt x="161" y="8"/>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Freeform 219"/>
              <p:cNvSpPr>
                <a:spLocks noEditPoints="1"/>
              </p:cNvSpPr>
              <p:nvPr userDrawn="1"/>
            </p:nvSpPr>
            <p:spPr bwMode="auto">
              <a:xfrm>
                <a:off x="7400" y="776"/>
                <a:ext cx="170" cy="73"/>
              </a:xfrm>
              <a:custGeom>
                <a:avLst/>
                <a:gdLst>
                  <a:gd name="T0" fmla="*/ 78 w 101"/>
                  <a:gd name="T1" fmla="*/ 34 h 43"/>
                  <a:gd name="T2" fmla="*/ 78 w 101"/>
                  <a:gd name="T3" fmla="*/ 33 h 43"/>
                  <a:gd name="T4" fmla="*/ 78 w 101"/>
                  <a:gd name="T5" fmla="*/ 0 h 43"/>
                  <a:gd name="T6" fmla="*/ 23 w 101"/>
                  <a:gd name="T7" fmla="*/ 0 h 43"/>
                  <a:gd name="T8" fmla="*/ 23 w 101"/>
                  <a:gd name="T9" fmla="*/ 33 h 43"/>
                  <a:gd name="T10" fmla="*/ 23 w 101"/>
                  <a:gd name="T11" fmla="*/ 34 h 43"/>
                  <a:gd name="T12" fmla="*/ 0 w 101"/>
                  <a:gd name="T13" fmla="*/ 34 h 43"/>
                  <a:gd name="T14" fmla="*/ 0 w 101"/>
                  <a:gd name="T15" fmla="*/ 43 h 43"/>
                  <a:gd name="T16" fmla="*/ 101 w 101"/>
                  <a:gd name="T17" fmla="*/ 43 h 43"/>
                  <a:gd name="T18" fmla="*/ 101 w 101"/>
                  <a:gd name="T19" fmla="*/ 34 h 43"/>
                  <a:gd name="T20" fmla="*/ 78 w 101"/>
                  <a:gd name="T21" fmla="*/ 34 h 43"/>
                  <a:gd name="T22" fmla="*/ 66 w 101"/>
                  <a:gd name="T23" fmla="*/ 29 h 43"/>
                  <a:gd name="T24" fmla="*/ 66 w 101"/>
                  <a:gd name="T25" fmla="*/ 29 h 43"/>
                  <a:gd name="T26" fmla="*/ 35 w 101"/>
                  <a:gd name="T27" fmla="*/ 29 h 43"/>
                  <a:gd name="T28" fmla="*/ 35 w 101"/>
                  <a:gd name="T29" fmla="*/ 29 h 43"/>
                  <a:gd name="T30" fmla="*/ 35 w 101"/>
                  <a:gd name="T31" fmla="*/ 11 h 43"/>
                  <a:gd name="T32" fmla="*/ 66 w 101"/>
                  <a:gd name="T33" fmla="*/ 11 h 43"/>
                  <a:gd name="T34" fmla="*/ 66 w 101"/>
                  <a:gd name="T35" fmla="*/ 2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1" h="43">
                    <a:moveTo>
                      <a:pt x="78" y="34"/>
                    </a:moveTo>
                    <a:cubicBezTo>
                      <a:pt x="78" y="33"/>
                      <a:pt x="78" y="33"/>
                      <a:pt x="78" y="33"/>
                    </a:cubicBezTo>
                    <a:cubicBezTo>
                      <a:pt x="78" y="0"/>
                      <a:pt x="78" y="0"/>
                      <a:pt x="78" y="0"/>
                    </a:cubicBezTo>
                    <a:cubicBezTo>
                      <a:pt x="23" y="0"/>
                      <a:pt x="23" y="0"/>
                      <a:pt x="23" y="0"/>
                    </a:cubicBezTo>
                    <a:cubicBezTo>
                      <a:pt x="23" y="33"/>
                      <a:pt x="23" y="33"/>
                      <a:pt x="23" y="33"/>
                    </a:cubicBezTo>
                    <a:cubicBezTo>
                      <a:pt x="23" y="33"/>
                      <a:pt x="23" y="34"/>
                      <a:pt x="23" y="34"/>
                    </a:cubicBezTo>
                    <a:cubicBezTo>
                      <a:pt x="0" y="34"/>
                      <a:pt x="0" y="34"/>
                      <a:pt x="0" y="34"/>
                    </a:cubicBezTo>
                    <a:cubicBezTo>
                      <a:pt x="0" y="43"/>
                      <a:pt x="0" y="43"/>
                      <a:pt x="0" y="43"/>
                    </a:cubicBezTo>
                    <a:cubicBezTo>
                      <a:pt x="101" y="43"/>
                      <a:pt x="101" y="43"/>
                      <a:pt x="101" y="43"/>
                    </a:cubicBezTo>
                    <a:cubicBezTo>
                      <a:pt x="101" y="34"/>
                      <a:pt x="101" y="34"/>
                      <a:pt x="101" y="34"/>
                    </a:cubicBezTo>
                    <a:lnTo>
                      <a:pt x="78" y="34"/>
                    </a:lnTo>
                    <a:close/>
                    <a:moveTo>
                      <a:pt x="66" y="29"/>
                    </a:moveTo>
                    <a:cubicBezTo>
                      <a:pt x="66" y="29"/>
                      <a:pt x="66" y="29"/>
                      <a:pt x="66" y="29"/>
                    </a:cubicBezTo>
                    <a:cubicBezTo>
                      <a:pt x="35" y="29"/>
                      <a:pt x="35" y="29"/>
                      <a:pt x="35" y="29"/>
                    </a:cubicBezTo>
                    <a:cubicBezTo>
                      <a:pt x="35" y="29"/>
                      <a:pt x="35" y="29"/>
                      <a:pt x="35" y="29"/>
                    </a:cubicBezTo>
                    <a:cubicBezTo>
                      <a:pt x="35" y="11"/>
                      <a:pt x="35" y="11"/>
                      <a:pt x="35" y="11"/>
                    </a:cubicBezTo>
                    <a:cubicBezTo>
                      <a:pt x="66" y="11"/>
                      <a:pt x="66" y="11"/>
                      <a:pt x="66" y="11"/>
                    </a:cubicBezTo>
                    <a:lnTo>
                      <a:pt x="66" y="29"/>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Rectangle 220"/>
              <p:cNvSpPr>
                <a:spLocks noChangeArrowheads="1"/>
              </p:cNvSpPr>
              <p:nvPr userDrawn="1"/>
            </p:nvSpPr>
            <p:spPr bwMode="auto">
              <a:xfrm>
                <a:off x="7400" y="871"/>
                <a:ext cx="170" cy="1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Rectangle 221"/>
              <p:cNvSpPr>
                <a:spLocks noChangeArrowheads="1"/>
              </p:cNvSpPr>
              <p:nvPr userDrawn="1"/>
            </p:nvSpPr>
            <p:spPr bwMode="auto">
              <a:xfrm>
                <a:off x="7400" y="903"/>
                <a:ext cx="170" cy="12"/>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Rectangle 222"/>
              <p:cNvSpPr>
                <a:spLocks noChangeArrowheads="1"/>
              </p:cNvSpPr>
              <p:nvPr userDrawn="1"/>
            </p:nvSpPr>
            <p:spPr bwMode="auto">
              <a:xfrm>
                <a:off x="7400" y="935"/>
                <a:ext cx="170" cy="12"/>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Freeform 223"/>
              <p:cNvSpPr>
                <a:spLocks noEditPoints="1"/>
              </p:cNvSpPr>
              <p:nvPr userDrawn="1"/>
            </p:nvSpPr>
            <p:spPr bwMode="auto">
              <a:xfrm>
                <a:off x="3463" y="1393"/>
                <a:ext cx="763" cy="761"/>
              </a:xfrm>
              <a:custGeom>
                <a:avLst/>
                <a:gdLst>
                  <a:gd name="T0" fmla="*/ 226 w 452"/>
                  <a:gd name="T1" fmla="*/ 0 h 450"/>
                  <a:gd name="T2" fmla="*/ 0 w 452"/>
                  <a:gd name="T3" fmla="*/ 225 h 450"/>
                  <a:gd name="T4" fmla="*/ 226 w 452"/>
                  <a:gd name="T5" fmla="*/ 450 h 450"/>
                  <a:gd name="T6" fmla="*/ 452 w 452"/>
                  <a:gd name="T7" fmla="*/ 225 h 450"/>
                  <a:gd name="T8" fmla="*/ 226 w 452"/>
                  <a:gd name="T9" fmla="*/ 0 h 450"/>
                  <a:gd name="T10" fmla="*/ 226 w 452"/>
                  <a:gd name="T11" fmla="*/ 432 h 450"/>
                  <a:gd name="T12" fmla="*/ 20 w 452"/>
                  <a:gd name="T13" fmla="*/ 226 h 450"/>
                  <a:gd name="T14" fmla="*/ 226 w 452"/>
                  <a:gd name="T15" fmla="*/ 20 h 450"/>
                  <a:gd name="T16" fmla="*/ 432 w 452"/>
                  <a:gd name="T17" fmla="*/ 226 h 450"/>
                  <a:gd name="T18" fmla="*/ 226 w 452"/>
                  <a:gd name="T19" fmla="*/ 432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2" h="450">
                    <a:moveTo>
                      <a:pt x="226" y="0"/>
                    </a:moveTo>
                    <a:cubicBezTo>
                      <a:pt x="102" y="0"/>
                      <a:pt x="0" y="101"/>
                      <a:pt x="0" y="225"/>
                    </a:cubicBezTo>
                    <a:cubicBezTo>
                      <a:pt x="0" y="349"/>
                      <a:pt x="102" y="450"/>
                      <a:pt x="226" y="450"/>
                    </a:cubicBezTo>
                    <a:cubicBezTo>
                      <a:pt x="351" y="450"/>
                      <a:pt x="452" y="349"/>
                      <a:pt x="452" y="225"/>
                    </a:cubicBezTo>
                    <a:cubicBezTo>
                      <a:pt x="452" y="101"/>
                      <a:pt x="351" y="0"/>
                      <a:pt x="226" y="0"/>
                    </a:cubicBezTo>
                    <a:close/>
                    <a:moveTo>
                      <a:pt x="226" y="432"/>
                    </a:moveTo>
                    <a:cubicBezTo>
                      <a:pt x="112" y="432"/>
                      <a:pt x="20" y="340"/>
                      <a:pt x="20" y="226"/>
                    </a:cubicBezTo>
                    <a:cubicBezTo>
                      <a:pt x="20" y="113"/>
                      <a:pt x="112" y="20"/>
                      <a:pt x="226" y="20"/>
                    </a:cubicBezTo>
                    <a:cubicBezTo>
                      <a:pt x="340" y="20"/>
                      <a:pt x="432" y="113"/>
                      <a:pt x="432" y="226"/>
                    </a:cubicBezTo>
                    <a:cubicBezTo>
                      <a:pt x="432" y="340"/>
                      <a:pt x="340" y="432"/>
                      <a:pt x="226" y="432"/>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224"/>
              <p:cNvSpPr>
                <a:spLocks/>
              </p:cNvSpPr>
              <p:nvPr userDrawn="1"/>
            </p:nvSpPr>
            <p:spPr bwMode="auto">
              <a:xfrm>
                <a:off x="3559" y="1530"/>
                <a:ext cx="571" cy="505"/>
              </a:xfrm>
              <a:custGeom>
                <a:avLst/>
                <a:gdLst>
                  <a:gd name="T0" fmla="*/ 112 w 338"/>
                  <a:gd name="T1" fmla="*/ 245 h 299"/>
                  <a:gd name="T2" fmla="*/ 54 w 338"/>
                  <a:gd name="T3" fmla="*/ 151 h 299"/>
                  <a:gd name="T4" fmla="*/ 72 w 338"/>
                  <a:gd name="T5" fmla="*/ 92 h 299"/>
                  <a:gd name="T6" fmla="*/ 146 w 338"/>
                  <a:gd name="T7" fmla="*/ 202 h 299"/>
                  <a:gd name="T8" fmla="*/ 191 w 338"/>
                  <a:gd name="T9" fmla="*/ 202 h 299"/>
                  <a:gd name="T10" fmla="*/ 265 w 338"/>
                  <a:gd name="T11" fmla="*/ 92 h 299"/>
                  <a:gd name="T12" fmla="*/ 283 w 338"/>
                  <a:gd name="T13" fmla="*/ 151 h 299"/>
                  <a:gd name="T14" fmla="*/ 232 w 338"/>
                  <a:gd name="T15" fmla="*/ 241 h 299"/>
                  <a:gd name="T16" fmla="*/ 247 w 338"/>
                  <a:gd name="T17" fmla="*/ 296 h 299"/>
                  <a:gd name="T18" fmla="*/ 338 w 338"/>
                  <a:gd name="T19" fmla="*/ 146 h 299"/>
                  <a:gd name="T20" fmla="*/ 256 w 338"/>
                  <a:gd name="T21" fmla="*/ 0 h 299"/>
                  <a:gd name="T22" fmla="*/ 169 w 338"/>
                  <a:gd name="T23" fmla="*/ 133 h 299"/>
                  <a:gd name="T24" fmla="*/ 84 w 338"/>
                  <a:gd name="T25" fmla="*/ 0 h 299"/>
                  <a:gd name="T26" fmla="*/ 0 w 338"/>
                  <a:gd name="T27" fmla="*/ 146 h 299"/>
                  <a:gd name="T28" fmla="*/ 98 w 338"/>
                  <a:gd name="T29" fmla="*/ 299 h 299"/>
                  <a:gd name="T30" fmla="*/ 112 w 338"/>
                  <a:gd name="T31" fmla="*/ 245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38" h="299">
                    <a:moveTo>
                      <a:pt x="112" y="245"/>
                    </a:moveTo>
                    <a:cubicBezTo>
                      <a:pt x="78" y="229"/>
                      <a:pt x="54" y="193"/>
                      <a:pt x="54" y="151"/>
                    </a:cubicBezTo>
                    <a:cubicBezTo>
                      <a:pt x="54" y="129"/>
                      <a:pt x="61" y="108"/>
                      <a:pt x="72" y="92"/>
                    </a:cubicBezTo>
                    <a:cubicBezTo>
                      <a:pt x="146" y="202"/>
                      <a:pt x="146" y="202"/>
                      <a:pt x="146" y="202"/>
                    </a:cubicBezTo>
                    <a:cubicBezTo>
                      <a:pt x="191" y="202"/>
                      <a:pt x="191" y="202"/>
                      <a:pt x="191" y="202"/>
                    </a:cubicBezTo>
                    <a:cubicBezTo>
                      <a:pt x="265" y="92"/>
                      <a:pt x="265" y="92"/>
                      <a:pt x="265" y="92"/>
                    </a:cubicBezTo>
                    <a:cubicBezTo>
                      <a:pt x="277" y="108"/>
                      <a:pt x="283" y="129"/>
                      <a:pt x="283" y="151"/>
                    </a:cubicBezTo>
                    <a:cubicBezTo>
                      <a:pt x="283" y="190"/>
                      <a:pt x="263" y="224"/>
                      <a:pt x="232" y="241"/>
                    </a:cubicBezTo>
                    <a:cubicBezTo>
                      <a:pt x="247" y="296"/>
                      <a:pt x="247" y="296"/>
                      <a:pt x="247" y="296"/>
                    </a:cubicBezTo>
                    <a:cubicBezTo>
                      <a:pt x="301" y="268"/>
                      <a:pt x="338" y="211"/>
                      <a:pt x="338" y="146"/>
                    </a:cubicBezTo>
                    <a:cubicBezTo>
                      <a:pt x="338" y="84"/>
                      <a:pt x="305" y="30"/>
                      <a:pt x="256" y="0"/>
                    </a:cubicBezTo>
                    <a:cubicBezTo>
                      <a:pt x="169" y="133"/>
                      <a:pt x="169" y="133"/>
                      <a:pt x="169" y="133"/>
                    </a:cubicBezTo>
                    <a:cubicBezTo>
                      <a:pt x="84" y="0"/>
                      <a:pt x="84" y="0"/>
                      <a:pt x="84" y="0"/>
                    </a:cubicBezTo>
                    <a:cubicBezTo>
                      <a:pt x="34" y="29"/>
                      <a:pt x="0" y="84"/>
                      <a:pt x="0" y="146"/>
                    </a:cubicBezTo>
                    <a:cubicBezTo>
                      <a:pt x="0" y="214"/>
                      <a:pt x="40" y="272"/>
                      <a:pt x="98" y="299"/>
                    </a:cubicBezTo>
                    <a:lnTo>
                      <a:pt x="112" y="245"/>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225"/>
              <p:cNvSpPr>
                <a:spLocks/>
              </p:cNvSpPr>
              <p:nvPr userDrawn="1"/>
            </p:nvSpPr>
            <p:spPr bwMode="auto">
              <a:xfrm>
                <a:off x="879" y="1834"/>
                <a:ext cx="125" cy="97"/>
              </a:xfrm>
              <a:custGeom>
                <a:avLst/>
                <a:gdLst>
                  <a:gd name="T0" fmla="*/ 32 w 74"/>
                  <a:gd name="T1" fmla="*/ 57 h 57"/>
                  <a:gd name="T2" fmla="*/ 19 w 74"/>
                  <a:gd name="T3" fmla="*/ 55 h 57"/>
                  <a:gd name="T4" fmla="*/ 0 w 74"/>
                  <a:gd name="T5" fmla="*/ 43 h 57"/>
                  <a:gd name="T6" fmla="*/ 2 w 74"/>
                  <a:gd name="T7" fmla="*/ 41 h 57"/>
                  <a:gd name="T8" fmla="*/ 20 w 74"/>
                  <a:gd name="T9" fmla="*/ 53 h 57"/>
                  <a:gd name="T10" fmla="*/ 49 w 74"/>
                  <a:gd name="T11" fmla="*/ 50 h 57"/>
                  <a:gd name="T12" fmla="*/ 68 w 74"/>
                  <a:gd name="T13" fmla="*/ 27 h 57"/>
                  <a:gd name="T14" fmla="*/ 67 w 74"/>
                  <a:gd name="T15" fmla="*/ 1 h 57"/>
                  <a:gd name="T16" fmla="*/ 70 w 74"/>
                  <a:gd name="T17" fmla="*/ 0 h 57"/>
                  <a:gd name="T18" fmla="*/ 71 w 74"/>
                  <a:gd name="T19" fmla="*/ 28 h 57"/>
                  <a:gd name="T20" fmla="*/ 51 w 74"/>
                  <a:gd name="T21" fmla="*/ 52 h 57"/>
                  <a:gd name="T22" fmla="*/ 32 w 74"/>
                  <a:gd name="T23"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57">
                    <a:moveTo>
                      <a:pt x="32" y="57"/>
                    </a:moveTo>
                    <a:cubicBezTo>
                      <a:pt x="28" y="57"/>
                      <a:pt x="23" y="57"/>
                      <a:pt x="19" y="55"/>
                    </a:cubicBezTo>
                    <a:cubicBezTo>
                      <a:pt x="12" y="53"/>
                      <a:pt x="5" y="49"/>
                      <a:pt x="0" y="43"/>
                    </a:cubicBezTo>
                    <a:cubicBezTo>
                      <a:pt x="2" y="41"/>
                      <a:pt x="2" y="41"/>
                      <a:pt x="2" y="41"/>
                    </a:cubicBezTo>
                    <a:cubicBezTo>
                      <a:pt x="7" y="46"/>
                      <a:pt x="13" y="50"/>
                      <a:pt x="20" y="53"/>
                    </a:cubicBezTo>
                    <a:cubicBezTo>
                      <a:pt x="30" y="56"/>
                      <a:pt x="40" y="55"/>
                      <a:pt x="49" y="50"/>
                    </a:cubicBezTo>
                    <a:cubicBezTo>
                      <a:pt x="59" y="45"/>
                      <a:pt x="65" y="37"/>
                      <a:pt x="68" y="27"/>
                    </a:cubicBezTo>
                    <a:cubicBezTo>
                      <a:pt x="71" y="19"/>
                      <a:pt x="70" y="10"/>
                      <a:pt x="67" y="1"/>
                    </a:cubicBezTo>
                    <a:cubicBezTo>
                      <a:pt x="70" y="0"/>
                      <a:pt x="70" y="0"/>
                      <a:pt x="70" y="0"/>
                    </a:cubicBezTo>
                    <a:cubicBezTo>
                      <a:pt x="73" y="9"/>
                      <a:pt x="74" y="19"/>
                      <a:pt x="71" y="28"/>
                    </a:cubicBezTo>
                    <a:cubicBezTo>
                      <a:pt x="68" y="39"/>
                      <a:pt x="61" y="47"/>
                      <a:pt x="51" y="52"/>
                    </a:cubicBezTo>
                    <a:cubicBezTo>
                      <a:pt x="45" y="56"/>
                      <a:pt x="38" y="57"/>
                      <a:pt x="32" y="57"/>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Freeform 226"/>
              <p:cNvSpPr>
                <a:spLocks/>
              </p:cNvSpPr>
              <p:nvPr userDrawn="1"/>
            </p:nvSpPr>
            <p:spPr bwMode="auto">
              <a:xfrm>
                <a:off x="862" y="1794"/>
                <a:ext cx="54" cy="88"/>
              </a:xfrm>
              <a:custGeom>
                <a:avLst/>
                <a:gdLst>
                  <a:gd name="T0" fmla="*/ 2 w 32"/>
                  <a:gd name="T1" fmla="*/ 52 h 52"/>
                  <a:gd name="T2" fmla="*/ 2 w 32"/>
                  <a:gd name="T3" fmla="*/ 28 h 52"/>
                  <a:gd name="T4" fmla="*/ 31 w 32"/>
                  <a:gd name="T5" fmla="*/ 0 h 52"/>
                  <a:gd name="T6" fmla="*/ 32 w 32"/>
                  <a:gd name="T7" fmla="*/ 3 h 52"/>
                  <a:gd name="T8" fmla="*/ 5 w 32"/>
                  <a:gd name="T9" fmla="*/ 29 h 52"/>
                  <a:gd name="T10" fmla="*/ 5 w 32"/>
                  <a:gd name="T11" fmla="*/ 51 h 52"/>
                  <a:gd name="T12" fmla="*/ 2 w 32"/>
                  <a:gd name="T13" fmla="*/ 52 h 52"/>
                </a:gdLst>
                <a:ahLst/>
                <a:cxnLst>
                  <a:cxn ang="0">
                    <a:pos x="T0" y="T1"/>
                  </a:cxn>
                  <a:cxn ang="0">
                    <a:pos x="T2" y="T3"/>
                  </a:cxn>
                  <a:cxn ang="0">
                    <a:pos x="T4" y="T5"/>
                  </a:cxn>
                  <a:cxn ang="0">
                    <a:pos x="T6" y="T7"/>
                  </a:cxn>
                  <a:cxn ang="0">
                    <a:pos x="T8" y="T9"/>
                  </a:cxn>
                  <a:cxn ang="0">
                    <a:pos x="T10" y="T11"/>
                  </a:cxn>
                  <a:cxn ang="0">
                    <a:pos x="T12" y="T13"/>
                  </a:cxn>
                </a:cxnLst>
                <a:rect l="0" t="0" r="r" b="b"/>
                <a:pathLst>
                  <a:path w="32" h="52">
                    <a:moveTo>
                      <a:pt x="2" y="52"/>
                    </a:moveTo>
                    <a:cubicBezTo>
                      <a:pt x="0" y="44"/>
                      <a:pt x="0" y="36"/>
                      <a:pt x="2" y="28"/>
                    </a:cubicBezTo>
                    <a:cubicBezTo>
                      <a:pt x="6" y="14"/>
                      <a:pt x="17" y="4"/>
                      <a:pt x="31" y="0"/>
                    </a:cubicBezTo>
                    <a:cubicBezTo>
                      <a:pt x="32" y="3"/>
                      <a:pt x="32" y="3"/>
                      <a:pt x="32" y="3"/>
                    </a:cubicBezTo>
                    <a:cubicBezTo>
                      <a:pt x="19" y="6"/>
                      <a:pt x="9" y="16"/>
                      <a:pt x="5" y="29"/>
                    </a:cubicBezTo>
                    <a:cubicBezTo>
                      <a:pt x="3" y="36"/>
                      <a:pt x="3" y="44"/>
                      <a:pt x="5" y="51"/>
                    </a:cubicBezTo>
                    <a:lnTo>
                      <a:pt x="2" y="52"/>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Freeform 227"/>
              <p:cNvSpPr>
                <a:spLocks/>
              </p:cNvSpPr>
              <p:nvPr userDrawn="1"/>
            </p:nvSpPr>
            <p:spPr bwMode="auto">
              <a:xfrm>
                <a:off x="830" y="1819"/>
                <a:ext cx="54" cy="120"/>
              </a:xfrm>
              <a:custGeom>
                <a:avLst/>
                <a:gdLst>
                  <a:gd name="T0" fmla="*/ 30 w 32"/>
                  <a:gd name="T1" fmla="*/ 71 h 71"/>
                  <a:gd name="T2" fmla="*/ 7 w 32"/>
                  <a:gd name="T3" fmla="*/ 8 h 71"/>
                  <a:gd name="T4" fmla="*/ 10 w 32"/>
                  <a:gd name="T5" fmla="*/ 0 h 71"/>
                  <a:gd name="T6" fmla="*/ 15 w 32"/>
                  <a:gd name="T7" fmla="*/ 2 h 71"/>
                  <a:gd name="T8" fmla="*/ 12 w 32"/>
                  <a:gd name="T9" fmla="*/ 9 h 71"/>
                  <a:gd name="T10" fmla="*/ 32 w 32"/>
                  <a:gd name="T11" fmla="*/ 67 h 71"/>
                  <a:gd name="T12" fmla="*/ 30 w 32"/>
                  <a:gd name="T13" fmla="*/ 71 h 71"/>
                </a:gdLst>
                <a:ahLst/>
                <a:cxnLst>
                  <a:cxn ang="0">
                    <a:pos x="T0" y="T1"/>
                  </a:cxn>
                  <a:cxn ang="0">
                    <a:pos x="T2" y="T3"/>
                  </a:cxn>
                  <a:cxn ang="0">
                    <a:pos x="T4" y="T5"/>
                  </a:cxn>
                  <a:cxn ang="0">
                    <a:pos x="T6" y="T7"/>
                  </a:cxn>
                  <a:cxn ang="0">
                    <a:pos x="T8" y="T9"/>
                  </a:cxn>
                  <a:cxn ang="0">
                    <a:pos x="T10" y="T11"/>
                  </a:cxn>
                  <a:cxn ang="0">
                    <a:pos x="T12" y="T13"/>
                  </a:cxn>
                </a:cxnLst>
                <a:rect l="0" t="0" r="r" b="b"/>
                <a:pathLst>
                  <a:path w="32" h="71">
                    <a:moveTo>
                      <a:pt x="30" y="71"/>
                    </a:moveTo>
                    <a:cubicBezTo>
                      <a:pt x="9" y="57"/>
                      <a:pt x="0" y="31"/>
                      <a:pt x="7" y="8"/>
                    </a:cubicBezTo>
                    <a:cubicBezTo>
                      <a:pt x="8" y="5"/>
                      <a:pt x="9" y="3"/>
                      <a:pt x="10" y="0"/>
                    </a:cubicBezTo>
                    <a:cubicBezTo>
                      <a:pt x="15" y="2"/>
                      <a:pt x="15" y="2"/>
                      <a:pt x="15" y="2"/>
                    </a:cubicBezTo>
                    <a:cubicBezTo>
                      <a:pt x="14" y="5"/>
                      <a:pt x="13" y="7"/>
                      <a:pt x="12" y="9"/>
                    </a:cubicBezTo>
                    <a:cubicBezTo>
                      <a:pt x="5" y="31"/>
                      <a:pt x="14" y="55"/>
                      <a:pt x="32" y="67"/>
                    </a:cubicBezTo>
                    <a:lnTo>
                      <a:pt x="30" y="71"/>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228"/>
              <p:cNvSpPr>
                <a:spLocks/>
              </p:cNvSpPr>
              <p:nvPr userDrawn="1"/>
            </p:nvSpPr>
            <p:spPr bwMode="auto">
              <a:xfrm>
                <a:off x="872" y="1761"/>
                <a:ext cx="159" cy="161"/>
              </a:xfrm>
              <a:custGeom>
                <a:avLst/>
                <a:gdLst>
                  <a:gd name="T0" fmla="*/ 78 w 94"/>
                  <a:gd name="T1" fmla="*/ 95 h 95"/>
                  <a:gd name="T2" fmla="*/ 75 w 94"/>
                  <a:gd name="T3" fmla="*/ 92 h 95"/>
                  <a:gd name="T4" fmla="*/ 85 w 94"/>
                  <a:gd name="T5" fmla="*/ 74 h 95"/>
                  <a:gd name="T6" fmla="*/ 81 w 94"/>
                  <a:gd name="T7" fmla="*/ 35 h 95"/>
                  <a:gd name="T8" fmla="*/ 51 w 94"/>
                  <a:gd name="T9" fmla="*/ 10 h 95"/>
                  <a:gd name="T10" fmla="*/ 3 w 94"/>
                  <a:gd name="T11" fmla="*/ 19 h 95"/>
                  <a:gd name="T12" fmla="*/ 0 w 94"/>
                  <a:gd name="T13" fmla="*/ 16 h 95"/>
                  <a:gd name="T14" fmla="*/ 52 w 94"/>
                  <a:gd name="T15" fmla="*/ 5 h 95"/>
                  <a:gd name="T16" fmla="*/ 85 w 94"/>
                  <a:gd name="T17" fmla="*/ 33 h 95"/>
                  <a:gd name="T18" fmla="*/ 89 w 94"/>
                  <a:gd name="T19" fmla="*/ 75 h 95"/>
                  <a:gd name="T20" fmla="*/ 78 w 94"/>
                  <a:gd name="T21" fmla="*/ 9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4" h="95">
                    <a:moveTo>
                      <a:pt x="78" y="95"/>
                    </a:moveTo>
                    <a:cubicBezTo>
                      <a:pt x="75" y="92"/>
                      <a:pt x="75" y="92"/>
                      <a:pt x="75" y="92"/>
                    </a:cubicBezTo>
                    <a:cubicBezTo>
                      <a:pt x="79" y="86"/>
                      <a:pt x="83" y="80"/>
                      <a:pt x="85" y="74"/>
                    </a:cubicBezTo>
                    <a:cubicBezTo>
                      <a:pt x="89" y="61"/>
                      <a:pt x="87" y="47"/>
                      <a:pt x="81" y="35"/>
                    </a:cubicBezTo>
                    <a:cubicBezTo>
                      <a:pt x="75" y="23"/>
                      <a:pt x="64" y="14"/>
                      <a:pt x="51" y="10"/>
                    </a:cubicBezTo>
                    <a:cubicBezTo>
                      <a:pt x="34" y="5"/>
                      <a:pt x="16" y="8"/>
                      <a:pt x="3" y="19"/>
                    </a:cubicBezTo>
                    <a:cubicBezTo>
                      <a:pt x="0" y="16"/>
                      <a:pt x="0" y="16"/>
                      <a:pt x="0" y="16"/>
                    </a:cubicBezTo>
                    <a:cubicBezTo>
                      <a:pt x="15" y="3"/>
                      <a:pt x="34" y="0"/>
                      <a:pt x="52" y="5"/>
                    </a:cubicBezTo>
                    <a:cubicBezTo>
                      <a:pt x="67" y="10"/>
                      <a:pt x="78" y="19"/>
                      <a:pt x="85" y="33"/>
                    </a:cubicBezTo>
                    <a:cubicBezTo>
                      <a:pt x="92" y="46"/>
                      <a:pt x="94" y="61"/>
                      <a:pt x="89" y="75"/>
                    </a:cubicBezTo>
                    <a:cubicBezTo>
                      <a:pt x="87" y="82"/>
                      <a:pt x="83" y="89"/>
                      <a:pt x="78" y="95"/>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Freeform 229"/>
              <p:cNvSpPr>
                <a:spLocks/>
              </p:cNvSpPr>
              <p:nvPr userDrawn="1"/>
            </p:nvSpPr>
            <p:spPr bwMode="auto">
              <a:xfrm>
                <a:off x="1328" y="776"/>
                <a:ext cx="343" cy="76"/>
              </a:xfrm>
              <a:custGeom>
                <a:avLst/>
                <a:gdLst>
                  <a:gd name="T0" fmla="*/ 0 w 343"/>
                  <a:gd name="T1" fmla="*/ 76 h 76"/>
                  <a:gd name="T2" fmla="*/ 0 w 343"/>
                  <a:gd name="T3" fmla="*/ 68 h 76"/>
                  <a:gd name="T4" fmla="*/ 341 w 343"/>
                  <a:gd name="T5" fmla="*/ 0 h 76"/>
                  <a:gd name="T6" fmla="*/ 343 w 343"/>
                  <a:gd name="T7" fmla="*/ 8 h 76"/>
                  <a:gd name="T8" fmla="*/ 0 w 343"/>
                  <a:gd name="T9" fmla="*/ 76 h 76"/>
                </a:gdLst>
                <a:ahLst/>
                <a:cxnLst>
                  <a:cxn ang="0">
                    <a:pos x="T0" y="T1"/>
                  </a:cxn>
                  <a:cxn ang="0">
                    <a:pos x="T2" y="T3"/>
                  </a:cxn>
                  <a:cxn ang="0">
                    <a:pos x="T4" y="T5"/>
                  </a:cxn>
                  <a:cxn ang="0">
                    <a:pos x="T6" y="T7"/>
                  </a:cxn>
                  <a:cxn ang="0">
                    <a:pos x="T8" y="T9"/>
                  </a:cxn>
                </a:cxnLst>
                <a:rect l="0" t="0" r="r" b="b"/>
                <a:pathLst>
                  <a:path w="343" h="76">
                    <a:moveTo>
                      <a:pt x="0" y="76"/>
                    </a:moveTo>
                    <a:lnTo>
                      <a:pt x="0" y="68"/>
                    </a:lnTo>
                    <a:lnTo>
                      <a:pt x="341" y="0"/>
                    </a:lnTo>
                    <a:lnTo>
                      <a:pt x="343" y="8"/>
                    </a:lnTo>
                    <a:lnTo>
                      <a:pt x="0" y="7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230"/>
              <p:cNvSpPr>
                <a:spLocks/>
              </p:cNvSpPr>
              <p:nvPr userDrawn="1"/>
            </p:nvSpPr>
            <p:spPr bwMode="auto">
              <a:xfrm>
                <a:off x="1278" y="842"/>
                <a:ext cx="133" cy="83"/>
              </a:xfrm>
              <a:custGeom>
                <a:avLst/>
                <a:gdLst>
                  <a:gd name="T0" fmla="*/ 37 w 79"/>
                  <a:gd name="T1" fmla="*/ 49 h 49"/>
                  <a:gd name="T2" fmla="*/ 17 w 79"/>
                  <a:gd name="T3" fmla="*/ 44 h 49"/>
                  <a:gd name="T4" fmla="*/ 0 w 79"/>
                  <a:gd name="T5" fmla="*/ 27 h 49"/>
                  <a:gd name="T6" fmla="*/ 3 w 79"/>
                  <a:gd name="T7" fmla="*/ 26 h 49"/>
                  <a:gd name="T8" fmla="*/ 18 w 79"/>
                  <a:gd name="T9" fmla="*/ 41 h 49"/>
                  <a:gd name="T10" fmla="*/ 47 w 79"/>
                  <a:gd name="T11" fmla="*/ 44 h 49"/>
                  <a:gd name="T12" fmla="*/ 70 w 79"/>
                  <a:gd name="T13" fmla="*/ 26 h 49"/>
                  <a:gd name="T14" fmla="*/ 74 w 79"/>
                  <a:gd name="T15" fmla="*/ 0 h 49"/>
                  <a:gd name="T16" fmla="*/ 77 w 79"/>
                  <a:gd name="T17" fmla="*/ 0 h 49"/>
                  <a:gd name="T18" fmla="*/ 73 w 79"/>
                  <a:gd name="T19" fmla="*/ 27 h 49"/>
                  <a:gd name="T20" fmla="*/ 48 w 79"/>
                  <a:gd name="T21" fmla="*/ 47 h 49"/>
                  <a:gd name="T22" fmla="*/ 37 w 79"/>
                  <a:gd name="T23"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9" h="49">
                    <a:moveTo>
                      <a:pt x="37" y="49"/>
                    </a:moveTo>
                    <a:cubicBezTo>
                      <a:pt x="30" y="49"/>
                      <a:pt x="23" y="47"/>
                      <a:pt x="17" y="44"/>
                    </a:cubicBezTo>
                    <a:cubicBezTo>
                      <a:pt x="10" y="40"/>
                      <a:pt x="4" y="34"/>
                      <a:pt x="0" y="27"/>
                    </a:cubicBezTo>
                    <a:cubicBezTo>
                      <a:pt x="3" y="26"/>
                      <a:pt x="3" y="26"/>
                      <a:pt x="3" y="26"/>
                    </a:cubicBezTo>
                    <a:cubicBezTo>
                      <a:pt x="7" y="32"/>
                      <a:pt x="12" y="37"/>
                      <a:pt x="18" y="41"/>
                    </a:cubicBezTo>
                    <a:cubicBezTo>
                      <a:pt x="27" y="46"/>
                      <a:pt x="37" y="47"/>
                      <a:pt x="47" y="44"/>
                    </a:cubicBezTo>
                    <a:cubicBezTo>
                      <a:pt x="57" y="41"/>
                      <a:pt x="65" y="35"/>
                      <a:pt x="70" y="26"/>
                    </a:cubicBezTo>
                    <a:cubicBezTo>
                      <a:pt x="75" y="18"/>
                      <a:pt x="76" y="9"/>
                      <a:pt x="74" y="0"/>
                    </a:cubicBezTo>
                    <a:cubicBezTo>
                      <a:pt x="77" y="0"/>
                      <a:pt x="77" y="0"/>
                      <a:pt x="77" y="0"/>
                    </a:cubicBezTo>
                    <a:cubicBezTo>
                      <a:pt x="79" y="9"/>
                      <a:pt x="77" y="19"/>
                      <a:pt x="73" y="27"/>
                    </a:cubicBezTo>
                    <a:cubicBezTo>
                      <a:pt x="67" y="37"/>
                      <a:pt x="59" y="44"/>
                      <a:pt x="48" y="47"/>
                    </a:cubicBezTo>
                    <a:cubicBezTo>
                      <a:pt x="44" y="48"/>
                      <a:pt x="40" y="49"/>
                      <a:pt x="37" y="49"/>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231"/>
              <p:cNvSpPr>
                <a:spLocks/>
              </p:cNvSpPr>
              <p:nvPr userDrawn="1"/>
            </p:nvSpPr>
            <p:spPr bwMode="auto">
              <a:xfrm>
                <a:off x="1269" y="784"/>
                <a:ext cx="68" cy="76"/>
              </a:xfrm>
              <a:custGeom>
                <a:avLst/>
                <a:gdLst>
                  <a:gd name="T0" fmla="*/ 1 w 40"/>
                  <a:gd name="T1" fmla="*/ 45 h 45"/>
                  <a:gd name="T2" fmla="*/ 6 w 40"/>
                  <a:gd name="T3" fmla="*/ 21 h 45"/>
                  <a:gd name="T4" fmla="*/ 40 w 40"/>
                  <a:gd name="T5" fmla="*/ 0 h 45"/>
                  <a:gd name="T6" fmla="*/ 40 w 40"/>
                  <a:gd name="T7" fmla="*/ 3 h 45"/>
                  <a:gd name="T8" fmla="*/ 8 w 40"/>
                  <a:gd name="T9" fmla="*/ 23 h 45"/>
                  <a:gd name="T10" fmla="*/ 3 w 40"/>
                  <a:gd name="T11" fmla="*/ 45 h 45"/>
                  <a:gd name="T12" fmla="*/ 1 w 40"/>
                  <a:gd name="T13" fmla="*/ 45 h 45"/>
                </a:gdLst>
                <a:ahLst/>
                <a:cxnLst>
                  <a:cxn ang="0">
                    <a:pos x="T0" y="T1"/>
                  </a:cxn>
                  <a:cxn ang="0">
                    <a:pos x="T2" y="T3"/>
                  </a:cxn>
                  <a:cxn ang="0">
                    <a:pos x="T4" y="T5"/>
                  </a:cxn>
                  <a:cxn ang="0">
                    <a:pos x="T6" y="T7"/>
                  </a:cxn>
                  <a:cxn ang="0">
                    <a:pos x="T8" y="T9"/>
                  </a:cxn>
                  <a:cxn ang="0">
                    <a:pos x="T10" y="T11"/>
                  </a:cxn>
                  <a:cxn ang="0">
                    <a:pos x="T12" y="T13"/>
                  </a:cxn>
                </a:cxnLst>
                <a:rect l="0" t="0" r="r" b="b"/>
                <a:pathLst>
                  <a:path w="40" h="45">
                    <a:moveTo>
                      <a:pt x="1" y="45"/>
                    </a:moveTo>
                    <a:cubicBezTo>
                      <a:pt x="0" y="37"/>
                      <a:pt x="2" y="29"/>
                      <a:pt x="6" y="21"/>
                    </a:cubicBezTo>
                    <a:cubicBezTo>
                      <a:pt x="12" y="9"/>
                      <a:pt x="25" y="1"/>
                      <a:pt x="40" y="0"/>
                    </a:cubicBezTo>
                    <a:cubicBezTo>
                      <a:pt x="40" y="3"/>
                      <a:pt x="40" y="3"/>
                      <a:pt x="40" y="3"/>
                    </a:cubicBezTo>
                    <a:cubicBezTo>
                      <a:pt x="26" y="4"/>
                      <a:pt x="15" y="11"/>
                      <a:pt x="8" y="23"/>
                    </a:cubicBezTo>
                    <a:cubicBezTo>
                      <a:pt x="4" y="30"/>
                      <a:pt x="3" y="37"/>
                      <a:pt x="3" y="45"/>
                    </a:cubicBezTo>
                    <a:lnTo>
                      <a:pt x="1" y="45"/>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232"/>
              <p:cNvSpPr>
                <a:spLocks/>
              </p:cNvSpPr>
              <p:nvPr userDrawn="1"/>
            </p:nvSpPr>
            <p:spPr bwMode="auto">
              <a:xfrm>
                <a:off x="1237" y="796"/>
                <a:ext cx="41" cy="124"/>
              </a:xfrm>
              <a:custGeom>
                <a:avLst/>
                <a:gdLst>
                  <a:gd name="T0" fmla="*/ 21 w 24"/>
                  <a:gd name="T1" fmla="*/ 73 h 73"/>
                  <a:gd name="T2" fmla="*/ 12 w 24"/>
                  <a:gd name="T3" fmla="*/ 7 h 73"/>
                  <a:gd name="T4" fmla="*/ 17 w 24"/>
                  <a:gd name="T5" fmla="*/ 0 h 73"/>
                  <a:gd name="T6" fmla="*/ 20 w 24"/>
                  <a:gd name="T7" fmla="*/ 3 h 73"/>
                  <a:gd name="T8" fmla="*/ 16 w 24"/>
                  <a:gd name="T9" fmla="*/ 9 h 73"/>
                  <a:gd name="T10" fmla="*/ 24 w 24"/>
                  <a:gd name="T11" fmla="*/ 70 h 73"/>
                  <a:gd name="T12" fmla="*/ 21 w 24"/>
                  <a:gd name="T13" fmla="*/ 73 h 73"/>
                </a:gdLst>
                <a:ahLst/>
                <a:cxnLst>
                  <a:cxn ang="0">
                    <a:pos x="T0" y="T1"/>
                  </a:cxn>
                  <a:cxn ang="0">
                    <a:pos x="T2" y="T3"/>
                  </a:cxn>
                  <a:cxn ang="0">
                    <a:pos x="T4" y="T5"/>
                  </a:cxn>
                  <a:cxn ang="0">
                    <a:pos x="T6" y="T7"/>
                  </a:cxn>
                  <a:cxn ang="0">
                    <a:pos x="T8" y="T9"/>
                  </a:cxn>
                  <a:cxn ang="0">
                    <a:pos x="T10" y="T11"/>
                  </a:cxn>
                  <a:cxn ang="0">
                    <a:pos x="T12" y="T13"/>
                  </a:cxn>
                </a:cxnLst>
                <a:rect l="0" t="0" r="r" b="b"/>
                <a:pathLst>
                  <a:path w="24" h="73">
                    <a:moveTo>
                      <a:pt x="21" y="73"/>
                    </a:moveTo>
                    <a:cubicBezTo>
                      <a:pt x="4" y="56"/>
                      <a:pt x="0" y="29"/>
                      <a:pt x="12" y="7"/>
                    </a:cubicBezTo>
                    <a:cubicBezTo>
                      <a:pt x="13" y="5"/>
                      <a:pt x="15" y="2"/>
                      <a:pt x="17" y="0"/>
                    </a:cubicBezTo>
                    <a:cubicBezTo>
                      <a:pt x="20" y="3"/>
                      <a:pt x="20" y="3"/>
                      <a:pt x="20" y="3"/>
                    </a:cubicBezTo>
                    <a:cubicBezTo>
                      <a:pt x="19" y="5"/>
                      <a:pt x="17" y="7"/>
                      <a:pt x="16" y="9"/>
                    </a:cubicBezTo>
                    <a:cubicBezTo>
                      <a:pt x="5" y="29"/>
                      <a:pt x="9" y="54"/>
                      <a:pt x="24" y="70"/>
                    </a:cubicBezTo>
                    <a:lnTo>
                      <a:pt x="21" y="73"/>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233"/>
              <p:cNvSpPr>
                <a:spLocks/>
              </p:cNvSpPr>
              <p:nvPr userDrawn="1"/>
            </p:nvSpPr>
            <p:spPr bwMode="auto">
              <a:xfrm>
                <a:off x="1296" y="756"/>
                <a:ext cx="142" cy="172"/>
              </a:xfrm>
              <a:custGeom>
                <a:avLst/>
                <a:gdLst>
                  <a:gd name="T0" fmla="*/ 60 w 84"/>
                  <a:gd name="T1" fmla="*/ 102 h 102"/>
                  <a:gd name="T2" fmla="*/ 57 w 84"/>
                  <a:gd name="T3" fmla="*/ 98 h 102"/>
                  <a:gd name="T4" fmla="*/ 71 w 84"/>
                  <a:gd name="T5" fmla="*/ 83 h 102"/>
                  <a:gd name="T6" fmla="*/ 75 w 84"/>
                  <a:gd name="T7" fmla="*/ 44 h 102"/>
                  <a:gd name="T8" fmla="*/ 51 w 84"/>
                  <a:gd name="T9" fmla="*/ 13 h 102"/>
                  <a:gd name="T10" fmla="*/ 2 w 84"/>
                  <a:gd name="T11" fmla="*/ 13 h 102"/>
                  <a:gd name="T12" fmla="*/ 0 w 84"/>
                  <a:gd name="T13" fmla="*/ 9 h 102"/>
                  <a:gd name="T14" fmla="*/ 53 w 84"/>
                  <a:gd name="T15" fmla="*/ 9 h 102"/>
                  <a:gd name="T16" fmla="*/ 80 w 84"/>
                  <a:gd name="T17" fmla="*/ 43 h 102"/>
                  <a:gd name="T18" fmla="*/ 75 w 84"/>
                  <a:gd name="T19" fmla="*/ 85 h 102"/>
                  <a:gd name="T20" fmla="*/ 60 w 84"/>
                  <a:gd name="T21" fmla="*/ 10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 h="102">
                    <a:moveTo>
                      <a:pt x="60" y="102"/>
                    </a:moveTo>
                    <a:cubicBezTo>
                      <a:pt x="57" y="98"/>
                      <a:pt x="57" y="98"/>
                      <a:pt x="57" y="98"/>
                    </a:cubicBezTo>
                    <a:cubicBezTo>
                      <a:pt x="63" y="94"/>
                      <a:pt x="67" y="89"/>
                      <a:pt x="71" y="83"/>
                    </a:cubicBezTo>
                    <a:cubicBezTo>
                      <a:pt x="77" y="71"/>
                      <a:pt x="79" y="57"/>
                      <a:pt x="75" y="44"/>
                    </a:cubicBezTo>
                    <a:cubicBezTo>
                      <a:pt x="71" y="31"/>
                      <a:pt x="63" y="20"/>
                      <a:pt x="51" y="13"/>
                    </a:cubicBezTo>
                    <a:cubicBezTo>
                      <a:pt x="35" y="5"/>
                      <a:pt x="17" y="5"/>
                      <a:pt x="2" y="13"/>
                    </a:cubicBezTo>
                    <a:cubicBezTo>
                      <a:pt x="0" y="9"/>
                      <a:pt x="0" y="9"/>
                      <a:pt x="0" y="9"/>
                    </a:cubicBezTo>
                    <a:cubicBezTo>
                      <a:pt x="16" y="0"/>
                      <a:pt x="36" y="0"/>
                      <a:pt x="53" y="9"/>
                    </a:cubicBezTo>
                    <a:cubicBezTo>
                      <a:pt x="66" y="16"/>
                      <a:pt x="75" y="28"/>
                      <a:pt x="80" y="43"/>
                    </a:cubicBezTo>
                    <a:cubicBezTo>
                      <a:pt x="84" y="57"/>
                      <a:pt x="82" y="72"/>
                      <a:pt x="75" y="85"/>
                    </a:cubicBezTo>
                    <a:cubicBezTo>
                      <a:pt x="71" y="92"/>
                      <a:pt x="66" y="97"/>
                      <a:pt x="60" y="102"/>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234"/>
              <p:cNvSpPr>
                <a:spLocks/>
              </p:cNvSpPr>
              <p:nvPr userDrawn="1"/>
            </p:nvSpPr>
            <p:spPr bwMode="auto">
              <a:xfrm>
                <a:off x="568" y="2909"/>
                <a:ext cx="232" cy="284"/>
              </a:xfrm>
              <a:custGeom>
                <a:avLst/>
                <a:gdLst>
                  <a:gd name="T0" fmla="*/ 227 w 232"/>
                  <a:gd name="T1" fmla="*/ 284 h 284"/>
                  <a:gd name="T2" fmla="*/ 0 w 232"/>
                  <a:gd name="T3" fmla="*/ 5 h 284"/>
                  <a:gd name="T4" fmla="*/ 7 w 232"/>
                  <a:gd name="T5" fmla="*/ 0 h 284"/>
                  <a:gd name="T6" fmla="*/ 232 w 232"/>
                  <a:gd name="T7" fmla="*/ 279 h 284"/>
                  <a:gd name="T8" fmla="*/ 227 w 232"/>
                  <a:gd name="T9" fmla="*/ 284 h 284"/>
                </a:gdLst>
                <a:ahLst/>
                <a:cxnLst>
                  <a:cxn ang="0">
                    <a:pos x="T0" y="T1"/>
                  </a:cxn>
                  <a:cxn ang="0">
                    <a:pos x="T2" y="T3"/>
                  </a:cxn>
                  <a:cxn ang="0">
                    <a:pos x="T4" y="T5"/>
                  </a:cxn>
                  <a:cxn ang="0">
                    <a:pos x="T6" y="T7"/>
                  </a:cxn>
                  <a:cxn ang="0">
                    <a:pos x="T8" y="T9"/>
                  </a:cxn>
                </a:cxnLst>
                <a:rect l="0" t="0" r="r" b="b"/>
                <a:pathLst>
                  <a:path w="232" h="284">
                    <a:moveTo>
                      <a:pt x="227" y="284"/>
                    </a:moveTo>
                    <a:lnTo>
                      <a:pt x="0" y="5"/>
                    </a:lnTo>
                    <a:lnTo>
                      <a:pt x="7" y="0"/>
                    </a:lnTo>
                    <a:lnTo>
                      <a:pt x="232" y="279"/>
                    </a:lnTo>
                    <a:lnTo>
                      <a:pt x="227" y="28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Freeform 235"/>
              <p:cNvSpPr>
                <a:spLocks/>
              </p:cNvSpPr>
              <p:nvPr userDrawn="1"/>
            </p:nvSpPr>
            <p:spPr bwMode="auto">
              <a:xfrm>
                <a:off x="308" y="2913"/>
                <a:ext cx="257" cy="169"/>
              </a:xfrm>
              <a:custGeom>
                <a:avLst/>
                <a:gdLst>
                  <a:gd name="T0" fmla="*/ 5 w 257"/>
                  <a:gd name="T1" fmla="*/ 169 h 169"/>
                  <a:gd name="T2" fmla="*/ 0 w 257"/>
                  <a:gd name="T3" fmla="*/ 162 h 169"/>
                  <a:gd name="T4" fmla="*/ 252 w 257"/>
                  <a:gd name="T5" fmla="*/ 0 h 169"/>
                  <a:gd name="T6" fmla="*/ 257 w 257"/>
                  <a:gd name="T7" fmla="*/ 6 h 169"/>
                  <a:gd name="T8" fmla="*/ 5 w 257"/>
                  <a:gd name="T9" fmla="*/ 169 h 169"/>
                </a:gdLst>
                <a:ahLst/>
                <a:cxnLst>
                  <a:cxn ang="0">
                    <a:pos x="T0" y="T1"/>
                  </a:cxn>
                  <a:cxn ang="0">
                    <a:pos x="T2" y="T3"/>
                  </a:cxn>
                  <a:cxn ang="0">
                    <a:pos x="T4" y="T5"/>
                  </a:cxn>
                  <a:cxn ang="0">
                    <a:pos x="T6" y="T7"/>
                  </a:cxn>
                  <a:cxn ang="0">
                    <a:pos x="T8" y="T9"/>
                  </a:cxn>
                </a:cxnLst>
                <a:rect l="0" t="0" r="r" b="b"/>
                <a:pathLst>
                  <a:path w="257" h="169">
                    <a:moveTo>
                      <a:pt x="5" y="169"/>
                    </a:moveTo>
                    <a:lnTo>
                      <a:pt x="0" y="162"/>
                    </a:lnTo>
                    <a:lnTo>
                      <a:pt x="252" y="0"/>
                    </a:lnTo>
                    <a:lnTo>
                      <a:pt x="257" y="6"/>
                    </a:lnTo>
                    <a:lnTo>
                      <a:pt x="5" y="169"/>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Freeform 236"/>
              <p:cNvSpPr>
                <a:spLocks/>
              </p:cNvSpPr>
              <p:nvPr userDrawn="1"/>
            </p:nvSpPr>
            <p:spPr bwMode="auto">
              <a:xfrm>
                <a:off x="496" y="2886"/>
                <a:ext cx="116" cy="104"/>
              </a:xfrm>
              <a:custGeom>
                <a:avLst/>
                <a:gdLst>
                  <a:gd name="T0" fmla="*/ 42 w 69"/>
                  <a:gd name="T1" fmla="*/ 62 h 62"/>
                  <a:gd name="T2" fmla="*/ 13 w 69"/>
                  <a:gd name="T3" fmla="*/ 51 h 62"/>
                  <a:gd name="T4" fmla="*/ 0 w 69"/>
                  <a:gd name="T5" fmla="*/ 22 h 62"/>
                  <a:gd name="T6" fmla="*/ 6 w 69"/>
                  <a:gd name="T7" fmla="*/ 0 h 62"/>
                  <a:gd name="T8" fmla="*/ 9 w 69"/>
                  <a:gd name="T9" fmla="*/ 1 h 62"/>
                  <a:gd name="T10" fmla="*/ 3 w 69"/>
                  <a:gd name="T11" fmla="*/ 22 h 62"/>
                  <a:gd name="T12" fmla="*/ 15 w 69"/>
                  <a:gd name="T13" fmla="*/ 49 h 62"/>
                  <a:gd name="T14" fmla="*/ 43 w 69"/>
                  <a:gd name="T15" fmla="*/ 59 h 62"/>
                  <a:gd name="T16" fmla="*/ 67 w 69"/>
                  <a:gd name="T17" fmla="*/ 50 h 62"/>
                  <a:gd name="T18" fmla="*/ 69 w 69"/>
                  <a:gd name="T19" fmla="*/ 52 h 62"/>
                  <a:gd name="T20" fmla="*/ 43 w 69"/>
                  <a:gd name="T21" fmla="*/ 62 h 62"/>
                  <a:gd name="T22" fmla="*/ 42 w 69"/>
                  <a:gd name="T23"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62">
                    <a:moveTo>
                      <a:pt x="42" y="62"/>
                    </a:moveTo>
                    <a:cubicBezTo>
                      <a:pt x="31" y="62"/>
                      <a:pt x="21" y="58"/>
                      <a:pt x="13" y="51"/>
                    </a:cubicBezTo>
                    <a:cubicBezTo>
                      <a:pt x="5" y="43"/>
                      <a:pt x="1" y="33"/>
                      <a:pt x="0" y="22"/>
                    </a:cubicBezTo>
                    <a:cubicBezTo>
                      <a:pt x="0" y="14"/>
                      <a:pt x="2" y="6"/>
                      <a:pt x="6" y="0"/>
                    </a:cubicBezTo>
                    <a:cubicBezTo>
                      <a:pt x="9" y="1"/>
                      <a:pt x="9" y="1"/>
                      <a:pt x="9" y="1"/>
                    </a:cubicBezTo>
                    <a:cubicBezTo>
                      <a:pt x="5" y="7"/>
                      <a:pt x="3" y="15"/>
                      <a:pt x="3" y="22"/>
                    </a:cubicBezTo>
                    <a:cubicBezTo>
                      <a:pt x="4" y="32"/>
                      <a:pt x="8" y="42"/>
                      <a:pt x="15" y="49"/>
                    </a:cubicBezTo>
                    <a:cubicBezTo>
                      <a:pt x="23" y="56"/>
                      <a:pt x="32" y="59"/>
                      <a:pt x="43" y="59"/>
                    </a:cubicBezTo>
                    <a:cubicBezTo>
                      <a:pt x="52" y="59"/>
                      <a:pt x="60" y="55"/>
                      <a:pt x="67" y="50"/>
                    </a:cubicBezTo>
                    <a:cubicBezTo>
                      <a:pt x="69" y="52"/>
                      <a:pt x="69" y="52"/>
                      <a:pt x="69" y="52"/>
                    </a:cubicBezTo>
                    <a:cubicBezTo>
                      <a:pt x="62" y="58"/>
                      <a:pt x="52" y="62"/>
                      <a:pt x="43" y="62"/>
                    </a:cubicBezTo>
                    <a:cubicBezTo>
                      <a:pt x="42" y="62"/>
                      <a:pt x="42" y="62"/>
                      <a:pt x="42" y="62"/>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237"/>
              <p:cNvSpPr>
                <a:spLocks/>
              </p:cNvSpPr>
              <p:nvPr userDrawn="1"/>
            </p:nvSpPr>
            <p:spPr bwMode="auto">
              <a:xfrm>
                <a:off x="524" y="2850"/>
                <a:ext cx="100" cy="36"/>
              </a:xfrm>
              <a:custGeom>
                <a:avLst/>
                <a:gdLst>
                  <a:gd name="T0" fmla="*/ 57 w 59"/>
                  <a:gd name="T1" fmla="*/ 21 h 21"/>
                  <a:gd name="T2" fmla="*/ 23 w 59"/>
                  <a:gd name="T3" fmla="*/ 3 h 21"/>
                  <a:gd name="T4" fmla="*/ 2 w 59"/>
                  <a:gd name="T5" fmla="*/ 11 h 21"/>
                  <a:gd name="T6" fmla="*/ 0 w 59"/>
                  <a:gd name="T7" fmla="*/ 8 h 21"/>
                  <a:gd name="T8" fmla="*/ 23 w 59"/>
                  <a:gd name="T9" fmla="*/ 0 h 21"/>
                  <a:gd name="T10" fmla="*/ 59 w 59"/>
                  <a:gd name="T11" fmla="*/ 19 h 21"/>
                  <a:gd name="T12" fmla="*/ 57 w 59"/>
                  <a:gd name="T13" fmla="*/ 21 h 21"/>
                </a:gdLst>
                <a:ahLst/>
                <a:cxnLst>
                  <a:cxn ang="0">
                    <a:pos x="T0" y="T1"/>
                  </a:cxn>
                  <a:cxn ang="0">
                    <a:pos x="T2" y="T3"/>
                  </a:cxn>
                  <a:cxn ang="0">
                    <a:pos x="T4" y="T5"/>
                  </a:cxn>
                  <a:cxn ang="0">
                    <a:pos x="T6" y="T7"/>
                  </a:cxn>
                  <a:cxn ang="0">
                    <a:pos x="T8" y="T9"/>
                  </a:cxn>
                  <a:cxn ang="0">
                    <a:pos x="T10" y="T11"/>
                  </a:cxn>
                  <a:cxn ang="0">
                    <a:pos x="T12" y="T13"/>
                  </a:cxn>
                </a:cxnLst>
                <a:rect l="0" t="0" r="r" b="b"/>
                <a:pathLst>
                  <a:path w="59" h="21">
                    <a:moveTo>
                      <a:pt x="57" y="21"/>
                    </a:moveTo>
                    <a:cubicBezTo>
                      <a:pt x="49" y="9"/>
                      <a:pt x="37" y="3"/>
                      <a:pt x="23" y="3"/>
                    </a:cubicBezTo>
                    <a:cubicBezTo>
                      <a:pt x="16" y="4"/>
                      <a:pt x="8" y="6"/>
                      <a:pt x="2" y="11"/>
                    </a:cubicBezTo>
                    <a:cubicBezTo>
                      <a:pt x="0" y="8"/>
                      <a:pt x="0" y="8"/>
                      <a:pt x="0" y="8"/>
                    </a:cubicBezTo>
                    <a:cubicBezTo>
                      <a:pt x="7" y="3"/>
                      <a:pt x="15" y="1"/>
                      <a:pt x="23" y="0"/>
                    </a:cubicBezTo>
                    <a:cubicBezTo>
                      <a:pt x="38" y="0"/>
                      <a:pt x="51" y="7"/>
                      <a:pt x="59" y="19"/>
                    </a:cubicBezTo>
                    <a:lnTo>
                      <a:pt x="57" y="21"/>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238"/>
              <p:cNvSpPr>
                <a:spLocks/>
              </p:cNvSpPr>
              <p:nvPr userDrawn="1"/>
            </p:nvSpPr>
            <p:spPr bwMode="auto">
              <a:xfrm>
                <a:off x="475" y="2826"/>
                <a:ext cx="103" cy="73"/>
              </a:xfrm>
              <a:custGeom>
                <a:avLst/>
                <a:gdLst>
                  <a:gd name="T0" fmla="*/ 5 w 61"/>
                  <a:gd name="T1" fmla="*/ 43 h 43"/>
                  <a:gd name="T2" fmla="*/ 0 w 61"/>
                  <a:gd name="T3" fmla="*/ 41 h 43"/>
                  <a:gd name="T4" fmla="*/ 52 w 61"/>
                  <a:gd name="T5" fmla="*/ 0 h 43"/>
                  <a:gd name="T6" fmla="*/ 61 w 61"/>
                  <a:gd name="T7" fmla="*/ 0 h 43"/>
                  <a:gd name="T8" fmla="*/ 60 w 61"/>
                  <a:gd name="T9" fmla="*/ 5 h 43"/>
                  <a:gd name="T10" fmla="*/ 52 w 61"/>
                  <a:gd name="T11" fmla="*/ 5 h 43"/>
                  <a:gd name="T12" fmla="*/ 5 w 61"/>
                  <a:gd name="T13" fmla="*/ 43 h 43"/>
                </a:gdLst>
                <a:ahLst/>
                <a:cxnLst>
                  <a:cxn ang="0">
                    <a:pos x="T0" y="T1"/>
                  </a:cxn>
                  <a:cxn ang="0">
                    <a:pos x="T2" y="T3"/>
                  </a:cxn>
                  <a:cxn ang="0">
                    <a:pos x="T4" y="T5"/>
                  </a:cxn>
                  <a:cxn ang="0">
                    <a:pos x="T6" y="T7"/>
                  </a:cxn>
                  <a:cxn ang="0">
                    <a:pos x="T8" y="T9"/>
                  </a:cxn>
                  <a:cxn ang="0">
                    <a:pos x="T10" y="T11"/>
                  </a:cxn>
                  <a:cxn ang="0">
                    <a:pos x="T12" y="T13"/>
                  </a:cxn>
                </a:cxnLst>
                <a:rect l="0" t="0" r="r" b="b"/>
                <a:pathLst>
                  <a:path w="61" h="43">
                    <a:moveTo>
                      <a:pt x="5" y="43"/>
                    </a:moveTo>
                    <a:cubicBezTo>
                      <a:pt x="0" y="41"/>
                      <a:pt x="0" y="41"/>
                      <a:pt x="0" y="41"/>
                    </a:cubicBezTo>
                    <a:cubicBezTo>
                      <a:pt x="6" y="18"/>
                      <a:pt x="28" y="1"/>
                      <a:pt x="52" y="0"/>
                    </a:cubicBezTo>
                    <a:cubicBezTo>
                      <a:pt x="55" y="0"/>
                      <a:pt x="58" y="0"/>
                      <a:pt x="61" y="0"/>
                    </a:cubicBezTo>
                    <a:cubicBezTo>
                      <a:pt x="60" y="5"/>
                      <a:pt x="60" y="5"/>
                      <a:pt x="60" y="5"/>
                    </a:cubicBezTo>
                    <a:cubicBezTo>
                      <a:pt x="58" y="5"/>
                      <a:pt x="55" y="5"/>
                      <a:pt x="52" y="5"/>
                    </a:cubicBezTo>
                    <a:cubicBezTo>
                      <a:pt x="30" y="5"/>
                      <a:pt x="10" y="21"/>
                      <a:pt x="5" y="43"/>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Freeform 239"/>
              <p:cNvSpPr>
                <a:spLocks/>
              </p:cNvSpPr>
              <p:nvPr userDrawn="1"/>
            </p:nvSpPr>
            <p:spPr bwMode="auto">
              <a:xfrm>
                <a:off x="533" y="2840"/>
                <a:ext cx="128" cy="176"/>
              </a:xfrm>
              <a:custGeom>
                <a:avLst/>
                <a:gdLst>
                  <a:gd name="T0" fmla="*/ 20 w 76"/>
                  <a:gd name="T1" fmla="*/ 104 h 104"/>
                  <a:gd name="T2" fmla="*/ 0 w 76"/>
                  <a:gd name="T3" fmla="*/ 100 h 104"/>
                  <a:gd name="T4" fmla="*/ 1 w 76"/>
                  <a:gd name="T5" fmla="*/ 95 h 104"/>
                  <a:gd name="T6" fmla="*/ 21 w 76"/>
                  <a:gd name="T7" fmla="*/ 99 h 104"/>
                  <a:gd name="T8" fmla="*/ 57 w 76"/>
                  <a:gd name="T9" fmla="*/ 83 h 104"/>
                  <a:gd name="T10" fmla="*/ 71 w 76"/>
                  <a:gd name="T11" fmla="*/ 46 h 104"/>
                  <a:gd name="T12" fmla="*/ 47 w 76"/>
                  <a:gd name="T13" fmla="*/ 4 h 104"/>
                  <a:gd name="T14" fmla="*/ 49 w 76"/>
                  <a:gd name="T15" fmla="*/ 0 h 104"/>
                  <a:gd name="T16" fmla="*/ 76 w 76"/>
                  <a:gd name="T17" fmla="*/ 46 h 104"/>
                  <a:gd name="T18" fmla="*/ 61 w 76"/>
                  <a:gd name="T19" fmla="*/ 86 h 104"/>
                  <a:gd name="T20" fmla="*/ 22 w 76"/>
                  <a:gd name="T21" fmla="*/ 104 h 104"/>
                  <a:gd name="T22" fmla="*/ 20 w 76"/>
                  <a:gd name="T23" fmla="*/ 10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 h="104">
                    <a:moveTo>
                      <a:pt x="20" y="104"/>
                    </a:moveTo>
                    <a:cubicBezTo>
                      <a:pt x="13" y="104"/>
                      <a:pt x="6" y="102"/>
                      <a:pt x="0" y="100"/>
                    </a:cubicBezTo>
                    <a:cubicBezTo>
                      <a:pt x="1" y="95"/>
                      <a:pt x="1" y="95"/>
                      <a:pt x="1" y="95"/>
                    </a:cubicBezTo>
                    <a:cubicBezTo>
                      <a:pt x="8" y="98"/>
                      <a:pt x="14" y="99"/>
                      <a:pt x="21" y="99"/>
                    </a:cubicBezTo>
                    <a:cubicBezTo>
                      <a:pt x="35" y="98"/>
                      <a:pt x="48" y="93"/>
                      <a:pt x="57" y="83"/>
                    </a:cubicBezTo>
                    <a:cubicBezTo>
                      <a:pt x="66" y="73"/>
                      <a:pt x="71" y="60"/>
                      <a:pt x="71" y="46"/>
                    </a:cubicBezTo>
                    <a:cubicBezTo>
                      <a:pt x="70" y="29"/>
                      <a:pt x="61" y="13"/>
                      <a:pt x="47" y="4"/>
                    </a:cubicBezTo>
                    <a:cubicBezTo>
                      <a:pt x="49" y="0"/>
                      <a:pt x="49" y="0"/>
                      <a:pt x="49" y="0"/>
                    </a:cubicBezTo>
                    <a:cubicBezTo>
                      <a:pt x="65" y="10"/>
                      <a:pt x="75" y="27"/>
                      <a:pt x="76" y="46"/>
                    </a:cubicBezTo>
                    <a:cubicBezTo>
                      <a:pt x="76" y="61"/>
                      <a:pt x="71" y="75"/>
                      <a:pt x="61" y="86"/>
                    </a:cubicBezTo>
                    <a:cubicBezTo>
                      <a:pt x="50" y="97"/>
                      <a:pt x="36" y="103"/>
                      <a:pt x="22" y="104"/>
                    </a:cubicBezTo>
                    <a:cubicBezTo>
                      <a:pt x="21" y="104"/>
                      <a:pt x="20" y="104"/>
                      <a:pt x="20" y="104"/>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Freeform 240"/>
              <p:cNvSpPr>
                <a:spLocks/>
              </p:cNvSpPr>
              <p:nvPr userDrawn="1"/>
            </p:nvSpPr>
            <p:spPr bwMode="auto">
              <a:xfrm>
                <a:off x="7807" y="1931"/>
                <a:ext cx="300" cy="240"/>
              </a:xfrm>
              <a:custGeom>
                <a:avLst/>
                <a:gdLst>
                  <a:gd name="T0" fmla="*/ 295 w 300"/>
                  <a:gd name="T1" fmla="*/ 240 h 240"/>
                  <a:gd name="T2" fmla="*/ 0 w 300"/>
                  <a:gd name="T3" fmla="*/ 6 h 240"/>
                  <a:gd name="T4" fmla="*/ 5 w 300"/>
                  <a:gd name="T5" fmla="*/ 0 h 240"/>
                  <a:gd name="T6" fmla="*/ 300 w 300"/>
                  <a:gd name="T7" fmla="*/ 235 h 240"/>
                  <a:gd name="T8" fmla="*/ 295 w 300"/>
                  <a:gd name="T9" fmla="*/ 240 h 240"/>
                </a:gdLst>
                <a:ahLst/>
                <a:cxnLst>
                  <a:cxn ang="0">
                    <a:pos x="T0" y="T1"/>
                  </a:cxn>
                  <a:cxn ang="0">
                    <a:pos x="T2" y="T3"/>
                  </a:cxn>
                  <a:cxn ang="0">
                    <a:pos x="T4" y="T5"/>
                  </a:cxn>
                  <a:cxn ang="0">
                    <a:pos x="T6" y="T7"/>
                  </a:cxn>
                  <a:cxn ang="0">
                    <a:pos x="T8" y="T9"/>
                  </a:cxn>
                </a:cxnLst>
                <a:rect l="0" t="0" r="r" b="b"/>
                <a:pathLst>
                  <a:path w="300" h="240">
                    <a:moveTo>
                      <a:pt x="295" y="240"/>
                    </a:moveTo>
                    <a:lnTo>
                      <a:pt x="0" y="6"/>
                    </a:lnTo>
                    <a:lnTo>
                      <a:pt x="5" y="0"/>
                    </a:lnTo>
                    <a:lnTo>
                      <a:pt x="300" y="235"/>
                    </a:lnTo>
                    <a:lnTo>
                      <a:pt x="295" y="24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 name="Freeform 241"/>
              <p:cNvSpPr>
                <a:spLocks/>
              </p:cNvSpPr>
              <p:nvPr userDrawn="1"/>
            </p:nvSpPr>
            <p:spPr bwMode="auto">
              <a:xfrm>
                <a:off x="8041" y="2147"/>
                <a:ext cx="125" cy="96"/>
              </a:xfrm>
              <a:custGeom>
                <a:avLst/>
                <a:gdLst>
                  <a:gd name="T0" fmla="*/ 31 w 74"/>
                  <a:gd name="T1" fmla="*/ 57 h 57"/>
                  <a:gd name="T2" fmla="*/ 19 w 74"/>
                  <a:gd name="T3" fmla="*/ 55 h 57"/>
                  <a:gd name="T4" fmla="*/ 0 w 74"/>
                  <a:gd name="T5" fmla="*/ 42 h 57"/>
                  <a:gd name="T6" fmla="*/ 2 w 74"/>
                  <a:gd name="T7" fmla="*/ 41 h 57"/>
                  <a:gd name="T8" fmla="*/ 20 w 74"/>
                  <a:gd name="T9" fmla="*/ 52 h 57"/>
                  <a:gd name="T10" fmla="*/ 49 w 74"/>
                  <a:gd name="T11" fmla="*/ 50 h 57"/>
                  <a:gd name="T12" fmla="*/ 68 w 74"/>
                  <a:gd name="T13" fmla="*/ 27 h 57"/>
                  <a:gd name="T14" fmla="*/ 67 w 74"/>
                  <a:gd name="T15" fmla="*/ 1 h 57"/>
                  <a:gd name="T16" fmla="*/ 69 w 74"/>
                  <a:gd name="T17" fmla="*/ 0 h 57"/>
                  <a:gd name="T18" fmla="*/ 71 w 74"/>
                  <a:gd name="T19" fmla="*/ 28 h 57"/>
                  <a:gd name="T20" fmla="*/ 51 w 74"/>
                  <a:gd name="T21" fmla="*/ 52 h 57"/>
                  <a:gd name="T22" fmla="*/ 31 w 74"/>
                  <a:gd name="T23"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57">
                    <a:moveTo>
                      <a:pt x="31" y="57"/>
                    </a:moveTo>
                    <a:cubicBezTo>
                      <a:pt x="27" y="57"/>
                      <a:pt x="23" y="56"/>
                      <a:pt x="19" y="55"/>
                    </a:cubicBezTo>
                    <a:cubicBezTo>
                      <a:pt x="12" y="53"/>
                      <a:pt x="5" y="48"/>
                      <a:pt x="0" y="42"/>
                    </a:cubicBezTo>
                    <a:cubicBezTo>
                      <a:pt x="2" y="41"/>
                      <a:pt x="2" y="41"/>
                      <a:pt x="2" y="41"/>
                    </a:cubicBezTo>
                    <a:cubicBezTo>
                      <a:pt x="7" y="46"/>
                      <a:pt x="13" y="50"/>
                      <a:pt x="20" y="52"/>
                    </a:cubicBezTo>
                    <a:cubicBezTo>
                      <a:pt x="30" y="55"/>
                      <a:pt x="40" y="54"/>
                      <a:pt x="49" y="50"/>
                    </a:cubicBezTo>
                    <a:cubicBezTo>
                      <a:pt x="58" y="45"/>
                      <a:pt x="65" y="37"/>
                      <a:pt x="68" y="27"/>
                    </a:cubicBezTo>
                    <a:cubicBezTo>
                      <a:pt x="71" y="19"/>
                      <a:pt x="70" y="9"/>
                      <a:pt x="67" y="1"/>
                    </a:cubicBezTo>
                    <a:cubicBezTo>
                      <a:pt x="69" y="0"/>
                      <a:pt x="69" y="0"/>
                      <a:pt x="69" y="0"/>
                    </a:cubicBezTo>
                    <a:cubicBezTo>
                      <a:pt x="73" y="9"/>
                      <a:pt x="74" y="19"/>
                      <a:pt x="71" y="28"/>
                    </a:cubicBezTo>
                    <a:cubicBezTo>
                      <a:pt x="67" y="38"/>
                      <a:pt x="60" y="47"/>
                      <a:pt x="51" y="52"/>
                    </a:cubicBezTo>
                    <a:cubicBezTo>
                      <a:pt x="45" y="55"/>
                      <a:pt x="38" y="57"/>
                      <a:pt x="31" y="57"/>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 name="Freeform 242"/>
              <p:cNvSpPr>
                <a:spLocks/>
              </p:cNvSpPr>
              <p:nvPr userDrawn="1"/>
            </p:nvSpPr>
            <p:spPr bwMode="auto">
              <a:xfrm>
                <a:off x="8023" y="2106"/>
                <a:ext cx="56" cy="88"/>
              </a:xfrm>
              <a:custGeom>
                <a:avLst/>
                <a:gdLst>
                  <a:gd name="T0" fmla="*/ 3 w 33"/>
                  <a:gd name="T1" fmla="*/ 52 h 52"/>
                  <a:gd name="T2" fmla="*/ 3 w 33"/>
                  <a:gd name="T3" fmla="*/ 27 h 52"/>
                  <a:gd name="T4" fmla="*/ 32 w 33"/>
                  <a:gd name="T5" fmla="*/ 0 h 52"/>
                  <a:gd name="T6" fmla="*/ 33 w 33"/>
                  <a:gd name="T7" fmla="*/ 3 h 52"/>
                  <a:gd name="T8" fmla="*/ 6 w 33"/>
                  <a:gd name="T9" fmla="*/ 28 h 52"/>
                  <a:gd name="T10" fmla="*/ 6 w 33"/>
                  <a:gd name="T11" fmla="*/ 51 h 52"/>
                  <a:gd name="T12" fmla="*/ 3 w 33"/>
                  <a:gd name="T13" fmla="*/ 52 h 52"/>
                </a:gdLst>
                <a:ahLst/>
                <a:cxnLst>
                  <a:cxn ang="0">
                    <a:pos x="T0" y="T1"/>
                  </a:cxn>
                  <a:cxn ang="0">
                    <a:pos x="T2" y="T3"/>
                  </a:cxn>
                  <a:cxn ang="0">
                    <a:pos x="T4" y="T5"/>
                  </a:cxn>
                  <a:cxn ang="0">
                    <a:pos x="T6" y="T7"/>
                  </a:cxn>
                  <a:cxn ang="0">
                    <a:pos x="T8" y="T9"/>
                  </a:cxn>
                  <a:cxn ang="0">
                    <a:pos x="T10" y="T11"/>
                  </a:cxn>
                  <a:cxn ang="0">
                    <a:pos x="T12" y="T13"/>
                  </a:cxn>
                </a:cxnLst>
                <a:rect l="0" t="0" r="r" b="b"/>
                <a:pathLst>
                  <a:path w="33" h="52">
                    <a:moveTo>
                      <a:pt x="3" y="52"/>
                    </a:moveTo>
                    <a:cubicBezTo>
                      <a:pt x="0" y="44"/>
                      <a:pt x="0" y="35"/>
                      <a:pt x="3" y="27"/>
                    </a:cubicBezTo>
                    <a:cubicBezTo>
                      <a:pt x="7" y="14"/>
                      <a:pt x="18" y="3"/>
                      <a:pt x="32" y="0"/>
                    </a:cubicBezTo>
                    <a:cubicBezTo>
                      <a:pt x="33" y="3"/>
                      <a:pt x="33" y="3"/>
                      <a:pt x="33" y="3"/>
                    </a:cubicBezTo>
                    <a:cubicBezTo>
                      <a:pt x="20" y="6"/>
                      <a:pt x="10" y="16"/>
                      <a:pt x="6" y="28"/>
                    </a:cubicBezTo>
                    <a:cubicBezTo>
                      <a:pt x="3" y="36"/>
                      <a:pt x="3" y="43"/>
                      <a:pt x="6" y="51"/>
                    </a:cubicBezTo>
                    <a:lnTo>
                      <a:pt x="3" y="52"/>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 name="Freeform 243"/>
              <p:cNvSpPr>
                <a:spLocks/>
              </p:cNvSpPr>
              <p:nvPr userDrawn="1"/>
            </p:nvSpPr>
            <p:spPr bwMode="auto">
              <a:xfrm>
                <a:off x="7992" y="2132"/>
                <a:ext cx="54" cy="120"/>
              </a:xfrm>
              <a:custGeom>
                <a:avLst/>
                <a:gdLst>
                  <a:gd name="T0" fmla="*/ 29 w 32"/>
                  <a:gd name="T1" fmla="*/ 71 h 71"/>
                  <a:gd name="T2" fmla="*/ 7 w 32"/>
                  <a:gd name="T3" fmla="*/ 8 h 71"/>
                  <a:gd name="T4" fmla="*/ 10 w 32"/>
                  <a:gd name="T5" fmla="*/ 0 h 71"/>
                  <a:gd name="T6" fmla="*/ 14 w 32"/>
                  <a:gd name="T7" fmla="*/ 2 h 71"/>
                  <a:gd name="T8" fmla="*/ 12 w 32"/>
                  <a:gd name="T9" fmla="*/ 9 h 71"/>
                  <a:gd name="T10" fmla="*/ 32 w 32"/>
                  <a:gd name="T11" fmla="*/ 67 h 71"/>
                  <a:gd name="T12" fmla="*/ 29 w 32"/>
                  <a:gd name="T13" fmla="*/ 71 h 71"/>
                </a:gdLst>
                <a:ahLst/>
                <a:cxnLst>
                  <a:cxn ang="0">
                    <a:pos x="T0" y="T1"/>
                  </a:cxn>
                  <a:cxn ang="0">
                    <a:pos x="T2" y="T3"/>
                  </a:cxn>
                  <a:cxn ang="0">
                    <a:pos x="T4" y="T5"/>
                  </a:cxn>
                  <a:cxn ang="0">
                    <a:pos x="T6" y="T7"/>
                  </a:cxn>
                  <a:cxn ang="0">
                    <a:pos x="T8" y="T9"/>
                  </a:cxn>
                  <a:cxn ang="0">
                    <a:pos x="T10" y="T11"/>
                  </a:cxn>
                  <a:cxn ang="0">
                    <a:pos x="T12" y="T13"/>
                  </a:cxn>
                </a:cxnLst>
                <a:rect l="0" t="0" r="r" b="b"/>
                <a:pathLst>
                  <a:path w="32" h="71">
                    <a:moveTo>
                      <a:pt x="29" y="71"/>
                    </a:moveTo>
                    <a:cubicBezTo>
                      <a:pt x="9" y="57"/>
                      <a:pt x="0" y="31"/>
                      <a:pt x="7" y="8"/>
                    </a:cubicBezTo>
                    <a:cubicBezTo>
                      <a:pt x="8" y="5"/>
                      <a:pt x="9" y="2"/>
                      <a:pt x="10" y="0"/>
                    </a:cubicBezTo>
                    <a:cubicBezTo>
                      <a:pt x="14" y="2"/>
                      <a:pt x="14" y="2"/>
                      <a:pt x="14" y="2"/>
                    </a:cubicBezTo>
                    <a:cubicBezTo>
                      <a:pt x="13" y="4"/>
                      <a:pt x="12" y="7"/>
                      <a:pt x="12" y="9"/>
                    </a:cubicBezTo>
                    <a:cubicBezTo>
                      <a:pt x="5" y="31"/>
                      <a:pt x="13" y="54"/>
                      <a:pt x="32" y="67"/>
                    </a:cubicBezTo>
                    <a:lnTo>
                      <a:pt x="29" y="71"/>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Freeform 244"/>
              <p:cNvSpPr>
                <a:spLocks/>
              </p:cNvSpPr>
              <p:nvPr userDrawn="1"/>
            </p:nvSpPr>
            <p:spPr bwMode="auto">
              <a:xfrm>
                <a:off x="8035" y="2073"/>
                <a:ext cx="165" cy="160"/>
              </a:xfrm>
              <a:custGeom>
                <a:avLst/>
                <a:gdLst>
                  <a:gd name="T0" fmla="*/ 78 w 98"/>
                  <a:gd name="T1" fmla="*/ 95 h 95"/>
                  <a:gd name="T2" fmla="*/ 75 w 98"/>
                  <a:gd name="T3" fmla="*/ 92 h 95"/>
                  <a:gd name="T4" fmla="*/ 84 w 98"/>
                  <a:gd name="T5" fmla="*/ 74 h 95"/>
                  <a:gd name="T6" fmla="*/ 51 w 98"/>
                  <a:gd name="T7" fmla="*/ 11 h 95"/>
                  <a:gd name="T8" fmla="*/ 3 w 98"/>
                  <a:gd name="T9" fmla="*/ 20 h 95"/>
                  <a:gd name="T10" fmla="*/ 0 w 98"/>
                  <a:gd name="T11" fmla="*/ 16 h 95"/>
                  <a:gd name="T12" fmla="*/ 52 w 98"/>
                  <a:gd name="T13" fmla="*/ 6 h 95"/>
                  <a:gd name="T14" fmla="*/ 89 w 98"/>
                  <a:gd name="T15" fmla="*/ 76 h 95"/>
                  <a:gd name="T16" fmla="*/ 78 w 98"/>
                  <a:gd name="T17" fmla="*/ 9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95">
                    <a:moveTo>
                      <a:pt x="78" y="95"/>
                    </a:moveTo>
                    <a:cubicBezTo>
                      <a:pt x="75" y="92"/>
                      <a:pt x="75" y="92"/>
                      <a:pt x="75" y="92"/>
                    </a:cubicBezTo>
                    <a:cubicBezTo>
                      <a:pt x="79" y="87"/>
                      <a:pt x="82" y="81"/>
                      <a:pt x="84" y="74"/>
                    </a:cubicBezTo>
                    <a:cubicBezTo>
                      <a:pt x="93" y="48"/>
                      <a:pt x="78" y="19"/>
                      <a:pt x="51" y="11"/>
                    </a:cubicBezTo>
                    <a:cubicBezTo>
                      <a:pt x="34" y="5"/>
                      <a:pt x="16" y="9"/>
                      <a:pt x="3" y="20"/>
                    </a:cubicBezTo>
                    <a:cubicBezTo>
                      <a:pt x="0" y="16"/>
                      <a:pt x="0" y="16"/>
                      <a:pt x="0" y="16"/>
                    </a:cubicBezTo>
                    <a:cubicBezTo>
                      <a:pt x="14" y="4"/>
                      <a:pt x="34" y="0"/>
                      <a:pt x="52" y="6"/>
                    </a:cubicBezTo>
                    <a:cubicBezTo>
                      <a:pt x="81" y="15"/>
                      <a:pt x="98" y="46"/>
                      <a:pt x="89" y="76"/>
                    </a:cubicBezTo>
                    <a:cubicBezTo>
                      <a:pt x="87" y="83"/>
                      <a:pt x="83" y="90"/>
                      <a:pt x="78" y="95"/>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 name="Freeform 245"/>
              <p:cNvSpPr>
                <a:spLocks/>
              </p:cNvSpPr>
              <p:nvPr userDrawn="1"/>
            </p:nvSpPr>
            <p:spPr bwMode="auto">
              <a:xfrm>
                <a:off x="3887" y="590"/>
                <a:ext cx="133" cy="735"/>
              </a:xfrm>
              <a:custGeom>
                <a:avLst/>
                <a:gdLst>
                  <a:gd name="T0" fmla="*/ 8 w 133"/>
                  <a:gd name="T1" fmla="*/ 735 h 735"/>
                  <a:gd name="T2" fmla="*/ 0 w 133"/>
                  <a:gd name="T3" fmla="*/ 735 h 735"/>
                  <a:gd name="T4" fmla="*/ 127 w 133"/>
                  <a:gd name="T5" fmla="*/ 0 h 735"/>
                  <a:gd name="T6" fmla="*/ 133 w 133"/>
                  <a:gd name="T7" fmla="*/ 2 h 735"/>
                  <a:gd name="T8" fmla="*/ 8 w 133"/>
                  <a:gd name="T9" fmla="*/ 735 h 735"/>
                </a:gdLst>
                <a:ahLst/>
                <a:cxnLst>
                  <a:cxn ang="0">
                    <a:pos x="T0" y="T1"/>
                  </a:cxn>
                  <a:cxn ang="0">
                    <a:pos x="T2" y="T3"/>
                  </a:cxn>
                  <a:cxn ang="0">
                    <a:pos x="T4" y="T5"/>
                  </a:cxn>
                  <a:cxn ang="0">
                    <a:pos x="T6" y="T7"/>
                  </a:cxn>
                  <a:cxn ang="0">
                    <a:pos x="T8" y="T9"/>
                  </a:cxn>
                </a:cxnLst>
                <a:rect l="0" t="0" r="r" b="b"/>
                <a:pathLst>
                  <a:path w="133" h="735">
                    <a:moveTo>
                      <a:pt x="8" y="735"/>
                    </a:moveTo>
                    <a:lnTo>
                      <a:pt x="0" y="735"/>
                    </a:lnTo>
                    <a:lnTo>
                      <a:pt x="127" y="0"/>
                    </a:lnTo>
                    <a:lnTo>
                      <a:pt x="133" y="2"/>
                    </a:lnTo>
                    <a:lnTo>
                      <a:pt x="8" y="735"/>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 name="Freeform 246"/>
              <p:cNvSpPr>
                <a:spLocks/>
              </p:cNvSpPr>
              <p:nvPr userDrawn="1"/>
            </p:nvSpPr>
            <p:spPr bwMode="auto">
              <a:xfrm>
                <a:off x="3630" y="999"/>
                <a:ext cx="117" cy="342"/>
              </a:xfrm>
              <a:custGeom>
                <a:avLst/>
                <a:gdLst>
                  <a:gd name="T0" fmla="*/ 108 w 117"/>
                  <a:gd name="T1" fmla="*/ 342 h 342"/>
                  <a:gd name="T2" fmla="*/ 0 w 117"/>
                  <a:gd name="T3" fmla="*/ 3 h 342"/>
                  <a:gd name="T4" fmla="*/ 9 w 117"/>
                  <a:gd name="T5" fmla="*/ 0 h 342"/>
                  <a:gd name="T6" fmla="*/ 117 w 117"/>
                  <a:gd name="T7" fmla="*/ 338 h 342"/>
                  <a:gd name="T8" fmla="*/ 108 w 117"/>
                  <a:gd name="T9" fmla="*/ 342 h 342"/>
                </a:gdLst>
                <a:ahLst/>
                <a:cxnLst>
                  <a:cxn ang="0">
                    <a:pos x="T0" y="T1"/>
                  </a:cxn>
                  <a:cxn ang="0">
                    <a:pos x="T2" y="T3"/>
                  </a:cxn>
                  <a:cxn ang="0">
                    <a:pos x="T4" y="T5"/>
                  </a:cxn>
                  <a:cxn ang="0">
                    <a:pos x="T6" y="T7"/>
                  </a:cxn>
                  <a:cxn ang="0">
                    <a:pos x="T8" y="T9"/>
                  </a:cxn>
                </a:cxnLst>
                <a:rect l="0" t="0" r="r" b="b"/>
                <a:pathLst>
                  <a:path w="117" h="342">
                    <a:moveTo>
                      <a:pt x="108" y="342"/>
                    </a:moveTo>
                    <a:lnTo>
                      <a:pt x="0" y="3"/>
                    </a:lnTo>
                    <a:lnTo>
                      <a:pt x="9" y="0"/>
                    </a:lnTo>
                    <a:lnTo>
                      <a:pt x="117" y="338"/>
                    </a:lnTo>
                    <a:lnTo>
                      <a:pt x="108" y="342"/>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 name="Freeform 247"/>
              <p:cNvSpPr>
                <a:spLocks/>
              </p:cNvSpPr>
              <p:nvPr userDrawn="1"/>
            </p:nvSpPr>
            <p:spPr bwMode="auto">
              <a:xfrm>
                <a:off x="3752" y="2280"/>
                <a:ext cx="25" cy="217"/>
              </a:xfrm>
              <a:custGeom>
                <a:avLst/>
                <a:gdLst>
                  <a:gd name="T0" fmla="*/ 8 w 25"/>
                  <a:gd name="T1" fmla="*/ 217 h 217"/>
                  <a:gd name="T2" fmla="*/ 0 w 25"/>
                  <a:gd name="T3" fmla="*/ 217 h 217"/>
                  <a:gd name="T4" fmla="*/ 18 w 25"/>
                  <a:gd name="T5" fmla="*/ 0 h 217"/>
                  <a:gd name="T6" fmla="*/ 25 w 25"/>
                  <a:gd name="T7" fmla="*/ 0 h 217"/>
                  <a:gd name="T8" fmla="*/ 8 w 25"/>
                  <a:gd name="T9" fmla="*/ 217 h 217"/>
                </a:gdLst>
                <a:ahLst/>
                <a:cxnLst>
                  <a:cxn ang="0">
                    <a:pos x="T0" y="T1"/>
                  </a:cxn>
                  <a:cxn ang="0">
                    <a:pos x="T2" y="T3"/>
                  </a:cxn>
                  <a:cxn ang="0">
                    <a:pos x="T4" y="T5"/>
                  </a:cxn>
                  <a:cxn ang="0">
                    <a:pos x="T6" y="T7"/>
                  </a:cxn>
                  <a:cxn ang="0">
                    <a:pos x="T8" y="T9"/>
                  </a:cxn>
                </a:cxnLst>
                <a:rect l="0" t="0" r="r" b="b"/>
                <a:pathLst>
                  <a:path w="25" h="217">
                    <a:moveTo>
                      <a:pt x="8" y="217"/>
                    </a:moveTo>
                    <a:lnTo>
                      <a:pt x="0" y="217"/>
                    </a:lnTo>
                    <a:lnTo>
                      <a:pt x="18" y="0"/>
                    </a:lnTo>
                    <a:lnTo>
                      <a:pt x="25" y="0"/>
                    </a:lnTo>
                    <a:lnTo>
                      <a:pt x="8" y="217"/>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 name="Freeform 248"/>
              <p:cNvSpPr>
                <a:spLocks/>
              </p:cNvSpPr>
              <p:nvPr userDrawn="1"/>
            </p:nvSpPr>
            <p:spPr bwMode="auto">
              <a:xfrm>
                <a:off x="6248" y="429"/>
                <a:ext cx="442" cy="186"/>
              </a:xfrm>
              <a:custGeom>
                <a:avLst/>
                <a:gdLst>
                  <a:gd name="T0" fmla="*/ 439 w 442"/>
                  <a:gd name="T1" fmla="*/ 186 h 186"/>
                  <a:gd name="T2" fmla="*/ 0 w 442"/>
                  <a:gd name="T3" fmla="*/ 7 h 186"/>
                  <a:gd name="T4" fmla="*/ 3 w 442"/>
                  <a:gd name="T5" fmla="*/ 0 h 186"/>
                  <a:gd name="T6" fmla="*/ 442 w 442"/>
                  <a:gd name="T7" fmla="*/ 180 h 186"/>
                  <a:gd name="T8" fmla="*/ 439 w 442"/>
                  <a:gd name="T9" fmla="*/ 186 h 186"/>
                </a:gdLst>
                <a:ahLst/>
                <a:cxnLst>
                  <a:cxn ang="0">
                    <a:pos x="T0" y="T1"/>
                  </a:cxn>
                  <a:cxn ang="0">
                    <a:pos x="T2" y="T3"/>
                  </a:cxn>
                  <a:cxn ang="0">
                    <a:pos x="T4" y="T5"/>
                  </a:cxn>
                  <a:cxn ang="0">
                    <a:pos x="T6" y="T7"/>
                  </a:cxn>
                  <a:cxn ang="0">
                    <a:pos x="T8" y="T9"/>
                  </a:cxn>
                </a:cxnLst>
                <a:rect l="0" t="0" r="r" b="b"/>
                <a:pathLst>
                  <a:path w="442" h="186">
                    <a:moveTo>
                      <a:pt x="439" y="186"/>
                    </a:moveTo>
                    <a:lnTo>
                      <a:pt x="0" y="7"/>
                    </a:lnTo>
                    <a:lnTo>
                      <a:pt x="3" y="0"/>
                    </a:lnTo>
                    <a:lnTo>
                      <a:pt x="442" y="180"/>
                    </a:lnTo>
                    <a:lnTo>
                      <a:pt x="439" y="18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 name="Freeform 249"/>
              <p:cNvSpPr>
                <a:spLocks/>
              </p:cNvSpPr>
              <p:nvPr userDrawn="1"/>
            </p:nvSpPr>
            <p:spPr bwMode="auto">
              <a:xfrm>
                <a:off x="6694" y="419"/>
                <a:ext cx="567" cy="203"/>
              </a:xfrm>
              <a:custGeom>
                <a:avLst/>
                <a:gdLst>
                  <a:gd name="T0" fmla="*/ 3 w 567"/>
                  <a:gd name="T1" fmla="*/ 203 h 203"/>
                  <a:gd name="T2" fmla="*/ 0 w 567"/>
                  <a:gd name="T3" fmla="*/ 196 h 203"/>
                  <a:gd name="T4" fmla="*/ 564 w 567"/>
                  <a:gd name="T5" fmla="*/ 0 h 203"/>
                  <a:gd name="T6" fmla="*/ 567 w 567"/>
                  <a:gd name="T7" fmla="*/ 7 h 203"/>
                  <a:gd name="T8" fmla="*/ 3 w 567"/>
                  <a:gd name="T9" fmla="*/ 203 h 203"/>
                </a:gdLst>
                <a:ahLst/>
                <a:cxnLst>
                  <a:cxn ang="0">
                    <a:pos x="T0" y="T1"/>
                  </a:cxn>
                  <a:cxn ang="0">
                    <a:pos x="T2" y="T3"/>
                  </a:cxn>
                  <a:cxn ang="0">
                    <a:pos x="T4" y="T5"/>
                  </a:cxn>
                  <a:cxn ang="0">
                    <a:pos x="T6" y="T7"/>
                  </a:cxn>
                  <a:cxn ang="0">
                    <a:pos x="T8" y="T9"/>
                  </a:cxn>
                </a:cxnLst>
                <a:rect l="0" t="0" r="r" b="b"/>
                <a:pathLst>
                  <a:path w="567" h="203">
                    <a:moveTo>
                      <a:pt x="3" y="203"/>
                    </a:moveTo>
                    <a:lnTo>
                      <a:pt x="0" y="196"/>
                    </a:lnTo>
                    <a:lnTo>
                      <a:pt x="564" y="0"/>
                    </a:lnTo>
                    <a:lnTo>
                      <a:pt x="567" y="7"/>
                    </a:lnTo>
                    <a:lnTo>
                      <a:pt x="3" y="203"/>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 name="Freeform 250"/>
              <p:cNvSpPr>
                <a:spLocks/>
              </p:cNvSpPr>
              <p:nvPr userDrawn="1"/>
            </p:nvSpPr>
            <p:spPr bwMode="auto">
              <a:xfrm>
                <a:off x="6619" y="582"/>
                <a:ext cx="117" cy="106"/>
              </a:xfrm>
              <a:custGeom>
                <a:avLst/>
                <a:gdLst>
                  <a:gd name="T0" fmla="*/ 41 w 69"/>
                  <a:gd name="T1" fmla="*/ 63 h 63"/>
                  <a:gd name="T2" fmla="*/ 13 w 69"/>
                  <a:gd name="T3" fmla="*/ 51 h 63"/>
                  <a:gd name="T4" fmla="*/ 0 w 69"/>
                  <a:gd name="T5" fmla="*/ 23 h 63"/>
                  <a:gd name="T6" fmla="*/ 6 w 69"/>
                  <a:gd name="T7" fmla="*/ 0 h 63"/>
                  <a:gd name="T8" fmla="*/ 8 w 69"/>
                  <a:gd name="T9" fmla="*/ 2 h 63"/>
                  <a:gd name="T10" fmla="*/ 3 w 69"/>
                  <a:gd name="T11" fmla="*/ 22 h 63"/>
                  <a:gd name="T12" fmla="*/ 15 w 69"/>
                  <a:gd name="T13" fmla="*/ 49 h 63"/>
                  <a:gd name="T14" fmla="*/ 42 w 69"/>
                  <a:gd name="T15" fmla="*/ 60 h 63"/>
                  <a:gd name="T16" fmla="*/ 67 w 69"/>
                  <a:gd name="T17" fmla="*/ 50 h 63"/>
                  <a:gd name="T18" fmla="*/ 69 w 69"/>
                  <a:gd name="T19" fmla="*/ 52 h 63"/>
                  <a:gd name="T20" fmla="*/ 43 w 69"/>
                  <a:gd name="T21" fmla="*/ 63 h 63"/>
                  <a:gd name="T22" fmla="*/ 41 w 69"/>
                  <a:gd name="T23"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63">
                    <a:moveTo>
                      <a:pt x="41" y="63"/>
                    </a:moveTo>
                    <a:cubicBezTo>
                      <a:pt x="31" y="63"/>
                      <a:pt x="21" y="59"/>
                      <a:pt x="13" y="51"/>
                    </a:cubicBezTo>
                    <a:cubicBezTo>
                      <a:pt x="5" y="44"/>
                      <a:pt x="0" y="34"/>
                      <a:pt x="0" y="23"/>
                    </a:cubicBezTo>
                    <a:cubicBezTo>
                      <a:pt x="0" y="15"/>
                      <a:pt x="2" y="7"/>
                      <a:pt x="6" y="0"/>
                    </a:cubicBezTo>
                    <a:cubicBezTo>
                      <a:pt x="8" y="2"/>
                      <a:pt x="8" y="2"/>
                      <a:pt x="8" y="2"/>
                    </a:cubicBezTo>
                    <a:cubicBezTo>
                      <a:pt x="5" y="8"/>
                      <a:pt x="3" y="15"/>
                      <a:pt x="3" y="22"/>
                    </a:cubicBezTo>
                    <a:cubicBezTo>
                      <a:pt x="3" y="33"/>
                      <a:pt x="8" y="42"/>
                      <a:pt x="15" y="49"/>
                    </a:cubicBezTo>
                    <a:cubicBezTo>
                      <a:pt x="22" y="56"/>
                      <a:pt x="32" y="60"/>
                      <a:pt x="42" y="60"/>
                    </a:cubicBezTo>
                    <a:cubicBezTo>
                      <a:pt x="51" y="59"/>
                      <a:pt x="60" y="56"/>
                      <a:pt x="67" y="50"/>
                    </a:cubicBezTo>
                    <a:cubicBezTo>
                      <a:pt x="69" y="52"/>
                      <a:pt x="69" y="52"/>
                      <a:pt x="69" y="52"/>
                    </a:cubicBezTo>
                    <a:cubicBezTo>
                      <a:pt x="61" y="59"/>
                      <a:pt x="52" y="62"/>
                      <a:pt x="43" y="63"/>
                    </a:cubicBezTo>
                    <a:cubicBezTo>
                      <a:pt x="42" y="63"/>
                      <a:pt x="42" y="63"/>
                      <a:pt x="41" y="63"/>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 name="Freeform 251"/>
              <p:cNvSpPr>
                <a:spLocks/>
              </p:cNvSpPr>
              <p:nvPr userDrawn="1"/>
            </p:nvSpPr>
            <p:spPr bwMode="auto">
              <a:xfrm>
                <a:off x="6648" y="548"/>
                <a:ext cx="100" cy="34"/>
              </a:xfrm>
              <a:custGeom>
                <a:avLst/>
                <a:gdLst>
                  <a:gd name="T0" fmla="*/ 56 w 59"/>
                  <a:gd name="T1" fmla="*/ 20 h 20"/>
                  <a:gd name="T2" fmla="*/ 23 w 59"/>
                  <a:gd name="T3" fmla="*/ 3 h 20"/>
                  <a:gd name="T4" fmla="*/ 2 w 59"/>
                  <a:gd name="T5" fmla="*/ 10 h 20"/>
                  <a:gd name="T6" fmla="*/ 0 w 59"/>
                  <a:gd name="T7" fmla="*/ 8 h 20"/>
                  <a:gd name="T8" fmla="*/ 23 w 59"/>
                  <a:gd name="T9" fmla="*/ 0 h 20"/>
                  <a:gd name="T10" fmla="*/ 59 w 59"/>
                  <a:gd name="T11" fmla="*/ 19 h 20"/>
                  <a:gd name="T12" fmla="*/ 56 w 59"/>
                  <a:gd name="T13" fmla="*/ 20 h 20"/>
                </a:gdLst>
                <a:ahLst/>
                <a:cxnLst>
                  <a:cxn ang="0">
                    <a:pos x="T0" y="T1"/>
                  </a:cxn>
                  <a:cxn ang="0">
                    <a:pos x="T2" y="T3"/>
                  </a:cxn>
                  <a:cxn ang="0">
                    <a:pos x="T4" y="T5"/>
                  </a:cxn>
                  <a:cxn ang="0">
                    <a:pos x="T6" y="T7"/>
                  </a:cxn>
                  <a:cxn ang="0">
                    <a:pos x="T8" y="T9"/>
                  </a:cxn>
                  <a:cxn ang="0">
                    <a:pos x="T10" y="T11"/>
                  </a:cxn>
                  <a:cxn ang="0">
                    <a:pos x="T12" y="T13"/>
                  </a:cxn>
                </a:cxnLst>
                <a:rect l="0" t="0" r="r" b="b"/>
                <a:pathLst>
                  <a:path w="59" h="20">
                    <a:moveTo>
                      <a:pt x="56" y="20"/>
                    </a:moveTo>
                    <a:cubicBezTo>
                      <a:pt x="49" y="9"/>
                      <a:pt x="37" y="3"/>
                      <a:pt x="23" y="3"/>
                    </a:cubicBezTo>
                    <a:cubicBezTo>
                      <a:pt x="16" y="3"/>
                      <a:pt x="8" y="6"/>
                      <a:pt x="2" y="10"/>
                    </a:cubicBezTo>
                    <a:cubicBezTo>
                      <a:pt x="0" y="8"/>
                      <a:pt x="0" y="8"/>
                      <a:pt x="0" y="8"/>
                    </a:cubicBezTo>
                    <a:cubicBezTo>
                      <a:pt x="7" y="3"/>
                      <a:pt x="15" y="0"/>
                      <a:pt x="23" y="0"/>
                    </a:cubicBezTo>
                    <a:cubicBezTo>
                      <a:pt x="37" y="0"/>
                      <a:pt x="51" y="7"/>
                      <a:pt x="59" y="19"/>
                    </a:cubicBezTo>
                    <a:lnTo>
                      <a:pt x="56" y="2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 name="Freeform 252"/>
              <p:cNvSpPr>
                <a:spLocks/>
              </p:cNvSpPr>
              <p:nvPr userDrawn="1"/>
            </p:nvSpPr>
            <p:spPr bwMode="auto">
              <a:xfrm>
                <a:off x="6599" y="522"/>
                <a:ext cx="103" cy="73"/>
              </a:xfrm>
              <a:custGeom>
                <a:avLst/>
                <a:gdLst>
                  <a:gd name="T0" fmla="*/ 4 w 61"/>
                  <a:gd name="T1" fmla="*/ 43 h 43"/>
                  <a:gd name="T2" fmla="*/ 0 w 61"/>
                  <a:gd name="T3" fmla="*/ 42 h 43"/>
                  <a:gd name="T4" fmla="*/ 52 w 61"/>
                  <a:gd name="T5" fmla="*/ 0 h 43"/>
                  <a:gd name="T6" fmla="*/ 61 w 61"/>
                  <a:gd name="T7" fmla="*/ 1 h 43"/>
                  <a:gd name="T8" fmla="*/ 60 w 61"/>
                  <a:gd name="T9" fmla="*/ 6 h 43"/>
                  <a:gd name="T10" fmla="*/ 52 w 61"/>
                  <a:gd name="T11" fmla="*/ 5 h 43"/>
                  <a:gd name="T12" fmla="*/ 4 w 61"/>
                  <a:gd name="T13" fmla="*/ 43 h 43"/>
                </a:gdLst>
                <a:ahLst/>
                <a:cxnLst>
                  <a:cxn ang="0">
                    <a:pos x="T0" y="T1"/>
                  </a:cxn>
                  <a:cxn ang="0">
                    <a:pos x="T2" y="T3"/>
                  </a:cxn>
                  <a:cxn ang="0">
                    <a:pos x="T4" y="T5"/>
                  </a:cxn>
                  <a:cxn ang="0">
                    <a:pos x="T6" y="T7"/>
                  </a:cxn>
                  <a:cxn ang="0">
                    <a:pos x="T8" y="T9"/>
                  </a:cxn>
                  <a:cxn ang="0">
                    <a:pos x="T10" y="T11"/>
                  </a:cxn>
                  <a:cxn ang="0">
                    <a:pos x="T12" y="T13"/>
                  </a:cxn>
                </a:cxnLst>
                <a:rect l="0" t="0" r="r" b="b"/>
                <a:pathLst>
                  <a:path w="61" h="43">
                    <a:moveTo>
                      <a:pt x="4" y="43"/>
                    </a:moveTo>
                    <a:cubicBezTo>
                      <a:pt x="0" y="42"/>
                      <a:pt x="0" y="42"/>
                      <a:pt x="0" y="42"/>
                    </a:cubicBezTo>
                    <a:cubicBezTo>
                      <a:pt x="6" y="18"/>
                      <a:pt x="28" y="1"/>
                      <a:pt x="52" y="0"/>
                    </a:cubicBezTo>
                    <a:cubicBezTo>
                      <a:pt x="55" y="0"/>
                      <a:pt x="58" y="1"/>
                      <a:pt x="61" y="1"/>
                    </a:cubicBezTo>
                    <a:cubicBezTo>
                      <a:pt x="60" y="6"/>
                      <a:pt x="60" y="6"/>
                      <a:pt x="60" y="6"/>
                    </a:cubicBezTo>
                    <a:cubicBezTo>
                      <a:pt x="57" y="5"/>
                      <a:pt x="55" y="5"/>
                      <a:pt x="52" y="5"/>
                    </a:cubicBezTo>
                    <a:cubicBezTo>
                      <a:pt x="30" y="6"/>
                      <a:pt x="10" y="22"/>
                      <a:pt x="4" y="43"/>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 name="Freeform 253"/>
              <p:cNvSpPr>
                <a:spLocks/>
              </p:cNvSpPr>
              <p:nvPr userDrawn="1"/>
            </p:nvSpPr>
            <p:spPr bwMode="auto">
              <a:xfrm>
                <a:off x="6655" y="538"/>
                <a:ext cx="130" cy="174"/>
              </a:xfrm>
              <a:custGeom>
                <a:avLst/>
                <a:gdLst>
                  <a:gd name="T0" fmla="*/ 21 w 77"/>
                  <a:gd name="T1" fmla="*/ 103 h 103"/>
                  <a:gd name="T2" fmla="*/ 0 w 77"/>
                  <a:gd name="T3" fmla="*/ 100 h 103"/>
                  <a:gd name="T4" fmla="*/ 2 w 77"/>
                  <a:gd name="T5" fmla="*/ 95 h 103"/>
                  <a:gd name="T6" fmla="*/ 22 w 77"/>
                  <a:gd name="T7" fmla="*/ 98 h 103"/>
                  <a:gd name="T8" fmla="*/ 58 w 77"/>
                  <a:gd name="T9" fmla="*/ 82 h 103"/>
                  <a:gd name="T10" fmla="*/ 72 w 77"/>
                  <a:gd name="T11" fmla="*/ 46 h 103"/>
                  <a:gd name="T12" fmla="*/ 47 w 77"/>
                  <a:gd name="T13" fmla="*/ 4 h 103"/>
                  <a:gd name="T14" fmla="*/ 50 w 77"/>
                  <a:gd name="T15" fmla="*/ 0 h 103"/>
                  <a:gd name="T16" fmla="*/ 77 w 77"/>
                  <a:gd name="T17" fmla="*/ 46 h 103"/>
                  <a:gd name="T18" fmla="*/ 61 w 77"/>
                  <a:gd name="T19" fmla="*/ 86 h 103"/>
                  <a:gd name="T20" fmla="*/ 22 w 77"/>
                  <a:gd name="T21" fmla="*/ 103 h 103"/>
                  <a:gd name="T22" fmla="*/ 21 w 77"/>
                  <a:gd name="T23" fmla="*/ 10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 h="103">
                    <a:moveTo>
                      <a:pt x="21" y="103"/>
                    </a:moveTo>
                    <a:cubicBezTo>
                      <a:pt x="14" y="103"/>
                      <a:pt x="7" y="102"/>
                      <a:pt x="0" y="100"/>
                    </a:cubicBezTo>
                    <a:cubicBezTo>
                      <a:pt x="2" y="95"/>
                      <a:pt x="2" y="95"/>
                      <a:pt x="2" y="95"/>
                    </a:cubicBezTo>
                    <a:cubicBezTo>
                      <a:pt x="9" y="98"/>
                      <a:pt x="15" y="99"/>
                      <a:pt x="22" y="98"/>
                    </a:cubicBezTo>
                    <a:cubicBezTo>
                      <a:pt x="36" y="98"/>
                      <a:pt x="48" y="92"/>
                      <a:pt x="58" y="82"/>
                    </a:cubicBezTo>
                    <a:cubicBezTo>
                      <a:pt x="67" y="73"/>
                      <a:pt x="72" y="60"/>
                      <a:pt x="72" y="46"/>
                    </a:cubicBezTo>
                    <a:cubicBezTo>
                      <a:pt x="71" y="29"/>
                      <a:pt x="62" y="13"/>
                      <a:pt x="47" y="4"/>
                    </a:cubicBezTo>
                    <a:cubicBezTo>
                      <a:pt x="50" y="0"/>
                      <a:pt x="50" y="0"/>
                      <a:pt x="50" y="0"/>
                    </a:cubicBezTo>
                    <a:cubicBezTo>
                      <a:pt x="66" y="10"/>
                      <a:pt x="76" y="27"/>
                      <a:pt x="77" y="46"/>
                    </a:cubicBezTo>
                    <a:cubicBezTo>
                      <a:pt x="77" y="61"/>
                      <a:pt x="72" y="75"/>
                      <a:pt x="61" y="86"/>
                    </a:cubicBezTo>
                    <a:cubicBezTo>
                      <a:pt x="51" y="97"/>
                      <a:pt x="37" y="103"/>
                      <a:pt x="22" y="103"/>
                    </a:cubicBezTo>
                    <a:cubicBezTo>
                      <a:pt x="22" y="103"/>
                      <a:pt x="21" y="103"/>
                      <a:pt x="21" y="103"/>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 name="Freeform 254"/>
              <p:cNvSpPr>
                <a:spLocks noEditPoints="1"/>
              </p:cNvSpPr>
              <p:nvPr userDrawn="1"/>
            </p:nvSpPr>
            <p:spPr bwMode="auto">
              <a:xfrm>
                <a:off x="-136" y="188"/>
                <a:ext cx="149" cy="155"/>
              </a:xfrm>
              <a:custGeom>
                <a:avLst/>
                <a:gdLst>
                  <a:gd name="T0" fmla="*/ 88 w 88"/>
                  <a:gd name="T1" fmla="*/ 83 h 92"/>
                  <a:gd name="T2" fmla="*/ 62 w 88"/>
                  <a:gd name="T3" fmla="*/ 27 h 92"/>
                  <a:gd name="T4" fmla="*/ 62 w 88"/>
                  <a:gd name="T5" fmla="*/ 4 h 92"/>
                  <a:gd name="T6" fmla="*/ 64 w 88"/>
                  <a:gd name="T7" fmla="*/ 4 h 92"/>
                  <a:gd name="T8" fmla="*/ 64 w 88"/>
                  <a:gd name="T9" fmla="*/ 0 h 92"/>
                  <a:gd name="T10" fmla="*/ 24 w 88"/>
                  <a:gd name="T11" fmla="*/ 0 h 92"/>
                  <a:gd name="T12" fmla="*/ 24 w 88"/>
                  <a:gd name="T13" fmla="*/ 4 h 92"/>
                  <a:gd name="T14" fmla="*/ 26 w 88"/>
                  <a:gd name="T15" fmla="*/ 4 h 92"/>
                  <a:gd name="T16" fmla="*/ 26 w 88"/>
                  <a:gd name="T17" fmla="*/ 27 h 92"/>
                  <a:gd name="T18" fmla="*/ 0 w 88"/>
                  <a:gd name="T19" fmla="*/ 83 h 92"/>
                  <a:gd name="T20" fmla="*/ 1 w 88"/>
                  <a:gd name="T21" fmla="*/ 89 h 92"/>
                  <a:gd name="T22" fmla="*/ 7 w 88"/>
                  <a:gd name="T23" fmla="*/ 92 h 92"/>
                  <a:gd name="T24" fmla="*/ 81 w 88"/>
                  <a:gd name="T25" fmla="*/ 92 h 92"/>
                  <a:gd name="T26" fmla="*/ 87 w 88"/>
                  <a:gd name="T27" fmla="*/ 89 h 92"/>
                  <a:gd name="T28" fmla="*/ 88 w 88"/>
                  <a:gd name="T29" fmla="*/ 83 h 92"/>
                  <a:gd name="T30" fmla="*/ 55 w 88"/>
                  <a:gd name="T31" fmla="*/ 78 h 92"/>
                  <a:gd name="T32" fmla="*/ 51 w 88"/>
                  <a:gd name="T33" fmla="*/ 74 h 92"/>
                  <a:gd name="T34" fmla="*/ 55 w 88"/>
                  <a:gd name="T35" fmla="*/ 70 h 92"/>
                  <a:gd name="T36" fmla="*/ 59 w 88"/>
                  <a:gd name="T37" fmla="*/ 74 h 92"/>
                  <a:gd name="T38" fmla="*/ 55 w 88"/>
                  <a:gd name="T39" fmla="*/ 78 h 92"/>
                  <a:gd name="T40" fmla="*/ 50 w 88"/>
                  <a:gd name="T41" fmla="*/ 61 h 92"/>
                  <a:gd name="T42" fmla="*/ 40 w 88"/>
                  <a:gd name="T43" fmla="*/ 72 h 92"/>
                  <a:gd name="T44" fmla="*/ 29 w 88"/>
                  <a:gd name="T45" fmla="*/ 61 h 92"/>
                  <a:gd name="T46" fmla="*/ 15 w 88"/>
                  <a:gd name="T47" fmla="*/ 61 h 92"/>
                  <a:gd name="T48" fmla="*/ 30 w 88"/>
                  <a:gd name="T49" fmla="*/ 28 h 92"/>
                  <a:gd name="T50" fmla="*/ 30 w 88"/>
                  <a:gd name="T51" fmla="*/ 4 h 92"/>
                  <a:gd name="T52" fmla="*/ 58 w 88"/>
                  <a:gd name="T53" fmla="*/ 4 h 92"/>
                  <a:gd name="T54" fmla="*/ 58 w 88"/>
                  <a:gd name="T55" fmla="*/ 27 h 92"/>
                  <a:gd name="T56" fmla="*/ 43 w 88"/>
                  <a:gd name="T57" fmla="*/ 27 h 92"/>
                  <a:gd name="T58" fmla="*/ 43 w 88"/>
                  <a:gd name="T59" fmla="*/ 31 h 92"/>
                  <a:gd name="T60" fmla="*/ 59 w 88"/>
                  <a:gd name="T61" fmla="*/ 31 h 92"/>
                  <a:gd name="T62" fmla="*/ 61 w 88"/>
                  <a:gd name="T63" fmla="*/ 36 h 92"/>
                  <a:gd name="T64" fmla="*/ 46 w 88"/>
                  <a:gd name="T65" fmla="*/ 36 h 92"/>
                  <a:gd name="T66" fmla="*/ 46 w 88"/>
                  <a:gd name="T67" fmla="*/ 40 h 92"/>
                  <a:gd name="T68" fmla="*/ 63 w 88"/>
                  <a:gd name="T69" fmla="*/ 40 h 92"/>
                  <a:gd name="T70" fmla="*/ 63 w 88"/>
                  <a:gd name="T71" fmla="*/ 39 h 92"/>
                  <a:gd name="T72" fmla="*/ 65 w 88"/>
                  <a:gd name="T73" fmla="*/ 44 h 92"/>
                  <a:gd name="T74" fmla="*/ 50 w 88"/>
                  <a:gd name="T75" fmla="*/ 44 h 92"/>
                  <a:gd name="T76" fmla="*/ 50 w 88"/>
                  <a:gd name="T77" fmla="*/ 48 h 92"/>
                  <a:gd name="T78" fmla="*/ 67 w 88"/>
                  <a:gd name="T79" fmla="*/ 48 h 92"/>
                  <a:gd name="T80" fmla="*/ 67 w 88"/>
                  <a:gd name="T81" fmla="*/ 48 h 92"/>
                  <a:gd name="T82" fmla="*/ 73 w 88"/>
                  <a:gd name="T83" fmla="*/ 61 h 92"/>
                  <a:gd name="T84" fmla="*/ 50 w 88"/>
                  <a:gd name="T85" fmla="*/ 61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8" h="92">
                    <a:moveTo>
                      <a:pt x="88" y="83"/>
                    </a:moveTo>
                    <a:cubicBezTo>
                      <a:pt x="62" y="27"/>
                      <a:pt x="62" y="27"/>
                      <a:pt x="62" y="27"/>
                    </a:cubicBezTo>
                    <a:cubicBezTo>
                      <a:pt x="62" y="25"/>
                      <a:pt x="62" y="13"/>
                      <a:pt x="62" y="4"/>
                    </a:cubicBezTo>
                    <a:cubicBezTo>
                      <a:pt x="64" y="4"/>
                      <a:pt x="64" y="4"/>
                      <a:pt x="64" y="4"/>
                    </a:cubicBezTo>
                    <a:cubicBezTo>
                      <a:pt x="64" y="0"/>
                      <a:pt x="64" y="0"/>
                      <a:pt x="64" y="0"/>
                    </a:cubicBezTo>
                    <a:cubicBezTo>
                      <a:pt x="24" y="0"/>
                      <a:pt x="24" y="0"/>
                      <a:pt x="24" y="0"/>
                    </a:cubicBezTo>
                    <a:cubicBezTo>
                      <a:pt x="24" y="4"/>
                      <a:pt x="24" y="4"/>
                      <a:pt x="24" y="4"/>
                    </a:cubicBezTo>
                    <a:cubicBezTo>
                      <a:pt x="26" y="4"/>
                      <a:pt x="26" y="4"/>
                      <a:pt x="26" y="4"/>
                    </a:cubicBezTo>
                    <a:cubicBezTo>
                      <a:pt x="26" y="27"/>
                      <a:pt x="26" y="27"/>
                      <a:pt x="26" y="27"/>
                    </a:cubicBezTo>
                    <a:cubicBezTo>
                      <a:pt x="0" y="83"/>
                      <a:pt x="0" y="83"/>
                      <a:pt x="0" y="83"/>
                    </a:cubicBezTo>
                    <a:cubicBezTo>
                      <a:pt x="0" y="85"/>
                      <a:pt x="0" y="87"/>
                      <a:pt x="1" y="89"/>
                    </a:cubicBezTo>
                    <a:cubicBezTo>
                      <a:pt x="3" y="91"/>
                      <a:pt x="5" y="92"/>
                      <a:pt x="7" y="92"/>
                    </a:cubicBezTo>
                    <a:cubicBezTo>
                      <a:pt x="81" y="92"/>
                      <a:pt x="81" y="92"/>
                      <a:pt x="81" y="92"/>
                    </a:cubicBezTo>
                    <a:cubicBezTo>
                      <a:pt x="83" y="92"/>
                      <a:pt x="85" y="91"/>
                      <a:pt x="87" y="89"/>
                    </a:cubicBezTo>
                    <a:cubicBezTo>
                      <a:pt x="88" y="87"/>
                      <a:pt x="88" y="85"/>
                      <a:pt x="88" y="83"/>
                    </a:cubicBezTo>
                    <a:close/>
                    <a:moveTo>
                      <a:pt x="55" y="78"/>
                    </a:moveTo>
                    <a:cubicBezTo>
                      <a:pt x="53" y="78"/>
                      <a:pt x="51" y="77"/>
                      <a:pt x="51" y="74"/>
                    </a:cubicBezTo>
                    <a:cubicBezTo>
                      <a:pt x="51" y="72"/>
                      <a:pt x="53" y="70"/>
                      <a:pt x="55" y="70"/>
                    </a:cubicBezTo>
                    <a:cubicBezTo>
                      <a:pt x="57" y="70"/>
                      <a:pt x="59" y="72"/>
                      <a:pt x="59" y="74"/>
                    </a:cubicBezTo>
                    <a:cubicBezTo>
                      <a:pt x="59" y="77"/>
                      <a:pt x="57" y="78"/>
                      <a:pt x="55" y="78"/>
                    </a:cubicBezTo>
                    <a:close/>
                    <a:moveTo>
                      <a:pt x="50" y="61"/>
                    </a:moveTo>
                    <a:cubicBezTo>
                      <a:pt x="50" y="67"/>
                      <a:pt x="46" y="72"/>
                      <a:pt x="40" y="72"/>
                    </a:cubicBezTo>
                    <a:cubicBezTo>
                      <a:pt x="34" y="72"/>
                      <a:pt x="29" y="67"/>
                      <a:pt x="29" y="61"/>
                    </a:cubicBezTo>
                    <a:cubicBezTo>
                      <a:pt x="15" y="61"/>
                      <a:pt x="15" y="61"/>
                      <a:pt x="15" y="61"/>
                    </a:cubicBezTo>
                    <a:cubicBezTo>
                      <a:pt x="30" y="28"/>
                      <a:pt x="30" y="28"/>
                      <a:pt x="30" y="28"/>
                    </a:cubicBezTo>
                    <a:cubicBezTo>
                      <a:pt x="30" y="4"/>
                      <a:pt x="30" y="4"/>
                      <a:pt x="30" y="4"/>
                    </a:cubicBezTo>
                    <a:cubicBezTo>
                      <a:pt x="58" y="4"/>
                      <a:pt x="58" y="4"/>
                      <a:pt x="58" y="4"/>
                    </a:cubicBezTo>
                    <a:cubicBezTo>
                      <a:pt x="57" y="19"/>
                      <a:pt x="58" y="25"/>
                      <a:pt x="58" y="27"/>
                    </a:cubicBezTo>
                    <a:cubicBezTo>
                      <a:pt x="43" y="27"/>
                      <a:pt x="43" y="27"/>
                      <a:pt x="43" y="27"/>
                    </a:cubicBezTo>
                    <a:cubicBezTo>
                      <a:pt x="43" y="31"/>
                      <a:pt x="43" y="31"/>
                      <a:pt x="43" y="31"/>
                    </a:cubicBezTo>
                    <a:cubicBezTo>
                      <a:pt x="59" y="31"/>
                      <a:pt x="59" y="31"/>
                      <a:pt x="59" y="31"/>
                    </a:cubicBezTo>
                    <a:cubicBezTo>
                      <a:pt x="61" y="36"/>
                      <a:pt x="61" y="36"/>
                      <a:pt x="61" y="36"/>
                    </a:cubicBezTo>
                    <a:cubicBezTo>
                      <a:pt x="46" y="36"/>
                      <a:pt x="46" y="36"/>
                      <a:pt x="46" y="36"/>
                    </a:cubicBezTo>
                    <a:cubicBezTo>
                      <a:pt x="46" y="40"/>
                      <a:pt x="46" y="40"/>
                      <a:pt x="46" y="40"/>
                    </a:cubicBezTo>
                    <a:cubicBezTo>
                      <a:pt x="63" y="40"/>
                      <a:pt x="63" y="40"/>
                      <a:pt x="63" y="40"/>
                    </a:cubicBezTo>
                    <a:cubicBezTo>
                      <a:pt x="63" y="39"/>
                      <a:pt x="63" y="39"/>
                      <a:pt x="63" y="39"/>
                    </a:cubicBezTo>
                    <a:cubicBezTo>
                      <a:pt x="65" y="44"/>
                      <a:pt x="65" y="44"/>
                      <a:pt x="65" y="44"/>
                    </a:cubicBezTo>
                    <a:cubicBezTo>
                      <a:pt x="50" y="44"/>
                      <a:pt x="50" y="44"/>
                      <a:pt x="50" y="44"/>
                    </a:cubicBezTo>
                    <a:cubicBezTo>
                      <a:pt x="50" y="48"/>
                      <a:pt x="50" y="48"/>
                      <a:pt x="50" y="48"/>
                    </a:cubicBezTo>
                    <a:cubicBezTo>
                      <a:pt x="67" y="48"/>
                      <a:pt x="67" y="48"/>
                      <a:pt x="67" y="48"/>
                    </a:cubicBezTo>
                    <a:cubicBezTo>
                      <a:pt x="67" y="48"/>
                      <a:pt x="67" y="48"/>
                      <a:pt x="67" y="48"/>
                    </a:cubicBezTo>
                    <a:cubicBezTo>
                      <a:pt x="73" y="61"/>
                      <a:pt x="73" y="61"/>
                      <a:pt x="73" y="61"/>
                    </a:cubicBezTo>
                    <a:lnTo>
                      <a:pt x="50" y="61"/>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 name="Oval 255"/>
              <p:cNvSpPr>
                <a:spLocks noChangeArrowheads="1"/>
              </p:cNvSpPr>
              <p:nvPr userDrawn="1"/>
            </p:nvSpPr>
            <p:spPr bwMode="auto">
              <a:xfrm>
                <a:off x="-85" y="267"/>
                <a:ext cx="15" cy="15"/>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 name="Freeform 256"/>
              <p:cNvSpPr>
                <a:spLocks noEditPoints="1"/>
              </p:cNvSpPr>
              <p:nvPr userDrawn="1"/>
            </p:nvSpPr>
            <p:spPr bwMode="auto">
              <a:xfrm>
                <a:off x="3846" y="1177"/>
                <a:ext cx="510" cy="319"/>
              </a:xfrm>
              <a:custGeom>
                <a:avLst/>
                <a:gdLst>
                  <a:gd name="T0" fmla="*/ 271 w 302"/>
                  <a:gd name="T1" fmla="*/ 189 h 189"/>
                  <a:gd name="T2" fmla="*/ 270 w 302"/>
                  <a:gd name="T3" fmla="*/ 187 h 189"/>
                  <a:gd name="T4" fmla="*/ 2 w 302"/>
                  <a:gd name="T5" fmla="*/ 36 h 189"/>
                  <a:gd name="T6" fmla="*/ 0 w 302"/>
                  <a:gd name="T7" fmla="*/ 36 h 189"/>
                  <a:gd name="T8" fmla="*/ 0 w 302"/>
                  <a:gd name="T9" fmla="*/ 0 h 189"/>
                  <a:gd name="T10" fmla="*/ 2 w 302"/>
                  <a:gd name="T11" fmla="*/ 0 h 189"/>
                  <a:gd name="T12" fmla="*/ 301 w 302"/>
                  <a:gd name="T13" fmla="*/ 168 h 189"/>
                  <a:gd name="T14" fmla="*/ 302 w 302"/>
                  <a:gd name="T15" fmla="*/ 169 h 189"/>
                  <a:gd name="T16" fmla="*/ 271 w 302"/>
                  <a:gd name="T17" fmla="*/ 189 h 189"/>
                  <a:gd name="T18" fmla="*/ 4 w 302"/>
                  <a:gd name="T19" fmla="*/ 33 h 189"/>
                  <a:gd name="T20" fmla="*/ 272 w 302"/>
                  <a:gd name="T21" fmla="*/ 184 h 189"/>
                  <a:gd name="T22" fmla="*/ 297 w 302"/>
                  <a:gd name="T23" fmla="*/ 168 h 189"/>
                  <a:gd name="T24" fmla="*/ 4 w 302"/>
                  <a:gd name="T25" fmla="*/ 3 h 189"/>
                  <a:gd name="T26" fmla="*/ 4 w 302"/>
                  <a:gd name="T27" fmla="*/ 33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2" h="189">
                    <a:moveTo>
                      <a:pt x="271" y="189"/>
                    </a:moveTo>
                    <a:cubicBezTo>
                      <a:pt x="270" y="187"/>
                      <a:pt x="270" y="187"/>
                      <a:pt x="270" y="187"/>
                    </a:cubicBezTo>
                    <a:cubicBezTo>
                      <a:pt x="212" y="94"/>
                      <a:pt x="112" y="37"/>
                      <a:pt x="2" y="36"/>
                    </a:cubicBezTo>
                    <a:cubicBezTo>
                      <a:pt x="0" y="36"/>
                      <a:pt x="0" y="36"/>
                      <a:pt x="0" y="36"/>
                    </a:cubicBezTo>
                    <a:cubicBezTo>
                      <a:pt x="0" y="0"/>
                      <a:pt x="0" y="0"/>
                      <a:pt x="0" y="0"/>
                    </a:cubicBezTo>
                    <a:cubicBezTo>
                      <a:pt x="2" y="0"/>
                      <a:pt x="2" y="0"/>
                      <a:pt x="2" y="0"/>
                    </a:cubicBezTo>
                    <a:cubicBezTo>
                      <a:pt x="125" y="1"/>
                      <a:pt x="237" y="63"/>
                      <a:pt x="301" y="168"/>
                    </a:cubicBezTo>
                    <a:cubicBezTo>
                      <a:pt x="302" y="169"/>
                      <a:pt x="302" y="169"/>
                      <a:pt x="302" y="169"/>
                    </a:cubicBezTo>
                    <a:lnTo>
                      <a:pt x="271" y="189"/>
                    </a:lnTo>
                    <a:close/>
                    <a:moveTo>
                      <a:pt x="4" y="33"/>
                    </a:moveTo>
                    <a:cubicBezTo>
                      <a:pt x="113" y="34"/>
                      <a:pt x="214" y="91"/>
                      <a:pt x="272" y="184"/>
                    </a:cubicBezTo>
                    <a:cubicBezTo>
                      <a:pt x="297" y="168"/>
                      <a:pt x="297" y="168"/>
                      <a:pt x="297" y="168"/>
                    </a:cubicBezTo>
                    <a:cubicBezTo>
                      <a:pt x="233" y="66"/>
                      <a:pt x="124" y="5"/>
                      <a:pt x="4" y="3"/>
                    </a:cubicBezTo>
                    <a:lnTo>
                      <a:pt x="4" y="33"/>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 name="Freeform 257"/>
              <p:cNvSpPr>
                <a:spLocks noEditPoints="1"/>
              </p:cNvSpPr>
              <p:nvPr userDrawn="1"/>
            </p:nvSpPr>
            <p:spPr bwMode="auto">
              <a:xfrm>
                <a:off x="3357" y="1286"/>
                <a:ext cx="976" cy="974"/>
              </a:xfrm>
              <a:custGeom>
                <a:avLst/>
                <a:gdLst>
                  <a:gd name="T0" fmla="*/ 279 w 578"/>
                  <a:gd name="T1" fmla="*/ 576 h 576"/>
                  <a:gd name="T2" fmla="*/ 327 w 578"/>
                  <a:gd name="T3" fmla="*/ 571 h 576"/>
                  <a:gd name="T4" fmla="*/ 256 w 578"/>
                  <a:gd name="T5" fmla="*/ 572 h 576"/>
                  <a:gd name="T6" fmla="*/ 336 w 578"/>
                  <a:gd name="T7" fmla="*/ 572 h 576"/>
                  <a:gd name="T8" fmla="*/ 358 w 578"/>
                  <a:gd name="T9" fmla="*/ 566 h 576"/>
                  <a:gd name="T10" fmla="*/ 195 w 578"/>
                  <a:gd name="T11" fmla="*/ 559 h 576"/>
                  <a:gd name="T12" fmla="*/ 396 w 578"/>
                  <a:gd name="T13" fmla="*/ 555 h 576"/>
                  <a:gd name="T14" fmla="*/ 187 w 578"/>
                  <a:gd name="T15" fmla="*/ 557 h 576"/>
                  <a:gd name="T16" fmla="*/ 164 w 578"/>
                  <a:gd name="T17" fmla="*/ 548 h 576"/>
                  <a:gd name="T18" fmla="*/ 438 w 578"/>
                  <a:gd name="T19" fmla="*/ 532 h 576"/>
                  <a:gd name="T20" fmla="*/ 145 w 578"/>
                  <a:gd name="T21" fmla="*/ 534 h 576"/>
                  <a:gd name="T22" fmla="*/ 446 w 578"/>
                  <a:gd name="T23" fmla="*/ 529 h 576"/>
                  <a:gd name="T24" fmla="*/ 465 w 578"/>
                  <a:gd name="T25" fmla="*/ 515 h 576"/>
                  <a:gd name="T26" fmla="*/ 94 w 578"/>
                  <a:gd name="T27" fmla="*/ 498 h 576"/>
                  <a:gd name="T28" fmla="*/ 495 w 578"/>
                  <a:gd name="T29" fmla="*/ 490 h 576"/>
                  <a:gd name="T30" fmla="*/ 88 w 578"/>
                  <a:gd name="T31" fmla="*/ 494 h 576"/>
                  <a:gd name="T32" fmla="*/ 70 w 578"/>
                  <a:gd name="T33" fmla="*/ 476 h 576"/>
                  <a:gd name="T34" fmla="*/ 524 w 578"/>
                  <a:gd name="T35" fmla="*/ 452 h 576"/>
                  <a:gd name="T36" fmla="*/ 57 w 578"/>
                  <a:gd name="T37" fmla="*/ 456 h 576"/>
                  <a:gd name="T38" fmla="*/ 530 w 578"/>
                  <a:gd name="T39" fmla="*/ 446 h 576"/>
                  <a:gd name="T40" fmla="*/ 542 w 578"/>
                  <a:gd name="T41" fmla="*/ 426 h 576"/>
                  <a:gd name="T42" fmla="*/ 25 w 578"/>
                  <a:gd name="T43" fmla="*/ 402 h 576"/>
                  <a:gd name="T44" fmla="*/ 559 w 578"/>
                  <a:gd name="T45" fmla="*/ 391 h 576"/>
                  <a:gd name="T46" fmla="*/ 22 w 578"/>
                  <a:gd name="T47" fmla="*/ 396 h 576"/>
                  <a:gd name="T48" fmla="*/ 13 w 578"/>
                  <a:gd name="T49" fmla="*/ 372 h 576"/>
                  <a:gd name="T50" fmla="*/ 570 w 578"/>
                  <a:gd name="T51" fmla="*/ 345 h 576"/>
                  <a:gd name="T52" fmla="*/ 9 w 578"/>
                  <a:gd name="T53" fmla="*/ 349 h 576"/>
                  <a:gd name="T54" fmla="*/ 573 w 578"/>
                  <a:gd name="T55" fmla="*/ 337 h 576"/>
                  <a:gd name="T56" fmla="*/ 576 w 578"/>
                  <a:gd name="T57" fmla="*/ 313 h 576"/>
                  <a:gd name="T58" fmla="*/ 1 w 578"/>
                  <a:gd name="T59" fmla="*/ 287 h 576"/>
                  <a:gd name="T60" fmla="*/ 577 w 578"/>
                  <a:gd name="T61" fmla="*/ 273 h 576"/>
                  <a:gd name="T62" fmla="*/ 3 w 578"/>
                  <a:gd name="T63" fmla="*/ 264 h 576"/>
                  <a:gd name="T64" fmla="*/ 576 w 578"/>
                  <a:gd name="T65" fmla="*/ 266 h 576"/>
                  <a:gd name="T66" fmla="*/ 572 w 578"/>
                  <a:gd name="T67" fmla="*/ 241 h 576"/>
                  <a:gd name="T68" fmla="*/ 9 w 578"/>
                  <a:gd name="T69" fmla="*/ 217 h 576"/>
                  <a:gd name="T70" fmla="*/ 570 w 578"/>
                  <a:gd name="T71" fmla="*/ 217 h 576"/>
                  <a:gd name="T72" fmla="*/ 13 w 578"/>
                  <a:gd name="T73" fmla="*/ 209 h 576"/>
                  <a:gd name="T74" fmla="*/ 20 w 578"/>
                  <a:gd name="T75" fmla="*/ 187 h 576"/>
                  <a:gd name="T76" fmla="*/ 546 w 578"/>
                  <a:gd name="T77" fmla="*/ 159 h 576"/>
                  <a:gd name="T78" fmla="*/ 37 w 578"/>
                  <a:gd name="T79" fmla="*/ 152 h 576"/>
                  <a:gd name="T80" fmla="*/ 543 w 578"/>
                  <a:gd name="T81" fmla="*/ 153 h 576"/>
                  <a:gd name="T82" fmla="*/ 529 w 578"/>
                  <a:gd name="T83" fmla="*/ 132 h 576"/>
                  <a:gd name="T84" fmla="*/ 61 w 578"/>
                  <a:gd name="T85" fmla="*/ 111 h 576"/>
                  <a:gd name="T86" fmla="*/ 517 w 578"/>
                  <a:gd name="T87" fmla="*/ 111 h 576"/>
                  <a:gd name="T88" fmla="*/ 68 w 578"/>
                  <a:gd name="T89" fmla="*/ 106 h 576"/>
                  <a:gd name="T90" fmla="*/ 83 w 578"/>
                  <a:gd name="T91" fmla="*/ 88 h 576"/>
                  <a:gd name="T92" fmla="*/ 473 w 578"/>
                  <a:gd name="T93" fmla="*/ 67 h 576"/>
                  <a:gd name="T94" fmla="*/ 113 w 578"/>
                  <a:gd name="T95" fmla="*/ 63 h 576"/>
                  <a:gd name="T96" fmla="*/ 466 w 578"/>
                  <a:gd name="T97" fmla="*/ 63 h 576"/>
                  <a:gd name="T98" fmla="*/ 446 w 578"/>
                  <a:gd name="T99" fmla="*/ 49 h 576"/>
                  <a:gd name="T100" fmla="*/ 152 w 578"/>
                  <a:gd name="T101" fmla="*/ 35 h 576"/>
                  <a:gd name="T102" fmla="*/ 427 w 578"/>
                  <a:gd name="T103" fmla="*/ 35 h 576"/>
                  <a:gd name="T104" fmla="*/ 161 w 578"/>
                  <a:gd name="T105" fmla="*/ 33 h 576"/>
                  <a:gd name="T106" fmla="*/ 181 w 578"/>
                  <a:gd name="T107" fmla="*/ 22 h 576"/>
                  <a:gd name="T108" fmla="*/ 368 w 578"/>
                  <a:gd name="T109" fmla="*/ 12 h 576"/>
                  <a:gd name="T110" fmla="*/ 219 w 578"/>
                  <a:gd name="T111" fmla="*/ 11 h 576"/>
                  <a:gd name="T112" fmla="*/ 360 w 578"/>
                  <a:gd name="T113" fmla="*/ 11 h 576"/>
                  <a:gd name="T114" fmla="*/ 337 w 578"/>
                  <a:gd name="T115" fmla="*/ 6 h 576"/>
                  <a:gd name="T116" fmla="*/ 265 w 578"/>
                  <a:gd name="T117" fmla="*/ 1 h 576"/>
                  <a:gd name="T118" fmla="*/ 314 w 578"/>
                  <a:gd name="T119" fmla="*/ 1 h 576"/>
                  <a:gd name="T120" fmla="*/ 289 w 578"/>
                  <a:gd name="T121" fmla="*/ 2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8" h="576">
                    <a:moveTo>
                      <a:pt x="289" y="576"/>
                    </a:moveTo>
                    <a:cubicBezTo>
                      <a:pt x="289" y="576"/>
                      <a:pt x="288" y="575"/>
                      <a:pt x="288" y="575"/>
                    </a:cubicBezTo>
                    <a:cubicBezTo>
                      <a:pt x="288" y="574"/>
                      <a:pt x="288" y="573"/>
                      <a:pt x="289" y="573"/>
                    </a:cubicBezTo>
                    <a:cubicBezTo>
                      <a:pt x="289" y="573"/>
                      <a:pt x="289" y="573"/>
                      <a:pt x="289" y="573"/>
                    </a:cubicBezTo>
                    <a:cubicBezTo>
                      <a:pt x="294" y="573"/>
                      <a:pt x="298" y="573"/>
                      <a:pt x="303" y="573"/>
                    </a:cubicBezTo>
                    <a:cubicBezTo>
                      <a:pt x="304" y="573"/>
                      <a:pt x="304" y="574"/>
                      <a:pt x="304" y="574"/>
                    </a:cubicBezTo>
                    <a:cubicBezTo>
                      <a:pt x="304" y="575"/>
                      <a:pt x="304" y="575"/>
                      <a:pt x="303" y="575"/>
                    </a:cubicBezTo>
                    <a:cubicBezTo>
                      <a:pt x="299" y="576"/>
                      <a:pt x="294" y="576"/>
                      <a:pt x="289" y="576"/>
                    </a:cubicBezTo>
                    <a:close/>
                    <a:moveTo>
                      <a:pt x="279" y="576"/>
                    </a:moveTo>
                    <a:cubicBezTo>
                      <a:pt x="279" y="576"/>
                      <a:pt x="279" y="576"/>
                      <a:pt x="279" y="576"/>
                    </a:cubicBezTo>
                    <a:cubicBezTo>
                      <a:pt x="275" y="575"/>
                      <a:pt x="270" y="575"/>
                      <a:pt x="265" y="575"/>
                    </a:cubicBezTo>
                    <a:cubicBezTo>
                      <a:pt x="264" y="575"/>
                      <a:pt x="264" y="574"/>
                      <a:pt x="264" y="574"/>
                    </a:cubicBezTo>
                    <a:cubicBezTo>
                      <a:pt x="264" y="573"/>
                      <a:pt x="265" y="572"/>
                      <a:pt x="265" y="572"/>
                    </a:cubicBezTo>
                    <a:cubicBezTo>
                      <a:pt x="270" y="573"/>
                      <a:pt x="275" y="573"/>
                      <a:pt x="280" y="573"/>
                    </a:cubicBezTo>
                    <a:cubicBezTo>
                      <a:pt x="280" y="573"/>
                      <a:pt x="281" y="574"/>
                      <a:pt x="281" y="574"/>
                    </a:cubicBezTo>
                    <a:cubicBezTo>
                      <a:pt x="281" y="575"/>
                      <a:pt x="280" y="576"/>
                      <a:pt x="279" y="576"/>
                    </a:cubicBezTo>
                    <a:close/>
                    <a:moveTo>
                      <a:pt x="313" y="575"/>
                    </a:moveTo>
                    <a:cubicBezTo>
                      <a:pt x="312" y="575"/>
                      <a:pt x="312" y="574"/>
                      <a:pt x="311" y="574"/>
                    </a:cubicBezTo>
                    <a:cubicBezTo>
                      <a:pt x="311" y="573"/>
                      <a:pt x="312" y="573"/>
                      <a:pt x="313" y="572"/>
                    </a:cubicBezTo>
                    <a:cubicBezTo>
                      <a:pt x="317" y="572"/>
                      <a:pt x="322" y="572"/>
                      <a:pt x="327" y="571"/>
                    </a:cubicBezTo>
                    <a:cubicBezTo>
                      <a:pt x="327" y="571"/>
                      <a:pt x="328" y="571"/>
                      <a:pt x="328" y="572"/>
                    </a:cubicBezTo>
                    <a:cubicBezTo>
                      <a:pt x="328" y="573"/>
                      <a:pt x="328" y="573"/>
                      <a:pt x="327" y="573"/>
                    </a:cubicBezTo>
                    <a:cubicBezTo>
                      <a:pt x="322" y="574"/>
                      <a:pt x="318" y="574"/>
                      <a:pt x="313" y="575"/>
                    </a:cubicBezTo>
                    <a:cubicBezTo>
                      <a:pt x="313" y="575"/>
                      <a:pt x="313" y="575"/>
                      <a:pt x="313" y="575"/>
                    </a:cubicBezTo>
                    <a:close/>
                    <a:moveTo>
                      <a:pt x="256" y="574"/>
                    </a:moveTo>
                    <a:cubicBezTo>
                      <a:pt x="256" y="574"/>
                      <a:pt x="256" y="574"/>
                      <a:pt x="256" y="574"/>
                    </a:cubicBezTo>
                    <a:cubicBezTo>
                      <a:pt x="251" y="573"/>
                      <a:pt x="246" y="573"/>
                      <a:pt x="241" y="572"/>
                    </a:cubicBezTo>
                    <a:cubicBezTo>
                      <a:pt x="241" y="572"/>
                      <a:pt x="240" y="571"/>
                      <a:pt x="241" y="571"/>
                    </a:cubicBezTo>
                    <a:cubicBezTo>
                      <a:pt x="241" y="570"/>
                      <a:pt x="241" y="569"/>
                      <a:pt x="242" y="570"/>
                    </a:cubicBezTo>
                    <a:cubicBezTo>
                      <a:pt x="247" y="570"/>
                      <a:pt x="251" y="571"/>
                      <a:pt x="256" y="572"/>
                    </a:cubicBezTo>
                    <a:cubicBezTo>
                      <a:pt x="257" y="572"/>
                      <a:pt x="257" y="572"/>
                      <a:pt x="257" y="573"/>
                    </a:cubicBezTo>
                    <a:cubicBezTo>
                      <a:pt x="257" y="573"/>
                      <a:pt x="256" y="574"/>
                      <a:pt x="256" y="574"/>
                    </a:cubicBezTo>
                    <a:close/>
                    <a:moveTo>
                      <a:pt x="336" y="572"/>
                    </a:moveTo>
                    <a:cubicBezTo>
                      <a:pt x="336" y="572"/>
                      <a:pt x="335" y="572"/>
                      <a:pt x="335" y="571"/>
                    </a:cubicBezTo>
                    <a:cubicBezTo>
                      <a:pt x="335" y="570"/>
                      <a:pt x="335" y="570"/>
                      <a:pt x="336" y="570"/>
                    </a:cubicBezTo>
                    <a:cubicBezTo>
                      <a:pt x="341" y="569"/>
                      <a:pt x="345" y="568"/>
                      <a:pt x="350" y="567"/>
                    </a:cubicBezTo>
                    <a:cubicBezTo>
                      <a:pt x="351" y="567"/>
                      <a:pt x="351" y="567"/>
                      <a:pt x="351" y="568"/>
                    </a:cubicBezTo>
                    <a:cubicBezTo>
                      <a:pt x="352" y="569"/>
                      <a:pt x="351" y="569"/>
                      <a:pt x="350" y="569"/>
                    </a:cubicBezTo>
                    <a:cubicBezTo>
                      <a:pt x="346" y="570"/>
                      <a:pt x="341" y="571"/>
                      <a:pt x="336" y="572"/>
                    </a:cubicBezTo>
                    <a:cubicBezTo>
                      <a:pt x="336" y="572"/>
                      <a:pt x="336" y="572"/>
                      <a:pt x="336" y="572"/>
                    </a:cubicBezTo>
                    <a:close/>
                    <a:moveTo>
                      <a:pt x="232" y="570"/>
                    </a:moveTo>
                    <a:cubicBezTo>
                      <a:pt x="232" y="570"/>
                      <a:pt x="232" y="570"/>
                      <a:pt x="232" y="570"/>
                    </a:cubicBezTo>
                    <a:cubicBezTo>
                      <a:pt x="227" y="569"/>
                      <a:pt x="223" y="568"/>
                      <a:pt x="218" y="567"/>
                    </a:cubicBezTo>
                    <a:cubicBezTo>
                      <a:pt x="218" y="567"/>
                      <a:pt x="217" y="566"/>
                      <a:pt x="217" y="566"/>
                    </a:cubicBezTo>
                    <a:cubicBezTo>
                      <a:pt x="217" y="565"/>
                      <a:pt x="218" y="565"/>
                      <a:pt x="219" y="565"/>
                    </a:cubicBezTo>
                    <a:cubicBezTo>
                      <a:pt x="223" y="566"/>
                      <a:pt x="228" y="567"/>
                      <a:pt x="233" y="568"/>
                    </a:cubicBezTo>
                    <a:cubicBezTo>
                      <a:pt x="233" y="568"/>
                      <a:pt x="234" y="569"/>
                      <a:pt x="234" y="569"/>
                    </a:cubicBezTo>
                    <a:cubicBezTo>
                      <a:pt x="233" y="570"/>
                      <a:pt x="233" y="570"/>
                      <a:pt x="232" y="570"/>
                    </a:cubicBezTo>
                    <a:close/>
                    <a:moveTo>
                      <a:pt x="359" y="567"/>
                    </a:moveTo>
                    <a:cubicBezTo>
                      <a:pt x="359" y="567"/>
                      <a:pt x="358" y="567"/>
                      <a:pt x="358" y="566"/>
                    </a:cubicBezTo>
                    <a:cubicBezTo>
                      <a:pt x="358" y="566"/>
                      <a:pt x="359" y="565"/>
                      <a:pt x="359" y="565"/>
                    </a:cubicBezTo>
                    <a:cubicBezTo>
                      <a:pt x="364" y="564"/>
                      <a:pt x="368" y="562"/>
                      <a:pt x="373" y="561"/>
                    </a:cubicBezTo>
                    <a:cubicBezTo>
                      <a:pt x="374" y="561"/>
                      <a:pt x="374" y="561"/>
                      <a:pt x="374" y="562"/>
                    </a:cubicBezTo>
                    <a:cubicBezTo>
                      <a:pt x="375" y="562"/>
                      <a:pt x="374" y="563"/>
                      <a:pt x="374" y="563"/>
                    </a:cubicBezTo>
                    <a:cubicBezTo>
                      <a:pt x="369" y="565"/>
                      <a:pt x="364" y="566"/>
                      <a:pt x="360" y="567"/>
                    </a:cubicBezTo>
                    <a:cubicBezTo>
                      <a:pt x="360" y="567"/>
                      <a:pt x="360" y="567"/>
                      <a:pt x="359" y="567"/>
                    </a:cubicBezTo>
                    <a:close/>
                    <a:moveTo>
                      <a:pt x="209" y="565"/>
                    </a:moveTo>
                    <a:cubicBezTo>
                      <a:pt x="209" y="565"/>
                      <a:pt x="209" y="565"/>
                      <a:pt x="209" y="565"/>
                    </a:cubicBezTo>
                    <a:cubicBezTo>
                      <a:pt x="204" y="563"/>
                      <a:pt x="200" y="562"/>
                      <a:pt x="195" y="560"/>
                    </a:cubicBezTo>
                    <a:cubicBezTo>
                      <a:pt x="195" y="560"/>
                      <a:pt x="194" y="559"/>
                      <a:pt x="195" y="559"/>
                    </a:cubicBezTo>
                    <a:cubicBezTo>
                      <a:pt x="195" y="558"/>
                      <a:pt x="195" y="558"/>
                      <a:pt x="196" y="558"/>
                    </a:cubicBezTo>
                    <a:cubicBezTo>
                      <a:pt x="201" y="560"/>
                      <a:pt x="205" y="561"/>
                      <a:pt x="210" y="562"/>
                    </a:cubicBezTo>
                    <a:cubicBezTo>
                      <a:pt x="210" y="562"/>
                      <a:pt x="211" y="563"/>
                      <a:pt x="210" y="564"/>
                    </a:cubicBezTo>
                    <a:cubicBezTo>
                      <a:pt x="210" y="564"/>
                      <a:pt x="210" y="565"/>
                      <a:pt x="209" y="565"/>
                    </a:cubicBezTo>
                    <a:close/>
                    <a:moveTo>
                      <a:pt x="382" y="560"/>
                    </a:moveTo>
                    <a:cubicBezTo>
                      <a:pt x="382" y="560"/>
                      <a:pt x="381" y="560"/>
                      <a:pt x="381" y="560"/>
                    </a:cubicBezTo>
                    <a:cubicBezTo>
                      <a:pt x="381" y="559"/>
                      <a:pt x="381" y="558"/>
                      <a:pt x="382" y="558"/>
                    </a:cubicBezTo>
                    <a:cubicBezTo>
                      <a:pt x="386" y="557"/>
                      <a:pt x="391" y="555"/>
                      <a:pt x="395" y="553"/>
                    </a:cubicBezTo>
                    <a:cubicBezTo>
                      <a:pt x="396" y="553"/>
                      <a:pt x="397" y="553"/>
                      <a:pt x="397" y="554"/>
                    </a:cubicBezTo>
                    <a:cubicBezTo>
                      <a:pt x="397" y="554"/>
                      <a:pt x="397" y="555"/>
                      <a:pt x="396" y="555"/>
                    </a:cubicBezTo>
                    <a:cubicBezTo>
                      <a:pt x="392" y="557"/>
                      <a:pt x="387" y="559"/>
                      <a:pt x="383" y="560"/>
                    </a:cubicBezTo>
                    <a:cubicBezTo>
                      <a:pt x="383" y="560"/>
                      <a:pt x="382" y="560"/>
                      <a:pt x="382" y="560"/>
                    </a:cubicBezTo>
                    <a:close/>
                    <a:moveTo>
                      <a:pt x="187" y="557"/>
                    </a:moveTo>
                    <a:cubicBezTo>
                      <a:pt x="187" y="557"/>
                      <a:pt x="186" y="557"/>
                      <a:pt x="186" y="557"/>
                    </a:cubicBezTo>
                    <a:cubicBezTo>
                      <a:pt x="182" y="555"/>
                      <a:pt x="177" y="553"/>
                      <a:pt x="173" y="552"/>
                    </a:cubicBezTo>
                    <a:cubicBezTo>
                      <a:pt x="173" y="551"/>
                      <a:pt x="172" y="551"/>
                      <a:pt x="173" y="550"/>
                    </a:cubicBezTo>
                    <a:cubicBezTo>
                      <a:pt x="173" y="549"/>
                      <a:pt x="173" y="549"/>
                      <a:pt x="174" y="549"/>
                    </a:cubicBezTo>
                    <a:cubicBezTo>
                      <a:pt x="178" y="551"/>
                      <a:pt x="183" y="553"/>
                      <a:pt x="187" y="555"/>
                    </a:cubicBezTo>
                    <a:cubicBezTo>
                      <a:pt x="188" y="555"/>
                      <a:pt x="188" y="556"/>
                      <a:pt x="188" y="556"/>
                    </a:cubicBezTo>
                    <a:cubicBezTo>
                      <a:pt x="188" y="557"/>
                      <a:pt x="187" y="557"/>
                      <a:pt x="187" y="557"/>
                    </a:cubicBezTo>
                    <a:close/>
                    <a:moveTo>
                      <a:pt x="404" y="552"/>
                    </a:moveTo>
                    <a:cubicBezTo>
                      <a:pt x="404" y="552"/>
                      <a:pt x="404" y="552"/>
                      <a:pt x="403" y="551"/>
                    </a:cubicBezTo>
                    <a:cubicBezTo>
                      <a:pt x="403" y="551"/>
                      <a:pt x="403" y="550"/>
                      <a:pt x="404" y="550"/>
                    </a:cubicBezTo>
                    <a:cubicBezTo>
                      <a:pt x="408" y="548"/>
                      <a:pt x="413" y="546"/>
                      <a:pt x="417" y="544"/>
                    </a:cubicBezTo>
                    <a:cubicBezTo>
                      <a:pt x="417" y="543"/>
                      <a:pt x="418" y="543"/>
                      <a:pt x="418" y="544"/>
                    </a:cubicBezTo>
                    <a:cubicBezTo>
                      <a:pt x="419" y="545"/>
                      <a:pt x="419" y="545"/>
                      <a:pt x="418" y="546"/>
                    </a:cubicBezTo>
                    <a:cubicBezTo>
                      <a:pt x="414" y="548"/>
                      <a:pt x="409" y="550"/>
                      <a:pt x="405" y="552"/>
                    </a:cubicBezTo>
                    <a:cubicBezTo>
                      <a:pt x="405" y="552"/>
                      <a:pt x="405" y="552"/>
                      <a:pt x="404" y="552"/>
                    </a:cubicBezTo>
                    <a:close/>
                    <a:moveTo>
                      <a:pt x="165" y="548"/>
                    </a:moveTo>
                    <a:cubicBezTo>
                      <a:pt x="165" y="548"/>
                      <a:pt x="165" y="548"/>
                      <a:pt x="164" y="548"/>
                    </a:cubicBezTo>
                    <a:cubicBezTo>
                      <a:pt x="160" y="546"/>
                      <a:pt x="156" y="543"/>
                      <a:pt x="152" y="541"/>
                    </a:cubicBezTo>
                    <a:cubicBezTo>
                      <a:pt x="151" y="541"/>
                      <a:pt x="151" y="540"/>
                      <a:pt x="151" y="540"/>
                    </a:cubicBezTo>
                    <a:cubicBezTo>
                      <a:pt x="152" y="539"/>
                      <a:pt x="152" y="539"/>
                      <a:pt x="153" y="539"/>
                    </a:cubicBezTo>
                    <a:cubicBezTo>
                      <a:pt x="157" y="541"/>
                      <a:pt x="161" y="543"/>
                      <a:pt x="166" y="545"/>
                    </a:cubicBezTo>
                    <a:cubicBezTo>
                      <a:pt x="166" y="546"/>
                      <a:pt x="166" y="546"/>
                      <a:pt x="166" y="547"/>
                    </a:cubicBezTo>
                    <a:cubicBezTo>
                      <a:pt x="166" y="547"/>
                      <a:pt x="165" y="548"/>
                      <a:pt x="165" y="548"/>
                    </a:cubicBezTo>
                    <a:close/>
                    <a:moveTo>
                      <a:pt x="426" y="541"/>
                    </a:moveTo>
                    <a:cubicBezTo>
                      <a:pt x="425" y="541"/>
                      <a:pt x="425" y="541"/>
                      <a:pt x="425" y="541"/>
                    </a:cubicBezTo>
                    <a:cubicBezTo>
                      <a:pt x="424" y="540"/>
                      <a:pt x="425" y="540"/>
                      <a:pt x="425" y="539"/>
                    </a:cubicBezTo>
                    <a:cubicBezTo>
                      <a:pt x="429" y="537"/>
                      <a:pt x="434" y="535"/>
                      <a:pt x="438" y="532"/>
                    </a:cubicBezTo>
                    <a:cubicBezTo>
                      <a:pt x="438" y="532"/>
                      <a:pt x="439" y="532"/>
                      <a:pt x="439" y="533"/>
                    </a:cubicBezTo>
                    <a:cubicBezTo>
                      <a:pt x="440" y="533"/>
                      <a:pt x="439" y="534"/>
                      <a:pt x="439" y="534"/>
                    </a:cubicBezTo>
                    <a:cubicBezTo>
                      <a:pt x="435" y="537"/>
                      <a:pt x="431" y="539"/>
                      <a:pt x="426" y="541"/>
                    </a:cubicBezTo>
                    <a:cubicBezTo>
                      <a:pt x="426" y="541"/>
                      <a:pt x="426" y="541"/>
                      <a:pt x="426" y="541"/>
                    </a:cubicBezTo>
                    <a:close/>
                    <a:moveTo>
                      <a:pt x="144" y="537"/>
                    </a:moveTo>
                    <a:cubicBezTo>
                      <a:pt x="144" y="537"/>
                      <a:pt x="144" y="537"/>
                      <a:pt x="143" y="536"/>
                    </a:cubicBezTo>
                    <a:cubicBezTo>
                      <a:pt x="139" y="534"/>
                      <a:pt x="135" y="532"/>
                      <a:pt x="131" y="529"/>
                    </a:cubicBezTo>
                    <a:cubicBezTo>
                      <a:pt x="131" y="529"/>
                      <a:pt x="131" y="528"/>
                      <a:pt x="131" y="527"/>
                    </a:cubicBezTo>
                    <a:cubicBezTo>
                      <a:pt x="131" y="527"/>
                      <a:pt x="132" y="527"/>
                      <a:pt x="133" y="527"/>
                    </a:cubicBezTo>
                    <a:cubicBezTo>
                      <a:pt x="137" y="530"/>
                      <a:pt x="141" y="532"/>
                      <a:pt x="145" y="534"/>
                    </a:cubicBezTo>
                    <a:cubicBezTo>
                      <a:pt x="145" y="535"/>
                      <a:pt x="145" y="535"/>
                      <a:pt x="145" y="536"/>
                    </a:cubicBezTo>
                    <a:cubicBezTo>
                      <a:pt x="145" y="536"/>
                      <a:pt x="144" y="537"/>
                      <a:pt x="144" y="537"/>
                    </a:cubicBezTo>
                    <a:close/>
                    <a:moveTo>
                      <a:pt x="446" y="529"/>
                    </a:moveTo>
                    <a:cubicBezTo>
                      <a:pt x="446" y="529"/>
                      <a:pt x="446" y="529"/>
                      <a:pt x="445" y="529"/>
                    </a:cubicBezTo>
                    <a:cubicBezTo>
                      <a:pt x="445" y="528"/>
                      <a:pt x="445" y="527"/>
                      <a:pt x="446" y="527"/>
                    </a:cubicBezTo>
                    <a:cubicBezTo>
                      <a:pt x="450" y="525"/>
                      <a:pt x="454" y="522"/>
                      <a:pt x="457" y="519"/>
                    </a:cubicBezTo>
                    <a:cubicBezTo>
                      <a:pt x="458" y="519"/>
                      <a:pt x="459" y="519"/>
                      <a:pt x="459" y="519"/>
                    </a:cubicBezTo>
                    <a:cubicBezTo>
                      <a:pt x="459" y="520"/>
                      <a:pt x="459" y="521"/>
                      <a:pt x="459" y="521"/>
                    </a:cubicBezTo>
                    <a:cubicBezTo>
                      <a:pt x="455" y="524"/>
                      <a:pt x="451" y="527"/>
                      <a:pt x="447" y="529"/>
                    </a:cubicBezTo>
                    <a:cubicBezTo>
                      <a:pt x="447" y="529"/>
                      <a:pt x="447" y="529"/>
                      <a:pt x="446" y="529"/>
                    </a:cubicBezTo>
                    <a:close/>
                    <a:moveTo>
                      <a:pt x="124" y="524"/>
                    </a:moveTo>
                    <a:cubicBezTo>
                      <a:pt x="124" y="524"/>
                      <a:pt x="124" y="524"/>
                      <a:pt x="123" y="524"/>
                    </a:cubicBezTo>
                    <a:cubicBezTo>
                      <a:pt x="119" y="521"/>
                      <a:pt x="116" y="518"/>
                      <a:pt x="112" y="515"/>
                    </a:cubicBezTo>
                    <a:cubicBezTo>
                      <a:pt x="111" y="515"/>
                      <a:pt x="111" y="514"/>
                      <a:pt x="112" y="514"/>
                    </a:cubicBezTo>
                    <a:cubicBezTo>
                      <a:pt x="112" y="513"/>
                      <a:pt x="113" y="513"/>
                      <a:pt x="113" y="513"/>
                    </a:cubicBezTo>
                    <a:cubicBezTo>
                      <a:pt x="117" y="516"/>
                      <a:pt x="121" y="519"/>
                      <a:pt x="125" y="522"/>
                    </a:cubicBezTo>
                    <a:cubicBezTo>
                      <a:pt x="125" y="522"/>
                      <a:pt x="125" y="523"/>
                      <a:pt x="125" y="523"/>
                    </a:cubicBezTo>
                    <a:cubicBezTo>
                      <a:pt x="125" y="524"/>
                      <a:pt x="124" y="524"/>
                      <a:pt x="124" y="524"/>
                    </a:cubicBezTo>
                    <a:close/>
                    <a:moveTo>
                      <a:pt x="466" y="516"/>
                    </a:moveTo>
                    <a:cubicBezTo>
                      <a:pt x="465" y="516"/>
                      <a:pt x="465" y="515"/>
                      <a:pt x="465" y="515"/>
                    </a:cubicBezTo>
                    <a:cubicBezTo>
                      <a:pt x="464" y="515"/>
                      <a:pt x="464" y="514"/>
                      <a:pt x="465" y="513"/>
                    </a:cubicBezTo>
                    <a:cubicBezTo>
                      <a:pt x="469" y="511"/>
                      <a:pt x="472" y="508"/>
                      <a:pt x="476" y="504"/>
                    </a:cubicBezTo>
                    <a:cubicBezTo>
                      <a:pt x="476" y="504"/>
                      <a:pt x="477" y="504"/>
                      <a:pt x="478" y="505"/>
                    </a:cubicBezTo>
                    <a:cubicBezTo>
                      <a:pt x="478" y="505"/>
                      <a:pt x="478" y="506"/>
                      <a:pt x="477" y="506"/>
                    </a:cubicBezTo>
                    <a:cubicBezTo>
                      <a:pt x="474" y="509"/>
                      <a:pt x="470" y="512"/>
                      <a:pt x="466" y="515"/>
                    </a:cubicBezTo>
                    <a:cubicBezTo>
                      <a:pt x="466" y="515"/>
                      <a:pt x="466" y="516"/>
                      <a:pt x="466" y="516"/>
                    </a:cubicBezTo>
                    <a:close/>
                    <a:moveTo>
                      <a:pt x="105" y="510"/>
                    </a:moveTo>
                    <a:cubicBezTo>
                      <a:pt x="105" y="510"/>
                      <a:pt x="105" y="509"/>
                      <a:pt x="104" y="509"/>
                    </a:cubicBezTo>
                    <a:cubicBezTo>
                      <a:pt x="101" y="506"/>
                      <a:pt x="97" y="503"/>
                      <a:pt x="94" y="500"/>
                    </a:cubicBezTo>
                    <a:cubicBezTo>
                      <a:pt x="93" y="499"/>
                      <a:pt x="93" y="499"/>
                      <a:pt x="94" y="498"/>
                    </a:cubicBezTo>
                    <a:cubicBezTo>
                      <a:pt x="94" y="498"/>
                      <a:pt x="95" y="498"/>
                      <a:pt x="95" y="498"/>
                    </a:cubicBezTo>
                    <a:cubicBezTo>
                      <a:pt x="99" y="501"/>
                      <a:pt x="102" y="504"/>
                      <a:pt x="106" y="507"/>
                    </a:cubicBezTo>
                    <a:cubicBezTo>
                      <a:pt x="106" y="508"/>
                      <a:pt x="107" y="509"/>
                      <a:pt x="106" y="509"/>
                    </a:cubicBezTo>
                    <a:cubicBezTo>
                      <a:pt x="106" y="509"/>
                      <a:pt x="106" y="510"/>
                      <a:pt x="105" y="510"/>
                    </a:cubicBezTo>
                    <a:close/>
                    <a:moveTo>
                      <a:pt x="484" y="500"/>
                    </a:moveTo>
                    <a:cubicBezTo>
                      <a:pt x="484" y="500"/>
                      <a:pt x="483" y="500"/>
                      <a:pt x="483" y="500"/>
                    </a:cubicBezTo>
                    <a:cubicBezTo>
                      <a:pt x="483" y="499"/>
                      <a:pt x="483" y="499"/>
                      <a:pt x="483" y="498"/>
                    </a:cubicBezTo>
                    <a:cubicBezTo>
                      <a:pt x="487" y="495"/>
                      <a:pt x="490" y="492"/>
                      <a:pt x="493" y="488"/>
                    </a:cubicBezTo>
                    <a:cubicBezTo>
                      <a:pt x="494" y="488"/>
                      <a:pt x="494" y="488"/>
                      <a:pt x="495" y="488"/>
                    </a:cubicBezTo>
                    <a:cubicBezTo>
                      <a:pt x="495" y="489"/>
                      <a:pt x="495" y="490"/>
                      <a:pt x="495" y="490"/>
                    </a:cubicBezTo>
                    <a:cubicBezTo>
                      <a:pt x="492" y="493"/>
                      <a:pt x="488" y="497"/>
                      <a:pt x="485" y="500"/>
                    </a:cubicBezTo>
                    <a:cubicBezTo>
                      <a:pt x="484" y="500"/>
                      <a:pt x="484" y="500"/>
                      <a:pt x="484" y="500"/>
                    </a:cubicBezTo>
                    <a:close/>
                    <a:moveTo>
                      <a:pt x="88" y="494"/>
                    </a:moveTo>
                    <a:cubicBezTo>
                      <a:pt x="87" y="494"/>
                      <a:pt x="87" y="494"/>
                      <a:pt x="87" y="493"/>
                    </a:cubicBezTo>
                    <a:cubicBezTo>
                      <a:pt x="83" y="490"/>
                      <a:pt x="80" y="487"/>
                      <a:pt x="77" y="483"/>
                    </a:cubicBezTo>
                    <a:cubicBezTo>
                      <a:pt x="76" y="483"/>
                      <a:pt x="76" y="482"/>
                      <a:pt x="77" y="481"/>
                    </a:cubicBezTo>
                    <a:cubicBezTo>
                      <a:pt x="77" y="481"/>
                      <a:pt x="78" y="481"/>
                      <a:pt x="78" y="481"/>
                    </a:cubicBezTo>
                    <a:cubicBezTo>
                      <a:pt x="82" y="485"/>
                      <a:pt x="85" y="488"/>
                      <a:pt x="88" y="492"/>
                    </a:cubicBezTo>
                    <a:cubicBezTo>
                      <a:pt x="89" y="492"/>
                      <a:pt x="89" y="493"/>
                      <a:pt x="88" y="493"/>
                    </a:cubicBezTo>
                    <a:cubicBezTo>
                      <a:pt x="88" y="494"/>
                      <a:pt x="88" y="494"/>
                      <a:pt x="88" y="494"/>
                    </a:cubicBezTo>
                    <a:close/>
                    <a:moveTo>
                      <a:pt x="501" y="484"/>
                    </a:moveTo>
                    <a:cubicBezTo>
                      <a:pt x="500" y="484"/>
                      <a:pt x="500" y="483"/>
                      <a:pt x="500" y="483"/>
                    </a:cubicBezTo>
                    <a:cubicBezTo>
                      <a:pt x="499" y="483"/>
                      <a:pt x="499" y="482"/>
                      <a:pt x="500" y="482"/>
                    </a:cubicBezTo>
                    <a:cubicBezTo>
                      <a:pt x="503" y="478"/>
                      <a:pt x="506" y="475"/>
                      <a:pt x="509" y="471"/>
                    </a:cubicBezTo>
                    <a:cubicBezTo>
                      <a:pt x="510" y="470"/>
                      <a:pt x="510" y="470"/>
                      <a:pt x="511" y="471"/>
                    </a:cubicBezTo>
                    <a:cubicBezTo>
                      <a:pt x="511" y="471"/>
                      <a:pt x="511" y="472"/>
                      <a:pt x="511" y="472"/>
                    </a:cubicBezTo>
                    <a:cubicBezTo>
                      <a:pt x="508" y="476"/>
                      <a:pt x="505" y="480"/>
                      <a:pt x="502" y="483"/>
                    </a:cubicBezTo>
                    <a:cubicBezTo>
                      <a:pt x="501" y="483"/>
                      <a:pt x="501" y="484"/>
                      <a:pt x="501" y="484"/>
                    </a:cubicBezTo>
                    <a:close/>
                    <a:moveTo>
                      <a:pt x="71" y="476"/>
                    </a:moveTo>
                    <a:cubicBezTo>
                      <a:pt x="71" y="476"/>
                      <a:pt x="71" y="476"/>
                      <a:pt x="70" y="476"/>
                    </a:cubicBezTo>
                    <a:cubicBezTo>
                      <a:pt x="67" y="472"/>
                      <a:pt x="64" y="469"/>
                      <a:pt x="61" y="465"/>
                    </a:cubicBezTo>
                    <a:cubicBezTo>
                      <a:pt x="61" y="464"/>
                      <a:pt x="61" y="464"/>
                      <a:pt x="61" y="463"/>
                    </a:cubicBezTo>
                    <a:cubicBezTo>
                      <a:pt x="62" y="463"/>
                      <a:pt x="63" y="463"/>
                      <a:pt x="63" y="463"/>
                    </a:cubicBezTo>
                    <a:cubicBezTo>
                      <a:pt x="66" y="467"/>
                      <a:pt x="69" y="471"/>
                      <a:pt x="72" y="474"/>
                    </a:cubicBezTo>
                    <a:cubicBezTo>
                      <a:pt x="73" y="475"/>
                      <a:pt x="73" y="476"/>
                      <a:pt x="72" y="476"/>
                    </a:cubicBezTo>
                    <a:cubicBezTo>
                      <a:pt x="72" y="476"/>
                      <a:pt x="72" y="476"/>
                      <a:pt x="71" y="476"/>
                    </a:cubicBezTo>
                    <a:close/>
                    <a:moveTo>
                      <a:pt x="516" y="466"/>
                    </a:moveTo>
                    <a:cubicBezTo>
                      <a:pt x="516" y="466"/>
                      <a:pt x="516" y="465"/>
                      <a:pt x="515" y="465"/>
                    </a:cubicBezTo>
                    <a:cubicBezTo>
                      <a:pt x="515" y="465"/>
                      <a:pt x="515" y="464"/>
                      <a:pt x="515" y="464"/>
                    </a:cubicBezTo>
                    <a:cubicBezTo>
                      <a:pt x="518" y="460"/>
                      <a:pt x="521" y="456"/>
                      <a:pt x="524" y="452"/>
                    </a:cubicBezTo>
                    <a:cubicBezTo>
                      <a:pt x="524" y="452"/>
                      <a:pt x="525" y="452"/>
                      <a:pt x="525" y="452"/>
                    </a:cubicBezTo>
                    <a:cubicBezTo>
                      <a:pt x="526" y="452"/>
                      <a:pt x="526" y="453"/>
                      <a:pt x="526" y="454"/>
                    </a:cubicBezTo>
                    <a:cubicBezTo>
                      <a:pt x="523" y="457"/>
                      <a:pt x="520" y="461"/>
                      <a:pt x="517" y="465"/>
                    </a:cubicBezTo>
                    <a:cubicBezTo>
                      <a:pt x="517" y="465"/>
                      <a:pt x="516" y="466"/>
                      <a:pt x="516" y="466"/>
                    </a:cubicBezTo>
                    <a:close/>
                    <a:moveTo>
                      <a:pt x="56" y="458"/>
                    </a:moveTo>
                    <a:cubicBezTo>
                      <a:pt x="56" y="458"/>
                      <a:pt x="56" y="458"/>
                      <a:pt x="56" y="457"/>
                    </a:cubicBezTo>
                    <a:cubicBezTo>
                      <a:pt x="53" y="453"/>
                      <a:pt x="50" y="450"/>
                      <a:pt x="47" y="446"/>
                    </a:cubicBezTo>
                    <a:cubicBezTo>
                      <a:pt x="47" y="445"/>
                      <a:pt x="47" y="444"/>
                      <a:pt x="48" y="444"/>
                    </a:cubicBezTo>
                    <a:cubicBezTo>
                      <a:pt x="48" y="444"/>
                      <a:pt x="49" y="444"/>
                      <a:pt x="49" y="444"/>
                    </a:cubicBezTo>
                    <a:cubicBezTo>
                      <a:pt x="52" y="448"/>
                      <a:pt x="55" y="452"/>
                      <a:pt x="57" y="456"/>
                    </a:cubicBezTo>
                    <a:cubicBezTo>
                      <a:pt x="58" y="456"/>
                      <a:pt x="58" y="457"/>
                      <a:pt x="57" y="458"/>
                    </a:cubicBezTo>
                    <a:cubicBezTo>
                      <a:pt x="57" y="458"/>
                      <a:pt x="57" y="458"/>
                      <a:pt x="56" y="458"/>
                    </a:cubicBezTo>
                    <a:close/>
                    <a:moveTo>
                      <a:pt x="530" y="446"/>
                    </a:moveTo>
                    <a:cubicBezTo>
                      <a:pt x="530" y="446"/>
                      <a:pt x="530" y="446"/>
                      <a:pt x="529" y="446"/>
                    </a:cubicBezTo>
                    <a:cubicBezTo>
                      <a:pt x="529" y="446"/>
                      <a:pt x="529" y="445"/>
                      <a:pt x="529" y="444"/>
                    </a:cubicBezTo>
                    <a:cubicBezTo>
                      <a:pt x="532" y="441"/>
                      <a:pt x="534" y="436"/>
                      <a:pt x="537" y="432"/>
                    </a:cubicBezTo>
                    <a:cubicBezTo>
                      <a:pt x="537" y="432"/>
                      <a:pt x="538" y="432"/>
                      <a:pt x="538" y="432"/>
                    </a:cubicBezTo>
                    <a:cubicBezTo>
                      <a:pt x="539" y="432"/>
                      <a:pt x="539" y="433"/>
                      <a:pt x="539" y="434"/>
                    </a:cubicBezTo>
                    <a:cubicBezTo>
                      <a:pt x="536" y="438"/>
                      <a:pt x="534" y="442"/>
                      <a:pt x="531" y="446"/>
                    </a:cubicBezTo>
                    <a:cubicBezTo>
                      <a:pt x="531" y="446"/>
                      <a:pt x="530" y="446"/>
                      <a:pt x="530" y="446"/>
                    </a:cubicBezTo>
                    <a:close/>
                    <a:moveTo>
                      <a:pt x="43" y="438"/>
                    </a:moveTo>
                    <a:cubicBezTo>
                      <a:pt x="43" y="438"/>
                      <a:pt x="42" y="438"/>
                      <a:pt x="42" y="438"/>
                    </a:cubicBezTo>
                    <a:cubicBezTo>
                      <a:pt x="40" y="433"/>
                      <a:pt x="37" y="429"/>
                      <a:pt x="35" y="425"/>
                    </a:cubicBezTo>
                    <a:cubicBezTo>
                      <a:pt x="35" y="425"/>
                      <a:pt x="35" y="424"/>
                      <a:pt x="35" y="424"/>
                    </a:cubicBezTo>
                    <a:cubicBezTo>
                      <a:pt x="36" y="423"/>
                      <a:pt x="37" y="423"/>
                      <a:pt x="37" y="424"/>
                    </a:cubicBezTo>
                    <a:cubicBezTo>
                      <a:pt x="39" y="428"/>
                      <a:pt x="42" y="432"/>
                      <a:pt x="44" y="436"/>
                    </a:cubicBezTo>
                    <a:cubicBezTo>
                      <a:pt x="45" y="437"/>
                      <a:pt x="44" y="438"/>
                      <a:pt x="44" y="438"/>
                    </a:cubicBezTo>
                    <a:cubicBezTo>
                      <a:pt x="44" y="438"/>
                      <a:pt x="43" y="438"/>
                      <a:pt x="43" y="438"/>
                    </a:cubicBezTo>
                    <a:close/>
                    <a:moveTo>
                      <a:pt x="542" y="426"/>
                    </a:moveTo>
                    <a:cubicBezTo>
                      <a:pt x="542" y="426"/>
                      <a:pt x="542" y="426"/>
                      <a:pt x="542" y="426"/>
                    </a:cubicBezTo>
                    <a:cubicBezTo>
                      <a:pt x="541" y="426"/>
                      <a:pt x="541" y="425"/>
                      <a:pt x="541" y="424"/>
                    </a:cubicBezTo>
                    <a:cubicBezTo>
                      <a:pt x="543" y="420"/>
                      <a:pt x="546" y="416"/>
                      <a:pt x="548" y="412"/>
                    </a:cubicBezTo>
                    <a:cubicBezTo>
                      <a:pt x="548" y="411"/>
                      <a:pt x="549" y="411"/>
                      <a:pt x="549" y="411"/>
                    </a:cubicBezTo>
                    <a:cubicBezTo>
                      <a:pt x="550" y="411"/>
                      <a:pt x="550" y="412"/>
                      <a:pt x="550" y="413"/>
                    </a:cubicBezTo>
                    <a:cubicBezTo>
                      <a:pt x="548" y="417"/>
                      <a:pt x="546" y="421"/>
                      <a:pt x="543" y="425"/>
                    </a:cubicBezTo>
                    <a:cubicBezTo>
                      <a:pt x="543" y="426"/>
                      <a:pt x="543" y="426"/>
                      <a:pt x="542" y="426"/>
                    </a:cubicBezTo>
                    <a:close/>
                    <a:moveTo>
                      <a:pt x="32" y="417"/>
                    </a:moveTo>
                    <a:cubicBezTo>
                      <a:pt x="31" y="417"/>
                      <a:pt x="31" y="417"/>
                      <a:pt x="31" y="417"/>
                    </a:cubicBezTo>
                    <a:cubicBezTo>
                      <a:pt x="28" y="412"/>
                      <a:pt x="26" y="408"/>
                      <a:pt x="24" y="404"/>
                    </a:cubicBezTo>
                    <a:cubicBezTo>
                      <a:pt x="24" y="403"/>
                      <a:pt x="24" y="402"/>
                      <a:pt x="25" y="402"/>
                    </a:cubicBezTo>
                    <a:cubicBezTo>
                      <a:pt x="26" y="402"/>
                      <a:pt x="26" y="402"/>
                      <a:pt x="27" y="403"/>
                    </a:cubicBezTo>
                    <a:cubicBezTo>
                      <a:pt x="29" y="407"/>
                      <a:pt x="31" y="411"/>
                      <a:pt x="33" y="416"/>
                    </a:cubicBezTo>
                    <a:cubicBezTo>
                      <a:pt x="33" y="416"/>
                      <a:pt x="33" y="417"/>
                      <a:pt x="32" y="417"/>
                    </a:cubicBezTo>
                    <a:cubicBezTo>
                      <a:pt x="32" y="417"/>
                      <a:pt x="32" y="417"/>
                      <a:pt x="32" y="417"/>
                    </a:cubicBezTo>
                    <a:close/>
                    <a:moveTo>
                      <a:pt x="553" y="405"/>
                    </a:moveTo>
                    <a:cubicBezTo>
                      <a:pt x="553" y="405"/>
                      <a:pt x="552" y="405"/>
                      <a:pt x="552" y="405"/>
                    </a:cubicBezTo>
                    <a:cubicBezTo>
                      <a:pt x="552" y="404"/>
                      <a:pt x="551" y="404"/>
                      <a:pt x="552" y="403"/>
                    </a:cubicBezTo>
                    <a:cubicBezTo>
                      <a:pt x="554" y="399"/>
                      <a:pt x="555" y="394"/>
                      <a:pt x="557" y="390"/>
                    </a:cubicBezTo>
                    <a:cubicBezTo>
                      <a:pt x="557" y="389"/>
                      <a:pt x="558" y="389"/>
                      <a:pt x="559" y="389"/>
                    </a:cubicBezTo>
                    <a:cubicBezTo>
                      <a:pt x="559" y="390"/>
                      <a:pt x="560" y="390"/>
                      <a:pt x="559" y="391"/>
                    </a:cubicBezTo>
                    <a:cubicBezTo>
                      <a:pt x="558" y="395"/>
                      <a:pt x="556" y="400"/>
                      <a:pt x="554" y="404"/>
                    </a:cubicBezTo>
                    <a:cubicBezTo>
                      <a:pt x="554" y="404"/>
                      <a:pt x="553" y="405"/>
                      <a:pt x="553" y="405"/>
                    </a:cubicBezTo>
                    <a:close/>
                    <a:moveTo>
                      <a:pt x="22" y="396"/>
                    </a:moveTo>
                    <a:cubicBezTo>
                      <a:pt x="21" y="396"/>
                      <a:pt x="21" y="395"/>
                      <a:pt x="21" y="395"/>
                    </a:cubicBezTo>
                    <a:cubicBezTo>
                      <a:pt x="19" y="391"/>
                      <a:pt x="17" y="386"/>
                      <a:pt x="16" y="381"/>
                    </a:cubicBezTo>
                    <a:cubicBezTo>
                      <a:pt x="15" y="381"/>
                      <a:pt x="16" y="380"/>
                      <a:pt x="16" y="380"/>
                    </a:cubicBezTo>
                    <a:cubicBezTo>
                      <a:pt x="17" y="380"/>
                      <a:pt x="18" y="380"/>
                      <a:pt x="18" y="381"/>
                    </a:cubicBezTo>
                    <a:cubicBezTo>
                      <a:pt x="19" y="385"/>
                      <a:pt x="21" y="390"/>
                      <a:pt x="23" y="394"/>
                    </a:cubicBezTo>
                    <a:cubicBezTo>
                      <a:pt x="23" y="395"/>
                      <a:pt x="23" y="395"/>
                      <a:pt x="22" y="396"/>
                    </a:cubicBezTo>
                    <a:cubicBezTo>
                      <a:pt x="22" y="396"/>
                      <a:pt x="22" y="396"/>
                      <a:pt x="22" y="396"/>
                    </a:cubicBezTo>
                    <a:close/>
                    <a:moveTo>
                      <a:pt x="561" y="383"/>
                    </a:moveTo>
                    <a:cubicBezTo>
                      <a:pt x="561" y="383"/>
                      <a:pt x="561" y="383"/>
                      <a:pt x="561" y="383"/>
                    </a:cubicBezTo>
                    <a:cubicBezTo>
                      <a:pt x="560" y="382"/>
                      <a:pt x="560" y="382"/>
                      <a:pt x="560" y="381"/>
                    </a:cubicBezTo>
                    <a:cubicBezTo>
                      <a:pt x="562" y="377"/>
                      <a:pt x="563" y="372"/>
                      <a:pt x="565" y="368"/>
                    </a:cubicBezTo>
                    <a:cubicBezTo>
                      <a:pt x="565" y="367"/>
                      <a:pt x="566" y="367"/>
                      <a:pt x="566" y="367"/>
                    </a:cubicBezTo>
                    <a:cubicBezTo>
                      <a:pt x="567" y="367"/>
                      <a:pt x="567" y="368"/>
                      <a:pt x="567" y="368"/>
                    </a:cubicBezTo>
                    <a:cubicBezTo>
                      <a:pt x="566" y="373"/>
                      <a:pt x="564" y="377"/>
                      <a:pt x="563" y="382"/>
                    </a:cubicBezTo>
                    <a:cubicBezTo>
                      <a:pt x="562" y="382"/>
                      <a:pt x="562" y="383"/>
                      <a:pt x="561" y="383"/>
                    </a:cubicBezTo>
                    <a:close/>
                    <a:moveTo>
                      <a:pt x="14" y="373"/>
                    </a:moveTo>
                    <a:cubicBezTo>
                      <a:pt x="13" y="373"/>
                      <a:pt x="13" y="373"/>
                      <a:pt x="13" y="372"/>
                    </a:cubicBezTo>
                    <a:cubicBezTo>
                      <a:pt x="11" y="368"/>
                      <a:pt x="10" y="363"/>
                      <a:pt x="9" y="359"/>
                    </a:cubicBezTo>
                    <a:cubicBezTo>
                      <a:pt x="9" y="358"/>
                      <a:pt x="9" y="357"/>
                      <a:pt x="10" y="357"/>
                    </a:cubicBezTo>
                    <a:cubicBezTo>
                      <a:pt x="10" y="357"/>
                      <a:pt x="11" y="357"/>
                      <a:pt x="11" y="358"/>
                    </a:cubicBezTo>
                    <a:cubicBezTo>
                      <a:pt x="12" y="363"/>
                      <a:pt x="14" y="367"/>
                      <a:pt x="15" y="372"/>
                    </a:cubicBezTo>
                    <a:cubicBezTo>
                      <a:pt x="15" y="372"/>
                      <a:pt x="15" y="373"/>
                      <a:pt x="14" y="373"/>
                    </a:cubicBezTo>
                    <a:cubicBezTo>
                      <a:pt x="14" y="373"/>
                      <a:pt x="14" y="373"/>
                      <a:pt x="14" y="373"/>
                    </a:cubicBezTo>
                    <a:close/>
                    <a:moveTo>
                      <a:pt x="568" y="360"/>
                    </a:moveTo>
                    <a:cubicBezTo>
                      <a:pt x="568" y="360"/>
                      <a:pt x="568" y="360"/>
                      <a:pt x="568" y="360"/>
                    </a:cubicBezTo>
                    <a:cubicBezTo>
                      <a:pt x="567" y="360"/>
                      <a:pt x="567" y="359"/>
                      <a:pt x="567" y="358"/>
                    </a:cubicBezTo>
                    <a:cubicBezTo>
                      <a:pt x="568" y="354"/>
                      <a:pt x="569" y="349"/>
                      <a:pt x="570" y="345"/>
                    </a:cubicBezTo>
                    <a:cubicBezTo>
                      <a:pt x="570" y="344"/>
                      <a:pt x="571" y="344"/>
                      <a:pt x="572" y="344"/>
                    </a:cubicBezTo>
                    <a:cubicBezTo>
                      <a:pt x="572" y="344"/>
                      <a:pt x="573" y="344"/>
                      <a:pt x="573" y="345"/>
                    </a:cubicBezTo>
                    <a:cubicBezTo>
                      <a:pt x="572" y="350"/>
                      <a:pt x="571" y="354"/>
                      <a:pt x="569" y="359"/>
                    </a:cubicBezTo>
                    <a:cubicBezTo>
                      <a:pt x="569" y="360"/>
                      <a:pt x="569" y="360"/>
                      <a:pt x="568" y="360"/>
                    </a:cubicBezTo>
                    <a:close/>
                    <a:moveTo>
                      <a:pt x="8" y="350"/>
                    </a:moveTo>
                    <a:cubicBezTo>
                      <a:pt x="7" y="350"/>
                      <a:pt x="7" y="350"/>
                      <a:pt x="7" y="349"/>
                    </a:cubicBezTo>
                    <a:cubicBezTo>
                      <a:pt x="6" y="345"/>
                      <a:pt x="5" y="340"/>
                      <a:pt x="4" y="335"/>
                    </a:cubicBezTo>
                    <a:cubicBezTo>
                      <a:pt x="4" y="335"/>
                      <a:pt x="4" y="334"/>
                      <a:pt x="5" y="334"/>
                    </a:cubicBezTo>
                    <a:cubicBezTo>
                      <a:pt x="6" y="334"/>
                      <a:pt x="6" y="334"/>
                      <a:pt x="6" y="335"/>
                    </a:cubicBezTo>
                    <a:cubicBezTo>
                      <a:pt x="7" y="340"/>
                      <a:pt x="8" y="344"/>
                      <a:pt x="9" y="349"/>
                    </a:cubicBezTo>
                    <a:cubicBezTo>
                      <a:pt x="9" y="349"/>
                      <a:pt x="9" y="350"/>
                      <a:pt x="8" y="350"/>
                    </a:cubicBezTo>
                    <a:cubicBezTo>
                      <a:pt x="8" y="350"/>
                      <a:pt x="8" y="350"/>
                      <a:pt x="8" y="350"/>
                    </a:cubicBezTo>
                    <a:close/>
                    <a:moveTo>
                      <a:pt x="573" y="337"/>
                    </a:moveTo>
                    <a:cubicBezTo>
                      <a:pt x="573" y="337"/>
                      <a:pt x="573" y="337"/>
                      <a:pt x="573" y="337"/>
                    </a:cubicBezTo>
                    <a:cubicBezTo>
                      <a:pt x="572" y="337"/>
                      <a:pt x="572" y="336"/>
                      <a:pt x="572" y="335"/>
                    </a:cubicBezTo>
                    <a:cubicBezTo>
                      <a:pt x="573" y="331"/>
                      <a:pt x="574" y="326"/>
                      <a:pt x="574" y="321"/>
                    </a:cubicBezTo>
                    <a:cubicBezTo>
                      <a:pt x="574" y="321"/>
                      <a:pt x="575" y="320"/>
                      <a:pt x="575" y="320"/>
                    </a:cubicBezTo>
                    <a:cubicBezTo>
                      <a:pt x="576" y="320"/>
                      <a:pt x="577" y="321"/>
                      <a:pt x="576" y="322"/>
                    </a:cubicBezTo>
                    <a:cubicBezTo>
                      <a:pt x="576" y="326"/>
                      <a:pt x="575" y="331"/>
                      <a:pt x="574" y="336"/>
                    </a:cubicBezTo>
                    <a:cubicBezTo>
                      <a:pt x="574" y="336"/>
                      <a:pt x="574" y="337"/>
                      <a:pt x="573" y="337"/>
                    </a:cubicBezTo>
                    <a:close/>
                    <a:moveTo>
                      <a:pt x="4" y="327"/>
                    </a:moveTo>
                    <a:cubicBezTo>
                      <a:pt x="3" y="327"/>
                      <a:pt x="3" y="326"/>
                      <a:pt x="3" y="326"/>
                    </a:cubicBezTo>
                    <a:cubicBezTo>
                      <a:pt x="2" y="321"/>
                      <a:pt x="1" y="316"/>
                      <a:pt x="1" y="312"/>
                    </a:cubicBezTo>
                    <a:cubicBezTo>
                      <a:pt x="1" y="311"/>
                      <a:pt x="1" y="310"/>
                      <a:pt x="2" y="310"/>
                    </a:cubicBezTo>
                    <a:cubicBezTo>
                      <a:pt x="3" y="310"/>
                      <a:pt x="3" y="311"/>
                      <a:pt x="3" y="311"/>
                    </a:cubicBezTo>
                    <a:cubicBezTo>
                      <a:pt x="4" y="316"/>
                      <a:pt x="4" y="321"/>
                      <a:pt x="5" y="326"/>
                    </a:cubicBezTo>
                    <a:cubicBezTo>
                      <a:pt x="5" y="326"/>
                      <a:pt x="5" y="327"/>
                      <a:pt x="4" y="327"/>
                    </a:cubicBezTo>
                    <a:cubicBezTo>
                      <a:pt x="4" y="327"/>
                      <a:pt x="4" y="327"/>
                      <a:pt x="4" y="327"/>
                    </a:cubicBezTo>
                    <a:close/>
                    <a:moveTo>
                      <a:pt x="576" y="313"/>
                    </a:moveTo>
                    <a:cubicBezTo>
                      <a:pt x="576" y="313"/>
                      <a:pt x="576" y="313"/>
                      <a:pt x="576" y="313"/>
                    </a:cubicBezTo>
                    <a:cubicBezTo>
                      <a:pt x="575" y="313"/>
                      <a:pt x="575" y="313"/>
                      <a:pt x="575" y="312"/>
                    </a:cubicBezTo>
                    <a:cubicBezTo>
                      <a:pt x="575" y="307"/>
                      <a:pt x="576" y="302"/>
                      <a:pt x="576" y="298"/>
                    </a:cubicBezTo>
                    <a:cubicBezTo>
                      <a:pt x="576" y="297"/>
                      <a:pt x="576" y="297"/>
                      <a:pt x="577" y="297"/>
                    </a:cubicBezTo>
                    <a:cubicBezTo>
                      <a:pt x="578" y="297"/>
                      <a:pt x="578" y="297"/>
                      <a:pt x="578" y="298"/>
                    </a:cubicBezTo>
                    <a:cubicBezTo>
                      <a:pt x="578" y="303"/>
                      <a:pt x="578" y="307"/>
                      <a:pt x="577" y="312"/>
                    </a:cubicBezTo>
                    <a:cubicBezTo>
                      <a:pt x="577" y="313"/>
                      <a:pt x="577" y="313"/>
                      <a:pt x="576" y="313"/>
                    </a:cubicBezTo>
                    <a:close/>
                    <a:moveTo>
                      <a:pt x="2" y="303"/>
                    </a:moveTo>
                    <a:cubicBezTo>
                      <a:pt x="1" y="303"/>
                      <a:pt x="0" y="303"/>
                      <a:pt x="0" y="302"/>
                    </a:cubicBezTo>
                    <a:cubicBezTo>
                      <a:pt x="0" y="297"/>
                      <a:pt x="0" y="293"/>
                      <a:pt x="0" y="288"/>
                    </a:cubicBezTo>
                    <a:cubicBezTo>
                      <a:pt x="0" y="287"/>
                      <a:pt x="1" y="287"/>
                      <a:pt x="1" y="287"/>
                    </a:cubicBezTo>
                    <a:cubicBezTo>
                      <a:pt x="2" y="287"/>
                      <a:pt x="2" y="287"/>
                      <a:pt x="2" y="288"/>
                    </a:cubicBezTo>
                    <a:cubicBezTo>
                      <a:pt x="2" y="288"/>
                      <a:pt x="2" y="288"/>
                      <a:pt x="2" y="288"/>
                    </a:cubicBezTo>
                    <a:cubicBezTo>
                      <a:pt x="2" y="293"/>
                      <a:pt x="3" y="297"/>
                      <a:pt x="3" y="302"/>
                    </a:cubicBezTo>
                    <a:cubicBezTo>
                      <a:pt x="3" y="303"/>
                      <a:pt x="2" y="303"/>
                      <a:pt x="2" y="303"/>
                    </a:cubicBezTo>
                    <a:cubicBezTo>
                      <a:pt x="2" y="303"/>
                      <a:pt x="2" y="303"/>
                      <a:pt x="2" y="303"/>
                    </a:cubicBezTo>
                    <a:close/>
                    <a:moveTo>
                      <a:pt x="577" y="289"/>
                    </a:moveTo>
                    <a:cubicBezTo>
                      <a:pt x="577" y="289"/>
                      <a:pt x="576" y="289"/>
                      <a:pt x="576" y="288"/>
                    </a:cubicBezTo>
                    <a:cubicBezTo>
                      <a:pt x="576" y="288"/>
                      <a:pt x="576" y="288"/>
                      <a:pt x="576" y="288"/>
                    </a:cubicBezTo>
                    <a:cubicBezTo>
                      <a:pt x="576" y="283"/>
                      <a:pt x="576" y="279"/>
                      <a:pt x="576" y="274"/>
                    </a:cubicBezTo>
                    <a:cubicBezTo>
                      <a:pt x="576" y="273"/>
                      <a:pt x="576" y="273"/>
                      <a:pt x="577" y="273"/>
                    </a:cubicBezTo>
                    <a:cubicBezTo>
                      <a:pt x="577" y="273"/>
                      <a:pt x="578" y="273"/>
                      <a:pt x="578" y="274"/>
                    </a:cubicBezTo>
                    <a:cubicBezTo>
                      <a:pt x="578" y="279"/>
                      <a:pt x="578" y="283"/>
                      <a:pt x="578" y="288"/>
                    </a:cubicBezTo>
                    <a:cubicBezTo>
                      <a:pt x="578" y="288"/>
                      <a:pt x="578" y="288"/>
                      <a:pt x="578" y="288"/>
                    </a:cubicBezTo>
                    <a:cubicBezTo>
                      <a:pt x="578" y="289"/>
                      <a:pt x="578" y="289"/>
                      <a:pt x="577" y="289"/>
                    </a:cubicBezTo>
                    <a:close/>
                    <a:moveTo>
                      <a:pt x="1" y="280"/>
                    </a:moveTo>
                    <a:cubicBezTo>
                      <a:pt x="1" y="280"/>
                      <a:pt x="1" y="280"/>
                      <a:pt x="1" y="280"/>
                    </a:cubicBezTo>
                    <a:cubicBezTo>
                      <a:pt x="1" y="280"/>
                      <a:pt x="0" y="279"/>
                      <a:pt x="0" y="278"/>
                    </a:cubicBezTo>
                    <a:cubicBezTo>
                      <a:pt x="0" y="274"/>
                      <a:pt x="1" y="269"/>
                      <a:pt x="1" y="264"/>
                    </a:cubicBezTo>
                    <a:cubicBezTo>
                      <a:pt x="1" y="263"/>
                      <a:pt x="2" y="263"/>
                      <a:pt x="2" y="263"/>
                    </a:cubicBezTo>
                    <a:cubicBezTo>
                      <a:pt x="3" y="263"/>
                      <a:pt x="3" y="264"/>
                      <a:pt x="3" y="264"/>
                    </a:cubicBezTo>
                    <a:cubicBezTo>
                      <a:pt x="3" y="269"/>
                      <a:pt x="3" y="274"/>
                      <a:pt x="3" y="278"/>
                    </a:cubicBezTo>
                    <a:cubicBezTo>
                      <a:pt x="3" y="279"/>
                      <a:pt x="2" y="280"/>
                      <a:pt x="1" y="280"/>
                    </a:cubicBezTo>
                    <a:close/>
                    <a:moveTo>
                      <a:pt x="576" y="266"/>
                    </a:moveTo>
                    <a:cubicBezTo>
                      <a:pt x="576" y="266"/>
                      <a:pt x="575" y="265"/>
                      <a:pt x="575" y="265"/>
                    </a:cubicBezTo>
                    <a:cubicBezTo>
                      <a:pt x="575" y="260"/>
                      <a:pt x="574" y="255"/>
                      <a:pt x="574" y="251"/>
                    </a:cubicBezTo>
                    <a:cubicBezTo>
                      <a:pt x="574" y="250"/>
                      <a:pt x="574" y="249"/>
                      <a:pt x="575" y="249"/>
                    </a:cubicBezTo>
                    <a:cubicBezTo>
                      <a:pt x="575" y="249"/>
                      <a:pt x="576" y="250"/>
                      <a:pt x="576" y="250"/>
                    </a:cubicBezTo>
                    <a:cubicBezTo>
                      <a:pt x="577" y="255"/>
                      <a:pt x="577" y="260"/>
                      <a:pt x="577" y="264"/>
                    </a:cubicBezTo>
                    <a:cubicBezTo>
                      <a:pt x="578" y="265"/>
                      <a:pt x="577" y="266"/>
                      <a:pt x="576" y="266"/>
                    </a:cubicBezTo>
                    <a:cubicBezTo>
                      <a:pt x="576" y="266"/>
                      <a:pt x="576" y="266"/>
                      <a:pt x="576" y="266"/>
                    </a:cubicBezTo>
                    <a:close/>
                    <a:moveTo>
                      <a:pt x="3" y="256"/>
                    </a:moveTo>
                    <a:cubicBezTo>
                      <a:pt x="3" y="256"/>
                      <a:pt x="3" y="256"/>
                      <a:pt x="3" y="256"/>
                    </a:cubicBezTo>
                    <a:cubicBezTo>
                      <a:pt x="2" y="256"/>
                      <a:pt x="2" y="255"/>
                      <a:pt x="2" y="255"/>
                    </a:cubicBezTo>
                    <a:cubicBezTo>
                      <a:pt x="2" y="250"/>
                      <a:pt x="3" y="245"/>
                      <a:pt x="4" y="240"/>
                    </a:cubicBezTo>
                    <a:cubicBezTo>
                      <a:pt x="4" y="240"/>
                      <a:pt x="5" y="239"/>
                      <a:pt x="5" y="239"/>
                    </a:cubicBezTo>
                    <a:cubicBezTo>
                      <a:pt x="6" y="239"/>
                      <a:pt x="6" y="240"/>
                      <a:pt x="6" y="241"/>
                    </a:cubicBezTo>
                    <a:cubicBezTo>
                      <a:pt x="6" y="245"/>
                      <a:pt x="5" y="250"/>
                      <a:pt x="4" y="255"/>
                    </a:cubicBezTo>
                    <a:cubicBezTo>
                      <a:pt x="4" y="255"/>
                      <a:pt x="4" y="256"/>
                      <a:pt x="3" y="256"/>
                    </a:cubicBezTo>
                    <a:close/>
                    <a:moveTo>
                      <a:pt x="573" y="242"/>
                    </a:moveTo>
                    <a:cubicBezTo>
                      <a:pt x="573" y="242"/>
                      <a:pt x="572" y="242"/>
                      <a:pt x="572" y="241"/>
                    </a:cubicBezTo>
                    <a:cubicBezTo>
                      <a:pt x="571" y="237"/>
                      <a:pt x="571" y="232"/>
                      <a:pt x="570" y="227"/>
                    </a:cubicBezTo>
                    <a:cubicBezTo>
                      <a:pt x="569" y="227"/>
                      <a:pt x="570" y="226"/>
                      <a:pt x="570" y="226"/>
                    </a:cubicBezTo>
                    <a:cubicBezTo>
                      <a:pt x="571" y="226"/>
                      <a:pt x="572" y="226"/>
                      <a:pt x="572" y="227"/>
                    </a:cubicBezTo>
                    <a:cubicBezTo>
                      <a:pt x="573" y="231"/>
                      <a:pt x="574" y="236"/>
                      <a:pt x="575" y="241"/>
                    </a:cubicBezTo>
                    <a:cubicBezTo>
                      <a:pt x="575" y="241"/>
                      <a:pt x="574" y="242"/>
                      <a:pt x="574" y="242"/>
                    </a:cubicBezTo>
                    <a:cubicBezTo>
                      <a:pt x="574" y="242"/>
                      <a:pt x="573" y="242"/>
                      <a:pt x="573" y="242"/>
                    </a:cubicBezTo>
                    <a:close/>
                    <a:moveTo>
                      <a:pt x="7" y="232"/>
                    </a:moveTo>
                    <a:cubicBezTo>
                      <a:pt x="7" y="232"/>
                      <a:pt x="7" y="232"/>
                      <a:pt x="7" y="232"/>
                    </a:cubicBezTo>
                    <a:cubicBezTo>
                      <a:pt x="6" y="232"/>
                      <a:pt x="6" y="232"/>
                      <a:pt x="6" y="231"/>
                    </a:cubicBezTo>
                    <a:cubicBezTo>
                      <a:pt x="7" y="226"/>
                      <a:pt x="8" y="222"/>
                      <a:pt x="9" y="217"/>
                    </a:cubicBezTo>
                    <a:cubicBezTo>
                      <a:pt x="9" y="216"/>
                      <a:pt x="10" y="216"/>
                      <a:pt x="10" y="216"/>
                    </a:cubicBezTo>
                    <a:cubicBezTo>
                      <a:pt x="11" y="216"/>
                      <a:pt x="11" y="217"/>
                      <a:pt x="11" y="218"/>
                    </a:cubicBezTo>
                    <a:cubicBezTo>
                      <a:pt x="10" y="222"/>
                      <a:pt x="9" y="227"/>
                      <a:pt x="8" y="231"/>
                    </a:cubicBezTo>
                    <a:cubicBezTo>
                      <a:pt x="8" y="232"/>
                      <a:pt x="7" y="232"/>
                      <a:pt x="7" y="232"/>
                    </a:cubicBezTo>
                    <a:close/>
                    <a:moveTo>
                      <a:pt x="569" y="219"/>
                    </a:moveTo>
                    <a:cubicBezTo>
                      <a:pt x="568" y="219"/>
                      <a:pt x="568" y="219"/>
                      <a:pt x="567" y="218"/>
                    </a:cubicBezTo>
                    <a:cubicBezTo>
                      <a:pt x="566" y="214"/>
                      <a:pt x="565" y="209"/>
                      <a:pt x="564" y="204"/>
                    </a:cubicBezTo>
                    <a:cubicBezTo>
                      <a:pt x="563" y="204"/>
                      <a:pt x="564" y="203"/>
                      <a:pt x="564" y="203"/>
                    </a:cubicBezTo>
                    <a:cubicBezTo>
                      <a:pt x="565" y="203"/>
                      <a:pt x="566" y="203"/>
                      <a:pt x="566" y="204"/>
                    </a:cubicBezTo>
                    <a:cubicBezTo>
                      <a:pt x="567" y="208"/>
                      <a:pt x="569" y="213"/>
                      <a:pt x="570" y="217"/>
                    </a:cubicBezTo>
                    <a:cubicBezTo>
                      <a:pt x="570" y="218"/>
                      <a:pt x="569" y="219"/>
                      <a:pt x="569" y="219"/>
                    </a:cubicBezTo>
                    <a:cubicBezTo>
                      <a:pt x="569" y="219"/>
                      <a:pt x="569" y="219"/>
                      <a:pt x="569" y="219"/>
                    </a:cubicBezTo>
                    <a:close/>
                    <a:moveTo>
                      <a:pt x="13" y="209"/>
                    </a:moveTo>
                    <a:cubicBezTo>
                      <a:pt x="12" y="209"/>
                      <a:pt x="12" y="209"/>
                      <a:pt x="12" y="209"/>
                    </a:cubicBezTo>
                    <a:cubicBezTo>
                      <a:pt x="12" y="209"/>
                      <a:pt x="11" y="208"/>
                      <a:pt x="11" y="208"/>
                    </a:cubicBezTo>
                    <a:cubicBezTo>
                      <a:pt x="13" y="203"/>
                      <a:pt x="14" y="199"/>
                      <a:pt x="16" y="194"/>
                    </a:cubicBezTo>
                    <a:cubicBezTo>
                      <a:pt x="16" y="194"/>
                      <a:pt x="17" y="193"/>
                      <a:pt x="17" y="193"/>
                    </a:cubicBezTo>
                    <a:cubicBezTo>
                      <a:pt x="18" y="194"/>
                      <a:pt x="18" y="194"/>
                      <a:pt x="18" y="195"/>
                    </a:cubicBezTo>
                    <a:cubicBezTo>
                      <a:pt x="16" y="199"/>
                      <a:pt x="15" y="204"/>
                      <a:pt x="14" y="209"/>
                    </a:cubicBezTo>
                    <a:cubicBezTo>
                      <a:pt x="14" y="209"/>
                      <a:pt x="13" y="209"/>
                      <a:pt x="13" y="209"/>
                    </a:cubicBezTo>
                    <a:close/>
                    <a:moveTo>
                      <a:pt x="562" y="196"/>
                    </a:moveTo>
                    <a:cubicBezTo>
                      <a:pt x="561" y="196"/>
                      <a:pt x="561" y="196"/>
                      <a:pt x="561" y="195"/>
                    </a:cubicBezTo>
                    <a:cubicBezTo>
                      <a:pt x="559" y="191"/>
                      <a:pt x="557" y="187"/>
                      <a:pt x="556" y="182"/>
                    </a:cubicBezTo>
                    <a:cubicBezTo>
                      <a:pt x="555" y="181"/>
                      <a:pt x="556" y="181"/>
                      <a:pt x="556" y="181"/>
                    </a:cubicBezTo>
                    <a:cubicBezTo>
                      <a:pt x="557" y="180"/>
                      <a:pt x="558" y="181"/>
                      <a:pt x="558" y="181"/>
                    </a:cubicBezTo>
                    <a:cubicBezTo>
                      <a:pt x="560" y="186"/>
                      <a:pt x="561" y="190"/>
                      <a:pt x="563" y="195"/>
                    </a:cubicBezTo>
                    <a:cubicBezTo>
                      <a:pt x="563" y="195"/>
                      <a:pt x="563" y="196"/>
                      <a:pt x="562" y="196"/>
                    </a:cubicBezTo>
                    <a:cubicBezTo>
                      <a:pt x="562" y="196"/>
                      <a:pt x="562" y="196"/>
                      <a:pt x="562" y="196"/>
                    </a:cubicBezTo>
                    <a:close/>
                    <a:moveTo>
                      <a:pt x="20" y="187"/>
                    </a:moveTo>
                    <a:cubicBezTo>
                      <a:pt x="20" y="187"/>
                      <a:pt x="20" y="187"/>
                      <a:pt x="20" y="187"/>
                    </a:cubicBezTo>
                    <a:cubicBezTo>
                      <a:pt x="19" y="187"/>
                      <a:pt x="19" y="186"/>
                      <a:pt x="19" y="185"/>
                    </a:cubicBezTo>
                    <a:cubicBezTo>
                      <a:pt x="21" y="181"/>
                      <a:pt x="23" y="176"/>
                      <a:pt x="24" y="172"/>
                    </a:cubicBezTo>
                    <a:cubicBezTo>
                      <a:pt x="25" y="171"/>
                      <a:pt x="25" y="171"/>
                      <a:pt x="26" y="171"/>
                    </a:cubicBezTo>
                    <a:cubicBezTo>
                      <a:pt x="27" y="172"/>
                      <a:pt x="27" y="172"/>
                      <a:pt x="27" y="173"/>
                    </a:cubicBezTo>
                    <a:cubicBezTo>
                      <a:pt x="25" y="177"/>
                      <a:pt x="23" y="182"/>
                      <a:pt x="21" y="186"/>
                    </a:cubicBezTo>
                    <a:cubicBezTo>
                      <a:pt x="21" y="187"/>
                      <a:pt x="21" y="187"/>
                      <a:pt x="20" y="187"/>
                    </a:cubicBezTo>
                    <a:close/>
                    <a:moveTo>
                      <a:pt x="553" y="174"/>
                    </a:moveTo>
                    <a:cubicBezTo>
                      <a:pt x="553" y="174"/>
                      <a:pt x="552" y="174"/>
                      <a:pt x="552" y="173"/>
                    </a:cubicBezTo>
                    <a:cubicBezTo>
                      <a:pt x="550" y="169"/>
                      <a:pt x="548" y="165"/>
                      <a:pt x="546" y="161"/>
                    </a:cubicBezTo>
                    <a:cubicBezTo>
                      <a:pt x="546" y="160"/>
                      <a:pt x="546" y="159"/>
                      <a:pt x="546" y="159"/>
                    </a:cubicBezTo>
                    <a:cubicBezTo>
                      <a:pt x="547" y="159"/>
                      <a:pt x="548" y="159"/>
                      <a:pt x="548" y="159"/>
                    </a:cubicBezTo>
                    <a:cubicBezTo>
                      <a:pt x="550" y="164"/>
                      <a:pt x="552" y="168"/>
                      <a:pt x="554" y="172"/>
                    </a:cubicBezTo>
                    <a:cubicBezTo>
                      <a:pt x="554" y="173"/>
                      <a:pt x="554" y="174"/>
                      <a:pt x="553" y="174"/>
                    </a:cubicBezTo>
                    <a:cubicBezTo>
                      <a:pt x="553" y="174"/>
                      <a:pt x="553" y="174"/>
                      <a:pt x="553" y="174"/>
                    </a:cubicBezTo>
                    <a:close/>
                    <a:moveTo>
                      <a:pt x="30" y="165"/>
                    </a:moveTo>
                    <a:cubicBezTo>
                      <a:pt x="29" y="165"/>
                      <a:pt x="29" y="165"/>
                      <a:pt x="29" y="165"/>
                    </a:cubicBezTo>
                    <a:cubicBezTo>
                      <a:pt x="28" y="165"/>
                      <a:pt x="28" y="164"/>
                      <a:pt x="28" y="163"/>
                    </a:cubicBezTo>
                    <a:cubicBezTo>
                      <a:pt x="31" y="159"/>
                      <a:pt x="33" y="155"/>
                      <a:pt x="35" y="151"/>
                    </a:cubicBezTo>
                    <a:cubicBezTo>
                      <a:pt x="35" y="150"/>
                      <a:pt x="36" y="150"/>
                      <a:pt x="37" y="150"/>
                    </a:cubicBezTo>
                    <a:cubicBezTo>
                      <a:pt x="37" y="151"/>
                      <a:pt x="37" y="151"/>
                      <a:pt x="37" y="152"/>
                    </a:cubicBezTo>
                    <a:cubicBezTo>
                      <a:pt x="35" y="156"/>
                      <a:pt x="33" y="160"/>
                      <a:pt x="31" y="164"/>
                    </a:cubicBezTo>
                    <a:cubicBezTo>
                      <a:pt x="30" y="165"/>
                      <a:pt x="30" y="165"/>
                      <a:pt x="30" y="165"/>
                    </a:cubicBezTo>
                    <a:close/>
                    <a:moveTo>
                      <a:pt x="543" y="153"/>
                    </a:moveTo>
                    <a:cubicBezTo>
                      <a:pt x="542" y="153"/>
                      <a:pt x="542" y="153"/>
                      <a:pt x="541" y="152"/>
                    </a:cubicBezTo>
                    <a:cubicBezTo>
                      <a:pt x="539" y="148"/>
                      <a:pt x="537" y="144"/>
                      <a:pt x="534" y="140"/>
                    </a:cubicBezTo>
                    <a:cubicBezTo>
                      <a:pt x="534" y="139"/>
                      <a:pt x="534" y="139"/>
                      <a:pt x="535" y="138"/>
                    </a:cubicBezTo>
                    <a:cubicBezTo>
                      <a:pt x="535" y="138"/>
                      <a:pt x="536" y="138"/>
                      <a:pt x="536" y="139"/>
                    </a:cubicBezTo>
                    <a:cubicBezTo>
                      <a:pt x="539" y="143"/>
                      <a:pt x="541" y="147"/>
                      <a:pt x="544" y="151"/>
                    </a:cubicBezTo>
                    <a:cubicBezTo>
                      <a:pt x="544" y="152"/>
                      <a:pt x="544" y="152"/>
                      <a:pt x="543" y="153"/>
                    </a:cubicBezTo>
                    <a:cubicBezTo>
                      <a:pt x="543" y="153"/>
                      <a:pt x="543" y="153"/>
                      <a:pt x="543" y="153"/>
                    </a:cubicBezTo>
                    <a:close/>
                    <a:moveTo>
                      <a:pt x="41" y="144"/>
                    </a:moveTo>
                    <a:cubicBezTo>
                      <a:pt x="41" y="144"/>
                      <a:pt x="40" y="144"/>
                      <a:pt x="40" y="144"/>
                    </a:cubicBezTo>
                    <a:cubicBezTo>
                      <a:pt x="40" y="144"/>
                      <a:pt x="39" y="143"/>
                      <a:pt x="40" y="142"/>
                    </a:cubicBezTo>
                    <a:cubicBezTo>
                      <a:pt x="42" y="138"/>
                      <a:pt x="45" y="134"/>
                      <a:pt x="47" y="130"/>
                    </a:cubicBezTo>
                    <a:cubicBezTo>
                      <a:pt x="48" y="130"/>
                      <a:pt x="48" y="130"/>
                      <a:pt x="49" y="130"/>
                    </a:cubicBezTo>
                    <a:cubicBezTo>
                      <a:pt x="49" y="130"/>
                      <a:pt x="50" y="131"/>
                      <a:pt x="49" y="132"/>
                    </a:cubicBezTo>
                    <a:cubicBezTo>
                      <a:pt x="47" y="136"/>
                      <a:pt x="44" y="140"/>
                      <a:pt x="42" y="144"/>
                    </a:cubicBezTo>
                    <a:cubicBezTo>
                      <a:pt x="42" y="144"/>
                      <a:pt x="41" y="144"/>
                      <a:pt x="41" y="144"/>
                    </a:cubicBezTo>
                    <a:close/>
                    <a:moveTo>
                      <a:pt x="530" y="132"/>
                    </a:moveTo>
                    <a:cubicBezTo>
                      <a:pt x="530" y="132"/>
                      <a:pt x="530" y="132"/>
                      <a:pt x="529" y="132"/>
                    </a:cubicBezTo>
                    <a:cubicBezTo>
                      <a:pt x="527" y="128"/>
                      <a:pt x="524" y="124"/>
                      <a:pt x="521" y="120"/>
                    </a:cubicBezTo>
                    <a:cubicBezTo>
                      <a:pt x="521" y="120"/>
                      <a:pt x="521" y="119"/>
                      <a:pt x="521" y="119"/>
                    </a:cubicBezTo>
                    <a:cubicBezTo>
                      <a:pt x="522" y="118"/>
                      <a:pt x="523" y="118"/>
                      <a:pt x="523" y="119"/>
                    </a:cubicBezTo>
                    <a:cubicBezTo>
                      <a:pt x="526" y="123"/>
                      <a:pt x="529" y="127"/>
                      <a:pt x="531" y="131"/>
                    </a:cubicBezTo>
                    <a:cubicBezTo>
                      <a:pt x="532" y="131"/>
                      <a:pt x="531" y="132"/>
                      <a:pt x="531" y="132"/>
                    </a:cubicBezTo>
                    <a:cubicBezTo>
                      <a:pt x="531" y="132"/>
                      <a:pt x="530" y="132"/>
                      <a:pt x="530" y="132"/>
                    </a:cubicBezTo>
                    <a:close/>
                    <a:moveTo>
                      <a:pt x="54" y="124"/>
                    </a:moveTo>
                    <a:cubicBezTo>
                      <a:pt x="53" y="124"/>
                      <a:pt x="53" y="124"/>
                      <a:pt x="53" y="124"/>
                    </a:cubicBezTo>
                    <a:cubicBezTo>
                      <a:pt x="52" y="124"/>
                      <a:pt x="52" y="123"/>
                      <a:pt x="53" y="122"/>
                    </a:cubicBezTo>
                    <a:cubicBezTo>
                      <a:pt x="55" y="119"/>
                      <a:pt x="58" y="115"/>
                      <a:pt x="61" y="111"/>
                    </a:cubicBezTo>
                    <a:cubicBezTo>
                      <a:pt x="62" y="110"/>
                      <a:pt x="62" y="110"/>
                      <a:pt x="63" y="111"/>
                    </a:cubicBezTo>
                    <a:cubicBezTo>
                      <a:pt x="63" y="111"/>
                      <a:pt x="63" y="112"/>
                      <a:pt x="63" y="112"/>
                    </a:cubicBezTo>
                    <a:cubicBezTo>
                      <a:pt x="60" y="116"/>
                      <a:pt x="57" y="120"/>
                      <a:pt x="55" y="124"/>
                    </a:cubicBezTo>
                    <a:cubicBezTo>
                      <a:pt x="54" y="124"/>
                      <a:pt x="54" y="124"/>
                      <a:pt x="54" y="124"/>
                    </a:cubicBezTo>
                    <a:close/>
                    <a:moveTo>
                      <a:pt x="516" y="113"/>
                    </a:moveTo>
                    <a:cubicBezTo>
                      <a:pt x="516" y="113"/>
                      <a:pt x="516" y="113"/>
                      <a:pt x="515" y="113"/>
                    </a:cubicBezTo>
                    <a:cubicBezTo>
                      <a:pt x="513" y="109"/>
                      <a:pt x="510" y="105"/>
                      <a:pt x="506" y="102"/>
                    </a:cubicBezTo>
                    <a:cubicBezTo>
                      <a:pt x="506" y="101"/>
                      <a:pt x="506" y="100"/>
                      <a:pt x="507" y="100"/>
                    </a:cubicBezTo>
                    <a:cubicBezTo>
                      <a:pt x="507" y="100"/>
                      <a:pt x="508" y="100"/>
                      <a:pt x="508" y="100"/>
                    </a:cubicBezTo>
                    <a:cubicBezTo>
                      <a:pt x="511" y="104"/>
                      <a:pt x="514" y="107"/>
                      <a:pt x="517" y="111"/>
                    </a:cubicBezTo>
                    <a:cubicBezTo>
                      <a:pt x="518" y="112"/>
                      <a:pt x="518" y="112"/>
                      <a:pt x="517" y="113"/>
                    </a:cubicBezTo>
                    <a:cubicBezTo>
                      <a:pt x="517" y="113"/>
                      <a:pt x="517" y="113"/>
                      <a:pt x="516" y="113"/>
                    </a:cubicBezTo>
                    <a:close/>
                    <a:moveTo>
                      <a:pt x="68" y="106"/>
                    </a:moveTo>
                    <a:cubicBezTo>
                      <a:pt x="68" y="106"/>
                      <a:pt x="68" y="105"/>
                      <a:pt x="67" y="105"/>
                    </a:cubicBezTo>
                    <a:cubicBezTo>
                      <a:pt x="67" y="105"/>
                      <a:pt x="67" y="104"/>
                      <a:pt x="67" y="104"/>
                    </a:cubicBezTo>
                    <a:cubicBezTo>
                      <a:pt x="70" y="100"/>
                      <a:pt x="73" y="96"/>
                      <a:pt x="77" y="93"/>
                    </a:cubicBezTo>
                    <a:cubicBezTo>
                      <a:pt x="77" y="92"/>
                      <a:pt x="78" y="92"/>
                      <a:pt x="78" y="93"/>
                    </a:cubicBezTo>
                    <a:cubicBezTo>
                      <a:pt x="79" y="93"/>
                      <a:pt x="79" y="94"/>
                      <a:pt x="78" y="95"/>
                    </a:cubicBezTo>
                    <a:cubicBezTo>
                      <a:pt x="75" y="98"/>
                      <a:pt x="72" y="102"/>
                      <a:pt x="69" y="105"/>
                    </a:cubicBezTo>
                    <a:cubicBezTo>
                      <a:pt x="69" y="105"/>
                      <a:pt x="68" y="106"/>
                      <a:pt x="68" y="106"/>
                    </a:cubicBezTo>
                    <a:close/>
                    <a:moveTo>
                      <a:pt x="501" y="95"/>
                    </a:moveTo>
                    <a:cubicBezTo>
                      <a:pt x="501" y="95"/>
                      <a:pt x="500" y="95"/>
                      <a:pt x="500" y="95"/>
                    </a:cubicBezTo>
                    <a:cubicBezTo>
                      <a:pt x="497" y="91"/>
                      <a:pt x="494" y="88"/>
                      <a:pt x="490" y="84"/>
                    </a:cubicBezTo>
                    <a:cubicBezTo>
                      <a:pt x="490" y="84"/>
                      <a:pt x="490" y="83"/>
                      <a:pt x="490" y="83"/>
                    </a:cubicBezTo>
                    <a:cubicBezTo>
                      <a:pt x="491" y="82"/>
                      <a:pt x="491" y="82"/>
                      <a:pt x="492" y="83"/>
                    </a:cubicBezTo>
                    <a:cubicBezTo>
                      <a:pt x="495" y="86"/>
                      <a:pt x="499" y="90"/>
                      <a:pt x="502" y="93"/>
                    </a:cubicBezTo>
                    <a:cubicBezTo>
                      <a:pt x="502" y="93"/>
                      <a:pt x="502" y="94"/>
                      <a:pt x="502" y="95"/>
                    </a:cubicBezTo>
                    <a:cubicBezTo>
                      <a:pt x="502" y="95"/>
                      <a:pt x="501" y="95"/>
                      <a:pt x="501" y="95"/>
                    </a:cubicBezTo>
                    <a:close/>
                    <a:moveTo>
                      <a:pt x="84" y="88"/>
                    </a:moveTo>
                    <a:cubicBezTo>
                      <a:pt x="84" y="88"/>
                      <a:pt x="84" y="88"/>
                      <a:pt x="83" y="88"/>
                    </a:cubicBezTo>
                    <a:cubicBezTo>
                      <a:pt x="83" y="87"/>
                      <a:pt x="83" y="86"/>
                      <a:pt x="83" y="86"/>
                    </a:cubicBezTo>
                    <a:cubicBezTo>
                      <a:pt x="87" y="83"/>
                      <a:pt x="90" y="79"/>
                      <a:pt x="94" y="76"/>
                    </a:cubicBezTo>
                    <a:cubicBezTo>
                      <a:pt x="94" y="76"/>
                      <a:pt x="95" y="76"/>
                      <a:pt x="95" y="76"/>
                    </a:cubicBezTo>
                    <a:cubicBezTo>
                      <a:pt x="96" y="77"/>
                      <a:pt x="96" y="77"/>
                      <a:pt x="95" y="78"/>
                    </a:cubicBezTo>
                    <a:cubicBezTo>
                      <a:pt x="92" y="81"/>
                      <a:pt x="88" y="84"/>
                      <a:pt x="85" y="88"/>
                    </a:cubicBezTo>
                    <a:cubicBezTo>
                      <a:pt x="85" y="88"/>
                      <a:pt x="84" y="88"/>
                      <a:pt x="84" y="88"/>
                    </a:cubicBezTo>
                    <a:close/>
                    <a:moveTo>
                      <a:pt x="484" y="78"/>
                    </a:moveTo>
                    <a:cubicBezTo>
                      <a:pt x="484" y="78"/>
                      <a:pt x="484" y="78"/>
                      <a:pt x="483" y="78"/>
                    </a:cubicBezTo>
                    <a:cubicBezTo>
                      <a:pt x="480" y="75"/>
                      <a:pt x="476" y="72"/>
                      <a:pt x="473" y="69"/>
                    </a:cubicBezTo>
                    <a:cubicBezTo>
                      <a:pt x="472" y="68"/>
                      <a:pt x="472" y="67"/>
                      <a:pt x="473" y="67"/>
                    </a:cubicBezTo>
                    <a:cubicBezTo>
                      <a:pt x="473" y="66"/>
                      <a:pt x="474" y="66"/>
                      <a:pt x="474" y="67"/>
                    </a:cubicBezTo>
                    <a:cubicBezTo>
                      <a:pt x="478" y="70"/>
                      <a:pt x="481" y="73"/>
                      <a:pt x="485" y="76"/>
                    </a:cubicBezTo>
                    <a:cubicBezTo>
                      <a:pt x="485" y="77"/>
                      <a:pt x="485" y="77"/>
                      <a:pt x="485" y="78"/>
                    </a:cubicBezTo>
                    <a:cubicBezTo>
                      <a:pt x="485" y="78"/>
                      <a:pt x="484" y="78"/>
                      <a:pt x="484" y="78"/>
                    </a:cubicBezTo>
                    <a:close/>
                    <a:moveTo>
                      <a:pt x="102" y="72"/>
                    </a:moveTo>
                    <a:cubicBezTo>
                      <a:pt x="101" y="72"/>
                      <a:pt x="101" y="72"/>
                      <a:pt x="101" y="71"/>
                    </a:cubicBezTo>
                    <a:cubicBezTo>
                      <a:pt x="100" y="71"/>
                      <a:pt x="100" y="70"/>
                      <a:pt x="101" y="70"/>
                    </a:cubicBezTo>
                    <a:cubicBezTo>
                      <a:pt x="104" y="67"/>
                      <a:pt x="108" y="64"/>
                      <a:pt x="112" y="61"/>
                    </a:cubicBezTo>
                    <a:cubicBezTo>
                      <a:pt x="112" y="60"/>
                      <a:pt x="113" y="60"/>
                      <a:pt x="113" y="61"/>
                    </a:cubicBezTo>
                    <a:cubicBezTo>
                      <a:pt x="114" y="61"/>
                      <a:pt x="114" y="62"/>
                      <a:pt x="113" y="63"/>
                    </a:cubicBezTo>
                    <a:cubicBezTo>
                      <a:pt x="110" y="65"/>
                      <a:pt x="106" y="69"/>
                      <a:pt x="102" y="72"/>
                    </a:cubicBezTo>
                    <a:cubicBezTo>
                      <a:pt x="102" y="72"/>
                      <a:pt x="102" y="72"/>
                      <a:pt x="102" y="72"/>
                    </a:cubicBezTo>
                    <a:close/>
                    <a:moveTo>
                      <a:pt x="466" y="63"/>
                    </a:moveTo>
                    <a:cubicBezTo>
                      <a:pt x="466" y="63"/>
                      <a:pt x="466" y="63"/>
                      <a:pt x="465" y="63"/>
                    </a:cubicBezTo>
                    <a:cubicBezTo>
                      <a:pt x="462" y="60"/>
                      <a:pt x="458" y="57"/>
                      <a:pt x="454" y="54"/>
                    </a:cubicBezTo>
                    <a:cubicBezTo>
                      <a:pt x="453" y="54"/>
                      <a:pt x="453" y="53"/>
                      <a:pt x="454" y="53"/>
                    </a:cubicBezTo>
                    <a:cubicBezTo>
                      <a:pt x="454" y="52"/>
                      <a:pt x="455" y="52"/>
                      <a:pt x="455" y="52"/>
                    </a:cubicBezTo>
                    <a:cubicBezTo>
                      <a:pt x="459" y="55"/>
                      <a:pt x="463" y="58"/>
                      <a:pt x="467" y="61"/>
                    </a:cubicBezTo>
                    <a:cubicBezTo>
                      <a:pt x="467" y="61"/>
                      <a:pt x="467" y="62"/>
                      <a:pt x="467" y="63"/>
                    </a:cubicBezTo>
                    <a:cubicBezTo>
                      <a:pt x="467" y="63"/>
                      <a:pt x="466" y="63"/>
                      <a:pt x="466" y="63"/>
                    </a:cubicBezTo>
                    <a:close/>
                    <a:moveTo>
                      <a:pt x="120" y="57"/>
                    </a:moveTo>
                    <a:cubicBezTo>
                      <a:pt x="120" y="57"/>
                      <a:pt x="119" y="57"/>
                      <a:pt x="119" y="57"/>
                    </a:cubicBezTo>
                    <a:cubicBezTo>
                      <a:pt x="119" y="56"/>
                      <a:pt x="119" y="55"/>
                      <a:pt x="119" y="55"/>
                    </a:cubicBezTo>
                    <a:cubicBezTo>
                      <a:pt x="123" y="52"/>
                      <a:pt x="127" y="49"/>
                      <a:pt x="131" y="47"/>
                    </a:cubicBezTo>
                    <a:cubicBezTo>
                      <a:pt x="132" y="47"/>
                      <a:pt x="133" y="47"/>
                      <a:pt x="133" y="47"/>
                    </a:cubicBezTo>
                    <a:cubicBezTo>
                      <a:pt x="133" y="48"/>
                      <a:pt x="133" y="49"/>
                      <a:pt x="133" y="49"/>
                    </a:cubicBezTo>
                    <a:cubicBezTo>
                      <a:pt x="129" y="51"/>
                      <a:pt x="125" y="54"/>
                      <a:pt x="121" y="57"/>
                    </a:cubicBezTo>
                    <a:cubicBezTo>
                      <a:pt x="121" y="57"/>
                      <a:pt x="120" y="57"/>
                      <a:pt x="120" y="57"/>
                    </a:cubicBezTo>
                    <a:close/>
                    <a:moveTo>
                      <a:pt x="447" y="49"/>
                    </a:moveTo>
                    <a:cubicBezTo>
                      <a:pt x="446" y="49"/>
                      <a:pt x="446" y="49"/>
                      <a:pt x="446" y="49"/>
                    </a:cubicBezTo>
                    <a:cubicBezTo>
                      <a:pt x="442" y="46"/>
                      <a:pt x="438" y="44"/>
                      <a:pt x="434" y="42"/>
                    </a:cubicBezTo>
                    <a:cubicBezTo>
                      <a:pt x="433" y="41"/>
                      <a:pt x="433" y="41"/>
                      <a:pt x="434" y="40"/>
                    </a:cubicBezTo>
                    <a:cubicBezTo>
                      <a:pt x="434" y="39"/>
                      <a:pt x="435" y="39"/>
                      <a:pt x="435" y="40"/>
                    </a:cubicBezTo>
                    <a:cubicBezTo>
                      <a:pt x="439" y="42"/>
                      <a:pt x="443" y="44"/>
                      <a:pt x="447" y="47"/>
                    </a:cubicBezTo>
                    <a:cubicBezTo>
                      <a:pt x="448" y="47"/>
                      <a:pt x="448" y="48"/>
                      <a:pt x="448" y="49"/>
                    </a:cubicBezTo>
                    <a:cubicBezTo>
                      <a:pt x="447" y="49"/>
                      <a:pt x="447" y="49"/>
                      <a:pt x="447" y="49"/>
                    </a:cubicBezTo>
                    <a:close/>
                    <a:moveTo>
                      <a:pt x="140" y="44"/>
                    </a:moveTo>
                    <a:cubicBezTo>
                      <a:pt x="140" y="44"/>
                      <a:pt x="139" y="44"/>
                      <a:pt x="139" y="43"/>
                    </a:cubicBezTo>
                    <a:cubicBezTo>
                      <a:pt x="139" y="43"/>
                      <a:pt x="139" y="42"/>
                      <a:pt x="139" y="42"/>
                    </a:cubicBezTo>
                    <a:cubicBezTo>
                      <a:pt x="143" y="39"/>
                      <a:pt x="148" y="37"/>
                      <a:pt x="152" y="35"/>
                    </a:cubicBezTo>
                    <a:cubicBezTo>
                      <a:pt x="152" y="34"/>
                      <a:pt x="153" y="35"/>
                      <a:pt x="153" y="35"/>
                    </a:cubicBezTo>
                    <a:cubicBezTo>
                      <a:pt x="154" y="36"/>
                      <a:pt x="153" y="36"/>
                      <a:pt x="153" y="37"/>
                    </a:cubicBezTo>
                    <a:cubicBezTo>
                      <a:pt x="149" y="39"/>
                      <a:pt x="145" y="41"/>
                      <a:pt x="141" y="44"/>
                    </a:cubicBezTo>
                    <a:cubicBezTo>
                      <a:pt x="140" y="44"/>
                      <a:pt x="140" y="44"/>
                      <a:pt x="140" y="44"/>
                    </a:cubicBezTo>
                    <a:close/>
                    <a:moveTo>
                      <a:pt x="426" y="37"/>
                    </a:moveTo>
                    <a:cubicBezTo>
                      <a:pt x="426" y="37"/>
                      <a:pt x="426" y="37"/>
                      <a:pt x="426" y="37"/>
                    </a:cubicBezTo>
                    <a:cubicBezTo>
                      <a:pt x="422" y="35"/>
                      <a:pt x="417" y="33"/>
                      <a:pt x="413" y="30"/>
                    </a:cubicBezTo>
                    <a:cubicBezTo>
                      <a:pt x="413" y="30"/>
                      <a:pt x="412" y="30"/>
                      <a:pt x="413" y="29"/>
                    </a:cubicBezTo>
                    <a:cubicBezTo>
                      <a:pt x="413" y="28"/>
                      <a:pt x="414" y="28"/>
                      <a:pt x="414" y="28"/>
                    </a:cubicBezTo>
                    <a:cubicBezTo>
                      <a:pt x="418" y="30"/>
                      <a:pt x="423" y="33"/>
                      <a:pt x="427" y="35"/>
                    </a:cubicBezTo>
                    <a:cubicBezTo>
                      <a:pt x="427" y="35"/>
                      <a:pt x="428" y="36"/>
                      <a:pt x="427" y="36"/>
                    </a:cubicBezTo>
                    <a:cubicBezTo>
                      <a:pt x="427" y="37"/>
                      <a:pt x="427" y="37"/>
                      <a:pt x="426" y="37"/>
                    </a:cubicBezTo>
                    <a:close/>
                    <a:moveTo>
                      <a:pt x="161" y="33"/>
                    </a:moveTo>
                    <a:cubicBezTo>
                      <a:pt x="160" y="33"/>
                      <a:pt x="160" y="32"/>
                      <a:pt x="160" y="32"/>
                    </a:cubicBezTo>
                    <a:cubicBezTo>
                      <a:pt x="159" y="31"/>
                      <a:pt x="160" y="31"/>
                      <a:pt x="160" y="30"/>
                    </a:cubicBezTo>
                    <a:cubicBezTo>
                      <a:pt x="165" y="28"/>
                      <a:pt x="169" y="26"/>
                      <a:pt x="173" y="24"/>
                    </a:cubicBezTo>
                    <a:cubicBezTo>
                      <a:pt x="174" y="24"/>
                      <a:pt x="175" y="24"/>
                      <a:pt x="175" y="25"/>
                    </a:cubicBezTo>
                    <a:cubicBezTo>
                      <a:pt x="175" y="25"/>
                      <a:pt x="175" y="26"/>
                      <a:pt x="174" y="26"/>
                    </a:cubicBezTo>
                    <a:cubicBezTo>
                      <a:pt x="170" y="28"/>
                      <a:pt x="166" y="30"/>
                      <a:pt x="161" y="32"/>
                    </a:cubicBezTo>
                    <a:cubicBezTo>
                      <a:pt x="161" y="33"/>
                      <a:pt x="161" y="33"/>
                      <a:pt x="161" y="33"/>
                    </a:cubicBezTo>
                    <a:close/>
                    <a:moveTo>
                      <a:pt x="405" y="27"/>
                    </a:moveTo>
                    <a:cubicBezTo>
                      <a:pt x="405" y="27"/>
                      <a:pt x="405" y="27"/>
                      <a:pt x="405" y="27"/>
                    </a:cubicBezTo>
                    <a:cubicBezTo>
                      <a:pt x="400" y="25"/>
                      <a:pt x="396" y="23"/>
                      <a:pt x="391" y="21"/>
                    </a:cubicBezTo>
                    <a:cubicBezTo>
                      <a:pt x="391" y="21"/>
                      <a:pt x="391" y="20"/>
                      <a:pt x="391" y="20"/>
                    </a:cubicBezTo>
                    <a:cubicBezTo>
                      <a:pt x="391" y="19"/>
                      <a:pt x="392" y="19"/>
                      <a:pt x="392" y="19"/>
                    </a:cubicBezTo>
                    <a:cubicBezTo>
                      <a:pt x="397" y="21"/>
                      <a:pt x="401" y="22"/>
                      <a:pt x="406" y="24"/>
                    </a:cubicBezTo>
                    <a:cubicBezTo>
                      <a:pt x="406" y="25"/>
                      <a:pt x="406" y="25"/>
                      <a:pt x="406" y="26"/>
                    </a:cubicBezTo>
                    <a:cubicBezTo>
                      <a:pt x="406" y="26"/>
                      <a:pt x="406" y="27"/>
                      <a:pt x="405" y="27"/>
                    </a:cubicBezTo>
                    <a:close/>
                    <a:moveTo>
                      <a:pt x="183" y="23"/>
                    </a:moveTo>
                    <a:cubicBezTo>
                      <a:pt x="182" y="23"/>
                      <a:pt x="182" y="23"/>
                      <a:pt x="181" y="22"/>
                    </a:cubicBezTo>
                    <a:cubicBezTo>
                      <a:pt x="181" y="21"/>
                      <a:pt x="181" y="21"/>
                      <a:pt x="182" y="21"/>
                    </a:cubicBezTo>
                    <a:cubicBezTo>
                      <a:pt x="186" y="19"/>
                      <a:pt x="191" y="17"/>
                      <a:pt x="196" y="16"/>
                    </a:cubicBezTo>
                    <a:cubicBezTo>
                      <a:pt x="196" y="15"/>
                      <a:pt x="197" y="16"/>
                      <a:pt x="197" y="16"/>
                    </a:cubicBezTo>
                    <a:cubicBezTo>
                      <a:pt x="197" y="17"/>
                      <a:pt x="197" y="18"/>
                      <a:pt x="196" y="18"/>
                    </a:cubicBezTo>
                    <a:cubicBezTo>
                      <a:pt x="192" y="19"/>
                      <a:pt x="187" y="21"/>
                      <a:pt x="183" y="23"/>
                    </a:cubicBezTo>
                    <a:cubicBezTo>
                      <a:pt x="183" y="23"/>
                      <a:pt x="183" y="23"/>
                      <a:pt x="183" y="23"/>
                    </a:cubicBezTo>
                    <a:close/>
                    <a:moveTo>
                      <a:pt x="383" y="18"/>
                    </a:moveTo>
                    <a:cubicBezTo>
                      <a:pt x="383" y="18"/>
                      <a:pt x="383" y="18"/>
                      <a:pt x="383" y="18"/>
                    </a:cubicBezTo>
                    <a:cubicBezTo>
                      <a:pt x="378" y="16"/>
                      <a:pt x="374" y="15"/>
                      <a:pt x="369" y="14"/>
                    </a:cubicBezTo>
                    <a:cubicBezTo>
                      <a:pt x="368" y="14"/>
                      <a:pt x="368" y="13"/>
                      <a:pt x="368" y="12"/>
                    </a:cubicBezTo>
                    <a:cubicBezTo>
                      <a:pt x="368" y="12"/>
                      <a:pt x="369" y="11"/>
                      <a:pt x="370" y="11"/>
                    </a:cubicBezTo>
                    <a:cubicBezTo>
                      <a:pt x="374" y="13"/>
                      <a:pt x="379" y="14"/>
                      <a:pt x="383" y="16"/>
                    </a:cubicBezTo>
                    <a:cubicBezTo>
                      <a:pt x="384" y="16"/>
                      <a:pt x="384" y="17"/>
                      <a:pt x="384" y="17"/>
                    </a:cubicBezTo>
                    <a:cubicBezTo>
                      <a:pt x="384" y="18"/>
                      <a:pt x="383" y="18"/>
                      <a:pt x="383" y="18"/>
                    </a:cubicBezTo>
                    <a:close/>
                    <a:moveTo>
                      <a:pt x="205" y="15"/>
                    </a:moveTo>
                    <a:cubicBezTo>
                      <a:pt x="204" y="15"/>
                      <a:pt x="204" y="15"/>
                      <a:pt x="204" y="14"/>
                    </a:cubicBezTo>
                    <a:cubicBezTo>
                      <a:pt x="204" y="13"/>
                      <a:pt x="204" y="13"/>
                      <a:pt x="205" y="13"/>
                    </a:cubicBezTo>
                    <a:cubicBezTo>
                      <a:pt x="209" y="11"/>
                      <a:pt x="214" y="10"/>
                      <a:pt x="218" y="9"/>
                    </a:cubicBezTo>
                    <a:cubicBezTo>
                      <a:pt x="219" y="9"/>
                      <a:pt x="220" y="9"/>
                      <a:pt x="220" y="10"/>
                    </a:cubicBezTo>
                    <a:cubicBezTo>
                      <a:pt x="220" y="10"/>
                      <a:pt x="220" y="11"/>
                      <a:pt x="219" y="11"/>
                    </a:cubicBezTo>
                    <a:cubicBezTo>
                      <a:pt x="214" y="12"/>
                      <a:pt x="210" y="14"/>
                      <a:pt x="205" y="15"/>
                    </a:cubicBezTo>
                    <a:cubicBezTo>
                      <a:pt x="205" y="15"/>
                      <a:pt x="205" y="15"/>
                      <a:pt x="205" y="15"/>
                    </a:cubicBezTo>
                    <a:close/>
                    <a:moveTo>
                      <a:pt x="360" y="11"/>
                    </a:moveTo>
                    <a:cubicBezTo>
                      <a:pt x="360" y="11"/>
                      <a:pt x="360" y="11"/>
                      <a:pt x="360" y="11"/>
                    </a:cubicBezTo>
                    <a:cubicBezTo>
                      <a:pt x="355" y="10"/>
                      <a:pt x="351" y="9"/>
                      <a:pt x="346" y="8"/>
                    </a:cubicBezTo>
                    <a:cubicBezTo>
                      <a:pt x="345" y="8"/>
                      <a:pt x="345" y="7"/>
                      <a:pt x="345" y="7"/>
                    </a:cubicBezTo>
                    <a:cubicBezTo>
                      <a:pt x="345" y="6"/>
                      <a:pt x="346" y="6"/>
                      <a:pt x="347" y="6"/>
                    </a:cubicBezTo>
                    <a:cubicBezTo>
                      <a:pt x="351" y="7"/>
                      <a:pt x="356" y="8"/>
                      <a:pt x="361" y="9"/>
                    </a:cubicBezTo>
                    <a:cubicBezTo>
                      <a:pt x="361" y="9"/>
                      <a:pt x="362" y="10"/>
                      <a:pt x="361" y="10"/>
                    </a:cubicBezTo>
                    <a:cubicBezTo>
                      <a:pt x="361" y="11"/>
                      <a:pt x="361" y="11"/>
                      <a:pt x="360" y="11"/>
                    </a:cubicBezTo>
                    <a:close/>
                    <a:moveTo>
                      <a:pt x="228" y="9"/>
                    </a:moveTo>
                    <a:cubicBezTo>
                      <a:pt x="227" y="9"/>
                      <a:pt x="227" y="9"/>
                      <a:pt x="227" y="8"/>
                    </a:cubicBezTo>
                    <a:cubicBezTo>
                      <a:pt x="227" y="7"/>
                      <a:pt x="227" y="7"/>
                      <a:pt x="228" y="7"/>
                    </a:cubicBezTo>
                    <a:cubicBezTo>
                      <a:pt x="232" y="6"/>
                      <a:pt x="237" y="5"/>
                      <a:pt x="242" y="4"/>
                    </a:cubicBezTo>
                    <a:cubicBezTo>
                      <a:pt x="242" y="4"/>
                      <a:pt x="243" y="4"/>
                      <a:pt x="243" y="5"/>
                    </a:cubicBezTo>
                    <a:cubicBezTo>
                      <a:pt x="243" y="6"/>
                      <a:pt x="243" y="6"/>
                      <a:pt x="242" y="6"/>
                    </a:cubicBezTo>
                    <a:cubicBezTo>
                      <a:pt x="237" y="7"/>
                      <a:pt x="233" y="8"/>
                      <a:pt x="228" y="9"/>
                    </a:cubicBezTo>
                    <a:cubicBezTo>
                      <a:pt x="228" y="9"/>
                      <a:pt x="228" y="9"/>
                      <a:pt x="228" y="9"/>
                    </a:cubicBezTo>
                    <a:close/>
                    <a:moveTo>
                      <a:pt x="337" y="6"/>
                    </a:moveTo>
                    <a:cubicBezTo>
                      <a:pt x="337" y="6"/>
                      <a:pt x="337" y="6"/>
                      <a:pt x="337" y="6"/>
                    </a:cubicBezTo>
                    <a:cubicBezTo>
                      <a:pt x="332" y="6"/>
                      <a:pt x="327" y="5"/>
                      <a:pt x="323" y="4"/>
                    </a:cubicBezTo>
                    <a:cubicBezTo>
                      <a:pt x="322" y="4"/>
                      <a:pt x="322" y="4"/>
                      <a:pt x="322" y="3"/>
                    </a:cubicBezTo>
                    <a:cubicBezTo>
                      <a:pt x="322" y="2"/>
                      <a:pt x="322" y="2"/>
                      <a:pt x="323" y="2"/>
                    </a:cubicBezTo>
                    <a:cubicBezTo>
                      <a:pt x="328" y="3"/>
                      <a:pt x="333" y="3"/>
                      <a:pt x="337" y="4"/>
                    </a:cubicBezTo>
                    <a:cubicBezTo>
                      <a:pt x="338" y="4"/>
                      <a:pt x="338" y="5"/>
                      <a:pt x="338" y="5"/>
                    </a:cubicBezTo>
                    <a:cubicBezTo>
                      <a:pt x="338" y="6"/>
                      <a:pt x="338" y="6"/>
                      <a:pt x="337" y="6"/>
                    </a:cubicBezTo>
                    <a:close/>
                    <a:moveTo>
                      <a:pt x="251" y="5"/>
                    </a:moveTo>
                    <a:cubicBezTo>
                      <a:pt x="251" y="5"/>
                      <a:pt x="250" y="4"/>
                      <a:pt x="250" y="4"/>
                    </a:cubicBezTo>
                    <a:cubicBezTo>
                      <a:pt x="250" y="3"/>
                      <a:pt x="251" y="3"/>
                      <a:pt x="251" y="3"/>
                    </a:cubicBezTo>
                    <a:cubicBezTo>
                      <a:pt x="256" y="2"/>
                      <a:pt x="261" y="1"/>
                      <a:pt x="265" y="1"/>
                    </a:cubicBezTo>
                    <a:cubicBezTo>
                      <a:pt x="266" y="1"/>
                      <a:pt x="267" y="1"/>
                      <a:pt x="267" y="2"/>
                    </a:cubicBezTo>
                    <a:cubicBezTo>
                      <a:pt x="267" y="3"/>
                      <a:pt x="266" y="3"/>
                      <a:pt x="266" y="3"/>
                    </a:cubicBezTo>
                    <a:cubicBezTo>
                      <a:pt x="261" y="4"/>
                      <a:pt x="256" y="4"/>
                      <a:pt x="251" y="5"/>
                    </a:cubicBezTo>
                    <a:cubicBezTo>
                      <a:pt x="251" y="5"/>
                      <a:pt x="251" y="5"/>
                      <a:pt x="251" y="5"/>
                    </a:cubicBezTo>
                    <a:close/>
                    <a:moveTo>
                      <a:pt x="313" y="3"/>
                    </a:moveTo>
                    <a:cubicBezTo>
                      <a:pt x="313" y="3"/>
                      <a:pt x="313" y="3"/>
                      <a:pt x="313" y="3"/>
                    </a:cubicBezTo>
                    <a:cubicBezTo>
                      <a:pt x="309" y="3"/>
                      <a:pt x="304" y="3"/>
                      <a:pt x="299" y="3"/>
                    </a:cubicBezTo>
                    <a:cubicBezTo>
                      <a:pt x="299" y="3"/>
                      <a:pt x="298" y="2"/>
                      <a:pt x="298" y="1"/>
                    </a:cubicBezTo>
                    <a:cubicBezTo>
                      <a:pt x="298" y="1"/>
                      <a:pt x="299" y="0"/>
                      <a:pt x="299" y="0"/>
                    </a:cubicBezTo>
                    <a:cubicBezTo>
                      <a:pt x="304" y="0"/>
                      <a:pt x="309" y="1"/>
                      <a:pt x="314" y="1"/>
                    </a:cubicBezTo>
                    <a:cubicBezTo>
                      <a:pt x="314" y="1"/>
                      <a:pt x="315" y="2"/>
                      <a:pt x="315" y="2"/>
                    </a:cubicBezTo>
                    <a:cubicBezTo>
                      <a:pt x="315" y="3"/>
                      <a:pt x="314" y="3"/>
                      <a:pt x="313" y="3"/>
                    </a:cubicBezTo>
                    <a:close/>
                    <a:moveTo>
                      <a:pt x="275" y="3"/>
                    </a:moveTo>
                    <a:cubicBezTo>
                      <a:pt x="274" y="3"/>
                      <a:pt x="274" y="2"/>
                      <a:pt x="274" y="2"/>
                    </a:cubicBezTo>
                    <a:cubicBezTo>
                      <a:pt x="274" y="1"/>
                      <a:pt x="274" y="0"/>
                      <a:pt x="275" y="0"/>
                    </a:cubicBezTo>
                    <a:cubicBezTo>
                      <a:pt x="280" y="0"/>
                      <a:pt x="284" y="0"/>
                      <a:pt x="289" y="0"/>
                    </a:cubicBezTo>
                    <a:cubicBezTo>
                      <a:pt x="290" y="0"/>
                      <a:pt x="290" y="0"/>
                      <a:pt x="290" y="0"/>
                    </a:cubicBezTo>
                    <a:cubicBezTo>
                      <a:pt x="290" y="0"/>
                      <a:pt x="291" y="1"/>
                      <a:pt x="291" y="1"/>
                    </a:cubicBezTo>
                    <a:cubicBezTo>
                      <a:pt x="291" y="2"/>
                      <a:pt x="290" y="2"/>
                      <a:pt x="290" y="2"/>
                    </a:cubicBezTo>
                    <a:cubicBezTo>
                      <a:pt x="289" y="2"/>
                      <a:pt x="289" y="2"/>
                      <a:pt x="289" y="2"/>
                    </a:cubicBezTo>
                    <a:cubicBezTo>
                      <a:pt x="284" y="2"/>
                      <a:pt x="280" y="3"/>
                      <a:pt x="275" y="3"/>
                    </a:cubicBezTo>
                    <a:cubicBezTo>
                      <a:pt x="275" y="3"/>
                      <a:pt x="275" y="3"/>
                      <a:pt x="275" y="3"/>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6" name="Freeform 258"/>
              <p:cNvSpPr>
                <a:spLocks/>
              </p:cNvSpPr>
              <p:nvPr userDrawn="1"/>
            </p:nvSpPr>
            <p:spPr bwMode="auto">
              <a:xfrm>
                <a:off x="3311" y="1200"/>
                <a:ext cx="1034" cy="1138"/>
              </a:xfrm>
              <a:custGeom>
                <a:avLst/>
                <a:gdLst>
                  <a:gd name="T0" fmla="*/ 317 w 612"/>
                  <a:gd name="T1" fmla="*/ 646 h 673"/>
                  <a:gd name="T2" fmla="*/ 20 w 612"/>
                  <a:gd name="T3" fmla="*/ 415 h 673"/>
                  <a:gd name="T4" fmla="*/ 53 w 612"/>
                  <a:gd name="T5" fmla="*/ 182 h 673"/>
                  <a:gd name="T6" fmla="*/ 240 w 612"/>
                  <a:gd name="T7" fmla="*/ 42 h 673"/>
                  <a:gd name="T8" fmla="*/ 612 w 612"/>
                  <a:gd name="T9" fmla="*/ 263 h 673"/>
                  <a:gd name="T10" fmla="*/ 610 w 612"/>
                  <a:gd name="T11" fmla="*/ 266 h 673"/>
                  <a:gd name="T12" fmla="*/ 608 w 612"/>
                  <a:gd name="T13" fmla="*/ 264 h 673"/>
                  <a:gd name="T14" fmla="*/ 241 w 612"/>
                  <a:gd name="T15" fmla="*/ 46 h 673"/>
                  <a:gd name="T16" fmla="*/ 57 w 612"/>
                  <a:gd name="T17" fmla="*/ 185 h 673"/>
                  <a:gd name="T18" fmla="*/ 25 w 612"/>
                  <a:gd name="T19" fmla="*/ 414 h 673"/>
                  <a:gd name="T20" fmla="*/ 391 w 612"/>
                  <a:gd name="T21" fmla="*/ 632 h 673"/>
                  <a:gd name="T22" fmla="*/ 394 w 612"/>
                  <a:gd name="T23" fmla="*/ 633 h 673"/>
                  <a:gd name="T24" fmla="*/ 393 w 612"/>
                  <a:gd name="T25" fmla="*/ 636 h 673"/>
                  <a:gd name="T26" fmla="*/ 317 w 612"/>
                  <a:gd name="T27" fmla="*/ 646 h 6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12" h="673">
                    <a:moveTo>
                      <a:pt x="317" y="646"/>
                    </a:moveTo>
                    <a:cubicBezTo>
                      <a:pt x="181" y="646"/>
                      <a:pt x="56" y="553"/>
                      <a:pt x="20" y="415"/>
                    </a:cubicBezTo>
                    <a:cubicBezTo>
                      <a:pt x="0" y="336"/>
                      <a:pt x="12" y="253"/>
                      <a:pt x="53" y="182"/>
                    </a:cubicBezTo>
                    <a:cubicBezTo>
                      <a:pt x="95" y="112"/>
                      <a:pt x="161" y="62"/>
                      <a:pt x="240" y="42"/>
                    </a:cubicBezTo>
                    <a:cubicBezTo>
                      <a:pt x="403" y="0"/>
                      <a:pt x="570" y="99"/>
                      <a:pt x="612" y="263"/>
                    </a:cubicBezTo>
                    <a:cubicBezTo>
                      <a:pt x="612" y="264"/>
                      <a:pt x="612" y="266"/>
                      <a:pt x="610" y="266"/>
                    </a:cubicBezTo>
                    <a:cubicBezTo>
                      <a:pt x="609" y="266"/>
                      <a:pt x="608" y="265"/>
                      <a:pt x="608" y="264"/>
                    </a:cubicBezTo>
                    <a:cubicBezTo>
                      <a:pt x="566" y="103"/>
                      <a:pt x="402" y="5"/>
                      <a:pt x="241" y="46"/>
                    </a:cubicBezTo>
                    <a:cubicBezTo>
                      <a:pt x="163" y="66"/>
                      <a:pt x="98" y="115"/>
                      <a:pt x="57" y="185"/>
                    </a:cubicBezTo>
                    <a:cubicBezTo>
                      <a:pt x="16" y="254"/>
                      <a:pt x="5" y="336"/>
                      <a:pt x="25" y="414"/>
                    </a:cubicBezTo>
                    <a:cubicBezTo>
                      <a:pt x="66" y="575"/>
                      <a:pt x="231" y="673"/>
                      <a:pt x="391" y="632"/>
                    </a:cubicBezTo>
                    <a:cubicBezTo>
                      <a:pt x="393" y="631"/>
                      <a:pt x="394" y="632"/>
                      <a:pt x="394" y="633"/>
                    </a:cubicBezTo>
                    <a:cubicBezTo>
                      <a:pt x="395" y="635"/>
                      <a:pt x="394" y="636"/>
                      <a:pt x="393" y="636"/>
                    </a:cubicBezTo>
                    <a:cubicBezTo>
                      <a:pt x="367" y="643"/>
                      <a:pt x="342" y="646"/>
                      <a:pt x="317" y="646"/>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7" name="Freeform 259"/>
              <p:cNvSpPr>
                <a:spLocks/>
              </p:cNvSpPr>
              <p:nvPr userDrawn="1"/>
            </p:nvSpPr>
            <p:spPr bwMode="auto">
              <a:xfrm>
                <a:off x="3433" y="1363"/>
                <a:ext cx="824" cy="821"/>
              </a:xfrm>
              <a:custGeom>
                <a:avLst/>
                <a:gdLst>
                  <a:gd name="T0" fmla="*/ 244 w 488"/>
                  <a:gd name="T1" fmla="*/ 486 h 486"/>
                  <a:gd name="T2" fmla="*/ 0 w 488"/>
                  <a:gd name="T3" fmla="*/ 243 h 486"/>
                  <a:gd name="T4" fmla="*/ 244 w 488"/>
                  <a:gd name="T5" fmla="*/ 0 h 486"/>
                  <a:gd name="T6" fmla="*/ 247 w 488"/>
                  <a:gd name="T7" fmla="*/ 2 h 486"/>
                  <a:gd name="T8" fmla="*/ 244 w 488"/>
                  <a:gd name="T9" fmla="*/ 5 h 486"/>
                  <a:gd name="T10" fmla="*/ 5 w 488"/>
                  <a:gd name="T11" fmla="*/ 243 h 486"/>
                  <a:gd name="T12" fmla="*/ 244 w 488"/>
                  <a:gd name="T13" fmla="*/ 481 h 486"/>
                  <a:gd name="T14" fmla="*/ 484 w 488"/>
                  <a:gd name="T15" fmla="*/ 243 h 486"/>
                  <a:gd name="T16" fmla="*/ 486 w 488"/>
                  <a:gd name="T17" fmla="*/ 241 h 486"/>
                  <a:gd name="T18" fmla="*/ 488 w 488"/>
                  <a:gd name="T19" fmla="*/ 243 h 486"/>
                  <a:gd name="T20" fmla="*/ 244 w 488"/>
                  <a:gd name="T21" fmla="*/ 486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8" h="486">
                    <a:moveTo>
                      <a:pt x="244" y="486"/>
                    </a:moveTo>
                    <a:cubicBezTo>
                      <a:pt x="110" y="486"/>
                      <a:pt x="0" y="377"/>
                      <a:pt x="0" y="243"/>
                    </a:cubicBezTo>
                    <a:cubicBezTo>
                      <a:pt x="0" y="109"/>
                      <a:pt x="110" y="0"/>
                      <a:pt x="244" y="0"/>
                    </a:cubicBezTo>
                    <a:cubicBezTo>
                      <a:pt x="246" y="0"/>
                      <a:pt x="247" y="1"/>
                      <a:pt x="247" y="2"/>
                    </a:cubicBezTo>
                    <a:cubicBezTo>
                      <a:pt x="247" y="4"/>
                      <a:pt x="246" y="5"/>
                      <a:pt x="244" y="5"/>
                    </a:cubicBezTo>
                    <a:cubicBezTo>
                      <a:pt x="112" y="5"/>
                      <a:pt x="5" y="112"/>
                      <a:pt x="5" y="243"/>
                    </a:cubicBezTo>
                    <a:cubicBezTo>
                      <a:pt x="5" y="374"/>
                      <a:pt x="112" y="481"/>
                      <a:pt x="244" y="481"/>
                    </a:cubicBezTo>
                    <a:cubicBezTo>
                      <a:pt x="376" y="481"/>
                      <a:pt x="484" y="374"/>
                      <a:pt x="484" y="243"/>
                    </a:cubicBezTo>
                    <a:cubicBezTo>
                      <a:pt x="484" y="242"/>
                      <a:pt x="485" y="241"/>
                      <a:pt x="486" y="241"/>
                    </a:cubicBezTo>
                    <a:cubicBezTo>
                      <a:pt x="487" y="241"/>
                      <a:pt x="488" y="242"/>
                      <a:pt x="488" y="243"/>
                    </a:cubicBezTo>
                    <a:cubicBezTo>
                      <a:pt x="488" y="377"/>
                      <a:pt x="379" y="486"/>
                      <a:pt x="244" y="486"/>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8" name="Freeform 260"/>
              <p:cNvSpPr>
                <a:spLocks/>
              </p:cNvSpPr>
              <p:nvPr userDrawn="1"/>
            </p:nvSpPr>
            <p:spPr bwMode="auto">
              <a:xfrm>
                <a:off x="4279" y="1843"/>
                <a:ext cx="99" cy="27"/>
              </a:xfrm>
              <a:custGeom>
                <a:avLst/>
                <a:gdLst>
                  <a:gd name="T0" fmla="*/ 59 w 59"/>
                  <a:gd name="T1" fmla="*/ 12 h 16"/>
                  <a:gd name="T2" fmla="*/ 1 w 59"/>
                  <a:gd name="T3" fmla="*/ 0 h 16"/>
                  <a:gd name="T4" fmla="*/ 0 w 59"/>
                  <a:gd name="T5" fmla="*/ 5 h 16"/>
                  <a:gd name="T6" fmla="*/ 58 w 59"/>
                  <a:gd name="T7" fmla="*/ 16 h 16"/>
                  <a:gd name="T8" fmla="*/ 59 w 59"/>
                  <a:gd name="T9" fmla="*/ 12 h 16"/>
                </a:gdLst>
                <a:ahLst/>
                <a:cxnLst>
                  <a:cxn ang="0">
                    <a:pos x="T0" y="T1"/>
                  </a:cxn>
                  <a:cxn ang="0">
                    <a:pos x="T2" y="T3"/>
                  </a:cxn>
                  <a:cxn ang="0">
                    <a:pos x="T4" y="T5"/>
                  </a:cxn>
                  <a:cxn ang="0">
                    <a:pos x="T6" y="T7"/>
                  </a:cxn>
                  <a:cxn ang="0">
                    <a:pos x="T8" y="T9"/>
                  </a:cxn>
                </a:cxnLst>
                <a:rect l="0" t="0" r="r" b="b"/>
                <a:pathLst>
                  <a:path w="59" h="16">
                    <a:moveTo>
                      <a:pt x="59" y="12"/>
                    </a:moveTo>
                    <a:cubicBezTo>
                      <a:pt x="1" y="0"/>
                      <a:pt x="1" y="0"/>
                      <a:pt x="1" y="0"/>
                    </a:cubicBezTo>
                    <a:cubicBezTo>
                      <a:pt x="0" y="5"/>
                      <a:pt x="0" y="5"/>
                      <a:pt x="0" y="5"/>
                    </a:cubicBezTo>
                    <a:cubicBezTo>
                      <a:pt x="58" y="16"/>
                      <a:pt x="58" y="16"/>
                      <a:pt x="58" y="16"/>
                    </a:cubicBezTo>
                    <a:cubicBezTo>
                      <a:pt x="58" y="15"/>
                      <a:pt x="58" y="13"/>
                      <a:pt x="59" y="12"/>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9" name="Freeform 261"/>
              <p:cNvSpPr>
                <a:spLocks/>
              </p:cNvSpPr>
              <p:nvPr userDrawn="1"/>
            </p:nvSpPr>
            <p:spPr bwMode="auto">
              <a:xfrm>
                <a:off x="4432" y="1873"/>
                <a:ext cx="467" cy="100"/>
              </a:xfrm>
              <a:custGeom>
                <a:avLst/>
                <a:gdLst>
                  <a:gd name="T0" fmla="*/ 0 w 276"/>
                  <a:gd name="T1" fmla="*/ 0 h 59"/>
                  <a:gd name="T2" fmla="*/ 0 w 276"/>
                  <a:gd name="T3" fmla="*/ 5 h 59"/>
                  <a:gd name="T4" fmla="*/ 275 w 276"/>
                  <a:gd name="T5" fmla="*/ 59 h 59"/>
                  <a:gd name="T6" fmla="*/ 276 w 276"/>
                  <a:gd name="T7" fmla="*/ 55 h 59"/>
                  <a:gd name="T8" fmla="*/ 0 w 276"/>
                  <a:gd name="T9" fmla="*/ 0 h 59"/>
                </a:gdLst>
                <a:ahLst/>
                <a:cxnLst>
                  <a:cxn ang="0">
                    <a:pos x="T0" y="T1"/>
                  </a:cxn>
                  <a:cxn ang="0">
                    <a:pos x="T2" y="T3"/>
                  </a:cxn>
                  <a:cxn ang="0">
                    <a:pos x="T4" y="T5"/>
                  </a:cxn>
                  <a:cxn ang="0">
                    <a:pos x="T6" y="T7"/>
                  </a:cxn>
                  <a:cxn ang="0">
                    <a:pos x="T8" y="T9"/>
                  </a:cxn>
                </a:cxnLst>
                <a:rect l="0" t="0" r="r" b="b"/>
                <a:pathLst>
                  <a:path w="276" h="59">
                    <a:moveTo>
                      <a:pt x="0" y="0"/>
                    </a:moveTo>
                    <a:cubicBezTo>
                      <a:pt x="0" y="2"/>
                      <a:pt x="0" y="3"/>
                      <a:pt x="0" y="5"/>
                    </a:cubicBezTo>
                    <a:cubicBezTo>
                      <a:pt x="275" y="59"/>
                      <a:pt x="275" y="59"/>
                      <a:pt x="275" y="59"/>
                    </a:cubicBezTo>
                    <a:cubicBezTo>
                      <a:pt x="276" y="55"/>
                      <a:pt x="276" y="55"/>
                      <a:pt x="276" y="55"/>
                    </a:cubicBezTo>
                    <a:lnTo>
                      <a:pt x="0" y="0"/>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0" name="Freeform 262"/>
              <p:cNvSpPr>
                <a:spLocks noEditPoints="1"/>
              </p:cNvSpPr>
              <p:nvPr userDrawn="1"/>
            </p:nvSpPr>
            <p:spPr bwMode="auto">
              <a:xfrm>
                <a:off x="3889" y="1770"/>
                <a:ext cx="555" cy="598"/>
              </a:xfrm>
              <a:custGeom>
                <a:avLst/>
                <a:gdLst>
                  <a:gd name="T0" fmla="*/ 3 w 329"/>
                  <a:gd name="T1" fmla="*/ 354 h 354"/>
                  <a:gd name="T2" fmla="*/ 0 w 329"/>
                  <a:gd name="T3" fmla="*/ 317 h 354"/>
                  <a:gd name="T4" fmla="*/ 2 w 329"/>
                  <a:gd name="T5" fmla="*/ 317 h 354"/>
                  <a:gd name="T6" fmla="*/ 208 w 329"/>
                  <a:gd name="T7" fmla="*/ 216 h 354"/>
                  <a:gd name="T8" fmla="*/ 292 w 329"/>
                  <a:gd name="T9" fmla="*/ 2 h 354"/>
                  <a:gd name="T10" fmla="*/ 292 w 329"/>
                  <a:gd name="T11" fmla="*/ 0 h 354"/>
                  <a:gd name="T12" fmla="*/ 329 w 329"/>
                  <a:gd name="T13" fmla="*/ 0 h 354"/>
                  <a:gd name="T14" fmla="*/ 329 w 329"/>
                  <a:gd name="T15" fmla="*/ 2 h 354"/>
                  <a:gd name="T16" fmla="*/ 235 w 329"/>
                  <a:gd name="T17" fmla="*/ 241 h 354"/>
                  <a:gd name="T18" fmla="*/ 5 w 329"/>
                  <a:gd name="T19" fmla="*/ 354 h 354"/>
                  <a:gd name="T20" fmla="*/ 3 w 329"/>
                  <a:gd name="T21" fmla="*/ 354 h 354"/>
                  <a:gd name="T22" fmla="*/ 4 w 329"/>
                  <a:gd name="T23" fmla="*/ 321 h 354"/>
                  <a:gd name="T24" fmla="*/ 6 w 329"/>
                  <a:gd name="T25" fmla="*/ 350 h 354"/>
                  <a:gd name="T26" fmla="*/ 232 w 329"/>
                  <a:gd name="T27" fmla="*/ 239 h 354"/>
                  <a:gd name="T28" fmla="*/ 326 w 329"/>
                  <a:gd name="T29" fmla="*/ 4 h 354"/>
                  <a:gd name="T30" fmla="*/ 296 w 329"/>
                  <a:gd name="T31" fmla="*/ 4 h 354"/>
                  <a:gd name="T32" fmla="*/ 211 w 329"/>
                  <a:gd name="T33" fmla="*/ 219 h 354"/>
                  <a:gd name="T34" fmla="*/ 4 w 329"/>
                  <a:gd name="T35" fmla="*/ 321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9" h="354">
                    <a:moveTo>
                      <a:pt x="3" y="354"/>
                    </a:moveTo>
                    <a:cubicBezTo>
                      <a:pt x="0" y="317"/>
                      <a:pt x="0" y="317"/>
                      <a:pt x="0" y="317"/>
                    </a:cubicBezTo>
                    <a:cubicBezTo>
                      <a:pt x="2" y="317"/>
                      <a:pt x="2" y="317"/>
                      <a:pt x="2" y="317"/>
                    </a:cubicBezTo>
                    <a:cubicBezTo>
                      <a:pt x="81" y="311"/>
                      <a:pt x="154" y="275"/>
                      <a:pt x="208" y="216"/>
                    </a:cubicBezTo>
                    <a:cubicBezTo>
                      <a:pt x="262" y="158"/>
                      <a:pt x="292" y="82"/>
                      <a:pt x="292" y="2"/>
                    </a:cubicBezTo>
                    <a:cubicBezTo>
                      <a:pt x="292" y="0"/>
                      <a:pt x="292" y="0"/>
                      <a:pt x="292" y="0"/>
                    </a:cubicBezTo>
                    <a:cubicBezTo>
                      <a:pt x="329" y="0"/>
                      <a:pt x="329" y="0"/>
                      <a:pt x="329" y="0"/>
                    </a:cubicBezTo>
                    <a:cubicBezTo>
                      <a:pt x="329" y="2"/>
                      <a:pt x="329" y="2"/>
                      <a:pt x="329" y="2"/>
                    </a:cubicBezTo>
                    <a:cubicBezTo>
                      <a:pt x="329" y="91"/>
                      <a:pt x="296" y="176"/>
                      <a:pt x="235" y="241"/>
                    </a:cubicBezTo>
                    <a:cubicBezTo>
                      <a:pt x="175" y="307"/>
                      <a:pt x="93" y="346"/>
                      <a:pt x="5" y="354"/>
                    </a:cubicBezTo>
                    <a:lnTo>
                      <a:pt x="3" y="354"/>
                    </a:lnTo>
                    <a:close/>
                    <a:moveTo>
                      <a:pt x="4" y="321"/>
                    </a:moveTo>
                    <a:cubicBezTo>
                      <a:pt x="6" y="350"/>
                      <a:pt x="6" y="350"/>
                      <a:pt x="6" y="350"/>
                    </a:cubicBezTo>
                    <a:cubicBezTo>
                      <a:pt x="93" y="342"/>
                      <a:pt x="173" y="303"/>
                      <a:pt x="232" y="239"/>
                    </a:cubicBezTo>
                    <a:cubicBezTo>
                      <a:pt x="292" y="175"/>
                      <a:pt x="325" y="91"/>
                      <a:pt x="326" y="4"/>
                    </a:cubicBezTo>
                    <a:cubicBezTo>
                      <a:pt x="296" y="4"/>
                      <a:pt x="296" y="4"/>
                      <a:pt x="296" y="4"/>
                    </a:cubicBezTo>
                    <a:cubicBezTo>
                      <a:pt x="295" y="84"/>
                      <a:pt x="265" y="160"/>
                      <a:pt x="211" y="219"/>
                    </a:cubicBezTo>
                    <a:cubicBezTo>
                      <a:pt x="156" y="277"/>
                      <a:pt x="83" y="313"/>
                      <a:pt x="4" y="321"/>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1" name="Freeform 263"/>
              <p:cNvSpPr>
                <a:spLocks/>
              </p:cNvSpPr>
              <p:nvPr userDrawn="1"/>
            </p:nvSpPr>
            <p:spPr bwMode="auto">
              <a:xfrm>
                <a:off x="4215" y="2017"/>
                <a:ext cx="310" cy="294"/>
              </a:xfrm>
              <a:custGeom>
                <a:avLst/>
                <a:gdLst>
                  <a:gd name="T0" fmla="*/ 304 w 310"/>
                  <a:gd name="T1" fmla="*/ 294 h 294"/>
                  <a:gd name="T2" fmla="*/ 0 w 310"/>
                  <a:gd name="T3" fmla="*/ 5 h 294"/>
                  <a:gd name="T4" fmla="*/ 5 w 310"/>
                  <a:gd name="T5" fmla="*/ 0 h 294"/>
                  <a:gd name="T6" fmla="*/ 310 w 310"/>
                  <a:gd name="T7" fmla="*/ 289 h 294"/>
                  <a:gd name="T8" fmla="*/ 304 w 310"/>
                  <a:gd name="T9" fmla="*/ 294 h 294"/>
                </a:gdLst>
                <a:ahLst/>
                <a:cxnLst>
                  <a:cxn ang="0">
                    <a:pos x="T0" y="T1"/>
                  </a:cxn>
                  <a:cxn ang="0">
                    <a:pos x="T2" y="T3"/>
                  </a:cxn>
                  <a:cxn ang="0">
                    <a:pos x="T4" y="T5"/>
                  </a:cxn>
                  <a:cxn ang="0">
                    <a:pos x="T6" y="T7"/>
                  </a:cxn>
                  <a:cxn ang="0">
                    <a:pos x="T8" y="T9"/>
                  </a:cxn>
                </a:cxnLst>
                <a:rect l="0" t="0" r="r" b="b"/>
                <a:pathLst>
                  <a:path w="310" h="294">
                    <a:moveTo>
                      <a:pt x="304" y="294"/>
                    </a:moveTo>
                    <a:lnTo>
                      <a:pt x="0" y="5"/>
                    </a:lnTo>
                    <a:lnTo>
                      <a:pt x="5" y="0"/>
                    </a:lnTo>
                    <a:lnTo>
                      <a:pt x="310" y="289"/>
                    </a:lnTo>
                    <a:lnTo>
                      <a:pt x="304" y="294"/>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 name="Freeform 264"/>
              <p:cNvSpPr>
                <a:spLocks/>
              </p:cNvSpPr>
              <p:nvPr userDrawn="1"/>
            </p:nvSpPr>
            <p:spPr bwMode="auto">
              <a:xfrm>
                <a:off x="4299" y="1655"/>
                <a:ext cx="876" cy="101"/>
              </a:xfrm>
              <a:custGeom>
                <a:avLst/>
                <a:gdLst>
                  <a:gd name="T0" fmla="*/ 0 w 876"/>
                  <a:gd name="T1" fmla="*/ 101 h 101"/>
                  <a:gd name="T2" fmla="*/ 0 w 876"/>
                  <a:gd name="T3" fmla="*/ 93 h 101"/>
                  <a:gd name="T4" fmla="*/ 876 w 876"/>
                  <a:gd name="T5" fmla="*/ 0 h 101"/>
                  <a:gd name="T6" fmla="*/ 876 w 876"/>
                  <a:gd name="T7" fmla="*/ 7 h 101"/>
                  <a:gd name="T8" fmla="*/ 0 w 876"/>
                  <a:gd name="T9" fmla="*/ 101 h 101"/>
                </a:gdLst>
                <a:ahLst/>
                <a:cxnLst>
                  <a:cxn ang="0">
                    <a:pos x="T0" y="T1"/>
                  </a:cxn>
                  <a:cxn ang="0">
                    <a:pos x="T2" y="T3"/>
                  </a:cxn>
                  <a:cxn ang="0">
                    <a:pos x="T4" y="T5"/>
                  </a:cxn>
                  <a:cxn ang="0">
                    <a:pos x="T6" y="T7"/>
                  </a:cxn>
                  <a:cxn ang="0">
                    <a:pos x="T8" y="T9"/>
                  </a:cxn>
                </a:cxnLst>
                <a:rect l="0" t="0" r="r" b="b"/>
                <a:pathLst>
                  <a:path w="876" h="101">
                    <a:moveTo>
                      <a:pt x="0" y="101"/>
                    </a:moveTo>
                    <a:lnTo>
                      <a:pt x="0" y="93"/>
                    </a:lnTo>
                    <a:lnTo>
                      <a:pt x="876" y="0"/>
                    </a:lnTo>
                    <a:lnTo>
                      <a:pt x="876" y="7"/>
                    </a:lnTo>
                    <a:lnTo>
                      <a:pt x="0" y="101"/>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3" name="Freeform 265"/>
              <p:cNvSpPr>
                <a:spLocks noEditPoints="1"/>
              </p:cNvSpPr>
              <p:nvPr userDrawn="1"/>
            </p:nvSpPr>
            <p:spPr bwMode="auto">
              <a:xfrm>
                <a:off x="4323" y="1501"/>
                <a:ext cx="99" cy="127"/>
              </a:xfrm>
              <a:custGeom>
                <a:avLst/>
                <a:gdLst>
                  <a:gd name="T0" fmla="*/ 23 w 59"/>
                  <a:gd name="T1" fmla="*/ 75 h 75"/>
                  <a:gd name="T2" fmla="*/ 23 w 59"/>
                  <a:gd name="T3" fmla="*/ 73 h 75"/>
                  <a:gd name="T4" fmla="*/ 1 w 59"/>
                  <a:gd name="T5" fmla="*/ 18 h 75"/>
                  <a:gd name="T6" fmla="*/ 0 w 59"/>
                  <a:gd name="T7" fmla="*/ 17 h 75"/>
                  <a:gd name="T8" fmla="*/ 33 w 59"/>
                  <a:gd name="T9" fmla="*/ 0 h 75"/>
                  <a:gd name="T10" fmla="*/ 34 w 59"/>
                  <a:gd name="T11" fmla="*/ 2 h 75"/>
                  <a:gd name="T12" fmla="*/ 58 w 59"/>
                  <a:gd name="T13" fmla="*/ 63 h 75"/>
                  <a:gd name="T14" fmla="*/ 59 w 59"/>
                  <a:gd name="T15" fmla="*/ 65 h 75"/>
                  <a:gd name="T16" fmla="*/ 23 w 59"/>
                  <a:gd name="T17" fmla="*/ 75 h 75"/>
                  <a:gd name="T18" fmla="*/ 5 w 59"/>
                  <a:gd name="T19" fmla="*/ 18 h 75"/>
                  <a:gd name="T20" fmla="*/ 26 w 59"/>
                  <a:gd name="T21" fmla="*/ 70 h 75"/>
                  <a:gd name="T22" fmla="*/ 54 w 59"/>
                  <a:gd name="T23" fmla="*/ 62 h 75"/>
                  <a:gd name="T24" fmla="*/ 32 w 59"/>
                  <a:gd name="T25" fmla="*/ 5 h 75"/>
                  <a:gd name="T26" fmla="*/ 5 w 59"/>
                  <a:gd name="T27" fmla="*/ 1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9" h="75">
                    <a:moveTo>
                      <a:pt x="23" y="75"/>
                    </a:moveTo>
                    <a:cubicBezTo>
                      <a:pt x="23" y="73"/>
                      <a:pt x="23" y="73"/>
                      <a:pt x="23" y="73"/>
                    </a:cubicBezTo>
                    <a:cubicBezTo>
                      <a:pt x="17" y="54"/>
                      <a:pt x="10" y="36"/>
                      <a:pt x="1" y="18"/>
                    </a:cubicBezTo>
                    <a:cubicBezTo>
                      <a:pt x="0" y="17"/>
                      <a:pt x="0" y="17"/>
                      <a:pt x="0" y="17"/>
                    </a:cubicBezTo>
                    <a:cubicBezTo>
                      <a:pt x="33" y="0"/>
                      <a:pt x="33" y="0"/>
                      <a:pt x="33" y="0"/>
                    </a:cubicBezTo>
                    <a:cubicBezTo>
                      <a:pt x="34" y="2"/>
                      <a:pt x="34" y="2"/>
                      <a:pt x="34" y="2"/>
                    </a:cubicBezTo>
                    <a:cubicBezTo>
                      <a:pt x="44" y="21"/>
                      <a:pt x="52" y="42"/>
                      <a:pt x="58" y="63"/>
                    </a:cubicBezTo>
                    <a:cubicBezTo>
                      <a:pt x="59" y="65"/>
                      <a:pt x="59" y="65"/>
                      <a:pt x="59" y="65"/>
                    </a:cubicBezTo>
                    <a:lnTo>
                      <a:pt x="23" y="75"/>
                    </a:lnTo>
                    <a:close/>
                    <a:moveTo>
                      <a:pt x="5" y="18"/>
                    </a:moveTo>
                    <a:cubicBezTo>
                      <a:pt x="14" y="35"/>
                      <a:pt x="20" y="53"/>
                      <a:pt x="26" y="70"/>
                    </a:cubicBezTo>
                    <a:cubicBezTo>
                      <a:pt x="54" y="62"/>
                      <a:pt x="54" y="62"/>
                      <a:pt x="54" y="62"/>
                    </a:cubicBezTo>
                    <a:cubicBezTo>
                      <a:pt x="49" y="42"/>
                      <a:pt x="41" y="23"/>
                      <a:pt x="32" y="5"/>
                    </a:cubicBezTo>
                    <a:lnTo>
                      <a:pt x="5" y="18"/>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4" name="Freeform 266"/>
              <p:cNvSpPr>
                <a:spLocks/>
              </p:cNvSpPr>
              <p:nvPr userDrawn="1"/>
            </p:nvSpPr>
            <p:spPr bwMode="auto">
              <a:xfrm>
                <a:off x="4208" y="1019"/>
                <a:ext cx="680" cy="489"/>
              </a:xfrm>
              <a:custGeom>
                <a:avLst/>
                <a:gdLst>
                  <a:gd name="T0" fmla="*/ 3 w 680"/>
                  <a:gd name="T1" fmla="*/ 489 h 489"/>
                  <a:gd name="T2" fmla="*/ 0 w 680"/>
                  <a:gd name="T3" fmla="*/ 482 h 489"/>
                  <a:gd name="T4" fmla="*/ 675 w 680"/>
                  <a:gd name="T5" fmla="*/ 0 h 489"/>
                  <a:gd name="T6" fmla="*/ 680 w 680"/>
                  <a:gd name="T7" fmla="*/ 7 h 489"/>
                  <a:gd name="T8" fmla="*/ 3 w 680"/>
                  <a:gd name="T9" fmla="*/ 489 h 489"/>
                </a:gdLst>
                <a:ahLst/>
                <a:cxnLst>
                  <a:cxn ang="0">
                    <a:pos x="T0" y="T1"/>
                  </a:cxn>
                  <a:cxn ang="0">
                    <a:pos x="T2" y="T3"/>
                  </a:cxn>
                  <a:cxn ang="0">
                    <a:pos x="T4" y="T5"/>
                  </a:cxn>
                  <a:cxn ang="0">
                    <a:pos x="T6" y="T7"/>
                  </a:cxn>
                  <a:cxn ang="0">
                    <a:pos x="T8" y="T9"/>
                  </a:cxn>
                </a:cxnLst>
                <a:rect l="0" t="0" r="r" b="b"/>
                <a:pathLst>
                  <a:path w="680" h="489">
                    <a:moveTo>
                      <a:pt x="3" y="489"/>
                    </a:moveTo>
                    <a:lnTo>
                      <a:pt x="0" y="482"/>
                    </a:lnTo>
                    <a:lnTo>
                      <a:pt x="675" y="0"/>
                    </a:lnTo>
                    <a:lnTo>
                      <a:pt x="680" y="7"/>
                    </a:lnTo>
                    <a:lnTo>
                      <a:pt x="3" y="489"/>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5" name="Freeform 267"/>
              <p:cNvSpPr>
                <a:spLocks noEditPoints="1"/>
              </p:cNvSpPr>
              <p:nvPr userDrawn="1"/>
            </p:nvSpPr>
            <p:spPr bwMode="auto">
              <a:xfrm>
                <a:off x="3245" y="1770"/>
                <a:ext cx="343" cy="527"/>
              </a:xfrm>
              <a:custGeom>
                <a:avLst/>
                <a:gdLst>
                  <a:gd name="T0" fmla="*/ 185 w 203"/>
                  <a:gd name="T1" fmla="*/ 312 h 312"/>
                  <a:gd name="T2" fmla="*/ 183 w 203"/>
                  <a:gd name="T3" fmla="*/ 311 h 312"/>
                  <a:gd name="T4" fmla="*/ 0 w 203"/>
                  <a:gd name="T5" fmla="*/ 2 h 312"/>
                  <a:gd name="T6" fmla="*/ 0 w 203"/>
                  <a:gd name="T7" fmla="*/ 0 h 312"/>
                  <a:gd name="T8" fmla="*/ 37 w 203"/>
                  <a:gd name="T9" fmla="*/ 0 h 312"/>
                  <a:gd name="T10" fmla="*/ 37 w 203"/>
                  <a:gd name="T11" fmla="*/ 2 h 312"/>
                  <a:gd name="T12" fmla="*/ 201 w 203"/>
                  <a:gd name="T13" fmla="*/ 279 h 312"/>
                  <a:gd name="T14" fmla="*/ 203 w 203"/>
                  <a:gd name="T15" fmla="*/ 280 h 312"/>
                  <a:gd name="T16" fmla="*/ 185 w 203"/>
                  <a:gd name="T17" fmla="*/ 312 h 312"/>
                  <a:gd name="T18" fmla="*/ 4 w 203"/>
                  <a:gd name="T19" fmla="*/ 4 h 312"/>
                  <a:gd name="T20" fmla="*/ 183 w 203"/>
                  <a:gd name="T21" fmla="*/ 307 h 312"/>
                  <a:gd name="T22" fmla="*/ 198 w 203"/>
                  <a:gd name="T23" fmla="*/ 281 h 312"/>
                  <a:gd name="T24" fmla="*/ 34 w 203"/>
                  <a:gd name="T25" fmla="*/ 4 h 312"/>
                  <a:gd name="T26" fmla="*/ 4 w 203"/>
                  <a:gd name="T27" fmla="*/ 4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3" h="312">
                    <a:moveTo>
                      <a:pt x="185" y="312"/>
                    </a:moveTo>
                    <a:cubicBezTo>
                      <a:pt x="183" y="311"/>
                      <a:pt x="183" y="311"/>
                      <a:pt x="183" y="311"/>
                    </a:cubicBezTo>
                    <a:cubicBezTo>
                      <a:pt x="70" y="249"/>
                      <a:pt x="0" y="130"/>
                      <a:pt x="0" y="2"/>
                    </a:cubicBezTo>
                    <a:cubicBezTo>
                      <a:pt x="0" y="0"/>
                      <a:pt x="0" y="0"/>
                      <a:pt x="0" y="0"/>
                    </a:cubicBezTo>
                    <a:cubicBezTo>
                      <a:pt x="37" y="0"/>
                      <a:pt x="37" y="0"/>
                      <a:pt x="37" y="0"/>
                    </a:cubicBezTo>
                    <a:cubicBezTo>
                      <a:pt x="37" y="2"/>
                      <a:pt x="37" y="2"/>
                      <a:pt x="37" y="2"/>
                    </a:cubicBezTo>
                    <a:cubicBezTo>
                      <a:pt x="37" y="117"/>
                      <a:pt x="100" y="223"/>
                      <a:pt x="201" y="279"/>
                    </a:cubicBezTo>
                    <a:cubicBezTo>
                      <a:pt x="203" y="280"/>
                      <a:pt x="203" y="280"/>
                      <a:pt x="203" y="280"/>
                    </a:cubicBezTo>
                    <a:lnTo>
                      <a:pt x="185" y="312"/>
                    </a:lnTo>
                    <a:close/>
                    <a:moveTo>
                      <a:pt x="4" y="4"/>
                    </a:moveTo>
                    <a:cubicBezTo>
                      <a:pt x="4" y="129"/>
                      <a:pt x="73" y="245"/>
                      <a:pt x="183" y="307"/>
                    </a:cubicBezTo>
                    <a:cubicBezTo>
                      <a:pt x="198" y="281"/>
                      <a:pt x="198" y="281"/>
                      <a:pt x="198" y="281"/>
                    </a:cubicBezTo>
                    <a:cubicBezTo>
                      <a:pt x="97" y="224"/>
                      <a:pt x="34" y="118"/>
                      <a:pt x="34" y="4"/>
                    </a:cubicBezTo>
                    <a:lnTo>
                      <a:pt x="4" y="4"/>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6" name="Freeform 268"/>
              <p:cNvSpPr>
                <a:spLocks/>
              </p:cNvSpPr>
              <p:nvPr userDrawn="1"/>
            </p:nvSpPr>
            <p:spPr bwMode="auto">
              <a:xfrm>
                <a:off x="3294" y="2115"/>
                <a:ext cx="335" cy="490"/>
              </a:xfrm>
              <a:custGeom>
                <a:avLst/>
                <a:gdLst>
                  <a:gd name="T0" fmla="*/ 7 w 335"/>
                  <a:gd name="T1" fmla="*/ 490 h 490"/>
                  <a:gd name="T2" fmla="*/ 0 w 335"/>
                  <a:gd name="T3" fmla="*/ 485 h 490"/>
                  <a:gd name="T4" fmla="*/ 328 w 335"/>
                  <a:gd name="T5" fmla="*/ 0 h 490"/>
                  <a:gd name="T6" fmla="*/ 335 w 335"/>
                  <a:gd name="T7" fmla="*/ 3 h 490"/>
                  <a:gd name="T8" fmla="*/ 7 w 335"/>
                  <a:gd name="T9" fmla="*/ 490 h 490"/>
                </a:gdLst>
                <a:ahLst/>
                <a:cxnLst>
                  <a:cxn ang="0">
                    <a:pos x="T0" y="T1"/>
                  </a:cxn>
                  <a:cxn ang="0">
                    <a:pos x="T2" y="T3"/>
                  </a:cxn>
                  <a:cxn ang="0">
                    <a:pos x="T4" y="T5"/>
                  </a:cxn>
                  <a:cxn ang="0">
                    <a:pos x="T6" y="T7"/>
                  </a:cxn>
                  <a:cxn ang="0">
                    <a:pos x="T8" y="T9"/>
                  </a:cxn>
                </a:cxnLst>
                <a:rect l="0" t="0" r="r" b="b"/>
                <a:pathLst>
                  <a:path w="335" h="490">
                    <a:moveTo>
                      <a:pt x="7" y="490"/>
                    </a:moveTo>
                    <a:lnTo>
                      <a:pt x="0" y="485"/>
                    </a:lnTo>
                    <a:lnTo>
                      <a:pt x="328" y="0"/>
                    </a:lnTo>
                    <a:lnTo>
                      <a:pt x="335" y="3"/>
                    </a:lnTo>
                    <a:lnTo>
                      <a:pt x="7" y="490"/>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7" name="Freeform 269"/>
              <p:cNvSpPr>
                <a:spLocks/>
              </p:cNvSpPr>
              <p:nvPr userDrawn="1"/>
            </p:nvSpPr>
            <p:spPr bwMode="auto">
              <a:xfrm>
                <a:off x="2950" y="1506"/>
                <a:ext cx="462" cy="149"/>
              </a:xfrm>
              <a:custGeom>
                <a:avLst/>
                <a:gdLst>
                  <a:gd name="T0" fmla="*/ 461 w 462"/>
                  <a:gd name="T1" fmla="*/ 149 h 149"/>
                  <a:gd name="T2" fmla="*/ 0 w 462"/>
                  <a:gd name="T3" fmla="*/ 7 h 149"/>
                  <a:gd name="T4" fmla="*/ 1 w 462"/>
                  <a:gd name="T5" fmla="*/ 0 h 149"/>
                  <a:gd name="T6" fmla="*/ 462 w 462"/>
                  <a:gd name="T7" fmla="*/ 142 h 149"/>
                  <a:gd name="T8" fmla="*/ 461 w 462"/>
                  <a:gd name="T9" fmla="*/ 149 h 149"/>
                </a:gdLst>
                <a:ahLst/>
                <a:cxnLst>
                  <a:cxn ang="0">
                    <a:pos x="T0" y="T1"/>
                  </a:cxn>
                  <a:cxn ang="0">
                    <a:pos x="T2" y="T3"/>
                  </a:cxn>
                  <a:cxn ang="0">
                    <a:pos x="T4" y="T5"/>
                  </a:cxn>
                  <a:cxn ang="0">
                    <a:pos x="T6" y="T7"/>
                  </a:cxn>
                  <a:cxn ang="0">
                    <a:pos x="T8" y="T9"/>
                  </a:cxn>
                </a:cxnLst>
                <a:rect l="0" t="0" r="r" b="b"/>
                <a:pathLst>
                  <a:path w="462" h="149">
                    <a:moveTo>
                      <a:pt x="461" y="149"/>
                    </a:moveTo>
                    <a:lnTo>
                      <a:pt x="0" y="7"/>
                    </a:lnTo>
                    <a:lnTo>
                      <a:pt x="1" y="0"/>
                    </a:lnTo>
                    <a:lnTo>
                      <a:pt x="462" y="142"/>
                    </a:lnTo>
                    <a:lnTo>
                      <a:pt x="461" y="149"/>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8" name="Freeform 270"/>
              <p:cNvSpPr>
                <a:spLocks/>
              </p:cNvSpPr>
              <p:nvPr userDrawn="1"/>
            </p:nvSpPr>
            <p:spPr bwMode="auto">
              <a:xfrm>
                <a:off x="2049" y="1878"/>
                <a:ext cx="1299" cy="178"/>
              </a:xfrm>
              <a:custGeom>
                <a:avLst/>
                <a:gdLst>
                  <a:gd name="T0" fmla="*/ 2 w 1299"/>
                  <a:gd name="T1" fmla="*/ 178 h 178"/>
                  <a:gd name="T2" fmla="*/ 0 w 1299"/>
                  <a:gd name="T3" fmla="*/ 169 h 178"/>
                  <a:gd name="T4" fmla="*/ 1297 w 1299"/>
                  <a:gd name="T5" fmla="*/ 0 h 178"/>
                  <a:gd name="T6" fmla="*/ 1299 w 1299"/>
                  <a:gd name="T7" fmla="*/ 9 h 178"/>
                  <a:gd name="T8" fmla="*/ 2 w 1299"/>
                  <a:gd name="T9" fmla="*/ 178 h 178"/>
                </a:gdLst>
                <a:ahLst/>
                <a:cxnLst>
                  <a:cxn ang="0">
                    <a:pos x="T0" y="T1"/>
                  </a:cxn>
                  <a:cxn ang="0">
                    <a:pos x="T2" y="T3"/>
                  </a:cxn>
                  <a:cxn ang="0">
                    <a:pos x="T4" y="T5"/>
                  </a:cxn>
                  <a:cxn ang="0">
                    <a:pos x="T6" y="T7"/>
                  </a:cxn>
                  <a:cxn ang="0">
                    <a:pos x="T8" y="T9"/>
                  </a:cxn>
                </a:cxnLst>
                <a:rect l="0" t="0" r="r" b="b"/>
                <a:pathLst>
                  <a:path w="1299" h="178">
                    <a:moveTo>
                      <a:pt x="2" y="178"/>
                    </a:moveTo>
                    <a:lnTo>
                      <a:pt x="0" y="169"/>
                    </a:lnTo>
                    <a:lnTo>
                      <a:pt x="1297" y="0"/>
                    </a:lnTo>
                    <a:lnTo>
                      <a:pt x="1299" y="9"/>
                    </a:lnTo>
                    <a:lnTo>
                      <a:pt x="2" y="178"/>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9" name="Freeform 271"/>
              <p:cNvSpPr>
                <a:spLocks/>
              </p:cNvSpPr>
              <p:nvPr userDrawn="1"/>
            </p:nvSpPr>
            <p:spPr bwMode="auto">
              <a:xfrm>
                <a:off x="4253" y="1958"/>
                <a:ext cx="904" cy="400"/>
              </a:xfrm>
              <a:custGeom>
                <a:avLst/>
                <a:gdLst>
                  <a:gd name="T0" fmla="*/ 902 w 904"/>
                  <a:gd name="T1" fmla="*/ 400 h 400"/>
                  <a:gd name="T2" fmla="*/ 0 w 904"/>
                  <a:gd name="T3" fmla="*/ 6 h 400"/>
                  <a:gd name="T4" fmla="*/ 4 w 904"/>
                  <a:gd name="T5" fmla="*/ 0 h 400"/>
                  <a:gd name="T6" fmla="*/ 904 w 904"/>
                  <a:gd name="T7" fmla="*/ 392 h 400"/>
                  <a:gd name="T8" fmla="*/ 902 w 904"/>
                  <a:gd name="T9" fmla="*/ 400 h 400"/>
                </a:gdLst>
                <a:ahLst/>
                <a:cxnLst>
                  <a:cxn ang="0">
                    <a:pos x="T0" y="T1"/>
                  </a:cxn>
                  <a:cxn ang="0">
                    <a:pos x="T2" y="T3"/>
                  </a:cxn>
                  <a:cxn ang="0">
                    <a:pos x="T4" y="T5"/>
                  </a:cxn>
                  <a:cxn ang="0">
                    <a:pos x="T6" y="T7"/>
                  </a:cxn>
                  <a:cxn ang="0">
                    <a:pos x="T8" y="T9"/>
                  </a:cxn>
                </a:cxnLst>
                <a:rect l="0" t="0" r="r" b="b"/>
                <a:pathLst>
                  <a:path w="904" h="400">
                    <a:moveTo>
                      <a:pt x="902" y="400"/>
                    </a:moveTo>
                    <a:lnTo>
                      <a:pt x="0" y="6"/>
                    </a:lnTo>
                    <a:lnTo>
                      <a:pt x="4" y="0"/>
                    </a:lnTo>
                    <a:lnTo>
                      <a:pt x="904" y="392"/>
                    </a:lnTo>
                    <a:lnTo>
                      <a:pt x="902" y="400"/>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0" name="Freeform 272"/>
              <p:cNvSpPr>
                <a:spLocks/>
              </p:cNvSpPr>
              <p:nvPr userDrawn="1"/>
            </p:nvSpPr>
            <p:spPr bwMode="auto">
              <a:xfrm>
                <a:off x="5157" y="2340"/>
                <a:ext cx="907" cy="18"/>
              </a:xfrm>
              <a:custGeom>
                <a:avLst/>
                <a:gdLst>
                  <a:gd name="T0" fmla="*/ 0 w 907"/>
                  <a:gd name="T1" fmla="*/ 18 h 18"/>
                  <a:gd name="T2" fmla="*/ 0 w 907"/>
                  <a:gd name="T3" fmla="*/ 10 h 18"/>
                  <a:gd name="T4" fmla="*/ 907 w 907"/>
                  <a:gd name="T5" fmla="*/ 0 h 18"/>
                  <a:gd name="T6" fmla="*/ 907 w 907"/>
                  <a:gd name="T7" fmla="*/ 8 h 18"/>
                  <a:gd name="T8" fmla="*/ 0 w 907"/>
                  <a:gd name="T9" fmla="*/ 18 h 18"/>
                </a:gdLst>
                <a:ahLst/>
                <a:cxnLst>
                  <a:cxn ang="0">
                    <a:pos x="T0" y="T1"/>
                  </a:cxn>
                  <a:cxn ang="0">
                    <a:pos x="T2" y="T3"/>
                  </a:cxn>
                  <a:cxn ang="0">
                    <a:pos x="T4" y="T5"/>
                  </a:cxn>
                  <a:cxn ang="0">
                    <a:pos x="T6" y="T7"/>
                  </a:cxn>
                  <a:cxn ang="0">
                    <a:pos x="T8" y="T9"/>
                  </a:cxn>
                </a:cxnLst>
                <a:rect l="0" t="0" r="r" b="b"/>
                <a:pathLst>
                  <a:path w="907" h="18">
                    <a:moveTo>
                      <a:pt x="0" y="18"/>
                    </a:moveTo>
                    <a:lnTo>
                      <a:pt x="0" y="10"/>
                    </a:lnTo>
                    <a:lnTo>
                      <a:pt x="907" y="0"/>
                    </a:lnTo>
                    <a:lnTo>
                      <a:pt x="907" y="8"/>
                    </a:lnTo>
                    <a:lnTo>
                      <a:pt x="0" y="18"/>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1" name="Freeform 273"/>
              <p:cNvSpPr>
                <a:spLocks/>
              </p:cNvSpPr>
              <p:nvPr userDrawn="1"/>
            </p:nvSpPr>
            <p:spPr bwMode="auto">
              <a:xfrm>
                <a:off x="5946" y="2088"/>
                <a:ext cx="152" cy="216"/>
              </a:xfrm>
              <a:custGeom>
                <a:avLst/>
                <a:gdLst>
                  <a:gd name="T0" fmla="*/ 145 w 152"/>
                  <a:gd name="T1" fmla="*/ 216 h 216"/>
                  <a:gd name="T2" fmla="*/ 0 w 152"/>
                  <a:gd name="T3" fmla="*/ 5 h 216"/>
                  <a:gd name="T4" fmla="*/ 6 w 152"/>
                  <a:gd name="T5" fmla="*/ 0 h 216"/>
                  <a:gd name="T6" fmla="*/ 152 w 152"/>
                  <a:gd name="T7" fmla="*/ 211 h 216"/>
                  <a:gd name="T8" fmla="*/ 145 w 152"/>
                  <a:gd name="T9" fmla="*/ 216 h 216"/>
                </a:gdLst>
                <a:ahLst/>
                <a:cxnLst>
                  <a:cxn ang="0">
                    <a:pos x="T0" y="T1"/>
                  </a:cxn>
                  <a:cxn ang="0">
                    <a:pos x="T2" y="T3"/>
                  </a:cxn>
                  <a:cxn ang="0">
                    <a:pos x="T4" y="T5"/>
                  </a:cxn>
                  <a:cxn ang="0">
                    <a:pos x="T6" y="T7"/>
                  </a:cxn>
                  <a:cxn ang="0">
                    <a:pos x="T8" y="T9"/>
                  </a:cxn>
                </a:cxnLst>
                <a:rect l="0" t="0" r="r" b="b"/>
                <a:pathLst>
                  <a:path w="152" h="216">
                    <a:moveTo>
                      <a:pt x="145" y="216"/>
                    </a:moveTo>
                    <a:lnTo>
                      <a:pt x="0" y="5"/>
                    </a:lnTo>
                    <a:lnTo>
                      <a:pt x="6" y="0"/>
                    </a:lnTo>
                    <a:lnTo>
                      <a:pt x="152" y="211"/>
                    </a:lnTo>
                    <a:lnTo>
                      <a:pt x="145" y="216"/>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2" name="Freeform 274"/>
              <p:cNvSpPr>
                <a:spLocks/>
              </p:cNvSpPr>
              <p:nvPr userDrawn="1"/>
            </p:nvSpPr>
            <p:spPr bwMode="auto">
              <a:xfrm>
                <a:off x="6143" y="2088"/>
                <a:ext cx="152" cy="216"/>
              </a:xfrm>
              <a:custGeom>
                <a:avLst/>
                <a:gdLst>
                  <a:gd name="T0" fmla="*/ 7 w 152"/>
                  <a:gd name="T1" fmla="*/ 216 h 216"/>
                  <a:gd name="T2" fmla="*/ 0 w 152"/>
                  <a:gd name="T3" fmla="*/ 211 h 216"/>
                  <a:gd name="T4" fmla="*/ 145 w 152"/>
                  <a:gd name="T5" fmla="*/ 0 h 216"/>
                  <a:gd name="T6" fmla="*/ 152 w 152"/>
                  <a:gd name="T7" fmla="*/ 5 h 216"/>
                  <a:gd name="T8" fmla="*/ 7 w 152"/>
                  <a:gd name="T9" fmla="*/ 216 h 216"/>
                </a:gdLst>
                <a:ahLst/>
                <a:cxnLst>
                  <a:cxn ang="0">
                    <a:pos x="T0" y="T1"/>
                  </a:cxn>
                  <a:cxn ang="0">
                    <a:pos x="T2" y="T3"/>
                  </a:cxn>
                  <a:cxn ang="0">
                    <a:pos x="T4" y="T5"/>
                  </a:cxn>
                  <a:cxn ang="0">
                    <a:pos x="T6" y="T7"/>
                  </a:cxn>
                  <a:cxn ang="0">
                    <a:pos x="T8" y="T9"/>
                  </a:cxn>
                </a:cxnLst>
                <a:rect l="0" t="0" r="r" b="b"/>
                <a:pathLst>
                  <a:path w="152" h="216">
                    <a:moveTo>
                      <a:pt x="7" y="216"/>
                    </a:moveTo>
                    <a:lnTo>
                      <a:pt x="0" y="211"/>
                    </a:lnTo>
                    <a:lnTo>
                      <a:pt x="145" y="0"/>
                    </a:lnTo>
                    <a:lnTo>
                      <a:pt x="152" y="5"/>
                    </a:lnTo>
                    <a:lnTo>
                      <a:pt x="7" y="216"/>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 name="Rectangle 275"/>
              <p:cNvSpPr>
                <a:spLocks noChangeArrowheads="1"/>
              </p:cNvSpPr>
              <p:nvPr userDrawn="1"/>
            </p:nvSpPr>
            <p:spPr bwMode="auto">
              <a:xfrm>
                <a:off x="6116" y="2040"/>
                <a:ext cx="9" cy="256"/>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4" name="Freeform 276"/>
              <p:cNvSpPr>
                <a:spLocks/>
              </p:cNvSpPr>
              <p:nvPr userDrawn="1"/>
            </p:nvSpPr>
            <p:spPr bwMode="auto">
              <a:xfrm>
                <a:off x="5154" y="2350"/>
                <a:ext cx="99" cy="316"/>
              </a:xfrm>
              <a:custGeom>
                <a:avLst/>
                <a:gdLst>
                  <a:gd name="T0" fmla="*/ 91 w 99"/>
                  <a:gd name="T1" fmla="*/ 316 h 316"/>
                  <a:gd name="T2" fmla="*/ 0 w 99"/>
                  <a:gd name="T3" fmla="*/ 1 h 316"/>
                  <a:gd name="T4" fmla="*/ 6 w 99"/>
                  <a:gd name="T5" fmla="*/ 0 h 316"/>
                  <a:gd name="T6" fmla="*/ 99 w 99"/>
                  <a:gd name="T7" fmla="*/ 312 h 316"/>
                  <a:gd name="T8" fmla="*/ 91 w 99"/>
                  <a:gd name="T9" fmla="*/ 316 h 316"/>
                </a:gdLst>
                <a:ahLst/>
                <a:cxnLst>
                  <a:cxn ang="0">
                    <a:pos x="T0" y="T1"/>
                  </a:cxn>
                  <a:cxn ang="0">
                    <a:pos x="T2" y="T3"/>
                  </a:cxn>
                  <a:cxn ang="0">
                    <a:pos x="T4" y="T5"/>
                  </a:cxn>
                  <a:cxn ang="0">
                    <a:pos x="T6" y="T7"/>
                  </a:cxn>
                  <a:cxn ang="0">
                    <a:pos x="T8" y="T9"/>
                  </a:cxn>
                </a:cxnLst>
                <a:rect l="0" t="0" r="r" b="b"/>
                <a:pathLst>
                  <a:path w="99" h="316">
                    <a:moveTo>
                      <a:pt x="91" y="316"/>
                    </a:moveTo>
                    <a:lnTo>
                      <a:pt x="0" y="1"/>
                    </a:lnTo>
                    <a:lnTo>
                      <a:pt x="6" y="0"/>
                    </a:lnTo>
                    <a:lnTo>
                      <a:pt x="99" y="312"/>
                    </a:lnTo>
                    <a:lnTo>
                      <a:pt x="91" y="316"/>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 name="Freeform 277"/>
              <p:cNvSpPr>
                <a:spLocks/>
              </p:cNvSpPr>
              <p:nvPr userDrawn="1"/>
            </p:nvSpPr>
            <p:spPr bwMode="auto">
              <a:xfrm>
                <a:off x="5442" y="1166"/>
                <a:ext cx="411" cy="349"/>
              </a:xfrm>
              <a:custGeom>
                <a:avLst/>
                <a:gdLst>
                  <a:gd name="T0" fmla="*/ 404 w 411"/>
                  <a:gd name="T1" fmla="*/ 349 h 349"/>
                  <a:gd name="T2" fmla="*/ 0 w 411"/>
                  <a:gd name="T3" fmla="*/ 7 h 349"/>
                  <a:gd name="T4" fmla="*/ 5 w 411"/>
                  <a:gd name="T5" fmla="*/ 0 h 349"/>
                  <a:gd name="T6" fmla="*/ 411 w 411"/>
                  <a:gd name="T7" fmla="*/ 342 h 349"/>
                  <a:gd name="T8" fmla="*/ 404 w 411"/>
                  <a:gd name="T9" fmla="*/ 349 h 349"/>
                </a:gdLst>
                <a:ahLst/>
                <a:cxnLst>
                  <a:cxn ang="0">
                    <a:pos x="T0" y="T1"/>
                  </a:cxn>
                  <a:cxn ang="0">
                    <a:pos x="T2" y="T3"/>
                  </a:cxn>
                  <a:cxn ang="0">
                    <a:pos x="T4" y="T5"/>
                  </a:cxn>
                  <a:cxn ang="0">
                    <a:pos x="T6" y="T7"/>
                  </a:cxn>
                  <a:cxn ang="0">
                    <a:pos x="T8" y="T9"/>
                  </a:cxn>
                </a:cxnLst>
                <a:rect l="0" t="0" r="r" b="b"/>
                <a:pathLst>
                  <a:path w="411" h="349">
                    <a:moveTo>
                      <a:pt x="404" y="349"/>
                    </a:moveTo>
                    <a:lnTo>
                      <a:pt x="0" y="7"/>
                    </a:lnTo>
                    <a:lnTo>
                      <a:pt x="5" y="0"/>
                    </a:lnTo>
                    <a:lnTo>
                      <a:pt x="411" y="342"/>
                    </a:lnTo>
                    <a:lnTo>
                      <a:pt x="404" y="349"/>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 name="Rectangle 278"/>
              <p:cNvSpPr>
                <a:spLocks noChangeArrowheads="1"/>
              </p:cNvSpPr>
              <p:nvPr userDrawn="1"/>
            </p:nvSpPr>
            <p:spPr bwMode="auto">
              <a:xfrm>
                <a:off x="5441" y="644"/>
                <a:ext cx="8" cy="522"/>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 name="Freeform 279"/>
              <p:cNvSpPr>
                <a:spLocks/>
              </p:cNvSpPr>
              <p:nvPr userDrawn="1"/>
            </p:nvSpPr>
            <p:spPr bwMode="auto">
              <a:xfrm>
                <a:off x="5444" y="614"/>
                <a:ext cx="1248" cy="558"/>
              </a:xfrm>
              <a:custGeom>
                <a:avLst/>
                <a:gdLst>
                  <a:gd name="T0" fmla="*/ 2 w 1248"/>
                  <a:gd name="T1" fmla="*/ 558 h 558"/>
                  <a:gd name="T2" fmla="*/ 0 w 1248"/>
                  <a:gd name="T3" fmla="*/ 549 h 558"/>
                  <a:gd name="T4" fmla="*/ 1245 w 1248"/>
                  <a:gd name="T5" fmla="*/ 0 h 558"/>
                  <a:gd name="T6" fmla="*/ 1248 w 1248"/>
                  <a:gd name="T7" fmla="*/ 6 h 558"/>
                  <a:gd name="T8" fmla="*/ 2 w 1248"/>
                  <a:gd name="T9" fmla="*/ 558 h 558"/>
                </a:gdLst>
                <a:ahLst/>
                <a:cxnLst>
                  <a:cxn ang="0">
                    <a:pos x="T0" y="T1"/>
                  </a:cxn>
                  <a:cxn ang="0">
                    <a:pos x="T2" y="T3"/>
                  </a:cxn>
                  <a:cxn ang="0">
                    <a:pos x="T4" y="T5"/>
                  </a:cxn>
                  <a:cxn ang="0">
                    <a:pos x="T6" y="T7"/>
                  </a:cxn>
                  <a:cxn ang="0">
                    <a:pos x="T8" y="T9"/>
                  </a:cxn>
                </a:cxnLst>
                <a:rect l="0" t="0" r="r" b="b"/>
                <a:pathLst>
                  <a:path w="1248" h="558">
                    <a:moveTo>
                      <a:pt x="2" y="558"/>
                    </a:moveTo>
                    <a:lnTo>
                      <a:pt x="0" y="549"/>
                    </a:lnTo>
                    <a:lnTo>
                      <a:pt x="1245" y="0"/>
                    </a:lnTo>
                    <a:lnTo>
                      <a:pt x="1248" y="6"/>
                    </a:lnTo>
                    <a:lnTo>
                      <a:pt x="2" y="558"/>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 name="Freeform 280"/>
              <p:cNvSpPr>
                <a:spLocks/>
              </p:cNvSpPr>
              <p:nvPr userDrawn="1"/>
            </p:nvSpPr>
            <p:spPr bwMode="auto">
              <a:xfrm>
                <a:off x="5442" y="1161"/>
                <a:ext cx="699" cy="124"/>
              </a:xfrm>
              <a:custGeom>
                <a:avLst/>
                <a:gdLst>
                  <a:gd name="T0" fmla="*/ 698 w 699"/>
                  <a:gd name="T1" fmla="*/ 124 h 124"/>
                  <a:gd name="T2" fmla="*/ 0 w 699"/>
                  <a:gd name="T3" fmla="*/ 9 h 124"/>
                  <a:gd name="T4" fmla="*/ 2 w 699"/>
                  <a:gd name="T5" fmla="*/ 0 h 124"/>
                  <a:gd name="T6" fmla="*/ 699 w 699"/>
                  <a:gd name="T7" fmla="*/ 115 h 124"/>
                  <a:gd name="T8" fmla="*/ 698 w 699"/>
                  <a:gd name="T9" fmla="*/ 124 h 124"/>
                </a:gdLst>
                <a:ahLst/>
                <a:cxnLst>
                  <a:cxn ang="0">
                    <a:pos x="T0" y="T1"/>
                  </a:cxn>
                  <a:cxn ang="0">
                    <a:pos x="T2" y="T3"/>
                  </a:cxn>
                  <a:cxn ang="0">
                    <a:pos x="T4" y="T5"/>
                  </a:cxn>
                  <a:cxn ang="0">
                    <a:pos x="T6" y="T7"/>
                  </a:cxn>
                  <a:cxn ang="0">
                    <a:pos x="T8" y="T9"/>
                  </a:cxn>
                </a:cxnLst>
                <a:rect l="0" t="0" r="r" b="b"/>
                <a:pathLst>
                  <a:path w="699" h="124">
                    <a:moveTo>
                      <a:pt x="698" y="124"/>
                    </a:moveTo>
                    <a:lnTo>
                      <a:pt x="0" y="9"/>
                    </a:lnTo>
                    <a:lnTo>
                      <a:pt x="2" y="0"/>
                    </a:lnTo>
                    <a:lnTo>
                      <a:pt x="699" y="115"/>
                    </a:lnTo>
                    <a:lnTo>
                      <a:pt x="698" y="124"/>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 name="Freeform 281"/>
              <p:cNvSpPr>
                <a:spLocks/>
              </p:cNvSpPr>
              <p:nvPr userDrawn="1"/>
            </p:nvSpPr>
            <p:spPr bwMode="auto">
              <a:xfrm>
                <a:off x="6461" y="622"/>
                <a:ext cx="238" cy="360"/>
              </a:xfrm>
              <a:custGeom>
                <a:avLst/>
                <a:gdLst>
                  <a:gd name="T0" fmla="*/ 6 w 238"/>
                  <a:gd name="T1" fmla="*/ 360 h 360"/>
                  <a:gd name="T2" fmla="*/ 0 w 238"/>
                  <a:gd name="T3" fmla="*/ 355 h 360"/>
                  <a:gd name="T4" fmla="*/ 231 w 238"/>
                  <a:gd name="T5" fmla="*/ 0 h 360"/>
                  <a:gd name="T6" fmla="*/ 238 w 238"/>
                  <a:gd name="T7" fmla="*/ 4 h 360"/>
                  <a:gd name="T8" fmla="*/ 6 w 238"/>
                  <a:gd name="T9" fmla="*/ 360 h 360"/>
                </a:gdLst>
                <a:ahLst/>
                <a:cxnLst>
                  <a:cxn ang="0">
                    <a:pos x="T0" y="T1"/>
                  </a:cxn>
                  <a:cxn ang="0">
                    <a:pos x="T2" y="T3"/>
                  </a:cxn>
                  <a:cxn ang="0">
                    <a:pos x="T4" y="T5"/>
                  </a:cxn>
                  <a:cxn ang="0">
                    <a:pos x="T6" y="T7"/>
                  </a:cxn>
                  <a:cxn ang="0">
                    <a:pos x="T8" y="T9"/>
                  </a:cxn>
                </a:cxnLst>
                <a:rect l="0" t="0" r="r" b="b"/>
                <a:pathLst>
                  <a:path w="238" h="360">
                    <a:moveTo>
                      <a:pt x="6" y="360"/>
                    </a:moveTo>
                    <a:lnTo>
                      <a:pt x="0" y="355"/>
                    </a:lnTo>
                    <a:lnTo>
                      <a:pt x="231" y="0"/>
                    </a:lnTo>
                    <a:lnTo>
                      <a:pt x="238" y="4"/>
                    </a:lnTo>
                    <a:lnTo>
                      <a:pt x="6" y="360"/>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 name="Freeform 282"/>
              <p:cNvSpPr>
                <a:spLocks/>
              </p:cNvSpPr>
              <p:nvPr userDrawn="1"/>
            </p:nvSpPr>
            <p:spPr bwMode="auto">
              <a:xfrm>
                <a:off x="6680" y="620"/>
                <a:ext cx="851" cy="568"/>
              </a:xfrm>
              <a:custGeom>
                <a:avLst/>
                <a:gdLst>
                  <a:gd name="T0" fmla="*/ 846 w 851"/>
                  <a:gd name="T1" fmla="*/ 568 h 568"/>
                  <a:gd name="T2" fmla="*/ 0 w 851"/>
                  <a:gd name="T3" fmla="*/ 7 h 568"/>
                  <a:gd name="T4" fmla="*/ 5 w 851"/>
                  <a:gd name="T5" fmla="*/ 0 h 568"/>
                  <a:gd name="T6" fmla="*/ 851 w 851"/>
                  <a:gd name="T7" fmla="*/ 562 h 568"/>
                  <a:gd name="T8" fmla="*/ 846 w 851"/>
                  <a:gd name="T9" fmla="*/ 568 h 568"/>
                </a:gdLst>
                <a:ahLst/>
                <a:cxnLst>
                  <a:cxn ang="0">
                    <a:pos x="T0" y="T1"/>
                  </a:cxn>
                  <a:cxn ang="0">
                    <a:pos x="T2" y="T3"/>
                  </a:cxn>
                  <a:cxn ang="0">
                    <a:pos x="T4" y="T5"/>
                  </a:cxn>
                  <a:cxn ang="0">
                    <a:pos x="T6" y="T7"/>
                  </a:cxn>
                  <a:cxn ang="0">
                    <a:pos x="T8" y="T9"/>
                  </a:cxn>
                </a:cxnLst>
                <a:rect l="0" t="0" r="r" b="b"/>
                <a:pathLst>
                  <a:path w="851" h="568">
                    <a:moveTo>
                      <a:pt x="846" y="568"/>
                    </a:moveTo>
                    <a:lnTo>
                      <a:pt x="0" y="7"/>
                    </a:lnTo>
                    <a:lnTo>
                      <a:pt x="5" y="0"/>
                    </a:lnTo>
                    <a:lnTo>
                      <a:pt x="851" y="562"/>
                    </a:lnTo>
                    <a:lnTo>
                      <a:pt x="846" y="568"/>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1" name="Freeform 283"/>
              <p:cNvSpPr>
                <a:spLocks/>
              </p:cNvSpPr>
              <p:nvPr userDrawn="1"/>
            </p:nvSpPr>
            <p:spPr bwMode="auto">
              <a:xfrm>
                <a:off x="5373" y="1133"/>
                <a:ext cx="117" cy="104"/>
              </a:xfrm>
              <a:custGeom>
                <a:avLst/>
                <a:gdLst>
                  <a:gd name="T0" fmla="*/ 42 w 69"/>
                  <a:gd name="T1" fmla="*/ 62 h 62"/>
                  <a:gd name="T2" fmla="*/ 13 w 69"/>
                  <a:gd name="T3" fmla="*/ 51 h 62"/>
                  <a:gd name="T4" fmla="*/ 0 w 69"/>
                  <a:gd name="T5" fmla="*/ 22 h 62"/>
                  <a:gd name="T6" fmla="*/ 6 w 69"/>
                  <a:gd name="T7" fmla="*/ 0 h 62"/>
                  <a:gd name="T8" fmla="*/ 9 w 69"/>
                  <a:gd name="T9" fmla="*/ 1 h 62"/>
                  <a:gd name="T10" fmla="*/ 3 w 69"/>
                  <a:gd name="T11" fmla="*/ 22 h 62"/>
                  <a:gd name="T12" fmla="*/ 15 w 69"/>
                  <a:gd name="T13" fmla="*/ 49 h 62"/>
                  <a:gd name="T14" fmla="*/ 43 w 69"/>
                  <a:gd name="T15" fmla="*/ 59 h 62"/>
                  <a:gd name="T16" fmla="*/ 67 w 69"/>
                  <a:gd name="T17" fmla="*/ 50 h 62"/>
                  <a:gd name="T18" fmla="*/ 69 w 69"/>
                  <a:gd name="T19" fmla="*/ 52 h 62"/>
                  <a:gd name="T20" fmla="*/ 43 w 69"/>
                  <a:gd name="T21" fmla="*/ 62 h 62"/>
                  <a:gd name="T22" fmla="*/ 42 w 69"/>
                  <a:gd name="T23"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62">
                    <a:moveTo>
                      <a:pt x="42" y="62"/>
                    </a:moveTo>
                    <a:cubicBezTo>
                      <a:pt x="31" y="62"/>
                      <a:pt x="21" y="58"/>
                      <a:pt x="13" y="51"/>
                    </a:cubicBezTo>
                    <a:cubicBezTo>
                      <a:pt x="5" y="43"/>
                      <a:pt x="1" y="33"/>
                      <a:pt x="0" y="22"/>
                    </a:cubicBezTo>
                    <a:cubicBezTo>
                      <a:pt x="0" y="14"/>
                      <a:pt x="2" y="7"/>
                      <a:pt x="6" y="0"/>
                    </a:cubicBezTo>
                    <a:cubicBezTo>
                      <a:pt x="9" y="1"/>
                      <a:pt x="9" y="1"/>
                      <a:pt x="9" y="1"/>
                    </a:cubicBezTo>
                    <a:cubicBezTo>
                      <a:pt x="5" y="8"/>
                      <a:pt x="3" y="15"/>
                      <a:pt x="3" y="22"/>
                    </a:cubicBezTo>
                    <a:cubicBezTo>
                      <a:pt x="4" y="32"/>
                      <a:pt x="8" y="42"/>
                      <a:pt x="15" y="49"/>
                    </a:cubicBezTo>
                    <a:cubicBezTo>
                      <a:pt x="23" y="56"/>
                      <a:pt x="32" y="60"/>
                      <a:pt x="43" y="59"/>
                    </a:cubicBezTo>
                    <a:cubicBezTo>
                      <a:pt x="52" y="59"/>
                      <a:pt x="60" y="56"/>
                      <a:pt x="67" y="50"/>
                    </a:cubicBezTo>
                    <a:cubicBezTo>
                      <a:pt x="69" y="52"/>
                      <a:pt x="69" y="52"/>
                      <a:pt x="69" y="52"/>
                    </a:cubicBezTo>
                    <a:cubicBezTo>
                      <a:pt x="62" y="58"/>
                      <a:pt x="52" y="62"/>
                      <a:pt x="43" y="62"/>
                    </a:cubicBezTo>
                    <a:cubicBezTo>
                      <a:pt x="42" y="62"/>
                      <a:pt x="42" y="62"/>
                      <a:pt x="42" y="62"/>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2" name="Freeform 284"/>
              <p:cNvSpPr>
                <a:spLocks/>
              </p:cNvSpPr>
              <p:nvPr userDrawn="1"/>
            </p:nvSpPr>
            <p:spPr bwMode="auto">
              <a:xfrm>
                <a:off x="5403" y="1097"/>
                <a:ext cx="98" cy="36"/>
              </a:xfrm>
              <a:custGeom>
                <a:avLst/>
                <a:gdLst>
                  <a:gd name="T0" fmla="*/ 56 w 58"/>
                  <a:gd name="T1" fmla="*/ 21 h 21"/>
                  <a:gd name="T2" fmla="*/ 23 w 58"/>
                  <a:gd name="T3" fmla="*/ 4 h 21"/>
                  <a:gd name="T4" fmla="*/ 1 w 58"/>
                  <a:gd name="T5" fmla="*/ 11 h 21"/>
                  <a:gd name="T6" fmla="*/ 0 w 58"/>
                  <a:gd name="T7" fmla="*/ 8 h 21"/>
                  <a:gd name="T8" fmla="*/ 22 w 58"/>
                  <a:gd name="T9" fmla="*/ 1 h 21"/>
                  <a:gd name="T10" fmla="*/ 58 w 58"/>
                  <a:gd name="T11" fmla="*/ 19 h 21"/>
                  <a:gd name="T12" fmla="*/ 56 w 58"/>
                  <a:gd name="T13" fmla="*/ 21 h 21"/>
                </a:gdLst>
                <a:ahLst/>
                <a:cxnLst>
                  <a:cxn ang="0">
                    <a:pos x="T0" y="T1"/>
                  </a:cxn>
                  <a:cxn ang="0">
                    <a:pos x="T2" y="T3"/>
                  </a:cxn>
                  <a:cxn ang="0">
                    <a:pos x="T4" y="T5"/>
                  </a:cxn>
                  <a:cxn ang="0">
                    <a:pos x="T6" y="T7"/>
                  </a:cxn>
                  <a:cxn ang="0">
                    <a:pos x="T8" y="T9"/>
                  </a:cxn>
                  <a:cxn ang="0">
                    <a:pos x="T10" y="T11"/>
                  </a:cxn>
                  <a:cxn ang="0">
                    <a:pos x="T12" y="T13"/>
                  </a:cxn>
                </a:cxnLst>
                <a:rect l="0" t="0" r="r" b="b"/>
                <a:pathLst>
                  <a:path w="58" h="21">
                    <a:moveTo>
                      <a:pt x="56" y="21"/>
                    </a:moveTo>
                    <a:cubicBezTo>
                      <a:pt x="48" y="10"/>
                      <a:pt x="36" y="3"/>
                      <a:pt x="23" y="4"/>
                    </a:cubicBezTo>
                    <a:cubicBezTo>
                      <a:pt x="15" y="4"/>
                      <a:pt x="7" y="6"/>
                      <a:pt x="1" y="11"/>
                    </a:cubicBezTo>
                    <a:cubicBezTo>
                      <a:pt x="0" y="8"/>
                      <a:pt x="0" y="8"/>
                      <a:pt x="0" y="8"/>
                    </a:cubicBezTo>
                    <a:cubicBezTo>
                      <a:pt x="6" y="4"/>
                      <a:pt x="14" y="1"/>
                      <a:pt x="22" y="1"/>
                    </a:cubicBezTo>
                    <a:cubicBezTo>
                      <a:pt x="37" y="0"/>
                      <a:pt x="50" y="7"/>
                      <a:pt x="58" y="19"/>
                    </a:cubicBezTo>
                    <a:lnTo>
                      <a:pt x="56" y="21"/>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3" name="Freeform 285"/>
              <p:cNvSpPr>
                <a:spLocks/>
              </p:cNvSpPr>
              <p:nvPr userDrawn="1"/>
            </p:nvSpPr>
            <p:spPr bwMode="auto">
              <a:xfrm>
                <a:off x="5353" y="1073"/>
                <a:ext cx="103" cy="73"/>
              </a:xfrm>
              <a:custGeom>
                <a:avLst/>
                <a:gdLst>
                  <a:gd name="T0" fmla="*/ 5 w 61"/>
                  <a:gd name="T1" fmla="*/ 43 h 43"/>
                  <a:gd name="T2" fmla="*/ 0 w 61"/>
                  <a:gd name="T3" fmla="*/ 41 h 43"/>
                  <a:gd name="T4" fmla="*/ 52 w 61"/>
                  <a:gd name="T5" fmla="*/ 0 h 43"/>
                  <a:gd name="T6" fmla="*/ 61 w 61"/>
                  <a:gd name="T7" fmla="*/ 0 h 43"/>
                  <a:gd name="T8" fmla="*/ 60 w 61"/>
                  <a:gd name="T9" fmla="*/ 5 h 43"/>
                  <a:gd name="T10" fmla="*/ 52 w 61"/>
                  <a:gd name="T11" fmla="*/ 5 h 43"/>
                  <a:gd name="T12" fmla="*/ 5 w 61"/>
                  <a:gd name="T13" fmla="*/ 43 h 43"/>
                </a:gdLst>
                <a:ahLst/>
                <a:cxnLst>
                  <a:cxn ang="0">
                    <a:pos x="T0" y="T1"/>
                  </a:cxn>
                  <a:cxn ang="0">
                    <a:pos x="T2" y="T3"/>
                  </a:cxn>
                  <a:cxn ang="0">
                    <a:pos x="T4" y="T5"/>
                  </a:cxn>
                  <a:cxn ang="0">
                    <a:pos x="T6" y="T7"/>
                  </a:cxn>
                  <a:cxn ang="0">
                    <a:pos x="T8" y="T9"/>
                  </a:cxn>
                  <a:cxn ang="0">
                    <a:pos x="T10" y="T11"/>
                  </a:cxn>
                  <a:cxn ang="0">
                    <a:pos x="T12" y="T13"/>
                  </a:cxn>
                </a:cxnLst>
                <a:rect l="0" t="0" r="r" b="b"/>
                <a:pathLst>
                  <a:path w="61" h="43">
                    <a:moveTo>
                      <a:pt x="5" y="43"/>
                    </a:moveTo>
                    <a:cubicBezTo>
                      <a:pt x="0" y="41"/>
                      <a:pt x="0" y="41"/>
                      <a:pt x="0" y="41"/>
                    </a:cubicBezTo>
                    <a:cubicBezTo>
                      <a:pt x="6" y="18"/>
                      <a:pt x="28" y="1"/>
                      <a:pt x="52" y="0"/>
                    </a:cubicBezTo>
                    <a:cubicBezTo>
                      <a:pt x="55" y="0"/>
                      <a:pt x="58" y="0"/>
                      <a:pt x="61" y="0"/>
                    </a:cubicBezTo>
                    <a:cubicBezTo>
                      <a:pt x="60" y="5"/>
                      <a:pt x="60" y="5"/>
                      <a:pt x="60" y="5"/>
                    </a:cubicBezTo>
                    <a:cubicBezTo>
                      <a:pt x="58" y="5"/>
                      <a:pt x="55" y="5"/>
                      <a:pt x="52" y="5"/>
                    </a:cubicBezTo>
                    <a:cubicBezTo>
                      <a:pt x="30" y="6"/>
                      <a:pt x="10" y="21"/>
                      <a:pt x="5" y="43"/>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4" name="Freeform 286"/>
              <p:cNvSpPr>
                <a:spLocks/>
              </p:cNvSpPr>
              <p:nvPr userDrawn="1"/>
            </p:nvSpPr>
            <p:spPr bwMode="auto">
              <a:xfrm>
                <a:off x="5410" y="1087"/>
                <a:ext cx="129" cy="176"/>
              </a:xfrm>
              <a:custGeom>
                <a:avLst/>
                <a:gdLst>
                  <a:gd name="T0" fmla="*/ 20 w 76"/>
                  <a:gd name="T1" fmla="*/ 104 h 104"/>
                  <a:gd name="T2" fmla="*/ 0 w 76"/>
                  <a:gd name="T3" fmla="*/ 100 h 104"/>
                  <a:gd name="T4" fmla="*/ 1 w 76"/>
                  <a:gd name="T5" fmla="*/ 96 h 104"/>
                  <a:gd name="T6" fmla="*/ 21 w 76"/>
                  <a:gd name="T7" fmla="*/ 99 h 104"/>
                  <a:gd name="T8" fmla="*/ 57 w 76"/>
                  <a:gd name="T9" fmla="*/ 83 h 104"/>
                  <a:gd name="T10" fmla="*/ 71 w 76"/>
                  <a:gd name="T11" fmla="*/ 47 h 104"/>
                  <a:gd name="T12" fmla="*/ 47 w 76"/>
                  <a:gd name="T13" fmla="*/ 4 h 104"/>
                  <a:gd name="T14" fmla="*/ 49 w 76"/>
                  <a:gd name="T15" fmla="*/ 0 h 104"/>
                  <a:gd name="T16" fmla="*/ 76 w 76"/>
                  <a:gd name="T17" fmla="*/ 46 h 104"/>
                  <a:gd name="T18" fmla="*/ 61 w 76"/>
                  <a:gd name="T19" fmla="*/ 86 h 104"/>
                  <a:gd name="T20" fmla="*/ 22 w 76"/>
                  <a:gd name="T21" fmla="*/ 104 h 104"/>
                  <a:gd name="T22" fmla="*/ 20 w 76"/>
                  <a:gd name="T23" fmla="*/ 10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 h="104">
                    <a:moveTo>
                      <a:pt x="20" y="104"/>
                    </a:moveTo>
                    <a:cubicBezTo>
                      <a:pt x="13" y="104"/>
                      <a:pt x="6" y="103"/>
                      <a:pt x="0" y="100"/>
                    </a:cubicBezTo>
                    <a:cubicBezTo>
                      <a:pt x="1" y="96"/>
                      <a:pt x="1" y="96"/>
                      <a:pt x="1" y="96"/>
                    </a:cubicBezTo>
                    <a:cubicBezTo>
                      <a:pt x="8" y="98"/>
                      <a:pt x="15" y="99"/>
                      <a:pt x="21" y="99"/>
                    </a:cubicBezTo>
                    <a:cubicBezTo>
                      <a:pt x="35" y="99"/>
                      <a:pt x="48" y="93"/>
                      <a:pt x="57" y="83"/>
                    </a:cubicBezTo>
                    <a:cubicBezTo>
                      <a:pt x="67" y="73"/>
                      <a:pt x="71" y="60"/>
                      <a:pt x="71" y="47"/>
                    </a:cubicBezTo>
                    <a:cubicBezTo>
                      <a:pt x="71" y="29"/>
                      <a:pt x="61" y="13"/>
                      <a:pt x="47" y="4"/>
                    </a:cubicBezTo>
                    <a:cubicBezTo>
                      <a:pt x="49" y="0"/>
                      <a:pt x="49" y="0"/>
                      <a:pt x="49" y="0"/>
                    </a:cubicBezTo>
                    <a:cubicBezTo>
                      <a:pt x="65" y="10"/>
                      <a:pt x="75" y="27"/>
                      <a:pt x="76" y="46"/>
                    </a:cubicBezTo>
                    <a:cubicBezTo>
                      <a:pt x="76" y="61"/>
                      <a:pt x="71" y="76"/>
                      <a:pt x="61" y="86"/>
                    </a:cubicBezTo>
                    <a:cubicBezTo>
                      <a:pt x="50" y="97"/>
                      <a:pt x="37" y="103"/>
                      <a:pt x="22" y="104"/>
                    </a:cubicBezTo>
                    <a:cubicBezTo>
                      <a:pt x="21" y="104"/>
                      <a:pt x="20" y="104"/>
                      <a:pt x="20" y="104"/>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5" name="Freeform 287"/>
              <p:cNvSpPr>
                <a:spLocks/>
              </p:cNvSpPr>
              <p:nvPr userDrawn="1"/>
            </p:nvSpPr>
            <p:spPr bwMode="auto">
              <a:xfrm>
                <a:off x="2490" y="2022"/>
                <a:ext cx="1035" cy="622"/>
              </a:xfrm>
              <a:custGeom>
                <a:avLst/>
                <a:gdLst>
                  <a:gd name="T0" fmla="*/ 4 w 1035"/>
                  <a:gd name="T1" fmla="*/ 622 h 622"/>
                  <a:gd name="T2" fmla="*/ 0 w 1035"/>
                  <a:gd name="T3" fmla="*/ 615 h 622"/>
                  <a:gd name="T4" fmla="*/ 1032 w 1035"/>
                  <a:gd name="T5" fmla="*/ 0 h 622"/>
                  <a:gd name="T6" fmla="*/ 1035 w 1035"/>
                  <a:gd name="T7" fmla="*/ 7 h 622"/>
                  <a:gd name="T8" fmla="*/ 4 w 1035"/>
                  <a:gd name="T9" fmla="*/ 622 h 622"/>
                </a:gdLst>
                <a:ahLst/>
                <a:cxnLst>
                  <a:cxn ang="0">
                    <a:pos x="T0" y="T1"/>
                  </a:cxn>
                  <a:cxn ang="0">
                    <a:pos x="T2" y="T3"/>
                  </a:cxn>
                  <a:cxn ang="0">
                    <a:pos x="T4" y="T5"/>
                  </a:cxn>
                  <a:cxn ang="0">
                    <a:pos x="T6" y="T7"/>
                  </a:cxn>
                  <a:cxn ang="0">
                    <a:pos x="T8" y="T9"/>
                  </a:cxn>
                </a:cxnLst>
                <a:rect l="0" t="0" r="r" b="b"/>
                <a:pathLst>
                  <a:path w="1035" h="622">
                    <a:moveTo>
                      <a:pt x="4" y="622"/>
                    </a:moveTo>
                    <a:lnTo>
                      <a:pt x="0" y="615"/>
                    </a:lnTo>
                    <a:lnTo>
                      <a:pt x="1032" y="0"/>
                    </a:lnTo>
                    <a:lnTo>
                      <a:pt x="1035" y="7"/>
                    </a:lnTo>
                    <a:lnTo>
                      <a:pt x="4" y="622"/>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6" name="Freeform 288"/>
              <p:cNvSpPr>
                <a:spLocks/>
              </p:cNvSpPr>
              <p:nvPr userDrawn="1"/>
            </p:nvSpPr>
            <p:spPr bwMode="auto">
              <a:xfrm>
                <a:off x="7048" y="1187"/>
                <a:ext cx="470" cy="260"/>
              </a:xfrm>
              <a:custGeom>
                <a:avLst/>
                <a:gdLst>
                  <a:gd name="T0" fmla="*/ 4 w 470"/>
                  <a:gd name="T1" fmla="*/ 260 h 260"/>
                  <a:gd name="T2" fmla="*/ 0 w 470"/>
                  <a:gd name="T3" fmla="*/ 253 h 260"/>
                  <a:gd name="T4" fmla="*/ 467 w 470"/>
                  <a:gd name="T5" fmla="*/ 0 h 260"/>
                  <a:gd name="T6" fmla="*/ 470 w 470"/>
                  <a:gd name="T7" fmla="*/ 7 h 260"/>
                  <a:gd name="T8" fmla="*/ 4 w 470"/>
                  <a:gd name="T9" fmla="*/ 260 h 260"/>
                </a:gdLst>
                <a:ahLst/>
                <a:cxnLst>
                  <a:cxn ang="0">
                    <a:pos x="T0" y="T1"/>
                  </a:cxn>
                  <a:cxn ang="0">
                    <a:pos x="T2" y="T3"/>
                  </a:cxn>
                  <a:cxn ang="0">
                    <a:pos x="T4" y="T5"/>
                  </a:cxn>
                  <a:cxn ang="0">
                    <a:pos x="T6" y="T7"/>
                  </a:cxn>
                  <a:cxn ang="0">
                    <a:pos x="T8" y="T9"/>
                  </a:cxn>
                </a:cxnLst>
                <a:rect l="0" t="0" r="r" b="b"/>
                <a:pathLst>
                  <a:path w="470" h="260">
                    <a:moveTo>
                      <a:pt x="4" y="260"/>
                    </a:moveTo>
                    <a:lnTo>
                      <a:pt x="0" y="253"/>
                    </a:lnTo>
                    <a:lnTo>
                      <a:pt x="467" y="0"/>
                    </a:lnTo>
                    <a:lnTo>
                      <a:pt x="470" y="7"/>
                    </a:lnTo>
                    <a:lnTo>
                      <a:pt x="4" y="260"/>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7" name="Freeform 289"/>
              <p:cNvSpPr>
                <a:spLocks/>
              </p:cNvSpPr>
              <p:nvPr userDrawn="1"/>
            </p:nvSpPr>
            <p:spPr bwMode="auto">
              <a:xfrm>
                <a:off x="7342" y="1187"/>
                <a:ext cx="179" cy="1408"/>
              </a:xfrm>
              <a:custGeom>
                <a:avLst/>
                <a:gdLst>
                  <a:gd name="T0" fmla="*/ 9 w 179"/>
                  <a:gd name="T1" fmla="*/ 1408 h 1408"/>
                  <a:gd name="T2" fmla="*/ 0 w 179"/>
                  <a:gd name="T3" fmla="*/ 1406 h 1408"/>
                  <a:gd name="T4" fmla="*/ 171 w 179"/>
                  <a:gd name="T5" fmla="*/ 0 h 1408"/>
                  <a:gd name="T6" fmla="*/ 179 w 179"/>
                  <a:gd name="T7" fmla="*/ 0 h 1408"/>
                  <a:gd name="T8" fmla="*/ 9 w 179"/>
                  <a:gd name="T9" fmla="*/ 1408 h 1408"/>
                </a:gdLst>
                <a:ahLst/>
                <a:cxnLst>
                  <a:cxn ang="0">
                    <a:pos x="T0" y="T1"/>
                  </a:cxn>
                  <a:cxn ang="0">
                    <a:pos x="T2" y="T3"/>
                  </a:cxn>
                  <a:cxn ang="0">
                    <a:pos x="T4" y="T5"/>
                  </a:cxn>
                  <a:cxn ang="0">
                    <a:pos x="T6" y="T7"/>
                  </a:cxn>
                  <a:cxn ang="0">
                    <a:pos x="T8" y="T9"/>
                  </a:cxn>
                </a:cxnLst>
                <a:rect l="0" t="0" r="r" b="b"/>
                <a:pathLst>
                  <a:path w="179" h="1408">
                    <a:moveTo>
                      <a:pt x="9" y="1408"/>
                    </a:moveTo>
                    <a:lnTo>
                      <a:pt x="0" y="1406"/>
                    </a:lnTo>
                    <a:lnTo>
                      <a:pt x="171" y="0"/>
                    </a:lnTo>
                    <a:lnTo>
                      <a:pt x="179" y="0"/>
                    </a:lnTo>
                    <a:lnTo>
                      <a:pt x="9" y="1408"/>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8" name="Freeform 290"/>
              <p:cNvSpPr>
                <a:spLocks/>
              </p:cNvSpPr>
              <p:nvPr userDrawn="1"/>
            </p:nvSpPr>
            <p:spPr bwMode="auto">
              <a:xfrm>
                <a:off x="7487" y="938"/>
                <a:ext cx="33" cy="249"/>
              </a:xfrm>
              <a:custGeom>
                <a:avLst/>
                <a:gdLst>
                  <a:gd name="T0" fmla="*/ 26 w 33"/>
                  <a:gd name="T1" fmla="*/ 249 h 249"/>
                  <a:gd name="T2" fmla="*/ 0 w 33"/>
                  <a:gd name="T3" fmla="*/ 0 h 249"/>
                  <a:gd name="T4" fmla="*/ 9 w 33"/>
                  <a:gd name="T5" fmla="*/ 0 h 249"/>
                  <a:gd name="T6" fmla="*/ 33 w 33"/>
                  <a:gd name="T7" fmla="*/ 247 h 249"/>
                  <a:gd name="T8" fmla="*/ 26 w 33"/>
                  <a:gd name="T9" fmla="*/ 249 h 249"/>
                </a:gdLst>
                <a:ahLst/>
                <a:cxnLst>
                  <a:cxn ang="0">
                    <a:pos x="T0" y="T1"/>
                  </a:cxn>
                  <a:cxn ang="0">
                    <a:pos x="T2" y="T3"/>
                  </a:cxn>
                  <a:cxn ang="0">
                    <a:pos x="T4" y="T5"/>
                  </a:cxn>
                  <a:cxn ang="0">
                    <a:pos x="T6" y="T7"/>
                  </a:cxn>
                  <a:cxn ang="0">
                    <a:pos x="T8" y="T9"/>
                  </a:cxn>
                </a:cxnLst>
                <a:rect l="0" t="0" r="r" b="b"/>
                <a:pathLst>
                  <a:path w="33" h="249">
                    <a:moveTo>
                      <a:pt x="26" y="249"/>
                    </a:moveTo>
                    <a:lnTo>
                      <a:pt x="0" y="0"/>
                    </a:lnTo>
                    <a:lnTo>
                      <a:pt x="9" y="0"/>
                    </a:lnTo>
                    <a:lnTo>
                      <a:pt x="33" y="247"/>
                    </a:lnTo>
                    <a:lnTo>
                      <a:pt x="26" y="249"/>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9" name="Freeform 291"/>
              <p:cNvSpPr>
                <a:spLocks/>
              </p:cNvSpPr>
              <p:nvPr userDrawn="1"/>
            </p:nvSpPr>
            <p:spPr bwMode="auto">
              <a:xfrm>
                <a:off x="7513" y="1172"/>
                <a:ext cx="147" cy="300"/>
              </a:xfrm>
              <a:custGeom>
                <a:avLst/>
                <a:gdLst>
                  <a:gd name="T0" fmla="*/ 140 w 147"/>
                  <a:gd name="T1" fmla="*/ 300 h 300"/>
                  <a:gd name="T2" fmla="*/ 0 w 147"/>
                  <a:gd name="T3" fmla="*/ 3 h 300"/>
                  <a:gd name="T4" fmla="*/ 7 w 147"/>
                  <a:gd name="T5" fmla="*/ 0 h 300"/>
                  <a:gd name="T6" fmla="*/ 147 w 147"/>
                  <a:gd name="T7" fmla="*/ 297 h 300"/>
                  <a:gd name="T8" fmla="*/ 140 w 147"/>
                  <a:gd name="T9" fmla="*/ 300 h 300"/>
                </a:gdLst>
                <a:ahLst/>
                <a:cxnLst>
                  <a:cxn ang="0">
                    <a:pos x="T0" y="T1"/>
                  </a:cxn>
                  <a:cxn ang="0">
                    <a:pos x="T2" y="T3"/>
                  </a:cxn>
                  <a:cxn ang="0">
                    <a:pos x="T4" y="T5"/>
                  </a:cxn>
                  <a:cxn ang="0">
                    <a:pos x="T6" y="T7"/>
                  </a:cxn>
                  <a:cxn ang="0">
                    <a:pos x="T8" y="T9"/>
                  </a:cxn>
                </a:cxnLst>
                <a:rect l="0" t="0" r="r" b="b"/>
                <a:pathLst>
                  <a:path w="147" h="300">
                    <a:moveTo>
                      <a:pt x="140" y="300"/>
                    </a:moveTo>
                    <a:lnTo>
                      <a:pt x="0" y="3"/>
                    </a:lnTo>
                    <a:lnTo>
                      <a:pt x="7" y="0"/>
                    </a:lnTo>
                    <a:lnTo>
                      <a:pt x="147" y="297"/>
                    </a:lnTo>
                    <a:lnTo>
                      <a:pt x="140" y="300"/>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0" name="Freeform 292"/>
              <p:cNvSpPr>
                <a:spLocks/>
              </p:cNvSpPr>
              <p:nvPr userDrawn="1"/>
            </p:nvSpPr>
            <p:spPr bwMode="auto">
              <a:xfrm>
                <a:off x="6986" y="2160"/>
                <a:ext cx="365" cy="426"/>
              </a:xfrm>
              <a:custGeom>
                <a:avLst/>
                <a:gdLst>
                  <a:gd name="T0" fmla="*/ 360 w 365"/>
                  <a:gd name="T1" fmla="*/ 426 h 426"/>
                  <a:gd name="T2" fmla="*/ 0 w 365"/>
                  <a:gd name="T3" fmla="*/ 6 h 426"/>
                  <a:gd name="T4" fmla="*/ 7 w 365"/>
                  <a:gd name="T5" fmla="*/ 0 h 426"/>
                  <a:gd name="T6" fmla="*/ 365 w 365"/>
                  <a:gd name="T7" fmla="*/ 421 h 426"/>
                  <a:gd name="T8" fmla="*/ 360 w 365"/>
                  <a:gd name="T9" fmla="*/ 426 h 426"/>
                </a:gdLst>
                <a:ahLst/>
                <a:cxnLst>
                  <a:cxn ang="0">
                    <a:pos x="T0" y="T1"/>
                  </a:cxn>
                  <a:cxn ang="0">
                    <a:pos x="T2" y="T3"/>
                  </a:cxn>
                  <a:cxn ang="0">
                    <a:pos x="T4" y="T5"/>
                  </a:cxn>
                  <a:cxn ang="0">
                    <a:pos x="T6" y="T7"/>
                  </a:cxn>
                  <a:cxn ang="0">
                    <a:pos x="T8" y="T9"/>
                  </a:cxn>
                </a:cxnLst>
                <a:rect l="0" t="0" r="r" b="b"/>
                <a:pathLst>
                  <a:path w="365" h="426">
                    <a:moveTo>
                      <a:pt x="360" y="426"/>
                    </a:moveTo>
                    <a:lnTo>
                      <a:pt x="0" y="6"/>
                    </a:lnTo>
                    <a:lnTo>
                      <a:pt x="7" y="0"/>
                    </a:lnTo>
                    <a:lnTo>
                      <a:pt x="365" y="421"/>
                    </a:lnTo>
                    <a:lnTo>
                      <a:pt x="360" y="426"/>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1" name="Rectangle 293"/>
              <p:cNvSpPr>
                <a:spLocks noChangeArrowheads="1"/>
              </p:cNvSpPr>
              <p:nvPr userDrawn="1"/>
            </p:nvSpPr>
            <p:spPr bwMode="auto">
              <a:xfrm>
                <a:off x="7104" y="2588"/>
                <a:ext cx="243" cy="9"/>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2" name="Freeform 294"/>
              <p:cNvSpPr>
                <a:spLocks/>
              </p:cNvSpPr>
              <p:nvPr userDrawn="1"/>
            </p:nvSpPr>
            <p:spPr bwMode="auto">
              <a:xfrm>
                <a:off x="7246" y="2586"/>
                <a:ext cx="110" cy="166"/>
              </a:xfrm>
              <a:custGeom>
                <a:avLst/>
                <a:gdLst>
                  <a:gd name="T0" fmla="*/ 7 w 110"/>
                  <a:gd name="T1" fmla="*/ 166 h 166"/>
                  <a:gd name="T2" fmla="*/ 0 w 110"/>
                  <a:gd name="T3" fmla="*/ 161 h 166"/>
                  <a:gd name="T4" fmla="*/ 103 w 110"/>
                  <a:gd name="T5" fmla="*/ 0 h 166"/>
                  <a:gd name="T6" fmla="*/ 110 w 110"/>
                  <a:gd name="T7" fmla="*/ 4 h 166"/>
                  <a:gd name="T8" fmla="*/ 7 w 110"/>
                  <a:gd name="T9" fmla="*/ 166 h 166"/>
                </a:gdLst>
                <a:ahLst/>
                <a:cxnLst>
                  <a:cxn ang="0">
                    <a:pos x="T0" y="T1"/>
                  </a:cxn>
                  <a:cxn ang="0">
                    <a:pos x="T2" y="T3"/>
                  </a:cxn>
                  <a:cxn ang="0">
                    <a:pos x="T4" y="T5"/>
                  </a:cxn>
                  <a:cxn ang="0">
                    <a:pos x="T6" y="T7"/>
                  </a:cxn>
                  <a:cxn ang="0">
                    <a:pos x="T8" y="T9"/>
                  </a:cxn>
                </a:cxnLst>
                <a:rect l="0" t="0" r="r" b="b"/>
                <a:pathLst>
                  <a:path w="110" h="166">
                    <a:moveTo>
                      <a:pt x="7" y="166"/>
                    </a:moveTo>
                    <a:lnTo>
                      <a:pt x="0" y="161"/>
                    </a:lnTo>
                    <a:lnTo>
                      <a:pt x="103" y="0"/>
                    </a:lnTo>
                    <a:lnTo>
                      <a:pt x="110" y="4"/>
                    </a:lnTo>
                    <a:lnTo>
                      <a:pt x="7" y="166"/>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3" name="Freeform 295"/>
              <p:cNvSpPr>
                <a:spLocks/>
              </p:cNvSpPr>
              <p:nvPr userDrawn="1"/>
            </p:nvSpPr>
            <p:spPr bwMode="auto">
              <a:xfrm>
                <a:off x="7342" y="2593"/>
                <a:ext cx="343" cy="276"/>
              </a:xfrm>
              <a:custGeom>
                <a:avLst/>
                <a:gdLst>
                  <a:gd name="T0" fmla="*/ 338 w 343"/>
                  <a:gd name="T1" fmla="*/ 276 h 276"/>
                  <a:gd name="T2" fmla="*/ 0 w 343"/>
                  <a:gd name="T3" fmla="*/ 7 h 276"/>
                  <a:gd name="T4" fmla="*/ 5 w 343"/>
                  <a:gd name="T5" fmla="*/ 0 h 276"/>
                  <a:gd name="T6" fmla="*/ 343 w 343"/>
                  <a:gd name="T7" fmla="*/ 269 h 276"/>
                  <a:gd name="T8" fmla="*/ 338 w 343"/>
                  <a:gd name="T9" fmla="*/ 276 h 276"/>
                </a:gdLst>
                <a:ahLst/>
                <a:cxnLst>
                  <a:cxn ang="0">
                    <a:pos x="T0" y="T1"/>
                  </a:cxn>
                  <a:cxn ang="0">
                    <a:pos x="T2" y="T3"/>
                  </a:cxn>
                  <a:cxn ang="0">
                    <a:pos x="T4" y="T5"/>
                  </a:cxn>
                  <a:cxn ang="0">
                    <a:pos x="T6" y="T7"/>
                  </a:cxn>
                  <a:cxn ang="0">
                    <a:pos x="T8" y="T9"/>
                  </a:cxn>
                </a:cxnLst>
                <a:rect l="0" t="0" r="r" b="b"/>
                <a:pathLst>
                  <a:path w="343" h="276">
                    <a:moveTo>
                      <a:pt x="338" y="276"/>
                    </a:moveTo>
                    <a:lnTo>
                      <a:pt x="0" y="7"/>
                    </a:lnTo>
                    <a:lnTo>
                      <a:pt x="5" y="0"/>
                    </a:lnTo>
                    <a:lnTo>
                      <a:pt x="343" y="269"/>
                    </a:lnTo>
                    <a:lnTo>
                      <a:pt x="338" y="276"/>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4" name="Freeform 296"/>
              <p:cNvSpPr>
                <a:spLocks/>
              </p:cNvSpPr>
              <p:nvPr userDrawn="1"/>
            </p:nvSpPr>
            <p:spPr bwMode="auto">
              <a:xfrm>
                <a:off x="5152" y="2348"/>
                <a:ext cx="849" cy="649"/>
              </a:xfrm>
              <a:custGeom>
                <a:avLst/>
                <a:gdLst>
                  <a:gd name="T0" fmla="*/ 844 w 849"/>
                  <a:gd name="T1" fmla="*/ 649 h 649"/>
                  <a:gd name="T2" fmla="*/ 0 w 849"/>
                  <a:gd name="T3" fmla="*/ 5 h 649"/>
                  <a:gd name="T4" fmla="*/ 5 w 849"/>
                  <a:gd name="T5" fmla="*/ 0 h 649"/>
                  <a:gd name="T6" fmla="*/ 849 w 849"/>
                  <a:gd name="T7" fmla="*/ 642 h 649"/>
                  <a:gd name="T8" fmla="*/ 844 w 849"/>
                  <a:gd name="T9" fmla="*/ 649 h 649"/>
                </a:gdLst>
                <a:ahLst/>
                <a:cxnLst>
                  <a:cxn ang="0">
                    <a:pos x="T0" y="T1"/>
                  </a:cxn>
                  <a:cxn ang="0">
                    <a:pos x="T2" y="T3"/>
                  </a:cxn>
                  <a:cxn ang="0">
                    <a:pos x="T4" y="T5"/>
                  </a:cxn>
                  <a:cxn ang="0">
                    <a:pos x="T6" y="T7"/>
                  </a:cxn>
                  <a:cxn ang="0">
                    <a:pos x="T8" y="T9"/>
                  </a:cxn>
                </a:cxnLst>
                <a:rect l="0" t="0" r="r" b="b"/>
                <a:pathLst>
                  <a:path w="849" h="649">
                    <a:moveTo>
                      <a:pt x="844" y="649"/>
                    </a:moveTo>
                    <a:lnTo>
                      <a:pt x="0" y="5"/>
                    </a:lnTo>
                    <a:lnTo>
                      <a:pt x="5" y="0"/>
                    </a:lnTo>
                    <a:lnTo>
                      <a:pt x="849" y="642"/>
                    </a:lnTo>
                    <a:lnTo>
                      <a:pt x="844" y="649"/>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 name="Freeform 297"/>
              <p:cNvSpPr>
                <a:spLocks/>
              </p:cNvSpPr>
              <p:nvPr userDrawn="1"/>
            </p:nvSpPr>
            <p:spPr bwMode="auto">
              <a:xfrm>
                <a:off x="5086" y="2284"/>
                <a:ext cx="62" cy="138"/>
              </a:xfrm>
              <a:custGeom>
                <a:avLst/>
                <a:gdLst>
                  <a:gd name="T0" fmla="*/ 37 w 37"/>
                  <a:gd name="T1" fmla="*/ 82 h 82"/>
                  <a:gd name="T2" fmla="*/ 12 w 37"/>
                  <a:gd name="T3" fmla="*/ 69 h 82"/>
                  <a:gd name="T4" fmla="*/ 1 w 37"/>
                  <a:gd name="T5" fmla="*/ 39 h 82"/>
                  <a:gd name="T6" fmla="*/ 14 w 37"/>
                  <a:gd name="T7" fmla="*/ 11 h 82"/>
                  <a:gd name="T8" fmla="*/ 34 w 37"/>
                  <a:gd name="T9" fmla="*/ 0 h 82"/>
                  <a:gd name="T10" fmla="*/ 35 w 37"/>
                  <a:gd name="T11" fmla="*/ 3 h 82"/>
                  <a:gd name="T12" fmla="*/ 16 w 37"/>
                  <a:gd name="T13" fmla="*/ 13 h 82"/>
                  <a:gd name="T14" fmla="*/ 4 w 37"/>
                  <a:gd name="T15" fmla="*/ 39 h 82"/>
                  <a:gd name="T16" fmla="*/ 14 w 37"/>
                  <a:gd name="T17" fmla="*/ 67 h 82"/>
                  <a:gd name="T18" fmla="*/ 37 w 37"/>
                  <a:gd name="T19" fmla="*/ 79 h 82"/>
                  <a:gd name="T20" fmla="*/ 37 w 37"/>
                  <a:gd name="T21" fmla="*/ 8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 h="82">
                    <a:moveTo>
                      <a:pt x="37" y="82"/>
                    </a:moveTo>
                    <a:cubicBezTo>
                      <a:pt x="27" y="80"/>
                      <a:pt x="18" y="76"/>
                      <a:pt x="12" y="69"/>
                    </a:cubicBezTo>
                    <a:cubicBezTo>
                      <a:pt x="4" y="61"/>
                      <a:pt x="0" y="50"/>
                      <a:pt x="1" y="39"/>
                    </a:cubicBezTo>
                    <a:cubicBezTo>
                      <a:pt x="1" y="28"/>
                      <a:pt x="6" y="18"/>
                      <a:pt x="14" y="11"/>
                    </a:cubicBezTo>
                    <a:cubicBezTo>
                      <a:pt x="20" y="5"/>
                      <a:pt x="27" y="2"/>
                      <a:pt x="34" y="0"/>
                    </a:cubicBezTo>
                    <a:cubicBezTo>
                      <a:pt x="35" y="3"/>
                      <a:pt x="35" y="3"/>
                      <a:pt x="35" y="3"/>
                    </a:cubicBezTo>
                    <a:cubicBezTo>
                      <a:pt x="28" y="4"/>
                      <a:pt x="21" y="8"/>
                      <a:pt x="16" y="13"/>
                    </a:cubicBezTo>
                    <a:cubicBezTo>
                      <a:pt x="8" y="20"/>
                      <a:pt x="4" y="29"/>
                      <a:pt x="4" y="39"/>
                    </a:cubicBezTo>
                    <a:cubicBezTo>
                      <a:pt x="3" y="50"/>
                      <a:pt x="7" y="59"/>
                      <a:pt x="14" y="67"/>
                    </a:cubicBezTo>
                    <a:cubicBezTo>
                      <a:pt x="20" y="73"/>
                      <a:pt x="28" y="78"/>
                      <a:pt x="37" y="79"/>
                    </a:cubicBezTo>
                    <a:lnTo>
                      <a:pt x="37" y="82"/>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6" name="Freeform 298"/>
              <p:cNvSpPr>
                <a:spLocks/>
              </p:cNvSpPr>
              <p:nvPr userDrawn="1"/>
            </p:nvSpPr>
            <p:spPr bwMode="auto">
              <a:xfrm>
                <a:off x="5172" y="2284"/>
                <a:ext cx="59" cy="86"/>
              </a:xfrm>
              <a:custGeom>
                <a:avLst/>
                <a:gdLst>
                  <a:gd name="T0" fmla="*/ 31 w 35"/>
                  <a:gd name="T1" fmla="*/ 51 h 51"/>
                  <a:gd name="T2" fmla="*/ 28 w 35"/>
                  <a:gd name="T3" fmla="*/ 51 h 51"/>
                  <a:gd name="T4" fmla="*/ 19 w 35"/>
                  <a:gd name="T5" fmla="*/ 15 h 51"/>
                  <a:gd name="T6" fmla="*/ 0 w 35"/>
                  <a:gd name="T7" fmla="*/ 3 h 51"/>
                  <a:gd name="T8" fmla="*/ 0 w 35"/>
                  <a:gd name="T9" fmla="*/ 0 h 51"/>
                  <a:gd name="T10" fmla="*/ 21 w 35"/>
                  <a:gd name="T11" fmla="*/ 13 h 51"/>
                  <a:gd name="T12" fmla="*/ 31 w 35"/>
                  <a:gd name="T13" fmla="*/ 51 h 51"/>
                </a:gdLst>
                <a:ahLst/>
                <a:cxnLst>
                  <a:cxn ang="0">
                    <a:pos x="T0" y="T1"/>
                  </a:cxn>
                  <a:cxn ang="0">
                    <a:pos x="T2" y="T3"/>
                  </a:cxn>
                  <a:cxn ang="0">
                    <a:pos x="T4" y="T5"/>
                  </a:cxn>
                  <a:cxn ang="0">
                    <a:pos x="T6" y="T7"/>
                  </a:cxn>
                  <a:cxn ang="0">
                    <a:pos x="T8" y="T9"/>
                  </a:cxn>
                  <a:cxn ang="0">
                    <a:pos x="T10" y="T11"/>
                  </a:cxn>
                  <a:cxn ang="0">
                    <a:pos x="T12" y="T13"/>
                  </a:cxn>
                </a:cxnLst>
                <a:rect l="0" t="0" r="r" b="b"/>
                <a:pathLst>
                  <a:path w="35" h="51">
                    <a:moveTo>
                      <a:pt x="31" y="51"/>
                    </a:moveTo>
                    <a:cubicBezTo>
                      <a:pt x="28" y="51"/>
                      <a:pt x="28" y="51"/>
                      <a:pt x="28" y="51"/>
                    </a:cubicBezTo>
                    <a:cubicBezTo>
                      <a:pt x="32" y="38"/>
                      <a:pt x="28" y="24"/>
                      <a:pt x="19" y="15"/>
                    </a:cubicBezTo>
                    <a:cubicBezTo>
                      <a:pt x="14" y="9"/>
                      <a:pt x="7" y="5"/>
                      <a:pt x="0" y="3"/>
                    </a:cubicBezTo>
                    <a:cubicBezTo>
                      <a:pt x="0" y="0"/>
                      <a:pt x="0" y="0"/>
                      <a:pt x="0" y="0"/>
                    </a:cubicBezTo>
                    <a:cubicBezTo>
                      <a:pt x="8" y="2"/>
                      <a:pt x="16" y="6"/>
                      <a:pt x="21" y="13"/>
                    </a:cubicBezTo>
                    <a:cubicBezTo>
                      <a:pt x="31" y="23"/>
                      <a:pt x="35" y="38"/>
                      <a:pt x="31" y="51"/>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7" name="Freeform 299"/>
              <p:cNvSpPr>
                <a:spLocks/>
              </p:cNvSpPr>
              <p:nvPr userDrawn="1"/>
            </p:nvSpPr>
            <p:spPr bwMode="auto">
              <a:xfrm>
                <a:off x="5115" y="2250"/>
                <a:ext cx="120" cy="54"/>
              </a:xfrm>
              <a:custGeom>
                <a:avLst/>
                <a:gdLst>
                  <a:gd name="T0" fmla="*/ 67 w 71"/>
                  <a:gd name="T1" fmla="*/ 32 h 32"/>
                  <a:gd name="T2" fmla="*/ 63 w 71"/>
                  <a:gd name="T3" fmla="*/ 26 h 32"/>
                  <a:gd name="T4" fmla="*/ 3 w 71"/>
                  <a:gd name="T5" fmla="*/ 15 h 32"/>
                  <a:gd name="T6" fmla="*/ 0 w 71"/>
                  <a:gd name="T7" fmla="*/ 11 h 32"/>
                  <a:gd name="T8" fmla="*/ 66 w 71"/>
                  <a:gd name="T9" fmla="*/ 23 h 32"/>
                  <a:gd name="T10" fmla="*/ 71 w 71"/>
                  <a:gd name="T11" fmla="*/ 29 h 32"/>
                  <a:gd name="T12" fmla="*/ 67 w 71"/>
                  <a:gd name="T13" fmla="*/ 32 h 32"/>
                </a:gdLst>
                <a:ahLst/>
                <a:cxnLst>
                  <a:cxn ang="0">
                    <a:pos x="T0" y="T1"/>
                  </a:cxn>
                  <a:cxn ang="0">
                    <a:pos x="T2" y="T3"/>
                  </a:cxn>
                  <a:cxn ang="0">
                    <a:pos x="T4" y="T5"/>
                  </a:cxn>
                  <a:cxn ang="0">
                    <a:pos x="T6" y="T7"/>
                  </a:cxn>
                  <a:cxn ang="0">
                    <a:pos x="T8" y="T9"/>
                  </a:cxn>
                  <a:cxn ang="0">
                    <a:pos x="T10" y="T11"/>
                  </a:cxn>
                  <a:cxn ang="0">
                    <a:pos x="T12" y="T13"/>
                  </a:cxn>
                </a:cxnLst>
                <a:rect l="0" t="0" r="r" b="b"/>
                <a:pathLst>
                  <a:path w="71" h="32">
                    <a:moveTo>
                      <a:pt x="67" y="32"/>
                    </a:moveTo>
                    <a:cubicBezTo>
                      <a:pt x="66" y="30"/>
                      <a:pt x="64" y="28"/>
                      <a:pt x="63" y="26"/>
                    </a:cubicBezTo>
                    <a:cubicBezTo>
                      <a:pt x="47" y="10"/>
                      <a:pt x="23" y="5"/>
                      <a:pt x="3" y="15"/>
                    </a:cubicBezTo>
                    <a:cubicBezTo>
                      <a:pt x="0" y="11"/>
                      <a:pt x="0" y="11"/>
                      <a:pt x="0" y="11"/>
                    </a:cubicBezTo>
                    <a:cubicBezTo>
                      <a:pt x="22" y="0"/>
                      <a:pt x="49" y="5"/>
                      <a:pt x="66" y="23"/>
                    </a:cubicBezTo>
                    <a:cubicBezTo>
                      <a:pt x="68" y="25"/>
                      <a:pt x="70" y="27"/>
                      <a:pt x="71" y="29"/>
                    </a:cubicBezTo>
                    <a:lnTo>
                      <a:pt x="67" y="32"/>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8" name="Freeform 300"/>
              <p:cNvSpPr>
                <a:spLocks/>
              </p:cNvSpPr>
              <p:nvPr userDrawn="1"/>
            </p:nvSpPr>
            <p:spPr bwMode="auto">
              <a:xfrm>
                <a:off x="5069" y="2336"/>
                <a:ext cx="188" cy="113"/>
              </a:xfrm>
              <a:custGeom>
                <a:avLst/>
                <a:gdLst>
                  <a:gd name="T0" fmla="*/ 52 w 111"/>
                  <a:gd name="T1" fmla="*/ 66 h 67"/>
                  <a:gd name="T2" fmla="*/ 11 w 111"/>
                  <a:gd name="T3" fmla="*/ 48 h 67"/>
                  <a:gd name="T4" fmla="*/ 0 w 111"/>
                  <a:gd name="T5" fmla="*/ 29 h 67"/>
                  <a:gd name="T6" fmla="*/ 4 w 111"/>
                  <a:gd name="T7" fmla="*/ 28 h 67"/>
                  <a:gd name="T8" fmla="*/ 15 w 111"/>
                  <a:gd name="T9" fmla="*/ 45 h 67"/>
                  <a:gd name="T10" fmla="*/ 87 w 111"/>
                  <a:gd name="T11" fmla="*/ 47 h 67"/>
                  <a:gd name="T12" fmla="*/ 103 w 111"/>
                  <a:gd name="T13" fmla="*/ 1 h 67"/>
                  <a:gd name="T14" fmla="*/ 107 w 111"/>
                  <a:gd name="T15" fmla="*/ 0 h 67"/>
                  <a:gd name="T16" fmla="*/ 90 w 111"/>
                  <a:gd name="T17" fmla="*/ 51 h 67"/>
                  <a:gd name="T18" fmla="*/ 52 w 111"/>
                  <a:gd name="T19" fmla="*/ 66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1" h="67">
                    <a:moveTo>
                      <a:pt x="52" y="66"/>
                    </a:moveTo>
                    <a:cubicBezTo>
                      <a:pt x="37" y="66"/>
                      <a:pt x="22" y="60"/>
                      <a:pt x="11" y="48"/>
                    </a:cubicBezTo>
                    <a:cubicBezTo>
                      <a:pt x="6" y="43"/>
                      <a:pt x="2" y="36"/>
                      <a:pt x="0" y="29"/>
                    </a:cubicBezTo>
                    <a:cubicBezTo>
                      <a:pt x="4" y="28"/>
                      <a:pt x="4" y="28"/>
                      <a:pt x="4" y="28"/>
                    </a:cubicBezTo>
                    <a:cubicBezTo>
                      <a:pt x="7" y="34"/>
                      <a:pt x="10" y="40"/>
                      <a:pt x="15" y="45"/>
                    </a:cubicBezTo>
                    <a:cubicBezTo>
                      <a:pt x="34" y="65"/>
                      <a:pt x="67" y="67"/>
                      <a:pt x="87" y="47"/>
                    </a:cubicBezTo>
                    <a:cubicBezTo>
                      <a:pt x="100" y="36"/>
                      <a:pt x="106" y="18"/>
                      <a:pt x="103" y="1"/>
                    </a:cubicBezTo>
                    <a:cubicBezTo>
                      <a:pt x="107" y="0"/>
                      <a:pt x="107" y="0"/>
                      <a:pt x="107" y="0"/>
                    </a:cubicBezTo>
                    <a:cubicBezTo>
                      <a:pt x="111" y="19"/>
                      <a:pt x="104" y="38"/>
                      <a:pt x="90" y="51"/>
                    </a:cubicBezTo>
                    <a:cubicBezTo>
                      <a:pt x="80" y="61"/>
                      <a:pt x="66" y="66"/>
                      <a:pt x="52" y="66"/>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9" name="Freeform 301"/>
              <p:cNvSpPr>
                <a:spLocks/>
              </p:cNvSpPr>
              <p:nvPr userDrawn="1"/>
            </p:nvSpPr>
            <p:spPr bwMode="auto">
              <a:xfrm>
                <a:off x="5996" y="2713"/>
                <a:ext cx="424" cy="284"/>
              </a:xfrm>
              <a:custGeom>
                <a:avLst/>
                <a:gdLst>
                  <a:gd name="T0" fmla="*/ 4 w 424"/>
                  <a:gd name="T1" fmla="*/ 284 h 284"/>
                  <a:gd name="T2" fmla="*/ 0 w 424"/>
                  <a:gd name="T3" fmla="*/ 277 h 284"/>
                  <a:gd name="T4" fmla="*/ 421 w 424"/>
                  <a:gd name="T5" fmla="*/ 0 h 284"/>
                  <a:gd name="T6" fmla="*/ 424 w 424"/>
                  <a:gd name="T7" fmla="*/ 7 h 284"/>
                  <a:gd name="T8" fmla="*/ 4 w 424"/>
                  <a:gd name="T9" fmla="*/ 284 h 284"/>
                </a:gdLst>
                <a:ahLst/>
                <a:cxnLst>
                  <a:cxn ang="0">
                    <a:pos x="T0" y="T1"/>
                  </a:cxn>
                  <a:cxn ang="0">
                    <a:pos x="T2" y="T3"/>
                  </a:cxn>
                  <a:cxn ang="0">
                    <a:pos x="T4" y="T5"/>
                  </a:cxn>
                  <a:cxn ang="0">
                    <a:pos x="T6" y="T7"/>
                  </a:cxn>
                  <a:cxn ang="0">
                    <a:pos x="T8" y="T9"/>
                  </a:cxn>
                </a:cxnLst>
                <a:rect l="0" t="0" r="r" b="b"/>
                <a:pathLst>
                  <a:path w="424" h="284">
                    <a:moveTo>
                      <a:pt x="4" y="284"/>
                    </a:moveTo>
                    <a:lnTo>
                      <a:pt x="0" y="277"/>
                    </a:lnTo>
                    <a:lnTo>
                      <a:pt x="421" y="0"/>
                    </a:lnTo>
                    <a:lnTo>
                      <a:pt x="424" y="7"/>
                    </a:lnTo>
                    <a:lnTo>
                      <a:pt x="4" y="284"/>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0" name="Freeform 302"/>
              <p:cNvSpPr>
                <a:spLocks/>
              </p:cNvSpPr>
              <p:nvPr userDrawn="1"/>
            </p:nvSpPr>
            <p:spPr bwMode="auto">
              <a:xfrm>
                <a:off x="7351" y="2174"/>
                <a:ext cx="739" cy="417"/>
              </a:xfrm>
              <a:custGeom>
                <a:avLst/>
                <a:gdLst>
                  <a:gd name="T0" fmla="*/ 3 w 739"/>
                  <a:gd name="T1" fmla="*/ 417 h 417"/>
                  <a:gd name="T2" fmla="*/ 0 w 739"/>
                  <a:gd name="T3" fmla="*/ 411 h 417"/>
                  <a:gd name="T4" fmla="*/ 736 w 739"/>
                  <a:gd name="T5" fmla="*/ 0 h 417"/>
                  <a:gd name="T6" fmla="*/ 739 w 739"/>
                  <a:gd name="T7" fmla="*/ 7 h 417"/>
                  <a:gd name="T8" fmla="*/ 3 w 739"/>
                  <a:gd name="T9" fmla="*/ 417 h 417"/>
                </a:gdLst>
                <a:ahLst/>
                <a:cxnLst>
                  <a:cxn ang="0">
                    <a:pos x="T0" y="T1"/>
                  </a:cxn>
                  <a:cxn ang="0">
                    <a:pos x="T2" y="T3"/>
                  </a:cxn>
                  <a:cxn ang="0">
                    <a:pos x="T4" y="T5"/>
                  </a:cxn>
                  <a:cxn ang="0">
                    <a:pos x="T6" y="T7"/>
                  </a:cxn>
                  <a:cxn ang="0">
                    <a:pos x="T8" y="T9"/>
                  </a:cxn>
                </a:cxnLst>
                <a:rect l="0" t="0" r="r" b="b"/>
                <a:pathLst>
                  <a:path w="739" h="417">
                    <a:moveTo>
                      <a:pt x="3" y="417"/>
                    </a:moveTo>
                    <a:lnTo>
                      <a:pt x="0" y="411"/>
                    </a:lnTo>
                    <a:lnTo>
                      <a:pt x="736" y="0"/>
                    </a:lnTo>
                    <a:lnTo>
                      <a:pt x="739" y="7"/>
                    </a:lnTo>
                    <a:lnTo>
                      <a:pt x="3" y="417"/>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1" name="Freeform 303"/>
              <p:cNvSpPr>
                <a:spLocks/>
              </p:cNvSpPr>
              <p:nvPr userDrawn="1"/>
            </p:nvSpPr>
            <p:spPr bwMode="auto">
              <a:xfrm>
                <a:off x="7295" y="2566"/>
                <a:ext cx="125" cy="100"/>
              </a:xfrm>
              <a:custGeom>
                <a:avLst/>
                <a:gdLst>
                  <a:gd name="T0" fmla="*/ 32 w 74"/>
                  <a:gd name="T1" fmla="*/ 57 h 59"/>
                  <a:gd name="T2" fmla="*/ 20 w 74"/>
                  <a:gd name="T3" fmla="*/ 56 h 59"/>
                  <a:gd name="T4" fmla="*/ 0 w 74"/>
                  <a:gd name="T5" fmla="*/ 43 h 59"/>
                  <a:gd name="T6" fmla="*/ 3 w 74"/>
                  <a:gd name="T7" fmla="*/ 41 h 59"/>
                  <a:gd name="T8" fmla="*/ 21 w 74"/>
                  <a:gd name="T9" fmla="*/ 53 h 59"/>
                  <a:gd name="T10" fmla="*/ 69 w 74"/>
                  <a:gd name="T11" fmla="*/ 28 h 59"/>
                  <a:gd name="T12" fmla="*/ 67 w 74"/>
                  <a:gd name="T13" fmla="*/ 2 h 59"/>
                  <a:gd name="T14" fmla="*/ 70 w 74"/>
                  <a:gd name="T15" fmla="*/ 0 h 59"/>
                  <a:gd name="T16" fmla="*/ 71 w 74"/>
                  <a:gd name="T17" fmla="*/ 28 h 59"/>
                  <a:gd name="T18" fmla="*/ 32 w 74"/>
                  <a:gd name="T19" fmla="*/ 5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 h="59">
                    <a:moveTo>
                      <a:pt x="32" y="57"/>
                    </a:moveTo>
                    <a:cubicBezTo>
                      <a:pt x="28" y="57"/>
                      <a:pt x="24" y="57"/>
                      <a:pt x="20" y="56"/>
                    </a:cubicBezTo>
                    <a:cubicBezTo>
                      <a:pt x="12" y="53"/>
                      <a:pt x="6" y="49"/>
                      <a:pt x="0" y="43"/>
                    </a:cubicBezTo>
                    <a:cubicBezTo>
                      <a:pt x="3" y="41"/>
                      <a:pt x="3" y="41"/>
                      <a:pt x="3" y="41"/>
                    </a:cubicBezTo>
                    <a:cubicBezTo>
                      <a:pt x="7" y="47"/>
                      <a:pt x="14" y="51"/>
                      <a:pt x="21" y="53"/>
                    </a:cubicBezTo>
                    <a:cubicBezTo>
                      <a:pt x="41" y="59"/>
                      <a:pt x="62" y="48"/>
                      <a:pt x="69" y="28"/>
                    </a:cubicBezTo>
                    <a:cubicBezTo>
                      <a:pt x="71" y="19"/>
                      <a:pt x="71" y="10"/>
                      <a:pt x="67" y="2"/>
                    </a:cubicBezTo>
                    <a:cubicBezTo>
                      <a:pt x="70" y="0"/>
                      <a:pt x="70" y="0"/>
                      <a:pt x="70" y="0"/>
                    </a:cubicBezTo>
                    <a:cubicBezTo>
                      <a:pt x="74" y="9"/>
                      <a:pt x="74" y="19"/>
                      <a:pt x="71" y="28"/>
                    </a:cubicBezTo>
                    <a:cubicBezTo>
                      <a:pt x="66" y="46"/>
                      <a:pt x="49" y="57"/>
                      <a:pt x="32" y="57"/>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2" name="Freeform 304"/>
              <p:cNvSpPr>
                <a:spLocks/>
              </p:cNvSpPr>
              <p:nvPr userDrawn="1"/>
            </p:nvSpPr>
            <p:spPr bwMode="auto">
              <a:xfrm>
                <a:off x="7278" y="2526"/>
                <a:ext cx="54" cy="87"/>
              </a:xfrm>
              <a:custGeom>
                <a:avLst/>
                <a:gdLst>
                  <a:gd name="T0" fmla="*/ 2 w 32"/>
                  <a:gd name="T1" fmla="*/ 52 h 52"/>
                  <a:gd name="T2" fmla="*/ 2 w 32"/>
                  <a:gd name="T3" fmla="*/ 28 h 52"/>
                  <a:gd name="T4" fmla="*/ 31 w 32"/>
                  <a:gd name="T5" fmla="*/ 0 h 52"/>
                  <a:gd name="T6" fmla="*/ 32 w 32"/>
                  <a:gd name="T7" fmla="*/ 3 h 52"/>
                  <a:gd name="T8" fmla="*/ 5 w 32"/>
                  <a:gd name="T9" fmla="*/ 29 h 52"/>
                  <a:gd name="T10" fmla="*/ 5 w 32"/>
                  <a:gd name="T11" fmla="*/ 51 h 52"/>
                  <a:gd name="T12" fmla="*/ 2 w 32"/>
                  <a:gd name="T13" fmla="*/ 52 h 52"/>
                </a:gdLst>
                <a:ahLst/>
                <a:cxnLst>
                  <a:cxn ang="0">
                    <a:pos x="T0" y="T1"/>
                  </a:cxn>
                  <a:cxn ang="0">
                    <a:pos x="T2" y="T3"/>
                  </a:cxn>
                  <a:cxn ang="0">
                    <a:pos x="T4" y="T5"/>
                  </a:cxn>
                  <a:cxn ang="0">
                    <a:pos x="T6" y="T7"/>
                  </a:cxn>
                  <a:cxn ang="0">
                    <a:pos x="T8" y="T9"/>
                  </a:cxn>
                  <a:cxn ang="0">
                    <a:pos x="T10" y="T11"/>
                  </a:cxn>
                  <a:cxn ang="0">
                    <a:pos x="T12" y="T13"/>
                  </a:cxn>
                </a:cxnLst>
                <a:rect l="0" t="0" r="r" b="b"/>
                <a:pathLst>
                  <a:path w="32" h="52">
                    <a:moveTo>
                      <a:pt x="2" y="52"/>
                    </a:moveTo>
                    <a:cubicBezTo>
                      <a:pt x="0" y="44"/>
                      <a:pt x="0" y="36"/>
                      <a:pt x="2" y="28"/>
                    </a:cubicBezTo>
                    <a:cubicBezTo>
                      <a:pt x="7" y="14"/>
                      <a:pt x="18" y="4"/>
                      <a:pt x="31" y="0"/>
                    </a:cubicBezTo>
                    <a:cubicBezTo>
                      <a:pt x="32" y="3"/>
                      <a:pt x="32" y="3"/>
                      <a:pt x="32" y="3"/>
                    </a:cubicBezTo>
                    <a:cubicBezTo>
                      <a:pt x="19" y="6"/>
                      <a:pt x="9" y="16"/>
                      <a:pt x="5" y="29"/>
                    </a:cubicBezTo>
                    <a:cubicBezTo>
                      <a:pt x="3" y="36"/>
                      <a:pt x="3" y="44"/>
                      <a:pt x="5" y="51"/>
                    </a:cubicBezTo>
                    <a:lnTo>
                      <a:pt x="2" y="52"/>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3" name="Freeform 305"/>
              <p:cNvSpPr>
                <a:spLocks/>
              </p:cNvSpPr>
              <p:nvPr userDrawn="1"/>
            </p:nvSpPr>
            <p:spPr bwMode="auto">
              <a:xfrm>
                <a:off x="7246" y="2551"/>
                <a:ext cx="54" cy="120"/>
              </a:xfrm>
              <a:custGeom>
                <a:avLst/>
                <a:gdLst>
                  <a:gd name="T0" fmla="*/ 30 w 32"/>
                  <a:gd name="T1" fmla="*/ 71 h 71"/>
                  <a:gd name="T2" fmla="*/ 8 w 32"/>
                  <a:gd name="T3" fmla="*/ 8 h 71"/>
                  <a:gd name="T4" fmla="*/ 11 w 32"/>
                  <a:gd name="T5" fmla="*/ 0 h 71"/>
                  <a:gd name="T6" fmla="*/ 15 w 32"/>
                  <a:gd name="T7" fmla="*/ 3 h 71"/>
                  <a:gd name="T8" fmla="*/ 12 w 32"/>
                  <a:gd name="T9" fmla="*/ 10 h 71"/>
                  <a:gd name="T10" fmla="*/ 32 w 32"/>
                  <a:gd name="T11" fmla="*/ 67 h 71"/>
                  <a:gd name="T12" fmla="*/ 30 w 32"/>
                  <a:gd name="T13" fmla="*/ 71 h 71"/>
                </a:gdLst>
                <a:ahLst/>
                <a:cxnLst>
                  <a:cxn ang="0">
                    <a:pos x="T0" y="T1"/>
                  </a:cxn>
                  <a:cxn ang="0">
                    <a:pos x="T2" y="T3"/>
                  </a:cxn>
                  <a:cxn ang="0">
                    <a:pos x="T4" y="T5"/>
                  </a:cxn>
                  <a:cxn ang="0">
                    <a:pos x="T6" y="T7"/>
                  </a:cxn>
                  <a:cxn ang="0">
                    <a:pos x="T8" y="T9"/>
                  </a:cxn>
                  <a:cxn ang="0">
                    <a:pos x="T10" y="T11"/>
                  </a:cxn>
                  <a:cxn ang="0">
                    <a:pos x="T12" y="T13"/>
                  </a:cxn>
                </a:cxnLst>
                <a:rect l="0" t="0" r="r" b="b"/>
                <a:pathLst>
                  <a:path w="32" h="71">
                    <a:moveTo>
                      <a:pt x="30" y="71"/>
                    </a:moveTo>
                    <a:cubicBezTo>
                      <a:pt x="9" y="58"/>
                      <a:pt x="0" y="32"/>
                      <a:pt x="8" y="8"/>
                    </a:cubicBezTo>
                    <a:cubicBezTo>
                      <a:pt x="8" y="6"/>
                      <a:pt x="9" y="3"/>
                      <a:pt x="11" y="0"/>
                    </a:cubicBezTo>
                    <a:cubicBezTo>
                      <a:pt x="15" y="3"/>
                      <a:pt x="15" y="3"/>
                      <a:pt x="15" y="3"/>
                    </a:cubicBezTo>
                    <a:cubicBezTo>
                      <a:pt x="14" y="5"/>
                      <a:pt x="13" y="7"/>
                      <a:pt x="12" y="10"/>
                    </a:cubicBezTo>
                    <a:cubicBezTo>
                      <a:pt x="6" y="31"/>
                      <a:pt x="14" y="55"/>
                      <a:pt x="32" y="67"/>
                    </a:cubicBezTo>
                    <a:lnTo>
                      <a:pt x="30" y="71"/>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4" name="Freeform 306"/>
              <p:cNvSpPr>
                <a:spLocks/>
              </p:cNvSpPr>
              <p:nvPr userDrawn="1"/>
            </p:nvSpPr>
            <p:spPr bwMode="auto">
              <a:xfrm>
                <a:off x="7288" y="2493"/>
                <a:ext cx="159" cy="161"/>
              </a:xfrm>
              <a:custGeom>
                <a:avLst/>
                <a:gdLst>
                  <a:gd name="T0" fmla="*/ 79 w 94"/>
                  <a:gd name="T1" fmla="*/ 95 h 95"/>
                  <a:gd name="T2" fmla="*/ 75 w 94"/>
                  <a:gd name="T3" fmla="*/ 92 h 95"/>
                  <a:gd name="T4" fmla="*/ 85 w 94"/>
                  <a:gd name="T5" fmla="*/ 74 h 95"/>
                  <a:gd name="T6" fmla="*/ 81 w 94"/>
                  <a:gd name="T7" fmla="*/ 35 h 95"/>
                  <a:gd name="T8" fmla="*/ 51 w 94"/>
                  <a:gd name="T9" fmla="*/ 10 h 95"/>
                  <a:gd name="T10" fmla="*/ 3 w 94"/>
                  <a:gd name="T11" fmla="*/ 20 h 95"/>
                  <a:gd name="T12" fmla="*/ 0 w 94"/>
                  <a:gd name="T13" fmla="*/ 16 h 95"/>
                  <a:gd name="T14" fmla="*/ 53 w 94"/>
                  <a:gd name="T15" fmla="*/ 5 h 95"/>
                  <a:gd name="T16" fmla="*/ 86 w 94"/>
                  <a:gd name="T17" fmla="*/ 33 h 95"/>
                  <a:gd name="T18" fmla="*/ 89 w 94"/>
                  <a:gd name="T19" fmla="*/ 75 h 95"/>
                  <a:gd name="T20" fmla="*/ 79 w 94"/>
                  <a:gd name="T21" fmla="*/ 9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4" h="95">
                    <a:moveTo>
                      <a:pt x="79" y="95"/>
                    </a:moveTo>
                    <a:cubicBezTo>
                      <a:pt x="75" y="92"/>
                      <a:pt x="75" y="92"/>
                      <a:pt x="75" y="92"/>
                    </a:cubicBezTo>
                    <a:cubicBezTo>
                      <a:pt x="79" y="87"/>
                      <a:pt x="83" y="81"/>
                      <a:pt x="85" y="74"/>
                    </a:cubicBezTo>
                    <a:cubicBezTo>
                      <a:pt x="89" y="61"/>
                      <a:pt x="88" y="47"/>
                      <a:pt x="81" y="35"/>
                    </a:cubicBezTo>
                    <a:cubicBezTo>
                      <a:pt x="75" y="23"/>
                      <a:pt x="64" y="14"/>
                      <a:pt x="51" y="10"/>
                    </a:cubicBezTo>
                    <a:cubicBezTo>
                      <a:pt x="35" y="5"/>
                      <a:pt x="17" y="8"/>
                      <a:pt x="3" y="20"/>
                    </a:cubicBezTo>
                    <a:cubicBezTo>
                      <a:pt x="0" y="16"/>
                      <a:pt x="0" y="16"/>
                      <a:pt x="0" y="16"/>
                    </a:cubicBezTo>
                    <a:cubicBezTo>
                      <a:pt x="15" y="4"/>
                      <a:pt x="34" y="0"/>
                      <a:pt x="53" y="5"/>
                    </a:cubicBezTo>
                    <a:cubicBezTo>
                      <a:pt x="67" y="10"/>
                      <a:pt x="79" y="20"/>
                      <a:pt x="86" y="33"/>
                    </a:cubicBezTo>
                    <a:cubicBezTo>
                      <a:pt x="92" y="46"/>
                      <a:pt x="94" y="61"/>
                      <a:pt x="89" y="75"/>
                    </a:cubicBezTo>
                    <a:cubicBezTo>
                      <a:pt x="87" y="83"/>
                      <a:pt x="84" y="89"/>
                      <a:pt x="79" y="95"/>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5" name="Freeform 307"/>
              <p:cNvSpPr>
                <a:spLocks/>
              </p:cNvSpPr>
              <p:nvPr userDrawn="1"/>
            </p:nvSpPr>
            <p:spPr bwMode="auto">
              <a:xfrm>
                <a:off x="7455" y="1177"/>
                <a:ext cx="134" cy="82"/>
              </a:xfrm>
              <a:custGeom>
                <a:avLst/>
                <a:gdLst>
                  <a:gd name="T0" fmla="*/ 36 w 79"/>
                  <a:gd name="T1" fmla="*/ 49 h 49"/>
                  <a:gd name="T2" fmla="*/ 16 w 79"/>
                  <a:gd name="T3" fmla="*/ 43 h 49"/>
                  <a:gd name="T4" fmla="*/ 0 w 79"/>
                  <a:gd name="T5" fmla="*/ 27 h 49"/>
                  <a:gd name="T6" fmla="*/ 3 w 79"/>
                  <a:gd name="T7" fmla="*/ 26 h 49"/>
                  <a:gd name="T8" fmla="*/ 18 w 79"/>
                  <a:gd name="T9" fmla="*/ 41 h 49"/>
                  <a:gd name="T10" fmla="*/ 47 w 79"/>
                  <a:gd name="T11" fmla="*/ 44 h 49"/>
                  <a:gd name="T12" fmla="*/ 70 w 79"/>
                  <a:gd name="T13" fmla="*/ 26 h 49"/>
                  <a:gd name="T14" fmla="*/ 74 w 79"/>
                  <a:gd name="T15" fmla="*/ 0 h 49"/>
                  <a:gd name="T16" fmla="*/ 77 w 79"/>
                  <a:gd name="T17" fmla="*/ 0 h 49"/>
                  <a:gd name="T18" fmla="*/ 72 w 79"/>
                  <a:gd name="T19" fmla="*/ 27 h 49"/>
                  <a:gd name="T20" fmla="*/ 48 w 79"/>
                  <a:gd name="T21" fmla="*/ 47 h 49"/>
                  <a:gd name="T22" fmla="*/ 36 w 79"/>
                  <a:gd name="T23"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9" h="49">
                    <a:moveTo>
                      <a:pt x="36" y="49"/>
                    </a:moveTo>
                    <a:cubicBezTo>
                      <a:pt x="29" y="49"/>
                      <a:pt x="22" y="47"/>
                      <a:pt x="16" y="43"/>
                    </a:cubicBezTo>
                    <a:cubicBezTo>
                      <a:pt x="9" y="40"/>
                      <a:pt x="4" y="34"/>
                      <a:pt x="0" y="27"/>
                    </a:cubicBezTo>
                    <a:cubicBezTo>
                      <a:pt x="3" y="26"/>
                      <a:pt x="3" y="26"/>
                      <a:pt x="3" y="26"/>
                    </a:cubicBezTo>
                    <a:cubicBezTo>
                      <a:pt x="6" y="32"/>
                      <a:pt x="11" y="37"/>
                      <a:pt x="18" y="41"/>
                    </a:cubicBezTo>
                    <a:cubicBezTo>
                      <a:pt x="27" y="46"/>
                      <a:pt x="37" y="47"/>
                      <a:pt x="47" y="44"/>
                    </a:cubicBezTo>
                    <a:cubicBezTo>
                      <a:pt x="57" y="41"/>
                      <a:pt x="65" y="35"/>
                      <a:pt x="70" y="26"/>
                    </a:cubicBezTo>
                    <a:cubicBezTo>
                      <a:pt x="74" y="18"/>
                      <a:pt x="76" y="9"/>
                      <a:pt x="74" y="0"/>
                    </a:cubicBezTo>
                    <a:cubicBezTo>
                      <a:pt x="77" y="0"/>
                      <a:pt x="77" y="0"/>
                      <a:pt x="77" y="0"/>
                    </a:cubicBezTo>
                    <a:cubicBezTo>
                      <a:pt x="79" y="9"/>
                      <a:pt x="77" y="19"/>
                      <a:pt x="72" y="27"/>
                    </a:cubicBezTo>
                    <a:cubicBezTo>
                      <a:pt x="67" y="37"/>
                      <a:pt x="58" y="44"/>
                      <a:pt x="48" y="47"/>
                    </a:cubicBezTo>
                    <a:cubicBezTo>
                      <a:pt x="44" y="48"/>
                      <a:pt x="40" y="49"/>
                      <a:pt x="36" y="49"/>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6" name="Freeform 308"/>
              <p:cNvSpPr>
                <a:spLocks/>
              </p:cNvSpPr>
              <p:nvPr userDrawn="1"/>
            </p:nvSpPr>
            <p:spPr bwMode="auto">
              <a:xfrm>
                <a:off x="7445" y="1119"/>
                <a:ext cx="68" cy="76"/>
              </a:xfrm>
              <a:custGeom>
                <a:avLst/>
                <a:gdLst>
                  <a:gd name="T0" fmla="*/ 1 w 40"/>
                  <a:gd name="T1" fmla="*/ 45 h 45"/>
                  <a:gd name="T2" fmla="*/ 6 w 40"/>
                  <a:gd name="T3" fmla="*/ 21 h 45"/>
                  <a:gd name="T4" fmla="*/ 40 w 40"/>
                  <a:gd name="T5" fmla="*/ 0 h 45"/>
                  <a:gd name="T6" fmla="*/ 40 w 40"/>
                  <a:gd name="T7" fmla="*/ 3 h 45"/>
                  <a:gd name="T8" fmla="*/ 9 w 40"/>
                  <a:gd name="T9" fmla="*/ 23 h 45"/>
                  <a:gd name="T10" fmla="*/ 4 w 40"/>
                  <a:gd name="T11" fmla="*/ 45 h 45"/>
                  <a:gd name="T12" fmla="*/ 1 w 40"/>
                  <a:gd name="T13" fmla="*/ 45 h 45"/>
                </a:gdLst>
                <a:ahLst/>
                <a:cxnLst>
                  <a:cxn ang="0">
                    <a:pos x="T0" y="T1"/>
                  </a:cxn>
                  <a:cxn ang="0">
                    <a:pos x="T2" y="T3"/>
                  </a:cxn>
                  <a:cxn ang="0">
                    <a:pos x="T4" y="T5"/>
                  </a:cxn>
                  <a:cxn ang="0">
                    <a:pos x="T6" y="T7"/>
                  </a:cxn>
                  <a:cxn ang="0">
                    <a:pos x="T8" y="T9"/>
                  </a:cxn>
                  <a:cxn ang="0">
                    <a:pos x="T10" y="T11"/>
                  </a:cxn>
                  <a:cxn ang="0">
                    <a:pos x="T12" y="T13"/>
                  </a:cxn>
                </a:cxnLst>
                <a:rect l="0" t="0" r="r" b="b"/>
                <a:pathLst>
                  <a:path w="40" h="45">
                    <a:moveTo>
                      <a:pt x="1" y="45"/>
                    </a:moveTo>
                    <a:cubicBezTo>
                      <a:pt x="0" y="37"/>
                      <a:pt x="2" y="29"/>
                      <a:pt x="6" y="21"/>
                    </a:cubicBezTo>
                    <a:cubicBezTo>
                      <a:pt x="13" y="9"/>
                      <a:pt x="26" y="1"/>
                      <a:pt x="40" y="0"/>
                    </a:cubicBezTo>
                    <a:cubicBezTo>
                      <a:pt x="40" y="3"/>
                      <a:pt x="40" y="3"/>
                      <a:pt x="40" y="3"/>
                    </a:cubicBezTo>
                    <a:cubicBezTo>
                      <a:pt x="27" y="4"/>
                      <a:pt x="15" y="11"/>
                      <a:pt x="9" y="23"/>
                    </a:cubicBezTo>
                    <a:cubicBezTo>
                      <a:pt x="5" y="29"/>
                      <a:pt x="3" y="37"/>
                      <a:pt x="4" y="45"/>
                    </a:cubicBezTo>
                    <a:lnTo>
                      <a:pt x="1" y="45"/>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7" name="Freeform 309"/>
              <p:cNvSpPr>
                <a:spLocks/>
              </p:cNvSpPr>
              <p:nvPr userDrawn="1"/>
            </p:nvSpPr>
            <p:spPr bwMode="auto">
              <a:xfrm>
                <a:off x="7415" y="1131"/>
                <a:ext cx="40" cy="123"/>
              </a:xfrm>
              <a:custGeom>
                <a:avLst/>
                <a:gdLst>
                  <a:gd name="T0" fmla="*/ 20 w 24"/>
                  <a:gd name="T1" fmla="*/ 73 h 73"/>
                  <a:gd name="T2" fmla="*/ 11 w 24"/>
                  <a:gd name="T3" fmla="*/ 7 h 73"/>
                  <a:gd name="T4" fmla="*/ 16 w 24"/>
                  <a:gd name="T5" fmla="*/ 0 h 73"/>
                  <a:gd name="T6" fmla="*/ 20 w 24"/>
                  <a:gd name="T7" fmla="*/ 3 h 73"/>
                  <a:gd name="T8" fmla="*/ 16 w 24"/>
                  <a:gd name="T9" fmla="*/ 9 h 73"/>
                  <a:gd name="T10" fmla="*/ 24 w 24"/>
                  <a:gd name="T11" fmla="*/ 70 h 73"/>
                  <a:gd name="T12" fmla="*/ 20 w 24"/>
                  <a:gd name="T13" fmla="*/ 73 h 73"/>
                </a:gdLst>
                <a:ahLst/>
                <a:cxnLst>
                  <a:cxn ang="0">
                    <a:pos x="T0" y="T1"/>
                  </a:cxn>
                  <a:cxn ang="0">
                    <a:pos x="T2" y="T3"/>
                  </a:cxn>
                  <a:cxn ang="0">
                    <a:pos x="T4" y="T5"/>
                  </a:cxn>
                  <a:cxn ang="0">
                    <a:pos x="T6" y="T7"/>
                  </a:cxn>
                  <a:cxn ang="0">
                    <a:pos x="T8" y="T9"/>
                  </a:cxn>
                  <a:cxn ang="0">
                    <a:pos x="T10" y="T11"/>
                  </a:cxn>
                  <a:cxn ang="0">
                    <a:pos x="T12" y="T13"/>
                  </a:cxn>
                </a:cxnLst>
                <a:rect l="0" t="0" r="r" b="b"/>
                <a:pathLst>
                  <a:path w="24" h="73">
                    <a:moveTo>
                      <a:pt x="20" y="73"/>
                    </a:moveTo>
                    <a:cubicBezTo>
                      <a:pt x="3" y="56"/>
                      <a:pt x="0" y="28"/>
                      <a:pt x="11" y="7"/>
                    </a:cubicBezTo>
                    <a:cubicBezTo>
                      <a:pt x="13" y="5"/>
                      <a:pt x="14" y="2"/>
                      <a:pt x="16" y="0"/>
                    </a:cubicBezTo>
                    <a:cubicBezTo>
                      <a:pt x="20" y="3"/>
                      <a:pt x="20" y="3"/>
                      <a:pt x="20" y="3"/>
                    </a:cubicBezTo>
                    <a:cubicBezTo>
                      <a:pt x="18" y="5"/>
                      <a:pt x="17" y="7"/>
                      <a:pt x="16" y="9"/>
                    </a:cubicBezTo>
                    <a:cubicBezTo>
                      <a:pt x="5" y="29"/>
                      <a:pt x="8" y="54"/>
                      <a:pt x="24" y="70"/>
                    </a:cubicBezTo>
                    <a:lnTo>
                      <a:pt x="20" y="73"/>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8" name="Freeform 310"/>
              <p:cNvSpPr>
                <a:spLocks/>
              </p:cNvSpPr>
              <p:nvPr userDrawn="1"/>
            </p:nvSpPr>
            <p:spPr bwMode="auto">
              <a:xfrm>
                <a:off x="7472" y="1090"/>
                <a:ext cx="152" cy="173"/>
              </a:xfrm>
              <a:custGeom>
                <a:avLst/>
                <a:gdLst>
                  <a:gd name="T0" fmla="*/ 61 w 90"/>
                  <a:gd name="T1" fmla="*/ 102 h 102"/>
                  <a:gd name="T2" fmla="*/ 58 w 90"/>
                  <a:gd name="T3" fmla="*/ 98 h 102"/>
                  <a:gd name="T4" fmla="*/ 71 w 90"/>
                  <a:gd name="T5" fmla="*/ 83 h 102"/>
                  <a:gd name="T6" fmla="*/ 51 w 90"/>
                  <a:gd name="T7" fmla="*/ 13 h 102"/>
                  <a:gd name="T8" fmla="*/ 2 w 90"/>
                  <a:gd name="T9" fmla="*/ 13 h 102"/>
                  <a:gd name="T10" fmla="*/ 0 w 90"/>
                  <a:gd name="T11" fmla="*/ 9 h 102"/>
                  <a:gd name="T12" fmla="*/ 53 w 90"/>
                  <a:gd name="T13" fmla="*/ 9 h 102"/>
                  <a:gd name="T14" fmla="*/ 75 w 90"/>
                  <a:gd name="T15" fmla="*/ 85 h 102"/>
                  <a:gd name="T16" fmla="*/ 61 w 90"/>
                  <a:gd name="T17" fmla="*/ 10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102">
                    <a:moveTo>
                      <a:pt x="61" y="102"/>
                    </a:moveTo>
                    <a:cubicBezTo>
                      <a:pt x="58" y="98"/>
                      <a:pt x="58" y="98"/>
                      <a:pt x="58" y="98"/>
                    </a:cubicBezTo>
                    <a:cubicBezTo>
                      <a:pt x="63" y="94"/>
                      <a:pt x="68" y="89"/>
                      <a:pt x="71" y="83"/>
                    </a:cubicBezTo>
                    <a:cubicBezTo>
                      <a:pt x="85" y="58"/>
                      <a:pt x="76" y="27"/>
                      <a:pt x="51" y="13"/>
                    </a:cubicBezTo>
                    <a:cubicBezTo>
                      <a:pt x="36" y="5"/>
                      <a:pt x="18" y="5"/>
                      <a:pt x="2" y="13"/>
                    </a:cubicBezTo>
                    <a:cubicBezTo>
                      <a:pt x="0" y="9"/>
                      <a:pt x="0" y="9"/>
                      <a:pt x="0" y="9"/>
                    </a:cubicBezTo>
                    <a:cubicBezTo>
                      <a:pt x="17" y="0"/>
                      <a:pt x="37" y="0"/>
                      <a:pt x="53" y="9"/>
                    </a:cubicBezTo>
                    <a:cubicBezTo>
                      <a:pt x="80" y="24"/>
                      <a:pt x="90" y="58"/>
                      <a:pt x="75" y="85"/>
                    </a:cubicBezTo>
                    <a:cubicBezTo>
                      <a:pt x="72" y="92"/>
                      <a:pt x="67" y="97"/>
                      <a:pt x="61" y="102"/>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9" name="Freeform 311"/>
              <p:cNvSpPr>
                <a:spLocks/>
              </p:cNvSpPr>
              <p:nvPr userDrawn="1"/>
            </p:nvSpPr>
            <p:spPr bwMode="auto">
              <a:xfrm>
                <a:off x="3044" y="871"/>
                <a:ext cx="549" cy="590"/>
              </a:xfrm>
              <a:custGeom>
                <a:avLst/>
                <a:gdLst>
                  <a:gd name="T0" fmla="*/ 542 w 549"/>
                  <a:gd name="T1" fmla="*/ 590 h 590"/>
                  <a:gd name="T2" fmla="*/ 0 w 549"/>
                  <a:gd name="T3" fmla="*/ 5 h 590"/>
                  <a:gd name="T4" fmla="*/ 7 w 549"/>
                  <a:gd name="T5" fmla="*/ 0 h 590"/>
                  <a:gd name="T6" fmla="*/ 549 w 549"/>
                  <a:gd name="T7" fmla="*/ 585 h 590"/>
                  <a:gd name="T8" fmla="*/ 542 w 549"/>
                  <a:gd name="T9" fmla="*/ 590 h 590"/>
                </a:gdLst>
                <a:ahLst/>
                <a:cxnLst>
                  <a:cxn ang="0">
                    <a:pos x="T0" y="T1"/>
                  </a:cxn>
                  <a:cxn ang="0">
                    <a:pos x="T2" y="T3"/>
                  </a:cxn>
                  <a:cxn ang="0">
                    <a:pos x="T4" y="T5"/>
                  </a:cxn>
                  <a:cxn ang="0">
                    <a:pos x="T6" y="T7"/>
                  </a:cxn>
                  <a:cxn ang="0">
                    <a:pos x="T8" y="T9"/>
                  </a:cxn>
                </a:cxnLst>
                <a:rect l="0" t="0" r="r" b="b"/>
                <a:pathLst>
                  <a:path w="549" h="590">
                    <a:moveTo>
                      <a:pt x="542" y="590"/>
                    </a:moveTo>
                    <a:lnTo>
                      <a:pt x="0" y="5"/>
                    </a:lnTo>
                    <a:lnTo>
                      <a:pt x="7" y="0"/>
                    </a:lnTo>
                    <a:lnTo>
                      <a:pt x="549" y="585"/>
                    </a:lnTo>
                    <a:lnTo>
                      <a:pt x="542" y="590"/>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0" name="Freeform 312"/>
              <p:cNvSpPr>
                <a:spLocks/>
              </p:cNvSpPr>
              <p:nvPr userDrawn="1"/>
            </p:nvSpPr>
            <p:spPr bwMode="auto">
              <a:xfrm>
                <a:off x="2544" y="1053"/>
                <a:ext cx="912" cy="507"/>
              </a:xfrm>
              <a:custGeom>
                <a:avLst/>
                <a:gdLst>
                  <a:gd name="T0" fmla="*/ 907 w 912"/>
                  <a:gd name="T1" fmla="*/ 507 h 507"/>
                  <a:gd name="T2" fmla="*/ 0 w 912"/>
                  <a:gd name="T3" fmla="*/ 9 h 507"/>
                  <a:gd name="T4" fmla="*/ 4 w 912"/>
                  <a:gd name="T5" fmla="*/ 0 h 507"/>
                  <a:gd name="T6" fmla="*/ 912 w 912"/>
                  <a:gd name="T7" fmla="*/ 501 h 507"/>
                  <a:gd name="T8" fmla="*/ 907 w 912"/>
                  <a:gd name="T9" fmla="*/ 507 h 507"/>
                </a:gdLst>
                <a:ahLst/>
                <a:cxnLst>
                  <a:cxn ang="0">
                    <a:pos x="T0" y="T1"/>
                  </a:cxn>
                  <a:cxn ang="0">
                    <a:pos x="T2" y="T3"/>
                  </a:cxn>
                  <a:cxn ang="0">
                    <a:pos x="T4" y="T5"/>
                  </a:cxn>
                  <a:cxn ang="0">
                    <a:pos x="T6" y="T7"/>
                  </a:cxn>
                  <a:cxn ang="0">
                    <a:pos x="T8" y="T9"/>
                  </a:cxn>
                </a:cxnLst>
                <a:rect l="0" t="0" r="r" b="b"/>
                <a:pathLst>
                  <a:path w="912" h="507">
                    <a:moveTo>
                      <a:pt x="907" y="507"/>
                    </a:moveTo>
                    <a:lnTo>
                      <a:pt x="0" y="9"/>
                    </a:lnTo>
                    <a:lnTo>
                      <a:pt x="4" y="0"/>
                    </a:lnTo>
                    <a:lnTo>
                      <a:pt x="912" y="501"/>
                    </a:lnTo>
                    <a:lnTo>
                      <a:pt x="907" y="507"/>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1" name="Freeform 313"/>
              <p:cNvSpPr>
                <a:spLocks/>
              </p:cNvSpPr>
              <p:nvPr userDrawn="1"/>
            </p:nvSpPr>
            <p:spPr bwMode="auto">
              <a:xfrm>
                <a:off x="2087" y="1016"/>
                <a:ext cx="459" cy="42"/>
              </a:xfrm>
              <a:custGeom>
                <a:avLst/>
                <a:gdLst>
                  <a:gd name="T0" fmla="*/ 459 w 459"/>
                  <a:gd name="T1" fmla="*/ 42 h 42"/>
                  <a:gd name="T2" fmla="*/ 0 w 459"/>
                  <a:gd name="T3" fmla="*/ 8 h 42"/>
                  <a:gd name="T4" fmla="*/ 1 w 459"/>
                  <a:gd name="T5" fmla="*/ 0 h 42"/>
                  <a:gd name="T6" fmla="*/ 459 w 459"/>
                  <a:gd name="T7" fmla="*/ 34 h 42"/>
                  <a:gd name="T8" fmla="*/ 459 w 459"/>
                  <a:gd name="T9" fmla="*/ 42 h 42"/>
                </a:gdLst>
                <a:ahLst/>
                <a:cxnLst>
                  <a:cxn ang="0">
                    <a:pos x="T0" y="T1"/>
                  </a:cxn>
                  <a:cxn ang="0">
                    <a:pos x="T2" y="T3"/>
                  </a:cxn>
                  <a:cxn ang="0">
                    <a:pos x="T4" y="T5"/>
                  </a:cxn>
                  <a:cxn ang="0">
                    <a:pos x="T6" y="T7"/>
                  </a:cxn>
                  <a:cxn ang="0">
                    <a:pos x="T8" y="T9"/>
                  </a:cxn>
                </a:cxnLst>
                <a:rect l="0" t="0" r="r" b="b"/>
                <a:pathLst>
                  <a:path w="459" h="42">
                    <a:moveTo>
                      <a:pt x="459" y="42"/>
                    </a:moveTo>
                    <a:lnTo>
                      <a:pt x="0" y="8"/>
                    </a:lnTo>
                    <a:lnTo>
                      <a:pt x="1" y="0"/>
                    </a:lnTo>
                    <a:lnTo>
                      <a:pt x="459" y="34"/>
                    </a:lnTo>
                    <a:lnTo>
                      <a:pt x="459" y="42"/>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2" name="Freeform 314"/>
              <p:cNvSpPr>
                <a:spLocks/>
              </p:cNvSpPr>
              <p:nvPr userDrawn="1"/>
            </p:nvSpPr>
            <p:spPr bwMode="auto">
              <a:xfrm>
                <a:off x="567" y="2635"/>
                <a:ext cx="1922" cy="286"/>
              </a:xfrm>
              <a:custGeom>
                <a:avLst/>
                <a:gdLst>
                  <a:gd name="T0" fmla="*/ 0 w 1922"/>
                  <a:gd name="T1" fmla="*/ 286 h 286"/>
                  <a:gd name="T2" fmla="*/ 0 w 1922"/>
                  <a:gd name="T3" fmla="*/ 278 h 286"/>
                  <a:gd name="T4" fmla="*/ 1920 w 1922"/>
                  <a:gd name="T5" fmla="*/ 0 h 286"/>
                  <a:gd name="T6" fmla="*/ 1922 w 1922"/>
                  <a:gd name="T7" fmla="*/ 9 h 286"/>
                  <a:gd name="T8" fmla="*/ 0 w 1922"/>
                  <a:gd name="T9" fmla="*/ 286 h 286"/>
                </a:gdLst>
                <a:ahLst/>
                <a:cxnLst>
                  <a:cxn ang="0">
                    <a:pos x="T0" y="T1"/>
                  </a:cxn>
                  <a:cxn ang="0">
                    <a:pos x="T2" y="T3"/>
                  </a:cxn>
                  <a:cxn ang="0">
                    <a:pos x="T4" y="T5"/>
                  </a:cxn>
                  <a:cxn ang="0">
                    <a:pos x="T6" y="T7"/>
                  </a:cxn>
                  <a:cxn ang="0">
                    <a:pos x="T8" y="T9"/>
                  </a:cxn>
                </a:cxnLst>
                <a:rect l="0" t="0" r="r" b="b"/>
                <a:pathLst>
                  <a:path w="1922" h="286">
                    <a:moveTo>
                      <a:pt x="0" y="286"/>
                    </a:moveTo>
                    <a:lnTo>
                      <a:pt x="0" y="278"/>
                    </a:lnTo>
                    <a:lnTo>
                      <a:pt x="1920" y="0"/>
                    </a:lnTo>
                    <a:lnTo>
                      <a:pt x="1922" y="9"/>
                    </a:lnTo>
                    <a:lnTo>
                      <a:pt x="0" y="286"/>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3" name="Freeform 315"/>
              <p:cNvSpPr>
                <a:spLocks/>
              </p:cNvSpPr>
              <p:nvPr userDrawn="1"/>
            </p:nvSpPr>
            <p:spPr bwMode="auto">
              <a:xfrm>
                <a:off x="2489" y="2453"/>
                <a:ext cx="13" cy="182"/>
              </a:xfrm>
              <a:custGeom>
                <a:avLst/>
                <a:gdLst>
                  <a:gd name="T0" fmla="*/ 6 w 13"/>
                  <a:gd name="T1" fmla="*/ 182 h 182"/>
                  <a:gd name="T2" fmla="*/ 0 w 13"/>
                  <a:gd name="T3" fmla="*/ 182 h 182"/>
                  <a:gd name="T4" fmla="*/ 5 w 13"/>
                  <a:gd name="T5" fmla="*/ 0 h 182"/>
                  <a:gd name="T6" fmla="*/ 13 w 13"/>
                  <a:gd name="T7" fmla="*/ 0 h 182"/>
                  <a:gd name="T8" fmla="*/ 6 w 13"/>
                  <a:gd name="T9" fmla="*/ 182 h 182"/>
                </a:gdLst>
                <a:ahLst/>
                <a:cxnLst>
                  <a:cxn ang="0">
                    <a:pos x="T0" y="T1"/>
                  </a:cxn>
                  <a:cxn ang="0">
                    <a:pos x="T2" y="T3"/>
                  </a:cxn>
                  <a:cxn ang="0">
                    <a:pos x="T4" y="T5"/>
                  </a:cxn>
                  <a:cxn ang="0">
                    <a:pos x="T6" y="T7"/>
                  </a:cxn>
                  <a:cxn ang="0">
                    <a:pos x="T8" y="T9"/>
                  </a:cxn>
                </a:cxnLst>
                <a:rect l="0" t="0" r="r" b="b"/>
                <a:pathLst>
                  <a:path w="13" h="182">
                    <a:moveTo>
                      <a:pt x="6" y="182"/>
                    </a:moveTo>
                    <a:lnTo>
                      <a:pt x="0" y="182"/>
                    </a:lnTo>
                    <a:lnTo>
                      <a:pt x="5" y="0"/>
                    </a:lnTo>
                    <a:lnTo>
                      <a:pt x="13" y="0"/>
                    </a:lnTo>
                    <a:lnTo>
                      <a:pt x="6" y="182"/>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4" name="Freeform 316"/>
              <p:cNvSpPr>
                <a:spLocks/>
              </p:cNvSpPr>
              <p:nvPr userDrawn="1"/>
            </p:nvSpPr>
            <p:spPr bwMode="auto">
              <a:xfrm>
                <a:off x="2284" y="2458"/>
                <a:ext cx="215" cy="184"/>
              </a:xfrm>
              <a:custGeom>
                <a:avLst/>
                <a:gdLst>
                  <a:gd name="T0" fmla="*/ 210 w 215"/>
                  <a:gd name="T1" fmla="*/ 184 h 184"/>
                  <a:gd name="T2" fmla="*/ 0 w 215"/>
                  <a:gd name="T3" fmla="*/ 7 h 184"/>
                  <a:gd name="T4" fmla="*/ 7 w 215"/>
                  <a:gd name="T5" fmla="*/ 0 h 184"/>
                  <a:gd name="T6" fmla="*/ 215 w 215"/>
                  <a:gd name="T7" fmla="*/ 179 h 184"/>
                  <a:gd name="T8" fmla="*/ 210 w 215"/>
                  <a:gd name="T9" fmla="*/ 184 h 184"/>
                </a:gdLst>
                <a:ahLst/>
                <a:cxnLst>
                  <a:cxn ang="0">
                    <a:pos x="T0" y="T1"/>
                  </a:cxn>
                  <a:cxn ang="0">
                    <a:pos x="T2" y="T3"/>
                  </a:cxn>
                  <a:cxn ang="0">
                    <a:pos x="T4" y="T5"/>
                  </a:cxn>
                  <a:cxn ang="0">
                    <a:pos x="T6" y="T7"/>
                  </a:cxn>
                  <a:cxn ang="0">
                    <a:pos x="T8" y="T9"/>
                  </a:cxn>
                </a:cxnLst>
                <a:rect l="0" t="0" r="r" b="b"/>
                <a:pathLst>
                  <a:path w="215" h="184">
                    <a:moveTo>
                      <a:pt x="210" y="184"/>
                    </a:moveTo>
                    <a:lnTo>
                      <a:pt x="0" y="7"/>
                    </a:lnTo>
                    <a:lnTo>
                      <a:pt x="7" y="0"/>
                    </a:lnTo>
                    <a:lnTo>
                      <a:pt x="215" y="179"/>
                    </a:lnTo>
                    <a:lnTo>
                      <a:pt x="210" y="184"/>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5" name="Freeform 317"/>
              <p:cNvSpPr>
                <a:spLocks/>
              </p:cNvSpPr>
              <p:nvPr userDrawn="1"/>
            </p:nvSpPr>
            <p:spPr bwMode="auto">
              <a:xfrm>
                <a:off x="2421" y="2644"/>
                <a:ext cx="137" cy="71"/>
              </a:xfrm>
              <a:custGeom>
                <a:avLst/>
                <a:gdLst>
                  <a:gd name="T0" fmla="*/ 42 w 81"/>
                  <a:gd name="T1" fmla="*/ 40 h 42"/>
                  <a:gd name="T2" fmla="*/ 7 w 81"/>
                  <a:gd name="T3" fmla="*/ 22 h 42"/>
                  <a:gd name="T4" fmla="*/ 0 w 81"/>
                  <a:gd name="T5" fmla="*/ 0 h 42"/>
                  <a:gd name="T6" fmla="*/ 3 w 81"/>
                  <a:gd name="T7" fmla="*/ 0 h 42"/>
                  <a:gd name="T8" fmla="*/ 10 w 81"/>
                  <a:gd name="T9" fmla="*/ 20 h 42"/>
                  <a:gd name="T10" fmla="*/ 63 w 81"/>
                  <a:gd name="T11" fmla="*/ 30 h 42"/>
                  <a:gd name="T12" fmla="*/ 78 w 81"/>
                  <a:gd name="T13" fmla="*/ 9 h 42"/>
                  <a:gd name="T14" fmla="*/ 81 w 81"/>
                  <a:gd name="T15" fmla="*/ 10 h 42"/>
                  <a:gd name="T16" fmla="*/ 65 w 81"/>
                  <a:gd name="T17" fmla="*/ 33 h 42"/>
                  <a:gd name="T18" fmla="*/ 42 w 81"/>
                  <a:gd name="T19" fmla="*/ 4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1" h="42">
                    <a:moveTo>
                      <a:pt x="42" y="40"/>
                    </a:moveTo>
                    <a:cubicBezTo>
                      <a:pt x="28" y="40"/>
                      <a:pt x="15" y="33"/>
                      <a:pt x="7" y="22"/>
                    </a:cubicBezTo>
                    <a:cubicBezTo>
                      <a:pt x="3" y="15"/>
                      <a:pt x="0" y="8"/>
                      <a:pt x="0" y="0"/>
                    </a:cubicBezTo>
                    <a:cubicBezTo>
                      <a:pt x="3" y="0"/>
                      <a:pt x="3" y="0"/>
                      <a:pt x="3" y="0"/>
                    </a:cubicBezTo>
                    <a:cubicBezTo>
                      <a:pt x="3" y="7"/>
                      <a:pt x="6" y="14"/>
                      <a:pt x="10" y="20"/>
                    </a:cubicBezTo>
                    <a:cubicBezTo>
                      <a:pt x="22" y="38"/>
                      <a:pt x="45" y="42"/>
                      <a:pt x="63" y="30"/>
                    </a:cubicBezTo>
                    <a:cubicBezTo>
                      <a:pt x="70" y="25"/>
                      <a:pt x="76" y="18"/>
                      <a:pt x="78" y="9"/>
                    </a:cubicBezTo>
                    <a:cubicBezTo>
                      <a:pt x="81" y="10"/>
                      <a:pt x="81" y="10"/>
                      <a:pt x="81" y="10"/>
                    </a:cubicBezTo>
                    <a:cubicBezTo>
                      <a:pt x="78" y="19"/>
                      <a:pt x="73" y="27"/>
                      <a:pt x="65" y="33"/>
                    </a:cubicBezTo>
                    <a:cubicBezTo>
                      <a:pt x="58" y="38"/>
                      <a:pt x="50" y="40"/>
                      <a:pt x="42" y="40"/>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6" name="Freeform 318"/>
              <p:cNvSpPr>
                <a:spLocks/>
              </p:cNvSpPr>
              <p:nvPr userDrawn="1"/>
            </p:nvSpPr>
            <p:spPr bwMode="auto">
              <a:xfrm>
                <a:off x="2426" y="2568"/>
                <a:ext cx="93" cy="49"/>
              </a:xfrm>
              <a:custGeom>
                <a:avLst/>
                <a:gdLst>
                  <a:gd name="T0" fmla="*/ 3 w 55"/>
                  <a:gd name="T1" fmla="*/ 29 h 29"/>
                  <a:gd name="T2" fmla="*/ 0 w 55"/>
                  <a:gd name="T3" fmla="*/ 28 h 29"/>
                  <a:gd name="T4" fmla="*/ 15 w 55"/>
                  <a:gd name="T5" fmla="*/ 9 h 29"/>
                  <a:gd name="T6" fmla="*/ 55 w 55"/>
                  <a:gd name="T7" fmla="*/ 6 h 29"/>
                  <a:gd name="T8" fmla="*/ 54 w 55"/>
                  <a:gd name="T9" fmla="*/ 8 h 29"/>
                  <a:gd name="T10" fmla="*/ 17 w 55"/>
                  <a:gd name="T11" fmla="*/ 12 h 29"/>
                  <a:gd name="T12" fmla="*/ 3 w 55"/>
                  <a:gd name="T13" fmla="*/ 29 h 29"/>
                </a:gdLst>
                <a:ahLst/>
                <a:cxnLst>
                  <a:cxn ang="0">
                    <a:pos x="T0" y="T1"/>
                  </a:cxn>
                  <a:cxn ang="0">
                    <a:pos x="T2" y="T3"/>
                  </a:cxn>
                  <a:cxn ang="0">
                    <a:pos x="T4" y="T5"/>
                  </a:cxn>
                  <a:cxn ang="0">
                    <a:pos x="T6" y="T7"/>
                  </a:cxn>
                  <a:cxn ang="0">
                    <a:pos x="T8" y="T9"/>
                  </a:cxn>
                  <a:cxn ang="0">
                    <a:pos x="T10" y="T11"/>
                  </a:cxn>
                  <a:cxn ang="0">
                    <a:pos x="T12" y="T13"/>
                  </a:cxn>
                </a:cxnLst>
                <a:rect l="0" t="0" r="r" b="b"/>
                <a:pathLst>
                  <a:path w="55" h="29">
                    <a:moveTo>
                      <a:pt x="3" y="29"/>
                    </a:moveTo>
                    <a:cubicBezTo>
                      <a:pt x="0" y="28"/>
                      <a:pt x="0" y="28"/>
                      <a:pt x="0" y="28"/>
                    </a:cubicBezTo>
                    <a:cubicBezTo>
                      <a:pt x="3" y="21"/>
                      <a:pt x="8" y="14"/>
                      <a:pt x="15" y="9"/>
                    </a:cubicBezTo>
                    <a:cubicBezTo>
                      <a:pt x="27" y="1"/>
                      <a:pt x="42" y="0"/>
                      <a:pt x="55" y="6"/>
                    </a:cubicBezTo>
                    <a:cubicBezTo>
                      <a:pt x="54" y="8"/>
                      <a:pt x="54" y="8"/>
                      <a:pt x="54" y="8"/>
                    </a:cubicBezTo>
                    <a:cubicBezTo>
                      <a:pt x="42" y="3"/>
                      <a:pt x="28" y="4"/>
                      <a:pt x="17" y="12"/>
                    </a:cubicBezTo>
                    <a:cubicBezTo>
                      <a:pt x="11" y="16"/>
                      <a:pt x="6" y="22"/>
                      <a:pt x="3" y="29"/>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7" name="Freeform 319"/>
              <p:cNvSpPr>
                <a:spLocks/>
              </p:cNvSpPr>
              <p:nvPr userDrawn="1"/>
            </p:nvSpPr>
            <p:spPr bwMode="auto">
              <a:xfrm>
                <a:off x="2389" y="2556"/>
                <a:ext cx="66" cy="113"/>
              </a:xfrm>
              <a:custGeom>
                <a:avLst/>
                <a:gdLst>
                  <a:gd name="T0" fmla="*/ 7 w 39"/>
                  <a:gd name="T1" fmla="*/ 67 h 67"/>
                  <a:gd name="T2" fmla="*/ 29 w 39"/>
                  <a:gd name="T3" fmla="*/ 4 h 67"/>
                  <a:gd name="T4" fmla="*/ 37 w 39"/>
                  <a:gd name="T5" fmla="*/ 0 h 67"/>
                  <a:gd name="T6" fmla="*/ 39 w 39"/>
                  <a:gd name="T7" fmla="*/ 4 h 67"/>
                  <a:gd name="T8" fmla="*/ 32 w 39"/>
                  <a:gd name="T9" fmla="*/ 8 h 67"/>
                  <a:gd name="T10" fmla="*/ 12 w 39"/>
                  <a:gd name="T11" fmla="*/ 66 h 67"/>
                  <a:gd name="T12" fmla="*/ 7 w 39"/>
                  <a:gd name="T13" fmla="*/ 67 h 67"/>
                </a:gdLst>
                <a:ahLst/>
                <a:cxnLst>
                  <a:cxn ang="0">
                    <a:pos x="T0" y="T1"/>
                  </a:cxn>
                  <a:cxn ang="0">
                    <a:pos x="T2" y="T3"/>
                  </a:cxn>
                  <a:cxn ang="0">
                    <a:pos x="T4" y="T5"/>
                  </a:cxn>
                  <a:cxn ang="0">
                    <a:pos x="T6" y="T7"/>
                  </a:cxn>
                  <a:cxn ang="0">
                    <a:pos x="T8" y="T9"/>
                  </a:cxn>
                  <a:cxn ang="0">
                    <a:pos x="T10" y="T11"/>
                  </a:cxn>
                  <a:cxn ang="0">
                    <a:pos x="T12" y="T13"/>
                  </a:cxn>
                </a:cxnLst>
                <a:rect l="0" t="0" r="r" b="b"/>
                <a:pathLst>
                  <a:path w="39" h="67">
                    <a:moveTo>
                      <a:pt x="7" y="67"/>
                    </a:moveTo>
                    <a:cubicBezTo>
                      <a:pt x="0" y="44"/>
                      <a:pt x="9" y="18"/>
                      <a:pt x="29" y="4"/>
                    </a:cubicBezTo>
                    <a:cubicBezTo>
                      <a:pt x="32" y="2"/>
                      <a:pt x="34" y="1"/>
                      <a:pt x="37" y="0"/>
                    </a:cubicBezTo>
                    <a:cubicBezTo>
                      <a:pt x="39" y="4"/>
                      <a:pt x="39" y="4"/>
                      <a:pt x="39" y="4"/>
                    </a:cubicBezTo>
                    <a:cubicBezTo>
                      <a:pt x="36" y="5"/>
                      <a:pt x="34" y="7"/>
                      <a:pt x="32" y="8"/>
                    </a:cubicBezTo>
                    <a:cubicBezTo>
                      <a:pt x="14" y="21"/>
                      <a:pt x="5" y="44"/>
                      <a:pt x="12" y="66"/>
                    </a:cubicBezTo>
                    <a:lnTo>
                      <a:pt x="7" y="67"/>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8" name="Freeform 320"/>
              <p:cNvSpPr>
                <a:spLocks/>
              </p:cNvSpPr>
              <p:nvPr userDrawn="1"/>
            </p:nvSpPr>
            <p:spPr bwMode="auto">
              <a:xfrm>
                <a:off x="2490" y="2546"/>
                <a:ext cx="108" cy="187"/>
              </a:xfrm>
              <a:custGeom>
                <a:avLst/>
                <a:gdLst>
                  <a:gd name="T0" fmla="*/ 12 w 64"/>
                  <a:gd name="T1" fmla="*/ 111 h 111"/>
                  <a:gd name="T2" fmla="*/ 11 w 64"/>
                  <a:gd name="T3" fmla="*/ 107 h 111"/>
                  <a:gd name="T4" fmla="*/ 29 w 64"/>
                  <a:gd name="T5" fmla="*/ 99 h 111"/>
                  <a:gd name="T6" fmla="*/ 43 w 64"/>
                  <a:gd name="T7" fmla="*/ 28 h 111"/>
                  <a:gd name="T8" fmla="*/ 0 w 64"/>
                  <a:gd name="T9" fmla="*/ 5 h 111"/>
                  <a:gd name="T10" fmla="*/ 0 w 64"/>
                  <a:gd name="T11" fmla="*/ 0 h 111"/>
                  <a:gd name="T12" fmla="*/ 47 w 64"/>
                  <a:gd name="T13" fmla="*/ 25 h 111"/>
                  <a:gd name="T14" fmla="*/ 32 w 64"/>
                  <a:gd name="T15" fmla="*/ 103 h 111"/>
                  <a:gd name="T16" fmla="*/ 12 w 64"/>
                  <a:gd name="T17" fmla="*/ 111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111">
                    <a:moveTo>
                      <a:pt x="12" y="111"/>
                    </a:moveTo>
                    <a:cubicBezTo>
                      <a:pt x="11" y="107"/>
                      <a:pt x="11" y="107"/>
                      <a:pt x="11" y="107"/>
                    </a:cubicBezTo>
                    <a:cubicBezTo>
                      <a:pt x="17" y="105"/>
                      <a:pt x="24" y="103"/>
                      <a:pt x="29" y="99"/>
                    </a:cubicBezTo>
                    <a:cubicBezTo>
                      <a:pt x="53" y="83"/>
                      <a:pt x="59" y="51"/>
                      <a:pt x="43" y="28"/>
                    </a:cubicBezTo>
                    <a:cubicBezTo>
                      <a:pt x="33" y="13"/>
                      <a:pt x="17" y="5"/>
                      <a:pt x="0" y="5"/>
                    </a:cubicBezTo>
                    <a:cubicBezTo>
                      <a:pt x="0" y="0"/>
                      <a:pt x="0" y="0"/>
                      <a:pt x="0" y="0"/>
                    </a:cubicBezTo>
                    <a:cubicBezTo>
                      <a:pt x="19" y="0"/>
                      <a:pt x="36" y="9"/>
                      <a:pt x="47" y="25"/>
                    </a:cubicBezTo>
                    <a:cubicBezTo>
                      <a:pt x="64" y="51"/>
                      <a:pt x="58" y="85"/>
                      <a:pt x="32" y="103"/>
                    </a:cubicBezTo>
                    <a:cubicBezTo>
                      <a:pt x="26" y="107"/>
                      <a:pt x="19" y="110"/>
                      <a:pt x="12" y="111"/>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9" name="Freeform 321"/>
              <p:cNvSpPr>
                <a:spLocks/>
              </p:cNvSpPr>
              <p:nvPr userDrawn="1"/>
            </p:nvSpPr>
            <p:spPr bwMode="auto">
              <a:xfrm>
                <a:off x="2299" y="1055"/>
                <a:ext cx="245" cy="213"/>
              </a:xfrm>
              <a:custGeom>
                <a:avLst/>
                <a:gdLst>
                  <a:gd name="T0" fmla="*/ 5 w 245"/>
                  <a:gd name="T1" fmla="*/ 213 h 213"/>
                  <a:gd name="T2" fmla="*/ 0 w 245"/>
                  <a:gd name="T3" fmla="*/ 206 h 213"/>
                  <a:gd name="T4" fmla="*/ 240 w 245"/>
                  <a:gd name="T5" fmla="*/ 0 h 213"/>
                  <a:gd name="T6" fmla="*/ 245 w 245"/>
                  <a:gd name="T7" fmla="*/ 5 h 213"/>
                  <a:gd name="T8" fmla="*/ 5 w 245"/>
                  <a:gd name="T9" fmla="*/ 213 h 213"/>
                </a:gdLst>
                <a:ahLst/>
                <a:cxnLst>
                  <a:cxn ang="0">
                    <a:pos x="T0" y="T1"/>
                  </a:cxn>
                  <a:cxn ang="0">
                    <a:pos x="T2" y="T3"/>
                  </a:cxn>
                  <a:cxn ang="0">
                    <a:pos x="T4" y="T5"/>
                  </a:cxn>
                  <a:cxn ang="0">
                    <a:pos x="T6" y="T7"/>
                  </a:cxn>
                  <a:cxn ang="0">
                    <a:pos x="T8" y="T9"/>
                  </a:cxn>
                </a:cxnLst>
                <a:rect l="0" t="0" r="r" b="b"/>
                <a:pathLst>
                  <a:path w="245" h="213">
                    <a:moveTo>
                      <a:pt x="5" y="213"/>
                    </a:moveTo>
                    <a:lnTo>
                      <a:pt x="0" y="206"/>
                    </a:lnTo>
                    <a:lnTo>
                      <a:pt x="240" y="0"/>
                    </a:lnTo>
                    <a:lnTo>
                      <a:pt x="245" y="5"/>
                    </a:lnTo>
                    <a:lnTo>
                      <a:pt x="5" y="213"/>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0" name="Freeform 322"/>
              <p:cNvSpPr>
                <a:spLocks/>
              </p:cNvSpPr>
              <p:nvPr userDrawn="1"/>
            </p:nvSpPr>
            <p:spPr bwMode="auto">
              <a:xfrm>
                <a:off x="2460" y="894"/>
                <a:ext cx="88" cy="163"/>
              </a:xfrm>
              <a:custGeom>
                <a:avLst/>
                <a:gdLst>
                  <a:gd name="T0" fmla="*/ 81 w 88"/>
                  <a:gd name="T1" fmla="*/ 163 h 163"/>
                  <a:gd name="T2" fmla="*/ 0 w 88"/>
                  <a:gd name="T3" fmla="*/ 5 h 163"/>
                  <a:gd name="T4" fmla="*/ 7 w 88"/>
                  <a:gd name="T5" fmla="*/ 0 h 163"/>
                  <a:gd name="T6" fmla="*/ 88 w 88"/>
                  <a:gd name="T7" fmla="*/ 159 h 163"/>
                  <a:gd name="T8" fmla="*/ 81 w 88"/>
                  <a:gd name="T9" fmla="*/ 163 h 163"/>
                </a:gdLst>
                <a:ahLst/>
                <a:cxnLst>
                  <a:cxn ang="0">
                    <a:pos x="T0" y="T1"/>
                  </a:cxn>
                  <a:cxn ang="0">
                    <a:pos x="T2" y="T3"/>
                  </a:cxn>
                  <a:cxn ang="0">
                    <a:pos x="T4" y="T5"/>
                  </a:cxn>
                  <a:cxn ang="0">
                    <a:pos x="T6" y="T7"/>
                  </a:cxn>
                  <a:cxn ang="0">
                    <a:pos x="T8" y="T9"/>
                  </a:cxn>
                </a:cxnLst>
                <a:rect l="0" t="0" r="r" b="b"/>
                <a:pathLst>
                  <a:path w="88" h="163">
                    <a:moveTo>
                      <a:pt x="81" y="163"/>
                    </a:moveTo>
                    <a:lnTo>
                      <a:pt x="0" y="5"/>
                    </a:lnTo>
                    <a:lnTo>
                      <a:pt x="7" y="0"/>
                    </a:lnTo>
                    <a:lnTo>
                      <a:pt x="88" y="159"/>
                    </a:lnTo>
                    <a:lnTo>
                      <a:pt x="81" y="163"/>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1" name="Freeform 323"/>
              <p:cNvSpPr>
                <a:spLocks/>
              </p:cNvSpPr>
              <p:nvPr userDrawn="1"/>
            </p:nvSpPr>
            <p:spPr bwMode="auto">
              <a:xfrm>
                <a:off x="2502" y="1026"/>
                <a:ext cx="115" cy="107"/>
              </a:xfrm>
              <a:custGeom>
                <a:avLst/>
                <a:gdLst>
                  <a:gd name="T0" fmla="*/ 26 w 68"/>
                  <a:gd name="T1" fmla="*/ 63 h 63"/>
                  <a:gd name="T2" fmla="*/ 21 w 68"/>
                  <a:gd name="T3" fmla="*/ 63 h 63"/>
                  <a:gd name="T4" fmla="*/ 0 w 68"/>
                  <a:gd name="T5" fmla="*/ 54 h 63"/>
                  <a:gd name="T6" fmla="*/ 2 w 68"/>
                  <a:gd name="T7" fmla="*/ 52 h 63"/>
                  <a:gd name="T8" fmla="*/ 21 w 68"/>
                  <a:gd name="T9" fmla="*/ 60 h 63"/>
                  <a:gd name="T10" fmla="*/ 50 w 68"/>
                  <a:gd name="T11" fmla="*/ 52 h 63"/>
                  <a:gd name="T12" fmla="*/ 64 w 68"/>
                  <a:gd name="T13" fmla="*/ 27 h 63"/>
                  <a:gd name="T14" fmla="*/ 59 w 68"/>
                  <a:gd name="T15" fmla="*/ 1 h 63"/>
                  <a:gd name="T16" fmla="*/ 61 w 68"/>
                  <a:gd name="T17" fmla="*/ 0 h 63"/>
                  <a:gd name="T18" fmla="*/ 67 w 68"/>
                  <a:gd name="T19" fmla="*/ 27 h 63"/>
                  <a:gd name="T20" fmla="*/ 52 w 68"/>
                  <a:gd name="T21" fmla="*/ 55 h 63"/>
                  <a:gd name="T22" fmla="*/ 26 w 68"/>
                  <a:gd name="T23"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8" h="63">
                    <a:moveTo>
                      <a:pt x="26" y="63"/>
                    </a:moveTo>
                    <a:cubicBezTo>
                      <a:pt x="25" y="63"/>
                      <a:pt x="23" y="63"/>
                      <a:pt x="21" y="63"/>
                    </a:cubicBezTo>
                    <a:cubicBezTo>
                      <a:pt x="13" y="62"/>
                      <a:pt x="6" y="59"/>
                      <a:pt x="0" y="54"/>
                    </a:cubicBezTo>
                    <a:cubicBezTo>
                      <a:pt x="2" y="52"/>
                      <a:pt x="2" y="52"/>
                      <a:pt x="2" y="52"/>
                    </a:cubicBezTo>
                    <a:cubicBezTo>
                      <a:pt x="7" y="56"/>
                      <a:pt x="14" y="59"/>
                      <a:pt x="21" y="60"/>
                    </a:cubicBezTo>
                    <a:cubicBezTo>
                      <a:pt x="32" y="61"/>
                      <a:pt x="42" y="59"/>
                      <a:pt x="50" y="52"/>
                    </a:cubicBezTo>
                    <a:cubicBezTo>
                      <a:pt x="58" y="46"/>
                      <a:pt x="63" y="37"/>
                      <a:pt x="64" y="27"/>
                    </a:cubicBezTo>
                    <a:cubicBezTo>
                      <a:pt x="65" y="18"/>
                      <a:pt x="63" y="9"/>
                      <a:pt x="59" y="1"/>
                    </a:cubicBezTo>
                    <a:cubicBezTo>
                      <a:pt x="61" y="0"/>
                      <a:pt x="61" y="0"/>
                      <a:pt x="61" y="0"/>
                    </a:cubicBezTo>
                    <a:cubicBezTo>
                      <a:pt x="66" y="8"/>
                      <a:pt x="68" y="18"/>
                      <a:pt x="67" y="27"/>
                    </a:cubicBezTo>
                    <a:cubicBezTo>
                      <a:pt x="66" y="38"/>
                      <a:pt x="60" y="48"/>
                      <a:pt x="52" y="55"/>
                    </a:cubicBezTo>
                    <a:cubicBezTo>
                      <a:pt x="44" y="60"/>
                      <a:pt x="35" y="63"/>
                      <a:pt x="26" y="63"/>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2" name="Freeform 324"/>
              <p:cNvSpPr>
                <a:spLocks/>
              </p:cNvSpPr>
              <p:nvPr userDrawn="1"/>
            </p:nvSpPr>
            <p:spPr bwMode="auto">
              <a:xfrm>
                <a:off x="2475" y="1001"/>
                <a:ext cx="44" cy="94"/>
              </a:xfrm>
              <a:custGeom>
                <a:avLst/>
                <a:gdLst>
                  <a:gd name="T0" fmla="*/ 5 w 26"/>
                  <a:gd name="T1" fmla="*/ 56 h 56"/>
                  <a:gd name="T2" fmla="*/ 1 w 26"/>
                  <a:gd name="T3" fmla="*/ 32 h 56"/>
                  <a:gd name="T4" fmla="*/ 25 w 26"/>
                  <a:gd name="T5" fmla="*/ 0 h 56"/>
                  <a:gd name="T6" fmla="*/ 26 w 26"/>
                  <a:gd name="T7" fmla="*/ 2 h 56"/>
                  <a:gd name="T8" fmla="*/ 4 w 26"/>
                  <a:gd name="T9" fmla="*/ 32 h 56"/>
                  <a:gd name="T10" fmla="*/ 8 w 26"/>
                  <a:gd name="T11" fmla="*/ 54 h 56"/>
                  <a:gd name="T12" fmla="*/ 5 w 26"/>
                  <a:gd name="T13" fmla="*/ 56 h 56"/>
                </a:gdLst>
                <a:ahLst/>
                <a:cxnLst>
                  <a:cxn ang="0">
                    <a:pos x="T0" y="T1"/>
                  </a:cxn>
                  <a:cxn ang="0">
                    <a:pos x="T2" y="T3"/>
                  </a:cxn>
                  <a:cxn ang="0">
                    <a:pos x="T4" y="T5"/>
                  </a:cxn>
                  <a:cxn ang="0">
                    <a:pos x="T6" y="T7"/>
                  </a:cxn>
                  <a:cxn ang="0">
                    <a:pos x="T8" y="T9"/>
                  </a:cxn>
                  <a:cxn ang="0">
                    <a:pos x="T10" y="T11"/>
                  </a:cxn>
                  <a:cxn ang="0">
                    <a:pos x="T12" y="T13"/>
                  </a:cxn>
                </a:cxnLst>
                <a:rect l="0" t="0" r="r" b="b"/>
                <a:pathLst>
                  <a:path w="26" h="56">
                    <a:moveTo>
                      <a:pt x="5" y="56"/>
                    </a:moveTo>
                    <a:cubicBezTo>
                      <a:pt x="2" y="48"/>
                      <a:pt x="0" y="40"/>
                      <a:pt x="1" y="32"/>
                    </a:cubicBezTo>
                    <a:cubicBezTo>
                      <a:pt x="3" y="18"/>
                      <a:pt x="12" y="6"/>
                      <a:pt x="25" y="0"/>
                    </a:cubicBezTo>
                    <a:cubicBezTo>
                      <a:pt x="26" y="2"/>
                      <a:pt x="26" y="2"/>
                      <a:pt x="26" y="2"/>
                    </a:cubicBezTo>
                    <a:cubicBezTo>
                      <a:pt x="14" y="8"/>
                      <a:pt x="6" y="19"/>
                      <a:pt x="4" y="32"/>
                    </a:cubicBezTo>
                    <a:cubicBezTo>
                      <a:pt x="3" y="40"/>
                      <a:pt x="5" y="47"/>
                      <a:pt x="8" y="54"/>
                    </a:cubicBezTo>
                    <a:lnTo>
                      <a:pt x="5" y="56"/>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3" name="Freeform 325"/>
              <p:cNvSpPr>
                <a:spLocks/>
              </p:cNvSpPr>
              <p:nvPr userDrawn="1"/>
            </p:nvSpPr>
            <p:spPr bwMode="auto">
              <a:xfrm>
                <a:off x="2448" y="1036"/>
                <a:ext cx="64" cy="114"/>
              </a:xfrm>
              <a:custGeom>
                <a:avLst/>
                <a:gdLst>
                  <a:gd name="T0" fmla="*/ 36 w 38"/>
                  <a:gd name="T1" fmla="*/ 67 h 67"/>
                  <a:gd name="T2" fmla="*/ 3 w 38"/>
                  <a:gd name="T3" fmla="*/ 9 h 67"/>
                  <a:gd name="T4" fmla="*/ 5 w 38"/>
                  <a:gd name="T5" fmla="*/ 0 h 67"/>
                  <a:gd name="T6" fmla="*/ 9 w 38"/>
                  <a:gd name="T7" fmla="*/ 2 h 67"/>
                  <a:gd name="T8" fmla="*/ 8 w 38"/>
                  <a:gd name="T9" fmla="*/ 9 h 67"/>
                  <a:gd name="T10" fmla="*/ 38 w 38"/>
                  <a:gd name="T11" fmla="*/ 62 h 67"/>
                  <a:gd name="T12" fmla="*/ 36 w 38"/>
                  <a:gd name="T13" fmla="*/ 67 h 67"/>
                </a:gdLst>
                <a:ahLst/>
                <a:cxnLst>
                  <a:cxn ang="0">
                    <a:pos x="T0" y="T1"/>
                  </a:cxn>
                  <a:cxn ang="0">
                    <a:pos x="T2" y="T3"/>
                  </a:cxn>
                  <a:cxn ang="0">
                    <a:pos x="T4" y="T5"/>
                  </a:cxn>
                  <a:cxn ang="0">
                    <a:pos x="T6" y="T7"/>
                  </a:cxn>
                  <a:cxn ang="0">
                    <a:pos x="T8" y="T9"/>
                  </a:cxn>
                  <a:cxn ang="0">
                    <a:pos x="T10" y="T11"/>
                  </a:cxn>
                  <a:cxn ang="0">
                    <a:pos x="T12" y="T13"/>
                  </a:cxn>
                </a:cxnLst>
                <a:rect l="0" t="0" r="r" b="b"/>
                <a:pathLst>
                  <a:path w="38" h="67">
                    <a:moveTo>
                      <a:pt x="36" y="67"/>
                    </a:moveTo>
                    <a:cubicBezTo>
                      <a:pt x="13" y="57"/>
                      <a:pt x="0" y="33"/>
                      <a:pt x="3" y="9"/>
                    </a:cubicBezTo>
                    <a:cubicBezTo>
                      <a:pt x="3" y="6"/>
                      <a:pt x="4" y="3"/>
                      <a:pt x="5" y="0"/>
                    </a:cubicBezTo>
                    <a:cubicBezTo>
                      <a:pt x="9" y="2"/>
                      <a:pt x="9" y="2"/>
                      <a:pt x="9" y="2"/>
                    </a:cubicBezTo>
                    <a:cubicBezTo>
                      <a:pt x="9" y="4"/>
                      <a:pt x="8" y="7"/>
                      <a:pt x="8" y="9"/>
                    </a:cubicBezTo>
                    <a:cubicBezTo>
                      <a:pt x="5" y="31"/>
                      <a:pt x="17" y="53"/>
                      <a:pt x="38" y="62"/>
                    </a:cubicBezTo>
                    <a:lnTo>
                      <a:pt x="36" y="67"/>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4" name="Freeform 326"/>
              <p:cNvSpPr>
                <a:spLocks/>
              </p:cNvSpPr>
              <p:nvPr userDrawn="1"/>
            </p:nvSpPr>
            <p:spPr bwMode="auto">
              <a:xfrm>
                <a:off x="2475" y="965"/>
                <a:ext cx="172" cy="146"/>
              </a:xfrm>
              <a:custGeom>
                <a:avLst/>
                <a:gdLst>
                  <a:gd name="T0" fmla="*/ 91 w 102"/>
                  <a:gd name="T1" fmla="*/ 86 h 86"/>
                  <a:gd name="T2" fmla="*/ 87 w 102"/>
                  <a:gd name="T3" fmla="*/ 83 h 86"/>
                  <a:gd name="T4" fmla="*/ 93 w 102"/>
                  <a:gd name="T5" fmla="*/ 64 h 86"/>
                  <a:gd name="T6" fmla="*/ 49 w 102"/>
                  <a:gd name="T7" fmla="*/ 7 h 86"/>
                  <a:gd name="T8" fmla="*/ 3 w 102"/>
                  <a:gd name="T9" fmla="*/ 25 h 86"/>
                  <a:gd name="T10" fmla="*/ 0 w 102"/>
                  <a:gd name="T11" fmla="*/ 22 h 86"/>
                  <a:gd name="T12" fmla="*/ 49 w 102"/>
                  <a:gd name="T13" fmla="*/ 2 h 86"/>
                  <a:gd name="T14" fmla="*/ 98 w 102"/>
                  <a:gd name="T15" fmla="*/ 65 h 86"/>
                  <a:gd name="T16" fmla="*/ 91 w 102"/>
                  <a:gd name="T17" fmla="*/ 86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2" h="86">
                    <a:moveTo>
                      <a:pt x="91" y="86"/>
                    </a:moveTo>
                    <a:cubicBezTo>
                      <a:pt x="87" y="83"/>
                      <a:pt x="87" y="83"/>
                      <a:pt x="87" y="83"/>
                    </a:cubicBezTo>
                    <a:cubicBezTo>
                      <a:pt x="90" y="77"/>
                      <a:pt x="92" y="71"/>
                      <a:pt x="93" y="64"/>
                    </a:cubicBezTo>
                    <a:cubicBezTo>
                      <a:pt x="97" y="36"/>
                      <a:pt x="77" y="11"/>
                      <a:pt x="49" y="7"/>
                    </a:cubicBezTo>
                    <a:cubicBezTo>
                      <a:pt x="32" y="5"/>
                      <a:pt x="15" y="11"/>
                      <a:pt x="3" y="25"/>
                    </a:cubicBezTo>
                    <a:cubicBezTo>
                      <a:pt x="0" y="22"/>
                      <a:pt x="0" y="22"/>
                      <a:pt x="0" y="22"/>
                    </a:cubicBezTo>
                    <a:cubicBezTo>
                      <a:pt x="12" y="7"/>
                      <a:pt x="31" y="0"/>
                      <a:pt x="49" y="2"/>
                    </a:cubicBezTo>
                    <a:cubicBezTo>
                      <a:pt x="80" y="6"/>
                      <a:pt x="102" y="34"/>
                      <a:pt x="98" y="65"/>
                    </a:cubicBezTo>
                    <a:cubicBezTo>
                      <a:pt x="97" y="72"/>
                      <a:pt x="95" y="79"/>
                      <a:pt x="91" y="86"/>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5" name="Freeform 327"/>
              <p:cNvSpPr>
                <a:spLocks/>
              </p:cNvSpPr>
              <p:nvPr userDrawn="1"/>
            </p:nvSpPr>
            <p:spPr bwMode="auto">
              <a:xfrm>
                <a:off x="2649" y="1696"/>
                <a:ext cx="787" cy="60"/>
              </a:xfrm>
              <a:custGeom>
                <a:avLst/>
                <a:gdLst>
                  <a:gd name="T0" fmla="*/ 787 w 787"/>
                  <a:gd name="T1" fmla="*/ 60 h 60"/>
                  <a:gd name="T2" fmla="*/ 0 w 787"/>
                  <a:gd name="T3" fmla="*/ 8 h 60"/>
                  <a:gd name="T4" fmla="*/ 2 w 787"/>
                  <a:gd name="T5" fmla="*/ 0 h 60"/>
                  <a:gd name="T6" fmla="*/ 787 w 787"/>
                  <a:gd name="T7" fmla="*/ 52 h 60"/>
                  <a:gd name="T8" fmla="*/ 787 w 787"/>
                  <a:gd name="T9" fmla="*/ 60 h 60"/>
                </a:gdLst>
                <a:ahLst/>
                <a:cxnLst>
                  <a:cxn ang="0">
                    <a:pos x="T0" y="T1"/>
                  </a:cxn>
                  <a:cxn ang="0">
                    <a:pos x="T2" y="T3"/>
                  </a:cxn>
                  <a:cxn ang="0">
                    <a:pos x="T4" y="T5"/>
                  </a:cxn>
                  <a:cxn ang="0">
                    <a:pos x="T6" y="T7"/>
                  </a:cxn>
                  <a:cxn ang="0">
                    <a:pos x="T8" y="T9"/>
                  </a:cxn>
                </a:cxnLst>
                <a:rect l="0" t="0" r="r" b="b"/>
                <a:pathLst>
                  <a:path w="787" h="60">
                    <a:moveTo>
                      <a:pt x="787" y="60"/>
                    </a:moveTo>
                    <a:lnTo>
                      <a:pt x="0" y="8"/>
                    </a:lnTo>
                    <a:lnTo>
                      <a:pt x="2" y="0"/>
                    </a:lnTo>
                    <a:lnTo>
                      <a:pt x="787" y="52"/>
                    </a:lnTo>
                    <a:lnTo>
                      <a:pt x="787" y="60"/>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6" name="Freeform 328"/>
              <p:cNvSpPr>
                <a:spLocks/>
              </p:cNvSpPr>
              <p:nvPr userDrawn="1"/>
            </p:nvSpPr>
            <p:spPr bwMode="auto">
              <a:xfrm>
                <a:off x="-97" y="1961"/>
                <a:ext cx="137" cy="42"/>
              </a:xfrm>
              <a:custGeom>
                <a:avLst/>
                <a:gdLst>
                  <a:gd name="T0" fmla="*/ 81 w 81"/>
                  <a:gd name="T1" fmla="*/ 9 h 25"/>
                  <a:gd name="T2" fmla="*/ 81 w 81"/>
                  <a:gd name="T3" fmla="*/ 25 h 25"/>
                  <a:gd name="T4" fmla="*/ 0 w 81"/>
                  <a:gd name="T5" fmla="*/ 25 h 25"/>
                  <a:gd name="T6" fmla="*/ 0 w 81"/>
                  <a:gd name="T7" fmla="*/ 9 h 25"/>
                  <a:gd name="T8" fmla="*/ 81 w 81"/>
                  <a:gd name="T9" fmla="*/ 9 h 25"/>
                </a:gdLst>
                <a:ahLst/>
                <a:cxnLst>
                  <a:cxn ang="0">
                    <a:pos x="T0" y="T1"/>
                  </a:cxn>
                  <a:cxn ang="0">
                    <a:pos x="T2" y="T3"/>
                  </a:cxn>
                  <a:cxn ang="0">
                    <a:pos x="T4" y="T5"/>
                  </a:cxn>
                  <a:cxn ang="0">
                    <a:pos x="T6" y="T7"/>
                  </a:cxn>
                  <a:cxn ang="0">
                    <a:pos x="T8" y="T9"/>
                  </a:cxn>
                </a:cxnLst>
                <a:rect l="0" t="0" r="r" b="b"/>
                <a:pathLst>
                  <a:path w="81" h="25">
                    <a:moveTo>
                      <a:pt x="81" y="9"/>
                    </a:moveTo>
                    <a:cubicBezTo>
                      <a:pt x="81" y="25"/>
                      <a:pt x="81" y="25"/>
                      <a:pt x="81" y="25"/>
                    </a:cubicBezTo>
                    <a:cubicBezTo>
                      <a:pt x="0" y="25"/>
                      <a:pt x="0" y="25"/>
                      <a:pt x="0" y="25"/>
                    </a:cubicBezTo>
                    <a:cubicBezTo>
                      <a:pt x="0" y="9"/>
                      <a:pt x="0" y="9"/>
                      <a:pt x="0" y="9"/>
                    </a:cubicBezTo>
                    <a:cubicBezTo>
                      <a:pt x="30" y="0"/>
                      <a:pt x="54" y="0"/>
                      <a:pt x="81" y="9"/>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7" name="Rectangle 329"/>
              <p:cNvSpPr>
                <a:spLocks noChangeArrowheads="1"/>
              </p:cNvSpPr>
              <p:nvPr userDrawn="1"/>
            </p:nvSpPr>
            <p:spPr bwMode="auto">
              <a:xfrm>
                <a:off x="-97" y="2015"/>
                <a:ext cx="137" cy="30"/>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8" name="Freeform 330"/>
              <p:cNvSpPr>
                <a:spLocks/>
              </p:cNvSpPr>
              <p:nvPr userDrawn="1"/>
            </p:nvSpPr>
            <p:spPr bwMode="auto">
              <a:xfrm>
                <a:off x="-97" y="2057"/>
                <a:ext cx="137" cy="43"/>
              </a:xfrm>
              <a:custGeom>
                <a:avLst/>
                <a:gdLst>
                  <a:gd name="T0" fmla="*/ 81 w 81"/>
                  <a:gd name="T1" fmla="*/ 17 h 25"/>
                  <a:gd name="T2" fmla="*/ 0 w 81"/>
                  <a:gd name="T3" fmla="*/ 17 h 25"/>
                  <a:gd name="T4" fmla="*/ 0 w 81"/>
                  <a:gd name="T5" fmla="*/ 0 h 25"/>
                  <a:gd name="T6" fmla="*/ 81 w 81"/>
                  <a:gd name="T7" fmla="*/ 0 h 25"/>
                  <a:gd name="T8" fmla="*/ 81 w 81"/>
                  <a:gd name="T9" fmla="*/ 17 h 25"/>
                </a:gdLst>
                <a:ahLst/>
                <a:cxnLst>
                  <a:cxn ang="0">
                    <a:pos x="T0" y="T1"/>
                  </a:cxn>
                  <a:cxn ang="0">
                    <a:pos x="T2" y="T3"/>
                  </a:cxn>
                  <a:cxn ang="0">
                    <a:pos x="T4" y="T5"/>
                  </a:cxn>
                  <a:cxn ang="0">
                    <a:pos x="T6" y="T7"/>
                  </a:cxn>
                  <a:cxn ang="0">
                    <a:pos x="T8" y="T9"/>
                  </a:cxn>
                </a:cxnLst>
                <a:rect l="0" t="0" r="r" b="b"/>
                <a:pathLst>
                  <a:path w="81" h="25">
                    <a:moveTo>
                      <a:pt x="81" y="17"/>
                    </a:moveTo>
                    <a:cubicBezTo>
                      <a:pt x="51" y="25"/>
                      <a:pt x="27" y="25"/>
                      <a:pt x="0" y="17"/>
                    </a:cubicBezTo>
                    <a:cubicBezTo>
                      <a:pt x="0" y="0"/>
                      <a:pt x="0" y="0"/>
                      <a:pt x="0" y="0"/>
                    </a:cubicBezTo>
                    <a:cubicBezTo>
                      <a:pt x="81" y="0"/>
                      <a:pt x="81" y="0"/>
                      <a:pt x="81" y="0"/>
                    </a:cubicBezTo>
                    <a:lnTo>
                      <a:pt x="81" y="17"/>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9" name="Freeform 331"/>
              <p:cNvSpPr>
                <a:spLocks/>
              </p:cNvSpPr>
              <p:nvPr userDrawn="1"/>
            </p:nvSpPr>
            <p:spPr bwMode="auto">
              <a:xfrm>
                <a:off x="-433" y="2029"/>
                <a:ext cx="353" cy="66"/>
              </a:xfrm>
              <a:custGeom>
                <a:avLst/>
                <a:gdLst>
                  <a:gd name="T0" fmla="*/ 0 w 353"/>
                  <a:gd name="T1" fmla="*/ 66 h 66"/>
                  <a:gd name="T2" fmla="*/ 0 w 353"/>
                  <a:gd name="T3" fmla="*/ 57 h 66"/>
                  <a:gd name="T4" fmla="*/ 351 w 353"/>
                  <a:gd name="T5" fmla="*/ 0 h 66"/>
                  <a:gd name="T6" fmla="*/ 353 w 353"/>
                  <a:gd name="T7" fmla="*/ 6 h 66"/>
                  <a:gd name="T8" fmla="*/ 0 w 353"/>
                  <a:gd name="T9" fmla="*/ 66 h 66"/>
                </a:gdLst>
                <a:ahLst/>
                <a:cxnLst>
                  <a:cxn ang="0">
                    <a:pos x="T0" y="T1"/>
                  </a:cxn>
                  <a:cxn ang="0">
                    <a:pos x="T2" y="T3"/>
                  </a:cxn>
                  <a:cxn ang="0">
                    <a:pos x="T4" y="T5"/>
                  </a:cxn>
                  <a:cxn ang="0">
                    <a:pos x="T6" y="T7"/>
                  </a:cxn>
                  <a:cxn ang="0">
                    <a:pos x="T8" y="T9"/>
                  </a:cxn>
                </a:cxnLst>
                <a:rect l="0" t="0" r="r" b="b"/>
                <a:pathLst>
                  <a:path w="353" h="66">
                    <a:moveTo>
                      <a:pt x="0" y="66"/>
                    </a:moveTo>
                    <a:lnTo>
                      <a:pt x="0" y="57"/>
                    </a:lnTo>
                    <a:lnTo>
                      <a:pt x="351" y="0"/>
                    </a:lnTo>
                    <a:lnTo>
                      <a:pt x="353" y="6"/>
                    </a:lnTo>
                    <a:lnTo>
                      <a:pt x="0" y="66"/>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0" name="Freeform 332"/>
              <p:cNvSpPr>
                <a:spLocks/>
              </p:cNvSpPr>
              <p:nvPr userDrawn="1"/>
            </p:nvSpPr>
            <p:spPr bwMode="auto">
              <a:xfrm>
                <a:off x="-200" y="1775"/>
                <a:ext cx="152" cy="216"/>
              </a:xfrm>
              <a:custGeom>
                <a:avLst/>
                <a:gdLst>
                  <a:gd name="T0" fmla="*/ 145 w 152"/>
                  <a:gd name="T1" fmla="*/ 216 h 216"/>
                  <a:gd name="T2" fmla="*/ 0 w 152"/>
                  <a:gd name="T3" fmla="*/ 5 h 216"/>
                  <a:gd name="T4" fmla="*/ 7 w 152"/>
                  <a:gd name="T5" fmla="*/ 0 h 216"/>
                  <a:gd name="T6" fmla="*/ 152 w 152"/>
                  <a:gd name="T7" fmla="*/ 211 h 216"/>
                  <a:gd name="T8" fmla="*/ 145 w 152"/>
                  <a:gd name="T9" fmla="*/ 216 h 216"/>
                </a:gdLst>
                <a:ahLst/>
                <a:cxnLst>
                  <a:cxn ang="0">
                    <a:pos x="T0" y="T1"/>
                  </a:cxn>
                  <a:cxn ang="0">
                    <a:pos x="T2" y="T3"/>
                  </a:cxn>
                  <a:cxn ang="0">
                    <a:pos x="T4" y="T5"/>
                  </a:cxn>
                  <a:cxn ang="0">
                    <a:pos x="T6" y="T7"/>
                  </a:cxn>
                  <a:cxn ang="0">
                    <a:pos x="T8" y="T9"/>
                  </a:cxn>
                </a:cxnLst>
                <a:rect l="0" t="0" r="r" b="b"/>
                <a:pathLst>
                  <a:path w="152" h="216">
                    <a:moveTo>
                      <a:pt x="145" y="216"/>
                    </a:moveTo>
                    <a:lnTo>
                      <a:pt x="0" y="5"/>
                    </a:lnTo>
                    <a:lnTo>
                      <a:pt x="7" y="0"/>
                    </a:lnTo>
                    <a:lnTo>
                      <a:pt x="152" y="211"/>
                    </a:lnTo>
                    <a:lnTo>
                      <a:pt x="145" y="216"/>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1" name="Freeform 333"/>
              <p:cNvSpPr>
                <a:spLocks/>
              </p:cNvSpPr>
              <p:nvPr userDrawn="1"/>
            </p:nvSpPr>
            <p:spPr bwMode="auto">
              <a:xfrm>
                <a:off x="-1" y="1839"/>
                <a:ext cx="193" cy="152"/>
              </a:xfrm>
              <a:custGeom>
                <a:avLst/>
                <a:gdLst>
                  <a:gd name="T0" fmla="*/ 5 w 193"/>
                  <a:gd name="T1" fmla="*/ 152 h 152"/>
                  <a:gd name="T2" fmla="*/ 0 w 193"/>
                  <a:gd name="T3" fmla="*/ 147 h 152"/>
                  <a:gd name="T4" fmla="*/ 188 w 193"/>
                  <a:gd name="T5" fmla="*/ 0 h 152"/>
                  <a:gd name="T6" fmla="*/ 193 w 193"/>
                  <a:gd name="T7" fmla="*/ 5 h 152"/>
                  <a:gd name="T8" fmla="*/ 5 w 193"/>
                  <a:gd name="T9" fmla="*/ 152 h 152"/>
                </a:gdLst>
                <a:ahLst/>
                <a:cxnLst>
                  <a:cxn ang="0">
                    <a:pos x="T0" y="T1"/>
                  </a:cxn>
                  <a:cxn ang="0">
                    <a:pos x="T2" y="T3"/>
                  </a:cxn>
                  <a:cxn ang="0">
                    <a:pos x="T4" y="T5"/>
                  </a:cxn>
                  <a:cxn ang="0">
                    <a:pos x="T6" y="T7"/>
                  </a:cxn>
                  <a:cxn ang="0">
                    <a:pos x="T8" y="T9"/>
                  </a:cxn>
                </a:cxnLst>
                <a:rect l="0" t="0" r="r" b="b"/>
                <a:pathLst>
                  <a:path w="193" h="152">
                    <a:moveTo>
                      <a:pt x="5" y="152"/>
                    </a:moveTo>
                    <a:lnTo>
                      <a:pt x="0" y="147"/>
                    </a:lnTo>
                    <a:lnTo>
                      <a:pt x="188" y="0"/>
                    </a:lnTo>
                    <a:lnTo>
                      <a:pt x="193" y="5"/>
                    </a:lnTo>
                    <a:lnTo>
                      <a:pt x="5" y="152"/>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2" name="Rectangle 334"/>
              <p:cNvSpPr>
                <a:spLocks noChangeArrowheads="1"/>
              </p:cNvSpPr>
              <p:nvPr userDrawn="1"/>
            </p:nvSpPr>
            <p:spPr bwMode="auto">
              <a:xfrm>
                <a:off x="-29" y="1728"/>
                <a:ext cx="8" cy="255"/>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3" name="Freeform 335"/>
              <p:cNvSpPr>
                <a:spLocks/>
              </p:cNvSpPr>
              <p:nvPr userDrawn="1"/>
            </p:nvSpPr>
            <p:spPr bwMode="auto">
              <a:xfrm>
                <a:off x="-24" y="80"/>
                <a:ext cx="528" cy="184"/>
              </a:xfrm>
              <a:custGeom>
                <a:avLst/>
                <a:gdLst>
                  <a:gd name="T0" fmla="*/ 3 w 528"/>
                  <a:gd name="T1" fmla="*/ 184 h 184"/>
                  <a:gd name="T2" fmla="*/ 0 w 528"/>
                  <a:gd name="T3" fmla="*/ 177 h 184"/>
                  <a:gd name="T4" fmla="*/ 525 w 528"/>
                  <a:gd name="T5" fmla="*/ 0 h 184"/>
                  <a:gd name="T6" fmla="*/ 528 w 528"/>
                  <a:gd name="T7" fmla="*/ 6 h 184"/>
                  <a:gd name="T8" fmla="*/ 3 w 528"/>
                  <a:gd name="T9" fmla="*/ 184 h 184"/>
                </a:gdLst>
                <a:ahLst/>
                <a:cxnLst>
                  <a:cxn ang="0">
                    <a:pos x="T0" y="T1"/>
                  </a:cxn>
                  <a:cxn ang="0">
                    <a:pos x="T2" y="T3"/>
                  </a:cxn>
                  <a:cxn ang="0">
                    <a:pos x="T4" y="T5"/>
                  </a:cxn>
                  <a:cxn ang="0">
                    <a:pos x="T6" y="T7"/>
                  </a:cxn>
                  <a:cxn ang="0">
                    <a:pos x="T8" y="T9"/>
                  </a:cxn>
                </a:cxnLst>
                <a:rect l="0" t="0" r="r" b="b"/>
                <a:pathLst>
                  <a:path w="528" h="184">
                    <a:moveTo>
                      <a:pt x="3" y="184"/>
                    </a:moveTo>
                    <a:lnTo>
                      <a:pt x="0" y="177"/>
                    </a:lnTo>
                    <a:lnTo>
                      <a:pt x="525" y="0"/>
                    </a:lnTo>
                    <a:lnTo>
                      <a:pt x="528" y="6"/>
                    </a:lnTo>
                    <a:lnTo>
                      <a:pt x="3" y="184"/>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4" name="Freeform 336"/>
              <p:cNvSpPr>
                <a:spLocks/>
              </p:cNvSpPr>
              <p:nvPr userDrawn="1"/>
            </p:nvSpPr>
            <p:spPr bwMode="auto">
              <a:xfrm>
                <a:off x="-720" y="624"/>
                <a:ext cx="365" cy="182"/>
              </a:xfrm>
              <a:custGeom>
                <a:avLst/>
                <a:gdLst>
                  <a:gd name="T0" fmla="*/ 361 w 365"/>
                  <a:gd name="T1" fmla="*/ 182 h 182"/>
                  <a:gd name="T2" fmla="*/ 0 w 365"/>
                  <a:gd name="T3" fmla="*/ 7 h 182"/>
                  <a:gd name="T4" fmla="*/ 3 w 365"/>
                  <a:gd name="T5" fmla="*/ 0 h 182"/>
                  <a:gd name="T6" fmla="*/ 365 w 365"/>
                  <a:gd name="T7" fmla="*/ 176 h 182"/>
                  <a:gd name="T8" fmla="*/ 361 w 365"/>
                  <a:gd name="T9" fmla="*/ 182 h 182"/>
                </a:gdLst>
                <a:ahLst/>
                <a:cxnLst>
                  <a:cxn ang="0">
                    <a:pos x="T0" y="T1"/>
                  </a:cxn>
                  <a:cxn ang="0">
                    <a:pos x="T2" y="T3"/>
                  </a:cxn>
                  <a:cxn ang="0">
                    <a:pos x="T4" y="T5"/>
                  </a:cxn>
                  <a:cxn ang="0">
                    <a:pos x="T6" y="T7"/>
                  </a:cxn>
                  <a:cxn ang="0">
                    <a:pos x="T8" y="T9"/>
                  </a:cxn>
                </a:cxnLst>
                <a:rect l="0" t="0" r="r" b="b"/>
                <a:pathLst>
                  <a:path w="365" h="182">
                    <a:moveTo>
                      <a:pt x="361" y="182"/>
                    </a:moveTo>
                    <a:lnTo>
                      <a:pt x="0" y="7"/>
                    </a:lnTo>
                    <a:lnTo>
                      <a:pt x="3" y="0"/>
                    </a:lnTo>
                    <a:lnTo>
                      <a:pt x="365" y="176"/>
                    </a:lnTo>
                    <a:lnTo>
                      <a:pt x="361" y="182"/>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5" name="Freeform 337"/>
              <p:cNvSpPr>
                <a:spLocks/>
              </p:cNvSpPr>
              <p:nvPr userDrawn="1"/>
            </p:nvSpPr>
            <p:spPr bwMode="auto">
              <a:xfrm>
                <a:off x="273" y="88"/>
                <a:ext cx="238" cy="360"/>
              </a:xfrm>
              <a:custGeom>
                <a:avLst/>
                <a:gdLst>
                  <a:gd name="T0" fmla="*/ 7 w 238"/>
                  <a:gd name="T1" fmla="*/ 360 h 360"/>
                  <a:gd name="T2" fmla="*/ 0 w 238"/>
                  <a:gd name="T3" fmla="*/ 355 h 360"/>
                  <a:gd name="T4" fmla="*/ 229 w 238"/>
                  <a:gd name="T5" fmla="*/ 0 h 360"/>
                  <a:gd name="T6" fmla="*/ 238 w 238"/>
                  <a:gd name="T7" fmla="*/ 3 h 360"/>
                  <a:gd name="T8" fmla="*/ 7 w 238"/>
                  <a:gd name="T9" fmla="*/ 360 h 360"/>
                </a:gdLst>
                <a:ahLst/>
                <a:cxnLst>
                  <a:cxn ang="0">
                    <a:pos x="T0" y="T1"/>
                  </a:cxn>
                  <a:cxn ang="0">
                    <a:pos x="T2" y="T3"/>
                  </a:cxn>
                  <a:cxn ang="0">
                    <a:pos x="T4" y="T5"/>
                  </a:cxn>
                  <a:cxn ang="0">
                    <a:pos x="T6" y="T7"/>
                  </a:cxn>
                  <a:cxn ang="0">
                    <a:pos x="T8" y="T9"/>
                  </a:cxn>
                </a:cxnLst>
                <a:rect l="0" t="0" r="r" b="b"/>
                <a:pathLst>
                  <a:path w="238" h="360">
                    <a:moveTo>
                      <a:pt x="7" y="360"/>
                    </a:moveTo>
                    <a:lnTo>
                      <a:pt x="0" y="355"/>
                    </a:lnTo>
                    <a:lnTo>
                      <a:pt x="229" y="0"/>
                    </a:lnTo>
                    <a:lnTo>
                      <a:pt x="238" y="3"/>
                    </a:lnTo>
                    <a:lnTo>
                      <a:pt x="7" y="360"/>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6" name="Freeform 338"/>
              <p:cNvSpPr>
                <a:spLocks/>
              </p:cNvSpPr>
              <p:nvPr userDrawn="1"/>
            </p:nvSpPr>
            <p:spPr bwMode="auto">
              <a:xfrm>
                <a:off x="492" y="86"/>
                <a:ext cx="862" cy="768"/>
              </a:xfrm>
              <a:custGeom>
                <a:avLst/>
                <a:gdLst>
                  <a:gd name="T0" fmla="*/ 857 w 862"/>
                  <a:gd name="T1" fmla="*/ 768 h 768"/>
                  <a:gd name="T2" fmla="*/ 0 w 862"/>
                  <a:gd name="T3" fmla="*/ 7 h 768"/>
                  <a:gd name="T4" fmla="*/ 5 w 862"/>
                  <a:gd name="T5" fmla="*/ 0 h 768"/>
                  <a:gd name="T6" fmla="*/ 862 w 862"/>
                  <a:gd name="T7" fmla="*/ 763 h 768"/>
                  <a:gd name="T8" fmla="*/ 857 w 862"/>
                  <a:gd name="T9" fmla="*/ 768 h 768"/>
                </a:gdLst>
                <a:ahLst/>
                <a:cxnLst>
                  <a:cxn ang="0">
                    <a:pos x="T0" y="T1"/>
                  </a:cxn>
                  <a:cxn ang="0">
                    <a:pos x="T2" y="T3"/>
                  </a:cxn>
                  <a:cxn ang="0">
                    <a:pos x="T4" y="T5"/>
                  </a:cxn>
                  <a:cxn ang="0">
                    <a:pos x="T6" y="T7"/>
                  </a:cxn>
                  <a:cxn ang="0">
                    <a:pos x="T8" y="T9"/>
                  </a:cxn>
                </a:cxnLst>
                <a:rect l="0" t="0" r="r" b="b"/>
                <a:pathLst>
                  <a:path w="862" h="768">
                    <a:moveTo>
                      <a:pt x="857" y="768"/>
                    </a:moveTo>
                    <a:lnTo>
                      <a:pt x="0" y="7"/>
                    </a:lnTo>
                    <a:lnTo>
                      <a:pt x="5" y="0"/>
                    </a:lnTo>
                    <a:lnTo>
                      <a:pt x="862" y="763"/>
                    </a:lnTo>
                    <a:lnTo>
                      <a:pt x="857" y="768"/>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7" name="Freeform 339"/>
              <p:cNvSpPr>
                <a:spLocks/>
              </p:cNvSpPr>
              <p:nvPr userDrawn="1"/>
            </p:nvSpPr>
            <p:spPr bwMode="auto">
              <a:xfrm>
                <a:off x="432" y="47"/>
                <a:ext cx="114" cy="107"/>
              </a:xfrm>
              <a:custGeom>
                <a:avLst/>
                <a:gdLst>
                  <a:gd name="T0" fmla="*/ 41 w 68"/>
                  <a:gd name="T1" fmla="*/ 63 h 63"/>
                  <a:gd name="T2" fmla="*/ 13 w 68"/>
                  <a:gd name="T3" fmla="*/ 51 h 63"/>
                  <a:gd name="T4" fmla="*/ 0 w 68"/>
                  <a:gd name="T5" fmla="*/ 23 h 63"/>
                  <a:gd name="T6" fmla="*/ 6 w 68"/>
                  <a:gd name="T7" fmla="*/ 0 h 63"/>
                  <a:gd name="T8" fmla="*/ 8 w 68"/>
                  <a:gd name="T9" fmla="*/ 2 h 63"/>
                  <a:gd name="T10" fmla="*/ 3 w 68"/>
                  <a:gd name="T11" fmla="*/ 23 h 63"/>
                  <a:gd name="T12" fmla="*/ 15 w 68"/>
                  <a:gd name="T13" fmla="*/ 49 h 63"/>
                  <a:gd name="T14" fmla="*/ 42 w 68"/>
                  <a:gd name="T15" fmla="*/ 60 h 63"/>
                  <a:gd name="T16" fmla="*/ 66 w 68"/>
                  <a:gd name="T17" fmla="*/ 50 h 63"/>
                  <a:gd name="T18" fmla="*/ 68 w 68"/>
                  <a:gd name="T19" fmla="*/ 52 h 63"/>
                  <a:gd name="T20" fmla="*/ 42 w 68"/>
                  <a:gd name="T21" fmla="*/ 63 h 63"/>
                  <a:gd name="T22" fmla="*/ 41 w 68"/>
                  <a:gd name="T23"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8" h="63">
                    <a:moveTo>
                      <a:pt x="41" y="63"/>
                    </a:moveTo>
                    <a:cubicBezTo>
                      <a:pt x="31" y="63"/>
                      <a:pt x="21" y="59"/>
                      <a:pt x="13" y="51"/>
                    </a:cubicBezTo>
                    <a:cubicBezTo>
                      <a:pt x="5" y="44"/>
                      <a:pt x="0" y="34"/>
                      <a:pt x="0" y="23"/>
                    </a:cubicBezTo>
                    <a:cubicBezTo>
                      <a:pt x="0" y="15"/>
                      <a:pt x="2" y="7"/>
                      <a:pt x="6" y="0"/>
                    </a:cubicBezTo>
                    <a:cubicBezTo>
                      <a:pt x="8" y="2"/>
                      <a:pt x="8" y="2"/>
                      <a:pt x="8" y="2"/>
                    </a:cubicBezTo>
                    <a:cubicBezTo>
                      <a:pt x="4" y="8"/>
                      <a:pt x="3" y="15"/>
                      <a:pt x="3" y="23"/>
                    </a:cubicBezTo>
                    <a:cubicBezTo>
                      <a:pt x="3" y="33"/>
                      <a:pt x="7" y="42"/>
                      <a:pt x="15" y="49"/>
                    </a:cubicBezTo>
                    <a:cubicBezTo>
                      <a:pt x="22" y="56"/>
                      <a:pt x="32" y="60"/>
                      <a:pt x="42" y="60"/>
                    </a:cubicBezTo>
                    <a:cubicBezTo>
                      <a:pt x="51" y="60"/>
                      <a:pt x="60" y="56"/>
                      <a:pt x="66" y="50"/>
                    </a:cubicBezTo>
                    <a:cubicBezTo>
                      <a:pt x="68" y="52"/>
                      <a:pt x="68" y="52"/>
                      <a:pt x="68" y="52"/>
                    </a:cubicBezTo>
                    <a:cubicBezTo>
                      <a:pt x="61" y="59"/>
                      <a:pt x="52" y="62"/>
                      <a:pt x="42" y="63"/>
                    </a:cubicBezTo>
                    <a:cubicBezTo>
                      <a:pt x="42" y="63"/>
                      <a:pt x="42" y="63"/>
                      <a:pt x="41" y="63"/>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8" name="Freeform 340"/>
              <p:cNvSpPr>
                <a:spLocks/>
              </p:cNvSpPr>
              <p:nvPr userDrawn="1"/>
            </p:nvSpPr>
            <p:spPr bwMode="auto">
              <a:xfrm>
                <a:off x="460" y="14"/>
                <a:ext cx="100" cy="33"/>
              </a:xfrm>
              <a:custGeom>
                <a:avLst/>
                <a:gdLst>
                  <a:gd name="T0" fmla="*/ 56 w 59"/>
                  <a:gd name="T1" fmla="*/ 20 h 20"/>
                  <a:gd name="T2" fmla="*/ 23 w 59"/>
                  <a:gd name="T3" fmla="*/ 3 h 20"/>
                  <a:gd name="T4" fmla="*/ 2 w 59"/>
                  <a:gd name="T5" fmla="*/ 10 h 20"/>
                  <a:gd name="T6" fmla="*/ 0 w 59"/>
                  <a:gd name="T7" fmla="*/ 8 h 20"/>
                  <a:gd name="T8" fmla="*/ 23 w 59"/>
                  <a:gd name="T9" fmla="*/ 0 h 20"/>
                  <a:gd name="T10" fmla="*/ 59 w 59"/>
                  <a:gd name="T11" fmla="*/ 19 h 20"/>
                  <a:gd name="T12" fmla="*/ 56 w 59"/>
                  <a:gd name="T13" fmla="*/ 20 h 20"/>
                </a:gdLst>
                <a:ahLst/>
                <a:cxnLst>
                  <a:cxn ang="0">
                    <a:pos x="T0" y="T1"/>
                  </a:cxn>
                  <a:cxn ang="0">
                    <a:pos x="T2" y="T3"/>
                  </a:cxn>
                  <a:cxn ang="0">
                    <a:pos x="T4" y="T5"/>
                  </a:cxn>
                  <a:cxn ang="0">
                    <a:pos x="T6" y="T7"/>
                  </a:cxn>
                  <a:cxn ang="0">
                    <a:pos x="T8" y="T9"/>
                  </a:cxn>
                  <a:cxn ang="0">
                    <a:pos x="T10" y="T11"/>
                  </a:cxn>
                  <a:cxn ang="0">
                    <a:pos x="T12" y="T13"/>
                  </a:cxn>
                </a:cxnLst>
                <a:rect l="0" t="0" r="r" b="b"/>
                <a:pathLst>
                  <a:path w="59" h="20">
                    <a:moveTo>
                      <a:pt x="56" y="20"/>
                    </a:moveTo>
                    <a:cubicBezTo>
                      <a:pt x="49" y="9"/>
                      <a:pt x="36" y="3"/>
                      <a:pt x="23" y="3"/>
                    </a:cubicBezTo>
                    <a:cubicBezTo>
                      <a:pt x="15" y="3"/>
                      <a:pt x="8" y="6"/>
                      <a:pt x="2" y="10"/>
                    </a:cubicBezTo>
                    <a:cubicBezTo>
                      <a:pt x="0" y="8"/>
                      <a:pt x="0" y="8"/>
                      <a:pt x="0" y="8"/>
                    </a:cubicBezTo>
                    <a:cubicBezTo>
                      <a:pt x="7" y="3"/>
                      <a:pt x="15" y="0"/>
                      <a:pt x="23" y="0"/>
                    </a:cubicBezTo>
                    <a:cubicBezTo>
                      <a:pt x="37" y="0"/>
                      <a:pt x="51" y="7"/>
                      <a:pt x="59" y="19"/>
                    </a:cubicBezTo>
                    <a:lnTo>
                      <a:pt x="56" y="20"/>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9" name="Freeform 341"/>
              <p:cNvSpPr>
                <a:spLocks/>
              </p:cNvSpPr>
              <p:nvPr userDrawn="1"/>
            </p:nvSpPr>
            <p:spPr bwMode="auto">
              <a:xfrm>
                <a:off x="410" y="-12"/>
                <a:ext cx="103" cy="73"/>
              </a:xfrm>
              <a:custGeom>
                <a:avLst/>
                <a:gdLst>
                  <a:gd name="T0" fmla="*/ 5 w 61"/>
                  <a:gd name="T1" fmla="*/ 43 h 43"/>
                  <a:gd name="T2" fmla="*/ 0 w 61"/>
                  <a:gd name="T3" fmla="*/ 42 h 43"/>
                  <a:gd name="T4" fmla="*/ 53 w 61"/>
                  <a:gd name="T5" fmla="*/ 1 h 43"/>
                  <a:gd name="T6" fmla="*/ 61 w 61"/>
                  <a:gd name="T7" fmla="*/ 1 h 43"/>
                  <a:gd name="T8" fmla="*/ 61 w 61"/>
                  <a:gd name="T9" fmla="*/ 6 h 43"/>
                  <a:gd name="T10" fmla="*/ 53 w 61"/>
                  <a:gd name="T11" fmla="*/ 5 h 43"/>
                  <a:gd name="T12" fmla="*/ 5 w 61"/>
                  <a:gd name="T13" fmla="*/ 43 h 43"/>
                </a:gdLst>
                <a:ahLst/>
                <a:cxnLst>
                  <a:cxn ang="0">
                    <a:pos x="T0" y="T1"/>
                  </a:cxn>
                  <a:cxn ang="0">
                    <a:pos x="T2" y="T3"/>
                  </a:cxn>
                  <a:cxn ang="0">
                    <a:pos x="T4" y="T5"/>
                  </a:cxn>
                  <a:cxn ang="0">
                    <a:pos x="T6" y="T7"/>
                  </a:cxn>
                  <a:cxn ang="0">
                    <a:pos x="T8" y="T9"/>
                  </a:cxn>
                  <a:cxn ang="0">
                    <a:pos x="T10" y="T11"/>
                  </a:cxn>
                  <a:cxn ang="0">
                    <a:pos x="T12" y="T13"/>
                  </a:cxn>
                </a:cxnLst>
                <a:rect l="0" t="0" r="r" b="b"/>
                <a:pathLst>
                  <a:path w="61" h="43">
                    <a:moveTo>
                      <a:pt x="5" y="43"/>
                    </a:moveTo>
                    <a:cubicBezTo>
                      <a:pt x="0" y="42"/>
                      <a:pt x="0" y="42"/>
                      <a:pt x="0" y="42"/>
                    </a:cubicBezTo>
                    <a:cubicBezTo>
                      <a:pt x="7" y="18"/>
                      <a:pt x="28" y="1"/>
                      <a:pt x="53" y="1"/>
                    </a:cubicBezTo>
                    <a:cubicBezTo>
                      <a:pt x="56" y="0"/>
                      <a:pt x="59" y="1"/>
                      <a:pt x="61" y="1"/>
                    </a:cubicBezTo>
                    <a:cubicBezTo>
                      <a:pt x="61" y="6"/>
                      <a:pt x="61" y="6"/>
                      <a:pt x="61" y="6"/>
                    </a:cubicBezTo>
                    <a:cubicBezTo>
                      <a:pt x="58" y="5"/>
                      <a:pt x="56" y="5"/>
                      <a:pt x="53" y="5"/>
                    </a:cubicBezTo>
                    <a:cubicBezTo>
                      <a:pt x="31" y="6"/>
                      <a:pt x="11" y="22"/>
                      <a:pt x="5" y="43"/>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0" name="Freeform 342"/>
              <p:cNvSpPr>
                <a:spLocks/>
              </p:cNvSpPr>
              <p:nvPr userDrawn="1"/>
            </p:nvSpPr>
            <p:spPr bwMode="auto">
              <a:xfrm>
                <a:off x="467" y="3"/>
                <a:ext cx="130" cy="175"/>
              </a:xfrm>
              <a:custGeom>
                <a:avLst/>
                <a:gdLst>
                  <a:gd name="T0" fmla="*/ 20 w 77"/>
                  <a:gd name="T1" fmla="*/ 103 h 103"/>
                  <a:gd name="T2" fmla="*/ 0 w 77"/>
                  <a:gd name="T3" fmla="*/ 100 h 103"/>
                  <a:gd name="T4" fmla="*/ 2 w 77"/>
                  <a:gd name="T5" fmla="*/ 95 h 103"/>
                  <a:gd name="T6" fmla="*/ 22 w 77"/>
                  <a:gd name="T7" fmla="*/ 99 h 103"/>
                  <a:gd name="T8" fmla="*/ 58 w 77"/>
                  <a:gd name="T9" fmla="*/ 83 h 103"/>
                  <a:gd name="T10" fmla="*/ 72 w 77"/>
                  <a:gd name="T11" fmla="*/ 46 h 103"/>
                  <a:gd name="T12" fmla="*/ 47 w 77"/>
                  <a:gd name="T13" fmla="*/ 4 h 103"/>
                  <a:gd name="T14" fmla="*/ 50 w 77"/>
                  <a:gd name="T15" fmla="*/ 0 h 103"/>
                  <a:gd name="T16" fmla="*/ 76 w 77"/>
                  <a:gd name="T17" fmla="*/ 46 h 103"/>
                  <a:gd name="T18" fmla="*/ 61 w 77"/>
                  <a:gd name="T19" fmla="*/ 86 h 103"/>
                  <a:gd name="T20" fmla="*/ 22 w 77"/>
                  <a:gd name="T21" fmla="*/ 103 h 103"/>
                  <a:gd name="T22" fmla="*/ 20 w 77"/>
                  <a:gd name="T23" fmla="*/ 10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 h="103">
                    <a:moveTo>
                      <a:pt x="20" y="103"/>
                    </a:moveTo>
                    <a:cubicBezTo>
                      <a:pt x="13" y="103"/>
                      <a:pt x="7" y="102"/>
                      <a:pt x="0" y="100"/>
                    </a:cubicBezTo>
                    <a:cubicBezTo>
                      <a:pt x="2" y="95"/>
                      <a:pt x="2" y="95"/>
                      <a:pt x="2" y="95"/>
                    </a:cubicBezTo>
                    <a:cubicBezTo>
                      <a:pt x="8" y="98"/>
                      <a:pt x="15" y="99"/>
                      <a:pt x="22" y="99"/>
                    </a:cubicBezTo>
                    <a:cubicBezTo>
                      <a:pt x="36" y="98"/>
                      <a:pt x="48" y="92"/>
                      <a:pt x="58" y="83"/>
                    </a:cubicBezTo>
                    <a:cubicBezTo>
                      <a:pt x="67" y="73"/>
                      <a:pt x="72" y="60"/>
                      <a:pt x="72" y="46"/>
                    </a:cubicBezTo>
                    <a:cubicBezTo>
                      <a:pt x="71" y="29"/>
                      <a:pt x="62" y="13"/>
                      <a:pt x="47" y="4"/>
                    </a:cubicBezTo>
                    <a:cubicBezTo>
                      <a:pt x="50" y="0"/>
                      <a:pt x="50" y="0"/>
                      <a:pt x="50" y="0"/>
                    </a:cubicBezTo>
                    <a:cubicBezTo>
                      <a:pt x="66" y="10"/>
                      <a:pt x="76" y="27"/>
                      <a:pt x="76" y="46"/>
                    </a:cubicBezTo>
                    <a:cubicBezTo>
                      <a:pt x="77" y="61"/>
                      <a:pt x="71" y="75"/>
                      <a:pt x="61" y="86"/>
                    </a:cubicBezTo>
                    <a:cubicBezTo>
                      <a:pt x="51" y="97"/>
                      <a:pt x="37" y="103"/>
                      <a:pt x="22" y="103"/>
                    </a:cubicBezTo>
                    <a:cubicBezTo>
                      <a:pt x="22" y="103"/>
                      <a:pt x="21" y="103"/>
                      <a:pt x="20" y="103"/>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1" name="Freeform 343"/>
              <p:cNvSpPr>
                <a:spLocks/>
              </p:cNvSpPr>
              <p:nvPr userDrawn="1"/>
            </p:nvSpPr>
            <p:spPr bwMode="auto">
              <a:xfrm>
                <a:off x="938" y="852"/>
                <a:ext cx="404" cy="240"/>
              </a:xfrm>
              <a:custGeom>
                <a:avLst/>
                <a:gdLst>
                  <a:gd name="T0" fmla="*/ 5 w 404"/>
                  <a:gd name="T1" fmla="*/ 240 h 240"/>
                  <a:gd name="T2" fmla="*/ 0 w 404"/>
                  <a:gd name="T3" fmla="*/ 233 h 240"/>
                  <a:gd name="T4" fmla="*/ 399 w 404"/>
                  <a:gd name="T5" fmla="*/ 0 h 240"/>
                  <a:gd name="T6" fmla="*/ 404 w 404"/>
                  <a:gd name="T7" fmla="*/ 7 h 240"/>
                  <a:gd name="T8" fmla="*/ 5 w 404"/>
                  <a:gd name="T9" fmla="*/ 240 h 240"/>
                </a:gdLst>
                <a:ahLst/>
                <a:cxnLst>
                  <a:cxn ang="0">
                    <a:pos x="T0" y="T1"/>
                  </a:cxn>
                  <a:cxn ang="0">
                    <a:pos x="T2" y="T3"/>
                  </a:cxn>
                  <a:cxn ang="0">
                    <a:pos x="T4" y="T5"/>
                  </a:cxn>
                  <a:cxn ang="0">
                    <a:pos x="T6" y="T7"/>
                  </a:cxn>
                  <a:cxn ang="0">
                    <a:pos x="T8" y="T9"/>
                  </a:cxn>
                </a:cxnLst>
                <a:rect l="0" t="0" r="r" b="b"/>
                <a:pathLst>
                  <a:path w="404" h="240">
                    <a:moveTo>
                      <a:pt x="5" y="240"/>
                    </a:moveTo>
                    <a:lnTo>
                      <a:pt x="0" y="233"/>
                    </a:lnTo>
                    <a:lnTo>
                      <a:pt x="399" y="0"/>
                    </a:lnTo>
                    <a:lnTo>
                      <a:pt x="404" y="7"/>
                    </a:lnTo>
                    <a:lnTo>
                      <a:pt x="5" y="240"/>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2" name="Freeform 344"/>
              <p:cNvSpPr>
                <a:spLocks/>
              </p:cNvSpPr>
              <p:nvPr userDrawn="1"/>
            </p:nvSpPr>
            <p:spPr bwMode="auto">
              <a:xfrm>
                <a:off x="926" y="850"/>
                <a:ext cx="418" cy="1013"/>
              </a:xfrm>
              <a:custGeom>
                <a:avLst/>
                <a:gdLst>
                  <a:gd name="T0" fmla="*/ 7 w 418"/>
                  <a:gd name="T1" fmla="*/ 1013 h 1013"/>
                  <a:gd name="T2" fmla="*/ 0 w 418"/>
                  <a:gd name="T3" fmla="*/ 1010 h 1013"/>
                  <a:gd name="T4" fmla="*/ 411 w 418"/>
                  <a:gd name="T5" fmla="*/ 0 h 1013"/>
                  <a:gd name="T6" fmla="*/ 418 w 418"/>
                  <a:gd name="T7" fmla="*/ 4 h 1013"/>
                  <a:gd name="T8" fmla="*/ 7 w 418"/>
                  <a:gd name="T9" fmla="*/ 1013 h 1013"/>
                </a:gdLst>
                <a:ahLst/>
                <a:cxnLst>
                  <a:cxn ang="0">
                    <a:pos x="T0" y="T1"/>
                  </a:cxn>
                  <a:cxn ang="0">
                    <a:pos x="T2" y="T3"/>
                  </a:cxn>
                  <a:cxn ang="0">
                    <a:pos x="T4" y="T5"/>
                  </a:cxn>
                  <a:cxn ang="0">
                    <a:pos x="T6" y="T7"/>
                  </a:cxn>
                  <a:cxn ang="0">
                    <a:pos x="T8" y="T9"/>
                  </a:cxn>
                </a:cxnLst>
                <a:rect l="0" t="0" r="r" b="b"/>
                <a:pathLst>
                  <a:path w="418" h="1013">
                    <a:moveTo>
                      <a:pt x="7" y="1013"/>
                    </a:moveTo>
                    <a:lnTo>
                      <a:pt x="0" y="1010"/>
                    </a:lnTo>
                    <a:lnTo>
                      <a:pt x="411" y="0"/>
                    </a:lnTo>
                    <a:lnTo>
                      <a:pt x="418" y="4"/>
                    </a:lnTo>
                    <a:lnTo>
                      <a:pt x="7" y="1013"/>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3" name="Freeform 345"/>
              <p:cNvSpPr>
                <a:spLocks/>
              </p:cNvSpPr>
              <p:nvPr userDrawn="1"/>
            </p:nvSpPr>
            <p:spPr bwMode="auto">
              <a:xfrm>
                <a:off x="1310" y="604"/>
                <a:ext cx="34" cy="248"/>
              </a:xfrm>
              <a:custGeom>
                <a:avLst/>
                <a:gdLst>
                  <a:gd name="T0" fmla="*/ 25 w 34"/>
                  <a:gd name="T1" fmla="*/ 248 h 248"/>
                  <a:gd name="T2" fmla="*/ 0 w 34"/>
                  <a:gd name="T3" fmla="*/ 0 h 248"/>
                  <a:gd name="T4" fmla="*/ 8 w 34"/>
                  <a:gd name="T5" fmla="*/ 0 h 248"/>
                  <a:gd name="T6" fmla="*/ 34 w 34"/>
                  <a:gd name="T7" fmla="*/ 246 h 248"/>
                  <a:gd name="T8" fmla="*/ 25 w 34"/>
                  <a:gd name="T9" fmla="*/ 248 h 248"/>
                </a:gdLst>
                <a:ahLst/>
                <a:cxnLst>
                  <a:cxn ang="0">
                    <a:pos x="T0" y="T1"/>
                  </a:cxn>
                  <a:cxn ang="0">
                    <a:pos x="T2" y="T3"/>
                  </a:cxn>
                  <a:cxn ang="0">
                    <a:pos x="T4" y="T5"/>
                  </a:cxn>
                  <a:cxn ang="0">
                    <a:pos x="T6" y="T7"/>
                  </a:cxn>
                  <a:cxn ang="0">
                    <a:pos x="T8" y="T9"/>
                  </a:cxn>
                </a:cxnLst>
                <a:rect l="0" t="0" r="r" b="b"/>
                <a:pathLst>
                  <a:path w="34" h="248">
                    <a:moveTo>
                      <a:pt x="25" y="248"/>
                    </a:moveTo>
                    <a:lnTo>
                      <a:pt x="0" y="0"/>
                    </a:lnTo>
                    <a:lnTo>
                      <a:pt x="8" y="0"/>
                    </a:lnTo>
                    <a:lnTo>
                      <a:pt x="34" y="246"/>
                    </a:lnTo>
                    <a:lnTo>
                      <a:pt x="25" y="248"/>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4" name="Freeform 346"/>
              <p:cNvSpPr>
                <a:spLocks/>
              </p:cNvSpPr>
              <p:nvPr userDrawn="1"/>
            </p:nvSpPr>
            <p:spPr bwMode="auto">
              <a:xfrm>
                <a:off x="570" y="1427"/>
                <a:ext cx="365" cy="427"/>
              </a:xfrm>
              <a:custGeom>
                <a:avLst/>
                <a:gdLst>
                  <a:gd name="T0" fmla="*/ 358 w 365"/>
                  <a:gd name="T1" fmla="*/ 427 h 427"/>
                  <a:gd name="T2" fmla="*/ 0 w 365"/>
                  <a:gd name="T3" fmla="*/ 7 h 427"/>
                  <a:gd name="T4" fmla="*/ 5 w 365"/>
                  <a:gd name="T5" fmla="*/ 0 h 427"/>
                  <a:gd name="T6" fmla="*/ 365 w 365"/>
                  <a:gd name="T7" fmla="*/ 422 h 427"/>
                  <a:gd name="T8" fmla="*/ 358 w 365"/>
                  <a:gd name="T9" fmla="*/ 427 h 427"/>
                </a:gdLst>
                <a:ahLst/>
                <a:cxnLst>
                  <a:cxn ang="0">
                    <a:pos x="T0" y="T1"/>
                  </a:cxn>
                  <a:cxn ang="0">
                    <a:pos x="T2" y="T3"/>
                  </a:cxn>
                  <a:cxn ang="0">
                    <a:pos x="T4" y="T5"/>
                  </a:cxn>
                  <a:cxn ang="0">
                    <a:pos x="T6" y="T7"/>
                  </a:cxn>
                  <a:cxn ang="0">
                    <a:pos x="T8" y="T9"/>
                  </a:cxn>
                </a:cxnLst>
                <a:rect l="0" t="0" r="r" b="b"/>
                <a:pathLst>
                  <a:path w="365" h="427">
                    <a:moveTo>
                      <a:pt x="358" y="427"/>
                    </a:moveTo>
                    <a:lnTo>
                      <a:pt x="0" y="7"/>
                    </a:lnTo>
                    <a:lnTo>
                      <a:pt x="5" y="0"/>
                    </a:lnTo>
                    <a:lnTo>
                      <a:pt x="365" y="422"/>
                    </a:lnTo>
                    <a:lnTo>
                      <a:pt x="358" y="427"/>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5" name="Rectangle 347"/>
              <p:cNvSpPr>
                <a:spLocks noChangeArrowheads="1"/>
              </p:cNvSpPr>
              <p:nvPr userDrawn="1"/>
            </p:nvSpPr>
            <p:spPr bwMode="auto">
              <a:xfrm>
                <a:off x="688" y="1856"/>
                <a:ext cx="243" cy="9"/>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6" name="Freeform 348"/>
              <p:cNvSpPr>
                <a:spLocks/>
              </p:cNvSpPr>
              <p:nvPr userDrawn="1"/>
            </p:nvSpPr>
            <p:spPr bwMode="auto">
              <a:xfrm>
                <a:off x="925" y="1861"/>
                <a:ext cx="344" cy="274"/>
              </a:xfrm>
              <a:custGeom>
                <a:avLst/>
                <a:gdLst>
                  <a:gd name="T0" fmla="*/ 339 w 344"/>
                  <a:gd name="T1" fmla="*/ 274 h 274"/>
                  <a:gd name="T2" fmla="*/ 0 w 344"/>
                  <a:gd name="T3" fmla="*/ 7 h 274"/>
                  <a:gd name="T4" fmla="*/ 5 w 344"/>
                  <a:gd name="T5" fmla="*/ 0 h 274"/>
                  <a:gd name="T6" fmla="*/ 344 w 344"/>
                  <a:gd name="T7" fmla="*/ 269 h 274"/>
                  <a:gd name="T8" fmla="*/ 339 w 344"/>
                  <a:gd name="T9" fmla="*/ 274 h 274"/>
                </a:gdLst>
                <a:ahLst/>
                <a:cxnLst>
                  <a:cxn ang="0">
                    <a:pos x="T0" y="T1"/>
                  </a:cxn>
                  <a:cxn ang="0">
                    <a:pos x="T2" y="T3"/>
                  </a:cxn>
                  <a:cxn ang="0">
                    <a:pos x="T4" y="T5"/>
                  </a:cxn>
                  <a:cxn ang="0">
                    <a:pos x="T6" y="T7"/>
                  </a:cxn>
                  <a:cxn ang="0">
                    <a:pos x="T8" y="T9"/>
                  </a:cxn>
                </a:cxnLst>
                <a:rect l="0" t="0" r="r" b="b"/>
                <a:pathLst>
                  <a:path w="344" h="274">
                    <a:moveTo>
                      <a:pt x="339" y="274"/>
                    </a:moveTo>
                    <a:lnTo>
                      <a:pt x="0" y="7"/>
                    </a:lnTo>
                    <a:lnTo>
                      <a:pt x="5" y="0"/>
                    </a:lnTo>
                    <a:lnTo>
                      <a:pt x="344" y="269"/>
                    </a:lnTo>
                    <a:lnTo>
                      <a:pt x="339" y="274"/>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7" name="Freeform 349"/>
              <p:cNvSpPr>
                <a:spLocks/>
              </p:cNvSpPr>
              <p:nvPr userDrawn="1"/>
            </p:nvSpPr>
            <p:spPr bwMode="auto">
              <a:xfrm>
                <a:off x="935" y="1711"/>
                <a:ext cx="490" cy="149"/>
              </a:xfrm>
              <a:custGeom>
                <a:avLst/>
                <a:gdLst>
                  <a:gd name="T0" fmla="*/ 2 w 490"/>
                  <a:gd name="T1" fmla="*/ 149 h 149"/>
                  <a:gd name="T2" fmla="*/ 0 w 490"/>
                  <a:gd name="T3" fmla="*/ 140 h 149"/>
                  <a:gd name="T4" fmla="*/ 486 w 490"/>
                  <a:gd name="T5" fmla="*/ 0 h 149"/>
                  <a:gd name="T6" fmla="*/ 490 w 490"/>
                  <a:gd name="T7" fmla="*/ 8 h 149"/>
                  <a:gd name="T8" fmla="*/ 2 w 490"/>
                  <a:gd name="T9" fmla="*/ 149 h 149"/>
                </a:gdLst>
                <a:ahLst/>
                <a:cxnLst>
                  <a:cxn ang="0">
                    <a:pos x="T0" y="T1"/>
                  </a:cxn>
                  <a:cxn ang="0">
                    <a:pos x="T2" y="T3"/>
                  </a:cxn>
                  <a:cxn ang="0">
                    <a:pos x="T4" y="T5"/>
                  </a:cxn>
                  <a:cxn ang="0">
                    <a:pos x="T6" y="T7"/>
                  </a:cxn>
                  <a:cxn ang="0">
                    <a:pos x="T8" y="T9"/>
                  </a:cxn>
                </a:cxnLst>
                <a:rect l="0" t="0" r="r" b="b"/>
                <a:pathLst>
                  <a:path w="490" h="149">
                    <a:moveTo>
                      <a:pt x="2" y="149"/>
                    </a:moveTo>
                    <a:lnTo>
                      <a:pt x="0" y="140"/>
                    </a:lnTo>
                    <a:lnTo>
                      <a:pt x="486" y="0"/>
                    </a:lnTo>
                    <a:lnTo>
                      <a:pt x="490" y="8"/>
                    </a:lnTo>
                    <a:lnTo>
                      <a:pt x="2" y="149"/>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8" name="Freeform 350"/>
              <p:cNvSpPr>
                <a:spLocks/>
              </p:cNvSpPr>
              <p:nvPr userDrawn="1"/>
            </p:nvSpPr>
            <p:spPr bwMode="auto">
              <a:xfrm>
                <a:off x="5946" y="2968"/>
                <a:ext cx="125" cy="100"/>
              </a:xfrm>
              <a:custGeom>
                <a:avLst/>
                <a:gdLst>
                  <a:gd name="T0" fmla="*/ 31 w 74"/>
                  <a:gd name="T1" fmla="*/ 57 h 59"/>
                  <a:gd name="T2" fmla="*/ 19 w 74"/>
                  <a:gd name="T3" fmla="*/ 55 h 59"/>
                  <a:gd name="T4" fmla="*/ 0 w 74"/>
                  <a:gd name="T5" fmla="*/ 43 h 59"/>
                  <a:gd name="T6" fmla="*/ 2 w 74"/>
                  <a:gd name="T7" fmla="*/ 41 h 59"/>
                  <a:gd name="T8" fmla="*/ 20 w 74"/>
                  <a:gd name="T9" fmla="*/ 52 h 59"/>
                  <a:gd name="T10" fmla="*/ 68 w 74"/>
                  <a:gd name="T11" fmla="*/ 27 h 59"/>
                  <a:gd name="T12" fmla="*/ 67 w 74"/>
                  <a:gd name="T13" fmla="*/ 1 h 59"/>
                  <a:gd name="T14" fmla="*/ 70 w 74"/>
                  <a:gd name="T15" fmla="*/ 0 h 59"/>
                  <a:gd name="T16" fmla="*/ 71 w 74"/>
                  <a:gd name="T17" fmla="*/ 28 h 59"/>
                  <a:gd name="T18" fmla="*/ 31 w 74"/>
                  <a:gd name="T19" fmla="*/ 5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 h="59">
                    <a:moveTo>
                      <a:pt x="31" y="57"/>
                    </a:moveTo>
                    <a:cubicBezTo>
                      <a:pt x="27" y="57"/>
                      <a:pt x="23" y="57"/>
                      <a:pt x="19" y="55"/>
                    </a:cubicBezTo>
                    <a:cubicBezTo>
                      <a:pt x="12" y="53"/>
                      <a:pt x="5" y="49"/>
                      <a:pt x="0" y="43"/>
                    </a:cubicBezTo>
                    <a:cubicBezTo>
                      <a:pt x="2" y="41"/>
                      <a:pt x="2" y="41"/>
                      <a:pt x="2" y="41"/>
                    </a:cubicBezTo>
                    <a:cubicBezTo>
                      <a:pt x="7" y="46"/>
                      <a:pt x="13" y="50"/>
                      <a:pt x="20" y="52"/>
                    </a:cubicBezTo>
                    <a:cubicBezTo>
                      <a:pt x="40" y="59"/>
                      <a:pt x="62" y="47"/>
                      <a:pt x="68" y="27"/>
                    </a:cubicBezTo>
                    <a:cubicBezTo>
                      <a:pt x="71" y="19"/>
                      <a:pt x="70" y="9"/>
                      <a:pt x="67" y="1"/>
                    </a:cubicBezTo>
                    <a:cubicBezTo>
                      <a:pt x="70" y="0"/>
                      <a:pt x="70" y="0"/>
                      <a:pt x="70" y="0"/>
                    </a:cubicBezTo>
                    <a:cubicBezTo>
                      <a:pt x="73" y="9"/>
                      <a:pt x="74" y="19"/>
                      <a:pt x="71" y="28"/>
                    </a:cubicBezTo>
                    <a:cubicBezTo>
                      <a:pt x="65" y="46"/>
                      <a:pt x="49" y="57"/>
                      <a:pt x="31" y="57"/>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9" name="Freeform 351"/>
              <p:cNvSpPr>
                <a:spLocks/>
              </p:cNvSpPr>
              <p:nvPr userDrawn="1"/>
            </p:nvSpPr>
            <p:spPr bwMode="auto">
              <a:xfrm>
                <a:off x="5929" y="2928"/>
                <a:ext cx="54" cy="88"/>
              </a:xfrm>
              <a:custGeom>
                <a:avLst/>
                <a:gdLst>
                  <a:gd name="T0" fmla="*/ 2 w 32"/>
                  <a:gd name="T1" fmla="*/ 52 h 52"/>
                  <a:gd name="T2" fmla="*/ 2 w 32"/>
                  <a:gd name="T3" fmla="*/ 28 h 52"/>
                  <a:gd name="T4" fmla="*/ 31 w 32"/>
                  <a:gd name="T5" fmla="*/ 0 h 52"/>
                  <a:gd name="T6" fmla="*/ 32 w 32"/>
                  <a:gd name="T7" fmla="*/ 3 h 52"/>
                  <a:gd name="T8" fmla="*/ 5 w 32"/>
                  <a:gd name="T9" fmla="*/ 28 h 52"/>
                  <a:gd name="T10" fmla="*/ 5 w 32"/>
                  <a:gd name="T11" fmla="*/ 51 h 52"/>
                  <a:gd name="T12" fmla="*/ 2 w 32"/>
                  <a:gd name="T13" fmla="*/ 52 h 52"/>
                </a:gdLst>
                <a:ahLst/>
                <a:cxnLst>
                  <a:cxn ang="0">
                    <a:pos x="T0" y="T1"/>
                  </a:cxn>
                  <a:cxn ang="0">
                    <a:pos x="T2" y="T3"/>
                  </a:cxn>
                  <a:cxn ang="0">
                    <a:pos x="T4" y="T5"/>
                  </a:cxn>
                  <a:cxn ang="0">
                    <a:pos x="T6" y="T7"/>
                  </a:cxn>
                  <a:cxn ang="0">
                    <a:pos x="T8" y="T9"/>
                  </a:cxn>
                  <a:cxn ang="0">
                    <a:pos x="T10" y="T11"/>
                  </a:cxn>
                  <a:cxn ang="0">
                    <a:pos x="T12" y="T13"/>
                  </a:cxn>
                </a:cxnLst>
                <a:rect l="0" t="0" r="r" b="b"/>
                <a:pathLst>
                  <a:path w="32" h="52">
                    <a:moveTo>
                      <a:pt x="2" y="52"/>
                    </a:moveTo>
                    <a:cubicBezTo>
                      <a:pt x="0" y="44"/>
                      <a:pt x="0" y="35"/>
                      <a:pt x="2" y="28"/>
                    </a:cubicBezTo>
                    <a:cubicBezTo>
                      <a:pt x="6" y="14"/>
                      <a:pt x="17" y="4"/>
                      <a:pt x="31" y="0"/>
                    </a:cubicBezTo>
                    <a:cubicBezTo>
                      <a:pt x="32" y="3"/>
                      <a:pt x="32" y="3"/>
                      <a:pt x="32" y="3"/>
                    </a:cubicBezTo>
                    <a:cubicBezTo>
                      <a:pt x="19" y="6"/>
                      <a:pt x="9" y="16"/>
                      <a:pt x="5" y="28"/>
                    </a:cubicBezTo>
                    <a:cubicBezTo>
                      <a:pt x="3" y="36"/>
                      <a:pt x="3" y="44"/>
                      <a:pt x="5" y="51"/>
                    </a:cubicBezTo>
                    <a:lnTo>
                      <a:pt x="2" y="52"/>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0" name="Freeform 352"/>
              <p:cNvSpPr>
                <a:spLocks/>
              </p:cNvSpPr>
              <p:nvPr userDrawn="1"/>
            </p:nvSpPr>
            <p:spPr bwMode="auto">
              <a:xfrm>
                <a:off x="5897" y="2953"/>
                <a:ext cx="54" cy="120"/>
              </a:xfrm>
              <a:custGeom>
                <a:avLst/>
                <a:gdLst>
                  <a:gd name="T0" fmla="*/ 29 w 32"/>
                  <a:gd name="T1" fmla="*/ 71 h 71"/>
                  <a:gd name="T2" fmla="*/ 7 w 32"/>
                  <a:gd name="T3" fmla="*/ 8 h 71"/>
                  <a:gd name="T4" fmla="*/ 10 w 32"/>
                  <a:gd name="T5" fmla="*/ 0 h 71"/>
                  <a:gd name="T6" fmla="*/ 15 w 32"/>
                  <a:gd name="T7" fmla="*/ 2 h 71"/>
                  <a:gd name="T8" fmla="*/ 12 w 32"/>
                  <a:gd name="T9" fmla="*/ 9 h 71"/>
                  <a:gd name="T10" fmla="*/ 32 w 32"/>
                  <a:gd name="T11" fmla="*/ 67 h 71"/>
                  <a:gd name="T12" fmla="*/ 29 w 32"/>
                  <a:gd name="T13" fmla="*/ 71 h 71"/>
                </a:gdLst>
                <a:ahLst/>
                <a:cxnLst>
                  <a:cxn ang="0">
                    <a:pos x="T0" y="T1"/>
                  </a:cxn>
                  <a:cxn ang="0">
                    <a:pos x="T2" y="T3"/>
                  </a:cxn>
                  <a:cxn ang="0">
                    <a:pos x="T4" y="T5"/>
                  </a:cxn>
                  <a:cxn ang="0">
                    <a:pos x="T6" y="T7"/>
                  </a:cxn>
                  <a:cxn ang="0">
                    <a:pos x="T8" y="T9"/>
                  </a:cxn>
                  <a:cxn ang="0">
                    <a:pos x="T10" y="T11"/>
                  </a:cxn>
                  <a:cxn ang="0">
                    <a:pos x="T12" y="T13"/>
                  </a:cxn>
                </a:cxnLst>
                <a:rect l="0" t="0" r="r" b="b"/>
                <a:pathLst>
                  <a:path w="32" h="71">
                    <a:moveTo>
                      <a:pt x="29" y="71"/>
                    </a:moveTo>
                    <a:cubicBezTo>
                      <a:pt x="9" y="57"/>
                      <a:pt x="0" y="31"/>
                      <a:pt x="7" y="8"/>
                    </a:cubicBezTo>
                    <a:cubicBezTo>
                      <a:pt x="8" y="5"/>
                      <a:pt x="9" y="3"/>
                      <a:pt x="10" y="0"/>
                    </a:cubicBezTo>
                    <a:cubicBezTo>
                      <a:pt x="15" y="2"/>
                      <a:pt x="15" y="2"/>
                      <a:pt x="15" y="2"/>
                    </a:cubicBezTo>
                    <a:cubicBezTo>
                      <a:pt x="14" y="4"/>
                      <a:pt x="13" y="7"/>
                      <a:pt x="12" y="9"/>
                    </a:cubicBezTo>
                    <a:cubicBezTo>
                      <a:pt x="5" y="31"/>
                      <a:pt x="13" y="54"/>
                      <a:pt x="32" y="67"/>
                    </a:cubicBezTo>
                    <a:lnTo>
                      <a:pt x="29" y="71"/>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1" name="Freeform 353"/>
              <p:cNvSpPr>
                <a:spLocks/>
              </p:cNvSpPr>
              <p:nvPr userDrawn="1"/>
            </p:nvSpPr>
            <p:spPr bwMode="auto">
              <a:xfrm>
                <a:off x="5939" y="2894"/>
                <a:ext cx="165" cy="162"/>
              </a:xfrm>
              <a:custGeom>
                <a:avLst/>
                <a:gdLst>
                  <a:gd name="T0" fmla="*/ 78 w 98"/>
                  <a:gd name="T1" fmla="*/ 96 h 96"/>
                  <a:gd name="T2" fmla="*/ 75 w 98"/>
                  <a:gd name="T3" fmla="*/ 92 h 96"/>
                  <a:gd name="T4" fmla="*/ 84 w 98"/>
                  <a:gd name="T5" fmla="*/ 75 h 96"/>
                  <a:gd name="T6" fmla="*/ 51 w 98"/>
                  <a:gd name="T7" fmla="*/ 11 h 96"/>
                  <a:gd name="T8" fmla="*/ 3 w 98"/>
                  <a:gd name="T9" fmla="*/ 20 h 96"/>
                  <a:gd name="T10" fmla="*/ 0 w 98"/>
                  <a:gd name="T11" fmla="*/ 16 h 96"/>
                  <a:gd name="T12" fmla="*/ 52 w 98"/>
                  <a:gd name="T13" fmla="*/ 6 h 96"/>
                  <a:gd name="T14" fmla="*/ 89 w 98"/>
                  <a:gd name="T15" fmla="*/ 76 h 96"/>
                  <a:gd name="T16" fmla="*/ 78 w 98"/>
                  <a:gd name="T17"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96">
                    <a:moveTo>
                      <a:pt x="78" y="96"/>
                    </a:moveTo>
                    <a:cubicBezTo>
                      <a:pt x="75" y="92"/>
                      <a:pt x="75" y="92"/>
                      <a:pt x="75" y="92"/>
                    </a:cubicBezTo>
                    <a:cubicBezTo>
                      <a:pt x="79" y="87"/>
                      <a:pt x="82" y="81"/>
                      <a:pt x="84" y="75"/>
                    </a:cubicBezTo>
                    <a:cubicBezTo>
                      <a:pt x="93" y="48"/>
                      <a:pt x="78" y="19"/>
                      <a:pt x="51" y="11"/>
                    </a:cubicBezTo>
                    <a:cubicBezTo>
                      <a:pt x="34" y="6"/>
                      <a:pt x="16" y="9"/>
                      <a:pt x="3" y="20"/>
                    </a:cubicBezTo>
                    <a:cubicBezTo>
                      <a:pt x="0" y="16"/>
                      <a:pt x="0" y="16"/>
                      <a:pt x="0" y="16"/>
                    </a:cubicBezTo>
                    <a:cubicBezTo>
                      <a:pt x="15" y="4"/>
                      <a:pt x="34" y="0"/>
                      <a:pt x="52" y="6"/>
                    </a:cubicBezTo>
                    <a:cubicBezTo>
                      <a:pt x="82" y="15"/>
                      <a:pt x="98" y="47"/>
                      <a:pt x="89" y="76"/>
                    </a:cubicBezTo>
                    <a:cubicBezTo>
                      <a:pt x="87" y="83"/>
                      <a:pt x="83" y="90"/>
                      <a:pt x="78" y="96"/>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2" name="Freeform 354"/>
              <p:cNvSpPr>
                <a:spLocks noEditPoints="1"/>
              </p:cNvSpPr>
              <p:nvPr userDrawn="1"/>
            </p:nvSpPr>
            <p:spPr bwMode="auto">
              <a:xfrm>
                <a:off x="2502" y="1618"/>
                <a:ext cx="164" cy="164"/>
              </a:xfrm>
              <a:custGeom>
                <a:avLst/>
                <a:gdLst>
                  <a:gd name="T0" fmla="*/ 87 w 97"/>
                  <a:gd name="T1" fmla="*/ 0 h 97"/>
                  <a:gd name="T2" fmla="*/ 10 w 97"/>
                  <a:gd name="T3" fmla="*/ 0 h 97"/>
                  <a:gd name="T4" fmla="*/ 0 w 97"/>
                  <a:gd name="T5" fmla="*/ 10 h 97"/>
                  <a:gd name="T6" fmla="*/ 0 w 97"/>
                  <a:gd name="T7" fmla="*/ 87 h 97"/>
                  <a:gd name="T8" fmla="*/ 10 w 97"/>
                  <a:gd name="T9" fmla="*/ 97 h 97"/>
                  <a:gd name="T10" fmla="*/ 87 w 97"/>
                  <a:gd name="T11" fmla="*/ 97 h 97"/>
                  <a:gd name="T12" fmla="*/ 97 w 97"/>
                  <a:gd name="T13" fmla="*/ 87 h 97"/>
                  <a:gd name="T14" fmla="*/ 97 w 97"/>
                  <a:gd name="T15" fmla="*/ 10 h 97"/>
                  <a:gd name="T16" fmla="*/ 87 w 97"/>
                  <a:gd name="T17" fmla="*/ 0 h 97"/>
                  <a:gd name="T18" fmla="*/ 93 w 97"/>
                  <a:gd name="T19" fmla="*/ 87 h 97"/>
                  <a:gd name="T20" fmla="*/ 87 w 97"/>
                  <a:gd name="T21" fmla="*/ 93 h 97"/>
                  <a:gd name="T22" fmla="*/ 10 w 97"/>
                  <a:gd name="T23" fmla="*/ 93 h 97"/>
                  <a:gd name="T24" fmla="*/ 4 w 97"/>
                  <a:gd name="T25" fmla="*/ 87 h 97"/>
                  <a:gd name="T26" fmla="*/ 4 w 97"/>
                  <a:gd name="T27" fmla="*/ 76 h 97"/>
                  <a:gd name="T28" fmla="*/ 93 w 97"/>
                  <a:gd name="T29" fmla="*/ 76 h 97"/>
                  <a:gd name="T30" fmla="*/ 93 w 97"/>
                  <a:gd name="T31" fmla="*/ 87 h 97"/>
                  <a:gd name="T32" fmla="*/ 93 w 97"/>
                  <a:gd name="T33" fmla="*/ 21 h 97"/>
                  <a:gd name="T34" fmla="*/ 4 w 97"/>
                  <a:gd name="T35" fmla="*/ 21 h 97"/>
                  <a:gd name="T36" fmla="*/ 4 w 97"/>
                  <a:gd name="T37" fmla="*/ 10 h 97"/>
                  <a:gd name="T38" fmla="*/ 10 w 97"/>
                  <a:gd name="T39" fmla="*/ 4 h 97"/>
                  <a:gd name="T40" fmla="*/ 87 w 97"/>
                  <a:gd name="T41" fmla="*/ 4 h 97"/>
                  <a:gd name="T42" fmla="*/ 93 w 97"/>
                  <a:gd name="T43" fmla="*/ 10 h 97"/>
                  <a:gd name="T44" fmla="*/ 93 w 97"/>
                  <a:gd name="T45" fmla="*/ 21 h 97"/>
                  <a:gd name="T46" fmla="*/ 44 w 97"/>
                  <a:gd name="T47" fmla="*/ 84 h 97"/>
                  <a:gd name="T48" fmla="*/ 48 w 97"/>
                  <a:gd name="T49" fmla="*/ 80 h 97"/>
                  <a:gd name="T50" fmla="*/ 53 w 97"/>
                  <a:gd name="T51" fmla="*/ 84 h 97"/>
                  <a:gd name="T52" fmla="*/ 48 w 97"/>
                  <a:gd name="T53" fmla="*/ 89 h 97"/>
                  <a:gd name="T54" fmla="*/ 44 w 97"/>
                  <a:gd name="T55" fmla="*/ 84 h 97"/>
                  <a:gd name="T56" fmla="*/ 50 w 97"/>
                  <a:gd name="T57" fmla="*/ 13 h 97"/>
                  <a:gd name="T58" fmla="*/ 48 w 97"/>
                  <a:gd name="T59" fmla="*/ 15 h 97"/>
                  <a:gd name="T60" fmla="*/ 46 w 97"/>
                  <a:gd name="T61" fmla="*/ 13 h 97"/>
                  <a:gd name="T62" fmla="*/ 48 w 97"/>
                  <a:gd name="T63" fmla="*/ 11 h 97"/>
                  <a:gd name="T64" fmla="*/ 50 w 97"/>
                  <a:gd name="T65" fmla="*/ 13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7" h="97">
                    <a:moveTo>
                      <a:pt x="87" y="0"/>
                    </a:moveTo>
                    <a:cubicBezTo>
                      <a:pt x="10" y="0"/>
                      <a:pt x="10" y="0"/>
                      <a:pt x="10" y="0"/>
                    </a:cubicBezTo>
                    <a:cubicBezTo>
                      <a:pt x="4" y="0"/>
                      <a:pt x="0" y="4"/>
                      <a:pt x="0" y="10"/>
                    </a:cubicBezTo>
                    <a:cubicBezTo>
                      <a:pt x="0" y="87"/>
                      <a:pt x="0" y="87"/>
                      <a:pt x="0" y="87"/>
                    </a:cubicBezTo>
                    <a:cubicBezTo>
                      <a:pt x="0" y="93"/>
                      <a:pt x="4" y="97"/>
                      <a:pt x="10" y="97"/>
                    </a:cubicBezTo>
                    <a:cubicBezTo>
                      <a:pt x="87" y="97"/>
                      <a:pt x="87" y="97"/>
                      <a:pt x="87" y="97"/>
                    </a:cubicBezTo>
                    <a:cubicBezTo>
                      <a:pt x="92" y="97"/>
                      <a:pt x="97" y="93"/>
                      <a:pt x="97" y="87"/>
                    </a:cubicBezTo>
                    <a:cubicBezTo>
                      <a:pt x="97" y="10"/>
                      <a:pt x="97" y="10"/>
                      <a:pt x="97" y="10"/>
                    </a:cubicBezTo>
                    <a:cubicBezTo>
                      <a:pt x="97" y="4"/>
                      <a:pt x="92" y="0"/>
                      <a:pt x="87" y="0"/>
                    </a:cubicBezTo>
                    <a:close/>
                    <a:moveTo>
                      <a:pt x="93" y="87"/>
                    </a:moveTo>
                    <a:cubicBezTo>
                      <a:pt x="93" y="90"/>
                      <a:pt x="90" y="93"/>
                      <a:pt x="87" y="93"/>
                    </a:cubicBezTo>
                    <a:cubicBezTo>
                      <a:pt x="10" y="93"/>
                      <a:pt x="10" y="93"/>
                      <a:pt x="10" y="93"/>
                    </a:cubicBezTo>
                    <a:cubicBezTo>
                      <a:pt x="7" y="93"/>
                      <a:pt x="4" y="90"/>
                      <a:pt x="4" y="87"/>
                    </a:cubicBezTo>
                    <a:cubicBezTo>
                      <a:pt x="4" y="76"/>
                      <a:pt x="4" y="76"/>
                      <a:pt x="4" y="76"/>
                    </a:cubicBezTo>
                    <a:cubicBezTo>
                      <a:pt x="93" y="76"/>
                      <a:pt x="93" y="76"/>
                      <a:pt x="93" y="76"/>
                    </a:cubicBezTo>
                    <a:lnTo>
                      <a:pt x="93" y="87"/>
                    </a:lnTo>
                    <a:close/>
                    <a:moveTo>
                      <a:pt x="93" y="21"/>
                    </a:moveTo>
                    <a:cubicBezTo>
                      <a:pt x="4" y="21"/>
                      <a:pt x="4" y="21"/>
                      <a:pt x="4" y="21"/>
                    </a:cubicBezTo>
                    <a:cubicBezTo>
                      <a:pt x="4" y="10"/>
                      <a:pt x="4" y="10"/>
                      <a:pt x="4" y="10"/>
                    </a:cubicBezTo>
                    <a:cubicBezTo>
                      <a:pt x="4" y="7"/>
                      <a:pt x="7" y="4"/>
                      <a:pt x="10" y="4"/>
                    </a:cubicBezTo>
                    <a:cubicBezTo>
                      <a:pt x="87" y="4"/>
                      <a:pt x="87" y="4"/>
                      <a:pt x="87" y="4"/>
                    </a:cubicBezTo>
                    <a:cubicBezTo>
                      <a:pt x="90" y="4"/>
                      <a:pt x="93" y="7"/>
                      <a:pt x="93" y="10"/>
                    </a:cubicBezTo>
                    <a:lnTo>
                      <a:pt x="93" y="21"/>
                    </a:lnTo>
                    <a:close/>
                    <a:moveTo>
                      <a:pt x="44" y="84"/>
                    </a:moveTo>
                    <a:cubicBezTo>
                      <a:pt x="44" y="82"/>
                      <a:pt x="46" y="80"/>
                      <a:pt x="48" y="80"/>
                    </a:cubicBezTo>
                    <a:cubicBezTo>
                      <a:pt x="51" y="80"/>
                      <a:pt x="53" y="82"/>
                      <a:pt x="53" y="84"/>
                    </a:cubicBezTo>
                    <a:cubicBezTo>
                      <a:pt x="53" y="87"/>
                      <a:pt x="51" y="89"/>
                      <a:pt x="48" y="89"/>
                    </a:cubicBezTo>
                    <a:cubicBezTo>
                      <a:pt x="46" y="89"/>
                      <a:pt x="44" y="87"/>
                      <a:pt x="44" y="84"/>
                    </a:cubicBezTo>
                    <a:close/>
                    <a:moveTo>
                      <a:pt x="50" y="13"/>
                    </a:moveTo>
                    <a:cubicBezTo>
                      <a:pt x="50" y="14"/>
                      <a:pt x="49" y="15"/>
                      <a:pt x="48" y="15"/>
                    </a:cubicBezTo>
                    <a:cubicBezTo>
                      <a:pt x="47" y="15"/>
                      <a:pt x="46" y="14"/>
                      <a:pt x="46" y="13"/>
                    </a:cubicBezTo>
                    <a:cubicBezTo>
                      <a:pt x="46" y="12"/>
                      <a:pt x="47" y="11"/>
                      <a:pt x="48" y="11"/>
                    </a:cubicBezTo>
                    <a:cubicBezTo>
                      <a:pt x="49" y="11"/>
                      <a:pt x="50" y="12"/>
                      <a:pt x="50" y="13"/>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3" name="Rectangle 355"/>
              <p:cNvSpPr>
                <a:spLocks noChangeArrowheads="1"/>
              </p:cNvSpPr>
              <p:nvPr userDrawn="1"/>
            </p:nvSpPr>
            <p:spPr bwMode="auto">
              <a:xfrm>
                <a:off x="1990" y="2084"/>
                <a:ext cx="14" cy="16"/>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4" name="Rectangle 356"/>
              <p:cNvSpPr>
                <a:spLocks noChangeArrowheads="1"/>
              </p:cNvSpPr>
              <p:nvPr userDrawn="1"/>
            </p:nvSpPr>
            <p:spPr bwMode="auto">
              <a:xfrm>
                <a:off x="1965" y="2057"/>
                <a:ext cx="14" cy="16"/>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5" name="Rectangle 357"/>
              <p:cNvSpPr>
                <a:spLocks noChangeArrowheads="1"/>
              </p:cNvSpPr>
              <p:nvPr userDrawn="1"/>
            </p:nvSpPr>
            <p:spPr bwMode="auto">
              <a:xfrm>
                <a:off x="1965" y="2030"/>
                <a:ext cx="14" cy="15"/>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6" name="Rectangle 358"/>
              <p:cNvSpPr>
                <a:spLocks noChangeArrowheads="1"/>
              </p:cNvSpPr>
              <p:nvPr userDrawn="1"/>
            </p:nvSpPr>
            <p:spPr bwMode="auto">
              <a:xfrm>
                <a:off x="1990" y="2057"/>
                <a:ext cx="14" cy="16"/>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7" name="Rectangle 359"/>
              <p:cNvSpPr>
                <a:spLocks noChangeArrowheads="1"/>
              </p:cNvSpPr>
              <p:nvPr userDrawn="1"/>
            </p:nvSpPr>
            <p:spPr bwMode="auto">
              <a:xfrm>
                <a:off x="2016" y="2057"/>
                <a:ext cx="13" cy="16"/>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8" name="Rectangle 360"/>
              <p:cNvSpPr>
                <a:spLocks noChangeArrowheads="1"/>
              </p:cNvSpPr>
              <p:nvPr userDrawn="1"/>
            </p:nvSpPr>
            <p:spPr bwMode="auto">
              <a:xfrm>
                <a:off x="2016" y="2030"/>
                <a:ext cx="13" cy="15"/>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9" name="Rectangle 361"/>
              <p:cNvSpPr>
                <a:spLocks noChangeArrowheads="1"/>
              </p:cNvSpPr>
              <p:nvPr userDrawn="1"/>
            </p:nvSpPr>
            <p:spPr bwMode="auto">
              <a:xfrm>
                <a:off x="2016" y="2084"/>
                <a:ext cx="13" cy="16"/>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0" name="Rectangle 362"/>
              <p:cNvSpPr>
                <a:spLocks noChangeArrowheads="1"/>
              </p:cNvSpPr>
              <p:nvPr userDrawn="1"/>
            </p:nvSpPr>
            <p:spPr bwMode="auto">
              <a:xfrm>
                <a:off x="1990" y="2030"/>
                <a:ext cx="14" cy="15"/>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1" name="Rectangle 363"/>
              <p:cNvSpPr>
                <a:spLocks noChangeArrowheads="1"/>
              </p:cNvSpPr>
              <p:nvPr userDrawn="1"/>
            </p:nvSpPr>
            <p:spPr bwMode="auto">
              <a:xfrm>
                <a:off x="1965" y="2084"/>
                <a:ext cx="14" cy="16"/>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2" name="Rectangle 364"/>
              <p:cNvSpPr>
                <a:spLocks noChangeArrowheads="1"/>
              </p:cNvSpPr>
              <p:nvPr userDrawn="1"/>
            </p:nvSpPr>
            <p:spPr bwMode="auto">
              <a:xfrm>
                <a:off x="1913" y="2084"/>
                <a:ext cx="15" cy="16"/>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3" name="Rectangle 365"/>
              <p:cNvSpPr>
                <a:spLocks noChangeArrowheads="1"/>
              </p:cNvSpPr>
              <p:nvPr userDrawn="1"/>
            </p:nvSpPr>
            <p:spPr bwMode="auto">
              <a:xfrm>
                <a:off x="1913" y="2057"/>
                <a:ext cx="15" cy="16"/>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4" name="Rectangle 366"/>
              <p:cNvSpPr>
                <a:spLocks noChangeArrowheads="1"/>
              </p:cNvSpPr>
              <p:nvPr userDrawn="1"/>
            </p:nvSpPr>
            <p:spPr bwMode="auto">
              <a:xfrm>
                <a:off x="1938" y="2030"/>
                <a:ext cx="15" cy="15"/>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 name="Rectangle 367"/>
              <p:cNvSpPr>
                <a:spLocks noChangeArrowheads="1"/>
              </p:cNvSpPr>
              <p:nvPr userDrawn="1"/>
            </p:nvSpPr>
            <p:spPr bwMode="auto">
              <a:xfrm>
                <a:off x="1938" y="2084"/>
                <a:ext cx="15" cy="16"/>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 name="Rectangle 368"/>
              <p:cNvSpPr>
                <a:spLocks noChangeArrowheads="1"/>
              </p:cNvSpPr>
              <p:nvPr userDrawn="1"/>
            </p:nvSpPr>
            <p:spPr bwMode="auto">
              <a:xfrm>
                <a:off x="1913" y="2030"/>
                <a:ext cx="15" cy="15"/>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 name="Rectangle 369"/>
              <p:cNvSpPr>
                <a:spLocks noChangeArrowheads="1"/>
              </p:cNvSpPr>
              <p:nvPr userDrawn="1"/>
            </p:nvSpPr>
            <p:spPr bwMode="auto">
              <a:xfrm>
                <a:off x="1938" y="2057"/>
                <a:ext cx="15" cy="16"/>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 name="Rectangle 370"/>
              <p:cNvSpPr>
                <a:spLocks noChangeArrowheads="1"/>
              </p:cNvSpPr>
              <p:nvPr userDrawn="1"/>
            </p:nvSpPr>
            <p:spPr bwMode="auto">
              <a:xfrm>
                <a:off x="1928" y="1961"/>
                <a:ext cx="15" cy="27"/>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 name="Rectangle 371"/>
              <p:cNvSpPr>
                <a:spLocks noChangeArrowheads="1"/>
              </p:cNvSpPr>
              <p:nvPr userDrawn="1"/>
            </p:nvSpPr>
            <p:spPr bwMode="auto">
              <a:xfrm>
                <a:off x="2000" y="1961"/>
                <a:ext cx="16" cy="27"/>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 name="Freeform 372"/>
              <p:cNvSpPr>
                <a:spLocks noEditPoints="1"/>
              </p:cNvSpPr>
              <p:nvPr userDrawn="1"/>
            </p:nvSpPr>
            <p:spPr bwMode="auto">
              <a:xfrm>
                <a:off x="1889" y="1976"/>
                <a:ext cx="166" cy="151"/>
              </a:xfrm>
              <a:custGeom>
                <a:avLst/>
                <a:gdLst>
                  <a:gd name="T0" fmla="*/ 137 w 166"/>
                  <a:gd name="T1" fmla="*/ 0 h 151"/>
                  <a:gd name="T2" fmla="*/ 137 w 166"/>
                  <a:gd name="T3" fmla="*/ 22 h 151"/>
                  <a:gd name="T4" fmla="*/ 100 w 166"/>
                  <a:gd name="T5" fmla="*/ 22 h 151"/>
                  <a:gd name="T6" fmla="*/ 100 w 166"/>
                  <a:gd name="T7" fmla="*/ 0 h 151"/>
                  <a:gd name="T8" fmla="*/ 66 w 166"/>
                  <a:gd name="T9" fmla="*/ 0 h 151"/>
                  <a:gd name="T10" fmla="*/ 66 w 166"/>
                  <a:gd name="T11" fmla="*/ 22 h 151"/>
                  <a:gd name="T12" fmla="*/ 27 w 166"/>
                  <a:gd name="T13" fmla="*/ 22 h 151"/>
                  <a:gd name="T14" fmla="*/ 27 w 166"/>
                  <a:gd name="T15" fmla="*/ 0 h 151"/>
                  <a:gd name="T16" fmla="*/ 0 w 166"/>
                  <a:gd name="T17" fmla="*/ 0 h 151"/>
                  <a:gd name="T18" fmla="*/ 0 w 166"/>
                  <a:gd name="T19" fmla="*/ 151 h 151"/>
                  <a:gd name="T20" fmla="*/ 166 w 166"/>
                  <a:gd name="T21" fmla="*/ 151 h 151"/>
                  <a:gd name="T22" fmla="*/ 166 w 166"/>
                  <a:gd name="T23" fmla="*/ 0 h 151"/>
                  <a:gd name="T24" fmla="*/ 137 w 166"/>
                  <a:gd name="T25" fmla="*/ 0 h 151"/>
                  <a:gd name="T26" fmla="*/ 159 w 166"/>
                  <a:gd name="T27" fmla="*/ 144 h 151"/>
                  <a:gd name="T28" fmla="*/ 7 w 166"/>
                  <a:gd name="T29" fmla="*/ 144 h 151"/>
                  <a:gd name="T30" fmla="*/ 7 w 166"/>
                  <a:gd name="T31" fmla="*/ 34 h 151"/>
                  <a:gd name="T32" fmla="*/ 159 w 166"/>
                  <a:gd name="T33" fmla="*/ 34 h 151"/>
                  <a:gd name="T34" fmla="*/ 159 w 166"/>
                  <a:gd name="T35" fmla="*/ 144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6" h="151">
                    <a:moveTo>
                      <a:pt x="137" y="0"/>
                    </a:moveTo>
                    <a:lnTo>
                      <a:pt x="137" y="22"/>
                    </a:lnTo>
                    <a:lnTo>
                      <a:pt x="100" y="22"/>
                    </a:lnTo>
                    <a:lnTo>
                      <a:pt x="100" y="0"/>
                    </a:lnTo>
                    <a:lnTo>
                      <a:pt x="66" y="0"/>
                    </a:lnTo>
                    <a:lnTo>
                      <a:pt x="66" y="22"/>
                    </a:lnTo>
                    <a:lnTo>
                      <a:pt x="27" y="22"/>
                    </a:lnTo>
                    <a:lnTo>
                      <a:pt x="27" y="0"/>
                    </a:lnTo>
                    <a:lnTo>
                      <a:pt x="0" y="0"/>
                    </a:lnTo>
                    <a:lnTo>
                      <a:pt x="0" y="151"/>
                    </a:lnTo>
                    <a:lnTo>
                      <a:pt x="166" y="151"/>
                    </a:lnTo>
                    <a:lnTo>
                      <a:pt x="166" y="0"/>
                    </a:lnTo>
                    <a:lnTo>
                      <a:pt x="137" y="0"/>
                    </a:lnTo>
                    <a:close/>
                    <a:moveTo>
                      <a:pt x="159" y="144"/>
                    </a:moveTo>
                    <a:lnTo>
                      <a:pt x="7" y="144"/>
                    </a:lnTo>
                    <a:lnTo>
                      <a:pt x="7" y="34"/>
                    </a:lnTo>
                    <a:lnTo>
                      <a:pt x="159" y="34"/>
                    </a:lnTo>
                    <a:lnTo>
                      <a:pt x="159" y="144"/>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1" name="Freeform 373"/>
              <p:cNvSpPr>
                <a:spLocks noEditPoints="1"/>
              </p:cNvSpPr>
              <p:nvPr userDrawn="1"/>
            </p:nvSpPr>
            <p:spPr bwMode="auto">
              <a:xfrm>
                <a:off x="2208" y="1261"/>
                <a:ext cx="169" cy="169"/>
              </a:xfrm>
              <a:custGeom>
                <a:avLst/>
                <a:gdLst>
                  <a:gd name="T0" fmla="*/ 0 w 100"/>
                  <a:gd name="T1" fmla="*/ 0 h 100"/>
                  <a:gd name="T2" fmla="*/ 0 w 100"/>
                  <a:gd name="T3" fmla="*/ 100 h 100"/>
                  <a:gd name="T4" fmla="*/ 100 w 100"/>
                  <a:gd name="T5" fmla="*/ 100 h 100"/>
                  <a:gd name="T6" fmla="*/ 100 w 100"/>
                  <a:gd name="T7" fmla="*/ 0 h 100"/>
                  <a:gd name="T8" fmla="*/ 0 w 100"/>
                  <a:gd name="T9" fmla="*/ 0 h 100"/>
                  <a:gd name="T10" fmla="*/ 96 w 100"/>
                  <a:gd name="T11" fmla="*/ 5 h 100"/>
                  <a:gd name="T12" fmla="*/ 96 w 100"/>
                  <a:gd name="T13" fmla="*/ 32 h 100"/>
                  <a:gd name="T14" fmla="*/ 4 w 100"/>
                  <a:gd name="T15" fmla="*/ 32 h 100"/>
                  <a:gd name="T16" fmla="*/ 4 w 100"/>
                  <a:gd name="T17" fmla="*/ 5 h 100"/>
                  <a:gd name="T18" fmla="*/ 96 w 100"/>
                  <a:gd name="T19" fmla="*/ 5 h 100"/>
                  <a:gd name="T20" fmla="*/ 96 w 100"/>
                  <a:gd name="T21" fmla="*/ 36 h 100"/>
                  <a:gd name="T22" fmla="*/ 96 w 100"/>
                  <a:gd name="T23" fmla="*/ 64 h 100"/>
                  <a:gd name="T24" fmla="*/ 4 w 100"/>
                  <a:gd name="T25" fmla="*/ 64 h 100"/>
                  <a:gd name="T26" fmla="*/ 4 w 100"/>
                  <a:gd name="T27" fmla="*/ 36 h 100"/>
                  <a:gd name="T28" fmla="*/ 96 w 100"/>
                  <a:gd name="T29" fmla="*/ 36 h 100"/>
                  <a:gd name="T30" fmla="*/ 4 w 100"/>
                  <a:gd name="T31" fmla="*/ 96 h 100"/>
                  <a:gd name="T32" fmla="*/ 4 w 100"/>
                  <a:gd name="T33" fmla="*/ 68 h 100"/>
                  <a:gd name="T34" fmla="*/ 96 w 100"/>
                  <a:gd name="T35" fmla="*/ 68 h 100"/>
                  <a:gd name="T36" fmla="*/ 96 w 100"/>
                  <a:gd name="T37" fmla="*/ 96 h 100"/>
                  <a:gd name="T38" fmla="*/ 4 w 100"/>
                  <a:gd name="T39" fmla="*/ 96 h 100"/>
                  <a:gd name="T40" fmla="*/ 52 w 100"/>
                  <a:gd name="T41" fmla="*/ 21 h 100"/>
                  <a:gd name="T42" fmla="*/ 15 w 100"/>
                  <a:gd name="T43" fmla="*/ 21 h 100"/>
                  <a:gd name="T44" fmla="*/ 15 w 100"/>
                  <a:gd name="T45" fmla="*/ 16 h 100"/>
                  <a:gd name="T46" fmla="*/ 52 w 100"/>
                  <a:gd name="T47" fmla="*/ 16 h 100"/>
                  <a:gd name="T48" fmla="*/ 52 w 100"/>
                  <a:gd name="T49" fmla="*/ 21 h 100"/>
                  <a:gd name="T50" fmla="*/ 82 w 100"/>
                  <a:gd name="T51" fmla="*/ 18 h 100"/>
                  <a:gd name="T52" fmla="*/ 85 w 100"/>
                  <a:gd name="T53" fmla="*/ 15 h 100"/>
                  <a:gd name="T54" fmla="*/ 89 w 100"/>
                  <a:gd name="T55" fmla="*/ 18 h 100"/>
                  <a:gd name="T56" fmla="*/ 85 w 100"/>
                  <a:gd name="T57" fmla="*/ 22 h 100"/>
                  <a:gd name="T58" fmla="*/ 82 w 100"/>
                  <a:gd name="T59" fmla="*/ 18 h 100"/>
                  <a:gd name="T60" fmla="*/ 15 w 100"/>
                  <a:gd name="T61" fmla="*/ 53 h 100"/>
                  <a:gd name="T62" fmla="*/ 15 w 100"/>
                  <a:gd name="T63" fmla="*/ 48 h 100"/>
                  <a:gd name="T64" fmla="*/ 52 w 100"/>
                  <a:gd name="T65" fmla="*/ 48 h 100"/>
                  <a:gd name="T66" fmla="*/ 52 w 100"/>
                  <a:gd name="T67" fmla="*/ 53 h 100"/>
                  <a:gd name="T68" fmla="*/ 15 w 100"/>
                  <a:gd name="T69" fmla="*/ 53 h 100"/>
                  <a:gd name="T70" fmla="*/ 82 w 100"/>
                  <a:gd name="T71" fmla="*/ 50 h 100"/>
                  <a:gd name="T72" fmla="*/ 85 w 100"/>
                  <a:gd name="T73" fmla="*/ 47 h 100"/>
                  <a:gd name="T74" fmla="*/ 89 w 100"/>
                  <a:gd name="T75" fmla="*/ 50 h 100"/>
                  <a:gd name="T76" fmla="*/ 85 w 100"/>
                  <a:gd name="T77" fmla="*/ 54 h 100"/>
                  <a:gd name="T78" fmla="*/ 82 w 100"/>
                  <a:gd name="T79" fmla="*/ 50 h 100"/>
                  <a:gd name="T80" fmla="*/ 15 w 100"/>
                  <a:gd name="T81" fmla="*/ 80 h 100"/>
                  <a:gd name="T82" fmla="*/ 52 w 100"/>
                  <a:gd name="T83" fmla="*/ 80 h 100"/>
                  <a:gd name="T84" fmla="*/ 52 w 100"/>
                  <a:gd name="T85" fmla="*/ 85 h 100"/>
                  <a:gd name="T86" fmla="*/ 15 w 100"/>
                  <a:gd name="T87" fmla="*/ 85 h 100"/>
                  <a:gd name="T88" fmla="*/ 15 w 100"/>
                  <a:gd name="T89" fmla="*/ 80 h 100"/>
                  <a:gd name="T90" fmla="*/ 89 w 100"/>
                  <a:gd name="T91" fmla="*/ 82 h 100"/>
                  <a:gd name="T92" fmla="*/ 85 w 100"/>
                  <a:gd name="T93" fmla="*/ 86 h 100"/>
                  <a:gd name="T94" fmla="*/ 82 w 100"/>
                  <a:gd name="T95" fmla="*/ 82 h 100"/>
                  <a:gd name="T96" fmla="*/ 85 w 100"/>
                  <a:gd name="T97" fmla="*/ 79 h 100"/>
                  <a:gd name="T98" fmla="*/ 89 w 100"/>
                  <a:gd name="T99" fmla="*/ 8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0" h="100">
                    <a:moveTo>
                      <a:pt x="0" y="0"/>
                    </a:moveTo>
                    <a:cubicBezTo>
                      <a:pt x="0" y="100"/>
                      <a:pt x="0" y="100"/>
                      <a:pt x="0" y="100"/>
                    </a:cubicBezTo>
                    <a:cubicBezTo>
                      <a:pt x="100" y="100"/>
                      <a:pt x="100" y="100"/>
                      <a:pt x="100" y="100"/>
                    </a:cubicBezTo>
                    <a:cubicBezTo>
                      <a:pt x="100" y="0"/>
                      <a:pt x="100" y="0"/>
                      <a:pt x="100" y="0"/>
                    </a:cubicBezTo>
                    <a:lnTo>
                      <a:pt x="0" y="0"/>
                    </a:lnTo>
                    <a:close/>
                    <a:moveTo>
                      <a:pt x="96" y="5"/>
                    </a:moveTo>
                    <a:cubicBezTo>
                      <a:pt x="96" y="32"/>
                      <a:pt x="96" y="32"/>
                      <a:pt x="96" y="32"/>
                    </a:cubicBezTo>
                    <a:cubicBezTo>
                      <a:pt x="4" y="32"/>
                      <a:pt x="4" y="32"/>
                      <a:pt x="4" y="32"/>
                    </a:cubicBezTo>
                    <a:cubicBezTo>
                      <a:pt x="4" y="5"/>
                      <a:pt x="4" y="5"/>
                      <a:pt x="4" y="5"/>
                    </a:cubicBezTo>
                    <a:lnTo>
                      <a:pt x="96" y="5"/>
                    </a:lnTo>
                    <a:close/>
                    <a:moveTo>
                      <a:pt x="96" y="36"/>
                    </a:moveTo>
                    <a:cubicBezTo>
                      <a:pt x="96" y="64"/>
                      <a:pt x="96" y="64"/>
                      <a:pt x="96" y="64"/>
                    </a:cubicBezTo>
                    <a:cubicBezTo>
                      <a:pt x="4" y="64"/>
                      <a:pt x="4" y="64"/>
                      <a:pt x="4" y="64"/>
                    </a:cubicBezTo>
                    <a:cubicBezTo>
                      <a:pt x="4" y="36"/>
                      <a:pt x="4" y="36"/>
                      <a:pt x="4" y="36"/>
                    </a:cubicBezTo>
                    <a:lnTo>
                      <a:pt x="96" y="36"/>
                    </a:lnTo>
                    <a:close/>
                    <a:moveTo>
                      <a:pt x="4" y="96"/>
                    </a:moveTo>
                    <a:cubicBezTo>
                      <a:pt x="4" y="68"/>
                      <a:pt x="4" y="68"/>
                      <a:pt x="4" y="68"/>
                    </a:cubicBezTo>
                    <a:cubicBezTo>
                      <a:pt x="96" y="68"/>
                      <a:pt x="96" y="68"/>
                      <a:pt x="96" y="68"/>
                    </a:cubicBezTo>
                    <a:cubicBezTo>
                      <a:pt x="96" y="96"/>
                      <a:pt x="96" y="96"/>
                      <a:pt x="96" y="96"/>
                    </a:cubicBezTo>
                    <a:lnTo>
                      <a:pt x="4" y="96"/>
                    </a:lnTo>
                    <a:close/>
                    <a:moveTo>
                      <a:pt x="52" y="21"/>
                    </a:moveTo>
                    <a:cubicBezTo>
                      <a:pt x="15" y="21"/>
                      <a:pt x="15" y="21"/>
                      <a:pt x="15" y="21"/>
                    </a:cubicBezTo>
                    <a:cubicBezTo>
                      <a:pt x="15" y="16"/>
                      <a:pt x="15" y="16"/>
                      <a:pt x="15" y="16"/>
                    </a:cubicBezTo>
                    <a:cubicBezTo>
                      <a:pt x="52" y="16"/>
                      <a:pt x="52" y="16"/>
                      <a:pt x="52" y="16"/>
                    </a:cubicBezTo>
                    <a:lnTo>
                      <a:pt x="52" y="21"/>
                    </a:lnTo>
                    <a:close/>
                    <a:moveTo>
                      <a:pt x="82" y="18"/>
                    </a:moveTo>
                    <a:cubicBezTo>
                      <a:pt x="82" y="16"/>
                      <a:pt x="83" y="15"/>
                      <a:pt x="85" y="15"/>
                    </a:cubicBezTo>
                    <a:cubicBezTo>
                      <a:pt x="87" y="15"/>
                      <a:pt x="89" y="16"/>
                      <a:pt x="89" y="18"/>
                    </a:cubicBezTo>
                    <a:cubicBezTo>
                      <a:pt x="89" y="20"/>
                      <a:pt x="87" y="22"/>
                      <a:pt x="85" y="22"/>
                    </a:cubicBezTo>
                    <a:cubicBezTo>
                      <a:pt x="83" y="22"/>
                      <a:pt x="82" y="20"/>
                      <a:pt x="82" y="18"/>
                    </a:cubicBezTo>
                    <a:close/>
                    <a:moveTo>
                      <a:pt x="15" y="53"/>
                    </a:moveTo>
                    <a:cubicBezTo>
                      <a:pt x="15" y="48"/>
                      <a:pt x="15" y="48"/>
                      <a:pt x="15" y="48"/>
                    </a:cubicBezTo>
                    <a:cubicBezTo>
                      <a:pt x="52" y="48"/>
                      <a:pt x="52" y="48"/>
                      <a:pt x="52" y="48"/>
                    </a:cubicBezTo>
                    <a:cubicBezTo>
                      <a:pt x="52" y="53"/>
                      <a:pt x="52" y="53"/>
                      <a:pt x="52" y="53"/>
                    </a:cubicBezTo>
                    <a:lnTo>
                      <a:pt x="15" y="53"/>
                    </a:lnTo>
                    <a:close/>
                    <a:moveTo>
                      <a:pt x="82" y="50"/>
                    </a:moveTo>
                    <a:cubicBezTo>
                      <a:pt x="82" y="48"/>
                      <a:pt x="83" y="47"/>
                      <a:pt x="85" y="47"/>
                    </a:cubicBezTo>
                    <a:cubicBezTo>
                      <a:pt x="87" y="47"/>
                      <a:pt x="89" y="48"/>
                      <a:pt x="89" y="50"/>
                    </a:cubicBezTo>
                    <a:cubicBezTo>
                      <a:pt x="89" y="52"/>
                      <a:pt x="87" y="54"/>
                      <a:pt x="85" y="54"/>
                    </a:cubicBezTo>
                    <a:cubicBezTo>
                      <a:pt x="83" y="54"/>
                      <a:pt x="82" y="52"/>
                      <a:pt x="82" y="50"/>
                    </a:cubicBezTo>
                    <a:close/>
                    <a:moveTo>
                      <a:pt x="15" y="80"/>
                    </a:moveTo>
                    <a:cubicBezTo>
                      <a:pt x="52" y="80"/>
                      <a:pt x="52" y="80"/>
                      <a:pt x="52" y="80"/>
                    </a:cubicBezTo>
                    <a:cubicBezTo>
                      <a:pt x="52" y="85"/>
                      <a:pt x="52" y="85"/>
                      <a:pt x="52" y="85"/>
                    </a:cubicBezTo>
                    <a:cubicBezTo>
                      <a:pt x="15" y="85"/>
                      <a:pt x="15" y="85"/>
                      <a:pt x="15" y="85"/>
                    </a:cubicBezTo>
                    <a:lnTo>
                      <a:pt x="15" y="80"/>
                    </a:lnTo>
                    <a:close/>
                    <a:moveTo>
                      <a:pt x="89" y="82"/>
                    </a:moveTo>
                    <a:cubicBezTo>
                      <a:pt x="89" y="84"/>
                      <a:pt x="87" y="86"/>
                      <a:pt x="85" y="86"/>
                    </a:cubicBezTo>
                    <a:cubicBezTo>
                      <a:pt x="83" y="86"/>
                      <a:pt x="82" y="84"/>
                      <a:pt x="82" y="82"/>
                    </a:cubicBezTo>
                    <a:cubicBezTo>
                      <a:pt x="82" y="80"/>
                      <a:pt x="83" y="79"/>
                      <a:pt x="85" y="79"/>
                    </a:cubicBezTo>
                    <a:cubicBezTo>
                      <a:pt x="87" y="79"/>
                      <a:pt x="89" y="80"/>
                      <a:pt x="89" y="82"/>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2" name="Freeform 374"/>
              <p:cNvSpPr>
                <a:spLocks/>
              </p:cNvSpPr>
              <p:nvPr userDrawn="1"/>
            </p:nvSpPr>
            <p:spPr bwMode="auto">
              <a:xfrm>
                <a:off x="1958" y="952"/>
                <a:ext cx="149" cy="45"/>
              </a:xfrm>
              <a:custGeom>
                <a:avLst/>
                <a:gdLst>
                  <a:gd name="T0" fmla="*/ 0 w 88"/>
                  <a:gd name="T1" fmla="*/ 9 h 27"/>
                  <a:gd name="T2" fmla="*/ 0 w 88"/>
                  <a:gd name="T3" fmla="*/ 27 h 27"/>
                  <a:gd name="T4" fmla="*/ 88 w 88"/>
                  <a:gd name="T5" fmla="*/ 27 h 27"/>
                  <a:gd name="T6" fmla="*/ 88 w 88"/>
                  <a:gd name="T7" fmla="*/ 9 h 27"/>
                  <a:gd name="T8" fmla="*/ 0 w 88"/>
                  <a:gd name="T9" fmla="*/ 9 h 27"/>
                </a:gdLst>
                <a:ahLst/>
                <a:cxnLst>
                  <a:cxn ang="0">
                    <a:pos x="T0" y="T1"/>
                  </a:cxn>
                  <a:cxn ang="0">
                    <a:pos x="T2" y="T3"/>
                  </a:cxn>
                  <a:cxn ang="0">
                    <a:pos x="T4" y="T5"/>
                  </a:cxn>
                  <a:cxn ang="0">
                    <a:pos x="T6" y="T7"/>
                  </a:cxn>
                  <a:cxn ang="0">
                    <a:pos x="T8" y="T9"/>
                  </a:cxn>
                </a:cxnLst>
                <a:rect l="0" t="0" r="r" b="b"/>
                <a:pathLst>
                  <a:path w="88" h="27">
                    <a:moveTo>
                      <a:pt x="0" y="9"/>
                    </a:moveTo>
                    <a:cubicBezTo>
                      <a:pt x="0" y="27"/>
                      <a:pt x="0" y="27"/>
                      <a:pt x="0" y="27"/>
                    </a:cubicBezTo>
                    <a:cubicBezTo>
                      <a:pt x="88" y="27"/>
                      <a:pt x="88" y="27"/>
                      <a:pt x="88" y="27"/>
                    </a:cubicBezTo>
                    <a:cubicBezTo>
                      <a:pt x="88" y="9"/>
                      <a:pt x="88" y="9"/>
                      <a:pt x="88" y="9"/>
                    </a:cubicBezTo>
                    <a:cubicBezTo>
                      <a:pt x="55" y="0"/>
                      <a:pt x="29" y="0"/>
                      <a:pt x="0" y="9"/>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3" name="Rectangle 375"/>
              <p:cNvSpPr>
                <a:spLocks noChangeArrowheads="1"/>
              </p:cNvSpPr>
              <p:nvPr userDrawn="1"/>
            </p:nvSpPr>
            <p:spPr bwMode="auto">
              <a:xfrm>
                <a:off x="1958" y="1011"/>
                <a:ext cx="149" cy="32"/>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4" name="Freeform 376"/>
              <p:cNvSpPr>
                <a:spLocks/>
              </p:cNvSpPr>
              <p:nvPr userDrawn="1"/>
            </p:nvSpPr>
            <p:spPr bwMode="auto">
              <a:xfrm>
                <a:off x="1958" y="1057"/>
                <a:ext cx="149" cy="45"/>
              </a:xfrm>
              <a:custGeom>
                <a:avLst/>
                <a:gdLst>
                  <a:gd name="T0" fmla="*/ 0 w 88"/>
                  <a:gd name="T1" fmla="*/ 18 h 27"/>
                  <a:gd name="T2" fmla="*/ 88 w 88"/>
                  <a:gd name="T3" fmla="*/ 18 h 27"/>
                  <a:gd name="T4" fmla="*/ 88 w 88"/>
                  <a:gd name="T5" fmla="*/ 0 h 27"/>
                  <a:gd name="T6" fmla="*/ 0 w 88"/>
                  <a:gd name="T7" fmla="*/ 0 h 27"/>
                  <a:gd name="T8" fmla="*/ 0 w 88"/>
                  <a:gd name="T9" fmla="*/ 18 h 27"/>
                </a:gdLst>
                <a:ahLst/>
                <a:cxnLst>
                  <a:cxn ang="0">
                    <a:pos x="T0" y="T1"/>
                  </a:cxn>
                  <a:cxn ang="0">
                    <a:pos x="T2" y="T3"/>
                  </a:cxn>
                  <a:cxn ang="0">
                    <a:pos x="T4" y="T5"/>
                  </a:cxn>
                  <a:cxn ang="0">
                    <a:pos x="T6" y="T7"/>
                  </a:cxn>
                  <a:cxn ang="0">
                    <a:pos x="T8" y="T9"/>
                  </a:cxn>
                </a:cxnLst>
                <a:rect l="0" t="0" r="r" b="b"/>
                <a:pathLst>
                  <a:path w="88" h="27">
                    <a:moveTo>
                      <a:pt x="0" y="18"/>
                    </a:moveTo>
                    <a:cubicBezTo>
                      <a:pt x="33" y="27"/>
                      <a:pt x="58" y="27"/>
                      <a:pt x="88" y="18"/>
                    </a:cubicBezTo>
                    <a:cubicBezTo>
                      <a:pt x="88" y="0"/>
                      <a:pt x="88" y="0"/>
                      <a:pt x="88" y="0"/>
                    </a:cubicBezTo>
                    <a:cubicBezTo>
                      <a:pt x="0" y="0"/>
                      <a:pt x="0" y="0"/>
                      <a:pt x="0" y="0"/>
                    </a:cubicBezTo>
                    <a:lnTo>
                      <a:pt x="0" y="18"/>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5" name="Freeform 377"/>
              <p:cNvSpPr>
                <a:spLocks noEditPoints="1"/>
              </p:cNvSpPr>
              <p:nvPr userDrawn="1"/>
            </p:nvSpPr>
            <p:spPr bwMode="auto">
              <a:xfrm>
                <a:off x="2370" y="729"/>
                <a:ext cx="169" cy="169"/>
              </a:xfrm>
              <a:custGeom>
                <a:avLst/>
                <a:gdLst>
                  <a:gd name="T0" fmla="*/ 117 w 169"/>
                  <a:gd name="T1" fmla="*/ 76 h 169"/>
                  <a:gd name="T2" fmla="*/ 53 w 169"/>
                  <a:gd name="T3" fmla="*/ 76 h 169"/>
                  <a:gd name="T4" fmla="*/ 53 w 169"/>
                  <a:gd name="T5" fmla="*/ 69 h 169"/>
                  <a:gd name="T6" fmla="*/ 117 w 169"/>
                  <a:gd name="T7" fmla="*/ 69 h 169"/>
                  <a:gd name="T8" fmla="*/ 117 w 169"/>
                  <a:gd name="T9" fmla="*/ 76 h 169"/>
                  <a:gd name="T10" fmla="*/ 117 w 169"/>
                  <a:gd name="T11" fmla="*/ 96 h 169"/>
                  <a:gd name="T12" fmla="*/ 53 w 169"/>
                  <a:gd name="T13" fmla="*/ 96 h 169"/>
                  <a:gd name="T14" fmla="*/ 53 w 169"/>
                  <a:gd name="T15" fmla="*/ 104 h 169"/>
                  <a:gd name="T16" fmla="*/ 117 w 169"/>
                  <a:gd name="T17" fmla="*/ 104 h 169"/>
                  <a:gd name="T18" fmla="*/ 117 w 169"/>
                  <a:gd name="T19" fmla="*/ 96 h 169"/>
                  <a:gd name="T20" fmla="*/ 117 w 169"/>
                  <a:gd name="T21" fmla="*/ 39 h 169"/>
                  <a:gd name="T22" fmla="*/ 53 w 169"/>
                  <a:gd name="T23" fmla="*/ 39 h 169"/>
                  <a:gd name="T24" fmla="*/ 53 w 169"/>
                  <a:gd name="T25" fmla="*/ 47 h 169"/>
                  <a:gd name="T26" fmla="*/ 117 w 169"/>
                  <a:gd name="T27" fmla="*/ 47 h 169"/>
                  <a:gd name="T28" fmla="*/ 117 w 169"/>
                  <a:gd name="T29" fmla="*/ 39 h 169"/>
                  <a:gd name="T30" fmla="*/ 117 w 169"/>
                  <a:gd name="T31" fmla="*/ 126 h 169"/>
                  <a:gd name="T32" fmla="*/ 53 w 169"/>
                  <a:gd name="T33" fmla="*/ 126 h 169"/>
                  <a:gd name="T34" fmla="*/ 53 w 169"/>
                  <a:gd name="T35" fmla="*/ 133 h 169"/>
                  <a:gd name="T36" fmla="*/ 117 w 169"/>
                  <a:gd name="T37" fmla="*/ 133 h 169"/>
                  <a:gd name="T38" fmla="*/ 117 w 169"/>
                  <a:gd name="T39" fmla="*/ 126 h 169"/>
                  <a:gd name="T40" fmla="*/ 169 w 169"/>
                  <a:gd name="T41" fmla="*/ 169 h 169"/>
                  <a:gd name="T42" fmla="*/ 0 w 169"/>
                  <a:gd name="T43" fmla="*/ 169 h 169"/>
                  <a:gd name="T44" fmla="*/ 0 w 169"/>
                  <a:gd name="T45" fmla="*/ 0 h 169"/>
                  <a:gd name="T46" fmla="*/ 169 w 169"/>
                  <a:gd name="T47" fmla="*/ 0 h 169"/>
                  <a:gd name="T48" fmla="*/ 169 w 169"/>
                  <a:gd name="T49" fmla="*/ 169 h 169"/>
                  <a:gd name="T50" fmla="*/ 162 w 169"/>
                  <a:gd name="T51" fmla="*/ 8 h 169"/>
                  <a:gd name="T52" fmla="*/ 9 w 169"/>
                  <a:gd name="T53" fmla="*/ 8 h 169"/>
                  <a:gd name="T54" fmla="*/ 9 w 169"/>
                  <a:gd name="T55" fmla="*/ 162 h 169"/>
                  <a:gd name="T56" fmla="*/ 162 w 169"/>
                  <a:gd name="T57" fmla="*/ 162 h 169"/>
                  <a:gd name="T58" fmla="*/ 162 w 169"/>
                  <a:gd name="T59" fmla="*/ 8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9" h="169">
                    <a:moveTo>
                      <a:pt x="117" y="76"/>
                    </a:moveTo>
                    <a:lnTo>
                      <a:pt x="53" y="76"/>
                    </a:lnTo>
                    <a:lnTo>
                      <a:pt x="53" y="69"/>
                    </a:lnTo>
                    <a:lnTo>
                      <a:pt x="117" y="69"/>
                    </a:lnTo>
                    <a:lnTo>
                      <a:pt x="117" y="76"/>
                    </a:lnTo>
                    <a:close/>
                    <a:moveTo>
                      <a:pt x="117" y="96"/>
                    </a:moveTo>
                    <a:lnTo>
                      <a:pt x="53" y="96"/>
                    </a:lnTo>
                    <a:lnTo>
                      <a:pt x="53" y="104"/>
                    </a:lnTo>
                    <a:lnTo>
                      <a:pt x="117" y="104"/>
                    </a:lnTo>
                    <a:lnTo>
                      <a:pt x="117" y="96"/>
                    </a:lnTo>
                    <a:close/>
                    <a:moveTo>
                      <a:pt x="117" y="39"/>
                    </a:moveTo>
                    <a:lnTo>
                      <a:pt x="53" y="39"/>
                    </a:lnTo>
                    <a:lnTo>
                      <a:pt x="53" y="47"/>
                    </a:lnTo>
                    <a:lnTo>
                      <a:pt x="117" y="47"/>
                    </a:lnTo>
                    <a:lnTo>
                      <a:pt x="117" y="39"/>
                    </a:lnTo>
                    <a:close/>
                    <a:moveTo>
                      <a:pt x="117" y="126"/>
                    </a:moveTo>
                    <a:lnTo>
                      <a:pt x="53" y="126"/>
                    </a:lnTo>
                    <a:lnTo>
                      <a:pt x="53" y="133"/>
                    </a:lnTo>
                    <a:lnTo>
                      <a:pt x="117" y="133"/>
                    </a:lnTo>
                    <a:lnTo>
                      <a:pt x="117" y="126"/>
                    </a:lnTo>
                    <a:close/>
                    <a:moveTo>
                      <a:pt x="169" y="169"/>
                    </a:moveTo>
                    <a:lnTo>
                      <a:pt x="0" y="169"/>
                    </a:lnTo>
                    <a:lnTo>
                      <a:pt x="0" y="0"/>
                    </a:lnTo>
                    <a:lnTo>
                      <a:pt x="169" y="0"/>
                    </a:lnTo>
                    <a:lnTo>
                      <a:pt x="169" y="169"/>
                    </a:lnTo>
                    <a:close/>
                    <a:moveTo>
                      <a:pt x="162" y="8"/>
                    </a:moveTo>
                    <a:lnTo>
                      <a:pt x="9" y="8"/>
                    </a:lnTo>
                    <a:lnTo>
                      <a:pt x="9" y="162"/>
                    </a:lnTo>
                    <a:lnTo>
                      <a:pt x="162" y="162"/>
                    </a:lnTo>
                    <a:lnTo>
                      <a:pt x="162" y="8"/>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6" name="Freeform 378"/>
              <p:cNvSpPr>
                <a:spLocks noEditPoints="1"/>
              </p:cNvSpPr>
              <p:nvPr userDrawn="1"/>
            </p:nvSpPr>
            <p:spPr bwMode="auto">
              <a:xfrm>
                <a:off x="2990" y="713"/>
                <a:ext cx="113" cy="164"/>
              </a:xfrm>
              <a:custGeom>
                <a:avLst/>
                <a:gdLst>
                  <a:gd name="T0" fmla="*/ 57 w 67"/>
                  <a:gd name="T1" fmla="*/ 0 h 97"/>
                  <a:gd name="T2" fmla="*/ 10 w 67"/>
                  <a:gd name="T3" fmla="*/ 0 h 97"/>
                  <a:gd name="T4" fmla="*/ 0 w 67"/>
                  <a:gd name="T5" fmla="*/ 10 h 97"/>
                  <a:gd name="T6" fmla="*/ 0 w 67"/>
                  <a:gd name="T7" fmla="*/ 87 h 97"/>
                  <a:gd name="T8" fmla="*/ 10 w 67"/>
                  <a:gd name="T9" fmla="*/ 97 h 97"/>
                  <a:gd name="T10" fmla="*/ 57 w 67"/>
                  <a:gd name="T11" fmla="*/ 97 h 97"/>
                  <a:gd name="T12" fmla="*/ 67 w 67"/>
                  <a:gd name="T13" fmla="*/ 87 h 97"/>
                  <a:gd name="T14" fmla="*/ 67 w 67"/>
                  <a:gd name="T15" fmla="*/ 10 h 97"/>
                  <a:gd name="T16" fmla="*/ 57 w 67"/>
                  <a:gd name="T17" fmla="*/ 0 h 97"/>
                  <a:gd name="T18" fmla="*/ 63 w 67"/>
                  <a:gd name="T19" fmla="*/ 87 h 97"/>
                  <a:gd name="T20" fmla="*/ 57 w 67"/>
                  <a:gd name="T21" fmla="*/ 92 h 97"/>
                  <a:gd name="T22" fmla="*/ 10 w 67"/>
                  <a:gd name="T23" fmla="*/ 92 h 97"/>
                  <a:gd name="T24" fmla="*/ 5 w 67"/>
                  <a:gd name="T25" fmla="*/ 87 h 97"/>
                  <a:gd name="T26" fmla="*/ 5 w 67"/>
                  <a:gd name="T27" fmla="*/ 76 h 97"/>
                  <a:gd name="T28" fmla="*/ 63 w 67"/>
                  <a:gd name="T29" fmla="*/ 76 h 97"/>
                  <a:gd name="T30" fmla="*/ 63 w 67"/>
                  <a:gd name="T31" fmla="*/ 87 h 97"/>
                  <a:gd name="T32" fmla="*/ 63 w 67"/>
                  <a:gd name="T33" fmla="*/ 20 h 97"/>
                  <a:gd name="T34" fmla="*/ 5 w 67"/>
                  <a:gd name="T35" fmla="*/ 20 h 97"/>
                  <a:gd name="T36" fmla="*/ 5 w 67"/>
                  <a:gd name="T37" fmla="*/ 10 h 97"/>
                  <a:gd name="T38" fmla="*/ 10 w 67"/>
                  <a:gd name="T39" fmla="*/ 4 h 97"/>
                  <a:gd name="T40" fmla="*/ 57 w 67"/>
                  <a:gd name="T41" fmla="*/ 4 h 97"/>
                  <a:gd name="T42" fmla="*/ 63 w 67"/>
                  <a:gd name="T43" fmla="*/ 10 h 97"/>
                  <a:gd name="T44" fmla="*/ 63 w 67"/>
                  <a:gd name="T45" fmla="*/ 20 h 97"/>
                  <a:gd name="T46" fmla="*/ 29 w 67"/>
                  <a:gd name="T47" fmla="*/ 84 h 97"/>
                  <a:gd name="T48" fmla="*/ 34 w 67"/>
                  <a:gd name="T49" fmla="*/ 80 h 97"/>
                  <a:gd name="T50" fmla="*/ 38 w 67"/>
                  <a:gd name="T51" fmla="*/ 84 h 97"/>
                  <a:gd name="T52" fmla="*/ 34 w 67"/>
                  <a:gd name="T53" fmla="*/ 89 h 97"/>
                  <a:gd name="T54" fmla="*/ 29 w 67"/>
                  <a:gd name="T55" fmla="*/ 84 h 97"/>
                  <a:gd name="T56" fmla="*/ 26 w 67"/>
                  <a:gd name="T57" fmla="*/ 10 h 97"/>
                  <a:gd name="T58" fmla="*/ 41 w 67"/>
                  <a:gd name="T59" fmla="*/ 10 h 97"/>
                  <a:gd name="T60" fmla="*/ 41 w 67"/>
                  <a:gd name="T61" fmla="*/ 14 h 97"/>
                  <a:gd name="T62" fmla="*/ 26 w 67"/>
                  <a:gd name="T63" fmla="*/ 14 h 97"/>
                  <a:gd name="T64" fmla="*/ 26 w 67"/>
                  <a:gd name="T65" fmla="*/ 1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97">
                    <a:moveTo>
                      <a:pt x="57" y="0"/>
                    </a:moveTo>
                    <a:cubicBezTo>
                      <a:pt x="10" y="0"/>
                      <a:pt x="10" y="0"/>
                      <a:pt x="10" y="0"/>
                    </a:cubicBezTo>
                    <a:cubicBezTo>
                      <a:pt x="5" y="0"/>
                      <a:pt x="0" y="4"/>
                      <a:pt x="0" y="10"/>
                    </a:cubicBezTo>
                    <a:cubicBezTo>
                      <a:pt x="0" y="87"/>
                      <a:pt x="0" y="87"/>
                      <a:pt x="0" y="87"/>
                    </a:cubicBezTo>
                    <a:cubicBezTo>
                      <a:pt x="0" y="92"/>
                      <a:pt x="5" y="97"/>
                      <a:pt x="10" y="97"/>
                    </a:cubicBezTo>
                    <a:cubicBezTo>
                      <a:pt x="57" y="97"/>
                      <a:pt x="57" y="97"/>
                      <a:pt x="57" y="97"/>
                    </a:cubicBezTo>
                    <a:cubicBezTo>
                      <a:pt x="63" y="97"/>
                      <a:pt x="67" y="92"/>
                      <a:pt x="67" y="87"/>
                    </a:cubicBezTo>
                    <a:cubicBezTo>
                      <a:pt x="67" y="10"/>
                      <a:pt x="67" y="10"/>
                      <a:pt x="67" y="10"/>
                    </a:cubicBezTo>
                    <a:cubicBezTo>
                      <a:pt x="67" y="4"/>
                      <a:pt x="63" y="0"/>
                      <a:pt x="57" y="0"/>
                    </a:cubicBezTo>
                    <a:close/>
                    <a:moveTo>
                      <a:pt x="63" y="87"/>
                    </a:moveTo>
                    <a:cubicBezTo>
                      <a:pt x="63" y="90"/>
                      <a:pt x="60" y="92"/>
                      <a:pt x="57" y="92"/>
                    </a:cubicBezTo>
                    <a:cubicBezTo>
                      <a:pt x="10" y="92"/>
                      <a:pt x="10" y="92"/>
                      <a:pt x="10" y="92"/>
                    </a:cubicBezTo>
                    <a:cubicBezTo>
                      <a:pt x="7" y="92"/>
                      <a:pt x="5" y="90"/>
                      <a:pt x="5" y="87"/>
                    </a:cubicBezTo>
                    <a:cubicBezTo>
                      <a:pt x="5" y="76"/>
                      <a:pt x="5" y="76"/>
                      <a:pt x="5" y="76"/>
                    </a:cubicBezTo>
                    <a:cubicBezTo>
                      <a:pt x="63" y="76"/>
                      <a:pt x="63" y="76"/>
                      <a:pt x="63" y="76"/>
                    </a:cubicBezTo>
                    <a:lnTo>
                      <a:pt x="63" y="87"/>
                    </a:lnTo>
                    <a:close/>
                    <a:moveTo>
                      <a:pt x="63" y="20"/>
                    </a:moveTo>
                    <a:cubicBezTo>
                      <a:pt x="5" y="20"/>
                      <a:pt x="5" y="20"/>
                      <a:pt x="5" y="20"/>
                    </a:cubicBezTo>
                    <a:cubicBezTo>
                      <a:pt x="5" y="10"/>
                      <a:pt x="5" y="10"/>
                      <a:pt x="5" y="10"/>
                    </a:cubicBezTo>
                    <a:cubicBezTo>
                      <a:pt x="5" y="7"/>
                      <a:pt x="7" y="4"/>
                      <a:pt x="10" y="4"/>
                    </a:cubicBezTo>
                    <a:cubicBezTo>
                      <a:pt x="57" y="4"/>
                      <a:pt x="57" y="4"/>
                      <a:pt x="57" y="4"/>
                    </a:cubicBezTo>
                    <a:cubicBezTo>
                      <a:pt x="60" y="4"/>
                      <a:pt x="63" y="7"/>
                      <a:pt x="63" y="10"/>
                    </a:cubicBezTo>
                    <a:lnTo>
                      <a:pt x="63" y="20"/>
                    </a:lnTo>
                    <a:close/>
                    <a:moveTo>
                      <a:pt x="29" y="84"/>
                    </a:moveTo>
                    <a:cubicBezTo>
                      <a:pt x="29" y="82"/>
                      <a:pt x="31" y="80"/>
                      <a:pt x="34" y="80"/>
                    </a:cubicBezTo>
                    <a:cubicBezTo>
                      <a:pt x="36" y="80"/>
                      <a:pt x="38" y="82"/>
                      <a:pt x="38" y="84"/>
                    </a:cubicBezTo>
                    <a:cubicBezTo>
                      <a:pt x="38" y="87"/>
                      <a:pt x="36" y="89"/>
                      <a:pt x="34" y="89"/>
                    </a:cubicBezTo>
                    <a:cubicBezTo>
                      <a:pt x="31" y="89"/>
                      <a:pt x="29" y="87"/>
                      <a:pt x="29" y="84"/>
                    </a:cubicBezTo>
                    <a:close/>
                    <a:moveTo>
                      <a:pt x="26" y="10"/>
                    </a:moveTo>
                    <a:cubicBezTo>
                      <a:pt x="41" y="10"/>
                      <a:pt x="41" y="10"/>
                      <a:pt x="41" y="10"/>
                    </a:cubicBezTo>
                    <a:cubicBezTo>
                      <a:pt x="41" y="14"/>
                      <a:pt x="41" y="14"/>
                      <a:pt x="41" y="14"/>
                    </a:cubicBezTo>
                    <a:cubicBezTo>
                      <a:pt x="26" y="14"/>
                      <a:pt x="26" y="14"/>
                      <a:pt x="26" y="14"/>
                    </a:cubicBezTo>
                    <a:lnTo>
                      <a:pt x="26" y="10"/>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7" name="Freeform 379"/>
              <p:cNvSpPr>
                <a:spLocks noEditPoints="1"/>
              </p:cNvSpPr>
              <p:nvPr userDrawn="1"/>
            </p:nvSpPr>
            <p:spPr bwMode="auto">
              <a:xfrm>
                <a:off x="791" y="3109"/>
                <a:ext cx="113" cy="164"/>
              </a:xfrm>
              <a:custGeom>
                <a:avLst/>
                <a:gdLst>
                  <a:gd name="T0" fmla="*/ 57 w 67"/>
                  <a:gd name="T1" fmla="*/ 0 h 97"/>
                  <a:gd name="T2" fmla="*/ 10 w 67"/>
                  <a:gd name="T3" fmla="*/ 0 h 97"/>
                  <a:gd name="T4" fmla="*/ 0 w 67"/>
                  <a:gd name="T5" fmla="*/ 10 h 97"/>
                  <a:gd name="T6" fmla="*/ 0 w 67"/>
                  <a:gd name="T7" fmla="*/ 87 h 97"/>
                  <a:gd name="T8" fmla="*/ 10 w 67"/>
                  <a:gd name="T9" fmla="*/ 97 h 97"/>
                  <a:gd name="T10" fmla="*/ 57 w 67"/>
                  <a:gd name="T11" fmla="*/ 97 h 97"/>
                  <a:gd name="T12" fmla="*/ 67 w 67"/>
                  <a:gd name="T13" fmla="*/ 87 h 97"/>
                  <a:gd name="T14" fmla="*/ 67 w 67"/>
                  <a:gd name="T15" fmla="*/ 10 h 97"/>
                  <a:gd name="T16" fmla="*/ 57 w 67"/>
                  <a:gd name="T17" fmla="*/ 0 h 97"/>
                  <a:gd name="T18" fmla="*/ 63 w 67"/>
                  <a:gd name="T19" fmla="*/ 87 h 97"/>
                  <a:gd name="T20" fmla="*/ 57 w 67"/>
                  <a:gd name="T21" fmla="*/ 93 h 97"/>
                  <a:gd name="T22" fmla="*/ 10 w 67"/>
                  <a:gd name="T23" fmla="*/ 93 h 97"/>
                  <a:gd name="T24" fmla="*/ 4 w 67"/>
                  <a:gd name="T25" fmla="*/ 87 h 97"/>
                  <a:gd name="T26" fmla="*/ 4 w 67"/>
                  <a:gd name="T27" fmla="*/ 76 h 97"/>
                  <a:gd name="T28" fmla="*/ 63 w 67"/>
                  <a:gd name="T29" fmla="*/ 76 h 97"/>
                  <a:gd name="T30" fmla="*/ 63 w 67"/>
                  <a:gd name="T31" fmla="*/ 87 h 97"/>
                  <a:gd name="T32" fmla="*/ 63 w 67"/>
                  <a:gd name="T33" fmla="*/ 20 h 97"/>
                  <a:gd name="T34" fmla="*/ 4 w 67"/>
                  <a:gd name="T35" fmla="*/ 20 h 97"/>
                  <a:gd name="T36" fmla="*/ 4 w 67"/>
                  <a:gd name="T37" fmla="*/ 10 h 97"/>
                  <a:gd name="T38" fmla="*/ 10 w 67"/>
                  <a:gd name="T39" fmla="*/ 4 h 97"/>
                  <a:gd name="T40" fmla="*/ 57 w 67"/>
                  <a:gd name="T41" fmla="*/ 4 h 97"/>
                  <a:gd name="T42" fmla="*/ 63 w 67"/>
                  <a:gd name="T43" fmla="*/ 10 h 97"/>
                  <a:gd name="T44" fmla="*/ 63 w 67"/>
                  <a:gd name="T45" fmla="*/ 20 h 97"/>
                  <a:gd name="T46" fmla="*/ 29 w 67"/>
                  <a:gd name="T47" fmla="*/ 84 h 97"/>
                  <a:gd name="T48" fmla="*/ 33 w 67"/>
                  <a:gd name="T49" fmla="*/ 80 h 97"/>
                  <a:gd name="T50" fmla="*/ 38 w 67"/>
                  <a:gd name="T51" fmla="*/ 84 h 97"/>
                  <a:gd name="T52" fmla="*/ 33 w 67"/>
                  <a:gd name="T53" fmla="*/ 89 h 97"/>
                  <a:gd name="T54" fmla="*/ 29 w 67"/>
                  <a:gd name="T55" fmla="*/ 84 h 97"/>
                  <a:gd name="T56" fmla="*/ 26 w 67"/>
                  <a:gd name="T57" fmla="*/ 10 h 97"/>
                  <a:gd name="T58" fmla="*/ 41 w 67"/>
                  <a:gd name="T59" fmla="*/ 10 h 97"/>
                  <a:gd name="T60" fmla="*/ 41 w 67"/>
                  <a:gd name="T61" fmla="*/ 14 h 97"/>
                  <a:gd name="T62" fmla="*/ 26 w 67"/>
                  <a:gd name="T63" fmla="*/ 14 h 97"/>
                  <a:gd name="T64" fmla="*/ 26 w 67"/>
                  <a:gd name="T65" fmla="*/ 1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97">
                    <a:moveTo>
                      <a:pt x="57" y="0"/>
                    </a:moveTo>
                    <a:cubicBezTo>
                      <a:pt x="10" y="0"/>
                      <a:pt x="10" y="0"/>
                      <a:pt x="10" y="0"/>
                    </a:cubicBezTo>
                    <a:cubicBezTo>
                      <a:pt x="5" y="0"/>
                      <a:pt x="0" y="4"/>
                      <a:pt x="0" y="10"/>
                    </a:cubicBezTo>
                    <a:cubicBezTo>
                      <a:pt x="0" y="87"/>
                      <a:pt x="0" y="87"/>
                      <a:pt x="0" y="87"/>
                    </a:cubicBezTo>
                    <a:cubicBezTo>
                      <a:pt x="0" y="92"/>
                      <a:pt x="5" y="97"/>
                      <a:pt x="10" y="97"/>
                    </a:cubicBezTo>
                    <a:cubicBezTo>
                      <a:pt x="57" y="97"/>
                      <a:pt x="57" y="97"/>
                      <a:pt x="57" y="97"/>
                    </a:cubicBezTo>
                    <a:cubicBezTo>
                      <a:pt x="62" y="97"/>
                      <a:pt x="67" y="92"/>
                      <a:pt x="67" y="87"/>
                    </a:cubicBezTo>
                    <a:cubicBezTo>
                      <a:pt x="67" y="10"/>
                      <a:pt x="67" y="10"/>
                      <a:pt x="67" y="10"/>
                    </a:cubicBezTo>
                    <a:cubicBezTo>
                      <a:pt x="67" y="4"/>
                      <a:pt x="62" y="0"/>
                      <a:pt x="57" y="0"/>
                    </a:cubicBezTo>
                    <a:close/>
                    <a:moveTo>
                      <a:pt x="63" y="87"/>
                    </a:moveTo>
                    <a:cubicBezTo>
                      <a:pt x="63" y="90"/>
                      <a:pt x="60" y="93"/>
                      <a:pt x="57" y="93"/>
                    </a:cubicBezTo>
                    <a:cubicBezTo>
                      <a:pt x="10" y="93"/>
                      <a:pt x="10" y="93"/>
                      <a:pt x="10" y="93"/>
                    </a:cubicBezTo>
                    <a:cubicBezTo>
                      <a:pt x="7" y="93"/>
                      <a:pt x="4" y="90"/>
                      <a:pt x="4" y="87"/>
                    </a:cubicBezTo>
                    <a:cubicBezTo>
                      <a:pt x="4" y="76"/>
                      <a:pt x="4" y="76"/>
                      <a:pt x="4" y="76"/>
                    </a:cubicBezTo>
                    <a:cubicBezTo>
                      <a:pt x="63" y="76"/>
                      <a:pt x="63" y="76"/>
                      <a:pt x="63" y="76"/>
                    </a:cubicBezTo>
                    <a:lnTo>
                      <a:pt x="63" y="87"/>
                    </a:lnTo>
                    <a:close/>
                    <a:moveTo>
                      <a:pt x="63" y="20"/>
                    </a:moveTo>
                    <a:cubicBezTo>
                      <a:pt x="4" y="20"/>
                      <a:pt x="4" y="20"/>
                      <a:pt x="4" y="20"/>
                    </a:cubicBezTo>
                    <a:cubicBezTo>
                      <a:pt x="4" y="10"/>
                      <a:pt x="4" y="10"/>
                      <a:pt x="4" y="10"/>
                    </a:cubicBezTo>
                    <a:cubicBezTo>
                      <a:pt x="4" y="7"/>
                      <a:pt x="7" y="4"/>
                      <a:pt x="10" y="4"/>
                    </a:cubicBezTo>
                    <a:cubicBezTo>
                      <a:pt x="57" y="4"/>
                      <a:pt x="57" y="4"/>
                      <a:pt x="57" y="4"/>
                    </a:cubicBezTo>
                    <a:cubicBezTo>
                      <a:pt x="60" y="4"/>
                      <a:pt x="63" y="7"/>
                      <a:pt x="63" y="10"/>
                    </a:cubicBezTo>
                    <a:lnTo>
                      <a:pt x="63" y="20"/>
                    </a:lnTo>
                    <a:close/>
                    <a:moveTo>
                      <a:pt x="29" y="84"/>
                    </a:moveTo>
                    <a:cubicBezTo>
                      <a:pt x="29" y="82"/>
                      <a:pt x="31" y="80"/>
                      <a:pt x="33" y="80"/>
                    </a:cubicBezTo>
                    <a:cubicBezTo>
                      <a:pt x="36" y="80"/>
                      <a:pt x="38" y="82"/>
                      <a:pt x="38" y="84"/>
                    </a:cubicBezTo>
                    <a:cubicBezTo>
                      <a:pt x="38" y="87"/>
                      <a:pt x="36" y="89"/>
                      <a:pt x="33" y="89"/>
                    </a:cubicBezTo>
                    <a:cubicBezTo>
                      <a:pt x="31" y="89"/>
                      <a:pt x="29" y="87"/>
                      <a:pt x="29" y="84"/>
                    </a:cubicBezTo>
                    <a:close/>
                    <a:moveTo>
                      <a:pt x="26" y="10"/>
                    </a:moveTo>
                    <a:cubicBezTo>
                      <a:pt x="41" y="10"/>
                      <a:pt x="41" y="10"/>
                      <a:pt x="41" y="10"/>
                    </a:cubicBezTo>
                    <a:cubicBezTo>
                      <a:pt x="41" y="14"/>
                      <a:pt x="41" y="14"/>
                      <a:pt x="41" y="14"/>
                    </a:cubicBezTo>
                    <a:cubicBezTo>
                      <a:pt x="26" y="14"/>
                      <a:pt x="26" y="14"/>
                      <a:pt x="26" y="14"/>
                    </a:cubicBezTo>
                    <a:lnTo>
                      <a:pt x="26" y="10"/>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8" name="Freeform 380"/>
              <p:cNvSpPr>
                <a:spLocks noEditPoints="1"/>
              </p:cNvSpPr>
              <p:nvPr userDrawn="1"/>
            </p:nvSpPr>
            <p:spPr bwMode="auto">
              <a:xfrm>
                <a:off x="4299" y="776"/>
                <a:ext cx="150" cy="155"/>
              </a:xfrm>
              <a:custGeom>
                <a:avLst/>
                <a:gdLst>
                  <a:gd name="T0" fmla="*/ 88 w 89"/>
                  <a:gd name="T1" fmla="*/ 83 h 92"/>
                  <a:gd name="T2" fmla="*/ 62 w 89"/>
                  <a:gd name="T3" fmla="*/ 27 h 92"/>
                  <a:gd name="T4" fmla="*/ 62 w 89"/>
                  <a:gd name="T5" fmla="*/ 4 h 92"/>
                  <a:gd name="T6" fmla="*/ 64 w 89"/>
                  <a:gd name="T7" fmla="*/ 4 h 92"/>
                  <a:gd name="T8" fmla="*/ 64 w 89"/>
                  <a:gd name="T9" fmla="*/ 0 h 92"/>
                  <a:gd name="T10" fmla="*/ 24 w 89"/>
                  <a:gd name="T11" fmla="*/ 0 h 92"/>
                  <a:gd name="T12" fmla="*/ 24 w 89"/>
                  <a:gd name="T13" fmla="*/ 4 h 92"/>
                  <a:gd name="T14" fmla="*/ 27 w 89"/>
                  <a:gd name="T15" fmla="*/ 4 h 92"/>
                  <a:gd name="T16" fmla="*/ 27 w 89"/>
                  <a:gd name="T17" fmla="*/ 27 h 92"/>
                  <a:gd name="T18" fmla="*/ 1 w 89"/>
                  <a:gd name="T19" fmla="*/ 83 h 92"/>
                  <a:gd name="T20" fmla="*/ 2 w 89"/>
                  <a:gd name="T21" fmla="*/ 89 h 92"/>
                  <a:gd name="T22" fmla="*/ 7 w 89"/>
                  <a:gd name="T23" fmla="*/ 92 h 92"/>
                  <a:gd name="T24" fmla="*/ 82 w 89"/>
                  <a:gd name="T25" fmla="*/ 92 h 92"/>
                  <a:gd name="T26" fmla="*/ 87 w 89"/>
                  <a:gd name="T27" fmla="*/ 89 h 92"/>
                  <a:gd name="T28" fmla="*/ 88 w 89"/>
                  <a:gd name="T29" fmla="*/ 83 h 92"/>
                  <a:gd name="T30" fmla="*/ 55 w 89"/>
                  <a:gd name="T31" fmla="*/ 78 h 92"/>
                  <a:gd name="T32" fmla="*/ 51 w 89"/>
                  <a:gd name="T33" fmla="*/ 74 h 92"/>
                  <a:gd name="T34" fmla="*/ 55 w 89"/>
                  <a:gd name="T35" fmla="*/ 70 h 92"/>
                  <a:gd name="T36" fmla="*/ 59 w 89"/>
                  <a:gd name="T37" fmla="*/ 74 h 92"/>
                  <a:gd name="T38" fmla="*/ 55 w 89"/>
                  <a:gd name="T39" fmla="*/ 78 h 92"/>
                  <a:gd name="T40" fmla="*/ 51 w 89"/>
                  <a:gd name="T41" fmla="*/ 61 h 92"/>
                  <a:gd name="T42" fmla="*/ 40 w 89"/>
                  <a:gd name="T43" fmla="*/ 72 h 92"/>
                  <a:gd name="T44" fmla="*/ 29 w 89"/>
                  <a:gd name="T45" fmla="*/ 61 h 92"/>
                  <a:gd name="T46" fmla="*/ 15 w 89"/>
                  <a:gd name="T47" fmla="*/ 61 h 92"/>
                  <a:gd name="T48" fmla="*/ 31 w 89"/>
                  <a:gd name="T49" fmla="*/ 28 h 92"/>
                  <a:gd name="T50" fmla="*/ 31 w 89"/>
                  <a:gd name="T51" fmla="*/ 4 h 92"/>
                  <a:gd name="T52" fmla="*/ 58 w 89"/>
                  <a:gd name="T53" fmla="*/ 4 h 92"/>
                  <a:gd name="T54" fmla="*/ 58 w 89"/>
                  <a:gd name="T55" fmla="*/ 27 h 92"/>
                  <a:gd name="T56" fmla="*/ 43 w 89"/>
                  <a:gd name="T57" fmla="*/ 27 h 92"/>
                  <a:gd name="T58" fmla="*/ 43 w 89"/>
                  <a:gd name="T59" fmla="*/ 31 h 92"/>
                  <a:gd name="T60" fmla="*/ 59 w 89"/>
                  <a:gd name="T61" fmla="*/ 31 h 92"/>
                  <a:gd name="T62" fmla="*/ 61 w 89"/>
                  <a:gd name="T63" fmla="*/ 35 h 92"/>
                  <a:gd name="T64" fmla="*/ 47 w 89"/>
                  <a:gd name="T65" fmla="*/ 35 h 92"/>
                  <a:gd name="T66" fmla="*/ 47 w 89"/>
                  <a:gd name="T67" fmla="*/ 40 h 92"/>
                  <a:gd name="T68" fmla="*/ 63 w 89"/>
                  <a:gd name="T69" fmla="*/ 40 h 92"/>
                  <a:gd name="T70" fmla="*/ 63 w 89"/>
                  <a:gd name="T71" fmla="*/ 39 h 92"/>
                  <a:gd name="T72" fmla="*/ 65 w 89"/>
                  <a:gd name="T73" fmla="*/ 44 h 92"/>
                  <a:gd name="T74" fmla="*/ 50 w 89"/>
                  <a:gd name="T75" fmla="*/ 44 h 92"/>
                  <a:gd name="T76" fmla="*/ 50 w 89"/>
                  <a:gd name="T77" fmla="*/ 48 h 92"/>
                  <a:gd name="T78" fmla="*/ 67 w 89"/>
                  <a:gd name="T79" fmla="*/ 48 h 92"/>
                  <a:gd name="T80" fmla="*/ 67 w 89"/>
                  <a:gd name="T81" fmla="*/ 48 h 92"/>
                  <a:gd name="T82" fmla="*/ 73 w 89"/>
                  <a:gd name="T83" fmla="*/ 61 h 92"/>
                  <a:gd name="T84" fmla="*/ 51 w 89"/>
                  <a:gd name="T85" fmla="*/ 61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9" h="92">
                    <a:moveTo>
                      <a:pt x="88" y="83"/>
                    </a:moveTo>
                    <a:cubicBezTo>
                      <a:pt x="62" y="27"/>
                      <a:pt x="62" y="27"/>
                      <a:pt x="62" y="27"/>
                    </a:cubicBezTo>
                    <a:cubicBezTo>
                      <a:pt x="62" y="25"/>
                      <a:pt x="62" y="13"/>
                      <a:pt x="62" y="4"/>
                    </a:cubicBezTo>
                    <a:cubicBezTo>
                      <a:pt x="64" y="4"/>
                      <a:pt x="64" y="4"/>
                      <a:pt x="64" y="4"/>
                    </a:cubicBezTo>
                    <a:cubicBezTo>
                      <a:pt x="64" y="0"/>
                      <a:pt x="64" y="0"/>
                      <a:pt x="64" y="0"/>
                    </a:cubicBezTo>
                    <a:cubicBezTo>
                      <a:pt x="24" y="0"/>
                      <a:pt x="24" y="0"/>
                      <a:pt x="24" y="0"/>
                    </a:cubicBezTo>
                    <a:cubicBezTo>
                      <a:pt x="24" y="4"/>
                      <a:pt x="24" y="4"/>
                      <a:pt x="24" y="4"/>
                    </a:cubicBezTo>
                    <a:cubicBezTo>
                      <a:pt x="27" y="4"/>
                      <a:pt x="27" y="4"/>
                      <a:pt x="27" y="4"/>
                    </a:cubicBezTo>
                    <a:cubicBezTo>
                      <a:pt x="27" y="27"/>
                      <a:pt x="27" y="27"/>
                      <a:pt x="27" y="27"/>
                    </a:cubicBezTo>
                    <a:cubicBezTo>
                      <a:pt x="1" y="83"/>
                      <a:pt x="1" y="83"/>
                      <a:pt x="1" y="83"/>
                    </a:cubicBezTo>
                    <a:cubicBezTo>
                      <a:pt x="0" y="85"/>
                      <a:pt x="0" y="87"/>
                      <a:pt x="2" y="89"/>
                    </a:cubicBezTo>
                    <a:cubicBezTo>
                      <a:pt x="3" y="91"/>
                      <a:pt x="5" y="92"/>
                      <a:pt x="7" y="92"/>
                    </a:cubicBezTo>
                    <a:cubicBezTo>
                      <a:pt x="82" y="92"/>
                      <a:pt x="82" y="92"/>
                      <a:pt x="82" y="92"/>
                    </a:cubicBezTo>
                    <a:cubicBezTo>
                      <a:pt x="84" y="92"/>
                      <a:pt x="86" y="91"/>
                      <a:pt x="87" y="89"/>
                    </a:cubicBezTo>
                    <a:cubicBezTo>
                      <a:pt x="88" y="87"/>
                      <a:pt x="89" y="85"/>
                      <a:pt x="88" y="83"/>
                    </a:cubicBezTo>
                    <a:close/>
                    <a:moveTo>
                      <a:pt x="55" y="78"/>
                    </a:moveTo>
                    <a:cubicBezTo>
                      <a:pt x="53" y="78"/>
                      <a:pt x="51" y="76"/>
                      <a:pt x="51" y="74"/>
                    </a:cubicBezTo>
                    <a:cubicBezTo>
                      <a:pt x="51" y="72"/>
                      <a:pt x="53" y="70"/>
                      <a:pt x="55" y="70"/>
                    </a:cubicBezTo>
                    <a:cubicBezTo>
                      <a:pt x="58" y="70"/>
                      <a:pt x="59" y="72"/>
                      <a:pt x="59" y="74"/>
                    </a:cubicBezTo>
                    <a:cubicBezTo>
                      <a:pt x="59" y="76"/>
                      <a:pt x="58" y="78"/>
                      <a:pt x="55" y="78"/>
                    </a:cubicBezTo>
                    <a:close/>
                    <a:moveTo>
                      <a:pt x="51" y="61"/>
                    </a:moveTo>
                    <a:cubicBezTo>
                      <a:pt x="51" y="67"/>
                      <a:pt x="46" y="72"/>
                      <a:pt x="40" y="72"/>
                    </a:cubicBezTo>
                    <a:cubicBezTo>
                      <a:pt x="34" y="72"/>
                      <a:pt x="29" y="67"/>
                      <a:pt x="29" y="61"/>
                    </a:cubicBezTo>
                    <a:cubicBezTo>
                      <a:pt x="15" y="61"/>
                      <a:pt x="15" y="61"/>
                      <a:pt x="15" y="61"/>
                    </a:cubicBezTo>
                    <a:cubicBezTo>
                      <a:pt x="31" y="28"/>
                      <a:pt x="31" y="28"/>
                      <a:pt x="31" y="28"/>
                    </a:cubicBezTo>
                    <a:cubicBezTo>
                      <a:pt x="31" y="4"/>
                      <a:pt x="31" y="4"/>
                      <a:pt x="31" y="4"/>
                    </a:cubicBezTo>
                    <a:cubicBezTo>
                      <a:pt x="58" y="4"/>
                      <a:pt x="58" y="4"/>
                      <a:pt x="58" y="4"/>
                    </a:cubicBezTo>
                    <a:cubicBezTo>
                      <a:pt x="58" y="19"/>
                      <a:pt x="58" y="25"/>
                      <a:pt x="58" y="27"/>
                    </a:cubicBezTo>
                    <a:cubicBezTo>
                      <a:pt x="43" y="27"/>
                      <a:pt x="43" y="27"/>
                      <a:pt x="43" y="27"/>
                    </a:cubicBezTo>
                    <a:cubicBezTo>
                      <a:pt x="43" y="31"/>
                      <a:pt x="43" y="31"/>
                      <a:pt x="43" y="31"/>
                    </a:cubicBezTo>
                    <a:cubicBezTo>
                      <a:pt x="59" y="31"/>
                      <a:pt x="59" y="31"/>
                      <a:pt x="59" y="31"/>
                    </a:cubicBezTo>
                    <a:cubicBezTo>
                      <a:pt x="61" y="35"/>
                      <a:pt x="61" y="35"/>
                      <a:pt x="61" y="35"/>
                    </a:cubicBezTo>
                    <a:cubicBezTo>
                      <a:pt x="47" y="35"/>
                      <a:pt x="47" y="35"/>
                      <a:pt x="47" y="35"/>
                    </a:cubicBezTo>
                    <a:cubicBezTo>
                      <a:pt x="47" y="40"/>
                      <a:pt x="47" y="40"/>
                      <a:pt x="47" y="40"/>
                    </a:cubicBezTo>
                    <a:cubicBezTo>
                      <a:pt x="63" y="40"/>
                      <a:pt x="63" y="40"/>
                      <a:pt x="63" y="40"/>
                    </a:cubicBezTo>
                    <a:cubicBezTo>
                      <a:pt x="63" y="39"/>
                      <a:pt x="63" y="39"/>
                      <a:pt x="63" y="39"/>
                    </a:cubicBezTo>
                    <a:cubicBezTo>
                      <a:pt x="65" y="44"/>
                      <a:pt x="65" y="44"/>
                      <a:pt x="65" y="44"/>
                    </a:cubicBezTo>
                    <a:cubicBezTo>
                      <a:pt x="50" y="44"/>
                      <a:pt x="50" y="44"/>
                      <a:pt x="50" y="44"/>
                    </a:cubicBezTo>
                    <a:cubicBezTo>
                      <a:pt x="50" y="48"/>
                      <a:pt x="50" y="48"/>
                      <a:pt x="50" y="48"/>
                    </a:cubicBezTo>
                    <a:cubicBezTo>
                      <a:pt x="67" y="48"/>
                      <a:pt x="67" y="48"/>
                      <a:pt x="67" y="48"/>
                    </a:cubicBezTo>
                    <a:cubicBezTo>
                      <a:pt x="67" y="48"/>
                      <a:pt x="67" y="48"/>
                      <a:pt x="67" y="48"/>
                    </a:cubicBezTo>
                    <a:cubicBezTo>
                      <a:pt x="73" y="61"/>
                      <a:pt x="73" y="61"/>
                      <a:pt x="73" y="61"/>
                    </a:cubicBezTo>
                    <a:lnTo>
                      <a:pt x="51" y="61"/>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9" name="Oval 381"/>
              <p:cNvSpPr>
                <a:spLocks noChangeArrowheads="1"/>
              </p:cNvSpPr>
              <p:nvPr userDrawn="1"/>
            </p:nvSpPr>
            <p:spPr bwMode="auto">
              <a:xfrm>
                <a:off x="4350" y="855"/>
                <a:ext cx="15" cy="16"/>
              </a:xfrm>
              <a:prstGeom prst="ellipse">
                <a:avLst/>
              </a:pr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0" name="Freeform 382"/>
              <p:cNvSpPr>
                <a:spLocks noEditPoints="1"/>
              </p:cNvSpPr>
              <p:nvPr userDrawn="1"/>
            </p:nvSpPr>
            <p:spPr bwMode="auto">
              <a:xfrm>
                <a:off x="4799" y="860"/>
                <a:ext cx="169" cy="73"/>
              </a:xfrm>
              <a:custGeom>
                <a:avLst/>
                <a:gdLst>
                  <a:gd name="T0" fmla="*/ 78 w 100"/>
                  <a:gd name="T1" fmla="*/ 33 h 43"/>
                  <a:gd name="T2" fmla="*/ 78 w 100"/>
                  <a:gd name="T3" fmla="*/ 33 h 43"/>
                  <a:gd name="T4" fmla="*/ 78 w 100"/>
                  <a:gd name="T5" fmla="*/ 0 h 43"/>
                  <a:gd name="T6" fmla="*/ 22 w 100"/>
                  <a:gd name="T7" fmla="*/ 0 h 43"/>
                  <a:gd name="T8" fmla="*/ 22 w 100"/>
                  <a:gd name="T9" fmla="*/ 33 h 43"/>
                  <a:gd name="T10" fmla="*/ 22 w 100"/>
                  <a:gd name="T11" fmla="*/ 33 h 43"/>
                  <a:gd name="T12" fmla="*/ 0 w 100"/>
                  <a:gd name="T13" fmla="*/ 33 h 43"/>
                  <a:gd name="T14" fmla="*/ 0 w 100"/>
                  <a:gd name="T15" fmla="*/ 43 h 43"/>
                  <a:gd name="T16" fmla="*/ 100 w 100"/>
                  <a:gd name="T17" fmla="*/ 43 h 43"/>
                  <a:gd name="T18" fmla="*/ 100 w 100"/>
                  <a:gd name="T19" fmla="*/ 33 h 43"/>
                  <a:gd name="T20" fmla="*/ 78 w 100"/>
                  <a:gd name="T21" fmla="*/ 33 h 43"/>
                  <a:gd name="T22" fmla="*/ 66 w 100"/>
                  <a:gd name="T23" fmla="*/ 28 h 43"/>
                  <a:gd name="T24" fmla="*/ 66 w 100"/>
                  <a:gd name="T25" fmla="*/ 28 h 43"/>
                  <a:gd name="T26" fmla="*/ 35 w 100"/>
                  <a:gd name="T27" fmla="*/ 28 h 43"/>
                  <a:gd name="T28" fmla="*/ 35 w 100"/>
                  <a:gd name="T29" fmla="*/ 28 h 43"/>
                  <a:gd name="T30" fmla="*/ 35 w 100"/>
                  <a:gd name="T31" fmla="*/ 10 h 43"/>
                  <a:gd name="T32" fmla="*/ 66 w 100"/>
                  <a:gd name="T33" fmla="*/ 10 h 43"/>
                  <a:gd name="T34" fmla="*/ 66 w 100"/>
                  <a:gd name="T35" fmla="*/ 28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0" h="43">
                    <a:moveTo>
                      <a:pt x="78" y="33"/>
                    </a:moveTo>
                    <a:cubicBezTo>
                      <a:pt x="78" y="33"/>
                      <a:pt x="78" y="33"/>
                      <a:pt x="78" y="33"/>
                    </a:cubicBezTo>
                    <a:cubicBezTo>
                      <a:pt x="78" y="0"/>
                      <a:pt x="78" y="0"/>
                      <a:pt x="78" y="0"/>
                    </a:cubicBezTo>
                    <a:cubicBezTo>
                      <a:pt x="22" y="0"/>
                      <a:pt x="22" y="0"/>
                      <a:pt x="22" y="0"/>
                    </a:cubicBezTo>
                    <a:cubicBezTo>
                      <a:pt x="22" y="33"/>
                      <a:pt x="22" y="33"/>
                      <a:pt x="22" y="33"/>
                    </a:cubicBezTo>
                    <a:cubicBezTo>
                      <a:pt x="22" y="33"/>
                      <a:pt x="22" y="33"/>
                      <a:pt x="22" y="33"/>
                    </a:cubicBezTo>
                    <a:cubicBezTo>
                      <a:pt x="0" y="33"/>
                      <a:pt x="0" y="33"/>
                      <a:pt x="0" y="33"/>
                    </a:cubicBezTo>
                    <a:cubicBezTo>
                      <a:pt x="0" y="43"/>
                      <a:pt x="0" y="43"/>
                      <a:pt x="0" y="43"/>
                    </a:cubicBezTo>
                    <a:cubicBezTo>
                      <a:pt x="100" y="43"/>
                      <a:pt x="100" y="43"/>
                      <a:pt x="100" y="43"/>
                    </a:cubicBezTo>
                    <a:cubicBezTo>
                      <a:pt x="100" y="33"/>
                      <a:pt x="100" y="33"/>
                      <a:pt x="100" y="33"/>
                    </a:cubicBezTo>
                    <a:lnTo>
                      <a:pt x="78" y="33"/>
                    </a:lnTo>
                    <a:close/>
                    <a:moveTo>
                      <a:pt x="66" y="28"/>
                    </a:moveTo>
                    <a:cubicBezTo>
                      <a:pt x="66" y="28"/>
                      <a:pt x="66" y="28"/>
                      <a:pt x="66" y="28"/>
                    </a:cubicBezTo>
                    <a:cubicBezTo>
                      <a:pt x="35" y="28"/>
                      <a:pt x="35" y="28"/>
                      <a:pt x="35" y="28"/>
                    </a:cubicBezTo>
                    <a:cubicBezTo>
                      <a:pt x="35" y="28"/>
                      <a:pt x="35" y="28"/>
                      <a:pt x="35" y="28"/>
                    </a:cubicBezTo>
                    <a:cubicBezTo>
                      <a:pt x="35" y="10"/>
                      <a:pt x="35" y="10"/>
                      <a:pt x="35" y="10"/>
                    </a:cubicBezTo>
                    <a:cubicBezTo>
                      <a:pt x="66" y="10"/>
                      <a:pt x="66" y="10"/>
                      <a:pt x="66" y="10"/>
                    </a:cubicBezTo>
                    <a:lnTo>
                      <a:pt x="66" y="28"/>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1" name="Rectangle 383"/>
              <p:cNvSpPr>
                <a:spLocks noChangeArrowheads="1"/>
              </p:cNvSpPr>
              <p:nvPr userDrawn="1"/>
            </p:nvSpPr>
            <p:spPr bwMode="auto">
              <a:xfrm>
                <a:off x="4799" y="953"/>
                <a:ext cx="169" cy="12"/>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2" name="Rectangle 384"/>
              <p:cNvSpPr>
                <a:spLocks noChangeArrowheads="1"/>
              </p:cNvSpPr>
              <p:nvPr userDrawn="1"/>
            </p:nvSpPr>
            <p:spPr bwMode="auto">
              <a:xfrm>
                <a:off x="4799" y="986"/>
                <a:ext cx="169" cy="11"/>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3" name="Rectangle 385"/>
              <p:cNvSpPr>
                <a:spLocks noChangeArrowheads="1"/>
              </p:cNvSpPr>
              <p:nvPr userDrawn="1"/>
            </p:nvSpPr>
            <p:spPr bwMode="auto">
              <a:xfrm>
                <a:off x="4799" y="1019"/>
                <a:ext cx="169" cy="11"/>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4" name="Freeform 386"/>
              <p:cNvSpPr>
                <a:spLocks noEditPoints="1"/>
              </p:cNvSpPr>
              <p:nvPr userDrawn="1"/>
            </p:nvSpPr>
            <p:spPr bwMode="auto">
              <a:xfrm>
                <a:off x="5172" y="1550"/>
                <a:ext cx="237" cy="137"/>
              </a:xfrm>
              <a:custGeom>
                <a:avLst/>
                <a:gdLst>
                  <a:gd name="T0" fmla="*/ 116 w 140"/>
                  <a:gd name="T1" fmla="*/ 22 h 81"/>
                  <a:gd name="T2" fmla="*/ 102 w 140"/>
                  <a:gd name="T3" fmla="*/ 9 h 81"/>
                  <a:gd name="T4" fmla="*/ 92 w 140"/>
                  <a:gd name="T5" fmla="*/ 7 h 81"/>
                  <a:gd name="T6" fmla="*/ 82 w 140"/>
                  <a:gd name="T7" fmla="*/ 9 h 81"/>
                  <a:gd name="T8" fmla="*/ 69 w 140"/>
                  <a:gd name="T9" fmla="*/ 5 h 81"/>
                  <a:gd name="T10" fmla="*/ 64 w 140"/>
                  <a:gd name="T11" fmla="*/ 6 h 81"/>
                  <a:gd name="T12" fmla="*/ 46 w 140"/>
                  <a:gd name="T13" fmla="*/ 0 h 81"/>
                  <a:gd name="T14" fmla="*/ 31 w 140"/>
                  <a:gd name="T15" fmla="*/ 3 h 81"/>
                  <a:gd name="T16" fmla="*/ 18 w 140"/>
                  <a:gd name="T17" fmla="*/ 28 h 81"/>
                  <a:gd name="T18" fmla="*/ 16 w 140"/>
                  <a:gd name="T19" fmla="*/ 31 h 81"/>
                  <a:gd name="T20" fmla="*/ 10 w 140"/>
                  <a:gd name="T21" fmla="*/ 34 h 81"/>
                  <a:gd name="T22" fmla="*/ 0 w 140"/>
                  <a:gd name="T23" fmla="*/ 56 h 81"/>
                  <a:gd name="T24" fmla="*/ 24 w 140"/>
                  <a:gd name="T25" fmla="*/ 81 h 81"/>
                  <a:gd name="T26" fmla="*/ 109 w 140"/>
                  <a:gd name="T27" fmla="*/ 81 h 81"/>
                  <a:gd name="T28" fmla="*/ 110 w 140"/>
                  <a:gd name="T29" fmla="*/ 81 h 81"/>
                  <a:gd name="T30" fmla="*/ 140 w 140"/>
                  <a:gd name="T31" fmla="*/ 51 h 81"/>
                  <a:gd name="T32" fmla="*/ 116 w 140"/>
                  <a:gd name="T33" fmla="*/ 22 h 81"/>
                  <a:gd name="T34" fmla="*/ 110 w 140"/>
                  <a:gd name="T35" fmla="*/ 76 h 81"/>
                  <a:gd name="T36" fmla="*/ 109 w 140"/>
                  <a:gd name="T37" fmla="*/ 76 h 81"/>
                  <a:gd name="T38" fmla="*/ 24 w 140"/>
                  <a:gd name="T39" fmla="*/ 76 h 81"/>
                  <a:gd name="T40" fmla="*/ 5 w 140"/>
                  <a:gd name="T41" fmla="*/ 56 h 81"/>
                  <a:gd name="T42" fmla="*/ 13 w 140"/>
                  <a:gd name="T43" fmla="*/ 38 h 81"/>
                  <a:gd name="T44" fmla="*/ 19 w 140"/>
                  <a:gd name="T45" fmla="*/ 35 h 81"/>
                  <a:gd name="T46" fmla="*/ 20 w 140"/>
                  <a:gd name="T47" fmla="*/ 35 h 81"/>
                  <a:gd name="T48" fmla="*/ 20 w 140"/>
                  <a:gd name="T49" fmla="*/ 34 h 81"/>
                  <a:gd name="T50" fmla="*/ 22 w 140"/>
                  <a:gd name="T51" fmla="*/ 31 h 81"/>
                  <a:gd name="T52" fmla="*/ 23 w 140"/>
                  <a:gd name="T53" fmla="*/ 30 h 81"/>
                  <a:gd name="T54" fmla="*/ 23 w 140"/>
                  <a:gd name="T55" fmla="*/ 29 h 81"/>
                  <a:gd name="T56" fmla="*/ 34 w 140"/>
                  <a:gd name="T57" fmla="*/ 8 h 81"/>
                  <a:gd name="T58" fmla="*/ 46 w 140"/>
                  <a:gd name="T59" fmla="*/ 5 h 81"/>
                  <a:gd name="T60" fmla="*/ 61 w 140"/>
                  <a:gd name="T61" fmla="*/ 11 h 81"/>
                  <a:gd name="T62" fmla="*/ 63 w 140"/>
                  <a:gd name="T63" fmla="*/ 12 h 81"/>
                  <a:gd name="T64" fmla="*/ 64 w 140"/>
                  <a:gd name="T65" fmla="*/ 11 h 81"/>
                  <a:gd name="T66" fmla="*/ 80 w 140"/>
                  <a:gd name="T67" fmla="*/ 14 h 81"/>
                  <a:gd name="T68" fmla="*/ 81 w 140"/>
                  <a:gd name="T69" fmla="*/ 15 h 81"/>
                  <a:gd name="T70" fmla="*/ 83 w 140"/>
                  <a:gd name="T71" fmla="*/ 14 h 81"/>
                  <a:gd name="T72" fmla="*/ 92 w 140"/>
                  <a:gd name="T73" fmla="*/ 12 h 81"/>
                  <a:gd name="T74" fmla="*/ 100 w 140"/>
                  <a:gd name="T75" fmla="*/ 14 h 81"/>
                  <a:gd name="T76" fmla="*/ 111 w 140"/>
                  <a:gd name="T77" fmla="*/ 25 h 81"/>
                  <a:gd name="T78" fmla="*/ 112 w 140"/>
                  <a:gd name="T79" fmla="*/ 27 h 81"/>
                  <a:gd name="T80" fmla="*/ 113 w 140"/>
                  <a:gd name="T81" fmla="*/ 27 h 81"/>
                  <a:gd name="T82" fmla="*/ 135 w 140"/>
                  <a:gd name="T83" fmla="*/ 51 h 81"/>
                  <a:gd name="T84" fmla="*/ 110 w 140"/>
                  <a:gd name="T85" fmla="*/ 76 h 81"/>
                  <a:gd name="T86" fmla="*/ 51 w 140"/>
                  <a:gd name="T87" fmla="*/ 48 h 81"/>
                  <a:gd name="T88" fmla="*/ 43 w 140"/>
                  <a:gd name="T89" fmla="*/ 55 h 81"/>
                  <a:gd name="T90" fmla="*/ 36 w 140"/>
                  <a:gd name="T91" fmla="*/ 48 h 81"/>
                  <a:gd name="T92" fmla="*/ 43 w 140"/>
                  <a:gd name="T93" fmla="*/ 41 h 81"/>
                  <a:gd name="T94" fmla="*/ 51 w 140"/>
                  <a:gd name="T95" fmla="*/ 48 h 81"/>
                  <a:gd name="T96" fmla="*/ 82 w 140"/>
                  <a:gd name="T97" fmla="*/ 48 h 81"/>
                  <a:gd name="T98" fmla="*/ 70 w 140"/>
                  <a:gd name="T99" fmla="*/ 59 h 81"/>
                  <a:gd name="T100" fmla="*/ 59 w 140"/>
                  <a:gd name="T101" fmla="*/ 48 h 81"/>
                  <a:gd name="T102" fmla="*/ 70 w 140"/>
                  <a:gd name="T103" fmla="*/ 36 h 81"/>
                  <a:gd name="T104" fmla="*/ 82 w 140"/>
                  <a:gd name="T105" fmla="*/ 48 h 81"/>
                  <a:gd name="T106" fmla="*/ 104 w 140"/>
                  <a:gd name="T107" fmla="*/ 48 h 81"/>
                  <a:gd name="T108" fmla="*/ 97 w 140"/>
                  <a:gd name="T109" fmla="*/ 55 h 81"/>
                  <a:gd name="T110" fmla="*/ 90 w 140"/>
                  <a:gd name="T111" fmla="*/ 48 h 81"/>
                  <a:gd name="T112" fmla="*/ 97 w 140"/>
                  <a:gd name="T113" fmla="*/ 41 h 81"/>
                  <a:gd name="T114" fmla="*/ 104 w 140"/>
                  <a:gd name="T115" fmla="*/ 48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0" h="81">
                    <a:moveTo>
                      <a:pt x="116" y="22"/>
                    </a:moveTo>
                    <a:cubicBezTo>
                      <a:pt x="114" y="17"/>
                      <a:pt x="110" y="12"/>
                      <a:pt x="102" y="9"/>
                    </a:cubicBezTo>
                    <a:cubicBezTo>
                      <a:pt x="101" y="8"/>
                      <a:pt x="97" y="7"/>
                      <a:pt x="92" y="7"/>
                    </a:cubicBezTo>
                    <a:cubicBezTo>
                      <a:pt x="88" y="7"/>
                      <a:pt x="85" y="8"/>
                      <a:pt x="82" y="9"/>
                    </a:cubicBezTo>
                    <a:cubicBezTo>
                      <a:pt x="79" y="7"/>
                      <a:pt x="75" y="5"/>
                      <a:pt x="69" y="5"/>
                    </a:cubicBezTo>
                    <a:cubicBezTo>
                      <a:pt x="68" y="5"/>
                      <a:pt x="66" y="6"/>
                      <a:pt x="64" y="6"/>
                    </a:cubicBezTo>
                    <a:cubicBezTo>
                      <a:pt x="61" y="3"/>
                      <a:pt x="55" y="0"/>
                      <a:pt x="46" y="0"/>
                    </a:cubicBezTo>
                    <a:cubicBezTo>
                      <a:pt x="41" y="0"/>
                      <a:pt x="37" y="1"/>
                      <a:pt x="31" y="3"/>
                    </a:cubicBezTo>
                    <a:cubicBezTo>
                      <a:pt x="31" y="4"/>
                      <a:pt x="18" y="11"/>
                      <a:pt x="18" y="28"/>
                    </a:cubicBezTo>
                    <a:cubicBezTo>
                      <a:pt x="17" y="29"/>
                      <a:pt x="17" y="30"/>
                      <a:pt x="16" y="31"/>
                    </a:cubicBezTo>
                    <a:cubicBezTo>
                      <a:pt x="14" y="31"/>
                      <a:pt x="12" y="33"/>
                      <a:pt x="10" y="34"/>
                    </a:cubicBezTo>
                    <a:cubicBezTo>
                      <a:pt x="5" y="38"/>
                      <a:pt x="0" y="45"/>
                      <a:pt x="0" y="56"/>
                    </a:cubicBezTo>
                    <a:cubicBezTo>
                      <a:pt x="0" y="73"/>
                      <a:pt x="15" y="80"/>
                      <a:pt x="24" y="81"/>
                    </a:cubicBezTo>
                    <a:cubicBezTo>
                      <a:pt x="109" y="81"/>
                      <a:pt x="109" y="81"/>
                      <a:pt x="109" y="81"/>
                    </a:cubicBezTo>
                    <a:cubicBezTo>
                      <a:pt x="109" y="81"/>
                      <a:pt x="110" y="81"/>
                      <a:pt x="110" y="81"/>
                    </a:cubicBezTo>
                    <a:cubicBezTo>
                      <a:pt x="127" y="81"/>
                      <a:pt x="140" y="67"/>
                      <a:pt x="140" y="51"/>
                    </a:cubicBezTo>
                    <a:cubicBezTo>
                      <a:pt x="140" y="37"/>
                      <a:pt x="130" y="24"/>
                      <a:pt x="116" y="22"/>
                    </a:cubicBezTo>
                    <a:close/>
                    <a:moveTo>
                      <a:pt x="110" y="76"/>
                    </a:moveTo>
                    <a:cubicBezTo>
                      <a:pt x="110" y="76"/>
                      <a:pt x="109" y="76"/>
                      <a:pt x="109" y="76"/>
                    </a:cubicBezTo>
                    <a:cubicBezTo>
                      <a:pt x="24" y="76"/>
                      <a:pt x="24" y="76"/>
                      <a:pt x="24" y="76"/>
                    </a:cubicBezTo>
                    <a:cubicBezTo>
                      <a:pt x="19" y="75"/>
                      <a:pt x="5" y="71"/>
                      <a:pt x="5" y="56"/>
                    </a:cubicBezTo>
                    <a:cubicBezTo>
                      <a:pt x="5" y="47"/>
                      <a:pt x="9" y="41"/>
                      <a:pt x="13" y="38"/>
                    </a:cubicBezTo>
                    <a:cubicBezTo>
                      <a:pt x="15" y="37"/>
                      <a:pt x="17" y="36"/>
                      <a:pt x="19" y="35"/>
                    </a:cubicBezTo>
                    <a:cubicBezTo>
                      <a:pt x="20" y="35"/>
                      <a:pt x="20" y="35"/>
                      <a:pt x="20" y="35"/>
                    </a:cubicBezTo>
                    <a:cubicBezTo>
                      <a:pt x="20" y="34"/>
                      <a:pt x="20" y="34"/>
                      <a:pt x="20" y="34"/>
                    </a:cubicBezTo>
                    <a:cubicBezTo>
                      <a:pt x="21" y="33"/>
                      <a:pt x="21" y="32"/>
                      <a:pt x="22" y="31"/>
                    </a:cubicBezTo>
                    <a:cubicBezTo>
                      <a:pt x="23" y="30"/>
                      <a:pt x="23" y="30"/>
                      <a:pt x="23" y="30"/>
                    </a:cubicBezTo>
                    <a:cubicBezTo>
                      <a:pt x="23" y="29"/>
                      <a:pt x="23" y="29"/>
                      <a:pt x="23" y="29"/>
                    </a:cubicBezTo>
                    <a:cubicBezTo>
                      <a:pt x="22" y="14"/>
                      <a:pt x="33" y="8"/>
                      <a:pt x="34" y="8"/>
                    </a:cubicBezTo>
                    <a:cubicBezTo>
                      <a:pt x="38" y="6"/>
                      <a:pt x="42" y="5"/>
                      <a:pt x="46" y="5"/>
                    </a:cubicBezTo>
                    <a:cubicBezTo>
                      <a:pt x="53" y="5"/>
                      <a:pt x="58" y="8"/>
                      <a:pt x="61" y="11"/>
                    </a:cubicBezTo>
                    <a:cubicBezTo>
                      <a:pt x="63" y="12"/>
                      <a:pt x="63" y="12"/>
                      <a:pt x="63" y="12"/>
                    </a:cubicBezTo>
                    <a:cubicBezTo>
                      <a:pt x="64" y="11"/>
                      <a:pt x="64" y="11"/>
                      <a:pt x="64" y="11"/>
                    </a:cubicBezTo>
                    <a:cubicBezTo>
                      <a:pt x="70" y="10"/>
                      <a:pt x="76" y="11"/>
                      <a:pt x="80" y="14"/>
                    </a:cubicBezTo>
                    <a:cubicBezTo>
                      <a:pt x="81" y="15"/>
                      <a:pt x="81" y="15"/>
                      <a:pt x="81" y="15"/>
                    </a:cubicBezTo>
                    <a:cubicBezTo>
                      <a:pt x="83" y="14"/>
                      <a:pt x="83" y="14"/>
                      <a:pt x="83" y="14"/>
                    </a:cubicBezTo>
                    <a:cubicBezTo>
                      <a:pt x="85" y="13"/>
                      <a:pt x="89" y="12"/>
                      <a:pt x="92" y="12"/>
                    </a:cubicBezTo>
                    <a:cubicBezTo>
                      <a:pt x="96" y="12"/>
                      <a:pt x="100" y="13"/>
                      <a:pt x="100" y="14"/>
                    </a:cubicBezTo>
                    <a:cubicBezTo>
                      <a:pt x="106" y="16"/>
                      <a:pt x="109" y="20"/>
                      <a:pt x="111" y="25"/>
                    </a:cubicBezTo>
                    <a:cubicBezTo>
                      <a:pt x="112" y="27"/>
                      <a:pt x="112" y="27"/>
                      <a:pt x="112" y="27"/>
                    </a:cubicBezTo>
                    <a:cubicBezTo>
                      <a:pt x="113" y="27"/>
                      <a:pt x="113" y="27"/>
                      <a:pt x="113" y="27"/>
                    </a:cubicBezTo>
                    <a:cubicBezTo>
                      <a:pt x="126" y="28"/>
                      <a:pt x="135" y="39"/>
                      <a:pt x="135" y="51"/>
                    </a:cubicBezTo>
                    <a:cubicBezTo>
                      <a:pt x="135" y="65"/>
                      <a:pt x="124" y="76"/>
                      <a:pt x="110" y="76"/>
                    </a:cubicBezTo>
                    <a:close/>
                    <a:moveTo>
                      <a:pt x="51" y="48"/>
                    </a:moveTo>
                    <a:cubicBezTo>
                      <a:pt x="51" y="52"/>
                      <a:pt x="47" y="55"/>
                      <a:pt x="43" y="55"/>
                    </a:cubicBezTo>
                    <a:cubicBezTo>
                      <a:pt x="39" y="55"/>
                      <a:pt x="36" y="52"/>
                      <a:pt x="36" y="48"/>
                    </a:cubicBezTo>
                    <a:cubicBezTo>
                      <a:pt x="36" y="44"/>
                      <a:pt x="39" y="41"/>
                      <a:pt x="43" y="41"/>
                    </a:cubicBezTo>
                    <a:cubicBezTo>
                      <a:pt x="47" y="41"/>
                      <a:pt x="51" y="44"/>
                      <a:pt x="51" y="48"/>
                    </a:cubicBezTo>
                    <a:close/>
                    <a:moveTo>
                      <a:pt x="82" y="48"/>
                    </a:moveTo>
                    <a:cubicBezTo>
                      <a:pt x="82" y="54"/>
                      <a:pt x="76" y="59"/>
                      <a:pt x="70" y="59"/>
                    </a:cubicBezTo>
                    <a:cubicBezTo>
                      <a:pt x="64" y="59"/>
                      <a:pt x="59" y="54"/>
                      <a:pt x="59" y="48"/>
                    </a:cubicBezTo>
                    <a:cubicBezTo>
                      <a:pt x="59" y="42"/>
                      <a:pt x="64" y="36"/>
                      <a:pt x="70" y="36"/>
                    </a:cubicBezTo>
                    <a:cubicBezTo>
                      <a:pt x="76" y="36"/>
                      <a:pt x="82" y="42"/>
                      <a:pt x="82" y="48"/>
                    </a:cubicBezTo>
                    <a:close/>
                    <a:moveTo>
                      <a:pt x="104" y="48"/>
                    </a:moveTo>
                    <a:cubicBezTo>
                      <a:pt x="104" y="52"/>
                      <a:pt x="101" y="55"/>
                      <a:pt x="97" y="55"/>
                    </a:cubicBezTo>
                    <a:cubicBezTo>
                      <a:pt x="93" y="55"/>
                      <a:pt x="90" y="52"/>
                      <a:pt x="90" y="48"/>
                    </a:cubicBezTo>
                    <a:cubicBezTo>
                      <a:pt x="90" y="44"/>
                      <a:pt x="93" y="41"/>
                      <a:pt x="97" y="41"/>
                    </a:cubicBezTo>
                    <a:cubicBezTo>
                      <a:pt x="101" y="41"/>
                      <a:pt x="104" y="44"/>
                      <a:pt x="104" y="48"/>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5" name="Freeform 387"/>
              <p:cNvSpPr>
                <a:spLocks noEditPoints="1"/>
              </p:cNvSpPr>
              <p:nvPr userDrawn="1"/>
            </p:nvSpPr>
            <p:spPr bwMode="auto">
              <a:xfrm>
                <a:off x="3512" y="867"/>
                <a:ext cx="236" cy="137"/>
              </a:xfrm>
              <a:custGeom>
                <a:avLst/>
                <a:gdLst>
                  <a:gd name="T0" fmla="*/ 116 w 140"/>
                  <a:gd name="T1" fmla="*/ 22 h 81"/>
                  <a:gd name="T2" fmla="*/ 102 w 140"/>
                  <a:gd name="T3" fmla="*/ 9 h 81"/>
                  <a:gd name="T4" fmla="*/ 92 w 140"/>
                  <a:gd name="T5" fmla="*/ 7 h 81"/>
                  <a:gd name="T6" fmla="*/ 82 w 140"/>
                  <a:gd name="T7" fmla="*/ 10 h 81"/>
                  <a:gd name="T8" fmla="*/ 70 w 140"/>
                  <a:gd name="T9" fmla="*/ 6 h 81"/>
                  <a:gd name="T10" fmla="*/ 64 w 140"/>
                  <a:gd name="T11" fmla="*/ 6 h 81"/>
                  <a:gd name="T12" fmla="*/ 46 w 140"/>
                  <a:gd name="T13" fmla="*/ 0 h 81"/>
                  <a:gd name="T14" fmla="*/ 32 w 140"/>
                  <a:gd name="T15" fmla="*/ 4 h 81"/>
                  <a:gd name="T16" fmla="*/ 18 w 140"/>
                  <a:gd name="T17" fmla="*/ 28 h 81"/>
                  <a:gd name="T18" fmla="*/ 16 w 140"/>
                  <a:gd name="T19" fmla="*/ 31 h 81"/>
                  <a:gd name="T20" fmla="*/ 10 w 140"/>
                  <a:gd name="T21" fmla="*/ 35 h 81"/>
                  <a:gd name="T22" fmla="*/ 0 w 140"/>
                  <a:gd name="T23" fmla="*/ 56 h 81"/>
                  <a:gd name="T24" fmla="*/ 24 w 140"/>
                  <a:gd name="T25" fmla="*/ 81 h 81"/>
                  <a:gd name="T26" fmla="*/ 109 w 140"/>
                  <a:gd name="T27" fmla="*/ 81 h 81"/>
                  <a:gd name="T28" fmla="*/ 111 w 140"/>
                  <a:gd name="T29" fmla="*/ 81 h 81"/>
                  <a:gd name="T30" fmla="*/ 140 w 140"/>
                  <a:gd name="T31" fmla="*/ 51 h 81"/>
                  <a:gd name="T32" fmla="*/ 116 w 140"/>
                  <a:gd name="T33" fmla="*/ 22 h 81"/>
                  <a:gd name="T34" fmla="*/ 111 w 140"/>
                  <a:gd name="T35" fmla="*/ 76 h 81"/>
                  <a:gd name="T36" fmla="*/ 109 w 140"/>
                  <a:gd name="T37" fmla="*/ 76 h 81"/>
                  <a:gd name="T38" fmla="*/ 24 w 140"/>
                  <a:gd name="T39" fmla="*/ 76 h 81"/>
                  <a:gd name="T40" fmla="*/ 5 w 140"/>
                  <a:gd name="T41" fmla="*/ 56 h 81"/>
                  <a:gd name="T42" fmla="*/ 13 w 140"/>
                  <a:gd name="T43" fmla="*/ 39 h 81"/>
                  <a:gd name="T44" fmla="*/ 19 w 140"/>
                  <a:gd name="T45" fmla="*/ 35 h 81"/>
                  <a:gd name="T46" fmla="*/ 20 w 140"/>
                  <a:gd name="T47" fmla="*/ 35 h 81"/>
                  <a:gd name="T48" fmla="*/ 20 w 140"/>
                  <a:gd name="T49" fmla="*/ 34 h 81"/>
                  <a:gd name="T50" fmla="*/ 22 w 140"/>
                  <a:gd name="T51" fmla="*/ 31 h 81"/>
                  <a:gd name="T52" fmla="*/ 23 w 140"/>
                  <a:gd name="T53" fmla="*/ 31 h 81"/>
                  <a:gd name="T54" fmla="*/ 23 w 140"/>
                  <a:gd name="T55" fmla="*/ 29 h 81"/>
                  <a:gd name="T56" fmla="*/ 34 w 140"/>
                  <a:gd name="T57" fmla="*/ 8 h 81"/>
                  <a:gd name="T58" fmla="*/ 46 w 140"/>
                  <a:gd name="T59" fmla="*/ 5 h 81"/>
                  <a:gd name="T60" fmla="*/ 62 w 140"/>
                  <a:gd name="T61" fmla="*/ 11 h 81"/>
                  <a:gd name="T62" fmla="*/ 63 w 140"/>
                  <a:gd name="T63" fmla="*/ 12 h 81"/>
                  <a:gd name="T64" fmla="*/ 64 w 140"/>
                  <a:gd name="T65" fmla="*/ 12 h 81"/>
                  <a:gd name="T66" fmla="*/ 80 w 140"/>
                  <a:gd name="T67" fmla="*/ 15 h 81"/>
                  <a:gd name="T68" fmla="*/ 81 w 140"/>
                  <a:gd name="T69" fmla="*/ 16 h 81"/>
                  <a:gd name="T70" fmla="*/ 83 w 140"/>
                  <a:gd name="T71" fmla="*/ 15 h 81"/>
                  <a:gd name="T72" fmla="*/ 92 w 140"/>
                  <a:gd name="T73" fmla="*/ 12 h 81"/>
                  <a:gd name="T74" fmla="*/ 100 w 140"/>
                  <a:gd name="T75" fmla="*/ 14 h 81"/>
                  <a:gd name="T76" fmla="*/ 111 w 140"/>
                  <a:gd name="T77" fmla="*/ 25 h 81"/>
                  <a:gd name="T78" fmla="*/ 112 w 140"/>
                  <a:gd name="T79" fmla="*/ 27 h 81"/>
                  <a:gd name="T80" fmla="*/ 113 w 140"/>
                  <a:gd name="T81" fmla="*/ 27 h 81"/>
                  <a:gd name="T82" fmla="*/ 135 w 140"/>
                  <a:gd name="T83" fmla="*/ 51 h 81"/>
                  <a:gd name="T84" fmla="*/ 111 w 140"/>
                  <a:gd name="T85" fmla="*/ 76 h 81"/>
                  <a:gd name="T86" fmla="*/ 51 w 140"/>
                  <a:gd name="T87" fmla="*/ 48 h 81"/>
                  <a:gd name="T88" fmla="*/ 43 w 140"/>
                  <a:gd name="T89" fmla="*/ 56 h 81"/>
                  <a:gd name="T90" fmla="*/ 36 w 140"/>
                  <a:gd name="T91" fmla="*/ 48 h 81"/>
                  <a:gd name="T92" fmla="*/ 43 w 140"/>
                  <a:gd name="T93" fmla="*/ 41 h 81"/>
                  <a:gd name="T94" fmla="*/ 51 w 140"/>
                  <a:gd name="T95" fmla="*/ 48 h 81"/>
                  <a:gd name="T96" fmla="*/ 82 w 140"/>
                  <a:gd name="T97" fmla="*/ 48 h 81"/>
                  <a:gd name="T98" fmla="*/ 70 w 140"/>
                  <a:gd name="T99" fmla="*/ 60 h 81"/>
                  <a:gd name="T100" fmla="*/ 59 w 140"/>
                  <a:gd name="T101" fmla="*/ 48 h 81"/>
                  <a:gd name="T102" fmla="*/ 70 w 140"/>
                  <a:gd name="T103" fmla="*/ 37 h 81"/>
                  <a:gd name="T104" fmla="*/ 82 w 140"/>
                  <a:gd name="T105" fmla="*/ 48 h 81"/>
                  <a:gd name="T106" fmla="*/ 104 w 140"/>
                  <a:gd name="T107" fmla="*/ 48 h 81"/>
                  <a:gd name="T108" fmla="*/ 97 w 140"/>
                  <a:gd name="T109" fmla="*/ 56 h 81"/>
                  <a:gd name="T110" fmla="*/ 90 w 140"/>
                  <a:gd name="T111" fmla="*/ 48 h 81"/>
                  <a:gd name="T112" fmla="*/ 97 w 140"/>
                  <a:gd name="T113" fmla="*/ 41 h 81"/>
                  <a:gd name="T114" fmla="*/ 104 w 140"/>
                  <a:gd name="T115" fmla="*/ 48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0" h="81">
                    <a:moveTo>
                      <a:pt x="116" y="22"/>
                    </a:moveTo>
                    <a:cubicBezTo>
                      <a:pt x="114" y="18"/>
                      <a:pt x="110" y="12"/>
                      <a:pt x="102" y="9"/>
                    </a:cubicBezTo>
                    <a:cubicBezTo>
                      <a:pt x="101" y="9"/>
                      <a:pt x="97" y="7"/>
                      <a:pt x="92" y="7"/>
                    </a:cubicBezTo>
                    <a:cubicBezTo>
                      <a:pt x="88" y="7"/>
                      <a:pt x="85" y="8"/>
                      <a:pt x="82" y="10"/>
                    </a:cubicBezTo>
                    <a:cubicBezTo>
                      <a:pt x="79" y="8"/>
                      <a:pt x="75" y="6"/>
                      <a:pt x="70" y="6"/>
                    </a:cubicBezTo>
                    <a:cubicBezTo>
                      <a:pt x="68" y="6"/>
                      <a:pt x="66" y="6"/>
                      <a:pt x="64" y="6"/>
                    </a:cubicBezTo>
                    <a:cubicBezTo>
                      <a:pt x="61" y="4"/>
                      <a:pt x="55" y="0"/>
                      <a:pt x="46" y="0"/>
                    </a:cubicBezTo>
                    <a:cubicBezTo>
                      <a:pt x="41" y="0"/>
                      <a:pt x="37" y="1"/>
                      <a:pt x="32" y="4"/>
                    </a:cubicBezTo>
                    <a:cubicBezTo>
                      <a:pt x="31" y="4"/>
                      <a:pt x="18" y="11"/>
                      <a:pt x="18" y="28"/>
                    </a:cubicBezTo>
                    <a:cubicBezTo>
                      <a:pt x="17" y="29"/>
                      <a:pt x="17" y="30"/>
                      <a:pt x="16" y="31"/>
                    </a:cubicBezTo>
                    <a:cubicBezTo>
                      <a:pt x="14" y="32"/>
                      <a:pt x="12" y="33"/>
                      <a:pt x="10" y="35"/>
                    </a:cubicBezTo>
                    <a:cubicBezTo>
                      <a:pt x="5" y="38"/>
                      <a:pt x="0" y="45"/>
                      <a:pt x="0" y="56"/>
                    </a:cubicBezTo>
                    <a:cubicBezTo>
                      <a:pt x="0" y="73"/>
                      <a:pt x="15" y="81"/>
                      <a:pt x="24" y="81"/>
                    </a:cubicBezTo>
                    <a:cubicBezTo>
                      <a:pt x="109" y="81"/>
                      <a:pt x="109" y="81"/>
                      <a:pt x="109" y="81"/>
                    </a:cubicBezTo>
                    <a:cubicBezTo>
                      <a:pt x="109" y="81"/>
                      <a:pt x="110" y="81"/>
                      <a:pt x="111" y="81"/>
                    </a:cubicBezTo>
                    <a:cubicBezTo>
                      <a:pt x="127" y="81"/>
                      <a:pt x="140" y="68"/>
                      <a:pt x="140" y="51"/>
                    </a:cubicBezTo>
                    <a:cubicBezTo>
                      <a:pt x="140" y="37"/>
                      <a:pt x="130" y="25"/>
                      <a:pt x="116" y="22"/>
                    </a:cubicBezTo>
                    <a:close/>
                    <a:moveTo>
                      <a:pt x="111" y="76"/>
                    </a:moveTo>
                    <a:cubicBezTo>
                      <a:pt x="110" y="76"/>
                      <a:pt x="110" y="76"/>
                      <a:pt x="109" y="76"/>
                    </a:cubicBezTo>
                    <a:cubicBezTo>
                      <a:pt x="24" y="76"/>
                      <a:pt x="24" y="76"/>
                      <a:pt x="24" y="76"/>
                    </a:cubicBezTo>
                    <a:cubicBezTo>
                      <a:pt x="19" y="76"/>
                      <a:pt x="5" y="71"/>
                      <a:pt x="5" y="56"/>
                    </a:cubicBezTo>
                    <a:cubicBezTo>
                      <a:pt x="5" y="47"/>
                      <a:pt x="9" y="42"/>
                      <a:pt x="13" y="39"/>
                    </a:cubicBezTo>
                    <a:cubicBezTo>
                      <a:pt x="15" y="37"/>
                      <a:pt x="17" y="36"/>
                      <a:pt x="19" y="35"/>
                    </a:cubicBezTo>
                    <a:cubicBezTo>
                      <a:pt x="20" y="35"/>
                      <a:pt x="20" y="35"/>
                      <a:pt x="20" y="35"/>
                    </a:cubicBezTo>
                    <a:cubicBezTo>
                      <a:pt x="20" y="34"/>
                      <a:pt x="20" y="34"/>
                      <a:pt x="20" y="34"/>
                    </a:cubicBezTo>
                    <a:cubicBezTo>
                      <a:pt x="21" y="33"/>
                      <a:pt x="21" y="32"/>
                      <a:pt x="22" y="31"/>
                    </a:cubicBezTo>
                    <a:cubicBezTo>
                      <a:pt x="23" y="31"/>
                      <a:pt x="23" y="31"/>
                      <a:pt x="23" y="31"/>
                    </a:cubicBezTo>
                    <a:cubicBezTo>
                      <a:pt x="23" y="29"/>
                      <a:pt x="23" y="29"/>
                      <a:pt x="23" y="29"/>
                    </a:cubicBezTo>
                    <a:cubicBezTo>
                      <a:pt x="23" y="15"/>
                      <a:pt x="34" y="9"/>
                      <a:pt x="34" y="8"/>
                    </a:cubicBezTo>
                    <a:cubicBezTo>
                      <a:pt x="38" y="6"/>
                      <a:pt x="42" y="5"/>
                      <a:pt x="46" y="5"/>
                    </a:cubicBezTo>
                    <a:cubicBezTo>
                      <a:pt x="53" y="5"/>
                      <a:pt x="59" y="8"/>
                      <a:pt x="62" y="11"/>
                    </a:cubicBezTo>
                    <a:cubicBezTo>
                      <a:pt x="63" y="12"/>
                      <a:pt x="63" y="12"/>
                      <a:pt x="63" y="12"/>
                    </a:cubicBezTo>
                    <a:cubicBezTo>
                      <a:pt x="64" y="12"/>
                      <a:pt x="64" y="12"/>
                      <a:pt x="64" y="12"/>
                    </a:cubicBezTo>
                    <a:cubicBezTo>
                      <a:pt x="70" y="10"/>
                      <a:pt x="76" y="11"/>
                      <a:pt x="80" y="15"/>
                    </a:cubicBezTo>
                    <a:cubicBezTo>
                      <a:pt x="81" y="16"/>
                      <a:pt x="81" y="16"/>
                      <a:pt x="81" y="16"/>
                    </a:cubicBezTo>
                    <a:cubicBezTo>
                      <a:pt x="83" y="15"/>
                      <a:pt x="83" y="15"/>
                      <a:pt x="83" y="15"/>
                    </a:cubicBezTo>
                    <a:cubicBezTo>
                      <a:pt x="85" y="13"/>
                      <a:pt x="89" y="12"/>
                      <a:pt x="92" y="12"/>
                    </a:cubicBezTo>
                    <a:cubicBezTo>
                      <a:pt x="96" y="12"/>
                      <a:pt x="100" y="14"/>
                      <a:pt x="100" y="14"/>
                    </a:cubicBezTo>
                    <a:cubicBezTo>
                      <a:pt x="106" y="16"/>
                      <a:pt x="110" y="20"/>
                      <a:pt x="111" y="25"/>
                    </a:cubicBezTo>
                    <a:cubicBezTo>
                      <a:pt x="112" y="27"/>
                      <a:pt x="112" y="27"/>
                      <a:pt x="112" y="27"/>
                    </a:cubicBezTo>
                    <a:cubicBezTo>
                      <a:pt x="113" y="27"/>
                      <a:pt x="113" y="27"/>
                      <a:pt x="113" y="27"/>
                    </a:cubicBezTo>
                    <a:cubicBezTo>
                      <a:pt x="126" y="29"/>
                      <a:pt x="135" y="39"/>
                      <a:pt x="135" y="51"/>
                    </a:cubicBezTo>
                    <a:cubicBezTo>
                      <a:pt x="135" y="65"/>
                      <a:pt x="124" y="76"/>
                      <a:pt x="111" y="76"/>
                    </a:cubicBezTo>
                    <a:close/>
                    <a:moveTo>
                      <a:pt x="51" y="48"/>
                    </a:moveTo>
                    <a:cubicBezTo>
                      <a:pt x="51" y="52"/>
                      <a:pt x="47" y="56"/>
                      <a:pt x="43" y="56"/>
                    </a:cubicBezTo>
                    <a:cubicBezTo>
                      <a:pt x="39" y="56"/>
                      <a:pt x="36" y="52"/>
                      <a:pt x="36" y="48"/>
                    </a:cubicBezTo>
                    <a:cubicBezTo>
                      <a:pt x="36" y="44"/>
                      <a:pt x="39" y="41"/>
                      <a:pt x="43" y="41"/>
                    </a:cubicBezTo>
                    <a:cubicBezTo>
                      <a:pt x="47" y="41"/>
                      <a:pt x="51" y="44"/>
                      <a:pt x="51" y="48"/>
                    </a:cubicBezTo>
                    <a:close/>
                    <a:moveTo>
                      <a:pt x="82" y="48"/>
                    </a:moveTo>
                    <a:cubicBezTo>
                      <a:pt x="82" y="55"/>
                      <a:pt x="77" y="60"/>
                      <a:pt x="70" y="60"/>
                    </a:cubicBezTo>
                    <a:cubicBezTo>
                      <a:pt x="64" y="60"/>
                      <a:pt x="59" y="55"/>
                      <a:pt x="59" y="48"/>
                    </a:cubicBezTo>
                    <a:cubicBezTo>
                      <a:pt x="59" y="42"/>
                      <a:pt x="64" y="37"/>
                      <a:pt x="70" y="37"/>
                    </a:cubicBezTo>
                    <a:cubicBezTo>
                      <a:pt x="77" y="37"/>
                      <a:pt x="82" y="42"/>
                      <a:pt x="82" y="48"/>
                    </a:cubicBezTo>
                    <a:close/>
                    <a:moveTo>
                      <a:pt x="104" y="48"/>
                    </a:moveTo>
                    <a:cubicBezTo>
                      <a:pt x="104" y="52"/>
                      <a:pt x="101" y="56"/>
                      <a:pt x="97" y="56"/>
                    </a:cubicBezTo>
                    <a:cubicBezTo>
                      <a:pt x="93" y="56"/>
                      <a:pt x="90" y="52"/>
                      <a:pt x="90" y="48"/>
                    </a:cubicBezTo>
                    <a:cubicBezTo>
                      <a:pt x="90" y="44"/>
                      <a:pt x="93" y="41"/>
                      <a:pt x="97" y="41"/>
                    </a:cubicBezTo>
                    <a:cubicBezTo>
                      <a:pt x="101" y="41"/>
                      <a:pt x="104" y="44"/>
                      <a:pt x="104" y="48"/>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6" name="Freeform 388"/>
              <p:cNvSpPr>
                <a:spLocks noEditPoints="1"/>
              </p:cNvSpPr>
              <p:nvPr userDrawn="1"/>
            </p:nvSpPr>
            <p:spPr bwMode="auto">
              <a:xfrm>
                <a:off x="2781" y="1393"/>
                <a:ext cx="175" cy="166"/>
              </a:xfrm>
              <a:custGeom>
                <a:avLst/>
                <a:gdLst>
                  <a:gd name="T0" fmla="*/ 153 w 175"/>
                  <a:gd name="T1" fmla="*/ 54 h 166"/>
                  <a:gd name="T2" fmla="*/ 153 w 175"/>
                  <a:gd name="T3" fmla="*/ 30 h 166"/>
                  <a:gd name="T4" fmla="*/ 123 w 175"/>
                  <a:gd name="T5" fmla="*/ 30 h 166"/>
                  <a:gd name="T6" fmla="*/ 88 w 175"/>
                  <a:gd name="T7" fmla="*/ 0 h 166"/>
                  <a:gd name="T8" fmla="*/ 49 w 175"/>
                  <a:gd name="T9" fmla="*/ 30 h 166"/>
                  <a:gd name="T10" fmla="*/ 20 w 175"/>
                  <a:gd name="T11" fmla="*/ 30 h 166"/>
                  <a:gd name="T12" fmla="*/ 20 w 175"/>
                  <a:gd name="T13" fmla="*/ 52 h 166"/>
                  <a:gd name="T14" fmla="*/ 0 w 175"/>
                  <a:gd name="T15" fmla="*/ 69 h 166"/>
                  <a:gd name="T16" fmla="*/ 0 w 175"/>
                  <a:gd name="T17" fmla="*/ 166 h 166"/>
                  <a:gd name="T18" fmla="*/ 175 w 175"/>
                  <a:gd name="T19" fmla="*/ 166 h 166"/>
                  <a:gd name="T20" fmla="*/ 175 w 175"/>
                  <a:gd name="T21" fmla="*/ 69 h 166"/>
                  <a:gd name="T22" fmla="*/ 153 w 175"/>
                  <a:gd name="T23" fmla="*/ 54 h 166"/>
                  <a:gd name="T24" fmla="*/ 167 w 175"/>
                  <a:gd name="T25" fmla="*/ 159 h 166"/>
                  <a:gd name="T26" fmla="*/ 6 w 175"/>
                  <a:gd name="T27" fmla="*/ 159 h 166"/>
                  <a:gd name="T28" fmla="*/ 6 w 175"/>
                  <a:gd name="T29" fmla="*/ 74 h 166"/>
                  <a:gd name="T30" fmla="*/ 28 w 175"/>
                  <a:gd name="T31" fmla="*/ 57 h 166"/>
                  <a:gd name="T32" fmla="*/ 28 w 175"/>
                  <a:gd name="T33" fmla="*/ 37 h 166"/>
                  <a:gd name="T34" fmla="*/ 52 w 175"/>
                  <a:gd name="T35" fmla="*/ 37 h 166"/>
                  <a:gd name="T36" fmla="*/ 88 w 175"/>
                  <a:gd name="T37" fmla="*/ 10 h 166"/>
                  <a:gd name="T38" fmla="*/ 120 w 175"/>
                  <a:gd name="T39" fmla="*/ 37 h 166"/>
                  <a:gd name="T40" fmla="*/ 147 w 175"/>
                  <a:gd name="T41" fmla="*/ 37 h 166"/>
                  <a:gd name="T42" fmla="*/ 147 w 175"/>
                  <a:gd name="T43" fmla="*/ 57 h 166"/>
                  <a:gd name="T44" fmla="*/ 167 w 175"/>
                  <a:gd name="T45" fmla="*/ 74 h 166"/>
                  <a:gd name="T46" fmla="*/ 167 w 175"/>
                  <a:gd name="T47" fmla="*/ 159 h 166"/>
                  <a:gd name="T48" fmla="*/ 35 w 175"/>
                  <a:gd name="T49" fmla="*/ 91 h 166"/>
                  <a:gd name="T50" fmla="*/ 88 w 175"/>
                  <a:gd name="T51" fmla="*/ 127 h 166"/>
                  <a:gd name="T52" fmla="*/ 140 w 175"/>
                  <a:gd name="T53" fmla="*/ 93 h 166"/>
                  <a:gd name="T54" fmla="*/ 140 w 175"/>
                  <a:gd name="T55" fmla="*/ 46 h 166"/>
                  <a:gd name="T56" fmla="*/ 35 w 175"/>
                  <a:gd name="T57" fmla="*/ 46 h 166"/>
                  <a:gd name="T58" fmla="*/ 35 w 175"/>
                  <a:gd name="T59" fmla="*/ 91 h 166"/>
                  <a:gd name="T60" fmla="*/ 55 w 175"/>
                  <a:gd name="T61" fmla="*/ 57 h 166"/>
                  <a:gd name="T62" fmla="*/ 120 w 175"/>
                  <a:gd name="T63" fmla="*/ 57 h 166"/>
                  <a:gd name="T64" fmla="*/ 120 w 175"/>
                  <a:gd name="T65" fmla="*/ 66 h 166"/>
                  <a:gd name="T66" fmla="*/ 55 w 175"/>
                  <a:gd name="T67" fmla="*/ 66 h 166"/>
                  <a:gd name="T68" fmla="*/ 55 w 175"/>
                  <a:gd name="T69" fmla="*/ 57 h 166"/>
                  <a:gd name="T70" fmla="*/ 55 w 175"/>
                  <a:gd name="T71" fmla="*/ 79 h 166"/>
                  <a:gd name="T72" fmla="*/ 120 w 175"/>
                  <a:gd name="T73" fmla="*/ 79 h 166"/>
                  <a:gd name="T74" fmla="*/ 120 w 175"/>
                  <a:gd name="T75" fmla="*/ 88 h 166"/>
                  <a:gd name="T76" fmla="*/ 55 w 175"/>
                  <a:gd name="T77" fmla="*/ 88 h 166"/>
                  <a:gd name="T78" fmla="*/ 55 w 175"/>
                  <a:gd name="T79" fmla="*/ 79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75" h="166">
                    <a:moveTo>
                      <a:pt x="153" y="54"/>
                    </a:moveTo>
                    <a:lnTo>
                      <a:pt x="153" y="30"/>
                    </a:lnTo>
                    <a:lnTo>
                      <a:pt x="123" y="30"/>
                    </a:lnTo>
                    <a:lnTo>
                      <a:pt x="88" y="0"/>
                    </a:lnTo>
                    <a:lnTo>
                      <a:pt x="49" y="30"/>
                    </a:lnTo>
                    <a:lnTo>
                      <a:pt x="20" y="30"/>
                    </a:lnTo>
                    <a:lnTo>
                      <a:pt x="20" y="52"/>
                    </a:lnTo>
                    <a:lnTo>
                      <a:pt x="0" y="69"/>
                    </a:lnTo>
                    <a:lnTo>
                      <a:pt x="0" y="166"/>
                    </a:lnTo>
                    <a:lnTo>
                      <a:pt x="175" y="166"/>
                    </a:lnTo>
                    <a:lnTo>
                      <a:pt x="175" y="69"/>
                    </a:lnTo>
                    <a:lnTo>
                      <a:pt x="153" y="54"/>
                    </a:lnTo>
                    <a:close/>
                    <a:moveTo>
                      <a:pt x="167" y="159"/>
                    </a:moveTo>
                    <a:lnTo>
                      <a:pt x="6" y="159"/>
                    </a:lnTo>
                    <a:lnTo>
                      <a:pt x="6" y="74"/>
                    </a:lnTo>
                    <a:lnTo>
                      <a:pt x="28" y="57"/>
                    </a:lnTo>
                    <a:lnTo>
                      <a:pt x="28" y="37"/>
                    </a:lnTo>
                    <a:lnTo>
                      <a:pt x="52" y="37"/>
                    </a:lnTo>
                    <a:lnTo>
                      <a:pt x="88" y="10"/>
                    </a:lnTo>
                    <a:lnTo>
                      <a:pt x="120" y="37"/>
                    </a:lnTo>
                    <a:lnTo>
                      <a:pt x="147" y="37"/>
                    </a:lnTo>
                    <a:lnTo>
                      <a:pt x="147" y="57"/>
                    </a:lnTo>
                    <a:lnTo>
                      <a:pt x="167" y="74"/>
                    </a:lnTo>
                    <a:lnTo>
                      <a:pt x="167" y="159"/>
                    </a:lnTo>
                    <a:close/>
                    <a:moveTo>
                      <a:pt x="35" y="91"/>
                    </a:moveTo>
                    <a:lnTo>
                      <a:pt x="88" y="127"/>
                    </a:lnTo>
                    <a:lnTo>
                      <a:pt x="140" y="93"/>
                    </a:lnTo>
                    <a:lnTo>
                      <a:pt x="140" y="46"/>
                    </a:lnTo>
                    <a:lnTo>
                      <a:pt x="35" y="46"/>
                    </a:lnTo>
                    <a:lnTo>
                      <a:pt x="35" y="91"/>
                    </a:lnTo>
                    <a:close/>
                    <a:moveTo>
                      <a:pt x="55" y="57"/>
                    </a:moveTo>
                    <a:lnTo>
                      <a:pt x="120" y="57"/>
                    </a:lnTo>
                    <a:lnTo>
                      <a:pt x="120" y="66"/>
                    </a:lnTo>
                    <a:lnTo>
                      <a:pt x="55" y="66"/>
                    </a:lnTo>
                    <a:lnTo>
                      <a:pt x="55" y="57"/>
                    </a:lnTo>
                    <a:close/>
                    <a:moveTo>
                      <a:pt x="55" y="79"/>
                    </a:moveTo>
                    <a:lnTo>
                      <a:pt x="120" y="79"/>
                    </a:lnTo>
                    <a:lnTo>
                      <a:pt x="120" y="88"/>
                    </a:lnTo>
                    <a:lnTo>
                      <a:pt x="55" y="88"/>
                    </a:lnTo>
                    <a:lnTo>
                      <a:pt x="55" y="79"/>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7" name="Freeform 389"/>
              <p:cNvSpPr>
                <a:spLocks noEditPoints="1"/>
              </p:cNvSpPr>
              <p:nvPr userDrawn="1"/>
            </p:nvSpPr>
            <p:spPr bwMode="auto">
              <a:xfrm>
                <a:off x="7253" y="308"/>
                <a:ext cx="175" cy="164"/>
              </a:xfrm>
              <a:custGeom>
                <a:avLst/>
                <a:gdLst>
                  <a:gd name="T0" fmla="*/ 153 w 175"/>
                  <a:gd name="T1" fmla="*/ 52 h 164"/>
                  <a:gd name="T2" fmla="*/ 153 w 175"/>
                  <a:gd name="T3" fmla="*/ 28 h 164"/>
                  <a:gd name="T4" fmla="*/ 123 w 175"/>
                  <a:gd name="T5" fmla="*/ 28 h 164"/>
                  <a:gd name="T6" fmla="*/ 88 w 175"/>
                  <a:gd name="T7" fmla="*/ 0 h 164"/>
                  <a:gd name="T8" fmla="*/ 49 w 175"/>
                  <a:gd name="T9" fmla="*/ 28 h 164"/>
                  <a:gd name="T10" fmla="*/ 20 w 175"/>
                  <a:gd name="T11" fmla="*/ 28 h 164"/>
                  <a:gd name="T12" fmla="*/ 20 w 175"/>
                  <a:gd name="T13" fmla="*/ 52 h 164"/>
                  <a:gd name="T14" fmla="*/ 0 w 175"/>
                  <a:gd name="T15" fmla="*/ 69 h 164"/>
                  <a:gd name="T16" fmla="*/ 0 w 175"/>
                  <a:gd name="T17" fmla="*/ 164 h 164"/>
                  <a:gd name="T18" fmla="*/ 175 w 175"/>
                  <a:gd name="T19" fmla="*/ 164 h 164"/>
                  <a:gd name="T20" fmla="*/ 175 w 175"/>
                  <a:gd name="T21" fmla="*/ 69 h 164"/>
                  <a:gd name="T22" fmla="*/ 153 w 175"/>
                  <a:gd name="T23" fmla="*/ 52 h 164"/>
                  <a:gd name="T24" fmla="*/ 167 w 175"/>
                  <a:gd name="T25" fmla="*/ 157 h 164"/>
                  <a:gd name="T26" fmla="*/ 7 w 175"/>
                  <a:gd name="T27" fmla="*/ 157 h 164"/>
                  <a:gd name="T28" fmla="*/ 7 w 175"/>
                  <a:gd name="T29" fmla="*/ 72 h 164"/>
                  <a:gd name="T30" fmla="*/ 28 w 175"/>
                  <a:gd name="T31" fmla="*/ 56 h 164"/>
                  <a:gd name="T32" fmla="*/ 28 w 175"/>
                  <a:gd name="T33" fmla="*/ 37 h 164"/>
                  <a:gd name="T34" fmla="*/ 52 w 175"/>
                  <a:gd name="T35" fmla="*/ 37 h 164"/>
                  <a:gd name="T36" fmla="*/ 88 w 175"/>
                  <a:gd name="T37" fmla="*/ 8 h 164"/>
                  <a:gd name="T38" fmla="*/ 120 w 175"/>
                  <a:gd name="T39" fmla="*/ 37 h 164"/>
                  <a:gd name="T40" fmla="*/ 147 w 175"/>
                  <a:gd name="T41" fmla="*/ 37 h 164"/>
                  <a:gd name="T42" fmla="*/ 147 w 175"/>
                  <a:gd name="T43" fmla="*/ 57 h 164"/>
                  <a:gd name="T44" fmla="*/ 167 w 175"/>
                  <a:gd name="T45" fmla="*/ 72 h 164"/>
                  <a:gd name="T46" fmla="*/ 167 w 175"/>
                  <a:gd name="T47" fmla="*/ 157 h 164"/>
                  <a:gd name="T48" fmla="*/ 35 w 175"/>
                  <a:gd name="T49" fmla="*/ 91 h 164"/>
                  <a:gd name="T50" fmla="*/ 88 w 175"/>
                  <a:gd name="T51" fmla="*/ 125 h 164"/>
                  <a:gd name="T52" fmla="*/ 140 w 175"/>
                  <a:gd name="T53" fmla="*/ 91 h 164"/>
                  <a:gd name="T54" fmla="*/ 140 w 175"/>
                  <a:gd name="T55" fmla="*/ 45 h 164"/>
                  <a:gd name="T56" fmla="*/ 35 w 175"/>
                  <a:gd name="T57" fmla="*/ 45 h 164"/>
                  <a:gd name="T58" fmla="*/ 35 w 175"/>
                  <a:gd name="T59" fmla="*/ 91 h 164"/>
                  <a:gd name="T60" fmla="*/ 55 w 175"/>
                  <a:gd name="T61" fmla="*/ 56 h 164"/>
                  <a:gd name="T62" fmla="*/ 120 w 175"/>
                  <a:gd name="T63" fmla="*/ 56 h 164"/>
                  <a:gd name="T64" fmla="*/ 120 w 175"/>
                  <a:gd name="T65" fmla="*/ 64 h 164"/>
                  <a:gd name="T66" fmla="*/ 55 w 175"/>
                  <a:gd name="T67" fmla="*/ 64 h 164"/>
                  <a:gd name="T68" fmla="*/ 55 w 175"/>
                  <a:gd name="T69" fmla="*/ 56 h 164"/>
                  <a:gd name="T70" fmla="*/ 55 w 175"/>
                  <a:gd name="T71" fmla="*/ 77 h 164"/>
                  <a:gd name="T72" fmla="*/ 120 w 175"/>
                  <a:gd name="T73" fmla="*/ 77 h 164"/>
                  <a:gd name="T74" fmla="*/ 120 w 175"/>
                  <a:gd name="T75" fmla="*/ 86 h 164"/>
                  <a:gd name="T76" fmla="*/ 55 w 175"/>
                  <a:gd name="T77" fmla="*/ 86 h 164"/>
                  <a:gd name="T78" fmla="*/ 55 w 175"/>
                  <a:gd name="T79" fmla="*/ 77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75" h="164">
                    <a:moveTo>
                      <a:pt x="153" y="52"/>
                    </a:moveTo>
                    <a:lnTo>
                      <a:pt x="153" y="28"/>
                    </a:lnTo>
                    <a:lnTo>
                      <a:pt x="123" y="28"/>
                    </a:lnTo>
                    <a:lnTo>
                      <a:pt x="88" y="0"/>
                    </a:lnTo>
                    <a:lnTo>
                      <a:pt x="49" y="28"/>
                    </a:lnTo>
                    <a:lnTo>
                      <a:pt x="20" y="28"/>
                    </a:lnTo>
                    <a:lnTo>
                      <a:pt x="20" y="52"/>
                    </a:lnTo>
                    <a:lnTo>
                      <a:pt x="0" y="69"/>
                    </a:lnTo>
                    <a:lnTo>
                      <a:pt x="0" y="164"/>
                    </a:lnTo>
                    <a:lnTo>
                      <a:pt x="175" y="164"/>
                    </a:lnTo>
                    <a:lnTo>
                      <a:pt x="175" y="69"/>
                    </a:lnTo>
                    <a:lnTo>
                      <a:pt x="153" y="52"/>
                    </a:lnTo>
                    <a:close/>
                    <a:moveTo>
                      <a:pt x="167" y="157"/>
                    </a:moveTo>
                    <a:lnTo>
                      <a:pt x="7" y="157"/>
                    </a:lnTo>
                    <a:lnTo>
                      <a:pt x="7" y="72"/>
                    </a:lnTo>
                    <a:lnTo>
                      <a:pt x="28" y="56"/>
                    </a:lnTo>
                    <a:lnTo>
                      <a:pt x="28" y="37"/>
                    </a:lnTo>
                    <a:lnTo>
                      <a:pt x="52" y="37"/>
                    </a:lnTo>
                    <a:lnTo>
                      <a:pt x="88" y="8"/>
                    </a:lnTo>
                    <a:lnTo>
                      <a:pt x="120" y="37"/>
                    </a:lnTo>
                    <a:lnTo>
                      <a:pt x="147" y="37"/>
                    </a:lnTo>
                    <a:lnTo>
                      <a:pt x="147" y="57"/>
                    </a:lnTo>
                    <a:lnTo>
                      <a:pt x="167" y="72"/>
                    </a:lnTo>
                    <a:lnTo>
                      <a:pt x="167" y="157"/>
                    </a:lnTo>
                    <a:close/>
                    <a:moveTo>
                      <a:pt x="35" y="91"/>
                    </a:moveTo>
                    <a:lnTo>
                      <a:pt x="88" y="125"/>
                    </a:lnTo>
                    <a:lnTo>
                      <a:pt x="140" y="91"/>
                    </a:lnTo>
                    <a:lnTo>
                      <a:pt x="140" y="45"/>
                    </a:lnTo>
                    <a:lnTo>
                      <a:pt x="35" y="45"/>
                    </a:lnTo>
                    <a:lnTo>
                      <a:pt x="35" y="91"/>
                    </a:lnTo>
                    <a:close/>
                    <a:moveTo>
                      <a:pt x="55" y="56"/>
                    </a:moveTo>
                    <a:lnTo>
                      <a:pt x="120" y="56"/>
                    </a:lnTo>
                    <a:lnTo>
                      <a:pt x="120" y="64"/>
                    </a:lnTo>
                    <a:lnTo>
                      <a:pt x="55" y="64"/>
                    </a:lnTo>
                    <a:lnTo>
                      <a:pt x="55" y="56"/>
                    </a:lnTo>
                    <a:close/>
                    <a:moveTo>
                      <a:pt x="55" y="77"/>
                    </a:moveTo>
                    <a:lnTo>
                      <a:pt x="120" y="77"/>
                    </a:lnTo>
                    <a:lnTo>
                      <a:pt x="120" y="86"/>
                    </a:lnTo>
                    <a:lnTo>
                      <a:pt x="55" y="86"/>
                    </a:lnTo>
                    <a:lnTo>
                      <a:pt x="55" y="77"/>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8" name="Freeform 390"/>
              <p:cNvSpPr>
                <a:spLocks noEditPoints="1"/>
              </p:cNvSpPr>
              <p:nvPr userDrawn="1"/>
            </p:nvSpPr>
            <p:spPr bwMode="auto">
              <a:xfrm>
                <a:off x="141" y="2962"/>
                <a:ext cx="176" cy="165"/>
              </a:xfrm>
              <a:custGeom>
                <a:avLst/>
                <a:gdLst>
                  <a:gd name="T0" fmla="*/ 155 w 176"/>
                  <a:gd name="T1" fmla="*/ 54 h 165"/>
                  <a:gd name="T2" fmla="*/ 155 w 176"/>
                  <a:gd name="T3" fmla="*/ 30 h 165"/>
                  <a:gd name="T4" fmla="*/ 123 w 176"/>
                  <a:gd name="T5" fmla="*/ 30 h 165"/>
                  <a:gd name="T6" fmla="*/ 88 w 176"/>
                  <a:gd name="T7" fmla="*/ 0 h 165"/>
                  <a:gd name="T8" fmla="*/ 51 w 176"/>
                  <a:gd name="T9" fmla="*/ 30 h 165"/>
                  <a:gd name="T10" fmla="*/ 22 w 176"/>
                  <a:gd name="T11" fmla="*/ 30 h 165"/>
                  <a:gd name="T12" fmla="*/ 22 w 176"/>
                  <a:gd name="T13" fmla="*/ 52 h 165"/>
                  <a:gd name="T14" fmla="*/ 0 w 176"/>
                  <a:gd name="T15" fmla="*/ 69 h 165"/>
                  <a:gd name="T16" fmla="*/ 0 w 176"/>
                  <a:gd name="T17" fmla="*/ 165 h 165"/>
                  <a:gd name="T18" fmla="*/ 176 w 176"/>
                  <a:gd name="T19" fmla="*/ 165 h 165"/>
                  <a:gd name="T20" fmla="*/ 176 w 176"/>
                  <a:gd name="T21" fmla="*/ 69 h 165"/>
                  <a:gd name="T22" fmla="*/ 155 w 176"/>
                  <a:gd name="T23" fmla="*/ 54 h 165"/>
                  <a:gd name="T24" fmla="*/ 169 w 176"/>
                  <a:gd name="T25" fmla="*/ 159 h 165"/>
                  <a:gd name="T26" fmla="*/ 9 w 176"/>
                  <a:gd name="T27" fmla="*/ 159 h 165"/>
                  <a:gd name="T28" fmla="*/ 9 w 176"/>
                  <a:gd name="T29" fmla="*/ 74 h 165"/>
                  <a:gd name="T30" fmla="*/ 29 w 176"/>
                  <a:gd name="T31" fmla="*/ 57 h 165"/>
                  <a:gd name="T32" fmla="*/ 29 w 176"/>
                  <a:gd name="T33" fmla="*/ 37 h 165"/>
                  <a:gd name="T34" fmla="*/ 52 w 176"/>
                  <a:gd name="T35" fmla="*/ 37 h 165"/>
                  <a:gd name="T36" fmla="*/ 88 w 176"/>
                  <a:gd name="T37" fmla="*/ 10 h 165"/>
                  <a:gd name="T38" fmla="*/ 120 w 176"/>
                  <a:gd name="T39" fmla="*/ 37 h 165"/>
                  <a:gd name="T40" fmla="*/ 147 w 176"/>
                  <a:gd name="T41" fmla="*/ 37 h 165"/>
                  <a:gd name="T42" fmla="*/ 147 w 176"/>
                  <a:gd name="T43" fmla="*/ 57 h 165"/>
                  <a:gd name="T44" fmla="*/ 169 w 176"/>
                  <a:gd name="T45" fmla="*/ 74 h 165"/>
                  <a:gd name="T46" fmla="*/ 169 w 176"/>
                  <a:gd name="T47" fmla="*/ 159 h 165"/>
                  <a:gd name="T48" fmla="*/ 36 w 176"/>
                  <a:gd name="T49" fmla="*/ 91 h 165"/>
                  <a:gd name="T50" fmla="*/ 88 w 176"/>
                  <a:gd name="T51" fmla="*/ 126 h 165"/>
                  <a:gd name="T52" fmla="*/ 140 w 176"/>
                  <a:gd name="T53" fmla="*/ 93 h 165"/>
                  <a:gd name="T54" fmla="*/ 140 w 176"/>
                  <a:gd name="T55" fmla="*/ 45 h 165"/>
                  <a:gd name="T56" fmla="*/ 36 w 176"/>
                  <a:gd name="T57" fmla="*/ 45 h 165"/>
                  <a:gd name="T58" fmla="*/ 36 w 176"/>
                  <a:gd name="T59" fmla="*/ 91 h 165"/>
                  <a:gd name="T60" fmla="*/ 56 w 176"/>
                  <a:gd name="T61" fmla="*/ 57 h 165"/>
                  <a:gd name="T62" fmla="*/ 120 w 176"/>
                  <a:gd name="T63" fmla="*/ 57 h 165"/>
                  <a:gd name="T64" fmla="*/ 120 w 176"/>
                  <a:gd name="T65" fmla="*/ 66 h 165"/>
                  <a:gd name="T66" fmla="*/ 56 w 176"/>
                  <a:gd name="T67" fmla="*/ 66 h 165"/>
                  <a:gd name="T68" fmla="*/ 56 w 176"/>
                  <a:gd name="T69" fmla="*/ 57 h 165"/>
                  <a:gd name="T70" fmla="*/ 56 w 176"/>
                  <a:gd name="T71" fmla="*/ 79 h 165"/>
                  <a:gd name="T72" fmla="*/ 120 w 176"/>
                  <a:gd name="T73" fmla="*/ 79 h 165"/>
                  <a:gd name="T74" fmla="*/ 120 w 176"/>
                  <a:gd name="T75" fmla="*/ 88 h 165"/>
                  <a:gd name="T76" fmla="*/ 56 w 176"/>
                  <a:gd name="T77" fmla="*/ 88 h 165"/>
                  <a:gd name="T78" fmla="*/ 56 w 176"/>
                  <a:gd name="T79" fmla="*/ 79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76" h="165">
                    <a:moveTo>
                      <a:pt x="155" y="54"/>
                    </a:moveTo>
                    <a:lnTo>
                      <a:pt x="155" y="30"/>
                    </a:lnTo>
                    <a:lnTo>
                      <a:pt x="123" y="30"/>
                    </a:lnTo>
                    <a:lnTo>
                      <a:pt x="88" y="0"/>
                    </a:lnTo>
                    <a:lnTo>
                      <a:pt x="51" y="30"/>
                    </a:lnTo>
                    <a:lnTo>
                      <a:pt x="22" y="30"/>
                    </a:lnTo>
                    <a:lnTo>
                      <a:pt x="22" y="52"/>
                    </a:lnTo>
                    <a:lnTo>
                      <a:pt x="0" y="69"/>
                    </a:lnTo>
                    <a:lnTo>
                      <a:pt x="0" y="165"/>
                    </a:lnTo>
                    <a:lnTo>
                      <a:pt x="176" y="165"/>
                    </a:lnTo>
                    <a:lnTo>
                      <a:pt x="176" y="69"/>
                    </a:lnTo>
                    <a:lnTo>
                      <a:pt x="155" y="54"/>
                    </a:lnTo>
                    <a:close/>
                    <a:moveTo>
                      <a:pt x="169" y="159"/>
                    </a:moveTo>
                    <a:lnTo>
                      <a:pt x="9" y="159"/>
                    </a:lnTo>
                    <a:lnTo>
                      <a:pt x="9" y="74"/>
                    </a:lnTo>
                    <a:lnTo>
                      <a:pt x="29" y="57"/>
                    </a:lnTo>
                    <a:lnTo>
                      <a:pt x="29" y="37"/>
                    </a:lnTo>
                    <a:lnTo>
                      <a:pt x="52" y="37"/>
                    </a:lnTo>
                    <a:lnTo>
                      <a:pt x="88" y="10"/>
                    </a:lnTo>
                    <a:lnTo>
                      <a:pt x="120" y="37"/>
                    </a:lnTo>
                    <a:lnTo>
                      <a:pt x="147" y="37"/>
                    </a:lnTo>
                    <a:lnTo>
                      <a:pt x="147" y="57"/>
                    </a:lnTo>
                    <a:lnTo>
                      <a:pt x="169" y="74"/>
                    </a:lnTo>
                    <a:lnTo>
                      <a:pt x="169" y="159"/>
                    </a:lnTo>
                    <a:close/>
                    <a:moveTo>
                      <a:pt x="36" y="91"/>
                    </a:moveTo>
                    <a:lnTo>
                      <a:pt x="88" y="126"/>
                    </a:lnTo>
                    <a:lnTo>
                      <a:pt x="140" y="93"/>
                    </a:lnTo>
                    <a:lnTo>
                      <a:pt x="140" y="45"/>
                    </a:lnTo>
                    <a:lnTo>
                      <a:pt x="36" y="45"/>
                    </a:lnTo>
                    <a:lnTo>
                      <a:pt x="36" y="91"/>
                    </a:lnTo>
                    <a:close/>
                    <a:moveTo>
                      <a:pt x="56" y="57"/>
                    </a:moveTo>
                    <a:lnTo>
                      <a:pt x="120" y="57"/>
                    </a:lnTo>
                    <a:lnTo>
                      <a:pt x="120" y="66"/>
                    </a:lnTo>
                    <a:lnTo>
                      <a:pt x="56" y="66"/>
                    </a:lnTo>
                    <a:lnTo>
                      <a:pt x="56" y="57"/>
                    </a:lnTo>
                    <a:close/>
                    <a:moveTo>
                      <a:pt x="56" y="79"/>
                    </a:moveTo>
                    <a:lnTo>
                      <a:pt x="120" y="79"/>
                    </a:lnTo>
                    <a:lnTo>
                      <a:pt x="120" y="88"/>
                    </a:lnTo>
                    <a:lnTo>
                      <a:pt x="56" y="88"/>
                    </a:lnTo>
                    <a:lnTo>
                      <a:pt x="56" y="79"/>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9" name="Rectangle 391"/>
              <p:cNvSpPr>
                <a:spLocks noChangeArrowheads="1"/>
              </p:cNvSpPr>
              <p:nvPr userDrawn="1"/>
            </p:nvSpPr>
            <p:spPr bwMode="auto">
              <a:xfrm>
                <a:off x="5000" y="1991"/>
                <a:ext cx="34" cy="7"/>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0" name="Rectangle 392"/>
              <p:cNvSpPr>
                <a:spLocks noChangeArrowheads="1"/>
              </p:cNvSpPr>
              <p:nvPr userDrawn="1"/>
            </p:nvSpPr>
            <p:spPr bwMode="auto">
              <a:xfrm>
                <a:off x="5000" y="1968"/>
                <a:ext cx="51" cy="6"/>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 name="Rectangle 393"/>
              <p:cNvSpPr>
                <a:spLocks noChangeArrowheads="1"/>
              </p:cNvSpPr>
              <p:nvPr userDrawn="1"/>
            </p:nvSpPr>
            <p:spPr bwMode="auto">
              <a:xfrm>
                <a:off x="5000" y="1944"/>
                <a:ext cx="51" cy="7"/>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 name="Rectangle 394"/>
              <p:cNvSpPr>
                <a:spLocks noChangeArrowheads="1"/>
              </p:cNvSpPr>
              <p:nvPr userDrawn="1"/>
            </p:nvSpPr>
            <p:spPr bwMode="auto">
              <a:xfrm>
                <a:off x="5000" y="1922"/>
                <a:ext cx="51" cy="5"/>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 name="Rectangle 395"/>
              <p:cNvSpPr>
                <a:spLocks noChangeArrowheads="1"/>
              </p:cNvSpPr>
              <p:nvPr userDrawn="1"/>
            </p:nvSpPr>
            <p:spPr bwMode="auto">
              <a:xfrm>
                <a:off x="4914" y="1991"/>
                <a:ext cx="33" cy="7"/>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 name="Rectangle 396"/>
              <p:cNvSpPr>
                <a:spLocks noChangeArrowheads="1"/>
              </p:cNvSpPr>
              <p:nvPr userDrawn="1"/>
            </p:nvSpPr>
            <p:spPr bwMode="auto">
              <a:xfrm>
                <a:off x="4914" y="1968"/>
                <a:ext cx="50" cy="6"/>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 name="Rectangle 397"/>
              <p:cNvSpPr>
                <a:spLocks noChangeArrowheads="1"/>
              </p:cNvSpPr>
              <p:nvPr userDrawn="1"/>
            </p:nvSpPr>
            <p:spPr bwMode="auto">
              <a:xfrm>
                <a:off x="4914" y="1944"/>
                <a:ext cx="50" cy="7"/>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6" name="Rectangle 398"/>
              <p:cNvSpPr>
                <a:spLocks noChangeArrowheads="1"/>
              </p:cNvSpPr>
              <p:nvPr userDrawn="1"/>
            </p:nvSpPr>
            <p:spPr bwMode="auto">
              <a:xfrm>
                <a:off x="4914" y="1922"/>
                <a:ext cx="50" cy="5"/>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7" name="Freeform 399"/>
              <p:cNvSpPr>
                <a:spLocks noEditPoints="1"/>
              </p:cNvSpPr>
              <p:nvPr userDrawn="1"/>
            </p:nvSpPr>
            <p:spPr bwMode="auto">
              <a:xfrm>
                <a:off x="4892" y="1895"/>
                <a:ext cx="186" cy="140"/>
              </a:xfrm>
              <a:custGeom>
                <a:avLst/>
                <a:gdLst>
                  <a:gd name="T0" fmla="*/ 107 w 110"/>
                  <a:gd name="T1" fmla="*/ 29 h 83"/>
                  <a:gd name="T2" fmla="*/ 107 w 110"/>
                  <a:gd name="T3" fmla="*/ 25 h 83"/>
                  <a:gd name="T4" fmla="*/ 108 w 110"/>
                  <a:gd name="T5" fmla="*/ 25 h 83"/>
                  <a:gd name="T6" fmla="*/ 110 w 110"/>
                  <a:gd name="T7" fmla="*/ 18 h 83"/>
                  <a:gd name="T8" fmla="*/ 108 w 110"/>
                  <a:gd name="T9" fmla="*/ 11 h 83"/>
                  <a:gd name="T10" fmla="*/ 107 w 110"/>
                  <a:gd name="T11" fmla="*/ 11 h 83"/>
                  <a:gd name="T12" fmla="*/ 107 w 110"/>
                  <a:gd name="T13" fmla="*/ 0 h 83"/>
                  <a:gd name="T14" fmla="*/ 57 w 110"/>
                  <a:gd name="T15" fmla="*/ 0 h 83"/>
                  <a:gd name="T16" fmla="*/ 53 w 110"/>
                  <a:gd name="T17" fmla="*/ 4 h 83"/>
                  <a:gd name="T18" fmla="*/ 48 w 110"/>
                  <a:gd name="T19" fmla="*/ 0 h 83"/>
                  <a:gd name="T20" fmla="*/ 0 w 110"/>
                  <a:gd name="T21" fmla="*/ 0 h 83"/>
                  <a:gd name="T22" fmla="*/ 0 w 110"/>
                  <a:gd name="T23" fmla="*/ 76 h 83"/>
                  <a:gd name="T24" fmla="*/ 46 w 110"/>
                  <a:gd name="T25" fmla="*/ 76 h 83"/>
                  <a:gd name="T26" fmla="*/ 53 w 110"/>
                  <a:gd name="T27" fmla="*/ 83 h 83"/>
                  <a:gd name="T28" fmla="*/ 59 w 110"/>
                  <a:gd name="T29" fmla="*/ 76 h 83"/>
                  <a:gd name="T30" fmla="*/ 107 w 110"/>
                  <a:gd name="T31" fmla="*/ 76 h 83"/>
                  <a:gd name="T32" fmla="*/ 107 w 110"/>
                  <a:gd name="T33" fmla="*/ 42 h 83"/>
                  <a:gd name="T34" fmla="*/ 108 w 110"/>
                  <a:gd name="T35" fmla="*/ 42 h 83"/>
                  <a:gd name="T36" fmla="*/ 110 w 110"/>
                  <a:gd name="T37" fmla="*/ 36 h 83"/>
                  <a:gd name="T38" fmla="*/ 108 w 110"/>
                  <a:gd name="T39" fmla="*/ 29 h 83"/>
                  <a:gd name="T40" fmla="*/ 107 w 110"/>
                  <a:gd name="T41" fmla="*/ 29 h 83"/>
                  <a:gd name="T42" fmla="*/ 5 w 110"/>
                  <a:gd name="T43" fmla="*/ 5 h 83"/>
                  <a:gd name="T44" fmla="*/ 46 w 110"/>
                  <a:gd name="T45" fmla="*/ 5 h 83"/>
                  <a:gd name="T46" fmla="*/ 51 w 110"/>
                  <a:gd name="T47" fmla="*/ 9 h 83"/>
                  <a:gd name="T48" fmla="*/ 51 w 110"/>
                  <a:gd name="T49" fmla="*/ 71 h 83"/>
                  <a:gd name="T50" fmla="*/ 5 w 110"/>
                  <a:gd name="T51" fmla="*/ 71 h 83"/>
                  <a:gd name="T52" fmla="*/ 5 w 110"/>
                  <a:gd name="T53" fmla="*/ 5 h 83"/>
                  <a:gd name="T54" fmla="*/ 102 w 110"/>
                  <a:gd name="T55" fmla="*/ 71 h 83"/>
                  <a:gd name="T56" fmla="*/ 55 w 110"/>
                  <a:gd name="T57" fmla="*/ 71 h 83"/>
                  <a:gd name="T58" fmla="*/ 55 w 110"/>
                  <a:gd name="T59" fmla="*/ 9 h 83"/>
                  <a:gd name="T60" fmla="*/ 59 w 110"/>
                  <a:gd name="T61" fmla="*/ 5 h 83"/>
                  <a:gd name="T62" fmla="*/ 102 w 110"/>
                  <a:gd name="T63" fmla="*/ 5 h 83"/>
                  <a:gd name="T64" fmla="*/ 102 w 110"/>
                  <a:gd name="T65" fmla="*/ 7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0" h="83">
                    <a:moveTo>
                      <a:pt x="107" y="29"/>
                    </a:moveTo>
                    <a:cubicBezTo>
                      <a:pt x="107" y="25"/>
                      <a:pt x="107" y="25"/>
                      <a:pt x="107" y="25"/>
                    </a:cubicBezTo>
                    <a:cubicBezTo>
                      <a:pt x="108" y="25"/>
                      <a:pt x="108" y="25"/>
                      <a:pt x="108" y="25"/>
                    </a:cubicBezTo>
                    <a:cubicBezTo>
                      <a:pt x="110" y="23"/>
                      <a:pt x="110" y="21"/>
                      <a:pt x="110" y="18"/>
                    </a:cubicBezTo>
                    <a:cubicBezTo>
                      <a:pt x="110" y="16"/>
                      <a:pt x="110" y="13"/>
                      <a:pt x="108" y="11"/>
                    </a:cubicBezTo>
                    <a:cubicBezTo>
                      <a:pt x="107" y="11"/>
                      <a:pt x="107" y="11"/>
                      <a:pt x="107" y="11"/>
                    </a:cubicBezTo>
                    <a:cubicBezTo>
                      <a:pt x="107" y="0"/>
                      <a:pt x="107" y="0"/>
                      <a:pt x="107" y="0"/>
                    </a:cubicBezTo>
                    <a:cubicBezTo>
                      <a:pt x="57" y="0"/>
                      <a:pt x="57" y="0"/>
                      <a:pt x="57" y="0"/>
                    </a:cubicBezTo>
                    <a:cubicBezTo>
                      <a:pt x="53" y="4"/>
                      <a:pt x="53" y="4"/>
                      <a:pt x="53" y="4"/>
                    </a:cubicBezTo>
                    <a:cubicBezTo>
                      <a:pt x="48" y="0"/>
                      <a:pt x="48" y="0"/>
                      <a:pt x="48" y="0"/>
                    </a:cubicBezTo>
                    <a:cubicBezTo>
                      <a:pt x="0" y="0"/>
                      <a:pt x="0" y="0"/>
                      <a:pt x="0" y="0"/>
                    </a:cubicBezTo>
                    <a:cubicBezTo>
                      <a:pt x="0" y="76"/>
                      <a:pt x="0" y="76"/>
                      <a:pt x="0" y="76"/>
                    </a:cubicBezTo>
                    <a:cubicBezTo>
                      <a:pt x="46" y="76"/>
                      <a:pt x="46" y="76"/>
                      <a:pt x="46" y="76"/>
                    </a:cubicBezTo>
                    <a:cubicBezTo>
                      <a:pt x="53" y="83"/>
                      <a:pt x="53" y="83"/>
                      <a:pt x="53" y="83"/>
                    </a:cubicBezTo>
                    <a:cubicBezTo>
                      <a:pt x="59" y="76"/>
                      <a:pt x="59" y="76"/>
                      <a:pt x="59" y="76"/>
                    </a:cubicBezTo>
                    <a:cubicBezTo>
                      <a:pt x="107" y="76"/>
                      <a:pt x="107" y="76"/>
                      <a:pt x="107" y="76"/>
                    </a:cubicBezTo>
                    <a:cubicBezTo>
                      <a:pt x="107" y="42"/>
                      <a:pt x="107" y="42"/>
                      <a:pt x="107" y="42"/>
                    </a:cubicBezTo>
                    <a:cubicBezTo>
                      <a:pt x="108" y="42"/>
                      <a:pt x="108" y="42"/>
                      <a:pt x="108" y="42"/>
                    </a:cubicBezTo>
                    <a:cubicBezTo>
                      <a:pt x="110" y="40"/>
                      <a:pt x="110" y="38"/>
                      <a:pt x="110" y="36"/>
                    </a:cubicBezTo>
                    <a:cubicBezTo>
                      <a:pt x="110" y="33"/>
                      <a:pt x="110" y="31"/>
                      <a:pt x="108" y="29"/>
                    </a:cubicBezTo>
                    <a:lnTo>
                      <a:pt x="107" y="29"/>
                    </a:lnTo>
                    <a:close/>
                    <a:moveTo>
                      <a:pt x="5" y="5"/>
                    </a:moveTo>
                    <a:cubicBezTo>
                      <a:pt x="46" y="5"/>
                      <a:pt x="46" y="5"/>
                      <a:pt x="46" y="5"/>
                    </a:cubicBezTo>
                    <a:cubicBezTo>
                      <a:pt x="51" y="9"/>
                      <a:pt x="51" y="9"/>
                      <a:pt x="51" y="9"/>
                    </a:cubicBezTo>
                    <a:cubicBezTo>
                      <a:pt x="51" y="71"/>
                      <a:pt x="51" y="71"/>
                      <a:pt x="51" y="71"/>
                    </a:cubicBezTo>
                    <a:cubicBezTo>
                      <a:pt x="5" y="71"/>
                      <a:pt x="5" y="71"/>
                      <a:pt x="5" y="71"/>
                    </a:cubicBezTo>
                    <a:lnTo>
                      <a:pt x="5" y="5"/>
                    </a:lnTo>
                    <a:close/>
                    <a:moveTo>
                      <a:pt x="102" y="71"/>
                    </a:moveTo>
                    <a:cubicBezTo>
                      <a:pt x="55" y="71"/>
                      <a:pt x="55" y="71"/>
                      <a:pt x="55" y="71"/>
                    </a:cubicBezTo>
                    <a:cubicBezTo>
                      <a:pt x="55" y="9"/>
                      <a:pt x="55" y="9"/>
                      <a:pt x="55" y="9"/>
                    </a:cubicBezTo>
                    <a:cubicBezTo>
                      <a:pt x="59" y="5"/>
                      <a:pt x="59" y="5"/>
                      <a:pt x="59" y="5"/>
                    </a:cubicBezTo>
                    <a:cubicBezTo>
                      <a:pt x="102" y="5"/>
                      <a:pt x="102" y="5"/>
                      <a:pt x="102" y="5"/>
                    </a:cubicBezTo>
                    <a:lnTo>
                      <a:pt x="102" y="71"/>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8" name="Rectangle 400"/>
              <p:cNvSpPr>
                <a:spLocks noChangeArrowheads="1"/>
              </p:cNvSpPr>
              <p:nvPr userDrawn="1"/>
            </p:nvSpPr>
            <p:spPr bwMode="auto">
              <a:xfrm>
                <a:off x="4539" y="2370"/>
                <a:ext cx="56" cy="8"/>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9" name="Rectangle 401"/>
              <p:cNvSpPr>
                <a:spLocks noChangeArrowheads="1"/>
              </p:cNvSpPr>
              <p:nvPr userDrawn="1"/>
            </p:nvSpPr>
            <p:spPr bwMode="auto">
              <a:xfrm>
                <a:off x="4530" y="2345"/>
                <a:ext cx="78" cy="6"/>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0" name="Rectangle 402"/>
              <p:cNvSpPr>
                <a:spLocks noChangeArrowheads="1"/>
              </p:cNvSpPr>
              <p:nvPr userDrawn="1"/>
            </p:nvSpPr>
            <p:spPr bwMode="auto">
              <a:xfrm>
                <a:off x="4544" y="2319"/>
                <a:ext cx="25" cy="7"/>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1" name="Freeform 403"/>
              <p:cNvSpPr>
                <a:spLocks noEditPoints="1"/>
              </p:cNvSpPr>
              <p:nvPr userDrawn="1"/>
            </p:nvSpPr>
            <p:spPr bwMode="auto">
              <a:xfrm>
                <a:off x="4497" y="2282"/>
                <a:ext cx="174" cy="151"/>
              </a:xfrm>
              <a:custGeom>
                <a:avLst/>
                <a:gdLst>
                  <a:gd name="T0" fmla="*/ 84 w 103"/>
                  <a:gd name="T1" fmla="*/ 61 h 89"/>
                  <a:gd name="T2" fmla="*/ 82 w 103"/>
                  <a:gd name="T3" fmla="*/ 64 h 89"/>
                  <a:gd name="T4" fmla="*/ 75 w 103"/>
                  <a:gd name="T5" fmla="*/ 59 h 89"/>
                  <a:gd name="T6" fmla="*/ 65 w 103"/>
                  <a:gd name="T7" fmla="*/ 8 h 89"/>
                  <a:gd name="T8" fmla="*/ 41 w 103"/>
                  <a:gd name="T9" fmla="*/ 0 h 89"/>
                  <a:gd name="T10" fmla="*/ 9 w 103"/>
                  <a:gd name="T11" fmla="*/ 16 h 89"/>
                  <a:gd name="T12" fmla="*/ 2 w 103"/>
                  <a:gd name="T13" fmla="*/ 45 h 89"/>
                  <a:gd name="T14" fmla="*/ 17 w 103"/>
                  <a:gd name="T15" fmla="*/ 71 h 89"/>
                  <a:gd name="T16" fmla="*/ 41 w 103"/>
                  <a:gd name="T17" fmla="*/ 79 h 89"/>
                  <a:gd name="T18" fmla="*/ 69 w 103"/>
                  <a:gd name="T19" fmla="*/ 67 h 89"/>
                  <a:gd name="T20" fmla="*/ 76 w 103"/>
                  <a:gd name="T21" fmla="*/ 72 h 89"/>
                  <a:gd name="T22" fmla="*/ 74 w 103"/>
                  <a:gd name="T23" fmla="*/ 75 h 89"/>
                  <a:gd name="T24" fmla="*/ 92 w 103"/>
                  <a:gd name="T25" fmla="*/ 89 h 89"/>
                  <a:gd name="T26" fmla="*/ 103 w 103"/>
                  <a:gd name="T27" fmla="*/ 75 h 89"/>
                  <a:gd name="T28" fmla="*/ 84 w 103"/>
                  <a:gd name="T29" fmla="*/ 61 h 89"/>
                  <a:gd name="T30" fmla="*/ 41 w 103"/>
                  <a:gd name="T31" fmla="*/ 75 h 89"/>
                  <a:gd name="T32" fmla="*/ 20 w 103"/>
                  <a:gd name="T33" fmla="*/ 68 h 89"/>
                  <a:gd name="T34" fmla="*/ 6 w 103"/>
                  <a:gd name="T35" fmla="*/ 44 h 89"/>
                  <a:gd name="T36" fmla="*/ 13 w 103"/>
                  <a:gd name="T37" fmla="*/ 19 h 89"/>
                  <a:gd name="T38" fmla="*/ 41 w 103"/>
                  <a:gd name="T39" fmla="*/ 5 h 89"/>
                  <a:gd name="T40" fmla="*/ 62 w 103"/>
                  <a:gd name="T41" fmla="*/ 12 h 89"/>
                  <a:gd name="T42" fmla="*/ 69 w 103"/>
                  <a:gd name="T43" fmla="*/ 61 h 89"/>
                  <a:gd name="T44" fmla="*/ 41 w 103"/>
                  <a:gd name="T45" fmla="*/ 75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3" h="89">
                    <a:moveTo>
                      <a:pt x="84" y="61"/>
                    </a:moveTo>
                    <a:cubicBezTo>
                      <a:pt x="82" y="64"/>
                      <a:pt x="82" y="64"/>
                      <a:pt x="82" y="64"/>
                    </a:cubicBezTo>
                    <a:cubicBezTo>
                      <a:pt x="75" y="59"/>
                      <a:pt x="75" y="59"/>
                      <a:pt x="75" y="59"/>
                    </a:cubicBezTo>
                    <a:cubicBezTo>
                      <a:pt x="85" y="42"/>
                      <a:pt x="81" y="20"/>
                      <a:pt x="65" y="8"/>
                    </a:cubicBezTo>
                    <a:cubicBezTo>
                      <a:pt x="58" y="3"/>
                      <a:pt x="50" y="0"/>
                      <a:pt x="41" y="0"/>
                    </a:cubicBezTo>
                    <a:cubicBezTo>
                      <a:pt x="28" y="0"/>
                      <a:pt x="17" y="6"/>
                      <a:pt x="9" y="16"/>
                    </a:cubicBezTo>
                    <a:cubicBezTo>
                      <a:pt x="3" y="24"/>
                      <a:pt x="0" y="35"/>
                      <a:pt x="2" y="45"/>
                    </a:cubicBezTo>
                    <a:cubicBezTo>
                      <a:pt x="3" y="55"/>
                      <a:pt x="9" y="65"/>
                      <a:pt x="17" y="71"/>
                    </a:cubicBezTo>
                    <a:cubicBezTo>
                      <a:pt x="24" y="76"/>
                      <a:pt x="32" y="79"/>
                      <a:pt x="41" y="79"/>
                    </a:cubicBezTo>
                    <a:cubicBezTo>
                      <a:pt x="52" y="79"/>
                      <a:pt x="62" y="75"/>
                      <a:pt x="69" y="67"/>
                    </a:cubicBezTo>
                    <a:cubicBezTo>
                      <a:pt x="76" y="72"/>
                      <a:pt x="76" y="72"/>
                      <a:pt x="76" y="72"/>
                    </a:cubicBezTo>
                    <a:cubicBezTo>
                      <a:pt x="74" y="75"/>
                      <a:pt x="74" y="75"/>
                      <a:pt x="74" y="75"/>
                    </a:cubicBezTo>
                    <a:cubicBezTo>
                      <a:pt x="92" y="89"/>
                      <a:pt x="92" y="89"/>
                      <a:pt x="92" y="89"/>
                    </a:cubicBezTo>
                    <a:cubicBezTo>
                      <a:pt x="103" y="75"/>
                      <a:pt x="103" y="75"/>
                      <a:pt x="103" y="75"/>
                    </a:cubicBezTo>
                    <a:lnTo>
                      <a:pt x="84" y="61"/>
                    </a:lnTo>
                    <a:close/>
                    <a:moveTo>
                      <a:pt x="41" y="75"/>
                    </a:moveTo>
                    <a:cubicBezTo>
                      <a:pt x="33" y="75"/>
                      <a:pt x="26" y="72"/>
                      <a:pt x="20" y="68"/>
                    </a:cubicBezTo>
                    <a:cubicBezTo>
                      <a:pt x="12" y="62"/>
                      <a:pt x="8" y="54"/>
                      <a:pt x="6" y="44"/>
                    </a:cubicBezTo>
                    <a:cubicBezTo>
                      <a:pt x="5" y="35"/>
                      <a:pt x="7" y="26"/>
                      <a:pt x="13" y="19"/>
                    </a:cubicBezTo>
                    <a:cubicBezTo>
                      <a:pt x="20" y="10"/>
                      <a:pt x="30" y="5"/>
                      <a:pt x="41" y="5"/>
                    </a:cubicBezTo>
                    <a:cubicBezTo>
                      <a:pt x="49" y="5"/>
                      <a:pt x="56" y="7"/>
                      <a:pt x="62" y="12"/>
                    </a:cubicBezTo>
                    <a:cubicBezTo>
                      <a:pt x="77" y="23"/>
                      <a:pt x="80" y="45"/>
                      <a:pt x="69" y="61"/>
                    </a:cubicBezTo>
                    <a:cubicBezTo>
                      <a:pt x="62" y="70"/>
                      <a:pt x="52" y="75"/>
                      <a:pt x="41" y="75"/>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2" name="Freeform 404"/>
              <p:cNvSpPr>
                <a:spLocks noEditPoints="1"/>
              </p:cNvSpPr>
              <p:nvPr userDrawn="1"/>
            </p:nvSpPr>
            <p:spPr bwMode="auto">
              <a:xfrm>
                <a:off x="4145" y="2588"/>
                <a:ext cx="171" cy="134"/>
              </a:xfrm>
              <a:custGeom>
                <a:avLst/>
                <a:gdLst>
                  <a:gd name="T0" fmla="*/ 93 w 101"/>
                  <a:gd name="T1" fmla="*/ 21 h 79"/>
                  <a:gd name="T2" fmla="*/ 85 w 101"/>
                  <a:gd name="T3" fmla="*/ 21 h 79"/>
                  <a:gd name="T4" fmla="*/ 84 w 101"/>
                  <a:gd name="T5" fmla="*/ 19 h 79"/>
                  <a:gd name="T6" fmla="*/ 79 w 101"/>
                  <a:gd name="T7" fmla="*/ 3 h 79"/>
                  <a:gd name="T8" fmla="*/ 75 w 101"/>
                  <a:gd name="T9" fmla="*/ 1 h 79"/>
                  <a:gd name="T10" fmla="*/ 2 w 101"/>
                  <a:gd name="T11" fmla="*/ 24 h 79"/>
                  <a:gd name="T12" fmla="*/ 0 w 101"/>
                  <a:gd name="T13" fmla="*/ 28 h 79"/>
                  <a:gd name="T14" fmla="*/ 5 w 101"/>
                  <a:gd name="T15" fmla="*/ 44 h 79"/>
                  <a:gd name="T16" fmla="*/ 9 w 101"/>
                  <a:gd name="T17" fmla="*/ 56 h 79"/>
                  <a:gd name="T18" fmla="*/ 9 w 101"/>
                  <a:gd name="T19" fmla="*/ 67 h 79"/>
                  <a:gd name="T20" fmla="*/ 9 w 101"/>
                  <a:gd name="T21" fmla="*/ 71 h 79"/>
                  <a:gd name="T22" fmla="*/ 17 w 101"/>
                  <a:gd name="T23" fmla="*/ 79 h 79"/>
                  <a:gd name="T24" fmla="*/ 21 w 101"/>
                  <a:gd name="T25" fmla="*/ 79 h 79"/>
                  <a:gd name="T26" fmla="*/ 89 w 101"/>
                  <a:gd name="T27" fmla="*/ 79 h 79"/>
                  <a:gd name="T28" fmla="*/ 93 w 101"/>
                  <a:gd name="T29" fmla="*/ 79 h 79"/>
                  <a:gd name="T30" fmla="*/ 101 w 101"/>
                  <a:gd name="T31" fmla="*/ 71 h 79"/>
                  <a:gd name="T32" fmla="*/ 101 w 101"/>
                  <a:gd name="T33" fmla="*/ 67 h 79"/>
                  <a:gd name="T34" fmla="*/ 101 w 101"/>
                  <a:gd name="T35" fmla="*/ 50 h 79"/>
                  <a:gd name="T36" fmla="*/ 101 w 101"/>
                  <a:gd name="T37" fmla="*/ 45 h 79"/>
                  <a:gd name="T38" fmla="*/ 101 w 101"/>
                  <a:gd name="T39" fmla="*/ 29 h 79"/>
                  <a:gd name="T40" fmla="*/ 93 w 101"/>
                  <a:gd name="T41" fmla="*/ 21 h 79"/>
                  <a:gd name="T42" fmla="*/ 97 w 101"/>
                  <a:gd name="T43" fmla="*/ 45 h 79"/>
                  <a:gd name="T44" fmla="*/ 97 w 101"/>
                  <a:gd name="T45" fmla="*/ 50 h 79"/>
                  <a:gd name="T46" fmla="*/ 97 w 101"/>
                  <a:gd name="T47" fmla="*/ 67 h 79"/>
                  <a:gd name="T48" fmla="*/ 97 w 101"/>
                  <a:gd name="T49" fmla="*/ 67 h 79"/>
                  <a:gd name="T50" fmla="*/ 97 w 101"/>
                  <a:gd name="T51" fmla="*/ 71 h 79"/>
                  <a:gd name="T52" fmla="*/ 93 w 101"/>
                  <a:gd name="T53" fmla="*/ 75 h 79"/>
                  <a:gd name="T54" fmla="*/ 89 w 101"/>
                  <a:gd name="T55" fmla="*/ 75 h 79"/>
                  <a:gd name="T56" fmla="*/ 21 w 101"/>
                  <a:gd name="T57" fmla="*/ 75 h 79"/>
                  <a:gd name="T58" fmla="*/ 17 w 101"/>
                  <a:gd name="T59" fmla="*/ 75 h 79"/>
                  <a:gd name="T60" fmla="*/ 14 w 101"/>
                  <a:gd name="T61" fmla="*/ 71 h 79"/>
                  <a:gd name="T62" fmla="*/ 14 w 101"/>
                  <a:gd name="T63" fmla="*/ 67 h 79"/>
                  <a:gd name="T64" fmla="*/ 14 w 101"/>
                  <a:gd name="T65" fmla="*/ 67 h 79"/>
                  <a:gd name="T66" fmla="*/ 14 w 101"/>
                  <a:gd name="T67" fmla="*/ 50 h 79"/>
                  <a:gd name="T68" fmla="*/ 14 w 101"/>
                  <a:gd name="T69" fmla="*/ 45 h 79"/>
                  <a:gd name="T70" fmla="*/ 97 w 101"/>
                  <a:gd name="T71" fmla="*/ 45 h 79"/>
                  <a:gd name="T72" fmla="*/ 97 w 101"/>
                  <a:gd name="T73" fmla="*/ 37 h 79"/>
                  <a:gd name="T74" fmla="*/ 14 w 101"/>
                  <a:gd name="T75" fmla="*/ 37 h 79"/>
                  <a:gd name="T76" fmla="*/ 14 w 101"/>
                  <a:gd name="T77" fmla="*/ 29 h 79"/>
                  <a:gd name="T78" fmla="*/ 17 w 101"/>
                  <a:gd name="T79" fmla="*/ 25 h 79"/>
                  <a:gd name="T80" fmla="*/ 86 w 101"/>
                  <a:gd name="T81" fmla="*/ 25 h 79"/>
                  <a:gd name="T82" fmla="*/ 93 w 101"/>
                  <a:gd name="T83" fmla="*/ 25 h 79"/>
                  <a:gd name="T84" fmla="*/ 97 w 101"/>
                  <a:gd name="T85" fmla="*/ 29 h 79"/>
                  <a:gd name="T86" fmla="*/ 97 w 101"/>
                  <a:gd name="T87" fmla="*/ 45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1" h="79">
                    <a:moveTo>
                      <a:pt x="93" y="21"/>
                    </a:moveTo>
                    <a:cubicBezTo>
                      <a:pt x="85" y="21"/>
                      <a:pt x="85" y="21"/>
                      <a:pt x="85" y="21"/>
                    </a:cubicBezTo>
                    <a:cubicBezTo>
                      <a:pt x="84" y="19"/>
                      <a:pt x="84" y="19"/>
                      <a:pt x="84" y="19"/>
                    </a:cubicBezTo>
                    <a:cubicBezTo>
                      <a:pt x="79" y="3"/>
                      <a:pt x="79" y="3"/>
                      <a:pt x="79" y="3"/>
                    </a:cubicBezTo>
                    <a:cubicBezTo>
                      <a:pt x="79" y="1"/>
                      <a:pt x="77" y="0"/>
                      <a:pt x="75" y="1"/>
                    </a:cubicBezTo>
                    <a:cubicBezTo>
                      <a:pt x="2" y="24"/>
                      <a:pt x="2" y="24"/>
                      <a:pt x="2" y="24"/>
                    </a:cubicBezTo>
                    <a:cubicBezTo>
                      <a:pt x="1" y="24"/>
                      <a:pt x="0" y="26"/>
                      <a:pt x="0" y="28"/>
                    </a:cubicBezTo>
                    <a:cubicBezTo>
                      <a:pt x="5" y="44"/>
                      <a:pt x="5" y="44"/>
                      <a:pt x="5" y="44"/>
                    </a:cubicBezTo>
                    <a:cubicBezTo>
                      <a:pt x="9" y="56"/>
                      <a:pt x="9" y="56"/>
                      <a:pt x="9" y="56"/>
                    </a:cubicBezTo>
                    <a:cubicBezTo>
                      <a:pt x="9" y="67"/>
                      <a:pt x="9" y="67"/>
                      <a:pt x="9" y="67"/>
                    </a:cubicBezTo>
                    <a:cubicBezTo>
                      <a:pt x="9" y="71"/>
                      <a:pt x="9" y="71"/>
                      <a:pt x="9" y="71"/>
                    </a:cubicBezTo>
                    <a:cubicBezTo>
                      <a:pt x="9" y="76"/>
                      <a:pt x="13" y="79"/>
                      <a:pt x="17" y="79"/>
                    </a:cubicBezTo>
                    <a:cubicBezTo>
                      <a:pt x="21" y="79"/>
                      <a:pt x="21" y="79"/>
                      <a:pt x="21" y="79"/>
                    </a:cubicBezTo>
                    <a:cubicBezTo>
                      <a:pt x="89" y="79"/>
                      <a:pt x="89" y="79"/>
                      <a:pt x="89" y="79"/>
                    </a:cubicBezTo>
                    <a:cubicBezTo>
                      <a:pt x="93" y="79"/>
                      <a:pt x="93" y="79"/>
                      <a:pt x="93" y="79"/>
                    </a:cubicBezTo>
                    <a:cubicBezTo>
                      <a:pt x="97" y="79"/>
                      <a:pt x="101" y="76"/>
                      <a:pt x="101" y="71"/>
                    </a:cubicBezTo>
                    <a:cubicBezTo>
                      <a:pt x="101" y="67"/>
                      <a:pt x="101" y="67"/>
                      <a:pt x="101" y="67"/>
                    </a:cubicBezTo>
                    <a:cubicBezTo>
                      <a:pt x="101" y="50"/>
                      <a:pt x="101" y="50"/>
                      <a:pt x="101" y="50"/>
                    </a:cubicBezTo>
                    <a:cubicBezTo>
                      <a:pt x="101" y="45"/>
                      <a:pt x="101" y="45"/>
                      <a:pt x="101" y="45"/>
                    </a:cubicBezTo>
                    <a:cubicBezTo>
                      <a:pt x="101" y="29"/>
                      <a:pt x="101" y="29"/>
                      <a:pt x="101" y="29"/>
                    </a:cubicBezTo>
                    <a:cubicBezTo>
                      <a:pt x="101" y="24"/>
                      <a:pt x="97" y="21"/>
                      <a:pt x="93" y="21"/>
                    </a:cubicBezTo>
                    <a:close/>
                    <a:moveTo>
                      <a:pt x="97" y="45"/>
                    </a:moveTo>
                    <a:cubicBezTo>
                      <a:pt x="97" y="50"/>
                      <a:pt x="97" y="50"/>
                      <a:pt x="97" y="50"/>
                    </a:cubicBezTo>
                    <a:cubicBezTo>
                      <a:pt x="97" y="67"/>
                      <a:pt x="97" y="67"/>
                      <a:pt x="97" y="67"/>
                    </a:cubicBezTo>
                    <a:cubicBezTo>
                      <a:pt x="97" y="67"/>
                      <a:pt x="97" y="67"/>
                      <a:pt x="97" y="67"/>
                    </a:cubicBezTo>
                    <a:cubicBezTo>
                      <a:pt x="97" y="71"/>
                      <a:pt x="97" y="71"/>
                      <a:pt x="97" y="71"/>
                    </a:cubicBezTo>
                    <a:cubicBezTo>
                      <a:pt x="97" y="73"/>
                      <a:pt x="95" y="75"/>
                      <a:pt x="93" y="75"/>
                    </a:cubicBezTo>
                    <a:cubicBezTo>
                      <a:pt x="89" y="75"/>
                      <a:pt x="89" y="75"/>
                      <a:pt x="89" y="75"/>
                    </a:cubicBezTo>
                    <a:cubicBezTo>
                      <a:pt x="21" y="75"/>
                      <a:pt x="21" y="75"/>
                      <a:pt x="21" y="75"/>
                    </a:cubicBezTo>
                    <a:cubicBezTo>
                      <a:pt x="17" y="75"/>
                      <a:pt x="17" y="75"/>
                      <a:pt x="17" y="75"/>
                    </a:cubicBezTo>
                    <a:cubicBezTo>
                      <a:pt x="15" y="75"/>
                      <a:pt x="14" y="73"/>
                      <a:pt x="14" y="71"/>
                    </a:cubicBezTo>
                    <a:cubicBezTo>
                      <a:pt x="14" y="67"/>
                      <a:pt x="14" y="67"/>
                      <a:pt x="14" y="67"/>
                    </a:cubicBezTo>
                    <a:cubicBezTo>
                      <a:pt x="14" y="67"/>
                      <a:pt x="14" y="67"/>
                      <a:pt x="14" y="67"/>
                    </a:cubicBezTo>
                    <a:cubicBezTo>
                      <a:pt x="14" y="50"/>
                      <a:pt x="14" y="50"/>
                      <a:pt x="14" y="50"/>
                    </a:cubicBezTo>
                    <a:cubicBezTo>
                      <a:pt x="14" y="45"/>
                      <a:pt x="14" y="45"/>
                      <a:pt x="14" y="45"/>
                    </a:cubicBezTo>
                    <a:cubicBezTo>
                      <a:pt x="97" y="45"/>
                      <a:pt x="97" y="45"/>
                      <a:pt x="97" y="45"/>
                    </a:cubicBezTo>
                    <a:cubicBezTo>
                      <a:pt x="97" y="37"/>
                      <a:pt x="97" y="37"/>
                      <a:pt x="97" y="37"/>
                    </a:cubicBezTo>
                    <a:cubicBezTo>
                      <a:pt x="14" y="37"/>
                      <a:pt x="14" y="37"/>
                      <a:pt x="14" y="37"/>
                    </a:cubicBezTo>
                    <a:cubicBezTo>
                      <a:pt x="14" y="29"/>
                      <a:pt x="14" y="29"/>
                      <a:pt x="14" y="29"/>
                    </a:cubicBezTo>
                    <a:cubicBezTo>
                      <a:pt x="14" y="27"/>
                      <a:pt x="15" y="25"/>
                      <a:pt x="17" y="25"/>
                    </a:cubicBezTo>
                    <a:cubicBezTo>
                      <a:pt x="86" y="25"/>
                      <a:pt x="86" y="25"/>
                      <a:pt x="86" y="25"/>
                    </a:cubicBezTo>
                    <a:cubicBezTo>
                      <a:pt x="93" y="25"/>
                      <a:pt x="93" y="25"/>
                      <a:pt x="93" y="25"/>
                    </a:cubicBezTo>
                    <a:cubicBezTo>
                      <a:pt x="95" y="25"/>
                      <a:pt x="97" y="27"/>
                      <a:pt x="97" y="29"/>
                    </a:cubicBezTo>
                    <a:lnTo>
                      <a:pt x="97" y="45"/>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3" name="Freeform 405"/>
              <p:cNvSpPr>
                <a:spLocks/>
              </p:cNvSpPr>
              <p:nvPr userDrawn="1"/>
            </p:nvSpPr>
            <p:spPr bwMode="auto">
              <a:xfrm>
                <a:off x="4287" y="2676"/>
                <a:ext cx="15" cy="8"/>
              </a:xfrm>
              <a:custGeom>
                <a:avLst/>
                <a:gdLst>
                  <a:gd name="T0" fmla="*/ 0 w 15"/>
                  <a:gd name="T1" fmla="*/ 0 h 8"/>
                  <a:gd name="T2" fmla="*/ 0 w 15"/>
                  <a:gd name="T3" fmla="*/ 8 h 8"/>
                  <a:gd name="T4" fmla="*/ 0 w 15"/>
                  <a:gd name="T5" fmla="*/ 8 h 8"/>
                  <a:gd name="T6" fmla="*/ 15 w 15"/>
                  <a:gd name="T7" fmla="*/ 8 h 8"/>
                  <a:gd name="T8" fmla="*/ 15 w 15"/>
                  <a:gd name="T9" fmla="*/ 0 h 8"/>
                  <a:gd name="T10" fmla="*/ 0 w 15"/>
                  <a:gd name="T11" fmla="*/ 0 h 8"/>
                  <a:gd name="T12" fmla="*/ 0 w 15"/>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15" h="8">
                    <a:moveTo>
                      <a:pt x="0" y="0"/>
                    </a:moveTo>
                    <a:lnTo>
                      <a:pt x="0" y="8"/>
                    </a:lnTo>
                    <a:lnTo>
                      <a:pt x="0" y="8"/>
                    </a:lnTo>
                    <a:lnTo>
                      <a:pt x="15" y="8"/>
                    </a:lnTo>
                    <a:lnTo>
                      <a:pt x="15" y="0"/>
                    </a:lnTo>
                    <a:lnTo>
                      <a:pt x="0" y="0"/>
                    </a:lnTo>
                    <a:lnTo>
                      <a:pt x="0" y="0"/>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8" name="Rectangle 407"/>
            <p:cNvSpPr>
              <a:spLocks noChangeArrowheads="1"/>
            </p:cNvSpPr>
            <p:nvPr userDrawn="1"/>
          </p:nvSpPr>
          <p:spPr bwMode="auto">
            <a:xfrm>
              <a:off x="4269" y="2676"/>
              <a:ext cx="13" cy="8"/>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408"/>
            <p:cNvSpPr>
              <a:spLocks/>
            </p:cNvSpPr>
            <p:nvPr userDrawn="1"/>
          </p:nvSpPr>
          <p:spPr bwMode="auto">
            <a:xfrm>
              <a:off x="4243" y="2676"/>
              <a:ext cx="21" cy="8"/>
            </a:xfrm>
            <a:custGeom>
              <a:avLst/>
              <a:gdLst>
                <a:gd name="T0" fmla="*/ 0 w 21"/>
                <a:gd name="T1" fmla="*/ 8 h 8"/>
                <a:gd name="T2" fmla="*/ 0 w 21"/>
                <a:gd name="T3" fmla="*/ 8 h 8"/>
                <a:gd name="T4" fmla="*/ 21 w 21"/>
                <a:gd name="T5" fmla="*/ 8 h 8"/>
                <a:gd name="T6" fmla="*/ 21 w 21"/>
                <a:gd name="T7" fmla="*/ 0 h 8"/>
                <a:gd name="T8" fmla="*/ 0 w 21"/>
                <a:gd name="T9" fmla="*/ 0 h 8"/>
                <a:gd name="T10" fmla="*/ 0 w 21"/>
                <a:gd name="T11" fmla="*/ 8 h 8"/>
              </a:gdLst>
              <a:ahLst/>
              <a:cxnLst>
                <a:cxn ang="0">
                  <a:pos x="T0" y="T1"/>
                </a:cxn>
                <a:cxn ang="0">
                  <a:pos x="T2" y="T3"/>
                </a:cxn>
                <a:cxn ang="0">
                  <a:pos x="T4" y="T5"/>
                </a:cxn>
                <a:cxn ang="0">
                  <a:pos x="T6" y="T7"/>
                </a:cxn>
                <a:cxn ang="0">
                  <a:pos x="T8" y="T9"/>
                </a:cxn>
                <a:cxn ang="0">
                  <a:pos x="T10" y="T11"/>
                </a:cxn>
              </a:cxnLst>
              <a:rect l="0" t="0" r="r" b="b"/>
              <a:pathLst>
                <a:path w="21" h="8">
                  <a:moveTo>
                    <a:pt x="0" y="8"/>
                  </a:moveTo>
                  <a:lnTo>
                    <a:pt x="0" y="8"/>
                  </a:lnTo>
                  <a:lnTo>
                    <a:pt x="21" y="8"/>
                  </a:lnTo>
                  <a:lnTo>
                    <a:pt x="21" y="0"/>
                  </a:lnTo>
                  <a:lnTo>
                    <a:pt x="0" y="0"/>
                  </a:lnTo>
                  <a:lnTo>
                    <a:pt x="0" y="8"/>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409"/>
            <p:cNvSpPr>
              <a:spLocks/>
            </p:cNvSpPr>
            <p:nvPr userDrawn="1"/>
          </p:nvSpPr>
          <p:spPr bwMode="auto">
            <a:xfrm>
              <a:off x="4176" y="2676"/>
              <a:ext cx="55" cy="8"/>
            </a:xfrm>
            <a:custGeom>
              <a:avLst/>
              <a:gdLst>
                <a:gd name="T0" fmla="*/ 0 w 55"/>
                <a:gd name="T1" fmla="*/ 8 h 8"/>
                <a:gd name="T2" fmla="*/ 0 w 55"/>
                <a:gd name="T3" fmla="*/ 8 h 8"/>
                <a:gd name="T4" fmla="*/ 55 w 55"/>
                <a:gd name="T5" fmla="*/ 8 h 8"/>
                <a:gd name="T6" fmla="*/ 55 w 55"/>
                <a:gd name="T7" fmla="*/ 0 h 8"/>
                <a:gd name="T8" fmla="*/ 0 w 55"/>
                <a:gd name="T9" fmla="*/ 0 h 8"/>
                <a:gd name="T10" fmla="*/ 0 w 55"/>
                <a:gd name="T11" fmla="*/ 8 h 8"/>
              </a:gdLst>
              <a:ahLst/>
              <a:cxnLst>
                <a:cxn ang="0">
                  <a:pos x="T0" y="T1"/>
                </a:cxn>
                <a:cxn ang="0">
                  <a:pos x="T2" y="T3"/>
                </a:cxn>
                <a:cxn ang="0">
                  <a:pos x="T4" y="T5"/>
                </a:cxn>
                <a:cxn ang="0">
                  <a:pos x="T6" y="T7"/>
                </a:cxn>
                <a:cxn ang="0">
                  <a:pos x="T8" y="T9"/>
                </a:cxn>
                <a:cxn ang="0">
                  <a:pos x="T10" y="T11"/>
                </a:cxn>
              </a:cxnLst>
              <a:rect l="0" t="0" r="r" b="b"/>
              <a:pathLst>
                <a:path w="55" h="8">
                  <a:moveTo>
                    <a:pt x="0" y="8"/>
                  </a:moveTo>
                  <a:lnTo>
                    <a:pt x="0" y="8"/>
                  </a:lnTo>
                  <a:lnTo>
                    <a:pt x="55" y="8"/>
                  </a:lnTo>
                  <a:lnTo>
                    <a:pt x="55" y="0"/>
                  </a:lnTo>
                  <a:lnTo>
                    <a:pt x="0" y="0"/>
                  </a:lnTo>
                  <a:lnTo>
                    <a:pt x="0" y="8"/>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410"/>
            <p:cNvSpPr>
              <a:spLocks/>
            </p:cNvSpPr>
            <p:nvPr userDrawn="1"/>
          </p:nvSpPr>
          <p:spPr bwMode="auto">
            <a:xfrm>
              <a:off x="4176" y="2691"/>
              <a:ext cx="55" cy="9"/>
            </a:xfrm>
            <a:custGeom>
              <a:avLst/>
              <a:gdLst>
                <a:gd name="T0" fmla="*/ 0 w 55"/>
                <a:gd name="T1" fmla="*/ 9 h 9"/>
                <a:gd name="T2" fmla="*/ 0 w 55"/>
                <a:gd name="T3" fmla="*/ 9 h 9"/>
                <a:gd name="T4" fmla="*/ 55 w 55"/>
                <a:gd name="T5" fmla="*/ 9 h 9"/>
                <a:gd name="T6" fmla="*/ 55 w 55"/>
                <a:gd name="T7" fmla="*/ 0 h 9"/>
                <a:gd name="T8" fmla="*/ 0 w 55"/>
                <a:gd name="T9" fmla="*/ 0 h 9"/>
                <a:gd name="T10" fmla="*/ 0 w 55"/>
                <a:gd name="T11" fmla="*/ 9 h 9"/>
              </a:gdLst>
              <a:ahLst/>
              <a:cxnLst>
                <a:cxn ang="0">
                  <a:pos x="T0" y="T1"/>
                </a:cxn>
                <a:cxn ang="0">
                  <a:pos x="T2" y="T3"/>
                </a:cxn>
                <a:cxn ang="0">
                  <a:pos x="T4" y="T5"/>
                </a:cxn>
                <a:cxn ang="0">
                  <a:pos x="T6" y="T7"/>
                </a:cxn>
                <a:cxn ang="0">
                  <a:pos x="T8" y="T9"/>
                </a:cxn>
                <a:cxn ang="0">
                  <a:pos x="T10" y="T11"/>
                </a:cxn>
              </a:cxnLst>
              <a:rect l="0" t="0" r="r" b="b"/>
              <a:pathLst>
                <a:path w="55" h="9">
                  <a:moveTo>
                    <a:pt x="0" y="9"/>
                  </a:moveTo>
                  <a:lnTo>
                    <a:pt x="0" y="9"/>
                  </a:lnTo>
                  <a:lnTo>
                    <a:pt x="55" y="9"/>
                  </a:lnTo>
                  <a:lnTo>
                    <a:pt x="55" y="0"/>
                  </a:lnTo>
                  <a:lnTo>
                    <a:pt x="0" y="0"/>
                  </a:lnTo>
                  <a:lnTo>
                    <a:pt x="0" y="9"/>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411"/>
            <p:cNvSpPr>
              <a:spLocks noEditPoints="1"/>
            </p:cNvSpPr>
            <p:nvPr userDrawn="1"/>
          </p:nvSpPr>
          <p:spPr bwMode="auto">
            <a:xfrm>
              <a:off x="3183" y="2598"/>
              <a:ext cx="180" cy="176"/>
            </a:xfrm>
            <a:custGeom>
              <a:avLst/>
              <a:gdLst>
                <a:gd name="T0" fmla="*/ 116 w 180"/>
                <a:gd name="T1" fmla="*/ 120 h 176"/>
                <a:gd name="T2" fmla="*/ 118 w 180"/>
                <a:gd name="T3" fmla="*/ 120 h 176"/>
                <a:gd name="T4" fmla="*/ 118 w 180"/>
                <a:gd name="T5" fmla="*/ 146 h 176"/>
                <a:gd name="T6" fmla="*/ 118 w 180"/>
                <a:gd name="T7" fmla="*/ 146 h 176"/>
                <a:gd name="T8" fmla="*/ 50 w 180"/>
                <a:gd name="T9" fmla="*/ 146 h 176"/>
                <a:gd name="T10" fmla="*/ 20 w 180"/>
                <a:gd name="T11" fmla="*/ 176 h 176"/>
                <a:gd name="T12" fmla="*/ 20 w 180"/>
                <a:gd name="T13" fmla="*/ 146 h 176"/>
                <a:gd name="T14" fmla="*/ 0 w 180"/>
                <a:gd name="T15" fmla="*/ 146 h 176"/>
                <a:gd name="T16" fmla="*/ 0 w 180"/>
                <a:gd name="T17" fmla="*/ 51 h 176"/>
                <a:gd name="T18" fmla="*/ 0 w 180"/>
                <a:gd name="T19" fmla="*/ 51 h 176"/>
                <a:gd name="T20" fmla="*/ 37 w 180"/>
                <a:gd name="T21" fmla="*/ 51 h 176"/>
                <a:gd name="T22" fmla="*/ 37 w 180"/>
                <a:gd name="T23" fmla="*/ 100 h 176"/>
                <a:gd name="T24" fmla="*/ 37 w 180"/>
                <a:gd name="T25" fmla="*/ 114 h 176"/>
                <a:gd name="T26" fmla="*/ 37 w 180"/>
                <a:gd name="T27" fmla="*/ 120 h 176"/>
                <a:gd name="T28" fmla="*/ 44 w 180"/>
                <a:gd name="T29" fmla="*/ 120 h 176"/>
                <a:gd name="T30" fmla="*/ 55 w 180"/>
                <a:gd name="T31" fmla="*/ 120 h 176"/>
                <a:gd name="T32" fmla="*/ 116 w 180"/>
                <a:gd name="T33" fmla="*/ 120 h 176"/>
                <a:gd name="T34" fmla="*/ 180 w 180"/>
                <a:gd name="T35" fmla="*/ 0 h 176"/>
                <a:gd name="T36" fmla="*/ 180 w 180"/>
                <a:gd name="T37" fmla="*/ 110 h 176"/>
                <a:gd name="T38" fmla="*/ 165 w 180"/>
                <a:gd name="T39" fmla="*/ 110 h 176"/>
                <a:gd name="T40" fmla="*/ 165 w 180"/>
                <a:gd name="T41" fmla="*/ 149 h 176"/>
                <a:gd name="T42" fmla="*/ 126 w 180"/>
                <a:gd name="T43" fmla="*/ 110 h 176"/>
                <a:gd name="T44" fmla="*/ 45 w 180"/>
                <a:gd name="T45" fmla="*/ 110 h 176"/>
                <a:gd name="T46" fmla="*/ 45 w 180"/>
                <a:gd name="T47" fmla="*/ 0 h 176"/>
                <a:gd name="T48" fmla="*/ 180 w 180"/>
                <a:gd name="T49" fmla="*/ 0 h 176"/>
                <a:gd name="T50" fmla="*/ 172 w 180"/>
                <a:gd name="T51" fmla="*/ 7 h 176"/>
                <a:gd name="T52" fmla="*/ 54 w 180"/>
                <a:gd name="T53" fmla="*/ 7 h 176"/>
                <a:gd name="T54" fmla="*/ 54 w 180"/>
                <a:gd name="T55" fmla="*/ 103 h 176"/>
                <a:gd name="T56" fmla="*/ 130 w 180"/>
                <a:gd name="T57" fmla="*/ 103 h 176"/>
                <a:gd name="T58" fmla="*/ 157 w 180"/>
                <a:gd name="T59" fmla="*/ 130 h 176"/>
                <a:gd name="T60" fmla="*/ 157 w 180"/>
                <a:gd name="T61" fmla="*/ 103 h 176"/>
                <a:gd name="T62" fmla="*/ 172 w 180"/>
                <a:gd name="T63" fmla="*/ 103 h 176"/>
                <a:gd name="T64" fmla="*/ 172 w 180"/>
                <a:gd name="T65" fmla="*/ 7 h 176"/>
                <a:gd name="T66" fmla="*/ 79 w 180"/>
                <a:gd name="T67" fmla="*/ 80 h 176"/>
                <a:gd name="T68" fmla="*/ 143 w 180"/>
                <a:gd name="T69" fmla="*/ 80 h 176"/>
                <a:gd name="T70" fmla="*/ 143 w 180"/>
                <a:gd name="T71" fmla="*/ 73 h 176"/>
                <a:gd name="T72" fmla="*/ 79 w 180"/>
                <a:gd name="T73" fmla="*/ 73 h 176"/>
                <a:gd name="T74" fmla="*/ 79 w 180"/>
                <a:gd name="T75" fmla="*/ 80 h 176"/>
                <a:gd name="T76" fmla="*/ 158 w 180"/>
                <a:gd name="T77" fmla="*/ 49 h 176"/>
                <a:gd name="T78" fmla="*/ 71 w 180"/>
                <a:gd name="T79" fmla="*/ 49 h 176"/>
                <a:gd name="T80" fmla="*/ 71 w 180"/>
                <a:gd name="T81" fmla="*/ 56 h 176"/>
                <a:gd name="T82" fmla="*/ 158 w 180"/>
                <a:gd name="T83" fmla="*/ 56 h 176"/>
                <a:gd name="T84" fmla="*/ 158 w 180"/>
                <a:gd name="T85" fmla="*/ 49 h 176"/>
                <a:gd name="T86" fmla="*/ 115 w 180"/>
                <a:gd name="T87" fmla="*/ 27 h 176"/>
                <a:gd name="T88" fmla="*/ 86 w 180"/>
                <a:gd name="T89" fmla="*/ 27 h 176"/>
                <a:gd name="T90" fmla="*/ 86 w 180"/>
                <a:gd name="T91" fmla="*/ 32 h 176"/>
                <a:gd name="T92" fmla="*/ 115 w 180"/>
                <a:gd name="T93" fmla="*/ 32 h 176"/>
                <a:gd name="T94" fmla="*/ 115 w 180"/>
                <a:gd name="T95" fmla="*/ 27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0" h="176">
                  <a:moveTo>
                    <a:pt x="116" y="120"/>
                  </a:moveTo>
                  <a:lnTo>
                    <a:pt x="118" y="120"/>
                  </a:lnTo>
                  <a:lnTo>
                    <a:pt x="118" y="146"/>
                  </a:lnTo>
                  <a:lnTo>
                    <a:pt x="118" y="146"/>
                  </a:lnTo>
                  <a:lnTo>
                    <a:pt x="50" y="146"/>
                  </a:lnTo>
                  <a:lnTo>
                    <a:pt x="20" y="176"/>
                  </a:lnTo>
                  <a:lnTo>
                    <a:pt x="20" y="146"/>
                  </a:lnTo>
                  <a:lnTo>
                    <a:pt x="0" y="146"/>
                  </a:lnTo>
                  <a:lnTo>
                    <a:pt x="0" y="51"/>
                  </a:lnTo>
                  <a:lnTo>
                    <a:pt x="0" y="51"/>
                  </a:lnTo>
                  <a:lnTo>
                    <a:pt x="37" y="51"/>
                  </a:lnTo>
                  <a:lnTo>
                    <a:pt x="37" y="100"/>
                  </a:lnTo>
                  <a:lnTo>
                    <a:pt x="37" y="114"/>
                  </a:lnTo>
                  <a:lnTo>
                    <a:pt x="37" y="120"/>
                  </a:lnTo>
                  <a:lnTo>
                    <a:pt x="44" y="120"/>
                  </a:lnTo>
                  <a:lnTo>
                    <a:pt x="55" y="120"/>
                  </a:lnTo>
                  <a:lnTo>
                    <a:pt x="116" y="120"/>
                  </a:lnTo>
                  <a:close/>
                  <a:moveTo>
                    <a:pt x="180" y="0"/>
                  </a:moveTo>
                  <a:lnTo>
                    <a:pt x="180" y="110"/>
                  </a:lnTo>
                  <a:lnTo>
                    <a:pt x="165" y="110"/>
                  </a:lnTo>
                  <a:lnTo>
                    <a:pt x="165" y="149"/>
                  </a:lnTo>
                  <a:lnTo>
                    <a:pt x="126" y="110"/>
                  </a:lnTo>
                  <a:lnTo>
                    <a:pt x="45" y="110"/>
                  </a:lnTo>
                  <a:lnTo>
                    <a:pt x="45" y="0"/>
                  </a:lnTo>
                  <a:lnTo>
                    <a:pt x="180" y="0"/>
                  </a:lnTo>
                  <a:close/>
                  <a:moveTo>
                    <a:pt x="172" y="7"/>
                  </a:moveTo>
                  <a:lnTo>
                    <a:pt x="54" y="7"/>
                  </a:lnTo>
                  <a:lnTo>
                    <a:pt x="54" y="103"/>
                  </a:lnTo>
                  <a:lnTo>
                    <a:pt x="130" y="103"/>
                  </a:lnTo>
                  <a:lnTo>
                    <a:pt x="157" y="130"/>
                  </a:lnTo>
                  <a:lnTo>
                    <a:pt x="157" y="103"/>
                  </a:lnTo>
                  <a:lnTo>
                    <a:pt x="172" y="103"/>
                  </a:lnTo>
                  <a:lnTo>
                    <a:pt x="172" y="7"/>
                  </a:lnTo>
                  <a:close/>
                  <a:moveTo>
                    <a:pt x="79" y="80"/>
                  </a:moveTo>
                  <a:lnTo>
                    <a:pt x="143" y="80"/>
                  </a:lnTo>
                  <a:lnTo>
                    <a:pt x="143" y="73"/>
                  </a:lnTo>
                  <a:lnTo>
                    <a:pt x="79" y="73"/>
                  </a:lnTo>
                  <a:lnTo>
                    <a:pt x="79" y="80"/>
                  </a:lnTo>
                  <a:close/>
                  <a:moveTo>
                    <a:pt x="158" y="49"/>
                  </a:moveTo>
                  <a:lnTo>
                    <a:pt x="71" y="49"/>
                  </a:lnTo>
                  <a:lnTo>
                    <a:pt x="71" y="56"/>
                  </a:lnTo>
                  <a:lnTo>
                    <a:pt x="158" y="56"/>
                  </a:lnTo>
                  <a:lnTo>
                    <a:pt x="158" y="49"/>
                  </a:lnTo>
                  <a:close/>
                  <a:moveTo>
                    <a:pt x="115" y="27"/>
                  </a:moveTo>
                  <a:lnTo>
                    <a:pt x="86" y="27"/>
                  </a:lnTo>
                  <a:lnTo>
                    <a:pt x="86" y="32"/>
                  </a:lnTo>
                  <a:lnTo>
                    <a:pt x="115" y="32"/>
                  </a:lnTo>
                  <a:lnTo>
                    <a:pt x="115" y="27"/>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412"/>
            <p:cNvSpPr>
              <a:spLocks noEditPoints="1"/>
            </p:cNvSpPr>
            <p:nvPr userDrawn="1"/>
          </p:nvSpPr>
          <p:spPr bwMode="auto">
            <a:xfrm>
              <a:off x="2683" y="2051"/>
              <a:ext cx="155" cy="155"/>
            </a:xfrm>
            <a:custGeom>
              <a:avLst/>
              <a:gdLst>
                <a:gd name="T0" fmla="*/ 90 w 92"/>
                <a:gd name="T1" fmla="*/ 59 h 92"/>
                <a:gd name="T2" fmla="*/ 92 w 92"/>
                <a:gd name="T3" fmla="*/ 51 h 92"/>
                <a:gd name="T4" fmla="*/ 83 w 92"/>
                <a:gd name="T5" fmla="*/ 43 h 92"/>
                <a:gd name="T6" fmla="*/ 91 w 92"/>
                <a:gd name="T7" fmla="*/ 35 h 92"/>
                <a:gd name="T8" fmla="*/ 88 w 92"/>
                <a:gd name="T9" fmla="*/ 27 h 92"/>
                <a:gd name="T10" fmla="*/ 75 w 92"/>
                <a:gd name="T11" fmla="*/ 22 h 92"/>
                <a:gd name="T12" fmla="*/ 76 w 92"/>
                <a:gd name="T13" fmla="*/ 11 h 92"/>
                <a:gd name="T14" fmla="*/ 65 w 92"/>
                <a:gd name="T15" fmla="*/ 14 h 92"/>
                <a:gd name="T16" fmla="*/ 59 w 92"/>
                <a:gd name="T17" fmla="*/ 2 h 92"/>
                <a:gd name="T18" fmla="*/ 50 w 92"/>
                <a:gd name="T19" fmla="*/ 0 h 92"/>
                <a:gd name="T20" fmla="*/ 43 w 92"/>
                <a:gd name="T21" fmla="*/ 9 h 92"/>
                <a:gd name="T22" fmla="*/ 35 w 92"/>
                <a:gd name="T23" fmla="*/ 1 h 92"/>
                <a:gd name="T24" fmla="*/ 27 w 92"/>
                <a:gd name="T25" fmla="*/ 4 h 92"/>
                <a:gd name="T26" fmla="*/ 22 w 92"/>
                <a:gd name="T27" fmla="*/ 17 h 92"/>
                <a:gd name="T28" fmla="*/ 11 w 92"/>
                <a:gd name="T29" fmla="*/ 16 h 92"/>
                <a:gd name="T30" fmla="*/ 14 w 92"/>
                <a:gd name="T31" fmla="*/ 27 h 92"/>
                <a:gd name="T32" fmla="*/ 2 w 92"/>
                <a:gd name="T33" fmla="*/ 33 h 92"/>
                <a:gd name="T34" fmla="*/ 0 w 92"/>
                <a:gd name="T35" fmla="*/ 42 h 92"/>
                <a:gd name="T36" fmla="*/ 8 w 92"/>
                <a:gd name="T37" fmla="*/ 49 h 92"/>
                <a:gd name="T38" fmla="*/ 1 w 92"/>
                <a:gd name="T39" fmla="*/ 57 h 92"/>
                <a:gd name="T40" fmla="*/ 4 w 92"/>
                <a:gd name="T41" fmla="*/ 65 h 92"/>
                <a:gd name="T42" fmla="*/ 17 w 92"/>
                <a:gd name="T43" fmla="*/ 70 h 92"/>
                <a:gd name="T44" fmla="*/ 16 w 92"/>
                <a:gd name="T45" fmla="*/ 81 h 92"/>
                <a:gd name="T46" fmla="*/ 27 w 92"/>
                <a:gd name="T47" fmla="*/ 78 h 92"/>
                <a:gd name="T48" fmla="*/ 33 w 92"/>
                <a:gd name="T49" fmla="*/ 90 h 92"/>
                <a:gd name="T50" fmla="*/ 41 w 92"/>
                <a:gd name="T51" fmla="*/ 92 h 92"/>
                <a:gd name="T52" fmla="*/ 49 w 92"/>
                <a:gd name="T53" fmla="*/ 84 h 92"/>
                <a:gd name="T54" fmla="*/ 57 w 92"/>
                <a:gd name="T55" fmla="*/ 91 h 92"/>
                <a:gd name="T56" fmla="*/ 65 w 92"/>
                <a:gd name="T57" fmla="*/ 88 h 92"/>
                <a:gd name="T58" fmla="*/ 70 w 92"/>
                <a:gd name="T59" fmla="*/ 75 h 92"/>
                <a:gd name="T60" fmla="*/ 81 w 92"/>
                <a:gd name="T61" fmla="*/ 76 h 92"/>
                <a:gd name="T62" fmla="*/ 78 w 92"/>
                <a:gd name="T63" fmla="*/ 65 h 92"/>
                <a:gd name="T64" fmla="*/ 75 w 92"/>
                <a:gd name="T65" fmla="*/ 52 h 92"/>
                <a:gd name="T66" fmla="*/ 17 w 92"/>
                <a:gd name="T67" fmla="*/ 41 h 92"/>
                <a:gd name="T68" fmla="*/ 75 w 92"/>
                <a:gd name="T69" fmla="*/ 52 h 92"/>
                <a:gd name="T70" fmla="*/ 49 w 92"/>
                <a:gd name="T71" fmla="*/ 54 h 92"/>
                <a:gd name="T72" fmla="*/ 43 w 92"/>
                <a:gd name="T73" fmla="*/ 38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2" h="92">
                  <a:moveTo>
                    <a:pt x="81" y="59"/>
                  </a:moveTo>
                  <a:cubicBezTo>
                    <a:pt x="85" y="59"/>
                    <a:pt x="90" y="59"/>
                    <a:pt x="90" y="59"/>
                  </a:cubicBezTo>
                  <a:cubicBezTo>
                    <a:pt x="91" y="57"/>
                    <a:pt x="91" y="56"/>
                    <a:pt x="91" y="55"/>
                  </a:cubicBezTo>
                  <a:cubicBezTo>
                    <a:pt x="91" y="53"/>
                    <a:pt x="92" y="52"/>
                    <a:pt x="92" y="51"/>
                  </a:cubicBezTo>
                  <a:cubicBezTo>
                    <a:pt x="84" y="47"/>
                    <a:pt x="84" y="47"/>
                    <a:pt x="84" y="47"/>
                  </a:cubicBezTo>
                  <a:cubicBezTo>
                    <a:pt x="84" y="46"/>
                    <a:pt x="84" y="44"/>
                    <a:pt x="83" y="43"/>
                  </a:cubicBezTo>
                  <a:cubicBezTo>
                    <a:pt x="83" y="42"/>
                    <a:pt x="83" y="41"/>
                    <a:pt x="83" y="40"/>
                  </a:cubicBezTo>
                  <a:cubicBezTo>
                    <a:pt x="87" y="38"/>
                    <a:pt x="91" y="35"/>
                    <a:pt x="91" y="35"/>
                  </a:cubicBezTo>
                  <a:cubicBezTo>
                    <a:pt x="90" y="34"/>
                    <a:pt x="90" y="32"/>
                    <a:pt x="89" y="31"/>
                  </a:cubicBezTo>
                  <a:cubicBezTo>
                    <a:pt x="89" y="30"/>
                    <a:pt x="88" y="28"/>
                    <a:pt x="88" y="27"/>
                  </a:cubicBezTo>
                  <a:cubicBezTo>
                    <a:pt x="79" y="28"/>
                    <a:pt x="79" y="28"/>
                    <a:pt x="79" y="28"/>
                  </a:cubicBezTo>
                  <a:cubicBezTo>
                    <a:pt x="78" y="26"/>
                    <a:pt x="76" y="24"/>
                    <a:pt x="75" y="22"/>
                  </a:cubicBezTo>
                  <a:cubicBezTo>
                    <a:pt x="77" y="19"/>
                    <a:pt x="79" y="14"/>
                    <a:pt x="79" y="14"/>
                  </a:cubicBezTo>
                  <a:cubicBezTo>
                    <a:pt x="78" y="13"/>
                    <a:pt x="77" y="12"/>
                    <a:pt x="76" y="11"/>
                  </a:cubicBezTo>
                  <a:cubicBezTo>
                    <a:pt x="75" y="10"/>
                    <a:pt x="74" y="9"/>
                    <a:pt x="73" y="9"/>
                  </a:cubicBezTo>
                  <a:cubicBezTo>
                    <a:pt x="65" y="14"/>
                    <a:pt x="65" y="14"/>
                    <a:pt x="65" y="14"/>
                  </a:cubicBezTo>
                  <a:cubicBezTo>
                    <a:pt x="63" y="13"/>
                    <a:pt x="61" y="12"/>
                    <a:pt x="59" y="11"/>
                  </a:cubicBezTo>
                  <a:cubicBezTo>
                    <a:pt x="59" y="7"/>
                    <a:pt x="59" y="2"/>
                    <a:pt x="59" y="2"/>
                  </a:cubicBezTo>
                  <a:cubicBezTo>
                    <a:pt x="57" y="1"/>
                    <a:pt x="56" y="1"/>
                    <a:pt x="54" y="1"/>
                  </a:cubicBezTo>
                  <a:cubicBezTo>
                    <a:pt x="53" y="1"/>
                    <a:pt x="52" y="0"/>
                    <a:pt x="50" y="0"/>
                  </a:cubicBezTo>
                  <a:cubicBezTo>
                    <a:pt x="46" y="8"/>
                    <a:pt x="46" y="8"/>
                    <a:pt x="46" y="8"/>
                  </a:cubicBezTo>
                  <a:cubicBezTo>
                    <a:pt x="45" y="8"/>
                    <a:pt x="44" y="8"/>
                    <a:pt x="43" y="9"/>
                  </a:cubicBezTo>
                  <a:cubicBezTo>
                    <a:pt x="42" y="9"/>
                    <a:pt x="41" y="9"/>
                    <a:pt x="40" y="9"/>
                  </a:cubicBezTo>
                  <a:cubicBezTo>
                    <a:pt x="37" y="5"/>
                    <a:pt x="35" y="1"/>
                    <a:pt x="35" y="1"/>
                  </a:cubicBezTo>
                  <a:cubicBezTo>
                    <a:pt x="33" y="2"/>
                    <a:pt x="32" y="2"/>
                    <a:pt x="31" y="3"/>
                  </a:cubicBezTo>
                  <a:cubicBezTo>
                    <a:pt x="29" y="3"/>
                    <a:pt x="28" y="4"/>
                    <a:pt x="27" y="4"/>
                  </a:cubicBezTo>
                  <a:cubicBezTo>
                    <a:pt x="28" y="13"/>
                    <a:pt x="28" y="13"/>
                    <a:pt x="28" y="13"/>
                  </a:cubicBezTo>
                  <a:cubicBezTo>
                    <a:pt x="26" y="14"/>
                    <a:pt x="24" y="16"/>
                    <a:pt x="22" y="17"/>
                  </a:cubicBezTo>
                  <a:cubicBezTo>
                    <a:pt x="18" y="15"/>
                    <a:pt x="14" y="13"/>
                    <a:pt x="14" y="13"/>
                  </a:cubicBezTo>
                  <a:cubicBezTo>
                    <a:pt x="13" y="14"/>
                    <a:pt x="12" y="15"/>
                    <a:pt x="11" y="16"/>
                  </a:cubicBezTo>
                  <a:cubicBezTo>
                    <a:pt x="10" y="17"/>
                    <a:pt x="9" y="18"/>
                    <a:pt x="8" y="19"/>
                  </a:cubicBezTo>
                  <a:cubicBezTo>
                    <a:pt x="14" y="27"/>
                    <a:pt x="14" y="27"/>
                    <a:pt x="14" y="27"/>
                  </a:cubicBezTo>
                  <a:cubicBezTo>
                    <a:pt x="12" y="29"/>
                    <a:pt x="11" y="31"/>
                    <a:pt x="11" y="33"/>
                  </a:cubicBezTo>
                  <a:cubicBezTo>
                    <a:pt x="7" y="33"/>
                    <a:pt x="2" y="33"/>
                    <a:pt x="2" y="33"/>
                  </a:cubicBezTo>
                  <a:cubicBezTo>
                    <a:pt x="1" y="35"/>
                    <a:pt x="1" y="36"/>
                    <a:pt x="1" y="38"/>
                  </a:cubicBezTo>
                  <a:cubicBezTo>
                    <a:pt x="0" y="39"/>
                    <a:pt x="0" y="40"/>
                    <a:pt x="0" y="42"/>
                  </a:cubicBezTo>
                  <a:cubicBezTo>
                    <a:pt x="8" y="46"/>
                    <a:pt x="8" y="46"/>
                    <a:pt x="8" y="46"/>
                  </a:cubicBezTo>
                  <a:cubicBezTo>
                    <a:pt x="8" y="47"/>
                    <a:pt x="8" y="48"/>
                    <a:pt x="8" y="49"/>
                  </a:cubicBezTo>
                  <a:cubicBezTo>
                    <a:pt x="8" y="50"/>
                    <a:pt x="9" y="51"/>
                    <a:pt x="9" y="52"/>
                  </a:cubicBezTo>
                  <a:cubicBezTo>
                    <a:pt x="5" y="55"/>
                    <a:pt x="1" y="57"/>
                    <a:pt x="1" y="57"/>
                  </a:cubicBezTo>
                  <a:cubicBezTo>
                    <a:pt x="2" y="59"/>
                    <a:pt x="2" y="60"/>
                    <a:pt x="2" y="61"/>
                  </a:cubicBezTo>
                  <a:cubicBezTo>
                    <a:pt x="3" y="63"/>
                    <a:pt x="3" y="64"/>
                    <a:pt x="4" y="65"/>
                  </a:cubicBezTo>
                  <a:cubicBezTo>
                    <a:pt x="13" y="65"/>
                    <a:pt x="13" y="65"/>
                    <a:pt x="13" y="65"/>
                  </a:cubicBezTo>
                  <a:cubicBezTo>
                    <a:pt x="14" y="66"/>
                    <a:pt x="15" y="68"/>
                    <a:pt x="17" y="70"/>
                  </a:cubicBezTo>
                  <a:cubicBezTo>
                    <a:pt x="15" y="74"/>
                    <a:pt x="13" y="78"/>
                    <a:pt x="13" y="78"/>
                  </a:cubicBezTo>
                  <a:cubicBezTo>
                    <a:pt x="14" y="79"/>
                    <a:pt x="15" y="80"/>
                    <a:pt x="16" y="81"/>
                  </a:cubicBezTo>
                  <a:cubicBezTo>
                    <a:pt x="17" y="82"/>
                    <a:pt x="18" y="83"/>
                    <a:pt x="19" y="84"/>
                  </a:cubicBezTo>
                  <a:cubicBezTo>
                    <a:pt x="27" y="78"/>
                    <a:pt x="27" y="78"/>
                    <a:pt x="27" y="78"/>
                  </a:cubicBezTo>
                  <a:cubicBezTo>
                    <a:pt x="29" y="80"/>
                    <a:pt x="31" y="81"/>
                    <a:pt x="33" y="81"/>
                  </a:cubicBezTo>
                  <a:cubicBezTo>
                    <a:pt x="33" y="86"/>
                    <a:pt x="33" y="90"/>
                    <a:pt x="33" y="90"/>
                  </a:cubicBezTo>
                  <a:cubicBezTo>
                    <a:pt x="35" y="91"/>
                    <a:pt x="36" y="91"/>
                    <a:pt x="37" y="91"/>
                  </a:cubicBezTo>
                  <a:cubicBezTo>
                    <a:pt x="39" y="92"/>
                    <a:pt x="40" y="92"/>
                    <a:pt x="41" y="92"/>
                  </a:cubicBezTo>
                  <a:cubicBezTo>
                    <a:pt x="45" y="84"/>
                    <a:pt x="45" y="84"/>
                    <a:pt x="45" y="84"/>
                  </a:cubicBezTo>
                  <a:cubicBezTo>
                    <a:pt x="47" y="84"/>
                    <a:pt x="48" y="84"/>
                    <a:pt x="49" y="84"/>
                  </a:cubicBezTo>
                  <a:cubicBezTo>
                    <a:pt x="50" y="84"/>
                    <a:pt x="51" y="83"/>
                    <a:pt x="52" y="83"/>
                  </a:cubicBezTo>
                  <a:cubicBezTo>
                    <a:pt x="54" y="87"/>
                    <a:pt x="57" y="91"/>
                    <a:pt x="57" y="91"/>
                  </a:cubicBezTo>
                  <a:cubicBezTo>
                    <a:pt x="58" y="90"/>
                    <a:pt x="60" y="90"/>
                    <a:pt x="61" y="90"/>
                  </a:cubicBezTo>
                  <a:cubicBezTo>
                    <a:pt x="62" y="89"/>
                    <a:pt x="64" y="89"/>
                    <a:pt x="65" y="88"/>
                  </a:cubicBezTo>
                  <a:cubicBezTo>
                    <a:pt x="64" y="79"/>
                    <a:pt x="64" y="79"/>
                    <a:pt x="64" y="79"/>
                  </a:cubicBezTo>
                  <a:cubicBezTo>
                    <a:pt x="66" y="78"/>
                    <a:pt x="68" y="77"/>
                    <a:pt x="70" y="75"/>
                  </a:cubicBezTo>
                  <a:cubicBezTo>
                    <a:pt x="74" y="77"/>
                    <a:pt x="78" y="79"/>
                    <a:pt x="78" y="79"/>
                  </a:cubicBezTo>
                  <a:cubicBezTo>
                    <a:pt x="79" y="78"/>
                    <a:pt x="80" y="77"/>
                    <a:pt x="81" y="76"/>
                  </a:cubicBezTo>
                  <a:cubicBezTo>
                    <a:pt x="82" y="75"/>
                    <a:pt x="83" y="74"/>
                    <a:pt x="83" y="73"/>
                  </a:cubicBezTo>
                  <a:cubicBezTo>
                    <a:pt x="78" y="65"/>
                    <a:pt x="78" y="65"/>
                    <a:pt x="78" y="65"/>
                  </a:cubicBezTo>
                  <a:cubicBezTo>
                    <a:pt x="79" y="63"/>
                    <a:pt x="80" y="62"/>
                    <a:pt x="81" y="59"/>
                  </a:cubicBezTo>
                  <a:close/>
                  <a:moveTo>
                    <a:pt x="75" y="52"/>
                  </a:moveTo>
                  <a:cubicBezTo>
                    <a:pt x="72" y="67"/>
                    <a:pt x="56" y="78"/>
                    <a:pt x="40" y="75"/>
                  </a:cubicBezTo>
                  <a:cubicBezTo>
                    <a:pt x="25" y="72"/>
                    <a:pt x="14" y="57"/>
                    <a:pt x="17" y="41"/>
                  </a:cubicBezTo>
                  <a:cubicBezTo>
                    <a:pt x="20" y="25"/>
                    <a:pt x="35" y="14"/>
                    <a:pt x="51" y="17"/>
                  </a:cubicBezTo>
                  <a:cubicBezTo>
                    <a:pt x="67" y="20"/>
                    <a:pt x="78" y="36"/>
                    <a:pt x="75" y="52"/>
                  </a:cubicBezTo>
                  <a:close/>
                  <a:moveTo>
                    <a:pt x="54" y="43"/>
                  </a:moveTo>
                  <a:cubicBezTo>
                    <a:pt x="55" y="48"/>
                    <a:pt x="53" y="53"/>
                    <a:pt x="49" y="54"/>
                  </a:cubicBezTo>
                  <a:cubicBezTo>
                    <a:pt x="44" y="56"/>
                    <a:pt x="40" y="53"/>
                    <a:pt x="38" y="49"/>
                  </a:cubicBezTo>
                  <a:cubicBezTo>
                    <a:pt x="36" y="44"/>
                    <a:pt x="39" y="40"/>
                    <a:pt x="43" y="38"/>
                  </a:cubicBezTo>
                  <a:cubicBezTo>
                    <a:pt x="48" y="37"/>
                    <a:pt x="52" y="39"/>
                    <a:pt x="54" y="43"/>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413"/>
            <p:cNvSpPr>
              <a:spLocks noEditPoints="1"/>
            </p:cNvSpPr>
            <p:nvPr userDrawn="1"/>
          </p:nvSpPr>
          <p:spPr bwMode="auto">
            <a:xfrm>
              <a:off x="2117" y="2365"/>
              <a:ext cx="174" cy="172"/>
            </a:xfrm>
            <a:custGeom>
              <a:avLst/>
              <a:gdLst>
                <a:gd name="T0" fmla="*/ 60 w 103"/>
                <a:gd name="T1" fmla="*/ 54 h 102"/>
                <a:gd name="T2" fmla="*/ 58 w 103"/>
                <a:gd name="T3" fmla="*/ 63 h 102"/>
                <a:gd name="T4" fmla="*/ 56 w 103"/>
                <a:gd name="T5" fmla="*/ 61 h 102"/>
                <a:gd name="T6" fmla="*/ 54 w 103"/>
                <a:gd name="T7" fmla="*/ 48 h 102"/>
                <a:gd name="T8" fmla="*/ 52 w 103"/>
                <a:gd name="T9" fmla="*/ 50 h 102"/>
                <a:gd name="T10" fmla="*/ 52 w 103"/>
                <a:gd name="T11" fmla="*/ 39 h 102"/>
                <a:gd name="T12" fmla="*/ 58 w 103"/>
                <a:gd name="T13" fmla="*/ 50 h 102"/>
                <a:gd name="T14" fmla="*/ 56 w 103"/>
                <a:gd name="T15" fmla="*/ 48 h 102"/>
                <a:gd name="T16" fmla="*/ 66 w 103"/>
                <a:gd name="T17" fmla="*/ 54 h 102"/>
                <a:gd name="T18" fmla="*/ 64 w 103"/>
                <a:gd name="T19" fmla="*/ 56 h 102"/>
                <a:gd name="T20" fmla="*/ 64 w 103"/>
                <a:gd name="T21" fmla="*/ 46 h 102"/>
                <a:gd name="T22" fmla="*/ 58 w 103"/>
                <a:gd name="T23" fmla="*/ 43 h 102"/>
                <a:gd name="T24" fmla="*/ 56 w 103"/>
                <a:gd name="T25" fmla="*/ 41 h 102"/>
                <a:gd name="T26" fmla="*/ 66 w 103"/>
                <a:gd name="T27" fmla="*/ 61 h 102"/>
                <a:gd name="T28" fmla="*/ 64 w 103"/>
                <a:gd name="T29" fmla="*/ 63 h 102"/>
                <a:gd name="T30" fmla="*/ 64 w 103"/>
                <a:gd name="T31" fmla="*/ 39 h 102"/>
                <a:gd name="T32" fmla="*/ 40 w 103"/>
                <a:gd name="T33" fmla="*/ 50 h 102"/>
                <a:gd name="T34" fmla="*/ 38 w 103"/>
                <a:gd name="T35" fmla="*/ 48 h 102"/>
                <a:gd name="T36" fmla="*/ 42 w 103"/>
                <a:gd name="T37" fmla="*/ 54 h 102"/>
                <a:gd name="T38" fmla="*/ 40 w 103"/>
                <a:gd name="T39" fmla="*/ 56 h 102"/>
                <a:gd name="T40" fmla="*/ 40 w 103"/>
                <a:gd name="T41" fmla="*/ 59 h 102"/>
                <a:gd name="T42" fmla="*/ 52 w 103"/>
                <a:gd name="T43" fmla="*/ 56 h 102"/>
                <a:gd name="T44" fmla="*/ 50 w 103"/>
                <a:gd name="T45" fmla="*/ 54 h 102"/>
                <a:gd name="T46" fmla="*/ 42 w 103"/>
                <a:gd name="T47" fmla="*/ 41 h 102"/>
                <a:gd name="T48" fmla="*/ 40 w 103"/>
                <a:gd name="T49" fmla="*/ 43 h 102"/>
                <a:gd name="T50" fmla="*/ 46 w 103"/>
                <a:gd name="T51" fmla="*/ 52 h 102"/>
                <a:gd name="T52" fmla="*/ 46 w 103"/>
                <a:gd name="T53" fmla="*/ 63 h 102"/>
                <a:gd name="T54" fmla="*/ 44 w 103"/>
                <a:gd name="T55" fmla="*/ 61 h 102"/>
                <a:gd name="T56" fmla="*/ 54 w 103"/>
                <a:gd name="T57" fmla="*/ 61 h 102"/>
                <a:gd name="T58" fmla="*/ 52 w 103"/>
                <a:gd name="T59" fmla="*/ 63 h 102"/>
                <a:gd name="T60" fmla="*/ 46 w 103"/>
                <a:gd name="T61" fmla="*/ 39 h 102"/>
                <a:gd name="T62" fmla="*/ 46 w 103"/>
                <a:gd name="T63" fmla="*/ 50 h 102"/>
                <a:gd name="T64" fmla="*/ 44 w 103"/>
                <a:gd name="T65" fmla="*/ 48 h 102"/>
                <a:gd name="T66" fmla="*/ 70 w 103"/>
                <a:gd name="T67" fmla="*/ 4 h 102"/>
                <a:gd name="T68" fmla="*/ 74 w 103"/>
                <a:gd name="T69" fmla="*/ 0 h 102"/>
                <a:gd name="T70" fmla="*/ 34 w 103"/>
                <a:gd name="T71" fmla="*/ 22 h 102"/>
                <a:gd name="T72" fmla="*/ 34 w 103"/>
                <a:gd name="T73" fmla="*/ 98 h 102"/>
                <a:gd name="T74" fmla="*/ 30 w 103"/>
                <a:gd name="T75" fmla="*/ 102 h 102"/>
                <a:gd name="T76" fmla="*/ 70 w 103"/>
                <a:gd name="T77" fmla="*/ 80 h 102"/>
                <a:gd name="T78" fmla="*/ 103 w 103"/>
                <a:gd name="T79" fmla="*/ 73 h 102"/>
                <a:gd name="T80" fmla="*/ 103 w 103"/>
                <a:gd name="T81" fmla="*/ 29 h 102"/>
                <a:gd name="T82" fmla="*/ 5 w 103"/>
                <a:gd name="T83" fmla="*/ 69 h 102"/>
                <a:gd name="T84" fmla="*/ 71 w 103"/>
                <a:gd name="T85" fmla="*/ 33 h 102"/>
                <a:gd name="T86" fmla="*/ 71 w 103"/>
                <a:gd name="T87" fmla="*/ 69 h 102"/>
                <a:gd name="T88" fmla="*/ 74 w 103"/>
                <a:gd name="T89" fmla="*/ 33 h 102"/>
                <a:gd name="T90" fmla="*/ 99 w 103"/>
                <a:gd name="T91" fmla="*/ 33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03" h="102">
                  <a:moveTo>
                    <a:pt x="56" y="54"/>
                  </a:moveTo>
                  <a:cubicBezTo>
                    <a:pt x="56" y="53"/>
                    <a:pt x="57" y="52"/>
                    <a:pt x="58" y="52"/>
                  </a:cubicBezTo>
                  <a:cubicBezTo>
                    <a:pt x="59" y="52"/>
                    <a:pt x="60" y="53"/>
                    <a:pt x="60" y="54"/>
                  </a:cubicBezTo>
                  <a:cubicBezTo>
                    <a:pt x="60" y="55"/>
                    <a:pt x="59" y="56"/>
                    <a:pt x="58" y="56"/>
                  </a:cubicBezTo>
                  <a:cubicBezTo>
                    <a:pt x="57" y="56"/>
                    <a:pt x="56" y="55"/>
                    <a:pt x="56" y="54"/>
                  </a:cubicBezTo>
                  <a:close/>
                  <a:moveTo>
                    <a:pt x="58" y="63"/>
                  </a:moveTo>
                  <a:cubicBezTo>
                    <a:pt x="59" y="63"/>
                    <a:pt x="60" y="62"/>
                    <a:pt x="60" y="61"/>
                  </a:cubicBezTo>
                  <a:cubicBezTo>
                    <a:pt x="60" y="60"/>
                    <a:pt x="59" y="59"/>
                    <a:pt x="58" y="59"/>
                  </a:cubicBezTo>
                  <a:cubicBezTo>
                    <a:pt x="57" y="59"/>
                    <a:pt x="56" y="60"/>
                    <a:pt x="56" y="61"/>
                  </a:cubicBezTo>
                  <a:cubicBezTo>
                    <a:pt x="56" y="62"/>
                    <a:pt x="57" y="63"/>
                    <a:pt x="58" y="63"/>
                  </a:cubicBezTo>
                  <a:close/>
                  <a:moveTo>
                    <a:pt x="52" y="50"/>
                  </a:moveTo>
                  <a:cubicBezTo>
                    <a:pt x="53" y="50"/>
                    <a:pt x="54" y="49"/>
                    <a:pt x="54" y="48"/>
                  </a:cubicBezTo>
                  <a:cubicBezTo>
                    <a:pt x="54" y="47"/>
                    <a:pt x="53" y="46"/>
                    <a:pt x="52" y="46"/>
                  </a:cubicBezTo>
                  <a:cubicBezTo>
                    <a:pt x="51" y="46"/>
                    <a:pt x="50" y="47"/>
                    <a:pt x="50" y="48"/>
                  </a:cubicBezTo>
                  <a:cubicBezTo>
                    <a:pt x="50" y="49"/>
                    <a:pt x="51" y="50"/>
                    <a:pt x="52" y="50"/>
                  </a:cubicBezTo>
                  <a:close/>
                  <a:moveTo>
                    <a:pt x="52" y="43"/>
                  </a:moveTo>
                  <a:cubicBezTo>
                    <a:pt x="53" y="43"/>
                    <a:pt x="54" y="42"/>
                    <a:pt x="54" y="41"/>
                  </a:cubicBezTo>
                  <a:cubicBezTo>
                    <a:pt x="54" y="40"/>
                    <a:pt x="53" y="39"/>
                    <a:pt x="52" y="39"/>
                  </a:cubicBezTo>
                  <a:cubicBezTo>
                    <a:pt x="51" y="39"/>
                    <a:pt x="50" y="40"/>
                    <a:pt x="50" y="41"/>
                  </a:cubicBezTo>
                  <a:cubicBezTo>
                    <a:pt x="50" y="42"/>
                    <a:pt x="51" y="43"/>
                    <a:pt x="52" y="43"/>
                  </a:cubicBezTo>
                  <a:close/>
                  <a:moveTo>
                    <a:pt x="58" y="50"/>
                  </a:moveTo>
                  <a:cubicBezTo>
                    <a:pt x="59" y="50"/>
                    <a:pt x="60" y="49"/>
                    <a:pt x="60" y="48"/>
                  </a:cubicBezTo>
                  <a:cubicBezTo>
                    <a:pt x="60" y="47"/>
                    <a:pt x="59" y="46"/>
                    <a:pt x="58" y="46"/>
                  </a:cubicBezTo>
                  <a:cubicBezTo>
                    <a:pt x="57" y="46"/>
                    <a:pt x="56" y="47"/>
                    <a:pt x="56" y="48"/>
                  </a:cubicBezTo>
                  <a:cubicBezTo>
                    <a:pt x="56" y="49"/>
                    <a:pt x="57" y="50"/>
                    <a:pt x="58" y="50"/>
                  </a:cubicBezTo>
                  <a:close/>
                  <a:moveTo>
                    <a:pt x="64" y="56"/>
                  </a:moveTo>
                  <a:cubicBezTo>
                    <a:pt x="65" y="56"/>
                    <a:pt x="66" y="55"/>
                    <a:pt x="66" y="54"/>
                  </a:cubicBezTo>
                  <a:cubicBezTo>
                    <a:pt x="66" y="53"/>
                    <a:pt x="65" y="52"/>
                    <a:pt x="64" y="52"/>
                  </a:cubicBezTo>
                  <a:cubicBezTo>
                    <a:pt x="63" y="52"/>
                    <a:pt x="62" y="53"/>
                    <a:pt x="62" y="54"/>
                  </a:cubicBezTo>
                  <a:cubicBezTo>
                    <a:pt x="62" y="55"/>
                    <a:pt x="63" y="56"/>
                    <a:pt x="64" y="56"/>
                  </a:cubicBezTo>
                  <a:close/>
                  <a:moveTo>
                    <a:pt x="64" y="50"/>
                  </a:moveTo>
                  <a:cubicBezTo>
                    <a:pt x="65" y="50"/>
                    <a:pt x="66" y="49"/>
                    <a:pt x="66" y="48"/>
                  </a:cubicBezTo>
                  <a:cubicBezTo>
                    <a:pt x="66" y="47"/>
                    <a:pt x="65" y="46"/>
                    <a:pt x="64" y="46"/>
                  </a:cubicBezTo>
                  <a:cubicBezTo>
                    <a:pt x="63" y="46"/>
                    <a:pt x="62" y="47"/>
                    <a:pt x="62" y="48"/>
                  </a:cubicBezTo>
                  <a:cubicBezTo>
                    <a:pt x="62" y="49"/>
                    <a:pt x="63" y="50"/>
                    <a:pt x="64" y="50"/>
                  </a:cubicBezTo>
                  <a:close/>
                  <a:moveTo>
                    <a:pt x="58" y="43"/>
                  </a:moveTo>
                  <a:cubicBezTo>
                    <a:pt x="59" y="43"/>
                    <a:pt x="60" y="42"/>
                    <a:pt x="60" y="41"/>
                  </a:cubicBezTo>
                  <a:cubicBezTo>
                    <a:pt x="60" y="40"/>
                    <a:pt x="59" y="39"/>
                    <a:pt x="58" y="39"/>
                  </a:cubicBezTo>
                  <a:cubicBezTo>
                    <a:pt x="57" y="39"/>
                    <a:pt x="56" y="40"/>
                    <a:pt x="56" y="41"/>
                  </a:cubicBezTo>
                  <a:cubicBezTo>
                    <a:pt x="56" y="42"/>
                    <a:pt x="57" y="43"/>
                    <a:pt x="58" y="43"/>
                  </a:cubicBezTo>
                  <a:close/>
                  <a:moveTo>
                    <a:pt x="64" y="63"/>
                  </a:moveTo>
                  <a:cubicBezTo>
                    <a:pt x="65" y="63"/>
                    <a:pt x="66" y="62"/>
                    <a:pt x="66" y="61"/>
                  </a:cubicBezTo>
                  <a:cubicBezTo>
                    <a:pt x="66" y="60"/>
                    <a:pt x="65" y="59"/>
                    <a:pt x="64" y="59"/>
                  </a:cubicBezTo>
                  <a:cubicBezTo>
                    <a:pt x="63" y="59"/>
                    <a:pt x="62" y="60"/>
                    <a:pt x="62" y="61"/>
                  </a:cubicBezTo>
                  <a:cubicBezTo>
                    <a:pt x="62" y="62"/>
                    <a:pt x="63" y="63"/>
                    <a:pt x="64" y="63"/>
                  </a:cubicBezTo>
                  <a:close/>
                  <a:moveTo>
                    <a:pt x="64" y="43"/>
                  </a:moveTo>
                  <a:cubicBezTo>
                    <a:pt x="65" y="43"/>
                    <a:pt x="66" y="42"/>
                    <a:pt x="66" y="41"/>
                  </a:cubicBezTo>
                  <a:cubicBezTo>
                    <a:pt x="66" y="40"/>
                    <a:pt x="65" y="39"/>
                    <a:pt x="64" y="39"/>
                  </a:cubicBezTo>
                  <a:cubicBezTo>
                    <a:pt x="63" y="39"/>
                    <a:pt x="62" y="40"/>
                    <a:pt x="62" y="41"/>
                  </a:cubicBezTo>
                  <a:cubicBezTo>
                    <a:pt x="62" y="42"/>
                    <a:pt x="63" y="43"/>
                    <a:pt x="64" y="43"/>
                  </a:cubicBezTo>
                  <a:close/>
                  <a:moveTo>
                    <a:pt x="40" y="50"/>
                  </a:moveTo>
                  <a:cubicBezTo>
                    <a:pt x="41" y="50"/>
                    <a:pt x="42" y="49"/>
                    <a:pt x="42" y="48"/>
                  </a:cubicBezTo>
                  <a:cubicBezTo>
                    <a:pt x="42" y="47"/>
                    <a:pt x="41" y="46"/>
                    <a:pt x="40" y="46"/>
                  </a:cubicBezTo>
                  <a:cubicBezTo>
                    <a:pt x="39" y="46"/>
                    <a:pt x="38" y="47"/>
                    <a:pt x="38" y="48"/>
                  </a:cubicBezTo>
                  <a:cubicBezTo>
                    <a:pt x="38" y="49"/>
                    <a:pt x="39" y="50"/>
                    <a:pt x="40" y="50"/>
                  </a:cubicBezTo>
                  <a:close/>
                  <a:moveTo>
                    <a:pt x="40" y="56"/>
                  </a:moveTo>
                  <a:cubicBezTo>
                    <a:pt x="41" y="56"/>
                    <a:pt x="42" y="55"/>
                    <a:pt x="42" y="54"/>
                  </a:cubicBezTo>
                  <a:cubicBezTo>
                    <a:pt x="42" y="53"/>
                    <a:pt x="41" y="52"/>
                    <a:pt x="40" y="52"/>
                  </a:cubicBezTo>
                  <a:cubicBezTo>
                    <a:pt x="39" y="52"/>
                    <a:pt x="38" y="53"/>
                    <a:pt x="38" y="54"/>
                  </a:cubicBezTo>
                  <a:cubicBezTo>
                    <a:pt x="38" y="55"/>
                    <a:pt x="39" y="56"/>
                    <a:pt x="40" y="56"/>
                  </a:cubicBezTo>
                  <a:close/>
                  <a:moveTo>
                    <a:pt x="40" y="63"/>
                  </a:moveTo>
                  <a:cubicBezTo>
                    <a:pt x="41" y="63"/>
                    <a:pt x="42" y="62"/>
                    <a:pt x="42" y="61"/>
                  </a:cubicBezTo>
                  <a:cubicBezTo>
                    <a:pt x="42" y="60"/>
                    <a:pt x="41" y="59"/>
                    <a:pt x="40" y="59"/>
                  </a:cubicBezTo>
                  <a:cubicBezTo>
                    <a:pt x="39" y="59"/>
                    <a:pt x="38" y="60"/>
                    <a:pt x="38" y="61"/>
                  </a:cubicBezTo>
                  <a:cubicBezTo>
                    <a:pt x="38" y="62"/>
                    <a:pt x="39" y="63"/>
                    <a:pt x="40" y="63"/>
                  </a:cubicBezTo>
                  <a:close/>
                  <a:moveTo>
                    <a:pt x="52" y="56"/>
                  </a:moveTo>
                  <a:cubicBezTo>
                    <a:pt x="53" y="56"/>
                    <a:pt x="54" y="55"/>
                    <a:pt x="54" y="54"/>
                  </a:cubicBezTo>
                  <a:cubicBezTo>
                    <a:pt x="54" y="53"/>
                    <a:pt x="53" y="52"/>
                    <a:pt x="52" y="52"/>
                  </a:cubicBezTo>
                  <a:cubicBezTo>
                    <a:pt x="51" y="52"/>
                    <a:pt x="50" y="53"/>
                    <a:pt x="50" y="54"/>
                  </a:cubicBezTo>
                  <a:cubicBezTo>
                    <a:pt x="50" y="55"/>
                    <a:pt x="51" y="56"/>
                    <a:pt x="52" y="56"/>
                  </a:cubicBezTo>
                  <a:close/>
                  <a:moveTo>
                    <a:pt x="40" y="43"/>
                  </a:moveTo>
                  <a:cubicBezTo>
                    <a:pt x="41" y="43"/>
                    <a:pt x="42" y="42"/>
                    <a:pt x="42" y="41"/>
                  </a:cubicBezTo>
                  <a:cubicBezTo>
                    <a:pt x="42" y="40"/>
                    <a:pt x="41" y="39"/>
                    <a:pt x="40" y="39"/>
                  </a:cubicBezTo>
                  <a:cubicBezTo>
                    <a:pt x="39" y="39"/>
                    <a:pt x="38" y="40"/>
                    <a:pt x="38" y="41"/>
                  </a:cubicBezTo>
                  <a:cubicBezTo>
                    <a:pt x="38" y="42"/>
                    <a:pt x="39" y="43"/>
                    <a:pt x="40" y="43"/>
                  </a:cubicBezTo>
                  <a:close/>
                  <a:moveTo>
                    <a:pt x="46" y="56"/>
                  </a:moveTo>
                  <a:cubicBezTo>
                    <a:pt x="47" y="56"/>
                    <a:pt x="48" y="55"/>
                    <a:pt x="48" y="54"/>
                  </a:cubicBezTo>
                  <a:cubicBezTo>
                    <a:pt x="48" y="53"/>
                    <a:pt x="47" y="52"/>
                    <a:pt x="46" y="52"/>
                  </a:cubicBezTo>
                  <a:cubicBezTo>
                    <a:pt x="45" y="52"/>
                    <a:pt x="44" y="53"/>
                    <a:pt x="44" y="54"/>
                  </a:cubicBezTo>
                  <a:cubicBezTo>
                    <a:pt x="44" y="55"/>
                    <a:pt x="45" y="56"/>
                    <a:pt x="46" y="56"/>
                  </a:cubicBezTo>
                  <a:close/>
                  <a:moveTo>
                    <a:pt x="46" y="63"/>
                  </a:moveTo>
                  <a:cubicBezTo>
                    <a:pt x="47" y="63"/>
                    <a:pt x="48" y="62"/>
                    <a:pt x="48" y="61"/>
                  </a:cubicBezTo>
                  <a:cubicBezTo>
                    <a:pt x="48" y="60"/>
                    <a:pt x="47" y="59"/>
                    <a:pt x="46" y="59"/>
                  </a:cubicBezTo>
                  <a:cubicBezTo>
                    <a:pt x="45" y="59"/>
                    <a:pt x="44" y="60"/>
                    <a:pt x="44" y="61"/>
                  </a:cubicBezTo>
                  <a:cubicBezTo>
                    <a:pt x="44" y="62"/>
                    <a:pt x="45" y="63"/>
                    <a:pt x="46" y="63"/>
                  </a:cubicBezTo>
                  <a:close/>
                  <a:moveTo>
                    <a:pt x="52" y="63"/>
                  </a:moveTo>
                  <a:cubicBezTo>
                    <a:pt x="53" y="63"/>
                    <a:pt x="54" y="62"/>
                    <a:pt x="54" y="61"/>
                  </a:cubicBezTo>
                  <a:cubicBezTo>
                    <a:pt x="54" y="60"/>
                    <a:pt x="53" y="59"/>
                    <a:pt x="52" y="59"/>
                  </a:cubicBezTo>
                  <a:cubicBezTo>
                    <a:pt x="51" y="59"/>
                    <a:pt x="50" y="60"/>
                    <a:pt x="50" y="61"/>
                  </a:cubicBezTo>
                  <a:cubicBezTo>
                    <a:pt x="50" y="62"/>
                    <a:pt x="51" y="63"/>
                    <a:pt x="52" y="63"/>
                  </a:cubicBezTo>
                  <a:close/>
                  <a:moveTo>
                    <a:pt x="46" y="43"/>
                  </a:moveTo>
                  <a:cubicBezTo>
                    <a:pt x="47" y="43"/>
                    <a:pt x="48" y="42"/>
                    <a:pt x="48" y="41"/>
                  </a:cubicBezTo>
                  <a:cubicBezTo>
                    <a:pt x="48" y="40"/>
                    <a:pt x="47" y="39"/>
                    <a:pt x="46" y="39"/>
                  </a:cubicBezTo>
                  <a:cubicBezTo>
                    <a:pt x="45" y="39"/>
                    <a:pt x="44" y="40"/>
                    <a:pt x="44" y="41"/>
                  </a:cubicBezTo>
                  <a:cubicBezTo>
                    <a:pt x="44" y="42"/>
                    <a:pt x="45" y="43"/>
                    <a:pt x="46" y="43"/>
                  </a:cubicBezTo>
                  <a:close/>
                  <a:moveTo>
                    <a:pt x="46" y="50"/>
                  </a:moveTo>
                  <a:cubicBezTo>
                    <a:pt x="47" y="50"/>
                    <a:pt x="48" y="49"/>
                    <a:pt x="48" y="48"/>
                  </a:cubicBezTo>
                  <a:cubicBezTo>
                    <a:pt x="48" y="47"/>
                    <a:pt x="47" y="46"/>
                    <a:pt x="46" y="46"/>
                  </a:cubicBezTo>
                  <a:cubicBezTo>
                    <a:pt x="45" y="46"/>
                    <a:pt x="44" y="47"/>
                    <a:pt x="44" y="48"/>
                  </a:cubicBezTo>
                  <a:cubicBezTo>
                    <a:pt x="44" y="49"/>
                    <a:pt x="45" y="50"/>
                    <a:pt x="46" y="50"/>
                  </a:cubicBezTo>
                  <a:close/>
                  <a:moveTo>
                    <a:pt x="34" y="4"/>
                  </a:moveTo>
                  <a:cubicBezTo>
                    <a:pt x="70" y="4"/>
                    <a:pt x="70" y="4"/>
                    <a:pt x="70" y="4"/>
                  </a:cubicBezTo>
                  <a:cubicBezTo>
                    <a:pt x="70" y="22"/>
                    <a:pt x="70" y="22"/>
                    <a:pt x="70" y="22"/>
                  </a:cubicBezTo>
                  <a:cubicBezTo>
                    <a:pt x="74" y="22"/>
                    <a:pt x="74" y="22"/>
                    <a:pt x="74" y="22"/>
                  </a:cubicBezTo>
                  <a:cubicBezTo>
                    <a:pt x="74" y="0"/>
                    <a:pt x="74" y="0"/>
                    <a:pt x="74" y="0"/>
                  </a:cubicBezTo>
                  <a:cubicBezTo>
                    <a:pt x="30" y="0"/>
                    <a:pt x="30" y="0"/>
                    <a:pt x="30" y="0"/>
                  </a:cubicBezTo>
                  <a:cubicBezTo>
                    <a:pt x="30" y="22"/>
                    <a:pt x="30" y="22"/>
                    <a:pt x="30" y="22"/>
                  </a:cubicBezTo>
                  <a:cubicBezTo>
                    <a:pt x="34" y="22"/>
                    <a:pt x="34" y="22"/>
                    <a:pt x="34" y="22"/>
                  </a:cubicBezTo>
                  <a:lnTo>
                    <a:pt x="34" y="4"/>
                  </a:lnTo>
                  <a:close/>
                  <a:moveTo>
                    <a:pt x="70" y="98"/>
                  </a:moveTo>
                  <a:cubicBezTo>
                    <a:pt x="34" y="98"/>
                    <a:pt x="34" y="98"/>
                    <a:pt x="34" y="98"/>
                  </a:cubicBezTo>
                  <a:cubicBezTo>
                    <a:pt x="34" y="80"/>
                    <a:pt x="34" y="80"/>
                    <a:pt x="34" y="80"/>
                  </a:cubicBezTo>
                  <a:cubicBezTo>
                    <a:pt x="30" y="80"/>
                    <a:pt x="30" y="80"/>
                    <a:pt x="30" y="80"/>
                  </a:cubicBezTo>
                  <a:cubicBezTo>
                    <a:pt x="30" y="102"/>
                    <a:pt x="30" y="102"/>
                    <a:pt x="30" y="102"/>
                  </a:cubicBezTo>
                  <a:cubicBezTo>
                    <a:pt x="74" y="102"/>
                    <a:pt x="74" y="102"/>
                    <a:pt x="74" y="102"/>
                  </a:cubicBezTo>
                  <a:cubicBezTo>
                    <a:pt x="74" y="80"/>
                    <a:pt x="74" y="80"/>
                    <a:pt x="74" y="80"/>
                  </a:cubicBezTo>
                  <a:cubicBezTo>
                    <a:pt x="70" y="80"/>
                    <a:pt x="70" y="80"/>
                    <a:pt x="70" y="80"/>
                  </a:cubicBezTo>
                  <a:lnTo>
                    <a:pt x="70" y="98"/>
                  </a:lnTo>
                  <a:close/>
                  <a:moveTo>
                    <a:pt x="103" y="29"/>
                  </a:moveTo>
                  <a:cubicBezTo>
                    <a:pt x="103" y="73"/>
                    <a:pt x="103" y="73"/>
                    <a:pt x="103" y="73"/>
                  </a:cubicBezTo>
                  <a:cubicBezTo>
                    <a:pt x="0" y="73"/>
                    <a:pt x="0" y="73"/>
                    <a:pt x="0" y="73"/>
                  </a:cubicBezTo>
                  <a:cubicBezTo>
                    <a:pt x="0" y="29"/>
                    <a:pt x="0" y="29"/>
                    <a:pt x="0" y="29"/>
                  </a:cubicBezTo>
                  <a:lnTo>
                    <a:pt x="103" y="29"/>
                  </a:lnTo>
                  <a:close/>
                  <a:moveTo>
                    <a:pt x="30" y="33"/>
                  </a:moveTo>
                  <a:cubicBezTo>
                    <a:pt x="5" y="33"/>
                    <a:pt x="5" y="33"/>
                    <a:pt x="5" y="33"/>
                  </a:cubicBezTo>
                  <a:cubicBezTo>
                    <a:pt x="5" y="69"/>
                    <a:pt x="5" y="69"/>
                    <a:pt x="5" y="69"/>
                  </a:cubicBezTo>
                  <a:cubicBezTo>
                    <a:pt x="30" y="69"/>
                    <a:pt x="30" y="69"/>
                    <a:pt x="30" y="69"/>
                  </a:cubicBezTo>
                  <a:lnTo>
                    <a:pt x="30" y="33"/>
                  </a:lnTo>
                  <a:close/>
                  <a:moveTo>
                    <a:pt x="71" y="33"/>
                  </a:moveTo>
                  <a:cubicBezTo>
                    <a:pt x="33" y="33"/>
                    <a:pt x="33" y="33"/>
                    <a:pt x="33" y="33"/>
                  </a:cubicBezTo>
                  <a:cubicBezTo>
                    <a:pt x="33" y="69"/>
                    <a:pt x="33" y="69"/>
                    <a:pt x="33" y="69"/>
                  </a:cubicBezTo>
                  <a:cubicBezTo>
                    <a:pt x="71" y="69"/>
                    <a:pt x="71" y="69"/>
                    <a:pt x="71" y="69"/>
                  </a:cubicBezTo>
                  <a:lnTo>
                    <a:pt x="71" y="33"/>
                  </a:lnTo>
                  <a:close/>
                  <a:moveTo>
                    <a:pt x="99" y="33"/>
                  </a:moveTo>
                  <a:cubicBezTo>
                    <a:pt x="74" y="33"/>
                    <a:pt x="74" y="33"/>
                    <a:pt x="74" y="33"/>
                  </a:cubicBezTo>
                  <a:cubicBezTo>
                    <a:pt x="74" y="69"/>
                    <a:pt x="74" y="69"/>
                    <a:pt x="74" y="69"/>
                  </a:cubicBezTo>
                  <a:cubicBezTo>
                    <a:pt x="99" y="69"/>
                    <a:pt x="99" y="69"/>
                    <a:pt x="99" y="69"/>
                  </a:cubicBezTo>
                  <a:lnTo>
                    <a:pt x="99" y="33"/>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414"/>
            <p:cNvSpPr>
              <a:spLocks noEditPoints="1"/>
            </p:cNvSpPr>
            <p:nvPr userDrawn="1"/>
          </p:nvSpPr>
          <p:spPr bwMode="auto">
            <a:xfrm>
              <a:off x="7643" y="1849"/>
              <a:ext cx="172" cy="175"/>
            </a:xfrm>
            <a:custGeom>
              <a:avLst/>
              <a:gdLst>
                <a:gd name="T0" fmla="*/ 59 w 102"/>
                <a:gd name="T1" fmla="*/ 55 h 103"/>
                <a:gd name="T2" fmla="*/ 57 w 102"/>
                <a:gd name="T3" fmla="*/ 64 h 103"/>
                <a:gd name="T4" fmla="*/ 55 w 102"/>
                <a:gd name="T5" fmla="*/ 62 h 103"/>
                <a:gd name="T6" fmla="*/ 53 w 102"/>
                <a:gd name="T7" fmla="*/ 48 h 103"/>
                <a:gd name="T8" fmla="*/ 51 w 102"/>
                <a:gd name="T9" fmla="*/ 50 h 103"/>
                <a:gd name="T10" fmla="*/ 51 w 102"/>
                <a:gd name="T11" fmla="*/ 39 h 103"/>
                <a:gd name="T12" fmla="*/ 57 w 102"/>
                <a:gd name="T13" fmla="*/ 50 h 103"/>
                <a:gd name="T14" fmla="*/ 55 w 102"/>
                <a:gd name="T15" fmla="*/ 48 h 103"/>
                <a:gd name="T16" fmla="*/ 65 w 102"/>
                <a:gd name="T17" fmla="*/ 55 h 103"/>
                <a:gd name="T18" fmla="*/ 63 w 102"/>
                <a:gd name="T19" fmla="*/ 57 h 103"/>
                <a:gd name="T20" fmla="*/ 63 w 102"/>
                <a:gd name="T21" fmla="*/ 46 h 103"/>
                <a:gd name="T22" fmla="*/ 57 w 102"/>
                <a:gd name="T23" fmla="*/ 43 h 103"/>
                <a:gd name="T24" fmla="*/ 55 w 102"/>
                <a:gd name="T25" fmla="*/ 41 h 103"/>
                <a:gd name="T26" fmla="*/ 65 w 102"/>
                <a:gd name="T27" fmla="*/ 62 h 103"/>
                <a:gd name="T28" fmla="*/ 63 w 102"/>
                <a:gd name="T29" fmla="*/ 64 h 103"/>
                <a:gd name="T30" fmla="*/ 63 w 102"/>
                <a:gd name="T31" fmla="*/ 39 h 103"/>
                <a:gd name="T32" fmla="*/ 39 w 102"/>
                <a:gd name="T33" fmla="*/ 50 h 103"/>
                <a:gd name="T34" fmla="*/ 37 w 102"/>
                <a:gd name="T35" fmla="*/ 48 h 103"/>
                <a:gd name="T36" fmla="*/ 41 w 102"/>
                <a:gd name="T37" fmla="*/ 55 h 103"/>
                <a:gd name="T38" fmla="*/ 39 w 102"/>
                <a:gd name="T39" fmla="*/ 57 h 103"/>
                <a:gd name="T40" fmla="*/ 39 w 102"/>
                <a:gd name="T41" fmla="*/ 60 h 103"/>
                <a:gd name="T42" fmla="*/ 51 w 102"/>
                <a:gd name="T43" fmla="*/ 57 h 103"/>
                <a:gd name="T44" fmla="*/ 49 w 102"/>
                <a:gd name="T45" fmla="*/ 55 h 103"/>
                <a:gd name="T46" fmla="*/ 41 w 102"/>
                <a:gd name="T47" fmla="*/ 41 h 103"/>
                <a:gd name="T48" fmla="*/ 39 w 102"/>
                <a:gd name="T49" fmla="*/ 43 h 103"/>
                <a:gd name="T50" fmla="*/ 45 w 102"/>
                <a:gd name="T51" fmla="*/ 53 h 103"/>
                <a:gd name="T52" fmla="*/ 45 w 102"/>
                <a:gd name="T53" fmla="*/ 64 h 103"/>
                <a:gd name="T54" fmla="*/ 43 w 102"/>
                <a:gd name="T55" fmla="*/ 62 h 103"/>
                <a:gd name="T56" fmla="*/ 53 w 102"/>
                <a:gd name="T57" fmla="*/ 62 h 103"/>
                <a:gd name="T58" fmla="*/ 51 w 102"/>
                <a:gd name="T59" fmla="*/ 64 h 103"/>
                <a:gd name="T60" fmla="*/ 45 w 102"/>
                <a:gd name="T61" fmla="*/ 39 h 103"/>
                <a:gd name="T62" fmla="*/ 45 w 102"/>
                <a:gd name="T63" fmla="*/ 50 h 103"/>
                <a:gd name="T64" fmla="*/ 43 w 102"/>
                <a:gd name="T65" fmla="*/ 48 h 103"/>
                <a:gd name="T66" fmla="*/ 69 w 102"/>
                <a:gd name="T67" fmla="*/ 4 h 103"/>
                <a:gd name="T68" fmla="*/ 73 w 102"/>
                <a:gd name="T69" fmla="*/ 0 h 103"/>
                <a:gd name="T70" fmla="*/ 33 w 102"/>
                <a:gd name="T71" fmla="*/ 22 h 103"/>
                <a:gd name="T72" fmla="*/ 33 w 102"/>
                <a:gd name="T73" fmla="*/ 98 h 103"/>
                <a:gd name="T74" fmla="*/ 29 w 102"/>
                <a:gd name="T75" fmla="*/ 103 h 103"/>
                <a:gd name="T76" fmla="*/ 69 w 102"/>
                <a:gd name="T77" fmla="*/ 80 h 103"/>
                <a:gd name="T78" fmla="*/ 102 w 102"/>
                <a:gd name="T79" fmla="*/ 74 h 103"/>
                <a:gd name="T80" fmla="*/ 102 w 102"/>
                <a:gd name="T81" fmla="*/ 29 h 103"/>
                <a:gd name="T82" fmla="*/ 4 w 102"/>
                <a:gd name="T83" fmla="*/ 69 h 103"/>
                <a:gd name="T84" fmla="*/ 70 w 102"/>
                <a:gd name="T85" fmla="*/ 34 h 103"/>
                <a:gd name="T86" fmla="*/ 70 w 102"/>
                <a:gd name="T87" fmla="*/ 69 h 103"/>
                <a:gd name="T88" fmla="*/ 73 w 102"/>
                <a:gd name="T89" fmla="*/ 34 h 103"/>
                <a:gd name="T90" fmla="*/ 98 w 102"/>
                <a:gd name="T91" fmla="*/ 34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02" h="103">
                  <a:moveTo>
                    <a:pt x="55" y="55"/>
                  </a:moveTo>
                  <a:cubicBezTo>
                    <a:pt x="55" y="54"/>
                    <a:pt x="56" y="53"/>
                    <a:pt x="57" y="53"/>
                  </a:cubicBezTo>
                  <a:cubicBezTo>
                    <a:pt x="58" y="53"/>
                    <a:pt x="59" y="54"/>
                    <a:pt x="59" y="55"/>
                  </a:cubicBezTo>
                  <a:cubicBezTo>
                    <a:pt x="59" y="56"/>
                    <a:pt x="58" y="57"/>
                    <a:pt x="57" y="57"/>
                  </a:cubicBezTo>
                  <a:cubicBezTo>
                    <a:pt x="56" y="57"/>
                    <a:pt x="55" y="56"/>
                    <a:pt x="55" y="55"/>
                  </a:cubicBezTo>
                  <a:close/>
                  <a:moveTo>
                    <a:pt x="57" y="64"/>
                  </a:moveTo>
                  <a:cubicBezTo>
                    <a:pt x="58" y="64"/>
                    <a:pt x="59" y="63"/>
                    <a:pt x="59" y="62"/>
                  </a:cubicBezTo>
                  <a:cubicBezTo>
                    <a:pt x="59" y="60"/>
                    <a:pt x="58" y="60"/>
                    <a:pt x="57" y="60"/>
                  </a:cubicBezTo>
                  <a:cubicBezTo>
                    <a:pt x="56" y="60"/>
                    <a:pt x="55" y="60"/>
                    <a:pt x="55" y="62"/>
                  </a:cubicBezTo>
                  <a:cubicBezTo>
                    <a:pt x="55" y="63"/>
                    <a:pt x="56" y="64"/>
                    <a:pt x="57" y="64"/>
                  </a:cubicBezTo>
                  <a:close/>
                  <a:moveTo>
                    <a:pt x="51" y="50"/>
                  </a:moveTo>
                  <a:cubicBezTo>
                    <a:pt x="52" y="50"/>
                    <a:pt x="53" y="49"/>
                    <a:pt x="53" y="48"/>
                  </a:cubicBezTo>
                  <a:cubicBezTo>
                    <a:pt x="53" y="47"/>
                    <a:pt x="52" y="46"/>
                    <a:pt x="51" y="46"/>
                  </a:cubicBezTo>
                  <a:cubicBezTo>
                    <a:pt x="50" y="46"/>
                    <a:pt x="49" y="47"/>
                    <a:pt x="49" y="48"/>
                  </a:cubicBezTo>
                  <a:cubicBezTo>
                    <a:pt x="49" y="49"/>
                    <a:pt x="50" y="50"/>
                    <a:pt x="51" y="50"/>
                  </a:cubicBezTo>
                  <a:close/>
                  <a:moveTo>
                    <a:pt x="51" y="43"/>
                  </a:moveTo>
                  <a:cubicBezTo>
                    <a:pt x="52" y="43"/>
                    <a:pt x="53" y="42"/>
                    <a:pt x="53" y="41"/>
                  </a:cubicBezTo>
                  <a:cubicBezTo>
                    <a:pt x="53" y="40"/>
                    <a:pt x="52" y="39"/>
                    <a:pt x="51" y="39"/>
                  </a:cubicBezTo>
                  <a:cubicBezTo>
                    <a:pt x="50" y="39"/>
                    <a:pt x="49" y="40"/>
                    <a:pt x="49" y="41"/>
                  </a:cubicBezTo>
                  <a:cubicBezTo>
                    <a:pt x="49" y="42"/>
                    <a:pt x="50" y="43"/>
                    <a:pt x="51" y="43"/>
                  </a:cubicBezTo>
                  <a:close/>
                  <a:moveTo>
                    <a:pt x="57" y="50"/>
                  </a:moveTo>
                  <a:cubicBezTo>
                    <a:pt x="58" y="50"/>
                    <a:pt x="59" y="49"/>
                    <a:pt x="59" y="48"/>
                  </a:cubicBezTo>
                  <a:cubicBezTo>
                    <a:pt x="59" y="47"/>
                    <a:pt x="58" y="46"/>
                    <a:pt x="57" y="46"/>
                  </a:cubicBezTo>
                  <a:cubicBezTo>
                    <a:pt x="56" y="46"/>
                    <a:pt x="55" y="47"/>
                    <a:pt x="55" y="48"/>
                  </a:cubicBezTo>
                  <a:cubicBezTo>
                    <a:pt x="55" y="49"/>
                    <a:pt x="56" y="50"/>
                    <a:pt x="57" y="50"/>
                  </a:cubicBezTo>
                  <a:close/>
                  <a:moveTo>
                    <a:pt x="63" y="57"/>
                  </a:moveTo>
                  <a:cubicBezTo>
                    <a:pt x="64" y="57"/>
                    <a:pt x="65" y="56"/>
                    <a:pt x="65" y="55"/>
                  </a:cubicBezTo>
                  <a:cubicBezTo>
                    <a:pt x="65" y="54"/>
                    <a:pt x="64" y="53"/>
                    <a:pt x="63" y="53"/>
                  </a:cubicBezTo>
                  <a:cubicBezTo>
                    <a:pt x="62" y="53"/>
                    <a:pt x="61" y="54"/>
                    <a:pt x="61" y="55"/>
                  </a:cubicBezTo>
                  <a:cubicBezTo>
                    <a:pt x="61" y="56"/>
                    <a:pt x="62" y="57"/>
                    <a:pt x="63" y="57"/>
                  </a:cubicBezTo>
                  <a:close/>
                  <a:moveTo>
                    <a:pt x="63" y="50"/>
                  </a:moveTo>
                  <a:cubicBezTo>
                    <a:pt x="64" y="50"/>
                    <a:pt x="65" y="49"/>
                    <a:pt x="65" y="48"/>
                  </a:cubicBezTo>
                  <a:cubicBezTo>
                    <a:pt x="65" y="47"/>
                    <a:pt x="64" y="46"/>
                    <a:pt x="63" y="46"/>
                  </a:cubicBezTo>
                  <a:cubicBezTo>
                    <a:pt x="62" y="46"/>
                    <a:pt x="61" y="47"/>
                    <a:pt x="61" y="48"/>
                  </a:cubicBezTo>
                  <a:cubicBezTo>
                    <a:pt x="61" y="49"/>
                    <a:pt x="62" y="50"/>
                    <a:pt x="63" y="50"/>
                  </a:cubicBezTo>
                  <a:close/>
                  <a:moveTo>
                    <a:pt x="57" y="43"/>
                  </a:moveTo>
                  <a:cubicBezTo>
                    <a:pt x="58" y="43"/>
                    <a:pt x="59" y="42"/>
                    <a:pt x="59" y="41"/>
                  </a:cubicBezTo>
                  <a:cubicBezTo>
                    <a:pt x="59" y="40"/>
                    <a:pt x="58" y="39"/>
                    <a:pt x="57" y="39"/>
                  </a:cubicBezTo>
                  <a:cubicBezTo>
                    <a:pt x="56" y="39"/>
                    <a:pt x="55" y="40"/>
                    <a:pt x="55" y="41"/>
                  </a:cubicBezTo>
                  <a:cubicBezTo>
                    <a:pt x="55" y="42"/>
                    <a:pt x="56" y="43"/>
                    <a:pt x="57" y="43"/>
                  </a:cubicBezTo>
                  <a:close/>
                  <a:moveTo>
                    <a:pt x="63" y="64"/>
                  </a:moveTo>
                  <a:cubicBezTo>
                    <a:pt x="64" y="64"/>
                    <a:pt x="65" y="63"/>
                    <a:pt x="65" y="62"/>
                  </a:cubicBezTo>
                  <a:cubicBezTo>
                    <a:pt x="65" y="60"/>
                    <a:pt x="64" y="60"/>
                    <a:pt x="63" y="60"/>
                  </a:cubicBezTo>
                  <a:cubicBezTo>
                    <a:pt x="62" y="60"/>
                    <a:pt x="61" y="60"/>
                    <a:pt x="61" y="62"/>
                  </a:cubicBezTo>
                  <a:cubicBezTo>
                    <a:pt x="61" y="63"/>
                    <a:pt x="62" y="64"/>
                    <a:pt x="63" y="64"/>
                  </a:cubicBezTo>
                  <a:close/>
                  <a:moveTo>
                    <a:pt x="63" y="43"/>
                  </a:moveTo>
                  <a:cubicBezTo>
                    <a:pt x="64" y="43"/>
                    <a:pt x="65" y="42"/>
                    <a:pt x="65" y="41"/>
                  </a:cubicBezTo>
                  <a:cubicBezTo>
                    <a:pt x="65" y="40"/>
                    <a:pt x="64" y="39"/>
                    <a:pt x="63" y="39"/>
                  </a:cubicBezTo>
                  <a:cubicBezTo>
                    <a:pt x="62" y="39"/>
                    <a:pt x="61" y="40"/>
                    <a:pt x="61" y="41"/>
                  </a:cubicBezTo>
                  <a:cubicBezTo>
                    <a:pt x="61" y="42"/>
                    <a:pt x="62" y="43"/>
                    <a:pt x="63" y="43"/>
                  </a:cubicBezTo>
                  <a:close/>
                  <a:moveTo>
                    <a:pt x="39" y="50"/>
                  </a:moveTo>
                  <a:cubicBezTo>
                    <a:pt x="40" y="50"/>
                    <a:pt x="41" y="49"/>
                    <a:pt x="41" y="48"/>
                  </a:cubicBezTo>
                  <a:cubicBezTo>
                    <a:pt x="41" y="47"/>
                    <a:pt x="40" y="46"/>
                    <a:pt x="39" y="46"/>
                  </a:cubicBezTo>
                  <a:cubicBezTo>
                    <a:pt x="38" y="46"/>
                    <a:pt x="37" y="47"/>
                    <a:pt x="37" y="48"/>
                  </a:cubicBezTo>
                  <a:cubicBezTo>
                    <a:pt x="37" y="49"/>
                    <a:pt x="38" y="50"/>
                    <a:pt x="39" y="50"/>
                  </a:cubicBezTo>
                  <a:close/>
                  <a:moveTo>
                    <a:pt x="39" y="57"/>
                  </a:moveTo>
                  <a:cubicBezTo>
                    <a:pt x="40" y="57"/>
                    <a:pt x="41" y="56"/>
                    <a:pt x="41" y="55"/>
                  </a:cubicBezTo>
                  <a:cubicBezTo>
                    <a:pt x="41" y="54"/>
                    <a:pt x="40" y="53"/>
                    <a:pt x="39" y="53"/>
                  </a:cubicBezTo>
                  <a:cubicBezTo>
                    <a:pt x="38" y="53"/>
                    <a:pt x="37" y="54"/>
                    <a:pt x="37" y="55"/>
                  </a:cubicBezTo>
                  <a:cubicBezTo>
                    <a:pt x="37" y="56"/>
                    <a:pt x="38" y="57"/>
                    <a:pt x="39" y="57"/>
                  </a:cubicBezTo>
                  <a:close/>
                  <a:moveTo>
                    <a:pt x="39" y="64"/>
                  </a:moveTo>
                  <a:cubicBezTo>
                    <a:pt x="40" y="64"/>
                    <a:pt x="41" y="63"/>
                    <a:pt x="41" y="62"/>
                  </a:cubicBezTo>
                  <a:cubicBezTo>
                    <a:pt x="41" y="60"/>
                    <a:pt x="40" y="60"/>
                    <a:pt x="39" y="60"/>
                  </a:cubicBezTo>
                  <a:cubicBezTo>
                    <a:pt x="38" y="60"/>
                    <a:pt x="37" y="60"/>
                    <a:pt x="37" y="62"/>
                  </a:cubicBezTo>
                  <a:cubicBezTo>
                    <a:pt x="37" y="63"/>
                    <a:pt x="38" y="64"/>
                    <a:pt x="39" y="64"/>
                  </a:cubicBezTo>
                  <a:close/>
                  <a:moveTo>
                    <a:pt x="51" y="57"/>
                  </a:moveTo>
                  <a:cubicBezTo>
                    <a:pt x="52" y="57"/>
                    <a:pt x="53" y="56"/>
                    <a:pt x="53" y="55"/>
                  </a:cubicBezTo>
                  <a:cubicBezTo>
                    <a:pt x="53" y="54"/>
                    <a:pt x="52" y="53"/>
                    <a:pt x="51" y="53"/>
                  </a:cubicBezTo>
                  <a:cubicBezTo>
                    <a:pt x="50" y="53"/>
                    <a:pt x="49" y="54"/>
                    <a:pt x="49" y="55"/>
                  </a:cubicBezTo>
                  <a:cubicBezTo>
                    <a:pt x="49" y="56"/>
                    <a:pt x="50" y="57"/>
                    <a:pt x="51" y="57"/>
                  </a:cubicBezTo>
                  <a:close/>
                  <a:moveTo>
                    <a:pt x="39" y="43"/>
                  </a:moveTo>
                  <a:cubicBezTo>
                    <a:pt x="40" y="43"/>
                    <a:pt x="41" y="42"/>
                    <a:pt x="41" y="41"/>
                  </a:cubicBezTo>
                  <a:cubicBezTo>
                    <a:pt x="41" y="40"/>
                    <a:pt x="40" y="39"/>
                    <a:pt x="39" y="39"/>
                  </a:cubicBezTo>
                  <a:cubicBezTo>
                    <a:pt x="38" y="39"/>
                    <a:pt x="37" y="40"/>
                    <a:pt x="37" y="41"/>
                  </a:cubicBezTo>
                  <a:cubicBezTo>
                    <a:pt x="37" y="42"/>
                    <a:pt x="38" y="43"/>
                    <a:pt x="39" y="43"/>
                  </a:cubicBezTo>
                  <a:close/>
                  <a:moveTo>
                    <a:pt x="45" y="57"/>
                  </a:moveTo>
                  <a:cubicBezTo>
                    <a:pt x="46" y="57"/>
                    <a:pt x="47" y="56"/>
                    <a:pt x="47" y="55"/>
                  </a:cubicBezTo>
                  <a:cubicBezTo>
                    <a:pt x="47" y="54"/>
                    <a:pt x="46" y="53"/>
                    <a:pt x="45" y="53"/>
                  </a:cubicBezTo>
                  <a:cubicBezTo>
                    <a:pt x="44" y="53"/>
                    <a:pt x="43" y="54"/>
                    <a:pt x="43" y="55"/>
                  </a:cubicBezTo>
                  <a:cubicBezTo>
                    <a:pt x="43" y="56"/>
                    <a:pt x="44" y="57"/>
                    <a:pt x="45" y="57"/>
                  </a:cubicBezTo>
                  <a:close/>
                  <a:moveTo>
                    <a:pt x="45" y="64"/>
                  </a:moveTo>
                  <a:cubicBezTo>
                    <a:pt x="46" y="64"/>
                    <a:pt x="47" y="63"/>
                    <a:pt x="47" y="62"/>
                  </a:cubicBezTo>
                  <a:cubicBezTo>
                    <a:pt x="47" y="60"/>
                    <a:pt x="46" y="60"/>
                    <a:pt x="45" y="60"/>
                  </a:cubicBezTo>
                  <a:cubicBezTo>
                    <a:pt x="44" y="60"/>
                    <a:pt x="43" y="60"/>
                    <a:pt x="43" y="62"/>
                  </a:cubicBezTo>
                  <a:cubicBezTo>
                    <a:pt x="43" y="63"/>
                    <a:pt x="44" y="64"/>
                    <a:pt x="45" y="64"/>
                  </a:cubicBezTo>
                  <a:close/>
                  <a:moveTo>
                    <a:pt x="51" y="64"/>
                  </a:moveTo>
                  <a:cubicBezTo>
                    <a:pt x="52" y="64"/>
                    <a:pt x="53" y="63"/>
                    <a:pt x="53" y="62"/>
                  </a:cubicBezTo>
                  <a:cubicBezTo>
                    <a:pt x="53" y="60"/>
                    <a:pt x="52" y="60"/>
                    <a:pt x="51" y="60"/>
                  </a:cubicBezTo>
                  <a:cubicBezTo>
                    <a:pt x="50" y="60"/>
                    <a:pt x="49" y="60"/>
                    <a:pt x="49" y="62"/>
                  </a:cubicBezTo>
                  <a:cubicBezTo>
                    <a:pt x="49" y="63"/>
                    <a:pt x="50" y="64"/>
                    <a:pt x="51" y="64"/>
                  </a:cubicBezTo>
                  <a:close/>
                  <a:moveTo>
                    <a:pt x="45" y="43"/>
                  </a:moveTo>
                  <a:cubicBezTo>
                    <a:pt x="46" y="43"/>
                    <a:pt x="47" y="42"/>
                    <a:pt x="47" y="41"/>
                  </a:cubicBezTo>
                  <a:cubicBezTo>
                    <a:pt x="47" y="40"/>
                    <a:pt x="46" y="39"/>
                    <a:pt x="45" y="39"/>
                  </a:cubicBezTo>
                  <a:cubicBezTo>
                    <a:pt x="44" y="39"/>
                    <a:pt x="43" y="40"/>
                    <a:pt x="43" y="41"/>
                  </a:cubicBezTo>
                  <a:cubicBezTo>
                    <a:pt x="43" y="42"/>
                    <a:pt x="44" y="43"/>
                    <a:pt x="45" y="43"/>
                  </a:cubicBezTo>
                  <a:close/>
                  <a:moveTo>
                    <a:pt x="45" y="50"/>
                  </a:moveTo>
                  <a:cubicBezTo>
                    <a:pt x="46" y="50"/>
                    <a:pt x="47" y="49"/>
                    <a:pt x="47" y="48"/>
                  </a:cubicBezTo>
                  <a:cubicBezTo>
                    <a:pt x="47" y="47"/>
                    <a:pt x="46" y="46"/>
                    <a:pt x="45" y="46"/>
                  </a:cubicBezTo>
                  <a:cubicBezTo>
                    <a:pt x="44" y="46"/>
                    <a:pt x="43" y="47"/>
                    <a:pt x="43" y="48"/>
                  </a:cubicBezTo>
                  <a:cubicBezTo>
                    <a:pt x="43" y="49"/>
                    <a:pt x="44" y="50"/>
                    <a:pt x="45" y="50"/>
                  </a:cubicBezTo>
                  <a:close/>
                  <a:moveTo>
                    <a:pt x="33" y="4"/>
                  </a:moveTo>
                  <a:cubicBezTo>
                    <a:pt x="69" y="4"/>
                    <a:pt x="69" y="4"/>
                    <a:pt x="69" y="4"/>
                  </a:cubicBezTo>
                  <a:cubicBezTo>
                    <a:pt x="69" y="22"/>
                    <a:pt x="69" y="22"/>
                    <a:pt x="69" y="22"/>
                  </a:cubicBezTo>
                  <a:cubicBezTo>
                    <a:pt x="73" y="22"/>
                    <a:pt x="73" y="22"/>
                    <a:pt x="73" y="22"/>
                  </a:cubicBezTo>
                  <a:cubicBezTo>
                    <a:pt x="73" y="0"/>
                    <a:pt x="73" y="0"/>
                    <a:pt x="73" y="0"/>
                  </a:cubicBezTo>
                  <a:cubicBezTo>
                    <a:pt x="29" y="0"/>
                    <a:pt x="29" y="0"/>
                    <a:pt x="29" y="0"/>
                  </a:cubicBezTo>
                  <a:cubicBezTo>
                    <a:pt x="29" y="22"/>
                    <a:pt x="29" y="22"/>
                    <a:pt x="29" y="22"/>
                  </a:cubicBezTo>
                  <a:cubicBezTo>
                    <a:pt x="33" y="22"/>
                    <a:pt x="33" y="22"/>
                    <a:pt x="33" y="22"/>
                  </a:cubicBezTo>
                  <a:lnTo>
                    <a:pt x="33" y="4"/>
                  </a:lnTo>
                  <a:close/>
                  <a:moveTo>
                    <a:pt x="69" y="98"/>
                  </a:moveTo>
                  <a:cubicBezTo>
                    <a:pt x="33" y="98"/>
                    <a:pt x="33" y="98"/>
                    <a:pt x="33" y="98"/>
                  </a:cubicBezTo>
                  <a:cubicBezTo>
                    <a:pt x="33" y="80"/>
                    <a:pt x="33" y="80"/>
                    <a:pt x="33" y="80"/>
                  </a:cubicBezTo>
                  <a:cubicBezTo>
                    <a:pt x="29" y="80"/>
                    <a:pt x="29" y="80"/>
                    <a:pt x="29" y="80"/>
                  </a:cubicBezTo>
                  <a:cubicBezTo>
                    <a:pt x="29" y="103"/>
                    <a:pt x="29" y="103"/>
                    <a:pt x="29" y="103"/>
                  </a:cubicBezTo>
                  <a:cubicBezTo>
                    <a:pt x="73" y="103"/>
                    <a:pt x="73" y="103"/>
                    <a:pt x="73" y="103"/>
                  </a:cubicBezTo>
                  <a:cubicBezTo>
                    <a:pt x="73" y="80"/>
                    <a:pt x="73" y="80"/>
                    <a:pt x="73" y="80"/>
                  </a:cubicBezTo>
                  <a:cubicBezTo>
                    <a:pt x="69" y="80"/>
                    <a:pt x="69" y="80"/>
                    <a:pt x="69" y="80"/>
                  </a:cubicBezTo>
                  <a:lnTo>
                    <a:pt x="69" y="98"/>
                  </a:lnTo>
                  <a:close/>
                  <a:moveTo>
                    <a:pt x="102" y="29"/>
                  </a:moveTo>
                  <a:cubicBezTo>
                    <a:pt x="102" y="74"/>
                    <a:pt x="102" y="74"/>
                    <a:pt x="102" y="74"/>
                  </a:cubicBezTo>
                  <a:cubicBezTo>
                    <a:pt x="0" y="74"/>
                    <a:pt x="0" y="74"/>
                    <a:pt x="0" y="74"/>
                  </a:cubicBezTo>
                  <a:cubicBezTo>
                    <a:pt x="0" y="29"/>
                    <a:pt x="0" y="29"/>
                    <a:pt x="0" y="29"/>
                  </a:cubicBezTo>
                  <a:lnTo>
                    <a:pt x="102" y="29"/>
                  </a:lnTo>
                  <a:close/>
                  <a:moveTo>
                    <a:pt x="29" y="34"/>
                  </a:moveTo>
                  <a:cubicBezTo>
                    <a:pt x="4" y="34"/>
                    <a:pt x="4" y="34"/>
                    <a:pt x="4" y="34"/>
                  </a:cubicBezTo>
                  <a:cubicBezTo>
                    <a:pt x="4" y="69"/>
                    <a:pt x="4" y="69"/>
                    <a:pt x="4" y="69"/>
                  </a:cubicBezTo>
                  <a:cubicBezTo>
                    <a:pt x="29" y="69"/>
                    <a:pt x="29" y="69"/>
                    <a:pt x="29" y="69"/>
                  </a:cubicBezTo>
                  <a:lnTo>
                    <a:pt x="29" y="34"/>
                  </a:lnTo>
                  <a:close/>
                  <a:moveTo>
                    <a:pt x="70" y="34"/>
                  </a:moveTo>
                  <a:cubicBezTo>
                    <a:pt x="32" y="34"/>
                    <a:pt x="32" y="34"/>
                    <a:pt x="32" y="34"/>
                  </a:cubicBezTo>
                  <a:cubicBezTo>
                    <a:pt x="32" y="69"/>
                    <a:pt x="32" y="69"/>
                    <a:pt x="32" y="69"/>
                  </a:cubicBezTo>
                  <a:cubicBezTo>
                    <a:pt x="70" y="69"/>
                    <a:pt x="70" y="69"/>
                    <a:pt x="70" y="69"/>
                  </a:cubicBezTo>
                  <a:lnTo>
                    <a:pt x="70" y="34"/>
                  </a:lnTo>
                  <a:close/>
                  <a:moveTo>
                    <a:pt x="98" y="34"/>
                  </a:moveTo>
                  <a:cubicBezTo>
                    <a:pt x="73" y="34"/>
                    <a:pt x="73" y="34"/>
                    <a:pt x="73" y="34"/>
                  </a:cubicBezTo>
                  <a:cubicBezTo>
                    <a:pt x="73" y="69"/>
                    <a:pt x="73" y="69"/>
                    <a:pt x="73" y="69"/>
                  </a:cubicBezTo>
                  <a:cubicBezTo>
                    <a:pt x="98" y="69"/>
                    <a:pt x="98" y="69"/>
                    <a:pt x="98" y="69"/>
                  </a:cubicBezTo>
                  <a:lnTo>
                    <a:pt x="98" y="34"/>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415"/>
            <p:cNvSpPr>
              <a:spLocks noEditPoints="1"/>
            </p:cNvSpPr>
            <p:nvPr userDrawn="1"/>
          </p:nvSpPr>
          <p:spPr bwMode="auto">
            <a:xfrm>
              <a:off x="2409" y="2284"/>
              <a:ext cx="169" cy="171"/>
            </a:xfrm>
            <a:custGeom>
              <a:avLst/>
              <a:gdLst>
                <a:gd name="T0" fmla="*/ 0 w 100"/>
                <a:gd name="T1" fmla="*/ 0 h 101"/>
                <a:gd name="T2" fmla="*/ 0 w 100"/>
                <a:gd name="T3" fmla="*/ 101 h 101"/>
                <a:gd name="T4" fmla="*/ 100 w 100"/>
                <a:gd name="T5" fmla="*/ 101 h 101"/>
                <a:gd name="T6" fmla="*/ 100 w 100"/>
                <a:gd name="T7" fmla="*/ 0 h 101"/>
                <a:gd name="T8" fmla="*/ 0 w 100"/>
                <a:gd name="T9" fmla="*/ 0 h 101"/>
                <a:gd name="T10" fmla="*/ 96 w 100"/>
                <a:gd name="T11" fmla="*/ 96 h 101"/>
                <a:gd name="T12" fmla="*/ 5 w 100"/>
                <a:gd name="T13" fmla="*/ 96 h 101"/>
                <a:gd name="T14" fmla="*/ 5 w 100"/>
                <a:gd name="T15" fmla="*/ 25 h 101"/>
                <a:gd name="T16" fmla="*/ 96 w 100"/>
                <a:gd name="T17" fmla="*/ 25 h 101"/>
                <a:gd name="T18" fmla="*/ 96 w 100"/>
                <a:gd name="T19" fmla="*/ 96 h 101"/>
                <a:gd name="T20" fmla="*/ 96 w 100"/>
                <a:gd name="T21" fmla="*/ 20 h 101"/>
                <a:gd name="T22" fmla="*/ 5 w 100"/>
                <a:gd name="T23" fmla="*/ 20 h 101"/>
                <a:gd name="T24" fmla="*/ 5 w 100"/>
                <a:gd name="T25" fmla="*/ 5 h 101"/>
                <a:gd name="T26" fmla="*/ 96 w 100"/>
                <a:gd name="T27" fmla="*/ 5 h 101"/>
                <a:gd name="T28" fmla="*/ 96 w 100"/>
                <a:gd name="T29" fmla="*/ 20 h 101"/>
                <a:gd name="T30" fmla="*/ 79 w 100"/>
                <a:gd name="T31" fmla="*/ 61 h 101"/>
                <a:gd name="T32" fmla="*/ 21 w 100"/>
                <a:gd name="T33" fmla="*/ 61 h 101"/>
                <a:gd name="T34" fmla="*/ 21 w 100"/>
                <a:gd name="T35" fmla="*/ 53 h 101"/>
                <a:gd name="T36" fmla="*/ 79 w 100"/>
                <a:gd name="T37" fmla="*/ 53 h 101"/>
                <a:gd name="T38" fmla="*/ 79 w 100"/>
                <a:gd name="T39" fmla="*/ 61 h 101"/>
                <a:gd name="T40" fmla="*/ 69 w 100"/>
                <a:gd name="T41" fmla="*/ 48 h 101"/>
                <a:gd name="T42" fmla="*/ 31 w 100"/>
                <a:gd name="T43" fmla="*/ 48 h 101"/>
                <a:gd name="T44" fmla="*/ 31 w 100"/>
                <a:gd name="T45" fmla="*/ 44 h 101"/>
                <a:gd name="T46" fmla="*/ 69 w 100"/>
                <a:gd name="T47" fmla="*/ 44 h 101"/>
                <a:gd name="T48" fmla="*/ 69 w 100"/>
                <a:gd name="T49" fmla="*/ 48 h 101"/>
                <a:gd name="T50" fmla="*/ 11 w 100"/>
                <a:gd name="T51" fmla="*/ 13 h 101"/>
                <a:gd name="T52" fmla="*/ 13 w 100"/>
                <a:gd name="T53" fmla="*/ 11 h 101"/>
                <a:gd name="T54" fmla="*/ 16 w 100"/>
                <a:gd name="T55" fmla="*/ 13 h 101"/>
                <a:gd name="T56" fmla="*/ 13 w 100"/>
                <a:gd name="T57" fmla="*/ 16 h 101"/>
                <a:gd name="T58" fmla="*/ 11 w 100"/>
                <a:gd name="T59" fmla="*/ 13 h 101"/>
                <a:gd name="T60" fmla="*/ 19 w 100"/>
                <a:gd name="T61" fmla="*/ 13 h 101"/>
                <a:gd name="T62" fmla="*/ 22 w 100"/>
                <a:gd name="T63" fmla="*/ 11 h 101"/>
                <a:gd name="T64" fmla="*/ 24 w 100"/>
                <a:gd name="T65" fmla="*/ 13 h 101"/>
                <a:gd name="T66" fmla="*/ 22 w 100"/>
                <a:gd name="T67" fmla="*/ 16 h 101"/>
                <a:gd name="T68" fmla="*/ 19 w 100"/>
                <a:gd name="T69" fmla="*/ 13 h 101"/>
                <a:gd name="T70" fmla="*/ 28 w 100"/>
                <a:gd name="T71" fmla="*/ 13 h 101"/>
                <a:gd name="T72" fmla="*/ 30 w 100"/>
                <a:gd name="T73" fmla="*/ 11 h 101"/>
                <a:gd name="T74" fmla="*/ 33 w 100"/>
                <a:gd name="T75" fmla="*/ 13 h 101"/>
                <a:gd name="T76" fmla="*/ 30 w 100"/>
                <a:gd name="T77" fmla="*/ 16 h 101"/>
                <a:gd name="T78" fmla="*/ 28 w 100"/>
                <a:gd name="T79" fmla="*/ 13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0" h="101">
                  <a:moveTo>
                    <a:pt x="0" y="0"/>
                  </a:moveTo>
                  <a:cubicBezTo>
                    <a:pt x="0" y="101"/>
                    <a:pt x="0" y="101"/>
                    <a:pt x="0" y="101"/>
                  </a:cubicBezTo>
                  <a:cubicBezTo>
                    <a:pt x="100" y="101"/>
                    <a:pt x="100" y="101"/>
                    <a:pt x="100" y="101"/>
                  </a:cubicBezTo>
                  <a:cubicBezTo>
                    <a:pt x="100" y="0"/>
                    <a:pt x="100" y="0"/>
                    <a:pt x="100" y="0"/>
                  </a:cubicBezTo>
                  <a:lnTo>
                    <a:pt x="0" y="0"/>
                  </a:lnTo>
                  <a:close/>
                  <a:moveTo>
                    <a:pt x="96" y="96"/>
                  </a:moveTo>
                  <a:cubicBezTo>
                    <a:pt x="5" y="96"/>
                    <a:pt x="5" y="96"/>
                    <a:pt x="5" y="96"/>
                  </a:cubicBezTo>
                  <a:cubicBezTo>
                    <a:pt x="5" y="25"/>
                    <a:pt x="5" y="25"/>
                    <a:pt x="5" y="25"/>
                  </a:cubicBezTo>
                  <a:cubicBezTo>
                    <a:pt x="96" y="25"/>
                    <a:pt x="96" y="25"/>
                    <a:pt x="96" y="25"/>
                  </a:cubicBezTo>
                  <a:lnTo>
                    <a:pt x="96" y="96"/>
                  </a:lnTo>
                  <a:close/>
                  <a:moveTo>
                    <a:pt x="96" y="20"/>
                  </a:moveTo>
                  <a:cubicBezTo>
                    <a:pt x="5" y="20"/>
                    <a:pt x="5" y="20"/>
                    <a:pt x="5" y="20"/>
                  </a:cubicBezTo>
                  <a:cubicBezTo>
                    <a:pt x="5" y="5"/>
                    <a:pt x="5" y="5"/>
                    <a:pt x="5" y="5"/>
                  </a:cubicBezTo>
                  <a:cubicBezTo>
                    <a:pt x="96" y="5"/>
                    <a:pt x="96" y="5"/>
                    <a:pt x="96" y="5"/>
                  </a:cubicBezTo>
                  <a:lnTo>
                    <a:pt x="96" y="20"/>
                  </a:lnTo>
                  <a:close/>
                  <a:moveTo>
                    <a:pt x="79" y="61"/>
                  </a:moveTo>
                  <a:cubicBezTo>
                    <a:pt x="21" y="61"/>
                    <a:pt x="21" y="61"/>
                    <a:pt x="21" y="61"/>
                  </a:cubicBezTo>
                  <a:cubicBezTo>
                    <a:pt x="21" y="53"/>
                    <a:pt x="21" y="53"/>
                    <a:pt x="21" y="53"/>
                  </a:cubicBezTo>
                  <a:cubicBezTo>
                    <a:pt x="79" y="53"/>
                    <a:pt x="79" y="53"/>
                    <a:pt x="79" y="53"/>
                  </a:cubicBezTo>
                  <a:lnTo>
                    <a:pt x="79" y="61"/>
                  </a:lnTo>
                  <a:close/>
                  <a:moveTo>
                    <a:pt x="69" y="48"/>
                  </a:moveTo>
                  <a:cubicBezTo>
                    <a:pt x="31" y="48"/>
                    <a:pt x="31" y="48"/>
                    <a:pt x="31" y="48"/>
                  </a:cubicBezTo>
                  <a:cubicBezTo>
                    <a:pt x="31" y="44"/>
                    <a:pt x="31" y="44"/>
                    <a:pt x="31" y="44"/>
                  </a:cubicBezTo>
                  <a:cubicBezTo>
                    <a:pt x="69" y="44"/>
                    <a:pt x="69" y="44"/>
                    <a:pt x="69" y="44"/>
                  </a:cubicBezTo>
                  <a:lnTo>
                    <a:pt x="69" y="48"/>
                  </a:lnTo>
                  <a:close/>
                  <a:moveTo>
                    <a:pt x="11" y="13"/>
                  </a:moveTo>
                  <a:cubicBezTo>
                    <a:pt x="11" y="12"/>
                    <a:pt x="12" y="11"/>
                    <a:pt x="13" y="11"/>
                  </a:cubicBezTo>
                  <a:cubicBezTo>
                    <a:pt x="15" y="11"/>
                    <a:pt x="16" y="12"/>
                    <a:pt x="16" y="13"/>
                  </a:cubicBezTo>
                  <a:cubicBezTo>
                    <a:pt x="16" y="15"/>
                    <a:pt x="15" y="16"/>
                    <a:pt x="13" y="16"/>
                  </a:cubicBezTo>
                  <a:cubicBezTo>
                    <a:pt x="12" y="16"/>
                    <a:pt x="11" y="15"/>
                    <a:pt x="11" y="13"/>
                  </a:cubicBezTo>
                  <a:close/>
                  <a:moveTo>
                    <a:pt x="19" y="13"/>
                  </a:moveTo>
                  <a:cubicBezTo>
                    <a:pt x="19" y="12"/>
                    <a:pt x="21" y="11"/>
                    <a:pt x="22" y="11"/>
                  </a:cubicBezTo>
                  <a:cubicBezTo>
                    <a:pt x="23" y="11"/>
                    <a:pt x="24" y="12"/>
                    <a:pt x="24" y="13"/>
                  </a:cubicBezTo>
                  <a:cubicBezTo>
                    <a:pt x="24" y="15"/>
                    <a:pt x="23" y="16"/>
                    <a:pt x="22" y="16"/>
                  </a:cubicBezTo>
                  <a:cubicBezTo>
                    <a:pt x="21" y="16"/>
                    <a:pt x="19" y="15"/>
                    <a:pt x="19" y="13"/>
                  </a:cubicBezTo>
                  <a:close/>
                  <a:moveTo>
                    <a:pt x="28" y="13"/>
                  </a:moveTo>
                  <a:cubicBezTo>
                    <a:pt x="28" y="12"/>
                    <a:pt x="29" y="11"/>
                    <a:pt x="30" y="11"/>
                  </a:cubicBezTo>
                  <a:cubicBezTo>
                    <a:pt x="32" y="11"/>
                    <a:pt x="33" y="12"/>
                    <a:pt x="33" y="13"/>
                  </a:cubicBezTo>
                  <a:cubicBezTo>
                    <a:pt x="33" y="15"/>
                    <a:pt x="32" y="16"/>
                    <a:pt x="30" y="16"/>
                  </a:cubicBezTo>
                  <a:cubicBezTo>
                    <a:pt x="29" y="16"/>
                    <a:pt x="28" y="15"/>
                    <a:pt x="28" y="13"/>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416"/>
            <p:cNvSpPr>
              <a:spLocks noEditPoints="1"/>
            </p:cNvSpPr>
            <p:nvPr userDrawn="1"/>
          </p:nvSpPr>
          <p:spPr bwMode="auto">
            <a:xfrm>
              <a:off x="6084" y="333"/>
              <a:ext cx="169" cy="169"/>
            </a:xfrm>
            <a:custGeom>
              <a:avLst/>
              <a:gdLst>
                <a:gd name="T0" fmla="*/ 0 w 100"/>
                <a:gd name="T1" fmla="*/ 0 h 100"/>
                <a:gd name="T2" fmla="*/ 0 w 100"/>
                <a:gd name="T3" fmla="*/ 100 h 100"/>
                <a:gd name="T4" fmla="*/ 100 w 100"/>
                <a:gd name="T5" fmla="*/ 100 h 100"/>
                <a:gd name="T6" fmla="*/ 100 w 100"/>
                <a:gd name="T7" fmla="*/ 0 h 100"/>
                <a:gd name="T8" fmla="*/ 0 w 100"/>
                <a:gd name="T9" fmla="*/ 0 h 100"/>
                <a:gd name="T10" fmla="*/ 96 w 100"/>
                <a:gd name="T11" fmla="*/ 95 h 100"/>
                <a:gd name="T12" fmla="*/ 5 w 100"/>
                <a:gd name="T13" fmla="*/ 95 h 100"/>
                <a:gd name="T14" fmla="*/ 5 w 100"/>
                <a:gd name="T15" fmla="*/ 24 h 100"/>
                <a:gd name="T16" fmla="*/ 96 w 100"/>
                <a:gd name="T17" fmla="*/ 24 h 100"/>
                <a:gd name="T18" fmla="*/ 96 w 100"/>
                <a:gd name="T19" fmla="*/ 95 h 100"/>
                <a:gd name="T20" fmla="*/ 96 w 100"/>
                <a:gd name="T21" fmla="*/ 20 h 100"/>
                <a:gd name="T22" fmla="*/ 5 w 100"/>
                <a:gd name="T23" fmla="*/ 20 h 100"/>
                <a:gd name="T24" fmla="*/ 5 w 100"/>
                <a:gd name="T25" fmla="*/ 4 h 100"/>
                <a:gd name="T26" fmla="*/ 96 w 100"/>
                <a:gd name="T27" fmla="*/ 4 h 100"/>
                <a:gd name="T28" fmla="*/ 96 w 100"/>
                <a:gd name="T29" fmla="*/ 20 h 100"/>
                <a:gd name="T30" fmla="*/ 79 w 100"/>
                <a:gd name="T31" fmla="*/ 60 h 100"/>
                <a:gd name="T32" fmla="*/ 21 w 100"/>
                <a:gd name="T33" fmla="*/ 60 h 100"/>
                <a:gd name="T34" fmla="*/ 21 w 100"/>
                <a:gd name="T35" fmla="*/ 52 h 100"/>
                <a:gd name="T36" fmla="*/ 79 w 100"/>
                <a:gd name="T37" fmla="*/ 52 h 100"/>
                <a:gd name="T38" fmla="*/ 79 w 100"/>
                <a:gd name="T39" fmla="*/ 60 h 100"/>
                <a:gd name="T40" fmla="*/ 69 w 100"/>
                <a:gd name="T41" fmla="*/ 48 h 100"/>
                <a:gd name="T42" fmla="*/ 31 w 100"/>
                <a:gd name="T43" fmla="*/ 48 h 100"/>
                <a:gd name="T44" fmla="*/ 31 w 100"/>
                <a:gd name="T45" fmla="*/ 43 h 100"/>
                <a:gd name="T46" fmla="*/ 69 w 100"/>
                <a:gd name="T47" fmla="*/ 43 h 100"/>
                <a:gd name="T48" fmla="*/ 69 w 100"/>
                <a:gd name="T49" fmla="*/ 48 h 100"/>
                <a:gd name="T50" fmla="*/ 11 w 100"/>
                <a:gd name="T51" fmla="*/ 13 h 100"/>
                <a:gd name="T52" fmla="*/ 13 w 100"/>
                <a:gd name="T53" fmla="*/ 10 h 100"/>
                <a:gd name="T54" fmla="*/ 16 w 100"/>
                <a:gd name="T55" fmla="*/ 13 h 100"/>
                <a:gd name="T56" fmla="*/ 13 w 100"/>
                <a:gd name="T57" fmla="*/ 15 h 100"/>
                <a:gd name="T58" fmla="*/ 11 w 100"/>
                <a:gd name="T59" fmla="*/ 13 h 100"/>
                <a:gd name="T60" fmla="*/ 19 w 100"/>
                <a:gd name="T61" fmla="*/ 13 h 100"/>
                <a:gd name="T62" fmla="*/ 22 w 100"/>
                <a:gd name="T63" fmla="*/ 10 h 100"/>
                <a:gd name="T64" fmla="*/ 24 w 100"/>
                <a:gd name="T65" fmla="*/ 13 h 100"/>
                <a:gd name="T66" fmla="*/ 22 w 100"/>
                <a:gd name="T67" fmla="*/ 15 h 100"/>
                <a:gd name="T68" fmla="*/ 19 w 100"/>
                <a:gd name="T69" fmla="*/ 13 h 100"/>
                <a:gd name="T70" fmla="*/ 28 w 100"/>
                <a:gd name="T71" fmla="*/ 13 h 100"/>
                <a:gd name="T72" fmla="*/ 30 w 100"/>
                <a:gd name="T73" fmla="*/ 10 h 100"/>
                <a:gd name="T74" fmla="*/ 33 w 100"/>
                <a:gd name="T75" fmla="*/ 13 h 100"/>
                <a:gd name="T76" fmla="*/ 30 w 100"/>
                <a:gd name="T77" fmla="*/ 15 h 100"/>
                <a:gd name="T78" fmla="*/ 28 w 100"/>
                <a:gd name="T79" fmla="*/ 13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0" h="100">
                  <a:moveTo>
                    <a:pt x="0" y="0"/>
                  </a:moveTo>
                  <a:cubicBezTo>
                    <a:pt x="0" y="100"/>
                    <a:pt x="0" y="100"/>
                    <a:pt x="0" y="100"/>
                  </a:cubicBezTo>
                  <a:cubicBezTo>
                    <a:pt x="100" y="100"/>
                    <a:pt x="100" y="100"/>
                    <a:pt x="100" y="100"/>
                  </a:cubicBezTo>
                  <a:cubicBezTo>
                    <a:pt x="100" y="0"/>
                    <a:pt x="100" y="0"/>
                    <a:pt x="100" y="0"/>
                  </a:cubicBezTo>
                  <a:lnTo>
                    <a:pt x="0" y="0"/>
                  </a:lnTo>
                  <a:close/>
                  <a:moveTo>
                    <a:pt x="96" y="95"/>
                  </a:moveTo>
                  <a:cubicBezTo>
                    <a:pt x="5" y="95"/>
                    <a:pt x="5" y="95"/>
                    <a:pt x="5" y="95"/>
                  </a:cubicBezTo>
                  <a:cubicBezTo>
                    <a:pt x="5" y="24"/>
                    <a:pt x="5" y="24"/>
                    <a:pt x="5" y="24"/>
                  </a:cubicBezTo>
                  <a:cubicBezTo>
                    <a:pt x="96" y="24"/>
                    <a:pt x="96" y="24"/>
                    <a:pt x="96" y="24"/>
                  </a:cubicBezTo>
                  <a:lnTo>
                    <a:pt x="96" y="95"/>
                  </a:lnTo>
                  <a:close/>
                  <a:moveTo>
                    <a:pt x="96" y="20"/>
                  </a:moveTo>
                  <a:cubicBezTo>
                    <a:pt x="5" y="20"/>
                    <a:pt x="5" y="20"/>
                    <a:pt x="5" y="20"/>
                  </a:cubicBezTo>
                  <a:cubicBezTo>
                    <a:pt x="5" y="4"/>
                    <a:pt x="5" y="4"/>
                    <a:pt x="5" y="4"/>
                  </a:cubicBezTo>
                  <a:cubicBezTo>
                    <a:pt x="96" y="4"/>
                    <a:pt x="96" y="4"/>
                    <a:pt x="96" y="4"/>
                  </a:cubicBezTo>
                  <a:lnTo>
                    <a:pt x="96" y="20"/>
                  </a:lnTo>
                  <a:close/>
                  <a:moveTo>
                    <a:pt x="79" y="60"/>
                  </a:moveTo>
                  <a:cubicBezTo>
                    <a:pt x="21" y="60"/>
                    <a:pt x="21" y="60"/>
                    <a:pt x="21" y="60"/>
                  </a:cubicBezTo>
                  <a:cubicBezTo>
                    <a:pt x="21" y="52"/>
                    <a:pt x="21" y="52"/>
                    <a:pt x="21" y="52"/>
                  </a:cubicBezTo>
                  <a:cubicBezTo>
                    <a:pt x="79" y="52"/>
                    <a:pt x="79" y="52"/>
                    <a:pt x="79" y="52"/>
                  </a:cubicBezTo>
                  <a:lnTo>
                    <a:pt x="79" y="60"/>
                  </a:lnTo>
                  <a:close/>
                  <a:moveTo>
                    <a:pt x="69" y="48"/>
                  </a:moveTo>
                  <a:cubicBezTo>
                    <a:pt x="31" y="48"/>
                    <a:pt x="31" y="48"/>
                    <a:pt x="31" y="48"/>
                  </a:cubicBezTo>
                  <a:cubicBezTo>
                    <a:pt x="31" y="43"/>
                    <a:pt x="31" y="43"/>
                    <a:pt x="31" y="43"/>
                  </a:cubicBezTo>
                  <a:cubicBezTo>
                    <a:pt x="69" y="43"/>
                    <a:pt x="69" y="43"/>
                    <a:pt x="69" y="43"/>
                  </a:cubicBezTo>
                  <a:lnTo>
                    <a:pt x="69" y="48"/>
                  </a:lnTo>
                  <a:close/>
                  <a:moveTo>
                    <a:pt x="11" y="13"/>
                  </a:moveTo>
                  <a:cubicBezTo>
                    <a:pt x="11" y="11"/>
                    <a:pt x="12" y="10"/>
                    <a:pt x="13" y="10"/>
                  </a:cubicBezTo>
                  <a:cubicBezTo>
                    <a:pt x="15" y="10"/>
                    <a:pt x="16" y="11"/>
                    <a:pt x="16" y="13"/>
                  </a:cubicBezTo>
                  <a:cubicBezTo>
                    <a:pt x="16" y="14"/>
                    <a:pt x="15" y="15"/>
                    <a:pt x="13" y="15"/>
                  </a:cubicBezTo>
                  <a:cubicBezTo>
                    <a:pt x="12" y="15"/>
                    <a:pt x="11" y="14"/>
                    <a:pt x="11" y="13"/>
                  </a:cubicBezTo>
                  <a:close/>
                  <a:moveTo>
                    <a:pt x="19" y="13"/>
                  </a:moveTo>
                  <a:cubicBezTo>
                    <a:pt x="19" y="11"/>
                    <a:pt x="21" y="10"/>
                    <a:pt x="22" y="10"/>
                  </a:cubicBezTo>
                  <a:cubicBezTo>
                    <a:pt x="23" y="10"/>
                    <a:pt x="24" y="11"/>
                    <a:pt x="24" y="13"/>
                  </a:cubicBezTo>
                  <a:cubicBezTo>
                    <a:pt x="24" y="14"/>
                    <a:pt x="23" y="15"/>
                    <a:pt x="22" y="15"/>
                  </a:cubicBezTo>
                  <a:cubicBezTo>
                    <a:pt x="21" y="15"/>
                    <a:pt x="19" y="14"/>
                    <a:pt x="19" y="13"/>
                  </a:cubicBezTo>
                  <a:close/>
                  <a:moveTo>
                    <a:pt x="28" y="13"/>
                  </a:moveTo>
                  <a:cubicBezTo>
                    <a:pt x="28" y="11"/>
                    <a:pt x="29" y="10"/>
                    <a:pt x="30" y="10"/>
                  </a:cubicBezTo>
                  <a:cubicBezTo>
                    <a:pt x="32" y="10"/>
                    <a:pt x="33" y="11"/>
                    <a:pt x="33" y="13"/>
                  </a:cubicBezTo>
                  <a:cubicBezTo>
                    <a:pt x="33" y="14"/>
                    <a:pt x="32" y="15"/>
                    <a:pt x="30" y="15"/>
                  </a:cubicBezTo>
                  <a:cubicBezTo>
                    <a:pt x="29" y="15"/>
                    <a:pt x="28" y="14"/>
                    <a:pt x="28" y="13"/>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Oval 417"/>
            <p:cNvSpPr>
              <a:spLocks noChangeArrowheads="1"/>
            </p:cNvSpPr>
            <p:nvPr userDrawn="1"/>
          </p:nvSpPr>
          <p:spPr bwMode="auto">
            <a:xfrm>
              <a:off x="5221" y="2769"/>
              <a:ext cx="19" cy="19"/>
            </a:xfrm>
            <a:prstGeom prst="ellipse">
              <a:avLst/>
            </a:pr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Oval 418"/>
            <p:cNvSpPr>
              <a:spLocks noChangeArrowheads="1"/>
            </p:cNvSpPr>
            <p:nvPr userDrawn="1"/>
          </p:nvSpPr>
          <p:spPr bwMode="auto">
            <a:xfrm>
              <a:off x="5265" y="2769"/>
              <a:ext cx="19" cy="19"/>
            </a:xfrm>
            <a:prstGeom prst="ellipse">
              <a:avLst/>
            </a:pr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419"/>
            <p:cNvSpPr>
              <a:spLocks noEditPoints="1"/>
            </p:cNvSpPr>
            <p:nvPr userDrawn="1"/>
          </p:nvSpPr>
          <p:spPr bwMode="auto">
            <a:xfrm>
              <a:off x="5159" y="2644"/>
              <a:ext cx="162" cy="117"/>
            </a:xfrm>
            <a:custGeom>
              <a:avLst/>
              <a:gdLst>
                <a:gd name="T0" fmla="*/ 162 w 162"/>
                <a:gd name="T1" fmla="*/ 18 h 117"/>
                <a:gd name="T2" fmla="*/ 32 w 162"/>
                <a:gd name="T3" fmla="*/ 18 h 117"/>
                <a:gd name="T4" fmla="*/ 27 w 162"/>
                <a:gd name="T5" fmla="*/ 0 h 117"/>
                <a:gd name="T6" fmla="*/ 0 w 162"/>
                <a:gd name="T7" fmla="*/ 0 h 117"/>
                <a:gd name="T8" fmla="*/ 0 w 162"/>
                <a:gd name="T9" fmla="*/ 12 h 117"/>
                <a:gd name="T10" fmla="*/ 18 w 162"/>
                <a:gd name="T11" fmla="*/ 12 h 117"/>
                <a:gd name="T12" fmla="*/ 47 w 162"/>
                <a:gd name="T13" fmla="*/ 117 h 117"/>
                <a:gd name="T14" fmla="*/ 138 w 162"/>
                <a:gd name="T15" fmla="*/ 117 h 117"/>
                <a:gd name="T16" fmla="*/ 141 w 162"/>
                <a:gd name="T17" fmla="*/ 105 h 117"/>
                <a:gd name="T18" fmla="*/ 55 w 162"/>
                <a:gd name="T19" fmla="*/ 105 h 117"/>
                <a:gd name="T20" fmla="*/ 52 w 162"/>
                <a:gd name="T21" fmla="*/ 93 h 117"/>
                <a:gd name="T22" fmla="*/ 145 w 162"/>
                <a:gd name="T23" fmla="*/ 93 h 117"/>
                <a:gd name="T24" fmla="*/ 162 w 162"/>
                <a:gd name="T25" fmla="*/ 18 h 117"/>
                <a:gd name="T26" fmla="*/ 50 w 162"/>
                <a:gd name="T27" fmla="*/ 86 h 117"/>
                <a:gd name="T28" fmla="*/ 33 w 162"/>
                <a:gd name="T29" fmla="*/ 27 h 117"/>
                <a:gd name="T30" fmla="*/ 152 w 162"/>
                <a:gd name="T31" fmla="*/ 27 h 117"/>
                <a:gd name="T32" fmla="*/ 138 w 162"/>
                <a:gd name="T33" fmla="*/ 86 h 117"/>
                <a:gd name="T34" fmla="*/ 50 w 162"/>
                <a:gd name="T35" fmla="*/ 86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2" h="117">
                  <a:moveTo>
                    <a:pt x="162" y="18"/>
                  </a:moveTo>
                  <a:lnTo>
                    <a:pt x="32" y="18"/>
                  </a:lnTo>
                  <a:lnTo>
                    <a:pt x="27" y="0"/>
                  </a:lnTo>
                  <a:lnTo>
                    <a:pt x="0" y="0"/>
                  </a:lnTo>
                  <a:lnTo>
                    <a:pt x="0" y="12"/>
                  </a:lnTo>
                  <a:lnTo>
                    <a:pt x="18" y="12"/>
                  </a:lnTo>
                  <a:lnTo>
                    <a:pt x="47" y="117"/>
                  </a:lnTo>
                  <a:lnTo>
                    <a:pt x="138" y="117"/>
                  </a:lnTo>
                  <a:lnTo>
                    <a:pt x="141" y="105"/>
                  </a:lnTo>
                  <a:lnTo>
                    <a:pt x="55" y="105"/>
                  </a:lnTo>
                  <a:lnTo>
                    <a:pt x="52" y="93"/>
                  </a:lnTo>
                  <a:lnTo>
                    <a:pt x="145" y="93"/>
                  </a:lnTo>
                  <a:lnTo>
                    <a:pt x="162" y="18"/>
                  </a:lnTo>
                  <a:close/>
                  <a:moveTo>
                    <a:pt x="50" y="86"/>
                  </a:moveTo>
                  <a:lnTo>
                    <a:pt x="33" y="27"/>
                  </a:lnTo>
                  <a:lnTo>
                    <a:pt x="152" y="27"/>
                  </a:lnTo>
                  <a:lnTo>
                    <a:pt x="138" y="86"/>
                  </a:lnTo>
                  <a:lnTo>
                    <a:pt x="50" y="86"/>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420"/>
            <p:cNvSpPr>
              <a:spLocks/>
            </p:cNvSpPr>
            <p:nvPr userDrawn="1"/>
          </p:nvSpPr>
          <p:spPr bwMode="auto">
            <a:xfrm>
              <a:off x="5219" y="2708"/>
              <a:ext cx="66" cy="9"/>
            </a:xfrm>
            <a:custGeom>
              <a:avLst/>
              <a:gdLst>
                <a:gd name="T0" fmla="*/ 2 w 66"/>
                <a:gd name="T1" fmla="*/ 9 h 9"/>
                <a:gd name="T2" fmla="*/ 65 w 66"/>
                <a:gd name="T3" fmla="*/ 9 h 9"/>
                <a:gd name="T4" fmla="*/ 66 w 66"/>
                <a:gd name="T5" fmla="*/ 0 h 9"/>
                <a:gd name="T6" fmla="*/ 0 w 66"/>
                <a:gd name="T7" fmla="*/ 0 h 9"/>
                <a:gd name="T8" fmla="*/ 2 w 66"/>
                <a:gd name="T9" fmla="*/ 9 h 9"/>
              </a:gdLst>
              <a:ahLst/>
              <a:cxnLst>
                <a:cxn ang="0">
                  <a:pos x="T0" y="T1"/>
                </a:cxn>
                <a:cxn ang="0">
                  <a:pos x="T2" y="T3"/>
                </a:cxn>
                <a:cxn ang="0">
                  <a:pos x="T4" y="T5"/>
                </a:cxn>
                <a:cxn ang="0">
                  <a:pos x="T6" y="T7"/>
                </a:cxn>
                <a:cxn ang="0">
                  <a:pos x="T8" y="T9"/>
                </a:cxn>
              </a:cxnLst>
              <a:rect l="0" t="0" r="r" b="b"/>
              <a:pathLst>
                <a:path w="66" h="9">
                  <a:moveTo>
                    <a:pt x="2" y="9"/>
                  </a:moveTo>
                  <a:lnTo>
                    <a:pt x="65" y="9"/>
                  </a:lnTo>
                  <a:lnTo>
                    <a:pt x="66" y="0"/>
                  </a:lnTo>
                  <a:lnTo>
                    <a:pt x="0" y="0"/>
                  </a:lnTo>
                  <a:lnTo>
                    <a:pt x="2" y="9"/>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421"/>
            <p:cNvSpPr>
              <a:spLocks/>
            </p:cNvSpPr>
            <p:nvPr userDrawn="1"/>
          </p:nvSpPr>
          <p:spPr bwMode="auto">
            <a:xfrm>
              <a:off x="5213" y="2683"/>
              <a:ext cx="79" cy="7"/>
            </a:xfrm>
            <a:custGeom>
              <a:avLst/>
              <a:gdLst>
                <a:gd name="T0" fmla="*/ 1 w 79"/>
                <a:gd name="T1" fmla="*/ 7 h 7"/>
                <a:gd name="T2" fmla="*/ 77 w 79"/>
                <a:gd name="T3" fmla="*/ 7 h 7"/>
                <a:gd name="T4" fmla="*/ 79 w 79"/>
                <a:gd name="T5" fmla="*/ 0 h 7"/>
                <a:gd name="T6" fmla="*/ 0 w 79"/>
                <a:gd name="T7" fmla="*/ 0 h 7"/>
                <a:gd name="T8" fmla="*/ 1 w 79"/>
                <a:gd name="T9" fmla="*/ 7 h 7"/>
              </a:gdLst>
              <a:ahLst/>
              <a:cxnLst>
                <a:cxn ang="0">
                  <a:pos x="T0" y="T1"/>
                </a:cxn>
                <a:cxn ang="0">
                  <a:pos x="T2" y="T3"/>
                </a:cxn>
                <a:cxn ang="0">
                  <a:pos x="T4" y="T5"/>
                </a:cxn>
                <a:cxn ang="0">
                  <a:pos x="T6" y="T7"/>
                </a:cxn>
                <a:cxn ang="0">
                  <a:pos x="T8" y="T9"/>
                </a:cxn>
              </a:cxnLst>
              <a:rect l="0" t="0" r="r" b="b"/>
              <a:pathLst>
                <a:path w="79" h="7">
                  <a:moveTo>
                    <a:pt x="1" y="7"/>
                  </a:moveTo>
                  <a:lnTo>
                    <a:pt x="77" y="7"/>
                  </a:lnTo>
                  <a:lnTo>
                    <a:pt x="79" y="0"/>
                  </a:lnTo>
                  <a:lnTo>
                    <a:pt x="0" y="0"/>
                  </a:lnTo>
                  <a:lnTo>
                    <a:pt x="1" y="7"/>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422"/>
            <p:cNvSpPr>
              <a:spLocks/>
            </p:cNvSpPr>
            <p:nvPr userDrawn="1"/>
          </p:nvSpPr>
          <p:spPr bwMode="auto">
            <a:xfrm>
              <a:off x="-442" y="776"/>
              <a:ext cx="228" cy="105"/>
            </a:xfrm>
            <a:custGeom>
              <a:avLst/>
              <a:gdLst>
                <a:gd name="T0" fmla="*/ 207 w 228"/>
                <a:gd name="T1" fmla="*/ 46 h 105"/>
                <a:gd name="T2" fmla="*/ 228 w 228"/>
                <a:gd name="T3" fmla="*/ 37 h 105"/>
                <a:gd name="T4" fmla="*/ 115 w 228"/>
                <a:gd name="T5" fmla="*/ 0 h 105"/>
                <a:gd name="T6" fmla="*/ 0 w 228"/>
                <a:gd name="T7" fmla="*/ 37 h 105"/>
                <a:gd name="T8" fmla="*/ 115 w 228"/>
                <a:gd name="T9" fmla="*/ 76 h 105"/>
                <a:gd name="T10" fmla="*/ 200 w 228"/>
                <a:gd name="T11" fmla="*/ 47 h 105"/>
                <a:gd name="T12" fmla="*/ 200 w 228"/>
                <a:gd name="T13" fmla="*/ 88 h 105"/>
                <a:gd name="T14" fmla="*/ 195 w 228"/>
                <a:gd name="T15" fmla="*/ 88 h 105"/>
                <a:gd name="T16" fmla="*/ 195 w 228"/>
                <a:gd name="T17" fmla="*/ 105 h 105"/>
                <a:gd name="T18" fmla="*/ 217 w 228"/>
                <a:gd name="T19" fmla="*/ 105 h 105"/>
                <a:gd name="T20" fmla="*/ 217 w 228"/>
                <a:gd name="T21" fmla="*/ 88 h 105"/>
                <a:gd name="T22" fmla="*/ 207 w 228"/>
                <a:gd name="T23" fmla="*/ 88 h 105"/>
                <a:gd name="T24" fmla="*/ 207 w 228"/>
                <a:gd name="T25" fmla="*/ 46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8" h="105">
                  <a:moveTo>
                    <a:pt x="207" y="46"/>
                  </a:moveTo>
                  <a:lnTo>
                    <a:pt x="228" y="37"/>
                  </a:lnTo>
                  <a:lnTo>
                    <a:pt x="115" y="0"/>
                  </a:lnTo>
                  <a:lnTo>
                    <a:pt x="0" y="37"/>
                  </a:lnTo>
                  <a:lnTo>
                    <a:pt x="115" y="76"/>
                  </a:lnTo>
                  <a:lnTo>
                    <a:pt x="200" y="47"/>
                  </a:lnTo>
                  <a:lnTo>
                    <a:pt x="200" y="88"/>
                  </a:lnTo>
                  <a:lnTo>
                    <a:pt x="195" y="88"/>
                  </a:lnTo>
                  <a:lnTo>
                    <a:pt x="195" y="105"/>
                  </a:lnTo>
                  <a:lnTo>
                    <a:pt x="217" y="105"/>
                  </a:lnTo>
                  <a:lnTo>
                    <a:pt x="217" y="88"/>
                  </a:lnTo>
                  <a:lnTo>
                    <a:pt x="207" y="88"/>
                  </a:lnTo>
                  <a:lnTo>
                    <a:pt x="207" y="46"/>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423"/>
            <p:cNvSpPr>
              <a:spLocks noEditPoints="1"/>
            </p:cNvSpPr>
            <p:nvPr userDrawn="1"/>
          </p:nvSpPr>
          <p:spPr bwMode="auto">
            <a:xfrm>
              <a:off x="-398" y="844"/>
              <a:ext cx="139" cy="76"/>
            </a:xfrm>
            <a:custGeom>
              <a:avLst/>
              <a:gdLst>
                <a:gd name="T0" fmla="*/ 0 w 139"/>
                <a:gd name="T1" fmla="*/ 0 h 76"/>
                <a:gd name="T2" fmla="*/ 0 w 139"/>
                <a:gd name="T3" fmla="*/ 59 h 76"/>
                <a:gd name="T4" fmla="*/ 27 w 139"/>
                <a:gd name="T5" fmla="*/ 59 h 76"/>
                <a:gd name="T6" fmla="*/ 27 w 139"/>
                <a:gd name="T7" fmla="*/ 76 h 76"/>
                <a:gd name="T8" fmla="*/ 119 w 139"/>
                <a:gd name="T9" fmla="*/ 76 h 76"/>
                <a:gd name="T10" fmla="*/ 119 w 139"/>
                <a:gd name="T11" fmla="*/ 59 h 76"/>
                <a:gd name="T12" fmla="*/ 139 w 139"/>
                <a:gd name="T13" fmla="*/ 59 h 76"/>
                <a:gd name="T14" fmla="*/ 139 w 139"/>
                <a:gd name="T15" fmla="*/ 0 h 76"/>
                <a:gd name="T16" fmla="*/ 71 w 139"/>
                <a:gd name="T17" fmla="*/ 23 h 76"/>
                <a:gd name="T18" fmla="*/ 0 w 139"/>
                <a:gd name="T19" fmla="*/ 0 h 76"/>
                <a:gd name="T20" fmla="*/ 130 w 139"/>
                <a:gd name="T21" fmla="*/ 50 h 76"/>
                <a:gd name="T22" fmla="*/ 110 w 139"/>
                <a:gd name="T23" fmla="*/ 50 h 76"/>
                <a:gd name="T24" fmla="*/ 110 w 139"/>
                <a:gd name="T25" fmla="*/ 69 h 76"/>
                <a:gd name="T26" fmla="*/ 34 w 139"/>
                <a:gd name="T27" fmla="*/ 69 h 76"/>
                <a:gd name="T28" fmla="*/ 34 w 139"/>
                <a:gd name="T29" fmla="*/ 50 h 76"/>
                <a:gd name="T30" fmla="*/ 7 w 139"/>
                <a:gd name="T31" fmla="*/ 50 h 76"/>
                <a:gd name="T32" fmla="*/ 7 w 139"/>
                <a:gd name="T33" fmla="*/ 10 h 76"/>
                <a:gd name="T34" fmla="*/ 71 w 139"/>
                <a:gd name="T35" fmla="*/ 32 h 76"/>
                <a:gd name="T36" fmla="*/ 130 w 139"/>
                <a:gd name="T37" fmla="*/ 11 h 76"/>
                <a:gd name="T38" fmla="*/ 130 w 139"/>
                <a:gd name="T39" fmla="*/ 5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9" h="76">
                  <a:moveTo>
                    <a:pt x="0" y="0"/>
                  </a:moveTo>
                  <a:lnTo>
                    <a:pt x="0" y="59"/>
                  </a:lnTo>
                  <a:lnTo>
                    <a:pt x="27" y="59"/>
                  </a:lnTo>
                  <a:lnTo>
                    <a:pt x="27" y="76"/>
                  </a:lnTo>
                  <a:lnTo>
                    <a:pt x="119" y="76"/>
                  </a:lnTo>
                  <a:lnTo>
                    <a:pt x="119" y="59"/>
                  </a:lnTo>
                  <a:lnTo>
                    <a:pt x="139" y="59"/>
                  </a:lnTo>
                  <a:lnTo>
                    <a:pt x="139" y="0"/>
                  </a:lnTo>
                  <a:lnTo>
                    <a:pt x="71" y="23"/>
                  </a:lnTo>
                  <a:lnTo>
                    <a:pt x="0" y="0"/>
                  </a:lnTo>
                  <a:close/>
                  <a:moveTo>
                    <a:pt x="130" y="50"/>
                  </a:moveTo>
                  <a:lnTo>
                    <a:pt x="110" y="50"/>
                  </a:lnTo>
                  <a:lnTo>
                    <a:pt x="110" y="69"/>
                  </a:lnTo>
                  <a:lnTo>
                    <a:pt x="34" y="69"/>
                  </a:lnTo>
                  <a:lnTo>
                    <a:pt x="34" y="50"/>
                  </a:lnTo>
                  <a:lnTo>
                    <a:pt x="7" y="50"/>
                  </a:lnTo>
                  <a:lnTo>
                    <a:pt x="7" y="10"/>
                  </a:lnTo>
                  <a:lnTo>
                    <a:pt x="71" y="32"/>
                  </a:lnTo>
                  <a:lnTo>
                    <a:pt x="130" y="11"/>
                  </a:lnTo>
                  <a:lnTo>
                    <a:pt x="130" y="50"/>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424"/>
            <p:cNvSpPr>
              <a:spLocks noEditPoints="1"/>
            </p:cNvSpPr>
            <p:nvPr userDrawn="1"/>
          </p:nvSpPr>
          <p:spPr bwMode="auto">
            <a:xfrm>
              <a:off x="6415" y="2608"/>
              <a:ext cx="176" cy="176"/>
            </a:xfrm>
            <a:custGeom>
              <a:avLst/>
              <a:gdLst>
                <a:gd name="T0" fmla="*/ 0 w 176"/>
                <a:gd name="T1" fmla="*/ 0 h 176"/>
                <a:gd name="T2" fmla="*/ 0 w 176"/>
                <a:gd name="T3" fmla="*/ 176 h 176"/>
                <a:gd name="T4" fmla="*/ 176 w 176"/>
                <a:gd name="T5" fmla="*/ 176 h 176"/>
                <a:gd name="T6" fmla="*/ 176 w 176"/>
                <a:gd name="T7" fmla="*/ 0 h 176"/>
                <a:gd name="T8" fmla="*/ 0 w 176"/>
                <a:gd name="T9" fmla="*/ 0 h 176"/>
                <a:gd name="T10" fmla="*/ 169 w 176"/>
                <a:gd name="T11" fmla="*/ 168 h 176"/>
                <a:gd name="T12" fmla="*/ 9 w 176"/>
                <a:gd name="T13" fmla="*/ 168 h 176"/>
                <a:gd name="T14" fmla="*/ 9 w 176"/>
                <a:gd name="T15" fmla="*/ 9 h 176"/>
                <a:gd name="T16" fmla="*/ 169 w 176"/>
                <a:gd name="T17" fmla="*/ 9 h 176"/>
                <a:gd name="T18" fmla="*/ 169 w 176"/>
                <a:gd name="T19"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6" h="176">
                  <a:moveTo>
                    <a:pt x="0" y="0"/>
                  </a:moveTo>
                  <a:lnTo>
                    <a:pt x="0" y="176"/>
                  </a:lnTo>
                  <a:lnTo>
                    <a:pt x="176" y="176"/>
                  </a:lnTo>
                  <a:lnTo>
                    <a:pt x="176" y="0"/>
                  </a:lnTo>
                  <a:lnTo>
                    <a:pt x="0" y="0"/>
                  </a:lnTo>
                  <a:close/>
                  <a:moveTo>
                    <a:pt x="169" y="168"/>
                  </a:moveTo>
                  <a:lnTo>
                    <a:pt x="9" y="168"/>
                  </a:lnTo>
                  <a:lnTo>
                    <a:pt x="9" y="9"/>
                  </a:lnTo>
                  <a:lnTo>
                    <a:pt x="169" y="9"/>
                  </a:lnTo>
                  <a:lnTo>
                    <a:pt x="169" y="168"/>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425"/>
            <p:cNvSpPr>
              <a:spLocks/>
            </p:cNvSpPr>
            <p:nvPr userDrawn="1"/>
          </p:nvSpPr>
          <p:spPr bwMode="auto">
            <a:xfrm>
              <a:off x="6447" y="2657"/>
              <a:ext cx="112" cy="104"/>
            </a:xfrm>
            <a:custGeom>
              <a:avLst/>
              <a:gdLst>
                <a:gd name="T0" fmla="*/ 9 w 112"/>
                <a:gd name="T1" fmla="*/ 68 h 104"/>
                <a:gd name="T2" fmla="*/ 27 w 112"/>
                <a:gd name="T3" fmla="*/ 68 h 104"/>
                <a:gd name="T4" fmla="*/ 27 w 112"/>
                <a:gd name="T5" fmla="*/ 104 h 104"/>
                <a:gd name="T6" fmla="*/ 27 w 112"/>
                <a:gd name="T7" fmla="*/ 104 h 104"/>
                <a:gd name="T8" fmla="*/ 34 w 112"/>
                <a:gd name="T9" fmla="*/ 104 h 104"/>
                <a:gd name="T10" fmla="*/ 34 w 112"/>
                <a:gd name="T11" fmla="*/ 104 h 104"/>
                <a:gd name="T12" fmla="*/ 34 w 112"/>
                <a:gd name="T13" fmla="*/ 44 h 104"/>
                <a:gd name="T14" fmla="*/ 53 w 112"/>
                <a:gd name="T15" fmla="*/ 44 h 104"/>
                <a:gd name="T16" fmla="*/ 53 w 112"/>
                <a:gd name="T17" fmla="*/ 104 h 104"/>
                <a:gd name="T18" fmla="*/ 53 w 112"/>
                <a:gd name="T19" fmla="*/ 104 h 104"/>
                <a:gd name="T20" fmla="*/ 61 w 112"/>
                <a:gd name="T21" fmla="*/ 104 h 104"/>
                <a:gd name="T22" fmla="*/ 61 w 112"/>
                <a:gd name="T23" fmla="*/ 104 h 104"/>
                <a:gd name="T24" fmla="*/ 61 w 112"/>
                <a:gd name="T25" fmla="*/ 31 h 104"/>
                <a:gd name="T26" fmla="*/ 78 w 112"/>
                <a:gd name="T27" fmla="*/ 31 h 104"/>
                <a:gd name="T28" fmla="*/ 78 w 112"/>
                <a:gd name="T29" fmla="*/ 104 h 104"/>
                <a:gd name="T30" fmla="*/ 80 w 112"/>
                <a:gd name="T31" fmla="*/ 104 h 104"/>
                <a:gd name="T32" fmla="*/ 86 w 112"/>
                <a:gd name="T33" fmla="*/ 104 h 104"/>
                <a:gd name="T34" fmla="*/ 86 w 112"/>
                <a:gd name="T35" fmla="*/ 104 h 104"/>
                <a:gd name="T36" fmla="*/ 86 w 112"/>
                <a:gd name="T37" fmla="*/ 7 h 104"/>
                <a:gd name="T38" fmla="*/ 105 w 112"/>
                <a:gd name="T39" fmla="*/ 7 h 104"/>
                <a:gd name="T40" fmla="*/ 105 w 112"/>
                <a:gd name="T41" fmla="*/ 104 h 104"/>
                <a:gd name="T42" fmla="*/ 112 w 112"/>
                <a:gd name="T43" fmla="*/ 104 h 104"/>
                <a:gd name="T44" fmla="*/ 112 w 112"/>
                <a:gd name="T45" fmla="*/ 0 h 104"/>
                <a:gd name="T46" fmla="*/ 80 w 112"/>
                <a:gd name="T47" fmla="*/ 0 h 104"/>
                <a:gd name="T48" fmla="*/ 80 w 112"/>
                <a:gd name="T49" fmla="*/ 24 h 104"/>
                <a:gd name="T50" fmla="*/ 53 w 112"/>
                <a:gd name="T51" fmla="*/ 24 h 104"/>
                <a:gd name="T52" fmla="*/ 53 w 112"/>
                <a:gd name="T53" fmla="*/ 36 h 104"/>
                <a:gd name="T54" fmla="*/ 27 w 112"/>
                <a:gd name="T55" fmla="*/ 36 h 104"/>
                <a:gd name="T56" fmla="*/ 27 w 112"/>
                <a:gd name="T57" fmla="*/ 60 h 104"/>
                <a:gd name="T58" fmla="*/ 0 w 112"/>
                <a:gd name="T59" fmla="*/ 60 h 104"/>
                <a:gd name="T60" fmla="*/ 0 w 112"/>
                <a:gd name="T61" fmla="*/ 104 h 104"/>
                <a:gd name="T62" fmla="*/ 9 w 112"/>
                <a:gd name="T63" fmla="*/ 104 h 104"/>
                <a:gd name="T64" fmla="*/ 9 w 112"/>
                <a:gd name="T65" fmla="*/ 68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2" h="104">
                  <a:moveTo>
                    <a:pt x="9" y="68"/>
                  </a:moveTo>
                  <a:lnTo>
                    <a:pt x="27" y="68"/>
                  </a:lnTo>
                  <a:lnTo>
                    <a:pt x="27" y="104"/>
                  </a:lnTo>
                  <a:lnTo>
                    <a:pt x="27" y="104"/>
                  </a:lnTo>
                  <a:lnTo>
                    <a:pt x="34" y="104"/>
                  </a:lnTo>
                  <a:lnTo>
                    <a:pt x="34" y="104"/>
                  </a:lnTo>
                  <a:lnTo>
                    <a:pt x="34" y="44"/>
                  </a:lnTo>
                  <a:lnTo>
                    <a:pt x="53" y="44"/>
                  </a:lnTo>
                  <a:lnTo>
                    <a:pt x="53" y="104"/>
                  </a:lnTo>
                  <a:lnTo>
                    <a:pt x="53" y="104"/>
                  </a:lnTo>
                  <a:lnTo>
                    <a:pt x="61" y="104"/>
                  </a:lnTo>
                  <a:lnTo>
                    <a:pt x="61" y="104"/>
                  </a:lnTo>
                  <a:lnTo>
                    <a:pt x="61" y="31"/>
                  </a:lnTo>
                  <a:lnTo>
                    <a:pt x="78" y="31"/>
                  </a:lnTo>
                  <a:lnTo>
                    <a:pt x="78" y="104"/>
                  </a:lnTo>
                  <a:lnTo>
                    <a:pt x="80" y="104"/>
                  </a:lnTo>
                  <a:lnTo>
                    <a:pt x="86" y="104"/>
                  </a:lnTo>
                  <a:lnTo>
                    <a:pt x="86" y="104"/>
                  </a:lnTo>
                  <a:lnTo>
                    <a:pt x="86" y="7"/>
                  </a:lnTo>
                  <a:lnTo>
                    <a:pt x="105" y="7"/>
                  </a:lnTo>
                  <a:lnTo>
                    <a:pt x="105" y="104"/>
                  </a:lnTo>
                  <a:lnTo>
                    <a:pt x="112" y="104"/>
                  </a:lnTo>
                  <a:lnTo>
                    <a:pt x="112" y="0"/>
                  </a:lnTo>
                  <a:lnTo>
                    <a:pt x="80" y="0"/>
                  </a:lnTo>
                  <a:lnTo>
                    <a:pt x="80" y="24"/>
                  </a:lnTo>
                  <a:lnTo>
                    <a:pt x="53" y="24"/>
                  </a:lnTo>
                  <a:lnTo>
                    <a:pt x="53" y="36"/>
                  </a:lnTo>
                  <a:lnTo>
                    <a:pt x="27" y="36"/>
                  </a:lnTo>
                  <a:lnTo>
                    <a:pt x="27" y="60"/>
                  </a:lnTo>
                  <a:lnTo>
                    <a:pt x="0" y="60"/>
                  </a:lnTo>
                  <a:lnTo>
                    <a:pt x="0" y="104"/>
                  </a:lnTo>
                  <a:lnTo>
                    <a:pt x="9" y="104"/>
                  </a:lnTo>
                  <a:lnTo>
                    <a:pt x="9" y="68"/>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426"/>
            <p:cNvSpPr>
              <a:spLocks noEditPoints="1"/>
            </p:cNvSpPr>
            <p:nvPr userDrawn="1"/>
          </p:nvSpPr>
          <p:spPr bwMode="auto">
            <a:xfrm>
              <a:off x="6125" y="1187"/>
              <a:ext cx="152" cy="174"/>
            </a:xfrm>
            <a:custGeom>
              <a:avLst/>
              <a:gdLst>
                <a:gd name="T0" fmla="*/ 71 w 90"/>
                <a:gd name="T1" fmla="*/ 20 h 103"/>
                <a:gd name="T2" fmla="*/ 81 w 90"/>
                <a:gd name="T3" fmla="*/ 47 h 103"/>
                <a:gd name="T4" fmla="*/ 79 w 90"/>
                <a:gd name="T5" fmla="*/ 50 h 103"/>
                <a:gd name="T6" fmla="*/ 79 w 90"/>
                <a:gd name="T7" fmla="*/ 50 h 103"/>
                <a:gd name="T8" fmla="*/ 77 w 90"/>
                <a:gd name="T9" fmla="*/ 47 h 103"/>
                <a:gd name="T10" fmla="*/ 68 w 90"/>
                <a:gd name="T11" fmla="*/ 23 h 103"/>
                <a:gd name="T12" fmla="*/ 44 w 90"/>
                <a:gd name="T13" fmla="*/ 13 h 103"/>
                <a:gd name="T14" fmla="*/ 42 w 90"/>
                <a:gd name="T15" fmla="*/ 11 h 103"/>
                <a:gd name="T16" fmla="*/ 44 w 90"/>
                <a:gd name="T17" fmla="*/ 8 h 103"/>
                <a:gd name="T18" fmla="*/ 45 w 90"/>
                <a:gd name="T19" fmla="*/ 8 h 103"/>
                <a:gd name="T20" fmla="*/ 71 w 90"/>
                <a:gd name="T21" fmla="*/ 20 h 103"/>
                <a:gd name="T22" fmla="*/ 43 w 90"/>
                <a:gd name="T23" fmla="*/ 17 h 103"/>
                <a:gd name="T24" fmla="*/ 43 w 90"/>
                <a:gd name="T25" fmla="*/ 17 h 103"/>
                <a:gd name="T26" fmla="*/ 41 w 90"/>
                <a:gd name="T27" fmla="*/ 19 h 103"/>
                <a:gd name="T28" fmla="*/ 43 w 90"/>
                <a:gd name="T29" fmla="*/ 21 h 103"/>
                <a:gd name="T30" fmla="*/ 61 w 90"/>
                <a:gd name="T31" fmla="*/ 30 h 103"/>
                <a:gd name="T32" fmla="*/ 68 w 90"/>
                <a:gd name="T33" fmla="*/ 48 h 103"/>
                <a:gd name="T34" fmla="*/ 70 w 90"/>
                <a:gd name="T35" fmla="*/ 51 h 103"/>
                <a:gd name="T36" fmla="*/ 71 w 90"/>
                <a:gd name="T37" fmla="*/ 51 h 103"/>
                <a:gd name="T38" fmla="*/ 73 w 90"/>
                <a:gd name="T39" fmla="*/ 48 h 103"/>
                <a:gd name="T40" fmla="*/ 64 w 90"/>
                <a:gd name="T41" fmla="*/ 26 h 103"/>
                <a:gd name="T42" fmla="*/ 43 w 90"/>
                <a:gd name="T43" fmla="*/ 17 h 103"/>
                <a:gd name="T44" fmla="*/ 77 w 90"/>
                <a:gd name="T45" fmla="*/ 14 h 103"/>
                <a:gd name="T46" fmla="*/ 46 w 90"/>
                <a:gd name="T47" fmla="*/ 0 h 103"/>
                <a:gd name="T48" fmla="*/ 43 w 90"/>
                <a:gd name="T49" fmla="*/ 2 h 103"/>
                <a:gd name="T50" fmla="*/ 45 w 90"/>
                <a:gd name="T51" fmla="*/ 5 h 103"/>
                <a:gd name="T52" fmla="*/ 74 w 90"/>
                <a:gd name="T53" fmla="*/ 18 h 103"/>
                <a:gd name="T54" fmla="*/ 85 w 90"/>
                <a:gd name="T55" fmla="*/ 47 h 103"/>
                <a:gd name="T56" fmla="*/ 87 w 90"/>
                <a:gd name="T57" fmla="*/ 49 h 103"/>
                <a:gd name="T58" fmla="*/ 87 w 90"/>
                <a:gd name="T59" fmla="*/ 49 h 103"/>
                <a:gd name="T60" fmla="*/ 89 w 90"/>
                <a:gd name="T61" fmla="*/ 47 h 103"/>
                <a:gd name="T62" fmla="*/ 77 w 90"/>
                <a:gd name="T63" fmla="*/ 14 h 103"/>
                <a:gd name="T64" fmla="*/ 46 w 90"/>
                <a:gd name="T65" fmla="*/ 49 h 103"/>
                <a:gd name="T66" fmla="*/ 70 w 90"/>
                <a:gd name="T67" fmla="*/ 74 h 103"/>
                <a:gd name="T68" fmla="*/ 68 w 90"/>
                <a:gd name="T69" fmla="*/ 75 h 103"/>
                <a:gd name="T70" fmla="*/ 57 w 90"/>
                <a:gd name="T71" fmla="*/ 83 h 103"/>
                <a:gd name="T72" fmla="*/ 66 w 90"/>
                <a:gd name="T73" fmla="*/ 103 h 103"/>
                <a:gd name="T74" fmla="*/ 15 w 90"/>
                <a:gd name="T75" fmla="*/ 103 h 103"/>
                <a:gd name="T76" fmla="*/ 24 w 90"/>
                <a:gd name="T77" fmla="*/ 81 h 103"/>
                <a:gd name="T78" fmla="*/ 14 w 90"/>
                <a:gd name="T79" fmla="*/ 74 h 103"/>
                <a:gd name="T80" fmla="*/ 16 w 90"/>
                <a:gd name="T81" fmla="*/ 20 h 103"/>
                <a:gd name="T82" fmla="*/ 17 w 90"/>
                <a:gd name="T83" fmla="*/ 18 h 103"/>
                <a:gd name="T84" fmla="*/ 41 w 90"/>
                <a:gd name="T85" fmla="*/ 43 h 103"/>
                <a:gd name="T86" fmla="*/ 50 w 90"/>
                <a:gd name="T87" fmla="*/ 35 h 103"/>
                <a:gd name="T88" fmla="*/ 54 w 90"/>
                <a:gd name="T89" fmla="*/ 35 h 103"/>
                <a:gd name="T90" fmla="*/ 55 w 90"/>
                <a:gd name="T91" fmla="*/ 37 h 103"/>
                <a:gd name="T92" fmla="*/ 55 w 90"/>
                <a:gd name="T93" fmla="*/ 40 h 103"/>
                <a:gd name="T94" fmla="*/ 46 w 90"/>
                <a:gd name="T95" fmla="*/ 49 h 103"/>
                <a:gd name="T96" fmla="*/ 64 w 90"/>
                <a:gd name="T97" fmla="*/ 74 h 103"/>
                <a:gd name="T98" fmla="*/ 17 w 90"/>
                <a:gd name="T99" fmla="*/ 25 h 103"/>
                <a:gd name="T100" fmla="*/ 18 w 90"/>
                <a:gd name="T101" fmla="*/ 71 h 103"/>
                <a:gd name="T102" fmla="*/ 42 w 90"/>
                <a:gd name="T103" fmla="*/ 81 h 103"/>
                <a:gd name="T104" fmla="*/ 42 w 90"/>
                <a:gd name="T105" fmla="*/ 81 h 103"/>
                <a:gd name="T106" fmla="*/ 64 w 90"/>
                <a:gd name="T107" fmla="*/ 74 h 103"/>
                <a:gd name="T108" fmla="*/ 15 w 90"/>
                <a:gd name="T109" fmla="*/ 39 h 103"/>
                <a:gd name="T110" fmla="*/ 18 w 90"/>
                <a:gd name="T111" fmla="*/ 42 h 103"/>
                <a:gd name="T112" fmla="*/ 21 w 90"/>
                <a:gd name="T113" fmla="*/ 39 h 103"/>
                <a:gd name="T114" fmla="*/ 18 w 90"/>
                <a:gd name="T115" fmla="*/ 35 h 103"/>
                <a:gd name="T116" fmla="*/ 15 w 90"/>
                <a:gd name="T117" fmla="*/ 39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0" h="103">
                  <a:moveTo>
                    <a:pt x="71" y="20"/>
                  </a:moveTo>
                  <a:cubicBezTo>
                    <a:pt x="78" y="28"/>
                    <a:pt x="82" y="37"/>
                    <a:pt x="81" y="47"/>
                  </a:cubicBezTo>
                  <a:cubicBezTo>
                    <a:pt x="81" y="49"/>
                    <a:pt x="80" y="50"/>
                    <a:pt x="79" y="50"/>
                  </a:cubicBezTo>
                  <a:cubicBezTo>
                    <a:pt x="79" y="50"/>
                    <a:pt x="79" y="50"/>
                    <a:pt x="79" y="50"/>
                  </a:cubicBezTo>
                  <a:cubicBezTo>
                    <a:pt x="78" y="49"/>
                    <a:pt x="77" y="48"/>
                    <a:pt x="77" y="47"/>
                  </a:cubicBezTo>
                  <a:cubicBezTo>
                    <a:pt x="77" y="38"/>
                    <a:pt x="74" y="30"/>
                    <a:pt x="68" y="23"/>
                  </a:cubicBezTo>
                  <a:cubicBezTo>
                    <a:pt x="62" y="17"/>
                    <a:pt x="53" y="13"/>
                    <a:pt x="44" y="13"/>
                  </a:cubicBezTo>
                  <a:cubicBezTo>
                    <a:pt x="43" y="13"/>
                    <a:pt x="42" y="12"/>
                    <a:pt x="42" y="11"/>
                  </a:cubicBezTo>
                  <a:cubicBezTo>
                    <a:pt x="42" y="9"/>
                    <a:pt x="43" y="8"/>
                    <a:pt x="44" y="8"/>
                  </a:cubicBezTo>
                  <a:cubicBezTo>
                    <a:pt x="45" y="8"/>
                    <a:pt x="45" y="8"/>
                    <a:pt x="45" y="8"/>
                  </a:cubicBezTo>
                  <a:cubicBezTo>
                    <a:pt x="55" y="9"/>
                    <a:pt x="64" y="13"/>
                    <a:pt x="71" y="20"/>
                  </a:cubicBezTo>
                  <a:close/>
                  <a:moveTo>
                    <a:pt x="43" y="17"/>
                  </a:moveTo>
                  <a:cubicBezTo>
                    <a:pt x="43" y="17"/>
                    <a:pt x="43" y="17"/>
                    <a:pt x="43" y="17"/>
                  </a:cubicBezTo>
                  <a:cubicBezTo>
                    <a:pt x="42" y="17"/>
                    <a:pt x="41" y="18"/>
                    <a:pt x="41" y="19"/>
                  </a:cubicBezTo>
                  <a:cubicBezTo>
                    <a:pt x="41" y="20"/>
                    <a:pt x="42" y="21"/>
                    <a:pt x="43" y="21"/>
                  </a:cubicBezTo>
                  <a:cubicBezTo>
                    <a:pt x="50" y="22"/>
                    <a:pt x="56" y="25"/>
                    <a:pt x="61" y="30"/>
                  </a:cubicBezTo>
                  <a:cubicBezTo>
                    <a:pt x="66" y="35"/>
                    <a:pt x="68" y="41"/>
                    <a:pt x="68" y="48"/>
                  </a:cubicBezTo>
                  <a:cubicBezTo>
                    <a:pt x="68" y="50"/>
                    <a:pt x="69" y="51"/>
                    <a:pt x="70" y="51"/>
                  </a:cubicBezTo>
                  <a:cubicBezTo>
                    <a:pt x="70" y="51"/>
                    <a:pt x="70" y="51"/>
                    <a:pt x="71" y="51"/>
                  </a:cubicBezTo>
                  <a:cubicBezTo>
                    <a:pt x="72" y="51"/>
                    <a:pt x="73" y="50"/>
                    <a:pt x="73" y="48"/>
                  </a:cubicBezTo>
                  <a:cubicBezTo>
                    <a:pt x="73" y="40"/>
                    <a:pt x="70" y="32"/>
                    <a:pt x="64" y="26"/>
                  </a:cubicBezTo>
                  <a:cubicBezTo>
                    <a:pt x="59" y="20"/>
                    <a:pt x="51" y="17"/>
                    <a:pt x="43" y="17"/>
                  </a:cubicBezTo>
                  <a:close/>
                  <a:moveTo>
                    <a:pt x="77" y="14"/>
                  </a:moveTo>
                  <a:cubicBezTo>
                    <a:pt x="69" y="6"/>
                    <a:pt x="58" y="1"/>
                    <a:pt x="46" y="0"/>
                  </a:cubicBezTo>
                  <a:cubicBezTo>
                    <a:pt x="44" y="0"/>
                    <a:pt x="43" y="1"/>
                    <a:pt x="43" y="2"/>
                  </a:cubicBezTo>
                  <a:cubicBezTo>
                    <a:pt x="43" y="4"/>
                    <a:pt x="44" y="5"/>
                    <a:pt x="45" y="5"/>
                  </a:cubicBezTo>
                  <a:cubicBezTo>
                    <a:pt x="56" y="5"/>
                    <a:pt x="66" y="10"/>
                    <a:pt x="74" y="18"/>
                  </a:cubicBezTo>
                  <a:cubicBezTo>
                    <a:pt x="81" y="25"/>
                    <a:pt x="85" y="36"/>
                    <a:pt x="85" y="47"/>
                  </a:cubicBezTo>
                  <a:cubicBezTo>
                    <a:pt x="85" y="48"/>
                    <a:pt x="86" y="49"/>
                    <a:pt x="87" y="49"/>
                  </a:cubicBezTo>
                  <a:cubicBezTo>
                    <a:pt x="87" y="49"/>
                    <a:pt x="87" y="49"/>
                    <a:pt x="87" y="49"/>
                  </a:cubicBezTo>
                  <a:cubicBezTo>
                    <a:pt x="88" y="49"/>
                    <a:pt x="89" y="48"/>
                    <a:pt x="89" y="47"/>
                  </a:cubicBezTo>
                  <a:cubicBezTo>
                    <a:pt x="90" y="35"/>
                    <a:pt x="85" y="23"/>
                    <a:pt x="77" y="14"/>
                  </a:cubicBezTo>
                  <a:close/>
                  <a:moveTo>
                    <a:pt x="46" y="49"/>
                  </a:moveTo>
                  <a:cubicBezTo>
                    <a:pt x="70" y="74"/>
                    <a:pt x="70" y="74"/>
                    <a:pt x="70" y="74"/>
                  </a:cubicBezTo>
                  <a:cubicBezTo>
                    <a:pt x="68" y="75"/>
                    <a:pt x="68" y="75"/>
                    <a:pt x="68" y="75"/>
                  </a:cubicBezTo>
                  <a:cubicBezTo>
                    <a:pt x="65" y="79"/>
                    <a:pt x="61" y="81"/>
                    <a:pt x="57" y="83"/>
                  </a:cubicBezTo>
                  <a:cubicBezTo>
                    <a:pt x="66" y="103"/>
                    <a:pt x="66" y="103"/>
                    <a:pt x="66" y="103"/>
                  </a:cubicBezTo>
                  <a:cubicBezTo>
                    <a:pt x="15" y="103"/>
                    <a:pt x="15" y="103"/>
                    <a:pt x="15" y="103"/>
                  </a:cubicBezTo>
                  <a:cubicBezTo>
                    <a:pt x="24" y="81"/>
                    <a:pt x="24" y="81"/>
                    <a:pt x="24" y="81"/>
                  </a:cubicBezTo>
                  <a:cubicBezTo>
                    <a:pt x="20" y="79"/>
                    <a:pt x="17" y="77"/>
                    <a:pt x="14" y="74"/>
                  </a:cubicBezTo>
                  <a:cubicBezTo>
                    <a:pt x="0" y="58"/>
                    <a:pt x="0" y="34"/>
                    <a:pt x="16" y="20"/>
                  </a:cubicBezTo>
                  <a:cubicBezTo>
                    <a:pt x="17" y="18"/>
                    <a:pt x="17" y="18"/>
                    <a:pt x="17" y="18"/>
                  </a:cubicBezTo>
                  <a:cubicBezTo>
                    <a:pt x="41" y="43"/>
                    <a:pt x="41" y="43"/>
                    <a:pt x="41" y="43"/>
                  </a:cubicBezTo>
                  <a:cubicBezTo>
                    <a:pt x="50" y="35"/>
                    <a:pt x="50" y="35"/>
                    <a:pt x="50" y="35"/>
                  </a:cubicBezTo>
                  <a:cubicBezTo>
                    <a:pt x="51" y="34"/>
                    <a:pt x="53" y="34"/>
                    <a:pt x="54" y="35"/>
                  </a:cubicBezTo>
                  <a:cubicBezTo>
                    <a:pt x="55" y="37"/>
                    <a:pt x="55" y="37"/>
                    <a:pt x="55" y="37"/>
                  </a:cubicBezTo>
                  <a:cubicBezTo>
                    <a:pt x="56" y="38"/>
                    <a:pt x="56" y="39"/>
                    <a:pt x="55" y="40"/>
                  </a:cubicBezTo>
                  <a:lnTo>
                    <a:pt x="46" y="49"/>
                  </a:lnTo>
                  <a:close/>
                  <a:moveTo>
                    <a:pt x="64" y="74"/>
                  </a:moveTo>
                  <a:cubicBezTo>
                    <a:pt x="17" y="25"/>
                    <a:pt x="17" y="25"/>
                    <a:pt x="17" y="25"/>
                  </a:cubicBezTo>
                  <a:cubicBezTo>
                    <a:pt x="5" y="38"/>
                    <a:pt x="5" y="58"/>
                    <a:pt x="18" y="71"/>
                  </a:cubicBezTo>
                  <a:cubicBezTo>
                    <a:pt x="24" y="78"/>
                    <a:pt x="33" y="81"/>
                    <a:pt x="42" y="81"/>
                  </a:cubicBezTo>
                  <a:cubicBezTo>
                    <a:pt x="42" y="81"/>
                    <a:pt x="42" y="81"/>
                    <a:pt x="42" y="81"/>
                  </a:cubicBezTo>
                  <a:cubicBezTo>
                    <a:pt x="50" y="81"/>
                    <a:pt x="57" y="79"/>
                    <a:pt x="64" y="74"/>
                  </a:cubicBezTo>
                  <a:close/>
                  <a:moveTo>
                    <a:pt x="15" y="39"/>
                  </a:moveTo>
                  <a:cubicBezTo>
                    <a:pt x="15" y="41"/>
                    <a:pt x="16" y="42"/>
                    <a:pt x="18" y="42"/>
                  </a:cubicBezTo>
                  <a:cubicBezTo>
                    <a:pt x="20" y="42"/>
                    <a:pt x="21" y="41"/>
                    <a:pt x="21" y="39"/>
                  </a:cubicBezTo>
                  <a:cubicBezTo>
                    <a:pt x="21" y="37"/>
                    <a:pt x="20" y="35"/>
                    <a:pt x="18" y="35"/>
                  </a:cubicBezTo>
                  <a:cubicBezTo>
                    <a:pt x="16" y="35"/>
                    <a:pt x="15" y="37"/>
                    <a:pt x="15" y="39"/>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427"/>
            <p:cNvSpPr>
              <a:spLocks noEditPoints="1"/>
            </p:cNvSpPr>
            <p:nvPr userDrawn="1"/>
          </p:nvSpPr>
          <p:spPr bwMode="auto">
            <a:xfrm>
              <a:off x="5763" y="1506"/>
              <a:ext cx="194" cy="171"/>
            </a:xfrm>
            <a:custGeom>
              <a:avLst/>
              <a:gdLst>
                <a:gd name="T0" fmla="*/ 105 w 115"/>
                <a:gd name="T1" fmla="*/ 0 h 101"/>
                <a:gd name="T2" fmla="*/ 9 w 115"/>
                <a:gd name="T3" fmla="*/ 0 h 101"/>
                <a:gd name="T4" fmla="*/ 0 w 115"/>
                <a:gd name="T5" fmla="*/ 9 h 101"/>
                <a:gd name="T6" fmla="*/ 0 w 115"/>
                <a:gd name="T7" fmla="*/ 77 h 101"/>
                <a:gd name="T8" fmla="*/ 9 w 115"/>
                <a:gd name="T9" fmla="*/ 86 h 101"/>
                <a:gd name="T10" fmla="*/ 41 w 115"/>
                <a:gd name="T11" fmla="*/ 86 h 101"/>
                <a:gd name="T12" fmla="*/ 41 w 115"/>
                <a:gd name="T13" fmla="*/ 97 h 101"/>
                <a:gd name="T14" fmla="*/ 38 w 115"/>
                <a:gd name="T15" fmla="*/ 97 h 101"/>
                <a:gd name="T16" fmla="*/ 36 w 115"/>
                <a:gd name="T17" fmla="*/ 99 h 101"/>
                <a:gd name="T18" fmla="*/ 38 w 115"/>
                <a:gd name="T19" fmla="*/ 101 h 101"/>
                <a:gd name="T20" fmla="*/ 77 w 115"/>
                <a:gd name="T21" fmla="*/ 101 h 101"/>
                <a:gd name="T22" fmla="*/ 79 w 115"/>
                <a:gd name="T23" fmla="*/ 99 h 101"/>
                <a:gd name="T24" fmla="*/ 77 w 115"/>
                <a:gd name="T25" fmla="*/ 97 h 101"/>
                <a:gd name="T26" fmla="*/ 74 w 115"/>
                <a:gd name="T27" fmla="*/ 97 h 101"/>
                <a:gd name="T28" fmla="*/ 74 w 115"/>
                <a:gd name="T29" fmla="*/ 86 h 101"/>
                <a:gd name="T30" fmla="*/ 105 w 115"/>
                <a:gd name="T31" fmla="*/ 86 h 101"/>
                <a:gd name="T32" fmla="*/ 115 w 115"/>
                <a:gd name="T33" fmla="*/ 77 h 101"/>
                <a:gd name="T34" fmla="*/ 115 w 115"/>
                <a:gd name="T35" fmla="*/ 9 h 101"/>
                <a:gd name="T36" fmla="*/ 105 w 115"/>
                <a:gd name="T37" fmla="*/ 0 h 101"/>
                <a:gd name="T38" fmla="*/ 9 w 115"/>
                <a:gd name="T39" fmla="*/ 5 h 101"/>
                <a:gd name="T40" fmla="*/ 105 w 115"/>
                <a:gd name="T41" fmla="*/ 5 h 101"/>
                <a:gd name="T42" fmla="*/ 110 w 115"/>
                <a:gd name="T43" fmla="*/ 9 h 101"/>
                <a:gd name="T44" fmla="*/ 110 w 115"/>
                <a:gd name="T45" fmla="*/ 62 h 101"/>
                <a:gd name="T46" fmla="*/ 5 w 115"/>
                <a:gd name="T47" fmla="*/ 62 h 101"/>
                <a:gd name="T48" fmla="*/ 5 w 115"/>
                <a:gd name="T49" fmla="*/ 9 h 101"/>
                <a:gd name="T50" fmla="*/ 9 w 115"/>
                <a:gd name="T51" fmla="*/ 5 h 101"/>
                <a:gd name="T52" fmla="*/ 105 w 115"/>
                <a:gd name="T53" fmla="*/ 82 h 101"/>
                <a:gd name="T54" fmla="*/ 9 w 115"/>
                <a:gd name="T55" fmla="*/ 82 h 101"/>
                <a:gd name="T56" fmla="*/ 5 w 115"/>
                <a:gd name="T57" fmla="*/ 77 h 101"/>
                <a:gd name="T58" fmla="*/ 5 w 115"/>
                <a:gd name="T59" fmla="*/ 65 h 101"/>
                <a:gd name="T60" fmla="*/ 110 w 115"/>
                <a:gd name="T61" fmla="*/ 65 h 101"/>
                <a:gd name="T62" fmla="*/ 110 w 115"/>
                <a:gd name="T63" fmla="*/ 77 h 101"/>
                <a:gd name="T64" fmla="*/ 105 w 115"/>
                <a:gd name="T65" fmla="*/ 82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5" h="101">
                  <a:moveTo>
                    <a:pt x="105" y="0"/>
                  </a:moveTo>
                  <a:cubicBezTo>
                    <a:pt x="9" y="0"/>
                    <a:pt x="9" y="0"/>
                    <a:pt x="9" y="0"/>
                  </a:cubicBezTo>
                  <a:cubicBezTo>
                    <a:pt x="4" y="0"/>
                    <a:pt x="0" y="4"/>
                    <a:pt x="0" y="9"/>
                  </a:cubicBezTo>
                  <a:cubicBezTo>
                    <a:pt x="0" y="77"/>
                    <a:pt x="0" y="77"/>
                    <a:pt x="0" y="77"/>
                  </a:cubicBezTo>
                  <a:cubicBezTo>
                    <a:pt x="0" y="82"/>
                    <a:pt x="4" y="86"/>
                    <a:pt x="9" y="86"/>
                  </a:cubicBezTo>
                  <a:cubicBezTo>
                    <a:pt x="41" y="86"/>
                    <a:pt x="41" y="86"/>
                    <a:pt x="41" y="86"/>
                  </a:cubicBezTo>
                  <a:cubicBezTo>
                    <a:pt x="41" y="97"/>
                    <a:pt x="41" y="97"/>
                    <a:pt x="41" y="97"/>
                  </a:cubicBezTo>
                  <a:cubicBezTo>
                    <a:pt x="38" y="97"/>
                    <a:pt x="38" y="97"/>
                    <a:pt x="38" y="97"/>
                  </a:cubicBezTo>
                  <a:cubicBezTo>
                    <a:pt x="36" y="97"/>
                    <a:pt x="36" y="97"/>
                    <a:pt x="36" y="99"/>
                  </a:cubicBezTo>
                  <a:cubicBezTo>
                    <a:pt x="36" y="100"/>
                    <a:pt x="36" y="101"/>
                    <a:pt x="38" y="101"/>
                  </a:cubicBezTo>
                  <a:cubicBezTo>
                    <a:pt x="77" y="101"/>
                    <a:pt x="77" y="101"/>
                    <a:pt x="77" y="101"/>
                  </a:cubicBezTo>
                  <a:cubicBezTo>
                    <a:pt x="78" y="101"/>
                    <a:pt x="79" y="100"/>
                    <a:pt x="79" y="99"/>
                  </a:cubicBezTo>
                  <a:cubicBezTo>
                    <a:pt x="79" y="97"/>
                    <a:pt x="78" y="97"/>
                    <a:pt x="77" y="97"/>
                  </a:cubicBezTo>
                  <a:cubicBezTo>
                    <a:pt x="74" y="97"/>
                    <a:pt x="74" y="97"/>
                    <a:pt x="74" y="97"/>
                  </a:cubicBezTo>
                  <a:cubicBezTo>
                    <a:pt x="74" y="86"/>
                    <a:pt x="74" y="86"/>
                    <a:pt x="74" y="86"/>
                  </a:cubicBezTo>
                  <a:cubicBezTo>
                    <a:pt x="105" y="86"/>
                    <a:pt x="105" y="86"/>
                    <a:pt x="105" y="86"/>
                  </a:cubicBezTo>
                  <a:cubicBezTo>
                    <a:pt x="111" y="86"/>
                    <a:pt x="115" y="82"/>
                    <a:pt x="115" y="77"/>
                  </a:cubicBezTo>
                  <a:cubicBezTo>
                    <a:pt x="115" y="9"/>
                    <a:pt x="115" y="9"/>
                    <a:pt x="115" y="9"/>
                  </a:cubicBezTo>
                  <a:cubicBezTo>
                    <a:pt x="115" y="4"/>
                    <a:pt x="111" y="0"/>
                    <a:pt x="105" y="0"/>
                  </a:cubicBezTo>
                  <a:close/>
                  <a:moveTo>
                    <a:pt x="9" y="5"/>
                  </a:moveTo>
                  <a:cubicBezTo>
                    <a:pt x="105" y="5"/>
                    <a:pt x="105" y="5"/>
                    <a:pt x="105" y="5"/>
                  </a:cubicBezTo>
                  <a:cubicBezTo>
                    <a:pt x="108" y="5"/>
                    <a:pt x="110" y="7"/>
                    <a:pt x="110" y="9"/>
                  </a:cubicBezTo>
                  <a:cubicBezTo>
                    <a:pt x="110" y="62"/>
                    <a:pt x="110" y="62"/>
                    <a:pt x="110" y="62"/>
                  </a:cubicBezTo>
                  <a:cubicBezTo>
                    <a:pt x="5" y="62"/>
                    <a:pt x="5" y="62"/>
                    <a:pt x="5" y="62"/>
                  </a:cubicBezTo>
                  <a:cubicBezTo>
                    <a:pt x="5" y="9"/>
                    <a:pt x="5" y="9"/>
                    <a:pt x="5" y="9"/>
                  </a:cubicBezTo>
                  <a:cubicBezTo>
                    <a:pt x="5" y="7"/>
                    <a:pt x="7" y="5"/>
                    <a:pt x="9" y="5"/>
                  </a:cubicBezTo>
                  <a:close/>
                  <a:moveTo>
                    <a:pt x="105" y="82"/>
                  </a:moveTo>
                  <a:cubicBezTo>
                    <a:pt x="9" y="82"/>
                    <a:pt x="9" y="82"/>
                    <a:pt x="9" y="82"/>
                  </a:cubicBezTo>
                  <a:cubicBezTo>
                    <a:pt x="7" y="82"/>
                    <a:pt x="5" y="80"/>
                    <a:pt x="5" y="77"/>
                  </a:cubicBezTo>
                  <a:cubicBezTo>
                    <a:pt x="5" y="65"/>
                    <a:pt x="5" y="65"/>
                    <a:pt x="5" y="65"/>
                  </a:cubicBezTo>
                  <a:cubicBezTo>
                    <a:pt x="110" y="65"/>
                    <a:pt x="110" y="65"/>
                    <a:pt x="110" y="65"/>
                  </a:cubicBezTo>
                  <a:cubicBezTo>
                    <a:pt x="110" y="77"/>
                    <a:pt x="110" y="77"/>
                    <a:pt x="110" y="77"/>
                  </a:cubicBezTo>
                  <a:cubicBezTo>
                    <a:pt x="110" y="80"/>
                    <a:pt x="108" y="82"/>
                    <a:pt x="105" y="82"/>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Oval 428"/>
            <p:cNvSpPr>
              <a:spLocks noChangeArrowheads="1"/>
            </p:cNvSpPr>
            <p:nvPr userDrawn="1"/>
          </p:nvSpPr>
          <p:spPr bwMode="auto">
            <a:xfrm>
              <a:off x="5854" y="1625"/>
              <a:ext cx="11" cy="10"/>
            </a:xfrm>
            <a:prstGeom prst="ellipse">
              <a:avLst/>
            </a:pr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429"/>
            <p:cNvSpPr>
              <a:spLocks noEditPoints="1"/>
            </p:cNvSpPr>
            <p:nvPr userDrawn="1"/>
          </p:nvSpPr>
          <p:spPr bwMode="auto">
            <a:xfrm>
              <a:off x="3926" y="429"/>
              <a:ext cx="194" cy="169"/>
            </a:xfrm>
            <a:custGeom>
              <a:avLst/>
              <a:gdLst>
                <a:gd name="T0" fmla="*/ 105 w 115"/>
                <a:gd name="T1" fmla="*/ 0 h 100"/>
                <a:gd name="T2" fmla="*/ 9 w 115"/>
                <a:gd name="T3" fmla="*/ 0 h 100"/>
                <a:gd name="T4" fmla="*/ 0 w 115"/>
                <a:gd name="T5" fmla="*/ 9 h 100"/>
                <a:gd name="T6" fmla="*/ 0 w 115"/>
                <a:gd name="T7" fmla="*/ 77 h 100"/>
                <a:gd name="T8" fmla="*/ 9 w 115"/>
                <a:gd name="T9" fmla="*/ 86 h 100"/>
                <a:gd name="T10" fmla="*/ 41 w 115"/>
                <a:gd name="T11" fmla="*/ 86 h 100"/>
                <a:gd name="T12" fmla="*/ 41 w 115"/>
                <a:gd name="T13" fmla="*/ 96 h 100"/>
                <a:gd name="T14" fmla="*/ 38 w 115"/>
                <a:gd name="T15" fmla="*/ 96 h 100"/>
                <a:gd name="T16" fmla="*/ 36 w 115"/>
                <a:gd name="T17" fmla="*/ 98 h 100"/>
                <a:gd name="T18" fmla="*/ 38 w 115"/>
                <a:gd name="T19" fmla="*/ 100 h 100"/>
                <a:gd name="T20" fmla="*/ 77 w 115"/>
                <a:gd name="T21" fmla="*/ 100 h 100"/>
                <a:gd name="T22" fmla="*/ 79 w 115"/>
                <a:gd name="T23" fmla="*/ 98 h 100"/>
                <a:gd name="T24" fmla="*/ 77 w 115"/>
                <a:gd name="T25" fmla="*/ 96 h 100"/>
                <a:gd name="T26" fmla="*/ 74 w 115"/>
                <a:gd name="T27" fmla="*/ 96 h 100"/>
                <a:gd name="T28" fmla="*/ 74 w 115"/>
                <a:gd name="T29" fmla="*/ 86 h 100"/>
                <a:gd name="T30" fmla="*/ 105 w 115"/>
                <a:gd name="T31" fmla="*/ 86 h 100"/>
                <a:gd name="T32" fmla="*/ 115 w 115"/>
                <a:gd name="T33" fmla="*/ 77 h 100"/>
                <a:gd name="T34" fmla="*/ 115 w 115"/>
                <a:gd name="T35" fmla="*/ 9 h 100"/>
                <a:gd name="T36" fmla="*/ 105 w 115"/>
                <a:gd name="T37" fmla="*/ 0 h 100"/>
                <a:gd name="T38" fmla="*/ 9 w 115"/>
                <a:gd name="T39" fmla="*/ 4 h 100"/>
                <a:gd name="T40" fmla="*/ 105 w 115"/>
                <a:gd name="T41" fmla="*/ 4 h 100"/>
                <a:gd name="T42" fmla="*/ 110 w 115"/>
                <a:gd name="T43" fmla="*/ 9 h 100"/>
                <a:gd name="T44" fmla="*/ 110 w 115"/>
                <a:gd name="T45" fmla="*/ 61 h 100"/>
                <a:gd name="T46" fmla="*/ 5 w 115"/>
                <a:gd name="T47" fmla="*/ 61 h 100"/>
                <a:gd name="T48" fmla="*/ 5 w 115"/>
                <a:gd name="T49" fmla="*/ 9 h 100"/>
                <a:gd name="T50" fmla="*/ 9 w 115"/>
                <a:gd name="T51" fmla="*/ 4 h 100"/>
                <a:gd name="T52" fmla="*/ 105 w 115"/>
                <a:gd name="T53" fmla="*/ 82 h 100"/>
                <a:gd name="T54" fmla="*/ 9 w 115"/>
                <a:gd name="T55" fmla="*/ 82 h 100"/>
                <a:gd name="T56" fmla="*/ 5 w 115"/>
                <a:gd name="T57" fmla="*/ 77 h 100"/>
                <a:gd name="T58" fmla="*/ 5 w 115"/>
                <a:gd name="T59" fmla="*/ 65 h 100"/>
                <a:gd name="T60" fmla="*/ 110 w 115"/>
                <a:gd name="T61" fmla="*/ 65 h 100"/>
                <a:gd name="T62" fmla="*/ 110 w 115"/>
                <a:gd name="T63" fmla="*/ 77 h 100"/>
                <a:gd name="T64" fmla="*/ 105 w 115"/>
                <a:gd name="T65" fmla="*/ 8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5" h="100">
                  <a:moveTo>
                    <a:pt x="105" y="0"/>
                  </a:moveTo>
                  <a:cubicBezTo>
                    <a:pt x="9" y="0"/>
                    <a:pt x="9" y="0"/>
                    <a:pt x="9" y="0"/>
                  </a:cubicBezTo>
                  <a:cubicBezTo>
                    <a:pt x="4" y="0"/>
                    <a:pt x="0" y="4"/>
                    <a:pt x="0" y="9"/>
                  </a:cubicBezTo>
                  <a:cubicBezTo>
                    <a:pt x="0" y="77"/>
                    <a:pt x="0" y="77"/>
                    <a:pt x="0" y="77"/>
                  </a:cubicBezTo>
                  <a:cubicBezTo>
                    <a:pt x="0" y="82"/>
                    <a:pt x="4" y="86"/>
                    <a:pt x="9" y="86"/>
                  </a:cubicBezTo>
                  <a:cubicBezTo>
                    <a:pt x="41" y="86"/>
                    <a:pt x="41" y="86"/>
                    <a:pt x="41" y="86"/>
                  </a:cubicBezTo>
                  <a:cubicBezTo>
                    <a:pt x="41" y="96"/>
                    <a:pt x="41" y="96"/>
                    <a:pt x="41" y="96"/>
                  </a:cubicBezTo>
                  <a:cubicBezTo>
                    <a:pt x="38" y="96"/>
                    <a:pt x="38" y="96"/>
                    <a:pt x="38" y="96"/>
                  </a:cubicBezTo>
                  <a:cubicBezTo>
                    <a:pt x="36" y="96"/>
                    <a:pt x="36" y="97"/>
                    <a:pt x="36" y="98"/>
                  </a:cubicBezTo>
                  <a:cubicBezTo>
                    <a:pt x="36" y="99"/>
                    <a:pt x="36" y="100"/>
                    <a:pt x="38" y="100"/>
                  </a:cubicBezTo>
                  <a:cubicBezTo>
                    <a:pt x="77" y="100"/>
                    <a:pt x="77" y="100"/>
                    <a:pt x="77" y="100"/>
                  </a:cubicBezTo>
                  <a:cubicBezTo>
                    <a:pt x="78" y="100"/>
                    <a:pt x="79" y="99"/>
                    <a:pt x="79" y="98"/>
                  </a:cubicBezTo>
                  <a:cubicBezTo>
                    <a:pt x="79" y="97"/>
                    <a:pt x="78" y="96"/>
                    <a:pt x="77" y="96"/>
                  </a:cubicBezTo>
                  <a:cubicBezTo>
                    <a:pt x="74" y="96"/>
                    <a:pt x="74" y="96"/>
                    <a:pt x="74" y="96"/>
                  </a:cubicBezTo>
                  <a:cubicBezTo>
                    <a:pt x="74" y="86"/>
                    <a:pt x="74" y="86"/>
                    <a:pt x="74" y="86"/>
                  </a:cubicBezTo>
                  <a:cubicBezTo>
                    <a:pt x="105" y="86"/>
                    <a:pt x="105" y="86"/>
                    <a:pt x="105" y="86"/>
                  </a:cubicBezTo>
                  <a:cubicBezTo>
                    <a:pt x="111" y="86"/>
                    <a:pt x="115" y="82"/>
                    <a:pt x="115" y="77"/>
                  </a:cubicBezTo>
                  <a:cubicBezTo>
                    <a:pt x="115" y="9"/>
                    <a:pt x="115" y="9"/>
                    <a:pt x="115" y="9"/>
                  </a:cubicBezTo>
                  <a:cubicBezTo>
                    <a:pt x="115" y="4"/>
                    <a:pt x="111" y="0"/>
                    <a:pt x="105" y="0"/>
                  </a:cubicBezTo>
                  <a:close/>
                  <a:moveTo>
                    <a:pt x="9" y="4"/>
                  </a:moveTo>
                  <a:cubicBezTo>
                    <a:pt x="105" y="4"/>
                    <a:pt x="105" y="4"/>
                    <a:pt x="105" y="4"/>
                  </a:cubicBezTo>
                  <a:cubicBezTo>
                    <a:pt x="108" y="4"/>
                    <a:pt x="110" y="6"/>
                    <a:pt x="110" y="9"/>
                  </a:cubicBezTo>
                  <a:cubicBezTo>
                    <a:pt x="110" y="61"/>
                    <a:pt x="110" y="61"/>
                    <a:pt x="110" y="61"/>
                  </a:cubicBezTo>
                  <a:cubicBezTo>
                    <a:pt x="5" y="61"/>
                    <a:pt x="5" y="61"/>
                    <a:pt x="5" y="61"/>
                  </a:cubicBezTo>
                  <a:cubicBezTo>
                    <a:pt x="5" y="9"/>
                    <a:pt x="5" y="9"/>
                    <a:pt x="5" y="9"/>
                  </a:cubicBezTo>
                  <a:cubicBezTo>
                    <a:pt x="5" y="6"/>
                    <a:pt x="7" y="4"/>
                    <a:pt x="9" y="4"/>
                  </a:cubicBezTo>
                  <a:close/>
                  <a:moveTo>
                    <a:pt x="105" y="82"/>
                  </a:moveTo>
                  <a:cubicBezTo>
                    <a:pt x="9" y="82"/>
                    <a:pt x="9" y="82"/>
                    <a:pt x="9" y="82"/>
                  </a:cubicBezTo>
                  <a:cubicBezTo>
                    <a:pt x="7" y="82"/>
                    <a:pt x="5" y="79"/>
                    <a:pt x="5" y="77"/>
                  </a:cubicBezTo>
                  <a:cubicBezTo>
                    <a:pt x="5" y="65"/>
                    <a:pt x="5" y="65"/>
                    <a:pt x="5" y="65"/>
                  </a:cubicBezTo>
                  <a:cubicBezTo>
                    <a:pt x="110" y="65"/>
                    <a:pt x="110" y="65"/>
                    <a:pt x="110" y="65"/>
                  </a:cubicBezTo>
                  <a:cubicBezTo>
                    <a:pt x="110" y="77"/>
                    <a:pt x="110" y="77"/>
                    <a:pt x="110" y="77"/>
                  </a:cubicBezTo>
                  <a:cubicBezTo>
                    <a:pt x="110" y="79"/>
                    <a:pt x="108" y="82"/>
                    <a:pt x="105" y="82"/>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Oval 430"/>
            <p:cNvSpPr>
              <a:spLocks noChangeArrowheads="1"/>
            </p:cNvSpPr>
            <p:nvPr userDrawn="1"/>
          </p:nvSpPr>
          <p:spPr bwMode="auto">
            <a:xfrm>
              <a:off x="4017" y="548"/>
              <a:ext cx="10" cy="10"/>
            </a:xfrm>
            <a:prstGeom prst="ellipse">
              <a:avLst/>
            </a:pr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431"/>
            <p:cNvSpPr>
              <a:spLocks/>
            </p:cNvSpPr>
            <p:nvPr userDrawn="1"/>
          </p:nvSpPr>
          <p:spPr bwMode="auto">
            <a:xfrm>
              <a:off x="6044" y="2269"/>
              <a:ext cx="146" cy="44"/>
            </a:xfrm>
            <a:custGeom>
              <a:avLst/>
              <a:gdLst>
                <a:gd name="T0" fmla="*/ 0 w 87"/>
                <a:gd name="T1" fmla="*/ 9 h 26"/>
                <a:gd name="T2" fmla="*/ 0 w 87"/>
                <a:gd name="T3" fmla="*/ 26 h 26"/>
                <a:gd name="T4" fmla="*/ 87 w 87"/>
                <a:gd name="T5" fmla="*/ 26 h 26"/>
                <a:gd name="T6" fmla="*/ 87 w 87"/>
                <a:gd name="T7" fmla="*/ 9 h 26"/>
                <a:gd name="T8" fmla="*/ 0 w 87"/>
                <a:gd name="T9" fmla="*/ 9 h 26"/>
              </a:gdLst>
              <a:ahLst/>
              <a:cxnLst>
                <a:cxn ang="0">
                  <a:pos x="T0" y="T1"/>
                </a:cxn>
                <a:cxn ang="0">
                  <a:pos x="T2" y="T3"/>
                </a:cxn>
                <a:cxn ang="0">
                  <a:pos x="T4" y="T5"/>
                </a:cxn>
                <a:cxn ang="0">
                  <a:pos x="T6" y="T7"/>
                </a:cxn>
                <a:cxn ang="0">
                  <a:pos x="T8" y="T9"/>
                </a:cxn>
              </a:cxnLst>
              <a:rect l="0" t="0" r="r" b="b"/>
              <a:pathLst>
                <a:path w="87" h="26">
                  <a:moveTo>
                    <a:pt x="0" y="9"/>
                  </a:moveTo>
                  <a:cubicBezTo>
                    <a:pt x="0" y="26"/>
                    <a:pt x="0" y="26"/>
                    <a:pt x="0" y="26"/>
                  </a:cubicBezTo>
                  <a:cubicBezTo>
                    <a:pt x="87" y="26"/>
                    <a:pt x="87" y="26"/>
                    <a:pt x="87" y="26"/>
                  </a:cubicBezTo>
                  <a:cubicBezTo>
                    <a:pt x="87" y="9"/>
                    <a:pt x="87" y="9"/>
                    <a:pt x="87" y="9"/>
                  </a:cubicBezTo>
                  <a:cubicBezTo>
                    <a:pt x="55" y="0"/>
                    <a:pt x="29" y="0"/>
                    <a:pt x="0" y="9"/>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Rectangle 432"/>
            <p:cNvSpPr>
              <a:spLocks noChangeArrowheads="1"/>
            </p:cNvSpPr>
            <p:nvPr userDrawn="1"/>
          </p:nvSpPr>
          <p:spPr bwMode="auto">
            <a:xfrm>
              <a:off x="6044" y="2328"/>
              <a:ext cx="146" cy="32"/>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433"/>
            <p:cNvSpPr>
              <a:spLocks/>
            </p:cNvSpPr>
            <p:nvPr userDrawn="1"/>
          </p:nvSpPr>
          <p:spPr bwMode="auto">
            <a:xfrm>
              <a:off x="6044" y="2373"/>
              <a:ext cx="146" cy="44"/>
            </a:xfrm>
            <a:custGeom>
              <a:avLst/>
              <a:gdLst>
                <a:gd name="T0" fmla="*/ 0 w 87"/>
                <a:gd name="T1" fmla="*/ 17 h 26"/>
                <a:gd name="T2" fmla="*/ 87 w 87"/>
                <a:gd name="T3" fmla="*/ 17 h 26"/>
                <a:gd name="T4" fmla="*/ 87 w 87"/>
                <a:gd name="T5" fmla="*/ 0 h 26"/>
                <a:gd name="T6" fmla="*/ 0 w 87"/>
                <a:gd name="T7" fmla="*/ 0 h 26"/>
                <a:gd name="T8" fmla="*/ 0 w 87"/>
                <a:gd name="T9" fmla="*/ 17 h 26"/>
              </a:gdLst>
              <a:ahLst/>
              <a:cxnLst>
                <a:cxn ang="0">
                  <a:pos x="T0" y="T1"/>
                </a:cxn>
                <a:cxn ang="0">
                  <a:pos x="T2" y="T3"/>
                </a:cxn>
                <a:cxn ang="0">
                  <a:pos x="T4" y="T5"/>
                </a:cxn>
                <a:cxn ang="0">
                  <a:pos x="T6" y="T7"/>
                </a:cxn>
                <a:cxn ang="0">
                  <a:pos x="T8" y="T9"/>
                </a:cxn>
              </a:cxnLst>
              <a:rect l="0" t="0" r="r" b="b"/>
              <a:pathLst>
                <a:path w="87" h="26">
                  <a:moveTo>
                    <a:pt x="0" y="17"/>
                  </a:moveTo>
                  <a:cubicBezTo>
                    <a:pt x="32" y="26"/>
                    <a:pt x="58" y="26"/>
                    <a:pt x="87" y="17"/>
                  </a:cubicBezTo>
                  <a:cubicBezTo>
                    <a:pt x="87" y="0"/>
                    <a:pt x="87" y="0"/>
                    <a:pt x="87" y="0"/>
                  </a:cubicBezTo>
                  <a:cubicBezTo>
                    <a:pt x="0" y="0"/>
                    <a:pt x="0" y="0"/>
                    <a:pt x="0" y="0"/>
                  </a:cubicBezTo>
                  <a:lnTo>
                    <a:pt x="0" y="17"/>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434"/>
            <p:cNvSpPr>
              <a:spLocks noEditPoints="1"/>
            </p:cNvSpPr>
            <p:nvPr userDrawn="1"/>
          </p:nvSpPr>
          <p:spPr bwMode="auto">
            <a:xfrm>
              <a:off x="5368" y="511"/>
              <a:ext cx="157" cy="155"/>
            </a:xfrm>
            <a:custGeom>
              <a:avLst/>
              <a:gdLst>
                <a:gd name="T0" fmla="*/ 92 w 93"/>
                <a:gd name="T1" fmla="*/ 51 h 92"/>
                <a:gd name="T2" fmla="*/ 93 w 93"/>
                <a:gd name="T3" fmla="*/ 43 h 92"/>
                <a:gd name="T4" fmla="*/ 83 w 93"/>
                <a:gd name="T5" fmla="*/ 37 h 92"/>
                <a:gd name="T6" fmla="*/ 89 w 93"/>
                <a:gd name="T7" fmla="*/ 28 h 92"/>
                <a:gd name="T8" fmla="*/ 85 w 93"/>
                <a:gd name="T9" fmla="*/ 20 h 92"/>
                <a:gd name="T10" fmla="*/ 71 w 93"/>
                <a:gd name="T11" fmla="*/ 18 h 92"/>
                <a:gd name="T12" fmla="*/ 71 w 93"/>
                <a:gd name="T13" fmla="*/ 7 h 92"/>
                <a:gd name="T14" fmla="*/ 60 w 93"/>
                <a:gd name="T15" fmla="*/ 11 h 92"/>
                <a:gd name="T16" fmla="*/ 52 w 93"/>
                <a:gd name="T17" fmla="*/ 0 h 92"/>
                <a:gd name="T18" fmla="*/ 44 w 93"/>
                <a:gd name="T19" fmla="*/ 0 h 92"/>
                <a:gd name="T20" fmla="*/ 38 w 93"/>
                <a:gd name="T21" fmla="*/ 9 h 92"/>
                <a:gd name="T22" fmla="*/ 28 w 93"/>
                <a:gd name="T23" fmla="*/ 4 h 92"/>
                <a:gd name="T24" fmla="*/ 21 w 93"/>
                <a:gd name="T25" fmla="*/ 8 h 92"/>
                <a:gd name="T26" fmla="*/ 18 w 93"/>
                <a:gd name="T27" fmla="*/ 21 h 92"/>
                <a:gd name="T28" fmla="*/ 7 w 93"/>
                <a:gd name="T29" fmla="*/ 22 h 92"/>
                <a:gd name="T30" fmla="*/ 11 w 93"/>
                <a:gd name="T31" fmla="*/ 32 h 92"/>
                <a:gd name="T32" fmla="*/ 1 w 93"/>
                <a:gd name="T33" fmla="*/ 41 h 92"/>
                <a:gd name="T34" fmla="*/ 1 w 93"/>
                <a:gd name="T35" fmla="*/ 49 h 92"/>
                <a:gd name="T36" fmla="*/ 10 w 93"/>
                <a:gd name="T37" fmla="*/ 55 h 92"/>
                <a:gd name="T38" fmla="*/ 4 w 93"/>
                <a:gd name="T39" fmla="*/ 64 h 92"/>
                <a:gd name="T40" fmla="*/ 8 w 93"/>
                <a:gd name="T41" fmla="*/ 71 h 92"/>
                <a:gd name="T42" fmla="*/ 22 w 93"/>
                <a:gd name="T43" fmla="*/ 74 h 92"/>
                <a:gd name="T44" fmla="*/ 22 w 93"/>
                <a:gd name="T45" fmla="*/ 85 h 92"/>
                <a:gd name="T46" fmla="*/ 33 w 93"/>
                <a:gd name="T47" fmla="*/ 81 h 92"/>
                <a:gd name="T48" fmla="*/ 41 w 93"/>
                <a:gd name="T49" fmla="*/ 92 h 92"/>
                <a:gd name="T50" fmla="*/ 50 w 93"/>
                <a:gd name="T51" fmla="*/ 92 h 92"/>
                <a:gd name="T52" fmla="*/ 55 w 93"/>
                <a:gd name="T53" fmla="*/ 83 h 92"/>
                <a:gd name="T54" fmla="*/ 65 w 93"/>
                <a:gd name="T55" fmla="*/ 88 h 92"/>
                <a:gd name="T56" fmla="*/ 72 w 93"/>
                <a:gd name="T57" fmla="*/ 84 h 92"/>
                <a:gd name="T58" fmla="*/ 75 w 93"/>
                <a:gd name="T59" fmla="*/ 71 h 92"/>
                <a:gd name="T60" fmla="*/ 86 w 93"/>
                <a:gd name="T61" fmla="*/ 70 h 92"/>
                <a:gd name="T62" fmla="*/ 82 w 93"/>
                <a:gd name="T63" fmla="*/ 60 h 92"/>
                <a:gd name="T64" fmla="*/ 76 w 93"/>
                <a:gd name="T65" fmla="*/ 47 h 92"/>
                <a:gd name="T66" fmla="*/ 17 w 93"/>
                <a:gd name="T67" fmla="*/ 45 h 92"/>
                <a:gd name="T68" fmla="*/ 76 w 93"/>
                <a:gd name="T69" fmla="*/ 47 h 92"/>
                <a:gd name="T70" fmla="*/ 51 w 93"/>
                <a:gd name="T71" fmla="*/ 53 h 92"/>
                <a:gd name="T72" fmla="*/ 43 w 93"/>
                <a:gd name="T73" fmla="*/ 39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3" h="92">
                  <a:moveTo>
                    <a:pt x="83" y="53"/>
                  </a:moveTo>
                  <a:cubicBezTo>
                    <a:pt x="88" y="52"/>
                    <a:pt x="92" y="51"/>
                    <a:pt x="92" y="51"/>
                  </a:cubicBezTo>
                  <a:cubicBezTo>
                    <a:pt x="92" y="50"/>
                    <a:pt x="93" y="49"/>
                    <a:pt x="93" y="47"/>
                  </a:cubicBezTo>
                  <a:cubicBezTo>
                    <a:pt x="93" y="46"/>
                    <a:pt x="93" y="44"/>
                    <a:pt x="93" y="43"/>
                  </a:cubicBezTo>
                  <a:cubicBezTo>
                    <a:pt x="84" y="40"/>
                    <a:pt x="84" y="40"/>
                    <a:pt x="84" y="40"/>
                  </a:cubicBezTo>
                  <a:cubicBezTo>
                    <a:pt x="84" y="39"/>
                    <a:pt x="83" y="38"/>
                    <a:pt x="83" y="37"/>
                  </a:cubicBezTo>
                  <a:cubicBezTo>
                    <a:pt x="83" y="36"/>
                    <a:pt x="83" y="35"/>
                    <a:pt x="82" y="34"/>
                  </a:cubicBezTo>
                  <a:cubicBezTo>
                    <a:pt x="85" y="31"/>
                    <a:pt x="89" y="28"/>
                    <a:pt x="89" y="28"/>
                  </a:cubicBezTo>
                  <a:cubicBezTo>
                    <a:pt x="88" y="26"/>
                    <a:pt x="88" y="25"/>
                    <a:pt x="87" y="24"/>
                  </a:cubicBezTo>
                  <a:cubicBezTo>
                    <a:pt x="86" y="23"/>
                    <a:pt x="86" y="21"/>
                    <a:pt x="85" y="20"/>
                  </a:cubicBezTo>
                  <a:cubicBezTo>
                    <a:pt x="76" y="22"/>
                    <a:pt x="76" y="22"/>
                    <a:pt x="76" y="22"/>
                  </a:cubicBezTo>
                  <a:cubicBezTo>
                    <a:pt x="75" y="21"/>
                    <a:pt x="73" y="19"/>
                    <a:pt x="71" y="18"/>
                  </a:cubicBezTo>
                  <a:cubicBezTo>
                    <a:pt x="73" y="14"/>
                    <a:pt x="74" y="9"/>
                    <a:pt x="74" y="9"/>
                  </a:cubicBezTo>
                  <a:cubicBezTo>
                    <a:pt x="73" y="8"/>
                    <a:pt x="72" y="7"/>
                    <a:pt x="71" y="7"/>
                  </a:cubicBezTo>
                  <a:cubicBezTo>
                    <a:pt x="69" y="6"/>
                    <a:pt x="68" y="5"/>
                    <a:pt x="67" y="5"/>
                  </a:cubicBezTo>
                  <a:cubicBezTo>
                    <a:pt x="60" y="11"/>
                    <a:pt x="60" y="11"/>
                    <a:pt x="60" y="11"/>
                  </a:cubicBezTo>
                  <a:cubicBezTo>
                    <a:pt x="58" y="10"/>
                    <a:pt x="56" y="9"/>
                    <a:pt x="54" y="9"/>
                  </a:cubicBezTo>
                  <a:cubicBezTo>
                    <a:pt x="53" y="5"/>
                    <a:pt x="52" y="0"/>
                    <a:pt x="52" y="0"/>
                  </a:cubicBezTo>
                  <a:cubicBezTo>
                    <a:pt x="51" y="0"/>
                    <a:pt x="49" y="0"/>
                    <a:pt x="48" y="0"/>
                  </a:cubicBezTo>
                  <a:cubicBezTo>
                    <a:pt x="46" y="0"/>
                    <a:pt x="45" y="0"/>
                    <a:pt x="44" y="0"/>
                  </a:cubicBezTo>
                  <a:cubicBezTo>
                    <a:pt x="41" y="9"/>
                    <a:pt x="41" y="9"/>
                    <a:pt x="41" y="9"/>
                  </a:cubicBezTo>
                  <a:cubicBezTo>
                    <a:pt x="40" y="9"/>
                    <a:pt x="39" y="9"/>
                    <a:pt x="38" y="9"/>
                  </a:cubicBezTo>
                  <a:cubicBezTo>
                    <a:pt x="37" y="10"/>
                    <a:pt x="36" y="10"/>
                    <a:pt x="35" y="10"/>
                  </a:cubicBezTo>
                  <a:cubicBezTo>
                    <a:pt x="32" y="7"/>
                    <a:pt x="28" y="4"/>
                    <a:pt x="28" y="4"/>
                  </a:cubicBezTo>
                  <a:cubicBezTo>
                    <a:pt x="27" y="4"/>
                    <a:pt x="26" y="5"/>
                    <a:pt x="25" y="5"/>
                  </a:cubicBezTo>
                  <a:cubicBezTo>
                    <a:pt x="23" y="6"/>
                    <a:pt x="22" y="7"/>
                    <a:pt x="21" y="8"/>
                  </a:cubicBezTo>
                  <a:cubicBezTo>
                    <a:pt x="23" y="16"/>
                    <a:pt x="23" y="16"/>
                    <a:pt x="23" y="16"/>
                  </a:cubicBezTo>
                  <a:cubicBezTo>
                    <a:pt x="21" y="18"/>
                    <a:pt x="20" y="19"/>
                    <a:pt x="18" y="21"/>
                  </a:cubicBezTo>
                  <a:cubicBezTo>
                    <a:pt x="14" y="20"/>
                    <a:pt x="10" y="18"/>
                    <a:pt x="10" y="18"/>
                  </a:cubicBezTo>
                  <a:cubicBezTo>
                    <a:pt x="9" y="20"/>
                    <a:pt x="8" y="21"/>
                    <a:pt x="7" y="22"/>
                  </a:cubicBezTo>
                  <a:cubicBezTo>
                    <a:pt x="7" y="23"/>
                    <a:pt x="6" y="24"/>
                    <a:pt x="5" y="26"/>
                  </a:cubicBezTo>
                  <a:cubicBezTo>
                    <a:pt x="11" y="32"/>
                    <a:pt x="11" y="32"/>
                    <a:pt x="11" y="32"/>
                  </a:cubicBezTo>
                  <a:cubicBezTo>
                    <a:pt x="11" y="34"/>
                    <a:pt x="10" y="36"/>
                    <a:pt x="10" y="38"/>
                  </a:cubicBezTo>
                  <a:cubicBezTo>
                    <a:pt x="6" y="39"/>
                    <a:pt x="1" y="41"/>
                    <a:pt x="1" y="41"/>
                  </a:cubicBezTo>
                  <a:cubicBezTo>
                    <a:pt x="1" y="42"/>
                    <a:pt x="1" y="43"/>
                    <a:pt x="0" y="45"/>
                  </a:cubicBezTo>
                  <a:cubicBezTo>
                    <a:pt x="0" y="46"/>
                    <a:pt x="0" y="48"/>
                    <a:pt x="1" y="49"/>
                  </a:cubicBezTo>
                  <a:cubicBezTo>
                    <a:pt x="9" y="51"/>
                    <a:pt x="9" y="51"/>
                    <a:pt x="9" y="51"/>
                  </a:cubicBezTo>
                  <a:cubicBezTo>
                    <a:pt x="9" y="53"/>
                    <a:pt x="10" y="54"/>
                    <a:pt x="10" y="55"/>
                  </a:cubicBezTo>
                  <a:cubicBezTo>
                    <a:pt x="10" y="56"/>
                    <a:pt x="10" y="57"/>
                    <a:pt x="11" y="58"/>
                  </a:cubicBezTo>
                  <a:cubicBezTo>
                    <a:pt x="8" y="61"/>
                    <a:pt x="4" y="64"/>
                    <a:pt x="4" y="64"/>
                  </a:cubicBezTo>
                  <a:cubicBezTo>
                    <a:pt x="5" y="65"/>
                    <a:pt x="5" y="67"/>
                    <a:pt x="6" y="68"/>
                  </a:cubicBezTo>
                  <a:cubicBezTo>
                    <a:pt x="7" y="69"/>
                    <a:pt x="7" y="70"/>
                    <a:pt x="8" y="71"/>
                  </a:cubicBezTo>
                  <a:cubicBezTo>
                    <a:pt x="17" y="69"/>
                    <a:pt x="17" y="69"/>
                    <a:pt x="17" y="69"/>
                  </a:cubicBezTo>
                  <a:cubicBezTo>
                    <a:pt x="18" y="71"/>
                    <a:pt x="20" y="73"/>
                    <a:pt x="22" y="74"/>
                  </a:cubicBezTo>
                  <a:cubicBezTo>
                    <a:pt x="20" y="78"/>
                    <a:pt x="19" y="83"/>
                    <a:pt x="19" y="83"/>
                  </a:cubicBezTo>
                  <a:cubicBezTo>
                    <a:pt x="20" y="84"/>
                    <a:pt x="21" y="84"/>
                    <a:pt x="22" y="85"/>
                  </a:cubicBezTo>
                  <a:cubicBezTo>
                    <a:pt x="24" y="86"/>
                    <a:pt x="25" y="87"/>
                    <a:pt x="26" y="87"/>
                  </a:cubicBezTo>
                  <a:cubicBezTo>
                    <a:pt x="33" y="81"/>
                    <a:pt x="33" y="81"/>
                    <a:pt x="33" y="81"/>
                  </a:cubicBezTo>
                  <a:cubicBezTo>
                    <a:pt x="35" y="82"/>
                    <a:pt x="37" y="82"/>
                    <a:pt x="39" y="83"/>
                  </a:cubicBezTo>
                  <a:cubicBezTo>
                    <a:pt x="40" y="87"/>
                    <a:pt x="41" y="92"/>
                    <a:pt x="41" y="92"/>
                  </a:cubicBezTo>
                  <a:cubicBezTo>
                    <a:pt x="43" y="92"/>
                    <a:pt x="44" y="92"/>
                    <a:pt x="45" y="92"/>
                  </a:cubicBezTo>
                  <a:cubicBezTo>
                    <a:pt x="47" y="92"/>
                    <a:pt x="48" y="92"/>
                    <a:pt x="50" y="92"/>
                  </a:cubicBezTo>
                  <a:cubicBezTo>
                    <a:pt x="52" y="83"/>
                    <a:pt x="52" y="83"/>
                    <a:pt x="52" y="83"/>
                  </a:cubicBezTo>
                  <a:cubicBezTo>
                    <a:pt x="53" y="83"/>
                    <a:pt x="54" y="83"/>
                    <a:pt x="55" y="83"/>
                  </a:cubicBezTo>
                  <a:cubicBezTo>
                    <a:pt x="56" y="82"/>
                    <a:pt x="57" y="82"/>
                    <a:pt x="59" y="82"/>
                  </a:cubicBezTo>
                  <a:cubicBezTo>
                    <a:pt x="61" y="85"/>
                    <a:pt x="65" y="88"/>
                    <a:pt x="65" y="88"/>
                  </a:cubicBezTo>
                  <a:cubicBezTo>
                    <a:pt x="66" y="88"/>
                    <a:pt x="67" y="87"/>
                    <a:pt x="69" y="86"/>
                  </a:cubicBezTo>
                  <a:cubicBezTo>
                    <a:pt x="70" y="86"/>
                    <a:pt x="71" y="85"/>
                    <a:pt x="72" y="84"/>
                  </a:cubicBezTo>
                  <a:cubicBezTo>
                    <a:pt x="70" y="75"/>
                    <a:pt x="70" y="75"/>
                    <a:pt x="70" y="75"/>
                  </a:cubicBezTo>
                  <a:cubicBezTo>
                    <a:pt x="72" y="74"/>
                    <a:pt x="73" y="73"/>
                    <a:pt x="75" y="71"/>
                  </a:cubicBezTo>
                  <a:cubicBezTo>
                    <a:pt x="79" y="72"/>
                    <a:pt x="83" y="73"/>
                    <a:pt x="83" y="73"/>
                  </a:cubicBezTo>
                  <a:cubicBezTo>
                    <a:pt x="84" y="72"/>
                    <a:pt x="85" y="71"/>
                    <a:pt x="86" y="70"/>
                  </a:cubicBezTo>
                  <a:cubicBezTo>
                    <a:pt x="87" y="69"/>
                    <a:pt x="87" y="68"/>
                    <a:pt x="88" y="66"/>
                  </a:cubicBezTo>
                  <a:cubicBezTo>
                    <a:pt x="82" y="60"/>
                    <a:pt x="82" y="60"/>
                    <a:pt x="82" y="60"/>
                  </a:cubicBezTo>
                  <a:cubicBezTo>
                    <a:pt x="82" y="58"/>
                    <a:pt x="83" y="56"/>
                    <a:pt x="83" y="53"/>
                  </a:cubicBezTo>
                  <a:close/>
                  <a:moveTo>
                    <a:pt x="76" y="47"/>
                  </a:moveTo>
                  <a:cubicBezTo>
                    <a:pt x="75" y="63"/>
                    <a:pt x="62" y="76"/>
                    <a:pt x="46" y="75"/>
                  </a:cubicBezTo>
                  <a:cubicBezTo>
                    <a:pt x="30" y="75"/>
                    <a:pt x="17" y="61"/>
                    <a:pt x="17" y="45"/>
                  </a:cubicBezTo>
                  <a:cubicBezTo>
                    <a:pt x="18" y="29"/>
                    <a:pt x="31" y="16"/>
                    <a:pt x="47" y="17"/>
                  </a:cubicBezTo>
                  <a:cubicBezTo>
                    <a:pt x="63" y="17"/>
                    <a:pt x="76" y="30"/>
                    <a:pt x="76" y="47"/>
                  </a:cubicBezTo>
                  <a:close/>
                  <a:moveTo>
                    <a:pt x="54" y="42"/>
                  </a:moveTo>
                  <a:cubicBezTo>
                    <a:pt x="56" y="46"/>
                    <a:pt x="55" y="51"/>
                    <a:pt x="51" y="53"/>
                  </a:cubicBezTo>
                  <a:cubicBezTo>
                    <a:pt x="46" y="55"/>
                    <a:pt x="41" y="54"/>
                    <a:pt x="39" y="50"/>
                  </a:cubicBezTo>
                  <a:cubicBezTo>
                    <a:pt x="37" y="46"/>
                    <a:pt x="38" y="41"/>
                    <a:pt x="43" y="39"/>
                  </a:cubicBezTo>
                  <a:cubicBezTo>
                    <a:pt x="47" y="36"/>
                    <a:pt x="52" y="38"/>
                    <a:pt x="54" y="42"/>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435"/>
            <p:cNvSpPr>
              <a:spLocks noEditPoints="1"/>
            </p:cNvSpPr>
            <p:nvPr userDrawn="1"/>
          </p:nvSpPr>
          <p:spPr bwMode="auto">
            <a:xfrm>
              <a:off x="5859" y="1995"/>
              <a:ext cx="114" cy="164"/>
            </a:xfrm>
            <a:custGeom>
              <a:avLst/>
              <a:gdLst>
                <a:gd name="T0" fmla="*/ 57 w 67"/>
                <a:gd name="T1" fmla="*/ 0 h 97"/>
                <a:gd name="T2" fmla="*/ 10 w 67"/>
                <a:gd name="T3" fmla="*/ 0 h 97"/>
                <a:gd name="T4" fmla="*/ 0 w 67"/>
                <a:gd name="T5" fmla="*/ 10 h 97"/>
                <a:gd name="T6" fmla="*/ 0 w 67"/>
                <a:gd name="T7" fmla="*/ 87 h 97"/>
                <a:gd name="T8" fmla="*/ 10 w 67"/>
                <a:gd name="T9" fmla="*/ 97 h 97"/>
                <a:gd name="T10" fmla="*/ 57 w 67"/>
                <a:gd name="T11" fmla="*/ 97 h 97"/>
                <a:gd name="T12" fmla="*/ 67 w 67"/>
                <a:gd name="T13" fmla="*/ 87 h 97"/>
                <a:gd name="T14" fmla="*/ 67 w 67"/>
                <a:gd name="T15" fmla="*/ 10 h 97"/>
                <a:gd name="T16" fmla="*/ 57 w 67"/>
                <a:gd name="T17" fmla="*/ 0 h 97"/>
                <a:gd name="T18" fmla="*/ 63 w 67"/>
                <a:gd name="T19" fmla="*/ 87 h 97"/>
                <a:gd name="T20" fmla="*/ 57 w 67"/>
                <a:gd name="T21" fmla="*/ 93 h 97"/>
                <a:gd name="T22" fmla="*/ 10 w 67"/>
                <a:gd name="T23" fmla="*/ 93 h 97"/>
                <a:gd name="T24" fmla="*/ 4 w 67"/>
                <a:gd name="T25" fmla="*/ 87 h 97"/>
                <a:gd name="T26" fmla="*/ 4 w 67"/>
                <a:gd name="T27" fmla="*/ 76 h 97"/>
                <a:gd name="T28" fmla="*/ 63 w 67"/>
                <a:gd name="T29" fmla="*/ 76 h 97"/>
                <a:gd name="T30" fmla="*/ 63 w 67"/>
                <a:gd name="T31" fmla="*/ 87 h 97"/>
                <a:gd name="T32" fmla="*/ 63 w 67"/>
                <a:gd name="T33" fmla="*/ 20 h 97"/>
                <a:gd name="T34" fmla="*/ 4 w 67"/>
                <a:gd name="T35" fmla="*/ 20 h 97"/>
                <a:gd name="T36" fmla="*/ 4 w 67"/>
                <a:gd name="T37" fmla="*/ 10 h 97"/>
                <a:gd name="T38" fmla="*/ 10 w 67"/>
                <a:gd name="T39" fmla="*/ 4 h 97"/>
                <a:gd name="T40" fmla="*/ 57 w 67"/>
                <a:gd name="T41" fmla="*/ 4 h 97"/>
                <a:gd name="T42" fmla="*/ 63 w 67"/>
                <a:gd name="T43" fmla="*/ 10 h 97"/>
                <a:gd name="T44" fmla="*/ 63 w 67"/>
                <a:gd name="T45" fmla="*/ 20 h 97"/>
                <a:gd name="T46" fmla="*/ 29 w 67"/>
                <a:gd name="T47" fmla="*/ 84 h 97"/>
                <a:gd name="T48" fmla="*/ 33 w 67"/>
                <a:gd name="T49" fmla="*/ 80 h 97"/>
                <a:gd name="T50" fmla="*/ 38 w 67"/>
                <a:gd name="T51" fmla="*/ 84 h 97"/>
                <a:gd name="T52" fmla="*/ 33 w 67"/>
                <a:gd name="T53" fmla="*/ 89 h 97"/>
                <a:gd name="T54" fmla="*/ 29 w 67"/>
                <a:gd name="T55" fmla="*/ 84 h 97"/>
                <a:gd name="T56" fmla="*/ 26 w 67"/>
                <a:gd name="T57" fmla="*/ 10 h 97"/>
                <a:gd name="T58" fmla="*/ 41 w 67"/>
                <a:gd name="T59" fmla="*/ 10 h 97"/>
                <a:gd name="T60" fmla="*/ 41 w 67"/>
                <a:gd name="T61" fmla="*/ 14 h 97"/>
                <a:gd name="T62" fmla="*/ 26 w 67"/>
                <a:gd name="T63" fmla="*/ 14 h 97"/>
                <a:gd name="T64" fmla="*/ 26 w 67"/>
                <a:gd name="T65" fmla="*/ 1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97">
                  <a:moveTo>
                    <a:pt x="57" y="0"/>
                  </a:moveTo>
                  <a:cubicBezTo>
                    <a:pt x="10" y="0"/>
                    <a:pt x="10" y="0"/>
                    <a:pt x="10" y="0"/>
                  </a:cubicBezTo>
                  <a:cubicBezTo>
                    <a:pt x="5" y="0"/>
                    <a:pt x="0" y="4"/>
                    <a:pt x="0" y="10"/>
                  </a:cubicBezTo>
                  <a:cubicBezTo>
                    <a:pt x="0" y="87"/>
                    <a:pt x="0" y="87"/>
                    <a:pt x="0" y="87"/>
                  </a:cubicBezTo>
                  <a:cubicBezTo>
                    <a:pt x="0" y="92"/>
                    <a:pt x="5" y="97"/>
                    <a:pt x="10" y="97"/>
                  </a:cubicBezTo>
                  <a:cubicBezTo>
                    <a:pt x="57" y="97"/>
                    <a:pt x="57" y="97"/>
                    <a:pt x="57" y="97"/>
                  </a:cubicBezTo>
                  <a:cubicBezTo>
                    <a:pt x="62" y="97"/>
                    <a:pt x="67" y="92"/>
                    <a:pt x="67" y="87"/>
                  </a:cubicBezTo>
                  <a:cubicBezTo>
                    <a:pt x="67" y="10"/>
                    <a:pt x="67" y="10"/>
                    <a:pt x="67" y="10"/>
                  </a:cubicBezTo>
                  <a:cubicBezTo>
                    <a:pt x="67" y="4"/>
                    <a:pt x="62" y="0"/>
                    <a:pt x="57" y="0"/>
                  </a:cubicBezTo>
                  <a:close/>
                  <a:moveTo>
                    <a:pt x="63" y="87"/>
                  </a:moveTo>
                  <a:cubicBezTo>
                    <a:pt x="63" y="90"/>
                    <a:pt x="60" y="93"/>
                    <a:pt x="57" y="93"/>
                  </a:cubicBezTo>
                  <a:cubicBezTo>
                    <a:pt x="10" y="93"/>
                    <a:pt x="10" y="93"/>
                    <a:pt x="10" y="93"/>
                  </a:cubicBezTo>
                  <a:cubicBezTo>
                    <a:pt x="7" y="93"/>
                    <a:pt x="4" y="90"/>
                    <a:pt x="4" y="87"/>
                  </a:cubicBezTo>
                  <a:cubicBezTo>
                    <a:pt x="4" y="76"/>
                    <a:pt x="4" y="76"/>
                    <a:pt x="4" y="76"/>
                  </a:cubicBezTo>
                  <a:cubicBezTo>
                    <a:pt x="63" y="76"/>
                    <a:pt x="63" y="76"/>
                    <a:pt x="63" y="76"/>
                  </a:cubicBezTo>
                  <a:lnTo>
                    <a:pt x="63" y="87"/>
                  </a:lnTo>
                  <a:close/>
                  <a:moveTo>
                    <a:pt x="63" y="20"/>
                  </a:moveTo>
                  <a:cubicBezTo>
                    <a:pt x="4" y="20"/>
                    <a:pt x="4" y="20"/>
                    <a:pt x="4" y="20"/>
                  </a:cubicBezTo>
                  <a:cubicBezTo>
                    <a:pt x="4" y="10"/>
                    <a:pt x="4" y="10"/>
                    <a:pt x="4" y="10"/>
                  </a:cubicBezTo>
                  <a:cubicBezTo>
                    <a:pt x="4" y="7"/>
                    <a:pt x="7" y="4"/>
                    <a:pt x="10" y="4"/>
                  </a:cubicBezTo>
                  <a:cubicBezTo>
                    <a:pt x="57" y="4"/>
                    <a:pt x="57" y="4"/>
                    <a:pt x="57" y="4"/>
                  </a:cubicBezTo>
                  <a:cubicBezTo>
                    <a:pt x="60" y="4"/>
                    <a:pt x="63" y="7"/>
                    <a:pt x="63" y="10"/>
                  </a:cubicBezTo>
                  <a:lnTo>
                    <a:pt x="63" y="20"/>
                  </a:lnTo>
                  <a:close/>
                  <a:moveTo>
                    <a:pt x="29" y="84"/>
                  </a:moveTo>
                  <a:cubicBezTo>
                    <a:pt x="29" y="82"/>
                    <a:pt x="31" y="80"/>
                    <a:pt x="33" y="80"/>
                  </a:cubicBezTo>
                  <a:cubicBezTo>
                    <a:pt x="36" y="80"/>
                    <a:pt x="38" y="82"/>
                    <a:pt x="38" y="84"/>
                  </a:cubicBezTo>
                  <a:cubicBezTo>
                    <a:pt x="38" y="87"/>
                    <a:pt x="36" y="89"/>
                    <a:pt x="33" y="89"/>
                  </a:cubicBezTo>
                  <a:cubicBezTo>
                    <a:pt x="31" y="89"/>
                    <a:pt x="29" y="87"/>
                    <a:pt x="29" y="84"/>
                  </a:cubicBezTo>
                  <a:close/>
                  <a:moveTo>
                    <a:pt x="26" y="10"/>
                  </a:moveTo>
                  <a:cubicBezTo>
                    <a:pt x="41" y="10"/>
                    <a:pt x="41" y="10"/>
                    <a:pt x="41" y="10"/>
                  </a:cubicBezTo>
                  <a:cubicBezTo>
                    <a:pt x="41" y="14"/>
                    <a:pt x="41" y="14"/>
                    <a:pt x="41" y="14"/>
                  </a:cubicBezTo>
                  <a:cubicBezTo>
                    <a:pt x="26" y="14"/>
                    <a:pt x="26" y="14"/>
                    <a:pt x="26" y="14"/>
                  </a:cubicBezTo>
                  <a:lnTo>
                    <a:pt x="26" y="10"/>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436"/>
            <p:cNvSpPr>
              <a:spLocks noEditPoints="1"/>
            </p:cNvSpPr>
            <p:nvPr userDrawn="1"/>
          </p:nvSpPr>
          <p:spPr bwMode="auto">
            <a:xfrm>
              <a:off x="6062" y="1883"/>
              <a:ext cx="112" cy="164"/>
            </a:xfrm>
            <a:custGeom>
              <a:avLst/>
              <a:gdLst>
                <a:gd name="T0" fmla="*/ 56 w 66"/>
                <a:gd name="T1" fmla="*/ 0 h 97"/>
                <a:gd name="T2" fmla="*/ 10 w 66"/>
                <a:gd name="T3" fmla="*/ 0 h 97"/>
                <a:gd name="T4" fmla="*/ 0 w 66"/>
                <a:gd name="T5" fmla="*/ 10 h 97"/>
                <a:gd name="T6" fmla="*/ 0 w 66"/>
                <a:gd name="T7" fmla="*/ 87 h 97"/>
                <a:gd name="T8" fmla="*/ 10 w 66"/>
                <a:gd name="T9" fmla="*/ 97 h 97"/>
                <a:gd name="T10" fmla="*/ 56 w 66"/>
                <a:gd name="T11" fmla="*/ 97 h 97"/>
                <a:gd name="T12" fmla="*/ 66 w 66"/>
                <a:gd name="T13" fmla="*/ 87 h 97"/>
                <a:gd name="T14" fmla="*/ 66 w 66"/>
                <a:gd name="T15" fmla="*/ 10 h 97"/>
                <a:gd name="T16" fmla="*/ 56 w 66"/>
                <a:gd name="T17" fmla="*/ 0 h 97"/>
                <a:gd name="T18" fmla="*/ 62 w 66"/>
                <a:gd name="T19" fmla="*/ 87 h 97"/>
                <a:gd name="T20" fmla="*/ 56 w 66"/>
                <a:gd name="T21" fmla="*/ 93 h 97"/>
                <a:gd name="T22" fmla="*/ 10 w 66"/>
                <a:gd name="T23" fmla="*/ 93 h 97"/>
                <a:gd name="T24" fmla="*/ 4 w 66"/>
                <a:gd name="T25" fmla="*/ 87 h 97"/>
                <a:gd name="T26" fmla="*/ 4 w 66"/>
                <a:gd name="T27" fmla="*/ 77 h 97"/>
                <a:gd name="T28" fmla="*/ 62 w 66"/>
                <a:gd name="T29" fmla="*/ 77 h 97"/>
                <a:gd name="T30" fmla="*/ 62 w 66"/>
                <a:gd name="T31" fmla="*/ 87 h 97"/>
                <a:gd name="T32" fmla="*/ 62 w 66"/>
                <a:gd name="T33" fmla="*/ 21 h 97"/>
                <a:gd name="T34" fmla="*/ 4 w 66"/>
                <a:gd name="T35" fmla="*/ 21 h 97"/>
                <a:gd name="T36" fmla="*/ 4 w 66"/>
                <a:gd name="T37" fmla="*/ 10 h 97"/>
                <a:gd name="T38" fmla="*/ 10 w 66"/>
                <a:gd name="T39" fmla="*/ 4 h 97"/>
                <a:gd name="T40" fmla="*/ 56 w 66"/>
                <a:gd name="T41" fmla="*/ 4 h 97"/>
                <a:gd name="T42" fmla="*/ 62 w 66"/>
                <a:gd name="T43" fmla="*/ 10 h 97"/>
                <a:gd name="T44" fmla="*/ 62 w 66"/>
                <a:gd name="T45" fmla="*/ 21 h 97"/>
                <a:gd name="T46" fmla="*/ 29 w 66"/>
                <a:gd name="T47" fmla="*/ 85 h 97"/>
                <a:gd name="T48" fmla="*/ 33 w 66"/>
                <a:gd name="T49" fmla="*/ 80 h 97"/>
                <a:gd name="T50" fmla="*/ 37 w 66"/>
                <a:gd name="T51" fmla="*/ 85 h 97"/>
                <a:gd name="T52" fmla="*/ 33 w 66"/>
                <a:gd name="T53" fmla="*/ 89 h 97"/>
                <a:gd name="T54" fmla="*/ 29 w 66"/>
                <a:gd name="T55" fmla="*/ 85 h 97"/>
                <a:gd name="T56" fmla="*/ 26 w 66"/>
                <a:gd name="T57" fmla="*/ 11 h 97"/>
                <a:gd name="T58" fmla="*/ 41 w 66"/>
                <a:gd name="T59" fmla="*/ 11 h 97"/>
                <a:gd name="T60" fmla="*/ 41 w 66"/>
                <a:gd name="T61" fmla="*/ 14 h 97"/>
                <a:gd name="T62" fmla="*/ 26 w 66"/>
                <a:gd name="T63" fmla="*/ 14 h 97"/>
                <a:gd name="T64" fmla="*/ 26 w 66"/>
                <a:gd name="T65" fmla="*/ 1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6" h="97">
                  <a:moveTo>
                    <a:pt x="56" y="0"/>
                  </a:moveTo>
                  <a:cubicBezTo>
                    <a:pt x="10" y="0"/>
                    <a:pt x="10" y="0"/>
                    <a:pt x="10" y="0"/>
                  </a:cubicBezTo>
                  <a:cubicBezTo>
                    <a:pt x="4" y="0"/>
                    <a:pt x="0" y="5"/>
                    <a:pt x="0" y="10"/>
                  </a:cubicBezTo>
                  <a:cubicBezTo>
                    <a:pt x="0" y="87"/>
                    <a:pt x="0" y="87"/>
                    <a:pt x="0" y="87"/>
                  </a:cubicBezTo>
                  <a:cubicBezTo>
                    <a:pt x="0" y="93"/>
                    <a:pt x="4" y="97"/>
                    <a:pt x="10" y="97"/>
                  </a:cubicBezTo>
                  <a:cubicBezTo>
                    <a:pt x="56" y="97"/>
                    <a:pt x="56" y="97"/>
                    <a:pt x="56" y="97"/>
                  </a:cubicBezTo>
                  <a:cubicBezTo>
                    <a:pt x="62" y="97"/>
                    <a:pt x="66" y="93"/>
                    <a:pt x="66" y="87"/>
                  </a:cubicBezTo>
                  <a:cubicBezTo>
                    <a:pt x="66" y="10"/>
                    <a:pt x="66" y="10"/>
                    <a:pt x="66" y="10"/>
                  </a:cubicBezTo>
                  <a:cubicBezTo>
                    <a:pt x="66" y="5"/>
                    <a:pt x="62" y="0"/>
                    <a:pt x="56" y="0"/>
                  </a:cubicBezTo>
                  <a:close/>
                  <a:moveTo>
                    <a:pt x="62" y="87"/>
                  </a:moveTo>
                  <a:cubicBezTo>
                    <a:pt x="62" y="90"/>
                    <a:pt x="60" y="93"/>
                    <a:pt x="56" y="93"/>
                  </a:cubicBezTo>
                  <a:cubicBezTo>
                    <a:pt x="10" y="93"/>
                    <a:pt x="10" y="93"/>
                    <a:pt x="10" y="93"/>
                  </a:cubicBezTo>
                  <a:cubicBezTo>
                    <a:pt x="7" y="93"/>
                    <a:pt x="4" y="90"/>
                    <a:pt x="4" y="87"/>
                  </a:cubicBezTo>
                  <a:cubicBezTo>
                    <a:pt x="4" y="77"/>
                    <a:pt x="4" y="77"/>
                    <a:pt x="4" y="77"/>
                  </a:cubicBezTo>
                  <a:cubicBezTo>
                    <a:pt x="62" y="77"/>
                    <a:pt x="62" y="77"/>
                    <a:pt x="62" y="77"/>
                  </a:cubicBezTo>
                  <a:lnTo>
                    <a:pt x="62" y="87"/>
                  </a:lnTo>
                  <a:close/>
                  <a:moveTo>
                    <a:pt x="62" y="21"/>
                  </a:moveTo>
                  <a:cubicBezTo>
                    <a:pt x="4" y="21"/>
                    <a:pt x="4" y="21"/>
                    <a:pt x="4" y="21"/>
                  </a:cubicBezTo>
                  <a:cubicBezTo>
                    <a:pt x="4" y="10"/>
                    <a:pt x="4" y="10"/>
                    <a:pt x="4" y="10"/>
                  </a:cubicBezTo>
                  <a:cubicBezTo>
                    <a:pt x="4" y="7"/>
                    <a:pt x="7" y="4"/>
                    <a:pt x="10" y="4"/>
                  </a:cubicBezTo>
                  <a:cubicBezTo>
                    <a:pt x="56" y="4"/>
                    <a:pt x="56" y="4"/>
                    <a:pt x="56" y="4"/>
                  </a:cubicBezTo>
                  <a:cubicBezTo>
                    <a:pt x="60" y="4"/>
                    <a:pt x="62" y="7"/>
                    <a:pt x="62" y="10"/>
                  </a:cubicBezTo>
                  <a:lnTo>
                    <a:pt x="62" y="21"/>
                  </a:lnTo>
                  <a:close/>
                  <a:moveTo>
                    <a:pt x="29" y="85"/>
                  </a:moveTo>
                  <a:cubicBezTo>
                    <a:pt x="29" y="82"/>
                    <a:pt x="31" y="80"/>
                    <a:pt x="33" y="80"/>
                  </a:cubicBezTo>
                  <a:cubicBezTo>
                    <a:pt x="36" y="80"/>
                    <a:pt x="37" y="82"/>
                    <a:pt x="37" y="85"/>
                  </a:cubicBezTo>
                  <a:cubicBezTo>
                    <a:pt x="37" y="87"/>
                    <a:pt x="36" y="89"/>
                    <a:pt x="33" y="89"/>
                  </a:cubicBezTo>
                  <a:cubicBezTo>
                    <a:pt x="31" y="89"/>
                    <a:pt x="29" y="87"/>
                    <a:pt x="29" y="85"/>
                  </a:cubicBezTo>
                  <a:close/>
                  <a:moveTo>
                    <a:pt x="26" y="11"/>
                  </a:moveTo>
                  <a:cubicBezTo>
                    <a:pt x="41" y="11"/>
                    <a:pt x="41" y="11"/>
                    <a:pt x="41" y="11"/>
                  </a:cubicBezTo>
                  <a:cubicBezTo>
                    <a:pt x="41" y="14"/>
                    <a:pt x="41" y="14"/>
                    <a:pt x="41" y="14"/>
                  </a:cubicBezTo>
                  <a:cubicBezTo>
                    <a:pt x="26" y="14"/>
                    <a:pt x="26" y="14"/>
                    <a:pt x="26" y="14"/>
                  </a:cubicBezTo>
                  <a:lnTo>
                    <a:pt x="26" y="11"/>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437"/>
            <p:cNvSpPr>
              <a:spLocks noEditPoints="1"/>
            </p:cNvSpPr>
            <p:nvPr userDrawn="1"/>
          </p:nvSpPr>
          <p:spPr bwMode="auto">
            <a:xfrm>
              <a:off x="6268" y="1995"/>
              <a:ext cx="112" cy="164"/>
            </a:xfrm>
            <a:custGeom>
              <a:avLst/>
              <a:gdLst>
                <a:gd name="T0" fmla="*/ 56 w 66"/>
                <a:gd name="T1" fmla="*/ 0 h 97"/>
                <a:gd name="T2" fmla="*/ 10 w 66"/>
                <a:gd name="T3" fmla="*/ 0 h 97"/>
                <a:gd name="T4" fmla="*/ 0 w 66"/>
                <a:gd name="T5" fmla="*/ 10 h 97"/>
                <a:gd name="T6" fmla="*/ 0 w 66"/>
                <a:gd name="T7" fmla="*/ 87 h 97"/>
                <a:gd name="T8" fmla="*/ 10 w 66"/>
                <a:gd name="T9" fmla="*/ 97 h 97"/>
                <a:gd name="T10" fmla="*/ 56 w 66"/>
                <a:gd name="T11" fmla="*/ 97 h 97"/>
                <a:gd name="T12" fmla="*/ 66 w 66"/>
                <a:gd name="T13" fmla="*/ 87 h 97"/>
                <a:gd name="T14" fmla="*/ 66 w 66"/>
                <a:gd name="T15" fmla="*/ 10 h 97"/>
                <a:gd name="T16" fmla="*/ 56 w 66"/>
                <a:gd name="T17" fmla="*/ 0 h 97"/>
                <a:gd name="T18" fmla="*/ 62 w 66"/>
                <a:gd name="T19" fmla="*/ 87 h 97"/>
                <a:gd name="T20" fmla="*/ 56 w 66"/>
                <a:gd name="T21" fmla="*/ 93 h 97"/>
                <a:gd name="T22" fmla="*/ 10 w 66"/>
                <a:gd name="T23" fmla="*/ 93 h 97"/>
                <a:gd name="T24" fmla="*/ 4 w 66"/>
                <a:gd name="T25" fmla="*/ 87 h 97"/>
                <a:gd name="T26" fmla="*/ 4 w 66"/>
                <a:gd name="T27" fmla="*/ 76 h 97"/>
                <a:gd name="T28" fmla="*/ 62 w 66"/>
                <a:gd name="T29" fmla="*/ 76 h 97"/>
                <a:gd name="T30" fmla="*/ 62 w 66"/>
                <a:gd name="T31" fmla="*/ 87 h 97"/>
                <a:gd name="T32" fmla="*/ 62 w 66"/>
                <a:gd name="T33" fmla="*/ 20 h 97"/>
                <a:gd name="T34" fmla="*/ 4 w 66"/>
                <a:gd name="T35" fmla="*/ 20 h 97"/>
                <a:gd name="T36" fmla="*/ 4 w 66"/>
                <a:gd name="T37" fmla="*/ 10 h 97"/>
                <a:gd name="T38" fmla="*/ 10 w 66"/>
                <a:gd name="T39" fmla="*/ 4 h 97"/>
                <a:gd name="T40" fmla="*/ 56 w 66"/>
                <a:gd name="T41" fmla="*/ 4 h 97"/>
                <a:gd name="T42" fmla="*/ 62 w 66"/>
                <a:gd name="T43" fmla="*/ 10 h 97"/>
                <a:gd name="T44" fmla="*/ 62 w 66"/>
                <a:gd name="T45" fmla="*/ 20 h 97"/>
                <a:gd name="T46" fmla="*/ 29 w 66"/>
                <a:gd name="T47" fmla="*/ 84 h 97"/>
                <a:gd name="T48" fmla="*/ 33 w 66"/>
                <a:gd name="T49" fmla="*/ 80 h 97"/>
                <a:gd name="T50" fmla="*/ 37 w 66"/>
                <a:gd name="T51" fmla="*/ 84 h 97"/>
                <a:gd name="T52" fmla="*/ 33 w 66"/>
                <a:gd name="T53" fmla="*/ 89 h 97"/>
                <a:gd name="T54" fmla="*/ 29 w 66"/>
                <a:gd name="T55" fmla="*/ 84 h 97"/>
                <a:gd name="T56" fmla="*/ 25 w 66"/>
                <a:gd name="T57" fmla="*/ 10 h 97"/>
                <a:gd name="T58" fmla="*/ 41 w 66"/>
                <a:gd name="T59" fmla="*/ 10 h 97"/>
                <a:gd name="T60" fmla="*/ 41 w 66"/>
                <a:gd name="T61" fmla="*/ 14 h 97"/>
                <a:gd name="T62" fmla="*/ 25 w 66"/>
                <a:gd name="T63" fmla="*/ 14 h 97"/>
                <a:gd name="T64" fmla="*/ 25 w 66"/>
                <a:gd name="T65" fmla="*/ 1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6" h="97">
                  <a:moveTo>
                    <a:pt x="56" y="0"/>
                  </a:moveTo>
                  <a:cubicBezTo>
                    <a:pt x="10" y="0"/>
                    <a:pt x="10" y="0"/>
                    <a:pt x="10" y="0"/>
                  </a:cubicBezTo>
                  <a:cubicBezTo>
                    <a:pt x="4" y="0"/>
                    <a:pt x="0" y="4"/>
                    <a:pt x="0" y="10"/>
                  </a:cubicBezTo>
                  <a:cubicBezTo>
                    <a:pt x="0" y="87"/>
                    <a:pt x="0" y="87"/>
                    <a:pt x="0" y="87"/>
                  </a:cubicBezTo>
                  <a:cubicBezTo>
                    <a:pt x="0" y="92"/>
                    <a:pt x="4" y="97"/>
                    <a:pt x="10" y="97"/>
                  </a:cubicBezTo>
                  <a:cubicBezTo>
                    <a:pt x="56" y="97"/>
                    <a:pt x="56" y="97"/>
                    <a:pt x="56" y="97"/>
                  </a:cubicBezTo>
                  <a:cubicBezTo>
                    <a:pt x="62" y="97"/>
                    <a:pt x="66" y="92"/>
                    <a:pt x="66" y="87"/>
                  </a:cubicBezTo>
                  <a:cubicBezTo>
                    <a:pt x="66" y="10"/>
                    <a:pt x="66" y="10"/>
                    <a:pt x="66" y="10"/>
                  </a:cubicBezTo>
                  <a:cubicBezTo>
                    <a:pt x="66" y="4"/>
                    <a:pt x="62" y="0"/>
                    <a:pt x="56" y="0"/>
                  </a:cubicBezTo>
                  <a:close/>
                  <a:moveTo>
                    <a:pt x="62" y="87"/>
                  </a:moveTo>
                  <a:cubicBezTo>
                    <a:pt x="62" y="90"/>
                    <a:pt x="60" y="93"/>
                    <a:pt x="56" y="93"/>
                  </a:cubicBezTo>
                  <a:cubicBezTo>
                    <a:pt x="10" y="93"/>
                    <a:pt x="10" y="93"/>
                    <a:pt x="10" y="93"/>
                  </a:cubicBezTo>
                  <a:cubicBezTo>
                    <a:pt x="7" y="93"/>
                    <a:pt x="4" y="90"/>
                    <a:pt x="4" y="87"/>
                  </a:cubicBezTo>
                  <a:cubicBezTo>
                    <a:pt x="4" y="76"/>
                    <a:pt x="4" y="76"/>
                    <a:pt x="4" y="76"/>
                  </a:cubicBezTo>
                  <a:cubicBezTo>
                    <a:pt x="62" y="76"/>
                    <a:pt x="62" y="76"/>
                    <a:pt x="62" y="76"/>
                  </a:cubicBezTo>
                  <a:lnTo>
                    <a:pt x="62" y="87"/>
                  </a:lnTo>
                  <a:close/>
                  <a:moveTo>
                    <a:pt x="62" y="20"/>
                  </a:moveTo>
                  <a:cubicBezTo>
                    <a:pt x="4" y="20"/>
                    <a:pt x="4" y="20"/>
                    <a:pt x="4" y="20"/>
                  </a:cubicBezTo>
                  <a:cubicBezTo>
                    <a:pt x="4" y="10"/>
                    <a:pt x="4" y="10"/>
                    <a:pt x="4" y="10"/>
                  </a:cubicBezTo>
                  <a:cubicBezTo>
                    <a:pt x="4" y="7"/>
                    <a:pt x="7" y="4"/>
                    <a:pt x="10" y="4"/>
                  </a:cubicBezTo>
                  <a:cubicBezTo>
                    <a:pt x="56" y="4"/>
                    <a:pt x="56" y="4"/>
                    <a:pt x="56" y="4"/>
                  </a:cubicBezTo>
                  <a:cubicBezTo>
                    <a:pt x="60" y="4"/>
                    <a:pt x="62" y="7"/>
                    <a:pt x="62" y="10"/>
                  </a:cubicBezTo>
                  <a:lnTo>
                    <a:pt x="62" y="20"/>
                  </a:lnTo>
                  <a:close/>
                  <a:moveTo>
                    <a:pt x="29" y="84"/>
                  </a:moveTo>
                  <a:cubicBezTo>
                    <a:pt x="29" y="82"/>
                    <a:pt x="31" y="80"/>
                    <a:pt x="33" y="80"/>
                  </a:cubicBezTo>
                  <a:cubicBezTo>
                    <a:pt x="36" y="80"/>
                    <a:pt x="37" y="82"/>
                    <a:pt x="37" y="84"/>
                  </a:cubicBezTo>
                  <a:cubicBezTo>
                    <a:pt x="37" y="87"/>
                    <a:pt x="36" y="89"/>
                    <a:pt x="33" y="89"/>
                  </a:cubicBezTo>
                  <a:cubicBezTo>
                    <a:pt x="31" y="89"/>
                    <a:pt x="29" y="87"/>
                    <a:pt x="29" y="84"/>
                  </a:cubicBezTo>
                  <a:close/>
                  <a:moveTo>
                    <a:pt x="25" y="10"/>
                  </a:moveTo>
                  <a:cubicBezTo>
                    <a:pt x="41" y="10"/>
                    <a:pt x="41" y="10"/>
                    <a:pt x="41" y="10"/>
                  </a:cubicBezTo>
                  <a:cubicBezTo>
                    <a:pt x="41" y="14"/>
                    <a:pt x="41" y="14"/>
                    <a:pt x="41" y="14"/>
                  </a:cubicBezTo>
                  <a:cubicBezTo>
                    <a:pt x="25" y="14"/>
                    <a:pt x="25" y="14"/>
                    <a:pt x="25" y="14"/>
                  </a:cubicBezTo>
                  <a:lnTo>
                    <a:pt x="25" y="10"/>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438"/>
            <p:cNvSpPr>
              <a:spLocks noEditPoints="1"/>
            </p:cNvSpPr>
            <p:nvPr userDrawn="1"/>
          </p:nvSpPr>
          <p:spPr bwMode="auto">
            <a:xfrm>
              <a:off x="1207" y="487"/>
              <a:ext cx="157" cy="96"/>
            </a:xfrm>
            <a:custGeom>
              <a:avLst/>
              <a:gdLst>
                <a:gd name="T0" fmla="*/ 157 w 157"/>
                <a:gd name="T1" fmla="*/ 96 h 96"/>
                <a:gd name="T2" fmla="*/ 0 w 157"/>
                <a:gd name="T3" fmla="*/ 96 h 96"/>
                <a:gd name="T4" fmla="*/ 0 w 157"/>
                <a:gd name="T5" fmla="*/ 0 h 96"/>
                <a:gd name="T6" fmla="*/ 157 w 157"/>
                <a:gd name="T7" fmla="*/ 0 h 96"/>
                <a:gd name="T8" fmla="*/ 157 w 157"/>
                <a:gd name="T9" fmla="*/ 96 h 96"/>
                <a:gd name="T10" fmla="*/ 8 w 157"/>
                <a:gd name="T11" fmla="*/ 88 h 96"/>
                <a:gd name="T12" fmla="*/ 147 w 157"/>
                <a:gd name="T13" fmla="*/ 88 h 96"/>
                <a:gd name="T14" fmla="*/ 147 w 157"/>
                <a:gd name="T15" fmla="*/ 8 h 96"/>
                <a:gd name="T16" fmla="*/ 8 w 157"/>
                <a:gd name="T17" fmla="*/ 8 h 96"/>
                <a:gd name="T18" fmla="*/ 8 w 157"/>
                <a:gd name="T19" fmla="*/ 8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7" h="96">
                  <a:moveTo>
                    <a:pt x="157" y="96"/>
                  </a:moveTo>
                  <a:lnTo>
                    <a:pt x="0" y="96"/>
                  </a:lnTo>
                  <a:lnTo>
                    <a:pt x="0" y="0"/>
                  </a:lnTo>
                  <a:lnTo>
                    <a:pt x="157" y="0"/>
                  </a:lnTo>
                  <a:lnTo>
                    <a:pt x="157" y="96"/>
                  </a:lnTo>
                  <a:close/>
                  <a:moveTo>
                    <a:pt x="8" y="88"/>
                  </a:moveTo>
                  <a:lnTo>
                    <a:pt x="147" y="88"/>
                  </a:lnTo>
                  <a:lnTo>
                    <a:pt x="147" y="8"/>
                  </a:lnTo>
                  <a:lnTo>
                    <a:pt x="8" y="8"/>
                  </a:lnTo>
                  <a:lnTo>
                    <a:pt x="8" y="88"/>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439"/>
            <p:cNvSpPr>
              <a:spLocks/>
            </p:cNvSpPr>
            <p:nvPr userDrawn="1"/>
          </p:nvSpPr>
          <p:spPr bwMode="auto">
            <a:xfrm>
              <a:off x="1225" y="506"/>
              <a:ext cx="152" cy="91"/>
            </a:xfrm>
            <a:custGeom>
              <a:avLst/>
              <a:gdLst>
                <a:gd name="T0" fmla="*/ 152 w 152"/>
                <a:gd name="T1" fmla="*/ 91 h 91"/>
                <a:gd name="T2" fmla="*/ 0 w 152"/>
                <a:gd name="T3" fmla="*/ 91 h 91"/>
                <a:gd name="T4" fmla="*/ 0 w 152"/>
                <a:gd name="T5" fmla="*/ 82 h 91"/>
                <a:gd name="T6" fmla="*/ 144 w 152"/>
                <a:gd name="T7" fmla="*/ 82 h 91"/>
                <a:gd name="T8" fmla="*/ 144 w 152"/>
                <a:gd name="T9" fmla="*/ 0 h 91"/>
                <a:gd name="T10" fmla="*/ 152 w 152"/>
                <a:gd name="T11" fmla="*/ 0 h 91"/>
                <a:gd name="T12" fmla="*/ 152 w 152"/>
                <a:gd name="T13" fmla="*/ 91 h 91"/>
              </a:gdLst>
              <a:ahLst/>
              <a:cxnLst>
                <a:cxn ang="0">
                  <a:pos x="T0" y="T1"/>
                </a:cxn>
                <a:cxn ang="0">
                  <a:pos x="T2" y="T3"/>
                </a:cxn>
                <a:cxn ang="0">
                  <a:pos x="T4" y="T5"/>
                </a:cxn>
                <a:cxn ang="0">
                  <a:pos x="T6" y="T7"/>
                </a:cxn>
                <a:cxn ang="0">
                  <a:pos x="T8" y="T9"/>
                </a:cxn>
                <a:cxn ang="0">
                  <a:pos x="T10" y="T11"/>
                </a:cxn>
                <a:cxn ang="0">
                  <a:pos x="T12" y="T13"/>
                </a:cxn>
              </a:cxnLst>
              <a:rect l="0" t="0" r="r" b="b"/>
              <a:pathLst>
                <a:path w="152" h="91">
                  <a:moveTo>
                    <a:pt x="152" y="91"/>
                  </a:moveTo>
                  <a:lnTo>
                    <a:pt x="0" y="91"/>
                  </a:lnTo>
                  <a:lnTo>
                    <a:pt x="0" y="82"/>
                  </a:lnTo>
                  <a:lnTo>
                    <a:pt x="144" y="82"/>
                  </a:lnTo>
                  <a:lnTo>
                    <a:pt x="144" y="0"/>
                  </a:lnTo>
                  <a:lnTo>
                    <a:pt x="152" y="0"/>
                  </a:lnTo>
                  <a:lnTo>
                    <a:pt x="152" y="91"/>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440"/>
            <p:cNvSpPr>
              <a:spLocks/>
            </p:cNvSpPr>
            <p:nvPr userDrawn="1"/>
          </p:nvSpPr>
          <p:spPr bwMode="auto">
            <a:xfrm>
              <a:off x="1239" y="519"/>
              <a:ext cx="152" cy="93"/>
            </a:xfrm>
            <a:custGeom>
              <a:avLst/>
              <a:gdLst>
                <a:gd name="T0" fmla="*/ 152 w 152"/>
                <a:gd name="T1" fmla="*/ 93 h 93"/>
                <a:gd name="T2" fmla="*/ 0 w 152"/>
                <a:gd name="T3" fmla="*/ 93 h 93"/>
                <a:gd name="T4" fmla="*/ 0 w 152"/>
                <a:gd name="T5" fmla="*/ 85 h 93"/>
                <a:gd name="T6" fmla="*/ 143 w 152"/>
                <a:gd name="T7" fmla="*/ 85 h 93"/>
                <a:gd name="T8" fmla="*/ 143 w 152"/>
                <a:gd name="T9" fmla="*/ 0 h 93"/>
                <a:gd name="T10" fmla="*/ 152 w 152"/>
                <a:gd name="T11" fmla="*/ 0 h 93"/>
                <a:gd name="T12" fmla="*/ 152 w 152"/>
                <a:gd name="T13" fmla="*/ 93 h 93"/>
              </a:gdLst>
              <a:ahLst/>
              <a:cxnLst>
                <a:cxn ang="0">
                  <a:pos x="T0" y="T1"/>
                </a:cxn>
                <a:cxn ang="0">
                  <a:pos x="T2" y="T3"/>
                </a:cxn>
                <a:cxn ang="0">
                  <a:pos x="T4" y="T5"/>
                </a:cxn>
                <a:cxn ang="0">
                  <a:pos x="T6" y="T7"/>
                </a:cxn>
                <a:cxn ang="0">
                  <a:pos x="T8" y="T9"/>
                </a:cxn>
                <a:cxn ang="0">
                  <a:pos x="T10" y="T11"/>
                </a:cxn>
                <a:cxn ang="0">
                  <a:pos x="T12" y="T13"/>
                </a:cxn>
              </a:cxnLst>
              <a:rect l="0" t="0" r="r" b="b"/>
              <a:pathLst>
                <a:path w="152" h="93">
                  <a:moveTo>
                    <a:pt x="152" y="93"/>
                  </a:moveTo>
                  <a:lnTo>
                    <a:pt x="0" y="93"/>
                  </a:lnTo>
                  <a:lnTo>
                    <a:pt x="0" y="85"/>
                  </a:lnTo>
                  <a:lnTo>
                    <a:pt x="143" y="85"/>
                  </a:lnTo>
                  <a:lnTo>
                    <a:pt x="143" y="0"/>
                  </a:lnTo>
                  <a:lnTo>
                    <a:pt x="152" y="0"/>
                  </a:lnTo>
                  <a:lnTo>
                    <a:pt x="152" y="93"/>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441"/>
            <p:cNvSpPr>
              <a:spLocks/>
            </p:cNvSpPr>
            <p:nvPr userDrawn="1"/>
          </p:nvSpPr>
          <p:spPr bwMode="auto">
            <a:xfrm>
              <a:off x="1273" y="509"/>
              <a:ext cx="28" cy="54"/>
            </a:xfrm>
            <a:custGeom>
              <a:avLst/>
              <a:gdLst>
                <a:gd name="T0" fmla="*/ 17 w 17"/>
                <a:gd name="T1" fmla="*/ 21 h 32"/>
                <a:gd name="T2" fmla="*/ 16 w 17"/>
                <a:gd name="T3" fmla="*/ 18 h 32"/>
                <a:gd name="T4" fmla="*/ 15 w 17"/>
                <a:gd name="T5" fmla="*/ 16 h 32"/>
                <a:gd name="T6" fmla="*/ 13 w 17"/>
                <a:gd name="T7" fmla="*/ 15 h 32"/>
                <a:gd name="T8" fmla="*/ 10 w 17"/>
                <a:gd name="T9" fmla="*/ 13 h 32"/>
                <a:gd name="T10" fmla="*/ 8 w 17"/>
                <a:gd name="T11" fmla="*/ 13 h 32"/>
                <a:gd name="T12" fmla="*/ 7 w 17"/>
                <a:gd name="T13" fmla="*/ 12 h 32"/>
                <a:gd name="T14" fmla="*/ 6 w 17"/>
                <a:gd name="T15" fmla="*/ 11 h 32"/>
                <a:gd name="T16" fmla="*/ 6 w 17"/>
                <a:gd name="T17" fmla="*/ 10 h 32"/>
                <a:gd name="T18" fmla="*/ 7 w 17"/>
                <a:gd name="T19" fmla="*/ 9 h 32"/>
                <a:gd name="T20" fmla="*/ 9 w 17"/>
                <a:gd name="T21" fmla="*/ 8 h 32"/>
                <a:gd name="T22" fmla="*/ 12 w 17"/>
                <a:gd name="T23" fmla="*/ 9 h 32"/>
                <a:gd name="T24" fmla="*/ 15 w 17"/>
                <a:gd name="T25" fmla="*/ 10 h 32"/>
                <a:gd name="T26" fmla="*/ 16 w 17"/>
                <a:gd name="T27" fmla="*/ 5 h 32"/>
                <a:gd name="T28" fmla="*/ 14 w 17"/>
                <a:gd name="T29" fmla="*/ 5 h 32"/>
                <a:gd name="T30" fmla="*/ 11 w 17"/>
                <a:gd name="T31" fmla="*/ 4 h 32"/>
                <a:gd name="T32" fmla="*/ 11 w 17"/>
                <a:gd name="T33" fmla="*/ 0 h 32"/>
                <a:gd name="T34" fmla="*/ 6 w 17"/>
                <a:gd name="T35" fmla="*/ 0 h 32"/>
                <a:gd name="T36" fmla="*/ 6 w 17"/>
                <a:gd name="T37" fmla="*/ 4 h 32"/>
                <a:gd name="T38" fmla="*/ 4 w 17"/>
                <a:gd name="T39" fmla="*/ 5 h 32"/>
                <a:gd name="T40" fmla="*/ 2 w 17"/>
                <a:gd name="T41" fmla="*/ 7 h 32"/>
                <a:gd name="T42" fmla="*/ 1 w 17"/>
                <a:gd name="T43" fmla="*/ 9 h 32"/>
                <a:gd name="T44" fmla="*/ 1 w 17"/>
                <a:gd name="T45" fmla="*/ 11 h 32"/>
                <a:gd name="T46" fmla="*/ 1 w 17"/>
                <a:gd name="T47" fmla="*/ 13 h 32"/>
                <a:gd name="T48" fmla="*/ 3 w 17"/>
                <a:gd name="T49" fmla="*/ 15 h 32"/>
                <a:gd name="T50" fmla="*/ 5 w 17"/>
                <a:gd name="T51" fmla="*/ 16 h 32"/>
                <a:gd name="T52" fmla="*/ 7 w 17"/>
                <a:gd name="T53" fmla="*/ 17 h 32"/>
                <a:gd name="T54" fmla="*/ 9 w 17"/>
                <a:gd name="T55" fmla="*/ 18 h 32"/>
                <a:gd name="T56" fmla="*/ 10 w 17"/>
                <a:gd name="T57" fmla="*/ 19 h 32"/>
                <a:gd name="T58" fmla="*/ 11 w 17"/>
                <a:gd name="T59" fmla="*/ 20 h 32"/>
                <a:gd name="T60" fmla="*/ 12 w 17"/>
                <a:gd name="T61" fmla="*/ 21 h 32"/>
                <a:gd name="T62" fmla="*/ 11 w 17"/>
                <a:gd name="T63" fmla="*/ 23 h 32"/>
                <a:gd name="T64" fmla="*/ 8 w 17"/>
                <a:gd name="T65" fmla="*/ 23 h 32"/>
                <a:gd name="T66" fmla="*/ 4 w 17"/>
                <a:gd name="T67" fmla="*/ 23 h 32"/>
                <a:gd name="T68" fmla="*/ 1 w 17"/>
                <a:gd name="T69" fmla="*/ 22 h 32"/>
                <a:gd name="T70" fmla="*/ 0 w 17"/>
                <a:gd name="T71" fmla="*/ 26 h 32"/>
                <a:gd name="T72" fmla="*/ 2 w 17"/>
                <a:gd name="T73" fmla="*/ 27 h 32"/>
                <a:gd name="T74" fmla="*/ 6 w 17"/>
                <a:gd name="T75" fmla="*/ 27 h 32"/>
                <a:gd name="T76" fmla="*/ 6 w 17"/>
                <a:gd name="T77" fmla="*/ 32 h 32"/>
                <a:gd name="T78" fmla="*/ 11 w 17"/>
                <a:gd name="T79" fmla="*/ 32 h 32"/>
                <a:gd name="T80" fmla="*/ 11 w 17"/>
                <a:gd name="T81" fmla="*/ 27 h 32"/>
                <a:gd name="T82" fmla="*/ 14 w 17"/>
                <a:gd name="T83" fmla="*/ 26 h 32"/>
                <a:gd name="T84" fmla="*/ 16 w 17"/>
                <a:gd name="T85" fmla="*/ 25 h 32"/>
                <a:gd name="T86" fmla="*/ 17 w 17"/>
                <a:gd name="T87" fmla="*/ 23 h 32"/>
                <a:gd name="T88" fmla="*/ 17 w 17"/>
                <a:gd name="T89" fmla="*/ 2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7" h="32">
                  <a:moveTo>
                    <a:pt x="17" y="21"/>
                  </a:moveTo>
                  <a:cubicBezTo>
                    <a:pt x="17" y="20"/>
                    <a:pt x="17" y="19"/>
                    <a:pt x="16" y="18"/>
                  </a:cubicBezTo>
                  <a:cubicBezTo>
                    <a:pt x="16" y="17"/>
                    <a:pt x="16" y="17"/>
                    <a:pt x="15" y="16"/>
                  </a:cubicBezTo>
                  <a:cubicBezTo>
                    <a:pt x="14" y="16"/>
                    <a:pt x="14" y="15"/>
                    <a:pt x="13" y="15"/>
                  </a:cubicBezTo>
                  <a:cubicBezTo>
                    <a:pt x="12" y="14"/>
                    <a:pt x="11" y="14"/>
                    <a:pt x="10" y="13"/>
                  </a:cubicBezTo>
                  <a:cubicBezTo>
                    <a:pt x="9" y="13"/>
                    <a:pt x="9" y="13"/>
                    <a:pt x="8" y="13"/>
                  </a:cubicBezTo>
                  <a:cubicBezTo>
                    <a:pt x="8" y="13"/>
                    <a:pt x="7" y="12"/>
                    <a:pt x="7" y="12"/>
                  </a:cubicBezTo>
                  <a:cubicBezTo>
                    <a:pt x="7" y="12"/>
                    <a:pt x="6" y="12"/>
                    <a:pt x="6" y="11"/>
                  </a:cubicBezTo>
                  <a:cubicBezTo>
                    <a:pt x="6" y="11"/>
                    <a:pt x="6" y="11"/>
                    <a:pt x="6" y="10"/>
                  </a:cubicBezTo>
                  <a:cubicBezTo>
                    <a:pt x="6" y="10"/>
                    <a:pt x="6" y="9"/>
                    <a:pt x="7" y="9"/>
                  </a:cubicBezTo>
                  <a:cubicBezTo>
                    <a:pt x="7" y="9"/>
                    <a:pt x="8" y="8"/>
                    <a:pt x="9" y="8"/>
                  </a:cubicBezTo>
                  <a:cubicBezTo>
                    <a:pt x="10" y="8"/>
                    <a:pt x="11" y="8"/>
                    <a:pt x="12" y="9"/>
                  </a:cubicBezTo>
                  <a:cubicBezTo>
                    <a:pt x="13" y="9"/>
                    <a:pt x="14" y="9"/>
                    <a:pt x="15" y="10"/>
                  </a:cubicBezTo>
                  <a:cubicBezTo>
                    <a:pt x="16" y="5"/>
                    <a:pt x="16" y="5"/>
                    <a:pt x="16" y="5"/>
                  </a:cubicBezTo>
                  <a:cubicBezTo>
                    <a:pt x="16" y="5"/>
                    <a:pt x="15" y="5"/>
                    <a:pt x="14" y="5"/>
                  </a:cubicBezTo>
                  <a:cubicBezTo>
                    <a:pt x="13" y="4"/>
                    <a:pt x="12" y="4"/>
                    <a:pt x="11" y="4"/>
                  </a:cubicBezTo>
                  <a:cubicBezTo>
                    <a:pt x="11" y="0"/>
                    <a:pt x="11" y="0"/>
                    <a:pt x="11" y="0"/>
                  </a:cubicBezTo>
                  <a:cubicBezTo>
                    <a:pt x="6" y="0"/>
                    <a:pt x="6" y="0"/>
                    <a:pt x="6" y="0"/>
                  </a:cubicBezTo>
                  <a:cubicBezTo>
                    <a:pt x="6" y="4"/>
                    <a:pt x="6" y="4"/>
                    <a:pt x="6" y="4"/>
                  </a:cubicBezTo>
                  <a:cubicBezTo>
                    <a:pt x="5" y="4"/>
                    <a:pt x="4" y="5"/>
                    <a:pt x="4" y="5"/>
                  </a:cubicBezTo>
                  <a:cubicBezTo>
                    <a:pt x="3" y="6"/>
                    <a:pt x="2" y="6"/>
                    <a:pt x="2" y="7"/>
                  </a:cubicBezTo>
                  <a:cubicBezTo>
                    <a:pt x="1" y="7"/>
                    <a:pt x="1" y="8"/>
                    <a:pt x="1" y="9"/>
                  </a:cubicBezTo>
                  <a:cubicBezTo>
                    <a:pt x="1" y="9"/>
                    <a:pt x="1" y="10"/>
                    <a:pt x="1" y="11"/>
                  </a:cubicBezTo>
                  <a:cubicBezTo>
                    <a:pt x="1" y="12"/>
                    <a:pt x="1" y="13"/>
                    <a:pt x="1" y="13"/>
                  </a:cubicBezTo>
                  <a:cubicBezTo>
                    <a:pt x="1" y="14"/>
                    <a:pt x="2" y="15"/>
                    <a:pt x="3" y="15"/>
                  </a:cubicBezTo>
                  <a:cubicBezTo>
                    <a:pt x="3" y="16"/>
                    <a:pt x="4" y="16"/>
                    <a:pt x="5" y="16"/>
                  </a:cubicBezTo>
                  <a:cubicBezTo>
                    <a:pt x="5" y="17"/>
                    <a:pt x="6" y="17"/>
                    <a:pt x="7" y="17"/>
                  </a:cubicBezTo>
                  <a:cubicBezTo>
                    <a:pt x="8" y="18"/>
                    <a:pt x="8" y="18"/>
                    <a:pt x="9" y="18"/>
                  </a:cubicBezTo>
                  <a:cubicBezTo>
                    <a:pt x="9" y="18"/>
                    <a:pt x="10" y="19"/>
                    <a:pt x="10" y="19"/>
                  </a:cubicBezTo>
                  <a:cubicBezTo>
                    <a:pt x="11" y="19"/>
                    <a:pt x="11" y="20"/>
                    <a:pt x="11" y="20"/>
                  </a:cubicBezTo>
                  <a:cubicBezTo>
                    <a:pt x="12" y="20"/>
                    <a:pt x="12" y="21"/>
                    <a:pt x="12" y="21"/>
                  </a:cubicBezTo>
                  <a:cubicBezTo>
                    <a:pt x="12" y="22"/>
                    <a:pt x="11" y="22"/>
                    <a:pt x="11" y="23"/>
                  </a:cubicBezTo>
                  <a:cubicBezTo>
                    <a:pt x="10" y="23"/>
                    <a:pt x="9" y="23"/>
                    <a:pt x="8" y="23"/>
                  </a:cubicBezTo>
                  <a:cubicBezTo>
                    <a:pt x="7" y="23"/>
                    <a:pt x="5" y="23"/>
                    <a:pt x="4" y="23"/>
                  </a:cubicBezTo>
                  <a:cubicBezTo>
                    <a:pt x="3" y="22"/>
                    <a:pt x="2" y="22"/>
                    <a:pt x="1" y="22"/>
                  </a:cubicBezTo>
                  <a:cubicBezTo>
                    <a:pt x="0" y="26"/>
                    <a:pt x="0" y="26"/>
                    <a:pt x="0" y="26"/>
                  </a:cubicBezTo>
                  <a:cubicBezTo>
                    <a:pt x="0" y="26"/>
                    <a:pt x="1" y="26"/>
                    <a:pt x="2" y="27"/>
                  </a:cubicBezTo>
                  <a:cubicBezTo>
                    <a:pt x="3" y="27"/>
                    <a:pt x="5" y="27"/>
                    <a:pt x="6" y="27"/>
                  </a:cubicBezTo>
                  <a:cubicBezTo>
                    <a:pt x="6" y="32"/>
                    <a:pt x="6" y="32"/>
                    <a:pt x="6" y="32"/>
                  </a:cubicBezTo>
                  <a:cubicBezTo>
                    <a:pt x="11" y="32"/>
                    <a:pt x="11" y="32"/>
                    <a:pt x="11" y="32"/>
                  </a:cubicBezTo>
                  <a:cubicBezTo>
                    <a:pt x="11" y="27"/>
                    <a:pt x="11" y="27"/>
                    <a:pt x="11" y="27"/>
                  </a:cubicBezTo>
                  <a:cubicBezTo>
                    <a:pt x="12" y="27"/>
                    <a:pt x="13" y="27"/>
                    <a:pt x="14" y="26"/>
                  </a:cubicBezTo>
                  <a:cubicBezTo>
                    <a:pt x="15" y="26"/>
                    <a:pt x="15" y="25"/>
                    <a:pt x="16" y="25"/>
                  </a:cubicBezTo>
                  <a:cubicBezTo>
                    <a:pt x="16" y="24"/>
                    <a:pt x="16" y="24"/>
                    <a:pt x="17" y="23"/>
                  </a:cubicBezTo>
                  <a:cubicBezTo>
                    <a:pt x="17" y="22"/>
                    <a:pt x="17" y="22"/>
                    <a:pt x="17" y="21"/>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442"/>
            <p:cNvSpPr>
              <a:spLocks noEditPoints="1"/>
            </p:cNvSpPr>
            <p:nvPr userDrawn="1"/>
          </p:nvSpPr>
          <p:spPr bwMode="auto">
            <a:xfrm>
              <a:off x="773" y="1001"/>
              <a:ext cx="169" cy="169"/>
            </a:xfrm>
            <a:custGeom>
              <a:avLst/>
              <a:gdLst>
                <a:gd name="T0" fmla="*/ 0 w 100"/>
                <a:gd name="T1" fmla="*/ 0 h 100"/>
                <a:gd name="T2" fmla="*/ 0 w 100"/>
                <a:gd name="T3" fmla="*/ 100 h 100"/>
                <a:gd name="T4" fmla="*/ 100 w 100"/>
                <a:gd name="T5" fmla="*/ 100 h 100"/>
                <a:gd name="T6" fmla="*/ 100 w 100"/>
                <a:gd name="T7" fmla="*/ 0 h 100"/>
                <a:gd name="T8" fmla="*/ 0 w 100"/>
                <a:gd name="T9" fmla="*/ 0 h 100"/>
                <a:gd name="T10" fmla="*/ 96 w 100"/>
                <a:gd name="T11" fmla="*/ 4 h 100"/>
                <a:gd name="T12" fmla="*/ 96 w 100"/>
                <a:gd name="T13" fmla="*/ 32 h 100"/>
                <a:gd name="T14" fmla="*/ 4 w 100"/>
                <a:gd name="T15" fmla="*/ 32 h 100"/>
                <a:gd name="T16" fmla="*/ 4 w 100"/>
                <a:gd name="T17" fmla="*/ 4 h 100"/>
                <a:gd name="T18" fmla="*/ 96 w 100"/>
                <a:gd name="T19" fmla="*/ 4 h 100"/>
                <a:gd name="T20" fmla="*/ 96 w 100"/>
                <a:gd name="T21" fmla="*/ 36 h 100"/>
                <a:gd name="T22" fmla="*/ 96 w 100"/>
                <a:gd name="T23" fmla="*/ 64 h 100"/>
                <a:gd name="T24" fmla="*/ 4 w 100"/>
                <a:gd name="T25" fmla="*/ 64 h 100"/>
                <a:gd name="T26" fmla="*/ 4 w 100"/>
                <a:gd name="T27" fmla="*/ 36 h 100"/>
                <a:gd name="T28" fmla="*/ 96 w 100"/>
                <a:gd name="T29" fmla="*/ 36 h 100"/>
                <a:gd name="T30" fmla="*/ 4 w 100"/>
                <a:gd name="T31" fmla="*/ 96 h 100"/>
                <a:gd name="T32" fmla="*/ 4 w 100"/>
                <a:gd name="T33" fmla="*/ 68 h 100"/>
                <a:gd name="T34" fmla="*/ 96 w 100"/>
                <a:gd name="T35" fmla="*/ 68 h 100"/>
                <a:gd name="T36" fmla="*/ 96 w 100"/>
                <a:gd name="T37" fmla="*/ 96 h 100"/>
                <a:gd name="T38" fmla="*/ 4 w 100"/>
                <a:gd name="T39" fmla="*/ 96 h 100"/>
                <a:gd name="T40" fmla="*/ 52 w 100"/>
                <a:gd name="T41" fmla="*/ 20 h 100"/>
                <a:gd name="T42" fmla="*/ 15 w 100"/>
                <a:gd name="T43" fmla="*/ 20 h 100"/>
                <a:gd name="T44" fmla="*/ 15 w 100"/>
                <a:gd name="T45" fmla="*/ 16 h 100"/>
                <a:gd name="T46" fmla="*/ 52 w 100"/>
                <a:gd name="T47" fmla="*/ 16 h 100"/>
                <a:gd name="T48" fmla="*/ 52 w 100"/>
                <a:gd name="T49" fmla="*/ 20 h 100"/>
                <a:gd name="T50" fmla="*/ 82 w 100"/>
                <a:gd name="T51" fmla="*/ 18 h 100"/>
                <a:gd name="T52" fmla="*/ 85 w 100"/>
                <a:gd name="T53" fmla="*/ 15 h 100"/>
                <a:gd name="T54" fmla="*/ 89 w 100"/>
                <a:gd name="T55" fmla="*/ 18 h 100"/>
                <a:gd name="T56" fmla="*/ 85 w 100"/>
                <a:gd name="T57" fmla="*/ 22 h 100"/>
                <a:gd name="T58" fmla="*/ 82 w 100"/>
                <a:gd name="T59" fmla="*/ 18 h 100"/>
                <a:gd name="T60" fmla="*/ 15 w 100"/>
                <a:gd name="T61" fmla="*/ 52 h 100"/>
                <a:gd name="T62" fmla="*/ 15 w 100"/>
                <a:gd name="T63" fmla="*/ 48 h 100"/>
                <a:gd name="T64" fmla="*/ 52 w 100"/>
                <a:gd name="T65" fmla="*/ 48 h 100"/>
                <a:gd name="T66" fmla="*/ 52 w 100"/>
                <a:gd name="T67" fmla="*/ 52 h 100"/>
                <a:gd name="T68" fmla="*/ 15 w 100"/>
                <a:gd name="T69" fmla="*/ 52 h 100"/>
                <a:gd name="T70" fmla="*/ 82 w 100"/>
                <a:gd name="T71" fmla="*/ 50 h 100"/>
                <a:gd name="T72" fmla="*/ 85 w 100"/>
                <a:gd name="T73" fmla="*/ 47 h 100"/>
                <a:gd name="T74" fmla="*/ 89 w 100"/>
                <a:gd name="T75" fmla="*/ 50 h 100"/>
                <a:gd name="T76" fmla="*/ 85 w 100"/>
                <a:gd name="T77" fmla="*/ 54 h 100"/>
                <a:gd name="T78" fmla="*/ 82 w 100"/>
                <a:gd name="T79" fmla="*/ 50 h 100"/>
                <a:gd name="T80" fmla="*/ 15 w 100"/>
                <a:gd name="T81" fmla="*/ 80 h 100"/>
                <a:gd name="T82" fmla="*/ 52 w 100"/>
                <a:gd name="T83" fmla="*/ 80 h 100"/>
                <a:gd name="T84" fmla="*/ 52 w 100"/>
                <a:gd name="T85" fmla="*/ 84 h 100"/>
                <a:gd name="T86" fmla="*/ 15 w 100"/>
                <a:gd name="T87" fmla="*/ 84 h 100"/>
                <a:gd name="T88" fmla="*/ 15 w 100"/>
                <a:gd name="T89" fmla="*/ 80 h 100"/>
                <a:gd name="T90" fmla="*/ 89 w 100"/>
                <a:gd name="T91" fmla="*/ 82 h 100"/>
                <a:gd name="T92" fmla="*/ 85 w 100"/>
                <a:gd name="T93" fmla="*/ 86 h 100"/>
                <a:gd name="T94" fmla="*/ 82 w 100"/>
                <a:gd name="T95" fmla="*/ 82 h 100"/>
                <a:gd name="T96" fmla="*/ 85 w 100"/>
                <a:gd name="T97" fmla="*/ 79 h 100"/>
                <a:gd name="T98" fmla="*/ 89 w 100"/>
                <a:gd name="T99" fmla="*/ 8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0" h="100">
                  <a:moveTo>
                    <a:pt x="0" y="0"/>
                  </a:moveTo>
                  <a:cubicBezTo>
                    <a:pt x="0" y="100"/>
                    <a:pt x="0" y="100"/>
                    <a:pt x="0" y="100"/>
                  </a:cubicBezTo>
                  <a:cubicBezTo>
                    <a:pt x="100" y="100"/>
                    <a:pt x="100" y="100"/>
                    <a:pt x="100" y="100"/>
                  </a:cubicBezTo>
                  <a:cubicBezTo>
                    <a:pt x="100" y="0"/>
                    <a:pt x="100" y="0"/>
                    <a:pt x="100" y="0"/>
                  </a:cubicBezTo>
                  <a:lnTo>
                    <a:pt x="0" y="0"/>
                  </a:lnTo>
                  <a:close/>
                  <a:moveTo>
                    <a:pt x="96" y="4"/>
                  </a:moveTo>
                  <a:cubicBezTo>
                    <a:pt x="96" y="32"/>
                    <a:pt x="96" y="32"/>
                    <a:pt x="96" y="32"/>
                  </a:cubicBezTo>
                  <a:cubicBezTo>
                    <a:pt x="4" y="32"/>
                    <a:pt x="4" y="32"/>
                    <a:pt x="4" y="32"/>
                  </a:cubicBezTo>
                  <a:cubicBezTo>
                    <a:pt x="4" y="4"/>
                    <a:pt x="4" y="4"/>
                    <a:pt x="4" y="4"/>
                  </a:cubicBezTo>
                  <a:lnTo>
                    <a:pt x="96" y="4"/>
                  </a:lnTo>
                  <a:close/>
                  <a:moveTo>
                    <a:pt x="96" y="36"/>
                  </a:moveTo>
                  <a:cubicBezTo>
                    <a:pt x="96" y="64"/>
                    <a:pt x="96" y="64"/>
                    <a:pt x="96" y="64"/>
                  </a:cubicBezTo>
                  <a:cubicBezTo>
                    <a:pt x="4" y="64"/>
                    <a:pt x="4" y="64"/>
                    <a:pt x="4" y="64"/>
                  </a:cubicBezTo>
                  <a:cubicBezTo>
                    <a:pt x="4" y="36"/>
                    <a:pt x="4" y="36"/>
                    <a:pt x="4" y="36"/>
                  </a:cubicBezTo>
                  <a:lnTo>
                    <a:pt x="96" y="36"/>
                  </a:lnTo>
                  <a:close/>
                  <a:moveTo>
                    <a:pt x="4" y="96"/>
                  </a:moveTo>
                  <a:cubicBezTo>
                    <a:pt x="4" y="68"/>
                    <a:pt x="4" y="68"/>
                    <a:pt x="4" y="68"/>
                  </a:cubicBezTo>
                  <a:cubicBezTo>
                    <a:pt x="96" y="68"/>
                    <a:pt x="96" y="68"/>
                    <a:pt x="96" y="68"/>
                  </a:cubicBezTo>
                  <a:cubicBezTo>
                    <a:pt x="96" y="96"/>
                    <a:pt x="96" y="96"/>
                    <a:pt x="96" y="96"/>
                  </a:cubicBezTo>
                  <a:lnTo>
                    <a:pt x="4" y="96"/>
                  </a:lnTo>
                  <a:close/>
                  <a:moveTo>
                    <a:pt x="52" y="20"/>
                  </a:moveTo>
                  <a:cubicBezTo>
                    <a:pt x="15" y="20"/>
                    <a:pt x="15" y="20"/>
                    <a:pt x="15" y="20"/>
                  </a:cubicBezTo>
                  <a:cubicBezTo>
                    <a:pt x="15" y="16"/>
                    <a:pt x="15" y="16"/>
                    <a:pt x="15" y="16"/>
                  </a:cubicBezTo>
                  <a:cubicBezTo>
                    <a:pt x="52" y="16"/>
                    <a:pt x="52" y="16"/>
                    <a:pt x="52" y="16"/>
                  </a:cubicBezTo>
                  <a:lnTo>
                    <a:pt x="52" y="20"/>
                  </a:lnTo>
                  <a:close/>
                  <a:moveTo>
                    <a:pt x="82" y="18"/>
                  </a:moveTo>
                  <a:cubicBezTo>
                    <a:pt x="82" y="16"/>
                    <a:pt x="83" y="15"/>
                    <a:pt x="85" y="15"/>
                  </a:cubicBezTo>
                  <a:cubicBezTo>
                    <a:pt x="87" y="15"/>
                    <a:pt x="89" y="16"/>
                    <a:pt x="89" y="18"/>
                  </a:cubicBezTo>
                  <a:cubicBezTo>
                    <a:pt x="89" y="20"/>
                    <a:pt x="87" y="22"/>
                    <a:pt x="85" y="22"/>
                  </a:cubicBezTo>
                  <a:cubicBezTo>
                    <a:pt x="83" y="22"/>
                    <a:pt x="82" y="20"/>
                    <a:pt x="82" y="18"/>
                  </a:cubicBezTo>
                  <a:close/>
                  <a:moveTo>
                    <a:pt x="15" y="52"/>
                  </a:moveTo>
                  <a:cubicBezTo>
                    <a:pt x="15" y="48"/>
                    <a:pt x="15" y="48"/>
                    <a:pt x="15" y="48"/>
                  </a:cubicBezTo>
                  <a:cubicBezTo>
                    <a:pt x="52" y="48"/>
                    <a:pt x="52" y="48"/>
                    <a:pt x="52" y="48"/>
                  </a:cubicBezTo>
                  <a:cubicBezTo>
                    <a:pt x="52" y="52"/>
                    <a:pt x="52" y="52"/>
                    <a:pt x="52" y="52"/>
                  </a:cubicBezTo>
                  <a:lnTo>
                    <a:pt x="15" y="52"/>
                  </a:lnTo>
                  <a:close/>
                  <a:moveTo>
                    <a:pt x="82" y="50"/>
                  </a:moveTo>
                  <a:cubicBezTo>
                    <a:pt x="82" y="48"/>
                    <a:pt x="83" y="47"/>
                    <a:pt x="85" y="47"/>
                  </a:cubicBezTo>
                  <a:cubicBezTo>
                    <a:pt x="87" y="47"/>
                    <a:pt x="89" y="48"/>
                    <a:pt x="89" y="50"/>
                  </a:cubicBezTo>
                  <a:cubicBezTo>
                    <a:pt x="89" y="52"/>
                    <a:pt x="87" y="54"/>
                    <a:pt x="85" y="54"/>
                  </a:cubicBezTo>
                  <a:cubicBezTo>
                    <a:pt x="83" y="54"/>
                    <a:pt x="82" y="52"/>
                    <a:pt x="82" y="50"/>
                  </a:cubicBezTo>
                  <a:close/>
                  <a:moveTo>
                    <a:pt x="15" y="80"/>
                  </a:moveTo>
                  <a:cubicBezTo>
                    <a:pt x="52" y="80"/>
                    <a:pt x="52" y="80"/>
                    <a:pt x="52" y="80"/>
                  </a:cubicBezTo>
                  <a:cubicBezTo>
                    <a:pt x="52" y="84"/>
                    <a:pt x="52" y="84"/>
                    <a:pt x="52" y="84"/>
                  </a:cubicBezTo>
                  <a:cubicBezTo>
                    <a:pt x="15" y="84"/>
                    <a:pt x="15" y="84"/>
                    <a:pt x="15" y="84"/>
                  </a:cubicBezTo>
                  <a:lnTo>
                    <a:pt x="15" y="80"/>
                  </a:lnTo>
                  <a:close/>
                  <a:moveTo>
                    <a:pt x="89" y="82"/>
                  </a:moveTo>
                  <a:cubicBezTo>
                    <a:pt x="89" y="84"/>
                    <a:pt x="87" y="86"/>
                    <a:pt x="85" y="86"/>
                  </a:cubicBezTo>
                  <a:cubicBezTo>
                    <a:pt x="83" y="86"/>
                    <a:pt x="82" y="84"/>
                    <a:pt x="82" y="82"/>
                  </a:cubicBezTo>
                  <a:cubicBezTo>
                    <a:pt x="82" y="80"/>
                    <a:pt x="83" y="79"/>
                    <a:pt x="85" y="79"/>
                  </a:cubicBezTo>
                  <a:cubicBezTo>
                    <a:pt x="87" y="79"/>
                    <a:pt x="89" y="80"/>
                    <a:pt x="89" y="82"/>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443"/>
            <p:cNvSpPr>
              <a:spLocks noEditPoints="1"/>
            </p:cNvSpPr>
            <p:nvPr userDrawn="1"/>
          </p:nvSpPr>
          <p:spPr bwMode="auto">
            <a:xfrm>
              <a:off x="1266" y="2064"/>
              <a:ext cx="170" cy="171"/>
            </a:xfrm>
            <a:custGeom>
              <a:avLst/>
              <a:gdLst>
                <a:gd name="T0" fmla="*/ 0 w 101"/>
                <a:gd name="T1" fmla="*/ 0 h 101"/>
                <a:gd name="T2" fmla="*/ 0 w 101"/>
                <a:gd name="T3" fmla="*/ 101 h 101"/>
                <a:gd name="T4" fmla="*/ 101 w 101"/>
                <a:gd name="T5" fmla="*/ 101 h 101"/>
                <a:gd name="T6" fmla="*/ 101 w 101"/>
                <a:gd name="T7" fmla="*/ 0 h 101"/>
                <a:gd name="T8" fmla="*/ 0 w 101"/>
                <a:gd name="T9" fmla="*/ 0 h 101"/>
                <a:gd name="T10" fmla="*/ 96 w 101"/>
                <a:gd name="T11" fmla="*/ 5 h 101"/>
                <a:gd name="T12" fmla="*/ 96 w 101"/>
                <a:gd name="T13" fmla="*/ 32 h 101"/>
                <a:gd name="T14" fmla="*/ 5 w 101"/>
                <a:gd name="T15" fmla="*/ 32 h 101"/>
                <a:gd name="T16" fmla="*/ 5 w 101"/>
                <a:gd name="T17" fmla="*/ 5 h 101"/>
                <a:gd name="T18" fmla="*/ 96 w 101"/>
                <a:gd name="T19" fmla="*/ 5 h 101"/>
                <a:gd name="T20" fmla="*/ 96 w 101"/>
                <a:gd name="T21" fmla="*/ 37 h 101"/>
                <a:gd name="T22" fmla="*/ 96 w 101"/>
                <a:gd name="T23" fmla="*/ 64 h 101"/>
                <a:gd name="T24" fmla="*/ 5 w 101"/>
                <a:gd name="T25" fmla="*/ 64 h 101"/>
                <a:gd name="T26" fmla="*/ 5 w 101"/>
                <a:gd name="T27" fmla="*/ 37 h 101"/>
                <a:gd name="T28" fmla="*/ 96 w 101"/>
                <a:gd name="T29" fmla="*/ 37 h 101"/>
                <a:gd name="T30" fmla="*/ 5 w 101"/>
                <a:gd name="T31" fmla="*/ 96 h 101"/>
                <a:gd name="T32" fmla="*/ 5 w 101"/>
                <a:gd name="T33" fmla="*/ 69 h 101"/>
                <a:gd name="T34" fmla="*/ 96 w 101"/>
                <a:gd name="T35" fmla="*/ 69 h 101"/>
                <a:gd name="T36" fmla="*/ 96 w 101"/>
                <a:gd name="T37" fmla="*/ 96 h 101"/>
                <a:gd name="T38" fmla="*/ 5 w 101"/>
                <a:gd name="T39" fmla="*/ 96 h 101"/>
                <a:gd name="T40" fmla="*/ 53 w 101"/>
                <a:gd name="T41" fmla="*/ 21 h 101"/>
                <a:gd name="T42" fmla="*/ 15 w 101"/>
                <a:gd name="T43" fmla="*/ 21 h 101"/>
                <a:gd name="T44" fmla="*/ 15 w 101"/>
                <a:gd name="T45" fmla="*/ 16 h 101"/>
                <a:gd name="T46" fmla="*/ 53 w 101"/>
                <a:gd name="T47" fmla="*/ 16 h 101"/>
                <a:gd name="T48" fmla="*/ 53 w 101"/>
                <a:gd name="T49" fmla="*/ 21 h 101"/>
                <a:gd name="T50" fmla="*/ 82 w 101"/>
                <a:gd name="T51" fmla="*/ 19 h 101"/>
                <a:gd name="T52" fmla="*/ 86 w 101"/>
                <a:gd name="T53" fmla="*/ 15 h 101"/>
                <a:gd name="T54" fmla="*/ 89 w 101"/>
                <a:gd name="T55" fmla="*/ 19 h 101"/>
                <a:gd name="T56" fmla="*/ 86 w 101"/>
                <a:gd name="T57" fmla="*/ 22 h 101"/>
                <a:gd name="T58" fmla="*/ 82 w 101"/>
                <a:gd name="T59" fmla="*/ 19 h 101"/>
                <a:gd name="T60" fmla="*/ 15 w 101"/>
                <a:gd name="T61" fmla="*/ 53 h 101"/>
                <a:gd name="T62" fmla="*/ 15 w 101"/>
                <a:gd name="T63" fmla="*/ 48 h 101"/>
                <a:gd name="T64" fmla="*/ 53 w 101"/>
                <a:gd name="T65" fmla="*/ 48 h 101"/>
                <a:gd name="T66" fmla="*/ 53 w 101"/>
                <a:gd name="T67" fmla="*/ 53 h 101"/>
                <a:gd name="T68" fmla="*/ 15 w 101"/>
                <a:gd name="T69" fmla="*/ 53 h 101"/>
                <a:gd name="T70" fmla="*/ 82 w 101"/>
                <a:gd name="T71" fmla="*/ 51 h 101"/>
                <a:gd name="T72" fmla="*/ 86 w 101"/>
                <a:gd name="T73" fmla="*/ 47 h 101"/>
                <a:gd name="T74" fmla="*/ 89 w 101"/>
                <a:gd name="T75" fmla="*/ 51 h 101"/>
                <a:gd name="T76" fmla="*/ 86 w 101"/>
                <a:gd name="T77" fmla="*/ 54 h 101"/>
                <a:gd name="T78" fmla="*/ 82 w 101"/>
                <a:gd name="T79" fmla="*/ 51 h 101"/>
                <a:gd name="T80" fmla="*/ 15 w 101"/>
                <a:gd name="T81" fmla="*/ 80 h 101"/>
                <a:gd name="T82" fmla="*/ 53 w 101"/>
                <a:gd name="T83" fmla="*/ 80 h 101"/>
                <a:gd name="T84" fmla="*/ 53 w 101"/>
                <a:gd name="T85" fmla="*/ 85 h 101"/>
                <a:gd name="T86" fmla="*/ 15 w 101"/>
                <a:gd name="T87" fmla="*/ 85 h 101"/>
                <a:gd name="T88" fmla="*/ 15 w 101"/>
                <a:gd name="T89" fmla="*/ 80 h 101"/>
                <a:gd name="T90" fmla="*/ 89 w 101"/>
                <a:gd name="T91" fmla="*/ 83 h 101"/>
                <a:gd name="T92" fmla="*/ 86 w 101"/>
                <a:gd name="T93" fmla="*/ 86 h 101"/>
                <a:gd name="T94" fmla="*/ 82 w 101"/>
                <a:gd name="T95" fmla="*/ 83 h 101"/>
                <a:gd name="T96" fmla="*/ 86 w 101"/>
                <a:gd name="T97" fmla="*/ 79 h 101"/>
                <a:gd name="T98" fmla="*/ 89 w 101"/>
                <a:gd name="T99" fmla="*/ 83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1" h="101">
                  <a:moveTo>
                    <a:pt x="0" y="0"/>
                  </a:moveTo>
                  <a:cubicBezTo>
                    <a:pt x="0" y="101"/>
                    <a:pt x="0" y="101"/>
                    <a:pt x="0" y="101"/>
                  </a:cubicBezTo>
                  <a:cubicBezTo>
                    <a:pt x="101" y="101"/>
                    <a:pt x="101" y="101"/>
                    <a:pt x="101" y="101"/>
                  </a:cubicBezTo>
                  <a:cubicBezTo>
                    <a:pt x="101" y="0"/>
                    <a:pt x="101" y="0"/>
                    <a:pt x="101" y="0"/>
                  </a:cubicBezTo>
                  <a:lnTo>
                    <a:pt x="0" y="0"/>
                  </a:lnTo>
                  <a:close/>
                  <a:moveTo>
                    <a:pt x="96" y="5"/>
                  </a:moveTo>
                  <a:cubicBezTo>
                    <a:pt x="96" y="32"/>
                    <a:pt x="96" y="32"/>
                    <a:pt x="96" y="32"/>
                  </a:cubicBezTo>
                  <a:cubicBezTo>
                    <a:pt x="5" y="32"/>
                    <a:pt x="5" y="32"/>
                    <a:pt x="5" y="32"/>
                  </a:cubicBezTo>
                  <a:cubicBezTo>
                    <a:pt x="5" y="5"/>
                    <a:pt x="5" y="5"/>
                    <a:pt x="5" y="5"/>
                  </a:cubicBezTo>
                  <a:lnTo>
                    <a:pt x="96" y="5"/>
                  </a:lnTo>
                  <a:close/>
                  <a:moveTo>
                    <a:pt x="96" y="37"/>
                  </a:moveTo>
                  <a:cubicBezTo>
                    <a:pt x="96" y="64"/>
                    <a:pt x="96" y="64"/>
                    <a:pt x="96" y="64"/>
                  </a:cubicBezTo>
                  <a:cubicBezTo>
                    <a:pt x="5" y="64"/>
                    <a:pt x="5" y="64"/>
                    <a:pt x="5" y="64"/>
                  </a:cubicBezTo>
                  <a:cubicBezTo>
                    <a:pt x="5" y="37"/>
                    <a:pt x="5" y="37"/>
                    <a:pt x="5" y="37"/>
                  </a:cubicBezTo>
                  <a:lnTo>
                    <a:pt x="96" y="37"/>
                  </a:lnTo>
                  <a:close/>
                  <a:moveTo>
                    <a:pt x="5" y="96"/>
                  </a:moveTo>
                  <a:cubicBezTo>
                    <a:pt x="5" y="69"/>
                    <a:pt x="5" y="69"/>
                    <a:pt x="5" y="69"/>
                  </a:cubicBezTo>
                  <a:cubicBezTo>
                    <a:pt x="96" y="69"/>
                    <a:pt x="96" y="69"/>
                    <a:pt x="96" y="69"/>
                  </a:cubicBezTo>
                  <a:cubicBezTo>
                    <a:pt x="96" y="96"/>
                    <a:pt x="96" y="96"/>
                    <a:pt x="96" y="96"/>
                  </a:cubicBezTo>
                  <a:lnTo>
                    <a:pt x="5" y="96"/>
                  </a:lnTo>
                  <a:close/>
                  <a:moveTo>
                    <a:pt x="53" y="21"/>
                  </a:moveTo>
                  <a:cubicBezTo>
                    <a:pt x="15" y="21"/>
                    <a:pt x="15" y="21"/>
                    <a:pt x="15" y="21"/>
                  </a:cubicBezTo>
                  <a:cubicBezTo>
                    <a:pt x="15" y="16"/>
                    <a:pt x="15" y="16"/>
                    <a:pt x="15" y="16"/>
                  </a:cubicBezTo>
                  <a:cubicBezTo>
                    <a:pt x="53" y="16"/>
                    <a:pt x="53" y="16"/>
                    <a:pt x="53" y="16"/>
                  </a:cubicBezTo>
                  <a:lnTo>
                    <a:pt x="53" y="21"/>
                  </a:lnTo>
                  <a:close/>
                  <a:moveTo>
                    <a:pt x="82" y="19"/>
                  </a:moveTo>
                  <a:cubicBezTo>
                    <a:pt x="82" y="17"/>
                    <a:pt x="84" y="15"/>
                    <a:pt x="86" y="15"/>
                  </a:cubicBezTo>
                  <a:cubicBezTo>
                    <a:pt x="88" y="15"/>
                    <a:pt x="89" y="17"/>
                    <a:pt x="89" y="19"/>
                  </a:cubicBezTo>
                  <a:cubicBezTo>
                    <a:pt x="89" y="20"/>
                    <a:pt x="88" y="22"/>
                    <a:pt x="86" y="22"/>
                  </a:cubicBezTo>
                  <a:cubicBezTo>
                    <a:pt x="84" y="22"/>
                    <a:pt x="82" y="20"/>
                    <a:pt x="82" y="19"/>
                  </a:cubicBezTo>
                  <a:close/>
                  <a:moveTo>
                    <a:pt x="15" y="53"/>
                  </a:moveTo>
                  <a:cubicBezTo>
                    <a:pt x="15" y="48"/>
                    <a:pt x="15" y="48"/>
                    <a:pt x="15" y="48"/>
                  </a:cubicBezTo>
                  <a:cubicBezTo>
                    <a:pt x="53" y="48"/>
                    <a:pt x="53" y="48"/>
                    <a:pt x="53" y="48"/>
                  </a:cubicBezTo>
                  <a:cubicBezTo>
                    <a:pt x="53" y="53"/>
                    <a:pt x="53" y="53"/>
                    <a:pt x="53" y="53"/>
                  </a:cubicBezTo>
                  <a:lnTo>
                    <a:pt x="15" y="53"/>
                  </a:lnTo>
                  <a:close/>
                  <a:moveTo>
                    <a:pt x="82" y="51"/>
                  </a:moveTo>
                  <a:cubicBezTo>
                    <a:pt x="82" y="49"/>
                    <a:pt x="84" y="47"/>
                    <a:pt x="86" y="47"/>
                  </a:cubicBezTo>
                  <a:cubicBezTo>
                    <a:pt x="88" y="47"/>
                    <a:pt x="89" y="49"/>
                    <a:pt x="89" y="51"/>
                  </a:cubicBezTo>
                  <a:cubicBezTo>
                    <a:pt x="89" y="52"/>
                    <a:pt x="88" y="54"/>
                    <a:pt x="86" y="54"/>
                  </a:cubicBezTo>
                  <a:cubicBezTo>
                    <a:pt x="84" y="54"/>
                    <a:pt x="82" y="52"/>
                    <a:pt x="82" y="51"/>
                  </a:cubicBezTo>
                  <a:close/>
                  <a:moveTo>
                    <a:pt x="15" y="80"/>
                  </a:moveTo>
                  <a:cubicBezTo>
                    <a:pt x="53" y="80"/>
                    <a:pt x="53" y="80"/>
                    <a:pt x="53" y="80"/>
                  </a:cubicBezTo>
                  <a:cubicBezTo>
                    <a:pt x="53" y="85"/>
                    <a:pt x="53" y="85"/>
                    <a:pt x="53" y="85"/>
                  </a:cubicBezTo>
                  <a:cubicBezTo>
                    <a:pt x="15" y="85"/>
                    <a:pt x="15" y="85"/>
                    <a:pt x="15" y="85"/>
                  </a:cubicBezTo>
                  <a:lnTo>
                    <a:pt x="15" y="80"/>
                  </a:lnTo>
                  <a:close/>
                  <a:moveTo>
                    <a:pt x="89" y="83"/>
                  </a:moveTo>
                  <a:cubicBezTo>
                    <a:pt x="89" y="84"/>
                    <a:pt x="88" y="86"/>
                    <a:pt x="86" y="86"/>
                  </a:cubicBezTo>
                  <a:cubicBezTo>
                    <a:pt x="84" y="86"/>
                    <a:pt x="82" y="84"/>
                    <a:pt x="82" y="83"/>
                  </a:cubicBezTo>
                  <a:cubicBezTo>
                    <a:pt x="82" y="81"/>
                    <a:pt x="84" y="79"/>
                    <a:pt x="86" y="79"/>
                  </a:cubicBezTo>
                  <a:cubicBezTo>
                    <a:pt x="88" y="79"/>
                    <a:pt x="89" y="81"/>
                    <a:pt x="89" y="83"/>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444"/>
            <p:cNvSpPr>
              <a:spLocks noEditPoints="1"/>
            </p:cNvSpPr>
            <p:nvPr userDrawn="1"/>
          </p:nvSpPr>
          <p:spPr bwMode="auto">
            <a:xfrm>
              <a:off x="148" y="2490"/>
              <a:ext cx="170" cy="171"/>
            </a:xfrm>
            <a:custGeom>
              <a:avLst/>
              <a:gdLst>
                <a:gd name="T0" fmla="*/ 0 w 101"/>
                <a:gd name="T1" fmla="*/ 0 h 101"/>
                <a:gd name="T2" fmla="*/ 0 w 101"/>
                <a:gd name="T3" fmla="*/ 101 h 101"/>
                <a:gd name="T4" fmla="*/ 101 w 101"/>
                <a:gd name="T5" fmla="*/ 101 h 101"/>
                <a:gd name="T6" fmla="*/ 101 w 101"/>
                <a:gd name="T7" fmla="*/ 0 h 101"/>
                <a:gd name="T8" fmla="*/ 0 w 101"/>
                <a:gd name="T9" fmla="*/ 0 h 101"/>
                <a:gd name="T10" fmla="*/ 96 w 101"/>
                <a:gd name="T11" fmla="*/ 5 h 101"/>
                <a:gd name="T12" fmla="*/ 96 w 101"/>
                <a:gd name="T13" fmla="*/ 32 h 101"/>
                <a:gd name="T14" fmla="*/ 5 w 101"/>
                <a:gd name="T15" fmla="*/ 32 h 101"/>
                <a:gd name="T16" fmla="*/ 5 w 101"/>
                <a:gd name="T17" fmla="*/ 5 h 101"/>
                <a:gd name="T18" fmla="*/ 96 w 101"/>
                <a:gd name="T19" fmla="*/ 5 h 101"/>
                <a:gd name="T20" fmla="*/ 96 w 101"/>
                <a:gd name="T21" fmla="*/ 37 h 101"/>
                <a:gd name="T22" fmla="*/ 96 w 101"/>
                <a:gd name="T23" fmla="*/ 64 h 101"/>
                <a:gd name="T24" fmla="*/ 5 w 101"/>
                <a:gd name="T25" fmla="*/ 64 h 101"/>
                <a:gd name="T26" fmla="*/ 5 w 101"/>
                <a:gd name="T27" fmla="*/ 37 h 101"/>
                <a:gd name="T28" fmla="*/ 96 w 101"/>
                <a:gd name="T29" fmla="*/ 37 h 101"/>
                <a:gd name="T30" fmla="*/ 5 w 101"/>
                <a:gd name="T31" fmla="*/ 96 h 101"/>
                <a:gd name="T32" fmla="*/ 5 w 101"/>
                <a:gd name="T33" fmla="*/ 69 h 101"/>
                <a:gd name="T34" fmla="*/ 96 w 101"/>
                <a:gd name="T35" fmla="*/ 69 h 101"/>
                <a:gd name="T36" fmla="*/ 96 w 101"/>
                <a:gd name="T37" fmla="*/ 96 h 101"/>
                <a:gd name="T38" fmla="*/ 5 w 101"/>
                <a:gd name="T39" fmla="*/ 96 h 101"/>
                <a:gd name="T40" fmla="*/ 53 w 101"/>
                <a:gd name="T41" fmla="*/ 21 h 101"/>
                <a:gd name="T42" fmla="*/ 15 w 101"/>
                <a:gd name="T43" fmla="*/ 21 h 101"/>
                <a:gd name="T44" fmla="*/ 15 w 101"/>
                <a:gd name="T45" fmla="*/ 16 h 101"/>
                <a:gd name="T46" fmla="*/ 53 w 101"/>
                <a:gd name="T47" fmla="*/ 16 h 101"/>
                <a:gd name="T48" fmla="*/ 53 w 101"/>
                <a:gd name="T49" fmla="*/ 21 h 101"/>
                <a:gd name="T50" fmla="*/ 82 w 101"/>
                <a:gd name="T51" fmla="*/ 18 h 101"/>
                <a:gd name="T52" fmla="*/ 86 w 101"/>
                <a:gd name="T53" fmla="*/ 15 h 101"/>
                <a:gd name="T54" fmla="*/ 89 w 101"/>
                <a:gd name="T55" fmla="*/ 18 h 101"/>
                <a:gd name="T56" fmla="*/ 86 w 101"/>
                <a:gd name="T57" fmla="*/ 22 h 101"/>
                <a:gd name="T58" fmla="*/ 82 w 101"/>
                <a:gd name="T59" fmla="*/ 18 h 101"/>
                <a:gd name="T60" fmla="*/ 15 w 101"/>
                <a:gd name="T61" fmla="*/ 53 h 101"/>
                <a:gd name="T62" fmla="*/ 15 w 101"/>
                <a:gd name="T63" fmla="*/ 48 h 101"/>
                <a:gd name="T64" fmla="*/ 53 w 101"/>
                <a:gd name="T65" fmla="*/ 48 h 101"/>
                <a:gd name="T66" fmla="*/ 53 w 101"/>
                <a:gd name="T67" fmla="*/ 53 h 101"/>
                <a:gd name="T68" fmla="*/ 15 w 101"/>
                <a:gd name="T69" fmla="*/ 53 h 101"/>
                <a:gd name="T70" fmla="*/ 82 w 101"/>
                <a:gd name="T71" fmla="*/ 50 h 101"/>
                <a:gd name="T72" fmla="*/ 86 w 101"/>
                <a:gd name="T73" fmla="*/ 47 h 101"/>
                <a:gd name="T74" fmla="*/ 89 w 101"/>
                <a:gd name="T75" fmla="*/ 50 h 101"/>
                <a:gd name="T76" fmla="*/ 86 w 101"/>
                <a:gd name="T77" fmla="*/ 54 h 101"/>
                <a:gd name="T78" fmla="*/ 82 w 101"/>
                <a:gd name="T79" fmla="*/ 50 h 101"/>
                <a:gd name="T80" fmla="*/ 15 w 101"/>
                <a:gd name="T81" fmla="*/ 80 h 101"/>
                <a:gd name="T82" fmla="*/ 53 w 101"/>
                <a:gd name="T83" fmla="*/ 80 h 101"/>
                <a:gd name="T84" fmla="*/ 53 w 101"/>
                <a:gd name="T85" fmla="*/ 85 h 101"/>
                <a:gd name="T86" fmla="*/ 15 w 101"/>
                <a:gd name="T87" fmla="*/ 85 h 101"/>
                <a:gd name="T88" fmla="*/ 15 w 101"/>
                <a:gd name="T89" fmla="*/ 80 h 101"/>
                <a:gd name="T90" fmla="*/ 89 w 101"/>
                <a:gd name="T91" fmla="*/ 82 h 101"/>
                <a:gd name="T92" fmla="*/ 86 w 101"/>
                <a:gd name="T93" fmla="*/ 86 h 101"/>
                <a:gd name="T94" fmla="*/ 82 w 101"/>
                <a:gd name="T95" fmla="*/ 82 h 101"/>
                <a:gd name="T96" fmla="*/ 86 w 101"/>
                <a:gd name="T97" fmla="*/ 79 h 101"/>
                <a:gd name="T98" fmla="*/ 89 w 101"/>
                <a:gd name="T99" fmla="*/ 82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1" h="101">
                  <a:moveTo>
                    <a:pt x="0" y="0"/>
                  </a:moveTo>
                  <a:cubicBezTo>
                    <a:pt x="0" y="101"/>
                    <a:pt x="0" y="101"/>
                    <a:pt x="0" y="101"/>
                  </a:cubicBezTo>
                  <a:cubicBezTo>
                    <a:pt x="101" y="101"/>
                    <a:pt x="101" y="101"/>
                    <a:pt x="101" y="101"/>
                  </a:cubicBezTo>
                  <a:cubicBezTo>
                    <a:pt x="101" y="0"/>
                    <a:pt x="101" y="0"/>
                    <a:pt x="101" y="0"/>
                  </a:cubicBezTo>
                  <a:lnTo>
                    <a:pt x="0" y="0"/>
                  </a:lnTo>
                  <a:close/>
                  <a:moveTo>
                    <a:pt x="96" y="5"/>
                  </a:moveTo>
                  <a:cubicBezTo>
                    <a:pt x="96" y="32"/>
                    <a:pt x="96" y="32"/>
                    <a:pt x="96" y="32"/>
                  </a:cubicBezTo>
                  <a:cubicBezTo>
                    <a:pt x="5" y="32"/>
                    <a:pt x="5" y="32"/>
                    <a:pt x="5" y="32"/>
                  </a:cubicBezTo>
                  <a:cubicBezTo>
                    <a:pt x="5" y="5"/>
                    <a:pt x="5" y="5"/>
                    <a:pt x="5" y="5"/>
                  </a:cubicBezTo>
                  <a:lnTo>
                    <a:pt x="96" y="5"/>
                  </a:lnTo>
                  <a:close/>
                  <a:moveTo>
                    <a:pt x="96" y="37"/>
                  </a:moveTo>
                  <a:cubicBezTo>
                    <a:pt x="96" y="64"/>
                    <a:pt x="96" y="64"/>
                    <a:pt x="96" y="64"/>
                  </a:cubicBezTo>
                  <a:cubicBezTo>
                    <a:pt x="5" y="64"/>
                    <a:pt x="5" y="64"/>
                    <a:pt x="5" y="64"/>
                  </a:cubicBezTo>
                  <a:cubicBezTo>
                    <a:pt x="5" y="37"/>
                    <a:pt x="5" y="37"/>
                    <a:pt x="5" y="37"/>
                  </a:cubicBezTo>
                  <a:lnTo>
                    <a:pt x="96" y="37"/>
                  </a:lnTo>
                  <a:close/>
                  <a:moveTo>
                    <a:pt x="5" y="96"/>
                  </a:moveTo>
                  <a:cubicBezTo>
                    <a:pt x="5" y="69"/>
                    <a:pt x="5" y="69"/>
                    <a:pt x="5" y="69"/>
                  </a:cubicBezTo>
                  <a:cubicBezTo>
                    <a:pt x="96" y="69"/>
                    <a:pt x="96" y="69"/>
                    <a:pt x="96" y="69"/>
                  </a:cubicBezTo>
                  <a:cubicBezTo>
                    <a:pt x="96" y="96"/>
                    <a:pt x="96" y="96"/>
                    <a:pt x="96" y="96"/>
                  </a:cubicBezTo>
                  <a:lnTo>
                    <a:pt x="5" y="96"/>
                  </a:lnTo>
                  <a:close/>
                  <a:moveTo>
                    <a:pt x="53" y="21"/>
                  </a:moveTo>
                  <a:cubicBezTo>
                    <a:pt x="15" y="21"/>
                    <a:pt x="15" y="21"/>
                    <a:pt x="15" y="21"/>
                  </a:cubicBezTo>
                  <a:cubicBezTo>
                    <a:pt x="15" y="16"/>
                    <a:pt x="15" y="16"/>
                    <a:pt x="15" y="16"/>
                  </a:cubicBezTo>
                  <a:cubicBezTo>
                    <a:pt x="53" y="16"/>
                    <a:pt x="53" y="16"/>
                    <a:pt x="53" y="16"/>
                  </a:cubicBezTo>
                  <a:lnTo>
                    <a:pt x="53" y="21"/>
                  </a:lnTo>
                  <a:close/>
                  <a:moveTo>
                    <a:pt x="82" y="18"/>
                  </a:moveTo>
                  <a:cubicBezTo>
                    <a:pt x="82" y="17"/>
                    <a:pt x="84" y="15"/>
                    <a:pt x="86" y="15"/>
                  </a:cubicBezTo>
                  <a:cubicBezTo>
                    <a:pt x="87" y="15"/>
                    <a:pt x="89" y="17"/>
                    <a:pt x="89" y="18"/>
                  </a:cubicBezTo>
                  <a:cubicBezTo>
                    <a:pt x="89" y="20"/>
                    <a:pt x="87" y="22"/>
                    <a:pt x="86" y="22"/>
                  </a:cubicBezTo>
                  <a:cubicBezTo>
                    <a:pt x="84" y="22"/>
                    <a:pt x="82" y="20"/>
                    <a:pt x="82" y="18"/>
                  </a:cubicBezTo>
                  <a:close/>
                  <a:moveTo>
                    <a:pt x="15" y="53"/>
                  </a:moveTo>
                  <a:cubicBezTo>
                    <a:pt x="15" y="48"/>
                    <a:pt x="15" y="48"/>
                    <a:pt x="15" y="48"/>
                  </a:cubicBezTo>
                  <a:cubicBezTo>
                    <a:pt x="53" y="48"/>
                    <a:pt x="53" y="48"/>
                    <a:pt x="53" y="48"/>
                  </a:cubicBezTo>
                  <a:cubicBezTo>
                    <a:pt x="53" y="53"/>
                    <a:pt x="53" y="53"/>
                    <a:pt x="53" y="53"/>
                  </a:cubicBezTo>
                  <a:lnTo>
                    <a:pt x="15" y="53"/>
                  </a:lnTo>
                  <a:close/>
                  <a:moveTo>
                    <a:pt x="82" y="50"/>
                  </a:moveTo>
                  <a:cubicBezTo>
                    <a:pt x="82" y="49"/>
                    <a:pt x="84" y="47"/>
                    <a:pt x="86" y="47"/>
                  </a:cubicBezTo>
                  <a:cubicBezTo>
                    <a:pt x="87" y="47"/>
                    <a:pt x="89" y="49"/>
                    <a:pt x="89" y="50"/>
                  </a:cubicBezTo>
                  <a:cubicBezTo>
                    <a:pt x="89" y="52"/>
                    <a:pt x="87" y="54"/>
                    <a:pt x="86" y="54"/>
                  </a:cubicBezTo>
                  <a:cubicBezTo>
                    <a:pt x="84" y="54"/>
                    <a:pt x="82" y="52"/>
                    <a:pt x="82" y="50"/>
                  </a:cubicBezTo>
                  <a:close/>
                  <a:moveTo>
                    <a:pt x="15" y="80"/>
                  </a:moveTo>
                  <a:cubicBezTo>
                    <a:pt x="53" y="80"/>
                    <a:pt x="53" y="80"/>
                    <a:pt x="53" y="80"/>
                  </a:cubicBezTo>
                  <a:cubicBezTo>
                    <a:pt x="53" y="85"/>
                    <a:pt x="53" y="85"/>
                    <a:pt x="53" y="85"/>
                  </a:cubicBezTo>
                  <a:cubicBezTo>
                    <a:pt x="15" y="85"/>
                    <a:pt x="15" y="85"/>
                    <a:pt x="15" y="85"/>
                  </a:cubicBezTo>
                  <a:lnTo>
                    <a:pt x="15" y="80"/>
                  </a:lnTo>
                  <a:close/>
                  <a:moveTo>
                    <a:pt x="89" y="82"/>
                  </a:moveTo>
                  <a:cubicBezTo>
                    <a:pt x="89" y="84"/>
                    <a:pt x="87" y="86"/>
                    <a:pt x="86" y="86"/>
                  </a:cubicBezTo>
                  <a:cubicBezTo>
                    <a:pt x="84" y="86"/>
                    <a:pt x="82" y="84"/>
                    <a:pt x="82" y="82"/>
                  </a:cubicBezTo>
                  <a:cubicBezTo>
                    <a:pt x="82" y="81"/>
                    <a:pt x="84" y="79"/>
                    <a:pt x="86" y="79"/>
                  </a:cubicBezTo>
                  <a:cubicBezTo>
                    <a:pt x="87" y="79"/>
                    <a:pt x="89" y="81"/>
                    <a:pt x="89" y="82"/>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445"/>
            <p:cNvSpPr>
              <a:spLocks/>
            </p:cNvSpPr>
            <p:nvPr userDrawn="1"/>
          </p:nvSpPr>
          <p:spPr bwMode="auto">
            <a:xfrm>
              <a:off x="217" y="423"/>
              <a:ext cx="147" cy="45"/>
            </a:xfrm>
            <a:custGeom>
              <a:avLst/>
              <a:gdLst>
                <a:gd name="T0" fmla="*/ 0 w 87"/>
                <a:gd name="T1" fmla="*/ 9 h 27"/>
                <a:gd name="T2" fmla="*/ 0 w 87"/>
                <a:gd name="T3" fmla="*/ 27 h 27"/>
                <a:gd name="T4" fmla="*/ 87 w 87"/>
                <a:gd name="T5" fmla="*/ 27 h 27"/>
                <a:gd name="T6" fmla="*/ 87 w 87"/>
                <a:gd name="T7" fmla="*/ 9 h 27"/>
                <a:gd name="T8" fmla="*/ 0 w 87"/>
                <a:gd name="T9" fmla="*/ 9 h 27"/>
              </a:gdLst>
              <a:ahLst/>
              <a:cxnLst>
                <a:cxn ang="0">
                  <a:pos x="T0" y="T1"/>
                </a:cxn>
                <a:cxn ang="0">
                  <a:pos x="T2" y="T3"/>
                </a:cxn>
                <a:cxn ang="0">
                  <a:pos x="T4" y="T5"/>
                </a:cxn>
                <a:cxn ang="0">
                  <a:pos x="T6" y="T7"/>
                </a:cxn>
                <a:cxn ang="0">
                  <a:pos x="T8" y="T9"/>
                </a:cxn>
              </a:cxnLst>
              <a:rect l="0" t="0" r="r" b="b"/>
              <a:pathLst>
                <a:path w="87" h="27">
                  <a:moveTo>
                    <a:pt x="0" y="9"/>
                  </a:moveTo>
                  <a:cubicBezTo>
                    <a:pt x="0" y="27"/>
                    <a:pt x="0" y="27"/>
                    <a:pt x="0" y="27"/>
                  </a:cubicBezTo>
                  <a:cubicBezTo>
                    <a:pt x="87" y="27"/>
                    <a:pt x="87" y="27"/>
                    <a:pt x="87" y="27"/>
                  </a:cubicBezTo>
                  <a:cubicBezTo>
                    <a:pt x="87" y="9"/>
                    <a:pt x="87" y="9"/>
                    <a:pt x="87" y="9"/>
                  </a:cubicBezTo>
                  <a:cubicBezTo>
                    <a:pt x="55" y="0"/>
                    <a:pt x="29" y="0"/>
                    <a:pt x="0" y="9"/>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Rectangle 446"/>
            <p:cNvSpPr>
              <a:spLocks noChangeArrowheads="1"/>
            </p:cNvSpPr>
            <p:nvPr userDrawn="1"/>
          </p:nvSpPr>
          <p:spPr bwMode="auto">
            <a:xfrm>
              <a:off x="217" y="482"/>
              <a:ext cx="147" cy="32"/>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447"/>
            <p:cNvSpPr>
              <a:spLocks/>
            </p:cNvSpPr>
            <p:nvPr userDrawn="1"/>
          </p:nvSpPr>
          <p:spPr bwMode="auto">
            <a:xfrm>
              <a:off x="217" y="527"/>
              <a:ext cx="147" cy="46"/>
            </a:xfrm>
            <a:custGeom>
              <a:avLst/>
              <a:gdLst>
                <a:gd name="T0" fmla="*/ 0 w 87"/>
                <a:gd name="T1" fmla="*/ 17 h 27"/>
                <a:gd name="T2" fmla="*/ 87 w 87"/>
                <a:gd name="T3" fmla="*/ 17 h 27"/>
                <a:gd name="T4" fmla="*/ 87 w 87"/>
                <a:gd name="T5" fmla="*/ 0 h 27"/>
                <a:gd name="T6" fmla="*/ 0 w 87"/>
                <a:gd name="T7" fmla="*/ 0 h 27"/>
                <a:gd name="T8" fmla="*/ 0 w 87"/>
                <a:gd name="T9" fmla="*/ 17 h 27"/>
              </a:gdLst>
              <a:ahLst/>
              <a:cxnLst>
                <a:cxn ang="0">
                  <a:pos x="T0" y="T1"/>
                </a:cxn>
                <a:cxn ang="0">
                  <a:pos x="T2" y="T3"/>
                </a:cxn>
                <a:cxn ang="0">
                  <a:pos x="T4" y="T5"/>
                </a:cxn>
                <a:cxn ang="0">
                  <a:pos x="T6" y="T7"/>
                </a:cxn>
                <a:cxn ang="0">
                  <a:pos x="T8" y="T9"/>
                </a:cxn>
              </a:cxnLst>
              <a:rect l="0" t="0" r="r" b="b"/>
              <a:pathLst>
                <a:path w="87" h="27">
                  <a:moveTo>
                    <a:pt x="0" y="17"/>
                  </a:moveTo>
                  <a:cubicBezTo>
                    <a:pt x="32" y="27"/>
                    <a:pt x="58" y="26"/>
                    <a:pt x="87" y="17"/>
                  </a:cubicBezTo>
                  <a:cubicBezTo>
                    <a:pt x="87" y="0"/>
                    <a:pt x="87" y="0"/>
                    <a:pt x="87" y="0"/>
                  </a:cubicBezTo>
                  <a:cubicBezTo>
                    <a:pt x="0" y="0"/>
                    <a:pt x="0" y="0"/>
                    <a:pt x="0" y="0"/>
                  </a:cubicBezTo>
                  <a:lnTo>
                    <a:pt x="0" y="17"/>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448"/>
            <p:cNvSpPr>
              <a:spLocks/>
            </p:cNvSpPr>
            <p:nvPr userDrawn="1"/>
          </p:nvSpPr>
          <p:spPr bwMode="auto">
            <a:xfrm>
              <a:off x="499" y="1312"/>
              <a:ext cx="147" cy="44"/>
            </a:xfrm>
            <a:custGeom>
              <a:avLst/>
              <a:gdLst>
                <a:gd name="T0" fmla="*/ 0 w 87"/>
                <a:gd name="T1" fmla="*/ 9 h 26"/>
                <a:gd name="T2" fmla="*/ 0 w 87"/>
                <a:gd name="T3" fmla="*/ 26 h 26"/>
                <a:gd name="T4" fmla="*/ 87 w 87"/>
                <a:gd name="T5" fmla="*/ 26 h 26"/>
                <a:gd name="T6" fmla="*/ 87 w 87"/>
                <a:gd name="T7" fmla="*/ 9 h 26"/>
                <a:gd name="T8" fmla="*/ 0 w 87"/>
                <a:gd name="T9" fmla="*/ 9 h 26"/>
              </a:gdLst>
              <a:ahLst/>
              <a:cxnLst>
                <a:cxn ang="0">
                  <a:pos x="T0" y="T1"/>
                </a:cxn>
                <a:cxn ang="0">
                  <a:pos x="T2" y="T3"/>
                </a:cxn>
                <a:cxn ang="0">
                  <a:pos x="T4" y="T5"/>
                </a:cxn>
                <a:cxn ang="0">
                  <a:pos x="T6" y="T7"/>
                </a:cxn>
                <a:cxn ang="0">
                  <a:pos x="T8" y="T9"/>
                </a:cxn>
              </a:cxnLst>
              <a:rect l="0" t="0" r="r" b="b"/>
              <a:pathLst>
                <a:path w="87" h="26">
                  <a:moveTo>
                    <a:pt x="0" y="9"/>
                  </a:moveTo>
                  <a:cubicBezTo>
                    <a:pt x="0" y="26"/>
                    <a:pt x="0" y="26"/>
                    <a:pt x="0" y="26"/>
                  </a:cubicBezTo>
                  <a:cubicBezTo>
                    <a:pt x="87" y="26"/>
                    <a:pt x="87" y="26"/>
                    <a:pt x="87" y="26"/>
                  </a:cubicBezTo>
                  <a:cubicBezTo>
                    <a:pt x="87" y="9"/>
                    <a:pt x="87" y="9"/>
                    <a:pt x="87" y="9"/>
                  </a:cubicBezTo>
                  <a:cubicBezTo>
                    <a:pt x="55" y="0"/>
                    <a:pt x="29" y="0"/>
                    <a:pt x="0" y="9"/>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Rectangle 449"/>
            <p:cNvSpPr>
              <a:spLocks noChangeArrowheads="1"/>
            </p:cNvSpPr>
            <p:nvPr userDrawn="1"/>
          </p:nvSpPr>
          <p:spPr bwMode="auto">
            <a:xfrm>
              <a:off x="499" y="1369"/>
              <a:ext cx="147" cy="34"/>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450"/>
            <p:cNvSpPr>
              <a:spLocks/>
            </p:cNvSpPr>
            <p:nvPr userDrawn="1"/>
          </p:nvSpPr>
          <p:spPr bwMode="auto">
            <a:xfrm>
              <a:off x="499" y="1417"/>
              <a:ext cx="147" cy="44"/>
            </a:xfrm>
            <a:custGeom>
              <a:avLst/>
              <a:gdLst>
                <a:gd name="T0" fmla="*/ 0 w 87"/>
                <a:gd name="T1" fmla="*/ 17 h 26"/>
                <a:gd name="T2" fmla="*/ 87 w 87"/>
                <a:gd name="T3" fmla="*/ 17 h 26"/>
                <a:gd name="T4" fmla="*/ 87 w 87"/>
                <a:gd name="T5" fmla="*/ 0 h 26"/>
                <a:gd name="T6" fmla="*/ 0 w 87"/>
                <a:gd name="T7" fmla="*/ 0 h 26"/>
                <a:gd name="T8" fmla="*/ 0 w 87"/>
                <a:gd name="T9" fmla="*/ 17 h 26"/>
              </a:gdLst>
              <a:ahLst/>
              <a:cxnLst>
                <a:cxn ang="0">
                  <a:pos x="T0" y="T1"/>
                </a:cxn>
                <a:cxn ang="0">
                  <a:pos x="T2" y="T3"/>
                </a:cxn>
                <a:cxn ang="0">
                  <a:pos x="T4" y="T5"/>
                </a:cxn>
                <a:cxn ang="0">
                  <a:pos x="T6" y="T7"/>
                </a:cxn>
                <a:cxn ang="0">
                  <a:pos x="T8" y="T9"/>
                </a:cxn>
              </a:cxnLst>
              <a:rect l="0" t="0" r="r" b="b"/>
              <a:pathLst>
                <a:path w="87" h="26">
                  <a:moveTo>
                    <a:pt x="0" y="17"/>
                  </a:moveTo>
                  <a:cubicBezTo>
                    <a:pt x="32" y="26"/>
                    <a:pt x="58" y="26"/>
                    <a:pt x="87" y="17"/>
                  </a:cubicBezTo>
                  <a:cubicBezTo>
                    <a:pt x="87" y="0"/>
                    <a:pt x="87" y="0"/>
                    <a:pt x="87" y="0"/>
                  </a:cubicBezTo>
                  <a:cubicBezTo>
                    <a:pt x="0" y="0"/>
                    <a:pt x="0" y="0"/>
                    <a:pt x="0" y="0"/>
                  </a:cubicBezTo>
                  <a:lnTo>
                    <a:pt x="0" y="17"/>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451"/>
            <p:cNvSpPr>
              <a:spLocks noEditPoints="1"/>
            </p:cNvSpPr>
            <p:nvPr userDrawn="1"/>
          </p:nvSpPr>
          <p:spPr bwMode="auto">
            <a:xfrm>
              <a:off x="543" y="1778"/>
              <a:ext cx="164" cy="164"/>
            </a:xfrm>
            <a:custGeom>
              <a:avLst/>
              <a:gdLst>
                <a:gd name="T0" fmla="*/ 87 w 97"/>
                <a:gd name="T1" fmla="*/ 0 h 97"/>
                <a:gd name="T2" fmla="*/ 10 w 97"/>
                <a:gd name="T3" fmla="*/ 0 h 97"/>
                <a:gd name="T4" fmla="*/ 0 w 97"/>
                <a:gd name="T5" fmla="*/ 10 h 97"/>
                <a:gd name="T6" fmla="*/ 0 w 97"/>
                <a:gd name="T7" fmla="*/ 87 h 97"/>
                <a:gd name="T8" fmla="*/ 10 w 97"/>
                <a:gd name="T9" fmla="*/ 97 h 97"/>
                <a:gd name="T10" fmla="*/ 87 w 97"/>
                <a:gd name="T11" fmla="*/ 97 h 97"/>
                <a:gd name="T12" fmla="*/ 97 w 97"/>
                <a:gd name="T13" fmla="*/ 87 h 97"/>
                <a:gd name="T14" fmla="*/ 97 w 97"/>
                <a:gd name="T15" fmla="*/ 10 h 97"/>
                <a:gd name="T16" fmla="*/ 87 w 97"/>
                <a:gd name="T17" fmla="*/ 0 h 97"/>
                <a:gd name="T18" fmla="*/ 92 w 97"/>
                <a:gd name="T19" fmla="*/ 87 h 97"/>
                <a:gd name="T20" fmla="*/ 87 w 97"/>
                <a:gd name="T21" fmla="*/ 93 h 97"/>
                <a:gd name="T22" fmla="*/ 10 w 97"/>
                <a:gd name="T23" fmla="*/ 93 h 97"/>
                <a:gd name="T24" fmla="*/ 4 w 97"/>
                <a:gd name="T25" fmla="*/ 87 h 97"/>
                <a:gd name="T26" fmla="*/ 4 w 97"/>
                <a:gd name="T27" fmla="*/ 77 h 97"/>
                <a:gd name="T28" fmla="*/ 92 w 97"/>
                <a:gd name="T29" fmla="*/ 77 h 97"/>
                <a:gd name="T30" fmla="*/ 92 w 97"/>
                <a:gd name="T31" fmla="*/ 87 h 97"/>
                <a:gd name="T32" fmla="*/ 92 w 97"/>
                <a:gd name="T33" fmla="*/ 21 h 97"/>
                <a:gd name="T34" fmla="*/ 4 w 97"/>
                <a:gd name="T35" fmla="*/ 21 h 97"/>
                <a:gd name="T36" fmla="*/ 4 w 97"/>
                <a:gd name="T37" fmla="*/ 10 h 97"/>
                <a:gd name="T38" fmla="*/ 10 w 97"/>
                <a:gd name="T39" fmla="*/ 5 h 97"/>
                <a:gd name="T40" fmla="*/ 87 w 97"/>
                <a:gd name="T41" fmla="*/ 5 h 97"/>
                <a:gd name="T42" fmla="*/ 92 w 97"/>
                <a:gd name="T43" fmla="*/ 10 h 97"/>
                <a:gd name="T44" fmla="*/ 92 w 97"/>
                <a:gd name="T45" fmla="*/ 21 h 97"/>
                <a:gd name="T46" fmla="*/ 44 w 97"/>
                <a:gd name="T47" fmla="*/ 85 h 97"/>
                <a:gd name="T48" fmla="*/ 48 w 97"/>
                <a:gd name="T49" fmla="*/ 81 h 97"/>
                <a:gd name="T50" fmla="*/ 52 w 97"/>
                <a:gd name="T51" fmla="*/ 85 h 97"/>
                <a:gd name="T52" fmla="*/ 48 w 97"/>
                <a:gd name="T53" fmla="*/ 89 h 97"/>
                <a:gd name="T54" fmla="*/ 44 w 97"/>
                <a:gd name="T55" fmla="*/ 85 h 97"/>
                <a:gd name="T56" fmla="*/ 50 w 97"/>
                <a:gd name="T57" fmla="*/ 13 h 97"/>
                <a:gd name="T58" fmla="*/ 48 w 97"/>
                <a:gd name="T59" fmla="*/ 15 h 97"/>
                <a:gd name="T60" fmla="*/ 46 w 97"/>
                <a:gd name="T61" fmla="*/ 13 h 97"/>
                <a:gd name="T62" fmla="*/ 48 w 97"/>
                <a:gd name="T63" fmla="*/ 11 h 97"/>
                <a:gd name="T64" fmla="*/ 50 w 97"/>
                <a:gd name="T65" fmla="*/ 13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7" h="97">
                  <a:moveTo>
                    <a:pt x="87" y="0"/>
                  </a:moveTo>
                  <a:cubicBezTo>
                    <a:pt x="10" y="0"/>
                    <a:pt x="10" y="0"/>
                    <a:pt x="10" y="0"/>
                  </a:cubicBezTo>
                  <a:cubicBezTo>
                    <a:pt x="4" y="0"/>
                    <a:pt x="0" y="5"/>
                    <a:pt x="0" y="10"/>
                  </a:cubicBezTo>
                  <a:cubicBezTo>
                    <a:pt x="0" y="87"/>
                    <a:pt x="0" y="87"/>
                    <a:pt x="0" y="87"/>
                  </a:cubicBezTo>
                  <a:cubicBezTo>
                    <a:pt x="0" y="93"/>
                    <a:pt x="4" y="97"/>
                    <a:pt x="10" y="97"/>
                  </a:cubicBezTo>
                  <a:cubicBezTo>
                    <a:pt x="87" y="97"/>
                    <a:pt x="87" y="97"/>
                    <a:pt x="87" y="97"/>
                  </a:cubicBezTo>
                  <a:cubicBezTo>
                    <a:pt x="92" y="97"/>
                    <a:pt x="97" y="93"/>
                    <a:pt x="97" y="87"/>
                  </a:cubicBezTo>
                  <a:cubicBezTo>
                    <a:pt x="97" y="10"/>
                    <a:pt x="97" y="10"/>
                    <a:pt x="97" y="10"/>
                  </a:cubicBezTo>
                  <a:cubicBezTo>
                    <a:pt x="97" y="5"/>
                    <a:pt x="92" y="0"/>
                    <a:pt x="87" y="0"/>
                  </a:cubicBezTo>
                  <a:close/>
                  <a:moveTo>
                    <a:pt x="92" y="87"/>
                  </a:moveTo>
                  <a:cubicBezTo>
                    <a:pt x="92" y="91"/>
                    <a:pt x="90" y="93"/>
                    <a:pt x="87" y="93"/>
                  </a:cubicBezTo>
                  <a:cubicBezTo>
                    <a:pt x="10" y="93"/>
                    <a:pt x="10" y="93"/>
                    <a:pt x="10" y="93"/>
                  </a:cubicBezTo>
                  <a:cubicBezTo>
                    <a:pt x="6" y="93"/>
                    <a:pt x="4" y="91"/>
                    <a:pt x="4" y="87"/>
                  </a:cubicBezTo>
                  <a:cubicBezTo>
                    <a:pt x="4" y="77"/>
                    <a:pt x="4" y="77"/>
                    <a:pt x="4" y="77"/>
                  </a:cubicBezTo>
                  <a:cubicBezTo>
                    <a:pt x="92" y="77"/>
                    <a:pt x="92" y="77"/>
                    <a:pt x="92" y="77"/>
                  </a:cubicBezTo>
                  <a:lnTo>
                    <a:pt x="92" y="87"/>
                  </a:lnTo>
                  <a:close/>
                  <a:moveTo>
                    <a:pt x="92" y="21"/>
                  </a:moveTo>
                  <a:cubicBezTo>
                    <a:pt x="4" y="21"/>
                    <a:pt x="4" y="21"/>
                    <a:pt x="4" y="21"/>
                  </a:cubicBezTo>
                  <a:cubicBezTo>
                    <a:pt x="4" y="10"/>
                    <a:pt x="4" y="10"/>
                    <a:pt x="4" y="10"/>
                  </a:cubicBezTo>
                  <a:cubicBezTo>
                    <a:pt x="4" y="7"/>
                    <a:pt x="6" y="5"/>
                    <a:pt x="10" y="5"/>
                  </a:cubicBezTo>
                  <a:cubicBezTo>
                    <a:pt x="87" y="5"/>
                    <a:pt x="87" y="5"/>
                    <a:pt x="87" y="5"/>
                  </a:cubicBezTo>
                  <a:cubicBezTo>
                    <a:pt x="90" y="5"/>
                    <a:pt x="92" y="7"/>
                    <a:pt x="92" y="10"/>
                  </a:cubicBezTo>
                  <a:lnTo>
                    <a:pt x="92" y="21"/>
                  </a:lnTo>
                  <a:close/>
                  <a:moveTo>
                    <a:pt x="44" y="85"/>
                  </a:moveTo>
                  <a:cubicBezTo>
                    <a:pt x="44" y="83"/>
                    <a:pt x="46" y="81"/>
                    <a:pt x="48" y="81"/>
                  </a:cubicBezTo>
                  <a:cubicBezTo>
                    <a:pt x="51" y="81"/>
                    <a:pt x="52" y="83"/>
                    <a:pt x="52" y="85"/>
                  </a:cubicBezTo>
                  <a:cubicBezTo>
                    <a:pt x="52" y="87"/>
                    <a:pt x="51" y="89"/>
                    <a:pt x="48" y="89"/>
                  </a:cubicBezTo>
                  <a:cubicBezTo>
                    <a:pt x="46" y="89"/>
                    <a:pt x="44" y="87"/>
                    <a:pt x="44" y="85"/>
                  </a:cubicBezTo>
                  <a:close/>
                  <a:moveTo>
                    <a:pt x="50" y="13"/>
                  </a:moveTo>
                  <a:cubicBezTo>
                    <a:pt x="50" y="14"/>
                    <a:pt x="49" y="15"/>
                    <a:pt x="48" y="15"/>
                  </a:cubicBezTo>
                  <a:cubicBezTo>
                    <a:pt x="47" y="15"/>
                    <a:pt x="46" y="14"/>
                    <a:pt x="46" y="13"/>
                  </a:cubicBezTo>
                  <a:cubicBezTo>
                    <a:pt x="46" y="12"/>
                    <a:pt x="47" y="11"/>
                    <a:pt x="48" y="11"/>
                  </a:cubicBezTo>
                  <a:cubicBezTo>
                    <a:pt x="49" y="11"/>
                    <a:pt x="50" y="12"/>
                    <a:pt x="50" y="13"/>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452"/>
            <p:cNvSpPr>
              <a:spLocks noEditPoints="1"/>
            </p:cNvSpPr>
            <p:nvPr userDrawn="1"/>
          </p:nvSpPr>
          <p:spPr bwMode="auto">
            <a:xfrm>
              <a:off x="-83" y="1570"/>
              <a:ext cx="113" cy="164"/>
            </a:xfrm>
            <a:custGeom>
              <a:avLst/>
              <a:gdLst>
                <a:gd name="T0" fmla="*/ 57 w 67"/>
                <a:gd name="T1" fmla="*/ 0 h 97"/>
                <a:gd name="T2" fmla="*/ 10 w 67"/>
                <a:gd name="T3" fmla="*/ 0 h 97"/>
                <a:gd name="T4" fmla="*/ 0 w 67"/>
                <a:gd name="T5" fmla="*/ 10 h 97"/>
                <a:gd name="T6" fmla="*/ 0 w 67"/>
                <a:gd name="T7" fmla="*/ 87 h 97"/>
                <a:gd name="T8" fmla="*/ 10 w 67"/>
                <a:gd name="T9" fmla="*/ 97 h 97"/>
                <a:gd name="T10" fmla="*/ 57 w 67"/>
                <a:gd name="T11" fmla="*/ 97 h 97"/>
                <a:gd name="T12" fmla="*/ 67 w 67"/>
                <a:gd name="T13" fmla="*/ 87 h 97"/>
                <a:gd name="T14" fmla="*/ 67 w 67"/>
                <a:gd name="T15" fmla="*/ 10 h 97"/>
                <a:gd name="T16" fmla="*/ 57 w 67"/>
                <a:gd name="T17" fmla="*/ 0 h 97"/>
                <a:gd name="T18" fmla="*/ 63 w 67"/>
                <a:gd name="T19" fmla="*/ 87 h 97"/>
                <a:gd name="T20" fmla="*/ 57 w 67"/>
                <a:gd name="T21" fmla="*/ 93 h 97"/>
                <a:gd name="T22" fmla="*/ 10 w 67"/>
                <a:gd name="T23" fmla="*/ 93 h 97"/>
                <a:gd name="T24" fmla="*/ 4 w 67"/>
                <a:gd name="T25" fmla="*/ 87 h 97"/>
                <a:gd name="T26" fmla="*/ 4 w 67"/>
                <a:gd name="T27" fmla="*/ 77 h 97"/>
                <a:gd name="T28" fmla="*/ 63 w 67"/>
                <a:gd name="T29" fmla="*/ 77 h 97"/>
                <a:gd name="T30" fmla="*/ 63 w 67"/>
                <a:gd name="T31" fmla="*/ 87 h 97"/>
                <a:gd name="T32" fmla="*/ 63 w 67"/>
                <a:gd name="T33" fmla="*/ 21 h 97"/>
                <a:gd name="T34" fmla="*/ 4 w 67"/>
                <a:gd name="T35" fmla="*/ 21 h 97"/>
                <a:gd name="T36" fmla="*/ 4 w 67"/>
                <a:gd name="T37" fmla="*/ 10 h 97"/>
                <a:gd name="T38" fmla="*/ 10 w 67"/>
                <a:gd name="T39" fmla="*/ 5 h 97"/>
                <a:gd name="T40" fmla="*/ 57 w 67"/>
                <a:gd name="T41" fmla="*/ 5 h 97"/>
                <a:gd name="T42" fmla="*/ 63 w 67"/>
                <a:gd name="T43" fmla="*/ 10 h 97"/>
                <a:gd name="T44" fmla="*/ 63 w 67"/>
                <a:gd name="T45" fmla="*/ 21 h 97"/>
                <a:gd name="T46" fmla="*/ 29 w 67"/>
                <a:gd name="T47" fmla="*/ 85 h 97"/>
                <a:gd name="T48" fmla="*/ 34 w 67"/>
                <a:gd name="T49" fmla="*/ 81 h 97"/>
                <a:gd name="T50" fmla="*/ 38 w 67"/>
                <a:gd name="T51" fmla="*/ 85 h 97"/>
                <a:gd name="T52" fmla="*/ 34 w 67"/>
                <a:gd name="T53" fmla="*/ 89 h 97"/>
                <a:gd name="T54" fmla="*/ 29 w 67"/>
                <a:gd name="T55" fmla="*/ 85 h 97"/>
                <a:gd name="T56" fmla="*/ 26 w 67"/>
                <a:gd name="T57" fmla="*/ 11 h 97"/>
                <a:gd name="T58" fmla="*/ 41 w 67"/>
                <a:gd name="T59" fmla="*/ 11 h 97"/>
                <a:gd name="T60" fmla="*/ 41 w 67"/>
                <a:gd name="T61" fmla="*/ 14 h 97"/>
                <a:gd name="T62" fmla="*/ 26 w 67"/>
                <a:gd name="T63" fmla="*/ 14 h 97"/>
                <a:gd name="T64" fmla="*/ 26 w 67"/>
                <a:gd name="T65" fmla="*/ 1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97">
                  <a:moveTo>
                    <a:pt x="57" y="0"/>
                  </a:moveTo>
                  <a:cubicBezTo>
                    <a:pt x="10" y="0"/>
                    <a:pt x="10" y="0"/>
                    <a:pt x="10" y="0"/>
                  </a:cubicBezTo>
                  <a:cubicBezTo>
                    <a:pt x="5" y="0"/>
                    <a:pt x="0" y="5"/>
                    <a:pt x="0" y="10"/>
                  </a:cubicBezTo>
                  <a:cubicBezTo>
                    <a:pt x="0" y="87"/>
                    <a:pt x="0" y="87"/>
                    <a:pt x="0" y="87"/>
                  </a:cubicBezTo>
                  <a:cubicBezTo>
                    <a:pt x="0" y="93"/>
                    <a:pt x="5" y="97"/>
                    <a:pt x="10" y="97"/>
                  </a:cubicBezTo>
                  <a:cubicBezTo>
                    <a:pt x="57" y="97"/>
                    <a:pt x="57" y="97"/>
                    <a:pt x="57" y="97"/>
                  </a:cubicBezTo>
                  <a:cubicBezTo>
                    <a:pt x="62" y="97"/>
                    <a:pt x="67" y="93"/>
                    <a:pt x="67" y="87"/>
                  </a:cubicBezTo>
                  <a:cubicBezTo>
                    <a:pt x="67" y="10"/>
                    <a:pt x="67" y="10"/>
                    <a:pt x="67" y="10"/>
                  </a:cubicBezTo>
                  <a:cubicBezTo>
                    <a:pt x="67" y="5"/>
                    <a:pt x="62" y="0"/>
                    <a:pt x="57" y="0"/>
                  </a:cubicBezTo>
                  <a:close/>
                  <a:moveTo>
                    <a:pt x="63" y="87"/>
                  </a:moveTo>
                  <a:cubicBezTo>
                    <a:pt x="63" y="91"/>
                    <a:pt x="60" y="93"/>
                    <a:pt x="57" y="93"/>
                  </a:cubicBezTo>
                  <a:cubicBezTo>
                    <a:pt x="10" y="93"/>
                    <a:pt x="10" y="93"/>
                    <a:pt x="10" y="93"/>
                  </a:cubicBezTo>
                  <a:cubicBezTo>
                    <a:pt x="7" y="93"/>
                    <a:pt x="4" y="91"/>
                    <a:pt x="4" y="87"/>
                  </a:cubicBezTo>
                  <a:cubicBezTo>
                    <a:pt x="4" y="77"/>
                    <a:pt x="4" y="77"/>
                    <a:pt x="4" y="77"/>
                  </a:cubicBezTo>
                  <a:cubicBezTo>
                    <a:pt x="63" y="77"/>
                    <a:pt x="63" y="77"/>
                    <a:pt x="63" y="77"/>
                  </a:cubicBezTo>
                  <a:lnTo>
                    <a:pt x="63" y="87"/>
                  </a:lnTo>
                  <a:close/>
                  <a:moveTo>
                    <a:pt x="63" y="21"/>
                  </a:moveTo>
                  <a:cubicBezTo>
                    <a:pt x="4" y="21"/>
                    <a:pt x="4" y="21"/>
                    <a:pt x="4" y="21"/>
                  </a:cubicBezTo>
                  <a:cubicBezTo>
                    <a:pt x="4" y="10"/>
                    <a:pt x="4" y="10"/>
                    <a:pt x="4" y="10"/>
                  </a:cubicBezTo>
                  <a:cubicBezTo>
                    <a:pt x="4" y="7"/>
                    <a:pt x="7" y="5"/>
                    <a:pt x="10" y="5"/>
                  </a:cubicBezTo>
                  <a:cubicBezTo>
                    <a:pt x="57" y="5"/>
                    <a:pt x="57" y="5"/>
                    <a:pt x="57" y="5"/>
                  </a:cubicBezTo>
                  <a:cubicBezTo>
                    <a:pt x="60" y="5"/>
                    <a:pt x="63" y="7"/>
                    <a:pt x="63" y="10"/>
                  </a:cubicBezTo>
                  <a:lnTo>
                    <a:pt x="63" y="21"/>
                  </a:lnTo>
                  <a:close/>
                  <a:moveTo>
                    <a:pt x="29" y="85"/>
                  </a:moveTo>
                  <a:cubicBezTo>
                    <a:pt x="29" y="83"/>
                    <a:pt x="31" y="81"/>
                    <a:pt x="34" y="81"/>
                  </a:cubicBezTo>
                  <a:cubicBezTo>
                    <a:pt x="36" y="81"/>
                    <a:pt x="38" y="83"/>
                    <a:pt x="38" y="85"/>
                  </a:cubicBezTo>
                  <a:cubicBezTo>
                    <a:pt x="38" y="87"/>
                    <a:pt x="36" y="89"/>
                    <a:pt x="34" y="89"/>
                  </a:cubicBezTo>
                  <a:cubicBezTo>
                    <a:pt x="31" y="89"/>
                    <a:pt x="29" y="87"/>
                    <a:pt x="29" y="85"/>
                  </a:cubicBezTo>
                  <a:close/>
                  <a:moveTo>
                    <a:pt x="26" y="11"/>
                  </a:moveTo>
                  <a:cubicBezTo>
                    <a:pt x="41" y="11"/>
                    <a:pt x="41" y="11"/>
                    <a:pt x="41" y="11"/>
                  </a:cubicBezTo>
                  <a:cubicBezTo>
                    <a:pt x="41" y="14"/>
                    <a:pt x="41" y="14"/>
                    <a:pt x="41" y="14"/>
                  </a:cubicBezTo>
                  <a:cubicBezTo>
                    <a:pt x="26" y="14"/>
                    <a:pt x="26" y="14"/>
                    <a:pt x="26" y="14"/>
                  </a:cubicBezTo>
                  <a:lnTo>
                    <a:pt x="26" y="11"/>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453"/>
            <p:cNvSpPr>
              <a:spLocks/>
            </p:cNvSpPr>
            <p:nvPr userDrawn="1"/>
          </p:nvSpPr>
          <p:spPr bwMode="auto">
            <a:xfrm>
              <a:off x="241" y="2656"/>
              <a:ext cx="319" cy="265"/>
            </a:xfrm>
            <a:custGeom>
              <a:avLst/>
              <a:gdLst>
                <a:gd name="T0" fmla="*/ 314 w 319"/>
                <a:gd name="T1" fmla="*/ 265 h 265"/>
                <a:gd name="T2" fmla="*/ 0 w 319"/>
                <a:gd name="T3" fmla="*/ 6 h 265"/>
                <a:gd name="T4" fmla="*/ 5 w 319"/>
                <a:gd name="T5" fmla="*/ 0 h 265"/>
                <a:gd name="T6" fmla="*/ 319 w 319"/>
                <a:gd name="T7" fmla="*/ 258 h 265"/>
                <a:gd name="T8" fmla="*/ 314 w 319"/>
                <a:gd name="T9" fmla="*/ 265 h 265"/>
              </a:gdLst>
              <a:ahLst/>
              <a:cxnLst>
                <a:cxn ang="0">
                  <a:pos x="T0" y="T1"/>
                </a:cxn>
                <a:cxn ang="0">
                  <a:pos x="T2" y="T3"/>
                </a:cxn>
                <a:cxn ang="0">
                  <a:pos x="T4" y="T5"/>
                </a:cxn>
                <a:cxn ang="0">
                  <a:pos x="T6" y="T7"/>
                </a:cxn>
                <a:cxn ang="0">
                  <a:pos x="T8" y="T9"/>
                </a:cxn>
              </a:cxnLst>
              <a:rect l="0" t="0" r="r" b="b"/>
              <a:pathLst>
                <a:path w="319" h="265">
                  <a:moveTo>
                    <a:pt x="314" y="265"/>
                  </a:moveTo>
                  <a:lnTo>
                    <a:pt x="0" y="6"/>
                  </a:lnTo>
                  <a:lnTo>
                    <a:pt x="5" y="0"/>
                  </a:lnTo>
                  <a:lnTo>
                    <a:pt x="319" y="258"/>
                  </a:lnTo>
                  <a:lnTo>
                    <a:pt x="314" y="265"/>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454"/>
            <p:cNvSpPr>
              <a:spLocks noEditPoints="1"/>
            </p:cNvSpPr>
            <p:nvPr userDrawn="1"/>
          </p:nvSpPr>
          <p:spPr bwMode="auto">
            <a:xfrm>
              <a:off x="1414" y="1609"/>
              <a:ext cx="237" cy="137"/>
            </a:xfrm>
            <a:custGeom>
              <a:avLst/>
              <a:gdLst>
                <a:gd name="T0" fmla="*/ 115 w 140"/>
                <a:gd name="T1" fmla="*/ 22 h 81"/>
                <a:gd name="T2" fmla="*/ 102 w 140"/>
                <a:gd name="T3" fmla="*/ 9 h 81"/>
                <a:gd name="T4" fmla="*/ 92 w 140"/>
                <a:gd name="T5" fmla="*/ 7 h 81"/>
                <a:gd name="T6" fmla="*/ 82 w 140"/>
                <a:gd name="T7" fmla="*/ 9 h 81"/>
                <a:gd name="T8" fmla="*/ 69 w 140"/>
                <a:gd name="T9" fmla="*/ 6 h 81"/>
                <a:gd name="T10" fmla="*/ 64 w 140"/>
                <a:gd name="T11" fmla="*/ 6 h 81"/>
                <a:gd name="T12" fmla="*/ 46 w 140"/>
                <a:gd name="T13" fmla="*/ 0 h 81"/>
                <a:gd name="T14" fmla="*/ 31 w 140"/>
                <a:gd name="T15" fmla="*/ 4 h 81"/>
                <a:gd name="T16" fmla="*/ 18 w 140"/>
                <a:gd name="T17" fmla="*/ 28 h 81"/>
                <a:gd name="T18" fmla="*/ 16 w 140"/>
                <a:gd name="T19" fmla="*/ 31 h 81"/>
                <a:gd name="T20" fmla="*/ 9 w 140"/>
                <a:gd name="T21" fmla="*/ 35 h 81"/>
                <a:gd name="T22" fmla="*/ 0 w 140"/>
                <a:gd name="T23" fmla="*/ 56 h 81"/>
                <a:gd name="T24" fmla="*/ 24 w 140"/>
                <a:gd name="T25" fmla="*/ 81 h 81"/>
                <a:gd name="T26" fmla="*/ 108 w 140"/>
                <a:gd name="T27" fmla="*/ 81 h 81"/>
                <a:gd name="T28" fmla="*/ 110 w 140"/>
                <a:gd name="T29" fmla="*/ 81 h 81"/>
                <a:gd name="T30" fmla="*/ 140 w 140"/>
                <a:gd name="T31" fmla="*/ 51 h 81"/>
                <a:gd name="T32" fmla="*/ 115 w 140"/>
                <a:gd name="T33" fmla="*/ 22 h 81"/>
                <a:gd name="T34" fmla="*/ 110 w 140"/>
                <a:gd name="T35" fmla="*/ 76 h 81"/>
                <a:gd name="T36" fmla="*/ 109 w 140"/>
                <a:gd name="T37" fmla="*/ 76 h 81"/>
                <a:gd name="T38" fmla="*/ 24 w 140"/>
                <a:gd name="T39" fmla="*/ 76 h 81"/>
                <a:gd name="T40" fmla="*/ 5 w 140"/>
                <a:gd name="T41" fmla="*/ 56 h 81"/>
                <a:gd name="T42" fmla="*/ 13 w 140"/>
                <a:gd name="T43" fmla="*/ 38 h 81"/>
                <a:gd name="T44" fmla="*/ 19 w 140"/>
                <a:gd name="T45" fmla="*/ 35 h 81"/>
                <a:gd name="T46" fmla="*/ 20 w 140"/>
                <a:gd name="T47" fmla="*/ 35 h 81"/>
                <a:gd name="T48" fmla="*/ 20 w 140"/>
                <a:gd name="T49" fmla="*/ 34 h 81"/>
                <a:gd name="T50" fmla="*/ 22 w 140"/>
                <a:gd name="T51" fmla="*/ 31 h 81"/>
                <a:gd name="T52" fmla="*/ 23 w 140"/>
                <a:gd name="T53" fmla="*/ 30 h 81"/>
                <a:gd name="T54" fmla="*/ 23 w 140"/>
                <a:gd name="T55" fmla="*/ 29 h 81"/>
                <a:gd name="T56" fmla="*/ 34 w 140"/>
                <a:gd name="T57" fmla="*/ 8 h 81"/>
                <a:gd name="T58" fmla="*/ 46 w 140"/>
                <a:gd name="T59" fmla="*/ 5 h 81"/>
                <a:gd name="T60" fmla="*/ 61 w 140"/>
                <a:gd name="T61" fmla="*/ 11 h 81"/>
                <a:gd name="T62" fmla="*/ 62 w 140"/>
                <a:gd name="T63" fmla="*/ 12 h 81"/>
                <a:gd name="T64" fmla="*/ 64 w 140"/>
                <a:gd name="T65" fmla="*/ 11 h 81"/>
                <a:gd name="T66" fmla="*/ 80 w 140"/>
                <a:gd name="T67" fmla="*/ 14 h 81"/>
                <a:gd name="T68" fmla="*/ 81 w 140"/>
                <a:gd name="T69" fmla="*/ 15 h 81"/>
                <a:gd name="T70" fmla="*/ 83 w 140"/>
                <a:gd name="T71" fmla="*/ 15 h 81"/>
                <a:gd name="T72" fmla="*/ 92 w 140"/>
                <a:gd name="T73" fmla="*/ 12 h 81"/>
                <a:gd name="T74" fmla="*/ 100 w 140"/>
                <a:gd name="T75" fmla="*/ 14 h 81"/>
                <a:gd name="T76" fmla="*/ 111 w 140"/>
                <a:gd name="T77" fmla="*/ 25 h 81"/>
                <a:gd name="T78" fmla="*/ 112 w 140"/>
                <a:gd name="T79" fmla="*/ 27 h 81"/>
                <a:gd name="T80" fmla="*/ 113 w 140"/>
                <a:gd name="T81" fmla="*/ 27 h 81"/>
                <a:gd name="T82" fmla="*/ 135 w 140"/>
                <a:gd name="T83" fmla="*/ 51 h 81"/>
                <a:gd name="T84" fmla="*/ 110 w 140"/>
                <a:gd name="T85" fmla="*/ 76 h 81"/>
                <a:gd name="T86" fmla="*/ 50 w 140"/>
                <a:gd name="T87" fmla="*/ 48 h 81"/>
                <a:gd name="T88" fmla="*/ 43 w 140"/>
                <a:gd name="T89" fmla="*/ 55 h 81"/>
                <a:gd name="T90" fmla="*/ 36 w 140"/>
                <a:gd name="T91" fmla="*/ 48 h 81"/>
                <a:gd name="T92" fmla="*/ 43 w 140"/>
                <a:gd name="T93" fmla="*/ 41 h 81"/>
                <a:gd name="T94" fmla="*/ 50 w 140"/>
                <a:gd name="T95" fmla="*/ 48 h 81"/>
                <a:gd name="T96" fmla="*/ 81 w 140"/>
                <a:gd name="T97" fmla="*/ 48 h 81"/>
                <a:gd name="T98" fmla="*/ 70 w 140"/>
                <a:gd name="T99" fmla="*/ 59 h 81"/>
                <a:gd name="T100" fmla="*/ 58 w 140"/>
                <a:gd name="T101" fmla="*/ 48 h 81"/>
                <a:gd name="T102" fmla="*/ 70 w 140"/>
                <a:gd name="T103" fmla="*/ 36 h 81"/>
                <a:gd name="T104" fmla="*/ 81 w 140"/>
                <a:gd name="T105" fmla="*/ 48 h 81"/>
                <a:gd name="T106" fmla="*/ 104 w 140"/>
                <a:gd name="T107" fmla="*/ 48 h 81"/>
                <a:gd name="T108" fmla="*/ 97 w 140"/>
                <a:gd name="T109" fmla="*/ 55 h 81"/>
                <a:gd name="T110" fmla="*/ 90 w 140"/>
                <a:gd name="T111" fmla="*/ 48 h 81"/>
                <a:gd name="T112" fmla="*/ 97 w 140"/>
                <a:gd name="T113" fmla="*/ 41 h 81"/>
                <a:gd name="T114" fmla="*/ 104 w 140"/>
                <a:gd name="T115" fmla="*/ 48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0" h="81">
                  <a:moveTo>
                    <a:pt x="115" y="22"/>
                  </a:moveTo>
                  <a:cubicBezTo>
                    <a:pt x="114" y="18"/>
                    <a:pt x="110" y="12"/>
                    <a:pt x="102" y="9"/>
                  </a:cubicBezTo>
                  <a:cubicBezTo>
                    <a:pt x="101" y="8"/>
                    <a:pt x="97" y="7"/>
                    <a:pt x="92" y="7"/>
                  </a:cubicBezTo>
                  <a:cubicBezTo>
                    <a:pt x="88" y="7"/>
                    <a:pt x="85" y="8"/>
                    <a:pt x="82" y="9"/>
                  </a:cubicBezTo>
                  <a:cubicBezTo>
                    <a:pt x="79" y="7"/>
                    <a:pt x="75" y="6"/>
                    <a:pt x="69" y="6"/>
                  </a:cubicBezTo>
                  <a:cubicBezTo>
                    <a:pt x="67" y="6"/>
                    <a:pt x="66" y="6"/>
                    <a:pt x="64" y="6"/>
                  </a:cubicBezTo>
                  <a:cubicBezTo>
                    <a:pt x="60" y="3"/>
                    <a:pt x="54" y="0"/>
                    <a:pt x="46" y="0"/>
                  </a:cubicBezTo>
                  <a:cubicBezTo>
                    <a:pt x="41" y="0"/>
                    <a:pt x="36" y="1"/>
                    <a:pt x="31" y="4"/>
                  </a:cubicBezTo>
                  <a:cubicBezTo>
                    <a:pt x="31" y="4"/>
                    <a:pt x="18" y="11"/>
                    <a:pt x="18" y="28"/>
                  </a:cubicBezTo>
                  <a:cubicBezTo>
                    <a:pt x="17" y="29"/>
                    <a:pt x="17" y="30"/>
                    <a:pt x="16" y="31"/>
                  </a:cubicBezTo>
                  <a:cubicBezTo>
                    <a:pt x="14" y="31"/>
                    <a:pt x="12" y="33"/>
                    <a:pt x="9" y="35"/>
                  </a:cubicBezTo>
                  <a:cubicBezTo>
                    <a:pt x="5" y="38"/>
                    <a:pt x="0" y="45"/>
                    <a:pt x="0" y="56"/>
                  </a:cubicBezTo>
                  <a:cubicBezTo>
                    <a:pt x="0" y="73"/>
                    <a:pt x="14" y="80"/>
                    <a:pt x="24" y="81"/>
                  </a:cubicBezTo>
                  <a:cubicBezTo>
                    <a:pt x="108" y="81"/>
                    <a:pt x="108" y="81"/>
                    <a:pt x="108" y="81"/>
                  </a:cubicBezTo>
                  <a:cubicBezTo>
                    <a:pt x="109" y="81"/>
                    <a:pt x="110" y="81"/>
                    <a:pt x="110" y="81"/>
                  </a:cubicBezTo>
                  <a:cubicBezTo>
                    <a:pt x="127" y="81"/>
                    <a:pt x="140" y="67"/>
                    <a:pt x="140" y="51"/>
                  </a:cubicBezTo>
                  <a:cubicBezTo>
                    <a:pt x="140" y="37"/>
                    <a:pt x="130" y="24"/>
                    <a:pt x="115" y="22"/>
                  </a:cubicBezTo>
                  <a:close/>
                  <a:moveTo>
                    <a:pt x="110" y="76"/>
                  </a:moveTo>
                  <a:cubicBezTo>
                    <a:pt x="110" y="76"/>
                    <a:pt x="109" y="76"/>
                    <a:pt x="109" y="76"/>
                  </a:cubicBezTo>
                  <a:cubicBezTo>
                    <a:pt x="24" y="76"/>
                    <a:pt x="24" y="76"/>
                    <a:pt x="24" y="76"/>
                  </a:cubicBezTo>
                  <a:cubicBezTo>
                    <a:pt x="19" y="75"/>
                    <a:pt x="5" y="71"/>
                    <a:pt x="5" y="56"/>
                  </a:cubicBezTo>
                  <a:cubicBezTo>
                    <a:pt x="5" y="47"/>
                    <a:pt x="9" y="41"/>
                    <a:pt x="13" y="38"/>
                  </a:cubicBezTo>
                  <a:cubicBezTo>
                    <a:pt x="15" y="37"/>
                    <a:pt x="17" y="36"/>
                    <a:pt x="19" y="35"/>
                  </a:cubicBezTo>
                  <a:cubicBezTo>
                    <a:pt x="20" y="35"/>
                    <a:pt x="20" y="35"/>
                    <a:pt x="20" y="35"/>
                  </a:cubicBezTo>
                  <a:cubicBezTo>
                    <a:pt x="20" y="34"/>
                    <a:pt x="20" y="34"/>
                    <a:pt x="20" y="34"/>
                  </a:cubicBezTo>
                  <a:cubicBezTo>
                    <a:pt x="21" y="33"/>
                    <a:pt x="21" y="32"/>
                    <a:pt x="22" y="31"/>
                  </a:cubicBezTo>
                  <a:cubicBezTo>
                    <a:pt x="23" y="30"/>
                    <a:pt x="23" y="30"/>
                    <a:pt x="23" y="30"/>
                  </a:cubicBezTo>
                  <a:cubicBezTo>
                    <a:pt x="23" y="29"/>
                    <a:pt x="23" y="29"/>
                    <a:pt x="23" y="29"/>
                  </a:cubicBezTo>
                  <a:cubicBezTo>
                    <a:pt x="22" y="14"/>
                    <a:pt x="33" y="8"/>
                    <a:pt x="34" y="8"/>
                  </a:cubicBezTo>
                  <a:cubicBezTo>
                    <a:pt x="38" y="6"/>
                    <a:pt x="42" y="5"/>
                    <a:pt x="46" y="5"/>
                  </a:cubicBezTo>
                  <a:cubicBezTo>
                    <a:pt x="53" y="5"/>
                    <a:pt x="58" y="8"/>
                    <a:pt x="61" y="11"/>
                  </a:cubicBezTo>
                  <a:cubicBezTo>
                    <a:pt x="62" y="12"/>
                    <a:pt x="62" y="12"/>
                    <a:pt x="62" y="12"/>
                  </a:cubicBezTo>
                  <a:cubicBezTo>
                    <a:pt x="64" y="11"/>
                    <a:pt x="64" y="11"/>
                    <a:pt x="64" y="11"/>
                  </a:cubicBezTo>
                  <a:cubicBezTo>
                    <a:pt x="70" y="10"/>
                    <a:pt x="75" y="11"/>
                    <a:pt x="80" y="14"/>
                  </a:cubicBezTo>
                  <a:cubicBezTo>
                    <a:pt x="81" y="15"/>
                    <a:pt x="81" y="15"/>
                    <a:pt x="81" y="15"/>
                  </a:cubicBezTo>
                  <a:cubicBezTo>
                    <a:pt x="83" y="15"/>
                    <a:pt x="83" y="15"/>
                    <a:pt x="83" y="15"/>
                  </a:cubicBezTo>
                  <a:cubicBezTo>
                    <a:pt x="85" y="13"/>
                    <a:pt x="88" y="12"/>
                    <a:pt x="92" y="12"/>
                  </a:cubicBezTo>
                  <a:cubicBezTo>
                    <a:pt x="96" y="12"/>
                    <a:pt x="100" y="13"/>
                    <a:pt x="100" y="14"/>
                  </a:cubicBezTo>
                  <a:cubicBezTo>
                    <a:pt x="106" y="16"/>
                    <a:pt x="109" y="20"/>
                    <a:pt x="111" y="25"/>
                  </a:cubicBezTo>
                  <a:cubicBezTo>
                    <a:pt x="112" y="27"/>
                    <a:pt x="112" y="27"/>
                    <a:pt x="112" y="27"/>
                  </a:cubicBezTo>
                  <a:cubicBezTo>
                    <a:pt x="113" y="27"/>
                    <a:pt x="113" y="27"/>
                    <a:pt x="113" y="27"/>
                  </a:cubicBezTo>
                  <a:cubicBezTo>
                    <a:pt x="126" y="28"/>
                    <a:pt x="135" y="39"/>
                    <a:pt x="135" y="51"/>
                  </a:cubicBezTo>
                  <a:cubicBezTo>
                    <a:pt x="135" y="65"/>
                    <a:pt x="124" y="76"/>
                    <a:pt x="110" y="76"/>
                  </a:cubicBezTo>
                  <a:close/>
                  <a:moveTo>
                    <a:pt x="50" y="48"/>
                  </a:moveTo>
                  <a:cubicBezTo>
                    <a:pt x="50" y="52"/>
                    <a:pt x="47" y="55"/>
                    <a:pt x="43" y="55"/>
                  </a:cubicBezTo>
                  <a:cubicBezTo>
                    <a:pt x="39" y="55"/>
                    <a:pt x="36" y="52"/>
                    <a:pt x="36" y="48"/>
                  </a:cubicBezTo>
                  <a:cubicBezTo>
                    <a:pt x="36" y="44"/>
                    <a:pt x="39" y="41"/>
                    <a:pt x="43" y="41"/>
                  </a:cubicBezTo>
                  <a:cubicBezTo>
                    <a:pt x="47" y="41"/>
                    <a:pt x="50" y="44"/>
                    <a:pt x="50" y="48"/>
                  </a:cubicBezTo>
                  <a:close/>
                  <a:moveTo>
                    <a:pt x="81" y="48"/>
                  </a:moveTo>
                  <a:cubicBezTo>
                    <a:pt x="81" y="54"/>
                    <a:pt x="76" y="59"/>
                    <a:pt x="70" y="59"/>
                  </a:cubicBezTo>
                  <a:cubicBezTo>
                    <a:pt x="64" y="59"/>
                    <a:pt x="58" y="54"/>
                    <a:pt x="58" y="48"/>
                  </a:cubicBezTo>
                  <a:cubicBezTo>
                    <a:pt x="58" y="42"/>
                    <a:pt x="64" y="36"/>
                    <a:pt x="70" y="36"/>
                  </a:cubicBezTo>
                  <a:cubicBezTo>
                    <a:pt x="76" y="36"/>
                    <a:pt x="81" y="42"/>
                    <a:pt x="81" y="48"/>
                  </a:cubicBezTo>
                  <a:close/>
                  <a:moveTo>
                    <a:pt x="104" y="48"/>
                  </a:moveTo>
                  <a:cubicBezTo>
                    <a:pt x="104" y="52"/>
                    <a:pt x="101" y="55"/>
                    <a:pt x="97" y="55"/>
                  </a:cubicBezTo>
                  <a:cubicBezTo>
                    <a:pt x="93" y="55"/>
                    <a:pt x="90" y="52"/>
                    <a:pt x="90" y="48"/>
                  </a:cubicBezTo>
                  <a:cubicBezTo>
                    <a:pt x="90" y="44"/>
                    <a:pt x="93" y="41"/>
                    <a:pt x="97" y="41"/>
                  </a:cubicBezTo>
                  <a:cubicBezTo>
                    <a:pt x="101" y="41"/>
                    <a:pt x="104" y="44"/>
                    <a:pt x="104" y="48"/>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455"/>
            <p:cNvSpPr>
              <a:spLocks noEditPoints="1"/>
            </p:cNvSpPr>
            <p:nvPr userDrawn="1"/>
          </p:nvSpPr>
          <p:spPr bwMode="auto">
            <a:xfrm>
              <a:off x="1663" y="671"/>
              <a:ext cx="238" cy="137"/>
            </a:xfrm>
            <a:custGeom>
              <a:avLst/>
              <a:gdLst>
                <a:gd name="T0" fmla="*/ 116 w 141"/>
                <a:gd name="T1" fmla="*/ 22 h 81"/>
                <a:gd name="T2" fmla="*/ 102 w 141"/>
                <a:gd name="T3" fmla="*/ 9 h 81"/>
                <a:gd name="T4" fmla="*/ 92 w 141"/>
                <a:gd name="T5" fmla="*/ 7 h 81"/>
                <a:gd name="T6" fmla="*/ 82 w 141"/>
                <a:gd name="T7" fmla="*/ 10 h 81"/>
                <a:gd name="T8" fmla="*/ 70 w 141"/>
                <a:gd name="T9" fmla="*/ 6 h 81"/>
                <a:gd name="T10" fmla="*/ 64 w 141"/>
                <a:gd name="T11" fmla="*/ 6 h 81"/>
                <a:gd name="T12" fmla="*/ 47 w 141"/>
                <a:gd name="T13" fmla="*/ 0 h 81"/>
                <a:gd name="T14" fmla="*/ 32 w 141"/>
                <a:gd name="T15" fmla="*/ 4 h 81"/>
                <a:gd name="T16" fmla="*/ 19 w 141"/>
                <a:gd name="T17" fmla="*/ 28 h 81"/>
                <a:gd name="T18" fmla="*/ 17 w 141"/>
                <a:gd name="T19" fmla="*/ 31 h 81"/>
                <a:gd name="T20" fmla="*/ 10 w 141"/>
                <a:gd name="T21" fmla="*/ 35 h 81"/>
                <a:gd name="T22" fmla="*/ 0 w 141"/>
                <a:gd name="T23" fmla="*/ 56 h 81"/>
                <a:gd name="T24" fmla="*/ 24 w 141"/>
                <a:gd name="T25" fmla="*/ 81 h 81"/>
                <a:gd name="T26" fmla="*/ 109 w 141"/>
                <a:gd name="T27" fmla="*/ 81 h 81"/>
                <a:gd name="T28" fmla="*/ 111 w 141"/>
                <a:gd name="T29" fmla="*/ 81 h 81"/>
                <a:gd name="T30" fmla="*/ 141 w 141"/>
                <a:gd name="T31" fmla="*/ 51 h 81"/>
                <a:gd name="T32" fmla="*/ 116 w 141"/>
                <a:gd name="T33" fmla="*/ 22 h 81"/>
                <a:gd name="T34" fmla="*/ 111 w 141"/>
                <a:gd name="T35" fmla="*/ 76 h 81"/>
                <a:gd name="T36" fmla="*/ 109 w 141"/>
                <a:gd name="T37" fmla="*/ 76 h 81"/>
                <a:gd name="T38" fmla="*/ 24 w 141"/>
                <a:gd name="T39" fmla="*/ 76 h 81"/>
                <a:gd name="T40" fmla="*/ 6 w 141"/>
                <a:gd name="T41" fmla="*/ 56 h 81"/>
                <a:gd name="T42" fmla="*/ 13 w 141"/>
                <a:gd name="T43" fmla="*/ 39 h 81"/>
                <a:gd name="T44" fmla="*/ 19 w 141"/>
                <a:gd name="T45" fmla="*/ 35 h 81"/>
                <a:gd name="T46" fmla="*/ 20 w 141"/>
                <a:gd name="T47" fmla="*/ 35 h 81"/>
                <a:gd name="T48" fmla="*/ 21 w 141"/>
                <a:gd name="T49" fmla="*/ 34 h 81"/>
                <a:gd name="T50" fmla="*/ 23 w 141"/>
                <a:gd name="T51" fmla="*/ 31 h 81"/>
                <a:gd name="T52" fmla="*/ 24 w 141"/>
                <a:gd name="T53" fmla="*/ 31 h 81"/>
                <a:gd name="T54" fmla="*/ 24 w 141"/>
                <a:gd name="T55" fmla="*/ 29 h 81"/>
                <a:gd name="T56" fmla="*/ 34 w 141"/>
                <a:gd name="T57" fmla="*/ 8 h 81"/>
                <a:gd name="T58" fmla="*/ 47 w 141"/>
                <a:gd name="T59" fmla="*/ 5 h 81"/>
                <a:gd name="T60" fmla="*/ 62 w 141"/>
                <a:gd name="T61" fmla="*/ 11 h 81"/>
                <a:gd name="T62" fmla="*/ 63 w 141"/>
                <a:gd name="T63" fmla="*/ 12 h 81"/>
                <a:gd name="T64" fmla="*/ 64 w 141"/>
                <a:gd name="T65" fmla="*/ 12 h 81"/>
                <a:gd name="T66" fmla="*/ 80 w 141"/>
                <a:gd name="T67" fmla="*/ 15 h 81"/>
                <a:gd name="T68" fmla="*/ 82 w 141"/>
                <a:gd name="T69" fmla="*/ 16 h 81"/>
                <a:gd name="T70" fmla="*/ 83 w 141"/>
                <a:gd name="T71" fmla="*/ 15 h 81"/>
                <a:gd name="T72" fmla="*/ 92 w 141"/>
                <a:gd name="T73" fmla="*/ 12 h 81"/>
                <a:gd name="T74" fmla="*/ 101 w 141"/>
                <a:gd name="T75" fmla="*/ 14 h 81"/>
                <a:gd name="T76" fmla="*/ 112 w 141"/>
                <a:gd name="T77" fmla="*/ 25 h 81"/>
                <a:gd name="T78" fmla="*/ 112 w 141"/>
                <a:gd name="T79" fmla="*/ 27 h 81"/>
                <a:gd name="T80" fmla="*/ 114 w 141"/>
                <a:gd name="T81" fmla="*/ 27 h 81"/>
                <a:gd name="T82" fmla="*/ 135 w 141"/>
                <a:gd name="T83" fmla="*/ 51 h 81"/>
                <a:gd name="T84" fmla="*/ 111 w 141"/>
                <a:gd name="T85" fmla="*/ 76 h 81"/>
                <a:gd name="T86" fmla="*/ 51 w 141"/>
                <a:gd name="T87" fmla="*/ 48 h 81"/>
                <a:gd name="T88" fmla="*/ 44 w 141"/>
                <a:gd name="T89" fmla="*/ 56 h 81"/>
                <a:gd name="T90" fmla="*/ 36 w 141"/>
                <a:gd name="T91" fmla="*/ 48 h 81"/>
                <a:gd name="T92" fmla="*/ 44 w 141"/>
                <a:gd name="T93" fmla="*/ 41 h 81"/>
                <a:gd name="T94" fmla="*/ 51 w 141"/>
                <a:gd name="T95" fmla="*/ 48 h 81"/>
                <a:gd name="T96" fmla="*/ 82 w 141"/>
                <a:gd name="T97" fmla="*/ 48 h 81"/>
                <a:gd name="T98" fmla="*/ 70 w 141"/>
                <a:gd name="T99" fmla="*/ 60 h 81"/>
                <a:gd name="T100" fmla="*/ 59 w 141"/>
                <a:gd name="T101" fmla="*/ 48 h 81"/>
                <a:gd name="T102" fmla="*/ 70 w 141"/>
                <a:gd name="T103" fmla="*/ 37 h 81"/>
                <a:gd name="T104" fmla="*/ 82 w 141"/>
                <a:gd name="T105" fmla="*/ 48 h 81"/>
                <a:gd name="T106" fmla="*/ 105 w 141"/>
                <a:gd name="T107" fmla="*/ 48 h 81"/>
                <a:gd name="T108" fmla="*/ 97 w 141"/>
                <a:gd name="T109" fmla="*/ 56 h 81"/>
                <a:gd name="T110" fmla="*/ 90 w 141"/>
                <a:gd name="T111" fmla="*/ 48 h 81"/>
                <a:gd name="T112" fmla="*/ 97 w 141"/>
                <a:gd name="T113" fmla="*/ 41 h 81"/>
                <a:gd name="T114" fmla="*/ 105 w 141"/>
                <a:gd name="T115" fmla="*/ 48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1" h="81">
                  <a:moveTo>
                    <a:pt x="116" y="22"/>
                  </a:moveTo>
                  <a:cubicBezTo>
                    <a:pt x="114" y="18"/>
                    <a:pt x="110" y="12"/>
                    <a:pt x="102" y="9"/>
                  </a:cubicBezTo>
                  <a:cubicBezTo>
                    <a:pt x="102" y="9"/>
                    <a:pt x="98" y="7"/>
                    <a:pt x="92" y="7"/>
                  </a:cubicBezTo>
                  <a:cubicBezTo>
                    <a:pt x="89" y="7"/>
                    <a:pt x="85" y="8"/>
                    <a:pt x="82" y="10"/>
                  </a:cubicBezTo>
                  <a:cubicBezTo>
                    <a:pt x="79" y="8"/>
                    <a:pt x="75" y="6"/>
                    <a:pt x="70" y="6"/>
                  </a:cubicBezTo>
                  <a:cubicBezTo>
                    <a:pt x="68" y="6"/>
                    <a:pt x="66" y="6"/>
                    <a:pt x="64" y="6"/>
                  </a:cubicBezTo>
                  <a:cubicBezTo>
                    <a:pt x="61" y="4"/>
                    <a:pt x="55" y="0"/>
                    <a:pt x="47" y="0"/>
                  </a:cubicBezTo>
                  <a:cubicBezTo>
                    <a:pt x="42" y="0"/>
                    <a:pt x="37" y="1"/>
                    <a:pt x="32" y="4"/>
                  </a:cubicBezTo>
                  <a:cubicBezTo>
                    <a:pt x="31" y="4"/>
                    <a:pt x="18" y="11"/>
                    <a:pt x="19" y="28"/>
                  </a:cubicBezTo>
                  <a:cubicBezTo>
                    <a:pt x="18" y="29"/>
                    <a:pt x="17" y="30"/>
                    <a:pt x="17" y="31"/>
                  </a:cubicBezTo>
                  <a:cubicBezTo>
                    <a:pt x="15" y="32"/>
                    <a:pt x="12" y="33"/>
                    <a:pt x="10" y="35"/>
                  </a:cubicBezTo>
                  <a:cubicBezTo>
                    <a:pt x="6" y="38"/>
                    <a:pt x="0" y="45"/>
                    <a:pt x="0" y="56"/>
                  </a:cubicBezTo>
                  <a:cubicBezTo>
                    <a:pt x="0" y="73"/>
                    <a:pt x="15" y="81"/>
                    <a:pt x="24" y="81"/>
                  </a:cubicBezTo>
                  <a:cubicBezTo>
                    <a:pt x="109" y="81"/>
                    <a:pt x="109" y="81"/>
                    <a:pt x="109" y="81"/>
                  </a:cubicBezTo>
                  <a:cubicBezTo>
                    <a:pt x="110" y="81"/>
                    <a:pt x="110" y="81"/>
                    <a:pt x="111" y="81"/>
                  </a:cubicBezTo>
                  <a:cubicBezTo>
                    <a:pt x="127" y="81"/>
                    <a:pt x="141" y="68"/>
                    <a:pt x="141" y="51"/>
                  </a:cubicBezTo>
                  <a:cubicBezTo>
                    <a:pt x="141" y="37"/>
                    <a:pt x="130" y="25"/>
                    <a:pt x="116" y="22"/>
                  </a:cubicBezTo>
                  <a:close/>
                  <a:moveTo>
                    <a:pt x="111" y="76"/>
                  </a:moveTo>
                  <a:cubicBezTo>
                    <a:pt x="110" y="76"/>
                    <a:pt x="110" y="76"/>
                    <a:pt x="109" y="76"/>
                  </a:cubicBezTo>
                  <a:cubicBezTo>
                    <a:pt x="24" y="76"/>
                    <a:pt x="24" y="76"/>
                    <a:pt x="24" y="76"/>
                  </a:cubicBezTo>
                  <a:cubicBezTo>
                    <a:pt x="20" y="76"/>
                    <a:pt x="6" y="71"/>
                    <a:pt x="6" y="56"/>
                  </a:cubicBezTo>
                  <a:cubicBezTo>
                    <a:pt x="6" y="47"/>
                    <a:pt x="10" y="42"/>
                    <a:pt x="13" y="39"/>
                  </a:cubicBezTo>
                  <a:cubicBezTo>
                    <a:pt x="15" y="37"/>
                    <a:pt x="18" y="36"/>
                    <a:pt x="19" y="35"/>
                  </a:cubicBezTo>
                  <a:cubicBezTo>
                    <a:pt x="20" y="35"/>
                    <a:pt x="20" y="35"/>
                    <a:pt x="20" y="35"/>
                  </a:cubicBezTo>
                  <a:cubicBezTo>
                    <a:pt x="21" y="34"/>
                    <a:pt x="21" y="34"/>
                    <a:pt x="21" y="34"/>
                  </a:cubicBezTo>
                  <a:cubicBezTo>
                    <a:pt x="21" y="33"/>
                    <a:pt x="22" y="32"/>
                    <a:pt x="23" y="31"/>
                  </a:cubicBezTo>
                  <a:cubicBezTo>
                    <a:pt x="24" y="31"/>
                    <a:pt x="24" y="31"/>
                    <a:pt x="24" y="31"/>
                  </a:cubicBezTo>
                  <a:cubicBezTo>
                    <a:pt x="24" y="29"/>
                    <a:pt x="24" y="29"/>
                    <a:pt x="24" y="29"/>
                  </a:cubicBezTo>
                  <a:cubicBezTo>
                    <a:pt x="23" y="15"/>
                    <a:pt x="34" y="9"/>
                    <a:pt x="34" y="8"/>
                  </a:cubicBezTo>
                  <a:cubicBezTo>
                    <a:pt x="39" y="6"/>
                    <a:pt x="43" y="5"/>
                    <a:pt x="47" y="5"/>
                  </a:cubicBezTo>
                  <a:cubicBezTo>
                    <a:pt x="54" y="5"/>
                    <a:pt x="59" y="8"/>
                    <a:pt x="62" y="11"/>
                  </a:cubicBezTo>
                  <a:cubicBezTo>
                    <a:pt x="63" y="12"/>
                    <a:pt x="63" y="12"/>
                    <a:pt x="63" y="12"/>
                  </a:cubicBezTo>
                  <a:cubicBezTo>
                    <a:pt x="64" y="12"/>
                    <a:pt x="64" y="12"/>
                    <a:pt x="64" y="12"/>
                  </a:cubicBezTo>
                  <a:cubicBezTo>
                    <a:pt x="70" y="10"/>
                    <a:pt x="76" y="11"/>
                    <a:pt x="80" y="15"/>
                  </a:cubicBezTo>
                  <a:cubicBezTo>
                    <a:pt x="82" y="16"/>
                    <a:pt x="82" y="16"/>
                    <a:pt x="82" y="16"/>
                  </a:cubicBezTo>
                  <a:cubicBezTo>
                    <a:pt x="83" y="15"/>
                    <a:pt x="83" y="15"/>
                    <a:pt x="83" y="15"/>
                  </a:cubicBezTo>
                  <a:cubicBezTo>
                    <a:pt x="86" y="13"/>
                    <a:pt x="89" y="12"/>
                    <a:pt x="92" y="12"/>
                  </a:cubicBezTo>
                  <a:cubicBezTo>
                    <a:pt x="97" y="12"/>
                    <a:pt x="100" y="14"/>
                    <a:pt x="101" y="14"/>
                  </a:cubicBezTo>
                  <a:cubicBezTo>
                    <a:pt x="106" y="16"/>
                    <a:pt x="110" y="20"/>
                    <a:pt x="112" y="25"/>
                  </a:cubicBezTo>
                  <a:cubicBezTo>
                    <a:pt x="112" y="27"/>
                    <a:pt x="112" y="27"/>
                    <a:pt x="112" y="27"/>
                  </a:cubicBezTo>
                  <a:cubicBezTo>
                    <a:pt x="114" y="27"/>
                    <a:pt x="114" y="27"/>
                    <a:pt x="114" y="27"/>
                  </a:cubicBezTo>
                  <a:cubicBezTo>
                    <a:pt x="126" y="29"/>
                    <a:pt x="135" y="39"/>
                    <a:pt x="135" y="51"/>
                  </a:cubicBezTo>
                  <a:cubicBezTo>
                    <a:pt x="135" y="65"/>
                    <a:pt x="124" y="76"/>
                    <a:pt x="111" y="76"/>
                  </a:cubicBezTo>
                  <a:close/>
                  <a:moveTo>
                    <a:pt x="51" y="48"/>
                  </a:moveTo>
                  <a:cubicBezTo>
                    <a:pt x="51" y="52"/>
                    <a:pt x="48" y="56"/>
                    <a:pt x="44" y="56"/>
                  </a:cubicBezTo>
                  <a:cubicBezTo>
                    <a:pt x="40" y="56"/>
                    <a:pt x="36" y="52"/>
                    <a:pt x="36" y="48"/>
                  </a:cubicBezTo>
                  <a:cubicBezTo>
                    <a:pt x="36" y="44"/>
                    <a:pt x="40" y="41"/>
                    <a:pt x="44" y="41"/>
                  </a:cubicBezTo>
                  <a:cubicBezTo>
                    <a:pt x="48" y="41"/>
                    <a:pt x="51" y="44"/>
                    <a:pt x="51" y="48"/>
                  </a:cubicBezTo>
                  <a:close/>
                  <a:moveTo>
                    <a:pt x="82" y="48"/>
                  </a:moveTo>
                  <a:cubicBezTo>
                    <a:pt x="82" y="55"/>
                    <a:pt x="77" y="60"/>
                    <a:pt x="70" y="60"/>
                  </a:cubicBezTo>
                  <a:cubicBezTo>
                    <a:pt x="64" y="60"/>
                    <a:pt x="59" y="55"/>
                    <a:pt x="59" y="48"/>
                  </a:cubicBezTo>
                  <a:cubicBezTo>
                    <a:pt x="59" y="42"/>
                    <a:pt x="64" y="37"/>
                    <a:pt x="70" y="37"/>
                  </a:cubicBezTo>
                  <a:cubicBezTo>
                    <a:pt x="77" y="37"/>
                    <a:pt x="82" y="42"/>
                    <a:pt x="82" y="48"/>
                  </a:cubicBezTo>
                  <a:close/>
                  <a:moveTo>
                    <a:pt x="105" y="48"/>
                  </a:moveTo>
                  <a:cubicBezTo>
                    <a:pt x="105" y="52"/>
                    <a:pt x="101" y="56"/>
                    <a:pt x="97" y="56"/>
                  </a:cubicBezTo>
                  <a:cubicBezTo>
                    <a:pt x="93" y="56"/>
                    <a:pt x="90" y="52"/>
                    <a:pt x="90" y="48"/>
                  </a:cubicBezTo>
                  <a:cubicBezTo>
                    <a:pt x="90" y="44"/>
                    <a:pt x="93" y="41"/>
                    <a:pt x="97" y="41"/>
                  </a:cubicBezTo>
                  <a:cubicBezTo>
                    <a:pt x="101" y="41"/>
                    <a:pt x="105" y="44"/>
                    <a:pt x="105" y="48"/>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456"/>
            <p:cNvSpPr>
              <a:spLocks noEditPoints="1"/>
            </p:cNvSpPr>
            <p:nvPr userDrawn="1"/>
          </p:nvSpPr>
          <p:spPr bwMode="auto">
            <a:xfrm>
              <a:off x="107" y="1675"/>
              <a:ext cx="171" cy="169"/>
            </a:xfrm>
            <a:custGeom>
              <a:avLst/>
              <a:gdLst>
                <a:gd name="T0" fmla="*/ 0 w 101"/>
                <a:gd name="T1" fmla="*/ 0 h 100"/>
                <a:gd name="T2" fmla="*/ 0 w 101"/>
                <a:gd name="T3" fmla="*/ 100 h 100"/>
                <a:gd name="T4" fmla="*/ 101 w 101"/>
                <a:gd name="T5" fmla="*/ 100 h 100"/>
                <a:gd name="T6" fmla="*/ 101 w 101"/>
                <a:gd name="T7" fmla="*/ 0 h 100"/>
                <a:gd name="T8" fmla="*/ 0 w 101"/>
                <a:gd name="T9" fmla="*/ 0 h 100"/>
                <a:gd name="T10" fmla="*/ 96 w 101"/>
                <a:gd name="T11" fmla="*/ 4 h 100"/>
                <a:gd name="T12" fmla="*/ 96 w 101"/>
                <a:gd name="T13" fmla="*/ 32 h 100"/>
                <a:gd name="T14" fmla="*/ 5 w 101"/>
                <a:gd name="T15" fmla="*/ 32 h 100"/>
                <a:gd name="T16" fmla="*/ 5 w 101"/>
                <a:gd name="T17" fmla="*/ 4 h 100"/>
                <a:gd name="T18" fmla="*/ 96 w 101"/>
                <a:gd name="T19" fmla="*/ 4 h 100"/>
                <a:gd name="T20" fmla="*/ 96 w 101"/>
                <a:gd name="T21" fmla="*/ 36 h 100"/>
                <a:gd name="T22" fmla="*/ 96 w 101"/>
                <a:gd name="T23" fmla="*/ 64 h 100"/>
                <a:gd name="T24" fmla="*/ 5 w 101"/>
                <a:gd name="T25" fmla="*/ 64 h 100"/>
                <a:gd name="T26" fmla="*/ 5 w 101"/>
                <a:gd name="T27" fmla="*/ 36 h 100"/>
                <a:gd name="T28" fmla="*/ 96 w 101"/>
                <a:gd name="T29" fmla="*/ 36 h 100"/>
                <a:gd name="T30" fmla="*/ 5 w 101"/>
                <a:gd name="T31" fmla="*/ 96 h 100"/>
                <a:gd name="T32" fmla="*/ 5 w 101"/>
                <a:gd name="T33" fmla="*/ 68 h 100"/>
                <a:gd name="T34" fmla="*/ 96 w 101"/>
                <a:gd name="T35" fmla="*/ 68 h 100"/>
                <a:gd name="T36" fmla="*/ 96 w 101"/>
                <a:gd name="T37" fmla="*/ 96 h 100"/>
                <a:gd name="T38" fmla="*/ 5 w 101"/>
                <a:gd name="T39" fmla="*/ 96 h 100"/>
                <a:gd name="T40" fmla="*/ 53 w 101"/>
                <a:gd name="T41" fmla="*/ 20 h 100"/>
                <a:gd name="T42" fmla="*/ 15 w 101"/>
                <a:gd name="T43" fmla="*/ 20 h 100"/>
                <a:gd name="T44" fmla="*/ 15 w 101"/>
                <a:gd name="T45" fmla="*/ 15 h 100"/>
                <a:gd name="T46" fmla="*/ 53 w 101"/>
                <a:gd name="T47" fmla="*/ 15 h 100"/>
                <a:gd name="T48" fmla="*/ 53 w 101"/>
                <a:gd name="T49" fmla="*/ 20 h 100"/>
                <a:gd name="T50" fmla="*/ 82 w 101"/>
                <a:gd name="T51" fmla="*/ 18 h 100"/>
                <a:gd name="T52" fmla="*/ 86 w 101"/>
                <a:gd name="T53" fmla="*/ 14 h 100"/>
                <a:gd name="T54" fmla="*/ 89 w 101"/>
                <a:gd name="T55" fmla="*/ 18 h 100"/>
                <a:gd name="T56" fmla="*/ 86 w 101"/>
                <a:gd name="T57" fmla="*/ 21 h 100"/>
                <a:gd name="T58" fmla="*/ 82 w 101"/>
                <a:gd name="T59" fmla="*/ 18 h 100"/>
                <a:gd name="T60" fmla="*/ 15 w 101"/>
                <a:gd name="T61" fmla="*/ 52 h 100"/>
                <a:gd name="T62" fmla="*/ 15 w 101"/>
                <a:gd name="T63" fmla="*/ 47 h 100"/>
                <a:gd name="T64" fmla="*/ 53 w 101"/>
                <a:gd name="T65" fmla="*/ 47 h 100"/>
                <a:gd name="T66" fmla="*/ 53 w 101"/>
                <a:gd name="T67" fmla="*/ 52 h 100"/>
                <a:gd name="T68" fmla="*/ 15 w 101"/>
                <a:gd name="T69" fmla="*/ 52 h 100"/>
                <a:gd name="T70" fmla="*/ 82 w 101"/>
                <a:gd name="T71" fmla="*/ 50 h 100"/>
                <a:gd name="T72" fmla="*/ 86 w 101"/>
                <a:gd name="T73" fmla="*/ 46 h 100"/>
                <a:gd name="T74" fmla="*/ 89 w 101"/>
                <a:gd name="T75" fmla="*/ 50 h 100"/>
                <a:gd name="T76" fmla="*/ 86 w 101"/>
                <a:gd name="T77" fmla="*/ 53 h 100"/>
                <a:gd name="T78" fmla="*/ 82 w 101"/>
                <a:gd name="T79" fmla="*/ 50 h 100"/>
                <a:gd name="T80" fmla="*/ 15 w 101"/>
                <a:gd name="T81" fmla="*/ 79 h 100"/>
                <a:gd name="T82" fmla="*/ 53 w 101"/>
                <a:gd name="T83" fmla="*/ 79 h 100"/>
                <a:gd name="T84" fmla="*/ 53 w 101"/>
                <a:gd name="T85" fmla="*/ 84 h 100"/>
                <a:gd name="T86" fmla="*/ 15 w 101"/>
                <a:gd name="T87" fmla="*/ 84 h 100"/>
                <a:gd name="T88" fmla="*/ 15 w 101"/>
                <a:gd name="T89" fmla="*/ 79 h 100"/>
                <a:gd name="T90" fmla="*/ 89 w 101"/>
                <a:gd name="T91" fmla="*/ 82 h 100"/>
                <a:gd name="T92" fmla="*/ 86 w 101"/>
                <a:gd name="T93" fmla="*/ 85 h 100"/>
                <a:gd name="T94" fmla="*/ 82 w 101"/>
                <a:gd name="T95" fmla="*/ 82 h 100"/>
                <a:gd name="T96" fmla="*/ 86 w 101"/>
                <a:gd name="T97" fmla="*/ 78 h 100"/>
                <a:gd name="T98" fmla="*/ 89 w 101"/>
                <a:gd name="T99" fmla="*/ 8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1" h="100">
                  <a:moveTo>
                    <a:pt x="0" y="0"/>
                  </a:moveTo>
                  <a:cubicBezTo>
                    <a:pt x="0" y="100"/>
                    <a:pt x="0" y="100"/>
                    <a:pt x="0" y="100"/>
                  </a:cubicBezTo>
                  <a:cubicBezTo>
                    <a:pt x="101" y="100"/>
                    <a:pt x="101" y="100"/>
                    <a:pt x="101" y="100"/>
                  </a:cubicBezTo>
                  <a:cubicBezTo>
                    <a:pt x="101" y="0"/>
                    <a:pt x="101" y="0"/>
                    <a:pt x="101" y="0"/>
                  </a:cubicBezTo>
                  <a:lnTo>
                    <a:pt x="0" y="0"/>
                  </a:lnTo>
                  <a:close/>
                  <a:moveTo>
                    <a:pt x="96" y="4"/>
                  </a:moveTo>
                  <a:cubicBezTo>
                    <a:pt x="96" y="32"/>
                    <a:pt x="96" y="32"/>
                    <a:pt x="96" y="32"/>
                  </a:cubicBezTo>
                  <a:cubicBezTo>
                    <a:pt x="5" y="32"/>
                    <a:pt x="5" y="32"/>
                    <a:pt x="5" y="32"/>
                  </a:cubicBezTo>
                  <a:cubicBezTo>
                    <a:pt x="5" y="4"/>
                    <a:pt x="5" y="4"/>
                    <a:pt x="5" y="4"/>
                  </a:cubicBezTo>
                  <a:lnTo>
                    <a:pt x="96" y="4"/>
                  </a:lnTo>
                  <a:close/>
                  <a:moveTo>
                    <a:pt x="96" y="36"/>
                  </a:moveTo>
                  <a:cubicBezTo>
                    <a:pt x="96" y="64"/>
                    <a:pt x="96" y="64"/>
                    <a:pt x="96" y="64"/>
                  </a:cubicBezTo>
                  <a:cubicBezTo>
                    <a:pt x="5" y="64"/>
                    <a:pt x="5" y="64"/>
                    <a:pt x="5" y="64"/>
                  </a:cubicBezTo>
                  <a:cubicBezTo>
                    <a:pt x="5" y="36"/>
                    <a:pt x="5" y="36"/>
                    <a:pt x="5" y="36"/>
                  </a:cubicBezTo>
                  <a:lnTo>
                    <a:pt x="96" y="36"/>
                  </a:lnTo>
                  <a:close/>
                  <a:moveTo>
                    <a:pt x="5" y="96"/>
                  </a:moveTo>
                  <a:cubicBezTo>
                    <a:pt x="5" y="68"/>
                    <a:pt x="5" y="68"/>
                    <a:pt x="5" y="68"/>
                  </a:cubicBezTo>
                  <a:cubicBezTo>
                    <a:pt x="96" y="68"/>
                    <a:pt x="96" y="68"/>
                    <a:pt x="96" y="68"/>
                  </a:cubicBezTo>
                  <a:cubicBezTo>
                    <a:pt x="96" y="96"/>
                    <a:pt x="96" y="96"/>
                    <a:pt x="96" y="96"/>
                  </a:cubicBezTo>
                  <a:lnTo>
                    <a:pt x="5" y="96"/>
                  </a:lnTo>
                  <a:close/>
                  <a:moveTo>
                    <a:pt x="53" y="20"/>
                  </a:moveTo>
                  <a:cubicBezTo>
                    <a:pt x="15" y="20"/>
                    <a:pt x="15" y="20"/>
                    <a:pt x="15" y="20"/>
                  </a:cubicBezTo>
                  <a:cubicBezTo>
                    <a:pt x="15" y="15"/>
                    <a:pt x="15" y="15"/>
                    <a:pt x="15" y="15"/>
                  </a:cubicBezTo>
                  <a:cubicBezTo>
                    <a:pt x="53" y="15"/>
                    <a:pt x="53" y="15"/>
                    <a:pt x="53" y="15"/>
                  </a:cubicBezTo>
                  <a:lnTo>
                    <a:pt x="53" y="20"/>
                  </a:lnTo>
                  <a:close/>
                  <a:moveTo>
                    <a:pt x="82" y="18"/>
                  </a:moveTo>
                  <a:cubicBezTo>
                    <a:pt x="82" y="16"/>
                    <a:pt x="84" y="14"/>
                    <a:pt x="86" y="14"/>
                  </a:cubicBezTo>
                  <a:cubicBezTo>
                    <a:pt x="88" y="14"/>
                    <a:pt x="89" y="16"/>
                    <a:pt x="89" y="18"/>
                  </a:cubicBezTo>
                  <a:cubicBezTo>
                    <a:pt x="89" y="20"/>
                    <a:pt x="88" y="21"/>
                    <a:pt x="86" y="21"/>
                  </a:cubicBezTo>
                  <a:cubicBezTo>
                    <a:pt x="84" y="21"/>
                    <a:pt x="82" y="20"/>
                    <a:pt x="82" y="18"/>
                  </a:cubicBezTo>
                  <a:close/>
                  <a:moveTo>
                    <a:pt x="15" y="52"/>
                  </a:moveTo>
                  <a:cubicBezTo>
                    <a:pt x="15" y="47"/>
                    <a:pt x="15" y="47"/>
                    <a:pt x="15" y="47"/>
                  </a:cubicBezTo>
                  <a:cubicBezTo>
                    <a:pt x="53" y="47"/>
                    <a:pt x="53" y="47"/>
                    <a:pt x="53" y="47"/>
                  </a:cubicBezTo>
                  <a:cubicBezTo>
                    <a:pt x="53" y="52"/>
                    <a:pt x="53" y="52"/>
                    <a:pt x="53" y="52"/>
                  </a:cubicBezTo>
                  <a:lnTo>
                    <a:pt x="15" y="52"/>
                  </a:lnTo>
                  <a:close/>
                  <a:moveTo>
                    <a:pt x="82" y="50"/>
                  </a:moveTo>
                  <a:cubicBezTo>
                    <a:pt x="82" y="48"/>
                    <a:pt x="84" y="46"/>
                    <a:pt x="86" y="46"/>
                  </a:cubicBezTo>
                  <a:cubicBezTo>
                    <a:pt x="88" y="46"/>
                    <a:pt x="89" y="48"/>
                    <a:pt x="89" y="50"/>
                  </a:cubicBezTo>
                  <a:cubicBezTo>
                    <a:pt x="89" y="52"/>
                    <a:pt x="88" y="53"/>
                    <a:pt x="86" y="53"/>
                  </a:cubicBezTo>
                  <a:cubicBezTo>
                    <a:pt x="84" y="53"/>
                    <a:pt x="82" y="52"/>
                    <a:pt x="82" y="50"/>
                  </a:cubicBezTo>
                  <a:close/>
                  <a:moveTo>
                    <a:pt x="15" y="79"/>
                  </a:moveTo>
                  <a:cubicBezTo>
                    <a:pt x="53" y="79"/>
                    <a:pt x="53" y="79"/>
                    <a:pt x="53" y="79"/>
                  </a:cubicBezTo>
                  <a:cubicBezTo>
                    <a:pt x="53" y="84"/>
                    <a:pt x="53" y="84"/>
                    <a:pt x="53" y="84"/>
                  </a:cubicBezTo>
                  <a:cubicBezTo>
                    <a:pt x="15" y="84"/>
                    <a:pt x="15" y="84"/>
                    <a:pt x="15" y="84"/>
                  </a:cubicBezTo>
                  <a:lnTo>
                    <a:pt x="15" y="79"/>
                  </a:lnTo>
                  <a:close/>
                  <a:moveTo>
                    <a:pt x="89" y="82"/>
                  </a:moveTo>
                  <a:cubicBezTo>
                    <a:pt x="89" y="84"/>
                    <a:pt x="88" y="85"/>
                    <a:pt x="86" y="85"/>
                  </a:cubicBezTo>
                  <a:cubicBezTo>
                    <a:pt x="84" y="85"/>
                    <a:pt x="82" y="84"/>
                    <a:pt x="82" y="82"/>
                  </a:cubicBezTo>
                  <a:cubicBezTo>
                    <a:pt x="82" y="80"/>
                    <a:pt x="84" y="78"/>
                    <a:pt x="86" y="78"/>
                  </a:cubicBezTo>
                  <a:cubicBezTo>
                    <a:pt x="88" y="78"/>
                    <a:pt x="89" y="80"/>
                    <a:pt x="89" y="82"/>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457"/>
            <p:cNvSpPr>
              <a:spLocks noEditPoints="1"/>
            </p:cNvSpPr>
            <p:nvPr userDrawn="1"/>
          </p:nvSpPr>
          <p:spPr bwMode="auto">
            <a:xfrm>
              <a:off x="-288" y="1694"/>
              <a:ext cx="113" cy="164"/>
            </a:xfrm>
            <a:custGeom>
              <a:avLst/>
              <a:gdLst>
                <a:gd name="T0" fmla="*/ 57 w 67"/>
                <a:gd name="T1" fmla="*/ 0 h 97"/>
                <a:gd name="T2" fmla="*/ 10 w 67"/>
                <a:gd name="T3" fmla="*/ 0 h 97"/>
                <a:gd name="T4" fmla="*/ 0 w 67"/>
                <a:gd name="T5" fmla="*/ 10 h 97"/>
                <a:gd name="T6" fmla="*/ 0 w 67"/>
                <a:gd name="T7" fmla="*/ 87 h 97"/>
                <a:gd name="T8" fmla="*/ 10 w 67"/>
                <a:gd name="T9" fmla="*/ 97 h 97"/>
                <a:gd name="T10" fmla="*/ 57 w 67"/>
                <a:gd name="T11" fmla="*/ 97 h 97"/>
                <a:gd name="T12" fmla="*/ 67 w 67"/>
                <a:gd name="T13" fmla="*/ 87 h 97"/>
                <a:gd name="T14" fmla="*/ 67 w 67"/>
                <a:gd name="T15" fmla="*/ 10 h 97"/>
                <a:gd name="T16" fmla="*/ 57 w 67"/>
                <a:gd name="T17" fmla="*/ 0 h 97"/>
                <a:gd name="T18" fmla="*/ 63 w 67"/>
                <a:gd name="T19" fmla="*/ 87 h 97"/>
                <a:gd name="T20" fmla="*/ 57 w 67"/>
                <a:gd name="T21" fmla="*/ 93 h 97"/>
                <a:gd name="T22" fmla="*/ 10 w 67"/>
                <a:gd name="T23" fmla="*/ 93 h 97"/>
                <a:gd name="T24" fmla="*/ 5 w 67"/>
                <a:gd name="T25" fmla="*/ 87 h 97"/>
                <a:gd name="T26" fmla="*/ 5 w 67"/>
                <a:gd name="T27" fmla="*/ 77 h 97"/>
                <a:gd name="T28" fmla="*/ 63 w 67"/>
                <a:gd name="T29" fmla="*/ 77 h 97"/>
                <a:gd name="T30" fmla="*/ 63 w 67"/>
                <a:gd name="T31" fmla="*/ 87 h 97"/>
                <a:gd name="T32" fmla="*/ 63 w 67"/>
                <a:gd name="T33" fmla="*/ 21 h 97"/>
                <a:gd name="T34" fmla="*/ 5 w 67"/>
                <a:gd name="T35" fmla="*/ 21 h 97"/>
                <a:gd name="T36" fmla="*/ 5 w 67"/>
                <a:gd name="T37" fmla="*/ 10 h 97"/>
                <a:gd name="T38" fmla="*/ 10 w 67"/>
                <a:gd name="T39" fmla="*/ 4 h 97"/>
                <a:gd name="T40" fmla="*/ 57 w 67"/>
                <a:gd name="T41" fmla="*/ 4 h 97"/>
                <a:gd name="T42" fmla="*/ 63 w 67"/>
                <a:gd name="T43" fmla="*/ 10 h 97"/>
                <a:gd name="T44" fmla="*/ 63 w 67"/>
                <a:gd name="T45" fmla="*/ 21 h 97"/>
                <a:gd name="T46" fmla="*/ 29 w 67"/>
                <a:gd name="T47" fmla="*/ 85 h 97"/>
                <a:gd name="T48" fmla="*/ 34 w 67"/>
                <a:gd name="T49" fmla="*/ 80 h 97"/>
                <a:gd name="T50" fmla="*/ 38 w 67"/>
                <a:gd name="T51" fmla="*/ 85 h 97"/>
                <a:gd name="T52" fmla="*/ 34 w 67"/>
                <a:gd name="T53" fmla="*/ 89 h 97"/>
                <a:gd name="T54" fmla="*/ 29 w 67"/>
                <a:gd name="T55" fmla="*/ 85 h 97"/>
                <a:gd name="T56" fmla="*/ 26 w 67"/>
                <a:gd name="T57" fmla="*/ 11 h 97"/>
                <a:gd name="T58" fmla="*/ 41 w 67"/>
                <a:gd name="T59" fmla="*/ 11 h 97"/>
                <a:gd name="T60" fmla="*/ 41 w 67"/>
                <a:gd name="T61" fmla="*/ 14 h 97"/>
                <a:gd name="T62" fmla="*/ 26 w 67"/>
                <a:gd name="T63" fmla="*/ 14 h 97"/>
                <a:gd name="T64" fmla="*/ 26 w 67"/>
                <a:gd name="T65" fmla="*/ 1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97">
                  <a:moveTo>
                    <a:pt x="57" y="0"/>
                  </a:moveTo>
                  <a:cubicBezTo>
                    <a:pt x="10" y="0"/>
                    <a:pt x="10" y="0"/>
                    <a:pt x="10" y="0"/>
                  </a:cubicBezTo>
                  <a:cubicBezTo>
                    <a:pt x="5" y="0"/>
                    <a:pt x="0" y="5"/>
                    <a:pt x="0" y="10"/>
                  </a:cubicBezTo>
                  <a:cubicBezTo>
                    <a:pt x="0" y="87"/>
                    <a:pt x="0" y="87"/>
                    <a:pt x="0" y="87"/>
                  </a:cubicBezTo>
                  <a:cubicBezTo>
                    <a:pt x="0" y="93"/>
                    <a:pt x="5" y="97"/>
                    <a:pt x="10" y="97"/>
                  </a:cubicBezTo>
                  <a:cubicBezTo>
                    <a:pt x="57" y="97"/>
                    <a:pt x="57" y="97"/>
                    <a:pt x="57" y="97"/>
                  </a:cubicBezTo>
                  <a:cubicBezTo>
                    <a:pt x="63" y="97"/>
                    <a:pt x="67" y="93"/>
                    <a:pt x="67" y="87"/>
                  </a:cubicBezTo>
                  <a:cubicBezTo>
                    <a:pt x="67" y="10"/>
                    <a:pt x="67" y="10"/>
                    <a:pt x="67" y="10"/>
                  </a:cubicBezTo>
                  <a:cubicBezTo>
                    <a:pt x="67" y="5"/>
                    <a:pt x="63" y="0"/>
                    <a:pt x="57" y="0"/>
                  </a:cubicBezTo>
                  <a:close/>
                  <a:moveTo>
                    <a:pt x="63" y="87"/>
                  </a:moveTo>
                  <a:cubicBezTo>
                    <a:pt x="63" y="90"/>
                    <a:pt x="60" y="93"/>
                    <a:pt x="57" y="93"/>
                  </a:cubicBezTo>
                  <a:cubicBezTo>
                    <a:pt x="10" y="93"/>
                    <a:pt x="10" y="93"/>
                    <a:pt x="10" y="93"/>
                  </a:cubicBezTo>
                  <a:cubicBezTo>
                    <a:pt x="7" y="93"/>
                    <a:pt x="5" y="90"/>
                    <a:pt x="5" y="87"/>
                  </a:cubicBezTo>
                  <a:cubicBezTo>
                    <a:pt x="5" y="77"/>
                    <a:pt x="5" y="77"/>
                    <a:pt x="5" y="77"/>
                  </a:cubicBezTo>
                  <a:cubicBezTo>
                    <a:pt x="63" y="77"/>
                    <a:pt x="63" y="77"/>
                    <a:pt x="63" y="77"/>
                  </a:cubicBezTo>
                  <a:lnTo>
                    <a:pt x="63" y="87"/>
                  </a:lnTo>
                  <a:close/>
                  <a:moveTo>
                    <a:pt x="63" y="21"/>
                  </a:moveTo>
                  <a:cubicBezTo>
                    <a:pt x="5" y="21"/>
                    <a:pt x="5" y="21"/>
                    <a:pt x="5" y="21"/>
                  </a:cubicBezTo>
                  <a:cubicBezTo>
                    <a:pt x="5" y="10"/>
                    <a:pt x="5" y="10"/>
                    <a:pt x="5" y="10"/>
                  </a:cubicBezTo>
                  <a:cubicBezTo>
                    <a:pt x="5" y="7"/>
                    <a:pt x="7" y="4"/>
                    <a:pt x="10" y="4"/>
                  </a:cubicBezTo>
                  <a:cubicBezTo>
                    <a:pt x="57" y="4"/>
                    <a:pt x="57" y="4"/>
                    <a:pt x="57" y="4"/>
                  </a:cubicBezTo>
                  <a:cubicBezTo>
                    <a:pt x="60" y="4"/>
                    <a:pt x="63" y="7"/>
                    <a:pt x="63" y="10"/>
                  </a:cubicBezTo>
                  <a:lnTo>
                    <a:pt x="63" y="21"/>
                  </a:lnTo>
                  <a:close/>
                  <a:moveTo>
                    <a:pt x="29" y="85"/>
                  </a:moveTo>
                  <a:cubicBezTo>
                    <a:pt x="29" y="82"/>
                    <a:pt x="31" y="80"/>
                    <a:pt x="34" y="80"/>
                  </a:cubicBezTo>
                  <a:cubicBezTo>
                    <a:pt x="36" y="80"/>
                    <a:pt x="38" y="82"/>
                    <a:pt x="38" y="85"/>
                  </a:cubicBezTo>
                  <a:cubicBezTo>
                    <a:pt x="38" y="87"/>
                    <a:pt x="36" y="89"/>
                    <a:pt x="34" y="89"/>
                  </a:cubicBezTo>
                  <a:cubicBezTo>
                    <a:pt x="31" y="89"/>
                    <a:pt x="29" y="87"/>
                    <a:pt x="29" y="85"/>
                  </a:cubicBezTo>
                  <a:close/>
                  <a:moveTo>
                    <a:pt x="26" y="11"/>
                  </a:moveTo>
                  <a:cubicBezTo>
                    <a:pt x="41" y="11"/>
                    <a:pt x="41" y="11"/>
                    <a:pt x="41" y="11"/>
                  </a:cubicBezTo>
                  <a:cubicBezTo>
                    <a:pt x="41" y="14"/>
                    <a:pt x="41" y="14"/>
                    <a:pt x="41" y="14"/>
                  </a:cubicBezTo>
                  <a:cubicBezTo>
                    <a:pt x="26" y="14"/>
                    <a:pt x="26" y="14"/>
                    <a:pt x="26" y="14"/>
                  </a:cubicBezTo>
                  <a:lnTo>
                    <a:pt x="26" y="11"/>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458"/>
            <p:cNvSpPr>
              <a:spLocks/>
            </p:cNvSpPr>
            <p:nvPr userDrawn="1"/>
          </p:nvSpPr>
          <p:spPr bwMode="auto">
            <a:xfrm>
              <a:off x="557" y="1865"/>
              <a:ext cx="374" cy="1058"/>
            </a:xfrm>
            <a:custGeom>
              <a:avLst/>
              <a:gdLst>
                <a:gd name="T0" fmla="*/ 8 w 374"/>
                <a:gd name="T1" fmla="*/ 1058 h 1058"/>
                <a:gd name="T2" fmla="*/ 0 w 374"/>
                <a:gd name="T3" fmla="*/ 1054 h 1058"/>
                <a:gd name="T4" fmla="*/ 366 w 374"/>
                <a:gd name="T5" fmla="*/ 0 h 1058"/>
                <a:gd name="T6" fmla="*/ 374 w 374"/>
                <a:gd name="T7" fmla="*/ 3 h 1058"/>
                <a:gd name="T8" fmla="*/ 8 w 374"/>
                <a:gd name="T9" fmla="*/ 1058 h 1058"/>
              </a:gdLst>
              <a:ahLst/>
              <a:cxnLst>
                <a:cxn ang="0">
                  <a:pos x="T0" y="T1"/>
                </a:cxn>
                <a:cxn ang="0">
                  <a:pos x="T2" y="T3"/>
                </a:cxn>
                <a:cxn ang="0">
                  <a:pos x="T4" y="T5"/>
                </a:cxn>
                <a:cxn ang="0">
                  <a:pos x="T6" y="T7"/>
                </a:cxn>
                <a:cxn ang="0">
                  <a:pos x="T8" y="T9"/>
                </a:cxn>
              </a:cxnLst>
              <a:rect l="0" t="0" r="r" b="b"/>
              <a:pathLst>
                <a:path w="374" h="1058">
                  <a:moveTo>
                    <a:pt x="8" y="1058"/>
                  </a:moveTo>
                  <a:lnTo>
                    <a:pt x="0" y="1054"/>
                  </a:lnTo>
                  <a:lnTo>
                    <a:pt x="366" y="0"/>
                  </a:lnTo>
                  <a:lnTo>
                    <a:pt x="374" y="3"/>
                  </a:lnTo>
                  <a:lnTo>
                    <a:pt x="8" y="1058"/>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459"/>
            <p:cNvSpPr>
              <a:spLocks/>
            </p:cNvSpPr>
            <p:nvPr userDrawn="1"/>
          </p:nvSpPr>
          <p:spPr bwMode="auto">
            <a:xfrm>
              <a:off x="3387" y="1317"/>
              <a:ext cx="917" cy="904"/>
            </a:xfrm>
            <a:custGeom>
              <a:avLst/>
              <a:gdLst>
                <a:gd name="T0" fmla="*/ 327 w 543"/>
                <a:gd name="T1" fmla="*/ 535 h 535"/>
                <a:gd name="T2" fmla="*/ 324 w 543"/>
                <a:gd name="T3" fmla="*/ 521 h 535"/>
                <a:gd name="T4" fmla="*/ 529 w 543"/>
                <a:gd name="T5" fmla="*/ 270 h 535"/>
                <a:gd name="T6" fmla="*/ 271 w 543"/>
                <a:gd name="T7" fmla="*/ 14 h 535"/>
                <a:gd name="T8" fmla="*/ 14 w 543"/>
                <a:gd name="T9" fmla="*/ 270 h 535"/>
                <a:gd name="T10" fmla="*/ 17 w 543"/>
                <a:gd name="T11" fmla="*/ 311 h 535"/>
                <a:gd name="T12" fmla="*/ 3 w 543"/>
                <a:gd name="T13" fmla="*/ 314 h 535"/>
                <a:gd name="T14" fmla="*/ 0 w 543"/>
                <a:gd name="T15" fmla="*/ 270 h 535"/>
                <a:gd name="T16" fmla="*/ 271 w 543"/>
                <a:gd name="T17" fmla="*/ 0 h 535"/>
                <a:gd name="T18" fmla="*/ 543 w 543"/>
                <a:gd name="T19" fmla="*/ 270 h 535"/>
                <a:gd name="T20" fmla="*/ 327 w 543"/>
                <a:gd name="T21" fmla="*/ 535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43" h="535">
                  <a:moveTo>
                    <a:pt x="327" y="535"/>
                  </a:moveTo>
                  <a:cubicBezTo>
                    <a:pt x="324" y="521"/>
                    <a:pt x="324" y="521"/>
                    <a:pt x="324" y="521"/>
                  </a:cubicBezTo>
                  <a:cubicBezTo>
                    <a:pt x="442" y="496"/>
                    <a:pt x="529" y="391"/>
                    <a:pt x="529" y="270"/>
                  </a:cubicBezTo>
                  <a:cubicBezTo>
                    <a:pt x="529" y="129"/>
                    <a:pt x="413" y="14"/>
                    <a:pt x="271" y="14"/>
                  </a:cubicBezTo>
                  <a:cubicBezTo>
                    <a:pt x="129" y="14"/>
                    <a:pt x="14" y="129"/>
                    <a:pt x="14" y="270"/>
                  </a:cubicBezTo>
                  <a:cubicBezTo>
                    <a:pt x="14" y="284"/>
                    <a:pt x="15" y="298"/>
                    <a:pt x="17" y="311"/>
                  </a:cubicBezTo>
                  <a:cubicBezTo>
                    <a:pt x="3" y="314"/>
                    <a:pt x="3" y="314"/>
                    <a:pt x="3" y="314"/>
                  </a:cubicBezTo>
                  <a:cubicBezTo>
                    <a:pt x="1" y="299"/>
                    <a:pt x="0" y="285"/>
                    <a:pt x="0" y="270"/>
                  </a:cubicBezTo>
                  <a:cubicBezTo>
                    <a:pt x="0" y="121"/>
                    <a:pt x="121" y="0"/>
                    <a:pt x="271" y="0"/>
                  </a:cubicBezTo>
                  <a:cubicBezTo>
                    <a:pt x="421" y="0"/>
                    <a:pt x="543" y="121"/>
                    <a:pt x="543" y="270"/>
                  </a:cubicBezTo>
                  <a:cubicBezTo>
                    <a:pt x="543" y="397"/>
                    <a:pt x="452" y="509"/>
                    <a:pt x="327" y="535"/>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460"/>
            <p:cNvSpPr>
              <a:spLocks/>
            </p:cNvSpPr>
            <p:nvPr userDrawn="1"/>
          </p:nvSpPr>
          <p:spPr bwMode="auto">
            <a:xfrm>
              <a:off x="6915" y="2044"/>
              <a:ext cx="147" cy="45"/>
            </a:xfrm>
            <a:custGeom>
              <a:avLst/>
              <a:gdLst>
                <a:gd name="T0" fmla="*/ 0 w 87"/>
                <a:gd name="T1" fmla="*/ 9 h 27"/>
                <a:gd name="T2" fmla="*/ 0 w 87"/>
                <a:gd name="T3" fmla="*/ 27 h 27"/>
                <a:gd name="T4" fmla="*/ 87 w 87"/>
                <a:gd name="T5" fmla="*/ 27 h 27"/>
                <a:gd name="T6" fmla="*/ 87 w 87"/>
                <a:gd name="T7" fmla="*/ 9 h 27"/>
                <a:gd name="T8" fmla="*/ 0 w 87"/>
                <a:gd name="T9" fmla="*/ 9 h 27"/>
              </a:gdLst>
              <a:ahLst/>
              <a:cxnLst>
                <a:cxn ang="0">
                  <a:pos x="T0" y="T1"/>
                </a:cxn>
                <a:cxn ang="0">
                  <a:pos x="T2" y="T3"/>
                </a:cxn>
                <a:cxn ang="0">
                  <a:pos x="T4" y="T5"/>
                </a:cxn>
                <a:cxn ang="0">
                  <a:pos x="T6" y="T7"/>
                </a:cxn>
                <a:cxn ang="0">
                  <a:pos x="T8" y="T9"/>
                </a:cxn>
              </a:cxnLst>
              <a:rect l="0" t="0" r="r" b="b"/>
              <a:pathLst>
                <a:path w="87" h="27">
                  <a:moveTo>
                    <a:pt x="0" y="9"/>
                  </a:moveTo>
                  <a:cubicBezTo>
                    <a:pt x="0" y="27"/>
                    <a:pt x="0" y="27"/>
                    <a:pt x="0" y="27"/>
                  </a:cubicBezTo>
                  <a:cubicBezTo>
                    <a:pt x="87" y="27"/>
                    <a:pt x="87" y="27"/>
                    <a:pt x="87" y="27"/>
                  </a:cubicBezTo>
                  <a:cubicBezTo>
                    <a:pt x="87" y="9"/>
                    <a:pt x="87" y="9"/>
                    <a:pt x="87" y="9"/>
                  </a:cubicBezTo>
                  <a:cubicBezTo>
                    <a:pt x="55" y="0"/>
                    <a:pt x="29" y="0"/>
                    <a:pt x="0" y="9"/>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Rectangle 461"/>
            <p:cNvSpPr>
              <a:spLocks noChangeArrowheads="1"/>
            </p:cNvSpPr>
            <p:nvPr userDrawn="1"/>
          </p:nvSpPr>
          <p:spPr bwMode="auto">
            <a:xfrm>
              <a:off x="6915" y="2103"/>
              <a:ext cx="147" cy="32"/>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462"/>
            <p:cNvSpPr>
              <a:spLocks/>
            </p:cNvSpPr>
            <p:nvPr userDrawn="1"/>
          </p:nvSpPr>
          <p:spPr bwMode="auto">
            <a:xfrm>
              <a:off x="6915" y="2149"/>
              <a:ext cx="147" cy="45"/>
            </a:xfrm>
            <a:custGeom>
              <a:avLst/>
              <a:gdLst>
                <a:gd name="T0" fmla="*/ 0 w 87"/>
                <a:gd name="T1" fmla="*/ 17 h 27"/>
                <a:gd name="T2" fmla="*/ 87 w 87"/>
                <a:gd name="T3" fmla="*/ 17 h 27"/>
                <a:gd name="T4" fmla="*/ 87 w 87"/>
                <a:gd name="T5" fmla="*/ 0 h 27"/>
                <a:gd name="T6" fmla="*/ 0 w 87"/>
                <a:gd name="T7" fmla="*/ 0 h 27"/>
                <a:gd name="T8" fmla="*/ 0 w 87"/>
                <a:gd name="T9" fmla="*/ 17 h 27"/>
              </a:gdLst>
              <a:ahLst/>
              <a:cxnLst>
                <a:cxn ang="0">
                  <a:pos x="T0" y="T1"/>
                </a:cxn>
                <a:cxn ang="0">
                  <a:pos x="T2" y="T3"/>
                </a:cxn>
                <a:cxn ang="0">
                  <a:pos x="T4" y="T5"/>
                </a:cxn>
                <a:cxn ang="0">
                  <a:pos x="T6" y="T7"/>
                </a:cxn>
                <a:cxn ang="0">
                  <a:pos x="T8" y="T9"/>
                </a:cxn>
              </a:cxnLst>
              <a:rect l="0" t="0" r="r" b="b"/>
              <a:pathLst>
                <a:path w="87" h="27">
                  <a:moveTo>
                    <a:pt x="0" y="17"/>
                  </a:moveTo>
                  <a:cubicBezTo>
                    <a:pt x="32" y="27"/>
                    <a:pt x="58" y="27"/>
                    <a:pt x="87" y="17"/>
                  </a:cubicBezTo>
                  <a:cubicBezTo>
                    <a:pt x="87" y="0"/>
                    <a:pt x="87" y="0"/>
                    <a:pt x="87" y="0"/>
                  </a:cubicBezTo>
                  <a:cubicBezTo>
                    <a:pt x="0" y="0"/>
                    <a:pt x="0" y="0"/>
                    <a:pt x="0" y="0"/>
                  </a:cubicBezTo>
                  <a:lnTo>
                    <a:pt x="0" y="17"/>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463"/>
            <p:cNvSpPr>
              <a:spLocks noEditPoints="1"/>
            </p:cNvSpPr>
            <p:nvPr userDrawn="1"/>
          </p:nvSpPr>
          <p:spPr bwMode="auto">
            <a:xfrm>
              <a:off x="7001" y="2512"/>
              <a:ext cx="113" cy="164"/>
            </a:xfrm>
            <a:custGeom>
              <a:avLst/>
              <a:gdLst>
                <a:gd name="T0" fmla="*/ 57 w 67"/>
                <a:gd name="T1" fmla="*/ 0 h 97"/>
                <a:gd name="T2" fmla="*/ 10 w 67"/>
                <a:gd name="T3" fmla="*/ 0 h 97"/>
                <a:gd name="T4" fmla="*/ 0 w 67"/>
                <a:gd name="T5" fmla="*/ 10 h 97"/>
                <a:gd name="T6" fmla="*/ 0 w 67"/>
                <a:gd name="T7" fmla="*/ 87 h 97"/>
                <a:gd name="T8" fmla="*/ 10 w 67"/>
                <a:gd name="T9" fmla="*/ 97 h 97"/>
                <a:gd name="T10" fmla="*/ 57 w 67"/>
                <a:gd name="T11" fmla="*/ 97 h 97"/>
                <a:gd name="T12" fmla="*/ 67 w 67"/>
                <a:gd name="T13" fmla="*/ 87 h 97"/>
                <a:gd name="T14" fmla="*/ 67 w 67"/>
                <a:gd name="T15" fmla="*/ 10 h 97"/>
                <a:gd name="T16" fmla="*/ 57 w 67"/>
                <a:gd name="T17" fmla="*/ 0 h 97"/>
                <a:gd name="T18" fmla="*/ 62 w 67"/>
                <a:gd name="T19" fmla="*/ 87 h 97"/>
                <a:gd name="T20" fmla="*/ 57 w 67"/>
                <a:gd name="T21" fmla="*/ 92 h 97"/>
                <a:gd name="T22" fmla="*/ 10 w 67"/>
                <a:gd name="T23" fmla="*/ 92 h 97"/>
                <a:gd name="T24" fmla="*/ 4 w 67"/>
                <a:gd name="T25" fmla="*/ 87 h 97"/>
                <a:gd name="T26" fmla="*/ 4 w 67"/>
                <a:gd name="T27" fmla="*/ 76 h 97"/>
                <a:gd name="T28" fmla="*/ 62 w 67"/>
                <a:gd name="T29" fmla="*/ 76 h 97"/>
                <a:gd name="T30" fmla="*/ 62 w 67"/>
                <a:gd name="T31" fmla="*/ 87 h 97"/>
                <a:gd name="T32" fmla="*/ 62 w 67"/>
                <a:gd name="T33" fmla="*/ 20 h 97"/>
                <a:gd name="T34" fmla="*/ 4 w 67"/>
                <a:gd name="T35" fmla="*/ 20 h 97"/>
                <a:gd name="T36" fmla="*/ 4 w 67"/>
                <a:gd name="T37" fmla="*/ 10 h 97"/>
                <a:gd name="T38" fmla="*/ 10 w 67"/>
                <a:gd name="T39" fmla="*/ 4 h 97"/>
                <a:gd name="T40" fmla="*/ 57 w 67"/>
                <a:gd name="T41" fmla="*/ 4 h 97"/>
                <a:gd name="T42" fmla="*/ 62 w 67"/>
                <a:gd name="T43" fmla="*/ 10 h 97"/>
                <a:gd name="T44" fmla="*/ 62 w 67"/>
                <a:gd name="T45" fmla="*/ 20 h 97"/>
                <a:gd name="T46" fmla="*/ 29 w 67"/>
                <a:gd name="T47" fmla="*/ 84 h 97"/>
                <a:gd name="T48" fmla="*/ 33 w 67"/>
                <a:gd name="T49" fmla="*/ 80 h 97"/>
                <a:gd name="T50" fmla="*/ 38 w 67"/>
                <a:gd name="T51" fmla="*/ 84 h 97"/>
                <a:gd name="T52" fmla="*/ 33 w 67"/>
                <a:gd name="T53" fmla="*/ 89 h 97"/>
                <a:gd name="T54" fmla="*/ 29 w 67"/>
                <a:gd name="T55" fmla="*/ 84 h 97"/>
                <a:gd name="T56" fmla="*/ 26 w 67"/>
                <a:gd name="T57" fmla="*/ 10 h 97"/>
                <a:gd name="T58" fmla="*/ 41 w 67"/>
                <a:gd name="T59" fmla="*/ 10 h 97"/>
                <a:gd name="T60" fmla="*/ 41 w 67"/>
                <a:gd name="T61" fmla="*/ 13 h 97"/>
                <a:gd name="T62" fmla="*/ 26 w 67"/>
                <a:gd name="T63" fmla="*/ 13 h 97"/>
                <a:gd name="T64" fmla="*/ 26 w 67"/>
                <a:gd name="T65" fmla="*/ 1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97">
                  <a:moveTo>
                    <a:pt x="57" y="0"/>
                  </a:moveTo>
                  <a:cubicBezTo>
                    <a:pt x="10" y="0"/>
                    <a:pt x="10" y="0"/>
                    <a:pt x="10" y="0"/>
                  </a:cubicBezTo>
                  <a:cubicBezTo>
                    <a:pt x="4" y="0"/>
                    <a:pt x="0" y="4"/>
                    <a:pt x="0" y="10"/>
                  </a:cubicBezTo>
                  <a:cubicBezTo>
                    <a:pt x="0" y="87"/>
                    <a:pt x="0" y="87"/>
                    <a:pt x="0" y="87"/>
                  </a:cubicBezTo>
                  <a:cubicBezTo>
                    <a:pt x="0" y="92"/>
                    <a:pt x="4" y="97"/>
                    <a:pt x="10" y="97"/>
                  </a:cubicBezTo>
                  <a:cubicBezTo>
                    <a:pt x="57" y="97"/>
                    <a:pt x="57" y="97"/>
                    <a:pt x="57" y="97"/>
                  </a:cubicBezTo>
                  <a:cubicBezTo>
                    <a:pt x="62" y="97"/>
                    <a:pt x="67" y="92"/>
                    <a:pt x="67" y="87"/>
                  </a:cubicBezTo>
                  <a:cubicBezTo>
                    <a:pt x="67" y="10"/>
                    <a:pt x="67" y="10"/>
                    <a:pt x="67" y="10"/>
                  </a:cubicBezTo>
                  <a:cubicBezTo>
                    <a:pt x="67" y="4"/>
                    <a:pt x="62" y="0"/>
                    <a:pt x="57" y="0"/>
                  </a:cubicBezTo>
                  <a:close/>
                  <a:moveTo>
                    <a:pt x="62" y="87"/>
                  </a:moveTo>
                  <a:cubicBezTo>
                    <a:pt x="62" y="90"/>
                    <a:pt x="60" y="92"/>
                    <a:pt x="57" y="92"/>
                  </a:cubicBezTo>
                  <a:cubicBezTo>
                    <a:pt x="10" y="92"/>
                    <a:pt x="10" y="92"/>
                    <a:pt x="10" y="92"/>
                  </a:cubicBezTo>
                  <a:cubicBezTo>
                    <a:pt x="7" y="92"/>
                    <a:pt x="4" y="90"/>
                    <a:pt x="4" y="87"/>
                  </a:cubicBezTo>
                  <a:cubicBezTo>
                    <a:pt x="4" y="76"/>
                    <a:pt x="4" y="76"/>
                    <a:pt x="4" y="76"/>
                  </a:cubicBezTo>
                  <a:cubicBezTo>
                    <a:pt x="62" y="76"/>
                    <a:pt x="62" y="76"/>
                    <a:pt x="62" y="76"/>
                  </a:cubicBezTo>
                  <a:lnTo>
                    <a:pt x="62" y="87"/>
                  </a:lnTo>
                  <a:close/>
                  <a:moveTo>
                    <a:pt x="62" y="20"/>
                  </a:moveTo>
                  <a:cubicBezTo>
                    <a:pt x="4" y="20"/>
                    <a:pt x="4" y="20"/>
                    <a:pt x="4" y="20"/>
                  </a:cubicBezTo>
                  <a:cubicBezTo>
                    <a:pt x="4" y="10"/>
                    <a:pt x="4" y="10"/>
                    <a:pt x="4" y="10"/>
                  </a:cubicBezTo>
                  <a:cubicBezTo>
                    <a:pt x="4" y="6"/>
                    <a:pt x="7" y="4"/>
                    <a:pt x="10" y="4"/>
                  </a:cubicBezTo>
                  <a:cubicBezTo>
                    <a:pt x="57" y="4"/>
                    <a:pt x="57" y="4"/>
                    <a:pt x="57" y="4"/>
                  </a:cubicBezTo>
                  <a:cubicBezTo>
                    <a:pt x="60" y="4"/>
                    <a:pt x="62" y="6"/>
                    <a:pt x="62" y="10"/>
                  </a:cubicBezTo>
                  <a:lnTo>
                    <a:pt x="62" y="20"/>
                  </a:lnTo>
                  <a:close/>
                  <a:moveTo>
                    <a:pt x="29" y="84"/>
                  </a:moveTo>
                  <a:cubicBezTo>
                    <a:pt x="29" y="82"/>
                    <a:pt x="31" y="80"/>
                    <a:pt x="33" y="80"/>
                  </a:cubicBezTo>
                  <a:cubicBezTo>
                    <a:pt x="36" y="80"/>
                    <a:pt x="38" y="82"/>
                    <a:pt x="38" y="84"/>
                  </a:cubicBezTo>
                  <a:cubicBezTo>
                    <a:pt x="38" y="87"/>
                    <a:pt x="36" y="89"/>
                    <a:pt x="33" y="89"/>
                  </a:cubicBezTo>
                  <a:cubicBezTo>
                    <a:pt x="31" y="89"/>
                    <a:pt x="29" y="87"/>
                    <a:pt x="29" y="84"/>
                  </a:cubicBezTo>
                  <a:close/>
                  <a:moveTo>
                    <a:pt x="26" y="10"/>
                  </a:moveTo>
                  <a:cubicBezTo>
                    <a:pt x="41" y="10"/>
                    <a:pt x="41" y="10"/>
                    <a:pt x="41" y="10"/>
                  </a:cubicBezTo>
                  <a:cubicBezTo>
                    <a:pt x="41" y="13"/>
                    <a:pt x="41" y="13"/>
                    <a:pt x="41" y="13"/>
                  </a:cubicBezTo>
                  <a:cubicBezTo>
                    <a:pt x="26" y="13"/>
                    <a:pt x="26" y="13"/>
                    <a:pt x="26" y="13"/>
                  </a:cubicBezTo>
                  <a:lnTo>
                    <a:pt x="26" y="10"/>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464"/>
            <p:cNvSpPr>
              <a:spLocks noEditPoints="1"/>
            </p:cNvSpPr>
            <p:nvPr userDrawn="1"/>
          </p:nvSpPr>
          <p:spPr bwMode="auto">
            <a:xfrm>
              <a:off x="6886" y="1349"/>
              <a:ext cx="171" cy="169"/>
            </a:xfrm>
            <a:custGeom>
              <a:avLst/>
              <a:gdLst>
                <a:gd name="T0" fmla="*/ 0 w 101"/>
                <a:gd name="T1" fmla="*/ 0 h 100"/>
                <a:gd name="T2" fmla="*/ 0 w 101"/>
                <a:gd name="T3" fmla="*/ 100 h 100"/>
                <a:gd name="T4" fmla="*/ 101 w 101"/>
                <a:gd name="T5" fmla="*/ 100 h 100"/>
                <a:gd name="T6" fmla="*/ 101 w 101"/>
                <a:gd name="T7" fmla="*/ 0 h 100"/>
                <a:gd name="T8" fmla="*/ 0 w 101"/>
                <a:gd name="T9" fmla="*/ 0 h 100"/>
                <a:gd name="T10" fmla="*/ 96 w 101"/>
                <a:gd name="T11" fmla="*/ 5 h 100"/>
                <a:gd name="T12" fmla="*/ 96 w 101"/>
                <a:gd name="T13" fmla="*/ 32 h 100"/>
                <a:gd name="T14" fmla="*/ 5 w 101"/>
                <a:gd name="T15" fmla="*/ 32 h 100"/>
                <a:gd name="T16" fmla="*/ 5 w 101"/>
                <a:gd name="T17" fmla="*/ 5 h 100"/>
                <a:gd name="T18" fmla="*/ 96 w 101"/>
                <a:gd name="T19" fmla="*/ 5 h 100"/>
                <a:gd name="T20" fmla="*/ 96 w 101"/>
                <a:gd name="T21" fmla="*/ 36 h 100"/>
                <a:gd name="T22" fmla="*/ 96 w 101"/>
                <a:gd name="T23" fmla="*/ 64 h 100"/>
                <a:gd name="T24" fmla="*/ 5 w 101"/>
                <a:gd name="T25" fmla="*/ 64 h 100"/>
                <a:gd name="T26" fmla="*/ 5 w 101"/>
                <a:gd name="T27" fmla="*/ 36 h 100"/>
                <a:gd name="T28" fmla="*/ 96 w 101"/>
                <a:gd name="T29" fmla="*/ 36 h 100"/>
                <a:gd name="T30" fmla="*/ 5 w 101"/>
                <a:gd name="T31" fmla="*/ 96 h 100"/>
                <a:gd name="T32" fmla="*/ 5 w 101"/>
                <a:gd name="T33" fmla="*/ 68 h 100"/>
                <a:gd name="T34" fmla="*/ 96 w 101"/>
                <a:gd name="T35" fmla="*/ 68 h 100"/>
                <a:gd name="T36" fmla="*/ 96 w 101"/>
                <a:gd name="T37" fmla="*/ 96 h 100"/>
                <a:gd name="T38" fmla="*/ 5 w 101"/>
                <a:gd name="T39" fmla="*/ 96 h 100"/>
                <a:gd name="T40" fmla="*/ 53 w 101"/>
                <a:gd name="T41" fmla="*/ 21 h 100"/>
                <a:gd name="T42" fmla="*/ 15 w 101"/>
                <a:gd name="T43" fmla="*/ 21 h 100"/>
                <a:gd name="T44" fmla="*/ 15 w 101"/>
                <a:gd name="T45" fmla="*/ 16 h 100"/>
                <a:gd name="T46" fmla="*/ 53 w 101"/>
                <a:gd name="T47" fmla="*/ 16 h 100"/>
                <a:gd name="T48" fmla="*/ 53 w 101"/>
                <a:gd name="T49" fmla="*/ 21 h 100"/>
                <a:gd name="T50" fmla="*/ 82 w 101"/>
                <a:gd name="T51" fmla="*/ 18 h 100"/>
                <a:gd name="T52" fmla="*/ 86 w 101"/>
                <a:gd name="T53" fmla="*/ 15 h 100"/>
                <a:gd name="T54" fmla="*/ 89 w 101"/>
                <a:gd name="T55" fmla="*/ 18 h 100"/>
                <a:gd name="T56" fmla="*/ 86 w 101"/>
                <a:gd name="T57" fmla="*/ 22 h 100"/>
                <a:gd name="T58" fmla="*/ 82 w 101"/>
                <a:gd name="T59" fmla="*/ 18 h 100"/>
                <a:gd name="T60" fmla="*/ 15 w 101"/>
                <a:gd name="T61" fmla="*/ 53 h 100"/>
                <a:gd name="T62" fmla="*/ 15 w 101"/>
                <a:gd name="T63" fmla="*/ 48 h 100"/>
                <a:gd name="T64" fmla="*/ 53 w 101"/>
                <a:gd name="T65" fmla="*/ 48 h 100"/>
                <a:gd name="T66" fmla="*/ 53 w 101"/>
                <a:gd name="T67" fmla="*/ 53 h 100"/>
                <a:gd name="T68" fmla="*/ 15 w 101"/>
                <a:gd name="T69" fmla="*/ 53 h 100"/>
                <a:gd name="T70" fmla="*/ 82 w 101"/>
                <a:gd name="T71" fmla="*/ 50 h 100"/>
                <a:gd name="T72" fmla="*/ 86 w 101"/>
                <a:gd name="T73" fmla="*/ 47 h 100"/>
                <a:gd name="T74" fmla="*/ 89 w 101"/>
                <a:gd name="T75" fmla="*/ 50 h 100"/>
                <a:gd name="T76" fmla="*/ 86 w 101"/>
                <a:gd name="T77" fmla="*/ 54 h 100"/>
                <a:gd name="T78" fmla="*/ 82 w 101"/>
                <a:gd name="T79" fmla="*/ 50 h 100"/>
                <a:gd name="T80" fmla="*/ 15 w 101"/>
                <a:gd name="T81" fmla="*/ 80 h 100"/>
                <a:gd name="T82" fmla="*/ 53 w 101"/>
                <a:gd name="T83" fmla="*/ 80 h 100"/>
                <a:gd name="T84" fmla="*/ 53 w 101"/>
                <a:gd name="T85" fmla="*/ 85 h 100"/>
                <a:gd name="T86" fmla="*/ 15 w 101"/>
                <a:gd name="T87" fmla="*/ 85 h 100"/>
                <a:gd name="T88" fmla="*/ 15 w 101"/>
                <a:gd name="T89" fmla="*/ 80 h 100"/>
                <a:gd name="T90" fmla="*/ 89 w 101"/>
                <a:gd name="T91" fmla="*/ 82 h 100"/>
                <a:gd name="T92" fmla="*/ 86 w 101"/>
                <a:gd name="T93" fmla="*/ 86 h 100"/>
                <a:gd name="T94" fmla="*/ 82 w 101"/>
                <a:gd name="T95" fmla="*/ 82 h 100"/>
                <a:gd name="T96" fmla="*/ 86 w 101"/>
                <a:gd name="T97" fmla="*/ 79 h 100"/>
                <a:gd name="T98" fmla="*/ 89 w 101"/>
                <a:gd name="T99" fmla="*/ 8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1" h="100">
                  <a:moveTo>
                    <a:pt x="0" y="0"/>
                  </a:moveTo>
                  <a:cubicBezTo>
                    <a:pt x="0" y="100"/>
                    <a:pt x="0" y="100"/>
                    <a:pt x="0" y="100"/>
                  </a:cubicBezTo>
                  <a:cubicBezTo>
                    <a:pt x="101" y="100"/>
                    <a:pt x="101" y="100"/>
                    <a:pt x="101" y="100"/>
                  </a:cubicBezTo>
                  <a:cubicBezTo>
                    <a:pt x="101" y="0"/>
                    <a:pt x="101" y="0"/>
                    <a:pt x="101" y="0"/>
                  </a:cubicBezTo>
                  <a:lnTo>
                    <a:pt x="0" y="0"/>
                  </a:lnTo>
                  <a:close/>
                  <a:moveTo>
                    <a:pt x="96" y="5"/>
                  </a:moveTo>
                  <a:cubicBezTo>
                    <a:pt x="96" y="32"/>
                    <a:pt x="96" y="32"/>
                    <a:pt x="96" y="32"/>
                  </a:cubicBezTo>
                  <a:cubicBezTo>
                    <a:pt x="5" y="32"/>
                    <a:pt x="5" y="32"/>
                    <a:pt x="5" y="32"/>
                  </a:cubicBezTo>
                  <a:cubicBezTo>
                    <a:pt x="5" y="5"/>
                    <a:pt x="5" y="5"/>
                    <a:pt x="5" y="5"/>
                  </a:cubicBezTo>
                  <a:lnTo>
                    <a:pt x="96" y="5"/>
                  </a:lnTo>
                  <a:close/>
                  <a:moveTo>
                    <a:pt x="96" y="36"/>
                  </a:moveTo>
                  <a:cubicBezTo>
                    <a:pt x="96" y="64"/>
                    <a:pt x="96" y="64"/>
                    <a:pt x="96" y="64"/>
                  </a:cubicBezTo>
                  <a:cubicBezTo>
                    <a:pt x="5" y="64"/>
                    <a:pt x="5" y="64"/>
                    <a:pt x="5" y="64"/>
                  </a:cubicBezTo>
                  <a:cubicBezTo>
                    <a:pt x="5" y="36"/>
                    <a:pt x="5" y="36"/>
                    <a:pt x="5" y="36"/>
                  </a:cubicBezTo>
                  <a:lnTo>
                    <a:pt x="96" y="36"/>
                  </a:lnTo>
                  <a:close/>
                  <a:moveTo>
                    <a:pt x="5" y="96"/>
                  </a:moveTo>
                  <a:cubicBezTo>
                    <a:pt x="5" y="68"/>
                    <a:pt x="5" y="68"/>
                    <a:pt x="5" y="68"/>
                  </a:cubicBezTo>
                  <a:cubicBezTo>
                    <a:pt x="96" y="68"/>
                    <a:pt x="96" y="68"/>
                    <a:pt x="96" y="68"/>
                  </a:cubicBezTo>
                  <a:cubicBezTo>
                    <a:pt x="96" y="96"/>
                    <a:pt x="96" y="96"/>
                    <a:pt x="96" y="96"/>
                  </a:cubicBezTo>
                  <a:lnTo>
                    <a:pt x="5" y="96"/>
                  </a:lnTo>
                  <a:close/>
                  <a:moveTo>
                    <a:pt x="53" y="21"/>
                  </a:moveTo>
                  <a:cubicBezTo>
                    <a:pt x="15" y="21"/>
                    <a:pt x="15" y="21"/>
                    <a:pt x="15" y="21"/>
                  </a:cubicBezTo>
                  <a:cubicBezTo>
                    <a:pt x="15" y="16"/>
                    <a:pt x="15" y="16"/>
                    <a:pt x="15" y="16"/>
                  </a:cubicBezTo>
                  <a:cubicBezTo>
                    <a:pt x="53" y="16"/>
                    <a:pt x="53" y="16"/>
                    <a:pt x="53" y="16"/>
                  </a:cubicBezTo>
                  <a:lnTo>
                    <a:pt x="53" y="21"/>
                  </a:lnTo>
                  <a:close/>
                  <a:moveTo>
                    <a:pt x="82" y="18"/>
                  </a:moveTo>
                  <a:cubicBezTo>
                    <a:pt x="82" y="16"/>
                    <a:pt x="84" y="15"/>
                    <a:pt x="86" y="15"/>
                  </a:cubicBezTo>
                  <a:cubicBezTo>
                    <a:pt x="87" y="15"/>
                    <a:pt x="89" y="16"/>
                    <a:pt x="89" y="18"/>
                  </a:cubicBezTo>
                  <a:cubicBezTo>
                    <a:pt x="89" y="20"/>
                    <a:pt x="87" y="22"/>
                    <a:pt x="86" y="22"/>
                  </a:cubicBezTo>
                  <a:cubicBezTo>
                    <a:pt x="84" y="22"/>
                    <a:pt x="82" y="20"/>
                    <a:pt x="82" y="18"/>
                  </a:cubicBezTo>
                  <a:close/>
                  <a:moveTo>
                    <a:pt x="15" y="53"/>
                  </a:moveTo>
                  <a:cubicBezTo>
                    <a:pt x="15" y="48"/>
                    <a:pt x="15" y="48"/>
                    <a:pt x="15" y="48"/>
                  </a:cubicBezTo>
                  <a:cubicBezTo>
                    <a:pt x="53" y="48"/>
                    <a:pt x="53" y="48"/>
                    <a:pt x="53" y="48"/>
                  </a:cubicBezTo>
                  <a:cubicBezTo>
                    <a:pt x="53" y="53"/>
                    <a:pt x="53" y="53"/>
                    <a:pt x="53" y="53"/>
                  </a:cubicBezTo>
                  <a:lnTo>
                    <a:pt x="15" y="53"/>
                  </a:lnTo>
                  <a:close/>
                  <a:moveTo>
                    <a:pt x="82" y="50"/>
                  </a:moveTo>
                  <a:cubicBezTo>
                    <a:pt x="82" y="48"/>
                    <a:pt x="84" y="47"/>
                    <a:pt x="86" y="47"/>
                  </a:cubicBezTo>
                  <a:cubicBezTo>
                    <a:pt x="87" y="47"/>
                    <a:pt x="89" y="48"/>
                    <a:pt x="89" y="50"/>
                  </a:cubicBezTo>
                  <a:cubicBezTo>
                    <a:pt x="89" y="52"/>
                    <a:pt x="87" y="54"/>
                    <a:pt x="86" y="54"/>
                  </a:cubicBezTo>
                  <a:cubicBezTo>
                    <a:pt x="84" y="54"/>
                    <a:pt x="82" y="52"/>
                    <a:pt x="82" y="50"/>
                  </a:cubicBezTo>
                  <a:close/>
                  <a:moveTo>
                    <a:pt x="15" y="80"/>
                  </a:moveTo>
                  <a:cubicBezTo>
                    <a:pt x="53" y="80"/>
                    <a:pt x="53" y="80"/>
                    <a:pt x="53" y="80"/>
                  </a:cubicBezTo>
                  <a:cubicBezTo>
                    <a:pt x="53" y="85"/>
                    <a:pt x="53" y="85"/>
                    <a:pt x="53" y="85"/>
                  </a:cubicBezTo>
                  <a:cubicBezTo>
                    <a:pt x="15" y="85"/>
                    <a:pt x="15" y="85"/>
                    <a:pt x="15" y="85"/>
                  </a:cubicBezTo>
                  <a:lnTo>
                    <a:pt x="15" y="80"/>
                  </a:lnTo>
                  <a:close/>
                  <a:moveTo>
                    <a:pt x="89" y="82"/>
                  </a:moveTo>
                  <a:cubicBezTo>
                    <a:pt x="89" y="84"/>
                    <a:pt x="87" y="86"/>
                    <a:pt x="86" y="86"/>
                  </a:cubicBezTo>
                  <a:cubicBezTo>
                    <a:pt x="84" y="86"/>
                    <a:pt x="82" y="84"/>
                    <a:pt x="82" y="82"/>
                  </a:cubicBezTo>
                  <a:cubicBezTo>
                    <a:pt x="82" y="80"/>
                    <a:pt x="84" y="79"/>
                    <a:pt x="86" y="79"/>
                  </a:cubicBezTo>
                  <a:cubicBezTo>
                    <a:pt x="87" y="79"/>
                    <a:pt x="89" y="80"/>
                    <a:pt x="89" y="82"/>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465"/>
            <p:cNvSpPr>
              <a:spLocks noEditPoints="1"/>
            </p:cNvSpPr>
            <p:nvPr userDrawn="1"/>
          </p:nvSpPr>
          <p:spPr bwMode="auto">
            <a:xfrm>
              <a:off x="3676" y="2493"/>
              <a:ext cx="169" cy="171"/>
            </a:xfrm>
            <a:custGeom>
              <a:avLst/>
              <a:gdLst>
                <a:gd name="T0" fmla="*/ 0 w 100"/>
                <a:gd name="T1" fmla="*/ 0 h 101"/>
                <a:gd name="T2" fmla="*/ 0 w 100"/>
                <a:gd name="T3" fmla="*/ 101 h 101"/>
                <a:gd name="T4" fmla="*/ 100 w 100"/>
                <a:gd name="T5" fmla="*/ 101 h 101"/>
                <a:gd name="T6" fmla="*/ 100 w 100"/>
                <a:gd name="T7" fmla="*/ 0 h 101"/>
                <a:gd name="T8" fmla="*/ 0 w 100"/>
                <a:gd name="T9" fmla="*/ 0 h 101"/>
                <a:gd name="T10" fmla="*/ 96 w 100"/>
                <a:gd name="T11" fmla="*/ 5 h 101"/>
                <a:gd name="T12" fmla="*/ 96 w 100"/>
                <a:gd name="T13" fmla="*/ 32 h 101"/>
                <a:gd name="T14" fmla="*/ 5 w 100"/>
                <a:gd name="T15" fmla="*/ 32 h 101"/>
                <a:gd name="T16" fmla="*/ 5 w 100"/>
                <a:gd name="T17" fmla="*/ 5 h 101"/>
                <a:gd name="T18" fmla="*/ 96 w 100"/>
                <a:gd name="T19" fmla="*/ 5 h 101"/>
                <a:gd name="T20" fmla="*/ 96 w 100"/>
                <a:gd name="T21" fmla="*/ 37 h 101"/>
                <a:gd name="T22" fmla="*/ 96 w 100"/>
                <a:gd name="T23" fmla="*/ 64 h 101"/>
                <a:gd name="T24" fmla="*/ 5 w 100"/>
                <a:gd name="T25" fmla="*/ 64 h 101"/>
                <a:gd name="T26" fmla="*/ 5 w 100"/>
                <a:gd name="T27" fmla="*/ 37 h 101"/>
                <a:gd name="T28" fmla="*/ 96 w 100"/>
                <a:gd name="T29" fmla="*/ 37 h 101"/>
                <a:gd name="T30" fmla="*/ 5 w 100"/>
                <a:gd name="T31" fmla="*/ 96 h 101"/>
                <a:gd name="T32" fmla="*/ 5 w 100"/>
                <a:gd name="T33" fmla="*/ 69 h 101"/>
                <a:gd name="T34" fmla="*/ 96 w 100"/>
                <a:gd name="T35" fmla="*/ 69 h 101"/>
                <a:gd name="T36" fmla="*/ 96 w 100"/>
                <a:gd name="T37" fmla="*/ 96 h 101"/>
                <a:gd name="T38" fmla="*/ 5 w 100"/>
                <a:gd name="T39" fmla="*/ 96 h 101"/>
                <a:gd name="T40" fmla="*/ 53 w 100"/>
                <a:gd name="T41" fmla="*/ 21 h 101"/>
                <a:gd name="T42" fmla="*/ 15 w 100"/>
                <a:gd name="T43" fmla="*/ 21 h 101"/>
                <a:gd name="T44" fmla="*/ 15 w 100"/>
                <a:gd name="T45" fmla="*/ 16 h 101"/>
                <a:gd name="T46" fmla="*/ 53 w 100"/>
                <a:gd name="T47" fmla="*/ 16 h 101"/>
                <a:gd name="T48" fmla="*/ 53 w 100"/>
                <a:gd name="T49" fmla="*/ 21 h 101"/>
                <a:gd name="T50" fmla="*/ 82 w 100"/>
                <a:gd name="T51" fmla="*/ 18 h 101"/>
                <a:gd name="T52" fmla="*/ 85 w 100"/>
                <a:gd name="T53" fmla="*/ 15 h 101"/>
                <a:gd name="T54" fmla="*/ 89 w 100"/>
                <a:gd name="T55" fmla="*/ 18 h 101"/>
                <a:gd name="T56" fmla="*/ 85 w 100"/>
                <a:gd name="T57" fmla="*/ 22 h 101"/>
                <a:gd name="T58" fmla="*/ 82 w 100"/>
                <a:gd name="T59" fmla="*/ 18 h 101"/>
                <a:gd name="T60" fmla="*/ 15 w 100"/>
                <a:gd name="T61" fmla="*/ 53 h 101"/>
                <a:gd name="T62" fmla="*/ 15 w 100"/>
                <a:gd name="T63" fmla="*/ 48 h 101"/>
                <a:gd name="T64" fmla="*/ 53 w 100"/>
                <a:gd name="T65" fmla="*/ 48 h 101"/>
                <a:gd name="T66" fmla="*/ 53 w 100"/>
                <a:gd name="T67" fmla="*/ 53 h 101"/>
                <a:gd name="T68" fmla="*/ 15 w 100"/>
                <a:gd name="T69" fmla="*/ 53 h 101"/>
                <a:gd name="T70" fmla="*/ 82 w 100"/>
                <a:gd name="T71" fmla="*/ 50 h 101"/>
                <a:gd name="T72" fmla="*/ 85 w 100"/>
                <a:gd name="T73" fmla="*/ 47 h 101"/>
                <a:gd name="T74" fmla="*/ 89 w 100"/>
                <a:gd name="T75" fmla="*/ 50 h 101"/>
                <a:gd name="T76" fmla="*/ 85 w 100"/>
                <a:gd name="T77" fmla="*/ 54 h 101"/>
                <a:gd name="T78" fmla="*/ 82 w 100"/>
                <a:gd name="T79" fmla="*/ 50 h 101"/>
                <a:gd name="T80" fmla="*/ 15 w 100"/>
                <a:gd name="T81" fmla="*/ 80 h 101"/>
                <a:gd name="T82" fmla="*/ 53 w 100"/>
                <a:gd name="T83" fmla="*/ 80 h 101"/>
                <a:gd name="T84" fmla="*/ 53 w 100"/>
                <a:gd name="T85" fmla="*/ 85 h 101"/>
                <a:gd name="T86" fmla="*/ 15 w 100"/>
                <a:gd name="T87" fmla="*/ 85 h 101"/>
                <a:gd name="T88" fmla="*/ 15 w 100"/>
                <a:gd name="T89" fmla="*/ 80 h 101"/>
                <a:gd name="T90" fmla="*/ 89 w 100"/>
                <a:gd name="T91" fmla="*/ 82 h 101"/>
                <a:gd name="T92" fmla="*/ 85 w 100"/>
                <a:gd name="T93" fmla="*/ 86 h 101"/>
                <a:gd name="T94" fmla="*/ 82 w 100"/>
                <a:gd name="T95" fmla="*/ 82 h 101"/>
                <a:gd name="T96" fmla="*/ 85 w 100"/>
                <a:gd name="T97" fmla="*/ 79 h 101"/>
                <a:gd name="T98" fmla="*/ 89 w 100"/>
                <a:gd name="T99" fmla="*/ 82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0" h="101">
                  <a:moveTo>
                    <a:pt x="0" y="0"/>
                  </a:moveTo>
                  <a:cubicBezTo>
                    <a:pt x="0" y="101"/>
                    <a:pt x="0" y="101"/>
                    <a:pt x="0" y="101"/>
                  </a:cubicBezTo>
                  <a:cubicBezTo>
                    <a:pt x="100" y="101"/>
                    <a:pt x="100" y="101"/>
                    <a:pt x="100" y="101"/>
                  </a:cubicBezTo>
                  <a:cubicBezTo>
                    <a:pt x="100" y="0"/>
                    <a:pt x="100" y="0"/>
                    <a:pt x="100" y="0"/>
                  </a:cubicBezTo>
                  <a:lnTo>
                    <a:pt x="0" y="0"/>
                  </a:lnTo>
                  <a:close/>
                  <a:moveTo>
                    <a:pt x="96" y="5"/>
                  </a:moveTo>
                  <a:cubicBezTo>
                    <a:pt x="96" y="32"/>
                    <a:pt x="96" y="32"/>
                    <a:pt x="96" y="32"/>
                  </a:cubicBezTo>
                  <a:cubicBezTo>
                    <a:pt x="5" y="32"/>
                    <a:pt x="5" y="32"/>
                    <a:pt x="5" y="32"/>
                  </a:cubicBezTo>
                  <a:cubicBezTo>
                    <a:pt x="5" y="5"/>
                    <a:pt x="5" y="5"/>
                    <a:pt x="5" y="5"/>
                  </a:cubicBezTo>
                  <a:lnTo>
                    <a:pt x="96" y="5"/>
                  </a:lnTo>
                  <a:close/>
                  <a:moveTo>
                    <a:pt x="96" y="37"/>
                  </a:moveTo>
                  <a:cubicBezTo>
                    <a:pt x="96" y="64"/>
                    <a:pt x="96" y="64"/>
                    <a:pt x="96" y="64"/>
                  </a:cubicBezTo>
                  <a:cubicBezTo>
                    <a:pt x="5" y="64"/>
                    <a:pt x="5" y="64"/>
                    <a:pt x="5" y="64"/>
                  </a:cubicBezTo>
                  <a:cubicBezTo>
                    <a:pt x="5" y="37"/>
                    <a:pt x="5" y="37"/>
                    <a:pt x="5" y="37"/>
                  </a:cubicBezTo>
                  <a:lnTo>
                    <a:pt x="96" y="37"/>
                  </a:lnTo>
                  <a:close/>
                  <a:moveTo>
                    <a:pt x="5" y="96"/>
                  </a:moveTo>
                  <a:cubicBezTo>
                    <a:pt x="5" y="69"/>
                    <a:pt x="5" y="69"/>
                    <a:pt x="5" y="69"/>
                  </a:cubicBezTo>
                  <a:cubicBezTo>
                    <a:pt x="96" y="69"/>
                    <a:pt x="96" y="69"/>
                    <a:pt x="96" y="69"/>
                  </a:cubicBezTo>
                  <a:cubicBezTo>
                    <a:pt x="96" y="96"/>
                    <a:pt x="96" y="96"/>
                    <a:pt x="96" y="96"/>
                  </a:cubicBezTo>
                  <a:lnTo>
                    <a:pt x="5" y="96"/>
                  </a:lnTo>
                  <a:close/>
                  <a:moveTo>
                    <a:pt x="53" y="21"/>
                  </a:moveTo>
                  <a:cubicBezTo>
                    <a:pt x="15" y="21"/>
                    <a:pt x="15" y="21"/>
                    <a:pt x="15" y="21"/>
                  </a:cubicBezTo>
                  <a:cubicBezTo>
                    <a:pt x="15" y="16"/>
                    <a:pt x="15" y="16"/>
                    <a:pt x="15" y="16"/>
                  </a:cubicBezTo>
                  <a:cubicBezTo>
                    <a:pt x="53" y="16"/>
                    <a:pt x="53" y="16"/>
                    <a:pt x="53" y="16"/>
                  </a:cubicBezTo>
                  <a:lnTo>
                    <a:pt x="53" y="21"/>
                  </a:lnTo>
                  <a:close/>
                  <a:moveTo>
                    <a:pt x="82" y="18"/>
                  </a:moveTo>
                  <a:cubicBezTo>
                    <a:pt x="82" y="17"/>
                    <a:pt x="84" y="15"/>
                    <a:pt x="85" y="15"/>
                  </a:cubicBezTo>
                  <a:cubicBezTo>
                    <a:pt x="87" y="15"/>
                    <a:pt x="89" y="17"/>
                    <a:pt x="89" y="18"/>
                  </a:cubicBezTo>
                  <a:cubicBezTo>
                    <a:pt x="89" y="20"/>
                    <a:pt x="87" y="22"/>
                    <a:pt x="85" y="22"/>
                  </a:cubicBezTo>
                  <a:cubicBezTo>
                    <a:pt x="84" y="22"/>
                    <a:pt x="82" y="20"/>
                    <a:pt x="82" y="18"/>
                  </a:cubicBezTo>
                  <a:close/>
                  <a:moveTo>
                    <a:pt x="15" y="53"/>
                  </a:moveTo>
                  <a:cubicBezTo>
                    <a:pt x="15" y="48"/>
                    <a:pt x="15" y="48"/>
                    <a:pt x="15" y="48"/>
                  </a:cubicBezTo>
                  <a:cubicBezTo>
                    <a:pt x="53" y="48"/>
                    <a:pt x="53" y="48"/>
                    <a:pt x="53" y="48"/>
                  </a:cubicBezTo>
                  <a:cubicBezTo>
                    <a:pt x="53" y="53"/>
                    <a:pt x="53" y="53"/>
                    <a:pt x="53" y="53"/>
                  </a:cubicBezTo>
                  <a:lnTo>
                    <a:pt x="15" y="53"/>
                  </a:lnTo>
                  <a:close/>
                  <a:moveTo>
                    <a:pt x="82" y="50"/>
                  </a:moveTo>
                  <a:cubicBezTo>
                    <a:pt x="82" y="49"/>
                    <a:pt x="84" y="47"/>
                    <a:pt x="85" y="47"/>
                  </a:cubicBezTo>
                  <a:cubicBezTo>
                    <a:pt x="87" y="47"/>
                    <a:pt x="89" y="49"/>
                    <a:pt x="89" y="50"/>
                  </a:cubicBezTo>
                  <a:cubicBezTo>
                    <a:pt x="89" y="52"/>
                    <a:pt x="87" y="54"/>
                    <a:pt x="85" y="54"/>
                  </a:cubicBezTo>
                  <a:cubicBezTo>
                    <a:pt x="84" y="54"/>
                    <a:pt x="82" y="52"/>
                    <a:pt x="82" y="50"/>
                  </a:cubicBezTo>
                  <a:close/>
                  <a:moveTo>
                    <a:pt x="15" y="80"/>
                  </a:moveTo>
                  <a:cubicBezTo>
                    <a:pt x="53" y="80"/>
                    <a:pt x="53" y="80"/>
                    <a:pt x="53" y="80"/>
                  </a:cubicBezTo>
                  <a:cubicBezTo>
                    <a:pt x="53" y="85"/>
                    <a:pt x="53" y="85"/>
                    <a:pt x="53" y="85"/>
                  </a:cubicBezTo>
                  <a:cubicBezTo>
                    <a:pt x="15" y="85"/>
                    <a:pt x="15" y="85"/>
                    <a:pt x="15" y="85"/>
                  </a:cubicBezTo>
                  <a:lnTo>
                    <a:pt x="15" y="80"/>
                  </a:lnTo>
                  <a:close/>
                  <a:moveTo>
                    <a:pt x="89" y="82"/>
                  </a:moveTo>
                  <a:cubicBezTo>
                    <a:pt x="89" y="84"/>
                    <a:pt x="87" y="86"/>
                    <a:pt x="85" y="86"/>
                  </a:cubicBezTo>
                  <a:cubicBezTo>
                    <a:pt x="84" y="86"/>
                    <a:pt x="82" y="84"/>
                    <a:pt x="82" y="82"/>
                  </a:cubicBezTo>
                  <a:cubicBezTo>
                    <a:pt x="82" y="81"/>
                    <a:pt x="84" y="79"/>
                    <a:pt x="85" y="79"/>
                  </a:cubicBezTo>
                  <a:cubicBezTo>
                    <a:pt x="87" y="79"/>
                    <a:pt x="89" y="81"/>
                    <a:pt x="89" y="82"/>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466"/>
            <p:cNvSpPr>
              <a:spLocks/>
            </p:cNvSpPr>
            <p:nvPr userDrawn="1"/>
          </p:nvSpPr>
          <p:spPr bwMode="auto">
            <a:xfrm>
              <a:off x="6397" y="953"/>
              <a:ext cx="146" cy="46"/>
            </a:xfrm>
            <a:custGeom>
              <a:avLst/>
              <a:gdLst>
                <a:gd name="T0" fmla="*/ 0 w 87"/>
                <a:gd name="T1" fmla="*/ 10 h 27"/>
                <a:gd name="T2" fmla="*/ 0 w 87"/>
                <a:gd name="T3" fmla="*/ 27 h 27"/>
                <a:gd name="T4" fmla="*/ 87 w 87"/>
                <a:gd name="T5" fmla="*/ 27 h 27"/>
                <a:gd name="T6" fmla="*/ 87 w 87"/>
                <a:gd name="T7" fmla="*/ 10 h 27"/>
                <a:gd name="T8" fmla="*/ 0 w 87"/>
                <a:gd name="T9" fmla="*/ 10 h 27"/>
              </a:gdLst>
              <a:ahLst/>
              <a:cxnLst>
                <a:cxn ang="0">
                  <a:pos x="T0" y="T1"/>
                </a:cxn>
                <a:cxn ang="0">
                  <a:pos x="T2" y="T3"/>
                </a:cxn>
                <a:cxn ang="0">
                  <a:pos x="T4" y="T5"/>
                </a:cxn>
                <a:cxn ang="0">
                  <a:pos x="T6" y="T7"/>
                </a:cxn>
                <a:cxn ang="0">
                  <a:pos x="T8" y="T9"/>
                </a:cxn>
              </a:cxnLst>
              <a:rect l="0" t="0" r="r" b="b"/>
              <a:pathLst>
                <a:path w="87" h="27">
                  <a:moveTo>
                    <a:pt x="0" y="10"/>
                  </a:moveTo>
                  <a:cubicBezTo>
                    <a:pt x="0" y="27"/>
                    <a:pt x="0" y="27"/>
                    <a:pt x="0" y="27"/>
                  </a:cubicBezTo>
                  <a:cubicBezTo>
                    <a:pt x="87" y="27"/>
                    <a:pt x="87" y="27"/>
                    <a:pt x="87" y="27"/>
                  </a:cubicBezTo>
                  <a:cubicBezTo>
                    <a:pt x="87" y="10"/>
                    <a:pt x="87" y="10"/>
                    <a:pt x="87" y="10"/>
                  </a:cubicBezTo>
                  <a:cubicBezTo>
                    <a:pt x="55" y="0"/>
                    <a:pt x="29" y="1"/>
                    <a:pt x="0" y="10"/>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Rectangle 467"/>
            <p:cNvSpPr>
              <a:spLocks noChangeArrowheads="1"/>
            </p:cNvSpPr>
            <p:nvPr userDrawn="1"/>
          </p:nvSpPr>
          <p:spPr bwMode="auto">
            <a:xfrm>
              <a:off x="6397" y="1013"/>
              <a:ext cx="146" cy="32"/>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468"/>
            <p:cNvSpPr>
              <a:spLocks/>
            </p:cNvSpPr>
            <p:nvPr userDrawn="1"/>
          </p:nvSpPr>
          <p:spPr bwMode="auto">
            <a:xfrm>
              <a:off x="6397" y="1058"/>
              <a:ext cx="146" cy="46"/>
            </a:xfrm>
            <a:custGeom>
              <a:avLst/>
              <a:gdLst>
                <a:gd name="T0" fmla="*/ 0 w 87"/>
                <a:gd name="T1" fmla="*/ 18 h 27"/>
                <a:gd name="T2" fmla="*/ 87 w 87"/>
                <a:gd name="T3" fmla="*/ 18 h 27"/>
                <a:gd name="T4" fmla="*/ 87 w 87"/>
                <a:gd name="T5" fmla="*/ 0 h 27"/>
                <a:gd name="T6" fmla="*/ 0 w 87"/>
                <a:gd name="T7" fmla="*/ 0 h 27"/>
                <a:gd name="T8" fmla="*/ 0 w 87"/>
                <a:gd name="T9" fmla="*/ 18 h 27"/>
              </a:gdLst>
              <a:ahLst/>
              <a:cxnLst>
                <a:cxn ang="0">
                  <a:pos x="T0" y="T1"/>
                </a:cxn>
                <a:cxn ang="0">
                  <a:pos x="T2" y="T3"/>
                </a:cxn>
                <a:cxn ang="0">
                  <a:pos x="T4" y="T5"/>
                </a:cxn>
                <a:cxn ang="0">
                  <a:pos x="T6" y="T7"/>
                </a:cxn>
                <a:cxn ang="0">
                  <a:pos x="T8" y="T9"/>
                </a:cxn>
              </a:cxnLst>
              <a:rect l="0" t="0" r="r" b="b"/>
              <a:pathLst>
                <a:path w="87" h="27">
                  <a:moveTo>
                    <a:pt x="0" y="18"/>
                  </a:moveTo>
                  <a:cubicBezTo>
                    <a:pt x="32" y="27"/>
                    <a:pt x="58" y="27"/>
                    <a:pt x="87" y="18"/>
                  </a:cubicBezTo>
                  <a:cubicBezTo>
                    <a:pt x="87" y="0"/>
                    <a:pt x="87" y="0"/>
                    <a:pt x="87" y="0"/>
                  </a:cubicBezTo>
                  <a:cubicBezTo>
                    <a:pt x="0" y="0"/>
                    <a:pt x="0" y="0"/>
                    <a:pt x="0" y="0"/>
                  </a:cubicBezTo>
                  <a:lnTo>
                    <a:pt x="0" y="18"/>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469"/>
            <p:cNvSpPr>
              <a:spLocks noEditPoints="1"/>
            </p:cNvSpPr>
            <p:nvPr userDrawn="1"/>
          </p:nvSpPr>
          <p:spPr bwMode="auto">
            <a:xfrm>
              <a:off x="7607" y="2860"/>
              <a:ext cx="171" cy="169"/>
            </a:xfrm>
            <a:custGeom>
              <a:avLst/>
              <a:gdLst>
                <a:gd name="T0" fmla="*/ 0 w 101"/>
                <a:gd name="T1" fmla="*/ 0 h 100"/>
                <a:gd name="T2" fmla="*/ 0 w 101"/>
                <a:gd name="T3" fmla="*/ 100 h 100"/>
                <a:gd name="T4" fmla="*/ 101 w 101"/>
                <a:gd name="T5" fmla="*/ 100 h 100"/>
                <a:gd name="T6" fmla="*/ 101 w 101"/>
                <a:gd name="T7" fmla="*/ 0 h 100"/>
                <a:gd name="T8" fmla="*/ 0 w 101"/>
                <a:gd name="T9" fmla="*/ 0 h 100"/>
                <a:gd name="T10" fmla="*/ 96 w 101"/>
                <a:gd name="T11" fmla="*/ 5 h 100"/>
                <a:gd name="T12" fmla="*/ 96 w 101"/>
                <a:gd name="T13" fmla="*/ 32 h 100"/>
                <a:gd name="T14" fmla="*/ 5 w 101"/>
                <a:gd name="T15" fmla="*/ 32 h 100"/>
                <a:gd name="T16" fmla="*/ 5 w 101"/>
                <a:gd name="T17" fmla="*/ 5 h 100"/>
                <a:gd name="T18" fmla="*/ 96 w 101"/>
                <a:gd name="T19" fmla="*/ 5 h 100"/>
                <a:gd name="T20" fmla="*/ 96 w 101"/>
                <a:gd name="T21" fmla="*/ 36 h 100"/>
                <a:gd name="T22" fmla="*/ 96 w 101"/>
                <a:gd name="T23" fmla="*/ 64 h 100"/>
                <a:gd name="T24" fmla="*/ 5 w 101"/>
                <a:gd name="T25" fmla="*/ 64 h 100"/>
                <a:gd name="T26" fmla="*/ 5 w 101"/>
                <a:gd name="T27" fmla="*/ 36 h 100"/>
                <a:gd name="T28" fmla="*/ 96 w 101"/>
                <a:gd name="T29" fmla="*/ 36 h 100"/>
                <a:gd name="T30" fmla="*/ 5 w 101"/>
                <a:gd name="T31" fmla="*/ 96 h 100"/>
                <a:gd name="T32" fmla="*/ 5 w 101"/>
                <a:gd name="T33" fmla="*/ 68 h 100"/>
                <a:gd name="T34" fmla="*/ 96 w 101"/>
                <a:gd name="T35" fmla="*/ 68 h 100"/>
                <a:gd name="T36" fmla="*/ 96 w 101"/>
                <a:gd name="T37" fmla="*/ 96 h 100"/>
                <a:gd name="T38" fmla="*/ 5 w 101"/>
                <a:gd name="T39" fmla="*/ 96 h 100"/>
                <a:gd name="T40" fmla="*/ 53 w 101"/>
                <a:gd name="T41" fmla="*/ 20 h 100"/>
                <a:gd name="T42" fmla="*/ 15 w 101"/>
                <a:gd name="T43" fmla="*/ 20 h 100"/>
                <a:gd name="T44" fmla="*/ 15 w 101"/>
                <a:gd name="T45" fmla="*/ 16 h 100"/>
                <a:gd name="T46" fmla="*/ 53 w 101"/>
                <a:gd name="T47" fmla="*/ 16 h 100"/>
                <a:gd name="T48" fmla="*/ 53 w 101"/>
                <a:gd name="T49" fmla="*/ 20 h 100"/>
                <a:gd name="T50" fmla="*/ 82 w 101"/>
                <a:gd name="T51" fmla="*/ 18 h 100"/>
                <a:gd name="T52" fmla="*/ 86 w 101"/>
                <a:gd name="T53" fmla="*/ 15 h 100"/>
                <a:gd name="T54" fmla="*/ 89 w 101"/>
                <a:gd name="T55" fmla="*/ 18 h 100"/>
                <a:gd name="T56" fmla="*/ 86 w 101"/>
                <a:gd name="T57" fmla="*/ 22 h 100"/>
                <a:gd name="T58" fmla="*/ 82 w 101"/>
                <a:gd name="T59" fmla="*/ 18 h 100"/>
                <a:gd name="T60" fmla="*/ 15 w 101"/>
                <a:gd name="T61" fmla="*/ 52 h 100"/>
                <a:gd name="T62" fmla="*/ 15 w 101"/>
                <a:gd name="T63" fmla="*/ 48 h 100"/>
                <a:gd name="T64" fmla="*/ 53 w 101"/>
                <a:gd name="T65" fmla="*/ 48 h 100"/>
                <a:gd name="T66" fmla="*/ 53 w 101"/>
                <a:gd name="T67" fmla="*/ 52 h 100"/>
                <a:gd name="T68" fmla="*/ 15 w 101"/>
                <a:gd name="T69" fmla="*/ 52 h 100"/>
                <a:gd name="T70" fmla="*/ 82 w 101"/>
                <a:gd name="T71" fmla="*/ 50 h 100"/>
                <a:gd name="T72" fmla="*/ 86 w 101"/>
                <a:gd name="T73" fmla="*/ 47 h 100"/>
                <a:gd name="T74" fmla="*/ 89 w 101"/>
                <a:gd name="T75" fmla="*/ 50 h 100"/>
                <a:gd name="T76" fmla="*/ 86 w 101"/>
                <a:gd name="T77" fmla="*/ 54 h 100"/>
                <a:gd name="T78" fmla="*/ 82 w 101"/>
                <a:gd name="T79" fmla="*/ 50 h 100"/>
                <a:gd name="T80" fmla="*/ 15 w 101"/>
                <a:gd name="T81" fmla="*/ 80 h 100"/>
                <a:gd name="T82" fmla="*/ 53 w 101"/>
                <a:gd name="T83" fmla="*/ 80 h 100"/>
                <a:gd name="T84" fmla="*/ 53 w 101"/>
                <a:gd name="T85" fmla="*/ 84 h 100"/>
                <a:gd name="T86" fmla="*/ 15 w 101"/>
                <a:gd name="T87" fmla="*/ 84 h 100"/>
                <a:gd name="T88" fmla="*/ 15 w 101"/>
                <a:gd name="T89" fmla="*/ 80 h 100"/>
                <a:gd name="T90" fmla="*/ 89 w 101"/>
                <a:gd name="T91" fmla="*/ 82 h 100"/>
                <a:gd name="T92" fmla="*/ 86 w 101"/>
                <a:gd name="T93" fmla="*/ 86 h 100"/>
                <a:gd name="T94" fmla="*/ 82 w 101"/>
                <a:gd name="T95" fmla="*/ 82 h 100"/>
                <a:gd name="T96" fmla="*/ 86 w 101"/>
                <a:gd name="T97" fmla="*/ 79 h 100"/>
                <a:gd name="T98" fmla="*/ 89 w 101"/>
                <a:gd name="T99" fmla="*/ 8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1" h="100">
                  <a:moveTo>
                    <a:pt x="0" y="0"/>
                  </a:moveTo>
                  <a:cubicBezTo>
                    <a:pt x="0" y="100"/>
                    <a:pt x="0" y="100"/>
                    <a:pt x="0" y="100"/>
                  </a:cubicBezTo>
                  <a:cubicBezTo>
                    <a:pt x="101" y="100"/>
                    <a:pt x="101" y="100"/>
                    <a:pt x="101" y="100"/>
                  </a:cubicBezTo>
                  <a:cubicBezTo>
                    <a:pt x="101" y="0"/>
                    <a:pt x="101" y="0"/>
                    <a:pt x="101" y="0"/>
                  </a:cubicBezTo>
                  <a:lnTo>
                    <a:pt x="0" y="0"/>
                  </a:lnTo>
                  <a:close/>
                  <a:moveTo>
                    <a:pt x="96" y="5"/>
                  </a:moveTo>
                  <a:cubicBezTo>
                    <a:pt x="96" y="32"/>
                    <a:pt x="96" y="32"/>
                    <a:pt x="96" y="32"/>
                  </a:cubicBezTo>
                  <a:cubicBezTo>
                    <a:pt x="5" y="32"/>
                    <a:pt x="5" y="32"/>
                    <a:pt x="5" y="32"/>
                  </a:cubicBezTo>
                  <a:cubicBezTo>
                    <a:pt x="5" y="5"/>
                    <a:pt x="5" y="5"/>
                    <a:pt x="5" y="5"/>
                  </a:cubicBezTo>
                  <a:lnTo>
                    <a:pt x="96" y="5"/>
                  </a:lnTo>
                  <a:close/>
                  <a:moveTo>
                    <a:pt x="96" y="36"/>
                  </a:moveTo>
                  <a:cubicBezTo>
                    <a:pt x="96" y="64"/>
                    <a:pt x="96" y="64"/>
                    <a:pt x="96" y="64"/>
                  </a:cubicBezTo>
                  <a:cubicBezTo>
                    <a:pt x="5" y="64"/>
                    <a:pt x="5" y="64"/>
                    <a:pt x="5" y="64"/>
                  </a:cubicBezTo>
                  <a:cubicBezTo>
                    <a:pt x="5" y="36"/>
                    <a:pt x="5" y="36"/>
                    <a:pt x="5" y="36"/>
                  </a:cubicBezTo>
                  <a:lnTo>
                    <a:pt x="96" y="36"/>
                  </a:lnTo>
                  <a:close/>
                  <a:moveTo>
                    <a:pt x="5" y="96"/>
                  </a:moveTo>
                  <a:cubicBezTo>
                    <a:pt x="5" y="68"/>
                    <a:pt x="5" y="68"/>
                    <a:pt x="5" y="68"/>
                  </a:cubicBezTo>
                  <a:cubicBezTo>
                    <a:pt x="96" y="68"/>
                    <a:pt x="96" y="68"/>
                    <a:pt x="96" y="68"/>
                  </a:cubicBezTo>
                  <a:cubicBezTo>
                    <a:pt x="96" y="96"/>
                    <a:pt x="96" y="96"/>
                    <a:pt x="96" y="96"/>
                  </a:cubicBezTo>
                  <a:lnTo>
                    <a:pt x="5" y="96"/>
                  </a:lnTo>
                  <a:close/>
                  <a:moveTo>
                    <a:pt x="53" y="20"/>
                  </a:moveTo>
                  <a:cubicBezTo>
                    <a:pt x="15" y="20"/>
                    <a:pt x="15" y="20"/>
                    <a:pt x="15" y="20"/>
                  </a:cubicBezTo>
                  <a:cubicBezTo>
                    <a:pt x="15" y="16"/>
                    <a:pt x="15" y="16"/>
                    <a:pt x="15" y="16"/>
                  </a:cubicBezTo>
                  <a:cubicBezTo>
                    <a:pt x="53" y="16"/>
                    <a:pt x="53" y="16"/>
                    <a:pt x="53" y="16"/>
                  </a:cubicBezTo>
                  <a:lnTo>
                    <a:pt x="53" y="20"/>
                  </a:lnTo>
                  <a:close/>
                  <a:moveTo>
                    <a:pt x="82" y="18"/>
                  </a:moveTo>
                  <a:cubicBezTo>
                    <a:pt x="82" y="16"/>
                    <a:pt x="84" y="15"/>
                    <a:pt x="86" y="15"/>
                  </a:cubicBezTo>
                  <a:cubicBezTo>
                    <a:pt x="88" y="15"/>
                    <a:pt x="89" y="16"/>
                    <a:pt x="89" y="18"/>
                  </a:cubicBezTo>
                  <a:cubicBezTo>
                    <a:pt x="89" y="20"/>
                    <a:pt x="88" y="22"/>
                    <a:pt x="86" y="22"/>
                  </a:cubicBezTo>
                  <a:cubicBezTo>
                    <a:pt x="84" y="22"/>
                    <a:pt x="82" y="20"/>
                    <a:pt x="82" y="18"/>
                  </a:cubicBezTo>
                  <a:close/>
                  <a:moveTo>
                    <a:pt x="15" y="52"/>
                  </a:moveTo>
                  <a:cubicBezTo>
                    <a:pt x="15" y="48"/>
                    <a:pt x="15" y="48"/>
                    <a:pt x="15" y="48"/>
                  </a:cubicBezTo>
                  <a:cubicBezTo>
                    <a:pt x="53" y="48"/>
                    <a:pt x="53" y="48"/>
                    <a:pt x="53" y="48"/>
                  </a:cubicBezTo>
                  <a:cubicBezTo>
                    <a:pt x="53" y="52"/>
                    <a:pt x="53" y="52"/>
                    <a:pt x="53" y="52"/>
                  </a:cubicBezTo>
                  <a:lnTo>
                    <a:pt x="15" y="52"/>
                  </a:lnTo>
                  <a:close/>
                  <a:moveTo>
                    <a:pt x="82" y="50"/>
                  </a:moveTo>
                  <a:cubicBezTo>
                    <a:pt x="82" y="48"/>
                    <a:pt x="84" y="47"/>
                    <a:pt x="86" y="47"/>
                  </a:cubicBezTo>
                  <a:cubicBezTo>
                    <a:pt x="88" y="47"/>
                    <a:pt x="89" y="48"/>
                    <a:pt x="89" y="50"/>
                  </a:cubicBezTo>
                  <a:cubicBezTo>
                    <a:pt x="89" y="52"/>
                    <a:pt x="88" y="54"/>
                    <a:pt x="86" y="54"/>
                  </a:cubicBezTo>
                  <a:cubicBezTo>
                    <a:pt x="84" y="54"/>
                    <a:pt x="82" y="52"/>
                    <a:pt x="82" y="50"/>
                  </a:cubicBezTo>
                  <a:close/>
                  <a:moveTo>
                    <a:pt x="15" y="80"/>
                  </a:moveTo>
                  <a:cubicBezTo>
                    <a:pt x="53" y="80"/>
                    <a:pt x="53" y="80"/>
                    <a:pt x="53" y="80"/>
                  </a:cubicBezTo>
                  <a:cubicBezTo>
                    <a:pt x="53" y="84"/>
                    <a:pt x="53" y="84"/>
                    <a:pt x="53" y="84"/>
                  </a:cubicBezTo>
                  <a:cubicBezTo>
                    <a:pt x="15" y="84"/>
                    <a:pt x="15" y="84"/>
                    <a:pt x="15" y="84"/>
                  </a:cubicBezTo>
                  <a:lnTo>
                    <a:pt x="15" y="80"/>
                  </a:lnTo>
                  <a:close/>
                  <a:moveTo>
                    <a:pt x="89" y="82"/>
                  </a:moveTo>
                  <a:cubicBezTo>
                    <a:pt x="89" y="84"/>
                    <a:pt x="88" y="86"/>
                    <a:pt x="86" y="86"/>
                  </a:cubicBezTo>
                  <a:cubicBezTo>
                    <a:pt x="84" y="86"/>
                    <a:pt x="82" y="84"/>
                    <a:pt x="82" y="82"/>
                  </a:cubicBezTo>
                  <a:cubicBezTo>
                    <a:pt x="82" y="80"/>
                    <a:pt x="84" y="79"/>
                    <a:pt x="86" y="79"/>
                  </a:cubicBezTo>
                  <a:cubicBezTo>
                    <a:pt x="88" y="79"/>
                    <a:pt x="89" y="80"/>
                    <a:pt x="89" y="82"/>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470"/>
            <p:cNvSpPr>
              <a:spLocks noEditPoints="1"/>
            </p:cNvSpPr>
            <p:nvPr userDrawn="1"/>
          </p:nvSpPr>
          <p:spPr bwMode="auto">
            <a:xfrm>
              <a:off x="7604" y="1469"/>
              <a:ext cx="113" cy="164"/>
            </a:xfrm>
            <a:custGeom>
              <a:avLst/>
              <a:gdLst>
                <a:gd name="T0" fmla="*/ 57 w 67"/>
                <a:gd name="T1" fmla="*/ 0 h 97"/>
                <a:gd name="T2" fmla="*/ 10 w 67"/>
                <a:gd name="T3" fmla="*/ 0 h 97"/>
                <a:gd name="T4" fmla="*/ 0 w 67"/>
                <a:gd name="T5" fmla="*/ 10 h 97"/>
                <a:gd name="T6" fmla="*/ 0 w 67"/>
                <a:gd name="T7" fmla="*/ 87 h 97"/>
                <a:gd name="T8" fmla="*/ 10 w 67"/>
                <a:gd name="T9" fmla="*/ 97 h 97"/>
                <a:gd name="T10" fmla="*/ 57 w 67"/>
                <a:gd name="T11" fmla="*/ 97 h 97"/>
                <a:gd name="T12" fmla="*/ 67 w 67"/>
                <a:gd name="T13" fmla="*/ 87 h 97"/>
                <a:gd name="T14" fmla="*/ 67 w 67"/>
                <a:gd name="T15" fmla="*/ 10 h 97"/>
                <a:gd name="T16" fmla="*/ 57 w 67"/>
                <a:gd name="T17" fmla="*/ 0 h 97"/>
                <a:gd name="T18" fmla="*/ 63 w 67"/>
                <a:gd name="T19" fmla="*/ 87 h 97"/>
                <a:gd name="T20" fmla="*/ 57 w 67"/>
                <a:gd name="T21" fmla="*/ 93 h 97"/>
                <a:gd name="T22" fmla="*/ 10 w 67"/>
                <a:gd name="T23" fmla="*/ 93 h 97"/>
                <a:gd name="T24" fmla="*/ 5 w 67"/>
                <a:gd name="T25" fmla="*/ 87 h 97"/>
                <a:gd name="T26" fmla="*/ 5 w 67"/>
                <a:gd name="T27" fmla="*/ 76 h 97"/>
                <a:gd name="T28" fmla="*/ 63 w 67"/>
                <a:gd name="T29" fmla="*/ 76 h 97"/>
                <a:gd name="T30" fmla="*/ 63 w 67"/>
                <a:gd name="T31" fmla="*/ 87 h 97"/>
                <a:gd name="T32" fmla="*/ 63 w 67"/>
                <a:gd name="T33" fmla="*/ 20 h 97"/>
                <a:gd name="T34" fmla="*/ 5 w 67"/>
                <a:gd name="T35" fmla="*/ 20 h 97"/>
                <a:gd name="T36" fmla="*/ 5 w 67"/>
                <a:gd name="T37" fmla="*/ 10 h 97"/>
                <a:gd name="T38" fmla="*/ 10 w 67"/>
                <a:gd name="T39" fmla="*/ 4 h 97"/>
                <a:gd name="T40" fmla="*/ 57 w 67"/>
                <a:gd name="T41" fmla="*/ 4 h 97"/>
                <a:gd name="T42" fmla="*/ 63 w 67"/>
                <a:gd name="T43" fmla="*/ 10 h 97"/>
                <a:gd name="T44" fmla="*/ 63 w 67"/>
                <a:gd name="T45" fmla="*/ 20 h 97"/>
                <a:gd name="T46" fmla="*/ 29 w 67"/>
                <a:gd name="T47" fmla="*/ 84 h 97"/>
                <a:gd name="T48" fmla="*/ 34 w 67"/>
                <a:gd name="T49" fmla="*/ 80 h 97"/>
                <a:gd name="T50" fmla="*/ 38 w 67"/>
                <a:gd name="T51" fmla="*/ 84 h 97"/>
                <a:gd name="T52" fmla="*/ 34 w 67"/>
                <a:gd name="T53" fmla="*/ 89 h 97"/>
                <a:gd name="T54" fmla="*/ 29 w 67"/>
                <a:gd name="T55" fmla="*/ 84 h 97"/>
                <a:gd name="T56" fmla="*/ 26 w 67"/>
                <a:gd name="T57" fmla="*/ 10 h 97"/>
                <a:gd name="T58" fmla="*/ 41 w 67"/>
                <a:gd name="T59" fmla="*/ 10 h 97"/>
                <a:gd name="T60" fmla="*/ 41 w 67"/>
                <a:gd name="T61" fmla="*/ 14 h 97"/>
                <a:gd name="T62" fmla="*/ 26 w 67"/>
                <a:gd name="T63" fmla="*/ 14 h 97"/>
                <a:gd name="T64" fmla="*/ 26 w 67"/>
                <a:gd name="T65" fmla="*/ 1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97">
                  <a:moveTo>
                    <a:pt x="57" y="0"/>
                  </a:moveTo>
                  <a:cubicBezTo>
                    <a:pt x="10" y="0"/>
                    <a:pt x="10" y="0"/>
                    <a:pt x="10" y="0"/>
                  </a:cubicBezTo>
                  <a:cubicBezTo>
                    <a:pt x="5" y="0"/>
                    <a:pt x="0" y="4"/>
                    <a:pt x="0" y="10"/>
                  </a:cubicBezTo>
                  <a:cubicBezTo>
                    <a:pt x="0" y="87"/>
                    <a:pt x="0" y="87"/>
                    <a:pt x="0" y="87"/>
                  </a:cubicBezTo>
                  <a:cubicBezTo>
                    <a:pt x="0" y="92"/>
                    <a:pt x="5" y="97"/>
                    <a:pt x="10" y="97"/>
                  </a:cubicBezTo>
                  <a:cubicBezTo>
                    <a:pt x="57" y="97"/>
                    <a:pt x="57" y="97"/>
                    <a:pt x="57" y="97"/>
                  </a:cubicBezTo>
                  <a:cubicBezTo>
                    <a:pt x="63" y="97"/>
                    <a:pt x="67" y="92"/>
                    <a:pt x="67" y="87"/>
                  </a:cubicBezTo>
                  <a:cubicBezTo>
                    <a:pt x="67" y="10"/>
                    <a:pt x="67" y="10"/>
                    <a:pt x="67" y="10"/>
                  </a:cubicBezTo>
                  <a:cubicBezTo>
                    <a:pt x="67" y="4"/>
                    <a:pt x="63" y="0"/>
                    <a:pt x="57" y="0"/>
                  </a:cubicBezTo>
                  <a:close/>
                  <a:moveTo>
                    <a:pt x="63" y="87"/>
                  </a:moveTo>
                  <a:cubicBezTo>
                    <a:pt x="63" y="90"/>
                    <a:pt x="60" y="93"/>
                    <a:pt x="57" y="93"/>
                  </a:cubicBezTo>
                  <a:cubicBezTo>
                    <a:pt x="10" y="93"/>
                    <a:pt x="10" y="93"/>
                    <a:pt x="10" y="93"/>
                  </a:cubicBezTo>
                  <a:cubicBezTo>
                    <a:pt x="7" y="93"/>
                    <a:pt x="5" y="90"/>
                    <a:pt x="5" y="87"/>
                  </a:cubicBezTo>
                  <a:cubicBezTo>
                    <a:pt x="5" y="76"/>
                    <a:pt x="5" y="76"/>
                    <a:pt x="5" y="76"/>
                  </a:cubicBezTo>
                  <a:cubicBezTo>
                    <a:pt x="63" y="76"/>
                    <a:pt x="63" y="76"/>
                    <a:pt x="63" y="76"/>
                  </a:cubicBezTo>
                  <a:lnTo>
                    <a:pt x="63" y="87"/>
                  </a:lnTo>
                  <a:close/>
                  <a:moveTo>
                    <a:pt x="63" y="20"/>
                  </a:moveTo>
                  <a:cubicBezTo>
                    <a:pt x="5" y="20"/>
                    <a:pt x="5" y="20"/>
                    <a:pt x="5" y="20"/>
                  </a:cubicBezTo>
                  <a:cubicBezTo>
                    <a:pt x="5" y="10"/>
                    <a:pt x="5" y="10"/>
                    <a:pt x="5" y="10"/>
                  </a:cubicBezTo>
                  <a:cubicBezTo>
                    <a:pt x="5" y="7"/>
                    <a:pt x="7" y="4"/>
                    <a:pt x="10" y="4"/>
                  </a:cubicBezTo>
                  <a:cubicBezTo>
                    <a:pt x="57" y="4"/>
                    <a:pt x="57" y="4"/>
                    <a:pt x="57" y="4"/>
                  </a:cubicBezTo>
                  <a:cubicBezTo>
                    <a:pt x="60" y="4"/>
                    <a:pt x="63" y="7"/>
                    <a:pt x="63" y="10"/>
                  </a:cubicBezTo>
                  <a:lnTo>
                    <a:pt x="63" y="20"/>
                  </a:lnTo>
                  <a:close/>
                  <a:moveTo>
                    <a:pt x="29" y="84"/>
                  </a:moveTo>
                  <a:cubicBezTo>
                    <a:pt x="29" y="82"/>
                    <a:pt x="31" y="80"/>
                    <a:pt x="34" y="80"/>
                  </a:cubicBezTo>
                  <a:cubicBezTo>
                    <a:pt x="36" y="80"/>
                    <a:pt x="38" y="82"/>
                    <a:pt x="38" y="84"/>
                  </a:cubicBezTo>
                  <a:cubicBezTo>
                    <a:pt x="38" y="87"/>
                    <a:pt x="36" y="89"/>
                    <a:pt x="34" y="89"/>
                  </a:cubicBezTo>
                  <a:cubicBezTo>
                    <a:pt x="31" y="89"/>
                    <a:pt x="29" y="87"/>
                    <a:pt x="29" y="84"/>
                  </a:cubicBezTo>
                  <a:close/>
                  <a:moveTo>
                    <a:pt x="26" y="10"/>
                  </a:moveTo>
                  <a:cubicBezTo>
                    <a:pt x="41" y="10"/>
                    <a:pt x="41" y="10"/>
                    <a:pt x="41" y="10"/>
                  </a:cubicBezTo>
                  <a:cubicBezTo>
                    <a:pt x="41" y="14"/>
                    <a:pt x="41" y="14"/>
                    <a:pt x="41" y="14"/>
                  </a:cubicBezTo>
                  <a:cubicBezTo>
                    <a:pt x="26" y="14"/>
                    <a:pt x="26" y="14"/>
                    <a:pt x="26" y="14"/>
                  </a:cubicBezTo>
                  <a:lnTo>
                    <a:pt x="26" y="10"/>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471"/>
            <p:cNvSpPr>
              <a:spLocks noEditPoints="1"/>
            </p:cNvSpPr>
            <p:nvPr userDrawn="1"/>
          </p:nvSpPr>
          <p:spPr bwMode="auto">
            <a:xfrm>
              <a:off x="7156" y="2744"/>
              <a:ext cx="169" cy="169"/>
            </a:xfrm>
            <a:custGeom>
              <a:avLst/>
              <a:gdLst>
                <a:gd name="T0" fmla="*/ 115 w 169"/>
                <a:gd name="T1" fmla="*/ 76 h 169"/>
                <a:gd name="T2" fmla="*/ 53 w 169"/>
                <a:gd name="T3" fmla="*/ 76 h 169"/>
                <a:gd name="T4" fmla="*/ 53 w 169"/>
                <a:gd name="T5" fmla="*/ 67 h 169"/>
                <a:gd name="T6" fmla="*/ 115 w 169"/>
                <a:gd name="T7" fmla="*/ 67 h 169"/>
                <a:gd name="T8" fmla="*/ 115 w 169"/>
                <a:gd name="T9" fmla="*/ 76 h 169"/>
                <a:gd name="T10" fmla="*/ 115 w 169"/>
                <a:gd name="T11" fmla="*/ 96 h 169"/>
                <a:gd name="T12" fmla="*/ 53 w 169"/>
                <a:gd name="T13" fmla="*/ 96 h 169"/>
                <a:gd name="T14" fmla="*/ 53 w 169"/>
                <a:gd name="T15" fmla="*/ 104 h 169"/>
                <a:gd name="T16" fmla="*/ 115 w 169"/>
                <a:gd name="T17" fmla="*/ 104 h 169"/>
                <a:gd name="T18" fmla="*/ 115 w 169"/>
                <a:gd name="T19" fmla="*/ 96 h 169"/>
                <a:gd name="T20" fmla="*/ 115 w 169"/>
                <a:gd name="T21" fmla="*/ 39 h 169"/>
                <a:gd name="T22" fmla="*/ 53 w 169"/>
                <a:gd name="T23" fmla="*/ 39 h 169"/>
                <a:gd name="T24" fmla="*/ 53 w 169"/>
                <a:gd name="T25" fmla="*/ 47 h 169"/>
                <a:gd name="T26" fmla="*/ 115 w 169"/>
                <a:gd name="T27" fmla="*/ 47 h 169"/>
                <a:gd name="T28" fmla="*/ 115 w 169"/>
                <a:gd name="T29" fmla="*/ 39 h 169"/>
                <a:gd name="T30" fmla="*/ 115 w 169"/>
                <a:gd name="T31" fmla="*/ 126 h 169"/>
                <a:gd name="T32" fmla="*/ 53 w 169"/>
                <a:gd name="T33" fmla="*/ 126 h 169"/>
                <a:gd name="T34" fmla="*/ 53 w 169"/>
                <a:gd name="T35" fmla="*/ 133 h 169"/>
                <a:gd name="T36" fmla="*/ 115 w 169"/>
                <a:gd name="T37" fmla="*/ 133 h 169"/>
                <a:gd name="T38" fmla="*/ 115 w 169"/>
                <a:gd name="T39" fmla="*/ 126 h 169"/>
                <a:gd name="T40" fmla="*/ 169 w 169"/>
                <a:gd name="T41" fmla="*/ 169 h 169"/>
                <a:gd name="T42" fmla="*/ 0 w 169"/>
                <a:gd name="T43" fmla="*/ 169 h 169"/>
                <a:gd name="T44" fmla="*/ 0 w 169"/>
                <a:gd name="T45" fmla="*/ 0 h 169"/>
                <a:gd name="T46" fmla="*/ 169 w 169"/>
                <a:gd name="T47" fmla="*/ 0 h 169"/>
                <a:gd name="T48" fmla="*/ 169 w 169"/>
                <a:gd name="T49" fmla="*/ 169 h 169"/>
                <a:gd name="T50" fmla="*/ 161 w 169"/>
                <a:gd name="T51" fmla="*/ 8 h 169"/>
                <a:gd name="T52" fmla="*/ 7 w 169"/>
                <a:gd name="T53" fmla="*/ 8 h 169"/>
                <a:gd name="T54" fmla="*/ 7 w 169"/>
                <a:gd name="T55" fmla="*/ 162 h 169"/>
                <a:gd name="T56" fmla="*/ 161 w 169"/>
                <a:gd name="T57" fmla="*/ 162 h 169"/>
                <a:gd name="T58" fmla="*/ 161 w 169"/>
                <a:gd name="T59" fmla="*/ 8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9" h="169">
                  <a:moveTo>
                    <a:pt x="115" y="76"/>
                  </a:moveTo>
                  <a:lnTo>
                    <a:pt x="53" y="76"/>
                  </a:lnTo>
                  <a:lnTo>
                    <a:pt x="53" y="67"/>
                  </a:lnTo>
                  <a:lnTo>
                    <a:pt x="115" y="67"/>
                  </a:lnTo>
                  <a:lnTo>
                    <a:pt x="115" y="76"/>
                  </a:lnTo>
                  <a:close/>
                  <a:moveTo>
                    <a:pt x="115" y="96"/>
                  </a:moveTo>
                  <a:lnTo>
                    <a:pt x="53" y="96"/>
                  </a:lnTo>
                  <a:lnTo>
                    <a:pt x="53" y="104"/>
                  </a:lnTo>
                  <a:lnTo>
                    <a:pt x="115" y="104"/>
                  </a:lnTo>
                  <a:lnTo>
                    <a:pt x="115" y="96"/>
                  </a:lnTo>
                  <a:close/>
                  <a:moveTo>
                    <a:pt x="115" y="39"/>
                  </a:moveTo>
                  <a:lnTo>
                    <a:pt x="53" y="39"/>
                  </a:lnTo>
                  <a:lnTo>
                    <a:pt x="53" y="47"/>
                  </a:lnTo>
                  <a:lnTo>
                    <a:pt x="115" y="47"/>
                  </a:lnTo>
                  <a:lnTo>
                    <a:pt x="115" y="39"/>
                  </a:lnTo>
                  <a:close/>
                  <a:moveTo>
                    <a:pt x="115" y="126"/>
                  </a:moveTo>
                  <a:lnTo>
                    <a:pt x="53" y="126"/>
                  </a:lnTo>
                  <a:lnTo>
                    <a:pt x="53" y="133"/>
                  </a:lnTo>
                  <a:lnTo>
                    <a:pt x="115" y="133"/>
                  </a:lnTo>
                  <a:lnTo>
                    <a:pt x="115" y="126"/>
                  </a:lnTo>
                  <a:close/>
                  <a:moveTo>
                    <a:pt x="169" y="169"/>
                  </a:moveTo>
                  <a:lnTo>
                    <a:pt x="0" y="169"/>
                  </a:lnTo>
                  <a:lnTo>
                    <a:pt x="0" y="0"/>
                  </a:lnTo>
                  <a:lnTo>
                    <a:pt x="169" y="0"/>
                  </a:lnTo>
                  <a:lnTo>
                    <a:pt x="169" y="169"/>
                  </a:lnTo>
                  <a:close/>
                  <a:moveTo>
                    <a:pt x="161" y="8"/>
                  </a:moveTo>
                  <a:lnTo>
                    <a:pt x="7" y="8"/>
                  </a:lnTo>
                  <a:lnTo>
                    <a:pt x="7" y="162"/>
                  </a:lnTo>
                  <a:lnTo>
                    <a:pt x="161" y="162"/>
                  </a:lnTo>
                  <a:lnTo>
                    <a:pt x="161" y="8"/>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Freeform 472"/>
            <p:cNvSpPr>
              <a:spLocks noEditPoints="1"/>
            </p:cNvSpPr>
            <p:nvPr userDrawn="1"/>
          </p:nvSpPr>
          <p:spPr bwMode="auto">
            <a:xfrm>
              <a:off x="7400" y="776"/>
              <a:ext cx="170" cy="73"/>
            </a:xfrm>
            <a:custGeom>
              <a:avLst/>
              <a:gdLst>
                <a:gd name="T0" fmla="*/ 78 w 101"/>
                <a:gd name="T1" fmla="*/ 34 h 43"/>
                <a:gd name="T2" fmla="*/ 78 w 101"/>
                <a:gd name="T3" fmla="*/ 33 h 43"/>
                <a:gd name="T4" fmla="*/ 78 w 101"/>
                <a:gd name="T5" fmla="*/ 0 h 43"/>
                <a:gd name="T6" fmla="*/ 23 w 101"/>
                <a:gd name="T7" fmla="*/ 0 h 43"/>
                <a:gd name="T8" fmla="*/ 23 w 101"/>
                <a:gd name="T9" fmla="*/ 33 h 43"/>
                <a:gd name="T10" fmla="*/ 23 w 101"/>
                <a:gd name="T11" fmla="*/ 34 h 43"/>
                <a:gd name="T12" fmla="*/ 0 w 101"/>
                <a:gd name="T13" fmla="*/ 34 h 43"/>
                <a:gd name="T14" fmla="*/ 0 w 101"/>
                <a:gd name="T15" fmla="*/ 43 h 43"/>
                <a:gd name="T16" fmla="*/ 101 w 101"/>
                <a:gd name="T17" fmla="*/ 43 h 43"/>
                <a:gd name="T18" fmla="*/ 101 w 101"/>
                <a:gd name="T19" fmla="*/ 34 h 43"/>
                <a:gd name="T20" fmla="*/ 78 w 101"/>
                <a:gd name="T21" fmla="*/ 34 h 43"/>
                <a:gd name="T22" fmla="*/ 66 w 101"/>
                <a:gd name="T23" fmla="*/ 29 h 43"/>
                <a:gd name="T24" fmla="*/ 66 w 101"/>
                <a:gd name="T25" fmla="*/ 29 h 43"/>
                <a:gd name="T26" fmla="*/ 35 w 101"/>
                <a:gd name="T27" fmla="*/ 29 h 43"/>
                <a:gd name="T28" fmla="*/ 35 w 101"/>
                <a:gd name="T29" fmla="*/ 29 h 43"/>
                <a:gd name="T30" fmla="*/ 35 w 101"/>
                <a:gd name="T31" fmla="*/ 11 h 43"/>
                <a:gd name="T32" fmla="*/ 66 w 101"/>
                <a:gd name="T33" fmla="*/ 11 h 43"/>
                <a:gd name="T34" fmla="*/ 66 w 101"/>
                <a:gd name="T35" fmla="*/ 2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1" h="43">
                  <a:moveTo>
                    <a:pt x="78" y="34"/>
                  </a:moveTo>
                  <a:cubicBezTo>
                    <a:pt x="78" y="33"/>
                    <a:pt x="78" y="33"/>
                    <a:pt x="78" y="33"/>
                  </a:cubicBezTo>
                  <a:cubicBezTo>
                    <a:pt x="78" y="0"/>
                    <a:pt x="78" y="0"/>
                    <a:pt x="78" y="0"/>
                  </a:cubicBezTo>
                  <a:cubicBezTo>
                    <a:pt x="23" y="0"/>
                    <a:pt x="23" y="0"/>
                    <a:pt x="23" y="0"/>
                  </a:cubicBezTo>
                  <a:cubicBezTo>
                    <a:pt x="23" y="33"/>
                    <a:pt x="23" y="33"/>
                    <a:pt x="23" y="33"/>
                  </a:cubicBezTo>
                  <a:cubicBezTo>
                    <a:pt x="23" y="33"/>
                    <a:pt x="23" y="34"/>
                    <a:pt x="23" y="34"/>
                  </a:cubicBezTo>
                  <a:cubicBezTo>
                    <a:pt x="0" y="34"/>
                    <a:pt x="0" y="34"/>
                    <a:pt x="0" y="34"/>
                  </a:cubicBezTo>
                  <a:cubicBezTo>
                    <a:pt x="0" y="43"/>
                    <a:pt x="0" y="43"/>
                    <a:pt x="0" y="43"/>
                  </a:cubicBezTo>
                  <a:cubicBezTo>
                    <a:pt x="101" y="43"/>
                    <a:pt x="101" y="43"/>
                    <a:pt x="101" y="43"/>
                  </a:cubicBezTo>
                  <a:cubicBezTo>
                    <a:pt x="101" y="34"/>
                    <a:pt x="101" y="34"/>
                    <a:pt x="101" y="34"/>
                  </a:cubicBezTo>
                  <a:lnTo>
                    <a:pt x="78" y="34"/>
                  </a:lnTo>
                  <a:close/>
                  <a:moveTo>
                    <a:pt x="66" y="29"/>
                  </a:moveTo>
                  <a:cubicBezTo>
                    <a:pt x="66" y="29"/>
                    <a:pt x="66" y="29"/>
                    <a:pt x="66" y="29"/>
                  </a:cubicBezTo>
                  <a:cubicBezTo>
                    <a:pt x="35" y="29"/>
                    <a:pt x="35" y="29"/>
                    <a:pt x="35" y="29"/>
                  </a:cubicBezTo>
                  <a:cubicBezTo>
                    <a:pt x="35" y="29"/>
                    <a:pt x="35" y="29"/>
                    <a:pt x="35" y="29"/>
                  </a:cubicBezTo>
                  <a:cubicBezTo>
                    <a:pt x="35" y="11"/>
                    <a:pt x="35" y="11"/>
                    <a:pt x="35" y="11"/>
                  </a:cubicBezTo>
                  <a:cubicBezTo>
                    <a:pt x="66" y="11"/>
                    <a:pt x="66" y="11"/>
                    <a:pt x="66" y="11"/>
                  </a:cubicBezTo>
                  <a:lnTo>
                    <a:pt x="66" y="29"/>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Rectangle 473"/>
            <p:cNvSpPr>
              <a:spLocks noChangeArrowheads="1"/>
            </p:cNvSpPr>
            <p:nvPr userDrawn="1"/>
          </p:nvSpPr>
          <p:spPr bwMode="auto">
            <a:xfrm>
              <a:off x="7400" y="871"/>
              <a:ext cx="170" cy="11"/>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Rectangle 474"/>
            <p:cNvSpPr>
              <a:spLocks noChangeArrowheads="1"/>
            </p:cNvSpPr>
            <p:nvPr userDrawn="1"/>
          </p:nvSpPr>
          <p:spPr bwMode="auto">
            <a:xfrm>
              <a:off x="7400" y="903"/>
              <a:ext cx="170" cy="12"/>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Rectangle 475"/>
            <p:cNvSpPr>
              <a:spLocks noChangeArrowheads="1"/>
            </p:cNvSpPr>
            <p:nvPr userDrawn="1"/>
          </p:nvSpPr>
          <p:spPr bwMode="auto">
            <a:xfrm>
              <a:off x="7400" y="935"/>
              <a:ext cx="170" cy="12"/>
            </a:xfrm>
            <a:prstGeom prst="rect">
              <a:avLst/>
            </a:prstGeom>
            <a:solidFill>
              <a:srgbClr val="E6E6E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476"/>
            <p:cNvSpPr>
              <a:spLocks noEditPoints="1"/>
            </p:cNvSpPr>
            <p:nvPr userDrawn="1"/>
          </p:nvSpPr>
          <p:spPr bwMode="auto">
            <a:xfrm>
              <a:off x="3463" y="1393"/>
              <a:ext cx="763" cy="761"/>
            </a:xfrm>
            <a:custGeom>
              <a:avLst/>
              <a:gdLst>
                <a:gd name="T0" fmla="*/ 226 w 452"/>
                <a:gd name="T1" fmla="*/ 0 h 450"/>
                <a:gd name="T2" fmla="*/ 0 w 452"/>
                <a:gd name="T3" fmla="*/ 225 h 450"/>
                <a:gd name="T4" fmla="*/ 226 w 452"/>
                <a:gd name="T5" fmla="*/ 450 h 450"/>
                <a:gd name="T6" fmla="*/ 452 w 452"/>
                <a:gd name="T7" fmla="*/ 225 h 450"/>
                <a:gd name="T8" fmla="*/ 226 w 452"/>
                <a:gd name="T9" fmla="*/ 0 h 450"/>
                <a:gd name="T10" fmla="*/ 226 w 452"/>
                <a:gd name="T11" fmla="*/ 432 h 450"/>
                <a:gd name="T12" fmla="*/ 20 w 452"/>
                <a:gd name="T13" fmla="*/ 226 h 450"/>
                <a:gd name="T14" fmla="*/ 226 w 452"/>
                <a:gd name="T15" fmla="*/ 20 h 450"/>
                <a:gd name="T16" fmla="*/ 432 w 452"/>
                <a:gd name="T17" fmla="*/ 226 h 450"/>
                <a:gd name="T18" fmla="*/ 226 w 452"/>
                <a:gd name="T19" fmla="*/ 432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2" h="450">
                  <a:moveTo>
                    <a:pt x="226" y="0"/>
                  </a:moveTo>
                  <a:cubicBezTo>
                    <a:pt x="102" y="0"/>
                    <a:pt x="0" y="101"/>
                    <a:pt x="0" y="225"/>
                  </a:cubicBezTo>
                  <a:cubicBezTo>
                    <a:pt x="0" y="349"/>
                    <a:pt x="102" y="450"/>
                    <a:pt x="226" y="450"/>
                  </a:cubicBezTo>
                  <a:cubicBezTo>
                    <a:pt x="351" y="450"/>
                    <a:pt x="452" y="349"/>
                    <a:pt x="452" y="225"/>
                  </a:cubicBezTo>
                  <a:cubicBezTo>
                    <a:pt x="452" y="101"/>
                    <a:pt x="351" y="0"/>
                    <a:pt x="226" y="0"/>
                  </a:cubicBezTo>
                  <a:close/>
                  <a:moveTo>
                    <a:pt x="226" y="432"/>
                  </a:moveTo>
                  <a:cubicBezTo>
                    <a:pt x="112" y="432"/>
                    <a:pt x="20" y="340"/>
                    <a:pt x="20" y="226"/>
                  </a:cubicBezTo>
                  <a:cubicBezTo>
                    <a:pt x="20" y="113"/>
                    <a:pt x="112" y="20"/>
                    <a:pt x="226" y="20"/>
                  </a:cubicBezTo>
                  <a:cubicBezTo>
                    <a:pt x="340" y="20"/>
                    <a:pt x="432" y="113"/>
                    <a:pt x="432" y="226"/>
                  </a:cubicBezTo>
                  <a:cubicBezTo>
                    <a:pt x="432" y="340"/>
                    <a:pt x="340" y="432"/>
                    <a:pt x="226" y="432"/>
                  </a:cubicBezTo>
                  <a:close/>
                </a:path>
              </a:pathLst>
            </a:custGeom>
            <a:solidFill>
              <a:srgbClr val="00A1D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477"/>
            <p:cNvSpPr>
              <a:spLocks/>
            </p:cNvSpPr>
            <p:nvPr userDrawn="1"/>
          </p:nvSpPr>
          <p:spPr bwMode="auto">
            <a:xfrm>
              <a:off x="3559" y="1530"/>
              <a:ext cx="571" cy="505"/>
            </a:xfrm>
            <a:custGeom>
              <a:avLst/>
              <a:gdLst>
                <a:gd name="T0" fmla="*/ 112 w 338"/>
                <a:gd name="T1" fmla="*/ 245 h 299"/>
                <a:gd name="T2" fmla="*/ 54 w 338"/>
                <a:gd name="T3" fmla="*/ 151 h 299"/>
                <a:gd name="T4" fmla="*/ 72 w 338"/>
                <a:gd name="T5" fmla="*/ 92 h 299"/>
                <a:gd name="T6" fmla="*/ 146 w 338"/>
                <a:gd name="T7" fmla="*/ 202 h 299"/>
                <a:gd name="T8" fmla="*/ 191 w 338"/>
                <a:gd name="T9" fmla="*/ 202 h 299"/>
                <a:gd name="T10" fmla="*/ 265 w 338"/>
                <a:gd name="T11" fmla="*/ 92 h 299"/>
                <a:gd name="T12" fmla="*/ 283 w 338"/>
                <a:gd name="T13" fmla="*/ 151 h 299"/>
                <a:gd name="T14" fmla="*/ 232 w 338"/>
                <a:gd name="T15" fmla="*/ 241 h 299"/>
                <a:gd name="T16" fmla="*/ 247 w 338"/>
                <a:gd name="T17" fmla="*/ 296 h 299"/>
                <a:gd name="T18" fmla="*/ 338 w 338"/>
                <a:gd name="T19" fmla="*/ 146 h 299"/>
                <a:gd name="T20" fmla="*/ 256 w 338"/>
                <a:gd name="T21" fmla="*/ 0 h 299"/>
                <a:gd name="T22" fmla="*/ 169 w 338"/>
                <a:gd name="T23" fmla="*/ 133 h 299"/>
                <a:gd name="T24" fmla="*/ 84 w 338"/>
                <a:gd name="T25" fmla="*/ 0 h 299"/>
                <a:gd name="T26" fmla="*/ 0 w 338"/>
                <a:gd name="T27" fmla="*/ 146 h 299"/>
                <a:gd name="T28" fmla="*/ 98 w 338"/>
                <a:gd name="T29" fmla="*/ 299 h 299"/>
                <a:gd name="T30" fmla="*/ 112 w 338"/>
                <a:gd name="T31" fmla="*/ 245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38" h="299">
                  <a:moveTo>
                    <a:pt x="112" y="245"/>
                  </a:moveTo>
                  <a:cubicBezTo>
                    <a:pt x="78" y="229"/>
                    <a:pt x="54" y="193"/>
                    <a:pt x="54" y="151"/>
                  </a:cubicBezTo>
                  <a:cubicBezTo>
                    <a:pt x="54" y="129"/>
                    <a:pt x="61" y="108"/>
                    <a:pt x="72" y="92"/>
                  </a:cubicBezTo>
                  <a:cubicBezTo>
                    <a:pt x="146" y="202"/>
                    <a:pt x="146" y="202"/>
                    <a:pt x="146" y="202"/>
                  </a:cubicBezTo>
                  <a:cubicBezTo>
                    <a:pt x="191" y="202"/>
                    <a:pt x="191" y="202"/>
                    <a:pt x="191" y="202"/>
                  </a:cubicBezTo>
                  <a:cubicBezTo>
                    <a:pt x="265" y="92"/>
                    <a:pt x="265" y="92"/>
                    <a:pt x="265" y="92"/>
                  </a:cubicBezTo>
                  <a:cubicBezTo>
                    <a:pt x="277" y="108"/>
                    <a:pt x="283" y="129"/>
                    <a:pt x="283" y="151"/>
                  </a:cubicBezTo>
                  <a:cubicBezTo>
                    <a:pt x="283" y="190"/>
                    <a:pt x="263" y="224"/>
                    <a:pt x="232" y="241"/>
                  </a:cubicBezTo>
                  <a:cubicBezTo>
                    <a:pt x="247" y="296"/>
                    <a:pt x="247" y="296"/>
                    <a:pt x="247" y="296"/>
                  </a:cubicBezTo>
                  <a:cubicBezTo>
                    <a:pt x="301" y="268"/>
                    <a:pt x="338" y="211"/>
                    <a:pt x="338" y="146"/>
                  </a:cubicBezTo>
                  <a:cubicBezTo>
                    <a:pt x="338" y="84"/>
                    <a:pt x="305" y="30"/>
                    <a:pt x="256" y="0"/>
                  </a:cubicBezTo>
                  <a:cubicBezTo>
                    <a:pt x="169" y="133"/>
                    <a:pt x="169" y="133"/>
                    <a:pt x="169" y="133"/>
                  </a:cubicBezTo>
                  <a:cubicBezTo>
                    <a:pt x="84" y="0"/>
                    <a:pt x="84" y="0"/>
                    <a:pt x="84" y="0"/>
                  </a:cubicBezTo>
                  <a:cubicBezTo>
                    <a:pt x="34" y="29"/>
                    <a:pt x="0" y="84"/>
                    <a:pt x="0" y="146"/>
                  </a:cubicBezTo>
                  <a:cubicBezTo>
                    <a:pt x="0" y="214"/>
                    <a:pt x="40" y="272"/>
                    <a:pt x="98" y="299"/>
                  </a:cubicBezTo>
                  <a:lnTo>
                    <a:pt x="112" y="245"/>
                  </a:lnTo>
                  <a:close/>
                </a:path>
              </a:pathLst>
            </a:custGeom>
            <a:solidFill>
              <a:srgbClr val="00A1D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478"/>
            <p:cNvSpPr>
              <a:spLocks/>
            </p:cNvSpPr>
            <p:nvPr userDrawn="1"/>
          </p:nvSpPr>
          <p:spPr bwMode="auto">
            <a:xfrm>
              <a:off x="879" y="1834"/>
              <a:ext cx="125" cy="97"/>
            </a:xfrm>
            <a:custGeom>
              <a:avLst/>
              <a:gdLst>
                <a:gd name="T0" fmla="*/ 32 w 74"/>
                <a:gd name="T1" fmla="*/ 57 h 57"/>
                <a:gd name="T2" fmla="*/ 19 w 74"/>
                <a:gd name="T3" fmla="*/ 55 h 57"/>
                <a:gd name="T4" fmla="*/ 0 w 74"/>
                <a:gd name="T5" fmla="*/ 43 h 57"/>
                <a:gd name="T6" fmla="*/ 2 w 74"/>
                <a:gd name="T7" fmla="*/ 41 h 57"/>
                <a:gd name="T8" fmla="*/ 20 w 74"/>
                <a:gd name="T9" fmla="*/ 53 h 57"/>
                <a:gd name="T10" fmla="*/ 49 w 74"/>
                <a:gd name="T11" fmla="*/ 50 h 57"/>
                <a:gd name="T12" fmla="*/ 68 w 74"/>
                <a:gd name="T13" fmla="*/ 27 h 57"/>
                <a:gd name="T14" fmla="*/ 67 w 74"/>
                <a:gd name="T15" fmla="*/ 1 h 57"/>
                <a:gd name="T16" fmla="*/ 70 w 74"/>
                <a:gd name="T17" fmla="*/ 0 h 57"/>
                <a:gd name="T18" fmla="*/ 71 w 74"/>
                <a:gd name="T19" fmla="*/ 28 h 57"/>
                <a:gd name="T20" fmla="*/ 51 w 74"/>
                <a:gd name="T21" fmla="*/ 52 h 57"/>
                <a:gd name="T22" fmla="*/ 32 w 74"/>
                <a:gd name="T23"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57">
                  <a:moveTo>
                    <a:pt x="32" y="57"/>
                  </a:moveTo>
                  <a:cubicBezTo>
                    <a:pt x="28" y="57"/>
                    <a:pt x="23" y="57"/>
                    <a:pt x="19" y="55"/>
                  </a:cubicBezTo>
                  <a:cubicBezTo>
                    <a:pt x="12" y="53"/>
                    <a:pt x="5" y="49"/>
                    <a:pt x="0" y="43"/>
                  </a:cubicBezTo>
                  <a:cubicBezTo>
                    <a:pt x="2" y="41"/>
                    <a:pt x="2" y="41"/>
                    <a:pt x="2" y="41"/>
                  </a:cubicBezTo>
                  <a:cubicBezTo>
                    <a:pt x="7" y="46"/>
                    <a:pt x="13" y="50"/>
                    <a:pt x="20" y="53"/>
                  </a:cubicBezTo>
                  <a:cubicBezTo>
                    <a:pt x="30" y="56"/>
                    <a:pt x="40" y="55"/>
                    <a:pt x="49" y="50"/>
                  </a:cubicBezTo>
                  <a:cubicBezTo>
                    <a:pt x="59" y="45"/>
                    <a:pt x="65" y="37"/>
                    <a:pt x="68" y="27"/>
                  </a:cubicBezTo>
                  <a:cubicBezTo>
                    <a:pt x="71" y="19"/>
                    <a:pt x="70" y="10"/>
                    <a:pt x="67" y="1"/>
                  </a:cubicBezTo>
                  <a:cubicBezTo>
                    <a:pt x="70" y="0"/>
                    <a:pt x="70" y="0"/>
                    <a:pt x="70" y="0"/>
                  </a:cubicBezTo>
                  <a:cubicBezTo>
                    <a:pt x="73" y="9"/>
                    <a:pt x="74" y="19"/>
                    <a:pt x="71" y="28"/>
                  </a:cubicBezTo>
                  <a:cubicBezTo>
                    <a:pt x="68" y="39"/>
                    <a:pt x="61" y="47"/>
                    <a:pt x="51" y="52"/>
                  </a:cubicBezTo>
                  <a:cubicBezTo>
                    <a:pt x="45" y="56"/>
                    <a:pt x="38" y="57"/>
                    <a:pt x="32" y="57"/>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479"/>
            <p:cNvSpPr>
              <a:spLocks/>
            </p:cNvSpPr>
            <p:nvPr userDrawn="1"/>
          </p:nvSpPr>
          <p:spPr bwMode="auto">
            <a:xfrm>
              <a:off x="862" y="1794"/>
              <a:ext cx="54" cy="88"/>
            </a:xfrm>
            <a:custGeom>
              <a:avLst/>
              <a:gdLst>
                <a:gd name="T0" fmla="*/ 2 w 32"/>
                <a:gd name="T1" fmla="*/ 52 h 52"/>
                <a:gd name="T2" fmla="*/ 2 w 32"/>
                <a:gd name="T3" fmla="*/ 28 h 52"/>
                <a:gd name="T4" fmla="*/ 31 w 32"/>
                <a:gd name="T5" fmla="*/ 0 h 52"/>
                <a:gd name="T6" fmla="*/ 32 w 32"/>
                <a:gd name="T7" fmla="*/ 3 h 52"/>
                <a:gd name="T8" fmla="*/ 5 w 32"/>
                <a:gd name="T9" fmla="*/ 29 h 52"/>
                <a:gd name="T10" fmla="*/ 5 w 32"/>
                <a:gd name="T11" fmla="*/ 51 h 52"/>
                <a:gd name="T12" fmla="*/ 2 w 32"/>
                <a:gd name="T13" fmla="*/ 52 h 52"/>
              </a:gdLst>
              <a:ahLst/>
              <a:cxnLst>
                <a:cxn ang="0">
                  <a:pos x="T0" y="T1"/>
                </a:cxn>
                <a:cxn ang="0">
                  <a:pos x="T2" y="T3"/>
                </a:cxn>
                <a:cxn ang="0">
                  <a:pos x="T4" y="T5"/>
                </a:cxn>
                <a:cxn ang="0">
                  <a:pos x="T6" y="T7"/>
                </a:cxn>
                <a:cxn ang="0">
                  <a:pos x="T8" y="T9"/>
                </a:cxn>
                <a:cxn ang="0">
                  <a:pos x="T10" y="T11"/>
                </a:cxn>
                <a:cxn ang="0">
                  <a:pos x="T12" y="T13"/>
                </a:cxn>
              </a:cxnLst>
              <a:rect l="0" t="0" r="r" b="b"/>
              <a:pathLst>
                <a:path w="32" h="52">
                  <a:moveTo>
                    <a:pt x="2" y="52"/>
                  </a:moveTo>
                  <a:cubicBezTo>
                    <a:pt x="0" y="44"/>
                    <a:pt x="0" y="36"/>
                    <a:pt x="2" y="28"/>
                  </a:cubicBezTo>
                  <a:cubicBezTo>
                    <a:pt x="6" y="14"/>
                    <a:pt x="17" y="4"/>
                    <a:pt x="31" y="0"/>
                  </a:cubicBezTo>
                  <a:cubicBezTo>
                    <a:pt x="32" y="3"/>
                    <a:pt x="32" y="3"/>
                    <a:pt x="32" y="3"/>
                  </a:cubicBezTo>
                  <a:cubicBezTo>
                    <a:pt x="19" y="6"/>
                    <a:pt x="9" y="16"/>
                    <a:pt x="5" y="29"/>
                  </a:cubicBezTo>
                  <a:cubicBezTo>
                    <a:pt x="3" y="36"/>
                    <a:pt x="3" y="44"/>
                    <a:pt x="5" y="51"/>
                  </a:cubicBezTo>
                  <a:lnTo>
                    <a:pt x="2" y="52"/>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480"/>
            <p:cNvSpPr>
              <a:spLocks/>
            </p:cNvSpPr>
            <p:nvPr userDrawn="1"/>
          </p:nvSpPr>
          <p:spPr bwMode="auto">
            <a:xfrm>
              <a:off x="830" y="1819"/>
              <a:ext cx="54" cy="120"/>
            </a:xfrm>
            <a:custGeom>
              <a:avLst/>
              <a:gdLst>
                <a:gd name="T0" fmla="*/ 30 w 32"/>
                <a:gd name="T1" fmla="*/ 71 h 71"/>
                <a:gd name="T2" fmla="*/ 7 w 32"/>
                <a:gd name="T3" fmla="*/ 8 h 71"/>
                <a:gd name="T4" fmla="*/ 10 w 32"/>
                <a:gd name="T5" fmla="*/ 0 h 71"/>
                <a:gd name="T6" fmla="*/ 15 w 32"/>
                <a:gd name="T7" fmla="*/ 2 h 71"/>
                <a:gd name="T8" fmla="*/ 12 w 32"/>
                <a:gd name="T9" fmla="*/ 9 h 71"/>
                <a:gd name="T10" fmla="*/ 32 w 32"/>
                <a:gd name="T11" fmla="*/ 67 h 71"/>
                <a:gd name="T12" fmla="*/ 30 w 32"/>
                <a:gd name="T13" fmla="*/ 71 h 71"/>
              </a:gdLst>
              <a:ahLst/>
              <a:cxnLst>
                <a:cxn ang="0">
                  <a:pos x="T0" y="T1"/>
                </a:cxn>
                <a:cxn ang="0">
                  <a:pos x="T2" y="T3"/>
                </a:cxn>
                <a:cxn ang="0">
                  <a:pos x="T4" y="T5"/>
                </a:cxn>
                <a:cxn ang="0">
                  <a:pos x="T6" y="T7"/>
                </a:cxn>
                <a:cxn ang="0">
                  <a:pos x="T8" y="T9"/>
                </a:cxn>
                <a:cxn ang="0">
                  <a:pos x="T10" y="T11"/>
                </a:cxn>
                <a:cxn ang="0">
                  <a:pos x="T12" y="T13"/>
                </a:cxn>
              </a:cxnLst>
              <a:rect l="0" t="0" r="r" b="b"/>
              <a:pathLst>
                <a:path w="32" h="71">
                  <a:moveTo>
                    <a:pt x="30" y="71"/>
                  </a:moveTo>
                  <a:cubicBezTo>
                    <a:pt x="9" y="57"/>
                    <a:pt x="0" y="31"/>
                    <a:pt x="7" y="8"/>
                  </a:cubicBezTo>
                  <a:cubicBezTo>
                    <a:pt x="8" y="5"/>
                    <a:pt x="9" y="3"/>
                    <a:pt x="10" y="0"/>
                  </a:cubicBezTo>
                  <a:cubicBezTo>
                    <a:pt x="15" y="2"/>
                    <a:pt x="15" y="2"/>
                    <a:pt x="15" y="2"/>
                  </a:cubicBezTo>
                  <a:cubicBezTo>
                    <a:pt x="14" y="5"/>
                    <a:pt x="13" y="7"/>
                    <a:pt x="12" y="9"/>
                  </a:cubicBezTo>
                  <a:cubicBezTo>
                    <a:pt x="5" y="31"/>
                    <a:pt x="14" y="55"/>
                    <a:pt x="32" y="67"/>
                  </a:cubicBezTo>
                  <a:lnTo>
                    <a:pt x="30" y="71"/>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481"/>
            <p:cNvSpPr>
              <a:spLocks/>
            </p:cNvSpPr>
            <p:nvPr userDrawn="1"/>
          </p:nvSpPr>
          <p:spPr bwMode="auto">
            <a:xfrm>
              <a:off x="872" y="1761"/>
              <a:ext cx="166" cy="161"/>
            </a:xfrm>
            <a:custGeom>
              <a:avLst/>
              <a:gdLst>
                <a:gd name="T0" fmla="*/ 78 w 98"/>
                <a:gd name="T1" fmla="*/ 95 h 95"/>
                <a:gd name="T2" fmla="*/ 75 w 98"/>
                <a:gd name="T3" fmla="*/ 92 h 95"/>
                <a:gd name="T4" fmla="*/ 85 w 98"/>
                <a:gd name="T5" fmla="*/ 74 h 95"/>
                <a:gd name="T6" fmla="*/ 51 w 98"/>
                <a:gd name="T7" fmla="*/ 10 h 95"/>
                <a:gd name="T8" fmla="*/ 3 w 98"/>
                <a:gd name="T9" fmla="*/ 19 h 95"/>
                <a:gd name="T10" fmla="*/ 0 w 98"/>
                <a:gd name="T11" fmla="*/ 16 h 95"/>
                <a:gd name="T12" fmla="*/ 52 w 98"/>
                <a:gd name="T13" fmla="*/ 5 h 95"/>
                <a:gd name="T14" fmla="*/ 89 w 98"/>
                <a:gd name="T15" fmla="*/ 75 h 95"/>
                <a:gd name="T16" fmla="*/ 78 w 98"/>
                <a:gd name="T17" fmla="*/ 9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95">
                  <a:moveTo>
                    <a:pt x="78" y="95"/>
                  </a:moveTo>
                  <a:cubicBezTo>
                    <a:pt x="75" y="92"/>
                    <a:pt x="75" y="92"/>
                    <a:pt x="75" y="92"/>
                  </a:cubicBezTo>
                  <a:cubicBezTo>
                    <a:pt x="79" y="86"/>
                    <a:pt x="82" y="80"/>
                    <a:pt x="85" y="74"/>
                  </a:cubicBezTo>
                  <a:cubicBezTo>
                    <a:pt x="93" y="47"/>
                    <a:pt x="78" y="18"/>
                    <a:pt x="51" y="10"/>
                  </a:cubicBezTo>
                  <a:cubicBezTo>
                    <a:pt x="34" y="5"/>
                    <a:pt x="16" y="8"/>
                    <a:pt x="3" y="19"/>
                  </a:cubicBezTo>
                  <a:cubicBezTo>
                    <a:pt x="0" y="16"/>
                    <a:pt x="0" y="16"/>
                    <a:pt x="0" y="16"/>
                  </a:cubicBezTo>
                  <a:cubicBezTo>
                    <a:pt x="15" y="3"/>
                    <a:pt x="34" y="0"/>
                    <a:pt x="52" y="5"/>
                  </a:cubicBezTo>
                  <a:cubicBezTo>
                    <a:pt x="82" y="14"/>
                    <a:pt x="98" y="46"/>
                    <a:pt x="89" y="75"/>
                  </a:cubicBezTo>
                  <a:cubicBezTo>
                    <a:pt x="87" y="82"/>
                    <a:pt x="83" y="89"/>
                    <a:pt x="78" y="95"/>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Freeform 482"/>
            <p:cNvSpPr>
              <a:spLocks/>
            </p:cNvSpPr>
            <p:nvPr userDrawn="1"/>
          </p:nvSpPr>
          <p:spPr bwMode="auto">
            <a:xfrm>
              <a:off x="1328" y="776"/>
              <a:ext cx="343" cy="76"/>
            </a:xfrm>
            <a:custGeom>
              <a:avLst/>
              <a:gdLst>
                <a:gd name="T0" fmla="*/ 0 w 343"/>
                <a:gd name="T1" fmla="*/ 76 h 76"/>
                <a:gd name="T2" fmla="*/ 0 w 343"/>
                <a:gd name="T3" fmla="*/ 68 h 76"/>
                <a:gd name="T4" fmla="*/ 341 w 343"/>
                <a:gd name="T5" fmla="*/ 0 h 76"/>
                <a:gd name="T6" fmla="*/ 343 w 343"/>
                <a:gd name="T7" fmla="*/ 8 h 76"/>
                <a:gd name="T8" fmla="*/ 0 w 343"/>
                <a:gd name="T9" fmla="*/ 76 h 76"/>
              </a:gdLst>
              <a:ahLst/>
              <a:cxnLst>
                <a:cxn ang="0">
                  <a:pos x="T0" y="T1"/>
                </a:cxn>
                <a:cxn ang="0">
                  <a:pos x="T2" y="T3"/>
                </a:cxn>
                <a:cxn ang="0">
                  <a:pos x="T4" y="T5"/>
                </a:cxn>
                <a:cxn ang="0">
                  <a:pos x="T6" y="T7"/>
                </a:cxn>
                <a:cxn ang="0">
                  <a:pos x="T8" y="T9"/>
                </a:cxn>
              </a:cxnLst>
              <a:rect l="0" t="0" r="r" b="b"/>
              <a:pathLst>
                <a:path w="343" h="76">
                  <a:moveTo>
                    <a:pt x="0" y="76"/>
                  </a:moveTo>
                  <a:lnTo>
                    <a:pt x="0" y="68"/>
                  </a:lnTo>
                  <a:lnTo>
                    <a:pt x="341" y="0"/>
                  </a:lnTo>
                  <a:lnTo>
                    <a:pt x="343" y="8"/>
                  </a:lnTo>
                  <a:lnTo>
                    <a:pt x="0" y="76"/>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483"/>
            <p:cNvSpPr>
              <a:spLocks/>
            </p:cNvSpPr>
            <p:nvPr userDrawn="1"/>
          </p:nvSpPr>
          <p:spPr bwMode="auto">
            <a:xfrm>
              <a:off x="1278" y="842"/>
              <a:ext cx="133" cy="83"/>
            </a:xfrm>
            <a:custGeom>
              <a:avLst/>
              <a:gdLst>
                <a:gd name="T0" fmla="*/ 37 w 79"/>
                <a:gd name="T1" fmla="*/ 49 h 49"/>
                <a:gd name="T2" fmla="*/ 17 w 79"/>
                <a:gd name="T3" fmla="*/ 44 h 49"/>
                <a:gd name="T4" fmla="*/ 0 w 79"/>
                <a:gd name="T5" fmla="*/ 27 h 49"/>
                <a:gd name="T6" fmla="*/ 3 w 79"/>
                <a:gd name="T7" fmla="*/ 26 h 49"/>
                <a:gd name="T8" fmla="*/ 18 w 79"/>
                <a:gd name="T9" fmla="*/ 41 h 49"/>
                <a:gd name="T10" fmla="*/ 47 w 79"/>
                <a:gd name="T11" fmla="*/ 44 h 49"/>
                <a:gd name="T12" fmla="*/ 70 w 79"/>
                <a:gd name="T13" fmla="*/ 26 h 49"/>
                <a:gd name="T14" fmla="*/ 74 w 79"/>
                <a:gd name="T15" fmla="*/ 0 h 49"/>
                <a:gd name="T16" fmla="*/ 77 w 79"/>
                <a:gd name="T17" fmla="*/ 0 h 49"/>
                <a:gd name="T18" fmla="*/ 73 w 79"/>
                <a:gd name="T19" fmla="*/ 27 h 49"/>
                <a:gd name="T20" fmla="*/ 48 w 79"/>
                <a:gd name="T21" fmla="*/ 47 h 49"/>
                <a:gd name="T22" fmla="*/ 37 w 79"/>
                <a:gd name="T23"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9" h="49">
                  <a:moveTo>
                    <a:pt x="37" y="49"/>
                  </a:moveTo>
                  <a:cubicBezTo>
                    <a:pt x="30" y="49"/>
                    <a:pt x="23" y="47"/>
                    <a:pt x="17" y="44"/>
                  </a:cubicBezTo>
                  <a:cubicBezTo>
                    <a:pt x="10" y="40"/>
                    <a:pt x="4" y="34"/>
                    <a:pt x="0" y="27"/>
                  </a:cubicBezTo>
                  <a:cubicBezTo>
                    <a:pt x="3" y="26"/>
                    <a:pt x="3" y="26"/>
                    <a:pt x="3" y="26"/>
                  </a:cubicBezTo>
                  <a:cubicBezTo>
                    <a:pt x="7" y="32"/>
                    <a:pt x="12" y="37"/>
                    <a:pt x="18" y="41"/>
                  </a:cubicBezTo>
                  <a:cubicBezTo>
                    <a:pt x="27" y="46"/>
                    <a:pt x="37" y="47"/>
                    <a:pt x="47" y="44"/>
                  </a:cubicBezTo>
                  <a:cubicBezTo>
                    <a:pt x="57" y="41"/>
                    <a:pt x="65" y="35"/>
                    <a:pt x="70" y="26"/>
                  </a:cubicBezTo>
                  <a:cubicBezTo>
                    <a:pt x="75" y="18"/>
                    <a:pt x="76" y="9"/>
                    <a:pt x="74" y="0"/>
                  </a:cubicBezTo>
                  <a:cubicBezTo>
                    <a:pt x="77" y="0"/>
                    <a:pt x="77" y="0"/>
                    <a:pt x="77" y="0"/>
                  </a:cubicBezTo>
                  <a:cubicBezTo>
                    <a:pt x="79" y="9"/>
                    <a:pt x="77" y="19"/>
                    <a:pt x="73" y="27"/>
                  </a:cubicBezTo>
                  <a:cubicBezTo>
                    <a:pt x="67" y="37"/>
                    <a:pt x="59" y="44"/>
                    <a:pt x="48" y="47"/>
                  </a:cubicBezTo>
                  <a:cubicBezTo>
                    <a:pt x="44" y="48"/>
                    <a:pt x="40" y="49"/>
                    <a:pt x="37" y="49"/>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Freeform 484"/>
            <p:cNvSpPr>
              <a:spLocks/>
            </p:cNvSpPr>
            <p:nvPr userDrawn="1"/>
          </p:nvSpPr>
          <p:spPr bwMode="auto">
            <a:xfrm>
              <a:off x="1269" y="784"/>
              <a:ext cx="68" cy="76"/>
            </a:xfrm>
            <a:custGeom>
              <a:avLst/>
              <a:gdLst>
                <a:gd name="T0" fmla="*/ 1 w 40"/>
                <a:gd name="T1" fmla="*/ 45 h 45"/>
                <a:gd name="T2" fmla="*/ 6 w 40"/>
                <a:gd name="T3" fmla="*/ 21 h 45"/>
                <a:gd name="T4" fmla="*/ 40 w 40"/>
                <a:gd name="T5" fmla="*/ 0 h 45"/>
                <a:gd name="T6" fmla="*/ 40 w 40"/>
                <a:gd name="T7" fmla="*/ 3 h 45"/>
                <a:gd name="T8" fmla="*/ 8 w 40"/>
                <a:gd name="T9" fmla="*/ 23 h 45"/>
                <a:gd name="T10" fmla="*/ 3 w 40"/>
                <a:gd name="T11" fmla="*/ 45 h 45"/>
                <a:gd name="T12" fmla="*/ 1 w 40"/>
                <a:gd name="T13" fmla="*/ 45 h 45"/>
              </a:gdLst>
              <a:ahLst/>
              <a:cxnLst>
                <a:cxn ang="0">
                  <a:pos x="T0" y="T1"/>
                </a:cxn>
                <a:cxn ang="0">
                  <a:pos x="T2" y="T3"/>
                </a:cxn>
                <a:cxn ang="0">
                  <a:pos x="T4" y="T5"/>
                </a:cxn>
                <a:cxn ang="0">
                  <a:pos x="T6" y="T7"/>
                </a:cxn>
                <a:cxn ang="0">
                  <a:pos x="T8" y="T9"/>
                </a:cxn>
                <a:cxn ang="0">
                  <a:pos x="T10" y="T11"/>
                </a:cxn>
                <a:cxn ang="0">
                  <a:pos x="T12" y="T13"/>
                </a:cxn>
              </a:cxnLst>
              <a:rect l="0" t="0" r="r" b="b"/>
              <a:pathLst>
                <a:path w="40" h="45">
                  <a:moveTo>
                    <a:pt x="1" y="45"/>
                  </a:moveTo>
                  <a:cubicBezTo>
                    <a:pt x="0" y="37"/>
                    <a:pt x="2" y="29"/>
                    <a:pt x="6" y="21"/>
                  </a:cubicBezTo>
                  <a:cubicBezTo>
                    <a:pt x="12" y="9"/>
                    <a:pt x="25" y="1"/>
                    <a:pt x="40" y="0"/>
                  </a:cubicBezTo>
                  <a:cubicBezTo>
                    <a:pt x="40" y="3"/>
                    <a:pt x="40" y="3"/>
                    <a:pt x="40" y="3"/>
                  </a:cubicBezTo>
                  <a:cubicBezTo>
                    <a:pt x="26" y="4"/>
                    <a:pt x="15" y="11"/>
                    <a:pt x="8" y="23"/>
                  </a:cubicBezTo>
                  <a:cubicBezTo>
                    <a:pt x="4" y="30"/>
                    <a:pt x="3" y="37"/>
                    <a:pt x="3" y="45"/>
                  </a:cubicBezTo>
                  <a:lnTo>
                    <a:pt x="1" y="45"/>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Freeform 485"/>
            <p:cNvSpPr>
              <a:spLocks/>
            </p:cNvSpPr>
            <p:nvPr userDrawn="1"/>
          </p:nvSpPr>
          <p:spPr bwMode="auto">
            <a:xfrm>
              <a:off x="1237" y="796"/>
              <a:ext cx="41" cy="124"/>
            </a:xfrm>
            <a:custGeom>
              <a:avLst/>
              <a:gdLst>
                <a:gd name="T0" fmla="*/ 21 w 24"/>
                <a:gd name="T1" fmla="*/ 73 h 73"/>
                <a:gd name="T2" fmla="*/ 12 w 24"/>
                <a:gd name="T3" fmla="*/ 7 h 73"/>
                <a:gd name="T4" fmla="*/ 17 w 24"/>
                <a:gd name="T5" fmla="*/ 0 h 73"/>
                <a:gd name="T6" fmla="*/ 20 w 24"/>
                <a:gd name="T7" fmla="*/ 3 h 73"/>
                <a:gd name="T8" fmla="*/ 16 w 24"/>
                <a:gd name="T9" fmla="*/ 9 h 73"/>
                <a:gd name="T10" fmla="*/ 24 w 24"/>
                <a:gd name="T11" fmla="*/ 70 h 73"/>
                <a:gd name="T12" fmla="*/ 21 w 24"/>
                <a:gd name="T13" fmla="*/ 73 h 73"/>
              </a:gdLst>
              <a:ahLst/>
              <a:cxnLst>
                <a:cxn ang="0">
                  <a:pos x="T0" y="T1"/>
                </a:cxn>
                <a:cxn ang="0">
                  <a:pos x="T2" y="T3"/>
                </a:cxn>
                <a:cxn ang="0">
                  <a:pos x="T4" y="T5"/>
                </a:cxn>
                <a:cxn ang="0">
                  <a:pos x="T6" y="T7"/>
                </a:cxn>
                <a:cxn ang="0">
                  <a:pos x="T8" y="T9"/>
                </a:cxn>
                <a:cxn ang="0">
                  <a:pos x="T10" y="T11"/>
                </a:cxn>
                <a:cxn ang="0">
                  <a:pos x="T12" y="T13"/>
                </a:cxn>
              </a:cxnLst>
              <a:rect l="0" t="0" r="r" b="b"/>
              <a:pathLst>
                <a:path w="24" h="73">
                  <a:moveTo>
                    <a:pt x="21" y="73"/>
                  </a:moveTo>
                  <a:cubicBezTo>
                    <a:pt x="4" y="56"/>
                    <a:pt x="0" y="29"/>
                    <a:pt x="12" y="7"/>
                  </a:cubicBezTo>
                  <a:cubicBezTo>
                    <a:pt x="13" y="5"/>
                    <a:pt x="15" y="2"/>
                    <a:pt x="17" y="0"/>
                  </a:cubicBezTo>
                  <a:cubicBezTo>
                    <a:pt x="20" y="3"/>
                    <a:pt x="20" y="3"/>
                    <a:pt x="20" y="3"/>
                  </a:cubicBezTo>
                  <a:cubicBezTo>
                    <a:pt x="19" y="5"/>
                    <a:pt x="17" y="7"/>
                    <a:pt x="16" y="9"/>
                  </a:cubicBezTo>
                  <a:cubicBezTo>
                    <a:pt x="5" y="29"/>
                    <a:pt x="9" y="54"/>
                    <a:pt x="24" y="70"/>
                  </a:cubicBezTo>
                  <a:lnTo>
                    <a:pt x="21" y="73"/>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486"/>
            <p:cNvSpPr>
              <a:spLocks/>
            </p:cNvSpPr>
            <p:nvPr userDrawn="1"/>
          </p:nvSpPr>
          <p:spPr bwMode="auto">
            <a:xfrm>
              <a:off x="1296" y="756"/>
              <a:ext cx="152" cy="172"/>
            </a:xfrm>
            <a:custGeom>
              <a:avLst/>
              <a:gdLst>
                <a:gd name="T0" fmla="*/ 60 w 90"/>
                <a:gd name="T1" fmla="*/ 102 h 102"/>
                <a:gd name="T2" fmla="*/ 57 w 90"/>
                <a:gd name="T3" fmla="*/ 98 h 102"/>
                <a:gd name="T4" fmla="*/ 71 w 90"/>
                <a:gd name="T5" fmla="*/ 83 h 102"/>
                <a:gd name="T6" fmla="*/ 51 w 90"/>
                <a:gd name="T7" fmla="*/ 13 h 102"/>
                <a:gd name="T8" fmla="*/ 2 w 90"/>
                <a:gd name="T9" fmla="*/ 13 h 102"/>
                <a:gd name="T10" fmla="*/ 0 w 90"/>
                <a:gd name="T11" fmla="*/ 9 h 102"/>
                <a:gd name="T12" fmla="*/ 53 w 90"/>
                <a:gd name="T13" fmla="*/ 9 h 102"/>
                <a:gd name="T14" fmla="*/ 75 w 90"/>
                <a:gd name="T15" fmla="*/ 85 h 102"/>
                <a:gd name="T16" fmla="*/ 60 w 90"/>
                <a:gd name="T17" fmla="*/ 10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102">
                  <a:moveTo>
                    <a:pt x="60" y="102"/>
                  </a:moveTo>
                  <a:cubicBezTo>
                    <a:pt x="57" y="98"/>
                    <a:pt x="57" y="98"/>
                    <a:pt x="57" y="98"/>
                  </a:cubicBezTo>
                  <a:cubicBezTo>
                    <a:pt x="63" y="94"/>
                    <a:pt x="67" y="89"/>
                    <a:pt x="71" y="83"/>
                  </a:cubicBezTo>
                  <a:cubicBezTo>
                    <a:pt x="84" y="58"/>
                    <a:pt x="75" y="27"/>
                    <a:pt x="51" y="13"/>
                  </a:cubicBezTo>
                  <a:cubicBezTo>
                    <a:pt x="35" y="5"/>
                    <a:pt x="17" y="5"/>
                    <a:pt x="2" y="13"/>
                  </a:cubicBezTo>
                  <a:cubicBezTo>
                    <a:pt x="0" y="9"/>
                    <a:pt x="0" y="9"/>
                    <a:pt x="0" y="9"/>
                  </a:cubicBezTo>
                  <a:cubicBezTo>
                    <a:pt x="16" y="0"/>
                    <a:pt x="36" y="0"/>
                    <a:pt x="53" y="9"/>
                  </a:cubicBezTo>
                  <a:cubicBezTo>
                    <a:pt x="80" y="24"/>
                    <a:pt x="90" y="58"/>
                    <a:pt x="75" y="85"/>
                  </a:cubicBezTo>
                  <a:cubicBezTo>
                    <a:pt x="71" y="92"/>
                    <a:pt x="66" y="97"/>
                    <a:pt x="60" y="102"/>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487"/>
            <p:cNvSpPr>
              <a:spLocks/>
            </p:cNvSpPr>
            <p:nvPr userDrawn="1"/>
          </p:nvSpPr>
          <p:spPr bwMode="auto">
            <a:xfrm>
              <a:off x="568" y="2909"/>
              <a:ext cx="232" cy="284"/>
            </a:xfrm>
            <a:custGeom>
              <a:avLst/>
              <a:gdLst>
                <a:gd name="T0" fmla="*/ 225 w 232"/>
                <a:gd name="T1" fmla="*/ 284 h 284"/>
                <a:gd name="T2" fmla="*/ 0 w 232"/>
                <a:gd name="T3" fmla="*/ 5 h 284"/>
                <a:gd name="T4" fmla="*/ 7 w 232"/>
                <a:gd name="T5" fmla="*/ 0 h 284"/>
                <a:gd name="T6" fmla="*/ 232 w 232"/>
                <a:gd name="T7" fmla="*/ 279 h 284"/>
                <a:gd name="T8" fmla="*/ 225 w 232"/>
                <a:gd name="T9" fmla="*/ 284 h 284"/>
              </a:gdLst>
              <a:ahLst/>
              <a:cxnLst>
                <a:cxn ang="0">
                  <a:pos x="T0" y="T1"/>
                </a:cxn>
                <a:cxn ang="0">
                  <a:pos x="T2" y="T3"/>
                </a:cxn>
                <a:cxn ang="0">
                  <a:pos x="T4" y="T5"/>
                </a:cxn>
                <a:cxn ang="0">
                  <a:pos x="T6" y="T7"/>
                </a:cxn>
                <a:cxn ang="0">
                  <a:pos x="T8" y="T9"/>
                </a:cxn>
              </a:cxnLst>
              <a:rect l="0" t="0" r="r" b="b"/>
              <a:pathLst>
                <a:path w="232" h="284">
                  <a:moveTo>
                    <a:pt x="225" y="284"/>
                  </a:moveTo>
                  <a:lnTo>
                    <a:pt x="0" y="5"/>
                  </a:lnTo>
                  <a:lnTo>
                    <a:pt x="7" y="0"/>
                  </a:lnTo>
                  <a:lnTo>
                    <a:pt x="232" y="279"/>
                  </a:lnTo>
                  <a:lnTo>
                    <a:pt x="225" y="284"/>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Freeform 488"/>
            <p:cNvSpPr>
              <a:spLocks/>
            </p:cNvSpPr>
            <p:nvPr userDrawn="1"/>
          </p:nvSpPr>
          <p:spPr bwMode="auto">
            <a:xfrm>
              <a:off x="308" y="2913"/>
              <a:ext cx="257" cy="169"/>
            </a:xfrm>
            <a:custGeom>
              <a:avLst/>
              <a:gdLst>
                <a:gd name="T0" fmla="*/ 5 w 257"/>
                <a:gd name="T1" fmla="*/ 169 h 169"/>
                <a:gd name="T2" fmla="*/ 0 w 257"/>
                <a:gd name="T3" fmla="*/ 162 h 169"/>
                <a:gd name="T4" fmla="*/ 252 w 257"/>
                <a:gd name="T5" fmla="*/ 0 h 169"/>
                <a:gd name="T6" fmla="*/ 257 w 257"/>
                <a:gd name="T7" fmla="*/ 6 h 169"/>
                <a:gd name="T8" fmla="*/ 5 w 257"/>
                <a:gd name="T9" fmla="*/ 169 h 169"/>
              </a:gdLst>
              <a:ahLst/>
              <a:cxnLst>
                <a:cxn ang="0">
                  <a:pos x="T0" y="T1"/>
                </a:cxn>
                <a:cxn ang="0">
                  <a:pos x="T2" y="T3"/>
                </a:cxn>
                <a:cxn ang="0">
                  <a:pos x="T4" y="T5"/>
                </a:cxn>
                <a:cxn ang="0">
                  <a:pos x="T6" y="T7"/>
                </a:cxn>
                <a:cxn ang="0">
                  <a:pos x="T8" y="T9"/>
                </a:cxn>
              </a:cxnLst>
              <a:rect l="0" t="0" r="r" b="b"/>
              <a:pathLst>
                <a:path w="257" h="169">
                  <a:moveTo>
                    <a:pt x="5" y="169"/>
                  </a:moveTo>
                  <a:lnTo>
                    <a:pt x="0" y="162"/>
                  </a:lnTo>
                  <a:lnTo>
                    <a:pt x="252" y="0"/>
                  </a:lnTo>
                  <a:lnTo>
                    <a:pt x="257" y="6"/>
                  </a:lnTo>
                  <a:lnTo>
                    <a:pt x="5" y="169"/>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Freeform 489"/>
            <p:cNvSpPr>
              <a:spLocks/>
            </p:cNvSpPr>
            <p:nvPr userDrawn="1"/>
          </p:nvSpPr>
          <p:spPr bwMode="auto">
            <a:xfrm>
              <a:off x="496" y="2886"/>
              <a:ext cx="116" cy="104"/>
            </a:xfrm>
            <a:custGeom>
              <a:avLst/>
              <a:gdLst>
                <a:gd name="T0" fmla="*/ 42 w 69"/>
                <a:gd name="T1" fmla="*/ 62 h 62"/>
                <a:gd name="T2" fmla="*/ 13 w 69"/>
                <a:gd name="T3" fmla="*/ 51 h 62"/>
                <a:gd name="T4" fmla="*/ 0 w 69"/>
                <a:gd name="T5" fmla="*/ 22 h 62"/>
                <a:gd name="T6" fmla="*/ 6 w 69"/>
                <a:gd name="T7" fmla="*/ 0 h 62"/>
                <a:gd name="T8" fmla="*/ 9 w 69"/>
                <a:gd name="T9" fmla="*/ 1 h 62"/>
                <a:gd name="T10" fmla="*/ 3 w 69"/>
                <a:gd name="T11" fmla="*/ 22 h 62"/>
                <a:gd name="T12" fmla="*/ 15 w 69"/>
                <a:gd name="T13" fmla="*/ 49 h 62"/>
                <a:gd name="T14" fmla="*/ 43 w 69"/>
                <a:gd name="T15" fmla="*/ 59 h 62"/>
                <a:gd name="T16" fmla="*/ 67 w 69"/>
                <a:gd name="T17" fmla="*/ 50 h 62"/>
                <a:gd name="T18" fmla="*/ 69 w 69"/>
                <a:gd name="T19" fmla="*/ 52 h 62"/>
                <a:gd name="T20" fmla="*/ 43 w 69"/>
                <a:gd name="T21" fmla="*/ 62 h 62"/>
                <a:gd name="T22" fmla="*/ 42 w 69"/>
                <a:gd name="T23"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62">
                  <a:moveTo>
                    <a:pt x="42" y="62"/>
                  </a:moveTo>
                  <a:cubicBezTo>
                    <a:pt x="31" y="62"/>
                    <a:pt x="21" y="58"/>
                    <a:pt x="13" y="51"/>
                  </a:cubicBezTo>
                  <a:cubicBezTo>
                    <a:pt x="5" y="43"/>
                    <a:pt x="1" y="33"/>
                    <a:pt x="0" y="22"/>
                  </a:cubicBezTo>
                  <a:cubicBezTo>
                    <a:pt x="0" y="14"/>
                    <a:pt x="2" y="6"/>
                    <a:pt x="6" y="0"/>
                  </a:cubicBezTo>
                  <a:cubicBezTo>
                    <a:pt x="9" y="1"/>
                    <a:pt x="9" y="1"/>
                    <a:pt x="9" y="1"/>
                  </a:cubicBezTo>
                  <a:cubicBezTo>
                    <a:pt x="5" y="7"/>
                    <a:pt x="3" y="15"/>
                    <a:pt x="3" y="22"/>
                  </a:cubicBezTo>
                  <a:cubicBezTo>
                    <a:pt x="4" y="32"/>
                    <a:pt x="8" y="42"/>
                    <a:pt x="15" y="49"/>
                  </a:cubicBezTo>
                  <a:cubicBezTo>
                    <a:pt x="23" y="56"/>
                    <a:pt x="32" y="59"/>
                    <a:pt x="43" y="59"/>
                  </a:cubicBezTo>
                  <a:cubicBezTo>
                    <a:pt x="52" y="59"/>
                    <a:pt x="60" y="55"/>
                    <a:pt x="67" y="50"/>
                  </a:cubicBezTo>
                  <a:cubicBezTo>
                    <a:pt x="69" y="52"/>
                    <a:pt x="69" y="52"/>
                    <a:pt x="69" y="52"/>
                  </a:cubicBezTo>
                  <a:cubicBezTo>
                    <a:pt x="62" y="58"/>
                    <a:pt x="52" y="62"/>
                    <a:pt x="43" y="62"/>
                  </a:cubicBezTo>
                  <a:cubicBezTo>
                    <a:pt x="42" y="62"/>
                    <a:pt x="42" y="62"/>
                    <a:pt x="42" y="62"/>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490"/>
            <p:cNvSpPr>
              <a:spLocks/>
            </p:cNvSpPr>
            <p:nvPr userDrawn="1"/>
          </p:nvSpPr>
          <p:spPr bwMode="auto">
            <a:xfrm>
              <a:off x="524" y="2850"/>
              <a:ext cx="100" cy="36"/>
            </a:xfrm>
            <a:custGeom>
              <a:avLst/>
              <a:gdLst>
                <a:gd name="T0" fmla="*/ 57 w 59"/>
                <a:gd name="T1" fmla="*/ 21 h 21"/>
                <a:gd name="T2" fmla="*/ 23 w 59"/>
                <a:gd name="T3" fmla="*/ 3 h 21"/>
                <a:gd name="T4" fmla="*/ 2 w 59"/>
                <a:gd name="T5" fmla="*/ 11 h 21"/>
                <a:gd name="T6" fmla="*/ 0 w 59"/>
                <a:gd name="T7" fmla="*/ 8 h 21"/>
                <a:gd name="T8" fmla="*/ 23 w 59"/>
                <a:gd name="T9" fmla="*/ 0 h 21"/>
                <a:gd name="T10" fmla="*/ 59 w 59"/>
                <a:gd name="T11" fmla="*/ 19 h 21"/>
                <a:gd name="T12" fmla="*/ 57 w 59"/>
                <a:gd name="T13" fmla="*/ 21 h 21"/>
              </a:gdLst>
              <a:ahLst/>
              <a:cxnLst>
                <a:cxn ang="0">
                  <a:pos x="T0" y="T1"/>
                </a:cxn>
                <a:cxn ang="0">
                  <a:pos x="T2" y="T3"/>
                </a:cxn>
                <a:cxn ang="0">
                  <a:pos x="T4" y="T5"/>
                </a:cxn>
                <a:cxn ang="0">
                  <a:pos x="T6" y="T7"/>
                </a:cxn>
                <a:cxn ang="0">
                  <a:pos x="T8" y="T9"/>
                </a:cxn>
                <a:cxn ang="0">
                  <a:pos x="T10" y="T11"/>
                </a:cxn>
                <a:cxn ang="0">
                  <a:pos x="T12" y="T13"/>
                </a:cxn>
              </a:cxnLst>
              <a:rect l="0" t="0" r="r" b="b"/>
              <a:pathLst>
                <a:path w="59" h="21">
                  <a:moveTo>
                    <a:pt x="57" y="21"/>
                  </a:moveTo>
                  <a:cubicBezTo>
                    <a:pt x="49" y="9"/>
                    <a:pt x="37" y="3"/>
                    <a:pt x="23" y="3"/>
                  </a:cubicBezTo>
                  <a:cubicBezTo>
                    <a:pt x="16" y="4"/>
                    <a:pt x="8" y="6"/>
                    <a:pt x="2" y="11"/>
                  </a:cubicBezTo>
                  <a:cubicBezTo>
                    <a:pt x="0" y="8"/>
                    <a:pt x="0" y="8"/>
                    <a:pt x="0" y="8"/>
                  </a:cubicBezTo>
                  <a:cubicBezTo>
                    <a:pt x="7" y="3"/>
                    <a:pt x="15" y="1"/>
                    <a:pt x="23" y="0"/>
                  </a:cubicBezTo>
                  <a:cubicBezTo>
                    <a:pt x="38" y="0"/>
                    <a:pt x="51" y="7"/>
                    <a:pt x="59" y="19"/>
                  </a:cubicBezTo>
                  <a:lnTo>
                    <a:pt x="57" y="21"/>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Freeform 491"/>
            <p:cNvSpPr>
              <a:spLocks/>
            </p:cNvSpPr>
            <p:nvPr userDrawn="1"/>
          </p:nvSpPr>
          <p:spPr bwMode="auto">
            <a:xfrm>
              <a:off x="475" y="2826"/>
              <a:ext cx="103" cy="73"/>
            </a:xfrm>
            <a:custGeom>
              <a:avLst/>
              <a:gdLst>
                <a:gd name="T0" fmla="*/ 5 w 61"/>
                <a:gd name="T1" fmla="*/ 43 h 43"/>
                <a:gd name="T2" fmla="*/ 0 w 61"/>
                <a:gd name="T3" fmla="*/ 41 h 43"/>
                <a:gd name="T4" fmla="*/ 52 w 61"/>
                <a:gd name="T5" fmla="*/ 0 h 43"/>
                <a:gd name="T6" fmla="*/ 61 w 61"/>
                <a:gd name="T7" fmla="*/ 0 h 43"/>
                <a:gd name="T8" fmla="*/ 60 w 61"/>
                <a:gd name="T9" fmla="*/ 5 h 43"/>
                <a:gd name="T10" fmla="*/ 52 w 61"/>
                <a:gd name="T11" fmla="*/ 5 h 43"/>
                <a:gd name="T12" fmla="*/ 5 w 61"/>
                <a:gd name="T13" fmla="*/ 43 h 43"/>
              </a:gdLst>
              <a:ahLst/>
              <a:cxnLst>
                <a:cxn ang="0">
                  <a:pos x="T0" y="T1"/>
                </a:cxn>
                <a:cxn ang="0">
                  <a:pos x="T2" y="T3"/>
                </a:cxn>
                <a:cxn ang="0">
                  <a:pos x="T4" y="T5"/>
                </a:cxn>
                <a:cxn ang="0">
                  <a:pos x="T6" y="T7"/>
                </a:cxn>
                <a:cxn ang="0">
                  <a:pos x="T8" y="T9"/>
                </a:cxn>
                <a:cxn ang="0">
                  <a:pos x="T10" y="T11"/>
                </a:cxn>
                <a:cxn ang="0">
                  <a:pos x="T12" y="T13"/>
                </a:cxn>
              </a:cxnLst>
              <a:rect l="0" t="0" r="r" b="b"/>
              <a:pathLst>
                <a:path w="61" h="43">
                  <a:moveTo>
                    <a:pt x="5" y="43"/>
                  </a:moveTo>
                  <a:cubicBezTo>
                    <a:pt x="0" y="41"/>
                    <a:pt x="0" y="41"/>
                    <a:pt x="0" y="41"/>
                  </a:cubicBezTo>
                  <a:cubicBezTo>
                    <a:pt x="6" y="18"/>
                    <a:pt x="28" y="1"/>
                    <a:pt x="52" y="0"/>
                  </a:cubicBezTo>
                  <a:cubicBezTo>
                    <a:pt x="55" y="0"/>
                    <a:pt x="58" y="0"/>
                    <a:pt x="61" y="0"/>
                  </a:cubicBezTo>
                  <a:cubicBezTo>
                    <a:pt x="60" y="5"/>
                    <a:pt x="60" y="5"/>
                    <a:pt x="60" y="5"/>
                  </a:cubicBezTo>
                  <a:cubicBezTo>
                    <a:pt x="58" y="5"/>
                    <a:pt x="55" y="5"/>
                    <a:pt x="52" y="5"/>
                  </a:cubicBezTo>
                  <a:cubicBezTo>
                    <a:pt x="30" y="5"/>
                    <a:pt x="10" y="21"/>
                    <a:pt x="5" y="43"/>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Freeform 492"/>
            <p:cNvSpPr>
              <a:spLocks/>
            </p:cNvSpPr>
            <p:nvPr userDrawn="1"/>
          </p:nvSpPr>
          <p:spPr bwMode="auto">
            <a:xfrm>
              <a:off x="533" y="2840"/>
              <a:ext cx="130" cy="176"/>
            </a:xfrm>
            <a:custGeom>
              <a:avLst/>
              <a:gdLst>
                <a:gd name="T0" fmla="*/ 20 w 77"/>
                <a:gd name="T1" fmla="*/ 104 h 104"/>
                <a:gd name="T2" fmla="*/ 0 w 77"/>
                <a:gd name="T3" fmla="*/ 100 h 104"/>
                <a:gd name="T4" fmla="*/ 1 w 77"/>
                <a:gd name="T5" fmla="*/ 95 h 104"/>
                <a:gd name="T6" fmla="*/ 21 w 77"/>
                <a:gd name="T7" fmla="*/ 99 h 104"/>
                <a:gd name="T8" fmla="*/ 71 w 77"/>
                <a:gd name="T9" fmla="*/ 46 h 104"/>
                <a:gd name="T10" fmla="*/ 47 w 77"/>
                <a:gd name="T11" fmla="*/ 4 h 104"/>
                <a:gd name="T12" fmla="*/ 49 w 77"/>
                <a:gd name="T13" fmla="*/ 0 h 104"/>
                <a:gd name="T14" fmla="*/ 76 w 77"/>
                <a:gd name="T15" fmla="*/ 46 h 104"/>
                <a:gd name="T16" fmla="*/ 22 w 77"/>
                <a:gd name="T17" fmla="*/ 104 h 104"/>
                <a:gd name="T18" fmla="*/ 20 w 77"/>
                <a:gd name="T19" fmla="*/ 10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 h="104">
                  <a:moveTo>
                    <a:pt x="20" y="104"/>
                  </a:moveTo>
                  <a:cubicBezTo>
                    <a:pt x="13" y="104"/>
                    <a:pt x="6" y="102"/>
                    <a:pt x="0" y="100"/>
                  </a:cubicBezTo>
                  <a:cubicBezTo>
                    <a:pt x="1" y="95"/>
                    <a:pt x="1" y="95"/>
                    <a:pt x="1" y="95"/>
                  </a:cubicBezTo>
                  <a:cubicBezTo>
                    <a:pt x="8" y="98"/>
                    <a:pt x="14" y="99"/>
                    <a:pt x="21" y="99"/>
                  </a:cubicBezTo>
                  <a:cubicBezTo>
                    <a:pt x="50" y="98"/>
                    <a:pt x="72" y="74"/>
                    <a:pt x="71" y="46"/>
                  </a:cubicBezTo>
                  <a:cubicBezTo>
                    <a:pt x="70" y="29"/>
                    <a:pt x="61" y="13"/>
                    <a:pt x="47" y="4"/>
                  </a:cubicBezTo>
                  <a:cubicBezTo>
                    <a:pt x="49" y="0"/>
                    <a:pt x="49" y="0"/>
                    <a:pt x="49" y="0"/>
                  </a:cubicBezTo>
                  <a:cubicBezTo>
                    <a:pt x="65" y="10"/>
                    <a:pt x="75" y="27"/>
                    <a:pt x="76" y="46"/>
                  </a:cubicBezTo>
                  <a:cubicBezTo>
                    <a:pt x="77" y="77"/>
                    <a:pt x="52" y="103"/>
                    <a:pt x="22" y="104"/>
                  </a:cubicBezTo>
                  <a:cubicBezTo>
                    <a:pt x="21" y="104"/>
                    <a:pt x="20" y="104"/>
                    <a:pt x="20" y="104"/>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Freeform 493"/>
            <p:cNvSpPr>
              <a:spLocks/>
            </p:cNvSpPr>
            <p:nvPr userDrawn="1"/>
          </p:nvSpPr>
          <p:spPr bwMode="auto">
            <a:xfrm>
              <a:off x="7807" y="1931"/>
              <a:ext cx="300" cy="240"/>
            </a:xfrm>
            <a:custGeom>
              <a:avLst/>
              <a:gdLst>
                <a:gd name="T0" fmla="*/ 295 w 300"/>
                <a:gd name="T1" fmla="*/ 240 h 240"/>
                <a:gd name="T2" fmla="*/ 0 w 300"/>
                <a:gd name="T3" fmla="*/ 6 h 240"/>
                <a:gd name="T4" fmla="*/ 5 w 300"/>
                <a:gd name="T5" fmla="*/ 0 h 240"/>
                <a:gd name="T6" fmla="*/ 300 w 300"/>
                <a:gd name="T7" fmla="*/ 235 h 240"/>
                <a:gd name="T8" fmla="*/ 295 w 300"/>
                <a:gd name="T9" fmla="*/ 240 h 240"/>
              </a:gdLst>
              <a:ahLst/>
              <a:cxnLst>
                <a:cxn ang="0">
                  <a:pos x="T0" y="T1"/>
                </a:cxn>
                <a:cxn ang="0">
                  <a:pos x="T2" y="T3"/>
                </a:cxn>
                <a:cxn ang="0">
                  <a:pos x="T4" y="T5"/>
                </a:cxn>
                <a:cxn ang="0">
                  <a:pos x="T6" y="T7"/>
                </a:cxn>
                <a:cxn ang="0">
                  <a:pos x="T8" y="T9"/>
                </a:cxn>
              </a:cxnLst>
              <a:rect l="0" t="0" r="r" b="b"/>
              <a:pathLst>
                <a:path w="300" h="240">
                  <a:moveTo>
                    <a:pt x="295" y="240"/>
                  </a:moveTo>
                  <a:lnTo>
                    <a:pt x="0" y="6"/>
                  </a:lnTo>
                  <a:lnTo>
                    <a:pt x="5" y="0"/>
                  </a:lnTo>
                  <a:lnTo>
                    <a:pt x="300" y="235"/>
                  </a:lnTo>
                  <a:lnTo>
                    <a:pt x="295" y="240"/>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Freeform 494"/>
            <p:cNvSpPr>
              <a:spLocks/>
            </p:cNvSpPr>
            <p:nvPr userDrawn="1"/>
          </p:nvSpPr>
          <p:spPr bwMode="auto">
            <a:xfrm>
              <a:off x="8041" y="2147"/>
              <a:ext cx="125" cy="100"/>
            </a:xfrm>
            <a:custGeom>
              <a:avLst/>
              <a:gdLst>
                <a:gd name="T0" fmla="*/ 31 w 74"/>
                <a:gd name="T1" fmla="*/ 57 h 59"/>
                <a:gd name="T2" fmla="*/ 19 w 74"/>
                <a:gd name="T3" fmla="*/ 55 h 59"/>
                <a:gd name="T4" fmla="*/ 0 w 74"/>
                <a:gd name="T5" fmla="*/ 42 h 59"/>
                <a:gd name="T6" fmla="*/ 2 w 74"/>
                <a:gd name="T7" fmla="*/ 41 h 59"/>
                <a:gd name="T8" fmla="*/ 20 w 74"/>
                <a:gd name="T9" fmla="*/ 52 h 59"/>
                <a:gd name="T10" fmla="*/ 68 w 74"/>
                <a:gd name="T11" fmla="*/ 27 h 59"/>
                <a:gd name="T12" fmla="*/ 67 w 74"/>
                <a:gd name="T13" fmla="*/ 1 h 59"/>
                <a:gd name="T14" fmla="*/ 69 w 74"/>
                <a:gd name="T15" fmla="*/ 0 h 59"/>
                <a:gd name="T16" fmla="*/ 71 w 74"/>
                <a:gd name="T17" fmla="*/ 28 h 59"/>
                <a:gd name="T18" fmla="*/ 31 w 74"/>
                <a:gd name="T19" fmla="*/ 5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 h="59">
                  <a:moveTo>
                    <a:pt x="31" y="57"/>
                  </a:moveTo>
                  <a:cubicBezTo>
                    <a:pt x="27" y="57"/>
                    <a:pt x="23" y="56"/>
                    <a:pt x="19" y="55"/>
                  </a:cubicBezTo>
                  <a:cubicBezTo>
                    <a:pt x="12" y="53"/>
                    <a:pt x="5" y="48"/>
                    <a:pt x="0" y="42"/>
                  </a:cubicBezTo>
                  <a:cubicBezTo>
                    <a:pt x="2" y="41"/>
                    <a:pt x="2" y="41"/>
                    <a:pt x="2" y="41"/>
                  </a:cubicBezTo>
                  <a:cubicBezTo>
                    <a:pt x="7" y="46"/>
                    <a:pt x="13" y="50"/>
                    <a:pt x="20" y="52"/>
                  </a:cubicBezTo>
                  <a:cubicBezTo>
                    <a:pt x="40" y="59"/>
                    <a:pt x="62" y="47"/>
                    <a:pt x="68" y="27"/>
                  </a:cubicBezTo>
                  <a:cubicBezTo>
                    <a:pt x="71" y="19"/>
                    <a:pt x="70" y="9"/>
                    <a:pt x="67" y="1"/>
                  </a:cubicBezTo>
                  <a:cubicBezTo>
                    <a:pt x="69" y="0"/>
                    <a:pt x="69" y="0"/>
                    <a:pt x="69" y="0"/>
                  </a:cubicBezTo>
                  <a:cubicBezTo>
                    <a:pt x="73" y="9"/>
                    <a:pt x="74" y="19"/>
                    <a:pt x="71" y="28"/>
                  </a:cubicBezTo>
                  <a:cubicBezTo>
                    <a:pt x="65" y="46"/>
                    <a:pt x="49" y="57"/>
                    <a:pt x="31" y="57"/>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Freeform 495"/>
            <p:cNvSpPr>
              <a:spLocks/>
            </p:cNvSpPr>
            <p:nvPr userDrawn="1"/>
          </p:nvSpPr>
          <p:spPr bwMode="auto">
            <a:xfrm>
              <a:off x="8023" y="2106"/>
              <a:ext cx="56" cy="88"/>
            </a:xfrm>
            <a:custGeom>
              <a:avLst/>
              <a:gdLst>
                <a:gd name="T0" fmla="*/ 3 w 33"/>
                <a:gd name="T1" fmla="*/ 52 h 52"/>
                <a:gd name="T2" fmla="*/ 3 w 33"/>
                <a:gd name="T3" fmla="*/ 27 h 52"/>
                <a:gd name="T4" fmla="*/ 32 w 33"/>
                <a:gd name="T5" fmla="*/ 0 h 52"/>
                <a:gd name="T6" fmla="*/ 33 w 33"/>
                <a:gd name="T7" fmla="*/ 3 h 52"/>
                <a:gd name="T8" fmla="*/ 6 w 33"/>
                <a:gd name="T9" fmla="*/ 28 h 52"/>
                <a:gd name="T10" fmla="*/ 6 w 33"/>
                <a:gd name="T11" fmla="*/ 51 h 52"/>
                <a:gd name="T12" fmla="*/ 3 w 33"/>
                <a:gd name="T13" fmla="*/ 52 h 52"/>
              </a:gdLst>
              <a:ahLst/>
              <a:cxnLst>
                <a:cxn ang="0">
                  <a:pos x="T0" y="T1"/>
                </a:cxn>
                <a:cxn ang="0">
                  <a:pos x="T2" y="T3"/>
                </a:cxn>
                <a:cxn ang="0">
                  <a:pos x="T4" y="T5"/>
                </a:cxn>
                <a:cxn ang="0">
                  <a:pos x="T6" y="T7"/>
                </a:cxn>
                <a:cxn ang="0">
                  <a:pos x="T8" y="T9"/>
                </a:cxn>
                <a:cxn ang="0">
                  <a:pos x="T10" y="T11"/>
                </a:cxn>
                <a:cxn ang="0">
                  <a:pos x="T12" y="T13"/>
                </a:cxn>
              </a:cxnLst>
              <a:rect l="0" t="0" r="r" b="b"/>
              <a:pathLst>
                <a:path w="33" h="52">
                  <a:moveTo>
                    <a:pt x="3" y="52"/>
                  </a:moveTo>
                  <a:cubicBezTo>
                    <a:pt x="0" y="44"/>
                    <a:pt x="0" y="35"/>
                    <a:pt x="3" y="27"/>
                  </a:cubicBezTo>
                  <a:cubicBezTo>
                    <a:pt x="7" y="14"/>
                    <a:pt x="18" y="3"/>
                    <a:pt x="32" y="0"/>
                  </a:cubicBezTo>
                  <a:cubicBezTo>
                    <a:pt x="33" y="3"/>
                    <a:pt x="33" y="3"/>
                    <a:pt x="33" y="3"/>
                  </a:cubicBezTo>
                  <a:cubicBezTo>
                    <a:pt x="20" y="6"/>
                    <a:pt x="10" y="16"/>
                    <a:pt x="6" y="28"/>
                  </a:cubicBezTo>
                  <a:cubicBezTo>
                    <a:pt x="3" y="36"/>
                    <a:pt x="3" y="43"/>
                    <a:pt x="6" y="51"/>
                  </a:cubicBezTo>
                  <a:lnTo>
                    <a:pt x="3" y="52"/>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Freeform 496"/>
            <p:cNvSpPr>
              <a:spLocks/>
            </p:cNvSpPr>
            <p:nvPr userDrawn="1"/>
          </p:nvSpPr>
          <p:spPr bwMode="auto">
            <a:xfrm>
              <a:off x="7992" y="2132"/>
              <a:ext cx="54" cy="120"/>
            </a:xfrm>
            <a:custGeom>
              <a:avLst/>
              <a:gdLst>
                <a:gd name="T0" fmla="*/ 29 w 32"/>
                <a:gd name="T1" fmla="*/ 71 h 71"/>
                <a:gd name="T2" fmla="*/ 7 w 32"/>
                <a:gd name="T3" fmla="*/ 8 h 71"/>
                <a:gd name="T4" fmla="*/ 10 w 32"/>
                <a:gd name="T5" fmla="*/ 0 h 71"/>
                <a:gd name="T6" fmla="*/ 14 w 32"/>
                <a:gd name="T7" fmla="*/ 2 h 71"/>
                <a:gd name="T8" fmla="*/ 12 w 32"/>
                <a:gd name="T9" fmla="*/ 9 h 71"/>
                <a:gd name="T10" fmla="*/ 32 w 32"/>
                <a:gd name="T11" fmla="*/ 67 h 71"/>
                <a:gd name="T12" fmla="*/ 29 w 32"/>
                <a:gd name="T13" fmla="*/ 71 h 71"/>
              </a:gdLst>
              <a:ahLst/>
              <a:cxnLst>
                <a:cxn ang="0">
                  <a:pos x="T0" y="T1"/>
                </a:cxn>
                <a:cxn ang="0">
                  <a:pos x="T2" y="T3"/>
                </a:cxn>
                <a:cxn ang="0">
                  <a:pos x="T4" y="T5"/>
                </a:cxn>
                <a:cxn ang="0">
                  <a:pos x="T6" y="T7"/>
                </a:cxn>
                <a:cxn ang="0">
                  <a:pos x="T8" y="T9"/>
                </a:cxn>
                <a:cxn ang="0">
                  <a:pos x="T10" y="T11"/>
                </a:cxn>
                <a:cxn ang="0">
                  <a:pos x="T12" y="T13"/>
                </a:cxn>
              </a:cxnLst>
              <a:rect l="0" t="0" r="r" b="b"/>
              <a:pathLst>
                <a:path w="32" h="71">
                  <a:moveTo>
                    <a:pt x="29" y="71"/>
                  </a:moveTo>
                  <a:cubicBezTo>
                    <a:pt x="9" y="57"/>
                    <a:pt x="0" y="31"/>
                    <a:pt x="7" y="8"/>
                  </a:cubicBezTo>
                  <a:cubicBezTo>
                    <a:pt x="8" y="5"/>
                    <a:pt x="9" y="2"/>
                    <a:pt x="10" y="0"/>
                  </a:cubicBezTo>
                  <a:cubicBezTo>
                    <a:pt x="14" y="2"/>
                    <a:pt x="14" y="2"/>
                    <a:pt x="14" y="2"/>
                  </a:cubicBezTo>
                  <a:cubicBezTo>
                    <a:pt x="13" y="4"/>
                    <a:pt x="12" y="7"/>
                    <a:pt x="12" y="9"/>
                  </a:cubicBezTo>
                  <a:cubicBezTo>
                    <a:pt x="5" y="31"/>
                    <a:pt x="13" y="54"/>
                    <a:pt x="32" y="67"/>
                  </a:cubicBezTo>
                  <a:lnTo>
                    <a:pt x="29" y="71"/>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Freeform 497"/>
            <p:cNvSpPr>
              <a:spLocks/>
            </p:cNvSpPr>
            <p:nvPr userDrawn="1"/>
          </p:nvSpPr>
          <p:spPr bwMode="auto">
            <a:xfrm>
              <a:off x="8035" y="2073"/>
              <a:ext cx="157" cy="160"/>
            </a:xfrm>
            <a:custGeom>
              <a:avLst/>
              <a:gdLst>
                <a:gd name="T0" fmla="*/ 78 w 93"/>
                <a:gd name="T1" fmla="*/ 95 h 95"/>
                <a:gd name="T2" fmla="*/ 75 w 93"/>
                <a:gd name="T3" fmla="*/ 92 h 95"/>
                <a:gd name="T4" fmla="*/ 84 w 93"/>
                <a:gd name="T5" fmla="*/ 74 h 95"/>
                <a:gd name="T6" fmla="*/ 81 w 93"/>
                <a:gd name="T7" fmla="*/ 36 h 95"/>
                <a:gd name="T8" fmla="*/ 51 w 93"/>
                <a:gd name="T9" fmla="*/ 11 h 95"/>
                <a:gd name="T10" fmla="*/ 3 w 93"/>
                <a:gd name="T11" fmla="*/ 20 h 95"/>
                <a:gd name="T12" fmla="*/ 0 w 93"/>
                <a:gd name="T13" fmla="*/ 16 h 95"/>
                <a:gd name="T14" fmla="*/ 52 w 93"/>
                <a:gd name="T15" fmla="*/ 6 h 95"/>
                <a:gd name="T16" fmla="*/ 85 w 93"/>
                <a:gd name="T17" fmla="*/ 33 h 95"/>
                <a:gd name="T18" fmla="*/ 89 w 93"/>
                <a:gd name="T19" fmla="*/ 76 h 95"/>
                <a:gd name="T20" fmla="*/ 78 w 93"/>
                <a:gd name="T21" fmla="*/ 9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95">
                  <a:moveTo>
                    <a:pt x="78" y="95"/>
                  </a:moveTo>
                  <a:cubicBezTo>
                    <a:pt x="75" y="92"/>
                    <a:pt x="75" y="92"/>
                    <a:pt x="75" y="92"/>
                  </a:cubicBezTo>
                  <a:cubicBezTo>
                    <a:pt x="79" y="87"/>
                    <a:pt x="82" y="81"/>
                    <a:pt x="84" y="74"/>
                  </a:cubicBezTo>
                  <a:cubicBezTo>
                    <a:pt x="88" y="61"/>
                    <a:pt x="87" y="48"/>
                    <a:pt x="81" y="36"/>
                  </a:cubicBezTo>
                  <a:cubicBezTo>
                    <a:pt x="74" y="23"/>
                    <a:pt x="64" y="15"/>
                    <a:pt x="51" y="11"/>
                  </a:cubicBezTo>
                  <a:cubicBezTo>
                    <a:pt x="34" y="5"/>
                    <a:pt x="16" y="9"/>
                    <a:pt x="3" y="20"/>
                  </a:cubicBezTo>
                  <a:cubicBezTo>
                    <a:pt x="0" y="16"/>
                    <a:pt x="0" y="16"/>
                    <a:pt x="0" y="16"/>
                  </a:cubicBezTo>
                  <a:cubicBezTo>
                    <a:pt x="14" y="4"/>
                    <a:pt x="34" y="0"/>
                    <a:pt x="52" y="6"/>
                  </a:cubicBezTo>
                  <a:cubicBezTo>
                    <a:pt x="66" y="10"/>
                    <a:pt x="78" y="20"/>
                    <a:pt x="85" y="33"/>
                  </a:cubicBezTo>
                  <a:cubicBezTo>
                    <a:pt x="92" y="47"/>
                    <a:pt x="93" y="62"/>
                    <a:pt x="89" y="76"/>
                  </a:cubicBezTo>
                  <a:cubicBezTo>
                    <a:pt x="87" y="83"/>
                    <a:pt x="83" y="90"/>
                    <a:pt x="78" y="95"/>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Freeform 498"/>
            <p:cNvSpPr>
              <a:spLocks/>
            </p:cNvSpPr>
            <p:nvPr userDrawn="1"/>
          </p:nvSpPr>
          <p:spPr bwMode="auto">
            <a:xfrm>
              <a:off x="3887" y="590"/>
              <a:ext cx="133" cy="735"/>
            </a:xfrm>
            <a:custGeom>
              <a:avLst/>
              <a:gdLst>
                <a:gd name="T0" fmla="*/ 8 w 133"/>
                <a:gd name="T1" fmla="*/ 735 h 735"/>
                <a:gd name="T2" fmla="*/ 0 w 133"/>
                <a:gd name="T3" fmla="*/ 735 h 735"/>
                <a:gd name="T4" fmla="*/ 127 w 133"/>
                <a:gd name="T5" fmla="*/ 0 h 735"/>
                <a:gd name="T6" fmla="*/ 133 w 133"/>
                <a:gd name="T7" fmla="*/ 2 h 735"/>
                <a:gd name="T8" fmla="*/ 8 w 133"/>
                <a:gd name="T9" fmla="*/ 735 h 735"/>
              </a:gdLst>
              <a:ahLst/>
              <a:cxnLst>
                <a:cxn ang="0">
                  <a:pos x="T0" y="T1"/>
                </a:cxn>
                <a:cxn ang="0">
                  <a:pos x="T2" y="T3"/>
                </a:cxn>
                <a:cxn ang="0">
                  <a:pos x="T4" y="T5"/>
                </a:cxn>
                <a:cxn ang="0">
                  <a:pos x="T6" y="T7"/>
                </a:cxn>
                <a:cxn ang="0">
                  <a:pos x="T8" y="T9"/>
                </a:cxn>
              </a:cxnLst>
              <a:rect l="0" t="0" r="r" b="b"/>
              <a:pathLst>
                <a:path w="133" h="735">
                  <a:moveTo>
                    <a:pt x="8" y="735"/>
                  </a:moveTo>
                  <a:lnTo>
                    <a:pt x="0" y="735"/>
                  </a:lnTo>
                  <a:lnTo>
                    <a:pt x="127" y="0"/>
                  </a:lnTo>
                  <a:lnTo>
                    <a:pt x="133" y="2"/>
                  </a:lnTo>
                  <a:lnTo>
                    <a:pt x="8" y="735"/>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Freeform 499"/>
            <p:cNvSpPr>
              <a:spLocks/>
            </p:cNvSpPr>
            <p:nvPr userDrawn="1"/>
          </p:nvSpPr>
          <p:spPr bwMode="auto">
            <a:xfrm>
              <a:off x="3630" y="999"/>
              <a:ext cx="117" cy="342"/>
            </a:xfrm>
            <a:custGeom>
              <a:avLst/>
              <a:gdLst>
                <a:gd name="T0" fmla="*/ 108 w 117"/>
                <a:gd name="T1" fmla="*/ 342 h 342"/>
                <a:gd name="T2" fmla="*/ 0 w 117"/>
                <a:gd name="T3" fmla="*/ 3 h 342"/>
                <a:gd name="T4" fmla="*/ 9 w 117"/>
                <a:gd name="T5" fmla="*/ 0 h 342"/>
                <a:gd name="T6" fmla="*/ 117 w 117"/>
                <a:gd name="T7" fmla="*/ 338 h 342"/>
                <a:gd name="T8" fmla="*/ 108 w 117"/>
                <a:gd name="T9" fmla="*/ 342 h 342"/>
              </a:gdLst>
              <a:ahLst/>
              <a:cxnLst>
                <a:cxn ang="0">
                  <a:pos x="T0" y="T1"/>
                </a:cxn>
                <a:cxn ang="0">
                  <a:pos x="T2" y="T3"/>
                </a:cxn>
                <a:cxn ang="0">
                  <a:pos x="T4" y="T5"/>
                </a:cxn>
                <a:cxn ang="0">
                  <a:pos x="T6" y="T7"/>
                </a:cxn>
                <a:cxn ang="0">
                  <a:pos x="T8" y="T9"/>
                </a:cxn>
              </a:cxnLst>
              <a:rect l="0" t="0" r="r" b="b"/>
              <a:pathLst>
                <a:path w="117" h="342">
                  <a:moveTo>
                    <a:pt x="108" y="342"/>
                  </a:moveTo>
                  <a:lnTo>
                    <a:pt x="0" y="3"/>
                  </a:lnTo>
                  <a:lnTo>
                    <a:pt x="9" y="0"/>
                  </a:lnTo>
                  <a:lnTo>
                    <a:pt x="117" y="338"/>
                  </a:lnTo>
                  <a:lnTo>
                    <a:pt x="108" y="342"/>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Freeform 500"/>
            <p:cNvSpPr>
              <a:spLocks/>
            </p:cNvSpPr>
            <p:nvPr userDrawn="1"/>
          </p:nvSpPr>
          <p:spPr bwMode="auto">
            <a:xfrm>
              <a:off x="3752" y="2280"/>
              <a:ext cx="25" cy="217"/>
            </a:xfrm>
            <a:custGeom>
              <a:avLst/>
              <a:gdLst>
                <a:gd name="T0" fmla="*/ 8 w 25"/>
                <a:gd name="T1" fmla="*/ 217 h 217"/>
                <a:gd name="T2" fmla="*/ 0 w 25"/>
                <a:gd name="T3" fmla="*/ 217 h 217"/>
                <a:gd name="T4" fmla="*/ 18 w 25"/>
                <a:gd name="T5" fmla="*/ 0 h 217"/>
                <a:gd name="T6" fmla="*/ 25 w 25"/>
                <a:gd name="T7" fmla="*/ 0 h 217"/>
                <a:gd name="T8" fmla="*/ 8 w 25"/>
                <a:gd name="T9" fmla="*/ 217 h 217"/>
              </a:gdLst>
              <a:ahLst/>
              <a:cxnLst>
                <a:cxn ang="0">
                  <a:pos x="T0" y="T1"/>
                </a:cxn>
                <a:cxn ang="0">
                  <a:pos x="T2" y="T3"/>
                </a:cxn>
                <a:cxn ang="0">
                  <a:pos x="T4" y="T5"/>
                </a:cxn>
                <a:cxn ang="0">
                  <a:pos x="T6" y="T7"/>
                </a:cxn>
                <a:cxn ang="0">
                  <a:pos x="T8" y="T9"/>
                </a:cxn>
              </a:cxnLst>
              <a:rect l="0" t="0" r="r" b="b"/>
              <a:pathLst>
                <a:path w="25" h="217">
                  <a:moveTo>
                    <a:pt x="8" y="217"/>
                  </a:moveTo>
                  <a:lnTo>
                    <a:pt x="0" y="217"/>
                  </a:lnTo>
                  <a:lnTo>
                    <a:pt x="18" y="0"/>
                  </a:lnTo>
                  <a:lnTo>
                    <a:pt x="25" y="0"/>
                  </a:lnTo>
                  <a:lnTo>
                    <a:pt x="8" y="217"/>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Freeform 501"/>
            <p:cNvSpPr>
              <a:spLocks/>
            </p:cNvSpPr>
            <p:nvPr userDrawn="1"/>
          </p:nvSpPr>
          <p:spPr bwMode="auto">
            <a:xfrm>
              <a:off x="6248" y="429"/>
              <a:ext cx="442" cy="186"/>
            </a:xfrm>
            <a:custGeom>
              <a:avLst/>
              <a:gdLst>
                <a:gd name="T0" fmla="*/ 439 w 442"/>
                <a:gd name="T1" fmla="*/ 186 h 186"/>
                <a:gd name="T2" fmla="*/ 0 w 442"/>
                <a:gd name="T3" fmla="*/ 7 h 186"/>
                <a:gd name="T4" fmla="*/ 3 w 442"/>
                <a:gd name="T5" fmla="*/ 0 h 186"/>
                <a:gd name="T6" fmla="*/ 442 w 442"/>
                <a:gd name="T7" fmla="*/ 180 h 186"/>
                <a:gd name="T8" fmla="*/ 439 w 442"/>
                <a:gd name="T9" fmla="*/ 186 h 186"/>
              </a:gdLst>
              <a:ahLst/>
              <a:cxnLst>
                <a:cxn ang="0">
                  <a:pos x="T0" y="T1"/>
                </a:cxn>
                <a:cxn ang="0">
                  <a:pos x="T2" y="T3"/>
                </a:cxn>
                <a:cxn ang="0">
                  <a:pos x="T4" y="T5"/>
                </a:cxn>
                <a:cxn ang="0">
                  <a:pos x="T6" y="T7"/>
                </a:cxn>
                <a:cxn ang="0">
                  <a:pos x="T8" y="T9"/>
                </a:cxn>
              </a:cxnLst>
              <a:rect l="0" t="0" r="r" b="b"/>
              <a:pathLst>
                <a:path w="442" h="186">
                  <a:moveTo>
                    <a:pt x="439" y="186"/>
                  </a:moveTo>
                  <a:lnTo>
                    <a:pt x="0" y="7"/>
                  </a:lnTo>
                  <a:lnTo>
                    <a:pt x="3" y="0"/>
                  </a:lnTo>
                  <a:lnTo>
                    <a:pt x="442" y="180"/>
                  </a:lnTo>
                  <a:lnTo>
                    <a:pt x="439" y="186"/>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Freeform 502"/>
            <p:cNvSpPr>
              <a:spLocks/>
            </p:cNvSpPr>
            <p:nvPr userDrawn="1"/>
          </p:nvSpPr>
          <p:spPr bwMode="auto">
            <a:xfrm>
              <a:off x="6694" y="419"/>
              <a:ext cx="567" cy="203"/>
            </a:xfrm>
            <a:custGeom>
              <a:avLst/>
              <a:gdLst>
                <a:gd name="T0" fmla="*/ 3 w 567"/>
                <a:gd name="T1" fmla="*/ 203 h 203"/>
                <a:gd name="T2" fmla="*/ 0 w 567"/>
                <a:gd name="T3" fmla="*/ 196 h 203"/>
                <a:gd name="T4" fmla="*/ 564 w 567"/>
                <a:gd name="T5" fmla="*/ 0 h 203"/>
                <a:gd name="T6" fmla="*/ 567 w 567"/>
                <a:gd name="T7" fmla="*/ 7 h 203"/>
                <a:gd name="T8" fmla="*/ 3 w 567"/>
                <a:gd name="T9" fmla="*/ 203 h 203"/>
              </a:gdLst>
              <a:ahLst/>
              <a:cxnLst>
                <a:cxn ang="0">
                  <a:pos x="T0" y="T1"/>
                </a:cxn>
                <a:cxn ang="0">
                  <a:pos x="T2" y="T3"/>
                </a:cxn>
                <a:cxn ang="0">
                  <a:pos x="T4" y="T5"/>
                </a:cxn>
                <a:cxn ang="0">
                  <a:pos x="T6" y="T7"/>
                </a:cxn>
                <a:cxn ang="0">
                  <a:pos x="T8" y="T9"/>
                </a:cxn>
              </a:cxnLst>
              <a:rect l="0" t="0" r="r" b="b"/>
              <a:pathLst>
                <a:path w="567" h="203">
                  <a:moveTo>
                    <a:pt x="3" y="203"/>
                  </a:moveTo>
                  <a:lnTo>
                    <a:pt x="0" y="196"/>
                  </a:lnTo>
                  <a:lnTo>
                    <a:pt x="564" y="0"/>
                  </a:lnTo>
                  <a:lnTo>
                    <a:pt x="567" y="7"/>
                  </a:lnTo>
                  <a:lnTo>
                    <a:pt x="3" y="203"/>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Freeform 503"/>
            <p:cNvSpPr>
              <a:spLocks/>
            </p:cNvSpPr>
            <p:nvPr userDrawn="1"/>
          </p:nvSpPr>
          <p:spPr bwMode="auto">
            <a:xfrm>
              <a:off x="6619" y="582"/>
              <a:ext cx="117" cy="106"/>
            </a:xfrm>
            <a:custGeom>
              <a:avLst/>
              <a:gdLst>
                <a:gd name="T0" fmla="*/ 41 w 69"/>
                <a:gd name="T1" fmla="*/ 63 h 63"/>
                <a:gd name="T2" fmla="*/ 13 w 69"/>
                <a:gd name="T3" fmla="*/ 51 h 63"/>
                <a:gd name="T4" fmla="*/ 0 w 69"/>
                <a:gd name="T5" fmla="*/ 23 h 63"/>
                <a:gd name="T6" fmla="*/ 6 w 69"/>
                <a:gd name="T7" fmla="*/ 0 h 63"/>
                <a:gd name="T8" fmla="*/ 8 w 69"/>
                <a:gd name="T9" fmla="*/ 2 h 63"/>
                <a:gd name="T10" fmla="*/ 3 w 69"/>
                <a:gd name="T11" fmla="*/ 22 h 63"/>
                <a:gd name="T12" fmla="*/ 15 w 69"/>
                <a:gd name="T13" fmla="*/ 49 h 63"/>
                <a:gd name="T14" fmla="*/ 42 w 69"/>
                <a:gd name="T15" fmla="*/ 60 h 63"/>
                <a:gd name="T16" fmla="*/ 67 w 69"/>
                <a:gd name="T17" fmla="*/ 50 h 63"/>
                <a:gd name="T18" fmla="*/ 69 w 69"/>
                <a:gd name="T19" fmla="*/ 52 h 63"/>
                <a:gd name="T20" fmla="*/ 43 w 69"/>
                <a:gd name="T21" fmla="*/ 63 h 63"/>
                <a:gd name="T22" fmla="*/ 41 w 69"/>
                <a:gd name="T23"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63">
                  <a:moveTo>
                    <a:pt x="41" y="63"/>
                  </a:moveTo>
                  <a:cubicBezTo>
                    <a:pt x="31" y="63"/>
                    <a:pt x="21" y="59"/>
                    <a:pt x="13" y="51"/>
                  </a:cubicBezTo>
                  <a:cubicBezTo>
                    <a:pt x="5" y="44"/>
                    <a:pt x="0" y="34"/>
                    <a:pt x="0" y="23"/>
                  </a:cubicBezTo>
                  <a:cubicBezTo>
                    <a:pt x="0" y="15"/>
                    <a:pt x="2" y="7"/>
                    <a:pt x="6" y="0"/>
                  </a:cubicBezTo>
                  <a:cubicBezTo>
                    <a:pt x="8" y="2"/>
                    <a:pt x="8" y="2"/>
                    <a:pt x="8" y="2"/>
                  </a:cubicBezTo>
                  <a:cubicBezTo>
                    <a:pt x="5" y="8"/>
                    <a:pt x="3" y="15"/>
                    <a:pt x="3" y="22"/>
                  </a:cubicBezTo>
                  <a:cubicBezTo>
                    <a:pt x="3" y="33"/>
                    <a:pt x="8" y="42"/>
                    <a:pt x="15" y="49"/>
                  </a:cubicBezTo>
                  <a:cubicBezTo>
                    <a:pt x="22" y="56"/>
                    <a:pt x="32" y="60"/>
                    <a:pt x="42" y="60"/>
                  </a:cubicBezTo>
                  <a:cubicBezTo>
                    <a:pt x="51" y="59"/>
                    <a:pt x="60" y="56"/>
                    <a:pt x="67" y="50"/>
                  </a:cubicBezTo>
                  <a:cubicBezTo>
                    <a:pt x="69" y="52"/>
                    <a:pt x="69" y="52"/>
                    <a:pt x="69" y="52"/>
                  </a:cubicBezTo>
                  <a:cubicBezTo>
                    <a:pt x="61" y="59"/>
                    <a:pt x="52" y="62"/>
                    <a:pt x="43" y="63"/>
                  </a:cubicBezTo>
                  <a:cubicBezTo>
                    <a:pt x="42" y="63"/>
                    <a:pt x="42" y="63"/>
                    <a:pt x="41" y="63"/>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Freeform 504"/>
            <p:cNvSpPr>
              <a:spLocks/>
            </p:cNvSpPr>
            <p:nvPr userDrawn="1"/>
          </p:nvSpPr>
          <p:spPr bwMode="auto">
            <a:xfrm>
              <a:off x="6648" y="548"/>
              <a:ext cx="100" cy="34"/>
            </a:xfrm>
            <a:custGeom>
              <a:avLst/>
              <a:gdLst>
                <a:gd name="T0" fmla="*/ 56 w 59"/>
                <a:gd name="T1" fmla="*/ 20 h 20"/>
                <a:gd name="T2" fmla="*/ 23 w 59"/>
                <a:gd name="T3" fmla="*/ 3 h 20"/>
                <a:gd name="T4" fmla="*/ 2 w 59"/>
                <a:gd name="T5" fmla="*/ 10 h 20"/>
                <a:gd name="T6" fmla="*/ 0 w 59"/>
                <a:gd name="T7" fmla="*/ 8 h 20"/>
                <a:gd name="T8" fmla="*/ 23 w 59"/>
                <a:gd name="T9" fmla="*/ 0 h 20"/>
                <a:gd name="T10" fmla="*/ 59 w 59"/>
                <a:gd name="T11" fmla="*/ 19 h 20"/>
                <a:gd name="T12" fmla="*/ 56 w 59"/>
                <a:gd name="T13" fmla="*/ 20 h 20"/>
              </a:gdLst>
              <a:ahLst/>
              <a:cxnLst>
                <a:cxn ang="0">
                  <a:pos x="T0" y="T1"/>
                </a:cxn>
                <a:cxn ang="0">
                  <a:pos x="T2" y="T3"/>
                </a:cxn>
                <a:cxn ang="0">
                  <a:pos x="T4" y="T5"/>
                </a:cxn>
                <a:cxn ang="0">
                  <a:pos x="T6" y="T7"/>
                </a:cxn>
                <a:cxn ang="0">
                  <a:pos x="T8" y="T9"/>
                </a:cxn>
                <a:cxn ang="0">
                  <a:pos x="T10" y="T11"/>
                </a:cxn>
                <a:cxn ang="0">
                  <a:pos x="T12" y="T13"/>
                </a:cxn>
              </a:cxnLst>
              <a:rect l="0" t="0" r="r" b="b"/>
              <a:pathLst>
                <a:path w="59" h="20">
                  <a:moveTo>
                    <a:pt x="56" y="20"/>
                  </a:moveTo>
                  <a:cubicBezTo>
                    <a:pt x="49" y="9"/>
                    <a:pt x="37" y="3"/>
                    <a:pt x="23" y="3"/>
                  </a:cubicBezTo>
                  <a:cubicBezTo>
                    <a:pt x="16" y="3"/>
                    <a:pt x="8" y="6"/>
                    <a:pt x="2" y="10"/>
                  </a:cubicBezTo>
                  <a:cubicBezTo>
                    <a:pt x="0" y="8"/>
                    <a:pt x="0" y="8"/>
                    <a:pt x="0" y="8"/>
                  </a:cubicBezTo>
                  <a:cubicBezTo>
                    <a:pt x="7" y="3"/>
                    <a:pt x="15" y="0"/>
                    <a:pt x="23" y="0"/>
                  </a:cubicBezTo>
                  <a:cubicBezTo>
                    <a:pt x="38" y="0"/>
                    <a:pt x="51" y="7"/>
                    <a:pt x="59" y="19"/>
                  </a:cubicBezTo>
                  <a:lnTo>
                    <a:pt x="56" y="20"/>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Freeform 505"/>
            <p:cNvSpPr>
              <a:spLocks/>
            </p:cNvSpPr>
            <p:nvPr userDrawn="1"/>
          </p:nvSpPr>
          <p:spPr bwMode="auto">
            <a:xfrm>
              <a:off x="6599" y="522"/>
              <a:ext cx="103" cy="73"/>
            </a:xfrm>
            <a:custGeom>
              <a:avLst/>
              <a:gdLst>
                <a:gd name="T0" fmla="*/ 4 w 61"/>
                <a:gd name="T1" fmla="*/ 43 h 43"/>
                <a:gd name="T2" fmla="*/ 0 w 61"/>
                <a:gd name="T3" fmla="*/ 42 h 43"/>
                <a:gd name="T4" fmla="*/ 52 w 61"/>
                <a:gd name="T5" fmla="*/ 0 h 43"/>
                <a:gd name="T6" fmla="*/ 61 w 61"/>
                <a:gd name="T7" fmla="*/ 1 h 43"/>
                <a:gd name="T8" fmla="*/ 60 w 61"/>
                <a:gd name="T9" fmla="*/ 6 h 43"/>
                <a:gd name="T10" fmla="*/ 52 w 61"/>
                <a:gd name="T11" fmla="*/ 5 h 43"/>
                <a:gd name="T12" fmla="*/ 4 w 61"/>
                <a:gd name="T13" fmla="*/ 43 h 43"/>
              </a:gdLst>
              <a:ahLst/>
              <a:cxnLst>
                <a:cxn ang="0">
                  <a:pos x="T0" y="T1"/>
                </a:cxn>
                <a:cxn ang="0">
                  <a:pos x="T2" y="T3"/>
                </a:cxn>
                <a:cxn ang="0">
                  <a:pos x="T4" y="T5"/>
                </a:cxn>
                <a:cxn ang="0">
                  <a:pos x="T6" y="T7"/>
                </a:cxn>
                <a:cxn ang="0">
                  <a:pos x="T8" y="T9"/>
                </a:cxn>
                <a:cxn ang="0">
                  <a:pos x="T10" y="T11"/>
                </a:cxn>
                <a:cxn ang="0">
                  <a:pos x="T12" y="T13"/>
                </a:cxn>
              </a:cxnLst>
              <a:rect l="0" t="0" r="r" b="b"/>
              <a:pathLst>
                <a:path w="61" h="43">
                  <a:moveTo>
                    <a:pt x="4" y="43"/>
                  </a:moveTo>
                  <a:cubicBezTo>
                    <a:pt x="0" y="42"/>
                    <a:pt x="0" y="42"/>
                    <a:pt x="0" y="42"/>
                  </a:cubicBezTo>
                  <a:cubicBezTo>
                    <a:pt x="6" y="18"/>
                    <a:pt x="28" y="1"/>
                    <a:pt x="52" y="0"/>
                  </a:cubicBezTo>
                  <a:cubicBezTo>
                    <a:pt x="55" y="0"/>
                    <a:pt x="58" y="1"/>
                    <a:pt x="61" y="1"/>
                  </a:cubicBezTo>
                  <a:cubicBezTo>
                    <a:pt x="60" y="6"/>
                    <a:pt x="60" y="6"/>
                    <a:pt x="60" y="6"/>
                  </a:cubicBezTo>
                  <a:cubicBezTo>
                    <a:pt x="57" y="5"/>
                    <a:pt x="55" y="5"/>
                    <a:pt x="52" y="5"/>
                  </a:cubicBezTo>
                  <a:cubicBezTo>
                    <a:pt x="30" y="6"/>
                    <a:pt x="10" y="22"/>
                    <a:pt x="4" y="43"/>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Freeform 506"/>
            <p:cNvSpPr>
              <a:spLocks/>
            </p:cNvSpPr>
            <p:nvPr userDrawn="1"/>
          </p:nvSpPr>
          <p:spPr bwMode="auto">
            <a:xfrm>
              <a:off x="6655" y="538"/>
              <a:ext cx="130" cy="174"/>
            </a:xfrm>
            <a:custGeom>
              <a:avLst/>
              <a:gdLst>
                <a:gd name="T0" fmla="*/ 21 w 77"/>
                <a:gd name="T1" fmla="*/ 103 h 103"/>
                <a:gd name="T2" fmla="*/ 0 w 77"/>
                <a:gd name="T3" fmla="*/ 100 h 103"/>
                <a:gd name="T4" fmla="*/ 2 w 77"/>
                <a:gd name="T5" fmla="*/ 95 h 103"/>
                <a:gd name="T6" fmla="*/ 22 w 77"/>
                <a:gd name="T7" fmla="*/ 98 h 103"/>
                <a:gd name="T8" fmla="*/ 58 w 77"/>
                <a:gd name="T9" fmla="*/ 82 h 103"/>
                <a:gd name="T10" fmla="*/ 72 w 77"/>
                <a:gd name="T11" fmla="*/ 46 h 103"/>
                <a:gd name="T12" fmla="*/ 47 w 77"/>
                <a:gd name="T13" fmla="*/ 4 h 103"/>
                <a:gd name="T14" fmla="*/ 50 w 77"/>
                <a:gd name="T15" fmla="*/ 0 h 103"/>
                <a:gd name="T16" fmla="*/ 77 w 77"/>
                <a:gd name="T17" fmla="*/ 46 h 103"/>
                <a:gd name="T18" fmla="*/ 22 w 77"/>
                <a:gd name="T19" fmla="*/ 103 h 103"/>
                <a:gd name="T20" fmla="*/ 21 w 77"/>
                <a:gd name="T21" fmla="*/ 10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 h="103">
                  <a:moveTo>
                    <a:pt x="21" y="103"/>
                  </a:moveTo>
                  <a:cubicBezTo>
                    <a:pt x="14" y="103"/>
                    <a:pt x="7" y="102"/>
                    <a:pt x="0" y="100"/>
                  </a:cubicBezTo>
                  <a:cubicBezTo>
                    <a:pt x="2" y="95"/>
                    <a:pt x="2" y="95"/>
                    <a:pt x="2" y="95"/>
                  </a:cubicBezTo>
                  <a:cubicBezTo>
                    <a:pt x="9" y="98"/>
                    <a:pt x="15" y="99"/>
                    <a:pt x="22" y="98"/>
                  </a:cubicBezTo>
                  <a:cubicBezTo>
                    <a:pt x="36" y="98"/>
                    <a:pt x="48" y="92"/>
                    <a:pt x="58" y="82"/>
                  </a:cubicBezTo>
                  <a:cubicBezTo>
                    <a:pt x="67" y="73"/>
                    <a:pt x="72" y="60"/>
                    <a:pt x="72" y="46"/>
                  </a:cubicBezTo>
                  <a:cubicBezTo>
                    <a:pt x="71" y="29"/>
                    <a:pt x="62" y="13"/>
                    <a:pt x="47" y="4"/>
                  </a:cubicBezTo>
                  <a:cubicBezTo>
                    <a:pt x="50" y="0"/>
                    <a:pt x="50" y="0"/>
                    <a:pt x="50" y="0"/>
                  </a:cubicBezTo>
                  <a:cubicBezTo>
                    <a:pt x="66" y="10"/>
                    <a:pt x="76" y="27"/>
                    <a:pt x="77" y="46"/>
                  </a:cubicBezTo>
                  <a:cubicBezTo>
                    <a:pt x="77" y="77"/>
                    <a:pt x="53" y="102"/>
                    <a:pt x="22" y="103"/>
                  </a:cubicBezTo>
                  <a:cubicBezTo>
                    <a:pt x="22" y="103"/>
                    <a:pt x="21" y="103"/>
                    <a:pt x="21" y="103"/>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Freeform 507"/>
            <p:cNvSpPr>
              <a:spLocks noEditPoints="1"/>
            </p:cNvSpPr>
            <p:nvPr userDrawn="1"/>
          </p:nvSpPr>
          <p:spPr bwMode="auto">
            <a:xfrm>
              <a:off x="-136" y="188"/>
              <a:ext cx="149" cy="155"/>
            </a:xfrm>
            <a:custGeom>
              <a:avLst/>
              <a:gdLst>
                <a:gd name="T0" fmla="*/ 88 w 88"/>
                <a:gd name="T1" fmla="*/ 83 h 92"/>
                <a:gd name="T2" fmla="*/ 62 w 88"/>
                <a:gd name="T3" fmla="*/ 27 h 92"/>
                <a:gd name="T4" fmla="*/ 62 w 88"/>
                <a:gd name="T5" fmla="*/ 4 h 92"/>
                <a:gd name="T6" fmla="*/ 64 w 88"/>
                <a:gd name="T7" fmla="*/ 4 h 92"/>
                <a:gd name="T8" fmla="*/ 64 w 88"/>
                <a:gd name="T9" fmla="*/ 0 h 92"/>
                <a:gd name="T10" fmla="*/ 24 w 88"/>
                <a:gd name="T11" fmla="*/ 0 h 92"/>
                <a:gd name="T12" fmla="*/ 24 w 88"/>
                <a:gd name="T13" fmla="*/ 4 h 92"/>
                <a:gd name="T14" fmla="*/ 26 w 88"/>
                <a:gd name="T15" fmla="*/ 4 h 92"/>
                <a:gd name="T16" fmla="*/ 26 w 88"/>
                <a:gd name="T17" fmla="*/ 27 h 92"/>
                <a:gd name="T18" fmla="*/ 0 w 88"/>
                <a:gd name="T19" fmla="*/ 83 h 92"/>
                <a:gd name="T20" fmla="*/ 1 w 88"/>
                <a:gd name="T21" fmla="*/ 89 h 92"/>
                <a:gd name="T22" fmla="*/ 7 w 88"/>
                <a:gd name="T23" fmla="*/ 92 h 92"/>
                <a:gd name="T24" fmla="*/ 81 w 88"/>
                <a:gd name="T25" fmla="*/ 92 h 92"/>
                <a:gd name="T26" fmla="*/ 87 w 88"/>
                <a:gd name="T27" fmla="*/ 89 h 92"/>
                <a:gd name="T28" fmla="*/ 88 w 88"/>
                <a:gd name="T29" fmla="*/ 83 h 92"/>
                <a:gd name="T30" fmla="*/ 55 w 88"/>
                <a:gd name="T31" fmla="*/ 78 h 92"/>
                <a:gd name="T32" fmla="*/ 51 w 88"/>
                <a:gd name="T33" fmla="*/ 74 h 92"/>
                <a:gd name="T34" fmla="*/ 55 w 88"/>
                <a:gd name="T35" fmla="*/ 70 h 92"/>
                <a:gd name="T36" fmla="*/ 59 w 88"/>
                <a:gd name="T37" fmla="*/ 74 h 92"/>
                <a:gd name="T38" fmla="*/ 55 w 88"/>
                <a:gd name="T39" fmla="*/ 78 h 92"/>
                <a:gd name="T40" fmla="*/ 50 w 88"/>
                <a:gd name="T41" fmla="*/ 61 h 92"/>
                <a:gd name="T42" fmla="*/ 40 w 88"/>
                <a:gd name="T43" fmla="*/ 72 h 92"/>
                <a:gd name="T44" fmla="*/ 29 w 88"/>
                <a:gd name="T45" fmla="*/ 61 h 92"/>
                <a:gd name="T46" fmla="*/ 15 w 88"/>
                <a:gd name="T47" fmla="*/ 61 h 92"/>
                <a:gd name="T48" fmla="*/ 30 w 88"/>
                <a:gd name="T49" fmla="*/ 28 h 92"/>
                <a:gd name="T50" fmla="*/ 30 w 88"/>
                <a:gd name="T51" fmla="*/ 4 h 92"/>
                <a:gd name="T52" fmla="*/ 58 w 88"/>
                <a:gd name="T53" fmla="*/ 4 h 92"/>
                <a:gd name="T54" fmla="*/ 58 w 88"/>
                <a:gd name="T55" fmla="*/ 27 h 92"/>
                <a:gd name="T56" fmla="*/ 43 w 88"/>
                <a:gd name="T57" fmla="*/ 27 h 92"/>
                <a:gd name="T58" fmla="*/ 43 w 88"/>
                <a:gd name="T59" fmla="*/ 31 h 92"/>
                <a:gd name="T60" fmla="*/ 59 w 88"/>
                <a:gd name="T61" fmla="*/ 31 h 92"/>
                <a:gd name="T62" fmla="*/ 61 w 88"/>
                <a:gd name="T63" fmla="*/ 36 h 92"/>
                <a:gd name="T64" fmla="*/ 46 w 88"/>
                <a:gd name="T65" fmla="*/ 36 h 92"/>
                <a:gd name="T66" fmla="*/ 46 w 88"/>
                <a:gd name="T67" fmla="*/ 40 h 92"/>
                <a:gd name="T68" fmla="*/ 63 w 88"/>
                <a:gd name="T69" fmla="*/ 40 h 92"/>
                <a:gd name="T70" fmla="*/ 63 w 88"/>
                <a:gd name="T71" fmla="*/ 39 h 92"/>
                <a:gd name="T72" fmla="*/ 65 w 88"/>
                <a:gd name="T73" fmla="*/ 44 h 92"/>
                <a:gd name="T74" fmla="*/ 50 w 88"/>
                <a:gd name="T75" fmla="*/ 44 h 92"/>
                <a:gd name="T76" fmla="*/ 50 w 88"/>
                <a:gd name="T77" fmla="*/ 48 h 92"/>
                <a:gd name="T78" fmla="*/ 67 w 88"/>
                <a:gd name="T79" fmla="*/ 48 h 92"/>
                <a:gd name="T80" fmla="*/ 67 w 88"/>
                <a:gd name="T81" fmla="*/ 48 h 92"/>
                <a:gd name="T82" fmla="*/ 73 w 88"/>
                <a:gd name="T83" fmla="*/ 61 h 92"/>
                <a:gd name="T84" fmla="*/ 50 w 88"/>
                <a:gd name="T85" fmla="*/ 61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8" h="92">
                  <a:moveTo>
                    <a:pt x="88" y="83"/>
                  </a:moveTo>
                  <a:cubicBezTo>
                    <a:pt x="62" y="27"/>
                    <a:pt x="62" y="27"/>
                    <a:pt x="62" y="27"/>
                  </a:cubicBezTo>
                  <a:cubicBezTo>
                    <a:pt x="62" y="25"/>
                    <a:pt x="62" y="13"/>
                    <a:pt x="62" y="4"/>
                  </a:cubicBezTo>
                  <a:cubicBezTo>
                    <a:pt x="64" y="4"/>
                    <a:pt x="64" y="4"/>
                    <a:pt x="64" y="4"/>
                  </a:cubicBezTo>
                  <a:cubicBezTo>
                    <a:pt x="64" y="0"/>
                    <a:pt x="64" y="0"/>
                    <a:pt x="64" y="0"/>
                  </a:cubicBezTo>
                  <a:cubicBezTo>
                    <a:pt x="24" y="0"/>
                    <a:pt x="24" y="0"/>
                    <a:pt x="24" y="0"/>
                  </a:cubicBezTo>
                  <a:cubicBezTo>
                    <a:pt x="24" y="4"/>
                    <a:pt x="24" y="4"/>
                    <a:pt x="24" y="4"/>
                  </a:cubicBezTo>
                  <a:cubicBezTo>
                    <a:pt x="26" y="4"/>
                    <a:pt x="26" y="4"/>
                    <a:pt x="26" y="4"/>
                  </a:cubicBezTo>
                  <a:cubicBezTo>
                    <a:pt x="26" y="27"/>
                    <a:pt x="26" y="27"/>
                    <a:pt x="26" y="27"/>
                  </a:cubicBezTo>
                  <a:cubicBezTo>
                    <a:pt x="0" y="83"/>
                    <a:pt x="0" y="83"/>
                    <a:pt x="0" y="83"/>
                  </a:cubicBezTo>
                  <a:cubicBezTo>
                    <a:pt x="0" y="85"/>
                    <a:pt x="0" y="87"/>
                    <a:pt x="1" y="89"/>
                  </a:cubicBezTo>
                  <a:cubicBezTo>
                    <a:pt x="3" y="91"/>
                    <a:pt x="5" y="92"/>
                    <a:pt x="7" y="92"/>
                  </a:cubicBezTo>
                  <a:cubicBezTo>
                    <a:pt x="81" y="92"/>
                    <a:pt x="81" y="92"/>
                    <a:pt x="81" y="92"/>
                  </a:cubicBezTo>
                  <a:cubicBezTo>
                    <a:pt x="83" y="92"/>
                    <a:pt x="85" y="91"/>
                    <a:pt x="87" y="89"/>
                  </a:cubicBezTo>
                  <a:cubicBezTo>
                    <a:pt x="88" y="87"/>
                    <a:pt x="88" y="85"/>
                    <a:pt x="88" y="83"/>
                  </a:cubicBezTo>
                  <a:close/>
                  <a:moveTo>
                    <a:pt x="55" y="78"/>
                  </a:moveTo>
                  <a:cubicBezTo>
                    <a:pt x="53" y="78"/>
                    <a:pt x="51" y="77"/>
                    <a:pt x="51" y="74"/>
                  </a:cubicBezTo>
                  <a:cubicBezTo>
                    <a:pt x="51" y="72"/>
                    <a:pt x="53" y="70"/>
                    <a:pt x="55" y="70"/>
                  </a:cubicBezTo>
                  <a:cubicBezTo>
                    <a:pt x="57" y="70"/>
                    <a:pt x="59" y="72"/>
                    <a:pt x="59" y="74"/>
                  </a:cubicBezTo>
                  <a:cubicBezTo>
                    <a:pt x="59" y="77"/>
                    <a:pt x="57" y="78"/>
                    <a:pt x="55" y="78"/>
                  </a:cubicBezTo>
                  <a:close/>
                  <a:moveTo>
                    <a:pt x="50" y="61"/>
                  </a:moveTo>
                  <a:cubicBezTo>
                    <a:pt x="50" y="67"/>
                    <a:pt x="46" y="72"/>
                    <a:pt x="40" y="72"/>
                  </a:cubicBezTo>
                  <a:cubicBezTo>
                    <a:pt x="34" y="72"/>
                    <a:pt x="29" y="67"/>
                    <a:pt x="29" y="61"/>
                  </a:cubicBezTo>
                  <a:cubicBezTo>
                    <a:pt x="15" y="61"/>
                    <a:pt x="15" y="61"/>
                    <a:pt x="15" y="61"/>
                  </a:cubicBezTo>
                  <a:cubicBezTo>
                    <a:pt x="30" y="28"/>
                    <a:pt x="30" y="28"/>
                    <a:pt x="30" y="28"/>
                  </a:cubicBezTo>
                  <a:cubicBezTo>
                    <a:pt x="30" y="4"/>
                    <a:pt x="30" y="4"/>
                    <a:pt x="30" y="4"/>
                  </a:cubicBezTo>
                  <a:cubicBezTo>
                    <a:pt x="58" y="4"/>
                    <a:pt x="58" y="4"/>
                    <a:pt x="58" y="4"/>
                  </a:cubicBezTo>
                  <a:cubicBezTo>
                    <a:pt x="57" y="19"/>
                    <a:pt x="58" y="25"/>
                    <a:pt x="58" y="27"/>
                  </a:cubicBezTo>
                  <a:cubicBezTo>
                    <a:pt x="43" y="27"/>
                    <a:pt x="43" y="27"/>
                    <a:pt x="43" y="27"/>
                  </a:cubicBezTo>
                  <a:cubicBezTo>
                    <a:pt x="43" y="31"/>
                    <a:pt x="43" y="31"/>
                    <a:pt x="43" y="31"/>
                  </a:cubicBezTo>
                  <a:cubicBezTo>
                    <a:pt x="59" y="31"/>
                    <a:pt x="59" y="31"/>
                    <a:pt x="59" y="31"/>
                  </a:cubicBezTo>
                  <a:cubicBezTo>
                    <a:pt x="61" y="36"/>
                    <a:pt x="61" y="36"/>
                    <a:pt x="61" y="36"/>
                  </a:cubicBezTo>
                  <a:cubicBezTo>
                    <a:pt x="46" y="36"/>
                    <a:pt x="46" y="36"/>
                    <a:pt x="46" y="36"/>
                  </a:cubicBezTo>
                  <a:cubicBezTo>
                    <a:pt x="46" y="40"/>
                    <a:pt x="46" y="40"/>
                    <a:pt x="46" y="40"/>
                  </a:cubicBezTo>
                  <a:cubicBezTo>
                    <a:pt x="63" y="40"/>
                    <a:pt x="63" y="40"/>
                    <a:pt x="63" y="40"/>
                  </a:cubicBezTo>
                  <a:cubicBezTo>
                    <a:pt x="63" y="39"/>
                    <a:pt x="63" y="39"/>
                    <a:pt x="63" y="39"/>
                  </a:cubicBezTo>
                  <a:cubicBezTo>
                    <a:pt x="65" y="44"/>
                    <a:pt x="65" y="44"/>
                    <a:pt x="65" y="44"/>
                  </a:cubicBezTo>
                  <a:cubicBezTo>
                    <a:pt x="50" y="44"/>
                    <a:pt x="50" y="44"/>
                    <a:pt x="50" y="44"/>
                  </a:cubicBezTo>
                  <a:cubicBezTo>
                    <a:pt x="50" y="48"/>
                    <a:pt x="50" y="48"/>
                    <a:pt x="50" y="48"/>
                  </a:cubicBezTo>
                  <a:cubicBezTo>
                    <a:pt x="67" y="48"/>
                    <a:pt x="67" y="48"/>
                    <a:pt x="67" y="48"/>
                  </a:cubicBezTo>
                  <a:cubicBezTo>
                    <a:pt x="67" y="48"/>
                    <a:pt x="67" y="48"/>
                    <a:pt x="67" y="48"/>
                  </a:cubicBezTo>
                  <a:cubicBezTo>
                    <a:pt x="73" y="61"/>
                    <a:pt x="73" y="61"/>
                    <a:pt x="73" y="61"/>
                  </a:cubicBezTo>
                  <a:lnTo>
                    <a:pt x="50" y="61"/>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Oval 508"/>
            <p:cNvSpPr>
              <a:spLocks noChangeArrowheads="1"/>
            </p:cNvSpPr>
            <p:nvPr userDrawn="1"/>
          </p:nvSpPr>
          <p:spPr bwMode="auto">
            <a:xfrm>
              <a:off x="-85" y="267"/>
              <a:ext cx="15" cy="15"/>
            </a:xfrm>
            <a:prstGeom prst="ellipse">
              <a:avLst/>
            </a:pr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 name="Freeform 509"/>
            <p:cNvSpPr>
              <a:spLocks/>
            </p:cNvSpPr>
            <p:nvPr userDrawn="1"/>
          </p:nvSpPr>
          <p:spPr bwMode="auto">
            <a:xfrm>
              <a:off x="5108" y="2302"/>
              <a:ext cx="100" cy="102"/>
            </a:xfrm>
            <a:custGeom>
              <a:avLst/>
              <a:gdLst>
                <a:gd name="T0" fmla="*/ 10 w 59"/>
                <a:gd name="T1" fmla="*/ 48 h 60"/>
                <a:gd name="T2" fmla="*/ 11 w 59"/>
                <a:gd name="T3" fmla="*/ 10 h 60"/>
                <a:gd name="T4" fmla="*/ 49 w 59"/>
                <a:gd name="T5" fmla="*/ 12 h 60"/>
                <a:gd name="T6" fmla="*/ 48 w 59"/>
                <a:gd name="T7" fmla="*/ 50 h 60"/>
                <a:gd name="T8" fmla="*/ 10 w 59"/>
                <a:gd name="T9" fmla="*/ 48 h 60"/>
              </a:gdLst>
              <a:ahLst/>
              <a:cxnLst>
                <a:cxn ang="0">
                  <a:pos x="T0" y="T1"/>
                </a:cxn>
                <a:cxn ang="0">
                  <a:pos x="T2" y="T3"/>
                </a:cxn>
                <a:cxn ang="0">
                  <a:pos x="T4" y="T5"/>
                </a:cxn>
                <a:cxn ang="0">
                  <a:pos x="T6" y="T7"/>
                </a:cxn>
                <a:cxn ang="0">
                  <a:pos x="T8" y="T9"/>
                </a:cxn>
              </a:cxnLst>
              <a:rect l="0" t="0" r="r" b="b"/>
              <a:pathLst>
                <a:path w="59" h="60">
                  <a:moveTo>
                    <a:pt x="10" y="48"/>
                  </a:moveTo>
                  <a:cubicBezTo>
                    <a:pt x="0" y="37"/>
                    <a:pt x="0" y="21"/>
                    <a:pt x="11" y="10"/>
                  </a:cubicBezTo>
                  <a:cubicBezTo>
                    <a:pt x="22" y="0"/>
                    <a:pt x="39" y="1"/>
                    <a:pt x="49" y="12"/>
                  </a:cubicBezTo>
                  <a:cubicBezTo>
                    <a:pt x="59" y="23"/>
                    <a:pt x="58" y="39"/>
                    <a:pt x="48" y="50"/>
                  </a:cubicBezTo>
                  <a:cubicBezTo>
                    <a:pt x="37" y="60"/>
                    <a:pt x="20" y="59"/>
                    <a:pt x="10" y="48"/>
                  </a:cubicBezTo>
                  <a:close/>
                </a:path>
              </a:pathLst>
            </a:custGeom>
            <a:solidFill>
              <a:srgbClr val="00A1D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Freeform 510"/>
            <p:cNvSpPr>
              <a:spLocks/>
            </p:cNvSpPr>
            <p:nvPr userDrawn="1"/>
          </p:nvSpPr>
          <p:spPr bwMode="auto">
            <a:xfrm>
              <a:off x="7298" y="2542"/>
              <a:ext cx="102" cy="102"/>
            </a:xfrm>
            <a:custGeom>
              <a:avLst/>
              <a:gdLst>
                <a:gd name="T0" fmla="*/ 56 w 60"/>
                <a:gd name="T1" fmla="*/ 38 h 60"/>
                <a:gd name="T2" fmla="*/ 22 w 60"/>
                <a:gd name="T3" fmla="*/ 55 h 60"/>
                <a:gd name="T4" fmla="*/ 4 w 60"/>
                <a:gd name="T5" fmla="*/ 22 h 60"/>
                <a:gd name="T6" fmla="*/ 38 w 60"/>
                <a:gd name="T7" fmla="*/ 4 h 60"/>
                <a:gd name="T8" fmla="*/ 56 w 60"/>
                <a:gd name="T9" fmla="*/ 38 h 60"/>
              </a:gdLst>
              <a:ahLst/>
              <a:cxnLst>
                <a:cxn ang="0">
                  <a:pos x="T0" y="T1"/>
                </a:cxn>
                <a:cxn ang="0">
                  <a:pos x="T2" y="T3"/>
                </a:cxn>
                <a:cxn ang="0">
                  <a:pos x="T4" y="T5"/>
                </a:cxn>
                <a:cxn ang="0">
                  <a:pos x="T6" y="T7"/>
                </a:cxn>
                <a:cxn ang="0">
                  <a:pos x="T8" y="T9"/>
                </a:cxn>
              </a:cxnLst>
              <a:rect l="0" t="0" r="r" b="b"/>
              <a:pathLst>
                <a:path w="60" h="60">
                  <a:moveTo>
                    <a:pt x="56" y="38"/>
                  </a:moveTo>
                  <a:cubicBezTo>
                    <a:pt x="51" y="52"/>
                    <a:pt x="36" y="60"/>
                    <a:pt x="22" y="55"/>
                  </a:cubicBezTo>
                  <a:cubicBezTo>
                    <a:pt x="8" y="51"/>
                    <a:pt x="0" y="36"/>
                    <a:pt x="4" y="22"/>
                  </a:cubicBezTo>
                  <a:cubicBezTo>
                    <a:pt x="9" y="8"/>
                    <a:pt x="24" y="0"/>
                    <a:pt x="38" y="4"/>
                  </a:cubicBezTo>
                  <a:cubicBezTo>
                    <a:pt x="52" y="9"/>
                    <a:pt x="60" y="24"/>
                    <a:pt x="56" y="38"/>
                  </a:cubicBezTo>
                  <a:close/>
                </a:path>
              </a:pathLst>
            </a:custGeom>
            <a:solidFill>
              <a:srgbClr val="00A1D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 name="Freeform 511"/>
            <p:cNvSpPr>
              <a:spLocks/>
            </p:cNvSpPr>
            <p:nvPr userDrawn="1"/>
          </p:nvSpPr>
          <p:spPr bwMode="auto">
            <a:xfrm>
              <a:off x="7466" y="1136"/>
              <a:ext cx="103" cy="105"/>
            </a:xfrm>
            <a:custGeom>
              <a:avLst/>
              <a:gdLst>
                <a:gd name="T0" fmla="*/ 54 w 61"/>
                <a:gd name="T1" fmla="*/ 44 h 62"/>
                <a:gd name="T2" fmla="*/ 17 w 61"/>
                <a:gd name="T3" fmla="*/ 54 h 62"/>
                <a:gd name="T4" fmla="*/ 7 w 61"/>
                <a:gd name="T5" fmla="*/ 18 h 62"/>
                <a:gd name="T6" fmla="*/ 43 w 61"/>
                <a:gd name="T7" fmla="*/ 8 h 62"/>
                <a:gd name="T8" fmla="*/ 54 w 61"/>
                <a:gd name="T9" fmla="*/ 44 h 62"/>
              </a:gdLst>
              <a:ahLst/>
              <a:cxnLst>
                <a:cxn ang="0">
                  <a:pos x="T0" y="T1"/>
                </a:cxn>
                <a:cxn ang="0">
                  <a:pos x="T2" y="T3"/>
                </a:cxn>
                <a:cxn ang="0">
                  <a:pos x="T4" y="T5"/>
                </a:cxn>
                <a:cxn ang="0">
                  <a:pos x="T6" y="T7"/>
                </a:cxn>
                <a:cxn ang="0">
                  <a:pos x="T8" y="T9"/>
                </a:cxn>
              </a:cxnLst>
              <a:rect l="0" t="0" r="r" b="b"/>
              <a:pathLst>
                <a:path w="61" h="62">
                  <a:moveTo>
                    <a:pt x="54" y="44"/>
                  </a:moveTo>
                  <a:cubicBezTo>
                    <a:pt x="47" y="57"/>
                    <a:pt x="30" y="62"/>
                    <a:pt x="17" y="54"/>
                  </a:cubicBezTo>
                  <a:cubicBezTo>
                    <a:pt x="5" y="47"/>
                    <a:pt x="0" y="31"/>
                    <a:pt x="7" y="18"/>
                  </a:cubicBezTo>
                  <a:cubicBezTo>
                    <a:pt x="14" y="5"/>
                    <a:pt x="30" y="0"/>
                    <a:pt x="43" y="8"/>
                  </a:cubicBezTo>
                  <a:cubicBezTo>
                    <a:pt x="56" y="15"/>
                    <a:pt x="61" y="31"/>
                    <a:pt x="54" y="44"/>
                  </a:cubicBezTo>
                  <a:close/>
                </a:path>
              </a:pathLst>
            </a:custGeom>
            <a:solidFill>
              <a:srgbClr val="00A1D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Freeform 512"/>
            <p:cNvSpPr>
              <a:spLocks/>
            </p:cNvSpPr>
            <p:nvPr userDrawn="1"/>
          </p:nvSpPr>
          <p:spPr bwMode="auto">
            <a:xfrm>
              <a:off x="2440" y="2590"/>
              <a:ext cx="103" cy="103"/>
            </a:xfrm>
            <a:custGeom>
              <a:avLst/>
              <a:gdLst>
                <a:gd name="T0" fmla="*/ 46 w 61"/>
                <a:gd name="T1" fmla="*/ 53 h 61"/>
                <a:gd name="T2" fmla="*/ 9 w 61"/>
                <a:gd name="T3" fmla="*/ 45 h 61"/>
                <a:gd name="T4" fmla="*/ 16 w 61"/>
                <a:gd name="T5" fmla="*/ 8 h 61"/>
                <a:gd name="T6" fmla="*/ 53 w 61"/>
                <a:gd name="T7" fmla="*/ 15 h 61"/>
                <a:gd name="T8" fmla="*/ 46 w 61"/>
                <a:gd name="T9" fmla="*/ 53 h 61"/>
              </a:gdLst>
              <a:ahLst/>
              <a:cxnLst>
                <a:cxn ang="0">
                  <a:pos x="T0" y="T1"/>
                </a:cxn>
                <a:cxn ang="0">
                  <a:pos x="T2" y="T3"/>
                </a:cxn>
                <a:cxn ang="0">
                  <a:pos x="T4" y="T5"/>
                </a:cxn>
                <a:cxn ang="0">
                  <a:pos x="T6" y="T7"/>
                </a:cxn>
                <a:cxn ang="0">
                  <a:pos x="T8" y="T9"/>
                </a:cxn>
              </a:cxnLst>
              <a:rect l="0" t="0" r="r" b="b"/>
              <a:pathLst>
                <a:path w="61" h="61">
                  <a:moveTo>
                    <a:pt x="46" y="53"/>
                  </a:moveTo>
                  <a:cubicBezTo>
                    <a:pt x="34" y="61"/>
                    <a:pt x="17" y="58"/>
                    <a:pt x="9" y="45"/>
                  </a:cubicBezTo>
                  <a:cubicBezTo>
                    <a:pt x="0" y="33"/>
                    <a:pt x="4" y="16"/>
                    <a:pt x="16" y="8"/>
                  </a:cubicBezTo>
                  <a:cubicBezTo>
                    <a:pt x="28" y="0"/>
                    <a:pt x="45" y="3"/>
                    <a:pt x="53" y="15"/>
                  </a:cubicBezTo>
                  <a:cubicBezTo>
                    <a:pt x="61" y="28"/>
                    <a:pt x="58" y="44"/>
                    <a:pt x="46" y="53"/>
                  </a:cubicBezTo>
                  <a:close/>
                </a:path>
              </a:pathLst>
            </a:custGeom>
            <a:solidFill>
              <a:srgbClr val="00A1D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Freeform 513"/>
            <p:cNvSpPr>
              <a:spLocks/>
            </p:cNvSpPr>
            <p:nvPr userDrawn="1"/>
          </p:nvSpPr>
          <p:spPr bwMode="auto">
            <a:xfrm>
              <a:off x="2499" y="1014"/>
              <a:ext cx="96" cy="97"/>
            </a:xfrm>
            <a:custGeom>
              <a:avLst/>
              <a:gdLst>
                <a:gd name="T0" fmla="*/ 55 w 57"/>
                <a:gd name="T1" fmla="*/ 32 h 57"/>
                <a:gd name="T2" fmla="*/ 25 w 57"/>
                <a:gd name="T3" fmla="*/ 55 h 57"/>
                <a:gd name="T4" fmla="*/ 2 w 57"/>
                <a:gd name="T5" fmla="*/ 25 h 57"/>
                <a:gd name="T6" fmla="*/ 32 w 57"/>
                <a:gd name="T7" fmla="*/ 2 h 57"/>
                <a:gd name="T8" fmla="*/ 55 w 57"/>
                <a:gd name="T9" fmla="*/ 32 h 57"/>
              </a:gdLst>
              <a:ahLst/>
              <a:cxnLst>
                <a:cxn ang="0">
                  <a:pos x="T0" y="T1"/>
                </a:cxn>
                <a:cxn ang="0">
                  <a:pos x="T2" y="T3"/>
                </a:cxn>
                <a:cxn ang="0">
                  <a:pos x="T4" y="T5"/>
                </a:cxn>
                <a:cxn ang="0">
                  <a:pos x="T6" y="T7"/>
                </a:cxn>
                <a:cxn ang="0">
                  <a:pos x="T8" y="T9"/>
                </a:cxn>
              </a:cxnLst>
              <a:rect l="0" t="0" r="r" b="b"/>
              <a:pathLst>
                <a:path w="57" h="57">
                  <a:moveTo>
                    <a:pt x="55" y="32"/>
                  </a:moveTo>
                  <a:cubicBezTo>
                    <a:pt x="53" y="47"/>
                    <a:pt x="40" y="57"/>
                    <a:pt x="25" y="55"/>
                  </a:cubicBezTo>
                  <a:cubicBezTo>
                    <a:pt x="10" y="53"/>
                    <a:pt x="0" y="40"/>
                    <a:pt x="2" y="25"/>
                  </a:cubicBezTo>
                  <a:cubicBezTo>
                    <a:pt x="4" y="11"/>
                    <a:pt x="17" y="0"/>
                    <a:pt x="32" y="2"/>
                  </a:cubicBezTo>
                  <a:cubicBezTo>
                    <a:pt x="46" y="4"/>
                    <a:pt x="57" y="17"/>
                    <a:pt x="55" y="32"/>
                  </a:cubicBezTo>
                  <a:close/>
                </a:path>
              </a:pathLst>
            </a:custGeom>
            <a:solidFill>
              <a:srgbClr val="00A1D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Freeform 514"/>
            <p:cNvSpPr>
              <a:spLocks/>
            </p:cNvSpPr>
            <p:nvPr userDrawn="1"/>
          </p:nvSpPr>
          <p:spPr bwMode="auto">
            <a:xfrm>
              <a:off x="455" y="37"/>
              <a:ext cx="93" cy="93"/>
            </a:xfrm>
            <a:custGeom>
              <a:avLst/>
              <a:gdLst>
                <a:gd name="T0" fmla="*/ 28 w 55"/>
                <a:gd name="T1" fmla="*/ 54 h 55"/>
                <a:gd name="T2" fmla="*/ 1 w 55"/>
                <a:gd name="T3" fmla="*/ 28 h 55"/>
                <a:gd name="T4" fmla="*/ 27 w 55"/>
                <a:gd name="T5" fmla="*/ 1 h 55"/>
                <a:gd name="T6" fmla="*/ 54 w 55"/>
                <a:gd name="T7" fmla="*/ 27 h 55"/>
                <a:gd name="T8" fmla="*/ 28 w 55"/>
                <a:gd name="T9" fmla="*/ 54 h 55"/>
              </a:gdLst>
              <a:ahLst/>
              <a:cxnLst>
                <a:cxn ang="0">
                  <a:pos x="T0" y="T1"/>
                </a:cxn>
                <a:cxn ang="0">
                  <a:pos x="T2" y="T3"/>
                </a:cxn>
                <a:cxn ang="0">
                  <a:pos x="T4" y="T5"/>
                </a:cxn>
                <a:cxn ang="0">
                  <a:pos x="T6" y="T7"/>
                </a:cxn>
                <a:cxn ang="0">
                  <a:pos x="T8" y="T9"/>
                </a:cxn>
              </a:cxnLst>
              <a:rect l="0" t="0" r="r" b="b"/>
              <a:pathLst>
                <a:path w="55" h="55">
                  <a:moveTo>
                    <a:pt x="28" y="54"/>
                  </a:moveTo>
                  <a:cubicBezTo>
                    <a:pt x="14" y="55"/>
                    <a:pt x="1" y="43"/>
                    <a:pt x="1" y="28"/>
                  </a:cubicBezTo>
                  <a:cubicBezTo>
                    <a:pt x="0" y="13"/>
                    <a:pt x="12" y="1"/>
                    <a:pt x="27" y="1"/>
                  </a:cubicBezTo>
                  <a:cubicBezTo>
                    <a:pt x="42" y="0"/>
                    <a:pt x="54" y="12"/>
                    <a:pt x="54" y="27"/>
                  </a:cubicBezTo>
                  <a:cubicBezTo>
                    <a:pt x="55" y="41"/>
                    <a:pt x="43" y="54"/>
                    <a:pt x="28" y="54"/>
                  </a:cubicBezTo>
                  <a:close/>
                </a:path>
              </a:pathLst>
            </a:custGeom>
            <a:solidFill>
              <a:srgbClr val="00A1D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Freeform 515"/>
            <p:cNvSpPr>
              <a:spLocks/>
            </p:cNvSpPr>
            <p:nvPr userDrawn="1"/>
          </p:nvSpPr>
          <p:spPr bwMode="auto">
            <a:xfrm>
              <a:off x="5949" y="2945"/>
              <a:ext cx="101" cy="100"/>
            </a:xfrm>
            <a:custGeom>
              <a:avLst/>
              <a:gdLst>
                <a:gd name="T0" fmla="*/ 55 w 60"/>
                <a:gd name="T1" fmla="*/ 37 h 59"/>
                <a:gd name="T2" fmla="*/ 22 w 60"/>
                <a:gd name="T3" fmla="*/ 55 h 59"/>
                <a:gd name="T4" fmla="*/ 4 w 60"/>
                <a:gd name="T5" fmla="*/ 22 h 59"/>
                <a:gd name="T6" fmla="*/ 38 w 60"/>
                <a:gd name="T7" fmla="*/ 4 h 59"/>
                <a:gd name="T8" fmla="*/ 55 w 60"/>
                <a:gd name="T9" fmla="*/ 37 h 59"/>
              </a:gdLst>
              <a:ahLst/>
              <a:cxnLst>
                <a:cxn ang="0">
                  <a:pos x="T0" y="T1"/>
                </a:cxn>
                <a:cxn ang="0">
                  <a:pos x="T2" y="T3"/>
                </a:cxn>
                <a:cxn ang="0">
                  <a:pos x="T4" y="T5"/>
                </a:cxn>
                <a:cxn ang="0">
                  <a:pos x="T6" y="T7"/>
                </a:cxn>
                <a:cxn ang="0">
                  <a:pos x="T8" y="T9"/>
                </a:cxn>
              </a:cxnLst>
              <a:rect l="0" t="0" r="r" b="b"/>
              <a:pathLst>
                <a:path w="60" h="59">
                  <a:moveTo>
                    <a:pt x="55" y="37"/>
                  </a:moveTo>
                  <a:cubicBezTo>
                    <a:pt x="51" y="52"/>
                    <a:pt x="36" y="59"/>
                    <a:pt x="22" y="55"/>
                  </a:cubicBezTo>
                  <a:cubicBezTo>
                    <a:pt x="8" y="51"/>
                    <a:pt x="0" y="36"/>
                    <a:pt x="4" y="22"/>
                  </a:cubicBezTo>
                  <a:cubicBezTo>
                    <a:pt x="8" y="7"/>
                    <a:pt x="23" y="0"/>
                    <a:pt x="38" y="4"/>
                  </a:cubicBezTo>
                  <a:cubicBezTo>
                    <a:pt x="52" y="8"/>
                    <a:pt x="60" y="23"/>
                    <a:pt x="55" y="37"/>
                  </a:cubicBezTo>
                  <a:close/>
                </a:path>
              </a:pathLst>
            </a:custGeom>
            <a:solidFill>
              <a:srgbClr val="00A1D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Freeform 516"/>
            <p:cNvSpPr>
              <a:spLocks/>
            </p:cNvSpPr>
            <p:nvPr userDrawn="1"/>
          </p:nvSpPr>
          <p:spPr bwMode="auto">
            <a:xfrm>
              <a:off x="882" y="1811"/>
              <a:ext cx="102" cy="101"/>
            </a:xfrm>
            <a:custGeom>
              <a:avLst/>
              <a:gdLst>
                <a:gd name="T0" fmla="*/ 55 w 60"/>
                <a:gd name="T1" fmla="*/ 38 h 60"/>
                <a:gd name="T2" fmla="*/ 22 w 60"/>
                <a:gd name="T3" fmla="*/ 55 h 60"/>
                <a:gd name="T4" fmla="*/ 4 w 60"/>
                <a:gd name="T5" fmla="*/ 22 h 60"/>
                <a:gd name="T6" fmla="*/ 38 w 60"/>
                <a:gd name="T7" fmla="*/ 4 h 60"/>
                <a:gd name="T8" fmla="*/ 55 w 60"/>
                <a:gd name="T9" fmla="*/ 38 h 60"/>
              </a:gdLst>
              <a:ahLst/>
              <a:cxnLst>
                <a:cxn ang="0">
                  <a:pos x="T0" y="T1"/>
                </a:cxn>
                <a:cxn ang="0">
                  <a:pos x="T2" y="T3"/>
                </a:cxn>
                <a:cxn ang="0">
                  <a:pos x="T4" y="T5"/>
                </a:cxn>
                <a:cxn ang="0">
                  <a:pos x="T6" y="T7"/>
                </a:cxn>
                <a:cxn ang="0">
                  <a:pos x="T8" y="T9"/>
                </a:cxn>
              </a:cxnLst>
              <a:rect l="0" t="0" r="r" b="b"/>
              <a:pathLst>
                <a:path w="60" h="60">
                  <a:moveTo>
                    <a:pt x="55" y="38"/>
                  </a:moveTo>
                  <a:cubicBezTo>
                    <a:pt x="51" y="52"/>
                    <a:pt x="36" y="60"/>
                    <a:pt x="22" y="55"/>
                  </a:cubicBezTo>
                  <a:cubicBezTo>
                    <a:pt x="8" y="51"/>
                    <a:pt x="0" y="36"/>
                    <a:pt x="4" y="22"/>
                  </a:cubicBezTo>
                  <a:cubicBezTo>
                    <a:pt x="9" y="8"/>
                    <a:pt x="24" y="0"/>
                    <a:pt x="38" y="4"/>
                  </a:cubicBezTo>
                  <a:cubicBezTo>
                    <a:pt x="52" y="8"/>
                    <a:pt x="60" y="23"/>
                    <a:pt x="55" y="38"/>
                  </a:cubicBezTo>
                  <a:close/>
                </a:path>
              </a:pathLst>
            </a:custGeom>
            <a:solidFill>
              <a:srgbClr val="00A1D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 name="Freeform 517"/>
            <p:cNvSpPr>
              <a:spLocks/>
            </p:cNvSpPr>
            <p:nvPr userDrawn="1"/>
          </p:nvSpPr>
          <p:spPr bwMode="auto">
            <a:xfrm>
              <a:off x="1288" y="803"/>
              <a:ext cx="103" cy="103"/>
            </a:xfrm>
            <a:custGeom>
              <a:avLst/>
              <a:gdLst>
                <a:gd name="T0" fmla="*/ 54 w 61"/>
                <a:gd name="T1" fmla="*/ 43 h 61"/>
                <a:gd name="T2" fmla="*/ 18 w 61"/>
                <a:gd name="T3" fmla="*/ 54 h 61"/>
                <a:gd name="T4" fmla="*/ 7 w 61"/>
                <a:gd name="T5" fmla="*/ 17 h 61"/>
                <a:gd name="T6" fmla="*/ 44 w 61"/>
                <a:gd name="T7" fmla="*/ 7 h 61"/>
                <a:gd name="T8" fmla="*/ 54 w 61"/>
                <a:gd name="T9" fmla="*/ 43 h 61"/>
              </a:gdLst>
              <a:ahLst/>
              <a:cxnLst>
                <a:cxn ang="0">
                  <a:pos x="T0" y="T1"/>
                </a:cxn>
                <a:cxn ang="0">
                  <a:pos x="T2" y="T3"/>
                </a:cxn>
                <a:cxn ang="0">
                  <a:pos x="T4" y="T5"/>
                </a:cxn>
                <a:cxn ang="0">
                  <a:pos x="T6" y="T7"/>
                </a:cxn>
                <a:cxn ang="0">
                  <a:pos x="T8" y="T9"/>
                </a:cxn>
              </a:cxnLst>
              <a:rect l="0" t="0" r="r" b="b"/>
              <a:pathLst>
                <a:path w="61" h="61">
                  <a:moveTo>
                    <a:pt x="54" y="43"/>
                  </a:moveTo>
                  <a:cubicBezTo>
                    <a:pt x="47" y="56"/>
                    <a:pt x="31" y="61"/>
                    <a:pt x="18" y="54"/>
                  </a:cubicBezTo>
                  <a:cubicBezTo>
                    <a:pt x="5" y="46"/>
                    <a:pt x="0" y="30"/>
                    <a:pt x="7" y="17"/>
                  </a:cubicBezTo>
                  <a:cubicBezTo>
                    <a:pt x="15" y="4"/>
                    <a:pt x="31" y="0"/>
                    <a:pt x="44" y="7"/>
                  </a:cubicBezTo>
                  <a:cubicBezTo>
                    <a:pt x="57" y="14"/>
                    <a:pt x="61" y="30"/>
                    <a:pt x="54" y="43"/>
                  </a:cubicBezTo>
                  <a:close/>
                </a:path>
              </a:pathLst>
            </a:custGeom>
            <a:solidFill>
              <a:srgbClr val="00A1D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 name="Freeform 518"/>
            <p:cNvSpPr>
              <a:spLocks/>
            </p:cNvSpPr>
            <p:nvPr userDrawn="1"/>
          </p:nvSpPr>
          <p:spPr bwMode="auto">
            <a:xfrm>
              <a:off x="521" y="2875"/>
              <a:ext cx="91" cy="92"/>
            </a:xfrm>
            <a:custGeom>
              <a:avLst/>
              <a:gdLst>
                <a:gd name="T0" fmla="*/ 28 w 54"/>
                <a:gd name="T1" fmla="*/ 54 h 54"/>
                <a:gd name="T2" fmla="*/ 0 w 54"/>
                <a:gd name="T3" fmla="*/ 28 h 54"/>
                <a:gd name="T4" fmla="*/ 26 w 54"/>
                <a:gd name="T5" fmla="*/ 0 h 54"/>
                <a:gd name="T6" fmla="*/ 54 w 54"/>
                <a:gd name="T7" fmla="*/ 26 h 54"/>
                <a:gd name="T8" fmla="*/ 28 w 54"/>
                <a:gd name="T9" fmla="*/ 54 h 54"/>
              </a:gdLst>
              <a:ahLst/>
              <a:cxnLst>
                <a:cxn ang="0">
                  <a:pos x="T0" y="T1"/>
                </a:cxn>
                <a:cxn ang="0">
                  <a:pos x="T2" y="T3"/>
                </a:cxn>
                <a:cxn ang="0">
                  <a:pos x="T4" y="T5"/>
                </a:cxn>
                <a:cxn ang="0">
                  <a:pos x="T6" y="T7"/>
                </a:cxn>
                <a:cxn ang="0">
                  <a:pos x="T8" y="T9"/>
                </a:cxn>
              </a:cxnLst>
              <a:rect l="0" t="0" r="r" b="b"/>
              <a:pathLst>
                <a:path w="54" h="54">
                  <a:moveTo>
                    <a:pt x="28" y="54"/>
                  </a:moveTo>
                  <a:cubicBezTo>
                    <a:pt x="13" y="54"/>
                    <a:pt x="1" y="42"/>
                    <a:pt x="0" y="28"/>
                  </a:cubicBezTo>
                  <a:cubicBezTo>
                    <a:pt x="0" y="13"/>
                    <a:pt x="11" y="0"/>
                    <a:pt x="26" y="0"/>
                  </a:cubicBezTo>
                  <a:cubicBezTo>
                    <a:pt x="41" y="0"/>
                    <a:pt x="53" y="11"/>
                    <a:pt x="54" y="26"/>
                  </a:cubicBezTo>
                  <a:cubicBezTo>
                    <a:pt x="54" y="41"/>
                    <a:pt x="42" y="53"/>
                    <a:pt x="28" y="54"/>
                  </a:cubicBezTo>
                  <a:close/>
                </a:path>
              </a:pathLst>
            </a:custGeom>
            <a:solidFill>
              <a:srgbClr val="00A1D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 name="Freeform 519"/>
            <p:cNvSpPr>
              <a:spLocks/>
            </p:cNvSpPr>
            <p:nvPr userDrawn="1"/>
          </p:nvSpPr>
          <p:spPr bwMode="auto">
            <a:xfrm>
              <a:off x="8045" y="2122"/>
              <a:ext cx="99" cy="101"/>
            </a:xfrm>
            <a:custGeom>
              <a:avLst/>
              <a:gdLst>
                <a:gd name="T0" fmla="*/ 55 w 59"/>
                <a:gd name="T1" fmla="*/ 38 h 60"/>
                <a:gd name="T2" fmla="*/ 22 w 59"/>
                <a:gd name="T3" fmla="*/ 56 h 60"/>
                <a:gd name="T4" fmla="*/ 4 w 59"/>
                <a:gd name="T5" fmla="*/ 22 h 60"/>
                <a:gd name="T6" fmla="*/ 37 w 59"/>
                <a:gd name="T7" fmla="*/ 5 h 60"/>
                <a:gd name="T8" fmla="*/ 55 w 59"/>
                <a:gd name="T9" fmla="*/ 38 h 60"/>
              </a:gdLst>
              <a:ahLst/>
              <a:cxnLst>
                <a:cxn ang="0">
                  <a:pos x="T0" y="T1"/>
                </a:cxn>
                <a:cxn ang="0">
                  <a:pos x="T2" y="T3"/>
                </a:cxn>
                <a:cxn ang="0">
                  <a:pos x="T4" y="T5"/>
                </a:cxn>
                <a:cxn ang="0">
                  <a:pos x="T6" y="T7"/>
                </a:cxn>
                <a:cxn ang="0">
                  <a:pos x="T8" y="T9"/>
                </a:cxn>
              </a:cxnLst>
              <a:rect l="0" t="0" r="r" b="b"/>
              <a:pathLst>
                <a:path w="59" h="60">
                  <a:moveTo>
                    <a:pt x="55" y="38"/>
                  </a:moveTo>
                  <a:cubicBezTo>
                    <a:pt x="51" y="52"/>
                    <a:pt x="36" y="60"/>
                    <a:pt x="22" y="56"/>
                  </a:cubicBezTo>
                  <a:cubicBezTo>
                    <a:pt x="7" y="52"/>
                    <a:pt x="0" y="37"/>
                    <a:pt x="4" y="22"/>
                  </a:cubicBezTo>
                  <a:cubicBezTo>
                    <a:pt x="8" y="8"/>
                    <a:pt x="23" y="0"/>
                    <a:pt x="37" y="5"/>
                  </a:cubicBezTo>
                  <a:cubicBezTo>
                    <a:pt x="52" y="9"/>
                    <a:pt x="59" y="24"/>
                    <a:pt x="55" y="38"/>
                  </a:cubicBezTo>
                  <a:close/>
                </a:path>
              </a:pathLst>
            </a:custGeom>
            <a:solidFill>
              <a:srgbClr val="00A1D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4" name="Freeform 520"/>
            <p:cNvSpPr>
              <a:spLocks/>
            </p:cNvSpPr>
            <p:nvPr userDrawn="1"/>
          </p:nvSpPr>
          <p:spPr bwMode="auto">
            <a:xfrm>
              <a:off x="6645" y="571"/>
              <a:ext cx="91" cy="93"/>
            </a:xfrm>
            <a:custGeom>
              <a:avLst/>
              <a:gdLst>
                <a:gd name="T0" fmla="*/ 27 w 54"/>
                <a:gd name="T1" fmla="*/ 54 h 55"/>
                <a:gd name="T2" fmla="*/ 0 w 54"/>
                <a:gd name="T3" fmla="*/ 28 h 55"/>
                <a:gd name="T4" fmla="*/ 26 w 54"/>
                <a:gd name="T5" fmla="*/ 1 h 55"/>
                <a:gd name="T6" fmla="*/ 53 w 54"/>
                <a:gd name="T7" fmla="*/ 27 h 55"/>
                <a:gd name="T8" fmla="*/ 27 w 54"/>
                <a:gd name="T9" fmla="*/ 54 h 55"/>
              </a:gdLst>
              <a:ahLst/>
              <a:cxnLst>
                <a:cxn ang="0">
                  <a:pos x="T0" y="T1"/>
                </a:cxn>
                <a:cxn ang="0">
                  <a:pos x="T2" y="T3"/>
                </a:cxn>
                <a:cxn ang="0">
                  <a:pos x="T4" y="T5"/>
                </a:cxn>
                <a:cxn ang="0">
                  <a:pos x="T6" y="T7"/>
                </a:cxn>
                <a:cxn ang="0">
                  <a:pos x="T8" y="T9"/>
                </a:cxn>
              </a:cxnLst>
              <a:rect l="0" t="0" r="r" b="b"/>
              <a:pathLst>
                <a:path w="54" h="55">
                  <a:moveTo>
                    <a:pt x="27" y="54"/>
                  </a:moveTo>
                  <a:cubicBezTo>
                    <a:pt x="13" y="55"/>
                    <a:pt x="0" y="43"/>
                    <a:pt x="0" y="28"/>
                  </a:cubicBezTo>
                  <a:cubicBezTo>
                    <a:pt x="0" y="13"/>
                    <a:pt x="11" y="1"/>
                    <a:pt x="26" y="1"/>
                  </a:cubicBezTo>
                  <a:cubicBezTo>
                    <a:pt x="41" y="0"/>
                    <a:pt x="53" y="12"/>
                    <a:pt x="53" y="27"/>
                  </a:cubicBezTo>
                  <a:cubicBezTo>
                    <a:pt x="54" y="41"/>
                    <a:pt x="42" y="54"/>
                    <a:pt x="27" y="54"/>
                  </a:cubicBezTo>
                  <a:close/>
                </a:path>
              </a:pathLst>
            </a:custGeom>
            <a:solidFill>
              <a:srgbClr val="00A1D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 name="Freeform 521"/>
            <p:cNvSpPr>
              <a:spLocks/>
            </p:cNvSpPr>
            <p:nvPr userDrawn="1"/>
          </p:nvSpPr>
          <p:spPr bwMode="auto">
            <a:xfrm>
              <a:off x="4068" y="2321"/>
              <a:ext cx="162" cy="306"/>
            </a:xfrm>
            <a:custGeom>
              <a:avLst/>
              <a:gdLst>
                <a:gd name="T0" fmla="*/ 0 w 96"/>
                <a:gd name="T1" fmla="*/ 2 h 181"/>
                <a:gd name="T2" fmla="*/ 91 w 96"/>
                <a:gd name="T3" fmla="*/ 181 h 181"/>
                <a:gd name="T4" fmla="*/ 96 w 96"/>
                <a:gd name="T5" fmla="*/ 179 h 181"/>
                <a:gd name="T6" fmla="*/ 5 w 96"/>
                <a:gd name="T7" fmla="*/ 0 h 181"/>
                <a:gd name="T8" fmla="*/ 0 w 96"/>
                <a:gd name="T9" fmla="*/ 2 h 181"/>
              </a:gdLst>
              <a:ahLst/>
              <a:cxnLst>
                <a:cxn ang="0">
                  <a:pos x="T0" y="T1"/>
                </a:cxn>
                <a:cxn ang="0">
                  <a:pos x="T2" y="T3"/>
                </a:cxn>
                <a:cxn ang="0">
                  <a:pos x="T4" y="T5"/>
                </a:cxn>
                <a:cxn ang="0">
                  <a:pos x="T6" y="T7"/>
                </a:cxn>
                <a:cxn ang="0">
                  <a:pos x="T8" y="T9"/>
                </a:cxn>
              </a:cxnLst>
              <a:rect l="0" t="0" r="r" b="b"/>
              <a:pathLst>
                <a:path w="96" h="181">
                  <a:moveTo>
                    <a:pt x="0" y="2"/>
                  </a:moveTo>
                  <a:cubicBezTo>
                    <a:pt x="91" y="181"/>
                    <a:pt x="91" y="181"/>
                    <a:pt x="91" y="181"/>
                  </a:cubicBezTo>
                  <a:cubicBezTo>
                    <a:pt x="96" y="179"/>
                    <a:pt x="96" y="179"/>
                    <a:pt x="96" y="179"/>
                  </a:cubicBezTo>
                  <a:cubicBezTo>
                    <a:pt x="5" y="0"/>
                    <a:pt x="5" y="0"/>
                    <a:pt x="5" y="0"/>
                  </a:cubicBezTo>
                  <a:cubicBezTo>
                    <a:pt x="3" y="1"/>
                    <a:pt x="2" y="1"/>
                    <a:pt x="0" y="2"/>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 name="Freeform 522"/>
            <p:cNvSpPr>
              <a:spLocks/>
            </p:cNvSpPr>
            <p:nvPr userDrawn="1"/>
          </p:nvSpPr>
          <p:spPr bwMode="auto">
            <a:xfrm>
              <a:off x="3998" y="2184"/>
              <a:ext cx="53" cy="90"/>
            </a:xfrm>
            <a:custGeom>
              <a:avLst/>
              <a:gdLst>
                <a:gd name="T0" fmla="*/ 31 w 31"/>
                <a:gd name="T1" fmla="*/ 51 h 53"/>
                <a:gd name="T2" fmla="*/ 5 w 31"/>
                <a:gd name="T3" fmla="*/ 0 h 53"/>
                <a:gd name="T4" fmla="*/ 0 w 31"/>
                <a:gd name="T5" fmla="*/ 2 h 53"/>
                <a:gd name="T6" fmla="*/ 26 w 31"/>
                <a:gd name="T7" fmla="*/ 53 h 53"/>
                <a:gd name="T8" fmla="*/ 31 w 31"/>
                <a:gd name="T9" fmla="*/ 51 h 53"/>
              </a:gdLst>
              <a:ahLst/>
              <a:cxnLst>
                <a:cxn ang="0">
                  <a:pos x="T0" y="T1"/>
                </a:cxn>
                <a:cxn ang="0">
                  <a:pos x="T2" y="T3"/>
                </a:cxn>
                <a:cxn ang="0">
                  <a:pos x="T4" y="T5"/>
                </a:cxn>
                <a:cxn ang="0">
                  <a:pos x="T6" y="T7"/>
                </a:cxn>
                <a:cxn ang="0">
                  <a:pos x="T8" y="T9"/>
                </a:cxn>
              </a:cxnLst>
              <a:rect l="0" t="0" r="r" b="b"/>
              <a:pathLst>
                <a:path w="31" h="53">
                  <a:moveTo>
                    <a:pt x="31" y="51"/>
                  </a:moveTo>
                  <a:cubicBezTo>
                    <a:pt x="5" y="0"/>
                    <a:pt x="5" y="0"/>
                    <a:pt x="5" y="0"/>
                  </a:cubicBezTo>
                  <a:cubicBezTo>
                    <a:pt x="0" y="2"/>
                    <a:pt x="0" y="2"/>
                    <a:pt x="0" y="2"/>
                  </a:cubicBezTo>
                  <a:cubicBezTo>
                    <a:pt x="26" y="53"/>
                    <a:pt x="26" y="53"/>
                    <a:pt x="26" y="53"/>
                  </a:cubicBezTo>
                  <a:cubicBezTo>
                    <a:pt x="28" y="53"/>
                    <a:pt x="29" y="52"/>
                    <a:pt x="31" y="51"/>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 name="Freeform 523"/>
            <p:cNvSpPr>
              <a:spLocks/>
            </p:cNvSpPr>
            <p:nvPr userDrawn="1"/>
          </p:nvSpPr>
          <p:spPr bwMode="auto">
            <a:xfrm>
              <a:off x="4404" y="1166"/>
              <a:ext cx="1040" cy="406"/>
            </a:xfrm>
            <a:custGeom>
              <a:avLst/>
              <a:gdLst>
                <a:gd name="T0" fmla="*/ 1 w 616"/>
                <a:gd name="T1" fmla="*/ 240 h 240"/>
                <a:gd name="T2" fmla="*/ 616 w 616"/>
                <a:gd name="T3" fmla="*/ 4 h 240"/>
                <a:gd name="T4" fmla="*/ 614 w 616"/>
                <a:gd name="T5" fmla="*/ 0 h 240"/>
                <a:gd name="T6" fmla="*/ 0 w 616"/>
                <a:gd name="T7" fmla="*/ 235 h 240"/>
                <a:gd name="T8" fmla="*/ 1 w 616"/>
                <a:gd name="T9" fmla="*/ 240 h 240"/>
              </a:gdLst>
              <a:ahLst/>
              <a:cxnLst>
                <a:cxn ang="0">
                  <a:pos x="T0" y="T1"/>
                </a:cxn>
                <a:cxn ang="0">
                  <a:pos x="T2" y="T3"/>
                </a:cxn>
                <a:cxn ang="0">
                  <a:pos x="T4" y="T5"/>
                </a:cxn>
                <a:cxn ang="0">
                  <a:pos x="T6" y="T7"/>
                </a:cxn>
                <a:cxn ang="0">
                  <a:pos x="T8" y="T9"/>
                </a:cxn>
              </a:cxnLst>
              <a:rect l="0" t="0" r="r" b="b"/>
              <a:pathLst>
                <a:path w="616" h="240">
                  <a:moveTo>
                    <a:pt x="1" y="240"/>
                  </a:moveTo>
                  <a:cubicBezTo>
                    <a:pt x="616" y="4"/>
                    <a:pt x="616" y="4"/>
                    <a:pt x="616" y="4"/>
                  </a:cubicBezTo>
                  <a:cubicBezTo>
                    <a:pt x="614" y="0"/>
                    <a:pt x="614" y="0"/>
                    <a:pt x="614" y="0"/>
                  </a:cubicBezTo>
                  <a:cubicBezTo>
                    <a:pt x="0" y="235"/>
                    <a:pt x="0" y="235"/>
                    <a:pt x="0" y="235"/>
                  </a:cubicBezTo>
                  <a:cubicBezTo>
                    <a:pt x="0" y="237"/>
                    <a:pt x="1" y="238"/>
                    <a:pt x="1" y="240"/>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 name="Freeform 524"/>
            <p:cNvSpPr>
              <a:spLocks/>
            </p:cNvSpPr>
            <p:nvPr userDrawn="1"/>
          </p:nvSpPr>
          <p:spPr bwMode="auto">
            <a:xfrm>
              <a:off x="4270" y="1584"/>
              <a:ext cx="83" cy="39"/>
            </a:xfrm>
            <a:custGeom>
              <a:avLst/>
              <a:gdLst>
                <a:gd name="T0" fmla="*/ 48 w 49"/>
                <a:gd name="T1" fmla="*/ 0 h 23"/>
                <a:gd name="T2" fmla="*/ 0 w 49"/>
                <a:gd name="T3" fmla="*/ 18 h 23"/>
                <a:gd name="T4" fmla="*/ 2 w 49"/>
                <a:gd name="T5" fmla="*/ 23 h 23"/>
                <a:gd name="T6" fmla="*/ 49 w 49"/>
                <a:gd name="T7" fmla="*/ 5 h 23"/>
                <a:gd name="T8" fmla="*/ 48 w 49"/>
                <a:gd name="T9" fmla="*/ 0 h 23"/>
              </a:gdLst>
              <a:ahLst/>
              <a:cxnLst>
                <a:cxn ang="0">
                  <a:pos x="T0" y="T1"/>
                </a:cxn>
                <a:cxn ang="0">
                  <a:pos x="T2" y="T3"/>
                </a:cxn>
                <a:cxn ang="0">
                  <a:pos x="T4" y="T5"/>
                </a:cxn>
                <a:cxn ang="0">
                  <a:pos x="T6" y="T7"/>
                </a:cxn>
                <a:cxn ang="0">
                  <a:pos x="T8" y="T9"/>
                </a:cxn>
              </a:cxnLst>
              <a:rect l="0" t="0" r="r" b="b"/>
              <a:pathLst>
                <a:path w="49" h="23">
                  <a:moveTo>
                    <a:pt x="48" y="0"/>
                  </a:moveTo>
                  <a:cubicBezTo>
                    <a:pt x="0" y="18"/>
                    <a:pt x="0" y="18"/>
                    <a:pt x="0" y="18"/>
                  </a:cubicBezTo>
                  <a:cubicBezTo>
                    <a:pt x="2" y="23"/>
                    <a:pt x="2" y="23"/>
                    <a:pt x="2" y="23"/>
                  </a:cubicBezTo>
                  <a:cubicBezTo>
                    <a:pt x="49" y="5"/>
                    <a:pt x="49" y="5"/>
                    <a:pt x="49" y="5"/>
                  </a:cubicBezTo>
                  <a:cubicBezTo>
                    <a:pt x="49" y="3"/>
                    <a:pt x="48" y="2"/>
                    <a:pt x="48" y="0"/>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 name="Freeform 525"/>
            <p:cNvSpPr>
              <a:spLocks/>
            </p:cNvSpPr>
            <p:nvPr userDrawn="1"/>
          </p:nvSpPr>
          <p:spPr bwMode="auto">
            <a:xfrm>
              <a:off x="4160" y="918"/>
              <a:ext cx="218" cy="355"/>
            </a:xfrm>
            <a:custGeom>
              <a:avLst/>
              <a:gdLst>
                <a:gd name="T0" fmla="*/ 4 w 129"/>
                <a:gd name="T1" fmla="*/ 210 h 210"/>
                <a:gd name="T2" fmla="*/ 129 w 129"/>
                <a:gd name="T3" fmla="*/ 2 h 210"/>
                <a:gd name="T4" fmla="*/ 125 w 129"/>
                <a:gd name="T5" fmla="*/ 0 h 210"/>
                <a:gd name="T6" fmla="*/ 0 w 129"/>
                <a:gd name="T7" fmla="*/ 207 h 210"/>
                <a:gd name="T8" fmla="*/ 4 w 129"/>
                <a:gd name="T9" fmla="*/ 210 h 210"/>
              </a:gdLst>
              <a:ahLst/>
              <a:cxnLst>
                <a:cxn ang="0">
                  <a:pos x="T0" y="T1"/>
                </a:cxn>
                <a:cxn ang="0">
                  <a:pos x="T2" y="T3"/>
                </a:cxn>
                <a:cxn ang="0">
                  <a:pos x="T4" y="T5"/>
                </a:cxn>
                <a:cxn ang="0">
                  <a:pos x="T6" y="T7"/>
                </a:cxn>
                <a:cxn ang="0">
                  <a:pos x="T8" y="T9"/>
                </a:cxn>
              </a:cxnLst>
              <a:rect l="0" t="0" r="r" b="b"/>
              <a:pathLst>
                <a:path w="129" h="210">
                  <a:moveTo>
                    <a:pt x="4" y="210"/>
                  </a:moveTo>
                  <a:cubicBezTo>
                    <a:pt x="129" y="2"/>
                    <a:pt x="129" y="2"/>
                    <a:pt x="129" y="2"/>
                  </a:cubicBezTo>
                  <a:cubicBezTo>
                    <a:pt x="125" y="0"/>
                    <a:pt x="125" y="0"/>
                    <a:pt x="125" y="0"/>
                  </a:cubicBezTo>
                  <a:cubicBezTo>
                    <a:pt x="0" y="207"/>
                    <a:pt x="0" y="207"/>
                    <a:pt x="0" y="207"/>
                  </a:cubicBezTo>
                  <a:cubicBezTo>
                    <a:pt x="1" y="208"/>
                    <a:pt x="2" y="209"/>
                    <a:pt x="4" y="210"/>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 name="Freeform 526"/>
            <p:cNvSpPr>
              <a:spLocks/>
            </p:cNvSpPr>
            <p:nvPr userDrawn="1"/>
          </p:nvSpPr>
          <p:spPr bwMode="auto">
            <a:xfrm>
              <a:off x="4117" y="1317"/>
              <a:ext cx="20" cy="25"/>
            </a:xfrm>
            <a:custGeom>
              <a:avLst/>
              <a:gdLst>
                <a:gd name="T0" fmla="*/ 8 w 12"/>
                <a:gd name="T1" fmla="*/ 0 h 15"/>
                <a:gd name="T2" fmla="*/ 0 w 12"/>
                <a:gd name="T3" fmla="*/ 12 h 15"/>
                <a:gd name="T4" fmla="*/ 5 w 12"/>
                <a:gd name="T5" fmla="*/ 15 h 15"/>
                <a:gd name="T6" fmla="*/ 12 w 12"/>
                <a:gd name="T7" fmla="*/ 2 h 15"/>
                <a:gd name="T8" fmla="*/ 8 w 12"/>
                <a:gd name="T9" fmla="*/ 0 h 15"/>
              </a:gdLst>
              <a:ahLst/>
              <a:cxnLst>
                <a:cxn ang="0">
                  <a:pos x="T0" y="T1"/>
                </a:cxn>
                <a:cxn ang="0">
                  <a:pos x="T2" y="T3"/>
                </a:cxn>
                <a:cxn ang="0">
                  <a:pos x="T4" y="T5"/>
                </a:cxn>
                <a:cxn ang="0">
                  <a:pos x="T6" y="T7"/>
                </a:cxn>
                <a:cxn ang="0">
                  <a:pos x="T8" y="T9"/>
                </a:cxn>
              </a:cxnLst>
              <a:rect l="0" t="0" r="r" b="b"/>
              <a:pathLst>
                <a:path w="12" h="15">
                  <a:moveTo>
                    <a:pt x="8" y="0"/>
                  </a:moveTo>
                  <a:cubicBezTo>
                    <a:pt x="0" y="12"/>
                    <a:pt x="0" y="12"/>
                    <a:pt x="0" y="12"/>
                  </a:cubicBezTo>
                  <a:cubicBezTo>
                    <a:pt x="5" y="15"/>
                    <a:pt x="5" y="15"/>
                    <a:pt x="5" y="15"/>
                  </a:cubicBezTo>
                  <a:cubicBezTo>
                    <a:pt x="12" y="2"/>
                    <a:pt x="12" y="2"/>
                    <a:pt x="12" y="2"/>
                  </a:cubicBezTo>
                  <a:cubicBezTo>
                    <a:pt x="11" y="1"/>
                    <a:pt x="10" y="0"/>
                    <a:pt x="8" y="0"/>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 name="Freeform 527"/>
            <p:cNvSpPr>
              <a:spLocks/>
            </p:cNvSpPr>
            <p:nvPr userDrawn="1"/>
          </p:nvSpPr>
          <p:spPr bwMode="auto">
            <a:xfrm>
              <a:off x="3348" y="1953"/>
              <a:ext cx="132" cy="37"/>
            </a:xfrm>
            <a:custGeom>
              <a:avLst/>
              <a:gdLst>
                <a:gd name="T0" fmla="*/ 1 w 78"/>
                <a:gd name="T1" fmla="*/ 22 h 22"/>
                <a:gd name="T2" fmla="*/ 78 w 78"/>
                <a:gd name="T3" fmla="*/ 4 h 22"/>
                <a:gd name="T4" fmla="*/ 77 w 78"/>
                <a:gd name="T5" fmla="*/ 0 h 22"/>
                <a:gd name="T6" fmla="*/ 0 w 78"/>
                <a:gd name="T7" fmla="*/ 17 h 22"/>
                <a:gd name="T8" fmla="*/ 1 w 78"/>
                <a:gd name="T9" fmla="*/ 22 h 22"/>
              </a:gdLst>
              <a:ahLst/>
              <a:cxnLst>
                <a:cxn ang="0">
                  <a:pos x="T0" y="T1"/>
                </a:cxn>
                <a:cxn ang="0">
                  <a:pos x="T2" y="T3"/>
                </a:cxn>
                <a:cxn ang="0">
                  <a:pos x="T4" y="T5"/>
                </a:cxn>
                <a:cxn ang="0">
                  <a:pos x="T6" y="T7"/>
                </a:cxn>
                <a:cxn ang="0">
                  <a:pos x="T8" y="T9"/>
                </a:cxn>
              </a:cxnLst>
              <a:rect l="0" t="0" r="r" b="b"/>
              <a:pathLst>
                <a:path w="78" h="22">
                  <a:moveTo>
                    <a:pt x="1" y="22"/>
                  </a:moveTo>
                  <a:cubicBezTo>
                    <a:pt x="78" y="4"/>
                    <a:pt x="78" y="4"/>
                    <a:pt x="78" y="4"/>
                  </a:cubicBezTo>
                  <a:cubicBezTo>
                    <a:pt x="77" y="0"/>
                    <a:pt x="77" y="0"/>
                    <a:pt x="77" y="0"/>
                  </a:cubicBezTo>
                  <a:cubicBezTo>
                    <a:pt x="0" y="17"/>
                    <a:pt x="0" y="17"/>
                    <a:pt x="0" y="17"/>
                  </a:cubicBezTo>
                  <a:cubicBezTo>
                    <a:pt x="0" y="19"/>
                    <a:pt x="1" y="20"/>
                    <a:pt x="1" y="22"/>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2" name="Freeform 528"/>
            <p:cNvSpPr>
              <a:spLocks/>
            </p:cNvSpPr>
            <p:nvPr userDrawn="1"/>
          </p:nvSpPr>
          <p:spPr bwMode="auto">
            <a:xfrm>
              <a:off x="2816" y="1995"/>
              <a:ext cx="478" cy="116"/>
            </a:xfrm>
            <a:custGeom>
              <a:avLst/>
              <a:gdLst>
                <a:gd name="T0" fmla="*/ 282 w 283"/>
                <a:gd name="T1" fmla="*/ 0 h 69"/>
                <a:gd name="T2" fmla="*/ 0 w 283"/>
                <a:gd name="T3" fmla="*/ 64 h 69"/>
                <a:gd name="T4" fmla="*/ 2 w 283"/>
                <a:gd name="T5" fmla="*/ 69 h 69"/>
                <a:gd name="T6" fmla="*/ 283 w 283"/>
                <a:gd name="T7" fmla="*/ 4 h 69"/>
                <a:gd name="T8" fmla="*/ 282 w 283"/>
                <a:gd name="T9" fmla="*/ 0 h 69"/>
              </a:gdLst>
              <a:ahLst/>
              <a:cxnLst>
                <a:cxn ang="0">
                  <a:pos x="T0" y="T1"/>
                </a:cxn>
                <a:cxn ang="0">
                  <a:pos x="T2" y="T3"/>
                </a:cxn>
                <a:cxn ang="0">
                  <a:pos x="T4" y="T5"/>
                </a:cxn>
                <a:cxn ang="0">
                  <a:pos x="T6" y="T7"/>
                </a:cxn>
                <a:cxn ang="0">
                  <a:pos x="T8" y="T9"/>
                </a:cxn>
              </a:cxnLst>
              <a:rect l="0" t="0" r="r" b="b"/>
              <a:pathLst>
                <a:path w="283" h="69">
                  <a:moveTo>
                    <a:pt x="282" y="0"/>
                  </a:moveTo>
                  <a:cubicBezTo>
                    <a:pt x="0" y="64"/>
                    <a:pt x="0" y="64"/>
                    <a:pt x="0" y="64"/>
                  </a:cubicBezTo>
                  <a:cubicBezTo>
                    <a:pt x="2" y="69"/>
                    <a:pt x="2" y="69"/>
                    <a:pt x="2" y="69"/>
                  </a:cubicBezTo>
                  <a:cubicBezTo>
                    <a:pt x="283" y="4"/>
                    <a:pt x="283" y="4"/>
                    <a:pt x="283" y="4"/>
                  </a:cubicBezTo>
                  <a:cubicBezTo>
                    <a:pt x="283" y="3"/>
                    <a:pt x="282" y="1"/>
                    <a:pt x="282" y="0"/>
                  </a:cubicBez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 name="Freeform 529"/>
            <p:cNvSpPr>
              <a:spLocks/>
            </p:cNvSpPr>
            <p:nvPr userDrawn="1"/>
          </p:nvSpPr>
          <p:spPr bwMode="auto">
            <a:xfrm>
              <a:off x="5398" y="1123"/>
              <a:ext cx="92" cy="91"/>
            </a:xfrm>
            <a:custGeom>
              <a:avLst/>
              <a:gdLst>
                <a:gd name="T0" fmla="*/ 28 w 54"/>
                <a:gd name="T1" fmla="*/ 54 h 54"/>
                <a:gd name="T2" fmla="*/ 0 w 54"/>
                <a:gd name="T3" fmla="*/ 28 h 54"/>
                <a:gd name="T4" fmla="*/ 26 w 54"/>
                <a:gd name="T5" fmla="*/ 0 h 54"/>
                <a:gd name="T6" fmla="*/ 54 w 54"/>
                <a:gd name="T7" fmla="*/ 26 h 54"/>
                <a:gd name="T8" fmla="*/ 28 w 54"/>
                <a:gd name="T9" fmla="*/ 54 h 54"/>
              </a:gdLst>
              <a:ahLst/>
              <a:cxnLst>
                <a:cxn ang="0">
                  <a:pos x="T0" y="T1"/>
                </a:cxn>
                <a:cxn ang="0">
                  <a:pos x="T2" y="T3"/>
                </a:cxn>
                <a:cxn ang="0">
                  <a:pos x="T4" y="T5"/>
                </a:cxn>
                <a:cxn ang="0">
                  <a:pos x="T6" y="T7"/>
                </a:cxn>
                <a:cxn ang="0">
                  <a:pos x="T8" y="T9"/>
                </a:cxn>
              </a:cxnLst>
              <a:rect l="0" t="0" r="r" b="b"/>
              <a:pathLst>
                <a:path w="54" h="54">
                  <a:moveTo>
                    <a:pt x="28" y="54"/>
                  </a:moveTo>
                  <a:cubicBezTo>
                    <a:pt x="13" y="54"/>
                    <a:pt x="1" y="43"/>
                    <a:pt x="0" y="28"/>
                  </a:cubicBezTo>
                  <a:cubicBezTo>
                    <a:pt x="0" y="13"/>
                    <a:pt x="11" y="1"/>
                    <a:pt x="26" y="0"/>
                  </a:cubicBezTo>
                  <a:cubicBezTo>
                    <a:pt x="41" y="0"/>
                    <a:pt x="53" y="11"/>
                    <a:pt x="54" y="26"/>
                  </a:cubicBezTo>
                  <a:cubicBezTo>
                    <a:pt x="54" y="41"/>
                    <a:pt x="43" y="53"/>
                    <a:pt x="28" y="54"/>
                  </a:cubicBezTo>
                  <a:close/>
                </a:path>
              </a:pathLst>
            </a:custGeom>
            <a:solidFill>
              <a:srgbClr val="00A1D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166831516"/>
      </p:ext>
    </p:extLst>
  </p:cSld>
  <p:clrMapOvr>
    <a:overrideClrMapping bg1="lt1" tx1="dk1" bg2="lt2" tx2="dk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2160" userDrawn="1">
          <p15:clr>
            <a:srgbClr val="FBAE40"/>
          </p15:clr>
        </p15:guide>
        <p15:guide id="2" pos="3839"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cSld name="1_Cover">
    <p:bg>
      <p:bgPr>
        <a:solidFill>
          <a:schemeClr val="tx2"/>
        </a:solidFill>
        <a:effectLst/>
      </p:bgPr>
    </p:bg>
    <p:spTree>
      <p:nvGrpSpPr>
        <p:cNvPr id="1" name=""/>
        <p:cNvGrpSpPr/>
        <p:nvPr/>
      </p:nvGrpSpPr>
      <p:grpSpPr>
        <a:xfrm>
          <a:off x="0" y="0"/>
          <a:ext cx="0" cy="0"/>
          <a:chOff x="0" y="0"/>
          <a:chExt cx="0" cy="0"/>
        </a:xfrm>
      </p:grpSpPr>
      <p:sp>
        <p:nvSpPr>
          <p:cNvPr id="5" name="Title 4"/>
          <p:cNvSpPr>
            <a:spLocks noGrp="1"/>
          </p:cNvSpPr>
          <p:nvPr>
            <p:ph type="title" hasCustomPrompt="1"/>
          </p:nvPr>
        </p:nvSpPr>
        <p:spPr bwMode="black">
          <a:xfrm>
            <a:off x="609442" y="2588669"/>
            <a:ext cx="10959363" cy="2725207"/>
          </a:xfrm>
        </p:spPr>
        <p:txBody>
          <a:bodyPr anchor="t" anchorCtr="0"/>
          <a:lstStyle>
            <a:lvl1pPr>
              <a:lnSpc>
                <a:spcPct val="100000"/>
              </a:lnSpc>
              <a:defRPr sz="5300"/>
            </a:lvl1pPr>
          </a:lstStyle>
          <a:p>
            <a:r>
              <a:rPr lang="en-US" dirty="0" smtClean="0"/>
              <a:t>Presentation Title</a:t>
            </a:r>
            <a:endParaRPr lang="en-US" dirty="0"/>
          </a:p>
        </p:txBody>
      </p:sp>
      <p:pic>
        <p:nvPicPr>
          <p:cNvPr id="6" name="Picture 5"/>
          <p:cNvPicPr>
            <a:picLocks noChangeAspect="1"/>
          </p:cNvPicPr>
          <p:nvPr/>
        </p:nvPicPr>
        <p:blipFill rotWithShape="1">
          <a:blip r:embed="rId2">
            <a:alphaModFix amt="28000"/>
            <a:extLst>
              <a:ext uri="{28A0092B-C50C-407E-A947-70E740481C1C}">
                <a14:useLocalDpi xmlns:a14="http://schemas.microsoft.com/office/drawing/2010/main" val="0"/>
              </a:ext>
            </a:extLst>
          </a:blip>
          <a:srcRect r="9746" b="7039"/>
          <a:stretch/>
        </p:blipFill>
        <p:spPr>
          <a:xfrm>
            <a:off x="6225127" y="2612874"/>
            <a:ext cx="5963699" cy="4245127"/>
          </a:xfrm>
          <a:prstGeom prst="rect">
            <a:avLst/>
          </a:prstGeom>
        </p:spPr>
      </p:pic>
      <p:pic>
        <p:nvPicPr>
          <p:cNvPr id="7" name="Picture 6"/>
          <p:cNvPicPr>
            <a:picLocks noChangeAspect="1"/>
          </p:cNvPicPr>
          <p:nvPr userDrawn="1"/>
        </p:nvPicPr>
        <p:blipFill rotWithShape="1">
          <a:blip r:embed="rId2">
            <a:alphaModFix amt="6000"/>
            <a:extLst>
              <a:ext uri="{28A0092B-C50C-407E-A947-70E740481C1C}">
                <a14:useLocalDpi xmlns:a14="http://schemas.microsoft.com/office/drawing/2010/main" val="0"/>
              </a:ext>
            </a:extLst>
          </a:blip>
          <a:srcRect r="9746" b="7039"/>
          <a:stretch/>
        </p:blipFill>
        <p:spPr>
          <a:xfrm>
            <a:off x="6225127" y="2612874"/>
            <a:ext cx="5963699" cy="4245127"/>
          </a:xfrm>
          <a:prstGeom prst="rect">
            <a:avLst/>
          </a:prstGeom>
        </p:spPr>
      </p:pic>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11834" y="649033"/>
            <a:ext cx="3461214" cy="1020911"/>
          </a:xfrm>
          <a:prstGeom prst="rect">
            <a:avLst/>
          </a:prstGeom>
        </p:spPr>
      </p:pic>
    </p:spTree>
    <p:extLst>
      <p:ext uri="{BB962C8B-B14F-4D97-AF65-F5344CB8AC3E}">
        <p14:creationId xmlns:p14="http://schemas.microsoft.com/office/powerpoint/2010/main" val="1876110160"/>
      </p:ext>
    </p:extLst>
  </p:cSld>
  <p:clrMapOvr>
    <a:masterClrMapping/>
  </p:clrMapOvr>
  <mc:AlternateContent xmlns:mc="http://schemas.openxmlformats.org/markup-compatibility/2006" xmlns:p14="http://schemas.microsoft.com/office/powerpoint/2010/main">
    <mc:Choice Requires="p14">
      <p:transition p14:dur="10" advClick="0">
        <p:fade/>
      </p:transition>
    </mc:Choice>
    <mc:Fallback xmlns="">
      <p:transition advClick="0">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mage">
    <p:bg>
      <p:bgPr>
        <a:solidFill>
          <a:schemeClr val="tx2"/>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alphaModFix amt="6000"/>
            <a:extLst>
              <a:ext uri="{28A0092B-C50C-407E-A947-70E740481C1C}">
                <a14:useLocalDpi xmlns:a14="http://schemas.microsoft.com/office/drawing/2010/main" val="0"/>
              </a:ext>
            </a:extLst>
          </a:blip>
          <a:srcRect r="9746" b="7039"/>
          <a:stretch/>
        </p:blipFill>
        <p:spPr>
          <a:xfrm>
            <a:off x="2122359" y="2612874"/>
            <a:ext cx="5963699" cy="4245127"/>
          </a:xfrm>
          <a:prstGeom prst="rect">
            <a:avLst/>
          </a:prstGeom>
        </p:spPr>
      </p:pic>
      <p:sp>
        <p:nvSpPr>
          <p:cNvPr id="3" name="Text Placeholder 2"/>
          <p:cNvSpPr>
            <a:spLocks noGrp="1"/>
          </p:cNvSpPr>
          <p:nvPr>
            <p:ph type="body" sz="quarter" idx="10" hasCustomPrompt="1"/>
          </p:nvPr>
        </p:nvSpPr>
        <p:spPr>
          <a:xfrm>
            <a:off x="624256" y="3754967"/>
            <a:ext cx="7172208" cy="1265767"/>
          </a:xfrm>
        </p:spPr>
        <p:txBody>
          <a:bodyPr/>
          <a:lstStyle>
            <a:lvl1pPr marL="0" indent="0">
              <a:buNone/>
              <a:defRPr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Subtitle</a:t>
            </a:r>
            <a:br>
              <a:rPr lang="en-US" dirty="0" smtClean="0"/>
            </a:br>
            <a:r>
              <a:rPr lang="en-US" dirty="0" smtClean="0"/>
              <a:t>Date</a:t>
            </a:r>
          </a:p>
        </p:txBody>
      </p:sp>
      <p:sp>
        <p:nvSpPr>
          <p:cNvPr id="5" name="Title 4"/>
          <p:cNvSpPr>
            <a:spLocks noGrp="1"/>
          </p:cNvSpPr>
          <p:nvPr>
            <p:ph type="title" hasCustomPrompt="1"/>
          </p:nvPr>
        </p:nvSpPr>
        <p:spPr bwMode="black">
          <a:xfrm>
            <a:off x="609442" y="2088333"/>
            <a:ext cx="7187021" cy="1340667"/>
          </a:xfrm>
        </p:spPr>
        <p:txBody>
          <a:bodyPr anchor="b"/>
          <a:lstStyle>
            <a:lvl1pPr>
              <a:lnSpc>
                <a:spcPct val="100000"/>
              </a:lnSpc>
              <a:defRPr sz="5300"/>
            </a:lvl1pPr>
          </a:lstStyle>
          <a:p>
            <a:r>
              <a:rPr lang="en-US" dirty="0" smtClean="0"/>
              <a:t>Presentation Title</a:t>
            </a:r>
            <a:endParaRPr lang="en-US" dirty="0"/>
          </a:p>
        </p:txBody>
      </p:sp>
      <p:sp>
        <p:nvSpPr>
          <p:cNvPr id="4" name="Picture Placeholder 3"/>
          <p:cNvSpPr>
            <a:spLocks noGrp="1"/>
          </p:cNvSpPr>
          <p:nvPr>
            <p:ph type="pic" sz="quarter" idx="11" hasCustomPrompt="1"/>
          </p:nvPr>
        </p:nvSpPr>
        <p:spPr>
          <a:xfrm>
            <a:off x="7982585" y="0"/>
            <a:ext cx="4206240" cy="6858000"/>
          </a:xfrm>
          <a:solidFill>
            <a:srgbClr val="999899">
              <a:alpha val="50196"/>
            </a:srgbClr>
          </a:solidFill>
        </p:spPr>
        <p:txBody>
          <a:bodyPr anchor="ctr"/>
          <a:lstStyle>
            <a:lvl1pPr marL="0" marR="0" indent="0" algn="ctr" defTabSz="609493" rtl="0" eaLnBrk="1" fontAlgn="base" latinLnBrk="0" hangingPunct="1">
              <a:lnSpc>
                <a:spcPct val="100000"/>
              </a:lnSpc>
              <a:spcBef>
                <a:spcPts val="1200"/>
              </a:spcBef>
              <a:spcAft>
                <a:spcPct val="0"/>
              </a:spcAft>
              <a:buClr>
                <a:srgbClr val="00A0DF"/>
              </a:buClr>
              <a:buSzTx/>
              <a:buFont typeface="Arial" panose="020B0604020202020204" pitchFamily="34" charset="0"/>
              <a:buNone/>
              <a:tabLst/>
              <a:defRPr sz="1400">
                <a:solidFill>
                  <a:schemeClr val="bg1"/>
                </a:solidFill>
              </a:defRPr>
            </a:lvl1pPr>
          </a:lstStyle>
          <a:p>
            <a:r>
              <a:rPr lang="en-US" dirty="0" smtClean="0"/>
              <a:t>Click to add photo or paste an image in box</a:t>
            </a:r>
          </a:p>
          <a:p>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24255" y="649033"/>
            <a:ext cx="3444605" cy="1015558"/>
          </a:xfrm>
          <a:prstGeom prst="rect">
            <a:avLst/>
          </a:prstGeom>
        </p:spPr>
      </p:pic>
    </p:spTree>
    <p:extLst>
      <p:ext uri="{BB962C8B-B14F-4D97-AF65-F5344CB8AC3E}">
        <p14:creationId xmlns:p14="http://schemas.microsoft.com/office/powerpoint/2010/main" val="3062814632"/>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cSld name="1_Section divider">
    <p:bg>
      <p:bgPr>
        <a:solidFill>
          <a:srgbClr val="323031"/>
        </a:solid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alphaModFix amt="28000"/>
            <a:extLst>
              <a:ext uri="{28A0092B-C50C-407E-A947-70E740481C1C}">
                <a14:useLocalDpi xmlns:a14="http://schemas.microsoft.com/office/drawing/2010/main" val="0"/>
              </a:ext>
            </a:extLst>
          </a:blip>
          <a:srcRect r="9746" b="7039"/>
          <a:stretch/>
        </p:blipFill>
        <p:spPr>
          <a:xfrm>
            <a:off x="6225127" y="2612874"/>
            <a:ext cx="5963699" cy="4245127"/>
          </a:xfrm>
          <a:prstGeom prst="rect">
            <a:avLst/>
          </a:prstGeom>
        </p:spPr>
      </p:pic>
      <p:sp>
        <p:nvSpPr>
          <p:cNvPr id="10" name="Title 4"/>
          <p:cNvSpPr>
            <a:spLocks noGrp="1"/>
          </p:cNvSpPr>
          <p:nvPr>
            <p:ph type="title" hasCustomPrompt="1"/>
          </p:nvPr>
        </p:nvSpPr>
        <p:spPr bwMode="black">
          <a:xfrm>
            <a:off x="609442" y="2605919"/>
            <a:ext cx="10959363" cy="3208286"/>
          </a:xfrm>
        </p:spPr>
        <p:txBody>
          <a:bodyPr anchor="t" anchorCtr="0"/>
          <a:lstStyle>
            <a:lvl1pPr>
              <a:lnSpc>
                <a:spcPct val="100000"/>
              </a:lnSpc>
              <a:defRPr sz="5300"/>
            </a:lvl1pPr>
          </a:lstStyle>
          <a:p>
            <a:r>
              <a:rPr lang="en-US" dirty="0" smtClean="0"/>
              <a:t>Section divider title</a:t>
            </a:r>
            <a:endParaRPr lang="en-US" dirty="0"/>
          </a:p>
        </p:txBody>
      </p:sp>
    </p:spTree>
    <p:extLst>
      <p:ext uri="{BB962C8B-B14F-4D97-AF65-F5344CB8AC3E}">
        <p14:creationId xmlns:p14="http://schemas.microsoft.com/office/powerpoint/2010/main" val="97345038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advClick="0">
        <p:fade/>
      </p:transition>
    </mc:Choice>
    <mc:Fallback xmlns="">
      <p:transition advClick="0">
        <p:fade/>
      </p:transition>
    </mc:Fallback>
  </mc:AlternateContent>
  <p:timing>
    <p:tnLst>
      <p:par>
        <p:cTn id="1" dur="indefinite" restart="never" nodeType="tmRoot"/>
      </p:par>
    </p:tnLst>
  </p:timing>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afe Harbor">
    <p:spTree>
      <p:nvGrpSpPr>
        <p:cNvPr id="1" name=""/>
        <p:cNvGrpSpPr/>
        <p:nvPr/>
      </p:nvGrpSpPr>
      <p:grpSpPr>
        <a:xfrm>
          <a:off x="0" y="0"/>
          <a:ext cx="0" cy="0"/>
          <a:chOff x="0" y="0"/>
          <a:chExt cx="0" cy="0"/>
        </a:xfrm>
      </p:grpSpPr>
      <p:sp>
        <p:nvSpPr>
          <p:cNvPr id="8" name="TextBox 7"/>
          <p:cNvSpPr txBox="1"/>
          <p:nvPr userDrawn="1"/>
        </p:nvSpPr>
        <p:spPr bwMode="white">
          <a:xfrm>
            <a:off x="609442" y="1"/>
            <a:ext cx="10959363" cy="914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lvl1pPr eaLnBrk="1" hangingPunct="1">
              <a:defRPr sz="2400">
                <a:solidFill>
                  <a:schemeClr val="bg1"/>
                </a:solidFill>
                <a:latin typeface="DINPro" pitchFamily="34" charset="0"/>
                <a:cs typeface="DINPro" pitchFamily="34" charset="0"/>
              </a:defRPr>
            </a:lvl1pPr>
            <a:lvl2pPr eaLnBrk="1" hangingPunct="1">
              <a:defRPr sz="2400">
                <a:solidFill>
                  <a:schemeClr val="bg1"/>
                </a:solidFill>
                <a:latin typeface="Ubuntu" charset="0"/>
              </a:defRPr>
            </a:lvl2pPr>
            <a:lvl3pPr eaLnBrk="1" hangingPunct="1">
              <a:defRPr sz="2400">
                <a:solidFill>
                  <a:schemeClr val="bg1"/>
                </a:solidFill>
                <a:latin typeface="Ubuntu" charset="0"/>
              </a:defRPr>
            </a:lvl3pPr>
            <a:lvl4pPr eaLnBrk="1" hangingPunct="1">
              <a:defRPr sz="2400">
                <a:solidFill>
                  <a:schemeClr val="bg1"/>
                </a:solidFill>
                <a:latin typeface="Ubuntu" charset="0"/>
              </a:defRPr>
            </a:lvl4pPr>
            <a:lvl5pPr eaLnBrk="1" hangingPunct="1">
              <a:defRPr sz="2400">
                <a:solidFill>
                  <a:schemeClr val="bg1"/>
                </a:solidFill>
                <a:latin typeface="Ubuntu" charset="0"/>
              </a:defRPr>
            </a:lvl5pPr>
            <a:lvl6pPr marL="457200" fontAlgn="base">
              <a:spcBef>
                <a:spcPct val="0"/>
              </a:spcBef>
              <a:spcAft>
                <a:spcPct val="0"/>
              </a:spcAft>
              <a:defRPr sz="2000">
                <a:solidFill>
                  <a:schemeClr val="bg1"/>
                </a:solidFill>
                <a:latin typeface="Ubuntu" charset="0"/>
              </a:defRPr>
            </a:lvl6pPr>
            <a:lvl7pPr marL="914400" fontAlgn="base">
              <a:spcBef>
                <a:spcPct val="0"/>
              </a:spcBef>
              <a:spcAft>
                <a:spcPct val="0"/>
              </a:spcAft>
              <a:defRPr sz="2000">
                <a:solidFill>
                  <a:schemeClr val="bg1"/>
                </a:solidFill>
                <a:latin typeface="Ubuntu" charset="0"/>
              </a:defRPr>
            </a:lvl7pPr>
            <a:lvl8pPr marL="1371600" fontAlgn="base">
              <a:spcBef>
                <a:spcPct val="0"/>
              </a:spcBef>
              <a:spcAft>
                <a:spcPct val="0"/>
              </a:spcAft>
              <a:defRPr sz="2000">
                <a:solidFill>
                  <a:schemeClr val="bg1"/>
                </a:solidFill>
                <a:latin typeface="Ubuntu" charset="0"/>
              </a:defRPr>
            </a:lvl8pPr>
            <a:lvl9pPr marL="1828800" fontAlgn="base">
              <a:spcBef>
                <a:spcPct val="0"/>
              </a:spcBef>
              <a:spcAft>
                <a:spcPct val="0"/>
              </a:spcAft>
              <a:defRPr sz="2000">
                <a:solidFill>
                  <a:schemeClr val="bg1"/>
                </a:solidFill>
                <a:latin typeface="Ubuntu" charset="0"/>
              </a:defRPr>
            </a:lvl9pPr>
          </a:lstStyle>
          <a:p>
            <a:pPr lvl="0"/>
            <a:r>
              <a:rPr lang="en-US" sz="2800" dirty="0" smtClean="0">
                <a:latin typeface="Verdana" panose="020B0604030504040204" pitchFamily="34" charset="0"/>
                <a:cs typeface="Verdana" panose="020B0604030504040204" pitchFamily="34" charset="0"/>
              </a:rPr>
              <a:t>Safe harbor statement</a:t>
            </a:r>
            <a:endParaRPr lang="en-US" sz="2800" dirty="0">
              <a:latin typeface="Verdana" panose="020B0604030504040204" pitchFamily="34" charset="0"/>
              <a:cs typeface="Verdana" panose="020B0604030504040204" pitchFamily="34" charset="0"/>
            </a:endParaRPr>
          </a:p>
        </p:txBody>
      </p:sp>
      <p:sp>
        <p:nvSpPr>
          <p:cNvPr id="5" name="Rectangle 4"/>
          <p:cNvSpPr/>
          <p:nvPr userDrawn="1"/>
        </p:nvSpPr>
        <p:spPr>
          <a:xfrm>
            <a:off x="609441" y="1210189"/>
            <a:ext cx="10969943" cy="4928145"/>
          </a:xfrm>
          <a:prstGeom prst="rect">
            <a:avLst/>
          </a:prstGeom>
        </p:spPr>
        <p:txBody>
          <a:bodyPr wrap="square" lIns="0" tIns="0" rIns="0" bIns="0">
            <a:noAutofit/>
          </a:bodyPr>
          <a:lstStyle/>
          <a:p>
            <a:pPr algn="just"/>
            <a:r>
              <a:rPr lang="en-US" sz="1700" kern="1200" dirty="0" smtClean="0">
                <a:solidFill>
                  <a:schemeClr val="tx1"/>
                </a:solidFill>
                <a:effectLst/>
                <a:latin typeface="Verdana" panose="020B0604030504040204" pitchFamily="34" charset="0"/>
                <a:ea typeface="Verdana" panose="020B0604030504040204" pitchFamily="34" charset="0"/>
                <a:cs typeface="Verdana" panose="020B0604030504040204" pitchFamily="34" charset="0"/>
              </a:rPr>
              <a:t>The information in this presentation is confidential and proprietary to MuleSoft and may not be disclosed without the permission of MuleSoft. This presentation is not subject to your license agreement or any other service or subscription agreement with MuleSoft. MuleSoft has no obligation to pursue any course of business outlined in this document or any related presentation, or to develop or release any functionality mentioned therein. This document, or any related presentation and </a:t>
            </a:r>
            <a:r>
              <a:rPr lang="en-US" sz="1700" kern="1200" dirty="0" err="1" smtClean="0">
                <a:solidFill>
                  <a:schemeClr val="tx1"/>
                </a:solidFill>
                <a:effectLst/>
                <a:latin typeface="Verdana" panose="020B0604030504040204" pitchFamily="34" charset="0"/>
                <a:ea typeface="Verdana" panose="020B0604030504040204" pitchFamily="34" charset="0"/>
                <a:cs typeface="Verdana" panose="020B0604030504040204" pitchFamily="34" charset="0"/>
              </a:rPr>
              <a:t>MuleSoft's</a:t>
            </a:r>
            <a:r>
              <a:rPr lang="en-US" sz="1700" kern="1200" dirty="0" smtClean="0">
                <a:solidFill>
                  <a:schemeClr val="tx1"/>
                </a:solidFill>
                <a:effectLst/>
                <a:latin typeface="Verdana" panose="020B0604030504040204" pitchFamily="34" charset="0"/>
                <a:ea typeface="Verdana" panose="020B0604030504040204" pitchFamily="34" charset="0"/>
                <a:cs typeface="Verdana" panose="020B0604030504040204" pitchFamily="34" charset="0"/>
              </a:rPr>
              <a:t> strategy and possible future developments, products and or platforms directions and functionality are all subject to change and may be changed by MuleSoft at any time for any reason without notice. The information on this document is not a commitment, promise or legal obligation to deliver any material, code or functionality. This document is provided without a warranty of any kind, either express or implied, including but not limited to, the implied warranties of merchantability, fitness for a particular purpose, or non-infringement. This document is for informational purposes and may not be incorporated into a contract. MuleSoft assumes no responsibility for errors or omissions in this document, except if such damages were caused by MuleSoft intentionally or grossly negligent.</a:t>
            </a:r>
          </a:p>
          <a:p>
            <a:pPr algn="just"/>
            <a:endParaRPr lang="en-US" sz="1700" kern="1200" dirty="0" smtClean="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p>
            <a:pPr marL="0" marR="0" indent="0" algn="just" defTabSz="609493" rtl="0" eaLnBrk="1" fontAlgn="base" latinLnBrk="0" hangingPunct="1">
              <a:lnSpc>
                <a:spcPct val="100000"/>
              </a:lnSpc>
              <a:spcBef>
                <a:spcPct val="0"/>
              </a:spcBef>
              <a:spcAft>
                <a:spcPct val="0"/>
              </a:spcAft>
              <a:buClrTx/>
              <a:buSzTx/>
              <a:buFontTx/>
              <a:buNone/>
              <a:tabLst/>
              <a:defRPr/>
            </a:pPr>
            <a:r>
              <a:rPr lang="en-US" sz="1700" kern="1200" dirty="0" smtClean="0">
                <a:solidFill>
                  <a:schemeClr val="tx1"/>
                </a:solidFill>
                <a:effectLst/>
                <a:latin typeface="Verdana" panose="020B0604030504040204" pitchFamily="34" charset="0"/>
                <a:ea typeface="Verdana" panose="020B0604030504040204" pitchFamily="34" charset="0"/>
                <a:cs typeface="Verdana" panose="020B0604030504040204" pitchFamily="34" charset="0"/>
              </a:rPr>
              <a:t>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endParaRPr lang="en-US" sz="1700" kern="1200"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3" name="Slide Number Placeholder 2"/>
          <p:cNvSpPr>
            <a:spLocks noGrp="1"/>
          </p:cNvSpPr>
          <p:nvPr>
            <p:ph type="sldNum" sz="quarter" idx="10"/>
          </p:nvPr>
        </p:nvSpPr>
        <p:spPr/>
        <p:txBody>
          <a:bodyPr/>
          <a:lstStyle/>
          <a:p>
            <a:fld id="{6EBA610F-6DE2-6644-8764-FCBE8B310C98}" type="slidenum">
              <a:rPr lang="en-US" smtClean="0"/>
              <a:pPr/>
              <a:t>‹#›</a:t>
            </a:fld>
            <a:endParaRPr lang="en-US" dirty="0"/>
          </a:p>
        </p:txBody>
      </p:sp>
    </p:spTree>
    <p:extLst>
      <p:ext uri="{BB962C8B-B14F-4D97-AF65-F5344CB8AC3E}">
        <p14:creationId xmlns:p14="http://schemas.microsoft.com/office/powerpoint/2010/main" val="1549420664"/>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Agenda">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bg1"/>
                </a:solidFill>
              </a:defRPr>
            </a:lvl1pPr>
          </a:lstStyle>
          <a:p>
            <a:r>
              <a:rPr lang="en-US" dirty="0" smtClean="0"/>
              <a:t>Contents</a:t>
            </a:r>
            <a:endParaRPr lang="en-US" dirty="0"/>
          </a:p>
        </p:txBody>
      </p:sp>
      <p:sp>
        <p:nvSpPr>
          <p:cNvPr id="3" name="Slide Number Placeholder 2"/>
          <p:cNvSpPr>
            <a:spLocks noGrp="1"/>
          </p:cNvSpPr>
          <p:nvPr>
            <p:ph type="sldNum" sz="quarter" idx="11"/>
          </p:nvPr>
        </p:nvSpPr>
        <p:spPr/>
        <p:txBody>
          <a:bodyPr/>
          <a:lstStyle>
            <a:lvl1pPr>
              <a:defRPr>
                <a:solidFill>
                  <a:schemeClr val="accent1"/>
                </a:solidFill>
              </a:defRPr>
            </a:lvl1pPr>
          </a:lstStyle>
          <a:p>
            <a:fld id="{6EBA610F-6DE2-6644-8764-FCBE8B310C98}" type="slidenum">
              <a:rPr lang="en-US" smtClean="0"/>
              <a:pPr/>
              <a:t>‹#›</a:t>
            </a:fld>
            <a:endParaRPr lang="en-US" dirty="0"/>
          </a:p>
        </p:txBody>
      </p:sp>
      <p:sp>
        <p:nvSpPr>
          <p:cNvPr id="5" name="Footer Placeholder 4"/>
          <p:cNvSpPr txBox="1">
            <a:spLocks/>
          </p:cNvSpPr>
          <p:nvPr userDrawn="1"/>
        </p:nvSpPr>
        <p:spPr>
          <a:xfrm>
            <a:off x="624256" y="6339100"/>
            <a:ext cx="3384514" cy="365125"/>
          </a:xfrm>
          <a:prstGeom prst="rect">
            <a:avLst/>
          </a:prstGeom>
        </p:spPr>
        <p:txBody>
          <a:bodyPr vert="horz" wrap="none" lIns="0" tIns="0" rIns="0" bIns="0" rtlCol="0" anchor="ctr"/>
          <a:lstStyle>
            <a:defPPr>
              <a:defRPr lang="en-US"/>
            </a:defPPr>
            <a:lvl1pPr algn="l" defTabSz="457200" rtl="0" fontAlgn="base">
              <a:spcBef>
                <a:spcPct val="0"/>
              </a:spcBef>
              <a:spcAft>
                <a:spcPct val="0"/>
              </a:spcAft>
              <a:defRPr sz="900" kern="1200" dirty="0" smtClean="0">
                <a:solidFill>
                  <a:schemeClr val="bg1">
                    <a:lumMod val="75000"/>
                  </a:schemeClr>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a:defRPr/>
            </a:pPr>
            <a:r>
              <a:rPr lang="en-GB" dirty="0" smtClean="0">
                <a:solidFill>
                  <a:schemeClr val="accent1"/>
                </a:solidFill>
                <a:latin typeface="+mn-lt"/>
              </a:rPr>
              <a:t>All contents © </a:t>
            </a:r>
            <a:r>
              <a:rPr lang="en-GB" dirty="0" err="1" smtClean="0">
                <a:solidFill>
                  <a:schemeClr val="accent1"/>
                </a:solidFill>
                <a:latin typeface="+mn-lt"/>
              </a:rPr>
              <a:t>MuleSoft</a:t>
            </a:r>
            <a:r>
              <a:rPr lang="en-GB" dirty="0" smtClean="0">
                <a:solidFill>
                  <a:schemeClr val="accent1"/>
                </a:solidFill>
                <a:latin typeface="+mn-lt"/>
              </a:rPr>
              <a:t> Inc.</a:t>
            </a:r>
            <a:endParaRPr lang="en-US" dirty="0">
              <a:solidFill>
                <a:schemeClr val="accent1"/>
              </a:solidFill>
              <a:latin typeface="+mn-lt"/>
            </a:endParaRPr>
          </a:p>
        </p:txBody>
      </p:sp>
      <p:sp>
        <p:nvSpPr>
          <p:cNvPr id="8" name="Text Placeholder 7"/>
          <p:cNvSpPr>
            <a:spLocks noGrp="1"/>
          </p:cNvSpPr>
          <p:nvPr>
            <p:ph type="body" sz="quarter" idx="12" hasCustomPrompt="1"/>
          </p:nvPr>
        </p:nvSpPr>
        <p:spPr>
          <a:xfrm>
            <a:off x="609600" y="1189038"/>
            <a:ext cx="10958513" cy="5022850"/>
          </a:xfrm>
        </p:spPr>
        <p:txBody>
          <a:bodyPr/>
          <a:lstStyle>
            <a:lvl1pPr marL="457200" indent="-457200">
              <a:lnSpc>
                <a:spcPct val="200000"/>
              </a:lnSpc>
              <a:buFont typeface="+mj-lt"/>
              <a:buAutoNum type="arabicPeriod"/>
              <a:defRPr baseline="0">
                <a:solidFill>
                  <a:schemeClr val="accent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Highlight current agenda item in white</a:t>
            </a:r>
          </a:p>
          <a:p>
            <a:pPr lvl="0"/>
            <a:r>
              <a:rPr lang="en-US" dirty="0" smtClean="0"/>
              <a:t>Agenda item</a:t>
            </a:r>
          </a:p>
          <a:p>
            <a:pPr lvl="0"/>
            <a:r>
              <a:rPr lang="en-US" dirty="0" smtClean="0"/>
              <a:t>Agenda item</a:t>
            </a:r>
          </a:p>
          <a:p>
            <a:pPr lvl="0"/>
            <a:r>
              <a:rPr lang="en-US" dirty="0" smtClean="0"/>
              <a:t>Agenda item</a:t>
            </a:r>
          </a:p>
          <a:p>
            <a:pPr lvl="0"/>
            <a:r>
              <a:rPr lang="en-US" dirty="0" smtClean="0"/>
              <a:t>Agenda item</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8765" y="279634"/>
            <a:ext cx="1205509" cy="355415"/>
          </a:xfrm>
          <a:prstGeom prst="rect">
            <a:avLst/>
          </a:prstGeom>
        </p:spPr>
      </p:pic>
    </p:spTree>
    <p:extLst>
      <p:ext uri="{BB962C8B-B14F-4D97-AF65-F5344CB8AC3E}">
        <p14:creationId xmlns:p14="http://schemas.microsoft.com/office/powerpoint/2010/main" val="3877512755"/>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Section divider blue">
    <p:bg>
      <p:bgRef idx="1001">
        <a:schemeClr val="bg2"/>
      </p:bgRef>
    </p:bg>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a:alphaModFix amt="28000"/>
            <a:extLst>
              <a:ext uri="{28A0092B-C50C-407E-A947-70E740481C1C}">
                <a14:useLocalDpi xmlns:a14="http://schemas.microsoft.com/office/drawing/2010/main" val="0"/>
              </a:ext>
            </a:extLst>
          </a:blip>
          <a:srcRect r="9746" b="7039"/>
          <a:stretch/>
        </p:blipFill>
        <p:spPr>
          <a:xfrm>
            <a:off x="6225127" y="2612874"/>
            <a:ext cx="5963699" cy="4245127"/>
          </a:xfrm>
          <a:prstGeom prst="rect">
            <a:avLst/>
          </a:prstGeom>
        </p:spPr>
      </p:pic>
      <p:sp>
        <p:nvSpPr>
          <p:cNvPr id="10" name="Title 4"/>
          <p:cNvSpPr>
            <a:spLocks noGrp="1"/>
          </p:cNvSpPr>
          <p:nvPr>
            <p:ph type="title" hasCustomPrompt="1"/>
          </p:nvPr>
        </p:nvSpPr>
        <p:spPr bwMode="black">
          <a:xfrm>
            <a:off x="609442" y="2088333"/>
            <a:ext cx="10959363" cy="1340667"/>
          </a:xfrm>
        </p:spPr>
        <p:txBody>
          <a:bodyPr anchor="b"/>
          <a:lstStyle>
            <a:lvl1pPr>
              <a:defRPr sz="5300"/>
            </a:lvl1pPr>
          </a:lstStyle>
          <a:p>
            <a:r>
              <a:rPr lang="en-US" dirty="0" smtClean="0"/>
              <a:t>Section divider title</a:t>
            </a:r>
            <a:endParaRPr lang="en-US" dirty="0"/>
          </a:p>
        </p:txBody>
      </p:sp>
    </p:spTree>
    <p:extLst>
      <p:ext uri="{BB962C8B-B14F-4D97-AF65-F5344CB8AC3E}">
        <p14:creationId xmlns:p14="http://schemas.microsoft.com/office/powerpoint/2010/main" val="6564926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ection divider dark">
    <p:bg>
      <p:bgPr>
        <a:solidFill>
          <a:schemeClr val="tx2"/>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a:alphaModFix amt="28000"/>
            <a:extLst>
              <a:ext uri="{28A0092B-C50C-407E-A947-70E740481C1C}">
                <a14:useLocalDpi xmlns:a14="http://schemas.microsoft.com/office/drawing/2010/main" val="0"/>
              </a:ext>
            </a:extLst>
          </a:blip>
          <a:srcRect r="9746" b="7039"/>
          <a:stretch/>
        </p:blipFill>
        <p:spPr>
          <a:xfrm>
            <a:off x="6225127" y="2612874"/>
            <a:ext cx="5963699" cy="4245127"/>
          </a:xfrm>
          <a:prstGeom prst="rect">
            <a:avLst/>
          </a:prstGeom>
        </p:spPr>
      </p:pic>
      <p:sp>
        <p:nvSpPr>
          <p:cNvPr id="10" name="Title 4"/>
          <p:cNvSpPr>
            <a:spLocks noGrp="1"/>
          </p:cNvSpPr>
          <p:nvPr>
            <p:ph type="title" hasCustomPrompt="1"/>
          </p:nvPr>
        </p:nvSpPr>
        <p:spPr bwMode="black">
          <a:xfrm>
            <a:off x="609442" y="2088333"/>
            <a:ext cx="10959363" cy="1340667"/>
          </a:xfrm>
        </p:spPr>
        <p:txBody>
          <a:bodyPr anchor="b"/>
          <a:lstStyle>
            <a:lvl1pPr>
              <a:defRPr sz="5300"/>
            </a:lvl1pPr>
          </a:lstStyle>
          <a:p>
            <a:r>
              <a:rPr lang="en-US" dirty="0" smtClean="0"/>
              <a:t>Section divider title</a:t>
            </a:r>
            <a:endParaRPr lang="en-US" dirty="0"/>
          </a:p>
        </p:txBody>
      </p:sp>
    </p:spTree>
    <p:extLst>
      <p:ext uri="{BB962C8B-B14F-4D97-AF65-F5344CB8AC3E}">
        <p14:creationId xmlns:p14="http://schemas.microsoft.com/office/powerpoint/2010/main" val="151832401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2800"/>
            </a:lvl1pPr>
          </a:lstStyle>
          <a:p>
            <a:r>
              <a:rPr lang="en-US" dirty="0" smtClean="0"/>
              <a:t>Click to edit slide title</a:t>
            </a:r>
            <a:endParaRPr lang="en-US" dirty="0"/>
          </a:p>
        </p:txBody>
      </p:sp>
      <p:sp>
        <p:nvSpPr>
          <p:cNvPr id="3" name="Slide Number Placeholder 2"/>
          <p:cNvSpPr>
            <a:spLocks noGrp="1"/>
          </p:cNvSpPr>
          <p:nvPr>
            <p:ph type="sldNum" sz="quarter" idx="11"/>
          </p:nvPr>
        </p:nvSpPr>
        <p:spPr/>
        <p:txBody>
          <a:bodyPr/>
          <a:lstStyle/>
          <a:p>
            <a:fld id="{6EBA610F-6DE2-6644-8764-FCBE8B310C98}" type="slidenum">
              <a:rPr lang="en-US" smtClean="0"/>
              <a:pPr/>
              <a:t>‹#›</a:t>
            </a:fld>
            <a:endParaRPr lang="en-US" dirty="0"/>
          </a:p>
        </p:txBody>
      </p:sp>
      <p:sp>
        <p:nvSpPr>
          <p:cNvPr id="5" name="Text Placeholder 4"/>
          <p:cNvSpPr>
            <a:spLocks noGrp="1"/>
          </p:cNvSpPr>
          <p:nvPr>
            <p:ph type="body" sz="quarter" idx="12"/>
          </p:nvPr>
        </p:nvSpPr>
        <p:spPr>
          <a:xfrm>
            <a:off x="609600" y="1189038"/>
            <a:ext cx="10958513" cy="502285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5205912"/>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edit slide title</a:t>
            </a:r>
            <a:endParaRPr lang="en-US" dirty="0"/>
          </a:p>
        </p:txBody>
      </p:sp>
      <p:sp>
        <p:nvSpPr>
          <p:cNvPr id="3" name="Slide Number Placeholder 2"/>
          <p:cNvSpPr>
            <a:spLocks noGrp="1"/>
          </p:cNvSpPr>
          <p:nvPr>
            <p:ph type="sldNum" sz="quarter" idx="11"/>
          </p:nvPr>
        </p:nvSpPr>
        <p:spPr/>
        <p:txBody>
          <a:bodyPr/>
          <a:lstStyle/>
          <a:p>
            <a:fld id="{6EBA610F-6DE2-6644-8764-FCBE8B310C98}" type="slidenum">
              <a:rPr lang="en-US" smtClean="0"/>
              <a:pPr/>
              <a:t>‹#›</a:t>
            </a:fld>
            <a:endParaRPr lang="en-US" dirty="0"/>
          </a:p>
        </p:txBody>
      </p:sp>
    </p:spTree>
    <p:extLst>
      <p:ext uri="{BB962C8B-B14F-4D97-AF65-F5344CB8AC3E}">
        <p14:creationId xmlns:p14="http://schemas.microsoft.com/office/powerpoint/2010/main" val="350345915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09441" y="1177232"/>
            <a:ext cx="4923548" cy="467011"/>
          </a:xfrm>
        </p:spPr>
        <p:txBody>
          <a:bodyPr anchor="b">
            <a:noAutofit/>
          </a:bodyPr>
          <a:lstStyle>
            <a:lvl1pPr marL="0" indent="0">
              <a:buNone/>
              <a:defRPr sz="2400" b="0" i="0" baseline="0">
                <a:solidFill>
                  <a:schemeClr val="bg2"/>
                </a:solidFill>
                <a:latin typeface="Verdana" panose="020B0604030504040204" pitchFamily="34" charset="0"/>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Heading text</a:t>
            </a:r>
          </a:p>
        </p:txBody>
      </p:sp>
      <p:sp>
        <p:nvSpPr>
          <p:cNvPr id="5" name="Text Placeholder 4"/>
          <p:cNvSpPr>
            <a:spLocks noGrp="1"/>
          </p:cNvSpPr>
          <p:nvPr>
            <p:ph type="body" sz="quarter" idx="3" hasCustomPrompt="1"/>
          </p:nvPr>
        </p:nvSpPr>
        <p:spPr>
          <a:xfrm>
            <a:off x="6644565" y="1177232"/>
            <a:ext cx="4923548" cy="467011"/>
          </a:xfrm>
        </p:spPr>
        <p:txBody>
          <a:bodyPr anchor="b">
            <a:noAutofit/>
          </a:bodyPr>
          <a:lstStyle>
            <a:lvl1pPr marL="0" indent="0">
              <a:buNone/>
              <a:defRPr sz="2400" b="0" i="0">
                <a:solidFill>
                  <a:schemeClr val="bg2"/>
                </a:solidFill>
                <a:latin typeface="Verdana" panose="020B0604030504040204" pitchFamily="34" charset="0"/>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Heading text</a:t>
            </a:r>
          </a:p>
        </p:txBody>
      </p:sp>
      <p:sp>
        <p:nvSpPr>
          <p:cNvPr id="2" name="Title 1"/>
          <p:cNvSpPr>
            <a:spLocks noGrp="1"/>
          </p:cNvSpPr>
          <p:nvPr>
            <p:ph type="title" hasCustomPrompt="1"/>
          </p:nvPr>
        </p:nvSpPr>
        <p:spPr/>
        <p:txBody>
          <a:bodyPr/>
          <a:lstStyle>
            <a:lvl1pPr>
              <a:defRPr/>
            </a:lvl1pPr>
          </a:lstStyle>
          <a:p>
            <a:r>
              <a:rPr lang="en-US" dirty="0" smtClean="0"/>
              <a:t>Click to edit slide title</a:t>
            </a:r>
            <a:endParaRPr lang="en-US" dirty="0"/>
          </a:p>
        </p:txBody>
      </p:sp>
      <p:sp>
        <p:nvSpPr>
          <p:cNvPr id="7" name="Slide Number Placeholder 6"/>
          <p:cNvSpPr>
            <a:spLocks noGrp="1"/>
          </p:cNvSpPr>
          <p:nvPr>
            <p:ph type="sldNum" sz="quarter" idx="10"/>
          </p:nvPr>
        </p:nvSpPr>
        <p:spPr/>
        <p:txBody>
          <a:bodyPr/>
          <a:lstStyle/>
          <a:p>
            <a:fld id="{6EBA610F-6DE2-6644-8764-FCBE8B310C98}" type="slidenum">
              <a:rPr lang="en-US" smtClean="0"/>
              <a:pPr/>
              <a:t>‹#›</a:t>
            </a:fld>
            <a:endParaRPr lang="en-US" dirty="0"/>
          </a:p>
        </p:txBody>
      </p:sp>
      <p:sp>
        <p:nvSpPr>
          <p:cNvPr id="9" name="Text Placeholder 8"/>
          <p:cNvSpPr>
            <a:spLocks noGrp="1"/>
          </p:cNvSpPr>
          <p:nvPr>
            <p:ph type="body" sz="quarter" idx="11"/>
          </p:nvPr>
        </p:nvSpPr>
        <p:spPr>
          <a:xfrm>
            <a:off x="609441" y="1766888"/>
            <a:ext cx="4923548" cy="4445000"/>
          </a:xfrm>
        </p:spPr>
        <p:txBody>
          <a:bodyPr/>
          <a:lstStyle>
            <a:lvl1pPr>
              <a:defRPr sz="2000"/>
            </a:lvl1pPr>
            <a:lvl2pPr>
              <a:defRPr sz="1800"/>
            </a:lvl2pPr>
            <a:lvl3pPr>
              <a:defRPr sz="1600"/>
            </a:lvl3pPr>
            <a:lvl4pPr>
              <a:defRPr sz="14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Text Placeholder 10"/>
          <p:cNvSpPr>
            <a:spLocks noGrp="1"/>
          </p:cNvSpPr>
          <p:nvPr>
            <p:ph type="body" sz="quarter" idx="12"/>
          </p:nvPr>
        </p:nvSpPr>
        <p:spPr>
          <a:xfrm>
            <a:off x="6644565" y="1766888"/>
            <a:ext cx="4923548" cy="4445000"/>
          </a:xfrm>
        </p:spPr>
        <p:txBody>
          <a:bodyPr/>
          <a:lstStyle>
            <a:lvl1pPr>
              <a:defRPr sz="2000"/>
            </a:lvl1pPr>
            <a:lvl2pPr>
              <a:defRPr sz="1800"/>
            </a:lvl2pPr>
            <a:lvl3pPr>
              <a:defRPr sz="1600"/>
            </a:lvl3pPr>
            <a:lvl4pPr>
              <a:defRPr sz="14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6942970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theme" Target="../theme/theme1.xml"/><Relationship Id="rId22" Type="http://schemas.openxmlformats.org/officeDocument/2006/relationships/image" Target="NUL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Rectangle 3"/>
          <p:cNvSpPr/>
          <p:nvPr/>
        </p:nvSpPr>
        <p:spPr>
          <a:xfrm>
            <a:off x="-9547" y="0"/>
            <a:ext cx="12198372" cy="9144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lstStyle/>
          <a:p>
            <a:pPr algn="ctr"/>
            <a:endParaRPr lang="en-US"/>
          </a:p>
        </p:txBody>
      </p:sp>
      <p:sp>
        <p:nvSpPr>
          <p:cNvPr id="1026" name="Text Placeholder 2"/>
          <p:cNvSpPr>
            <a:spLocks noGrp="1"/>
          </p:cNvSpPr>
          <p:nvPr>
            <p:ph type="body" idx="1"/>
          </p:nvPr>
        </p:nvSpPr>
        <p:spPr bwMode="auto">
          <a:xfrm>
            <a:off x="609442" y="1193800"/>
            <a:ext cx="10959363" cy="5018087"/>
          </a:xfrm>
          <a:prstGeom prst="rect">
            <a:avLst/>
          </a:prstGeom>
          <a:noFill/>
          <a:ln>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29" name="Title Placeholder 1"/>
          <p:cNvSpPr>
            <a:spLocks noGrp="1"/>
          </p:cNvSpPr>
          <p:nvPr>
            <p:ph type="title"/>
          </p:nvPr>
        </p:nvSpPr>
        <p:spPr bwMode="white">
          <a:xfrm>
            <a:off x="609442" y="0"/>
            <a:ext cx="9485053" cy="902368"/>
          </a:xfrm>
          <a:prstGeom prst="rect">
            <a:avLst/>
          </a:prstGeom>
          <a:noFill/>
          <a:ln>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en-US" dirty="0" smtClean="0"/>
              <a:t>Click to edit slide title</a:t>
            </a:r>
            <a:endParaRPr lang="en-US" dirty="0"/>
          </a:p>
        </p:txBody>
      </p:sp>
      <p:sp>
        <p:nvSpPr>
          <p:cNvPr id="18" name="Slide Number Placeholder 17"/>
          <p:cNvSpPr>
            <a:spLocks noGrp="1"/>
          </p:cNvSpPr>
          <p:nvPr>
            <p:ph type="sldNum" sz="quarter" idx="4"/>
          </p:nvPr>
        </p:nvSpPr>
        <p:spPr>
          <a:xfrm>
            <a:off x="10883338" y="6339100"/>
            <a:ext cx="684775" cy="365125"/>
          </a:xfrm>
          <a:prstGeom prst="rect">
            <a:avLst/>
          </a:prstGeom>
        </p:spPr>
        <p:txBody>
          <a:bodyPr vert="horz" wrap="none" lIns="0" tIns="0" rIns="0" bIns="0" rtlCol="0" anchor="ctr"/>
          <a:lstStyle>
            <a:lvl1pPr algn="r">
              <a:defRPr sz="1300">
                <a:solidFill>
                  <a:schemeClr val="bg1">
                    <a:lumMod val="75000"/>
                  </a:schemeClr>
                </a:solidFill>
                <a:latin typeface="Verdana" panose="020B0604030504040204" pitchFamily="34" charset="0"/>
                <a:ea typeface="Verdana" panose="020B0604030504040204" pitchFamily="34" charset="0"/>
                <a:cs typeface="Verdana" panose="020B0604030504040204" pitchFamily="34" charset="0"/>
              </a:defRPr>
            </a:lvl1pPr>
          </a:lstStyle>
          <a:p>
            <a:fld id="{6EBA610F-6DE2-6644-8764-FCBE8B310C98}" type="slidenum">
              <a:rPr lang="en-US" smtClean="0"/>
              <a:pPr/>
              <a:t>‹#›</a:t>
            </a:fld>
            <a:endParaRPr lang="en-US" dirty="0"/>
          </a:p>
        </p:txBody>
      </p:sp>
      <p:sp>
        <p:nvSpPr>
          <p:cNvPr id="9" name="Footer Placeholder 4"/>
          <p:cNvSpPr txBox="1">
            <a:spLocks/>
          </p:cNvSpPr>
          <p:nvPr/>
        </p:nvSpPr>
        <p:spPr>
          <a:xfrm>
            <a:off x="624256" y="6339100"/>
            <a:ext cx="3384514" cy="365125"/>
          </a:xfrm>
          <a:prstGeom prst="rect">
            <a:avLst/>
          </a:prstGeom>
        </p:spPr>
        <p:txBody>
          <a:bodyPr vert="horz" wrap="none" lIns="0" tIns="0" rIns="0" bIns="0" rtlCol="0" anchor="ctr"/>
          <a:lstStyle>
            <a:defPPr>
              <a:defRPr lang="en-US"/>
            </a:defPPr>
            <a:lvl1pPr algn="l" defTabSz="457200" rtl="0" fontAlgn="base">
              <a:spcBef>
                <a:spcPct val="0"/>
              </a:spcBef>
              <a:spcAft>
                <a:spcPct val="0"/>
              </a:spcAft>
              <a:defRPr sz="900" kern="1200" dirty="0" smtClean="0">
                <a:solidFill>
                  <a:schemeClr val="bg1">
                    <a:lumMod val="75000"/>
                  </a:schemeClr>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a:defRPr/>
            </a:pPr>
            <a:r>
              <a:rPr lang="en-GB" dirty="0" smtClean="0">
                <a:latin typeface="Verdana" panose="020B0604030504040204" pitchFamily="34" charset="0"/>
                <a:ea typeface="Verdana" panose="020B0604030504040204" pitchFamily="34" charset="0"/>
                <a:cs typeface="Verdana" panose="020B0604030504040204" pitchFamily="34" charset="0"/>
              </a:rPr>
              <a:t>All contents </a:t>
            </a:r>
            <a:r>
              <a:rPr lang="en-GB" dirty="0" smtClean="0">
                <a:latin typeface="Verdana"/>
                <a:ea typeface="Verdana"/>
                <a:cs typeface="Verdana"/>
              </a:rPr>
              <a:t>© </a:t>
            </a:r>
            <a:r>
              <a:rPr lang="en-GB" dirty="0" err="1" smtClean="0">
                <a:latin typeface="Verdana" panose="020B0604030504040204" pitchFamily="34" charset="0"/>
                <a:ea typeface="Verdana" panose="020B0604030504040204" pitchFamily="34" charset="0"/>
                <a:cs typeface="Verdana" panose="020B0604030504040204" pitchFamily="34" charset="0"/>
              </a:rPr>
              <a:t>MuleSoft</a:t>
            </a:r>
            <a:r>
              <a:rPr lang="en-GB" dirty="0" smtClean="0">
                <a:latin typeface="Verdana" panose="020B0604030504040204" pitchFamily="34" charset="0"/>
                <a:ea typeface="Verdana" panose="020B0604030504040204" pitchFamily="34" charset="0"/>
                <a:cs typeface="Verdana" panose="020B0604030504040204" pitchFamily="34" charset="0"/>
              </a:rPr>
              <a:t> Inc.</a:t>
            </a:r>
            <a:endParaRPr lang="en-US" dirty="0">
              <a:latin typeface="Verdana" panose="020B0604030504040204" pitchFamily="34" charset="0"/>
              <a:ea typeface="Verdana" panose="020B0604030504040204" pitchFamily="34" charset="0"/>
              <a:cs typeface="Verdana" panose="020B0604030504040204" pitchFamily="34" charset="0"/>
            </a:endParaRPr>
          </a:p>
        </p:txBody>
      </p:sp>
      <p:pic>
        <p:nvPicPr>
          <p:cNvPr id="2" name="Picture 1"/>
          <p:cNvPicPr>
            <a:picLocks noChangeAspect="1"/>
          </p:cNvPicPr>
          <p:nvPr userDrawn="1"/>
        </p:nvPicPr>
        <p:blipFill>
          <a:blip r:embed="rId22">
            <a:extLst>
              <a:ext uri="{28A0092B-C50C-407E-A947-70E740481C1C}">
                <a14:useLocalDpi xmlns:a14="http://schemas.microsoft.com/office/drawing/2010/main" val="0"/>
              </a:ext>
            </a:extLst>
          </a:blip>
          <a:stretch>
            <a:fillRect/>
          </a:stretch>
        </p:blipFill>
        <p:spPr>
          <a:xfrm>
            <a:off x="10388765" y="279634"/>
            <a:ext cx="1205509" cy="355415"/>
          </a:xfrm>
          <a:prstGeom prst="rect">
            <a:avLst/>
          </a:prstGeom>
        </p:spPr>
      </p:pic>
    </p:spTree>
  </p:cSld>
  <p:clrMap bg1="lt1" tx1="dk1" bg2="lt2" tx2="dk2" accent1="accent1" accent2="accent2" accent3="accent3" accent4="accent4" accent5="accent5" accent6="accent6" hlink="hlink" folHlink="folHlink"/>
  <p:sldLayoutIdLst>
    <p:sldLayoutId id="2147483740" r:id="rId1"/>
    <p:sldLayoutId id="2147483761" r:id="rId2"/>
    <p:sldLayoutId id="2147483749" r:id="rId3"/>
    <p:sldLayoutId id="2147483755" r:id="rId4"/>
    <p:sldLayoutId id="2147483741" r:id="rId5"/>
    <p:sldLayoutId id="2147483756" r:id="rId6"/>
    <p:sldLayoutId id="2147483742" r:id="rId7"/>
    <p:sldLayoutId id="2147483750" r:id="rId8"/>
    <p:sldLayoutId id="2147483743" r:id="rId9"/>
    <p:sldLayoutId id="2147483759" r:id="rId10"/>
    <p:sldLayoutId id="2147483760" r:id="rId11"/>
    <p:sldLayoutId id="2147483758" r:id="rId12"/>
    <p:sldLayoutId id="2147483744" r:id="rId13"/>
    <p:sldLayoutId id="2147483751" r:id="rId14"/>
    <p:sldLayoutId id="2147483757" r:id="rId15"/>
    <p:sldLayoutId id="2147483752" r:id="rId16"/>
    <p:sldLayoutId id="2147483748" r:id="rId17"/>
    <p:sldLayoutId id="2147483762" r:id="rId18"/>
    <p:sldLayoutId id="2147483763" r:id="rId19"/>
    <p:sldLayoutId id="2147483764" r:id="rId20"/>
  </p:sldLayoutIdLst>
  <p:transition>
    <p:fade/>
  </p:transition>
  <p:hf hdr="0" ftr="0" dt="0"/>
  <p:txStyles>
    <p:titleStyle>
      <a:lvl1pPr algn="l" defTabSz="609493" rtl="0" eaLnBrk="1" fontAlgn="base" hangingPunct="1">
        <a:lnSpc>
          <a:spcPts val="3200"/>
        </a:lnSpc>
        <a:spcBef>
          <a:spcPct val="0"/>
        </a:spcBef>
        <a:spcAft>
          <a:spcPct val="0"/>
        </a:spcAft>
        <a:defRPr sz="2800" kern="1200">
          <a:solidFill>
            <a:schemeClr val="bg1"/>
          </a:solidFill>
          <a:latin typeface="Verdana" panose="020B0604030504040204" pitchFamily="34" charset="0"/>
          <a:ea typeface="Verdana" panose="020B0604030504040204" pitchFamily="34" charset="0"/>
          <a:cs typeface="Verdana" panose="020B0604030504040204" pitchFamily="34" charset="0"/>
        </a:defRPr>
      </a:lvl1pPr>
      <a:lvl2pPr algn="l" defTabSz="609493" rtl="0" eaLnBrk="1" fontAlgn="base" hangingPunct="1">
        <a:spcBef>
          <a:spcPct val="0"/>
        </a:spcBef>
        <a:spcAft>
          <a:spcPct val="0"/>
        </a:spcAft>
        <a:defRPr sz="3200">
          <a:solidFill>
            <a:schemeClr val="bg1"/>
          </a:solidFill>
          <a:latin typeface="Ubuntu" charset="0"/>
          <a:ea typeface="ＭＳ Ｐゴシック" charset="0"/>
        </a:defRPr>
      </a:lvl2pPr>
      <a:lvl3pPr algn="l" defTabSz="609493" rtl="0" eaLnBrk="1" fontAlgn="base" hangingPunct="1">
        <a:spcBef>
          <a:spcPct val="0"/>
        </a:spcBef>
        <a:spcAft>
          <a:spcPct val="0"/>
        </a:spcAft>
        <a:defRPr sz="3200">
          <a:solidFill>
            <a:schemeClr val="bg1"/>
          </a:solidFill>
          <a:latin typeface="Ubuntu" charset="0"/>
          <a:ea typeface="ＭＳ Ｐゴシック" charset="0"/>
        </a:defRPr>
      </a:lvl3pPr>
      <a:lvl4pPr algn="l" defTabSz="609493" rtl="0" eaLnBrk="1" fontAlgn="base" hangingPunct="1">
        <a:spcBef>
          <a:spcPct val="0"/>
        </a:spcBef>
        <a:spcAft>
          <a:spcPct val="0"/>
        </a:spcAft>
        <a:defRPr sz="3200">
          <a:solidFill>
            <a:schemeClr val="bg1"/>
          </a:solidFill>
          <a:latin typeface="Ubuntu" charset="0"/>
          <a:ea typeface="ＭＳ Ｐゴシック" charset="0"/>
        </a:defRPr>
      </a:lvl4pPr>
      <a:lvl5pPr algn="l" defTabSz="609493" rtl="0" eaLnBrk="1" fontAlgn="base" hangingPunct="1">
        <a:spcBef>
          <a:spcPct val="0"/>
        </a:spcBef>
        <a:spcAft>
          <a:spcPct val="0"/>
        </a:spcAft>
        <a:defRPr sz="3200">
          <a:solidFill>
            <a:schemeClr val="bg1"/>
          </a:solidFill>
          <a:latin typeface="Ubuntu" charset="0"/>
          <a:ea typeface="ＭＳ Ｐゴシック" charset="0"/>
        </a:defRPr>
      </a:lvl5pPr>
      <a:lvl6pPr marL="609493" algn="l" defTabSz="609493" rtl="0" eaLnBrk="1" fontAlgn="base" hangingPunct="1">
        <a:spcBef>
          <a:spcPct val="0"/>
        </a:spcBef>
        <a:spcAft>
          <a:spcPct val="0"/>
        </a:spcAft>
        <a:defRPr sz="2700">
          <a:solidFill>
            <a:schemeClr val="bg1"/>
          </a:solidFill>
          <a:latin typeface="Ubuntu" charset="0"/>
          <a:ea typeface="ＭＳ Ｐゴシック" charset="0"/>
        </a:defRPr>
      </a:lvl6pPr>
      <a:lvl7pPr marL="1218987" algn="l" defTabSz="609493" rtl="0" eaLnBrk="1" fontAlgn="base" hangingPunct="1">
        <a:spcBef>
          <a:spcPct val="0"/>
        </a:spcBef>
        <a:spcAft>
          <a:spcPct val="0"/>
        </a:spcAft>
        <a:defRPr sz="2700">
          <a:solidFill>
            <a:schemeClr val="bg1"/>
          </a:solidFill>
          <a:latin typeface="Ubuntu" charset="0"/>
          <a:ea typeface="ＭＳ Ｐゴシック" charset="0"/>
        </a:defRPr>
      </a:lvl7pPr>
      <a:lvl8pPr marL="1828480" algn="l" defTabSz="609493" rtl="0" eaLnBrk="1" fontAlgn="base" hangingPunct="1">
        <a:spcBef>
          <a:spcPct val="0"/>
        </a:spcBef>
        <a:spcAft>
          <a:spcPct val="0"/>
        </a:spcAft>
        <a:defRPr sz="2700">
          <a:solidFill>
            <a:schemeClr val="bg1"/>
          </a:solidFill>
          <a:latin typeface="Ubuntu" charset="0"/>
          <a:ea typeface="ＭＳ Ｐゴシック" charset="0"/>
        </a:defRPr>
      </a:lvl8pPr>
      <a:lvl9pPr marL="2437973" algn="l" defTabSz="609493" rtl="0" eaLnBrk="1" fontAlgn="base" hangingPunct="1">
        <a:spcBef>
          <a:spcPct val="0"/>
        </a:spcBef>
        <a:spcAft>
          <a:spcPct val="0"/>
        </a:spcAft>
        <a:defRPr sz="2700">
          <a:solidFill>
            <a:schemeClr val="bg1"/>
          </a:solidFill>
          <a:latin typeface="Ubuntu" charset="0"/>
          <a:ea typeface="ＭＳ Ｐゴシック" charset="0"/>
        </a:defRPr>
      </a:lvl9pPr>
    </p:titleStyle>
    <p:bodyStyle>
      <a:lvl1pPr marL="225425" indent="-225425" algn="l" defTabSz="609493" rtl="0" eaLnBrk="1" fontAlgn="base" hangingPunct="1">
        <a:spcBef>
          <a:spcPts val="1200"/>
        </a:spcBef>
        <a:spcAft>
          <a:spcPct val="0"/>
        </a:spcAft>
        <a:buClr>
          <a:srgbClr val="00A0DF"/>
        </a:buClr>
        <a:buFont typeface="Arial" panose="020B0604020202020204" pitchFamily="34" charset="0"/>
        <a:buChar char="•"/>
        <a:defRPr sz="2400" b="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a:lvl2pPr marL="628650" indent="-249238" algn="l" defTabSz="609493" rtl="0" eaLnBrk="1" fontAlgn="base" hangingPunct="1">
        <a:spcBef>
          <a:spcPts val="600"/>
        </a:spcBef>
        <a:spcAft>
          <a:spcPct val="0"/>
        </a:spcAft>
        <a:buClr>
          <a:srgbClr val="00A0DF"/>
        </a:buClr>
        <a:buFont typeface="Open Sans" panose="020B0606030504020204" pitchFamily="34" charset="0"/>
        <a:buChar char="–"/>
        <a:defRPr sz="2000" b="0" kern="1200">
          <a:solidFill>
            <a:schemeClr val="tx2"/>
          </a:solidFill>
          <a:latin typeface="Verdana" panose="020B0604030504040204" pitchFamily="34" charset="0"/>
          <a:ea typeface="Verdana" panose="020B0604030504040204" pitchFamily="34" charset="0"/>
          <a:cs typeface="Verdana" panose="020B0604030504040204" pitchFamily="34" charset="0"/>
        </a:defRPr>
      </a:lvl2pPr>
      <a:lvl3pPr marL="914400" indent="-236538" algn="l" defTabSz="609493" rtl="0" eaLnBrk="1" fontAlgn="base" hangingPunct="1">
        <a:spcBef>
          <a:spcPts val="533"/>
        </a:spcBef>
        <a:spcAft>
          <a:spcPct val="0"/>
        </a:spcAft>
        <a:buClr>
          <a:srgbClr val="00A0DF"/>
        </a:buClr>
        <a:buFont typeface="Arial" panose="020B0604020202020204" pitchFamily="34" charset="0"/>
        <a:buChar char="•"/>
        <a:defRPr sz="1800" b="0" kern="1200">
          <a:solidFill>
            <a:schemeClr val="tx2"/>
          </a:solidFill>
          <a:latin typeface="Verdana" panose="020B0604030504040204" pitchFamily="34" charset="0"/>
          <a:ea typeface="Verdana" panose="020B0604030504040204" pitchFamily="34" charset="0"/>
          <a:cs typeface="Verdana" panose="020B0604030504040204" pitchFamily="34" charset="0"/>
        </a:defRPr>
      </a:lvl3pPr>
      <a:lvl4pPr marL="1200150" marR="0" indent="-227013" algn="l" defTabSz="609493" rtl="0" eaLnBrk="1" fontAlgn="base" latinLnBrk="0" hangingPunct="1">
        <a:lnSpc>
          <a:spcPct val="100000"/>
        </a:lnSpc>
        <a:spcBef>
          <a:spcPts val="533"/>
        </a:spcBef>
        <a:spcAft>
          <a:spcPct val="0"/>
        </a:spcAft>
        <a:buClr>
          <a:srgbClr val="00A0DF"/>
        </a:buClr>
        <a:buSzTx/>
        <a:buFont typeface="Open Sans" panose="020B0606030504020204" pitchFamily="34" charset="0"/>
        <a:buChar char="–"/>
        <a:tabLst/>
        <a:defRPr sz="1600" b="0" kern="1200">
          <a:solidFill>
            <a:schemeClr val="tx2"/>
          </a:solidFill>
          <a:latin typeface="Verdana" panose="020B0604030504040204" pitchFamily="34" charset="0"/>
          <a:ea typeface="Verdana" panose="020B0604030504040204" pitchFamily="34" charset="0"/>
          <a:cs typeface="Verdana" panose="020B0604030504040204" pitchFamily="34" charset="0"/>
        </a:defRPr>
      </a:lvl4pPr>
      <a:lvl5pPr marL="1603375" indent="-233363" algn="l" defTabSz="920590" rtl="0" eaLnBrk="1" fontAlgn="base" hangingPunct="1">
        <a:spcBef>
          <a:spcPts val="533"/>
        </a:spcBef>
        <a:spcAft>
          <a:spcPct val="0"/>
        </a:spcAft>
        <a:buClr>
          <a:srgbClr val="00A0DF"/>
        </a:buClr>
        <a:buFont typeface="Arial" charset="0"/>
        <a:buChar char="•"/>
        <a:defRPr sz="1600" b="0" kern="1200">
          <a:solidFill>
            <a:schemeClr val="tx2"/>
          </a:solidFill>
          <a:latin typeface="Verdana" panose="020B0604030504040204" pitchFamily="34" charset="0"/>
          <a:ea typeface="Verdana" panose="020B0604030504040204" pitchFamily="34" charset="0"/>
          <a:cs typeface="Verdana" panose="020B0604030504040204" pitchFamily="34" charset="0"/>
        </a:defRPr>
      </a:lvl5pPr>
      <a:lvl6pPr marL="3352213" indent="-304747" algn="l" defTabSz="609493" rtl="0" eaLnBrk="1" latinLnBrk="0" hangingPunct="1">
        <a:spcBef>
          <a:spcPct val="20000"/>
        </a:spcBef>
        <a:buFont typeface="Arial"/>
        <a:buChar char="•"/>
        <a:defRPr sz="2700" kern="1200">
          <a:solidFill>
            <a:schemeClr val="tx1"/>
          </a:solidFill>
          <a:latin typeface="+mn-lt"/>
          <a:ea typeface="+mn-ea"/>
          <a:cs typeface="+mn-cs"/>
        </a:defRPr>
      </a:lvl6pPr>
      <a:lvl7pPr marL="3961707" indent="-304747" algn="l" defTabSz="609493" rtl="0" eaLnBrk="1" latinLnBrk="0" hangingPunct="1">
        <a:spcBef>
          <a:spcPct val="20000"/>
        </a:spcBef>
        <a:buFont typeface="Arial"/>
        <a:buChar char="•"/>
        <a:defRPr sz="2700" kern="1200">
          <a:solidFill>
            <a:schemeClr val="tx1"/>
          </a:solidFill>
          <a:latin typeface="+mn-lt"/>
          <a:ea typeface="+mn-ea"/>
          <a:cs typeface="+mn-cs"/>
        </a:defRPr>
      </a:lvl7pPr>
      <a:lvl8pPr marL="4571200" indent="-304747" algn="l" defTabSz="609493" rtl="0" eaLnBrk="1" latinLnBrk="0" hangingPunct="1">
        <a:spcBef>
          <a:spcPct val="20000"/>
        </a:spcBef>
        <a:buFont typeface="Arial"/>
        <a:buChar char="•"/>
        <a:defRPr sz="2700" kern="1200">
          <a:solidFill>
            <a:schemeClr val="tx1"/>
          </a:solidFill>
          <a:latin typeface="+mn-lt"/>
          <a:ea typeface="+mn-ea"/>
          <a:cs typeface="+mn-cs"/>
        </a:defRPr>
      </a:lvl8pPr>
      <a:lvl9pPr marL="5180693" indent="-304747" algn="l" defTabSz="609493" rtl="0" eaLnBrk="1" latinLnBrk="0" hangingPunct="1">
        <a:spcBef>
          <a:spcPct val="20000"/>
        </a:spcBef>
        <a:buFont typeface="Arial"/>
        <a:buChar char="•"/>
        <a:defRPr sz="2700" kern="1200">
          <a:solidFill>
            <a:schemeClr val="tx1"/>
          </a:solidFill>
          <a:latin typeface="+mn-lt"/>
          <a:ea typeface="+mn-ea"/>
          <a:cs typeface="+mn-cs"/>
        </a:defRPr>
      </a:lvl9pPr>
    </p:bodyStyle>
    <p:otherStyle>
      <a:defPPr>
        <a:defRPr lang="en-US"/>
      </a:defPPr>
      <a:lvl1pPr marL="0" algn="l" defTabSz="609493" rtl="0" eaLnBrk="1" latinLnBrk="0" hangingPunct="1">
        <a:defRPr sz="2400" kern="1200">
          <a:solidFill>
            <a:schemeClr val="tx1"/>
          </a:solidFill>
          <a:latin typeface="+mn-lt"/>
          <a:ea typeface="+mn-ea"/>
          <a:cs typeface="+mn-cs"/>
        </a:defRPr>
      </a:lvl1pPr>
      <a:lvl2pPr marL="609493" algn="l" defTabSz="609493" rtl="0" eaLnBrk="1" latinLnBrk="0" hangingPunct="1">
        <a:defRPr sz="2400" kern="1200">
          <a:solidFill>
            <a:schemeClr val="tx1"/>
          </a:solidFill>
          <a:latin typeface="+mn-lt"/>
          <a:ea typeface="+mn-ea"/>
          <a:cs typeface="+mn-cs"/>
        </a:defRPr>
      </a:lvl2pPr>
      <a:lvl3pPr marL="1218987" algn="l" defTabSz="609493" rtl="0" eaLnBrk="1" latinLnBrk="0" hangingPunct="1">
        <a:defRPr sz="2400" kern="1200">
          <a:solidFill>
            <a:schemeClr val="tx1"/>
          </a:solidFill>
          <a:latin typeface="+mn-lt"/>
          <a:ea typeface="+mn-ea"/>
          <a:cs typeface="+mn-cs"/>
        </a:defRPr>
      </a:lvl3pPr>
      <a:lvl4pPr marL="1828480" algn="l" defTabSz="609493" rtl="0" eaLnBrk="1" latinLnBrk="0" hangingPunct="1">
        <a:defRPr sz="2400" kern="1200">
          <a:solidFill>
            <a:schemeClr val="tx1"/>
          </a:solidFill>
          <a:latin typeface="+mn-lt"/>
          <a:ea typeface="+mn-ea"/>
          <a:cs typeface="+mn-cs"/>
        </a:defRPr>
      </a:lvl4pPr>
      <a:lvl5pPr marL="2437973" algn="l" defTabSz="609493" rtl="0" eaLnBrk="1" latinLnBrk="0" hangingPunct="1">
        <a:defRPr sz="2400" kern="1200">
          <a:solidFill>
            <a:schemeClr val="tx1"/>
          </a:solidFill>
          <a:latin typeface="+mn-lt"/>
          <a:ea typeface="+mn-ea"/>
          <a:cs typeface="+mn-cs"/>
        </a:defRPr>
      </a:lvl5pPr>
      <a:lvl6pPr marL="3047467" algn="l" defTabSz="609493" rtl="0" eaLnBrk="1" latinLnBrk="0" hangingPunct="1">
        <a:defRPr sz="2400" kern="1200">
          <a:solidFill>
            <a:schemeClr val="tx1"/>
          </a:solidFill>
          <a:latin typeface="+mn-lt"/>
          <a:ea typeface="+mn-ea"/>
          <a:cs typeface="+mn-cs"/>
        </a:defRPr>
      </a:lvl6pPr>
      <a:lvl7pPr marL="3656960" algn="l" defTabSz="609493" rtl="0" eaLnBrk="1" latinLnBrk="0" hangingPunct="1">
        <a:defRPr sz="2400" kern="1200">
          <a:solidFill>
            <a:schemeClr val="tx1"/>
          </a:solidFill>
          <a:latin typeface="+mn-lt"/>
          <a:ea typeface="+mn-ea"/>
          <a:cs typeface="+mn-cs"/>
        </a:defRPr>
      </a:lvl7pPr>
      <a:lvl8pPr marL="4266453" algn="l" defTabSz="609493" rtl="0" eaLnBrk="1" latinLnBrk="0" hangingPunct="1">
        <a:defRPr sz="2400" kern="1200">
          <a:solidFill>
            <a:schemeClr val="tx1"/>
          </a:solidFill>
          <a:latin typeface="+mn-lt"/>
          <a:ea typeface="+mn-ea"/>
          <a:cs typeface="+mn-cs"/>
        </a:defRPr>
      </a:lvl8pPr>
      <a:lvl9pPr marL="4875947" algn="l" defTabSz="609493"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NUL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9.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5.xml"/><Relationship Id="rId3" Type="http://schemas.openxmlformats.org/officeDocument/2006/relationships/image" Target="NUL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NUL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6.xml"/><Relationship Id="rId3" Type="http://schemas.openxmlformats.org/officeDocument/2006/relationships/image" Target="NUL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8.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9.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NUL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0.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3.xml"/><Relationship Id="rId3" Type="http://schemas.openxmlformats.org/officeDocument/2006/relationships/image" Target="NUL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4.xml"/><Relationship Id="rId3" Type="http://schemas.openxmlformats.org/officeDocument/2006/relationships/image" Target="NUL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s://docs.mulesoft.com/mule-user-guide/v/3.8/configuring-properties" TargetMode="External"/><Relationship Id="rId3" Type="http://schemas.openxmlformats.org/officeDocument/2006/relationships/hyperlink" Target="https://docs.mulesoft.com/mule-user-guide/v/3.8/deploying-to-multiple-environments" TargetMode="Externa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1"/>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3:</a:t>
            </a:r>
            <a:br>
              <a:rPr lang="en-US" dirty="0" smtClean="0"/>
            </a:br>
            <a:r>
              <a:rPr lang="en-US" dirty="0" smtClean="0"/>
              <a:t>Developing for Performance, Scalability, and Reliability</a:t>
            </a:r>
            <a:endParaRPr lang="en-US" dirty="0"/>
          </a:p>
        </p:txBody>
      </p:sp>
    </p:spTree>
    <p:extLst>
      <p:ext uri="{BB962C8B-B14F-4D97-AF65-F5344CB8AC3E}">
        <p14:creationId xmlns:p14="http://schemas.microsoft.com/office/powerpoint/2010/main" val="281070219"/>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advClick="0">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63"/>
        <p:cNvGrpSpPr/>
        <p:nvPr/>
      </p:nvGrpSpPr>
      <p:grpSpPr>
        <a:xfrm>
          <a:off x="0" y="0"/>
          <a:ext cx="0" cy="0"/>
          <a:chOff x="0" y="0"/>
          <a:chExt cx="0" cy="0"/>
        </a:xfrm>
      </p:grpSpPr>
      <p:sp>
        <p:nvSpPr>
          <p:cNvPr id="1864" name="Shape 1864"/>
          <p:cNvSpPr txBox="1">
            <a:spLocks noGrp="1"/>
          </p:cNvSpPr>
          <p:nvPr>
            <p:ph type="title"/>
          </p:nvPr>
        </p:nvSpPr>
        <p:spPr/>
        <p:txBody>
          <a:bodyPr/>
          <a:lstStyle/>
          <a:p>
            <a:pPr lvl="0"/>
            <a:r>
              <a:rPr lang="en-US" smtClean="0">
                <a:sym typeface="Verdana"/>
              </a:rPr>
              <a:t>OOTB vs custom components</a:t>
            </a:r>
            <a:endParaRPr lang="en-US" dirty="0">
              <a:sym typeface="Verdana"/>
            </a:endParaRPr>
          </a:p>
        </p:txBody>
      </p:sp>
      <p:sp>
        <p:nvSpPr>
          <p:cNvPr id="1865" name="Shape 1865"/>
          <p:cNvSpPr txBox="1">
            <a:spLocks noGrp="1"/>
          </p:cNvSpPr>
          <p:nvPr>
            <p:ph type="sldNum" sz="quarter" idx="11"/>
          </p:nvPr>
        </p:nvSpPr>
        <p:spPr/>
        <p:txBody>
          <a:bodyPr/>
          <a:lstStyle/>
          <a:p>
            <a:pPr lvl="0"/>
            <a:fld id="{00000000-1234-1234-1234-123412341234}" type="slidenum">
              <a:rPr lang="en-US" smtClean="0">
                <a:sym typeface="Verdana"/>
              </a:rPr>
              <a:pPr lvl="0"/>
              <a:t>10</a:t>
            </a:fld>
            <a:endParaRPr lang="en-US">
              <a:sym typeface="Verdana"/>
            </a:endParaRPr>
          </a:p>
        </p:txBody>
      </p:sp>
      <p:sp>
        <p:nvSpPr>
          <p:cNvPr id="1866" name="Shape 1866"/>
          <p:cNvSpPr txBox="1">
            <a:spLocks noGrp="1"/>
          </p:cNvSpPr>
          <p:nvPr>
            <p:ph type="body" sz="quarter" idx="12"/>
          </p:nvPr>
        </p:nvSpPr>
        <p:spPr/>
        <p:txBody>
          <a:bodyPr/>
          <a:lstStyle/>
          <a:p>
            <a:pPr lvl="0"/>
            <a:r>
              <a:rPr lang="en-US" smtClean="0">
                <a:sym typeface="Verdana"/>
              </a:rPr>
              <a:t>Developing custom components is very easy</a:t>
            </a:r>
          </a:p>
          <a:p>
            <a:pPr lvl="1"/>
            <a:r>
              <a:rPr lang="en-US" smtClean="0">
                <a:sym typeface="Verdana"/>
              </a:rPr>
              <a:t>Extensive Java APIs, abstract classes and interfaces</a:t>
            </a:r>
          </a:p>
          <a:p>
            <a:pPr lvl="0"/>
            <a:r>
              <a:rPr lang="en-US" smtClean="0">
                <a:sym typeface="Verdana"/>
              </a:rPr>
              <a:t>Prefer OOTB components over custom components</a:t>
            </a:r>
          </a:p>
          <a:p>
            <a:pPr lvl="0"/>
            <a:r>
              <a:rPr lang="en-US" smtClean="0">
                <a:sym typeface="Verdana"/>
              </a:rPr>
              <a:t>Rule of thumb for data transformations</a:t>
            </a:r>
          </a:p>
          <a:p>
            <a:pPr lvl="1"/>
            <a:r>
              <a:rPr lang="en-US" smtClean="0"/>
              <a:t>Mule 3.x: </a:t>
            </a:r>
            <a:r>
              <a:rPr lang="en-US" smtClean="0">
                <a:sym typeface="Verdana"/>
              </a:rPr>
              <a:t>Prefer OOTB transformers, then DataWeave, then custom transformers</a:t>
            </a:r>
          </a:p>
          <a:p>
            <a:pPr lvl="1"/>
            <a:r>
              <a:rPr lang="en-US" smtClean="0"/>
              <a:t>Mule 4.x: Prefer DataWeave over custom transformers</a:t>
            </a:r>
          </a:p>
          <a:p>
            <a:pPr lvl="0"/>
            <a:r>
              <a:rPr lang="en-US" smtClean="0">
                <a:sym typeface="Verdana"/>
              </a:rPr>
              <a:t>Rule of thumb: only use custom components for integrating existing business logic, algorithms etc</a:t>
            </a:r>
            <a:endParaRPr lang="en-US" dirty="0">
              <a:sym typeface="Verdana"/>
            </a:endParaRPr>
          </a:p>
        </p:txBody>
      </p:sp>
    </p:spTree>
    <p:extLst>
      <p:ext uri="{BB962C8B-B14F-4D97-AF65-F5344CB8AC3E}">
        <p14:creationId xmlns:p14="http://schemas.microsoft.com/office/powerpoint/2010/main" val="782340325"/>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77"/>
        <p:cNvGrpSpPr/>
        <p:nvPr/>
      </p:nvGrpSpPr>
      <p:grpSpPr>
        <a:xfrm>
          <a:off x="0" y="0"/>
          <a:ext cx="0" cy="0"/>
          <a:chOff x="0" y="0"/>
          <a:chExt cx="0" cy="0"/>
        </a:xfrm>
      </p:grpSpPr>
      <p:sp>
        <p:nvSpPr>
          <p:cNvPr id="1878" name="Shape 1878"/>
          <p:cNvSpPr txBox="1">
            <a:spLocks noGrp="1"/>
          </p:cNvSpPr>
          <p:nvPr>
            <p:ph type="title"/>
          </p:nvPr>
        </p:nvSpPr>
        <p:spPr/>
        <p:txBody>
          <a:bodyPr/>
          <a:lstStyle/>
          <a:p>
            <a:pPr lvl="0"/>
            <a:r>
              <a:rPr lang="en-US" smtClean="0">
                <a:sym typeface="Verdana"/>
              </a:rPr>
              <a:t>Design considerations</a:t>
            </a:r>
            <a:endParaRPr lang="en-US">
              <a:sym typeface="Verdana"/>
            </a:endParaRPr>
          </a:p>
        </p:txBody>
      </p:sp>
      <p:sp>
        <p:nvSpPr>
          <p:cNvPr id="1879" name="Shape 1879"/>
          <p:cNvSpPr txBox="1">
            <a:spLocks noGrp="1"/>
          </p:cNvSpPr>
          <p:nvPr>
            <p:ph type="sldNum" sz="quarter" idx="11"/>
          </p:nvPr>
        </p:nvSpPr>
        <p:spPr/>
        <p:txBody>
          <a:bodyPr/>
          <a:lstStyle/>
          <a:p>
            <a:pPr lvl="0"/>
            <a:fld id="{00000000-1234-1234-1234-123412341234}" type="slidenum">
              <a:rPr lang="en-US" smtClean="0">
                <a:sym typeface="Verdana"/>
              </a:rPr>
              <a:pPr lvl="0"/>
              <a:t>11</a:t>
            </a:fld>
            <a:endParaRPr lang="en-US">
              <a:sym typeface="Verdana"/>
            </a:endParaRPr>
          </a:p>
        </p:txBody>
      </p:sp>
      <p:sp>
        <p:nvSpPr>
          <p:cNvPr id="1880" name="Shape 1880"/>
          <p:cNvSpPr txBox="1">
            <a:spLocks noGrp="1"/>
          </p:cNvSpPr>
          <p:nvPr>
            <p:ph type="body" sz="quarter" idx="12"/>
          </p:nvPr>
        </p:nvSpPr>
        <p:spPr/>
        <p:txBody>
          <a:bodyPr/>
          <a:lstStyle/>
          <a:p>
            <a:pPr lvl="0"/>
            <a:r>
              <a:rPr lang="en-US" smtClean="0">
                <a:sym typeface="Verdana"/>
              </a:rPr>
              <a:t>Non-functional requirements largely determine your design</a:t>
            </a:r>
          </a:p>
          <a:p>
            <a:pPr lvl="0"/>
            <a:r>
              <a:rPr lang="en-US" smtClean="0">
                <a:sym typeface="Verdana"/>
              </a:rPr>
              <a:t>High-volume vs large message processing</a:t>
            </a:r>
          </a:p>
          <a:p>
            <a:pPr lvl="0"/>
            <a:r>
              <a:rPr lang="en-US" smtClean="0">
                <a:sym typeface="Verdana"/>
              </a:rPr>
              <a:t>Batch vs real time processing</a:t>
            </a:r>
          </a:p>
          <a:p>
            <a:pPr lvl="0"/>
            <a:r>
              <a:rPr lang="en-US" smtClean="0">
                <a:sym typeface="Verdana"/>
              </a:rPr>
              <a:t>Reliability vs performance</a:t>
            </a:r>
          </a:p>
          <a:p>
            <a:pPr lvl="0"/>
            <a:r>
              <a:rPr lang="en-US" smtClean="0"/>
              <a:t>Usage of </a:t>
            </a:r>
            <a:r>
              <a:rPr lang="en-US" smtClean="0">
                <a:sym typeface="Verdana"/>
              </a:rPr>
              <a:t>caching and object stores</a:t>
            </a:r>
          </a:p>
          <a:p>
            <a:pPr lvl="0"/>
            <a:endParaRPr lang="en-US" dirty="0">
              <a:sym typeface="Verdana"/>
            </a:endParaRPr>
          </a:p>
        </p:txBody>
      </p:sp>
    </p:spTree>
    <p:extLst>
      <p:ext uri="{BB962C8B-B14F-4D97-AF65-F5344CB8AC3E}">
        <p14:creationId xmlns:p14="http://schemas.microsoft.com/office/powerpoint/2010/main" val="198793812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91"/>
        <p:cNvGrpSpPr/>
        <p:nvPr/>
      </p:nvGrpSpPr>
      <p:grpSpPr>
        <a:xfrm>
          <a:off x="0" y="0"/>
          <a:ext cx="0" cy="0"/>
          <a:chOff x="0" y="0"/>
          <a:chExt cx="0" cy="0"/>
        </a:xfrm>
      </p:grpSpPr>
      <p:sp>
        <p:nvSpPr>
          <p:cNvPr id="1892" name="Shape 1892"/>
          <p:cNvSpPr txBox="1">
            <a:spLocks noGrp="1"/>
          </p:cNvSpPr>
          <p:nvPr>
            <p:ph type="title"/>
          </p:nvPr>
        </p:nvSpPr>
        <p:spPr/>
        <p:txBody>
          <a:bodyPr/>
          <a:lstStyle/>
          <a:p>
            <a:pPr lvl="0"/>
            <a:r>
              <a:rPr lang="en-US" smtClean="0">
                <a:sym typeface="Verdana"/>
              </a:rPr>
              <a:t>High-volume vs large message processing</a:t>
            </a:r>
            <a:endParaRPr lang="en-US">
              <a:sym typeface="Verdana"/>
            </a:endParaRPr>
          </a:p>
        </p:txBody>
      </p:sp>
      <p:sp>
        <p:nvSpPr>
          <p:cNvPr id="1893" name="Shape 1893"/>
          <p:cNvSpPr txBox="1">
            <a:spLocks noGrp="1"/>
          </p:cNvSpPr>
          <p:nvPr>
            <p:ph type="sldNum" sz="quarter" idx="11"/>
          </p:nvPr>
        </p:nvSpPr>
        <p:spPr/>
        <p:txBody>
          <a:bodyPr/>
          <a:lstStyle/>
          <a:p>
            <a:pPr lvl="0"/>
            <a:fld id="{00000000-1234-1234-1234-123412341234}" type="slidenum">
              <a:rPr lang="en-US" smtClean="0">
                <a:sym typeface="Verdana"/>
              </a:rPr>
              <a:pPr lvl="0"/>
              <a:t>12</a:t>
            </a:fld>
            <a:endParaRPr lang="en-US">
              <a:sym typeface="Verdana"/>
            </a:endParaRPr>
          </a:p>
        </p:txBody>
      </p:sp>
      <p:sp>
        <p:nvSpPr>
          <p:cNvPr id="1894" name="Shape 1894"/>
          <p:cNvSpPr txBox="1">
            <a:spLocks noGrp="1"/>
          </p:cNvSpPr>
          <p:nvPr>
            <p:ph type="body" sz="quarter" idx="12"/>
          </p:nvPr>
        </p:nvSpPr>
        <p:spPr/>
        <p:txBody>
          <a:bodyPr/>
          <a:lstStyle/>
          <a:p>
            <a:pPr lvl="0"/>
            <a:r>
              <a:rPr lang="en-US" smtClean="0">
                <a:sym typeface="Verdana"/>
              </a:rPr>
              <a:t>Mule applications may experience performance issues when</a:t>
            </a:r>
          </a:p>
          <a:p>
            <a:pPr lvl="1"/>
            <a:r>
              <a:rPr lang="en-US" smtClean="0">
                <a:sym typeface="Verdana"/>
              </a:rPr>
              <a:t>Processing large amounts of messages</a:t>
            </a:r>
          </a:p>
          <a:p>
            <a:pPr lvl="1"/>
            <a:r>
              <a:rPr lang="en-US" smtClean="0">
                <a:sym typeface="Verdana"/>
              </a:rPr>
              <a:t>Processing messages with large payloads</a:t>
            </a:r>
          </a:p>
          <a:p>
            <a:pPr lvl="0"/>
            <a:r>
              <a:rPr lang="en-US" smtClean="0">
                <a:sym typeface="Verdana"/>
              </a:rPr>
              <a:t>Large amounts of messages</a:t>
            </a:r>
          </a:p>
          <a:p>
            <a:pPr lvl="1"/>
            <a:r>
              <a:rPr lang="en-US" smtClean="0">
                <a:sym typeface="Verdana"/>
              </a:rPr>
              <a:t>Increase throughput by resizing thread pool sizes</a:t>
            </a:r>
          </a:p>
          <a:p>
            <a:pPr lvl="1"/>
            <a:r>
              <a:rPr lang="en-US" smtClean="0">
                <a:sym typeface="Verdana"/>
              </a:rPr>
              <a:t>Increase queue sizes</a:t>
            </a:r>
          </a:p>
          <a:p>
            <a:pPr lvl="1"/>
            <a:r>
              <a:rPr lang="en-US" smtClean="0">
                <a:sym typeface="Verdana"/>
              </a:rPr>
              <a:t>Increase processing capabilities by vertical scaling</a:t>
            </a:r>
          </a:p>
          <a:p>
            <a:pPr lvl="2"/>
            <a:r>
              <a:rPr lang="en-US" smtClean="0">
                <a:sym typeface="Verdana"/>
              </a:rPr>
              <a:t>Create cluster configuration</a:t>
            </a:r>
          </a:p>
          <a:p>
            <a:pPr lvl="2"/>
            <a:r>
              <a:rPr lang="en-US" smtClean="0">
                <a:sym typeface="Verdana"/>
              </a:rPr>
              <a:t>Multiple runtimes in active-active configuration, load balancing must be set up</a:t>
            </a:r>
          </a:p>
          <a:p>
            <a:pPr lvl="0"/>
            <a:r>
              <a:rPr lang="en-US" smtClean="0">
                <a:sym typeface="Verdana"/>
              </a:rPr>
              <a:t>Large message payloads</a:t>
            </a:r>
          </a:p>
          <a:p>
            <a:pPr lvl="1"/>
            <a:r>
              <a:rPr lang="en-US" smtClean="0">
                <a:sym typeface="Verdana"/>
              </a:rPr>
              <a:t>Enable streaming processing</a:t>
            </a:r>
          </a:p>
          <a:p>
            <a:pPr lvl="1"/>
            <a:r>
              <a:rPr lang="en-US" smtClean="0">
                <a:sym typeface="Verdana"/>
              </a:rPr>
              <a:t>Implement splitter/aggregator pattern</a:t>
            </a:r>
            <a:endParaRPr lang="en-US">
              <a:sym typeface="Verdana"/>
            </a:endParaRPr>
          </a:p>
        </p:txBody>
      </p:sp>
    </p:spTree>
    <p:extLst>
      <p:ext uri="{BB962C8B-B14F-4D97-AF65-F5344CB8AC3E}">
        <p14:creationId xmlns:p14="http://schemas.microsoft.com/office/powerpoint/2010/main" val="580430879"/>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84"/>
        <p:cNvGrpSpPr/>
        <p:nvPr/>
      </p:nvGrpSpPr>
      <p:grpSpPr>
        <a:xfrm>
          <a:off x="0" y="0"/>
          <a:ext cx="0" cy="0"/>
          <a:chOff x="0" y="0"/>
          <a:chExt cx="0" cy="0"/>
        </a:xfrm>
      </p:grpSpPr>
      <p:sp>
        <p:nvSpPr>
          <p:cNvPr id="1885" name="Shape 1885"/>
          <p:cNvSpPr txBox="1">
            <a:spLocks noGrp="1"/>
          </p:cNvSpPr>
          <p:nvPr>
            <p:ph type="title"/>
          </p:nvPr>
        </p:nvSpPr>
        <p:spPr/>
        <p:txBody>
          <a:bodyPr/>
          <a:lstStyle/>
          <a:p>
            <a:pPr lvl="0"/>
            <a:r>
              <a:rPr lang="en-US" smtClean="0">
                <a:sym typeface="Verdana"/>
              </a:rPr>
              <a:t>Batch vs real time processing</a:t>
            </a:r>
            <a:endParaRPr lang="en-US">
              <a:sym typeface="Verdana"/>
            </a:endParaRPr>
          </a:p>
        </p:txBody>
      </p:sp>
      <p:sp>
        <p:nvSpPr>
          <p:cNvPr id="1886" name="Shape 1886"/>
          <p:cNvSpPr txBox="1">
            <a:spLocks noGrp="1"/>
          </p:cNvSpPr>
          <p:nvPr>
            <p:ph type="sldNum" sz="quarter" idx="11"/>
          </p:nvPr>
        </p:nvSpPr>
        <p:spPr/>
        <p:txBody>
          <a:bodyPr/>
          <a:lstStyle/>
          <a:p>
            <a:pPr lvl="0"/>
            <a:fld id="{00000000-1234-1234-1234-123412341234}" type="slidenum">
              <a:rPr lang="en-US" smtClean="0">
                <a:sym typeface="Verdana"/>
              </a:rPr>
              <a:pPr lvl="0"/>
              <a:t>13</a:t>
            </a:fld>
            <a:endParaRPr lang="en-US">
              <a:sym typeface="Verdana"/>
            </a:endParaRPr>
          </a:p>
        </p:txBody>
      </p:sp>
      <p:sp>
        <p:nvSpPr>
          <p:cNvPr id="1887" name="Shape 1887"/>
          <p:cNvSpPr txBox="1">
            <a:spLocks noGrp="1"/>
          </p:cNvSpPr>
          <p:nvPr>
            <p:ph type="body" sz="quarter" idx="12"/>
          </p:nvPr>
        </p:nvSpPr>
        <p:spPr/>
        <p:txBody>
          <a:bodyPr/>
          <a:lstStyle/>
          <a:p>
            <a:pPr lvl="0"/>
            <a:r>
              <a:rPr lang="en-US" smtClean="0">
                <a:sym typeface="Verdana"/>
              </a:rPr>
              <a:t>Mule has two type of connectors</a:t>
            </a:r>
          </a:p>
          <a:p>
            <a:pPr lvl="1"/>
            <a:r>
              <a:rPr lang="en-US" smtClean="0">
                <a:sym typeface="Verdana"/>
              </a:rPr>
              <a:t>Endpoint based connectors: Listener that accept incoming messages</a:t>
            </a:r>
          </a:p>
          <a:p>
            <a:pPr lvl="2"/>
            <a:r>
              <a:rPr lang="en-US" smtClean="0">
                <a:sym typeface="Verdana"/>
              </a:rPr>
              <a:t>Common for real time processing</a:t>
            </a:r>
          </a:p>
          <a:p>
            <a:pPr lvl="1"/>
            <a:r>
              <a:rPr lang="en-US" smtClean="0">
                <a:sym typeface="Verdana"/>
              </a:rPr>
              <a:t>Operation based connectors: Connectors that need to perform an operation to fetch data</a:t>
            </a:r>
          </a:p>
          <a:p>
            <a:pPr lvl="2"/>
            <a:r>
              <a:rPr lang="en-US" smtClean="0">
                <a:sym typeface="Verdana"/>
              </a:rPr>
              <a:t>Common for batch processing</a:t>
            </a:r>
          </a:p>
          <a:p>
            <a:pPr lvl="0"/>
            <a:r>
              <a:rPr lang="en-US" smtClean="0">
                <a:sym typeface="Verdana"/>
              </a:rPr>
              <a:t>Should incoming messages be processed immediately and individually?</a:t>
            </a:r>
          </a:p>
          <a:p>
            <a:pPr lvl="0"/>
            <a:r>
              <a:rPr lang="en-US" smtClean="0">
                <a:sym typeface="Verdana"/>
              </a:rPr>
              <a:t>If not, consider creating batch jobs</a:t>
            </a:r>
          </a:p>
          <a:p>
            <a:pPr lvl="0"/>
            <a:r>
              <a:rPr lang="en-US" smtClean="0">
                <a:sym typeface="Verdana"/>
              </a:rPr>
              <a:t>Hybrid approach possible</a:t>
            </a:r>
          </a:p>
          <a:p>
            <a:pPr lvl="1"/>
            <a:r>
              <a:rPr lang="en-US" smtClean="0">
                <a:sym typeface="Verdana"/>
              </a:rPr>
              <a:t>Accept incoming (individual) messages, temporarily store for further processing by batch job</a:t>
            </a:r>
          </a:p>
          <a:p>
            <a:pPr lvl="0"/>
            <a:endParaRPr lang="en-US" smtClean="0">
              <a:sym typeface="Verdana"/>
            </a:endParaRPr>
          </a:p>
          <a:p>
            <a:pPr lvl="0"/>
            <a:endParaRPr lang="en-US">
              <a:sym typeface="Verdana"/>
            </a:endParaRPr>
          </a:p>
        </p:txBody>
      </p:sp>
    </p:spTree>
    <p:extLst>
      <p:ext uri="{BB962C8B-B14F-4D97-AF65-F5344CB8AC3E}">
        <p14:creationId xmlns:p14="http://schemas.microsoft.com/office/powerpoint/2010/main" val="2133855200"/>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98"/>
        <p:cNvGrpSpPr/>
        <p:nvPr/>
      </p:nvGrpSpPr>
      <p:grpSpPr>
        <a:xfrm>
          <a:off x="0" y="0"/>
          <a:ext cx="0" cy="0"/>
          <a:chOff x="0" y="0"/>
          <a:chExt cx="0" cy="0"/>
        </a:xfrm>
      </p:grpSpPr>
      <p:sp>
        <p:nvSpPr>
          <p:cNvPr id="1899" name="Shape 1899"/>
          <p:cNvSpPr txBox="1">
            <a:spLocks noGrp="1"/>
          </p:cNvSpPr>
          <p:nvPr>
            <p:ph type="title"/>
          </p:nvPr>
        </p:nvSpPr>
        <p:spPr/>
        <p:txBody>
          <a:bodyPr/>
          <a:lstStyle/>
          <a:p>
            <a:pPr lvl="0"/>
            <a:r>
              <a:rPr lang="en-US" smtClean="0">
                <a:sym typeface="Verdana"/>
              </a:rPr>
              <a:t>Reliability vs performance</a:t>
            </a:r>
            <a:endParaRPr lang="en-US">
              <a:sym typeface="Verdana"/>
            </a:endParaRPr>
          </a:p>
        </p:txBody>
      </p:sp>
      <p:sp>
        <p:nvSpPr>
          <p:cNvPr id="1900" name="Shape 1900"/>
          <p:cNvSpPr txBox="1">
            <a:spLocks noGrp="1"/>
          </p:cNvSpPr>
          <p:nvPr>
            <p:ph type="sldNum" sz="quarter" idx="11"/>
          </p:nvPr>
        </p:nvSpPr>
        <p:spPr/>
        <p:txBody>
          <a:bodyPr/>
          <a:lstStyle/>
          <a:p>
            <a:pPr lvl="0"/>
            <a:fld id="{00000000-1234-1234-1234-123412341234}" type="slidenum">
              <a:rPr lang="en-US" smtClean="0">
                <a:sym typeface="Verdana"/>
              </a:rPr>
              <a:pPr lvl="0"/>
              <a:t>14</a:t>
            </a:fld>
            <a:endParaRPr lang="en-US">
              <a:sym typeface="Verdana"/>
            </a:endParaRPr>
          </a:p>
        </p:txBody>
      </p:sp>
      <p:sp>
        <p:nvSpPr>
          <p:cNvPr id="1901" name="Shape 1901"/>
          <p:cNvSpPr txBox="1">
            <a:spLocks noGrp="1"/>
          </p:cNvSpPr>
          <p:nvPr>
            <p:ph type="body" sz="quarter" idx="12"/>
          </p:nvPr>
        </p:nvSpPr>
        <p:spPr/>
        <p:txBody>
          <a:bodyPr/>
          <a:lstStyle/>
          <a:p>
            <a:pPr lvl="0"/>
            <a:r>
              <a:rPr lang="en-US" smtClean="0">
                <a:sym typeface="Verdana"/>
              </a:rPr>
              <a:t>There is usually a trade-off in application architecture: Either optimized for performance or reliability</a:t>
            </a:r>
          </a:p>
          <a:p>
            <a:pPr lvl="0"/>
            <a:r>
              <a:rPr lang="en-US" smtClean="0">
                <a:sym typeface="Verdana"/>
              </a:rPr>
              <a:t>Best pattern must be chosen based on (non-functional) requirements</a:t>
            </a:r>
          </a:p>
          <a:p>
            <a:pPr lvl="1"/>
            <a:r>
              <a:rPr lang="en-US" smtClean="0">
                <a:sym typeface="Verdana"/>
              </a:rPr>
              <a:t>Reliability</a:t>
            </a:r>
          </a:p>
          <a:p>
            <a:pPr lvl="2"/>
            <a:r>
              <a:rPr lang="en-US" smtClean="0">
                <a:sym typeface="Verdana"/>
              </a:rPr>
              <a:t>Message store, transactions, making use of third party messaging products</a:t>
            </a:r>
          </a:p>
          <a:p>
            <a:pPr lvl="1"/>
            <a:r>
              <a:rPr lang="en-US" smtClean="0">
                <a:sym typeface="Verdana"/>
              </a:rPr>
              <a:t>Performance</a:t>
            </a:r>
          </a:p>
          <a:p>
            <a:pPr lvl="2"/>
            <a:r>
              <a:rPr lang="en-US" smtClean="0">
                <a:sym typeface="Verdana"/>
              </a:rPr>
              <a:t>In-memory processing, no persistence, increased memory usage, less infrastructure, more tuning</a:t>
            </a:r>
            <a:endParaRPr lang="en-US" dirty="0">
              <a:sym typeface="Verdana"/>
            </a:endParaRPr>
          </a:p>
        </p:txBody>
      </p:sp>
    </p:spTree>
    <p:extLst>
      <p:ext uri="{BB962C8B-B14F-4D97-AF65-F5344CB8AC3E}">
        <p14:creationId xmlns:p14="http://schemas.microsoft.com/office/powerpoint/2010/main" val="484888129"/>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05"/>
        <p:cNvGrpSpPr/>
        <p:nvPr/>
      </p:nvGrpSpPr>
      <p:grpSpPr>
        <a:xfrm>
          <a:off x="0" y="0"/>
          <a:ext cx="0" cy="0"/>
          <a:chOff x="0" y="0"/>
          <a:chExt cx="0" cy="0"/>
        </a:xfrm>
      </p:grpSpPr>
      <p:sp>
        <p:nvSpPr>
          <p:cNvPr id="1906" name="Shape 1906"/>
          <p:cNvSpPr txBox="1">
            <a:spLocks noGrp="1"/>
          </p:cNvSpPr>
          <p:nvPr>
            <p:ph type="title"/>
          </p:nvPr>
        </p:nvSpPr>
        <p:spPr/>
        <p:txBody>
          <a:bodyPr/>
          <a:lstStyle/>
          <a:p>
            <a:pPr lvl="0"/>
            <a:r>
              <a:rPr lang="en-US" smtClean="0">
                <a:sym typeface="Verdana"/>
              </a:rPr>
              <a:t>Caching and object stores</a:t>
            </a:r>
            <a:endParaRPr lang="en-US">
              <a:sym typeface="Verdana"/>
            </a:endParaRPr>
          </a:p>
        </p:txBody>
      </p:sp>
      <p:sp>
        <p:nvSpPr>
          <p:cNvPr id="1907" name="Shape 1907"/>
          <p:cNvSpPr txBox="1">
            <a:spLocks noGrp="1"/>
          </p:cNvSpPr>
          <p:nvPr>
            <p:ph type="sldNum" sz="quarter" idx="11"/>
          </p:nvPr>
        </p:nvSpPr>
        <p:spPr/>
        <p:txBody>
          <a:bodyPr/>
          <a:lstStyle/>
          <a:p>
            <a:pPr lvl="0"/>
            <a:fld id="{00000000-1234-1234-1234-123412341234}" type="slidenum">
              <a:rPr lang="en-US" smtClean="0">
                <a:sym typeface="Verdana"/>
              </a:rPr>
              <a:pPr lvl="0"/>
              <a:t>15</a:t>
            </a:fld>
            <a:endParaRPr lang="en-US">
              <a:sym typeface="Verdana"/>
            </a:endParaRPr>
          </a:p>
        </p:txBody>
      </p:sp>
      <p:sp>
        <p:nvSpPr>
          <p:cNvPr id="1908" name="Shape 1908"/>
          <p:cNvSpPr txBox="1">
            <a:spLocks noGrp="1"/>
          </p:cNvSpPr>
          <p:nvPr>
            <p:ph type="body" sz="quarter" idx="12"/>
          </p:nvPr>
        </p:nvSpPr>
        <p:spPr/>
        <p:txBody>
          <a:bodyPr/>
          <a:lstStyle/>
          <a:p>
            <a:pPr lvl="0"/>
            <a:r>
              <a:rPr lang="en-US" smtClean="0">
                <a:sym typeface="Verdana"/>
              </a:rPr>
              <a:t>Caching can significantly improve performance</a:t>
            </a:r>
          </a:p>
          <a:p>
            <a:pPr lvl="0"/>
            <a:r>
              <a:rPr lang="en-US" smtClean="0">
                <a:sym typeface="Verdana"/>
              </a:rPr>
              <a:t>Only static data should be cached</a:t>
            </a:r>
          </a:p>
          <a:p>
            <a:pPr lvl="0"/>
            <a:r>
              <a:rPr lang="en-US" smtClean="0">
                <a:sym typeface="Verdana"/>
              </a:rPr>
              <a:t>Examples</a:t>
            </a:r>
          </a:p>
          <a:p>
            <a:pPr lvl="1"/>
            <a:r>
              <a:rPr lang="en-US" smtClean="0">
                <a:sym typeface="Verdana"/>
              </a:rPr>
              <a:t>Common database queries</a:t>
            </a:r>
          </a:p>
          <a:p>
            <a:pPr lvl="1"/>
            <a:r>
              <a:rPr lang="en-US" smtClean="0">
                <a:sym typeface="Verdana"/>
              </a:rPr>
              <a:t>Web service operations</a:t>
            </a:r>
          </a:p>
          <a:p>
            <a:pPr lvl="0"/>
            <a:r>
              <a:rPr lang="en-US" smtClean="0">
                <a:sym typeface="Verdana"/>
              </a:rPr>
              <a:t>What not to cache</a:t>
            </a:r>
          </a:p>
          <a:p>
            <a:pPr lvl="1"/>
            <a:r>
              <a:rPr lang="en-US" smtClean="0">
                <a:sym typeface="Verdana"/>
              </a:rPr>
              <a:t>Custom components, transformers, DataWeave transformations</a:t>
            </a:r>
          </a:p>
          <a:p>
            <a:pPr lvl="1"/>
            <a:r>
              <a:rPr lang="en-US" smtClean="0">
                <a:sym typeface="Verdana"/>
              </a:rPr>
              <a:t>Rule of thumb: Do not cache anything with metadata that affects a flow’s execution path</a:t>
            </a:r>
          </a:p>
          <a:p>
            <a:pPr lvl="0"/>
            <a:r>
              <a:rPr lang="en-US" smtClean="0">
                <a:sym typeface="Verdana"/>
              </a:rPr>
              <a:t>Consider using object stores for (temporarily) storing data</a:t>
            </a:r>
          </a:p>
          <a:p>
            <a:pPr lvl="0"/>
            <a:r>
              <a:rPr lang="en-US" smtClean="0">
                <a:sym typeface="Verdana"/>
              </a:rPr>
              <a:t>Consider offloading persisted data to an in-memory datastore</a:t>
            </a:r>
            <a:endParaRPr lang="en-US">
              <a:sym typeface="Verdana"/>
            </a:endParaRPr>
          </a:p>
        </p:txBody>
      </p:sp>
    </p:spTree>
    <p:extLst>
      <p:ext uri="{BB962C8B-B14F-4D97-AF65-F5344CB8AC3E}">
        <p14:creationId xmlns:p14="http://schemas.microsoft.com/office/powerpoint/2010/main" val="2116427304"/>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13"/>
        <p:cNvGrpSpPr/>
        <p:nvPr/>
      </p:nvGrpSpPr>
      <p:grpSpPr>
        <a:xfrm>
          <a:off x="0" y="0"/>
          <a:ext cx="0" cy="0"/>
          <a:chOff x="0" y="0"/>
          <a:chExt cx="0" cy="0"/>
        </a:xfrm>
      </p:grpSpPr>
      <p:sp>
        <p:nvSpPr>
          <p:cNvPr id="1914" name="Shape 1914"/>
          <p:cNvSpPr txBox="1">
            <a:spLocks noGrp="1"/>
          </p:cNvSpPr>
          <p:nvPr>
            <p:ph type="title"/>
          </p:nvPr>
        </p:nvSpPr>
        <p:spPr/>
        <p:txBody>
          <a:bodyPr/>
          <a:lstStyle/>
          <a:p>
            <a:pPr lvl="0"/>
            <a:r>
              <a:rPr lang="en-US" smtClean="0"/>
              <a:t>Object Stores</a:t>
            </a:r>
            <a:endParaRPr lang="en-US"/>
          </a:p>
        </p:txBody>
      </p:sp>
      <p:sp>
        <p:nvSpPr>
          <p:cNvPr id="1915" name="Shape 1915"/>
          <p:cNvSpPr txBox="1">
            <a:spLocks noGrp="1"/>
          </p:cNvSpPr>
          <p:nvPr>
            <p:ph type="sldNum" idx="12"/>
          </p:nvPr>
        </p:nvSpPr>
        <p:spPr/>
        <p:txBody>
          <a:bodyPr/>
          <a:lstStyle/>
          <a:p>
            <a:r>
              <a:rPr lang="en-US" smtClean="0"/>
              <a:t>Can be used for (temporarily) storing object</a:t>
            </a:r>
          </a:p>
          <a:p>
            <a:r>
              <a:rPr lang="en-US" smtClean="0"/>
              <a:t>Based on key-value pairs</a:t>
            </a:r>
          </a:p>
          <a:p>
            <a:r>
              <a:rPr lang="en-US" smtClean="0"/>
              <a:t>Are the “under the hood” component for message processors such as cache scope, splitter-aggregator, etc.</a:t>
            </a:r>
          </a:p>
          <a:p>
            <a:pPr lvl="0"/>
            <a:r>
              <a:rPr lang="en-US" smtClean="0"/>
              <a:t>Highly configurable, various implementations</a:t>
            </a:r>
          </a:p>
          <a:p>
            <a:pPr lvl="1"/>
            <a:r>
              <a:rPr lang="en-US" smtClean="0"/>
              <a:t>In-memory (fast)</a:t>
            </a:r>
          </a:p>
          <a:p>
            <a:pPr lvl="1"/>
            <a:r>
              <a:rPr lang="en-US" smtClean="0"/>
              <a:t>Persisted (reliable)</a:t>
            </a:r>
          </a:p>
          <a:p>
            <a:r>
              <a:rPr lang="en-US" smtClean="0"/>
              <a:t>Easy-to-use connector, available in the Anypoint Exchange</a:t>
            </a:r>
          </a:p>
          <a:p>
            <a:pPr lvl="0"/>
            <a:endParaRPr lang="en-US" dirty="0"/>
          </a:p>
        </p:txBody>
      </p:sp>
    </p:spTree>
    <p:extLst>
      <p:ext uri="{BB962C8B-B14F-4D97-AF65-F5344CB8AC3E}">
        <p14:creationId xmlns:p14="http://schemas.microsoft.com/office/powerpoint/2010/main" val="717183294"/>
      </p:ext>
    </p:extLst>
  </p:cSld>
  <p:clrMapOvr>
    <a:masterClrMapping/>
  </p:clrMapOvr>
  <mc:AlternateContent xmlns:mc="http://schemas.openxmlformats.org/markup-compatibility/2006" xmlns:p14="http://schemas.microsoft.com/office/powerpoint/2010/main">
    <mc:Choice Requires="p14">
      <p:transition p14:dur="10" advClick="0">
        <p:fade/>
      </p:transition>
    </mc:Choice>
    <mc:Fallback xmlns="">
      <p:transition advClick="0">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Object Stores, cont’d</a:t>
            </a:r>
            <a:endParaRPr lang="en-US" dirty="0"/>
          </a:p>
        </p:txBody>
      </p:sp>
      <p:sp>
        <p:nvSpPr>
          <p:cNvPr id="3" name="Slide Number Placeholder 2"/>
          <p:cNvSpPr>
            <a:spLocks noGrp="1"/>
          </p:cNvSpPr>
          <p:nvPr>
            <p:ph type="sldNum" sz="quarter" idx="11"/>
          </p:nvPr>
        </p:nvSpPr>
        <p:spPr/>
        <p:txBody>
          <a:bodyPr/>
          <a:lstStyle/>
          <a:p>
            <a:pPr lvl="0"/>
            <a:fld id="{00000000-1234-1234-1234-123412341234}" type="slidenum">
              <a:rPr lang="en-US" smtClean="0">
                <a:sym typeface="Verdana"/>
              </a:rPr>
              <a:pPr lvl="0"/>
              <a:t>17</a:t>
            </a:fld>
            <a:endParaRPr lang="en-US">
              <a:sym typeface="Verdana"/>
            </a:endParaRPr>
          </a:p>
        </p:txBody>
      </p:sp>
      <p:sp>
        <p:nvSpPr>
          <p:cNvPr id="4" name="Text Placeholder 3"/>
          <p:cNvSpPr>
            <a:spLocks noGrp="1"/>
          </p:cNvSpPr>
          <p:nvPr>
            <p:ph type="body" sz="quarter" idx="12"/>
          </p:nvPr>
        </p:nvSpPr>
        <p:spPr/>
        <p:txBody>
          <a:bodyPr/>
          <a:lstStyle/>
          <a:p>
            <a:r>
              <a:rPr lang="en-US" smtClean="0"/>
              <a:t>Object Stores can be used for offloading databases</a:t>
            </a:r>
          </a:p>
          <a:p>
            <a:pPr lvl="1"/>
            <a:r>
              <a:rPr lang="en-US" smtClean="0"/>
              <a:t>Ideally for large amounts of simple, static data</a:t>
            </a:r>
          </a:p>
          <a:p>
            <a:pPr lvl="1"/>
            <a:r>
              <a:rPr lang="en-US" smtClean="0"/>
              <a:t>Big win: Access data fast (eliminating traffic to database, conversion of data etc)</a:t>
            </a:r>
          </a:p>
          <a:p>
            <a:pPr lvl="0"/>
            <a:r>
              <a:rPr lang="en-US" smtClean="0"/>
              <a:t>Can have custom implementation</a:t>
            </a:r>
          </a:p>
          <a:p>
            <a:pPr lvl="1"/>
            <a:r>
              <a:rPr lang="en-US" smtClean="0"/>
              <a:t>Use third-party products such as Ehcache, Hazelcast, Hadoop, etc as persistency mechanism</a:t>
            </a:r>
          </a:p>
          <a:p>
            <a:r>
              <a:rPr lang="en-US" smtClean="0"/>
              <a:t>For large amounts of data, consider using an off-heap backend implementation</a:t>
            </a:r>
          </a:p>
          <a:p>
            <a:pPr lvl="1"/>
            <a:r>
              <a:rPr lang="en-US" smtClean="0"/>
              <a:t>Ehcache, Terracotta, Hazelcast support this</a:t>
            </a:r>
          </a:p>
          <a:p>
            <a:pPr lvl="1"/>
            <a:r>
              <a:rPr lang="en-US" smtClean="0"/>
              <a:t>Big win: Reduce GC times</a:t>
            </a:r>
            <a:endParaRPr lang="en-US" dirty="0"/>
          </a:p>
        </p:txBody>
      </p:sp>
    </p:spTree>
    <p:extLst>
      <p:ext uri="{BB962C8B-B14F-4D97-AF65-F5344CB8AC3E}">
        <p14:creationId xmlns:p14="http://schemas.microsoft.com/office/powerpoint/2010/main" val="399410718"/>
      </p:ext>
    </p:extLst>
  </p:cSld>
  <p:clrMapOvr>
    <a:masterClrMapping/>
  </p:clrMapOvr>
  <mc:AlternateContent xmlns:mc="http://schemas.openxmlformats.org/markup-compatibility/2006" xmlns:p14="http://schemas.microsoft.com/office/powerpoint/2010/main">
    <mc:Choice Requires="p14">
      <p:transition p14:dur="10" advClick="0">
        <p:fade/>
      </p:transition>
    </mc:Choice>
    <mc:Fallback xmlns="">
      <p:transition advClick="0">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Building high performance applications</a:t>
            </a:r>
            <a:endParaRPr lang="en-US" dirty="0"/>
          </a:p>
        </p:txBody>
      </p:sp>
    </p:spTree>
    <p:extLst>
      <p:ext uri="{BB962C8B-B14F-4D97-AF65-F5344CB8AC3E}">
        <p14:creationId xmlns:p14="http://schemas.microsoft.com/office/powerpoint/2010/main" val="2009540551"/>
      </p:ext>
    </p:extLst>
  </p:cSld>
  <p:clrMapOvr>
    <a:masterClrMapping/>
  </p:clrMapOvr>
  <mc:AlternateContent xmlns:mc="http://schemas.openxmlformats.org/markup-compatibility/2006" xmlns:p14="http://schemas.microsoft.com/office/powerpoint/2010/main">
    <mc:Choice Requires="p14">
      <p:transition p14:dur="10" advClick="0">
        <p:fade/>
      </p:transition>
    </mc:Choice>
    <mc:Fallback xmlns="">
      <p:transition advClick="0">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Before you start</a:t>
            </a:r>
            <a:r>
              <a:rPr lang="mr-IN" dirty="0" smtClean="0"/>
              <a:t>…</a:t>
            </a:r>
            <a:endParaRPr lang="en-US" dirty="0"/>
          </a:p>
        </p:txBody>
      </p:sp>
      <p:sp>
        <p:nvSpPr>
          <p:cNvPr id="4" name="Text Placeholder 3"/>
          <p:cNvSpPr>
            <a:spLocks noGrp="1"/>
          </p:cNvSpPr>
          <p:nvPr>
            <p:ph type="body" sz="quarter" idx="12"/>
          </p:nvPr>
        </p:nvSpPr>
        <p:spPr/>
        <p:txBody>
          <a:bodyPr/>
          <a:lstStyle/>
          <a:p>
            <a:r>
              <a:rPr lang="en-US" dirty="0" smtClean="0"/>
              <a:t>Understand the functional and non-functional requirements</a:t>
            </a:r>
          </a:p>
          <a:p>
            <a:r>
              <a:rPr lang="en-US" dirty="0" smtClean="0"/>
              <a:t>If you are a developer, properly examine and grasp the application’s architecture and design before implementation</a:t>
            </a:r>
          </a:p>
          <a:p>
            <a:r>
              <a:rPr lang="en-US" dirty="0" smtClean="0"/>
              <a:t>Understand deployment scenarios</a:t>
            </a:r>
          </a:p>
          <a:p>
            <a:pPr lvl="1"/>
            <a:r>
              <a:rPr lang="en-US" dirty="0" smtClean="0"/>
              <a:t>CloudHub or on-premises?</a:t>
            </a:r>
          </a:p>
          <a:p>
            <a:r>
              <a:rPr lang="en-US" dirty="0" smtClean="0"/>
              <a:t>Understand the application’s responsibilities</a:t>
            </a:r>
          </a:p>
          <a:p>
            <a:pPr lvl="1"/>
            <a:r>
              <a:rPr lang="en-US" dirty="0" smtClean="0"/>
              <a:t>Example: A traditional SOA application vs a </a:t>
            </a:r>
            <a:r>
              <a:rPr lang="en-US" dirty="0" err="1" smtClean="0"/>
              <a:t>microservice</a:t>
            </a:r>
            <a:endParaRPr lang="en-US" dirty="0" smtClean="0"/>
          </a:p>
          <a:p>
            <a:r>
              <a:rPr lang="en-US" dirty="0" smtClean="0"/>
              <a:t>Understand possibilities and limitations of the target environment(s)</a:t>
            </a:r>
          </a:p>
          <a:p>
            <a:pPr lvl="1"/>
            <a:r>
              <a:rPr lang="en-US" dirty="0" smtClean="0"/>
              <a:t>Example: A virtual machine has more network latency than a bare metal environment</a:t>
            </a:r>
            <a:endParaRPr lang="en-US" dirty="0"/>
          </a:p>
        </p:txBody>
      </p:sp>
    </p:spTree>
    <p:extLst>
      <p:ext uri="{BB962C8B-B14F-4D97-AF65-F5344CB8AC3E}">
        <p14:creationId xmlns:p14="http://schemas.microsoft.com/office/powerpoint/2010/main" val="872724288"/>
      </p:ext>
    </p:extLst>
  </p:cSld>
  <p:clrMapOvr>
    <a:masterClrMapping/>
  </p:clrMapOvr>
  <mc:AlternateContent xmlns:mc="http://schemas.openxmlformats.org/markup-compatibility/2006" xmlns:p14="http://schemas.microsoft.com/office/powerpoint/2010/main">
    <mc:Choice Requires="p14">
      <p:transition p14:dur="10" advClick="0">
        <p:fade/>
      </p:transition>
    </mc:Choice>
    <mc:Fallback xmlns="">
      <p:transition advClick="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7"/>
        <p:cNvGrpSpPr/>
        <p:nvPr/>
      </p:nvGrpSpPr>
      <p:grpSpPr>
        <a:xfrm>
          <a:off x="0" y="0"/>
          <a:ext cx="0" cy="0"/>
          <a:chOff x="0" y="0"/>
          <a:chExt cx="0" cy="0"/>
        </a:xfrm>
      </p:grpSpPr>
      <p:sp>
        <p:nvSpPr>
          <p:cNvPr id="618" name="Shape 618"/>
          <p:cNvSpPr txBox="1"/>
          <p:nvPr/>
        </p:nvSpPr>
        <p:spPr>
          <a:xfrm>
            <a:off x="9628325" y="804864"/>
            <a:ext cx="246243" cy="492442"/>
          </a:xfrm>
          <a:prstGeom prst="rect">
            <a:avLst/>
          </a:prstGeom>
          <a:noFill/>
          <a:ln>
            <a:noFill/>
          </a:ln>
        </p:spPr>
        <p:txBody>
          <a:bodyPr lIns="121875" tIns="60925" rIns="121875" bIns="60925" anchor="t" anchorCtr="0">
            <a:noAutofit/>
          </a:bodyPr>
          <a:lstStyle/>
          <a:p>
            <a:pPr marL="0" marR="0" lvl="0" indent="0" algn="l" rtl="0">
              <a:spcBef>
                <a:spcPts val="0"/>
              </a:spcBef>
              <a:spcAft>
                <a:spcPts val="0"/>
              </a:spcAft>
              <a:buNone/>
            </a:pPr>
            <a:endParaRPr sz="2400" b="0" i="0" u="none" strike="noStrike" cap="none">
              <a:solidFill>
                <a:schemeClr val="dk1"/>
              </a:solidFill>
              <a:latin typeface="Verdana"/>
              <a:ea typeface="Verdana"/>
              <a:cs typeface="Verdana"/>
              <a:sym typeface="Verdana"/>
            </a:endParaRPr>
          </a:p>
        </p:txBody>
      </p:sp>
    </p:spTree>
    <p:extLst>
      <p:ext uri="{BB962C8B-B14F-4D97-AF65-F5344CB8AC3E}">
        <p14:creationId xmlns:p14="http://schemas.microsoft.com/office/powerpoint/2010/main" val="1976061493"/>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best practices (1/3)</a:t>
            </a:r>
            <a:endParaRPr lang="en-US" dirty="0"/>
          </a:p>
        </p:txBody>
      </p:sp>
      <p:sp>
        <p:nvSpPr>
          <p:cNvPr id="3" name="Slide Number Placeholder 2"/>
          <p:cNvSpPr>
            <a:spLocks noGrp="1"/>
          </p:cNvSpPr>
          <p:nvPr>
            <p:ph type="sldNum" sz="quarter" idx="11"/>
          </p:nvPr>
        </p:nvSpPr>
        <p:spPr/>
        <p:txBody>
          <a:bodyPr/>
          <a:lstStyle/>
          <a:p>
            <a:pPr lvl="0"/>
            <a:fld id="{00000000-1234-1234-1234-123412341234}" type="slidenum">
              <a:rPr lang="en-US" smtClean="0">
                <a:sym typeface="Verdana"/>
              </a:rPr>
              <a:pPr lvl="0"/>
              <a:t>20</a:t>
            </a:fld>
            <a:endParaRPr lang="en-US">
              <a:sym typeface="Verdana"/>
            </a:endParaRPr>
          </a:p>
        </p:txBody>
      </p:sp>
      <p:sp>
        <p:nvSpPr>
          <p:cNvPr id="4" name="Text Placeholder 3"/>
          <p:cNvSpPr>
            <a:spLocks noGrp="1"/>
          </p:cNvSpPr>
          <p:nvPr>
            <p:ph type="body" sz="quarter" idx="12"/>
          </p:nvPr>
        </p:nvSpPr>
        <p:spPr/>
        <p:txBody>
          <a:bodyPr/>
          <a:lstStyle/>
          <a:p>
            <a:r>
              <a:rPr lang="en-US" dirty="0" smtClean="0"/>
              <a:t>Keep applications synchronous if possible (avoid serialization)</a:t>
            </a:r>
          </a:p>
          <a:p>
            <a:r>
              <a:rPr lang="en-US" dirty="0" smtClean="0"/>
              <a:t>Store as little as possible in session variables (serialization overhead)</a:t>
            </a:r>
          </a:p>
          <a:p>
            <a:r>
              <a:rPr lang="en-US" dirty="0" smtClean="0"/>
              <a:t>Prefer MEL over JVM scripting languages</a:t>
            </a:r>
          </a:p>
          <a:p>
            <a:r>
              <a:rPr lang="en-US" dirty="0" smtClean="0"/>
              <a:t>Use VM queues instead of external message brokers if possible</a:t>
            </a:r>
          </a:p>
          <a:p>
            <a:r>
              <a:rPr lang="en-US" dirty="0" smtClean="0"/>
              <a:t>Use flow references instead of VM queues if possible</a:t>
            </a:r>
          </a:p>
          <a:p>
            <a:r>
              <a:rPr lang="en-US" dirty="0" smtClean="0"/>
              <a:t>Cache aggressively</a:t>
            </a:r>
          </a:p>
          <a:p>
            <a:r>
              <a:rPr lang="en-US" dirty="0" smtClean="0"/>
              <a:t>Avoid large volumes of business events</a:t>
            </a:r>
          </a:p>
          <a:p>
            <a:r>
              <a:rPr lang="en-US" dirty="0" smtClean="0"/>
              <a:t>Consider using message compression for asynchronous apps</a:t>
            </a:r>
          </a:p>
          <a:p>
            <a:r>
              <a:rPr lang="en-US" dirty="0" smtClean="0"/>
              <a:t>Share resources, code and components as much as possible</a:t>
            </a:r>
          </a:p>
        </p:txBody>
      </p:sp>
    </p:spTree>
    <p:extLst>
      <p:ext uri="{BB962C8B-B14F-4D97-AF65-F5344CB8AC3E}">
        <p14:creationId xmlns:p14="http://schemas.microsoft.com/office/powerpoint/2010/main" val="563799406"/>
      </p:ext>
    </p:extLst>
  </p:cSld>
  <p:clrMapOvr>
    <a:masterClrMapping/>
  </p:clrMapOvr>
  <mc:AlternateContent xmlns:mc="http://schemas.openxmlformats.org/markup-compatibility/2006" xmlns:p14="http://schemas.microsoft.com/office/powerpoint/2010/main">
    <mc:Choice Requires="p14">
      <p:transition p14:dur="10" advClick="0">
        <p:fade/>
      </p:transition>
    </mc:Choice>
    <mc:Fallback xmlns="">
      <p:transition advClick="0">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47"/>
        <p:cNvGrpSpPr/>
        <p:nvPr/>
      </p:nvGrpSpPr>
      <p:grpSpPr>
        <a:xfrm>
          <a:off x="0" y="0"/>
          <a:ext cx="0" cy="0"/>
          <a:chOff x="0" y="0"/>
          <a:chExt cx="0" cy="0"/>
        </a:xfrm>
      </p:grpSpPr>
      <p:sp>
        <p:nvSpPr>
          <p:cNvPr id="1948" name="Shape 1948"/>
          <p:cNvSpPr txBox="1">
            <a:spLocks noGrp="1"/>
          </p:cNvSpPr>
          <p:nvPr>
            <p:ph type="title"/>
          </p:nvPr>
        </p:nvSpPr>
        <p:spPr/>
        <p:txBody>
          <a:bodyPr/>
          <a:lstStyle/>
          <a:p>
            <a:pPr lvl="0"/>
            <a:r>
              <a:rPr lang="en-US" smtClean="0"/>
              <a:t>Performance best practices (2/3)</a:t>
            </a:r>
            <a:endParaRPr lang="en-US" dirty="0">
              <a:sym typeface="Verdana"/>
            </a:endParaRPr>
          </a:p>
        </p:txBody>
      </p:sp>
      <p:sp>
        <p:nvSpPr>
          <p:cNvPr id="1949" name="Shape 1949"/>
          <p:cNvSpPr txBox="1">
            <a:spLocks noGrp="1"/>
          </p:cNvSpPr>
          <p:nvPr>
            <p:ph type="sldNum" sz="quarter" idx="11"/>
          </p:nvPr>
        </p:nvSpPr>
        <p:spPr/>
        <p:txBody>
          <a:bodyPr/>
          <a:lstStyle/>
          <a:p>
            <a:pPr lvl="0"/>
            <a:fld id="{00000000-1234-1234-1234-123412341234}" type="slidenum">
              <a:rPr lang="en-US" smtClean="0">
                <a:sym typeface="Verdana"/>
              </a:rPr>
              <a:pPr lvl="0"/>
              <a:t>21</a:t>
            </a:fld>
            <a:endParaRPr lang="en-US">
              <a:sym typeface="Verdana"/>
            </a:endParaRPr>
          </a:p>
        </p:txBody>
      </p:sp>
      <p:sp>
        <p:nvSpPr>
          <p:cNvPr id="1950" name="Shape 1950"/>
          <p:cNvSpPr txBox="1">
            <a:spLocks noGrp="1"/>
          </p:cNvSpPr>
          <p:nvPr>
            <p:ph type="body" sz="quarter" idx="12"/>
          </p:nvPr>
        </p:nvSpPr>
        <p:spPr/>
        <p:txBody>
          <a:bodyPr/>
          <a:lstStyle/>
          <a:p>
            <a:pPr lvl="0"/>
            <a:r>
              <a:rPr lang="en-US" dirty="0" smtClean="0">
                <a:sym typeface="Verdana"/>
              </a:rPr>
              <a:t>Prefer fewer and smaller session variables over many or large ones</a:t>
            </a:r>
          </a:p>
          <a:p>
            <a:pPr lvl="1"/>
            <a:r>
              <a:rPr lang="en-US" dirty="0" smtClean="0">
                <a:sym typeface="Verdana"/>
              </a:rPr>
              <a:t>Session variables are serialized/</a:t>
            </a:r>
            <a:r>
              <a:rPr lang="en-US" dirty="0" err="1" smtClean="0">
                <a:sym typeface="Verdana"/>
              </a:rPr>
              <a:t>deserialized</a:t>
            </a:r>
            <a:r>
              <a:rPr lang="en-US" dirty="0" smtClean="0">
                <a:sym typeface="Verdana"/>
              </a:rPr>
              <a:t>, which negatively impacts performance</a:t>
            </a:r>
          </a:p>
          <a:p>
            <a:pPr lvl="0"/>
            <a:r>
              <a:rPr lang="en-US" dirty="0" smtClean="0">
                <a:sym typeface="Verdana"/>
              </a:rPr>
              <a:t>Not all payload formats are equal</a:t>
            </a:r>
          </a:p>
          <a:p>
            <a:pPr lvl="1"/>
            <a:r>
              <a:rPr lang="en-US" dirty="0" smtClean="0">
                <a:sym typeface="Verdana"/>
              </a:rPr>
              <a:t>Java/bean payloads perform best</a:t>
            </a:r>
          </a:p>
          <a:p>
            <a:pPr lvl="1"/>
            <a:r>
              <a:rPr lang="en-US" dirty="0" smtClean="0">
                <a:sym typeface="Verdana"/>
              </a:rPr>
              <a:t>Large XML payloads are relatively slow</a:t>
            </a:r>
          </a:p>
          <a:p>
            <a:pPr lvl="1"/>
            <a:r>
              <a:rPr lang="en-US" dirty="0" smtClean="0"/>
              <a:t>So, use </a:t>
            </a:r>
            <a:r>
              <a:rPr lang="en-US" dirty="0"/>
              <a:t>bean payloads whenever </a:t>
            </a:r>
            <a:r>
              <a:rPr lang="en-US" dirty="0" smtClean="0"/>
              <a:t>possible</a:t>
            </a:r>
            <a:r>
              <a:rPr lang="mr-IN" dirty="0" smtClean="0"/>
              <a:t>…</a:t>
            </a:r>
            <a:endParaRPr lang="en-US" dirty="0" smtClean="0">
              <a:sym typeface="Verdana"/>
            </a:endParaRPr>
          </a:p>
          <a:p>
            <a:pPr lvl="0"/>
            <a:r>
              <a:rPr lang="en-US" dirty="0" smtClean="0">
                <a:sym typeface="Verdana"/>
              </a:rPr>
              <a:t>Avoid using scripting languages</a:t>
            </a:r>
          </a:p>
          <a:p>
            <a:pPr lvl="1"/>
            <a:r>
              <a:rPr lang="en-US" dirty="0" smtClean="0">
                <a:sym typeface="Verdana"/>
              </a:rPr>
              <a:t>MEL allows the use of scripting language, which are usually dynamically types and interpreted at runtime</a:t>
            </a:r>
            <a:endParaRPr lang="en-US" dirty="0">
              <a:sym typeface="Verdana"/>
            </a:endParaRPr>
          </a:p>
        </p:txBody>
      </p:sp>
    </p:spTree>
    <p:extLst>
      <p:ext uri="{BB962C8B-B14F-4D97-AF65-F5344CB8AC3E}">
        <p14:creationId xmlns:p14="http://schemas.microsoft.com/office/powerpoint/2010/main" val="1764524972"/>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54"/>
        <p:cNvGrpSpPr/>
        <p:nvPr/>
      </p:nvGrpSpPr>
      <p:grpSpPr>
        <a:xfrm>
          <a:off x="0" y="0"/>
          <a:ext cx="0" cy="0"/>
          <a:chOff x="0" y="0"/>
          <a:chExt cx="0" cy="0"/>
        </a:xfrm>
      </p:grpSpPr>
      <p:sp>
        <p:nvSpPr>
          <p:cNvPr id="1955" name="Shape 1955"/>
          <p:cNvSpPr txBox="1">
            <a:spLocks noGrp="1"/>
          </p:cNvSpPr>
          <p:nvPr>
            <p:ph type="title"/>
          </p:nvPr>
        </p:nvSpPr>
        <p:spPr/>
        <p:txBody>
          <a:bodyPr/>
          <a:lstStyle/>
          <a:p>
            <a:pPr lvl="0"/>
            <a:r>
              <a:rPr lang="en-US" smtClean="0"/>
              <a:t>Performance best practices (3/3)</a:t>
            </a:r>
            <a:endParaRPr lang="en-US" dirty="0"/>
          </a:p>
        </p:txBody>
      </p:sp>
      <p:sp>
        <p:nvSpPr>
          <p:cNvPr id="1956" name="Shape 1956"/>
          <p:cNvSpPr txBox="1">
            <a:spLocks noGrp="1"/>
          </p:cNvSpPr>
          <p:nvPr>
            <p:ph type="sldNum" sz="quarter" idx="11"/>
          </p:nvPr>
        </p:nvSpPr>
        <p:spPr/>
        <p:txBody>
          <a:bodyPr/>
          <a:lstStyle/>
          <a:p>
            <a:pPr lvl="0"/>
            <a:fld id="{00000000-1234-1234-1234-123412341234}" type="slidenum">
              <a:rPr lang="en-US" smtClean="0">
                <a:sym typeface="Verdana"/>
              </a:rPr>
              <a:pPr lvl="0"/>
              <a:t>22</a:t>
            </a:fld>
            <a:endParaRPr lang="en-US">
              <a:sym typeface="Verdana"/>
            </a:endParaRPr>
          </a:p>
        </p:txBody>
      </p:sp>
      <p:sp>
        <p:nvSpPr>
          <p:cNvPr id="1957" name="Shape 1957"/>
          <p:cNvSpPr txBox="1">
            <a:spLocks noGrp="1"/>
          </p:cNvSpPr>
          <p:nvPr>
            <p:ph type="body" sz="quarter" idx="12"/>
          </p:nvPr>
        </p:nvSpPr>
        <p:spPr/>
        <p:txBody>
          <a:bodyPr/>
          <a:lstStyle/>
          <a:p>
            <a:pPr lvl="0"/>
            <a:r>
              <a:rPr lang="en-US" dirty="0" smtClean="0"/>
              <a:t>Prefer </a:t>
            </a:r>
            <a:r>
              <a:rPr lang="en-US" dirty="0" err="1" smtClean="0"/>
              <a:t>DataWeave</a:t>
            </a:r>
            <a:r>
              <a:rPr lang="en-US" dirty="0" smtClean="0"/>
              <a:t> over one-to-one transformers for large payloads</a:t>
            </a:r>
          </a:p>
          <a:p>
            <a:pPr lvl="1"/>
            <a:r>
              <a:rPr lang="en-US" dirty="0" smtClean="0"/>
              <a:t>But avoid DW in batch jobs!</a:t>
            </a:r>
          </a:p>
          <a:p>
            <a:pPr lvl="0"/>
            <a:r>
              <a:rPr lang="en-US" dirty="0" smtClean="0"/>
              <a:t>Use connection pooling for connectors that support it</a:t>
            </a:r>
          </a:p>
          <a:p>
            <a:pPr lvl="0"/>
            <a:r>
              <a:rPr lang="en-US" dirty="0" smtClean="0">
                <a:sym typeface="Verdana"/>
              </a:rPr>
              <a:t>Prefer flow references over VM endpoints</a:t>
            </a:r>
          </a:p>
          <a:p>
            <a:pPr lvl="0"/>
            <a:r>
              <a:rPr lang="en-US" dirty="0" smtClean="0"/>
              <a:t>Avoid (large volumes of) business events</a:t>
            </a:r>
          </a:p>
          <a:p>
            <a:pPr lvl="0"/>
            <a:r>
              <a:rPr lang="en-US" dirty="0" smtClean="0"/>
              <a:t>Consider using message compression for asynchronous apps</a:t>
            </a:r>
          </a:p>
          <a:p>
            <a:pPr lvl="1"/>
            <a:r>
              <a:rPr lang="en-US" dirty="0" smtClean="0"/>
              <a:t>But note that compression causes some performance overhead</a:t>
            </a:r>
          </a:p>
          <a:p>
            <a:pPr lvl="0"/>
            <a:r>
              <a:rPr lang="en-US" dirty="0" smtClean="0"/>
              <a:t>Avoid intensive instantiation of heavy classes</a:t>
            </a:r>
          </a:p>
          <a:p>
            <a:pPr lvl="1"/>
            <a:r>
              <a:rPr lang="en-US" dirty="0" smtClean="0"/>
              <a:t>JAXB contexts, XPATH etc.</a:t>
            </a:r>
            <a:endParaRPr lang="en-US" dirty="0"/>
          </a:p>
        </p:txBody>
      </p:sp>
    </p:spTree>
    <p:extLst>
      <p:ext uri="{BB962C8B-B14F-4D97-AF65-F5344CB8AC3E}">
        <p14:creationId xmlns:p14="http://schemas.microsoft.com/office/powerpoint/2010/main" val="2019198011"/>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234"/>
        <p:cNvGrpSpPr/>
        <p:nvPr/>
      </p:nvGrpSpPr>
      <p:grpSpPr>
        <a:xfrm>
          <a:off x="0" y="0"/>
          <a:ext cx="0" cy="0"/>
          <a:chOff x="0" y="0"/>
          <a:chExt cx="0" cy="0"/>
        </a:xfrm>
      </p:grpSpPr>
      <p:sp>
        <p:nvSpPr>
          <p:cNvPr id="1235" name="Shape 1235"/>
          <p:cNvSpPr txBox="1">
            <a:spLocks noGrp="1"/>
          </p:cNvSpPr>
          <p:nvPr>
            <p:ph type="title"/>
          </p:nvPr>
        </p:nvSpPr>
        <p:spPr>
          <a:prstGeom prst="rect">
            <a:avLst/>
          </a:prstGeom>
        </p:spPr>
        <p:txBody>
          <a:bodyPr lIns="91425" tIns="91425" rIns="91425" bIns="91425" anchor="t" anchorCtr="0">
            <a:noAutofit/>
          </a:bodyPr>
          <a:lstStyle/>
          <a:p>
            <a:pPr lvl="0">
              <a:spcBef>
                <a:spcPts val="0"/>
              </a:spcBef>
              <a:buNone/>
            </a:pPr>
            <a:r>
              <a:rPr lang="en-US" dirty="0"/>
              <a:t>Building scalable applications</a:t>
            </a:r>
          </a:p>
        </p:txBody>
      </p:sp>
    </p:spTree>
    <p:extLst>
      <p:ext uri="{BB962C8B-B14F-4D97-AF65-F5344CB8AC3E}">
        <p14:creationId xmlns:p14="http://schemas.microsoft.com/office/powerpoint/2010/main" val="408066259"/>
      </p:ext>
    </p:extLst>
  </p:cSld>
  <p:clrMapOvr>
    <a:masterClrMapping/>
  </p:clrMapOvr>
  <mc:AlternateContent xmlns:mc="http://schemas.openxmlformats.org/markup-compatibility/2006" xmlns:p14="http://schemas.microsoft.com/office/powerpoint/2010/main">
    <mc:Choice Requires="p14">
      <p:transition p14:dur="10" advClick="0">
        <p:fade/>
      </p:transition>
    </mc:Choice>
    <mc:Fallback xmlns="">
      <p:transition advClick="0">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About scalability</a:t>
            </a:r>
            <a:endParaRPr lang="en-US" dirty="0"/>
          </a:p>
        </p:txBody>
      </p:sp>
      <p:sp>
        <p:nvSpPr>
          <p:cNvPr id="3" name="Slide Number Placeholder 2"/>
          <p:cNvSpPr>
            <a:spLocks noGrp="1"/>
          </p:cNvSpPr>
          <p:nvPr>
            <p:ph type="sldNum" sz="quarter" idx="11"/>
          </p:nvPr>
        </p:nvSpPr>
        <p:spPr/>
        <p:txBody>
          <a:bodyPr/>
          <a:lstStyle/>
          <a:p>
            <a:pPr lvl="0"/>
            <a:fld id="{00000000-1234-1234-1234-123412341234}" type="slidenum">
              <a:rPr lang="en-US" smtClean="0">
                <a:sym typeface="Verdana"/>
              </a:rPr>
              <a:pPr lvl="0"/>
              <a:t>24</a:t>
            </a:fld>
            <a:endParaRPr lang="en-US">
              <a:sym typeface="Verdana"/>
            </a:endParaRPr>
          </a:p>
        </p:txBody>
      </p:sp>
      <p:sp>
        <p:nvSpPr>
          <p:cNvPr id="4" name="Text Placeholder 3"/>
          <p:cNvSpPr>
            <a:spLocks noGrp="1"/>
          </p:cNvSpPr>
          <p:nvPr>
            <p:ph type="body" sz="quarter" idx="12"/>
          </p:nvPr>
        </p:nvSpPr>
        <p:spPr/>
        <p:txBody>
          <a:bodyPr/>
          <a:lstStyle/>
          <a:p>
            <a:pPr lvl="0"/>
            <a:r>
              <a:rPr lang="en-US" dirty="0" smtClean="0"/>
              <a:t>Scalability is the capability of a system, network, or process to handle a growing amount of work, or its potential to be enlarged in order to accommodate that growth</a:t>
            </a:r>
          </a:p>
          <a:p>
            <a:pPr lvl="0"/>
            <a:r>
              <a:rPr lang="en-US" dirty="0" smtClean="0"/>
              <a:t>Two directions of scalability</a:t>
            </a:r>
          </a:p>
          <a:p>
            <a:pPr lvl="1"/>
            <a:r>
              <a:rPr lang="en-US" dirty="0"/>
              <a:t>V</a:t>
            </a:r>
            <a:r>
              <a:rPr lang="en-US" dirty="0" smtClean="0"/>
              <a:t>ertical ("scale up")</a:t>
            </a:r>
          </a:p>
          <a:p>
            <a:pPr lvl="2"/>
            <a:r>
              <a:rPr lang="en-US" dirty="0"/>
              <a:t>F</a:t>
            </a:r>
            <a:r>
              <a:rPr lang="en-US" dirty="0" smtClean="0"/>
              <a:t>aster CPU, more RAM, more disk space</a:t>
            </a:r>
          </a:p>
          <a:p>
            <a:pPr lvl="1"/>
            <a:r>
              <a:rPr lang="en-US" dirty="0"/>
              <a:t>H</a:t>
            </a:r>
            <a:r>
              <a:rPr lang="en-US" dirty="0" smtClean="0"/>
              <a:t>orizontal ("scale out")</a:t>
            </a:r>
          </a:p>
          <a:p>
            <a:pPr lvl="2"/>
            <a:r>
              <a:rPr lang="en-US" dirty="0"/>
              <a:t>M</a:t>
            </a:r>
            <a:r>
              <a:rPr lang="en-US" dirty="0" smtClean="0"/>
              <a:t>ore cores in CPU, more CPUs, more servers</a:t>
            </a:r>
          </a:p>
          <a:p>
            <a:pPr lvl="0"/>
            <a:r>
              <a:rPr lang="en-US" dirty="0" smtClean="0"/>
              <a:t>Different options for on-premises and CloudHub!</a:t>
            </a:r>
          </a:p>
          <a:p>
            <a:endParaRPr lang="en-US" dirty="0"/>
          </a:p>
        </p:txBody>
      </p:sp>
    </p:spTree>
    <p:extLst>
      <p:ext uri="{BB962C8B-B14F-4D97-AF65-F5344CB8AC3E}">
        <p14:creationId xmlns:p14="http://schemas.microsoft.com/office/powerpoint/2010/main" val="267826440"/>
      </p:ext>
    </p:extLst>
  </p:cSld>
  <p:clrMapOvr>
    <a:masterClrMapping/>
  </p:clrMapOvr>
  <mc:AlternateContent xmlns:mc="http://schemas.openxmlformats.org/markup-compatibility/2006" xmlns:p14="http://schemas.microsoft.com/office/powerpoint/2010/main">
    <mc:Choice Requires="p14">
      <p:transition p14:dur="10" advClick="0">
        <p:fade/>
      </p:transition>
    </mc:Choice>
    <mc:Fallback xmlns="">
      <p:transition advClick="0">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Scaling for performance</a:t>
            </a:r>
            <a:endParaRPr lang="en-US" dirty="0"/>
          </a:p>
        </p:txBody>
      </p:sp>
      <p:sp>
        <p:nvSpPr>
          <p:cNvPr id="3" name="Slide Number Placeholder 2"/>
          <p:cNvSpPr>
            <a:spLocks noGrp="1"/>
          </p:cNvSpPr>
          <p:nvPr>
            <p:ph type="sldNum" sz="quarter" idx="11"/>
          </p:nvPr>
        </p:nvSpPr>
        <p:spPr/>
        <p:txBody>
          <a:bodyPr/>
          <a:lstStyle/>
          <a:p>
            <a:fld id="{6EBA610F-6DE2-6644-8764-FCBE8B310C98}" type="slidenum">
              <a:rPr lang="en-US" smtClean="0"/>
              <a:pPr/>
              <a:t>25</a:t>
            </a:fld>
            <a:endParaRPr lang="en-US" dirty="0"/>
          </a:p>
        </p:txBody>
      </p:sp>
      <p:sp>
        <p:nvSpPr>
          <p:cNvPr id="4" name="Text Placeholder 3"/>
          <p:cNvSpPr>
            <a:spLocks noGrp="1"/>
          </p:cNvSpPr>
          <p:nvPr>
            <p:ph type="body" sz="quarter" idx="12"/>
          </p:nvPr>
        </p:nvSpPr>
        <p:spPr>
          <a:xfrm>
            <a:off x="6171464" y="1189038"/>
            <a:ext cx="5396649" cy="1249362"/>
          </a:xfrm>
        </p:spPr>
        <p:txBody>
          <a:bodyPr anchor="ctr"/>
          <a:lstStyle/>
          <a:p>
            <a:pPr marL="0" indent="0">
              <a:buNone/>
            </a:pPr>
            <a:r>
              <a:rPr lang="en-US" dirty="0" smtClean="0"/>
              <a:t>On-premise options</a:t>
            </a:r>
            <a:endParaRPr lang="en-US" dirty="0"/>
          </a:p>
        </p:txBody>
      </p:sp>
      <p:pic>
        <p:nvPicPr>
          <p:cNvPr id="5" name="Picture 4"/>
          <p:cNvPicPr>
            <a:picLocks noChangeAspect="1"/>
          </p:cNvPicPr>
          <p:nvPr/>
        </p:nvPicPr>
        <p:blipFill>
          <a:blip r:embed="rId2"/>
          <a:stretch>
            <a:fillRect/>
          </a:stretch>
        </p:blipFill>
        <p:spPr>
          <a:xfrm>
            <a:off x="6171465" y="2509520"/>
            <a:ext cx="5396647" cy="3829580"/>
          </a:xfrm>
          <a:prstGeom prst="rect">
            <a:avLst/>
          </a:prstGeom>
          <a:ln>
            <a:solidFill>
              <a:schemeClr val="accent3"/>
            </a:solidFill>
          </a:ln>
        </p:spPr>
      </p:pic>
      <p:pic>
        <p:nvPicPr>
          <p:cNvPr id="6" name="Picture 5"/>
          <p:cNvPicPr>
            <a:picLocks noChangeAspect="1"/>
          </p:cNvPicPr>
          <p:nvPr/>
        </p:nvPicPr>
        <p:blipFill>
          <a:blip r:embed="rId3"/>
          <a:stretch>
            <a:fillRect/>
          </a:stretch>
        </p:blipFill>
        <p:spPr>
          <a:xfrm>
            <a:off x="287236" y="1189039"/>
            <a:ext cx="5727484" cy="2772905"/>
          </a:xfrm>
          <a:prstGeom prst="rect">
            <a:avLst/>
          </a:prstGeom>
          <a:ln>
            <a:solidFill>
              <a:schemeClr val="accent3"/>
            </a:solidFill>
          </a:ln>
        </p:spPr>
      </p:pic>
      <p:sp>
        <p:nvSpPr>
          <p:cNvPr id="7" name="Text Placeholder 3"/>
          <p:cNvSpPr txBox="1">
            <a:spLocks/>
          </p:cNvSpPr>
          <p:nvPr/>
        </p:nvSpPr>
        <p:spPr bwMode="auto">
          <a:xfrm>
            <a:off x="609601" y="4135120"/>
            <a:ext cx="5405120" cy="2076768"/>
          </a:xfrm>
          <a:prstGeom prst="rect">
            <a:avLst/>
          </a:prstGeom>
          <a:noFill/>
          <a:ln>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lvl1pPr marL="225425" indent="-225425" algn="l" defTabSz="609493" rtl="0" eaLnBrk="1" fontAlgn="base" hangingPunct="1">
              <a:spcBef>
                <a:spcPts val="1200"/>
              </a:spcBef>
              <a:spcAft>
                <a:spcPct val="0"/>
              </a:spcAft>
              <a:buClr>
                <a:srgbClr val="00A0DF"/>
              </a:buClr>
              <a:buFont typeface="Arial" panose="020B0604020202020204" pitchFamily="34" charset="0"/>
              <a:buChar char="•"/>
              <a:defRPr sz="2400" b="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a:lvl2pPr marL="628650" indent="-249238" algn="l" defTabSz="609493" rtl="0" eaLnBrk="1" fontAlgn="base" hangingPunct="1">
              <a:spcBef>
                <a:spcPts val="600"/>
              </a:spcBef>
              <a:spcAft>
                <a:spcPct val="0"/>
              </a:spcAft>
              <a:buClr>
                <a:srgbClr val="00A0DF"/>
              </a:buClr>
              <a:buFont typeface="Open Sans" panose="020B0606030504020204" pitchFamily="34" charset="0"/>
              <a:buChar char="–"/>
              <a:defRPr sz="2000" b="0" kern="1200">
                <a:solidFill>
                  <a:schemeClr val="tx2"/>
                </a:solidFill>
                <a:latin typeface="Verdana" panose="020B0604030504040204" pitchFamily="34" charset="0"/>
                <a:ea typeface="Verdana" panose="020B0604030504040204" pitchFamily="34" charset="0"/>
                <a:cs typeface="Verdana" panose="020B0604030504040204" pitchFamily="34" charset="0"/>
              </a:defRPr>
            </a:lvl2pPr>
            <a:lvl3pPr marL="914400" indent="-236538" algn="l" defTabSz="609493" rtl="0" eaLnBrk="1" fontAlgn="base" hangingPunct="1">
              <a:spcBef>
                <a:spcPts val="533"/>
              </a:spcBef>
              <a:spcAft>
                <a:spcPct val="0"/>
              </a:spcAft>
              <a:buClr>
                <a:srgbClr val="00A0DF"/>
              </a:buClr>
              <a:buFont typeface="Arial" panose="020B0604020202020204" pitchFamily="34" charset="0"/>
              <a:buChar char="•"/>
              <a:defRPr sz="1800" b="0" kern="1200">
                <a:solidFill>
                  <a:schemeClr val="tx2"/>
                </a:solidFill>
                <a:latin typeface="Verdana" panose="020B0604030504040204" pitchFamily="34" charset="0"/>
                <a:ea typeface="Verdana" panose="020B0604030504040204" pitchFamily="34" charset="0"/>
                <a:cs typeface="Verdana" panose="020B0604030504040204" pitchFamily="34" charset="0"/>
              </a:defRPr>
            </a:lvl3pPr>
            <a:lvl4pPr marL="1200150" marR="0" indent="-227013" algn="l" defTabSz="609493" rtl="0" eaLnBrk="1" fontAlgn="base" latinLnBrk="0" hangingPunct="1">
              <a:lnSpc>
                <a:spcPct val="100000"/>
              </a:lnSpc>
              <a:spcBef>
                <a:spcPts val="533"/>
              </a:spcBef>
              <a:spcAft>
                <a:spcPct val="0"/>
              </a:spcAft>
              <a:buClr>
                <a:srgbClr val="00A0DF"/>
              </a:buClr>
              <a:buSzTx/>
              <a:buFont typeface="Open Sans" panose="020B0606030504020204" pitchFamily="34" charset="0"/>
              <a:buChar char="–"/>
              <a:tabLst/>
              <a:defRPr sz="1600" b="0" kern="1200">
                <a:solidFill>
                  <a:schemeClr val="tx2"/>
                </a:solidFill>
                <a:latin typeface="Verdana" panose="020B0604030504040204" pitchFamily="34" charset="0"/>
                <a:ea typeface="Verdana" panose="020B0604030504040204" pitchFamily="34" charset="0"/>
                <a:cs typeface="Verdana" panose="020B0604030504040204" pitchFamily="34" charset="0"/>
              </a:defRPr>
            </a:lvl4pPr>
            <a:lvl5pPr marL="1603375" indent="-233363" algn="l" defTabSz="920590" rtl="0" eaLnBrk="1" fontAlgn="base" hangingPunct="1">
              <a:spcBef>
                <a:spcPts val="533"/>
              </a:spcBef>
              <a:spcAft>
                <a:spcPct val="0"/>
              </a:spcAft>
              <a:buClr>
                <a:srgbClr val="00A0DF"/>
              </a:buClr>
              <a:buFont typeface="Arial" charset="0"/>
              <a:buChar char="•"/>
              <a:defRPr sz="1600" b="0" kern="1200">
                <a:solidFill>
                  <a:schemeClr val="tx2"/>
                </a:solidFill>
                <a:latin typeface="Verdana" panose="020B0604030504040204" pitchFamily="34" charset="0"/>
                <a:ea typeface="Verdana" panose="020B0604030504040204" pitchFamily="34" charset="0"/>
                <a:cs typeface="Verdana" panose="020B0604030504040204" pitchFamily="34" charset="0"/>
              </a:defRPr>
            </a:lvl5pPr>
            <a:lvl6pPr marL="3352213" indent="-304747" algn="l" defTabSz="609493" rtl="0" eaLnBrk="1" latinLnBrk="0" hangingPunct="1">
              <a:spcBef>
                <a:spcPct val="20000"/>
              </a:spcBef>
              <a:buFont typeface="Arial"/>
              <a:buChar char="•"/>
              <a:defRPr sz="2700" kern="1200">
                <a:solidFill>
                  <a:schemeClr val="tx1"/>
                </a:solidFill>
                <a:latin typeface="+mn-lt"/>
                <a:ea typeface="+mn-ea"/>
                <a:cs typeface="+mn-cs"/>
              </a:defRPr>
            </a:lvl6pPr>
            <a:lvl7pPr marL="3961707" indent="-304747" algn="l" defTabSz="609493" rtl="0" eaLnBrk="1" latinLnBrk="0" hangingPunct="1">
              <a:spcBef>
                <a:spcPct val="20000"/>
              </a:spcBef>
              <a:buFont typeface="Arial"/>
              <a:buChar char="•"/>
              <a:defRPr sz="2700" kern="1200">
                <a:solidFill>
                  <a:schemeClr val="tx1"/>
                </a:solidFill>
                <a:latin typeface="+mn-lt"/>
                <a:ea typeface="+mn-ea"/>
                <a:cs typeface="+mn-cs"/>
              </a:defRPr>
            </a:lvl7pPr>
            <a:lvl8pPr marL="4571200" indent="-304747" algn="l" defTabSz="609493" rtl="0" eaLnBrk="1" latinLnBrk="0" hangingPunct="1">
              <a:spcBef>
                <a:spcPct val="20000"/>
              </a:spcBef>
              <a:buFont typeface="Arial"/>
              <a:buChar char="•"/>
              <a:defRPr sz="2700" kern="1200">
                <a:solidFill>
                  <a:schemeClr val="tx1"/>
                </a:solidFill>
                <a:latin typeface="+mn-lt"/>
                <a:ea typeface="+mn-ea"/>
                <a:cs typeface="+mn-cs"/>
              </a:defRPr>
            </a:lvl8pPr>
            <a:lvl9pPr marL="5180693" indent="-304747" algn="l" defTabSz="609493" rtl="0" eaLnBrk="1" latinLnBrk="0" hangingPunct="1">
              <a:spcBef>
                <a:spcPct val="20000"/>
              </a:spcBef>
              <a:buFont typeface="Arial"/>
              <a:buChar char="•"/>
              <a:defRPr sz="2700" kern="1200">
                <a:solidFill>
                  <a:schemeClr val="tx1"/>
                </a:solidFill>
                <a:latin typeface="+mn-lt"/>
                <a:ea typeface="+mn-ea"/>
                <a:cs typeface="+mn-cs"/>
              </a:defRPr>
            </a:lvl9pPr>
          </a:lstStyle>
          <a:p>
            <a:pPr marL="0" indent="0" algn="r">
              <a:buNone/>
            </a:pPr>
            <a:r>
              <a:rPr lang="en-US" dirty="0" err="1" smtClean="0"/>
              <a:t>CloudHub</a:t>
            </a:r>
            <a:r>
              <a:rPr lang="en-US" dirty="0" smtClean="0"/>
              <a:t> options</a:t>
            </a:r>
            <a:endParaRPr lang="en-US" dirty="0"/>
          </a:p>
        </p:txBody>
      </p:sp>
    </p:spTree>
    <p:extLst>
      <p:ext uri="{BB962C8B-B14F-4D97-AF65-F5344CB8AC3E}">
        <p14:creationId xmlns:p14="http://schemas.microsoft.com/office/powerpoint/2010/main" val="2130977923"/>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Scalability in </a:t>
            </a:r>
            <a:r>
              <a:rPr lang="en-US" dirty="0" err="1"/>
              <a:t>CloudHub</a:t>
            </a:r>
            <a:r>
              <a:rPr lang="en-US" dirty="0"/>
              <a:t> environments</a:t>
            </a:r>
            <a:endParaRPr lang="en-US" dirty="0">
              <a:uFillTx/>
            </a:endParaRPr>
          </a:p>
        </p:txBody>
      </p:sp>
      <p:sp>
        <p:nvSpPr>
          <p:cNvPr id="3" name="Slide Number Placeholder 2"/>
          <p:cNvSpPr>
            <a:spLocks noGrp="1"/>
          </p:cNvSpPr>
          <p:nvPr>
            <p:ph type="sldNum" sz="quarter" idx="11"/>
          </p:nvPr>
        </p:nvSpPr>
        <p:spPr/>
        <p:txBody>
          <a:bodyPr/>
          <a:lstStyle/>
          <a:p>
            <a:pPr lvl="0"/>
            <a:fld id="{00000000-1234-1234-1234-123412341234}" type="slidenum">
              <a:rPr lang="en-US">
                <a:uFillTx/>
                <a:sym typeface="Verdana"/>
              </a:rPr>
              <a:pPr lvl="0"/>
              <a:t>26</a:t>
            </a:fld>
            <a:endParaRPr lang="en-US">
              <a:uFillTx/>
              <a:sym typeface="Verdana"/>
            </a:endParaRPr>
          </a:p>
        </p:txBody>
      </p:sp>
      <p:sp>
        <p:nvSpPr>
          <p:cNvPr id="4" name="Text Placeholder 3"/>
          <p:cNvSpPr>
            <a:spLocks noGrp="1"/>
          </p:cNvSpPr>
          <p:nvPr>
            <p:ph type="body" sz="quarter" idx="12"/>
          </p:nvPr>
        </p:nvSpPr>
        <p:spPr>
          <a:xfrm>
            <a:off x="609443" y="1212187"/>
            <a:ext cx="6591457" cy="5022850"/>
          </a:xfrm>
        </p:spPr>
        <p:txBody>
          <a:bodyPr/>
          <a:lstStyle/>
          <a:p>
            <a:r>
              <a:rPr lang="en-US" dirty="0" smtClean="0">
                <a:uFillTx/>
              </a:rPr>
              <a:t>Vertical </a:t>
            </a:r>
            <a:r>
              <a:rPr lang="en-US" dirty="0">
                <a:uFillTx/>
              </a:rPr>
              <a:t>scaling by through flexible worker sizing</a:t>
            </a:r>
          </a:p>
          <a:p>
            <a:r>
              <a:rPr lang="en-US" dirty="0">
                <a:uFillTx/>
              </a:rPr>
              <a:t>P</a:t>
            </a:r>
            <a:r>
              <a:rPr lang="en-US" dirty="0" smtClean="0">
                <a:uFillTx/>
              </a:rPr>
              <a:t>rovides </a:t>
            </a:r>
            <a:r>
              <a:rPr lang="en-US" dirty="0">
                <a:uFillTx/>
              </a:rPr>
              <a:t>multiple worker sizes with compute and memory capacities</a:t>
            </a:r>
          </a:p>
          <a:p>
            <a:pPr lvl="0"/>
            <a:r>
              <a:rPr lang="en-US" dirty="0">
                <a:uFillTx/>
              </a:rPr>
              <a:t>Fine-grained control over computing capacity per application</a:t>
            </a:r>
          </a:p>
          <a:p>
            <a:pPr lvl="0"/>
            <a:r>
              <a:rPr lang="en-US" dirty="0">
                <a:uFillTx/>
              </a:rPr>
              <a:t>Automatically load-balances any incoming traffic across allocated workers</a:t>
            </a:r>
            <a:endParaRPr lang="en-US" dirty="0">
              <a:uFillTx/>
              <a:sym typeface="Verdana"/>
            </a:endParaRPr>
          </a:p>
          <a:p>
            <a:endParaRPr lang="en-US" dirty="0">
              <a:uFillTx/>
            </a:endParaRPr>
          </a:p>
        </p:txBody>
      </p:sp>
      <p:pic>
        <p:nvPicPr>
          <p:cNvPr id="7" name="Picture 6"/>
          <p:cNvPicPr>
            <a:picLocks noChangeAspect="1"/>
          </p:cNvPicPr>
          <p:nvPr/>
        </p:nvPicPr>
        <p:blipFill>
          <a:blip r:embed="rId2"/>
          <a:stretch>
            <a:fillRect/>
          </a:stretch>
        </p:blipFill>
        <p:spPr>
          <a:xfrm>
            <a:off x="7796981" y="1212187"/>
            <a:ext cx="3771132" cy="2108521"/>
          </a:xfrm>
          <a:prstGeom prst="rect">
            <a:avLst/>
          </a:prstGeom>
          <a:effectLst>
            <a:outerShdw blurRad="190500" algn="tl" rotWithShape="0">
              <a:srgbClr val="000000">
                <a:alpha val="70000"/>
              </a:srgbClr>
            </a:outerShdw>
          </a:effectLst>
        </p:spPr>
      </p:pic>
      <p:sp>
        <p:nvSpPr>
          <p:cNvPr id="5" name="Oval 4"/>
          <p:cNvSpPr/>
          <p:nvPr/>
        </p:nvSpPr>
        <p:spPr>
          <a:xfrm>
            <a:off x="7372439" y="987879"/>
            <a:ext cx="1804218" cy="2612571"/>
          </a:xfrm>
          <a:prstGeom prst="ellipse">
            <a:avLst/>
          </a:prstGeom>
          <a:noFill/>
          <a:ln w="2857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p>
        </p:txBody>
      </p:sp>
    </p:spTree>
    <p:extLst>
      <p:ext uri="{BB962C8B-B14F-4D97-AF65-F5344CB8AC3E}">
        <p14:creationId xmlns:p14="http://schemas.microsoft.com/office/powerpoint/2010/main" val="233252968"/>
      </p:ext>
    </p:extLst>
  </p:cSld>
  <p:clrMapOvr>
    <a:masterClrMapping/>
  </p:clrMapOvr>
  <mc:AlternateContent xmlns:mc="http://schemas.openxmlformats.org/markup-compatibility/2006" xmlns:p14="http://schemas.microsoft.com/office/powerpoint/2010/main">
    <mc:Choice Requires="p14">
      <p:transition p14:dur="10" advClick="0">
        <p:fade/>
      </p:transition>
    </mc:Choice>
    <mc:Fallback xmlns="">
      <p:transition advClick="0">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248"/>
        <p:cNvGrpSpPr/>
        <p:nvPr/>
      </p:nvGrpSpPr>
      <p:grpSpPr>
        <a:xfrm>
          <a:off x="0" y="0"/>
          <a:ext cx="0" cy="0"/>
          <a:chOff x="0" y="0"/>
          <a:chExt cx="0" cy="0"/>
        </a:xfrm>
      </p:grpSpPr>
      <p:sp>
        <p:nvSpPr>
          <p:cNvPr id="1249" name="Shape 1249"/>
          <p:cNvSpPr txBox="1">
            <a:spLocks noGrp="1"/>
          </p:cNvSpPr>
          <p:nvPr>
            <p:ph type="title"/>
          </p:nvPr>
        </p:nvSpPr>
        <p:spPr/>
        <p:txBody>
          <a:bodyPr/>
          <a:lstStyle/>
          <a:p>
            <a:pPr lvl="0"/>
            <a:r>
              <a:rPr lang="en-US" dirty="0" smtClean="0"/>
              <a:t>Scalability in </a:t>
            </a:r>
            <a:r>
              <a:rPr lang="en-US" u="sng" dirty="0" err="1" smtClean="0"/>
              <a:t>CloudHub</a:t>
            </a:r>
            <a:r>
              <a:rPr lang="en-US" dirty="0" smtClean="0"/>
              <a:t> environments</a:t>
            </a:r>
            <a:endParaRPr lang="en-US" dirty="0"/>
          </a:p>
        </p:txBody>
      </p:sp>
      <p:sp>
        <p:nvSpPr>
          <p:cNvPr id="1250" name="Shape 1250"/>
          <p:cNvSpPr txBox="1">
            <a:spLocks noGrp="1"/>
          </p:cNvSpPr>
          <p:nvPr>
            <p:ph type="sldNum" sz="quarter" idx="11"/>
          </p:nvPr>
        </p:nvSpPr>
        <p:spPr/>
        <p:txBody>
          <a:bodyPr/>
          <a:lstStyle/>
          <a:p>
            <a:pPr lvl="0"/>
            <a:fld id="{00000000-1234-1234-1234-123412341234}" type="slidenum">
              <a:rPr lang="en-US" smtClean="0"/>
              <a:pPr lvl="0"/>
              <a:t>27</a:t>
            </a:fld>
            <a:endParaRPr lang="en-US"/>
          </a:p>
        </p:txBody>
      </p:sp>
      <p:sp>
        <p:nvSpPr>
          <p:cNvPr id="1251" name="Shape 1251"/>
          <p:cNvSpPr txBox="1">
            <a:spLocks noGrp="1"/>
          </p:cNvSpPr>
          <p:nvPr>
            <p:ph type="body" sz="quarter" idx="12"/>
          </p:nvPr>
        </p:nvSpPr>
        <p:spPr>
          <a:xfrm>
            <a:off x="609443" y="1212187"/>
            <a:ext cx="6525136" cy="5022850"/>
          </a:xfrm>
        </p:spPr>
        <p:txBody>
          <a:bodyPr/>
          <a:lstStyle/>
          <a:p>
            <a:r>
              <a:rPr lang="en-US" dirty="0" smtClean="0">
                <a:sym typeface="Verdana"/>
              </a:rPr>
              <a:t>Horizontal scalability </a:t>
            </a:r>
            <a:r>
              <a:rPr lang="en-US" dirty="0">
                <a:sym typeface="Verdana"/>
              </a:rPr>
              <a:t>by </a:t>
            </a:r>
            <a:r>
              <a:rPr lang="en-US" dirty="0" smtClean="0">
                <a:sym typeface="Verdana"/>
              </a:rPr>
              <a:t>selecting a </a:t>
            </a:r>
            <a:r>
              <a:rPr lang="en-US" dirty="0">
                <a:sym typeface="Verdana"/>
              </a:rPr>
              <a:t>number of workers for </a:t>
            </a:r>
            <a:r>
              <a:rPr lang="en-US" dirty="0" smtClean="0">
                <a:sym typeface="Verdana"/>
              </a:rPr>
              <a:t>application</a:t>
            </a:r>
            <a:endParaRPr lang="en-US" dirty="0" smtClean="0"/>
          </a:p>
          <a:p>
            <a:pPr lvl="1"/>
            <a:r>
              <a:rPr lang="en-US" dirty="0" smtClean="0"/>
              <a:t>Easily configurable</a:t>
            </a:r>
          </a:p>
          <a:p>
            <a:pPr lvl="1"/>
            <a:r>
              <a:rPr lang="en-US" dirty="0" smtClean="0"/>
              <a:t>Workers do not share memory: </a:t>
            </a:r>
            <a:r>
              <a:rPr lang="en-US" dirty="0"/>
              <a:t>N</a:t>
            </a:r>
            <a:r>
              <a:rPr lang="en-US" dirty="0" smtClean="0"/>
              <a:t>ot ideal for </a:t>
            </a:r>
            <a:r>
              <a:rPr lang="en-US" dirty="0" err="1" smtClean="0"/>
              <a:t>stateful</a:t>
            </a:r>
            <a:r>
              <a:rPr lang="en-US" dirty="0" smtClean="0"/>
              <a:t> applications</a:t>
            </a:r>
          </a:p>
          <a:p>
            <a:pPr lvl="2"/>
            <a:r>
              <a:rPr lang="en-US" dirty="0" smtClean="0"/>
              <a:t>Workers can use extra infrastructure in </a:t>
            </a:r>
            <a:r>
              <a:rPr lang="en-US" dirty="0" err="1" smtClean="0"/>
              <a:t>CloudHub</a:t>
            </a:r>
            <a:r>
              <a:rPr lang="en-US" dirty="0" smtClean="0"/>
              <a:t> for sharing data</a:t>
            </a:r>
          </a:p>
          <a:p>
            <a:pPr lvl="1"/>
            <a:r>
              <a:rPr lang="en-US" dirty="0"/>
              <a:t>Automatically load-balances any incoming traffic across allocated workers</a:t>
            </a:r>
            <a:endParaRPr lang="en-US" dirty="0">
              <a:sym typeface="Verdana"/>
            </a:endParaRPr>
          </a:p>
          <a:p>
            <a:r>
              <a:rPr lang="en-US" dirty="0" smtClean="0"/>
              <a:t>No clustering support in </a:t>
            </a:r>
            <a:r>
              <a:rPr lang="en-US" dirty="0" err="1" smtClean="0"/>
              <a:t>CloudHub</a:t>
            </a:r>
            <a:r>
              <a:rPr lang="en-US" dirty="0" smtClean="0"/>
              <a:t>!</a:t>
            </a:r>
            <a:endParaRPr lang="en-US" dirty="0"/>
          </a:p>
        </p:txBody>
      </p:sp>
      <p:sp>
        <p:nvSpPr>
          <p:cNvPr id="1252" name="Shape 1252"/>
          <p:cNvSpPr/>
          <p:nvPr/>
        </p:nvSpPr>
        <p:spPr>
          <a:xfrm>
            <a:off x="7257010" y="3604683"/>
            <a:ext cx="1794300" cy="835500"/>
          </a:xfrm>
          <a:prstGeom prst="rect">
            <a:avLst/>
          </a:prstGeom>
          <a:solidFill>
            <a:srgbClr val="40B4E5"/>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Arial"/>
              <a:buNone/>
            </a:pPr>
            <a:r>
              <a:rPr lang="en-US" sz="1400" b="0" i="0" u="none" strike="noStrike" cap="none">
                <a:solidFill>
                  <a:schemeClr val="lt1"/>
                </a:solidFill>
                <a:latin typeface="Arial"/>
                <a:ea typeface="Arial"/>
                <a:cs typeface="Arial"/>
                <a:sym typeface="Arial"/>
              </a:rPr>
              <a:t>Worker 1</a:t>
            </a:r>
          </a:p>
        </p:txBody>
      </p:sp>
      <p:sp>
        <p:nvSpPr>
          <p:cNvPr id="1253" name="Shape 1253"/>
          <p:cNvSpPr/>
          <p:nvPr/>
        </p:nvSpPr>
        <p:spPr>
          <a:xfrm>
            <a:off x="9773722" y="3604683"/>
            <a:ext cx="1794300" cy="835500"/>
          </a:xfrm>
          <a:prstGeom prst="rect">
            <a:avLst/>
          </a:prstGeom>
          <a:solidFill>
            <a:srgbClr val="40B4E5"/>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Arial"/>
              <a:buNone/>
            </a:pPr>
            <a:r>
              <a:rPr lang="en-US" sz="1400" b="0" i="0" u="none" strike="noStrike" cap="none">
                <a:solidFill>
                  <a:schemeClr val="lt1"/>
                </a:solidFill>
                <a:latin typeface="Arial"/>
                <a:ea typeface="Arial"/>
                <a:cs typeface="Arial"/>
                <a:sym typeface="Arial"/>
              </a:rPr>
              <a:t>Worker 2</a:t>
            </a:r>
          </a:p>
        </p:txBody>
      </p:sp>
      <p:sp>
        <p:nvSpPr>
          <p:cNvPr id="1254" name="Shape 1254"/>
          <p:cNvSpPr/>
          <p:nvPr/>
        </p:nvSpPr>
        <p:spPr>
          <a:xfrm>
            <a:off x="7257010" y="5292823"/>
            <a:ext cx="1794300" cy="835500"/>
          </a:xfrm>
          <a:prstGeom prst="can">
            <a:avLst>
              <a:gd name="adj" fmla="val 25000"/>
            </a:avLst>
          </a:prstGeom>
          <a:noFill/>
          <a:ln w="28575" cap="flat" cmpd="sng">
            <a:solidFill>
              <a:schemeClr val="lt2"/>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Arial"/>
              <a:buNone/>
            </a:pPr>
            <a:r>
              <a:rPr lang="en-US" sz="1400" b="0" i="0" u="none" strike="noStrike" cap="none">
                <a:solidFill>
                  <a:schemeClr val="bg2"/>
                </a:solidFill>
                <a:latin typeface="Arial"/>
                <a:ea typeface="Arial"/>
                <a:cs typeface="Arial"/>
                <a:sym typeface="Arial"/>
              </a:rPr>
              <a:t>Data Stores</a:t>
            </a:r>
          </a:p>
        </p:txBody>
      </p:sp>
      <p:sp>
        <p:nvSpPr>
          <p:cNvPr id="1255" name="Shape 1255"/>
          <p:cNvSpPr/>
          <p:nvPr/>
        </p:nvSpPr>
        <p:spPr>
          <a:xfrm>
            <a:off x="9773722" y="5292823"/>
            <a:ext cx="1794300" cy="835500"/>
          </a:xfrm>
          <a:prstGeom prst="can">
            <a:avLst>
              <a:gd name="adj" fmla="val 25000"/>
            </a:avLst>
          </a:prstGeom>
          <a:noFill/>
          <a:ln w="28575" cap="flat" cmpd="sng">
            <a:solidFill>
              <a:schemeClr val="lt2"/>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Arial"/>
              <a:buNone/>
            </a:pPr>
            <a:r>
              <a:rPr lang="en-US" sz="1400" b="0" i="0" u="none" strike="noStrike" cap="none">
                <a:solidFill>
                  <a:schemeClr val="bg2"/>
                </a:solidFill>
                <a:latin typeface="Arial"/>
                <a:ea typeface="Arial"/>
                <a:cs typeface="Arial"/>
                <a:sym typeface="Arial"/>
              </a:rPr>
              <a:t>Persistent Queues</a:t>
            </a:r>
          </a:p>
        </p:txBody>
      </p:sp>
      <p:cxnSp>
        <p:nvCxnSpPr>
          <p:cNvPr id="1256" name="Shape 1256"/>
          <p:cNvCxnSpPr>
            <a:stCxn id="1252" idx="2"/>
          </p:cNvCxnSpPr>
          <p:nvPr/>
        </p:nvCxnSpPr>
        <p:spPr>
          <a:xfrm>
            <a:off x="8154160" y="4440183"/>
            <a:ext cx="2516700" cy="852600"/>
          </a:xfrm>
          <a:prstGeom prst="straightConnector1">
            <a:avLst/>
          </a:prstGeom>
          <a:noFill/>
          <a:ln w="25400" cap="flat" cmpd="sng">
            <a:solidFill>
              <a:srgbClr val="FFC000"/>
            </a:solidFill>
            <a:prstDash val="solid"/>
            <a:miter/>
            <a:headEnd type="none" w="med" len="med"/>
            <a:tailEnd type="triangle" w="lg" len="lg"/>
          </a:ln>
        </p:spPr>
      </p:cxnSp>
      <p:cxnSp>
        <p:nvCxnSpPr>
          <p:cNvPr id="1257" name="Shape 1257"/>
          <p:cNvCxnSpPr>
            <a:stCxn id="1253" idx="2"/>
          </p:cNvCxnSpPr>
          <p:nvPr/>
        </p:nvCxnSpPr>
        <p:spPr>
          <a:xfrm flipH="1">
            <a:off x="8154172" y="4440183"/>
            <a:ext cx="2516700" cy="852600"/>
          </a:xfrm>
          <a:prstGeom prst="straightConnector1">
            <a:avLst/>
          </a:prstGeom>
          <a:noFill/>
          <a:ln w="25400" cap="flat" cmpd="sng">
            <a:solidFill>
              <a:schemeClr val="accent5"/>
            </a:solidFill>
            <a:prstDash val="solid"/>
            <a:miter/>
            <a:headEnd type="none" w="med" len="med"/>
            <a:tailEnd type="triangle" w="lg" len="lg"/>
          </a:ln>
        </p:spPr>
      </p:cxnSp>
      <p:cxnSp>
        <p:nvCxnSpPr>
          <p:cNvPr id="1258" name="Shape 1258"/>
          <p:cNvCxnSpPr>
            <a:stCxn id="1252" idx="2"/>
          </p:cNvCxnSpPr>
          <p:nvPr/>
        </p:nvCxnSpPr>
        <p:spPr>
          <a:xfrm>
            <a:off x="8154160" y="4440183"/>
            <a:ext cx="0" cy="852600"/>
          </a:xfrm>
          <a:prstGeom prst="straightConnector1">
            <a:avLst/>
          </a:prstGeom>
          <a:noFill/>
          <a:ln w="25400" cap="flat" cmpd="sng">
            <a:solidFill>
              <a:srgbClr val="FFC000"/>
            </a:solidFill>
            <a:prstDash val="solid"/>
            <a:miter/>
            <a:headEnd type="none" w="med" len="med"/>
            <a:tailEnd type="triangle" w="lg" len="lg"/>
          </a:ln>
        </p:spPr>
      </p:cxnSp>
      <p:cxnSp>
        <p:nvCxnSpPr>
          <p:cNvPr id="1259" name="Shape 1259"/>
          <p:cNvCxnSpPr>
            <a:stCxn id="1253" idx="2"/>
          </p:cNvCxnSpPr>
          <p:nvPr/>
        </p:nvCxnSpPr>
        <p:spPr>
          <a:xfrm>
            <a:off x="10670872" y="4440183"/>
            <a:ext cx="0" cy="852600"/>
          </a:xfrm>
          <a:prstGeom prst="straightConnector1">
            <a:avLst/>
          </a:prstGeom>
          <a:noFill/>
          <a:ln w="25400" cap="flat" cmpd="sng">
            <a:solidFill>
              <a:schemeClr val="accent5"/>
            </a:solidFill>
            <a:prstDash val="solid"/>
            <a:miter/>
            <a:headEnd type="none" w="med" len="med"/>
            <a:tailEnd type="triangle" w="lg" len="lg"/>
          </a:ln>
        </p:spPr>
      </p:cxnSp>
      <p:sp>
        <p:nvSpPr>
          <p:cNvPr id="1260" name="Shape 1260"/>
          <p:cNvSpPr/>
          <p:nvPr/>
        </p:nvSpPr>
        <p:spPr>
          <a:xfrm>
            <a:off x="8515367" y="2351599"/>
            <a:ext cx="1794300" cy="835500"/>
          </a:xfrm>
          <a:prstGeom prst="rect">
            <a:avLst/>
          </a:prstGeom>
          <a:solidFill>
            <a:schemeClr val="accent4"/>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Arial"/>
              <a:buNone/>
            </a:pPr>
            <a:r>
              <a:rPr lang="en-US" sz="1400" b="0" i="0" u="none" strike="noStrike" cap="none">
                <a:solidFill>
                  <a:schemeClr val="lt1"/>
                </a:solidFill>
                <a:latin typeface="Arial"/>
                <a:ea typeface="Arial"/>
                <a:cs typeface="Arial"/>
                <a:sym typeface="Arial"/>
              </a:rPr>
              <a:t>CH Fabric</a:t>
            </a:r>
          </a:p>
        </p:txBody>
      </p:sp>
      <p:cxnSp>
        <p:nvCxnSpPr>
          <p:cNvPr id="1261" name="Shape 1261"/>
          <p:cNvCxnSpPr>
            <a:stCxn id="1260" idx="2"/>
          </p:cNvCxnSpPr>
          <p:nvPr/>
        </p:nvCxnSpPr>
        <p:spPr>
          <a:xfrm flipH="1">
            <a:off x="8154017" y="3187099"/>
            <a:ext cx="1258500" cy="417600"/>
          </a:xfrm>
          <a:prstGeom prst="straightConnector1">
            <a:avLst/>
          </a:prstGeom>
          <a:noFill/>
          <a:ln w="25400" cap="flat" cmpd="sng">
            <a:solidFill>
              <a:srgbClr val="FFC000"/>
            </a:solidFill>
            <a:prstDash val="solid"/>
            <a:miter/>
            <a:headEnd type="none" w="med" len="med"/>
            <a:tailEnd type="triangle" w="lg" len="lg"/>
          </a:ln>
        </p:spPr>
      </p:cxnSp>
      <p:cxnSp>
        <p:nvCxnSpPr>
          <p:cNvPr id="1262" name="Shape 1262"/>
          <p:cNvCxnSpPr>
            <a:stCxn id="1260" idx="2"/>
            <a:endCxn id="1253" idx="0"/>
          </p:cNvCxnSpPr>
          <p:nvPr/>
        </p:nvCxnSpPr>
        <p:spPr>
          <a:xfrm>
            <a:off x="9412517" y="3187099"/>
            <a:ext cx="1258500" cy="417600"/>
          </a:xfrm>
          <a:prstGeom prst="straightConnector1">
            <a:avLst/>
          </a:prstGeom>
          <a:noFill/>
          <a:ln w="25400" cap="flat" cmpd="sng">
            <a:solidFill>
              <a:schemeClr val="accent5"/>
            </a:solidFill>
            <a:prstDash val="solid"/>
            <a:miter/>
            <a:headEnd type="none" w="med" len="med"/>
            <a:tailEnd type="triangle" w="lg" len="lg"/>
          </a:ln>
        </p:spPr>
      </p:cxnSp>
    </p:spTree>
    <p:extLst>
      <p:ext uri="{BB962C8B-B14F-4D97-AF65-F5344CB8AC3E}">
        <p14:creationId xmlns:p14="http://schemas.microsoft.com/office/powerpoint/2010/main" val="1124977401"/>
      </p:ext>
    </p:extLst>
  </p:cSld>
  <p:clrMapOvr>
    <a:masterClrMapping/>
  </p:clrMapOvr>
  <mc:AlternateContent xmlns:mc="http://schemas.openxmlformats.org/markup-compatibility/2006" xmlns:p14="http://schemas.microsoft.com/office/powerpoint/2010/main">
    <mc:Choice Requires="p14">
      <p:transition p14:dur="10" advClick="0">
        <p:fade/>
      </p:transition>
    </mc:Choice>
    <mc:Fallback xmlns="">
      <p:transition advClick="0">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267"/>
        <p:cNvGrpSpPr/>
        <p:nvPr/>
      </p:nvGrpSpPr>
      <p:grpSpPr>
        <a:xfrm>
          <a:off x="0" y="0"/>
          <a:ext cx="0" cy="0"/>
          <a:chOff x="0" y="0"/>
          <a:chExt cx="0" cy="0"/>
        </a:xfrm>
      </p:grpSpPr>
      <p:sp>
        <p:nvSpPr>
          <p:cNvPr id="1268" name="Shape 1268"/>
          <p:cNvSpPr txBox="1">
            <a:spLocks noGrp="1"/>
          </p:cNvSpPr>
          <p:nvPr>
            <p:ph type="title"/>
          </p:nvPr>
        </p:nvSpPr>
        <p:spPr/>
        <p:txBody>
          <a:bodyPr/>
          <a:lstStyle/>
          <a:p>
            <a:pPr lvl="0"/>
            <a:r>
              <a:rPr lang="en-US" dirty="0" smtClean="0"/>
              <a:t>Scalability in </a:t>
            </a:r>
            <a:r>
              <a:rPr lang="en-US" u="sng" dirty="0" smtClean="0"/>
              <a:t>on-prem</a:t>
            </a:r>
            <a:r>
              <a:rPr lang="en-US" dirty="0" smtClean="0"/>
              <a:t> environments</a:t>
            </a:r>
            <a:endParaRPr lang="en-US" dirty="0"/>
          </a:p>
        </p:txBody>
      </p:sp>
      <p:sp>
        <p:nvSpPr>
          <p:cNvPr id="1269" name="Shape 1269"/>
          <p:cNvSpPr txBox="1">
            <a:spLocks noGrp="1"/>
          </p:cNvSpPr>
          <p:nvPr>
            <p:ph type="sldNum" sz="quarter" idx="11"/>
          </p:nvPr>
        </p:nvSpPr>
        <p:spPr/>
        <p:txBody>
          <a:bodyPr/>
          <a:lstStyle/>
          <a:p>
            <a:pPr lvl="0"/>
            <a:fld id="{00000000-1234-1234-1234-123412341234}" type="slidenum">
              <a:rPr lang="en-US" smtClean="0"/>
              <a:pPr lvl="0"/>
              <a:t>28</a:t>
            </a:fld>
            <a:endParaRPr lang="en-US"/>
          </a:p>
        </p:txBody>
      </p:sp>
      <p:sp>
        <p:nvSpPr>
          <p:cNvPr id="1270" name="Shape 1270"/>
          <p:cNvSpPr txBox="1">
            <a:spLocks noGrp="1"/>
          </p:cNvSpPr>
          <p:nvPr>
            <p:ph type="body" sz="quarter" idx="12"/>
          </p:nvPr>
        </p:nvSpPr>
        <p:spPr/>
        <p:txBody>
          <a:bodyPr/>
          <a:lstStyle/>
          <a:p>
            <a:pPr lvl="0"/>
            <a:r>
              <a:rPr lang="en-US" dirty="0" smtClean="0"/>
              <a:t>Horizontal scalability can be achieved by</a:t>
            </a:r>
          </a:p>
          <a:p>
            <a:pPr lvl="1"/>
            <a:r>
              <a:rPr lang="en-US" dirty="0" smtClean="0"/>
              <a:t>Using multiple standalone Mule runtimes</a:t>
            </a:r>
          </a:p>
          <a:p>
            <a:pPr lvl="1"/>
            <a:r>
              <a:rPr lang="en-US" dirty="0" smtClean="0"/>
              <a:t>Configuring a cluster of Mule runtimes</a:t>
            </a:r>
            <a:endParaRPr lang="en-US" dirty="0"/>
          </a:p>
        </p:txBody>
      </p:sp>
      <p:sp>
        <p:nvSpPr>
          <p:cNvPr id="1271" name="Shape 1271"/>
          <p:cNvSpPr/>
          <p:nvPr/>
        </p:nvSpPr>
        <p:spPr>
          <a:xfrm>
            <a:off x="364847" y="4126637"/>
            <a:ext cx="5578800" cy="2152800"/>
          </a:xfrm>
          <a:prstGeom prst="rect">
            <a:avLst/>
          </a:prstGeom>
          <a:noFill/>
          <a:ln w="28575" cap="flat" cmpd="sng">
            <a:solidFill>
              <a:srgbClr val="00A1DF"/>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rgbClr val="FFFFFF"/>
              </a:solidFill>
              <a:latin typeface="Arial"/>
              <a:ea typeface="Arial"/>
              <a:cs typeface="Arial"/>
              <a:sym typeface="Arial"/>
            </a:endParaRPr>
          </a:p>
        </p:txBody>
      </p:sp>
      <p:sp>
        <p:nvSpPr>
          <p:cNvPr id="1272" name="Shape 1272"/>
          <p:cNvSpPr/>
          <p:nvPr/>
        </p:nvSpPr>
        <p:spPr>
          <a:xfrm>
            <a:off x="8245378" y="4392839"/>
            <a:ext cx="1476000" cy="786900"/>
          </a:xfrm>
          <a:prstGeom prst="rect">
            <a:avLst/>
          </a:prstGeom>
          <a:solidFill>
            <a:srgbClr val="00A1DF"/>
          </a:solidFill>
          <a:ln w="28575" cap="flat" cmpd="sng">
            <a:solidFill>
              <a:srgbClr val="00A1DF"/>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FFFFFF"/>
              </a:buClr>
              <a:buSzPct val="25000"/>
              <a:buFont typeface="Verdana"/>
              <a:buNone/>
            </a:pPr>
            <a:r>
              <a:rPr lang="en-US" sz="1400" b="0" i="0" u="none" strike="noStrike" cap="none" dirty="0">
                <a:solidFill>
                  <a:srgbClr val="FFFFFF"/>
                </a:solidFill>
                <a:latin typeface="Verdana"/>
                <a:ea typeface="Verdana"/>
                <a:cs typeface="Verdana"/>
                <a:sym typeface="Verdana"/>
              </a:rPr>
              <a:t>Mule </a:t>
            </a:r>
            <a:r>
              <a:rPr lang="en-US" sz="1400" b="0" i="0" u="none" strike="noStrike" cap="none" dirty="0" smtClean="0">
                <a:solidFill>
                  <a:srgbClr val="FFFFFF"/>
                </a:solidFill>
                <a:latin typeface="Verdana"/>
                <a:ea typeface="Verdana"/>
                <a:cs typeface="Verdana"/>
                <a:sym typeface="Verdana"/>
              </a:rPr>
              <a:t>server</a:t>
            </a:r>
            <a:endParaRPr lang="en-US" sz="1400" b="0" i="0" u="none" strike="noStrike" cap="none" dirty="0">
              <a:solidFill>
                <a:srgbClr val="FFFFFF"/>
              </a:solidFill>
              <a:latin typeface="Verdana"/>
              <a:ea typeface="Verdana"/>
              <a:cs typeface="Verdana"/>
              <a:sym typeface="Verdana"/>
            </a:endParaRPr>
          </a:p>
          <a:p>
            <a:pPr marL="0" marR="0" lvl="0" indent="0" algn="ctr" rtl="0">
              <a:lnSpc>
                <a:spcPct val="100000"/>
              </a:lnSpc>
              <a:spcBef>
                <a:spcPts val="0"/>
              </a:spcBef>
              <a:spcAft>
                <a:spcPts val="0"/>
              </a:spcAft>
              <a:buClr>
                <a:srgbClr val="FFFFFF"/>
              </a:buClr>
              <a:buSzPct val="25000"/>
              <a:buFont typeface="Verdana"/>
              <a:buNone/>
            </a:pPr>
            <a:r>
              <a:rPr lang="en-US" sz="1400" b="0" i="0" u="none" strike="noStrike" cap="none" dirty="0">
                <a:solidFill>
                  <a:srgbClr val="FFFFFF"/>
                </a:solidFill>
                <a:latin typeface="Verdana"/>
                <a:ea typeface="Verdana"/>
                <a:cs typeface="Verdana"/>
                <a:sym typeface="Verdana"/>
              </a:rPr>
              <a:t>(</a:t>
            </a:r>
            <a:r>
              <a:rPr lang="en-US" sz="1400" b="0" i="0" u="none" strike="noStrike" cap="none" dirty="0" smtClean="0">
                <a:solidFill>
                  <a:srgbClr val="FFFFFF"/>
                </a:solidFill>
                <a:latin typeface="Verdana"/>
                <a:ea typeface="Verdana"/>
                <a:cs typeface="Verdana"/>
                <a:sym typeface="Verdana"/>
              </a:rPr>
              <a:t>standalone</a:t>
            </a:r>
            <a:r>
              <a:rPr lang="en-US" sz="1400" b="0" i="0" u="none" strike="noStrike" cap="none" dirty="0">
                <a:solidFill>
                  <a:srgbClr val="FFFFFF"/>
                </a:solidFill>
                <a:latin typeface="Verdana"/>
                <a:ea typeface="Verdana"/>
                <a:cs typeface="Verdana"/>
                <a:sym typeface="Verdana"/>
              </a:rPr>
              <a:t>)</a:t>
            </a:r>
          </a:p>
        </p:txBody>
      </p:sp>
      <p:sp>
        <p:nvSpPr>
          <p:cNvPr id="1273" name="Shape 1273"/>
          <p:cNvSpPr/>
          <p:nvPr/>
        </p:nvSpPr>
        <p:spPr>
          <a:xfrm>
            <a:off x="10091956" y="4392839"/>
            <a:ext cx="1476000" cy="786900"/>
          </a:xfrm>
          <a:prstGeom prst="rect">
            <a:avLst/>
          </a:prstGeom>
          <a:solidFill>
            <a:srgbClr val="00A1DF"/>
          </a:solidFill>
          <a:ln w="28575" cap="flat" cmpd="sng">
            <a:solidFill>
              <a:srgbClr val="00A1DF"/>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FFFFFF"/>
              </a:buClr>
              <a:buSzPct val="25000"/>
              <a:buFont typeface="Verdana"/>
              <a:buNone/>
            </a:pPr>
            <a:r>
              <a:rPr lang="en-US" sz="1400" b="0" i="0" u="none" strike="noStrike" cap="none" dirty="0">
                <a:solidFill>
                  <a:srgbClr val="FFFFFF"/>
                </a:solidFill>
                <a:latin typeface="Verdana"/>
                <a:ea typeface="Verdana"/>
                <a:cs typeface="Verdana"/>
                <a:sym typeface="Verdana"/>
              </a:rPr>
              <a:t>Mule </a:t>
            </a:r>
            <a:r>
              <a:rPr lang="en-US" sz="1400" b="0" i="0" u="none" strike="noStrike" cap="none" dirty="0" smtClean="0">
                <a:solidFill>
                  <a:srgbClr val="FFFFFF"/>
                </a:solidFill>
                <a:latin typeface="Verdana"/>
                <a:ea typeface="Verdana"/>
                <a:cs typeface="Verdana"/>
                <a:sym typeface="Verdana"/>
              </a:rPr>
              <a:t>server</a:t>
            </a:r>
            <a:endParaRPr lang="en-US" sz="1400" b="0" i="0" u="none" strike="noStrike" cap="none" dirty="0">
              <a:solidFill>
                <a:srgbClr val="FFFFFF"/>
              </a:solidFill>
              <a:latin typeface="Verdana"/>
              <a:ea typeface="Verdana"/>
              <a:cs typeface="Verdana"/>
              <a:sym typeface="Verdana"/>
            </a:endParaRPr>
          </a:p>
          <a:p>
            <a:pPr marL="0" marR="0" lvl="0" indent="0" algn="ctr" rtl="0">
              <a:lnSpc>
                <a:spcPct val="100000"/>
              </a:lnSpc>
              <a:spcBef>
                <a:spcPts val="0"/>
              </a:spcBef>
              <a:spcAft>
                <a:spcPts val="0"/>
              </a:spcAft>
              <a:buClr>
                <a:srgbClr val="FFFFFF"/>
              </a:buClr>
              <a:buSzPct val="25000"/>
              <a:buFont typeface="Verdana"/>
              <a:buNone/>
            </a:pPr>
            <a:r>
              <a:rPr lang="en-US" sz="1400" b="0" i="0" u="none" strike="noStrike" cap="none" dirty="0">
                <a:solidFill>
                  <a:srgbClr val="FFFFFF"/>
                </a:solidFill>
                <a:latin typeface="Verdana"/>
                <a:ea typeface="Verdana"/>
                <a:cs typeface="Verdana"/>
                <a:sym typeface="Verdana"/>
              </a:rPr>
              <a:t>(</a:t>
            </a:r>
            <a:r>
              <a:rPr lang="en-US" sz="1400" b="0" i="0" u="none" strike="noStrike" cap="none" dirty="0" smtClean="0">
                <a:solidFill>
                  <a:srgbClr val="FFFFFF"/>
                </a:solidFill>
                <a:latin typeface="Verdana"/>
                <a:ea typeface="Verdana"/>
                <a:cs typeface="Verdana"/>
                <a:sym typeface="Verdana"/>
              </a:rPr>
              <a:t>standalone</a:t>
            </a:r>
            <a:r>
              <a:rPr lang="en-US" sz="1400" b="0" i="0" u="none" strike="noStrike" cap="none" dirty="0">
                <a:solidFill>
                  <a:srgbClr val="FFFFFF"/>
                </a:solidFill>
                <a:latin typeface="Verdana"/>
                <a:ea typeface="Verdana"/>
                <a:cs typeface="Verdana"/>
                <a:sym typeface="Verdana"/>
              </a:rPr>
              <a:t>)</a:t>
            </a:r>
          </a:p>
        </p:txBody>
      </p:sp>
      <p:sp>
        <p:nvSpPr>
          <p:cNvPr id="1274" name="Shape 1274"/>
          <p:cNvSpPr/>
          <p:nvPr/>
        </p:nvSpPr>
        <p:spPr>
          <a:xfrm>
            <a:off x="6403019" y="4392837"/>
            <a:ext cx="1476000" cy="786900"/>
          </a:xfrm>
          <a:prstGeom prst="rect">
            <a:avLst/>
          </a:prstGeom>
          <a:solidFill>
            <a:srgbClr val="00A1DF"/>
          </a:solidFill>
          <a:ln w="28575" cap="flat" cmpd="sng">
            <a:solidFill>
              <a:srgbClr val="00A1DF"/>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FFFFFF"/>
              </a:buClr>
              <a:buSzPct val="25000"/>
              <a:buFont typeface="Verdana"/>
              <a:buNone/>
            </a:pPr>
            <a:r>
              <a:rPr lang="en-US" sz="1400" b="0" i="0" u="none" strike="noStrike" cap="none" dirty="0">
                <a:solidFill>
                  <a:srgbClr val="FFFFFF"/>
                </a:solidFill>
                <a:latin typeface="Verdana"/>
                <a:ea typeface="Verdana"/>
                <a:cs typeface="Verdana"/>
                <a:sym typeface="Verdana"/>
              </a:rPr>
              <a:t>Mule </a:t>
            </a:r>
            <a:r>
              <a:rPr lang="en-US" sz="1400" b="0" i="0" u="none" strike="noStrike" cap="none" dirty="0" smtClean="0">
                <a:solidFill>
                  <a:srgbClr val="FFFFFF"/>
                </a:solidFill>
                <a:latin typeface="Verdana"/>
                <a:ea typeface="Verdana"/>
                <a:cs typeface="Verdana"/>
                <a:sym typeface="Verdana"/>
              </a:rPr>
              <a:t>server</a:t>
            </a:r>
            <a:endParaRPr lang="en-US" sz="1400" b="0" i="0" u="none" strike="noStrike" cap="none" dirty="0">
              <a:solidFill>
                <a:srgbClr val="FFFFFF"/>
              </a:solidFill>
              <a:latin typeface="Verdana"/>
              <a:ea typeface="Verdana"/>
              <a:cs typeface="Verdana"/>
              <a:sym typeface="Verdana"/>
            </a:endParaRPr>
          </a:p>
          <a:p>
            <a:pPr marL="0" marR="0" lvl="0" indent="0" algn="ctr" rtl="0">
              <a:lnSpc>
                <a:spcPct val="100000"/>
              </a:lnSpc>
              <a:spcBef>
                <a:spcPts val="0"/>
              </a:spcBef>
              <a:spcAft>
                <a:spcPts val="0"/>
              </a:spcAft>
              <a:buClr>
                <a:srgbClr val="FFFFFF"/>
              </a:buClr>
              <a:buSzPct val="25000"/>
              <a:buFont typeface="Verdana"/>
              <a:buNone/>
            </a:pPr>
            <a:r>
              <a:rPr lang="en-US" sz="1400" b="0" i="0" u="none" strike="noStrike" cap="none" dirty="0">
                <a:solidFill>
                  <a:srgbClr val="FFFFFF"/>
                </a:solidFill>
                <a:latin typeface="Verdana"/>
                <a:ea typeface="Verdana"/>
                <a:cs typeface="Verdana"/>
                <a:sym typeface="Verdana"/>
              </a:rPr>
              <a:t>(</a:t>
            </a:r>
            <a:r>
              <a:rPr lang="en-US" sz="1400" b="0" i="0" u="none" strike="noStrike" cap="none" dirty="0" smtClean="0">
                <a:solidFill>
                  <a:srgbClr val="FFFFFF"/>
                </a:solidFill>
                <a:latin typeface="Verdana"/>
                <a:ea typeface="Verdana"/>
                <a:cs typeface="Verdana"/>
                <a:sym typeface="Verdana"/>
              </a:rPr>
              <a:t>standalone</a:t>
            </a:r>
            <a:r>
              <a:rPr lang="en-US" sz="1400" b="0" i="0" u="none" strike="noStrike" cap="none" dirty="0">
                <a:solidFill>
                  <a:srgbClr val="FFFFFF"/>
                </a:solidFill>
                <a:latin typeface="Verdana"/>
                <a:ea typeface="Verdana"/>
                <a:cs typeface="Verdana"/>
                <a:sym typeface="Verdana"/>
              </a:rPr>
              <a:t>)</a:t>
            </a:r>
          </a:p>
        </p:txBody>
      </p:sp>
      <p:cxnSp>
        <p:nvCxnSpPr>
          <p:cNvPr id="1275" name="Shape 1275"/>
          <p:cNvCxnSpPr>
            <a:endCxn id="1275" idx="2"/>
          </p:cNvCxnSpPr>
          <p:nvPr/>
        </p:nvCxnSpPr>
        <p:spPr>
          <a:xfrm rot="10800000" flipH="1">
            <a:off x="7140521" y="5179855"/>
            <a:ext cx="600" cy="351900"/>
          </a:xfrm>
          <a:prstGeom prst="straightConnector1">
            <a:avLst/>
          </a:prstGeom>
          <a:noFill/>
          <a:ln w="19050" cap="flat" cmpd="sng">
            <a:solidFill>
              <a:srgbClr val="999899"/>
            </a:solidFill>
            <a:prstDash val="solid"/>
            <a:miter/>
            <a:headEnd type="triangle" w="lg" len="lg"/>
            <a:tailEnd type="triangle" w="lg" len="lg"/>
          </a:ln>
        </p:spPr>
      </p:cxnSp>
      <p:cxnSp>
        <p:nvCxnSpPr>
          <p:cNvPr id="1276" name="Shape 1276"/>
          <p:cNvCxnSpPr>
            <a:endCxn id="1277" idx="2"/>
          </p:cNvCxnSpPr>
          <p:nvPr/>
        </p:nvCxnSpPr>
        <p:spPr>
          <a:xfrm rot="10800000" flipH="1">
            <a:off x="10826342" y="5179855"/>
            <a:ext cx="3600" cy="351900"/>
          </a:xfrm>
          <a:prstGeom prst="straightConnector1">
            <a:avLst/>
          </a:prstGeom>
          <a:noFill/>
          <a:ln w="19050" cap="flat" cmpd="sng">
            <a:solidFill>
              <a:srgbClr val="999899"/>
            </a:solidFill>
            <a:prstDash val="solid"/>
            <a:miter/>
            <a:headEnd type="triangle" w="lg" len="lg"/>
            <a:tailEnd type="triangle" w="lg" len="lg"/>
          </a:ln>
        </p:spPr>
      </p:cxnSp>
      <p:cxnSp>
        <p:nvCxnSpPr>
          <p:cNvPr id="1278" name="Shape 1278"/>
          <p:cNvCxnSpPr>
            <a:endCxn id="1279" idx="2"/>
          </p:cNvCxnSpPr>
          <p:nvPr/>
        </p:nvCxnSpPr>
        <p:spPr>
          <a:xfrm rot="10800000">
            <a:off x="8983406" y="5179855"/>
            <a:ext cx="900" cy="351900"/>
          </a:xfrm>
          <a:prstGeom prst="straightConnector1">
            <a:avLst/>
          </a:prstGeom>
          <a:noFill/>
          <a:ln w="19050" cap="flat" cmpd="sng">
            <a:solidFill>
              <a:srgbClr val="999899"/>
            </a:solidFill>
            <a:prstDash val="solid"/>
            <a:miter/>
            <a:headEnd type="triangle" w="lg" len="lg"/>
            <a:tailEnd type="triangle" w="lg" len="lg"/>
          </a:ln>
        </p:spPr>
      </p:cxnSp>
      <p:sp>
        <p:nvSpPr>
          <p:cNvPr id="1280" name="Shape 1280"/>
          <p:cNvSpPr/>
          <p:nvPr/>
        </p:nvSpPr>
        <p:spPr>
          <a:xfrm>
            <a:off x="6877460" y="5531755"/>
            <a:ext cx="526200" cy="433200"/>
          </a:xfrm>
          <a:prstGeom prst="can">
            <a:avLst>
              <a:gd name="adj" fmla="val 25000"/>
            </a:avLst>
          </a:prstGeom>
          <a:solidFill>
            <a:schemeClr val="bg2"/>
          </a:solidFill>
          <a:ln w="28575" cap="flat" cmpd="sng">
            <a:solidFill>
              <a:srgbClr val="00A1DF"/>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bg2"/>
              </a:solidFill>
              <a:latin typeface="Arial"/>
              <a:ea typeface="Arial"/>
              <a:cs typeface="Arial"/>
              <a:sym typeface="Arial"/>
            </a:endParaRPr>
          </a:p>
        </p:txBody>
      </p:sp>
      <p:sp>
        <p:nvSpPr>
          <p:cNvPr id="1281" name="Shape 1281"/>
          <p:cNvSpPr/>
          <p:nvPr/>
        </p:nvSpPr>
        <p:spPr>
          <a:xfrm>
            <a:off x="10563282" y="5531755"/>
            <a:ext cx="526200" cy="433200"/>
          </a:xfrm>
          <a:prstGeom prst="can">
            <a:avLst>
              <a:gd name="adj" fmla="val 25000"/>
            </a:avLst>
          </a:prstGeom>
          <a:solidFill>
            <a:schemeClr val="bg2"/>
          </a:solidFill>
          <a:ln w="28575" cap="flat" cmpd="sng">
            <a:solidFill>
              <a:srgbClr val="00A1DF"/>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rgbClr val="FFFFFF"/>
              </a:solidFill>
              <a:latin typeface="Arial"/>
              <a:ea typeface="Arial"/>
              <a:cs typeface="Arial"/>
              <a:sym typeface="Arial"/>
            </a:endParaRPr>
          </a:p>
        </p:txBody>
      </p:sp>
      <p:sp>
        <p:nvSpPr>
          <p:cNvPr id="1282" name="Shape 1282"/>
          <p:cNvSpPr/>
          <p:nvPr/>
        </p:nvSpPr>
        <p:spPr>
          <a:xfrm>
            <a:off x="8721246" y="5531755"/>
            <a:ext cx="526200" cy="433200"/>
          </a:xfrm>
          <a:prstGeom prst="can">
            <a:avLst>
              <a:gd name="adj" fmla="val 25000"/>
            </a:avLst>
          </a:prstGeom>
          <a:solidFill>
            <a:schemeClr val="bg2"/>
          </a:solidFill>
          <a:ln w="28575" cap="flat" cmpd="sng">
            <a:solidFill>
              <a:srgbClr val="00A1DF"/>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rgbClr val="FFFFFF"/>
              </a:solidFill>
              <a:latin typeface="Arial"/>
              <a:ea typeface="Arial"/>
              <a:cs typeface="Arial"/>
              <a:sym typeface="Arial"/>
            </a:endParaRPr>
          </a:p>
        </p:txBody>
      </p:sp>
      <p:grpSp>
        <p:nvGrpSpPr>
          <p:cNvPr id="1283" name="Shape 1283"/>
          <p:cNvGrpSpPr/>
          <p:nvPr/>
        </p:nvGrpSpPr>
        <p:grpSpPr>
          <a:xfrm>
            <a:off x="7140917" y="2874347"/>
            <a:ext cx="3689017" cy="1518463"/>
            <a:chOff x="7140917" y="2874347"/>
            <a:chExt cx="3689017" cy="1518463"/>
          </a:xfrm>
        </p:grpSpPr>
        <p:cxnSp>
          <p:nvCxnSpPr>
            <p:cNvPr id="1284" name="Shape 1284"/>
            <p:cNvCxnSpPr>
              <a:endCxn id="1275" idx="0"/>
            </p:cNvCxnSpPr>
            <p:nvPr/>
          </p:nvCxnSpPr>
          <p:spPr>
            <a:xfrm flipH="1">
              <a:off x="7140917" y="3661110"/>
              <a:ext cx="1637100" cy="731700"/>
            </a:xfrm>
            <a:prstGeom prst="straightConnector1">
              <a:avLst/>
            </a:prstGeom>
            <a:noFill/>
            <a:ln w="25400" cap="flat" cmpd="sng">
              <a:solidFill>
                <a:srgbClr val="FFC000"/>
              </a:solidFill>
              <a:prstDash val="solid"/>
              <a:miter/>
              <a:headEnd type="none" w="med" len="med"/>
              <a:tailEnd type="triangle" w="lg" len="lg"/>
            </a:ln>
          </p:spPr>
        </p:cxnSp>
        <p:cxnSp>
          <p:nvCxnSpPr>
            <p:cNvPr id="1279" name="Shape 1279"/>
            <p:cNvCxnSpPr>
              <a:stCxn id="1276" idx="2"/>
              <a:endCxn id="1279" idx="0"/>
            </p:cNvCxnSpPr>
            <p:nvPr/>
          </p:nvCxnSpPr>
          <p:spPr>
            <a:xfrm flipH="1">
              <a:off x="8983392" y="3661378"/>
              <a:ext cx="1800" cy="731400"/>
            </a:xfrm>
            <a:prstGeom prst="straightConnector1">
              <a:avLst/>
            </a:prstGeom>
            <a:noFill/>
            <a:ln w="25400" cap="flat" cmpd="sng">
              <a:solidFill>
                <a:srgbClr val="FFC000"/>
              </a:solidFill>
              <a:prstDash val="solid"/>
              <a:miter/>
              <a:headEnd type="none" w="med" len="med"/>
              <a:tailEnd type="triangle" w="lg" len="lg"/>
            </a:ln>
          </p:spPr>
        </p:cxnSp>
        <p:cxnSp>
          <p:nvCxnSpPr>
            <p:cNvPr id="1277" name="Shape 1277"/>
            <p:cNvCxnSpPr>
              <a:endCxn id="1277" idx="0"/>
            </p:cNvCxnSpPr>
            <p:nvPr/>
          </p:nvCxnSpPr>
          <p:spPr>
            <a:xfrm>
              <a:off x="9304134" y="3661110"/>
              <a:ext cx="1525800" cy="731700"/>
            </a:xfrm>
            <a:prstGeom prst="straightConnector1">
              <a:avLst/>
            </a:prstGeom>
            <a:noFill/>
            <a:ln w="25400" cap="flat" cmpd="sng">
              <a:solidFill>
                <a:srgbClr val="FFC000"/>
              </a:solidFill>
              <a:prstDash val="solid"/>
              <a:miter/>
              <a:headEnd type="none" w="med" len="med"/>
              <a:tailEnd type="triangle" w="lg" len="lg"/>
            </a:ln>
          </p:spPr>
        </p:cxnSp>
        <p:sp>
          <p:nvSpPr>
            <p:cNvPr id="1285" name="Shape 1285"/>
            <p:cNvSpPr/>
            <p:nvPr/>
          </p:nvSpPr>
          <p:spPr>
            <a:xfrm>
              <a:off x="8189496" y="2874347"/>
              <a:ext cx="1591500" cy="786900"/>
            </a:xfrm>
            <a:prstGeom prst="rect">
              <a:avLst/>
            </a:prstGeom>
            <a:solidFill>
              <a:srgbClr val="00607C"/>
            </a:solidFill>
            <a:ln w="28575" cap="flat" cmpd="sng">
              <a:solidFill>
                <a:srgbClr val="00607C"/>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FFFFFF"/>
                </a:buClr>
                <a:buSzPct val="25000"/>
                <a:buFont typeface="Verdana"/>
                <a:buNone/>
              </a:pPr>
              <a:r>
                <a:rPr lang="en-US" sz="1400" b="0" i="0" u="none" strike="noStrike" cap="none" dirty="0">
                  <a:solidFill>
                    <a:srgbClr val="FFFFFF"/>
                  </a:solidFill>
                  <a:latin typeface="Verdana"/>
                  <a:ea typeface="Verdana"/>
                  <a:cs typeface="Verdana"/>
                  <a:sym typeface="Verdana"/>
                </a:rPr>
                <a:t>Third-party</a:t>
              </a:r>
            </a:p>
            <a:p>
              <a:pPr marL="0" marR="0" lvl="0" indent="0" algn="ctr" rtl="0">
                <a:lnSpc>
                  <a:spcPct val="100000"/>
                </a:lnSpc>
                <a:spcBef>
                  <a:spcPts val="0"/>
                </a:spcBef>
                <a:spcAft>
                  <a:spcPts val="0"/>
                </a:spcAft>
                <a:buClr>
                  <a:srgbClr val="FFFFFF"/>
                </a:buClr>
                <a:buSzPct val="25000"/>
                <a:buFont typeface="Verdana"/>
                <a:buNone/>
              </a:pPr>
              <a:r>
                <a:rPr lang="en-US" dirty="0">
                  <a:solidFill>
                    <a:srgbClr val="FFFFFF"/>
                  </a:solidFill>
                  <a:latin typeface="Verdana"/>
                  <a:ea typeface="Verdana"/>
                  <a:cs typeface="Verdana"/>
                  <a:sym typeface="Verdana"/>
                </a:rPr>
                <a:t>l</a:t>
              </a:r>
              <a:r>
                <a:rPr lang="en-US" sz="1400" b="0" i="0" u="none" strike="noStrike" cap="none" dirty="0" smtClean="0">
                  <a:solidFill>
                    <a:srgbClr val="FFFFFF"/>
                  </a:solidFill>
                  <a:latin typeface="Verdana"/>
                  <a:ea typeface="Verdana"/>
                  <a:cs typeface="Verdana"/>
                  <a:sym typeface="Verdana"/>
                </a:rPr>
                <a:t>oad</a:t>
              </a:r>
              <a:endParaRPr lang="en-US" sz="1400" b="0" i="0" u="none" strike="noStrike" cap="none" dirty="0">
                <a:solidFill>
                  <a:srgbClr val="FFFFFF"/>
                </a:solidFill>
                <a:latin typeface="Verdana"/>
                <a:ea typeface="Verdana"/>
                <a:cs typeface="Verdana"/>
                <a:sym typeface="Verdana"/>
              </a:endParaRPr>
            </a:p>
            <a:p>
              <a:pPr marL="0" marR="0" lvl="0" indent="0" algn="ctr" rtl="0">
                <a:lnSpc>
                  <a:spcPct val="100000"/>
                </a:lnSpc>
                <a:spcBef>
                  <a:spcPts val="0"/>
                </a:spcBef>
                <a:spcAft>
                  <a:spcPts val="0"/>
                </a:spcAft>
                <a:buClr>
                  <a:srgbClr val="FFFFFF"/>
                </a:buClr>
                <a:buSzPct val="25000"/>
                <a:buFont typeface="Verdana"/>
                <a:buNone/>
              </a:pPr>
              <a:r>
                <a:rPr lang="en-US" dirty="0">
                  <a:solidFill>
                    <a:srgbClr val="FFFFFF"/>
                  </a:solidFill>
                  <a:latin typeface="Verdana"/>
                  <a:ea typeface="Verdana"/>
                  <a:cs typeface="Verdana"/>
                  <a:sym typeface="Verdana"/>
                </a:rPr>
                <a:t>b</a:t>
              </a:r>
              <a:r>
                <a:rPr lang="en-US" sz="1400" b="0" i="0" u="none" strike="noStrike" cap="none" dirty="0" smtClean="0">
                  <a:solidFill>
                    <a:srgbClr val="FFFFFF"/>
                  </a:solidFill>
                  <a:latin typeface="Verdana"/>
                  <a:ea typeface="Verdana"/>
                  <a:cs typeface="Verdana"/>
                  <a:sym typeface="Verdana"/>
                </a:rPr>
                <a:t>alancer</a:t>
              </a:r>
              <a:endParaRPr lang="en-US" sz="1400" b="0" i="0" u="none" strike="noStrike" cap="none" dirty="0">
                <a:solidFill>
                  <a:srgbClr val="FFFFFF"/>
                </a:solidFill>
                <a:latin typeface="Verdana"/>
                <a:ea typeface="Verdana"/>
                <a:cs typeface="Verdana"/>
                <a:sym typeface="Verdana"/>
              </a:endParaRPr>
            </a:p>
          </p:txBody>
        </p:sp>
      </p:grpSp>
      <p:sp>
        <p:nvSpPr>
          <p:cNvPr id="1286" name="Shape 1286"/>
          <p:cNvSpPr/>
          <p:nvPr/>
        </p:nvSpPr>
        <p:spPr>
          <a:xfrm>
            <a:off x="2445098" y="4392571"/>
            <a:ext cx="1476000" cy="786900"/>
          </a:xfrm>
          <a:prstGeom prst="rect">
            <a:avLst/>
          </a:prstGeom>
          <a:solidFill>
            <a:srgbClr val="00A1DF"/>
          </a:solidFill>
          <a:ln w="28575" cap="flat" cmpd="sng">
            <a:solidFill>
              <a:srgbClr val="00A1DF"/>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FFFFFF"/>
              </a:buClr>
              <a:buSzPct val="25000"/>
              <a:buFont typeface="Verdana"/>
              <a:buNone/>
            </a:pPr>
            <a:r>
              <a:rPr lang="en-US" sz="1400" b="0" i="0" u="none" strike="noStrike" cap="none" dirty="0">
                <a:solidFill>
                  <a:srgbClr val="FFFFFF"/>
                </a:solidFill>
                <a:latin typeface="Verdana"/>
                <a:ea typeface="Verdana"/>
                <a:cs typeface="Verdana"/>
                <a:sym typeface="Verdana"/>
              </a:rPr>
              <a:t>Mule </a:t>
            </a:r>
            <a:r>
              <a:rPr lang="en-US" sz="1400" b="0" i="0" u="none" strike="noStrike" cap="none" dirty="0" smtClean="0">
                <a:solidFill>
                  <a:srgbClr val="FFFFFF"/>
                </a:solidFill>
                <a:latin typeface="Verdana"/>
                <a:ea typeface="Verdana"/>
                <a:cs typeface="Verdana"/>
                <a:sym typeface="Verdana"/>
              </a:rPr>
              <a:t>server</a:t>
            </a:r>
            <a:endParaRPr lang="en-US" sz="1400" b="0" i="0" u="none" strike="noStrike" cap="none" dirty="0">
              <a:solidFill>
                <a:srgbClr val="FFFFFF"/>
              </a:solidFill>
              <a:latin typeface="Verdana"/>
              <a:ea typeface="Verdana"/>
              <a:cs typeface="Verdana"/>
              <a:sym typeface="Verdana"/>
            </a:endParaRPr>
          </a:p>
          <a:p>
            <a:pPr marL="0" marR="0" lvl="0" indent="0" algn="ctr" rtl="0">
              <a:lnSpc>
                <a:spcPct val="100000"/>
              </a:lnSpc>
              <a:spcBef>
                <a:spcPts val="0"/>
              </a:spcBef>
              <a:spcAft>
                <a:spcPts val="0"/>
              </a:spcAft>
              <a:buClr>
                <a:srgbClr val="FFFFFF"/>
              </a:buClr>
              <a:buSzPct val="25000"/>
              <a:buFont typeface="Verdana"/>
              <a:buNone/>
            </a:pPr>
            <a:r>
              <a:rPr lang="en-US" sz="1400" b="0" i="0" u="none" strike="noStrike" cap="none" dirty="0">
                <a:solidFill>
                  <a:srgbClr val="FFFFFF"/>
                </a:solidFill>
                <a:latin typeface="Verdana"/>
                <a:ea typeface="Verdana"/>
                <a:cs typeface="Verdana"/>
                <a:sym typeface="Verdana"/>
              </a:rPr>
              <a:t>(cluster node)</a:t>
            </a:r>
          </a:p>
        </p:txBody>
      </p:sp>
      <p:sp>
        <p:nvSpPr>
          <p:cNvPr id="1287" name="Shape 1287"/>
          <p:cNvSpPr/>
          <p:nvPr/>
        </p:nvSpPr>
        <p:spPr>
          <a:xfrm>
            <a:off x="4291676" y="4392571"/>
            <a:ext cx="1476000" cy="786900"/>
          </a:xfrm>
          <a:prstGeom prst="rect">
            <a:avLst/>
          </a:prstGeom>
          <a:solidFill>
            <a:srgbClr val="00A1DF"/>
          </a:solidFill>
          <a:ln w="28575" cap="flat" cmpd="sng">
            <a:solidFill>
              <a:srgbClr val="00A1DF"/>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FFFFFF"/>
              </a:buClr>
              <a:buSzPct val="25000"/>
              <a:buFont typeface="Verdana"/>
              <a:buNone/>
            </a:pPr>
            <a:r>
              <a:rPr lang="en-US" sz="1400" b="0" i="0" u="none" strike="noStrike" cap="none" dirty="0">
                <a:solidFill>
                  <a:srgbClr val="FFFFFF"/>
                </a:solidFill>
                <a:latin typeface="Verdana"/>
                <a:ea typeface="Verdana"/>
                <a:cs typeface="Verdana"/>
                <a:sym typeface="Verdana"/>
              </a:rPr>
              <a:t>Mule </a:t>
            </a:r>
            <a:r>
              <a:rPr lang="en-US" sz="1400" b="0" i="0" u="none" strike="noStrike" cap="none" dirty="0" smtClean="0">
                <a:solidFill>
                  <a:srgbClr val="FFFFFF"/>
                </a:solidFill>
                <a:latin typeface="Verdana"/>
                <a:ea typeface="Verdana"/>
                <a:cs typeface="Verdana"/>
                <a:sym typeface="Verdana"/>
              </a:rPr>
              <a:t>server</a:t>
            </a:r>
            <a:endParaRPr lang="en-US" sz="1400" b="0" i="0" u="none" strike="noStrike" cap="none" dirty="0">
              <a:solidFill>
                <a:srgbClr val="FFFFFF"/>
              </a:solidFill>
              <a:latin typeface="Verdana"/>
              <a:ea typeface="Verdana"/>
              <a:cs typeface="Verdana"/>
              <a:sym typeface="Verdana"/>
            </a:endParaRPr>
          </a:p>
          <a:p>
            <a:pPr marL="0" marR="0" lvl="0" indent="0" algn="ctr" rtl="0">
              <a:lnSpc>
                <a:spcPct val="100000"/>
              </a:lnSpc>
              <a:spcBef>
                <a:spcPts val="0"/>
              </a:spcBef>
              <a:spcAft>
                <a:spcPts val="0"/>
              </a:spcAft>
              <a:buClr>
                <a:srgbClr val="FFFFFF"/>
              </a:buClr>
              <a:buSzPct val="25000"/>
              <a:buFont typeface="Verdana"/>
              <a:buNone/>
            </a:pPr>
            <a:r>
              <a:rPr lang="en-US" sz="1400" b="0" i="0" u="none" strike="noStrike" cap="none" dirty="0">
                <a:solidFill>
                  <a:srgbClr val="FFFFFF"/>
                </a:solidFill>
                <a:latin typeface="Verdana"/>
                <a:ea typeface="Verdana"/>
                <a:cs typeface="Verdana"/>
                <a:sym typeface="Verdana"/>
              </a:rPr>
              <a:t>(cluster node)</a:t>
            </a:r>
          </a:p>
        </p:txBody>
      </p:sp>
      <p:sp>
        <p:nvSpPr>
          <p:cNvPr id="1288" name="Shape 1288"/>
          <p:cNvSpPr/>
          <p:nvPr/>
        </p:nvSpPr>
        <p:spPr>
          <a:xfrm>
            <a:off x="602739" y="4392569"/>
            <a:ext cx="1475999" cy="786900"/>
          </a:xfrm>
          <a:prstGeom prst="rect">
            <a:avLst/>
          </a:prstGeom>
          <a:solidFill>
            <a:srgbClr val="00A1DF"/>
          </a:solidFill>
          <a:ln w="28575" cap="flat" cmpd="sng">
            <a:solidFill>
              <a:srgbClr val="00A1DF"/>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FFFFFF"/>
              </a:buClr>
              <a:buSzPct val="25000"/>
              <a:buFont typeface="Verdana"/>
              <a:buNone/>
            </a:pPr>
            <a:r>
              <a:rPr lang="en-US" sz="1400" b="0" i="0" u="none" strike="noStrike" cap="none" dirty="0">
                <a:solidFill>
                  <a:srgbClr val="FFFFFF"/>
                </a:solidFill>
                <a:latin typeface="Verdana"/>
                <a:ea typeface="Verdana"/>
                <a:cs typeface="Verdana"/>
                <a:sym typeface="Verdana"/>
              </a:rPr>
              <a:t>Mule </a:t>
            </a:r>
            <a:r>
              <a:rPr lang="en-US" sz="1400" b="0" i="0" u="none" strike="noStrike" cap="none" dirty="0" smtClean="0">
                <a:solidFill>
                  <a:srgbClr val="FFFFFF"/>
                </a:solidFill>
                <a:latin typeface="Verdana"/>
                <a:ea typeface="Verdana"/>
                <a:cs typeface="Verdana"/>
                <a:sym typeface="Verdana"/>
              </a:rPr>
              <a:t>server</a:t>
            </a:r>
            <a:endParaRPr lang="en-US" sz="1400" b="0" i="0" u="none" strike="noStrike" cap="none" dirty="0">
              <a:solidFill>
                <a:srgbClr val="FFFFFF"/>
              </a:solidFill>
              <a:latin typeface="Verdana"/>
              <a:ea typeface="Verdana"/>
              <a:cs typeface="Verdana"/>
              <a:sym typeface="Verdana"/>
            </a:endParaRPr>
          </a:p>
          <a:p>
            <a:pPr marL="0" marR="0" lvl="0" indent="0" algn="ctr" rtl="0">
              <a:lnSpc>
                <a:spcPct val="100000"/>
              </a:lnSpc>
              <a:spcBef>
                <a:spcPts val="0"/>
              </a:spcBef>
              <a:spcAft>
                <a:spcPts val="0"/>
              </a:spcAft>
              <a:buClr>
                <a:srgbClr val="FFFFFF"/>
              </a:buClr>
              <a:buSzPct val="25000"/>
              <a:buFont typeface="Verdana"/>
              <a:buNone/>
            </a:pPr>
            <a:r>
              <a:rPr lang="en-US" sz="1400" b="0" i="0" u="none" strike="noStrike" cap="none" dirty="0">
                <a:solidFill>
                  <a:srgbClr val="FFFFFF"/>
                </a:solidFill>
                <a:latin typeface="Verdana"/>
                <a:ea typeface="Verdana"/>
                <a:cs typeface="Verdana"/>
                <a:sym typeface="Verdana"/>
              </a:rPr>
              <a:t>(cluster node)</a:t>
            </a:r>
          </a:p>
        </p:txBody>
      </p:sp>
      <p:cxnSp>
        <p:nvCxnSpPr>
          <p:cNvPr id="1289" name="Shape 1289"/>
          <p:cNvCxnSpPr/>
          <p:nvPr/>
        </p:nvCxnSpPr>
        <p:spPr>
          <a:xfrm flipH="1">
            <a:off x="1340636" y="3660842"/>
            <a:ext cx="1637099" cy="731700"/>
          </a:xfrm>
          <a:prstGeom prst="straightConnector1">
            <a:avLst/>
          </a:prstGeom>
          <a:noFill/>
          <a:ln w="25400" cap="flat" cmpd="sng">
            <a:solidFill>
              <a:srgbClr val="FFC000"/>
            </a:solidFill>
            <a:prstDash val="solid"/>
            <a:miter/>
            <a:headEnd type="none" w="med" len="med"/>
            <a:tailEnd type="triangle" w="lg" len="lg"/>
          </a:ln>
        </p:spPr>
      </p:cxnSp>
      <p:cxnSp>
        <p:nvCxnSpPr>
          <p:cNvPr id="1290" name="Shape 1290"/>
          <p:cNvCxnSpPr/>
          <p:nvPr/>
        </p:nvCxnSpPr>
        <p:spPr>
          <a:xfrm flipH="1">
            <a:off x="3183113" y="3661110"/>
            <a:ext cx="1800" cy="731400"/>
          </a:xfrm>
          <a:prstGeom prst="straightConnector1">
            <a:avLst/>
          </a:prstGeom>
          <a:noFill/>
          <a:ln w="25400" cap="flat" cmpd="sng">
            <a:solidFill>
              <a:srgbClr val="FFC000"/>
            </a:solidFill>
            <a:prstDash val="solid"/>
            <a:miter/>
            <a:headEnd type="none" w="med" len="med"/>
            <a:tailEnd type="triangle" w="lg" len="lg"/>
          </a:ln>
        </p:spPr>
      </p:cxnSp>
      <p:cxnSp>
        <p:nvCxnSpPr>
          <p:cNvPr id="1291" name="Shape 1291"/>
          <p:cNvCxnSpPr/>
          <p:nvPr/>
        </p:nvCxnSpPr>
        <p:spPr>
          <a:xfrm>
            <a:off x="3503853" y="3660842"/>
            <a:ext cx="1525800" cy="731700"/>
          </a:xfrm>
          <a:prstGeom prst="straightConnector1">
            <a:avLst/>
          </a:prstGeom>
          <a:noFill/>
          <a:ln w="25400" cap="flat" cmpd="sng">
            <a:solidFill>
              <a:srgbClr val="FFC000"/>
            </a:solidFill>
            <a:prstDash val="solid"/>
            <a:miter/>
            <a:headEnd type="none" w="med" len="med"/>
            <a:tailEnd type="triangle" w="lg" len="lg"/>
          </a:ln>
        </p:spPr>
      </p:cxnSp>
      <p:cxnSp>
        <p:nvCxnSpPr>
          <p:cNvPr id="1292" name="Shape 1292"/>
          <p:cNvCxnSpPr/>
          <p:nvPr/>
        </p:nvCxnSpPr>
        <p:spPr>
          <a:xfrm rot="10800000" flipH="1">
            <a:off x="1340241" y="5179587"/>
            <a:ext cx="600" cy="351900"/>
          </a:xfrm>
          <a:prstGeom prst="straightConnector1">
            <a:avLst/>
          </a:prstGeom>
          <a:noFill/>
          <a:ln w="19050" cap="flat" cmpd="sng">
            <a:solidFill>
              <a:srgbClr val="999899"/>
            </a:solidFill>
            <a:prstDash val="solid"/>
            <a:miter/>
            <a:headEnd type="triangle" w="lg" len="lg"/>
            <a:tailEnd type="triangle" w="lg" len="lg"/>
          </a:ln>
        </p:spPr>
      </p:cxnSp>
      <p:cxnSp>
        <p:nvCxnSpPr>
          <p:cNvPr id="1293" name="Shape 1293"/>
          <p:cNvCxnSpPr/>
          <p:nvPr/>
        </p:nvCxnSpPr>
        <p:spPr>
          <a:xfrm rot="10800000" flipH="1">
            <a:off x="5026062" y="5179587"/>
            <a:ext cx="3600" cy="351900"/>
          </a:xfrm>
          <a:prstGeom prst="straightConnector1">
            <a:avLst/>
          </a:prstGeom>
          <a:noFill/>
          <a:ln w="19050" cap="flat" cmpd="sng">
            <a:solidFill>
              <a:srgbClr val="999899"/>
            </a:solidFill>
            <a:prstDash val="solid"/>
            <a:miter/>
            <a:headEnd type="triangle" w="lg" len="lg"/>
            <a:tailEnd type="triangle" w="lg" len="lg"/>
          </a:ln>
        </p:spPr>
      </p:cxnSp>
      <p:cxnSp>
        <p:nvCxnSpPr>
          <p:cNvPr id="1294" name="Shape 1294"/>
          <p:cNvCxnSpPr/>
          <p:nvPr/>
        </p:nvCxnSpPr>
        <p:spPr>
          <a:xfrm rot="10800000">
            <a:off x="3183125" y="5179587"/>
            <a:ext cx="900" cy="351900"/>
          </a:xfrm>
          <a:prstGeom prst="straightConnector1">
            <a:avLst/>
          </a:prstGeom>
          <a:noFill/>
          <a:ln w="19050" cap="flat" cmpd="sng">
            <a:solidFill>
              <a:srgbClr val="999899"/>
            </a:solidFill>
            <a:prstDash val="solid"/>
            <a:miter/>
            <a:headEnd type="triangle" w="lg" len="lg"/>
            <a:tailEnd type="triangle" w="lg" len="lg"/>
          </a:ln>
        </p:spPr>
      </p:cxnSp>
      <p:sp>
        <p:nvSpPr>
          <p:cNvPr id="1295" name="Shape 1295"/>
          <p:cNvSpPr/>
          <p:nvPr/>
        </p:nvSpPr>
        <p:spPr>
          <a:xfrm>
            <a:off x="2389216" y="2874078"/>
            <a:ext cx="1591499" cy="786900"/>
          </a:xfrm>
          <a:prstGeom prst="rect">
            <a:avLst/>
          </a:prstGeom>
          <a:solidFill>
            <a:srgbClr val="00607C"/>
          </a:solidFill>
          <a:ln w="28575" cap="flat" cmpd="sng">
            <a:solidFill>
              <a:srgbClr val="00607C"/>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FFFFFF"/>
              </a:buClr>
              <a:buSzPct val="25000"/>
              <a:buFont typeface="Verdana"/>
              <a:buNone/>
            </a:pPr>
            <a:r>
              <a:rPr lang="en-US" sz="1400" b="0" i="0" u="none" strike="noStrike" cap="none" dirty="0">
                <a:solidFill>
                  <a:srgbClr val="FFFFFF"/>
                </a:solidFill>
                <a:latin typeface="Verdana"/>
                <a:ea typeface="Verdana"/>
                <a:cs typeface="Verdana"/>
                <a:sym typeface="Verdana"/>
              </a:rPr>
              <a:t>Third-party</a:t>
            </a:r>
          </a:p>
          <a:p>
            <a:pPr marL="0" marR="0" lvl="0" indent="0" algn="ctr" rtl="0">
              <a:lnSpc>
                <a:spcPct val="100000"/>
              </a:lnSpc>
              <a:spcBef>
                <a:spcPts val="0"/>
              </a:spcBef>
              <a:spcAft>
                <a:spcPts val="0"/>
              </a:spcAft>
              <a:buClr>
                <a:srgbClr val="FFFFFF"/>
              </a:buClr>
              <a:buSzPct val="25000"/>
              <a:buFont typeface="Verdana"/>
              <a:buNone/>
            </a:pPr>
            <a:r>
              <a:rPr lang="en-US" dirty="0">
                <a:solidFill>
                  <a:srgbClr val="FFFFFF"/>
                </a:solidFill>
                <a:latin typeface="Verdana"/>
                <a:ea typeface="Verdana"/>
                <a:cs typeface="Verdana"/>
                <a:sym typeface="Verdana"/>
              </a:rPr>
              <a:t>l</a:t>
            </a:r>
            <a:r>
              <a:rPr lang="en-US" sz="1400" b="0" i="0" u="none" strike="noStrike" cap="none" dirty="0" smtClean="0">
                <a:solidFill>
                  <a:srgbClr val="FFFFFF"/>
                </a:solidFill>
                <a:latin typeface="Verdana"/>
                <a:ea typeface="Verdana"/>
                <a:cs typeface="Verdana"/>
                <a:sym typeface="Verdana"/>
              </a:rPr>
              <a:t>oad</a:t>
            </a:r>
            <a:endParaRPr lang="en-US" sz="1400" b="0" i="0" u="none" strike="noStrike" cap="none" dirty="0">
              <a:solidFill>
                <a:srgbClr val="FFFFFF"/>
              </a:solidFill>
              <a:latin typeface="Verdana"/>
              <a:ea typeface="Verdana"/>
              <a:cs typeface="Verdana"/>
              <a:sym typeface="Verdana"/>
            </a:endParaRPr>
          </a:p>
          <a:p>
            <a:pPr marL="0" marR="0" lvl="0" indent="0" algn="ctr" rtl="0">
              <a:lnSpc>
                <a:spcPct val="100000"/>
              </a:lnSpc>
              <a:spcBef>
                <a:spcPts val="0"/>
              </a:spcBef>
              <a:spcAft>
                <a:spcPts val="0"/>
              </a:spcAft>
              <a:buClr>
                <a:srgbClr val="FFFFFF"/>
              </a:buClr>
              <a:buSzPct val="25000"/>
              <a:buFont typeface="Verdana"/>
              <a:buNone/>
            </a:pPr>
            <a:r>
              <a:rPr lang="en-US" dirty="0">
                <a:solidFill>
                  <a:srgbClr val="FFFFFF"/>
                </a:solidFill>
                <a:latin typeface="Verdana"/>
                <a:ea typeface="Verdana"/>
                <a:cs typeface="Verdana"/>
                <a:sym typeface="Verdana"/>
              </a:rPr>
              <a:t>b</a:t>
            </a:r>
            <a:r>
              <a:rPr lang="en-US" sz="1400" b="0" i="0" u="none" strike="noStrike" cap="none" dirty="0" smtClean="0">
                <a:solidFill>
                  <a:srgbClr val="FFFFFF"/>
                </a:solidFill>
                <a:latin typeface="Verdana"/>
                <a:ea typeface="Verdana"/>
                <a:cs typeface="Verdana"/>
                <a:sym typeface="Verdana"/>
              </a:rPr>
              <a:t>alancer</a:t>
            </a:r>
            <a:endParaRPr lang="en-US" sz="1400" b="0" i="0" u="none" strike="noStrike" cap="none" dirty="0">
              <a:solidFill>
                <a:srgbClr val="FFFFFF"/>
              </a:solidFill>
              <a:latin typeface="Verdana"/>
              <a:ea typeface="Verdana"/>
              <a:cs typeface="Verdana"/>
              <a:sym typeface="Verdana"/>
            </a:endParaRPr>
          </a:p>
        </p:txBody>
      </p:sp>
      <p:sp>
        <p:nvSpPr>
          <p:cNvPr id="1296" name="Shape 1296"/>
          <p:cNvSpPr/>
          <p:nvPr/>
        </p:nvSpPr>
        <p:spPr>
          <a:xfrm>
            <a:off x="540656" y="5531487"/>
            <a:ext cx="5280300" cy="564000"/>
          </a:xfrm>
          <a:prstGeom prst="roundRect">
            <a:avLst>
              <a:gd name="adj" fmla="val 16667"/>
            </a:avLst>
          </a:prstGeom>
          <a:solidFill>
            <a:schemeClr val="bg2"/>
          </a:solidFill>
          <a:ln w="19050" cap="flat" cmpd="sng">
            <a:solidFill>
              <a:srgbClr val="00A1DF"/>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FFFFFF"/>
              </a:buClr>
              <a:buSzPct val="25000"/>
              <a:buFont typeface="Verdana"/>
              <a:buNone/>
            </a:pPr>
            <a:r>
              <a:rPr lang="en-US" sz="1600" b="0" i="0" u="none" strike="noStrike" cap="none">
                <a:solidFill>
                  <a:schemeClr val="bg1"/>
                </a:solidFill>
                <a:latin typeface="Verdana"/>
                <a:ea typeface="Verdana"/>
                <a:cs typeface="Verdana"/>
                <a:sym typeface="Verdana"/>
              </a:rPr>
              <a:t>Distributed shared memory</a:t>
            </a:r>
          </a:p>
        </p:txBody>
      </p:sp>
      <p:cxnSp>
        <p:nvCxnSpPr>
          <p:cNvPr id="1297" name="Shape 1297"/>
          <p:cNvCxnSpPr/>
          <p:nvPr/>
        </p:nvCxnSpPr>
        <p:spPr>
          <a:xfrm>
            <a:off x="6156185" y="2810132"/>
            <a:ext cx="7200" cy="3829200"/>
          </a:xfrm>
          <a:prstGeom prst="straightConnector1">
            <a:avLst/>
          </a:prstGeom>
          <a:noFill/>
          <a:ln w="25400" cap="flat" cmpd="sng">
            <a:solidFill>
              <a:srgbClr val="999899"/>
            </a:solidFill>
            <a:prstDash val="dot"/>
            <a:miter/>
            <a:headEnd type="none" w="med" len="med"/>
            <a:tailEnd type="none" w="med" len="med"/>
          </a:ln>
        </p:spPr>
      </p:cxnSp>
    </p:spTree>
    <p:extLst>
      <p:ext uri="{BB962C8B-B14F-4D97-AF65-F5344CB8AC3E}">
        <p14:creationId xmlns:p14="http://schemas.microsoft.com/office/powerpoint/2010/main" val="82866616"/>
      </p:ext>
    </p:extLst>
  </p:cSld>
  <p:clrMapOvr>
    <a:masterClrMapping/>
  </p:clrMapOvr>
  <mc:AlternateContent xmlns:mc="http://schemas.openxmlformats.org/markup-compatibility/2006" xmlns:p14="http://schemas.microsoft.com/office/powerpoint/2010/main">
    <mc:Choice Requires="p14">
      <p:transition p14:dur="10" advClick="0">
        <p:fade/>
      </p:transition>
    </mc:Choice>
    <mc:Fallback xmlns="">
      <p:transition advClick="0">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336"/>
        <p:cNvGrpSpPr/>
        <p:nvPr/>
      </p:nvGrpSpPr>
      <p:grpSpPr>
        <a:xfrm>
          <a:off x="0" y="0"/>
          <a:ext cx="0" cy="0"/>
          <a:chOff x="0" y="0"/>
          <a:chExt cx="0" cy="0"/>
        </a:xfrm>
      </p:grpSpPr>
      <p:sp>
        <p:nvSpPr>
          <p:cNvPr id="1337" name="Shape 1337"/>
          <p:cNvSpPr txBox="1">
            <a:spLocks noGrp="1"/>
          </p:cNvSpPr>
          <p:nvPr>
            <p:ph type="title"/>
          </p:nvPr>
        </p:nvSpPr>
        <p:spPr/>
        <p:txBody>
          <a:bodyPr/>
          <a:lstStyle/>
          <a:p>
            <a:pPr lvl="0"/>
            <a:r>
              <a:rPr lang="en-US" smtClean="0"/>
              <a:t>Scalability using load balancing</a:t>
            </a:r>
            <a:endParaRPr lang="en-US"/>
          </a:p>
        </p:txBody>
      </p:sp>
      <p:sp>
        <p:nvSpPr>
          <p:cNvPr id="1338" name="Shape 1338"/>
          <p:cNvSpPr txBox="1">
            <a:spLocks noGrp="1"/>
          </p:cNvSpPr>
          <p:nvPr>
            <p:ph type="sldNum" sz="quarter" idx="11"/>
          </p:nvPr>
        </p:nvSpPr>
        <p:spPr/>
        <p:txBody>
          <a:bodyPr/>
          <a:lstStyle/>
          <a:p>
            <a:pPr lvl="0"/>
            <a:fld id="{00000000-1234-1234-1234-123412341234}" type="slidenum">
              <a:rPr lang="en-US" smtClean="0">
                <a:sym typeface="Verdana"/>
              </a:rPr>
              <a:pPr lvl="0"/>
              <a:t>29</a:t>
            </a:fld>
            <a:endParaRPr lang="en-US">
              <a:sym typeface="Verdana"/>
            </a:endParaRPr>
          </a:p>
        </p:txBody>
      </p:sp>
      <p:sp>
        <p:nvSpPr>
          <p:cNvPr id="1339" name="Shape 1339"/>
          <p:cNvSpPr txBox="1">
            <a:spLocks noGrp="1"/>
          </p:cNvSpPr>
          <p:nvPr>
            <p:ph type="body" sz="quarter" idx="12"/>
          </p:nvPr>
        </p:nvSpPr>
        <p:spPr>
          <a:xfrm>
            <a:off x="609442" y="1212187"/>
            <a:ext cx="6213495" cy="5022850"/>
          </a:xfrm>
        </p:spPr>
        <p:txBody>
          <a:bodyPr/>
          <a:lstStyle/>
          <a:p>
            <a:pPr lvl="0"/>
            <a:r>
              <a:rPr lang="en-US" dirty="0" smtClean="0">
                <a:sym typeface="Verdana"/>
              </a:rPr>
              <a:t>Multiple Mule runtimes are configured to run the same application(s)</a:t>
            </a:r>
          </a:p>
          <a:p>
            <a:pPr lvl="0"/>
            <a:r>
              <a:rPr lang="en-US" dirty="0" smtClean="0">
                <a:sym typeface="Verdana"/>
              </a:rPr>
              <a:t>No data sharing/synchronization between runtimes</a:t>
            </a:r>
          </a:p>
          <a:p>
            <a:pPr lvl="1"/>
            <a:r>
              <a:rPr lang="en-US" dirty="0" smtClean="0">
                <a:sym typeface="Verdana"/>
              </a:rPr>
              <a:t>Could potentially lead to processing duplicate messages</a:t>
            </a:r>
          </a:p>
          <a:p>
            <a:pPr lvl="1"/>
            <a:r>
              <a:rPr lang="en-US" dirty="0" smtClean="0">
                <a:sym typeface="Verdana"/>
              </a:rPr>
              <a:t>Using a shared database is possible</a:t>
            </a:r>
          </a:p>
          <a:p>
            <a:pPr lvl="0"/>
            <a:r>
              <a:rPr lang="en-US" dirty="0" smtClean="0">
                <a:sym typeface="Verdana"/>
              </a:rPr>
              <a:t>Messages must be distributes/load balanced</a:t>
            </a:r>
          </a:p>
          <a:p>
            <a:pPr lvl="1"/>
            <a:r>
              <a:rPr lang="en-US" dirty="0" smtClean="0">
                <a:sym typeface="Verdana"/>
              </a:rPr>
              <a:t>Requires third-party product!</a:t>
            </a:r>
            <a:endParaRPr lang="en-US" dirty="0">
              <a:sym typeface="Verdana"/>
            </a:endParaRPr>
          </a:p>
        </p:txBody>
      </p:sp>
      <p:sp>
        <p:nvSpPr>
          <p:cNvPr id="1340" name="Shape 1340"/>
          <p:cNvSpPr/>
          <p:nvPr/>
        </p:nvSpPr>
        <p:spPr>
          <a:xfrm>
            <a:off x="8245536" y="3610092"/>
            <a:ext cx="1476000" cy="786900"/>
          </a:xfrm>
          <a:prstGeom prst="rect">
            <a:avLst/>
          </a:prstGeom>
          <a:solidFill>
            <a:schemeClr val="lt2"/>
          </a:solidFill>
          <a:ln w="28575" cap="flat" cmpd="sng">
            <a:solidFill>
              <a:schemeClr val="lt2"/>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FFFFFF"/>
              </a:buClr>
              <a:buSzPct val="25000"/>
              <a:buFont typeface="Verdana"/>
              <a:buNone/>
            </a:pPr>
            <a:r>
              <a:rPr lang="en-US" sz="1400" b="0" i="0" u="none" strike="noStrike" cap="none">
                <a:solidFill>
                  <a:srgbClr val="FFFFFF"/>
                </a:solidFill>
                <a:latin typeface="Verdana"/>
                <a:ea typeface="Verdana"/>
                <a:cs typeface="Verdana"/>
                <a:sym typeface="Verdana"/>
              </a:rPr>
              <a:t>Mule standalone runtime</a:t>
            </a:r>
          </a:p>
        </p:txBody>
      </p:sp>
      <p:sp>
        <p:nvSpPr>
          <p:cNvPr id="1341" name="Shape 1341"/>
          <p:cNvSpPr/>
          <p:nvPr/>
        </p:nvSpPr>
        <p:spPr>
          <a:xfrm>
            <a:off x="10092114" y="3610092"/>
            <a:ext cx="1476000" cy="786900"/>
          </a:xfrm>
          <a:prstGeom prst="rect">
            <a:avLst/>
          </a:prstGeom>
          <a:solidFill>
            <a:schemeClr val="lt2"/>
          </a:solidFill>
          <a:ln w="28575" cap="flat" cmpd="sng">
            <a:solidFill>
              <a:schemeClr val="lt2"/>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FFFFFF"/>
              </a:buClr>
              <a:buSzPct val="25000"/>
              <a:buFont typeface="Verdana"/>
              <a:buNone/>
            </a:pPr>
            <a:r>
              <a:rPr lang="en-US" sz="1400" b="0" i="0" u="none" strike="noStrike" cap="none">
                <a:solidFill>
                  <a:srgbClr val="FFFFFF"/>
                </a:solidFill>
                <a:latin typeface="Verdana"/>
                <a:ea typeface="Verdana"/>
                <a:cs typeface="Verdana"/>
                <a:sym typeface="Verdana"/>
              </a:rPr>
              <a:t>Mule standalone runtime</a:t>
            </a:r>
          </a:p>
        </p:txBody>
      </p:sp>
      <p:sp>
        <p:nvSpPr>
          <p:cNvPr id="1342" name="Shape 1342"/>
          <p:cNvSpPr/>
          <p:nvPr/>
        </p:nvSpPr>
        <p:spPr>
          <a:xfrm>
            <a:off x="6403177" y="3610090"/>
            <a:ext cx="1476000" cy="786900"/>
          </a:xfrm>
          <a:prstGeom prst="rect">
            <a:avLst/>
          </a:prstGeom>
          <a:solidFill>
            <a:schemeClr val="lt2"/>
          </a:solidFill>
          <a:ln w="28575" cap="flat" cmpd="sng">
            <a:solidFill>
              <a:schemeClr val="lt2"/>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FFFFFF"/>
              </a:buClr>
              <a:buSzPct val="25000"/>
              <a:buFont typeface="Verdana"/>
              <a:buNone/>
            </a:pPr>
            <a:r>
              <a:rPr lang="en-US" sz="1400" b="0" i="0" u="none" strike="noStrike" cap="none">
                <a:solidFill>
                  <a:srgbClr val="FFFFFF"/>
                </a:solidFill>
                <a:latin typeface="Verdana"/>
                <a:ea typeface="Verdana"/>
                <a:cs typeface="Verdana"/>
                <a:sym typeface="Verdana"/>
              </a:rPr>
              <a:t>Mule standalone runtime</a:t>
            </a:r>
          </a:p>
        </p:txBody>
      </p:sp>
      <p:cxnSp>
        <p:nvCxnSpPr>
          <p:cNvPr id="1343" name="Shape 1343"/>
          <p:cNvCxnSpPr>
            <a:endCxn id="1344" idx="0"/>
          </p:cNvCxnSpPr>
          <p:nvPr/>
        </p:nvCxnSpPr>
        <p:spPr>
          <a:xfrm flipH="1">
            <a:off x="7141075" y="2878363"/>
            <a:ext cx="1637100" cy="731700"/>
          </a:xfrm>
          <a:prstGeom prst="straightConnector1">
            <a:avLst/>
          </a:prstGeom>
          <a:noFill/>
          <a:ln w="25400" cap="flat" cmpd="sng">
            <a:solidFill>
              <a:srgbClr val="FFC000"/>
            </a:solidFill>
            <a:prstDash val="solid"/>
            <a:miter/>
            <a:headEnd type="none" w="med" len="med"/>
            <a:tailEnd type="triangle" w="lg" len="lg"/>
          </a:ln>
        </p:spPr>
      </p:cxnSp>
      <p:cxnSp>
        <p:nvCxnSpPr>
          <p:cNvPr id="1344" name="Shape 1344"/>
          <p:cNvCxnSpPr/>
          <p:nvPr/>
        </p:nvCxnSpPr>
        <p:spPr>
          <a:xfrm flipH="1">
            <a:off x="8984751" y="2878515"/>
            <a:ext cx="1800" cy="731400"/>
          </a:xfrm>
          <a:prstGeom prst="straightConnector1">
            <a:avLst/>
          </a:prstGeom>
          <a:noFill/>
          <a:ln w="25400" cap="flat" cmpd="sng">
            <a:solidFill>
              <a:srgbClr val="FFC000"/>
            </a:solidFill>
            <a:prstDash val="solid"/>
            <a:miter/>
            <a:headEnd type="none" w="med" len="med"/>
            <a:tailEnd type="triangle" w="lg" len="lg"/>
          </a:ln>
        </p:spPr>
      </p:cxnSp>
      <p:cxnSp>
        <p:nvCxnSpPr>
          <p:cNvPr id="1345" name="Shape 1345"/>
          <p:cNvCxnSpPr>
            <a:endCxn id="1343" idx="0"/>
          </p:cNvCxnSpPr>
          <p:nvPr/>
        </p:nvCxnSpPr>
        <p:spPr>
          <a:xfrm>
            <a:off x="9304292" y="2878363"/>
            <a:ext cx="1525800" cy="731700"/>
          </a:xfrm>
          <a:prstGeom prst="straightConnector1">
            <a:avLst/>
          </a:prstGeom>
          <a:noFill/>
          <a:ln w="25400" cap="flat" cmpd="sng">
            <a:solidFill>
              <a:srgbClr val="FFC000"/>
            </a:solidFill>
            <a:prstDash val="solid"/>
            <a:miter/>
            <a:headEnd type="none" w="med" len="med"/>
            <a:tailEnd type="triangle" w="lg" len="lg"/>
          </a:ln>
        </p:spPr>
      </p:cxnSp>
      <p:cxnSp>
        <p:nvCxnSpPr>
          <p:cNvPr id="1346" name="Shape 1346"/>
          <p:cNvCxnSpPr>
            <a:endCxn id="1344" idx="2"/>
          </p:cNvCxnSpPr>
          <p:nvPr/>
        </p:nvCxnSpPr>
        <p:spPr>
          <a:xfrm rot="10800000" flipH="1">
            <a:off x="7140679" y="4397108"/>
            <a:ext cx="600" cy="351900"/>
          </a:xfrm>
          <a:prstGeom prst="straightConnector1">
            <a:avLst/>
          </a:prstGeom>
          <a:noFill/>
          <a:ln w="9525" cap="flat" cmpd="sng">
            <a:solidFill>
              <a:schemeClr val="accent3"/>
            </a:solidFill>
            <a:prstDash val="solid"/>
            <a:miter/>
            <a:headEnd type="triangle" w="lg" len="lg"/>
            <a:tailEnd type="triangle" w="lg" len="lg"/>
          </a:ln>
        </p:spPr>
      </p:cxnSp>
      <p:sp>
        <p:nvSpPr>
          <p:cNvPr id="1347" name="Shape 1347"/>
          <p:cNvSpPr/>
          <p:nvPr/>
        </p:nvSpPr>
        <p:spPr>
          <a:xfrm>
            <a:off x="6877618" y="4749008"/>
            <a:ext cx="526200" cy="433200"/>
          </a:xfrm>
          <a:prstGeom prst="can">
            <a:avLst>
              <a:gd name="adj" fmla="val 25000"/>
            </a:avLst>
          </a:prstGeom>
          <a:solidFill>
            <a:schemeClr val="bg2"/>
          </a:solidFill>
          <a:ln w="28575" cap="flat" cmpd="sng">
            <a:solidFill>
              <a:schemeClr val="accent2"/>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endParaRPr>
          </a:p>
        </p:txBody>
      </p:sp>
      <p:sp>
        <p:nvSpPr>
          <p:cNvPr id="1348" name="Shape 1348"/>
          <p:cNvSpPr/>
          <p:nvPr/>
        </p:nvSpPr>
        <p:spPr>
          <a:xfrm>
            <a:off x="10563440" y="4749008"/>
            <a:ext cx="526200" cy="433200"/>
          </a:xfrm>
          <a:prstGeom prst="can">
            <a:avLst>
              <a:gd name="adj" fmla="val 25000"/>
            </a:avLst>
          </a:prstGeom>
          <a:solidFill>
            <a:schemeClr val="bg2"/>
          </a:solidFill>
          <a:ln w="28575" cap="flat" cmpd="sng">
            <a:solidFill>
              <a:schemeClr val="accent2"/>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endParaRPr>
          </a:p>
        </p:txBody>
      </p:sp>
      <p:sp>
        <p:nvSpPr>
          <p:cNvPr id="1349" name="Shape 1349"/>
          <p:cNvSpPr/>
          <p:nvPr/>
        </p:nvSpPr>
        <p:spPr>
          <a:xfrm>
            <a:off x="8721404" y="4749008"/>
            <a:ext cx="526200" cy="433200"/>
          </a:xfrm>
          <a:prstGeom prst="can">
            <a:avLst>
              <a:gd name="adj" fmla="val 25000"/>
            </a:avLst>
          </a:prstGeom>
          <a:solidFill>
            <a:schemeClr val="bg2"/>
          </a:solidFill>
          <a:ln w="28575" cap="flat" cmpd="sng">
            <a:solidFill>
              <a:schemeClr val="accent2"/>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endParaRPr>
          </a:p>
        </p:txBody>
      </p:sp>
      <p:sp>
        <p:nvSpPr>
          <p:cNvPr id="1350" name="Shape 1350"/>
          <p:cNvSpPr/>
          <p:nvPr/>
        </p:nvSpPr>
        <p:spPr>
          <a:xfrm>
            <a:off x="8189654" y="2091600"/>
            <a:ext cx="1591500" cy="786900"/>
          </a:xfrm>
          <a:prstGeom prst="rect">
            <a:avLst/>
          </a:prstGeom>
          <a:solidFill>
            <a:schemeClr val="accent4"/>
          </a:solidFill>
          <a:ln w="28575" cap="flat" cmpd="sng">
            <a:solidFill>
              <a:schemeClr val="accent4"/>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FFFFFF"/>
              </a:buClr>
              <a:buSzPct val="25000"/>
              <a:buFont typeface="Verdana"/>
              <a:buNone/>
            </a:pPr>
            <a:r>
              <a:rPr lang="en-US" sz="1400" b="0" i="0" u="none" strike="noStrike" cap="none" dirty="0">
                <a:solidFill>
                  <a:srgbClr val="FFFFFF"/>
                </a:solidFill>
                <a:latin typeface="Verdana"/>
                <a:ea typeface="Verdana"/>
                <a:cs typeface="Verdana"/>
                <a:sym typeface="Verdana"/>
              </a:rPr>
              <a:t>Third-party</a:t>
            </a:r>
          </a:p>
          <a:p>
            <a:pPr marL="0" marR="0" lvl="0" indent="0" algn="ctr" rtl="0">
              <a:lnSpc>
                <a:spcPct val="100000"/>
              </a:lnSpc>
              <a:spcBef>
                <a:spcPts val="0"/>
              </a:spcBef>
              <a:spcAft>
                <a:spcPts val="0"/>
              </a:spcAft>
              <a:buClr>
                <a:srgbClr val="FFFFFF"/>
              </a:buClr>
              <a:buSzPct val="25000"/>
              <a:buFont typeface="Verdana"/>
              <a:buNone/>
            </a:pPr>
            <a:r>
              <a:rPr lang="en-US" dirty="0">
                <a:solidFill>
                  <a:srgbClr val="FFFFFF"/>
                </a:solidFill>
                <a:latin typeface="Verdana"/>
                <a:ea typeface="Verdana"/>
                <a:cs typeface="Verdana"/>
                <a:sym typeface="Verdana"/>
              </a:rPr>
              <a:t>l</a:t>
            </a:r>
            <a:r>
              <a:rPr lang="en-US" sz="1400" b="0" i="0" u="none" strike="noStrike" cap="none" dirty="0" smtClean="0">
                <a:solidFill>
                  <a:srgbClr val="FFFFFF"/>
                </a:solidFill>
                <a:latin typeface="Verdana"/>
                <a:ea typeface="Verdana"/>
                <a:cs typeface="Verdana"/>
                <a:sym typeface="Verdana"/>
              </a:rPr>
              <a:t>oad</a:t>
            </a:r>
            <a:endParaRPr lang="en-US" sz="1400" b="0" i="0" u="none" strike="noStrike" cap="none" dirty="0">
              <a:solidFill>
                <a:srgbClr val="FFFFFF"/>
              </a:solidFill>
              <a:latin typeface="Verdana"/>
              <a:ea typeface="Verdana"/>
              <a:cs typeface="Verdana"/>
              <a:sym typeface="Verdana"/>
            </a:endParaRPr>
          </a:p>
          <a:p>
            <a:pPr marL="0" marR="0" lvl="0" indent="0" algn="ctr" rtl="0">
              <a:lnSpc>
                <a:spcPct val="100000"/>
              </a:lnSpc>
              <a:spcBef>
                <a:spcPts val="0"/>
              </a:spcBef>
              <a:spcAft>
                <a:spcPts val="0"/>
              </a:spcAft>
              <a:buClr>
                <a:srgbClr val="FFFFFF"/>
              </a:buClr>
              <a:buSzPct val="25000"/>
              <a:buFont typeface="Verdana"/>
              <a:buNone/>
            </a:pPr>
            <a:r>
              <a:rPr lang="en-US" dirty="0">
                <a:solidFill>
                  <a:srgbClr val="FFFFFF"/>
                </a:solidFill>
                <a:latin typeface="Verdana"/>
                <a:ea typeface="Verdana"/>
                <a:cs typeface="Verdana"/>
                <a:sym typeface="Verdana"/>
              </a:rPr>
              <a:t>b</a:t>
            </a:r>
            <a:r>
              <a:rPr lang="en-US" sz="1400" b="0" i="0" u="none" strike="noStrike" cap="none" dirty="0" smtClean="0">
                <a:solidFill>
                  <a:srgbClr val="FFFFFF"/>
                </a:solidFill>
                <a:latin typeface="Verdana"/>
                <a:ea typeface="Verdana"/>
                <a:cs typeface="Verdana"/>
                <a:sym typeface="Verdana"/>
              </a:rPr>
              <a:t>alancer</a:t>
            </a:r>
            <a:endParaRPr lang="en-US" sz="1400" b="0" i="0" u="none" strike="noStrike" cap="none" dirty="0">
              <a:solidFill>
                <a:srgbClr val="FFFFFF"/>
              </a:solidFill>
              <a:latin typeface="Verdana"/>
              <a:ea typeface="Verdana"/>
              <a:cs typeface="Verdana"/>
              <a:sym typeface="Verdana"/>
            </a:endParaRPr>
          </a:p>
        </p:txBody>
      </p:sp>
      <p:cxnSp>
        <p:nvCxnSpPr>
          <p:cNvPr id="1351" name="Shape 1351"/>
          <p:cNvCxnSpPr/>
          <p:nvPr/>
        </p:nvCxnSpPr>
        <p:spPr>
          <a:xfrm rot="10800000" flipH="1">
            <a:off x="8985354" y="4397108"/>
            <a:ext cx="600" cy="351900"/>
          </a:xfrm>
          <a:prstGeom prst="straightConnector1">
            <a:avLst/>
          </a:prstGeom>
          <a:noFill/>
          <a:ln w="9525" cap="flat" cmpd="sng">
            <a:solidFill>
              <a:schemeClr val="accent3"/>
            </a:solidFill>
            <a:prstDash val="solid"/>
            <a:miter/>
            <a:headEnd type="triangle" w="lg" len="lg"/>
            <a:tailEnd type="triangle" w="lg" len="lg"/>
          </a:ln>
        </p:spPr>
      </p:cxnSp>
      <p:cxnSp>
        <p:nvCxnSpPr>
          <p:cNvPr id="1352" name="Shape 1352"/>
          <p:cNvCxnSpPr/>
          <p:nvPr/>
        </p:nvCxnSpPr>
        <p:spPr>
          <a:xfrm rot="10800000" flipH="1">
            <a:off x="10827729" y="4397033"/>
            <a:ext cx="600" cy="351900"/>
          </a:xfrm>
          <a:prstGeom prst="straightConnector1">
            <a:avLst/>
          </a:prstGeom>
          <a:noFill/>
          <a:ln w="9525" cap="flat" cmpd="sng">
            <a:solidFill>
              <a:schemeClr val="accent3"/>
            </a:solidFill>
            <a:prstDash val="solid"/>
            <a:miter/>
            <a:headEnd type="triangle" w="lg" len="lg"/>
            <a:tailEnd type="triangle" w="lg" len="lg"/>
          </a:ln>
        </p:spPr>
      </p:cxnSp>
    </p:spTree>
    <p:extLst>
      <p:ext uri="{BB962C8B-B14F-4D97-AF65-F5344CB8AC3E}">
        <p14:creationId xmlns:p14="http://schemas.microsoft.com/office/powerpoint/2010/main" val="81507550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26"/>
        <p:cNvGrpSpPr/>
        <p:nvPr/>
      </p:nvGrpSpPr>
      <p:grpSpPr>
        <a:xfrm>
          <a:off x="0" y="0"/>
          <a:ext cx="0" cy="0"/>
          <a:chOff x="0" y="0"/>
          <a:chExt cx="0" cy="0"/>
        </a:xfrm>
      </p:grpSpPr>
      <p:sp>
        <p:nvSpPr>
          <p:cNvPr id="1227" name="Shape 1227"/>
          <p:cNvSpPr txBox="1">
            <a:spLocks noGrp="1"/>
          </p:cNvSpPr>
          <p:nvPr>
            <p:ph type="title"/>
          </p:nvPr>
        </p:nvSpPr>
        <p:spPr/>
        <p:txBody>
          <a:bodyPr/>
          <a:lstStyle/>
          <a:p>
            <a:pPr lvl="0"/>
            <a:r>
              <a:rPr lang="en-US" dirty="0" smtClean="0">
                <a:sym typeface="Verdana"/>
              </a:rPr>
              <a:t>Objectives</a:t>
            </a:r>
            <a:endParaRPr lang="en-US" dirty="0">
              <a:sym typeface="Verdana"/>
            </a:endParaRPr>
          </a:p>
        </p:txBody>
      </p:sp>
      <p:sp>
        <p:nvSpPr>
          <p:cNvPr id="1228" name="Shape 1228"/>
          <p:cNvSpPr txBox="1">
            <a:spLocks noGrp="1"/>
          </p:cNvSpPr>
          <p:nvPr>
            <p:ph type="sldNum" sz="quarter" idx="11"/>
          </p:nvPr>
        </p:nvSpPr>
        <p:spPr/>
        <p:txBody>
          <a:bodyPr/>
          <a:lstStyle/>
          <a:p>
            <a:pPr lvl="0"/>
            <a:fld id="{00000000-1234-1234-1234-123412341234}" type="slidenum">
              <a:rPr lang="en-US" smtClean="0">
                <a:sym typeface="Verdana"/>
              </a:rPr>
              <a:pPr lvl="0"/>
              <a:t>3</a:t>
            </a:fld>
            <a:endParaRPr lang="en-US">
              <a:sym typeface="Verdana"/>
            </a:endParaRPr>
          </a:p>
        </p:txBody>
      </p:sp>
      <p:sp>
        <p:nvSpPr>
          <p:cNvPr id="1229" name="Shape 1229"/>
          <p:cNvSpPr txBox="1">
            <a:spLocks noGrp="1"/>
          </p:cNvSpPr>
          <p:nvPr>
            <p:ph type="body" sz="quarter" idx="12"/>
          </p:nvPr>
        </p:nvSpPr>
        <p:spPr/>
        <p:txBody>
          <a:bodyPr/>
          <a:lstStyle/>
          <a:p>
            <a:r>
              <a:rPr lang="en-US" dirty="0" smtClean="0">
                <a:sym typeface="Verdana"/>
              </a:rPr>
              <a:t>Understand performance design considerations and trade-offs</a:t>
            </a:r>
          </a:p>
          <a:p>
            <a:r>
              <a:rPr lang="en-US" dirty="0" smtClean="0">
                <a:sym typeface="Verdana"/>
              </a:rPr>
              <a:t>Learn how to build applications for performance</a:t>
            </a:r>
          </a:p>
          <a:p>
            <a:pPr lvl="0"/>
            <a:r>
              <a:rPr lang="en-US" dirty="0"/>
              <a:t>Learn how to build applications for </a:t>
            </a:r>
            <a:r>
              <a:rPr lang="en-US" dirty="0" smtClean="0"/>
              <a:t>scalability and reliability</a:t>
            </a:r>
            <a:endParaRPr lang="en-US" dirty="0" smtClean="0">
              <a:sym typeface="Verdana"/>
            </a:endParaRPr>
          </a:p>
          <a:p>
            <a:pPr lvl="0"/>
            <a:endParaRPr lang="en-US" dirty="0">
              <a:sym typeface="Verdana"/>
            </a:endParaRPr>
          </a:p>
        </p:txBody>
      </p:sp>
    </p:spTree>
    <p:extLst>
      <p:ext uri="{BB962C8B-B14F-4D97-AF65-F5344CB8AC3E}">
        <p14:creationId xmlns:p14="http://schemas.microsoft.com/office/powerpoint/2010/main" val="51760331"/>
      </p:ext>
    </p:extLst>
  </p:cSld>
  <p:clrMapOvr>
    <a:masterClrMapping/>
  </p:clrMapOvr>
  <p:transition spd="slow">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356"/>
        <p:cNvGrpSpPr/>
        <p:nvPr/>
      </p:nvGrpSpPr>
      <p:grpSpPr>
        <a:xfrm>
          <a:off x="0" y="0"/>
          <a:ext cx="0" cy="0"/>
          <a:chOff x="0" y="0"/>
          <a:chExt cx="0" cy="0"/>
        </a:xfrm>
      </p:grpSpPr>
      <p:sp>
        <p:nvSpPr>
          <p:cNvPr id="1357" name="Shape 1357"/>
          <p:cNvSpPr txBox="1">
            <a:spLocks noGrp="1"/>
          </p:cNvSpPr>
          <p:nvPr>
            <p:ph type="title"/>
          </p:nvPr>
        </p:nvSpPr>
        <p:spPr/>
        <p:txBody>
          <a:bodyPr/>
          <a:lstStyle/>
          <a:p>
            <a:pPr lvl="0"/>
            <a:r>
              <a:rPr lang="en-US" dirty="0" smtClean="0"/>
              <a:t>Scalability using clustering</a:t>
            </a:r>
            <a:endParaRPr lang="en-US" dirty="0"/>
          </a:p>
        </p:txBody>
      </p:sp>
      <p:sp>
        <p:nvSpPr>
          <p:cNvPr id="1358" name="Shape 1358"/>
          <p:cNvSpPr txBox="1">
            <a:spLocks noGrp="1"/>
          </p:cNvSpPr>
          <p:nvPr>
            <p:ph type="sldNum" sz="quarter" idx="11"/>
          </p:nvPr>
        </p:nvSpPr>
        <p:spPr/>
        <p:txBody>
          <a:bodyPr/>
          <a:lstStyle/>
          <a:p>
            <a:pPr lvl="0"/>
            <a:fld id="{00000000-1234-1234-1234-123412341234}" type="slidenum">
              <a:rPr lang="en-US" smtClean="0">
                <a:sym typeface="Verdana"/>
              </a:rPr>
              <a:pPr lvl="0"/>
              <a:t>30</a:t>
            </a:fld>
            <a:endParaRPr lang="en-US">
              <a:sym typeface="Verdana"/>
            </a:endParaRPr>
          </a:p>
        </p:txBody>
      </p:sp>
      <p:sp>
        <p:nvSpPr>
          <p:cNvPr id="1359" name="Shape 1359"/>
          <p:cNvSpPr txBox="1">
            <a:spLocks noGrp="1"/>
          </p:cNvSpPr>
          <p:nvPr>
            <p:ph type="body" sz="quarter" idx="12"/>
          </p:nvPr>
        </p:nvSpPr>
        <p:spPr/>
        <p:txBody>
          <a:bodyPr/>
          <a:lstStyle/>
          <a:p>
            <a:pPr lvl="0"/>
            <a:r>
              <a:rPr lang="en-US" smtClean="0">
                <a:sym typeface="Verdana"/>
              </a:rPr>
              <a:t>A cluster is a set of Mule instances that acts as a unit</a:t>
            </a:r>
          </a:p>
          <a:p>
            <a:pPr lvl="1"/>
            <a:r>
              <a:rPr lang="en-US" smtClean="0">
                <a:sym typeface="Verdana"/>
              </a:rPr>
              <a:t>Servers in a cluster communicate and share information through a distributed shared memory grid, data is replicated across memory in different physical machines</a:t>
            </a:r>
          </a:p>
          <a:p>
            <a:pPr lvl="0"/>
            <a:r>
              <a:rPr lang="en-US" smtClean="0">
                <a:sym typeface="Verdana"/>
              </a:rPr>
              <a:t>Benefits</a:t>
            </a:r>
          </a:p>
          <a:p>
            <a:pPr lvl="1"/>
            <a:r>
              <a:rPr lang="en-US" smtClean="0">
                <a:sym typeface="Verdana"/>
              </a:rPr>
              <a:t>High availability (primary use case!)</a:t>
            </a:r>
          </a:p>
          <a:p>
            <a:pPr lvl="2"/>
            <a:r>
              <a:rPr lang="en-US" smtClean="0">
                <a:sym typeface="Verdana"/>
              </a:rPr>
              <a:t>If one node fails, outstanding tasks transfer automatically to surviving nodes</a:t>
            </a:r>
          </a:p>
          <a:p>
            <a:pPr lvl="1"/>
            <a:r>
              <a:rPr lang="en-US" smtClean="0">
                <a:sym typeface="Verdana"/>
              </a:rPr>
              <a:t>Throughput</a:t>
            </a:r>
          </a:p>
          <a:p>
            <a:pPr lvl="2"/>
            <a:r>
              <a:rPr lang="en-US" smtClean="0">
                <a:sym typeface="Verdana"/>
              </a:rPr>
              <a:t>Nodes work in parallel so that each processes a different message</a:t>
            </a:r>
          </a:p>
          <a:p>
            <a:pPr lvl="1"/>
            <a:r>
              <a:rPr lang="en-US" smtClean="0">
                <a:sym typeface="Verdana"/>
              </a:rPr>
              <a:t>Resource coordination/load balancing</a:t>
            </a:r>
          </a:p>
          <a:p>
            <a:pPr lvl="2"/>
            <a:r>
              <a:rPr lang="en-US" smtClean="0">
                <a:sym typeface="Verdana"/>
              </a:rPr>
              <a:t>Mule automatically coordinates access to each resource</a:t>
            </a:r>
          </a:p>
          <a:p>
            <a:pPr lvl="1"/>
            <a:r>
              <a:rPr lang="en-US" smtClean="0">
                <a:sym typeface="Verdana"/>
              </a:rPr>
              <a:t>Scalability</a:t>
            </a:r>
          </a:p>
          <a:p>
            <a:pPr lvl="2"/>
            <a:r>
              <a:rPr lang="en-US" smtClean="0">
                <a:sym typeface="Verdana"/>
              </a:rPr>
              <a:t>Add or subtract Mule runtimes from the cluster to manage increases or decreases in load</a:t>
            </a:r>
            <a:endParaRPr lang="en-US">
              <a:sym typeface="Verdana"/>
            </a:endParaRPr>
          </a:p>
        </p:txBody>
      </p:sp>
    </p:spTree>
    <p:extLst>
      <p:ext uri="{BB962C8B-B14F-4D97-AF65-F5344CB8AC3E}">
        <p14:creationId xmlns:p14="http://schemas.microsoft.com/office/powerpoint/2010/main" val="774060080"/>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364"/>
        <p:cNvGrpSpPr/>
        <p:nvPr/>
      </p:nvGrpSpPr>
      <p:grpSpPr>
        <a:xfrm>
          <a:off x="0" y="0"/>
          <a:ext cx="0" cy="0"/>
          <a:chOff x="0" y="0"/>
          <a:chExt cx="0" cy="0"/>
        </a:xfrm>
      </p:grpSpPr>
      <p:sp>
        <p:nvSpPr>
          <p:cNvPr id="1365" name="Shape 1365"/>
          <p:cNvSpPr txBox="1">
            <a:spLocks noGrp="1"/>
          </p:cNvSpPr>
          <p:nvPr>
            <p:ph type="title"/>
          </p:nvPr>
        </p:nvSpPr>
        <p:spPr/>
        <p:txBody>
          <a:bodyPr/>
          <a:lstStyle/>
          <a:p>
            <a:pPr lvl="0"/>
            <a:r>
              <a:rPr lang="en-US" smtClean="0">
                <a:sym typeface="Verdana"/>
              </a:rPr>
              <a:t>Mule cluster configuration</a:t>
            </a:r>
            <a:endParaRPr lang="en-US">
              <a:sym typeface="Verdana"/>
            </a:endParaRPr>
          </a:p>
        </p:txBody>
      </p:sp>
      <p:sp>
        <p:nvSpPr>
          <p:cNvPr id="1366" name="Shape 1366"/>
          <p:cNvSpPr txBox="1">
            <a:spLocks noGrp="1"/>
          </p:cNvSpPr>
          <p:nvPr>
            <p:ph type="sldNum" sz="quarter" idx="11"/>
          </p:nvPr>
        </p:nvSpPr>
        <p:spPr/>
        <p:txBody>
          <a:bodyPr/>
          <a:lstStyle/>
          <a:p>
            <a:pPr lvl="0"/>
            <a:fld id="{00000000-1234-1234-1234-123412341234}" type="slidenum">
              <a:rPr lang="en-US" smtClean="0">
                <a:sym typeface="Verdana"/>
              </a:rPr>
              <a:pPr lvl="0"/>
              <a:t>31</a:t>
            </a:fld>
            <a:endParaRPr lang="en-US">
              <a:sym typeface="Verdana"/>
            </a:endParaRPr>
          </a:p>
        </p:txBody>
      </p:sp>
      <p:sp>
        <p:nvSpPr>
          <p:cNvPr id="1367" name="Shape 1367"/>
          <p:cNvSpPr txBox="1">
            <a:spLocks noGrp="1"/>
          </p:cNvSpPr>
          <p:nvPr>
            <p:ph type="body" sz="quarter" idx="12"/>
          </p:nvPr>
        </p:nvSpPr>
        <p:spPr>
          <a:xfrm>
            <a:off x="609442" y="1212187"/>
            <a:ext cx="7343637" cy="5022850"/>
          </a:xfrm>
        </p:spPr>
        <p:txBody>
          <a:bodyPr/>
          <a:lstStyle/>
          <a:p>
            <a:pPr lvl="0"/>
            <a:r>
              <a:rPr lang="en-US" dirty="0" smtClean="0">
                <a:sym typeface="Verdana"/>
              </a:rPr>
              <a:t>Shared memory grid architecture</a:t>
            </a:r>
          </a:p>
          <a:p>
            <a:pPr lvl="0"/>
            <a:r>
              <a:rPr lang="en-US" dirty="0" smtClean="0">
                <a:sym typeface="Verdana"/>
              </a:rPr>
              <a:t>Nodes are aware of each other </a:t>
            </a:r>
          </a:p>
          <a:p>
            <a:pPr lvl="0"/>
            <a:r>
              <a:rPr lang="en-US" dirty="0" smtClean="0">
                <a:sym typeface="Verdana"/>
              </a:rPr>
              <a:t>Internal load balancer for distributing messages</a:t>
            </a:r>
          </a:p>
          <a:p>
            <a:pPr lvl="0"/>
            <a:r>
              <a:rPr lang="en-US" dirty="0" smtClean="0">
                <a:sym typeface="Verdana"/>
              </a:rPr>
              <a:t>Part of the shared memory are</a:t>
            </a:r>
          </a:p>
          <a:p>
            <a:pPr lvl="1"/>
            <a:r>
              <a:rPr lang="en-US" dirty="0" smtClean="0">
                <a:sym typeface="Verdana"/>
              </a:rPr>
              <a:t>VM queues</a:t>
            </a:r>
          </a:p>
          <a:p>
            <a:pPr lvl="1"/>
            <a:r>
              <a:rPr lang="en-US" dirty="0" smtClean="0">
                <a:sym typeface="Verdana"/>
              </a:rPr>
              <a:t>SEDA queues</a:t>
            </a:r>
          </a:p>
          <a:p>
            <a:pPr lvl="1"/>
            <a:r>
              <a:rPr lang="en-US" dirty="0" err="1" smtClean="0">
                <a:sym typeface="Verdana"/>
              </a:rPr>
              <a:t>Stateful</a:t>
            </a:r>
            <a:r>
              <a:rPr lang="en-US" dirty="0" smtClean="0">
                <a:sym typeface="Verdana"/>
              </a:rPr>
              <a:t> elements, such as</a:t>
            </a:r>
          </a:p>
          <a:p>
            <a:pPr lvl="2"/>
            <a:r>
              <a:rPr lang="en-US" dirty="0" smtClean="0">
                <a:sym typeface="Verdana"/>
              </a:rPr>
              <a:t>Cache scope</a:t>
            </a:r>
          </a:p>
          <a:p>
            <a:pPr lvl="2"/>
            <a:r>
              <a:rPr lang="en-US" dirty="0" smtClean="0">
                <a:sym typeface="Verdana"/>
              </a:rPr>
              <a:t>Idempotent filter</a:t>
            </a:r>
          </a:p>
          <a:p>
            <a:pPr lvl="1"/>
            <a:r>
              <a:rPr lang="en-US" dirty="0" smtClean="0">
                <a:sym typeface="Verdana"/>
              </a:rPr>
              <a:t>Default persistent object store</a:t>
            </a:r>
            <a:endParaRPr lang="en-US" dirty="0">
              <a:sym typeface="Verdana"/>
            </a:endParaRPr>
          </a:p>
        </p:txBody>
      </p:sp>
      <p:sp>
        <p:nvSpPr>
          <p:cNvPr id="1368" name="Shape 1368"/>
          <p:cNvSpPr/>
          <p:nvPr/>
        </p:nvSpPr>
        <p:spPr>
          <a:xfrm>
            <a:off x="6083844" y="3421507"/>
            <a:ext cx="5661299" cy="2242500"/>
          </a:xfrm>
          <a:prstGeom prst="rect">
            <a:avLst/>
          </a:prstGeom>
          <a:noFill/>
          <a:ln w="28575" cap="flat" cmpd="sng">
            <a:solidFill>
              <a:schemeClr val="accent4"/>
            </a:solidFill>
            <a:prstDash val="solid"/>
            <a:round/>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600" b="0" i="0" u="none" strike="noStrike" cap="none">
              <a:solidFill>
                <a:srgbClr val="FFFFFF"/>
              </a:solidFill>
              <a:latin typeface="Verdana"/>
              <a:ea typeface="Verdana"/>
              <a:cs typeface="Verdana"/>
              <a:sym typeface="Verdana"/>
            </a:endParaRPr>
          </a:p>
        </p:txBody>
      </p:sp>
      <p:sp>
        <p:nvSpPr>
          <p:cNvPr id="1369" name="Shape 1369"/>
          <p:cNvSpPr/>
          <p:nvPr/>
        </p:nvSpPr>
        <p:spPr>
          <a:xfrm>
            <a:off x="8130140" y="3608096"/>
            <a:ext cx="1591500" cy="786900"/>
          </a:xfrm>
          <a:prstGeom prst="rect">
            <a:avLst/>
          </a:prstGeom>
          <a:solidFill>
            <a:schemeClr val="lt2"/>
          </a:solidFill>
          <a:ln w="28575" cap="flat" cmpd="sng">
            <a:solidFill>
              <a:schemeClr val="lt2"/>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FFFFFF"/>
              </a:buClr>
              <a:buSzPct val="25000"/>
              <a:buFont typeface="Verdana"/>
              <a:buNone/>
            </a:pPr>
            <a:r>
              <a:rPr lang="en-US" sz="1400" b="0" i="0" u="none" strike="noStrike" cap="none" dirty="0">
                <a:solidFill>
                  <a:srgbClr val="FFFFFF"/>
                </a:solidFill>
                <a:latin typeface="Verdana"/>
                <a:ea typeface="Verdana"/>
                <a:cs typeface="Verdana"/>
                <a:sym typeface="Verdana"/>
              </a:rPr>
              <a:t>Mule </a:t>
            </a:r>
            <a:r>
              <a:rPr lang="en-US" sz="1400" b="0" i="0" u="none" strike="noStrike" cap="none" dirty="0" smtClean="0">
                <a:solidFill>
                  <a:srgbClr val="FFFFFF"/>
                </a:solidFill>
                <a:latin typeface="Verdana"/>
                <a:ea typeface="Verdana"/>
                <a:cs typeface="Verdana"/>
                <a:sym typeface="Verdana"/>
              </a:rPr>
              <a:t>server</a:t>
            </a:r>
            <a:endParaRPr lang="en-US" sz="1400" b="0" i="0" u="none" strike="noStrike" cap="none" dirty="0">
              <a:solidFill>
                <a:srgbClr val="FFFFFF"/>
              </a:solidFill>
              <a:latin typeface="Verdana"/>
              <a:ea typeface="Verdana"/>
              <a:cs typeface="Verdana"/>
              <a:sym typeface="Verdana"/>
            </a:endParaRPr>
          </a:p>
          <a:p>
            <a:pPr marL="0" marR="0" lvl="0" indent="0" algn="ctr" rtl="0">
              <a:lnSpc>
                <a:spcPct val="100000"/>
              </a:lnSpc>
              <a:spcBef>
                <a:spcPts val="0"/>
              </a:spcBef>
              <a:spcAft>
                <a:spcPts val="0"/>
              </a:spcAft>
              <a:buClr>
                <a:srgbClr val="FFFFFF"/>
              </a:buClr>
              <a:buSzPct val="25000"/>
              <a:buFont typeface="Verdana"/>
              <a:buNone/>
            </a:pPr>
            <a:r>
              <a:rPr lang="en-US" sz="1400" b="0" i="0" u="none" strike="noStrike" cap="none" dirty="0">
                <a:solidFill>
                  <a:srgbClr val="FFFFFF"/>
                </a:solidFill>
                <a:latin typeface="Verdana"/>
                <a:ea typeface="Verdana"/>
                <a:cs typeface="Verdana"/>
                <a:sym typeface="Verdana"/>
              </a:rPr>
              <a:t>(cluster node)</a:t>
            </a:r>
          </a:p>
        </p:txBody>
      </p:sp>
      <p:sp>
        <p:nvSpPr>
          <p:cNvPr id="1370" name="Shape 1370"/>
          <p:cNvSpPr/>
          <p:nvPr/>
        </p:nvSpPr>
        <p:spPr>
          <a:xfrm>
            <a:off x="9976718" y="3608096"/>
            <a:ext cx="1591500" cy="786900"/>
          </a:xfrm>
          <a:prstGeom prst="rect">
            <a:avLst/>
          </a:prstGeom>
          <a:solidFill>
            <a:schemeClr val="lt2"/>
          </a:solidFill>
          <a:ln w="28575" cap="flat" cmpd="sng">
            <a:solidFill>
              <a:schemeClr val="lt2"/>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FFFFFF"/>
              </a:buClr>
              <a:buSzPct val="25000"/>
              <a:buFont typeface="Verdana"/>
              <a:buNone/>
            </a:pPr>
            <a:r>
              <a:rPr lang="en-US" sz="1400" b="0" i="0" u="none" strike="noStrike" cap="none" dirty="0">
                <a:solidFill>
                  <a:srgbClr val="FFFFFF"/>
                </a:solidFill>
                <a:latin typeface="Verdana"/>
                <a:ea typeface="Verdana"/>
                <a:cs typeface="Verdana"/>
                <a:sym typeface="Verdana"/>
              </a:rPr>
              <a:t>Mule </a:t>
            </a:r>
            <a:r>
              <a:rPr lang="en-US" sz="1400" b="0" i="0" u="none" strike="noStrike" cap="none" dirty="0" smtClean="0">
                <a:solidFill>
                  <a:srgbClr val="FFFFFF"/>
                </a:solidFill>
                <a:latin typeface="Verdana"/>
                <a:ea typeface="Verdana"/>
                <a:cs typeface="Verdana"/>
                <a:sym typeface="Verdana"/>
              </a:rPr>
              <a:t>server</a:t>
            </a:r>
            <a:endParaRPr lang="en-US" sz="1400" b="0" i="0" u="none" strike="noStrike" cap="none" dirty="0">
              <a:solidFill>
                <a:srgbClr val="FFFFFF"/>
              </a:solidFill>
              <a:latin typeface="Verdana"/>
              <a:ea typeface="Verdana"/>
              <a:cs typeface="Verdana"/>
              <a:sym typeface="Verdana"/>
            </a:endParaRPr>
          </a:p>
          <a:p>
            <a:pPr marL="0" marR="0" lvl="0" indent="0" algn="ctr" rtl="0">
              <a:lnSpc>
                <a:spcPct val="100000"/>
              </a:lnSpc>
              <a:spcBef>
                <a:spcPts val="0"/>
              </a:spcBef>
              <a:spcAft>
                <a:spcPts val="0"/>
              </a:spcAft>
              <a:buClr>
                <a:srgbClr val="FFFFFF"/>
              </a:buClr>
              <a:buSzPct val="25000"/>
              <a:buFont typeface="Verdana"/>
              <a:buNone/>
            </a:pPr>
            <a:r>
              <a:rPr lang="en-US" sz="1400" b="0" i="0" u="none" strike="noStrike" cap="none" dirty="0">
                <a:solidFill>
                  <a:srgbClr val="FFFFFF"/>
                </a:solidFill>
                <a:latin typeface="Verdana"/>
                <a:ea typeface="Verdana"/>
                <a:cs typeface="Verdana"/>
                <a:sym typeface="Verdana"/>
              </a:rPr>
              <a:t>(cluster node)</a:t>
            </a:r>
          </a:p>
        </p:txBody>
      </p:sp>
      <p:sp>
        <p:nvSpPr>
          <p:cNvPr id="1371" name="Shape 1371"/>
          <p:cNvSpPr/>
          <p:nvPr/>
        </p:nvSpPr>
        <p:spPr>
          <a:xfrm>
            <a:off x="6287782" y="3608094"/>
            <a:ext cx="1591500" cy="786900"/>
          </a:xfrm>
          <a:prstGeom prst="rect">
            <a:avLst/>
          </a:prstGeom>
          <a:solidFill>
            <a:schemeClr val="lt2"/>
          </a:solidFill>
          <a:ln w="28575" cap="flat" cmpd="sng">
            <a:solidFill>
              <a:schemeClr val="lt2"/>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FFFFFF"/>
              </a:buClr>
              <a:buSzPct val="25000"/>
              <a:buFont typeface="Verdana"/>
              <a:buNone/>
            </a:pPr>
            <a:r>
              <a:rPr lang="en-US" sz="1400" b="0" i="0" u="none" strike="noStrike" cap="none" dirty="0">
                <a:solidFill>
                  <a:srgbClr val="FFFFFF"/>
                </a:solidFill>
                <a:latin typeface="Verdana"/>
                <a:ea typeface="Verdana"/>
                <a:cs typeface="Verdana"/>
                <a:sym typeface="Verdana"/>
              </a:rPr>
              <a:t>Mule </a:t>
            </a:r>
            <a:r>
              <a:rPr lang="en-US" sz="1400" b="0" i="0" u="none" strike="noStrike" cap="none" dirty="0" smtClean="0">
                <a:solidFill>
                  <a:srgbClr val="FFFFFF"/>
                </a:solidFill>
                <a:latin typeface="Verdana"/>
                <a:ea typeface="Verdana"/>
                <a:cs typeface="Verdana"/>
                <a:sym typeface="Verdana"/>
              </a:rPr>
              <a:t>server</a:t>
            </a:r>
            <a:endParaRPr lang="en-US" sz="1400" b="0" i="0" u="none" strike="noStrike" cap="none" dirty="0">
              <a:solidFill>
                <a:srgbClr val="FFFFFF"/>
              </a:solidFill>
              <a:latin typeface="Verdana"/>
              <a:ea typeface="Verdana"/>
              <a:cs typeface="Verdana"/>
              <a:sym typeface="Verdana"/>
            </a:endParaRPr>
          </a:p>
          <a:p>
            <a:pPr marL="0" marR="0" lvl="0" indent="0" algn="ctr" rtl="0">
              <a:lnSpc>
                <a:spcPct val="100000"/>
              </a:lnSpc>
              <a:spcBef>
                <a:spcPts val="0"/>
              </a:spcBef>
              <a:spcAft>
                <a:spcPts val="0"/>
              </a:spcAft>
              <a:buClr>
                <a:srgbClr val="FFFFFF"/>
              </a:buClr>
              <a:buSzPct val="25000"/>
              <a:buFont typeface="Verdana"/>
              <a:buNone/>
            </a:pPr>
            <a:r>
              <a:rPr lang="en-US" sz="1400" b="0" i="0" u="none" strike="noStrike" cap="none" dirty="0">
                <a:solidFill>
                  <a:srgbClr val="FFFFFF"/>
                </a:solidFill>
                <a:latin typeface="Verdana"/>
                <a:ea typeface="Verdana"/>
                <a:cs typeface="Verdana"/>
                <a:sym typeface="Verdana"/>
              </a:rPr>
              <a:t>(cluster node)</a:t>
            </a:r>
          </a:p>
        </p:txBody>
      </p:sp>
      <p:cxnSp>
        <p:nvCxnSpPr>
          <p:cNvPr id="1372" name="Shape 1372"/>
          <p:cNvCxnSpPr>
            <a:endCxn id="1371" idx="2"/>
          </p:cNvCxnSpPr>
          <p:nvPr/>
        </p:nvCxnSpPr>
        <p:spPr>
          <a:xfrm rot="10800000">
            <a:off x="7083532" y="4394994"/>
            <a:ext cx="0" cy="459600"/>
          </a:xfrm>
          <a:prstGeom prst="straightConnector1">
            <a:avLst/>
          </a:prstGeom>
          <a:noFill/>
          <a:ln w="19050" cap="flat" cmpd="sng">
            <a:solidFill>
              <a:schemeClr val="accent3"/>
            </a:solidFill>
            <a:prstDash val="solid"/>
            <a:miter/>
            <a:headEnd type="triangle" w="lg" len="lg"/>
            <a:tailEnd type="triangle" w="lg" len="lg"/>
          </a:ln>
        </p:spPr>
      </p:cxnSp>
      <p:cxnSp>
        <p:nvCxnSpPr>
          <p:cNvPr id="1373" name="Shape 1373"/>
          <p:cNvCxnSpPr>
            <a:endCxn id="1370" idx="2"/>
          </p:cNvCxnSpPr>
          <p:nvPr/>
        </p:nvCxnSpPr>
        <p:spPr>
          <a:xfrm rot="10800000">
            <a:off x="10772468" y="4394996"/>
            <a:ext cx="0" cy="459600"/>
          </a:xfrm>
          <a:prstGeom prst="straightConnector1">
            <a:avLst/>
          </a:prstGeom>
          <a:noFill/>
          <a:ln w="19050" cap="flat" cmpd="sng">
            <a:solidFill>
              <a:schemeClr val="accent3"/>
            </a:solidFill>
            <a:prstDash val="solid"/>
            <a:miter/>
            <a:headEnd type="triangle" w="lg" len="lg"/>
            <a:tailEnd type="triangle" w="lg" len="lg"/>
          </a:ln>
        </p:spPr>
      </p:cxnSp>
      <p:cxnSp>
        <p:nvCxnSpPr>
          <p:cNvPr id="1374" name="Shape 1374"/>
          <p:cNvCxnSpPr>
            <a:endCxn id="1369" idx="2"/>
          </p:cNvCxnSpPr>
          <p:nvPr/>
        </p:nvCxnSpPr>
        <p:spPr>
          <a:xfrm rot="10800000">
            <a:off x="8925890" y="4394996"/>
            <a:ext cx="2100" cy="459600"/>
          </a:xfrm>
          <a:prstGeom prst="straightConnector1">
            <a:avLst/>
          </a:prstGeom>
          <a:noFill/>
          <a:ln w="19050" cap="flat" cmpd="sng">
            <a:solidFill>
              <a:schemeClr val="accent3"/>
            </a:solidFill>
            <a:prstDash val="solid"/>
            <a:miter/>
            <a:headEnd type="triangle" w="lg" len="lg"/>
            <a:tailEnd type="triangle" w="lg" len="lg"/>
          </a:ln>
        </p:spPr>
      </p:cxnSp>
      <p:sp>
        <p:nvSpPr>
          <p:cNvPr id="1375" name="Shape 1375"/>
          <p:cNvSpPr/>
          <p:nvPr/>
        </p:nvSpPr>
        <p:spPr>
          <a:xfrm>
            <a:off x="6287782" y="4854682"/>
            <a:ext cx="5280300" cy="564000"/>
          </a:xfrm>
          <a:prstGeom prst="roundRect">
            <a:avLst>
              <a:gd name="adj" fmla="val 16667"/>
            </a:avLst>
          </a:prstGeom>
          <a:solidFill>
            <a:schemeClr val="bg2"/>
          </a:solidFill>
          <a:ln w="19050" cap="flat" cmpd="sng">
            <a:solidFill>
              <a:schemeClr val="lt2"/>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FFFFFF"/>
              </a:buClr>
              <a:buSzPct val="25000"/>
              <a:buFont typeface="Verdana"/>
              <a:buNone/>
            </a:pPr>
            <a:r>
              <a:rPr lang="en-US" sz="1600" b="0" i="0" u="none" strike="noStrike" cap="none">
                <a:solidFill>
                  <a:schemeClr val="bg1"/>
                </a:solidFill>
                <a:latin typeface="Verdana"/>
                <a:ea typeface="Verdana"/>
                <a:cs typeface="Verdana"/>
                <a:sym typeface="Verdana"/>
              </a:rPr>
              <a:t>Distributed shared memory</a:t>
            </a:r>
          </a:p>
        </p:txBody>
      </p:sp>
      <p:grpSp>
        <p:nvGrpSpPr>
          <p:cNvPr id="1376" name="Shape 1376"/>
          <p:cNvGrpSpPr/>
          <p:nvPr/>
        </p:nvGrpSpPr>
        <p:grpSpPr>
          <a:xfrm>
            <a:off x="7064717" y="2112347"/>
            <a:ext cx="3689017" cy="1518463"/>
            <a:chOff x="7140917" y="2874347"/>
            <a:chExt cx="3689017" cy="1518463"/>
          </a:xfrm>
        </p:grpSpPr>
        <p:cxnSp>
          <p:nvCxnSpPr>
            <p:cNvPr id="1377" name="Shape 1377"/>
            <p:cNvCxnSpPr/>
            <p:nvPr/>
          </p:nvCxnSpPr>
          <p:spPr>
            <a:xfrm flipH="1">
              <a:off x="7140917" y="3661110"/>
              <a:ext cx="1637100" cy="731700"/>
            </a:xfrm>
            <a:prstGeom prst="straightConnector1">
              <a:avLst/>
            </a:prstGeom>
            <a:noFill/>
            <a:ln w="25400" cap="flat" cmpd="sng">
              <a:solidFill>
                <a:srgbClr val="FFC000"/>
              </a:solidFill>
              <a:prstDash val="solid"/>
              <a:miter/>
              <a:headEnd type="none" w="med" len="med"/>
              <a:tailEnd type="triangle" w="lg" len="lg"/>
            </a:ln>
          </p:spPr>
        </p:cxnSp>
        <p:cxnSp>
          <p:nvCxnSpPr>
            <p:cNvPr id="1378" name="Shape 1378"/>
            <p:cNvCxnSpPr>
              <a:endCxn id="1378" idx="0"/>
            </p:cNvCxnSpPr>
            <p:nvPr/>
          </p:nvCxnSpPr>
          <p:spPr>
            <a:xfrm flipH="1">
              <a:off x="8983392" y="3661378"/>
              <a:ext cx="1800" cy="731400"/>
            </a:xfrm>
            <a:prstGeom prst="straightConnector1">
              <a:avLst/>
            </a:prstGeom>
            <a:noFill/>
            <a:ln w="25400" cap="flat" cmpd="sng">
              <a:solidFill>
                <a:srgbClr val="FFC000"/>
              </a:solidFill>
              <a:prstDash val="solid"/>
              <a:miter/>
              <a:headEnd type="none" w="med" len="med"/>
              <a:tailEnd type="triangle" w="lg" len="lg"/>
            </a:ln>
          </p:spPr>
        </p:cxnSp>
        <p:cxnSp>
          <p:nvCxnSpPr>
            <p:cNvPr id="1379" name="Shape 1379"/>
            <p:cNvCxnSpPr>
              <a:endCxn id="1379" idx="0"/>
            </p:cNvCxnSpPr>
            <p:nvPr/>
          </p:nvCxnSpPr>
          <p:spPr>
            <a:xfrm>
              <a:off x="9304134" y="3661110"/>
              <a:ext cx="1525800" cy="731700"/>
            </a:xfrm>
            <a:prstGeom prst="straightConnector1">
              <a:avLst/>
            </a:prstGeom>
            <a:noFill/>
            <a:ln w="25400" cap="flat" cmpd="sng">
              <a:solidFill>
                <a:srgbClr val="FFC000"/>
              </a:solidFill>
              <a:prstDash val="solid"/>
              <a:miter/>
              <a:headEnd type="none" w="med" len="med"/>
              <a:tailEnd type="triangle" w="lg" len="lg"/>
            </a:ln>
          </p:spPr>
        </p:cxnSp>
        <p:sp>
          <p:nvSpPr>
            <p:cNvPr id="1380" name="Shape 1380"/>
            <p:cNvSpPr/>
            <p:nvPr/>
          </p:nvSpPr>
          <p:spPr>
            <a:xfrm>
              <a:off x="8189496" y="2874347"/>
              <a:ext cx="1591500" cy="786900"/>
            </a:xfrm>
            <a:prstGeom prst="rect">
              <a:avLst/>
            </a:prstGeom>
            <a:solidFill>
              <a:srgbClr val="00607C"/>
            </a:solidFill>
            <a:ln w="28575" cap="flat" cmpd="sng">
              <a:solidFill>
                <a:srgbClr val="00607C"/>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FFFFFF"/>
                </a:buClr>
                <a:buSzPct val="25000"/>
                <a:buFont typeface="Verdana"/>
                <a:buNone/>
              </a:pPr>
              <a:r>
                <a:rPr lang="en-US" sz="1400" b="0" i="0" u="none" strike="noStrike" cap="none" dirty="0">
                  <a:solidFill>
                    <a:srgbClr val="FFFFFF"/>
                  </a:solidFill>
                  <a:latin typeface="Verdana"/>
                  <a:ea typeface="Verdana"/>
                  <a:cs typeface="Verdana"/>
                  <a:sym typeface="Verdana"/>
                </a:rPr>
                <a:t>Third-party</a:t>
              </a:r>
            </a:p>
            <a:p>
              <a:pPr marL="0" marR="0" lvl="0" indent="0" algn="ctr" rtl="0">
                <a:lnSpc>
                  <a:spcPct val="100000"/>
                </a:lnSpc>
                <a:spcBef>
                  <a:spcPts val="0"/>
                </a:spcBef>
                <a:spcAft>
                  <a:spcPts val="0"/>
                </a:spcAft>
                <a:buClr>
                  <a:srgbClr val="FFFFFF"/>
                </a:buClr>
                <a:buSzPct val="25000"/>
                <a:buFont typeface="Verdana"/>
                <a:buNone/>
              </a:pPr>
              <a:r>
                <a:rPr lang="en-US" dirty="0">
                  <a:solidFill>
                    <a:srgbClr val="FFFFFF"/>
                  </a:solidFill>
                  <a:latin typeface="Verdana"/>
                  <a:ea typeface="Verdana"/>
                  <a:cs typeface="Verdana"/>
                  <a:sym typeface="Verdana"/>
                </a:rPr>
                <a:t>l</a:t>
              </a:r>
              <a:r>
                <a:rPr lang="en-US" sz="1400" b="0" i="0" u="none" strike="noStrike" cap="none" dirty="0" smtClean="0">
                  <a:solidFill>
                    <a:srgbClr val="FFFFFF"/>
                  </a:solidFill>
                  <a:latin typeface="Verdana"/>
                  <a:ea typeface="Verdana"/>
                  <a:cs typeface="Verdana"/>
                  <a:sym typeface="Verdana"/>
                </a:rPr>
                <a:t>oad</a:t>
              </a:r>
              <a:endParaRPr lang="en-US" sz="1400" b="0" i="0" u="none" strike="noStrike" cap="none" dirty="0">
                <a:solidFill>
                  <a:srgbClr val="FFFFFF"/>
                </a:solidFill>
                <a:latin typeface="Verdana"/>
                <a:ea typeface="Verdana"/>
                <a:cs typeface="Verdana"/>
                <a:sym typeface="Verdana"/>
              </a:endParaRPr>
            </a:p>
            <a:p>
              <a:pPr marL="0" marR="0" lvl="0" indent="0" algn="ctr" rtl="0">
                <a:lnSpc>
                  <a:spcPct val="100000"/>
                </a:lnSpc>
                <a:spcBef>
                  <a:spcPts val="0"/>
                </a:spcBef>
                <a:spcAft>
                  <a:spcPts val="0"/>
                </a:spcAft>
                <a:buClr>
                  <a:srgbClr val="FFFFFF"/>
                </a:buClr>
                <a:buSzPct val="25000"/>
                <a:buFont typeface="Verdana"/>
                <a:buNone/>
              </a:pPr>
              <a:r>
                <a:rPr lang="en-US" dirty="0">
                  <a:solidFill>
                    <a:srgbClr val="FFFFFF"/>
                  </a:solidFill>
                  <a:latin typeface="Verdana"/>
                  <a:ea typeface="Verdana"/>
                  <a:cs typeface="Verdana"/>
                  <a:sym typeface="Verdana"/>
                </a:rPr>
                <a:t>b</a:t>
              </a:r>
              <a:r>
                <a:rPr lang="en-US" sz="1400" b="0" i="0" u="none" strike="noStrike" cap="none" dirty="0" smtClean="0">
                  <a:solidFill>
                    <a:srgbClr val="FFFFFF"/>
                  </a:solidFill>
                  <a:latin typeface="Verdana"/>
                  <a:ea typeface="Verdana"/>
                  <a:cs typeface="Verdana"/>
                  <a:sym typeface="Verdana"/>
                </a:rPr>
                <a:t>alancer</a:t>
              </a:r>
              <a:endParaRPr lang="en-US" sz="1400" b="0" i="0" u="none" strike="noStrike" cap="none" dirty="0">
                <a:solidFill>
                  <a:srgbClr val="FFFFFF"/>
                </a:solidFill>
                <a:latin typeface="Verdana"/>
                <a:ea typeface="Verdana"/>
                <a:cs typeface="Verdana"/>
                <a:sym typeface="Verdana"/>
              </a:endParaRPr>
            </a:p>
          </p:txBody>
        </p:sp>
      </p:grpSp>
    </p:spTree>
    <p:extLst>
      <p:ext uri="{BB962C8B-B14F-4D97-AF65-F5344CB8AC3E}">
        <p14:creationId xmlns:p14="http://schemas.microsoft.com/office/powerpoint/2010/main" val="1746166870"/>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Clustering vs </a:t>
            </a:r>
            <a:r>
              <a:rPr lang="en-US" dirty="0" smtClean="0"/>
              <a:t>load balancing</a:t>
            </a:r>
            <a:endParaRPr lang="en-US" dirty="0"/>
          </a:p>
        </p:txBody>
      </p:sp>
      <p:sp>
        <p:nvSpPr>
          <p:cNvPr id="3" name="Slide Number Placeholder 2"/>
          <p:cNvSpPr>
            <a:spLocks noGrp="1"/>
          </p:cNvSpPr>
          <p:nvPr>
            <p:ph type="sldNum" sz="quarter" idx="11"/>
          </p:nvPr>
        </p:nvSpPr>
        <p:spPr/>
        <p:txBody>
          <a:bodyPr/>
          <a:lstStyle/>
          <a:p>
            <a:pPr marL="0" marR="0" lvl="0" indent="0" algn="r" rtl="0">
              <a:spcBef>
                <a:spcPts val="0"/>
              </a:spcBef>
              <a:spcAft>
                <a:spcPts val="0"/>
              </a:spcAft>
              <a:buSzPct val="25000"/>
              <a:buNone/>
            </a:pPr>
            <a:fld id="{00000000-1234-1234-1234-123412341234}" type="slidenum">
              <a:rPr lang="en-US" sz="1300" b="0" i="0" u="none" strike="noStrike" cap="none">
                <a:solidFill>
                  <a:srgbClr val="BFBFBF"/>
                </a:solidFill>
                <a:latin typeface="Verdana"/>
                <a:ea typeface="Verdana"/>
                <a:cs typeface="Verdana"/>
                <a:sym typeface="Verdana"/>
              </a:rPr>
              <a:t>32</a:t>
            </a:fld>
            <a:endParaRPr lang="en-US" sz="1300" b="0" i="0" u="none" strike="noStrike" cap="none">
              <a:solidFill>
                <a:srgbClr val="BFBFBF"/>
              </a:solidFill>
              <a:latin typeface="Verdana"/>
              <a:ea typeface="Verdana"/>
              <a:cs typeface="Verdana"/>
              <a:sym typeface="Verdana"/>
            </a:endParaRPr>
          </a:p>
        </p:txBody>
      </p:sp>
      <p:sp>
        <p:nvSpPr>
          <p:cNvPr id="4" name="Text Placeholder 3"/>
          <p:cNvSpPr>
            <a:spLocks noGrp="1"/>
          </p:cNvSpPr>
          <p:nvPr>
            <p:ph type="body" sz="quarter" idx="12"/>
          </p:nvPr>
        </p:nvSpPr>
        <p:spPr>
          <a:xfrm>
            <a:off x="609442" y="1212187"/>
            <a:ext cx="10958513" cy="1307729"/>
          </a:xfrm>
        </p:spPr>
        <p:txBody>
          <a:bodyPr/>
          <a:lstStyle/>
          <a:p>
            <a:r>
              <a:rPr lang="en-US"/>
              <a:t>Both clustering and load balancing in active-active scenarios have pros and cons</a:t>
            </a:r>
          </a:p>
          <a:p>
            <a:pPr lvl="1"/>
            <a:r>
              <a:rPr lang="en-US" dirty="0"/>
              <a:t>Choose best topology based on requirements</a:t>
            </a:r>
          </a:p>
        </p:txBody>
      </p:sp>
      <p:graphicFrame>
        <p:nvGraphicFramePr>
          <p:cNvPr id="5" name="Table 4"/>
          <p:cNvGraphicFramePr>
            <a:graphicFrameLocks noGrp="1"/>
          </p:cNvGraphicFramePr>
          <p:nvPr>
            <p:extLst>
              <p:ext uri="{D42A27DB-BD31-4B8C-83A1-F6EECF244321}">
                <p14:modId xmlns:p14="http://schemas.microsoft.com/office/powerpoint/2010/main" val="755309661"/>
              </p:ext>
            </p:extLst>
          </p:nvPr>
        </p:nvGraphicFramePr>
        <p:xfrm>
          <a:off x="609442" y="2612103"/>
          <a:ext cx="10958670" cy="3347690"/>
        </p:xfrm>
        <a:graphic>
          <a:graphicData uri="http://schemas.openxmlformats.org/drawingml/2006/table">
            <a:tbl>
              <a:tblPr/>
              <a:tblGrid>
                <a:gridCol w="2259882"/>
                <a:gridCol w="4367048"/>
                <a:gridCol w="4331740"/>
              </a:tblGrid>
              <a:tr h="443739">
                <a:tc>
                  <a:txBody>
                    <a:bodyPr/>
                    <a:lstStyle/>
                    <a:p>
                      <a:pPr algn="l" fontAlgn="base"/>
                      <a:r>
                        <a:rPr lang="en-US" sz="2000" b="0" dirty="0">
                          <a:solidFill>
                            <a:schemeClr val="tx1"/>
                          </a:solidFill>
                          <a:effectLst/>
                        </a:rPr>
                        <a:t>Topology</a:t>
                      </a:r>
                    </a:p>
                  </a:txBody>
                  <a:tcPr marR="127000" marT="76200" marB="76200" anchor="ctr">
                    <a:lnL w="28575"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algn="l" fontAlgn="base"/>
                      <a:r>
                        <a:rPr lang="en-US" sz="2000" b="0" i="0" dirty="0">
                          <a:solidFill>
                            <a:srgbClr val="00B050"/>
                          </a:solidFill>
                          <a:effectLst/>
                        </a:rPr>
                        <a:t>Pro</a:t>
                      </a:r>
                      <a:endParaRPr lang="en-US" sz="2000" b="0" i="1" dirty="0">
                        <a:solidFill>
                          <a:srgbClr val="00B050"/>
                        </a:solidFill>
                        <a:effectLst/>
                      </a:endParaRPr>
                    </a:p>
                  </a:txBody>
                  <a:tcPr marR="127000" marT="76200" marB="762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algn="l" fontAlgn="base"/>
                      <a:r>
                        <a:rPr lang="en-US" sz="2000" b="0" dirty="0">
                          <a:solidFill>
                            <a:srgbClr val="C00000"/>
                          </a:solidFill>
                          <a:effectLst/>
                        </a:rPr>
                        <a:t>Con</a:t>
                      </a:r>
                      <a:endParaRPr lang="en-US" sz="2000" b="0" i="1" dirty="0">
                        <a:solidFill>
                          <a:srgbClr val="C00000"/>
                        </a:solidFill>
                        <a:effectLst/>
                      </a:endParaRPr>
                    </a:p>
                  </a:txBody>
                  <a:tcPr marR="127000" marT="76200" marB="762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r>
              <a:tr h="1483887">
                <a:tc>
                  <a:txBody>
                    <a:bodyPr/>
                    <a:lstStyle/>
                    <a:p>
                      <a:pPr algn="l" fontAlgn="base"/>
                      <a:r>
                        <a:rPr lang="en-US" sz="2000" b="0">
                          <a:solidFill>
                            <a:schemeClr val="tx1"/>
                          </a:solidFill>
                          <a:effectLst/>
                        </a:rPr>
                        <a:t>Cluster</a:t>
                      </a:r>
                    </a:p>
                  </a:txBody>
                  <a:tcPr marR="127000" marT="76200" marB="76200">
                    <a:lnL w="28575"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342900" indent="-342900" algn="l" fontAlgn="base">
                        <a:buFont typeface="Arial" charset="0"/>
                        <a:buChar char="•"/>
                      </a:pPr>
                      <a:r>
                        <a:rPr lang="en-US" sz="2000" b="0" dirty="0">
                          <a:solidFill>
                            <a:schemeClr val="tx1"/>
                          </a:solidFill>
                          <a:effectLst/>
                        </a:rPr>
                        <a:t>Shared</a:t>
                      </a:r>
                      <a:r>
                        <a:rPr lang="en-US" sz="2000" b="0" dirty="0" smtClean="0">
                          <a:solidFill>
                            <a:schemeClr val="tx1"/>
                          </a:solidFill>
                          <a:effectLst/>
                        </a:rPr>
                        <a:t>, distributed</a:t>
                      </a:r>
                      <a:r>
                        <a:rPr lang="en-US" sz="2000" b="0" baseline="0" dirty="0" smtClean="0">
                          <a:solidFill>
                            <a:schemeClr val="tx1"/>
                          </a:solidFill>
                          <a:effectLst/>
                        </a:rPr>
                        <a:t> </a:t>
                      </a:r>
                      <a:r>
                        <a:rPr lang="en-US" sz="2000" b="0" baseline="0" dirty="0">
                          <a:solidFill>
                            <a:schemeClr val="tx1"/>
                          </a:solidFill>
                          <a:effectLst/>
                        </a:rPr>
                        <a:t>memory</a:t>
                      </a:r>
                    </a:p>
                    <a:p>
                      <a:pPr marL="342900" indent="-342900" algn="l" fontAlgn="base">
                        <a:buFont typeface="Arial" charset="0"/>
                        <a:buChar char="•"/>
                      </a:pPr>
                      <a:r>
                        <a:rPr lang="en-US" sz="2000" b="0" baseline="0" dirty="0">
                          <a:solidFill>
                            <a:schemeClr val="tx1"/>
                          </a:solidFill>
                          <a:effectLst/>
                        </a:rPr>
                        <a:t>Ideal for HA scenarios</a:t>
                      </a:r>
                    </a:p>
                    <a:p>
                      <a:pPr marL="342900" indent="-342900" algn="l" fontAlgn="base">
                        <a:buFont typeface="Arial" charset="0"/>
                        <a:buChar char="•"/>
                      </a:pPr>
                      <a:r>
                        <a:rPr lang="en-US" sz="2000" b="0" baseline="0" dirty="0">
                          <a:solidFill>
                            <a:schemeClr val="tx1"/>
                          </a:solidFill>
                          <a:effectLst/>
                        </a:rPr>
                        <a:t>Built-in load balancing</a:t>
                      </a:r>
                    </a:p>
                    <a:p>
                      <a:pPr marL="342900" indent="-342900" algn="l" fontAlgn="base">
                        <a:buFont typeface="Arial" charset="0"/>
                        <a:buChar char="•"/>
                      </a:pPr>
                      <a:r>
                        <a:rPr lang="en-US" sz="2000" b="0" baseline="0" dirty="0">
                          <a:solidFill>
                            <a:schemeClr val="tx1"/>
                          </a:solidFill>
                          <a:effectLst/>
                        </a:rPr>
                        <a:t>Built into Mule </a:t>
                      </a:r>
                      <a:r>
                        <a:rPr lang="en-US" sz="2000" b="0" baseline="0" dirty="0" smtClean="0">
                          <a:solidFill>
                            <a:schemeClr val="tx1"/>
                          </a:solidFill>
                          <a:effectLst/>
                        </a:rPr>
                        <a:t>runtime</a:t>
                      </a:r>
                      <a:endParaRPr lang="en-US" sz="2000" b="0" dirty="0">
                        <a:solidFill>
                          <a:schemeClr val="tx1"/>
                        </a:solidFill>
                        <a:effectLst/>
                      </a:endParaRPr>
                    </a:p>
                  </a:txBody>
                  <a:tcPr marR="127000" marT="76200" marB="7620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marL="342900" marR="0" indent="-342900" algn="l" defTabSz="609493" rtl="0" eaLnBrk="1" fontAlgn="base" latinLnBrk="0" hangingPunct="1">
                        <a:lnSpc>
                          <a:spcPct val="100000"/>
                        </a:lnSpc>
                        <a:spcBef>
                          <a:spcPts val="0"/>
                        </a:spcBef>
                        <a:spcAft>
                          <a:spcPts val="0"/>
                        </a:spcAft>
                        <a:buClrTx/>
                        <a:buSzTx/>
                        <a:buFont typeface="Arial" charset="0"/>
                        <a:buChar char="•"/>
                        <a:tabLst/>
                        <a:defRPr/>
                      </a:pPr>
                      <a:r>
                        <a:rPr lang="en-US" sz="2000" b="0" dirty="0">
                          <a:solidFill>
                            <a:schemeClr val="tx1"/>
                          </a:solidFill>
                          <a:effectLst/>
                        </a:rPr>
                        <a:t>Requires third-party</a:t>
                      </a:r>
                      <a:r>
                        <a:rPr lang="en-US" sz="2000" b="0" baseline="0" dirty="0">
                          <a:solidFill>
                            <a:schemeClr val="tx1"/>
                          </a:solidFill>
                          <a:effectLst/>
                        </a:rPr>
                        <a:t> product</a:t>
                      </a:r>
                    </a:p>
                    <a:p>
                      <a:pPr marL="342900" marR="0" indent="-342900" algn="l" defTabSz="609493" rtl="0" eaLnBrk="1" fontAlgn="base" latinLnBrk="0" hangingPunct="1">
                        <a:lnSpc>
                          <a:spcPct val="100000"/>
                        </a:lnSpc>
                        <a:spcBef>
                          <a:spcPts val="0"/>
                        </a:spcBef>
                        <a:spcAft>
                          <a:spcPts val="0"/>
                        </a:spcAft>
                        <a:buClrTx/>
                        <a:buSzTx/>
                        <a:buFont typeface="Arial" charset="0"/>
                        <a:buChar char="•"/>
                        <a:tabLst/>
                        <a:defRPr/>
                      </a:pPr>
                      <a:r>
                        <a:rPr lang="en-US" sz="2000" b="0" baseline="0" dirty="0">
                          <a:solidFill>
                            <a:schemeClr val="tx1"/>
                          </a:solidFill>
                          <a:effectLst/>
                        </a:rPr>
                        <a:t>Performance overhead due to </a:t>
                      </a:r>
                      <a:r>
                        <a:rPr lang="en-US" sz="2000" b="0" baseline="0" dirty="0" smtClean="0">
                          <a:solidFill>
                            <a:schemeClr val="tx1"/>
                          </a:solidFill>
                          <a:effectLst/>
                        </a:rPr>
                        <a:t>latency and data replication</a:t>
                      </a:r>
                      <a:endParaRPr lang="en-US" sz="2000" b="0" dirty="0">
                        <a:solidFill>
                          <a:schemeClr val="tx1"/>
                        </a:solidFill>
                        <a:effectLst/>
                      </a:endParaRPr>
                    </a:p>
                    <a:p>
                      <a:pPr marL="342900" indent="-342900" algn="l" fontAlgn="base">
                        <a:buFont typeface="Arial" charset="0"/>
                        <a:buChar char="•"/>
                      </a:pPr>
                      <a:r>
                        <a:rPr lang="en-US" sz="2000" b="0" dirty="0" smtClean="0">
                          <a:solidFill>
                            <a:schemeClr val="tx1"/>
                          </a:solidFill>
                          <a:effectLst/>
                        </a:rPr>
                        <a:t>Not</a:t>
                      </a:r>
                      <a:r>
                        <a:rPr lang="en-US" sz="2000" b="0" baseline="0" dirty="0" smtClean="0">
                          <a:solidFill>
                            <a:schemeClr val="tx1"/>
                          </a:solidFill>
                          <a:effectLst/>
                        </a:rPr>
                        <a:t> supported by </a:t>
                      </a:r>
                      <a:r>
                        <a:rPr lang="en-US" sz="2000" b="0" baseline="0" dirty="0" err="1" smtClean="0">
                          <a:solidFill>
                            <a:schemeClr val="tx1"/>
                          </a:solidFill>
                          <a:effectLst/>
                        </a:rPr>
                        <a:t>CloudHub</a:t>
                      </a:r>
                      <a:endParaRPr lang="en-US" sz="2000" b="0" dirty="0">
                        <a:solidFill>
                          <a:schemeClr val="tx1"/>
                        </a:solidFill>
                        <a:effectLst/>
                      </a:endParaRPr>
                    </a:p>
                  </a:txBody>
                  <a:tcPr marR="127000" marT="76200" marB="7620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r>
              <a:tr h="1214090">
                <a:tc>
                  <a:txBody>
                    <a:bodyPr/>
                    <a:lstStyle/>
                    <a:p>
                      <a:pPr algn="l" fontAlgn="base"/>
                      <a:r>
                        <a:rPr lang="en-US" sz="2000" b="0">
                          <a:solidFill>
                            <a:schemeClr val="tx1"/>
                          </a:solidFill>
                          <a:effectLst/>
                        </a:rPr>
                        <a:t>Load balancing</a:t>
                      </a:r>
                    </a:p>
                  </a:txBody>
                  <a:tcPr marR="127000" marT="76200" marB="76200">
                    <a:lnL w="28575"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noFill/>
                  </a:tcPr>
                </a:tc>
                <a:tc>
                  <a:txBody>
                    <a:bodyPr/>
                    <a:lstStyle/>
                    <a:p>
                      <a:pPr marL="342900" indent="-342900" algn="l" fontAlgn="base">
                        <a:buFont typeface="Arial" charset="0"/>
                        <a:buChar char="•"/>
                      </a:pPr>
                      <a:r>
                        <a:rPr lang="en-US" sz="2000" b="0" dirty="0">
                          <a:solidFill>
                            <a:schemeClr val="tx1"/>
                          </a:solidFill>
                          <a:effectLst/>
                        </a:rPr>
                        <a:t>Easy to set up</a:t>
                      </a:r>
                    </a:p>
                    <a:p>
                      <a:pPr marL="342900" indent="-342900" algn="l" fontAlgn="base">
                        <a:buFont typeface="Arial" charset="0"/>
                        <a:buChar char="•"/>
                      </a:pPr>
                      <a:r>
                        <a:rPr lang="en-US" sz="2000" b="0" dirty="0">
                          <a:solidFill>
                            <a:schemeClr val="tx1"/>
                          </a:solidFill>
                          <a:effectLst/>
                        </a:rPr>
                        <a:t>No performance overhead due to latency</a:t>
                      </a:r>
                    </a:p>
                  </a:txBody>
                  <a:tcPr marR="127000" marT="76200" marB="7620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noFill/>
                  </a:tcPr>
                </a:tc>
                <a:tc>
                  <a:txBody>
                    <a:bodyPr/>
                    <a:lstStyle/>
                    <a:p>
                      <a:pPr marL="342900" indent="-342900" algn="l" fontAlgn="base">
                        <a:buFont typeface="Arial" charset="0"/>
                        <a:buChar char="•"/>
                      </a:pPr>
                      <a:r>
                        <a:rPr lang="en-US" sz="2000" b="0" dirty="0">
                          <a:solidFill>
                            <a:schemeClr val="tx1"/>
                          </a:solidFill>
                          <a:effectLst/>
                        </a:rPr>
                        <a:t>Requires third-party</a:t>
                      </a:r>
                      <a:r>
                        <a:rPr lang="en-US" sz="2000" b="0" baseline="0" dirty="0">
                          <a:solidFill>
                            <a:schemeClr val="tx1"/>
                          </a:solidFill>
                          <a:effectLst/>
                        </a:rPr>
                        <a:t> product</a:t>
                      </a:r>
                    </a:p>
                    <a:p>
                      <a:pPr marL="342900" indent="-342900" algn="l" fontAlgn="base">
                        <a:buFont typeface="Arial" charset="0"/>
                        <a:buChar char="•"/>
                      </a:pPr>
                      <a:r>
                        <a:rPr lang="en-US" sz="2000" b="0" baseline="0" dirty="0">
                          <a:solidFill>
                            <a:schemeClr val="tx1"/>
                          </a:solidFill>
                          <a:effectLst/>
                        </a:rPr>
                        <a:t>No data </a:t>
                      </a:r>
                      <a:r>
                        <a:rPr lang="en-US" sz="2000" b="0" baseline="0" dirty="0" smtClean="0">
                          <a:solidFill>
                            <a:schemeClr val="tx1"/>
                          </a:solidFill>
                          <a:effectLst/>
                        </a:rPr>
                        <a:t>synchronization</a:t>
                      </a:r>
                    </a:p>
                    <a:p>
                      <a:pPr marL="342900" indent="-342900" algn="l" fontAlgn="base">
                        <a:buFont typeface="Arial" charset="0"/>
                        <a:buChar char="•"/>
                      </a:pPr>
                      <a:r>
                        <a:rPr lang="en-US" sz="2000" b="0" baseline="0" dirty="0" smtClean="0">
                          <a:solidFill>
                            <a:schemeClr val="tx1"/>
                          </a:solidFill>
                          <a:effectLst/>
                        </a:rPr>
                        <a:t>No </a:t>
                      </a:r>
                      <a:r>
                        <a:rPr lang="en-US" sz="2000" b="0" baseline="0" dirty="0" err="1" smtClean="0">
                          <a:solidFill>
                            <a:schemeClr val="tx1"/>
                          </a:solidFill>
                          <a:effectLst/>
                        </a:rPr>
                        <a:t>idempotency</a:t>
                      </a:r>
                      <a:endParaRPr lang="en-US" sz="2000" b="0" dirty="0">
                        <a:solidFill>
                          <a:schemeClr val="tx1"/>
                        </a:solidFill>
                        <a:effectLst/>
                      </a:endParaRPr>
                    </a:p>
                  </a:txBody>
                  <a:tcPr marR="127000" marT="76200" marB="7620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1736617861"/>
      </p:ext>
    </p:extLst>
  </p:cSld>
  <p:clrMapOvr>
    <a:masterClrMapping/>
  </p:clrMapOvr>
  <mc:AlternateContent xmlns:mc="http://schemas.openxmlformats.org/markup-compatibility/2006" xmlns:p14="http://schemas.microsoft.com/office/powerpoint/2010/main">
    <mc:Choice Requires="p14">
      <p:transition p14:dur="10" advClick="0">
        <p:fade/>
      </p:transition>
    </mc:Choice>
    <mc:Fallback xmlns="">
      <p:transition advClick="0">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962"/>
        <p:cNvGrpSpPr/>
        <p:nvPr/>
      </p:nvGrpSpPr>
      <p:grpSpPr>
        <a:xfrm>
          <a:off x="0" y="0"/>
          <a:ext cx="0" cy="0"/>
          <a:chOff x="0" y="0"/>
          <a:chExt cx="0" cy="0"/>
        </a:xfrm>
      </p:grpSpPr>
      <p:sp>
        <p:nvSpPr>
          <p:cNvPr id="1963" name="Shape 1963"/>
          <p:cNvSpPr txBox="1">
            <a:spLocks noGrp="1"/>
          </p:cNvSpPr>
          <p:nvPr>
            <p:ph type="title"/>
          </p:nvPr>
        </p:nvSpPr>
        <p:spPr>
          <a:xfrm>
            <a:off x="609441" y="2605918"/>
            <a:ext cx="10959300" cy="3208199"/>
          </a:xfrm>
          <a:prstGeom prst="rect">
            <a:avLst/>
          </a:prstGeom>
        </p:spPr>
        <p:txBody>
          <a:bodyPr lIns="91425" tIns="91425" rIns="91425" bIns="91425" anchor="t" anchorCtr="0">
            <a:noAutofit/>
          </a:bodyPr>
          <a:lstStyle/>
          <a:p>
            <a:pPr lvl="0" rtl="0">
              <a:spcBef>
                <a:spcPts val="0"/>
              </a:spcBef>
              <a:buNone/>
            </a:pPr>
            <a:r>
              <a:rPr lang="en-US" smtClean="0"/>
              <a:t>Intermezzo: </a:t>
            </a:r>
          </a:p>
          <a:p>
            <a:pPr lvl="0" rtl="0">
              <a:spcBef>
                <a:spcPts val="0"/>
              </a:spcBef>
              <a:buNone/>
            </a:pPr>
            <a:r>
              <a:rPr lang="en-US" smtClean="0"/>
              <a:t>Mule processing strategies</a:t>
            </a:r>
            <a:endParaRPr lang="en-US"/>
          </a:p>
        </p:txBody>
      </p:sp>
    </p:spTree>
    <p:extLst>
      <p:ext uri="{BB962C8B-B14F-4D97-AF65-F5344CB8AC3E}">
        <p14:creationId xmlns:p14="http://schemas.microsoft.com/office/powerpoint/2010/main" val="886143450"/>
      </p:ext>
    </p:extLst>
  </p:cSld>
  <p:clrMapOvr>
    <a:masterClrMapping/>
  </p:clrMapOvr>
  <mc:AlternateContent xmlns:mc="http://schemas.openxmlformats.org/markup-compatibility/2006" xmlns:p14="http://schemas.microsoft.com/office/powerpoint/2010/main">
    <mc:Choice Requires="p14">
      <p:transition p14:dur="10" advClick="0">
        <p:fade/>
      </p:transition>
    </mc:Choice>
    <mc:Fallback xmlns="">
      <p:transition advClick="0">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968"/>
        <p:cNvGrpSpPr/>
        <p:nvPr/>
      </p:nvGrpSpPr>
      <p:grpSpPr>
        <a:xfrm>
          <a:off x="0" y="0"/>
          <a:ext cx="0" cy="0"/>
          <a:chOff x="0" y="0"/>
          <a:chExt cx="0" cy="0"/>
        </a:xfrm>
      </p:grpSpPr>
      <p:sp>
        <p:nvSpPr>
          <p:cNvPr id="1969" name="Shape 1969"/>
          <p:cNvSpPr txBox="1">
            <a:spLocks noGrp="1"/>
          </p:cNvSpPr>
          <p:nvPr>
            <p:ph type="title"/>
          </p:nvPr>
        </p:nvSpPr>
        <p:spPr/>
        <p:txBody>
          <a:bodyPr/>
          <a:lstStyle/>
          <a:p>
            <a:pPr lvl="0"/>
            <a:r>
              <a:rPr lang="en-US" smtClean="0"/>
              <a:t>Staged Event Driven Architecture (SEDA)</a:t>
            </a:r>
            <a:endParaRPr lang="en-US"/>
          </a:p>
        </p:txBody>
      </p:sp>
      <p:sp>
        <p:nvSpPr>
          <p:cNvPr id="1970" name="Shape 1970"/>
          <p:cNvSpPr txBox="1">
            <a:spLocks noGrp="1"/>
          </p:cNvSpPr>
          <p:nvPr>
            <p:ph type="sldNum" sz="quarter" idx="11"/>
          </p:nvPr>
        </p:nvSpPr>
        <p:spPr/>
        <p:txBody>
          <a:bodyPr/>
          <a:lstStyle/>
          <a:p>
            <a:pPr lvl="0"/>
            <a:fld id="{00000000-1234-1234-1234-123412341234}" type="slidenum">
              <a:rPr lang="en-US" smtClean="0"/>
              <a:pPr lvl="0"/>
              <a:t>34</a:t>
            </a:fld>
            <a:endParaRPr lang="en-US"/>
          </a:p>
        </p:txBody>
      </p:sp>
      <p:sp>
        <p:nvSpPr>
          <p:cNvPr id="1971" name="Shape 1971"/>
          <p:cNvSpPr txBox="1">
            <a:spLocks noGrp="1"/>
          </p:cNvSpPr>
          <p:nvPr>
            <p:ph type="body" sz="quarter" idx="12"/>
          </p:nvPr>
        </p:nvSpPr>
        <p:spPr/>
        <p:txBody>
          <a:bodyPr/>
          <a:lstStyle/>
          <a:p>
            <a:pPr lvl="0"/>
            <a:r>
              <a:rPr lang="en-US" smtClean="0"/>
              <a:t>Architecture on which the Mule runtime is built</a:t>
            </a:r>
          </a:p>
          <a:p>
            <a:pPr lvl="1"/>
            <a:r>
              <a:rPr lang="en-US" smtClean="0"/>
              <a:t>Event-driven concurrency</a:t>
            </a:r>
          </a:p>
          <a:p>
            <a:pPr lvl="1"/>
            <a:r>
              <a:rPr lang="en-US" smtClean="0"/>
              <a:t>Dynamic thread pooling</a:t>
            </a:r>
          </a:p>
          <a:p>
            <a:pPr lvl="0"/>
            <a:r>
              <a:rPr lang="en-US" smtClean="0"/>
              <a:t>Decomposes event-driven applications into a set of stages connected by queues</a:t>
            </a:r>
          </a:p>
          <a:p>
            <a:pPr lvl="1"/>
            <a:r>
              <a:rPr lang="en-US" smtClean="0"/>
              <a:t>Decouples receiving, processing, and dispatching phases</a:t>
            </a:r>
          </a:p>
          <a:p>
            <a:pPr lvl="0"/>
            <a:r>
              <a:rPr lang="en-US" smtClean="0"/>
              <a:t>Supports higher levels of parallelism in specific stages of processing</a:t>
            </a:r>
          </a:p>
          <a:p>
            <a:pPr lvl="0"/>
            <a:r>
              <a:rPr lang="en-US" smtClean="0"/>
              <a:t>Allows for more specific tuning of areas within a flow's architecture</a:t>
            </a:r>
            <a:endParaRPr lang="en-US" dirty="0"/>
          </a:p>
        </p:txBody>
      </p:sp>
    </p:spTree>
    <p:extLst>
      <p:ext uri="{BB962C8B-B14F-4D97-AF65-F5344CB8AC3E}">
        <p14:creationId xmlns:p14="http://schemas.microsoft.com/office/powerpoint/2010/main" val="838709247"/>
      </p:ext>
    </p:extLst>
  </p:cSld>
  <p:clrMapOvr>
    <a:masterClrMapping/>
  </p:clrMapOvr>
  <mc:AlternateContent xmlns:mc="http://schemas.openxmlformats.org/markup-compatibility/2006" xmlns:p14="http://schemas.microsoft.com/office/powerpoint/2010/main">
    <mc:Choice Requires="p14">
      <p:transition p14:dur="10" advClick="0">
        <p:fade/>
      </p:transition>
    </mc:Choice>
    <mc:Fallback xmlns="">
      <p:transition advClick="0">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975"/>
        <p:cNvGrpSpPr/>
        <p:nvPr/>
      </p:nvGrpSpPr>
      <p:grpSpPr>
        <a:xfrm>
          <a:off x="0" y="0"/>
          <a:ext cx="0" cy="0"/>
          <a:chOff x="0" y="0"/>
          <a:chExt cx="0" cy="0"/>
        </a:xfrm>
      </p:grpSpPr>
      <p:sp>
        <p:nvSpPr>
          <p:cNvPr id="1976" name="Shape 1976"/>
          <p:cNvSpPr/>
          <p:nvPr/>
        </p:nvSpPr>
        <p:spPr>
          <a:xfrm>
            <a:off x="2596151" y="4567803"/>
            <a:ext cx="1750199" cy="1302900"/>
          </a:xfrm>
          <a:prstGeom prst="roundRect">
            <a:avLst>
              <a:gd name="adj" fmla="val 16667"/>
            </a:avLst>
          </a:prstGeom>
          <a:noFill/>
          <a:ln w="28575" cap="flat" cmpd="sng">
            <a:solidFill>
              <a:schemeClr val="lt2"/>
            </a:solidFill>
            <a:prstDash val="solid"/>
            <a:round/>
            <a:headEnd type="none" w="med" len="med"/>
            <a:tailEnd type="none" w="med" len="med"/>
          </a:ln>
        </p:spPr>
        <p:txBody>
          <a:bodyPr lIns="91425" tIns="45700" rIns="91425" bIns="45700" anchor="b" anchorCtr="0">
            <a:noAutofit/>
          </a:bodyPr>
          <a:lstStyle/>
          <a:p>
            <a:pPr marL="0" marR="0" lvl="0" indent="0" algn="ctr" rtl="0">
              <a:lnSpc>
                <a:spcPct val="100000"/>
              </a:lnSpc>
              <a:spcBef>
                <a:spcPts val="0"/>
              </a:spcBef>
              <a:spcAft>
                <a:spcPts val="0"/>
              </a:spcAft>
              <a:buClr>
                <a:srgbClr val="FFFFFF"/>
              </a:buClr>
              <a:buSzPct val="25000"/>
              <a:buFont typeface="Verdana"/>
              <a:buNone/>
            </a:pPr>
            <a:r>
              <a:rPr lang="en-US" sz="1600" b="0" i="0" u="none" strike="noStrike" cap="none">
                <a:solidFill>
                  <a:schemeClr val="bg2"/>
                </a:solidFill>
                <a:latin typeface="Verdana"/>
                <a:ea typeface="Verdana"/>
                <a:cs typeface="Verdana"/>
                <a:sym typeface="Verdana"/>
              </a:rPr>
              <a:t>Receiving</a:t>
            </a:r>
          </a:p>
        </p:txBody>
      </p:sp>
      <p:sp>
        <p:nvSpPr>
          <p:cNvPr id="1977" name="Shape 1977"/>
          <p:cNvSpPr txBox="1">
            <a:spLocks noGrp="1"/>
          </p:cNvSpPr>
          <p:nvPr>
            <p:ph type="title"/>
          </p:nvPr>
        </p:nvSpPr>
        <p:spPr/>
        <p:txBody>
          <a:bodyPr/>
          <a:lstStyle/>
          <a:p>
            <a:pPr lvl="0"/>
            <a:r>
              <a:rPr lang="en-US" smtClean="0">
                <a:sym typeface="Verdana"/>
              </a:rPr>
              <a:t>SEDA and thread pools</a:t>
            </a:r>
            <a:endParaRPr lang="en-US">
              <a:sym typeface="Verdana"/>
            </a:endParaRPr>
          </a:p>
        </p:txBody>
      </p:sp>
      <p:sp>
        <p:nvSpPr>
          <p:cNvPr id="1978" name="Shape 1978"/>
          <p:cNvSpPr txBox="1">
            <a:spLocks noGrp="1"/>
          </p:cNvSpPr>
          <p:nvPr>
            <p:ph type="sldNum" sz="quarter" idx="11"/>
          </p:nvPr>
        </p:nvSpPr>
        <p:spPr/>
        <p:txBody>
          <a:bodyPr/>
          <a:lstStyle/>
          <a:p>
            <a:pPr lvl="0"/>
            <a:fld id="{00000000-1234-1234-1234-123412341234}" type="slidenum">
              <a:rPr lang="en-US" smtClean="0">
                <a:sym typeface="Verdana"/>
              </a:rPr>
              <a:pPr lvl="0"/>
              <a:t>35</a:t>
            </a:fld>
            <a:endParaRPr lang="en-US">
              <a:sym typeface="Verdana"/>
            </a:endParaRPr>
          </a:p>
        </p:txBody>
      </p:sp>
      <p:sp>
        <p:nvSpPr>
          <p:cNvPr id="1979" name="Shape 1979"/>
          <p:cNvSpPr txBox="1">
            <a:spLocks noGrp="1"/>
          </p:cNvSpPr>
          <p:nvPr>
            <p:ph type="body" sz="quarter" idx="12"/>
          </p:nvPr>
        </p:nvSpPr>
        <p:spPr/>
        <p:txBody>
          <a:bodyPr/>
          <a:lstStyle/>
          <a:p>
            <a:pPr lvl="0"/>
            <a:r>
              <a:rPr lang="en-US" smtClean="0">
                <a:sym typeface="Verdana"/>
              </a:rPr>
              <a:t>Mule flows contain 3 thread pools</a:t>
            </a:r>
          </a:p>
          <a:p>
            <a:pPr lvl="1"/>
            <a:r>
              <a:rPr lang="en-US" smtClean="0">
                <a:sym typeface="Verdana"/>
              </a:rPr>
              <a:t>Receiving pool</a:t>
            </a:r>
          </a:p>
          <a:p>
            <a:pPr lvl="2"/>
            <a:r>
              <a:rPr lang="en-US" smtClean="0">
                <a:sym typeface="Verdana"/>
              </a:rPr>
              <a:t>Contains message source’s threads</a:t>
            </a:r>
          </a:p>
          <a:p>
            <a:pPr lvl="1"/>
            <a:r>
              <a:rPr lang="en-US" smtClean="0">
                <a:sym typeface="Verdana"/>
              </a:rPr>
              <a:t>Processing pool</a:t>
            </a:r>
          </a:p>
          <a:p>
            <a:pPr lvl="2"/>
            <a:r>
              <a:rPr lang="en-US" smtClean="0">
                <a:sym typeface="Verdana"/>
              </a:rPr>
              <a:t>Contains message processor’s threads</a:t>
            </a:r>
          </a:p>
          <a:p>
            <a:pPr lvl="1"/>
            <a:r>
              <a:rPr lang="en-US" smtClean="0">
                <a:sym typeface="Verdana"/>
              </a:rPr>
              <a:t>Dispatching pool</a:t>
            </a:r>
          </a:p>
          <a:p>
            <a:pPr lvl="2"/>
            <a:r>
              <a:rPr lang="en-US" smtClean="0">
                <a:sym typeface="Verdana"/>
              </a:rPr>
              <a:t>Contains outbound endpoint’s threads</a:t>
            </a:r>
            <a:endParaRPr lang="en-US">
              <a:sym typeface="Verdana"/>
            </a:endParaRPr>
          </a:p>
        </p:txBody>
      </p:sp>
      <p:cxnSp>
        <p:nvCxnSpPr>
          <p:cNvPr id="1980" name="Shape 1980"/>
          <p:cNvCxnSpPr/>
          <p:nvPr/>
        </p:nvCxnSpPr>
        <p:spPr>
          <a:xfrm rot="10800000">
            <a:off x="7436865" y="5219207"/>
            <a:ext cx="258000" cy="300"/>
          </a:xfrm>
          <a:prstGeom prst="straightConnector1">
            <a:avLst/>
          </a:prstGeom>
          <a:noFill/>
          <a:ln w="38100" cap="flat" cmpd="sng">
            <a:solidFill>
              <a:schemeClr val="accent3"/>
            </a:solidFill>
            <a:prstDash val="solid"/>
            <a:miter/>
            <a:headEnd type="triangle" w="med" len="med"/>
            <a:tailEnd type="none" w="med" len="med"/>
          </a:ln>
        </p:spPr>
      </p:cxnSp>
      <p:cxnSp>
        <p:nvCxnSpPr>
          <p:cNvPr id="1981" name="Shape 1981"/>
          <p:cNvCxnSpPr/>
          <p:nvPr/>
        </p:nvCxnSpPr>
        <p:spPr>
          <a:xfrm rot="10800000">
            <a:off x="4352548" y="5219046"/>
            <a:ext cx="233400" cy="300"/>
          </a:xfrm>
          <a:prstGeom prst="straightConnector1">
            <a:avLst/>
          </a:prstGeom>
          <a:noFill/>
          <a:ln w="38100" cap="flat" cmpd="sng">
            <a:solidFill>
              <a:schemeClr val="accent3"/>
            </a:solidFill>
            <a:prstDash val="solid"/>
            <a:miter/>
            <a:headEnd type="triangle" w="med" len="med"/>
            <a:tailEnd type="none" w="med" len="med"/>
          </a:ln>
        </p:spPr>
      </p:cxnSp>
      <p:grpSp>
        <p:nvGrpSpPr>
          <p:cNvPr id="1982" name="Shape 1982"/>
          <p:cNvGrpSpPr/>
          <p:nvPr/>
        </p:nvGrpSpPr>
        <p:grpSpPr>
          <a:xfrm>
            <a:off x="3112344" y="4714329"/>
            <a:ext cx="717900" cy="717900"/>
            <a:chOff x="7231625" y="1189700"/>
            <a:chExt cx="717900" cy="717899"/>
          </a:xfrm>
        </p:grpSpPr>
        <p:sp>
          <p:nvSpPr>
            <p:cNvPr id="1983" name="Shape 1983"/>
            <p:cNvSpPr/>
            <p:nvPr/>
          </p:nvSpPr>
          <p:spPr>
            <a:xfrm>
              <a:off x="7413522" y="1297857"/>
              <a:ext cx="98400" cy="501300"/>
            </a:xfrm>
            <a:custGeom>
              <a:avLst/>
              <a:gdLst/>
              <a:ahLst/>
              <a:cxnLst/>
              <a:rect l="0" t="0" r="0" b="0"/>
              <a:pathLst>
                <a:path w="120000" h="120000" extrusionOk="0">
                  <a:moveTo>
                    <a:pt x="0" y="0"/>
                  </a:moveTo>
                  <a:cubicBezTo>
                    <a:pt x="47346" y="12117"/>
                    <a:pt x="94693" y="24235"/>
                    <a:pt x="100408" y="38117"/>
                  </a:cubicBezTo>
                  <a:cubicBezTo>
                    <a:pt x="106122" y="52000"/>
                    <a:pt x="31020" y="69647"/>
                    <a:pt x="34285" y="83294"/>
                  </a:cubicBezTo>
                  <a:cubicBezTo>
                    <a:pt x="37550" y="96941"/>
                    <a:pt x="120000" y="119999"/>
                    <a:pt x="120000" y="119999"/>
                  </a:cubicBezTo>
                  <a:lnTo>
                    <a:pt x="120000" y="119999"/>
                  </a:lnTo>
                </a:path>
              </a:pathLst>
            </a:custGeom>
            <a:noFill/>
            <a:ln w="28575" cap="flat" cmpd="sng">
              <a:solidFill>
                <a:schemeClr val="lt2"/>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600" b="0" i="0" u="none" strike="noStrike" cap="none">
                <a:solidFill>
                  <a:schemeClr val="lt1"/>
                </a:solidFill>
                <a:latin typeface="Arial"/>
                <a:ea typeface="Arial"/>
                <a:cs typeface="Arial"/>
                <a:sym typeface="Arial"/>
              </a:endParaRPr>
            </a:p>
          </p:txBody>
        </p:sp>
        <p:sp>
          <p:nvSpPr>
            <p:cNvPr id="1984" name="Shape 1984"/>
            <p:cNvSpPr/>
            <p:nvPr/>
          </p:nvSpPr>
          <p:spPr>
            <a:xfrm>
              <a:off x="7541340" y="1297857"/>
              <a:ext cx="98400" cy="501300"/>
            </a:xfrm>
            <a:custGeom>
              <a:avLst/>
              <a:gdLst/>
              <a:ahLst/>
              <a:cxnLst/>
              <a:rect l="0" t="0" r="0" b="0"/>
              <a:pathLst>
                <a:path w="120000" h="120000" extrusionOk="0">
                  <a:moveTo>
                    <a:pt x="0" y="0"/>
                  </a:moveTo>
                  <a:cubicBezTo>
                    <a:pt x="47346" y="12117"/>
                    <a:pt x="94693" y="24235"/>
                    <a:pt x="100408" y="38117"/>
                  </a:cubicBezTo>
                  <a:cubicBezTo>
                    <a:pt x="106122" y="52000"/>
                    <a:pt x="31020" y="69647"/>
                    <a:pt x="34285" y="83294"/>
                  </a:cubicBezTo>
                  <a:cubicBezTo>
                    <a:pt x="37550" y="96941"/>
                    <a:pt x="120000" y="119999"/>
                    <a:pt x="120000" y="119999"/>
                  </a:cubicBezTo>
                  <a:lnTo>
                    <a:pt x="120000" y="119999"/>
                  </a:lnTo>
                </a:path>
              </a:pathLst>
            </a:custGeom>
            <a:noFill/>
            <a:ln w="28575" cap="flat" cmpd="sng">
              <a:solidFill>
                <a:schemeClr val="lt2"/>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600" b="0" i="0" u="none" strike="noStrike" cap="none">
                <a:solidFill>
                  <a:schemeClr val="lt1"/>
                </a:solidFill>
                <a:latin typeface="Arial"/>
                <a:ea typeface="Arial"/>
                <a:cs typeface="Arial"/>
                <a:sym typeface="Arial"/>
              </a:endParaRPr>
            </a:p>
          </p:txBody>
        </p:sp>
        <p:sp>
          <p:nvSpPr>
            <p:cNvPr id="1985" name="Shape 1985"/>
            <p:cNvSpPr/>
            <p:nvPr/>
          </p:nvSpPr>
          <p:spPr>
            <a:xfrm>
              <a:off x="7669159" y="1297857"/>
              <a:ext cx="98400" cy="501300"/>
            </a:xfrm>
            <a:custGeom>
              <a:avLst/>
              <a:gdLst/>
              <a:ahLst/>
              <a:cxnLst/>
              <a:rect l="0" t="0" r="0" b="0"/>
              <a:pathLst>
                <a:path w="120000" h="120000" extrusionOk="0">
                  <a:moveTo>
                    <a:pt x="0" y="0"/>
                  </a:moveTo>
                  <a:cubicBezTo>
                    <a:pt x="47346" y="12117"/>
                    <a:pt x="94693" y="24235"/>
                    <a:pt x="100408" y="38117"/>
                  </a:cubicBezTo>
                  <a:cubicBezTo>
                    <a:pt x="106122" y="52000"/>
                    <a:pt x="31020" y="69647"/>
                    <a:pt x="34285" y="83294"/>
                  </a:cubicBezTo>
                  <a:cubicBezTo>
                    <a:pt x="37550" y="96941"/>
                    <a:pt x="120000" y="119999"/>
                    <a:pt x="120000" y="119999"/>
                  </a:cubicBezTo>
                  <a:lnTo>
                    <a:pt x="120000" y="119999"/>
                  </a:lnTo>
                </a:path>
              </a:pathLst>
            </a:custGeom>
            <a:noFill/>
            <a:ln w="28575" cap="flat" cmpd="sng">
              <a:solidFill>
                <a:schemeClr val="lt2"/>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600" b="0" i="0" u="none" strike="noStrike" cap="none">
                <a:solidFill>
                  <a:schemeClr val="lt1"/>
                </a:solidFill>
                <a:latin typeface="Arial"/>
                <a:ea typeface="Arial"/>
                <a:cs typeface="Arial"/>
                <a:sym typeface="Arial"/>
              </a:endParaRPr>
            </a:p>
          </p:txBody>
        </p:sp>
        <p:sp>
          <p:nvSpPr>
            <p:cNvPr id="1986" name="Shape 1986"/>
            <p:cNvSpPr/>
            <p:nvPr/>
          </p:nvSpPr>
          <p:spPr>
            <a:xfrm>
              <a:off x="7231625" y="1189700"/>
              <a:ext cx="717900" cy="717899"/>
            </a:xfrm>
            <a:prstGeom prst="ellipse">
              <a:avLst/>
            </a:prstGeom>
            <a:noFill/>
            <a:ln w="28575" cap="flat" cmpd="sng">
              <a:solidFill>
                <a:schemeClr val="lt2"/>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600" b="0" i="0" u="none" strike="noStrike" cap="none">
                <a:solidFill>
                  <a:schemeClr val="lt1"/>
                </a:solidFill>
                <a:latin typeface="Arial"/>
                <a:ea typeface="Arial"/>
                <a:cs typeface="Arial"/>
                <a:sym typeface="Arial"/>
              </a:endParaRPr>
            </a:p>
          </p:txBody>
        </p:sp>
      </p:grpSp>
      <p:grpSp>
        <p:nvGrpSpPr>
          <p:cNvPr id="1987" name="Shape 1987"/>
          <p:cNvGrpSpPr/>
          <p:nvPr/>
        </p:nvGrpSpPr>
        <p:grpSpPr>
          <a:xfrm>
            <a:off x="5676791" y="4568288"/>
            <a:ext cx="1750199" cy="1302900"/>
            <a:chOff x="9527459" y="3012783"/>
            <a:chExt cx="1750200" cy="1302900"/>
          </a:xfrm>
          <a:noFill/>
        </p:grpSpPr>
        <p:sp>
          <p:nvSpPr>
            <p:cNvPr id="1988" name="Shape 1988"/>
            <p:cNvSpPr/>
            <p:nvPr/>
          </p:nvSpPr>
          <p:spPr>
            <a:xfrm>
              <a:off x="9527459" y="3012783"/>
              <a:ext cx="1750200" cy="1302900"/>
            </a:xfrm>
            <a:prstGeom prst="roundRect">
              <a:avLst>
                <a:gd name="adj" fmla="val 16667"/>
              </a:avLst>
            </a:prstGeom>
            <a:grpFill/>
            <a:ln w="28575" cap="flat" cmpd="sng">
              <a:solidFill>
                <a:schemeClr val="lt2"/>
              </a:solidFill>
              <a:prstDash val="solid"/>
              <a:round/>
              <a:headEnd type="none" w="med" len="med"/>
              <a:tailEnd type="none" w="med" len="med"/>
            </a:ln>
          </p:spPr>
          <p:txBody>
            <a:bodyPr lIns="91425" tIns="45700" rIns="91425" bIns="45700" anchor="b" anchorCtr="0">
              <a:noAutofit/>
            </a:bodyPr>
            <a:lstStyle/>
            <a:p>
              <a:pPr marL="0" marR="0" lvl="0" indent="0" algn="ctr" rtl="0">
                <a:lnSpc>
                  <a:spcPct val="100000"/>
                </a:lnSpc>
                <a:spcBef>
                  <a:spcPts val="0"/>
                </a:spcBef>
                <a:spcAft>
                  <a:spcPts val="0"/>
                </a:spcAft>
                <a:buClr>
                  <a:srgbClr val="FFFFFF"/>
                </a:buClr>
                <a:buSzPct val="25000"/>
                <a:buFont typeface="Verdana"/>
                <a:buNone/>
              </a:pPr>
              <a:r>
                <a:rPr lang="en-US" sz="1600" b="0" i="0" u="none" strike="noStrike" cap="none">
                  <a:solidFill>
                    <a:schemeClr val="bg2"/>
                  </a:solidFill>
                  <a:latin typeface="Verdana"/>
                  <a:ea typeface="Verdana"/>
                  <a:cs typeface="Verdana"/>
                  <a:sym typeface="Verdana"/>
                </a:rPr>
                <a:t>Processing</a:t>
              </a:r>
            </a:p>
          </p:txBody>
        </p:sp>
        <p:grpSp>
          <p:nvGrpSpPr>
            <p:cNvPr id="1989" name="Shape 1989"/>
            <p:cNvGrpSpPr/>
            <p:nvPr/>
          </p:nvGrpSpPr>
          <p:grpSpPr>
            <a:xfrm>
              <a:off x="10043650" y="3162025"/>
              <a:ext cx="717900" cy="717900"/>
              <a:chOff x="7231625" y="1189700"/>
              <a:chExt cx="717900" cy="717899"/>
            </a:xfrm>
            <a:grpFill/>
          </p:grpSpPr>
          <p:sp>
            <p:nvSpPr>
              <p:cNvPr id="1990" name="Shape 1990"/>
              <p:cNvSpPr/>
              <p:nvPr/>
            </p:nvSpPr>
            <p:spPr>
              <a:xfrm>
                <a:off x="7413522" y="1297857"/>
                <a:ext cx="98400" cy="501300"/>
              </a:xfrm>
              <a:custGeom>
                <a:avLst/>
                <a:gdLst/>
                <a:ahLst/>
                <a:cxnLst/>
                <a:rect l="0" t="0" r="0" b="0"/>
                <a:pathLst>
                  <a:path w="120000" h="120000" extrusionOk="0">
                    <a:moveTo>
                      <a:pt x="0" y="0"/>
                    </a:moveTo>
                    <a:cubicBezTo>
                      <a:pt x="47346" y="12117"/>
                      <a:pt x="94693" y="24235"/>
                      <a:pt x="100408" y="38117"/>
                    </a:cubicBezTo>
                    <a:cubicBezTo>
                      <a:pt x="106122" y="52000"/>
                      <a:pt x="31020" y="69647"/>
                      <a:pt x="34285" y="83294"/>
                    </a:cubicBezTo>
                    <a:cubicBezTo>
                      <a:pt x="37550" y="96941"/>
                      <a:pt x="120000" y="119999"/>
                      <a:pt x="120000" y="119999"/>
                    </a:cubicBezTo>
                    <a:lnTo>
                      <a:pt x="120000" y="119999"/>
                    </a:lnTo>
                  </a:path>
                </a:pathLst>
              </a:custGeom>
              <a:grpFill/>
              <a:ln w="28575" cap="flat" cmpd="sng">
                <a:solidFill>
                  <a:schemeClr val="lt2"/>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600" b="0" i="0" u="none" strike="noStrike" cap="none">
                  <a:solidFill>
                    <a:schemeClr val="bg2"/>
                  </a:solidFill>
                  <a:latin typeface="Arial"/>
                  <a:ea typeface="Arial"/>
                  <a:cs typeface="Arial"/>
                  <a:sym typeface="Arial"/>
                </a:endParaRPr>
              </a:p>
            </p:txBody>
          </p:sp>
          <p:sp>
            <p:nvSpPr>
              <p:cNvPr id="1991" name="Shape 1991"/>
              <p:cNvSpPr/>
              <p:nvPr/>
            </p:nvSpPr>
            <p:spPr>
              <a:xfrm>
                <a:off x="7541340" y="1297857"/>
                <a:ext cx="98400" cy="501300"/>
              </a:xfrm>
              <a:custGeom>
                <a:avLst/>
                <a:gdLst/>
                <a:ahLst/>
                <a:cxnLst/>
                <a:rect l="0" t="0" r="0" b="0"/>
                <a:pathLst>
                  <a:path w="120000" h="120000" extrusionOk="0">
                    <a:moveTo>
                      <a:pt x="0" y="0"/>
                    </a:moveTo>
                    <a:cubicBezTo>
                      <a:pt x="47346" y="12117"/>
                      <a:pt x="94693" y="24235"/>
                      <a:pt x="100408" y="38117"/>
                    </a:cubicBezTo>
                    <a:cubicBezTo>
                      <a:pt x="106122" y="52000"/>
                      <a:pt x="31020" y="69647"/>
                      <a:pt x="34285" y="83294"/>
                    </a:cubicBezTo>
                    <a:cubicBezTo>
                      <a:pt x="37550" y="96941"/>
                      <a:pt x="120000" y="119999"/>
                      <a:pt x="120000" y="119999"/>
                    </a:cubicBezTo>
                    <a:lnTo>
                      <a:pt x="120000" y="119999"/>
                    </a:lnTo>
                  </a:path>
                </a:pathLst>
              </a:custGeom>
              <a:grpFill/>
              <a:ln w="28575" cap="flat" cmpd="sng">
                <a:solidFill>
                  <a:schemeClr val="lt2"/>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600" b="0" i="0" u="none" strike="noStrike" cap="none">
                  <a:solidFill>
                    <a:schemeClr val="bg2"/>
                  </a:solidFill>
                  <a:latin typeface="Arial"/>
                  <a:ea typeface="Arial"/>
                  <a:cs typeface="Arial"/>
                  <a:sym typeface="Arial"/>
                </a:endParaRPr>
              </a:p>
            </p:txBody>
          </p:sp>
          <p:sp>
            <p:nvSpPr>
              <p:cNvPr id="1992" name="Shape 1992"/>
              <p:cNvSpPr/>
              <p:nvPr/>
            </p:nvSpPr>
            <p:spPr>
              <a:xfrm>
                <a:off x="7669159" y="1297857"/>
                <a:ext cx="98400" cy="501300"/>
              </a:xfrm>
              <a:custGeom>
                <a:avLst/>
                <a:gdLst/>
                <a:ahLst/>
                <a:cxnLst/>
                <a:rect l="0" t="0" r="0" b="0"/>
                <a:pathLst>
                  <a:path w="120000" h="120000" extrusionOk="0">
                    <a:moveTo>
                      <a:pt x="0" y="0"/>
                    </a:moveTo>
                    <a:cubicBezTo>
                      <a:pt x="47346" y="12117"/>
                      <a:pt x="94693" y="24235"/>
                      <a:pt x="100408" y="38117"/>
                    </a:cubicBezTo>
                    <a:cubicBezTo>
                      <a:pt x="106122" y="52000"/>
                      <a:pt x="31020" y="69647"/>
                      <a:pt x="34285" y="83294"/>
                    </a:cubicBezTo>
                    <a:cubicBezTo>
                      <a:pt x="37550" y="96941"/>
                      <a:pt x="120000" y="119999"/>
                      <a:pt x="120000" y="119999"/>
                    </a:cubicBezTo>
                    <a:lnTo>
                      <a:pt x="120000" y="119999"/>
                    </a:lnTo>
                  </a:path>
                </a:pathLst>
              </a:custGeom>
              <a:grpFill/>
              <a:ln w="28575" cap="flat" cmpd="sng">
                <a:solidFill>
                  <a:schemeClr val="lt2"/>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600" b="0" i="0" u="none" strike="noStrike" cap="none">
                  <a:solidFill>
                    <a:schemeClr val="bg2"/>
                  </a:solidFill>
                  <a:latin typeface="Arial"/>
                  <a:ea typeface="Arial"/>
                  <a:cs typeface="Arial"/>
                  <a:sym typeface="Arial"/>
                </a:endParaRPr>
              </a:p>
            </p:txBody>
          </p:sp>
          <p:sp>
            <p:nvSpPr>
              <p:cNvPr id="1993" name="Shape 1993"/>
              <p:cNvSpPr/>
              <p:nvPr/>
            </p:nvSpPr>
            <p:spPr>
              <a:xfrm>
                <a:off x="7231625" y="1189700"/>
                <a:ext cx="717900" cy="717899"/>
              </a:xfrm>
              <a:prstGeom prst="ellipse">
                <a:avLst/>
              </a:prstGeom>
              <a:grpFill/>
              <a:ln w="28575" cap="flat" cmpd="sng">
                <a:solidFill>
                  <a:schemeClr val="lt2"/>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600" b="0" i="0" u="none" strike="noStrike" cap="none">
                  <a:solidFill>
                    <a:schemeClr val="bg2"/>
                  </a:solidFill>
                  <a:latin typeface="Arial"/>
                  <a:ea typeface="Arial"/>
                  <a:cs typeface="Arial"/>
                  <a:sym typeface="Arial"/>
                </a:endParaRPr>
              </a:p>
            </p:txBody>
          </p:sp>
        </p:grpSp>
      </p:grpSp>
      <p:grpSp>
        <p:nvGrpSpPr>
          <p:cNvPr id="1994" name="Shape 1994"/>
          <p:cNvGrpSpPr/>
          <p:nvPr/>
        </p:nvGrpSpPr>
        <p:grpSpPr>
          <a:xfrm>
            <a:off x="8790613" y="4568289"/>
            <a:ext cx="1750200" cy="1302900"/>
            <a:chOff x="9527459" y="4932273"/>
            <a:chExt cx="1750200" cy="1302900"/>
          </a:xfrm>
          <a:noFill/>
        </p:grpSpPr>
        <p:sp>
          <p:nvSpPr>
            <p:cNvPr id="1995" name="Shape 1995"/>
            <p:cNvSpPr/>
            <p:nvPr/>
          </p:nvSpPr>
          <p:spPr>
            <a:xfrm>
              <a:off x="9527459" y="4932273"/>
              <a:ext cx="1750200" cy="1302900"/>
            </a:xfrm>
            <a:prstGeom prst="roundRect">
              <a:avLst>
                <a:gd name="adj" fmla="val 16667"/>
              </a:avLst>
            </a:prstGeom>
            <a:grpFill/>
            <a:ln w="28575" cap="flat" cmpd="sng">
              <a:solidFill>
                <a:schemeClr val="lt2"/>
              </a:solidFill>
              <a:prstDash val="solid"/>
              <a:round/>
              <a:headEnd type="none" w="med" len="med"/>
              <a:tailEnd type="none" w="med" len="med"/>
            </a:ln>
          </p:spPr>
          <p:txBody>
            <a:bodyPr lIns="91425" tIns="45700" rIns="91425" bIns="45700" anchor="b" anchorCtr="0">
              <a:noAutofit/>
            </a:bodyPr>
            <a:lstStyle/>
            <a:p>
              <a:pPr marL="0" marR="0" lvl="0" indent="0" algn="ctr" rtl="0">
                <a:lnSpc>
                  <a:spcPct val="100000"/>
                </a:lnSpc>
                <a:spcBef>
                  <a:spcPts val="0"/>
                </a:spcBef>
                <a:spcAft>
                  <a:spcPts val="0"/>
                </a:spcAft>
                <a:buClr>
                  <a:srgbClr val="FFFFFF"/>
                </a:buClr>
                <a:buSzPct val="25000"/>
                <a:buFont typeface="Verdana"/>
                <a:buNone/>
              </a:pPr>
              <a:r>
                <a:rPr lang="en-US" sz="1600" b="0" i="0" u="none" strike="noStrike" cap="none">
                  <a:solidFill>
                    <a:schemeClr val="bg2"/>
                  </a:solidFill>
                  <a:latin typeface="Verdana"/>
                  <a:ea typeface="Verdana"/>
                  <a:cs typeface="Verdana"/>
                  <a:sym typeface="Verdana"/>
                </a:rPr>
                <a:t>Dispatching</a:t>
              </a:r>
            </a:p>
          </p:txBody>
        </p:sp>
        <p:grpSp>
          <p:nvGrpSpPr>
            <p:cNvPr id="1996" name="Shape 1996"/>
            <p:cNvGrpSpPr/>
            <p:nvPr/>
          </p:nvGrpSpPr>
          <p:grpSpPr>
            <a:xfrm>
              <a:off x="10043650" y="5079316"/>
              <a:ext cx="717900" cy="717900"/>
              <a:chOff x="7231625" y="1189700"/>
              <a:chExt cx="717900" cy="717899"/>
            </a:xfrm>
            <a:grpFill/>
          </p:grpSpPr>
          <p:sp>
            <p:nvSpPr>
              <p:cNvPr id="1997" name="Shape 1997"/>
              <p:cNvSpPr/>
              <p:nvPr/>
            </p:nvSpPr>
            <p:spPr>
              <a:xfrm>
                <a:off x="7413522" y="1297857"/>
                <a:ext cx="98400" cy="501300"/>
              </a:xfrm>
              <a:custGeom>
                <a:avLst/>
                <a:gdLst/>
                <a:ahLst/>
                <a:cxnLst/>
                <a:rect l="0" t="0" r="0" b="0"/>
                <a:pathLst>
                  <a:path w="120000" h="120000" extrusionOk="0">
                    <a:moveTo>
                      <a:pt x="0" y="0"/>
                    </a:moveTo>
                    <a:cubicBezTo>
                      <a:pt x="47346" y="12117"/>
                      <a:pt x="94693" y="24235"/>
                      <a:pt x="100408" y="38117"/>
                    </a:cubicBezTo>
                    <a:cubicBezTo>
                      <a:pt x="106122" y="52000"/>
                      <a:pt x="31020" y="69647"/>
                      <a:pt x="34285" y="83294"/>
                    </a:cubicBezTo>
                    <a:cubicBezTo>
                      <a:pt x="37550" y="96941"/>
                      <a:pt x="120000" y="119999"/>
                      <a:pt x="120000" y="119999"/>
                    </a:cubicBezTo>
                    <a:lnTo>
                      <a:pt x="120000" y="119999"/>
                    </a:lnTo>
                  </a:path>
                </a:pathLst>
              </a:custGeom>
              <a:grpFill/>
              <a:ln w="28575" cap="flat" cmpd="sng">
                <a:solidFill>
                  <a:schemeClr val="lt2"/>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600" b="0" i="0" u="none" strike="noStrike" cap="none">
                  <a:solidFill>
                    <a:schemeClr val="bg2"/>
                  </a:solidFill>
                  <a:latin typeface="Arial"/>
                  <a:ea typeface="Arial"/>
                  <a:cs typeface="Arial"/>
                  <a:sym typeface="Arial"/>
                </a:endParaRPr>
              </a:p>
            </p:txBody>
          </p:sp>
          <p:sp>
            <p:nvSpPr>
              <p:cNvPr id="1998" name="Shape 1998"/>
              <p:cNvSpPr/>
              <p:nvPr/>
            </p:nvSpPr>
            <p:spPr>
              <a:xfrm>
                <a:off x="7541340" y="1297857"/>
                <a:ext cx="98400" cy="501300"/>
              </a:xfrm>
              <a:custGeom>
                <a:avLst/>
                <a:gdLst/>
                <a:ahLst/>
                <a:cxnLst/>
                <a:rect l="0" t="0" r="0" b="0"/>
                <a:pathLst>
                  <a:path w="120000" h="120000" extrusionOk="0">
                    <a:moveTo>
                      <a:pt x="0" y="0"/>
                    </a:moveTo>
                    <a:cubicBezTo>
                      <a:pt x="47346" y="12117"/>
                      <a:pt x="94693" y="24235"/>
                      <a:pt x="100408" y="38117"/>
                    </a:cubicBezTo>
                    <a:cubicBezTo>
                      <a:pt x="106122" y="52000"/>
                      <a:pt x="31020" y="69647"/>
                      <a:pt x="34285" y="83294"/>
                    </a:cubicBezTo>
                    <a:cubicBezTo>
                      <a:pt x="37550" y="96941"/>
                      <a:pt x="120000" y="119999"/>
                      <a:pt x="120000" y="119999"/>
                    </a:cubicBezTo>
                    <a:lnTo>
                      <a:pt x="120000" y="119999"/>
                    </a:lnTo>
                  </a:path>
                </a:pathLst>
              </a:custGeom>
              <a:grpFill/>
              <a:ln w="28575" cap="flat" cmpd="sng">
                <a:solidFill>
                  <a:schemeClr val="lt2"/>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600" b="0" i="0" u="none" strike="noStrike" cap="none">
                  <a:solidFill>
                    <a:schemeClr val="bg2"/>
                  </a:solidFill>
                  <a:latin typeface="Arial"/>
                  <a:ea typeface="Arial"/>
                  <a:cs typeface="Arial"/>
                  <a:sym typeface="Arial"/>
                </a:endParaRPr>
              </a:p>
            </p:txBody>
          </p:sp>
          <p:sp>
            <p:nvSpPr>
              <p:cNvPr id="1999" name="Shape 1999"/>
              <p:cNvSpPr/>
              <p:nvPr/>
            </p:nvSpPr>
            <p:spPr>
              <a:xfrm>
                <a:off x="7669159" y="1297857"/>
                <a:ext cx="98400" cy="501300"/>
              </a:xfrm>
              <a:custGeom>
                <a:avLst/>
                <a:gdLst/>
                <a:ahLst/>
                <a:cxnLst/>
                <a:rect l="0" t="0" r="0" b="0"/>
                <a:pathLst>
                  <a:path w="120000" h="120000" extrusionOk="0">
                    <a:moveTo>
                      <a:pt x="0" y="0"/>
                    </a:moveTo>
                    <a:cubicBezTo>
                      <a:pt x="47346" y="12117"/>
                      <a:pt x="94693" y="24235"/>
                      <a:pt x="100408" y="38117"/>
                    </a:cubicBezTo>
                    <a:cubicBezTo>
                      <a:pt x="106122" y="52000"/>
                      <a:pt x="31020" y="69647"/>
                      <a:pt x="34285" y="83294"/>
                    </a:cubicBezTo>
                    <a:cubicBezTo>
                      <a:pt x="37550" y="96941"/>
                      <a:pt x="120000" y="119999"/>
                      <a:pt x="120000" y="119999"/>
                    </a:cubicBezTo>
                    <a:lnTo>
                      <a:pt x="120000" y="119999"/>
                    </a:lnTo>
                  </a:path>
                </a:pathLst>
              </a:custGeom>
              <a:grpFill/>
              <a:ln w="28575" cap="flat" cmpd="sng">
                <a:solidFill>
                  <a:schemeClr val="lt2"/>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600" b="0" i="0" u="none" strike="noStrike" cap="none">
                  <a:solidFill>
                    <a:schemeClr val="bg2"/>
                  </a:solidFill>
                  <a:latin typeface="Arial"/>
                  <a:ea typeface="Arial"/>
                  <a:cs typeface="Arial"/>
                  <a:sym typeface="Arial"/>
                </a:endParaRPr>
              </a:p>
            </p:txBody>
          </p:sp>
          <p:sp>
            <p:nvSpPr>
              <p:cNvPr id="2000" name="Shape 2000"/>
              <p:cNvSpPr/>
              <p:nvPr/>
            </p:nvSpPr>
            <p:spPr>
              <a:xfrm>
                <a:off x="7231625" y="1189700"/>
                <a:ext cx="717900" cy="717899"/>
              </a:xfrm>
              <a:prstGeom prst="ellipse">
                <a:avLst/>
              </a:prstGeom>
              <a:grpFill/>
              <a:ln w="28575" cap="flat" cmpd="sng">
                <a:solidFill>
                  <a:schemeClr val="lt2"/>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600" b="0" i="0" u="none" strike="noStrike" cap="none">
                  <a:solidFill>
                    <a:schemeClr val="bg2"/>
                  </a:solidFill>
                  <a:latin typeface="Arial"/>
                  <a:ea typeface="Arial"/>
                  <a:cs typeface="Arial"/>
                  <a:sym typeface="Arial"/>
                </a:endParaRPr>
              </a:p>
            </p:txBody>
          </p:sp>
        </p:grpSp>
      </p:grpSp>
      <p:sp>
        <p:nvSpPr>
          <p:cNvPr id="2001" name="Shape 2001"/>
          <p:cNvSpPr/>
          <p:nvPr/>
        </p:nvSpPr>
        <p:spPr>
          <a:xfrm>
            <a:off x="7685028" y="5007126"/>
            <a:ext cx="963564" cy="424766"/>
          </a:xfrm>
          <a:prstGeom prst="flowChartMagneticDrum">
            <a:avLst/>
          </a:prstGeom>
          <a:noFill/>
          <a:ln w="28575" cap="flat" cmpd="sng">
            <a:solidFill>
              <a:schemeClr val="accent5"/>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600" b="0" i="0" u="none" strike="noStrike" cap="none">
              <a:solidFill>
                <a:schemeClr val="lt1"/>
              </a:solidFill>
              <a:latin typeface="Arial"/>
              <a:ea typeface="Arial"/>
              <a:cs typeface="Arial"/>
              <a:sym typeface="Arial"/>
            </a:endParaRPr>
          </a:p>
        </p:txBody>
      </p:sp>
      <p:sp>
        <p:nvSpPr>
          <p:cNvPr id="2002" name="Shape 2002"/>
          <p:cNvSpPr/>
          <p:nvPr/>
        </p:nvSpPr>
        <p:spPr>
          <a:xfrm>
            <a:off x="4585948" y="5006962"/>
            <a:ext cx="963564" cy="424766"/>
          </a:xfrm>
          <a:prstGeom prst="flowChartMagneticDrum">
            <a:avLst/>
          </a:prstGeom>
          <a:noFill/>
          <a:ln w="28575" cap="flat" cmpd="sng">
            <a:solidFill>
              <a:schemeClr val="accent5"/>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600" b="0" i="0" u="none" strike="noStrike" cap="none">
              <a:solidFill>
                <a:schemeClr val="bg2"/>
              </a:solidFill>
              <a:latin typeface="Arial"/>
              <a:ea typeface="Arial"/>
              <a:cs typeface="Arial"/>
              <a:sym typeface="Arial"/>
            </a:endParaRPr>
          </a:p>
        </p:txBody>
      </p:sp>
      <p:sp>
        <p:nvSpPr>
          <p:cNvPr id="2003" name="Shape 2003"/>
          <p:cNvSpPr/>
          <p:nvPr/>
        </p:nvSpPr>
        <p:spPr>
          <a:xfrm>
            <a:off x="1500390" y="5021146"/>
            <a:ext cx="963564" cy="424766"/>
          </a:xfrm>
          <a:prstGeom prst="flowChartMagneticDrum">
            <a:avLst/>
          </a:prstGeom>
          <a:noFill/>
          <a:ln w="28575" cap="flat" cmpd="sng">
            <a:solidFill>
              <a:schemeClr val="accent5"/>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600" b="0" i="0" u="none" strike="noStrike" cap="none">
              <a:solidFill>
                <a:schemeClr val="lt1"/>
              </a:solidFill>
              <a:latin typeface="Arial"/>
              <a:ea typeface="Arial"/>
              <a:cs typeface="Arial"/>
              <a:sym typeface="Arial"/>
            </a:endParaRPr>
          </a:p>
        </p:txBody>
      </p:sp>
      <p:cxnSp>
        <p:nvCxnSpPr>
          <p:cNvPr id="2004" name="Shape 2004"/>
          <p:cNvCxnSpPr/>
          <p:nvPr/>
        </p:nvCxnSpPr>
        <p:spPr>
          <a:xfrm rot="10800000">
            <a:off x="5435992" y="5219207"/>
            <a:ext cx="258000" cy="300"/>
          </a:xfrm>
          <a:prstGeom prst="straightConnector1">
            <a:avLst/>
          </a:prstGeom>
          <a:noFill/>
          <a:ln w="38100" cap="flat" cmpd="sng">
            <a:solidFill>
              <a:schemeClr val="accent3"/>
            </a:solidFill>
            <a:prstDash val="solid"/>
            <a:miter/>
            <a:headEnd type="triangle" w="med" len="med"/>
            <a:tailEnd type="none" w="med" len="med"/>
          </a:ln>
        </p:spPr>
      </p:cxnSp>
      <p:cxnSp>
        <p:nvCxnSpPr>
          <p:cNvPr id="2005" name="Shape 2005"/>
          <p:cNvCxnSpPr/>
          <p:nvPr/>
        </p:nvCxnSpPr>
        <p:spPr>
          <a:xfrm rot="10800000">
            <a:off x="2338142" y="5233392"/>
            <a:ext cx="258000" cy="300"/>
          </a:xfrm>
          <a:prstGeom prst="straightConnector1">
            <a:avLst/>
          </a:prstGeom>
          <a:noFill/>
          <a:ln w="38100" cap="flat" cmpd="sng">
            <a:solidFill>
              <a:schemeClr val="accent3"/>
            </a:solidFill>
            <a:prstDash val="solid"/>
            <a:miter/>
            <a:headEnd type="triangle" w="med" len="med"/>
            <a:tailEnd type="none" w="med" len="med"/>
          </a:ln>
        </p:spPr>
      </p:cxnSp>
      <p:cxnSp>
        <p:nvCxnSpPr>
          <p:cNvPr id="2006" name="Shape 2006"/>
          <p:cNvCxnSpPr/>
          <p:nvPr/>
        </p:nvCxnSpPr>
        <p:spPr>
          <a:xfrm rot="10800000">
            <a:off x="8532614" y="5218885"/>
            <a:ext cx="258000" cy="300"/>
          </a:xfrm>
          <a:prstGeom prst="straightConnector1">
            <a:avLst/>
          </a:prstGeom>
          <a:noFill/>
          <a:ln w="38100" cap="flat" cmpd="sng">
            <a:solidFill>
              <a:schemeClr val="accent3"/>
            </a:solidFill>
            <a:prstDash val="solid"/>
            <a:miter/>
            <a:headEnd type="triangle" w="med" len="med"/>
            <a:tailEnd type="none" w="med" len="med"/>
          </a:ln>
        </p:spPr>
      </p:cxnSp>
    </p:spTree>
    <p:extLst>
      <p:ext uri="{BB962C8B-B14F-4D97-AF65-F5344CB8AC3E}">
        <p14:creationId xmlns:p14="http://schemas.microsoft.com/office/powerpoint/2010/main" val="527423030"/>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011"/>
        <p:cNvGrpSpPr/>
        <p:nvPr/>
      </p:nvGrpSpPr>
      <p:grpSpPr>
        <a:xfrm>
          <a:off x="0" y="0"/>
          <a:ext cx="0" cy="0"/>
          <a:chOff x="0" y="0"/>
          <a:chExt cx="0" cy="0"/>
        </a:xfrm>
      </p:grpSpPr>
      <p:sp>
        <p:nvSpPr>
          <p:cNvPr id="2012" name="Shape 2012"/>
          <p:cNvSpPr txBox="1">
            <a:spLocks noGrp="1"/>
          </p:cNvSpPr>
          <p:nvPr>
            <p:ph type="title"/>
          </p:nvPr>
        </p:nvSpPr>
        <p:spPr/>
        <p:txBody>
          <a:bodyPr/>
          <a:lstStyle/>
          <a:p>
            <a:pPr lvl="0"/>
            <a:r>
              <a:rPr lang="en-US" smtClean="0">
                <a:sym typeface="Verdana"/>
              </a:rPr>
              <a:t>SEDA and thread pools, cont’d</a:t>
            </a:r>
            <a:endParaRPr lang="en-US">
              <a:sym typeface="Verdana"/>
            </a:endParaRPr>
          </a:p>
        </p:txBody>
      </p:sp>
      <p:sp>
        <p:nvSpPr>
          <p:cNvPr id="2013" name="Shape 2013"/>
          <p:cNvSpPr txBox="1">
            <a:spLocks noGrp="1"/>
          </p:cNvSpPr>
          <p:nvPr>
            <p:ph type="sldNum" sz="quarter" idx="11"/>
          </p:nvPr>
        </p:nvSpPr>
        <p:spPr/>
        <p:txBody>
          <a:bodyPr/>
          <a:lstStyle/>
          <a:p>
            <a:pPr lvl="0"/>
            <a:fld id="{00000000-1234-1234-1234-123412341234}" type="slidenum">
              <a:rPr lang="en-US" smtClean="0">
                <a:sym typeface="Verdana"/>
              </a:rPr>
              <a:pPr lvl="0"/>
              <a:t>36</a:t>
            </a:fld>
            <a:endParaRPr lang="en-US">
              <a:sym typeface="Verdana"/>
            </a:endParaRPr>
          </a:p>
        </p:txBody>
      </p:sp>
      <p:sp>
        <p:nvSpPr>
          <p:cNvPr id="2014" name="Shape 2014"/>
          <p:cNvSpPr txBox="1">
            <a:spLocks noGrp="1"/>
          </p:cNvSpPr>
          <p:nvPr>
            <p:ph type="body" sz="quarter" idx="12"/>
          </p:nvPr>
        </p:nvSpPr>
        <p:spPr/>
        <p:txBody>
          <a:bodyPr/>
          <a:lstStyle/>
          <a:p>
            <a:pPr lvl="0"/>
            <a:r>
              <a:rPr lang="en-US" smtClean="0">
                <a:sym typeface="Verdana"/>
              </a:rPr>
              <a:t>Usage of pools depends on a flow’s processing strategy</a:t>
            </a:r>
          </a:p>
          <a:p>
            <a:pPr lvl="0"/>
            <a:r>
              <a:rPr lang="en-US" smtClean="0">
                <a:sym typeface="Verdana"/>
              </a:rPr>
              <a:t>Example: synchronous vs asynchronous flow</a:t>
            </a:r>
            <a:endParaRPr lang="en-US">
              <a:sym typeface="Verdana"/>
            </a:endParaRPr>
          </a:p>
        </p:txBody>
      </p:sp>
      <p:sp>
        <p:nvSpPr>
          <p:cNvPr id="2015" name="Shape 2015"/>
          <p:cNvSpPr/>
          <p:nvPr/>
        </p:nvSpPr>
        <p:spPr>
          <a:xfrm>
            <a:off x="1894548" y="4611330"/>
            <a:ext cx="1750200" cy="778200"/>
          </a:xfrm>
          <a:prstGeom prst="roundRect">
            <a:avLst>
              <a:gd name="adj" fmla="val 16667"/>
            </a:avLst>
          </a:prstGeom>
          <a:noFill/>
          <a:ln w="19050" cap="flat" cmpd="sng">
            <a:solidFill>
              <a:schemeClr val="lt2"/>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FFFFFF"/>
              </a:buClr>
              <a:buSzPct val="25000"/>
              <a:buFont typeface="Verdana"/>
              <a:buNone/>
            </a:pPr>
            <a:r>
              <a:rPr lang="en-US" sz="1600" b="0" i="0" u="none" strike="noStrike" cap="none">
                <a:solidFill>
                  <a:schemeClr val="bg2"/>
                </a:solidFill>
                <a:latin typeface="Verdana"/>
                <a:ea typeface="Verdana"/>
                <a:cs typeface="Verdana"/>
                <a:sym typeface="Verdana"/>
              </a:rPr>
              <a:t>Receiving</a:t>
            </a:r>
          </a:p>
          <a:p>
            <a:pPr marL="0" marR="0" lvl="0" indent="0" algn="ctr" rtl="0">
              <a:lnSpc>
                <a:spcPct val="100000"/>
              </a:lnSpc>
              <a:spcBef>
                <a:spcPts val="0"/>
              </a:spcBef>
              <a:spcAft>
                <a:spcPts val="0"/>
              </a:spcAft>
              <a:buClr>
                <a:srgbClr val="FFFFFF"/>
              </a:buClr>
              <a:buSzPct val="25000"/>
              <a:buFont typeface="Verdana"/>
              <a:buNone/>
            </a:pPr>
            <a:r>
              <a:rPr lang="en-US" sz="1600" b="0" i="0" u="none" strike="noStrike" cap="none">
                <a:solidFill>
                  <a:schemeClr val="bg2"/>
                </a:solidFill>
                <a:latin typeface="Verdana"/>
                <a:ea typeface="Verdana"/>
                <a:cs typeface="Verdana"/>
                <a:sym typeface="Verdana"/>
              </a:rPr>
              <a:t>pool</a:t>
            </a:r>
          </a:p>
        </p:txBody>
      </p:sp>
      <p:sp>
        <p:nvSpPr>
          <p:cNvPr id="2016" name="Shape 2016"/>
          <p:cNvSpPr/>
          <p:nvPr/>
        </p:nvSpPr>
        <p:spPr>
          <a:xfrm>
            <a:off x="4054567" y="4611330"/>
            <a:ext cx="4922400" cy="778200"/>
          </a:xfrm>
          <a:prstGeom prst="roundRect">
            <a:avLst>
              <a:gd name="adj" fmla="val 16667"/>
            </a:avLst>
          </a:prstGeom>
          <a:noFill/>
          <a:ln w="19050" cap="flat" cmpd="sng">
            <a:solidFill>
              <a:schemeClr val="lt2"/>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FFFFFF"/>
              </a:buClr>
              <a:buSzPct val="25000"/>
              <a:buFont typeface="Verdana"/>
              <a:buNone/>
            </a:pPr>
            <a:r>
              <a:rPr lang="en-US" sz="1600" b="0" i="0" u="none" strike="noStrike" cap="none">
                <a:solidFill>
                  <a:schemeClr val="bg2"/>
                </a:solidFill>
                <a:latin typeface="Verdana"/>
                <a:ea typeface="Verdana"/>
                <a:cs typeface="Verdana"/>
                <a:sym typeface="Verdana"/>
              </a:rPr>
              <a:t>Processing</a:t>
            </a:r>
          </a:p>
          <a:p>
            <a:pPr marL="0" marR="0" lvl="0" indent="0" algn="ctr" rtl="0">
              <a:lnSpc>
                <a:spcPct val="100000"/>
              </a:lnSpc>
              <a:spcBef>
                <a:spcPts val="0"/>
              </a:spcBef>
              <a:spcAft>
                <a:spcPts val="0"/>
              </a:spcAft>
              <a:buClr>
                <a:srgbClr val="FFFFFF"/>
              </a:buClr>
              <a:buSzPct val="25000"/>
              <a:buFont typeface="Verdana"/>
              <a:buNone/>
            </a:pPr>
            <a:r>
              <a:rPr lang="en-US" sz="1600" b="0" i="0" u="none" strike="noStrike" cap="none">
                <a:solidFill>
                  <a:schemeClr val="bg2"/>
                </a:solidFill>
                <a:latin typeface="Verdana"/>
                <a:ea typeface="Verdana"/>
                <a:cs typeface="Verdana"/>
                <a:sym typeface="Verdana"/>
              </a:rPr>
              <a:t>pool</a:t>
            </a:r>
          </a:p>
        </p:txBody>
      </p:sp>
      <p:sp>
        <p:nvSpPr>
          <p:cNvPr id="2017" name="Shape 2017"/>
          <p:cNvSpPr/>
          <p:nvPr/>
        </p:nvSpPr>
        <p:spPr>
          <a:xfrm>
            <a:off x="9387950" y="4637835"/>
            <a:ext cx="1750200" cy="778200"/>
          </a:xfrm>
          <a:prstGeom prst="roundRect">
            <a:avLst>
              <a:gd name="adj" fmla="val 16667"/>
            </a:avLst>
          </a:prstGeom>
          <a:noFill/>
          <a:ln w="19050" cap="flat" cmpd="sng">
            <a:solidFill>
              <a:schemeClr val="lt2"/>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FFFFFF"/>
              </a:buClr>
              <a:buSzPct val="25000"/>
              <a:buFont typeface="Verdana"/>
              <a:buNone/>
            </a:pPr>
            <a:r>
              <a:rPr lang="en-US" sz="1600" b="0" i="0" u="none" strike="noStrike" cap="none">
                <a:solidFill>
                  <a:schemeClr val="bg2"/>
                </a:solidFill>
                <a:latin typeface="Verdana"/>
                <a:ea typeface="Verdana"/>
                <a:cs typeface="Verdana"/>
                <a:sym typeface="Verdana"/>
              </a:rPr>
              <a:t>Dispatching</a:t>
            </a:r>
          </a:p>
          <a:p>
            <a:pPr marL="0" marR="0" lvl="0" indent="0" algn="ctr" rtl="0">
              <a:lnSpc>
                <a:spcPct val="100000"/>
              </a:lnSpc>
              <a:spcBef>
                <a:spcPts val="0"/>
              </a:spcBef>
              <a:spcAft>
                <a:spcPts val="0"/>
              </a:spcAft>
              <a:buClr>
                <a:srgbClr val="FFFFFF"/>
              </a:buClr>
              <a:buSzPct val="25000"/>
              <a:buFont typeface="Verdana"/>
              <a:buNone/>
            </a:pPr>
            <a:r>
              <a:rPr lang="en-US" sz="1600" b="0" i="0" u="none" strike="noStrike" cap="none">
                <a:solidFill>
                  <a:schemeClr val="bg2"/>
                </a:solidFill>
                <a:latin typeface="Verdana"/>
                <a:ea typeface="Verdana"/>
                <a:cs typeface="Verdana"/>
                <a:sym typeface="Verdana"/>
              </a:rPr>
              <a:t>pool</a:t>
            </a:r>
          </a:p>
        </p:txBody>
      </p:sp>
      <p:sp>
        <p:nvSpPr>
          <p:cNvPr id="2018" name="Shape 2018"/>
          <p:cNvSpPr/>
          <p:nvPr/>
        </p:nvSpPr>
        <p:spPr>
          <a:xfrm>
            <a:off x="1597116" y="2415250"/>
            <a:ext cx="9877200" cy="1822500"/>
          </a:xfrm>
          <a:prstGeom prst="rect">
            <a:avLst/>
          </a:prstGeom>
          <a:noFill/>
          <a:ln w="19050" cap="flat" cmpd="sng">
            <a:solidFill>
              <a:schemeClr val="lt2"/>
            </a:solidFill>
            <a:prstDash val="solid"/>
            <a:round/>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FFFFFF"/>
              </a:buClr>
              <a:buSzPct val="25000"/>
              <a:buFont typeface="Verdana"/>
              <a:buNone/>
            </a:pPr>
            <a:r>
              <a:rPr lang="en-US" sz="1600" b="0" i="0" u="none" strike="noStrike" cap="none">
                <a:solidFill>
                  <a:srgbClr val="FFFFFF"/>
                </a:solidFill>
                <a:latin typeface="Verdana"/>
                <a:ea typeface="Verdana"/>
                <a:cs typeface="Verdana"/>
                <a:sym typeface="Verdana"/>
              </a:rPr>
              <a:t>Mule flow</a:t>
            </a:r>
          </a:p>
        </p:txBody>
      </p:sp>
      <p:sp>
        <p:nvSpPr>
          <p:cNvPr id="2019" name="Shape 2019"/>
          <p:cNvSpPr/>
          <p:nvPr/>
        </p:nvSpPr>
        <p:spPr>
          <a:xfrm>
            <a:off x="3805083" y="2841523"/>
            <a:ext cx="5437199" cy="1160100"/>
          </a:xfrm>
          <a:prstGeom prst="rect">
            <a:avLst/>
          </a:prstGeom>
          <a:noFill/>
          <a:ln w="19050" cap="flat" cmpd="sng">
            <a:solidFill>
              <a:schemeClr val="lt2"/>
            </a:solidFill>
            <a:prstDash val="dash"/>
            <a:round/>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600" b="0" i="0" u="none" strike="noStrike" cap="none">
              <a:solidFill>
                <a:srgbClr val="FFFFFF"/>
              </a:solidFill>
              <a:latin typeface="Verdana"/>
              <a:ea typeface="Verdana"/>
              <a:cs typeface="Verdana"/>
              <a:sym typeface="Verdana"/>
            </a:endParaRPr>
          </a:p>
        </p:txBody>
      </p:sp>
      <p:cxnSp>
        <p:nvCxnSpPr>
          <p:cNvPr id="2020" name="Shape 2020"/>
          <p:cNvCxnSpPr>
            <a:endCxn id="2015" idx="0"/>
          </p:cNvCxnSpPr>
          <p:nvPr/>
        </p:nvCxnSpPr>
        <p:spPr>
          <a:xfrm>
            <a:off x="2769648" y="3797130"/>
            <a:ext cx="0" cy="814200"/>
          </a:xfrm>
          <a:prstGeom prst="straightConnector1">
            <a:avLst/>
          </a:prstGeom>
          <a:noFill/>
          <a:ln w="25400" cap="flat" cmpd="sng">
            <a:solidFill>
              <a:schemeClr val="accent3"/>
            </a:solidFill>
            <a:prstDash val="solid"/>
            <a:miter/>
            <a:headEnd type="none" w="med" len="med"/>
            <a:tailEnd type="triangle" w="lg" len="lg"/>
          </a:ln>
        </p:spPr>
      </p:cxnSp>
      <p:cxnSp>
        <p:nvCxnSpPr>
          <p:cNvPr id="2021" name="Shape 2021"/>
          <p:cNvCxnSpPr>
            <a:stCxn id="2016" idx="0"/>
            <a:endCxn id="2019" idx="2"/>
          </p:cNvCxnSpPr>
          <p:nvPr/>
        </p:nvCxnSpPr>
        <p:spPr>
          <a:xfrm rot="10800000" flipH="1">
            <a:off x="6515767" y="4001730"/>
            <a:ext cx="7800" cy="609600"/>
          </a:xfrm>
          <a:prstGeom prst="straightConnector1">
            <a:avLst/>
          </a:prstGeom>
          <a:noFill/>
          <a:ln w="25400" cap="flat" cmpd="sng">
            <a:solidFill>
              <a:schemeClr val="accent3"/>
            </a:solidFill>
            <a:prstDash val="solid"/>
            <a:miter/>
            <a:headEnd type="triangle" w="lg" len="lg"/>
            <a:tailEnd type="none" w="med" len="med"/>
          </a:ln>
        </p:spPr>
      </p:cxnSp>
      <p:cxnSp>
        <p:nvCxnSpPr>
          <p:cNvPr id="2022" name="Shape 2022"/>
          <p:cNvCxnSpPr>
            <a:stCxn id="2017" idx="0"/>
          </p:cNvCxnSpPr>
          <p:nvPr/>
        </p:nvCxnSpPr>
        <p:spPr>
          <a:xfrm rot="10800000">
            <a:off x="10263050" y="3796935"/>
            <a:ext cx="0" cy="840900"/>
          </a:xfrm>
          <a:prstGeom prst="straightConnector1">
            <a:avLst/>
          </a:prstGeom>
          <a:noFill/>
          <a:ln w="25400" cap="flat" cmpd="sng">
            <a:solidFill>
              <a:schemeClr val="accent3"/>
            </a:solidFill>
            <a:prstDash val="solid"/>
            <a:miter/>
            <a:headEnd type="triangle" w="lg" len="lg"/>
            <a:tailEnd type="none" w="med" len="med"/>
          </a:ln>
        </p:spPr>
      </p:cxnSp>
      <p:cxnSp>
        <p:nvCxnSpPr>
          <p:cNvPr id="2023" name="Shape 2023"/>
          <p:cNvCxnSpPr/>
          <p:nvPr/>
        </p:nvCxnSpPr>
        <p:spPr>
          <a:xfrm>
            <a:off x="3495367" y="3407980"/>
            <a:ext cx="559200" cy="0"/>
          </a:xfrm>
          <a:prstGeom prst="straightConnector1">
            <a:avLst/>
          </a:prstGeom>
          <a:noFill/>
          <a:ln w="25400" cap="flat" cmpd="sng">
            <a:solidFill>
              <a:schemeClr val="accent3"/>
            </a:solidFill>
            <a:prstDash val="solid"/>
            <a:miter/>
            <a:headEnd type="none" w="med" len="med"/>
            <a:tailEnd type="triangle" w="lg" len="lg"/>
          </a:ln>
        </p:spPr>
      </p:cxnSp>
      <p:cxnSp>
        <p:nvCxnSpPr>
          <p:cNvPr id="2024" name="Shape 2024"/>
          <p:cNvCxnSpPr/>
          <p:nvPr/>
        </p:nvCxnSpPr>
        <p:spPr>
          <a:xfrm>
            <a:off x="5506064" y="3407982"/>
            <a:ext cx="283800" cy="0"/>
          </a:xfrm>
          <a:prstGeom prst="straightConnector1">
            <a:avLst/>
          </a:prstGeom>
          <a:noFill/>
          <a:ln w="25400" cap="flat" cmpd="sng">
            <a:solidFill>
              <a:schemeClr val="accent3"/>
            </a:solidFill>
            <a:prstDash val="solid"/>
            <a:miter/>
            <a:headEnd type="none" w="med" len="med"/>
            <a:tailEnd type="triangle" w="lg" len="lg"/>
          </a:ln>
        </p:spPr>
      </p:cxnSp>
      <p:cxnSp>
        <p:nvCxnSpPr>
          <p:cNvPr id="2025" name="Shape 2025"/>
          <p:cNvCxnSpPr/>
          <p:nvPr/>
        </p:nvCxnSpPr>
        <p:spPr>
          <a:xfrm>
            <a:off x="7241457" y="3407980"/>
            <a:ext cx="283800" cy="0"/>
          </a:xfrm>
          <a:prstGeom prst="straightConnector1">
            <a:avLst/>
          </a:prstGeom>
          <a:noFill/>
          <a:ln w="25400" cap="flat" cmpd="sng">
            <a:solidFill>
              <a:schemeClr val="accent3"/>
            </a:solidFill>
            <a:prstDash val="solid"/>
            <a:miter/>
            <a:headEnd type="none" w="med" len="med"/>
            <a:tailEnd type="triangle" w="lg" len="lg"/>
          </a:ln>
        </p:spPr>
      </p:cxnSp>
      <p:cxnSp>
        <p:nvCxnSpPr>
          <p:cNvPr id="2026" name="Shape 2026"/>
          <p:cNvCxnSpPr/>
          <p:nvPr/>
        </p:nvCxnSpPr>
        <p:spPr>
          <a:xfrm>
            <a:off x="8976852" y="3407980"/>
            <a:ext cx="560400" cy="0"/>
          </a:xfrm>
          <a:prstGeom prst="straightConnector1">
            <a:avLst/>
          </a:prstGeom>
          <a:noFill/>
          <a:ln w="25400" cap="flat" cmpd="sng">
            <a:solidFill>
              <a:schemeClr val="accent3"/>
            </a:solidFill>
            <a:prstDash val="solid"/>
            <a:miter/>
            <a:headEnd type="none" w="med" len="med"/>
            <a:tailEnd type="triangle" w="lg" len="lg"/>
          </a:ln>
        </p:spPr>
      </p:cxnSp>
      <p:cxnSp>
        <p:nvCxnSpPr>
          <p:cNvPr id="2027" name="Shape 2027"/>
          <p:cNvCxnSpPr/>
          <p:nvPr/>
        </p:nvCxnSpPr>
        <p:spPr>
          <a:xfrm>
            <a:off x="1894548" y="5782757"/>
            <a:ext cx="9243600" cy="0"/>
          </a:xfrm>
          <a:prstGeom prst="straightConnector1">
            <a:avLst/>
          </a:prstGeom>
          <a:noFill/>
          <a:ln w="38100" cap="flat" cmpd="sng">
            <a:solidFill>
              <a:srgbClr val="FFC000"/>
            </a:solidFill>
            <a:prstDash val="solid"/>
            <a:miter/>
            <a:headEnd type="none" w="med" len="med"/>
            <a:tailEnd type="triangle" w="lg" len="lg"/>
          </a:ln>
        </p:spPr>
      </p:cxnSp>
      <p:cxnSp>
        <p:nvCxnSpPr>
          <p:cNvPr id="2028" name="Shape 2028"/>
          <p:cNvCxnSpPr/>
          <p:nvPr/>
        </p:nvCxnSpPr>
        <p:spPr>
          <a:xfrm>
            <a:off x="1893936" y="6062976"/>
            <a:ext cx="1750800" cy="3600"/>
          </a:xfrm>
          <a:prstGeom prst="straightConnector1">
            <a:avLst/>
          </a:prstGeom>
          <a:noFill/>
          <a:ln w="38100" cap="flat" cmpd="sng">
            <a:solidFill>
              <a:srgbClr val="FFC000"/>
            </a:solidFill>
            <a:prstDash val="solid"/>
            <a:miter/>
            <a:headEnd type="none" w="med" len="med"/>
            <a:tailEnd type="triangle" w="lg" len="lg"/>
          </a:ln>
        </p:spPr>
      </p:cxnSp>
      <p:cxnSp>
        <p:nvCxnSpPr>
          <p:cNvPr id="2029" name="Shape 2029"/>
          <p:cNvCxnSpPr/>
          <p:nvPr/>
        </p:nvCxnSpPr>
        <p:spPr>
          <a:xfrm>
            <a:off x="9387339" y="6062976"/>
            <a:ext cx="1750800" cy="3600"/>
          </a:xfrm>
          <a:prstGeom prst="straightConnector1">
            <a:avLst/>
          </a:prstGeom>
          <a:noFill/>
          <a:ln w="38100" cap="flat" cmpd="sng">
            <a:solidFill>
              <a:srgbClr val="FFC000"/>
            </a:solidFill>
            <a:prstDash val="solid"/>
            <a:miter/>
            <a:headEnd type="none" w="med" len="med"/>
            <a:tailEnd type="triangle" w="lg" len="lg"/>
          </a:ln>
        </p:spPr>
      </p:cxnSp>
      <p:cxnSp>
        <p:nvCxnSpPr>
          <p:cNvPr id="2030" name="Shape 2030"/>
          <p:cNvCxnSpPr/>
          <p:nvPr/>
        </p:nvCxnSpPr>
        <p:spPr>
          <a:xfrm>
            <a:off x="4054567" y="6049619"/>
            <a:ext cx="4922400" cy="0"/>
          </a:xfrm>
          <a:prstGeom prst="straightConnector1">
            <a:avLst/>
          </a:prstGeom>
          <a:noFill/>
          <a:ln w="38100" cap="flat" cmpd="sng">
            <a:solidFill>
              <a:srgbClr val="FFC000"/>
            </a:solidFill>
            <a:prstDash val="solid"/>
            <a:miter/>
            <a:headEnd type="none" w="med" len="med"/>
            <a:tailEnd type="triangle" w="lg" len="lg"/>
          </a:ln>
        </p:spPr>
      </p:cxnSp>
      <p:sp>
        <p:nvSpPr>
          <p:cNvPr id="2031" name="Shape 2031"/>
          <p:cNvSpPr txBox="1"/>
          <p:nvPr/>
        </p:nvSpPr>
        <p:spPr>
          <a:xfrm>
            <a:off x="494064" y="5675035"/>
            <a:ext cx="1549799" cy="215400"/>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chemeClr val="lt2"/>
              </a:buClr>
              <a:buSzPct val="25000"/>
              <a:buFont typeface="Verdana"/>
              <a:buNone/>
            </a:pPr>
            <a:r>
              <a:rPr lang="en-US" sz="1400" b="0" i="0" u="none" strike="noStrike" cap="none">
                <a:solidFill>
                  <a:schemeClr val="lt1"/>
                </a:solidFill>
                <a:latin typeface="Verdana"/>
                <a:ea typeface="Verdana"/>
                <a:cs typeface="Verdana"/>
                <a:sym typeface="Verdana"/>
              </a:rPr>
              <a:t>Synchronous</a:t>
            </a:r>
          </a:p>
        </p:txBody>
      </p:sp>
      <p:sp>
        <p:nvSpPr>
          <p:cNvPr id="2032" name="Shape 2032"/>
          <p:cNvSpPr txBox="1"/>
          <p:nvPr/>
        </p:nvSpPr>
        <p:spPr>
          <a:xfrm>
            <a:off x="494064" y="5955255"/>
            <a:ext cx="1549799" cy="215400"/>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chemeClr val="lt2"/>
              </a:buClr>
              <a:buSzPct val="25000"/>
              <a:buFont typeface="Verdana"/>
              <a:buNone/>
            </a:pPr>
            <a:r>
              <a:rPr lang="en-US" sz="1400" b="0" i="0" u="none" strike="noStrike" cap="none">
                <a:solidFill>
                  <a:schemeClr val="lt1"/>
                </a:solidFill>
                <a:latin typeface="Verdana"/>
                <a:ea typeface="Verdana"/>
                <a:cs typeface="Verdana"/>
                <a:sym typeface="Verdana"/>
              </a:rPr>
              <a:t>Asynchronous</a:t>
            </a:r>
          </a:p>
        </p:txBody>
      </p:sp>
      <p:sp>
        <p:nvSpPr>
          <p:cNvPr id="2033" name="Shape 2033"/>
          <p:cNvSpPr/>
          <p:nvPr/>
        </p:nvSpPr>
        <p:spPr>
          <a:xfrm>
            <a:off x="4054569" y="3018914"/>
            <a:ext cx="1451400" cy="778200"/>
          </a:xfrm>
          <a:prstGeom prst="rect">
            <a:avLst/>
          </a:prstGeom>
          <a:solidFill>
            <a:schemeClr val="lt2"/>
          </a:solidFill>
          <a:ln w="19050" cap="flat" cmpd="sng">
            <a:solidFill>
              <a:schemeClr val="lt2"/>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FFFFFF"/>
              </a:buClr>
              <a:buSzPct val="25000"/>
              <a:buFont typeface="Verdana"/>
              <a:buNone/>
            </a:pPr>
            <a:r>
              <a:rPr lang="en-US" sz="1600" b="0" i="0" u="none" strike="noStrike" cap="none">
                <a:solidFill>
                  <a:srgbClr val="FFFFFF"/>
                </a:solidFill>
                <a:latin typeface="Verdana"/>
                <a:ea typeface="Verdana"/>
                <a:cs typeface="Verdana"/>
                <a:sym typeface="Verdana"/>
              </a:rPr>
              <a:t>Message</a:t>
            </a:r>
          </a:p>
          <a:p>
            <a:pPr marL="0" marR="0" lvl="0" indent="0" algn="ctr" rtl="0">
              <a:lnSpc>
                <a:spcPct val="100000"/>
              </a:lnSpc>
              <a:spcBef>
                <a:spcPts val="0"/>
              </a:spcBef>
              <a:spcAft>
                <a:spcPts val="0"/>
              </a:spcAft>
              <a:buClr>
                <a:srgbClr val="FFFFFF"/>
              </a:buClr>
              <a:buSzPct val="25000"/>
              <a:buFont typeface="Verdana"/>
              <a:buNone/>
            </a:pPr>
            <a:r>
              <a:rPr lang="en-US" sz="1600" b="0" i="0" u="none" strike="noStrike" cap="none">
                <a:solidFill>
                  <a:srgbClr val="FFFFFF"/>
                </a:solidFill>
                <a:latin typeface="Verdana"/>
                <a:ea typeface="Verdana"/>
                <a:cs typeface="Verdana"/>
                <a:sym typeface="Verdana"/>
              </a:rPr>
              <a:t>processor</a:t>
            </a:r>
          </a:p>
        </p:txBody>
      </p:sp>
      <p:sp>
        <p:nvSpPr>
          <p:cNvPr id="2034" name="Shape 2034"/>
          <p:cNvSpPr/>
          <p:nvPr/>
        </p:nvSpPr>
        <p:spPr>
          <a:xfrm>
            <a:off x="2043872" y="3018913"/>
            <a:ext cx="1451400" cy="778200"/>
          </a:xfrm>
          <a:prstGeom prst="rect">
            <a:avLst/>
          </a:prstGeom>
          <a:solidFill>
            <a:schemeClr val="lt2"/>
          </a:solidFill>
          <a:ln w="19050" cap="flat" cmpd="sng">
            <a:solidFill>
              <a:schemeClr val="lt2"/>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FFFFFF"/>
              </a:buClr>
              <a:buSzPct val="25000"/>
              <a:buFont typeface="Verdana"/>
              <a:buNone/>
            </a:pPr>
            <a:r>
              <a:rPr lang="en-US" sz="1600" b="0" i="0" u="none" strike="noStrike" cap="none">
                <a:solidFill>
                  <a:srgbClr val="FFFFFF"/>
                </a:solidFill>
                <a:latin typeface="Verdana"/>
                <a:ea typeface="Verdana"/>
                <a:cs typeface="Verdana"/>
                <a:sym typeface="Verdana"/>
              </a:rPr>
              <a:t>Inbound</a:t>
            </a:r>
          </a:p>
          <a:p>
            <a:pPr marL="0" marR="0" lvl="0" indent="0" algn="ctr" rtl="0">
              <a:lnSpc>
                <a:spcPct val="100000"/>
              </a:lnSpc>
              <a:spcBef>
                <a:spcPts val="0"/>
              </a:spcBef>
              <a:spcAft>
                <a:spcPts val="0"/>
              </a:spcAft>
              <a:buClr>
                <a:srgbClr val="FFFFFF"/>
              </a:buClr>
              <a:buSzPct val="25000"/>
              <a:buFont typeface="Verdana"/>
              <a:buNone/>
            </a:pPr>
            <a:r>
              <a:rPr lang="en-US" sz="1600" b="0" i="0" u="none" strike="noStrike" cap="none">
                <a:solidFill>
                  <a:srgbClr val="FFFFFF"/>
                </a:solidFill>
                <a:latin typeface="Verdana"/>
                <a:ea typeface="Verdana"/>
                <a:cs typeface="Verdana"/>
                <a:sym typeface="Verdana"/>
              </a:rPr>
              <a:t>endpoint</a:t>
            </a:r>
          </a:p>
        </p:txBody>
      </p:sp>
      <p:sp>
        <p:nvSpPr>
          <p:cNvPr id="2035" name="Shape 2035"/>
          <p:cNvSpPr/>
          <p:nvPr/>
        </p:nvSpPr>
        <p:spPr>
          <a:xfrm>
            <a:off x="5789962" y="3018913"/>
            <a:ext cx="1451400" cy="778200"/>
          </a:xfrm>
          <a:prstGeom prst="rect">
            <a:avLst/>
          </a:prstGeom>
          <a:solidFill>
            <a:schemeClr val="lt2"/>
          </a:solidFill>
          <a:ln w="19050" cap="flat" cmpd="sng">
            <a:solidFill>
              <a:schemeClr val="lt2"/>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FFFFFF"/>
              </a:buClr>
              <a:buSzPct val="25000"/>
              <a:buFont typeface="Verdana"/>
              <a:buNone/>
            </a:pPr>
            <a:r>
              <a:rPr lang="en-US" sz="1600" b="0" i="0" u="none" strike="noStrike" cap="none">
                <a:solidFill>
                  <a:srgbClr val="FFFFFF"/>
                </a:solidFill>
                <a:latin typeface="Verdana"/>
                <a:ea typeface="Verdana"/>
                <a:cs typeface="Verdana"/>
                <a:sym typeface="Verdana"/>
              </a:rPr>
              <a:t>Message</a:t>
            </a:r>
          </a:p>
          <a:p>
            <a:pPr marL="0" marR="0" lvl="0" indent="0" algn="ctr" rtl="0">
              <a:lnSpc>
                <a:spcPct val="100000"/>
              </a:lnSpc>
              <a:spcBef>
                <a:spcPts val="0"/>
              </a:spcBef>
              <a:spcAft>
                <a:spcPts val="0"/>
              </a:spcAft>
              <a:buClr>
                <a:srgbClr val="FFFFFF"/>
              </a:buClr>
              <a:buSzPct val="25000"/>
              <a:buFont typeface="Verdana"/>
              <a:buNone/>
            </a:pPr>
            <a:r>
              <a:rPr lang="en-US" sz="1600" b="0" i="0" u="none" strike="noStrike" cap="none">
                <a:solidFill>
                  <a:srgbClr val="FFFFFF"/>
                </a:solidFill>
                <a:latin typeface="Verdana"/>
                <a:ea typeface="Verdana"/>
                <a:cs typeface="Verdana"/>
                <a:sym typeface="Verdana"/>
              </a:rPr>
              <a:t>processor</a:t>
            </a:r>
          </a:p>
        </p:txBody>
      </p:sp>
      <p:sp>
        <p:nvSpPr>
          <p:cNvPr id="2036" name="Shape 2036"/>
          <p:cNvSpPr/>
          <p:nvPr/>
        </p:nvSpPr>
        <p:spPr>
          <a:xfrm>
            <a:off x="7525357" y="3018913"/>
            <a:ext cx="1451400" cy="778200"/>
          </a:xfrm>
          <a:prstGeom prst="rect">
            <a:avLst/>
          </a:prstGeom>
          <a:solidFill>
            <a:schemeClr val="lt2"/>
          </a:solidFill>
          <a:ln w="19050" cap="flat" cmpd="sng">
            <a:solidFill>
              <a:schemeClr val="lt2"/>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FFFFFF"/>
              </a:buClr>
              <a:buSzPct val="25000"/>
              <a:buFont typeface="Verdana"/>
              <a:buNone/>
            </a:pPr>
            <a:r>
              <a:rPr lang="en-US" sz="1600" b="0" i="0" u="none" strike="noStrike" cap="none">
                <a:solidFill>
                  <a:srgbClr val="FFFFFF"/>
                </a:solidFill>
                <a:latin typeface="Verdana"/>
                <a:ea typeface="Verdana"/>
                <a:cs typeface="Verdana"/>
                <a:sym typeface="Verdana"/>
              </a:rPr>
              <a:t>Message</a:t>
            </a:r>
          </a:p>
          <a:p>
            <a:pPr marL="0" marR="0" lvl="0" indent="0" algn="ctr" rtl="0">
              <a:lnSpc>
                <a:spcPct val="100000"/>
              </a:lnSpc>
              <a:spcBef>
                <a:spcPts val="0"/>
              </a:spcBef>
              <a:spcAft>
                <a:spcPts val="0"/>
              </a:spcAft>
              <a:buClr>
                <a:srgbClr val="FFFFFF"/>
              </a:buClr>
              <a:buSzPct val="25000"/>
              <a:buFont typeface="Verdana"/>
              <a:buNone/>
            </a:pPr>
            <a:r>
              <a:rPr lang="en-US" sz="1600" b="0" i="0" u="none" strike="noStrike" cap="none">
                <a:solidFill>
                  <a:srgbClr val="FFFFFF"/>
                </a:solidFill>
                <a:latin typeface="Verdana"/>
                <a:ea typeface="Verdana"/>
                <a:cs typeface="Verdana"/>
                <a:sym typeface="Verdana"/>
              </a:rPr>
              <a:t>processor</a:t>
            </a:r>
          </a:p>
        </p:txBody>
      </p:sp>
      <p:sp>
        <p:nvSpPr>
          <p:cNvPr id="2037" name="Shape 2037"/>
          <p:cNvSpPr/>
          <p:nvPr/>
        </p:nvSpPr>
        <p:spPr>
          <a:xfrm>
            <a:off x="9537274" y="3018913"/>
            <a:ext cx="1451400" cy="778200"/>
          </a:xfrm>
          <a:prstGeom prst="rect">
            <a:avLst/>
          </a:prstGeom>
          <a:solidFill>
            <a:schemeClr val="lt2"/>
          </a:solidFill>
          <a:ln w="19050" cap="flat" cmpd="sng">
            <a:solidFill>
              <a:schemeClr val="lt2"/>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FFFFFF"/>
              </a:buClr>
              <a:buSzPct val="25000"/>
              <a:buFont typeface="Verdana"/>
              <a:buNone/>
            </a:pPr>
            <a:r>
              <a:rPr lang="en-US" sz="1600" b="0" i="0" u="none" strike="noStrike" cap="none">
                <a:solidFill>
                  <a:srgbClr val="FFFFFF"/>
                </a:solidFill>
                <a:latin typeface="Verdana"/>
                <a:ea typeface="Verdana"/>
                <a:cs typeface="Verdana"/>
                <a:sym typeface="Verdana"/>
              </a:rPr>
              <a:t>Outbound</a:t>
            </a:r>
          </a:p>
          <a:p>
            <a:pPr marL="0" marR="0" lvl="0" indent="0" algn="ctr" rtl="0">
              <a:lnSpc>
                <a:spcPct val="100000"/>
              </a:lnSpc>
              <a:spcBef>
                <a:spcPts val="0"/>
              </a:spcBef>
              <a:spcAft>
                <a:spcPts val="0"/>
              </a:spcAft>
              <a:buClr>
                <a:srgbClr val="FFFFFF"/>
              </a:buClr>
              <a:buSzPct val="25000"/>
              <a:buFont typeface="Verdana"/>
              <a:buNone/>
            </a:pPr>
            <a:r>
              <a:rPr lang="en-US" sz="1600" b="0" i="0" u="none" strike="noStrike" cap="none">
                <a:solidFill>
                  <a:srgbClr val="FFFFFF"/>
                </a:solidFill>
                <a:latin typeface="Verdana"/>
                <a:ea typeface="Verdana"/>
                <a:cs typeface="Verdana"/>
                <a:sym typeface="Verdana"/>
              </a:rPr>
              <a:t>endpoint</a:t>
            </a:r>
          </a:p>
        </p:txBody>
      </p:sp>
    </p:spTree>
    <p:extLst>
      <p:ext uri="{BB962C8B-B14F-4D97-AF65-F5344CB8AC3E}">
        <p14:creationId xmlns:p14="http://schemas.microsoft.com/office/powerpoint/2010/main" val="1679260944"/>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041"/>
        <p:cNvGrpSpPr/>
        <p:nvPr/>
      </p:nvGrpSpPr>
      <p:grpSpPr>
        <a:xfrm>
          <a:off x="0" y="0"/>
          <a:ext cx="0" cy="0"/>
          <a:chOff x="0" y="0"/>
          <a:chExt cx="0" cy="0"/>
        </a:xfrm>
      </p:grpSpPr>
      <p:sp>
        <p:nvSpPr>
          <p:cNvPr id="2042" name="Shape 2042"/>
          <p:cNvSpPr txBox="1">
            <a:spLocks noGrp="1"/>
          </p:cNvSpPr>
          <p:nvPr>
            <p:ph type="title"/>
          </p:nvPr>
        </p:nvSpPr>
        <p:spPr/>
        <p:txBody>
          <a:bodyPr/>
          <a:lstStyle/>
          <a:p>
            <a:pPr lvl="0"/>
            <a:r>
              <a:rPr lang="en-US" smtClean="0">
                <a:sym typeface="Verdana"/>
              </a:rPr>
              <a:t>Recap: Flow types</a:t>
            </a:r>
            <a:endParaRPr lang="en-US">
              <a:sym typeface="Verdana"/>
            </a:endParaRPr>
          </a:p>
        </p:txBody>
      </p:sp>
      <p:sp>
        <p:nvSpPr>
          <p:cNvPr id="2043" name="Shape 2043"/>
          <p:cNvSpPr txBox="1">
            <a:spLocks noGrp="1"/>
          </p:cNvSpPr>
          <p:nvPr>
            <p:ph type="sldNum" sz="quarter" idx="11"/>
          </p:nvPr>
        </p:nvSpPr>
        <p:spPr/>
        <p:txBody>
          <a:bodyPr/>
          <a:lstStyle/>
          <a:p>
            <a:pPr lvl="0"/>
            <a:fld id="{00000000-1234-1234-1234-123412341234}" type="slidenum">
              <a:rPr lang="en-US" smtClean="0">
                <a:sym typeface="Verdana"/>
              </a:rPr>
              <a:pPr lvl="0"/>
              <a:t>37</a:t>
            </a:fld>
            <a:endParaRPr lang="en-US">
              <a:sym typeface="Verdana"/>
            </a:endParaRPr>
          </a:p>
        </p:txBody>
      </p:sp>
      <p:sp>
        <p:nvSpPr>
          <p:cNvPr id="2044" name="Shape 2044"/>
          <p:cNvSpPr txBox="1">
            <a:spLocks noGrp="1"/>
          </p:cNvSpPr>
          <p:nvPr>
            <p:ph type="body" sz="quarter" idx="12"/>
          </p:nvPr>
        </p:nvSpPr>
        <p:spPr/>
        <p:txBody>
          <a:bodyPr/>
          <a:lstStyle/>
          <a:p>
            <a:pPr lvl="0"/>
            <a:r>
              <a:rPr lang="en-US" smtClean="0">
                <a:sym typeface="Verdana"/>
              </a:rPr>
              <a:t>Mule has three types of flows</a:t>
            </a:r>
          </a:p>
          <a:p>
            <a:pPr lvl="0"/>
            <a:r>
              <a:rPr lang="en-US" smtClean="0">
                <a:sym typeface="Verdana"/>
              </a:rPr>
              <a:t>Regular flows</a:t>
            </a:r>
          </a:p>
          <a:p>
            <a:pPr lvl="1"/>
            <a:r>
              <a:rPr lang="en-US" smtClean="0">
                <a:sym typeface="Verdana"/>
              </a:rPr>
              <a:t>Inbound endpoint, or more MPs, can have its own exception strategy and processing strategy</a:t>
            </a:r>
          </a:p>
          <a:p>
            <a:pPr lvl="1"/>
            <a:r>
              <a:rPr lang="en-US" smtClean="0">
                <a:sym typeface="Verdana"/>
              </a:rPr>
              <a:t>Can be synchronous or asynchronous</a:t>
            </a:r>
          </a:p>
          <a:p>
            <a:pPr lvl="0"/>
            <a:r>
              <a:rPr lang="en-US" smtClean="0">
                <a:sym typeface="Verdana"/>
              </a:rPr>
              <a:t>Sub flows</a:t>
            </a:r>
          </a:p>
          <a:p>
            <a:pPr lvl="1"/>
            <a:r>
              <a:rPr lang="en-US" smtClean="0">
                <a:sym typeface="Verdana"/>
              </a:rPr>
              <a:t>No inbound endpoint, inherits processing strategy from parent, no exception strategy (exceptions bubble up into the parent flow)</a:t>
            </a:r>
          </a:p>
          <a:p>
            <a:pPr lvl="0"/>
            <a:r>
              <a:rPr lang="en-US" smtClean="0">
                <a:sym typeface="Verdana"/>
              </a:rPr>
              <a:t>Private flow</a:t>
            </a:r>
          </a:p>
          <a:p>
            <a:pPr lvl="1"/>
            <a:r>
              <a:rPr lang="en-US" smtClean="0">
                <a:sym typeface="Verdana"/>
              </a:rPr>
              <a:t>Similar to regular flow, but no inbound endpoint</a:t>
            </a:r>
          </a:p>
          <a:p>
            <a:pPr lvl="1"/>
            <a:r>
              <a:rPr lang="en-US" smtClean="0">
                <a:sym typeface="Verdana"/>
              </a:rPr>
              <a:t>Can only be called from within application via flow reference</a:t>
            </a:r>
            <a:endParaRPr lang="en-US">
              <a:sym typeface="Verdana"/>
            </a:endParaRPr>
          </a:p>
        </p:txBody>
      </p:sp>
    </p:spTree>
    <p:extLst>
      <p:ext uri="{BB962C8B-B14F-4D97-AF65-F5344CB8AC3E}">
        <p14:creationId xmlns:p14="http://schemas.microsoft.com/office/powerpoint/2010/main" val="620548366"/>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049"/>
        <p:cNvGrpSpPr/>
        <p:nvPr/>
      </p:nvGrpSpPr>
      <p:grpSpPr>
        <a:xfrm>
          <a:off x="0" y="0"/>
          <a:ext cx="0" cy="0"/>
          <a:chOff x="0" y="0"/>
          <a:chExt cx="0" cy="0"/>
        </a:xfrm>
      </p:grpSpPr>
      <p:sp>
        <p:nvSpPr>
          <p:cNvPr id="2050" name="Shape 2050"/>
          <p:cNvSpPr txBox="1">
            <a:spLocks noGrp="1"/>
          </p:cNvSpPr>
          <p:nvPr>
            <p:ph type="title"/>
          </p:nvPr>
        </p:nvSpPr>
        <p:spPr/>
        <p:txBody>
          <a:bodyPr/>
          <a:lstStyle/>
          <a:p>
            <a:pPr lvl="0"/>
            <a:r>
              <a:rPr lang="en-US" smtClean="0">
                <a:sym typeface="Verdana"/>
              </a:rPr>
              <a:t>Flow processing strategies</a:t>
            </a:r>
            <a:endParaRPr lang="en-US">
              <a:sym typeface="Verdana"/>
            </a:endParaRPr>
          </a:p>
        </p:txBody>
      </p:sp>
      <p:sp>
        <p:nvSpPr>
          <p:cNvPr id="2051" name="Shape 2051"/>
          <p:cNvSpPr txBox="1">
            <a:spLocks noGrp="1"/>
          </p:cNvSpPr>
          <p:nvPr>
            <p:ph type="sldNum" sz="quarter" idx="11"/>
          </p:nvPr>
        </p:nvSpPr>
        <p:spPr/>
        <p:txBody>
          <a:bodyPr/>
          <a:lstStyle/>
          <a:p>
            <a:pPr lvl="0"/>
            <a:fld id="{00000000-1234-1234-1234-123412341234}" type="slidenum">
              <a:rPr lang="en-US" smtClean="0">
                <a:sym typeface="Verdana"/>
              </a:rPr>
              <a:pPr lvl="0"/>
              <a:t>38</a:t>
            </a:fld>
            <a:endParaRPr lang="en-US">
              <a:sym typeface="Verdana"/>
            </a:endParaRPr>
          </a:p>
        </p:txBody>
      </p:sp>
      <p:sp>
        <p:nvSpPr>
          <p:cNvPr id="2052" name="Shape 2052"/>
          <p:cNvSpPr txBox="1">
            <a:spLocks noGrp="1"/>
          </p:cNvSpPr>
          <p:nvPr>
            <p:ph type="body" sz="quarter" idx="12"/>
          </p:nvPr>
        </p:nvSpPr>
        <p:spPr/>
        <p:txBody>
          <a:bodyPr/>
          <a:lstStyle/>
          <a:p>
            <a:pPr lvl="0"/>
            <a:r>
              <a:rPr lang="en-US" smtClean="0">
                <a:sym typeface="Verdana"/>
              </a:rPr>
              <a:t>A flow’s processing strategy determines how Mule implements message processing for a given flow</a:t>
            </a:r>
          </a:p>
          <a:p>
            <a:pPr lvl="0"/>
            <a:r>
              <a:rPr lang="en-US" smtClean="0">
                <a:sym typeface="Verdana"/>
              </a:rPr>
              <a:t>Mule automatically determines best processing strategy</a:t>
            </a:r>
          </a:p>
          <a:p>
            <a:pPr lvl="1"/>
            <a:r>
              <a:rPr lang="en-US" smtClean="0">
                <a:sym typeface="Verdana"/>
              </a:rPr>
              <a:t>Implicitly set to either synchronous or queued-asynchronous (leveraging SEDA)</a:t>
            </a:r>
          </a:p>
          <a:p>
            <a:pPr lvl="0"/>
            <a:r>
              <a:rPr lang="en-US" smtClean="0">
                <a:sym typeface="Verdana"/>
              </a:rPr>
              <a:t>A flow is synchronous when</a:t>
            </a:r>
          </a:p>
          <a:p>
            <a:pPr lvl="1"/>
            <a:r>
              <a:rPr lang="en-US" smtClean="0">
                <a:sym typeface="Verdana"/>
              </a:rPr>
              <a:t>The flow’s exchange pattern is request-response</a:t>
            </a:r>
          </a:p>
          <a:p>
            <a:pPr lvl="1"/>
            <a:r>
              <a:rPr lang="en-US" smtClean="0">
                <a:sym typeface="Verdana"/>
              </a:rPr>
              <a:t>The flow takes part in a transaction</a:t>
            </a:r>
          </a:p>
          <a:p>
            <a:pPr lvl="1"/>
            <a:r>
              <a:rPr lang="en-US" smtClean="0">
                <a:sym typeface="Verdana"/>
              </a:rPr>
              <a:t>The flow is really a sub-flow</a:t>
            </a:r>
          </a:p>
          <a:p>
            <a:pPr lvl="0"/>
            <a:r>
              <a:rPr lang="en-US" smtClean="0">
                <a:sym typeface="Verdana"/>
              </a:rPr>
              <a:t>A flow is asynchronous in all other cases</a:t>
            </a:r>
          </a:p>
          <a:p>
            <a:pPr lvl="1"/>
            <a:r>
              <a:rPr lang="en-US" smtClean="0">
                <a:sym typeface="Verdana"/>
              </a:rPr>
              <a:t>Unless overridden by manually setting a processing strategy</a:t>
            </a:r>
          </a:p>
          <a:p>
            <a:pPr lvl="0"/>
            <a:r>
              <a:rPr lang="en-US" smtClean="0">
                <a:sym typeface="Verdana"/>
              </a:rPr>
              <a:t>Other, explicit strategies are</a:t>
            </a:r>
          </a:p>
          <a:p>
            <a:pPr lvl="1"/>
            <a:r>
              <a:rPr lang="en-US" smtClean="0">
                <a:sym typeface="Verdana"/>
              </a:rPr>
              <a:t>Non-blocking, queued-thread-per-processor, thread-per-processor</a:t>
            </a:r>
            <a:endParaRPr lang="en-US">
              <a:sym typeface="Verdana"/>
            </a:endParaRPr>
          </a:p>
        </p:txBody>
      </p:sp>
    </p:spTree>
    <p:extLst>
      <p:ext uri="{BB962C8B-B14F-4D97-AF65-F5344CB8AC3E}">
        <p14:creationId xmlns:p14="http://schemas.microsoft.com/office/powerpoint/2010/main" val="1072659461"/>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056"/>
        <p:cNvGrpSpPr/>
        <p:nvPr/>
      </p:nvGrpSpPr>
      <p:grpSpPr>
        <a:xfrm>
          <a:off x="0" y="0"/>
          <a:ext cx="0" cy="0"/>
          <a:chOff x="0" y="0"/>
          <a:chExt cx="0" cy="0"/>
        </a:xfrm>
      </p:grpSpPr>
      <p:cxnSp>
        <p:nvCxnSpPr>
          <p:cNvPr id="2057" name="Shape 2057"/>
          <p:cNvCxnSpPr/>
          <p:nvPr/>
        </p:nvCxnSpPr>
        <p:spPr>
          <a:xfrm>
            <a:off x="2536094" y="4239466"/>
            <a:ext cx="559200" cy="0"/>
          </a:xfrm>
          <a:prstGeom prst="straightConnector1">
            <a:avLst/>
          </a:prstGeom>
          <a:noFill/>
          <a:ln w="25400" cap="flat" cmpd="sng">
            <a:solidFill>
              <a:schemeClr val="accent3"/>
            </a:solidFill>
            <a:prstDash val="solid"/>
            <a:miter/>
            <a:headEnd type="none" w="med" len="med"/>
            <a:tailEnd type="triangle" w="lg" len="lg"/>
          </a:ln>
        </p:spPr>
      </p:cxnSp>
      <p:cxnSp>
        <p:nvCxnSpPr>
          <p:cNvPr id="2058" name="Shape 2058"/>
          <p:cNvCxnSpPr/>
          <p:nvPr/>
        </p:nvCxnSpPr>
        <p:spPr>
          <a:xfrm>
            <a:off x="4350998" y="4239467"/>
            <a:ext cx="279600" cy="0"/>
          </a:xfrm>
          <a:prstGeom prst="straightConnector1">
            <a:avLst/>
          </a:prstGeom>
          <a:noFill/>
          <a:ln w="25400" cap="flat" cmpd="sng">
            <a:solidFill>
              <a:schemeClr val="accent3"/>
            </a:solidFill>
            <a:prstDash val="solid"/>
            <a:miter/>
            <a:headEnd type="none" w="med" len="med"/>
            <a:tailEnd type="triangle" w="lg" len="lg"/>
          </a:ln>
        </p:spPr>
      </p:cxnSp>
      <p:grpSp>
        <p:nvGrpSpPr>
          <p:cNvPr id="2059" name="Shape 2059"/>
          <p:cNvGrpSpPr/>
          <p:nvPr/>
        </p:nvGrpSpPr>
        <p:grpSpPr>
          <a:xfrm>
            <a:off x="2543380" y="4239350"/>
            <a:ext cx="3536341" cy="872719"/>
            <a:chOff x="2543380" y="4239350"/>
            <a:chExt cx="3536341" cy="872719"/>
          </a:xfrm>
        </p:grpSpPr>
        <p:cxnSp>
          <p:nvCxnSpPr>
            <p:cNvPr id="2060" name="Shape 2060"/>
            <p:cNvCxnSpPr/>
            <p:nvPr/>
          </p:nvCxnSpPr>
          <p:spPr>
            <a:xfrm flipH="1">
              <a:off x="2543380" y="5095569"/>
              <a:ext cx="3522300" cy="16500"/>
            </a:xfrm>
            <a:prstGeom prst="straightConnector1">
              <a:avLst/>
            </a:prstGeom>
            <a:noFill/>
            <a:ln w="25400" cap="flat" cmpd="sng">
              <a:solidFill>
                <a:schemeClr val="accent3"/>
              </a:solidFill>
              <a:prstDash val="solid"/>
              <a:miter/>
              <a:headEnd type="none" w="med" len="med"/>
              <a:tailEnd type="triangle" w="lg" len="lg"/>
            </a:ln>
          </p:spPr>
        </p:cxnSp>
        <p:cxnSp>
          <p:nvCxnSpPr>
            <p:cNvPr id="2061" name="Shape 2061"/>
            <p:cNvCxnSpPr/>
            <p:nvPr/>
          </p:nvCxnSpPr>
          <p:spPr>
            <a:xfrm>
              <a:off x="5881721" y="4239466"/>
              <a:ext cx="198000" cy="0"/>
            </a:xfrm>
            <a:prstGeom prst="straightConnector1">
              <a:avLst/>
            </a:prstGeom>
            <a:noFill/>
            <a:ln w="25400" cap="flat" cmpd="sng">
              <a:solidFill>
                <a:schemeClr val="accent3"/>
              </a:solidFill>
              <a:prstDash val="solid"/>
              <a:miter/>
              <a:headEnd type="none" w="med" len="med"/>
              <a:tailEnd type="none" w="med" len="med"/>
            </a:ln>
          </p:spPr>
        </p:cxnSp>
        <p:cxnSp>
          <p:nvCxnSpPr>
            <p:cNvPr id="2062" name="Shape 2062"/>
            <p:cNvCxnSpPr/>
            <p:nvPr/>
          </p:nvCxnSpPr>
          <p:spPr>
            <a:xfrm rot="10800000">
              <a:off x="6072505" y="4239350"/>
              <a:ext cx="0" cy="865500"/>
            </a:xfrm>
            <a:prstGeom prst="straightConnector1">
              <a:avLst/>
            </a:prstGeom>
            <a:noFill/>
            <a:ln w="25400" cap="flat" cmpd="sng">
              <a:solidFill>
                <a:schemeClr val="accent3"/>
              </a:solidFill>
              <a:prstDash val="solid"/>
              <a:miter/>
              <a:headEnd type="none" w="med" len="med"/>
              <a:tailEnd type="none" w="med" len="med"/>
            </a:ln>
          </p:spPr>
        </p:cxnSp>
      </p:grpSp>
      <p:sp>
        <p:nvSpPr>
          <p:cNvPr id="2063" name="Shape 2063"/>
          <p:cNvSpPr/>
          <p:nvPr/>
        </p:nvSpPr>
        <p:spPr>
          <a:xfrm>
            <a:off x="1353670" y="4563466"/>
            <a:ext cx="1106100" cy="231900"/>
          </a:xfrm>
          <a:prstGeom prst="rect">
            <a:avLst/>
          </a:prstGeom>
          <a:solidFill>
            <a:schemeClr val="accent3">
              <a:alpha val="24710"/>
            </a:schemeClr>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endParaRPr>
          </a:p>
        </p:txBody>
      </p:sp>
      <p:sp>
        <p:nvSpPr>
          <p:cNvPr id="2064" name="Shape 2064"/>
          <p:cNvSpPr txBox="1">
            <a:spLocks noGrp="1"/>
          </p:cNvSpPr>
          <p:nvPr>
            <p:ph type="title"/>
          </p:nvPr>
        </p:nvSpPr>
        <p:spPr/>
        <p:txBody>
          <a:bodyPr/>
          <a:lstStyle/>
          <a:p>
            <a:pPr lvl="0"/>
            <a:r>
              <a:rPr lang="en-US" smtClean="0">
                <a:sym typeface="Verdana"/>
              </a:rPr>
              <a:t>Synchronous processing strategy</a:t>
            </a:r>
            <a:endParaRPr lang="en-US">
              <a:sym typeface="Verdana"/>
            </a:endParaRPr>
          </a:p>
        </p:txBody>
      </p:sp>
      <p:sp>
        <p:nvSpPr>
          <p:cNvPr id="2065" name="Shape 2065"/>
          <p:cNvSpPr txBox="1">
            <a:spLocks noGrp="1"/>
          </p:cNvSpPr>
          <p:nvPr>
            <p:ph type="sldNum" sz="quarter" idx="11"/>
          </p:nvPr>
        </p:nvSpPr>
        <p:spPr/>
        <p:txBody>
          <a:bodyPr/>
          <a:lstStyle/>
          <a:p>
            <a:pPr lvl="0"/>
            <a:fld id="{00000000-1234-1234-1234-123412341234}" type="slidenum">
              <a:rPr lang="en-US" smtClean="0">
                <a:sym typeface="Verdana"/>
              </a:rPr>
              <a:pPr lvl="0"/>
              <a:t>39</a:t>
            </a:fld>
            <a:endParaRPr lang="en-US">
              <a:sym typeface="Verdana"/>
            </a:endParaRPr>
          </a:p>
        </p:txBody>
      </p:sp>
      <p:sp>
        <p:nvSpPr>
          <p:cNvPr id="2066" name="Shape 2066"/>
          <p:cNvSpPr txBox="1">
            <a:spLocks noGrp="1"/>
          </p:cNvSpPr>
          <p:nvPr>
            <p:ph type="body" sz="quarter" idx="12"/>
          </p:nvPr>
        </p:nvSpPr>
        <p:spPr/>
        <p:txBody>
          <a:bodyPr/>
          <a:lstStyle/>
          <a:p>
            <a:pPr lvl="0"/>
            <a:r>
              <a:rPr lang="en-US" smtClean="0">
                <a:sym typeface="Verdana"/>
              </a:rPr>
              <a:t>Uses only the message source's pool</a:t>
            </a:r>
          </a:p>
          <a:p>
            <a:pPr lvl="0"/>
            <a:r>
              <a:rPr lang="en-US" smtClean="0">
                <a:sym typeface="Verdana"/>
              </a:rPr>
              <a:t>Tuning for higher throughput happens on the connector receiver's level</a:t>
            </a:r>
          </a:p>
          <a:p>
            <a:pPr lvl="0"/>
            <a:r>
              <a:rPr lang="en-US" smtClean="0">
                <a:sym typeface="Verdana"/>
              </a:rPr>
              <a:t>In clustered environments: Flow executes on the same node (pinned) until processing in the flow is complete</a:t>
            </a:r>
            <a:endParaRPr lang="en-US">
              <a:sym typeface="Verdana"/>
            </a:endParaRPr>
          </a:p>
        </p:txBody>
      </p:sp>
      <p:sp>
        <p:nvSpPr>
          <p:cNvPr id="2067" name="Shape 2067"/>
          <p:cNvSpPr/>
          <p:nvPr/>
        </p:nvSpPr>
        <p:spPr>
          <a:xfrm>
            <a:off x="1280392" y="3915466"/>
            <a:ext cx="1260000" cy="648000"/>
          </a:xfrm>
          <a:prstGeom prst="rect">
            <a:avLst/>
          </a:prstGeom>
          <a:solidFill>
            <a:schemeClr val="accent2"/>
          </a:solidFill>
          <a:ln w="28575" cap="flat" cmpd="sng">
            <a:solidFill>
              <a:schemeClr val="lt2"/>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FFFFFF"/>
              </a:buClr>
              <a:buSzPct val="25000"/>
              <a:buFont typeface="Verdana"/>
              <a:buNone/>
            </a:pPr>
            <a:r>
              <a:rPr lang="en-US" sz="1600" b="0" i="0" u="none" strike="noStrike" cap="none">
                <a:solidFill>
                  <a:srgbClr val="FFFFFF"/>
                </a:solidFill>
                <a:latin typeface="Verdana"/>
                <a:ea typeface="Verdana"/>
                <a:cs typeface="Verdana"/>
                <a:sym typeface="Verdana"/>
              </a:rPr>
              <a:t>Inbound</a:t>
            </a:r>
          </a:p>
          <a:p>
            <a:pPr marL="0" marR="0" lvl="0" indent="0" algn="ctr" rtl="0">
              <a:lnSpc>
                <a:spcPct val="100000"/>
              </a:lnSpc>
              <a:spcBef>
                <a:spcPts val="0"/>
              </a:spcBef>
              <a:spcAft>
                <a:spcPts val="0"/>
              </a:spcAft>
              <a:buClr>
                <a:srgbClr val="FFFFFF"/>
              </a:buClr>
              <a:buSzPct val="25000"/>
              <a:buFont typeface="Verdana"/>
              <a:buNone/>
            </a:pPr>
            <a:r>
              <a:rPr lang="en-US" sz="1600" b="0" i="0" u="none" strike="noStrike" cap="none">
                <a:solidFill>
                  <a:srgbClr val="FFFFFF"/>
                </a:solidFill>
                <a:latin typeface="Verdana"/>
                <a:ea typeface="Verdana"/>
                <a:cs typeface="Verdana"/>
                <a:sym typeface="Verdana"/>
              </a:rPr>
              <a:t>endpoint</a:t>
            </a:r>
          </a:p>
        </p:txBody>
      </p:sp>
      <p:sp>
        <p:nvSpPr>
          <p:cNvPr id="2068" name="Shape 2068"/>
          <p:cNvSpPr/>
          <p:nvPr/>
        </p:nvSpPr>
        <p:spPr>
          <a:xfrm>
            <a:off x="833637" y="3706378"/>
            <a:ext cx="7200600" cy="1953300"/>
          </a:xfrm>
          <a:prstGeom prst="rect">
            <a:avLst/>
          </a:prstGeom>
          <a:noFill/>
          <a:ln w="19050" cap="flat" cmpd="sng">
            <a:solidFill>
              <a:schemeClr val="lt2"/>
            </a:solidFill>
            <a:prstDash val="solid"/>
            <a:round/>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600" b="0" i="0" u="none" strike="noStrike" cap="none">
              <a:solidFill>
                <a:srgbClr val="FFFFFF"/>
              </a:solidFill>
              <a:latin typeface="Verdana"/>
              <a:ea typeface="Verdana"/>
              <a:cs typeface="Verdana"/>
              <a:sym typeface="Verdana"/>
            </a:endParaRPr>
          </a:p>
        </p:txBody>
      </p:sp>
      <p:grpSp>
        <p:nvGrpSpPr>
          <p:cNvPr id="2069" name="Shape 2069"/>
          <p:cNvGrpSpPr/>
          <p:nvPr/>
        </p:nvGrpSpPr>
        <p:grpSpPr>
          <a:xfrm>
            <a:off x="2402870" y="3830632"/>
            <a:ext cx="266400" cy="176700"/>
            <a:chOff x="8670896" y="4584246"/>
            <a:chExt cx="266400" cy="176700"/>
          </a:xfrm>
        </p:grpSpPr>
        <p:sp>
          <p:nvSpPr>
            <p:cNvPr id="2070" name="Shape 2070"/>
            <p:cNvSpPr/>
            <p:nvPr/>
          </p:nvSpPr>
          <p:spPr>
            <a:xfrm>
              <a:off x="8670896" y="4584246"/>
              <a:ext cx="266400" cy="176700"/>
            </a:xfrm>
            <a:prstGeom prst="rect">
              <a:avLst/>
            </a:prstGeom>
            <a:solidFill>
              <a:schemeClr val="accent4"/>
            </a:solidFill>
            <a:ln w="9525" cap="flat" cmpd="sng">
              <a:solidFill>
                <a:srgbClr val="000000">
                  <a:alpha val="0"/>
                </a:srgbClr>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600" b="0" i="0" u="none" strike="noStrike" cap="none">
                <a:solidFill>
                  <a:srgbClr val="FFFFFF"/>
                </a:solidFill>
                <a:latin typeface="Verdana"/>
                <a:ea typeface="Verdana"/>
                <a:cs typeface="Verdana"/>
                <a:sym typeface="Verdana"/>
              </a:endParaRPr>
            </a:p>
          </p:txBody>
        </p:sp>
        <p:cxnSp>
          <p:nvCxnSpPr>
            <p:cNvPr id="2071" name="Shape 2071"/>
            <p:cNvCxnSpPr/>
            <p:nvPr/>
          </p:nvCxnSpPr>
          <p:spPr>
            <a:xfrm>
              <a:off x="8797771" y="4634557"/>
              <a:ext cx="106500" cy="0"/>
            </a:xfrm>
            <a:prstGeom prst="straightConnector1">
              <a:avLst/>
            </a:prstGeom>
            <a:noFill/>
            <a:ln w="9525" cap="flat" cmpd="sng">
              <a:solidFill>
                <a:schemeClr val="lt1"/>
              </a:solidFill>
              <a:prstDash val="solid"/>
              <a:miter/>
              <a:headEnd type="none" w="med" len="med"/>
              <a:tailEnd type="triangle" w="med" len="med"/>
            </a:ln>
          </p:spPr>
        </p:cxnSp>
        <p:cxnSp>
          <p:nvCxnSpPr>
            <p:cNvPr id="2072" name="Shape 2072"/>
            <p:cNvCxnSpPr/>
            <p:nvPr/>
          </p:nvCxnSpPr>
          <p:spPr>
            <a:xfrm rot="10800000">
              <a:off x="8727953" y="4698057"/>
              <a:ext cx="106500" cy="0"/>
            </a:xfrm>
            <a:prstGeom prst="straightConnector1">
              <a:avLst/>
            </a:prstGeom>
            <a:noFill/>
            <a:ln w="9525" cap="flat" cmpd="sng">
              <a:solidFill>
                <a:schemeClr val="lt1"/>
              </a:solidFill>
              <a:prstDash val="solid"/>
              <a:miter/>
              <a:headEnd type="none" w="med" len="med"/>
              <a:tailEnd type="triangle" w="med" len="med"/>
            </a:ln>
          </p:spPr>
        </p:cxnSp>
      </p:grpSp>
      <p:sp>
        <p:nvSpPr>
          <p:cNvPr id="2073" name="Shape 2073"/>
          <p:cNvSpPr/>
          <p:nvPr/>
        </p:nvSpPr>
        <p:spPr>
          <a:xfrm>
            <a:off x="4630600" y="3915466"/>
            <a:ext cx="1260000" cy="648000"/>
          </a:xfrm>
          <a:prstGeom prst="rect">
            <a:avLst/>
          </a:prstGeom>
          <a:solidFill>
            <a:schemeClr val="accent2"/>
          </a:solidFill>
          <a:ln w="28575" cap="flat" cmpd="sng">
            <a:solidFill>
              <a:schemeClr val="lt2"/>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FFFFFF"/>
              </a:buClr>
              <a:buSzPct val="25000"/>
              <a:buFont typeface="Verdana"/>
              <a:buNone/>
            </a:pPr>
            <a:r>
              <a:rPr lang="en-US" sz="1600" b="0" i="0" u="none" strike="noStrike" cap="none">
                <a:solidFill>
                  <a:srgbClr val="FFFFFF"/>
                </a:solidFill>
                <a:latin typeface="Verdana"/>
                <a:ea typeface="Verdana"/>
                <a:cs typeface="Verdana"/>
                <a:sym typeface="Verdana"/>
              </a:rPr>
              <a:t>Message</a:t>
            </a:r>
          </a:p>
          <a:p>
            <a:pPr marL="0" marR="0" lvl="0" indent="0" algn="ctr" rtl="0">
              <a:lnSpc>
                <a:spcPct val="100000"/>
              </a:lnSpc>
              <a:spcBef>
                <a:spcPts val="0"/>
              </a:spcBef>
              <a:spcAft>
                <a:spcPts val="0"/>
              </a:spcAft>
              <a:buClr>
                <a:srgbClr val="FFFFFF"/>
              </a:buClr>
              <a:buSzPct val="25000"/>
              <a:buFont typeface="Verdana"/>
              <a:buNone/>
            </a:pPr>
            <a:r>
              <a:rPr lang="en-US" sz="1600" b="0" i="0" u="none" strike="noStrike" cap="none">
                <a:solidFill>
                  <a:srgbClr val="FFFFFF"/>
                </a:solidFill>
                <a:latin typeface="Verdana"/>
                <a:ea typeface="Verdana"/>
                <a:cs typeface="Verdana"/>
                <a:sym typeface="Verdana"/>
              </a:rPr>
              <a:t>processor</a:t>
            </a:r>
          </a:p>
        </p:txBody>
      </p:sp>
      <p:sp>
        <p:nvSpPr>
          <p:cNvPr id="2074" name="Shape 2074"/>
          <p:cNvSpPr/>
          <p:nvPr/>
        </p:nvSpPr>
        <p:spPr>
          <a:xfrm>
            <a:off x="1276095" y="4795480"/>
            <a:ext cx="1260000" cy="648000"/>
          </a:xfrm>
          <a:prstGeom prst="rect">
            <a:avLst/>
          </a:prstGeom>
          <a:solidFill>
            <a:schemeClr val="accent2"/>
          </a:solidFill>
          <a:ln w="28575" cap="flat" cmpd="sng">
            <a:solidFill>
              <a:schemeClr val="lt2"/>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600" b="0" i="0" u="none" strike="noStrike" cap="none">
              <a:solidFill>
                <a:srgbClr val="FFFFFF"/>
              </a:solidFill>
              <a:latin typeface="Verdana"/>
              <a:ea typeface="Verdana"/>
              <a:cs typeface="Verdana"/>
              <a:sym typeface="Verdana"/>
            </a:endParaRPr>
          </a:p>
        </p:txBody>
      </p:sp>
      <p:sp>
        <p:nvSpPr>
          <p:cNvPr id="2075" name="Shape 2075"/>
          <p:cNvSpPr/>
          <p:nvPr/>
        </p:nvSpPr>
        <p:spPr>
          <a:xfrm>
            <a:off x="3095297" y="3915466"/>
            <a:ext cx="1260000" cy="648000"/>
          </a:xfrm>
          <a:prstGeom prst="rect">
            <a:avLst/>
          </a:prstGeom>
          <a:solidFill>
            <a:schemeClr val="accent2"/>
          </a:solidFill>
          <a:ln w="28575" cap="flat" cmpd="sng">
            <a:solidFill>
              <a:schemeClr val="lt2"/>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FFFFFF"/>
              </a:buClr>
              <a:buSzPct val="25000"/>
              <a:buFont typeface="Verdana"/>
              <a:buNone/>
            </a:pPr>
            <a:r>
              <a:rPr lang="en-US" sz="1600" b="0" i="0" u="none" strike="noStrike" cap="none">
                <a:solidFill>
                  <a:srgbClr val="FFFFFF"/>
                </a:solidFill>
                <a:latin typeface="Verdana"/>
                <a:ea typeface="Verdana"/>
                <a:cs typeface="Verdana"/>
                <a:sym typeface="Verdana"/>
              </a:rPr>
              <a:t>Message</a:t>
            </a:r>
          </a:p>
          <a:p>
            <a:pPr marL="0" marR="0" lvl="0" indent="0" algn="ctr" rtl="0">
              <a:lnSpc>
                <a:spcPct val="100000"/>
              </a:lnSpc>
              <a:spcBef>
                <a:spcPts val="0"/>
              </a:spcBef>
              <a:spcAft>
                <a:spcPts val="0"/>
              </a:spcAft>
              <a:buClr>
                <a:srgbClr val="FFFFFF"/>
              </a:buClr>
              <a:buSzPct val="25000"/>
              <a:buFont typeface="Verdana"/>
              <a:buNone/>
            </a:pPr>
            <a:r>
              <a:rPr lang="en-US" sz="1600" b="0" i="0" u="none" strike="noStrike" cap="none">
                <a:solidFill>
                  <a:srgbClr val="FFFFFF"/>
                </a:solidFill>
                <a:latin typeface="Verdana"/>
                <a:ea typeface="Verdana"/>
                <a:cs typeface="Verdana"/>
                <a:sym typeface="Verdana"/>
              </a:rPr>
              <a:t>processor</a:t>
            </a:r>
          </a:p>
        </p:txBody>
      </p:sp>
      <p:sp>
        <p:nvSpPr>
          <p:cNvPr id="2076" name="Shape 2076"/>
          <p:cNvSpPr txBox="1"/>
          <p:nvPr/>
        </p:nvSpPr>
        <p:spPr>
          <a:xfrm>
            <a:off x="1280391" y="5753735"/>
            <a:ext cx="4610100" cy="215400"/>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chemeClr val="lt2"/>
              </a:buClr>
              <a:buSzPct val="25000"/>
              <a:buFont typeface="Verdana"/>
              <a:buNone/>
            </a:pPr>
            <a:r>
              <a:rPr lang="en-US" sz="1400" b="0" i="0" u="none" strike="noStrike" cap="none">
                <a:solidFill>
                  <a:schemeClr val="lt1"/>
                </a:solidFill>
                <a:latin typeface="Verdana"/>
                <a:ea typeface="Verdana"/>
                <a:cs typeface="Verdana"/>
                <a:sym typeface="Verdana"/>
              </a:rPr>
              <a:t>Receiving thread</a:t>
            </a:r>
          </a:p>
        </p:txBody>
      </p:sp>
      <p:cxnSp>
        <p:nvCxnSpPr>
          <p:cNvPr id="2077" name="Shape 2077"/>
          <p:cNvCxnSpPr/>
          <p:nvPr/>
        </p:nvCxnSpPr>
        <p:spPr>
          <a:xfrm>
            <a:off x="870212" y="6057026"/>
            <a:ext cx="5084400" cy="0"/>
          </a:xfrm>
          <a:prstGeom prst="straightConnector1">
            <a:avLst/>
          </a:prstGeom>
          <a:noFill/>
          <a:ln w="38100" cap="flat" cmpd="sng">
            <a:solidFill>
              <a:srgbClr val="FFC000"/>
            </a:solidFill>
            <a:prstDash val="solid"/>
            <a:miter/>
            <a:headEnd type="none" w="med" len="med"/>
            <a:tailEnd type="triangle" w="lg" len="lg"/>
          </a:ln>
        </p:spPr>
      </p:cxnSp>
    </p:spTree>
    <p:extLst>
      <p:ext uri="{BB962C8B-B14F-4D97-AF65-F5344CB8AC3E}">
        <p14:creationId xmlns:p14="http://schemas.microsoft.com/office/powerpoint/2010/main" val="1998836745"/>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28"/>
        <p:cNvGrpSpPr/>
        <p:nvPr/>
      </p:nvGrpSpPr>
      <p:grpSpPr>
        <a:xfrm>
          <a:off x="0" y="0"/>
          <a:ext cx="0" cy="0"/>
          <a:chOff x="0" y="0"/>
          <a:chExt cx="0" cy="0"/>
        </a:xfrm>
      </p:grpSpPr>
      <p:sp>
        <p:nvSpPr>
          <p:cNvPr id="1829" name="Shape 1829"/>
          <p:cNvSpPr txBox="1">
            <a:spLocks noGrp="1"/>
          </p:cNvSpPr>
          <p:nvPr>
            <p:ph type="title"/>
          </p:nvPr>
        </p:nvSpPr>
        <p:spPr>
          <a:xfrm>
            <a:off x="609441" y="2605918"/>
            <a:ext cx="10959300" cy="3208199"/>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SzPct val="25000"/>
              <a:buNone/>
            </a:pPr>
            <a:r>
              <a:rPr lang="en-US" sz="5300" b="0" i="0" u="none" strike="noStrike" cap="none" smtClean="0">
                <a:solidFill>
                  <a:schemeClr val="lt1"/>
                </a:solidFill>
                <a:latin typeface="Verdana"/>
                <a:ea typeface="Verdana"/>
                <a:cs typeface="Verdana"/>
                <a:sym typeface="Verdana"/>
              </a:rPr>
              <a:t>Design considerations</a:t>
            </a:r>
            <a:endParaRPr lang="en-US" sz="5300" b="0" i="0" u="none" strike="noStrike" cap="none">
              <a:solidFill>
                <a:schemeClr val="lt1"/>
              </a:solidFill>
              <a:latin typeface="Verdana"/>
              <a:ea typeface="Verdana"/>
              <a:cs typeface="Verdana"/>
              <a:sym typeface="Verdana"/>
            </a:endParaRPr>
          </a:p>
        </p:txBody>
      </p:sp>
    </p:spTree>
    <p:extLst>
      <p:ext uri="{BB962C8B-B14F-4D97-AF65-F5344CB8AC3E}">
        <p14:creationId xmlns:p14="http://schemas.microsoft.com/office/powerpoint/2010/main" val="1250214656"/>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081"/>
        <p:cNvGrpSpPr/>
        <p:nvPr/>
      </p:nvGrpSpPr>
      <p:grpSpPr>
        <a:xfrm>
          <a:off x="0" y="0"/>
          <a:ext cx="0" cy="0"/>
          <a:chOff x="0" y="0"/>
          <a:chExt cx="0" cy="0"/>
        </a:xfrm>
      </p:grpSpPr>
      <p:sp>
        <p:nvSpPr>
          <p:cNvPr id="2082" name="Shape 2082"/>
          <p:cNvSpPr/>
          <p:nvPr/>
        </p:nvSpPr>
        <p:spPr>
          <a:xfrm>
            <a:off x="4561650" y="1306125"/>
            <a:ext cx="5424000" cy="4833000"/>
          </a:xfrm>
          <a:prstGeom prst="rect">
            <a:avLst/>
          </a:prstGeom>
          <a:noFill/>
          <a:ln w="28575" cap="flat" cmpd="sng">
            <a:solidFill>
              <a:schemeClr val="lt2"/>
            </a:solidFill>
            <a:prstDash val="solid"/>
            <a:round/>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600" b="0" i="0" u="none" strike="noStrike" cap="none">
              <a:solidFill>
                <a:srgbClr val="FFFFFF"/>
              </a:solidFill>
              <a:latin typeface="Verdana"/>
              <a:ea typeface="Verdana"/>
              <a:cs typeface="Verdana"/>
              <a:sym typeface="Verdana"/>
            </a:endParaRPr>
          </a:p>
        </p:txBody>
      </p:sp>
      <p:cxnSp>
        <p:nvCxnSpPr>
          <p:cNvPr id="2083" name="Shape 2083"/>
          <p:cNvCxnSpPr/>
          <p:nvPr/>
        </p:nvCxnSpPr>
        <p:spPr>
          <a:xfrm>
            <a:off x="3925608" y="3711425"/>
            <a:ext cx="968400" cy="0"/>
          </a:xfrm>
          <a:prstGeom prst="straightConnector1">
            <a:avLst/>
          </a:prstGeom>
          <a:noFill/>
          <a:ln w="25400" cap="flat" cmpd="sng">
            <a:solidFill>
              <a:schemeClr val="accent3"/>
            </a:solidFill>
            <a:prstDash val="solid"/>
            <a:miter/>
            <a:headEnd type="none" w="med" len="med"/>
            <a:tailEnd type="triangle" w="lg" len="lg"/>
          </a:ln>
        </p:spPr>
      </p:cxnSp>
      <p:cxnSp>
        <p:nvCxnSpPr>
          <p:cNvPr id="2084" name="Shape 2084"/>
          <p:cNvCxnSpPr/>
          <p:nvPr/>
        </p:nvCxnSpPr>
        <p:spPr>
          <a:xfrm>
            <a:off x="8688471" y="2501266"/>
            <a:ext cx="0" cy="747000"/>
          </a:xfrm>
          <a:prstGeom prst="straightConnector1">
            <a:avLst/>
          </a:prstGeom>
          <a:noFill/>
          <a:ln w="25400" cap="flat" cmpd="sng">
            <a:solidFill>
              <a:schemeClr val="accent3"/>
            </a:solidFill>
            <a:prstDash val="solid"/>
            <a:miter/>
            <a:headEnd type="none" w="med" len="med"/>
            <a:tailEnd type="triangle" w="lg" len="lg"/>
          </a:ln>
        </p:spPr>
      </p:cxnSp>
      <p:cxnSp>
        <p:nvCxnSpPr>
          <p:cNvPr id="2085" name="Shape 2085"/>
          <p:cNvCxnSpPr/>
          <p:nvPr/>
        </p:nvCxnSpPr>
        <p:spPr>
          <a:xfrm>
            <a:off x="8688471" y="4174639"/>
            <a:ext cx="0" cy="747000"/>
          </a:xfrm>
          <a:prstGeom prst="straightConnector1">
            <a:avLst/>
          </a:prstGeom>
          <a:noFill/>
          <a:ln w="25400" cap="flat" cmpd="sng">
            <a:solidFill>
              <a:schemeClr val="accent3"/>
            </a:solidFill>
            <a:prstDash val="solid"/>
            <a:miter/>
            <a:headEnd type="none" w="med" len="med"/>
            <a:tailEnd type="triangle" w="lg" len="lg"/>
          </a:ln>
        </p:spPr>
      </p:cxnSp>
      <p:grpSp>
        <p:nvGrpSpPr>
          <p:cNvPr id="2086" name="Shape 2086"/>
          <p:cNvGrpSpPr/>
          <p:nvPr/>
        </p:nvGrpSpPr>
        <p:grpSpPr>
          <a:xfrm>
            <a:off x="2976134" y="4187891"/>
            <a:ext cx="4770380" cy="1210200"/>
            <a:chOff x="3512376" y="4446075"/>
            <a:chExt cx="4770380" cy="1210200"/>
          </a:xfrm>
        </p:grpSpPr>
        <p:cxnSp>
          <p:nvCxnSpPr>
            <p:cNvPr id="2087" name="Shape 2087"/>
            <p:cNvCxnSpPr>
              <a:stCxn id="2088" idx="1"/>
            </p:cNvCxnSpPr>
            <p:nvPr/>
          </p:nvCxnSpPr>
          <p:spPr>
            <a:xfrm rot="10800000">
              <a:off x="3512456" y="5642966"/>
              <a:ext cx="4770300" cy="0"/>
            </a:xfrm>
            <a:prstGeom prst="straightConnector1">
              <a:avLst/>
            </a:prstGeom>
            <a:noFill/>
            <a:ln w="25400" cap="flat" cmpd="sng">
              <a:solidFill>
                <a:schemeClr val="accent3"/>
              </a:solidFill>
              <a:prstDash val="solid"/>
              <a:miter/>
              <a:headEnd type="none" w="med" len="med"/>
              <a:tailEnd type="none" w="med" len="med"/>
            </a:ln>
          </p:spPr>
        </p:cxnSp>
        <p:cxnSp>
          <p:nvCxnSpPr>
            <p:cNvPr id="2089" name="Shape 2089"/>
            <p:cNvCxnSpPr/>
            <p:nvPr/>
          </p:nvCxnSpPr>
          <p:spPr>
            <a:xfrm>
              <a:off x="3512376" y="4446075"/>
              <a:ext cx="0" cy="1210200"/>
            </a:xfrm>
            <a:prstGeom prst="straightConnector1">
              <a:avLst/>
            </a:prstGeom>
            <a:noFill/>
            <a:ln w="25400" cap="flat" cmpd="sng">
              <a:solidFill>
                <a:schemeClr val="accent3"/>
              </a:solidFill>
              <a:prstDash val="solid"/>
              <a:miter/>
              <a:headEnd type="triangle" w="lg" len="lg"/>
              <a:tailEnd type="none" w="med" len="med"/>
            </a:ln>
          </p:spPr>
        </p:cxnSp>
      </p:grpSp>
      <p:grpSp>
        <p:nvGrpSpPr>
          <p:cNvPr id="2090" name="Shape 2090"/>
          <p:cNvGrpSpPr/>
          <p:nvPr/>
        </p:nvGrpSpPr>
        <p:grpSpPr>
          <a:xfrm>
            <a:off x="5836061" y="2038009"/>
            <a:ext cx="1910400" cy="1210200"/>
            <a:chOff x="6372303" y="2296192"/>
            <a:chExt cx="1910400" cy="1210200"/>
          </a:xfrm>
        </p:grpSpPr>
        <p:cxnSp>
          <p:nvCxnSpPr>
            <p:cNvPr id="2091" name="Shape 2091"/>
            <p:cNvCxnSpPr/>
            <p:nvPr/>
          </p:nvCxnSpPr>
          <p:spPr>
            <a:xfrm>
              <a:off x="6372303" y="2296233"/>
              <a:ext cx="1910400" cy="0"/>
            </a:xfrm>
            <a:prstGeom prst="straightConnector1">
              <a:avLst/>
            </a:prstGeom>
            <a:noFill/>
            <a:ln w="25400" cap="flat" cmpd="sng">
              <a:solidFill>
                <a:schemeClr val="accent3"/>
              </a:solidFill>
              <a:prstDash val="solid"/>
              <a:miter/>
              <a:headEnd type="none" w="med" len="med"/>
              <a:tailEnd type="triangle" w="lg" len="lg"/>
            </a:ln>
          </p:spPr>
        </p:cxnSp>
        <p:cxnSp>
          <p:nvCxnSpPr>
            <p:cNvPr id="2092" name="Shape 2092"/>
            <p:cNvCxnSpPr>
              <a:stCxn id="2093" idx="0"/>
            </p:cNvCxnSpPr>
            <p:nvPr/>
          </p:nvCxnSpPr>
          <p:spPr>
            <a:xfrm rot="10800000">
              <a:off x="6372347" y="2296192"/>
              <a:ext cx="0" cy="1210200"/>
            </a:xfrm>
            <a:prstGeom prst="straightConnector1">
              <a:avLst/>
            </a:prstGeom>
            <a:noFill/>
            <a:ln w="25400" cap="flat" cmpd="sng">
              <a:solidFill>
                <a:schemeClr val="accent3"/>
              </a:solidFill>
              <a:prstDash val="solid"/>
              <a:miter/>
              <a:headEnd type="none" w="med" len="med"/>
              <a:tailEnd type="none" w="med" len="med"/>
            </a:ln>
          </p:spPr>
        </p:cxnSp>
      </p:grpSp>
      <p:sp>
        <p:nvSpPr>
          <p:cNvPr id="2094" name="Shape 2094"/>
          <p:cNvSpPr txBox="1">
            <a:spLocks noGrp="1"/>
          </p:cNvSpPr>
          <p:nvPr>
            <p:ph type="title"/>
          </p:nvPr>
        </p:nvSpPr>
        <p:spPr>
          <a:xfrm>
            <a:off x="609441" y="0"/>
            <a:ext cx="9485100" cy="902400"/>
          </a:xfrm>
          <a:prstGeom prst="rect">
            <a:avLst/>
          </a:prstGeom>
          <a:noFill/>
          <a:ln>
            <a:noFill/>
          </a:ln>
        </p:spPr>
        <p:txBody>
          <a:bodyPr lIns="0" tIns="0" rIns="0" bIns="0" anchor="ctr" anchorCtr="0">
            <a:noAutofit/>
          </a:bodyPr>
          <a:lstStyle/>
          <a:p>
            <a:pPr marL="0" marR="0" lvl="0" indent="0" algn="l" rtl="0">
              <a:lnSpc>
                <a:spcPct val="114285"/>
              </a:lnSpc>
              <a:spcBef>
                <a:spcPts val="0"/>
              </a:spcBef>
              <a:spcAft>
                <a:spcPts val="0"/>
              </a:spcAft>
              <a:buSzPct val="25000"/>
              <a:buNone/>
            </a:pPr>
            <a:r>
              <a:rPr lang="en-US" sz="2800" b="0" i="0" u="none" strike="noStrike" cap="none" smtClean="0">
                <a:solidFill>
                  <a:schemeClr val="lt1"/>
                </a:solidFill>
                <a:latin typeface="Verdana"/>
                <a:ea typeface="Verdana"/>
                <a:cs typeface="Verdana"/>
                <a:sym typeface="Verdana"/>
              </a:rPr>
              <a:t>Synchronous flow example</a:t>
            </a:r>
            <a:endParaRPr lang="en-US" sz="2800" b="0" i="0" u="none" strike="noStrike" cap="none">
              <a:solidFill>
                <a:schemeClr val="lt1"/>
              </a:solidFill>
              <a:latin typeface="Verdana"/>
              <a:ea typeface="Verdana"/>
              <a:cs typeface="Verdana"/>
              <a:sym typeface="Verdana"/>
            </a:endParaRPr>
          </a:p>
        </p:txBody>
      </p:sp>
      <p:sp>
        <p:nvSpPr>
          <p:cNvPr id="2095" name="Shape 2095"/>
          <p:cNvSpPr txBox="1">
            <a:spLocks noGrp="1"/>
          </p:cNvSpPr>
          <p:nvPr>
            <p:ph type="sldNum" idx="12"/>
          </p:nvPr>
        </p:nvSpPr>
        <p:spPr>
          <a:xfrm>
            <a:off x="10883338" y="6339100"/>
            <a:ext cx="684900" cy="365100"/>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rgbClr val="BFBFBF"/>
              </a:buClr>
              <a:buSzPct val="25000"/>
              <a:buFont typeface="Verdana"/>
              <a:buNone/>
            </a:pPr>
            <a:fld id="{00000000-1234-1234-1234-123412341234}" type="slidenum">
              <a:rPr lang="en-US" sz="1300" b="0" i="0" u="none" strike="noStrike" cap="none" smtClean="0">
                <a:solidFill>
                  <a:srgbClr val="BFBFBF"/>
                </a:solidFill>
                <a:latin typeface="Verdana"/>
                <a:ea typeface="Verdana"/>
                <a:cs typeface="Verdana"/>
                <a:sym typeface="Verdana"/>
              </a:rPr>
              <a:t>40</a:t>
            </a:fld>
            <a:endParaRPr lang="en-US" sz="1300" b="0" i="0" u="none" strike="noStrike" cap="none">
              <a:solidFill>
                <a:srgbClr val="BFBFBF"/>
              </a:solidFill>
              <a:latin typeface="Verdana"/>
              <a:ea typeface="Verdana"/>
              <a:cs typeface="Verdana"/>
              <a:sym typeface="Verdana"/>
            </a:endParaRPr>
          </a:p>
        </p:txBody>
      </p:sp>
      <p:sp>
        <p:nvSpPr>
          <p:cNvPr id="2096" name="Shape 2096"/>
          <p:cNvSpPr/>
          <p:nvPr/>
        </p:nvSpPr>
        <p:spPr>
          <a:xfrm>
            <a:off x="2041697" y="3248209"/>
            <a:ext cx="1884000" cy="926400"/>
          </a:xfrm>
          <a:prstGeom prst="rect">
            <a:avLst/>
          </a:prstGeom>
          <a:noFill/>
          <a:ln w="28575" cap="flat" cmpd="sng">
            <a:solidFill>
              <a:schemeClr val="lt2"/>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FFFFFF"/>
              </a:buClr>
              <a:buSzPct val="25000"/>
              <a:buFont typeface="Verdana"/>
              <a:buNone/>
            </a:pPr>
            <a:r>
              <a:rPr lang="en-US" sz="1600" b="0" i="0" u="none" strike="noStrike" cap="none">
                <a:solidFill>
                  <a:schemeClr val="bg2"/>
                </a:solidFill>
                <a:latin typeface="Verdana"/>
                <a:ea typeface="Verdana"/>
                <a:cs typeface="Verdana"/>
                <a:sym typeface="Verdana"/>
              </a:rPr>
              <a:t>Mobile</a:t>
            </a:r>
          </a:p>
          <a:p>
            <a:pPr marL="0" marR="0" lvl="0" indent="0" algn="ctr" rtl="0">
              <a:lnSpc>
                <a:spcPct val="100000"/>
              </a:lnSpc>
              <a:spcBef>
                <a:spcPts val="0"/>
              </a:spcBef>
              <a:spcAft>
                <a:spcPts val="0"/>
              </a:spcAft>
              <a:buClr>
                <a:srgbClr val="FFFFFF"/>
              </a:buClr>
              <a:buSzPct val="25000"/>
              <a:buFont typeface="Verdana"/>
              <a:buNone/>
            </a:pPr>
            <a:r>
              <a:rPr lang="en-US" sz="1600" b="0" i="0" u="none" strike="noStrike" cap="none">
                <a:solidFill>
                  <a:schemeClr val="bg2"/>
                </a:solidFill>
                <a:latin typeface="Verdana"/>
                <a:ea typeface="Verdana"/>
                <a:cs typeface="Verdana"/>
                <a:sym typeface="Verdana"/>
              </a:rPr>
              <a:t>App</a:t>
            </a:r>
          </a:p>
        </p:txBody>
      </p:sp>
      <p:sp>
        <p:nvSpPr>
          <p:cNvPr id="2093" name="Shape 2093"/>
          <p:cNvSpPr/>
          <p:nvPr/>
        </p:nvSpPr>
        <p:spPr>
          <a:xfrm>
            <a:off x="4894105" y="3248209"/>
            <a:ext cx="1883999" cy="926400"/>
          </a:xfrm>
          <a:prstGeom prst="rect">
            <a:avLst/>
          </a:prstGeom>
          <a:solidFill>
            <a:schemeClr val="lt2"/>
          </a:solidFill>
          <a:ln w="28575" cap="flat" cmpd="sng">
            <a:solidFill>
              <a:schemeClr val="lt2"/>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FFFFFF"/>
              </a:buClr>
              <a:buSzPct val="25000"/>
              <a:buFont typeface="Verdana"/>
              <a:buNone/>
            </a:pPr>
            <a:r>
              <a:rPr lang="en-US" sz="1600" b="0" i="0" u="none" strike="noStrike" cap="none">
                <a:solidFill>
                  <a:srgbClr val="FFFFFF"/>
                </a:solidFill>
                <a:latin typeface="Verdana"/>
                <a:ea typeface="Verdana"/>
                <a:cs typeface="Verdana"/>
                <a:sym typeface="Verdana"/>
              </a:rPr>
              <a:t>Order</a:t>
            </a:r>
          </a:p>
          <a:p>
            <a:pPr marL="0" marR="0" lvl="0" indent="0" algn="ctr" rtl="0">
              <a:lnSpc>
                <a:spcPct val="100000"/>
              </a:lnSpc>
              <a:spcBef>
                <a:spcPts val="0"/>
              </a:spcBef>
              <a:spcAft>
                <a:spcPts val="0"/>
              </a:spcAft>
              <a:buClr>
                <a:srgbClr val="FFFFFF"/>
              </a:buClr>
              <a:buSzPct val="25000"/>
              <a:buFont typeface="Verdana"/>
              <a:buNone/>
            </a:pPr>
            <a:r>
              <a:rPr lang="en-US" sz="1600" b="0" i="0" u="none" strike="noStrike" cap="none">
                <a:solidFill>
                  <a:srgbClr val="FFFFFF"/>
                </a:solidFill>
                <a:latin typeface="Verdana"/>
                <a:ea typeface="Verdana"/>
                <a:cs typeface="Verdana"/>
                <a:sym typeface="Verdana"/>
              </a:rPr>
              <a:t>Submission</a:t>
            </a:r>
          </a:p>
        </p:txBody>
      </p:sp>
      <p:sp>
        <p:nvSpPr>
          <p:cNvPr id="2097" name="Shape 2097"/>
          <p:cNvSpPr/>
          <p:nvPr/>
        </p:nvSpPr>
        <p:spPr>
          <a:xfrm>
            <a:off x="7746514" y="3248209"/>
            <a:ext cx="1884000" cy="926400"/>
          </a:xfrm>
          <a:prstGeom prst="rect">
            <a:avLst/>
          </a:prstGeom>
          <a:solidFill>
            <a:schemeClr val="lt2"/>
          </a:solidFill>
          <a:ln w="28575" cap="flat" cmpd="sng">
            <a:solidFill>
              <a:schemeClr val="lt2"/>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FFFFFF"/>
              </a:buClr>
              <a:buSzPct val="25000"/>
              <a:buFont typeface="Verdana"/>
              <a:buNone/>
            </a:pPr>
            <a:r>
              <a:rPr lang="en-US" sz="1600" b="0" i="0" u="none" strike="noStrike" cap="none">
                <a:solidFill>
                  <a:srgbClr val="FFFFFF"/>
                </a:solidFill>
                <a:latin typeface="Verdana"/>
                <a:ea typeface="Verdana"/>
                <a:cs typeface="Verdana"/>
                <a:sym typeface="Verdana"/>
              </a:rPr>
              <a:t>Inventory</a:t>
            </a:r>
          </a:p>
          <a:p>
            <a:pPr marL="0" marR="0" lvl="0" indent="0" algn="ctr" rtl="0">
              <a:lnSpc>
                <a:spcPct val="100000"/>
              </a:lnSpc>
              <a:spcBef>
                <a:spcPts val="0"/>
              </a:spcBef>
              <a:spcAft>
                <a:spcPts val="0"/>
              </a:spcAft>
              <a:buClr>
                <a:srgbClr val="FFFFFF"/>
              </a:buClr>
              <a:buSzPct val="25000"/>
              <a:buFont typeface="Verdana"/>
              <a:buNone/>
            </a:pPr>
            <a:r>
              <a:rPr lang="en-US" sz="1600" b="0" i="0" u="none" strike="noStrike" cap="none">
                <a:solidFill>
                  <a:srgbClr val="FFFFFF"/>
                </a:solidFill>
                <a:latin typeface="Verdana"/>
                <a:ea typeface="Verdana"/>
                <a:cs typeface="Verdana"/>
                <a:sym typeface="Verdana"/>
              </a:rPr>
              <a:t>Service</a:t>
            </a:r>
          </a:p>
        </p:txBody>
      </p:sp>
      <p:sp>
        <p:nvSpPr>
          <p:cNvPr id="2098" name="Shape 2098"/>
          <p:cNvSpPr/>
          <p:nvPr/>
        </p:nvSpPr>
        <p:spPr>
          <a:xfrm>
            <a:off x="7746514" y="1574836"/>
            <a:ext cx="1884000" cy="926400"/>
          </a:xfrm>
          <a:prstGeom prst="rect">
            <a:avLst/>
          </a:prstGeom>
          <a:solidFill>
            <a:schemeClr val="lt2"/>
          </a:solidFill>
          <a:ln w="28575" cap="flat" cmpd="sng">
            <a:solidFill>
              <a:schemeClr val="lt2"/>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FFFFFF"/>
              </a:buClr>
              <a:buSzPct val="25000"/>
              <a:buFont typeface="Verdana"/>
              <a:buNone/>
            </a:pPr>
            <a:r>
              <a:rPr lang="en-US" sz="1600" b="0" i="0" u="none" strike="noStrike" cap="none">
                <a:solidFill>
                  <a:srgbClr val="FFFFFF"/>
                </a:solidFill>
                <a:latin typeface="Verdana"/>
                <a:ea typeface="Verdana"/>
                <a:cs typeface="Verdana"/>
                <a:sym typeface="Verdana"/>
              </a:rPr>
              <a:t>Billing</a:t>
            </a:r>
          </a:p>
          <a:p>
            <a:pPr marL="0" marR="0" lvl="0" indent="0" algn="ctr" rtl="0">
              <a:lnSpc>
                <a:spcPct val="100000"/>
              </a:lnSpc>
              <a:spcBef>
                <a:spcPts val="0"/>
              </a:spcBef>
              <a:spcAft>
                <a:spcPts val="0"/>
              </a:spcAft>
              <a:buClr>
                <a:srgbClr val="FFFFFF"/>
              </a:buClr>
              <a:buSzPct val="25000"/>
              <a:buFont typeface="Verdana"/>
              <a:buNone/>
            </a:pPr>
            <a:r>
              <a:rPr lang="en-US" sz="1600" b="0" i="0" u="none" strike="noStrike" cap="none">
                <a:solidFill>
                  <a:srgbClr val="FFFFFF"/>
                </a:solidFill>
                <a:latin typeface="Verdana"/>
                <a:ea typeface="Verdana"/>
                <a:cs typeface="Verdana"/>
                <a:sym typeface="Verdana"/>
              </a:rPr>
              <a:t>Service</a:t>
            </a:r>
          </a:p>
        </p:txBody>
      </p:sp>
      <p:sp>
        <p:nvSpPr>
          <p:cNvPr id="2088" name="Shape 2088"/>
          <p:cNvSpPr/>
          <p:nvPr/>
        </p:nvSpPr>
        <p:spPr>
          <a:xfrm>
            <a:off x="7746514" y="4921583"/>
            <a:ext cx="1884000" cy="926400"/>
          </a:xfrm>
          <a:prstGeom prst="rect">
            <a:avLst/>
          </a:prstGeom>
          <a:solidFill>
            <a:schemeClr val="lt2"/>
          </a:solidFill>
          <a:ln w="28575" cap="flat" cmpd="sng">
            <a:solidFill>
              <a:schemeClr val="lt2"/>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FFFFFF"/>
              </a:buClr>
              <a:buSzPct val="25000"/>
              <a:buFont typeface="Verdana"/>
              <a:buNone/>
            </a:pPr>
            <a:r>
              <a:rPr lang="en-US" sz="1600" b="0" i="0" u="none" strike="noStrike" cap="none">
                <a:solidFill>
                  <a:srgbClr val="FFFFFF"/>
                </a:solidFill>
                <a:latin typeface="Verdana"/>
                <a:ea typeface="Verdana"/>
                <a:cs typeface="Verdana"/>
                <a:sym typeface="Verdana"/>
              </a:rPr>
              <a:t>Shipping</a:t>
            </a:r>
          </a:p>
          <a:p>
            <a:pPr marL="0" marR="0" lvl="0" indent="0" algn="ctr" rtl="0">
              <a:lnSpc>
                <a:spcPct val="100000"/>
              </a:lnSpc>
              <a:spcBef>
                <a:spcPts val="0"/>
              </a:spcBef>
              <a:spcAft>
                <a:spcPts val="0"/>
              </a:spcAft>
              <a:buClr>
                <a:srgbClr val="FFFFFF"/>
              </a:buClr>
              <a:buSzPct val="25000"/>
              <a:buFont typeface="Verdana"/>
              <a:buNone/>
            </a:pPr>
            <a:r>
              <a:rPr lang="en-US" sz="1600" b="0" i="0" u="none" strike="noStrike" cap="none">
                <a:solidFill>
                  <a:srgbClr val="FFFFFF"/>
                </a:solidFill>
                <a:latin typeface="Verdana"/>
                <a:ea typeface="Verdana"/>
                <a:cs typeface="Verdana"/>
                <a:sym typeface="Verdana"/>
              </a:rPr>
              <a:t>Service</a:t>
            </a:r>
          </a:p>
        </p:txBody>
      </p:sp>
    </p:spTree>
    <p:extLst>
      <p:ext uri="{BB962C8B-B14F-4D97-AF65-F5344CB8AC3E}">
        <p14:creationId xmlns:p14="http://schemas.microsoft.com/office/powerpoint/2010/main" val="636913597"/>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102"/>
        <p:cNvGrpSpPr/>
        <p:nvPr/>
      </p:nvGrpSpPr>
      <p:grpSpPr>
        <a:xfrm>
          <a:off x="0" y="0"/>
          <a:ext cx="0" cy="0"/>
          <a:chOff x="0" y="0"/>
          <a:chExt cx="0" cy="0"/>
        </a:xfrm>
      </p:grpSpPr>
      <p:cxnSp>
        <p:nvCxnSpPr>
          <p:cNvPr id="2103" name="Shape 2103"/>
          <p:cNvCxnSpPr/>
          <p:nvPr/>
        </p:nvCxnSpPr>
        <p:spPr>
          <a:xfrm>
            <a:off x="2536094" y="4958557"/>
            <a:ext cx="559200" cy="0"/>
          </a:xfrm>
          <a:prstGeom prst="straightConnector1">
            <a:avLst/>
          </a:prstGeom>
          <a:noFill/>
          <a:ln w="25400" cap="flat" cmpd="sng">
            <a:solidFill>
              <a:schemeClr val="accent3"/>
            </a:solidFill>
            <a:prstDash val="solid"/>
            <a:miter/>
            <a:headEnd type="none" w="med" len="med"/>
            <a:tailEnd type="triangle" w="lg" len="lg"/>
          </a:ln>
        </p:spPr>
      </p:cxnSp>
      <p:cxnSp>
        <p:nvCxnSpPr>
          <p:cNvPr id="2104" name="Shape 2104"/>
          <p:cNvCxnSpPr/>
          <p:nvPr/>
        </p:nvCxnSpPr>
        <p:spPr>
          <a:xfrm>
            <a:off x="4350998" y="4958558"/>
            <a:ext cx="279600" cy="0"/>
          </a:xfrm>
          <a:prstGeom prst="straightConnector1">
            <a:avLst/>
          </a:prstGeom>
          <a:noFill/>
          <a:ln w="25400" cap="flat" cmpd="sng">
            <a:solidFill>
              <a:schemeClr val="accent3"/>
            </a:solidFill>
            <a:prstDash val="solid"/>
            <a:miter/>
            <a:headEnd type="none" w="med" len="med"/>
            <a:tailEnd type="triangle" w="lg" len="lg"/>
          </a:ln>
        </p:spPr>
      </p:cxnSp>
      <p:cxnSp>
        <p:nvCxnSpPr>
          <p:cNvPr id="2105" name="Shape 2105"/>
          <p:cNvCxnSpPr/>
          <p:nvPr/>
        </p:nvCxnSpPr>
        <p:spPr>
          <a:xfrm>
            <a:off x="5886301" y="4958555"/>
            <a:ext cx="559200" cy="0"/>
          </a:xfrm>
          <a:prstGeom prst="straightConnector1">
            <a:avLst/>
          </a:prstGeom>
          <a:noFill/>
          <a:ln w="25400" cap="flat" cmpd="sng">
            <a:solidFill>
              <a:schemeClr val="accent3"/>
            </a:solidFill>
            <a:prstDash val="solid"/>
            <a:miter/>
            <a:headEnd type="none" w="med" len="med"/>
            <a:tailEnd type="triangle" w="lg" len="lg"/>
          </a:ln>
        </p:spPr>
      </p:cxnSp>
      <p:sp>
        <p:nvSpPr>
          <p:cNvPr id="2106" name="Shape 2106"/>
          <p:cNvSpPr txBox="1">
            <a:spLocks noGrp="1"/>
          </p:cNvSpPr>
          <p:nvPr>
            <p:ph type="title"/>
          </p:nvPr>
        </p:nvSpPr>
        <p:spPr/>
        <p:txBody>
          <a:bodyPr/>
          <a:lstStyle/>
          <a:p>
            <a:pPr lvl="0"/>
            <a:r>
              <a:rPr lang="en-US" smtClean="0">
                <a:sym typeface="Verdana"/>
              </a:rPr>
              <a:t>Asynchronous processing strategy</a:t>
            </a:r>
            <a:endParaRPr lang="en-US">
              <a:sym typeface="Verdana"/>
            </a:endParaRPr>
          </a:p>
        </p:txBody>
      </p:sp>
      <p:sp>
        <p:nvSpPr>
          <p:cNvPr id="2107" name="Shape 2107"/>
          <p:cNvSpPr txBox="1">
            <a:spLocks noGrp="1"/>
          </p:cNvSpPr>
          <p:nvPr>
            <p:ph type="sldNum" sz="quarter" idx="11"/>
          </p:nvPr>
        </p:nvSpPr>
        <p:spPr/>
        <p:txBody>
          <a:bodyPr/>
          <a:lstStyle/>
          <a:p>
            <a:pPr lvl="0"/>
            <a:fld id="{00000000-1234-1234-1234-123412341234}" type="slidenum">
              <a:rPr lang="en-US" smtClean="0">
                <a:sym typeface="Verdana"/>
              </a:rPr>
              <a:pPr lvl="0"/>
              <a:t>41</a:t>
            </a:fld>
            <a:endParaRPr lang="en-US">
              <a:sym typeface="Verdana"/>
            </a:endParaRPr>
          </a:p>
        </p:txBody>
      </p:sp>
      <p:sp>
        <p:nvSpPr>
          <p:cNvPr id="2108" name="Shape 2108"/>
          <p:cNvSpPr txBox="1">
            <a:spLocks noGrp="1"/>
          </p:cNvSpPr>
          <p:nvPr>
            <p:ph type="body" sz="quarter" idx="12"/>
          </p:nvPr>
        </p:nvSpPr>
        <p:spPr/>
        <p:txBody>
          <a:bodyPr/>
          <a:lstStyle/>
          <a:p>
            <a:pPr lvl="0"/>
            <a:r>
              <a:rPr lang="en-US" smtClean="0">
                <a:sym typeface="Verdana"/>
              </a:rPr>
              <a:t>Decouples and uses all 3 thread pools</a:t>
            </a:r>
          </a:p>
          <a:p>
            <a:pPr lvl="0"/>
            <a:r>
              <a:rPr lang="en-US" smtClean="0">
                <a:sym typeface="Verdana"/>
              </a:rPr>
              <a:t>Uses queues, the threads of which drop a message off for the subsequent pool's thread to pickup</a:t>
            </a:r>
          </a:p>
          <a:p>
            <a:pPr lvl="0"/>
            <a:r>
              <a:rPr lang="en-US" smtClean="0">
                <a:sym typeface="Verdana"/>
              </a:rPr>
              <a:t>Thread pools, queues, and behaviors of this strategy are configurable</a:t>
            </a:r>
          </a:p>
          <a:p>
            <a:pPr lvl="0"/>
            <a:r>
              <a:rPr lang="en-US" smtClean="0">
                <a:sym typeface="Verdana"/>
              </a:rPr>
              <a:t>A flow with a queued-asynchronous processing strategy can execute on any node in a cluster</a:t>
            </a:r>
            <a:endParaRPr lang="en-US" dirty="0">
              <a:sym typeface="Verdana"/>
            </a:endParaRPr>
          </a:p>
        </p:txBody>
      </p:sp>
      <p:sp>
        <p:nvSpPr>
          <p:cNvPr id="2109" name="Shape 2109"/>
          <p:cNvSpPr/>
          <p:nvPr/>
        </p:nvSpPr>
        <p:spPr>
          <a:xfrm>
            <a:off x="1280392" y="4634557"/>
            <a:ext cx="1260000" cy="648000"/>
          </a:xfrm>
          <a:prstGeom prst="rect">
            <a:avLst/>
          </a:prstGeom>
          <a:solidFill>
            <a:schemeClr val="lt2"/>
          </a:solidFill>
          <a:ln w="28575" cap="flat" cmpd="sng">
            <a:solidFill>
              <a:schemeClr val="lt2"/>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FFFFFF"/>
              </a:buClr>
              <a:buSzPct val="25000"/>
              <a:buFont typeface="Verdana"/>
              <a:buNone/>
            </a:pPr>
            <a:r>
              <a:rPr lang="en-US" sz="1600" b="0" i="0" u="none" strike="noStrike" cap="none">
                <a:solidFill>
                  <a:srgbClr val="FFFFFF"/>
                </a:solidFill>
                <a:latin typeface="Verdana"/>
                <a:ea typeface="Verdana"/>
                <a:cs typeface="Verdana"/>
                <a:sym typeface="Verdana"/>
              </a:rPr>
              <a:t>Inbound</a:t>
            </a:r>
          </a:p>
          <a:p>
            <a:pPr marL="0" marR="0" lvl="0" indent="0" algn="ctr" rtl="0">
              <a:lnSpc>
                <a:spcPct val="100000"/>
              </a:lnSpc>
              <a:spcBef>
                <a:spcPts val="0"/>
              </a:spcBef>
              <a:spcAft>
                <a:spcPts val="0"/>
              </a:spcAft>
              <a:buClr>
                <a:srgbClr val="FFFFFF"/>
              </a:buClr>
              <a:buSzPct val="25000"/>
              <a:buFont typeface="Verdana"/>
              <a:buNone/>
            </a:pPr>
            <a:r>
              <a:rPr lang="en-US" sz="1600" b="0" i="0" u="none" strike="noStrike" cap="none">
                <a:solidFill>
                  <a:srgbClr val="FFFFFF"/>
                </a:solidFill>
                <a:latin typeface="Verdana"/>
                <a:ea typeface="Verdana"/>
                <a:cs typeface="Verdana"/>
                <a:sym typeface="Verdana"/>
              </a:rPr>
              <a:t>endpoint</a:t>
            </a:r>
          </a:p>
        </p:txBody>
      </p:sp>
      <p:sp>
        <p:nvSpPr>
          <p:cNvPr id="2110" name="Shape 2110"/>
          <p:cNvSpPr/>
          <p:nvPr/>
        </p:nvSpPr>
        <p:spPr>
          <a:xfrm>
            <a:off x="4630600" y="4634557"/>
            <a:ext cx="1260000" cy="648000"/>
          </a:xfrm>
          <a:prstGeom prst="rect">
            <a:avLst/>
          </a:prstGeom>
          <a:solidFill>
            <a:schemeClr val="lt2"/>
          </a:solidFill>
          <a:ln w="28575" cap="flat" cmpd="sng">
            <a:solidFill>
              <a:schemeClr val="lt2"/>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FFFFFF"/>
              </a:buClr>
              <a:buSzPct val="25000"/>
              <a:buFont typeface="Verdana"/>
              <a:buNone/>
            </a:pPr>
            <a:r>
              <a:rPr lang="en-US" sz="1600" b="0" i="0" u="none" strike="noStrike" cap="none">
                <a:solidFill>
                  <a:srgbClr val="FFFFFF"/>
                </a:solidFill>
                <a:latin typeface="Verdana"/>
                <a:ea typeface="Verdana"/>
                <a:cs typeface="Verdana"/>
                <a:sym typeface="Verdana"/>
              </a:rPr>
              <a:t>Message</a:t>
            </a:r>
          </a:p>
          <a:p>
            <a:pPr marL="0" marR="0" lvl="0" indent="0" algn="ctr" rtl="0">
              <a:lnSpc>
                <a:spcPct val="100000"/>
              </a:lnSpc>
              <a:spcBef>
                <a:spcPts val="0"/>
              </a:spcBef>
              <a:spcAft>
                <a:spcPts val="0"/>
              </a:spcAft>
              <a:buClr>
                <a:srgbClr val="FFFFFF"/>
              </a:buClr>
              <a:buSzPct val="25000"/>
              <a:buFont typeface="Verdana"/>
              <a:buNone/>
            </a:pPr>
            <a:r>
              <a:rPr lang="en-US" sz="1600" b="0" i="0" u="none" strike="noStrike" cap="none">
                <a:solidFill>
                  <a:srgbClr val="FFFFFF"/>
                </a:solidFill>
                <a:latin typeface="Verdana"/>
                <a:ea typeface="Verdana"/>
                <a:cs typeface="Verdana"/>
                <a:sym typeface="Verdana"/>
              </a:rPr>
              <a:t>processor</a:t>
            </a:r>
          </a:p>
        </p:txBody>
      </p:sp>
      <p:sp>
        <p:nvSpPr>
          <p:cNvPr id="2111" name="Shape 2111"/>
          <p:cNvSpPr/>
          <p:nvPr/>
        </p:nvSpPr>
        <p:spPr>
          <a:xfrm>
            <a:off x="6445503" y="4634557"/>
            <a:ext cx="1260000" cy="648000"/>
          </a:xfrm>
          <a:prstGeom prst="rect">
            <a:avLst/>
          </a:prstGeom>
          <a:solidFill>
            <a:schemeClr val="lt2"/>
          </a:solidFill>
          <a:ln w="28575" cap="flat" cmpd="sng">
            <a:solidFill>
              <a:schemeClr val="lt2"/>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FFFFFF"/>
              </a:buClr>
              <a:buSzPct val="25000"/>
              <a:buFont typeface="Verdana"/>
              <a:buNone/>
            </a:pPr>
            <a:r>
              <a:rPr lang="en-US" sz="1600" b="0" i="0" u="none" strike="noStrike" cap="none">
                <a:solidFill>
                  <a:srgbClr val="FFFFFF"/>
                </a:solidFill>
                <a:latin typeface="Verdana"/>
                <a:ea typeface="Verdana"/>
                <a:cs typeface="Verdana"/>
                <a:sym typeface="Verdana"/>
              </a:rPr>
              <a:t>Outbound</a:t>
            </a:r>
          </a:p>
          <a:p>
            <a:pPr marL="0" marR="0" lvl="0" indent="0" algn="ctr" rtl="0">
              <a:lnSpc>
                <a:spcPct val="100000"/>
              </a:lnSpc>
              <a:spcBef>
                <a:spcPts val="0"/>
              </a:spcBef>
              <a:spcAft>
                <a:spcPts val="0"/>
              </a:spcAft>
              <a:buClr>
                <a:srgbClr val="FFFFFF"/>
              </a:buClr>
              <a:buSzPct val="25000"/>
              <a:buFont typeface="Verdana"/>
              <a:buNone/>
            </a:pPr>
            <a:r>
              <a:rPr lang="en-US" sz="1600" b="0" i="0" u="none" strike="noStrike" cap="none">
                <a:solidFill>
                  <a:srgbClr val="FFFFFF"/>
                </a:solidFill>
                <a:latin typeface="Verdana"/>
                <a:ea typeface="Verdana"/>
                <a:cs typeface="Verdana"/>
                <a:sym typeface="Verdana"/>
              </a:rPr>
              <a:t>endpoint</a:t>
            </a:r>
          </a:p>
        </p:txBody>
      </p:sp>
      <p:sp>
        <p:nvSpPr>
          <p:cNvPr id="2112" name="Shape 2112"/>
          <p:cNvSpPr/>
          <p:nvPr/>
        </p:nvSpPr>
        <p:spPr>
          <a:xfrm>
            <a:off x="833637" y="4425469"/>
            <a:ext cx="7200600" cy="1096500"/>
          </a:xfrm>
          <a:prstGeom prst="rect">
            <a:avLst/>
          </a:prstGeom>
          <a:noFill/>
          <a:ln w="19050" cap="flat" cmpd="sng">
            <a:solidFill>
              <a:schemeClr val="lt2"/>
            </a:solidFill>
            <a:prstDash val="solid"/>
            <a:round/>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600" b="0" i="0" u="none" strike="noStrike" cap="none">
              <a:solidFill>
                <a:srgbClr val="FFFFFF"/>
              </a:solidFill>
              <a:latin typeface="Verdana"/>
              <a:ea typeface="Verdana"/>
              <a:cs typeface="Verdana"/>
              <a:sym typeface="Verdana"/>
            </a:endParaRPr>
          </a:p>
        </p:txBody>
      </p:sp>
      <p:sp>
        <p:nvSpPr>
          <p:cNvPr id="2113" name="Shape 2113"/>
          <p:cNvSpPr txBox="1"/>
          <p:nvPr/>
        </p:nvSpPr>
        <p:spPr>
          <a:xfrm>
            <a:off x="873004" y="5753735"/>
            <a:ext cx="1663200" cy="215400"/>
          </a:xfrm>
          <a:prstGeom prst="rect">
            <a:avLst/>
          </a:prstGeom>
          <a:noFill/>
          <a:ln>
            <a:noFill/>
          </a:ln>
        </p:spPr>
        <p:txBody>
          <a:bodyPr lIns="0" tIns="0" rIns="0" bIns="0" anchor="t" anchorCtr="0">
            <a:noAutofit/>
          </a:bodyPr>
          <a:lstStyle/>
          <a:p>
            <a:pPr marL="0" marR="0" lvl="0" indent="0" algn="ctr" rtl="0">
              <a:lnSpc>
                <a:spcPct val="100000"/>
              </a:lnSpc>
              <a:spcBef>
                <a:spcPts val="0"/>
              </a:spcBef>
              <a:spcAft>
                <a:spcPts val="0"/>
              </a:spcAft>
              <a:buClr>
                <a:schemeClr val="lt2"/>
              </a:buClr>
              <a:buSzPct val="25000"/>
              <a:buFont typeface="Verdana"/>
              <a:buNone/>
            </a:pPr>
            <a:r>
              <a:rPr lang="en-US" sz="1400" b="0" i="0" u="none" strike="noStrike" cap="none">
                <a:solidFill>
                  <a:schemeClr val="lt1"/>
                </a:solidFill>
                <a:latin typeface="Verdana"/>
                <a:ea typeface="Verdana"/>
                <a:cs typeface="Verdana"/>
                <a:sym typeface="Verdana"/>
              </a:rPr>
              <a:t>Receiving</a:t>
            </a:r>
          </a:p>
        </p:txBody>
      </p:sp>
      <p:sp>
        <p:nvSpPr>
          <p:cNvPr id="2114" name="Shape 2114"/>
          <p:cNvSpPr txBox="1"/>
          <p:nvPr/>
        </p:nvSpPr>
        <p:spPr>
          <a:xfrm>
            <a:off x="6283539" y="5753735"/>
            <a:ext cx="1750800" cy="215400"/>
          </a:xfrm>
          <a:prstGeom prst="rect">
            <a:avLst/>
          </a:prstGeom>
          <a:noFill/>
          <a:ln>
            <a:noFill/>
          </a:ln>
        </p:spPr>
        <p:txBody>
          <a:bodyPr lIns="0" tIns="0" rIns="0" bIns="0" anchor="t" anchorCtr="0">
            <a:noAutofit/>
          </a:bodyPr>
          <a:lstStyle/>
          <a:p>
            <a:pPr marL="0" marR="0" lvl="0" indent="0" algn="ctr" rtl="0">
              <a:lnSpc>
                <a:spcPct val="100000"/>
              </a:lnSpc>
              <a:spcBef>
                <a:spcPts val="0"/>
              </a:spcBef>
              <a:spcAft>
                <a:spcPts val="0"/>
              </a:spcAft>
              <a:buClr>
                <a:schemeClr val="lt2"/>
              </a:buClr>
              <a:buSzPct val="25000"/>
              <a:buFont typeface="Verdana"/>
              <a:buNone/>
            </a:pPr>
            <a:r>
              <a:rPr lang="en-US" sz="1400" b="0" i="0" u="none" strike="noStrike" cap="none">
                <a:solidFill>
                  <a:schemeClr val="lt1"/>
                </a:solidFill>
                <a:latin typeface="Verdana"/>
                <a:ea typeface="Verdana"/>
                <a:cs typeface="Verdana"/>
                <a:sym typeface="Verdana"/>
              </a:rPr>
              <a:t>Dispatching</a:t>
            </a:r>
          </a:p>
        </p:txBody>
      </p:sp>
      <p:sp>
        <p:nvSpPr>
          <p:cNvPr id="2115" name="Shape 2115"/>
          <p:cNvSpPr txBox="1"/>
          <p:nvPr/>
        </p:nvSpPr>
        <p:spPr>
          <a:xfrm>
            <a:off x="3095296" y="5753921"/>
            <a:ext cx="2790900" cy="215400"/>
          </a:xfrm>
          <a:prstGeom prst="rect">
            <a:avLst/>
          </a:prstGeom>
          <a:noFill/>
          <a:ln>
            <a:noFill/>
          </a:ln>
        </p:spPr>
        <p:txBody>
          <a:bodyPr lIns="0" tIns="0" rIns="0" bIns="0" anchor="t" anchorCtr="0">
            <a:noAutofit/>
          </a:bodyPr>
          <a:lstStyle/>
          <a:p>
            <a:pPr marL="0" marR="0" lvl="0" indent="0" algn="ctr" rtl="0">
              <a:lnSpc>
                <a:spcPct val="100000"/>
              </a:lnSpc>
              <a:spcBef>
                <a:spcPts val="0"/>
              </a:spcBef>
              <a:spcAft>
                <a:spcPts val="0"/>
              </a:spcAft>
              <a:buClr>
                <a:schemeClr val="lt2"/>
              </a:buClr>
              <a:buSzPct val="25000"/>
              <a:buFont typeface="Verdana"/>
              <a:buNone/>
            </a:pPr>
            <a:r>
              <a:rPr lang="en-US" sz="1400" b="0" i="0" u="none" strike="noStrike" cap="none">
                <a:solidFill>
                  <a:schemeClr val="lt1"/>
                </a:solidFill>
                <a:latin typeface="Verdana"/>
                <a:ea typeface="Verdana"/>
                <a:cs typeface="Verdana"/>
                <a:sym typeface="Verdana"/>
              </a:rPr>
              <a:t>Processing</a:t>
            </a:r>
          </a:p>
        </p:txBody>
      </p:sp>
      <p:cxnSp>
        <p:nvCxnSpPr>
          <p:cNvPr id="2116" name="Shape 2116"/>
          <p:cNvCxnSpPr/>
          <p:nvPr/>
        </p:nvCxnSpPr>
        <p:spPr>
          <a:xfrm>
            <a:off x="873004" y="6054994"/>
            <a:ext cx="1750800" cy="3600"/>
          </a:xfrm>
          <a:prstGeom prst="straightConnector1">
            <a:avLst/>
          </a:prstGeom>
          <a:noFill/>
          <a:ln w="38100" cap="flat" cmpd="sng">
            <a:solidFill>
              <a:srgbClr val="FFC000"/>
            </a:solidFill>
            <a:prstDash val="solid"/>
            <a:miter/>
            <a:headEnd type="none" w="med" len="med"/>
            <a:tailEnd type="triangle" w="lg" len="lg"/>
          </a:ln>
        </p:spPr>
      </p:cxnSp>
      <p:cxnSp>
        <p:nvCxnSpPr>
          <p:cNvPr id="2117" name="Shape 2117"/>
          <p:cNvCxnSpPr/>
          <p:nvPr/>
        </p:nvCxnSpPr>
        <p:spPr>
          <a:xfrm>
            <a:off x="6283539" y="6054994"/>
            <a:ext cx="1750800" cy="3600"/>
          </a:xfrm>
          <a:prstGeom prst="straightConnector1">
            <a:avLst/>
          </a:prstGeom>
          <a:noFill/>
          <a:ln w="38100" cap="flat" cmpd="sng">
            <a:solidFill>
              <a:srgbClr val="FFC000"/>
            </a:solidFill>
            <a:prstDash val="solid"/>
            <a:miter/>
            <a:headEnd type="none" w="med" len="med"/>
            <a:tailEnd type="triangle" w="lg" len="lg"/>
          </a:ln>
        </p:spPr>
      </p:cxnSp>
      <p:cxnSp>
        <p:nvCxnSpPr>
          <p:cNvPr id="2118" name="Shape 2118"/>
          <p:cNvCxnSpPr/>
          <p:nvPr/>
        </p:nvCxnSpPr>
        <p:spPr>
          <a:xfrm>
            <a:off x="3095297" y="6054994"/>
            <a:ext cx="2790900" cy="0"/>
          </a:xfrm>
          <a:prstGeom prst="straightConnector1">
            <a:avLst/>
          </a:prstGeom>
          <a:noFill/>
          <a:ln w="38100" cap="flat" cmpd="sng">
            <a:solidFill>
              <a:srgbClr val="FFC000"/>
            </a:solidFill>
            <a:prstDash val="solid"/>
            <a:miter/>
            <a:headEnd type="none" w="med" len="med"/>
            <a:tailEnd type="triangle" w="lg" len="lg"/>
          </a:ln>
        </p:spPr>
      </p:cxnSp>
      <p:sp>
        <p:nvSpPr>
          <p:cNvPr id="2119" name="Shape 2119"/>
          <p:cNvSpPr/>
          <p:nvPr/>
        </p:nvSpPr>
        <p:spPr>
          <a:xfrm>
            <a:off x="3095297" y="4634557"/>
            <a:ext cx="1260000" cy="648000"/>
          </a:xfrm>
          <a:prstGeom prst="rect">
            <a:avLst/>
          </a:prstGeom>
          <a:solidFill>
            <a:schemeClr val="lt2"/>
          </a:solidFill>
          <a:ln w="28575" cap="flat" cmpd="sng">
            <a:solidFill>
              <a:schemeClr val="lt2"/>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FFFFFF"/>
              </a:buClr>
              <a:buSzPct val="25000"/>
              <a:buFont typeface="Verdana"/>
              <a:buNone/>
            </a:pPr>
            <a:r>
              <a:rPr lang="en-US" sz="1600" b="0" i="0" u="none" strike="noStrike" cap="none">
                <a:solidFill>
                  <a:srgbClr val="FFFFFF"/>
                </a:solidFill>
                <a:latin typeface="Verdana"/>
                <a:ea typeface="Verdana"/>
                <a:cs typeface="Verdana"/>
                <a:sym typeface="Verdana"/>
              </a:rPr>
              <a:t>Message</a:t>
            </a:r>
          </a:p>
          <a:p>
            <a:pPr marL="0" marR="0" lvl="0" indent="0" algn="ctr" rtl="0">
              <a:lnSpc>
                <a:spcPct val="100000"/>
              </a:lnSpc>
              <a:spcBef>
                <a:spcPts val="0"/>
              </a:spcBef>
              <a:spcAft>
                <a:spcPts val="0"/>
              </a:spcAft>
              <a:buClr>
                <a:srgbClr val="FFFFFF"/>
              </a:buClr>
              <a:buSzPct val="25000"/>
              <a:buFont typeface="Verdana"/>
              <a:buNone/>
            </a:pPr>
            <a:r>
              <a:rPr lang="en-US" sz="1600" b="0" i="0" u="none" strike="noStrike" cap="none">
                <a:solidFill>
                  <a:srgbClr val="FFFFFF"/>
                </a:solidFill>
                <a:latin typeface="Verdana"/>
                <a:ea typeface="Verdana"/>
                <a:cs typeface="Verdana"/>
                <a:sym typeface="Verdana"/>
              </a:rPr>
              <a:t>processor</a:t>
            </a:r>
          </a:p>
        </p:txBody>
      </p:sp>
      <p:grpSp>
        <p:nvGrpSpPr>
          <p:cNvPr id="2120" name="Shape 2120"/>
          <p:cNvGrpSpPr/>
          <p:nvPr/>
        </p:nvGrpSpPr>
        <p:grpSpPr>
          <a:xfrm>
            <a:off x="2402871" y="4549723"/>
            <a:ext cx="266400" cy="176700"/>
            <a:chOff x="2402871" y="4549723"/>
            <a:chExt cx="266400" cy="176700"/>
          </a:xfrm>
        </p:grpSpPr>
        <p:sp>
          <p:nvSpPr>
            <p:cNvPr id="2121" name="Shape 2121"/>
            <p:cNvSpPr/>
            <p:nvPr/>
          </p:nvSpPr>
          <p:spPr>
            <a:xfrm>
              <a:off x="2402871" y="4549723"/>
              <a:ext cx="266400" cy="176700"/>
            </a:xfrm>
            <a:prstGeom prst="rect">
              <a:avLst/>
            </a:prstGeom>
            <a:solidFill>
              <a:schemeClr val="accent4"/>
            </a:solidFill>
            <a:ln w="9525" cap="flat" cmpd="sng">
              <a:solidFill>
                <a:schemeClr val="accent4"/>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600" b="0" i="0" u="none" strike="noStrike" cap="none">
                <a:solidFill>
                  <a:srgbClr val="FFFFFF"/>
                </a:solidFill>
                <a:latin typeface="Verdana"/>
                <a:ea typeface="Verdana"/>
                <a:cs typeface="Verdana"/>
                <a:sym typeface="Verdana"/>
              </a:endParaRPr>
            </a:p>
          </p:txBody>
        </p:sp>
        <p:cxnSp>
          <p:nvCxnSpPr>
            <p:cNvPr id="2122" name="Shape 2122"/>
            <p:cNvCxnSpPr/>
            <p:nvPr/>
          </p:nvCxnSpPr>
          <p:spPr>
            <a:xfrm>
              <a:off x="2491644" y="4638133"/>
              <a:ext cx="106500" cy="0"/>
            </a:xfrm>
            <a:prstGeom prst="straightConnector1">
              <a:avLst/>
            </a:prstGeom>
            <a:noFill/>
            <a:ln w="9525" cap="flat" cmpd="sng">
              <a:solidFill>
                <a:schemeClr val="lt1"/>
              </a:solidFill>
              <a:prstDash val="solid"/>
              <a:miter/>
              <a:headEnd type="none" w="med" len="med"/>
              <a:tailEnd type="triangle" w="med" len="med"/>
            </a:ln>
          </p:spPr>
        </p:cxnSp>
      </p:grpSp>
    </p:spTree>
    <p:extLst>
      <p:ext uri="{BB962C8B-B14F-4D97-AF65-F5344CB8AC3E}">
        <p14:creationId xmlns:p14="http://schemas.microsoft.com/office/powerpoint/2010/main" val="1691547018"/>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126"/>
        <p:cNvGrpSpPr/>
        <p:nvPr/>
      </p:nvGrpSpPr>
      <p:grpSpPr>
        <a:xfrm>
          <a:off x="0" y="0"/>
          <a:ext cx="0" cy="0"/>
          <a:chOff x="0" y="0"/>
          <a:chExt cx="0" cy="0"/>
        </a:xfrm>
      </p:grpSpPr>
      <p:sp>
        <p:nvSpPr>
          <p:cNvPr id="2127" name="Shape 2127"/>
          <p:cNvSpPr/>
          <p:nvPr/>
        </p:nvSpPr>
        <p:spPr>
          <a:xfrm>
            <a:off x="4561650" y="1306125"/>
            <a:ext cx="5424000" cy="4833000"/>
          </a:xfrm>
          <a:prstGeom prst="rect">
            <a:avLst/>
          </a:prstGeom>
          <a:noFill/>
          <a:ln w="28575" cap="flat" cmpd="sng">
            <a:solidFill>
              <a:schemeClr val="lt2"/>
            </a:solidFill>
            <a:prstDash val="solid"/>
            <a:round/>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600" b="0" i="0" u="none" strike="noStrike" cap="none">
              <a:solidFill>
                <a:srgbClr val="FFFFFF"/>
              </a:solidFill>
              <a:latin typeface="Verdana"/>
              <a:ea typeface="Verdana"/>
              <a:cs typeface="Verdana"/>
              <a:sym typeface="Verdana"/>
            </a:endParaRPr>
          </a:p>
        </p:txBody>
      </p:sp>
      <p:cxnSp>
        <p:nvCxnSpPr>
          <p:cNvPr id="2128" name="Shape 2128"/>
          <p:cNvCxnSpPr/>
          <p:nvPr/>
        </p:nvCxnSpPr>
        <p:spPr>
          <a:xfrm>
            <a:off x="3925608" y="3711425"/>
            <a:ext cx="968400" cy="0"/>
          </a:xfrm>
          <a:prstGeom prst="straightConnector1">
            <a:avLst/>
          </a:prstGeom>
          <a:noFill/>
          <a:ln w="25400" cap="flat" cmpd="sng">
            <a:solidFill>
              <a:schemeClr val="accent3"/>
            </a:solidFill>
            <a:prstDash val="dot"/>
            <a:miter/>
            <a:headEnd type="none" w="med" len="med"/>
            <a:tailEnd type="triangle" w="lg" len="lg"/>
          </a:ln>
        </p:spPr>
      </p:cxnSp>
      <p:cxnSp>
        <p:nvCxnSpPr>
          <p:cNvPr id="2129" name="Shape 2129"/>
          <p:cNvCxnSpPr/>
          <p:nvPr/>
        </p:nvCxnSpPr>
        <p:spPr>
          <a:xfrm>
            <a:off x="8688471" y="2501266"/>
            <a:ext cx="0" cy="747000"/>
          </a:xfrm>
          <a:prstGeom prst="straightConnector1">
            <a:avLst/>
          </a:prstGeom>
          <a:noFill/>
          <a:ln w="25400" cap="flat" cmpd="sng">
            <a:solidFill>
              <a:schemeClr val="accent3"/>
            </a:solidFill>
            <a:prstDash val="solid"/>
            <a:miter/>
            <a:headEnd type="none" w="med" len="med"/>
            <a:tailEnd type="triangle" w="lg" len="lg"/>
          </a:ln>
        </p:spPr>
      </p:cxnSp>
      <p:cxnSp>
        <p:nvCxnSpPr>
          <p:cNvPr id="2130" name="Shape 2130"/>
          <p:cNvCxnSpPr/>
          <p:nvPr/>
        </p:nvCxnSpPr>
        <p:spPr>
          <a:xfrm>
            <a:off x="8688471" y="4174639"/>
            <a:ext cx="0" cy="747000"/>
          </a:xfrm>
          <a:prstGeom prst="straightConnector1">
            <a:avLst/>
          </a:prstGeom>
          <a:noFill/>
          <a:ln w="25400" cap="flat" cmpd="sng">
            <a:solidFill>
              <a:schemeClr val="accent3"/>
            </a:solidFill>
            <a:prstDash val="solid"/>
            <a:miter/>
            <a:headEnd type="none" w="med" len="med"/>
            <a:tailEnd type="triangle" w="lg" len="lg"/>
          </a:ln>
        </p:spPr>
      </p:cxnSp>
      <p:grpSp>
        <p:nvGrpSpPr>
          <p:cNvPr id="2131" name="Shape 2131"/>
          <p:cNvGrpSpPr/>
          <p:nvPr/>
        </p:nvGrpSpPr>
        <p:grpSpPr>
          <a:xfrm>
            <a:off x="5836061" y="2038009"/>
            <a:ext cx="1910400" cy="1210200"/>
            <a:chOff x="6372303" y="2296192"/>
            <a:chExt cx="1910400" cy="1210200"/>
          </a:xfrm>
        </p:grpSpPr>
        <p:cxnSp>
          <p:nvCxnSpPr>
            <p:cNvPr id="2132" name="Shape 2132"/>
            <p:cNvCxnSpPr/>
            <p:nvPr/>
          </p:nvCxnSpPr>
          <p:spPr>
            <a:xfrm>
              <a:off x="6372303" y="2296233"/>
              <a:ext cx="1910400" cy="0"/>
            </a:xfrm>
            <a:prstGeom prst="straightConnector1">
              <a:avLst/>
            </a:prstGeom>
            <a:noFill/>
            <a:ln w="25400" cap="flat" cmpd="sng">
              <a:solidFill>
                <a:schemeClr val="accent3"/>
              </a:solidFill>
              <a:prstDash val="solid"/>
              <a:miter/>
              <a:headEnd type="none" w="med" len="med"/>
              <a:tailEnd type="triangle" w="lg" len="lg"/>
            </a:ln>
          </p:spPr>
        </p:cxnSp>
        <p:cxnSp>
          <p:nvCxnSpPr>
            <p:cNvPr id="2133" name="Shape 2133"/>
            <p:cNvCxnSpPr>
              <a:stCxn id="2134" idx="0"/>
            </p:cNvCxnSpPr>
            <p:nvPr/>
          </p:nvCxnSpPr>
          <p:spPr>
            <a:xfrm rot="10800000">
              <a:off x="6372347" y="2296192"/>
              <a:ext cx="0" cy="1210200"/>
            </a:xfrm>
            <a:prstGeom prst="straightConnector1">
              <a:avLst/>
            </a:prstGeom>
            <a:noFill/>
            <a:ln w="25400" cap="flat" cmpd="sng">
              <a:solidFill>
                <a:schemeClr val="accent3"/>
              </a:solidFill>
              <a:prstDash val="solid"/>
              <a:miter/>
              <a:headEnd type="none" w="med" len="med"/>
              <a:tailEnd type="none" w="med" len="med"/>
            </a:ln>
          </p:spPr>
        </p:cxnSp>
      </p:grpSp>
      <p:sp>
        <p:nvSpPr>
          <p:cNvPr id="2135" name="Shape 2135"/>
          <p:cNvSpPr txBox="1">
            <a:spLocks noGrp="1"/>
          </p:cNvSpPr>
          <p:nvPr>
            <p:ph type="title"/>
          </p:nvPr>
        </p:nvSpPr>
        <p:spPr/>
        <p:txBody>
          <a:bodyPr/>
          <a:lstStyle/>
          <a:p>
            <a:pPr lvl="0"/>
            <a:r>
              <a:rPr lang="en-US" smtClean="0">
                <a:sym typeface="Verdana"/>
              </a:rPr>
              <a:t>Asynchronous flow example</a:t>
            </a:r>
            <a:endParaRPr lang="en-US">
              <a:sym typeface="Verdana"/>
            </a:endParaRPr>
          </a:p>
        </p:txBody>
      </p:sp>
      <p:sp>
        <p:nvSpPr>
          <p:cNvPr id="2136" name="Shape 2136"/>
          <p:cNvSpPr txBox="1">
            <a:spLocks noGrp="1"/>
          </p:cNvSpPr>
          <p:nvPr>
            <p:ph type="sldNum" sz="quarter" idx="11"/>
          </p:nvPr>
        </p:nvSpPr>
        <p:spPr/>
        <p:txBody>
          <a:bodyPr/>
          <a:lstStyle/>
          <a:p>
            <a:pPr lvl="0"/>
            <a:fld id="{00000000-1234-1234-1234-123412341234}" type="slidenum">
              <a:rPr lang="en-US" smtClean="0">
                <a:sym typeface="Verdana"/>
              </a:rPr>
              <a:pPr lvl="0"/>
              <a:t>42</a:t>
            </a:fld>
            <a:endParaRPr lang="en-US">
              <a:sym typeface="Verdana"/>
            </a:endParaRPr>
          </a:p>
        </p:txBody>
      </p:sp>
      <p:sp>
        <p:nvSpPr>
          <p:cNvPr id="2137" name="Shape 2137"/>
          <p:cNvSpPr/>
          <p:nvPr/>
        </p:nvSpPr>
        <p:spPr>
          <a:xfrm>
            <a:off x="2041697" y="3248209"/>
            <a:ext cx="1884000" cy="926400"/>
          </a:xfrm>
          <a:prstGeom prst="rect">
            <a:avLst/>
          </a:prstGeom>
          <a:noFill/>
          <a:ln w="28575" cap="flat" cmpd="sng">
            <a:solidFill>
              <a:schemeClr val="lt2"/>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FFFFFF"/>
              </a:buClr>
              <a:buSzPct val="25000"/>
              <a:buFont typeface="Verdana"/>
              <a:buNone/>
            </a:pPr>
            <a:r>
              <a:rPr lang="en-US" sz="1600" b="0" i="0" u="none" strike="noStrike" cap="none">
                <a:solidFill>
                  <a:schemeClr val="bg2"/>
                </a:solidFill>
                <a:latin typeface="Verdana"/>
                <a:ea typeface="Verdana"/>
                <a:cs typeface="Verdana"/>
                <a:sym typeface="Verdana"/>
              </a:rPr>
              <a:t>Mobile</a:t>
            </a:r>
          </a:p>
          <a:p>
            <a:pPr marL="0" marR="0" lvl="0" indent="0" algn="ctr" rtl="0">
              <a:lnSpc>
                <a:spcPct val="100000"/>
              </a:lnSpc>
              <a:spcBef>
                <a:spcPts val="0"/>
              </a:spcBef>
              <a:spcAft>
                <a:spcPts val="0"/>
              </a:spcAft>
              <a:buClr>
                <a:srgbClr val="FFFFFF"/>
              </a:buClr>
              <a:buSzPct val="25000"/>
              <a:buFont typeface="Verdana"/>
              <a:buNone/>
            </a:pPr>
            <a:r>
              <a:rPr lang="en-US" sz="1600" b="0" i="0" u="none" strike="noStrike" cap="none">
                <a:solidFill>
                  <a:schemeClr val="bg2"/>
                </a:solidFill>
                <a:latin typeface="Verdana"/>
                <a:ea typeface="Verdana"/>
                <a:cs typeface="Verdana"/>
                <a:sym typeface="Verdana"/>
              </a:rPr>
              <a:t>App</a:t>
            </a:r>
          </a:p>
        </p:txBody>
      </p:sp>
      <p:sp>
        <p:nvSpPr>
          <p:cNvPr id="2134" name="Shape 2134"/>
          <p:cNvSpPr/>
          <p:nvPr/>
        </p:nvSpPr>
        <p:spPr>
          <a:xfrm>
            <a:off x="4894105" y="3248209"/>
            <a:ext cx="1883999" cy="926400"/>
          </a:xfrm>
          <a:prstGeom prst="rect">
            <a:avLst/>
          </a:prstGeom>
          <a:solidFill>
            <a:schemeClr val="lt2"/>
          </a:solidFill>
          <a:ln w="28575" cap="flat" cmpd="sng">
            <a:solidFill>
              <a:schemeClr val="lt2"/>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FFFFFF"/>
              </a:buClr>
              <a:buSzPct val="25000"/>
              <a:buFont typeface="Verdana"/>
              <a:buNone/>
            </a:pPr>
            <a:r>
              <a:rPr lang="en-US" sz="1600" b="0" i="0" u="none" strike="noStrike" cap="none">
                <a:solidFill>
                  <a:srgbClr val="FFFFFF"/>
                </a:solidFill>
                <a:latin typeface="Verdana"/>
                <a:ea typeface="Verdana"/>
                <a:cs typeface="Verdana"/>
                <a:sym typeface="Verdana"/>
              </a:rPr>
              <a:t>Order</a:t>
            </a:r>
          </a:p>
          <a:p>
            <a:pPr marL="0" marR="0" lvl="0" indent="0" algn="ctr" rtl="0">
              <a:lnSpc>
                <a:spcPct val="100000"/>
              </a:lnSpc>
              <a:spcBef>
                <a:spcPts val="0"/>
              </a:spcBef>
              <a:spcAft>
                <a:spcPts val="0"/>
              </a:spcAft>
              <a:buClr>
                <a:srgbClr val="FFFFFF"/>
              </a:buClr>
              <a:buSzPct val="25000"/>
              <a:buFont typeface="Verdana"/>
              <a:buNone/>
            </a:pPr>
            <a:r>
              <a:rPr lang="en-US" sz="1600" b="0" i="0" u="none" strike="noStrike" cap="none">
                <a:solidFill>
                  <a:srgbClr val="FFFFFF"/>
                </a:solidFill>
                <a:latin typeface="Verdana"/>
                <a:ea typeface="Verdana"/>
                <a:cs typeface="Verdana"/>
                <a:sym typeface="Verdana"/>
              </a:rPr>
              <a:t>Submission</a:t>
            </a:r>
          </a:p>
        </p:txBody>
      </p:sp>
      <p:sp>
        <p:nvSpPr>
          <p:cNvPr id="2138" name="Shape 2138"/>
          <p:cNvSpPr/>
          <p:nvPr/>
        </p:nvSpPr>
        <p:spPr>
          <a:xfrm>
            <a:off x="7746514" y="3248209"/>
            <a:ext cx="1884000" cy="926400"/>
          </a:xfrm>
          <a:prstGeom prst="rect">
            <a:avLst/>
          </a:prstGeom>
          <a:solidFill>
            <a:schemeClr val="lt2"/>
          </a:solidFill>
          <a:ln w="28575" cap="flat" cmpd="sng">
            <a:solidFill>
              <a:schemeClr val="lt2"/>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FFFFFF"/>
              </a:buClr>
              <a:buSzPct val="25000"/>
              <a:buFont typeface="Verdana"/>
              <a:buNone/>
            </a:pPr>
            <a:r>
              <a:rPr lang="en-US" sz="1600" b="0" i="0" u="none" strike="noStrike" cap="none">
                <a:solidFill>
                  <a:srgbClr val="FFFFFF"/>
                </a:solidFill>
                <a:latin typeface="Verdana"/>
                <a:ea typeface="Verdana"/>
                <a:cs typeface="Verdana"/>
                <a:sym typeface="Verdana"/>
              </a:rPr>
              <a:t>Inventory</a:t>
            </a:r>
          </a:p>
          <a:p>
            <a:pPr marL="0" marR="0" lvl="0" indent="0" algn="ctr" rtl="0">
              <a:lnSpc>
                <a:spcPct val="100000"/>
              </a:lnSpc>
              <a:spcBef>
                <a:spcPts val="0"/>
              </a:spcBef>
              <a:spcAft>
                <a:spcPts val="0"/>
              </a:spcAft>
              <a:buClr>
                <a:srgbClr val="FFFFFF"/>
              </a:buClr>
              <a:buSzPct val="25000"/>
              <a:buFont typeface="Verdana"/>
              <a:buNone/>
            </a:pPr>
            <a:r>
              <a:rPr lang="en-US" sz="1600" b="0" i="0" u="none" strike="noStrike" cap="none">
                <a:solidFill>
                  <a:srgbClr val="FFFFFF"/>
                </a:solidFill>
                <a:latin typeface="Verdana"/>
                <a:ea typeface="Verdana"/>
                <a:cs typeface="Verdana"/>
                <a:sym typeface="Verdana"/>
              </a:rPr>
              <a:t>Service</a:t>
            </a:r>
          </a:p>
        </p:txBody>
      </p:sp>
      <p:sp>
        <p:nvSpPr>
          <p:cNvPr id="2139" name="Shape 2139"/>
          <p:cNvSpPr/>
          <p:nvPr/>
        </p:nvSpPr>
        <p:spPr>
          <a:xfrm>
            <a:off x="7746514" y="1574836"/>
            <a:ext cx="1884000" cy="926400"/>
          </a:xfrm>
          <a:prstGeom prst="rect">
            <a:avLst/>
          </a:prstGeom>
          <a:solidFill>
            <a:schemeClr val="lt2"/>
          </a:solidFill>
          <a:ln w="28575" cap="flat" cmpd="sng">
            <a:solidFill>
              <a:schemeClr val="lt2"/>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FFFFFF"/>
              </a:buClr>
              <a:buSzPct val="25000"/>
              <a:buFont typeface="Verdana"/>
              <a:buNone/>
            </a:pPr>
            <a:r>
              <a:rPr lang="en-US" sz="1600" b="0" i="0" u="none" strike="noStrike" cap="none">
                <a:solidFill>
                  <a:srgbClr val="FFFFFF"/>
                </a:solidFill>
                <a:latin typeface="Verdana"/>
                <a:ea typeface="Verdana"/>
                <a:cs typeface="Verdana"/>
                <a:sym typeface="Verdana"/>
              </a:rPr>
              <a:t>Billing</a:t>
            </a:r>
          </a:p>
          <a:p>
            <a:pPr marL="0" marR="0" lvl="0" indent="0" algn="ctr" rtl="0">
              <a:lnSpc>
                <a:spcPct val="100000"/>
              </a:lnSpc>
              <a:spcBef>
                <a:spcPts val="0"/>
              </a:spcBef>
              <a:spcAft>
                <a:spcPts val="0"/>
              </a:spcAft>
              <a:buClr>
                <a:srgbClr val="FFFFFF"/>
              </a:buClr>
              <a:buSzPct val="25000"/>
              <a:buFont typeface="Verdana"/>
              <a:buNone/>
            </a:pPr>
            <a:r>
              <a:rPr lang="en-US" sz="1600" b="0" i="0" u="none" strike="noStrike" cap="none">
                <a:solidFill>
                  <a:srgbClr val="FFFFFF"/>
                </a:solidFill>
                <a:latin typeface="Verdana"/>
                <a:ea typeface="Verdana"/>
                <a:cs typeface="Verdana"/>
                <a:sym typeface="Verdana"/>
              </a:rPr>
              <a:t>Service</a:t>
            </a:r>
          </a:p>
        </p:txBody>
      </p:sp>
      <p:sp>
        <p:nvSpPr>
          <p:cNvPr id="2140" name="Shape 2140"/>
          <p:cNvSpPr/>
          <p:nvPr/>
        </p:nvSpPr>
        <p:spPr>
          <a:xfrm>
            <a:off x="7746514" y="4921583"/>
            <a:ext cx="1884000" cy="926400"/>
          </a:xfrm>
          <a:prstGeom prst="rect">
            <a:avLst/>
          </a:prstGeom>
          <a:solidFill>
            <a:schemeClr val="lt2"/>
          </a:solidFill>
          <a:ln w="28575" cap="flat" cmpd="sng">
            <a:solidFill>
              <a:schemeClr val="lt2"/>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FFFFFF"/>
              </a:buClr>
              <a:buSzPct val="25000"/>
              <a:buFont typeface="Verdana"/>
              <a:buNone/>
            </a:pPr>
            <a:r>
              <a:rPr lang="en-US" sz="1600" b="0" i="0" u="none" strike="noStrike" cap="none">
                <a:solidFill>
                  <a:srgbClr val="FFFFFF"/>
                </a:solidFill>
                <a:latin typeface="Verdana"/>
                <a:ea typeface="Verdana"/>
                <a:cs typeface="Verdana"/>
                <a:sym typeface="Verdana"/>
              </a:rPr>
              <a:t>Shipping</a:t>
            </a:r>
          </a:p>
          <a:p>
            <a:pPr marL="0" marR="0" lvl="0" indent="0" algn="ctr" rtl="0">
              <a:lnSpc>
                <a:spcPct val="100000"/>
              </a:lnSpc>
              <a:spcBef>
                <a:spcPts val="0"/>
              </a:spcBef>
              <a:spcAft>
                <a:spcPts val="0"/>
              </a:spcAft>
              <a:buClr>
                <a:srgbClr val="FFFFFF"/>
              </a:buClr>
              <a:buSzPct val="25000"/>
              <a:buFont typeface="Verdana"/>
              <a:buNone/>
            </a:pPr>
            <a:r>
              <a:rPr lang="en-US" sz="1600" b="0" i="0" u="none" strike="noStrike" cap="none">
                <a:solidFill>
                  <a:srgbClr val="FFFFFF"/>
                </a:solidFill>
                <a:latin typeface="Verdana"/>
                <a:ea typeface="Verdana"/>
                <a:cs typeface="Verdana"/>
                <a:sym typeface="Verdana"/>
              </a:rPr>
              <a:t>Service</a:t>
            </a:r>
          </a:p>
        </p:txBody>
      </p:sp>
    </p:spTree>
    <p:extLst>
      <p:ext uri="{BB962C8B-B14F-4D97-AF65-F5344CB8AC3E}">
        <p14:creationId xmlns:p14="http://schemas.microsoft.com/office/powerpoint/2010/main" val="618236091"/>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2144"/>
        <p:cNvGrpSpPr/>
        <p:nvPr/>
      </p:nvGrpSpPr>
      <p:grpSpPr>
        <a:xfrm>
          <a:off x="0" y="0"/>
          <a:ext cx="0" cy="0"/>
          <a:chOff x="0" y="0"/>
          <a:chExt cx="0" cy="0"/>
        </a:xfrm>
      </p:grpSpPr>
      <p:cxnSp>
        <p:nvCxnSpPr>
          <p:cNvPr id="2145" name="Shape 2145"/>
          <p:cNvCxnSpPr/>
          <p:nvPr/>
        </p:nvCxnSpPr>
        <p:spPr>
          <a:xfrm>
            <a:off x="2536094" y="4239466"/>
            <a:ext cx="559200" cy="0"/>
          </a:xfrm>
          <a:prstGeom prst="straightConnector1">
            <a:avLst/>
          </a:prstGeom>
          <a:noFill/>
          <a:ln w="25400" cap="flat" cmpd="sng">
            <a:solidFill>
              <a:schemeClr val="accent3"/>
            </a:solidFill>
            <a:prstDash val="solid"/>
            <a:miter/>
            <a:headEnd type="none" w="med" len="med"/>
            <a:tailEnd type="triangle" w="lg" len="lg"/>
          </a:ln>
        </p:spPr>
      </p:cxnSp>
      <p:cxnSp>
        <p:nvCxnSpPr>
          <p:cNvPr id="2146" name="Shape 2146"/>
          <p:cNvCxnSpPr/>
          <p:nvPr/>
        </p:nvCxnSpPr>
        <p:spPr>
          <a:xfrm>
            <a:off x="4350998" y="4239467"/>
            <a:ext cx="279600" cy="0"/>
          </a:xfrm>
          <a:prstGeom prst="straightConnector1">
            <a:avLst/>
          </a:prstGeom>
          <a:noFill/>
          <a:ln w="25400" cap="flat" cmpd="sng">
            <a:solidFill>
              <a:schemeClr val="accent3"/>
            </a:solidFill>
            <a:prstDash val="solid"/>
            <a:miter/>
            <a:headEnd type="none" w="med" len="med"/>
            <a:tailEnd type="triangle" w="lg" len="lg"/>
          </a:ln>
        </p:spPr>
      </p:cxnSp>
      <p:grpSp>
        <p:nvGrpSpPr>
          <p:cNvPr id="2147" name="Shape 2147"/>
          <p:cNvGrpSpPr/>
          <p:nvPr/>
        </p:nvGrpSpPr>
        <p:grpSpPr>
          <a:xfrm>
            <a:off x="2543500" y="4575069"/>
            <a:ext cx="2717100" cy="529685"/>
            <a:chOff x="2543500" y="4575069"/>
            <a:chExt cx="2717100" cy="529685"/>
          </a:xfrm>
        </p:grpSpPr>
        <p:cxnSp>
          <p:nvCxnSpPr>
            <p:cNvPr id="2148" name="Shape 2148"/>
            <p:cNvCxnSpPr/>
            <p:nvPr/>
          </p:nvCxnSpPr>
          <p:spPr>
            <a:xfrm flipH="1">
              <a:off x="2543500" y="5088255"/>
              <a:ext cx="2717100" cy="16500"/>
            </a:xfrm>
            <a:prstGeom prst="straightConnector1">
              <a:avLst/>
            </a:prstGeom>
            <a:noFill/>
            <a:ln w="25400" cap="flat" cmpd="sng">
              <a:solidFill>
                <a:schemeClr val="accent3"/>
              </a:solidFill>
              <a:prstDash val="solid"/>
              <a:miter/>
              <a:headEnd type="none" w="med" len="med"/>
              <a:tailEnd type="triangle" w="lg" len="lg"/>
            </a:ln>
          </p:spPr>
        </p:cxnSp>
        <p:cxnSp>
          <p:nvCxnSpPr>
            <p:cNvPr id="2149" name="Shape 2149"/>
            <p:cNvCxnSpPr/>
            <p:nvPr/>
          </p:nvCxnSpPr>
          <p:spPr>
            <a:xfrm rot="10800000">
              <a:off x="5253285" y="4575069"/>
              <a:ext cx="0" cy="520500"/>
            </a:xfrm>
            <a:prstGeom prst="straightConnector1">
              <a:avLst/>
            </a:prstGeom>
            <a:noFill/>
            <a:ln w="25400" cap="flat" cmpd="sng">
              <a:solidFill>
                <a:schemeClr val="accent3"/>
              </a:solidFill>
              <a:prstDash val="solid"/>
              <a:miter/>
              <a:headEnd type="none" w="med" len="med"/>
              <a:tailEnd type="none" w="med" len="med"/>
            </a:ln>
          </p:spPr>
        </p:cxnSp>
      </p:grpSp>
      <p:cxnSp>
        <p:nvCxnSpPr>
          <p:cNvPr id="2150" name="Shape 2150"/>
          <p:cNvCxnSpPr/>
          <p:nvPr/>
        </p:nvCxnSpPr>
        <p:spPr>
          <a:xfrm>
            <a:off x="5886301" y="4216657"/>
            <a:ext cx="559200" cy="0"/>
          </a:xfrm>
          <a:prstGeom prst="straightConnector1">
            <a:avLst/>
          </a:prstGeom>
          <a:noFill/>
          <a:ln w="25400" cap="flat" cmpd="sng">
            <a:solidFill>
              <a:schemeClr val="accent3"/>
            </a:solidFill>
            <a:prstDash val="solid"/>
            <a:miter/>
            <a:headEnd type="none" w="med" len="med"/>
            <a:tailEnd type="triangle" w="lg" len="lg"/>
          </a:ln>
        </p:spPr>
      </p:cxnSp>
      <p:sp>
        <p:nvSpPr>
          <p:cNvPr id="2151" name="Shape 2151"/>
          <p:cNvSpPr txBox="1">
            <a:spLocks noGrp="1"/>
          </p:cNvSpPr>
          <p:nvPr>
            <p:ph type="title"/>
          </p:nvPr>
        </p:nvSpPr>
        <p:spPr/>
        <p:txBody>
          <a:bodyPr/>
          <a:lstStyle/>
          <a:p>
            <a:pPr lvl="0"/>
            <a:r>
              <a:rPr lang="en-US" smtClean="0">
                <a:sym typeface="Verdana"/>
              </a:rPr>
              <a:t>Hybrid flows</a:t>
            </a:r>
            <a:endParaRPr lang="en-US">
              <a:sym typeface="Verdana"/>
            </a:endParaRPr>
          </a:p>
        </p:txBody>
      </p:sp>
      <p:sp>
        <p:nvSpPr>
          <p:cNvPr id="2152" name="Shape 2152"/>
          <p:cNvSpPr txBox="1">
            <a:spLocks noGrp="1"/>
          </p:cNvSpPr>
          <p:nvPr>
            <p:ph type="sldNum" sz="quarter" idx="11"/>
          </p:nvPr>
        </p:nvSpPr>
        <p:spPr/>
        <p:txBody>
          <a:bodyPr/>
          <a:lstStyle/>
          <a:p>
            <a:pPr lvl="0"/>
            <a:fld id="{00000000-1234-1234-1234-123412341234}" type="slidenum">
              <a:rPr lang="en-US" smtClean="0">
                <a:sym typeface="Verdana"/>
              </a:rPr>
              <a:pPr lvl="0"/>
              <a:t>43</a:t>
            </a:fld>
            <a:endParaRPr lang="en-US">
              <a:sym typeface="Verdana"/>
            </a:endParaRPr>
          </a:p>
        </p:txBody>
      </p:sp>
      <p:sp>
        <p:nvSpPr>
          <p:cNvPr id="2153" name="Shape 2153"/>
          <p:cNvSpPr txBox="1">
            <a:spLocks noGrp="1"/>
          </p:cNvSpPr>
          <p:nvPr>
            <p:ph type="body" sz="quarter" idx="12"/>
          </p:nvPr>
        </p:nvSpPr>
        <p:spPr/>
        <p:txBody>
          <a:bodyPr/>
          <a:lstStyle/>
          <a:p>
            <a:pPr lvl="0"/>
            <a:r>
              <a:rPr lang="en-US" smtClean="0">
                <a:sym typeface="Verdana"/>
              </a:rPr>
              <a:t>Best of both worlds</a:t>
            </a:r>
          </a:p>
          <a:p>
            <a:pPr lvl="0"/>
            <a:r>
              <a:rPr lang="en-US" smtClean="0">
                <a:sym typeface="Verdana"/>
              </a:rPr>
              <a:t>Requires a flow control or scope component</a:t>
            </a:r>
          </a:p>
          <a:p>
            <a:pPr lvl="0"/>
            <a:r>
              <a:rPr lang="en-US" smtClean="0">
                <a:sym typeface="Verdana"/>
              </a:rPr>
              <a:t>Base for several design patterns</a:t>
            </a:r>
          </a:p>
          <a:p>
            <a:pPr lvl="0"/>
            <a:endParaRPr lang="en-US" dirty="0">
              <a:sym typeface="Verdana"/>
            </a:endParaRPr>
          </a:p>
        </p:txBody>
      </p:sp>
      <p:sp>
        <p:nvSpPr>
          <p:cNvPr id="2154" name="Shape 2154"/>
          <p:cNvSpPr/>
          <p:nvPr/>
        </p:nvSpPr>
        <p:spPr>
          <a:xfrm>
            <a:off x="1353670" y="4563466"/>
            <a:ext cx="1106100" cy="231900"/>
          </a:xfrm>
          <a:prstGeom prst="rect">
            <a:avLst/>
          </a:prstGeom>
          <a:solidFill>
            <a:schemeClr val="accent3">
              <a:lumMod val="20000"/>
              <a:lumOff val="80000"/>
              <a:alpha val="24710"/>
            </a:schemeClr>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endParaRPr>
          </a:p>
        </p:txBody>
      </p:sp>
      <p:sp>
        <p:nvSpPr>
          <p:cNvPr id="2155" name="Shape 2155"/>
          <p:cNvSpPr/>
          <p:nvPr/>
        </p:nvSpPr>
        <p:spPr>
          <a:xfrm>
            <a:off x="1280392" y="3915466"/>
            <a:ext cx="1260000" cy="648000"/>
          </a:xfrm>
          <a:prstGeom prst="rect">
            <a:avLst/>
          </a:prstGeom>
          <a:solidFill>
            <a:schemeClr val="accent2"/>
          </a:solidFill>
          <a:ln w="28575" cap="flat" cmpd="sng">
            <a:solidFill>
              <a:schemeClr val="lt2"/>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FFFFFF"/>
              </a:buClr>
              <a:buSzPct val="25000"/>
              <a:buFont typeface="Verdana"/>
              <a:buNone/>
            </a:pPr>
            <a:r>
              <a:rPr lang="en-US" sz="1600" b="0" i="0" u="none" strike="noStrike" cap="none">
                <a:solidFill>
                  <a:srgbClr val="FFFFFF"/>
                </a:solidFill>
                <a:latin typeface="Verdana"/>
                <a:ea typeface="Verdana"/>
                <a:cs typeface="Verdana"/>
                <a:sym typeface="Verdana"/>
              </a:rPr>
              <a:t>Inbound</a:t>
            </a:r>
          </a:p>
          <a:p>
            <a:pPr marL="0" marR="0" lvl="0" indent="0" algn="ctr" rtl="0">
              <a:lnSpc>
                <a:spcPct val="100000"/>
              </a:lnSpc>
              <a:spcBef>
                <a:spcPts val="0"/>
              </a:spcBef>
              <a:spcAft>
                <a:spcPts val="0"/>
              </a:spcAft>
              <a:buClr>
                <a:srgbClr val="FFFFFF"/>
              </a:buClr>
              <a:buSzPct val="25000"/>
              <a:buFont typeface="Verdana"/>
              <a:buNone/>
            </a:pPr>
            <a:r>
              <a:rPr lang="en-US" sz="1600" b="0" i="0" u="none" strike="noStrike" cap="none">
                <a:solidFill>
                  <a:srgbClr val="FFFFFF"/>
                </a:solidFill>
                <a:latin typeface="Verdana"/>
                <a:ea typeface="Verdana"/>
                <a:cs typeface="Verdana"/>
                <a:sym typeface="Verdana"/>
              </a:rPr>
              <a:t>endpoint</a:t>
            </a:r>
          </a:p>
        </p:txBody>
      </p:sp>
      <p:sp>
        <p:nvSpPr>
          <p:cNvPr id="2156" name="Shape 2156"/>
          <p:cNvSpPr/>
          <p:nvPr/>
        </p:nvSpPr>
        <p:spPr>
          <a:xfrm>
            <a:off x="833637" y="3706378"/>
            <a:ext cx="7200600" cy="1953300"/>
          </a:xfrm>
          <a:prstGeom prst="rect">
            <a:avLst/>
          </a:prstGeom>
          <a:noFill/>
          <a:ln w="19050" cap="flat" cmpd="sng">
            <a:solidFill>
              <a:schemeClr val="lt2"/>
            </a:solidFill>
            <a:prstDash val="solid"/>
            <a:round/>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600" b="0" i="0" u="none" strike="noStrike" cap="none">
              <a:solidFill>
                <a:srgbClr val="FFFFFF"/>
              </a:solidFill>
              <a:latin typeface="Verdana"/>
              <a:ea typeface="Verdana"/>
              <a:cs typeface="Verdana"/>
              <a:sym typeface="Verdana"/>
            </a:endParaRPr>
          </a:p>
        </p:txBody>
      </p:sp>
      <p:grpSp>
        <p:nvGrpSpPr>
          <p:cNvPr id="2157" name="Shape 2157"/>
          <p:cNvGrpSpPr/>
          <p:nvPr/>
        </p:nvGrpSpPr>
        <p:grpSpPr>
          <a:xfrm>
            <a:off x="2402870" y="3830632"/>
            <a:ext cx="266400" cy="176700"/>
            <a:chOff x="8670896" y="4584246"/>
            <a:chExt cx="266400" cy="176700"/>
          </a:xfrm>
        </p:grpSpPr>
        <p:sp>
          <p:nvSpPr>
            <p:cNvPr id="2158" name="Shape 2158"/>
            <p:cNvSpPr/>
            <p:nvPr/>
          </p:nvSpPr>
          <p:spPr>
            <a:xfrm>
              <a:off x="8670896" y="4584246"/>
              <a:ext cx="266400" cy="176700"/>
            </a:xfrm>
            <a:prstGeom prst="rect">
              <a:avLst/>
            </a:prstGeom>
            <a:solidFill>
              <a:schemeClr val="accent4"/>
            </a:solidFill>
            <a:ln w="9525" cap="flat" cmpd="sng">
              <a:solidFill>
                <a:srgbClr val="000000">
                  <a:alpha val="0"/>
                </a:srgbClr>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600" b="0" i="0" u="none" strike="noStrike" cap="none">
                <a:solidFill>
                  <a:srgbClr val="FFFFFF"/>
                </a:solidFill>
                <a:latin typeface="Verdana"/>
                <a:ea typeface="Verdana"/>
                <a:cs typeface="Verdana"/>
                <a:sym typeface="Verdana"/>
              </a:endParaRPr>
            </a:p>
          </p:txBody>
        </p:sp>
        <p:cxnSp>
          <p:nvCxnSpPr>
            <p:cNvPr id="2159" name="Shape 2159"/>
            <p:cNvCxnSpPr/>
            <p:nvPr/>
          </p:nvCxnSpPr>
          <p:spPr>
            <a:xfrm>
              <a:off x="8797771" y="4634557"/>
              <a:ext cx="106500" cy="0"/>
            </a:xfrm>
            <a:prstGeom prst="straightConnector1">
              <a:avLst/>
            </a:prstGeom>
            <a:noFill/>
            <a:ln w="9525" cap="flat" cmpd="sng">
              <a:solidFill>
                <a:schemeClr val="lt1"/>
              </a:solidFill>
              <a:prstDash val="solid"/>
              <a:miter/>
              <a:headEnd type="none" w="med" len="med"/>
              <a:tailEnd type="triangle" w="med" len="med"/>
            </a:ln>
          </p:spPr>
        </p:cxnSp>
        <p:cxnSp>
          <p:nvCxnSpPr>
            <p:cNvPr id="2160" name="Shape 2160"/>
            <p:cNvCxnSpPr/>
            <p:nvPr/>
          </p:nvCxnSpPr>
          <p:spPr>
            <a:xfrm rot="10800000">
              <a:off x="8727953" y="4698057"/>
              <a:ext cx="106500" cy="0"/>
            </a:xfrm>
            <a:prstGeom prst="straightConnector1">
              <a:avLst/>
            </a:prstGeom>
            <a:noFill/>
            <a:ln w="9525" cap="flat" cmpd="sng">
              <a:solidFill>
                <a:schemeClr val="lt1"/>
              </a:solidFill>
              <a:prstDash val="solid"/>
              <a:miter/>
              <a:headEnd type="none" w="med" len="med"/>
              <a:tailEnd type="triangle" w="med" len="med"/>
            </a:ln>
          </p:spPr>
        </p:cxnSp>
      </p:grpSp>
      <p:sp>
        <p:nvSpPr>
          <p:cNvPr id="2161" name="Shape 2161"/>
          <p:cNvSpPr/>
          <p:nvPr/>
        </p:nvSpPr>
        <p:spPr>
          <a:xfrm>
            <a:off x="4630600" y="3915466"/>
            <a:ext cx="1260000" cy="648000"/>
          </a:xfrm>
          <a:prstGeom prst="rect">
            <a:avLst/>
          </a:prstGeom>
          <a:noFill/>
          <a:ln w="28575" cap="flat" cmpd="sng">
            <a:solidFill>
              <a:schemeClr val="lt2"/>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FFFFFF"/>
              </a:buClr>
              <a:buSzPct val="25000"/>
              <a:buFont typeface="Verdana"/>
              <a:buNone/>
            </a:pPr>
            <a:r>
              <a:rPr lang="en-US" sz="1600" b="0" i="0" u="none" strike="noStrike" cap="none">
                <a:solidFill>
                  <a:schemeClr val="bg2"/>
                </a:solidFill>
                <a:latin typeface="Verdana"/>
                <a:ea typeface="Verdana"/>
                <a:cs typeface="Verdana"/>
                <a:sym typeface="Verdana"/>
              </a:rPr>
              <a:t>Flow</a:t>
            </a:r>
          </a:p>
          <a:p>
            <a:pPr marL="0" marR="0" lvl="0" indent="0" algn="ctr" rtl="0">
              <a:lnSpc>
                <a:spcPct val="100000"/>
              </a:lnSpc>
              <a:spcBef>
                <a:spcPts val="0"/>
              </a:spcBef>
              <a:spcAft>
                <a:spcPts val="0"/>
              </a:spcAft>
              <a:buClr>
                <a:srgbClr val="FFFFFF"/>
              </a:buClr>
              <a:buSzPct val="25000"/>
              <a:buFont typeface="Verdana"/>
              <a:buNone/>
            </a:pPr>
            <a:r>
              <a:rPr lang="en-US" sz="1600" b="0" i="0" u="none" strike="noStrike" cap="none">
                <a:solidFill>
                  <a:schemeClr val="bg2"/>
                </a:solidFill>
                <a:latin typeface="Verdana"/>
                <a:ea typeface="Verdana"/>
                <a:cs typeface="Verdana"/>
                <a:sym typeface="Verdana"/>
              </a:rPr>
              <a:t>control</a:t>
            </a:r>
          </a:p>
        </p:txBody>
      </p:sp>
      <p:sp>
        <p:nvSpPr>
          <p:cNvPr id="2162" name="Shape 2162"/>
          <p:cNvSpPr/>
          <p:nvPr/>
        </p:nvSpPr>
        <p:spPr>
          <a:xfrm>
            <a:off x="1276095" y="4795480"/>
            <a:ext cx="1260000" cy="648000"/>
          </a:xfrm>
          <a:prstGeom prst="rect">
            <a:avLst/>
          </a:prstGeom>
          <a:solidFill>
            <a:schemeClr val="accent2"/>
          </a:solidFill>
          <a:ln w="28575" cap="flat" cmpd="sng">
            <a:solidFill>
              <a:schemeClr val="lt2"/>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600" b="0" i="0" u="none" strike="noStrike" cap="none">
              <a:solidFill>
                <a:srgbClr val="FFFFFF"/>
              </a:solidFill>
              <a:latin typeface="Verdana"/>
              <a:ea typeface="Verdana"/>
              <a:cs typeface="Verdana"/>
              <a:sym typeface="Verdana"/>
            </a:endParaRPr>
          </a:p>
        </p:txBody>
      </p:sp>
      <p:sp>
        <p:nvSpPr>
          <p:cNvPr id="2163" name="Shape 2163"/>
          <p:cNvSpPr/>
          <p:nvPr/>
        </p:nvSpPr>
        <p:spPr>
          <a:xfrm>
            <a:off x="3095297" y="3915466"/>
            <a:ext cx="1260000" cy="648000"/>
          </a:xfrm>
          <a:prstGeom prst="rect">
            <a:avLst/>
          </a:prstGeom>
          <a:solidFill>
            <a:schemeClr val="accent2"/>
          </a:solidFill>
          <a:ln w="28575" cap="flat" cmpd="sng">
            <a:solidFill>
              <a:schemeClr val="lt2"/>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FFFFFF"/>
              </a:buClr>
              <a:buSzPct val="25000"/>
              <a:buFont typeface="Verdana"/>
              <a:buNone/>
            </a:pPr>
            <a:r>
              <a:rPr lang="en-US" sz="1600" b="0" i="0" u="none" strike="noStrike" cap="none">
                <a:solidFill>
                  <a:srgbClr val="FFFFFF"/>
                </a:solidFill>
                <a:latin typeface="Verdana"/>
                <a:ea typeface="Verdana"/>
                <a:cs typeface="Verdana"/>
                <a:sym typeface="Verdana"/>
              </a:rPr>
              <a:t>Message</a:t>
            </a:r>
          </a:p>
          <a:p>
            <a:pPr marL="0" marR="0" lvl="0" indent="0" algn="ctr" rtl="0">
              <a:lnSpc>
                <a:spcPct val="100000"/>
              </a:lnSpc>
              <a:spcBef>
                <a:spcPts val="0"/>
              </a:spcBef>
              <a:spcAft>
                <a:spcPts val="0"/>
              </a:spcAft>
              <a:buClr>
                <a:srgbClr val="FFFFFF"/>
              </a:buClr>
              <a:buSzPct val="25000"/>
              <a:buFont typeface="Verdana"/>
              <a:buNone/>
            </a:pPr>
            <a:r>
              <a:rPr lang="en-US" sz="1600" b="0" i="0" u="none" strike="noStrike" cap="none">
                <a:solidFill>
                  <a:srgbClr val="FFFFFF"/>
                </a:solidFill>
                <a:latin typeface="Verdana"/>
                <a:ea typeface="Verdana"/>
                <a:cs typeface="Verdana"/>
                <a:sym typeface="Verdana"/>
              </a:rPr>
              <a:t>processor</a:t>
            </a:r>
          </a:p>
        </p:txBody>
      </p:sp>
      <p:sp>
        <p:nvSpPr>
          <p:cNvPr id="2164" name="Shape 2164"/>
          <p:cNvSpPr txBox="1"/>
          <p:nvPr/>
        </p:nvSpPr>
        <p:spPr>
          <a:xfrm>
            <a:off x="1280392" y="5753735"/>
            <a:ext cx="1255800" cy="215400"/>
          </a:xfrm>
          <a:prstGeom prst="rect">
            <a:avLst/>
          </a:prstGeom>
          <a:noFill/>
          <a:ln>
            <a:noFill/>
          </a:ln>
        </p:spPr>
        <p:txBody>
          <a:bodyPr lIns="0" tIns="0" rIns="0" bIns="0" anchor="t" anchorCtr="0">
            <a:noAutofit/>
          </a:bodyPr>
          <a:lstStyle/>
          <a:p>
            <a:pPr marL="0" marR="0" lvl="0" indent="0" algn="ctr" rtl="0">
              <a:lnSpc>
                <a:spcPct val="100000"/>
              </a:lnSpc>
              <a:spcBef>
                <a:spcPts val="0"/>
              </a:spcBef>
              <a:spcAft>
                <a:spcPts val="0"/>
              </a:spcAft>
              <a:buClr>
                <a:schemeClr val="lt2"/>
              </a:buClr>
              <a:buSzPct val="25000"/>
              <a:buFont typeface="Verdana"/>
              <a:buNone/>
            </a:pPr>
            <a:r>
              <a:rPr lang="en-US" sz="1400" b="0" i="0" u="none" strike="noStrike" cap="none">
                <a:solidFill>
                  <a:schemeClr val="lt1"/>
                </a:solidFill>
                <a:latin typeface="Verdana"/>
                <a:ea typeface="Verdana"/>
                <a:cs typeface="Verdana"/>
                <a:sym typeface="Verdana"/>
              </a:rPr>
              <a:t>Receiving</a:t>
            </a:r>
          </a:p>
        </p:txBody>
      </p:sp>
      <p:cxnSp>
        <p:nvCxnSpPr>
          <p:cNvPr id="2165" name="Shape 2165"/>
          <p:cNvCxnSpPr/>
          <p:nvPr/>
        </p:nvCxnSpPr>
        <p:spPr>
          <a:xfrm>
            <a:off x="870212" y="6057026"/>
            <a:ext cx="5084400" cy="0"/>
          </a:xfrm>
          <a:prstGeom prst="straightConnector1">
            <a:avLst/>
          </a:prstGeom>
          <a:noFill/>
          <a:ln w="38100" cap="flat" cmpd="sng">
            <a:solidFill>
              <a:srgbClr val="FFC000"/>
            </a:solidFill>
            <a:prstDash val="solid"/>
            <a:miter/>
            <a:headEnd type="none" w="med" len="med"/>
            <a:tailEnd type="triangle" w="lg" len="lg"/>
          </a:ln>
        </p:spPr>
      </p:cxnSp>
      <p:sp>
        <p:nvSpPr>
          <p:cNvPr id="2166" name="Shape 2166"/>
          <p:cNvSpPr/>
          <p:nvPr/>
        </p:nvSpPr>
        <p:spPr>
          <a:xfrm>
            <a:off x="6445503" y="3892658"/>
            <a:ext cx="1260000" cy="648000"/>
          </a:xfrm>
          <a:prstGeom prst="rect">
            <a:avLst/>
          </a:prstGeom>
          <a:solidFill>
            <a:schemeClr val="lt2"/>
          </a:solidFill>
          <a:ln w="28575" cap="flat" cmpd="sng">
            <a:solidFill>
              <a:schemeClr val="lt2"/>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FFFFFF"/>
              </a:buClr>
              <a:buSzPct val="25000"/>
              <a:buFont typeface="Verdana"/>
              <a:buNone/>
            </a:pPr>
            <a:r>
              <a:rPr lang="en-US" sz="1600" b="0" i="0" u="none" strike="noStrike" cap="none">
                <a:solidFill>
                  <a:srgbClr val="FFFFFF"/>
                </a:solidFill>
                <a:latin typeface="Verdana"/>
                <a:ea typeface="Verdana"/>
                <a:cs typeface="Verdana"/>
                <a:sym typeface="Verdana"/>
              </a:rPr>
              <a:t>Outbound</a:t>
            </a:r>
          </a:p>
          <a:p>
            <a:pPr marL="0" marR="0" lvl="0" indent="0" algn="ctr" rtl="0">
              <a:lnSpc>
                <a:spcPct val="100000"/>
              </a:lnSpc>
              <a:spcBef>
                <a:spcPts val="0"/>
              </a:spcBef>
              <a:spcAft>
                <a:spcPts val="0"/>
              </a:spcAft>
              <a:buClr>
                <a:srgbClr val="FFFFFF"/>
              </a:buClr>
              <a:buSzPct val="25000"/>
              <a:buFont typeface="Verdana"/>
              <a:buNone/>
            </a:pPr>
            <a:r>
              <a:rPr lang="en-US" sz="1600" b="0" i="0" u="none" strike="noStrike" cap="none">
                <a:solidFill>
                  <a:srgbClr val="FFFFFF"/>
                </a:solidFill>
                <a:latin typeface="Verdana"/>
                <a:ea typeface="Verdana"/>
                <a:cs typeface="Verdana"/>
                <a:sym typeface="Verdana"/>
              </a:rPr>
              <a:t>endpoint</a:t>
            </a:r>
          </a:p>
        </p:txBody>
      </p:sp>
      <p:grpSp>
        <p:nvGrpSpPr>
          <p:cNvPr id="2167" name="Shape 2167"/>
          <p:cNvGrpSpPr/>
          <p:nvPr/>
        </p:nvGrpSpPr>
        <p:grpSpPr>
          <a:xfrm>
            <a:off x="7572280" y="3804248"/>
            <a:ext cx="266400" cy="176700"/>
            <a:chOff x="2402871" y="4549723"/>
            <a:chExt cx="266400" cy="176700"/>
          </a:xfrm>
        </p:grpSpPr>
        <p:sp>
          <p:nvSpPr>
            <p:cNvPr id="2168" name="Shape 2168"/>
            <p:cNvSpPr/>
            <p:nvPr/>
          </p:nvSpPr>
          <p:spPr>
            <a:xfrm>
              <a:off x="2402871" y="4549723"/>
              <a:ext cx="266400" cy="176700"/>
            </a:xfrm>
            <a:prstGeom prst="rect">
              <a:avLst/>
            </a:prstGeom>
            <a:solidFill>
              <a:schemeClr val="accent4"/>
            </a:solidFill>
            <a:ln w="9525" cap="flat" cmpd="sng">
              <a:solidFill>
                <a:srgbClr val="000000">
                  <a:alpha val="0"/>
                </a:srgbClr>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600" b="0" i="0" u="none" strike="noStrike" cap="none">
                <a:solidFill>
                  <a:srgbClr val="FFFFFF"/>
                </a:solidFill>
                <a:latin typeface="Verdana"/>
                <a:ea typeface="Verdana"/>
                <a:cs typeface="Verdana"/>
                <a:sym typeface="Verdana"/>
              </a:endParaRPr>
            </a:p>
          </p:txBody>
        </p:sp>
        <p:cxnSp>
          <p:nvCxnSpPr>
            <p:cNvPr id="2169" name="Shape 2169"/>
            <p:cNvCxnSpPr/>
            <p:nvPr/>
          </p:nvCxnSpPr>
          <p:spPr>
            <a:xfrm>
              <a:off x="2491644" y="4638133"/>
              <a:ext cx="106500" cy="0"/>
            </a:xfrm>
            <a:prstGeom prst="straightConnector1">
              <a:avLst/>
            </a:prstGeom>
            <a:noFill/>
            <a:ln w="9525" cap="flat" cmpd="sng">
              <a:solidFill>
                <a:schemeClr val="lt1"/>
              </a:solidFill>
              <a:prstDash val="solid"/>
              <a:miter/>
              <a:headEnd type="none" w="med" len="med"/>
              <a:tailEnd type="triangle" w="lg" len="lg"/>
            </a:ln>
          </p:spPr>
        </p:cxnSp>
      </p:grpSp>
      <p:sp>
        <p:nvSpPr>
          <p:cNvPr id="2170" name="Shape 2170"/>
          <p:cNvSpPr txBox="1"/>
          <p:nvPr/>
        </p:nvSpPr>
        <p:spPr>
          <a:xfrm>
            <a:off x="6445503" y="5753735"/>
            <a:ext cx="1255800" cy="215400"/>
          </a:xfrm>
          <a:prstGeom prst="rect">
            <a:avLst/>
          </a:prstGeom>
          <a:noFill/>
          <a:ln>
            <a:noFill/>
          </a:ln>
        </p:spPr>
        <p:txBody>
          <a:bodyPr lIns="0" tIns="0" rIns="0" bIns="0" anchor="t" anchorCtr="0">
            <a:noAutofit/>
          </a:bodyPr>
          <a:lstStyle/>
          <a:p>
            <a:pPr marL="0" marR="0" lvl="0" indent="0" algn="ctr" rtl="0">
              <a:lnSpc>
                <a:spcPct val="100000"/>
              </a:lnSpc>
              <a:spcBef>
                <a:spcPts val="0"/>
              </a:spcBef>
              <a:spcAft>
                <a:spcPts val="0"/>
              </a:spcAft>
              <a:buClr>
                <a:schemeClr val="lt2"/>
              </a:buClr>
              <a:buSzPct val="25000"/>
              <a:buFont typeface="Verdana"/>
              <a:buNone/>
            </a:pPr>
            <a:r>
              <a:rPr lang="en-US" sz="1400" b="0" i="0" u="none" strike="noStrike" cap="none">
                <a:solidFill>
                  <a:schemeClr val="lt1"/>
                </a:solidFill>
                <a:latin typeface="Verdana"/>
                <a:ea typeface="Verdana"/>
                <a:cs typeface="Verdana"/>
                <a:sym typeface="Verdana"/>
              </a:rPr>
              <a:t>Dispatching</a:t>
            </a:r>
          </a:p>
        </p:txBody>
      </p:sp>
      <p:cxnSp>
        <p:nvCxnSpPr>
          <p:cNvPr id="2171" name="Shape 2171"/>
          <p:cNvCxnSpPr/>
          <p:nvPr/>
        </p:nvCxnSpPr>
        <p:spPr>
          <a:xfrm>
            <a:off x="6445503" y="6056985"/>
            <a:ext cx="1588799" cy="1500"/>
          </a:xfrm>
          <a:prstGeom prst="straightConnector1">
            <a:avLst/>
          </a:prstGeom>
          <a:noFill/>
          <a:ln w="38100" cap="flat" cmpd="sng">
            <a:solidFill>
              <a:srgbClr val="FFC000"/>
            </a:solidFill>
            <a:prstDash val="solid"/>
            <a:miter/>
            <a:headEnd type="none" w="med" len="med"/>
            <a:tailEnd type="triangle" w="lg" len="lg"/>
          </a:ln>
        </p:spPr>
      </p:cxnSp>
    </p:spTree>
    <p:extLst>
      <p:ext uri="{BB962C8B-B14F-4D97-AF65-F5344CB8AC3E}">
        <p14:creationId xmlns:p14="http://schemas.microsoft.com/office/powerpoint/2010/main" val="2062480330"/>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2175"/>
        <p:cNvGrpSpPr/>
        <p:nvPr/>
      </p:nvGrpSpPr>
      <p:grpSpPr>
        <a:xfrm>
          <a:off x="0" y="0"/>
          <a:ext cx="0" cy="0"/>
          <a:chOff x="0" y="0"/>
          <a:chExt cx="0" cy="0"/>
        </a:xfrm>
      </p:grpSpPr>
      <p:sp>
        <p:nvSpPr>
          <p:cNvPr id="2176" name="Shape 2176"/>
          <p:cNvSpPr/>
          <p:nvPr/>
        </p:nvSpPr>
        <p:spPr>
          <a:xfrm>
            <a:off x="4561650" y="1306125"/>
            <a:ext cx="5424000" cy="4833000"/>
          </a:xfrm>
          <a:prstGeom prst="rect">
            <a:avLst/>
          </a:prstGeom>
          <a:noFill/>
          <a:ln w="28575" cap="flat" cmpd="sng">
            <a:solidFill>
              <a:schemeClr val="lt2"/>
            </a:solidFill>
            <a:prstDash val="solid"/>
            <a:round/>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600" b="0" i="0" u="none" strike="noStrike" cap="none">
              <a:solidFill>
                <a:srgbClr val="FFFFFF"/>
              </a:solidFill>
              <a:latin typeface="Verdana"/>
              <a:ea typeface="Verdana"/>
              <a:cs typeface="Verdana"/>
              <a:sym typeface="Verdana"/>
            </a:endParaRPr>
          </a:p>
        </p:txBody>
      </p:sp>
      <p:cxnSp>
        <p:nvCxnSpPr>
          <p:cNvPr id="2177" name="Shape 2177"/>
          <p:cNvCxnSpPr/>
          <p:nvPr/>
        </p:nvCxnSpPr>
        <p:spPr>
          <a:xfrm>
            <a:off x="3925608" y="3711425"/>
            <a:ext cx="968400" cy="0"/>
          </a:xfrm>
          <a:prstGeom prst="straightConnector1">
            <a:avLst/>
          </a:prstGeom>
          <a:noFill/>
          <a:ln w="25400" cap="flat" cmpd="sng">
            <a:solidFill>
              <a:schemeClr val="accent3"/>
            </a:solidFill>
            <a:prstDash val="solid"/>
            <a:miter/>
            <a:headEnd type="none" w="med" len="med"/>
            <a:tailEnd type="triangle" w="lg" len="lg"/>
          </a:ln>
        </p:spPr>
      </p:cxnSp>
      <p:cxnSp>
        <p:nvCxnSpPr>
          <p:cNvPr id="2178" name="Shape 2178"/>
          <p:cNvCxnSpPr/>
          <p:nvPr/>
        </p:nvCxnSpPr>
        <p:spPr>
          <a:xfrm>
            <a:off x="8688471" y="2501266"/>
            <a:ext cx="0" cy="747000"/>
          </a:xfrm>
          <a:prstGeom prst="straightConnector1">
            <a:avLst/>
          </a:prstGeom>
          <a:noFill/>
          <a:ln w="25400" cap="flat" cmpd="sng">
            <a:solidFill>
              <a:schemeClr val="accent3"/>
            </a:solidFill>
            <a:prstDash val="solid"/>
            <a:miter/>
            <a:headEnd type="none" w="med" len="med"/>
            <a:tailEnd type="triangle" w="lg" len="lg"/>
          </a:ln>
        </p:spPr>
      </p:cxnSp>
      <p:cxnSp>
        <p:nvCxnSpPr>
          <p:cNvPr id="2179" name="Shape 2179"/>
          <p:cNvCxnSpPr/>
          <p:nvPr/>
        </p:nvCxnSpPr>
        <p:spPr>
          <a:xfrm>
            <a:off x="8688471" y="4174639"/>
            <a:ext cx="0" cy="747000"/>
          </a:xfrm>
          <a:prstGeom prst="straightConnector1">
            <a:avLst/>
          </a:prstGeom>
          <a:noFill/>
          <a:ln w="25400" cap="flat" cmpd="sng">
            <a:solidFill>
              <a:schemeClr val="accent3"/>
            </a:solidFill>
            <a:prstDash val="solid"/>
            <a:miter/>
            <a:headEnd type="none" w="med" len="med"/>
            <a:tailEnd type="triangle" w="lg" len="lg"/>
          </a:ln>
        </p:spPr>
      </p:cxnSp>
      <p:grpSp>
        <p:nvGrpSpPr>
          <p:cNvPr id="2180" name="Shape 2180"/>
          <p:cNvGrpSpPr/>
          <p:nvPr/>
        </p:nvGrpSpPr>
        <p:grpSpPr>
          <a:xfrm>
            <a:off x="5836061" y="2038009"/>
            <a:ext cx="1910400" cy="1210200"/>
            <a:chOff x="6372303" y="2296192"/>
            <a:chExt cx="1910400" cy="1210200"/>
          </a:xfrm>
        </p:grpSpPr>
        <p:cxnSp>
          <p:nvCxnSpPr>
            <p:cNvPr id="2181" name="Shape 2181"/>
            <p:cNvCxnSpPr/>
            <p:nvPr/>
          </p:nvCxnSpPr>
          <p:spPr>
            <a:xfrm>
              <a:off x="6372303" y="2296233"/>
              <a:ext cx="1910400" cy="0"/>
            </a:xfrm>
            <a:prstGeom prst="straightConnector1">
              <a:avLst/>
            </a:prstGeom>
            <a:noFill/>
            <a:ln w="25400" cap="flat" cmpd="sng">
              <a:solidFill>
                <a:schemeClr val="accent3"/>
              </a:solidFill>
              <a:prstDash val="dot"/>
              <a:miter/>
              <a:headEnd type="none" w="med" len="med"/>
              <a:tailEnd type="triangle" w="lg" len="lg"/>
            </a:ln>
          </p:spPr>
        </p:cxnSp>
        <p:cxnSp>
          <p:nvCxnSpPr>
            <p:cNvPr id="2182" name="Shape 2182"/>
            <p:cNvCxnSpPr>
              <a:stCxn id="2183" idx="0"/>
            </p:cNvCxnSpPr>
            <p:nvPr/>
          </p:nvCxnSpPr>
          <p:spPr>
            <a:xfrm rot="10800000">
              <a:off x="6372347" y="2296192"/>
              <a:ext cx="0" cy="1210200"/>
            </a:xfrm>
            <a:prstGeom prst="straightConnector1">
              <a:avLst/>
            </a:prstGeom>
            <a:noFill/>
            <a:ln w="25400" cap="flat" cmpd="sng">
              <a:solidFill>
                <a:schemeClr val="accent3"/>
              </a:solidFill>
              <a:prstDash val="dot"/>
              <a:miter/>
              <a:headEnd type="none" w="med" len="med"/>
              <a:tailEnd type="none" w="med" len="med"/>
            </a:ln>
          </p:spPr>
        </p:cxnSp>
      </p:grpSp>
      <p:grpSp>
        <p:nvGrpSpPr>
          <p:cNvPr id="2184" name="Shape 2184"/>
          <p:cNvGrpSpPr/>
          <p:nvPr/>
        </p:nvGrpSpPr>
        <p:grpSpPr>
          <a:xfrm>
            <a:off x="3118962" y="4193514"/>
            <a:ext cx="2717100" cy="529684"/>
            <a:chOff x="3118962" y="4193514"/>
            <a:chExt cx="2717100" cy="529684"/>
          </a:xfrm>
        </p:grpSpPr>
        <p:cxnSp>
          <p:nvCxnSpPr>
            <p:cNvPr id="2185" name="Shape 2185"/>
            <p:cNvCxnSpPr/>
            <p:nvPr/>
          </p:nvCxnSpPr>
          <p:spPr>
            <a:xfrm flipH="1">
              <a:off x="3118962" y="4706698"/>
              <a:ext cx="2717100" cy="16500"/>
            </a:xfrm>
            <a:prstGeom prst="straightConnector1">
              <a:avLst/>
            </a:prstGeom>
            <a:noFill/>
            <a:ln w="25400" cap="flat" cmpd="sng">
              <a:solidFill>
                <a:schemeClr val="accent3"/>
              </a:solidFill>
              <a:prstDash val="solid"/>
              <a:miter/>
              <a:headEnd type="none" w="med" len="med"/>
              <a:tailEnd type="none" w="med" len="med"/>
            </a:ln>
          </p:spPr>
        </p:cxnSp>
        <p:cxnSp>
          <p:nvCxnSpPr>
            <p:cNvPr id="2186" name="Shape 2186"/>
            <p:cNvCxnSpPr/>
            <p:nvPr/>
          </p:nvCxnSpPr>
          <p:spPr>
            <a:xfrm rot="10800000">
              <a:off x="5828746" y="4193514"/>
              <a:ext cx="0" cy="520500"/>
            </a:xfrm>
            <a:prstGeom prst="straightConnector1">
              <a:avLst/>
            </a:prstGeom>
            <a:noFill/>
            <a:ln w="25400" cap="flat" cmpd="sng">
              <a:solidFill>
                <a:schemeClr val="accent3"/>
              </a:solidFill>
              <a:prstDash val="solid"/>
              <a:miter/>
              <a:headEnd type="none" w="med" len="med"/>
              <a:tailEnd type="none" w="med" len="med"/>
            </a:ln>
          </p:spPr>
        </p:cxnSp>
        <p:cxnSp>
          <p:nvCxnSpPr>
            <p:cNvPr id="2187" name="Shape 2187"/>
            <p:cNvCxnSpPr/>
            <p:nvPr/>
          </p:nvCxnSpPr>
          <p:spPr>
            <a:xfrm rot="10800000">
              <a:off x="3133160" y="4201217"/>
              <a:ext cx="0" cy="520500"/>
            </a:xfrm>
            <a:prstGeom prst="straightConnector1">
              <a:avLst/>
            </a:prstGeom>
            <a:noFill/>
            <a:ln w="25400" cap="flat" cmpd="sng">
              <a:solidFill>
                <a:schemeClr val="accent3"/>
              </a:solidFill>
              <a:prstDash val="solid"/>
              <a:miter/>
              <a:headEnd type="none" w="med" len="med"/>
              <a:tailEnd type="triangle" w="lg" len="lg"/>
            </a:ln>
          </p:spPr>
        </p:cxnSp>
      </p:grpSp>
      <p:sp>
        <p:nvSpPr>
          <p:cNvPr id="2188" name="Shape 2188"/>
          <p:cNvSpPr txBox="1">
            <a:spLocks noGrp="1"/>
          </p:cNvSpPr>
          <p:nvPr>
            <p:ph type="title"/>
          </p:nvPr>
        </p:nvSpPr>
        <p:spPr>
          <a:xfrm>
            <a:off x="609441" y="0"/>
            <a:ext cx="9485100" cy="902400"/>
          </a:xfrm>
          <a:prstGeom prst="rect">
            <a:avLst/>
          </a:prstGeom>
          <a:noFill/>
          <a:ln>
            <a:noFill/>
          </a:ln>
        </p:spPr>
        <p:txBody>
          <a:bodyPr lIns="0" tIns="0" rIns="0" bIns="0" anchor="ctr" anchorCtr="0">
            <a:noAutofit/>
          </a:bodyPr>
          <a:lstStyle/>
          <a:p>
            <a:pPr marL="0" marR="0" lvl="0" indent="0" algn="l" rtl="0">
              <a:lnSpc>
                <a:spcPct val="114285"/>
              </a:lnSpc>
              <a:spcBef>
                <a:spcPts val="0"/>
              </a:spcBef>
              <a:spcAft>
                <a:spcPts val="0"/>
              </a:spcAft>
              <a:buSzPct val="25000"/>
              <a:buNone/>
            </a:pPr>
            <a:r>
              <a:rPr lang="en-US" sz="2800" b="0" i="0" u="none" strike="noStrike" cap="none" smtClean="0">
                <a:solidFill>
                  <a:schemeClr val="lt1"/>
                </a:solidFill>
                <a:latin typeface="Verdana"/>
                <a:ea typeface="Verdana"/>
                <a:cs typeface="Verdana"/>
                <a:sym typeface="Verdana"/>
              </a:rPr>
              <a:t>Hybrid application example</a:t>
            </a:r>
            <a:endParaRPr lang="en-US" sz="2800" b="0" i="0" u="none" strike="noStrike" cap="none">
              <a:solidFill>
                <a:schemeClr val="lt1"/>
              </a:solidFill>
              <a:latin typeface="Verdana"/>
              <a:ea typeface="Verdana"/>
              <a:cs typeface="Verdana"/>
              <a:sym typeface="Verdana"/>
            </a:endParaRPr>
          </a:p>
        </p:txBody>
      </p:sp>
      <p:sp>
        <p:nvSpPr>
          <p:cNvPr id="2189" name="Shape 2189"/>
          <p:cNvSpPr txBox="1">
            <a:spLocks noGrp="1"/>
          </p:cNvSpPr>
          <p:nvPr>
            <p:ph type="sldNum" idx="12"/>
          </p:nvPr>
        </p:nvSpPr>
        <p:spPr>
          <a:xfrm>
            <a:off x="10883338" y="6339100"/>
            <a:ext cx="684900" cy="365100"/>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rgbClr val="BFBFBF"/>
              </a:buClr>
              <a:buSzPct val="25000"/>
              <a:buFont typeface="Verdana"/>
              <a:buNone/>
            </a:pPr>
            <a:fld id="{00000000-1234-1234-1234-123412341234}" type="slidenum">
              <a:rPr lang="en-US" sz="1300" b="0" i="0" u="none" strike="noStrike" cap="none" smtClean="0">
                <a:solidFill>
                  <a:srgbClr val="BFBFBF"/>
                </a:solidFill>
                <a:latin typeface="Verdana"/>
                <a:ea typeface="Verdana"/>
                <a:cs typeface="Verdana"/>
                <a:sym typeface="Verdana"/>
              </a:rPr>
              <a:t>44</a:t>
            </a:fld>
            <a:endParaRPr lang="en-US" sz="1300" b="0" i="0" u="none" strike="noStrike" cap="none">
              <a:solidFill>
                <a:srgbClr val="BFBFBF"/>
              </a:solidFill>
              <a:latin typeface="Verdana"/>
              <a:ea typeface="Verdana"/>
              <a:cs typeface="Verdana"/>
              <a:sym typeface="Verdana"/>
            </a:endParaRPr>
          </a:p>
        </p:txBody>
      </p:sp>
      <p:sp>
        <p:nvSpPr>
          <p:cNvPr id="2190" name="Shape 2190"/>
          <p:cNvSpPr/>
          <p:nvPr/>
        </p:nvSpPr>
        <p:spPr>
          <a:xfrm>
            <a:off x="2041608" y="3274817"/>
            <a:ext cx="1884000" cy="926400"/>
          </a:xfrm>
          <a:prstGeom prst="rect">
            <a:avLst/>
          </a:prstGeom>
          <a:noFill/>
          <a:ln w="28575" cap="flat" cmpd="sng">
            <a:solidFill>
              <a:schemeClr val="lt2"/>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FFFFFF"/>
              </a:buClr>
              <a:buSzPct val="25000"/>
              <a:buFont typeface="Verdana"/>
              <a:buNone/>
            </a:pPr>
            <a:r>
              <a:rPr lang="en-US" sz="1600" b="0" i="0" u="none" strike="noStrike" cap="none">
                <a:solidFill>
                  <a:schemeClr val="bg2"/>
                </a:solidFill>
                <a:latin typeface="Verdana"/>
                <a:ea typeface="Verdana"/>
                <a:cs typeface="Verdana"/>
                <a:sym typeface="Verdana"/>
              </a:rPr>
              <a:t>Mobile</a:t>
            </a:r>
          </a:p>
          <a:p>
            <a:pPr marL="0" marR="0" lvl="0" indent="0" algn="ctr" rtl="0">
              <a:lnSpc>
                <a:spcPct val="100000"/>
              </a:lnSpc>
              <a:spcBef>
                <a:spcPts val="0"/>
              </a:spcBef>
              <a:spcAft>
                <a:spcPts val="0"/>
              </a:spcAft>
              <a:buClr>
                <a:srgbClr val="FFFFFF"/>
              </a:buClr>
              <a:buSzPct val="25000"/>
              <a:buFont typeface="Verdana"/>
              <a:buNone/>
            </a:pPr>
            <a:r>
              <a:rPr lang="en-US" sz="1600" b="0" i="0" u="none" strike="noStrike" cap="none">
                <a:solidFill>
                  <a:schemeClr val="bg2"/>
                </a:solidFill>
                <a:latin typeface="Verdana"/>
                <a:ea typeface="Verdana"/>
                <a:cs typeface="Verdana"/>
                <a:sym typeface="Verdana"/>
              </a:rPr>
              <a:t>App</a:t>
            </a:r>
          </a:p>
        </p:txBody>
      </p:sp>
      <p:sp>
        <p:nvSpPr>
          <p:cNvPr id="2183" name="Shape 2183"/>
          <p:cNvSpPr/>
          <p:nvPr/>
        </p:nvSpPr>
        <p:spPr>
          <a:xfrm>
            <a:off x="4894105" y="3248209"/>
            <a:ext cx="1883999" cy="926400"/>
          </a:xfrm>
          <a:prstGeom prst="rect">
            <a:avLst/>
          </a:prstGeom>
          <a:solidFill>
            <a:schemeClr val="lt2"/>
          </a:solidFill>
          <a:ln w="28575" cap="flat" cmpd="sng">
            <a:solidFill>
              <a:schemeClr val="lt2"/>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FFFFFF"/>
              </a:buClr>
              <a:buSzPct val="25000"/>
              <a:buFont typeface="Verdana"/>
              <a:buNone/>
            </a:pPr>
            <a:r>
              <a:rPr lang="en-US" sz="1600" b="0" i="0" u="none" strike="noStrike" cap="none">
                <a:solidFill>
                  <a:srgbClr val="FFFFFF"/>
                </a:solidFill>
                <a:latin typeface="Verdana"/>
                <a:ea typeface="Verdana"/>
                <a:cs typeface="Verdana"/>
                <a:sym typeface="Verdana"/>
              </a:rPr>
              <a:t>Order</a:t>
            </a:r>
          </a:p>
          <a:p>
            <a:pPr marL="0" marR="0" lvl="0" indent="0" algn="ctr" rtl="0">
              <a:lnSpc>
                <a:spcPct val="100000"/>
              </a:lnSpc>
              <a:spcBef>
                <a:spcPts val="0"/>
              </a:spcBef>
              <a:spcAft>
                <a:spcPts val="0"/>
              </a:spcAft>
              <a:buClr>
                <a:srgbClr val="FFFFFF"/>
              </a:buClr>
              <a:buSzPct val="25000"/>
              <a:buFont typeface="Verdana"/>
              <a:buNone/>
            </a:pPr>
            <a:r>
              <a:rPr lang="en-US" sz="1600" b="0" i="0" u="none" strike="noStrike" cap="none">
                <a:solidFill>
                  <a:srgbClr val="FFFFFF"/>
                </a:solidFill>
                <a:latin typeface="Verdana"/>
                <a:ea typeface="Verdana"/>
                <a:cs typeface="Verdana"/>
                <a:sym typeface="Verdana"/>
              </a:rPr>
              <a:t>Submission</a:t>
            </a:r>
          </a:p>
        </p:txBody>
      </p:sp>
      <p:sp>
        <p:nvSpPr>
          <p:cNvPr id="2191" name="Shape 2191"/>
          <p:cNvSpPr/>
          <p:nvPr/>
        </p:nvSpPr>
        <p:spPr>
          <a:xfrm>
            <a:off x="7746514" y="3248209"/>
            <a:ext cx="1884000" cy="926400"/>
          </a:xfrm>
          <a:prstGeom prst="rect">
            <a:avLst/>
          </a:prstGeom>
          <a:solidFill>
            <a:schemeClr val="lt2"/>
          </a:solidFill>
          <a:ln w="28575" cap="flat" cmpd="sng">
            <a:solidFill>
              <a:schemeClr val="lt2"/>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FFFFFF"/>
              </a:buClr>
              <a:buSzPct val="25000"/>
              <a:buFont typeface="Verdana"/>
              <a:buNone/>
            </a:pPr>
            <a:r>
              <a:rPr lang="en-US" sz="1600" b="0" i="0" u="none" strike="noStrike" cap="none">
                <a:solidFill>
                  <a:srgbClr val="FFFFFF"/>
                </a:solidFill>
                <a:latin typeface="Verdana"/>
                <a:ea typeface="Verdana"/>
                <a:cs typeface="Verdana"/>
                <a:sym typeface="Verdana"/>
              </a:rPr>
              <a:t>Inventory</a:t>
            </a:r>
          </a:p>
          <a:p>
            <a:pPr marL="0" marR="0" lvl="0" indent="0" algn="ctr" rtl="0">
              <a:lnSpc>
                <a:spcPct val="100000"/>
              </a:lnSpc>
              <a:spcBef>
                <a:spcPts val="0"/>
              </a:spcBef>
              <a:spcAft>
                <a:spcPts val="0"/>
              </a:spcAft>
              <a:buClr>
                <a:srgbClr val="FFFFFF"/>
              </a:buClr>
              <a:buSzPct val="25000"/>
              <a:buFont typeface="Verdana"/>
              <a:buNone/>
            </a:pPr>
            <a:r>
              <a:rPr lang="en-US" sz="1600" b="0" i="0" u="none" strike="noStrike" cap="none">
                <a:solidFill>
                  <a:srgbClr val="FFFFFF"/>
                </a:solidFill>
                <a:latin typeface="Verdana"/>
                <a:ea typeface="Verdana"/>
                <a:cs typeface="Verdana"/>
                <a:sym typeface="Verdana"/>
              </a:rPr>
              <a:t>Service</a:t>
            </a:r>
          </a:p>
        </p:txBody>
      </p:sp>
      <p:sp>
        <p:nvSpPr>
          <p:cNvPr id="2192" name="Shape 2192"/>
          <p:cNvSpPr/>
          <p:nvPr/>
        </p:nvSpPr>
        <p:spPr>
          <a:xfrm>
            <a:off x="7746514" y="1574836"/>
            <a:ext cx="1884000" cy="926400"/>
          </a:xfrm>
          <a:prstGeom prst="rect">
            <a:avLst/>
          </a:prstGeom>
          <a:solidFill>
            <a:schemeClr val="lt2"/>
          </a:solidFill>
          <a:ln w="28575" cap="flat" cmpd="sng">
            <a:solidFill>
              <a:schemeClr val="lt2"/>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FFFFFF"/>
              </a:buClr>
              <a:buSzPct val="25000"/>
              <a:buFont typeface="Verdana"/>
              <a:buNone/>
            </a:pPr>
            <a:r>
              <a:rPr lang="en-US" sz="1600" b="0" i="0" u="none" strike="noStrike" cap="none">
                <a:solidFill>
                  <a:srgbClr val="FFFFFF"/>
                </a:solidFill>
                <a:latin typeface="Verdana"/>
                <a:ea typeface="Verdana"/>
                <a:cs typeface="Verdana"/>
                <a:sym typeface="Verdana"/>
              </a:rPr>
              <a:t>Billing</a:t>
            </a:r>
          </a:p>
          <a:p>
            <a:pPr marL="0" marR="0" lvl="0" indent="0" algn="ctr" rtl="0">
              <a:lnSpc>
                <a:spcPct val="100000"/>
              </a:lnSpc>
              <a:spcBef>
                <a:spcPts val="0"/>
              </a:spcBef>
              <a:spcAft>
                <a:spcPts val="0"/>
              </a:spcAft>
              <a:buClr>
                <a:srgbClr val="FFFFFF"/>
              </a:buClr>
              <a:buSzPct val="25000"/>
              <a:buFont typeface="Verdana"/>
              <a:buNone/>
            </a:pPr>
            <a:r>
              <a:rPr lang="en-US" sz="1600" b="0" i="0" u="none" strike="noStrike" cap="none">
                <a:solidFill>
                  <a:srgbClr val="FFFFFF"/>
                </a:solidFill>
                <a:latin typeface="Verdana"/>
                <a:ea typeface="Verdana"/>
                <a:cs typeface="Verdana"/>
                <a:sym typeface="Verdana"/>
              </a:rPr>
              <a:t>Service</a:t>
            </a:r>
          </a:p>
        </p:txBody>
      </p:sp>
      <p:sp>
        <p:nvSpPr>
          <p:cNvPr id="2193" name="Shape 2193"/>
          <p:cNvSpPr/>
          <p:nvPr/>
        </p:nvSpPr>
        <p:spPr>
          <a:xfrm>
            <a:off x="7746514" y="4921583"/>
            <a:ext cx="1884000" cy="926400"/>
          </a:xfrm>
          <a:prstGeom prst="rect">
            <a:avLst/>
          </a:prstGeom>
          <a:solidFill>
            <a:schemeClr val="lt2"/>
          </a:solidFill>
          <a:ln w="28575" cap="flat" cmpd="sng">
            <a:solidFill>
              <a:schemeClr val="lt2"/>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FFFFFF"/>
              </a:buClr>
              <a:buSzPct val="25000"/>
              <a:buFont typeface="Verdana"/>
              <a:buNone/>
            </a:pPr>
            <a:r>
              <a:rPr lang="en-US" sz="1600" b="0" i="0" u="none" strike="noStrike" cap="none">
                <a:solidFill>
                  <a:srgbClr val="FFFFFF"/>
                </a:solidFill>
                <a:latin typeface="Verdana"/>
                <a:ea typeface="Verdana"/>
                <a:cs typeface="Verdana"/>
                <a:sym typeface="Verdana"/>
              </a:rPr>
              <a:t>Shipping</a:t>
            </a:r>
          </a:p>
          <a:p>
            <a:pPr marL="0" marR="0" lvl="0" indent="0" algn="ctr" rtl="0">
              <a:lnSpc>
                <a:spcPct val="100000"/>
              </a:lnSpc>
              <a:spcBef>
                <a:spcPts val="0"/>
              </a:spcBef>
              <a:spcAft>
                <a:spcPts val="0"/>
              </a:spcAft>
              <a:buClr>
                <a:srgbClr val="FFFFFF"/>
              </a:buClr>
              <a:buSzPct val="25000"/>
              <a:buFont typeface="Verdana"/>
              <a:buNone/>
            </a:pPr>
            <a:r>
              <a:rPr lang="en-US" sz="1600" b="0" i="0" u="none" strike="noStrike" cap="none">
                <a:solidFill>
                  <a:srgbClr val="FFFFFF"/>
                </a:solidFill>
                <a:latin typeface="Verdana"/>
                <a:ea typeface="Verdana"/>
                <a:cs typeface="Verdana"/>
                <a:sym typeface="Verdana"/>
              </a:rPr>
              <a:t>Service</a:t>
            </a:r>
          </a:p>
        </p:txBody>
      </p:sp>
    </p:spTree>
    <p:extLst>
      <p:ext uri="{BB962C8B-B14F-4D97-AF65-F5344CB8AC3E}">
        <p14:creationId xmlns:p14="http://schemas.microsoft.com/office/powerpoint/2010/main" val="1496769470"/>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2197"/>
        <p:cNvGrpSpPr/>
        <p:nvPr/>
      </p:nvGrpSpPr>
      <p:grpSpPr>
        <a:xfrm>
          <a:off x="0" y="0"/>
          <a:ext cx="0" cy="0"/>
          <a:chOff x="0" y="0"/>
          <a:chExt cx="0" cy="0"/>
        </a:xfrm>
      </p:grpSpPr>
      <p:sp>
        <p:nvSpPr>
          <p:cNvPr id="2198" name="Shape 2198"/>
          <p:cNvSpPr txBox="1">
            <a:spLocks noGrp="1"/>
          </p:cNvSpPr>
          <p:nvPr>
            <p:ph type="title"/>
          </p:nvPr>
        </p:nvSpPr>
        <p:spPr/>
        <p:txBody>
          <a:bodyPr/>
          <a:lstStyle/>
          <a:p>
            <a:pPr lvl="0"/>
            <a:r>
              <a:rPr lang="en-US" smtClean="0">
                <a:sym typeface="Verdana"/>
              </a:rPr>
              <a:t>Synchronous vs asynchronous</a:t>
            </a:r>
            <a:endParaRPr lang="en-US">
              <a:sym typeface="Verdana"/>
            </a:endParaRPr>
          </a:p>
        </p:txBody>
      </p:sp>
      <p:sp>
        <p:nvSpPr>
          <p:cNvPr id="2199" name="Shape 2199"/>
          <p:cNvSpPr txBox="1">
            <a:spLocks noGrp="1"/>
          </p:cNvSpPr>
          <p:nvPr>
            <p:ph type="sldNum" sz="quarter" idx="11"/>
          </p:nvPr>
        </p:nvSpPr>
        <p:spPr/>
        <p:txBody>
          <a:bodyPr/>
          <a:lstStyle/>
          <a:p>
            <a:pPr lvl="0"/>
            <a:fld id="{00000000-1234-1234-1234-123412341234}" type="slidenum">
              <a:rPr lang="en-US" smtClean="0">
                <a:sym typeface="Verdana"/>
              </a:rPr>
              <a:pPr lvl="0"/>
              <a:t>45</a:t>
            </a:fld>
            <a:endParaRPr lang="en-US">
              <a:sym typeface="Verdana"/>
            </a:endParaRPr>
          </a:p>
        </p:txBody>
      </p:sp>
      <p:sp>
        <p:nvSpPr>
          <p:cNvPr id="2200" name="Shape 2200"/>
          <p:cNvSpPr txBox="1">
            <a:spLocks noGrp="1"/>
          </p:cNvSpPr>
          <p:nvPr>
            <p:ph type="body" sz="quarter" idx="12"/>
          </p:nvPr>
        </p:nvSpPr>
        <p:spPr/>
        <p:txBody>
          <a:bodyPr/>
          <a:lstStyle/>
          <a:p>
            <a:pPr lvl="0"/>
            <a:r>
              <a:rPr lang="en-US" smtClean="0">
                <a:sym typeface="Verdana"/>
              </a:rPr>
              <a:t>Synchronous </a:t>
            </a:r>
          </a:p>
          <a:p>
            <a:pPr lvl="1"/>
            <a:r>
              <a:rPr lang="en-US" smtClean="0">
                <a:sym typeface="Verdana"/>
              </a:rPr>
              <a:t>Same thread is used across the flow</a:t>
            </a:r>
          </a:p>
          <a:p>
            <a:pPr lvl="1"/>
            <a:r>
              <a:rPr lang="en-US" smtClean="0">
                <a:sym typeface="Verdana"/>
              </a:rPr>
              <a:t>If outbound endpoint is one way (JMS), then the thread will be used to continue the message processing</a:t>
            </a:r>
          </a:p>
          <a:p>
            <a:pPr lvl="1"/>
            <a:r>
              <a:rPr lang="en-US" smtClean="0">
                <a:sym typeface="Verdana"/>
              </a:rPr>
              <a:t>If outbound endpoint is request-response, then the thread will wait for the response from the endpoint and continue the message processing after receiving the response</a:t>
            </a:r>
          </a:p>
          <a:p>
            <a:pPr lvl="0"/>
            <a:r>
              <a:rPr lang="en-US" smtClean="0">
                <a:sym typeface="Verdana"/>
              </a:rPr>
              <a:t>Asynchronous </a:t>
            </a:r>
          </a:p>
          <a:p>
            <a:pPr lvl="1"/>
            <a:r>
              <a:rPr lang="en-US" smtClean="0">
                <a:sym typeface="Verdana"/>
              </a:rPr>
              <a:t>Receiver thread receives the message and places it in Staged Event-Driven Architecture (SEDA) Queue</a:t>
            </a:r>
          </a:p>
          <a:p>
            <a:pPr lvl="1"/>
            <a:r>
              <a:rPr lang="en-US" smtClean="0">
                <a:sym typeface="Verdana"/>
              </a:rPr>
              <a:t>Receiver thread will be released for receiving message after placing in queue</a:t>
            </a:r>
          </a:p>
          <a:p>
            <a:pPr lvl="1"/>
            <a:r>
              <a:rPr lang="en-US" smtClean="0">
                <a:sym typeface="Verdana"/>
              </a:rPr>
              <a:t>Message will be placed in a dispatcher queue for sending out</a:t>
            </a:r>
          </a:p>
          <a:p>
            <a:pPr lvl="1"/>
            <a:r>
              <a:rPr lang="en-US" smtClean="0">
                <a:sym typeface="Verdana"/>
              </a:rPr>
              <a:t>Thread will be blocked based on one way and request-response type</a:t>
            </a:r>
          </a:p>
          <a:p>
            <a:pPr lvl="0"/>
            <a:endParaRPr lang="en-US">
              <a:sym typeface="Verdana"/>
            </a:endParaRPr>
          </a:p>
        </p:txBody>
      </p:sp>
    </p:spTree>
    <p:extLst>
      <p:ext uri="{BB962C8B-B14F-4D97-AF65-F5344CB8AC3E}">
        <p14:creationId xmlns:p14="http://schemas.microsoft.com/office/powerpoint/2010/main" val="953524015"/>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2204"/>
        <p:cNvGrpSpPr/>
        <p:nvPr/>
      </p:nvGrpSpPr>
      <p:grpSpPr>
        <a:xfrm>
          <a:off x="0" y="0"/>
          <a:ext cx="0" cy="0"/>
          <a:chOff x="0" y="0"/>
          <a:chExt cx="0" cy="0"/>
        </a:xfrm>
      </p:grpSpPr>
      <p:sp>
        <p:nvSpPr>
          <p:cNvPr id="2205" name="Shape 2205"/>
          <p:cNvSpPr txBox="1">
            <a:spLocks noGrp="1"/>
          </p:cNvSpPr>
          <p:nvPr>
            <p:ph type="title"/>
          </p:nvPr>
        </p:nvSpPr>
        <p:spPr/>
        <p:txBody>
          <a:bodyPr/>
          <a:lstStyle/>
          <a:p>
            <a:pPr lvl="0"/>
            <a:r>
              <a:rPr lang="en-US" smtClean="0">
                <a:sym typeface="Verdana"/>
              </a:rPr>
              <a:t>Synchronous vs asynchronous</a:t>
            </a:r>
            <a:endParaRPr lang="en-US">
              <a:sym typeface="Verdana"/>
            </a:endParaRPr>
          </a:p>
        </p:txBody>
      </p:sp>
      <p:sp>
        <p:nvSpPr>
          <p:cNvPr id="2206" name="Shape 2206"/>
          <p:cNvSpPr txBox="1">
            <a:spLocks noGrp="1"/>
          </p:cNvSpPr>
          <p:nvPr>
            <p:ph type="sldNum" sz="quarter" idx="11"/>
          </p:nvPr>
        </p:nvSpPr>
        <p:spPr/>
        <p:txBody>
          <a:bodyPr/>
          <a:lstStyle/>
          <a:p>
            <a:pPr lvl="0"/>
            <a:fld id="{00000000-1234-1234-1234-123412341234}" type="slidenum">
              <a:rPr lang="en-US" smtClean="0">
                <a:sym typeface="Verdana"/>
              </a:rPr>
              <a:pPr lvl="0"/>
              <a:t>46</a:t>
            </a:fld>
            <a:endParaRPr lang="en-US">
              <a:sym typeface="Verdana"/>
            </a:endParaRPr>
          </a:p>
        </p:txBody>
      </p:sp>
      <p:sp>
        <p:nvSpPr>
          <p:cNvPr id="2207" name="Shape 2207"/>
          <p:cNvSpPr txBox="1">
            <a:spLocks noGrp="1"/>
          </p:cNvSpPr>
          <p:nvPr>
            <p:ph type="body" sz="quarter" idx="12"/>
          </p:nvPr>
        </p:nvSpPr>
        <p:spPr>
          <a:xfrm>
            <a:off x="609600" y="4275117"/>
            <a:ext cx="10958513" cy="1936770"/>
          </a:xfrm>
        </p:spPr>
        <p:txBody>
          <a:bodyPr/>
          <a:lstStyle/>
          <a:p>
            <a:pPr marL="342900" lvl="0" indent="-342900">
              <a:buFont typeface="+mj-lt"/>
              <a:buAutoNum type="arabicPeriod"/>
            </a:pPr>
            <a:r>
              <a:rPr lang="en-US" sz="1600" dirty="0" smtClean="0">
                <a:sym typeface="Verdana"/>
              </a:rPr>
              <a:t>Customizing the inbound connector receiver threading profile is possible though</a:t>
            </a:r>
          </a:p>
          <a:p>
            <a:pPr marL="342900" lvl="0" indent="-342900">
              <a:buFont typeface="+mj-lt"/>
              <a:buAutoNum type="arabicPeriod"/>
            </a:pPr>
            <a:r>
              <a:rPr lang="en-US" sz="1600" dirty="0" smtClean="0">
                <a:sym typeface="Verdana"/>
              </a:rPr>
              <a:t>Processing strategies can be defined/overridden per flow</a:t>
            </a:r>
          </a:p>
          <a:p>
            <a:pPr marL="342900" lvl="0" indent="-342900">
              <a:buFont typeface="+mj-lt"/>
              <a:buAutoNum type="arabicPeriod"/>
            </a:pPr>
            <a:r>
              <a:rPr lang="en-US" sz="1600" dirty="0" smtClean="0">
                <a:sym typeface="Verdana"/>
              </a:rPr>
              <a:t>Many configurable options, such as min/max queue sizes, min/max threads, timeout etc.</a:t>
            </a:r>
          </a:p>
          <a:p>
            <a:pPr marL="342900" lvl="0" indent="-342900">
              <a:buFont typeface="+mj-lt"/>
              <a:buAutoNum type="arabicPeriod"/>
            </a:pPr>
            <a:r>
              <a:rPr lang="en-US" sz="1600" dirty="0" smtClean="0">
                <a:sym typeface="Verdana"/>
              </a:rPr>
              <a:t>Use an </a:t>
            </a:r>
            <a:r>
              <a:rPr lang="en-US" sz="1600" dirty="0" err="1" smtClean="0">
                <a:sym typeface="Verdana"/>
              </a:rPr>
              <a:t>async</a:t>
            </a:r>
            <a:r>
              <a:rPr lang="en-US" sz="1600" dirty="0" smtClean="0">
                <a:sym typeface="Verdana"/>
              </a:rPr>
              <a:t> scope block to process message processors </a:t>
            </a:r>
            <a:r>
              <a:rPr lang="en-US" sz="1600" dirty="0" err="1" smtClean="0">
                <a:sym typeface="Verdana"/>
              </a:rPr>
              <a:t>asychronously</a:t>
            </a:r>
            <a:endParaRPr lang="en-US" sz="1600" dirty="0" smtClean="0">
              <a:sym typeface="Verdana"/>
            </a:endParaRPr>
          </a:p>
          <a:p>
            <a:pPr marL="342900" lvl="0" indent="-342900">
              <a:buFont typeface="+mj-lt"/>
              <a:buAutoNum type="arabicPeriod"/>
            </a:pPr>
            <a:r>
              <a:rPr lang="en-US" sz="1600" dirty="0" smtClean="0">
                <a:sym typeface="Verdana"/>
              </a:rPr>
              <a:t>Possible by defining a custom processing strategy</a:t>
            </a:r>
            <a:endParaRPr lang="en-US" sz="1600" dirty="0">
              <a:sym typeface="Verdana"/>
            </a:endParaRPr>
          </a:p>
        </p:txBody>
      </p:sp>
      <p:graphicFrame>
        <p:nvGraphicFramePr>
          <p:cNvPr id="2208" name="Shape 2208"/>
          <p:cNvGraphicFramePr/>
          <p:nvPr>
            <p:extLst>
              <p:ext uri="{D42A27DB-BD31-4B8C-83A1-F6EECF244321}">
                <p14:modId xmlns:p14="http://schemas.microsoft.com/office/powerpoint/2010/main" val="1886311418"/>
              </p:ext>
            </p:extLst>
          </p:nvPr>
        </p:nvGraphicFramePr>
        <p:xfrm>
          <a:off x="609441" y="1286326"/>
          <a:ext cx="10958525" cy="2128800"/>
        </p:xfrm>
        <a:graphic>
          <a:graphicData uri="http://schemas.openxmlformats.org/drawingml/2006/table">
            <a:tbl>
              <a:tblPr>
                <a:noFill/>
              </a:tblPr>
              <a:tblGrid>
                <a:gridCol w="2191700"/>
                <a:gridCol w="2191700"/>
                <a:gridCol w="2108050"/>
                <a:gridCol w="2378875"/>
                <a:gridCol w="2088200"/>
              </a:tblGrid>
              <a:tr h="755525">
                <a:tc>
                  <a:txBody>
                    <a:bodyPr/>
                    <a:lstStyle/>
                    <a:p>
                      <a:pPr marL="0" marR="0" lvl="0" indent="0" algn="ctr" rtl="0">
                        <a:spcBef>
                          <a:spcPts val="0"/>
                        </a:spcBef>
                        <a:buSzPct val="25000"/>
                        <a:buNone/>
                      </a:pPr>
                      <a:r>
                        <a:rPr lang="en-US" sz="1800" b="0" u="none" strike="noStrike" cap="none">
                          <a:solidFill>
                            <a:schemeClr val="tx1"/>
                          </a:solidFill>
                        </a:rPr>
                        <a:t>Applied</a:t>
                      </a:r>
                    </a:p>
                    <a:p>
                      <a:pPr marL="0" marR="0" lvl="0" indent="0" algn="ctr" rtl="0">
                        <a:spcBef>
                          <a:spcPts val="0"/>
                        </a:spcBef>
                        <a:buSzPct val="25000"/>
                        <a:buNone/>
                      </a:pPr>
                      <a:r>
                        <a:rPr lang="en-US" sz="1800" b="0" u="none" strike="noStrike" cap="none">
                          <a:solidFill>
                            <a:schemeClr val="tx1"/>
                          </a:solidFill>
                        </a:rPr>
                        <a:t>strategy</a:t>
                      </a:r>
                    </a:p>
                  </a:txBody>
                  <a:tcPr marL="91450" marR="91450" marT="45725" marB="45725" anchor="ctr">
                    <a:lnL w="28575" cap="flat" cmpd="sng">
                      <a:solidFill>
                        <a:schemeClr val="lt2"/>
                      </a:solidFill>
                      <a:prstDash val="solid"/>
                      <a:round/>
                      <a:headEnd type="none" w="med" len="med"/>
                      <a:tailEnd type="none" w="med" len="med"/>
                    </a:lnL>
                    <a:lnR w="12700" cap="flat" cmpd="sng">
                      <a:solidFill>
                        <a:schemeClr val="lt2"/>
                      </a:solidFill>
                      <a:prstDash val="solid"/>
                      <a:round/>
                      <a:headEnd type="none" w="med" len="med"/>
                      <a:tailEnd type="none" w="med" len="med"/>
                    </a:lnR>
                    <a:lnT w="28575" cap="flat" cmpd="sng">
                      <a:solidFill>
                        <a:schemeClr val="lt2"/>
                      </a:solidFill>
                      <a:prstDash val="solid"/>
                      <a:round/>
                      <a:headEnd type="none" w="med" len="med"/>
                      <a:tailEnd type="none" w="med" len="med"/>
                    </a:lnT>
                    <a:lnB w="12700" cap="flat" cmpd="sng">
                      <a:solidFill>
                        <a:schemeClr val="lt2"/>
                      </a:solidFill>
                      <a:prstDash val="solid"/>
                      <a:round/>
                      <a:headEnd type="none" w="med" len="med"/>
                      <a:tailEnd type="none" w="med" len="med"/>
                    </a:lnB>
                  </a:tcPr>
                </a:tc>
                <a:tc>
                  <a:txBody>
                    <a:bodyPr/>
                    <a:lstStyle/>
                    <a:p>
                      <a:pPr marL="0" marR="0" lvl="0" indent="0" algn="ctr" rtl="0">
                        <a:spcBef>
                          <a:spcPts val="0"/>
                        </a:spcBef>
                        <a:buSzPct val="25000"/>
                        <a:buNone/>
                      </a:pPr>
                      <a:r>
                        <a:rPr lang="en-US" sz="1800" b="0" u="none" strike="noStrike" cap="none">
                          <a:solidFill>
                            <a:schemeClr val="tx1"/>
                          </a:solidFill>
                        </a:rPr>
                        <a:t>Changing</a:t>
                      </a:r>
                    </a:p>
                    <a:p>
                      <a:pPr marL="0" marR="0" lvl="0" indent="0" algn="ctr" rtl="0">
                        <a:spcBef>
                          <a:spcPts val="0"/>
                        </a:spcBef>
                        <a:buSzPct val="25000"/>
                        <a:buNone/>
                      </a:pPr>
                      <a:r>
                        <a:rPr lang="en-US" sz="1800" b="0" u="none" strike="noStrike" cap="none">
                          <a:solidFill>
                            <a:schemeClr val="tx1"/>
                          </a:solidFill>
                        </a:rPr>
                        <a:t>possible ?</a:t>
                      </a:r>
                    </a:p>
                  </a:txBody>
                  <a:tcPr marL="91450" marR="91450" marT="45725" marB="45725" anchor="ctr">
                    <a:lnL w="12700" cap="flat" cmpd="sng">
                      <a:solidFill>
                        <a:schemeClr val="lt2"/>
                      </a:solidFill>
                      <a:prstDash val="solid"/>
                      <a:round/>
                      <a:headEnd type="none" w="med" len="med"/>
                      <a:tailEnd type="none" w="med" len="med"/>
                    </a:lnL>
                    <a:lnR w="12700" cap="flat" cmpd="sng">
                      <a:solidFill>
                        <a:schemeClr val="lt2"/>
                      </a:solidFill>
                      <a:prstDash val="solid"/>
                      <a:round/>
                      <a:headEnd type="none" w="med" len="med"/>
                      <a:tailEnd type="none" w="med" len="med"/>
                    </a:lnR>
                    <a:lnT w="28575" cap="flat" cmpd="sng">
                      <a:solidFill>
                        <a:schemeClr val="lt2"/>
                      </a:solidFill>
                      <a:prstDash val="solid"/>
                      <a:round/>
                      <a:headEnd type="none" w="med" len="med"/>
                      <a:tailEnd type="none" w="med" len="med"/>
                    </a:lnT>
                    <a:lnB w="12700" cap="flat" cmpd="sng">
                      <a:solidFill>
                        <a:schemeClr val="lt2"/>
                      </a:solidFill>
                      <a:prstDash val="solid"/>
                      <a:round/>
                      <a:headEnd type="none" w="med" len="med"/>
                      <a:tailEnd type="none" w="med" len="med"/>
                    </a:lnB>
                  </a:tcPr>
                </a:tc>
                <a:tc>
                  <a:txBody>
                    <a:bodyPr/>
                    <a:lstStyle/>
                    <a:p>
                      <a:pPr marL="0" marR="0" lvl="0" indent="0" algn="ctr" rtl="0">
                        <a:spcBef>
                          <a:spcPts val="0"/>
                        </a:spcBef>
                        <a:buSzPct val="25000"/>
                        <a:buNone/>
                      </a:pPr>
                      <a:r>
                        <a:rPr lang="en-US" sz="1800" b="0" u="none" strike="noStrike" cap="none">
                          <a:solidFill>
                            <a:schemeClr val="tx1"/>
                          </a:solidFill>
                        </a:rPr>
                        <a:t>Fine tuning</a:t>
                      </a:r>
                    </a:p>
                    <a:p>
                      <a:pPr marL="0" marR="0" lvl="0" indent="0" algn="ctr" rtl="0">
                        <a:spcBef>
                          <a:spcPts val="0"/>
                        </a:spcBef>
                        <a:buSzPct val="25000"/>
                        <a:buNone/>
                      </a:pPr>
                      <a:r>
                        <a:rPr lang="en-US" sz="1800" b="0" u="none" strike="noStrike" cap="none">
                          <a:solidFill>
                            <a:schemeClr val="tx1"/>
                          </a:solidFill>
                        </a:rPr>
                        <a:t>possible ?</a:t>
                      </a:r>
                    </a:p>
                  </a:txBody>
                  <a:tcPr marL="91450" marR="91450" marT="45725" marB="45725" anchor="ctr">
                    <a:lnL w="12700" cap="flat" cmpd="sng">
                      <a:solidFill>
                        <a:schemeClr val="lt2"/>
                      </a:solidFill>
                      <a:prstDash val="solid"/>
                      <a:round/>
                      <a:headEnd type="none" w="med" len="med"/>
                      <a:tailEnd type="none" w="med" len="med"/>
                    </a:lnL>
                    <a:lnR w="12700" cap="flat" cmpd="sng">
                      <a:solidFill>
                        <a:schemeClr val="lt2"/>
                      </a:solidFill>
                      <a:prstDash val="solid"/>
                      <a:round/>
                      <a:headEnd type="none" w="med" len="med"/>
                      <a:tailEnd type="none" w="med" len="med"/>
                    </a:lnR>
                    <a:lnT w="28575" cap="flat" cmpd="sng">
                      <a:solidFill>
                        <a:schemeClr val="lt2"/>
                      </a:solidFill>
                      <a:prstDash val="solid"/>
                      <a:round/>
                      <a:headEnd type="none" w="med" len="med"/>
                      <a:tailEnd type="none" w="med" len="med"/>
                    </a:lnT>
                    <a:lnB w="12700" cap="flat" cmpd="sng">
                      <a:solidFill>
                        <a:schemeClr val="lt2"/>
                      </a:solidFill>
                      <a:prstDash val="solid"/>
                      <a:round/>
                      <a:headEnd type="none" w="med" len="med"/>
                      <a:tailEnd type="none" w="med" len="med"/>
                    </a:lnB>
                  </a:tcPr>
                </a:tc>
                <a:tc>
                  <a:txBody>
                    <a:bodyPr/>
                    <a:lstStyle/>
                    <a:p>
                      <a:pPr marL="0" marR="0" lvl="0" indent="0" algn="ctr" rtl="0">
                        <a:spcBef>
                          <a:spcPts val="0"/>
                        </a:spcBef>
                        <a:buSzPct val="25000"/>
                        <a:buNone/>
                      </a:pPr>
                      <a:r>
                        <a:rPr lang="en-US" sz="1800" b="0" u="none" strike="noStrike" cap="none">
                          <a:solidFill>
                            <a:schemeClr val="tx1"/>
                          </a:solidFill>
                        </a:rPr>
                        <a:t>Different block strategy possible ?</a:t>
                      </a:r>
                    </a:p>
                  </a:txBody>
                  <a:tcPr marL="91450" marR="91450" marT="45725" marB="45725" anchor="ctr">
                    <a:lnL w="12700" cap="flat" cmpd="sng">
                      <a:solidFill>
                        <a:schemeClr val="lt2"/>
                      </a:solidFill>
                      <a:prstDash val="solid"/>
                      <a:round/>
                      <a:headEnd type="none" w="med" len="med"/>
                      <a:tailEnd type="none" w="med" len="med"/>
                    </a:lnL>
                    <a:lnR w="12700" cap="flat" cmpd="sng">
                      <a:solidFill>
                        <a:schemeClr val="lt2"/>
                      </a:solidFill>
                      <a:prstDash val="solid"/>
                      <a:round/>
                      <a:headEnd type="none" w="med" len="med"/>
                      <a:tailEnd type="none" w="med" len="med"/>
                    </a:lnR>
                    <a:lnT w="28575" cap="flat" cmpd="sng">
                      <a:solidFill>
                        <a:schemeClr val="lt2"/>
                      </a:solidFill>
                      <a:prstDash val="solid"/>
                      <a:round/>
                      <a:headEnd type="none" w="med" len="med"/>
                      <a:tailEnd type="none" w="med" len="med"/>
                    </a:lnT>
                    <a:lnB w="12700" cap="flat" cmpd="sng">
                      <a:solidFill>
                        <a:schemeClr val="lt2"/>
                      </a:solidFill>
                      <a:prstDash val="solid"/>
                      <a:round/>
                      <a:headEnd type="none" w="med" len="med"/>
                      <a:tailEnd type="none" w="med" len="med"/>
                    </a:lnB>
                  </a:tcPr>
                </a:tc>
                <a:tc>
                  <a:txBody>
                    <a:bodyPr/>
                    <a:lstStyle/>
                    <a:p>
                      <a:pPr marL="0" marR="0" lvl="0" indent="0" algn="ctr" rtl="0">
                        <a:spcBef>
                          <a:spcPts val="0"/>
                        </a:spcBef>
                        <a:buSzPct val="25000"/>
                        <a:buNone/>
                      </a:pPr>
                      <a:r>
                        <a:rPr lang="en-US" sz="1800" b="0" u="none" strike="noStrike" cap="none">
                          <a:solidFill>
                            <a:schemeClr val="tx1"/>
                          </a:solidFill>
                        </a:rPr>
                        <a:t>Custom strategy</a:t>
                      </a:r>
                    </a:p>
                    <a:p>
                      <a:pPr marL="0" marR="0" lvl="0" indent="0" algn="ctr" rtl="0">
                        <a:spcBef>
                          <a:spcPts val="0"/>
                        </a:spcBef>
                        <a:buSzPct val="25000"/>
                        <a:buNone/>
                      </a:pPr>
                      <a:r>
                        <a:rPr lang="en-US" sz="1800" b="0" u="none" strike="noStrike" cap="none">
                          <a:solidFill>
                            <a:schemeClr val="tx1"/>
                          </a:solidFill>
                        </a:rPr>
                        <a:t>possible ?</a:t>
                      </a:r>
                    </a:p>
                  </a:txBody>
                  <a:tcPr marL="91450" marR="91450" marT="45725" marB="45725" anchor="ctr">
                    <a:lnL w="12700" cap="flat" cmpd="sng">
                      <a:solidFill>
                        <a:schemeClr val="lt2"/>
                      </a:solidFill>
                      <a:prstDash val="solid"/>
                      <a:round/>
                      <a:headEnd type="none" w="med" len="med"/>
                      <a:tailEnd type="none" w="med" len="med"/>
                    </a:lnL>
                    <a:lnR w="28575" cap="flat" cmpd="sng">
                      <a:solidFill>
                        <a:schemeClr val="lt2"/>
                      </a:solidFill>
                      <a:prstDash val="solid"/>
                      <a:round/>
                      <a:headEnd type="none" w="med" len="med"/>
                      <a:tailEnd type="none" w="med" len="med"/>
                    </a:lnR>
                    <a:lnT w="28575" cap="flat" cmpd="sng">
                      <a:solidFill>
                        <a:schemeClr val="lt2"/>
                      </a:solidFill>
                      <a:prstDash val="solid"/>
                      <a:round/>
                      <a:headEnd type="none" w="med" len="med"/>
                      <a:tailEnd type="none" w="med" len="med"/>
                    </a:lnT>
                    <a:lnB w="12700" cap="flat" cmpd="sng">
                      <a:solidFill>
                        <a:schemeClr val="lt2"/>
                      </a:solidFill>
                      <a:prstDash val="solid"/>
                      <a:round/>
                      <a:headEnd type="none" w="med" len="med"/>
                      <a:tailEnd type="none" w="med" len="med"/>
                    </a:lnB>
                  </a:tcPr>
                </a:tc>
              </a:tr>
              <a:tr h="666050">
                <a:tc>
                  <a:txBody>
                    <a:bodyPr/>
                    <a:lstStyle/>
                    <a:p>
                      <a:pPr marL="0" marR="0" lvl="0" indent="0" algn="l" rtl="0">
                        <a:spcBef>
                          <a:spcPts val="0"/>
                        </a:spcBef>
                        <a:buSzPct val="25000"/>
                        <a:buNone/>
                      </a:pPr>
                      <a:r>
                        <a:rPr lang="en-US" sz="2000" u="none" strike="noStrike" cap="none">
                          <a:solidFill>
                            <a:schemeClr val="tx1"/>
                          </a:solidFill>
                        </a:rPr>
                        <a:t>Synchronous</a:t>
                      </a:r>
                    </a:p>
                  </a:txBody>
                  <a:tcPr marL="91450" marR="91450" marT="45725" marB="45725">
                    <a:lnL w="28575" cap="flat" cmpd="sng">
                      <a:solidFill>
                        <a:schemeClr val="lt2"/>
                      </a:solidFill>
                      <a:prstDash val="solid"/>
                      <a:round/>
                      <a:headEnd type="none" w="med" len="med"/>
                      <a:tailEnd type="none" w="med" len="med"/>
                    </a:lnL>
                    <a:lnR w="12700" cap="flat" cmpd="sng">
                      <a:solidFill>
                        <a:schemeClr val="lt2"/>
                      </a:solidFill>
                      <a:prstDash val="solid"/>
                      <a:round/>
                      <a:headEnd type="none" w="med" len="med"/>
                      <a:tailEnd type="none" w="med" len="med"/>
                    </a:lnR>
                    <a:lnT w="12700" cap="flat" cmpd="sng">
                      <a:solidFill>
                        <a:schemeClr val="lt2"/>
                      </a:solidFill>
                      <a:prstDash val="solid"/>
                      <a:round/>
                      <a:headEnd type="none" w="med" len="med"/>
                      <a:tailEnd type="none" w="med" len="med"/>
                    </a:lnT>
                    <a:lnB w="12700" cap="flat" cmpd="sng">
                      <a:solidFill>
                        <a:schemeClr val="lt2"/>
                      </a:solidFill>
                      <a:prstDash val="solid"/>
                      <a:round/>
                      <a:headEnd type="none" w="med" len="med"/>
                      <a:tailEnd type="none" w="med" len="med"/>
                    </a:lnB>
                  </a:tcPr>
                </a:tc>
                <a:tc>
                  <a:txBody>
                    <a:bodyPr/>
                    <a:lstStyle/>
                    <a:p>
                      <a:pPr marL="0" marR="0" lvl="0" indent="0" algn="ctr" rtl="0">
                        <a:spcBef>
                          <a:spcPts val="0"/>
                        </a:spcBef>
                        <a:buSzPct val="25000"/>
                        <a:buNone/>
                      </a:pPr>
                      <a:r>
                        <a:rPr lang="en-US" sz="2000" u="none" strike="noStrike" cap="none">
                          <a:solidFill>
                            <a:schemeClr val="tx1"/>
                          </a:solidFill>
                        </a:rPr>
                        <a:t>No</a:t>
                      </a:r>
                      <a:r>
                        <a:rPr lang="en-US" sz="2000" u="none" strike="noStrike" cap="none" baseline="30000">
                          <a:solidFill>
                            <a:schemeClr val="tx1"/>
                          </a:solidFill>
                        </a:rPr>
                        <a:t>1</a:t>
                      </a:r>
                    </a:p>
                  </a:txBody>
                  <a:tcPr marL="91450" marR="91450" marT="45725" marB="45725" anchor="ctr">
                    <a:lnL w="12700" cap="flat" cmpd="sng">
                      <a:solidFill>
                        <a:schemeClr val="lt2"/>
                      </a:solidFill>
                      <a:prstDash val="solid"/>
                      <a:round/>
                      <a:headEnd type="none" w="med" len="med"/>
                      <a:tailEnd type="none" w="med" len="med"/>
                    </a:lnL>
                    <a:lnR w="12700" cap="flat" cmpd="sng">
                      <a:solidFill>
                        <a:schemeClr val="lt2"/>
                      </a:solidFill>
                      <a:prstDash val="solid"/>
                      <a:round/>
                      <a:headEnd type="none" w="med" len="med"/>
                      <a:tailEnd type="none" w="med" len="med"/>
                    </a:lnR>
                    <a:lnT w="12700" cap="flat" cmpd="sng">
                      <a:solidFill>
                        <a:schemeClr val="lt2"/>
                      </a:solidFill>
                      <a:prstDash val="solid"/>
                      <a:round/>
                      <a:headEnd type="none" w="med" len="med"/>
                      <a:tailEnd type="none" w="med" len="med"/>
                    </a:lnT>
                    <a:lnB w="12700" cap="flat" cmpd="sng">
                      <a:solidFill>
                        <a:schemeClr val="lt2"/>
                      </a:solidFill>
                      <a:prstDash val="solid"/>
                      <a:round/>
                      <a:headEnd type="none" w="med" len="med"/>
                      <a:tailEnd type="none" w="med" len="med"/>
                    </a:lnB>
                  </a:tcPr>
                </a:tc>
                <a:tc>
                  <a:txBody>
                    <a:bodyPr/>
                    <a:lstStyle/>
                    <a:p>
                      <a:pPr marL="0" marR="0" lvl="0" indent="0" algn="ctr" rtl="0">
                        <a:spcBef>
                          <a:spcPts val="0"/>
                        </a:spcBef>
                        <a:buSzPct val="25000"/>
                        <a:buNone/>
                      </a:pPr>
                      <a:r>
                        <a:rPr lang="en-US" sz="2000" u="none" strike="noStrike" cap="none">
                          <a:solidFill>
                            <a:schemeClr val="tx1"/>
                          </a:solidFill>
                        </a:rPr>
                        <a:t>No</a:t>
                      </a:r>
                    </a:p>
                  </a:txBody>
                  <a:tcPr marL="91450" marR="91450" marT="45725" marB="45725" anchor="ctr">
                    <a:lnL w="12700" cap="flat" cmpd="sng">
                      <a:solidFill>
                        <a:schemeClr val="lt2"/>
                      </a:solidFill>
                      <a:prstDash val="solid"/>
                      <a:round/>
                      <a:headEnd type="none" w="med" len="med"/>
                      <a:tailEnd type="none" w="med" len="med"/>
                    </a:lnL>
                    <a:lnR w="12700" cap="flat" cmpd="sng">
                      <a:solidFill>
                        <a:schemeClr val="lt2"/>
                      </a:solidFill>
                      <a:prstDash val="solid"/>
                      <a:round/>
                      <a:headEnd type="none" w="med" len="med"/>
                      <a:tailEnd type="none" w="med" len="med"/>
                    </a:lnR>
                    <a:lnT w="12700" cap="flat" cmpd="sng">
                      <a:solidFill>
                        <a:schemeClr val="lt2"/>
                      </a:solidFill>
                      <a:prstDash val="solid"/>
                      <a:round/>
                      <a:headEnd type="none" w="med" len="med"/>
                      <a:tailEnd type="none" w="med" len="med"/>
                    </a:lnT>
                    <a:lnB w="12700" cap="flat" cmpd="sng">
                      <a:solidFill>
                        <a:schemeClr val="lt2"/>
                      </a:solidFill>
                      <a:prstDash val="solid"/>
                      <a:round/>
                      <a:headEnd type="none" w="med" len="med"/>
                      <a:tailEnd type="none" w="med" len="med"/>
                    </a:lnB>
                  </a:tcPr>
                </a:tc>
                <a:tc>
                  <a:txBody>
                    <a:bodyPr/>
                    <a:lstStyle/>
                    <a:p>
                      <a:pPr marL="0" marR="0" lvl="0" indent="0" algn="ctr" rtl="0">
                        <a:spcBef>
                          <a:spcPts val="0"/>
                        </a:spcBef>
                        <a:buSzPct val="25000"/>
                        <a:buNone/>
                      </a:pPr>
                      <a:r>
                        <a:rPr lang="en-US" sz="2000" u="none" strike="noStrike" cap="none">
                          <a:solidFill>
                            <a:schemeClr val="tx1"/>
                          </a:solidFill>
                        </a:rPr>
                        <a:t>Yes</a:t>
                      </a:r>
                      <a:r>
                        <a:rPr lang="en-US" sz="2000" u="none" strike="noStrike" cap="none" baseline="30000">
                          <a:solidFill>
                            <a:schemeClr val="tx1"/>
                          </a:solidFill>
                        </a:rPr>
                        <a:t>4</a:t>
                      </a:r>
                    </a:p>
                  </a:txBody>
                  <a:tcPr marL="91450" marR="91450" marT="45725" marB="45725" anchor="ctr">
                    <a:lnL w="12700" cap="flat" cmpd="sng">
                      <a:solidFill>
                        <a:schemeClr val="lt2"/>
                      </a:solidFill>
                      <a:prstDash val="solid"/>
                      <a:round/>
                      <a:headEnd type="none" w="med" len="med"/>
                      <a:tailEnd type="none" w="med" len="med"/>
                    </a:lnL>
                    <a:lnR w="12700" cap="flat" cmpd="sng">
                      <a:solidFill>
                        <a:schemeClr val="lt2"/>
                      </a:solidFill>
                      <a:prstDash val="solid"/>
                      <a:round/>
                      <a:headEnd type="none" w="med" len="med"/>
                      <a:tailEnd type="none" w="med" len="med"/>
                    </a:lnR>
                    <a:lnT w="12700" cap="flat" cmpd="sng">
                      <a:solidFill>
                        <a:schemeClr val="lt2"/>
                      </a:solidFill>
                      <a:prstDash val="solid"/>
                      <a:round/>
                      <a:headEnd type="none" w="med" len="med"/>
                      <a:tailEnd type="none" w="med" len="med"/>
                    </a:lnT>
                    <a:lnB w="12700" cap="flat" cmpd="sng">
                      <a:solidFill>
                        <a:schemeClr val="lt2"/>
                      </a:solidFill>
                      <a:prstDash val="solid"/>
                      <a:round/>
                      <a:headEnd type="none" w="med" len="med"/>
                      <a:tailEnd type="none" w="med" len="med"/>
                    </a:lnB>
                  </a:tcPr>
                </a:tc>
                <a:tc>
                  <a:txBody>
                    <a:bodyPr/>
                    <a:lstStyle/>
                    <a:p>
                      <a:pPr marL="0" marR="0" lvl="0" indent="0" algn="ctr" rtl="0">
                        <a:spcBef>
                          <a:spcPts val="0"/>
                        </a:spcBef>
                        <a:buSzPct val="25000"/>
                        <a:buNone/>
                      </a:pPr>
                      <a:r>
                        <a:rPr lang="en-US" sz="2000" u="none" strike="noStrike" cap="none">
                          <a:solidFill>
                            <a:schemeClr val="tx1"/>
                          </a:solidFill>
                        </a:rPr>
                        <a:t>Yes</a:t>
                      </a:r>
                      <a:r>
                        <a:rPr lang="en-US" sz="2000" u="none" strike="noStrike" cap="none" baseline="30000">
                          <a:solidFill>
                            <a:schemeClr val="tx1"/>
                          </a:solidFill>
                        </a:rPr>
                        <a:t>5</a:t>
                      </a:r>
                    </a:p>
                  </a:txBody>
                  <a:tcPr marL="91450" marR="91450" marT="45725" marB="45725" anchor="ctr">
                    <a:lnL w="12700" cap="flat" cmpd="sng">
                      <a:solidFill>
                        <a:schemeClr val="lt2"/>
                      </a:solidFill>
                      <a:prstDash val="solid"/>
                      <a:round/>
                      <a:headEnd type="none" w="med" len="med"/>
                      <a:tailEnd type="none" w="med" len="med"/>
                    </a:lnL>
                    <a:lnR w="28575" cap="flat" cmpd="sng">
                      <a:solidFill>
                        <a:schemeClr val="lt2"/>
                      </a:solidFill>
                      <a:prstDash val="solid"/>
                      <a:round/>
                      <a:headEnd type="none" w="med" len="med"/>
                      <a:tailEnd type="none" w="med" len="med"/>
                    </a:lnR>
                    <a:lnT w="12700" cap="flat" cmpd="sng">
                      <a:solidFill>
                        <a:schemeClr val="lt2"/>
                      </a:solidFill>
                      <a:prstDash val="solid"/>
                      <a:round/>
                      <a:headEnd type="none" w="med" len="med"/>
                      <a:tailEnd type="none" w="med" len="med"/>
                    </a:lnT>
                    <a:lnB w="12700" cap="flat" cmpd="sng">
                      <a:solidFill>
                        <a:schemeClr val="lt2"/>
                      </a:solidFill>
                      <a:prstDash val="solid"/>
                      <a:round/>
                      <a:headEnd type="none" w="med" len="med"/>
                      <a:tailEnd type="none" w="med" len="med"/>
                    </a:lnB>
                  </a:tcPr>
                </a:tc>
              </a:tr>
              <a:tr h="707225">
                <a:tc>
                  <a:txBody>
                    <a:bodyPr/>
                    <a:lstStyle/>
                    <a:p>
                      <a:pPr marL="0" marR="0" lvl="0" indent="0" algn="l" rtl="0">
                        <a:spcBef>
                          <a:spcPts val="0"/>
                        </a:spcBef>
                        <a:buSzPct val="25000"/>
                        <a:buNone/>
                      </a:pPr>
                      <a:r>
                        <a:rPr lang="en-US" sz="2000" u="none" strike="noStrike" cap="none">
                          <a:solidFill>
                            <a:schemeClr val="tx1"/>
                          </a:solidFill>
                        </a:rPr>
                        <a:t>Queued-</a:t>
                      </a:r>
                    </a:p>
                    <a:p>
                      <a:pPr marL="0" marR="0" lvl="0" indent="0" algn="l" rtl="0">
                        <a:spcBef>
                          <a:spcPts val="0"/>
                        </a:spcBef>
                        <a:buSzPct val="25000"/>
                        <a:buNone/>
                      </a:pPr>
                      <a:r>
                        <a:rPr lang="en-US" sz="2000" u="none" strike="noStrike" cap="none">
                          <a:solidFill>
                            <a:schemeClr val="tx1"/>
                          </a:solidFill>
                        </a:rPr>
                        <a:t>asynchronous</a:t>
                      </a:r>
                    </a:p>
                  </a:txBody>
                  <a:tcPr marL="91450" marR="91450" marT="45725" marB="45725">
                    <a:lnL w="28575" cap="flat" cmpd="sng">
                      <a:solidFill>
                        <a:schemeClr val="lt2"/>
                      </a:solidFill>
                      <a:prstDash val="solid"/>
                      <a:round/>
                      <a:headEnd type="none" w="med" len="med"/>
                      <a:tailEnd type="none" w="med" len="med"/>
                    </a:lnL>
                    <a:lnR w="12700" cap="flat" cmpd="sng">
                      <a:solidFill>
                        <a:schemeClr val="lt2"/>
                      </a:solidFill>
                      <a:prstDash val="solid"/>
                      <a:round/>
                      <a:headEnd type="none" w="med" len="med"/>
                      <a:tailEnd type="none" w="med" len="med"/>
                    </a:lnR>
                    <a:lnT w="12700" cap="flat" cmpd="sng">
                      <a:solidFill>
                        <a:schemeClr val="lt2"/>
                      </a:solidFill>
                      <a:prstDash val="solid"/>
                      <a:round/>
                      <a:headEnd type="none" w="med" len="med"/>
                      <a:tailEnd type="none" w="med" len="med"/>
                    </a:lnT>
                    <a:lnB w="12700" cap="flat" cmpd="sng">
                      <a:solidFill>
                        <a:schemeClr val="lt2"/>
                      </a:solidFill>
                      <a:prstDash val="solid"/>
                      <a:round/>
                      <a:headEnd type="none" w="med" len="med"/>
                      <a:tailEnd type="none" w="med" len="med"/>
                    </a:lnB>
                  </a:tcPr>
                </a:tc>
                <a:tc>
                  <a:txBody>
                    <a:bodyPr/>
                    <a:lstStyle/>
                    <a:p>
                      <a:pPr marL="0" marR="0" lvl="0" indent="0" algn="ctr" rtl="0">
                        <a:spcBef>
                          <a:spcPts val="0"/>
                        </a:spcBef>
                        <a:buSzPct val="25000"/>
                        <a:buNone/>
                      </a:pPr>
                      <a:r>
                        <a:rPr lang="en-US" sz="2000" u="none" strike="noStrike" cap="none">
                          <a:solidFill>
                            <a:schemeClr val="tx1"/>
                          </a:solidFill>
                        </a:rPr>
                        <a:t>Yes</a:t>
                      </a:r>
                      <a:r>
                        <a:rPr lang="en-US" sz="2000" u="none" strike="noStrike" cap="none" baseline="30000">
                          <a:solidFill>
                            <a:schemeClr val="tx1"/>
                          </a:solidFill>
                        </a:rPr>
                        <a:t>2</a:t>
                      </a:r>
                    </a:p>
                  </a:txBody>
                  <a:tcPr marL="91450" marR="91450" marT="45725" marB="45725" anchor="ctr">
                    <a:lnL w="12700" cap="flat" cmpd="sng">
                      <a:solidFill>
                        <a:schemeClr val="lt2"/>
                      </a:solidFill>
                      <a:prstDash val="solid"/>
                      <a:round/>
                      <a:headEnd type="none" w="med" len="med"/>
                      <a:tailEnd type="none" w="med" len="med"/>
                    </a:lnL>
                    <a:lnR w="12700" cap="flat" cmpd="sng">
                      <a:solidFill>
                        <a:schemeClr val="lt2"/>
                      </a:solidFill>
                      <a:prstDash val="solid"/>
                      <a:round/>
                      <a:headEnd type="none" w="med" len="med"/>
                      <a:tailEnd type="none" w="med" len="med"/>
                    </a:lnR>
                    <a:lnT w="12700" cap="flat" cmpd="sng">
                      <a:solidFill>
                        <a:schemeClr val="lt2"/>
                      </a:solidFill>
                      <a:prstDash val="solid"/>
                      <a:round/>
                      <a:headEnd type="none" w="med" len="med"/>
                      <a:tailEnd type="none" w="med" len="med"/>
                    </a:lnT>
                    <a:lnB w="12700" cap="flat" cmpd="sng">
                      <a:solidFill>
                        <a:schemeClr val="lt2"/>
                      </a:solidFill>
                      <a:prstDash val="solid"/>
                      <a:round/>
                      <a:headEnd type="none" w="med" len="med"/>
                      <a:tailEnd type="none" w="med" len="med"/>
                    </a:lnB>
                  </a:tcPr>
                </a:tc>
                <a:tc>
                  <a:txBody>
                    <a:bodyPr/>
                    <a:lstStyle/>
                    <a:p>
                      <a:pPr marL="0" marR="0" lvl="0" indent="0" algn="ctr" rtl="0">
                        <a:spcBef>
                          <a:spcPts val="0"/>
                        </a:spcBef>
                        <a:buSzPct val="25000"/>
                        <a:buNone/>
                      </a:pPr>
                      <a:r>
                        <a:rPr lang="en-US" sz="2000" u="none" strike="noStrike" cap="none">
                          <a:solidFill>
                            <a:schemeClr val="tx1"/>
                          </a:solidFill>
                        </a:rPr>
                        <a:t>Yes</a:t>
                      </a:r>
                      <a:r>
                        <a:rPr lang="en-US" sz="2000" u="none" strike="noStrike" cap="none" baseline="30000">
                          <a:solidFill>
                            <a:schemeClr val="tx1"/>
                          </a:solidFill>
                        </a:rPr>
                        <a:t>3</a:t>
                      </a:r>
                    </a:p>
                  </a:txBody>
                  <a:tcPr marL="91450" marR="91450" marT="45725" marB="45725" anchor="ctr">
                    <a:lnL w="12700" cap="flat" cmpd="sng">
                      <a:solidFill>
                        <a:schemeClr val="lt2"/>
                      </a:solidFill>
                      <a:prstDash val="solid"/>
                      <a:round/>
                      <a:headEnd type="none" w="med" len="med"/>
                      <a:tailEnd type="none" w="med" len="med"/>
                    </a:lnL>
                    <a:lnR w="12700" cap="flat" cmpd="sng">
                      <a:solidFill>
                        <a:schemeClr val="lt2"/>
                      </a:solidFill>
                      <a:prstDash val="solid"/>
                      <a:round/>
                      <a:headEnd type="none" w="med" len="med"/>
                      <a:tailEnd type="none" w="med" len="med"/>
                    </a:lnR>
                    <a:lnT w="12700" cap="flat" cmpd="sng">
                      <a:solidFill>
                        <a:schemeClr val="lt2"/>
                      </a:solidFill>
                      <a:prstDash val="solid"/>
                      <a:round/>
                      <a:headEnd type="none" w="med" len="med"/>
                      <a:tailEnd type="none" w="med" len="med"/>
                    </a:lnT>
                    <a:lnB w="12700" cap="flat" cmpd="sng">
                      <a:solidFill>
                        <a:schemeClr val="lt2"/>
                      </a:solidFill>
                      <a:prstDash val="solid"/>
                      <a:round/>
                      <a:headEnd type="none" w="med" len="med"/>
                      <a:tailEnd type="none" w="med" len="med"/>
                    </a:lnB>
                  </a:tcPr>
                </a:tc>
                <a:tc>
                  <a:txBody>
                    <a:bodyPr/>
                    <a:lstStyle/>
                    <a:p>
                      <a:pPr marL="0" marR="0" lvl="0" indent="0" algn="ctr" rtl="0">
                        <a:spcBef>
                          <a:spcPts val="0"/>
                        </a:spcBef>
                        <a:buSzPct val="25000"/>
                        <a:buNone/>
                      </a:pPr>
                      <a:r>
                        <a:rPr lang="en-US" sz="2000" u="none" strike="noStrike" cap="none">
                          <a:solidFill>
                            <a:schemeClr val="tx1"/>
                          </a:solidFill>
                        </a:rPr>
                        <a:t>Yes</a:t>
                      </a:r>
                      <a:r>
                        <a:rPr lang="en-US" sz="2000" u="none" strike="noStrike" cap="none" baseline="30000">
                          <a:solidFill>
                            <a:schemeClr val="tx1"/>
                          </a:solidFill>
                        </a:rPr>
                        <a:t>4</a:t>
                      </a:r>
                    </a:p>
                  </a:txBody>
                  <a:tcPr marL="91450" marR="91450" marT="45725" marB="45725" anchor="ctr">
                    <a:lnL w="12700" cap="flat" cmpd="sng">
                      <a:solidFill>
                        <a:schemeClr val="lt2"/>
                      </a:solidFill>
                      <a:prstDash val="solid"/>
                      <a:round/>
                      <a:headEnd type="none" w="med" len="med"/>
                      <a:tailEnd type="none" w="med" len="med"/>
                    </a:lnL>
                    <a:lnR w="12700" cap="flat" cmpd="sng">
                      <a:solidFill>
                        <a:schemeClr val="lt2"/>
                      </a:solidFill>
                      <a:prstDash val="solid"/>
                      <a:round/>
                      <a:headEnd type="none" w="med" len="med"/>
                      <a:tailEnd type="none" w="med" len="med"/>
                    </a:lnR>
                    <a:lnT w="12700" cap="flat" cmpd="sng">
                      <a:solidFill>
                        <a:schemeClr val="lt2"/>
                      </a:solidFill>
                      <a:prstDash val="solid"/>
                      <a:round/>
                      <a:headEnd type="none" w="med" len="med"/>
                      <a:tailEnd type="none" w="med" len="med"/>
                    </a:lnT>
                    <a:lnB w="12700" cap="flat" cmpd="sng">
                      <a:solidFill>
                        <a:schemeClr val="lt2"/>
                      </a:solidFill>
                      <a:prstDash val="solid"/>
                      <a:round/>
                      <a:headEnd type="none" w="med" len="med"/>
                      <a:tailEnd type="none" w="med" len="med"/>
                    </a:lnB>
                  </a:tcPr>
                </a:tc>
                <a:tc>
                  <a:txBody>
                    <a:bodyPr/>
                    <a:lstStyle/>
                    <a:p>
                      <a:pPr marL="0" marR="0" lvl="0" indent="0" algn="ctr" rtl="0">
                        <a:spcBef>
                          <a:spcPts val="0"/>
                        </a:spcBef>
                        <a:buSzPct val="25000"/>
                        <a:buNone/>
                      </a:pPr>
                      <a:r>
                        <a:rPr lang="en-US" sz="2000" u="none" strike="noStrike" cap="none" dirty="0">
                          <a:solidFill>
                            <a:schemeClr val="tx1"/>
                          </a:solidFill>
                        </a:rPr>
                        <a:t>Yes</a:t>
                      </a:r>
                      <a:r>
                        <a:rPr lang="en-US" sz="2000" u="none" strike="noStrike" cap="none" baseline="30000" dirty="0">
                          <a:solidFill>
                            <a:schemeClr val="tx1"/>
                          </a:solidFill>
                        </a:rPr>
                        <a:t>5</a:t>
                      </a:r>
                    </a:p>
                  </a:txBody>
                  <a:tcPr marL="91450" marR="91450" marT="45725" marB="45725" anchor="ctr">
                    <a:lnL w="12700" cap="flat" cmpd="sng">
                      <a:solidFill>
                        <a:schemeClr val="lt2"/>
                      </a:solidFill>
                      <a:prstDash val="solid"/>
                      <a:round/>
                      <a:headEnd type="none" w="med" len="med"/>
                      <a:tailEnd type="none" w="med" len="med"/>
                    </a:lnL>
                    <a:lnR w="28575" cap="flat" cmpd="sng">
                      <a:solidFill>
                        <a:schemeClr val="lt2"/>
                      </a:solidFill>
                      <a:prstDash val="solid"/>
                      <a:round/>
                      <a:headEnd type="none" w="med" len="med"/>
                      <a:tailEnd type="none" w="med" len="med"/>
                    </a:lnR>
                    <a:lnT w="12700" cap="flat" cmpd="sng">
                      <a:solidFill>
                        <a:schemeClr val="lt2"/>
                      </a:solidFill>
                      <a:prstDash val="solid"/>
                      <a:round/>
                      <a:headEnd type="none" w="med" len="med"/>
                      <a:tailEnd type="none" w="med" len="med"/>
                    </a:lnT>
                    <a:lnB w="12700" cap="flat" cmpd="sng">
                      <a:solidFill>
                        <a:schemeClr val="lt2"/>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877955702"/>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2212"/>
        <p:cNvGrpSpPr/>
        <p:nvPr/>
      </p:nvGrpSpPr>
      <p:grpSpPr>
        <a:xfrm>
          <a:off x="0" y="0"/>
          <a:ext cx="0" cy="0"/>
          <a:chOff x="0" y="0"/>
          <a:chExt cx="0" cy="0"/>
        </a:xfrm>
      </p:grpSpPr>
      <p:sp>
        <p:nvSpPr>
          <p:cNvPr id="2213" name="Shape 2213"/>
          <p:cNvSpPr txBox="1">
            <a:spLocks noGrp="1"/>
          </p:cNvSpPr>
          <p:nvPr>
            <p:ph type="title"/>
          </p:nvPr>
        </p:nvSpPr>
        <p:spPr>
          <a:xfrm>
            <a:off x="609441" y="0"/>
            <a:ext cx="9485100" cy="902400"/>
          </a:xfrm>
          <a:prstGeom prst="rect">
            <a:avLst/>
          </a:prstGeom>
          <a:noFill/>
          <a:ln>
            <a:noFill/>
          </a:ln>
        </p:spPr>
        <p:txBody>
          <a:bodyPr lIns="0" tIns="0" rIns="0" bIns="0" anchor="ctr" anchorCtr="0">
            <a:noAutofit/>
          </a:bodyPr>
          <a:lstStyle/>
          <a:p>
            <a:pPr marL="0" marR="0" lvl="0" indent="0" algn="l" rtl="0">
              <a:lnSpc>
                <a:spcPct val="114285"/>
              </a:lnSpc>
              <a:spcBef>
                <a:spcPts val="0"/>
              </a:spcBef>
              <a:spcAft>
                <a:spcPts val="0"/>
              </a:spcAft>
              <a:buSzPct val="25000"/>
              <a:buNone/>
            </a:pPr>
            <a:r>
              <a:rPr lang="en-US" sz="2800" b="0" i="0" u="none" strike="noStrike" cap="none" smtClean="0">
                <a:solidFill>
                  <a:schemeClr val="lt1"/>
                </a:solidFill>
                <a:latin typeface="Verdana"/>
                <a:ea typeface="Verdana"/>
                <a:cs typeface="Verdana"/>
                <a:sym typeface="Verdana"/>
              </a:rPr>
              <a:t>Synchronous vs asynchronous vs hybrid</a:t>
            </a:r>
            <a:endParaRPr lang="en-US" sz="2800" b="0" i="0" u="none" strike="noStrike" cap="none">
              <a:solidFill>
                <a:schemeClr val="lt1"/>
              </a:solidFill>
              <a:latin typeface="Verdana"/>
              <a:ea typeface="Verdana"/>
              <a:cs typeface="Verdana"/>
              <a:sym typeface="Verdana"/>
            </a:endParaRPr>
          </a:p>
        </p:txBody>
      </p:sp>
      <p:sp>
        <p:nvSpPr>
          <p:cNvPr id="2214" name="Shape 2214"/>
          <p:cNvSpPr txBox="1">
            <a:spLocks noGrp="1"/>
          </p:cNvSpPr>
          <p:nvPr>
            <p:ph type="sldNum" idx="12"/>
          </p:nvPr>
        </p:nvSpPr>
        <p:spPr>
          <a:xfrm>
            <a:off x="10883338" y="6339100"/>
            <a:ext cx="684900" cy="365100"/>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rgbClr val="BFBFBF"/>
              </a:buClr>
              <a:buSzPct val="25000"/>
              <a:buFont typeface="Verdana"/>
              <a:buNone/>
            </a:pPr>
            <a:fld id="{00000000-1234-1234-1234-123412341234}" type="slidenum">
              <a:rPr lang="en-US" sz="1300" b="0" i="0" u="none" strike="noStrike" cap="none" smtClean="0">
                <a:solidFill>
                  <a:srgbClr val="BFBFBF"/>
                </a:solidFill>
                <a:latin typeface="Verdana"/>
                <a:ea typeface="Verdana"/>
                <a:cs typeface="Verdana"/>
                <a:sym typeface="Verdana"/>
              </a:rPr>
              <a:t>47</a:t>
            </a:fld>
            <a:endParaRPr lang="en-US" sz="1300" b="0" i="0" u="none" strike="noStrike" cap="none">
              <a:solidFill>
                <a:srgbClr val="BFBFBF"/>
              </a:solidFill>
              <a:latin typeface="Verdana"/>
              <a:ea typeface="Verdana"/>
              <a:cs typeface="Verdana"/>
              <a:sym typeface="Verdana"/>
            </a:endParaRPr>
          </a:p>
        </p:txBody>
      </p:sp>
      <p:graphicFrame>
        <p:nvGraphicFramePr>
          <p:cNvPr id="2215" name="Shape 2215"/>
          <p:cNvGraphicFramePr/>
          <p:nvPr>
            <p:extLst>
              <p:ext uri="{D42A27DB-BD31-4B8C-83A1-F6EECF244321}">
                <p14:modId xmlns:p14="http://schemas.microsoft.com/office/powerpoint/2010/main" val="1627921452"/>
              </p:ext>
            </p:extLst>
          </p:nvPr>
        </p:nvGraphicFramePr>
        <p:xfrm>
          <a:off x="609441" y="1286326"/>
          <a:ext cx="10798350" cy="4770350"/>
        </p:xfrm>
        <a:graphic>
          <a:graphicData uri="http://schemas.openxmlformats.org/drawingml/2006/table">
            <a:tbl>
              <a:tblPr>
                <a:noFill/>
              </a:tblPr>
              <a:tblGrid>
                <a:gridCol w="2116000"/>
                <a:gridCol w="4341175"/>
                <a:gridCol w="4341175"/>
              </a:tblGrid>
              <a:tr h="533600">
                <a:tc>
                  <a:txBody>
                    <a:bodyPr/>
                    <a:lstStyle/>
                    <a:p>
                      <a:pPr marL="0" marR="0" lvl="0" indent="0" algn="ctr" rtl="0">
                        <a:spcBef>
                          <a:spcPts val="0"/>
                        </a:spcBef>
                        <a:buSzPct val="25000"/>
                        <a:buNone/>
                      </a:pPr>
                      <a:r>
                        <a:rPr lang="en-US" sz="1800" b="0" u="none" strike="noStrike" cap="none">
                          <a:solidFill>
                            <a:schemeClr val="tx1"/>
                          </a:solidFill>
                        </a:rPr>
                        <a:t>Flow type</a:t>
                      </a:r>
                    </a:p>
                  </a:txBody>
                  <a:tcPr marL="91450" marR="91450" marT="45725" marB="45725" anchor="ctr">
                    <a:lnL w="28575" cap="flat" cmpd="sng">
                      <a:solidFill>
                        <a:schemeClr val="lt2"/>
                      </a:solidFill>
                      <a:prstDash val="solid"/>
                      <a:round/>
                      <a:headEnd type="none" w="med" len="med"/>
                      <a:tailEnd type="none" w="med" len="med"/>
                    </a:lnL>
                    <a:lnR w="12700" cap="flat" cmpd="sng">
                      <a:solidFill>
                        <a:schemeClr val="lt2"/>
                      </a:solidFill>
                      <a:prstDash val="solid"/>
                      <a:round/>
                      <a:headEnd type="none" w="med" len="med"/>
                      <a:tailEnd type="none" w="med" len="med"/>
                    </a:lnR>
                    <a:lnT w="28575" cap="flat" cmpd="sng">
                      <a:solidFill>
                        <a:schemeClr val="lt2"/>
                      </a:solidFill>
                      <a:prstDash val="solid"/>
                      <a:round/>
                      <a:headEnd type="none" w="med" len="med"/>
                      <a:tailEnd type="none" w="med" len="med"/>
                    </a:lnT>
                    <a:lnB w="12700" cap="flat" cmpd="sng">
                      <a:solidFill>
                        <a:schemeClr val="lt2"/>
                      </a:solidFill>
                      <a:prstDash val="solid"/>
                      <a:round/>
                      <a:headEnd type="none" w="med" len="med"/>
                      <a:tailEnd type="none" w="med" len="med"/>
                    </a:lnB>
                  </a:tcPr>
                </a:tc>
                <a:tc>
                  <a:txBody>
                    <a:bodyPr/>
                    <a:lstStyle/>
                    <a:p>
                      <a:pPr marL="0" marR="0" lvl="0" indent="0" algn="ctr" rtl="0">
                        <a:spcBef>
                          <a:spcPts val="0"/>
                        </a:spcBef>
                        <a:buSzPct val="25000"/>
                        <a:buNone/>
                      </a:pPr>
                      <a:r>
                        <a:rPr lang="en-US" sz="1800" b="0" u="none" strike="noStrike" cap="none">
                          <a:solidFill>
                            <a:schemeClr val="tx1"/>
                          </a:solidFill>
                        </a:rPr>
                        <a:t>Pros</a:t>
                      </a:r>
                    </a:p>
                  </a:txBody>
                  <a:tcPr marL="91450" marR="91450" marT="45725" marB="45725" anchor="ctr">
                    <a:lnL w="12700" cap="flat" cmpd="sng">
                      <a:solidFill>
                        <a:schemeClr val="lt2"/>
                      </a:solidFill>
                      <a:prstDash val="solid"/>
                      <a:round/>
                      <a:headEnd type="none" w="med" len="med"/>
                      <a:tailEnd type="none" w="med" len="med"/>
                    </a:lnL>
                    <a:lnR w="12700" cap="flat" cmpd="sng">
                      <a:solidFill>
                        <a:schemeClr val="lt2"/>
                      </a:solidFill>
                      <a:prstDash val="solid"/>
                      <a:round/>
                      <a:headEnd type="none" w="med" len="med"/>
                      <a:tailEnd type="none" w="med" len="med"/>
                    </a:lnR>
                    <a:lnT w="28575" cap="flat" cmpd="sng">
                      <a:solidFill>
                        <a:schemeClr val="lt2"/>
                      </a:solidFill>
                      <a:prstDash val="solid"/>
                      <a:round/>
                      <a:headEnd type="none" w="med" len="med"/>
                      <a:tailEnd type="none" w="med" len="med"/>
                    </a:lnT>
                    <a:lnB w="12700" cap="flat" cmpd="sng">
                      <a:solidFill>
                        <a:schemeClr val="lt2"/>
                      </a:solidFill>
                      <a:prstDash val="solid"/>
                      <a:round/>
                      <a:headEnd type="none" w="med" len="med"/>
                      <a:tailEnd type="none" w="med" len="med"/>
                    </a:lnB>
                  </a:tcPr>
                </a:tc>
                <a:tc>
                  <a:txBody>
                    <a:bodyPr/>
                    <a:lstStyle/>
                    <a:p>
                      <a:pPr marL="0" marR="0" lvl="0" indent="0" algn="ctr" rtl="0">
                        <a:spcBef>
                          <a:spcPts val="0"/>
                        </a:spcBef>
                        <a:buSzPct val="25000"/>
                        <a:buNone/>
                      </a:pPr>
                      <a:r>
                        <a:rPr lang="en-US" sz="1800" b="0" u="none" strike="noStrike" cap="none">
                          <a:solidFill>
                            <a:schemeClr val="tx1"/>
                          </a:solidFill>
                        </a:rPr>
                        <a:t>Cons</a:t>
                      </a:r>
                    </a:p>
                  </a:txBody>
                  <a:tcPr marL="91450" marR="91450" marT="45725" marB="45725" anchor="ctr">
                    <a:lnL w="12700" cap="flat" cmpd="sng">
                      <a:solidFill>
                        <a:schemeClr val="lt2"/>
                      </a:solidFill>
                      <a:prstDash val="solid"/>
                      <a:round/>
                      <a:headEnd type="none" w="med" len="med"/>
                      <a:tailEnd type="none" w="med" len="med"/>
                    </a:lnL>
                    <a:lnR w="12700" cap="flat" cmpd="sng">
                      <a:solidFill>
                        <a:schemeClr val="lt2"/>
                      </a:solidFill>
                      <a:prstDash val="solid"/>
                      <a:round/>
                      <a:headEnd type="none" w="med" len="med"/>
                      <a:tailEnd type="none" w="med" len="med"/>
                    </a:lnR>
                    <a:lnT w="28575" cap="flat" cmpd="sng">
                      <a:solidFill>
                        <a:schemeClr val="lt2"/>
                      </a:solidFill>
                      <a:prstDash val="solid"/>
                      <a:round/>
                      <a:headEnd type="none" w="med" len="med"/>
                      <a:tailEnd type="none" w="med" len="med"/>
                    </a:lnT>
                    <a:lnB w="12700" cap="flat" cmpd="sng">
                      <a:solidFill>
                        <a:schemeClr val="lt2"/>
                      </a:solidFill>
                      <a:prstDash val="solid"/>
                      <a:round/>
                      <a:headEnd type="none" w="med" len="med"/>
                      <a:tailEnd type="none" w="med" len="med"/>
                    </a:lnB>
                  </a:tcPr>
                </a:tc>
              </a:tr>
              <a:tr h="666050">
                <a:tc>
                  <a:txBody>
                    <a:bodyPr/>
                    <a:lstStyle/>
                    <a:p>
                      <a:pPr marL="0" marR="0" lvl="0" indent="0" algn="l" rtl="0">
                        <a:spcBef>
                          <a:spcPts val="0"/>
                        </a:spcBef>
                        <a:buSzPct val="25000"/>
                        <a:buNone/>
                      </a:pPr>
                      <a:r>
                        <a:rPr lang="en-US" sz="2000" u="none" strike="noStrike" cap="none">
                          <a:solidFill>
                            <a:schemeClr val="tx1"/>
                          </a:solidFill>
                        </a:rPr>
                        <a:t>Synchronous</a:t>
                      </a:r>
                    </a:p>
                  </a:txBody>
                  <a:tcPr marL="91450" marR="91450" marT="45725" marB="45725">
                    <a:lnL w="28575" cap="flat" cmpd="sng">
                      <a:solidFill>
                        <a:schemeClr val="lt2"/>
                      </a:solidFill>
                      <a:prstDash val="solid"/>
                      <a:round/>
                      <a:headEnd type="none" w="med" len="med"/>
                      <a:tailEnd type="none" w="med" len="med"/>
                    </a:lnL>
                    <a:lnR w="12700" cap="flat" cmpd="sng">
                      <a:solidFill>
                        <a:schemeClr val="lt2"/>
                      </a:solidFill>
                      <a:prstDash val="solid"/>
                      <a:round/>
                      <a:headEnd type="none" w="med" len="med"/>
                      <a:tailEnd type="none" w="med" len="med"/>
                    </a:lnR>
                    <a:lnT w="12700" cap="flat" cmpd="sng">
                      <a:solidFill>
                        <a:schemeClr val="lt2"/>
                      </a:solidFill>
                      <a:prstDash val="solid"/>
                      <a:round/>
                      <a:headEnd type="none" w="med" len="med"/>
                      <a:tailEnd type="none" w="med" len="med"/>
                    </a:lnT>
                    <a:lnB w="12700" cap="flat" cmpd="sng">
                      <a:solidFill>
                        <a:schemeClr val="lt2"/>
                      </a:solidFill>
                      <a:prstDash val="solid"/>
                      <a:round/>
                      <a:headEnd type="none" w="med" len="med"/>
                      <a:tailEnd type="none" w="med" len="med"/>
                    </a:lnB>
                  </a:tcPr>
                </a:tc>
                <a:tc>
                  <a:txBody>
                    <a:bodyPr/>
                    <a:lstStyle/>
                    <a:p>
                      <a:pPr marL="342900" marR="0" lvl="0" indent="-342900" algn="l" rtl="0">
                        <a:spcBef>
                          <a:spcPts val="0"/>
                        </a:spcBef>
                        <a:buClr>
                          <a:schemeClr val="lt1"/>
                        </a:buClr>
                        <a:buSzPct val="100000"/>
                        <a:buFont typeface="Arial"/>
                        <a:buChar char="•"/>
                      </a:pPr>
                      <a:r>
                        <a:rPr lang="en-US" sz="2000" u="none" strike="noStrike" cap="none">
                          <a:solidFill>
                            <a:schemeClr val="tx1"/>
                          </a:solidFill>
                        </a:rPr>
                        <a:t>Easy to understand</a:t>
                      </a:r>
                    </a:p>
                    <a:p>
                      <a:pPr marL="342900" marR="0" lvl="0" indent="-342900" algn="l" rtl="0">
                        <a:spcBef>
                          <a:spcPts val="0"/>
                        </a:spcBef>
                        <a:buClr>
                          <a:schemeClr val="lt1"/>
                        </a:buClr>
                        <a:buSzPct val="100000"/>
                        <a:buFont typeface="Arial"/>
                        <a:buChar char="•"/>
                      </a:pPr>
                      <a:r>
                        <a:rPr lang="en-US" sz="2000" u="none" strike="noStrike" cap="none">
                          <a:solidFill>
                            <a:schemeClr val="tx1"/>
                          </a:solidFill>
                        </a:rPr>
                        <a:t>Supports transactions</a:t>
                      </a:r>
                    </a:p>
                  </a:txBody>
                  <a:tcPr marL="91450" marR="91450" marT="45725" marB="45725">
                    <a:lnL w="12700" cap="flat" cmpd="sng">
                      <a:solidFill>
                        <a:schemeClr val="lt2"/>
                      </a:solidFill>
                      <a:prstDash val="solid"/>
                      <a:round/>
                      <a:headEnd type="none" w="med" len="med"/>
                      <a:tailEnd type="none" w="med" len="med"/>
                    </a:lnL>
                    <a:lnR w="12700" cap="flat" cmpd="sng">
                      <a:solidFill>
                        <a:schemeClr val="lt2"/>
                      </a:solidFill>
                      <a:prstDash val="solid"/>
                      <a:round/>
                      <a:headEnd type="none" w="med" len="med"/>
                      <a:tailEnd type="none" w="med" len="med"/>
                    </a:lnR>
                    <a:lnT w="12700" cap="flat" cmpd="sng">
                      <a:solidFill>
                        <a:schemeClr val="lt2"/>
                      </a:solidFill>
                      <a:prstDash val="solid"/>
                      <a:round/>
                      <a:headEnd type="none" w="med" len="med"/>
                      <a:tailEnd type="none" w="med" len="med"/>
                    </a:lnT>
                    <a:lnB w="12700" cap="flat" cmpd="sng">
                      <a:solidFill>
                        <a:schemeClr val="lt2"/>
                      </a:solidFill>
                      <a:prstDash val="solid"/>
                      <a:round/>
                      <a:headEnd type="none" w="med" len="med"/>
                      <a:tailEnd type="none" w="med" len="med"/>
                    </a:lnB>
                  </a:tcPr>
                </a:tc>
                <a:tc>
                  <a:txBody>
                    <a:bodyPr/>
                    <a:lstStyle/>
                    <a:p>
                      <a:pPr marL="342900" marR="0" lvl="0" indent="-342900" algn="l" rtl="0">
                        <a:spcBef>
                          <a:spcPts val="0"/>
                        </a:spcBef>
                        <a:buClr>
                          <a:schemeClr val="lt1"/>
                        </a:buClr>
                        <a:buSzPct val="100000"/>
                        <a:buFont typeface="Arial"/>
                        <a:buChar char="•"/>
                      </a:pPr>
                      <a:r>
                        <a:rPr lang="en-US" sz="2000" u="none" strike="noStrike" cap="none">
                          <a:solidFill>
                            <a:schemeClr val="tx1"/>
                          </a:solidFill>
                        </a:rPr>
                        <a:t>Does not make use of SEDA</a:t>
                      </a:r>
                    </a:p>
                    <a:p>
                      <a:pPr marL="342900" marR="0" lvl="0" indent="-342900" algn="l" rtl="0">
                        <a:spcBef>
                          <a:spcPts val="0"/>
                        </a:spcBef>
                        <a:buClr>
                          <a:schemeClr val="lt1"/>
                        </a:buClr>
                        <a:buSzPct val="100000"/>
                        <a:buFont typeface="Arial"/>
                        <a:buChar char="•"/>
                      </a:pPr>
                      <a:r>
                        <a:rPr lang="en-US" sz="2000" u="none" strike="noStrike" cap="none">
                          <a:solidFill>
                            <a:schemeClr val="tx1"/>
                          </a:solidFill>
                        </a:rPr>
                        <a:t>Couples submission and processing</a:t>
                      </a:r>
                    </a:p>
                  </a:txBody>
                  <a:tcPr marL="91450" marR="91450" marT="45725" marB="45725">
                    <a:lnL w="12700" cap="flat" cmpd="sng">
                      <a:solidFill>
                        <a:schemeClr val="lt2"/>
                      </a:solidFill>
                      <a:prstDash val="solid"/>
                      <a:round/>
                      <a:headEnd type="none" w="med" len="med"/>
                      <a:tailEnd type="none" w="med" len="med"/>
                    </a:lnL>
                    <a:lnR w="12700" cap="flat" cmpd="sng">
                      <a:solidFill>
                        <a:schemeClr val="lt2"/>
                      </a:solidFill>
                      <a:prstDash val="solid"/>
                      <a:round/>
                      <a:headEnd type="none" w="med" len="med"/>
                      <a:tailEnd type="none" w="med" len="med"/>
                    </a:lnR>
                    <a:lnT w="12700" cap="flat" cmpd="sng">
                      <a:solidFill>
                        <a:schemeClr val="lt2"/>
                      </a:solidFill>
                      <a:prstDash val="solid"/>
                      <a:round/>
                      <a:headEnd type="none" w="med" len="med"/>
                      <a:tailEnd type="none" w="med" len="med"/>
                    </a:lnT>
                    <a:lnB w="12700" cap="flat" cmpd="sng">
                      <a:solidFill>
                        <a:schemeClr val="lt2"/>
                      </a:solidFill>
                      <a:prstDash val="solid"/>
                      <a:round/>
                      <a:headEnd type="none" w="med" len="med"/>
                      <a:tailEnd type="none" w="med" len="med"/>
                    </a:lnB>
                  </a:tcPr>
                </a:tc>
              </a:tr>
              <a:tr h="707225">
                <a:tc>
                  <a:txBody>
                    <a:bodyPr/>
                    <a:lstStyle/>
                    <a:p>
                      <a:pPr marL="0" marR="0" lvl="0" indent="0" algn="l" rtl="0">
                        <a:spcBef>
                          <a:spcPts val="0"/>
                        </a:spcBef>
                        <a:buSzPct val="25000"/>
                        <a:buNone/>
                      </a:pPr>
                      <a:r>
                        <a:rPr lang="en-US" sz="2000" u="none" strike="noStrike" cap="none">
                          <a:solidFill>
                            <a:schemeClr val="tx1"/>
                          </a:solidFill>
                        </a:rPr>
                        <a:t>Queued-</a:t>
                      </a:r>
                    </a:p>
                    <a:p>
                      <a:pPr marL="0" marR="0" lvl="0" indent="0" algn="l" rtl="0">
                        <a:spcBef>
                          <a:spcPts val="0"/>
                        </a:spcBef>
                        <a:buSzPct val="25000"/>
                        <a:buNone/>
                      </a:pPr>
                      <a:r>
                        <a:rPr lang="en-US" sz="2000" u="none" strike="noStrike" cap="none">
                          <a:solidFill>
                            <a:schemeClr val="tx1"/>
                          </a:solidFill>
                        </a:rPr>
                        <a:t>asynchronous</a:t>
                      </a:r>
                    </a:p>
                  </a:txBody>
                  <a:tcPr marL="91450" marR="91450" marT="45725" marB="45725">
                    <a:lnL w="28575" cap="flat" cmpd="sng">
                      <a:solidFill>
                        <a:schemeClr val="lt2"/>
                      </a:solidFill>
                      <a:prstDash val="solid"/>
                      <a:round/>
                      <a:headEnd type="none" w="med" len="med"/>
                      <a:tailEnd type="none" w="med" len="med"/>
                    </a:lnL>
                    <a:lnR w="12700" cap="flat" cmpd="sng">
                      <a:solidFill>
                        <a:schemeClr val="lt2"/>
                      </a:solidFill>
                      <a:prstDash val="solid"/>
                      <a:round/>
                      <a:headEnd type="none" w="med" len="med"/>
                      <a:tailEnd type="none" w="med" len="med"/>
                    </a:lnR>
                    <a:lnT w="12700" cap="flat" cmpd="sng">
                      <a:solidFill>
                        <a:schemeClr val="lt2"/>
                      </a:solidFill>
                      <a:prstDash val="solid"/>
                      <a:round/>
                      <a:headEnd type="none" w="med" len="med"/>
                      <a:tailEnd type="none" w="med" len="med"/>
                    </a:lnT>
                    <a:lnB w="12700" cap="flat" cmpd="sng">
                      <a:solidFill>
                        <a:schemeClr val="lt2"/>
                      </a:solidFill>
                      <a:prstDash val="solid"/>
                      <a:round/>
                      <a:headEnd type="none" w="med" len="med"/>
                      <a:tailEnd type="none" w="med" len="med"/>
                    </a:lnB>
                  </a:tcPr>
                </a:tc>
                <a:tc>
                  <a:txBody>
                    <a:bodyPr/>
                    <a:lstStyle/>
                    <a:p>
                      <a:pPr marL="342900" marR="0" lvl="0" indent="-342900" algn="l" rtl="0">
                        <a:spcBef>
                          <a:spcPts val="0"/>
                        </a:spcBef>
                        <a:buClr>
                          <a:schemeClr val="lt1"/>
                        </a:buClr>
                        <a:buSzPct val="100000"/>
                        <a:buFont typeface="Arial"/>
                        <a:buChar char="•"/>
                      </a:pPr>
                      <a:r>
                        <a:rPr lang="en-US" sz="2000" u="none" strike="noStrike" cap="none">
                          <a:solidFill>
                            <a:schemeClr val="tx1"/>
                          </a:solidFill>
                        </a:rPr>
                        <a:t>Maximum leverage of SEDA</a:t>
                      </a:r>
                    </a:p>
                    <a:p>
                      <a:pPr marL="342900" marR="0" lvl="0" indent="-342900" algn="l" rtl="0">
                        <a:spcBef>
                          <a:spcPts val="0"/>
                        </a:spcBef>
                        <a:buClr>
                          <a:schemeClr val="lt1"/>
                        </a:buClr>
                        <a:buSzPct val="100000"/>
                        <a:buFont typeface="Arial"/>
                        <a:buChar char="•"/>
                      </a:pPr>
                      <a:r>
                        <a:rPr lang="en-US" sz="2000" u="none" strike="noStrike" cap="none">
                          <a:solidFill>
                            <a:schemeClr val="tx1"/>
                          </a:solidFill>
                        </a:rPr>
                        <a:t>Highly performance</a:t>
                      </a:r>
                    </a:p>
                  </a:txBody>
                  <a:tcPr marL="91450" marR="91450" marT="45725" marB="45725">
                    <a:lnL w="12700" cap="flat" cmpd="sng">
                      <a:solidFill>
                        <a:schemeClr val="lt2"/>
                      </a:solidFill>
                      <a:prstDash val="solid"/>
                      <a:round/>
                      <a:headEnd type="none" w="med" len="med"/>
                      <a:tailEnd type="none" w="med" len="med"/>
                    </a:lnL>
                    <a:lnR w="12700" cap="flat" cmpd="sng">
                      <a:solidFill>
                        <a:schemeClr val="lt2"/>
                      </a:solidFill>
                      <a:prstDash val="solid"/>
                      <a:round/>
                      <a:headEnd type="none" w="med" len="med"/>
                      <a:tailEnd type="none" w="med" len="med"/>
                    </a:lnR>
                    <a:lnT w="12700" cap="flat" cmpd="sng">
                      <a:solidFill>
                        <a:schemeClr val="lt2"/>
                      </a:solidFill>
                      <a:prstDash val="solid"/>
                      <a:round/>
                      <a:headEnd type="none" w="med" len="med"/>
                      <a:tailEnd type="none" w="med" len="med"/>
                    </a:lnT>
                    <a:lnB w="12700" cap="flat" cmpd="sng">
                      <a:solidFill>
                        <a:schemeClr val="lt2"/>
                      </a:solidFill>
                      <a:prstDash val="solid"/>
                      <a:round/>
                      <a:headEnd type="none" w="med" len="med"/>
                      <a:tailEnd type="none" w="med" len="med"/>
                    </a:lnB>
                  </a:tcPr>
                </a:tc>
                <a:tc>
                  <a:txBody>
                    <a:bodyPr/>
                    <a:lstStyle/>
                    <a:p>
                      <a:pPr marL="342900" marR="0" lvl="0" indent="-342900" algn="l" rtl="0">
                        <a:spcBef>
                          <a:spcPts val="0"/>
                        </a:spcBef>
                        <a:buClr>
                          <a:schemeClr val="lt1"/>
                        </a:buClr>
                        <a:buSzPct val="100000"/>
                        <a:buFont typeface="Arial"/>
                        <a:buChar char="•"/>
                      </a:pPr>
                      <a:r>
                        <a:rPr lang="en-US" sz="2000" u="none" strike="noStrike" cap="none">
                          <a:solidFill>
                            <a:schemeClr val="tx1"/>
                          </a:solidFill>
                        </a:rPr>
                        <a:t>Cannot return a results</a:t>
                      </a:r>
                    </a:p>
                    <a:p>
                      <a:pPr marL="342900" marR="0" lvl="0" indent="-342900" algn="l" rtl="0">
                        <a:spcBef>
                          <a:spcPts val="0"/>
                        </a:spcBef>
                        <a:buClr>
                          <a:schemeClr val="lt1"/>
                        </a:buClr>
                        <a:buSzPct val="100000"/>
                        <a:buFont typeface="Arial"/>
                        <a:buChar char="•"/>
                      </a:pPr>
                      <a:r>
                        <a:rPr lang="en-US" sz="2000" u="none" strike="noStrike" cap="none">
                          <a:solidFill>
                            <a:schemeClr val="tx1"/>
                          </a:solidFill>
                        </a:rPr>
                        <a:t>May require asynchronous messages infrastructure</a:t>
                      </a:r>
                    </a:p>
                    <a:p>
                      <a:pPr marL="342900" marR="0" lvl="0" indent="-342900" algn="l" rtl="0">
                        <a:spcBef>
                          <a:spcPts val="0"/>
                        </a:spcBef>
                        <a:buClr>
                          <a:schemeClr val="lt1"/>
                        </a:buClr>
                        <a:buSzPct val="100000"/>
                        <a:buFont typeface="Arial"/>
                        <a:buChar char="•"/>
                      </a:pPr>
                      <a:r>
                        <a:rPr lang="en-US" sz="2000" u="none" strike="noStrike" cap="none">
                          <a:solidFill>
                            <a:schemeClr val="tx1"/>
                          </a:solidFill>
                        </a:rPr>
                        <a:t>Complexity of error management</a:t>
                      </a:r>
                    </a:p>
                  </a:txBody>
                  <a:tcPr marL="91450" marR="91450" marT="45725" marB="45725">
                    <a:lnL w="12700" cap="flat" cmpd="sng">
                      <a:solidFill>
                        <a:schemeClr val="lt2"/>
                      </a:solidFill>
                      <a:prstDash val="solid"/>
                      <a:round/>
                      <a:headEnd type="none" w="med" len="med"/>
                      <a:tailEnd type="none" w="med" len="med"/>
                    </a:lnL>
                    <a:lnR w="12700" cap="flat" cmpd="sng">
                      <a:solidFill>
                        <a:schemeClr val="lt2"/>
                      </a:solidFill>
                      <a:prstDash val="solid"/>
                      <a:round/>
                      <a:headEnd type="none" w="med" len="med"/>
                      <a:tailEnd type="none" w="med" len="med"/>
                    </a:lnR>
                    <a:lnT w="12700" cap="flat" cmpd="sng">
                      <a:solidFill>
                        <a:schemeClr val="lt2"/>
                      </a:solidFill>
                      <a:prstDash val="solid"/>
                      <a:round/>
                      <a:headEnd type="none" w="med" len="med"/>
                      <a:tailEnd type="none" w="med" len="med"/>
                    </a:lnT>
                    <a:lnB w="12700" cap="flat" cmpd="sng">
                      <a:solidFill>
                        <a:schemeClr val="lt2"/>
                      </a:solidFill>
                      <a:prstDash val="solid"/>
                      <a:round/>
                      <a:headEnd type="none" w="med" len="med"/>
                      <a:tailEnd type="none" w="med" len="med"/>
                    </a:lnB>
                  </a:tcPr>
                </a:tc>
              </a:tr>
              <a:tr h="707225">
                <a:tc>
                  <a:txBody>
                    <a:bodyPr/>
                    <a:lstStyle/>
                    <a:p>
                      <a:pPr marL="0" marR="0" lvl="0" indent="0" algn="l" rtl="0">
                        <a:spcBef>
                          <a:spcPts val="0"/>
                        </a:spcBef>
                        <a:buSzPct val="25000"/>
                        <a:buNone/>
                      </a:pPr>
                      <a:r>
                        <a:rPr lang="en-US" sz="2000" u="none" strike="noStrike" cap="none">
                          <a:solidFill>
                            <a:schemeClr val="tx1"/>
                          </a:solidFill>
                        </a:rPr>
                        <a:t>Hybrid</a:t>
                      </a:r>
                    </a:p>
                  </a:txBody>
                  <a:tcPr marL="91450" marR="91450" marT="45725" marB="45725">
                    <a:lnL w="28575" cap="flat" cmpd="sng">
                      <a:solidFill>
                        <a:schemeClr val="lt2"/>
                      </a:solidFill>
                      <a:prstDash val="solid"/>
                      <a:round/>
                      <a:headEnd type="none" w="med" len="med"/>
                      <a:tailEnd type="none" w="med" len="med"/>
                    </a:lnL>
                    <a:lnR w="12700" cap="flat" cmpd="sng">
                      <a:solidFill>
                        <a:schemeClr val="lt2"/>
                      </a:solidFill>
                      <a:prstDash val="solid"/>
                      <a:round/>
                      <a:headEnd type="none" w="med" len="med"/>
                      <a:tailEnd type="none" w="med" len="med"/>
                    </a:lnR>
                    <a:lnT w="12700" cap="flat" cmpd="sng">
                      <a:solidFill>
                        <a:schemeClr val="lt2"/>
                      </a:solidFill>
                      <a:prstDash val="solid"/>
                      <a:round/>
                      <a:headEnd type="none" w="med" len="med"/>
                      <a:tailEnd type="none" w="med" len="med"/>
                    </a:lnT>
                    <a:lnB w="12700" cap="flat" cmpd="sng">
                      <a:solidFill>
                        <a:schemeClr val="lt2"/>
                      </a:solidFill>
                      <a:prstDash val="solid"/>
                      <a:round/>
                      <a:headEnd type="none" w="med" len="med"/>
                      <a:tailEnd type="none" w="med" len="med"/>
                    </a:lnB>
                  </a:tcPr>
                </a:tc>
                <a:tc>
                  <a:txBody>
                    <a:bodyPr/>
                    <a:lstStyle/>
                    <a:p>
                      <a:pPr marL="342900" marR="0" lvl="0" indent="-342900" algn="l" rtl="0">
                        <a:spcBef>
                          <a:spcPts val="0"/>
                        </a:spcBef>
                        <a:buClr>
                          <a:schemeClr val="lt1"/>
                        </a:buClr>
                        <a:buSzPct val="100000"/>
                        <a:buFont typeface="Arial"/>
                        <a:buChar char="•"/>
                      </a:pPr>
                      <a:r>
                        <a:rPr lang="en-US" sz="2000" u="none" strike="noStrike" cap="none">
                          <a:solidFill>
                            <a:schemeClr val="tx1"/>
                          </a:solidFill>
                        </a:rPr>
                        <a:t>Selectively leverage both messaging paradigms</a:t>
                      </a:r>
                    </a:p>
                    <a:p>
                      <a:pPr marL="342900" marR="0" lvl="0" indent="-342900" algn="l" rtl="0">
                        <a:spcBef>
                          <a:spcPts val="0"/>
                        </a:spcBef>
                        <a:buClr>
                          <a:schemeClr val="lt1"/>
                        </a:buClr>
                        <a:buSzPct val="100000"/>
                        <a:buFont typeface="Arial"/>
                        <a:buChar char="•"/>
                      </a:pPr>
                      <a:r>
                        <a:rPr lang="en-US" sz="2000" u="none" strike="noStrike" cap="none">
                          <a:solidFill>
                            <a:schemeClr val="tx1"/>
                          </a:solidFill>
                        </a:rPr>
                        <a:t>Can return a response</a:t>
                      </a:r>
                    </a:p>
                    <a:p>
                      <a:pPr marL="342900" marR="0" lvl="0" indent="-342900" algn="l" rtl="0">
                        <a:spcBef>
                          <a:spcPts val="0"/>
                        </a:spcBef>
                        <a:buClr>
                          <a:schemeClr val="lt1"/>
                        </a:buClr>
                        <a:buSzPct val="100000"/>
                        <a:buFont typeface="Arial"/>
                        <a:buChar char="•"/>
                      </a:pPr>
                      <a:r>
                        <a:rPr lang="en-US" sz="2000" u="none" strike="noStrike" cap="none">
                          <a:solidFill>
                            <a:schemeClr val="tx1"/>
                          </a:solidFill>
                        </a:rPr>
                        <a:t>Separate tuning for each stage</a:t>
                      </a:r>
                    </a:p>
                  </a:txBody>
                  <a:tcPr marL="91450" marR="91450" marT="45725" marB="45725">
                    <a:lnL w="12700" cap="flat" cmpd="sng">
                      <a:solidFill>
                        <a:schemeClr val="lt2"/>
                      </a:solidFill>
                      <a:prstDash val="solid"/>
                      <a:round/>
                      <a:headEnd type="none" w="med" len="med"/>
                      <a:tailEnd type="none" w="med" len="med"/>
                    </a:lnL>
                    <a:lnR w="12700" cap="flat" cmpd="sng">
                      <a:solidFill>
                        <a:schemeClr val="lt2"/>
                      </a:solidFill>
                      <a:prstDash val="solid"/>
                      <a:round/>
                      <a:headEnd type="none" w="med" len="med"/>
                      <a:tailEnd type="none" w="med" len="med"/>
                    </a:lnR>
                    <a:lnT w="12700" cap="flat" cmpd="sng">
                      <a:solidFill>
                        <a:schemeClr val="lt2"/>
                      </a:solidFill>
                      <a:prstDash val="solid"/>
                      <a:round/>
                      <a:headEnd type="none" w="med" len="med"/>
                      <a:tailEnd type="none" w="med" len="med"/>
                    </a:lnT>
                    <a:lnB w="12700" cap="flat" cmpd="sng">
                      <a:solidFill>
                        <a:schemeClr val="lt2"/>
                      </a:solidFill>
                      <a:prstDash val="solid"/>
                      <a:round/>
                      <a:headEnd type="none" w="med" len="med"/>
                      <a:tailEnd type="none" w="med" len="med"/>
                    </a:lnB>
                  </a:tcPr>
                </a:tc>
                <a:tc>
                  <a:txBody>
                    <a:bodyPr/>
                    <a:lstStyle/>
                    <a:p>
                      <a:pPr marL="342900" marR="0" lvl="0" indent="-342900" algn="l" rtl="0">
                        <a:spcBef>
                          <a:spcPts val="0"/>
                        </a:spcBef>
                        <a:spcAft>
                          <a:spcPts val="0"/>
                        </a:spcAft>
                        <a:buClr>
                          <a:schemeClr val="lt1"/>
                        </a:buClr>
                        <a:buSzPct val="100000"/>
                        <a:buFont typeface="Arial"/>
                        <a:buChar char="•"/>
                      </a:pPr>
                      <a:r>
                        <a:rPr lang="en-US" sz="2000" u="none" strike="noStrike" cap="none" dirty="0">
                          <a:solidFill>
                            <a:schemeClr val="tx1"/>
                          </a:solidFill>
                        </a:rPr>
                        <a:t>Still need to watch thread pool exhaustion on front end</a:t>
                      </a:r>
                    </a:p>
                    <a:p>
                      <a:pPr marL="342900" marR="0" lvl="0" indent="-342900" algn="l" rtl="0">
                        <a:lnSpc>
                          <a:spcPct val="100000"/>
                        </a:lnSpc>
                        <a:spcBef>
                          <a:spcPts val="0"/>
                        </a:spcBef>
                        <a:spcAft>
                          <a:spcPts val="0"/>
                        </a:spcAft>
                        <a:buClr>
                          <a:schemeClr val="lt1"/>
                        </a:buClr>
                        <a:buSzPct val="100000"/>
                        <a:buFont typeface="Arial"/>
                        <a:buChar char="•"/>
                      </a:pPr>
                      <a:r>
                        <a:rPr lang="en-US" sz="2000" u="none" strike="noStrike" cap="none" dirty="0">
                          <a:solidFill>
                            <a:schemeClr val="tx1"/>
                          </a:solidFill>
                        </a:rPr>
                        <a:t>Separate tuning for each stage</a:t>
                      </a:r>
                    </a:p>
                  </a:txBody>
                  <a:tcPr marL="91450" marR="91450" marT="45725" marB="45725">
                    <a:lnL w="12700" cap="flat" cmpd="sng">
                      <a:solidFill>
                        <a:schemeClr val="lt2"/>
                      </a:solidFill>
                      <a:prstDash val="solid"/>
                      <a:round/>
                      <a:headEnd type="none" w="med" len="med"/>
                      <a:tailEnd type="none" w="med" len="med"/>
                    </a:lnL>
                    <a:lnR w="12700" cap="flat" cmpd="sng">
                      <a:solidFill>
                        <a:schemeClr val="lt2"/>
                      </a:solidFill>
                      <a:prstDash val="solid"/>
                      <a:round/>
                      <a:headEnd type="none" w="med" len="med"/>
                      <a:tailEnd type="none" w="med" len="med"/>
                    </a:lnR>
                    <a:lnT w="12700" cap="flat" cmpd="sng">
                      <a:solidFill>
                        <a:schemeClr val="lt2"/>
                      </a:solidFill>
                      <a:prstDash val="solid"/>
                      <a:round/>
                      <a:headEnd type="none" w="med" len="med"/>
                      <a:tailEnd type="none" w="med" len="med"/>
                    </a:lnT>
                    <a:lnB w="12700" cap="flat" cmpd="sng">
                      <a:solidFill>
                        <a:schemeClr val="lt2"/>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583958865"/>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2219"/>
        <p:cNvGrpSpPr/>
        <p:nvPr/>
      </p:nvGrpSpPr>
      <p:grpSpPr>
        <a:xfrm>
          <a:off x="0" y="0"/>
          <a:ext cx="0" cy="0"/>
          <a:chOff x="0" y="0"/>
          <a:chExt cx="0" cy="0"/>
        </a:xfrm>
      </p:grpSpPr>
      <p:sp>
        <p:nvSpPr>
          <p:cNvPr id="2220" name="Shape 2220"/>
          <p:cNvSpPr txBox="1">
            <a:spLocks noGrp="1"/>
          </p:cNvSpPr>
          <p:nvPr>
            <p:ph type="title"/>
          </p:nvPr>
        </p:nvSpPr>
        <p:spPr/>
        <p:txBody>
          <a:bodyPr/>
          <a:lstStyle/>
          <a:p>
            <a:pPr lvl="0"/>
            <a:r>
              <a:rPr lang="en-US" smtClean="0">
                <a:sym typeface="Verdana"/>
              </a:rPr>
              <a:t>Non-blocking processing strategy</a:t>
            </a:r>
            <a:endParaRPr lang="en-US">
              <a:sym typeface="Verdana"/>
            </a:endParaRPr>
          </a:p>
        </p:txBody>
      </p:sp>
      <p:sp>
        <p:nvSpPr>
          <p:cNvPr id="2221" name="Shape 2221"/>
          <p:cNvSpPr txBox="1">
            <a:spLocks noGrp="1"/>
          </p:cNvSpPr>
          <p:nvPr>
            <p:ph type="sldNum" sz="quarter" idx="11"/>
          </p:nvPr>
        </p:nvSpPr>
        <p:spPr/>
        <p:txBody>
          <a:bodyPr/>
          <a:lstStyle/>
          <a:p>
            <a:pPr lvl="0"/>
            <a:fld id="{00000000-1234-1234-1234-123412341234}" type="slidenum">
              <a:rPr lang="en-US" smtClean="0">
                <a:sym typeface="Verdana"/>
              </a:rPr>
              <a:pPr lvl="0"/>
              <a:t>48</a:t>
            </a:fld>
            <a:endParaRPr lang="en-US">
              <a:sym typeface="Verdana"/>
            </a:endParaRPr>
          </a:p>
        </p:txBody>
      </p:sp>
      <p:sp>
        <p:nvSpPr>
          <p:cNvPr id="2222" name="Shape 2222"/>
          <p:cNvSpPr txBox="1">
            <a:spLocks noGrp="1"/>
          </p:cNvSpPr>
          <p:nvPr>
            <p:ph type="body" sz="quarter" idx="12"/>
          </p:nvPr>
        </p:nvSpPr>
        <p:spPr/>
        <p:txBody>
          <a:bodyPr/>
          <a:lstStyle/>
          <a:p>
            <a:pPr lvl="0"/>
            <a:r>
              <a:rPr lang="en-US" smtClean="0">
                <a:sym typeface="Verdana"/>
              </a:rPr>
              <a:t>Must be explicitly set for a flow</a:t>
            </a:r>
          </a:p>
          <a:p>
            <a:pPr lvl="0"/>
            <a:r>
              <a:rPr lang="en-US" smtClean="0">
                <a:sym typeface="Verdana"/>
              </a:rPr>
              <a:t>Useful if a flow contains an inbound/outbound HTTP endpoint </a:t>
            </a:r>
          </a:p>
          <a:p>
            <a:pPr lvl="1"/>
            <a:r>
              <a:rPr lang="en-US" smtClean="0">
                <a:sym typeface="Verdana"/>
              </a:rPr>
              <a:t>Like in a proxy application</a:t>
            </a:r>
          </a:p>
          <a:p>
            <a:pPr lvl="0"/>
            <a:r>
              <a:rPr lang="en-US" smtClean="0">
                <a:sym typeface="Verdana"/>
              </a:rPr>
              <a:t>One thread is used to make the request, a different thread is used to handle the response</a:t>
            </a:r>
          </a:p>
          <a:p>
            <a:pPr lvl="0"/>
            <a:r>
              <a:rPr lang="en-US" smtClean="0">
                <a:sym typeface="Verdana"/>
              </a:rPr>
              <a:t>Threads are released and reused instead of waiting for a response,  enabling reuse by other inbound requests</a:t>
            </a:r>
          </a:p>
          <a:p>
            <a:pPr lvl="0"/>
            <a:r>
              <a:rPr lang="en-US" smtClean="0">
                <a:sym typeface="Verdana"/>
              </a:rPr>
              <a:t>Fosters better resource utilization</a:t>
            </a:r>
          </a:p>
          <a:p>
            <a:pPr lvl="0"/>
            <a:r>
              <a:rPr lang="en-US" smtClean="0">
                <a:sym typeface="Verdana"/>
              </a:rPr>
              <a:t>Available in Mule 3.7+, only for selected components</a:t>
            </a:r>
          </a:p>
          <a:p>
            <a:pPr lvl="1"/>
            <a:r>
              <a:rPr lang="en-US" smtClean="0">
                <a:sym typeface="Verdana"/>
              </a:rPr>
              <a:t>HTTP listener connector, HTTP request connector</a:t>
            </a:r>
          </a:p>
          <a:p>
            <a:pPr lvl="1"/>
            <a:r>
              <a:rPr lang="en-US" smtClean="0">
                <a:sym typeface="Verdana"/>
              </a:rPr>
              <a:t>Request-reply scope</a:t>
            </a:r>
            <a:endParaRPr lang="en-US">
              <a:sym typeface="Verdana"/>
            </a:endParaRPr>
          </a:p>
        </p:txBody>
      </p:sp>
    </p:spTree>
    <p:extLst>
      <p:ext uri="{BB962C8B-B14F-4D97-AF65-F5344CB8AC3E}">
        <p14:creationId xmlns:p14="http://schemas.microsoft.com/office/powerpoint/2010/main" val="1006512306"/>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2226"/>
        <p:cNvGrpSpPr/>
        <p:nvPr/>
      </p:nvGrpSpPr>
      <p:grpSpPr>
        <a:xfrm>
          <a:off x="0" y="0"/>
          <a:ext cx="0" cy="0"/>
          <a:chOff x="0" y="0"/>
          <a:chExt cx="0" cy="0"/>
        </a:xfrm>
      </p:grpSpPr>
      <p:sp>
        <p:nvSpPr>
          <p:cNvPr id="2227" name="Shape 2227"/>
          <p:cNvSpPr txBox="1">
            <a:spLocks noGrp="1"/>
          </p:cNvSpPr>
          <p:nvPr>
            <p:ph type="title"/>
          </p:nvPr>
        </p:nvSpPr>
        <p:spPr/>
        <p:txBody>
          <a:bodyPr/>
          <a:lstStyle/>
          <a:p>
            <a:pPr lvl="0"/>
            <a:r>
              <a:rPr lang="en-US" smtClean="0">
                <a:sym typeface="Verdana"/>
              </a:rPr>
              <a:t>Non-blocking processing strategy</a:t>
            </a:r>
            <a:endParaRPr lang="en-US">
              <a:sym typeface="Verdana"/>
            </a:endParaRPr>
          </a:p>
        </p:txBody>
      </p:sp>
      <p:sp>
        <p:nvSpPr>
          <p:cNvPr id="2228" name="Shape 2228"/>
          <p:cNvSpPr txBox="1">
            <a:spLocks noGrp="1"/>
          </p:cNvSpPr>
          <p:nvPr>
            <p:ph type="sldNum" sz="quarter" idx="11"/>
          </p:nvPr>
        </p:nvSpPr>
        <p:spPr/>
        <p:txBody>
          <a:bodyPr/>
          <a:lstStyle/>
          <a:p>
            <a:pPr lvl="0"/>
            <a:fld id="{00000000-1234-1234-1234-123412341234}" type="slidenum">
              <a:rPr lang="en-US" smtClean="0">
                <a:sym typeface="Verdana"/>
              </a:rPr>
              <a:pPr lvl="0"/>
              <a:t>49</a:t>
            </a:fld>
            <a:endParaRPr lang="en-US">
              <a:sym typeface="Verdana"/>
            </a:endParaRPr>
          </a:p>
        </p:txBody>
      </p:sp>
      <p:sp>
        <p:nvSpPr>
          <p:cNvPr id="2229" name="Shape 2229"/>
          <p:cNvSpPr txBox="1">
            <a:spLocks noGrp="1"/>
          </p:cNvSpPr>
          <p:nvPr>
            <p:ph type="body" sz="quarter" idx="12"/>
          </p:nvPr>
        </p:nvSpPr>
        <p:spPr/>
        <p:txBody>
          <a:bodyPr/>
          <a:lstStyle/>
          <a:p>
            <a:pPr lvl="0"/>
            <a:r>
              <a:rPr lang="en-US" smtClean="0">
                <a:sym typeface="Verdana"/>
              </a:rPr>
              <a:t>The HTTP Requestor processor </a:t>
            </a:r>
          </a:p>
          <a:p>
            <a:pPr lvl="1"/>
            <a:r>
              <a:rPr lang="en-US" smtClean="0">
                <a:sym typeface="Verdana"/>
              </a:rPr>
              <a:t>Does not need a thread to wait for a response</a:t>
            </a:r>
          </a:p>
          <a:p>
            <a:pPr lvl="1"/>
            <a:r>
              <a:rPr lang="en-US" smtClean="0">
                <a:sym typeface="Verdana"/>
              </a:rPr>
              <a:t>Receives an event when the response is available</a:t>
            </a:r>
          </a:p>
          <a:p>
            <a:pPr lvl="0"/>
            <a:r>
              <a:rPr lang="en-US" smtClean="0">
                <a:sym typeface="Verdana"/>
              </a:rPr>
              <a:t>The HTTP Listener sends the client response using any thread when the response is ready</a:t>
            </a:r>
            <a:endParaRPr lang="en-US">
              <a:sym typeface="Verdana"/>
            </a:endParaRPr>
          </a:p>
        </p:txBody>
      </p:sp>
      <p:cxnSp>
        <p:nvCxnSpPr>
          <p:cNvPr id="2231" name="Shape 2231"/>
          <p:cNvCxnSpPr/>
          <p:nvPr/>
        </p:nvCxnSpPr>
        <p:spPr>
          <a:xfrm>
            <a:off x="2536094" y="4062903"/>
            <a:ext cx="559200" cy="0"/>
          </a:xfrm>
          <a:prstGeom prst="straightConnector1">
            <a:avLst/>
          </a:prstGeom>
          <a:noFill/>
          <a:ln w="25400" cap="flat" cmpd="sng">
            <a:solidFill>
              <a:schemeClr val="accent3"/>
            </a:solidFill>
            <a:prstDash val="solid"/>
            <a:miter/>
            <a:headEnd type="none" w="med" len="med"/>
            <a:tailEnd type="triangle" w="lg" len="lg"/>
          </a:ln>
        </p:spPr>
      </p:cxnSp>
      <p:grpSp>
        <p:nvGrpSpPr>
          <p:cNvPr id="2232" name="Shape 2232"/>
          <p:cNvGrpSpPr/>
          <p:nvPr/>
        </p:nvGrpSpPr>
        <p:grpSpPr>
          <a:xfrm>
            <a:off x="2529565" y="4077518"/>
            <a:ext cx="7709577" cy="872719"/>
            <a:chOff x="2543380" y="4239350"/>
            <a:chExt cx="3536341" cy="872719"/>
          </a:xfrm>
        </p:grpSpPr>
        <p:cxnSp>
          <p:nvCxnSpPr>
            <p:cNvPr id="2233" name="Shape 2233"/>
            <p:cNvCxnSpPr/>
            <p:nvPr/>
          </p:nvCxnSpPr>
          <p:spPr>
            <a:xfrm flipH="1">
              <a:off x="2543380" y="5095569"/>
              <a:ext cx="3522300" cy="16500"/>
            </a:xfrm>
            <a:prstGeom prst="straightConnector1">
              <a:avLst/>
            </a:prstGeom>
            <a:noFill/>
            <a:ln w="25400" cap="flat" cmpd="sng">
              <a:solidFill>
                <a:schemeClr val="accent3"/>
              </a:solidFill>
              <a:prstDash val="solid"/>
              <a:miter/>
              <a:headEnd type="none" w="med" len="med"/>
              <a:tailEnd type="triangle" w="lg" len="lg"/>
            </a:ln>
          </p:spPr>
        </p:cxnSp>
        <p:cxnSp>
          <p:nvCxnSpPr>
            <p:cNvPr id="2234" name="Shape 2234"/>
            <p:cNvCxnSpPr/>
            <p:nvPr/>
          </p:nvCxnSpPr>
          <p:spPr>
            <a:xfrm>
              <a:off x="5881721" y="4239466"/>
              <a:ext cx="198000" cy="0"/>
            </a:xfrm>
            <a:prstGeom prst="straightConnector1">
              <a:avLst/>
            </a:prstGeom>
            <a:noFill/>
            <a:ln w="25400" cap="flat" cmpd="sng">
              <a:solidFill>
                <a:schemeClr val="accent3"/>
              </a:solidFill>
              <a:prstDash val="solid"/>
              <a:miter/>
              <a:headEnd type="none" w="med" len="med"/>
              <a:tailEnd type="none" w="med" len="med"/>
            </a:ln>
          </p:spPr>
        </p:cxnSp>
        <p:cxnSp>
          <p:nvCxnSpPr>
            <p:cNvPr id="2235" name="Shape 2235"/>
            <p:cNvCxnSpPr/>
            <p:nvPr/>
          </p:nvCxnSpPr>
          <p:spPr>
            <a:xfrm rot="10800000">
              <a:off x="6072505" y="4239350"/>
              <a:ext cx="0" cy="865500"/>
            </a:xfrm>
            <a:prstGeom prst="straightConnector1">
              <a:avLst/>
            </a:prstGeom>
            <a:noFill/>
            <a:ln w="25400" cap="flat" cmpd="sng">
              <a:solidFill>
                <a:schemeClr val="accent3"/>
              </a:solidFill>
              <a:prstDash val="solid"/>
              <a:miter/>
              <a:headEnd type="none" w="med" len="med"/>
              <a:tailEnd type="none" w="med" len="med"/>
            </a:ln>
          </p:spPr>
        </p:cxnSp>
      </p:grpSp>
      <p:sp>
        <p:nvSpPr>
          <p:cNvPr id="2236" name="Shape 2236"/>
          <p:cNvSpPr/>
          <p:nvPr/>
        </p:nvSpPr>
        <p:spPr>
          <a:xfrm>
            <a:off x="1353670" y="4386903"/>
            <a:ext cx="1106100" cy="231900"/>
          </a:xfrm>
          <a:prstGeom prst="rect">
            <a:avLst/>
          </a:prstGeom>
          <a:solidFill>
            <a:schemeClr val="accent3">
              <a:alpha val="24710"/>
            </a:schemeClr>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endParaRPr>
          </a:p>
        </p:txBody>
      </p:sp>
      <p:sp>
        <p:nvSpPr>
          <p:cNvPr id="2237" name="Shape 2237"/>
          <p:cNvSpPr/>
          <p:nvPr/>
        </p:nvSpPr>
        <p:spPr>
          <a:xfrm>
            <a:off x="1280392" y="3738903"/>
            <a:ext cx="1260000" cy="648000"/>
          </a:xfrm>
          <a:prstGeom prst="rect">
            <a:avLst/>
          </a:prstGeom>
          <a:solidFill>
            <a:schemeClr val="accent2"/>
          </a:solidFill>
          <a:ln w="28575" cap="flat" cmpd="sng">
            <a:solidFill>
              <a:schemeClr val="lt2"/>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FFFFFF"/>
              </a:buClr>
              <a:buSzPct val="25000"/>
              <a:buFont typeface="Verdana"/>
              <a:buNone/>
            </a:pPr>
            <a:r>
              <a:rPr lang="en-US" sz="1600" b="0" i="0" u="none" strike="noStrike" cap="none">
                <a:solidFill>
                  <a:srgbClr val="FFFFFF"/>
                </a:solidFill>
                <a:latin typeface="Verdana"/>
                <a:ea typeface="Verdana"/>
                <a:cs typeface="Verdana"/>
                <a:sym typeface="Verdana"/>
              </a:rPr>
              <a:t>HTTP</a:t>
            </a:r>
          </a:p>
          <a:p>
            <a:pPr marL="0" marR="0" lvl="0" indent="0" algn="ctr" rtl="0">
              <a:lnSpc>
                <a:spcPct val="100000"/>
              </a:lnSpc>
              <a:spcBef>
                <a:spcPts val="0"/>
              </a:spcBef>
              <a:spcAft>
                <a:spcPts val="0"/>
              </a:spcAft>
              <a:buClr>
                <a:srgbClr val="FFFFFF"/>
              </a:buClr>
              <a:buSzPct val="25000"/>
              <a:buFont typeface="Verdana"/>
              <a:buNone/>
            </a:pPr>
            <a:r>
              <a:rPr lang="en-US" sz="1600" b="0" i="0" u="none" strike="noStrike" cap="none">
                <a:solidFill>
                  <a:srgbClr val="FFFFFF"/>
                </a:solidFill>
                <a:latin typeface="Verdana"/>
                <a:ea typeface="Verdana"/>
                <a:cs typeface="Verdana"/>
                <a:sym typeface="Verdana"/>
              </a:rPr>
              <a:t>Listener</a:t>
            </a:r>
          </a:p>
        </p:txBody>
      </p:sp>
      <p:sp>
        <p:nvSpPr>
          <p:cNvPr id="2238" name="Shape 2238"/>
          <p:cNvSpPr/>
          <p:nvPr/>
        </p:nvSpPr>
        <p:spPr>
          <a:xfrm>
            <a:off x="833637" y="3529816"/>
            <a:ext cx="9817800" cy="1953299"/>
          </a:xfrm>
          <a:prstGeom prst="rect">
            <a:avLst/>
          </a:prstGeom>
          <a:noFill/>
          <a:ln w="19050" cap="flat" cmpd="sng">
            <a:solidFill>
              <a:schemeClr val="lt2"/>
            </a:solidFill>
            <a:prstDash val="solid"/>
            <a:round/>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600" b="0" i="0" u="none" strike="noStrike" cap="none">
              <a:solidFill>
                <a:srgbClr val="FFFFFF"/>
              </a:solidFill>
              <a:latin typeface="Verdana"/>
              <a:ea typeface="Verdana"/>
              <a:cs typeface="Verdana"/>
              <a:sym typeface="Verdana"/>
            </a:endParaRPr>
          </a:p>
        </p:txBody>
      </p:sp>
      <p:grpSp>
        <p:nvGrpSpPr>
          <p:cNvPr id="4" name="Group 3"/>
          <p:cNvGrpSpPr/>
          <p:nvPr/>
        </p:nvGrpSpPr>
        <p:grpSpPr>
          <a:xfrm>
            <a:off x="2402870" y="3654070"/>
            <a:ext cx="266400" cy="176700"/>
            <a:chOff x="2402870" y="3654070"/>
            <a:chExt cx="266400" cy="176700"/>
          </a:xfrm>
        </p:grpSpPr>
        <p:sp>
          <p:nvSpPr>
            <p:cNvPr id="2240" name="Shape 2240"/>
            <p:cNvSpPr/>
            <p:nvPr/>
          </p:nvSpPr>
          <p:spPr>
            <a:xfrm>
              <a:off x="2402870" y="3654070"/>
              <a:ext cx="266400" cy="176700"/>
            </a:xfrm>
            <a:prstGeom prst="rect">
              <a:avLst/>
            </a:prstGeom>
            <a:solidFill>
              <a:schemeClr val="accent4"/>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600" b="0" i="0" u="none" strike="noStrike" cap="none">
                <a:solidFill>
                  <a:srgbClr val="FFFFFF"/>
                </a:solidFill>
                <a:latin typeface="Verdana"/>
                <a:ea typeface="Verdana"/>
                <a:cs typeface="Verdana"/>
                <a:sym typeface="Verdana"/>
              </a:endParaRPr>
            </a:p>
          </p:txBody>
        </p:sp>
        <p:cxnSp>
          <p:nvCxnSpPr>
            <p:cNvPr id="2241" name="Shape 2241"/>
            <p:cNvCxnSpPr/>
            <p:nvPr/>
          </p:nvCxnSpPr>
          <p:spPr>
            <a:xfrm>
              <a:off x="2529745" y="3704381"/>
              <a:ext cx="106500" cy="0"/>
            </a:xfrm>
            <a:prstGeom prst="straightConnector1">
              <a:avLst/>
            </a:prstGeom>
            <a:noFill/>
            <a:ln w="19050" cap="flat" cmpd="sng">
              <a:solidFill>
                <a:schemeClr val="lt1"/>
              </a:solidFill>
              <a:prstDash val="solid"/>
              <a:miter/>
              <a:headEnd type="none" w="med" len="med"/>
              <a:tailEnd type="triangle" w="med" len="med"/>
            </a:ln>
          </p:spPr>
        </p:cxnSp>
        <p:cxnSp>
          <p:nvCxnSpPr>
            <p:cNvPr id="2242" name="Shape 2242"/>
            <p:cNvCxnSpPr/>
            <p:nvPr/>
          </p:nvCxnSpPr>
          <p:spPr>
            <a:xfrm rot="10800000">
              <a:off x="2459927" y="3767881"/>
              <a:ext cx="106500" cy="0"/>
            </a:xfrm>
            <a:prstGeom prst="straightConnector1">
              <a:avLst/>
            </a:prstGeom>
            <a:noFill/>
            <a:ln w="19050" cap="flat" cmpd="sng">
              <a:solidFill>
                <a:schemeClr val="lt1"/>
              </a:solidFill>
              <a:prstDash val="solid"/>
              <a:miter/>
              <a:headEnd type="none" w="lg" len="med"/>
              <a:tailEnd type="triangle" w="med" len="med"/>
            </a:ln>
          </p:spPr>
        </p:cxnSp>
      </p:grpSp>
      <p:sp>
        <p:nvSpPr>
          <p:cNvPr id="2243" name="Shape 2243"/>
          <p:cNvSpPr/>
          <p:nvPr/>
        </p:nvSpPr>
        <p:spPr>
          <a:xfrm>
            <a:off x="4910201" y="3738903"/>
            <a:ext cx="1260000" cy="648000"/>
          </a:xfrm>
          <a:prstGeom prst="rect">
            <a:avLst/>
          </a:prstGeom>
          <a:solidFill>
            <a:schemeClr val="accent2"/>
          </a:solidFill>
          <a:ln w="28575" cap="flat" cmpd="sng">
            <a:solidFill>
              <a:schemeClr val="lt2"/>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FFFFFF"/>
              </a:buClr>
              <a:buSzPct val="25000"/>
              <a:buFont typeface="Verdana"/>
              <a:buNone/>
            </a:pPr>
            <a:r>
              <a:rPr lang="en-US" sz="1600" b="0" i="0" u="none" strike="noStrike" cap="none">
                <a:solidFill>
                  <a:srgbClr val="FFFFFF"/>
                </a:solidFill>
                <a:latin typeface="Verdana"/>
                <a:ea typeface="Verdana"/>
                <a:cs typeface="Verdana"/>
                <a:sym typeface="Verdana"/>
              </a:rPr>
              <a:t>HTTP</a:t>
            </a:r>
          </a:p>
          <a:p>
            <a:pPr marL="0" marR="0" lvl="0" indent="0" algn="ctr" rtl="0">
              <a:lnSpc>
                <a:spcPct val="100000"/>
              </a:lnSpc>
              <a:spcBef>
                <a:spcPts val="0"/>
              </a:spcBef>
              <a:spcAft>
                <a:spcPts val="0"/>
              </a:spcAft>
              <a:buClr>
                <a:srgbClr val="FFFFFF"/>
              </a:buClr>
              <a:buSzPct val="25000"/>
              <a:buFont typeface="Verdana"/>
              <a:buNone/>
            </a:pPr>
            <a:r>
              <a:rPr lang="en-US" sz="1600" b="0" i="0" u="none" strike="noStrike" cap="none">
                <a:solidFill>
                  <a:srgbClr val="FFFFFF"/>
                </a:solidFill>
                <a:latin typeface="Verdana"/>
                <a:ea typeface="Verdana"/>
                <a:cs typeface="Verdana"/>
                <a:sym typeface="Verdana"/>
              </a:rPr>
              <a:t>Requestor</a:t>
            </a:r>
          </a:p>
        </p:txBody>
      </p:sp>
      <p:sp>
        <p:nvSpPr>
          <p:cNvPr id="2244" name="Shape 2244"/>
          <p:cNvSpPr/>
          <p:nvPr/>
        </p:nvSpPr>
        <p:spPr>
          <a:xfrm>
            <a:off x="1276095" y="4618917"/>
            <a:ext cx="1260000" cy="648000"/>
          </a:xfrm>
          <a:prstGeom prst="rect">
            <a:avLst/>
          </a:prstGeom>
          <a:solidFill>
            <a:schemeClr val="accent2"/>
          </a:solidFill>
          <a:ln w="28575" cap="flat" cmpd="sng">
            <a:solidFill>
              <a:schemeClr val="lt2"/>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600" b="0" i="0" u="none" strike="noStrike" cap="none">
              <a:solidFill>
                <a:srgbClr val="FFFFFF"/>
              </a:solidFill>
              <a:latin typeface="Verdana"/>
              <a:ea typeface="Verdana"/>
              <a:cs typeface="Verdana"/>
              <a:sym typeface="Verdana"/>
            </a:endParaRPr>
          </a:p>
        </p:txBody>
      </p:sp>
      <p:sp>
        <p:nvSpPr>
          <p:cNvPr id="2245" name="Shape 2245"/>
          <p:cNvSpPr/>
          <p:nvPr/>
        </p:nvSpPr>
        <p:spPr>
          <a:xfrm>
            <a:off x="3095297" y="3738903"/>
            <a:ext cx="1260000" cy="648000"/>
          </a:xfrm>
          <a:prstGeom prst="rect">
            <a:avLst/>
          </a:prstGeom>
          <a:solidFill>
            <a:schemeClr val="accent2"/>
          </a:solidFill>
          <a:ln w="28575" cap="flat" cmpd="sng">
            <a:solidFill>
              <a:schemeClr val="lt2"/>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FFFFFF"/>
              </a:buClr>
              <a:buSzPct val="25000"/>
              <a:buFont typeface="Verdana"/>
              <a:buNone/>
            </a:pPr>
            <a:r>
              <a:rPr lang="en-US" sz="1600" b="0" i="0" u="none" strike="noStrike" cap="none">
                <a:solidFill>
                  <a:srgbClr val="FFFFFF"/>
                </a:solidFill>
                <a:latin typeface="Verdana"/>
                <a:ea typeface="Verdana"/>
                <a:cs typeface="Verdana"/>
                <a:sym typeface="Verdana"/>
              </a:rPr>
              <a:t>Message</a:t>
            </a:r>
          </a:p>
          <a:p>
            <a:pPr marL="0" marR="0" lvl="0" indent="0" algn="ctr" rtl="0">
              <a:lnSpc>
                <a:spcPct val="100000"/>
              </a:lnSpc>
              <a:spcBef>
                <a:spcPts val="0"/>
              </a:spcBef>
              <a:spcAft>
                <a:spcPts val="0"/>
              </a:spcAft>
              <a:buClr>
                <a:srgbClr val="FFFFFF"/>
              </a:buClr>
              <a:buSzPct val="25000"/>
              <a:buFont typeface="Verdana"/>
              <a:buNone/>
            </a:pPr>
            <a:r>
              <a:rPr lang="en-US" sz="1600" b="0" i="0" u="none" strike="noStrike" cap="none">
                <a:solidFill>
                  <a:srgbClr val="FFFFFF"/>
                </a:solidFill>
                <a:latin typeface="Verdana"/>
                <a:ea typeface="Verdana"/>
                <a:cs typeface="Verdana"/>
                <a:sym typeface="Verdana"/>
              </a:rPr>
              <a:t>processor</a:t>
            </a:r>
          </a:p>
        </p:txBody>
      </p:sp>
      <p:sp>
        <p:nvSpPr>
          <p:cNvPr id="2246" name="Shape 2246"/>
          <p:cNvSpPr txBox="1"/>
          <p:nvPr/>
        </p:nvSpPr>
        <p:spPr>
          <a:xfrm>
            <a:off x="1280391" y="5527744"/>
            <a:ext cx="2970300" cy="215400"/>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chemeClr val="lt2"/>
              </a:buClr>
              <a:buSzPct val="25000"/>
              <a:buFont typeface="Verdana"/>
              <a:buNone/>
            </a:pPr>
            <a:r>
              <a:rPr lang="en-US" sz="1400" b="0" i="0" u="none" strike="noStrike" cap="none">
                <a:solidFill>
                  <a:schemeClr val="lt1"/>
                </a:solidFill>
                <a:latin typeface="Verdana"/>
                <a:ea typeface="Verdana"/>
                <a:cs typeface="Verdana"/>
                <a:sym typeface="Verdana"/>
              </a:rPr>
              <a:t>HTTP listener thread</a:t>
            </a:r>
          </a:p>
        </p:txBody>
      </p:sp>
      <p:cxnSp>
        <p:nvCxnSpPr>
          <p:cNvPr id="2247" name="Shape 2247"/>
          <p:cNvCxnSpPr/>
          <p:nvPr/>
        </p:nvCxnSpPr>
        <p:spPr>
          <a:xfrm>
            <a:off x="1248862" y="5789760"/>
            <a:ext cx="3971400" cy="2100"/>
          </a:xfrm>
          <a:prstGeom prst="straightConnector1">
            <a:avLst/>
          </a:prstGeom>
          <a:noFill/>
          <a:ln w="38100" cap="flat" cmpd="sng">
            <a:solidFill>
              <a:srgbClr val="FFC000"/>
            </a:solidFill>
            <a:prstDash val="solid"/>
            <a:miter/>
            <a:headEnd type="none" w="med" len="med"/>
            <a:tailEnd type="triangle" w="lg" len="lg"/>
          </a:ln>
        </p:spPr>
      </p:cxnSp>
      <p:sp>
        <p:nvSpPr>
          <p:cNvPr id="2248" name="Shape 2248"/>
          <p:cNvSpPr/>
          <p:nvPr/>
        </p:nvSpPr>
        <p:spPr>
          <a:xfrm>
            <a:off x="6725104" y="3746231"/>
            <a:ext cx="1260000" cy="648000"/>
          </a:xfrm>
          <a:prstGeom prst="rect">
            <a:avLst/>
          </a:prstGeom>
          <a:solidFill>
            <a:schemeClr val="accent2"/>
          </a:solidFill>
          <a:ln w="28575" cap="flat" cmpd="sng">
            <a:solidFill>
              <a:schemeClr val="lt2"/>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FFFFFF"/>
              </a:buClr>
              <a:buSzPct val="25000"/>
              <a:buFont typeface="Verdana"/>
              <a:buNone/>
            </a:pPr>
            <a:r>
              <a:rPr lang="en-US" sz="1600" b="0" i="0" u="none" strike="noStrike" cap="none">
                <a:solidFill>
                  <a:srgbClr val="FFFFFF"/>
                </a:solidFill>
                <a:latin typeface="Verdana"/>
                <a:ea typeface="Verdana"/>
                <a:cs typeface="Verdana"/>
                <a:sym typeface="Verdana"/>
              </a:rPr>
              <a:t>Message</a:t>
            </a:r>
          </a:p>
          <a:p>
            <a:pPr marL="0" marR="0" lvl="0" indent="0" algn="ctr" rtl="0">
              <a:lnSpc>
                <a:spcPct val="100000"/>
              </a:lnSpc>
              <a:spcBef>
                <a:spcPts val="0"/>
              </a:spcBef>
              <a:spcAft>
                <a:spcPts val="0"/>
              </a:spcAft>
              <a:buClr>
                <a:srgbClr val="FFFFFF"/>
              </a:buClr>
              <a:buSzPct val="25000"/>
              <a:buFont typeface="Verdana"/>
              <a:buNone/>
            </a:pPr>
            <a:r>
              <a:rPr lang="en-US" sz="1600" b="0" i="0" u="none" strike="noStrike" cap="none">
                <a:solidFill>
                  <a:srgbClr val="FFFFFF"/>
                </a:solidFill>
                <a:latin typeface="Verdana"/>
                <a:ea typeface="Verdana"/>
                <a:cs typeface="Verdana"/>
                <a:sym typeface="Verdana"/>
              </a:rPr>
              <a:t>processor</a:t>
            </a:r>
          </a:p>
        </p:txBody>
      </p:sp>
      <p:cxnSp>
        <p:nvCxnSpPr>
          <p:cNvPr id="2249" name="Shape 2249"/>
          <p:cNvCxnSpPr>
            <a:stCxn id="2245" idx="3"/>
            <a:endCxn id="2243" idx="1"/>
          </p:cNvCxnSpPr>
          <p:nvPr/>
        </p:nvCxnSpPr>
        <p:spPr>
          <a:xfrm>
            <a:off x="4355297" y="4062903"/>
            <a:ext cx="555000" cy="0"/>
          </a:xfrm>
          <a:prstGeom prst="straightConnector1">
            <a:avLst/>
          </a:prstGeom>
          <a:noFill/>
          <a:ln w="25400" cap="flat" cmpd="sng">
            <a:solidFill>
              <a:schemeClr val="accent3"/>
            </a:solidFill>
            <a:prstDash val="solid"/>
            <a:miter/>
            <a:headEnd type="none" w="med" len="med"/>
            <a:tailEnd type="triangle" w="lg" len="lg"/>
          </a:ln>
        </p:spPr>
      </p:cxnSp>
      <p:cxnSp>
        <p:nvCxnSpPr>
          <p:cNvPr id="2250" name="Shape 2250"/>
          <p:cNvCxnSpPr>
            <a:stCxn id="2243" idx="3"/>
            <a:endCxn id="2248" idx="1"/>
          </p:cNvCxnSpPr>
          <p:nvPr/>
        </p:nvCxnSpPr>
        <p:spPr>
          <a:xfrm>
            <a:off x="6170201" y="4062903"/>
            <a:ext cx="554999" cy="7200"/>
          </a:xfrm>
          <a:prstGeom prst="straightConnector1">
            <a:avLst/>
          </a:prstGeom>
          <a:noFill/>
          <a:ln w="25400" cap="flat" cmpd="sng">
            <a:solidFill>
              <a:schemeClr val="accent3"/>
            </a:solidFill>
            <a:prstDash val="solid"/>
            <a:miter/>
            <a:headEnd type="none" w="med" len="med"/>
            <a:tailEnd type="triangle" w="lg" len="lg"/>
          </a:ln>
        </p:spPr>
      </p:cxnSp>
      <p:cxnSp>
        <p:nvCxnSpPr>
          <p:cNvPr id="2251" name="Shape 2251"/>
          <p:cNvCxnSpPr/>
          <p:nvPr/>
        </p:nvCxnSpPr>
        <p:spPr>
          <a:xfrm>
            <a:off x="5786253" y="5787531"/>
            <a:ext cx="3316500" cy="2100"/>
          </a:xfrm>
          <a:prstGeom prst="straightConnector1">
            <a:avLst/>
          </a:prstGeom>
          <a:noFill/>
          <a:ln w="38100" cap="flat" cmpd="sng">
            <a:solidFill>
              <a:srgbClr val="FFC000"/>
            </a:solidFill>
            <a:prstDash val="solid"/>
            <a:miter/>
            <a:headEnd type="none" w="med" len="med"/>
            <a:tailEnd type="triangle" w="lg" len="lg"/>
          </a:ln>
        </p:spPr>
      </p:cxnSp>
      <p:sp>
        <p:nvSpPr>
          <p:cNvPr id="2252" name="Shape 2252"/>
          <p:cNvSpPr txBox="1"/>
          <p:nvPr/>
        </p:nvSpPr>
        <p:spPr>
          <a:xfrm>
            <a:off x="5786253" y="5527642"/>
            <a:ext cx="2970300" cy="215400"/>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chemeClr val="lt2"/>
              </a:buClr>
              <a:buSzPct val="25000"/>
              <a:buFont typeface="Verdana"/>
              <a:buNone/>
            </a:pPr>
            <a:r>
              <a:rPr lang="en-US" sz="1400" b="0" i="0" u="none" strike="noStrike" cap="none">
                <a:solidFill>
                  <a:schemeClr val="lt1"/>
                </a:solidFill>
                <a:latin typeface="Verdana"/>
                <a:ea typeface="Verdana"/>
                <a:cs typeface="Verdana"/>
                <a:sym typeface="Verdana"/>
              </a:rPr>
              <a:t>Flow thread #1</a:t>
            </a:r>
          </a:p>
        </p:txBody>
      </p:sp>
      <p:sp>
        <p:nvSpPr>
          <p:cNvPr id="2253" name="Shape 2253"/>
          <p:cNvSpPr/>
          <p:nvPr/>
        </p:nvSpPr>
        <p:spPr>
          <a:xfrm>
            <a:off x="8540009" y="3746231"/>
            <a:ext cx="1260000" cy="648000"/>
          </a:xfrm>
          <a:prstGeom prst="rect">
            <a:avLst/>
          </a:prstGeom>
          <a:solidFill>
            <a:schemeClr val="accent2"/>
          </a:solidFill>
          <a:ln w="28575" cap="flat" cmpd="sng">
            <a:solidFill>
              <a:schemeClr val="lt2"/>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FFFFFF"/>
              </a:buClr>
              <a:buSzPct val="25000"/>
              <a:buFont typeface="Verdana"/>
              <a:buNone/>
            </a:pPr>
            <a:r>
              <a:rPr lang="en-US" sz="1600" b="0" i="0" u="none" strike="noStrike" cap="none">
                <a:solidFill>
                  <a:srgbClr val="FFFFFF"/>
                </a:solidFill>
                <a:latin typeface="Verdana"/>
                <a:ea typeface="Verdana"/>
                <a:cs typeface="Verdana"/>
                <a:sym typeface="Verdana"/>
              </a:rPr>
              <a:t>HTTP</a:t>
            </a:r>
          </a:p>
          <a:p>
            <a:pPr marL="0" marR="0" lvl="0" indent="0" algn="ctr" rtl="0">
              <a:lnSpc>
                <a:spcPct val="100000"/>
              </a:lnSpc>
              <a:spcBef>
                <a:spcPts val="0"/>
              </a:spcBef>
              <a:spcAft>
                <a:spcPts val="0"/>
              </a:spcAft>
              <a:buClr>
                <a:srgbClr val="FFFFFF"/>
              </a:buClr>
              <a:buSzPct val="25000"/>
              <a:buFont typeface="Verdana"/>
              <a:buNone/>
            </a:pPr>
            <a:r>
              <a:rPr lang="en-US" sz="1600" b="0" i="0" u="none" strike="noStrike" cap="none">
                <a:solidFill>
                  <a:srgbClr val="FFFFFF"/>
                </a:solidFill>
                <a:latin typeface="Verdana"/>
                <a:ea typeface="Verdana"/>
                <a:cs typeface="Verdana"/>
                <a:sym typeface="Verdana"/>
              </a:rPr>
              <a:t>Requestor</a:t>
            </a:r>
          </a:p>
        </p:txBody>
      </p:sp>
      <p:cxnSp>
        <p:nvCxnSpPr>
          <p:cNvPr id="2254" name="Shape 2254"/>
          <p:cNvCxnSpPr>
            <a:stCxn id="2248" idx="3"/>
            <a:endCxn id="2253" idx="1"/>
          </p:cNvCxnSpPr>
          <p:nvPr/>
        </p:nvCxnSpPr>
        <p:spPr>
          <a:xfrm>
            <a:off x="7985104" y="4070231"/>
            <a:ext cx="555000" cy="0"/>
          </a:xfrm>
          <a:prstGeom prst="straightConnector1">
            <a:avLst/>
          </a:prstGeom>
          <a:noFill/>
          <a:ln w="25400" cap="flat" cmpd="sng">
            <a:solidFill>
              <a:schemeClr val="accent3"/>
            </a:solidFill>
            <a:prstDash val="solid"/>
            <a:miter/>
            <a:headEnd type="none" w="med" len="med"/>
            <a:tailEnd type="triangle" w="lg" len="lg"/>
          </a:ln>
        </p:spPr>
      </p:cxnSp>
      <p:cxnSp>
        <p:nvCxnSpPr>
          <p:cNvPr id="2255" name="Shape 2255"/>
          <p:cNvCxnSpPr/>
          <p:nvPr/>
        </p:nvCxnSpPr>
        <p:spPr>
          <a:xfrm rot="10800000">
            <a:off x="1248875" y="6098656"/>
            <a:ext cx="8523900" cy="0"/>
          </a:xfrm>
          <a:prstGeom prst="straightConnector1">
            <a:avLst/>
          </a:prstGeom>
          <a:noFill/>
          <a:ln w="38100" cap="flat" cmpd="sng">
            <a:solidFill>
              <a:srgbClr val="FFC000"/>
            </a:solidFill>
            <a:prstDash val="solid"/>
            <a:miter/>
            <a:headEnd type="none" w="med" len="med"/>
            <a:tailEnd type="triangle" w="lg" len="lg"/>
          </a:ln>
        </p:spPr>
      </p:cxnSp>
      <p:sp>
        <p:nvSpPr>
          <p:cNvPr id="2256" name="Shape 2256"/>
          <p:cNvSpPr txBox="1"/>
          <p:nvPr/>
        </p:nvSpPr>
        <p:spPr>
          <a:xfrm>
            <a:off x="1276095" y="5857001"/>
            <a:ext cx="8496600" cy="215400"/>
          </a:xfrm>
          <a:prstGeom prst="rect">
            <a:avLst/>
          </a:prstGeom>
          <a:noFill/>
          <a:ln>
            <a:noFill/>
          </a:ln>
        </p:spPr>
        <p:txBody>
          <a:bodyPr lIns="0" tIns="0" rIns="0" bIns="0" anchor="t" anchorCtr="0">
            <a:noAutofit/>
          </a:bodyPr>
          <a:lstStyle/>
          <a:p>
            <a:pPr marL="0" marR="0" lvl="0" indent="0" algn="ctr" rtl="0">
              <a:lnSpc>
                <a:spcPct val="100000"/>
              </a:lnSpc>
              <a:spcBef>
                <a:spcPts val="0"/>
              </a:spcBef>
              <a:spcAft>
                <a:spcPts val="0"/>
              </a:spcAft>
              <a:buClr>
                <a:schemeClr val="lt2"/>
              </a:buClr>
              <a:buSzPct val="25000"/>
              <a:buFont typeface="Verdana"/>
              <a:buNone/>
            </a:pPr>
            <a:r>
              <a:rPr lang="en-US" sz="1400" b="0" i="0" u="none" strike="noStrike" cap="none">
                <a:solidFill>
                  <a:schemeClr val="lt1"/>
                </a:solidFill>
                <a:latin typeface="Verdana"/>
                <a:ea typeface="Verdana"/>
                <a:cs typeface="Verdana"/>
                <a:sym typeface="Verdana"/>
              </a:rPr>
              <a:t>Flow thread #2</a:t>
            </a:r>
          </a:p>
        </p:txBody>
      </p:sp>
    </p:spTree>
    <p:extLst>
      <p:ext uri="{BB962C8B-B14F-4D97-AF65-F5344CB8AC3E}">
        <p14:creationId xmlns:p14="http://schemas.microsoft.com/office/powerpoint/2010/main" val="1009570100"/>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 y="0"/>
            <a:ext cx="12188824"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p>
        </p:txBody>
      </p:sp>
      <p:sp>
        <p:nvSpPr>
          <p:cNvPr id="2" name="Title 1"/>
          <p:cNvSpPr>
            <a:spLocks noGrp="1"/>
          </p:cNvSpPr>
          <p:nvPr>
            <p:ph type="title"/>
          </p:nvPr>
        </p:nvSpPr>
        <p:spPr>
          <a:xfrm>
            <a:off x="179294" y="2088333"/>
            <a:ext cx="11564471" cy="3021549"/>
          </a:xfrm>
        </p:spPr>
        <p:txBody>
          <a:bodyPr/>
          <a:lstStyle/>
          <a:p>
            <a:pPr algn="ctr">
              <a:lnSpc>
                <a:spcPct val="100000"/>
              </a:lnSpc>
            </a:pPr>
            <a:r>
              <a:rPr lang="en-US" sz="4400" i="1" dirty="0" smtClean="0">
                <a:solidFill>
                  <a:schemeClr val="bg2"/>
                </a:solidFill>
              </a:rPr>
              <a:t>“Always code as if the guy who ends up maintaining your code is a violent psychopath who knows where you live”</a:t>
            </a:r>
            <a:r>
              <a:rPr lang="en-US" sz="4400" i="1" dirty="0" smtClean="0"/>
              <a:t/>
            </a:r>
            <a:br>
              <a:rPr lang="en-US" sz="4400" i="1" dirty="0" smtClean="0"/>
            </a:br>
            <a:r>
              <a:rPr lang="en-US" sz="4400" i="1" dirty="0" smtClean="0"/>
              <a:t/>
            </a:r>
            <a:br>
              <a:rPr lang="en-US" sz="4400" i="1" dirty="0" smtClean="0"/>
            </a:br>
            <a:r>
              <a:rPr lang="en-US" sz="4400" i="1" dirty="0" smtClean="0"/>
              <a:t>-Martin Golding</a:t>
            </a:r>
            <a:endParaRPr lang="en-US" sz="4400" i="1" dirty="0"/>
          </a:p>
        </p:txBody>
      </p:sp>
    </p:spTree>
    <p:extLst>
      <p:ext uri="{BB962C8B-B14F-4D97-AF65-F5344CB8AC3E}">
        <p14:creationId xmlns:p14="http://schemas.microsoft.com/office/powerpoint/2010/main" val="1190585254"/>
      </p:ext>
    </p:extLst>
  </p:cSld>
  <p:clrMapOvr>
    <a:masterClrMapping/>
  </p:clrMapOvr>
  <mc:AlternateContent xmlns:mc="http://schemas.openxmlformats.org/markup-compatibility/2006" xmlns:p14="http://schemas.microsoft.com/office/powerpoint/2010/main">
    <mc:Choice Requires="p14">
      <p:transition p14:dur="10" advClick="0">
        <p:fade/>
      </p:transition>
    </mc:Choice>
    <mc:Fallback xmlns="">
      <p:transition advClick="0">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2260"/>
        <p:cNvGrpSpPr/>
        <p:nvPr/>
      </p:nvGrpSpPr>
      <p:grpSpPr>
        <a:xfrm>
          <a:off x="0" y="0"/>
          <a:ext cx="0" cy="0"/>
          <a:chOff x="0" y="0"/>
          <a:chExt cx="0" cy="0"/>
        </a:xfrm>
      </p:grpSpPr>
      <p:sp>
        <p:nvSpPr>
          <p:cNvPr id="2261" name="Shape 2261"/>
          <p:cNvSpPr txBox="1">
            <a:spLocks noGrp="1"/>
          </p:cNvSpPr>
          <p:nvPr>
            <p:ph type="title"/>
          </p:nvPr>
        </p:nvSpPr>
        <p:spPr/>
        <p:txBody>
          <a:bodyPr/>
          <a:lstStyle/>
          <a:p>
            <a:pPr lvl="0"/>
            <a:r>
              <a:rPr lang="en-US" smtClean="0">
                <a:sym typeface="Verdana"/>
              </a:rPr>
              <a:t>Non-blocking processing strategy</a:t>
            </a:r>
            <a:endParaRPr lang="en-US">
              <a:sym typeface="Verdana"/>
            </a:endParaRPr>
          </a:p>
        </p:txBody>
      </p:sp>
      <p:sp>
        <p:nvSpPr>
          <p:cNvPr id="2262" name="Shape 2262"/>
          <p:cNvSpPr txBox="1">
            <a:spLocks noGrp="1"/>
          </p:cNvSpPr>
          <p:nvPr>
            <p:ph type="sldNum" sz="quarter" idx="11"/>
          </p:nvPr>
        </p:nvSpPr>
        <p:spPr/>
        <p:txBody>
          <a:bodyPr/>
          <a:lstStyle/>
          <a:p>
            <a:pPr lvl="0"/>
            <a:fld id="{00000000-1234-1234-1234-123412341234}" type="slidenum">
              <a:rPr lang="en-US" smtClean="0">
                <a:sym typeface="Verdana"/>
              </a:rPr>
              <a:pPr lvl="0"/>
              <a:t>50</a:t>
            </a:fld>
            <a:endParaRPr lang="en-US">
              <a:sym typeface="Verdana"/>
            </a:endParaRPr>
          </a:p>
        </p:txBody>
      </p:sp>
      <p:sp>
        <p:nvSpPr>
          <p:cNvPr id="2263" name="Shape 2263"/>
          <p:cNvSpPr txBox="1">
            <a:spLocks noGrp="1"/>
          </p:cNvSpPr>
          <p:nvPr>
            <p:ph type="body" sz="quarter" idx="12"/>
          </p:nvPr>
        </p:nvSpPr>
        <p:spPr/>
        <p:txBody>
          <a:bodyPr/>
          <a:lstStyle/>
          <a:p>
            <a:pPr lvl="0"/>
            <a:r>
              <a:rPr lang="en-US" smtClean="0">
                <a:sym typeface="Verdana"/>
              </a:rPr>
              <a:t>Thread usage explained</a:t>
            </a:r>
          </a:p>
          <a:p>
            <a:pPr lvl="1"/>
            <a:r>
              <a:rPr lang="en-US" smtClean="0">
                <a:sym typeface="Verdana"/>
              </a:rPr>
              <a:t>The request is handled by a listener thread as with the synchronous processing strategy</a:t>
            </a:r>
          </a:p>
          <a:p>
            <a:pPr lvl="1"/>
            <a:r>
              <a:rPr lang="en-US" smtClean="0">
                <a:sym typeface="Verdana"/>
              </a:rPr>
              <a:t>Given the HTTP Request processor supports non-blocking, it frees up the listener thread once the request is sent</a:t>
            </a:r>
          </a:p>
          <a:p>
            <a:pPr lvl="1"/>
            <a:r>
              <a:rPr lang="en-US" smtClean="0">
                <a:sym typeface="Verdana"/>
              </a:rPr>
              <a:t>No threads are in use between sending the HTTP request and receiving the HTTP response</a:t>
            </a:r>
          </a:p>
          <a:p>
            <a:pPr lvl="1"/>
            <a:r>
              <a:rPr lang="en-US" smtClean="0">
                <a:sym typeface="Verdana"/>
              </a:rPr>
              <a:t>Once a response is available, the HTTP Request process obtains a new thread to continue processing from the flow thread pool</a:t>
            </a:r>
          </a:p>
          <a:p>
            <a:pPr lvl="1"/>
            <a:r>
              <a:rPr lang="en-US" smtClean="0">
                <a:sym typeface="Verdana"/>
              </a:rPr>
              <a:t>Processing continues using flow thread and the same happens whenever a non-blocking processor is encountered</a:t>
            </a:r>
          </a:p>
          <a:p>
            <a:pPr lvl="1"/>
            <a:r>
              <a:rPr lang="en-US" smtClean="0">
                <a:sym typeface="Verdana"/>
              </a:rPr>
              <a:t>HTTP Listener response is sent back using whichever thread is currently processing the flow, in this case a flow thread</a:t>
            </a:r>
            <a:endParaRPr lang="en-US" dirty="0">
              <a:sym typeface="Verdana"/>
            </a:endParaRPr>
          </a:p>
        </p:txBody>
      </p:sp>
    </p:spTree>
    <p:extLst>
      <p:ext uri="{BB962C8B-B14F-4D97-AF65-F5344CB8AC3E}">
        <p14:creationId xmlns:p14="http://schemas.microsoft.com/office/powerpoint/2010/main" val="1996032701"/>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2267"/>
        <p:cNvGrpSpPr/>
        <p:nvPr/>
      </p:nvGrpSpPr>
      <p:grpSpPr>
        <a:xfrm>
          <a:off x="0" y="0"/>
          <a:ext cx="0" cy="0"/>
          <a:chOff x="0" y="0"/>
          <a:chExt cx="0" cy="0"/>
        </a:xfrm>
      </p:grpSpPr>
      <p:sp>
        <p:nvSpPr>
          <p:cNvPr id="2268" name="Shape 2268"/>
          <p:cNvSpPr txBox="1">
            <a:spLocks noGrp="1"/>
          </p:cNvSpPr>
          <p:nvPr>
            <p:ph type="title"/>
          </p:nvPr>
        </p:nvSpPr>
        <p:spPr/>
        <p:txBody>
          <a:bodyPr/>
          <a:lstStyle/>
          <a:p>
            <a:pPr lvl="0"/>
            <a:r>
              <a:rPr lang="en-US" smtClean="0">
                <a:sym typeface="Verdana"/>
              </a:rPr>
              <a:t>Non-blocking processing strategy advantages</a:t>
            </a:r>
            <a:endParaRPr lang="en-US">
              <a:sym typeface="Verdana"/>
            </a:endParaRPr>
          </a:p>
        </p:txBody>
      </p:sp>
      <p:sp>
        <p:nvSpPr>
          <p:cNvPr id="2269" name="Shape 2269"/>
          <p:cNvSpPr txBox="1">
            <a:spLocks noGrp="1"/>
          </p:cNvSpPr>
          <p:nvPr>
            <p:ph type="sldNum" sz="quarter" idx="11"/>
          </p:nvPr>
        </p:nvSpPr>
        <p:spPr/>
        <p:txBody>
          <a:bodyPr/>
          <a:lstStyle/>
          <a:p>
            <a:pPr lvl="0"/>
            <a:fld id="{00000000-1234-1234-1234-123412341234}" type="slidenum">
              <a:rPr lang="en-US" smtClean="0">
                <a:sym typeface="Verdana"/>
              </a:rPr>
              <a:pPr lvl="0"/>
              <a:t>51</a:t>
            </a:fld>
            <a:endParaRPr lang="en-US">
              <a:sym typeface="Verdana"/>
            </a:endParaRPr>
          </a:p>
        </p:txBody>
      </p:sp>
      <p:sp>
        <p:nvSpPr>
          <p:cNvPr id="2270" name="Shape 2270"/>
          <p:cNvSpPr txBox="1">
            <a:spLocks noGrp="1"/>
          </p:cNvSpPr>
          <p:nvPr>
            <p:ph type="body" sz="quarter" idx="12"/>
          </p:nvPr>
        </p:nvSpPr>
        <p:spPr/>
        <p:txBody>
          <a:bodyPr/>
          <a:lstStyle/>
          <a:p>
            <a:pPr lvl="0"/>
            <a:r>
              <a:rPr lang="en-US" smtClean="0">
                <a:sym typeface="Verdana"/>
              </a:rPr>
              <a:t>Better resource utilization</a:t>
            </a:r>
          </a:p>
          <a:p>
            <a:pPr lvl="0"/>
            <a:r>
              <a:rPr lang="en-US" smtClean="0">
                <a:sym typeface="Verdana"/>
              </a:rPr>
              <a:t>No tuning is required to achieve optimum performance</a:t>
            </a:r>
          </a:p>
          <a:p>
            <a:pPr lvl="1"/>
            <a:r>
              <a:rPr lang="en-US" smtClean="0">
                <a:sym typeface="Verdana"/>
              </a:rPr>
              <a:t>As long as a flow does not block for I/O or use Thread.sleep() anywhere</a:t>
            </a:r>
          </a:p>
          <a:p>
            <a:pPr lvl="1"/>
            <a:r>
              <a:rPr lang="en-US" smtClean="0">
                <a:sym typeface="Verdana"/>
              </a:rPr>
              <a:t>By comparison, synchronous processing strategy requires tuning the listener thread pool size based on the expected usage of the flow</a:t>
            </a:r>
          </a:p>
          <a:p>
            <a:pPr lvl="0"/>
            <a:r>
              <a:rPr lang="en-US" smtClean="0">
                <a:sym typeface="Verdana"/>
              </a:rPr>
              <a:t>Best model for proxy applications, high-volume APIs/REST services</a:t>
            </a:r>
            <a:endParaRPr lang="en-US">
              <a:sym typeface="Verdana"/>
            </a:endParaRPr>
          </a:p>
        </p:txBody>
      </p:sp>
    </p:spTree>
    <p:extLst>
      <p:ext uri="{BB962C8B-B14F-4D97-AF65-F5344CB8AC3E}">
        <p14:creationId xmlns:p14="http://schemas.microsoft.com/office/powerpoint/2010/main" val="1183198827"/>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2275"/>
        <p:cNvGrpSpPr/>
        <p:nvPr/>
      </p:nvGrpSpPr>
      <p:grpSpPr>
        <a:xfrm>
          <a:off x="0" y="0"/>
          <a:ext cx="0" cy="0"/>
          <a:chOff x="0" y="0"/>
          <a:chExt cx="0" cy="0"/>
        </a:xfrm>
      </p:grpSpPr>
      <p:sp>
        <p:nvSpPr>
          <p:cNvPr id="2276" name="Shape 2276"/>
          <p:cNvSpPr txBox="1">
            <a:spLocks noGrp="1"/>
          </p:cNvSpPr>
          <p:nvPr>
            <p:ph type="title"/>
          </p:nvPr>
        </p:nvSpPr>
        <p:spPr/>
        <p:txBody>
          <a:bodyPr/>
          <a:lstStyle/>
          <a:p>
            <a:pPr lvl="0"/>
            <a:r>
              <a:rPr lang="en-US" smtClean="0">
                <a:sym typeface="Verdana"/>
              </a:rPr>
              <a:t>Non-blocking vs synchronous</a:t>
            </a:r>
            <a:endParaRPr lang="en-US">
              <a:sym typeface="Verdana"/>
            </a:endParaRPr>
          </a:p>
        </p:txBody>
      </p:sp>
      <p:sp>
        <p:nvSpPr>
          <p:cNvPr id="2277" name="Shape 2277"/>
          <p:cNvSpPr txBox="1">
            <a:spLocks noGrp="1"/>
          </p:cNvSpPr>
          <p:nvPr>
            <p:ph type="sldNum" sz="quarter" idx="11"/>
          </p:nvPr>
        </p:nvSpPr>
        <p:spPr/>
        <p:txBody>
          <a:bodyPr/>
          <a:lstStyle/>
          <a:p>
            <a:pPr lvl="0"/>
            <a:fld id="{00000000-1234-1234-1234-123412341234}" type="slidenum">
              <a:rPr lang="en-US" smtClean="0">
                <a:sym typeface="Verdana"/>
              </a:rPr>
              <a:pPr lvl="0"/>
              <a:t>52</a:t>
            </a:fld>
            <a:endParaRPr lang="en-US">
              <a:sym typeface="Verdana"/>
            </a:endParaRPr>
          </a:p>
        </p:txBody>
      </p:sp>
      <p:sp>
        <p:nvSpPr>
          <p:cNvPr id="2278" name="Shape 2278"/>
          <p:cNvSpPr txBox="1">
            <a:spLocks noGrp="1"/>
          </p:cNvSpPr>
          <p:nvPr>
            <p:ph type="body" sz="quarter" idx="12"/>
          </p:nvPr>
        </p:nvSpPr>
        <p:spPr/>
        <p:txBody>
          <a:bodyPr/>
          <a:lstStyle/>
          <a:p>
            <a:pPr lvl="0"/>
            <a:r>
              <a:rPr lang="en-US" smtClean="0">
                <a:sym typeface="Verdana"/>
              </a:rPr>
              <a:t>Example use case</a:t>
            </a:r>
          </a:p>
          <a:p>
            <a:pPr lvl="1"/>
            <a:r>
              <a:rPr lang="en-US" smtClean="0">
                <a:sym typeface="Verdana"/>
              </a:rPr>
              <a:t>Current number of concurrent clients: 1000</a:t>
            </a:r>
          </a:p>
          <a:p>
            <a:pPr lvl="1"/>
            <a:r>
              <a:rPr lang="en-US" smtClean="0">
                <a:sym typeface="Verdana"/>
              </a:rPr>
              <a:t>Current response time from HTTP request calls: 250 ms each</a:t>
            </a:r>
          </a:p>
          <a:p>
            <a:pPr lvl="1"/>
            <a:r>
              <a:rPr lang="en-US" smtClean="0">
                <a:sym typeface="Verdana"/>
              </a:rPr>
              <a:t>Target threads per second (TPS): 1000</a:t>
            </a:r>
          </a:p>
          <a:p>
            <a:pPr lvl="0"/>
            <a:r>
              <a:rPr lang="en-US" smtClean="0">
                <a:sym typeface="Verdana"/>
              </a:rPr>
              <a:t>Synchronous</a:t>
            </a:r>
          </a:p>
          <a:p>
            <a:pPr lvl="1"/>
            <a:r>
              <a:rPr lang="en-US" smtClean="0">
                <a:sym typeface="Verdana"/>
              </a:rPr>
              <a:t>If a flow has two outbound HTTP request calls, the total time the listener thread is in use processing an incoming request is 0.5 seconds</a:t>
            </a:r>
          </a:p>
          <a:p>
            <a:pPr lvl="2"/>
            <a:r>
              <a:rPr lang="en-US" smtClean="0">
                <a:sym typeface="Verdana"/>
              </a:rPr>
              <a:t>With the default listener thread pool size of 128, the maximum TPS that can be achieved is 256 TPS</a:t>
            </a:r>
          </a:p>
          <a:p>
            <a:pPr lvl="2"/>
            <a:r>
              <a:rPr lang="en-US" smtClean="0">
                <a:sym typeface="Verdana"/>
              </a:rPr>
              <a:t>To achieve the target of 1000 TPS, you would need to configure 500 listener threads</a:t>
            </a:r>
          </a:p>
          <a:p>
            <a:pPr lvl="0"/>
            <a:r>
              <a:rPr lang="en-US" smtClean="0">
                <a:sym typeface="Verdana"/>
              </a:rPr>
              <a:t>Non-blocking</a:t>
            </a:r>
          </a:p>
          <a:p>
            <a:pPr lvl="1"/>
            <a:r>
              <a:rPr lang="en-US" smtClean="0">
                <a:sym typeface="Verdana"/>
              </a:rPr>
              <a:t>No need to tune anything in the application - CPU and network are the bottleneck</a:t>
            </a:r>
            <a:endParaRPr lang="en-US" dirty="0">
              <a:sym typeface="Verdana"/>
            </a:endParaRPr>
          </a:p>
        </p:txBody>
      </p:sp>
    </p:spTree>
    <p:extLst>
      <p:ext uri="{BB962C8B-B14F-4D97-AF65-F5344CB8AC3E}">
        <p14:creationId xmlns:p14="http://schemas.microsoft.com/office/powerpoint/2010/main" val="1368309591"/>
      </p:ext>
    </p:extLst>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Mule 3.8+ performance enhancements</a:t>
            </a:r>
            <a:endParaRPr lang="en-US" dirty="0"/>
          </a:p>
        </p:txBody>
      </p:sp>
      <p:sp>
        <p:nvSpPr>
          <p:cNvPr id="3" name="Slide Number Placeholder 2"/>
          <p:cNvSpPr>
            <a:spLocks noGrp="1"/>
          </p:cNvSpPr>
          <p:nvPr>
            <p:ph type="sldNum" sz="quarter" idx="11"/>
          </p:nvPr>
        </p:nvSpPr>
        <p:spPr/>
        <p:txBody>
          <a:bodyPr/>
          <a:lstStyle/>
          <a:p>
            <a:fld id="{6EBA610F-6DE2-6644-8764-FCBE8B310C98}" type="slidenum">
              <a:rPr lang="en-US" smtClean="0"/>
              <a:pPr/>
              <a:t>53</a:t>
            </a:fld>
            <a:endParaRPr lang="en-US" dirty="0"/>
          </a:p>
        </p:txBody>
      </p:sp>
      <p:sp>
        <p:nvSpPr>
          <p:cNvPr id="8" name="Text Placeholder 7"/>
          <p:cNvSpPr>
            <a:spLocks noGrp="1"/>
          </p:cNvSpPr>
          <p:nvPr>
            <p:ph type="body" sz="quarter" idx="12"/>
          </p:nvPr>
        </p:nvSpPr>
        <p:spPr/>
        <p:txBody>
          <a:bodyPr/>
          <a:lstStyle/>
          <a:p>
            <a:pPr lvl="0"/>
            <a:r>
              <a:rPr lang="en-US" dirty="0" smtClean="0"/>
              <a:t>Non-blocking architecture </a:t>
            </a:r>
          </a:p>
          <a:p>
            <a:pPr lvl="0"/>
            <a:r>
              <a:rPr lang="en-US" dirty="0" smtClean="0"/>
              <a:t>Plus many others</a:t>
            </a:r>
          </a:p>
          <a:p>
            <a:pPr lvl="1"/>
            <a:r>
              <a:rPr lang="en-US" dirty="0" smtClean="0">
                <a:sym typeface="Verdana"/>
              </a:rPr>
              <a:t>Streaming</a:t>
            </a:r>
          </a:p>
          <a:p>
            <a:pPr lvl="1"/>
            <a:r>
              <a:rPr lang="en-US" dirty="0" smtClean="0"/>
              <a:t>Log4j2</a:t>
            </a:r>
          </a:p>
          <a:p>
            <a:pPr lvl="1"/>
            <a:r>
              <a:rPr lang="en-US" dirty="0" smtClean="0">
                <a:sym typeface="Verdana"/>
              </a:rPr>
              <a:t>Optimized </a:t>
            </a:r>
            <a:r>
              <a:rPr lang="en-US" dirty="0" err="1" smtClean="0">
                <a:sym typeface="Verdana"/>
              </a:rPr>
              <a:t>xpath</a:t>
            </a:r>
            <a:r>
              <a:rPr lang="en-US" dirty="0" smtClean="0"/>
              <a:t>, </a:t>
            </a:r>
            <a:br>
              <a:rPr lang="en-US" dirty="0" smtClean="0"/>
            </a:br>
            <a:r>
              <a:rPr lang="en-US" dirty="0" err="1" smtClean="0">
                <a:sym typeface="Verdana"/>
              </a:rPr>
              <a:t>jms</a:t>
            </a:r>
            <a:r>
              <a:rPr lang="en-US" dirty="0" smtClean="0"/>
              <a:t>, </a:t>
            </a:r>
            <a:r>
              <a:rPr lang="en-US" dirty="0" smtClean="0">
                <a:sym typeface="Verdana"/>
              </a:rPr>
              <a:t>jetty</a:t>
            </a:r>
          </a:p>
          <a:p>
            <a:pPr lvl="1"/>
            <a:r>
              <a:rPr lang="en-US" dirty="0" err="1">
                <a:sym typeface="Verdana"/>
              </a:rPr>
              <a:t>K</a:t>
            </a:r>
            <a:r>
              <a:rPr lang="en-US" dirty="0" err="1" smtClean="0">
                <a:sym typeface="Verdana"/>
              </a:rPr>
              <a:t>ryo</a:t>
            </a:r>
            <a:r>
              <a:rPr lang="en-US" dirty="0" smtClean="0">
                <a:sym typeface="Verdana"/>
              </a:rPr>
              <a:t> </a:t>
            </a:r>
            <a:r>
              <a:rPr lang="en-US" dirty="0" err="1" smtClean="0">
                <a:sym typeface="Verdana"/>
              </a:rPr>
              <a:t>serializer</a:t>
            </a:r>
            <a:endParaRPr lang="en-US" dirty="0" smtClean="0">
              <a:sym typeface="Verdana"/>
            </a:endParaRPr>
          </a:p>
          <a:p>
            <a:pPr lvl="1"/>
            <a:r>
              <a:rPr lang="en-US" dirty="0" err="1" smtClean="0">
                <a:sym typeface="Verdana"/>
              </a:rPr>
              <a:t>etc</a:t>
            </a:r>
            <a:r>
              <a:rPr lang="en-US" dirty="0" smtClean="0">
                <a:sym typeface="Verdana"/>
              </a:rPr>
              <a:t> </a:t>
            </a:r>
          </a:p>
          <a:p>
            <a:endParaRPr lang="en-US" dirty="0"/>
          </a:p>
        </p:txBody>
      </p:sp>
      <p:pic>
        <p:nvPicPr>
          <p:cNvPr id="5" name="Picture 4"/>
          <p:cNvPicPr>
            <a:picLocks noChangeAspect="1"/>
          </p:cNvPicPr>
          <p:nvPr/>
        </p:nvPicPr>
        <p:blipFill>
          <a:blip r:embed="rId2"/>
          <a:stretch>
            <a:fillRect/>
          </a:stretch>
        </p:blipFill>
        <p:spPr>
          <a:xfrm>
            <a:off x="4073328" y="2357120"/>
            <a:ext cx="7494785" cy="3854768"/>
          </a:xfrm>
          <a:prstGeom prst="rect">
            <a:avLst/>
          </a:prstGeom>
          <a:ln>
            <a:solidFill>
              <a:schemeClr val="accent3"/>
            </a:solidFill>
          </a:ln>
        </p:spPr>
      </p:pic>
    </p:spTree>
    <p:extLst>
      <p:ext uri="{BB962C8B-B14F-4D97-AF65-F5344CB8AC3E}">
        <p14:creationId xmlns:p14="http://schemas.microsoft.com/office/powerpoint/2010/main" val="619587518"/>
      </p:ext>
    </p:extLst>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Mule application design</a:t>
            </a:r>
            <a:endParaRPr lang="en-US" dirty="0"/>
          </a:p>
        </p:txBody>
      </p:sp>
      <p:sp>
        <p:nvSpPr>
          <p:cNvPr id="3" name="Slide Number Placeholder 2"/>
          <p:cNvSpPr>
            <a:spLocks noGrp="1"/>
          </p:cNvSpPr>
          <p:nvPr>
            <p:ph type="sldNum" sz="quarter" idx="4294967295"/>
          </p:nvPr>
        </p:nvSpPr>
        <p:spPr>
          <a:xfrm>
            <a:off x="11504613" y="6338888"/>
            <a:ext cx="684212" cy="365125"/>
          </a:xfrm>
        </p:spPr>
        <p:txBody>
          <a:bodyPr/>
          <a:lstStyle/>
          <a:p>
            <a:pPr marL="0" marR="0" lvl="0" indent="0" algn="r" rtl="0">
              <a:spcBef>
                <a:spcPts val="0"/>
              </a:spcBef>
              <a:spcAft>
                <a:spcPts val="0"/>
              </a:spcAft>
              <a:buSzPct val="25000"/>
              <a:buNone/>
            </a:pPr>
            <a:fld id="{00000000-1234-1234-1234-123412341234}" type="slidenum">
              <a:rPr lang="en-US" sz="1300" b="0" i="0" u="none" strike="noStrike" cap="none" smtClean="0">
                <a:solidFill>
                  <a:srgbClr val="BFBFBF"/>
                </a:solidFill>
                <a:latin typeface="Verdana"/>
                <a:ea typeface="Verdana"/>
                <a:cs typeface="Verdana"/>
                <a:sym typeface="Verdana"/>
              </a:rPr>
              <a:t>54</a:t>
            </a:fld>
            <a:endParaRPr lang="en-US" sz="1300" b="0" i="0" u="none" strike="noStrike" cap="none">
              <a:solidFill>
                <a:srgbClr val="BFBFBF"/>
              </a:solidFill>
              <a:latin typeface="Verdana"/>
              <a:ea typeface="Verdana"/>
              <a:cs typeface="Verdana"/>
              <a:sym typeface="Verdana"/>
            </a:endParaRPr>
          </a:p>
        </p:txBody>
      </p:sp>
    </p:spTree>
    <p:extLst>
      <p:ext uri="{BB962C8B-B14F-4D97-AF65-F5344CB8AC3E}">
        <p14:creationId xmlns:p14="http://schemas.microsoft.com/office/powerpoint/2010/main" val="204484360"/>
      </p:ext>
    </p:extLst>
  </p:cSld>
  <p:clrMapOvr>
    <a:masterClrMapping/>
  </p:clrMapOvr>
  <mc:AlternateContent xmlns:mc="http://schemas.openxmlformats.org/markup-compatibility/2006" xmlns:p14="http://schemas.microsoft.com/office/powerpoint/2010/main">
    <mc:Choice Requires="p14">
      <p:transition p14:dur="10" advClick="0">
        <p:fade/>
      </p:transition>
    </mc:Choice>
    <mc:Fallback xmlns="">
      <p:transition advClick="0">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1403"/>
        <p:cNvGrpSpPr/>
        <p:nvPr/>
      </p:nvGrpSpPr>
      <p:grpSpPr>
        <a:xfrm>
          <a:off x="0" y="0"/>
          <a:ext cx="0" cy="0"/>
          <a:chOff x="0" y="0"/>
          <a:chExt cx="0" cy="0"/>
        </a:xfrm>
      </p:grpSpPr>
      <p:sp>
        <p:nvSpPr>
          <p:cNvPr id="1404" name="Shape 1404"/>
          <p:cNvSpPr txBox="1">
            <a:spLocks noGrp="1"/>
          </p:cNvSpPr>
          <p:nvPr>
            <p:ph type="title"/>
          </p:nvPr>
        </p:nvSpPr>
        <p:spPr/>
        <p:txBody>
          <a:bodyPr/>
          <a:lstStyle/>
          <a:p>
            <a:pPr lvl="0"/>
            <a:r>
              <a:rPr lang="en-US" smtClean="0"/>
              <a:t>Designing applications for scalability</a:t>
            </a:r>
            <a:endParaRPr lang="en-US"/>
          </a:p>
        </p:txBody>
      </p:sp>
      <p:sp>
        <p:nvSpPr>
          <p:cNvPr id="1405" name="Shape 1405"/>
          <p:cNvSpPr txBox="1">
            <a:spLocks noGrp="1"/>
          </p:cNvSpPr>
          <p:nvPr>
            <p:ph type="sldNum" sz="quarter" idx="11"/>
          </p:nvPr>
        </p:nvSpPr>
        <p:spPr/>
        <p:txBody>
          <a:bodyPr/>
          <a:lstStyle/>
          <a:p>
            <a:pPr lvl="0"/>
            <a:fld id="{00000000-1234-1234-1234-123412341234}" type="slidenum">
              <a:rPr lang="en-US" smtClean="0"/>
              <a:pPr lvl="0"/>
              <a:t>55</a:t>
            </a:fld>
            <a:endParaRPr lang="en-US"/>
          </a:p>
        </p:txBody>
      </p:sp>
      <p:sp>
        <p:nvSpPr>
          <p:cNvPr id="1406" name="Shape 1406"/>
          <p:cNvSpPr txBox="1">
            <a:spLocks noGrp="1"/>
          </p:cNvSpPr>
          <p:nvPr>
            <p:ph type="body" sz="quarter" idx="12"/>
          </p:nvPr>
        </p:nvSpPr>
        <p:spPr/>
        <p:txBody>
          <a:bodyPr/>
          <a:lstStyle/>
          <a:p>
            <a:pPr lvl="0"/>
            <a:r>
              <a:rPr lang="en-US" smtClean="0"/>
              <a:t>Scalability concerns both infrastructure and application architecture</a:t>
            </a:r>
          </a:p>
          <a:p>
            <a:pPr lvl="1"/>
            <a:r>
              <a:rPr lang="en-US" smtClean="0"/>
              <a:t>You will need to address both!</a:t>
            </a:r>
          </a:p>
          <a:p>
            <a:pPr lvl="0"/>
            <a:r>
              <a:rPr lang="en-US" smtClean="0"/>
              <a:t>To build scalable applications, apply the following design pattern</a:t>
            </a:r>
          </a:p>
          <a:p>
            <a:pPr lvl="1"/>
            <a:r>
              <a:rPr lang="en-US" smtClean="0"/>
              <a:t>Reliability pattern, consisting of three flows with specific responsibilities</a:t>
            </a:r>
          </a:p>
          <a:p>
            <a:pPr lvl="2"/>
            <a:r>
              <a:rPr lang="en-US" smtClean="0"/>
              <a:t>Acquisition flow: Receive incoming messages and dispatch to persisted queue</a:t>
            </a:r>
          </a:p>
          <a:p>
            <a:pPr lvl="2"/>
            <a:r>
              <a:rPr lang="en-US" smtClean="0"/>
              <a:t>Processing flow: Process messages, dispatch to persisted queue</a:t>
            </a:r>
          </a:p>
          <a:p>
            <a:pPr lvl="2"/>
            <a:r>
              <a:rPr lang="en-US" smtClean="0"/>
              <a:t>Dispatcher flow: Dispatch messages to outbound endpoint</a:t>
            </a:r>
          </a:p>
          <a:p>
            <a:pPr lvl="0"/>
            <a:r>
              <a:rPr lang="en-US" smtClean="0"/>
              <a:t>Flows do not call each other directly, but use VM queues</a:t>
            </a:r>
            <a:endParaRPr lang="en-US" dirty="0"/>
          </a:p>
        </p:txBody>
      </p:sp>
    </p:spTree>
    <p:extLst>
      <p:ext uri="{BB962C8B-B14F-4D97-AF65-F5344CB8AC3E}">
        <p14:creationId xmlns:p14="http://schemas.microsoft.com/office/powerpoint/2010/main" val="794803320"/>
      </p:ext>
    </p:extLst>
  </p:cSld>
  <p:clrMapOvr>
    <a:masterClrMapping/>
  </p:clrMapOvr>
  <mc:AlternateContent xmlns:mc="http://schemas.openxmlformats.org/markup-compatibility/2006" xmlns:p14="http://schemas.microsoft.com/office/powerpoint/2010/main">
    <mc:Choice Requires="p14">
      <p:transition p14:dur="10" advClick="0">
        <p:fade/>
      </p:transition>
    </mc:Choice>
    <mc:Fallback xmlns="">
      <p:transition advClick="0">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1410"/>
        <p:cNvGrpSpPr/>
        <p:nvPr/>
      </p:nvGrpSpPr>
      <p:grpSpPr>
        <a:xfrm>
          <a:off x="0" y="0"/>
          <a:ext cx="0" cy="0"/>
          <a:chOff x="0" y="0"/>
          <a:chExt cx="0" cy="0"/>
        </a:xfrm>
      </p:grpSpPr>
      <p:sp>
        <p:nvSpPr>
          <p:cNvPr id="1411" name="Shape 1411"/>
          <p:cNvSpPr txBox="1">
            <a:spLocks noGrp="1"/>
          </p:cNvSpPr>
          <p:nvPr>
            <p:ph type="title"/>
          </p:nvPr>
        </p:nvSpPr>
        <p:spPr/>
        <p:txBody>
          <a:bodyPr/>
          <a:lstStyle/>
          <a:p>
            <a:pPr lvl="0"/>
            <a:r>
              <a:rPr lang="en-US" smtClean="0"/>
              <a:t>Design pattern for scalable applications</a:t>
            </a:r>
            <a:endParaRPr lang="en-US"/>
          </a:p>
        </p:txBody>
      </p:sp>
      <p:sp>
        <p:nvSpPr>
          <p:cNvPr id="1412" name="Shape 1412"/>
          <p:cNvSpPr txBox="1">
            <a:spLocks noGrp="1"/>
          </p:cNvSpPr>
          <p:nvPr>
            <p:ph type="sldNum" sz="quarter" idx="11"/>
          </p:nvPr>
        </p:nvSpPr>
        <p:spPr/>
        <p:txBody>
          <a:bodyPr/>
          <a:lstStyle/>
          <a:p>
            <a:pPr lvl="0"/>
            <a:fld id="{00000000-1234-1234-1234-123412341234}" type="slidenum">
              <a:rPr lang="en-US" smtClean="0">
                <a:sym typeface="Verdana"/>
              </a:rPr>
              <a:pPr lvl="0"/>
              <a:t>56</a:t>
            </a:fld>
            <a:endParaRPr lang="en-US">
              <a:sym typeface="Verdana"/>
            </a:endParaRPr>
          </a:p>
        </p:txBody>
      </p:sp>
      <p:sp>
        <p:nvSpPr>
          <p:cNvPr id="1413" name="Shape 1413"/>
          <p:cNvSpPr txBox="1">
            <a:spLocks noGrp="1"/>
          </p:cNvSpPr>
          <p:nvPr>
            <p:ph type="body" sz="quarter" idx="12"/>
          </p:nvPr>
        </p:nvSpPr>
        <p:spPr/>
        <p:txBody>
          <a:bodyPr/>
          <a:lstStyle/>
          <a:p>
            <a:pPr lvl="0"/>
            <a:r>
              <a:rPr lang="en-US" smtClean="0">
                <a:sym typeface="Verdana"/>
              </a:rPr>
              <a:t>Using in-memory VM queues for fast throughput</a:t>
            </a:r>
          </a:p>
          <a:p>
            <a:pPr lvl="0"/>
            <a:r>
              <a:rPr lang="en-US" smtClean="0">
                <a:sym typeface="Verdana"/>
              </a:rPr>
              <a:t>Multi-threaded by using queued-asynchronous flows</a:t>
            </a:r>
          </a:p>
          <a:p>
            <a:pPr lvl="1"/>
            <a:r>
              <a:rPr lang="en-US" smtClean="0">
                <a:sym typeface="Verdana"/>
              </a:rPr>
              <a:t>Queues should be configured for one-way communication</a:t>
            </a:r>
          </a:p>
          <a:p>
            <a:pPr lvl="0"/>
            <a:r>
              <a:rPr lang="en-US" smtClean="0">
                <a:sym typeface="Verdana"/>
              </a:rPr>
              <a:t>Leverage automatically load balancing capabilities of Mule clusters</a:t>
            </a:r>
            <a:endParaRPr lang="en-US">
              <a:sym typeface="Verdana"/>
            </a:endParaRPr>
          </a:p>
        </p:txBody>
      </p:sp>
      <p:sp>
        <p:nvSpPr>
          <p:cNvPr id="1415" name="Shape 1415"/>
          <p:cNvSpPr/>
          <p:nvPr/>
        </p:nvSpPr>
        <p:spPr>
          <a:xfrm>
            <a:off x="3929673" y="3985380"/>
            <a:ext cx="669300" cy="482700"/>
          </a:xfrm>
          <a:prstGeom prst="roundRect">
            <a:avLst>
              <a:gd name="adj" fmla="val 16667"/>
            </a:avLst>
          </a:prstGeom>
          <a:solidFill>
            <a:srgbClr val="00A1E1"/>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200" b="0" i="0" u="none" strike="noStrike" cap="none">
              <a:solidFill>
                <a:schemeClr val="lt1"/>
              </a:solidFill>
              <a:latin typeface="Consolas"/>
              <a:ea typeface="Consolas"/>
              <a:cs typeface="Consolas"/>
              <a:sym typeface="Consolas"/>
            </a:endParaRPr>
          </a:p>
          <a:p>
            <a:pPr marL="0" marR="0" lvl="0" indent="0" algn="ctr" rtl="0">
              <a:lnSpc>
                <a:spcPct val="100000"/>
              </a:lnSpc>
              <a:spcBef>
                <a:spcPts val="0"/>
              </a:spcBef>
              <a:spcAft>
                <a:spcPts val="0"/>
              </a:spcAft>
              <a:buClr>
                <a:schemeClr val="lt1"/>
              </a:buClr>
              <a:buSzPct val="25000"/>
              <a:buFont typeface="Consolas"/>
              <a:buNone/>
            </a:pPr>
            <a:r>
              <a:rPr lang="en-US" sz="1200" b="0" i="0" u="none" strike="noStrike" cap="none">
                <a:solidFill>
                  <a:schemeClr val="lt1"/>
                </a:solidFill>
                <a:latin typeface="Consolas"/>
                <a:ea typeface="Consolas"/>
                <a:cs typeface="Consolas"/>
                <a:sym typeface="Consolas"/>
              </a:rPr>
              <a:t>VM</a:t>
            </a:r>
          </a:p>
        </p:txBody>
      </p:sp>
      <p:sp>
        <p:nvSpPr>
          <p:cNvPr id="1416" name="Shape 1416"/>
          <p:cNvSpPr/>
          <p:nvPr/>
        </p:nvSpPr>
        <p:spPr>
          <a:xfrm>
            <a:off x="2334072" y="3697107"/>
            <a:ext cx="2616000" cy="1527900"/>
          </a:xfrm>
          <a:prstGeom prst="rect">
            <a:avLst/>
          </a:prstGeom>
          <a:noFill/>
          <a:ln w="28575" cap="flat" cmpd="sng">
            <a:solidFill>
              <a:schemeClr val="lt2"/>
            </a:solidFill>
            <a:prstDash val="solid"/>
            <a:miter/>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sp>
        <p:nvSpPr>
          <p:cNvPr id="1417" name="Shape 1417"/>
          <p:cNvSpPr/>
          <p:nvPr/>
        </p:nvSpPr>
        <p:spPr>
          <a:xfrm>
            <a:off x="5272196" y="3717769"/>
            <a:ext cx="3701100" cy="1527900"/>
          </a:xfrm>
          <a:prstGeom prst="rect">
            <a:avLst/>
          </a:prstGeom>
          <a:noFill/>
          <a:ln w="28575" cap="flat" cmpd="sng">
            <a:solidFill>
              <a:schemeClr val="lt2"/>
            </a:solidFill>
            <a:prstDash val="solid"/>
            <a:miter/>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sp>
        <p:nvSpPr>
          <p:cNvPr id="1418" name="Shape 1418"/>
          <p:cNvSpPr txBox="1"/>
          <p:nvPr/>
        </p:nvSpPr>
        <p:spPr>
          <a:xfrm>
            <a:off x="2523400" y="4463525"/>
            <a:ext cx="936000" cy="461700"/>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chemeClr val="lt1"/>
              </a:buClr>
              <a:buSzPct val="25000"/>
              <a:buFont typeface="Calibri"/>
              <a:buNone/>
            </a:pPr>
            <a:r>
              <a:rPr lang="en-US" sz="1200" b="1" i="0" u="none" strike="noStrike" cap="none">
                <a:solidFill>
                  <a:schemeClr val="bg2"/>
                </a:solidFill>
                <a:latin typeface="Calibri"/>
                <a:ea typeface="Calibri"/>
                <a:cs typeface="Calibri"/>
                <a:sym typeface="Calibri"/>
              </a:rPr>
              <a:t>Message</a:t>
            </a:r>
          </a:p>
          <a:p>
            <a:pPr marL="0" marR="0" lvl="0" indent="0" algn="ctr" rtl="0">
              <a:lnSpc>
                <a:spcPct val="100000"/>
              </a:lnSpc>
              <a:spcBef>
                <a:spcPts val="0"/>
              </a:spcBef>
              <a:spcAft>
                <a:spcPts val="0"/>
              </a:spcAft>
              <a:buClr>
                <a:schemeClr val="lt1"/>
              </a:buClr>
              <a:buSzPct val="25000"/>
              <a:buFont typeface="Calibri"/>
              <a:buNone/>
            </a:pPr>
            <a:r>
              <a:rPr lang="en-US" sz="1200" b="1" i="0" u="none" strike="noStrike" cap="none">
                <a:solidFill>
                  <a:schemeClr val="bg2"/>
                </a:solidFill>
                <a:latin typeface="Calibri"/>
                <a:ea typeface="Calibri"/>
                <a:cs typeface="Calibri"/>
                <a:sym typeface="Calibri"/>
              </a:rPr>
              <a:t>Source</a:t>
            </a:r>
          </a:p>
        </p:txBody>
      </p:sp>
      <p:sp>
        <p:nvSpPr>
          <p:cNvPr id="1419" name="Shape 1419"/>
          <p:cNvSpPr txBox="1"/>
          <p:nvPr/>
        </p:nvSpPr>
        <p:spPr>
          <a:xfrm>
            <a:off x="5336710" y="4457780"/>
            <a:ext cx="1034100" cy="461700"/>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chemeClr val="lt1"/>
              </a:buClr>
              <a:buSzPct val="25000"/>
              <a:buFont typeface="Calibri"/>
              <a:buNone/>
            </a:pPr>
            <a:r>
              <a:rPr lang="en-US" sz="1200" b="1" i="0" u="none" strike="noStrike" cap="none">
                <a:solidFill>
                  <a:schemeClr val="bg2"/>
                </a:solidFill>
                <a:latin typeface="Calibri"/>
                <a:ea typeface="Calibri"/>
                <a:cs typeface="Calibri"/>
                <a:sym typeface="Calibri"/>
              </a:rPr>
              <a:t>Consume</a:t>
            </a:r>
          </a:p>
          <a:p>
            <a:pPr marL="0" marR="0" lvl="0" indent="0" algn="ctr" rtl="0">
              <a:lnSpc>
                <a:spcPct val="100000"/>
              </a:lnSpc>
              <a:spcBef>
                <a:spcPts val="0"/>
              </a:spcBef>
              <a:spcAft>
                <a:spcPts val="0"/>
              </a:spcAft>
              <a:buClr>
                <a:schemeClr val="lt1"/>
              </a:buClr>
              <a:buSzPct val="25000"/>
              <a:buFont typeface="Calibri"/>
              <a:buNone/>
            </a:pPr>
            <a:r>
              <a:rPr lang="en-US" sz="1200" b="1" i="0" u="none" strike="noStrike" cap="none">
                <a:solidFill>
                  <a:schemeClr val="bg2"/>
                </a:solidFill>
                <a:latin typeface="Calibri"/>
                <a:ea typeface="Calibri"/>
                <a:cs typeface="Calibri"/>
                <a:sym typeface="Calibri"/>
              </a:rPr>
              <a:t>from Queue1</a:t>
            </a:r>
          </a:p>
        </p:txBody>
      </p:sp>
      <p:sp>
        <p:nvSpPr>
          <p:cNvPr id="1420" name="Shape 1420"/>
          <p:cNvSpPr txBox="1"/>
          <p:nvPr/>
        </p:nvSpPr>
        <p:spPr>
          <a:xfrm>
            <a:off x="2334071" y="3372066"/>
            <a:ext cx="2616000" cy="276900"/>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chemeClr val="lt1"/>
              </a:buClr>
              <a:buSzPct val="25000"/>
              <a:buFont typeface="Calibri"/>
              <a:buNone/>
            </a:pPr>
            <a:r>
              <a:rPr lang="en-US" sz="1200" b="1" i="0" u="none" strike="noStrike" cap="none">
                <a:solidFill>
                  <a:schemeClr val="bg2"/>
                </a:solidFill>
                <a:latin typeface="Calibri"/>
                <a:ea typeface="Calibri"/>
                <a:cs typeface="Calibri"/>
                <a:sym typeface="Calibri"/>
              </a:rPr>
              <a:t>Acquisition Flow</a:t>
            </a:r>
          </a:p>
        </p:txBody>
      </p:sp>
      <p:pic>
        <p:nvPicPr>
          <p:cNvPr id="1421" name="Shape 1421"/>
          <p:cNvPicPr preferRelativeResize="0"/>
          <p:nvPr/>
        </p:nvPicPr>
        <p:blipFill rotWithShape="1">
          <a:blip r:embed="rId3">
            <a:alphaModFix/>
          </a:blip>
          <a:srcRect/>
          <a:stretch/>
        </p:blipFill>
        <p:spPr>
          <a:xfrm>
            <a:off x="316617" y="3708682"/>
            <a:ext cx="1201800" cy="1201800"/>
          </a:xfrm>
          <a:prstGeom prst="rect">
            <a:avLst/>
          </a:prstGeom>
          <a:noFill/>
          <a:ln>
            <a:noFill/>
          </a:ln>
        </p:spPr>
      </p:pic>
      <p:cxnSp>
        <p:nvCxnSpPr>
          <p:cNvPr id="1422" name="Shape 1422"/>
          <p:cNvCxnSpPr/>
          <p:nvPr/>
        </p:nvCxnSpPr>
        <p:spPr>
          <a:xfrm>
            <a:off x="1611504" y="4230623"/>
            <a:ext cx="1008300" cy="0"/>
          </a:xfrm>
          <a:prstGeom prst="straightConnector1">
            <a:avLst/>
          </a:prstGeom>
          <a:noFill/>
          <a:ln w="28575" cap="flat" cmpd="sng">
            <a:solidFill>
              <a:srgbClr val="FFC000"/>
            </a:solidFill>
            <a:prstDash val="solid"/>
            <a:miter/>
            <a:headEnd type="none" w="med" len="med"/>
            <a:tailEnd type="triangle" w="lg" len="lg"/>
          </a:ln>
        </p:spPr>
      </p:cxnSp>
      <p:cxnSp>
        <p:nvCxnSpPr>
          <p:cNvPr id="1423" name="Shape 1423"/>
          <p:cNvCxnSpPr/>
          <p:nvPr/>
        </p:nvCxnSpPr>
        <p:spPr>
          <a:xfrm>
            <a:off x="3385478" y="4230625"/>
            <a:ext cx="504600" cy="0"/>
          </a:xfrm>
          <a:prstGeom prst="straightConnector1">
            <a:avLst/>
          </a:prstGeom>
          <a:noFill/>
          <a:ln w="28575" cap="flat" cmpd="sng">
            <a:solidFill>
              <a:schemeClr val="accent1"/>
            </a:solidFill>
            <a:prstDash val="solid"/>
            <a:miter/>
            <a:headEnd type="none" w="med" len="med"/>
            <a:tailEnd type="triangle" w="lg" len="lg"/>
          </a:ln>
        </p:spPr>
      </p:cxnSp>
      <p:cxnSp>
        <p:nvCxnSpPr>
          <p:cNvPr id="1424" name="Shape 1424"/>
          <p:cNvCxnSpPr/>
          <p:nvPr/>
        </p:nvCxnSpPr>
        <p:spPr>
          <a:xfrm>
            <a:off x="6249855" y="4229253"/>
            <a:ext cx="504600" cy="0"/>
          </a:xfrm>
          <a:prstGeom prst="straightConnector1">
            <a:avLst/>
          </a:prstGeom>
          <a:noFill/>
          <a:ln w="28575" cap="flat" cmpd="sng">
            <a:solidFill>
              <a:schemeClr val="accent1"/>
            </a:solidFill>
            <a:prstDash val="solid"/>
            <a:miter/>
            <a:headEnd type="none" w="med" len="med"/>
            <a:tailEnd type="triangle" w="lg" len="lg"/>
          </a:ln>
        </p:spPr>
      </p:cxnSp>
      <p:sp>
        <p:nvSpPr>
          <p:cNvPr id="1425" name="Shape 1425"/>
          <p:cNvSpPr/>
          <p:nvPr/>
        </p:nvSpPr>
        <p:spPr>
          <a:xfrm rot="5400000">
            <a:off x="4825639" y="5716876"/>
            <a:ext cx="544200" cy="1040400"/>
          </a:xfrm>
          <a:prstGeom prst="can">
            <a:avLst>
              <a:gd name="adj" fmla="val 25000"/>
            </a:avLst>
          </a:prstGeom>
          <a:noFill/>
          <a:ln w="31750" cap="flat" cmpd="sng">
            <a:solidFill>
              <a:srgbClr val="00A1E1"/>
            </a:solidFill>
            <a:prstDash val="solid"/>
            <a:miter/>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bg2"/>
              </a:solidFill>
              <a:latin typeface="Calibri"/>
              <a:ea typeface="Calibri"/>
              <a:cs typeface="Calibri"/>
              <a:sym typeface="Calibri"/>
            </a:endParaRPr>
          </a:p>
        </p:txBody>
      </p:sp>
      <p:sp>
        <p:nvSpPr>
          <p:cNvPr id="1426" name="Shape 1426"/>
          <p:cNvSpPr txBox="1"/>
          <p:nvPr/>
        </p:nvSpPr>
        <p:spPr>
          <a:xfrm>
            <a:off x="4799505" y="6098510"/>
            <a:ext cx="442800" cy="276900"/>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chemeClr val="lt1"/>
              </a:buClr>
              <a:buSzPct val="25000"/>
              <a:buFont typeface="Calibri"/>
              <a:buNone/>
            </a:pPr>
            <a:r>
              <a:rPr lang="en-US" sz="1200" b="1" i="0" u="none" strike="noStrike" cap="none" dirty="0">
                <a:solidFill>
                  <a:schemeClr val="bg2"/>
                </a:solidFill>
                <a:latin typeface="Calibri"/>
                <a:ea typeface="Calibri"/>
                <a:cs typeface="Calibri"/>
                <a:sym typeface="Calibri"/>
              </a:rPr>
              <a:t>VM</a:t>
            </a:r>
          </a:p>
        </p:txBody>
      </p:sp>
      <p:sp>
        <p:nvSpPr>
          <p:cNvPr id="1427" name="Shape 1427"/>
          <p:cNvSpPr txBox="1"/>
          <p:nvPr/>
        </p:nvSpPr>
        <p:spPr>
          <a:xfrm>
            <a:off x="7858410" y="4476400"/>
            <a:ext cx="1044600" cy="461700"/>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chemeClr val="lt1"/>
              </a:buClr>
              <a:buSzPct val="25000"/>
              <a:buFont typeface="Calibri"/>
              <a:buNone/>
            </a:pPr>
            <a:r>
              <a:rPr lang="en-US" sz="1200" b="1" i="0" u="none" strike="noStrike" cap="none">
                <a:solidFill>
                  <a:schemeClr val="bg2"/>
                </a:solidFill>
                <a:latin typeface="Calibri"/>
                <a:ea typeface="Calibri"/>
                <a:cs typeface="Calibri"/>
                <a:sym typeface="Calibri"/>
              </a:rPr>
              <a:t>Dispatch</a:t>
            </a:r>
          </a:p>
          <a:p>
            <a:pPr marL="0" marR="0" lvl="0" indent="0" algn="ctr" rtl="0">
              <a:lnSpc>
                <a:spcPct val="100000"/>
              </a:lnSpc>
              <a:spcBef>
                <a:spcPts val="0"/>
              </a:spcBef>
              <a:spcAft>
                <a:spcPts val="0"/>
              </a:spcAft>
              <a:buClr>
                <a:schemeClr val="lt1"/>
              </a:buClr>
              <a:buSzPct val="25000"/>
              <a:buFont typeface="Calibri"/>
              <a:buNone/>
            </a:pPr>
            <a:r>
              <a:rPr lang="en-US" sz="1200" b="1" i="0" u="none" strike="noStrike" cap="none">
                <a:solidFill>
                  <a:schemeClr val="bg2"/>
                </a:solidFill>
                <a:latin typeface="Calibri"/>
                <a:ea typeface="Calibri"/>
                <a:cs typeface="Calibri"/>
                <a:sym typeface="Calibri"/>
              </a:rPr>
              <a:t>To Queue2</a:t>
            </a:r>
          </a:p>
        </p:txBody>
      </p:sp>
      <p:cxnSp>
        <p:nvCxnSpPr>
          <p:cNvPr id="1428" name="Shape 1428"/>
          <p:cNvCxnSpPr/>
          <p:nvPr/>
        </p:nvCxnSpPr>
        <p:spPr>
          <a:xfrm>
            <a:off x="7524021" y="4209901"/>
            <a:ext cx="504600" cy="0"/>
          </a:xfrm>
          <a:prstGeom prst="straightConnector1">
            <a:avLst/>
          </a:prstGeom>
          <a:noFill/>
          <a:ln w="28575" cap="flat" cmpd="sng">
            <a:solidFill>
              <a:schemeClr val="accent1"/>
            </a:solidFill>
            <a:prstDash val="solid"/>
            <a:miter/>
            <a:headEnd type="none" w="med" len="med"/>
            <a:tailEnd type="triangle" w="lg" len="lg"/>
          </a:ln>
        </p:spPr>
      </p:cxnSp>
      <p:sp>
        <p:nvSpPr>
          <p:cNvPr id="1429" name="Shape 1429"/>
          <p:cNvSpPr/>
          <p:nvPr/>
        </p:nvSpPr>
        <p:spPr>
          <a:xfrm>
            <a:off x="9365135" y="3717769"/>
            <a:ext cx="2420100" cy="1527900"/>
          </a:xfrm>
          <a:prstGeom prst="rect">
            <a:avLst/>
          </a:prstGeom>
          <a:noFill/>
          <a:ln w="28575" cap="flat" cmpd="sng">
            <a:solidFill>
              <a:schemeClr val="lt2"/>
            </a:solidFill>
            <a:prstDash val="solid"/>
            <a:miter/>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sp>
        <p:nvSpPr>
          <p:cNvPr id="1430" name="Shape 1430"/>
          <p:cNvSpPr txBox="1"/>
          <p:nvPr/>
        </p:nvSpPr>
        <p:spPr>
          <a:xfrm>
            <a:off x="9393850" y="4465957"/>
            <a:ext cx="1034100" cy="461700"/>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chemeClr val="lt1"/>
              </a:buClr>
              <a:buSzPct val="25000"/>
              <a:buFont typeface="Calibri"/>
              <a:buNone/>
            </a:pPr>
            <a:r>
              <a:rPr lang="en-US" sz="1200" b="1" i="0" u="none" strike="noStrike" cap="none">
                <a:solidFill>
                  <a:schemeClr val="bg2"/>
                </a:solidFill>
                <a:latin typeface="Calibri"/>
                <a:ea typeface="Calibri"/>
                <a:cs typeface="Calibri"/>
                <a:sym typeface="Calibri"/>
              </a:rPr>
              <a:t>consume</a:t>
            </a:r>
          </a:p>
          <a:p>
            <a:pPr marL="0" marR="0" lvl="0" indent="0" algn="ctr" rtl="0">
              <a:lnSpc>
                <a:spcPct val="100000"/>
              </a:lnSpc>
              <a:spcBef>
                <a:spcPts val="0"/>
              </a:spcBef>
              <a:spcAft>
                <a:spcPts val="0"/>
              </a:spcAft>
              <a:buClr>
                <a:schemeClr val="lt1"/>
              </a:buClr>
              <a:buSzPct val="25000"/>
              <a:buFont typeface="Calibri"/>
              <a:buNone/>
            </a:pPr>
            <a:r>
              <a:rPr lang="en-US" sz="1200" b="1" i="0" u="none" strike="noStrike" cap="none">
                <a:solidFill>
                  <a:schemeClr val="bg2"/>
                </a:solidFill>
                <a:latin typeface="Calibri"/>
                <a:ea typeface="Calibri"/>
                <a:cs typeface="Calibri"/>
                <a:sym typeface="Calibri"/>
              </a:rPr>
              <a:t>from Queue2</a:t>
            </a:r>
          </a:p>
        </p:txBody>
      </p:sp>
      <p:sp>
        <p:nvSpPr>
          <p:cNvPr id="1431" name="Shape 1431"/>
          <p:cNvSpPr txBox="1"/>
          <p:nvPr/>
        </p:nvSpPr>
        <p:spPr>
          <a:xfrm>
            <a:off x="9329877" y="3399766"/>
            <a:ext cx="2455500" cy="276900"/>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chemeClr val="lt1"/>
              </a:buClr>
              <a:buSzPct val="25000"/>
              <a:buFont typeface="Calibri"/>
              <a:buNone/>
            </a:pPr>
            <a:r>
              <a:rPr lang="en-US" sz="1200" b="1" i="0" u="none" strike="noStrike" cap="none">
                <a:solidFill>
                  <a:schemeClr val="bg2"/>
                </a:solidFill>
                <a:latin typeface="Calibri"/>
                <a:ea typeface="Calibri"/>
                <a:cs typeface="Calibri"/>
                <a:sym typeface="Calibri"/>
              </a:rPr>
              <a:t>Dispatcher Flow</a:t>
            </a:r>
          </a:p>
        </p:txBody>
      </p:sp>
      <p:cxnSp>
        <p:nvCxnSpPr>
          <p:cNvPr id="1432" name="Shape 1432"/>
          <p:cNvCxnSpPr/>
          <p:nvPr/>
        </p:nvCxnSpPr>
        <p:spPr>
          <a:xfrm>
            <a:off x="10322896" y="4237430"/>
            <a:ext cx="504600" cy="0"/>
          </a:xfrm>
          <a:prstGeom prst="straightConnector1">
            <a:avLst/>
          </a:prstGeom>
          <a:noFill/>
          <a:ln w="28575" cap="flat" cmpd="sng">
            <a:solidFill>
              <a:schemeClr val="accent1"/>
            </a:solidFill>
            <a:prstDash val="solid"/>
            <a:miter/>
            <a:headEnd type="none" w="med" len="med"/>
            <a:tailEnd type="triangle" w="lg" len="lg"/>
          </a:ln>
        </p:spPr>
      </p:cxnSp>
      <p:sp>
        <p:nvSpPr>
          <p:cNvPr id="1433" name="Shape 1433"/>
          <p:cNvSpPr txBox="1"/>
          <p:nvPr/>
        </p:nvSpPr>
        <p:spPr>
          <a:xfrm>
            <a:off x="10795607" y="4493025"/>
            <a:ext cx="840900" cy="461700"/>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chemeClr val="lt1"/>
              </a:buClr>
              <a:buSzPct val="25000"/>
              <a:buFont typeface="Calibri"/>
              <a:buNone/>
            </a:pPr>
            <a:r>
              <a:rPr lang="en-US" sz="1200" b="1" i="0" u="none" strike="noStrike" cap="none">
                <a:solidFill>
                  <a:schemeClr val="bg2"/>
                </a:solidFill>
                <a:latin typeface="Calibri"/>
                <a:ea typeface="Calibri"/>
                <a:cs typeface="Calibri"/>
                <a:sym typeface="Calibri"/>
              </a:rPr>
              <a:t>Outbound</a:t>
            </a:r>
          </a:p>
          <a:p>
            <a:pPr marL="0" marR="0" lvl="0" indent="0" algn="ctr" rtl="0">
              <a:lnSpc>
                <a:spcPct val="100000"/>
              </a:lnSpc>
              <a:spcBef>
                <a:spcPts val="0"/>
              </a:spcBef>
              <a:spcAft>
                <a:spcPts val="0"/>
              </a:spcAft>
              <a:buClr>
                <a:schemeClr val="lt1"/>
              </a:buClr>
              <a:buSzPct val="25000"/>
              <a:buFont typeface="Calibri"/>
              <a:buNone/>
            </a:pPr>
            <a:r>
              <a:rPr lang="en-US" sz="1200" b="1" i="0" u="none" strike="noStrike" cap="none">
                <a:solidFill>
                  <a:schemeClr val="bg2"/>
                </a:solidFill>
                <a:latin typeface="Calibri"/>
                <a:ea typeface="Calibri"/>
                <a:cs typeface="Calibri"/>
                <a:sym typeface="Calibri"/>
              </a:rPr>
              <a:t>Endpoint</a:t>
            </a:r>
          </a:p>
        </p:txBody>
      </p:sp>
      <p:cxnSp>
        <p:nvCxnSpPr>
          <p:cNvPr id="1434" name="Shape 1434"/>
          <p:cNvCxnSpPr/>
          <p:nvPr/>
        </p:nvCxnSpPr>
        <p:spPr>
          <a:xfrm flipH="1">
            <a:off x="4205614" y="4974139"/>
            <a:ext cx="12300" cy="1269300"/>
          </a:xfrm>
          <a:prstGeom prst="straightConnector1">
            <a:avLst/>
          </a:prstGeom>
          <a:noFill/>
          <a:ln w="28575" cap="flat" cmpd="sng">
            <a:solidFill>
              <a:srgbClr val="FFC000"/>
            </a:solidFill>
            <a:prstDash val="solid"/>
            <a:miter/>
            <a:headEnd type="none" w="med" len="med"/>
            <a:tailEnd type="none" w="med" len="med"/>
          </a:ln>
        </p:spPr>
      </p:cxnSp>
      <p:cxnSp>
        <p:nvCxnSpPr>
          <p:cNvPr id="1435" name="Shape 1435"/>
          <p:cNvCxnSpPr/>
          <p:nvPr/>
        </p:nvCxnSpPr>
        <p:spPr>
          <a:xfrm>
            <a:off x="4201901" y="6228132"/>
            <a:ext cx="298500" cy="0"/>
          </a:xfrm>
          <a:prstGeom prst="straightConnector1">
            <a:avLst/>
          </a:prstGeom>
          <a:noFill/>
          <a:ln w="28575" cap="flat" cmpd="sng">
            <a:solidFill>
              <a:srgbClr val="FFC000"/>
            </a:solidFill>
            <a:prstDash val="solid"/>
            <a:miter/>
            <a:headEnd type="none" w="med" len="med"/>
            <a:tailEnd type="triangle" w="lg" len="lg"/>
          </a:ln>
        </p:spPr>
      </p:cxnSp>
      <p:grpSp>
        <p:nvGrpSpPr>
          <p:cNvPr id="2" name="Group 1"/>
          <p:cNvGrpSpPr/>
          <p:nvPr/>
        </p:nvGrpSpPr>
        <p:grpSpPr>
          <a:xfrm>
            <a:off x="8207427" y="4997892"/>
            <a:ext cx="298500" cy="1269300"/>
            <a:chOff x="8207427" y="4997892"/>
            <a:chExt cx="298500" cy="1269300"/>
          </a:xfrm>
        </p:grpSpPr>
        <p:cxnSp>
          <p:nvCxnSpPr>
            <p:cNvPr id="1436" name="Shape 1436"/>
            <p:cNvCxnSpPr/>
            <p:nvPr/>
          </p:nvCxnSpPr>
          <p:spPr>
            <a:xfrm flipH="1">
              <a:off x="8216703" y="4997892"/>
              <a:ext cx="12300" cy="1269300"/>
            </a:xfrm>
            <a:prstGeom prst="straightConnector1">
              <a:avLst/>
            </a:prstGeom>
            <a:noFill/>
            <a:ln w="28575" cap="flat" cmpd="sng">
              <a:solidFill>
                <a:srgbClr val="FFC000"/>
              </a:solidFill>
              <a:prstDash val="solid"/>
              <a:miter/>
              <a:headEnd type="none" w="med" len="med"/>
              <a:tailEnd type="none" w="med" len="med"/>
            </a:ln>
          </p:spPr>
        </p:cxnSp>
        <p:cxnSp>
          <p:nvCxnSpPr>
            <p:cNvPr id="1437" name="Shape 1437"/>
            <p:cNvCxnSpPr/>
            <p:nvPr/>
          </p:nvCxnSpPr>
          <p:spPr>
            <a:xfrm>
              <a:off x="8207427" y="6260762"/>
              <a:ext cx="298500" cy="0"/>
            </a:xfrm>
            <a:prstGeom prst="straightConnector1">
              <a:avLst/>
            </a:prstGeom>
            <a:noFill/>
            <a:ln w="28575" cap="flat" cmpd="sng">
              <a:solidFill>
                <a:srgbClr val="FFC000"/>
              </a:solidFill>
              <a:prstDash val="solid"/>
              <a:miter/>
              <a:headEnd type="none" w="med" len="med"/>
              <a:tailEnd type="triangle" w="lg" len="lg"/>
            </a:ln>
          </p:spPr>
        </p:cxnSp>
      </p:grpSp>
      <p:cxnSp>
        <p:nvCxnSpPr>
          <p:cNvPr id="1438" name="Shape 1438"/>
          <p:cNvCxnSpPr/>
          <p:nvPr/>
        </p:nvCxnSpPr>
        <p:spPr>
          <a:xfrm rot="10800000" flipH="1">
            <a:off x="5959857" y="4983357"/>
            <a:ext cx="13200" cy="1269300"/>
          </a:xfrm>
          <a:prstGeom prst="straightConnector1">
            <a:avLst/>
          </a:prstGeom>
          <a:noFill/>
          <a:ln w="28575" cap="flat" cmpd="sng">
            <a:solidFill>
              <a:srgbClr val="FFC000"/>
            </a:solidFill>
            <a:prstDash val="solid"/>
            <a:miter/>
            <a:headEnd type="none" w="med" len="med"/>
            <a:tailEnd type="triangle" w="lg" len="lg"/>
          </a:ln>
        </p:spPr>
      </p:cxnSp>
      <p:cxnSp>
        <p:nvCxnSpPr>
          <p:cNvPr id="1439" name="Shape 1439"/>
          <p:cNvCxnSpPr/>
          <p:nvPr/>
        </p:nvCxnSpPr>
        <p:spPr>
          <a:xfrm>
            <a:off x="5661362" y="6237010"/>
            <a:ext cx="298500" cy="0"/>
          </a:xfrm>
          <a:prstGeom prst="straightConnector1">
            <a:avLst/>
          </a:prstGeom>
          <a:noFill/>
          <a:ln w="28575" cap="flat" cmpd="sng">
            <a:solidFill>
              <a:srgbClr val="FFC000"/>
            </a:solidFill>
            <a:prstDash val="solid"/>
            <a:miter/>
            <a:headEnd type="none" w="med" len="med"/>
            <a:tailEnd type="none" w="med" len="med"/>
          </a:ln>
        </p:spPr>
      </p:cxnSp>
      <p:sp>
        <p:nvSpPr>
          <p:cNvPr id="1440" name="Shape 1440"/>
          <p:cNvSpPr txBox="1"/>
          <p:nvPr/>
        </p:nvSpPr>
        <p:spPr>
          <a:xfrm>
            <a:off x="1688596" y="3971855"/>
            <a:ext cx="701700" cy="276900"/>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chemeClr val="lt1"/>
              </a:buClr>
              <a:buSzPct val="25000"/>
              <a:buFont typeface="Calibri"/>
              <a:buNone/>
            </a:pPr>
            <a:r>
              <a:rPr lang="en-US" sz="1200" b="1" i="0" u="none" strike="noStrike" cap="none">
                <a:solidFill>
                  <a:schemeClr val="bg2"/>
                </a:solidFill>
                <a:latin typeface="Calibri"/>
                <a:ea typeface="Calibri"/>
                <a:cs typeface="Calibri"/>
                <a:sym typeface="Calibri"/>
              </a:rPr>
              <a:t>Request</a:t>
            </a:r>
          </a:p>
        </p:txBody>
      </p:sp>
      <p:cxnSp>
        <p:nvCxnSpPr>
          <p:cNvPr id="1441" name="Shape 1441"/>
          <p:cNvCxnSpPr/>
          <p:nvPr/>
        </p:nvCxnSpPr>
        <p:spPr>
          <a:xfrm rot="10800000" flipH="1">
            <a:off x="9930588" y="4998019"/>
            <a:ext cx="13200" cy="1269300"/>
          </a:xfrm>
          <a:prstGeom prst="straightConnector1">
            <a:avLst/>
          </a:prstGeom>
          <a:noFill/>
          <a:ln w="28575" cap="flat" cmpd="sng">
            <a:solidFill>
              <a:srgbClr val="FFC000"/>
            </a:solidFill>
            <a:prstDash val="solid"/>
            <a:miter/>
            <a:headEnd type="none" w="med" len="med"/>
            <a:tailEnd type="triangle" w="lg" len="lg"/>
          </a:ln>
        </p:spPr>
      </p:cxnSp>
      <p:cxnSp>
        <p:nvCxnSpPr>
          <p:cNvPr id="1442" name="Shape 1442"/>
          <p:cNvCxnSpPr/>
          <p:nvPr/>
        </p:nvCxnSpPr>
        <p:spPr>
          <a:xfrm>
            <a:off x="9632092" y="6251669"/>
            <a:ext cx="298500" cy="0"/>
          </a:xfrm>
          <a:prstGeom prst="straightConnector1">
            <a:avLst/>
          </a:prstGeom>
          <a:noFill/>
          <a:ln w="28575" cap="flat" cmpd="sng">
            <a:solidFill>
              <a:srgbClr val="FFC000"/>
            </a:solidFill>
            <a:prstDash val="solid"/>
            <a:miter/>
            <a:headEnd type="none" w="med" len="med"/>
            <a:tailEnd type="none" w="med" len="med"/>
          </a:ln>
        </p:spPr>
      </p:cxnSp>
      <p:sp>
        <p:nvSpPr>
          <p:cNvPr id="1443" name="Shape 1443"/>
          <p:cNvSpPr/>
          <p:nvPr/>
        </p:nvSpPr>
        <p:spPr>
          <a:xfrm rot="5400000">
            <a:off x="8783478" y="5707996"/>
            <a:ext cx="544200" cy="1040400"/>
          </a:xfrm>
          <a:prstGeom prst="can">
            <a:avLst>
              <a:gd name="adj" fmla="val 25000"/>
            </a:avLst>
          </a:prstGeom>
          <a:noFill/>
          <a:ln w="31750" cap="flat" cmpd="sng">
            <a:solidFill>
              <a:srgbClr val="00A1E1"/>
            </a:solidFill>
            <a:prstDash val="solid"/>
            <a:miter/>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bg2"/>
              </a:solidFill>
              <a:latin typeface="Calibri"/>
              <a:ea typeface="Calibri"/>
              <a:cs typeface="Calibri"/>
              <a:sym typeface="Calibri"/>
            </a:endParaRPr>
          </a:p>
        </p:txBody>
      </p:sp>
      <p:sp>
        <p:nvSpPr>
          <p:cNvPr id="1444" name="Shape 1444"/>
          <p:cNvSpPr txBox="1"/>
          <p:nvPr/>
        </p:nvSpPr>
        <p:spPr>
          <a:xfrm>
            <a:off x="8757345" y="6089630"/>
            <a:ext cx="442800" cy="276900"/>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chemeClr val="lt1"/>
              </a:buClr>
              <a:buSzPct val="25000"/>
              <a:buFont typeface="Calibri"/>
              <a:buNone/>
            </a:pPr>
            <a:r>
              <a:rPr lang="en-US" sz="1200" b="1" i="0" u="none" strike="noStrike" cap="none">
                <a:solidFill>
                  <a:schemeClr val="bg2"/>
                </a:solidFill>
                <a:latin typeface="Calibri"/>
                <a:ea typeface="Calibri"/>
                <a:cs typeface="Calibri"/>
                <a:sym typeface="Calibri"/>
              </a:rPr>
              <a:t>VM</a:t>
            </a:r>
          </a:p>
        </p:txBody>
      </p:sp>
      <p:sp>
        <p:nvSpPr>
          <p:cNvPr id="1445" name="Shape 1445"/>
          <p:cNvSpPr txBox="1"/>
          <p:nvPr/>
        </p:nvSpPr>
        <p:spPr>
          <a:xfrm>
            <a:off x="6629974" y="4452375"/>
            <a:ext cx="1040400" cy="461700"/>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chemeClr val="lt1"/>
              </a:buClr>
              <a:buSzPct val="25000"/>
              <a:buFont typeface="Calibri"/>
              <a:buNone/>
            </a:pPr>
            <a:r>
              <a:rPr lang="en-US" sz="1200" b="1" i="0" u="none" strike="noStrike" cap="none">
                <a:solidFill>
                  <a:schemeClr val="bg2"/>
                </a:solidFill>
                <a:latin typeface="Calibri"/>
                <a:ea typeface="Calibri"/>
                <a:cs typeface="Calibri"/>
                <a:sym typeface="Calibri"/>
              </a:rPr>
              <a:t>Message</a:t>
            </a:r>
          </a:p>
          <a:p>
            <a:pPr marL="0" marR="0" lvl="0" indent="0" algn="ctr" rtl="0">
              <a:lnSpc>
                <a:spcPct val="100000"/>
              </a:lnSpc>
              <a:spcBef>
                <a:spcPts val="0"/>
              </a:spcBef>
              <a:spcAft>
                <a:spcPts val="0"/>
              </a:spcAft>
              <a:buClr>
                <a:schemeClr val="lt1"/>
              </a:buClr>
              <a:buSzPct val="25000"/>
              <a:buFont typeface="Calibri"/>
              <a:buNone/>
            </a:pPr>
            <a:r>
              <a:rPr lang="en-US" sz="1200" b="1" i="0" u="none" strike="noStrike" cap="none">
                <a:solidFill>
                  <a:schemeClr val="bg2"/>
                </a:solidFill>
                <a:latin typeface="Calibri"/>
                <a:ea typeface="Calibri"/>
                <a:cs typeface="Calibri"/>
                <a:sym typeface="Calibri"/>
              </a:rPr>
              <a:t>Processors</a:t>
            </a:r>
          </a:p>
        </p:txBody>
      </p:sp>
      <p:sp>
        <p:nvSpPr>
          <p:cNvPr id="1446" name="Shape 1446"/>
          <p:cNvSpPr txBox="1"/>
          <p:nvPr/>
        </p:nvSpPr>
        <p:spPr>
          <a:xfrm>
            <a:off x="5272735" y="3363887"/>
            <a:ext cx="3700500" cy="285300"/>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chemeClr val="lt1"/>
              </a:buClr>
              <a:buSzPct val="25000"/>
              <a:buFont typeface="Calibri"/>
              <a:buNone/>
            </a:pPr>
            <a:r>
              <a:rPr lang="en-US" sz="1200" b="1" i="0" u="none" strike="noStrike" cap="none">
                <a:solidFill>
                  <a:schemeClr val="bg2"/>
                </a:solidFill>
                <a:latin typeface="Calibri"/>
                <a:ea typeface="Calibri"/>
                <a:cs typeface="Calibri"/>
                <a:sym typeface="Calibri"/>
              </a:rPr>
              <a:t>Processing Flow, tuned processing strategy</a:t>
            </a:r>
          </a:p>
        </p:txBody>
      </p:sp>
      <p:grpSp>
        <p:nvGrpSpPr>
          <p:cNvPr id="1447" name="Shape 1447"/>
          <p:cNvGrpSpPr/>
          <p:nvPr/>
        </p:nvGrpSpPr>
        <p:grpSpPr>
          <a:xfrm>
            <a:off x="780996" y="4919505"/>
            <a:ext cx="2243700" cy="832535"/>
            <a:chOff x="780996" y="4919505"/>
            <a:chExt cx="2243700" cy="832535"/>
          </a:xfrm>
        </p:grpSpPr>
        <p:cxnSp>
          <p:nvCxnSpPr>
            <p:cNvPr id="1448" name="Shape 1448"/>
            <p:cNvCxnSpPr/>
            <p:nvPr/>
          </p:nvCxnSpPr>
          <p:spPr>
            <a:xfrm>
              <a:off x="3024696" y="4997892"/>
              <a:ext cx="0" cy="424500"/>
            </a:xfrm>
            <a:prstGeom prst="straightConnector1">
              <a:avLst/>
            </a:prstGeom>
            <a:noFill/>
            <a:ln w="28575" cap="flat" cmpd="sng">
              <a:solidFill>
                <a:srgbClr val="F1C232"/>
              </a:solidFill>
              <a:prstDash val="solid"/>
              <a:miter/>
              <a:headEnd type="none" w="med" len="med"/>
              <a:tailEnd type="none" w="med" len="med"/>
            </a:ln>
          </p:spPr>
        </p:cxnSp>
        <p:cxnSp>
          <p:nvCxnSpPr>
            <p:cNvPr id="1449" name="Shape 1449"/>
            <p:cNvCxnSpPr/>
            <p:nvPr/>
          </p:nvCxnSpPr>
          <p:spPr>
            <a:xfrm rot="10800000">
              <a:off x="780996" y="5422517"/>
              <a:ext cx="2243700" cy="0"/>
            </a:xfrm>
            <a:prstGeom prst="straightConnector1">
              <a:avLst/>
            </a:prstGeom>
            <a:noFill/>
            <a:ln w="28575" cap="flat" cmpd="sng">
              <a:solidFill>
                <a:srgbClr val="F1C232"/>
              </a:solidFill>
              <a:prstDash val="solid"/>
              <a:miter/>
              <a:headEnd type="none" w="med" len="med"/>
              <a:tailEnd type="none" w="med" len="med"/>
            </a:ln>
          </p:spPr>
        </p:cxnSp>
        <p:cxnSp>
          <p:nvCxnSpPr>
            <p:cNvPr id="1450" name="Shape 1450"/>
            <p:cNvCxnSpPr/>
            <p:nvPr/>
          </p:nvCxnSpPr>
          <p:spPr>
            <a:xfrm rot="10800000">
              <a:off x="793208" y="4919505"/>
              <a:ext cx="0" cy="512100"/>
            </a:xfrm>
            <a:prstGeom prst="straightConnector1">
              <a:avLst/>
            </a:prstGeom>
            <a:noFill/>
            <a:ln w="28575" cap="flat" cmpd="sng">
              <a:solidFill>
                <a:srgbClr val="F1C232"/>
              </a:solidFill>
              <a:prstDash val="solid"/>
              <a:miter/>
              <a:headEnd type="none" w="med" len="med"/>
              <a:tailEnd type="triangle" w="lg" len="lg"/>
            </a:ln>
          </p:spPr>
        </p:cxnSp>
        <p:sp>
          <p:nvSpPr>
            <p:cNvPr id="1451" name="Shape 1451"/>
            <p:cNvSpPr txBox="1"/>
            <p:nvPr/>
          </p:nvSpPr>
          <p:spPr>
            <a:xfrm>
              <a:off x="1223300" y="5475141"/>
              <a:ext cx="1193400" cy="276900"/>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chemeClr val="lt1"/>
                </a:buClr>
                <a:buSzPct val="25000"/>
                <a:buFont typeface="Calibri"/>
                <a:buNone/>
              </a:pPr>
              <a:r>
                <a:rPr lang="en-US" sz="1200" b="1" i="0" u="none" strike="noStrike" cap="none">
                  <a:solidFill>
                    <a:schemeClr val="bg2"/>
                  </a:solidFill>
                  <a:latin typeface="Calibri"/>
                  <a:ea typeface="Calibri"/>
                  <a:cs typeface="Calibri"/>
                  <a:sym typeface="Calibri"/>
                </a:rPr>
                <a:t>Status response</a:t>
              </a:r>
            </a:p>
          </p:txBody>
        </p:sp>
      </p:grpSp>
      <p:sp>
        <p:nvSpPr>
          <p:cNvPr id="1452" name="Shape 1452"/>
          <p:cNvSpPr/>
          <p:nvPr/>
        </p:nvSpPr>
        <p:spPr>
          <a:xfrm>
            <a:off x="2655149" y="3981889"/>
            <a:ext cx="669300" cy="482700"/>
          </a:xfrm>
          <a:prstGeom prst="roundRect">
            <a:avLst>
              <a:gd name="adj" fmla="val 16667"/>
            </a:avLst>
          </a:prstGeom>
          <a:solidFill>
            <a:srgbClr val="00A1E1"/>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Consolas"/>
              <a:buNone/>
            </a:pPr>
            <a:r>
              <a:rPr lang="en-US" sz="1400" b="1" i="0" u="none" strike="noStrike" cap="none">
                <a:solidFill>
                  <a:schemeClr val="lt1"/>
                </a:solidFill>
                <a:latin typeface="Consolas"/>
                <a:ea typeface="Consolas"/>
                <a:cs typeface="Consolas"/>
                <a:sym typeface="Consolas"/>
              </a:rPr>
              <a:t>-&gt;|</a:t>
            </a:r>
          </a:p>
        </p:txBody>
      </p:sp>
      <p:sp>
        <p:nvSpPr>
          <p:cNvPr id="1453" name="Shape 1453"/>
          <p:cNvSpPr/>
          <p:nvPr/>
        </p:nvSpPr>
        <p:spPr>
          <a:xfrm>
            <a:off x="6802207" y="3973828"/>
            <a:ext cx="669300" cy="482700"/>
          </a:xfrm>
          <a:prstGeom prst="roundRect">
            <a:avLst>
              <a:gd name="adj" fmla="val 16667"/>
            </a:avLst>
          </a:prstGeom>
          <a:solidFill>
            <a:srgbClr val="00A1E1"/>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Consolas"/>
              <a:buNone/>
            </a:pPr>
            <a:r>
              <a:rPr lang="en-US" sz="1400" b="1" i="0" u="none" strike="noStrike" cap="none">
                <a:solidFill>
                  <a:schemeClr val="lt1"/>
                </a:solidFill>
                <a:latin typeface="Consolas"/>
                <a:ea typeface="Consolas"/>
                <a:cs typeface="Consolas"/>
                <a:sym typeface="Consolas"/>
              </a:rPr>
              <a:t>|x|</a:t>
            </a:r>
          </a:p>
        </p:txBody>
      </p:sp>
      <p:sp>
        <p:nvSpPr>
          <p:cNvPr id="1454" name="Shape 1454"/>
          <p:cNvSpPr/>
          <p:nvPr/>
        </p:nvSpPr>
        <p:spPr>
          <a:xfrm>
            <a:off x="10901850" y="4000491"/>
            <a:ext cx="669300" cy="482700"/>
          </a:xfrm>
          <a:prstGeom prst="roundRect">
            <a:avLst>
              <a:gd name="adj" fmla="val 16667"/>
            </a:avLst>
          </a:prstGeom>
          <a:solidFill>
            <a:srgbClr val="00A1E1"/>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Consolas"/>
              <a:buNone/>
            </a:pPr>
            <a:r>
              <a:rPr lang="en-US" sz="1400" b="1" i="0" u="none" strike="noStrike" cap="none">
                <a:solidFill>
                  <a:schemeClr val="lt1"/>
                </a:solidFill>
                <a:latin typeface="Consolas"/>
                <a:ea typeface="Consolas"/>
                <a:cs typeface="Consolas"/>
                <a:sym typeface="Consolas"/>
              </a:rPr>
              <a:t>|-&gt;</a:t>
            </a:r>
          </a:p>
        </p:txBody>
      </p:sp>
      <p:sp>
        <p:nvSpPr>
          <p:cNvPr id="1455" name="Shape 1455"/>
          <p:cNvSpPr/>
          <p:nvPr/>
        </p:nvSpPr>
        <p:spPr>
          <a:xfrm>
            <a:off x="4055671" y="4061687"/>
            <a:ext cx="363580" cy="152283"/>
          </a:xfrm>
          <a:prstGeom prst="flowChartMagneticDrum">
            <a:avLst/>
          </a:prstGeom>
          <a:noFill/>
          <a:ln w="12700" cap="flat" cmpd="sng">
            <a:solidFill>
              <a:schemeClr val="lt1"/>
            </a:solidFill>
            <a:prstDash val="solid"/>
            <a:miter/>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grpSp>
        <p:nvGrpSpPr>
          <p:cNvPr id="1456" name="Shape 1456"/>
          <p:cNvGrpSpPr/>
          <p:nvPr/>
        </p:nvGrpSpPr>
        <p:grpSpPr>
          <a:xfrm>
            <a:off x="5538890" y="3985612"/>
            <a:ext cx="669300" cy="482700"/>
            <a:chOff x="3173142" y="2467264"/>
            <a:chExt cx="669300" cy="482700"/>
          </a:xfrm>
        </p:grpSpPr>
        <p:sp>
          <p:nvSpPr>
            <p:cNvPr id="1457" name="Shape 1457"/>
            <p:cNvSpPr/>
            <p:nvPr/>
          </p:nvSpPr>
          <p:spPr>
            <a:xfrm>
              <a:off x="3173142" y="2467264"/>
              <a:ext cx="669300" cy="482700"/>
            </a:xfrm>
            <a:prstGeom prst="roundRect">
              <a:avLst>
                <a:gd name="adj" fmla="val 16667"/>
              </a:avLst>
            </a:prstGeom>
            <a:solidFill>
              <a:srgbClr val="00A1E1"/>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200" b="1" i="0" u="none" strike="noStrike" cap="none">
                <a:solidFill>
                  <a:schemeClr val="lt1"/>
                </a:solidFill>
                <a:latin typeface="Consolas"/>
                <a:ea typeface="Consolas"/>
                <a:cs typeface="Consolas"/>
                <a:sym typeface="Consolas"/>
              </a:endParaRPr>
            </a:p>
            <a:p>
              <a:pPr marL="0" marR="0" lvl="0" indent="0" algn="ctr" rtl="0">
                <a:lnSpc>
                  <a:spcPct val="100000"/>
                </a:lnSpc>
                <a:spcBef>
                  <a:spcPts val="0"/>
                </a:spcBef>
                <a:spcAft>
                  <a:spcPts val="0"/>
                </a:spcAft>
                <a:buClr>
                  <a:schemeClr val="lt1"/>
                </a:buClr>
                <a:buSzPct val="25000"/>
                <a:buFont typeface="Consolas"/>
                <a:buNone/>
              </a:pPr>
              <a:r>
                <a:rPr lang="en-US" sz="1200" b="1" i="0" u="none" strike="noStrike" cap="none">
                  <a:solidFill>
                    <a:schemeClr val="lt1"/>
                  </a:solidFill>
                  <a:latin typeface="Consolas"/>
                  <a:ea typeface="Consolas"/>
                  <a:cs typeface="Consolas"/>
                  <a:sym typeface="Consolas"/>
                </a:rPr>
                <a:t>VM</a:t>
              </a:r>
            </a:p>
          </p:txBody>
        </p:sp>
        <p:sp>
          <p:nvSpPr>
            <p:cNvPr id="1458" name="Shape 1458"/>
            <p:cNvSpPr/>
            <p:nvPr/>
          </p:nvSpPr>
          <p:spPr>
            <a:xfrm>
              <a:off x="3315617" y="2528458"/>
              <a:ext cx="363580" cy="152282"/>
            </a:xfrm>
            <a:prstGeom prst="flowChartMagneticDrum">
              <a:avLst/>
            </a:prstGeom>
            <a:noFill/>
            <a:ln w="12700" cap="flat" cmpd="sng">
              <a:solidFill>
                <a:schemeClr val="lt1"/>
              </a:solidFill>
              <a:prstDash val="solid"/>
              <a:miter/>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grpSp>
      <p:grpSp>
        <p:nvGrpSpPr>
          <p:cNvPr id="1459" name="Shape 1459"/>
          <p:cNvGrpSpPr/>
          <p:nvPr/>
        </p:nvGrpSpPr>
        <p:grpSpPr>
          <a:xfrm>
            <a:off x="8074162" y="3979835"/>
            <a:ext cx="669300" cy="482700"/>
            <a:chOff x="3173142" y="2467264"/>
            <a:chExt cx="669300" cy="482700"/>
          </a:xfrm>
        </p:grpSpPr>
        <p:sp>
          <p:nvSpPr>
            <p:cNvPr id="1460" name="Shape 1460"/>
            <p:cNvSpPr/>
            <p:nvPr/>
          </p:nvSpPr>
          <p:spPr>
            <a:xfrm>
              <a:off x="3173142" y="2467264"/>
              <a:ext cx="669300" cy="482700"/>
            </a:xfrm>
            <a:prstGeom prst="roundRect">
              <a:avLst>
                <a:gd name="adj" fmla="val 16667"/>
              </a:avLst>
            </a:prstGeom>
            <a:solidFill>
              <a:srgbClr val="00A1E1"/>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200" b="1" i="0" u="none" strike="noStrike" cap="none">
                <a:solidFill>
                  <a:schemeClr val="lt1"/>
                </a:solidFill>
                <a:latin typeface="Consolas"/>
                <a:ea typeface="Consolas"/>
                <a:cs typeface="Consolas"/>
                <a:sym typeface="Consolas"/>
              </a:endParaRPr>
            </a:p>
            <a:p>
              <a:pPr marL="0" marR="0" lvl="0" indent="0" algn="ctr" rtl="0">
                <a:lnSpc>
                  <a:spcPct val="100000"/>
                </a:lnSpc>
                <a:spcBef>
                  <a:spcPts val="0"/>
                </a:spcBef>
                <a:spcAft>
                  <a:spcPts val="0"/>
                </a:spcAft>
                <a:buClr>
                  <a:schemeClr val="lt1"/>
                </a:buClr>
                <a:buSzPct val="25000"/>
                <a:buFont typeface="Consolas"/>
                <a:buNone/>
              </a:pPr>
              <a:r>
                <a:rPr lang="en-US" sz="1200" b="1" i="0" u="none" strike="noStrike" cap="none">
                  <a:solidFill>
                    <a:schemeClr val="lt1"/>
                  </a:solidFill>
                  <a:latin typeface="Consolas"/>
                  <a:ea typeface="Consolas"/>
                  <a:cs typeface="Consolas"/>
                  <a:sym typeface="Consolas"/>
                </a:rPr>
                <a:t>VM</a:t>
              </a:r>
            </a:p>
          </p:txBody>
        </p:sp>
        <p:sp>
          <p:nvSpPr>
            <p:cNvPr id="1461" name="Shape 1461"/>
            <p:cNvSpPr/>
            <p:nvPr/>
          </p:nvSpPr>
          <p:spPr>
            <a:xfrm>
              <a:off x="3315617" y="2528458"/>
              <a:ext cx="363580" cy="152282"/>
            </a:xfrm>
            <a:prstGeom prst="flowChartMagneticDrum">
              <a:avLst/>
            </a:prstGeom>
            <a:noFill/>
            <a:ln w="12700" cap="flat" cmpd="sng">
              <a:solidFill>
                <a:schemeClr val="lt1"/>
              </a:solidFill>
              <a:prstDash val="solid"/>
              <a:miter/>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grpSp>
      <p:grpSp>
        <p:nvGrpSpPr>
          <p:cNvPr id="1462" name="Shape 1462"/>
          <p:cNvGrpSpPr/>
          <p:nvPr/>
        </p:nvGrpSpPr>
        <p:grpSpPr>
          <a:xfrm>
            <a:off x="9593669" y="4000493"/>
            <a:ext cx="669300" cy="482700"/>
            <a:chOff x="3173142" y="2467264"/>
            <a:chExt cx="669300" cy="482700"/>
          </a:xfrm>
        </p:grpSpPr>
        <p:sp>
          <p:nvSpPr>
            <p:cNvPr id="1463" name="Shape 1463"/>
            <p:cNvSpPr/>
            <p:nvPr/>
          </p:nvSpPr>
          <p:spPr>
            <a:xfrm>
              <a:off x="3173142" y="2467264"/>
              <a:ext cx="669300" cy="482700"/>
            </a:xfrm>
            <a:prstGeom prst="roundRect">
              <a:avLst>
                <a:gd name="adj" fmla="val 16667"/>
              </a:avLst>
            </a:prstGeom>
            <a:solidFill>
              <a:srgbClr val="00A1E1"/>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200" b="1" i="0" u="none" strike="noStrike" cap="none">
                <a:solidFill>
                  <a:schemeClr val="lt1"/>
                </a:solidFill>
                <a:latin typeface="Consolas"/>
                <a:ea typeface="Consolas"/>
                <a:cs typeface="Consolas"/>
                <a:sym typeface="Consolas"/>
              </a:endParaRPr>
            </a:p>
            <a:p>
              <a:pPr marL="0" marR="0" lvl="0" indent="0" algn="ctr" rtl="0">
                <a:lnSpc>
                  <a:spcPct val="100000"/>
                </a:lnSpc>
                <a:spcBef>
                  <a:spcPts val="0"/>
                </a:spcBef>
                <a:spcAft>
                  <a:spcPts val="0"/>
                </a:spcAft>
                <a:buClr>
                  <a:schemeClr val="lt1"/>
                </a:buClr>
                <a:buSzPct val="25000"/>
                <a:buFont typeface="Consolas"/>
                <a:buNone/>
              </a:pPr>
              <a:r>
                <a:rPr lang="en-US" sz="1200" b="1" i="0" u="none" strike="noStrike" cap="none">
                  <a:solidFill>
                    <a:schemeClr val="lt1"/>
                  </a:solidFill>
                  <a:latin typeface="Consolas"/>
                  <a:ea typeface="Consolas"/>
                  <a:cs typeface="Consolas"/>
                  <a:sym typeface="Consolas"/>
                </a:rPr>
                <a:t>VM</a:t>
              </a:r>
            </a:p>
          </p:txBody>
        </p:sp>
        <p:sp>
          <p:nvSpPr>
            <p:cNvPr id="1464" name="Shape 1464"/>
            <p:cNvSpPr/>
            <p:nvPr/>
          </p:nvSpPr>
          <p:spPr>
            <a:xfrm>
              <a:off x="3315617" y="2528458"/>
              <a:ext cx="363580" cy="152282"/>
            </a:xfrm>
            <a:prstGeom prst="flowChartMagneticDrum">
              <a:avLst/>
            </a:prstGeom>
            <a:noFill/>
            <a:ln w="12700" cap="flat" cmpd="sng">
              <a:solidFill>
                <a:schemeClr val="lt1"/>
              </a:solidFill>
              <a:prstDash val="solid"/>
              <a:miter/>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grpSp>
      <p:sp>
        <p:nvSpPr>
          <p:cNvPr id="1465" name="Shape 1465"/>
          <p:cNvSpPr txBox="1"/>
          <p:nvPr/>
        </p:nvSpPr>
        <p:spPr>
          <a:xfrm>
            <a:off x="3732389" y="4463523"/>
            <a:ext cx="1098600" cy="461700"/>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chemeClr val="lt1"/>
              </a:buClr>
              <a:buSzPct val="25000"/>
              <a:buFont typeface="Calibri"/>
              <a:buNone/>
            </a:pPr>
            <a:r>
              <a:rPr lang="en-US" sz="1200" b="1" i="0" u="none" strike="noStrike" cap="none">
                <a:solidFill>
                  <a:schemeClr val="bg2"/>
                </a:solidFill>
                <a:latin typeface="Calibri"/>
                <a:ea typeface="Calibri"/>
                <a:cs typeface="Calibri"/>
                <a:sym typeface="Calibri"/>
              </a:rPr>
              <a:t>Dispatch</a:t>
            </a:r>
          </a:p>
          <a:p>
            <a:pPr marL="0" marR="0" lvl="0" indent="0" algn="ctr" rtl="0">
              <a:lnSpc>
                <a:spcPct val="100000"/>
              </a:lnSpc>
              <a:spcBef>
                <a:spcPts val="0"/>
              </a:spcBef>
              <a:spcAft>
                <a:spcPts val="0"/>
              </a:spcAft>
              <a:buClr>
                <a:schemeClr val="lt1"/>
              </a:buClr>
              <a:buSzPct val="25000"/>
              <a:buFont typeface="Calibri"/>
              <a:buNone/>
            </a:pPr>
            <a:r>
              <a:rPr lang="en-US" sz="1200" b="1" i="0" u="none" strike="noStrike" cap="none">
                <a:solidFill>
                  <a:schemeClr val="bg2"/>
                </a:solidFill>
                <a:latin typeface="Calibri"/>
                <a:ea typeface="Calibri"/>
                <a:cs typeface="Calibri"/>
                <a:sym typeface="Calibri"/>
              </a:rPr>
              <a:t>To Queue1</a:t>
            </a:r>
          </a:p>
        </p:txBody>
      </p:sp>
    </p:spTree>
    <p:extLst>
      <p:ext uri="{BB962C8B-B14F-4D97-AF65-F5344CB8AC3E}">
        <p14:creationId xmlns:p14="http://schemas.microsoft.com/office/powerpoint/2010/main" val="1549721190"/>
      </p:ext>
    </p:extLst>
  </p:cSld>
  <p:clrMapOvr>
    <a:masterClrMapping/>
  </p:clrMapOvr>
  <p:transition>
    <p:fade/>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ym typeface="Verdana"/>
              </a:rPr>
              <a:t>Refactoring for </a:t>
            </a:r>
            <a:r>
              <a:rPr lang="en-US" dirty="0"/>
              <a:t>scalability</a:t>
            </a:r>
          </a:p>
        </p:txBody>
      </p:sp>
      <p:sp>
        <p:nvSpPr>
          <p:cNvPr id="3" name="Slide Number Placeholder 2"/>
          <p:cNvSpPr>
            <a:spLocks noGrp="1"/>
          </p:cNvSpPr>
          <p:nvPr>
            <p:ph type="sldNum" sz="quarter" idx="11"/>
          </p:nvPr>
        </p:nvSpPr>
        <p:spPr/>
        <p:txBody>
          <a:bodyPr/>
          <a:lstStyle/>
          <a:p>
            <a:fld id="{6EBA610F-6DE2-6644-8764-FCBE8B310C98}" type="slidenum">
              <a:rPr lang="en-US" smtClean="0"/>
              <a:pPr/>
              <a:t>57</a:t>
            </a:fld>
            <a:endParaRPr lang="en-US" dirty="0"/>
          </a:p>
        </p:txBody>
      </p:sp>
      <p:sp>
        <p:nvSpPr>
          <p:cNvPr id="4" name="Text Placeholder 3"/>
          <p:cNvSpPr>
            <a:spLocks noGrp="1"/>
          </p:cNvSpPr>
          <p:nvPr>
            <p:ph type="body" sz="quarter" idx="12"/>
          </p:nvPr>
        </p:nvSpPr>
        <p:spPr>
          <a:xfrm>
            <a:off x="609601" y="1189038"/>
            <a:ext cx="6874768" cy="1431603"/>
          </a:xfrm>
        </p:spPr>
        <p:txBody>
          <a:bodyPr/>
          <a:lstStyle/>
          <a:p>
            <a:pPr lvl="0"/>
            <a:r>
              <a:rPr lang="en-US" dirty="0">
                <a:sym typeface="Verdana"/>
              </a:rPr>
              <a:t>Break existing flows down into three flows</a:t>
            </a:r>
          </a:p>
          <a:p>
            <a:pPr lvl="0"/>
            <a:r>
              <a:rPr lang="en-US" dirty="0">
                <a:sym typeface="Verdana"/>
              </a:rPr>
              <a:t>Use VM queues for message transport between flows</a:t>
            </a:r>
          </a:p>
          <a:p>
            <a:endParaRPr lang="en-US" dirty="0"/>
          </a:p>
        </p:txBody>
      </p:sp>
      <p:grpSp>
        <p:nvGrpSpPr>
          <p:cNvPr id="5" name="Group 4"/>
          <p:cNvGrpSpPr/>
          <p:nvPr/>
        </p:nvGrpSpPr>
        <p:grpSpPr>
          <a:xfrm>
            <a:off x="292616" y="1092741"/>
            <a:ext cx="11492761" cy="5484155"/>
            <a:chOff x="292616" y="1092741"/>
            <a:chExt cx="11492761" cy="5484155"/>
          </a:xfrm>
        </p:grpSpPr>
        <p:sp>
          <p:nvSpPr>
            <p:cNvPr id="6" name="Shape 1474"/>
            <p:cNvSpPr/>
            <p:nvPr/>
          </p:nvSpPr>
          <p:spPr>
            <a:xfrm>
              <a:off x="2334072" y="4237435"/>
              <a:ext cx="2616000" cy="1527900"/>
            </a:xfrm>
            <a:prstGeom prst="rect">
              <a:avLst/>
            </a:prstGeom>
            <a:noFill/>
            <a:ln w="28575" cap="flat" cmpd="sng">
              <a:solidFill>
                <a:schemeClr val="lt2"/>
              </a:solidFill>
              <a:prstDash val="solid"/>
              <a:miter/>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bg2"/>
                </a:solidFill>
                <a:latin typeface="Calibri"/>
                <a:ea typeface="Calibri"/>
                <a:cs typeface="Calibri"/>
                <a:sym typeface="Calibri"/>
              </a:endParaRPr>
            </a:p>
          </p:txBody>
        </p:sp>
        <p:sp>
          <p:nvSpPr>
            <p:cNvPr id="7" name="Shape 1475"/>
            <p:cNvSpPr/>
            <p:nvPr/>
          </p:nvSpPr>
          <p:spPr>
            <a:xfrm>
              <a:off x="5272196" y="4258098"/>
              <a:ext cx="3701100" cy="1527900"/>
            </a:xfrm>
            <a:prstGeom prst="rect">
              <a:avLst/>
            </a:prstGeom>
            <a:noFill/>
            <a:ln w="28575" cap="flat" cmpd="sng">
              <a:solidFill>
                <a:schemeClr val="accent5"/>
              </a:solidFill>
              <a:prstDash val="solid"/>
              <a:miter/>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bg2"/>
                </a:solidFill>
                <a:latin typeface="Calibri"/>
                <a:ea typeface="Calibri"/>
                <a:cs typeface="Calibri"/>
                <a:sym typeface="Calibri"/>
              </a:endParaRPr>
            </a:p>
          </p:txBody>
        </p:sp>
        <p:sp>
          <p:nvSpPr>
            <p:cNvPr id="8" name="Shape 1476"/>
            <p:cNvSpPr txBox="1"/>
            <p:nvPr/>
          </p:nvSpPr>
          <p:spPr>
            <a:xfrm>
              <a:off x="2334071" y="3912394"/>
              <a:ext cx="2616000" cy="276900"/>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chemeClr val="lt1"/>
                </a:buClr>
                <a:buSzPct val="25000"/>
                <a:buFont typeface="Calibri"/>
                <a:buNone/>
              </a:pPr>
              <a:r>
                <a:rPr lang="en-US" sz="1200" b="1" i="0" u="none" strike="noStrike" cap="none">
                  <a:solidFill>
                    <a:schemeClr val="bg2"/>
                  </a:solidFill>
                  <a:latin typeface="Calibri"/>
                  <a:ea typeface="Calibri"/>
                  <a:cs typeface="Calibri"/>
                  <a:sym typeface="Calibri"/>
                </a:rPr>
                <a:t>Acquisition Flow</a:t>
              </a:r>
            </a:p>
          </p:txBody>
        </p:sp>
        <p:sp>
          <p:nvSpPr>
            <p:cNvPr id="9" name="Shape 1477"/>
            <p:cNvSpPr txBox="1"/>
            <p:nvPr/>
          </p:nvSpPr>
          <p:spPr>
            <a:xfrm>
              <a:off x="5272735" y="3904216"/>
              <a:ext cx="3700500" cy="285300"/>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chemeClr val="lt1"/>
                </a:buClr>
                <a:buSzPct val="25000"/>
                <a:buFont typeface="Calibri"/>
                <a:buNone/>
              </a:pPr>
              <a:r>
                <a:rPr lang="en-US" sz="1200" b="1" i="0" u="none" strike="noStrike" cap="none">
                  <a:solidFill>
                    <a:schemeClr val="bg2"/>
                  </a:solidFill>
                  <a:latin typeface="Calibri"/>
                  <a:ea typeface="Calibri"/>
                  <a:cs typeface="Calibri"/>
                  <a:sym typeface="Calibri"/>
                </a:rPr>
                <a:t>Processing Flow</a:t>
              </a:r>
            </a:p>
          </p:txBody>
        </p:sp>
        <p:cxnSp>
          <p:nvCxnSpPr>
            <p:cNvPr id="10" name="Shape 1478"/>
            <p:cNvCxnSpPr/>
            <p:nvPr/>
          </p:nvCxnSpPr>
          <p:spPr>
            <a:xfrm>
              <a:off x="1611504" y="4770951"/>
              <a:ext cx="1008300" cy="0"/>
            </a:xfrm>
            <a:prstGeom prst="straightConnector1">
              <a:avLst/>
            </a:prstGeom>
            <a:noFill/>
            <a:ln w="28575" cap="flat" cmpd="sng">
              <a:solidFill>
                <a:srgbClr val="FFC000"/>
              </a:solidFill>
              <a:prstDash val="solid"/>
              <a:miter/>
              <a:headEnd type="none" w="med" len="med"/>
              <a:tailEnd type="triangle" w="lg" len="lg"/>
            </a:ln>
          </p:spPr>
        </p:cxnSp>
        <p:cxnSp>
          <p:nvCxnSpPr>
            <p:cNvPr id="11" name="Shape 1479"/>
            <p:cNvCxnSpPr/>
            <p:nvPr/>
          </p:nvCxnSpPr>
          <p:spPr>
            <a:xfrm>
              <a:off x="3369576" y="4770953"/>
              <a:ext cx="504600" cy="0"/>
            </a:xfrm>
            <a:prstGeom prst="straightConnector1">
              <a:avLst/>
            </a:prstGeom>
            <a:noFill/>
            <a:ln w="28575" cap="flat" cmpd="sng">
              <a:solidFill>
                <a:schemeClr val="accent3"/>
              </a:solidFill>
              <a:prstDash val="solid"/>
              <a:miter/>
              <a:headEnd type="none" w="med" len="med"/>
              <a:tailEnd type="triangle" w="lg" len="lg"/>
            </a:ln>
          </p:spPr>
        </p:cxnSp>
        <p:cxnSp>
          <p:nvCxnSpPr>
            <p:cNvPr id="12" name="Shape 1480"/>
            <p:cNvCxnSpPr/>
            <p:nvPr/>
          </p:nvCxnSpPr>
          <p:spPr>
            <a:xfrm>
              <a:off x="6233953" y="4769582"/>
              <a:ext cx="504600" cy="0"/>
            </a:xfrm>
            <a:prstGeom prst="straightConnector1">
              <a:avLst/>
            </a:prstGeom>
            <a:noFill/>
            <a:ln w="28575" cap="flat" cmpd="sng">
              <a:solidFill>
                <a:schemeClr val="accent3"/>
              </a:solidFill>
              <a:prstDash val="solid"/>
              <a:miter/>
              <a:headEnd type="none" w="med" len="med"/>
              <a:tailEnd type="triangle" w="lg" len="lg"/>
            </a:ln>
          </p:spPr>
        </p:cxnSp>
        <p:cxnSp>
          <p:nvCxnSpPr>
            <p:cNvPr id="13" name="Shape 1481"/>
            <p:cNvCxnSpPr/>
            <p:nvPr/>
          </p:nvCxnSpPr>
          <p:spPr>
            <a:xfrm>
              <a:off x="7508120" y="4750230"/>
              <a:ext cx="504600" cy="0"/>
            </a:xfrm>
            <a:prstGeom prst="straightConnector1">
              <a:avLst/>
            </a:prstGeom>
            <a:noFill/>
            <a:ln w="28575" cap="flat" cmpd="sng">
              <a:solidFill>
                <a:schemeClr val="accent3"/>
              </a:solidFill>
              <a:prstDash val="solid"/>
              <a:miter/>
              <a:headEnd type="none" w="med" len="med"/>
              <a:tailEnd type="triangle" w="lg" len="lg"/>
            </a:ln>
          </p:spPr>
        </p:cxnSp>
        <p:sp>
          <p:nvSpPr>
            <p:cNvPr id="14" name="Shape 1482"/>
            <p:cNvSpPr txBox="1"/>
            <p:nvPr/>
          </p:nvSpPr>
          <p:spPr>
            <a:xfrm>
              <a:off x="9329877" y="3940094"/>
              <a:ext cx="2455500" cy="276900"/>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chemeClr val="lt1"/>
                </a:buClr>
                <a:buSzPct val="25000"/>
                <a:buFont typeface="Calibri"/>
                <a:buNone/>
              </a:pPr>
              <a:r>
                <a:rPr lang="en-US" sz="1200" b="1" i="0" u="none" strike="noStrike" cap="none">
                  <a:solidFill>
                    <a:schemeClr val="bg2"/>
                  </a:solidFill>
                  <a:latin typeface="Calibri"/>
                  <a:ea typeface="Calibri"/>
                  <a:cs typeface="Calibri"/>
                  <a:sym typeface="Calibri"/>
                </a:rPr>
                <a:t>Dispatcher Flow</a:t>
              </a:r>
            </a:p>
          </p:txBody>
        </p:sp>
        <p:cxnSp>
          <p:nvCxnSpPr>
            <p:cNvPr id="15" name="Shape 1483"/>
            <p:cNvCxnSpPr/>
            <p:nvPr/>
          </p:nvCxnSpPr>
          <p:spPr>
            <a:xfrm>
              <a:off x="10291092" y="4777758"/>
              <a:ext cx="504600" cy="0"/>
            </a:xfrm>
            <a:prstGeom prst="straightConnector1">
              <a:avLst/>
            </a:prstGeom>
            <a:noFill/>
            <a:ln w="28575" cap="flat" cmpd="sng">
              <a:solidFill>
                <a:schemeClr val="accent3"/>
              </a:solidFill>
              <a:prstDash val="solid"/>
              <a:miter/>
              <a:headEnd type="none" w="med" len="med"/>
              <a:tailEnd type="triangle" w="lg" len="lg"/>
            </a:ln>
          </p:spPr>
        </p:cxnSp>
        <p:sp>
          <p:nvSpPr>
            <p:cNvPr id="16" name="Shape 1484"/>
            <p:cNvSpPr txBox="1"/>
            <p:nvPr/>
          </p:nvSpPr>
          <p:spPr>
            <a:xfrm>
              <a:off x="1688596" y="4512183"/>
              <a:ext cx="701700" cy="276900"/>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chemeClr val="lt1"/>
                </a:buClr>
                <a:buSzPct val="25000"/>
                <a:buFont typeface="Calibri"/>
                <a:buNone/>
              </a:pPr>
              <a:r>
                <a:rPr lang="en-US" sz="1200" b="1" i="0" u="none" strike="noStrike" cap="none">
                  <a:solidFill>
                    <a:schemeClr val="bg2"/>
                  </a:solidFill>
                  <a:latin typeface="Calibri"/>
                  <a:ea typeface="Calibri"/>
                  <a:cs typeface="Calibri"/>
                  <a:sym typeface="Calibri"/>
                </a:rPr>
                <a:t>Request</a:t>
              </a:r>
            </a:p>
          </p:txBody>
        </p:sp>
        <p:sp>
          <p:nvSpPr>
            <p:cNvPr id="17" name="Shape 1485"/>
            <p:cNvSpPr/>
            <p:nvPr/>
          </p:nvSpPr>
          <p:spPr>
            <a:xfrm>
              <a:off x="6790424" y="4517648"/>
              <a:ext cx="669300" cy="482700"/>
            </a:xfrm>
            <a:prstGeom prst="roundRect">
              <a:avLst>
                <a:gd name="adj" fmla="val 16667"/>
              </a:avLst>
            </a:prstGeom>
            <a:solidFill>
              <a:schemeClr val="accent5"/>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Consolas"/>
                <a:buNone/>
              </a:pPr>
              <a:r>
                <a:rPr lang="en-US" sz="1400" b="1" i="0" u="none" strike="noStrike" cap="none">
                  <a:solidFill>
                    <a:schemeClr val="bg1"/>
                  </a:solidFill>
                  <a:latin typeface="Consolas"/>
                  <a:ea typeface="Consolas"/>
                  <a:cs typeface="Consolas"/>
                  <a:sym typeface="Consolas"/>
                </a:rPr>
                <a:t>|x|</a:t>
              </a:r>
            </a:p>
          </p:txBody>
        </p:sp>
        <p:sp>
          <p:nvSpPr>
            <p:cNvPr id="18" name="Shape 1486"/>
            <p:cNvSpPr/>
            <p:nvPr/>
          </p:nvSpPr>
          <p:spPr>
            <a:xfrm>
              <a:off x="10890067" y="4544310"/>
              <a:ext cx="669300" cy="482700"/>
            </a:xfrm>
            <a:prstGeom prst="roundRect">
              <a:avLst>
                <a:gd name="adj" fmla="val 16667"/>
              </a:avLst>
            </a:prstGeom>
            <a:solidFill>
              <a:schemeClr val="accent4"/>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Consolas"/>
                <a:buNone/>
              </a:pPr>
              <a:r>
                <a:rPr lang="en-US" sz="1400" b="1" i="0" u="none" strike="noStrike" cap="none">
                  <a:solidFill>
                    <a:schemeClr val="bg1"/>
                  </a:solidFill>
                  <a:latin typeface="Consolas"/>
                  <a:ea typeface="Consolas"/>
                  <a:cs typeface="Consolas"/>
                  <a:sym typeface="Consolas"/>
                </a:rPr>
                <a:t>|-&gt;</a:t>
              </a:r>
            </a:p>
          </p:txBody>
        </p:sp>
        <p:sp>
          <p:nvSpPr>
            <p:cNvPr id="19" name="Shape 1487"/>
            <p:cNvSpPr/>
            <p:nvPr/>
          </p:nvSpPr>
          <p:spPr>
            <a:xfrm>
              <a:off x="5527107" y="4529432"/>
              <a:ext cx="669300" cy="482700"/>
            </a:xfrm>
            <a:prstGeom prst="roundRect">
              <a:avLst>
                <a:gd name="adj" fmla="val 16667"/>
              </a:avLst>
            </a:prstGeom>
            <a:solidFill>
              <a:schemeClr val="accent5"/>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Consolas"/>
                <a:buNone/>
              </a:pPr>
              <a:r>
                <a:rPr lang="en-US" sz="1400" b="1" i="0" u="none" strike="noStrike" cap="none">
                  <a:solidFill>
                    <a:schemeClr val="bg1"/>
                  </a:solidFill>
                  <a:latin typeface="Consolas"/>
                  <a:ea typeface="Consolas"/>
                  <a:cs typeface="Consolas"/>
                  <a:sym typeface="Consolas"/>
                </a:rPr>
                <a:t>-&gt;|</a:t>
              </a:r>
            </a:p>
          </p:txBody>
        </p:sp>
        <p:sp>
          <p:nvSpPr>
            <p:cNvPr id="20" name="Shape 1488"/>
            <p:cNvSpPr/>
            <p:nvPr/>
          </p:nvSpPr>
          <p:spPr>
            <a:xfrm>
              <a:off x="8062378" y="4523655"/>
              <a:ext cx="669300" cy="482700"/>
            </a:xfrm>
            <a:prstGeom prst="roundRect">
              <a:avLst>
                <a:gd name="adj" fmla="val 16667"/>
              </a:avLst>
            </a:prstGeom>
            <a:solidFill>
              <a:schemeClr val="accent5"/>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Consolas"/>
                <a:buNone/>
              </a:pPr>
              <a:r>
                <a:rPr lang="en-US" sz="1400" b="1" i="0" u="none" strike="noStrike" cap="none">
                  <a:solidFill>
                    <a:schemeClr val="bg1"/>
                  </a:solidFill>
                  <a:latin typeface="Consolas"/>
                  <a:ea typeface="Consolas"/>
                  <a:cs typeface="Consolas"/>
                  <a:sym typeface="Consolas"/>
                </a:rPr>
                <a:t>|-&gt;</a:t>
              </a:r>
            </a:p>
          </p:txBody>
        </p:sp>
        <p:sp>
          <p:nvSpPr>
            <p:cNvPr id="21" name="Shape 1489"/>
            <p:cNvSpPr/>
            <p:nvPr/>
          </p:nvSpPr>
          <p:spPr>
            <a:xfrm>
              <a:off x="9581885" y="4544312"/>
              <a:ext cx="669300" cy="482700"/>
            </a:xfrm>
            <a:prstGeom prst="roundRect">
              <a:avLst>
                <a:gd name="adj" fmla="val 16667"/>
              </a:avLst>
            </a:prstGeom>
            <a:solidFill>
              <a:schemeClr val="accent4"/>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Consolas"/>
                <a:buNone/>
              </a:pPr>
              <a:r>
                <a:rPr lang="en-US" sz="1400" b="1" i="0" u="none" strike="noStrike" cap="none">
                  <a:solidFill>
                    <a:schemeClr val="bg1"/>
                  </a:solidFill>
                  <a:latin typeface="Consolas"/>
                  <a:ea typeface="Consolas"/>
                  <a:cs typeface="Consolas"/>
                  <a:sym typeface="Consolas"/>
                </a:rPr>
                <a:t>-&gt;|</a:t>
              </a:r>
            </a:p>
          </p:txBody>
        </p:sp>
        <p:sp>
          <p:nvSpPr>
            <p:cNvPr id="22" name="Shape 1490"/>
            <p:cNvSpPr txBox="1"/>
            <p:nvPr/>
          </p:nvSpPr>
          <p:spPr>
            <a:xfrm>
              <a:off x="5272735" y="3904216"/>
              <a:ext cx="3700500" cy="285300"/>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chemeClr val="lt1"/>
                </a:buClr>
                <a:buSzPct val="25000"/>
                <a:buFont typeface="Calibri"/>
                <a:buNone/>
              </a:pPr>
              <a:r>
                <a:rPr lang="en-US" sz="1200" b="1" i="0" u="none" strike="noStrike" cap="none">
                  <a:solidFill>
                    <a:schemeClr val="bg2"/>
                  </a:solidFill>
                  <a:latin typeface="Calibri"/>
                  <a:ea typeface="Calibri"/>
                  <a:cs typeface="Calibri"/>
                  <a:sym typeface="Calibri"/>
                </a:rPr>
                <a:t>Processing Flow</a:t>
              </a:r>
            </a:p>
          </p:txBody>
        </p:sp>
        <p:sp>
          <p:nvSpPr>
            <p:cNvPr id="23" name="Shape 1491"/>
            <p:cNvSpPr/>
            <p:nvPr/>
          </p:nvSpPr>
          <p:spPr>
            <a:xfrm>
              <a:off x="7611335" y="1092741"/>
              <a:ext cx="4173900" cy="1527900"/>
            </a:xfrm>
            <a:prstGeom prst="rect">
              <a:avLst/>
            </a:prstGeom>
            <a:noFill/>
            <a:ln w="28575" cap="flat" cmpd="sng">
              <a:solidFill>
                <a:schemeClr val="lt2"/>
              </a:solidFill>
              <a:prstDash val="solid"/>
              <a:miter/>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cxnSp>
          <p:nvCxnSpPr>
            <p:cNvPr id="24" name="Shape 1494"/>
            <p:cNvCxnSpPr/>
            <p:nvPr/>
          </p:nvCxnSpPr>
          <p:spPr>
            <a:xfrm>
              <a:off x="10163343" y="1723902"/>
              <a:ext cx="504600" cy="0"/>
            </a:xfrm>
            <a:prstGeom prst="straightConnector1">
              <a:avLst/>
            </a:prstGeom>
            <a:noFill/>
            <a:ln w="28575" cap="flat" cmpd="sng">
              <a:solidFill>
                <a:schemeClr val="accent3"/>
              </a:solidFill>
              <a:prstDash val="solid"/>
              <a:miter/>
              <a:headEnd type="none" w="med" len="med"/>
              <a:tailEnd type="triangle" w="lg" len="lg"/>
            </a:ln>
          </p:spPr>
        </p:cxnSp>
        <p:cxnSp>
          <p:nvCxnSpPr>
            <p:cNvPr id="25" name="Shape 1495"/>
            <p:cNvCxnSpPr/>
            <p:nvPr/>
          </p:nvCxnSpPr>
          <p:spPr>
            <a:xfrm>
              <a:off x="8757345" y="1742325"/>
              <a:ext cx="504600" cy="0"/>
            </a:xfrm>
            <a:prstGeom prst="straightConnector1">
              <a:avLst/>
            </a:prstGeom>
            <a:noFill/>
            <a:ln w="28575" cap="flat" cmpd="sng">
              <a:solidFill>
                <a:schemeClr val="accent3"/>
              </a:solidFill>
              <a:prstDash val="solid"/>
              <a:miter/>
              <a:headEnd type="none" w="med" len="med"/>
              <a:tailEnd type="triangle" w="lg" len="lg"/>
            </a:ln>
          </p:spPr>
        </p:cxnSp>
        <p:sp>
          <p:nvSpPr>
            <p:cNvPr id="26" name="Shape 1496"/>
            <p:cNvSpPr/>
            <p:nvPr/>
          </p:nvSpPr>
          <p:spPr>
            <a:xfrm>
              <a:off x="7999781" y="1456144"/>
              <a:ext cx="669300" cy="482700"/>
            </a:xfrm>
            <a:prstGeom prst="roundRect">
              <a:avLst>
                <a:gd name="adj" fmla="val 16667"/>
              </a:avLst>
            </a:prstGeom>
            <a:solidFill>
              <a:srgbClr val="00A1E1"/>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Consolas"/>
                <a:buNone/>
              </a:pPr>
              <a:r>
                <a:rPr lang="en-US" sz="1400" b="1" i="0" u="none" strike="noStrike" cap="none">
                  <a:solidFill>
                    <a:schemeClr val="lt1"/>
                  </a:solidFill>
                  <a:latin typeface="Consolas"/>
                  <a:ea typeface="Consolas"/>
                  <a:cs typeface="Consolas"/>
                  <a:sym typeface="Consolas"/>
                </a:rPr>
                <a:t>-&gt;|</a:t>
              </a:r>
            </a:p>
          </p:txBody>
        </p:sp>
        <p:sp>
          <p:nvSpPr>
            <p:cNvPr id="27" name="Shape 1497"/>
            <p:cNvSpPr/>
            <p:nvPr/>
          </p:nvSpPr>
          <p:spPr>
            <a:xfrm>
              <a:off x="10772817" y="1457911"/>
              <a:ext cx="669300" cy="482700"/>
            </a:xfrm>
            <a:prstGeom prst="roundRect">
              <a:avLst>
                <a:gd name="adj" fmla="val 16667"/>
              </a:avLst>
            </a:prstGeom>
            <a:solidFill>
              <a:schemeClr val="accent4"/>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Consolas"/>
                <a:buNone/>
              </a:pPr>
              <a:r>
                <a:rPr lang="en-US" sz="1400" b="1" i="0" u="none" strike="noStrike" cap="none">
                  <a:solidFill>
                    <a:schemeClr val="lt1"/>
                  </a:solidFill>
                  <a:latin typeface="Consolas"/>
                  <a:ea typeface="Consolas"/>
                  <a:cs typeface="Consolas"/>
                  <a:sym typeface="Consolas"/>
                </a:rPr>
                <a:t>|-&gt;</a:t>
              </a:r>
            </a:p>
          </p:txBody>
        </p:sp>
        <p:sp>
          <p:nvSpPr>
            <p:cNvPr id="28" name="Shape 1499"/>
            <p:cNvSpPr/>
            <p:nvPr/>
          </p:nvSpPr>
          <p:spPr>
            <a:xfrm>
              <a:off x="9385139" y="1463054"/>
              <a:ext cx="669300" cy="482700"/>
            </a:xfrm>
            <a:prstGeom prst="roundRect">
              <a:avLst>
                <a:gd name="adj" fmla="val 16667"/>
              </a:avLst>
            </a:prstGeom>
            <a:solidFill>
              <a:schemeClr val="accent5"/>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Consolas"/>
                <a:buNone/>
              </a:pPr>
              <a:r>
                <a:rPr lang="en-US" sz="1400" b="1" i="0" u="none" strike="noStrike" cap="none">
                  <a:solidFill>
                    <a:schemeClr val="lt1"/>
                  </a:solidFill>
                  <a:latin typeface="Consolas"/>
                  <a:ea typeface="Consolas"/>
                  <a:cs typeface="Consolas"/>
                  <a:sym typeface="Consolas"/>
                </a:rPr>
                <a:t>|x|</a:t>
              </a:r>
            </a:p>
          </p:txBody>
        </p:sp>
        <p:cxnSp>
          <p:nvCxnSpPr>
            <p:cNvPr id="29" name="Shape 1500"/>
            <p:cNvCxnSpPr/>
            <p:nvPr/>
          </p:nvCxnSpPr>
          <p:spPr>
            <a:xfrm flipH="1">
              <a:off x="4286185" y="2406650"/>
              <a:ext cx="4049400" cy="1602000"/>
            </a:xfrm>
            <a:prstGeom prst="straightConnector1">
              <a:avLst/>
            </a:prstGeom>
            <a:noFill/>
            <a:ln w="19050" cap="flat" cmpd="sng">
              <a:solidFill>
                <a:srgbClr val="FF0000"/>
              </a:solidFill>
              <a:prstDash val="dot"/>
              <a:round/>
              <a:headEnd type="none" w="med" len="med"/>
              <a:tailEnd type="triangle" w="lg" len="lg"/>
            </a:ln>
          </p:spPr>
        </p:cxnSp>
        <p:cxnSp>
          <p:nvCxnSpPr>
            <p:cNvPr id="30" name="Shape 1501"/>
            <p:cNvCxnSpPr/>
            <p:nvPr/>
          </p:nvCxnSpPr>
          <p:spPr>
            <a:xfrm flipH="1">
              <a:off x="7611185" y="2400375"/>
              <a:ext cx="2042700" cy="1445100"/>
            </a:xfrm>
            <a:prstGeom prst="straightConnector1">
              <a:avLst/>
            </a:prstGeom>
            <a:noFill/>
            <a:ln w="19050" cap="flat" cmpd="sng">
              <a:solidFill>
                <a:srgbClr val="FF0000"/>
              </a:solidFill>
              <a:prstDash val="dot"/>
              <a:round/>
              <a:headEnd type="none" w="med" len="med"/>
              <a:tailEnd type="triangle" w="lg" len="lg"/>
            </a:ln>
          </p:spPr>
        </p:cxnSp>
        <p:cxnSp>
          <p:nvCxnSpPr>
            <p:cNvPr id="31" name="Shape 1502"/>
            <p:cNvCxnSpPr/>
            <p:nvPr/>
          </p:nvCxnSpPr>
          <p:spPr>
            <a:xfrm flipH="1">
              <a:off x="10557693" y="2397158"/>
              <a:ext cx="530700" cy="1542900"/>
            </a:xfrm>
            <a:prstGeom prst="straightConnector1">
              <a:avLst/>
            </a:prstGeom>
            <a:noFill/>
            <a:ln w="19050" cap="flat" cmpd="sng">
              <a:solidFill>
                <a:srgbClr val="FF0000"/>
              </a:solidFill>
              <a:prstDash val="dot"/>
              <a:round/>
              <a:headEnd type="none" w="med" len="med"/>
              <a:tailEnd type="triangle" w="lg" len="lg"/>
            </a:ln>
          </p:spPr>
        </p:cxnSp>
        <p:sp>
          <p:nvSpPr>
            <p:cNvPr id="32" name="Shape 1503"/>
            <p:cNvSpPr txBox="1"/>
            <p:nvPr/>
          </p:nvSpPr>
          <p:spPr>
            <a:xfrm>
              <a:off x="913126" y="5977689"/>
              <a:ext cx="2096700" cy="276900"/>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chemeClr val="lt1"/>
                </a:buClr>
                <a:buSzPct val="25000"/>
                <a:buFont typeface="Calibri"/>
                <a:buNone/>
              </a:pPr>
              <a:r>
                <a:rPr lang="en-US" sz="1200" b="1" i="0" u="none" strike="noStrike" cap="none">
                  <a:solidFill>
                    <a:schemeClr val="bg2"/>
                  </a:solidFill>
                  <a:latin typeface="Calibri"/>
                  <a:ea typeface="Calibri"/>
                  <a:cs typeface="Calibri"/>
                  <a:sym typeface="Calibri"/>
                </a:rPr>
                <a:t>Status response ?</a:t>
              </a:r>
            </a:p>
          </p:txBody>
        </p:sp>
        <p:sp>
          <p:nvSpPr>
            <p:cNvPr id="33" name="Shape 1504"/>
            <p:cNvSpPr txBox="1"/>
            <p:nvPr/>
          </p:nvSpPr>
          <p:spPr>
            <a:xfrm>
              <a:off x="2523400" y="5003853"/>
              <a:ext cx="936000" cy="461700"/>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chemeClr val="lt1"/>
                </a:buClr>
                <a:buSzPct val="25000"/>
                <a:buFont typeface="Calibri"/>
                <a:buNone/>
              </a:pPr>
              <a:r>
                <a:rPr lang="en-US" sz="1200" b="1" i="0" u="none" strike="noStrike" cap="none">
                  <a:solidFill>
                    <a:schemeClr val="bg2"/>
                  </a:solidFill>
                  <a:latin typeface="Calibri"/>
                  <a:ea typeface="Calibri"/>
                  <a:cs typeface="Calibri"/>
                  <a:sym typeface="Calibri"/>
                </a:rPr>
                <a:t>Message</a:t>
              </a:r>
            </a:p>
            <a:p>
              <a:pPr marL="0" marR="0" lvl="0" indent="0" algn="ctr" rtl="0">
                <a:lnSpc>
                  <a:spcPct val="100000"/>
                </a:lnSpc>
                <a:spcBef>
                  <a:spcPts val="0"/>
                </a:spcBef>
                <a:spcAft>
                  <a:spcPts val="0"/>
                </a:spcAft>
                <a:buClr>
                  <a:schemeClr val="lt1"/>
                </a:buClr>
                <a:buSzPct val="25000"/>
                <a:buFont typeface="Calibri"/>
                <a:buNone/>
              </a:pPr>
              <a:r>
                <a:rPr lang="en-US" sz="1200" b="1" i="0" u="none" strike="noStrike" cap="none">
                  <a:solidFill>
                    <a:schemeClr val="bg2"/>
                  </a:solidFill>
                  <a:latin typeface="Calibri"/>
                  <a:ea typeface="Calibri"/>
                  <a:cs typeface="Calibri"/>
                  <a:sym typeface="Calibri"/>
                </a:rPr>
                <a:t>Source</a:t>
              </a:r>
            </a:p>
          </p:txBody>
        </p:sp>
        <p:sp>
          <p:nvSpPr>
            <p:cNvPr id="34" name="Shape 1505"/>
            <p:cNvSpPr txBox="1"/>
            <p:nvPr/>
          </p:nvSpPr>
          <p:spPr>
            <a:xfrm>
              <a:off x="3732389" y="5003851"/>
              <a:ext cx="1098600" cy="461700"/>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chemeClr val="lt1"/>
                </a:buClr>
                <a:buSzPct val="25000"/>
                <a:buFont typeface="Calibri"/>
                <a:buNone/>
              </a:pPr>
              <a:r>
                <a:rPr lang="en-US" sz="1200" b="1" i="0" u="none" strike="noStrike" cap="none">
                  <a:solidFill>
                    <a:schemeClr val="bg2"/>
                  </a:solidFill>
                  <a:latin typeface="Calibri"/>
                  <a:ea typeface="Calibri"/>
                  <a:cs typeface="Calibri"/>
                  <a:sym typeface="Calibri"/>
                </a:rPr>
                <a:t>Dispatch</a:t>
              </a:r>
            </a:p>
            <a:p>
              <a:pPr marL="0" marR="0" lvl="0" indent="0" algn="ctr" rtl="0">
                <a:lnSpc>
                  <a:spcPct val="100000"/>
                </a:lnSpc>
                <a:spcBef>
                  <a:spcPts val="0"/>
                </a:spcBef>
                <a:spcAft>
                  <a:spcPts val="0"/>
                </a:spcAft>
                <a:buClr>
                  <a:schemeClr val="lt1"/>
                </a:buClr>
                <a:buSzPct val="25000"/>
                <a:buFont typeface="Calibri"/>
                <a:buNone/>
              </a:pPr>
              <a:r>
                <a:rPr lang="en-US" sz="1200" b="1" i="0" u="none" strike="noStrike" cap="none">
                  <a:solidFill>
                    <a:schemeClr val="bg2"/>
                  </a:solidFill>
                  <a:latin typeface="Calibri"/>
                  <a:ea typeface="Calibri"/>
                  <a:cs typeface="Calibri"/>
                  <a:sym typeface="Calibri"/>
                </a:rPr>
                <a:t>To Queue1</a:t>
              </a:r>
            </a:p>
          </p:txBody>
        </p:sp>
        <p:sp>
          <p:nvSpPr>
            <p:cNvPr id="35" name="Shape 1506"/>
            <p:cNvSpPr txBox="1"/>
            <p:nvPr/>
          </p:nvSpPr>
          <p:spPr>
            <a:xfrm>
              <a:off x="5336710" y="4998108"/>
              <a:ext cx="1034100" cy="461700"/>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chemeClr val="lt1"/>
                </a:buClr>
                <a:buSzPct val="25000"/>
                <a:buFont typeface="Calibri"/>
                <a:buNone/>
              </a:pPr>
              <a:r>
                <a:rPr lang="en-US" sz="1200" b="1" i="0" u="none" strike="noStrike" cap="none">
                  <a:solidFill>
                    <a:schemeClr val="bg2"/>
                  </a:solidFill>
                  <a:latin typeface="Calibri"/>
                  <a:ea typeface="Calibri"/>
                  <a:cs typeface="Calibri"/>
                  <a:sym typeface="Calibri"/>
                </a:rPr>
                <a:t>Consume</a:t>
              </a:r>
            </a:p>
            <a:p>
              <a:pPr marL="0" marR="0" lvl="0" indent="0" algn="ctr" rtl="0">
                <a:lnSpc>
                  <a:spcPct val="100000"/>
                </a:lnSpc>
                <a:spcBef>
                  <a:spcPts val="0"/>
                </a:spcBef>
                <a:spcAft>
                  <a:spcPts val="0"/>
                </a:spcAft>
                <a:buClr>
                  <a:schemeClr val="lt1"/>
                </a:buClr>
                <a:buSzPct val="25000"/>
                <a:buFont typeface="Calibri"/>
                <a:buNone/>
              </a:pPr>
              <a:r>
                <a:rPr lang="en-US" sz="1200" b="1" i="0" u="none" strike="noStrike" cap="none">
                  <a:solidFill>
                    <a:schemeClr val="bg2"/>
                  </a:solidFill>
                  <a:latin typeface="Calibri"/>
                  <a:ea typeface="Calibri"/>
                  <a:cs typeface="Calibri"/>
                  <a:sym typeface="Calibri"/>
                </a:rPr>
                <a:t>from Queue1</a:t>
              </a:r>
            </a:p>
          </p:txBody>
        </p:sp>
        <p:sp>
          <p:nvSpPr>
            <p:cNvPr id="36" name="Shape 1507"/>
            <p:cNvSpPr txBox="1"/>
            <p:nvPr/>
          </p:nvSpPr>
          <p:spPr>
            <a:xfrm>
              <a:off x="7858410" y="5016728"/>
              <a:ext cx="1044600" cy="461700"/>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chemeClr val="lt1"/>
                </a:buClr>
                <a:buSzPct val="25000"/>
                <a:buFont typeface="Calibri"/>
                <a:buNone/>
              </a:pPr>
              <a:r>
                <a:rPr lang="en-US" sz="1200" b="1" i="0" u="none" strike="noStrike" cap="none">
                  <a:solidFill>
                    <a:schemeClr val="bg2"/>
                  </a:solidFill>
                  <a:latin typeface="Calibri"/>
                  <a:ea typeface="Calibri"/>
                  <a:cs typeface="Calibri"/>
                  <a:sym typeface="Calibri"/>
                </a:rPr>
                <a:t>Dispatch</a:t>
              </a:r>
            </a:p>
            <a:p>
              <a:pPr marL="0" marR="0" lvl="0" indent="0" algn="ctr" rtl="0">
                <a:lnSpc>
                  <a:spcPct val="100000"/>
                </a:lnSpc>
                <a:spcBef>
                  <a:spcPts val="0"/>
                </a:spcBef>
                <a:spcAft>
                  <a:spcPts val="0"/>
                </a:spcAft>
                <a:buClr>
                  <a:schemeClr val="lt1"/>
                </a:buClr>
                <a:buSzPct val="25000"/>
                <a:buFont typeface="Calibri"/>
                <a:buNone/>
              </a:pPr>
              <a:r>
                <a:rPr lang="en-US" sz="1200" b="1" i="0" u="none" strike="noStrike" cap="none">
                  <a:solidFill>
                    <a:schemeClr val="bg2"/>
                  </a:solidFill>
                  <a:latin typeface="Calibri"/>
                  <a:ea typeface="Calibri"/>
                  <a:cs typeface="Calibri"/>
                  <a:sym typeface="Calibri"/>
                </a:rPr>
                <a:t>To Queue2</a:t>
              </a:r>
            </a:p>
          </p:txBody>
        </p:sp>
        <p:sp>
          <p:nvSpPr>
            <p:cNvPr id="37" name="Shape 1508"/>
            <p:cNvSpPr txBox="1"/>
            <p:nvPr/>
          </p:nvSpPr>
          <p:spPr>
            <a:xfrm>
              <a:off x="9393850" y="5006287"/>
              <a:ext cx="1034100" cy="461700"/>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chemeClr val="lt1"/>
                </a:buClr>
                <a:buSzPct val="25000"/>
                <a:buFont typeface="Calibri"/>
                <a:buNone/>
              </a:pPr>
              <a:r>
                <a:rPr lang="en-US" sz="1200" b="1" i="0" u="none" strike="noStrike" cap="none">
                  <a:solidFill>
                    <a:schemeClr val="bg2"/>
                  </a:solidFill>
                  <a:latin typeface="Calibri"/>
                  <a:ea typeface="Calibri"/>
                  <a:cs typeface="Calibri"/>
                  <a:sym typeface="Calibri"/>
                </a:rPr>
                <a:t>Consume</a:t>
              </a:r>
            </a:p>
            <a:p>
              <a:pPr marL="0" marR="0" lvl="0" indent="0" algn="ctr" rtl="0">
                <a:lnSpc>
                  <a:spcPct val="100000"/>
                </a:lnSpc>
                <a:spcBef>
                  <a:spcPts val="0"/>
                </a:spcBef>
                <a:spcAft>
                  <a:spcPts val="0"/>
                </a:spcAft>
                <a:buClr>
                  <a:schemeClr val="lt1"/>
                </a:buClr>
                <a:buSzPct val="25000"/>
                <a:buFont typeface="Calibri"/>
                <a:buNone/>
              </a:pPr>
              <a:r>
                <a:rPr lang="en-US" sz="1200" b="1" i="0" u="none" strike="noStrike" cap="none">
                  <a:solidFill>
                    <a:schemeClr val="bg2"/>
                  </a:solidFill>
                  <a:latin typeface="Calibri"/>
                  <a:ea typeface="Calibri"/>
                  <a:cs typeface="Calibri"/>
                  <a:sym typeface="Calibri"/>
                </a:rPr>
                <a:t>from Queue2</a:t>
              </a:r>
            </a:p>
          </p:txBody>
        </p:sp>
        <p:sp>
          <p:nvSpPr>
            <p:cNvPr id="38" name="Shape 1509"/>
            <p:cNvSpPr txBox="1"/>
            <p:nvPr/>
          </p:nvSpPr>
          <p:spPr>
            <a:xfrm>
              <a:off x="10795607" y="5033353"/>
              <a:ext cx="840900" cy="461700"/>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chemeClr val="lt1"/>
                </a:buClr>
                <a:buSzPct val="25000"/>
                <a:buFont typeface="Calibri"/>
                <a:buNone/>
              </a:pPr>
              <a:r>
                <a:rPr lang="en-US" sz="1200" b="1" i="0" u="none" strike="noStrike" cap="none">
                  <a:solidFill>
                    <a:schemeClr val="bg2"/>
                  </a:solidFill>
                  <a:latin typeface="Calibri"/>
                  <a:ea typeface="Calibri"/>
                  <a:cs typeface="Calibri"/>
                  <a:sym typeface="Calibri"/>
                </a:rPr>
                <a:t>Outbound</a:t>
              </a:r>
            </a:p>
            <a:p>
              <a:pPr marL="0" marR="0" lvl="0" indent="0" algn="ctr" rtl="0">
                <a:lnSpc>
                  <a:spcPct val="100000"/>
                </a:lnSpc>
                <a:spcBef>
                  <a:spcPts val="0"/>
                </a:spcBef>
                <a:spcAft>
                  <a:spcPts val="0"/>
                </a:spcAft>
                <a:buClr>
                  <a:schemeClr val="lt1"/>
                </a:buClr>
                <a:buSzPct val="25000"/>
                <a:buFont typeface="Calibri"/>
                <a:buNone/>
              </a:pPr>
              <a:r>
                <a:rPr lang="en-US" sz="1200" b="1" i="0" u="none" strike="noStrike" cap="none">
                  <a:solidFill>
                    <a:schemeClr val="bg2"/>
                  </a:solidFill>
                  <a:latin typeface="Calibri"/>
                  <a:ea typeface="Calibri"/>
                  <a:cs typeface="Calibri"/>
                  <a:sym typeface="Calibri"/>
                </a:rPr>
                <a:t>Endpoint</a:t>
              </a:r>
            </a:p>
          </p:txBody>
        </p:sp>
        <p:sp>
          <p:nvSpPr>
            <p:cNvPr id="39" name="Shape 1510"/>
            <p:cNvSpPr txBox="1"/>
            <p:nvPr/>
          </p:nvSpPr>
          <p:spPr>
            <a:xfrm>
              <a:off x="6629974" y="4992703"/>
              <a:ext cx="1040400" cy="461700"/>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chemeClr val="lt1"/>
                </a:buClr>
                <a:buSzPct val="25000"/>
                <a:buFont typeface="Calibri"/>
                <a:buNone/>
              </a:pPr>
              <a:r>
                <a:rPr lang="en-US" sz="1200" b="1" i="0" u="none" strike="noStrike" cap="none">
                  <a:solidFill>
                    <a:schemeClr val="bg2"/>
                  </a:solidFill>
                  <a:latin typeface="Calibri"/>
                  <a:ea typeface="Calibri"/>
                  <a:cs typeface="Calibri"/>
                  <a:sym typeface="Calibri"/>
                </a:rPr>
                <a:t>Message</a:t>
              </a:r>
            </a:p>
            <a:p>
              <a:pPr marL="0" marR="0" lvl="0" indent="0" algn="ctr" rtl="0">
                <a:lnSpc>
                  <a:spcPct val="100000"/>
                </a:lnSpc>
                <a:spcBef>
                  <a:spcPts val="0"/>
                </a:spcBef>
                <a:spcAft>
                  <a:spcPts val="0"/>
                </a:spcAft>
                <a:buClr>
                  <a:schemeClr val="lt1"/>
                </a:buClr>
                <a:buSzPct val="25000"/>
                <a:buFont typeface="Calibri"/>
                <a:buNone/>
              </a:pPr>
              <a:r>
                <a:rPr lang="en-US" sz="1200" b="1" i="0" u="none" strike="noStrike" cap="none">
                  <a:solidFill>
                    <a:schemeClr val="bg2"/>
                  </a:solidFill>
                  <a:latin typeface="Calibri"/>
                  <a:ea typeface="Calibri"/>
                  <a:cs typeface="Calibri"/>
                  <a:sym typeface="Calibri"/>
                </a:rPr>
                <a:t>Processor(s)</a:t>
              </a:r>
            </a:p>
          </p:txBody>
        </p:sp>
        <p:sp>
          <p:nvSpPr>
            <p:cNvPr id="40" name="Shape 1511"/>
            <p:cNvSpPr/>
            <p:nvPr/>
          </p:nvSpPr>
          <p:spPr>
            <a:xfrm>
              <a:off x="2643574" y="4522217"/>
              <a:ext cx="669300" cy="482700"/>
            </a:xfrm>
            <a:prstGeom prst="roundRect">
              <a:avLst>
                <a:gd name="adj" fmla="val 16667"/>
              </a:avLst>
            </a:prstGeom>
            <a:solidFill>
              <a:srgbClr val="00A1E1"/>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Consolas"/>
                <a:buNone/>
              </a:pPr>
              <a:r>
                <a:rPr lang="en-US" sz="1400" b="1" i="0" u="none" strike="noStrike" cap="none">
                  <a:solidFill>
                    <a:schemeClr val="bg1"/>
                  </a:solidFill>
                  <a:latin typeface="Consolas"/>
                  <a:ea typeface="Consolas"/>
                  <a:cs typeface="Consolas"/>
                  <a:sym typeface="Consolas"/>
                </a:rPr>
                <a:t>-&gt;|</a:t>
              </a:r>
            </a:p>
          </p:txBody>
        </p:sp>
        <p:sp>
          <p:nvSpPr>
            <p:cNvPr id="41" name="Shape 1512"/>
            <p:cNvSpPr/>
            <p:nvPr/>
          </p:nvSpPr>
          <p:spPr>
            <a:xfrm>
              <a:off x="3929882" y="4522217"/>
              <a:ext cx="669300" cy="482700"/>
            </a:xfrm>
            <a:prstGeom prst="roundRect">
              <a:avLst>
                <a:gd name="adj" fmla="val 16667"/>
              </a:avLst>
            </a:prstGeom>
            <a:solidFill>
              <a:srgbClr val="00A1E1"/>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Consolas"/>
                <a:buNone/>
              </a:pPr>
              <a:r>
                <a:rPr lang="en-US" sz="1200" b="1" i="0" u="none" strike="noStrike" cap="none">
                  <a:solidFill>
                    <a:schemeClr val="bg1"/>
                  </a:solidFill>
                  <a:latin typeface="Consolas"/>
                  <a:ea typeface="Consolas"/>
                  <a:cs typeface="Consolas"/>
                  <a:sym typeface="Consolas"/>
                </a:rPr>
                <a:t>|-&gt;</a:t>
              </a:r>
            </a:p>
          </p:txBody>
        </p:sp>
        <p:grpSp>
          <p:nvGrpSpPr>
            <p:cNvPr id="42" name="Shape 1513"/>
            <p:cNvGrpSpPr/>
            <p:nvPr/>
          </p:nvGrpSpPr>
          <p:grpSpPr>
            <a:xfrm>
              <a:off x="912996" y="5459834"/>
              <a:ext cx="2111700" cy="512100"/>
              <a:chOff x="912996" y="4919505"/>
              <a:chExt cx="2111700" cy="512100"/>
            </a:xfrm>
          </p:grpSpPr>
          <p:cxnSp>
            <p:nvCxnSpPr>
              <p:cNvPr id="65" name="Shape 1514"/>
              <p:cNvCxnSpPr/>
              <p:nvPr/>
            </p:nvCxnSpPr>
            <p:spPr>
              <a:xfrm>
                <a:off x="3009706" y="4997892"/>
                <a:ext cx="0" cy="424500"/>
              </a:xfrm>
              <a:prstGeom prst="straightConnector1">
                <a:avLst/>
              </a:prstGeom>
              <a:noFill/>
              <a:ln w="28575" cap="flat" cmpd="sng">
                <a:solidFill>
                  <a:srgbClr val="F1C232"/>
                </a:solidFill>
                <a:prstDash val="solid"/>
                <a:miter/>
                <a:headEnd type="none" w="med" len="med"/>
                <a:tailEnd type="none" w="med" len="med"/>
              </a:ln>
            </p:spPr>
          </p:cxnSp>
          <p:cxnSp>
            <p:nvCxnSpPr>
              <p:cNvPr id="66" name="Shape 1515"/>
              <p:cNvCxnSpPr/>
              <p:nvPr/>
            </p:nvCxnSpPr>
            <p:spPr>
              <a:xfrm rot="10800000">
                <a:off x="912996" y="5422517"/>
                <a:ext cx="2111700" cy="0"/>
              </a:xfrm>
              <a:prstGeom prst="straightConnector1">
                <a:avLst/>
              </a:prstGeom>
              <a:noFill/>
              <a:ln w="28575" cap="flat" cmpd="sng">
                <a:solidFill>
                  <a:srgbClr val="F1C232"/>
                </a:solidFill>
                <a:prstDash val="solid"/>
                <a:miter/>
                <a:headEnd type="none" w="med" len="med"/>
                <a:tailEnd type="none" w="med" len="med"/>
              </a:ln>
            </p:spPr>
          </p:cxnSp>
          <p:cxnSp>
            <p:nvCxnSpPr>
              <p:cNvPr id="67" name="Shape 1516"/>
              <p:cNvCxnSpPr/>
              <p:nvPr/>
            </p:nvCxnSpPr>
            <p:spPr>
              <a:xfrm rot="10800000">
                <a:off x="920623" y="4919505"/>
                <a:ext cx="0" cy="512100"/>
              </a:xfrm>
              <a:prstGeom prst="straightConnector1">
                <a:avLst/>
              </a:prstGeom>
              <a:noFill/>
              <a:ln w="28575" cap="flat" cmpd="sng">
                <a:solidFill>
                  <a:srgbClr val="F1C232"/>
                </a:solidFill>
                <a:prstDash val="solid"/>
                <a:miter/>
                <a:headEnd type="none" w="med" len="med"/>
                <a:tailEnd type="triangle" w="lg" len="lg"/>
              </a:ln>
            </p:spPr>
          </p:cxnSp>
        </p:grpSp>
        <p:pic>
          <p:nvPicPr>
            <p:cNvPr id="43" name="Shape 1517"/>
            <p:cNvPicPr preferRelativeResize="0"/>
            <p:nvPr/>
          </p:nvPicPr>
          <p:blipFill rotWithShape="1">
            <a:blip r:embed="rId2">
              <a:alphaModFix/>
            </a:blip>
            <a:srcRect/>
            <a:stretch/>
          </p:blipFill>
          <p:spPr>
            <a:xfrm flipH="1">
              <a:off x="292616" y="4236246"/>
              <a:ext cx="1258800" cy="1258800"/>
            </a:xfrm>
            <a:prstGeom prst="rect">
              <a:avLst/>
            </a:prstGeom>
            <a:noFill/>
            <a:ln>
              <a:noFill/>
            </a:ln>
          </p:spPr>
        </p:pic>
        <p:sp>
          <p:nvSpPr>
            <p:cNvPr id="44" name="Shape 1538"/>
            <p:cNvSpPr/>
            <p:nvPr/>
          </p:nvSpPr>
          <p:spPr>
            <a:xfrm>
              <a:off x="9354860" y="4258096"/>
              <a:ext cx="2420100" cy="1527900"/>
            </a:xfrm>
            <a:prstGeom prst="rect">
              <a:avLst/>
            </a:prstGeom>
            <a:noFill/>
            <a:ln w="28575" cap="flat" cmpd="sng">
              <a:solidFill>
                <a:schemeClr val="accent4"/>
              </a:solidFill>
              <a:prstDash val="solid"/>
              <a:miter/>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bg2"/>
                </a:solidFill>
                <a:latin typeface="Calibri"/>
                <a:ea typeface="Calibri"/>
                <a:cs typeface="Calibri"/>
                <a:sym typeface="Calibri"/>
              </a:endParaRPr>
            </a:p>
          </p:txBody>
        </p:sp>
        <p:grpSp>
          <p:nvGrpSpPr>
            <p:cNvPr id="45" name="Shape 1518"/>
            <p:cNvGrpSpPr/>
            <p:nvPr/>
          </p:nvGrpSpPr>
          <p:grpSpPr>
            <a:xfrm>
              <a:off x="4201901" y="5514653"/>
              <a:ext cx="5741887" cy="1062243"/>
              <a:chOff x="4201901" y="4974324"/>
              <a:chExt cx="5741887" cy="1062243"/>
            </a:xfrm>
          </p:grpSpPr>
          <p:grpSp>
            <p:nvGrpSpPr>
              <p:cNvPr id="46" name="Shape 1519"/>
              <p:cNvGrpSpPr/>
              <p:nvPr/>
            </p:nvGrpSpPr>
            <p:grpSpPr>
              <a:xfrm>
                <a:off x="4201901" y="4974324"/>
                <a:ext cx="298500" cy="842561"/>
                <a:chOff x="4201901" y="4974139"/>
                <a:chExt cx="298500" cy="1269300"/>
              </a:xfrm>
            </p:grpSpPr>
            <p:cxnSp>
              <p:nvCxnSpPr>
                <p:cNvPr id="63" name="Shape 1520"/>
                <p:cNvCxnSpPr/>
                <p:nvPr/>
              </p:nvCxnSpPr>
              <p:spPr>
                <a:xfrm flipH="1">
                  <a:off x="4205614" y="4974139"/>
                  <a:ext cx="12300" cy="1269300"/>
                </a:xfrm>
                <a:prstGeom prst="straightConnector1">
                  <a:avLst/>
                </a:prstGeom>
                <a:noFill/>
                <a:ln w="28575" cap="flat" cmpd="sng">
                  <a:solidFill>
                    <a:srgbClr val="FFC000"/>
                  </a:solidFill>
                  <a:prstDash val="solid"/>
                  <a:miter/>
                  <a:headEnd type="none" w="med" len="med"/>
                  <a:tailEnd type="none" w="med" len="med"/>
                </a:ln>
              </p:spPr>
            </p:cxnSp>
            <p:cxnSp>
              <p:nvCxnSpPr>
                <p:cNvPr id="64" name="Shape 1521"/>
                <p:cNvCxnSpPr/>
                <p:nvPr/>
              </p:nvCxnSpPr>
              <p:spPr>
                <a:xfrm>
                  <a:off x="4201901" y="6228132"/>
                  <a:ext cx="298500" cy="0"/>
                </a:xfrm>
                <a:prstGeom prst="straightConnector1">
                  <a:avLst/>
                </a:prstGeom>
                <a:noFill/>
                <a:ln w="28575" cap="flat" cmpd="sng">
                  <a:solidFill>
                    <a:srgbClr val="FFC000"/>
                  </a:solidFill>
                  <a:prstDash val="solid"/>
                  <a:miter/>
                  <a:headEnd type="none" w="med" len="med"/>
                  <a:tailEnd type="triangle" w="lg" len="lg"/>
                </a:ln>
              </p:spPr>
            </p:cxnSp>
          </p:grpSp>
          <p:grpSp>
            <p:nvGrpSpPr>
              <p:cNvPr id="47" name="Shape 1522"/>
              <p:cNvGrpSpPr/>
              <p:nvPr/>
            </p:nvGrpSpPr>
            <p:grpSpPr>
              <a:xfrm>
                <a:off x="8207427" y="4997927"/>
                <a:ext cx="298500" cy="808417"/>
                <a:chOff x="8207427" y="4997892"/>
                <a:chExt cx="298500" cy="1269300"/>
              </a:xfrm>
            </p:grpSpPr>
            <p:cxnSp>
              <p:nvCxnSpPr>
                <p:cNvPr id="61" name="Shape 1523"/>
                <p:cNvCxnSpPr/>
                <p:nvPr/>
              </p:nvCxnSpPr>
              <p:spPr>
                <a:xfrm flipH="1">
                  <a:off x="8216703" y="4997892"/>
                  <a:ext cx="12300" cy="1269300"/>
                </a:xfrm>
                <a:prstGeom prst="straightConnector1">
                  <a:avLst/>
                </a:prstGeom>
                <a:noFill/>
                <a:ln w="28575" cap="flat" cmpd="sng">
                  <a:solidFill>
                    <a:srgbClr val="FFC000"/>
                  </a:solidFill>
                  <a:prstDash val="solid"/>
                  <a:miter/>
                  <a:headEnd type="none" w="med" len="med"/>
                  <a:tailEnd type="none" w="med" len="med"/>
                </a:ln>
              </p:spPr>
            </p:cxnSp>
            <p:cxnSp>
              <p:nvCxnSpPr>
                <p:cNvPr id="62" name="Shape 1524"/>
                <p:cNvCxnSpPr/>
                <p:nvPr/>
              </p:nvCxnSpPr>
              <p:spPr>
                <a:xfrm>
                  <a:off x="8207427" y="6260762"/>
                  <a:ext cx="298500" cy="0"/>
                </a:xfrm>
                <a:prstGeom prst="straightConnector1">
                  <a:avLst/>
                </a:prstGeom>
                <a:noFill/>
                <a:ln w="28575" cap="flat" cmpd="sng">
                  <a:solidFill>
                    <a:srgbClr val="FFC000"/>
                  </a:solidFill>
                  <a:prstDash val="solid"/>
                  <a:miter/>
                  <a:headEnd type="none" w="med" len="med"/>
                  <a:tailEnd type="triangle" w="lg" len="lg"/>
                </a:ln>
              </p:spPr>
            </p:cxnSp>
          </p:grpSp>
          <p:grpSp>
            <p:nvGrpSpPr>
              <p:cNvPr id="48" name="Shape 1525"/>
              <p:cNvGrpSpPr/>
              <p:nvPr/>
            </p:nvGrpSpPr>
            <p:grpSpPr>
              <a:xfrm>
                <a:off x="5661362" y="4983149"/>
                <a:ext cx="311694" cy="833295"/>
                <a:chOff x="5661362" y="4983357"/>
                <a:chExt cx="311694" cy="1269300"/>
              </a:xfrm>
            </p:grpSpPr>
            <p:cxnSp>
              <p:nvCxnSpPr>
                <p:cNvPr id="59" name="Shape 1526"/>
                <p:cNvCxnSpPr/>
                <p:nvPr/>
              </p:nvCxnSpPr>
              <p:spPr>
                <a:xfrm rot="10800000" flipH="1">
                  <a:off x="5959857" y="4983357"/>
                  <a:ext cx="13200" cy="1269300"/>
                </a:xfrm>
                <a:prstGeom prst="straightConnector1">
                  <a:avLst/>
                </a:prstGeom>
                <a:noFill/>
                <a:ln w="28575" cap="flat" cmpd="sng">
                  <a:solidFill>
                    <a:srgbClr val="FFC000"/>
                  </a:solidFill>
                  <a:prstDash val="solid"/>
                  <a:miter/>
                  <a:headEnd type="none" w="med" len="med"/>
                  <a:tailEnd type="triangle" w="lg" len="lg"/>
                </a:ln>
              </p:spPr>
            </p:cxnSp>
            <p:cxnSp>
              <p:nvCxnSpPr>
                <p:cNvPr id="60" name="Shape 1527"/>
                <p:cNvCxnSpPr/>
                <p:nvPr/>
              </p:nvCxnSpPr>
              <p:spPr>
                <a:xfrm>
                  <a:off x="5661362" y="6237010"/>
                  <a:ext cx="298500" cy="0"/>
                </a:xfrm>
                <a:prstGeom prst="straightConnector1">
                  <a:avLst/>
                </a:prstGeom>
                <a:noFill/>
                <a:ln w="28575" cap="flat" cmpd="sng">
                  <a:solidFill>
                    <a:srgbClr val="FFC000"/>
                  </a:solidFill>
                  <a:prstDash val="solid"/>
                  <a:miter/>
                  <a:headEnd type="none" w="med" len="med"/>
                  <a:tailEnd type="none" w="med" len="med"/>
                </a:ln>
              </p:spPr>
            </p:cxnSp>
          </p:grpSp>
          <p:grpSp>
            <p:nvGrpSpPr>
              <p:cNvPr id="49" name="Shape 1528"/>
              <p:cNvGrpSpPr/>
              <p:nvPr/>
            </p:nvGrpSpPr>
            <p:grpSpPr>
              <a:xfrm>
                <a:off x="9632092" y="4997956"/>
                <a:ext cx="311695" cy="804228"/>
                <a:chOff x="9632092" y="4998017"/>
                <a:chExt cx="311695" cy="1269300"/>
              </a:xfrm>
            </p:grpSpPr>
            <p:cxnSp>
              <p:nvCxnSpPr>
                <p:cNvPr id="57" name="Shape 1529"/>
                <p:cNvCxnSpPr/>
                <p:nvPr/>
              </p:nvCxnSpPr>
              <p:spPr>
                <a:xfrm rot="10800000" flipH="1">
                  <a:off x="9930588" y="4998017"/>
                  <a:ext cx="13200" cy="1269300"/>
                </a:xfrm>
                <a:prstGeom prst="straightConnector1">
                  <a:avLst/>
                </a:prstGeom>
                <a:noFill/>
                <a:ln w="28575" cap="flat" cmpd="sng">
                  <a:solidFill>
                    <a:srgbClr val="FFC000"/>
                  </a:solidFill>
                  <a:prstDash val="solid"/>
                  <a:miter/>
                  <a:headEnd type="none" w="med" len="med"/>
                  <a:tailEnd type="triangle" w="lg" len="lg"/>
                </a:ln>
              </p:spPr>
            </p:cxnSp>
            <p:cxnSp>
              <p:nvCxnSpPr>
                <p:cNvPr id="58" name="Shape 1530"/>
                <p:cNvCxnSpPr/>
                <p:nvPr/>
              </p:nvCxnSpPr>
              <p:spPr>
                <a:xfrm>
                  <a:off x="9632092" y="6251669"/>
                  <a:ext cx="298500" cy="0"/>
                </a:xfrm>
                <a:prstGeom prst="straightConnector1">
                  <a:avLst/>
                </a:prstGeom>
                <a:noFill/>
                <a:ln w="28575" cap="flat" cmpd="sng">
                  <a:solidFill>
                    <a:srgbClr val="FFC000"/>
                  </a:solidFill>
                  <a:prstDash val="solid"/>
                  <a:miter/>
                  <a:headEnd type="none" w="med" len="med"/>
                  <a:tailEnd type="none" w="med" len="med"/>
                </a:ln>
              </p:spPr>
            </p:cxnSp>
          </p:grpSp>
          <p:grpSp>
            <p:nvGrpSpPr>
              <p:cNvPr id="50" name="Shape 1531"/>
              <p:cNvGrpSpPr/>
              <p:nvPr/>
            </p:nvGrpSpPr>
            <p:grpSpPr>
              <a:xfrm>
                <a:off x="4558309" y="5483489"/>
                <a:ext cx="4998237" cy="553078"/>
                <a:chOff x="4548035" y="5956098"/>
                <a:chExt cx="4998237" cy="553078"/>
              </a:xfrm>
            </p:grpSpPr>
            <p:grpSp>
              <p:nvGrpSpPr>
                <p:cNvPr id="51" name="Shape 1532"/>
                <p:cNvGrpSpPr/>
                <p:nvPr/>
              </p:nvGrpSpPr>
              <p:grpSpPr>
                <a:xfrm>
                  <a:off x="4548035" y="5964977"/>
                  <a:ext cx="1040400" cy="544200"/>
                  <a:chOff x="4548035" y="5964977"/>
                  <a:chExt cx="1040400" cy="544200"/>
                </a:xfrm>
              </p:grpSpPr>
              <p:sp>
                <p:nvSpPr>
                  <p:cNvPr id="55" name="Shape 1533"/>
                  <p:cNvSpPr/>
                  <p:nvPr/>
                </p:nvSpPr>
                <p:spPr>
                  <a:xfrm rot="5400000">
                    <a:off x="4796135" y="5716877"/>
                    <a:ext cx="544200" cy="1040400"/>
                  </a:xfrm>
                  <a:prstGeom prst="can">
                    <a:avLst>
                      <a:gd name="adj" fmla="val 25000"/>
                    </a:avLst>
                  </a:prstGeom>
                  <a:noFill/>
                  <a:ln w="31750" cap="flat" cmpd="sng">
                    <a:solidFill>
                      <a:srgbClr val="00A1E1"/>
                    </a:solidFill>
                    <a:prstDash val="solid"/>
                    <a:miter/>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bg2"/>
                      </a:solidFill>
                      <a:latin typeface="Calibri"/>
                      <a:ea typeface="Calibri"/>
                      <a:cs typeface="Calibri"/>
                      <a:sym typeface="Calibri"/>
                    </a:endParaRPr>
                  </a:p>
                </p:txBody>
              </p:sp>
              <p:sp>
                <p:nvSpPr>
                  <p:cNvPr id="56" name="Shape 1534"/>
                  <p:cNvSpPr txBox="1"/>
                  <p:nvPr/>
                </p:nvSpPr>
                <p:spPr>
                  <a:xfrm>
                    <a:off x="4799505" y="6098510"/>
                    <a:ext cx="442800" cy="276900"/>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chemeClr val="lt1"/>
                      </a:buClr>
                      <a:buSzPct val="25000"/>
                      <a:buFont typeface="Calibri"/>
                      <a:buNone/>
                    </a:pPr>
                    <a:r>
                      <a:rPr lang="en-US" sz="1200" b="1">
                        <a:solidFill>
                          <a:schemeClr val="bg2"/>
                        </a:solidFill>
                        <a:latin typeface="Calibri"/>
                        <a:ea typeface="Calibri"/>
                        <a:cs typeface="Calibri"/>
                        <a:sym typeface="Calibri"/>
                      </a:rPr>
                      <a:t>VM</a:t>
                    </a:r>
                  </a:p>
                </p:txBody>
              </p:sp>
            </p:grpSp>
            <p:grpSp>
              <p:nvGrpSpPr>
                <p:cNvPr id="52" name="Shape 1535"/>
                <p:cNvGrpSpPr/>
                <p:nvPr/>
              </p:nvGrpSpPr>
              <p:grpSpPr>
                <a:xfrm>
                  <a:off x="8505872" y="5956098"/>
                  <a:ext cx="1040400" cy="544200"/>
                  <a:chOff x="8505872" y="5956098"/>
                  <a:chExt cx="1040400" cy="544200"/>
                </a:xfrm>
              </p:grpSpPr>
              <p:sp>
                <p:nvSpPr>
                  <p:cNvPr id="53" name="Shape 1536"/>
                  <p:cNvSpPr/>
                  <p:nvPr/>
                </p:nvSpPr>
                <p:spPr>
                  <a:xfrm rot="5400000">
                    <a:off x="8753972" y="5707998"/>
                    <a:ext cx="544200" cy="1040400"/>
                  </a:xfrm>
                  <a:prstGeom prst="can">
                    <a:avLst>
                      <a:gd name="adj" fmla="val 25000"/>
                    </a:avLst>
                  </a:prstGeom>
                  <a:noFill/>
                  <a:ln w="31750" cap="flat" cmpd="sng">
                    <a:solidFill>
                      <a:srgbClr val="00A1E1"/>
                    </a:solidFill>
                    <a:prstDash val="solid"/>
                    <a:miter/>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bg2"/>
                      </a:solidFill>
                      <a:latin typeface="Calibri"/>
                      <a:ea typeface="Calibri"/>
                      <a:cs typeface="Calibri"/>
                      <a:sym typeface="Calibri"/>
                    </a:endParaRPr>
                  </a:p>
                </p:txBody>
              </p:sp>
              <p:sp>
                <p:nvSpPr>
                  <p:cNvPr id="54" name="Shape 1537"/>
                  <p:cNvSpPr txBox="1"/>
                  <p:nvPr/>
                </p:nvSpPr>
                <p:spPr>
                  <a:xfrm>
                    <a:off x="8757345" y="6089630"/>
                    <a:ext cx="442800" cy="276900"/>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chemeClr val="lt1"/>
                      </a:buClr>
                      <a:buSzPct val="25000"/>
                      <a:buFont typeface="Calibri"/>
                      <a:buNone/>
                    </a:pPr>
                    <a:r>
                      <a:rPr lang="en-US" sz="1200" b="1">
                        <a:solidFill>
                          <a:schemeClr val="bg2"/>
                        </a:solidFill>
                        <a:latin typeface="Calibri"/>
                        <a:ea typeface="Calibri"/>
                        <a:cs typeface="Calibri"/>
                        <a:sym typeface="Calibri"/>
                      </a:rPr>
                      <a:t>VM</a:t>
                    </a:r>
                  </a:p>
                </p:txBody>
              </p:sp>
            </p:grpSp>
          </p:grpSp>
        </p:grpSp>
      </p:grpSp>
    </p:spTree>
    <p:extLst>
      <p:ext uri="{BB962C8B-B14F-4D97-AF65-F5344CB8AC3E}">
        <p14:creationId xmlns:p14="http://schemas.microsoft.com/office/powerpoint/2010/main" val="1565489625"/>
      </p:ext>
    </p:extLst>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1542"/>
        <p:cNvGrpSpPr/>
        <p:nvPr/>
      </p:nvGrpSpPr>
      <p:grpSpPr>
        <a:xfrm>
          <a:off x="0" y="0"/>
          <a:ext cx="0" cy="0"/>
          <a:chOff x="0" y="0"/>
          <a:chExt cx="0" cy="0"/>
        </a:xfrm>
      </p:grpSpPr>
      <p:sp>
        <p:nvSpPr>
          <p:cNvPr id="1545" name="Shape 1545"/>
          <p:cNvSpPr/>
          <p:nvPr/>
        </p:nvSpPr>
        <p:spPr>
          <a:xfrm rot="5400000">
            <a:off x="5207988" y="2033175"/>
            <a:ext cx="2543100" cy="5658600"/>
          </a:xfrm>
          <a:prstGeom prst="rect">
            <a:avLst/>
          </a:prstGeom>
          <a:noFill/>
          <a:ln w="28575" cap="flat" cmpd="sng">
            <a:solidFill>
              <a:schemeClr val="accent4"/>
            </a:solidFill>
            <a:prstDash val="solid"/>
            <a:round/>
            <a:headEnd type="none" w="med" len="med"/>
            <a:tailEnd type="none" w="med" len="med"/>
          </a:ln>
        </p:spPr>
        <p:txBody>
          <a:bodyPr lIns="91425" tIns="45700" rIns="91425" bIns="45700" anchor="t" anchorCtr="0">
            <a:noAutofit/>
          </a:bodyPr>
          <a:lstStyle/>
          <a:p>
            <a:pPr marL="0" marR="0" lvl="0" indent="0" algn="ctr" rtl="0">
              <a:lnSpc>
                <a:spcPct val="100000"/>
              </a:lnSpc>
              <a:spcBef>
                <a:spcPts val="0"/>
              </a:spcBef>
              <a:spcAft>
                <a:spcPts val="0"/>
              </a:spcAft>
              <a:buClr>
                <a:srgbClr val="FFFFFF"/>
              </a:buClr>
              <a:buSzPct val="25000"/>
              <a:buFont typeface="Verdana"/>
              <a:buNone/>
            </a:pPr>
            <a:r>
              <a:rPr lang="en-US" sz="1200" b="0" i="0" u="none" strike="noStrike" cap="none">
                <a:solidFill>
                  <a:srgbClr val="FFFFFF"/>
                </a:solidFill>
                <a:latin typeface="Verdana"/>
                <a:ea typeface="Verdana"/>
                <a:cs typeface="Verdana"/>
                <a:sym typeface="Verdana"/>
              </a:rPr>
              <a:t>Cluster</a:t>
            </a:r>
          </a:p>
        </p:txBody>
      </p:sp>
      <p:sp>
        <p:nvSpPr>
          <p:cNvPr id="1543" name="Shape 1543"/>
          <p:cNvSpPr/>
          <p:nvPr/>
        </p:nvSpPr>
        <p:spPr>
          <a:xfrm>
            <a:off x="3844562" y="5026280"/>
            <a:ext cx="5015399" cy="903600"/>
          </a:xfrm>
          <a:prstGeom prst="rect">
            <a:avLst/>
          </a:prstGeom>
          <a:noFill/>
          <a:ln w="28575" cap="flat" cmpd="sng">
            <a:solidFill>
              <a:schemeClr val="lt2"/>
            </a:solidFill>
            <a:prstDash val="solid"/>
            <a:round/>
            <a:headEnd type="none" w="med" len="med"/>
            <a:tailEnd type="none" w="med" len="med"/>
          </a:ln>
        </p:spPr>
        <p:txBody>
          <a:bodyPr lIns="91425" tIns="45700" rIns="91425" bIns="45700" anchor="t" anchorCtr="0">
            <a:noAutofit/>
          </a:bodyPr>
          <a:lstStyle/>
          <a:p>
            <a:pPr marL="0" marR="0" lvl="0" indent="0" algn="r" rtl="0">
              <a:lnSpc>
                <a:spcPct val="100000"/>
              </a:lnSpc>
              <a:spcBef>
                <a:spcPts val="0"/>
              </a:spcBef>
              <a:spcAft>
                <a:spcPts val="0"/>
              </a:spcAft>
              <a:buClr>
                <a:schemeClr val="lt1"/>
              </a:buClr>
              <a:buSzPct val="25000"/>
              <a:buFont typeface="Arial"/>
              <a:buNone/>
            </a:pPr>
            <a:r>
              <a:rPr lang="en-US" sz="1200" b="0" i="0" u="none" strike="noStrike" cap="none">
                <a:solidFill>
                  <a:schemeClr val="bg2"/>
                </a:solidFill>
                <a:latin typeface="Arial"/>
                <a:ea typeface="Arial"/>
                <a:cs typeface="Arial"/>
                <a:sym typeface="Arial"/>
              </a:rPr>
              <a:t>Node 2</a:t>
            </a:r>
          </a:p>
        </p:txBody>
      </p:sp>
      <p:sp>
        <p:nvSpPr>
          <p:cNvPr id="1544" name="Shape 1544"/>
          <p:cNvSpPr/>
          <p:nvPr/>
        </p:nvSpPr>
        <p:spPr>
          <a:xfrm>
            <a:off x="3844562" y="3791010"/>
            <a:ext cx="5015400" cy="903600"/>
          </a:xfrm>
          <a:prstGeom prst="rect">
            <a:avLst/>
          </a:prstGeom>
          <a:noFill/>
          <a:ln w="28575" cap="flat" cmpd="sng">
            <a:solidFill>
              <a:schemeClr val="lt2"/>
            </a:solidFill>
            <a:prstDash val="solid"/>
            <a:round/>
            <a:headEnd type="none" w="med" len="med"/>
            <a:tailEnd type="none" w="med" len="med"/>
          </a:ln>
        </p:spPr>
        <p:txBody>
          <a:bodyPr lIns="91425" tIns="45700" rIns="91425" bIns="45700" anchor="t" anchorCtr="0">
            <a:noAutofit/>
          </a:bodyPr>
          <a:lstStyle/>
          <a:p>
            <a:pPr marL="0" marR="0" lvl="0" indent="0" algn="r" rtl="0">
              <a:lnSpc>
                <a:spcPct val="100000"/>
              </a:lnSpc>
              <a:spcBef>
                <a:spcPts val="0"/>
              </a:spcBef>
              <a:spcAft>
                <a:spcPts val="0"/>
              </a:spcAft>
              <a:buClr>
                <a:schemeClr val="lt1"/>
              </a:buClr>
              <a:buSzPct val="25000"/>
              <a:buFont typeface="Arial"/>
              <a:buNone/>
            </a:pPr>
            <a:r>
              <a:rPr lang="en-US" sz="1200" b="0" i="0" u="none" strike="noStrike" cap="none">
                <a:solidFill>
                  <a:schemeClr val="bg2"/>
                </a:solidFill>
                <a:latin typeface="Arial"/>
                <a:ea typeface="Arial"/>
                <a:cs typeface="Arial"/>
                <a:sym typeface="Arial"/>
              </a:rPr>
              <a:t>Node 1</a:t>
            </a:r>
          </a:p>
        </p:txBody>
      </p:sp>
      <p:sp>
        <p:nvSpPr>
          <p:cNvPr id="1546" name="Shape 1546"/>
          <p:cNvSpPr txBox="1">
            <a:spLocks noGrp="1"/>
          </p:cNvSpPr>
          <p:nvPr>
            <p:ph type="title"/>
          </p:nvPr>
        </p:nvSpPr>
        <p:spPr/>
        <p:txBody>
          <a:bodyPr/>
          <a:lstStyle/>
          <a:p>
            <a:pPr lvl="0"/>
            <a:r>
              <a:rPr lang="en-US" smtClean="0">
                <a:sym typeface="Verdana"/>
              </a:rPr>
              <a:t>Cluster auto-load balancing capabilities</a:t>
            </a:r>
            <a:endParaRPr lang="en-US">
              <a:sym typeface="Verdana"/>
            </a:endParaRPr>
          </a:p>
        </p:txBody>
      </p:sp>
      <p:sp>
        <p:nvSpPr>
          <p:cNvPr id="1547" name="Shape 1547"/>
          <p:cNvSpPr txBox="1">
            <a:spLocks noGrp="1"/>
          </p:cNvSpPr>
          <p:nvPr>
            <p:ph type="sldNum" sz="quarter" idx="11"/>
          </p:nvPr>
        </p:nvSpPr>
        <p:spPr/>
        <p:txBody>
          <a:bodyPr/>
          <a:lstStyle/>
          <a:p>
            <a:pPr lvl="0"/>
            <a:fld id="{00000000-1234-1234-1234-123412341234}" type="slidenum">
              <a:rPr lang="en-US" smtClean="0">
                <a:sym typeface="Verdana"/>
              </a:rPr>
              <a:pPr lvl="0"/>
              <a:t>58</a:t>
            </a:fld>
            <a:endParaRPr lang="en-US">
              <a:sym typeface="Verdana"/>
            </a:endParaRPr>
          </a:p>
        </p:txBody>
      </p:sp>
      <p:sp>
        <p:nvSpPr>
          <p:cNvPr id="1548" name="Shape 1548"/>
          <p:cNvSpPr txBox="1">
            <a:spLocks noGrp="1"/>
          </p:cNvSpPr>
          <p:nvPr>
            <p:ph type="body" sz="quarter" idx="12"/>
          </p:nvPr>
        </p:nvSpPr>
        <p:spPr/>
        <p:txBody>
          <a:bodyPr/>
          <a:lstStyle/>
          <a:p>
            <a:pPr lvl="0"/>
            <a:r>
              <a:rPr lang="en-US" smtClean="0">
                <a:sym typeface="Verdana"/>
              </a:rPr>
              <a:t>Messages passed on a VM queue in a cluster will be automatically load balanced to receiving flows</a:t>
            </a:r>
          </a:p>
          <a:p>
            <a:pPr lvl="1"/>
            <a:r>
              <a:rPr lang="en-US" smtClean="0">
                <a:sym typeface="Verdana"/>
              </a:rPr>
              <a:t>No additional operation infrastructure is required</a:t>
            </a:r>
          </a:p>
          <a:p>
            <a:pPr lvl="1"/>
            <a:r>
              <a:rPr lang="en-US" smtClean="0">
                <a:sym typeface="Verdana"/>
              </a:rPr>
              <a:t>Every node in the cluster can execute flow instances</a:t>
            </a:r>
          </a:p>
          <a:p>
            <a:pPr lvl="1"/>
            <a:r>
              <a:rPr lang="en-US" smtClean="0">
                <a:sym typeface="Verdana"/>
              </a:rPr>
              <a:t>The cluster manager determines what node to use based on load</a:t>
            </a:r>
            <a:endParaRPr lang="en-US">
              <a:sym typeface="Verdana"/>
            </a:endParaRPr>
          </a:p>
        </p:txBody>
      </p:sp>
      <p:cxnSp>
        <p:nvCxnSpPr>
          <p:cNvPr id="1549" name="Shape 1549"/>
          <p:cNvCxnSpPr/>
          <p:nvPr/>
        </p:nvCxnSpPr>
        <p:spPr>
          <a:xfrm rot="10800000" flipH="1">
            <a:off x="2932261" y="4250330"/>
            <a:ext cx="1057800" cy="510300"/>
          </a:xfrm>
          <a:prstGeom prst="straightConnector1">
            <a:avLst/>
          </a:prstGeom>
          <a:noFill/>
          <a:ln w="25400" cap="flat" cmpd="sng">
            <a:solidFill>
              <a:srgbClr val="FFC000"/>
            </a:solidFill>
            <a:prstDash val="solid"/>
            <a:miter/>
            <a:headEnd type="none" w="med" len="med"/>
            <a:tailEnd type="triangle" w="lg" len="lg"/>
          </a:ln>
        </p:spPr>
      </p:cxnSp>
      <p:cxnSp>
        <p:nvCxnSpPr>
          <p:cNvPr id="1550" name="Shape 1550"/>
          <p:cNvCxnSpPr/>
          <p:nvPr/>
        </p:nvCxnSpPr>
        <p:spPr>
          <a:xfrm>
            <a:off x="2932261" y="5012180"/>
            <a:ext cx="1083900" cy="466500"/>
          </a:xfrm>
          <a:prstGeom prst="straightConnector1">
            <a:avLst/>
          </a:prstGeom>
          <a:noFill/>
          <a:ln w="25400" cap="flat" cmpd="sng">
            <a:solidFill>
              <a:schemeClr val="accent6"/>
            </a:solidFill>
            <a:prstDash val="solid"/>
            <a:miter/>
            <a:headEnd type="none" w="med" len="med"/>
            <a:tailEnd type="triangle" w="lg" len="lg"/>
          </a:ln>
        </p:spPr>
      </p:cxnSp>
      <p:pic>
        <p:nvPicPr>
          <p:cNvPr id="1551" name="Shape 1551"/>
          <p:cNvPicPr preferRelativeResize="0"/>
          <p:nvPr/>
        </p:nvPicPr>
        <p:blipFill rotWithShape="1">
          <a:blip r:embed="rId3">
            <a:alphaModFix/>
          </a:blip>
          <a:srcRect/>
          <a:stretch/>
        </p:blipFill>
        <p:spPr>
          <a:xfrm>
            <a:off x="1693852" y="4364130"/>
            <a:ext cx="1201800" cy="1201800"/>
          </a:xfrm>
          <a:prstGeom prst="rect">
            <a:avLst/>
          </a:prstGeom>
          <a:noFill/>
          <a:ln>
            <a:noFill/>
          </a:ln>
        </p:spPr>
      </p:pic>
      <p:cxnSp>
        <p:nvCxnSpPr>
          <p:cNvPr id="1552" name="Shape 1552"/>
          <p:cNvCxnSpPr/>
          <p:nvPr/>
        </p:nvCxnSpPr>
        <p:spPr>
          <a:xfrm>
            <a:off x="5062492" y="4233767"/>
            <a:ext cx="477600" cy="0"/>
          </a:xfrm>
          <a:prstGeom prst="straightConnector1">
            <a:avLst/>
          </a:prstGeom>
          <a:noFill/>
          <a:ln w="25400" cap="flat" cmpd="sng">
            <a:solidFill>
              <a:srgbClr val="FFC000"/>
            </a:solidFill>
            <a:prstDash val="solid"/>
            <a:miter/>
            <a:headEnd type="none" w="med" len="med"/>
            <a:tailEnd type="triangle" w="lg" len="lg"/>
          </a:ln>
        </p:spPr>
      </p:cxnSp>
      <p:cxnSp>
        <p:nvCxnSpPr>
          <p:cNvPr id="1553" name="Shape 1553"/>
          <p:cNvCxnSpPr/>
          <p:nvPr/>
        </p:nvCxnSpPr>
        <p:spPr>
          <a:xfrm rot="10800000" flipH="1">
            <a:off x="5098937" y="4364035"/>
            <a:ext cx="425700" cy="1107900"/>
          </a:xfrm>
          <a:prstGeom prst="straightConnector1">
            <a:avLst/>
          </a:prstGeom>
          <a:noFill/>
          <a:ln w="25400" cap="flat" cmpd="sng">
            <a:solidFill>
              <a:schemeClr val="accent6"/>
            </a:solidFill>
            <a:prstDash val="solid"/>
            <a:miter/>
            <a:headEnd type="none" w="med" len="med"/>
            <a:tailEnd type="triangle" w="lg" len="lg"/>
          </a:ln>
        </p:spPr>
      </p:cxnSp>
      <p:cxnSp>
        <p:nvCxnSpPr>
          <p:cNvPr id="1554" name="Shape 1554"/>
          <p:cNvCxnSpPr/>
          <p:nvPr/>
        </p:nvCxnSpPr>
        <p:spPr>
          <a:xfrm>
            <a:off x="6596832" y="4349023"/>
            <a:ext cx="488100" cy="1129200"/>
          </a:xfrm>
          <a:prstGeom prst="straightConnector1">
            <a:avLst/>
          </a:prstGeom>
          <a:noFill/>
          <a:ln w="25400" cap="flat" cmpd="sng">
            <a:solidFill>
              <a:schemeClr val="accent6"/>
            </a:solidFill>
            <a:prstDash val="solid"/>
            <a:miter/>
            <a:headEnd type="none" w="med" len="med"/>
            <a:tailEnd type="triangle" w="lg" len="lg"/>
          </a:ln>
        </p:spPr>
      </p:cxnSp>
      <p:cxnSp>
        <p:nvCxnSpPr>
          <p:cNvPr id="1555" name="Shape 1555"/>
          <p:cNvCxnSpPr/>
          <p:nvPr/>
        </p:nvCxnSpPr>
        <p:spPr>
          <a:xfrm>
            <a:off x="6622884" y="4233767"/>
            <a:ext cx="462000" cy="1053600"/>
          </a:xfrm>
          <a:prstGeom prst="straightConnector1">
            <a:avLst/>
          </a:prstGeom>
          <a:noFill/>
          <a:ln w="25400" cap="flat" cmpd="sng">
            <a:solidFill>
              <a:srgbClr val="FFC000"/>
            </a:solidFill>
            <a:prstDash val="solid"/>
            <a:miter/>
            <a:headEnd type="none" w="med" len="med"/>
            <a:tailEnd type="triangle" w="lg" len="lg"/>
          </a:ln>
        </p:spPr>
      </p:cxnSp>
      <p:sp>
        <p:nvSpPr>
          <p:cNvPr id="1556" name="Shape 1556"/>
          <p:cNvSpPr/>
          <p:nvPr/>
        </p:nvSpPr>
        <p:spPr>
          <a:xfrm>
            <a:off x="3990173" y="3966648"/>
            <a:ext cx="1072200" cy="534300"/>
          </a:xfrm>
          <a:prstGeom prst="rect">
            <a:avLst/>
          </a:prstGeom>
          <a:solidFill>
            <a:schemeClr val="accent2"/>
          </a:solidFill>
          <a:ln w="28575" cap="flat" cmpd="sng">
            <a:solidFill>
              <a:schemeClr val="lt2"/>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FFFFFF"/>
              </a:buClr>
              <a:buSzPct val="25000"/>
              <a:buFont typeface="Verdana"/>
              <a:buNone/>
            </a:pPr>
            <a:r>
              <a:rPr lang="en-US" sz="1400" b="0" i="0" u="none" strike="noStrike" cap="none">
                <a:solidFill>
                  <a:srgbClr val="FFFFFF"/>
                </a:solidFill>
                <a:latin typeface="Verdana"/>
                <a:ea typeface="Verdana"/>
                <a:cs typeface="Verdana"/>
                <a:sym typeface="Verdana"/>
              </a:rPr>
              <a:t>Receive</a:t>
            </a:r>
          </a:p>
          <a:p>
            <a:pPr marL="0" marR="0" lvl="0" indent="0" algn="ctr" rtl="0">
              <a:lnSpc>
                <a:spcPct val="100000"/>
              </a:lnSpc>
              <a:spcBef>
                <a:spcPts val="0"/>
              </a:spcBef>
              <a:spcAft>
                <a:spcPts val="0"/>
              </a:spcAft>
              <a:buClr>
                <a:srgbClr val="FFFFFF"/>
              </a:buClr>
              <a:buSzPct val="25000"/>
              <a:buFont typeface="Verdana"/>
              <a:buNone/>
            </a:pPr>
            <a:r>
              <a:rPr lang="en-US" sz="1400" b="0" i="0" u="none" strike="noStrike" cap="none">
                <a:solidFill>
                  <a:srgbClr val="FFFFFF"/>
                </a:solidFill>
                <a:latin typeface="Verdana"/>
                <a:ea typeface="Verdana"/>
                <a:cs typeface="Verdana"/>
                <a:sym typeface="Verdana"/>
              </a:rPr>
              <a:t>Order</a:t>
            </a:r>
          </a:p>
        </p:txBody>
      </p:sp>
      <p:sp>
        <p:nvSpPr>
          <p:cNvPr id="1557" name="Shape 1557"/>
          <p:cNvSpPr/>
          <p:nvPr/>
        </p:nvSpPr>
        <p:spPr>
          <a:xfrm>
            <a:off x="5524514" y="3966648"/>
            <a:ext cx="1072200" cy="534300"/>
          </a:xfrm>
          <a:prstGeom prst="rect">
            <a:avLst/>
          </a:prstGeom>
          <a:solidFill>
            <a:schemeClr val="accent2"/>
          </a:solidFill>
          <a:ln w="28575" cap="flat" cmpd="sng">
            <a:solidFill>
              <a:schemeClr val="lt2"/>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FFFFFF"/>
              </a:buClr>
              <a:buSzPct val="25000"/>
              <a:buFont typeface="Verdana"/>
              <a:buNone/>
            </a:pPr>
            <a:r>
              <a:rPr lang="en-US" sz="1400" b="0" i="0" u="none" strike="noStrike" cap="none">
                <a:solidFill>
                  <a:srgbClr val="FFFFFF"/>
                </a:solidFill>
                <a:latin typeface="Verdana"/>
                <a:ea typeface="Verdana"/>
                <a:cs typeface="Verdana"/>
                <a:sym typeface="Verdana"/>
              </a:rPr>
              <a:t>Process</a:t>
            </a:r>
          </a:p>
          <a:p>
            <a:pPr marL="0" marR="0" lvl="0" indent="0" algn="ctr" rtl="0">
              <a:lnSpc>
                <a:spcPct val="100000"/>
              </a:lnSpc>
              <a:spcBef>
                <a:spcPts val="0"/>
              </a:spcBef>
              <a:spcAft>
                <a:spcPts val="0"/>
              </a:spcAft>
              <a:buClr>
                <a:srgbClr val="FFFFFF"/>
              </a:buClr>
              <a:buSzPct val="25000"/>
              <a:buFont typeface="Verdana"/>
              <a:buNone/>
            </a:pPr>
            <a:r>
              <a:rPr lang="en-US" sz="1400" b="0" i="0" u="none" strike="noStrike" cap="none">
                <a:solidFill>
                  <a:srgbClr val="FFFFFF"/>
                </a:solidFill>
                <a:latin typeface="Verdana"/>
                <a:ea typeface="Verdana"/>
                <a:cs typeface="Verdana"/>
                <a:sym typeface="Verdana"/>
              </a:rPr>
              <a:t>Order</a:t>
            </a:r>
          </a:p>
        </p:txBody>
      </p:sp>
      <p:sp>
        <p:nvSpPr>
          <p:cNvPr id="1558" name="Shape 1558"/>
          <p:cNvSpPr/>
          <p:nvPr/>
        </p:nvSpPr>
        <p:spPr>
          <a:xfrm>
            <a:off x="7058853" y="3975689"/>
            <a:ext cx="1072200" cy="534300"/>
          </a:xfrm>
          <a:prstGeom prst="rect">
            <a:avLst/>
          </a:prstGeom>
          <a:solidFill>
            <a:schemeClr val="accent2"/>
          </a:solidFill>
          <a:ln w="28575" cap="flat" cmpd="sng">
            <a:solidFill>
              <a:schemeClr val="lt2"/>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FFFFFF"/>
              </a:buClr>
              <a:buSzPct val="25000"/>
              <a:buFont typeface="Verdana"/>
              <a:buNone/>
            </a:pPr>
            <a:r>
              <a:rPr lang="en-US" sz="1400" b="0" i="0" u="none" strike="noStrike" cap="none">
                <a:solidFill>
                  <a:srgbClr val="FFFFFF"/>
                </a:solidFill>
                <a:latin typeface="Verdana"/>
                <a:ea typeface="Verdana"/>
                <a:cs typeface="Verdana"/>
                <a:sym typeface="Verdana"/>
              </a:rPr>
              <a:t>Fullfill</a:t>
            </a:r>
          </a:p>
          <a:p>
            <a:pPr marL="0" marR="0" lvl="0" indent="0" algn="ctr" rtl="0">
              <a:lnSpc>
                <a:spcPct val="100000"/>
              </a:lnSpc>
              <a:spcBef>
                <a:spcPts val="0"/>
              </a:spcBef>
              <a:spcAft>
                <a:spcPts val="0"/>
              </a:spcAft>
              <a:buClr>
                <a:srgbClr val="FFFFFF"/>
              </a:buClr>
              <a:buSzPct val="25000"/>
              <a:buFont typeface="Verdana"/>
              <a:buNone/>
            </a:pPr>
            <a:r>
              <a:rPr lang="en-US" sz="1400" b="0" i="0" u="none" strike="noStrike" cap="none">
                <a:solidFill>
                  <a:srgbClr val="FFFFFF"/>
                </a:solidFill>
                <a:latin typeface="Verdana"/>
                <a:ea typeface="Verdana"/>
                <a:cs typeface="Verdana"/>
                <a:sym typeface="Verdana"/>
              </a:rPr>
              <a:t>Order</a:t>
            </a:r>
          </a:p>
        </p:txBody>
      </p:sp>
      <p:grpSp>
        <p:nvGrpSpPr>
          <p:cNvPr id="1559" name="Shape 1559"/>
          <p:cNvGrpSpPr/>
          <p:nvPr/>
        </p:nvGrpSpPr>
        <p:grpSpPr>
          <a:xfrm>
            <a:off x="4016224" y="5201917"/>
            <a:ext cx="4140880" cy="543341"/>
            <a:chOff x="1106104" y="3653773"/>
            <a:chExt cx="4140880" cy="543341"/>
          </a:xfrm>
        </p:grpSpPr>
        <p:sp>
          <p:nvSpPr>
            <p:cNvPr id="1560" name="Shape 1560"/>
            <p:cNvSpPr/>
            <p:nvPr/>
          </p:nvSpPr>
          <p:spPr>
            <a:xfrm>
              <a:off x="1106104" y="3653773"/>
              <a:ext cx="1072200" cy="534300"/>
            </a:xfrm>
            <a:prstGeom prst="rect">
              <a:avLst/>
            </a:prstGeom>
            <a:solidFill>
              <a:schemeClr val="accent2"/>
            </a:solidFill>
            <a:ln w="28575" cap="flat" cmpd="sng">
              <a:solidFill>
                <a:schemeClr val="lt2"/>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FFFFFF"/>
                </a:buClr>
                <a:buSzPct val="25000"/>
                <a:buFont typeface="Verdana"/>
                <a:buNone/>
              </a:pPr>
              <a:r>
                <a:rPr lang="en-US" sz="1400" b="0" i="0" u="none" strike="noStrike" cap="none">
                  <a:solidFill>
                    <a:srgbClr val="FFFFFF"/>
                  </a:solidFill>
                  <a:latin typeface="Verdana"/>
                  <a:ea typeface="Verdana"/>
                  <a:cs typeface="Verdana"/>
                  <a:sym typeface="Verdana"/>
                </a:rPr>
                <a:t>Receive</a:t>
              </a:r>
            </a:p>
            <a:p>
              <a:pPr marL="0" marR="0" lvl="0" indent="0" algn="ctr" rtl="0">
                <a:lnSpc>
                  <a:spcPct val="100000"/>
                </a:lnSpc>
                <a:spcBef>
                  <a:spcPts val="0"/>
                </a:spcBef>
                <a:spcAft>
                  <a:spcPts val="0"/>
                </a:spcAft>
                <a:buClr>
                  <a:srgbClr val="FFFFFF"/>
                </a:buClr>
                <a:buSzPct val="25000"/>
                <a:buFont typeface="Verdana"/>
                <a:buNone/>
              </a:pPr>
              <a:r>
                <a:rPr lang="en-US" sz="1400" b="0" i="0" u="none" strike="noStrike" cap="none">
                  <a:solidFill>
                    <a:srgbClr val="FFFFFF"/>
                  </a:solidFill>
                  <a:latin typeface="Verdana"/>
                  <a:ea typeface="Verdana"/>
                  <a:cs typeface="Verdana"/>
                  <a:sym typeface="Verdana"/>
                </a:rPr>
                <a:t>Order</a:t>
              </a:r>
            </a:p>
          </p:txBody>
        </p:sp>
        <p:sp>
          <p:nvSpPr>
            <p:cNvPr id="1561" name="Shape 1561"/>
            <p:cNvSpPr/>
            <p:nvPr/>
          </p:nvSpPr>
          <p:spPr>
            <a:xfrm>
              <a:off x="2640444" y="3653773"/>
              <a:ext cx="1072200" cy="534300"/>
            </a:xfrm>
            <a:prstGeom prst="rect">
              <a:avLst/>
            </a:prstGeom>
            <a:solidFill>
              <a:schemeClr val="accent2"/>
            </a:solidFill>
            <a:ln w="28575" cap="flat" cmpd="sng">
              <a:solidFill>
                <a:schemeClr val="lt2"/>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FFFFFF"/>
                </a:buClr>
                <a:buSzPct val="25000"/>
                <a:buFont typeface="Verdana"/>
                <a:buNone/>
              </a:pPr>
              <a:r>
                <a:rPr lang="en-US" sz="1400" b="0" i="0" u="none" strike="noStrike" cap="none">
                  <a:solidFill>
                    <a:srgbClr val="FFFFFF"/>
                  </a:solidFill>
                  <a:latin typeface="Verdana"/>
                  <a:ea typeface="Verdana"/>
                  <a:cs typeface="Verdana"/>
                  <a:sym typeface="Verdana"/>
                </a:rPr>
                <a:t>Process</a:t>
              </a:r>
            </a:p>
            <a:p>
              <a:pPr marL="0" marR="0" lvl="0" indent="0" algn="ctr" rtl="0">
                <a:lnSpc>
                  <a:spcPct val="100000"/>
                </a:lnSpc>
                <a:spcBef>
                  <a:spcPts val="0"/>
                </a:spcBef>
                <a:spcAft>
                  <a:spcPts val="0"/>
                </a:spcAft>
                <a:buClr>
                  <a:srgbClr val="FFFFFF"/>
                </a:buClr>
                <a:buSzPct val="25000"/>
                <a:buFont typeface="Verdana"/>
                <a:buNone/>
              </a:pPr>
              <a:r>
                <a:rPr lang="en-US" sz="1400" b="0" i="0" u="none" strike="noStrike" cap="none">
                  <a:solidFill>
                    <a:srgbClr val="FFFFFF"/>
                  </a:solidFill>
                  <a:latin typeface="Verdana"/>
                  <a:ea typeface="Verdana"/>
                  <a:cs typeface="Verdana"/>
                  <a:sym typeface="Verdana"/>
                </a:rPr>
                <a:t>Order</a:t>
              </a:r>
            </a:p>
          </p:txBody>
        </p:sp>
        <p:sp>
          <p:nvSpPr>
            <p:cNvPr id="1562" name="Shape 1562"/>
            <p:cNvSpPr/>
            <p:nvPr/>
          </p:nvSpPr>
          <p:spPr>
            <a:xfrm>
              <a:off x="4174785" y="3662814"/>
              <a:ext cx="1072200" cy="534300"/>
            </a:xfrm>
            <a:prstGeom prst="rect">
              <a:avLst/>
            </a:prstGeom>
            <a:solidFill>
              <a:schemeClr val="accent2"/>
            </a:solidFill>
            <a:ln w="28575" cap="flat" cmpd="sng">
              <a:solidFill>
                <a:schemeClr val="lt2"/>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FFFFFF"/>
                </a:buClr>
                <a:buSzPct val="25000"/>
                <a:buFont typeface="Verdana"/>
                <a:buNone/>
              </a:pPr>
              <a:r>
                <a:rPr lang="en-US" sz="1400" b="0" i="0" u="none" strike="noStrike" cap="none">
                  <a:solidFill>
                    <a:srgbClr val="FFFFFF"/>
                  </a:solidFill>
                  <a:latin typeface="Verdana"/>
                  <a:ea typeface="Verdana"/>
                  <a:cs typeface="Verdana"/>
                  <a:sym typeface="Verdana"/>
                </a:rPr>
                <a:t>Fullfill</a:t>
              </a:r>
            </a:p>
            <a:p>
              <a:pPr marL="0" marR="0" lvl="0" indent="0" algn="ctr" rtl="0">
                <a:lnSpc>
                  <a:spcPct val="100000"/>
                </a:lnSpc>
                <a:spcBef>
                  <a:spcPts val="0"/>
                </a:spcBef>
                <a:spcAft>
                  <a:spcPts val="0"/>
                </a:spcAft>
                <a:buClr>
                  <a:srgbClr val="FFFFFF"/>
                </a:buClr>
                <a:buSzPct val="25000"/>
                <a:buFont typeface="Verdana"/>
                <a:buNone/>
              </a:pPr>
              <a:r>
                <a:rPr lang="en-US" sz="1400" b="0" i="0" u="none" strike="noStrike" cap="none">
                  <a:solidFill>
                    <a:srgbClr val="FFFFFF"/>
                  </a:solidFill>
                  <a:latin typeface="Verdana"/>
                  <a:ea typeface="Verdana"/>
                  <a:cs typeface="Verdana"/>
                  <a:sym typeface="Verdana"/>
                </a:rPr>
                <a:t>Order</a:t>
              </a:r>
            </a:p>
          </p:txBody>
        </p:sp>
      </p:grpSp>
      <p:sp>
        <p:nvSpPr>
          <p:cNvPr id="1563" name="Shape 1563"/>
          <p:cNvSpPr txBox="1"/>
          <p:nvPr/>
        </p:nvSpPr>
        <p:spPr>
          <a:xfrm rot="-1573857">
            <a:off x="2843589" y="4322784"/>
            <a:ext cx="897304" cy="254782"/>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chemeClr val="lt1"/>
              </a:buClr>
              <a:buSzPct val="25000"/>
              <a:buFont typeface="Calibri"/>
              <a:buNone/>
            </a:pPr>
            <a:r>
              <a:rPr lang="en-US" sz="1200" b="1" i="0" u="none" strike="noStrike" cap="none">
                <a:solidFill>
                  <a:schemeClr val="lt1"/>
                </a:solidFill>
                <a:latin typeface="Calibri"/>
                <a:ea typeface="Calibri"/>
                <a:cs typeface="Calibri"/>
                <a:sym typeface="Calibri"/>
              </a:rPr>
              <a:t>Message 1</a:t>
            </a:r>
          </a:p>
        </p:txBody>
      </p:sp>
      <p:sp>
        <p:nvSpPr>
          <p:cNvPr id="1564" name="Shape 1564"/>
          <p:cNvSpPr txBox="1"/>
          <p:nvPr/>
        </p:nvSpPr>
        <p:spPr>
          <a:xfrm rot="1346496">
            <a:off x="2815103" y="5121321"/>
            <a:ext cx="897465" cy="254770"/>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chemeClr val="lt1"/>
              </a:buClr>
              <a:buSzPct val="25000"/>
              <a:buFont typeface="Calibri"/>
              <a:buNone/>
            </a:pPr>
            <a:r>
              <a:rPr lang="en-US" sz="1200" b="1" i="0" u="none" strike="noStrike" cap="none" dirty="0">
                <a:solidFill>
                  <a:schemeClr val="lt1"/>
                </a:solidFill>
                <a:latin typeface="Calibri"/>
                <a:ea typeface="Calibri"/>
                <a:cs typeface="Calibri"/>
                <a:sym typeface="Calibri"/>
              </a:rPr>
              <a:t>Message 2</a:t>
            </a:r>
          </a:p>
        </p:txBody>
      </p:sp>
    </p:spTree>
    <p:extLst>
      <p:ext uri="{BB962C8B-B14F-4D97-AF65-F5344CB8AC3E}">
        <p14:creationId xmlns:p14="http://schemas.microsoft.com/office/powerpoint/2010/main" val="511240304"/>
      </p:ext>
    </p:extLst>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1569"/>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Limitations of the this pattern</a:t>
            </a:r>
            <a:endParaRPr lang="en-US" dirty="0"/>
          </a:p>
        </p:txBody>
      </p:sp>
      <p:sp>
        <p:nvSpPr>
          <p:cNvPr id="1571" name="Shape 1571"/>
          <p:cNvSpPr txBox="1">
            <a:spLocks noGrp="1"/>
          </p:cNvSpPr>
          <p:nvPr>
            <p:ph type="sldNum" sz="quarter" idx="11"/>
          </p:nvPr>
        </p:nvSpPr>
        <p:spPr/>
        <p:txBody>
          <a:bodyPr/>
          <a:lstStyle/>
          <a:p>
            <a:pPr lvl="0"/>
            <a:fld id="{00000000-1234-1234-1234-123412341234}" type="slidenum">
              <a:rPr lang="en-US" smtClean="0"/>
              <a:pPr lvl="0"/>
              <a:t>59</a:t>
            </a:fld>
            <a:endParaRPr lang="en-US"/>
          </a:p>
        </p:txBody>
      </p:sp>
      <p:sp>
        <p:nvSpPr>
          <p:cNvPr id="6" name="Text Placeholder 5"/>
          <p:cNvSpPr>
            <a:spLocks noGrp="1"/>
          </p:cNvSpPr>
          <p:nvPr>
            <p:ph type="body" sz="quarter" idx="12"/>
          </p:nvPr>
        </p:nvSpPr>
        <p:spPr/>
        <p:txBody>
          <a:bodyPr/>
          <a:lstStyle/>
          <a:p>
            <a:r>
              <a:rPr lang="en-US" dirty="0" smtClean="0"/>
              <a:t>Assumes asynchronous flow</a:t>
            </a:r>
          </a:p>
          <a:p>
            <a:pPr lvl="1"/>
            <a:r>
              <a:rPr lang="en-US" dirty="0" smtClean="0"/>
              <a:t>Carrying data across flows may be difficult</a:t>
            </a:r>
          </a:p>
          <a:p>
            <a:pPr lvl="1"/>
            <a:r>
              <a:rPr lang="en-US" dirty="0" smtClean="0"/>
              <a:t>No transactions support</a:t>
            </a:r>
          </a:p>
          <a:p>
            <a:pPr lvl="1"/>
            <a:r>
              <a:rPr lang="en-US" dirty="0" smtClean="0"/>
              <a:t>Working with state may be challenging</a:t>
            </a:r>
          </a:p>
          <a:p>
            <a:r>
              <a:rPr lang="en-US" dirty="0" smtClean="0"/>
              <a:t>Not suitable for synchronous flows</a:t>
            </a:r>
          </a:p>
          <a:p>
            <a:pPr lvl="1"/>
            <a:r>
              <a:rPr lang="en-US" dirty="0" smtClean="0"/>
              <a:t>Auto-scaling on clusters only works properly for asynchronous flows</a:t>
            </a:r>
            <a:endParaRPr lang="en-US" dirty="0"/>
          </a:p>
        </p:txBody>
      </p:sp>
    </p:spTree>
    <p:extLst>
      <p:ext uri="{BB962C8B-B14F-4D97-AF65-F5344CB8AC3E}">
        <p14:creationId xmlns:p14="http://schemas.microsoft.com/office/powerpoint/2010/main" val="1713262250"/>
      </p:ext>
    </p:extLst>
  </p:cSld>
  <p:clrMapOvr>
    <a:masterClrMapping/>
  </p:clrMapOvr>
  <mc:AlternateContent xmlns:mc="http://schemas.openxmlformats.org/markup-compatibility/2006" xmlns:p14="http://schemas.microsoft.com/office/powerpoint/2010/main">
    <mc:Choice Requires="p14">
      <p:transition p14:dur="10" advClick="0">
        <p:fade/>
      </p:transition>
    </mc:Choice>
    <mc:Fallback xmlns="">
      <p:transition advClick="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About design considerations</a:t>
            </a:r>
            <a:endParaRPr lang="en-US" dirty="0"/>
          </a:p>
        </p:txBody>
      </p:sp>
      <p:sp>
        <p:nvSpPr>
          <p:cNvPr id="4" name="Text Placeholder 3"/>
          <p:cNvSpPr>
            <a:spLocks noGrp="1"/>
          </p:cNvSpPr>
          <p:nvPr>
            <p:ph type="body" sz="quarter" idx="12"/>
          </p:nvPr>
        </p:nvSpPr>
        <p:spPr/>
        <p:txBody>
          <a:bodyPr/>
          <a:lstStyle/>
          <a:p>
            <a:pPr lvl="0"/>
            <a:r>
              <a:rPr lang="en-US" dirty="0" smtClean="0"/>
              <a:t>When designing for performance, there are a number of design considerations</a:t>
            </a:r>
          </a:p>
          <a:p>
            <a:pPr lvl="0"/>
            <a:r>
              <a:rPr lang="en-US" dirty="0" smtClean="0"/>
              <a:t>Consider your options before starting development</a:t>
            </a:r>
          </a:p>
          <a:p>
            <a:pPr lvl="0"/>
            <a:r>
              <a:rPr lang="en-US" dirty="0" smtClean="0"/>
              <a:t>Make sure to understand the functional and non-functional requirements, as they largely determine the architecture of your application</a:t>
            </a:r>
            <a:endParaRPr lang="en-US" dirty="0"/>
          </a:p>
        </p:txBody>
      </p:sp>
    </p:spTree>
    <p:extLst>
      <p:ext uri="{BB962C8B-B14F-4D97-AF65-F5344CB8AC3E}">
        <p14:creationId xmlns:p14="http://schemas.microsoft.com/office/powerpoint/2010/main" val="2061224879"/>
      </p:ext>
    </p:extLst>
  </p:cSld>
  <p:clrMapOvr>
    <a:masterClrMapping/>
  </p:clrMapOvr>
  <mc:AlternateContent xmlns:mc="http://schemas.openxmlformats.org/markup-compatibility/2006" xmlns:p14="http://schemas.microsoft.com/office/powerpoint/2010/main">
    <mc:Choice Requires="p14">
      <p:transition p14:dur="10" advClick="0">
        <p:fade/>
      </p:transition>
    </mc:Choice>
    <mc:Fallback xmlns="">
      <p:transition advClick="0">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Walkthrough 3-1: Refactoring for performance</a:t>
            </a:r>
            <a:endParaRPr lang="en-US" dirty="0"/>
          </a:p>
        </p:txBody>
      </p:sp>
      <p:sp>
        <p:nvSpPr>
          <p:cNvPr id="3" name="Slide Number Placeholder 2"/>
          <p:cNvSpPr>
            <a:spLocks noGrp="1"/>
          </p:cNvSpPr>
          <p:nvPr>
            <p:ph type="sldNum" sz="quarter" idx="11"/>
          </p:nvPr>
        </p:nvSpPr>
        <p:spPr/>
        <p:txBody>
          <a:bodyPr/>
          <a:lstStyle/>
          <a:p>
            <a:pPr marL="0" marR="0" lvl="0" indent="0" algn="r" rtl="0">
              <a:spcBef>
                <a:spcPts val="0"/>
              </a:spcBef>
              <a:spcAft>
                <a:spcPts val="0"/>
              </a:spcAft>
              <a:buSzPct val="25000"/>
              <a:buNone/>
            </a:pPr>
            <a:fld id="{00000000-1234-1234-1234-123412341234}" type="slidenum">
              <a:rPr lang="en-US" sz="1300" b="0" i="0" u="none" strike="noStrike" cap="none" smtClean="0">
                <a:solidFill>
                  <a:srgbClr val="BFBFBF"/>
                </a:solidFill>
                <a:latin typeface="Verdana"/>
                <a:ea typeface="Verdana"/>
                <a:cs typeface="Verdana"/>
                <a:sym typeface="Verdana"/>
              </a:rPr>
              <a:t>60</a:t>
            </a:fld>
            <a:endParaRPr lang="en-US" sz="1300" b="0" i="0" u="none" strike="noStrike" cap="none">
              <a:solidFill>
                <a:srgbClr val="BFBFBF"/>
              </a:solidFill>
              <a:latin typeface="Verdana"/>
              <a:ea typeface="Verdana"/>
              <a:cs typeface="Verdana"/>
              <a:sym typeface="Verdana"/>
            </a:endParaRPr>
          </a:p>
        </p:txBody>
      </p:sp>
      <p:sp>
        <p:nvSpPr>
          <p:cNvPr id="6" name="Text Placeholder 5"/>
          <p:cNvSpPr>
            <a:spLocks noGrp="1"/>
          </p:cNvSpPr>
          <p:nvPr>
            <p:ph type="body" sz="quarter" idx="12"/>
          </p:nvPr>
        </p:nvSpPr>
        <p:spPr/>
        <p:txBody>
          <a:bodyPr/>
          <a:lstStyle/>
          <a:p>
            <a:r>
              <a:rPr lang="en-US" dirty="0" smtClean="0"/>
              <a:t>Goal</a:t>
            </a:r>
          </a:p>
          <a:p>
            <a:pPr lvl="1"/>
            <a:r>
              <a:rPr lang="en-US" dirty="0" smtClean="0"/>
              <a:t>In this walkthrough, you will refactor an existing application to become scalable and observe the application’s behavior</a:t>
            </a:r>
          </a:p>
        </p:txBody>
      </p:sp>
    </p:spTree>
    <p:extLst>
      <p:ext uri="{BB962C8B-B14F-4D97-AF65-F5344CB8AC3E}">
        <p14:creationId xmlns:p14="http://schemas.microsoft.com/office/powerpoint/2010/main" val="1877296528"/>
      </p:ext>
    </p:extLst>
  </p:cSld>
  <p:clrMapOvr>
    <a:masterClrMapping/>
  </p:clrMapOvr>
  <mc:AlternateContent xmlns:mc="http://schemas.openxmlformats.org/markup-compatibility/2006" xmlns:p14="http://schemas.microsoft.com/office/powerpoint/2010/main">
    <mc:Choice Requires="p14">
      <p:transition p14:dur="10" advClick="0">
        <p:fade/>
      </p:transition>
    </mc:Choice>
    <mc:Fallback xmlns="">
      <p:transition advClick="0">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High availability &amp; reliability</a:t>
            </a:r>
            <a:endParaRPr lang="en-US" dirty="0"/>
          </a:p>
        </p:txBody>
      </p:sp>
    </p:spTree>
    <p:extLst>
      <p:ext uri="{BB962C8B-B14F-4D97-AF65-F5344CB8AC3E}">
        <p14:creationId xmlns:p14="http://schemas.microsoft.com/office/powerpoint/2010/main" val="893004372"/>
      </p:ext>
    </p:extLst>
  </p:cSld>
  <p:clrMapOvr>
    <a:masterClrMapping/>
  </p:clrMapOvr>
  <mc:AlternateContent xmlns:mc="http://schemas.openxmlformats.org/markup-compatibility/2006" xmlns:p14="http://schemas.microsoft.com/office/powerpoint/2010/main">
    <mc:Choice Requires="p14">
      <p:transition p14:dur="10" advClick="0">
        <p:fade/>
      </p:transition>
    </mc:Choice>
    <mc:Fallback xmlns="">
      <p:transition advClick="0">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 availability vs reliability</a:t>
            </a:r>
            <a:endParaRPr lang="en-US" dirty="0"/>
          </a:p>
        </p:txBody>
      </p:sp>
      <p:sp>
        <p:nvSpPr>
          <p:cNvPr id="3" name="Slide Number Placeholder 2"/>
          <p:cNvSpPr>
            <a:spLocks noGrp="1"/>
          </p:cNvSpPr>
          <p:nvPr>
            <p:ph type="sldNum" sz="quarter" idx="11"/>
          </p:nvPr>
        </p:nvSpPr>
        <p:spPr/>
        <p:txBody>
          <a:bodyPr/>
          <a:lstStyle/>
          <a:p>
            <a:pPr marL="0" marR="0" lvl="0" indent="0" algn="r" rtl="0">
              <a:spcBef>
                <a:spcPts val="0"/>
              </a:spcBef>
              <a:spcAft>
                <a:spcPts val="0"/>
              </a:spcAft>
              <a:buSzPct val="25000"/>
              <a:buNone/>
            </a:pPr>
            <a:fld id="{00000000-1234-1234-1234-123412341234}" type="slidenum">
              <a:rPr lang="en-US" sz="1300" b="0" i="0" u="none" strike="noStrike" cap="none" smtClean="0">
                <a:solidFill>
                  <a:srgbClr val="BFBFBF"/>
                </a:solidFill>
                <a:latin typeface="Verdana"/>
                <a:ea typeface="Verdana"/>
                <a:cs typeface="Verdana"/>
                <a:sym typeface="Verdana"/>
              </a:rPr>
              <a:t>62</a:t>
            </a:fld>
            <a:endParaRPr lang="en-US" sz="1300" b="0" i="0" u="none" strike="noStrike" cap="none">
              <a:solidFill>
                <a:srgbClr val="BFBFBF"/>
              </a:solidFill>
              <a:latin typeface="Verdana"/>
              <a:ea typeface="Verdana"/>
              <a:cs typeface="Verdana"/>
              <a:sym typeface="Verdana"/>
            </a:endParaRPr>
          </a:p>
        </p:txBody>
      </p:sp>
      <p:sp>
        <p:nvSpPr>
          <p:cNvPr id="4" name="Text Placeholder 3"/>
          <p:cNvSpPr>
            <a:spLocks noGrp="1"/>
          </p:cNvSpPr>
          <p:nvPr>
            <p:ph type="body" sz="quarter" idx="12"/>
          </p:nvPr>
        </p:nvSpPr>
        <p:spPr/>
        <p:txBody>
          <a:bodyPr/>
          <a:lstStyle/>
          <a:p>
            <a:r>
              <a:rPr lang="en-US" dirty="0"/>
              <a:t>High </a:t>
            </a:r>
            <a:r>
              <a:rPr lang="en-US" dirty="0" smtClean="0"/>
              <a:t>availability </a:t>
            </a:r>
            <a:r>
              <a:rPr lang="en-US" dirty="0"/>
              <a:t>!= r</a:t>
            </a:r>
            <a:r>
              <a:rPr lang="en-US" dirty="0" smtClean="0"/>
              <a:t>eliability</a:t>
            </a:r>
          </a:p>
          <a:p>
            <a:r>
              <a:rPr lang="en-US" dirty="0" smtClean="0"/>
              <a:t>High availability</a:t>
            </a:r>
          </a:p>
          <a:p>
            <a:pPr lvl="1"/>
            <a:r>
              <a:rPr lang="en-US" dirty="0"/>
              <a:t>C</a:t>
            </a:r>
            <a:r>
              <a:rPr lang="en-US" dirty="0" smtClean="0"/>
              <a:t>oncerns the availability of an application, API, or service</a:t>
            </a:r>
          </a:p>
          <a:p>
            <a:pPr lvl="1"/>
            <a:r>
              <a:rPr lang="en-US" dirty="0" smtClean="0"/>
              <a:t>Often measured based on uptime/downtime</a:t>
            </a:r>
          </a:p>
          <a:p>
            <a:r>
              <a:rPr lang="en-US" dirty="0" smtClean="0"/>
              <a:t>Reliability</a:t>
            </a:r>
          </a:p>
          <a:p>
            <a:pPr lvl="1"/>
            <a:r>
              <a:rPr lang="en-US" dirty="0" smtClean="0"/>
              <a:t>Concerns the availability of data and messages, specifically in case of errors states, system failures, etc.</a:t>
            </a:r>
          </a:p>
          <a:p>
            <a:pPr lvl="1"/>
            <a:r>
              <a:rPr lang="en-US" dirty="0" smtClean="0"/>
              <a:t>Often measures based on a sent-received ratio</a:t>
            </a:r>
          </a:p>
          <a:p>
            <a:r>
              <a:rPr lang="en-US" dirty="0" smtClean="0"/>
              <a:t>Availability and reliability can be affected by poor performance!</a:t>
            </a:r>
            <a:endParaRPr lang="en-US" dirty="0"/>
          </a:p>
        </p:txBody>
      </p:sp>
    </p:spTree>
    <p:extLst>
      <p:ext uri="{BB962C8B-B14F-4D97-AF65-F5344CB8AC3E}">
        <p14:creationId xmlns:p14="http://schemas.microsoft.com/office/powerpoint/2010/main" val="2108754968"/>
      </p:ext>
    </p:extLst>
  </p:cSld>
  <p:clrMapOvr>
    <a:masterClrMapping/>
  </p:clrMapOvr>
  <mc:AlternateContent xmlns:mc="http://schemas.openxmlformats.org/markup-compatibility/2006" xmlns:p14="http://schemas.microsoft.com/office/powerpoint/2010/main">
    <mc:Choice Requires="p14">
      <p:transition p14:dur="10" advClick="0">
        <p:fade/>
      </p:transition>
    </mc:Choice>
    <mc:Fallback xmlns="">
      <p:transition advClick="0">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a:t>
            </a:r>
            <a:r>
              <a:rPr lang="en-US" dirty="0" smtClean="0"/>
              <a:t>considerations for HA/reliability</a:t>
            </a:r>
            <a:endParaRPr lang="en-US" dirty="0"/>
          </a:p>
        </p:txBody>
      </p:sp>
      <p:sp>
        <p:nvSpPr>
          <p:cNvPr id="3" name="Slide Number Placeholder 2"/>
          <p:cNvSpPr>
            <a:spLocks noGrp="1"/>
          </p:cNvSpPr>
          <p:nvPr>
            <p:ph type="sldNum" sz="quarter" idx="11"/>
          </p:nvPr>
        </p:nvSpPr>
        <p:spPr/>
        <p:txBody>
          <a:bodyPr/>
          <a:lstStyle/>
          <a:p>
            <a:pPr marL="0" marR="0" lvl="0" indent="0" algn="r" rtl="0">
              <a:spcBef>
                <a:spcPts val="0"/>
              </a:spcBef>
              <a:spcAft>
                <a:spcPts val="0"/>
              </a:spcAft>
              <a:buSzPct val="25000"/>
              <a:buNone/>
            </a:pPr>
            <a:fld id="{00000000-1234-1234-1234-123412341234}" type="slidenum">
              <a:rPr lang="en-US" sz="1300" b="0" i="0" u="none" strike="noStrike" cap="none">
                <a:solidFill>
                  <a:srgbClr val="BFBFBF"/>
                </a:solidFill>
                <a:latin typeface="Verdana"/>
                <a:ea typeface="Verdana"/>
                <a:cs typeface="Verdana"/>
                <a:sym typeface="Verdana"/>
              </a:rPr>
              <a:t>63</a:t>
            </a:fld>
            <a:endParaRPr lang="en-US" sz="1300" b="0" i="0" u="none" strike="noStrike" cap="none">
              <a:solidFill>
                <a:srgbClr val="BFBFBF"/>
              </a:solidFill>
              <a:latin typeface="Verdana"/>
              <a:ea typeface="Verdana"/>
              <a:cs typeface="Verdana"/>
              <a:sym typeface="Verdana"/>
            </a:endParaRPr>
          </a:p>
        </p:txBody>
      </p:sp>
      <p:sp>
        <p:nvSpPr>
          <p:cNvPr id="4" name="Text Placeholder 3"/>
          <p:cNvSpPr>
            <a:spLocks noGrp="1"/>
          </p:cNvSpPr>
          <p:nvPr>
            <p:ph type="body" sz="quarter" idx="12"/>
          </p:nvPr>
        </p:nvSpPr>
        <p:spPr>
          <a:xfrm>
            <a:off x="609442" y="1212187"/>
            <a:ext cx="10958513" cy="3202158"/>
          </a:xfrm>
        </p:spPr>
        <p:txBody>
          <a:bodyPr/>
          <a:lstStyle/>
          <a:p>
            <a:r>
              <a:rPr lang="en-US" dirty="0"/>
              <a:t>Non-functional requirements largely determine your design</a:t>
            </a:r>
          </a:p>
          <a:p>
            <a:r>
              <a:rPr lang="en-US" dirty="0"/>
              <a:t>Using a cluster for </a:t>
            </a:r>
            <a:r>
              <a:rPr lang="en-US" dirty="0" smtClean="0"/>
              <a:t>HA?</a:t>
            </a:r>
            <a:endParaRPr lang="en-US" dirty="0"/>
          </a:p>
          <a:p>
            <a:r>
              <a:rPr lang="en-US" dirty="0" smtClean="0"/>
              <a:t>Clustering or multiple, stand-alone runtimes?</a:t>
            </a:r>
            <a:endParaRPr lang="en-US" dirty="0"/>
          </a:p>
          <a:p>
            <a:r>
              <a:rPr lang="en-US" dirty="0" smtClean="0"/>
              <a:t>What transactionality option?</a:t>
            </a:r>
            <a:endParaRPr lang="en-US" dirty="0"/>
          </a:p>
          <a:p>
            <a:pPr lvl="1"/>
            <a:r>
              <a:rPr lang="en-US" dirty="0"/>
              <a:t>Atomic transactions</a:t>
            </a:r>
          </a:p>
          <a:p>
            <a:pPr lvl="1"/>
            <a:r>
              <a:rPr lang="en-US" dirty="0"/>
              <a:t>Multiple-resource transactions</a:t>
            </a:r>
          </a:p>
          <a:p>
            <a:pPr lvl="1"/>
            <a:r>
              <a:rPr lang="en-US" dirty="0"/>
              <a:t>XA </a:t>
            </a:r>
            <a:r>
              <a:rPr lang="en-US" dirty="0" smtClean="0"/>
              <a:t>transactions</a:t>
            </a:r>
          </a:p>
        </p:txBody>
      </p:sp>
    </p:spTree>
    <p:extLst>
      <p:ext uri="{BB962C8B-B14F-4D97-AF65-F5344CB8AC3E}">
        <p14:creationId xmlns:p14="http://schemas.microsoft.com/office/powerpoint/2010/main" val="1922120735"/>
      </p:ext>
    </p:extLst>
  </p:cSld>
  <p:clrMapOvr>
    <a:masterClrMapping/>
  </p:clrMapOvr>
  <mc:AlternateContent xmlns:mc="http://schemas.openxmlformats.org/markup-compatibility/2006" xmlns:p14="http://schemas.microsoft.com/office/powerpoint/2010/main">
    <mc:Choice Requires="p14">
      <p:transition p14:dur="10" advClick="0">
        <p:fade/>
      </p:transition>
    </mc:Choice>
    <mc:Fallback xmlns="">
      <p:transition advClick="0">
        <p:fade/>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Achieving high </a:t>
            </a:r>
            <a:r>
              <a:rPr lang="en-US" dirty="0"/>
              <a:t>a</a:t>
            </a:r>
            <a:r>
              <a:rPr lang="en-US" dirty="0" smtClean="0"/>
              <a:t>vailability (HA)</a:t>
            </a:r>
            <a:endParaRPr lang="en-US" dirty="0"/>
          </a:p>
        </p:txBody>
      </p:sp>
      <p:sp>
        <p:nvSpPr>
          <p:cNvPr id="3" name="Slide Number Placeholder 2"/>
          <p:cNvSpPr>
            <a:spLocks noGrp="1"/>
          </p:cNvSpPr>
          <p:nvPr>
            <p:ph type="sldNum" sz="quarter" idx="11"/>
          </p:nvPr>
        </p:nvSpPr>
        <p:spPr/>
        <p:txBody>
          <a:bodyPr/>
          <a:lstStyle/>
          <a:p>
            <a:pPr marL="0" marR="0" lvl="0" indent="0" algn="r" rtl="0">
              <a:spcBef>
                <a:spcPts val="0"/>
              </a:spcBef>
              <a:spcAft>
                <a:spcPts val="0"/>
              </a:spcAft>
              <a:buSzPct val="25000"/>
              <a:buNone/>
            </a:pPr>
            <a:fld id="{00000000-1234-1234-1234-123412341234}" type="slidenum">
              <a:rPr lang="en-US" sz="1300" b="0" i="0" u="none" strike="noStrike" cap="none" smtClean="0">
                <a:solidFill>
                  <a:srgbClr val="BFBFBF"/>
                </a:solidFill>
                <a:latin typeface="Verdana"/>
                <a:ea typeface="Verdana"/>
                <a:cs typeface="Verdana"/>
                <a:sym typeface="Verdana"/>
              </a:rPr>
              <a:t>64</a:t>
            </a:fld>
            <a:endParaRPr lang="en-US" sz="1300" b="0" i="0" u="none" strike="noStrike" cap="none">
              <a:solidFill>
                <a:srgbClr val="BFBFBF"/>
              </a:solidFill>
              <a:latin typeface="Verdana"/>
              <a:ea typeface="Verdana"/>
              <a:cs typeface="Verdana"/>
              <a:sym typeface="Verdana"/>
            </a:endParaRPr>
          </a:p>
        </p:txBody>
      </p:sp>
      <p:sp>
        <p:nvSpPr>
          <p:cNvPr id="4" name="Text Placeholder 3"/>
          <p:cNvSpPr>
            <a:spLocks noGrp="1"/>
          </p:cNvSpPr>
          <p:nvPr>
            <p:ph type="body" sz="quarter" idx="12"/>
          </p:nvPr>
        </p:nvSpPr>
        <p:spPr/>
        <p:txBody>
          <a:bodyPr/>
          <a:lstStyle/>
          <a:p>
            <a:r>
              <a:rPr lang="en-US" dirty="0" smtClean="0"/>
              <a:t>On-premises environments</a:t>
            </a:r>
          </a:p>
          <a:p>
            <a:pPr lvl="1"/>
            <a:r>
              <a:rPr lang="en-US" dirty="0" smtClean="0"/>
              <a:t>Cluster of Mule runtimes</a:t>
            </a:r>
          </a:p>
          <a:p>
            <a:pPr lvl="1"/>
            <a:r>
              <a:rPr lang="en-US" dirty="0" smtClean="0"/>
              <a:t>Multiple standalone, load balanced Mule runtimes</a:t>
            </a:r>
          </a:p>
          <a:p>
            <a:r>
              <a:rPr lang="en-US" dirty="0" err="1" smtClean="0"/>
              <a:t>CloudHub</a:t>
            </a:r>
            <a:endParaRPr lang="en-US" dirty="0" smtClean="0"/>
          </a:p>
          <a:p>
            <a:pPr lvl="1"/>
            <a:r>
              <a:rPr lang="en-US" dirty="0" smtClean="0"/>
              <a:t>Multiple workers, different availability zones</a:t>
            </a:r>
          </a:p>
        </p:txBody>
      </p:sp>
    </p:spTree>
    <p:extLst>
      <p:ext uri="{BB962C8B-B14F-4D97-AF65-F5344CB8AC3E}">
        <p14:creationId xmlns:p14="http://schemas.microsoft.com/office/powerpoint/2010/main" val="55871045"/>
      </p:ext>
    </p:extLst>
  </p:cSld>
  <p:clrMapOvr>
    <a:masterClrMapping/>
  </p:clrMapOvr>
  <mc:AlternateContent xmlns:mc="http://schemas.openxmlformats.org/markup-compatibility/2006" xmlns:p14="http://schemas.microsoft.com/office/powerpoint/2010/main">
    <mc:Choice Requires="p14">
      <p:transition p14:dur="10" advClick="0">
        <p:fade/>
      </p:transition>
    </mc:Choice>
    <mc:Fallback xmlns="">
      <p:transition advClick="0">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a:spLocks/>
          </p:cNvSpPr>
          <p:nvPr/>
        </p:nvSpPr>
        <p:spPr>
          <a:xfrm rot="16200000">
            <a:off x="7423883" y="2969260"/>
            <a:ext cx="3000796" cy="3973711"/>
          </a:xfrm>
          <a:prstGeom prst="rect">
            <a:avLst/>
          </a:prstGeom>
          <a:solidFill>
            <a:schemeClr val="accent2">
              <a:lumMod val="20000"/>
              <a:lumOff val="80000"/>
            </a:schemeClr>
          </a:solidFill>
          <a:ln w="19050">
            <a:noFill/>
            <a:prstDash val="solid"/>
          </a:ln>
          <a:effectLst/>
        </p:spPr>
        <p:style>
          <a:lnRef idx="1">
            <a:schemeClr val="accent1"/>
          </a:lnRef>
          <a:fillRef idx="3">
            <a:schemeClr val="accent1"/>
          </a:fillRef>
          <a:effectRef idx="2">
            <a:schemeClr val="accent1"/>
          </a:effectRef>
          <a:fontRef idx="minor">
            <a:schemeClr val="lt1"/>
          </a:fontRef>
        </p:style>
        <p:txBody>
          <a:bodyPr rtlCol="0" anchor="t"/>
          <a:lstStyle/>
          <a:p>
            <a:pPr lvl="0" algn="ctr"/>
            <a:r>
              <a:rPr lang="en-US" dirty="0" smtClean="0">
                <a:solidFill>
                  <a:schemeClr val="bg2"/>
                </a:solidFill>
                <a:uFillTx/>
                <a:ea typeface="Calibri"/>
                <a:cs typeface="Calibri"/>
                <a:sym typeface="Calibri"/>
              </a:rPr>
              <a:t>Region B</a:t>
            </a:r>
            <a:endParaRPr lang="en-US" dirty="0">
              <a:solidFill>
                <a:schemeClr val="bg2"/>
              </a:solidFill>
              <a:uFillTx/>
              <a:ea typeface="Calibri"/>
              <a:cs typeface="Calibri"/>
              <a:sym typeface="Calibri"/>
            </a:endParaRPr>
          </a:p>
        </p:txBody>
      </p:sp>
      <p:sp>
        <p:nvSpPr>
          <p:cNvPr id="31" name="Rectangle 30"/>
          <p:cNvSpPr>
            <a:spLocks/>
          </p:cNvSpPr>
          <p:nvPr/>
        </p:nvSpPr>
        <p:spPr>
          <a:xfrm rot="16200000">
            <a:off x="3229657" y="2969259"/>
            <a:ext cx="3000797" cy="3973711"/>
          </a:xfrm>
          <a:prstGeom prst="rect">
            <a:avLst/>
          </a:prstGeom>
          <a:solidFill>
            <a:schemeClr val="accent2">
              <a:lumMod val="20000"/>
              <a:lumOff val="80000"/>
            </a:schemeClr>
          </a:solidFill>
          <a:ln w="19050">
            <a:noFill/>
            <a:prstDash val="solid"/>
          </a:ln>
          <a:effectLst/>
        </p:spPr>
        <p:style>
          <a:lnRef idx="1">
            <a:schemeClr val="accent1"/>
          </a:lnRef>
          <a:fillRef idx="3">
            <a:schemeClr val="accent1"/>
          </a:fillRef>
          <a:effectRef idx="2">
            <a:schemeClr val="accent1"/>
          </a:effectRef>
          <a:fontRef idx="minor">
            <a:schemeClr val="lt1"/>
          </a:fontRef>
        </p:style>
        <p:txBody>
          <a:bodyPr rtlCol="0" anchor="t"/>
          <a:lstStyle/>
          <a:p>
            <a:pPr lvl="0" algn="ctr"/>
            <a:r>
              <a:rPr lang="en-US" dirty="0" smtClean="0">
                <a:solidFill>
                  <a:schemeClr val="bg2"/>
                </a:solidFill>
                <a:uFillTx/>
                <a:ea typeface="Calibri"/>
                <a:cs typeface="Calibri"/>
                <a:sym typeface="Calibri"/>
              </a:rPr>
              <a:t>Region A</a:t>
            </a:r>
            <a:endParaRPr lang="en-US" dirty="0">
              <a:solidFill>
                <a:schemeClr val="bg2"/>
              </a:solidFill>
              <a:uFillTx/>
              <a:ea typeface="Calibri"/>
              <a:cs typeface="Calibri"/>
              <a:sym typeface="Calibri"/>
            </a:endParaRPr>
          </a:p>
        </p:txBody>
      </p:sp>
      <p:sp>
        <p:nvSpPr>
          <p:cNvPr id="2" name="Title 1"/>
          <p:cNvSpPr>
            <a:spLocks noGrp="1"/>
          </p:cNvSpPr>
          <p:nvPr>
            <p:ph type="title"/>
          </p:nvPr>
        </p:nvSpPr>
        <p:spPr/>
        <p:txBody>
          <a:bodyPr/>
          <a:lstStyle/>
          <a:p>
            <a:r>
              <a:rPr lang="en-US" dirty="0" smtClean="0">
                <a:uFillTx/>
              </a:rPr>
              <a:t>Improving high availability in </a:t>
            </a:r>
            <a:r>
              <a:rPr lang="en-US" dirty="0" err="1" smtClean="0">
                <a:uFillTx/>
              </a:rPr>
              <a:t>CloudHub</a:t>
            </a:r>
            <a:endParaRPr lang="en-US" dirty="0">
              <a:uFillTx/>
            </a:endParaRPr>
          </a:p>
        </p:txBody>
      </p:sp>
      <p:sp>
        <p:nvSpPr>
          <p:cNvPr id="3" name="Slide Number Placeholder 2"/>
          <p:cNvSpPr>
            <a:spLocks noGrp="1"/>
          </p:cNvSpPr>
          <p:nvPr>
            <p:ph type="sldNum" sz="quarter" idx="11"/>
          </p:nvPr>
        </p:nvSpPr>
        <p:spPr/>
        <p:txBody>
          <a:bodyPr/>
          <a:lstStyle/>
          <a:p>
            <a:pPr marL="0" marR="0" lvl="0" indent="0" algn="r" rtl="0">
              <a:spcBef>
                <a:spcPts val="0"/>
              </a:spcBef>
              <a:spcAft>
                <a:spcPts val="0"/>
              </a:spcAft>
              <a:buSzPct val="25000"/>
              <a:buNone/>
            </a:pPr>
            <a:fld id="{00000000-1234-1234-1234-123412341234}" type="slidenum">
              <a:rPr lang="en-US" sz="1300" b="0" i="0" u="none" strike="noStrike" cap="none" smtClean="0">
                <a:solidFill>
                  <a:srgbClr val="BFBFBF"/>
                </a:solidFill>
                <a:uFillTx/>
                <a:latin typeface="Verdana"/>
                <a:ea typeface="Verdana"/>
                <a:cs typeface="Verdana"/>
                <a:sym typeface="Verdana"/>
              </a:rPr>
              <a:t>65</a:t>
            </a:fld>
            <a:endParaRPr lang="en-US" sz="1300" b="0" i="0" u="none" strike="noStrike" cap="none">
              <a:solidFill>
                <a:srgbClr val="BFBFBF"/>
              </a:solidFill>
              <a:uFillTx/>
              <a:latin typeface="Verdana"/>
              <a:ea typeface="Verdana"/>
              <a:cs typeface="Verdana"/>
              <a:sym typeface="Verdana"/>
            </a:endParaRPr>
          </a:p>
        </p:txBody>
      </p:sp>
      <p:sp>
        <p:nvSpPr>
          <p:cNvPr id="4" name="Text Placeholder 3"/>
          <p:cNvSpPr>
            <a:spLocks noGrp="1"/>
          </p:cNvSpPr>
          <p:nvPr>
            <p:ph type="body" sz="quarter" idx="12"/>
          </p:nvPr>
        </p:nvSpPr>
        <p:spPr>
          <a:xfrm>
            <a:off x="609442" y="1212187"/>
            <a:ext cx="10958513" cy="2040752"/>
          </a:xfrm>
        </p:spPr>
        <p:txBody>
          <a:bodyPr/>
          <a:lstStyle/>
          <a:p>
            <a:r>
              <a:rPr lang="en-US" dirty="0">
                <a:uFillTx/>
              </a:rPr>
              <a:t>When deploying your application, you can deploy it to 2+ </a:t>
            </a:r>
            <a:r>
              <a:rPr lang="en-US" dirty="0" smtClean="0">
                <a:uFillTx/>
              </a:rPr>
              <a:t>workers</a:t>
            </a:r>
          </a:p>
          <a:p>
            <a:r>
              <a:rPr lang="en-US" dirty="0" err="1" smtClean="0">
                <a:uFillTx/>
              </a:rPr>
              <a:t>CloudHub</a:t>
            </a:r>
            <a:r>
              <a:rPr lang="en-US" dirty="0" smtClean="0">
                <a:uFillTx/>
              </a:rPr>
              <a:t> </a:t>
            </a:r>
            <a:r>
              <a:rPr lang="en-US" dirty="0">
                <a:uFillTx/>
              </a:rPr>
              <a:t>Fabric will automatically deploy </a:t>
            </a:r>
            <a:r>
              <a:rPr lang="en-US" dirty="0" smtClean="0">
                <a:uFillTx/>
              </a:rPr>
              <a:t>to separate Availability </a:t>
            </a:r>
            <a:r>
              <a:rPr lang="en-US" dirty="0"/>
              <a:t>Z</a:t>
            </a:r>
            <a:r>
              <a:rPr lang="en-US" dirty="0" smtClean="0">
                <a:uFillTx/>
              </a:rPr>
              <a:t>ones in </a:t>
            </a:r>
            <a:r>
              <a:rPr lang="en-US" dirty="0">
                <a:uFillTx/>
              </a:rPr>
              <a:t>the same AWS </a:t>
            </a:r>
            <a:r>
              <a:rPr lang="en-US" dirty="0" smtClean="0">
                <a:uFillTx/>
              </a:rPr>
              <a:t>region</a:t>
            </a:r>
          </a:p>
          <a:p>
            <a:pPr lvl="1"/>
            <a:r>
              <a:rPr lang="en-US" dirty="0" smtClean="0"/>
              <a:t>Each </a:t>
            </a:r>
            <a:r>
              <a:rPr lang="en-US" dirty="0"/>
              <a:t>Availability Zone is isolated, but the Availability Zones in a region are connected through low-latency </a:t>
            </a:r>
            <a:r>
              <a:rPr lang="en-US" dirty="0" smtClean="0"/>
              <a:t>links</a:t>
            </a:r>
            <a:endParaRPr lang="en-US" dirty="0"/>
          </a:p>
        </p:txBody>
      </p:sp>
      <p:sp>
        <p:nvSpPr>
          <p:cNvPr id="29" name="Rectangle 28"/>
          <p:cNvSpPr>
            <a:spLocks/>
          </p:cNvSpPr>
          <p:nvPr/>
        </p:nvSpPr>
        <p:spPr>
          <a:xfrm rot="5400000">
            <a:off x="5278583" y="528455"/>
            <a:ext cx="3230085" cy="8870867"/>
          </a:xfrm>
          <a:prstGeom prst="rect">
            <a:avLst/>
          </a:prstGeom>
          <a:noFill/>
          <a:ln w="28575">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dirty="0" smtClean="0">
                <a:solidFill>
                  <a:schemeClr val="bg2"/>
                </a:solidFill>
                <a:uFillTx/>
              </a:rPr>
              <a:t>AWS global infrastructure</a:t>
            </a:r>
          </a:p>
        </p:txBody>
      </p:sp>
      <p:sp>
        <p:nvSpPr>
          <p:cNvPr id="6" name="Rectangle 5"/>
          <p:cNvSpPr>
            <a:spLocks/>
          </p:cNvSpPr>
          <p:nvPr/>
        </p:nvSpPr>
        <p:spPr>
          <a:xfrm>
            <a:off x="3131351" y="3761492"/>
            <a:ext cx="3479150" cy="2625535"/>
          </a:xfrm>
          <a:prstGeom prst="rect">
            <a:avLst/>
          </a:prstGeom>
          <a:solidFill>
            <a:schemeClr val="bg1"/>
          </a:solidFill>
          <a:ln w="19050">
            <a:noFill/>
            <a:prstDash val="solid"/>
          </a:ln>
          <a:effectLst/>
        </p:spPr>
        <p:style>
          <a:lnRef idx="1">
            <a:schemeClr val="accent1"/>
          </a:lnRef>
          <a:fillRef idx="3">
            <a:schemeClr val="accent1"/>
          </a:fillRef>
          <a:effectRef idx="2">
            <a:schemeClr val="accent1"/>
          </a:effectRef>
          <a:fontRef idx="minor">
            <a:schemeClr val="lt1"/>
          </a:fontRef>
        </p:style>
        <p:txBody>
          <a:bodyPr rtlCol="0" anchor="t"/>
          <a:lstStyle/>
          <a:p>
            <a:pPr lvl="0" algn="ctr"/>
            <a:r>
              <a:rPr lang="en-US" sz="1400" dirty="0" smtClean="0">
                <a:solidFill>
                  <a:schemeClr val="bg1"/>
                </a:solidFill>
                <a:uFillTx/>
                <a:ea typeface="Calibri"/>
                <a:cs typeface="Calibri"/>
                <a:sym typeface="Calibri"/>
              </a:rPr>
              <a:t>Region A (e.g. US East)</a:t>
            </a:r>
            <a:endParaRPr lang="en-US" sz="1400" dirty="0">
              <a:solidFill>
                <a:schemeClr val="bg1"/>
              </a:solidFill>
              <a:uFillTx/>
              <a:ea typeface="Calibri"/>
              <a:cs typeface="Calibri"/>
              <a:sym typeface="Calibri"/>
            </a:endParaRPr>
          </a:p>
        </p:txBody>
      </p:sp>
      <p:cxnSp>
        <p:nvCxnSpPr>
          <p:cNvPr id="11" name="Straight Arrow Connector 10"/>
          <p:cNvCxnSpPr>
            <a:stCxn id="7" idx="0"/>
            <a:endCxn id="8" idx="2"/>
          </p:cNvCxnSpPr>
          <p:nvPr/>
        </p:nvCxnSpPr>
        <p:spPr>
          <a:xfrm flipH="1" flipV="1">
            <a:off x="4870926" y="4943536"/>
            <a:ext cx="866726" cy="508553"/>
          </a:xfrm>
          <a:prstGeom prst="straightConnector1">
            <a:avLst/>
          </a:prstGeom>
          <a:ln w="25400">
            <a:solidFill>
              <a:schemeClr val="accent3"/>
            </a:solidFill>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7" idx="1"/>
            <a:endCxn id="9" idx="3"/>
          </p:cNvCxnSpPr>
          <p:nvPr/>
        </p:nvCxnSpPr>
        <p:spPr>
          <a:xfrm flipH="1">
            <a:off x="4639927" y="5845605"/>
            <a:ext cx="513134" cy="6440"/>
          </a:xfrm>
          <a:prstGeom prst="straightConnector1">
            <a:avLst/>
          </a:prstGeom>
          <a:ln w="25400">
            <a:solidFill>
              <a:schemeClr val="accent3"/>
            </a:solidFill>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9" idx="0"/>
            <a:endCxn id="8" idx="2"/>
          </p:cNvCxnSpPr>
          <p:nvPr/>
        </p:nvCxnSpPr>
        <p:spPr>
          <a:xfrm flipV="1">
            <a:off x="4055337" y="4943536"/>
            <a:ext cx="815589" cy="514993"/>
          </a:xfrm>
          <a:prstGeom prst="straightConnector1">
            <a:avLst/>
          </a:prstGeom>
          <a:ln w="25400">
            <a:solidFill>
              <a:schemeClr val="accent3"/>
            </a:solidFill>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grpSp>
        <p:nvGrpSpPr>
          <p:cNvPr id="40" name="Group 39"/>
          <p:cNvGrpSpPr/>
          <p:nvPr/>
        </p:nvGrpSpPr>
        <p:grpSpPr>
          <a:xfrm>
            <a:off x="3470746" y="4156504"/>
            <a:ext cx="2851496" cy="2089057"/>
            <a:chOff x="3268867" y="4156504"/>
            <a:chExt cx="2851496" cy="2089057"/>
          </a:xfrm>
        </p:grpSpPr>
        <p:sp>
          <p:nvSpPr>
            <p:cNvPr id="7" name="Shape 666"/>
            <p:cNvSpPr>
              <a:spLocks/>
            </p:cNvSpPr>
            <p:nvPr/>
          </p:nvSpPr>
          <p:spPr>
            <a:xfrm>
              <a:off x="4951182" y="5452089"/>
              <a:ext cx="1169181" cy="787032"/>
            </a:xfrm>
            <a:prstGeom prst="rect">
              <a:avLst/>
            </a:prstGeom>
            <a:solidFill>
              <a:schemeClr val="bg2"/>
            </a:solidFill>
            <a:ln w="28575" cap="flat" cmpd="sng">
              <a:solidFill>
                <a:schemeClr val="bg2"/>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1400" dirty="0" smtClean="0">
                  <a:solidFill>
                    <a:srgbClr val="FFFFFF"/>
                  </a:solidFill>
                  <a:uFillTx/>
                  <a:latin typeface="+mn-lt"/>
                  <a:ea typeface="Verdana"/>
                  <a:cs typeface="Verdana"/>
                  <a:sym typeface="Verdana"/>
                </a:rPr>
                <a:t>Availability</a:t>
              </a:r>
            </a:p>
            <a:p>
              <a:pPr marL="0" marR="0" lvl="0" indent="0" algn="ctr" rtl="0">
                <a:spcBef>
                  <a:spcPts val="0"/>
                </a:spcBef>
                <a:spcAft>
                  <a:spcPts val="0"/>
                </a:spcAft>
                <a:buSzPct val="25000"/>
                <a:buNone/>
              </a:pPr>
              <a:r>
                <a:rPr lang="en-US" sz="1400" dirty="0" smtClean="0">
                  <a:solidFill>
                    <a:srgbClr val="FFFFFF"/>
                  </a:solidFill>
                  <a:uFillTx/>
                  <a:latin typeface="+mn-lt"/>
                  <a:ea typeface="Verdana"/>
                  <a:cs typeface="Verdana"/>
                  <a:sym typeface="Verdana"/>
                </a:rPr>
                <a:t>Zone 3</a:t>
              </a:r>
              <a:endParaRPr lang="en-US" sz="1400" dirty="0">
                <a:solidFill>
                  <a:srgbClr val="FFFFFF"/>
                </a:solidFill>
                <a:uFillTx/>
                <a:latin typeface="+mn-lt"/>
                <a:ea typeface="Verdana"/>
                <a:cs typeface="Verdana"/>
                <a:sym typeface="Verdana"/>
              </a:endParaRPr>
            </a:p>
          </p:txBody>
        </p:sp>
        <p:sp>
          <p:nvSpPr>
            <p:cNvPr id="8" name="Shape 666"/>
            <p:cNvSpPr>
              <a:spLocks/>
            </p:cNvSpPr>
            <p:nvPr/>
          </p:nvSpPr>
          <p:spPr>
            <a:xfrm>
              <a:off x="4084456" y="4156504"/>
              <a:ext cx="1169181" cy="787032"/>
            </a:xfrm>
            <a:prstGeom prst="rect">
              <a:avLst/>
            </a:prstGeom>
            <a:solidFill>
              <a:schemeClr val="bg2"/>
            </a:solidFill>
            <a:ln w="28575" cap="flat" cmpd="sng">
              <a:solidFill>
                <a:schemeClr val="bg2"/>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1400" dirty="0" smtClean="0">
                  <a:solidFill>
                    <a:srgbClr val="FFFFFF"/>
                  </a:solidFill>
                  <a:uFillTx/>
                  <a:latin typeface="+mn-lt"/>
                  <a:ea typeface="Verdana"/>
                  <a:cs typeface="Verdana"/>
                  <a:sym typeface="Verdana"/>
                </a:rPr>
                <a:t>Availability</a:t>
              </a:r>
            </a:p>
            <a:p>
              <a:pPr marL="0" marR="0" lvl="0" indent="0" algn="ctr" rtl="0">
                <a:spcBef>
                  <a:spcPts val="0"/>
                </a:spcBef>
                <a:spcAft>
                  <a:spcPts val="0"/>
                </a:spcAft>
                <a:buSzPct val="25000"/>
                <a:buNone/>
              </a:pPr>
              <a:r>
                <a:rPr lang="en-US" sz="1400" dirty="0" smtClean="0">
                  <a:solidFill>
                    <a:srgbClr val="FFFFFF"/>
                  </a:solidFill>
                  <a:uFillTx/>
                  <a:latin typeface="+mn-lt"/>
                  <a:ea typeface="Verdana"/>
                  <a:cs typeface="Verdana"/>
                  <a:sym typeface="Verdana"/>
                </a:rPr>
                <a:t>Zone 1</a:t>
              </a:r>
              <a:endParaRPr lang="en-US" sz="1400" dirty="0">
                <a:solidFill>
                  <a:srgbClr val="FFFFFF"/>
                </a:solidFill>
                <a:uFillTx/>
                <a:latin typeface="+mn-lt"/>
                <a:ea typeface="Verdana"/>
                <a:cs typeface="Verdana"/>
                <a:sym typeface="Verdana"/>
              </a:endParaRPr>
            </a:p>
          </p:txBody>
        </p:sp>
        <p:sp>
          <p:nvSpPr>
            <p:cNvPr id="9" name="Shape 666"/>
            <p:cNvSpPr>
              <a:spLocks/>
            </p:cNvSpPr>
            <p:nvPr/>
          </p:nvSpPr>
          <p:spPr>
            <a:xfrm>
              <a:off x="3268867" y="5458529"/>
              <a:ext cx="1169181" cy="787032"/>
            </a:xfrm>
            <a:prstGeom prst="rect">
              <a:avLst/>
            </a:prstGeom>
            <a:solidFill>
              <a:schemeClr val="bg2"/>
            </a:solidFill>
            <a:ln w="28575" cap="flat" cmpd="sng">
              <a:solidFill>
                <a:schemeClr val="bg2"/>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1400" dirty="0" smtClean="0">
                  <a:solidFill>
                    <a:srgbClr val="FFFFFF"/>
                  </a:solidFill>
                  <a:uFillTx/>
                  <a:latin typeface="+mn-lt"/>
                  <a:ea typeface="Verdana"/>
                  <a:cs typeface="Verdana"/>
                  <a:sym typeface="Verdana"/>
                </a:rPr>
                <a:t>Availability</a:t>
              </a:r>
            </a:p>
            <a:p>
              <a:pPr marL="0" marR="0" lvl="0" indent="0" algn="ctr" rtl="0">
                <a:spcBef>
                  <a:spcPts val="0"/>
                </a:spcBef>
                <a:spcAft>
                  <a:spcPts val="0"/>
                </a:spcAft>
                <a:buSzPct val="25000"/>
                <a:buNone/>
              </a:pPr>
              <a:r>
                <a:rPr lang="en-US" sz="1400" dirty="0" smtClean="0">
                  <a:solidFill>
                    <a:srgbClr val="FFFFFF"/>
                  </a:solidFill>
                  <a:uFillTx/>
                  <a:latin typeface="+mn-lt"/>
                  <a:ea typeface="Verdana"/>
                  <a:cs typeface="Verdana"/>
                  <a:sym typeface="Verdana"/>
                </a:rPr>
                <a:t>Zone 2</a:t>
              </a:r>
              <a:endParaRPr lang="en-US" sz="1400" dirty="0">
                <a:solidFill>
                  <a:srgbClr val="FFFFFF"/>
                </a:solidFill>
                <a:uFillTx/>
                <a:latin typeface="+mn-lt"/>
                <a:ea typeface="Verdana"/>
                <a:cs typeface="Verdana"/>
                <a:sym typeface="Verdana"/>
              </a:endParaRPr>
            </a:p>
          </p:txBody>
        </p:sp>
      </p:grpSp>
      <p:sp>
        <p:nvSpPr>
          <p:cNvPr id="22" name="Rectangle 21"/>
          <p:cNvSpPr>
            <a:spLocks/>
          </p:cNvSpPr>
          <p:nvPr/>
        </p:nvSpPr>
        <p:spPr>
          <a:xfrm>
            <a:off x="7329477" y="3761492"/>
            <a:ext cx="3479150" cy="2625535"/>
          </a:xfrm>
          <a:prstGeom prst="rect">
            <a:avLst/>
          </a:prstGeom>
          <a:solidFill>
            <a:schemeClr val="bg1"/>
          </a:solidFill>
          <a:ln w="19050">
            <a:noFill/>
            <a:prstDash val="solid"/>
          </a:ln>
          <a:effectLst/>
        </p:spPr>
        <p:style>
          <a:lnRef idx="1">
            <a:schemeClr val="accent1"/>
          </a:lnRef>
          <a:fillRef idx="3">
            <a:schemeClr val="accent1"/>
          </a:fillRef>
          <a:effectRef idx="2">
            <a:schemeClr val="accent1"/>
          </a:effectRef>
          <a:fontRef idx="minor">
            <a:schemeClr val="lt1"/>
          </a:fontRef>
        </p:style>
        <p:txBody>
          <a:bodyPr rtlCol="0" anchor="t"/>
          <a:lstStyle/>
          <a:p>
            <a:pPr lvl="0" algn="ctr"/>
            <a:r>
              <a:rPr lang="en-US" sz="1400" dirty="0" smtClean="0">
                <a:solidFill>
                  <a:schemeClr val="bg1"/>
                </a:solidFill>
                <a:uFillTx/>
                <a:ea typeface="Calibri"/>
                <a:cs typeface="Calibri"/>
                <a:sym typeface="Calibri"/>
              </a:rPr>
              <a:t>Region B (e.g. EU)</a:t>
            </a:r>
            <a:endParaRPr lang="en-US" sz="1400" dirty="0">
              <a:solidFill>
                <a:schemeClr val="bg1"/>
              </a:solidFill>
              <a:uFillTx/>
              <a:ea typeface="Calibri"/>
              <a:cs typeface="Calibri"/>
              <a:sym typeface="Calibri"/>
            </a:endParaRPr>
          </a:p>
        </p:txBody>
      </p:sp>
      <p:cxnSp>
        <p:nvCxnSpPr>
          <p:cNvPr id="47" name="Straight Arrow Connector 46"/>
          <p:cNvCxnSpPr>
            <a:stCxn id="44" idx="0"/>
            <a:endCxn id="45" idx="2"/>
          </p:cNvCxnSpPr>
          <p:nvPr/>
        </p:nvCxnSpPr>
        <p:spPr>
          <a:xfrm flipH="1" flipV="1">
            <a:off x="9043484" y="4943536"/>
            <a:ext cx="866726" cy="508553"/>
          </a:xfrm>
          <a:prstGeom prst="straightConnector1">
            <a:avLst/>
          </a:prstGeom>
          <a:ln w="25400">
            <a:solidFill>
              <a:schemeClr val="accent3"/>
            </a:solidFill>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44" idx="1"/>
            <a:endCxn id="46" idx="3"/>
          </p:cNvCxnSpPr>
          <p:nvPr/>
        </p:nvCxnSpPr>
        <p:spPr>
          <a:xfrm flipH="1">
            <a:off x="8812485" y="5845605"/>
            <a:ext cx="513134" cy="6440"/>
          </a:xfrm>
          <a:prstGeom prst="straightConnector1">
            <a:avLst/>
          </a:prstGeom>
          <a:ln w="25400">
            <a:solidFill>
              <a:schemeClr val="accent3"/>
            </a:solidFill>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46" idx="0"/>
            <a:endCxn id="45" idx="2"/>
          </p:cNvCxnSpPr>
          <p:nvPr/>
        </p:nvCxnSpPr>
        <p:spPr>
          <a:xfrm flipV="1">
            <a:off x="8227895" y="4943536"/>
            <a:ext cx="815589" cy="514993"/>
          </a:xfrm>
          <a:prstGeom prst="straightConnector1">
            <a:avLst/>
          </a:prstGeom>
          <a:ln w="25400">
            <a:solidFill>
              <a:schemeClr val="accent3"/>
            </a:solidFill>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grpSp>
        <p:nvGrpSpPr>
          <p:cNvPr id="43" name="Group 42"/>
          <p:cNvGrpSpPr/>
          <p:nvPr/>
        </p:nvGrpSpPr>
        <p:grpSpPr>
          <a:xfrm>
            <a:off x="7643304" y="4156504"/>
            <a:ext cx="2851496" cy="2089057"/>
            <a:chOff x="3268867" y="4156504"/>
            <a:chExt cx="2851496" cy="2089057"/>
          </a:xfrm>
        </p:grpSpPr>
        <p:sp>
          <p:nvSpPr>
            <p:cNvPr id="44" name="Shape 666"/>
            <p:cNvSpPr>
              <a:spLocks/>
            </p:cNvSpPr>
            <p:nvPr/>
          </p:nvSpPr>
          <p:spPr>
            <a:xfrm>
              <a:off x="4951182" y="5452089"/>
              <a:ext cx="1169181" cy="787032"/>
            </a:xfrm>
            <a:prstGeom prst="rect">
              <a:avLst/>
            </a:prstGeom>
            <a:solidFill>
              <a:schemeClr val="bg2"/>
            </a:solidFill>
            <a:ln w="28575" cap="flat" cmpd="sng">
              <a:solidFill>
                <a:schemeClr val="bg2"/>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1400" dirty="0" smtClean="0">
                  <a:solidFill>
                    <a:srgbClr val="FFFFFF"/>
                  </a:solidFill>
                  <a:uFillTx/>
                  <a:latin typeface="+mn-lt"/>
                  <a:ea typeface="Verdana"/>
                  <a:cs typeface="Verdana"/>
                  <a:sym typeface="Verdana"/>
                </a:rPr>
                <a:t>Availability</a:t>
              </a:r>
            </a:p>
            <a:p>
              <a:pPr marL="0" marR="0" lvl="0" indent="0" algn="ctr" rtl="0">
                <a:spcBef>
                  <a:spcPts val="0"/>
                </a:spcBef>
                <a:spcAft>
                  <a:spcPts val="0"/>
                </a:spcAft>
                <a:buSzPct val="25000"/>
                <a:buNone/>
              </a:pPr>
              <a:r>
                <a:rPr lang="en-US" sz="1400" dirty="0" smtClean="0">
                  <a:solidFill>
                    <a:srgbClr val="FFFFFF"/>
                  </a:solidFill>
                  <a:uFillTx/>
                  <a:latin typeface="+mn-lt"/>
                  <a:ea typeface="Verdana"/>
                  <a:cs typeface="Verdana"/>
                  <a:sym typeface="Verdana"/>
                </a:rPr>
                <a:t>Zone 3</a:t>
              </a:r>
              <a:endParaRPr lang="en-US" sz="1400" dirty="0">
                <a:solidFill>
                  <a:srgbClr val="FFFFFF"/>
                </a:solidFill>
                <a:uFillTx/>
                <a:latin typeface="+mn-lt"/>
                <a:ea typeface="Verdana"/>
                <a:cs typeface="Verdana"/>
                <a:sym typeface="Verdana"/>
              </a:endParaRPr>
            </a:p>
          </p:txBody>
        </p:sp>
        <p:sp>
          <p:nvSpPr>
            <p:cNvPr id="45" name="Shape 666"/>
            <p:cNvSpPr>
              <a:spLocks/>
            </p:cNvSpPr>
            <p:nvPr/>
          </p:nvSpPr>
          <p:spPr>
            <a:xfrm>
              <a:off x="4084456" y="4156504"/>
              <a:ext cx="1169181" cy="787032"/>
            </a:xfrm>
            <a:prstGeom prst="rect">
              <a:avLst/>
            </a:prstGeom>
            <a:solidFill>
              <a:schemeClr val="bg2"/>
            </a:solidFill>
            <a:ln w="28575" cap="flat" cmpd="sng">
              <a:solidFill>
                <a:schemeClr val="bg2"/>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1400" dirty="0" smtClean="0">
                  <a:solidFill>
                    <a:srgbClr val="FFFFFF"/>
                  </a:solidFill>
                  <a:uFillTx/>
                  <a:latin typeface="+mn-lt"/>
                  <a:ea typeface="Verdana"/>
                  <a:cs typeface="Verdana"/>
                  <a:sym typeface="Verdana"/>
                </a:rPr>
                <a:t>Availability</a:t>
              </a:r>
            </a:p>
            <a:p>
              <a:pPr marL="0" marR="0" lvl="0" indent="0" algn="ctr" rtl="0">
                <a:spcBef>
                  <a:spcPts val="0"/>
                </a:spcBef>
                <a:spcAft>
                  <a:spcPts val="0"/>
                </a:spcAft>
                <a:buSzPct val="25000"/>
                <a:buNone/>
              </a:pPr>
              <a:r>
                <a:rPr lang="en-US" sz="1400" dirty="0" smtClean="0">
                  <a:solidFill>
                    <a:srgbClr val="FFFFFF"/>
                  </a:solidFill>
                  <a:uFillTx/>
                  <a:latin typeface="+mn-lt"/>
                  <a:ea typeface="Verdana"/>
                  <a:cs typeface="Verdana"/>
                  <a:sym typeface="Verdana"/>
                </a:rPr>
                <a:t>Zone 1</a:t>
              </a:r>
              <a:endParaRPr lang="en-US" sz="1400" dirty="0">
                <a:solidFill>
                  <a:srgbClr val="FFFFFF"/>
                </a:solidFill>
                <a:uFillTx/>
                <a:latin typeface="+mn-lt"/>
                <a:ea typeface="Verdana"/>
                <a:cs typeface="Verdana"/>
                <a:sym typeface="Verdana"/>
              </a:endParaRPr>
            </a:p>
          </p:txBody>
        </p:sp>
        <p:sp>
          <p:nvSpPr>
            <p:cNvPr id="46" name="Shape 666"/>
            <p:cNvSpPr>
              <a:spLocks/>
            </p:cNvSpPr>
            <p:nvPr/>
          </p:nvSpPr>
          <p:spPr>
            <a:xfrm>
              <a:off x="3268867" y="5458529"/>
              <a:ext cx="1169181" cy="787032"/>
            </a:xfrm>
            <a:prstGeom prst="rect">
              <a:avLst/>
            </a:prstGeom>
            <a:solidFill>
              <a:schemeClr val="bg2"/>
            </a:solidFill>
            <a:ln w="28575" cap="flat" cmpd="sng">
              <a:solidFill>
                <a:schemeClr val="bg2"/>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1400" dirty="0" smtClean="0">
                  <a:solidFill>
                    <a:srgbClr val="FFFFFF"/>
                  </a:solidFill>
                  <a:uFillTx/>
                  <a:latin typeface="+mn-lt"/>
                  <a:ea typeface="Verdana"/>
                  <a:cs typeface="Verdana"/>
                  <a:sym typeface="Verdana"/>
                </a:rPr>
                <a:t>Availability</a:t>
              </a:r>
            </a:p>
            <a:p>
              <a:pPr marL="0" marR="0" lvl="0" indent="0" algn="ctr" rtl="0">
                <a:spcBef>
                  <a:spcPts val="0"/>
                </a:spcBef>
                <a:spcAft>
                  <a:spcPts val="0"/>
                </a:spcAft>
                <a:buSzPct val="25000"/>
                <a:buNone/>
              </a:pPr>
              <a:r>
                <a:rPr lang="en-US" sz="1400" dirty="0" smtClean="0">
                  <a:solidFill>
                    <a:srgbClr val="FFFFFF"/>
                  </a:solidFill>
                  <a:uFillTx/>
                  <a:latin typeface="+mn-lt"/>
                  <a:ea typeface="Verdana"/>
                  <a:cs typeface="Verdana"/>
                  <a:sym typeface="Verdana"/>
                </a:rPr>
                <a:t>Zone 2</a:t>
              </a:r>
              <a:endParaRPr lang="en-US" sz="1400" dirty="0">
                <a:solidFill>
                  <a:srgbClr val="FFFFFF"/>
                </a:solidFill>
                <a:uFillTx/>
                <a:latin typeface="+mn-lt"/>
                <a:ea typeface="Verdana"/>
                <a:cs typeface="Verdana"/>
                <a:sym typeface="Verdana"/>
              </a:endParaRPr>
            </a:p>
          </p:txBody>
        </p:sp>
      </p:grpSp>
    </p:spTree>
    <p:extLst>
      <p:ext uri="{BB962C8B-B14F-4D97-AF65-F5344CB8AC3E}">
        <p14:creationId xmlns:p14="http://schemas.microsoft.com/office/powerpoint/2010/main" val="574299576"/>
      </p:ext>
    </p:extLst>
  </p:cSld>
  <p:clrMapOvr>
    <a:masterClrMapping/>
  </p:clrMapOvr>
  <mc:AlternateContent xmlns:mc="http://schemas.openxmlformats.org/markup-compatibility/2006" xmlns:p14="http://schemas.microsoft.com/office/powerpoint/2010/main">
    <mc:Choice Requires="p14">
      <p:transition p14:dur="10" advClick="0">
        <p:fade/>
      </p:transition>
    </mc:Choice>
    <mc:Fallback xmlns="">
      <p:transition advClick="0">
        <p:fade/>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uFillTx/>
              </a:rPr>
              <a:t>AWS global infrastructure</a:t>
            </a:r>
            <a:endParaRPr lang="en-US" dirty="0">
              <a:uFillTx/>
            </a:endParaRPr>
          </a:p>
        </p:txBody>
      </p:sp>
      <p:sp>
        <p:nvSpPr>
          <p:cNvPr id="3" name="Slide Number Placeholder 2"/>
          <p:cNvSpPr>
            <a:spLocks noGrp="1"/>
          </p:cNvSpPr>
          <p:nvPr>
            <p:ph type="sldNum" sz="quarter" idx="11"/>
          </p:nvPr>
        </p:nvSpPr>
        <p:spPr/>
        <p:txBody>
          <a:bodyPr/>
          <a:lstStyle/>
          <a:p>
            <a:pPr marL="0" marR="0" lvl="0" indent="0" algn="r" rtl="0">
              <a:spcBef>
                <a:spcPts val="0"/>
              </a:spcBef>
              <a:spcAft>
                <a:spcPts val="0"/>
              </a:spcAft>
              <a:buSzPct val="25000"/>
              <a:buNone/>
            </a:pPr>
            <a:fld id="{00000000-1234-1234-1234-123412341234}" type="slidenum">
              <a:rPr lang="en-US" sz="1300" b="0" i="0" u="none" strike="noStrike" cap="none" smtClean="0">
                <a:solidFill>
                  <a:srgbClr val="BFBFBF"/>
                </a:solidFill>
                <a:uFillTx/>
                <a:latin typeface="Verdana"/>
                <a:ea typeface="Verdana"/>
                <a:cs typeface="Verdana"/>
                <a:sym typeface="Verdana"/>
              </a:rPr>
              <a:t>66</a:t>
            </a:fld>
            <a:endParaRPr lang="en-US" sz="1300" b="0" i="0" u="none" strike="noStrike" cap="none">
              <a:solidFill>
                <a:srgbClr val="BFBFBF"/>
              </a:solidFill>
              <a:uFillTx/>
              <a:latin typeface="Verdana"/>
              <a:ea typeface="Verdana"/>
              <a:cs typeface="Verdana"/>
              <a:sym typeface="Verdana"/>
            </a:endParaRPr>
          </a:p>
        </p:txBody>
      </p:sp>
      <p:pic>
        <p:nvPicPr>
          <p:cNvPr id="5" name="Picture 4"/>
          <p:cNvPicPr>
            <a:picLocks noChangeAspect="1"/>
          </p:cNvPicPr>
          <p:nvPr/>
        </p:nvPicPr>
        <p:blipFill>
          <a:blip r:embed="rId2"/>
          <a:stretch>
            <a:fillRect/>
          </a:stretch>
        </p:blipFill>
        <p:spPr>
          <a:xfrm>
            <a:off x="685745" y="922645"/>
            <a:ext cx="10197593" cy="5781580"/>
          </a:xfrm>
          <a:prstGeom prst="rect">
            <a:avLst/>
          </a:prstGeom>
        </p:spPr>
      </p:pic>
      <p:grpSp>
        <p:nvGrpSpPr>
          <p:cNvPr id="7" name="Group 6"/>
          <p:cNvGrpSpPr/>
          <p:nvPr/>
        </p:nvGrpSpPr>
        <p:grpSpPr>
          <a:xfrm>
            <a:off x="2353497" y="2458818"/>
            <a:ext cx="7448552" cy="3221356"/>
            <a:chOff x="2353497" y="2465396"/>
            <a:chExt cx="7448552" cy="3221356"/>
          </a:xfrm>
        </p:grpSpPr>
        <p:pic>
          <p:nvPicPr>
            <p:cNvPr id="8" name="Picture 7"/>
            <p:cNvPicPr>
              <a:picLocks noChangeAspect="1"/>
            </p:cNvPicPr>
            <p:nvPr/>
          </p:nvPicPr>
          <p:blipFill>
            <a:blip r:embed="rId2"/>
            <a:stretch>
              <a:fillRect/>
            </a:stretch>
          </p:blipFill>
          <p:spPr>
            <a:xfrm>
              <a:off x="3600449" y="3033086"/>
              <a:ext cx="342901" cy="331471"/>
            </a:xfrm>
            <a:prstGeom prst="rect">
              <a:avLst/>
            </a:prstGeom>
          </p:spPr>
        </p:pic>
        <p:pic>
          <p:nvPicPr>
            <p:cNvPr id="9" name="Picture 8"/>
            <p:cNvPicPr>
              <a:picLocks noChangeAspect="1"/>
            </p:cNvPicPr>
            <p:nvPr/>
          </p:nvPicPr>
          <p:blipFill>
            <a:blip r:embed="rId2"/>
            <a:stretch>
              <a:fillRect/>
            </a:stretch>
          </p:blipFill>
          <p:spPr>
            <a:xfrm>
              <a:off x="5306247" y="2465396"/>
              <a:ext cx="342901" cy="331471"/>
            </a:xfrm>
            <a:prstGeom prst="rect">
              <a:avLst/>
            </a:prstGeom>
          </p:spPr>
        </p:pic>
        <p:pic>
          <p:nvPicPr>
            <p:cNvPr id="10" name="Picture 9"/>
            <p:cNvPicPr>
              <a:picLocks noChangeAspect="1"/>
            </p:cNvPicPr>
            <p:nvPr/>
          </p:nvPicPr>
          <p:blipFill>
            <a:blip r:embed="rId2"/>
            <a:stretch>
              <a:fillRect/>
            </a:stretch>
          </p:blipFill>
          <p:spPr>
            <a:xfrm>
              <a:off x="5717728" y="2619701"/>
              <a:ext cx="342901" cy="331471"/>
            </a:xfrm>
            <a:prstGeom prst="rect">
              <a:avLst/>
            </a:prstGeom>
          </p:spPr>
        </p:pic>
        <p:pic>
          <p:nvPicPr>
            <p:cNvPr id="11" name="Picture 10"/>
            <p:cNvPicPr>
              <a:picLocks noChangeAspect="1"/>
            </p:cNvPicPr>
            <p:nvPr/>
          </p:nvPicPr>
          <p:blipFill>
            <a:blip r:embed="rId2"/>
            <a:stretch>
              <a:fillRect/>
            </a:stretch>
          </p:blipFill>
          <p:spPr>
            <a:xfrm>
              <a:off x="9459148" y="5355281"/>
              <a:ext cx="342901" cy="331471"/>
            </a:xfrm>
            <a:prstGeom prst="rect">
              <a:avLst/>
            </a:prstGeom>
          </p:spPr>
        </p:pic>
        <p:pic>
          <p:nvPicPr>
            <p:cNvPr id="12" name="Picture 11"/>
            <p:cNvPicPr>
              <a:picLocks noChangeAspect="1"/>
            </p:cNvPicPr>
            <p:nvPr/>
          </p:nvPicPr>
          <p:blipFill>
            <a:blip r:embed="rId2"/>
            <a:stretch>
              <a:fillRect/>
            </a:stretch>
          </p:blipFill>
          <p:spPr>
            <a:xfrm>
              <a:off x="9244706" y="3141671"/>
              <a:ext cx="342901" cy="331471"/>
            </a:xfrm>
            <a:prstGeom prst="rect">
              <a:avLst/>
            </a:prstGeom>
          </p:spPr>
        </p:pic>
        <p:pic>
          <p:nvPicPr>
            <p:cNvPr id="13" name="Picture 12"/>
            <p:cNvPicPr>
              <a:picLocks noChangeAspect="1"/>
            </p:cNvPicPr>
            <p:nvPr/>
          </p:nvPicPr>
          <p:blipFill>
            <a:blip r:embed="rId2"/>
            <a:stretch>
              <a:fillRect/>
            </a:stretch>
          </p:blipFill>
          <p:spPr>
            <a:xfrm>
              <a:off x="2395407" y="3141670"/>
              <a:ext cx="342901" cy="331471"/>
            </a:xfrm>
            <a:prstGeom prst="rect">
              <a:avLst/>
            </a:prstGeom>
          </p:spPr>
        </p:pic>
        <p:pic>
          <p:nvPicPr>
            <p:cNvPr id="14" name="Picture 13"/>
            <p:cNvPicPr>
              <a:picLocks noChangeAspect="1"/>
            </p:cNvPicPr>
            <p:nvPr/>
          </p:nvPicPr>
          <p:blipFill>
            <a:blip r:embed="rId2"/>
            <a:stretch>
              <a:fillRect/>
            </a:stretch>
          </p:blipFill>
          <p:spPr>
            <a:xfrm>
              <a:off x="2353497" y="2859730"/>
              <a:ext cx="342901" cy="331471"/>
            </a:xfrm>
            <a:prstGeom prst="rect">
              <a:avLst/>
            </a:prstGeom>
          </p:spPr>
        </p:pic>
      </p:grpSp>
    </p:spTree>
    <p:extLst>
      <p:ext uri="{BB962C8B-B14F-4D97-AF65-F5344CB8AC3E}">
        <p14:creationId xmlns:p14="http://schemas.microsoft.com/office/powerpoint/2010/main" val="2058573959"/>
      </p:ext>
    </p:extLst>
  </p:cSld>
  <p:clrMapOvr>
    <a:masterClrMapping/>
  </p:clrMapOvr>
  <mc:AlternateContent xmlns:mc="http://schemas.openxmlformats.org/markup-compatibility/2006" xmlns:p14="http://schemas.microsoft.com/office/powerpoint/2010/main">
    <mc:Choice Requires="p14">
      <p:transition p14:dur="10" advClick="0">
        <p:fade/>
      </p:transition>
    </mc:Choice>
    <mc:Fallback xmlns="">
      <p:transition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473119" y="3570315"/>
            <a:ext cx="4249271" cy="2625535"/>
          </a:xfrm>
          <a:prstGeom prst="rect">
            <a:avLst/>
          </a:prstGeom>
          <a:noFill/>
          <a:ln w="28575">
            <a:solidFill>
              <a:schemeClr val="bg2"/>
            </a:solidFill>
            <a:prstDash val="solid"/>
          </a:ln>
          <a:effectLst/>
        </p:spPr>
        <p:style>
          <a:lnRef idx="1">
            <a:schemeClr val="accent1"/>
          </a:lnRef>
          <a:fillRef idx="3">
            <a:schemeClr val="accent1"/>
          </a:fillRef>
          <a:effectRef idx="2">
            <a:schemeClr val="accent1"/>
          </a:effectRef>
          <a:fontRef idx="minor">
            <a:schemeClr val="lt1"/>
          </a:fontRef>
        </p:style>
        <p:txBody>
          <a:bodyPr rtlCol="0" anchor="t"/>
          <a:lstStyle/>
          <a:p>
            <a:pPr lvl="0" algn="ctr"/>
            <a:r>
              <a:rPr lang="en-US" sz="1400" dirty="0" smtClean="0">
                <a:solidFill>
                  <a:schemeClr val="bg2"/>
                </a:solidFill>
                <a:ea typeface="Calibri"/>
                <a:cs typeface="Calibri"/>
                <a:sym typeface="Calibri"/>
              </a:rPr>
              <a:t>Data center A: </a:t>
            </a:r>
            <a:r>
              <a:rPr lang="en-US" sz="1400" dirty="0">
                <a:solidFill>
                  <a:schemeClr val="bg2"/>
                </a:solidFill>
                <a:ea typeface="Calibri"/>
                <a:cs typeface="Calibri"/>
                <a:sym typeface="Calibri"/>
              </a:rPr>
              <a:t>US East</a:t>
            </a:r>
          </a:p>
        </p:txBody>
      </p:sp>
      <p:sp>
        <p:nvSpPr>
          <p:cNvPr id="44" name="Rectangle 43"/>
          <p:cNvSpPr/>
          <p:nvPr/>
        </p:nvSpPr>
        <p:spPr>
          <a:xfrm>
            <a:off x="6475299" y="3570315"/>
            <a:ext cx="4249271" cy="2625535"/>
          </a:xfrm>
          <a:prstGeom prst="rect">
            <a:avLst/>
          </a:prstGeom>
          <a:noFill/>
          <a:ln w="28575">
            <a:solidFill>
              <a:schemeClr val="bg2"/>
            </a:solidFill>
            <a:prstDash val="solid"/>
          </a:ln>
          <a:effectLst/>
        </p:spPr>
        <p:style>
          <a:lnRef idx="1">
            <a:schemeClr val="accent1"/>
          </a:lnRef>
          <a:fillRef idx="3">
            <a:schemeClr val="accent1"/>
          </a:fillRef>
          <a:effectRef idx="2">
            <a:schemeClr val="accent1"/>
          </a:effectRef>
          <a:fontRef idx="minor">
            <a:schemeClr val="lt1"/>
          </a:fontRef>
        </p:style>
        <p:txBody>
          <a:bodyPr rtlCol="0" anchor="t"/>
          <a:lstStyle/>
          <a:p>
            <a:pPr lvl="0" algn="ctr"/>
            <a:r>
              <a:rPr lang="en-US" sz="1400" dirty="0" smtClean="0">
                <a:solidFill>
                  <a:schemeClr val="bg2"/>
                </a:solidFill>
                <a:ea typeface="Calibri"/>
                <a:cs typeface="Calibri"/>
                <a:sym typeface="Calibri"/>
              </a:rPr>
              <a:t>Data center B: </a:t>
            </a:r>
            <a:r>
              <a:rPr lang="en-US" sz="1400" dirty="0">
                <a:solidFill>
                  <a:schemeClr val="bg2"/>
                </a:solidFill>
                <a:ea typeface="Calibri"/>
                <a:cs typeface="Calibri"/>
                <a:sym typeface="Calibri"/>
              </a:rPr>
              <a:t>US West</a:t>
            </a:r>
          </a:p>
        </p:txBody>
      </p:sp>
      <p:sp>
        <p:nvSpPr>
          <p:cNvPr id="2" name="Title 1"/>
          <p:cNvSpPr>
            <a:spLocks noGrp="1"/>
          </p:cNvSpPr>
          <p:nvPr>
            <p:ph type="title"/>
          </p:nvPr>
        </p:nvSpPr>
        <p:spPr/>
        <p:txBody>
          <a:bodyPr/>
          <a:lstStyle/>
          <a:p>
            <a:r>
              <a:rPr lang="en-US" dirty="0"/>
              <a:t>Improving high availability in </a:t>
            </a:r>
            <a:r>
              <a:rPr lang="en-US" dirty="0" smtClean="0"/>
              <a:t>on-premises setups</a:t>
            </a:r>
            <a:endParaRPr lang="en-US" dirty="0"/>
          </a:p>
        </p:txBody>
      </p:sp>
      <p:sp>
        <p:nvSpPr>
          <p:cNvPr id="3" name="Slide Number Placeholder 2"/>
          <p:cNvSpPr>
            <a:spLocks noGrp="1"/>
          </p:cNvSpPr>
          <p:nvPr>
            <p:ph type="sldNum" sz="quarter" idx="11"/>
          </p:nvPr>
        </p:nvSpPr>
        <p:spPr/>
        <p:txBody>
          <a:bodyPr/>
          <a:lstStyle/>
          <a:p>
            <a:pPr marL="0" marR="0" lvl="0" indent="0" algn="r" rtl="0">
              <a:spcBef>
                <a:spcPts val="0"/>
              </a:spcBef>
              <a:spcAft>
                <a:spcPts val="0"/>
              </a:spcAft>
              <a:buSzPct val="25000"/>
              <a:buNone/>
            </a:pPr>
            <a:fld id="{00000000-1234-1234-1234-123412341234}" type="slidenum">
              <a:rPr lang="en-US" sz="1300" b="0" i="0" u="none" strike="noStrike" cap="none">
                <a:solidFill>
                  <a:srgbClr val="BFBFBF"/>
                </a:solidFill>
                <a:latin typeface="Verdana"/>
                <a:ea typeface="Verdana"/>
                <a:cs typeface="Verdana"/>
                <a:sym typeface="Verdana"/>
              </a:rPr>
              <a:t>67</a:t>
            </a:fld>
            <a:endParaRPr lang="en-US" sz="1300" b="0" i="0" u="none" strike="noStrike" cap="none">
              <a:solidFill>
                <a:srgbClr val="BFBFBF"/>
              </a:solidFill>
              <a:latin typeface="Verdana"/>
              <a:ea typeface="Verdana"/>
              <a:cs typeface="Verdana"/>
              <a:sym typeface="Verdana"/>
            </a:endParaRPr>
          </a:p>
        </p:txBody>
      </p:sp>
      <p:sp>
        <p:nvSpPr>
          <p:cNvPr id="4" name="Text Placeholder 3"/>
          <p:cNvSpPr>
            <a:spLocks noGrp="1"/>
          </p:cNvSpPr>
          <p:nvPr>
            <p:ph type="body" sz="quarter" idx="12"/>
          </p:nvPr>
        </p:nvSpPr>
        <p:spPr>
          <a:xfrm>
            <a:off x="609442" y="1212187"/>
            <a:ext cx="10958513" cy="1830850"/>
          </a:xfrm>
        </p:spPr>
        <p:txBody>
          <a:bodyPr/>
          <a:lstStyle/>
          <a:p>
            <a:r>
              <a:rPr lang="en-US" dirty="0" smtClean="0"/>
              <a:t>Improve availability by deploying to a cluster of Mule runtimes</a:t>
            </a:r>
          </a:p>
          <a:p>
            <a:r>
              <a:rPr lang="en-US" dirty="0" smtClean="0"/>
              <a:t>Improve </a:t>
            </a:r>
            <a:r>
              <a:rPr lang="en-US" dirty="0"/>
              <a:t>reliability by persisting all data </a:t>
            </a:r>
            <a:r>
              <a:rPr lang="en-US" dirty="0" smtClean="0"/>
              <a:t>stores</a:t>
            </a:r>
            <a:endParaRPr lang="en-US" dirty="0"/>
          </a:p>
          <a:p>
            <a:r>
              <a:rPr lang="en-US" dirty="0"/>
              <a:t>Improve reliability by </a:t>
            </a:r>
            <a:r>
              <a:rPr lang="en-US" dirty="0" smtClean="0"/>
              <a:t>replicating data to another data center</a:t>
            </a:r>
          </a:p>
          <a:p>
            <a:pPr lvl="1"/>
            <a:r>
              <a:rPr lang="en-US" dirty="0" smtClean="0"/>
              <a:t>Requires </a:t>
            </a:r>
            <a:r>
              <a:rPr lang="en-US" dirty="0"/>
              <a:t>addition configuration for database replication/synchronization</a:t>
            </a:r>
          </a:p>
          <a:p>
            <a:pPr lvl="1"/>
            <a:r>
              <a:rPr lang="en-US" dirty="0"/>
              <a:t>Requires fast network connection</a:t>
            </a:r>
          </a:p>
        </p:txBody>
      </p:sp>
      <p:sp>
        <p:nvSpPr>
          <p:cNvPr id="8" name="Shape 666"/>
          <p:cNvSpPr/>
          <p:nvPr/>
        </p:nvSpPr>
        <p:spPr>
          <a:xfrm>
            <a:off x="1687620" y="4062024"/>
            <a:ext cx="3778424" cy="1262858"/>
          </a:xfrm>
          <a:prstGeom prst="rect">
            <a:avLst/>
          </a:prstGeom>
          <a:solidFill>
            <a:schemeClr val="accent2">
              <a:lumMod val="20000"/>
              <a:lumOff val="80000"/>
            </a:schemeClr>
          </a:solidFill>
          <a:ln w="28575" cap="flat" cmpd="sng">
            <a:noFill/>
            <a:prstDash val="solid"/>
            <a:round/>
            <a:headEnd type="none" w="med" len="med"/>
            <a:tailEnd type="none" w="med" len="med"/>
          </a:ln>
          <a:effectLst/>
        </p:spPr>
        <p:txBody>
          <a:bodyPr lIns="91425" tIns="45700" rIns="91425" bIns="45700" anchor="t" anchorCtr="0">
            <a:noAutofit/>
          </a:bodyPr>
          <a:lstStyle/>
          <a:p>
            <a:pPr algn="ctr">
              <a:buSzPct val="25000"/>
            </a:pPr>
            <a:r>
              <a:rPr lang="en-US" sz="1200" dirty="0" smtClean="0">
                <a:solidFill>
                  <a:schemeClr val="bg2"/>
                </a:solidFill>
                <a:ea typeface="Calibri"/>
                <a:cs typeface="Calibri"/>
                <a:sym typeface="Calibri"/>
              </a:rPr>
              <a:t>LAN Cluster A</a:t>
            </a:r>
            <a:endParaRPr lang="en-US" sz="1200" dirty="0">
              <a:solidFill>
                <a:schemeClr val="bg2"/>
              </a:solidFill>
              <a:ea typeface="Calibri"/>
              <a:cs typeface="Calibri"/>
              <a:sym typeface="Calibri"/>
            </a:endParaRPr>
          </a:p>
        </p:txBody>
      </p:sp>
      <p:sp>
        <p:nvSpPr>
          <p:cNvPr id="7" name="Shape 666"/>
          <p:cNvSpPr/>
          <p:nvPr/>
        </p:nvSpPr>
        <p:spPr>
          <a:xfrm>
            <a:off x="1891557" y="4329539"/>
            <a:ext cx="1591394" cy="787032"/>
          </a:xfrm>
          <a:prstGeom prst="rect">
            <a:avLst/>
          </a:prstGeom>
          <a:solidFill>
            <a:schemeClr val="bg2"/>
          </a:solidFill>
          <a:ln w="28575" cap="flat" cmpd="sng">
            <a:solidFill>
              <a:schemeClr val="bg2"/>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1400" dirty="0" smtClean="0">
                <a:solidFill>
                  <a:srgbClr val="FFFFFF"/>
                </a:solidFill>
                <a:latin typeface="+mn-lt"/>
                <a:ea typeface="Verdana"/>
                <a:cs typeface="Verdana"/>
                <a:sym typeface="Verdana"/>
              </a:rPr>
              <a:t>Mule server A1</a:t>
            </a:r>
            <a:endParaRPr lang="en-US" sz="1400" dirty="0">
              <a:solidFill>
                <a:srgbClr val="FFFFFF"/>
              </a:solidFill>
              <a:latin typeface="+mn-lt"/>
              <a:ea typeface="Verdana"/>
              <a:cs typeface="Verdana"/>
              <a:sym typeface="Verdana"/>
            </a:endParaRPr>
          </a:p>
        </p:txBody>
      </p:sp>
      <p:sp>
        <p:nvSpPr>
          <p:cNvPr id="14" name="Can 13"/>
          <p:cNvSpPr/>
          <p:nvPr/>
        </p:nvSpPr>
        <p:spPr>
          <a:xfrm>
            <a:off x="2424194" y="5586305"/>
            <a:ext cx="526119" cy="433310"/>
          </a:xfrm>
          <a:prstGeom prst="can">
            <a:avLst/>
          </a:prstGeom>
          <a:solidFill>
            <a:schemeClr val="bg2"/>
          </a:solidFill>
          <a:ln w="28575">
            <a:solidFill>
              <a:schemeClr val="accent2"/>
            </a:solid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p>
        </p:txBody>
      </p:sp>
      <p:cxnSp>
        <p:nvCxnSpPr>
          <p:cNvPr id="15" name="Straight Arrow Connector 14"/>
          <p:cNvCxnSpPr>
            <a:stCxn id="14" idx="1"/>
            <a:endCxn id="7" idx="2"/>
          </p:cNvCxnSpPr>
          <p:nvPr/>
        </p:nvCxnSpPr>
        <p:spPr>
          <a:xfrm flipV="1">
            <a:off x="2687254" y="5116571"/>
            <a:ext cx="0" cy="469734"/>
          </a:xfrm>
          <a:prstGeom prst="straightConnector1">
            <a:avLst/>
          </a:prstGeom>
          <a:ln w="31750">
            <a:solidFill>
              <a:schemeClr val="accent3"/>
            </a:solidFill>
            <a:miter lim="800000"/>
            <a:headEnd type="triangle" w="med" len="med"/>
            <a:tailEnd type="triangle" w="med" len="med"/>
          </a:ln>
          <a:effectLst/>
        </p:spPr>
        <p:style>
          <a:lnRef idx="1">
            <a:schemeClr val="accent1"/>
          </a:lnRef>
          <a:fillRef idx="0">
            <a:schemeClr val="accent1"/>
          </a:fillRef>
          <a:effectRef idx="0">
            <a:schemeClr val="accent1"/>
          </a:effectRef>
          <a:fontRef idx="minor">
            <a:schemeClr val="tx1"/>
          </a:fontRef>
        </p:style>
      </p:cxnSp>
      <p:sp>
        <p:nvSpPr>
          <p:cNvPr id="24" name="Shape 666"/>
          <p:cNvSpPr/>
          <p:nvPr/>
        </p:nvSpPr>
        <p:spPr>
          <a:xfrm>
            <a:off x="3662984" y="4329539"/>
            <a:ext cx="1591394" cy="787032"/>
          </a:xfrm>
          <a:prstGeom prst="rect">
            <a:avLst/>
          </a:prstGeom>
          <a:solidFill>
            <a:schemeClr val="bg2"/>
          </a:solidFill>
          <a:ln w="28575" cap="flat" cmpd="sng">
            <a:solidFill>
              <a:schemeClr val="bg2"/>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1400" dirty="0" smtClean="0">
                <a:solidFill>
                  <a:srgbClr val="FFFFFF"/>
                </a:solidFill>
                <a:latin typeface="+mn-lt"/>
                <a:ea typeface="Verdana"/>
                <a:cs typeface="Verdana"/>
                <a:sym typeface="Verdana"/>
              </a:rPr>
              <a:t>Mule server A2</a:t>
            </a:r>
            <a:endParaRPr lang="en-US" sz="1400" dirty="0">
              <a:solidFill>
                <a:srgbClr val="FFFFFF"/>
              </a:solidFill>
              <a:latin typeface="+mn-lt"/>
              <a:ea typeface="Verdana"/>
              <a:cs typeface="Verdana"/>
              <a:sym typeface="Verdana"/>
            </a:endParaRPr>
          </a:p>
        </p:txBody>
      </p:sp>
      <p:sp>
        <p:nvSpPr>
          <p:cNvPr id="26" name="Can 25"/>
          <p:cNvSpPr/>
          <p:nvPr/>
        </p:nvSpPr>
        <p:spPr>
          <a:xfrm>
            <a:off x="4195621" y="5586305"/>
            <a:ext cx="526119" cy="433310"/>
          </a:xfrm>
          <a:prstGeom prst="can">
            <a:avLst/>
          </a:prstGeom>
          <a:solidFill>
            <a:schemeClr val="bg2"/>
          </a:solidFill>
          <a:ln w="28575">
            <a:solidFill>
              <a:schemeClr val="accent2"/>
            </a:solid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p>
        </p:txBody>
      </p:sp>
      <p:cxnSp>
        <p:nvCxnSpPr>
          <p:cNvPr id="27" name="Straight Arrow Connector 26"/>
          <p:cNvCxnSpPr>
            <a:stCxn id="26" idx="1"/>
            <a:endCxn id="24" idx="2"/>
          </p:cNvCxnSpPr>
          <p:nvPr/>
        </p:nvCxnSpPr>
        <p:spPr>
          <a:xfrm flipV="1">
            <a:off x="4458681" y="5116571"/>
            <a:ext cx="0" cy="469734"/>
          </a:xfrm>
          <a:prstGeom prst="straightConnector1">
            <a:avLst/>
          </a:prstGeom>
          <a:ln w="31750">
            <a:solidFill>
              <a:schemeClr val="accent3"/>
            </a:solidFill>
            <a:miter lim="800000"/>
            <a:headEnd type="triangle" w="med" len="med"/>
            <a:tailEnd type="triangle" w="med" len="med"/>
          </a:ln>
          <a:effectLst/>
        </p:spPr>
        <p:style>
          <a:lnRef idx="1">
            <a:schemeClr val="accent1"/>
          </a:lnRef>
          <a:fillRef idx="0">
            <a:schemeClr val="accent1"/>
          </a:fillRef>
          <a:effectRef idx="0">
            <a:schemeClr val="accent1"/>
          </a:effectRef>
          <a:fontRef idx="minor">
            <a:schemeClr val="tx1"/>
          </a:fontRef>
        </p:style>
      </p:cxnSp>
      <p:sp>
        <p:nvSpPr>
          <p:cNvPr id="30" name="Shape 666"/>
          <p:cNvSpPr/>
          <p:nvPr/>
        </p:nvSpPr>
        <p:spPr>
          <a:xfrm>
            <a:off x="6711352" y="4062024"/>
            <a:ext cx="3778424" cy="1262858"/>
          </a:xfrm>
          <a:prstGeom prst="rect">
            <a:avLst/>
          </a:prstGeom>
          <a:solidFill>
            <a:schemeClr val="accent2">
              <a:lumMod val="20000"/>
              <a:lumOff val="80000"/>
            </a:schemeClr>
          </a:solidFill>
          <a:ln w="28575" cap="flat" cmpd="sng">
            <a:noFill/>
            <a:prstDash val="solid"/>
            <a:round/>
            <a:headEnd type="none" w="med" len="med"/>
            <a:tailEnd type="none" w="med" len="med"/>
          </a:ln>
          <a:effectLst/>
        </p:spPr>
        <p:txBody>
          <a:bodyPr lIns="91425" tIns="45700" rIns="91425" bIns="45700" anchor="t" anchorCtr="0">
            <a:noAutofit/>
          </a:bodyPr>
          <a:lstStyle/>
          <a:p>
            <a:pPr marL="0" marR="0" lvl="0" indent="0" algn="ctr" rtl="0">
              <a:spcBef>
                <a:spcPts val="0"/>
              </a:spcBef>
              <a:spcAft>
                <a:spcPts val="0"/>
              </a:spcAft>
              <a:buSzPct val="25000"/>
              <a:buNone/>
            </a:pPr>
            <a:r>
              <a:rPr lang="en-US" sz="1200" dirty="0" smtClean="0">
                <a:solidFill>
                  <a:schemeClr val="bg2"/>
                </a:solidFill>
                <a:latin typeface="+mn-lt"/>
                <a:ea typeface="Verdana"/>
                <a:cs typeface="Verdana"/>
                <a:sym typeface="Verdana"/>
              </a:rPr>
              <a:t>LAN Cluster B</a:t>
            </a:r>
            <a:endParaRPr lang="en-US" sz="1200" dirty="0">
              <a:solidFill>
                <a:schemeClr val="bg2"/>
              </a:solidFill>
              <a:latin typeface="+mn-lt"/>
              <a:ea typeface="Verdana"/>
              <a:cs typeface="Verdana"/>
              <a:sym typeface="Verdana"/>
            </a:endParaRPr>
          </a:p>
        </p:txBody>
      </p:sp>
      <p:sp>
        <p:nvSpPr>
          <p:cNvPr id="37" name="Shape 666"/>
          <p:cNvSpPr/>
          <p:nvPr/>
        </p:nvSpPr>
        <p:spPr>
          <a:xfrm>
            <a:off x="6915289" y="4329539"/>
            <a:ext cx="1591394" cy="787032"/>
          </a:xfrm>
          <a:prstGeom prst="rect">
            <a:avLst/>
          </a:prstGeom>
          <a:solidFill>
            <a:schemeClr val="bg2"/>
          </a:solidFill>
          <a:ln w="28575" cap="flat" cmpd="sng">
            <a:solidFill>
              <a:schemeClr val="bg2"/>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1400" dirty="0" smtClean="0">
                <a:solidFill>
                  <a:srgbClr val="FFFFFF"/>
                </a:solidFill>
                <a:latin typeface="+mn-lt"/>
                <a:ea typeface="Verdana"/>
                <a:cs typeface="Verdana"/>
                <a:sym typeface="Verdana"/>
              </a:rPr>
              <a:t>Mule server B1</a:t>
            </a:r>
            <a:endParaRPr lang="en-US" sz="1400" dirty="0">
              <a:solidFill>
                <a:srgbClr val="FFFFFF"/>
              </a:solidFill>
              <a:latin typeface="+mn-lt"/>
              <a:ea typeface="Verdana"/>
              <a:cs typeface="Verdana"/>
              <a:sym typeface="Verdana"/>
            </a:endParaRPr>
          </a:p>
        </p:txBody>
      </p:sp>
      <p:sp>
        <p:nvSpPr>
          <p:cNvPr id="39" name="Can 38"/>
          <p:cNvSpPr/>
          <p:nvPr/>
        </p:nvSpPr>
        <p:spPr>
          <a:xfrm>
            <a:off x="7447926" y="5586305"/>
            <a:ext cx="526119" cy="433310"/>
          </a:xfrm>
          <a:prstGeom prst="can">
            <a:avLst/>
          </a:prstGeom>
          <a:solidFill>
            <a:schemeClr val="bg2"/>
          </a:solidFill>
          <a:ln w="28575">
            <a:solidFill>
              <a:schemeClr val="accent2"/>
            </a:solid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p>
        </p:txBody>
      </p:sp>
      <p:cxnSp>
        <p:nvCxnSpPr>
          <p:cNvPr id="40" name="Straight Arrow Connector 39"/>
          <p:cNvCxnSpPr>
            <a:stCxn id="39" idx="1"/>
            <a:endCxn id="37" idx="2"/>
          </p:cNvCxnSpPr>
          <p:nvPr/>
        </p:nvCxnSpPr>
        <p:spPr>
          <a:xfrm flipV="1">
            <a:off x="7710986" y="5116571"/>
            <a:ext cx="0" cy="469734"/>
          </a:xfrm>
          <a:prstGeom prst="straightConnector1">
            <a:avLst/>
          </a:prstGeom>
          <a:ln w="31750">
            <a:solidFill>
              <a:schemeClr val="accent3"/>
            </a:solidFill>
            <a:miter lim="800000"/>
            <a:headEnd type="triangle" w="med" len="med"/>
            <a:tailEnd type="triangle" w="med" len="med"/>
          </a:ln>
          <a:effectLst/>
        </p:spPr>
        <p:style>
          <a:lnRef idx="1">
            <a:schemeClr val="accent1"/>
          </a:lnRef>
          <a:fillRef idx="0">
            <a:schemeClr val="accent1"/>
          </a:fillRef>
          <a:effectRef idx="0">
            <a:schemeClr val="accent1"/>
          </a:effectRef>
          <a:fontRef idx="minor">
            <a:schemeClr val="tx1"/>
          </a:fontRef>
        </p:style>
      </p:cxnSp>
      <p:sp>
        <p:nvSpPr>
          <p:cNvPr id="33" name="Shape 666"/>
          <p:cNvSpPr/>
          <p:nvPr/>
        </p:nvSpPr>
        <p:spPr>
          <a:xfrm>
            <a:off x="8686716" y="4329539"/>
            <a:ext cx="1591394" cy="787032"/>
          </a:xfrm>
          <a:prstGeom prst="rect">
            <a:avLst/>
          </a:prstGeom>
          <a:solidFill>
            <a:schemeClr val="bg2"/>
          </a:solidFill>
          <a:ln w="28575" cap="flat" cmpd="sng">
            <a:solidFill>
              <a:schemeClr val="bg2"/>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1400" dirty="0" smtClean="0">
                <a:solidFill>
                  <a:srgbClr val="FFFFFF"/>
                </a:solidFill>
                <a:latin typeface="+mn-lt"/>
                <a:ea typeface="Verdana"/>
                <a:cs typeface="Verdana"/>
                <a:sym typeface="Verdana"/>
              </a:rPr>
              <a:t>Mule server B2</a:t>
            </a:r>
            <a:endParaRPr lang="en-US" sz="1400" dirty="0">
              <a:solidFill>
                <a:srgbClr val="FFFFFF"/>
              </a:solidFill>
              <a:latin typeface="+mn-lt"/>
              <a:ea typeface="Verdana"/>
              <a:cs typeface="Verdana"/>
              <a:sym typeface="Verdana"/>
            </a:endParaRPr>
          </a:p>
        </p:txBody>
      </p:sp>
      <p:sp>
        <p:nvSpPr>
          <p:cNvPr id="35" name="Can 34"/>
          <p:cNvSpPr/>
          <p:nvPr/>
        </p:nvSpPr>
        <p:spPr>
          <a:xfrm>
            <a:off x="9219353" y="5586305"/>
            <a:ext cx="526119" cy="433310"/>
          </a:xfrm>
          <a:prstGeom prst="can">
            <a:avLst/>
          </a:prstGeom>
          <a:solidFill>
            <a:schemeClr val="bg2"/>
          </a:solidFill>
          <a:ln w="28575">
            <a:solidFill>
              <a:schemeClr val="accent2"/>
            </a:solid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p>
        </p:txBody>
      </p:sp>
      <p:cxnSp>
        <p:nvCxnSpPr>
          <p:cNvPr id="36" name="Straight Arrow Connector 35"/>
          <p:cNvCxnSpPr>
            <a:stCxn id="35" idx="1"/>
            <a:endCxn id="33" idx="2"/>
          </p:cNvCxnSpPr>
          <p:nvPr/>
        </p:nvCxnSpPr>
        <p:spPr>
          <a:xfrm flipV="1">
            <a:off x="9482413" y="5116571"/>
            <a:ext cx="0" cy="469734"/>
          </a:xfrm>
          <a:prstGeom prst="straightConnector1">
            <a:avLst/>
          </a:prstGeom>
          <a:ln w="31750">
            <a:solidFill>
              <a:schemeClr val="accent3"/>
            </a:solidFill>
            <a:miter lim="800000"/>
            <a:headEnd type="triangle" w="med" len="med"/>
            <a:tailEnd type="triangle" w="med" len="med"/>
          </a:ln>
          <a:effectLst/>
        </p:spPr>
        <p:style>
          <a:lnRef idx="1">
            <a:schemeClr val="accent1"/>
          </a:lnRef>
          <a:fillRef idx="0">
            <a:schemeClr val="accent1"/>
          </a:fillRef>
          <a:effectRef idx="0">
            <a:schemeClr val="accent1"/>
          </a:effectRef>
          <a:fontRef idx="minor">
            <a:schemeClr val="tx1"/>
          </a:fontRef>
        </p:style>
      </p:cxnSp>
      <p:grpSp>
        <p:nvGrpSpPr>
          <p:cNvPr id="9" name="Group 8"/>
          <p:cNvGrpSpPr/>
          <p:nvPr/>
        </p:nvGrpSpPr>
        <p:grpSpPr>
          <a:xfrm rot="191155">
            <a:off x="4721803" y="5704312"/>
            <a:ext cx="2741079" cy="207623"/>
            <a:chOff x="4716226" y="5666809"/>
            <a:chExt cx="2741079" cy="207623"/>
          </a:xfrm>
        </p:grpSpPr>
        <p:grpSp>
          <p:nvGrpSpPr>
            <p:cNvPr id="6" name="Group 5"/>
            <p:cNvGrpSpPr/>
            <p:nvPr/>
          </p:nvGrpSpPr>
          <p:grpSpPr>
            <a:xfrm>
              <a:off x="4716226" y="5746971"/>
              <a:ext cx="2741079" cy="34927"/>
              <a:chOff x="4716226" y="5384362"/>
              <a:chExt cx="2741079" cy="34927"/>
            </a:xfrm>
          </p:grpSpPr>
          <p:cxnSp>
            <p:nvCxnSpPr>
              <p:cNvPr id="49" name="Straight Arrow Connector 48"/>
              <p:cNvCxnSpPr/>
              <p:nvPr/>
            </p:nvCxnSpPr>
            <p:spPr>
              <a:xfrm rot="21089031">
                <a:off x="5976427" y="5417201"/>
                <a:ext cx="1480878" cy="2088"/>
              </a:xfrm>
              <a:prstGeom prst="straightConnector1">
                <a:avLst/>
              </a:prstGeom>
              <a:ln w="25400">
                <a:solidFill>
                  <a:srgbClr val="FFC000"/>
                </a:solidFill>
                <a:miter lim="800000"/>
                <a:headEnd type="none" w="med" len="med"/>
                <a:tailEnd type="triangle" w="med" len="med"/>
              </a:ln>
              <a:effectLst/>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rot="21089031">
                <a:off x="4716226" y="5384362"/>
                <a:ext cx="1480878" cy="2088"/>
              </a:xfrm>
              <a:prstGeom prst="straightConnector1">
                <a:avLst/>
              </a:prstGeom>
              <a:ln w="25400">
                <a:solidFill>
                  <a:srgbClr val="FFC000"/>
                </a:solidFill>
                <a:miter lim="800000"/>
                <a:headEnd type="triangle" w="med" len="med"/>
                <a:tailEnd type="none" w="med" len="med"/>
              </a:ln>
              <a:effectLst/>
            </p:spPr>
            <p:style>
              <a:lnRef idx="1">
                <a:schemeClr val="accent1"/>
              </a:lnRef>
              <a:fillRef idx="0">
                <a:schemeClr val="accent1"/>
              </a:fillRef>
              <a:effectRef idx="0">
                <a:schemeClr val="accent1"/>
              </a:effectRef>
              <a:fontRef idx="minor">
                <a:schemeClr val="tx1"/>
              </a:fontRef>
            </p:style>
          </p:cxnSp>
        </p:grpSp>
        <p:cxnSp>
          <p:nvCxnSpPr>
            <p:cNvPr id="53" name="Straight Arrow Connector 52"/>
            <p:cNvCxnSpPr/>
            <p:nvPr/>
          </p:nvCxnSpPr>
          <p:spPr>
            <a:xfrm rot="21089031" flipV="1">
              <a:off x="5967858" y="5666809"/>
              <a:ext cx="218579" cy="207623"/>
            </a:xfrm>
            <a:prstGeom prst="straightConnector1">
              <a:avLst/>
            </a:prstGeom>
            <a:ln w="25400">
              <a:solidFill>
                <a:srgbClr val="FFC000"/>
              </a:solidFill>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3492096"/>
      </p:ext>
    </p:extLst>
  </p:cSld>
  <p:clrMapOvr>
    <a:masterClrMapping/>
  </p:clrMapOvr>
  <mc:AlternateContent xmlns:mc="http://schemas.openxmlformats.org/markup-compatibility/2006" xmlns:p14="http://schemas.microsoft.com/office/powerpoint/2010/main">
    <mc:Choice Requires="p14">
      <p:transition p14:dur="10" advClick="0">
        <p:fade/>
      </p:transition>
    </mc:Choice>
    <mc:Fallback xmlns="">
      <p:transition advClick="0">
        <p:fade/>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6475299" y="3570315"/>
            <a:ext cx="4249271" cy="2625535"/>
          </a:xfrm>
          <a:prstGeom prst="rect">
            <a:avLst/>
          </a:prstGeom>
          <a:noFill/>
          <a:ln w="28575">
            <a:solidFill>
              <a:schemeClr val="bg2"/>
            </a:solidFill>
            <a:prstDash val="solid"/>
          </a:ln>
          <a:effectLst/>
        </p:spPr>
        <p:style>
          <a:lnRef idx="1">
            <a:schemeClr val="accent1"/>
          </a:lnRef>
          <a:fillRef idx="3">
            <a:schemeClr val="accent1"/>
          </a:fillRef>
          <a:effectRef idx="2">
            <a:schemeClr val="accent1"/>
          </a:effectRef>
          <a:fontRef idx="minor">
            <a:schemeClr val="lt1"/>
          </a:fontRef>
        </p:style>
        <p:txBody>
          <a:bodyPr rtlCol="0" anchor="t"/>
          <a:lstStyle/>
          <a:p>
            <a:pPr lvl="0" algn="ctr"/>
            <a:r>
              <a:rPr lang="en-US" sz="1400" dirty="0" smtClean="0">
                <a:solidFill>
                  <a:schemeClr val="bg2"/>
                </a:solidFill>
                <a:ea typeface="Calibri"/>
                <a:cs typeface="Calibri"/>
                <a:sym typeface="Calibri"/>
              </a:rPr>
              <a:t>Data center B: </a:t>
            </a:r>
            <a:r>
              <a:rPr lang="en-US" sz="1400" dirty="0">
                <a:solidFill>
                  <a:schemeClr val="bg2"/>
                </a:solidFill>
                <a:ea typeface="Calibri"/>
                <a:cs typeface="Calibri"/>
                <a:sym typeface="Calibri"/>
              </a:rPr>
              <a:t>US West</a:t>
            </a:r>
          </a:p>
        </p:txBody>
      </p:sp>
      <p:sp>
        <p:nvSpPr>
          <p:cNvPr id="20" name="Rectangle 19"/>
          <p:cNvSpPr/>
          <p:nvPr/>
        </p:nvSpPr>
        <p:spPr>
          <a:xfrm>
            <a:off x="1473119" y="3570315"/>
            <a:ext cx="4249271" cy="2625535"/>
          </a:xfrm>
          <a:prstGeom prst="rect">
            <a:avLst/>
          </a:prstGeom>
          <a:noFill/>
          <a:ln w="28575">
            <a:solidFill>
              <a:schemeClr val="bg2"/>
            </a:solidFill>
            <a:prstDash val="solid"/>
          </a:ln>
          <a:effectLst/>
        </p:spPr>
        <p:style>
          <a:lnRef idx="1">
            <a:schemeClr val="accent1"/>
          </a:lnRef>
          <a:fillRef idx="3">
            <a:schemeClr val="accent1"/>
          </a:fillRef>
          <a:effectRef idx="2">
            <a:schemeClr val="accent1"/>
          </a:effectRef>
          <a:fontRef idx="minor">
            <a:schemeClr val="lt1"/>
          </a:fontRef>
        </p:style>
        <p:txBody>
          <a:bodyPr rtlCol="0" anchor="t"/>
          <a:lstStyle/>
          <a:p>
            <a:pPr lvl="0" algn="ctr"/>
            <a:r>
              <a:rPr lang="en-US" sz="1400" dirty="0" smtClean="0">
                <a:solidFill>
                  <a:schemeClr val="bg2"/>
                </a:solidFill>
                <a:ea typeface="Calibri"/>
                <a:cs typeface="Calibri"/>
                <a:sym typeface="Calibri"/>
              </a:rPr>
              <a:t>Data center A: </a:t>
            </a:r>
            <a:r>
              <a:rPr lang="en-US" sz="1400" dirty="0">
                <a:solidFill>
                  <a:schemeClr val="bg2"/>
                </a:solidFill>
                <a:ea typeface="Calibri"/>
                <a:cs typeface="Calibri"/>
                <a:sym typeface="Calibri"/>
              </a:rPr>
              <a:t>US </a:t>
            </a:r>
            <a:r>
              <a:rPr lang="en-US" sz="1400" dirty="0" smtClean="0">
                <a:solidFill>
                  <a:schemeClr val="bg2"/>
                </a:solidFill>
                <a:ea typeface="Calibri"/>
                <a:cs typeface="Calibri"/>
                <a:sym typeface="Calibri"/>
              </a:rPr>
              <a:t>East </a:t>
            </a:r>
            <a:endParaRPr lang="en-US" sz="1400" dirty="0">
              <a:solidFill>
                <a:schemeClr val="bg2"/>
              </a:solidFill>
              <a:ea typeface="Calibri"/>
              <a:cs typeface="Calibri"/>
              <a:sym typeface="Calibri"/>
            </a:endParaRPr>
          </a:p>
        </p:txBody>
      </p:sp>
      <p:sp>
        <p:nvSpPr>
          <p:cNvPr id="24" name="Shape 666"/>
          <p:cNvSpPr/>
          <p:nvPr/>
        </p:nvSpPr>
        <p:spPr>
          <a:xfrm>
            <a:off x="1687620" y="4062024"/>
            <a:ext cx="8827980" cy="1262858"/>
          </a:xfrm>
          <a:prstGeom prst="rect">
            <a:avLst/>
          </a:prstGeom>
          <a:solidFill>
            <a:schemeClr val="accent2">
              <a:lumMod val="20000"/>
              <a:lumOff val="80000"/>
            </a:schemeClr>
          </a:solidFill>
          <a:ln w="28575" cap="flat" cmpd="sng">
            <a:noFill/>
            <a:prstDash val="solid"/>
            <a:round/>
            <a:headEnd type="none" w="med" len="med"/>
            <a:tailEnd type="none" w="med" len="med"/>
          </a:ln>
          <a:effectLst/>
        </p:spPr>
        <p:txBody>
          <a:bodyPr lIns="91425" tIns="45700" rIns="91425" bIns="45700" anchor="t" anchorCtr="0">
            <a:noAutofit/>
          </a:bodyPr>
          <a:lstStyle/>
          <a:p>
            <a:pPr algn="ctr">
              <a:buSzPct val="25000"/>
            </a:pPr>
            <a:r>
              <a:rPr lang="en-US" sz="1200" dirty="0" smtClean="0">
                <a:solidFill>
                  <a:schemeClr val="bg2"/>
                </a:solidFill>
                <a:ea typeface="Calibri"/>
                <a:cs typeface="Calibri"/>
                <a:sym typeface="Calibri"/>
              </a:rPr>
              <a:t>WAN Cluster</a:t>
            </a:r>
            <a:endParaRPr lang="en-US" sz="1200" dirty="0">
              <a:solidFill>
                <a:schemeClr val="bg2"/>
              </a:solidFill>
              <a:ea typeface="Calibri"/>
              <a:cs typeface="Calibri"/>
              <a:sym typeface="Calibri"/>
            </a:endParaRPr>
          </a:p>
        </p:txBody>
      </p:sp>
      <p:sp>
        <p:nvSpPr>
          <p:cNvPr id="2" name="Title 1"/>
          <p:cNvSpPr>
            <a:spLocks noGrp="1"/>
          </p:cNvSpPr>
          <p:nvPr>
            <p:ph type="title"/>
          </p:nvPr>
        </p:nvSpPr>
        <p:spPr/>
        <p:txBody>
          <a:bodyPr/>
          <a:lstStyle/>
          <a:p>
            <a:r>
              <a:rPr lang="en-US" dirty="0" smtClean="0"/>
              <a:t>Further improving </a:t>
            </a:r>
            <a:r>
              <a:rPr lang="en-US" dirty="0"/>
              <a:t>h</a:t>
            </a:r>
            <a:r>
              <a:rPr lang="en-US" dirty="0" smtClean="0"/>
              <a:t>igh </a:t>
            </a:r>
            <a:r>
              <a:rPr lang="en-US" dirty="0"/>
              <a:t>a</a:t>
            </a:r>
            <a:r>
              <a:rPr lang="en-US" dirty="0" smtClean="0"/>
              <a:t>vailability</a:t>
            </a:r>
            <a:endParaRPr lang="en-US" dirty="0"/>
          </a:p>
        </p:txBody>
      </p:sp>
      <p:sp>
        <p:nvSpPr>
          <p:cNvPr id="3" name="Slide Number Placeholder 2"/>
          <p:cNvSpPr>
            <a:spLocks noGrp="1"/>
          </p:cNvSpPr>
          <p:nvPr>
            <p:ph type="sldNum" sz="quarter" idx="11"/>
          </p:nvPr>
        </p:nvSpPr>
        <p:spPr/>
        <p:txBody>
          <a:bodyPr/>
          <a:lstStyle/>
          <a:p>
            <a:pPr marL="0" marR="0" lvl="0" indent="0" algn="r" rtl="0">
              <a:spcBef>
                <a:spcPts val="0"/>
              </a:spcBef>
              <a:spcAft>
                <a:spcPts val="0"/>
              </a:spcAft>
              <a:buSzPct val="25000"/>
              <a:buNone/>
            </a:pPr>
            <a:fld id="{00000000-1234-1234-1234-123412341234}" type="slidenum">
              <a:rPr lang="en-US" sz="1300" b="0" i="0" u="none" strike="noStrike" cap="none">
                <a:solidFill>
                  <a:srgbClr val="BFBFBF"/>
                </a:solidFill>
                <a:latin typeface="Verdana"/>
                <a:ea typeface="Verdana"/>
                <a:cs typeface="Verdana"/>
                <a:sym typeface="Verdana"/>
              </a:rPr>
              <a:t>68</a:t>
            </a:fld>
            <a:endParaRPr lang="en-US" sz="1300" b="0" i="0" u="none" strike="noStrike" cap="none">
              <a:solidFill>
                <a:srgbClr val="BFBFBF"/>
              </a:solidFill>
              <a:latin typeface="Verdana"/>
              <a:ea typeface="Verdana"/>
              <a:cs typeface="Verdana"/>
              <a:sym typeface="Verdana"/>
            </a:endParaRPr>
          </a:p>
        </p:txBody>
      </p:sp>
      <p:sp>
        <p:nvSpPr>
          <p:cNvPr id="4" name="Text Placeholder 3"/>
          <p:cNvSpPr>
            <a:spLocks noGrp="1"/>
          </p:cNvSpPr>
          <p:nvPr>
            <p:ph type="body" sz="quarter" idx="12"/>
          </p:nvPr>
        </p:nvSpPr>
        <p:spPr>
          <a:xfrm>
            <a:off x="609442" y="1054741"/>
            <a:ext cx="10958513" cy="1830850"/>
          </a:xfrm>
        </p:spPr>
        <p:txBody>
          <a:bodyPr/>
          <a:lstStyle/>
          <a:p>
            <a:r>
              <a:rPr lang="en-US" dirty="0"/>
              <a:t>Cross data center clustering is possible, however</a:t>
            </a:r>
            <a:r>
              <a:rPr lang="is-IS" dirty="0" smtClean="0"/>
              <a:t>…</a:t>
            </a:r>
          </a:p>
          <a:p>
            <a:pPr lvl="1"/>
            <a:r>
              <a:rPr lang="is-IS" dirty="0" smtClean="0"/>
              <a:t>Requires ultra-fast set up between data centers</a:t>
            </a:r>
            <a:endParaRPr lang="is-IS" dirty="0"/>
          </a:p>
          <a:p>
            <a:pPr lvl="2"/>
            <a:r>
              <a:rPr lang="is-IS" dirty="0"/>
              <a:t>Latency between DCs cannot be more than </a:t>
            </a:r>
            <a:r>
              <a:rPr lang="is-IS" dirty="0" smtClean="0"/>
              <a:t>50ms (recommended: &lt;10ms)</a:t>
            </a:r>
            <a:endParaRPr lang="is-IS" dirty="0"/>
          </a:p>
          <a:p>
            <a:pPr lvl="1"/>
            <a:r>
              <a:rPr lang="is-IS" dirty="0"/>
              <a:t>May require opening network ports/firewall </a:t>
            </a:r>
            <a:r>
              <a:rPr lang="is-IS" dirty="0" smtClean="0"/>
              <a:t>rules</a:t>
            </a:r>
          </a:p>
          <a:p>
            <a:pPr lvl="2"/>
            <a:r>
              <a:rPr lang="en-US" dirty="0" smtClean="0"/>
              <a:t>Port </a:t>
            </a:r>
            <a:r>
              <a:rPr lang="en-US" dirty="0"/>
              <a:t>5701, which is used for communication between Mule and the cluster nodes</a:t>
            </a:r>
          </a:p>
          <a:p>
            <a:pPr lvl="2"/>
            <a:r>
              <a:rPr lang="en-US" dirty="0" smtClean="0"/>
              <a:t>Port </a:t>
            </a:r>
            <a:r>
              <a:rPr lang="en-US" dirty="0"/>
              <a:t>54327, which is used for discovery of new cluster members</a:t>
            </a:r>
          </a:p>
        </p:txBody>
      </p:sp>
      <p:sp>
        <p:nvSpPr>
          <p:cNvPr id="23" name="Shape 666"/>
          <p:cNvSpPr/>
          <p:nvPr/>
        </p:nvSpPr>
        <p:spPr>
          <a:xfrm>
            <a:off x="1891557" y="4329539"/>
            <a:ext cx="1591394" cy="787032"/>
          </a:xfrm>
          <a:prstGeom prst="rect">
            <a:avLst/>
          </a:prstGeom>
          <a:solidFill>
            <a:schemeClr val="bg2"/>
          </a:solidFill>
          <a:ln w="28575" cap="flat" cmpd="sng">
            <a:solidFill>
              <a:schemeClr val="bg2"/>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1400" dirty="0" smtClean="0">
                <a:solidFill>
                  <a:srgbClr val="FFFFFF"/>
                </a:solidFill>
                <a:latin typeface="+mn-lt"/>
                <a:ea typeface="Verdana"/>
                <a:cs typeface="Verdana"/>
                <a:sym typeface="Verdana"/>
              </a:rPr>
              <a:t>Mule server A1</a:t>
            </a:r>
            <a:endParaRPr lang="en-US" sz="1400" dirty="0">
              <a:solidFill>
                <a:srgbClr val="FFFFFF"/>
              </a:solidFill>
              <a:latin typeface="+mn-lt"/>
              <a:ea typeface="Verdana"/>
              <a:cs typeface="Verdana"/>
              <a:sym typeface="Verdana"/>
            </a:endParaRPr>
          </a:p>
        </p:txBody>
      </p:sp>
      <p:sp>
        <p:nvSpPr>
          <p:cNvPr id="28" name="Can 27"/>
          <p:cNvSpPr/>
          <p:nvPr/>
        </p:nvSpPr>
        <p:spPr>
          <a:xfrm>
            <a:off x="2424194" y="5586305"/>
            <a:ext cx="526119" cy="433310"/>
          </a:xfrm>
          <a:prstGeom prst="can">
            <a:avLst/>
          </a:prstGeom>
          <a:solidFill>
            <a:schemeClr val="bg2"/>
          </a:solidFill>
          <a:ln w="28575">
            <a:solidFill>
              <a:schemeClr val="accent2"/>
            </a:solid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p>
        </p:txBody>
      </p:sp>
      <p:cxnSp>
        <p:nvCxnSpPr>
          <p:cNvPr id="29" name="Straight Arrow Connector 28"/>
          <p:cNvCxnSpPr>
            <a:stCxn id="42" idx="1"/>
            <a:endCxn id="29" idx="2"/>
          </p:cNvCxnSpPr>
          <p:nvPr/>
        </p:nvCxnSpPr>
        <p:spPr>
          <a:xfrm flipV="1">
            <a:off x="2687254" y="5116571"/>
            <a:ext cx="0" cy="469734"/>
          </a:xfrm>
          <a:prstGeom prst="straightConnector1">
            <a:avLst/>
          </a:prstGeom>
          <a:ln w="31750">
            <a:solidFill>
              <a:schemeClr val="accent3"/>
            </a:solidFill>
            <a:miter lim="800000"/>
            <a:headEnd type="triangle" w="med" len="med"/>
            <a:tailEnd type="triangle" w="med" len="med"/>
          </a:ln>
          <a:effectLst/>
        </p:spPr>
        <p:style>
          <a:lnRef idx="1">
            <a:schemeClr val="accent1"/>
          </a:lnRef>
          <a:fillRef idx="0">
            <a:schemeClr val="accent1"/>
          </a:fillRef>
          <a:effectRef idx="0">
            <a:schemeClr val="accent1"/>
          </a:effectRef>
          <a:fontRef idx="minor">
            <a:schemeClr val="tx1"/>
          </a:fontRef>
        </p:style>
      </p:cxnSp>
      <p:sp>
        <p:nvSpPr>
          <p:cNvPr id="30" name="Shape 666"/>
          <p:cNvSpPr/>
          <p:nvPr/>
        </p:nvSpPr>
        <p:spPr>
          <a:xfrm>
            <a:off x="3662984" y="4329539"/>
            <a:ext cx="1591394" cy="787032"/>
          </a:xfrm>
          <a:prstGeom prst="rect">
            <a:avLst/>
          </a:prstGeom>
          <a:solidFill>
            <a:schemeClr val="bg2"/>
          </a:solidFill>
          <a:ln w="28575" cap="flat" cmpd="sng">
            <a:solidFill>
              <a:schemeClr val="bg2"/>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1400" dirty="0" smtClean="0">
                <a:solidFill>
                  <a:srgbClr val="FFFFFF"/>
                </a:solidFill>
                <a:latin typeface="+mn-lt"/>
                <a:ea typeface="Verdana"/>
                <a:cs typeface="Verdana"/>
                <a:sym typeface="Verdana"/>
              </a:rPr>
              <a:t>Mule server A2</a:t>
            </a:r>
            <a:endParaRPr lang="en-US" sz="1400" dirty="0">
              <a:solidFill>
                <a:srgbClr val="FFFFFF"/>
              </a:solidFill>
              <a:latin typeface="+mn-lt"/>
              <a:ea typeface="Verdana"/>
              <a:cs typeface="Verdana"/>
              <a:sym typeface="Verdana"/>
            </a:endParaRPr>
          </a:p>
        </p:txBody>
      </p:sp>
      <p:sp>
        <p:nvSpPr>
          <p:cNvPr id="31" name="Can 30"/>
          <p:cNvSpPr/>
          <p:nvPr/>
        </p:nvSpPr>
        <p:spPr>
          <a:xfrm>
            <a:off x="4195621" y="5586305"/>
            <a:ext cx="526119" cy="433310"/>
          </a:xfrm>
          <a:prstGeom prst="can">
            <a:avLst/>
          </a:prstGeom>
          <a:solidFill>
            <a:schemeClr val="bg2"/>
          </a:solidFill>
          <a:ln w="28575">
            <a:solidFill>
              <a:schemeClr val="accent2"/>
            </a:solid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p>
        </p:txBody>
      </p:sp>
      <p:cxnSp>
        <p:nvCxnSpPr>
          <p:cNvPr id="32" name="Straight Arrow Connector 31"/>
          <p:cNvCxnSpPr/>
          <p:nvPr/>
        </p:nvCxnSpPr>
        <p:spPr>
          <a:xfrm flipV="1">
            <a:off x="4458681" y="5116571"/>
            <a:ext cx="0" cy="469734"/>
          </a:xfrm>
          <a:prstGeom prst="straightConnector1">
            <a:avLst/>
          </a:prstGeom>
          <a:ln w="31750">
            <a:solidFill>
              <a:schemeClr val="accent3"/>
            </a:solidFill>
            <a:miter lim="800000"/>
            <a:headEnd type="triangle" w="med" len="med"/>
            <a:tailEnd type="triangle" w="med" len="med"/>
          </a:ln>
          <a:effectLst/>
        </p:spPr>
        <p:style>
          <a:lnRef idx="1">
            <a:schemeClr val="accent1"/>
          </a:lnRef>
          <a:fillRef idx="0">
            <a:schemeClr val="accent1"/>
          </a:fillRef>
          <a:effectRef idx="0">
            <a:schemeClr val="accent1"/>
          </a:effectRef>
          <a:fontRef idx="minor">
            <a:schemeClr val="tx1"/>
          </a:fontRef>
        </p:style>
      </p:cxnSp>
      <p:sp>
        <p:nvSpPr>
          <p:cNvPr id="38" name="Shape 666"/>
          <p:cNvSpPr/>
          <p:nvPr/>
        </p:nvSpPr>
        <p:spPr>
          <a:xfrm>
            <a:off x="6915289" y="4329539"/>
            <a:ext cx="1591394" cy="787032"/>
          </a:xfrm>
          <a:prstGeom prst="rect">
            <a:avLst/>
          </a:prstGeom>
          <a:solidFill>
            <a:schemeClr val="bg2"/>
          </a:solidFill>
          <a:ln w="28575" cap="flat" cmpd="sng">
            <a:solidFill>
              <a:schemeClr val="bg2"/>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1400" dirty="0" smtClean="0">
                <a:solidFill>
                  <a:srgbClr val="FFFFFF"/>
                </a:solidFill>
                <a:latin typeface="+mn-lt"/>
                <a:ea typeface="Verdana"/>
                <a:cs typeface="Verdana"/>
                <a:sym typeface="Verdana"/>
              </a:rPr>
              <a:t>Mule server B1</a:t>
            </a:r>
            <a:endParaRPr lang="en-US" sz="1400" dirty="0">
              <a:solidFill>
                <a:srgbClr val="FFFFFF"/>
              </a:solidFill>
              <a:latin typeface="+mn-lt"/>
              <a:ea typeface="Verdana"/>
              <a:cs typeface="Verdana"/>
              <a:sym typeface="Verdana"/>
            </a:endParaRPr>
          </a:p>
        </p:txBody>
      </p:sp>
      <p:sp>
        <p:nvSpPr>
          <p:cNvPr id="41" name="Can 40"/>
          <p:cNvSpPr/>
          <p:nvPr/>
        </p:nvSpPr>
        <p:spPr>
          <a:xfrm>
            <a:off x="7447926" y="5586305"/>
            <a:ext cx="526119" cy="433310"/>
          </a:xfrm>
          <a:prstGeom prst="can">
            <a:avLst/>
          </a:prstGeom>
          <a:solidFill>
            <a:schemeClr val="bg2"/>
          </a:solidFill>
          <a:ln w="28575">
            <a:solidFill>
              <a:schemeClr val="accent2"/>
            </a:solid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p>
        </p:txBody>
      </p:sp>
      <p:cxnSp>
        <p:nvCxnSpPr>
          <p:cNvPr id="42" name="Straight Arrow Connector 41"/>
          <p:cNvCxnSpPr/>
          <p:nvPr/>
        </p:nvCxnSpPr>
        <p:spPr>
          <a:xfrm flipV="1">
            <a:off x="7710986" y="5116571"/>
            <a:ext cx="0" cy="469734"/>
          </a:xfrm>
          <a:prstGeom prst="straightConnector1">
            <a:avLst/>
          </a:prstGeom>
          <a:ln w="31750">
            <a:solidFill>
              <a:schemeClr val="accent3"/>
            </a:solidFill>
            <a:miter lim="800000"/>
            <a:headEnd type="triangle" w="med" len="med"/>
            <a:tailEnd type="triangle" w="med" len="med"/>
          </a:ln>
          <a:effectLst/>
        </p:spPr>
        <p:style>
          <a:lnRef idx="1">
            <a:schemeClr val="accent1"/>
          </a:lnRef>
          <a:fillRef idx="0">
            <a:schemeClr val="accent1"/>
          </a:fillRef>
          <a:effectRef idx="0">
            <a:schemeClr val="accent1"/>
          </a:effectRef>
          <a:fontRef idx="minor">
            <a:schemeClr val="tx1"/>
          </a:fontRef>
        </p:style>
      </p:cxnSp>
      <p:sp>
        <p:nvSpPr>
          <p:cNvPr id="43" name="Shape 666"/>
          <p:cNvSpPr/>
          <p:nvPr/>
        </p:nvSpPr>
        <p:spPr>
          <a:xfrm>
            <a:off x="8686716" y="4329539"/>
            <a:ext cx="1591394" cy="787032"/>
          </a:xfrm>
          <a:prstGeom prst="rect">
            <a:avLst/>
          </a:prstGeom>
          <a:solidFill>
            <a:schemeClr val="bg2"/>
          </a:solidFill>
          <a:ln w="28575" cap="flat" cmpd="sng">
            <a:solidFill>
              <a:schemeClr val="bg2"/>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1400" dirty="0" smtClean="0">
                <a:solidFill>
                  <a:srgbClr val="FFFFFF"/>
                </a:solidFill>
                <a:latin typeface="+mn-lt"/>
                <a:ea typeface="Verdana"/>
                <a:cs typeface="Verdana"/>
                <a:sym typeface="Verdana"/>
              </a:rPr>
              <a:t>Mule server B2</a:t>
            </a:r>
            <a:endParaRPr lang="en-US" sz="1400" dirty="0">
              <a:solidFill>
                <a:srgbClr val="FFFFFF"/>
              </a:solidFill>
              <a:latin typeface="+mn-lt"/>
              <a:ea typeface="Verdana"/>
              <a:cs typeface="Verdana"/>
              <a:sym typeface="Verdana"/>
            </a:endParaRPr>
          </a:p>
        </p:txBody>
      </p:sp>
      <p:sp>
        <p:nvSpPr>
          <p:cNvPr id="45" name="Can 44"/>
          <p:cNvSpPr/>
          <p:nvPr/>
        </p:nvSpPr>
        <p:spPr>
          <a:xfrm>
            <a:off x="9219353" y="5586305"/>
            <a:ext cx="526119" cy="433310"/>
          </a:xfrm>
          <a:prstGeom prst="can">
            <a:avLst/>
          </a:prstGeom>
          <a:solidFill>
            <a:schemeClr val="bg2"/>
          </a:solidFill>
          <a:ln w="28575">
            <a:solidFill>
              <a:schemeClr val="accent2"/>
            </a:solid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p>
        </p:txBody>
      </p:sp>
      <p:cxnSp>
        <p:nvCxnSpPr>
          <p:cNvPr id="46" name="Straight Arrow Connector 45"/>
          <p:cNvCxnSpPr/>
          <p:nvPr/>
        </p:nvCxnSpPr>
        <p:spPr>
          <a:xfrm flipV="1">
            <a:off x="9482413" y="5116571"/>
            <a:ext cx="0" cy="469734"/>
          </a:xfrm>
          <a:prstGeom prst="straightConnector1">
            <a:avLst/>
          </a:prstGeom>
          <a:ln w="31750">
            <a:solidFill>
              <a:schemeClr val="accent3"/>
            </a:solidFill>
            <a:miter lim="800000"/>
            <a:headEnd type="triangle" w="med" len="med"/>
            <a:tailEnd type="triangle" w="med" len="med"/>
          </a:ln>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6484974"/>
      </p:ext>
    </p:extLst>
  </p:cSld>
  <p:clrMapOvr>
    <a:masterClrMapping/>
  </p:clrMapOvr>
  <mc:AlternateContent xmlns:mc="http://schemas.openxmlformats.org/markup-compatibility/2006" xmlns:p14="http://schemas.microsoft.com/office/powerpoint/2010/main">
    <mc:Choice Requires="p14">
      <p:transition p14:dur="10" advClick="0">
        <p:fade/>
      </p:transition>
    </mc:Choice>
    <mc:Fallback xmlns="">
      <p:transition advClick="0">
        <p:fade/>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High </a:t>
            </a:r>
            <a:r>
              <a:rPr lang="en-US" dirty="0" smtClean="0"/>
              <a:t>availability best practices (1/3)</a:t>
            </a:r>
            <a:endParaRPr lang="en-US" dirty="0"/>
          </a:p>
        </p:txBody>
      </p:sp>
      <p:sp>
        <p:nvSpPr>
          <p:cNvPr id="3" name="Slide Number Placeholder 2"/>
          <p:cNvSpPr>
            <a:spLocks noGrp="1"/>
          </p:cNvSpPr>
          <p:nvPr>
            <p:ph type="sldNum" sz="quarter" idx="11"/>
          </p:nvPr>
        </p:nvSpPr>
        <p:spPr/>
        <p:txBody>
          <a:bodyPr/>
          <a:lstStyle/>
          <a:p>
            <a:pPr lvl="0"/>
            <a:fld id="{00000000-1234-1234-1234-123412341234}" type="slidenum">
              <a:rPr lang="en-US" smtClean="0">
                <a:sym typeface="Verdana"/>
              </a:rPr>
              <a:pPr lvl="0"/>
              <a:t>69</a:t>
            </a:fld>
            <a:endParaRPr lang="en-US">
              <a:sym typeface="Verdana"/>
            </a:endParaRPr>
          </a:p>
        </p:txBody>
      </p:sp>
      <p:sp>
        <p:nvSpPr>
          <p:cNvPr id="4" name="Text Placeholder 3"/>
          <p:cNvSpPr>
            <a:spLocks noGrp="1"/>
          </p:cNvSpPr>
          <p:nvPr>
            <p:ph type="body" sz="quarter" idx="12"/>
          </p:nvPr>
        </p:nvSpPr>
        <p:spPr/>
        <p:txBody>
          <a:bodyPr/>
          <a:lstStyle/>
          <a:p>
            <a:r>
              <a:rPr lang="en-US" dirty="0" smtClean="0"/>
              <a:t>Organize applications into a series of steps where each step moves the message from one transactional store to another</a:t>
            </a:r>
          </a:p>
          <a:p>
            <a:r>
              <a:rPr lang="en-US" dirty="0" smtClean="0"/>
              <a:t>If your application processes messages from a non-transactional transport, use </a:t>
            </a:r>
            <a:r>
              <a:rPr lang="en-US" dirty="0"/>
              <a:t>a reliability pattern to move them to a transactional store such as a VM or JMS </a:t>
            </a:r>
            <a:r>
              <a:rPr lang="en-US" dirty="0" smtClean="0"/>
              <a:t>store</a:t>
            </a:r>
            <a:endParaRPr lang="en-US" dirty="0"/>
          </a:p>
          <a:p>
            <a:r>
              <a:rPr lang="en-US" dirty="0" smtClean="0"/>
              <a:t>Use transactions to process messages from a transactional transport</a:t>
            </a:r>
          </a:p>
          <a:p>
            <a:pPr lvl="1"/>
            <a:r>
              <a:rPr lang="en-US" dirty="0" smtClean="0"/>
              <a:t>This ensures that if an error is encountered, the message will be reprocessed</a:t>
            </a:r>
          </a:p>
          <a:p>
            <a:r>
              <a:rPr lang="en-US" dirty="0"/>
              <a:t>Strive to make your flows stateless whenever possible</a:t>
            </a:r>
          </a:p>
          <a:p>
            <a:r>
              <a:rPr lang="en-US" dirty="0" smtClean="0"/>
              <a:t>Got stateless </a:t>
            </a:r>
            <a:r>
              <a:rPr lang="en-US" dirty="0"/>
              <a:t>applications? Use load balancing instead of a cluster</a:t>
            </a:r>
          </a:p>
          <a:p>
            <a:endParaRPr lang="en-US" dirty="0" smtClean="0"/>
          </a:p>
          <a:p>
            <a:pPr lvl="1"/>
            <a:endParaRPr lang="en-US" dirty="0" smtClean="0"/>
          </a:p>
        </p:txBody>
      </p:sp>
    </p:spTree>
    <p:extLst>
      <p:ext uri="{BB962C8B-B14F-4D97-AF65-F5344CB8AC3E}">
        <p14:creationId xmlns:p14="http://schemas.microsoft.com/office/powerpoint/2010/main" val="311518503"/>
      </p:ext>
    </p:extLst>
  </p:cSld>
  <p:clrMapOvr>
    <a:masterClrMapping/>
  </p:clrMapOvr>
  <mc:AlternateContent xmlns:mc="http://schemas.openxmlformats.org/markup-compatibility/2006" xmlns:p14="http://schemas.microsoft.com/office/powerpoint/2010/main">
    <mc:Choice Requires="p14">
      <p:transition p14:dur="10" advClick="0">
        <p:fade/>
      </p:transition>
    </mc:Choice>
    <mc:Fallback xmlns="">
      <p:transition advClick="0">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41"/>
        <p:cNvGrpSpPr/>
        <p:nvPr/>
      </p:nvGrpSpPr>
      <p:grpSpPr>
        <a:xfrm>
          <a:off x="0" y="0"/>
          <a:ext cx="0" cy="0"/>
          <a:chOff x="0" y="0"/>
          <a:chExt cx="0" cy="0"/>
        </a:xfrm>
      </p:grpSpPr>
      <p:sp>
        <p:nvSpPr>
          <p:cNvPr id="1842" name="Shape 1842"/>
          <p:cNvSpPr txBox="1">
            <a:spLocks noGrp="1"/>
          </p:cNvSpPr>
          <p:nvPr>
            <p:ph type="title"/>
          </p:nvPr>
        </p:nvSpPr>
        <p:spPr/>
        <p:txBody>
          <a:bodyPr/>
          <a:lstStyle/>
          <a:p>
            <a:pPr lvl="0"/>
            <a:r>
              <a:rPr lang="en-US" smtClean="0">
                <a:sym typeface="Verdana"/>
              </a:rPr>
              <a:t>Non-functional design considerations</a:t>
            </a:r>
            <a:endParaRPr lang="en-US">
              <a:sym typeface="Verdana"/>
            </a:endParaRPr>
          </a:p>
        </p:txBody>
      </p:sp>
      <p:sp>
        <p:nvSpPr>
          <p:cNvPr id="1843" name="Shape 1843"/>
          <p:cNvSpPr txBox="1">
            <a:spLocks noGrp="1"/>
          </p:cNvSpPr>
          <p:nvPr>
            <p:ph type="sldNum" sz="quarter" idx="11"/>
          </p:nvPr>
        </p:nvSpPr>
        <p:spPr/>
        <p:txBody>
          <a:bodyPr/>
          <a:lstStyle/>
          <a:p>
            <a:pPr lvl="0"/>
            <a:fld id="{00000000-1234-1234-1234-123412341234}" type="slidenum">
              <a:rPr lang="en-US" smtClean="0">
                <a:sym typeface="Verdana"/>
              </a:rPr>
              <a:pPr lvl="0"/>
              <a:t>7</a:t>
            </a:fld>
            <a:endParaRPr lang="en-US">
              <a:sym typeface="Verdana"/>
            </a:endParaRPr>
          </a:p>
        </p:txBody>
      </p:sp>
      <p:sp>
        <p:nvSpPr>
          <p:cNvPr id="1844" name="Shape 1844"/>
          <p:cNvSpPr txBox="1">
            <a:spLocks noGrp="1"/>
          </p:cNvSpPr>
          <p:nvPr>
            <p:ph type="body" sz="quarter" idx="12"/>
          </p:nvPr>
        </p:nvSpPr>
        <p:spPr/>
        <p:txBody>
          <a:bodyPr/>
          <a:lstStyle/>
          <a:p>
            <a:pPr lvl="0"/>
            <a:r>
              <a:rPr lang="en-US" smtClean="0">
                <a:sym typeface="Verdana"/>
              </a:rPr>
              <a:t>Synchronous vs asynchronous</a:t>
            </a:r>
          </a:p>
          <a:p>
            <a:pPr lvl="0"/>
            <a:r>
              <a:rPr lang="en-US" smtClean="0">
                <a:sym typeface="Verdana"/>
              </a:rPr>
              <a:t>Single-threaded vs multi-threaded</a:t>
            </a:r>
          </a:p>
          <a:p>
            <a:pPr lvl="0"/>
            <a:r>
              <a:rPr lang="en-US" smtClean="0">
                <a:sym typeface="Verdana"/>
              </a:rPr>
              <a:t>Transactionality options</a:t>
            </a:r>
          </a:p>
          <a:p>
            <a:pPr lvl="0"/>
            <a:r>
              <a:rPr lang="en-US" smtClean="0">
                <a:sym typeface="Verdana"/>
              </a:rPr>
              <a:t>High throughput vs low latency vs high concurrency</a:t>
            </a:r>
            <a:endParaRPr lang="en-US" dirty="0">
              <a:sym typeface="Verdana"/>
            </a:endParaRPr>
          </a:p>
        </p:txBody>
      </p:sp>
    </p:spTree>
    <p:extLst>
      <p:ext uri="{BB962C8B-B14F-4D97-AF65-F5344CB8AC3E}">
        <p14:creationId xmlns:p14="http://schemas.microsoft.com/office/powerpoint/2010/main" val="1947831596"/>
      </p:ext>
    </p:extLst>
  </p:cSld>
  <p:clrMapOvr>
    <a:masterClrMapping/>
  </p:clrMapOvr>
  <p:transition>
    <p:fade/>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High </a:t>
            </a:r>
            <a:r>
              <a:rPr lang="en-US" dirty="0" smtClean="0"/>
              <a:t>availability best practices (2/3</a:t>
            </a:r>
            <a:r>
              <a:rPr lang="en-US" dirty="0"/>
              <a:t>)</a:t>
            </a:r>
          </a:p>
        </p:txBody>
      </p:sp>
      <p:sp>
        <p:nvSpPr>
          <p:cNvPr id="3" name="Slide Number Placeholder 2"/>
          <p:cNvSpPr>
            <a:spLocks noGrp="1"/>
          </p:cNvSpPr>
          <p:nvPr>
            <p:ph type="sldNum" sz="quarter" idx="11"/>
          </p:nvPr>
        </p:nvSpPr>
        <p:spPr/>
        <p:txBody>
          <a:bodyPr/>
          <a:lstStyle/>
          <a:p>
            <a:pPr lvl="0"/>
            <a:fld id="{00000000-1234-1234-1234-123412341234}" type="slidenum">
              <a:rPr lang="en-US" smtClean="0">
                <a:sym typeface="Verdana"/>
              </a:rPr>
              <a:pPr lvl="0"/>
              <a:t>70</a:t>
            </a:fld>
            <a:endParaRPr lang="en-US">
              <a:sym typeface="Verdana"/>
            </a:endParaRPr>
          </a:p>
        </p:txBody>
      </p:sp>
      <p:sp>
        <p:nvSpPr>
          <p:cNvPr id="4" name="Text Placeholder 3"/>
          <p:cNvSpPr>
            <a:spLocks noGrp="1"/>
          </p:cNvSpPr>
          <p:nvPr>
            <p:ph type="body" sz="quarter" idx="12"/>
          </p:nvPr>
        </p:nvSpPr>
        <p:spPr/>
        <p:txBody>
          <a:bodyPr/>
          <a:lstStyle/>
          <a:p>
            <a:r>
              <a:rPr lang="en-US" dirty="0" smtClean="0"/>
              <a:t>Use distributed stores such as those used with the VM or JMS transport</a:t>
            </a:r>
          </a:p>
          <a:p>
            <a:pPr lvl="1"/>
            <a:r>
              <a:rPr lang="en-US" dirty="0"/>
              <a:t>T</a:t>
            </a:r>
            <a:r>
              <a:rPr lang="en-US" dirty="0" smtClean="0"/>
              <a:t>hese stores are available to an entire cluster. </a:t>
            </a:r>
          </a:p>
          <a:p>
            <a:pPr lvl="1"/>
            <a:r>
              <a:rPr lang="en-US" dirty="0" smtClean="0"/>
              <a:t>This is preferable to the non-distributed stores used with transports such as File, FTP, and JDBC (these stores are read by a single node at a time)</a:t>
            </a:r>
          </a:p>
          <a:p>
            <a:r>
              <a:rPr lang="en-US" dirty="0" smtClean="0"/>
              <a:t>Use the VM transport to get optimal performance</a:t>
            </a:r>
          </a:p>
          <a:p>
            <a:r>
              <a:rPr lang="en-US" dirty="0" smtClean="0"/>
              <a:t>Use the JMS transport to get optimal reliability</a:t>
            </a:r>
          </a:p>
          <a:p>
            <a:r>
              <a:rPr lang="en-US" dirty="0" smtClean="0"/>
              <a:t>Create the number of nodes within a cluster that best meets your needs</a:t>
            </a:r>
          </a:p>
          <a:p>
            <a:pPr lvl="1"/>
            <a:r>
              <a:rPr lang="en-US" dirty="0" smtClean="0"/>
              <a:t>Add or subtract nodes if needed</a:t>
            </a:r>
          </a:p>
          <a:p>
            <a:r>
              <a:rPr lang="en-US" dirty="0"/>
              <a:t>Implement reliability patterns to create high reliability applications</a:t>
            </a:r>
          </a:p>
        </p:txBody>
      </p:sp>
    </p:spTree>
    <p:extLst>
      <p:ext uri="{BB962C8B-B14F-4D97-AF65-F5344CB8AC3E}">
        <p14:creationId xmlns:p14="http://schemas.microsoft.com/office/powerpoint/2010/main" val="1825984509"/>
      </p:ext>
    </p:extLst>
  </p:cSld>
  <p:clrMapOvr>
    <a:masterClrMapping/>
  </p:clrMapOvr>
  <mc:AlternateContent xmlns:mc="http://schemas.openxmlformats.org/markup-compatibility/2006" xmlns:p14="http://schemas.microsoft.com/office/powerpoint/2010/main">
    <mc:Choice Requires="p14">
      <p:transition p14:dur="10" advClick="0">
        <p:fade/>
      </p:transition>
    </mc:Choice>
    <mc:Fallback xmlns="">
      <p:transition advClick="0">
        <p:fade/>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High </a:t>
            </a:r>
            <a:r>
              <a:rPr lang="en-US" dirty="0" smtClean="0"/>
              <a:t>availability best practices (3/3</a:t>
            </a:r>
            <a:r>
              <a:rPr lang="en-US" dirty="0"/>
              <a:t>)</a:t>
            </a:r>
          </a:p>
        </p:txBody>
      </p:sp>
      <p:sp>
        <p:nvSpPr>
          <p:cNvPr id="3" name="Slide Number Placeholder 2"/>
          <p:cNvSpPr>
            <a:spLocks noGrp="1"/>
          </p:cNvSpPr>
          <p:nvPr>
            <p:ph type="sldNum" sz="quarter" idx="11"/>
          </p:nvPr>
        </p:nvSpPr>
        <p:spPr/>
        <p:txBody>
          <a:bodyPr/>
          <a:lstStyle/>
          <a:p>
            <a:pPr marL="0" marR="0" lvl="0" indent="0" algn="r" rtl="0">
              <a:spcBef>
                <a:spcPts val="0"/>
              </a:spcBef>
              <a:spcAft>
                <a:spcPts val="0"/>
              </a:spcAft>
              <a:buSzPct val="25000"/>
              <a:buNone/>
            </a:pPr>
            <a:fld id="{00000000-1234-1234-1234-123412341234}" type="slidenum">
              <a:rPr lang="en-US" sz="1300" b="0" i="0" u="none" strike="noStrike" cap="none" smtClean="0">
                <a:solidFill>
                  <a:srgbClr val="BFBFBF"/>
                </a:solidFill>
                <a:latin typeface="Verdana"/>
                <a:ea typeface="Verdana"/>
                <a:cs typeface="Verdana"/>
                <a:sym typeface="Verdana"/>
              </a:rPr>
              <a:t>71</a:t>
            </a:fld>
            <a:endParaRPr lang="en-US" sz="1300" b="0" i="0" u="none" strike="noStrike" cap="none">
              <a:solidFill>
                <a:srgbClr val="BFBFBF"/>
              </a:solidFill>
              <a:latin typeface="Verdana"/>
              <a:ea typeface="Verdana"/>
              <a:cs typeface="Verdana"/>
              <a:sym typeface="Verdana"/>
            </a:endParaRPr>
          </a:p>
        </p:txBody>
      </p:sp>
      <p:sp>
        <p:nvSpPr>
          <p:cNvPr id="4" name="Text Placeholder 3"/>
          <p:cNvSpPr>
            <a:spLocks noGrp="1"/>
          </p:cNvSpPr>
          <p:nvPr>
            <p:ph type="body" sz="quarter" idx="12"/>
          </p:nvPr>
        </p:nvSpPr>
        <p:spPr/>
        <p:txBody>
          <a:bodyPr/>
          <a:lstStyle/>
          <a:p>
            <a:r>
              <a:rPr lang="en-US" dirty="0" smtClean="0"/>
              <a:t>“A chain is as strong as its weakest link”</a:t>
            </a:r>
          </a:p>
          <a:p>
            <a:r>
              <a:rPr lang="en-US" dirty="0" smtClean="0"/>
              <a:t>Apply HA not just to Mule applications, but also to databases, message brokers etc.</a:t>
            </a:r>
          </a:p>
          <a:p>
            <a:pPr lvl="1"/>
            <a:r>
              <a:rPr lang="en-US" dirty="0"/>
              <a:t>Identify all </a:t>
            </a:r>
            <a:r>
              <a:rPr lang="en-US" dirty="0" smtClean="0"/>
              <a:t>critical </a:t>
            </a:r>
            <a:r>
              <a:rPr lang="en-US" dirty="0"/>
              <a:t>components in your </a:t>
            </a:r>
            <a:r>
              <a:rPr lang="en-US" dirty="0" smtClean="0"/>
              <a:t>environment</a:t>
            </a:r>
          </a:p>
          <a:p>
            <a:pPr lvl="1"/>
            <a:r>
              <a:rPr lang="en-US" dirty="0" smtClean="0"/>
              <a:t>Think of information/data flows, not individual components</a:t>
            </a:r>
          </a:p>
          <a:p>
            <a:r>
              <a:rPr lang="en-US" dirty="0" smtClean="0"/>
              <a:t>This also applies to performance!</a:t>
            </a:r>
            <a:endParaRPr lang="en-US" dirty="0"/>
          </a:p>
        </p:txBody>
      </p:sp>
    </p:spTree>
    <p:extLst>
      <p:ext uri="{BB962C8B-B14F-4D97-AF65-F5344CB8AC3E}">
        <p14:creationId xmlns:p14="http://schemas.microsoft.com/office/powerpoint/2010/main" val="1780327133"/>
      </p:ext>
    </p:extLst>
  </p:cSld>
  <p:clrMapOvr>
    <a:masterClrMapping/>
  </p:clrMapOvr>
  <mc:AlternateContent xmlns:mc="http://schemas.openxmlformats.org/markup-compatibility/2006" xmlns:p14="http://schemas.microsoft.com/office/powerpoint/2010/main">
    <mc:Choice Requires="p14">
      <p:transition p14:dur="10" advClick="0">
        <p:fade/>
      </p:transition>
    </mc:Choice>
    <mc:Fallback xmlns="">
      <p:transition advClick="0">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highly reliable applications</a:t>
            </a:r>
            <a:endParaRPr lang="en-US" dirty="0"/>
          </a:p>
        </p:txBody>
      </p:sp>
      <p:sp>
        <p:nvSpPr>
          <p:cNvPr id="3" name="Slide Number Placeholder 2"/>
          <p:cNvSpPr>
            <a:spLocks noGrp="1"/>
          </p:cNvSpPr>
          <p:nvPr>
            <p:ph type="sldNum" sz="quarter" idx="11"/>
          </p:nvPr>
        </p:nvSpPr>
        <p:spPr/>
        <p:txBody>
          <a:bodyPr/>
          <a:lstStyle/>
          <a:p>
            <a:pPr marL="0" marR="0" lvl="0" indent="0" algn="r" rtl="0">
              <a:spcBef>
                <a:spcPts val="0"/>
              </a:spcBef>
              <a:spcAft>
                <a:spcPts val="0"/>
              </a:spcAft>
              <a:buSzPct val="25000"/>
              <a:buNone/>
            </a:pPr>
            <a:fld id="{00000000-1234-1234-1234-123412341234}" type="slidenum">
              <a:rPr lang="en-US" sz="1300" b="0" i="0" u="none" strike="noStrike" cap="none" smtClean="0">
                <a:solidFill>
                  <a:srgbClr val="BFBFBF"/>
                </a:solidFill>
                <a:latin typeface="Verdana"/>
                <a:ea typeface="Verdana"/>
                <a:cs typeface="Verdana"/>
                <a:sym typeface="Verdana"/>
              </a:rPr>
              <a:t>72</a:t>
            </a:fld>
            <a:endParaRPr lang="en-US" sz="1300" b="0" i="0" u="none" strike="noStrike" cap="none">
              <a:solidFill>
                <a:srgbClr val="BFBFBF"/>
              </a:solidFill>
              <a:latin typeface="Verdana"/>
              <a:ea typeface="Verdana"/>
              <a:cs typeface="Verdana"/>
              <a:sym typeface="Verdana"/>
            </a:endParaRPr>
          </a:p>
        </p:txBody>
      </p:sp>
      <p:sp>
        <p:nvSpPr>
          <p:cNvPr id="4" name="Text Placeholder 3"/>
          <p:cNvSpPr>
            <a:spLocks noGrp="1"/>
          </p:cNvSpPr>
          <p:nvPr>
            <p:ph type="body" sz="quarter" idx="12"/>
          </p:nvPr>
        </p:nvSpPr>
        <p:spPr/>
        <p:txBody>
          <a:bodyPr/>
          <a:lstStyle/>
          <a:p>
            <a:r>
              <a:rPr lang="en-US" dirty="0"/>
              <a:t>A </a:t>
            </a:r>
            <a:r>
              <a:rPr lang="en-US" dirty="0" smtClean="0"/>
              <a:t>highly reliable </a:t>
            </a:r>
            <a:r>
              <a:rPr lang="en-US" dirty="0"/>
              <a:t>application </a:t>
            </a:r>
            <a:r>
              <a:rPr lang="en-US" dirty="0" smtClean="0"/>
              <a:t>may feature </a:t>
            </a:r>
            <a:r>
              <a:rPr lang="en-US" dirty="0"/>
              <a:t>the </a:t>
            </a:r>
            <a:r>
              <a:rPr lang="en-US" dirty="0" smtClean="0"/>
              <a:t>following</a:t>
            </a:r>
            <a:endParaRPr lang="en-US" dirty="0"/>
          </a:p>
          <a:p>
            <a:pPr lvl="1"/>
            <a:r>
              <a:rPr lang="en-US" dirty="0"/>
              <a:t>Z</a:t>
            </a:r>
            <a:r>
              <a:rPr lang="en-US" dirty="0" smtClean="0"/>
              <a:t>ero </a:t>
            </a:r>
            <a:r>
              <a:rPr lang="en-US" dirty="0"/>
              <a:t>tolerance for message loss</a:t>
            </a:r>
          </a:p>
          <a:p>
            <a:pPr lvl="1"/>
            <a:r>
              <a:rPr lang="en-US" dirty="0"/>
              <a:t>R</a:t>
            </a:r>
            <a:r>
              <a:rPr lang="en-US" dirty="0" smtClean="0"/>
              <a:t>eliable </a:t>
            </a:r>
            <a:r>
              <a:rPr lang="en-US" dirty="0"/>
              <a:t>underlying </a:t>
            </a:r>
            <a:r>
              <a:rPr lang="en-US" dirty="0" smtClean="0"/>
              <a:t>infrastructure </a:t>
            </a:r>
          </a:p>
          <a:p>
            <a:pPr lvl="1"/>
            <a:r>
              <a:rPr lang="en-US" dirty="0" smtClean="0"/>
              <a:t>Highly </a:t>
            </a:r>
            <a:r>
              <a:rPr lang="en-US" dirty="0"/>
              <a:t>reliable individual </a:t>
            </a:r>
            <a:r>
              <a:rPr lang="en-US" dirty="0" smtClean="0"/>
              <a:t>connections</a:t>
            </a:r>
          </a:p>
          <a:p>
            <a:r>
              <a:rPr lang="en-US" dirty="0"/>
              <a:t>The feature known as transactionality tracks application event sequences to ensure </a:t>
            </a:r>
            <a:r>
              <a:rPr lang="en-US" dirty="0" smtClean="0"/>
              <a:t>that</a:t>
            </a:r>
          </a:p>
          <a:p>
            <a:pPr lvl="1"/>
            <a:r>
              <a:rPr lang="en-US" dirty="0"/>
              <a:t>E</a:t>
            </a:r>
            <a:r>
              <a:rPr lang="en-US" dirty="0" smtClean="0"/>
              <a:t>ach </a:t>
            </a:r>
            <a:r>
              <a:rPr lang="en-US" dirty="0"/>
              <a:t>message-processing step gets completed </a:t>
            </a:r>
            <a:r>
              <a:rPr lang="en-US" dirty="0" smtClean="0"/>
              <a:t>successfully</a:t>
            </a:r>
          </a:p>
          <a:p>
            <a:pPr lvl="1"/>
            <a:r>
              <a:rPr lang="en-US" dirty="0"/>
              <a:t>N</a:t>
            </a:r>
            <a:r>
              <a:rPr lang="en-US" dirty="0" smtClean="0"/>
              <a:t>o </a:t>
            </a:r>
            <a:r>
              <a:rPr lang="en-US" dirty="0"/>
              <a:t>messages get lost or processed </a:t>
            </a:r>
            <a:r>
              <a:rPr lang="en-US" dirty="0" smtClean="0"/>
              <a:t>incorrectly</a:t>
            </a:r>
          </a:p>
          <a:p>
            <a:r>
              <a:rPr lang="en-US" dirty="0" smtClean="0"/>
              <a:t>If </a:t>
            </a:r>
            <a:r>
              <a:rPr lang="en-US" dirty="0"/>
              <a:t>a step </a:t>
            </a:r>
            <a:r>
              <a:rPr lang="en-US" dirty="0" smtClean="0"/>
              <a:t>fails </a:t>
            </a:r>
            <a:r>
              <a:rPr lang="en-US" dirty="0"/>
              <a:t>for some reason, the transactional mechanism rolls back all previous processing events, then restarts the message processing sequence </a:t>
            </a:r>
            <a:r>
              <a:rPr lang="en-US" dirty="0" smtClean="0"/>
              <a:t>again</a:t>
            </a:r>
            <a:endParaRPr lang="en-US" dirty="0"/>
          </a:p>
        </p:txBody>
      </p:sp>
    </p:spTree>
    <p:extLst>
      <p:ext uri="{BB962C8B-B14F-4D97-AF65-F5344CB8AC3E}">
        <p14:creationId xmlns:p14="http://schemas.microsoft.com/office/powerpoint/2010/main" val="1068470680"/>
      </p:ext>
    </p:extLst>
  </p:cSld>
  <p:clrMapOvr>
    <a:masterClrMapping/>
  </p:clrMapOvr>
  <mc:AlternateContent xmlns:mc="http://schemas.openxmlformats.org/markup-compatibility/2006" xmlns:p14="http://schemas.microsoft.com/office/powerpoint/2010/main">
    <mc:Choice Requires="p14">
      <p:transition p14:dur="10" advClick="0">
        <p:fade/>
      </p:transition>
    </mc:Choice>
    <mc:Fallback xmlns="">
      <p:transition advClick="0">
        <p:fade/>
      </p:transition>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Reliability in </a:t>
            </a:r>
            <a:r>
              <a:rPr lang="en-US" dirty="0" smtClean="0"/>
              <a:t>Mule applications</a:t>
            </a:r>
            <a:endParaRPr lang="en-US" dirty="0"/>
          </a:p>
        </p:txBody>
      </p:sp>
      <p:sp>
        <p:nvSpPr>
          <p:cNvPr id="3" name="Slide Number Placeholder 2"/>
          <p:cNvSpPr>
            <a:spLocks noGrp="1"/>
          </p:cNvSpPr>
          <p:nvPr>
            <p:ph type="sldNum" sz="quarter" idx="11"/>
          </p:nvPr>
        </p:nvSpPr>
        <p:spPr/>
        <p:txBody>
          <a:bodyPr/>
          <a:lstStyle/>
          <a:p>
            <a:pPr marL="0" marR="0" lvl="0" indent="0" algn="r" rtl="0">
              <a:spcBef>
                <a:spcPts val="0"/>
              </a:spcBef>
              <a:spcAft>
                <a:spcPts val="0"/>
              </a:spcAft>
              <a:buSzPct val="25000"/>
              <a:buNone/>
            </a:pPr>
            <a:fld id="{00000000-1234-1234-1234-123412341234}" type="slidenum">
              <a:rPr lang="en-US" sz="1300" b="0" i="0" u="none" strike="noStrike" cap="none" smtClean="0">
                <a:solidFill>
                  <a:srgbClr val="BFBFBF"/>
                </a:solidFill>
                <a:latin typeface="Verdana"/>
                <a:ea typeface="Verdana"/>
                <a:cs typeface="Verdana"/>
                <a:sym typeface="Verdana"/>
              </a:rPr>
              <a:t>73</a:t>
            </a:fld>
            <a:endParaRPr lang="en-US" sz="1300" b="0" i="0" u="none" strike="noStrike" cap="none">
              <a:solidFill>
                <a:srgbClr val="BFBFBF"/>
              </a:solidFill>
              <a:latin typeface="Verdana"/>
              <a:ea typeface="Verdana"/>
              <a:cs typeface="Verdana"/>
              <a:sym typeface="Verdana"/>
            </a:endParaRPr>
          </a:p>
        </p:txBody>
      </p:sp>
      <p:sp>
        <p:nvSpPr>
          <p:cNvPr id="4" name="Text Placeholder 3"/>
          <p:cNvSpPr>
            <a:spLocks noGrp="1"/>
          </p:cNvSpPr>
          <p:nvPr>
            <p:ph type="body" sz="quarter" idx="12"/>
          </p:nvPr>
        </p:nvSpPr>
        <p:spPr/>
        <p:txBody>
          <a:bodyPr/>
          <a:lstStyle/>
          <a:p>
            <a:r>
              <a:rPr lang="en-US" dirty="0" smtClean="0"/>
              <a:t>Besides achieving high availability on runtime/infrastructure level, there are patterns for improving the reliability of applications</a:t>
            </a:r>
          </a:p>
          <a:p>
            <a:r>
              <a:rPr lang="en-US" dirty="0" smtClean="0"/>
              <a:t>Remember</a:t>
            </a:r>
          </a:p>
          <a:p>
            <a:pPr lvl="1"/>
            <a:r>
              <a:rPr lang="en-US" dirty="0" smtClean="0"/>
              <a:t>High availability != Reliability</a:t>
            </a:r>
          </a:p>
          <a:p>
            <a:pPr lvl="1"/>
            <a:r>
              <a:rPr lang="en-US" dirty="0" smtClean="0"/>
              <a:t>High availability is about the uptime of your applications</a:t>
            </a:r>
          </a:p>
          <a:p>
            <a:pPr lvl="1"/>
            <a:r>
              <a:rPr lang="en-US" dirty="0" smtClean="0"/>
              <a:t>Reliability revolves around zero message/data loss in case of application downtime or crashes</a:t>
            </a:r>
            <a:endParaRPr lang="en-US" dirty="0"/>
          </a:p>
          <a:p>
            <a:r>
              <a:rPr lang="en-US" dirty="0" smtClean="0"/>
              <a:t>Different patterns for synchronous and asynchronous applications</a:t>
            </a:r>
            <a:endParaRPr lang="en-US" dirty="0"/>
          </a:p>
        </p:txBody>
      </p:sp>
    </p:spTree>
    <p:extLst>
      <p:ext uri="{BB962C8B-B14F-4D97-AF65-F5344CB8AC3E}">
        <p14:creationId xmlns:p14="http://schemas.microsoft.com/office/powerpoint/2010/main" val="528462546"/>
      </p:ext>
    </p:extLst>
  </p:cSld>
  <p:clrMapOvr>
    <a:masterClrMapping/>
  </p:clrMapOvr>
  <mc:AlternateContent xmlns:mc="http://schemas.openxmlformats.org/markup-compatibility/2006" xmlns:p14="http://schemas.microsoft.com/office/powerpoint/2010/main">
    <mc:Choice Requires="p14">
      <p:transition p14:dur="10" advClick="0">
        <p:fade/>
      </p:transition>
    </mc:Choice>
    <mc:Fallback xmlns="">
      <p:transition advClick="0">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Improving reliability of Mule applications</a:t>
            </a:r>
            <a:endParaRPr lang="en-US" dirty="0">
              <a:uFillTx/>
            </a:endParaRPr>
          </a:p>
        </p:txBody>
      </p:sp>
      <p:sp>
        <p:nvSpPr>
          <p:cNvPr id="3" name="Slide Number Placeholder 2"/>
          <p:cNvSpPr>
            <a:spLocks noGrp="1"/>
          </p:cNvSpPr>
          <p:nvPr>
            <p:ph type="sldNum" sz="quarter" idx="11"/>
          </p:nvPr>
        </p:nvSpPr>
        <p:spPr/>
        <p:txBody>
          <a:bodyPr/>
          <a:lstStyle/>
          <a:p>
            <a:pPr marL="0" marR="0" lvl="0" indent="0" algn="r" rtl="0">
              <a:spcBef>
                <a:spcPts val="0"/>
              </a:spcBef>
              <a:spcAft>
                <a:spcPts val="0"/>
              </a:spcAft>
              <a:buSzPct val="25000"/>
              <a:buNone/>
            </a:pPr>
            <a:fld id="{00000000-1234-1234-1234-123412341234}" type="slidenum">
              <a:rPr lang="en-US" sz="1300" b="0" i="0" u="none" strike="noStrike" cap="none" smtClean="0">
                <a:solidFill>
                  <a:srgbClr val="BFBFBF"/>
                </a:solidFill>
                <a:uFillTx/>
                <a:latin typeface="Verdana"/>
                <a:ea typeface="Verdana"/>
                <a:cs typeface="Verdana"/>
                <a:sym typeface="Verdana"/>
              </a:rPr>
              <a:t>74</a:t>
            </a:fld>
            <a:endParaRPr lang="en-US" sz="1300" b="0" i="0" u="none" strike="noStrike" cap="none">
              <a:solidFill>
                <a:srgbClr val="BFBFBF"/>
              </a:solidFill>
              <a:uFillTx/>
              <a:latin typeface="Verdana"/>
              <a:ea typeface="Verdana"/>
              <a:cs typeface="Verdana"/>
              <a:sym typeface="Verdana"/>
            </a:endParaRPr>
          </a:p>
        </p:txBody>
      </p:sp>
      <p:sp>
        <p:nvSpPr>
          <p:cNvPr id="4" name="Text Placeholder 3"/>
          <p:cNvSpPr>
            <a:spLocks noGrp="1"/>
          </p:cNvSpPr>
          <p:nvPr>
            <p:ph type="body" sz="quarter" idx="12"/>
          </p:nvPr>
        </p:nvSpPr>
        <p:spPr/>
        <p:txBody>
          <a:bodyPr/>
          <a:lstStyle/>
          <a:p>
            <a:r>
              <a:rPr lang="en-US" dirty="0" smtClean="0">
                <a:uFillTx/>
              </a:rPr>
              <a:t>Use persisted data stores (Object Stores, JMS queues, </a:t>
            </a:r>
            <a:r>
              <a:rPr lang="en-US" dirty="0" err="1" smtClean="0">
                <a:uFillTx/>
              </a:rPr>
              <a:t>etc</a:t>
            </a:r>
            <a:r>
              <a:rPr lang="en-US" dirty="0" smtClean="0">
                <a:uFillTx/>
              </a:rPr>
              <a:t>)</a:t>
            </a:r>
          </a:p>
          <a:p>
            <a:r>
              <a:rPr lang="en-US" dirty="0" smtClean="0"/>
              <a:t>Use transactions</a:t>
            </a:r>
          </a:p>
          <a:p>
            <a:pPr lvl="1"/>
            <a:r>
              <a:rPr lang="en-US" dirty="0" smtClean="0"/>
              <a:t>Atomic transactions</a:t>
            </a:r>
          </a:p>
          <a:p>
            <a:pPr lvl="1"/>
            <a:r>
              <a:rPr lang="en-US" dirty="0" smtClean="0"/>
              <a:t>Multi-resource transactions</a:t>
            </a:r>
          </a:p>
          <a:p>
            <a:pPr lvl="1"/>
            <a:r>
              <a:rPr lang="en-US" dirty="0" smtClean="0"/>
              <a:t>XA transactions</a:t>
            </a:r>
          </a:p>
          <a:p>
            <a:r>
              <a:rPr lang="en-US" dirty="0" smtClean="0">
                <a:uFillTx/>
              </a:rPr>
              <a:t>Tune the scalability pattern for reliability</a:t>
            </a:r>
          </a:p>
          <a:p>
            <a:endParaRPr lang="en-US" dirty="0">
              <a:uFillTx/>
            </a:endParaRPr>
          </a:p>
        </p:txBody>
      </p:sp>
    </p:spTree>
    <p:extLst>
      <p:ext uri="{BB962C8B-B14F-4D97-AF65-F5344CB8AC3E}">
        <p14:creationId xmlns:p14="http://schemas.microsoft.com/office/powerpoint/2010/main" val="2025130277"/>
      </p:ext>
    </p:extLst>
  </p:cSld>
  <p:clrMapOvr>
    <a:masterClrMapping/>
  </p:clrMapOvr>
  <mc:AlternateContent xmlns:mc="http://schemas.openxmlformats.org/markup-compatibility/2006" xmlns:p14="http://schemas.microsoft.com/office/powerpoint/2010/main">
    <mc:Choice Requires="p14">
      <p:transition p14:dur="10" advClick="0">
        <p:fade/>
      </p:transition>
    </mc:Choice>
    <mc:Fallback xmlns="">
      <p:transition advClick="0">
        <p:fade/>
      </p:transition>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uFillTx/>
              </a:rPr>
              <a:t>Reliability options in </a:t>
            </a:r>
            <a:r>
              <a:rPr lang="en-US" dirty="0" err="1" smtClean="0">
                <a:uFillTx/>
              </a:rPr>
              <a:t>CloudHub</a:t>
            </a:r>
            <a:endParaRPr lang="en-US" dirty="0">
              <a:uFillTx/>
            </a:endParaRPr>
          </a:p>
        </p:txBody>
      </p:sp>
      <p:sp>
        <p:nvSpPr>
          <p:cNvPr id="3" name="Slide Number Placeholder 2"/>
          <p:cNvSpPr>
            <a:spLocks noGrp="1"/>
          </p:cNvSpPr>
          <p:nvPr>
            <p:ph type="sldNum" sz="quarter" idx="11"/>
          </p:nvPr>
        </p:nvSpPr>
        <p:spPr/>
        <p:txBody>
          <a:bodyPr/>
          <a:lstStyle/>
          <a:p>
            <a:pPr lvl="0"/>
            <a:fld id="{00000000-1234-1234-1234-123412341234}" type="slidenum">
              <a:rPr lang="en-US">
                <a:uFillTx/>
                <a:sym typeface="Verdana"/>
              </a:rPr>
              <a:pPr lvl="0"/>
              <a:t>75</a:t>
            </a:fld>
            <a:endParaRPr lang="en-US">
              <a:uFillTx/>
              <a:sym typeface="Verdana"/>
            </a:endParaRPr>
          </a:p>
        </p:txBody>
      </p:sp>
      <p:sp>
        <p:nvSpPr>
          <p:cNvPr id="4" name="Text Placeholder 3"/>
          <p:cNvSpPr>
            <a:spLocks noGrp="1"/>
          </p:cNvSpPr>
          <p:nvPr>
            <p:ph type="body" sz="quarter" idx="12"/>
          </p:nvPr>
        </p:nvSpPr>
        <p:spPr/>
        <p:txBody>
          <a:bodyPr/>
          <a:lstStyle/>
          <a:p>
            <a:pPr lvl="0"/>
            <a:r>
              <a:rPr lang="en-US" dirty="0" smtClean="0">
                <a:uFillTx/>
                <a:sym typeface="Verdana"/>
              </a:rPr>
              <a:t>Persistent </a:t>
            </a:r>
            <a:r>
              <a:rPr lang="fr-FR" dirty="0" smtClean="0">
                <a:uFillTx/>
              </a:rPr>
              <a:t>queues </a:t>
            </a:r>
            <a:r>
              <a:rPr lang="fr-FR" dirty="0">
                <a:uFillTx/>
              </a:rPr>
              <a:t>to ensure zero message loss</a:t>
            </a:r>
          </a:p>
          <a:p>
            <a:pPr lvl="0"/>
            <a:r>
              <a:rPr lang="en-US" dirty="0" smtClean="0">
                <a:uFillTx/>
              </a:rPr>
              <a:t>Platform </a:t>
            </a:r>
            <a:r>
              <a:rPr lang="en-US" dirty="0">
                <a:uFillTx/>
              </a:rPr>
              <a:t>provides runtime visibility into persistent queues</a:t>
            </a:r>
          </a:p>
          <a:p>
            <a:pPr lvl="0"/>
            <a:r>
              <a:rPr lang="fr-FR" dirty="0"/>
              <a:t>D</a:t>
            </a:r>
            <a:r>
              <a:rPr lang="en-US" dirty="0" err="1" smtClean="0">
                <a:uFillTx/>
              </a:rPr>
              <a:t>ata</a:t>
            </a:r>
            <a:r>
              <a:rPr lang="en-US" dirty="0" smtClean="0">
                <a:uFillTx/>
              </a:rPr>
              <a:t>-at-rest </a:t>
            </a:r>
            <a:r>
              <a:rPr lang="en-US" dirty="0">
                <a:uFillTx/>
              </a:rPr>
              <a:t>encryption for all persistent queues to meet security and compliance needs</a:t>
            </a:r>
          </a:p>
          <a:p>
            <a:pPr lvl="0"/>
            <a:r>
              <a:rPr lang="en-US" dirty="0">
                <a:uFillTx/>
              </a:rPr>
              <a:t>Unlimited message persistence</a:t>
            </a:r>
          </a:p>
        </p:txBody>
      </p:sp>
    </p:spTree>
    <p:extLst>
      <p:ext uri="{BB962C8B-B14F-4D97-AF65-F5344CB8AC3E}">
        <p14:creationId xmlns:p14="http://schemas.microsoft.com/office/powerpoint/2010/main" val="896244236"/>
      </p:ext>
    </p:extLst>
  </p:cSld>
  <p:clrMapOvr>
    <a:masterClrMapping/>
  </p:clrMapOvr>
  <mc:AlternateContent xmlns:mc="http://schemas.openxmlformats.org/markup-compatibility/2006" xmlns:p14="http://schemas.microsoft.com/office/powerpoint/2010/main">
    <mc:Choice Requires="p14">
      <p:transition p14:dur="10" advClick="0">
        <p:fade/>
      </p:transition>
    </mc:Choice>
    <mc:Fallback xmlns="">
      <p:transition advClick="0">
        <p:fade/>
      </p:transition>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1410"/>
        <p:cNvGrpSpPr/>
        <p:nvPr/>
      </p:nvGrpSpPr>
      <p:grpSpPr>
        <a:xfrm>
          <a:off x="0" y="0"/>
          <a:ext cx="0" cy="0"/>
          <a:chOff x="0" y="0"/>
          <a:chExt cx="0" cy="0"/>
        </a:xfrm>
      </p:grpSpPr>
      <p:sp>
        <p:nvSpPr>
          <p:cNvPr id="79" name="Shape 1248"/>
          <p:cNvSpPr txBox="1"/>
          <p:nvPr/>
        </p:nvSpPr>
        <p:spPr>
          <a:xfrm>
            <a:off x="4298942" y="5061888"/>
            <a:ext cx="5437201" cy="918782"/>
          </a:xfrm>
          <a:prstGeom prst="rect">
            <a:avLst/>
          </a:prstGeom>
          <a:noFill/>
          <a:ln w="19050">
            <a:noFill/>
          </a:ln>
        </p:spPr>
        <p:txBody>
          <a:bodyPr lIns="91425" tIns="45700" rIns="91425" bIns="45700" anchor="ctr" anchorCtr="0">
            <a:noAutofit/>
          </a:bodyPr>
          <a:lstStyle/>
          <a:p>
            <a:pPr marL="0" marR="0" lvl="0" indent="0" algn="ctr" rtl="0">
              <a:spcBef>
                <a:spcPts val="0"/>
              </a:spcBef>
              <a:buSzPct val="25000"/>
              <a:buNone/>
            </a:pPr>
            <a:r>
              <a:rPr lang="en-US" sz="1200" b="1" dirty="0" smtClean="0">
                <a:solidFill>
                  <a:schemeClr val="bg2"/>
                </a:solidFill>
                <a:latin typeface="Calibri"/>
                <a:ea typeface="Calibri"/>
                <a:cs typeface="Calibri"/>
                <a:sym typeface="Calibri"/>
              </a:rPr>
              <a:t>Message Broker</a:t>
            </a:r>
          </a:p>
        </p:txBody>
      </p:sp>
      <p:sp>
        <p:nvSpPr>
          <p:cNvPr id="1411" name="Shape 1411"/>
          <p:cNvSpPr txBox="1">
            <a:spLocks noGrp="1"/>
          </p:cNvSpPr>
          <p:nvPr>
            <p:ph type="title"/>
          </p:nvPr>
        </p:nvSpPr>
        <p:spPr/>
        <p:txBody>
          <a:bodyPr/>
          <a:lstStyle/>
          <a:p>
            <a:pPr lvl="0"/>
            <a:r>
              <a:rPr lang="en-US" dirty="0" smtClean="0"/>
              <a:t>High reliability for asynchronous flows</a:t>
            </a:r>
            <a:endParaRPr lang="en-US" dirty="0"/>
          </a:p>
        </p:txBody>
      </p:sp>
      <p:sp>
        <p:nvSpPr>
          <p:cNvPr id="1412" name="Shape 1412"/>
          <p:cNvSpPr txBox="1">
            <a:spLocks noGrp="1"/>
          </p:cNvSpPr>
          <p:nvPr>
            <p:ph type="sldNum" sz="quarter" idx="11"/>
          </p:nvPr>
        </p:nvSpPr>
        <p:spPr/>
        <p:txBody>
          <a:bodyPr/>
          <a:lstStyle/>
          <a:p>
            <a:pPr lvl="0"/>
            <a:fld id="{00000000-1234-1234-1234-123412341234}" type="slidenum">
              <a:rPr lang="en-US" smtClean="0">
                <a:sym typeface="Verdana"/>
              </a:rPr>
              <a:pPr lvl="0"/>
              <a:t>76</a:t>
            </a:fld>
            <a:endParaRPr lang="en-US">
              <a:sym typeface="Verdana"/>
            </a:endParaRPr>
          </a:p>
        </p:txBody>
      </p:sp>
      <p:sp>
        <p:nvSpPr>
          <p:cNvPr id="1413" name="Shape 1413"/>
          <p:cNvSpPr txBox="1">
            <a:spLocks noGrp="1"/>
          </p:cNvSpPr>
          <p:nvPr>
            <p:ph type="body" sz="quarter" idx="12"/>
          </p:nvPr>
        </p:nvSpPr>
        <p:spPr>
          <a:xfrm>
            <a:off x="609442" y="1212188"/>
            <a:ext cx="10958513" cy="1429678"/>
          </a:xfrm>
        </p:spPr>
        <p:txBody>
          <a:bodyPr/>
          <a:lstStyle/>
          <a:p>
            <a:pPr lvl="0"/>
            <a:r>
              <a:rPr lang="en-US" dirty="0" smtClean="0">
                <a:sym typeface="Verdana"/>
              </a:rPr>
              <a:t>Tune the scalability pattern for reliability by using persisted stores/queues instead of VM queues between flows</a:t>
            </a:r>
          </a:p>
          <a:p>
            <a:pPr lvl="0"/>
            <a:r>
              <a:rPr lang="en-US" dirty="0" smtClean="0">
                <a:sym typeface="Verdana"/>
              </a:rPr>
              <a:t>Optionally, add transactions to avoid in-flight message loss</a:t>
            </a:r>
            <a:endParaRPr lang="en-US" dirty="0">
              <a:sym typeface="Verdana"/>
            </a:endParaRPr>
          </a:p>
        </p:txBody>
      </p:sp>
      <p:sp>
        <p:nvSpPr>
          <p:cNvPr id="1415" name="Shape 1415"/>
          <p:cNvSpPr/>
          <p:nvPr/>
        </p:nvSpPr>
        <p:spPr>
          <a:xfrm>
            <a:off x="3929673" y="3256327"/>
            <a:ext cx="669300" cy="482700"/>
          </a:xfrm>
          <a:prstGeom prst="roundRect">
            <a:avLst>
              <a:gd name="adj" fmla="val 16667"/>
            </a:avLst>
          </a:prstGeom>
          <a:solidFill>
            <a:schemeClr val="bg2"/>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200" b="0" i="0" u="none" strike="noStrike" cap="none" dirty="0">
              <a:solidFill>
                <a:schemeClr val="lt1"/>
              </a:solidFill>
              <a:latin typeface="Consolas"/>
              <a:ea typeface="Consolas"/>
              <a:cs typeface="Consolas"/>
              <a:sym typeface="Consolas"/>
            </a:endParaRPr>
          </a:p>
          <a:p>
            <a:pPr marL="0" marR="0" lvl="0" indent="0" algn="ctr" rtl="0">
              <a:lnSpc>
                <a:spcPct val="100000"/>
              </a:lnSpc>
              <a:spcBef>
                <a:spcPts val="0"/>
              </a:spcBef>
              <a:spcAft>
                <a:spcPts val="0"/>
              </a:spcAft>
              <a:buClr>
                <a:schemeClr val="lt1"/>
              </a:buClr>
              <a:buSzPct val="25000"/>
              <a:buFont typeface="Consolas"/>
              <a:buNone/>
            </a:pPr>
            <a:r>
              <a:rPr lang="en-US" sz="1200" b="0" i="0" u="none" strike="noStrike" cap="none" dirty="0" smtClean="0">
                <a:solidFill>
                  <a:schemeClr val="lt1"/>
                </a:solidFill>
                <a:latin typeface="Consolas"/>
                <a:ea typeface="Consolas"/>
                <a:cs typeface="Consolas"/>
                <a:sym typeface="Consolas"/>
              </a:rPr>
              <a:t>JMS</a:t>
            </a:r>
            <a:endParaRPr lang="en-US" sz="1200" b="0" i="0" u="none" strike="noStrike" cap="none" dirty="0">
              <a:solidFill>
                <a:schemeClr val="lt1"/>
              </a:solidFill>
              <a:latin typeface="Consolas"/>
              <a:ea typeface="Consolas"/>
              <a:cs typeface="Consolas"/>
              <a:sym typeface="Consolas"/>
            </a:endParaRPr>
          </a:p>
        </p:txBody>
      </p:sp>
      <p:sp>
        <p:nvSpPr>
          <p:cNvPr id="1416" name="Shape 1416"/>
          <p:cNvSpPr/>
          <p:nvPr/>
        </p:nvSpPr>
        <p:spPr>
          <a:xfrm>
            <a:off x="2334072" y="2968054"/>
            <a:ext cx="2616000" cy="1527900"/>
          </a:xfrm>
          <a:prstGeom prst="rect">
            <a:avLst/>
          </a:prstGeom>
          <a:noFill/>
          <a:ln w="28575" cap="flat" cmpd="sng">
            <a:solidFill>
              <a:schemeClr val="bg2"/>
            </a:solidFill>
            <a:prstDash val="solid"/>
            <a:miter/>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sp>
        <p:nvSpPr>
          <p:cNvPr id="1417" name="Shape 1417"/>
          <p:cNvSpPr/>
          <p:nvPr/>
        </p:nvSpPr>
        <p:spPr>
          <a:xfrm>
            <a:off x="5272196" y="2988716"/>
            <a:ext cx="3701100" cy="1527900"/>
          </a:xfrm>
          <a:prstGeom prst="rect">
            <a:avLst/>
          </a:prstGeom>
          <a:noFill/>
          <a:ln w="28575" cap="flat" cmpd="sng">
            <a:solidFill>
              <a:schemeClr val="bg2"/>
            </a:solidFill>
            <a:prstDash val="solid"/>
            <a:miter/>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sp>
        <p:nvSpPr>
          <p:cNvPr id="1418" name="Shape 1418"/>
          <p:cNvSpPr txBox="1"/>
          <p:nvPr/>
        </p:nvSpPr>
        <p:spPr>
          <a:xfrm>
            <a:off x="2523400" y="3734472"/>
            <a:ext cx="936000" cy="461700"/>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chemeClr val="lt1"/>
              </a:buClr>
              <a:buSzPct val="25000"/>
              <a:buFont typeface="Calibri"/>
              <a:buNone/>
            </a:pPr>
            <a:r>
              <a:rPr lang="en-US" sz="1200" b="1" i="0" u="none" strike="noStrike" cap="none">
                <a:solidFill>
                  <a:schemeClr val="bg2"/>
                </a:solidFill>
                <a:latin typeface="Calibri"/>
                <a:ea typeface="Calibri"/>
                <a:cs typeface="Calibri"/>
                <a:sym typeface="Calibri"/>
              </a:rPr>
              <a:t>Message</a:t>
            </a:r>
          </a:p>
          <a:p>
            <a:pPr marL="0" marR="0" lvl="0" indent="0" algn="ctr" rtl="0">
              <a:lnSpc>
                <a:spcPct val="100000"/>
              </a:lnSpc>
              <a:spcBef>
                <a:spcPts val="0"/>
              </a:spcBef>
              <a:spcAft>
                <a:spcPts val="0"/>
              </a:spcAft>
              <a:buClr>
                <a:schemeClr val="lt1"/>
              </a:buClr>
              <a:buSzPct val="25000"/>
              <a:buFont typeface="Calibri"/>
              <a:buNone/>
            </a:pPr>
            <a:r>
              <a:rPr lang="en-US" sz="1200" b="1" i="0" u="none" strike="noStrike" cap="none">
                <a:solidFill>
                  <a:schemeClr val="bg2"/>
                </a:solidFill>
                <a:latin typeface="Calibri"/>
                <a:ea typeface="Calibri"/>
                <a:cs typeface="Calibri"/>
                <a:sym typeface="Calibri"/>
              </a:rPr>
              <a:t>Source</a:t>
            </a:r>
          </a:p>
        </p:txBody>
      </p:sp>
      <p:sp>
        <p:nvSpPr>
          <p:cNvPr id="1419" name="Shape 1419"/>
          <p:cNvSpPr txBox="1"/>
          <p:nvPr/>
        </p:nvSpPr>
        <p:spPr>
          <a:xfrm>
            <a:off x="5336710" y="3728727"/>
            <a:ext cx="1034100" cy="461700"/>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chemeClr val="lt1"/>
              </a:buClr>
              <a:buSzPct val="25000"/>
              <a:buFont typeface="Calibri"/>
              <a:buNone/>
            </a:pPr>
            <a:r>
              <a:rPr lang="en-US" sz="1200" b="1" i="0" u="none" strike="noStrike" cap="none">
                <a:solidFill>
                  <a:schemeClr val="bg2"/>
                </a:solidFill>
                <a:latin typeface="Calibri"/>
                <a:ea typeface="Calibri"/>
                <a:cs typeface="Calibri"/>
                <a:sym typeface="Calibri"/>
              </a:rPr>
              <a:t>Consume</a:t>
            </a:r>
          </a:p>
          <a:p>
            <a:pPr marL="0" marR="0" lvl="0" indent="0" algn="ctr" rtl="0">
              <a:lnSpc>
                <a:spcPct val="100000"/>
              </a:lnSpc>
              <a:spcBef>
                <a:spcPts val="0"/>
              </a:spcBef>
              <a:spcAft>
                <a:spcPts val="0"/>
              </a:spcAft>
              <a:buClr>
                <a:schemeClr val="lt1"/>
              </a:buClr>
              <a:buSzPct val="25000"/>
              <a:buFont typeface="Calibri"/>
              <a:buNone/>
            </a:pPr>
            <a:r>
              <a:rPr lang="en-US" sz="1200" b="1" i="0" u="none" strike="noStrike" cap="none">
                <a:solidFill>
                  <a:schemeClr val="bg2"/>
                </a:solidFill>
                <a:latin typeface="Calibri"/>
                <a:ea typeface="Calibri"/>
                <a:cs typeface="Calibri"/>
                <a:sym typeface="Calibri"/>
              </a:rPr>
              <a:t>from Queue1</a:t>
            </a:r>
          </a:p>
        </p:txBody>
      </p:sp>
      <p:sp>
        <p:nvSpPr>
          <p:cNvPr id="1420" name="Shape 1420"/>
          <p:cNvSpPr txBox="1"/>
          <p:nvPr/>
        </p:nvSpPr>
        <p:spPr>
          <a:xfrm>
            <a:off x="2334071" y="2643013"/>
            <a:ext cx="2616000" cy="276900"/>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chemeClr val="lt1"/>
              </a:buClr>
              <a:buSzPct val="25000"/>
              <a:buFont typeface="Calibri"/>
              <a:buNone/>
            </a:pPr>
            <a:r>
              <a:rPr lang="en-US" sz="1200" b="1" i="0" u="none" strike="noStrike" cap="none">
                <a:solidFill>
                  <a:schemeClr val="lt1"/>
                </a:solidFill>
                <a:latin typeface="Calibri"/>
                <a:ea typeface="Calibri"/>
                <a:cs typeface="Calibri"/>
                <a:sym typeface="Calibri"/>
              </a:rPr>
              <a:t>Acquisition Flow</a:t>
            </a:r>
          </a:p>
        </p:txBody>
      </p:sp>
      <p:pic>
        <p:nvPicPr>
          <p:cNvPr id="1421" name="Shape 1421"/>
          <p:cNvPicPr preferRelativeResize="0"/>
          <p:nvPr/>
        </p:nvPicPr>
        <p:blipFill rotWithShape="1">
          <a:blip r:embed="rId3">
            <a:alphaModFix/>
          </a:blip>
          <a:srcRect/>
          <a:stretch/>
        </p:blipFill>
        <p:spPr>
          <a:xfrm>
            <a:off x="316617" y="2979629"/>
            <a:ext cx="1201800" cy="1201800"/>
          </a:xfrm>
          <a:prstGeom prst="rect">
            <a:avLst/>
          </a:prstGeom>
          <a:noFill/>
          <a:ln>
            <a:noFill/>
          </a:ln>
        </p:spPr>
      </p:pic>
      <p:cxnSp>
        <p:nvCxnSpPr>
          <p:cNvPr id="1422" name="Shape 1422"/>
          <p:cNvCxnSpPr/>
          <p:nvPr/>
        </p:nvCxnSpPr>
        <p:spPr>
          <a:xfrm>
            <a:off x="1611504" y="3501570"/>
            <a:ext cx="1008300" cy="0"/>
          </a:xfrm>
          <a:prstGeom prst="straightConnector1">
            <a:avLst/>
          </a:prstGeom>
          <a:noFill/>
          <a:ln w="28575" cap="flat" cmpd="sng">
            <a:solidFill>
              <a:srgbClr val="FFC000"/>
            </a:solidFill>
            <a:prstDash val="solid"/>
            <a:miter/>
            <a:headEnd type="none" w="med" len="med"/>
            <a:tailEnd type="triangle" w="lg" len="lg"/>
          </a:ln>
        </p:spPr>
      </p:cxnSp>
      <p:cxnSp>
        <p:nvCxnSpPr>
          <p:cNvPr id="1423" name="Shape 1423"/>
          <p:cNvCxnSpPr/>
          <p:nvPr/>
        </p:nvCxnSpPr>
        <p:spPr>
          <a:xfrm>
            <a:off x="3385478" y="3501572"/>
            <a:ext cx="504600" cy="0"/>
          </a:xfrm>
          <a:prstGeom prst="straightConnector1">
            <a:avLst/>
          </a:prstGeom>
          <a:noFill/>
          <a:ln w="28575" cap="flat" cmpd="sng">
            <a:solidFill>
              <a:schemeClr val="accent1"/>
            </a:solidFill>
            <a:prstDash val="solid"/>
            <a:miter/>
            <a:headEnd type="none" w="med" len="med"/>
            <a:tailEnd type="triangle" w="lg" len="lg"/>
          </a:ln>
        </p:spPr>
      </p:cxnSp>
      <p:cxnSp>
        <p:nvCxnSpPr>
          <p:cNvPr id="1424" name="Shape 1424"/>
          <p:cNvCxnSpPr/>
          <p:nvPr/>
        </p:nvCxnSpPr>
        <p:spPr>
          <a:xfrm>
            <a:off x="6249855" y="3500200"/>
            <a:ext cx="504600" cy="0"/>
          </a:xfrm>
          <a:prstGeom prst="straightConnector1">
            <a:avLst/>
          </a:prstGeom>
          <a:noFill/>
          <a:ln w="28575" cap="flat" cmpd="sng">
            <a:solidFill>
              <a:schemeClr val="accent1"/>
            </a:solidFill>
            <a:prstDash val="solid"/>
            <a:miter/>
            <a:headEnd type="none" w="med" len="med"/>
            <a:tailEnd type="triangle" w="lg" len="lg"/>
          </a:ln>
        </p:spPr>
      </p:cxnSp>
      <p:sp>
        <p:nvSpPr>
          <p:cNvPr id="1425" name="Shape 1425"/>
          <p:cNvSpPr/>
          <p:nvPr/>
        </p:nvSpPr>
        <p:spPr>
          <a:xfrm rot="5400000">
            <a:off x="4825639" y="4987823"/>
            <a:ext cx="544200" cy="1040400"/>
          </a:xfrm>
          <a:prstGeom prst="can">
            <a:avLst>
              <a:gd name="adj" fmla="val 25000"/>
            </a:avLst>
          </a:prstGeom>
          <a:noFill/>
          <a:ln w="31750" cap="flat" cmpd="sng">
            <a:solidFill>
              <a:schemeClr val="bg2"/>
            </a:solidFill>
            <a:prstDash val="solid"/>
            <a:miter/>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bg2"/>
              </a:solidFill>
              <a:latin typeface="Calibri"/>
              <a:ea typeface="Calibri"/>
              <a:cs typeface="Calibri"/>
              <a:sym typeface="Calibri"/>
            </a:endParaRPr>
          </a:p>
        </p:txBody>
      </p:sp>
      <p:sp>
        <p:nvSpPr>
          <p:cNvPr id="1426" name="Shape 1426"/>
          <p:cNvSpPr txBox="1"/>
          <p:nvPr/>
        </p:nvSpPr>
        <p:spPr>
          <a:xfrm>
            <a:off x="4799505" y="5369457"/>
            <a:ext cx="442800" cy="276900"/>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chemeClr val="lt1"/>
              </a:buClr>
              <a:buSzPct val="25000"/>
              <a:buFont typeface="Calibri"/>
              <a:buNone/>
            </a:pPr>
            <a:r>
              <a:rPr lang="en-US" sz="1200" b="1" i="0" u="none" strike="noStrike" cap="none" dirty="0" smtClean="0">
                <a:solidFill>
                  <a:schemeClr val="bg2"/>
                </a:solidFill>
                <a:latin typeface="Calibri"/>
                <a:ea typeface="Calibri"/>
                <a:cs typeface="Calibri"/>
                <a:sym typeface="Calibri"/>
              </a:rPr>
              <a:t>JMS</a:t>
            </a:r>
            <a:endParaRPr lang="en-US" sz="1200" b="1" i="0" u="none" strike="noStrike" cap="none" dirty="0">
              <a:solidFill>
                <a:schemeClr val="bg2"/>
              </a:solidFill>
              <a:latin typeface="Calibri"/>
              <a:ea typeface="Calibri"/>
              <a:cs typeface="Calibri"/>
              <a:sym typeface="Calibri"/>
            </a:endParaRPr>
          </a:p>
        </p:txBody>
      </p:sp>
      <p:sp>
        <p:nvSpPr>
          <p:cNvPr id="1427" name="Shape 1427"/>
          <p:cNvSpPr txBox="1"/>
          <p:nvPr/>
        </p:nvSpPr>
        <p:spPr>
          <a:xfrm>
            <a:off x="7858410" y="3747347"/>
            <a:ext cx="1044600" cy="461700"/>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chemeClr val="lt1"/>
              </a:buClr>
              <a:buSzPct val="25000"/>
              <a:buFont typeface="Calibri"/>
              <a:buNone/>
            </a:pPr>
            <a:r>
              <a:rPr lang="en-US" sz="1200" b="1" i="0" u="none" strike="noStrike" cap="none">
                <a:solidFill>
                  <a:schemeClr val="bg2"/>
                </a:solidFill>
                <a:latin typeface="Calibri"/>
                <a:ea typeface="Calibri"/>
                <a:cs typeface="Calibri"/>
                <a:sym typeface="Calibri"/>
              </a:rPr>
              <a:t>Dispatch</a:t>
            </a:r>
          </a:p>
          <a:p>
            <a:pPr marL="0" marR="0" lvl="0" indent="0" algn="ctr" rtl="0">
              <a:lnSpc>
                <a:spcPct val="100000"/>
              </a:lnSpc>
              <a:spcBef>
                <a:spcPts val="0"/>
              </a:spcBef>
              <a:spcAft>
                <a:spcPts val="0"/>
              </a:spcAft>
              <a:buClr>
                <a:schemeClr val="lt1"/>
              </a:buClr>
              <a:buSzPct val="25000"/>
              <a:buFont typeface="Calibri"/>
              <a:buNone/>
            </a:pPr>
            <a:r>
              <a:rPr lang="en-US" sz="1200" b="1" i="0" u="none" strike="noStrike" cap="none">
                <a:solidFill>
                  <a:schemeClr val="bg2"/>
                </a:solidFill>
                <a:latin typeface="Calibri"/>
                <a:ea typeface="Calibri"/>
                <a:cs typeface="Calibri"/>
                <a:sym typeface="Calibri"/>
              </a:rPr>
              <a:t>To Queue2</a:t>
            </a:r>
          </a:p>
        </p:txBody>
      </p:sp>
      <p:cxnSp>
        <p:nvCxnSpPr>
          <p:cNvPr id="1428" name="Shape 1428"/>
          <p:cNvCxnSpPr/>
          <p:nvPr/>
        </p:nvCxnSpPr>
        <p:spPr>
          <a:xfrm>
            <a:off x="7524021" y="3480848"/>
            <a:ext cx="504600" cy="0"/>
          </a:xfrm>
          <a:prstGeom prst="straightConnector1">
            <a:avLst/>
          </a:prstGeom>
          <a:noFill/>
          <a:ln w="28575" cap="flat" cmpd="sng">
            <a:solidFill>
              <a:schemeClr val="accent1"/>
            </a:solidFill>
            <a:prstDash val="solid"/>
            <a:miter/>
            <a:headEnd type="none" w="med" len="med"/>
            <a:tailEnd type="triangle" w="lg" len="lg"/>
          </a:ln>
        </p:spPr>
      </p:cxnSp>
      <p:sp>
        <p:nvSpPr>
          <p:cNvPr id="1429" name="Shape 1429"/>
          <p:cNvSpPr/>
          <p:nvPr/>
        </p:nvSpPr>
        <p:spPr>
          <a:xfrm>
            <a:off x="9365135" y="2988716"/>
            <a:ext cx="2420100" cy="1527900"/>
          </a:xfrm>
          <a:prstGeom prst="rect">
            <a:avLst/>
          </a:prstGeom>
          <a:noFill/>
          <a:ln w="28575" cap="flat" cmpd="sng">
            <a:solidFill>
              <a:schemeClr val="bg2"/>
            </a:solidFill>
            <a:prstDash val="solid"/>
            <a:miter/>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sp>
        <p:nvSpPr>
          <p:cNvPr id="1430" name="Shape 1430"/>
          <p:cNvSpPr txBox="1"/>
          <p:nvPr/>
        </p:nvSpPr>
        <p:spPr>
          <a:xfrm>
            <a:off x="9393850" y="3736904"/>
            <a:ext cx="1034100" cy="461700"/>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chemeClr val="lt1"/>
              </a:buClr>
              <a:buSzPct val="25000"/>
              <a:buFont typeface="Calibri"/>
              <a:buNone/>
            </a:pPr>
            <a:r>
              <a:rPr lang="en-US" sz="1200" b="1" i="0" u="none" strike="noStrike" cap="none">
                <a:solidFill>
                  <a:schemeClr val="bg2"/>
                </a:solidFill>
                <a:latin typeface="Calibri"/>
                <a:ea typeface="Calibri"/>
                <a:cs typeface="Calibri"/>
                <a:sym typeface="Calibri"/>
              </a:rPr>
              <a:t>consume</a:t>
            </a:r>
          </a:p>
          <a:p>
            <a:pPr marL="0" marR="0" lvl="0" indent="0" algn="ctr" rtl="0">
              <a:lnSpc>
                <a:spcPct val="100000"/>
              </a:lnSpc>
              <a:spcBef>
                <a:spcPts val="0"/>
              </a:spcBef>
              <a:spcAft>
                <a:spcPts val="0"/>
              </a:spcAft>
              <a:buClr>
                <a:schemeClr val="lt1"/>
              </a:buClr>
              <a:buSzPct val="25000"/>
              <a:buFont typeface="Calibri"/>
              <a:buNone/>
            </a:pPr>
            <a:r>
              <a:rPr lang="en-US" sz="1200" b="1" i="0" u="none" strike="noStrike" cap="none">
                <a:solidFill>
                  <a:schemeClr val="bg2"/>
                </a:solidFill>
                <a:latin typeface="Calibri"/>
                <a:ea typeface="Calibri"/>
                <a:cs typeface="Calibri"/>
                <a:sym typeface="Calibri"/>
              </a:rPr>
              <a:t>from Queue2</a:t>
            </a:r>
          </a:p>
        </p:txBody>
      </p:sp>
      <p:sp>
        <p:nvSpPr>
          <p:cNvPr id="1431" name="Shape 1431"/>
          <p:cNvSpPr txBox="1"/>
          <p:nvPr/>
        </p:nvSpPr>
        <p:spPr>
          <a:xfrm>
            <a:off x="9329877" y="2670713"/>
            <a:ext cx="2455500" cy="276900"/>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chemeClr val="lt1"/>
              </a:buClr>
              <a:buSzPct val="25000"/>
              <a:buFont typeface="Calibri"/>
              <a:buNone/>
            </a:pPr>
            <a:r>
              <a:rPr lang="en-US" sz="1200" b="1" i="0" u="none" strike="noStrike" cap="none">
                <a:solidFill>
                  <a:schemeClr val="lt1"/>
                </a:solidFill>
                <a:latin typeface="Calibri"/>
                <a:ea typeface="Calibri"/>
                <a:cs typeface="Calibri"/>
                <a:sym typeface="Calibri"/>
              </a:rPr>
              <a:t>Dispatcher Flow</a:t>
            </a:r>
          </a:p>
        </p:txBody>
      </p:sp>
      <p:cxnSp>
        <p:nvCxnSpPr>
          <p:cNvPr id="1432" name="Shape 1432"/>
          <p:cNvCxnSpPr/>
          <p:nvPr/>
        </p:nvCxnSpPr>
        <p:spPr>
          <a:xfrm>
            <a:off x="10322896" y="3508377"/>
            <a:ext cx="504600" cy="0"/>
          </a:xfrm>
          <a:prstGeom prst="straightConnector1">
            <a:avLst/>
          </a:prstGeom>
          <a:noFill/>
          <a:ln w="28575" cap="flat" cmpd="sng">
            <a:solidFill>
              <a:schemeClr val="accent1"/>
            </a:solidFill>
            <a:prstDash val="solid"/>
            <a:miter/>
            <a:headEnd type="none" w="med" len="med"/>
            <a:tailEnd type="triangle" w="lg" len="lg"/>
          </a:ln>
        </p:spPr>
      </p:cxnSp>
      <p:sp>
        <p:nvSpPr>
          <p:cNvPr id="1433" name="Shape 1433"/>
          <p:cNvSpPr txBox="1"/>
          <p:nvPr/>
        </p:nvSpPr>
        <p:spPr>
          <a:xfrm>
            <a:off x="10795607" y="3763972"/>
            <a:ext cx="840900" cy="461700"/>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chemeClr val="lt1"/>
              </a:buClr>
              <a:buSzPct val="25000"/>
              <a:buFont typeface="Calibri"/>
              <a:buNone/>
            </a:pPr>
            <a:r>
              <a:rPr lang="en-US" sz="1200" b="1" i="0" u="none" strike="noStrike" cap="none">
                <a:solidFill>
                  <a:schemeClr val="bg2"/>
                </a:solidFill>
                <a:latin typeface="Calibri"/>
                <a:ea typeface="Calibri"/>
                <a:cs typeface="Calibri"/>
                <a:sym typeface="Calibri"/>
              </a:rPr>
              <a:t>Outbound</a:t>
            </a:r>
          </a:p>
          <a:p>
            <a:pPr marL="0" marR="0" lvl="0" indent="0" algn="ctr" rtl="0">
              <a:lnSpc>
                <a:spcPct val="100000"/>
              </a:lnSpc>
              <a:spcBef>
                <a:spcPts val="0"/>
              </a:spcBef>
              <a:spcAft>
                <a:spcPts val="0"/>
              </a:spcAft>
              <a:buClr>
                <a:schemeClr val="lt1"/>
              </a:buClr>
              <a:buSzPct val="25000"/>
              <a:buFont typeface="Calibri"/>
              <a:buNone/>
            </a:pPr>
            <a:r>
              <a:rPr lang="en-US" sz="1200" b="1" i="0" u="none" strike="noStrike" cap="none">
                <a:solidFill>
                  <a:schemeClr val="bg2"/>
                </a:solidFill>
                <a:latin typeface="Calibri"/>
                <a:ea typeface="Calibri"/>
                <a:cs typeface="Calibri"/>
                <a:sym typeface="Calibri"/>
              </a:rPr>
              <a:t>Endpoint</a:t>
            </a:r>
          </a:p>
        </p:txBody>
      </p:sp>
      <p:cxnSp>
        <p:nvCxnSpPr>
          <p:cNvPr id="1434" name="Shape 1434"/>
          <p:cNvCxnSpPr/>
          <p:nvPr/>
        </p:nvCxnSpPr>
        <p:spPr>
          <a:xfrm flipH="1">
            <a:off x="4230328" y="4245086"/>
            <a:ext cx="12300" cy="1269300"/>
          </a:xfrm>
          <a:prstGeom prst="straightConnector1">
            <a:avLst/>
          </a:prstGeom>
          <a:noFill/>
          <a:ln w="28575" cap="flat" cmpd="sng">
            <a:solidFill>
              <a:srgbClr val="FFC000"/>
            </a:solidFill>
            <a:prstDash val="solid"/>
            <a:miter/>
            <a:headEnd type="none" w="med" len="med"/>
            <a:tailEnd type="none" w="med" len="med"/>
          </a:ln>
        </p:spPr>
      </p:cxnSp>
      <p:cxnSp>
        <p:nvCxnSpPr>
          <p:cNvPr id="1435" name="Shape 1435"/>
          <p:cNvCxnSpPr/>
          <p:nvPr/>
        </p:nvCxnSpPr>
        <p:spPr>
          <a:xfrm>
            <a:off x="4226615" y="5511436"/>
            <a:ext cx="298500" cy="0"/>
          </a:xfrm>
          <a:prstGeom prst="straightConnector1">
            <a:avLst/>
          </a:prstGeom>
          <a:noFill/>
          <a:ln w="28575" cap="flat" cmpd="sng">
            <a:solidFill>
              <a:srgbClr val="FFC000"/>
            </a:solidFill>
            <a:prstDash val="solid"/>
            <a:miter/>
            <a:headEnd type="none" w="med" len="med"/>
            <a:tailEnd type="triangle" w="lg" len="lg"/>
          </a:ln>
        </p:spPr>
      </p:cxnSp>
      <p:cxnSp>
        <p:nvCxnSpPr>
          <p:cNvPr id="1438" name="Shape 1438"/>
          <p:cNvCxnSpPr/>
          <p:nvPr/>
        </p:nvCxnSpPr>
        <p:spPr>
          <a:xfrm rot="10800000" flipH="1">
            <a:off x="5959857" y="4254304"/>
            <a:ext cx="13200" cy="1269300"/>
          </a:xfrm>
          <a:prstGeom prst="straightConnector1">
            <a:avLst/>
          </a:prstGeom>
          <a:noFill/>
          <a:ln w="28575" cap="flat" cmpd="sng">
            <a:solidFill>
              <a:srgbClr val="FFC000"/>
            </a:solidFill>
            <a:prstDash val="solid"/>
            <a:miter/>
            <a:headEnd type="none" w="med" len="med"/>
            <a:tailEnd type="triangle" w="lg" len="lg"/>
          </a:ln>
        </p:spPr>
      </p:cxnSp>
      <p:cxnSp>
        <p:nvCxnSpPr>
          <p:cNvPr id="1439" name="Shape 1439"/>
          <p:cNvCxnSpPr/>
          <p:nvPr/>
        </p:nvCxnSpPr>
        <p:spPr>
          <a:xfrm>
            <a:off x="5661362" y="5507957"/>
            <a:ext cx="298500" cy="0"/>
          </a:xfrm>
          <a:prstGeom prst="straightConnector1">
            <a:avLst/>
          </a:prstGeom>
          <a:noFill/>
          <a:ln w="28575" cap="flat" cmpd="sng">
            <a:solidFill>
              <a:srgbClr val="FFC000"/>
            </a:solidFill>
            <a:prstDash val="solid"/>
            <a:miter/>
            <a:headEnd type="none" w="med" len="med"/>
            <a:tailEnd type="none" w="med" len="med"/>
          </a:ln>
        </p:spPr>
      </p:cxnSp>
      <p:sp>
        <p:nvSpPr>
          <p:cNvPr id="1440" name="Shape 1440"/>
          <p:cNvSpPr txBox="1"/>
          <p:nvPr/>
        </p:nvSpPr>
        <p:spPr>
          <a:xfrm>
            <a:off x="1688596" y="3242802"/>
            <a:ext cx="701700" cy="276900"/>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chemeClr val="lt1"/>
              </a:buClr>
              <a:buSzPct val="25000"/>
              <a:buFont typeface="Calibri"/>
              <a:buNone/>
            </a:pPr>
            <a:r>
              <a:rPr lang="en-US" sz="1200" b="1" i="0" u="none" strike="noStrike" cap="none">
                <a:solidFill>
                  <a:schemeClr val="bg2"/>
                </a:solidFill>
                <a:latin typeface="Calibri"/>
                <a:ea typeface="Calibri"/>
                <a:cs typeface="Calibri"/>
                <a:sym typeface="Calibri"/>
              </a:rPr>
              <a:t>Request</a:t>
            </a:r>
          </a:p>
        </p:txBody>
      </p:sp>
      <p:grpSp>
        <p:nvGrpSpPr>
          <p:cNvPr id="6" name="Group 5"/>
          <p:cNvGrpSpPr/>
          <p:nvPr/>
        </p:nvGrpSpPr>
        <p:grpSpPr>
          <a:xfrm>
            <a:off x="9632092" y="4268966"/>
            <a:ext cx="311696" cy="1269300"/>
            <a:chOff x="9632092" y="4268966"/>
            <a:chExt cx="311696" cy="1269300"/>
          </a:xfrm>
        </p:grpSpPr>
        <p:cxnSp>
          <p:nvCxnSpPr>
            <p:cNvPr id="1441" name="Shape 1441"/>
            <p:cNvCxnSpPr/>
            <p:nvPr/>
          </p:nvCxnSpPr>
          <p:spPr>
            <a:xfrm rot="10800000" flipH="1">
              <a:off x="9930588" y="4268966"/>
              <a:ext cx="13200" cy="1269300"/>
            </a:xfrm>
            <a:prstGeom prst="straightConnector1">
              <a:avLst/>
            </a:prstGeom>
            <a:noFill/>
            <a:ln w="28575" cap="flat" cmpd="sng">
              <a:solidFill>
                <a:srgbClr val="FFC000"/>
              </a:solidFill>
              <a:prstDash val="solid"/>
              <a:miter/>
              <a:headEnd type="none" w="med" len="med"/>
              <a:tailEnd type="triangle" w="lg" len="lg"/>
            </a:ln>
          </p:spPr>
        </p:cxnSp>
        <p:cxnSp>
          <p:nvCxnSpPr>
            <p:cNvPr id="1442" name="Shape 1442"/>
            <p:cNvCxnSpPr/>
            <p:nvPr/>
          </p:nvCxnSpPr>
          <p:spPr>
            <a:xfrm>
              <a:off x="9632092" y="5522616"/>
              <a:ext cx="298500" cy="0"/>
            </a:xfrm>
            <a:prstGeom prst="straightConnector1">
              <a:avLst/>
            </a:prstGeom>
            <a:noFill/>
            <a:ln w="28575" cap="flat" cmpd="sng">
              <a:solidFill>
                <a:srgbClr val="FFC000"/>
              </a:solidFill>
              <a:prstDash val="solid"/>
              <a:miter/>
              <a:headEnd type="none" w="med" len="med"/>
              <a:tailEnd type="none" w="med" len="med"/>
            </a:ln>
          </p:spPr>
        </p:cxnSp>
      </p:grpSp>
      <p:sp>
        <p:nvSpPr>
          <p:cNvPr id="1443" name="Shape 1443"/>
          <p:cNvSpPr/>
          <p:nvPr/>
        </p:nvSpPr>
        <p:spPr>
          <a:xfrm rot="5400000">
            <a:off x="8783478" y="4978943"/>
            <a:ext cx="544200" cy="1040400"/>
          </a:xfrm>
          <a:prstGeom prst="can">
            <a:avLst>
              <a:gd name="adj" fmla="val 25000"/>
            </a:avLst>
          </a:prstGeom>
          <a:noFill/>
          <a:ln w="31750" cap="flat" cmpd="sng">
            <a:solidFill>
              <a:schemeClr val="bg2"/>
            </a:solidFill>
            <a:prstDash val="solid"/>
            <a:miter/>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bg2"/>
              </a:solidFill>
              <a:latin typeface="Calibri"/>
              <a:ea typeface="Calibri"/>
              <a:cs typeface="Calibri"/>
              <a:sym typeface="Calibri"/>
            </a:endParaRPr>
          </a:p>
        </p:txBody>
      </p:sp>
      <p:sp>
        <p:nvSpPr>
          <p:cNvPr id="1444" name="Shape 1444"/>
          <p:cNvSpPr txBox="1"/>
          <p:nvPr/>
        </p:nvSpPr>
        <p:spPr>
          <a:xfrm>
            <a:off x="8757345" y="5360577"/>
            <a:ext cx="442800" cy="276900"/>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chemeClr val="lt1"/>
              </a:buClr>
              <a:buSzPct val="25000"/>
              <a:buFont typeface="Calibri"/>
              <a:buNone/>
            </a:pPr>
            <a:r>
              <a:rPr lang="en-US" sz="1200" b="1" i="0" u="none" strike="noStrike" cap="none" dirty="0" smtClean="0">
                <a:solidFill>
                  <a:schemeClr val="bg2"/>
                </a:solidFill>
                <a:latin typeface="Calibri"/>
                <a:ea typeface="Calibri"/>
                <a:cs typeface="Calibri"/>
                <a:sym typeface="Calibri"/>
              </a:rPr>
              <a:t>JMS</a:t>
            </a:r>
            <a:endParaRPr lang="en-US" sz="1200" b="1" i="0" u="none" strike="noStrike" cap="none" dirty="0">
              <a:solidFill>
                <a:schemeClr val="bg2"/>
              </a:solidFill>
              <a:latin typeface="Calibri"/>
              <a:ea typeface="Calibri"/>
              <a:cs typeface="Calibri"/>
              <a:sym typeface="Calibri"/>
            </a:endParaRPr>
          </a:p>
        </p:txBody>
      </p:sp>
      <p:sp>
        <p:nvSpPr>
          <p:cNvPr id="1445" name="Shape 1445"/>
          <p:cNvSpPr txBox="1"/>
          <p:nvPr/>
        </p:nvSpPr>
        <p:spPr>
          <a:xfrm>
            <a:off x="6629974" y="3723322"/>
            <a:ext cx="1040400" cy="461700"/>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chemeClr val="lt1"/>
              </a:buClr>
              <a:buSzPct val="25000"/>
              <a:buFont typeface="Calibri"/>
              <a:buNone/>
            </a:pPr>
            <a:r>
              <a:rPr lang="en-US" sz="1200" b="1" i="0" u="none" strike="noStrike" cap="none">
                <a:solidFill>
                  <a:schemeClr val="bg2"/>
                </a:solidFill>
                <a:latin typeface="Calibri"/>
                <a:ea typeface="Calibri"/>
                <a:cs typeface="Calibri"/>
                <a:sym typeface="Calibri"/>
              </a:rPr>
              <a:t>Message</a:t>
            </a:r>
          </a:p>
          <a:p>
            <a:pPr marL="0" marR="0" lvl="0" indent="0" algn="ctr" rtl="0">
              <a:lnSpc>
                <a:spcPct val="100000"/>
              </a:lnSpc>
              <a:spcBef>
                <a:spcPts val="0"/>
              </a:spcBef>
              <a:spcAft>
                <a:spcPts val="0"/>
              </a:spcAft>
              <a:buClr>
                <a:schemeClr val="lt1"/>
              </a:buClr>
              <a:buSzPct val="25000"/>
              <a:buFont typeface="Calibri"/>
              <a:buNone/>
            </a:pPr>
            <a:r>
              <a:rPr lang="en-US" sz="1200" b="1" i="0" u="none" strike="noStrike" cap="none">
                <a:solidFill>
                  <a:schemeClr val="bg2"/>
                </a:solidFill>
                <a:latin typeface="Calibri"/>
                <a:ea typeface="Calibri"/>
                <a:cs typeface="Calibri"/>
                <a:sym typeface="Calibri"/>
              </a:rPr>
              <a:t>Processors</a:t>
            </a:r>
          </a:p>
        </p:txBody>
      </p:sp>
      <p:sp>
        <p:nvSpPr>
          <p:cNvPr id="1446" name="Shape 1446"/>
          <p:cNvSpPr txBox="1"/>
          <p:nvPr/>
        </p:nvSpPr>
        <p:spPr>
          <a:xfrm>
            <a:off x="5272735" y="2634834"/>
            <a:ext cx="3700500" cy="285300"/>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chemeClr val="lt1"/>
              </a:buClr>
              <a:buSzPct val="25000"/>
              <a:buFont typeface="Calibri"/>
              <a:buNone/>
            </a:pPr>
            <a:r>
              <a:rPr lang="en-US" sz="1200" b="1" i="0" u="none" strike="noStrike" cap="none">
                <a:solidFill>
                  <a:schemeClr val="lt1"/>
                </a:solidFill>
                <a:latin typeface="Calibri"/>
                <a:ea typeface="Calibri"/>
                <a:cs typeface="Calibri"/>
                <a:sym typeface="Calibri"/>
              </a:rPr>
              <a:t>Processing Flow, tuned processing strategy</a:t>
            </a:r>
          </a:p>
        </p:txBody>
      </p:sp>
      <p:grpSp>
        <p:nvGrpSpPr>
          <p:cNvPr id="23" name="Group 22"/>
          <p:cNvGrpSpPr/>
          <p:nvPr/>
        </p:nvGrpSpPr>
        <p:grpSpPr>
          <a:xfrm>
            <a:off x="780996" y="4190452"/>
            <a:ext cx="2243700" cy="512100"/>
            <a:chOff x="780996" y="4190452"/>
            <a:chExt cx="2243700" cy="512100"/>
          </a:xfrm>
        </p:grpSpPr>
        <p:cxnSp>
          <p:nvCxnSpPr>
            <p:cNvPr id="1448" name="Shape 1448"/>
            <p:cNvCxnSpPr/>
            <p:nvPr/>
          </p:nvCxnSpPr>
          <p:spPr>
            <a:xfrm>
              <a:off x="3024696" y="4268839"/>
              <a:ext cx="0" cy="424500"/>
            </a:xfrm>
            <a:prstGeom prst="straightConnector1">
              <a:avLst/>
            </a:prstGeom>
            <a:noFill/>
            <a:ln w="28575" cap="flat" cmpd="sng">
              <a:solidFill>
                <a:srgbClr val="FFC000"/>
              </a:solidFill>
              <a:prstDash val="solid"/>
              <a:miter/>
              <a:headEnd type="none" w="med" len="med"/>
              <a:tailEnd type="none" w="med" len="med"/>
            </a:ln>
          </p:spPr>
        </p:cxnSp>
        <p:cxnSp>
          <p:nvCxnSpPr>
            <p:cNvPr id="1449" name="Shape 1449"/>
            <p:cNvCxnSpPr/>
            <p:nvPr/>
          </p:nvCxnSpPr>
          <p:spPr>
            <a:xfrm rot="10800000">
              <a:off x="780996" y="4693464"/>
              <a:ext cx="2243700" cy="0"/>
            </a:xfrm>
            <a:prstGeom prst="straightConnector1">
              <a:avLst/>
            </a:prstGeom>
            <a:noFill/>
            <a:ln w="28575" cap="flat" cmpd="sng">
              <a:solidFill>
                <a:srgbClr val="FFC000"/>
              </a:solidFill>
              <a:prstDash val="solid"/>
              <a:miter/>
              <a:headEnd type="none" w="med" len="med"/>
              <a:tailEnd type="none" w="med" len="med"/>
            </a:ln>
          </p:spPr>
        </p:cxnSp>
        <p:cxnSp>
          <p:nvCxnSpPr>
            <p:cNvPr id="1450" name="Shape 1450"/>
            <p:cNvCxnSpPr/>
            <p:nvPr/>
          </p:nvCxnSpPr>
          <p:spPr>
            <a:xfrm rot="10800000">
              <a:off x="793208" y="4190452"/>
              <a:ext cx="0" cy="512100"/>
            </a:xfrm>
            <a:prstGeom prst="straightConnector1">
              <a:avLst/>
            </a:prstGeom>
            <a:noFill/>
            <a:ln w="28575" cap="flat" cmpd="sng">
              <a:solidFill>
                <a:srgbClr val="FFC000"/>
              </a:solidFill>
              <a:prstDash val="solid"/>
              <a:miter/>
              <a:headEnd type="none" w="med" len="med"/>
              <a:tailEnd type="triangle" w="lg" len="lg"/>
            </a:ln>
          </p:spPr>
        </p:cxnSp>
      </p:grpSp>
      <p:sp>
        <p:nvSpPr>
          <p:cNvPr id="1451" name="Shape 1451"/>
          <p:cNvSpPr txBox="1"/>
          <p:nvPr/>
        </p:nvSpPr>
        <p:spPr>
          <a:xfrm>
            <a:off x="1223300" y="4746088"/>
            <a:ext cx="1193400" cy="276900"/>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chemeClr val="lt1"/>
              </a:buClr>
              <a:buSzPct val="25000"/>
              <a:buFont typeface="Calibri"/>
              <a:buNone/>
            </a:pPr>
            <a:r>
              <a:rPr lang="en-US" sz="1200" b="1" i="0" u="none" strike="noStrike" cap="none">
                <a:solidFill>
                  <a:schemeClr val="bg2"/>
                </a:solidFill>
                <a:latin typeface="Calibri"/>
                <a:ea typeface="Calibri"/>
                <a:cs typeface="Calibri"/>
                <a:sym typeface="Calibri"/>
              </a:rPr>
              <a:t>Status response</a:t>
            </a:r>
          </a:p>
        </p:txBody>
      </p:sp>
      <p:sp>
        <p:nvSpPr>
          <p:cNvPr id="1452" name="Shape 1452"/>
          <p:cNvSpPr/>
          <p:nvPr/>
        </p:nvSpPr>
        <p:spPr>
          <a:xfrm>
            <a:off x="2655149" y="3252836"/>
            <a:ext cx="669300" cy="482700"/>
          </a:xfrm>
          <a:prstGeom prst="roundRect">
            <a:avLst>
              <a:gd name="adj" fmla="val 16667"/>
            </a:avLst>
          </a:prstGeom>
          <a:solidFill>
            <a:schemeClr val="bg2"/>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Consolas"/>
              <a:buNone/>
            </a:pPr>
            <a:r>
              <a:rPr lang="en-US" sz="1400" b="1" i="0" u="none" strike="noStrike" cap="none">
                <a:solidFill>
                  <a:schemeClr val="lt1"/>
                </a:solidFill>
                <a:latin typeface="Consolas"/>
                <a:ea typeface="Consolas"/>
                <a:cs typeface="Consolas"/>
                <a:sym typeface="Consolas"/>
              </a:rPr>
              <a:t>-&gt;|</a:t>
            </a:r>
          </a:p>
        </p:txBody>
      </p:sp>
      <p:sp>
        <p:nvSpPr>
          <p:cNvPr id="1453" name="Shape 1453"/>
          <p:cNvSpPr/>
          <p:nvPr/>
        </p:nvSpPr>
        <p:spPr>
          <a:xfrm>
            <a:off x="6802207" y="3244775"/>
            <a:ext cx="669300" cy="482700"/>
          </a:xfrm>
          <a:prstGeom prst="roundRect">
            <a:avLst>
              <a:gd name="adj" fmla="val 16667"/>
            </a:avLst>
          </a:prstGeom>
          <a:solidFill>
            <a:schemeClr val="bg2"/>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Consolas"/>
              <a:buNone/>
            </a:pPr>
            <a:r>
              <a:rPr lang="en-US" sz="1400" b="1" i="0" u="none" strike="noStrike" cap="none">
                <a:solidFill>
                  <a:schemeClr val="lt1"/>
                </a:solidFill>
                <a:latin typeface="Consolas"/>
                <a:ea typeface="Consolas"/>
                <a:cs typeface="Consolas"/>
                <a:sym typeface="Consolas"/>
              </a:rPr>
              <a:t>|x|</a:t>
            </a:r>
          </a:p>
        </p:txBody>
      </p:sp>
      <p:sp>
        <p:nvSpPr>
          <p:cNvPr id="1454" name="Shape 1454"/>
          <p:cNvSpPr/>
          <p:nvPr/>
        </p:nvSpPr>
        <p:spPr>
          <a:xfrm>
            <a:off x="10901850" y="3271438"/>
            <a:ext cx="669300" cy="482700"/>
          </a:xfrm>
          <a:prstGeom prst="roundRect">
            <a:avLst>
              <a:gd name="adj" fmla="val 16667"/>
            </a:avLst>
          </a:prstGeom>
          <a:solidFill>
            <a:schemeClr val="bg2"/>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Consolas"/>
              <a:buNone/>
            </a:pPr>
            <a:r>
              <a:rPr lang="en-US" sz="1400" b="1" i="0" u="none" strike="noStrike" cap="none">
                <a:solidFill>
                  <a:schemeClr val="lt1"/>
                </a:solidFill>
                <a:latin typeface="Consolas"/>
                <a:ea typeface="Consolas"/>
                <a:cs typeface="Consolas"/>
                <a:sym typeface="Consolas"/>
              </a:rPr>
              <a:t>|-&gt;</a:t>
            </a:r>
          </a:p>
        </p:txBody>
      </p:sp>
      <p:sp>
        <p:nvSpPr>
          <p:cNvPr id="1455" name="Shape 1455"/>
          <p:cNvSpPr/>
          <p:nvPr/>
        </p:nvSpPr>
        <p:spPr>
          <a:xfrm>
            <a:off x="4055671" y="3332634"/>
            <a:ext cx="363580" cy="152283"/>
          </a:xfrm>
          <a:prstGeom prst="flowChartMagneticDrum">
            <a:avLst/>
          </a:prstGeom>
          <a:noFill/>
          <a:ln w="12700" cap="flat" cmpd="sng">
            <a:solidFill>
              <a:schemeClr val="lt1"/>
            </a:solidFill>
            <a:prstDash val="solid"/>
            <a:miter/>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grpSp>
        <p:nvGrpSpPr>
          <p:cNvPr id="1456" name="Shape 1456"/>
          <p:cNvGrpSpPr/>
          <p:nvPr/>
        </p:nvGrpSpPr>
        <p:grpSpPr>
          <a:xfrm>
            <a:off x="5538890" y="3256559"/>
            <a:ext cx="669300" cy="482700"/>
            <a:chOff x="3173142" y="2467264"/>
            <a:chExt cx="669300" cy="482700"/>
          </a:xfrm>
          <a:solidFill>
            <a:schemeClr val="bg2"/>
          </a:solidFill>
        </p:grpSpPr>
        <p:sp>
          <p:nvSpPr>
            <p:cNvPr id="1457" name="Shape 1457"/>
            <p:cNvSpPr/>
            <p:nvPr/>
          </p:nvSpPr>
          <p:spPr>
            <a:xfrm>
              <a:off x="3173142" y="2467264"/>
              <a:ext cx="669300" cy="482700"/>
            </a:xfrm>
            <a:prstGeom prst="roundRect">
              <a:avLst>
                <a:gd name="adj" fmla="val 16667"/>
              </a:avLst>
            </a:prstGeom>
            <a:grp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200" b="1" i="0" u="none" strike="noStrike" cap="none" dirty="0">
                <a:solidFill>
                  <a:schemeClr val="lt1"/>
                </a:solidFill>
                <a:latin typeface="Consolas"/>
                <a:ea typeface="Consolas"/>
                <a:cs typeface="Consolas"/>
                <a:sym typeface="Consolas"/>
              </a:endParaRPr>
            </a:p>
            <a:p>
              <a:pPr marL="0" marR="0" lvl="0" indent="0" algn="ctr" rtl="0">
                <a:lnSpc>
                  <a:spcPct val="100000"/>
                </a:lnSpc>
                <a:spcBef>
                  <a:spcPts val="0"/>
                </a:spcBef>
                <a:spcAft>
                  <a:spcPts val="0"/>
                </a:spcAft>
                <a:buClr>
                  <a:schemeClr val="lt1"/>
                </a:buClr>
                <a:buSzPct val="25000"/>
                <a:buFont typeface="Consolas"/>
                <a:buNone/>
              </a:pPr>
              <a:r>
                <a:rPr lang="en-US" sz="1200" b="1" i="0" u="none" strike="noStrike" cap="none" dirty="0" smtClean="0">
                  <a:solidFill>
                    <a:schemeClr val="lt1"/>
                  </a:solidFill>
                  <a:latin typeface="Consolas"/>
                  <a:ea typeface="Consolas"/>
                  <a:cs typeface="Consolas"/>
                  <a:sym typeface="Consolas"/>
                </a:rPr>
                <a:t>JMS</a:t>
              </a:r>
              <a:endParaRPr lang="en-US" sz="1200" b="1" i="0" u="none" strike="noStrike" cap="none" dirty="0">
                <a:solidFill>
                  <a:schemeClr val="lt1"/>
                </a:solidFill>
                <a:latin typeface="Consolas"/>
                <a:ea typeface="Consolas"/>
                <a:cs typeface="Consolas"/>
                <a:sym typeface="Consolas"/>
              </a:endParaRPr>
            </a:p>
          </p:txBody>
        </p:sp>
        <p:sp>
          <p:nvSpPr>
            <p:cNvPr id="1458" name="Shape 1458"/>
            <p:cNvSpPr/>
            <p:nvPr/>
          </p:nvSpPr>
          <p:spPr>
            <a:xfrm>
              <a:off x="3315617" y="2528458"/>
              <a:ext cx="363580" cy="152282"/>
            </a:xfrm>
            <a:prstGeom prst="flowChartMagneticDrum">
              <a:avLst/>
            </a:prstGeom>
            <a:grpFill/>
            <a:ln w="12700" cap="flat" cmpd="sng">
              <a:solidFill>
                <a:schemeClr val="lt1"/>
              </a:solidFill>
              <a:prstDash val="solid"/>
              <a:miter/>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grpSp>
      <p:grpSp>
        <p:nvGrpSpPr>
          <p:cNvPr id="1459" name="Shape 1459"/>
          <p:cNvGrpSpPr/>
          <p:nvPr/>
        </p:nvGrpSpPr>
        <p:grpSpPr>
          <a:xfrm>
            <a:off x="8074162" y="3250782"/>
            <a:ext cx="669300" cy="482700"/>
            <a:chOff x="3173142" y="2467264"/>
            <a:chExt cx="669300" cy="482700"/>
          </a:xfrm>
          <a:solidFill>
            <a:schemeClr val="bg2"/>
          </a:solidFill>
        </p:grpSpPr>
        <p:sp>
          <p:nvSpPr>
            <p:cNvPr id="1460" name="Shape 1460"/>
            <p:cNvSpPr/>
            <p:nvPr/>
          </p:nvSpPr>
          <p:spPr>
            <a:xfrm>
              <a:off x="3173142" y="2467264"/>
              <a:ext cx="669300" cy="482700"/>
            </a:xfrm>
            <a:prstGeom prst="roundRect">
              <a:avLst>
                <a:gd name="adj" fmla="val 16667"/>
              </a:avLst>
            </a:prstGeom>
            <a:grp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200" b="1" i="0" u="none" strike="noStrike" cap="none" dirty="0">
                <a:solidFill>
                  <a:schemeClr val="lt1"/>
                </a:solidFill>
                <a:latin typeface="Consolas"/>
                <a:ea typeface="Consolas"/>
                <a:cs typeface="Consolas"/>
                <a:sym typeface="Consolas"/>
              </a:endParaRPr>
            </a:p>
            <a:p>
              <a:pPr marL="0" marR="0" lvl="0" indent="0" algn="ctr" rtl="0">
                <a:lnSpc>
                  <a:spcPct val="100000"/>
                </a:lnSpc>
                <a:spcBef>
                  <a:spcPts val="0"/>
                </a:spcBef>
                <a:spcAft>
                  <a:spcPts val="0"/>
                </a:spcAft>
                <a:buClr>
                  <a:schemeClr val="lt1"/>
                </a:buClr>
                <a:buSzPct val="25000"/>
                <a:buFont typeface="Consolas"/>
                <a:buNone/>
              </a:pPr>
              <a:r>
                <a:rPr lang="en-US" sz="1200" b="1" i="0" u="none" strike="noStrike" cap="none" dirty="0" smtClean="0">
                  <a:solidFill>
                    <a:schemeClr val="lt1"/>
                  </a:solidFill>
                  <a:latin typeface="Consolas"/>
                  <a:ea typeface="Consolas"/>
                  <a:cs typeface="Consolas"/>
                  <a:sym typeface="Consolas"/>
                </a:rPr>
                <a:t>JMS</a:t>
              </a:r>
              <a:endParaRPr lang="en-US" sz="1200" b="1" i="0" u="none" strike="noStrike" cap="none" dirty="0">
                <a:solidFill>
                  <a:schemeClr val="lt1"/>
                </a:solidFill>
                <a:latin typeface="Consolas"/>
                <a:ea typeface="Consolas"/>
                <a:cs typeface="Consolas"/>
                <a:sym typeface="Consolas"/>
              </a:endParaRPr>
            </a:p>
          </p:txBody>
        </p:sp>
        <p:sp>
          <p:nvSpPr>
            <p:cNvPr id="1461" name="Shape 1461"/>
            <p:cNvSpPr/>
            <p:nvPr/>
          </p:nvSpPr>
          <p:spPr>
            <a:xfrm>
              <a:off x="3315617" y="2528458"/>
              <a:ext cx="363580" cy="152282"/>
            </a:xfrm>
            <a:prstGeom prst="flowChartMagneticDrum">
              <a:avLst/>
            </a:prstGeom>
            <a:grpFill/>
            <a:ln w="12700" cap="flat" cmpd="sng">
              <a:solidFill>
                <a:schemeClr val="lt1"/>
              </a:solidFill>
              <a:prstDash val="solid"/>
              <a:miter/>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grpSp>
      <p:grpSp>
        <p:nvGrpSpPr>
          <p:cNvPr id="1462" name="Shape 1462"/>
          <p:cNvGrpSpPr/>
          <p:nvPr/>
        </p:nvGrpSpPr>
        <p:grpSpPr>
          <a:xfrm>
            <a:off x="9593669" y="3271440"/>
            <a:ext cx="669300" cy="482700"/>
            <a:chOff x="3173142" y="2467264"/>
            <a:chExt cx="669300" cy="482700"/>
          </a:xfrm>
          <a:solidFill>
            <a:schemeClr val="bg2"/>
          </a:solidFill>
        </p:grpSpPr>
        <p:sp>
          <p:nvSpPr>
            <p:cNvPr id="1463" name="Shape 1463"/>
            <p:cNvSpPr/>
            <p:nvPr/>
          </p:nvSpPr>
          <p:spPr>
            <a:xfrm>
              <a:off x="3173142" y="2467264"/>
              <a:ext cx="669300" cy="482700"/>
            </a:xfrm>
            <a:prstGeom prst="roundRect">
              <a:avLst>
                <a:gd name="adj" fmla="val 16667"/>
              </a:avLst>
            </a:prstGeom>
            <a:grp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200" b="1" i="0" u="none" strike="noStrike" cap="none" dirty="0">
                <a:solidFill>
                  <a:schemeClr val="lt1"/>
                </a:solidFill>
                <a:latin typeface="Consolas"/>
                <a:ea typeface="Consolas"/>
                <a:cs typeface="Consolas"/>
                <a:sym typeface="Consolas"/>
              </a:endParaRPr>
            </a:p>
            <a:p>
              <a:pPr marL="0" marR="0" lvl="0" indent="0" algn="ctr" rtl="0">
                <a:lnSpc>
                  <a:spcPct val="100000"/>
                </a:lnSpc>
                <a:spcBef>
                  <a:spcPts val="0"/>
                </a:spcBef>
                <a:spcAft>
                  <a:spcPts val="0"/>
                </a:spcAft>
                <a:buClr>
                  <a:schemeClr val="lt1"/>
                </a:buClr>
                <a:buSzPct val="25000"/>
                <a:buFont typeface="Consolas"/>
                <a:buNone/>
              </a:pPr>
              <a:r>
                <a:rPr lang="en-US" sz="1200" b="1" i="0" u="none" strike="noStrike" cap="none" dirty="0" smtClean="0">
                  <a:solidFill>
                    <a:schemeClr val="lt1"/>
                  </a:solidFill>
                  <a:latin typeface="Consolas"/>
                  <a:ea typeface="Consolas"/>
                  <a:cs typeface="Consolas"/>
                  <a:sym typeface="Consolas"/>
                </a:rPr>
                <a:t>JMS</a:t>
              </a:r>
              <a:endParaRPr lang="en-US" sz="1200" b="1" i="0" u="none" strike="noStrike" cap="none" dirty="0">
                <a:solidFill>
                  <a:schemeClr val="lt1"/>
                </a:solidFill>
                <a:latin typeface="Consolas"/>
                <a:ea typeface="Consolas"/>
                <a:cs typeface="Consolas"/>
                <a:sym typeface="Consolas"/>
              </a:endParaRPr>
            </a:p>
          </p:txBody>
        </p:sp>
        <p:sp>
          <p:nvSpPr>
            <p:cNvPr id="1464" name="Shape 1464"/>
            <p:cNvSpPr/>
            <p:nvPr/>
          </p:nvSpPr>
          <p:spPr>
            <a:xfrm>
              <a:off x="3315617" y="2528458"/>
              <a:ext cx="363580" cy="152282"/>
            </a:xfrm>
            <a:prstGeom prst="flowChartMagneticDrum">
              <a:avLst/>
            </a:prstGeom>
            <a:grpFill/>
            <a:ln w="12700" cap="flat" cmpd="sng">
              <a:solidFill>
                <a:schemeClr val="lt1"/>
              </a:solidFill>
              <a:prstDash val="solid"/>
              <a:miter/>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grpSp>
      <p:sp>
        <p:nvSpPr>
          <p:cNvPr id="1465" name="Shape 1465"/>
          <p:cNvSpPr txBox="1"/>
          <p:nvPr/>
        </p:nvSpPr>
        <p:spPr>
          <a:xfrm>
            <a:off x="3732389" y="3734470"/>
            <a:ext cx="1098600" cy="461700"/>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chemeClr val="lt1"/>
              </a:buClr>
              <a:buSzPct val="25000"/>
              <a:buFont typeface="Calibri"/>
              <a:buNone/>
            </a:pPr>
            <a:r>
              <a:rPr lang="en-US" sz="1200" b="1" i="0" u="none" strike="noStrike" cap="none">
                <a:solidFill>
                  <a:schemeClr val="bg2"/>
                </a:solidFill>
                <a:latin typeface="Calibri"/>
                <a:ea typeface="Calibri"/>
                <a:cs typeface="Calibri"/>
                <a:sym typeface="Calibri"/>
              </a:rPr>
              <a:t>Dispatch</a:t>
            </a:r>
          </a:p>
          <a:p>
            <a:pPr marL="0" marR="0" lvl="0" indent="0" algn="ctr" rtl="0">
              <a:lnSpc>
                <a:spcPct val="100000"/>
              </a:lnSpc>
              <a:spcBef>
                <a:spcPts val="0"/>
              </a:spcBef>
              <a:spcAft>
                <a:spcPts val="0"/>
              </a:spcAft>
              <a:buClr>
                <a:schemeClr val="lt1"/>
              </a:buClr>
              <a:buSzPct val="25000"/>
              <a:buFont typeface="Calibri"/>
              <a:buNone/>
            </a:pPr>
            <a:r>
              <a:rPr lang="en-US" sz="1200" b="1" i="0" u="none" strike="noStrike" cap="none">
                <a:solidFill>
                  <a:schemeClr val="bg2"/>
                </a:solidFill>
                <a:latin typeface="Calibri"/>
                <a:ea typeface="Calibri"/>
                <a:cs typeface="Calibri"/>
                <a:sym typeface="Calibri"/>
              </a:rPr>
              <a:t>To Queue1</a:t>
            </a:r>
          </a:p>
        </p:txBody>
      </p:sp>
      <p:grpSp>
        <p:nvGrpSpPr>
          <p:cNvPr id="82" name="Group 81"/>
          <p:cNvGrpSpPr/>
          <p:nvPr/>
        </p:nvGrpSpPr>
        <p:grpSpPr>
          <a:xfrm>
            <a:off x="8222708" y="4245086"/>
            <a:ext cx="298500" cy="1269300"/>
            <a:chOff x="8207427" y="4997892"/>
            <a:chExt cx="298500" cy="1269300"/>
          </a:xfrm>
        </p:grpSpPr>
        <p:cxnSp>
          <p:nvCxnSpPr>
            <p:cNvPr id="83" name="Shape 1436"/>
            <p:cNvCxnSpPr/>
            <p:nvPr/>
          </p:nvCxnSpPr>
          <p:spPr>
            <a:xfrm flipH="1">
              <a:off x="8216703" y="4997892"/>
              <a:ext cx="12300" cy="1269300"/>
            </a:xfrm>
            <a:prstGeom prst="straightConnector1">
              <a:avLst/>
            </a:prstGeom>
            <a:noFill/>
            <a:ln w="28575" cap="flat" cmpd="sng">
              <a:solidFill>
                <a:srgbClr val="FFC000"/>
              </a:solidFill>
              <a:prstDash val="solid"/>
              <a:miter/>
              <a:headEnd type="none" w="med" len="med"/>
              <a:tailEnd type="none" w="med" len="med"/>
            </a:ln>
          </p:spPr>
        </p:cxnSp>
        <p:cxnSp>
          <p:nvCxnSpPr>
            <p:cNvPr id="84" name="Shape 1437"/>
            <p:cNvCxnSpPr/>
            <p:nvPr/>
          </p:nvCxnSpPr>
          <p:spPr>
            <a:xfrm>
              <a:off x="8207427" y="6260762"/>
              <a:ext cx="298500" cy="0"/>
            </a:xfrm>
            <a:prstGeom prst="straightConnector1">
              <a:avLst/>
            </a:prstGeom>
            <a:noFill/>
            <a:ln w="28575" cap="flat" cmpd="sng">
              <a:solidFill>
                <a:srgbClr val="FFC000"/>
              </a:solidFill>
              <a:prstDash val="solid"/>
              <a:miter/>
              <a:headEnd type="none" w="med" len="med"/>
              <a:tailEnd type="triangle" w="lg" len="lg"/>
            </a:ln>
          </p:spPr>
        </p:cxnSp>
      </p:grpSp>
    </p:spTree>
    <p:extLst>
      <p:ext uri="{BB962C8B-B14F-4D97-AF65-F5344CB8AC3E}">
        <p14:creationId xmlns:p14="http://schemas.microsoft.com/office/powerpoint/2010/main" val="726574394"/>
      </p:ext>
    </p:extLst>
  </p:cSld>
  <p:clrMapOvr>
    <a:masterClrMapping/>
  </p:clrMapOvr>
  <p:transition>
    <p:fade/>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High </a:t>
            </a:r>
            <a:r>
              <a:rPr lang="en-US" dirty="0" smtClean="0"/>
              <a:t>reliability for synchronous flows</a:t>
            </a:r>
            <a:endParaRPr lang="en-US" dirty="0"/>
          </a:p>
        </p:txBody>
      </p:sp>
      <p:sp>
        <p:nvSpPr>
          <p:cNvPr id="3" name="Slide Number Placeholder 2"/>
          <p:cNvSpPr>
            <a:spLocks noGrp="1"/>
          </p:cNvSpPr>
          <p:nvPr>
            <p:ph type="sldNum" sz="quarter" idx="11"/>
          </p:nvPr>
        </p:nvSpPr>
        <p:spPr/>
        <p:txBody>
          <a:bodyPr/>
          <a:lstStyle/>
          <a:p>
            <a:pPr lvl="0"/>
            <a:fld id="{00000000-1234-1234-1234-123412341234}" type="slidenum">
              <a:rPr lang="en-US" smtClean="0">
                <a:sym typeface="Verdana"/>
              </a:rPr>
              <a:pPr lvl="0"/>
              <a:t>77</a:t>
            </a:fld>
            <a:endParaRPr lang="en-US">
              <a:sym typeface="Verdana"/>
            </a:endParaRPr>
          </a:p>
        </p:txBody>
      </p:sp>
      <p:sp>
        <p:nvSpPr>
          <p:cNvPr id="4" name="Text Placeholder 3"/>
          <p:cNvSpPr>
            <a:spLocks noGrp="1"/>
          </p:cNvSpPr>
          <p:nvPr>
            <p:ph type="body" sz="quarter" idx="12"/>
          </p:nvPr>
        </p:nvSpPr>
        <p:spPr/>
        <p:txBody>
          <a:bodyPr/>
          <a:lstStyle/>
          <a:p>
            <a:r>
              <a:rPr lang="en-US" dirty="0" smtClean="0"/>
              <a:t>Synchronous flows require a different pattern for increasing reliability</a:t>
            </a:r>
          </a:p>
          <a:p>
            <a:r>
              <a:rPr lang="en-US" dirty="0" smtClean="0"/>
              <a:t>Pattern is based on using a combination of transactions and persisted object stores</a:t>
            </a:r>
          </a:p>
          <a:p>
            <a:pPr marL="836612" lvl="1" indent="-457200">
              <a:buFont typeface="+mj-lt"/>
              <a:buAutoNum type="arabicPeriod"/>
            </a:pPr>
            <a:r>
              <a:rPr lang="en-US" dirty="0" smtClean="0"/>
              <a:t>Flow receives a message</a:t>
            </a:r>
          </a:p>
          <a:p>
            <a:pPr marL="836612" lvl="1" indent="-457200">
              <a:buFont typeface="+mj-lt"/>
              <a:buAutoNum type="arabicPeriod"/>
            </a:pPr>
            <a:r>
              <a:rPr lang="en-US" dirty="0" smtClean="0"/>
              <a:t>Start new transaction</a:t>
            </a:r>
          </a:p>
          <a:p>
            <a:pPr marL="1020762" lvl="2" indent="-342900">
              <a:buFont typeface="+mj-lt"/>
              <a:buAutoNum type="alphaLcPeriod"/>
            </a:pPr>
            <a:r>
              <a:rPr lang="en-US" dirty="0" smtClean="0"/>
              <a:t>Store mule message in object </a:t>
            </a:r>
            <a:r>
              <a:rPr lang="en-US" dirty="0"/>
              <a:t>s</a:t>
            </a:r>
            <a:r>
              <a:rPr lang="en-US" dirty="0" smtClean="0"/>
              <a:t>tore</a:t>
            </a:r>
          </a:p>
          <a:p>
            <a:pPr marL="1020762" lvl="2" indent="-342900">
              <a:buFont typeface="+mj-lt"/>
              <a:buAutoNum type="alphaLcPeriod"/>
            </a:pPr>
            <a:r>
              <a:rPr lang="en-US" dirty="0" smtClean="0"/>
              <a:t>Retrieve mule message from object </a:t>
            </a:r>
            <a:r>
              <a:rPr lang="en-US" dirty="0"/>
              <a:t>s</a:t>
            </a:r>
            <a:r>
              <a:rPr lang="en-US" dirty="0" smtClean="0"/>
              <a:t>tore</a:t>
            </a:r>
          </a:p>
          <a:p>
            <a:pPr marL="1020762" lvl="2" indent="-342900">
              <a:buFont typeface="+mj-lt"/>
              <a:buAutoNum type="alphaLcPeriod"/>
            </a:pPr>
            <a:r>
              <a:rPr lang="en-US" dirty="0" smtClean="0"/>
              <a:t>Execute message processor(s)</a:t>
            </a:r>
          </a:p>
          <a:p>
            <a:pPr marL="1020762" lvl="2" indent="-342900">
              <a:buFont typeface="+mj-lt"/>
              <a:buAutoNum type="alphaLcPeriod"/>
            </a:pPr>
            <a:r>
              <a:rPr lang="en-US" dirty="0" smtClean="0"/>
              <a:t>Remove mule message from object </a:t>
            </a:r>
            <a:r>
              <a:rPr lang="en-US" dirty="0"/>
              <a:t>s</a:t>
            </a:r>
            <a:r>
              <a:rPr lang="en-US" dirty="0" smtClean="0"/>
              <a:t>tore</a:t>
            </a:r>
          </a:p>
          <a:p>
            <a:pPr marL="836612" lvl="1" indent="-457200">
              <a:buFont typeface="+mj-lt"/>
              <a:buAutoNum type="arabicPeriod"/>
            </a:pPr>
            <a:r>
              <a:rPr lang="en-US" dirty="0" smtClean="0"/>
              <a:t>Complete transaction</a:t>
            </a:r>
          </a:p>
          <a:p>
            <a:r>
              <a:rPr lang="en-US" dirty="0" smtClean="0"/>
              <a:t>In case of application failure, the mule message can be retrieved from the object store</a:t>
            </a:r>
            <a:endParaRPr lang="en-US" dirty="0"/>
          </a:p>
        </p:txBody>
      </p:sp>
    </p:spTree>
    <p:extLst>
      <p:ext uri="{BB962C8B-B14F-4D97-AF65-F5344CB8AC3E}">
        <p14:creationId xmlns:p14="http://schemas.microsoft.com/office/powerpoint/2010/main" val="1520893870"/>
      </p:ext>
    </p:extLst>
  </p:cSld>
  <p:clrMapOvr>
    <a:masterClrMapping/>
  </p:clrMapOvr>
  <mc:AlternateContent xmlns:mc="http://schemas.openxmlformats.org/markup-compatibility/2006" xmlns:p14="http://schemas.microsoft.com/office/powerpoint/2010/main">
    <mc:Choice Requires="p14">
      <p:transition p14:dur="10" advClick="0">
        <p:fade/>
      </p:transition>
    </mc:Choice>
    <mc:Fallback xmlns="">
      <p:transition advClick="0">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Shape 1198"/>
          <p:cNvSpPr txBox="1">
            <a:spLocks noGrp="1"/>
          </p:cNvSpPr>
          <p:nvPr>
            <p:ph type="title"/>
          </p:nvPr>
        </p:nvSpPr>
        <p:spPr/>
        <p:txBody>
          <a:bodyPr/>
          <a:lstStyle/>
          <a:p>
            <a:pPr lvl="0"/>
            <a:r>
              <a:rPr lang="en-US" dirty="0" smtClean="0"/>
              <a:t>Pattern overview</a:t>
            </a:r>
            <a:endParaRPr lang="en-US" dirty="0"/>
          </a:p>
        </p:txBody>
      </p:sp>
      <p:sp>
        <p:nvSpPr>
          <p:cNvPr id="3" name="Slide Number Placeholder 2"/>
          <p:cNvSpPr>
            <a:spLocks noGrp="1"/>
          </p:cNvSpPr>
          <p:nvPr>
            <p:ph type="sldNum" sz="quarter" idx="11"/>
          </p:nvPr>
        </p:nvSpPr>
        <p:spPr/>
        <p:txBody>
          <a:bodyPr/>
          <a:lstStyle/>
          <a:p>
            <a:pPr lvl="0"/>
            <a:fld id="{00000000-1234-1234-1234-123412341234}" type="slidenum">
              <a:rPr lang="en-US" smtClean="0">
                <a:sym typeface="Verdana"/>
              </a:rPr>
              <a:pPr lvl="0"/>
              <a:t>78</a:t>
            </a:fld>
            <a:endParaRPr lang="en-US">
              <a:sym typeface="Verdana"/>
            </a:endParaRPr>
          </a:p>
        </p:txBody>
      </p:sp>
      <p:sp>
        <p:nvSpPr>
          <p:cNvPr id="9" name="Text Placeholder 8"/>
          <p:cNvSpPr>
            <a:spLocks noGrp="1"/>
          </p:cNvSpPr>
          <p:nvPr>
            <p:ph type="body" sz="quarter" idx="12"/>
          </p:nvPr>
        </p:nvSpPr>
        <p:spPr>
          <a:xfrm>
            <a:off x="609600" y="1189038"/>
            <a:ext cx="10958513" cy="1031749"/>
          </a:xfrm>
        </p:spPr>
        <p:txBody>
          <a:bodyPr/>
          <a:lstStyle/>
          <a:p>
            <a:r>
              <a:rPr lang="en-US" dirty="0" smtClean="0"/>
              <a:t>Use persisted object stores and transactions</a:t>
            </a:r>
          </a:p>
          <a:p>
            <a:r>
              <a:rPr lang="en-US" dirty="0" smtClean="0"/>
              <a:t>Not scalable</a:t>
            </a:r>
            <a:endParaRPr lang="en-US" dirty="0"/>
          </a:p>
        </p:txBody>
      </p:sp>
      <p:grpSp>
        <p:nvGrpSpPr>
          <p:cNvPr id="10" name="Group 9"/>
          <p:cNvGrpSpPr/>
          <p:nvPr/>
        </p:nvGrpSpPr>
        <p:grpSpPr>
          <a:xfrm>
            <a:off x="1161283" y="2979339"/>
            <a:ext cx="9315988" cy="2204891"/>
            <a:chOff x="1161283" y="2566647"/>
            <a:chExt cx="9315988" cy="2204891"/>
          </a:xfrm>
        </p:grpSpPr>
        <p:sp>
          <p:nvSpPr>
            <p:cNvPr id="102" name="Rectangle 101"/>
            <p:cNvSpPr/>
            <p:nvPr/>
          </p:nvSpPr>
          <p:spPr>
            <a:xfrm>
              <a:off x="3581936" y="3245826"/>
              <a:ext cx="553112" cy="885859"/>
            </a:xfrm>
            <a:prstGeom prst="rect">
              <a:avLst/>
            </a:prstGeom>
            <a:solidFill>
              <a:schemeClr val="accent1">
                <a:alpha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solidFill>
                  <a:schemeClr val="bg2"/>
                </a:solidFill>
              </a:endParaRPr>
            </a:p>
          </p:txBody>
        </p:sp>
        <p:sp>
          <p:nvSpPr>
            <p:cNvPr id="93" name="Rectangle 92"/>
            <p:cNvSpPr/>
            <p:nvPr/>
          </p:nvSpPr>
          <p:spPr>
            <a:xfrm>
              <a:off x="4532921" y="2681422"/>
              <a:ext cx="5205496" cy="1143996"/>
            </a:xfrm>
            <a:prstGeom prst="rect">
              <a:avLst/>
            </a:prstGeom>
            <a:solidFill>
              <a:schemeClr val="accent2">
                <a:lumMod val="20000"/>
                <a:lumOff val="80000"/>
              </a:schemeClr>
            </a:solidFill>
            <a:ln w="19050">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solidFill>
                  <a:schemeClr val="bg2"/>
                </a:solidFill>
              </a:endParaRPr>
            </a:p>
          </p:txBody>
        </p:sp>
        <p:sp>
          <p:nvSpPr>
            <p:cNvPr id="5" name="Shape 1160"/>
            <p:cNvSpPr/>
            <p:nvPr/>
          </p:nvSpPr>
          <p:spPr>
            <a:xfrm>
              <a:off x="3202709" y="2567836"/>
              <a:ext cx="7274562" cy="2203702"/>
            </a:xfrm>
            <a:prstGeom prst="rect">
              <a:avLst/>
            </a:prstGeom>
            <a:noFill/>
            <a:ln w="28575" cap="flat" cmpd="sng">
              <a:solidFill>
                <a:schemeClr val="bg2"/>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bg2"/>
                </a:solidFill>
                <a:latin typeface="Calibri"/>
                <a:ea typeface="Calibri"/>
                <a:cs typeface="Calibri"/>
                <a:sym typeface="Calibri"/>
              </a:endParaRPr>
            </a:p>
          </p:txBody>
        </p:sp>
        <p:sp>
          <p:nvSpPr>
            <p:cNvPr id="7" name="Shape 1162"/>
            <p:cNvSpPr txBox="1"/>
            <p:nvPr/>
          </p:nvSpPr>
          <p:spPr>
            <a:xfrm>
              <a:off x="3392037" y="3334254"/>
              <a:ext cx="936000" cy="461699"/>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200" b="1">
                  <a:solidFill>
                    <a:schemeClr val="bg2"/>
                  </a:solidFill>
                  <a:latin typeface="Calibri"/>
                  <a:ea typeface="Calibri"/>
                  <a:cs typeface="Calibri"/>
                  <a:sym typeface="Calibri"/>
                </a:rPr>
                <a:t>Message</a:t>
              </a:r>
            </a:p>
            <a:p>
              <a:pPr marL="0" marR="0" lvl="0" indent="0" algn="ctr" rtl="0">
                <a:spcBef>
                  <a:spcPts val="0"/>
                </a:spcBef>
                <a:buSzPct val="25000"/>
                <a:buNone/>
              </a:pPr>
              <a:r>
                <a:rPr lang="en-US" sz="1200" b="1" dirty="0">
                  <a:solidFill>
                    <a:schemeClr val="bg2"/>
                  </a:solidFill>
                  <a:latin typeface="Calibri"/>
                  <a:ea typeface="Calibri"/>
                  <a:cs typeface="Calibri"/>
                  <a:sym typeface="Calibri"/>
                </a:rPr>
                <a:t>Source</a:t>
              </a:r>
            </a:p>
          </p:txBody>
        </p:sp>
        <p:cxnSp>
          <p:nvCxnSpPr>
            <p:cNvPr id="13" name="Shape 1168"/>
            <p:cNvCxnSpPr/>
            <p:nvPr/>
          </p:nvCxnSpPr>
          <p:spPr>
            <a:xfrm>
              <a:off x="2480141" y="3101352"/>
              <a:ext cx="1008373" cy="0"/>
            </a:xfrm>
            <a:prstGeom prst="straightConnector1">
              <a:avLst/>
            </a:prstGeom>
            <a:noFill/>
            <a:ln w="28575" cap="flat" cmpd="sng">
              <a:solidFill>
                <a:srgbClr val="FFC000"/>
              </a:solidFill>
              <a:prstDash val="solid"/>
              <a:miter/>
              <a:headEnd type="none" w="med" len="med"/>
              <a:tailEnd type="triangle" w="med" len="med"/>
            </a:ln>
          </p:spPr>
        </p:cxnSp>
        <p:cxnSp>
          <p:nvCxnSpPr>
            <p:cNvPr id="14" name="Shape 1169"/>
            <p:cNvCxnSpPr/>
            <p:nvPr/>
          </p:nvCxnSpPr>
          <p:spPr>
            <a:xfrm rot="10800000" flipH="1">
              <a:off x="4238213" y="3101353"/>
              <a:ext cx="504513" cy="0"/>
            </a:xfrm>
            <a:prstGeom prst="straightConnector1">
              <a:avLst/>
            </a:prstGeom>
            <a:noFill/>
            <a:ln w="28575" cap="flat" cmpd="sng">
              <a:solidFill>
                <a:schemeClr val="accent3"/>
              </a:solidFill>
              <a:prstDash val="solid"/>
              <a:miter/>
              <a:headEnd type="none" w="med" len="med"/>
              <a:tailEnd type="triangle" w="med" len="med"/>
            </a:ln>
          </p:spPr>
        </p:cxnSp>
        <p:sp>
          <p:nvSpPr>
            <p:cNvPr id="31" name="Shape 1186"/>
            <p:cNvSpPr txBox="1"/>
            <p:nvPr/>
          </p:nvSpPr>
          <p:spPr>
            <a:xfrm>
              <a:off x="2557233" y="2842584"/>
              <a:ext cx="701700" cy="276900"/>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200" b="1">
                  <a:solidFill>
                    <a:schemeClr val="bg2"/>
                  </a:solidFill>
                  <a:latin typeface="Calibri"/>
                  <a:ea typeface="Calibri"/>
                  <a:cs typeface="Calibri"/>
                  <a:sym typeface="Calibri"/>
                </a:rPr>
                <a:t>Request</a:t>
              </a:r>
            </a:p>
          </p:txBody>
        </p:sp>
        <p:cxnSp>
          <p:nvCxnSpPr>
            <p:cNvPr id="45" name="Shape 1201"/>
            <p:cNvCxnSpPr/>
            <p:nvPr/>
          </p:nvCxnSpPr>
          <p:spPr>
            <a:xfrm flipH="1">
              <a:off x="1777745" y="4330944"/>
              <a:ext cx="1710769" cy="80"/>
            </a:xfrm>
            <a:prstGeom prst="straightConnector1">
              <a:avLst/>
            </a:prstGeom>
            <a:noFill/>
            <a:ln w="28575" cap="flat" cmpd="sng">
              <a:solidFill>
                <a:srgbClr val="F1C232"/>
              </a:solidFill>
              <a:prstDash val="solid"/>
              <a:miter/>
              <a:headEnd type="none" w="med" len="med"/>
              <a:tailEnd type="none" w="med" len="med"/>
            </a:ln>
          </p:spPr>
        </p:cxnSp>
        <p:cxnSp>
          <p:nvCxnSpPr>
            <p:cNvPr id="46" name="Shape 1202"/>
            <p:cNvCxnSpPr/>
            <p:nvPr/>
          </p:nvCxnSpPr>
          <p:spPr>
            <a:xfrm rot="10800000">
              <a:off x="1785240" y="3828136"/>
              <a:ext cx="0" cy="512100"/>
            </a:xfrm>
            <a:prstGeom prst="straightConnector1">
              <a:avLst/>
            </a:prstGeom>
            <a:noFill/>
            <a:ln w="28575" cap="flat" cmpd="sng">
              <a:solidFill>
                <a:srgbClr val="F1C232"/>
              </a:solidFill>
              <a:prstDash val="solid"/>
              <a:miter/>
              <a:headEnd type="none" w="med" len="med"/>
              <a:tailEnd type="triangle" w="med" len="med"/>
            </a:ln>
          </p:spPr>
        </p:cxnSp>
        <p:sp>
          <p:nvSpPr>
            <p:cNvPr id="48" name="Shape 1204"/>
            <p:cNvSpPr txBox="1"/>
            <p:nvPr/>
          </p:nvSpPr>
          <p:spPr>
            <a:xfrm>
              <a:off x="7350503" y="3322759"/>
              <a:ext cx="1040400" cy="461700"/>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200" b="1" dirty="0">
                  <a:solidFill>
                    <a:schemeClr val="bg2"/>
                  </a:solidFill>
                  <a:latin typeface="Calibri"/>
                  <a:ea typeface="Calibri"/>
                  <a:cs typeface="Calibri"/>
                  <a:sym typeface="Calibri"/>
                </a:rPr>
                <a:t>Message</a:t>
              </a:r>
            </a:p>
            <a:p>
              <a:pPr marL="0" marR="0" lvl="0" indent="0" algn="ctr" rtl="0">
                <a:spcBef>
                  <a:spcPts val="0"/>
                </a:spcBef>
                <a:buSzPct val="25000"/>
                <a:buNone/>
              </a:pPr>
              <a:r>
                <a:rPr lang="en-US" sz="1200" b="1" dirty="0" smtClean="0">
                  <a:solidFill>
                    <a:schemeClr val="bg2"/>
                  </a:solidFill>
                  <a:latin typeface="Calibri"/>
                  <a:ea typeface="Calibri"/>
                  <a:cs typeface="Calibri"/>
                  <a:sym typeface="Calibri"/>
                </a:rPr>
                <a:t>Processor(s)</a:t>
              </a:r>
              <a:endParaRPr lang="en-US" sz="1200" b="1" dirty="0">
                <a:solidFill>
                  <a:schemeClr val="bg2"/>
                </a:solidFill>
                <a:latin typeface="Calibri"/>
                <a:ea typeface="Calibri"/>
                <a:cs typeface="Calibri"/>
                <a:sym typeface="Calibri"/>
              </a:endParaRPr>
            </a:p>
          </p:txBody>
        </p:sp>
        <p:sp>
          <p:nvSpPr>
            <p:cNvPr id="58" name="Shape 1307"/>
            <p:cNvSpPr/>
            <p:nvPr/>
          </p:nvSpPr>
          <p:spPr>
            <a:xfrm>
              <a:off x="3512211" y="2852618"/>
              <a:ext cx="669299" cy="482700"/>
            </a:xfrm>
            <a:prstGeom prst="roundRect">
              <a:avLst>
                <a:gd name="adj" fmla="val 16667"/>
              </a:avLst>
            </a:prstGeom>
            <a:solidFill>
              <a:srgbClr val="00A1E1"/>
            </a:solidFill>
            <a:ln>
              <a:noFill/>
            </a:ln>
          </p:spPr>
          <p:txBody>
            <a:bodyPr lIns="91425" tIns="45700" rIns="91425" bIns="45700" anchor="ctr" anchorCtr="0">
              <a:noAutofit/>
            </a:bodyPr>
            <a:lstStyle/>
            <a:p>
              <a:pPr marL="0" marR="0" lvl="0" indent="0" algn="ctr" rtl="0">
                <a:spcBef>
                  <a:spcPts val="0"/>
                </a:spcBef>
                <a:buSzPct val="25000"/>
                <a:buNone/>
              </a:pPr>
              <a:r>
                <a:rPr lang="en-US" sz="1400" b="1" dirty="0">
                  <a:solidFill>
                    <a:schemeClr val="bg1"/>
                  </a:solidFill>
                  <a:latin typeface="Consolas"/>
                  <a:ea typeface="Consolas"/>
                  <a:cs typeface="Consolas"/>
                  <a:sym typeface="Consolas"/>
                </a:rPr>
                <a:t>-&gt;|</a:t>
              </a:r>
            </a:p>
          </p:txBody>
        </p:sp>
        <p:sp>
          <p:nvSpPr>
            <p:cNvPr id="59" name="Shape 1308"/>
            <p:cNvSpPr/>
            <p:nvPr/>
          </p:nvSpPr>
          <p:spPr>
            <a:xfrm>
              <a:off x="7511161" y="2844212"/>
              <a:ext cx="669300" cy="482700"/>
            </a:xfrm>
            <a:prstGeom prst="roundRect">
              <a:avLst>
                <a:gd name="adj" fmla="val 16667"/>
              </a:avLst>
            </a:prstGeom>
            <a:solidFill>
              <a:srgbClr val="00A1E1"/>
            </a:solidFill>
            <a:ln>
              <a:noFill/>
            </a:ln>
          </p:spPr>
          <p:txBody>
            <a:bodyPr lIns="91425" tIns="45700" rIns="91425" bIns="45700" anchor="ctr" anchorCtr="0">
              <a:noAutofit/>
            </a:bodyPr>
            <a:lstStyle/>
            <a:p>
              <a:pPr marL="0" marR="0" lvl="0" indent="0" algn="ctr" rtl="0">
                <a:spcBef>
                  <a:spcPts val="0"/>
                </a:spcBef>
                <a:buSzPct val="25000"/>
                <a:buNone/>
              </a:pPr>
              <a:r>
                <a:rPr lang="en-US" sz="1400" b="1">
                  <a:solidFill>
                    <a:schemeClr val="bg1"/>
                  </a:solidFill>
                  <a:latin typeface="Consolas"/>
                  <a:ea typeface="Consolas"/>
                  <a:cs typeface="Consolas"/>
                  <a:sym typeface="Consolas"/>
                </a:rPr>
                <a:t>|x|</a:t>
              </a:r>
            </a:p>
          </p:txBody>
        </p:sp>
        <p:grpSp>
          <p:nvGrpSpPr>
            <p:cNvPr id="50" name="Group 49"/>
            <p:cNvGrpSpPr/>
            <p:nvPr/>
          </p:nvGrpSpPr>
          <p:grpSpPr>
            <a:xfrm>
              <a:off x="4601026" y="2852618"/>
              <a:ext cx="1098514" cy="943298"/>
              <a:chOff x="3782105" y="2932903"/>
              <a:chExt cx="1098514" cy="943298"/>
            </a:xfrm>
          </p:grpSpPr>
          <p:grpSp>
            <p:nvGrpSpPr>
              <p:cNvPr id="47" name="Group 46"/>
              <p:cNvGrpSpPr/>
              <p:nvPr/>
            </p:nvGrpSpPr>
            <p:grpSpPr>
              <a:xfrm>
                <a:off x="3782105" y="2932903"/>
                <a:ext cx="1098514" cy="943298"/>
                <a:chOff x="3782105" y="2932903"/>
                <a:chExt cx="1098514" cy="943298"/>
              </a:xfrm>
            </p:grpSpPr>
            <p:sp>
              <p:nvSpPr>
                <p:cNvPr id="71" name="Shape 1311"/>
                <p:cNvSpPr/>
                <p:nvPr/>
              </p:nvSpPr>
              <p:spPr>
                <a:xfrm>
                  <a:off x="3979598" y="2932903"/>
                  <a:ext cx="669300" cy="482700"/>
                </a:xfrm>
                <a:prstGeom prst="roundRect">
                  <a:avLst>
                    <a:gd name="adj" fmla="val 16667"/>
                  </a:avLst>
                </a:prstGeom>
                <a:solidFill>
                  <a:srgbClr val="00A1E1"/>
                </a:solidFill>
                <a:ln>
                  <a:noFill/>
                </a:ln>
              </p:spPr>
              <p:txBody>
                <a:bodyPr lIns="91425" tIns="45700" rIns="91425" bIns="45700" anchor="ctr" anchorCtr="0">
                  <a:noAutofit/>
                </a:bodyPr>
                <a:lstStyle/>
                <a:p>
                  <a:pPr marL="0" marR="0" lvl="0" indent="0" algn="ctr" rtl="0">
                    <a:spcBef>
                      <a:spcPts val="0"/>
                    </a:spcBef>
                    <a:buNone/>
                  </a:pPr>
                  <a:endParaRPr lang="en-US" sz="1200" b="1" dirty="0">
                    <a:solidFill>
                      <a:schemeClr val="bg2"/>
                    </a:solidFill>
                    <a:latin typeface="Consolas"/>
                    <a:ea typeface="Consolas"/>
                    <a:cs typeface="Consolas"/>
                    <a:sym typeface="Consolas"/>
                  </a:endParaRPr>
                </a:p>
              </p:txBody>
            </p:sp>
            <p:sp>
              <p:nvSpPr>
                <p:cNvPr id="8" name="Shape 1163"/>
                <p:cNvSpPr txBox="1"/>
                <p:nvPr/>
              </p:nvSpPr>
              <p:spPr>
                <a:xfrm>
                  <a:off x="3782105" y="3414537"/>
                  <a:ext cx="1098514" cy="461664"/>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200" b="1" dirty="0" smtClean="0">
                      <a:solidFill>
                        <a:schemeClr val="bg2"/>
                      </a:solidFill>
                      <a:latin typeface="Calibri"/>
                      <a:ea typeface="Calibri"/>
                      <a:cs typeface="Calibri"/>
                      <a:sym typeface="Calibri"/>
                    </a:rPr>
                    <a:t>Persist in</a:t>
                  </a:r>
                </a:p>
                <a:p>
                  <a:pPr marL="0" marR="0" lvl="0" indent="0" algn="ctr" rtl="0">
                    <a:spcBef>
                      <a:spcPts val="0"/>
                    </a:spcBef>
                    <a:buSzPct val="25000"/>
                    <a:buNone/>
                  </a:pPr>
                  <a:r>
                    <a:rPr lang="en-US" sz="1200" b="1" dirty="0" smtClean="0">
                      <a:solidFill>
                        <a:schemeClr val="bg2"/>
                      </a:solidFill>
                      <a:latin typeface="Calibri"/>
                      <a:ea typeface="Calibri"/>
                      <a:cs typeface="Calibri"/>
                      <a:sym typeface="Calibri"/>
                    </a:rPr>
                    <a:t>Object Store</a:t>
                  </a:r>
                  <a:endParaRPr lang="en-US" sz="1200" b="1" dirty="0">
                    <a:solidFill>
                      <a:schemeClr val="bg2"/>
                    </a:solidFill>
                    <a:latin typeface="Calibri"/>
                    <a:ea typeface="Calibri"/>
                    <a:cs typeface="Calibri"/>
                    <a:sym typeface="Calibri"/>
                  </a:endParaRPr>
                </a:p>
              </p:txBody>
            </p:sp>
          </p:grpSp>
          <p:sp>
            <p:nvSpPr>
              <p:cNvPr id="72" name="Shape 1312"/>
              <p:cNvSpPr/>
              <p:nvPr/>
            </p:nvSpPr>
            <p:spPr>
              <a:xfrm rot="16200000">
                <a:off x="4226064" y="3049870"/>
                <a:ext cx="200570" cy="242685"/>
              </a:xfrm>
              <a:prstGeom prst="flowChartMagneticDrum">
                <a:avLst/>
              </a:prstGeom>
              <a:noFill/>
              <a:ln w="12700" cap="flat" cmpd="sng">
                <a:solidFill>
                  <a:schemeClr val="lt1"/>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bg2"/>
                  </a:solidFill>
                  <a:latin typeface="Calibri"/>
                  <a:ea typeface="Calibri"/>
                  <a:cs typeface="Calibri"/>
                  <a:sym typeface="Calibri"/>
                </a:endParaRPr>
              </a:p>
            </p:txBody>
          </p:sp>
        </p:gr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161283" y="2566647"/>
              <a:ext cx="1258771" cy="1258771"/>
            </a:xfrm>
            <a:prstGeom prst="rect">
              <a:avLst/>
            </a:prstGeom>
          </p:spPr>
        </p:pic>
        <p:cxnSp>
          <p:nvCxnSpPr>
            <p:cNvPr id="80" name="Shape 1169"/>
            <p:cNvCxnSpPr/>
            <p:nvPr/>
          </p:nvCxnSpPr>
          <p:spPr>
            <a:xfrm rot="10800000" flipH="1">
              <a:off x="5570984" y="3094013"/>
              <a:ext cx="504513" cy="0"/>
            </a:xfrm>
            <a:prstGeom prst="straightConnector1">
              <a:avLst/>
            </a:prstGeom>
            <a:noFill/>
            <a:ln w="28575" cap="flat" cmpd="sng">
              <a:solidFill>
                <a:schemeClr val="accent3"/>
              </a:solidFill>
              <a:prstDash val="solid"/>
              <a:miter/>
              <a:headEnd type="none" w="med" len="med"/>
              <a:tailEnd type="triangle" w="med" len="med"/>
            </a:ln>
          </p:spPr>
        </p:cxnSp>
        <p:grpSp>
          <p:nvGrpSpPr>
            <p:cNvPr id="81" name="Group 80"/>
            <p:cNvGrpSpPr/>
            <p:nvPr/>
          </p:nvGrpSpPr>
          <p:grpSpPr>
            <a:xfrm>
              <a:off x="5933797" y="2845278"/>
              <a:ext cx="1098514" cy="943298"/>
              <a:chOff x="3782105" y="2932903"/>
              <a:chExt cx="1098514" cy="943298"/>
            </a:xfrm>
          </p:grpSpPr>
          <p:grpSp>
            <p:nvGrpSpPr>
              <p:cNvPr id="82" name="Group 81"/>
              <p:cNvGrpSpPr/>
              <p:nvPr/>
            </p:nvGrpSpPr>
            <p:grpSpPr>
              <a:xfrm>
                <a:off x="3782105" y="2932903"/>
                <a:ext cx="1098514" cy="943298"/>
                <a:chOff x="3782105" y="2932903"/>
                <a:chExt cx="1098514" cy="943298"/>
              </a:xfrm>
            </p:grpSpPr>
            <p:sp>
              <p:nvSpPr>
                <p:cNvPr id="84" name="Shape 1311"/>
                <p:cNvSpPr/>
                <p:nvPr/>
              </p:nvSpPr>
              <p:spPr>
                <a:xfrm>
                  <a:off x="3979598" y="2932903"/>
                  <a:ext cx="669300" cy="482700"/>
                </a:xfrm>
                <a:prstGeom prst="roundRect">
                  <a:avLst>
                    <a:gd name="adj" fmla="val 16667"/>
                  </a:avLst>
                </a:prstGeom>
                <a:solidFill>
                  <a:srgbClr val="00A1E1"/>
                </a:solidFill>
                <a:ln>
                  <a:noFill/>
                </a:ln>
              </p:spPr>
              <p:txBody>
                <a:bodyPr lIns="91425" tIns="45700" rIns="91425" bIns="45700" anchor="ctr" anchorCtr="0">
                  <a:noAutofit/>
                </a:bodyPr>
                <a:lstStyle/>
                <a:p>
                  <a:pPr marL="0" marR="0" lvl="0" indent="0" algn="ctr" rtl="0">
                    <a:spcBef>
                      <a:spcPts val="0"/>
                    </a:spcBef>
                    <a:buNone/>
                  </a:pPr>
                  <a:endParaRPr lang="en-US" sz="1200" b="1" dirty="0">
                    <a:solidFill>
                      <a:schemeClr val="bg2"/>
                    </a:solidFill>
                    <a:latin typeface="Consolas"/>
                    <a:ea typeface="Consolas"/>
                    <a:cs typeface="Consolas"/>
                    <a:sym typeface="Consolas"/>
                  </a:endParaRPr>
                </a:p>
              </p:txBody>
            </p:sp>
            <p:sp>
              <p:nvSpPr>
                <p:cNvPr id="85" name="Shape 1163"/>
                <p:cNvSpPr txBox="1"/>
                <p:nvPr/>
              </p:nvSpPr>
              <p:spPr>
                <a:xfrm>
                  <a:off x="3782105" y="3414537"/>
                  <a:ext cx="1098514" cy="461664"/>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200" b="1" dirty="0" smtClean="0">
                      <a:solidFill>
                        <a:schemeClr val="bg2"/>
                      </a:solidFill>
                      <a:latin typeface="Calibri"/>
                      <a:ea typeface="Calibri"/>
                      <a:cs typeface="Calibri"/>
                      <a:sym typeface="Calibri"/>
                    </a:rPr>
                    <a:t>Retrieve from</a:t>
                  </a:r>
                </a:p>
                <a:p>
                  <a:pPr marL="0" marR="0" lvl="0" indent="0" algn="ctr" rtl="0">
                    <a:spcBef>
                      <a:spcPts val="0"/>
                    </a:spcBef>
                    <a:buSzPct val="25000"/>
                    <a:buNone/>
                  </a:pPr>
                  <a:r>
                    <a:rPr lang="en-US" sz="1200" b="1" dirty="0" smtClean="0">
                      <a:solidFill>
                        <a:schemeClr val="bg2"/>
                      </a:solidFill>
                      <a:latin typeface="Calibri"/>
                      <a:ea typeface="Calibri"/>
                      <a:cs typeface="Calibri"/>
                      <a:sym typeface="Calibri"/>
                    </a:rPr>
                    <a:t>Object Store</a:t>
                  </a:r>
                  <a:endParaRPr lang="en-US" sz="1200" b="1" dirty="0">
                    <a:solidFill>
                      <a:schemeClr val="bg2"/>
                    </a:solidFill>
                    <a:latin typeface="Calibri"/>
                    <a:ea typeface="Calibri"/>
                    <a:cs typeface="Calibri"/>
                    <a:sym typeface="Calibri"/>
                  </a:endParaRPr>
                </a:p>
              </p:txBody>
            </p:sp>
          </p:grpSp>
          <p:sp>
            <p:nvSpPr>
              <p:cNvPr id="83" name="Shape 1312"/>
              <p:cNvSpPr/>
              <p:nvPr/>
            </p:nvSpPr>
            <p:spPr>
              <a:xfrm rot="16200000">
                <a:off x="4226064" y="3049870"/>
                <a:ext cx="200570" cy="242685"/>
              </a:xfrm>
              <a:prstGeom prst="flowChartMagneticDrum">
                <a:avLst/>
              </a:prstGeom>
              <a:noFill/>
              <a:ln w="12700" cap="flat" cmpd="sng">
                <a:solidFill>
                  <a:schemeClr val="lt1"/>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bg2"/>
                  </a:solidFill>
                  <a:latin typeface="Calibri"/>
                  <a:ea typeface="Calibri"/>
                  <a:cs typeface="Calibri"/>
                  <a:sym typeface="Calibri"/>
                </a:endParaRPr>
              </a:p>
            </p:txBody>
          </p:sp>
        </p:grpSp>
        <p:cxnSp>
          <p:nvCxnSpPr>
            <p:cNvPr id="86" name="Shape 1170"/>
            <p:cNvCxnSpPr/>
            <p:nvPr/>
          </p:nvCxnSpPr>
          <p:spPr>
            <a:xfrm rot="10800000" flipH="1">
              <a:off x="6903619" y="3093436"/>
              <a:ext cx="504513" cy="0"/>
            </a:xfrm>
            <a:prstGeom prst="straightConnector1">
              <a:avLst/>
            </a:prstGeom>
            <a:noFill/>
            <a:ln w="28575" cap="flat" cmpd="sng">
              <a:solidFill>
                <a:schemeClr val="accent3"/>
              </a:solidFill>
              <a:prstDash val="solid"/>
              <a:miter/>
              <a:headEnd type="none" w="med" len="med"/>
              <a:tailEnd type="triangle" w="med" len="med"/>
            </a:ln>
          </p:spPr>
        </p:cxnSp>
        <p:cxnSp>
          <p:nvCxnSpPr>
            <p:cNvPr id="87" name="Shape 1169"/>
            <p:cNvCxnSpPr/>
            <p:nvPr/>
          </p:nvCxnSpPr>
          <p:spPr>
            <a:xfrm rot="10800000" flipH="1">
              <a:off x="8277090" y="3093436"/>
              <a:ext cx="504513" cy="0"/>
            </a:xfrm>
            <a:prstGeom prst="straightConnector1">
              <a:avLst/>
            </a:prstGeom>
            <a:noFill/>
            <a:ln w="28575" cap="flat" cmpd="sng">
              <a:solidFill>
                <a:schemeClr val="accent3"/>
              </a:solidFill>
              <a:prstDash val="solid"/>
              <a:miter/>
              <a:headEnd type="none" w="med" len="med"/>
              <a:tailEnd type="triangle" w="sm" len="med"/>
            </a:ln>
          </p:spPr>
        </p:cxnSp>
        <p:grpSp>
          <p:nvGrpSpPr>
            <p:cNvPr id="88" name="Group 87"/>
            <p:cNvGrpSpPr/>
            <p:nvPr/>
          </p:nvGrpSpPr>
          <p:grpSpPr>
            <a:xfrm>
              <a:off x="8639903" y="2844701"/>
              <a:ext cx="1098514" cy="943298"/>
              <a:chOff x="3782105" y="2932903"/>
              <a:chExt cx="1098514" cy="943298"/>
            </a:xfrm>
          </p:grpSpPr>
          <p:grpSp>
            <p:nvGrpSpPr>
              <p:cNvPr id="89" name="Group 88"/>
              <p:cNvGrpSpPr/>
              <p:nvPr/>
            </p:nvGrpSpPr>
            <p:grpSpPr>
              <a:xfrm>
                <a:off x="3782105" y="2932903"/>
                <a:ext cx="1098514" cy="943298"/>
                <a:chOff x="3782105" y="2932903"/>
                <a:chExt cx="1098514" cy="943298"/>
              </a:xfrm>
            </p:grpSpPr>
            <p:sp>
              <p:nvSpPr>
                <p:cNvPr id="91" name="Shape 1311"/>
                <p:cNvSpPr/>
                <p:nvPr/>
              </p:nvSpPr>
              <p:spPr>
                <a:xfrm>
                  <a:off x="3979598" y="2932903"/>
                  <a:ext cx="669300" cy="482700"/>
                </a:xfrm>
                <a:prstGeom prst="roundRect">
                  <a:avLst>
                    <a:gd name="adj" fmla="val 16667"/>
                  </a:avLst>
                </a:prstGeom>
                <a:solidFill>
                  <a:srgbClr val="00A1E1"/>
                </a:solidFill>
                <a:ln>
                  <a:noFill/>
                </a:ln>
              </p:spPr>
              <p:txBody>
                <a:bodyPr lIns="91425" tIns="45700" rIns="91425" bIns="45700" anchor="ctr" anchorCtr="0">
                  <a:noAutofit/>
                </a:bodyPr>
                <a:lstStyle/>
                <a:p>
                  <a:pPr marL="0" marR="0" lvl="0" indent="0" algn="ctr" rtl="0">
                    <a:spcBef>
                      <a:spcPts val="0"/>
                    </a:spcBef>
                    <a:buNone/>
                  </a:pPr>
                  <a:endParaRPr lang="en-US" sz="1200" b="1" dirty="0">
                    <a:solidFill>
                      <a:schemeClr val="bg2"/>
                    </a:solidFill>
                    <a:latin typeface="Consolas"/>
                    <a:ea typeface="Consolas"/>
                    <a:cs typeface="Consolas"/>
                    <a:sym typeface="Consolas"/>
                  </a:endParaRPr>
                </a:p>
              </p:txBody>
            </p:sp>
            <p:sp>
              <p:nvSpPr>
                <p:cNvPr id="92" name="Shape 1163"/>
                <p:cNvSpPr txBox="1"/>
                <p:nvPr/>
              </p:nvSpPr>
              <p:spPr>
                <a:xfrm>
                  <a:off x="3782105" y="3414537"/>
                  <a:ext cx="1098514" cy="461664"/>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200" b="1" dirty="0" smtClean="0">
                      <a:solidFill>
                        <a:schemeClr val="bg2"/>
                      </a:solidFill>
                      <a:latin typeface="Calibri"/>
                      <a:ea typeface="Calibri"/>
                      <a:cs typeface="Calibri"/>
                      <a:sym typeface="Calibri"/>
                    </a:rPr>
                    <a:t>Remove from</a:t>
                  </a:r>
                </a:p>
                <a:p>
                  <a:pPr marL="0" marR="0" lvl="0" indent="0" algn="ctr" rtl="0">
                    <a:spcBef>
                      <a:spcPts val="0"/>
                    </a:spcBef>
                    <a:buSzPct val="25000"/>
                    <a:buNone/>
                  </a:pPr>
                  <a:r>
                    <a:rPr lang="en-US" sz="1200" b="1" dirty="0" smtClean="0">
                      <a:solidFill>
                        <a:schemeClr val="bg2"/>
                      </a:solidFill>
                      <a:latin typeface="Calibri"/>
                      <a:ea typeface="Calibri"/>
                      <a:cs typeface="Calibri"/>
                      <a:sym typeface="Calibri"/>
                    </a:rPr>
                    <a:t>Object Store</a:t>
                  </a:r>
                  <a:endParaRPr lang="en-US" sz="1200" b="1" dirty="0">
                    <a:solidFill>
                      <a:schemeClr val="bg2"/>
                    </a:solidFill>
                    <a:latin typeface="Calibri"/>
                    <a:ea typeface="Calibri"/>
                    <a:cs typeface="Calibri"/>
                    <a:sym typeface="Calibri"/>
                  </a:endParaRPr>
                </a:p>
              </p:txBody>
            </p:sp>
          </p:grpSp>
          <p:sp>
            <p:nvSpPr>
              <p:cNvPr id="90" name="Shape 1312"/>
              <p:cNvSpPr/>
              <p:nvPr/>
            </p:nvSpPr>
            <p:spPr>
              <a:xfrm rot="16200000">
                <a:off x="4226064" y="3049870"/>
                <a:ext cx="200570" cy="242685"/>
              </a:xfrm>
              <a:prstGeom prst="flowChartMagneticDrum">
                <a:avLst/>
              </a:prstGeom>
              <a:noFill/>
              <a:ln w="12700" cap="flat" cmpd="sng">
                <a:solidFill>
                  <a:schemeClr val="lt1"/>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r>
                  <a:rPr lang="nl-NL" sz="1200" b="1" dirty="0" smtClean="0">
                    <a:solidFill>
                      <a:schemeClr val="bg2"/>
                    </a:solidFill>
                    <a:latin typeface="Calibri"/>
                    <a:ea typeface="Calibri"/>
                    <a:cs typeface="Calibri"/>
                    <a:sym typeface="Calibri"/>
                  </a:rPr>
                  <a:t>x</a:t>
                </a:r>
                <a:endParaRPr sz="1200" b="1" dirty="0">
                  <a:solidFill>
                    <a:schemeClr val="bg2"/>
                  </a:solidFill>
                  <a:latin typeface="Calibri"/>
                  <a:ea typeface="Calibri"/>
                  <a:cs typeface="Calibri"/>
                  <a:sym typeface="Calibri"/>
                </a:endParaRPr>
              </a:p>
            </p:txBody>
          </p:sp>
        </p:grpSp>
        <p:sp>
          <p:nvSpPr>
            <p:cNvPr id="94" name="Shape 1307"/>
            <p:cNvSpPr/>
            <p:nvPr/>
          </p:nvSpPr>
          <p:spPr>
            <a:xfrm>
              <a:off x="3525387" y="4079671"/>
              <a:ext cx="669299" cy="482700"/>
            </a:xfrm>
            <a:prstGeom prst="roundRect">
              <a:avLst>
                <a:gd name="adj" fmla="val 16667"/>
              </a:avLst>
            </a:prstGeom>
            <a:solidFill>
              <a:srgbClr val="00A1E1"/>
            </a:solidFill>
            <a:ln>
              <a:noFill/>
            </a:ln>
          </p:spPr>
          <p:txBody>
            <a:bodyPr lIns="91425" tIns="45700" rIns="91425" bIns="45700" anchor="ctr" anchorCtr="0">
              <a:noAutofit/>
            </a:bodyPr>
            <a:lstStyle/>
            <a:p>
              <a:pPr marL="0" marR="0" lvl="0" indent="0" algn="ctr" rtl="0">
                <a:spcBef>
                  <a:spcPts val="0"/>
                </a:spcBef>
                <a:buSzPct val="25000"/>
                <a:buNone/>
              </a:pPr>
              <a:endParaRPr lang="en-US" sz="1400" b="1" dirty="0">
                <a:solidFill>
                  <a:schemeClr val="bg1"/>
                </a:solidFill>
                <a:latin typeface="Consolas"/>
                <a:ea typeface="Consolas"/>
                <a:cs typeface="Consolas"/>
                <a:sym typeface="Consolas"/>
              </a:endParaRPr>
            </a:p>
          </p:txBody>
        </p:sp>
        <p:sp>
          <p:nvSpPr>
            <p:cNvPr id="95" name="Shape 1186"/>
            <p:cNvSpPr txBox="1"/>
            <p:nvPr/>
          </p:nvSpPr>
          <p:spPr>
            <a:xfrm>
              <a:off x="2182901" y="4336133"/>
              <a:ext cx="821793" cy="276900"/>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200" b="1" smtClean="0">
                  <a:solidFill>
                    <a:schemeClr val="bg2"/>
                  </a:solidFill>
                  <a:latin typeface="Calibri"/>
                  <a:ea typeface="Calibri"/>
                  <a:cs typeface="Calibri"/>
                  <a:sym typeface="Calibri"/>
                </a:rPr>
                <a:t>Response</a:t>
              </a:r>
              <a:endParaRPr lang="en-US" sz="1200" b="1">
                <a:solidFill>
                  <a:schemeClr val="bg2"/>
                </a:solidFill>
                <a:latin typeface="Calibri"/>
                <a:ea typeface="Calibri"/>
                <a:cs typeface="Calibri"/>
                <a:sym typeface="Calibri"/>
              </a:endParaRPr>
            </a:p>
          </p:txBody>
        </p:sp>
        <p:grpSp>
          <p:nvGrpSpPr>
            <p:cNvPr id="100" name="Group 99"/>
            <p:cNvGrpSpPr/>
            <p:nvPr/>
          </p:nvGrpSpPr>
          <p:grpSpPr>
            <a:xfrm>
              <a:off x="4286013" y="3086828"/>
              <a:ext cx="5811979" cy="1253408"/>
              <a:chOff x="3467092" y="3167113"/>
              <a:chExt cx="5811979" cy="1253408"/>
            </a:xfrm>
          </p:grpSpPr>
          <p:cxnSp>
            <p:nvCxnSpPr>
              <p:cNvPr id="15" name="Shape 1170"/>
              <p:cNvCxnSpPr/>
              <p:nvPr/>
            </p:nvCxnSpPr>
            <p:spPr>
              <a:xfrm rot="10800000" flipH="1">
                <a:off x="8774558" y="3181637"/>
                <a:ext cx="504513" cy="0"/>
              </a:xfrm>
              <a:prstGeom prst="straightConnector1">
                <a:avLst/>
              </a:prstGeom>
              <a:noFill/>
              <a:ln w="28575" cap="flat" cmpd="sng">
                <a:solidFill>
                  <a:schemeClr val="accent3"/>
                </a:solidFill>
                <a:prstDash val="solid"/>
                <a:miter/>
                <a:headEnd type="none" w="med" len="med"/>
                <a:tailEnd type="none" w="lg" len="lg"/>
              </a:ln>
            </p:spPr>
          </p:cxnSp>
          <p:cxnSp>
            <p:nvCxnSpPr>
              <p:cNvPr id="96" name="Shape 1170"/>
              <p:cNvCxnSpPr/>
              <p:nvPr/>
            </p:nvCxnSpPr>
            <p:spPr>
              <a:xfrm>
                <a:off x="3467092" y="4403065"/>
                <a:ext cx="5811979" cy="9292"/>
              </a:xfrm>
              <a:prstGeom prst="straightConnector1">
                <a:avLst/>
              </a:prstGeom>
              <a:noFill/>
              <a:ln w="28575" cap="flat" cmpd="sng">
                <a:solidFill>
                  <a:schemeClr val="accent3"/>
                </a:solidFill>
                <a:prstDash val="solid"/>
                <a:miter/>
                <a:headEnd type="triangle" w="med" len="med"/>
                <a:tailEnd type="none" w="lg" len="lg"/>
              </a:ln>
            </p:spPr>
          </p:cxnSp>
          <p:cxnSp>
            <p:nvCxnSpPr>
              <p:cNvPr id="97" name="Shape 1170"/>
              <p:cNvCxnSpPr/>
              <p:nvPr/>
            </p:nvCxnSpPr>
            <p:spPr>
              <a:xfrm>
                <a:off x="9270907" y="3167113"/>
                <a:ext cx="0" cy="1253408"/>
              </a:xfrm>
              <a:prstGeom prst="straightConnector1">
                <a:avLst/>
              </a:prstGeom>
              <a:noFill/>
              <a:ln w="28575" cap="flat" cmpd="sng">
                <a:solidFill>
                  <a:schemeClr val="accent3"/>
                </a:solidFill>
                <a:prstDash val="solid"/>
                <a:miter/>
                <a:headEnd type="none" w="med" len="med"/>
                <a:tailEnd type="none" w="lg" len="lg"/>
              </a:ln>
            </p:spPr>
          </p:cxnSp>
        </p:grpSp>
      </p:grpSp>
      <p:grpSp>
        <p:nvGrpSpPr>
          <p:cNvPr id="12" name="Group 11"/>
          <p:cNvGrpSpPr/>
          <p:nvPr/>
        </p:nvGrpSpPr>
        <p:grpSpPr>
          <a:xfrm>
            <a:off x="4545760" y="4291111"/>
            <a:ext cx="5156626" cy="196622"/>
            <a:chOff x="4545760" y="4347755"/>
            <a:chExt cx="5156626" cy="196622"/>
          </a:xfrm>
        </p:grpSpPr>
        <p:cxnSp>
          <p:nvCxnSpPr>
            <p:cNvPr id="53" name="Straight Arrow Connector 52"/>
            <p:cNvCxnSpPr/>
            <p:nvPr/>
          </p:nvCxnSpPr>
          <p:spPr>
            <a:xfrm flipV="1">
              <a:off x="4545760" y="4535079"/>
              <a:ext cx="5151129" cy="1"/>
            </a:xfrm>
            <a:prstGeom prst="straightConnector1">
              <a:avLst/>
            </a:prstGeom>
            <a:ln w="25400">
              <a:solidFill>
                <a:srgbClr val="FF0000"/>
              </a:solidFill>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flipV="1">
              <a:off x="9702385" y="4347755"/>
              <a:ext cx="1" cy="196622"/>
            </a:xfrm>
            <a:prstGeom prst="straightConnector1">
              <a:avLst/>
            </a:prstGeom>
            <a:ln w="25400">
              <a:solidFill>
                <a:srgbClr val="FF0000"/>
              </a:solidFill>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flipV="1">
              <a:off x="4549105" y="4347755"/>
              <a:ext cx="1" cy="196622"/>
            </a:xfrm>
            <a:prstGeom prst="straightConnector1">
              <a:avLst/>
            </a:prstGeom>
            <a:ln w="25400">
              <a:solidFill>
                <a:srgbClr val="FF0000"/>
              </a:solidFill>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grpSp>
      <p:sp>
        <p:nvSpPr>
          <p:cNvPr id="56" name="Shape 1186"/>
          <p:cNvSpPr txBox="1"/>
          <p:nvPr/>
        </p:nvSpPr>
        <p:spPr>
          <a:xfrm>
            <a:off x="4489312" y="4240396"/>
            <a:ext cx="5204910" cy="276900"/>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200" b="1" dirty="0" smtClean="0">
                <a:solidFill>
                  <a:srgbClr val="FF0000"/>
                </a:solidFill>
                <a:latin typeface="Calibri"/>
                <a:ea typeface="Calibri"/>
                <a:cs typeface="Calibri"/>
                <a:sym typeface="Calibri"/>
              </a:rPr>
              <a:t>Transaction scope</a:t>
            </a:r>
            <a:endParaRPr lang="en-US" sz="1200" b="1" dirty="0">
              <a:solidFill>
                <a:srgbClr val="FF0000"/>
              </a:solidFill>
              <a:latin typeface="Calibri"/>
              <a:ea typeface="Calibri"/>
              <a:cs typeface="Calibri"/>
              <a:sym typeface="Calibri"/>
            </a:endParaRPr>
          </a:p>
        </p:txBody>
      </p:sp>
    </p:spTree>
    <p:extLst>
      <p:ext uri="{BB962C8B-B14F-4D97-AF65-F5344CB8AC3E}">
        <p14:creationId xmlns:p14="http://schemas.microsoft.com/office/powerpoint/2010/main" val="165422849"/>
      </p:ext>
    </p:extLst>
  </p:cSld>
  <p:clrMapOvr>
    <a:masterClrMapping/>
  </p:clrMapOvr>
  <mc:AlternateContent xmlns:mc="http://schemas.openxmlformats.org/markup-compatibility/2006" xmlns:p14="http://schemas.microsoft.com/office/powerpoint/2010/main">
    <mc:Choice Requires="p14">
      <p:transition p14:dur="10" advClick="0">
        <p:fade/>
      </p:transition>
    </mc:Choice>
    <mc:Fallback xmlns="">
      <p:transition advClick="0">
        <p:fade/>
      </p:transition>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Walkthrough 3-2: Refactoring for reliability</a:t>
            </a:r>
            <a:endParaRPr lang="en-US" dirty="0"/>
          </a:p>
        </p:txBody>
      </p:sp>
      <p:sp>
        <p:nvSpPr>
          <p:cNvPr id="3" name="Slide Number Placeholder 2"/>
          <p:cNvSpPr>
            <a:spLocks noGrp="1"/>
          </p:cNvSpPr>
          <p:nvPr>
            <p:ph type="sldNum" sz="quarter" idx="11"/>
          </p:nvPr>
        </p:nvSpPr>
        <p:spPr/>
        <p:txBody>
          <a:bodyPr/>
          <a:lstStyle/>
          <a:p>
            <a:pPr marL="0" marR="0" lvl="0" indent="0" algn="r" rtl="0">
              <a:spcBef>
                <a:spcPts val="0"/>
              </a:spcBef>
              <a:spcAft>
                <a:spcPts val="0"/>
              </a:spcAft>
              <a:buSzPct val="25000"/>
              <a:buNone/>
            </a:pPr>
            <a:fld id="{00000000-1234-1234-1234-123412341234}" type="slidenum">
              <a:rPr lang="en-US" sz="1300" b="0" i="0" u="none" strike="noStrike" cap="none" smtClean="0">
                <a:solidFill>
                  <a:srgbClr val="BFBFBF"/>
                </a:solidFill>
                <a:latin typeface="Verdana"/>
                <a:ea typeface="Verdana"/>
                <a:cs typeface="Verdana"/>
                <a:sym typeface="Verdana"/>
              </a:rPr>
              <a:t>79</a:t>
            </a:fld>
            <a:endParaRPr lang="en-US" sz="1300" b="0" i="0" u="none" strike="noStrike" cap="none">
              <a:solidFill>
                <a:srgbClr val="BFBFBF"/>
              </a:solidFill>
              <a:latin typeface="Verdana"/>
              <a:ea typeface="Verdana"/>
              <a:cs typeface="Verdana"/>
              <a:sym typeface="Verdana"/>
            </a:endParaRPr>
          </a:p>
        </p:txBody>
      </p:sp>
      <p:sp>
        <p:nvSpPr>
          <p:cNvPr id="6" name="Text Placeholder 5"/>
          <p:cNvSpPr>
            <a:spLocks noGrp="1"/>
          </p:cNvSpPr>
          <p:nvPr>
            <p:ph type="body" sz="quarter" idx="12"/>
          </p:nvPr>
        </p:nvSpPr>
        <p:spPr/>
        <p:txBody>
          <a:bodyPr/>
          <a:lstStyle/>
          <a:p>
            <a:r>
              <a:rPr lang="en-US" dirty="0" smtClean="0"/>
              <a:t>Goal</a:t>
            </a:r>
          </a:p>
          <a:p>
            <a:pPr lvl="1"/>
            <a:r>
              <a:rPr lang="en-US" dirty="0" smtClean="0"/>
              <a:t>In this walkthrough, you will refactor an existing application to become more reliable and observe the application’s performance behavior</a:t>
            </a:r>
          </a:p>
        </p:txBody>
      </p:sp>
    </p:spTree>
    <p:extLst>
      <p:ext uri="{BB962C8B-B14F-4D97-AF65-F5344CB8AC3E}">
        <p14:creationId xmlns:p14="http://schemas.microsoft.com/office/powerpoint/2010/main" val="1429796716"/>
      </p:ext>
    </p:extLst>
  </p:cSld>
  <p:clrMapOvr>
    <a:masterClrMapping/>
  </p:clrMapOvr>
  <mc:AlternateContent xmlns:mc="http://schemas.openxmlformats.org/markup-compatibility/2006" xmlns:p14="http://schemas.microsoft.com/office/powerpoint/2010/main">
    <mc:Choice Requires="p14">
      <p:transition p14:dur="10" advClick="0">
        <p:fade/>
      </p:transition>
    </mc:Choice>
    <mc:Fallback xmlns="">
      <p:transition advClick="0">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49"/>
        <p:cNvGrpSpPr/>
        <p:nvPr/>
      </p:nvGrpSpPr>
      <p:grpSpPr>
        <a:xfrm>
          <a:off x="0" y="0"/>
          <a:ext cx="0" cy="0"/>
          <a:chOff x="0" y="0"/>
          <a:chExt cx="0" cy="0"/>
        </a:xfrm>
      </p:grpSpPr>
      <p:sp>
        <p:nvSpPr>
          <p:cNvPr id="1850" name="Shape 1850"/>
          <p:cNvSpPr txBox="1">
            <a:spLocks noGrp="1"/>
          </p:cNvSpPr>
          <p:nvPr>
            <p:ph type="title"/>
          </p:nvPr>
        </p:nvSpPr>
        <p:spPr/>
        <p:txBody>
          <a:bodyPr/>
          <a:lstStyle/>
          <a:p>
            <a:pPr lvl="0"/>
            <a:r>
              <a:rPr lang="en-US" smtClean="0">
                <a:sym typeface="Verdana"/>
              </a:rPr>
              <a:t>Infrastructure design considerations</a:t>
            </a:r>
            <a:endParaRPr lang="en-US">
              <a:sym typeface="Verdana"/>
            </a:endParaRPr>
          </a:p>
        </p:txBody>
      </p:sp>
      <p:sp>
        <p:nvSpPr>
          <p:cNvPr id="1851" name="Shape 1851"/>
          <p:cNvSpPr txBox="1">
            <a:spLocks noGrp="1"/>
          </p:cNvSpPr>
          <p:nvPr>
            <p:ph type="sldNum" sz="quarter" idx="11"/>
          </p:nvPr>
        </p:nvSpPr>
        <p:spPr/>
        <p:txBody>
          <a:bodyPr/>
          <a:lstStyle/>
          <a:p>
            <a:pPr lvl="0"/>
            <a:fld id="{00000000-1234-1234-1234-123412341234}" type="slidenum">
              <a:rPr lang="en-US" smtClean="0">
                <a:sym typeface="Verdana"/>
              </a:rPr>
              <a:pPr lvl="0"/>
              <a:t>8</a:t>
            </a:fld>
            <a:endParaRPr lang="en-US">
              <a:sym typeface="Verdana"/>
            </a:endParaRPr>
          </a:p>
        </p:txBody>
      </p:sp>
      <p:sp>
        <p:nvSpPr>
          <p:cNvPr id="1852" name="Shape 1852"/>
          <p:cNvSpPr txBox="1">
            <a:spLocks noGrp="1"/>
          </p:cNvSpPr>
          <p:nvPr>
            <p:ph type="body" sz="quarter" idx="12"/>
          </p:nvPr>
        </p:nvSpPr>
        <p:spPr/>
        <p:txBody>
          <a:bodyPr/>
          <a:lstStyle/>
          <a:p>
            <a:pPr lvl="0"/>
            <a:r>
              <a:rPr lang="en-US" dirty="0" smtClean="0">
                <a:sym typeface="Verdana"/>
              </a:rPr>
              <a:t>Single runtime vs multiple runtimes vs clustering</a:t>
            </a:r>
          </a:p>
          <a:p>
            <a:r>
              <a:rPr lang="en-US" dirty="0" smtClean="0"/>
              <a:t>On-premises vs CloudHub vs hybrid solutions</a:t>
            </a:r>
            <a:endParaRPr lang="en-US" dirty="0" smtClean="0">
              <a:sym typeface="Verdana"/>
            </a:endParaRPr>
          </a:p>
          <a:p>
            <a:pPr lvl="0"/>
            <a:r>
              <a:rPr lang="en-US" dirty="0" smtClean="0">
                <a:sym typeface="Verdana"/>
              </a:rPr>
              <a:t>High availability vs </a:t>
            </a:r>
            <a:r>
              <a:rPr lang="en-US" dirty="0">
                <a:sym typeface="Verdana"/>
              </a:rPr>
              <a:t>f</a:t>
            </a:r>
            <a:r>
              <a:rPr lang="en-US" dirty="0" smtClean="0">
                <a:sym typeface="Verdana"/>
              </a:rPr>
              <a:t>ail over vs load </a:t>
            </a:r>
            <a:r>
              <a:rPr lang="en-US" dirty="0">
                <a:sym typeface="Verdana"/>
              </a:rPr>
              <a:t>b</a:t>
            </a:r>
            <a:r>
              <a:rPr lang="en-US" dirty="0" smtClean="0">
                <a:sym typeface="Verdana"/>
              </a:rPr>
              <a:t>alancing</a:t>
            </a:r>
          </a:p>
          <a:p>
            <a:pPr lvl="0"/>
            <a:r>
              <a:rPr lang="en-US" dirty="0" smtClean="0">
                <a:sym typeface="Verdana"/>
              </a:rPr>
              <a:t>Bare-metal vs virtualization vs containers</a:t>
            </a:r>
          </a:p>
        </p:txBody>
      </p:sp>
    </p:spTree>
    <p:extLst>
      <p:ext uri="{BB962C8B-B14F-4D97-AF65-F5344CB8AC3E}">
        <p14:creationId xmlns:p14="http://schemas.microsoft.com/office/powerpoint/2010/main" val="1746362431"/>
      </p:ext>
    </p:extLst>
  </p:cSld>
  <p:clrMapOvr>
    <a:masterClrMapping/>
  </p:clrMapOvr>
  <p:transition>
    <p:fade/>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Building tunable applications</a:t>
            </a:r>
            <a:endParaRPr lang="en-US" dirty="0"/>
          </a:p>
        </p:txBody>
      </p:sp>
      <p:sp>
        <p:nvSpPr>
          <p:cNvPr id="3" name="Slide Number Placeholder 2"/>
          <p:cNvSpPr>
            <a:spLocks noGrp="1"/>
          </p:cNvSpPr>
          <p:nvPr>
            <p:ph type="sldNum" sz="quarter" idx="4294967295"/>
          </p:nvPr>
        </p:nvSpPr>
        <p:spPr>
          <a:xfrm>
            <a:off x="11504613" y="6338888"/>
            <a:ext cx="684212" cy="365125"/>
          </a:xfrm>
        </p:spPr>
        <p:txBody>
          <a:bodyPr/>
          <a:lstStyle/>
          <a:p>
            <a:pPr marL="0" marR="0" lvl="0" indent="0" algn="r" rtl="0">
              <a:spcBef>
                <a:spcPts val="0"/>
              </a:spcBef>
              <a:spcAft>
                <a:spcPts val="0"/>
              </a:spcAft>
              <a:buSzPct val="25000"/>
              <a:buNone/>
            </a:pPr>
            <a:fld id="{00000000-1234-1234-1234-123412341234}" type="slidenum">
              <a:rPr lang="en-US" sz="1300" b="0" i="0" u="none" strike="noStrike" cap="none" smtClean="0">
                <a:solidFill>
                  <a:srgbClr val="BFBFBF"/>
                </a:solidFill>
                <a:latin typeface="Verdana"/>
                <a:ea typeface="Verdana"/>
                <a:cs typeface="Verdana"/>
                <a:sym typeface="Verdana"/>
              </a:rPr>
              <a:t>80</a:t>
            </a:fld>
            <a:endParaRPr lang="en-US" sz="1300" b="0" i="0" u="none" strike="noStrike" cap="none">
              <a:solidFill>
                <a:srgbClr val="BFBFBF"/>
              </a:solidFill>
              <a:latin typeface="Verdana"/>
              <a:ea typeface="Verdana"/>
              <a:cs typeface="Verdana"/>
              <a:sym typeface="Verdana"/>
            </a:endParaRPr>
          </a:p>
        </p:txBody>
      </p:sp>
    </p:spTree>
    <p:extLst>
      <p:ext uri="{BB962C8B-B14F-4D97-AF65-F5344CB8AC3E}">
        <p14:creationId xmlns:p14="http://schemas.microsoft.com/office/powerpoint/2010/main" val="251395882"/>
      </p:ext>
    </p:extLst>
  </p:cSld>
  <p:clrMapOvr>
    <a:masterClrMapping/>
  </p:clrMapOvr>
  <mc:AlternateContent xmlns:mc="http://schemas.openxmlformats.org/markup-compatibility/2006" xmlns:p14="http://schemas.microsoft.com/office/powerpoint/2010/main">
    <mc:Choice Requires="p14">
      <p:transition p14:dur="10" advClick="0">
        <p:fade/>
      </p:transition>
    </mc:Choice>
    <mc:Fallback xmlns="">
      <p:transition advClick="0">
        <p:fade/>
      </p:transition>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make applications tunable?</a:t>
            </a:r>
          </a:p>
        </p:txBody>
      </p:sp>
      <p:sp>
        <p:nvSpPr>
          <p:cNvPr id="3" name="Slide Number Placeholder 2"/>
          <p:cNvSpPr>
            <a:spLocks noGrp="1"/>
          </p:cNvSpPr>
          <p:nvPr>
            <p:ph type="sldNum" sz="quarter" idx="11"/>
          </p:nvPr>
        </p:nvSpPr>
        <p:spPr/>
        <p:txBody>
          <a:bodyPr/>
          <a:lstStyle/>
          <a:p>
            <a:pPr marL="0" marR="0" lvl="0" indent="0" algn="r" rtl="0">
              <a:spcBef>
                <a:spcPts val="0"/>
              </a:spcBef>
              <a:spcAft>
                <a:spcPts val="0"/>
              </a:spcAft>
              <a:buSzPct val="25000"/>
              <a:buNone/>
            </a:pPr>
            <a:fld id="{00000000-1234-1234-1234-123412341234}" type="slidenum">
              <a:rPr lang="en-US" sz="1300" b="0" i="0" u="none" strike="noStrike" cap="none" smtClean="0">
                <a:solidFill>
                  <a:srgbClr val="BFBFBF"/>
                </a:solidFill>
                <a:latin typeface="Verdana"/>
                <a:ea typeface="Verdana"/>
                <a:cs typeface="Verdana"/>
                <a:sym typeface="Verdana"/>
              </a:rPr>
              <a:t>81</a:t>
            </a:fld>
            <a:endParaRPr lang="en-US" sz="1300" b="0" i="0" u="none" strike="noStrike" cap="none">
              <a:solidFill>
                <a:srgbClr val="BFBFBF"/>
              </a:solidFill>
              <a:latin typeface="Verdana"/>
              <a:ea typeface="Verdana"/>
              <a:cs typeface="Verdana"/>
              <a:sym typeface="Verdana"/>
            </a:endParaRPr>
          </a:p>
        </p:txBody>
      </p:sp>
      <p:sp>
        <p:nvSpPr>
          <p:cNvPr id="4" name="Text Placeholder 3"/>
          <p:cNvSpPr>
            <a:spLocks noGrp="1"/>
          </p:cNvSpPr>
          <p:nvPr>
            <p:ph type="body" sz="quarter" idx="12"/>
          </p:nvPr>
        </p:nvSpPr>
        <p:spPr/>
        <p:txBody>
          <a:bodyPr/>
          <a:lstStyle/>
          <a:p>
            <a:r>
              <a:rPr lang="en-US" dirty="0" smtClean="0"/>
              <a:t>Typically, infrastructure should be capable of dealing with peaks in traffic or load, preferably automatically</a:t>
            </a:r>
          </a:p>
          <a:p>
            <a:pPr lvl="1"/>
            <a:r>
              <a:rPr lang="en-US" dirty="0" smtClean="0"/>
              <a:t>For example, Amazon can scale on demand</a:t>
            </a:r>
          </a:p>
          <a:p>
            <a:r>
              <a:rPr lang="en-US" dirty="0" smtClean="0"/>
              <a:t>Applications can be refactored for performance or reliability, but this requires development effort, time and redeployments</a:t>
            </a:r>
          </a:p>
          <a:p>
            <a:r>
              <a:rPr lang="en-US" dirty="0" smtClean="0"/>
              <a:t>Recommendation: Try to make applications more dynamic</a:t>
            </a:r>
          </a:p>
          <a:p>
            <a:pPr lvl="1"/>
            <a:r>
              <a:rPr lang="en-US" dirty="0" smtClean="0"/>
              <a:t>Configurable properties instead of hard coded configuration values</a:t>
            </a:r>
          </a:p>
          <a:p>
            <a:pPr lvl="1"/>
            <a:r>
              <a:rPr lang="en-US" dirty="0" smtClean="0"/>
              <a:t>Requires little extra effort during development</a:t>
            </a:r>
          </a:p>
          <a:p>
            <a:pPr lvl="1"/>
            <a:endParaRPr lang="en-US" dirty="0" smtClean="0"/>
          </a:p>
          <a:p>
            <a:pPr lvl="1"/>
            <a:r>
              <a:rPr lang="en-US" dirty="0" smtClean="0"/>
              <a:t>Properties can be set dynamically or using properties files</a:t>
            </a:r>
          </a:p>
          <a:p>
            <a:pPr lvl="1"/>
            <a:r>
              <a:rPr lang="en-US" dirty="0" smtClean="0"/>
              <a:t>Usually reside in </a:t>
            </a:r>
            <a:r>
              <a:rPr lang="en-US" dirty="0" err="1" smtClean="0"/>
              <a:t>src</a:t>
            </a:r>
            <a:r>
              <a:rPr lang="en-US" dirty="0" smtClean="0"/>
              <a:t>/main/resource</a:t>
            </a:r>
            <a:endParaRPr lang="en-US" dirty="0"/>
          </a:p>
        </p:txBody>
      </p:sp>
      <p:sp>
        <p:nvSpPr>
          <p:cNvPr id="5" name="Shape 2365"/>
          <p:cNvSpPr txBox="1"/>
          <p:nvPr/>
        </p:nvSpPr>
        <p:spPr>
          <a:xfrm>
            <a:off x="1280479" y="4539946"/>
            <a:ext cx="10287633" cy="348141"/>
          </a:xfrm>
          <a:prstGeom prst="rect">
            <a:avLst/>
          </a:prstGeom>
          <a:solidFill>
            <a:schemeClr val="accent1"/>
          </a:solidFill>
          <a:ln>
            <a:noFill/>
          </a:ln>
        </p:spPr>
        <p:txBody>
          <a:bodyPr lIns="36000" tIns="36000" rIns="36000" bIns="36000" anchor="t" anchorCtr="0">
            <a:noAutofit/>
          </a:bodyPr>
          <a:lstStyle/>
          <a:p>
            <a:r>
              <a:rPr lang="en-US" dirty="0">
                <a:solidFill>
                  <a:schemeClr val="bg1"/>
                </a:solidFill>
                <a:latin typeface="Consolas" charset="0"/>
                <a:ea typeface="Consolas" charset="0"/>
                <a:cs typeface="Consolas" charset="0"/>
              </a:rPr>
              <a:t>&lt;</a:t>
            </a:r>
            <a:r>
              <a:rPr lang="en-US" dirty="0" err="1">
                <a:solidFill>
                  <a:schemeClr val="bg1"/>
                </a:solidFill>
                <a:latin typeface="Consolas" charset="0"/>
                <a:ea typeface="Consolas" charset="0"/>
                <a:cs typeface="Consolas" charset="0"/>
              </a:rPr>
              <a:t>http:listener-config</a:t>
            </a:r>
            <a:r>
              <a:rPr lang="en-US" dirty="0">
                <a:solidFill>
                  <a:schemeClr val="bg1"/>
                </a:solidFill>
                <a:latin typeface="Consolas" charset="0"/>
                <a:ea typeface="Consolas" charset="0"/>
                <a:cs typeface="Consolas" charset="0"/>
              </a:rPr>
              <a:t> name="HTTP" host</a:t>
            </a:r>
            <a:r>
              <a:rPr lang="en-US" dirty="0" smtClean="0">
                <a:solidFill>
                  <a:schemeClr val="bg1"/>
                </a:solidFill>
                <a:latin typeface="Consolas" charset="0"/>
                <a:ea typeface="Consolas" charset="0"/>
                <a:cs typeface="Consolas" charset="0"/>
              </a:rPr>
              <a:t>=”${</a:t>
            </a:r>
            <a:r>
              <a:rPr lang="en-US" dirty="0" err="1" smtClean="0">
                <a:solidFill>
                  <a:schemeClr val="bg1"/>
                </a:solidFill>
                <a:latin typeface="Consolas" charset="0"/>
                <a:ea typeface="Consolas" charset="0"/>
                <a:cs typeface="Consolas" charset="0"/>
              </a:rPr>
              <a:t>http.host</a:t>
            </a:r>
            <a:r>
              <a:rPr lang="en-US" dirty="0" smtClean="0">
                <a:solidFill>
                  <a:schemeClr val="bg1"/>
                </a:solidFill>
                <a:latin typeface="Consolas" charset="0"/>
                <a:ea typeface="Consolas" charset="0"/>
                <a:cs typeface="Consolas" charset="0"/>
              </a:rPr>
              <a:t>}" </a:t>
            </a:r>
            <a:r>
              <a:rPr lang="en-US" dirty="0">
                <a:solidFill>
                  <a:schemeClr val="bg1"/>
                </a:solidFill>
                <a:latin typeface="Consolas" charset="0"/>
                <a:ea typeface="Consolas" charset="0"/>
                <a:cs typeface="Consolas" charset="0"/>
              </a:rPr>
              <a:t>port</a:t>
            </a:r>
            <a:r>
              <a:rPr lang="en-US" dirty="0" smtClean="0">
                <a:solidFill>
                  <a:schemeClr val="bg1"/>
                </a:solidFill>
                <a:latin typeface="Consolas" charset="0"/>
                <a:ea typeface="Consolas" charset="0"/>
                <a:cs typeface="Consolas" charset="0"/>
              </a:rPr>
              <a:t>=”${</a:t>
            </a:r>
            <a:r>
              <a:rPr lang="en-US" dirty="0" err="1" smtClean="0">
                <a:solidFill>
                  <a:schemeClr val="bg1"/>
                </a:solidFill>
                <a:latin typeface="Consolas" charset="0"/>
                <a:ea typeface="Consolas" charset="0"/>
                <a:cs typeface="Consolas" charset="0"/>
              </a:rPr>
              <a:t>http.port</a:t>
            </a:r>
            <a:r>
              <a:rPr lang="en-US" dirty="0" smtClean="0">
                <a:solidFill>
                  <a:schemeClr val="bg1"/>
                </a:solidFill>
                <a:latin typeface="Consolas" charset="0"/>
                <a:ea typeface="Consolas" charset="0"/>
                <a:cs typeface="Consolas" charset="0"/>
              </a:rPr>
              <a:t>}”/&gt;</a:t>
            </a:r>
            <a:endParaRPr lang="en-US" sz="1400" b="0" i="0" u="none" strike="noStrike" cap="none" dirty="0">
              <a:solidFill>
                <a:schemeClr val="bg1"/>
              </a:solidFill>
              <a:latin typeface="Consolas" charset="0"/>
              <a:ea typeface="Consolas" charset="0"/>
              <a:cs typeface="Consolas" charset="0"/>
              <a:sym typeface="Consolas"/>
            </a:endParaRPr>
          </a:p>
        </p:txBody>
      </p:sp>
    </p:spTree>
    <p:extLst>
      <p:ext uri="{BB962C8B-B14F-4D97-AF65-F5344CB8AC3E}">
        <p14:creationId xmlns:p14="http://schemas.microsoft.com/office/powerpoint/2010/main" val="1110255125"/>
      </p:ext>
    </p:extLst>
  </p:cSld>
  <p:clrMapOvr>
    <a:masterClrMapping/>
  </p:clrMapOvr>
  <mc:AlternateContent xmlns:mc="http://schemas.openxmlformats.org/markup-compatibility/2006" xmlns:p14="http://schemas.microsoft.com/office/powerpoint/2010/main">
    <mc:Choice Requires="p14">
      <p:transition p14:dur="10" advClick="0">
        <p:fade/>
      </p:transition>
    </mc:Choice>
    <mc:Fallback xmlns="">
      <p:transition advClick="0">
        <p:fade/>
      </p:transition>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properties</a:t>
            </a:r>
            <a:endParaRPr lang="en-US" dirty="0"/>
          </a:p>
        </p:txBody>
      </p:sp>
      <p:sp>
        <p:nvSpPr>
          <p:cNvPr id="3" name="Slide Number Placeholder 2"/>
          <p:cNvSpPr>
            <a:spLocks noGrp="1"/>
          </p:cNvSpPr>
          <p:nvPr>
            <p:ph type="sldNum" sz="quarter" idx="11"/>
          </p:nvPr>
        </p:nvSpPr>
        <p:spPr/>
        <p:txBody>
          <a:bodyPr/>
          <a:lstStyle/>
          <a:p>
            <a:pPr marL="0" marR="0" lvl="0" indent="0" algn="r" rtl="0">
              <a:spcBef>
                <a:spcPts val="0"/>
              </a:spcBef>
              <a:spcAft>
                <a:spcPts val="0"/>
              </a:spcAft>
              <a:buSzPct val="25000"/>
              <a:buNone/>
            </a:pPr>
            <a:fld id="{00000000-1234-1234-1234-123412341234}" type="slidenum">
              <a:rPr lang="en-US" sz="1300" b="0" i="0" u="none" strike="noStrike" cap="none" smtClean="0">
                <a:solidFill>
                  <a:srgbClr val="BFBFBF"/>
                </a:solidFill>
                <a:latin typeface="Verdana"/>
                <a:ea typeface="Verdana"/>
                <a:cs typeface="Verdana"/>
                <a:sym typeface="Verdana"/>
              </a:rPr>
              <a:t>82</a:t>
            </a:fld>
            <a:endParaRPr lang="en-US" sz="1300" b="0" i="0" u="none" strike="noStrike" cap="none">
              <a:solidFill>
                <a:srgbClr val="BFBFBF"/>
              </a:solidFill>
              <a:latin typeface="Verdana"/>
              <a:ea typeface="Verdana"/>
              <a:cs typeface="Verdana"/>
              <a:sym typeface="Verdana"/>
            </a:endParaRPr>
          </a:p>
        </p:txBody>
      </p:sp>
      <p:sp>
        <p:nvSpPr>
          <p:cNvPr id="4" name="Text Placeholder 3"/>
          <p:cNvSpPr>
            <a:spLocks noGrp="1"/>
          </p:cNvSpPr>
          <p:nvPr>
            <p:ph type="body" sz="quarter" idx="12"/>
          </p:nvPr>
        </p:nvSpPr>
        <p:spPr/>
        <p:txBody>
          <a:bodyPr/>
          <a:lstStyle/>
          <a:p>
            <a:r>
              <a:rPr lang="en-US" dirty="0" smtClean="0"/>
              <a:t>Allow dynamic, tunable, portable applications</a:t>
            </a:r>
          </a:p>
          <a:p>
            <a:r>
              <a:rPr lang="en-US" dirty="0" smtClean="0"/>
              <a:t>Best practices/recommendation</a:t>
            </a:r>
          </a:p>
          <a:p>
            <a:pPr lvl="1"/>
            <a:r>
              <a:rPr lang="en-US" dirty="0"/>
              <a:t>Try to make configurable elements </a:t>
            </a:r>
            <a:r>
              <a:rPr lang="en-US" dirty="0" smtClean="0"/>
              <a:t>global</a:t>
            </a:r>
          </a:p>
          <a:p>
            <a:pPr lvl="1"/>
            <a:r>
              <a:rPr lang="en-US" dirty="0"/>
              <a:t>Store properties in properties </a:t>
            </a:r>
            <a:r>
              <a:rPr lang="en-US" dirty="0" smtClean="0"/>
              <a:t>files</a:t>
            </a:r>
          </a:p>
          <a:p>
            <a:pPr lvl="1"/>
            <a:r>
              <a:rPr lang="en-US" dirty="0"/>
              <a:t>D</a:t>
            </a:r>
            <a:r>
              <a:rPr lang="en-US" dirty="0" smtClean="0"/>
              <a:t>evelop a single application for all environment</a:t>
            </a:r>
          </a:p>
          <a:p>
            <a:pPr lvl="1"/>
            <a:r>
              <a:rPr lang="en-US" dirty="0"/>
              <a:t>C</a:t>
            </a:r>
            <a:r>
              <a:rPr lang="en-US" dirty="0" smtClean="0"/>
              <a:t>reate multiple properties files, e.g. per environment or application profile</a:t>
            </a:r>
          </a:p>
          <a:p>
            <a:r>
              <a:rPr lang="en-US" dirty="0" smtClean="0"/>
              <a:t>Resources</a:t>
            </a:r>
            <a:endParaRPr lang="en-US" dirty="0"/>
          </a:p>
          <a:p>
            <a:pPr lvl="1"/>
            <a:r>
              <a:rPr lang="en-US" dirty="0">
                <a:hlinkClick r:id="rId2"/>
              </a:rPr>
              <a:t>https://docs.mulesoft.com/mule-user-guide/v/3.8/configuring-properties</a:t>
            </a:r>
            <a:endParaRPr lang="en-US" dirty="0"/>
          </a:p>
          <a:p>
            <a:pPr lvl="1"/>
            <a:r>
              <a:rPr lang="en-US" dirty="0">
                <a:hlinkClick r:id="rId3"/>
              </a:rPr>
              <a:t>https://docs.mulesoft.com/mule-user-guide/v/3.8/deploying-to-multiple-environments</a:t>
            </a:r>
            <a:endParaRPr lang="en-US" dirty="0"/>
          </a:p>
          <a:p>
            <a:endParaRPr lang="en-US" dirty="0"/>
          </a:p>
        </p:txBody>
      </p:sp>
    </p:spTree>
    <p:extLst>
      <p:ext uri="{BB962C8B-B14F-4D97-AF65-F5344CB8AC3E}">
        <p14:creationId xmlns:p14="http://schemas.microsoft.com/office/powerpoint/2010/main" val="572477092"/>
      </p:ext>
    </p:extLst>
  </p:cSld>
  <p:clrMapOvr>
    <a:masterClrMapping/>
  </p:clrMapOvr>
  <mc:AlternateContent xmlns:mc="http://schemas.openxmlformats.org/markup-compatibility/2006" xmlns:p14="http://schemas.microsoft.com/office/powerpoint/2010/main">
    <mc:Choice Requires="p14">
      <p:transition p14:dur="10" advClick="0">
        <p:fade/>
      </p:transition>
    </mc:Choice>
    <mc:Fallback xmlns="">
      <p:transition advClick="0">
        <p:fade/>
      </p:transition>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Planning the deployment architecture</a:t>
            </a:r>
            <a:endParaRPr lang="en-US" dirty="0"/>
          </a:p>
        </p:txBody>
      </p:sp>
    </p:spTree>
    <p:extLst>
      <p:ext uri="{BB962C8B-B14F-4D97-AF65-F5344CB8AC3E}">
        <p14:creationId xmlns:p14="http://schemas.microsoft.com/office/powerpoint/2010/main" val="895746684"/>
      </p:ext>
    </p:extLst>
  </p:cSld>
  <p:clrMapOvr>
    <a:masterClrMapping/>
  </p:clrMapOvr>
  <mc:AlternateContent xmlns:mc="http://schemas.openxmlformats.org/markup-compatibility/2006" xmlns:p14="http://schemas.microsoft.com/office/powerpoint/2010/main">
    <mc:Choice Requires="p14">
      <p:transition p14:dur="10" advClick="0">
        <p:fade/>
      </p:transition>
    </mc:Choice>
    <mc:Fallback xmlns="">
      <p:transition advClick="0">
        <p:fade/>
      </p:transition>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Planning the deployment architecture</a:t>
            </a:r>
            <a:endParaRPr lang="en-US" dirty="0"/>
          </a:p>
        </p:txBody>
      </p:sp>
      <p:sp>
        <p:nvSpPr>
          <p:cNvPr id="3" name="Slide Number Placeholder 2"/>
          <p:cNvSpPr>
            <a:spLocks noGrp="1"/>
          </p:cNvSpPr>
          <p:nvPr>
            <p:ph type="sldNum" sz="quarter" idx="11"/>
          </p:nvPr>
        </p:nvSpPr>
        <p:spPr/>
        <p:txBody>
          <a:bodyPr/>
          <a:lstStyle/>
          <a:p>
            <a:pPr marL="0" marR="0" lvl="0" indent="0" algn="r" rtl="0">
              <a:spcBef>
                <a:spcPts val="0"/>
              </a:spcBef>
              <a:spcAft>
                <a:spcPts val="0"/>
              </a:spcAft>
              <a:buSzPct val="25000"/>
              <a:buNone/>
            </a:pPr>
            <a:fld id="{00000000-1234-1234-1234-123412341234}" type="slidenum">
              <a:rPr lang="en-US" sz="1300" b="0" i="0" u="none" strike="noStrike" cap="none" smtClean="0">
                <a:solidFill>
                  <a:srgbClr val="BFBFBF"/>
                </a:solidFill>
                <a:latin typeface="Verdana"/>
                <a:ea typeface="Verdana"/>
                <a:cs typeface="Verdana"/>
                <a:sym typeface="Verdana"/>
              </a:rPr>
              <a:t>84</a:t>
            </a:fld>
            <a:endParaRPr lang="en-US" sz="1300" b="0" i="0" u="none" strike="noStrike" cap="none">
              <a:solidFill>
                <a:srgbClr val="BFBFBF"/>
              </a:solidFill>
              <a:latin typeface="Verdana"/>
              <a:ea typeface="Verdana"/>
              <a:cs typeface="Verdana"/>
              <a:sym typeface="Verdana"/>
            </a:endParaRPr>
          </a:p>
        </p:txBody>
      </p:sp>
      <p:sp>
        <p:nvSpPr>
          <p:cNvPr id="4" name="Text Placeholder 3"/>
          <p:cNvSpPr>
            <a:spLocks noGrp="1"/>
          </p:cNvSpPr>
          <p:nvPr>
            <p:ph type="body" sz="quarter" idx="12"/>
          </p:nvPr>
        </p:nvSpPr>
        <p:spPr/>
        <p:txBody>
          <a:bodyPr/>
          <a:lstStyle/>
          <a:p>
            <a:r>
              <a:rPr lang="en-US" dirty="0" smtClean="0"/>
              <a:t>Design consideration recap</a:t>
            </a:r>
          </a:p>
          <a:p>
            <a:pPr lvl="1"/>
            <a:r>
              <a:rPr lang="en-US" dirty="0" smtClean="0"/>
              <a:t>Single runtime vs multiple runtimes vs clustering</a:t>
            </a:r>
          </a:p>
          <a:p>
            <a:pPr lvl="1"/>
            <a:r>
              <a:rPr lang="en-US" dirty="0" smtClean="0"/>
              <a:t>On-</a:t>
            </a:r>
            <a:r>
              <a:rPr lang="en-US" dirty="0" err="1" smtClean="0"/>
              <a:t>premisea</a:t>
            </a:r>
            <a:r>
              <a:rPr lang="en-US" dirty="0" smtClean="0"/>
              <a:t> vs CloudHub vs hybrid solutions</a:t>
            </a:r>
          </a:p>
          <a:p>
            <a:pPr lvl="1"/>
            <a:r>
              <a:rPr lang="en-US" dirty="0" smtClean="0"/>
              <a:t>Bare metal vs virtualization vs containers</a:t>
            </a:r>
          </a:p>
          <a:p>
            <a:pPr lvl="1"/>
            <a:r>
              <a:rPr lang="en-US" dirty="0" smtClean="0"/>
              <a:t>Fail over vs load balancing vs clustering</a:t>
            </a:r>
          </a:p>
          <a:p>
            <a:pPr lvl="1"/>
            <a:endParaRPr lang="en-US" dirty="0"/>
          </a:p>
        </p:txBody>
      </p:sp>
    </p:spTree>
    <p:extLst>
      <p:ext uri="{BB962C8B-B14F-4D97-AF65-F5344CB8AC3E}">
        <p14:creationId xmlns:p14="http://schemas.microsoft.com/office/powerpoint/2010/main" val="954152518"/>
      </p:ext>
    </p:extLst>
  </p:cSld>
  <p:clrMapOvr>
    <a:masterClrMapping/>
  </p:clrMapOvr>
  <mc:AlternateContent xmlns:mc="http://schemas.openxmlformats.org/markup-compatibility/2006" xmlns:p14="http://schemas.microsoft.com/office/powerpoint/2010/main">
    <mc:Choice Requires="p14">
      <p:transition p14:dur="10" advClick="0">
        <p:fade/>
      </p:transition>
    </mc:Choice>
    <mc:Fallback xmlns="">
      <p:transition advClick="0">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overhead and latency</a:t>
            </a:r>
            <a:endParaRPr lang="en-US" dirty="0"/>
          </a:p>
        </p:txBody>
      </p:sp>
      <p:sp>
        <p:nvSpPr>
          <p:cNvPr id="3" name="Slide Number Placeholder 2"/>
          <p:cNvSpPr>
            <a:spLocks noGrp="1"/>
          </p:cNvSpPr>
          <p:nvPr>
            <p:ph type="sldNum" sz="quarter" idx="11"/>
          </p:nvPr>
        </p:nvSpPr>
        <p:spPr/>
        <p:txBody>
          <a:bodyPr/>
          <a:lstStyle/>
          <a:p>
            <a:pPr marL="0" marR="0" lvl="0" indent="0" algn="r" rtl="0">
              <a:spcBef>
                <a:spcPts val="0"/>
              </a:spcBef>
              <a:spcAft>
                <a:spcPts val="0"/>
              </a:spcAft>
              <a:buSzPct val="25000"/>
              <a:buNone/>
            </a:pPr>
            <a:fld id="{00000000-1234-1234-1234-123412341234}" type="slidenum">
              <a:rPr lang="en-US" sz="1300" b="0" i="0" u="none" strike="noStrike" cap="none" smtClean="0">
                <a:solidFill>
                  <a:srgbClr val="BFBFBF"/>
                </a:solidFill>
                <a:latin typeface="Verdana"/>
                <a:ea typeface="Verdana"/>
                <a:cs typeface="Verdana"/>
                <a:sym typeface="Verdana"/>
              </a:rPr>
              <a:t>85</a:t>
            </a:fld>
            <a:endParaRPr lang="en-US" sz="1300" b="0" i="0" u="none" strike="noStrike" cap="none">
              <a:solidFill>
                <a:srgbClr val="BFBFBF"/>
              </a:solidFill>
              <a:latin typeface="Verdana"/>
              <a:ea typeface="Verdana"/>
              <a:cs typeface="Verdana"/>
              <a:sym typeface="Verdana"/>
            </a:endParaRPr>
          </a:p>
        </p:txBody>
      </p:sp>
      <p:sp>
        <p:nvSpPr>
          <p:cNvPr id="4" name="Text Placeholder 3"/>
          <p:cNvSpPr>
            <a:spLocks noGrp="1"/>
          </p:cNvSpPr>
          <p:nvPr>
            <p:ph type="body" sz="quarter" idx="12"/>
          </p:nvPr>
        </p:nvSpPr>
        <p:spPr/>
        <p:txBody>
          <a:bodyPr/>
          <a:lstStyle/>
          <a:p>
            <a:r>
              <a:rPr lang="en-US" dirty="0" smtClean="0"/>
              <a:t>For optimal performance, install Mule runtimes on bare metal</a:t>
            </a:r>
          </a:p>
          <a:p>
            <a:pPr lvl="1"/>
            <a:r>
              <a:rPr lang="en-US" dirty="0"/>
              <a:t>Virtual Machines and Containers result in additional </a:t>
            </a:r>
            <a:r>
              <a:rPr lang="en-US" dirty="0" smtClean="0"/>
              <a:t>latency</a:t>
            </a:r>
          </a:p>
          <a:p>
            <a:pPr lvl="1"/>
            <a:r>
              <a:rPr lang="en-US" dirty="0"/>
              <a:t>Hybrid applications in </a:t>
            </a:r>
            <a:r>
              <a:rPr lang="en-US" dirty="0" err="1"/>
              <a:t>CloudHub</a:t>
            </a:r>
            <a:r>
              <a:rPr lang="en-US" dirty="0"/>
              <a:t> have highly increased </a:t>
            </a:r>
            <a:r>
              <a:rPr lang="en-US" dirty="0" smtClean="0"/>
              <a:t>latency</a:t>
            </a:r>
          </a:p>
          <a:p>
            <a:r>
              <a:rPr lang="en-US" dirty="0" smtClean="0"/>
              <a:t>Setting up a cluster introduces scalability and reliability, but also overhead, negatively impacting the performance of (synchronous) applications</a:t>
            </a:r>
          </a:p>
          <a:p>
            <a:r>
              <a:rPr lang="en-US" dirty="0" smtClean="0"/>
              <a:t>Runtimes managed by </a:t>
            </a:r>
            <a:r>
              <a:rPr lang="en-US" dirty="0" err="1" smtClean="0"/>
              <a:t>Anypoint</a:t>
            </a:r>
            <a:r>
              <a:rPr lang="en-US" dirty="0" smtClean="0"/>
              <a:t> Runtime Manager have increased latency</a:t>
            </a:r>
          </a:p>
          <a:p>
            <a:pPr lvl="1"/>
            <a:r>
              <a:rPr lang="en-US" dirty="0" smtClean="0"/>
              <a:t>For optimal performance, run Mule instances unmanaged (trade-off!)</a:t>
            </a:r>
          </a:p>
          <a:p>
            <a:pPr lvl="1"/>
            <a:r>
              <a:rPr lang="en-US" dirty="0" smtClean="0"/>
              <a:t>Consider disabling Mule agent</a:t>
            </a:r>
            <a:endParaRPr lang="en-US" dirty="0"/>
          </a:p>
        </p:txBody>
      </p:sp>
    </p:spTree>
    <p:extLst>
      <p:ext uri="{BB962C8B-B14F-4D97-AF65-F5344CB8AC3E}">
        <p14:creationId xmlns:p14="http://schemas.microsoft.com/office/powerpoint/2010/main" val="1180977877"/>
      </p:ext>
    </p:extLst>
  </p:cSld>
  <p:clrMapOvr>
    <a:masterClrMapping/>
  </p:clrMapOvr>
  <mc:AlternateContent xmlns:mc="http://schemas.openxmlformats.org/markup-compatibility/2006" xmlns:p14="http://schemas.microsoft.com/office/powerpoint/2010/main">
    <mc:Choice Requires="p14">
      <p:transition p14:dur="10" advClick="0">
        <p:fade/>
      </p:transition>
    </mc:Choice>
    <mc:Fallback xmlns="">
      <p:transition advClick="0">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1619"/>
        <p:cNvGrpSpPr/>
        <p:nvPr/>
      </p:nvGrpSpPr>
      <p:grpSpPr>
        <a:xfrm>
          <a:off x="0" y="0"/>
          <a:ext cx="0" cy="0"/>
          <a:chOff x="0" y="0"/>
          <a:chExt cx="0" cy="0"/>
        </a:xfrm>
      </p:grpSpPr>
      <p:sp>
        <p:nvSpPr>
          <p:cNvPr id="1620" name="Shape 1620"/>
          <p:cNvSpPr txBox="1">
            <a:spLocks noGrp="1"/>
          </p:cNvSpPr>
          <p:nvPr>
            <p:ph type="title"/>
          </p:nvPr>
        </p:nvSpPr>
        <p:spPr>
          <a:prstGeom prst="rect">
            <a:avLst/>
          </a:prstGeom>
          <a:noFill/>
          <a:ln>
            <a:noFill/>
          </a:ln>
        </p:spPr>
        <p:txBody>
          <a:bodyPr lIns="0" tIns="0" rIns="0" bIns="0" anchor="ctr" anchorCtr="0">
            <a:noAutofit/>
          </a:bodyPr>
          <a:lstStyle/>
          <a:p>
            <a:pPr marL="0" marR="0" lvl="0" indent="0" algn="ctr" rtl="0">
              <a:lnSpc>
                <a:spcPct val="60377"/>
              </a:lnSpc>
              <a:spcBef>
                <a:spcPts val="0"/>
              </a:spcBef>
              <a:spcAft>
                <a:spcPts val="0"/>
              </a:spcAft>
              <a:buSzPct val="25000"/>
              <a:buNone/>
            </a:pPr>
            <a:r>
              <a:rPr lang="en-US" sz="5300" b="0" i="0" u="none" strike="noStrike" cap="none" smtClean="0">
                <a:solidFill>
                  <a:schemeClr val="lt1"/>
                </a:solidFill>
                <a:latin typeface="Verdana"/>
                <a:ea typeface="Verdana"/>
                <a:cs typeface="Verdana"/>
                <a:sym typeface="Verdana"/>
              </a:rPr>
              <a:t>Thank you</a:t>
            </a:r>
            <a:endParaRPr lang="en-US" sz="5300" b="0" i="0" u="none" strike="noStrike" cap="none" dirty="0">
              <a:solidFill>
                <a:schemeClr val="lt1"/>
              </a:solidFill>
              <a:latin typeface="Verdana"/>
              <a:ea typeface="Verdana"/>
              <a:cs typeface="Verdana"/>
              <a:sym typeface="Verdana"/>
            </a:endParaRPr>
          </a:p>
        </p:txBody>
      </p:sp>
    </p:spTree>
    <p:extLst>
      <p:ext uri="{BB962C8B-B14F-4D97-AF65-F5344CB8AC3E}">
        <p14:creationId xmlns:p14="http://schemas.microsoft.com/office/powerpoint/2010/main" val="1651313165"/>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56"/>
        <p:cNvGrpSpPr/>
        <p:nvPr/>
      </p:nvGrpSpPr>
      <p:grpSpPr>
        <a:xfrm>
          <a:off x="0" y="0"/>
          <a:ext cx="0" cy="0"/>
          <a:chOff x="0" y="0"/>
          <a:chExt cx="0" cy="0"/>
        </a:xfrm>
      </p:grpSpPr>
      <p:sp>
        <p:nvSpPr>
          <p:cNvPr id="1857" name="Shape 1857"/>
          <p:cNvSpPr txBox="1">
            <a:spLocks noGrp="1"/>
          </p:cNvSpPr>
          <p:nvPr>
            <p:ph type="title"/>
          </p:nvPr>
        </p:nvSpPr>
        <p:spPr/>
        <p:txBody>
          <a:bodyPr/>
          <a:lstStyle/>
          <a:p>
            <a:pPr lvl="0"/>
            <a:r>
              <a:rPr lang="en-US" smtClean="0">
                <a:sym typeface="Verdana"/>
              </a:rPr>
              <a:t>Management &amp; monitoring considerations</a:t>
            </a:r>
            <a:endParaRPr lang="en-US">
              <a:sym typeface="Verdana"/>
            </a:endParaRPr>
          </a:p>
        </p:txBody>
      </p:sp>
      <p:sp>
        <p:nvSpPr>
          <p:cNvPr id="1858" name="Shape 1858"/>
          <p:cNvSpPr txBox="1">
            <a:spLocks noGrp="1"/>
          </p:cNvSpPr>
          <p:nvPr>
            <p:ph type="sldNum" sz="quarter" idx="11"/>
          </p:nvPr>
        </p:nvSpPr>
        <p:spPr/>
        <p:txBody>
          <a:bodyPr/>
          <a:lstStyle/>
          <a:p>
            <a:pPr lvl="0"/>
            <a:fld id="{00000000-1234-1234-1234-123412341234}" type="slidenum">
              <a:rPr lang="en-US" smtClean="0">
                <a:sym typeface="Verdana"/>
              </a:rPr>
              <a:pPr lvl="0"/>
              <a:t>9</a:t>
            </a:fld>
            <a:endParaRPr lang="en-US">
              <a:sym typeface="Verdana"/>
            </a:endParaRPr>
          </a:p>
        </p:txBody>
      </p:sp>
      <p:sp>
        <p:nvSpPr>
          <p:cNvPr id="1859" name="Shape 1859"/>
          <p:cNvSpPr txBox="1">
            <a:spLocks noGrp="1"/>
          </p:cNvSpPr>
          <p:nvPr>
            <p:ph type="body" sz="quarter" idx="12"/>
          </p:nvPr>
        </p:nvSpPr>
        <p:spPr/>
        <p:txBody>
          <a:bodyPr/>
          <a:lstStyle/>
          <a:p>
            <a:pPr lvl="0"/>
            <a:r>
              <a:rPr lang="en-US" smtClean="0">
                <a:sym typeface="Verdana"/>
              </a:rPr>
              <a:t>Does your application need to be monitored?</a:t>
            </a:r>
          </a:p>
          <a:p>
            <a:pPr lvl="1"/>
            <a:r>
              <a:rPr lang="en-US" smtClean="0">
                <a:sym typeface="Verdana"/>
              </a:rPr>
              <a:t>JMX*</a:t>
            </a:r>
          </a:p>
          <a:p>
            <a:pPr lvl="1"/>
            <a:r>
              <a:rPr lang="en-US" smtClean="0">
                <a:sym typeface="Verdana"/>
              </a:rPr>
              <a:t>Mule Agent (REST API)*</a:t>
            </a:r>
          </a:p>
          <a:p>
            <a:pPr lvl="1"/>
            <a:r>
              <a:rPr lang="en-US" smtClean="0">
                <a:sym typeface="Verdana"/>
              </a:rPr>
              <a:t>Mule Management Console</a:t>
            </a:r>
          </a:p>
          <a:p>
            <a:pPr lvl="1"/>
            <a:r>
              <a:rPr lang="en-US" smtClean="0">
                <a:sym typeface="Verdana"/>
              </a:rPr>
              <a:t>Mule Management Console REST API*</a:t>
            </a:r>
          </a:p>
          <a:p>
            <a:pPr lvl="1"/>
            <a:r>
              <a:rPr lang="en-US" smtClean="0">
                <a:sym typeface="Verdana"/>
              </a:rPr>
              <a:t>Anypoint Runtime Manager</a:t>
            </a:r>
          </a:p>
          <a:p>
            <a:pPr lvl="1"/>
            <a:r>
              <a:rPr lang="en-US" smtClean="0">
                <a:sym typeface="Verdana"/>
              </a:rPr>
              <a:t>Anypoint Runtime Manager REST API*</a:t>
            </a:r>
          </a:p>
          <a:p>
            <a:pPr lvl="0"/>
            <a:r>
              <a:rPr lang="en-US" smtClean="0">
                <a:sym typeface="Verdana"/>
              </a:rPr>
              <a:t>But also</a:t>
            </a:r>
          </a:p>
          <a:p>
            <a:pPr lvl="1"/>
            <a:r>
              <a:rPr lang="en-US" smtClean="0">
                <a:sym typeface="Verdana"/>
              </a:rPr>
              <a:t>NewRelic</a:t>
            </a:r>
          </a:p>
          <a:p>
            <a:pPr lvl="1"/>
            <a:r>
              <a:rPr lang="en-US" smtClean="0">
                <a:sym typeface="Verdana"/>
              </a:rPr>
              <a:t>AppDynamics</a:t>
            </a:r>
          </a:p>
          <a:p>
            <a:pPr lvl="1"/>
            <a:r>
              <a:rPr lang="en-US" smtClean="0">
                <a:sym typeface="Verdana"/>
              </a:rPr>
              <a:t>...</a:t>
            </a:r>
          </a:p>
          <a:p>
            <a:pPr lvl="1"/>
            <a:endParaRPr lang="en-US" smtClean="0">
              <a:sym typeface="Verdana"/>
            </a:endParaRPr>
          </a:p>
          <a:p>
            <a:pPr lvl="2"/>
            <a:r>
              <a:rPr lang="en-US" smtClean="0">
                <a:sym typeface="Verdana"/>
              </a:rPr>
              <a:t>* Requires third party solution (Nagios, Zabbix, HP OpenView, Tivoli, etc)</a:t>
            </a:r>
            <a:endParaRPr lang="en-US" dirty="0">
              <a:sym typeface="Verdana"/>
            </a:endParaRPr>
          </a:p>
        </p:txBody>
      </p:sp>
    </p:spTree>
    <p:extLst>
      <p:ext uri="{BB962C8B-B14F-4D97-AF65-F5344CB8AC3E}">
        <p14:creationId xmlns:p14="http://schemas.microsoft.com/office/powerpoint/2010/main" val="1009452122"/>
      </p:ext>
    </p:extLst>
  </p:cSld>
  <p:clrMapOvr>
    <a:masterClrMapping/>
  </p:clrMapOvr>
  <p:transition>
    <p:fade/>
  </p:transition>
</p:sld>
</file>

<file path=ppt/theme/theme1.xml><?xml version="1.0" encoding="utf-8"?>
<a:theme xmlns:a="http://schemas.openxmlformats.org/drawingml/2006/main" name="Mulesoft Corporate Template_DRAFT_0623">
  <a:themeElements>
    <a:clrScheme name="Mulesoft">
      <a:dk1>
        <a:srgbClr val="1D1D1C"/>
      </a:dk1>
      <a:lt1>
        <a:sysClr val="window" lastClr="FFFFFF"/>
      </a:lt1>
      <a:dk2>
        <a:srgbClr val="323031"/>
      </a:dk2>
      <a:lt2>
        <a:srgbClr val="00A1DF"/>
      </a:lt2>
      <a:accent1>
        <a:srgbClr val="646469"/>
      </a:accent1>
      <a:accent2>
        <a:srgbClr val="00A1DF"/>
      </a:accent2>
      <a:accent3>
        <a:srgbClr val="999899"/>
      </a:accent3>
      <a:accent4>
        <a:srgbClr val="00607C"/>
      </a:accent4>
      <a:accent5>
        <a:srgbClr val="00B39C"/>
      </a:accent5>
      <a:accent6>
        <a:srgbClr val="5E66F9"/>
      </a:accent6>
      <a:hlink>
        <a:srgbClr val="00A1DF"/>
      </a:hlink>
      <a:folHlink>
        <a:srgbClr val="00A3E0"/>
      </a:folHlink>
    </a:clrScheme>
    <a:fontScheme name="Mulesof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a:noFill/>
        </a:ln>
        <a:effectLst/>
      </a:spPr>
      <a:bodyPr rtlCol="0" anchor="ctr"/>
      <a:lstStyle>
        <a:defPPr algn="ctr">
          <a:defRPr dirty="0" smtClean="0"/>
        </a:defPPr>
      </a:lstStyle>
      <a:style>
        <a:lnRef idx="1">
          <a:schemeClr val="accent1"/>
        </a:lnRef>
        <a:fillRef idx="3">
          <a:schemeClr val="accent1"/>
        </a:fillRef>
        <a:effectRef idx="2">
          <a:schemeClr val="accent1"/>
        </a:effectRef>
        <a:fontRef idx="minor">
          <a:schemeClr val="lt1"/>
        </a:fontRef>
      </a:style>
    </a:spDef>
    <a:lnDef>
      <a:spPr>
        <a:ln w="25400">
          <a:solidFill>
            <a:schemeClr val="tx2"/>
          </a:solidFill>
          <a:miter lim="800000"/>
          <a:headEnd type="none" w="med" len="med"/>
          <a:tailEnd type="none" w="med" len="med"/>
        </a:ln>
        <a:effectLst/>
      </a:spPr>
      <a:bodyPr/>
      <a:lstStyle/>
      <a:style>
        <a:lnRef idx="1">
          <a:schemeClr val="accent1"/>
        </a:lnRef>
        <a:fillRef idx="0">
          <a:schemeClr val="accent1"/>
        </a:fillRef>
        <a:effectRef idx="0">
          <a:schemeClr val="accent1"/>
        </a:effectRef>
        <a:fontRef idx="minor">
          <a:schemeClr val="tx1"/>
        </a:fontRef>
      </a:style>
    </a:lnDef>
    <a:txDef>
      <a:spPr>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a:spPr>
      <a:bodyPr vert="horz" wrap="square" lIns="0" tIns="0" rIns="0" bIns="0" numCol="1" rtlCol="0" anchor="t" anchorCtr="0" compatLnSpc="1">
        <a:prstTxWarp prst="textNoShape">
          <a:avLst/>
        </a:prstTxWarp>
        <a:spAutoFit/>
      </a:bodyPr>
      <a:lstStyle>
        <a:defPPr>
          <a:buClr>
            <a:schemeClr val="bg2"/>
          </a:buClr>
          <a:defRPr dirty="0" smtClean="0">
            <a:latin typeface="+mn-lt"/>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Mulesoft Corporate Template_DRAFT_0623</Template>
  <TotalTime>10850</TotalTime>
  <Words>4797</Words>
  <Application>Microsoft Macintosh PowerPoint</Application>
  <PresentationFormat>Custom</PresentationFormat>
  <Paragraphs>992</Paragraphs>
  <Slides>86</Slides>
  <Notes>55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86</vt:i4>
      </vt:variant>
    </vt:vector>
  </HeadingPairs>
  <TitlesOfParts>
    <vt:vector size="94" baseType="lpstr">
      <vt:lpstr>Calibri</vt:lpstr>
      <vt:lpstr>Consolas</vt:lpstr>
      <vt:lpstr>ＭＳ Ｐゴシック</vt:lpstr>
      <vt:lpstr>Open Sans</vt:lpstr>
      <vt:lpstr>Ubuntu</vt:lpstr>
      <vt:lpstr>Verdana</vt:lpstr>
      <vt:lpstr>Arial</vt:lpstr>
      <vt:lpstr>Mulesoft Corporate Template_DRAFT_0623</vt:lpstr>
      <vt:lpstr>Module 3: Developing for Performance, Scalability, and Reliability</vt:lpstr>
      <vt:lpstr>PowerPoint Presentation</vt:lpstr>
      <vt:lpstr>Objectives</vt:lpstr>
      <vt:lpstr>Design considerations</vt:lpstr>
      <vt:lpstr>“Always code as if the guy who ends up maintaining your code is a violent psychopath who knows where you live”  -Martin Golding</vt:lpstr>
      <vt:lpstr>About design considerations</vt:lpstr>
      <vt:lpstr>Non-functional design considerations</vt:lpstr>
      <vt:lpstr>Infrastructure design considerations</vt:lpstr>
      <vt:lpstr>Management &amp; monitoring considerations</vt:lpstr>
      <vt:lpstr>OOTB vs custom components</vt:lpstr>
      <vt:lpstr>Design considerations</vt:lpstr>
      <vt:lpstr>High-volume vs large message processing</vt:lpstr>
      <vt:lpstr>Batch vs real time processing</vt:lpstr>
      <vt:lpstr>Reliability vs performance</vt:lpstr>
      <vt:lpstr>Caching and object stores</vt:lpstr>
      <vt:lpstr>Object Stores</vt:lpstr>
      <vt:lpstr>Object Stores, cont’d</vt:lpstr>
      <vt:lpstr>Building high performance applications</vt:lpstr>
      <vt:lpstr>Before you start…</vt:lpstr>
      <vt:lpstr>Performance best practices (1/3)</vt:lpstr>
      <vt:lpstr>Performance best practices (2/3)</vt:lpstr>
      <vt:lpstr>Performance best practices (3/3)</vt:lpstr>
      <vt:lpstr>Building scalable applications</vt:lpstr>
      <vt:lpstr>About scalability</vt:lpstr>
      <vt:lpstr>Scaling for performance</vt:lpstr>
      <vt:lpstr>Scalability in CloudHub environments</vt:lpstr>
      <vt:lpstr>Scalability in CloudHub environments</vt:lpstr>
      <vt:lpstr>Scalability in on-prem environments</vt:lpstr>
      <vt:lpstr>Scalability using load balancing</vt:lpstr>
      <vt:lpstr>Scalability using clustering</vt:lpstr>
      <vt:lpstr>Mule cluster configuration</vt:lpstr>
      <vt:lpstr>Clustering vs load balancing</vt:lpstr>
      <vt:lpstr>Intermezzo:  Mule processing strategies</vt:lpstr>
      <vt:lpstr>Staged Event Driven Architecture (SEDA)</vt:lpstr>
      <vt:lpstr>SEDA and thread pools</vt:lpstr>
      <vt:lpstr>SEDA and thread pools, cont’d</vt:lpstr>
      <vt:lpstr>Recap: Flow types</vt:lpstr>
      <vt:lpstr>Flow processing strategies</vt:lpstr>
      <vt:lpstr>Synchronous processing strategy</vt:lpstr>
      <vt:lpstr>Synchronous flow example</vt:lpstr>
      <vt:lpstr>Asynchronous processing strategy</vt:lpstr>
      <vt:lpstr>Asynchronous flow example</vt:lpstr>
      <vt:lpstr>Hybrid flows</vt:lpstr>
      <vt:lpstr>Hybrid application example</vt:lpstr>
      <vt:lpstr>Synchronous vs asynchronous</vt:lpstr>
      <vt:lpstr>Synchronous vs asynchronous</vt:lpstr>
      <vt:lpstr>Synchronous vs asynchronous vs hybrid</vt:lpstr>
      <vt:lpstr>Non-blocking processing strategy</vt:lpstr>
      <vt:lpstr>Non-blocking processing strategy</vt:lpstr>
      <vt:lpstr>Non-blocking processing strategy</vt:lpstr>
      <vt:lpstr>Non-blocking processing strategy advantages</vt:lpstr>
      <vt:lpstr>Non-blocking vs synchronous</vt:lpstr>
      <vt:lpstr>Mule 3.8+ performance enhancements</vt:lpstr>
      <vt:lpstr>Mule application design</vt:lpstr>
      <vt:lpstr>Designing applications for scalability</vt:lpstr>
      <vt:lpstr>Design pattern for scalable applications</vt:lpstr>
      <vt:lpstr>Refactoring for scalability</vt:lpstr>
      <vt:lpstr>Cluster auto-load balancing capabilities</vt:lpstr>
      <vt:lpstr>Limitations of the this pattern</vt:lpstr>
      <vt:lpstr>Walkthrough 3-1: Refactoring for performance</vt:lpstr>
      <vt:lpstr>High availability &amp; reliability</vt:lpstr>
      <vt:lpstr>High availability vs reliability</vt:lpstr>
      <vt:lpstr>Design considerations for HA/reliability</vt:lpstr>
      <vt:lpstr>Achieving high availability (HA)</vt:lpstr>
      <vt:lpstr>Improving high availability in CloudHub</vt:lpstr>
      <vt:lpstr>AWS global infrastructure</vt:lpstr>
      <vt:lpstr>Improving high availability in on-premises setups</vt:lpstr>
      <vt:lpstr>Further improving high availability</vt:lpstr>
      <vt:lpstr>High availability best practices (1/3)</vt:lpstr>
      <vt:lpstr>High availability best practices (2/3)</vt:lpstr>
      <vt:lpstr>High availability best practices (3/3)</vt:lpstr>
      <vt:lpstr>About highly reliable applications</vt:lpstr>
      <vt:lpstr>Reliability in Mule applications</vt:lpstr>
      <vt:lpstr>Improving reliability of Mule applications</vt:lpstr>
      <vt:lpstr>Reliability options in CloudHub</vt:lpstr>
      <vt:lpstr>High reliability for asynchronous flows</vt:lpstr>
      <vt:lpstr>High reliability for synchronous flows</vt:lpstr>
      <vt:lpstr>Pattern overview</vt:lpstr>
      <vt:lpstr>Walkthrough 3-2: Refactoring for reliability</vt:lpstr>
      <vt:lpstr>Building tunable applications</vt:lpstr>
      <vt:lpstr>Why make applications tunable?</vt:lpstr>
      <vt:lpstr>Using properties</vt:lpstr>
      <vt:lpstr>Planning the deployment architecture</vt:lpstr>
      <vt:lpstr>Planning the deployment architecture</vt:lpstr>
      <vt:lpstr>Understanding overhead and latency</vt:lpstr>
      <vt:lpstr>Thank you</vt:lpstr>
    </vt:vector>
  </TitlesOfParts>
  <Company>Mulesoft</Company>
  <LinksUpToDate>false</LinksUpToDate>
  <SharedDoc>false</SharedDoc>
  <HyperlinkBase/>
  <HyperlinksChanged>false</HyperlinksChanged>
  <AppVersion>15.0034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the Mulesoft Corporate Template</dc:title>
  <dc:creator>User</dc:creator>
  <cp:lastModifiedBy>Microsoft Office User</cp:lastModifiedBy>
  <cp:revision>221</cp:revision>
  <dcterms:created xsi:type="dcterms:W3CDTF">2015-06-24T17:51:03Z</dcterms:created>
  <dcterms:modified xsi:type="dcterms:W3CDTF">2017-06-12T20:08:38Z</dcterms:modified>
</cp:coreProperties>
</file>