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1"/>
  </p:notesMasterIdLst>
  <p:handoutMasterIdLst>
    <p:handoutMasterId r:id="rId12"/>
  </p:handoutMasterIdLst>
  <p:sldIdLst>
    <p:sldId id="338" r:id="rId2"/>
    <p:sldId id="339" r:id="rId3"/>
    <p:sldId id="340" r:id="rId4"/>
    <p:sldId id="341" r:id="rId5"/>
    <p:sldId id="342" r:id="rId6"/>
    <p:sldId id="343" r:id="rId7"/>
    <p:sldId id="346" r:id="rId8"/>
    <p:sldId id="347" r:id="rId9"/>
    <p:sldId id="348" r:id="rId10"/>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99"/>
    <a:srgbClr val="000000"/>
    <a:srgbClr val="FFFFFF"/>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6272" autoAdjust="0"/>
  </p:normalViewPr>
  <p:slideViewPr>
    <p:cSldViewPr snapToGrid="0" snapToObjects="1">
      <p:cViewPr varScale="1">
        <p:scale>
          <a:sx n="108" d="100"/>
          <a:sy n="108" d="100"/>
        </p:scale>
        <p:origin x="232" y="576"/>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5/19/17</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5/19/17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9" name="Shape 6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SzPct val="25000"/>
              <a:buNone/>
            </a:pPr>
            <a:endParaRPr sz="1600" b="0" i="0" u="none" strike="noStrike" cap="none">
              <a:solidFill>
                <a:schemeClr val="dk1"/>
              </a:solidFill>
              <a:latin typeface="Verdana"/>
              <a:ea typeface="Verdana"/>
              <a:cs typeface="Verdana"/>
              <a:sym typeface="Verdana"/>
            </a:endParaRPr>
          </a:p>
        </p:txBody>
      </p:sp>
      <p:sp>
        <p:nvSpPr>
          <p:cNvPr id="610" name="Shape 6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3322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4</a:t>
            </a:fld>
            <a:endParaRPr lang="en-US" dirty="0"/>
          </a:p>
        </p:txBody>
      </p:sp>
    </p:spTree>
    <p:extLst>
      <p:ext uri="{BB962C8B-B14F-4D97-AF65-F5344CB8AC3E}">
        <p14:creationId xmlns:p14="http://schemas.microsoft.com/office/powerpoint/2010/main" val="6600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09493" rtl="0" eaLnBrk="0" fontAlgn="base" latinLnBrk="0" hangingPunct="0">
              <a:lnSpc>
                <a:spcPct val="100000"/>
              </a:lnSpc>
              <a:spcBef>
                <a:spcPct val="30000"/>
              </a:spcBef>
              <a:spcAft>
                <a:spcPct val="0"/>
              </a:spcAft>
              <a:buClrTx/>
              <a:buSzTx/>
              <a:buFontTx/>
              <a:buNone/>
              <a:tabLst/>
              <a:defRPr/>
            </a:pPr>
            <a:r>
              <a:rPr lang="en-US" dirty="0" smtClean="0"/>
              <a:t>Modify and reorder as necessary</a:t>
            </a:r>
          </a:p>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6</a:t>
            </a:fld>
            <a:endParaRPr lang="en-US" dirty="0"/>
          </a:p>
        </p:txBody>
      </p:sp>
    </p:spTree>
    <p:extLst>
      <p:ext uri="{BB962C8B-B14F-4D97-AF65-F5344CB8AC3E}">
        <p14:creationId xmlns:p14="http://schemas.microsoft.com/office/powerpoint/2010/main" val="52033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Shape 16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8" name="Shape 1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27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3234"/>
            <a:ext cx="1205509" cy="355415"/>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26761"/>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_Cover">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2588669"/>
            <a:ext cx="10959363" cy="2725207"/>
          </a:xfrm>
        </p:spPr>
        <p:txBody>
          <a:bodyPr anchor="t" anchorCtr="0"/>
          <a:lstStyle>
            <a:lvl1pPr>
              <a:lnSpc>
                <a:spcPct val="100000"/>
              </a:lnSpc>
              <a:defRPr sz="5300"/>
            </a:lvl1pPr>
          </a:lstStyle>
          <a:p>
            <a:r>
              <a:rPr lang="en-US" dirty="0" smtClean="0"/>
              <a:t>Presentation Title</a:t>
            </a:r>
            <a:endParaRPr lang="en-US" dirty="0"/>
          </a:p>
        </p:txBody>
      </p:sp>
      <p:pic>
        <p:nvPicPr>
          <p:cNvPr id="6" name="Picture 5"/>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7" name="Picture 6"/>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834" y="649033"/>
            <a:ext cx="3461214" cy="1020911"/>
          </a:xfrm>
          <a:prstGeom prst="rect">
            <a:avLst/>
          </a:prstGeom>
        </p:spPr>
      </p:pic>
    </p:spTree>
    <p:extLst>
      <p:ext uri="{BB962C8B-B14F-4D97-AF65-F5344CB8AC3E}">
        <p14:creationId xmlns:p14="http://schemas.microsoft.com/office/powerpoint/2010/main" val="31396409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306281463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Section divider">
    <p:bg>
      <p:bgPr>
        <a:solidFill>
          <a:srgbClr val="32303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605919"/>
            <a:ext cx="10959363" cy="3208286"/>
          </a:xfrm>
        </p:spPr>
        <p:txBody>
          <a:bodyPr anchor="t" anchorCtr="0"/>
          <a:lstStyle>
            <a:lvl1pPr>
              <a:lnSpc>
                <a:spcPct val="100000"/>
              </a:lnSpc>
              <a:defRPr sz="5300"/>
            </a:lvl1pPr>
          </a:lstStyle>
          <a:p>
            <a:r>
              <a:rPr lang="en-US" dirty="0" smtClean="0"/>
              <a:t>Section divider title</a:t>
            </a:r>
            <a:endParaRPr lang="en-US" dirty="0"/>
          </a:p>
        </p:txBody>
      </p:sp>
    </p:spTree>
    <p:extLst>
      <p:ext uri="{BB962C8B-B14F-4D97-AF65-F5344CB8AC3E}">
        <p14:creationId xmlns:p14="http://schemas.microsoft.com/office/powerpoint/2010/main" val="284168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extLst>
      <p:ext uri="{BB962C8B-B14F-4D97-AF65-F5344CB8AC3E}">
        <p14:creationId xmlns:p14="http://schemas.microsoft.com/office/powerpoint/2010/main" val="3877512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 id="2147483763" r:id="rId19"/>
    <p:sldLayoutId id="2147483764" r:id="rId20"/>
  </p:sldLayoutIdLst>
  <p:transitio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training.mulesoft.com/"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6" Type="http://schemas.openxmlformats.org/officeDocument/2006/relationships/hyperlink" Target="http://training.mulesoft.com/survey/survey.html" TargetMode="External"/><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hyperlink" Target="NUL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Course </a:t>
            </a:r>
            <a:r>
              <a:rPr lang="en-US" dirty="0" smtClean="0"/>
              <a:t>Wrap-Up</a:t>
            </a:r>
            <a:endParaRPr lang="en-US" dirty="0"/>
          </a:p>
        </p:txBody>
      </p:sp>
    </p:spTree>
    <p:extLst>
      <p:ext uri="{BB962C8B-B14F-4D97-AF65-F5344CB8AC3E}">
        <p14:creationId xmlns:p14="http://schemas.microsoft.com/office/powerpoint/2010/main" val="4272071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Slide Number Placeholder 1"/>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3" y="1212187"/>
            <a:ext cx="8945524" cy="5022850"/>
          </a:xfrm>
        </p:spPr>
        <p:txBody>
          <a:bodyPr/>
          <a:lstStyle/>
          <a:p>
            <a:r>
              <a:rPr lang="en-US" dirty="0"/>
              <a:t>Review the course objectives</a:t>
            </a:r>
          </a:p>
          <a:p>
            <a:r>
              <a:rPr lang="en-US" dirty="0"/>
              <a:t>Know where to go from here</a:t>
            </a:r>
          </a:p>
          <a:p>
            <a:r>
              <a:rPr lang="en-US" dirty="0"/>
              <a:t>Take the class survey</a:t>
            </a:r>
          </a:p>
          <a:p>
            <a:endParaRPr lang="en-US" dirty="0"/>
          </a:p>
          <a:p>
            <a:endParaRPr lang="en-US" dirty="0"/>
          </a:p>
          <a:p>
            <a:endParaRPr lang="en-US" dirty="0"/>
          </a:p>
        </p:txBody>
      </p:sp>
    </p:spTree>
    <p:extLst>
      <p:ext uri="{BB962C8B-B14F-4D97-AF65-F5344CB8AC3E}">
        <p14:creationId xmlns:p14="http://schemas.microsoft.com/office/powerpoint/2010/main" val="86874668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course objectives</a:t>
            </a:r>
            <a:endParaRPr lang="en-US" dirty="0"/>
          </a:p>
        </p:txBody>
      </p:sp>
    </p:spTree>
    <p:extLst>
      <p:ext uri="{BB962C8B-B14F-4D97-AF65-F5344CB8AC3E}">
        <p14:creationId xmlns:p14="http://schemas.microsoft.com/office/powerpoint/2010/main" val="1502081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4</a:t>
            </a:fld>
            <a:endParaRPr lang="en-US" dirty="0"/>
          </a:p>
        </p:txBody>
      </p:sp>
      <p:sp>
        <p:nvSpPr>
          <p:cNvPr id="4" name="Text Placeholder 3"/>
          <p:cNvSpPr>
            <a:spLocks noGrp="1"/>
          </p:cNvSpPr>
          <p:nvPr>
            <p:ph type="body" sz="quarter" idx="12"/>
          </p:nvPr>
        </p:nvSpPr>
        <p:spPr>
          <a:xfrm>
            <a:off x="609600" y="1189037"/>
            <a:ext cx="10958513" cy="5515187"/>
          </a:xfrm>
        </p:spPr>
        <p:txBody>
          <a:bodyPr/>
          <a:lstStyle/>
          <a:p>
            <a:r>
              <a:rPr lang="en-US" dirty="0"/>
              <a:t>Understand performance and performance measuring</a:t>
            </a:r>
          </a:p>
          <a:p>
            <a:r>
              <a:rPr lang="en-US" dirty="0"/>
              <a:t>Develop highly performant applications that are optimized for high throughput and/or low latency</a:t>
            </a:r>
          </a:p>
          <a:p>
            <a:r>
              <a:rPr lang="en-US" dirty="0"/>
              <a:t>Tune applications and systems for performance</a:t>
            </a:r>
          </a:p>
          <a:p>
            <a:r>
              <a:rPr lang="en-US" dirty="0"/>
              <a:t>Understand high availability (HA) and reliability options and design </a:t>
            </a:r>
            <a:r>
              <a:rPr lang="en-US" dirty="0" smtClean="0"/>
              <a:t>considerations </a:t>
            </a:r>
            <a:endParaRPr lang="en-US" dirty="0"/>
          </a:p>
          <a:p>
            <a:pPr lvl="1">
              <a:spcAft>
                <a:spcPts val="1200"/>
              </a:spcAft>
            </a:pPr>
            <a:endParaRPr lang="en-US" dirty="0"/>
          </a:p>
          <a:p>
            <a:pPr marL="457200" lvl="1" indent="0">
              <a:buNone/>
            </a:pPr>
            <a:endParaRPr lang="en-US" dirty="0"/>
          </a:p>
        </p:txBody>
      </p:sp>
    </p:spTree>
    <p:extLst>
      <p:ext uri="{BB962C8B-B14F-4D97-AF65-F5344CB8AC3E}">
        <p14:creationId xmlns:p14="http://schemas.microsoft.com/office/powerpoint/2010/main" val="11993182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here to go from here</a:t>
            </a:r>
            <a:endParaRPr lang="en-US" dirty="0"/>
          </a:p>
        </p:txBody>
      </p:sp>
    </p:spTree>
    <p:extLst>
      <p:ext uri="{BB962C8B-B14F-4D97-AF65-F5344CB8AC3E}">
        <p14:creationId xmlns:p14="http://schemas.microsoft.com/office/powerpoint/2010/main" val="167531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additional MuleSoft training courses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6</a:t>
            </a:fld>
            <a:endParaRPr lang="en-US" dirty="0"/>
          </a:p>
        </p:txBody>
      </p:sp>
      <p:sp>
        <p:nvSpPr>
          <p:cNvPr id="4" name="Text Placeholder 3"/>
          <p:cNvSpPr>
            <a:spLocks noGrp="1"/>
          </p:cNvSpPr>
          <p:nvPr>
            <p:ph type="body" sz="quarter" idx="12"/>
          </p:nvPr>
        </p:nvSpPr>
        <p:spPr>
          <a:xfrm>
            <a:off x="609601" y="1189037"/>
            <a:ext cx="11579224" cy="5515187"/>
          </a:xfrm>
        </p:spPr>
        <p:txBody>
          <a:bodyPr/>
          <a:lstStyle/>
          <a:p>
            <a:r>
              <a:rPr lang="en-US" dirty="0" smtClean="0"/>
              <a:t>Anypoint Platform Development: </a:t>
            </a:r>
          </a:p>
          <a:p>
            <a:pPr lvl="1"/>
            <a:r>
              <a:rPr lang="en-US" dirty="0" smtClean="0"/>
              <a:t>Advanced (3 days)</a:t>
            </a:r>
          </a:p>
          <a:p>
            <a:pPr lvl="1"/>
            <a:r>
              <a:rPr lang="en-US" dirty="0" smtClean="0"/>
              <a:t>Advanced DataWeave (1 day)</a:t>
            </a:r>
          </a:p>
          <a:p>
            <a:pPr lvl="1"/>
            <a:r>
              <a:rPr lang="en-US" dirty="0" smtClean="0"/>
              <a:t>Custom </a:t>
            </a:r>
            <a:r>
              <a:rPr lang="en-US" dirty="0"/>
              <a:t>Connectors (1 day</a:t>
            </a:r>
            <a:r>
              <a:rPr lang="en-US" dirty="0" smtClean="0"/>
              <a:t>)</a:t>
            </a:r>
          </a:p>
          <a:p>
            <a:endParaRPr lang="en-US" sz="200" dirty="0" smtClean="0"/>
          </a:p>
          <a:p>
            <a:r>
              <a:rPr lang="en-US" dirty="0" smtClean="0"/>
              <a:t>Anypoint Platform Operations: </a:t>
            </a:r>
            <a:endParaRPr lang="en-US" dirty="0"/>
          </a:p>
          <a:p>
            <a:pPr lvl="1"/>
            <a:r>
              <a:rPr lang="en-US" dirty="0"/>
              <a:t>Cloud Deployments (1 day)</a:t>
            </a:r>
            <a:endParaRPr lang="en-US" sz="100" dirty="0"/>
          </a:p>
          <a:p>
            <a:pPr lvl="1"/>
            <a:r>
              <a:rPr lang="en-US" dirty="0" smtClean="0"/>
              <a:t>On-Prem Deployments (2 days)</a:t>
            </a:r>
          </a:p>
          <a:p>
            <a:pPr lvl="1"/>
            <a:r>
              <a:rPr lang="en-US" dirty="0" smtClean="0"/>
              <a:t>API Management (1 </a:t>
            </a:r>
            <a:r>
              <a:rPr lang="en-US" dirty="0"/>
              <a:t>day</a:t>
            </a:r>
            <a:r>
              <a:rPr lang="en-US" dirty="0" smtClean="0"/>
              <a:t>)</a:t>
            </a:r>
          </a:p>
          <a:p>
            <a:pPr lvl="1"/>
            <a:endParaRPr lang="en-US" sz="200" dirty="0" smtClean="0"/>
          </a:p>
          <a:p>
            <a:r>
              <a:rPr lang="en-US" dirty="0" smtClean="0"/>
              <a:t>Anypoint </a:t>
            </a:r>
            <a:r>
              <a:rPr lang="en-US" dirty="0"/>
              <a:t>Platform Architecture: </a:t>
            </a:r>
            <a:endParaRPr lang="en-US" dirty="0" smtClean="0"/>
          </a:p>
          <a:p>
            <a:pPr lvl="1"/>
            <a:r>
              <a:rPr lang="en-US" dirty="0" smtClean="0"/>
              <a:t>Solution </a:t>
            </a:r>
            <a:r>
              <a:rPr lang="en-US" dirty="0"/>
              <a:t>Design (4 days</a:t>
            </a:r>
            <a:r>
              <a:rPr lang="en-US" dirty="0" smtClean="0"/>
              <a:t>)</a:t>
            </a:r>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952" y="1189036"/>
            <a:ext cx="2639272" cy="1671263"/>
          </a:xfrm>
          <a:prstGeom prst="rect">
            <a:avLst/>
          </a:prstGeom>
        </p:spPr>
      </p:pic>
      <p:sp>
        <p:nvSpPr>
          <p:cNvPr id="5" name="Rectangle 4"/>
          <p:cNvSpPr/>
          <p:nvPr/>
        </p:nvSpPr>
        <p:spPr>
          <a:xfrm>
            <a:off x="8588323" y="3120430"/>
            <a:ext cx="3693191" cy="461665"/>
          </a:xfrm>
          <a:prstGeom prst="rect">
            <a:avLst/>
          </a:prstGeom>
        </p:spPr>
        <p:txBody>
          <a:bodyPr wrap="none">
            <a:spAutoFit/>
          </a:bodyPr>
          <a:lstStyle/>
          <a:p>
            <a:r>
              <a:rPr lang="en-US" sz="2400" dirty="0">
                <a:latin typeface="Verdana" charset="0"/>
                <a:ea typeface="Verdana" charset="0"/>
                <a:cs typeface="Verdana" charset="0"/>
                <a:hlinkClick r:id="rId4"/>
              </a:rPr>
              <a:t>training.mulesoft.com</a:t>
            </a:r>
            <a:r>
              <a:rPr lang="en-US" sz="2400" dirty="0">
                <a:latin typeface="Verdana" charset="0"/>
                <a:ea typeface="Verdana" charset="0"/>
                <a:cs typeface="Verdana" charset="0"/>
              </a:rPr>
              <a:t> </a:t>
            </a:r>
          </a:p>
        </p:txBody>
      </p:sp>
    </p:spTree>
    <p:extLst>
      <p:ext uri="{BB962C8B-B14F-4D97-AF65-F5344CB8AC3E}">
        <p14:creationId xmlns:p14="http://schemas.microsoft.com/office/powerpoint/2010/main" val="13227388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 survey</a:t>
            </a:r>
            <a:endParaRPr lang="en-US" dirty="0"/>
          </a:p>
        </p:txBody>
      </p:sp>
    </p:spTree>
    <p:extLst>
      <p:ext uri="{BB962C8B-B14F-4D97-AF65-F5344CB8AC3E}">
        <p14:creationId xmlns:p14="http://schemas.microsoft.com/office/powerpoint/2010/main" val="8067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survey</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8</a:t>
            </a:fld>
            <a:endParaRPr lang="en-US" dirty="0"/>
          </a:p>
        </p:txBody>
      </p:sp>
      <p:sp>
        <p:nvSpPr>
          <p:cNvPr id="4" name="Text Placeholder 3"/>
          <p:cNvSpPr>
            <a:spLocks noGrp="1"/>
          </p:cNvSpPr>
          <p:nvPr>
            <p:ph type="body" sz="quarter" idx="12"/>
          </p:nvPr>
        </p:nvSpPr>
        <p:spPr/>
        <p:txBody>
          <a:bodyPr/>
          <a:lstStyle/>
          <a:p>
            <a:r>
              <a:rPr lang="en-US" dirty="0"/>
              <a:t>You </a:t>
            </a:r>
            <a:r>
              <a:rPr lang="en-US" dirty="0" smtClean="0"/>
              <a:t>should have received </a:t>
            </a:r>
            <a:r>
              <a:rPr lang="en-US" dirty="0"/>
              <a:t>an email with a link to the class survey</a:t>
            </a:r>
          </a:p>
          <a:p>
            <a:pPr lvl="1"/>
            <a:r>
              <a:rPr lang="en-US" dirty="0"/>
              <a:t>Your instructor can also provide the direct link</a:t>
            </a:r>
          </a:p>
          <a:p>
            <a:pPr lvl="2"/>
            <a:r>
              <a:rPr lang="en-US" dirty="0">
                <a:hlinkClick r:id="rId2" invalidUrl="http://training.mulesoft.com/survey/survey{ID}.html"/>
              </a:rPr>
              <a:t>http://</a:t>
            </a:r>
            <a:r>
              <a:rPr lang="en-US" dirty="0" smtClean="0">
                <a:hlinkClick r:id="rId3" invalidUrl="http://training.mulesoft.com/survey/survey{ID}.html"/>
              </a:rPr>
              <a:t>training.mulesoft.com/survey</a:t>
            </a:r>
            <a:r>
              <a:rPr lang="en-US" dirty="0" smtClean="0">
                <a:hlinkClick r:id="rId4" invalidUrl="http://training.mulesoft.com/survey/survey{ID}.html"/>
              </a:rPr>
              <a:t>/{event}</a:t>
            </a:r>
            <a:r>
              <a:rPr lang="en-US" dirty="0" smtClean="0">
                <a:hlinkClick r:id="rId5" invalidUrl="http://training.mulesoft.com/survey/survey{ID}.html"/>
              </a:rPr>
              <a:t>.html</a:t>
            </a:r>
            <a:r>
              <a:rPr lang="en-US" dirty="0" smtClean="0"/>
              <a:t> </a:t>
            </a:r>
            <a:endParaRPr lang="en-US" dirty="0"/>
          </a:p>
          <a:p>
            <a:pPr lvl="1"/>
            <a:r>
              <a:rPr lang="en-US" dirty="0"/>
              <a:t>Or you can go to a general page and select your class</a:t>
            </a:r>
          </a:p>
          <a:p>
            <a:pPr lvl="2"/>
            <a:r>
              <a:rPr lang="en-US" dirty="0">
                <a:hlinkClick r:id="rId6"/>
              </a:rPr>
              <a:t>http://training.mulesoft.com/survey/survey.html</a:t>
            </a:r>
            <a:endParaRPr lang="en-US" dirty="0"/>
          </a:p>
          <a:p>
            <a:pPr lvl="2"/>
            <a:endParaRPr lang="en-US" dirty="0"/>
          </a:p>
          <a:p>
            <a:pPr lvl="2"/>
            <a:endParaRPr lang="en-US" dirty="0"/>
          </a:p>
          <a:p>
            <a:r>
              <a:rPr lang="en-US" b="1" dirty="0"/>
              <a:t>Please fill the survey out now!</a:t>
            </a:r>
          </a:p>
          <a:p>
            <a:pPr lvl="1"/>
            <a:r>
              <a:rPr lang="en-US" dirty="0"/>
              <a:t>We want your feedback!</a:t>
            </a:r>
          </a:p>
          <a:p>
            <a:pPr marL="0" indent="0">
              <a:buNone/>
            </a:pP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4523" y="1861879"/>
            <a:ext cx="1911202" cy="513256"/>
          </a:xfrm>
          <a:prstGeom prst="rect">
            <a:avLst/>
          </a:prstGeom>
        </p:spPr>
      </p:pic>
    </p:spTree>
    <p:extLst>
      <p:ext uri="{BB962C8B-B14F-4D97-AF65-F5344CB8AC3E}">
        <p14:creationId xmlns:p14="http://schemas.microsoft.com/office/powerpoint/2010/main" val="7718535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Shape 1620"/>
          <p:cNvSpPr txBox="1">
            <a:spLocks noGrp="1"/>
          </p:cNvSpPr>
          <p:nvPr>
            <p:ph type="title"/>
          </p:nvPr>
        </p:nvSpPr>
        <p:spPr>
          <a:prstGeom prst="rect">
            <a:avLst/>
          </a:prstGeom>
          <a:noFill/>
          <a:ln>
            <a:noFill/>
          </a:ln>
        </p:spPr>
        <p:txBody>
          <a:bodyPr lIns="0" tIns="0" rIns="0" bIns="0" anchor="ctr" anchorCtr="0">
            <a:noAutofit/>
          </a:bodyPr>
          <a:lstStyle/>
          <a:p>
            <a:pPr marL="0" marR="0" lvl="0" indent="0" algn="ctr" rtl="0">
              <a:lnSpc>
                <a:spcPct val="60377"/>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Thank you</a:t>
            </a:r>
            <a:endParaRPr lang="en-US" sz="5300" b="0"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74056342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10692</TotalTime>
  <Words>196</Words>
  <Application>Microsoft Macintosh PowerPoint</Application>
  <PresentationFormat>Custom</PresentationFormat>
  <Paragraphs>47</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ＭＳ Ｐゴシック</vt:lpstr>
      <vt:lpstr>Open Sans</vt:lpstr>
      <vt:lpstr>Ubuntu</vt:lpstr>
      <vt:lpstr>Verdana</vt:lpstr>
      <vt:lpstr>Arial</vt:lpstr>
      <vt:lpstr>Mulesoft Corporate Template_DRAFT_0623</vt:lpstr>
      <vt:lpstr>Course Wrap-Up</vt:lpstr>
      <vt:lpstr>Objectives</vt:lpstr>
      <vt:lpstr>Reviewing the course objectives</vt:lpstr>
      <vt:lpstr>Course objectives</vt:lpstr>
      <vt:lpstr>Where to go from here</vt:lpstr>
      <vt:lpstr>Take additional MuleSoft training courses</vt:lpstr>
      <vt:lpstr>Class survey</vt:lpstr>
      <vt:lpstr>Class survey</vt:lpstr>
      <vt:lpstr>Thank you</vt:lpstr>
    </vt:vector>
  </TitlesOfParts>
  <Company>Mulesoft</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Roy Prins</cp:lastModifiedBy>
  <cp:revision>208</cp:revision>
  <dcterms:created xsi:type="dcterms:W3CDTF">2015-06-24T17:51:03Z</dcterms:created>
  <dcterms:modified xsi:type="dcterms:W3CDTF">2017-05-19T12:26:08Z</dcterms:modified>
</cp:coreProperties>
</file>