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li" initials="K" lastIdx="1" clrIdx="0">
    <p:extLst>
      <p:ext uri="{19B8F6BF-5375-455C-9EA6-DF929625EA0E}">
        <p15:presenceInfo xmlns:p15="http://schemas.microsoft.com/office/powerpoint/2012/main" userId="4169fd5a4dd68a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9-30T11:00:55.461"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2E3184-DFA7-4D27-B5E6-8693FFE4B797}"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6D7C3D31-CAD5-4D99-99A1-DDA47094A194}" type="slidenum">
              <a:rPr lang="en-IN" smtClean="0"/>
              <a:t>‹#›</a:t>
            </a:fld>
            <a:endParaRPr lang="en-IN"/>
          </a:p>
        </p:txBody>
      </p:sp>
    </p:spTree>
    <p:extLst>
      <p:ext uri="{BB962C8B-B14F-4D97-AF65-F5344CB8AC3E}">
        <p14:creationId xmlns:p14="http://schemas.microsoft.com/office/powerpoint/2010/main" val="1470832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2E3184-DFA7-4D27-B5E6-8693FFE4B797}"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6D7C3D31-CAD5-4D99-99A1-DDA47094A194}" type="slidenum">
              <a:rPr lang="en-IN" smtClean="0"/>
              <a:t>‹#›</a:t>
            </a:fld>
            <a:endParaRPr lang="en-IN"/>
          </a:p>
        </p:txBody>
      </p:sp>
    </p:spTree>
    <p:extLst>
      <p:ext uri="{BB962C8B-B14F-4D97-AF65-F5344CB8AC3E}">
        <p14:creationId xmlns:p14="http://schemas.microsoft.com/office/powerpoint/2010/main" val="69881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2E3184-DFA7-4D27-B5E6-8693FFE4B797}"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6D7C3D31-CAD5-4D99-99A1-DDA47094A194}" type="slidenum">
              <a:rPr lang="en-IN" smtClean="0"/>
              <a:t>‹#›</a:t>
            </a:fld>
            <a:endParaRPr lang="en-IN"/>
          </a:p>
        </p:txBody>
      </p:sp>
    </p:spTree>
    <p:extLst>
      <p:ext uri="{BB962C8B-B14F-4D97-AF65-F5344CB8AC3E}">
        <p14:creationId xmlns:p14="http://schemas.microsoft.com/office/powerpoint/2010/main" val="4231367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2E3184-DFA7-4D27-B5E6-8693FFE4B797}"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6D7C3D31-CAD5-4D99-99A1-DDA47094A194}"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63219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2E3184-DFA7-4D27-B5E6-8693FFE4B797}"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6D7C3D31-CAD5-4D99-99A1-DDA47094A194}" type="slidenum">
              <a:rPr lang="en-IN" smtClean="0"/>
              <a:t>‹#›</a:t>
            </a:fld>
            <a:endParaRPr lang="en-IN"/>
          </a:p>
        </p:txBody>
      </p:sp>
    </p:spTree>
    <p:extLst>
      <p:ext uri="{BB962C8B-B14F-4D97-AF65-F5344CB8AC3E}">
        <p14:creationId xmlns:p14="http://schemas.microsoft.com/office/powerpoint/2010/main" val="3766954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2E3184-DFA7-4D27-B5E6-8693FFE4B797}" type="datetimeFigureOut">
              <a:rPr lang="en-IN" smtClean="0"/>
              <a:t>30-09-2023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7C3D31-CAD5-4D99-99A1-DDA47094A194}" type="slidenum">
              <a:rPr lang="en-IN" smtClean="0"/>
              <a:t>‹#›</a:t>
            </a:fld>
            <a:endParaRPr lang="en-IN"/>
          </a:p>
        </p:txBody>
      </p:sp>
    </p:spTree>
    <p:extLst>
      <p:ext uri="{BB962C8B-B14F-4D97-AF65-F5344CB8AC3E}">
        <p14:creationId xmlns:p14="http://schemas.microsoft.com/office/powerpoint/2010/main" val="44523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2E3184-DFA7-4D27-B5E6-8693FFE4B797}" type="datetimeFigureOut">
              <a:rPr lang="en-IN" smtClean="0"/>
              <a:t>30-09-2023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7C3D31-CAD5-4D99-99A1-DDA47094A194}" type="slidenum">
              <a:rPr lang="en-IN" smtClean="0"/>
              <a:t>‹#›</a:t>
            </a:fld>
            <a:endParaRPr lang="en-IN"/>
          </a:p>
        </p:txBody>
      </p:sp>
    </p:spTree>
    <p:extLst>
      <p:ext uri="{BB962C8B-B14F-4D97-AF65-F5344CB8AC3E}">
        <p14:creationId xmlns:p14="http://schemas.microsoft.com/office/powerpoint/2010/main" val="330090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2E3184-DFA7-4D27-B5E6-8693FFE4B797}"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7C3D31-CAD5-4D99-99A1-DDA47094A194}" type="slidenum">
              <a:rPr lang="en-IN" smtClean="0"/>
              <a:t>‹#›</a:t>
            </a:fld>
            <a:endParaRPr lang="en-IN"/>
          </a:p>
        </p:txBody>
      </p:sp>
    </p:spTree>
    <p:extLst>
      <p:ext uri="{BB962C8B-B14F-4D97-AF65-F5344CB8AC3E}">
        <p14:creationId xmlns:p14="http://schemas.microsoft.com/office/powerpoint/2010/main" val="3132346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92E3184-DFA7-4D27-B5E6-8693FFE4B797}" type="datetimeFigureOut">
              <a:rPr lang="en-IN" smtClean="0"/>
              <a:t>30-09-2023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7C3D31-CAD5-4D99-99A1-DDA47094A194}" type="slidenum">
              <a:rPr lang="en-IN" smtClean="0"/>
              <a:t>‹#›</a:t>
            </a:fld>
            <a:endParaRPr lang="en-IN"/>
          </a:p>
        </p:txBody>
      </p:sp>
    </p:spTree>
    <p:extLst>
      <p:ext uri="{BB962C8B-B14F-4D97-AF65-F5344CB8AC3E}">
        <p14:creationId xmlns:p14="http://schemas.microsoft.com/office/powerpoint/2010/main" val="1642391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2E3184-DFA7-4D27-B5E6-8693FFE4B797}"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7C3D31-CAD5-4D99-99A1-DDA47094A194}" type="slidenum">
              <a:rPr lang="en-IN" smtClean="0"/>
              <a:t>‹#›</a:t>
            </a:fld>
            <a:endParaRPr lang="en-IN"/>
          </a:p>
        </p:txBody>
      </p:sp>
    </p:spTree>
    <p:extLst>
      <p:ext uri="{BB962C8B-B14F-4D97-AF65-F5344CB8AC3E}">
        <p14:creationId xmlns:p14="http://schemas.microsoft.com/office/powerpoint/2010/main" val="601944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2E3184-DFA7-4D27-B5E6-8693FFE4B797}"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6D7C3D31-CAD5-4D99-99A1-DDA47094A194}" type="slidenum">
              <a:rPr lang="en-IN" smtClean="0"/>
              <a:t>‹#›</a:t>
            </a:fld>
            <a:endParaRPr lang="en-IN"/>
          </a:p>
        </p:txBody>
      </p:sp>
    </p:spTree>
    <p:extLst>
      <p:ext uri="{BB962C8B-B14F-4D97-AF65-F5344CB8AC3E}">
        <p14:creationId xmlns:p14="http://schemas.microsoft.com/office/powerpoint/2010/main" val="1925471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2E3184-DFA7-4D27-B5E6-8693FFE4B797}"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7C3D31-CAD5-4D99-99A1-DDA47094A194}" type="slidenum">
              <a:rPr lang="en-IN" smtClean="0"/>
              <a:t>‹#›</a:t>
            </a:fld>
            <a:endParaRPr lang="en-IN"/>
          </a:p>
        </p:txBody>
      </p:sp>
    </p:spTree>
    <p:extLst>
      <p:ext uri="{BB962C8B-B14F-4D97-AF65-F5344CB8AC3E}">
        <p14:creationId xmlns:p14="http://schemas.microsoft.com/office/powerpoint/2010/main" val="2871790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2E3184-DFA7-4D27-B5E6-8693FFE4B797}" type="datetimeFigureOut">
              <a:rPr lang="en-IN" smtClean="0"/>
              <a:t>30-09-2023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7C3D31-CAD5-4D99-99A1-DDA47094A194}" type="slidenum">
              <a:rPr lang="en-IN" smtClean="0"/>
              <a:t>‹#›</a:t>
            </a:fld>
            <a:endParaRPr lang="en-IN"/>
          </a:p>
        </p:txBody>
      </p:sp>
    </p:spTree>
    <p:extLst>
      <p:ext uri="{BB962C8B-B14F-4D97-AF65-F5344CB8AC3E}">
        <p14:creationId xmlns:p14="http://schemas.microsoft.com/office/powerpoint/2010/main" val="3181005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2E3184-DFA7-4D27-B5E6-8693FFE4B797}" type="datetimeFigureOut">
              <a:rPr lang="en-IN" smtClean="0"/>
              <a:t>30-09-2023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7C3D31-CAD5-4D99-99A1-DDA47094A194}" type="slidenum">
              <a:rPr lang="en-IN" smtClean="0"/>
              <a:t>‹#›</a:t>
            </a:fld>
            <a:endParaRPr lang="en-IN"/>
          </a:p>
        </p:txBody>
      </p:sp>
    </p:spTree>
    <p:extLst>
      <p:ext uri="{BB962C8B-B14F-4D97-AF65-F5344CB8AC3E}">
        <p14:creationId xmlns:p14="http://schemas.microsoft.com/office/powerpoint/2010/main" val="1560927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92E3184-DFA7-4D27-B5E6-8693FFE4B797}" type="datetimeFigureOut">
              <a:rPr lang="en-IN" smtClean="0"/>
              <a:t>30-09-2023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7C3D31-CAD5-4D99-99A1-DDA47094A194}" type="slidenum">
              <a:rPr lang="en-IN" smtClean="0"/>
              <a:t>‹#›</a:t>
            </a:fld>
            <a:endParaRPr lang="en-IN"/>
          </a:p>
        </p:txBody>
      </p:sp>
    </p:spTree>
    <p:extLst>
      <p:ext uri="{BB962C8B-B14F-4D97-AF65-F5344CB8AC3E}">
        <p14:creationId xmlns:p14="http://schemas.microsoft.com/office/powerpoint/2010/main" val="1306415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2E3184-DFA7-4D27-B5E6-8693FFE4B797}"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7C3D31-CAD5-4D99-99A1-DDA47094A194}" type="slidenum">
              <a:rPr lang="en-IN" smtClean="0"/>
              <a:t>‹#›</a:t>
            </a:fld>
            <a:endParaRPr lang="en-IN"/>
          </a:p>
        </p:txBody>
      </p:sp>
    </p:spTree>
    <p:extLst>
      <p:ext uri="{BB962C8B-B14F-4D97-AF65-F5344CB8AC3E}">
        <p14:creationId xmlns:p14="http://schemas.microsoft.com/office/powerpoint/2010/main" val="148254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2E3184-DFA7-4D27-B5E6-8693FFE4B797}"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7C3D31-CAD5-4D99-99A1-DDA47094A194}" type="slidenum">
              <a:rPr lang="en-IN" smtClean="0"/>
              <a:t>‹#›</a:t>
            </a:fld>
            <a:endParaRPr lang="en-IN"/>
          </a:p>
        </p:txBody>
      </p:sp>
    </p:spTree>
    <p:extLst>
      <p:ext uri="{BB962C8B-B14F-4D97-AF65-F5344CB8AC3E}">
        <p14:creationId xmlns:p14="http://schemas.microsoft.com/office/powerpoint/2010/main" val="4245526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92E3184-DFA7-4D27-B5E6-8693FFE4B797}" type="datetimeFigureOut">
              <a:rPr lang="en-IN" smtClean="0"/>
              <a:t>30-09-2023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7C3D31-CAD5-4D99-99A1-DDA47094A194}" type="slidenum">
              <a:rPr lang="en-IN" smtClean="0"/>
              <a:t>‹#›</a:t>
            </a:fld>
            <a:endParaRPr lang="en-IN"/>
          </a:p>
        </p:txBody>
      </p:sp>
    </p:spTree>
    <p:extLst>
      <p:ext uri="{BB962C8B-B14F-4D97-AF65-F5344CB8AC3E}">
        <p14:creationId xmlns:p14="http://schemas.microsoft.com/office/powerpoint/2010/main" val="31397823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691A3-B27B-31A3-E0CB-88D57BED6FD8}"/>
              </a:ext>
            </a:extLst>
          </p:cNvPr>
          <p:cNvSpPr>
            <a:spLocks noGrp="1"/>
          </p:cNvSpPr>
          <p:nvPr>
            <p:ph type="ctrTitle"/>
          </p:nvPr>
        </p:nvSpPr>
        <p:spPr>
          <a:xfrm>
            <a:off x="447240" y="2617695"/>
            <a:ext cx="8144134" cy="1308848"/>
          </a:xfrm>
        </p:spPr>
        <p:txBody>
          <a:bodyPr/>
          <a:lstStyle/>
          <a:p>
            <a:r>
              <a:rPr lang="en-GB" dirty="0"/>
              <a:t>MARKET BASKET INSIGHTS</a:t>
            </a:r>
            <a:endParaRPr lang="en-IN" dirty="0"/>
          </a:p>
        </p:txBody>
      </p:sp>
      <p:sp>
        <p:nvSpPr>
          <p:cNvPr id="3" name="Subtitle 2">
            <a:extLst>
              <a:ext uri="{FF2B5EF4-FFF2-40B4-BE49-F238E27FC236}">
                <a16:creationId xmlns:a16="http://schemas.microsoft.com/office/drawing/2014/main" id="{0195D175-CC64-0CB9-2310-22D24C0AD153}"/>
              </a:ext>
            </a:extLst>
          </p:cNvPr>
          <p:cNvSpPr>
            <a:spLocks noGrp="1"/>
          </p:cNvSpPr>
          <p:nvPr>
            <p:ph type="subTitle" idx="1"/>
          </p:nvPr>
        </p:nvSpPr>
        <p:spPr>
          <a:xfrm>
            <a:off x="4661646" y="4394039"/>
            <a:ext cx="4297279" cy="2141231"/>
          </a:xfrm>
        </p:spPr>
        <p:txBody>
          <a:bodyPr/>
          <a:lstStyle/>
          <a:p>
            <a:r>
              <a:rPr lang="en-GB" dirty="0"/>
              <a:t>PHASE 1 – ARTIFICIAL INTELLIGENCE</a:t>
            </a:r>
          </a:p>
          <a:p>
            <a:endParaRPr lang="en-GB" dirty="0"/>
          </a:p>
          <a:p>
            <a:endParaRPr lang="en-IN" dirty="0"/>
          </a:p>
        </p:txBody>
      </p:sp>
    </p:spTree>
    <p:extLst>
      <p:ext uri="{BB962C8B-B14F-4D97-AF65-F5344CB8AC3E}">
        <p14:creationId xmlns:p14="http://schemas.microsoft.com/office/powerpoint/2010/main" val="2921124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F0446-E04C-3043-A7C8-0B35BC796173}"/>
              </a:ext>
            </a:extLst>
          </p:cNvPr>
          <p:cNvSpPr>
            <a:spLocks noGrp="1"/>
          </p:cNvSpPr>
          <p:nvPr>
            <p:ph type="title"/>
          </p:nvPr>
        </p:nvSpPr>
        <p:spPr/>
        <p:txBody>
          <a:bodyPr/>
          <a:lstStyle/>
          <a:p>
            <a:r>
              <a:rPr lang="en-GB" dirty="0"/>
              <a:t>VIZUALIZATION</a:t>
            </a:r>
            <a:endParaRPr lang="en-IN" dirty="0"/>
          </a:p>
        </p:txBody>
      </p:sp>
      <p:sp>
        <p:nvSpPr>
          <p:cNvPr id="3" name="Content Placeholder 2">
            <a:extLst>
              <a:ext uri="{FF2B5EF4-FFF2-40B4-BE49-F238E27FC236}">
                <a16:creationId xmlns:a16="http://schemas.microsoft.com/office/drawing/2014/main" id="{16520554-70C7-3ADB-8D4A-78B76855111A}"/>
              </a:ext>
            </a:extLst>
          </p:cNvPr>
          <p:cNvSpPr>
            <a:spLocks noGrp="1"/>
          </p:cNvSpPr>
          <p:nvPr>
            <p:ph idx="1"/>
          </p:nvPr>
        </p:nvSpPr>
        <p:spPr>
          <a:xfrm>
            <a:off x="192505" y="2037346"/>
            <a:ext cx="11790948" cy="4315327"/>
          </a:xfrm>
        </p:spPr>
        <p:txBody>
          <a:bodyPr>
            <a:noAutofit/>
          </a:bodyPr>
          <a:lstStyle/>
          <a:p>
            <a:pPr algn="l"/>
            <a:r>
              <a:rPr lang="en-GB" b="0" i="0" dirty="0">
                <a:solidFill>
                  <a:srgbClr val="E3E3E3"/>
                </a:solidFill>
                <a:effectLst/>
                <a:latin typeface="Google Sans"/>
              </a:rPr>
              <a:t>Visualization</a:t>
            </a:r>
          </a:p>
          <a:p>
            <a:pPr algn="l"/>
            <a:r>
              <a:rPr lang="en-GB" b="0" i="0" dirty="0">
                <a:solidFill>
                  <a:srgbClr val="E3E3E3"/>
                </a:solidFill>
                <a:effectLst/>
                <a:latin typeface="Google Sans"/>
              </a:rPr>
              <a:t>Once the features have been extracted, we can create visualizations to depict the sentiment distribution and </a:t>
            </a:r>
            <a:r>
              <a:rPr lang="en-GB" b="0" i="0" dirty="0" err="1">
                <a:solidFill>
                  <a:srgbClr val="E3E3E3"/>
                </a:solidFill>
                <a:effectLst/>
                <a:latin typeface="Google Sans"/>
              </a:rPr>
              <a:t>analyze</a:t>
            </a:r>
            <a:r>
              <a:rPr lang="en-GB" b="0" i="0" dirty="0">
                <a:solidFill>
                  <a:srgbClr val="E3E3E3"/>
                </a:solidFill>
                <a:effectLst/>
                <a:latin typeface="Google Sans"/>
              </a:rPr>
              <a:t> trends. Some common visualizations for sentiment analysis include:</a:t>
            </a:r>
          </a:p>
          <a:p>
            <a:pPr algn="l">
              <a:buFont typeface="Arial" panose="020B0604020202020204" pitchFamily="34" charset="0"/>
              <a:buChar char="•"/>
            </a:pPr>
            <a:r>
              <a:rPr lang="en-GB" b="0" i="0" dirty="0">
                <a:solidFill>
                  <a:srgbClr val="E3E3E3"/>
                </a:solidFill>
                <a:effectLst/>
                <a:latin typeface="Google Sans"/>
              </a:rPr>
              <a:t>Word clouds: Word clouds are a simple but effective way to visualize the most common words in a text corpus. The size of each word in the word cloud is proportional to its frequency in the corpus.</a:t>
            </a:r>
          </a:p>
          <a:p>
            <a:pPr algn="l">
              <a:buFont typeface="Arial" panose="020B0604020202020204" pitchFamily="34" charset="0"/>
              <a:buChar char="•"/>
            </a:pPr>
            <a:r>
              <a:rPr lang="en-GB" b="0" i="0" dirty="0">
                <a:solidFill>
                  <a:srgbClr val="E3E3E3"/>
                </a:solidFill>
                <a:effectLst/>
                <a:latin typeface="Google Sans"/>
              </a:rPr>
              <a:t>Bar charts: Bar charts can be used to visualize the distribution of sentiment scores. For example, we could create a bar chart to show the percentage of positive, negative, and neutral tweets in a dataset.</a:t>
            </a:r>
          </a:p>
          <a:p>
            <a:pPr algn="l">
              <a:buFont typeface="Arial" panose="020B0604020202020204" pitchFamily="34" charset="0"/>
              <a:buChar char="•"/>
            </a:pPr>
            <a:r>
              <a:rPr lang="en-GB" b="0" i="0" dirty="0">
                <a:solidFill>
                  <a:srgbClr val="E3E3E3"/>
                </a:solidFill>
                <a:effectLst/>
                <a:latin typeface="Google Sans"/>
              </a:rPr>
              <a:t>Line charts: Line charts can be used to visualize sentiment trends over time. For example, we could create a line chart to show how the average sentiment of customer reviews has changed over time.</a:t>
            </a:r>
          </a:p>
          <a:p>
            <a:endParaRPr lang="en-IN" dirty="0"/>
          </a:p>
        </p:txBody>
      </p:sp>
    </p:spTree>
    <p:extLst>
      <p:ext uri="{BB962C8B-B14F-4D97-AF65-F5344CB8AC3E}">
        <p14:creationId xmlns:p14="http://schemas.microsoft.com/office/powerpoint/2010/main" val="1509053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8E875-6775-562D-3DC6-9320904B64A7}"/>
              </a:ext>
            </a:extLst>
          </p:cNvPr>
          <p:cNvSpPr>
            <a:spLocks noGrp="1"/>
          </p:cNvSpPr>
          <p:nvPr>
            <p:ph type="title"/>
          </p:nvPr>
        </p:nvSpPr>
        <p:spPr/>
        <p:txBody>
          <a:bodyPr/>
          <a:lstStyle/>
          <a:p>
            <a:r>
              <a:rPr lang="en-GB" dirty="0"/>
              <a:t>EXAMPLE CODE FOR VIZUALIZATION</a:t>
            </a:r>
            <a:endParaRPr lang="en-IN" dirty="0"/>
          </a:p>
        </p:txBody>
      </p:sp>
      <p:pic>
        <p:nvPicPr>
          <p:cNvPr id="5" name="Content Placeholder 4">
            <a:extLst>
              <a:ext uri="{FF2B5EF4-FFF2-40B4-BE49-F238E27FC236}">
                <a16:creationId xmlns:a16="http://schemas.microsoft.com/office/drawing/2014/main" id="{0EDF284F-EEF3-3A38-5104-804D5D8A3A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011" y="2197768"/>
            <a:ext cx="11389893" cy="4459706"/>
          </a:xfrm>
        </p:spPr>
      </p:pic>
    </p:spTree>
    <p:extLst>
      <p:ext uri="{BB962C8B-B14F-4D97-AF65-F5344CB8AC3E}">
        <p14:creationId xmlns:p14="http://schemas.microsoft.com/office/powerpoint/2010/main" val="331954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CD2A0-6BCD-021D-072D-E187672DDFF6}"/>
              </a:ext>
            </a:extLst>
          </p:cNvPr>
          <p:cNvSpPr>
            <a:spLocks noGrp="1"/>
          </p:cNvSpPr>
          <p:nvPr>
            <p:ph type="title"/>
          </p:nvPr>
        </p:nvSpPr>
        <p:spPr/>
        <p:txBody>
          <a:bodyPr/>
          <a:lstStyle/>
          <a:p>
            <a:r>
              <a:rPr lang="en-GB" dirty="0"/>
              <a:t>PROBLEM STATEMENT AND DEFINITION</a:t>
            </a:r>
            <a:endParaRPr lang="en-IN" dirty="0"/>
          </a:p>
        </p:txBody>
      </p:sp>
      <p:sp>
        <p:nvSpPr>
          <p:cNvPr id="3" name="Content Placeholder 2">
            <a:extLst>
              <a:ext uri="{FF2B5EF4-FFF2-40B4-BE49-F238E27FC236}">
                <a16:creationId xmlns:a16="http://schemas.microsoft.com/office/drawing/2014/main" id="{5BAB440A-093E-D1E5-5A6A-829AFD79DB5D}"/>
              </a:ext>
            </a:extLst>
          </p:cNvPr>
          <p:cNvSpPr>
            <a:spLocks noGrp="1"/>
          </p:cNvSpPr>
          <p:nvPr>
            <p:ph idx="1"/>
          </p:nvPr>
        </p:nvSpPr>
        <p:spPr/>
        <p:txBody>
          <a:bodyPr>
            <a:normAutofit lnSpcReduction="10000"/>
          </a:bodyPr>
          <a:lstStyle/>
          <a:p>
            <a:pPr marL="0" indent="0">
              <a:buNone/>
            </a:pPr>
            <a:r>
              <a:rPr lang="en-GB" dirty="0"/>
              <a:t>PROBLEM STATEMENT : Market basket insights</a:t>
            </a:r>
          </a:p>
          <a:p>
            <a:pPr marL="0" indent="0">
              <a:buNone/>
            </a:pPr>
            <a:endParaRPr lang="en-GB" dirty="0"/>
          </a:p>
          <a:p>
            <a:pPr marL="0" indent="0">
              <a:buNone/>
            </a:pPr>
            <a:r>
              <a:rPr lang="en-GB" dirty="0"/>
              <a:t>PROBLEM DEFINITION : The problem is to perform sentiment analysis on customer feedback to gain insights into competitor products. By understanding customer </a:t>
            </a:r>
            <a:r>
              <a:rPr lang="en-GB" dirty="0" err="1"/>
              <a:t>sentiments,companies</a:t>
            </a:r>
            <a:r>
              <a:rPr lang="en-GB" dirty="0"/>
              <a:t> can identify strengths and </a:t>
            </a:r>
            <a:r>
              <a:rPr lang="en-GB" dirty="0" err="1"/>
              <a:t>weekness</a:t>
            </a:r>
            <a:r>
              <a:rPr lang="en-GB" dirty="0"/>
              <a:t> in competing products, thereby improving their own offerings. This project require </a:t>
            </a:r>
            <a:r>
              <a:rPr lang="en-GB" b="0" i="0" dirty="0">
                <a:effectLst/>
                <a:latin typeface="Open Sans" panose="020F0502020204030204" pitchFamily="34" charset="0"/>
              </a:rPr>
              <a:t>utilizing various NLP methods to extract valuable insights from customer feedback.</a:t>
            </a:r>
          </a:p>
          <a:p>
            <a:pPr marL="0" indent="0">
              <a:buNone/>
            </a:pPr>
            <a:endParaRPr lang="en-GB" dirty="0">
              <a:latin typeface="Open Sans" panose="020F0502020204030204" pitchFamily="34" charset="0"/>
            </a:endParaRPr>
          </a:p>
          <a:p>
            <a:pPr marL="0" indent="0">
              <a:buNone/>
            </a:pPr>
            <a:r>
              <a:rPr lang="en-GB" dirty="0">
                <a:latin typeface="Open Sans" panose="020F0502020204030204" pitchFamily="34" charset="0"/>
              </a:rPr>
              <a:t>We have done the analysis for twitter airline dataset</a:t>
            </a:r>
            <a:endParaRPr lang="en-IN" dirty="0"/>
          </a:p>
        </p:txBody>
      </p:sp>
    </p:spTree>
    <p:extLst>
      <p:ext uri="{BB962C8B-B14F-4D97-AF65-F5344CB8AC3E}">
        <p14:creationId xmlns:p14="http://schemas.microsoft.com/office/powerpoint/2010/main" val="125019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F36B2-870B-1EF6-2B18-36CB1E99D5CF}"/>
              </a:ext>
            </a:extLst>
          </p:cNvPr>
          <p:cNvSpPr>
            <a:spLocks noGrp="1"/>
          </p:cNvSpPr>
          <p:nvPr>
            <p:ph type="title"/>
          </p:nvPr>
        </p:nvSpPr>
        <p:spPr/>
        <p:txBody>
          <a:bodyPr/>
          <a:lstStyle/>
          <a:p>
            <a:r>
              <a:rPr lang="en-GB" dirty="0"/>
              <a:t>PROCESSES</a:t>
            </a:r>
            <a:endParaRPr lang="en-IN" dirty="0"/>
          </a:p>
        </p:txBody>
      </p:sp>
      <p:sp>
        <p:nvSpPr>
          <p:cNvPr id="3" name="Content Placeholder 2">
            <a:extLst>
              <a:ext uri="{FF2B5EF4-FFF2-40B4-BE49-F238E27FC236}">
                <a16:creationId xmlns:a16="http://schemas.microsoft.com/office/drawing/2014/main" id="{B99C98BC-57E6-1551-CAED-CEE5796DB19D}"/>
              </a:ext>
            </a:extLst>
          </p:cNvPr>
          <p:cNvSpPr>
            <a:spLocks noGrp="1"/>
          </p:cNvSpPr>
          <p:nvPr>
            <p:ph idx="1"/>
          </p:nvPr>
        </p:nvSpPr>
        <p:spPr/>
        <p:txBody>
          <a:bodyPr/>
          <a:lstStyle/>
          <a:p>
            <a:r>
              <a:rPr lang="en-IN" b="0" i="0" dirty="0">
                <a:solidFill>
                  <a:srgbClr val="313131"/>
                </a:solidFill>
                <a:effectLst/>
                <a:latin typeface="Roboto" panose="020F0502020204030204" pitchFamily="2" charset="0"/>
              </a:rPr>
              <a:t>Data Collection</a:t>
            </a:r>
          </a:p>
          <a:p>
            <a:r>
              <a:rPr lang="en-IN" b="0" i="0" dirty="0">
                <a:solidFill>
                  <a:srgbClr val="313131"/>
                </a:solidFill>
                <a:effectLst/>
                <a:latin typeface="Roboto" panose="02000000000000000000" pitchFamily="2" charset="0"/>
              </a:rPr>
              <a:t>Data Preprocessing</a:t>
            </a:r>
            <a:endParaRPr lang="en-IN" dirty="0">
              <a:solidFill>
                <a:srgbClr val="313131"/>
              </a:solidFill>
              <a:latin typeface="Roboto" panose="020F0502020204030204" pitchFamily="2" charset="0"/>
            </a:endParaRPr>
          </a:p>
          <a:p>
            <a:r>
              <a:rPr lang="en-IN" b="0" i="0" dirty="0">
                <a:solidFill>
                  <a:srgbClr val="313131"/>
                </a:solidFill>
                <a:effectLst/>
                <a:latin typeface="Roboto" panose="02000000000000000000" pitchFamily="2" charset="0"/>
              </a:rPr>
              <a:t>Sentiment Analysis Techniques</a:t>
            </a:r>
            <a:endParaRPr lang="en-IN" b="0" i="0" dirty="0">
              <a:solidFill>
                <a:srgbClr val="313131"/>
              </a:solidFill>
              <a:effectLst/>
              <a:latin typeface="Roboto" panose="020F0502020204030204" pitchFamily="2" charset="0"/>
            </a:endParaRPr>
          </a:p>
          <a:p>
            <a:r>
              <a:rPr lang="en-IN" b="0" i="0" dirty="0">
                <a:solidFill>
                  <a:srgbClr val="313131"/>
                </a:solidFill>
                <a:effectLst/>
                <a:latin typeface="Roboto" panose="02000000000000000000" pitchFamily="2" charset="0"/>
              </a:rPr>
              <a:t>Feature Extraction</a:t>
            </a:r>
            <a:endParaRPr lang="en-IN" dirty="0">
              <a:solidFill>
                <a:srgbClr val="313131"/>
              </a:solidFill>
              <a:latin typeface="Roboto" panose="020F0502020204030204" pitchFamily="2" charset="0"/>
            </a:endParaRPr>
          </a:p>
          <a:p>
            <a:r>
              <a:rPr lang="en-IN" b="0" i="0" dirty="0">
                <a:solidFill>
                  <a:srgbClr val="313131"/>
                </a:solidFill>
                <a:effectLst/>
                <a:latin typeface="Roboto" panose="02000000000000000000" pitchFamily="2" charset="0"/>
              </a:rPr>
              <a:t>Visualization</a:t>
            </a:r>
            <a:endParaRPr lang="en-IN" b="0" i="0" dirty="0">
              <a:solidFill>
                <a:srgbClr val="313131"/>
              </a:solidFill>
              <a:effectLst/>
              <a:latin typeface="Roboto" panose="020F0502020204030204" pitchFamily="2" charset="0"/>
            </a:endParaRPr>
          </a:p>
          <a:p>
            <a:r>
              <a:rPr lang="en-IN" b="0" i="0" dirty="0">
                <a:solidFill>
                  <a:srgbClr val="313131"/>
                </a:solidFill>
                <a:effectLst/>
                <a:latin typeface="Roboto" panose="02000000000000000000" pitchFamily="2" charset="0"/>
              </a:rPr>
              <a:t>Insights Generation</a:t>
            </a:r>
            <a:endParaRPr lang="en-IN" dirty="0"/>
          </a:p>
        </p:txBody>
      </p:sp>
    </p:spTree>
    <p:extLst>
      <p:ext uri="{BB962C8B-B14F-4D97-AF65-F5344CB8AC3E}">
        <p14:creationId xmlns:p14="http://schemas.microsoft.com/office/powerpoint/2010/main" val="177175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3F2F2-60D1-DEF1-CC70-0CB5A6A98E37}"/>
              </a:ext>
            </a:extLst>
          </p:cNvPr>
          <p:cNvSpPr>
            <a:spLocks noGrp="1"/>
          </p:cNvSpPr>
          <p:nvPr>
            <p:ph type="title"/>
          </p:nvPr>
        </p:nvSpPr>
        <p:spPr/>
        <p:txBody>
          <a:bodyPr/>
          <a:lstStyle/>
          <a:p>
            <a:r>
              <a:rPr lang="en-GB" dirty="0"/>
              <a:t>DATA COLLECTION</a:t>
            </a:r>
            <a:endParaRPr lang="en-IN" dirty="0"/>
          </a:p>
        </p:txBody>
      </p:sp>
      <p:sp>
        <p:nvSpPr>
          <p:cNvPr id="3" name="Content Placeholder 2">
            <a:extLst>
              <a:ext uri="{FF2B5EF4-FFF2-40B4-BE49-F238E27FC236}">
                <a16:creationId xmlns:a16="http://schemas.microsoft.com/office/drawing/2014/main" id="{9D2F45ED-92BE-E941-E36E-8505839FBB32}"/>
              </a:ext>
            </a:extLst>
          </p:cNvPr>
          <p:cNvSpPr>
            <a:spLocks noGrp="1"/>
          </p:cNvSpPr>
          <p:nvPr>
            <p:ph idx="1"/>
          </p:nvPr>
        </p:nvSpPr>
        <p:spPr>
          <a:xfrm>
            <a:off x="240633" y="2336873"/>
            <a:ext cx="11710736" cy="4240390"/>
          </a:xfrm>
        </p:spPr>
        <p:txBody>
          <a:bodyPr>
            <a:normAutofit/>
          </a:bodyPr>
          <a:lstStyle/>
          <a:p>
            <a:r>
              <a:rPr lang="en-GB" dirty="0"/>
              <a:t>For this problem we have taken </a:t>
            </a:r>
            <a:r>
              <a:rPr lang="en-GB" sz="2800" b="0" i="0" dirty="0">
                <a:effectLst/>
                <a:latin typeface="Google Sans"/>
              </a:rPr>
              <a:t>The Twitter Airline Sentiment dataset, it contains customer reviews about several airlines.</a:t>
            </a:r>
          </a:p>
          <a:p>
            <a:r>
              <a:rPr lang="en-GB" sz="2800" b="0" i="0" dirty="0">
                <a:effectLst/>
                <a:latin typeface="Google Sans"/>
              </a:rPr>
              <a:t>The Twitter Airline Sentiment dataset was created by </a:t>
            </a:r>
            <a:r>
              <a:rPr lang="en-GB" sz="2800" b="0" i="0" dirty="0" err="1">
                <a:effectLst/>
                <a:latin typeface="Google Sans"/>
              </a:rPr>
              <a:t>Crowdflower</a:t>
            </a:r>
            <a:r>
              <a:rPr lang="en-GB" sz="2800" b="0" i="0" dirty="0">
                <a:effectLst/>
                <a:latin typeface="Google Sans"/>
              </a:rPr>
              <a:t> in February 2015. The dataset contains over 140,000 tweets from US airlines customers. The tweets were </a:t>
            </a:r>
            <a:r>
              <a:rPr lang="en-GB" sz="2800" b="0" i="0" dirty="0" err="1">
                <a:effectLst/>
                <a:latin typeface="Google Sans"/>
              </a:rPr>
              <a:t>labeled</a:t>
            </a:r>
            <a:r>
              <a:rPr lang="en-GB" sz="2800" b="0" i="0" dirty="0">
                <a:effectLst/>
                <a:latin typeface="Google Sans"/>
              </a:rPr>
              <a:t> as positive, negative, or neutral, and the negative tweets were further categorized into different reasons, such as late flights, rude service, and lost baggage.</a:t>
            </a:r>
          </a:p>
          <a:p>
            <a:r>
              <a:rPr lang="en-GB" sz="2800" dirty="0">
                <a:latin typeface="Google Sans"/>
              </a:rPr>
              <a:t>The dataset has been taken from  </a:t>
            </a:r>
            <a:r>
              <a:rPr lang="en-IN" sz="2600" b="0" i="0" dirty="0">
                <a:solidFill>
                  <a:schemeClr val="tx2">
                    <a:lumMod val="10000"/>
                  </a:schemeClr>
                </a:solidFill>
                <a:effectLst/>
                <a:latin typeface="Google Sans"/>
              </a:rPr>
              <a:t>https://www.kaggle.com/datasets/crowdflower/twitter-airline-sentiment</a:t>
            </a:r>
            <a:endParaRPr lang="en-IN" sz="2600" dirty="0">
              <a:solidFill>
                <a:schemeClr val="tx2">
                  <a:lumMod val="10000"/>
                </a:schemeClr>
              </a:solidFill>
            </a:endParaRPr>
          </a:p>
        </p:txBody>
      </p:sp>
    </p:spTree>
    <p:extLst>
      <p:ext uri="{BB962C8B-B14F-4D97-AF65-F5344CB8AC3E}">
        <p14:creationId xmlns:p14="http://schemas.microsoft.com/office/powerpoint/2010/main" val="3203144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8585-7580-643E-916E-5EBF43DAA827}"/>
              </a:ext>
            </a:extLst>
          </p:cNvPr>
          <p:cNvSpPr>
            <a:spLocks noGrp="1"/>
          </p:cNvSpPr>
          <p:nvPr>
            <p:ph type="title"/>
          </p:nvPr>
        </p:nvSpPr>
        <p:spPr/>
        <p:txBody>
          <a:bodyPr/>
          <a:lstStyle/>
          <a:p>
            <a:r>
              <a:rPr lang="en-GB" dirty="0"/>
              <a:t>DATA PREPROCESSING</a:t>
            </a:r>
            <a:endParaRPr lang="en-IN" dirty="0"/>
          </a:p>
        </p:txBody>
      </p:sp>
      <p:sp>
        <p:nvSpPr>
          <p:cNvPr id="3" name="Content Placeholder 2">
            <a:extLst>
              <a:ext uri="{FF2B5EF4-FFF2-40B4-BE49-F238E27FC236}">
                <a16:creationId xmlns:a16="http://schemas.microsoft.com/office/drawing/2014/main" id="{0A1EE7B4-5B30-1B4D-5D77-C0969ED975AD}"/>
              </a:ext>
            </a:extLst>
          </p:cNvPr>
          <p:cNvSpPr>
            <a:spLocks noGrp="1"/>
          </p:cNvSpPr>
          <p:nvPr>
            <p:ph idx="1"/>
          </p:nvPr>
        </p:nvSpPr>
        <p:spPr>
          <a:xfrm>
            <a:off x="320842" y="2336873"/>
            <a:ext cx="11486147" cy="4208306"/>
          </a:xfrm>
        </p:spPr>
        <p:txBody>
          <a:bodyPr>
            <a:normAutofit/>
          </a:bodyPr>
          <a:lstStyle/>
          <a:p>
            <a:pPr algn="l">
              <a:buFont typeface="+mj-lt"/>
              <a:buAutoNum type="arabicPeriod"/>
            </a:pPr>
            <a:r>
              <a:rPr lang="en-GB" b="0" i="0" dirty="0">
                <a:effectLst/>
                <a:latin typeface="Google Sans"/>
              </a:rPr>
              <a:t>Remove punctuation: We can use a regular expression to remove all punctuation marks from the text data.</a:t>
            </a:r>
          </a:p>
          <a:p>
            <a:pPr algn="l">
              <a:buFont typeface="+mj-lt"/>
              <a:buAutoNum type="arabicPeriod"/>
            </a:pPr>
            <a:r>
              <a:rPr lang="en-GB" b="0" i="0" dirty="0">
                <a:effectLst/>
                <a:latin typeface="Google Sans"/>
              </a:rPr>
              <a:t>Remove stop words: Stop words are common words that do not add much meaning to the text, such as "the", "is", and "and". We can remove stop words using a pre-defined list of stop words.</a:t>
            </a:r>
          </a:p>
          <a:p>
            <a:pPr algn="l">
              <a:buFont typeface="+mj-lt"/>
              <a:buAutoNum type="arabicPeriod"/>
            </a:pPr>
            <a:r>
              <a:rPr lang="en-GB" b="0" i="0" dirty="0">
                <a:effectLst/>
                <a:latin typeface="Google Sans"/>
              </a:rPr>
              <a:t>Convert text to lowercase: This will help to ensure that different variants of the same word are treated the same.</a:t>
            </a:r>
          </a:p>
          <a:p>
            <a:pPr algn="l">
              <a:buFont typeface="+mj-lt"/>
              <a:buAutoNum type="arabicPeriod"/>
            </a:pPr>
            <a:r>
              <a:rPr lang="en-GB" b="0" i="0" dirty="0">
                <a:effectLst/>
                <a:latin typeface="Google Sans"/>
              </a:rPr>
              <a:t>Lemmatization or stemming: Lemmatization and stemming are two techniques for reducing words to their root form. Lemmatization is more sophisticated and accurate, but it is also more computationally expensive. Stemming is faster and simpler, but it can be less accurate.</a:t>
            </a:r>
          </a:p>
          <a:p>
            <a:endParaRPr lang="en-IN" dirty="0"/>
          </a:p>
        </p:txBody>
      </p:sp>
    </p:spTree>
    <p:extLst>
      <p:ext uri="{BB962C8B-B14F-4D97-AF65-F5344CB8AC3E}">
        <p14:creationId xmlns:p14="http://schemas.microsoft.com/office/powerpoint/2010/main" val="2634626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45B6C-CAE9-4D9C-8F47-AB3A6EEE9937}"/>
              </a:ext>
            </a:extLst>
          </p:cNvPr>
          <p:cNvSpPr>
            <a:spLocks noGrp="1"/>
          </p:cNvSpPr>
          <p:nvPr>
            <p:ph type="title"/>
          </p:nvPr>
        </p:nvSpPr>
        <p:spPr/>
        <p:txBody>
          <a:bodyPr/>
          <a:lstStyle/>
          <a:p>
            <a:r>
              <a:rPr lang="en-GB" dirty="0"/>
              <a:t>THE PYTHON CODE FOR PREPROCESSING</a:t>
            </a:r>
            <a:endParaRPr lang="en-IN" dirty="0"/>
          </a:p>
        </p:txBody>
      </p:sp>
      <p:pic>
        <p:nvPicPr>
          <p:cNvPr id="7" name="Content Placeholder 6">
            <a:extLst>
              <a:ext uri="{FF2B5EF4-FFF2-40B4-BE49-F238E27FC236}">
                <a16:creationId xmlns:a16="http://schemas.microsoft.com/office/drawing/2014/main" id="{2A6FFB8D-18C6-0F5B-320D-E995FA71494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5011" y="2261937"/>
            <a:ext cx="5486400" cy="4138863"/>
          </a:xfrm>
        </p:spPr>
      </p:pic>
      <p:pic>
        <p:nvPicPr>
          <p:cNvPr id="9" name="Content Placeholder 8">
            <a:extLst>
              <a:ext uri="{FF2B5EF4-FFF2-40B4-BE49-F238E27FC236}">
                <a16:creationId xmlns:a16="http://schemas.microsoft.com/office/drawing/2014/main" id="{E7148082-E8C2-B578-CBEA-8CA6202C60F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51575" y="2261938"/>
            <a:ext cx="5507288" cy="4122820"/>
          </a:xfrm>
        </p:spPr>
      </p:pic>
    </p:spTree>
    <p:extLst>
      <p:ext uri="{BB962C8B-B14F-4D97-AF65-F5344CB8AC3E}">
        <p14:creationId xmlns:p14="http://schemas.microsoft.com/office/powerpoint/2010/main" val="828267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02684-E6DB-1C3E-0C3E-A907E13A9220}"/>
              </a:ext>
            </a:extLst>
          </p:cNvPr>
          <p:cNvSpPr>
            <a:spLocks noGrp="1"/>
          </p:cNvSpPr>
          <p:nvPr>
            <p:ph type="title"/>
          </p:nvPr>
        </p:nvSpPr>
        <p:spPr/>
        <p:txBody>
          <a:bodyPr/>
          <a:lstStyle/>
          <a:p>
            <a:r>
              <a:rPr lang="en-GB" dirty="0"/>
              <a:t>SENTIMENT ANALYSIS TECHNIQUES</a:t>
            </a:r>
            <a:endParaRPr lang="en-IN" dirty="0"/>
          </a:p>
        </p:txBody>
      </p:sp>
      <p:sp>
        <p:nvSpPr>
          <p:cNvPr id="3" name="Content Placeholder 2">
            <a:extLst>
              <a:ext uri="{FF2B5EF4-FFF2-40B4-BE49-F238E27FC236}">
                <a16:creationId xmlns:a16="http://schemas.microsoft.com/office/drawing/2014/main" id="{7496880B-F27F-A21D-DE33-B4A4A67B5F69}"/>
              </a:ext>
            </a:extLst>
          </p:cNvPr>
          <p:cNvSpPr>
            <a:spLocks noGrp="1"/>
          </p:cNvSpPr>
          <p:nvPr>
            <p:ph idx="1"/>
          </p:nvPr>
        </p:nvSpPr>
        <p:spPr/>
        <p:txBody>
          <a:bodyPr>
            <a:normAutofit lnSpcReduction="10000"/>
          </a:bodyPr>
          <a:lstStyle/>
          <a:p>
            <a:r>
              <a:rPr lang="en-GB" dirty="0"/>
              <a:t>BAG OF WORDS MODEL:</a:t>
            </a:r>
          </a:p>
          <a:p>
            <a:pPr marL="0" indent="0">
              <a:buNone/>
            </a:pPr>
            <a:r>
              <a:rPr lang="en-GB" b="0" i="0" dirty="0">
                <a:solidFill>
                  <a:srgbClr val="E3E3E3"/>
                </a:solidFill>
                <a:effectLst/>
                <a:latin typeface="Google Sans"/>
              </a:rPr>
              <a:t>The Bag of Words (</a:t>
            </a:r>
            <a:r>
              <a:rPr lang="en-GB" b="0" i="0" dirty="0" err="1">
                <a:solidFill>
                  <a:srgbClr val="E3E3E3"/>
                </a:solidFill>
                <a:effectLst/>
                <a:latin typeface="Google Sans"/>
              </a:rPr>
              <a:t>BoW</a:t>
            </a:r>
            <a:r>
              <a:rPr lang="en-GB" b="0" i="0" dirty="0">
                <a:solidFill>
                  <a:srgbClr val="E3E3E3"/>
                </a:solidFill>
                <a:effectLst/>
                <a:latin typeface="Google Sans"/>
              </a:rPr>
              <a:t>) model is a simple but effective technique for sentiment analysis. It represents text as a vector of word counts, where each element in the vector represents the number of times a particular word appears in the text.</a:t>
            </a:r>
          </a:p>
          <a:p>
            <a:r>
              <a:rPr lang="en-IN" dirty="0"/>
              <a:t>WORD EMBEDDINGS:</a:t>
            </a:r>
          </a:p>
          <a:p>
            <a:pPr marL="0" indent="0">
              <a:buNone/>
            </a:pPr>
            <a:r>
              <a:rPr lang="en-GB" b="0" i="0" dirty="0">
                <a:solidFill>
                  <a:srgbClr val="E3E3E3"/>
                </a:solidFill>
                <a:effectLst/>
                <a:latin typeface="Google Sans"/>
              </a:rPr>
              <a:t>Word embeddings are a more sophisticated technique for representing text than the </a:t>
            </a:r>
            <a:r>
              <a:rPr lang="en-GB" b="0" i="0" dirty="0" err="1">
                <a:solidFill>
                  <a:srgbClr val="E3E3E3"/>
                </a:solidFill>
                <a:effectLst/>
                <a:latin typeface="Google Sans"/>
              </a:rPr>
              <a:t>BoW</a:t>
            </a:r>
            <a:r>
              <a:rPr lang="en-GB" b="0" i="0" dirty="0">
                <a:solidFill>
                  <a:srgbClr val="E3E3E3"/>
                </a:solidFill>
                <a:effectLst/>
                <a:latin typeface="Google Sans"/>
              </a:rPr>
              <a:t> model. Word embeddings represent words as vectors of numerical values that capture their meaning and relationships to other words.</a:t>
            </a:r>
            <a:endParaRPr lang="en-IN" dirty="0"/>
          </a:p>
        </p:txBody>
      </p:sp>
    </p:spTree>
    <p:extLst>
      <p:ext uri="{BB962C8B-B14F-4D97-AF65-F5344CB8AC3E}">
        <p14:creationId xmlns:p14="http://schemas.microsoft.com/office/powerpoint/2010/main" val="1179445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136D1-8BEC-E281-4F7E-9A4F30EF48A4}"/>
              </a:ext>
            </a:extLst>
          </p:cNvPr>
          <p:cNvSpPr>
            <a:spLocks noGrp="1"/>
          </p:cNvSpPr>
          <p:nvPr>
            <p:ph type="title"/>
          </p:nvPr>
        </p:nvSpPr>
        <p:spPr/>
        <p:txBody>
          <a:bodyPr/>
          <a:lstStyle/>
          <a:p>
            <a:r>
              <a:rPr lang="en-GB" dirty="0"/>
              <a:t>EXAMPLE FOR BOW METHOD</a:t>
            </a:r>
            <a:endParaRPr lang="en-IN" dirty="0"/>
          </a:p>
        </p:txBody>
      </p:sp>
      <p:sp>
        <p:nvSpPr>
          <p:cNvPr id="4" name="Rectangle 1">
            <a:extLst>
              <a:ext uri="{FF2B5EF4-FFF2-40B4-BE49-F238E27FC236}">
                <a16:creationId xmlns:a16="http://schemas.microsoft.com/office/drawing/2014/main" id="{0B24F922-40B1-B0B3-2814-5B07C1936912}"/>
              </a:ext>
            </a:extLst>
          </p:cNvPr>
          <p:cNvSpPr>
            <a:spLocks noGrp="1" noChangeArrowheads="1"/>
          </p:cNvSpPr>
          <p:nvPr>
            <p:ph idx="1"/>
          </p:nvPr>
        </p:nvSpPr>
        <p:spPr bwMode="auto">
          <a:xfrm>
            <a:off x="680321" y="2135983"/>
            <a:ext cx="11142711"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3E3E3"/>
                </a:solidFill>
                <a:effectLst/>
                <a:latin typeface="Google Sans"/>
              </a:rPr>
              <a:t>For example, consider the following sentence: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flight was delayed and the customer service was rude."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3E3E3"/>
                </a:solidFill>
                <a:effectLst/>
                <a:latin typeface="Google Sans"/>
              </a:rPr>
              <a:t>The </a:t>
            </a:r>
            <a:r>
              <a:rPr kumimoji="0" lang="en-US" altLang="en-US" sz="2000" b="0" i="0" u="none" strike="noStrike" cap="none" normalizeH="0" baseline="0" dirty="0" err="1">
                <a:ln>
                  <a:noFill/>
                </a:ln>
                <a:solidFill>
                  <a:srgbClr val="E3E3E3"/>
                </a:solidFill>
                <a:effectLst/>
                <a:latin typeface="Google Sans"/>
              </a:rPr>
              <a:t>BoW</a:t>
            </a:r>
            <a:r>
              <a:rPr kumimoji="0" lang="en-US" altLang="en-US" sz="2000" b="0" i="0" u="none" strike="noStrike" cap="none" normalizeH="0" baseline="0" dirty="0">
                <a:ln>
                  <a:noFill/>
                </a:ln>
                <a:solidFill>
                  <a:srgbClr val="E3E3E3"/>
                </a:solidFill>
                <a:effectLst/>
                <a:latin typeface="Google Sans"/>
              </a:rPr>
              <a:t> model would represent this sentence as the following vector:</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rPr>
              <a:t>[1, 1, 1, 1, 1]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3E3E3"/>
                </a:solidFill>
                <a:effectLst/>
                <a:latin typeface="Google Sans"/>
              </a:rPr>
              <a:t>where the words "flight", "delayed", "customer", "service", and "rude" each appear once in the sentence.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3E3E3"/>
                </a:solidFill>
                <a:effectLst/>
                <a:latin typeface="Google Sans"/>
              </a:rPr>
              <a:t>The </a:t>
            </a:r>
            <a:r>
              <a:rPr kumimoji="0" lang="en-US" altLang="en-US" sz="2000" b="0" i="0" u="none" strike="noStrike" cap="none" normalizeH="0" baseline="0" dirty="0" err="1">
                <a:ln>
                  <a:noFill/>
                </a:ln>
                <a:solidFill>
                  <a:srgbClr val="E3E3E3"/>
                </a:solidFill>
                <a:effectLst/>
                <a:latin typeface="Google Sans"/>
              </a:rPr>
              <a:t>BoW</a:t>
            </a:r>
            <a:r>
              <a:rPr kumimoji="0" lang="en-US" altLang="en-US" sz="2000" b="0" i="0" u="none" strike="noStrike" cap="none" normalizeH="0" baseline="0" dirty="0">
                <a:ln>
                  <a:noFill/>
                </a:ln>
                <a:solidFill>
                  <a:srgbClr val="E3E3E3"/>
                </a:solidFill>
                <a:effectLst/>
                <a:latin typeface="Google Sans"/>
              </a:rPr>
              <a:t> model can be used to train a sentiment analysis model by feeding it a set of labeled training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3E3E3"/>
                </a:solidFill>
                <a:effectLst/>
                <a:latin typeface="Google Sans"/>
              </a:rPr>
              <a:t>The model will learn to associate certain words with positive or negative sentiment. For 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3E3E3"/>
                </a:solidFill>
                <a:effectLst/>
                <a:latin typeface="Google Sans"/>
              </a:rPr>
              <a:t> the word "delayed" is likely to be associated with negative sentiment, while the word "excellent“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3E3E3"/>
                </a:solidFill>
                <a:effectLst/>
                <a:latin typeface="Google Sans"/>
              </a:rPr>
              <a:t> is likely to be associated with positive sentiment.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3E3E3"/>
                </a:solidFill>
                <a:effectLst/>
                <a:latin typeface="Google Sans"/>
              </a:rPr>
              <a:t>Once the model has been trained, it can be used to predict the sentiment of new text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3E3E3"/>
                </a:solidFill>
                <a:effectLst/>
                <a:latin typeface="Google Sans"/>
              </a:rPr>
              <a:t>To do this, the model simply counts the number of times each word in the new text data appears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3E3E3"/>
                </a:solidFill>
                <a:effectLst/>
                <a:latin typeface="Google Sans"/>
              </a:rPr>
              <a:t> in the training data. The model then predicts the sentiment of the new text data based on the sentiment of the words that it contains.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597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3C0B3-8844-0E95-07A6-F46157942428}"/>
              </a:ext>
            </a:extLst>
          </p:cNvPr>
          <p:cNvSpPr>
            <a:spLocks noGrp="1"/>
          </p:cNvSpPr>
          <p:nvPr>
            <p:ph type="title"/>
          </p:nvPr>
        </p:nvSpPr>
        <p:spPr/>
        <p:txBody>
          <a:bodyPr/>
          <a:lstStyle/>
          <a:p>
            <a:r>
              <a:rPr lang="en-GB" dirty="0"/>
              <a:t>FEATURE EXTRACTION</a:t>
            </a:r>
            <a:endParaRPr lang="en-IN" dirty="0"/>
          </a:p>
        </p:txBody>
      </p:sp>
      <p:sp>
        <p:nvSpPr>
          <p:cNvPr id="3" name="Content Placeholder 2">
            <a:extLst>
              <a:ext uri="{FF2B5EF4-FFF2-40B4-BE49-F238E27FC236}">
                <a16:creationId xmlns:a16="http://schemas.microsoft.com/office/drawing/2014/main" id="{4EE7B48B-47C2-5A4D-0537-0BCA8753A089}"/>
              </a:ext>
            </a:extLst>
          </p:cNvPr>
          <p:cNvSpPr>
            <a:spLocks noGrp="1"/>
          </p:cNvSpPr>
          <p:nvPr>
            <p:ph idx="1"/>
          </p:nvPr>
        </p:nvSpPr>
        <p:spPr>
          <a:xfrm>
            <a:off x="680321" y="2085474"/>
            <a:ext cx="9613861" cy="4772526"/>
          </a:xfrm>
        </p:spPr>
        <p:txBody>
          <a:bodyPr>
            <a:noAutofit/>
          </a:bodyPr>
          <a:lstStyle/>
          <a:p>
            <a:pPr algn="l"/>
            <a:r>
              <a:rPr lang="en-GB" sz="2000" b="0" i="0" dirty="0">
                <a:solidFill>
                  <a:srgbClr val="E3E3E3"/>
                </a:solidFill>
                <a:effectLst/>
                <a:latin typeface="Google Sans"/>
              </a:rPr>
              <a:t>Feature Extraction</a:t>
            </a:r>
          </a:p>
          <a:p>
            <a:pPr algn="l">
              <a:buFont typeface="+mj-lt"/>
              <a:buAutoNum type="arabicPeriod"/>
            </a:pPr>
            <a:r>
              <a:rPr lang="en-GB" sz="2000" b="0" i="0" dirty="0">
                <a:solidFill>
                  <a:srgbClr val="E3E3E3"/>
                </a:solidFill>
                <a:effectLst/>
                <a:latin typeface="Google Sans"/>
              </a:rPr>
              <a:t>Identify the features that are relevant to sentiment analysis. Some common features include:</a:t>
            </a:r>
          </a:p>
          <a:p>
            <a:pPr marL="742950" lvl="1" indent="-285750" algn="l">
              <a:buFont typeface="+mj-lt"/>
              <a:buAutoNum type="arabicPeriod"/>
            </a:pPr>
            <a:r>
              <a:rPr lang="en-GB" b="0" i="0" dirty="0">
                <a:solidFill>
                  <a:srgbClr val="E3E3E3"/>
                </a:solidFill>
                <a:effectLst/>
                <a:latin typeface="Google Sans"/>
              </a:rPr>
              <a:t>The number of positive and negative words in the text</a:t>
            </a:r>
          </a:p>
          <a:p>
            <a:pPr marL="742950" lvl="1" indent="-285750" algn="l">
              <a:buFont typeface="+mj-lt"/>
              <a:buAutoNum type="arabicPeriod"/>
            </a:pPr>
            <a:r>
              <a:rPr lang="en-GB" b="0" i="0" dirty="0">
                <a:solidFill>
                  <a:srgbClr val="E3E3E3"/>
                </a:solidFill>
                <a:effectLst/>
                <a:latin typeface="Google Sans"/>
              </a:rPr>
              <a:t>The sentiment scores of the words in the text</a:t>
            </a:r>
          </a:p>
          <a:p>
            <a:pPr marL="742950" lvl="1" indent="-285750" algn="l">
              <a:buFont typeface="+mj-lt"/>
              <a:buAutoNum type="arabicPeriod"/>
            </a:pPr>
            <a:r>
              <a:rPr lang="en-GB" b="0" i="0" dirty="0">
                <a:solidFill>
                  <a:srgbClr val="E3E3E3"/>
                </a:solidFill>
                <a:effectLst/>
                <a:latin typeface="Google Sans"/>
              </a:rPr>
              <a:t>The presence of certain keywords, such as "excellent", "poor", or "disappointed"</a:t>
            </a:r>
          </a:p>
          <a:p>
            <a:pPr algn="l">
              <a:buFont typeface="+mj-lt"/>
              <a:buAutoNum type="arabicPeriod"/>
            </a:pPr>
            <a:r>
              <a:rPr lang="en-GB" sz="2000" b="0" i="0" dirty="0">
                <a:solidFill>
                  <a:srgbClr val="E3E3E3"/>
                </a:solidFill>
                <a:effectLst/>
                <a:latin typeface="Google Sans"/>
              </a:rPr>
              <a:t>Extract the features from the text data. This can be done using a variety of methods, such as:</a:t>
            </a:r>
          </a:p>
          <a:p>
            <a:pPr marL="742950" lvl="1" indent="-285750" algn="l">
              <a:buFont typeface="+mj-lt"/>
              <a:buAutoNum type="arabicPeriod"/>
            </a:pPr>
            <a:r>
              <a:rPr lang="en-GB" b="0" i="0" dirty="0">
                <a:solidFill>
                  <a:srgbClr val="E3E3E3"/>
                </a:solidFill>
                <a:effectLst/>
                <a:latin typeface="Google Sans"/>
              </a:rPr>
              <a:t>Using a regular expression to count the number of positive and negative words in the text</a:t>
            </a:r>
          </a:p>
          <a:p>
            <a:pPr marL="742950" lvl="1" indent="-285750" algn="l">
              <a:buFont typeface="+mj-lt"/>
              <a:buAutoNum type="arabicPeriod"/>
            </a:pPr>
            <a:r>
              <a:rPr lang="en-GB" b="0" i="0" dirty="0">
                <a:solidFill>
                  <a:srgbClr val="E3E3E3"/>
                </a:solidFill>
                <a:effectLst/>
                <a:latin typeface="Google Sans"/>
              </a:rPr>
              <a:t>Using a sentiment dictionary to assign sentiment scores to the words in the text</a:t>
            </a:r>
          </a:p>
          <a:p>
            <a:pPr marL="742950" lvl="1" indent="-285750" algn="l">
              <a:buFont typeface="+mj-lt"/>
              <a:buAutoNum type="arabicPeriod"/>
            </a:pPr>
            <a:r>
              <a:rPr lang="en-GB" b="0" i="0" dirty="0">
                <a:solidFill>
                  <a:srgbClr val="E3E3E3"/>
                </a:solidFill>
                <a:effectLst/>
                <a:latin typeface="Google Sans"/>
              </a:rPr>
              <a:t>Using a pre-trained word embedding model to represent the words in the text as vectors of numerical values</a:t>
            </a:r>
          </a:p>
          <a:p>
            <a:endParaRPr lang="en-IN" sz="2000" dirty="0"/>
          </a:p>
        </p:txBody>
      </p:sp>
    </p:spTree>
    <p:extLst>
      <p:ext uri="{BB962C8B-B14F-4D97-AF65-F5344CB8AC3E}">
        <p14:creationId xmlns:p14="http://schemas.microsoft.com/office/powerpoint/2010/main" val="331470010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78</TotalTime>
  <Words>915</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Unicode MS</vt:lpstr>
      <vt:lpstr>Google Sans</vt:lpstr>
      <vt:lpstr>Open Sans</vt:lpstr>
      <vt:lpstr>Roboto</vt:lpstr>
      <vt:lpstr>Trebuchet MS</vt:lpstr>
      <vt:lpstr>Berlin</vt:lpstr>
      <vt:lpstr>MARKET BASKET INSIGHTS</vt:lpstr>
      <vt:lpstr>PROBLEM STATEMENT AND DEFINITION</vt:lpstr>
      <vt:lpstr>PROCESSES</vt:lpstr>
      <vt:lpstr>DATA COLLECTION</vt:lpstr>
      <vt:lpstr>DATA PREPROCESSING</vt:lpstr>
      <vt:lpstr>THE PYTHON CODE FOR PREPROCESSING</vt:lpstr>
      <vt:lpstr>SENTIMENT ANALYSIS TECHNIQUES</vt:lpstr>
      <vt:lpstr>EXAMPLE FOR BOW METHOD</vt:lpstr>
      <vt:lpstr>FEATURE EXTRACTION</vt:lpstr>
      <vt:lpstr>VIZUALIZATION</vt:lpstr>
      <vt:lpstr>EXAMPLE CODE FOR VIZUALIZATION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FOR MARKETING</dc:title>
  <dc:creator>Kali</dc:creator>
  <cp:lastModifiedBy>pandiaraj sekar</cp:lastModifiedBy>
  <cp:revision>2</cp:revision>
  <dcterms:created xsi:type="dcterms:W3CDTF">2023-09-30T05:26:09Z</dcterms:created>
  <dcterms:modified xsi:type="dcterms:W3CDTF">2023-09-30T06:44:56Z</dcterms:modified>
</cp:coreProperties>
</file>