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Introduction to Real Estate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Real estate is a tangible and lucrative investment that offers stability and long-term growth opportunities. Discover the world of real estate and its endless possibilities.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819" y="5602486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5578197"/>
            <a:ext cx="16916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love nikku</a:t>
            </a:r>
            <a:endParaRPr lang="en-US" sz="218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54198"/>
            <a:ext cx="8740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Types of Real Estate Properties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92912"/>
            <a:ext cx="3370064" cy="2782491"/>
          </a:xfrm>
          <a:prstGeom prst="roundRect">
            <a:avLst>
              <a:gd name="adj" fmla="val 2396"/>
            </a:avLst>
          </a:prstGeom>
          <a:solidFill>
            <a:srgbClr val="312140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515082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Residential Properties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4431625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Homes, apartments, and condominiums that offer living spaces for individuals and families.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92912"/>
            <a:ext cx="3370064" cy="2782491"/>
          </a:xfrm>
          <a:prstGeom prst="roundRect">
            <a:avLst>
              <a:gd name="adj" fmla="val 2396"/>
            </a:avLst>
          </a:prstGeom>
          <a:solidFill>
            <a:srgbClr val="312140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515082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Commercial Properties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4084439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Offices, retail stores, and warehouses that cater to businesses and generate rental income.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292912"/>
            <a:ext cx="3370064" cy="2782491"/>
          </a:xfrm>
          <a:prstGeom prst="roundRect">
            <a:avLst>
              <a:gd name="adj" fmla="val 2396"/>
            </a:avLst>
          </a:prstGeom>
          <a:solidFill>
            <a:srgbClr val="312140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515082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Industrial Properties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4084439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Factories, manufacturing plants, and distribution centers that support industrial activities.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702469" y="1556028"/>
            <a:ext cx="7739062" cy="11708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610"/>
              </a:lnSpc>
              <a:buNone/>
            </a:pPr>
            <a:r>
              <a:rPr lang="en-US" sz="368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Factors to Consider When Investing in Real Estate</a:t>
            </a:r>
            <a:endParaRPr lang="en-US" sz="3688" dirty="0"/>
          </a:p>
        </p:txBody>
      </p:sp>
      <p:sp>
        <p:nvSpPr>
          <p:cNvPr id="5" name="Shape 3"/>
          <p:cNvSpPr/>
          <p:nvPr/>
        </p:nvSpPr>
        <p:spPr>
          <a:xfrm>
            <a:off x="702469" y="3154204"/>
            <a:ext cx="421481" cy="421481"/>
          </a:xfrm>
          <a:prstGeom prst="roundRect">
            <a:avLst>
              <a:gd name="adj" fmla="val 13334"/>
            </a:avLst>
          </a:prstGeom>
          <a:solidFill>
            <a:srgbClr val="312140"/>
          </a:solidFill>
          <a:ln/>
        </p:spPr>
      </p:sp>
      <p:sp>
        <p:nvSpPr>
          <p:cNvPr id="6" name="Text 4"/>
          <p:cNvSpPr/>
          <p:nvPr/>
        </p:nvSpPr>
        <p:spPr>
          <a:xfrm>
            <a:off x="840819" y="3189327"/>
            <a:ext cx="144780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66"/>
              </a:lnSpc>
              <a:buNone/>
            </a:pPr>
            <a:r>
              <a:rPr lang="en-US" sz="221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213" dirty="0"/>
          </a:p>
        </p:txBody>
      </p:sp>
      <p:sp>
        <p:nvSpPr>
          <p:cNvPr id="7" name="Text 5"/>
          <p:cNvSpPr/>
          <p:nvPr/>
        </p:nvSpPr>
        <p:spPr>
          <a:xfrm>
            <a:off x="1311235" y="3218617"/>
            <a:ext cx="1873329" cy="292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05"/>
              </a:lnSpc>
              <a:buNone/>
            </a:pPr>
            <a:r>
              <a:rPr lang="en-US" sz="184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Location </a:t>
            </a:r>
            <a:pPr indent="0" marL="0">
              <a:lnSpc>
                <a:spcPts val="2305"/>
              </a:lnSpc>
              <a:buNone/>
            </a:pPr>
            <a:r>
              <a:rPr lang="en-US" sz="1844" b="1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📍</a:t>
            </a:r>
            <a:endParaRPr lang="en-US" sz="1844" dirty="0"/>
          </a:p>
        </p:txBody>
      </p:sp>
      <p:sp>
        <p:nvSpPr>
          <p:cNvPr id="8" name="Text 6"/>
          <p:cNvSpPr/>
          <p:nvPr/>
        </p:nvSpPr>
        <p:spPr>
          <a:xfrm>
            <a:off x="1311235" y="3698557"/>
            <a:ext cx="3167182" cy="8986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0"/>
              </a:lnSpc>
              <a:buNone/>
            </a:pPr>
            <a:r>
              <a:rPr lang="en-US" sz="147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geographical location greatly affects property value and potential return on investment.</a:t>
            </a:r>
            <a:endParaRPr lang="en-US" sz="1475" dirty="0"/>
          </a:p>
        </p:txBody>
      </p:sp>
      <p:sp>
        <p:nvSpPr>
          <p:cNvPr id="9" name="Shape 7"/>
          <p:cNvSpPr/>
          <p:nvPr/>
        </p:nvSpPr>
        <p:spPr>
          <a:xfrm>
            <a:off x="4665702" y="3154204"/>
            <a:ext cx="421481" cy="421481"/>
          </a:xfrm>
          <a:prstGeom prst="roundRect">
            <a:avLst>
              <a:gd name="adj" fmla="val 13334"/>
            </a:avLst>
          </a:prstGeom>
          <a:solidFill>
            <a:srgbClr val="312140"/>
          </a:solidFill>
          <a:ln/>
        </p:spPr>
      </p:sp>
      <p:sp>
        <p:nvSpPr>
          <p:cNvPr id="10" name="Text 8"/>
          <p:cNvSpPr/>
          <p:nvPr/>
        </p:nvSpPr>
        <p:spPr>
          <a:xfrm>
            <a:off x="4804053" y="3189327"/>
            <a:ext cx="144780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66"/>
              </a:lnSpc>
              <a:buNone/>
            </a:pPr>
            <a:r>
              <a:rPr lang="en-US" sz="221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213" dirty="0"/>
          </a:p>
        </p:txBody>
      </p:sp>
      <p:sp>
        <p:nvSpPr>
          <p:cNvPr id="11" name="Text 9"/>
          <p:cNvSpPr/>
          <p:nvPr/>
        </p:nvSpPr>
        <p:spPr>
          <a:xfrm>
            <a:off x="5274469" y="3218617"/>
            <a:ext cx="2484120" cy="292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05"/>
              </a:lnSpc>
              <a:buNone/>
            </a:pPr>
            <a:r>
              <a:rPr lang="en-US" sz="184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Market Conditions </a:t>
            </a:r>
            <a:pPr indent="0" marL="0">
              <a:lnSpc>
                <a:spcPts val="2305"/>
              </a:lnSpc>
              <a:buNone/>
            </a:pPr>
            <a:r>
              <a:rPr lang="en-US" sz="1844" b="1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📈</a:t>
            </a:r>
            <a:endParaRPr lang="en-US" sz="1844" dirty="0"/>
          </a:p>
        </p:txBody>
      </p:sp>
      <p:sp>
        <p:nvSpPr>
          <p:cNvPr id="12" name="Text 10"/>
          <p:cNvSpPr/>
          <p:nvPr/>
        </p:nvSpPr>
        <p:spPr>
          <a:xfrm>
            <a:off x="5274469" y="3698557"/>
            <a:ext cx="3167182" cy="8986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0"/>
              </a:lnSpc>
              <a:buNone/>
            </a:pPr>
            <a:r>
              <a:rPr lang="en-US" sz="147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Understanding current market trends and future forecasts is crucial for successful investments.</a:t>
            </a:r>
            <a:endParaRPr lang="en-US" sz="1475" dirty="0"/>
          </a:p>
        </p:txBody>
      </p:sp>
      <p:sp>
        <p:nvSpPr>
          <p:cNvPr id="13" name="Shape 11"/>
          <p:cNvSpPr/>
          <p:nvPr/>
        </p:nvSpPr>
        <p:spPr>
          <a:xfrm>
            <a:off x="702469" y="4930854"/>
            <a:ext cx="421481" cy="421481"/>
          </a:xfrm>
          <a:prstGeom prst="roundRect">
            <a:avLst>
              <a:gd name="adj" fmla="val 13334"/>
            </a:avLst>
          </a:prstGeom>
          <a:solidFill>
            <a:srgbClr val="312140"/>
          </a:solidFill>
          <a:ln/>
        </p:spPr>
      </p:sp>
      <p:sp>
        <p:nvSpPr>
          <p:cNvPr id="14" name="Text 12"/>
          <p:cNvSpPr/>
          <p:nvPr/>
        </p:nvSpPr>
        <p:spPr>
          <a:xfrm>
            <a:off x="840819" y="4965978"/>
            <a:ext cx="144780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66"/>
              </a:lnSpc>
              <a:buNone/>
            </a:pPr>
            <a:r>
              <a:rPr lang="en-US" sz="221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213" dirty="0"/>
          </a:p>
        </p:txBody>
      </p:sp>
      <p:sp>
        <p:nvSpPr>
          <p:cNvPr id="15" name="Text 13"/>
          <p:cNvSpPr/>
          <p:nvPr/>
        </p:nvSpPr>
        <p:spPr>
          <a:xfrm>
            <a:off x="1311235" y="4995267"/>
            <a:ext cx="2606040" cy="292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05"/>
              </a:lnSpc>
              <a:buNone/>
            </a:pPr>
            <a:r>
              <a:rPr lang="en-US" sz="184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Financial Analysis </a:t>
            </a:r>
            <a:pPr indent="0" marL="0">
              <a:lnSpc>
                <a:spcPts val="2305"/>
              </a:lnSpc>
              <a:buNone/>
            </a:pPr>
            <a:r>
              <a:rPr lang="en-US" sz="1844" b="1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💰</a:t>
            </a:r>
            <a:endParaRPr lang="en-US" sz="1844" dirty="0"/>
          </a:p>
        </p:txBody>
      </p:sp>
      <p:sp>
        <p:nvSpPr>
          <p:cNvPr id="16" name="Text 14"/>
          <p:cNvSpPr/>
          <p:nvPr/>
        </p:nvSpPr>
        <p:spPr>
          <a:xfrm>
            <a:off x="1311235" y="5475208"/>
            <a:ext cx="3167182" cy="8986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0"/>
              </a:lnSpc>
              <a:buNone/>
            </a:pPr>
            <a:r>
              <a:rPr lang="en-US" sz="147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Thoroughly analyzing financial aspects such as costs, rental income, and potential risks is essential.</a:t>
            </a:r>
            <a:endParaRPr lang="en-US" sz="1475" dirty="0"/>
          </a:p>
        </p:txBody>
      </p:sp>
      <p:sp>
        <p:nvSpPr>
          <p:cNvPr id="17" name="Shape 15"/>
          <p:cNvSpPr/>
          <p:nvPr/>
        </p:nvSpPr>
        <p:spPr>
          <a:xfrm>
            <a:off x="4665702" y="4930854"/>
            <a:ext cx="421481" cy="421481"/>
          </a:xfrm>
          <a:prstGeom prst="roundRect">
            <a:avLst>
              <a:gd name="adj" fmla="val 13334"/>
            </a:avLst>
          </a:prstGeom>
          <a:solidFill>
            <a:srgbClr val="312140"/>
          </a:solidFill>
          <a:ln/>
        </p:spPr>
      </p:sp>
      <p:sp>
        <p:nvSpPr>
          <p:cNvPr id="18" name="Text 16"/>
          <p:cNvSpPr/>
          <p:nvPr/>
        </p:nvSpPr>
        <p:spPr>
          <a:xfrm>
            <a:off x="4804053" y="4965978"/>
            <a:ext cx="144780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66"/>
              </a:lnSpc>
              <a:buNone/>
            </a:pPr>
            <a:r>
              <a:rPr lang="en-US" sz="221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2213" dirty="0"/>
          </a:p>
        </p:txBody>
      </p:sp>
      <p:sp>
        <p:nvSpPr>
          <p:cNvPr id="19" name="Text 17"/>
          <p:cNvSpPr/>
          <p:nvPr/>
        </p:nvSpPr>
        <p:spPr>
          <a:xfrm>
            <a:off x="5274469" y="4995267"/>
            <a:ext cx="2849880" cy="292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05"/>
              </a:lnSpc>
              <a:buNone/>
            </a:pPr>
            <a:r>
              <a:rPr lang="en-US" sz="184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Legal Considerations </a:t>
            </a:r>
            <a:pPr indent="0" marL="0">
              <a:lnSpc>
                <a:spcPts val="2305"/>
              </a:lnSpc>
              <a:buNone/>
            </a:pPr>
            <a:r>
              <a:rPr lang="en-US" sz="1844" b="1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⚖️</a:t>
            </a:r>
            <a:endParaRPr lang="en-US" sz="1844" dirty="0"/>
          </a:p>
        </p:txBody>
      </p:sp>
      <p:sp>
        <p:nvSpPr>
          <p:cNvPr id="20" name="Text 18"/>
          <p:cNvSpPr/>
          <p:nvPr/>
        </p:nvSpPr>
        <p:spPr>
          <a:xfrm>
            <a:off x="5274469" y="5475208"/>
            <a:ext cx="3167182" cy="11982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0"/>
              </a:lnSpc>
              <a:buNone/>
            </a:pPr>
            <a:r>
              <a:rPr lang="en-US" sz="147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Compliance with local regulations, zoning laws, and property rights is necessary for a smooth investment process.</a:t>
            </a:r>
            <a:endParaRPr lang="en-US" sz="1475" dirty="0"/>
          </a:p>
        </p:txBody>
      </p:sp>
      <p:pic>
        <p:nvPicPr>
          <p:cNvPr id="2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2896"/>
            <a:ext cx="10149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Benefits of Investing in Real Estate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2695"/>
            <a:ext cx="226314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Steady Income </a:t>
            </a:r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💵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967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Rental properties generate passive income and can provide a consistent cash flow over time.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2695"/>
            <a:ext cx="2221944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Appreciation </a:t>
            </a:r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📈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967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Real estate properties have the potential to increase in value over the long term, allowing for capital appreciation.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2695"/>
            <a:ext cx="240030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Tax Advantages </a:t>
            </a:r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📝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967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Investors can leverage various tax benefits, such as deductions for mortgage interest and property expenses.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54336"/>
            <a:ext cx="10149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Challenges in the Real Estate Market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389" y="2493050"/>
            <a:ext cx="27742" cy="4382095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902684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66664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8" name="Text 6"/>
          <p:cNvSpPr/>
          <p:nvPr/>
        </p:nvSpPr>
        <p:spPr>
          <a:xfrm>
            <a:off x="7231320" y="2708315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715220"/>
            <a:ext cx="2606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Economic Volatility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28457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Market fluctuations and economic downturns can impact property values and rental demand.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013537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77749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3" name="Text 11"/>
          <p:cNvSpPr/>
          <p:nvPr/>
        </p:nvSpPr>
        <p:spPr>
          <a:xfrm>
            <a:off x="7231320" y="3819168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487103" y="3826073"/>
            <a:ext cx="2606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Property Management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395430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Finding reliable tenants and dealing with maintenance and repairs can be time-consuming and challenging.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204758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96871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8" name="Text 16"/>
          <p:cNvSpPr/>
          <p:nvPr/>
        </p:nvSpPr>
        <p:spPr>
          <a:xfrm>
            <a:off x="7231320" y="5010388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017294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Financing Constraints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586651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Obtaining favorable financing terms and navigating loan options can be complex for investors.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27271"/>
            <a:ext cx="93040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Real Estate Investment Strategies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260163" y="2306836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Strategy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181" y="2306836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037993" y="2803088"/>
            <a:ext cx="10554414" cy="1703308"/>
          </a:xfrm>
          <a:prstGeom prst="rect">
            <a:avLst/>
          </a:prstGeom>
          <a:solidFill>
            <a:srgbClr val="312140"/>
          </a:solidFill>
          <a:ln/>
        </p:spPr>
      </p:sp>
      <p:sp>
        <p:nvSpPr>
          <p:cNvPr id="8" name="Text 6"/>
          <p:cNvSpPr/>
          <p:nvPr/>
        </p:nvSpPr>
        <p:spPr>
          <a:xfrm>
            <a:off x="2260163" y="2943939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Buy and Hold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2943939"/>
            <a:ext cx="482905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Investors purchase properties with the intention of holding them for a long-term period to benefit from appreciation and rental income.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260163" y="4647248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Fix and Flip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647248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Investors buy distressed properties, renovate them, and sell them quickly at a higher price for a profit.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37993" y="5854303"/>
            <a:ext cx="10554414" cy="1347907"/>
          </a:xfrm>
          <a:prstGeom prst="rect">
            <a:avLst/>
          </a:prstGeom>
          <a:solidFill>
            <a:srgbClr val="312140"/>
          </a:solidFill>
          <a:ln/>
        </p:spPr>
      </p:sp>
      <p:sp>
        <p:nvSpPr>
          <p:cNvPr id="13" name="Text 11"/>
          <p:cNvSpPr/>
          <p:nvPr/>
        </p:nvSpPr>
        <p:spPr>
          <a:xfrm>
            <a:off x="2260163" y="5995154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Rental Properties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995154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Investors purchase properties specifically for rental purposes, generating long-term rental income.</a:t>
            </a:r>
            <a:endParaRPr lang="en-US" sz="1750" dirty="0"/>
          </a:p>
        </p:txBody>
      </p:sp>
      <p:pic>
        <p:nvPicPr>
          <p:cNvPr id="1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365296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087297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Real estate offers a diverse range of investment opportunities with the potential for steady income, long-term growth, and tax advantages. Understanding the market, selecting the right property, and implementing effective investment strategies are key to success in the real estate industry.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2023-09-12T08:55:16Z</dcterms:created>
  <dcterms:modified xsi:type="dcterms:W3CDTF">2023-09-12T08:55:16Z</dcterms:modified>
</cp:coreProperties>
</file>